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3"/>
  </p:notesMasterIdLst>
  <p:sldIdLst>
    <p:sldId id="263" r:id="rId2"/>
    <p:sldId id="264" r:id="rId3"/>
    <p:sldId id="308" r:id="rId4"/>
    <p:sldId id="309" r:id="rId5"/>
    <p:sldId id="311" r:id="rId6"/>
    <p:sldId id="312" r:id="rId7"/>
    <p:sldId id="313" r:id="rId8"/>
    <p:sldId id="314" r:id="rId9"/>
    <p:sldId id="315" r:id="rId10"/>
    <p:sldId id="316" r:id="rId11"/>
    <p:sldId id="317" r:id="rId12"/>
    <p:sldId id="318" r:id="rId13"/>
    <p:sldId id="319" r:id="rId14"/>
    <p:sldId id="320" r:id="rId15"/>
    <p:sldId id="322" r:id="rId16"/>
    <p:sldId id="323" r:id="rId17"/>
    <p:sldId id="321" r:id="rId18"/>
    <p:sldId id="324" r:id="rId19"/>
    <p:sldId id="329" r:id="rId20"/>
    <p:sldId id="330" r:id="rId21"/>
    <p:sldId id="436" r:id="rId22"/>
    <p:sldId id="334" r:id="rId23"/>
    <p:sldId id="335" r:id="rId24"/>
    <p:sldId id="336" r:id="rId25"/>
    <p:sldId id="337" r:id="rId26"/>
    <p:sldId id="338" r:id="rId27"/>
    <p:sldId id="341" r:id="rId28"/>
    <p:sldId id="339" r:id="rId29"/>
    <p:sldId id="342" r:id="rId30"/>
    <p:sldId id="344" r:id="rId31"/>
    <p:sldId id="345" r:id="rId32"/>
    <p:sldId id="326" r:id="rId33"/>
    <p:sldId id="328" r:id="rId34"/>
    <p:sldId id="433" r:id="rId35"/>
    <p:sldId id="434" r:id="rId36"/>
    <p:sldId id="332" r:id="rId37"/>
    <p:sldId id="333" r:id="rId38"/>
    <p:sldId id="340" r:id="rId39"/>
    <p:sldId id="437" r:id="rId40"/>
    <p:sldId id="438" r:id="rId41"/>
    <p:sldId id="439" r:id="rId42"/>
    <p:sldId id="440" r:id="rId43"/>
    <p:sldId id="441" r:id="rId44"/>
    <p:sldId id="442" r:id="rId45"/>
    <p:sldId id="443" r:id="rId46"/>
    <p:sldId id="444" r:id="rId47"/>
    <p:sldId id="445" r:id="rId48"/>
    <p:sldId id="446" r:id="rId49"/>
    <p:sldId id="447" r:id="rId50"/>
    <p:sldId id="448" r:id="rId51"/>
    <p:sldId id="449" r:id="rId52"/>
    <p:sldId id="450" r:id="rId53"/>
    <p:sldId id="451" r:id="rId54"/>
    <p:sldId id="452" r:id="rId55"/>
    <p:sldId id="453" r:id="rId56"/>
    <p:sldId id="454" r:id="rId57"/>
    <p:sldId id="455" r:id="rId58"/>
    <p:sldId id="456" r:id="rId59"/>
    <p:sldId id="457" r:id="rId60"/>
    <p:sldId id="519" r:id="rId61"/>
    <p:sldId id="520" r:id="rId62"/>
    <p:sldId id="521" r:id="rId63"/>
    <p:sldId id="522" r:id="rId64"/>
    <p:sldId id="523" r:id="rId65"/>
    <p:sldId id="524" r:id="rId66"/>
    <p:sldId id="525" r:id="rId67"/>
    <p:sldId id="526" r:id="rId68"/>
    <p:sldId id="527" r:id="rId69"/>
    <p:sldId id="528" r:id="rId70"/>
    <p:sldId id="529" r:id="rId71"/>
    <p:sldId id="530" r:id="rId72"/>
    <p:sldId id="532" r:id="rId73"/>
    <p:sldId id="534" r:id="rId74"/>
    <p:sldId id="535" r:id="rId75"/>
    <p:sldId id="545" r:id="rId76"/>
    <p:sldId id="546" r:id="rId77"/>
    <p:sldId id="548" r:id="rId78"/>
    <p:sldId id="549" r:id="rId79"/>
    <p:sldId id="550" r:id="rId80"/>
    <p:sldId id="542" r:id="rId81"/>
    <p:sldId id="543" r:id="rId82"/>
    <p:sldId id="544" r:id="rId83"/>
    <p:sldId id="517" r:id="rId84"/>
    <p:sldId id="458" r:id="rId85"/>
    <p:sldId id="459" r:id="rId86"/>
    <p:sldId id="460" r:id="rId87"/>
    <p:sldId id="461" r:id="rId88"/>
    <p:sldId id="462" r:id="rId89"/>
    <p:sldId id="463" r:id="rId90"/>
    <p:sldId id="464" r:id="rId91"/>
    <p:sldId id="465" r:id="rId92"/>
    <p:sldId id="466" r:id="rId93"/>
    <p:sldId id="467" r:id="rId94"/>
    <p:sldId id="468" r:id="rId95"/>
    <p:sldId id="469" r:id="rId96"/>
    <p:sldId id="470" r:id="rId97"/>
    <p:sldId id="471" r:id="rId98"/>
    <p:sldId id="472" r:id="rId99"/>
    <p:sldId id="473" r:id="rId100"/>
    <p:sldId id="475" r:id="rId101"/>
    <p:sldId id="476" r:id="rId102"/>
    <p:sldId id="477" r:id="rId103"/>
    <p:sldId id="499" r:id="rId104"/>
    <p:sldId id="500" r:id="rId105"/>
    <p:sldId id="501" r:id="rId106"/>
    <p:sldId id="502" r:id="rId107"/>
    <p:sldId id="503" r:id="rId108"/>
    <p:sldId id="504" r:id="rId109"/>
    <p:sldId id="505" r:id="rId110"/>
    <p:sldId id="506" r:id="rId111"/>
    <p:sldId id="507" r:id="rId112"/>
    <p:sldId id="508" r:id="rId113"/>
    <p:sldId id="509" r:id="rId114"/>
    <p:sldId id="510" r:id="rId115"/>
    <p:sldId id="513" r:id="rId116"/>
    <p:sldId id="511" r:id="rId117"/>
    <p:sldId id="512" r:id="rId118"/>
    <p:sldId id="514" r:id="rId119"/>
    <p:sldId id="515" r:id="rId120"/>
    <p:sldId id="516" r:id="rId121"/>
    <p:sldId id="257" r:id="rId122"/>
  </p:sldIdLst>
  <p:sldSz cx="9144000" cy="6858000" type="screen4x3"/>
  <p:notesSz cx="6858000" cy="9144000"/>
  <p:embeddedFontLst>
    <p:embeddedFont>
      <p:font typeface="黑体" panose="02010609060101010101" pitchFamily="49" charset="-122"/>
      <p:regular r:id="rId124"/>
    </p:embeddedFont>
    <p:embeddedFont>
      <p:font typeface="楷体" panose="02010609060101010101" pitchFamily="49" charset="-122"/>
      <p:regular r:id="rId125"/>
    </p:embeddedFont>
    <p:embeddedFont>
      <p:font typeface="Arial Unicode MS" panose="020B0604020202020204" pitchFamily="34" charset="-122"/>
      <p:regular r:id="rId126"/>
    </p:embeddedFont>
    <p:embeddedFont>
      <p:font typeface="华文行楷" panose="02010800040101010101" pitchFamily="2" charset="-122"/>
      <p:regular r:id="rId127"/>
    </p:embeddedFont>
    <p:embeddedFont>
      <p:font typeface="微软雅黑" panose="020B0503020204020204" pitchFamily="34" charset="-122"/>
      <p:regular r:id="rId128"/>
      <p:bold r:id="rId129"/>
    </p:embeddedFont>
    <p:embeddedFont>
      <p:font typeface="Cambria Math" panose="02040503050406030204" pitchFamily="18" charset="0"/>
      <p:regular r:id="rId130"/>
    </p:embeddedFont>
    <p:embeddedFont>
      <p:font typeface="Calibri" panose="020F0502020204030204" pitchFamily="34" charset="0"/>
      <p:regular r:id="rId131"/>
      <p:bold r:id="rId132"/>
      <p:italic r:id="rId133"/>
      <p:boldItalic r:id="rId134"/>
    </p:embeddedFont>
    <p:embeddedFont>
      <p:font typeface="Monotype Corsiva" panose="03010101010201010101" pitchFamily="66" charset="0"/>
      <p:italic r:id="rId135"/>
    </p:embeddedFont>
  </p:embeddedFont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eihai Li" initials="WH Li"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80298"/>
    <a:srgbClr val="AA02AA"/>
    <a:srgbClr val="8B038B"/>
    <a:srgbClr val="DE5500"/>
    <a:srgbClr val="C049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9" autoAdjust="0"/>
    <p:restoredTop sz="89038" autoAdjust="0"/>
  </p:normalViewPr>
  <p:slideViewPr>
    <p:cSldViewPr>
      <p:cViewPr varScale="1">
        <p:scale>
          <a:sx n="104" d="100"/>
          <a:sy n="104" d="100"/>
        </p:scale>
        <p:origin x="1548"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96"/>
    </p:cViewPr>
  </p:sorterViewPr>
  <p:notesViewPr>
    <p:cSldViewPr>
      <p:cViewPr varScale="1">
        <p:scale>
          <a:sx n="58" d="100"/>
          <a:sy n="58" d="100"/>
        </p:scale>
        <p:origin x="-258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notesMaster" Target="notesMasters/notesMaster1.xml"/><Relationship Id="rId128" Type="http://schemas.openxmlformats.org/officeDocument/2006/relationships/font" Target="fonts/font5.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font" Target="fonts/font11.fntdata"/><Relationship Id="rId139"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font" Target="fonts/font1.fntdata"/><Relationship Id="rId129" Type="http://schemas.openxmlformats.org/officeDocument/2006/relationships/font" Target="fonts/font6.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font" Target="fonts/font7.fntdata"/><Relationship Id="rId135" Type="http://schemas.openxmlformats.org/officeDocument/2006/relationships/font" Target="fonts/font12.fntdata"/><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font" Target="fonts/font2.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font" Target="fonts/font8.fntdata"/><Relationship Id="rId136"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font" Target="fonts/font9.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font" Target="fonts/font10.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DDB874-896C-44BC-A8A5-0C771E573A7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0F87C71D-0E3E-4DE5-928E-CDFB6E2D637F}">
      <dgm:prSet/>
      <dgm:spPr/>
      <dgm:t>
        <a:bodyPr/>
        <a:lstStyle/>
        <a:p>
          <a:pPr rtl="0"/>
          <a:r>
            <a:rPr lang="zh-CN" altLang="en-US" dirty="0" smtClean="0">
              <a:latin typeface="微软雅黑" panose="020B0503020204020204" pitchFamily="34" charset="-122"/>
              <a:ea typeface="微软雅黑" panose="020B0503020204020204" pitchFamily="34" charset="-122"/>
            </a:rPr>
            <a:t>第一节 有限域计算</a:t>
          </a:r>
          <a:endParaRPr lang="zh-CN" altLang="en-US" dirty="0"/>
        </a:p>
      </dgm:t>
    </dgm:pt>
    <dgm:pt modelId="{001250BD-5407-45D9-86DF-97E4B3E55768}" type="parTrans" cxnId="{1EAC0CFD-9498-47C2-A4CA-5F7C66573A6B}">
      <dgm:prSet/>
      <dgm:spPr/>
      <dgm:t>
        <a:bodyPr/>
        <a:lstStyle/>
        <a:p>
          <a:endParaRPr lang="zh-CN" altLang="en-US"/>
        </a:p>
      </dgm:t>
    </dgm:pt>
    <dgm:pt modelId="{D1FD1986-0645-43C0-B56A-B6C120D5780C}" type="sibTrans" cxnId="{1EAC0CFD-9498-47C2-A4CA-5F7C66573A6B}">
      <dgm:prSet/>
      <dgm:spPr/>
      <dgm:t>
        <a:bodyPr/>
        <a:lstStyle/>
        <a:p>
          <a:endParaRPr lang="zh-CN" altLang="en-US"/>
        </a:p>
      </dgm:t>
    </dgm:pt>
    <dgm:pt modelId="{195062D9-F640-47B1-94FF-8A054CCBFABB}">
      <dgm:prSet/>
      <dgm:spPr/>
      <dgm:t>
        <a:bodyPr/>
        <a:lstStyle/>
        <a:p>
          <a:pPr rtl="0"/>
          <a:r>
            <a:rPr lang="zh-CN" altLang="en-US" dirty="0" smtClean="0">
              <a:latin typeface="微软雅黑" panose="020B0503020204020204" pitchFamily="34" charset="-122"/>
              <a:ea typeface="微软雅黑" panose="020B0503020204020204" pitchFamily="34" charset="-122"/>
            </a:rPr>
            <a:t>群、环、域、</a:t>
          </a:r>
          <a:endParaRPr lang="zh-CN" dirty="0">
            <a:latin typeface="微软雅黑" panose="020B0503020204020204" pitchFamily="34" charset="-122"/>
            <a:ea typeface="微软雅黑" panose="020B0503020204020204" pitchFamily="34" charset="-122"/>
          </a:endParaRPr>
        </a:p>
      </dgm:t>
    </dgm:pt>
    <dgm:pt modelId="{7485E728-56EC-4759-BB08-E636A1AE1F12}" type="parTrans" cxnId="{9941A131-E095-4B50-A7C4-ACCA4706D123}">
      <dgm:prSet/>
      <dgm:spPr/>
      <dgm:t>
        <a:bodyPr/>
        <a:lstStyle/>
        <a:p>
          <a:endParaRPr lang="zh-CN" altLang="en-US"/>
        </a:p>
      </dgm:t>
    </dgm:pt>
    <dgm:pt modelId="{74DA497C-69DA-43D9-8950-5624034FC756}" type="sibTrans" cxnId="{9941A131-E095-4B50-A7C4-ACCA4706D123}">
      <dgm:prSet/>
      <dgm:spPr/>
      <dgm:t>
        <a:bodyPr/>
        <a:lstStyle/>
        <a:p>
          <a:endParaRPr lang="zh-CN" altLang="en-US"/>
        </a:p>
      </dgm:t>
    </dgm:pt>
    <dgm:pt modelId="{E4D19FF0-A7CE-420F-909F-AE7BCA753893}">
      <dgm:prSet/>
      <dgm:spPr/>
      <dgm:t>
        <a:bodyPr/>
        <a:lstStyle/>
        <a:p>
          <a:pPr rtl="0"/>
          <a:r>
            <a:rPr lang="zh-CN" altLang="en-US" dirty="0" smtClean="0">
              <a:latin typeface="微软雅黑" panose="020B0503020204020204" pitchFamily="34" charset="-122"/>
              <a:ea typeface="微软雅黑" panose="020B0503020204020204" pitchFamily="34" charset="-122"/>
            </a:rPr>
            <a:t>模运算、有限域、多项式计算</a:t>
          </a:r>
          <a:endParaRPr lang="zh-CN" dirty="0">
            <a:latin typeface="微软雅黑" panose="020B0503020204020204" pitchFamily="34" charset="-122"/>
            <a:ea typeface="微软雅黑" panose="020B0503020204020204" pitchFamily="34" charset="-122"/>
          </a:endParaRPr>
        </a:p>
      </dgm:t>
    </dgm:pt>
    <dgm:pt modelId="{B9B9245F-D327-4A1F-A672-B4E86594F32B}" type="parTrans" cxnId="{1CAD5E94-8064-4947-8923-7EC81B5E7729}">
      <dgm:prSet/>
      <dgm:spPr/>
      <dgm:t>
        <a:bodyPr/>
        <a:lstStyle/>
        <a:p>
          <a:endParaRPr lang="zh-CN" altLang="en-US"/>
        </a:p>
      </dgm:t>
    </dgm:pt>
    <dgm:pt modelId="{3119D1A7-FE52-4098-BBD0-C4746E60EA20}" type="sibTrans" cxnId="{1CAD5E94-8064-4947-8923-7EC81B5E7729}">
      <dgm:prSet/>
      <dgm:spPr/>
      <dgm:t>
        <a:bodyPr/>
        <a:lstStyle/>
        <a:p>
          <a:endParaRPr lang="zh-CN" altLang="en-US"/>
        </a:p>
      </dgm:t>
    </dgm:pt>
    <dgm:pt modelId="{096FFBA9-B4C1-4B33-BAA3-97ACC887081C}">
      <dgm:prSet/>
      <dgm:spPr/>
      <dgm:t>
        <a:bodyPr/>
        <a:lstStyle/>
        <a:p>
          <a:pPr rtl="0"/>
          <a:r>
            <a:rPr lang="zh-CN" altLang="en-US" dirty="0" smtClean="0">
              <a:latin typeface="微软雅黑" panose="020B0503020204020204" pitchFamily="34" charset="-122"/>
              <a:ea typeface="微软雅黑" panose="020B0503020204020204" pitchFamily="34" charset="-122"/>
            </a:rPr>
            <a:t>欧几里德算法、扩展欧几里德算法</a:t>
          </a:r>
          <a:endParaRPr lang="zh-CN" dirty="0">
            <a:latin typeface="微软雅黑" panose="020B0503020204020204" pitchFamily="34" charset="-122"/>
            <a:ea typeface="微软雅黑" panose="020B0503020204020204" pitchFamily="34" charset="-122"/>
          </a:endParaRPr>
        </a:p>
      </dgm:t>
    </dgm:pt>
    <dgm:pt modelId="{2DE3BCF9-16F4-402A-BE2E-4D784D7E1FE5}" type="parTrans" cxnId="{FC74704A-5856-4C43-8E92-1B22860E0EAE}">
      <dgm:prSet/>
      <dgm:spPr/>
      <dgm:t>
        <a:bodyPr/>
        <a:lstStyle/>
        <a:p>
          <a:endParaRPr lang="zh-CN" altLang="en-US"/>
        </a:p>
      </dgm:t>
    </dgm:pt>
    <dgm:pt modelId="{A54310FD-568F-4A95-8B1F-2F93BE00D7E4}" type="sibTrans" cxnId="{FC74704A-5856-4C43-8E92-1B22860E0EAE}">
      <dgm:prSet/>
      <dgm:spPr/>
      <dgm:t>
        <a:bodyPr/>
        <a:lstStyle/>
        <a:p>
          <a:endParaRPr lang="zh-CN" altLang="en-US"/>
        </a:p>
      </dgm:t>
    </dgm:pt>
    <dgm:pt modelId="{5F8572A7-1AC0-43A5-BE53-1E89B1BEC547}">
      <dgm:prSet/>
      <dgm:spPr/>
      <dgm:t>
        <a:bodyPr/>
        <a:lstStyle/>
        <a:p>
          <a:pPr rtl="0"/>
          <a:r>
            <a:rPr lang="zh-CN" dirty="0" smtClean="0">
              <a:latin typeface="微软雅黑" panose="020B0503020204020204" pitchFamily="34" charset="-122"/>
              <a:ea typeface="微软雅黑" panose="020B0503020204020204" pitchFamily="34" charset="-122"/>
            </a:rPr>
            <a:t>第</a:t>
          </a:r>
          <a:r>
            <a:rPr lang="zh-CN" altLang="en-US" dirty="0" smtClean="0">
              <a:latin typeface="微软雅黑" panose="020B0503020204020204" pitchFamily="34" charset="-122"/>
              <a:ea typeface="微软雅黑" panose="020B0503020204020204" pitchFamily="34" charset="-122"/>
            </a:rPr>
            <a:t>二</a:t>
          </a:r>
          <a:r>
            <a:rPr lang="zh-CN" dirty="0" smtClean="0">
              <a:latin typeface="微软雅黑" panose="020B0503020204020204" pitchFamily="34" charset="-122"/>
              <a:ea typeface="微软雅黑" panose="020B0503020204020204" pitchFamily="34" charset="-122"/>
            </a:rPr>
            <a:t>节 </a:t>
          </a:r>
          <a:r>
            <a:rPr lang="zh-CN" altLang="en-US" dirty="0" smtClean="0">
              <a:latin typeface="微软雅黑" panose="020B0503020204020204" pitchFamily="34" charset="-122"/>
              <a:ea typeface="微软雅黑" panose="020B0503020204020204" pitchFamily="34" charset="-122"/>
            </a:rPr>
            <a:t>素数相关问题</a:t>
          </a:r>
          <a:endParaRPr lang="zh-CN" dirty="0">
            <a:latin typeface="微软雅黑" panose="020B0503020204020204" pitchFamily="34" charset="-122"/>
            <a:ea typeface="微软雅黑" panose="020B0503020204020204" pitchFamily="34" charset="-122"/>
          </a:endParaRPr>
        </a:p>
      </dgm:t>
    </dgm:pt>
    <dgm:pt modelId="{27191089-ADF3-4352-8C26-FBC152F3945E}" type="parTrans" cxnId="{1C517BD2-59DA-4D39-9CAB-1FB33679650C}">
      <dgm:prSet/>
      <dgm:spPr/>
      <dgm:t>
        <a:bodyPr/>
        <a:lstStyle/>
        <a:p>
          <a:endParaRPr lang="zh-CN" altLang="en-US"/>
        </a:p>
      </dgm:t>
    </dgm:pt>
    <dgm:pt modelId="{6D193156-0C22-4CFD-A8CF-CE1E0B74AFCE}" type="sibTrans" cxnId="{1C517BD2-59DA-4D39-9CAB-1FB33679650C}">
      <dgm:prSet/>
      <dgm:spPr/>
      <dgm:t>
        <a:bodyPr/>
        <a:lstStyle/>
        <a:p>
          <a:endParaRPr lang="zh-CN" altLang="en-US"/>
        </a:p>
      </dgm:t>
    </dgm:pt>
    <dgm:pt modelId="{931AA5CF-92E0-4D10-BAD3-D9FDCC88C252}">
      <dgm:prSet/>
      <dgm:spPr/>
      <dgm:t>
        <a:bodyPr/>
        <a:lstStyle/>
        <a:p>
          <a:pPr rtl="0"/>
          <a:r>
            <a:rPr lang="zh-CN" dirty="0" smtClean="0">
              <a:latin typeface="微软雅黑" panose="020B0503020204020204" pitchFamily="34" charset="-122"/>
              <a:ea typeface="微软雅黑" panose="020B0503020204020204" pitchFamily="34" charset="-122"/>
            </a:rPr>
            <a:t>素数、素因子分解</a:t>
          </a:r>
          <a:endParaRPr lang="zh-CN" dirty="0">
            <a:latin typeface="微软雅黑" panose="020B0503020204020204" pitchFamily="34" charset="-122"/>
            <a:ea typeface="微软雅黑" panose="020B0503020204020204" pitchFamily="34" charset="-122"/>
          </a:endParaRPr>
        </a:p>
      </dgm:t>
    </dgm:pt>
    <dgm:pt modelId="{C8F6F508-6927-42EA-AD79-4F86EE31F206}" type="parTrans" cxnId="{6EA115D8-3EE3-4478-A0B4-B9C049955489}">
      <dgm:prSet/>
      <dgm:spPr/>
      <dgm:t>
        <a:bodyPr/>
        <a:lstStyle/>
        <a:p>
          <a:endParaRPr lang="zh-CN" altLang="en-US"/>
        </a:p>
      </dgm:t>
    </dgm:pt>
    <dgm:pt modelId="{81B0172D-B598-4ADB-8D86-0AE8E2F31634}" type="sibTrans" cxnId="{6EA115D8-3EE3-4478-A0B4-B9C049955489}">
      <dgm:prSet/>
      <dgm:spPr/>
      <dgm:t>
        <a:bodyPr/>
        <a:lstStyle/>
        <a:p>
          <a:endParaRPr lang="zh-CN" altLang="en-US"/>
        </a:p>
      </dgm:t>
    </dgm:pt>
    <dgm:pt modelId="{A2330512-31A7-4553-9EFA-98939C2BDD20}">
      <dgm:prSet/>
      <dgm:spPr/>
      <dgm:t>
        <a:bodyPr/>
        <a:lstStyle/>
        <a:p>
          <a:pPr rtl="0"/>
          <a:r>
            <a:rPr lang="zh-CN" dirty="0" smtClean="0">
              <a:latin typeface="微软雅黑" panose="020B0503020204020204" pitchFamily="34" charset="-122"/>
              <a:ea typeface="微软雅黑" panose="020B0503020204020204" pitchFamily="34" charset="-122"/>
            </a:rPr>
            <a:t>费马定理、欧拉函数、欧拉定理、求逆元</a:t>
          </a:r>
          <a:endParaRPr lang="zh-CN" dirty="0">
            <a:latin typeface="微软雅黑" panose="020B0503020204020204" pitchFamily="34" charset="-122"/>
            <a:ea typeface="微软雅黑" panose="020B0503020204020204" pitchFamily="34" charset="-122"/>
          </a:endParaRPr>
        </a:p>
      </dgm:t>
    </dgm:pt>
    <dgm:pt modelId="{9489968E-9011-4967-B636-622187FFCEA4}" type="parTrans" cxnId="{F731C5B4-9538-47E5-BC33-35FD4E3CE59F}">
      <dgm:prSet/>
      <dgm:spPr/>
      <dgm:t>
        <a:bodyPr/>
        <a:lstStyle/>
        <a:p>
          <a:endParaRPr lang="zh-CN" altLang="en-US"/>
        </a:p>
      </dgm:t>
    </dgm:pt>
    <dgm:pt modelId="{20FE4D40-3541-4A0A-8528-29BAA8D4D33C}" type="sibTrans" cxnId="{F731C5B4-9538-47E5-BC33-35FD4E3CE59F}">
      <dgm:prSet/>
      <dgm:spPr/>
      <dgm:t>
        <a:bodyPr/>
        <a:lstStyle/>
        <a:p>
          <a:endParaRPr lang="zh-CN" altLang="en-US"/>
        </a:p>
      </dgm:t>
    </dgm:pt>
    <dgm:pt modelId="{8EA27D64-D9B3-456F-B64D-5608AB3702E0}">
      <dgm:prSet/>
      <dgm:spPr/>
      <dgm:t>
        <a:bodyPr/>
        <a:lstStyle/>
        <a:p>
          <a:pPr rtl="0"/>
          <a:r>
            <a:rPr lang="zh-CN" dirty="0" smtClean="0">
              <a:latin typeface="微软雅黑" panose="020B0503020204020204" pitchFamily="34" charset="-122"/>
              <a:ea typeface="微软雅黑" panose="020B0503020204020204" pitchFamily="34" charset="-122"/>
            </a:rPr>
            <a:t>素性测试：</a:t>
          </a:r>
          <a:r>
            <a:rPr lang="en-US" dirty="0" smtClean="0">
              <a:latin typeface="微软雅黑" panose="020B0503020204020204" pitchFamily="34" charset="-122"/>
              <a:ea typeface="微软雅黑" panose="020B0503020204020204" pitchFamily="34" charset="-122"/>
            </a:rPr>
            <a:t>WITNESS</a:t>
          </a:r>
          <a:r>
            <a:rPr lang="zh-CN" dirty="0" smtClean="0">
              <a:latin typeface="微软雅黑" panose="020B0503020204020204" pitchFamily="34" charset="-122"/>
              <a:ea typeface="微软雅黑" panose="020B0503020204020204" pitchFamily="34" charset="-122"/>
            </a:rPr>
            <a:t>测试算法、</a:t>
          </a:r>
          <a:r>
            <a:rPr lang="en-US" dirty="0" smtClean="0">
              <a:latin typeface="微软雅黑" panose="020B0503020204020204" pitchFamily="34" charset="-122"/>
              <a:ea typeface="微软雅黑" panose="020B0503020204020204" pitchFamily="34" charset="-122"/>
            </a:rPr>
            <a:t>Miller Rabin</a:t>
          </a:r>
          <a:r>
            <a:rPr lang="zh-CN" dirty="0" smtClean="0">
              <a:latin typeface="微软雅黑" panose="020B0503020204020204" pitchFamily="34" charset="-122"/>
              <a:ea typeface="微软雅黑" panose="020B0503020204020204" pitchFamily="34" charset="-122"/>
            </a:rPr>
            <a:t>测试算法</a:t>
          </a:r>
          <a:endParaRPr lang="zh-CN" dirty="0">
            <a:latin typeface="微软雅黑" panose="020B0503020204020204" pitchFamily="34" charset="-122"/>
            <a:ea typeface="微软雅黑" panose="020B0503020204020204" pitchFamily="34" charset="-122"/>
          </a:endParaRPr>
        </a:p>
      </dgm:t>
    </dgm:pt>
    <dgm:pt modelId="{1F9144B5-119F-45FD-866D-D951F0DC7473}" type="parTrans" cxnId="{71E79053-1704-42FF-9B20-BC35FEFC87A3}">
      <dgm:prSet/>
      <dgm:spPr/>
      <dgm:t>
        <a:bodyPr/>
        <a:lstStyle/>
        <a:p>
          <a:endParaRPr lang="zh-CN" altLang="en-US"/>
        </a:p>
      </dgm:t>
    </dgm:pt>
    <dgm:pt modelId="{AA8A6B4C-4940-40C2-BAEB-26F528DA626C}" type="sibTrans" cxnId="{71E79053-1704-42FF-9B20-BC35FEFC87A3}">
      <dgm:prSet/>
      <dgm:spPr/>
      <dgm:t>
        <a:bodyPr/>
        <a:lstStyle/>
        <a:p>
          <a:endParaRPr lang="zh-CN" altLang="en-US"/>
        </a:p>
      </dgm:t>
    </dgm:pt>
    <dgm:pt modelId="{5D6C49CB-EE62-4F45-8B2A-9F76C4EF2767}">
      <dgm:prSet/>
      <dgm:spPr/>
      <dgm:t>
        <a:bodyPr/>
        <a:lstStyle/>
        <a:p>
          <a:pPr rtl="0"/>
          <a:r>
            <a:rPr lang="zh-CN" altLang="en-US" dirty="0" smtClean="0">
              <a:latin typeface="微软雅黑" panose="020B0503020204020204" pitchFamily="34" charset="-122"/>
              <a:ea typeface="微软雅黑" panose="020B0503020204020204" pitchFamily="34" charset="-122"/>
            </a:rPr>
            <a:t>第三节 本原元与指数方程</a:t>
          </a:r>
          <a:endParaRPr lang="zh-CN" dirty="0">
            <a:latin typeface="微软雅黑" panose="020B0503020204020204" pitchFamily="34" charset="-122"/>
            <a:ea typeface="微软雅黑" panose="020B0503020204020204" pitchFamily="34" charset="-122"/>
          </a:endParaRPr>
        </a:p>
      </dgm:t>
    </dgm:pt>
    <dgm:pt modelId="{405CCF5F-A6FC-46C5-A0AD-5744D42453F1}" type="parTrans" cxnId="{32A7CBC5-DCE9-4833-A109-382B3C78F684}">
      <dgm:prSet/>
      <dgm:spPr/>
      <dgm:t>
        <a:bodyPr/>
        <a:lstStyle/>
        <a:p>
          <a:endParaRPr lang="zh-CN" altLang="en-US"/>
        </a:p>
      </dgm:t>
    </dgm:pt>
    <dgm:pt modelId="{6BD1C1A1-BF72-4CF3-BD09-3BD4523F8ED1}" type="sibTrans" cxnId="{32A7CBC5-DCE9-4833-A109-382B3C78F684}">
      <dgm:prSet/>
      <dgm:spPr/>
      <dgm:t>
        <a:bodyPr/>
        <a:lstStyle/>
        <a:p>
          <a:endParaRPr lang="zh-CN" altLang="en-US"/>
        </a:p>
      </dgm:t>
    </dgm:pt>
    <dgm:pt modelId="{3E1AD2D1-C507-46CB-9DB2-CBDFB9597F47}">
      <dgm:prSet/>
      <dgm:spPr/>
      <dgm:t>
        <a:bodyPr/>
        <a:lstStyle/>
        <a:p>
          <a:r>
            <a:rPr lang="zh-CN" altLang="en-US" dirty="0" smtClean="0">
              <a:latin typeface="微软雅黑" panose="020B0503020204020204" pitchFamily="34" charset="-122"/>
              <a:ea typeface="微软雅黑" panose="020B0503020204020204" pitchFamily="34" charset="-122"/>
            </a:rPr>
            <a:t>本原元、快速指数算法</a:t>
          </a:r>
          <a:endParaRPr lang="zh-CN" altLang="en-US"/>
        </a:p>
      </dgm:t>
    </dgm:pt>
    <dgm:pt modelId="{373198CE-9B3F-45E5-B44B-98162DA6ECC0}" type="parTrans" cxnId="{29D127FC-9830-450F-8411-234457743B59}">
      <dgm:prSet/>
      <dgm:spPr/>
      <dgm:t>
        <a:bodyPr/>
        <a:lstStyle/>
        <a:p>
          <a:endParaRPr lang="zh-CN" altLang="en-US"/>
        </a:p>
      </dgm:t>
    </dgm:pt>
    <dgm:pt modelId="{F2E5FBC8-B039-4FB9-BBC4-7BACFDEC7782}" type="sibTrans" cxnId="{29D127FC-9830-450F-8411-234457743B59}">
      <dgm:prSet/>
      <dgm:spPr/>
      <dgm:t>
        <a:bodyPr/>
        <a:lstStyle/>
        <a:p>
          <a:endParaRPr lang="zh-CN" altLang="en-US"/>
        </a:p>
      </dgm:t>
    </dgm:pt>
    <dgm:pt modelId="{93ACC455-7509-46B1-AC69-CBEDEADD7865}" type="pres">
      <dgm:prSet presAssocID="{01DDB874-896C-44BC-A8A5-0C771E573A7F}" presName="linear" presStyleCnt="0">
        <dgm:presLayoutVars>
          <dgm:animLvl val="lvl"/>
          <dgm:resizeHandles val="exact"/>
        </dgm:presLayoutVars>
      </dgm:prSet>
      <dgm:spPr/>
      <dgm:t>
        <a:bodyPr/>
        <a:lstStyle/>
        <a:p>
          <a:endParaRPr lang="zh-CN" altLang="en-US"/>
        </a:p>
      </dgm:t>
    </dgm:pt>
    <dgm:pt modelId="{6C4D2354-1067-49E6-A632-0F75EF48BD73}" type="pres">
      <dgm:prSet presAssocID="{0F87C71D-0E3E-4DE5-928E-CDFB6E2D637F}" presName="parentText" presStyleLbl="node1" presStyleIdx="0" presStyleCnt="3">
        <dgm:presLayoutVars>
          <dgm:chMax val="0"/>
          <dgm:bulletEnabled val="1"/>
        </dgm:presLayoutVars>
      </dgm:prSet>
      <dgm:spPr/>
      <dgm:t>
        <a:bodyPr/>
        <a:lstStyle/>
        <a:p>
          <a:endParaRPr lang="zh-CN" altLang="en-US"/>
        </a:p>
      </dgm:t>
    </dgm:pt>
    <dgm:pt modelId="{161C2EB8-0783-4DB0-8E04-73B47C65B04E}" type="pres">
      <dgm:prSet presAssocID="{0F87C71D-0E3E-4DE5-928E-CDFB6E2D637F}" presName="childText" presStyleLbl="revTx" presStyleIdx="0" presStyleCnt="3">
        <dgm:presLayoutVars>
          <dgm:bulletEnabled val="1"/>
        </dgm:presLayoutVars>
      </dgm:prSet>
      <dgm:spPr/>
      <dgm:t>
        <a:bodyPr/>
        <a:lstStyle/>
        <a:p>
          <a:endParaRPr lang="zh-CN" altLang="en-US"/>
        </a:p>
      </dgm:t>
    </dgm:pt>
    <dgm:pt modelId="{C2640E4C-0928-4531-A834-1C5E764E6BD6}" type="pres">
      <dgm:prSet presAssocID="{5F8572A7-1AC0-43A5-BE53-1E89B1BEC547}" presName="parentText" presStyleLbl="node1" presStyleIdx="1" presStyleCnt="3">
        <dgm:presLayoutVars>
          <dgm:chMax val="0"/>
          <dgm:bulletEnabled val="1"/>
        </dgm:presLayoutVars>
      </dgm:prSet>
      <dgm:spPr/>
      <dgm:t>
        <a:bodyPr/>
        <a:lstStyle/>
        <a:p>
          <a:endParaRPr lang="zh-CN" altLang="en-US"/>
        </a:p>
      </dgm:t>
    </dgm:pt>
    <dgm:pt modelId="{080A835B-C71B-4502-8CBB-7A9889F41BAB}" type="pres">
      <dgm:prSet presAssocID="{5F8572A7-1AC0-43A5-BE53-1E89B1BEC547}" presName="childText" presStyleLbl="revTx" presStyleIdx="1" presStyleCnt="3">
        <dgm:presLayoutVars>
          <dgm:bulletEnabled val="1"/>
        </dgm:presLayoutVars>
      </dgm:prSet>
      <dgm:spPr/>
      <dgm:t>
        <a:bodyPr/>
        <a:lstStyle/>
        <a:p>
          <a:endParaRPr lang="zh-CN" altLang="en-US"/>
        </a:p>
      </dgm:t>
    </dgm:pt>
    <dgm:pt modelId="{D256AE32-2ED8-4793-8BE4-2356B3BA1873}" type="pres">
      <dgm:prSet presAssocID="{5D6C49CB-EE62-4F45-8B2A-9F76C4EF2767}" presName="parentText" presStyleLbl="node1" presStyleIdx="2" presStyleCnt="3">
        <dgm:presLayoutVars>
          <dgm:chMax val="0"/>
          <dgm:bulletEnabled val="1"/>
        </dgm:presLayoutVars>
      </dgm:prSet>
      <dgm:spPr/>
      <dgm:t>
        <a:bodyPr/>
        <a:lstStyle/>
        <a:p>
          <a:endParaRPr lang="zh-CN" altLang="en-US"/>
        </a:p>
      </dgm:t>
    </dgm:pt>
    <dgm:pt modelId="{97E23A28-69CC-4B48-BB89-25D52F008309}" type="pres">
      <dgm:prSet presAssocID="{5D6C49CB-EE62-4F45-8B2A-9F76C4EF2767}" presName="childText" presStyleLbl="revTx" presStyleIdx="2" presStyleCnt="3">
        <dgm:presLayoutVars>
          <dgm:bulletEnabled val="1"/>
        </dgm:presLayoutVars>
      </dgm:prSet>
      <dgm:spPr/>
      <dgm:t>
        <a:bodyPr/>
        <a:lstStyle/>
        <a:p>
          <a:endParaRPr lang="zh-CN" altLang="en-US"/>
        </a:p>
      </dgm:t>
    </dgm:pt>
  </dgm:ptLst>
  <dgm:cxnLst>
    <dgm:cxn modelId="{54F45DE5-C94D-4ABC-95B4-DB3C9542F625}" type="presOf" srcId="{5D6C49CB-EE62-4F45-8B2A-9F76C4EF2767}" destId="{D256AE32-2ED8-4793-8BE4-2356B3BA1873}" srcOrd="0" destOrd="0" presId="urn:microsoft.com/office/officeart/2005/8/layout/vList2"/>
    <dgm:cxn modelId="{6F40C452-3BD8-47FF-B8F5-2B8C8C5E7D4F}" type="presOf" srcId="{01DDB874-896C-44BC-A8A5-0C771E573A7F}" destId="{93ACC455-7509-46B1-AC69-CBEDEADD7865}" srcOrd="0" destOrd="0" presId="urn:microsoft.com/office/officeart/2005/8/layout/vList2"/>
    <dgm:cxn modelId="{14AEDB24-E9FF-4208-92E2-9A35C7B219F2}" type="presOf" srcId="{8EA27D64-D9B3-456F-B64D-5608AB3702E0}" destId="{080A835B-C71B-4502-8CBB-7A9889F41BAB}" srcOrd="0" destOrd="2" presId="urn:microsoft.com/office/officeart/2005/8/layout/vList2"/>
    <dgm:cxn modelId="{6A096BAC-CAA6-4828-9C9C-4071318C62CD}" type="presOf" srcId="{096FFBA9-B4C1-4B33-BAA3-97ACC887081C}" destId="{161C2EB8-0783-4DB0-8E04-73B47C65B04E}" srcOrd="0" destOrd="2" presId="urn:microsoft.com/office/officeart/2005/8/layout/vList2"/>
    <dgm:cxn modelId="{33D0B1EF-607F-400D-8421-12418F07204E}" type="presOf" srcId="{5F8572A7-1AC0-43A5-BE53-1E89B1BEC547}" destId="{C2640E4C-0928-4531-A834-1C5E764E6BD6}" srcOrd="0" destOrd="0" presId="urn:microsoft.com/office/officeart/2005/8/layout/vList2"/>
    <dgm:cxn modelId="{9941A131-E095-4B50-A7C4-ACCA4706D123}" srcId="{0F87C71D-0E3E-4DE5-928E-CDFB6E2D637F}" destId="{195062D9-F640-47B1-94FF-8A054CCBFABB}" srcOrd="0" destOrd="0" parTransId="{7485E728-56EC-4759-BB08-E636A1AE1F12}" sibTransId="{74DA497C-69DA-43D9-8950-5624034FC756}"/>
    <dgm:cxn modelId="{EB3329DD-A64C-4531-8561-C3A14CB1483A}" type="presOf" srcId="{A2330512-31A7-4553-9EFA-98939C2BDD20}" destId="{080A835B-C71B-4502-8CBB-7A9889F41BAB}" srcOrd="0" destOrd="1" presId="urn:microsoft.com/office/officeart/2005/8/layout/vList2"/>
    <dgm:cxn modelId="{953CC822-CD82-4FF8-A72B-66889AABCBCA}" type="presOf" srcId="{E4D19FF0-A7CE-420F-909F-AE7BCA753893}" destId="{161C2EB8-0783-4DB0-8E04-73B47C65B04E}" srcOrd="0" destOrd="1" presId="urn:microsoft.com/office/officeart/2005/8/layout/vList2"/>
    <dgm:cxn modelId="{49BC80E8-98C4-4345-8489-75DF0B6F8E06}" type="presOf" srcId="{931AA5CF-92E0-4D10-BAD3-D9FDCC88C252}" destId="{080A835B-C71B-4502-8CBB-7A9889F41BAB}" srcOrd="0" destOrd="0" presId="urn:microsoft.com/office/officeart/2005/8/layout/vList2"/>
    <dgm:cxn modelId="{32A7CBC5-DCE9-4833-A109-382B3C78F684}" srcId="{01DDB874-896C-44BC-A8A5-0C771E573A7F}" destId="{5D6C49CB-EE62-4F45-8B2A-9F76C4EF2767}" srcOrd="2" destOrd="0" parTransId="{405CCF5F-A6FC-46C5-A0AD-5744D42453F1}" sibTransId="{6BD1C1A1-BF72-4CF3-BD09-3BD4523F8ED1}"/>
    <dgm:cxn modelId="{FC74704A-5856-4C43-8E92-1B22860E0EAE}" srcId="{0F87C71D-0E3E-4DE5-928E-CDFB6E2D637F}" destId="{096FFBA9-B4C1-4B33-BAA3-97ACC887081C}" srcOrd="2" destOrd="0" parTransId="{2DE3BCF9-16F4-402A-BE2E-4D784D7E1FE5}" sibTransId="{A54310FD-568F-4A95-8B1F-2F93BE00D7E4}"/>
    <dgm:cxn modelId="{1C517BD2-59DA-4D39-9CAB-1FB33679650C}" srcId="{01DDB874-896C-44BC-A8A5-0C771E573A7F}" destId="{5F8572A7-1AC0-43A5-BE53-1E89B1BEC547}" srcOrd="1" destOrd="0" parTransId="{27191089-ADF3-4352-8C26-FBC152F3945E}" sibTransId="{6D193156-0C22-4CFD-A8CF-CE1E0B74AFCE}"/>
    <dgm:cxn modelId="{6EA115D8-3EE3-4478-A0B4-B9C049955489}" srcId="{5F8572A7-1AC0-43A5-BE53-1E89B1BEC547}" destId="{931AA5CF-92E0-4D10-BAD3-D9FDCC88C252}" srcOrd="0" destOrd="0" parTransId="{C8F6F508-6927-42EA-AD79-4F86EE31F206}" sibTransId="{81B0172D-B598-4ADB-8D86-0AE8E2F31634}"/>
    <dgm:cxn modelId="{F731C5B4-9538-47E5-BC33-35FD4E3CE59F}" srcId="{5F8572A7-1AC0-43A5-BE53-1E89B1BEC547}" destId="{A2330512-31A7-4553-9EFA-98939C2BDD20}" srcOrd="1" destOrd="0" parTransId="{9489968E-9011-4967-B636-622187FFCEA4}" sibTransId="{20FE4D40-3541-4A0A-8528-29BAA8D4D33C}"/>
    <dgm:cxn modelId="{71E79053-1704-42FF-9B20-BC35FEFC87A3}" srcId="{5F8572A7-1AC0-43A5-BE53-1E89B1BEC547}" destId="{8EA27D64-D9B3-456F-B64D-5608AB3702E0}" srcOrd="2" destOrd="0" parTransId="{1F9144B5-119F-45FD-866D-D951F0DC7473}" sibTransId="{AA8A6B4C-4940-40C2-BAEB-26F528DA626C}"/>
    <dgm:cxn modelId="{1EAC0CFD-9498-47C2-A4CA-5F7C66573A6B}" srcId="{01DDB874-896C-44BC-A8A5-0C771E573A7F}" destId="{0F87C71D-0E3E-4DE5-928E-CDFB6E2D637F}" srcOrd="0" destOrd="0" parTransId="{001250BD-5407-45D9-86DF-97E4B3E55768}" sibTransId="{D1FD1986-0645-43C0-B56A-B6C120D5780C}"/>
    <dgm:cxn modelId="{AA60D6EB-7015-48F0-9A33-5934C6A11BCA}" type="presOf" srcId="{0F87C71D-0E3E-4DE5-928E-CDFB6E2D637F}" destId="{6C4D2354-1067-49E6-A632-0F75EF48BD73}" srcOrd="0" destOrd="0" presId="urn:microsoft.com/office/officeart/2005/8/layout/vList2"/>
    <dgm:cxn modelId="{752C8925-C939-4760-A5B5-21F8DCD72B72}" type="presOf" srcId="{195062D9-F640-47B1-94FF-8A054CCBFABB}" destId="{161C2EB8-0783-4DB0-8E04-73B47C65B04E}" srcOrd="0" destOrd="0" presId="urn:microsoft.com/office/officeart/2005/8/layout/vList2"/>
    <dgm:cxn modelId="{29D127FC-9830-450F-8411-234457743B59}" srcId="{5D6C49CB-EE62-4F45-8B2A-9F76C4EF2767}" destId="{3E1AD2D1-C507-46CB-9DB2-CBDFB9597F47}" srcOrd="0" destOrd="0" parTransId="{373198CE-9B3F-45E5-B44B-98162DA6ECC0}" sibTransId="{F2E5FBC8-B039-4FB9-BBC4-7BACFDEC7782}"/>
    <dgm:cxn modelId="{66EFFEEC-52C7-41ED-AD75-01297DE27DEF}" type="presOf" srcId="{3E1AD2D1-C507-46CB-9DB2-CBDFB9597F47}" destId="{97E23A28-69CC-4B48-BB89-25D52F008309}" srcOrd="0" destOrd="0" presId="urn:microsoft.com/office/officeart/2005/8/layout/vList2"/>
    <dgm:cxn modelId="{1CAD5E94-8064-4947-8923-7EC81B5E7729}" srcId="{0F87C71D-0E3E-4DE5-928E-CDFB6E2D637F}" destId="{E4D19FF0-A7CE-420F-909F-AE7BCA753893}" srcOrd="1" destOrd="0" parTransId="{B9B9245F-D327-4A1F-A672-B4E86594F32B}" sibTransId="{3119D1A7-FE52-4098-BBD0-C4746E60EA20}"/>
    <dgm:cxn modelId="{670CAF32-CE3E-491B-A41C-188F77ACEE8C}" type="presParOf" srcId="{93ACC455-7509-46B1-AC69-CBEDEADD7865}" destId="{6C4D2354-1067-49E6-A632-0F75EF48BD73}" srcOrd="0" destOrd="0" presId="urn:microsoft.com/office/officeart/2005/8/layout/vList2"/>
    <dgm:cxn modelId="{421F9753-7F67-40C8-8A19-A328B8FF0976}" type="presParOf" srcId="{93ACC455-7509-46B1-AC69-CBEDEADD7865}" destId="{161C2EB8-0783-4DB0-8E04-73B47C65B04E}" srcOrd="1" destOrd="0" presId="urn:microsoft.com/office/officeart/2005/8/layout/vList2"/>
    <dgm:cxn modelId="{7CEF79F8-CBD2-4D25-98A0-FBF2401A68E8}" type="presParOf" srcId="{93ACC455-7509-46B1-AC69-CBEDEADD7865}" destId="{C2640E4C-0928-4531-A834-1C5E764E6BD6}" srcOrd="2" destOrd="0" presId="urn:microsoft.com/office/officeart/2005/8/layout/vList2"/>
    <dgm:cxn modelId="{7D5AD7E0-9F11-403B-B501-A68B0950FB0C}" type="presParOf" srcId="{93ACC455-7509-46B1-AC69-CBEDEADD7865}" destId="{080A835B-C71B-4502-8CBB-7A9889F41BAB}" srcOrd="3" destOrd="0" presId="urn:microsoft.com/office/officeart/2005/8/layout/vList2"/>
    <dgm:cxn modelId="{397E5E6C-4FB1-4ED2-A80B-1D8C28846F92}" type="presParOf" srcId="{93ACC455-7509-46B1-AC69-CBEDEADD7865}" destId="{D256AE32-2ED8-4793-8BE4-2356B3BA1873}" srcOrd="4" destOrd="0" presId="urn:microsoft.com/office/officeart/2005/8/layout/vList2"/>
    <dgm:cxn modelId="{D2729EBC-BD3E-4CDA-A53B-EC606FEA691C}" type="presParOf" srcId="{93ACC455-7509-46B1-AC69-CBEDEADD7865}" destId="{97E23A28-69CC-4B48-BB89-25D52F008309}"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DDB874-896C-44BC-A8A5-0C771E573A7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0F87C71D-0E3E-4DE5-928E-CDFB6E2D637F}">
      <dgm:prSet/>
      <dgm:spPr/>
      <dgm:t>
        <a:bodyPr/>
        <a:lstStyle/>
        <a:p>
          <a:pPr rtl="0"/>
          <a:r>
            <a:rPr lang="zh-CN" altLang="en-US" dirty="0" smtClean="0">
              <a:latin typeface="微软雅黑" panose="020B0503020204020204" pitchFamily="34" charset="-122"/>
              <a:ea typeface="微软雅黑" panose="020B0503020204020204" pitchFamily="34" charset="-122"/>
            </a:rPr>
            <a:t>第四节 单向函数和单向陷门函数</a:t>
          </a:r>
          <a:endParaRPr lang="zh-CN" altLang="en-US" dirty="0"/>
        </a:p>
      </dgm:t>
    </dgm:pt>
    <dgm:pt modelId="{001250BD-5407-45D9-86DF-97E4B3E55768}" type="parTrans" cxnId="{1EAC0CFD-9498-47C2-A4CA-5F7C66573A6B}">
      <dgm:prSet/>
      <dgm:spPr/>
      <dgm:t>
        <a:bodyPr/>
        <a:lstStyle/>
        <a:p>
          <a:endParaRPr lang="zh-CN" altLang="en-US"/>
        </a:p>
      </dgm:t>
    </dgm:pt>
    <dgm:pt modelId="{D1FD1986-0645-43C0-B56A-B6C120D5780C}" type="sibTrans" cxnId="{1EAC0CFD-9498-47C2-A4CA-5F7C66573A6B}">
      <dgm:prSet/>
      <dgm:spPr/>
      <dgm:t>
        <a:bodyPr/>
        <a:lstStyle/>
        <a:p>
          <a:endParaRPr lang="zh-CN" altLang="en-US"/>
        </a:p>
      </dgm:t>
    </dgm:pt>
    <dgm:pt modelId="{11B216F1-881F-42EA-86E5-259896A640B6}">
      <dgm:prSet/>
      <dgm:spPr/>
      <dgm:t>
        <a:bodyPr/>
        <a:lstStyle/>
        <a:p>
          <a:pPr rtl="0"/>
          <a:r>
            <a:rPr lang="zh-CN" altLang="en-US" dirty="0" smtClean="0">
              <a:latin typeface="微软雅黑" panose="020B0503020204020204" pitchFamily="34" charset="-122"/>
              <a:ea typeface="微软雅黑" panose="020B0503020204020204" pitchFamily="34" charset="-122"/>
            </a:rPr>
            <a:t>单向函数、单向陷门函数</a:t>
          </a:r>
          <a:endParaRPr lang="zh-CN" altLang="en-US"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a:hlinkClick xmlns:r="http://schemas.openxmlformats.org/officeDocument/2006/relationships" r:id="" action="ppaction://noaction"/>
          </dgm14:cNvPr>
        </a:ext>
      </dgm:extLst>
    </dgm:pt>
    <dgm:pt modelId="{21B8A7DF-4690-40D5-A34A-D4EA3CFBB474}" type="parTrans" cxnId="{A425BB19-CCA1-4A84-B0E8-43E2B8131111}">
      <dgm:prSet/>
      <dgm:spPr/>
      <dgm:t>
        <a:bodyPr/>
        <a:lstStyle/>
        <a:p>
          <a:endParaRPr lang="zh-CN" altLang="en-US"/>
        </a:p>
      </dgm:t>
    </dgm:pt>
    <dgm:pt modelId="{C6F67256-E884-4B62-A766-0786CE865FE0}" type="sibTrans" cxnId="{A425BB19-CCA1-4A84-B0E8-43E2B8131111}">
      <dgm:prSet/>
      <dgm:spPr/>
      <dgm:t>
        <a:bodyPr/>
        <a:lstStyle/>
        <a:p>
          <a:endParaRPr lang="zh-CN" altLang="en-US"/>
        </a:p>
      </dgm:t>
    </dgm:pt>
    <dgm:pt modelId="{FAACC562-8343-401F-8557-4FD0ACAFC382}">
      <dgm:prSet/>
      <dgm:spPr/>
      <dgm:t>
        <a:bodyPr/>
        <a:lstStyle/>
        <a:p>
          <a:pPr rtl="0"/>
          <a:r>
            <a:rPr lang="zh-CN" altLang="en-US" dirty="0" smtClean="0">
              <a:latin typeface="微软雅黑" panose="020B0503020204020204" pitchFamily="34" charset="-122"/>
              <a:ea typeface="微软雅黑" panose="020B0503020204020204" pitchFamily="34" charset="-122"/>
            </a:rPr>
            <a:t>离散对数</a:t>
          </a:r>
          <a:endParaRPr lang="zh-CN" altLang="en-US" dirty="0">
            <a:latin typeface="微软雅黑" panose="020B0503020204020204" pitchFamily="34" charset="-122"/>
            <a:ea typeface="微软雅黑" panose="020B0503020204020204" pitchFamily="34" charset="-122"/>
          </a:endParaRPr>
        </a:p>
      </dgm:t>
      <dgm:extLst/>
    </dgm:pt>
    <dgm:pt modelId="{0E992551-BFFF-4611-A81E-C24CDC0B4A05}" type="parTrans" cxnId="{2990A754-0D7F-4224-931D-BB6EDC877931}">
      <dgm:prSet/>
      <dgm:spPr/>
      <dgm:t>
        <a:bodyPr/>
        <a:lstStyle/>
        <a:p>
          <a:endParaRPr lang="zh-CN" altLang="en-US"/>
        </a:p>
      </dgm:t>
    </dgm:pt>
    <dgm:pt modelId="{8B511F78-264E-49F8-B322-563266FBEA32}" type="sibTrans" cxnId="{2990A754-0D7F-4224-931D-BB6EDC877931}">
      <dgm:prSet/>
      <dgm:spPr/>
      <dgm:t>
        <a:bodyPr/>
        <a:lstStyle/>
        <a:p>
          <a:endParaRPr lang="zh-CN" altLang="en-US"/>
        </a:p>
      </dgm:t>
    </dgm:pt>
    <dgm:pt modelId="{884A216F-A9DB-438D-91E4-64FD5FA90C11}">
      <dgm:prSet/>
      <dgm:spPr/>
      <dgm:t>
        <a:bodyPr/>
        <a:lstStyle/>
        <a:p>
          <a:pPr rtl="0"/>
          <a:r>
            <a:rPr lang="zh-CN" altLang="en-US" dirty="0" smtClean="0">
              <a:latin typeface="微软雅黑" panose="020B0503020204020204" pitchFamily="34" charset="-122"/>
              <a:ea typeface="微软雅黑" panose="020B0503020204020204" pitchFamily="34" charset="-122"/>
            </a:rPr>
            <a:t>第五节 有限域方程</a:t>
          </a:r>
          <a:endParaRPr lang="zh-CN" altLang="en-US"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a:hlinkClick xmlns:r="http://schemas.openxmlformats.org/officeDocument/2006/relationships" r:id="" action="ppaction://noaction"/>
          </dgm14:cNvPr>
        </a:ext>
      </dgm:extLst>
    </dgm:pt>
    <dgm:pt modelId="{9350188A-77A6-4345-BF24-8C7CC7A369E4}" type="parTrans" cxnId="{5379909A-7D78-47E2-8A65-F8379E4AA0F0}">
      <dgm:prSet/>
      <dgm:spPr/>
      <dgm:t>
        <a:bodyPr/>
        <a:lstStyle/>
        <a:p>
          <a:endParaRPr lang="zh-CN" altLang="en-US"/>
        </a:p>
      </dgm:t>
    </dgm:pt>
    <dgm:pt modelId="{3BAC3A88-FE13-4F21-A125-41D4D60B8A16}" type="sibTrans" cxnId="{5379909A-7D78-47E2-8A65-F8379E4AA0F0}">
      <dgm:prSet/>
      <dgm:spPr/>
      <dgm:t>
        <a:bodyPr/>
        <a:lstStyle/>
        <a:p>
          <a:endParaRPr lang="zh-CN" altLang="en-US"/>
        </a:p>
      </dgm:t>
    </dgm:pt>
    <dgm:pt modelId="{85BABC18-BE19-4D3F-8448-1C39E36A6427}">
      <dgm:prSet/>
      <dgm:spPr/>
      <dgm:t>
        <a:bodyPr/>
        <a:lstStyle/>
        <a:p>
          <a:pPr rtl="0"/>
          <a:r>
            <a:rPr lang="zh-CN" dirty="0" smtClean="0">
              <a:latin typeface="微软雅黑" panose="020B0503020204020204" pitchFamily="34" charset="-122"/>
              <a:ea typeface="微软雅黑" panose="020B0503020204020204" pitchFamily="34" charset="-122"/>
            </a:rPr>
            <a:t>中国剩余问题：</a:t>
          </a:r>
          <a:r>
            <a:rPr lang="en-US" dirty="0" smtClean="0">
              <a:latin typeface="微软雅黑" panose="020B0503020204020204" pitchFamily="34" charset="-122"/>
              <a:ea typeface="微软雅黑" panose="020B0503020204020204" pitchFamily="34" charset="-122"/>
            </a:rPr>
            <a:t>ax mod n =b</a:t>
          </a:r>
          <a:endParaRPr lang="zh-CN" altLang="en-US"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a:hlinkClick xmlns:r="http://schemas.openxmlformats.org/officeDocument/2006/relationships" r:id="" action="ppaction://noaction"/>
          </dgm14:cNvPr>
        </a:ext>
      </dgm:extLst>
    </dgm:pt>
    <dgm:pt modelId="{17F7E242-5776-42F7-B1DE-D36F21A337F4}" type="parTrans" cxnId="{5D41220B-D21F-4067-AFFA-51B90E021B11}">
      <dgm:prSet/>
      <dgm:spPr/>
      <dgm:t>
        <a:bodyPr/>
        <a:lstStyle/>
        <a:p>
          <a:endParaRPr lang="zh-CN" altLang="en-US"/>
        </a:p>
      </dgm:t>
    </dgm:pt>
    <dgm:pt modelId="{D1394B4F-9A3F-4205-8624-77C1BFDF5F55}" type="sibTrans" cxnId="{5D41220B-D21F-4067-AFFA-51B90E021B11}">
      <dgm:prSet/>
      <dgm:spPr/>
      <dgm:t>
        <a:bodyPr/>
        <a:lstStyle/>
        <a:p>
          <a:endParaRPr lang="zh-CN" altLang="en-US"/>
        </a:p>
      </dgm:t>
    </dgm:pt>
    <dgm:pt modelId="{A9FB8E24-6C64-498D-A52D-E34BAB4F4F8C}">
      <dgm:prSet/>
      <dgm:spPr/>
      <dgm:t>
        <a:bodyPr/>
        <a:lstStyle/>
        <a:p>
          <a:pPr rtl="0"/>
          <a:r>
            <a:rPr lang="zh-CN" dirty="0" smtClean="0">
              <a:latin typeface="微软雅黑" panose="020B0503020204020204" pitchFamily="34" charset="-122"/>
              <a:ea typeface="微软雅黑" panose="020B0503020204020204" pitchFamily="34" charset="-122"/>
            </a:rPr>
            <a:t>二次剩余问题、求解</a:t>
          </a:r>
          <a:r>
            <a:rPr lang="en-US" dirty="0" smtClean="0">
              <a:latin typeface="微软雅黑" panose="020B0503020204020204" pitchFamily="34" charset="-122"/>
              <a:ea typeface="微软雅黑" panose="020B0503020204020204" pitchFamily="34" charset="-122"/>
            </a:rPr>
            <a:t>x</a:t>
          </a:r>
          <a:r>
            <a:rPr lang="en-US" baseline="30000" dirty="0" smtClean="0">
              <a:latin typeface="微软雅黑" panose="020B0503020204020204" pitchFamily="34" charset="-122"/>
              <a:ea typeface="微软雅黑" panose="020B0503020204020204" pitchFamily="34" charset="-122"/>
            </a:rPr>
            <a:t>2</a:t>
          </a:r>
          <a:r>
            <a:rPr lang="en-US" dirty="0" smtClean="0">
              <a:latin typeface="微软雅黑" panose="020B0503020204020204" pitchFamily="34" charset="-122"/>
              <a:ea typeface="微软雅黑" panose="020B0503020204020204" pitchFamily="34" charset="-122"/>
            </a:rPr>
            <a:t> mod p=a</a:t>
          </a:r>
          <a:endParaRPr lang="zh-CN" altLang="en-US" dirty="0">
            <a:latin typeface="微软雅黑" panose="020B0503020204020204" pitchFamily="34" charset="-122"/>
            <a:ea typeface="微软雅黑" panose="020B0503020204020204" pitchFamily="34" charset="-122"/>
          </a:endParaRPr>
        </a:p>
      </dgm:t>
      <dgm:extLst/>
    </dgm:pt>
    <dgm:pt modelId="{E1E77481-9947-4705-A831-37DF2C7CF9C6}" type="parTrans" cxnId="{39226F78-541A-4B90-BE35-F11439A2798E}">
      <dgm:prSet/>
      <dgm:spPr/>
      <dgm:t>
        <a:bodyPr/>
        <a:lstStyle/>
        <a:p>
          <a:endParaRPr lang="zh-CN" altLang="en-US"/>
        </a:p>
      </dgm:t>
    </dgm:pt>
    <dgm:pt modelId="{DFDBEFE7-8140-4B14-9527-66C640DCF975}" type="sibTrans" cxnId="{39226F78-541A-4B90-BE35-F11439A2798E}">
      <dgm:prSet/>
      <dgm:spPr/>
      <dgm:t>
        <a:bodyPr/>
        <a:lstStyle/>
        <a:p>
          <a:endParaRPr lang="zh-CN" altLang="en-US"/>
        </a:p>
      </dgm:t>
    </dgm:pt>
    <dgm:pt modelId="{190C48ED-FFB6-4A6D-AA63-5093FA33DD66}">
      <dgm:prSet/>
      <dgm:spPr/>
      <dgm:t>
        <a:bodyPr/>
        <a:lstStyle/>
        <a:p>
          <a:pPr rtl="0"/>
          <a:r>
            <a:rPr lang="zh-CN" altLang="en-US" dirty="0" smtClean="0">
              <a:latin typeface="微软雅黑" panose="020B0503020204020204" pitchFamily="34" charset="-122"/>
              <a:ea typeface="微软雅黑" panose="020B0503020204020204" pitchFamily="34" charset="-122"/>
            </a:rPr>
            <a:t>第六节 秘密分享技术</a:t>
          </a:r>
          <a:endParaRPr lang="zh-CN" altLang="en-US"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a:hlinkClick xmlns:r="http://schemas.openxmlformats.org/officeDocument/2006/relationships" r:id="" action="ppaction://noaction"/>
          </dgm14:cNvPr>
        </a:ext>
      </dgm:extLst>
    </dgm:pt>
    <dgm:pt modelId="{68BED6E9-5914-4289-8468-F630FB094F83}" type="parTrans" cxnId="{5FA621B7-D320-4B26-8147-FF538F1E86F0}">
      <dgm:prSet/>
      <dgm:spPr/>
      <dgm:t>
        <a:bodyPr/>
        <a:lstStyle/>
        <a:p>
          <a:endParaRPr lang="zh-CN" altLang="en-US"/>
        </a:p>
      </dgm:t>
    </dgm:pt>
    <dgm:pt modelId="{1309EB55-E5AE-444E-9D11-D97809FE4E74}" type="sibTrans" cxnId="{5FA621B7-D320-4B26-8147-FF538F1E86F0}">
      <dgm:prSet/>
      <dgm:spPr/>
      <dgm:t>
        <a:bodyPr/>
        <a:lstStyle/>
        <a:p>
          <a:endParaRPr lang="zh-CN" altLang="en-US"/>
        </a:p>
      </dgm:t>
    </dgm:pt>
    <dgm:pt modelId="{4D3662C7-458F-4387-B6F8-AE993C00664D}">
      <dgm:prSet/>
      <dgm:spPr/>
      <dgm:t>
        <a:bodyPr/>
        <a:lstStyle/>
        <a:p>
          <a:pPr rtl="0"/>
          <a:r>
            <a:rPr lang="zh-CN" altLang="en-US" dirty="0" smtClean="0">
              <a:latin typeface="微软雅黑" panose="020B0503020204020204" pitchFamily="34" charset="-122"/>
              <a:ea typeface="微软雅黑" panose="020B0503020204020204" pitchFamily="34" charset="-122"/>
            </a:rPr>
            <a:t>拉格朗日插值法</a:t>
          </a:r>
          <a:endParaRPr lang="zh-CN" altLang="en-US"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a:hlinkClick xmlns:r="http://schemas.openxmlformats.org/officeDocument/2006/relationships" r:id="" action="ppaction://noaction"/>
          </dgm14:cNvPr>
        </a:ext>
      </dgm:extLst>
    </dgm:pt>
    <dgm:pt modelId="{547CE546-5A87-4245-8B82-3DAA4C276221}" type="parTrans" cxnId="{58F7ECFB-30A2-48B6-99C2-9693015B7874}">
      <dgm:prSet/>
      <dgm:spPr/>
      <dgm:t>
        <a:bodyPr/>
        <a:lstStyle/>
        <a:p>
          <a:endParaRPr lang="zh-CN" altLang="en-US"/>
        </a:p>
      </dgm:t>
    </dgm:pt>
    <dgm:pt modelId="{9305B983-D433-45BA-9E8D-60C193548548}" type="sibTrans" cxnId="{58F7ECFB-30A2-48B6-99C2-9693015B7874}">
      <dgm:prSet/>
      <dgm:spPr/>
      <dgm:t>
        <a:bodyPr/>
        <a:lstStyle/>
        <a:p>
          <a:endParaRPr lang="zh-CN" altLang="en-US"/>
        </a:p>
      </dgm:t>
    </dgm:pt>
    <dgm:pt modelId="{93ACC455-7509-46B1-AC69-CBEDEADD7865}" type="pres">
      <dgm:prSet presAssocID="{01DDB874-896C-44BC-A8A5-0C771E573A7F}" presName="linear" presStyleCnt="0">
        <dgm:presLayoutVars>
          <dgm:animLvl val="lvl"/>
          <dgm:resizeHandles val="exact"/>
        </dgm:presLayoutVars>
      </dgm:prSet>
      <dgm:spPr/>
      <dgm:t>
        <a:bodyPr/>
        <a:lstStyle/>
        <a:p>
          <a:endParaRPr lang="zh-CN" altLang="en-US"/>
        </a:p>
      </dgm:t>
    </dgm:pt>
    <dgm:pt modelId="{6C4D2354-1067-49E6-A632-0F75EF48BD73}" type="pres">
      <dgm:prSet presAssocID="{0F87C71D-0E3E-4DE5-928E-CDFB6E2D637F}" presName="parentText" presStyleLbl="node1" presStyleIdx="0" presStyleCnt="3">
        <dgm:presLayoutVars>
          <dgm:chMax val="0"/>
          <dgm:bulletEnabled val="1"/>
        </dgm:presLayoutVars>
      </dgm:prSet>
      <dgm:spPr/>
      <dgm:t>
        <a:bodyPr/>
        <a:lstStyle/>
        <a:p>
          <a:endParaRPr lang="zh-CN" altLang="en-US"/>
        </a:p>
      </dgm:t>
    </dgm:pt>
    <dgm:pt modelId="{161C2EB8-0783-4DB0-8E04-73B47C65B04E}" type="pres">
      <dgm:prSet presAssocID="{0F87C71D-0E3E-4DE5-928E-CDFB6E2D637F}" presName="childText" presStyleLbl="revTx" presStyleIdx="0" presStyleCnt="3">
        <dgm:presLayoutVars>
          <dgm:bulletEnabled val="1"/>
        </dgm:presLayoutVars>
      </dgm:prSet>
      <dgm:spPr/>
      <dgm:t>
        <a:bodyPr/>
        <a:lstStyle/>
        <a:p>
          <a:endParaRPr lang="zh-CN" altLang="en-US"/>
        </a:p>
      </dgm:t>
    </dgm:pt>
    <dgm:pt modelId="{9DF900E5-36F5-4476-A85D-548DD67A1348}" type="pres">
      <dgm:prSet presAssocID="{884A216F-A9DB-438D-91E4-64FD5FA90C11}" presName="parentText" presStyleLbl="node1" presStyleIdx="1" presStyleCnt="3">
        <dgm:presLayoutVars>
          <dgm:chMax val="0"/>
          <dgm:bulletEnabled val="1"/>
        </dgm:presLayoutVars>
      </dgm:prSet>
      <dgm:spPr/>
      <dgm:t>
        <a:bodyPr/>
        <a:lstStyle/>
        <a:p>
          <a:endParaRPr lang="zh-CN" altLang="en-US"/>
        </a:p>
      </dgm:t>
    </dgm:pt>
    <dgm:pt modelId="{4E2E9753-3F9A-454E-ACB5-1883CFBED612}" type="pres">
      <dgm:prSet presAssocID="{884A216F-A9DB-438D-91E4-64FD5FA90C11}" presName="childText" presStyleLbl="revTx" presStyleIdx="1" presStyleCnt="3">
        <dgm:presLayoutVars>
          <dgm:bulletEnabled val="1"/>
        </dgm:presLayoutVars>
      </dgm:prSet>
      <dgm:spPr/>
      <dgm:t>
        <a:bodyPr/>
        <a:lstStyle/>
        <a:p>
          <a:endParaRPr lang="zh-CN" altLang="en-US"/>
        </a:p>
      </dgm:t>
    </dgm:pt>
    <dgm:pt modelId="{CE3EA1F9-C40C-4B4B-9DC4-08FDD877CD32}" type="pres">
      <dgm:prSet presAssocID="{190C48ED-FFB6-4A6D-AA63-5093FA33DD66}" presName="parentText" presStyleLbl="node1" presStyleIdx="2" presStyleCnt="3">
        <dgm:presLayoutVars>
          <dgm:chMax val="0"/>
          <dgm:bulletEnabled val="1"/>
        </dgm:presLayoutVars>
      </dgm:prSet>
      <dgm:spPr/>
      <dgm:t>
        <a:bodyPr/>
        <a:lstStyle/>
        <a:p>
          <a:endParaRPr lang="zh-CN" altLang="en-US"/>
        </a:p>
      </dgm:t>
    </dgm:pt>
    <dgm:pt modelId="{261E6F95-F282-460C-AFAC-A1656CC9BB7D}" type="pres">
      <dgm:prSet presAssocID="{190C48ED-FFB6-4A6D-AA63-5093FA33DD66}" presName="childText" presStyleLbl="revTx" presStyleIdx="2" presStyleCnt="3">
        <dgm:presLayoutVars>
          <dgm:bulletEnabled val="1"/>
        </dgm:presLayoutVars>
      </dgm:prSet>
      <dgm:spPr/>
      <dgm:t>
        <a:bodyPr/>
        <a:lstStyle/>
        <a:p>
          <a:endParaRPr lang="zh-CN" altLang="en-US"/>
        </a:p>
      </dgm:t>
    </dgm:pt>
  </dgm:ptLst>
  <dgm:cxnLst>
    <dgm:cxn modelId="{7E73335C-9388-41CE-B8E8-2B52263DC094}" type="presOf" srcId="{01DDB874-896C-44BC-A8A5-0C771E573A7F}" destId="{93ACC455-7509-46B1-AC69-CBEDEADD7865}" srcOrd="0" destOrd="0" presId="urn:microsoft.com/office/officeart/2005/8/layout/vList2"/>
    <dgm:cxn modelId="{70F1B62A-746B-4968-B84A-CD26A0584667}" type="presOf" srcId="{85BABC18-BE19-4D3F-8448-1C39E36A6427}" destId="{4E2E9753-3F9A-454E-ACB5-1883CFBED612}" srcOrd="0" destOrd="0" presId="urn:microsoft.com/office/officeart/2005/8/layout/vList2"/>
    <dgm:cxn modelId="{39226F78-541A-4B90-BE35-F11439A2798E}" srcId="{884A216F-A9DB-438D-91E4-64FD5FA90C11}" destId="{A9FB8E24-6C64-498D-A52D-E34BAB4F4F8C}" srcOrd="1" destOrd="0" parTransId="{E1E77481-9947-4705-A831-37DF2C7CF9C6}" sibTransId="{DFDBEFE7-8140-4B14-9527-66C640DCF975}"/>
    <dgm:cxn modelId="{ED4539F1-1F4C-4424-BFBF-FF9A5A5BAE1E}" type="presOf" srcId="{11B216F1-881F-42EA-86E5-259896A640B6}" destId="{161C2EB8-0783-4DB0-8E04-73B47C65B04E}" srcOrd="0" destOrd="0" presId="urn:microsoft.com/office/officeart/2005/8/layout/vList2"/>
    <dgm:cxn modelId="{DA0812FF-59D7-4A5C-B5CD-CFF0B908E05D}" type="presOf" srcId="{190C48ED-FFB6-4A6D-AA63-5093FA33DD66}" destId="{CE3EA1F9-C40C-4B4B-9DC4-08FDD877CD32}" srcOrd="0" destOrd="0" presId="urn:microsoft.com/office/officeart/2005/8/layout/vList2"/>
    <dgm:cxn modelId="{5D41220B-D21F-4067-AFFA-51B90E021B11}" srcId="{884A216F-A9DB-438D-91E4-64FD5FA90C11}" destId="{85BABC18-BE19-4D3F-8448-1C39E36A6427}" srcOrd="0" destOrd="0" parTransId="{17F7E242-5776-42F7-B1DE-D36F21A337F4}" sibTransId="{D1394B4F-9A3F-4205-8624-77C1BFDF5F55}"/>
    <dgm:cxn modelId="{58F7ECFB-30A2-48B6-99C2-9693015B7874}" srcId="{190C48ED-FFB6-4A6D-AA63-5093FA33DD66}" destId="{4D3662C7-458F-4387-B6F8-AE993C00664D}" srcOrd="0" destOrd="0" parTransId="{547CE546-5A87-4245-8B82-3DAA4C276221}" sibTransId="{9305B983-D433-45BA-9E8D-60C193548548}"/>
    <dgm:cxn modelId="{F8D82082-9D1E-4F0A-8C98-541FC6458B05}" type="presOf" srcId="{4D3662C7-458F-4387-B6F8-AE993C00664D}" destId="{261E6F95-F282-460C-AFAC-A1656CC9BB7D}" srcOrd="0" destOrd="0" presId="urn:microsoft.com/office/officeart/2005/8/layout/vList2"/>
    <dgm:cxn modelId="{5FA621B7-D320-4B26-8147-FF538F1E86F0}" srcId="{01DDB874-896C-44BC-A8A5-0C771E573A7F}" destId="{190C48ED-FFB6-4A6D-AA63-5093FA33DD66}" srcOrd="2" destOrd="0" parTransId="{68BED6E9-5914-4289-8468-F630FB094F83}" sibTransId="{1309EB55-E5AE-444E-9D11-D97809FE4E74}"/>
    <dgm:cxn modelId="{5379909A-7D78-47E2-8A65-F8379E4AA0F0}" srcId="{01DDB874-896C-44BC-A8A5-0C771E573A7F}" destId="{884A216F-A9DB-438D-91E4-64FD5FA90C11}" srcOrd="1" destOrd="0" parTransId="{9350188A-77A6-4345-BF24-8C7CC7A369E4}" sibTransId="{3BAC3A88-FE13-4F21-A125-41D4D60B8A16}"/>
    <dgm:cxn modelId="{1EAC0CFD-9498-47C2-A4CA-5F7C66573A6B}" srcId="{01DDB874-896C-44BC-A8A5-0C771E573A7F}" destId="{0F87C71D-0E3E-4DE5-928E-CDFB6E2D637F}" srcOrd="0" destOrd="0" parTransId="{001250BD-5407-45D9-86DF-97E4B3E55768}" sibTransId="{D1FD1986-0645-43C0-B56A-B6C120D5780C}"/>
    <dgm:cxn modelId="{7C301ECE-5524-4ED4-9292-4765092D90F7}" type="presOf" srcId="{A9FB8E24-6C64-498D-A52D-E34BAB4F4F8C}" destId="{4E2E9753-3F9A-454E-ACB5-1883CFBED612}" srcOrd="0" destOrd="1" presId="urn:microsoft.com/office/officeart/2005/8/layout/vList2"/>
    <dgm:cxn modelId="{982EA973-D261-4311-86EC-29CFD2B09B76}" type="presOf" srcId="{884A216F-A9DB-438D-91E4-64FD5FA90C11}" destId="{9DF900E5-36F5-4476-A85D-548DD67A1348}" srcOrd="0" destOrd="0" presId="urn:microsoft.com/office/officeart/2005/8/layout/vList2"/>
    <dgm:cxn modelId="{A425BB19-CCA1-4A84-B0E8-43E2B8131111}" srcId="{0F87C71D-0E3E-4DE5-928E-CDFB6E2D637F}" destId="{11B216F1-881F-42EA-86E5-259896A640B6}" srcOrd="0" destOrd="0" parTransId="{21B8A7DF-4690-40D5-A34A-D4EA3CFBB474}" sibTransId="{C6F67256-E884-4B62-A766-0786CE865FE0}"/>
    <dgm:cxn modelId="{C2D716AB-C4B7-4869-B641-BB367A2DE588}" type="presOf" srcId="{FAACC562-8343-401F-8557-4FD0ACAFC382}" destId="{161C2EB8-0783-4DB0-8E04-73B47C65B04E}" srcOrd="0" destOrd="1" presId="urn:microsoft.com/office/officeart/2005/8/layout/vList2"/>
    <dgm:cxn modelId="{0EE2B4A5-F31F-410B-A704-10CB3983F6FA}" type="presOf" srcId="{0F87C71D-0E3E-4DE5-928E-CDFB6E2D637F}" destId="{6C4D2354-1067-49E6-A632-0F75EF48BD73}" srcOrd="0" destOrd="0" presId="urn:microsoft.com/office/officeart/2005/8/layout/vList2"/>
    <dgm:cxn modelId="{2990A754-0D7F-4224-931D-BB6EDC877931}" srcId="{0F87C71D-0E3E-4DE5-928E-CDFB6E2D637F}" destId="{FAACC562-8343-401F-8557-4FD0ACAFC382}" srcOrd="1" destOrd="0" parTransId="{0E992551-BFFF-4611-A81E-C24CDC0B4A05}" sibTransId="{8B511F78-264E-49F8-B322-563266FBEA32}"/>
    <dgm:cxn modelId="{733A6A60-A3A1-4C38-8BBF-7941F04F0045}" type="presParOf" srcId="{93ACC455-7509-46B1-AC69-CBEDEADD7865}" destId="{6C4D2354-1067-49E6-A632-0F75EF48BD73}" srcOrd="0" destOrd="0" presId="urn:microsoft.com/office/officeart/2005/8/layout/vList2"/>
    <dgm:cxn modelId="{4EA0A5FC-D304-4FC4-AE63-863A9A573DC7}" type="presParOf" srcId="{93ACC455-7509-46B1-AC69-CBEDEADD7865}" destId="{161C2EB8-0783-4DB0-8E04-73B47C65B04E}" srcOrd="1" destOrd="0" presId="urn:microsoft.com/office/officeart/2005/8/layout/vList2"/>
    <dgm:cxn modelId="{6EBDF95F-49DB-418E-955D-BC8A5F8C0FD1}" type="presParOf" srcId="{93ACC455-7509-46B1-AC69-CBEDEADD7865}" destId="{9DF900E5-36F5-4476-A85D-548DD67A1348}" srcOrd="2" destOrd="0" presId="urn:microsoft.com/office/officeart/2005/8/layout/vList2"/>
    <dgm:cxn modelId="{E29BCFAC-D295-460B-809E-1DC2CCDBC417}" type="presParOf" srcId="{93ACC455-7509-46B1-AC69-CBEDEADD7865}" destId="{4E2E9753-3F9A-454E-ACB5-1883CFBED612}" srcOrd="3" destOrd="0" presId="urn:microsoft.com/office/officeart/2005/8/layout/vList2"/>
    <dgm:cxn modelId="{46587A82-6E32-4828-9C72-5B09DA735F6F}" type="presParOf" srcId="{93ACC455-7509-46B1-AC69-CBEDEADD7865}" destId="{CE3EA1F9-C40C-4B4B-9DC4-08FDD877CD32}" srcOrd="4" destOrd="0" presId="urn:microsoft.com/office/officeart/2005/8/layout/vList2"/>
    <dgm:cxn modelId="{39650E20-42C1-4820-9423-77B55DD01A1D}" type="presParOf" srcId="{93ACC455-7509-46B1-AC69-CBEDEADD7865}" destId="{261E6F95-F282-460C-AFAC-A1656CC9BB7D}" srcOrd="5"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4D2354-1067-49E6-A632-0F75EF48BD73}">
      <dsp:nvSpPr>
        <dsp:cNvPr id="0" name=""/>
        <dsp:cNvSpPr/>
      </dsp:nvSpPr>
      <dsp:spPr>
        <a:xfrm>
          <a:off x="0" y="234918"/>
          <a:ext cx="4032448" cy="59604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zh-CN" altLang="en-US" sz="1900" kern="1200" dirty="0" smtClean="0">
              <a:latin typeface="微软雅黑" panose="020B0503020204020204" pitchFamily="34" charset="-122"/>
              <a:ea typeface="微软雅黑" panose="020B0503020204020204" pitchFamily="34" charset="-122"/>
            </a:rPr>
            <a:t>第一节 有限域计算</a:t>
          </a:r>
          <a:endParaRPr lang="zh-CN" altLang="en-US" sz="1900" kern="1200" dirty="0"/>
        </a:p>
      </dsp:txBody>
      <dsp:txXfrm>
        <a:off x="29096" y="264014"/>
        <a:ext cx="3974256" cy="537849"/>
      </dsp:txXfrm>
    </dsp:sp>
    <dsp:sp modelId="{161C2EB8-0783-4DB0-8E04-73B47C65B04E}">
      <dsp:nvSpPr>
        <dsp:cNvPr id="0" name=""/>
        <dsp:cNvSpPr/>
      </dsp:nvSpPr>
      <dsp:spPr>
        <a:xfrm>
          <a:off x="0" y="830960"/>
          <a:ext cx="4032448" cy="1061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30" tIns="24130" rIns="135128" bIns="24130" numCol="1" spcCol="1270" anchor="t" anchorCtr="0">
          <a:noAutofit/>
        </a:bodyPr>
        <a:lstStyle/>
        <a:p>
          <a:pPr marL="114300" lvl="1" indent="-114300" algn="l" defTabSz="666750" rtl="0">
            <a:lnSpc>
              <a:spcPct val="90000"/>
            </a:lnSpc>
            <a:spcBef>
              <a:spcPct val="0"/>
            </a:spcBef>
            <a:spcAft>
              <a:spcPct val="20000"/>
            </a:spcAft>
            <a:buChar char="••"/>
          </a:pPr>
          <a:r>
            <a:rPr lang="zh-CN" altLang="en-US" sz="1500" kern="1200" dirty="0" smtClean="0">
              <a:latin typeface="微软雅黑" panose="020B0503020204020204" pitchFamily="34" charset="-122"/>
              <a:ea typeface="微软雅黑" panose="020B0503020204020204" pitchFamily="34" charset="-122"/>
            </a:rPr>
            <a:t>群、环、域、</a:t>
          </a:r>
          <a:endParaRPr lang="zh-CN" sz="1500" kern="1200" dirty="0">
            <a:latin typeface="微软雅黑" panose="020B0503020204020204" pitchFamily="34" charset="-122"/>
            <a:ea typeface="微软雅黑" panose="020B0503020204020204" pitchFamily="34" charset="-122"/>
          </a:endParaRPr>
        </a:p>
        <a:p>
          <a:pPr marL="114300" lvl="1" indent="-114300" algn="l" defTabSz="666750" rtl="0">
            <a:lnSpc>
              <a:spcPct val="90000"/>
            </a:lnSpc>
            <a:spcBef>
              <a:spcPct val="0"/>
            </a:spcBef>
            <a:spcAft>
              <a:spcPct val="20000"/>
            </a:spcAft>
            <a:buChar char="••"/>
          </a:pPr>
          <a:r>
            <a:rPr lang="zh-CN" altLang="en-US" sz="1500" kern="1200" dirty="0" smtClean="0">
              <a:latin typeface="微软雅黑" panose="020B0503020204020204" pitchFamily="34" charset="-122"/>
              <a:ea typeface="微软雅黑" panose="020B0503020204020204" pitchFamily="34" charset="-122"/>
            </a:rPr>
            <a:t>模运算、有限域、多项式计算</a:t>
          </a:r>
          <a:endParaRPr lang="zh-CN" sz="1500" kern="1200" dirty="0">
            <a:latin typeface="微软雅黑" panose="020B0503020204020204" pitchFamily="34" charset="-122"/>
            <a:ea typeface="微软雅黑" panose="020B0503020204020204" pitchFamily="34" charset="-122"/>
          </a:endParaRPr>
        </a:p>
        <a:p>
          <a:pPr marL="114300" lvl="1" indent="-114300" algn="l" defTabSz="666750" rtl="0">
            <a:lnSpc>
              <a:spcPct val="90000"/>
            </a:lnSpc>
            <a:spcBef>
              <a:spcPct val="0"/>
            </a:spcBef>
            <a:spcAft>
              <a:spcPct val="20000"/>
            </a:spcAft>
            <a:buChar char="••"/>
          </a:pPr>
          <a:r>
            <a:rPr lang="zh-CN" altLang="en-US" sz="1500" kern="1200" dirty="0" smtClean="0">
              <a:latin typeface="微软雅黑" panose="020B0503020204020204" pitchFamily="34" charset="-122"/>
              <a:ea typeface="微软雅黑" panose="020B0503020204020204" pitchFamily="34" charset="-122"/>
            </a:rPr>
            <a:t>欧几里德算法、扩展欧几里德算法</a:t>
          </a:r>
          <a:endParaRPr lang="zh-CN" sz="1500" kern="1200" dirty="0">
            <a:latin typeface="微软雅黑" panose="020B0503020204020204" pitchFamily="34" charset="-122"/>
            <a:ea typeface="微软雅黑" panose="020B0503020204020204" pitchFamily="34" charset="-122"/>
          </a:endParaRPr>
        </a:p>
      </dsp:txBody>
      <dsp:txXfrm>
        <a:off x="0" y="830960"/>
        <a:ext cx="4032448" cy="1061910"/>
      </dsp:txXfrm>
    </dsp:sp>
    <dsp:sp modelId="{C2640E4C-0928-4531-A834-1C5E764E6BD6}">
      <dsp:nvSpPr>
        <dsp:cNvPr id="0" name=""/>
        <dsp:cNvSpPr/>
      </dsp:nvSpPr>
      <dsp:spPr>
        <a:xfrm>
          <a:off x="0" y="1892870"/>
          <a:ext cx="4032448" cy="59604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zh-CN" sz="1900" kern="1200" dirty="0" smtClean="0">
              <a:latin typeface="微软雅黑" panose="020B0503020204020204" pitchFamily="34" charset="-122"/>
              <a:ea typeface="微软雅黑" panose="020B0503020204020204" pitchFamily="34" charset="-122"/>
            </a:rPr>
            <a:t>第</a:t>
          </a:r>
          <a:r>
            <a:rPr lang="zh-CN" altLang="en-US" sz="1900" kern="1200" dirty="0" smtClean="0">
              <a:latin typeface="微软雅黑" panose="020B0503020204020204" pitchFamily="34" charset="-122"/>
              <a:ea typeface="微软雅黑" panose="020B0503020204020204" pitchFamily="34" charset="-122"/>
            </a:rPr>
            <a:t>二</a:t>
          </a:r>
          <a:r>
            <a:rPr lang="zh-CN" sz="1900" kern="1200" dirty="0" smtClean="0">
              <a:latin typeface="微软雅黑" panose="020B0503020204020204" pitchFamily="34" charset="-122"/>
              <a:ea typeface="微软雅黑" panose="020B0503020204020204" pitchFamily="34" charset="-122"/>
            </a:rPr>
            <a:t>节 </a:t>
          </a:r>
          <a:r>
            <a:rPr lang="zh-CN" altLang="en-US" sz="1900" kern="1200" dirty="0" smtClean="0">
              <a:latin typeface="微软雅黑" panose="020B0503020204020204" pitchFamily="34" charset="-122"/>
              <a:ea typeface="微软雅黑" panose="020B0503020204020204" pitchFamily="34" charset="-122"/>
            </a:rPr>
            <a:t>素数相关问题</a:t>
          </a:r>
          <a:endParaRPr lang="zh-CN" sz="1900" kern="1200" dirty="0">
            <a:latin typeface="微软雅黑" panose="020B0503020204020204" pitchFamily="34" charset="-122"/>
            <a:ea typeface="微软雅黑" panose="020B0503020204020204" pitchFamily="34" charset="-122"/>
          </a:endParaRPr>
        </a:p>
      </dsp:txBody>
      <dsp:txXfrm>
        <a:off x="29096" y="1921966"/>
        <a:ext cx="3974256" cy="537849"/>
      </dsp:txXfrm>
    </dsp:sp>
    <dsp:sp modelId="{080A835B-C71B-4502-8CBB-7A9889F41BAB}">
      <dsp:nvSpPr>
        <dsp:cNvPr id="0" name=""/>
        <dsp:cNvSpPr/>
      </dsp:nvSpPr>
      <dsp:spPr>
        <a:xfrm>
          <a:off x="0" y="2488912"/>
          <a:ext cx="4032448" cy="1376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30" tIns="24130" rIns="135128" bIns="24130" numCol="1" spcCol="1270" anchor="t" anchorCtr="0">
          <a:noAutofit/>
        </a:bodyPr>
        <a:lstStyle/>
        <a:p>
          <a:pPr marL="114300" lvl="1" indent="-114300" algn="l" defTabSz="666750" rtl="0">
            <a:lnSpc>
              <a:spcPct val="90000"/>
            </a:lnSpc>
            <a:spcBef>
              <a:spcPct val="0"/>
            </a:spcBef>
            <a:spcAft>
              <a:spcPct val="20000"/>
            </a:spcAft>
            <a:buChar char="••"/>
          </a:pPr>
          <a:r>
            <a:rPr lang="zh-CN" sz="1500" kern="1200" dirty="0" smtClean="0">
              <a:latin typeface="微软雅黑" panose="020B0503020204020204" pitchFamily="34" charset="-122"/>
              <a:ea typeface="微软雅黑" panose="020B0503020204020204" pitchFamily="34" charset="-122"/>
            </a:rPr>
            <a:t>素数、素因子分解</a:t>
          </a:r>
          <a:endParaRPr lang="zh-CN" sz="1500" kern="1200" dirty="0">
            <a:latin typeface="微软雅黑" panose="020B0503020204020204" pitchFamily="34" charset="-122"/>
            <a:ea typeface="微软雅黑" panose="020B0503020204020204" pitchFamily="34" charset="-122"/>
          </a:endParaRPr>
        </a:p>
        <a:p>
          <a:pPr marL="114300" lvl="1" indent="-114300" algn="l" defTabSz="666750" rtl="0">
            <a:lnSpc>
              <a:spcPct val="90000"/>
            </a:lnSpc>
            <a:spcBef>
              <a:spcPct val="0"/>
            </a:spcBef>
            <a:spcAft>
              <a:spcPct val="20000"/>
            </a:spcAft>
            <a:buChar char="••"/>
          </a:pPr>
          <a:r>
            <a:rPr lang="zh-CN" sz="1500" kern="1200" dirty="0" smtClean="0">
              <a:latin typeface="微软雅黑" panose="020B0503020204020204" pitchFamily="34" charset="-122"/>
              <a:ea typeface="微软雅黑" panose="020B0503020204020204" pitchFamily="34" charset="-122"/>
            </a:rPr>
            <a:t>费马定理、欧拉函数、欧拉定理、求逆元</a:t>
          </a:r>
          <a:endParaRPr lang="zh-CN" sz="1500" kern="1200" dirty="0">
            <a:latin typeface="微软雅黑" panose="020B0503020204020204" pitchFamily="34" charset="-122"/>
            <a:ea typeface="微软雅黑" panose="020B0503020204020204" pitchFamily="34" charset="-122"/>
          </a:endParaRPr>
        </a:p>
        <a:p>
          <a:pPr marL="114300" lvl="1" indent="-114300" algn="l" defTabSz="666750" rtl="0">
            <a:lnSpc>
              <a:spcPct val="90000"/>
            </a:lnSpc>
            <a:spcBef>
              <a:spcPct val="0"/>
            </a:spcBef>
            <a:spcAft>
              <a:spcPct val="20000"/>
            </a:spcAft>
            <a:buChar char="••"/>
          </a:pPr>
          <a:r>
            <a:rPr lang="zh-CN" sz="1500" kern="1200" dirty="0" smtClean="0">
              <a:latin typeface="微软雅黑" panose="020B0503020204020204" pitchFamily="34" charset="-122"/>
              <a:ea typeface="微软雅黑" panose="020B0503020204020204" pitchFamily="34" charset="-122"/>
            </a:rPr>
            <a:t>素性测试：</a:t>
          </a:r>
          <a:r>
            <a:rPr lang="en-US" sz="1500" kern="1200" dirty="0" smtClean="0">
              <a:latin typeface="微软雅黑" panose="020B0503020204020204" pitchFamily="34" charset="-122"/>
              <a:ea typeface="微软雅黑" panose="020B0503020204020204" pitchFamily="34" charset="-122"/>
            </a:rPr>
            <a:t>WITNESS</a:t>
          </a:r>
          <a:r>
            <a:rPr lang="zh-CN" sz="1500" kern="1200" dirty="0" smtClean="0">
              <a:latin typeface="微软雅黑" panose="020B0503020204020204" pitchFamily="34" charset="-122"/>
              <a:ea typeface="微软雅黑" panose="020B0503020204020204" pitchFamily="34" charset="-122"/>
            </a:rPr>
            <a:t>测试算法、</a:t>
          </a:r>
          <a:r>
            <a:rPr lang="en-US" sz="1500" kern="1200" dirty="0" smtClean="0">
              <a:latin typeface="微软雅黑" panose="020B0503020204020204" pitchFamily="34" charset="-122"/>
              <a:ea typeface="微软雅黑" panose="020B0503020204020204" pitchFamily="34" charset="-122"/>
            </a:rPr>
            <a:t>Miller Rabin</a:t>
          </a:r>
          <a:r>
            <a:rPr lang="zh-CN" sz="1500" kern="1200" dirty="0" smtClean="0">
              <a:latin typeface="微软雅黑" panose="020B0503020204020204" pitchFamily="34" charset="-122"/>
              <a:ea typeface="微软雅黑" panose="020B0503020204020204" pitchFamily="34" charset="-122"/>
            </a:rPr>
            <a:t>测试算法</a:t>
          </a:r>
          <a:endParaRPr lang="zh-CN" sz="1500" kern="1200" dirty="0">
            <a:latin typeface="微软雅黑" panose="020B0503020204020204" pitchFamily="34" charset="-122"/>
            <a:ea typeface="微软雅黑" panose="020B0503020204020204" pitchFamily="34" charset="-122"/>
          </a:endParaRPr>
        </a:p>
      </dsp:txBody>
      <dsp:txXfrm>
        <a:off x="0" y="2488912"/>
        <a:ext cx="4032448" cy="1376549"/>
      </dsp:txXfrm>
    </dsp:sp>
    <dsp:sp modelId="{D256AE32-2ED8-4793-8BE4-2356B3BA1873}">
      <dsp:nvSpPr>
        <dsp:cNvPr id="0" name=""/>
        <dsp:cNvSpPr/>
      </dsp:nvSpPr>
      <dsp:spPr>
        <a:xfrm>
          <a:off x="0" y="3865462"/>
          <a:ext cx="4032448" cy="59604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zh-CN" altLang="en-US" sz="1900" kern="1200" dirty="0" smtClean="0">
              <a:latin typeface="微软雅黑" panose="020B0503020204020204" pitchFamily="34" charset="-122"/>
              <a:ea typeface="微软雅黑" panose="020B0503020204020204" pitchFamily="34" charset="-122"/>
            </a:rPr>
            <a:t>第三节 本原元与指数方程</a:t>
          </a:r>
          <a:endParaRPr lang="zh-CN" sz="1900" kern="1200" dirty="0">
            <a:latin typeface="微软雅黑" panose="020B0503020204020204" pitchFamily="34" charset="-122"/>
            <a:ea typeface="微软雅黑" panose="020B0503020204020204" pitchFamily="34" charset="-122"/>
          </a:endParaRPr>
        </a:p>
      </dsp:txBody>
      <dsp:txXfrm>
        <a:off x="29096" y="3894558"/>
        <a:ext cx="3974256" cy="537849"/>
      </dsp:txXfrm>
    </dsp:sp>
    <dsp:sp modelId="{97E23A28-69CC-4B48-BB89-25D52F008309}">
      <dsp:nvSpPr>
        <dsp:cNvPr id="0" name=""/>
        <dsp:cNvSpPr/>
      </dsp:nvSpPr>
      <dsp:spPr>
        <a:xfrm>
          <a:off x="0" y="4461504"/>
          <a:ext cx="4032448" cy="344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30"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zh-CN" altLang="en-US" sz="1500" kern="1200" dirty="0" smtClean="0">
              <a:latin typeface="微软雅黑" panose="020B0503020204020204" pitchFamily="34" charset="-122"/>
              <a:ea typeface="微软雅黑" panose="020B0503020204020204" pitchFamily="34" charset="-122"/>
            </a:rPr>
            <a:t>本原元、快速指数算法</a:t>
          </a:r>
          <a:endParaRPr lang="zh-CN" altLang="en-US" sz="1500" kern="1200"/>
        </a:p>
      </dsp:txBody>
      <dsp:txXfrm>
        <a:off x="0" y="4461504"/>
        <a:ext cx="4032448" cy="3441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4D2354-1067-49E6-A632-0F75EF48BD73}">
      <dsp:nvSpPr>
        <dsp:cNvPr id="0" name=""/>
        <dsp:cNvSpPr/>
      </dsp:nvSpPr>
      <dsp:spPr>
        <a:xfrm>
          <a:off x="0" y="86901"/>
          <a:ext cx="3888432" cy="62741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第四节 单向函数和单向陷门函数</a:t>
          </a:r>
          <a:endParaRPr lang="zh-CN" altLang="en-US" sz="2000" kern="1200" dirty="0"/>
        </a:p>
      </dsp:txBody>
      <dsp:txXfrm>
        <a:off x="30628" y="117529"/>
        <a:ext cx="3827176" cy="566156"/>
      </dsp:txXfrm>
    </dsp:sp>
    <dsp:sp modelId="{161C2EB8-0783-4DB0-8E04-73B47C65B04E}">
      <dsp:nvSpPr>
        <dsp:cNvPr id="0" name=""/>
        <dsp:cNvSpPr/>
      </dsp:nvSpPr>
      <dsp:spPr>
        <a:xfrm>
          <a:off x="0" y="714313"/>
          <a:ext cx="3888432" cy="76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458" tIns="25400" rIns="142240" bIns="25400" numCol="1" spcCol="1270" anchor="t" anchorCtr="0">
          <a:noAutofit/>
        </a:bodyPr>
        <a:lstStyle/>
        <a:p>
          <a:pPr marL="171450" lvl="1" indent="-171450" algn="l" defTabSz="711200" rtl="0">
            <a:lnSpc>
              <a:spcPct val="90000"/>
            </a:lnSpc>
            <a:spcBef>
              <a:spcPct val="0"/>
            </a:spcBef>
            <a:spcAft>
              <a:spcPct val="20000"/>
            </a:spcAft>
            <a:buChar char="••"/>
          </a:pPr>
          <a:r>
            <a:rPr lang="zh-CN" altLang="en-US" sz="1600" kern="1200" dirty="0" smtClean="0">
              <a:latin typeface="微软雅黑" panose="020B0503020204020204" pitchFamily="34" charset="-122"/>
              <a:ea typeface="微软雅黑" panose="020B0503020204020204" pitchFamily="34" charset="-122"/>
            </a:rPr>
            <a:t>单向函数、单向陷门函数</a:t>
          </a:r>
          <a:endParaRPr lang="zh-CN" altLang="en-US" sz="1600" kern="1200" dirty="0">
            <a:latin typeface="微软雅黑" panose="020B0503020204020204" pitchFamily="34" charset="-122"/>
            <a:ea typeface="微软雅黑" panose="020B0503020204020204" pitchFamily="34" charset="-122"/>
          </a:endParaRPr>
        </a:p>
        <a:p>
          <a:pPr marL="171450" lvl="1" indent="-171450" algn="l" defTabSz="711200" rtl="0">
            <a:lnSpc>
              <a:spcPct val="90000"/>
            </a:lnSpc>
            <a:spcBef>
              <a:spcPct val="0"/>
            </a:spcBef>
            <a:spcAft>
              <a:spcPct val="20000"/>
            </a:spcAft>
            <a:buChar char="••"/>
          </a:pPr>
          <a:r>
            <a:rPr lang="zh-CN" altLang="en-US" sz="1600" kern="1200" dirty="0" smtClean="0">
              <a:latin typeface="微软雅黑" panose="020B0503020204020204" pitchFamily="34" charset="-122"/>
              <a:ea typeface="微软雅黑" panose="020B0503020204020204" pitchFamily="34" charset="-122"/>
            </a:rPr>
            <a:t>离散对数</a:t>
          </a:r>
          <a:endParaRPr lang="zh-CN" altLang="en-US" sz="1600" kern="1200" dirty="0">
            <a:latin typeface="微软雅黑" panose="020B0503020204020204" pitchFamily="34" charset="-122"/>
            <a:ea typeface="微软雅黑" panose="020B0503020204020204" pitchFamily="34" charset="-122"/>
          </a:endParaRPr>
        </a:p>
      </dsp:txBody>
      <dsp:txXfrm>
        <a:off x="0" y="714313"/>
        <a:ext cx="3888432" cy="765899"/>
      </dsp:txXfrm>
    </dsp:sp>
    <dsp:sp modelId="{9DF900E5-36F5-4476-A85D-548DD67A1348}">
      <dsp:nvSpPr>
        <dsp:cNvPr id="0" name=""/>
        <dsp:cNvSpPr/>
      </dsp:nvSpPr>
      <dsp:spPr>
        <a:xfrm>
          <a:off x="0" y="1480213"/>
          <a:ext cx="3888432" cy="62741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第五节 有限域方程</a:t>
          </a:r>
          <a:endParaRPr lang="zh-CN" altLang="en-US" sz="2000" kern="1200" dirty="0">
            <a:latin typeface="微软雅黑" panose="020B0503020204020204" pitchFamily="34" charset="-122"/>
            <a:ea typeface="微软雅黑" panose="020B0503020204020204" pitchFamily="34" charset="-122"/>
          </a:endParaRPr>
        </a:p>
      </dsp:txBody>
      <dsp:txXfrm>
        <a:off x="30628" y="1510841"/>
        <a:ext cx="3827176" cy="566156"/>
      </dsp:txXfrm>
    </dsp:sp>
    <dsp:sp modelId="{4E2E9753-3F9A-454E-ACB5-1883CFBED612}">
      <dsp:nvSpPr>
        <dsp:cNvPr id="0" name=""/>
        <dsp:cNvSpPr/>
      </dsp:nvSpPr>
      <dsp:spPr>
        <a:xfrm>
          <a:off x="0" y="2107626"/>
          <a:ext cx="3888432" cy="76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458" tIns="25400" rIns="142240" bIns="25400" numCol="1" spcCol="1270" anchor="t" anchorCtr="0">
          <a:noAutofit/>
        </a:bodyPr>
        <a:lstStyle/>
        <a:p>
          <a:pPr marL="171450" lvl="1" indent="-171450" algn="l" defTabSz="711200" rtl="0">
            <a:lnSpc>
              <a:spcPct val="90000"/>
            </a:lnSpc>
            <a:spcBef>
              <a:spcPct val="0"/>
            </a:spcBef>
            <a:spcAft>
              <a:spcPct val="20000"/>
            </a:spcAft>
            <a:buChar char="••"/>
          </a:pPr>
          <a:r>
            <a:rPr lang="zh-CN" sz="1600" kern="1200" dirty="0" smtClean="0">
              <a:latin typeface="微软雅黑" panose="020B0503020204020204" pitchFamily="34" charset="-122"/>
              <a:ea typeface="微软雅黑" panose="020B0503020204020204" pitchFamily="34" charset="-122"/>
            </a:rPr>
            <a:t>中国剩余问题：</a:t>
          </a:r>
          <a:r>
            <a:rPr lang="en-US" sz="1600" kern="1200" dirty="0" smtClean="0">
              <a:latin typeface="微软雅黑" panose="020B0503020204020204" pitchFamily="34" charset="-122"/>
              <a:ea typeface="微软雅黑" panose="020B0503020204020204" pitchFamily="34" charset="-122"/>
            </a:rPr>
            <a:t>ax mod n =b</a:t>
          </a:r>
          <a:endParaRPr lang="zh-CN" altLang="en-US" sz="1600" kern="1200" dirty="0">
            <a:latin typeface="微软雅黑" panose="020B0503020204020204" pitchFamily="34" charset="-122"/>
            <a:ea typeface="微软雅黑" panose="020B0503020204020204" pitchFamily="34" charset="-122"/>
          </a:endParaRPr>
        </a:p>
        <a:p>
          <a:pPr marL="171450" lvl="1" indent="-171450" algn="l" defTabSz="711200" rtl="0">
            <a:lnSpc>
              <a:spcPct val="90000"/>
            </a:lnSpc>
            <a:spcBef>
              <a:spcPct val="0"/>
            </a:spcBef>
            <a:spcAft>
              <a:spcPct val="20000"/>
            </a:spcAft>
            <a:buChar char="••"/>
          </a:pPr>
          <a:r>
            <a:rPr lang="zh-CN" sz="1600" kern="1200" dirty="0" smtClean="0">
              <a:latin typeface="微软雅黑" panose="020B0503020204020204" pitchFamily="34" charset="-122"/>
              <a:ea typeface="微软雅黑" panose="020B0503020204020204" pitchFamily="34" charset="-122"/>
            </a:rPr>
            <a:t>二次剩余问题、求解</a:t>
          </a:r>
          <a:r>
            <a:rPr lang="en-US" sz="1600" kern="1200" dirty="0" smtClean="0">
              <a:latin typeface="微软雅黑" panose="020B0503020204020204" pitchFamily="34" charset="-122"/>
              <a:ea typeface="微软雅黑" panose="020B0503020204020204" pitchFamily="34" charset="-122"/>
            </a:rPr>
            <a:t>x</a:t>
          </a:r>
          <a:r>
            <a:rPr lang="en-US" sz="1600" kern="1200" baseline="30000" dirty="0" smtClean="0">
              <a:latin typeface="微软雅黑" panose="020B0503020204020204" pitchFamily="34" charset="-122"/>
              <a:ea typeface="微软雅黑" panose="020B0503020204020204" pitchFamily="34" charset="-122"/>
            </a:rPr>
            <a:t>2</a:t>
          </a:r>
          <a:r>
            <a:rPr lang="en-US" sz="1600" kern="1200" dirty="0" smtClean="0">
              <a:latin typeface="微软雅黑" panose="020B0503020204020204" pitchFamily="34" charset="-122"/>
              <a:ea typeface="微软雅黑" panose="020B0503020204020204" pitchFamily="34" charset="-122"/>
            </a:rPr>
            <a:t> mod p=a</a:t>
          </a:r>
          <a:endParaRPr lang="zh-CN" altLang="en-US" sz="1600" kern="1200" dirty="0">
            <a:latin typeface="微软雅黑" panose="020B0503020204020204" pitchFamily="34" charset="-122"/>
            <a:ea typeface="微软雅黑" panose="020B0503020204020204" pitchFamily="34" charset="-122"/>
          </a:endParaRPr>
        </a:p>
      </dsp:txBody>
      <dsp:txXfrm>
        <a:off x="0" y="2107626"/>
        <a:ext cx="3888432" cy="765899"/>
      </dsp:txXfrm>
    </dsp:sp>
    <dsp:sp modelId="{CE3EA1F9-C40C-4B4B-9DC4-08FDD877CD32}">
      <dsp:nvSpPr>
        <dsp:cNvPr id="0" name=""/>
        <dsp:cNvSpPr/>
      </dsp:nvSpPr>
      <dsp:spPr>
        <a:xfrm>
          <a:off x="0" y="2873526"/>
          <a:ext cx="3888432" cy="62741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第六节 秘密分享技术</a:t>
          </a:r>
          <a:endParaRPr lang="zh-CN" altLang="en-US" sz="2000" kern="1200" dirty="0">
            <a:latin typeface="微软雅黑" panose="020B0503020204020204" pitchFamily="34" charset="-122"/>
            <a:ea typeface="微软雅黑" panose="020B0503020204020204" pitchFamily="34" charset="-122"/>
          </a:endParaRPr>
        </a:p>
      </dsp:txBody>
      <dsp:txXfrm>
        <a:off x="30628" y="2904154"/>
        <a:ext cx="3827176" cy="566156"/>
      </dsp:txXfrm>
    </dsp:sp>
    <dsp:sp modelId="{261E6F95-F282-460C-AFAC-A1656CC9BB7D}">
      <dsp:nvSpPr>
        <dsp:cNvPr id="0" name=""/>
        <dsp:cNvSpPr/>
      </dsp:nvSpPr>
      <dsp:spPr>
        <a:xfrm>
          <a:off x="0" y="3500938"/>
          <a:ext cx="3888432" cy="372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458" tIns="25400" rIns="142240" bIns="25400" numCol="1" spcCol="1270" anchor="t" anchorCtr="0">
          <a:noAutofit/>
        </a:bodyPr>
        <a:lstStyle/>
        <a:p>
          <a:pPr marL="171450" lvl="1" indent="-171450" algn="l" defTabSz="711200" rtl="0">
            <a:lnSpc>
              <a:spcPct val="90000"/>
            </a:lnSpc>
            <a:spcBef>
              <a:spcPct val="0"/>
            </a:spcBef>
            <a:spcAft>
              <a:spcPct val="20000"/>
            </a:spcAft>
            <a:buChar char="••"/>
          </a:pPr>
          <a:r>
            <a:rPr lang="zh-CN" altLang="en-US" sz="1600" kern="1200" dirty="0" smtClean="0">
              <a:latin typeface="微软雅黑" panose="020B0503020204020204" pitchFamily="34" charset="-122"/>
              <a:ea typeface="微软雅黑" panose="020B0503020204020204" pitchFamily="34" charset="-122"/>
            </a:rPr>
            <a:t>拉格朗日插值法</a:t>
          </a:r>
          <a:endParaRPr lang="zh-CN" altLang="en-US" sz="1600" kern="1200" dirty="0">
            <a:latin typeface="微软雅黑" panose="020B0503020204020204" pitchFamily="34" charset="-122"/>
            <a:ea typeface="微软雅黑" panose="020B0503020204020204" pitchFamily="34" charset="-122"/>
          </a:endParaRPr>
        </a:p>
      </dsp:txBody>
      <dsp:txXfrm>
        <a:off x="0" y="3500938"/>
        <a:ext cx="3888432" cy="3726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4" Type="http://schemas.openxmlformats.org/officeDocument/2006/relationships/image" Target="../media/image3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4" Type="http://schemas.openxmlformats.org/officeDocument/2006/relationships/image" Target="../media/image4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55A26E3-1D7A-4B27-9728-9D07880B0447}" type="datetimeFigureOut">
              <a:rPr lang="zh-CN" altLang="en-US"/>
              <a:pPr>
                <a:defRPr/>
              </a:pPr>
              <a:t>2017/6/1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84444301-F996-45C1-BAED-7C37CE69DBCC}" type="slidenum">
              <a:rPr lang="zh-CN" altLang="en-US"/>
              <a:pPr>
                <a:defRPr/>
              </a:pPr>
              <a:t>‹#›</a:t>
            </a:fld>
            <a:endParaRPr lang="zh-CN" altLang="en-US"/>
          </a:p>
        </p:txBody>
      </p:sp>
    </p:spTree>
    <p:extLst>
      <p:ext uri="{BB962C8B-B14F-4D97-AF65-F5344CB8AC3E}">
        <p14:creationId xmlns:p14="http://schemas.microsoft.com/office/powerpoint/2010/main" val="8567814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8</a:t>
            </a:r>
            <a:r>
              <a:rPr lang="zh-CN" altLang="en-US" smtClean="0"/>
              <a:t>学时</a:t>
            </a:r>
            <a:endParaRPr lang="zh-CN" altLang="en-US"/>
          </a:p>
        </p:txBody>
      </p:sp>
      <p:sp>
        <p:nvSpPr>
          <p:cNvPr id="4" name="灯片编号占位符 3"/>
          <p:cNvSpPr>
            <a:spLocks noGrp="1"/>
          </p:cNvSpPr>
          <p:nvPr>
            <p:ph type="sldNum" sz="quarter" idx="10"/>
          </p:nvPr>
        </p:nvSpPr>
        <p:spPr/>
        <p:txBody>
          <a:bodyPr/>
          <a:lstStyle/>
          <a:p>
            <a:pPr>
              <a:defRPr/>
            </a:pPr>
            <a:fld id="{84444301-F996-45C1-BAED-7C37CE69DBCC}" type="slidenum">
              <a:rPr lang="zh-CN" altLang="en-US" smtClean="0"/>
              <a:pPr>
                <a:defRPr/>
              </a:pPr>
              <a:t>1</a:t>
            </a:fld>
            <a:endParaRPr lang="zh-CN" altLang="en-US"/>
          </a:p>
        </p:txBody>
      </p:sp>
    </p:spTree>
    <p:extLst>
      <p:ext uri="{BB962C8B-B14F-4D97-AF65-F5344CB8AC3E}">
        <p14:creationId xmlns:p14="http://schemas.microsoft.com/office/powerpoint/2010/main" val="2484259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不经意传输</a:t>
            </a:r>
            <a:endParaRPr lang="zh-CN" altLang="en-US" dirty="0"/>
          </a:p>
        </p:txBody>
      </p:sp>
      <p:sp>
        <p:nvSpPr>
          <p:cNvPr id="4" name="灯片编号占位符 3"/>
          <p:cNvSpPr>
            <a:spLocks noGrp="1"/>
          </p:cNvSpPr>
          <p:nvPr>
            <p:ph type="sldNum" sz="quarter" idx="10"/>
          </p:nvPr>
        </p:nvSpPr>
        <p:spPr/>
        <p:txBody>
          <a:bodyPr/>
          <a:lstStyle/>
          <a:p>
            <a:pPr>
              <a:defRPr/>
            </a:pPr>
            <a:fld id="{84444301-F996-45C1-BAED-7C37CE69DBCC}" type="slidenum">
              <a:rPr lang="zh-CN" altLang="en-US" smtClean="0"/>
              <a:pPr>
                <a:defRPr/>
              </a:pPr>
              <a:t>102</a:t>
            </a:fld>
            <a:endParaRPr lang="zh-CN" altLang="en-US"/>
          </a:p>
        </p:txBody>
      </p:sp>
    </p:spTree>
    <p:extLst>
      <p:ext uri="{BB962C8B-B14F-4D97-AF65-F5344CB8AC3E}">
        <p14:creationId xmlns:p14="http://schemas.microsoft.com/office/powerpoint/2010/main" val="56090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dirty="0"/>
          </a:p>
        </p:txBody>
      </p:sp>
      <p:sp>
        <p:nvSpPr>
          <p:cNvPr id="4" name="灯片编号占位符 3"/>
          <p:cNvSpPr>
            <a:spLocks noGrp="1"/>
          </p:cNvSpPr>
          <p:nvPr>
            <p:ph type="sldNum" sz="quarter" idx="10"/>
          </p:nvPr>
        </p:nvSpPr>
        <p:spPr/>
        <p:txBody>
          <a:bodyPr/>
          <a:lstStyle/>
          <a:p>
            <a:fld id="{4F8B22AE-F6C8-4097-8FE8-2FDF4BD982C8}" type="slidenum">
              <a:rPr lang="zh-CN" altLang="en-US" smtClean="0"/>
              <a:pPr/>
              <a:t>117</a:t>
            </a:fld>
            <a:endParaRPr lang="zh-CN" altLang="en-US"/>
          </a:p>
        </p:txBody>
      </p:sp>
    </p:spTree>
    <p:extLst>
      <p:ext uri="{BB962C8B-B14F-4D97-AF65-F5344CB8AC3E}">
        <p14:creationId xmlns:p14="http://schemas.microsoft.com/office/powerpoint/2010/main" val="3186735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恶意的，半可信的</a:t>
            </a:r>
            <a:endParaRPr lang="zh-CN" altLang="en-US" dirty="0"/>
          </a:p>
        </p:txBody>
      </p:sp>
      <p:sp>
        <p:nvSpPr>
          <p:cNvPr id="4" name="灯片编号占位符 3"/>
          <p:cNvSpPr>
            <a:spLocks noGrp="1"/>
          </p:cNvSpPr>
          <p:nvPr>
            <p:ph type="sldNum" sz="quarter" idx="10"/>
          </p:nvPr>
        </p:nvSpPr>
        <p:spPr/>
        <p:txBody>
          <a:bodyPr/>
          <a:lstStyle/>
          <a:p>
            <a:pPr>
              <a:defRPr/>
            </a:pPr>
            <a:fld id="{84444301-F996-45C1-BAED-7C37CE69DBCC}" type="slidenum">
              <a:rPr lang="zh-CN" altLang="en-US" smtClean="0"/>
              <a:pPr>
                <a:defRPr/>
              </a:pPr>
              <a:t>118</a:t>
            </a:fld>
            <a:endParaRPr lang="zh-CN" altLang="en-US"/>
          </a:p>
        </p:txBody>
      </p:sp>
    </p:spTree>
    <p:extLst>
      <p:ext uri="{BB962C8B-B14F-4D97-AF65-F5344CB8AC3E}">
        <p14:creationId xmlns:p14="http://schemas.microsoft.com/office/powerpoint/2010/main" val="3124817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6</a:t>
            </a:r>
            <a:r>
              <a:rPr lang="zh-CN" altLang="en-US" dirty="0" smtClean="0"/>
              <a:t>学时</a:t>
            </a:r>
            <a:endParaRPr lang="zh-CN" altLang="en-US" dirty="0"/>
          </a:p>
        </p:txBody>
      </p:sp>
      <p:sp>
        <p:nvSpPr>
          <p:cNvPr id="4" name="灯片编号占位符 3"/>
          <p:cNvSpPr>
            <a:spLocks noGrp="1"/>
          </p:cNvSpPr>
          <p:nvPr>
            <p:ph type="sldNum" sz="quarter" idx="10"/>
          </p:nvPr>
        </p:nvSpPr>
        <p:spPr/>
        <p:txBody>
          <a:bodyPr/>
          <a:lstStyle/>
          <a:p>
            <a:pPr>
              <a:defRPr/>
            </a:pPr>
            <a:fld id="{84444301-F996-45C1-BAED-7C37CE69DBCC}" type="slidenum">
              <a:rPr lang="zh-CN" altLang="en-US" smtClean="0"/>
              <a:pPr>
                <a:defRPr/>
              </a:pPr>
              <a:t>2</a:t>
            </a:fld>
            <a:endParaRPr lang="zh-CN" altLang="en-US"/>
          </a:p>
        </p:txBody>
      </p:sp>
    </p:spTree>
    <p:extLst>
      <p:ext uri="{BB962C8B-B14F-4D97-AF65-F5344CB8AC3E}">
        <p14:creationId xmlns:p14="http://schemas.microsoft.com/office/powerpoint/2010/main" val="979938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F8B22AE-F6C8-4097-8FE8-2FDF4BD982C8}" type="slidenum">
              <a:rPr lang="zh-CN" altLang="en-US" smtClean="0"/>
              <a:pPr/>
              <a:t>11</a:t>
            </a:fld>
            <a:endParaRPr lang="zh-CN" altLang="en-US"/>
          </a:p>
        </p:txBody>
      </p:sp>
    </p:spTree>
    <p:extLst>
      <p:ext uri="{BB962C8B-B14F-4D97-AF65-F5344CB8AC3E}">
        <p14:creationId xmlns:p14="http://schemas.microsoft.com/office/powerpoint/2010/main" val="116594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注意：若</a:t>
            </a:r>
            <a:r>
              <a:rPr lang="en-US" altLang="zh-CN" dirty="0" smtClean="0"/>
              <a:t>b</a:t>
            </a:r>
            <a:r>
              <a:rPr lang="zh-CN" altLang="en-US" dirty="0" smtClean="0"/>
              <a:t>为素数，且作为模数，则等价于求解</a:t>
            </a:r>
            <a:r>
              <a:rPr lang="en-US" altLang="zh-CN" dirty="0" smtClean="0"/>
              <a:t>ax mod b=1</a:t>
            </a:r>
            <a:endParaRPr lang="en-US" dirty="0"/>
          </a:p>
        </p:txBody>
      </p:sp>
      <p:sp>
        <p:nvSpPr>
          <p:cNvPr id="4" name="灯片编号占位符 3"/>
          <p:cNvSpPr>
            <a:spLocks noGrp="1"/>
          </p:cNvSpPr>
          <p:nvPr>
            <p:ph type="sldNum" sz="quarter" idx="10"/>
          </p:nvPr>
        </p:nvSpPr>
        <p:spPr/>
        <p:txBody>
          <a:bodyPr/>
          <a:lstStyle/>
          <a:p>
            <a:fld id="{4F8B22AE-F6C8-4097-8FE8-2FDF4BD982C8}" type="slidenum">
              <a:rPr lang="zh-CN" altLang="en-US" smtClean="0"/>
              <a:pPr/>
              <a:t>35</a:t>
            </a:fld>
            <a:endParaRPr lang="zh-CN" altLang="en-US"/>
          </a:p>
        </p:txBody>
      </p:sp>
    </p:spTree>
    <p:extLst>
      <p:ext uri="{BB962C8B-B14F-4D97-AF65-F5344CB8AC3E}">
        <p14:creationId xmlns:p14="http://schemas.microsoft.com/office/powerpoint/2010/main" val="33571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p,q</a:t>
            </a:r>
            <a:r>
              <a:rPr lang="zh-CN" altLang="en-US" dirty="0" smtClean="0"/>
              <a:t>互素，则</a:t>
            </a:r>
            <a:r>
              <a:rPr lang="en-US" altLang="zh-CN" dirty="0" smtClean="0"/>
              <a:t>n=</a:t>
            </a:r>
            <a:r>
              <a:rPr lang="en-US" altLang="zh-CN" dirty="0" err="1" smtClean="0"/>
              <a:t>pq</a:t>
            </a:r>
            <a:r>
              <a:rPr lang="zh-CN" altLang="en-US" dirty="0" smtClean="0"/>
              <a:t>是它们的最小公倍数。在</a:t>
            </a:r>
            <a:r>
              <a:rPr lang="en-US" altLang="zh-CN" dirty="0" smtClean="0">
                <a:sym typeface="Wingdings" pitchFamily="2" charset="2"/>
              </a:rPr>
              <a:t>{p, 2p, …, (q-1)p, q, 2q, …, (p-1)q}</a:t>
            </a:r>
            <a:r>
              <a:rPr lang="zh-CN" altLang="en-US" dirty="0" smtClean="0"/>
              <a:t>中没有重复元素</a:t>
            </a:r>
            <a:endParaRPr lang="zh-CN" altLang="en-US" dirty="0"/>
          </a:p>
        </p:txBody>
      </p:sp>
      <p:sp>
        <p:nvSpPr>
          <p:cNvPr id="4" name="灯片编号占位符 3"/>
          <p:cNvSpPr>
            <a:spLocks noGrp="1"/>
          </p:cNvSpPr>
          <p:nvPr>
            <p:ph type="sldNum" sz="quarter" idx="10"/>
          </p:nvPr>
        </p:nvSpPr>
        <p:spPr/>
        <p:txBody>
          <a:bodyPr/>
          <a:lstStyle/>
          <a:p>
            <a:fld id="{4F8B22AE-F6C8-4097-8FE8-2FDF4BD982C8}" type="slidenum">
              <a:rPr lang="zh-CN" altLang="en-US" smtClean="0"/>
              <a:pPr/>
              <a:t>47</a:t>
            </a:fld>
            <a:endParaRPr lang="zh-CN" altLang="en-US"/>
          </a:p>
        </p:txBody>
      </p:sp>
    </p:spTree>
    <p:extLst>
      <p:ext uri="{BB962C8B-B14F-4D97-AF65-F5344CB8AC3E}">
        <p14:creationId xmlns:p14="http://schemas.microsoft.com/office/powerpoint/2010/main" val="2658530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F8B22AE-F6C8-4097-8FE8-2FDF4BD982C8}" type="slidenum">
              <a:rPr lang="zh-CN" altLang="en-US" smtClean="0"/>
              <a:pPr/>
              <a:t>48</a:t>
            </a:fld>
            <a:endParaRPr lang="zh-CN" altLang="en-US"/>
          </a:p>
        </p:txBody>
      </p:sp>
    </p:spTree>
    <p:extLst>
      <p:ext uri="{BB962C8B-B14F-4D97-AF65-F5344CB8AC3E}">
        <p14:creationId xmlns:p14="http://schemas.microsoft.com/office/powerpoint/2010/main" val="901507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a:t>
            </a:r>
            <a:r>
              <a:rPr lang="en-US" altLang="zh-CN" dirty="0" smtClean="0"/>
              <a:t>221</a:t>
            </a:r>
            <a:r>
              <a:rPr lang="zh-CN" altLang="en-US" dirty="0" smtClean="0"/>
              <a:t>，</a:t>
            </a:r>
            <a:r>
              <a:rPr lang="en-US" altLang="zh-CN" dirty="0" smtClean="0"/>
              <a:t>11%</a:t>
            </a:r>
            <a:r>
              <a:rPr lang="zh-CN" altLang="en-US" dirty="0" smtClean="0"/>
              <a:t>的</a:t>
            </a:r>
            <a:r>
              <a:rPr lang="zh-CN" altLang="en-US" smtClean="0"/>
              <a:t>概率会返回不确定</a:t>
            </a:r>
            <a:endParaRPr lang="zh-CN" altLang="en-US" dirty="0"/>
          </a:p>
        </p:txBody>
      </p:sp>
      <p:sp>
        <p:nvSpPr>
          <p:cNvPr id="4" name="灯片编号占位符 3"/>
          <p:cNvSpPr>
            <a:spLocks noGrp="1"/>
          </p:cNvSpPr>
          <p:nvPr>
            <p:ph type="sldNum" sz="quarter" idx="10"/>
          </p:nvPr>
        </p:nvSpPr>
        <p:spPr/>
        <p:txBody>
          <a:bodyPr/>
          <a:lstStyle/>
          <a:p>
            <a:pPr>
              <a:defRPr/>
            </a:pPr>
            <a:fld id="{84444301-F996-45C1-BAED-7C37CE69DBCC}" type="slidenum">
              <a:rPr lang="zh-CN" altLang="en-US" smtClean="0"/>
              <a:pPr>
                <a:defRPr/>
              </a:pPr>
              <a:t>58</a:t>
            </a:fld>
            <a:endParaRPr lang="zh-CN" altLang="en-US"/>
          </a:p>
        </p:txBody>
      </p:sp>
    </p:spTree>
    <p:extLst>
      <p:ext uri="{BB962C8B-B14F-4D97-AF65-F5344CB8AC3E}">
        <p14:creationId xmlns:p14="http://schemas.microsoft.com/office/powerpoint/2010/main" val="730945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f(x)=</a:t>
            </a:r>
            <a:r>
              <a:rPr lang="en-US" altLang="zh-CN" dirty="0" err="1" smtClean="0"/>
              <a:t>kn</a:t>
            </a:r>
            <a:r>
              <a:rPr lang="en-US" altLang="zh-CN" dirty="0" smtClean="0"/>
              <a:t>=kd</a:t>
            </a:r>
            <a:r>
              <a:rPr lang="en-US" altLang="zh-CN" baseline="-25000" dirty="0" smtClean="0"/>
              <a:t>1</a:t>
            </a:r>
            <a:r>
              <a:rPr lang="en-US" altLang="zh-CN" dirty="0" smtClean="0"/>
              <a:t>d</a:t>
            </a:r>
            <a:r>
              <a:rPr lang="en-US" altLang="zh-CN" baseline="-25000" dirty="0" smtClean="0"/>
              <a:t>2</a:t>
            </a:r>
            <a:r>
              <a:rPr lang="en-US" altLang="zh-CN" dirty="0" smtClean="0"/>
              <a:t>…</a:t>
            </a:r>
            <a:r>
              <a:rPr lang="en-US" altLang="zh-CN" dirty="0" err="1" smtClean="0"/>
              <a:t>d</a:t>
            </a:r>
            <a:r>
              <a:rPr lang="en-US" altLang="zh-CN" baseline="-25000" dirty="0" err="1" smtClean="0"/>
              <a:t>t</a:t>
            </a:r>
            <a:r>
              <a:rPr lang="en-US" altLang="zh-CN" dirty="0" smtClean="0"/>
              <a:t>, </a:t>
            </a:r>
            <a:r>
              <a:rPr lang="zh-CN" altLang="en-US" dirty="0" smtClean="0"/>
              <a:t>两侧对</a:t>
            </a:r>
            <a:r>
              <a:rPr lang="en-US" altLang="zh-CN" dirty="0" err="1" smtClean="0"/>
              <a:t>d</a:t>
            </a:r>
            <a:r>
              <a:rPr lang="en-US" altLang="zh-CN" baseline="-25000" dirty="0" err="1" smtClean="0"/>
              <a:t>i</a:t>
            </a:r>
            <a:r>
              <a:rPr lang="zh-CN" altLang="en-US" dirty="0" smtClean="0"/>
              <a:t>取模，则有</a:t>
            </a:r>
            <a:r>
              <a:rPr lang="en-US" altLang="zh-CN" dirty="0" smtClean="0"/>
              <a:t>f(x) mod </a:t>
            </a:r>
            <a:r>
              <a:rPr lang="en-US" altLang="zh-CN" dirty="0" err="1" smtClean="0"/>
              <a:t>d</a:t>
            </a:r>
            <a:r>
              <a:rPr lang="en-US" altLang="zh-CN" baseline="-25000" dirty="0" err="1" smtClean="0"/>
              <a:t>i</a:t>
            </a:r>
            <a:r>
              <a:rPr lang="en-US" altLang="zh-CN" dirty="0" smtClean="0"/>
              <a:t>=f(x mod </a:t>
            </a:r>
            <a:r>
              <a:rPr lang="en-US" altLang="zh-CN" dirty="0" err="1" smtClean="0"/>
              <a:t>d</a:t>
            </a:r>
            <a:r>
              <a:rPr lang="en-US" altLang="zh-CN" baseline="-25000" dirty="0" err="1" smtClean="0"/>
              <a:t>i</a:t>
            </a:r>
            <a:r>
              <a:rPr lang="en-US" altLang="zh-CN" dirty="0" smtClean="0"/>
              <a:t>) mod </a:t>
            </a:r>
            <a:r>
              <a:rPr lang="en-US" altLang="zh-CN" dirty="0" err="1" smtClean="0"/>
              <a:t>d</a:t>
            </a:r>
            <a:r>
              <a:rPr lang="en-US" altLang="zh-CN" baseline="-25000" dirty="0" err="1" smtClean="0"/>
              <a:t>i</a:t>
            </a:r>
            <a:r>
              <a:rPr lang="en-US" altLang="zh-CN" dirty="0" smtClean="0"/>
              <a:t>=f(x</a:t>
            </a:r>
            <a:r>
              <a:rPr lang="en-US" altLang="zh-CN" baseline="-25000" dirty="0" smtClean="0"/>
              <a:t>i</a:t>
            </a:r>
            <a:r>
              <a:rPr lang="en-US" altLang="zh-CN" dirty="0" smtClean="0"/>
              <a:t>) mod </a:t>
            </a:r>
            <a:r>
              <a:rPr lang="en-US" altLang="zh-CN" dirty="0" err="1" smtClean="0"/>
              <a:t>d</a:t>
            </a:r>
            <a:r>
              <a:rPr lang="en-US" altLang="zh-CN" baseline="-25000" dirty="0" err="1" smtClean="0"/>
              <a:t>i</a:t>
            </a:r>
            <a:r>
              <a:rPr lang="en-US" altLang="zh-CN" dirty="0" smtClean="0"/>
              <a:t>=0</a:t>
            </a:r>
            <a:endParaRPr lang="zh-CN" altLang="en-US" baseline="-25000" dirty="0"/>
          </a:p>
        </p:txBody>
      </p:sp>
      <p:sp>
        <p:nvSpPr>
          <p:cNvPr id="4" name="灯片编号占位符 3"/>
          <p:cNvSpPr>
            <a:spLocks noGrp="1"/>
          </p:cNvSpPr>
          <p:nvPr>
            <p:ph type="sldNum" sz="quarter" idx="10"/>
          </p:nvPr>
        </p:nvSpPr>
        <p:spPr/>
        <p:txBody>
          <a:bodyPr/>
          <a:lstStyle/>
          <a:p>
            <a:fld id="{4F8B22AE-F6C8-4097-8FE8-2FDF4BD982C8}" type="slidenum">
              <a:rPr lang="zh-CN" altLang="en-US" smtClean="0"/>
              <a:pPr/>
              <a:t>87</a:t>
            </a:fld>
            <a:endParaRPr lang="zh-CN" altLang="en-US"/>
          </a:p>
        </p:txBody>
      </p:sp>
    </p:spTree>
    <p:extLst>
      <p:ext uri="{BB962C8B-B14F-4D97-AF65-F5344CB8AC3E}">
        <p14:creationId xmlns:p14="http://schemas.microsoft.com/office/powerpoint/2010/main" val="3492991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F8B22AE-F6C8-4097-8FE8-2FDF4BD982C8}" type="slidenum">
              <a:rPr lang="zh-CN" altLang="en-US" smtClean="0"/>
              <a:pPr/>
              <a:t>101</a:t>
            </a:fld>
            <a:endParaRPr lang="zh-CN" altLang="en-US"/>
          </a:p>
        </p:txBody>
      </p:sp>
    </p:spTree>
    <p:extLst>
      <p:ext uri="{BB962C8B-B14F-4D97-AF65-F5344CB8AC3E}">
        <p14:creationId xmlns:p14="http://schemas.microsoft.com/office/powerpoint/2010/main" val="35614652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5" name="Group 15"/>
          <p:cNvGrpSpPr>
            <a:grpSpLocks/>
          </p:cNvGrpSpPr>
          <p:nvPr/>
        </p:nvGrpSpPr>
        <p:grpSpPr bwMode="auto">
          <a:xfrm>
            <a:off x="152400" y="381000"/>
            <a:ext cx="6838950" cy="3365500"/>
            <a:chOff x="664" y="1951"/>
            <a:chExt cx="4308" cy="2120"/>
          </a:xfrm>
        </p:grpSpPr>
        <p:sp>
          <p:nvSpPr>
            <p:cNvPr id="6" name="Freeform 16"/>
            <p:cNvSpPr>
              <a:spLocks/>
            </p:cNvSpPr>
            <p:nvPr/>
          </p:nvSpPr>
          <p:spPr bwMode="invGray">
            <a:xfrm>
              <a:off x="743" y="2045"/>
              <a:ext cx="1267" cy="1938"/>
            </a:xfrm>
            <a:custGeom>
              <a:avLst/>
              <a:gdLst>
                <a:gd name="T0" fmla="*/ 65 w 1692"/>
                <a:gd name="T1" fmla="*/ 145 h 2586"/>
                <a:gd name="T2" fmla="*/ 180 w 1692"/>
                <a:gd name="T3" fmla="*/ 118 h 2586"/>
                <a:gd name="T4" fmla="*/ 243 w 1692"/>
                <a:gd name="T5" fmla="*/ 135 h 2586"/>
                <a:gd name="T6" fmla="*/ 234 w 1692"/>
                <a:gd name="T7" fmla="*/ 250 h 2586"/>
                <a:gd name="T8" fmla="*/ 153 w 1692"/>
                <a:gd name="T9" fmla="*/ 327 h 2586"/>
                <a:gd name="T10" fmla="*/ 122 w 1692"/>
                <a:gd name="T11" fmla="*/ 401 h 2586"/>
                <a:gd name="T12" fmla="*/ 159 w 1692"/>
                <a:gd name="T13" fmla="*/ 541 h 2586"/>
                <a:gd name="T14" fmla="*/ 177 w 1692"/>
                <a:gd name="T15" fmla="*/ 539 h 2586"/>
                <a:gd name="T16" fmla="*/ 184 w 1692"/>
                <a:gd name="T17" fmla="*/ 509 h 2586"/>
                <a:gd name="T18" fmla="*/ 268 w 1692"/>
                <a:gd name="T19" fmla="*/ 648 h 2586"/>
                <a:gd name="T20" fmla="*/ 365 w 1692"/>
                <a:gd name="T21" fmla="*/ 674 h 2586"/>
                <a:gd name="T22" fmla="*/ 446 w 1692"/>
                <a:gd name="T23" fmla="*/ 758 h 2586"/>
                <a:gd name="T24" fmla="*/ 478 w 1692"/>
                <a:gd name="T25" fmla="*/ 799 h 2586"/>
                <a:gd name="T26" fmla="*/ 432 w 1692"/>
                <a:gd name="T27" fmla="*/ 903 h 2586"/>
                <a:gd name="T28" fmla="*/ 514 w 1692"/>
                <a:gd name="T29" fmla="*/ 1000 h 2586"/>
                <a:gd name="T30" fmla="*/ 580 w 1692"/>
                <a:gd name="T31" fmla="*/ 1135 h 2586"/>
                <a:gd name="T32" fmla="*/ 613 w 1692"/>
                <a:gd name="T33" fmla="*/ 1297 h 2586"/>
                <a:gd name="T34" fmla="*/ 669 w 1692"/>
                <a:gd name="T35" fmla="*/ 1427 h 2586"/>
                <a:gd name="T36" fmla="*/ 717 w 1692"/>
                <a:gd name="T37" fmla="*/ 1416 h 2586"/>
                <a:gd name="T38" fmla="*/ 698 w 1692"/>
                <a:gd name="T39" fmla="*/ 1344 h 2586"/>
                <a:gd name="T40" fmla="*/ 722 w 1692"/>
                <a:gd name="T41" fmla="*/ 1295 h 2586"/>
                <a:gd name="T42" fmla="*/ 767 w 1692"/>
                <a:gd name="T43" fmla="*/ 1252 h 2586"/>
                <a:gd name="T44" fmla="*/ 812 w 1692"/>
                <a:gd name="T45" fmla="*/ 1166 h 2586"/>
                <a:gd name="T46" fmla="*/ 879 w 1692"/>
                <a:gd name="T47" fmla="*/ 1095 h 2586"/>
                <a:gd name="T48" fmla="*/ 910 w 1692"/>
                <a:gd name="T49" fmla="*/ 980 h 2586"/>
                <a:gd name="T50" fmla="*/ 870 w 1692"/>
                <a:gd name="T51" fmla="*/ 864 h 2586"/>
                <a:gd name="T52" fmla="*/ 771 w 1692"/>
                <a:gd name="T53" fmla="*/ 792 h 2586"/>
                <a:gd name="T54" fmla="*/ 619 w 1692"/>
                <a:gd name="T55" fmla="*/ 719 h 2586"/>
                <a:gd name="T56" fmla="*/ 546 w 1692"/>
                <a:gd name="T57" fmla="*/ 707 h 2586"/>
                <a:gd name="T58" fmla="*/ 507 w 1692"/>
                <a:gd name="T59" fmla="*/ 712 h 2586"/>
                <a:gd name="T60" fmla="*/ 446 w 1692"/>
                <a:gd name="T61" fmla="*/ 734 h 2586"/>
                <a:gd name="T62" fmla="*/ 425 w 1692"/>
                <a:gd name="T63" fmla="*/ 659 h 2586"/>
                <a:gd name="T64" fmla="*/ 413 w 1692"/>
                <a:gd name="T65" fmla="*/ 597 h 2586"/>
                <a:gd name="T66" fmla="*/ 354 w 1692"/>
                <a:gd name="T67" fmla="*/ 620 h 2586"/>
                <a:gd name="T68" fmla="*/ 318 w 1692"/>
                <a:gd name="T69" fmla="*/ 534 h 2586"/>
                <a:gd name="T70" fmla="*/ 415 w 1692"/>
                <a:gd name="T71" fmla="*/ 512 h 2586"/>
                <a:gd name="T72" fmla="*/ 473 w 1692"/>
                <a:gd name="T73" fmla="*/ 509 h 2586"/>
                <a:gd name="T74" fmla="*/ 502 w 1692"/>
                <a:gd name="T75" fmla="*/ 505 h 2586"/>
                <a:gd name="T76" fmla="*/ 593 w 1692"/>
                <a:gd name="T77" fmla="*/ 421 h 2586"/>
                <a:gd name="T78" fmla="*/ 664 w 1692"/>
                <a:gd name="T79" fmla="*/ 381 h 2586"/>
                <a:gd name="T80" fmla="*/ 717 w 1692"/>
                <a:gd name="T81" fmla="*/ 357 h 2586"/>
                <a:gd name="T82" fmla="*/ 751 w 1692"/>
                <a:gd name="T83" fmla="*/ 302 h 2586"/>
                <a:gd name="T84" fmla="*/ 722 w 1692"/>
                <a:gd name="T85" fmla="*/ 288 h 2586"/>
                <a:gd name="T86" fmla="*/ 856 w 1692"/>
                <a:gd name="T87" fmla="*/ 256 h 2586"/>
                <a:gd name="T88" fmla="*/ 789 w 1692"/>
                <a:gd name="T89" fmla="*/ 192 h 2586"/>
                <a:gd name="T90" fmla="*/ 744 w 1692"/>
                <a:gd name="T91" fmla="*/ 148 h 2586"/>
                <a:gd name="T92" fmla="*/ 685 w 1692"/>
                <a:gd name="T93" fmla="*/ 205 h 2586"/>
                <a:gd name="T94" fmla="*/ 622 w 1692"/>
                <a:gd name="T95" fmla="*/ 250 h 2586"/>
                <a:gd name="T96" fmla="*/ 573 w 1692"/>
                <a:gd name="T97" fmla="*/ 171 h 2586"/>
                <a:gd name="T98" fmla="*/ 680 w 1692"/>
                <a:gd name="T99" fmla="*/ 135 h 2586"/>
                <a:gd name="T100" fmla="*/ 710 w 1692"/>
                <a:gd name="T101" fmla="*/ 111 h 2586"/>
                <a:gd name="T102" fmla="*/ 744 w 1692"/>
                <a:gd name="T103" fmla="*/ 97 h 2586"/>
                <a:gd name="T104" fmla="*/ 721 w 1692"/>
                <a:gd name="T105" fmla="*/ 81 h 2586"/>
                <a:gd name="T106" fmla="*/ 708 w 1692"/>
                <a:gd name="T107" fmla="*/ 67 h 2586"/>
                <a:gd name="T108" fmla="*/ 674 w 1692"/>
                <a:gd name="T109" fmla="*/ 57 h 2586"/>
                <a:gd name="T110" fmla="*/ 620 w 1692"/>
                <a:gd name="T111" fmla="*/ 76 h 2586"/>
                <a:gd name="T112" fmla="*/ 532 w 1692"/>
                <a:gd name="T113" fmla="*/ 67 h 2586"/>
                <a:gd name="T114" fmla="*/ 309 w 1692"/>
                <a:gd name="T115" fmla="*/ 0 h 2586"/>
                <a:gd name="T116" fmla="*/ 193 w 1692"/>
                <a:gd name="T117" fmla="*/ 18 h 2586"/>
                <a:gd name="T118" fmla="*/ 162 w 1692"/>
                <a:gd name="T119" fmla="*/ 57 h 2586"/>
                <a:gd name="T120" fmla="*/ 72 w 1692"/>
                <a:gd name="T121" fmla="*/ 97 h 2586"/>
                <a:gd name="T122" fmla="*/ 72 w 1692"/>
                <a:gd name="T123" fmla="*/ 121 h 2586"/>
                <a:gd name="T124" fmla="*/ 1 w 1692"/>
                <a:gd name="T125" fmla="*/ 142 h 258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 name="Freeform 17"/>
            <p:cNvSpPr>
              <a:spLocks/>
            </p:cNvSpPr>
            <p:nvPr/>
          </p:nvSpPr>
          <p:spPr bwMode="invGray">
            <a:xfrm>
              <a:off x="703" y="2230"/>
              <a:ext cx="34" cy="28"/>
            </a:xfrm>
            <a:custGeom>
              <a:avLst/>
              <a:gdLst>
                <a:gd name="T0" fmla="*/ 9 w 46"/>
                <a:gd name="T1" fmla="*/ 2 h 38"/>
                <a:gd name="T2" fmla="*/ 0 w 46"/>
                <a:gd name="T3" fmla="*/ 12 h 38"/>
                <a:gd name="T4" fmla="*/ 12 w 46"/>
                <a:gd name="T5" fmla="*/ 21 h 38"/>
                <a:gd name="T6" fmla="*/ 25 w 46"/>
                <a:gd name="T7" fmla="*/ 14 h 38"/>
                <a:gd name="T8" fmla="*/ 16 w 46"/>
                <a:gd name="T9" fmla="*/ 0 h 38"/>
                <a:gd name="T10" fmla="*/ 9 w 46"/>
                <a:gd name="T11" fmla="*/ 2 h 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6" h="38">
                  <a:moveTo>
                    <a:pt x="16" y="4"/>
                  </a:moveTo>
                  <a:lnTo>
                    <a:pt x="0" y="22"/>
                  </a:lnTo>
                  <a:lnTo>
                    <a:pt x="22" y="38"/>
                  </a:lnTo>
                  <a:lnTo>
                    <a:pt x="46" y="26"/>
                  </a:lnTo>
                  <a:lnTo>
                    <a:pt x="30" y="0"/>
                  </a:lnTo>
                  <a:lnTo>
                    <a:pt x="16" y="4"/>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 name="Freeform 18"/>
            <p:cNvSpPr>
              <a:spLocks/>
            </p:cNvSpPr>
            <p:nvPr/>
          </p:nvSpPr>
          <p:spPr bwMode="invGray">
            <a:xfrm>
              <a:off x="1010" y="2353"/>
              <a:ext cx="39" cy="32"/>
            </a:xfrm>
            <a:custGeom>
              <a:avLst/>
              <a:gdLst>
                <a:gd name="T0" fmla="*/ 7 w 52"/>
                <a:gd name="T1" fmla="*/ 0 h 44"/>
                <a:gd name="T2" fmla="*/ 15 w 52"/>
                <a:gd name="T3" fmla="*/ 23 h 44"/>
                <a:gd name="T4" fmla="*/ 24 w 52"/>
                <a:gd name="T5" fmla="*/ 23 h 44"/>
                <a:gd name="T6" fmla="*/ 22 w 52"/>
                <a:gd name="T7" fmla="*/ 9 h 44"/>
                <a:gd name="T8" fmla="*/ 15 w 52"/>
                <a:gd name="T9" fmla="*/ 1 h 44"/>
                <a:gd name="T10" fmla="*/ 7 w 52"/>
                <a:gd name="T11" fmla="*/ 0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 name="Freeform 19"/>
            <p:cNvSpPr>
              <a:spLocks/>
            </p:cNvSpPr>
            <p:nvPr/>
          </p:nvSpPr>
          <p:spPr bwMode="invGray">
            <a:xfrm>
              <a:off x="1792" y="2409"/>
              <a:ext cx="98" cy="74"/>
            </a:xfrm>
            <a:custGeom>
              <a:avLst/>
              <a:gdLst>
                <a:gd name="T0" fmla="*/ 55 w 131"/>
                <a:gd name="T1" fmla="*/ 0 h 98"/>
                <a:gd name="T2" fmla="*/ 44 w 131"/>
                <a:gd name="T3" fmla="*/ 5 h 98"/>
                <a:gd name="T4" fmla="*/ 30 w 131"/>
                <a:gd name="T5" fmla="*/ 14 h 98"/>
                <a:gd name="T6" fmla="*/ 22 w 131"/>
                <a:gd name="T7" fmla="*/ 23 h 98"/>
                <a:gd name="T8" fmla="*/ 12 w 131"/>
                <a:gd name="T9" fmla="*/ 29 h 98"/>
                <a:gd name="T10" fmla="*/ 35 w 131"/>
                <a:gd name="T11" fmla="*/ 47 h 98"/>
                <a:gd name="T12" fmla="*/ 44 w 131"/>
                <a:gd name="T13" fmla="*/ 54 h 98"/>
                <a:gd name="T14" fmla="*/ 48 w 131"/>
                <a:gd name="T15" fmla="*/ 52 h 98"/>
                <a:gd name="T16" fmla="*/ 50 w 131"/>
                <a:gd name="T17" fmla="*/ 49 h 98"/>
                <a:gd name="T18" fmla="*/ 55 w 131"/>
                <a:gd name="T19" fmla="*/ 56 h 98"/>
                <a:gd name="T20" fmla="*/ 69 w 131"/>
                <a:gd name="T21" fmla="*/ 49 h 98"/>
                <a:gd name="T22" fmla="*/ 73 w 131"/>
                <a:gd name="T23" fmla="*/ 42 h 98"/>
                <a:gd name="T24" fmla="*/ 57 w 131"/>
                <a:gd name="T25" fmla="*/ 23 h 98"/>
                <a:gd name="T26" fmla="*/ 64 w 131"/>
                <a:gd name="T27" fmla="*/ 14 h 98"/>
                <a:gd name="T28" fmla="*/ 62 w 131"/>
                <a:gd name="T29" fmla="*/ 2 h 98"/>
                <a:gd name="T30" fmla="*/ 55 w 131"/>
                <a:gd name="T31" fmla="*/ 0 h 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 name="Freeform 20"/>
            <p:cNvSpPr>
              <a:spLocks/>
            </p:cNvSpPr>
            <p:nvPr/>
          </p:nvSpPr>
          <p:spPr bwMode="invGray">
            <a:xfrm>
              <a:off x="1318" y="2793"/>
              <a:ext cx="158" cy="84"/>
            </a:xfrm>
            <a:custGeom>
              <a:avLst/>
              <a:gdLst>
                <a:gd name="T0" fmla="*/ 26 w 212"/>
                <a:gd name="T1" fmla="*/ 7 h 112"/>
                <a:gd name="T2" fmla="*/ 10 w 212"/>
                <a:gd name="T3" fmla="*/ 7 h 112"/>
                <a:gd name="T4" fmla="*/ 3 w 212"/>
                <a:gd name="T5" fmla="*/ 9 h 112"/>
                <a:gd name="T6" fmla="*/ 14 w 212"/>
                <a:gd name="T7" fmla="*/ 29 h 112"/>
                <a:gd name="T8" fmla="*/ 28 w 212"/>
                <a:gd name="T9" fmla="*/ 25 h 112"/>
                <a:gd name="T10" fmla="*/ 51 w 212"/>
                <a:gd name="T11" fmla="*/ 31 h 112"/>
                <a:gd name="T12" fmla="*/ 62 w 212"/>
                <a:gd name="T13" fmla="*/ 34 h 112"/>
                <a:gd name="T14" fmla="*/ 74 w 212"/>
                <a:gd name="T15" fmla="*/ 50 h 112"/>
                <a:gd name="T16" fmla="*/ 78 w 212"/>
                <a:gd name="T17" fmla="*/ 63 h 112"/>
                <a:gd name="T18" fmla="*/ 87 w 212"/>
                <a:gd name="T19" fmla="*/ 56 h 112"/>
                <a:gd name="T20" fmla="*/ 94 w 212"/>
                <a:gd name="T21" fmla="*/ 54 h 112"/>
                <a:gd name="T22" fmla="*/ 104 w 212"/>
                <a:gd name="T23" fmla="*/ 58 h 112"/>
                <a:gd name="T24" fmla="*/ 108 w 212"/>
                <a:gd name="T25" fmla="*/ 45 h 112"/>
                <a:gd name="T26" fmla="*/ 85 w 212"/>
                <a:gd name="T27" fmla="*/ 31 h 112"/>
                <a:gd name="T28" fmla="*/ 58 w 212"/>
                <a:gd name="T29" fmla="*/ 11 h 112"/>
                <a:gd name="T30" fmla="*/ 30 w 212"/>
                <a:gd name="T31" fmla="*/ 15 h 112"/>
                <a:gd name="T32" fmla="*/ 26 w 212"/>
                <a:gd name="T33" fmla="*/ 7 h 11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 name="Freeform 21"/>
            <p:cNvSpPr>
              <a:spLocks/>
            </p:cNvSpPr>
            <p:nvPr/>
          </p:nvSpPr>
          <p:spPr bwMode="invGray">
            <a:xfrm>
              <a:off x="1448" y="2857"/>
              <a:ext cx="99" cy="41"/>
            </a:xfrm>
            <a:custGeom>
              <a:avLst/>
              <a:gdLst>
                <a:gd name="T0" fmla="*/ 31 w 133"/>
                <a:gd name="T1" fmla="*/ 0 h 54"/>
                <a:gd name="T2" fmla="*/ 24 w 133"/>
                <a:gd name="T3" fmla="*/ 4 h 54"/>
                <a:gd name="T4" fmla="*/ 17 w 133"/>
                <a:gd name="T5" fmla="*/ 17 h 54"/>
                <a:gd name="T6" fmla="*/ 8 w 133"/>
                <a:gd name="T7" fmla="*/ 20 h 54"/>
                <a:gd name="T8" fmla="*/ 1 w 133"/>
                <a:gd name="T9" fmla="*/ 24 h 54"/>
                <a:gd name="T10" fmla="*/ 7 w 133"/>
                <a:gd name="T11" fmla="*/ 31 h 54"/>
                <a:gd name="T12" fmla="*/ 74 w 133"/>
                <a:gd name="T13" fmla="*/ 20 h 54"/>
                <a:gd name="T14" fmla="*/ 68 w 133"/>
                <a:gd name="T15" fmla="*/ 9 h 54"/>
                <a:gd name="T16" fmla="*/ 58 w 133"/>
                <a:gd name="T17" fmla="*/ 5 h 54"/>
                <a:gd name="T18" fmla="*/ 56 w 133"/>
                <a:gd name="T19" fmla="*/ 14 h 54"/>
                <a:gd name="T20" fmla="*/ 49 w 133"/>
                <a:gd name="T21" fmla="*/ 11 h 54"/>
                <a:gd name="T22" fmla="*/ 37 w 133"/>
                <a:gd name="T23" fmla="*/ 8 h 54"/>
                <a:gd name="T24" fmla="*/ 31 w 133"/>
                <a:gd name="T25" fmla="*/ 0 h 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2" name="Freeform 22"/>
            <p:cNvSpPr>
              <a:spLocks/>
            </p:cNvSpPr>
            <p:nvPr/>
          </p:nvSpPr>
          <p:spPr bwMode="invGray">
            <a:xfrm>
              <a:off x="1553" y="2883"/>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3" name="Freeform 23"/>
            <p:cNvSpPr>
              <a:spLocks/>
            </p:cNvSpPr>
            <p:nvPr/>
          </p:nvSpPr>
          <p:spPr bwMode="invGray">
            <a:xfrm>
              <a:off x="1609" y="2886"/>
              <a:ext cx="12" cy="25"/>
            </a:xfrm>
            <a:custGeom>
              <a:avLst/>
              <a:gdLst>
                <a:gd name="T0" fmla="*/ 8 w 16"/>
                <a:gd name="T1" fmla="*/ 0 h 34"/>
                <a:gd name="T2" fmla="*/ 0 w 16"/>
                <a:gd name="T3" fmla="*/ 7 h 34"/>
                <a:gd name="T4" fmla="*/ 9 w 16"/>
                <a:gd name="T5" fmla="*/ 18 h 34"/>
                <a:gd name="T6" fmla="*/ 7 w 16"/>
                <a:gd name="T7" fmla="*/ 10 h 34"/>
                <a:gd name="T8" fmla="*/ 9 w 16"/>
                <a:gd name="T9" fmla="*/ 3 h 34"/>
                <a:gd name="T10" fmla="*/ 8 w 16"/>
                <a:gd name="T11" fmla="*/ 0 h 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4" name="Freeform 24"/>
            <p:cNvSpPr>
              <a:spLocks/>
            </p:cNvSpPr>
            <p:nvPr/>
          </p:nvSpPr>
          <p:spPr bwMode="invGray">
            <a:xfrm>
              <a:off x="1426" y="2040"/>
              <a:ext cx="180" cy="88"/>
            </a:xfrm>
            <a:custGeom>
              <a:avLst/>
              <a:gdLst>
                <a:gd name="T0" fmla="*/ 36 w 240"/>
                <a:gd name="T1" fmla="*/ 1 h 117"/>
                <a:gd name="T2" fmla="*/ 14 w 240"/>
                <a:gd name="T3" fmla="*/ 17 h 117"/>
                <a:gd name="T4" fmla="*/ 4 w 240"/>
                <a:gd name="T5" fmla="*/ 21 h 117"/>
                <a:gd name="T6" fmla="*/ 0 w 240"/>
                <a:gd name="T7" fmla="*/ 22 h 117"/>
                <a:gd name="T8" fmla="*/ 15 w 240"/>
                <a:gd name="T9" fmla="*/ 33 h 117"/>
                <a:gd name="T10" fmla="*/ 22 w 240"/>
                <a:gd name="T11" fmla="*/ 35 h 117"/>
                <a:gd name="T12" fmla="*/ 38 w 240"/>
                <a:gd name="T13" fmla="*/ 26 h 117"/>
                <a:gd name="T14" fmla="*/ 45 w 240"/>
                <a:gd name="T15" fmla="*/ 24 h 117"/>
                <a:gd name="T16" fmla="*/ 47 w 240"/>
                <a:gd name="T17" fmla="*/ 31 h 117"/>
                <a:gd name="T18" fmla="*/ 36 w 240"/>
                <a:gd name="T19" fmla="*/ 35 h 117"/>
                <a:gd name="T20" fmla="*/ 41 w 240"/>
                <a:gd name="T21" fmla="*/ 41 h 117"/>
                <a:gd name="T22" fmla="*/ 23 w 240"/>
                <a:gd name="T23" fmla="*/ 49 h 117"/>
                <a:gd name="T24" fmla="*/ 40 w 240"/>
                <a:gd name="T25" fmla="*/ 62 h 117"/>
                <a:gd name="T26" fmla="*/ 47 w 240"/>
                <a:gd name="T27" fmla="*/ 64 h 117"/>
                <a:gd name="T28" fmla="*/ 67 w 240"/>
                <a:gd name="T29" fmla="*/ 58 h 117"/>
                <a:gd name="T30" fmla="*/ 85 w 240"/>
                <a:gd name="T31" fmla="*/ 59 h 117"/>
                <a:gd name="T32" fmla="*/ 95 w 240"/>
                <a:gd name="T33" fmla="*/ 66 h 117"/>
                <a:gd name="T34" fmla="*/ 115 w 240"/>
                <a:gd name="T35" fmla="*/ 62 h 117"/>
                <a:gd name="T36" fmla="*/ 126 w 240"/>
                <a:gd name="T37" fmla="*/ 58 h 117"/>
                <a:gd name="T38" fmla="*/ 125 w 240"/>
                <a:gd name="T39" fmla="*/ 44 h 117"/>
                <a:gd name="T40" fmla="*/ 132 w 240"/>
                <a:gd name="T41" fmla="*/ 39 h 117"/>
                <a:gd name="T42" fmla="*/ 134 w 240"/>
                <a:gd name="T43" fmla="*/ 26 h 117"/>
                <a:gd name="T44" fmla="*/ 119 w 240"/>
                <a:gd name="T45" fmla="*/ 32 h 117"/>
                <a:gd name="T46" fmla="*/ 113 w 240"/>
                <a:gd name="T47" fmla="*/ 24 h 117"/>
                <a:gd name="T48" fmla="*/ 97 w 240"/>
                <a:gd name="T49" fmla="*/ 26 h 117"/>
                <a:gd name="T50" fmla="*/ 76 w 240"/>
                <a:gd name="T51" fmla="*/ 5 h 117"/>
                <a:gd name="T52" fmla="*/ 53 w 240"/>
                <a:gd name="T53" fmla="*/ 6 h 117"/>
                <a:gd name="T54" fmla="*/ 47 w 240"/>
                <a:gd name="T55" fmla="*/ 1 h 117"/>
                <a:gd name="T56" fmla="*/ 36 w 240"/>
                <a:gd name="T57" fmla="*/ 1 h 11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5" name="Freeform 25"/>
            <p:cNvSpPr>
              <a:spLocks/>
            </p:cNvSpPr>
            <p:nvPr/>
          </p:nvSpPr>
          <p:spPr bwMode="invGray">
            <a:xfrm>
              <a:off x="1506" y="1999"/>
              <a:ext cx="146" cy="60"/>
            </a:xfrm>
            <a:custGeom>
              <a:avLst/>
              <a:gdLst>
                <a:gd name="T0" fmla="*/ 55 w 194"/>
                <a:gd name="T1" fmla="*/ 6 h 80"/>
                <a:gd name="T2" fmla="*/ 8 w 194"/>
                <a:gd name="T3" fmla="*/ 14 h 80"/>
                <a:gd name="T4" fmla="*/ 5 w 194"/>
                <a:gd name="T5" fmla="*/ 20 h 80"/>
                <a:gd name="T6" fmla="*/ 32 w 194"/>
                <a:gd name="T7" fmla="*/ 29 h 80"/>
                <a:gd name="T8" fmla="*/ 77 w 194"/>
                <a:gd name="T9" fmla="*/ 42 h 80"/>
                <a:gd name="T10" fmla="*/ 99 w 194"/>
                <a:gd name="T11" fmla="*/ 38 h 80"/>
                <a:gd name="T12" fmla="*/ 106 w 194"/>
                <a:gd name="T13" fmla="*/ 36 h 80"/>
                <a:gd name="T14" fmla="*/ 99 w 194"/>
                <a:gd name="T15" fmla="*/ 25 h 80"/>
                <a:gd name="T16" fmla="*/ 93 w 194"/>
                <a:gd name="T17" fmla="*/ 20 h 80"/>
                <a:gd name="T18" fmla="*/ 73 w 194"/>
                <a:gd name="T19" fmla="*/ 15 h 80"/>
                <a:gd name="T20" fmla="*/ 55 w 194"/>
                <a:gd name="T21" fmla="*/ 6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6" name="Freeform 26"/>
            <p:cNvSpPr>
              <a:spLocks/>
            </p:cNvSpPr>
            <p:nvPr/>
          </p:nvSpPr>
          <p:spPr bwMode="invGray">
            <a:xfrm>
              <a:off x="1711" y="2069"/>
              <a:ext cx="233" cy="190"/>
            </a:xfrm>
            <a:custGeom>
              <a:avLst/>
              <a:gdLst>
                <a:gd name="T0" fmla="*/ 38 w 310"/>
                <a:gd name="T1" fmla="*/ 5 h 254"/>
                <a:gd name="T2" fmla="*/ 29 w 310"/>
                <a:gd name="T3" fmla="*/ 13 h 254"/>
                <a:gd name="T4" fmla="*/ 12 w 310"/>
                <a:gd name="T5" fmla="*/ 22 h 254"/>
                <a:gd name="T6" fmla="*/ 30 w 310"/>
                <a:gd name="T7" fmla="*/ 43 h 254"/>
                <a:gd name="T8" fmla="*/ 44 w 310"/>
                <a:gd name="T9" fmla="*/ 48 h 254"/>
                <a:gd name="T10" fmla="*/ 58 w 310"/>
                <a:gd name="T11" fmla="*/ 55 h 254"/>
                <a:gd name="T12" fmla="*/ 71 w 310"/>
                <a:gd name="T13" fmla="*/ 48 h 254"/>
                <a:gd name="T14" fmla="*/ 80 w 310"/>
                <a:gd name="T15" fmla="*/ 57 h 254"/>
                <a:gd name="T16" fmla="*/ 84 w 310"/>
                <a:gd name="T17" fmla="*/ 71 h 254"/>
                <a:gd name="T18" fmla="*/ 65 w 310"/>
                <a:gd name="T19" fmla="*/ 85 h 254"/>
                <a:gd name="T20" fmla="*/ 50 w 310"/>
                <a:gd name="T21" fmla="*/ 96 h 254"/>
                <a:gd name="T22" fmla="*/ 39 w 310"/>
                <a:gd name="T23" fmla="*/ 94 h 254"/>
                <a:gd name="T24" fmla="*/ 32 w 310"/>
                <a:gd name="T25" fmla="*/ 92 h 254"/>
                <a:gd name="T26" fmla="*/ 24 w 310"/>
                <a:gd name="T27" fmla="*/ 105 h 254"/>
                <a:gd name="T28" fmla="*/ 22 w 310"/>
                <a:gd name="T29" fmla="*/ 111 h 254"/>
                <a:gd name="T30" fmla="*/ 41 w 310"/>
                <a:gd name="T31" fmla="*/ 114 h 254"/>
                <a:gd name="T32" fmla="*/ 53 w 310"/>
                <a:gd name="T33" fmla="*/ 114 h 254"/>
                <a:gd name="T34" fmla="*/ 65 w 310"/>
                <a:gd name="T35" fmla="*/ 129 h 254"/>
                <a:gd name="T36" fmla="*/ 71 w 310"/>
                <a:gd name="T37" fmla="*/ 132 h 254"/>
                <a:gd name="T38" fmla="*/ 78 w 310"/>
                <a:gd name="T39" fmla="*/ 134 h 254"/>
                <a:gd name="T40" fmla="*/ 88 w 310"/>
                <a:gd name="T41" fmla="*/ 141 h 254"/>
                <a:gd name="T42" fmla="*/ 102 w 310"/>
                <a:gd name="T43" fmla="*/ 132 h 254"/>
                <a:gd name="T44" fmla="*/ 115 w 310"/>
                <a:gd name="T45" fmla="*/ 132 h 254"/>
                <a:gd name="T46" fmla="*/ 129 w 310"/>
                <a:gd name="T47" fmla="*/ 119 h 254"/>
                <a:gd name="T48" fmla="*/ 127 w 310"/>
                <a:gd name="T49" fmla="*/ 103 h 254"/>
                <a:gd name="T50" fmla="*/ 123 w 310"/>
                <a:gd name="T51" fmla="*/ 96 h 254"/>
                <a:gd name="T52" fmla="*/ 132 w 310"/>
                <a:gd name="T53" fmla="*/ 94 h 254"/>
                <a:gd name="T54" fmla="*/ 138 w 310"/>
                <a:gd name="T55" fmla="*/ 102 h 254"/>
                <a:gd name="T56" fmla="*/ 140 w 310"/>
                <a:gd name="T57" fmla="*/ 110 h 254"/>
                <a:gd name="T58" fmla="*/ 147 w 310"/>
                <a:gd name="T59" fmla="*/ 108 h 254"/>
                <a:gd name="T60" fmla="*/ 171 w 310"/>
                <a:gd name="T61" fmla="*/ 94 h 254"/>
                <a:gd name="T62" fmla="*/ 165 w 310"/>
                <a:gd name="T63" fmla="*/ 82 h 254"/>
                <a:gd name="T64" fmla="*/ 147 w 310"/>
                <a:gd name="T65" fmla="*/ 69 h 254"/>
                <a:gd name="T66" fmla="*/ 150 w 310"/>
                <a:gd name="T67" fmla="*/ 60 h 254"/>
                <a:gd name="T68" fmla="*/ 156 w 310"/>
                <a:gd name="T69" fmla="*/ 58 h 254"/>
                <a:gd name="T70" fmla="*/ 143 w 310"/>
                <a:gd name="T71" fmla="*/ 35 h 254"/>
                <a:gd name="T72" fmla="*/ 132 w 310"/>
                <a:gd name="T73" fmla="*/ 33 h 254"/>
                <a:gd name="T74" fmla="*/ 125 w 310"/>
                <a:gd name="T75" fmla="*/ 31 h 254"/>
                <a:gd name="T76" fmla="*/ 113 w 310"/>
                <a:gd name="T77" fmla="*/ 19 h 254"/>
                <a:gd name="T78" fmla="*/ 88 w 310"/>
                <a:gd name="T79" fmla="*/ 25 h 254"/>
                <a:gd name="T80" fmla="*/ 95 w 310"/>
                <a:gd name="T81" fmla="*/ 14 h 254"/>
                <a:gd name="T82" fmla="*/ 78 w 310"/>
                <a:gd name="T83" fmla="*/ 10 h 254"/>
                <a:gd name="T84" fmla="*/ 67 w 310"/>
                <a:gd name="T85" fmla="*/ 10 h 254"/>
                <a:gd name="T86" fmla="*/ 38 w 310"/>
                <a:gd name="T87" fmla="*/ 5 h 25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7" name="Freeform 27"/>
            <p:cNvSpPr>
              <a:spLocks/>
            </p:cNvSpPr>
            <p:nvPr/>
          </p:nvSpPr>
          <p:spPr bwMode="invGray">
            <a:xfrm>
              <a:off x="1709" y="1987"/>
              <a:ext cx="44" cy="37"/>
            </a:xfrm>
            <a:custGeom>
              <a:avLst/>
              <a:gdLst>
                <a:gd name="T0" fmla="*/ 14 w 59"/>
                <a:gd name="T1" fmla="*/ 0 h 50"/>
                <a:gd name="T2" fmla="*/ 0 w 59"/>
                <a:gd name="T3" fmla="*/ 5 h 50"/>
                <a:gd name="T4" fmla="*/ 16 w 59"/>
                <a:gd name="T5" fmla="*/ 22 h 50"/>
                <a:gd name="T6" fmla="*/ 27 w 59"/>
                <a:gd name="T7" fmla="*/ 27 h 50"/>
                <a:gd name="T8" fmla="*/ 32 w 59"/>
                <a:gd name="T9" fmla="*/ 16 h 50"/>
                <a:gd name="T10" fmla="*/ 25 w 59"/>
                <a:gd name="T11" fmla="*/ 4 h 50"/>
                <a:gd name="T12" fmla="*/ 14 w 59"/>
                <a:gd name="T13" fmla="*/ 0 h 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8" name="Freeform 28"/>
            <p:cNvSpPr>
              <a:spLocks/>
            </p:cNvSpPr>
            <p:nvPr/>
          </p:nvSpPr>
          <p:spPr bwMode="invGray">
            <a:xfrm>
              <a:off x="1625" y="2057"/>
              <a:ext cx="65" cy="42"/>
            </a:xfrm>
            <a:custGeom>
              <a:avLst/>
              <a:gdLst>
                <a:gd name="T0" fmla="*/ 25 w 86"/>
                <a:gd name="T1" fmla="*/ 4 h 57"/>
                <a:gd name="T2" fmla="*/ 14 w 86"/>
                <a:gd name="T3" fmla="*/ 13 h 57"/>
                <a:gd name="T4" fmla="*/ 2 w 86"/>
                <a:gd name="T5" fmla="*/ 15 h 57"/>
                <a:gd name="T6" fmla="*/ 9 w 86"/>
                <a:gd name="T7" fmla="*/ 31 h 57"/>
                <a:gd name="T8" fmla="*/ 42 w 86"/>
                <a:gd name="T9" fmla="*/ 19 h 57"/>
                <a:gd name="T10" fmla="*/ 49 w 86"/>
                <a:gd name="T11" fmla="*/ 10 h 57"/>
                <a:gd name="T12" fmla="*/ 32 w 86"/>
                <a:gd name="T13" fmla="*/ 4 h 57"/>
                <a:gd name="T14" fmla="*/ 25 w 86"/>
                <a:gd name="T15" fmla="*/ 4 h 5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9" name="Freeform 29"/>
            <p:cNvSpPr>
              <a:spLocks/>
            </p:cNvSpPr>
            <p:nvPr/>
          </p:nvSpPr>
          <p:spPr bwMode="invGray">
            <a:xfrm>
              <a:off x="1693" y="2065"/>
              <a:ext cx="54" cy="25"/>
            </a:xfrm>
            <a:custGeom>
              <a:avLst/>
              <a:gdLst>
                <a:gd name="T0" fmla="*/ 22 w 73"/>
                <a:gd name="T1" fmla="*/ 0 h 34"/>
                <a:gd name="T2" fmla="*/ 5 w 73"/>
                <a:gd name="T3" fmla="*/ 9 h 34"/>
                <a:gd name="T4" fmla="*/ 13 w 73"/>
                <a:gd name="T5" fmla="*/ 18 h 34"/>
                <a:gd name="T6" fmla="*/ 28 w 73"/>
                <a:gd name="T7" fmla="*/ 15 h 34"/>
                <a:gd name="T8" fmla="*/ 35 w 73"/>
                <a:gd name="T9" fmla="*/ 11 h 34"/>
                <a:gd name="T10" fmla="*/ 22 w 73"/>
                <a:gd name="T11" fmla="*/ 0 h 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0" name="Freeform 30"/>
            <p:cNvSpPr>
              <a:spLocks/>
            </p:cNvSpPr>
            <p:nvPr/>
          </p:nvSpPr>
          <p:spPr bwMode="invGray">
            <a:xfrm>
              <a:off x="1664" y="2029"/>
              <a:ext cx="64" cy="34"/>
            </a:xfrm>
            <a:custGeom>
              <a:avLst/>
              <a:gdLst>
                <a:gd name="T0" fmla="*/ 33 w 85"/>
                <a:gd name="T1" fmla="*/ 6 h 45"/>
                <a:gd name="T2" fmla="*/ 16 w 85"/>
                <a:gd name="T3" fmla="*/ 2 h 45"/>
                <a:gd name="T4" fmla="*/ 0 w 85"/>
                <a:gd name="T5" fmla="*/ 11 h 45"/>
                <a:gd name="T6" fmla="*/ 23 w 85"/>
                <a:gd name="T7" fmla="*/ 18 h 45"/>
                <a:gd name="T8" fmla="*/ 36 w 85"/>
                <a:gd name="T9" fmla="*/ 23 h 45"/>
                <a:gd name="T10" fmla="*/ 47 w 85"/>
                <a:gd name="T11" fmla="*/ 11 h 45"/>
                <a:gd name="T12" fmla="*/ 47 w 85"/>
                <a:gd name="T13" fmla="*/ 4 h 45"/>
                <a:gd name="T14" fmla="*/ 36 w 85"/>
                <a:gd name="T15" fmla="*/ 0 h 45"/>
                <a:gd name="T16" fmla="*/ 33 w 85"/>
                <a:gd name="T17" fmla="*/ 6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1" name="Freeform 31"/>
            <p:cNvSpPr>
              <a:spLocks/>
            </p:cNvSpPr>
            <p:nvPr/>
          </p:nvSpPr>
          <p:spPr bwMode="invGray">
            <a:xfrm>
              <a:off x="1637" y="1997"/>
              <a:ext cx="44" cy="24"/>
            </a:xfrm>
            <a:custGeom>
              <a:avLst/>
              <a:gdLst>
                <a:gd name="T0" fmla="*/ 9 w 58"/>
                <a:gd name="T1" fmla="*/ 2 h 31"/>
                <a:gd name="T2" fmla="*/ 0 w 58"/>
                <a:gd name="T3" fmla="*/ 11 h 31"/>
                <a:gd name="T4" fmla="*/ 11 w 58"/>
                <a:gd name="T5" fmla="*/ 17 h 31"/>
                <a:gd name="T6" fmla="*/ 16 w 58"/>
                <a:gd name="T7" fmla="*/ 12 h 31"/>
                <a:gd name="T8" fmla="*/ 30 w 58"/>
                <a:gd name="T9" fmla="*/ 7 h 31"/>
                <a:gd name="T10" fmla="*/ 25 w 58"/>
                <a:gd name="T11" fmla="*/ 0 h 31"/>
                <a:gd name="T12" fmla="*/ 9 w 58"/>
                <a:gd name="T13" fmla="*/ 2 h 3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2" name="Freeform 32"/>
            <p:cNvSpPr>
              <a:spLocks/>
            </p:cNvSpPr>
            <p:nvPr/>
          </p:nvSpPr>
          <p:spPr bwMode="invGray">
            <a:xfrm>
              <a:off x="1751" y="2000"/>
              <a:ext cx="114" cy="77"/>
            </a:xfrm>
            <a:custGeom>
              <a:avLst/>
              <a:gdLst>
                <a:gd name="T0" fmla="*/ 22 w 152"/>
                <a:gd name="T1" fmla="*/ 0 h 102"/>
                <a:gd name="T2" fmla="*/ 8 w 152"/>
                <a:gd name="T3" fmla="*/ 4 h 102"/>
                <a:gd name="T4" fmla="*/ 2 w 152"/>
                <a:gd name="T5" fmla="*/ 22 h 102"/>
                <a:gd name="T6" fmla="*/ 7 w 152"/>
                <a:gd name="T7" fmla="*/ 32 h 102"/>
                <a:gd name="T8" fmla="*/ 0 w 152"/>
                <a:gd name="T9" fmla="*/ 41 h 102"/>
                <a:gd name="T10" fmla="*/ 32 w 152"/>
                <a:gd name="T11" fmla="*/ 49 h 102"/>
                <a:gd name="T12" fmla="*/ 47 w 152"/>
                <a:gd name="T13" fmla="*/ 52 h 102"/>
                <a:gd name="T14" fmla="*/ 86 w 152"/>
                <a:gd name="T15" fmla="*/ 49 h 102"/>
                <a:gd name="T16" fmla="*/ 43 w 152"/>
                <a:gd name="T17" fmla="*/ 40 h 102"/>
                <a:gd name="T18" fmla="*/ 31 w 152"/>
                <a:gd name="T19" fmla="*/ 35 h 102"/>
                <a:gd name="T20" fmla="*/ 25 w 152"/>
                <a:gd name="T21" fmla="*/ 29 h 102"/>
                <a:gd name="T22" fmla="*/ 29 w 152"/>
                <a:gd name="T23" fmla="*/ 20 h 102"/>
                <a:gd name="T24" fmla="*/ 22 w 152"/>
                <a:gd name="T25" fmla="*/ 0 h 1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3" name="Freeform 33"/>
            <p:cNvSpPr>
              <a:spLocks/>
            </p:cNvSpPr>
            <p:nvPr/>
          </p:nvSpPr>
          <p:spPr bwMode="invGray">
            <a:xfrm>
              <a:off x="664" y="2245"/>
              <a:ext cx="25" cy="15"/>
            </a:xfrm>
            <a:custGeom>
              <a:avLst/>
              <a:gdLst>
                <a:gd name="T0" fmla="*/ 18 w 34"/>
                <a:gd name="T1" fmla="*/ 0 h 20"/>
                <a:gd name="T2" fmla="*/ 13 w 34"/>
                <a:gd name="T3" fmla="*/ 11 h 20"/>
                <a:gd name="T4" fmla="*/ 2 w 34"/>
                <a:gd name="T5" fmla="*/ 11 h 20"/>
                <a:gd name="T6" fmla="*/ 2 w 34"/>
                <a:gd name="T7" fmla="*/ 4 h 20"/>
                <a:gd name="T8" fmla="*/ 18 w 34"/>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4" name="Freeform 34"/>
            <p:cNvSpPr>
              <a:spLocks/>
            </p:cNvSpPr>
            <p:nvPr/>
          </p:nvSpPr>
          <p:spPr bwMode="invGray">
            <a:xfrm>
              <a:off x="1421" y="2756"/>
              <a:ext cx="16" cy="12"/>
            </a:xfrm>
            <a:custGeom>
              <a:avLst/>
              <a:gdLst>
                <a:gd name="T0" fmla="*/ 2 w 21"/>
                <a:gd name="T1" fmla="*/ 0 h 16"/>
                <a:gd name="T2" fmla="*/ 8 w 21"/>
                <a:gd name="T3" fmla="*/ 9 h 16"/>
                <a:gd name="T4" fmla="*/ 2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5" name="Freeform 35"/>
            <p:cNvSpPr>
              <a:spLocks/>
            </p:cNvSpPr>
            <p:nvPr/>
          </p:nvSpPr>
          <p:spPr bwMode="invGray">
            <a:xfrm>
              <a:off x="1424" y="2781"/>
              <a:ext cx="16" cy="12"/>
            </a:xfrm>
            <a:custGeom>
              <a:avLst/>
              <a:gdLst>
                <a:gd name="T0" fmla="*/ 2 w 21"/>
                <a:gd name="T1" fmla="*/ 0 h 16"/>
                <a:gd name="T2" fmla="*/ 8 w 21"/>
                <a:gd name="T3" fmla="*/ 9 h 16"/>
                <a:gd name="T4" fmla="*/ 2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6" name="Freeform 36"/>
            <p:cNvSpPr>
              <a:spLocks/>
            </p:cNvSpPr>
            <p:nvPr/>
          </p:nvSpPr>
          <p:spPr bwMode="invGray">
            <a:xfrm>
              <a:off x="1628" y="2913"/>
              <a:ext cx="15" cy="12"/>
            </a:xfrm>
            <a:custGeom>
              <a:avLst/>
              <a:gdLst>
                <a:gd name="T0" fmla="*/ 1 w 21"/>
                <a:gd name="T1" fmla="*/ 0 h 16"/>
                <a:gd name="T2" fmla="*/ 6 w 21"/>
                <a:gd name="T3" fmla="*/ 9 h 16"/>
                <a:gd name="T4" fmla="*/ 1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7" name="Freeform 37"/>
            <p:cNvSpPr>
              <a:spLocks/>
            </p:cNvSpPr>
            <p:nvPr/>
          </p:nvSpPr>
          <p:spPr bwMode="invGray">
            <a:xfrm>
              <a:off x="1752" y="2429"/>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8" name="Freeform 38"/>
            <p:cNvSpPr>
              <a:spLocks/>
            </p:cNvSpPr>
            <p:nvPr/>
          </p:nvSpPr>
          <p:spPr bwMode="invGray">
            <a:xfrm>
              <a:off x="1652" y="2224"/>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9" name="Freeform 39"/>
            <p:cNvSpPr>
              <a:spLocks/>
            </p:cNvSpPr>
            <p:nvPr/>
          </p:nvSpPr>
          <p:spPr bwMode="invGray">
            <a:xfrm>
              <a:off x="1717" y="2045"/>
              <a:ext cx="39" cy="18"/>
            </a:xfrm>
            <a:custGeom>
              <a:avLst/>
              <a:gdLst>
                <a:gd name="T0" fmla="*/ 8 w 51"/>
                <a:gd name="T1" fmla="*/ 0 h 24"/>
                <a:gd name="T2" fmla="*/ 4 w 51"/>
                <a:gd name="T3" fmla="*/ 11 h 24"/>
                <a:gd name="T4" fmla="*/ 16 w 51"/>
                <a:gd name="T5" fmla="*/ 14 h 24"/>
                <a:gd name="T6" fmla="*/ 19 w 51"/>
                <a:gd name="T7" fmla="*/ 2 h 24"/>
                <a:gd name="T8" fmla="*/ 8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0" name="Freeform 40"/>
            <p:cNvSpPr>
              <a:spLocks/>
            </p:cNvSpPr>
            <p:nvPr/>
          </p:nvSpPr>
          <p:spPr bwMode="invGray">
            <a:xfrm>
              <a:off x="1780" y="2153"/>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1" name="Freeform 41"/>
            <p:cNvSpPr>
              <a:spLocks/>
            </p:cNvSpPr>
            <p:nvPr/>
          </p:nvSpPr>
          <p:spPr bwMode="invGray">
            <a:xfrm>
              <a:off x="1796" y="1951"/>
              <a:ext cx="696" cy="346"/>
            </a:xfrm>
            <a:custGeom>
              <a:avLst/>
              <a:gdLst>
                <a:gd name="T0" fmla="*/ 16 w 929"/>
                <a:gd name="T1" fmla="*/ 31 h 462"/>
                <a:gd name="T2" fmla="*/ 3 w 929"/>
                <a:gd name="T3" fmla="*/ 52 h 462"/>
                <a:gd name="T4" fmla="*/ 20 w 929"/>
                <a:gd name="T5" fmla="*/ 56 h 462"/>
                <a:gd name="T6" fmla="*/ 9 w 929"/>
                <a:gd name="T7" fmla="*/ 65 h 462"/>
                <a:gd name="T8" fmla="*/ 58 w 929"/>
                <a:gd name="T9" fmla="*/ 76 h 462"/>
                <a:gd name="T10" fmla="*/ 79 w 929"/>
                <a:gd name="T11" fmla="*/ 73 h 462"/>
                <a:gd name="T12" fmla="*/ 140 w 929"/>
                <a:gd name="T13" fmla="*/ 43 h 462"/>
                <a:gd name="T14" fmla="*/ 169 w 929"/>
                <a:gd name="T15" fmla="*/ 37 h 462"/>
                <a:gd name="T16" fmla="*/ 182 w 929"/>
                <a:gd name="T17" fmla="*/ 45 h 462"/>
                <a:gd name="T18" fmla="*/ 153 w 929"/>
                <a:gd name="T19" fmla="*/ 49 h 462"/>
                <a:gd name="T20" fmla="*/ 136 w 929"/>
                <a:gd name="T21" fmla="*/ 63 h 462"/>
                <a:gd name="T22" fmla="*/ 142 w 929"/>
                <a:gd name="T23" fmla="*/ 67 h 462"/>
                <a:gd name="T24" fmla="*/ 146 w 929"/>
                <a:gd name="T25" fmla="*/ 88 h 462"/>
                <a:gd name="T26" fmla="*/ 196 w 929"/>
                <a:gd name="T27" fmla="*/ 108 h 462"/>
                <a:gd name="T28" fmla="*/ 189 w 929"/>
                <a:gd name="T29" fmla="*/ 118 h 462"/>
                <a:gd name="T30" fmla="*/ 207 w 929"/>
                <a:gd name="T31" fmla="*/ 138 h 462"/>
                <a:gd name="T32" fmla="*/ 196 w 929"/>
                <a:gd name="T33" fmla="*/ 149 h 462"/>
                <a:gd name="T34" fmla="*/ 182 w 929"/>
                <a:gd name="T35" fmla="*/ 165 h 462"/>
                <a:gd name="T36" fmla="*/ 165 w 929"/>
                <a:gd name="T37" fmla="*/ 182 h 462"/>
                <a:gd name="T38" fmla="*/ 164 w 929"/>
                <a:gd name="T39" fmla="*/ 236 h 462"/>
                <a:gd name="T40" fmla="*/ 187 w 929"/>
                <a:gd name="T41" fmla="*/ 250 h 462"/>
                <a:gd name="T42" fmla="*/ 218 w 929"/>
                <a:gd name="T43" fmla="*/ 252 h 462"/>
                <a:gd name="T44" fmla="*/ 232 w 929"/>
                <a:gd name="T45" fmla="*/ 237 h 462"/>
                <a:gd name="T46" fmla="*/ 284 w 929"/>
                <a:gd name="T47" fmla="*/ 200 h 462"/>
                <a:gd name="T48" fmla="*/ 321 w 929"/>
                <a:gd name="T49" fmla="*/ 187 h 462"/>
                <a:gd name="T50" fmla="*/ 363 w 929"/>
                <a:gd name="T51" fmla="*/ 173 h 462"/>
                <a:gd name="T52" fmla="*/ 404 w 929"/>
                <a:gd name="T53" fmla="*/ 163 h 462"/>
                <a:gd name="T54" fmla="*/ 428 w 929"/>
                <a:gd name="T55" fmla="*/ 146 h 462"/>
                <a:gd name="T56" fmla="*/ 449 w 929"/>
                <a:gd name="T57" fmla="*/ 112 h 462"/>
                <a:gd name="T58" fmla="*/ 450 w 929"/>
                <a:gd name="T59" fmla="*/ 86 h 462"/>
                <a:gd name="T60" fmla="*/ 450 w 929"/>
                <a:gd name="T61" fmla="*/ 70 h 462"/>
                <a:gd name="T62" fmla="*/ 467 w 929"/>
                <a:gd name="T63" fmla="*/ 50 h 462"/>
                <a:gd name="T64" fmla="*/ 491 w 929"/>
                <a:gd name="T65" fmla="*/ 52 h 462"/>
                <a:gd name="T66" fmla="*/ 518 w 929"/>
                <a:gd name="T67" fmla="*/ 29 h 462"/>
                <a:gd name="T68" fmla="*/ 498 w 929"/>
                <a:gd name="T69" fmla="*/ 31 h 462"/>
                <a:gd name="T70" fmla="*/ 476 w 929"/>
                <a:gd name="T71" fmla="*/ 25 h 462"/>
                <a:gd name="T72" fmla="*/ 446 w 929"/>
                <a:gd name="T73" fmla="*/ 12 h 462"/>
                <a:gd name="T74" fmla="*/ 360 w 929"/>
                <a:gd name="T75" fmla="*/ 14 h 462"/>
                <a:gd name="T76" fmla="*/ 328 w 929"/>
                <a:gd name="T77" fmla="*/ 21 h 462"/>
                <a:gd name="T78" fmla="*/ 312 w 929"/>
                <a:gd name="T79" fmla="*/ 21 h 462"/>
                <a:gd name="T80" fmla="*/ 290 w 929"/>
                <a:gd name="T81" fmla="*/ 30 h 462"/>
                <a:gd name="T82" fmla="*/ 268 w 929"/>
                <a:gd name="T83" fmla="*/ 16 h 462"/>
                <a:gd name="T84" fmla="*/ 243 w 929"/>
                <a:gd name="T85" fmla="*/ 22 h 462"/>
                <a:gd name="T86" fmla="*/ 205 w 929"/>
                <a:gd name="T87" fmla="*/ 29 h 462"/>
                <a:gd name="T88" fmla="*/ 230 w 929"/>
                <a:gd name="T89" fmla="*/ 21 h 462"/>
                <a:gd name="T90" fmla="*/ 198 w 929"/>
                <a:gd name="T91" fmla="*/ 4 h 462"/>
                <a:gd name="T92" fmla="*/ 187 w 929"/>
                <a:gd name="T93" fmla="*/ 1 h 462"/>
                <a:gd name="T94" fmla="*/ 176 w 929"/>
                <a:gd name="T95" fmla="*/ 4 h 462"/>
                <a:gd name="T96" fmla="*/ 135 w 929"/>
                <a:gd name="T97" fmla="*/ 9 h 462"/>
                <a:gd name="T98" fmla="*/ 90 w 929"/>
                <a:gd name="T99" fmla="*/ 16 h 462"/>
                <a:gd name="T100" fmla="*/ 61 w 929"/>
                <a:gd name="T101" fmla="*/ 14 h 462"/>
                <a:gd name="T102" fmla="*/ 64 w 929"/>
                <a:gd name="T103" fmla="*/ 38 h 462"/>
                <a:gd name="T104" fmla="*/ 58 w 929"/>
                <a:gd name="T105" fmla="*/ 29 h 462"/>
                <a:gd name="T106" fmla="*/ 34 w 929"/>
                <a:gd name="T107" fmla="*/ 23 h 46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2" name="Freeform 42"/>
            <p:cNvSpPr>
              <a:spLocks/>
            </p:cNvSpPr>
            <p:nvPr/>
          </p:nvSpPr>
          <p:spPr bwMode="invGray">
            <a:xfrm>
              <a:off x="2009" y="2135"/>
              <a:ext cx="39" cy="24"/>
            </a:xfrm>
            <a:custGeom>
              <a:avLst/>
              <a:gdLst>
                <a:gd name="T0" fmla="*/ 20 w 52"/>
                <a:gd name="T1" fmla="*/ 0 h 32"/>
                <a:gd name="T2" fmla="*/ 5 w 52"/>
                <a:gd name="T3" fmla="*/ 11 h 32"/>
                <a:gd name="T4" fmla="*/ 14 w 52"/>
                <a:gd name="T5" fmla="*/ 18 h 32"/>
                <a:gd name="T6" fmla="*/ 24 w 52"/>
                <a:gd name="T7" fmla="*/ 17 h 32"/>
                <a:gd name="T8" fmla="*/ 20 w 52"/>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3" name="Freeform 43"/>
            <p:cNvSpPr>
              <a:spLocks/>
            </p:cNvSpPr>
            <p:nvPr/>
          </p:nvSpPr>
          <p:spPr bwMode="invGray">
            <a:xfrm>
              <a:off x="2292" y="2201"/>
              <a:ext cx="128" cy="54"/>
            </a:xfrm>
            <a:custGeom>
              <a:avLst/>
              <a:gdLst>
                <a:gd name="T0" fmla="*/ 57 w 172"/>
                <a:gd name="T1" fmla="*/ 5 h 72"/>
                <a:gd name="T2" fmla="*/ 36 w 172"/>
                <a:gd name="T3" fmla="*/ 2 h 72"/>
                <a:gd name="T4" fmla="*/ 30 w 172"/>
                <a:gd name="T5" fmla="*/ 0 h 72"/>
                <a:gd name="T6" fmla="*/ 0 w 172"/>
                <a:gd name="T7" fmla="*/ 16 h 72"/>
                <a:gd name="T8" fmla="*/ 16 w 172"/>
                <a:gd name="T9" fmla="*/ 23 h 72"/>
                <a:gd name="T10" fmla="*/ 23 w 172"/>
                <a:gd name="T11" fmla="*/ 34 h 72"/>
                <a:gd name="T12" fmla="*/ 36 w 172"/>
                <a:gd name="T13" fmla="*/ 38 h 72"/>
                <a:gd name="T14" fmla="*/ 43 w 172"/>
                <a:gd name="T15" fmla="*/ 41 h 72"/>
                <a:gd name="T16" fmla="*/ 72 w 172"/>
                <a:gd name="T17" fmla="*/ 34 h 72"/>
                <a:gd name="T18" fmla="*/ 95 w 172"/>
                <a:gd name="T19" fmla="*/ 25 h 72"/>
                <a:gd name="T20" fmla="*/ 82 w 172"/>
                <a:gd name="T21" fmla="*/ 11 h 72"/>
                <a:gd name="T22" fmla="*/ 75 w 172"/>
                <a:gd name="T23" fmla="*/ 2 h 72"/>
                <a:gd name="T24" fmla="*/ 57 w 172"/>
                <a:gd name="T25" fmla="*/ 5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4" name="Freeform 44"/>
            <p:cNvSpPr>
              <a:spLocks/>
            </p:cNvSpPr>
            <p:nvPr/>
          </p:nvSpPr>
          <p:spPr bwMode="invGray">
            <a:xfrm>
              <a:off x="2393" y="2038"/>
              <a:ext cx="39" cy="24"/>
            </a:xfrm>
            <a:custGeom>
              <a:avLst/>
              <a:gdLst>
                <a:gd name="T0" fmla="*/ 20 w 52"/>
                <a:gd name="T1" fmla="*/ 0 h 32"/>
                <a:gd name="T2" fmla="*/ 5 w 52"/>
                <a:gd name="T3" fmla="*/ 11 h 32"/>
                <a:gd name="T4" fmla="*/ 14 w 52"/>
                <a:gd name="T5" fmla="*/ 18 h 32"/>
                <a:gd name="T6" fmla="*/ 24 w 52"/>
                <a:gd name="T7" fmla="*/ 17 h 32"/>
                <a:gd name="T8" fmla="*/ 20 w 52"/>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5" name="Freeform 45"/>
            <p:cNvSpPr>
              <a:spLocks/>
            </p:cNvSpPr>
            <p:nvPr/>
          </p:nvSpPr>
          <p:spPr bwMode="invGray">
            <a:xfrm>
              <a:off x="2662" y="2006"/>
              <a:ext cx="155" cy="63"/>
            </a:xfrm>
            <a:custGeom>
              <a:avLst/>
              <a:gdLst>
                <a:gd name="T0" fmla="*/ 108 w 206"/>
                <a:gd name="T1" fmla="*/ 4 h 85"/>
                <a:gd name="T2" fmla="*/ 59 w 206"/>
                <a:gd name="T3" fmla="*/ 5 h 85"/>
                <a:gd name="T4" fmla="*/ 62 w 206"/>
                <a:gd name="T5" fmla="*/ 14 h 85"/>
                <a:gd name="T6" fmla="*/ 61 w 206"/>
                <a:gd name="T7" fmla="*/ 18 h 85"/>
                <a:gd name="T8" fmla="*/ 50 w 206"/>
                <a:gd name="T9" fmla="*/ 15 h 85"/>
                <a:gd name="T10" fmla="*/ 44 w 206"/>
                <a:gd name="T11" fmla="*/ 10 h 85"/>
                <a:gd name="T12" fmla="*/ 13 w 206"/>
                <a:gd name="T13" fmla="*/ 15 h 85"/>
                <a:gd name="T14" fmla="*/ 17 w 206"/>
                <a:gd name="T15" fmla="*/ 27 h 85"/>
                <a:gd name="T16" fmla="*/ 31 w 206"/>
                <a:gd name="T17" fmla="*/ 29 h 85"/>
                <a:gd name="T18" fmla="*/ 42 w 206"/>
                <a:gd name="T19" fmla="*/ 40 h 85"/>
                <a:gd name="T20" fmla="*/ 50 w 206"/>
                <a:gd name="T21" fmla="*/ 47 h 85"/>
                <a:gd name="T22" fmla="*/ 62 w 206"/>
                <a:gd name="T23" fmla="*/ 37 h 85"/>
                <a:gd name="T24" fmla="*/ 68 w 206"/>
                <a:gd name="T25" fmla="*/ 33 h 85"/>
                <a:gd name="T26" fmla="*/ 72 w 206"/>
                <a:gd name="T27" fmla="*/ 26 h 85"/>
                <a:gd name="T28" fmla="*/ 95 w 206"/>
                <a:gd name="T29" fmla="*/ 19 h 85"/>
                <a:gd name="T30" fmla="*/ 106 w 206"/>
                <a:gd name="T31" fmla="*/ 17 h 85"/>
                <a:gd name="T32" fmla="*/ 113 w 206"/>
                <a:gd name="T33" fmla="*/ 15 h 85"/>
                <a:gd name="T34" fmla="*/ 108 w 206"/>
                <a:gd name="T35" fmla="*/ 4 h 8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6" name="Freeform 46"/>
            <p:cNvSpPr>
              <a:spLocks/>
            </p:cNvSpPr>
            <p:nvPr/>
          </p:nvSpPr>
          <p:spPr bwMode="invGray">
            <a:xfrm>
              <a:off x="2759" y="2039"/>
              <a:ext cx="48" cy="21"/>
            </a:xfrm>
            <a:custGeom>
              <a:avLst/>
              <a:gdLst>
                <a:gd name="T0" fmla="*/ 20 w 64"/>
                <a:gd name="T1" fmla="*/ 4 h 28"/>
                <a:gd name="T2" fmla="*/ 5 w 64"/>
                <a:gd name="T3" fmla="*/ 2 h 28"/>
                <a:gd name="T4" fmla="*/ 14 w 64"/>
                <a:gd name="T5" fmla="*/ 16 h 28"/>
                <a:gd name="T6" fmla="*/ 31 w 64"/>
                <a:gd name="T7" fmla="*/ 8 h 28"/>
                <a:gd name="T8" fmla="*/ 20 w 64"/>
                <a:gd name="T9" fmla="*/ 4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7" name="Freeform 47"/>
            <p:cNvSpPr>
              <a:spLocks/>
            </p:cNvSpPr>
            <p:nvPr/>
          </p:nvSpPr>
          <p:spPr bwMode="invGray">
            <a:xfrm>
              <a:off x="2467" y="2311"/>
              <a:ext cx="109" cy="132"/>
            </a:xfrm>
            <a:custGeom>
              <a:avLst/>
              <a:gdLst>
                <a:gd name="T0" fmla="*/ 13 w 146"/>
                <a:gd name="T1" fmla="*/ 11 h 176"/>
                <a:gd name="T2" fmla="*/ 0 w 146"/>
                <a:gd name="T3" fmla="*/ 14 h 176"/>
                <a:gd name="T4" fmla="*/ 7 w 146"/>
                <a:gd name="T5" fmla="*/ 24 h 176"/>
                <a:gd name="T6" fmla="*/ 19 w 146"/>
                <a:gd name="T7" fmla="*/ 49 h 176"/>
                <a:gd name="T8" fmla="*/ 29 w 146"/>
                <a:gd name="T9" fmla="*/ 51 h 176"/>
                <a:gd name="T10" fmla="*/ 28 w 146"/>
                <a:gd name="T11" fmla="*/ 60 h 176"/>
                <a:gd name="T12" fmla="*/ 16 w 146"/>
                <a:gd name="T13" fmla="*/ 64 h 176"/>
                <a:gd name="T14" fmla="*/ 9 w 146"/>
                <a:gd name="T15" fmla="*/ 74 h 176"/>
                <a:gd name="T16" fmla="*/ 10 w 146"/>
                <a:gd name="T17" fmla="*/ 77 h 176"/>
                <a:gd name="T18" fmla="*/ 16 w 146"/>
                <a:gd name="T19" fmla="*/ 80 h 176"/>
                <a:gd name="T20" fmla="*/ 10 w 146"/>
                <a:gd name="T21" fmla="*/ 95 h 176"/>
                <a:gd name="T22" fmla="*/ 11 w 146"/>
                <a:gd name="T23" fmla="*/ 98 h 176"/>
                <a:gd name="T24" fmla="*/ 19 w 146"/>
                <a:gd name="T25" fmla="*/ 96 h 176"/>
                <a:gd name="T26" fmla="*/ 32 w 146"/>
                <a:gd name="T27" fmla="*/ 95 h 176"/>
                <a:gd name="T28" fmla="*/ 52 w 146"/>
                <a:gd name="T29" fmla="*/ 96 h 176"/>
                <a:gd name="T30" fmla="*/ 61 w 146"/>
                <a:gd name="T31" fmla="*/ 95 h 176"/>
                <a:gd name="T32" fmla="*/ 68 w 146"/>
                <a:gd name="T33" fmla="*/ 93 h 176"/>
                <a:gd name="T34" fmla="*/ 72 w 146"/>
                <a:gd name="T35" fmla="*/ 80 h 176"/>
                <a:gd name="T36" fmla="*/ 81 w 146"/>
                <a:gd name="T37" fmla="*/ 75 h 176"/>
                <a:gd name="T38" fmla="*/ 61 w 146"/>
                <a:gd name="T39" fmla="*/ 62 h 176"/>
                <a:gd name="T40" fmla="*/ 49 w 146"/>
                <a:gd name="T41" fmla="*/ 47 h 176"/>
                <a:gd name="T42" fmla="*/ 46 w 146"/>
                <a:gd name="T43" fmla="*/ 39 h 176"/>
                <a:gd name="T44" fmla="*/ 36 w 146"/>
                <a:gd name="T45" fmla="*/ 35 h 176"/>
                <a:gd name="T46" fmla="*/ 48 w 146"/>
                <a:gd name="T47" fmla="*/ 26 h 176"/>
                <a:gd name="T48" fmla="*/ 36 w 146"/>
                <a:gd name="T49" fmla="*/ 17 h 176"/>
                <a:gd name="T50" fmla="*/ 39 w 146"/>
                <a:gd name="T51" fmla="*/ 8 h 176"/>
                <a:gd name="T52" fmla="*/ 25 w 146"/>
                <a:gd name="T53" fmla="*/ 1 h 176"/>
                <a:gd name="T54" fmla="*/ 16 w 146"/>
                <a:gd name="T55" fmla="*/ 5 h 176"/>
                <a:gd name="T56" fmla="*/ 13 w 146"/>
                <a:gd name="T57" fmla="*/ 11 h 1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8" name="Freeform 48"/>
            <p:cNvSpPr>
              <a:spLocks/>
            </p:cNvSpPr>
            <p:nvPr/>
          </p:nvSpPr>
          <p:spPr bwMode="invGray">
            <a:xfrm>
              <a:off x="2413" y="2359"/>
              <a:ext cx="69" cy="68"/>
            </a:xfrm>
            <a:custGeom>
              <a:avLst/>
              <a:gdLst>
                <a:gd name="T0" fmla="*/ 33 w 92"/>
                <a:gd name="T1" fmla="*/ 3 h 92"/>
                <a:gd name="T2" fmla="*/ 47 w 92"/>
                <a:gd name="T3" fmla="*/ 4 h 92"/>
                <a:gd name="T4" fmla="*/ 52 w 92"/>
                <a:gd name="T5" fmla="*/ 14 h 92"/>
                <a:gd name="T6" fmla="*/ 44 w 92"/>
                <a:gd name="T7" fmla="*/ 26 h 92"/>
                <a:gd name="T8" fmla="*/ 26 w 92"/>
                <a:gd name="T9" fmla="*/ 41 h 92"/>
                <a:gd name="T10" fmla="*/ 11 w 92"/>
                <a:gd name="T11" fmla="*/ 50 h 92"/>
                <a:gd name="T12" fmla="*/ 5 w 92"/>
                <a:gd name="T13" fmla="*/ 39 h 92"/>
                <a:gd name="T14" fmla="*/ 11 w 92"/>
                <a:gd name="T15" fmla="*/ 35 h 92"/>
                <a:gd name="T16" fmla="*/ 8 w 92"/>
                <a:gd name="T17" fmla="*/ 25 h 92"/>
                <a:gd name="T18" fmla="*/ 23 w 92"/>
                <a:gd name="T19" fmla="*/ 16 h 92"/>
                <a:gd name="T20" fmla="*/ 33 w 92"/>
                <a:gd name="T21" fmla="*/ 3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9" name="Freeform 49"/>
            <p:cNvSpPr>
              <a:spLocks/>
            </p:cNvSpPr>
            <p:nvPr/>
          </p:nvSpPr>
          <p:spPr bwMode="invGray">
            <a:xfrm>
              <a:off x="4099" y="3502"/>
              <a:ext cx="474" cy="495"/>
            </a:xfrm>
            <a:custGeom>
              <a:avLst/>
              <a:gdLst>
                <a:gd name="T0" fmla="*/ 119 w 633"/>
                <a:gd name="T1" fmla="*/ 6 h 660"/>
                <a:gd name="T2" fmla="*/ 99 w 633"/>
                <a:gd name="T3" fmla="*/ 11 h 660"/>
                <a:gd name="T4" fmla="*/ 81 w 633"/>
                <a:gd name="T5" fmla="*/ 29 h 660"/>
                <a:gd name="T6" fmla="*/ 58 w 633"/>
                <a:gd name="T7" fmla="*/ 33 h 660"/>
                <a:gd name="T8" fmla="*/ 47 w 633"/>
                <a:gd name="T9" fmla="*/ 42 h 660"/>
                <a:gd name="T10" fmla="*/ 38 w 633"/>
                <a:gd name="T11" fmla="*/ 65 h 660"/>
                <a:gd name="T12" fmla="*/ 20 w 633"/>
                <a:gd name="T13" fmla="*/ 94 h 660"/>
                <a:gd name="T14" fmla="*/ 0 w 633"/>
                <a:gd name="T15" fmla="*/ 101 h 660"/>
                <a:gd name="T16" fmla="*/ 40 w 633"/>
                <a:gd name="T17" fmla="*/ 182 h 660"/>
                <a:gd name="T18" fmla="*/ 67 w 633"/>
                <a:gd name="T19" fmla="*/ 240 h 660"/>
                <a:gd name="T20" fmla="*/ 81 w 633"/>
                <a:gd name="T21" fmla="*/ 249 h 660"/>
                <a:gd name="T22" fmla="*/ 94 w 633"/>
                <a:gd name="T23" fmla="*/ 254 h 660"/>
                <a:gd name="T24" fmla="*/ 128 w 633"/>
                <a:gd name="T25" fmla="*/ 242 h 660"/>
                <a:gd name="T26" fmla="*/ 142 w 633"/>
                <a:gd name="T27" fmla="*/ 238 h 660"/>
                <a:gd name="T28" fmla="*/ 168 w 633"/>
                <a:gd name="T29" fmla="*/ 254 h 660"/>
                <a:gd name="T30" fmla="*/ 182 w 633"/>
                <a:gd name="T31" fmla="*/ 296 h 660"/>
                <a:gd name="T32" fmla="*/ 189 w 633"/>
                <a:gd name="T33" fmla="*/ 294 h 660"/>
                <a:gd name="T34" fmla="*/ 193 w 633"/>
                <a:gd name="T35" fmla="*/ 287 h 660"/>
                <a:gd name="T36" fmla="*/ 207 w 633"/>
                <a:gd name="T37" fmla="*/ 308 h 660"/>
                <a:gd name="T38" fmla="*/ 227 w 633"/>
                <a:gd name="T39" fmla="*/ 321 h 660"/>
                <a:gd name="T40" fmla="*/ 244 w 633"/>
                <a:gd name="T41" fmla="*/ 339 h 660"/>
                <a:gd name="T42" fmla="*/ 249 w 633"/>
                <a:gd name="T43" fmla="*/ 346 h 660"/>
                <a:gd name="T44" fmla="*/ 255 w 633"/>
                <a:gd name="T45" fmla="*/ 350 h 660"/>
                <a:gd name="T46" fmla="*/ 271 w 633"/>
                <a:gd name="T47" fmla="*/ 368 h 660"/>
                <a:gd name="T48" fmla="*/ 276 w 633"/>
                <a:gd name="T49" fmla="*/ 355 h 660"/>
                <a:gd name="T50" fmla="*/ 303 w 633"/>
                <a:gd name="T51" fmla="*/ 371 h 660"/>
                <a:gd name="T52" fmla="*/ 329 w 633"/>
                <a:gd name="T53" fmla="*/ 368 h 660"/>
                <a:gd name="T54" fmla="*/ 345 w 633"/>
                <a:gd name="T55" fmla="*/ 299 h 660"/>
                <a:gd name="T56" fmla="*/ 354 w 633"/>
                <a:gd name="T57" fmla="*/ 260 h 660"/>
                <a:gd name="T58" fmla="*/ 347 w 633"/>
                <a:gd name="T59" fmla="*/ 206 h 660"/>
                <a:gd name="T60" fmla="*/ 300 w 633"/>
                <a:gd name="T61" fmla="*/ 152 h 660"/>
                <a:gd name="T62" fmla="*/ 296 w 633"/>
                <a:gd name="T63" fmla="*/ 132 h 660"/>
                <a:gd name="T64" fmla="*/ 258 w 633"/>
                <a:gd name="T65" fmla="*/ 101 h 660"/>
                <a:gd name="T66" fmla="*/ 264 w 633"/>
                <a:gd name="T67" fmla="*/ 87 h 660"/>
                <a:gd name="T68" fmla="*/ 255 w 633"/>
                <a:gd name="T69" fmla="*/ 74 h 660"/>
                <a:gd name="T70" fmla="*/ 234 w 633"/>
                <a:gd name="T71" fmla="*/ 44 h 660"/>
                <a:gd name="T72" fmla="*/ 220 w 633"/>
                <a:gd name="T73" fmla="*/ 17 h 660"/>
                <a:gd name="T74" fmla="*/ 218 w 633"/>
                <a:gd name="T75" fmla="*/ 11 h 660"/>
                <a:gd name="T76" fmla="*/ 204 w 633"/>
                <a:gd name="T77" fmla="*/ 85 h 660"/>
                <a:gd name="T78" fmla="*/ 182 w 633"/>
                <a:gd name="T79" fmla="*/ 65 h 660"/>
                <a:gd name="T80" fmla="*/ 164 w 633"/>
                <a:gd name="T81" fmla="*/ 62 h 660"/>
                <a:gd name="T82" fmla="*/ 153 w 633"/>
                <a:gd name="T83" fmla="*/ 49 h 660"/>
                <a:gd name="T84" fmla="*/ 148 w 633"/>
                <a:gd name="T85" fmla="*/ 35 h 660"/>
                <a:gd name="T86" fmla="*/ 155 w 633"/>
                <a:gd name="T87" fmla="*/ 31 h 660"/>
                <a:gd name="T88" fmla="*/ 135 w 633"/>
                <a:gd name="T89" fmla="*/ 11 h 660"/>
                <a:gd name="T90" fmla="*/ 121 w 633"/>
                <a:gd name="T91" fmla="*/ 6 h 660"/>
                <a:gd name="T92" fmla="*/ 115 w 633"/>
                <a:gd name="T93" fmla="*/ 4 h 660"/>
                <a:gd name="T94" fmla="*/ 119 w 633"/>
                <a:gd name="T95" fmla="*/ 6 h 66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0" name="Freeform 50"/>
            <p:cNvSpPr>
              <a:spLocks/>
            </p:cNvSpPr>
            <p:nvPr/>
          </p:nvSpPr>
          <p:spPr bwMode="invGray">
            <a:xfrm>
              <a:off x="4246" y="3241"/>
              <a:ext cx="319" cy="210"/>
            </a:xfrm>
            <a:custGeom>
              <a:avLst/>
              <a:gdLst>
                <a:gd name="T0" fmla="*/ 47 w 426"/>
                <a:gd name="T1" fmla="*/ 34 h 280"/>
                <a:gd name="T2" fmla="*/ 38 w 426"/>
                <a:gd name="T3" fmla="*/ 20 h 280"/>
                <a:gd name="T4" fmla="*/ 36 w 426"/>
                <a:gd name="T5" fmla="*/ 9 h 280"/>
                <a:gd name="T6" fmla="*/ 29 w 426"/>
                <a:gd name="T7" fmla="*/ 7 h 280"/>
                <a:gd name="T8" fmla="*/ 9 w 426"/>
                <a:gd name="T9" fmla="*/ 9 h 280"/>
                <a:gd name="T10" fmla="*/ 25 w 426"/>
                <a:gd name="T11" fmla="*/ 23 h 280"/>
                <a:gd name="T12" fmla="*/ 27 w 426"/>
                <a:gd name="T13" fmla="*/ 29 h 280"/>
                <a:gd name="T14" fmla="*/ 13 w 426"/>
                <a:gd name="T15" fmla="*/ 38 h 280"/>
                <a:gd name="T16" fmla="*/ 49 w 426"/>
                <a:gd name="T17" fmla="*/ 52 h 280"/>
                <a:gd name="T18" fmla="*/ 70 w 426"/>
                <a:gd name="T19" fmla="*/ 63 h 280"/>
                <a:gd name="T20" fmla="*/ 72 w 426"/>
                <a:gd name="T21" fmla="*/ 70 h 280"/>
                <a:gd name="T22" fmla="*/ 79 w 426"/>
                <a:gd name="T23" fmla="*/ 74 h 280"/>
                <a:gd name="T24" fmla="*/ 83 w 426"/>
                <a:gd name="T25" fmla="*/ 88 h 280"/>
                <a:gd name="T26" fmla="*/ 74 w 426"/>
                <a:gd name="T27" fmla="*/ 110 h 280"/>
                <a:gd name="T28" fmla="*/ 101 w 426"/>
                <a:gd name="T29" fmla="*/ 106 h 280"/>
                <a:gd name="T30" fmla="*/ 108 w 426"/>
                <a:gd name="T31" fmla="*/ 122 h 280"/>
                <a:gd name="T32" fmla="*/ 121 w 426"/>
                <a:gd name="T33" fmla="*/ 126 h 280"/>
                <a:gd name="T34" fmla="*/ 128 w 426"/>
                <a:gd name="T35" fmla="*/ 128 h 280"/>
                <a:gd name="T36" fmla="*/ 142 w 426"/>
                <a:gd name="T37" fmla="*/ 126 h 280"/>
                <a:gd name="T38" fmla="*/ 155 w 426"/>
                <a:gd name="T39" fmla="*/ 110 h 280"/>
                <a:gd name="T40" fmla="*/ 189 w 426"/>
                <a:gd name="T41" fmla="*/ 142 h 280"/>
                <a:gd name="T42" fmla="*/ 204 w 426"/>
                <a:gd name="T43" fmla="*/ 158 h 280"/>
                <a:gd name="T44" fmla="*/ 202 w 426"/>
                <a:gd name="T45" fmla="*/ 126 h 280"/>
                <a:gd name="T46" fmla="*/ 189 w 426"/>
                <a:gd name="T47" fmla="*/ 113 h 280"/>
                <a:gd name="T48" fmla="*/ 209 w 426"/>
                <a:gd name="T49" fmla="*/ 95 h 280"/>
                <a:gd name="T50" fmla="*/ 229 w 426"/>
                <a:gd name="T51" fmla="*/ 88 h 280"/>
                <a:gd name="T52" fmla="*/ 236 w 426"/>
                <a:gd name="T53" fmla="*/ 86 h 280"/>
                <a:gd name="T54" fmla="*/ 238 w 426"/>
                <a:gd name="T55" fmla="*/ 79 h 280"/>
                <a:gd name="T56" fmla="*/ 200 w 426"/>
                <a:gd name="T57" fmla="*/ 83 h 280"/>
                <a:gd name="T58" fmla="*/ 171 w 426"/>
                <a:gd name="T59" fmla="*/ 79 h 280"/>
                <a:gd name="T60" fmla="*/ 168 w 426"/>
                <a:gd name="T61" fmla="*/ 72 h 280"/>
                <a:gd name="T62" fmla="*/ 164 w 426"/>
                <a:gd name="T63" fmla="*/ 65 h 280"/>
                <a:gd name="T64" fmla="*/ 124 w 426"/>
                <a:gd name="T65" fmla="*/ 45 h 280"/>
                <a:gd name="T66" fmla="*/ 90 w 426"/>
                <a:gd name="T67" fmla="*/ 34 h 280"/>
                <a:gd name="T68" fmla="*/ 76 w 426"/>
                <a:gd name="T69" fmla="*/ 29 h 280"/>
                <a:gd name="T70" fmla="*/ 45 w 426"/>
                <a:gd name="T71" fmla="*/ 29 h 280"/>
                <a:gd name="T72" fmla="*/ 38 w 426"/>
                <a:gd name="T73" fmla="*/ 18 h 280"/>
                <a:gd name="T74" fmla="*/ 38 w 426"/>
                <a:gd name="T75" fmla="*/ 0 h 28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algn="ctr" rotWithShape="0">
                      <a:srgbClr val="989898">
                        <a:alpha val="50000"/>
                      </a:srgbClr>
                    </a:outerShdw>
                  </a:effectLst>
                </a14:hiddenEffects>
              </a:ext>
            </a:extLst>
          </p:spPr>
          <p:txBody>
            <a:bodyPr/>
            <a:lstStyle/>
            <a:p>
              <a:endParaRPr lang="zh-CN" altLang="en-US"/>
            </a:p>
          </p:txBody>
        </p:sp>
        <p:sp>
          <p:nvSpPr>
            <p:cNvPr id="41" name="Freeform 51"/>
            <p:cNvSpPr>
              <a:spLocks/>
            </p:cNvSpPr>
            <p:nvPr/>
          </p:nvSpPr>
          <p:spPr bwMode="invGray">
            <a:xfrm>
              <a:off x="4255" y="3243"/>
              <a:ext cx="311" cy="211"/>
            </a:xfrm>
            <a:custGeom>
              <a:avLst/>
              <a:gdLst>
                <a:gd name="T0" fmla="*/ 0 w 416"/>
                <a:gd name="T1" fmla="*/ 1 h 282"/>
                <a:gd name="T2" fmla="*/ 11 w 416"/>
                <a:gd name="T3" fmla="*/ 21 h 282"/>
                <a:gd name="T4" fmla="*/ 16 w 416"/>
                <a:gd name="T5" fmla="*/ 28 h 282"/>
                <a:gd name="T6" fmla="*/ 47 w 416"/>
                <a:gd name="T7" fmla="*/ 50 h 282"/>
                <a:gd name="T8" fmla="*/ 67 w 416"/>
                <a:gd name="T9" fmla="*/ 64 h 282"/>
                <a:gd name="T10" fmla="*/ 74 w 416"/>
                <a:gd name="T11" fmla="*/ 68 h 282"/>
                <a:gd name="T12" fmla="*/ 76 w 416"/>
                <a:gd name="T13" fmla="*/ 94 h 282"/>
                <a:gd name="T14" fmla="*/ 65 w 416"/>
                <a:gd name="T15" fmla="*/ 112 h 282"/>
                <a:gd name="T16" fmla="*/ 76 w 416"/>
                <a:gd name="T17" fmla="*/ 110 h 282"/>
                <a:gd name="T18" fmla="*/ 83 w 416"/>
                <a:gd name="T19" fmla="*/ 106 h 282"/>
                <a:gd name="T20" fmla="*/ 90 w 416"/>
                <a:gd name="T21" fmla="*/ 112 h 282"/>
                <a:gd name="T22" fmla="*/ 103 w 416"/>
                <a:gd name="T23" fmla="*/ 121 h 282"/>
                <a:gd name="T24" fmla="*/ 117 w 416"/>
                <a:gd name="T25" fmla="*/ 130 h 282"/>
                <a:gd name="T26" fmla="*/ 134 w 416"/>
                <a:gd name="T27" fmla="*/ 123 h 282"/>
                <a:gd name="T28" fmla="*/ 138 w 416"/>
                <a:gd name="T29" fmla="*/ 110 h 282"/>
                <a:gd name="T30" fmla="*/ 150 w 416"/>
                <a:gd name="T31" fmla="*/ 112 h 282"/>
                <a:gd name="T32" fmla="*/ 163 w 416"/>
                <a:gd name="T33" fmla="*/ 117 h 282"/>
                <a:gd name="T34" fmla="*/ 190 w 416"/>
                <a:gd name="T35" fmla="*/ 157 h 282"/>
                <a:gd name="T36" fmla="*/ 199 w 416"/>
                <a:gd name="T37" fmla="*/ 155 h 282"/>
                <a:gd name="T38" fmla="*/ 197 w 416"/>
                <a:gd name="T39" fmla="*/ 141 h 282"/>
                <a:gd name="T40" fmla="*/ 176 w 416"/>
                <a:gd name="T41" fmla="*/ 110 h 282"/>
                <a:gd name="T42" fmla="*/ 201 w 416"/>
                <a:gd name="T43" fmla="*/ 97 h 282"/>
                <a:gd name="T44" fmla="*/ 228 w 416"/>
                <a:gd name="T45" fmla="*/ 81 h 282"/>
                <a:gd name="T46" fmla="*/ 229 w 416"/>
                <a:gd name="T47" fmla="*/ 67 h 282"/>
                <a:gd name="T48" fmla="*/ 205 w 416"/>
                <a:gd name="T49" fmla="*/ 77 h 282"/>
                <a:gd name="T50" fmla="*/ 172 w 416"/>
                <a:gd name="T51" fmla="*/ 77 h 282"/>
                <a:gd name="T52" fmla="*/ 147 w 416"/>
                <a:gd name="T53" fmla="*/ 55 h 282"/>
                <a:gd name="T54" fmla="*/ 101 w 416"/>
                <a:gd name="T55" fmla="*/ 34 h 282"/>
                <a:gd name="T56" fmla="*/ 74 w 416"/>
                <a:gd name="T57" fmla="*/ 19 h 282"/>
                <a:gd name="T58" fmla="*/ 52 w 416"/>
                <a:gd name="T59" fmla="*/ 23 h 282"/>
                <a:gd name="T60" fmla="*/ 43 w 416"/>
                <a:gd name="T61" fmla="*/ 32 h 282"/>
                <a:gd name="T62" fmla="*/ 31 w 416"/>
                <a:gd name="T63" fmla="*/ 10 h 282"/>
                <a:gd name="T64" fmla="*/ 0 w 416"/>
                <a:gd name="T65" fmla="*/ 1 h 2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2" name="Freeform 52"/>
            <p:cNvSpPr>
              <a:spLocks/>
            </p:cNvSpPr>
            <p:nvPr/>
          </p:nvSpPr>
          <p:spPr bwMode="invGray">
            <a:xfrm>
              <a:off x="4485" y="4013"/>
              <a:ext cx="45" cy="58"/>
            </a:xfrm>
            <a:custGeom>
              <a:avLst/>
              <a:gdLst>
                <a:gd name="T0" fmla="*/ 18 w 60"/>
                <a:gd name="T1" fmla="*/ 10 h 78"/>
                <a:gd name="T2" fmla="*/ 0 w 60"/>
                <a:gd name="T3" fmla="*/ 10 h 78"/>
                <a:gd name="T4" fmla="*/ 11 w 60"/>
                <a:gd name="T5" fmla="*/ 23 h 78"/>
                <a:gd name="T6" fmla="*/ 16 w 60"/>
                <a:gd name="T7" fmla="*/ 36 h 78"/>
                <a:gd name="T8" fmla="*/ 18 w 60"/>
                <a:gd name="T9" fmla="*/ 43 h 78"/>
                <a:gd name="T10" fmla="*/ 34 w 60"/>
                <a:gd name="T11" fmla="*/ 28 h 78"/>
                <a:gd name="T12" fmla="*/ 18 w 60"/>
                <a:gd name="T13" fmla="*/ 10 h 7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3" name="Freeform 53"/>
            <p:cNvSpPr>
              <a:spLocks/>
            </p:cNvSpPr>
            <p:nvPr/>
          </p:nvSpPr>
          <p:spPr bwMode="invGray">
            <a:xfrm>
              <a:off x="4621" y="3923"/>
              <a:ext cx="164" cy="85"/>
            </a:xfrm>
            <a:custGeom>
              <a:avLst/>
              <a:gdLst>
                <a:gd name="T0" fmla="*/ 26 w 219"/>
                <a:gd name="T1" fmla="*/ 41 h 113"/>
                <a:gd name="T2" fmla="*/ 22 w 219"/>
                <a:gd name="T3" fmla="*/ 35 h 113"/>
                <a:gd name="T4" fmla="*/ 8 w 219"/>
                <a:gd name="T5" fmla="*/ 39 h 113"/>
                <a:gd name="T6" fmla="*/ 22 w 219"/>
                <a:gd name="T7" fmla="*/ 64 h 113"/>
                <a:gd name="T8" fmla="*/ 69 w 219"/>
                <a:gd name="T9" fmla="*/ 50 h 113"/>
                <a:gd name="T10" fmla="*/ 82 w 219"/>
                <a:gd name="T11" fmla="*/ 41 h 113"/>
                <a:gd name="T12" fmla="*/ 96 w 219"/>
                <a:gd name="T13" fmla="*/ 37 h 113"/>
                <a:gd name="T14" fmla="*/ 123 w 219"/>
                <a:gd name="T15" fmla="*/ 11 h 113"/>
                <a:gd name="T16" fmla="*/ 118 w 219"/>
                <a:gd name="T17" fmla="*/ 0 h 113"/>
                <a:gd name="T18" fmla="*/ 100 w 219"/>
                <a:gd name="T19" fmla="*/ 10 h 113"/>
                <a:gd name="T20" fmla="*/ 60 w 219"/>
                <a:gd name="T21" fmla="*/ 23 h 113"/>
                <a:gd name="T22" fmla="*/ 46 w 219"/>
                <a:gd name="T23" fmla="*/ 26 h 113"/>
                <a:gd name="T24" fmla="*/ 33 w 219"/>
                <a:gd name="T25" fmla="*/ 30 h 113"/>
                <a:gd name="T26" fmla="*/ 26 w 219"/>
                <a:gd name="T27" fmla="*/ 41 h 1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4" name="Freeform 54"/>
            <p:cNvSpPr>
              <a:spLocks/>
            </p:cNvSpPr>
            <p:nvPr/>
          </p:nvSpPr>
          <p:spPr bwMode="invGray">
            <a:xfrm>
              <a:off x="4791" y="3873"/>
              <a:ext cx="104" cy="92"/>
            </a:xfrm>
            <a:custGeom>
              <a:avLst/>
              <a:gdLst>
                <a:gd name="T0" fmla="*/ 7 w 139"/>
                <a:gd name="T1" fmla="*/ 34 h 122"/>
                <a:gd name="T2" fmla="*/ 4 w 139"/>
                <a:gd name="T3" fmla="*/ 48 h 122"/>
                <a:gd name="T4" fmla="*/ 0 w 139"/>
                <a:gd name="T5" fmla="*/ 61 h 122"/>
                <a:gd name="T6" fmla="*/ 20 w 139"/>
                <a:gd name="T7" fmla="*/ 66 h 122"/>
                <a:gd name="T8" fmla="*/ 29 w 139"/>
                <a:gd name="T9" fmla="*/ 54 h 122"/>
                <a:gd name="T10" fmla="*/ 70 w 139"/>
                <a:gd name="T11" fmla="*/ 38 h 122"/>
                <a:gd name="T12" fmla="*/ 76 w 139"/>
                <a:gd name="T13" fmla="*/ 25 h 122"/>
                <a:gd name="T14" fmla="*/ 63 w 139"/>
                <a:gd name="T15" fmla="*/ 16 h 122"/>
                <a:gd name="T16" fmla="*/ 56 w 139"/>
                <a:gd name="T17" fmla="*/ 11 h 122"/>
                <a:gd name="T18" fmla="*/ 36 w 139"/>
                <a:gd name="T19" fmla="*/ 7 h 122"/>
                <a:gd name="T20" fmla="*/ 29 w 139"/>
                <a:gd name="T21" fmla="*/ 20 h 122"/>
                <a:gd name="T22" fmla="*/ 7 w 139"/>
                <a:gd name="T23" fmla="*/ 34 h 1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5" name="Freeform 55"/>
            <p:cNvSpPr>
              <a:spLocks/>
            </p:cNvSpPr>
            <p:nvPr/>
          </p:nvSpPr>
          <p:spPr bwMode="invGray">
            <a:xfrm>
              <a:off x="4846" y="3832"/>
              <a:ext cx="37" cy="26"/>
            </a:xfrm>
            <a:custGeom>
              <a:avLst/>
              <a:gdLst>
                <a:gd name="T0" fmla="*/ 17 w 49"/>
                <a:gd name="T1" fmla="*/ 0 h 35"/>
                <a:gd name="T2" fmla="*/ 5 w 49"/>
                <a:gd name="T3" fmla="*/ 6 h 35"/>
                <a:gd name="T4" fmla="*/ 14 w 49"/>
                <a:gd name="T5" fmla="*/ 19 h 35"/>
                <a:gd name="T6" fmla="*/ 22 w 49"/>
                <a:gd name="T7" fmla="*/ 14 h 35"/>
                <a:gd name="T8" fmla="*/ 17 w 49"/>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6" name="Freeform 56"/>
            <p:cNvSpPr>
              <a:spLocks/>
            </p:cNvSpPr>
            <p:nvPr/>
          </p:nvSpPr>
          <p:spPr bwMode="invGray">
            <a:xfrm>
              <a:off x="3123" y="3346"/>
              <a:ext cx="123" cy="201"/>
            </a:xfrm>
            <a:custGeom>
              <a:avLst/>
              <a:gdLst>
                <a:gd name="T0" fmla="*/ 72 w 164"/>
                <a:gd name="T1" fmla="*/ 0 h 268"/>
                <a:gd name="T2" fmla="*/ 59 w 164"/>
                <a:gd name="T3" fmla="*/ 16 h 268"/>
                <a:gd name="T4" fmla="*/ 50 w 164"/>
                <a:gd name="T5" fmla="*/ 36 h 268"/>
                <a:gd name="T6" fmla="*/ 20 w 164"/>
                <a:gd name="T7" fmla="*/ 47 h 268"/>
                <a:gd name="T8" fmla="*/ 16 w 164"/>
                <a:gd name="T9" fmla="*/ 54 h 268"/>
                <a:gd name="T10" fmla="*/ 9 w 164"/>
                <a:gd name="T11" fmla="*/ 56 h 268"/>
                <a:gd name="T12" fmla="*/ 11 w 164"/>
                <a:gd name="T13" fmla="*/ 74 h 268"/>
                <a:gd name="T14" fmla="*/ 16 w 164"/>
                <a:gd name="T15" fmla="*/ 88 h 268"/>
                <a:gd name="T16" fmla="*/ 0 w 164"/>
                <a:gd name="T17" fmla="*/ 113 h 268"/>
                <a:gd name="T18" fmla="*/ 16 w 164"/>
                <a:gd name="T19" fmla="*/ 146 h 268"/>
                <a:gd name="T20" fmla="*/ 29 w 164"/>
                <a:gd name="T21" fmla="*/ 151 h 268"/>
                <a:gd name="T22" fmla="*/ 50 w 164"/>
                <a:gd name="T23" fmla="*/ 122 h 268"/>
                <a:gd name="T24" fmla="*/ 59 w 164"/>
                <a:gd name="T25" fmla="*/ 108 h 268"/>
                <a:gd name="T26" fmla="*/ 72 w 164"/>
                <a:gd name="T27" fmla="*/ 65 h 268"/>
                <a:gd name="T28" fmla="*/ 79 w 164"/>
                <a:gd name="T29" fmla="*/ 43 h 268"/>
                <a:gd name="T30" fmla="*/ 92 w 164"/>
                <a:gd name="T31" fmla="*/ 41 h 268"/>
                <a:gd name="T32" fmla="*/ 72 w 164"/>
                <a:gd name="T33" fmla="*/ 0 h 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7" name="Freeform 57"/>
            <p:cNvSpPr>
              <a:spLocks/>
            </p:cNvSpPr>
            <p:nvPr/>
          </p:nvSpPr>
          <p:spPr bwMode="invGray">
            <a:xfrm>
              <a:off x="3655" y="3034"/>
              <a:ext cx="49" cy="61"/>
            </a:xfrm>
            <a:custGeom>
              <a:avLst/>
              <a:gdLst>
                <a:gd name="T0" fmla="*/ 16 w 66"/>
                <a:gd name="T1" fmla="*/ 0 h 81"/>
                <a:gd name="T2" fmla="*/ 14 w 66"/>
                <a:gd name="T3" fmla="*/ 34 h 81"/>
                <a:gd name="T4" fmla="*/ 16 w 66"/>
                <a:gd name="T5" fmla="*/ 43 h 81"/>
                <a:gd name="T6" fmla="*/ 22 w 66"/>
                <a:gd name="T7" fmla="*/ 45 h 81"/>
                <a:gd name="T8" fmla="*/ 31 w 66"/>
                <a:gd name="T9" fmla="*/ 43 h 81"/>
                <a:gd name="T10" fmla="*/ 16 w 66"/>
                <a:gd name="T11" fmla="*/ 0 h 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8" name="Freeform 58"/>
            <p:cNvSpPr>
              <a:spLocks/>
            </p:cNvSpPr>
            <p:nvPr/>
          </p:nvSpPr>
          <p:spPr bwMode="invGray">
            <a:xfrm>
              <a:off x="3988" y="3100"/>
              <a:ext cx="111" cy="183"/>
            </a:xfrm>
            <a:custGeom>
              <a:avLst/>
              <a:gdLst>
                <a:gd name="T0" fmla="*/ 54 w 148"/>
                <a:gd name="T1" fmla="*/ 0 h 244"/>
                <a:gd name="T2" fmla="*/ 34 w 148"/>
                <a:gd name="T3" fmla="*/ 47 h 244"/>
                <a:gd name="T4" fmla="*/ 20 w 148"/>
                <a:gd name="T5" fmla="*/ 52 h 244"/>
                <a:gd name="T6" fmla="*/ 7 w 148"/>
                <a:gd name="T7" fmla="*/ 61 h 244"/>
                <a:gd name="T8" fmla="*/ 23 w 148"/>
                <a:gd name="T9" fmla="*/ 106 h 244"/>
                <a:gd name="T10" fmla="*/ 29 w 148"/>
                <a:gd name="T11" fmla="*/ 126 h 244"/>
                <a:gd name="T12" fmla="*/ 34 w 148"/>
                <a:gd name="T13" fmla="*/ 133 h 244"/>
                <a:gd name="T14" fmla="*/ 47 w 148"/>
                <a:gd name="T15" fmla="*/ 137 h 244"/>
                <a:gd name="T16" fmla="*/ 54 w 148"/>
                <a:gd name="T17" fmla="*/ 110 h 244"/>
                <a:gd name="T18" fmla="*/ 70 w 148"/>
                <a:gd name="T19" fmla="*/ 95 h 244"/>
                <a:gd name="T20" fmla="*/ 63 w 148"/>
                <a:gd name="T21" fmla="*/ 38 h 244"/>
                <a:gd name="T22" fmla="*/ 79 w 148"/>
                <a:gd name="T23" fmla="*/ 27 h 244"/>
                <a:gd name="T24" fmla="*/ 63 w 148"/>
                <a:gd name="T25" fmla="*/ 11 h 244"/>
                <a:gd name="T26" fmla="*/ 54 w 148"/>
                <a:gd name="T27" fmla="*/ 0 h 2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9" name="Freeform 59"/>
            <p:cNvSpPr>
              <a:spLocks/>
            </p:cNvSpPr>
            <p:nvPr/>
          </p:nvSpPr>
          <p:spPr bwMode="invGray">
            <a:xfrm>
              <a:off x="3894" y="3043"/>
              <a:ext cx="72" cy="137"/>
            </a:xfrm>
            <a:custGeom>
              <a:avLst/>
              <a:gdLst>
                <a:gd name="T0" fmla="*/ 27 w 96"/>
                <a:gd name="T1" fmla="*/ 1 h 183"/>
                <a:gd name="T2" fmla="*/ 29 w 96"/>
                <a:gd name="T3" fmla="*/ 19 h 183"/>
                <a:gd name="T4" fmla="*/ 34 w 96"/>
                <a:gd name="T5" fmla="*/ 34 h 183"/>
                <a:gd name="T6" fmla="*/ 35 w 96"/>
                <a:gd name="T7" fmla="*/ 52 h 183"/>
                <a:gd name="T8" fmla="*/ 38 w 96"/>
                <a:gd name="T9" fmla="*/ 59 h 183"/>
                <a:gd name="T10" fmla="*/ 40 w 96"/>
                <a:gd name="T11" fmla="*/ 70 h 183"/>
                <a:gd name="T12" fmla="*/ 32 w 96"/>
                <a:gd name="T13" fmla="*/ 52 h 183"/>
                <a:gd name="T14" fmla="*/ 20 w 96"/>
                <a:gd name="T15" fmla="*/ 43 h 183"/>
                <a:gd name="T16" fmla="*/ 3 w 96"/>
                <a:gd name="T17" fmla="*/ 46 h 183"/>
                <a:gd name="T18" fmla="*/ 5 w 96"/>
                <a:gd name="T19" fmla="*/ 57 h 183"/>
                <a:gd name="T20" fmla="*/ 23 w 96"/>
                <a:gd name="T21" fmla="*/ 64 h 183"/>
                <a:gd name="T22" fmla="*/ 32 w 96"/>
                <a:gd name="T23" fmla="*/ 76 h 183"/>
                <a:gd name="T24" fmla="*/ 40 w 96"/>
                <a:gd name="T25" fmla="*/ 76 h 183"/>
                <a:gd name="T26" fmla="*/ 44 w 96"/>
                <a:gd name="T27" fmla="*/ 84 h 183"/>
                <a:gd name="T28" fmla="*/ 54 w 96"/>
                <a:gd name="T29" fmla="*/ 100 h 183"/>
                <a:gd name="T30" fmla="*/ 46 w 96"/>
                <a:gd name="T31" fmla="*/ 70 h 183"/>
                <a:gd name="T32" fmla="*/ 45 w 96"/>
                <a:gd name="T33" fmla="*/ 52 h 183"/>
                <a:gd name="T34" fmla="*/ 40 w 96"/>
                <a:gd name="T35" fmla="*/ 35 h 183"/>
                <a:gd name="T36" fmla="*/ 35 w 96"/>
                <a:gd name="T37" fmla="*/ 23 h 183"/>
                <a:gd name="T38" fmla="*/ 32 w 96"/>
                <a:gd name="T39" fmla="*/ 11 h 183"/>
                <a:gd name="T40" fmla="*/ 27 w 96"/>
                <a:gd name="T41" fmla="*/ 1 h 18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0" name="Freeform 60"/>
            <p:cNvSpPr>
              <a:spLocks/>
            </p:cNvSpPr>
            <p:nvPr/>
          </p:nvSpPr>
          <p:spPr bwMode="invGray">
            <a:xfrm>
              <a:off x="3943" y="3153"/>
              <a:ext cx="40" cy="131"/>
            </a:xfrm>
            <a:custGeom>
              <a:avLst/>
              <a:gdLst>
                <a:gd name="T0" fmla="*/ 3 w 54"/>
                <a:gd name="T1" fmla="*/ 0 h 175"/>
                <a:gd name="T2" fmla="*/ 0 w 54"/>
                <a:gd name="T3" fmla="*/ 14 h 175"/>
                <a:gd name="T4" fmla="*/ 5 w 54"/>
                <a:gd name="T5" fmla="*/ 30 h 175"/>
                <a:gd name="T6" fmla="*/ 10 w 54"/>
                <a:gd name="T7" fmla="*/ 52 h 175"/>
                <a:gd name="T8" fmla="*/ 19 w 54"/>
                <a:gd name="T9" fmla="*/ 73 h 175"/>
                <a:gd name="T10" fmla="*/ 30 w 54"/>
                <a:gd name="T11" fmla="*/ 98 h 175"/>
                <a:gd name="T12" fmla="*/ 22 w 54"/>
                <a:gd name="T13" fmla="*/ 64 h 175"/>
                <a:gd name="T14" fmla="*/ 19 w 54"/>
                <a:gd name="T15" fmla="*/ 52 h 175"/>
                <a:gd name="T16" fmla="*/ 16 w 54"/>
                <a:gd name="T17" fmla="*/ 34 h 175"/>
                <a:gd name="T18" fmla="*/ 14 w 54"/>
                <a:gd name="T19" fmla="*/ 25 h 175"/>
                <a:gd name="T20" fmla="*/ 9 w 54"/>
                <a:gd name="T21" fmla="*/ 21 h 175"/>
                <a:gd name="T22" fmla="*/ 3 w 54"/>
                <a:gd name="T23" fmla="*/ 0 h 1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1" name="Freeform 61"/>
            <p:cNvSpPr>
              <a:spLocks/>
            </p:cNvSpPr>
            <p:nvPr/>
          </p:nvSpPr>
          <p:spPr bwMode="invGray">
            <a:xfrm>
              <a:off x="3988" y="3290"/>
              <a:ext cx="65" cy="54"/>
            </a:xfrm>
            <a:custGeom>
              <a:avLst/>
              <a:gdLst>
                <a:gd name="T0" fmla="*/ 2 w 86"/>
                <a:gd name="T1" fmla="*/ 0 h 73"/>
                <a:gd name="T2" fmla="*/ 5 w 86"/>
                <a:gd name="T3" fmla="*/ 18 h 73"/>
                <a:gd name="T4" fmla="*/ 13 w 86"/>
                <a:gd name="T5" fmla="*/ 24 h 73"/>
                <a:gd name="T6" fmla="*/ 27 w 86"/>
                <a:gd name="T7" fmla="*/ 27 h 73"/>
                <a:gd name="T8" fmla="*/ 36 w 86"/>
                <a:gd name="T9" fmla="*/ 31 h 73"/>
                <a:gd name="T10" fmla="*/ 42 w 86"/>
                <a:gd name="T11" fmla="*/ 36 h 73"/>
                <a:gd name="T12" fmla="*/ 49 w 86"/>
                <a:gd name="T13" fmla="*/ 38 h 73"/>
                <a:gd name="T14" fmla="*/ 41 w 86"/>
                <a:gd name="T15" fmla="*/ 21 h 73"/>
                <a:gd name="T16" fmla="*/ 36 w 86"/>
                <a:gd name="T17" fmla="*/ 12 h 73"/>
                <a:gd name="T18" fmla="*/ 20 w 86"/>
                <a:gd name="T19" fmla="*/ 13 h 73"/>
                <a:gd name="T20" fmla="*/ 14 w 86"/>
                <a:gd name="T21" fmla="*/ 10 h 73"/>
                <a:gd name="T22" fmla="*/ 4 w 86"/>
                <a:gd name="T23" fmla="*/ 0 h 73"/>
                <a:gd name="T24" fmla="*/ 2 w 86"/>
                <a:gd name="T25" fmla="*/ 0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2" name="Freeform 62"/>
            <p:cNvSpPr>
              <a:spLocks/>
            </p:cNvSpPr>
            <p:nvPr/>
          </p:nvSpPr>
          <p:spPr bwMode="invGray">
            <a:xfrm>
              <a:off x="4092" y="3195"/>
              <a:ext cx="83" cy="117"/>
            </a:xfrm>
            <a:custGeom>
              <a:avLst/>
              <a:gdLst>
                <a:gd name="T0" fmla="*/ 55 w 111"/>
                <a:gd name="T1" fmla="*/ 0 h 156"/>
                <a:gd name="T2" fmla="*/ 42 w 111"/>
                <a:gd name="T3" fmla="*/ 6 h 156"/>
                <a:gd name="T4" fmla="*/ 13 w 111"/>
                <a:gd name="T5" fmla="*/ 8 h 156"/>
                <a:gd name="T6" fmla="*/ 7 w 111"/>
                <a:gd name="T7" fmla="*/ 19 h 156"/>
                <a:gd name="T8" fmla="*/ 6 w 111"/>
                <a:gd name="T9" fmla="*/ 35 h 156"/>
                <a:gd name="T10" fmla="*/ 7 w 111"/>
                <a:gd name="T11" fmla="*/ 42 h 156"/>
                <a:gd name="T12" fmla="*/ 1 w 111"/>
                <a:gd name="T13" fmla="*/ 50 h 156"/>
                <a:gd name="T14" fmla="*/ 7 w 111"/>
                <a:gd name="T15" fmla="*/ 62 h 156"/>
                <a:gd name="T16" fmla="*/ 13 w 111"/>
                <a:gd name="T17" fmla="*/ 70 h 156"/>
                <a:gd name="T18" fmla="*/ 8 w 111"/>
                <a:gd name="T19" fmla="*/ 81 h 156"/>
                <a:gd name="T20" fmla="*/ 13 w 111"/>
                <a:gd name="T21" fmla="*/ 88 h 156"/>
                <a:gd name="T22" fmla="*/ 23 w 111"/>
                <a:gd name="T23" fmla="*/ 81 h 156"/>
                <a:gd name="T24" fmla="*/ 28 w 111"/>
                <a:gd name="T25" fmla="*/ 53 h 156"/>
                <a:gd name="T26" fmla="*/ 31 w 111"/>
                <a:gd name="T27" fmla="*/ 71 h 156"/>
                <a:gd name="T28" fmla="*/ 37 w 111"/>
                <a:gd name="T29" fmla="*/ 82 h 156"/>
                <a:gd name="T30" fmla="*/ 34 w 111"/>
                <a:gd name="T31" fmla="*/ 63 h 156"/>
                <a:gd name="T32" fmla="*/ 40 w 111"/>
                <a:gd name="T33" fmla="*/ 41 h 156"/>
                <a:gd name="T34" fmla="*/ 39 w 111"/>
                <a:gd name="T35" fmla="*/ 29 h 156"/>
                <a:gd name="T36" fmla="*/ 30 w 111"/>
                <a:gd name="T37" fmla="*/ 34 h 156"/>
                <a:gd name="T38" fmla="*/ 19 w 111"/>
                <a:gd name="T39" fmla="*/ 31 h 156"/>
                <a:gd name="T40" fmla="*/ 23 w 111"/>
                <a:gd name="T41" fmla="*/ 20 h 156"/>
                <a:gd name="T42" fmla="*/ 34 w 111"/>
                <a:gd name="T43" fmla="*/ 20 h 156"/>
                <a:gd name="T44" fmla="*/ 43 w 111"/>
                <a:gd name="T45" fmla="*/ 22 h 156"/>
                <a:gd name="T46" fmla="*/ 55 w 111"/>
                <a:gd name="T47" fmla="*/ 17 h 156"/>
                <a:gd name="T48" fmla="*/ 62 w 111"/>
                <a:gd name="T49" fmla="*/ 8 h 156"/>
                <a:gd name="T50" fmla="*/ 55 w 111"/>
                <a:gd name="T51" fmla="*/ 0 h 1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3" name="Freeform 63"/>
            <p:cNvSpPr>
              <a:spLocks/>
            </p:cNvSpPr>
            <p:nvPr/>
          </p:nvSpPr>
          <p:spPr bwMode="invGray">
            <a:xfrm>
              <a:off x="4064" y="2777"/>
              <a:ext cx="22" cy="71"/>
            </a:xfrm>
            <a:custGeom>
              <a:avLst/>
              <a:gdLst>
                <a:gd name="T0" fmla="*/ 7 w 30"/>
                <a:gd name="T1" fmla="*/ 0 h 94"/>
                <a:gd name="T2" fmla="*/ 0 w 30"/>
                <a:gd name="T3" fmla="*/ 9 h 94"/>
                <a:gd name="T4" fmla="*/ 3 w 30"/>
                <a:gd name="T5" fmla="*/ 21 h 94"/>
                <a:gd name="T6" fmla="*/ 1 w 30"/>
                <a:gd name="T7" fmla="*/ 35 h 94"/>
                <a:gd name="T8" fmla="*/ 9 w 30"/>
                <a:gd name="T9" fmla="*/ 54 h 94"/>
                <a:gd name="T10" fmla="*/ 16 w 30"/>
                <a:gd name="T11" fmla="*/ 47 h 94"/>
                <a:gd name="T12" fmla="*/ 12 w 30"/>
                <a:gd name="T13" fmla="*/ 35 h 94"/>
                <a:gd name="T14" fmla="*/ 7 w 30"/>
                <a:gd name="T15" fmla="*/ 0 h 9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4" name="Freeform 64"/>
            <p:cNvSpPr>
              <a:spLocks/>
            </p:cNvSpPr>
            <p:nvPr/>
          </p:nvSpPr>
          <p:spPr bwMode="invGray">
            <a:xfrm>
              <a:off x="4078" y="2896"/>
              <a:ext cx="61" cy="118"/>
            </a:xfrm>
            <a:custGeom>
              <a:avLst/>
              <a:gdLst>
                <a:gd name="T0" fmla="*/ 7 w 81"/>
                <a:gd name="T1" fmla="*/ 1 h 158"/>
                <a:gd name="T2" fmla="*/ 0 w 81"/>
                <a:gd name="T3" fmla="*/ 11 h 158"/>
                <a:gd name="T4" fmla="*/ 5 w 81"/>
                <a:gd name="T5" fmla="*/ 28 h 158"/>
                <a:gd name="T6" fmla="*/ 4 w 81"/>
                <a:gd name="T7" fmla="*/ 60 h 158"/>
                <a:gd name="T8" fmla="*/ 10 w 81"/>
                <a:gd name="T9" fmla="*/ 58 h 158"/>
                <a:gd name="T10" fmla="*/ 11 w 81"/>
                <a:gd name="T11" fmla="*/ 64 h 158"/>
                <a:gd name="T12" fmla="*/ 17 w 81"/>
                <a:gd name="T13" fmla="*/ 68 h 158"/>
                <a:gd name="T14" fmla="*/ 22 w 81"/>
                <a:gd name="T15" fmla="*/ 78 h 158"/>
                <a:gd name="T16" fmla="*/ 27 w 81"/>
                <a:gd name="T17" fmla="*/ 72 h 158"/>
                <a:gd name="T18" fmla="*/ 37 w 81"/>
                <a:gd name="T19" fmla="*/ 75 h 158"/>
                <a:gd name="T20" fmla="*/ 35 w 81"/>
                <a:gd name="T21" fmla="*/ 60 h 158"/>
                <a:gd name="T22" fmla="*/ 27 w 81"/>
                <a:gd name="T23" fmla="*/ 58 h 158"/>
                <a:gd name="T24" fmla="*/ 22 w 81"/>
                <a:gd name="T25" fmla="*/ 51 h 158"/>
                <a:gd name="T26" fmla="*/ 19 w 81"/>
                <a:gd name="T27" fmla="*/ 41 h 158"/>
                <a:gd name="T28" fmla="*/ 23 w 81"/>
                <a:gd name="T29" fmla="*/ 30 h 158"/>
                <a:gd name="T30" fmla="*/ 20 w 81"/>
                <a:gd name="T31" fmla="*/ 19 h 158"/>
                <a:gd name="T32" fmla="*/ 24 w 81"/>
                <a:gd name="T33" fmla="*/ 11 h 158"/>
                <a:gd name="T34" fmla="*/ 17 w 81"/>
                <a:gd name="T35" fmla="*/ 2 h 158"/>
                <a:gd name="T36" fmla="*/ 11 w 81"/>
                <a:gd name="T37" fmla="*/ 4 h 158"/>
                <a:gd name="T38" fmla="*/ 7 w 81"/>
                <a:gd name="T39" fmla="*/ 1 h 1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5" name="Freeform 65"/>
            <p:cNvSpPr>
              <a:spLocks/>
            </p:cNvSpPr>
            <p:nvPr/>
          </p:nvSpPr>
          <p:spPr bwMode="invGray">
            <a:xfrm>
              <a:off x="4121" y="3052"/>
              <a:ext cx="64" cy="79"/>
            </a:xfrm>
            <a:custGeom>
              <a:avLst/>
              <a:gdLst>
                <a:gd name="T0" fmla="*/ 29 w 85"/>
                <a:gd name="T1" fmla="*/ 0 h 105"/>
                <a:gd name="T2" fmla="*/ 25 w 85"/>
                <a:gd name="T3" fmla="*/ 11 h 105"/>
                <a:gd name="T4" fmla="*/ 18 w 85"/>
                <a:gd name="T5" fmla="*/ 17 h 105"/>
                <a:gd name="T6" fmla="*/ 9 w 85"/>
                <a:gd name="T7" fmla="*/ 20 h 105"/>
                <a:gd name="T8" fmla="*/ 5 w 85"/>
                <a:gd name="T9" fmla="*/ 27 h 105"/>
                <a:gd name="T10" fmla="*/ 2 w 85"/>
                <a:gd name="T11" fmla="*/ 42 h 105"/>
                <a:gd name="T12" fmla="*/ 8 w 85"/>
                <a:gd name="T13" fmla="*/ 40 h 105"/>
                <a:gd name="T14" fmla="*/ 14 w 85"/>
                <a:gd name="T15" fmla="*/ 35 h 105"/>
                <a:gd name="T16" fmla="*/ 20 w 85"/>
                <a:gd name="T17" fmla="*/ 39 h 105"/>
                <a:gd name="T18" fmla="*/ 33 w 85"/>
                <a:gd name="T19" fmla="*/ 56 h 105"/>
                <a:gd name="T20" fmla="*/ 40 w 85"/>
                <a:gd name="T21" fmla="*/ 41 h 105"/>
                <a:gd name="T22" fmla="*/ 48 w 85"/>
                <a:gd name="T23" fmla="*/ 38 h 105"/>
                <a:gd name="T24" fmla="*/ 42 w 85"/>
                <a:gd name="T25" fmla="*/ 22 h 105"/>
                <a:gd name="T26" fmla="*/ 29 w 85"/>
                <a:gd name="T27" fmla="*/ 0 h 10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6" name="Freeform 66"/>
            <p:cNvSpPr>
              <a:spLocks/>
            </p:cNvSpPr>
            <p:nvPr/>
          </p:nvSpPr>
          <p:spPr bwMode="invGray">
            <a:xfrm>
              <a:off x="4197" y="3193"/>
              <a:ext cx="29" cy="49"/>
            </a:xfrm>
            <a:custGeom>
              <a:avLst/>
              <a:gdLst>
                <a:gd name="T0" fmla="*/ 4 w 38"/>
                <a:gd name="T1" fmla="*/ 15 h 66"/>
                <a:gd name="T2" fmla="*/ 15 w 38"/>
                <a:gd name="T3" fmla="*/ 36 h 66"/>
                <a:gd name="T4" fmla="*/ 18 w 38"/>
                <a:gd name="T5" fmla="*/ 29 h 66"/>
                <a:gd name="T6" fmla="*/ 22 w 38"/>
                <a:gd name="T7" fmla="*/ 22 h 66"/>
                <a:gd name="T8" fmla="*/ 18 w 38"/>
                <a:gd name="T9" fmla="*/ 14 h 66"/>
                <a:gd name="T10" fmla="*/ 11 w 38"/>
                <a:gd name="T11" fmla="*/ 7 h 66"/>
                <a:gd name="T12" fmla="*/ 6 w 38"/>
                <a:gd name="T13" fmla="*/ 1 h 66"/>
                <a:gd name="T14" fmla="*/ 2 w 38"/>
                <a:gd name="T15" fmla="*/ 7 h 66"/>
                <a:gd name="T16" fmla="*/ 4 w 38"/>
                <a:gd name="T17" fmla="*/ 15 h 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7" name="Freeform 67"/>
            <p:cNvSpPr>
              <a:spLocks/>
            </p:cNvSpPr>
            <p:nvPr/>
          </p:nvSpPr>
          <p:spPr bwMode="invGray">
            <a:xfrm>
              <a:off x="4181" y="3275"/>
              <a:ext cx="18" cy="17"/>
            </a:xfrm>
            <a:custGeom>
              <a:avLst/>
              <a:gdLst>
                <a:gd name="T0" fmla="*/ 0 w 24"/>
                <a:gd name="T1" fmla="*/ 0 h 23"/>
                <a:gd name="T2" fmla="*/ 4 w 24"/>
                <a:gd name="T3" fmla="*/ 13 h 23"/>
                <a:gd name="T4" fmla="*/ 14 w 24"/>
                <a:gd name="T5" fmla="*/ 6 h 23"/>
                <a:gd name="T6" fmla="*/ 0 w 24"/>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8" name="Freeform 68"/>
            <p:cNvSpPr>
              <a:spLocks/>
            </p:cNvSpPr>
            <p:nvPr/>
          </p:nvSpPr>
          <p:spPr bwMode="invGray">
            <a:xfrm>
              <a:off x="4208" y="3265"/>
              <a:ext cx="45" cy="37"/>
            </a:xfrm>
            <a:custGeom>
              <a:avLst/>
              <a:gdLst>
                <a:gd name="T0" fmla="*/ 5 w 60"/>
                <a:gd name="T1" fmla="*/ 0 h 49"/>
                <a:gd name="T2" fmla="*/ 0 w 60"/>
                <a:gd name="T3" fmla="*/ 11 h 49"/>
                <a:gd name="T4" fmla="*/ 16 w 60"/>
                <a:gd name="T5" fmla="*/ 19 h 49"/>
                <a:gd name="T6" fmla="*/ 24 w 60"/>
                <a:gd name="T7" fmla="*/ 26 h 49"/>
                <a:gd name="T8" fmla="*/ 34 w 60"/>
                <a:gd name="T9" fmla="*/ 24 h 49"/>
                <a:gd name="T10" fmla="*/ 28 w 60"/>
                <a:gd name="T11" fmla="*/ 14 h 49"/>
                <a:gd name="T12" fmla="*/ 16 w 60"/>
                <a:gd name="T13" fmla="*/ 2 h 49"/>
                <a:gd name="T14" fmla="*/ 11 w 60"/>
                <a:gd name="T15" fmla="*/ 9 h 49"/>
                <a:gd name="T16" fmla="*/ 5 w 60"/>
                <a:gd name="T17" fmla="*/ 0 h 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9" name="Freeform 69"/>
            <p:cNvSpPr>
              <a:spLocks/>
            </p:cNvSpPr>
            <p:nvPr/>
          </p:nvSpPr>
          <p:spPr bwMode="invGray">
            <a:xfrm>
              <a:off x="4277" y="3335"/>
              <a:ext cx="24" cy="33"/>
            </a:xfrm>
            <a:custGeom>
              <a:avLst/>
              <a:gdLst>
                <a:gd name="T0" fmla="*/ 16 w 32"/>
                <a:gd name="T1" fmla="*/ 0 h 44"/>
                <a:gd name="T2" fmla="*/ 6 w 32"/>
                <a:gd name="T3" fmla="*/ 6 h 44"/>
                <a:gd name="T4" fmla="*/ 7 w 32"/>
                <a:gd name="T5" fmla="*/ 18 h 44"/>
                <a:gd name="T6" fmla="*/ 14 w 32"/>
                <a:gd name="T7" fmla="*/ 20 h 44"/>
                <a:gd name="T8" fmla="*/ 16 w 32"/>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0" name="Freeform 70"/>
            <p:cNvSpPr>
              <a:spLocks/>
            </p:cNvSpPr>
            <p:nvPr/>
          </p:nvSpPr>
          <p:spPr bwMode="invGray">
            <a:xfrm>
              <a:off x="4544" y="3293"/>
              <a:ext cx="46" cy="47"/>
            </a:xfrm>
            <a:custGeom>
              <a:avLst/>
              <a:gdLst>
                <a:gd name="T0" fmla="*/ 4 w 61"/>
                <a:gd name="T1" fmla="*/ 0 h 63"/>
                <a:gd name="T2" fmla="*/ 0 w 61"/>
                <a:gd name="T3" fmla="*/ 7 h 63"/>
                <a:gd name="T4" fmla="*/ 14 w 61"/>
                <a:gd name="T5" fmla="*/ 19 h 63"/>
                <a:gd name="T6" fmla="*/ 20 w 61"/>
                <a:gd name="T7" fmla="*/ 30 h 63"/>
                <a:gd name="T8" fmla="*/ 26 w 61"/>
                <a:gd name="T9" fmla="*/ 35 h 63"/>
                <a:gd name="T10" fmla="*/ 35 w 61"/>
                <a:gd name="T11" fmla="*/ 31 h 63"/>
                <a:gd name="T12" fmla="*/ 19 w 61"/>
                <a:gd name="T13" fmla="*/ 10 h 63"/>
                <a:gd name="T14" fmla="*/ 4 w 61"/>
                <a:gd name="T15" fmla="*/ 0 h 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1" name="Freeform 71"/>
            <p:cNvSpPr>
              <a:spLocks/>
            </p:cNvSpPr>
            <p:nvPr/>
          </p:nvSpPr>
          <p:spPr bwMode="invGray">
            <a:xfrm>
              <a:off x="4147" y="3352"/>
              <a:ext cx="46" cy="50"/>
            </a:xfrm>
            <a:custGeom>
              <a:avLst/>
              <a:gdLst>
                <a:gd name="T0" fmla="*/ 16 w 61"/>
                <a:gd name="T1" fmla="*/ 4 h 67"/>
                <a:gd name="T2" fmla="*/ 17 w 61"/>
                <a:gd name="T3" fmla="*/ 19 h 67"/>
                <a:gd name="T4" fmla="*/ 9 w 61"/>
                <a:gd name="T5" fmla="*/ 24 h 67"/>
                <a:gd name="T6" fmla="*/ 13 w 61"/>
                <a:gd name="T7" fmla="*/ 37 h 67"/>
                <a:gd name="T8" fmla="*/ 27 w 61"/>
                <a:gd name="T9" fmla="*/ 32 h 67"/>
                <a:gd name="T10" fmla="*/ 34 w 61"/>
                <a:gd name="T11" fmla="*/ 26 h 67"/>
                <a:gd name="T12" fmla="*/ 29 w 61"/>
                <a:gd name="T13" fmla="*/ 16 h 67"/>
                <a:gd name="T14" fmla="*/ 32 w 61"/>
                <a:gd name="T15" fmla="*/ 7 h 67"/>
                <a:gd name="T16" fmla="*/ 31 w 61"/>
                <a:gd name="T17" fmla="*/ 1 h 67"/>
                <a:gd name="T18" fmla="*/ 26 w 61"/>
                <a:gd name="T19" fmla="*/ 2 h 67"/>
                <a:gd name="T20" fmla="*/ 29 w 61"/>
                <a:gd name="T21" fmla="*/ 3 h 67"/>
                <a:gd name="T22" fmla="*/ 28 w 61"/>
                <a:gd name="T23" fmla="*/ 9 h 67"/>
                <a:gd name="T24" fmla="*/ 24 w 61"/>
                <a:gd name="T25" fmla="*/ 13 h 67"/>
                <a:gd name="T26" fmla="*/ 16 w 61"/>
                <a:gd name="T27" fmla="*/ 4 h 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2" name="Freeform 72"/>
            <p:cNvSpPr>
              <a:spLocks/>
            </p:cNvSpPr>
            <p:nvPr/>
          </p:nvSpPr>
          <p:spPr bwMode="invGray">
            <a:xfrm>
              <a:off x="4098" y="3371"/>
              <a:ext cx="32" cy="27"/>
            </a:xfrm>
            <a:custGeom>
              <a:avLst/>
              <a:gdLst>
                <a:gd name="T0" fmla="*/ 12 w 43"/>
                <a:gd name="T1" fmla="*/ 2 h 36"/>
                <a:gd name="T2" fmla="*/ 3 w 43"/>
                <a:gd name="T3" fmla="*/ 4 h 36"/>
                <a:gd name="T4" fmla="*/ 19 w 43"/>
                <a:gd name="T5" fmla="*/ 20 h 36"/>
                <a:gd name="T6" fmla="*/ 23 w 43"/>
                <a:gd name="T7" fmla="*/ 17 h 36"/>
                <a:gd name="T8" fmla="*/ 12 w 43"/>
                <a:gd name="T9" fmla="*/ 2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3" name="Freeform 73"/>
            <p:cNvSpPr>
              <a:spLocks/>
            </p:cNvSpPr>
            <p:nvPr/>
          </p:nvSpPr>
          <p:spPr bwMode="invGray">
            <a:xfrm>
              <a:off x="4077" y="3342"/>
              <a:ext cx="24" cy="31"/>
            </a:xfrm>
            <a:custGeom>
              <a:avLst/>
              <a:gdLst>
                <a:gd name="T0" fmla="*/ 12 w 32"/>
                <a:gd name="T1" fmla="*/ 0 h 41"/>
                <a:gd name="T2" fmla="*/ 0 w 32"/>
                <a:gd name="T3" fmla="*/ 15 h 41"/>
                <a:gd name="T4" fmla="*/ 9 w 32"/>
                <a:gd name="T5" fmla="*/ 14 h 41"/>
                <a:gd name="T6" fmla="*/ 11 w 32"/>
                <a:gd name="T7" fmla="*/ 17 h 41"/>
                <a:gd name="T8" fmla="*/ 9 w 32"/>
                <a:gd name="T9" fmla="*/ 20 h 41"/>
                <a:gd name="T10" fmla="*/ 17 w 32"/>
                <a:gd name="T11" fmla="*/ 12 h 41"/>
                <a:gd name="T12" fmla="*/ 14 w 32"/>
                <a:gd name="T13" fmla="*/ 5 h 41"/>
                <a:gd name="T14" fmla="*/ 12 w 32"/>
                <a:gd name="T15" fmla="*/ 0 h 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4" name="Freeform 74"/>
            <p:cNvSpPr>
              <a:spLocks/>
            </p:cNvSpPr>
            <p:nvPr/>
          </p:nvSpPr>
          <p:spPr bwMode="invGray">
            <a:xfrm>
              <a:off x="4111" y="3353"/>
              <a:ext cx="34" cy="24"/>
            </a:xfrm>
            <a:custGeom>
              <a:avLst/>
              <a:gdLst>
                <a:gd name="T0" fmla="*/ 12 w 45"/>
                <a:gd name="T1" fmla="*/ 0 h 32"/>
                <a:gd name="T2" fmla="*/ 0 w 45"/>
                <a:gd name="T3" fmla="*/ 4 h 32"/>
                <a:gd name="T4" fmla="*/ 15 w 45"/>
                <a:gd name="T5" fmla="*/ 17 h 32"/>
                <a:gd name="T6" fmla="*/ 26 w 45"/>
                <a:gd name="T7" fmla="*/ 14 h 32"/>
                <a:gd name="T8" fmla="*/ 13 w 45"/>
                <a:gd name="T9" fmla="*/ 6 h 32"/>
                <a:gd name="T10" fmla="*/ 12 w 45"/>
                <a:gd name="T11" fmla="*/ 0 h 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5" name="Freeform 75"/>
            <p:cNvSpPr>
              <a:spLocks/>
            </p:cNvSpPr>
            <p:nvPr/>
          </p:nvSpPr>
          <p:spPr bwMode="invGray">
            <a:xfrm>
              <a:off x="4062" y="3021"/>
              <a:ext cx="27" cy="55"/>
            </a:xfrm>
            <a:custGeom>
              <a:avLst/>
              <a:gdLst>
                <a:gd name="T0" fmla="*/ 18 w 35"/>
                <a:gd name="T1" fmla="*/ 0 h 74"/>
                <a:gd name="T2" fmla="*/ 12 w 35"/>
                <a:gd name="T3" fmla="*/ 8 h 74"/>
                <a:gd name="T4" fmla="*/ 5 w 35"/>
                <a:gd name="T5" fmla="*/ 20 h 74"/>
                <a:gd name="T6" fmla="*/ 0 w 35"/>
                <a:gd name="T7" fmla="*/ 33 h 74"/>
                <a:gd name="T8" fmla="*/ 5 w 35"/>
                <a:gd name="T9" fmla="*/ 41 h 74"/>
                <a:gd name="T10" fmla="*/ 12 w 35"/>
                <a:gd name="T11" fmla="*/ 33 h 74"/>
                <a:gd name="T12" fmla="*/ 21 w 35"/>
                <a:gd name="T13" fmla="*/ 18 h 74"/>
                <a:gd name="T14" fmla="*/ 18 w 35"/>
                <a:gd name="T15" fmla="*/ 0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6" name="Freeform 76"/>
            <p:cNvSpPr>
              <a:spLocks/>
            </p:cNvSpPr>
            <p:nvPr/>
          </p:nvSpPr>
          <p:spPr bwMode="invGray">
            <a:xfrm>
              <a:off x="4113" y="3012"/>
              <a:ext cx="19" cy="55"/>
            </a:xfrm>
            <a:custGeom>
              <a:avLst/>
              <a:gdLst>
                <a:gd name="T0" fmla="*/ 8 w 25"/>
                <a:gd name="T1" fmla="*/ 4 h 73"/>
                <a:gd name="T2" fmla="*/ 2 w 25"/>
                <a:gd name="T3" fmla="*/ 5 h 73"/>
                <a:gd name="T4" fmla="*/ 0 w 25"/>
                <a:gd name="T5" fmla="*/ 13 h 73"/>
                <a:gd name="T6" fmla="*/ 8 w 25"/>
                <a:gd name="T7" fmla="*/ 23 h 73"/>
                <a:gd name="T8" fmla="*/ 14 w 25"/>
                <a:gd name="T9" fmla="*/ 32 h 73"/>
                <a:gd name="T10" fmla="*/ 9 w 25"/>
                <a:gd name="T11" fmla="*/ 11 h 73"/>
                <a:gd name="T12" fmla="*/ 8 w 25"/>
                <a:gd name="T13" fmla="*/ 4 h 7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7" name="Freeform 77"/>
            <p:cNvSpPr>
              <a:spLocks/>
            </p:cNvSpPr>
            <p:nvPr/>
          </p:nvSpPr>
          <p:spPr bwMode="invGray">
            <a:xfrm>
              <a:off x="4135" y="2995"/>
              <a:ext cx="10" cy="25"/>
            </a:xfrm>
            <a:custGeom>
              <a:avLst/>
              <a:gdLst>
                <a:gd name="T0" fmla="*/ 6 w 14"/>
                <a:gd name="T1" fmla="*/ 0 h 33"/>
                <a:gd name="T2" fmla="*/ 1 w 14"/>
                <a:gd name="T3" fmla="*/ 6 h 33"/>
                <a:gd name="T4" fmla="*/ 6 w 14"/>
                <a:gd name="T5" fmla="*/ 14 h 33"/>
                <a:gd name="T6" fmla="*/ 6 w 14"/>
                <a:gd name="T7" fmla="*/ 0 h 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8" name="Freeform 78"/>
            <p:cNvSpPr>
              <a:spLocks/>
            </p:cNvSpPr>
            <p:nvPr/>
          </p:nvSpPr>
          <p:spPr bwMode="invGray">
            <a:xfrm>
              <a:off x="4145" y="3007"/>
              <a:ext cx="21" cy="48"/>
            </a:xfrm>
            <a:custGeom>
              <a:avLst/>
              <a:gdLst>
                <a:gd name="T0" fmla="*/ 3 w 28"/>
                <a:gd name="T1" fmla="*/ 0 h 64"/>
                <a:gd name="T2" fmla="*/ 6 w 28"/>
                <a:gd name="T3" fmla="*/ 8 h 64"/>
                <a:gd name="T4" fmla="*/ 11 w 28"/>
                <a:gd name="T5" fmla="*/ 12 h 64"/>
                <a:gd name="T6" fmla="*/ 5 w 28"/>
                <a:gd name="T7" fmla="*/ 22 h 64"/>
                <a:gd name="T8" fmla="*/ 0 w 28"/>
                <a:gd name="T9" fmla="*/ 32 h 64"/>
                <a:gd name="T10" fmla="*/ 6 w 28"/>
                <a:gd name="T11" fmla="*/ 32 h 64"/>
                <a:gd name="T12" fmla="*/ 15 w 28"/>
                <a:gd name="T13" fmla="*/ 15 h 64"/>
                <a:gd name="T14" fmla="*/ 3 w 28"/>
                <a:gd name="T15" fmla="*/ 0 h 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9" name="Freeform 79"/>
            <p:cNvSpPr>
              <a:spLocks/>
            </p:cNvSpPr>
            <p:nvPr/>
          </p:nvSpPr>
          <p:spPr bwMode="invGray">
            <a:xfrm>
              <a:off x="3876" y="3076"/>
              <a:ext cx="12" cy="27"/>
            </a:xfrm>
            <a:custGeom>
              <a:avLst/>
              <a:gdLst>
                <a:gd name="T0" fmla="*/ 8 w 16"/>
                <a:gd name="T1" fmla="*/ 2 h 36"/>
                <a:gd name="T2" fmla="*/ 0 w 16"/>
                <a:gd name="T3" fmla="*/ 4 h 36"/>
                <a:gd name="T4" fmla="*/ 5 w 16"/>
                <a:gd name="T5" fmla="*/ 13 h 36"/>
                <a:gd name="T6" fmla="*/ 8 w 16"/>
                <a:gd name="T7" fmla="*/ 2 h 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0" name="Freeform 80"/>
            <p:cNvSpPr>
              <a:spLocks/>
            </p:cNvSpPr>
            <p:nvPr/>
          </p:nvSpPr>
          <p:spPr bwMode="invGray">
            <a:xfrm>
              <a:off x="3866" y="3053"/>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1" name="Freeform 81"/>
            <p:cNvSpPr>
              <a:spLocks/>
            </p:cNvSpPr>
            <p:nvPr/>
          </p:nvSpPr>
          <p:spPr bwMode="invGray">
            <a:xfrm>
              <a:off x="3862" y="3035"/>
              <a:ext cx="12" cy="14"/>
            </a:xfrm>
            <a:custGeom>
              <a:avLst/>
              <a:gdLst>
                <a:gd name="T0" fmla="*/ 6 w 16"/>
                <a:gd name="T1" fmla="*/ 3 h 19"/>
                <a:gd name="T2" fmla="*/ 0 w 16"/>
                <a:gd name="T3" fmla="*/ 5 h 19"/>
                <a:gd name="T4" fmla="*/ 7 w 16"/>
                <a:gd name="T5" fmla="*/ 10 h 19"/>
                <a:gd name="T6" fmla="*/ 6 w 16"/>
                <a:gd name="T7" fmla="*/ 3 h 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2" name="Freeform 82"/>
            <p:cNvSpPr>
              <a:spLocks/>
            </p:cNvSpPr>
            <p:nvPr/>
          </p:nvSpPr>
          <p:spPr bwMode="invGray">
            <a:xfrm>
              <a:off x="3850" y="2995"/>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3" name="Freeform 83"/>
            <p:cNvSpPr>
              <a:spLocks/>
            </p:cNvSpPr>
            <p:nvPr/>
          </p:nvSpPr>
          <p:spPr bwMode="invGray">
            <a:xfrm>
              <a:off x="3852" y="3020"/>
              <a:ext cx="16" cy="13"/>
            </a:xfrm>
            <a:custGeom>
              <a:avLst/>
              <a:gdLst>
                <a:gd name="T0" fmla="*/ 7 w 22"/>
                <a:gd name="T1" fmla="*/ 0 h 18"/>
                <a:gd name="T2" fmla="*/ 10 w 22"/>
                <a:gd name="T3" fmla="*/ 9 h 18"/>
                <a:gd name="T4" fmla="*/ 7 w 22"/>
                <a:gd name="T5" fmla="*/ 3 h 18"/>
                <a:gd name="T6" fmla="*/ 7 w 22"/>
                <a:gd name="T7" fmla="*/ 0 h 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4" name="Freeform 84"/>
            <p:cNvSpPr>
              <a:spLocks/>
            </p:cNvSpPr>
            <p:nvPr/>
          </p:nvSpPr>
          <p:spPr bwMode="invGray">
            <a:xfrm>
              <a:off x="4688" y="3643"/>
              <a:ext cx="45" cy="60"/>
            </a:xfrm>
            <a:custGeom>
              <a:avLst/>
              <a:gdLst>
                <a:gd name="T0" fmla="*/ 6 w 60"/>
                <a:gd name="T1" fmla="*/ 4 h 81"/>
                <a:gd name="T2" fmla="*/ 2 w 60"/>
                <a:gd name="T3" fmla="*/ 10 h 81"/>
                <a:gd name="T4" fmla="*/ 8 w 60"/>
                <a:gd name="T5" fmla="*/ 21 h 81"/>
                <a:gd name="T6" fmla="*/ 15 w 60"/>
                <a:gd name="T7" fmla="*/ 30 h 81"/>
                <a:gd name="T8" fmla="*/ 23 w 60"/>
                <a:gd name="T9" fmla="*/ 35 h 81"/>
                <a:gd name="T10" fmla="*/ 29 w 60"/>
                <a:gd name="T11" fmla="*/ 44 h 81"/>
                <a:gd name="T12" fmla="*/ 29 w 60"/>
                <a:gd name="T13" fmla="*/ 31 h 81"/>
                <a:gd name="T14" fmla="*/ 24 w 60"/>
                <a:gd name="T15" fmla="*/ 20 h 81"/>
                <a:gd name="T16" fmla="*/ 14 w 60"/>
                <a:gd name="T17" fmla="*/ 10 h 81"/>
                <a:gd name="T18" fmla="*/ 6 w 60"/>
                <a:gd name="T19" fmla="*/ 4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5" name="Freeform 85"/>
            <p:cNvSpPr>
              <a:spLocks/>
            </p:cNvSpPr>
            <p:nvPr/>
          </p:nvSpPr>
          <p:spPr bwMode="invGray">
            <a:xfrm>
              <a:off x="4919" y="3594"/>
              <a:ext cx="53" cy="46"/>
            </a:xfrm>
            <a:custGeom>
              <a:avLst/>
              <a:gdLst>
                <a:gd name="T0" fmla="*/ 16 w 71"/>
                <a:gd name="T1" fmla="*/ 13 h 61"/>
                <a:gd name="T2" fmla="*/ 7 w 71"/>
                <a:gd name="T3" fmla="*/ 18 h 61"/>
                <a:gd name="T4" fmla="*/ 1 w 71"/>
                <a:gd name="T5" fmla="*/ 25 h 61"/>
                <a:gd name="T6" fmla="*/ 7 w 71"/>
                <a:gd name="T7" fmla="*/ 33 h 61"/>
                <a:gd name="T8" fmla="*/ 16 w 71"/>
                <a:gd name="T9" fmla="*/ 25 h 61"/>
                <a:gd name="T10" fmla="*/ 22 w 71"/>
                <a:gd name="T11" fmla="*/ 13 h 61"/>
                <a:gd name="T12" fmla="*/ 31 w 71"/>
                <a:gd name="T13" fmla="*/ 0 h 61"/>
                <a:gd name="T14" fmla="*/ 40 w 71"/>
                <a:gd name="T15" fmla="*/ 6 h 61"/>
                <a:gd name="T16" fmla="*/ 19 w 71"/>
                <a:gd name="T17" fmla="*/ 13 h 61"/>
                <a:gd name="T18" fmla="*/ 16 w 71"/>
                <a:gd name="T19" fmla="*/ 13 h 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6" name="Freeform 86"/>
            <p:cNvSpPr>
              <a:spLocks/>
            </p:cNvSpPr>
            <p:nvPr/>
          </p:nvSpPr>
          <p:spPr bwMode="invGray">
            <a:xfrm>
              <a:off x="4759" y="3569"/>
              <a:ext cx="17" cy="23"/>
            </a:xfrm>
            <a:custGeom>
              <a:avLst/>
              <a:gdLst>
                <a:gd name="T0" fmla="*/ 5 w 23"/>
                <a:gd name="T1" fmla="*/ 0 h 30"/>
                <a:gd name="T2" fmla="*/ 0 w 23"/>
                <a:gd name="T3" fmla="*/ 8 h 30"/>
                <a:gd name="T4" fmla="*/ 7 w 23"/>
                <a:gd name="T5" fmla="*/ 18 h 30"/>
                <a:gd name="T6" fmla="*/ 5 w 23"/>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7" name="Freeform 87"/>
            <p:cNvSpPr>
              <a:spLocks/>
            </p:cNvSpPr>
            <p:nvPr/>
          </p:nvSpPr>
          <p:spPr bwMode="invGray">
            <a:xfrm>
              <a:off x="4751" y="3547"/>
              <a:ext cx="20" cy="17"/>
            </a:xfrm>
            <a:custGeom>
              <a:avLst/>
              <a:gdLst>
                <a:gd name="T0" fmla="*/ 12 w 26"/>
                <a:gd name="T1" fmla="*/ 0 h 23"/>
                <a:gd name="T2" fmla="*/ 0 w 26"/>
                <a:gd name="T3" fmla="*/ 7 h 23"/>
                <a:gd name="T4" fmla="*/ 12 w 26"/>
                <a:gd name="T5" fmla="*/ 11 h 23"/>
                <a:gd name="T6" fmla="*/ 12 w 26"/>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8" name="Freeform 88"/>
            <p:cNvSpPr>
              <a:spLocks/>
            </p:cNvSpPr>
            <p:nvPr/>
          </p:nvSpPr>
          <p:spPr bwMode="invGray">
            <a:xfrm>
              <a:off x="4598" y="3353"/>
              <a:ext cx="24" cy="33"/>
            </a:xfrm>
            <a:custGeom>
              <a:avLst/>
              <a:gdLst>
                <a:gd name="T0" fmla="*/ 16 w 32"/>
                <a:gd name="T1" fmla="*/ 0 h 44"/>
                <a:gd name="T2" fmla="*/ 6 w 32"/>
                <a:gd name="T3" fmla="*/ 6 h 44"/>
                <a:gd name="T4" fmla="*/ 7 w 32"/>
                <a:gd name="T5" fmla="*/ 18 h 44"/>
                <a:gd name="T6" fmla="*/ 14 w 32"/>
                <a:gd name="T7" fmla="*/ 20 h 44"/>
                <a:gd name="T8" fmla="*/ 16 w 32"/>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9" name="Freeform 89"/>
            <p:cNvSpPr>
              <a:spLocks/>
            </p:cNvSpPr>
            <p:nvPr/>
          </p:nvSpPr>
          <p:spPr bwMode="invGray">
            <a:xfrm>
              <a:off x="4632" y="3396"/>
              <a:ext cx="26" cy="33"/>
            </a:xfrm>
            <a:custGeom>
              <a:avLst/>
              <a:gdLst>
                <a:gd name="T0" fmla="*/ 18 w 34"/>
                <a:gd name="T1" fmla="*/ 0 h 44"/>
                <a:gd name="T2" fmla="*/ 6 w 34"/>
                <a:gd name="T3" fmla="*/ 5 h 44"/>
                <a:gd name="T4" fmla="*/ 8 w 34"/>
                <a:gd name="T5" fmla="*/ 18 h 44"/>
                <a:gd name="T6" fmla="*/ 15 w 34"/>
                <a:gd name="T7" fmla="*/ 20 h 44"/>
                <a:gd name="T8" fmla="*/ 18 w 34"/>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0" name="Freeform 90"/>
            <p:cNvSpPr>
              <a:spLocks/>
            </p:cNvSpPr>
            <p:nvPr/>
          </p:nvSpPr>
          <p:spPr bwMode="invGray">
            <a:xfrm>
              <a:off x="4659" y="3459"/>
              <a:ext cx="28" cy="28"/>
            </a:xfrm>
            <a:custGeom>
              <a:avLst/>
              <a:gdLst>
                <a:gd name="T0" fmla="*/ 18 w 38"/>
                <a:gd name="T1" fmla="*/ 2 h 37"/>
                <a:gd name="T2" fmla="*/ 5 w 38"/>
                <a:gd name="T3" fmla="*/ 2 h 37"/>
                <a:gd name="T4" fmla="*/ 7 w 38"/>
                <a:gd name="T5" fmla="*/ 14 h 37"/>
                <a:gd name="T6" fmla="*/ 14 w 38"/>
                <a:gd name="T7" fmla="*/ 17 h 37"/>
                <a:gd name="T8" fmla="*/ 18 w 38"/>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1" name="Freeform 91"/>
            <p:cNvSpPr>
              <a:spLocks/>
            </p:cNvSpPr>
            <p:nvPr/>
          </p:nvSpPr>
          <p:spPr bwMode="invGray">
            <a:xfrm>
              <a:off x="4693" y="3449"/>
              <a:ext cx="28" cy="26"/>
            </a:xfrm>
            <a:custGeom>
              <a:avLst/>
              <a:gdLst>
                <a:gd name="T0" fmla="*/ 18 w 38"/>
                <a:gd name="T1" fmla="*/ 2 h 34"/>
                <a:gd name="T2" fmla="*/ 5 w 38"/>
                <a:gd name="T3" fmla="*/ 2 h 34"/>
                <a:gd name="T4" fmla="*/ 9 w 38"/>
                <a:gd name="T5" fmla="*/ 13 h 34"/>
                <a:gd name="T6" fmla="*/ 15 w 38"/>
                <a:gd name="T7" fmla="*/ 13 h 34"/>
                <a:gd name="T8" fmla="*/ 18 w 38"/>
                <a:gd name="T9" fmla="*/ 2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2" name="Freeform 92"/>
            <p:cNvSpPr>
              <a:spLocks/>
            </p:cNvSpPr>
            <p:nvPr/>
          </p:nvSpPr>
          <p:spPr bwMode="invGray">
            <a:xfrm>
              <a:off x="4683" y="3413"/>
              <a:ext cx="26" cy="20"/>
            </a:xfrm>
            <a:custGeom>
              <a:avLst/>
              <a:gdLst>
                <a:gd name="T0" fmla="*/ 17 w 35"/>
                <a:gd name="T1" fmla="*/ 1 h 27"/>
                <a:gd name="T2" fmla="*/ 5 w 35"/>
                <a:gd name="T3" fmla="*/ 1 h 27"/>
                <a:gd name="T4" fmla="*/ 7 w 35"/>
                <a:gd name="T5" fmla="*/ 8 h 27"/>
                <a:gd name="T6" fmla="*/ 14 w 35"/>
                <a:gd name="T7" fmla="*/ 10 h 27"/>
                <a:gd name="T8" fmla="*/ 17 w 35"/>
                <a:gd name="T9" fmla="*/ 1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3" name="Freeform 93"/>
            <p:cNvSpPr>
              <a:spLocks/>
            </p:cNvSpPr>
            <p:nvPr/>
          </p:nvSpPr>
          <p:spPr bwMode="invGray">
            <a:xfrm>
              <a:off x="4657" y="3388"/>
              <a:ext cx="26" cy="35"/>
            </a:xfrm>
            <a:custGeom>
              <a:avLst/>
              <a:gdLst>
                <a:gd name="T0" fmla="*/ 16 w 35"/>
                <a:gd name="T1" fmla="*/ 9 h 47"/>
                <a:gd name="T2" fmla="*/ 10 w 35"/>
                <a:gd name="T3" fmla="*/ 1 h 47"/>
                <a:gd name="T4" fmla="*/ 5 w 35"/>
                <a:gd name="T5" fmla="*/ 14 h 47"/>
                <a:gd name="T6" fmla="*/ 10 w 35"/>
                <a:gd name="T7" fmla="*/ 19 h 47"/>
                <a:gd name="T8" fmla="*/ 15 w 35"/>
                <a:gd name="T9" fmla="*/ 16 h 47"/>
                <a:gd name="T10" fmla="*/ 16 w 35"/>
                <a:gd name="T11" fmla="*/ 9 h 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4" name="Freeform 94"/>
            <p:cNvSpPr>
              <a:spLocks/>
            </p:cNvSpPr>
            <p:nvPr/>
          </p:nvSpPr>
          <p:spPr bwMode="invGray">
            <a:xfrm>
              <a:off x="4625" y="3372"/>
              <a:ext cx="24" cy="26"/>
            </a:xfrm>
            <a:custGeom>
              <a:avLst/>
              <a:gdLst>
                <a:gd name="T0" fmla="*/ 13 w 32"/>
                <a:gd name="T1" fmla="*/ 5 h 35"/>
                <a:gd name="T2" fmla="*/ 6 w 32"/>
                <a:gd name="T3" fmla="*/ 1 h 35"/>
                <a:gd name="T4" fmla="*/ 7 w 32"/>
                <a:gd name="T5" fmla="*/ 13 h 35"/>
                <a:gd name="T6" fmla="*/ 14 w 32"/>
                <a:gd name="T7" fmla="*/ 15 h 35"/>
                <a:gd name="T8" fmla="*/ 13 w 32"/>
                <a:gd name="T9" fmla="*/ 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5" name="Freeform 95"/>
            <p:cNvSpPr>
              <a:spLocks/>
            </p:cNvSpPr>
            <p:nvPr/>
          </p:nvSpPr>
          <p:spPr bwMode="invGray">
            <a:xfrm>
              <a:off x="4665" y="3425"/>
              <a:ext cx="24" cy="26"/>
            </a:xfrm>
            <a:custGeom>
              <a:avLst/>
              <a:gdLst>
                <a:gd name="T0" fmla="*/ 13 w 32"/>
                <a:gd name="T1" fmla="*/ 5 h 35"/>
                <a:gd name="T2" fmla="*/ 6 w 32"/>
                <a:gd name="T3" fmla="*/ 1 h 35"/>
                <a:gd name="T4" fmla="*/ 7 w 32"/>
                <a:gd name="T5" fmla="*/ 13 h 35"/>
                <a:gd name="T6" fmla="*/ 14 w 32"/>
                <a:gd name="T7" fmla="*/ 15 h 35"/>
                <a:gd name="T8" fmla="*/ 13 w 32"/>
                <a:gd name="T9" fmla="*/ 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6" name="Freeform 96"/>
            <p:cNvSpPr>
              <a:spLocks/>
            </p:cNvSpPr>
            <p:nvPr/>
          </p:nvSpPr>
          <p:spPr bwMode="invGray">
            <a:xfrm>
              <a:off x="3055" y="2051"/>
              <a:ext cx="141" cy="108"/>
            </a:xfrm>
            <a:custGeom>
              <a:avLst/>
              <a:gdLst>
                <a:gd name="T0" fmla="*/ 95 w 189"/>
                <a:gd name="T1" fmla="*/ 2 h 144"/>
                <a:gd name="T2" fmla="*/ 103 w 189"/>
                <a:gd name="T3" fmla="*/ 2 h 144"/>
                <a:gd name="T4" fmla="*/ 105 w 189"/>
                <a:gd name="T5" fmla="*/ 9 h 144"/>
                <a:gd name="T6" fmla="*/ 104 w 189"/>
                <a:gd name="T7" fmla="*/ 14 h 144"/>
                <a:gd name="T8" fmla="*/ 73 w 189"/>
                <a:gd name="T9" fmla="*/ 25 h 144"/>
                <a:gd name="T10" fmla="*/ 60 w 189"/>
                <a:gd name="T11" fmla="*/ 33 h 144"/>
                <a:gd name="T12" fmla="*/ 54 w 189"/>
                <a:gd name="T13" fmla="*/ 35 h 144"/>
                <a:gd name="T14" fmla="*/ 40 w 189"/>
                <a:gd name="T15" fmla="*/ 47 h 144"/>
                <a:gd name="T16" fmla="*/ 42 w 189"/>
                <a:gd name="T17" fmla="*/ 52 h 144"/>
                <a:gd name="T18" fmla="*/ 46 w 189"/>
                <a:gd name="T19" fmla="*/ 65 h 144"/>
                <a:gd name="T20" fmla="*/ 60 w 189"/>
                <a:gd name="T21" fmla="*/ 71 h 144"/>
                <a:gd name="T22" fmla="*/ 51 w 189"/>
                <a:gd name="T23" fmla="*/ 79 h 144"/>
                <a:gd name="T24" fmla="*/ 46 w 189"/>
                <a:gd name="T25" fmla="*/ 74 h 144"/>
                <a:gd name="T26" fmla="*/ 40 w 189"/>
                <a:gd name="T27" fmla="*/ 76 h 144"/>
                <a:gd name="T28" fmla="*/ 12 w 189"/>
                <a:gd name="T29" fmla="*/ 69 h 144"/>
                <a:gd name="T30" fmla="*/ 10 w 189"/>
                <a:gd name="T31" fmla="*/ 60 h 144"/>
                <a:gd name="T32" fmla="*/ 26 w 189"/>
                <a:gd name="T33" fmla="*/ 51 h 144"/>
                <a:gd name="T34" fmla="*/ 28 w 189"/>
                <a:gd name="T35" fmla="*/ 43 h 144"/>
                <a:gd name="T36" fmla="*/ 26 w 189"/>
                <a:gd name="T37" fmla="*/ 36 h 144"/>
                <a:gd name="T38" fmla="*/ 40 w 189"/>
                <a:gd name="T39" fmla="*/ 26 h 144"/>
                <a:gd name="T40" fmla="*/ 54 w 189"/>
                <a:gd name="T41" fmla="*/ 20 h 144"/>
                <a:gd name="T42" fmla="*/ 63 w 189"/>
                <a:gd name="T43" fmla="*/ 14 h 144"/>
                <a:gd name="T44" fmla="*/ 95 w 189"/>
                <a:gd name="T45" fmla="*/ 2 h 1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7" name="Freeform 97"/>
            <p:cNvSpPr>
              <a:spLocks/>
            </p:cNvSpPr>
            <p:nvPr/>
          </p:nvSpPr>
          <p:spPr bwMode="invGray">
            <a:xfrm>
              <a:off x="3139" y="2155"/>
              <a:ext cx="40" cy="12"/>
            </a:xfrm>
            <a:custGeom>
              <a:avLst/>
              <a:gdLst>
                <a:gd name="T0" fmla="*/ 14 w 53"/>
                <a:gd name="T1" fmla="*/ 0 h 17"/>
                <a:gd name="T2" fmla="*/ 7 w 53"/>
                <a:gd name="T3" fmla="*/ 1 h 17"/>
                <a:gd name="T4" fmla="*/ 18 w 53"/>
                <a:gd name="T5" fmla="*/ 8 h 17"/>
                <a:gd name="T6" fmla="*/ 25 w 53"/>
                <a:gd name="T7" fmla="*/ 7 h 17"/>
                <a:gd name="T8" fmla="*/ 14 w 53"/>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8" name="Freeform 98"/>
            <p:cNvSpPr>
              <a:spLocks/>
            </p:cNvSpPr>
            <p:nvPr/>
          </p:nvSpPr>
          <p:spPr bwMode="invGray">
            <a:xfrm>
              <a:off x="3344" y="1999"/>
              <a:ext cx="42" cy="28"/>
            </a:xfrm>
            <a:custGeom>
              <a:avLst/>
              <a:gdLst>
                <a:gd name="T0" fmla="*/ 31 w 57"/>
                <a:gd name="T1" fmla="*/ 2 h 37"/>
                <a:gd name="T2" fmla="*/ 13 w 57"/>
                <a:gd name="T3" fmla="*/ 14 h 37"/>
                <a:gd name="T4" fmla="*/ 6 w 57"/>
                <a:gd name="T5" fmla="*/ 20 h 37"/>
                <a:gd name="T6" fmla="*/ 5 w 57"/>
                <a:gd name="T7" fmla="*/ 2 h 37"/>
                <a:gd name="T8" fmla="*/ 11 w 57"/>
                <a:gd name="T9" fmla="*/ 0 h 37"/>
                <a:gd name="T10" fmla="*/ 31 w 57"/>
                <a:gd name="T11" fmla="*/ 2 h 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9" name="Freeform 99"/>
            <p:cNvSpPr>
              <a:spLocks/>
            </p:cNvSpPr>
            <p:nvPr/>
          </p:nvSpPr>
          <p:spPr bwMode="invGray">
            <a:xfrm>
              <a:off x="3374" y="2012"/>
              <a:ext cx="50" cy="20"/>
            </a:xfrm>
            <a:custGeom>
              <a:avLst/>
              <a:gdLst>
                <a:gd name="T0" fmla="*/ 15 w 68"/>
                <a:gd name="T1" fmla="*/ 0 h 26"/>
                <a:gd name="T2" fmla="*/ 6 w 68"/>
                <a:gd name="T3" fmla="*/ 4 h 26"/>
                <a:gd name="T4" fmla="*/ 31 w 68"/>
                <a:gd name="T5" fmla="*/ 15 h 26"/>
                <a:gd name="T6" fmla="*/ 34 w 68"/>
                <a:gd name="T7" fmla="*/ 14 h 26"/>
                <a:gd name="T8" fmla="*/ 15 w 68"/>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0" name="Freeform 100"/>
            <p:cNvSpPr>
              <a:spLocks/>
            </p:cNvSpPr>
            <p:nvPr/>
          </p:nvSpPr>
          <p:spPr bwMode="invGray">
            <a:xfrm>
              <a:off x="3428" y="2015"/>
              <a:ext cx="50" cy="32"/>
            </a:xfrm>
            <a:custGeom>
              <a:avLst/>
              <a:gdLst>
                <a:gd name="T0" fmla="*/ 29 w 66"/>
                <a:gd name="T1" fmla="*/ 5 h 43"/>
                <a:gd name="T2" fmla="*/ 15 w 66"/>
                <a:gd name="T3" fmla="*/ 5 h 43"/>
                <a:gd name="T4" fmla="*/ 6 w 66"/>
                <a:gd name="T5" fmla="*/ 5 h 43"/>
                <a:gd name="T6" fmla="*/ 5 w 66"/>
                <a:gd name="T7" fmla="*/ 19 h 43"/>
                <a:gd name="T8" fmla="*/ 18 w 66"/>
                <a:gd name="T9" fmla="*/ 24 h 43"/>
                <a:gd name="T10" fmla="*/ 36 w 66"/>
                <a:gd name="T11" fmla="*/ 15 h 43"/>
                <a:gd name="T12" fmla="*/ 29 w 66"/>
                <a:gd name="T13" fmla="*/ 5 h 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1" name="Freeform 101"/>
            <p:cNvSpPr>
              <a:spLocks/>
            </p:cNvSpPr>
            <p:nvPr/>
          </p:nvSpPr>
          <p:spPr bwMode="invGray">
            <a:xfrm>
              <a:off x="3777" y="2042"/>
              <a:ext cx="88" cy="31"/>
            </a:xfrm>
            <a:custGeom>
              <a:avLst/>
              <a:gdLst>
                <a:gd name="T0" fmla="*/ 8 w 117"/>
                <a:gd name="T1" fmla="*/ 0 h 41"/>
                <a:gd name="T2" fmla="*/ 5 w 117"/>
                <a:gd name="T3" fmla="*/ 9 h 41"/>
                <a:gd name="T4" fmla="*/ 29 w 117"/>
                <a:gd name="T5" fmla="*/ 17 h 41"/>
                <a:gd name="T6" fmla="*/ 43 w 117"/>
                <a:gd name="T7" fmla="*/ 20 h 41"/>
                <a:gd name="T8" fmla="*/ 63 w 117"/>
                <a:gd name="T9" fmla="*/ 13 h 41"/>
                <a:gd name="T10" fmla="*/ 44 w 117"/>
                <a:gd name="T11" fmla="*/ 2 h 41"/>
                <a:gd name="T12" fmla="*/ 8 w 117"/>
                <a:gd name="T13" fmla="*/ 0 h 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2" name="Freeform 102"/>
            <p:cNvSpPr>
              <a:spLocks/>
            </p:cNvSpPr>
            <p:nvPr/>
          </p:nvSpPr>
          <p:spPr bwMode="invGray">
            <a:xfrm>
              <a:off x="3867" y="2041"/>
              <a:ext cx="46" cy="24"/>
            </a:xfrm>
            <a:custGeom>
              <a:avLst/>
              <a:gdLst>
                <a:gd name="T0" fmla="*/ 18 w 62"/>
                <a:gd name="T1" fmla="*/ 2 h 32"/>
                <a:gd name="T2" fmla="*/ 34 w 62"/>
                <a:gd name="T3" fmla="*/ 6 h 32"/>
                <a:gd name="T4" fmla="*/ 16 w 62"/>
                <a:gd name="T5" fmla="*/ 18 h 32"/>
                <a:gd name="T6" fmla="*/ 3 w 62"/>
                <a:gd name="T7" fmla="*/ 13 h 32"/>
                <a:gd name="T8" fmla="*/ 18 w 62"/>
                <a:gd name="T9" fmla="*/ 2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3" name="Freeform 103"/>
            <p:cNvSpPr>
              <a:spLocks/>
            </p:cNvSpPr>
            <p:nvPr/>
          </p:nvSpPr>
          <p:spPr bwMode="invGray">
            <a:xfrm>
              <a:off x="3846" y="2070"/>
              <a:ext cx="37" cy="17"/>
            </a:xfrm>
            <a:custGeom>
              <a:avLst/>
              <a:gdLst>
                <a:gd name="T0" fmla="*/ 11 w 49"/>
                <a:gd name="T1" fmla="*/ 1 h 23"/>
                <a:gd name="T2" fmla="*/ 4 w 49"/>
                <a:gd name="T3" fmla="*/ 3 h 23"/>
                <a:gd name="T4" fmla="*/ 22 w 49"/>
                <a:gd name="T5" fmla="*/ 13 h 23"/>
                <a:gd name="T6" fmla="*/ 11 w 49"/>
                <a:gd name="T7" fmla="*/ 1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4" name="Freeform 104"/>
            <p:cNvSpPr>
              <a:spLocks/>
            </p:cNvSpPr>
            <p:nvPr/>
          </p:nvSpPr>
          <p:spPr bwMode="invGray">
            <a:xfrm>
              <a:off x="4098" y="2294"/>
              <a:ext cx="76" cy="114"/>
            </a:xfrm>
            <a:custGeom>
              <a:avLst/>
              <a:gdLst>
                <a:gd name="T0" fmla="*/ 3 w 102"/>
                <a:gd name="T1" fmla="*/ 0 h 152"/>
                <a:gd name="T2" fmla="*/ 0 w 102"/>
                <a:gd name="T3" fmla="*/ 11 h 152"/>
                <a:gd name="T4" fmla="*/ 7 w 102"/>
                <a:gd name="T5" fmla="*/ 24 h 152"/>
                <a:gd name="T6" fmla="*/ 18 w 102"/>
                <a:gd name="T7" fmla="*/ 41 h 152"/>
                <a:gd name="T8" fmla="*/ 20 w 102"/>
                <a:gd name="T9" fmla="*/ 59 h 152"/>
                <a:gd name="T10" fmla="*/ 45 w 102"/>
                <a:gd name="T11" fmla="*/ 86 h 152"/>
                <a:gd name="T12" fmla="*/ 48 w 102"/>
                <a:gd name="T13" fmla="*/ 70 h 152"/>
                <a:gd name="T14" fmla="*/ 41 w 102"/>
                <a:gd name="T15" fmla="*/ 58 h 152"/>
                <a:gd name="T16" fmla="*/ 34 w 102"/>
                <a:gd name="T17" fmla="*/ 52 h 152"/>
                <a:gd name="T18" fmla="*/ 29 w 102"/>
                <a:gd name="T19" fmla="*/ 42 h 152"/>
                <a:gd name="T20" fmla="*/ 23 w 102"/>
                <a:gd name="T21" fmla="*/ 25 h 152"/>
                <a:gd name="T22" fmla="*/ 2 w 102"/>
                <a:gd name="T23" fmla="*/ 7 h 152"/>
                <a:gd name="T24" fmla="*/ 3 w 102"/>
                <a:gd name="T25" fmla="*/ 0 h 1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5" name="Freeform 105"/>
            <p:cNvSpPr>
              <a:spLocks/>
            </p:cNvSpPr>
            <p:nvPr/>
          </p:nvSpPr>
          <p:spPr bwMode="invGray">
            <a:xfrm>
              <a:off x="4159" y="2412"/>
              <a:ext cx="55" cy="78"/>
            </a:xfrm>
            <a:custGeom>
              <a:avLst/>
              <a:gdLst>
                <a:gd name="T0" fmla="*/ 36 w 74"/>
                <a:gd name="T1" fmla="*/ 13 h 103"/>
                <a:gd name="T2" fmla="*/ 41 w 74"/>
                <a:gd name="T3" fmla="*/ 23 h 103"/>
                <a:gd name="T4" fmla="*/ 16 w 74"/>
                <a:gd name="T5" fmla="*/ 48 h 103"/>
                <a:gd name="T6" fmla="*/ 18 w 74"/>
                <a:gd name="T7" fmla="*/ 58 h 103"/>
                <a:gd name="T8" fmla="*/ 11 w 74"/>
                <a:gd name="T9" fmla="*/ 54 h 103"/>
                <a:gd name="T10" fmla="*/ 3 w 74"/>
                <a:gd name="T11" fmla="*/ 48 h 103"/>
                <a:gd name="T12" fmla="*/ 0 w 74"/>
                <a:gd name="T13" fmla="*/ 47 h 103"/>
                <a:gd name="T14" fmla="*/ 5 w 74"/>
                <a:gd name="T15" fmla="*/ 33 h 103"/>
                <a:gd name="T16" fmla="*/ 7 w 74"/>
                <a:gd name="T17" fmla="*/ 30 h 103"/>
                <a:gd name="T18" fmla="*/ 1 w 74"/>
                <a:gd name="T19" fmla="*/ 14 h 103"/>
                <a:gd name="T20" fmla="*/ 2 w 74"/>
                <a:gd name="T21" fmla="*/ 8 h 103"/>
                <a:gd name="T22" fmla="*/ 14 w 74"/>
                <a:gd name="T23" fmla="*/ 13 h 103"/>
                <a:gd name="T24" fmla="*/ 20 w 74"/>
                <a:gd name="T25" fmla="*/ 20 h 103"/>
                <a:gd name="T26" fmla="*/ 36 w 74"/>
                <a:gd name="T27" fmla="*/ 13 h 1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6" name="Freeform 106"/>
            <p:cNvSpPr>
              <a:spLocks/>
            </p:cNvSpPr>
            <p:nvPr/>
          </p:nvSpPr>
          <p:spPr bwMode="invGray">
            <a:xfrm>
              <a:off x="4123" y="2492"/>
              <a:ext cx="109" cy="189"/>
            </a:xfrm>
            <a:custGeom>
              <a:avLst/>
              <a:gdLst>
                <a:gd name="T0" fmla="*/ 46 w 146"/>
                <a:gd name="T1" fmla="*/ 56 h 252"/>
                <a:gd name="T2" fmla="*/ 37 w 146"/>
                <a:gd name="T3" fmla="*/ 60 h 252"/>
                <a:gd name="T4" fmla="*/ 36 w 146"/>
                <a:gd name="T5" fmla="*/ 74 h 252"/>
                <a:gd name="T6" fmla="*/ 12 w 146"/>
                <a:gd name="T7" fmla="*/ 83 h 252"/>
                <a:gd name="T8" fmla="*/ 4 w 146"/>
                <a:gd name="T9" fmla="*/ 95 h 252"/>
                <a:gd name="T10" fmla="*/ 11 w 146"/>
                <a:gd name="T11" fmla="*/ 103 h 252"/>
                <a:gd name="T12" fmla="*/ 4 w 146"/>
                <a:gd name="T13" fmla="*/ 112 h 252"/>
                <a:gd name="T14" fmla="*/ 13 w 146"/>
                <a:gd name="T15" fmla="*/ 142 h 252"/>
                <a:gd name="T16" fmla="*/ 16 w 146"/>
                <a:gd name="T17" fmla="*/ 121 h 252"/>
                <a:gd name="T18" fmla="*/ 12 w 146"/>
                <a:gd name="T19" fmla="*/ 108 h 252"/>
                <a:gd name="T20" fmla="*/ 23 w 146"/>
                <a:gd name="T21" fmla="*/ 99 h 252"/>
                <a:gd name="T22" fmla="*/ 29 w 146"/>
                <a:gd name="T23" fmla="*/ 89 h 252"/>
                <a:gd name="T24" fmla="*/ 37 w 146"/>
                <a:gd name="T25" fmla="*/ 98 h 252"/>
                <a:gd name="T26" fmla="*/ 25 w 146"/>
                <a:gd name="T27" fmla="*/ 107 h 252"/>
                <a:gd name="T28" fmla="*/ 31 w 146"/>
                <a:gd name="T29" fmla="*/ 113 h 252"/>
                <a:gd name="T30" fmla="*/ 38 w 146"/>
                <a:gd name="T31" fmla="*/ 101 h 252"/>
                <a:gd name="T32" fmla="*/ 47 w 146"/>
                <a:gd name="T33" fmla="*/ 104 h 252"/>
                <a:gd name="T34" fmla="*/ 58 w 146"/>
                <a:gd name="T35" fmla="*/ 83 h 252"/>
                <a:gd name="T36" fmla="*/ 63 w 146"/>
                <a:gd name="T37" fmla="*/ 88 h 252"/>
                <a:gd name="T38" fmla="*/ 76 w 146"/>
                <a:gd name="T39" fmla="*/ 83 h 252"/>
                <a:gd name="T40" fmla="*/ 81 w 146"/>
                <a:gd name="T41" fmla="*/ 74 h 252"/>
                <a:gd name="T42" fmla="*/ 79 w 146"/>
                <a:gd name="T43" fmla="*/ 62 h 252"/>
                <a:gd name="T44" fmla="*/ 75 w 146"/>
                <a:gd name="T45" fmla="*/ 56 h 252"/>
                <a:gd name="T46" fmla="*/ 68 w 146"/>
                <a:gd name="T47" fmla="*/ 23 h 252"/>
                <a:gd name="T48" fmla="*/ 52 w 146"/>
                <a:gd name="T49" fmla="*/ 0 h 252"/>
                <a:gd name="T50" fmla="*/ 43 w 146"/>
                <a:gd name="T51" fmla="*/ 7 h 252"/>
                <a:gd name="T52" fmla="*/ 54 w 146"/>
                <a:gd name="T53" fmla="*/ 20 h 252"/>
                <a:gd name="T54" fmla="*/ 54 w 146"/>
                <a:gd name="T55" fmla="*/ 36 h 252"/>
                <a:gd name="T56" fmla="*/ 46 w 146"/>
                <a:gd name="T57" fmla="*/ 56 h 2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7" name="Freeform 107"/>
            <p:cNvSpPr>
              <a:spLocks/>
            </p:cNvSpPr>
            <p:nvPr/>
          </p:nvSpPr>
          <p:spPr bwMode="invGray">
            <a:xfrm>
              <a:off x="3062" y="1988"/>
              <a:ext cx="52" cy="30"/>
            </a:xfrm>
            <a:custGeom>
              <a:avLst/>
              <a:gdLst>
                <a:gd name="T0" fmla="*/ 33 w 70"/>
                <a:gd name="T1" fmla="*/ 0 h 40"/>
                <a:gd name="T2" fmla="*/ 36 w 70"/>
                <a:gd name="T3" fmla="*/ 11 h 40"/>
                <a:gd name="T4" fmla="*/ 22 w 70"/>
                <a:gd name="T5" fmla="*/ 14 h 40"/>
                <a:gd name="T6" fmla="*/ 17 w 70"/>
                <a:gd name="T7" fmla="*/ 23 h 40"/>
                <a:gd name="T8" fmla="*/ 4 w 70"/>
                <a:gd name="T9" fmla="*/ 22 h 40"/>
                <a:gd name="T10" fmla="*/ 1 w 70"/>
                <a:gd name="T11" fmla="*/ 20 h 40"/>
                <a:gd name="T12" fmla="*/ 19 w 70"/>
                <a:gd name="T13" fmla="*/ 11 h 40"/>
                <a:gd name="T14" fmla="*/ 33 w 70"/>
                <a:gd name="T15" fmla="*/ 0 h 4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8" name="Freeform 108"/>
            <p:cNvSpPr>
              <a:spLocks/>
            </p:cNvSpPr>
            <p:nvPr/>
          </p:nvSpPr>
          <p:spPr bwMode="invGray">
            <a:xfrm>
              <a:off x="2955" y="1997"/>
              <a:ext cx="19" cy="22"/>
            </a:xfrm>
            <a:custGeom>
              <a:avLst/>
              <a:gdLst>
                <a:gd name="T0" fmla="*/ 10 w 26"/>
                <a:gd name="T1" fmla="*/ 0 h 29"/>
                <a:gd name="T2" fmla="*/ 0 w 26"/>
                <a:gd name="T3" fmla="*/ 11 h 29"/>
                <a:gd name="T4" fmla="*/ 10 w 26"/>
                <a:gd name="T5" fmla="*/ 15 h 29"/>
                <a:gd name="T6" fmla="*/ 10 w 26"/>
                <a:gd name="T7" fmla="*/ 0 h 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9" name="Freeform 109"/>
            <p:cNvSpPr>
              <a:spLocks/>
            </p:cNvSpPr>
            <p:nvPr/>
          </p:nvSpPr>
          <p:spPr bwMode="invGray">
            <a:xfrm>
              <a:off x="2979" y="1996"/>
              <a:ext cx="37" cy="27"/>
            </a:xfrm>
            <a:custGeom>
              <a:avLst/>
              <a:gdLst>
                <a:gd name="T0" fmla="*/ 8 w 49"/>
                <a:gd name="T1" fmla="*/ 4 h 36"/>
                <a:gd name="T2" fmla="*/ 0 w 49"/>
                <a:gd name="T3" fmla="*/ 11 h 36"/>
                <a:gd name="T4" fmla="*/ 4 w 49"/>
                <a:gd name="T5" fmla="*/ 18 h 36"/>
                <a:gd name="T6" fmla="*/ 11 w 49"/>
                <a:gd name="T7" fmla="*/ 20 h 36"/>
                <a:gd name="T8" fmla="*/ 23 w 49"/>
                <a:gd name="T9" fmla="*/ 15 h 36"/>
                <a:gd name="T10" fmla="*/ 8 w 49"/>
                <a:gd name="T11" fmla="*/ 4 h 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0" name="Freeform 110"/>
            <p:cNvSpPr>
              <a:spLocks/>
            </p:cNvSpPr>
            <p:nvPr/>
          </p:nvSpPr>
          <p:spPr bwMode="invGray">
            <a:xfrm>
              <a:off x="3040" y="1987"/>
              <a:ext cx="20" cy="16"/>
            </a:xfrm>
            <a:custGeom>
              <a:avLst/>
              <a:gdLst>
                <a:gd name="T0" fmla="*/ 6 w 27"/>
                <a:gd name="T1" fmla="*/ 0 h 22"/>
                <a:gd name="T2" fmla="*/ 1 w 27"/>
                <a:gd name="T3" fmla="*/ 7 h 22"/>
                <a:gd name="T4" fmla="*/ 10 w 27"/>
                <a:gd name="T5" fmla="*/ 12 h 22"/>
                <a:gd name="T6" fmla="*/ 6 w 27"/>
                <a:gd name="T7" fmla="*/ 0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1" name="Freeform 111"/>
            <p:cNvSpPr>
              <a:spLocks/>
            </p:cNvSpPr>
            <p:nvPr/>
          </p:nvSpPr>
          <p:spPr bwMode="invGray">
            <a:xfrm>
              <a:off x="3022" y="2005"/>
              <a:ext cx="15" cy="13"/>
            </a:xfrm>
            <a:custGeom>
              <a:avLst/>
              <a:gdLst>
                <a:gd name="T0" fmla="*/ 6 w 20"/>
                <a:gd name="T1" fmla="*/ 0 h 18"/>
                <a:gd name="T2" fmla="*/ 5 w 20"/>
                <a:gd name="T3" fmla="*/ 9 h 18"/>
                <a:gd name="T4" fmla="*/ 6 w 20"/>
                <a:gd name="T5" fmla="*/ 0 h 18"/>
                <a:gd name="T6" fmla="*/ 0 60000 65536"/>
                <a:gd name="T7" fmla="*/ 0 60000 65536"/>
                <a:gd name="T8" fmla="*/ 0 60000 65536"/>
              </a:gdLst>
              <a:ahLst/>
              <a:cxnLst>
                <a:cxn ang="T6">
                  <a:pos x="T0" y="T1"/>
                </a:cxn>
                <a:cxn ang="T7">
                  <a:pos x="T2" y="T3"/>
                </a:cxn>
                <a:cxn ang="T8">
                  <a:pos x="T4" y="T5"/>
                </a:cxn>
              </a:cxnLst>
              <a:rect l="0" t="0" r="r" b="b"/>
              <a:pathLst>
                <a:path w="20" h="18">
                  <a:moveTo>
                    <a:pt x="11" y="0"/>
                  </a:moveTo>
                  <a:cubicBezTo>
                    <a:pt x="1" y="14"/>
                    <a:pt x="0" y="9"/>
                    <a:pt x="9" y="18"/>
                  </a:cubicBezTo>
                  <a:cubicBezTo>
                    <a:pt x="20" y="14"/>
                    <a:pt x="16" y="18"/>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2" name="Freeform 112"/>
            <p:cNvSpPr>
              <a:spLocks/>
            </p:cNvSpPr>
            <p:nvPr/>
          </p:nvSpPr>
          <p:spPr bwMode="invGray">
            <a:xfrm>
              <a:off x="4162" y="2021"/>
              <a:ext cx="18" cy="33"/>
            </a:xfrm>
            <a:custGeom>
              <a:avLst/>
              <a:gdLst>
                <a:gd name="T0" fmla="*/ 14 w 24"/>
                <a:gd name="T1" fmla="*/ 0 h 44"/>
                <a:gd name="T2" fmla="*/ 5 w 24"/>
                <a:gd name="T3" fmla="*/ 9 h 44"/>
                <a:gd name="T4" fmla="*/ 0 w 24"/>
                <a:gd name="T5" fmla="*/ 20 h 44"/>
                <a:gd name="T6" fmla="*/ 9 w 24"/>
                <a:gd name="T7" fmla="*/ 23 h 44"/>
                <a:gd name="T8" fmla="*/ 14 w 24"/>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3" name="Freeform 113"/>
            <p:cNvSpPr>
              <a:spLocks/>
            </p:cNvSpPr>
            <p:nvPr/>
          </p:nvSpPr>
          <p:spPr bwMode="invGray">
            <a:xfrm>
              <a:off x="3278" y="3473"/>
              <a:ext cx="31" cy="18"/>
            </a:xfrm>
            <a:custGeom>
              <a:avLst/>
              <a:gdLst>
                <a:gd name="T0" fmla="*/ 17 w 41"/>
                <a:gd name="T1" fmla="*/ 0 h 24"/>
                <a:gd name="T2" fmla="*/ 15 w 41"/>
                <a:gd name="T3" fmla="*/ 14 h 24"/>
                <a:gd name="T4" fmla="*/ 17 w 41"/>
                <a:gd name="T5" fmla="*/ 0 h 24"/>
                <a:gd name="T6" fmla="*/ 0 60000 65536"/>
                <a:gd name="T7" fmla="*/ 0 60000 65536"/>
                <a:gd name="T8" fmla="*/ 0 60000 65536"/>
              </a:gdLst>
              <a:ahLst/>
              <a:cxnLst>
                <a:cxn ang="T6">
                  <a:pos x="T0" y="T1"/>
                </a:cxn>
                <a:cxn ang="T7">
                  <a:pos x="T2" y="T3"/>
                </a:cxn>
                <a:cxn ang="T8">
                  <a:pos x="T4" y="T5"/>
                </a:cxn>
              </a:cxnLst>
              <a:rect l="0" t="0" r="r" b="b"/>
              <a:pathLst>
                <a:path w="41" h="24">
                  <a:moveTo>
                    <a:pt x="30" y="0"/>
                  </a:moveTo>
                  <a:cubicBezTo>
                    <a:pt x="4" y="4"/>
                    <a:pt x="0" y="17"/>
                    <a:pt x="26" y="24"/>
                  </a:cubicBezTo>
                  <a:cubicBezTo>
                    <a:pt x="41" y="19"/>
                    <a:pt x="38" y="10"/>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4" name="Freeform 114"/>
            <p:cNvSpPr>
              <a:spLocks/>
            </p:cNvSpPr>
            <p:nvPr/>
          </p:nvSpPr>
          <p:spPr bwMode="invGray">
            <a:xfrm>
              <a:off x="3318" y="3466"/>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5" name="Freeform 115"/>
            <p:cNvSpPr>
              <a:spLocks/>
            </p:cNvSpPr>
            <p:nvPr/>
          </p:nvSpPr>
          <p:spPr bwMode="invGray">
            <a:xfrm>
              <a:off x="3251" y="3312"/>
              <a:ext cx="9" cy="15"/>
            </a:xfrm>
            <a:custGeom>
              <a:avLst/>
              <a:gdLst>
                <a:gd name="T0" fmla="*/ 5 w 13"/>
                <a:gd name="T1" fmla="*/ 3 h 20"/>
                <a:gd name="T2" fmla="*/ 1 w 13"/>
                <a:gd name="T3" fmla="*/ 6 h 20"/>
                <a:gd name="T4" fmla="*/ 4 w 13"/>
                <a:gd name="T5" fmla="*/ 11 h 20"/>
                <a:gd name="T6" fmla="*/ 5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6" name="Freeform 116"/>
            <p:cNvSpPr>
              <a:spLocks/>
            </p:cNvSpPr>
            <p:nvPr/>
          </p:nvSpPr>
          <p:spPr bwMode="invGray">
            <a:xfrm>
              <a:off x="3311" y="3239"/>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7" name="Freeform 117"/>
            <p:cNvSpPr>
              <a:spLocks/>
            </p:cNvSpPr>
            <p:nvPr/>
          </p:nvSpPr>
          <p:spPr bwMode="invGray">
            <a:xfrm>
              <a:off x="3287" y="3238"/>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8" name="Freeform 118"/>
            <p:cNvSpPr>
              <a:spLocks/>
            </p:cNvSpPr>
            <p:nvPr/>
          </p:nvSpPr>
          <p:spPr bwMode="invGray">
            <a:xfrm>
              <a:off x="3276" y="3260"/>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9" name="Freeform 119"/>
            <p:cNvSpPr>
              <a:spLocks/>
            </p:cNvSpPr>
            <p:nvPr/>
          </p:nvSpPr>
          <p:spPr bwMode="invGray">
            <a:xfrm>
              <a:off x="3251" y="3294"/>
              <a:ext cx="9" cy="15"/>
            </a:xfrm>
            <a:custGeom>
              <a:avLst/>
              <a:gdLst>
                <a:gd name="T0" fmla="*/ 5 w 13"/>
                <a:gd name="T1" fmla="*/ 3 h 20"/>
                <a:gd name="T2" fmla="*/ 1 w 13"/>
                <a:gd name="T3" fmla="*/ 6 h 20"/>
                <a:gd name="T4" fmla="*/ 4 w 13"/>
                <a:gd name="T5" fmla="*/ 11 h 20"/>
                <a:gd name="T6" fmla="*/ 5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0" name="Freeform 120"/>
            <p:cNvSpPr>
              <a:spLocks/>
            </p:cNvSpPr>
            <p:nvPr/>
          </p:nvSpPr>
          <p:spPr bwMode="invGray">
            <a:xfrm>
              <a:off x="3270" y="3281"/>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1" name="Freeform 121"/>
            <p:cNvSpPr>
              <a:spLocks/>
            </p:cNvSpPr>
            <p:nvPr/>
          </p:nvSpPr>
          <p:spPr bwMode="invGray">
            <a:xfrm>
              <a:off x="2537" y="2293"/>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2" name="Freeform 122"/>
            <p:cNvSpPr>
              <a:spLocks/>
            </p:cNvSpPr>
            <p:nvPr/>
          </p:nvSpPr>
          <p:spPr bwMode="invGray">
            <a:xfrm>
              <a:off x="2476" y="2259"/>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3" name="Freeform 123"/>
            <p:cNvSpPr>
              <a:spLocks/>
            </p:cNvSpPr>
            <p:nvPr/>
          </p:nvSpPr>
          <p:spPr bwMode="invGray">
            <a:xfrm>
              <a:off x="2238" y="2042"/>
              <a:ext cx="2060" cy="1644"/>
            </a:xfrm>
            <a:custGeom>
              <a:avLst/>
              <a:gdLst>
                <a:gd name="T0" fmla="*/ 452 w 2060"/>
                <a:gd name="T1" fmla="*/ 653 h 1644"/>
                <a:gd name="T2" fmla="*/ 333 w 2060"/>
                <a:gd name="T3" fmla="*/ 595 h 1644"/>
                <a:gd name="T4" fmla="*/ 158 w 2060"/>
                <a:gd name="T5" fmla="*/ 645 h 1644"/>
                <a:gd name="T6" fmla="*/ 46 w 2060"/>
                <a:gd name="T7" fmla="*/ 759 h 1644"/>
                <a:gd name="T8" fmla="*/ 12 w 2060"/>
                <a:gd name="T9" fmla="*/ 941 h 1644"/>
                <a:gd name="T10" fmla="*/ 146 w 2060"/>
                <a:gd name="T11" fmla="*/ 1059 h 1644"/>
                <a:gd name="T12" fmla="*/ 308 w 2060"/>
                <a:gd name="T13" fmla="*/ 1041 h 1644"/>
                <a:gd name="T14" fmla="*/ 396 w 2060"/>
                <a:gd name="T15" fmla="*/ 1138 h 1644"/>
                <a:gd name="T16" fmla="*/ 452 w 2060"/>
                <a:gd name="T17" fmla="*/ 1447 h 1644"/>
                <a:gd name="T18" fmla="*/ 497 w 2060"/>
                <a:gd name="T19" fmla="*/ 1628 h 1644"/>
                <a:gd name="T20" fmla="*/ 704 w 2060"/>
                <a:gd name="T21" fmla="*/ 1574 h 1644"/>
                <a:gd name="T22" fmla="*/ 817 w 2060"/>
                <a:gd name="T23" fmla="*/ 1380 h 1644"/>
                <a:gd name="T24" fmla="*/ 885 w 2060"/>
                <a:gd name="T25" fmla="*/ 1153 h 1644"/>
                <a:gd name="T26" fmla="*/ 998 w 2060"/>
                <a:gd name="T27" fmla="*/ 999 h 1644"/>
                <a:gd name="T28" fmla="*/ 796 w 2060"/>
                <a:gd name="T29" fmla="*/ 856 h 1644"/>
                <a:gd name="T30" fmla="*/ 817 w 2060"/>
                <a:gd name="T31" fmla="*/ 819 h 1644"/>
                <a:gd name="T32" fmla="*/ 1003 w 2060"/>
                <a:gd name="T33" fmla="*/ 916 h 1644"/>
                <a:gd name="T34" fmla="*/ 1098 w 2060"/>
                <a:gd name="T35" fmla="*/ 792 h 1644"/>
                <a:gd name="T36" fmla="*/ 1046 w 2060"/>
                <a:gd name="T37" fmla="*/ 763 h 1644"/>
                <a:gd name="T38" fmla="*/ 929 w 2060"/>
                <a:gd name="T39" fmla="*/ 716 h 1644"/>
                <a:gd name="T40" fmla="*/ 1141 w 2060"/>
                <a:gd name="T41" fmla="*/ 761 h 1644"/>
                <a:gd name="T42" fmla="*/ 1296 w 2060"/>
                <a:gd name="T43" fmla="*/ 852 h 1644"/>
                <a:gd name="T44" fmla="*/ 1373 w 2060"/>
                <a:gd name="T45" fmla="*/ 1033 h 1644"/>
                <a:gd name="T46" fmla="*/ 1608 w 2060"/>
                <a:gd name="T47" fmla="*/ 847 h 1644"/>
                <a:gd name="T48" fmla="*/ 1704 w 2060"/>
                <a:gd name="T49" fmla="*/ 1030 h 1644"/>
                <a:gd name="T50" fmla="*/ 1707 w 2060"/>
                <a:gd name="T51" fmla="*/ 874 h 1644"/>
                <a:gd name="T52" fmla="*/ 1759 w 2060"/>
                <a:gd name="T53" fmla="*/ 800 h 1644"/>
                <a:gd name="T54" fmla="*/ 1783 w 2060"/>
                <a:gd name="T55" fmla="*/ 544 h 1644"/>
                <a:gd name="T56" fmla="*/ 1824 w 2060"/>
                <a:gd name="T57" fmla="*/ 528 h 1644"/>
                <a:gd name="T58" fmla="*/ 1844 w 2060"/>
                <a:gd name="T59" fmla="*/ 427 h 1644"/>
                <a:gd name="T60" fmla="*/ 1805 w 2060"/>
                <a:gd name="T61" fmla="*/ 226 h 1644"/>
                <a:gd name="T62" fmla="*/ 1899 w 2060"/>
                <a:gd name="T63" fmla="*/ 108 h 1644"/>
                <a:gd name="T64" fmla="*/ 1947 w 2060"/>
                <a:gd name="T65" fmla="*/ 209 h 1644"/>
                <a:gd name="T66" fmla="*/ 1943 w 2060"/>
                <a:gd name="T67" fmla="*/ 123 h 1644"/>
                <a:gd name="T68" fmla="*/ 1975 w 2060"/>
                <a:gd name="T69" fmla="*/ 51 h 1644"/>
                <a:gd name="T70" fmla="*/ 2038 w 2060"/>
                <a:gd name="T71" fmla="*/ 0 h 1644"/>
                <a:gd name="T72" fmla="*/ 1820 w 2060"/>
                <a:gd name="T73" fmla="*/ 63 h 1644"/>
                <a:gd name="T74" fmla="*/ 1583 w 2060"/>
                <a:gd name="T75" fmla="*/ 83 h 1644"/>
                <a:gd name="T76" fmla="*/ 1349 w 2060"/>
                <a:gd name="T77" fmla="*/ 30 h 1644"/>
                <a:gd name="T78" fmla="*/ 1132 w 2060"/>
                <a:gd name="T79" fmla="*/ 65 h 1644"/>
                <a:gd name="T80" fmla="*/ 1040 w 2060"/>
                <a:gd name="T81" fmla="*/ 170 h 1644"/>
                <a:gd name="T82" fmla="*/ 926 w 2060"/>
                <a:gd name="T83" fmla="*/ 137 h 1644"/>
                <a:gd name="T84" fmla="*/ 758 w 2060"/>
                <a:gd name="T85" fmla="*/ 183 h 1644"/>
                <a:gd name="T86" fmla="*/ 667 w 2060"/>
                <a:gd name="T87" fmla="*/ 140 h 1644"/>
                <a:gd name="T88" fmla="*/ 364 w 2060"/>
                <a:gd name="T89" fmla="*/ 248 h 1644"/>
                <a:gd name="T90" fmla="*/ 535 w 2060"/>
                <a:gd name="T91" fmla="*/ 213 h 1644"/>
                <a:gd name="T92" fmla="*/ 638 w 2060"/>
                <a:gd name="T93" fmla="*/ 276 h 1644"/>
                <a:gd name="T94" fmla="*/ 443 w 2060"/>
                <a:gd name="T95" fmla="*/ 357 h 1644"/>
                <a:gd name="T96" fmla="*/ 275 w 2060"/>
                <a:gd name="T97" fmla="*/ 416 h 1644"/>
                <a:gd name="T98" fmla="*/ 167 w 2060"/>
                <a:gd name="T99" fmla="*/ 537 h 1644"/>
                <a:gd name="T100" fmla="*/ 283 w 2060"/>
                <a:gd name="T101" fmla="*/ 552 h 1644"/>
                <a:gd name="T102" fmla="*/ 381 w 2060"/>
                <a:gd name="T103" fmla="*/ 573 h 1644"/>
                <a:gd name="T104" fmla="*/ 493 w 2060"/>
                <a:gd name="T105" fmla="*/ 590 h 1644"/>
                <a:gd name="T106" fmla="*/ 487 w 2060"/>
                <a:gd name="T107" fmla="*/ 512 h 1644"/>
                <a:gd name="T108" fmla="*/ 592 w 2060"/>
                <a:gd name="T109" fmla="*/ 548 h 1644"/>
                <a:gd name="T110" fmla="*/ 686 w 2060"/>
                <a:gd name="T111" fmla="*/ 470 h 1644"/>
                <a:gd name="T112" fmla="*/ 772 w 2060"/>
                <a:gd name="T113" fmla="*/ 480 h 1644"/>
                <a:gd name="T114" fmla="*/ 639 w 2060"/>
                <a:gd name="T115" fmla="*/ 598 h 164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FF5425"/>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grpSp>
      <p:pic>
        <p:nvPicPr>
          <p:cNvPr id="114" name="Picture 7" descr="artplus_nature_naturalcity42_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0450" y="3167063"/>
            <a:ext cx="4425950" cy="298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 name="Picture 13" descr="artplus_nature_naturalcity42_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4275" y="4660900"/>
            <a:ext cx="49117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 name="Picture 9" descr="artplus_nature_naturalcity42_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5888" y="3097213"/>
            <a:ext cx="29718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Picture 8" descr="artplus_nature_naturalcity42_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1993900"/>
            <a:ext cx="1546225"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 name="Picture 11" descr="artplus_nature_naturalcity42_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26100" y="2862263"/>
            <a:ext cx="6238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304800" y="4365104"/>
            <a:ext cx="4930775" cy="1197496"/>
          </a:xfrm>
        </p:spPr>
        <p:txBody>
          <a:bodyPr/>
          <a:lstStyle>
            <a:lvl1pPr algn="l">
              <a:defRPr sz="4800">
                <a:solidFill>
                  <a:schemeClr val="bg1"/>
                </a:solidFill>
              </a:defRPr>
            </a:lvl1pPr>
          </a:lstStyle>
          <a:p>
            <a:pPr lvl="0"/>
            <a:r>
              <a:rPr lang="zh-CN" altLang="en-US" noProof="0" dirty="0" smtClean="0"/>
              <a:t>单击此处编辑母版标题样式</a:t>
            </a:r>
          </a:p>
        </p:txBody>
      </p:sp>
      <p:sp>
        <p:nvSpPr>
          <p:cNvPr id="4099" name="Rectangle 3"/>
          <p:cNvSpPr>
            <a:spLocks noGrp="1" noChangeArrowheads="1"/>
          </p:cNvSpPr>
          <p:nvPr>
            <p:ph type="subTitle" idx="1"/>
          </p:nvPr>
        </p:nvSpPr>
        <p:spPr>
          <a:xfrm>
            <a:off x="304800" y="5661248"/>
            <a:ext cx="6400800" cy="381000"/>
          </a:xfrm>
        </p:spPr>
        <p:txBody>
          <a:bodyPr/>
          <a:lstStyle>
            <a:lvl1pPr marL="0" indent="0">
              <a:buFont typeface="Wingdings" pitchFamily="2" charset="2"/>
              <a:buNone/>
              <a:defRPr sz="2400" b="1" i="0">
                <a:solidFill>
                  <a:schemeClr val="bg1"/>
                </a:solidFill>
              </a:defRPr>
            </a:lvl1pPr>
          </a:lstStyle>
          <a:p>
            <a:pPr lvl="0"/>
            <a:r>
              <a:rPr lang="zh-CN" altLang="en-US" noProof="0" dirty="0" smtClean="0"/>
              <a:t>单击此处编辑母版副标题样式</a:t>
            </a:r>
          </a:p>
        </p:txBody>
      </p:sp>
    </p:spTree>
    <p:extLst>
      <p:ext uri="{BB962C8B-B14F-4D97-AF65-F5344CB8AC3E}">
        <p14:creationId xmlns:p14="http://schemas.microsoft.com/office/powerpoint/2010/main" val="2744373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2000"/>
                                        <p:tgtEl>
                                          <p:spTgt spid="114"/>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16"/>
                                        </p:tgtEl>
                                        <p:attrNameLst>
                                          <p:attrName>style.visibility</p:attrName>
                                        </p:attrNameLst>
                                      </p:cBhvr>
                                      <p:to>
                                        <p:strVal val="visible"/>
                                      </p:to>
                                    </p:set>
                                    <p:animEffect transition="in" filter="fade">
                                      <p:cBhvr>
                                        <p:cTn id="11" dur="1000"/>
                                        <p:tgtEl>
                                          <p:spTgt spid="116"/>
                                        </p:tgtEl>
                                      </p:cBhvr>
                                    </p:animEffect>
                                  </p:childTnLst>
                                </p:cTn>
                              </p:par>
                            </p:childTnLst>
                          </p:cTn>
                        </p:par>
                        <p:par>
                          <p:cTn id="12" fill="hold">
                            <p:stCondLst>
                              <p:cond delay="3000"/>
                            </p:stCondLst>
                            <p:childTnLst>
                              <p:par>
                                <p:cTn id="13" presetID="22" presetClass="entr" presetSubtype="4" fill="hold" nodeType="afterEffect">
                                  <p:stCondLst>
                                    <p:cond delay="0"/>
                                  </p:stCondLst>
                                  <p:childTnLst>
                                    <p:set>
                                      <p:cBhvr>
                                        <p:cTn id="14" dur="1" fill="hold">
                                          <p:stCondLst>
                                            <p:cond delay="0"/>
                                          </p:stCondLst>
                                        </p:cTn>
                                        <p:tgtEl>
                                          <p:spTgt spid="118"/>
                                        </p:tgtEl>
                                        <p:attrNameLst>
                                          <p:attrName>style.visibility</p:attrName>
                                        </p:attrNameLst>
                                      </p:cBhvr>
                                      <p:to>
                                        <p:strVal val="visible"/>
                                      </p:to>
                                    </p:set>
                                    <p:animEffect transition="in" filter="wipe(down)">
                                      <p:cBhvr>
                                        <p:cTn id="15" dur="500"/>
                                        <p:tgtEl>
                                          <p:spTgt spid="118"/>
                                        </p:tgtEl>
                                      </p:cBhvr>
                                    </p:animEffect>
                                  </p:childTnLst>
                                </p:cTn>
                              </p:par>
                            </p:childTnLst>
                          </p:cTn>
                        </p:par>
                        <p:par>
                          <p:cTn id="16" fill="hold">
                            <p:stCondLst>
                              <p:cond delay="3500"/>
                            </p:stCondLst>
                            <p:childTnLst>
                              <p:par>
                                <p:cTn id="17" presetID="22" presetClass="entr" presetSubtype="4" fill="hold" nodeType="afterEffect">
                                  <p:stCondLst>
                                    <p:cond delay="0"/>
                                  </p:stCondLst>
                                  <p:childTnLst>
                                    <p:set>
                                      <p:cBhvr>
                                        <p:cTn id="18" dur="1" fill="hold">
                                          <p:stCondLst>
                                            <p:cond delay="0"/>
                                          </p:stCondLst>
                                        </p:cTn>
                                        <p:tgtEl>
                                          <p:spTgt spid="117"/>
                                        </p:tgtEl>
                                        <p:attrNameLst>
                                          <p:attrName>style.visibility</p:attrName>
                                        </p:attrNameLst>
                                      </p:cBhvr>
                                      <p:to>
                                        <p:strVal val="visible"/>
                                      </p:to>
                                    </p:set>
                                    <p:animEffect transition="in" filter="wipe(down)">
                                      <p:cBhvr>
                                        <p:cTn id="19" dur="500"/>
                                        <p:tgtEl>
                                          <p:spTgt spid="117"/>
                                        </p:tgtEl>
                                      </p:cBhvr>
                                    </p:animEffect>
                                  </p:childTnLst>
                                </p:cTn>
                              </p:par>
                            </p:childTnLst>
                          </p:cTn>
                        </p:par>
                        <p:par>
                          <p:cTn id="20" fill="hold">
                            <p:stCondLst>
                              <p:cond delay="4000"/>
                            </p:stCondLst>
                            <p:childTnLst>
                              <p:par>
                                <p:cTn id="21" presetID="22" presetClass="entr" presetSubtype="4" fill="hold" nodeType="afterEffect">
                                  <p:stCondLst>
                                    <p:cond delay="0"/>
                                  </p:stCondLst>
                                  <p:childTnLst>
                                    <p:set>
                                      <p:cBhvr>
                                        <p:cTn id="22" dur="1" fill="hold">
                                          <p:stCondLst>
                                            <p:cond delay="0"/>
                                          </p:stCondLst>
                                        </p:cTn>
                                        <p:tgtEl>
                                          <p:spTgt spid="115"/>
                                        </p:tgtEl>
                                        <p:attrNameLst>
                                          <p:attrName>style.visibility</p:attrName>
                                        </p:attrNameLst>
                                      </p:cBhvr>
                                      <p:to>
                                        <p:strVal val="visible"/>
                                      </p:to>
                                    </p:set>
                                    <p:animEffect transition="in" filter="wipe(down)">
                                      <p:cBhvr>
                                        <p:cTn id="23" dur="1000"/>
                                        <p:tgtEl>
                                          <p:spTgt spid="115"/>
                                        </p:tgtEl>
                                      </p:cBhvr>
                                    </p:animEffect>
                                  </p:childTnLst>
                                </p:cTn>
                              </p:par>
                              <p:par>
                                <p:cTn id="24" presetID="10" presetClass="entr" presetSubtype="0" fill="hold" nodeType="withEffect">
                                  <p:stCondLst>
                                    <p:cond delay="80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2000"/>
                                        <p:tgtEl>
                                          <p:spTgt spid="5"/>
                                        </p:tgtEl>
                                      </p:cBhvr>
                                    </p:animEffect>
                                  </p:childTnLst>
                                </p:cTn>
                              </p:par>
                            </p:childTnLst>
                          </p:cTn>
                        </p:par>
                        <p:par>
                          <p:cTn id="27" fill="hold">
                            <p:stCondLst>
                              <p:cond delay="6800"/>
                            </p:stCondLst>
                            <p:childTnLst>
                              <p:par>
                                <p:cTn id="28" presetID="10" presetClass="entr" presetSubtype="0" fill="hold" grpId="0" nodeType="afterEffect">
                                  <p:stCondLst>
                                    <p:cond delay="0"/>
                                  </p:stCondLst>
                                  <p:childTnLst>
                                    <p:set>
                                      <p:cBhvr>
                                        <p:cTn id="29" dur="1" fill="hold">
                                          <p:stCondLst>
                                            <p:cond delay="0"/>
                                          </p:stCondLst>
                                        </p:cTn>
                                        <p:tgtEl>
                                          <p:spTgt spid="4098"/>
                                        </p:tgtEl>
                                        <p:attrNameLst>
                                          <p:attrName>style.visibility</p:attrName>
                                        </p:attrNameLst>
                                      </p:cBhvr>
                                      <p:to>
                                        <p:strVal val="visible"/>
                                      </p:to>
                                    </p:set>
                                    <p:animEffect transition="in" filter="fade">
                                      <p:cBhvr>
                                        <p:cTn id="30" dur="1000"/>
                                        <p:tgtEl>
                                          <p:spTgt spid="4098"/>
                                        </p:tgtEl>
                                      </p:cBhvr>
                                    </p:animEffect>
                                  </p:childTnLst>
                                </p:cTn>
                              </p:par>
                            </p:childTnLst>
                          </p:cTn>
                        </p:par>
                        <p:par>
                          <p:cTn id="31" fill="hold">
                            <p:stCondLst>
                              <p:cond delay="7800"/>
                            </p:stCondLst>
                            <p:childTnLst>
                              <p:par>
                                <p:cTn id="32" presetID="10" presetClass="entr" presetSubtype="0" fill="hold" grpId="0" nodeType="afterEffect">
                                  <p:stCondLst>
                                    <p:cond delay="0"/>
                                  </p:stCondLst>
                                  <p:childTnLst>
                                    <p:set>
                                      <p:cBhvr>
                                        <p:cTn id="33" dur="1" fill="hold">
                                          <p:stCondLst>
                                            <p:cond delay="0"/>
                                          </p:stCondLst>
                                        </p:cTn>
                                        <p:tgtEl>
                                          <p:spTgt spid="4099">
                                            <p:txEl>
                                              <p:pRg st="0" end="0"/>
                                            </p:txEl>
                                          </p:spTgt>
                                        </p:tgtEl>
                                        <p:attrNameLst>
                                          <p:attrName>style.visibility</p:attrName>
                                        </p:attrNameLst>
                                      </p:cBhvr>
                                      <p:to>
                                        <p:strVal val="visible"/>
                                      </p:to>
                                    </p:set>
                                    <p:animEffect transition="in" filter="fade">
                                      <p:cBhvr>
                                        <p:cTn id="34" dur="10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tmplLst>
          <p:tmpl lvl="1">
            <p:tnLst>
              <p:par>
                <p:cTn presetID="10" presetClass="entr" presetSubtype="0" fill="hold" nodeType="afterEffect">
                  <p:stCondLst>
                    <p:cond delay="0"/>
                  </p:stCondLst>
                  <p:childTnLst>
                    <p:set>
                      <p:cBhvr>
                        <p:cTn dur="1" fill="hold">
                          <p:stCondLst>
                            <p:cond delay="0"/>
                          </p:stCondLst>
                        </p:cTn>
                        <p:tgtEl>
                          <p:spTgt spid="4099"/>
                        </p:tgtEl>
                        <p:attrNameLst>
                          <p:attrName>style.visibility</p:attrName>
                        </p:attrNameLst>
                      </p:cBhvr>
                      <p:to>
                        <p:strVal val="visible"/>
                      </p:to>
                    </p:set>
                    <p:animEffect transition="in" filter="fade">
                      <p:cBhvr>
                        <p:cTn dur="1000"/>
                        <p:tgtEl>
                          <p:spTgt spid="4099"/>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99A68F19-F560-49B1-9E08-81633D012D31}" type="slidenum">
              <a:rPr lang="zh-CN" altLang="en-US"/>
              <a:pPr>
                <a:defRPr/>
              </a:pPr>
              <a:t>‹#›</a:t>
            </a:fld>
            <a:endParaRPr lang="en-US" altLang="zh-CN" dirty="0"/>
          </a:p>
        </p:txBody>
      </p:sp>
      <p:sp>
        <p:nvSpPr>
          <p:cNvPr id="5"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3435828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6096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EDB13CD1-342A-49A6-B2DC-C9C8B470A9DA}" type="slidenum">
              <a:rPr lang="zh-CN" altLang="en-US"/>
              <a:pPr>
                <a:defRPr/>
              </a:pPr>
              <a:t>‹#›</a:t>
            </a:fld>
            <a:endParaRPr lang="en-US" altLang="zh-CN" dirty="0"/>
          </a:p>
        </p:txBody>
      </p:sp>
      <p:sp>
        <p:nvSpPr>
          <p:cNvPr id="5"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231700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type="title" preserve="1">
  <p:cSld name="结束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5" name="Group 15"/>
          <p:cNvGrpSpPr>
            <a:grpSpLocks/>
          </p:cNvGrpSpPr>
          <p:nvPr/>
        </p:nvGrpSpPr>
        <p:grpSpPr bwMode="auto">
          <a:xfrm>
            <a:off x="152400" y="381000"/>
            <a:ext cx="6838950" cy="3365500"/>
            <a:chOff x="664" y="1951"/>
            <a:chExt cx="4308" cy="2120"/>
          </a:xfrm>
        </p:grpSpPr>
        <p:sp>
          <p:nvSpPr>
            <p:cNvPr id="6" name="Freeform 16"/>
            <p:cNvSpPr>
              <a:spLocks/>
            </p:cNvSpPr>
            <p:nvPr/>
          </p:nvSpPr>
          <p:spPr bwMode="invGray">
            <a:xfrm>
              <a:off x="743" y="2045"/>
              <a:ext cx="1267" cy="1938"/>
            </a:xfrm>
            <a:custGeom>
              <a:avLst/>
              <a:gdLst>
                <a:gd name="T0" fmla="*/ 65 w 1692"/>
                <a:gd name="T1" fmla="*/ 145 h 2586"/>
                <a:gd name="T2" fmla="*/ 180 w 1692"/>
                <a:gd name="T3" fmla="*/ 118 h 2586"/>
                <a:gd name="T4" fmla="*/ 243 w 1692"/>
                <a:gd name="T5" fmla="*/ 135 h 2586"/>
                <a:gd name="T6" fmla="*/ 234 w 1692"/>
                <a:gd name="T7" fmla="*/ 250 h 2586"/>
                <a:gd name="T8" fmla="*/ 153 w 1692"/>
                <a:gd name="T9" fmla="*/ 327 h 2586"/>
                <a:gd name="T10" fmla="*/ 122 w 1692"/>
                <a:gd name="T11" fmla="*/ 401 h 2586"/>
                <a:gd name="T12" fmla="*/ 159 w 1692"/>
                <a:gd name="T13" fmla="*/ 541 h 2586"/>
                <a:gd name="T14" fmla="*/ 177 w 1692"/>
                <a:gd name="T15" fmla="*/ 539 h 2586"/>
                <a:gd name="T16" fmla="*/ 184 w 1692"/>
                <a:gd name="T17" fmla="*/ 509 h 2586"/>
                <a:gd name="T18" fmla="*/ 268 w 1692"/>
                <a:gd name="T19" fmla="*/ 648 h 2586"/>
                <a:gd name="T20" fmla="*/ 365 w 1692"/>
                <a:gd name="T21" fmla="*/ 674 h 2586"/>
                <a:gd name="T22" fmla="*/ 446 w 1692"/>
                <a:gd name="T23" fmla="*/ 758 h 2586"/>
                <a:gd name="T24" fmla="*/ 478 w 1692"/>
                <a:gd name="T25" fmla="*/ 799 h 2586"/>
                <a:gd name="T26" fmla="*/ 432 w 1692"/>
                <a:gd name="T27" fmla="*/ 903 h 2586"/>
                <a:gd name="T28" fmla="*/ 514 w 1692"/>
                <a:gd name="T29" fmla="*/ 1000 h 2586"/>
                <a:gd name="T30" fmla="*/ 580 w 1692"/>
                <a:gd name="T31" fmla="*/ 1135 h 2586"/>
                <a:gd name="T32" fmla="*/ 613 w 1692"/>
                <a:gd name="T33" fmla="*/ 1297 h 2586"/>
                <a:gd name="T34" fmla="*/ 669 w 1692"/>
                <a:gd name="T35" fmla="*/ 1427 h 2586"/>
                <a:gd name="T36" fmla="*/ 717 w 1692"/>
                <a:gd name="T37" fmla="*/ 1416 h 2586"/>
                <a:gd name="T38" fmla="*/ 698 w 1692"/>
                <a:gd name="T39" fmla="*/ 1344 h 2586"/>
                <a:gd name="T40" fmla="*/ 722 w 1692"/>
                <a:gd name="T41" fmla="*/ 1295 h 2586"/>
                <a:gd name="T42" fmla="*/ 767 w 1692"/>
                <a:gd name="T43" fmla="*/ 1252 h 2586"/>
                <a:gd name="T44" fmla="*/ 812 w 1692"/>
                <a:gd name="T45" fmla="*/ 1166 h 2586"/>
                <a:gd name="T46" fmla="*/ 879 w 1692"/>
                <a:gd name="T47" fmla="*/ 1095 h 2586"/>
                <a:gd name="T48" fmla="*/ 910 w 1692"/>
                <a:gd name="T49" fmla="*/ 980 h 2586"/>
                <a:gd name="T50" fmla="*/ 870 w 1692"/>
                <a:gd name="T51" fmla="*/ 864 h 2586"/>
                <a:gd name="T52" fmla="*/ 771 w 1692"/>
                <a:gd name="T53" fmla="*/ 792 h 2586"/>
                <a:gd name="T54" fmla="*/ 619 w 1692"/>
                <a:gd name="T55" fmla="*/ 719 h 2586"/>
                <a:gd name="T56" fmla="*/ 546 w 1692"/>
                <a:gd name="T57" fmla="*/ 707 h 2586"/>
                <a:gd name="T58" fmla="*/ 507 w 1692"/>
                <a:gd name="T59" fmla="*/ 712 h 2586"/>
                <a:gd name="T60" fmla="*/ 446 w 1692"/>
                <a:gd name="T61" fmla="*/ 734 h 2586"/>
                <a:gd name="T62" fmla="*/ 425 w 1692"/>
                <a:gd name="T63" fmla="*/ 659 h 2586"/>
                <a:gd name="T64" fmla="*/ 413 w 1692"/>
                <a:gd name="T65" fmla="*/ 597 h 2586"/>
                <a:gd name="T66" fmla="*/ 354 w 1692"/>
                <a:gd name="T67" fmla="*/ 620 h 2586"/>
                <a:gd name="T68" fmla="*/ 318 w 1692"/>
                <a:gd name="T69" fmla="*/ 534 h 2586"/>
                <a:gd name="T70" fmla="*/ 415 w 1692"/>
                <a:gd name="T71" fmla="*/ 512 h 2586"/>
                <a:gd name="T72" fmla="*/ 473 w 1692"/>
                <a:gd name="T73" fmla="*/ 509 h 2586"/>
                <a:gd name="T74" fmla="*/ 502 w 1692"/>
                <a:gd name="T75" fmla="*/ 505 h 2586"/>
                <a:gd name="T76" fmla="*/ 593 w 1692"/>
                <a:gd name="T77" fmla="*/ 421 h 2586"/>
                <a:gd name="T78" fmla="*/ 664 w 1692"/>
                <a:gd name="T79" fmla="*/ 381 h 2586"/>
                <a:gd name="T80" fmla="*/ 717 w 1692"/>
                <a:gd name="T81" fmla="*/ 357 h 2586"/>
                <a:gd name="T82" fmla="*/ 751 w 1692"/>
                <a:gd name="T83" fmla="*/ 302 h 2586"/>
                <a:gd name="T84" fmla="*/ 722 w 1692"/>
                <a:gd name="T85" fmla="*/ 288 h 2586"/>
                <a:gd name="T86" fmla="*/ 856 w 1692"/>
                <a:gd name="T87" fmla="*/ 256 h 2586"/>
                <a:gd name="T88" fmla="*/ 789 w 1692"/>
                <a:gd name="T89" fmla="*/ 192 h 2586"/>
                <a:gd name="T90" fmla="*/ 744 w 1692"/>
                <a:gd name="T91" fmla="*/ 148 h 2586"/>
                <a:gd name="T92" fmla="*/ 685 w 1692"/>
                <a:gd name="T93" fmla="*/ 205 h 2586"/>
                <a:gd name="T94" fmla="*/ 622 w 1692"/>
                <a:gd name="T95" fmla="*/ 250 h 2586"/>
                <a:gd name="T96" fmla="*/ 573 w 1692"/>
                <a:gd name="T97" fmla="*/ 171 h 2586"/>
                <a:gd name="T98" fmla="*/ 680 w 1692"/>
                <a:gd name="T99" fmla="*/ 135 h 2586"/>
                <a:gd name="T100" fmla="*/ 710 w 1692"/>
                <a:gd name="T101" fmla="*/ 111 h 2586"/>
                <a:gd name="T102" fmla="*/ 744 w 1692"/>
                <a:gd name="T103" fmla="*/ 97 h 2586"/>
                <a:gd name="T104" fmla="*/ 721 w 1692"/>
                <a:gd name="T105" fmla="*/ 81 h 2586"/>
                <a:gd name="T106" fmla="*/ 708 w 1692"/>
                <a:gd name="T107" fmla="*/ 67 h 2586"/>
                <a:gd name="T108" fmla="*/ 674 w 1692"/>
                <a:gd name="T109" fmla="*/ 57 h 2586"/>
                <a:gd name="T110" fmla="*/ 620 w 1692"/>
                <a:gd name="T111" fmla="*/ 76 h 2586"/>
                <a:gd name="T112" fmla="*/ 532 w 1692"/>
                <a:gd name="T113" fmla="*/ 67 h 2586"/>
                <a:gd name="T114" fmla="*/ 309 w 1692"/>
                <a:gd name="T115" fmla="*/ 0 h 2586"/>
                <a:gd name="T116" fmla="*/ 193 w 1692"/>
                <a:gd name="T117" fmla="*/ 18 h 2586"/>
                <a:gd name="T118" fmla="*/ 162 w 1692"/>
                <a:gd name="T119" fmla="*/ 57 h 2586"/>
                <a:gd name="T120" fmla="*/ 72 w 1692"/>
                <a:gd name="T121" fmla="*/ 97 h 2586"/>
                <a:gd name="T122" fmla="*/ 72 w 1692"/>
                <a:gd name="T123" fmla="*/ 121 h 2586"/>
                <a:gd name="T124" fmla="*/ 1 w 1692"/>
                <a:gd name="T125" fmla="*/ 142 h 258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 name="Freeform 17"/>
            <p:cNvSpPr>
              <a:spLocks/>
            </p:cNvSpPr>
            <p:nvPr/>
          </p:nvSpPr>
          <p:spPr bwMode="invGray">
            <a:xfrm>
              <a:off x="703" y="2230"/>
              <a:ext cx="34" cy="28"/>
            </a:xfrm>
            <a:custGeom>
              <a:avLst/>
              <a:gdLst>
                <a:gd name="T0" fmla="*/ 9 w 46"/>
                <a:gd name="T1" fmla="*/ 2 h 38"/>
                <a:gd name="T2" fmla="*/ 0 w 46"/>
                <a:gd name="T3" fmla="*/ 12 h 38"/>
                <a:gd name="T4" fmla="*/ 12 w 46"/>
                <a:gd name="T5" fmla="*/ 21 h 38"/>
                <a:gd name="T6" fmla="*/ 25 w 46"/>
                <a:gd name="T7" fmla="*/ 14 h 38"/>
                <a:gd name="T8" fmla="*/ 16 w 46"/>
                <a:gd name="T9" fmla="*/ 0 h 38"/>
                <a:gd name="T10" fmla="*/ 9 w 46"/>
                <a:gd name="T11" fmla="*/ 2 h 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6" h="38">
                  <a:moveTo>
                    <a:pt x="16" y="4"/>
                  </a:moveTo>
                  <a:lnTo>
                    <a:pt x="0" y="22"/>
                  </a:lnTo>
                  <a:lnTo>
                    <a:pt x="22" y="38"/>
                  </a:lnTo>
                  <a:lnTo>
                    <a:pt x="46" y="26"/>
                  </a:lnTo>
                  <a:lnTo>
                    <a:pt x="30" y="0"/>
                  </a:lnTo>
                  <a:lnTo>
                    <a:pt x="16" y="4"/>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 name="Freeform 18"/>
            <p:cNvSpPr>
              <a:spLocks/>
            </p:cNvSpPr>
            <p:nvPr/>
          </p:nvSpPr>
          <p:spPr bwMode="invGray">
            <a:xfrm>
              <a:off x="1010" y="2353"/>
              <a:ext cx="39" cy="32"/>
            </a:xfrm>
            <a:custGeom>
              <a:avLst/>
              <a:gdLst>
                <a:gd name="T0" fmla="*/ 7 w 52"/>
                <a:gd name="T1" fmla="*/ 0 h 44"/>
                <a:gd name="T2" fmla="*/ 15 w 52"/>
                <a:gd name="T3" fmla="*/ 23 h 44"/>
                <a:gd name="T4" fmla="*/ 24 w 52"/>
                <a:gd name="T5" fmla="*/ 23 h 44"/>
                <a:gd name="T6" fmla="*/ 22 w 52"/>
                <a:gd name="T7" fmla="*/ 9 h 44"/>
                <a:gd name="T8" fmla="*/ 15 w 52"/>
                <a:gd name="T9" fmla="*/ 1 h 44"/>
                <a:gd name="T10" fmla="*/ 7 w 52"/>
                <a:gd name="T11" fmla="*/ 0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 name="Freeform 19"/>
            <p:cNvSpPr>
              <a:spLocks/>
            </p:cNvSpPr>
            <p:nvPr/>
          </p:nvSpPr>
          <p:spPr bwMode="invGray">
            <a:xfrm>
              <a:off x="1792" y="2409"/>
              <a:ext cx="98" cy="74"/>
            </a:xfrm>
            <a:custGeom>
              <a:avLst/>
              <a:gdLst>
                <a:gd name="T0" fmla="*/ 55 w 131"/>
                <a:gd name="T1" fmla="*/ 0 h 98"/>
                <a:gd name="T2" fmla="*/ 44 w 131"/>
                <a:gd name="T3" fmla="*/ 5 h 98"/>
                <a:gd name="T4" fmla="*/ 30 w 131"/>
                <a:gd name="T5" fmla="*/ 14 h 98"/>
                <a:gd name="T6" fmla="*/ 22 w 131"/>
                <a:gd name="T7" fmla="*/ 23 h 98"/>
                <a:gd name="T8" fmla="*/ 12 w 131"/>
                <a:gd name="T9" fmla="*/ 29 h 98"/>
                <a:gd name="T10" fmla="*/ 35 w 131"/>
                <a:gd name="T11" fmla="*/ 47 h 98"/>
                <a:gd name="T12" fmla="*/ 44 w 131"/>
                <a:gd name="T13" fmla="*/ 54 h 98"/>
                <a:gd name="T14" fmla="*/ 48 w 131"/>
                <a:gd name="T15" fmla="*/ 52 h 98"/>
                <a:gd name="T16" fmla="*/ 50 w 131"/>
                <a:gd name="T17" fmla="*/ 49 h 98"/>
                <a:gd name="T18" fmla="*/ 55 w 131"/>
                <a:gd name="T19" fmla="*/ 56 h 98"/>
                <a:gd name="T20" fmla="*/ 69 w 131"/>
                <a:gd name="T21" fmla="*/ 49 h 98"/>
                <a:gd name="T22" fmla="*/ 73 w 131"/>
                <a:gd name="T23" fmla="*/ 42 h 98"/>
                <a:gd name="T24" fmla="*/ 57 w 131"/>
                <a:gd name="T25" fmla="*/ 23 h 98"/>
                <a:gd name="T26" fmla="*/ 64 w 131"/>
                <a:gd name="T27" fmla="*/ 14 h 98"/>
                <a:gd name="T28" fmla="*/ 62 w 131"/>
                <a:gd name="T29" fmla="*/ 2 h 98"/>
                <a:gd name="T30" fmla="*/ 55 w 131"/>
                <a:gd name="T31" fmla="*/ 0 h 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 name="Freeform 20"/>
            <p:cNvSpPr>
              <a:spLocks/>
            </p:cNvSpPr>
            <p:nvPr/>
          </p:nvSpPr>
          <p:spPr bwMode="invGray">
            <a:xfrm>
              <a:off x="1318" y="2793"/>
              <a:ext cx="158" cy="84"/>
            </a:xfrm>
            <a:custGeom>
              <a:avLst/>
              <a:gdLst>
                <a:gd name="T0" fmla="*/ 26 w 212"/>
                <a:gd name="T1" fmla="*/ 7 h 112"/>
                <a:gd name="T2" fmla="*/ 10 w 212"/>
                <a:gd name="T3" fmla="*/ 7 h 112"/>
                <a:gd name="T4" fmla="*/ 3 w 212"/>
                <a:gd name="T5" fmla="*/ 9 h 112"/>
                <a:gd name="T6" fmla="*/ 14 w 212"/>
                <a:gd name="T7" fmla="*/ 29 h 112"/>
                <a:gd name="T8" fmla="*/ 28 w 212"/>
                <a:gd name="T9" fmla="*/ 25 h 112"/>
                <a:gd name="T10" fmla="*/ 51 w 212"/>
                <a:gd name="T11" fmla="*/ 31 h 112"/>
                <a:gd name="T12" fmla="*/ 62 w 212"/>
                <a:gd name="T13" fmla="*/ 34 h 112"/>
                <a:gd name="T14" fmla="*/ 74 w 212"/>
                <a:gd name="T15" fmla="*/ 50 h 112"/>
                <a:gd name="T16" fmla="*/ 78 w 212"/>
                <a:gd name="T17" fmla="*/ 63 h 112"/>
                <a:gd name="T18" fmla="*/ 87 w 212"/>
                <a:gd name="T19" fmla="*/ 56 h 112"/>
                <a:gd name="T20" fmla="*/ 94 w 212"/>
                <a:gd name="T21" fmla="*/ 54 h 112"/>
                <a:gd name="T22" fmla="*/ 104 w 212"/>
                <a:gd name="T23" fmla="*/ 58 h 112"/>
                <a:gd name="T24" fmla="*/ 108 w 212"/>
                <a:gd name="T25" fmla="*/ 45 h 112"/>
                <a:gd name="T26" fmla="*/ 85 w 212"/>
                <a:gd name="T27" fmla="*/ 31 h 112"/>
                <a:gd name="T28" fmla="*/ 58 w 212"/>
                <a:gd name="T29" fmla="*/ 11 h 112"/>
                <a:gd name="T30" fmla="*/ 30 w 212"/>
                <a:gd name="T31" fmla="*/ 15 h 112"/>
                <a:gd name="T32" fmla="*/ 26 w 212"/>
                <a:gd name="T33" fmla="*/ 7 h 11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 name="Freeform 21"/>
            <p:cNvSpPr>
              <a:spLocks/>
            </p:cNvSpPr>
            <p:nvPr/>
          </p:nvSpPr>
          <p:spPr bwMode="invGray">
            <a:xfrm>
              <a:off x="1448" y="2857"/>
              <a:ext cx="99" cy="41"/>
            </a:xfrm>
            <a:custGeom>
              <a:avLst/>
              <a:gdLst>
                <a:gd name="T0" fmla="*/ 31 w 133"/>
                <a:gd name="T1" fmla="*/ 0 h 54"/>
                <a:gd name="T2" fmla="*/ 24 w 133"/>
                <a:gd name="T3" fmla="*/ 4 h 54"/>
                <a:gd name="T4" fmla="*/ 17 w 133"/>
                <a:gd name="T5" fmla="*/ 17 h 54"/>
                <a:gd name="T6" fmla="*/ 8 w 133"/>
                <a:gd name="T7" fmla="*/ 20 h 54"/>
                <a:gd name="T8" fmla="*/ 1 w 133"/>
                <a:gd name="T9" fmla="*/ 24 h 54"/>
                <a:gd name="T10" fmla="*/ 7 w 133"/>
                <a:gd name="T11" fmla="*/ 31 h 54"/>
                <a:gd name="T12" fmla="*/ 74 w 133"/>
                <a:gd name="T13" fmla="*/ 20 h 54"/>
                <a:gd name="T14" fmla="*/ 68 w 133"/>
                <a:gd name="T15" fmla="*/ 9 h 54"/>
                <a:gd name="T16" fmla="*/ 58 w 133"/>
                <a:gd name="T17" fmla="*/ 5 h 54"/>
                <a:gd name="T18" fmla="*/ 56 w 133"/>
                <a:gd name="T19" fmla="*/ 14 h 54"/>
                <a:gd name="T20" fmla="*/ 49 w 133"/>
                <a:gd name="T21" fmla="*/ 11 h 54"/>
                <a:gd name="T22" fmla="*/ 37 w 133"/>
                <a:gd name="T23" fmla="*/ 8 h 54"/>
                <a:gd name="T24" fmla="*/ 31 w 133"/>
                <a:gd name="T25" fmla="*/ 0 h 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2" name="Freeform 22"/>
            <p:cNvSpPr>
              <a:spLocks/>
            </p:cNvSpPr>
            <p:nvPr/>
          </p:nvSpPr>
          <p:spPr bwMode="invGray">
            <a:xfrm>
              <a:off x="1553" y="2883"/>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3" name="Freeform 23"/>
            <p:cNvSpPr>
              <a:spLocks/>
            </p:cNvSpPr>
            <p:nvPr/>
          </p:nvSpPr>
          <p:spPr bwMode="invGray">
            <a:xfrm>
              <a:off x="1609" y="2886"/>
              <a:ext cx="12" cy="25"/>
            </a:xfrm>
            <a:custGeom>
              <a:avLst/>
              <a:gdLst>
                <a:gd name="T0" fmla="*/ 8 w 16"/>
                <a:gd name="T1" fmla="*/ 0 h 34"/>
                <a:gd name="T2" fmla="*/ 0 w 16"/>
                <a:gd name="T3" fmla="*/ 7 h 34"/>
                <a:gd name="T4" fmla="*/ 9 w 16"/>
                <a:gd name="T5" fmla="*/ 18 h 34"/>
                <a:gd name="T6" fmla="*/ 7 w 16"/>
                <a:gd name="T7" fmla="*/ 10 h 34"/>
                <a:gd name="T8" fmla="*/ 9 w 16"/>
                <a:gd name="T9" fmla="*/ 3 h 34"/>
                <a:gd name="T10" fmla="*/ 8 w 16"/>
                <a:gd name="T11" fmla="*/ 0 h 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4" name="Freeform 24"/>
            <p:cNvSpPr>
              <a:spLocks/>
            </p:cNvSpPr>
            <p:nvPr/>
          </p:nvSpPr>
          <p:spPr bwMode="invGray">
            <a:xfrm>
              <a:off x="1426" y="2040"/>
              <a:ext cx="180" cy="88"/>
            </a:xfrm>
            <a:custGeom>
              <a:avLst/>
              <a:gdLst>
                <a:gd name="T0" fmla="*/ 36 w 240"/>
                <a:gd name="T1" fmla="*/ 1 h 117"/>
                <a:gd name="T2" fmla="*/ 14 w 240"/>
                <a:gd name="T3" fmla="*/ 17 h 117"/>
                <a:gd name="T4" fmla="*/ 4 w 240"/>
                <a:gd name="T5" fmla="*/ 21 h 117"/>
                <a:gd name="T6" fmla="*/ 0 w 240"/>
                <a:gd name="T7" fmla="*/ 22 h 117"/>
                <a:gd name="T8" fmla="*/ 15 w 240"/>
                <a:gd name="T9" fmla="*/ 33 h 117"/>
                <a:gd name="T10" fmla="*/ 22 w 240"/>
                <a:gd name="T11" fmla="*/ 35 h 117"/>
                <a:gd name="T12" fmla="*/ 38 w 240"/>
                <a:gd name="T13" fmla="*/ 26 h 117"/>
                <a:gd name="T14" fmla="*/ 45 w 240"/>
                <a:gd name="T15" fmla="*/ 24 h 117"/>
                <a:gd name="T16" fmla="*/ 47 w 240"/>
                <a:gd name="T17" fmla="*/ 31 h 117"/>
                <a:gd name="T18" fmla="*/ 36 w 240"/>
                <a:gd name="T19" fmla="*/ 35 h 117"/>
                <a:gd name="T20" fmla="*/ 41 w 240"/>
                <a:gd name="T21" fmla="*/ 41 h 117"/>
                <a:gd name="T22" fmla="*/ 23 w 240"/>
                <a:gd name="T23" fmla="*/ 49 h 117"/>
                <a:gd name="T24" fmla="*/ 40 w 240"/>
                <a:gd name="T25" fmla="*/ 62 h 117"/>
                <a:gd name="T26" fmla="*/ 47 w 240"/>
                <a:gd name="T27" fmla="*/ 64 h 117"/>
                <a:gd name="T28" fmla="*/ 67 w 240"/>
                <a:gd name="T29" fmla="*/ 58 h 117"/>
                <a:gd name="T30" fmla="*/ 85 w 240"/>
                <a:gd name="T31" fmla="*/ 59 h 117"/>
                <a:gd name="T32" fmla="*/ 95 w 240"/>
                <a:gd name="T33" fmla="*/ 66 h 117"/>
                <a:gd name="T34" fmla="*/ 115 w 240"/>
                <a:gd name="T35" fmla="*/ 62 h 117"/>
                <a:gd name="T36" fmla="*/ 126 w 240"/>
                <a:gd name="T37" fmla="*/ 58 h 117"/>
                <a:gd name="T38" fmla="*/ 125 w 240"/>
                <a:gd name="T39" fmla="*/ 44 h 117"/>
                <a:gd name="T40" fmla="*/ 132 w 240"/>
                <a:gd name="T41" fmla="*/ 39 h 117"/>
                <a:gd name="T42" fmla="*/ 134 w 240"/>
                <a:gd name="T43" fmla="*/ 26 h 117"/>
                <a:gd name="T44" fmla="*/ 119 w 240"/>
                <a:gd name="T45" fmla="*/ 32 h 117"/>
                <a:gd name="T46" fmla="*/ 113 w 240"/>
                <a:gd name="T47" fmla="*/ 24 h 117"/>
                <a:gd name="T48" fmla="*/ 97 w 240"/>
                <a:gd name="T49" fmla="*/ 26 h 117"/>
                <a:gd name="T50" fmla="*/ 76 w 240"/>
                <a:gd name="T51" fmla="*/ 5 h 117"/>
                <a:gd name="T52" fmla="*/ 53 w 240"/>
                <a:gd name="T53" fmla="*/ 6 h 117"/>
                <a:gd name="T54" fmla="*/ 47 w 240"/>
                <a:gd name="T55" fmla="*/ 1 h 117"/>
                <a:gd name="T56" fmla="*/ 36 w 240"/>
                <a:gd name="T57" fmla="*/ 1 h 11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5" name="Freeform 25"/>
            <p:cNvSpPr>
              <a:spLocks/>
            </p:cNvSpPr>
            <p:nvPr/>
          </p:nvSpPr>
          <p:spPr bwMode="invGray">
            <a:xfrm>
              <a:off x="1506" y="1999"/>
              <a:ext cx="146" cy="60"/>
            </a:xfrm>
            <a:custGeom>
              <a:avLst/>
              <a:gdLst>
                <a:gd name="T0" fmla="*/ 55 w 194"/>
                <a:gd name="T1" fmla="*/ 6 h 80"/>
                <a:gd name="T2" fmla="*/ 8 w 194"/>
                <a:gd name="T3" fmla="*/ 14 h 80"/>
                <a:gd name="T4" fmla="*/ 5 w 194"/>
                <a:gd name="T5" fmla="*/ 20 h 80"/>
                <a:gd name="T6" fmla="*/ 32 w 194"/>
                <a:gd name="T7" fmla="*/ 29 h 80"/>
                <a:gd name="T8" fmla="*/ 77 w 194"/>
                <a:gd name="T9" fmla="*/ 42 h 80"/>
                <a:gd name="T10" fmla="*/ 99 w 194"/>
                <a:gd name="T11" fmla="*/ 38 h 80"/>
                <a:gd name="T12" fmla="*/ 106 w 194"/>
                <a:gd name="T13" fmla="*/ 36 h 80"/>
                <a:gd name="T14" fmla="*/ 99 w 194"/>
                <a:gd name="T15" fmla="*/ 25 h 80"/>
                <a:gd name="T16" fmla="*/ 93 w 194"/>
                <a:gd name="T17" fmla="*/ 20 h 80"/>
                <a:gd name="T18" fmla="*/ 73 w 194"/>
                <a:gd name="T19" fmla="*/ 15 h 80"/>
                <a:gd name="T20" fmla="*/ 55 w 194"/>
                <a:gd name="T21" fmla="*/ 6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6" name="Freeform 26"/>
            <p:cNvSpPr>
              <a:spLocks/>
            </p:cNvSpPr>
            <p:nvPr/>
          </p:nvSpPr>
          <p:spPr bwMode="invGray">
            <a:xfrm>
              <a:off x="1711" y="2069"/>
              <a:ext cx="233" cy="190"/>
            </a:xfrm>
            <a:custGeom>
              <a:avLst/>
              <a:gdLst>
                <a:gd name="T0" fmla="*/ 38 w 310"/>
                <a:gd name="T1" fmla="*/ 5 h 254"/>
                <a:gd name="T2" fmla="*/ 29 w 310"/>
                <a:gd name="T3" fmla="*/ 13 h 254"/>
                <a:gd name="T4" fmla="*/ 12 w 310"/>
                <a:gd name="T5" fmla="*/ 22 h 254"/>
                <a:gd name="T6" fmla="*/ 30 w 310"/>
                <a:gd name="T7" fmla="*/ 43 h 254"/>
                <a:gd name="T8" fmla="*/ 44 w 310"/>
                <a:gd name="T9" fmla="*/ 48 h 254"/>
                <a:gd name="T10" fmla="*/ 58 w 310"/>
                <a:gd name="T11" fmla="*/ 55 h 254"/>
                <a:gd name="T12" fmla="*/ 71 w 310"/>
                <a:gd name="T13" fmla="*/ 48 h 254"/>
                <a:gd name="T14" fmla="*/ 80 w 310"/>
                <a:gd name="T15" fmla="*/ 57 h 254"/>
                <a:gd name="T16" fmla="*/ 84 w 310"/>
                <a:gd name="T17" fmla="*/ 71 h 254"/>
                <a:gd name="T18" fmla="*/ 65 w 310"/>
                <a:gd name="T19" fmla="*/ 85 h 254"/>
                <a:gd name="T20" fmla="*/ 50 w 310"/>
                <a:gd name="T21" fmla="*/ 96 h 254"/>
                <a:gd name="T22" fmla="*/ 39 w 310"/>
                <a:gd name="T23" fmla="*/ 94 h 254"/>
                <a:gd name="T24" fmla="*/ 32 w 310"/>
                <a:gd name="T25" fmla="*/ 92 h 254"/>
                <a:gd name="T26" fmla="*/ 24 w 310"/>
                <a:gd name="T27" fmla="*/ 105 h 254"/>
                <a:gd name="T28" fmla="*/ 22 w 310"/>
                <a:gd name="T29" fmla="*/ 111 h 254"/>
                <a:gd name="T30" fmla="*/ 41 w 310"/>
                <a:gd name="T31" fmla="*/ 114 h 254"/>
                <a:gd name="T32" fmla="*/ 53 w 310"/>
                <a:gd name="T33" fmla="*/ 114 h 254"/>
                <a:gd name="T34" fmla="*/ 65 w 310"/>
                <a:gd name="T35" fmla="*/ 129 h 254"/>
                <a:gd name="T36" fmla="*/ 71 w 310"/>
                <a:gd name="T37" fmla="*/ 132 h 254"/>
                <a:gd name="T38" fmla="*/ 78 w 310"/>
                <a:gd name="T39" fmla="*/ 134 h 254"/>
                <a:gd name="T40" fmla="*/ 88 w 310"/>
                <a:gd name="T41" fmla="*/ 141 h 254"/>
                <a:gd name="T42" fmla="*/ 102 w 310"/>
                <a:gd name="T43" fmla="*/ 132 h 254"/>
                <a:gd name="T44" fmla="*/ 115 w 310"/>
                <a:gd name="T45" fmla="*/ 132 h 254"/>
                <a:gd name="T46" fmla="*/ 129 w 310"/>
                <a:gd name="T47" fmla="*/ 119 h 254"/>
                <a:gd name="T48" fmla="*/ 127 w 310"/>
                <a:gd name="T49" fmla="*/ 103 h 254"/>
                <a:gd name="T50" fmla="*/ 123 w 310"/>
                <a:gd name="T51" fmla="*/ 96 h 254"/>
                <a:gd name="T52" fmla="*/ 132 w 310"/>
                <a:gd name="T53" fmla="*/ 94 h 254"/>
                <a:gd name="T54" fmla="*/ 138 w 310"/>
                <a:gd name="T55" fmla="*/ 102 h 254"/>
                <a:gd name="T56" fmla="*/ 140 w 310"/>
                <a:gd name="T57" fmla="*/ 110 h 254"/>
                <a:gd name="T58" fmla="*/ 147 w 310"/>
                <a:gd name="T59" fmla="*/ 108 h 254"/>
                <a:gd name="T60" fmla="*/ 171 w 310"/>
                <a:gd name="T61" fmla="*/ 94 h 254"/>
                <a:gd name="T62" fmla="*/ 165 w 310"/>
                <a:gd name="T63" fmla="*/ 82 h 254"/>
                <a:gd name="T64" fmla="*/ 147 w 310"/>
                <a:gd name="T65" fmla="*/ 69 h 254"/>
                <a:gd name="T66" fmla="*/ 150 w 310"/>
                <a:gd name="T67" fmla="*/ 60 h 254"/>
                <a:gd name="T68" fmla="*/ 156 w 310"/>
                <a:gd name="T69" fmla="*/ 58 h 254"/>
                <a:gd name="T70" fmla="*/ 143 w 310"/>
                <a:gd name="T71" fmla="*/ 35 h 254"/>
                <a:gd name="T72" fmla="*/ 132 w 310"/>
                <a:gd name="T73" fmla="*/ 33 h 254"/>
                <a:gd name="T74" fmla="*/ 125 w 310"/>
                <a:gd name="T75" fmla="*/ 31 h 254"/>
                <a:gd name="T76" fmla="*/ 113 w 310"/>
                <a:gd name="T77" fmla="*/ 19 h 254"/>
                <a:gd name="T78" fmla="*/ 88 w 310"/>
                <a:gd name="T79" fmla="*/ 25 h 254"/>
                <a:gd name="T80" fmla="*/ 95 w 310"/>
                <a:gd name="T81" fmla="*/ 14 h 254"/>
                <a:gd name="T82" fmla="*/ 78 w 310"/>
                <a:gd name="T83" fmla="*/ 10 h 254"/>
                <a:gd name="T84" fmla="*/ 67 w 310"/>
                <a:gd name="T85" fmla="*/ 10 h 254"/>
                <a:gd name="T86" fmla="*/ 38 w 310"/>
                <a:gd name="T87" fmla="*/ 5 h 25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7" name="Freeform 27"/>
            <p:cNvSpPr>
              <a:spLocks/>
            </p:cNvSpPr>
            <p:nvPr/>
          </p:nvSpPr>
          <p:spPr bwMode="invGray">
            <a:xfrm>
              <a:off x="1709" y="1987"/>
              <a:ext cx="44" cy="37"/>
            </a:xfrm>
            <a:custGeom>
              <a:avLst/>
              <a:gdLst>
                <a:gd name="T0" fmla="*/ 14 w 59"/>
                <a:gd name="T1" fmla="*/ 0 h 50"/>
                <a:gd name="T2" fmla="*/ 0 w 59"/>
                <a:gd name="T3" fmla="*/ 5 h 50"/>
                <a:gd name="T4" fmla="*/ 16 w 59"/>
                <a:gd name="T5" fmla="*/ 22 h 50"/>
                <a:gd name="T6" fmla="*/ 27 w 59"/>
                <a:gd name="T7" fmla="*/ 27 h 50"/>
                <a:gd name="T8" fmla="*/ 32 w 59"/>
                <a:gd name="T9" fmla="*/ 16 h 50"/>
                <a:gd name="T10" fmla="*/ 25 w 59"/>
                <a:gd name="T11" fmla="*/ 4 h 50"/>
                <a:gd name="T12" fmla="*/ 14 w 59"/>
                <a:gd name="T13" fmla="*/ 0 h 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8" name="Freeform 28"/>
            <p:cNvSpPr>
              <a:spLocks/>
            </p:cNvSpPr>
            <p:nvPr/>
          </p:nvSpPr>
          <p:spPr bwMode="invGray">
            <a:xfrm>
              <a:off x="1625" y="2057"/>
              <a:ext cx="65" cy="42"/>
            </a:xfrm>
            <a:custGeom>
              <a:avLst/>
              <a:gdLst>
                <a:gd name="T0" fmla="*/ 25 w 86"/>
                <a:gd name="T1" fmla="*/ 4 h 57"/>
                <a:gd name="T2" fmla="*/ 14 w 86"/>
                <a:gd name="T3" fmla="*/ 13 h 57"/>
                <a:gd name="T4" fmla="*/ 2 w 86"/>
                <a:gd name="T5" fmla="*/ 15 h 57"/>
                <a:gd name="T6" fmla="*/ 9 w 86"/>
                <a:gd name="T7" fmla="*/ 31 h 57"/>
                <a:gd name="T8" fmla="*/ 42 w 86"/>
                <a:gd name="T9" fmla="*/ 19 h 57"/>
                <a:gd name="T10" fmla="*/ 49 w 86"/>
                <a:gd name="T11" fmla="*/ 10 h 57"/>
                <a:gd name="T12" fmla="*/ 32 w 86"/>
                <a:gd name="T13" fmla="*/ 4 h 57"/>
                <a:gd name="T14" fmla="*/ 25 w 86"/>
                <a:gd name="T15" fmla="*/ 4 h 5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9" name="Freeform 29"/>
            <p:cNvSpPr>
              <a:spLocks/>
            </p:cNvSpPr>
            <p:nvPr/>
          </p:nvSpPr>
          <p:spPr bwMode="invGray">
            <a:xfrm>
              <a:off x="1693" y="2065"/>
              <a:ext cx="54" cy="25"/>
            </a:xfrm>
            <a:custGeom>
              <a:avLst/>
              <a:gdLst>
                <a:gd name="T0" fmla="*/ 22 w 73"/>
                <a:gd name="T1" fmla="*/ 0 h 34"/>
                <a:gd name="T2" fmla="*/ 5 w 73"/>
                <a:gd name="T3" fmla="*/ 9 h 34"/>
                <a:gd name="T4" fmla="*/ 13 w 73"/>
                <a:gd name="T5" fmla="*/ 18 h 34"/>
                <a:gd name="T6" fmla="*/ 28 w 73"/>
                <a:gd name="T7" fmla="*/ 15 h 34"/>
                <a:gd name="T8" fmla="*/ 35 w 73"/>
                <a:gd name="T9" fmla="*/ 11 h 34"/>
                <a:gd name="T10" fmla="*/ 22 w 73"/>
                <a:gd name="T11" fmla="*/ 0 h 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0" name="Freeform 30"/>
            <p:cNvSpPr>
              <a:spLocks/>
            </p:cNvSpPr>
            <p:nvPr/>
          </p:nvSpPr>
          <p:spPr bwMode="invGray">
            <a:xfrm>
              <a:off x="1664" y="2029"/>
              <a:ext cx="64" cy="34"/>
            </a:xfrm>
            <a:custGeom>
              <a:avLst/>
              <a:gdLst>
                <a:gd name="T0" fmla="*/ 33 w 85"/>
                <a:gd name="T1" fmla="*/ 6 h 45"/>
                <a:gd name="T2" fmla="*/ 16 w 85"/>
                <a:gd name="T3" fmla="*/ 2 h 45"/>
                <a:gd name="T4" fmla="*/ 0 w 85"/>
                <a:gd name="T5" fmla="*/ 11 h 45"/>
                <a:gd name="T6" fmla="*/ 23 w 85"/>
                <a:gd name="T7" fmla="*/ 18 h 45"/>
                <a:gd name="T8" fmla="*/ 36 w 85"/>
                <a:gd name="T9" fmla="*/ 23 h 45"/>
                <a:gd name="T10" fmla="*/ 47 w 85"/>
                <a:gd name="T11" fmla="*/ 11 h 45"/>
                <a:gd name="T12" fmla="*/ 47 w 85"/>
                <a:gd name="T13" fmla="*/ 4 h 45"/>
                <a:gd name="T14" fmla="*/ 36 w 85"/>
                <a:gd name="T15" fmla="*/ 0 h 45"/>
                <a:gd name="T16" fmla="*/ 33 w 85"/>
                <a:gd name="T17" fmla="*/ 6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1" name="Freeform 31"/>
            <p:cNvSpPr>
              <a:spLocks/>
            </p:cNvSpPr>
            <p:nvPr/>
          </p:nvSpPr>
          <p:spPr bwMode="invGray">
            <a:xfrm>
              <a:off x="1637" y="1997"/>
              <a:ext cx="44" cy="24"/>
            </a:xfrm>
            <a:custGeom>
              <a:avLst/>
              <a:gdLst>
                <a:gd name="T0" fmla="*/ 9 w 58"/>
                <a:gd name="T1" fmla="*/ 2 h 31"/>
                <a:gd name="T2" fmla="*/ 0 w 58"/>
                <a:gd name="T3" fmla="*/ 11 h 31"/>
                <a:gd name="T4" fmla="*/ 11 w 58"/>
                <a:gd name="T5" fmla="*/ 17 h 31"/>
                <a:gd name="T6" fmla="*/ 16 w 58"/>
                <a:gd name="T7" fmla="*/ 12 h 31"/>
                <a:gd name="T8" fmla="*/ 30 w 58"/>
                <a:gd name="T9" fmla="*/ 7 h 31"/>
                <a:gd name="T10" fmla="*/ 25 w 58"/>
                <a:gd name="T11" fmla="*/ 0 h 31"/>
                <a:gd name="T12" fmla="*/ 9 w 58"/>
                <a:gd name="T13" fmla="*/ 2 h 3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2" name="Freeform 32"/>
            <p:cNvSpPr>
              <a:spLocks/>
            </p:cNvSpPr>
            <p:nvPr/>
          </p:nvSpPr>
          <p:spPr bwMode="invGray">
            <a:xfrm>
              <a:off x="1751" y="2000"/>
              <a:ext cx="114" cy="77"/>
            </a:xfrm>
            <a:custGeom>
              <a:avLst/>
              <a:gdLst>
                <a:gd name="T0" fmla="*/ 22 w 152"/>
                <a:gd name="T1" fmla="*/ 0 h 102"/>
                <a:gd name="T2" fmla="*/ 8 w 152"/>
                <a:gd name="T3" fmla="*/ 4 h 102"/>
                <a:gd name="T4" fmla="*/ 2 w 152"/>
                <a:gd name="T5" fmla="*/ 22 h 102"/>
                <a:gd name="T6" fmla="*/ 7 w 152"/>
                <a:gd name="T7" fmla="*/ 32 h 102"/>
                <a:gd name="T8" fmla="*/ 0 w 152"/>
                <a:gd name="T9" fmla="*/ 41 h 102"/>
                <a:gd name="T10" fmla="*/ 32 w 152"/>
                <a:gd name="T11" fmla="*/ 49 h 102"/>
                <a:gd name="T12" fmla="*/ 47 w 152"/>
                <a:gd name="T13" fmla="*/ 52 h 102"/>
                <a:gd name="T14" fmla="*/ 86 w 152"/>
                <a:gd name="T15" fmla="*/ 49 h 102"/>
                <a:gd name="T16" fmla="*/ 43 w 152"/>
                <a:gd name="T17" fmla="*/ 40 h 102"/>
                <a:gd name="T18" fmla="*/ 31 w 152"/>
                <a:gd name="T19" fmla="*/ 35 h 102"/>
                <a:gd name="T20" fmla="*/ 25 w 152"/>
                <a:gd name="T21" fmla="*/ 29 h 102"/>
                <a:gd name="T22" fmla="*/ 29 w 152"/>
                <a:gd name="T23" fmla="*/ 20 h 102"/>
                <a:gd name="T24" fmla="*/ 22 w 152"/>
                <a:gd name="T25" fmla="*/ 0 h 1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3" name="Freeform 33"/>
            <p:cNvSpPr>
              <a:spLocks/>
            </p:cNvSpPr>
            <p:nvPr/>
          </p:nvSpPr>
          <p:spPr bwMode="invGray">
            <a:xfrm>
              <a:off x="664" y="2245"/>
              <a:ext cx="25" cy="15"/>
            </a:xfrm>
            <a:custGeom>
              <a:avLst/>
              <a:gdLst>
                <a:gd name="T0" fmla="*/ 18 w 34"/>
                <a:gd name="T1" fmla="*/ 0 h 20"/>
                <a:gd name="T2" fmla="*/ 13 w 34"/>
                <a:gd name="T3" fmla="*/ 11 h 20"/>
                <a:gd name="T4" fmla="*/ 2 w 34"/>
                <a:gd name="T5" fmla="*/ 11 h 20"/>
                <a:gd name="T6" fmla="*/ 2 w 34"/>
                <a:gd name="T7" fmla="*/ 4 h 20"/>
                <a:gd name="T8" fmla="*/ 18 w 34"/>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4" name="Freeform 34"/>
            <p:cNvSpPr>
              <a:spLocks/>
            </p:cNvSpPr>
            <p:nvPr/>
          </p:nvSpPr>
          <p:spPr bwMode="invGray">
            <a:xfrm>
              <a:off x="1421" y="2756"/>
              <a:ext cx="16" cy="12"/>
            </a:xfrm>
            <a:custGeom>
              <a:avLst/>
              <a:gdLst>
                <a:gd name="T0" fmla="*/ 2 w 21"/>
                <a:gd name="T1" fmla="*/ 0 h 16"/>
                <a:gd name="T2" fmla="*/ 8 w 21"/>
                <a:gd name="T3" fmla="*/ 9 h 16"/>
                <a:gd name="T4" fmla="*/ 2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5" name="Freeform 35"/>
            <p:cNvSpPr>
              <a:spLocks/>
            </p:cNvSpPr>
            <p:nvPr/>
          </p:nvSpPr>
          <p:spPr bwMode="invGray">
            <a:xfrm>
              <a:off x="1424" y="2781"/>
              <a:ext cx="16" cy="12"/>
            </a:xfrm>
            <a:custGeom>
              <a:avLst/>
              <a:gdLst>
                <a:gd name="T0" fmla="*/ 2 w 21"/>
                <a:gd name="T1" fmla="*/ 0 h 16"/>
                <a:gd name="T2" fmla="*/ 8 w 21"/>
                <a:gd name="T3" fmla="*/ 9 h 16"/>
                <a:gd name="T4" fmla="*/ 2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6" name="Freeform 36"/>
            <p:cNvSpPr>
              <a:spLocks/>
            </p:cNvSpPr>
            <p:nvPr/>
          </p:nvSpPr>
          <p:spPr bwMode="invGray">
            <a:xfrm>
              <a:off x="1628" y="2913"/>
              <a:ext cx="15" cy="12"/>
            </a:xfrm>
            <a:custGeom>
              <a:avLst/>
              <a:gdLst>
                <a:gd name="T0" fmla="*/ 1 w 21"/>
                <a:gd name="T1" fmla="*/ 0 h 16"/>
                <a:gd name="T2" fmla="*/ 6 w 21"/>
                <a:gd name="T3" fmla="*/ 9 h 16"/>
                <a:gd name="T4" fmla="*/ 1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7" name="Freeform 37"/>
            <p:cNvSpPr>
              <a:spLocks/>
            </p:cNvSpPr>
            <p:nvPr/>
          </p:nvSpPr>
          <p:spPr bwMode="invGray">
            <a:xfrm>
              <a:off x="1752" y="2429"/>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8" name="Freeform 38"/>
            <p:cNvSpPr>
              <a:spLocks/>
            </p:cNvSpPr>
            <p:nvPr/>
          </p:nvSpPr>
          <p:spPr bwMode="invGray">
            <a:xfrm>
              <a:off x="1652" y="2224"/>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9" name="Freeform 39"/>
            <p:cNvSpPr>
              <a:spLocks/>
            </p:cNvSpPr>
            <p:nvPr/>
          </p:nvSpPr>
          <p:spPr bwMode="invGray">
            <a:xfrm>
              <a:off x="1717" y="2045"/>
              <a:ext cx="39" cy="18"/>
            </a:xfrm>
            <a:custGeom>
              <a:avLst/>
              <a:gdLst>
                <a:gd name="T0" fmla="*/ 8 w 51"/>
                <a:gd name="T1" fmla="*/ 0 h 24"/>
                <a:gd name="T2" fmla="*/ 4 w 51"/>
                <a:gd name="T3" fmla="*/ 11 h 24"/>
                <a:gd name="T4" fmla="*/ 16 w 51"/>
                <a:gd name="T5" fmla="*/ 14 h 24"/>
                <a:gd name="T6" fmla="*/ 19 w 51"/>
                <a:gd name="T7" fmla="*/ 2 h 24"/>
                <a:gd name="T8" fmla="*/ 8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0" name="Freeform 40"/>
            <p:cNvSpPr>
              <a:spLocks/>
            </p:cNvSpPr>
            <p:nvPr/>
          </p:nvSpPr>
          <p:spPr bwMode="invGray">
            <a:xfrm>
              <a:off x="1780" y="2153"/>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1" name="Freeform 41"/>
            <p:cNvSpPr>
              <a:spLocks/>
            </p:cNvSpPr>
            <p:nvPr/>
          </p:nvSpPr>
          <p:spPr bwMode="invGray">
            <a:xfrm>
              <a:off x="1796" y="1951"/>
              <a:ext cx="696" cy="346"/>
            </a:xfrm>
            <a:custGeom>
              <a:avLst/>
              <a:gdLst>
                <a:gd name="T0" fmla="*/ 16 w 929"/>
                <a:gd name="T1" fmla="*/ 31 h 462"/>
                <a:gd name="T2" fmla="*/ 3 w 929"/>
                <a:gd name="T3" fmla="*/ 52 h 462"/>
                <a:gd name="T4" fmla="*/ 20 w 929"/>
                <a:gd name="T5" fmla="*/ 56 h 462"/>
                <a:gd name="T6" fmla="*/ 9 w 929"/>
                <a:gd name="T7" fmla="*/ 65 h 462"/>
                <a:gd name="T8" fmla="*/ 58 w 929"/>
                <a:gd name="T9" fmla="*/ 76 h 462"/>
                <a:gd name="T10" fmla="*/ 79 w 929"/>
                <a:gd name="T11" fmla="*/ 73 h 462"/>
                <a:gd name="T12" fmla="*/ 140 w 929"/>
                <a:gd name="T13" fmla="*/ 43 h 462"/>
                <a:gd name="T14" fmla="*/ 169 w 929"/>
                <a:gd name="T15" fmla="*/ 37 h 462"/>
                <a:gd name="T16" fmla="*/ 182 w 929"/>
                <a:gd name="T17" fmla="*/ 45 h 462"/>
                <a:gd name="T18" fmla="*/ 153 w 929"/>
                <a:gd name="T19" fmla="*/ 49 h 462"/>
                <a:gd name="T20" fmla="*/ 136 w 929"/>
                <a:gd name="T21" fmla="*/ 63 h 462"/>
                <a:gd name="T22" fmla="*/ 142 w 929"/>
                <a:gd name="T23" fmla="*/ 67 h 462"/>
                <a:gd name="T24" fmla="*/ 146 w 929"/>
                <a:gd name="T25" fmla="*/ 88 h 462"/>
                <a:gd name="T26" fmla="*/ 196 w 929"/>
                <a:gd name="T27" fmla="*/ 108 h 462"/>
                <a:gd name="T28" fmla="*/ 189 w 929"/>
                <a:gd name="T29" fmla="*/ 118 h 462"/>
                <a:gd name="T30" fmla="*/ 207 w 929"/>
                <a:gd name="T31" fmla="*/ 138 h 462"/>
                <a:gd name="T32" fmla="*/ 196 w 929"/>
                <a:gd name="T33" fmla="*/ 149 h 462"/>
                <a:gd name="T34" fmla="*/ 182 w 929"/>
                <a:gd name="T35" fmla="*/ 165 h 462"/>
                <a:gd name="T36" fmla="*/ 165 w 929"/>
                <a:gd name="T37" fmla="*/ 182 h 462"/>
                <a:gd name="T38" fmla="*/ 164 w 929"/>
                <a:gd name="T39" fmla="*/ 236 h 462"/>
                <a:gd name="T40" fmla="*/ 187 w 929"/>
                <a:gd name="T41" fmla="*/ 250 h 462"/>
                <a:gd name="T42" fmla="*/ 218 w 929"/>
                <a:gd name="T43" fmla="*/ 252 h 462"/>
                <a:gd name="T44" fmla="*/ 232 w 929"/>
                <a:gd name="T45" fmla="*/ 237 h 462"/>
                <a:gd name="T46" fmla="*/ 284 w 929"/>
                <a:gd name="T47" fmla="*/ 200 h 462"/>
                <a:gd name="T48" fmla="*/ 321 w 929"/>
                <a:gd name="T49" fmla="*/ 187 h 462"/>
                <a:gd name="T50" fmla="*/ 363 w 929"/>
                <a:gd name="T51" fmla="*/ 173 h 462"/>
                <a:gd name="T52" fmla="*/ 404 w 929"/>
                <a:gd name="T53" fmla="*/ 163 h 462"/>
                <a:gd name="T54" fmla="*/ 428 w 929"/>
                <a:gd name="T55" fmla="*/ 146 h 462"/>
                <a:gd name="T56" fmla="*/ 449 w 929"/>
                <a:gd name="T57" fmla="*/ 112 h 462"/>
                <a:gd name="T58" fmla="*/ 450 w 929"/>
                <a:gd name="T59" fmla="*/ 86 h 462"/>
                <a:gd name="T60" fmla="*/ 450 w 929"/>
                <a:gd name="T61" fmla="*/ 70 h 462"/>
                <a:gd name="T62" fmla="*/ 467 w 929"/>
                <a:gd name="T63" fmla="*/ 50 h 462"/>
                <a:gd name="T64" fmla="*/ 491 w 929"/>
                <a:gd name="T65" fmla="*/ 52 h 462"/>
                <a:gd name="T66" fmla="*/ 518 w 929"/>
                <a:gd name="T67" fmla="*/ 29 h 462"/>
                <a:gd name="T68" fmla="*/ 498 w 929"/>
                <a:gd name="T69" fmla="*/ 31 h 462"/>
                <a:gd name="T70" fmla="*/ 476 w 929"/>
                <a:gd name="T71" fmla="*/ 25 h 462"/>
                <a:gd name="T72" fmla="*/ 446 w 929"/>
                <a:gd name="T73" fmla="*/ 12 h 462"/>
                <a:gd name="T74" fmla="*/ 360 w 929"/>
                <a:gd name="T75" fmla="*/ 14 h 462"/>
                <a:gd name="T76" fmla="*/ 328 w 929"/>
                <a:gd name="T77" fmla="*/ 21 h 462"/>
                <a:gd name="T78" fmla="*/ 312 w 929"/>
                <a:gd name="T79" fmla="*/ 21 h 462"/>
                <a:gd name="T80" fmla="*/ 290 w 929"/>
                <a:gd name="T81" fmla="*/ 30 h 462"/>
                <a:gd name="T82" fmla="*/ 268 w 929"/>
                <a:gd name="T83" fmla="*/ 16 h 462"/>
                <a:gd name="T84" fmla="*/ 243 w 929"/>
                <a:gd name="T85" fmla="*/ 22 h 462"/>
                <a:gd name="T86" fmla="*/ 205 w 929"/>
                <a:gd name="T87" fmla="*/ 29 h 462"/>
                <a:gd name="T88" fmla="*/ 230 w 929"/>
                <a:gd name="T89" fmla="*/ 21 h 462"/>
                <a:gd name="T90" fmla="*/ 198 w 929"/>
                <a:gd name="T91" fmla="*/ 4 h 462"/>
                <a:gd name="T92" fmla="*/ 187 w 929"/>
                <a:gd name="T93" fmla="*/ 1 h 462"/>
                <a:gd name="T94" fmla="*/ 176 w 929"/>
                <a:gd name="T95" fmla="*/ 4 h 462"/>
                <a:gd name="T96" fmla="*/ 135 w 929"/>
                <a:gd name="T97" fmla="*/ 9 h 462"/>
                <a:gd name="T98" fmla="*/ 90 w 929"/>
                <a:gd name="T99" fmla="*/ 16 h 462"/>
                <a:gd name="T100" fmla="*/ 61 w 929"/>
                <a:gd name="T101" fmla="*/ 14 h 462"/>
                <a:gd name="T102" fmla="*/ 64 w 929"/>
                <a:gd name="T103" fmla="*/ 38 h 462"/>
                <a:gd name="T104" fmla="*/ 58 w 929"/>
                <a:gd name="T105" fmla="*/ 29 h 462"/>
                <a:gd name="T106" fmla="*/ 34 w 929"/>
                <a:gd name="T107" fmla="*/ 23 h 46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2" name="Freeform 42"/>
            <p:cNvSpPr>
              <a:spLocks/>
            </p:cNvSpPr>
            <p:nvPr/>
          </p:nvSpPr>
          <p:spPr bwMode="invGray">
            <a:xfrm>
              <a:off x="2009" y="2135"/>
              <a:ext cx="39" cy="24"/>
            </a:xfrm>
            <a:custGeom>
              <a:avLst/>
              <a:gdLst>
                <a:gd name="T0" fmla="*/ 20 w 52"/>
                <a:gd name="T1" fmla="*/ 0 h 32"/>
                <a:gd name="T2" fmla="*/ 5 w 52"/>
                <a:gd name="T3" fmla="*/ 11 h 32"/>
                <a:gd name="T4" fmla="*/ 14 w 52"/>
                <a:gd name="T5" fmla="*/ 18 h 32"/>
                <a:gd name="T6" fmla="*/ 24 w 52"/>
                <a:gd name="T7" fmla="*/ 17 h 32"/>
                <a:gd name="T8" fmla="*/ 20 w 52"/>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3" name="Freeform 43"/>
            <p:cNvSpPr>
              <a:spLocks/>
            </p:cNvSpPr>
            <p:nvPr/>
          </p:nvSpPr>
          <p:spPr bwMode="invGray">
            <a:xfrm>
              <a:off x="2292" y="2201"/>
              <a:ext cx="128" cy="54"/>
            </a:xfrm>
            <a:custGeom>
              <a:avLst/>
              <a:gdLst>
                <a:gd name="T0" fmla="*/ 57 w 172"/>
                <a:gd name="T1" fmla="*/ 5 h 72"/>
                <a:gd name="T2" fmla="*/ 36 w 172"/>
                <a:gd name="T3" fmla="*/ 2 h 72"/>
                <a:gd name="T4" fmla="*/ 30 w 172"/>
                <a:gd name="T5" fmla="*/ 0 h 72"/>
                <a:gd name="T6" fmla="*/ 0 w 172"/>
                <a:gd name="T7" fmla="*/ 16 h 72"/>
                <a:gd name="T8" fmla="*/ 16 w 172"/>
                <a:gd name="T9" fmla="*/ 23 h 72"/>
                <a:gd name="T10" fmla="*/ 23 w 172"/>
                <a:gd name="T11" fmla="*/ 34 h 72"/>
                <a:gd name="T12" fmla="*/ 36 w 172"/>
                <a:gd name="T13" fmla="*/ 38 h 72"/>
                <a:gd name="T14" fmla="*/ 43 w 172"/>
                <a:gd name="T15" fmla="*/ 41 h 72"/>
                <a:gd name="T16" fmla="*/ 72 w 172"/>
                <a:gd name="T17" fmla="*/ 34 h 72"/>
                <a:gd name="T18" fmla="*/ 95 w 172"/>
                <a:gd name="T19" fmla="*/ 25 h 72"/>
                <a:gd name="T20" fmla="*/ 82 w 172"/>
                <a:gd name="T21" fmla="*/ 11 h 72"/>
                <a:gd name="T22" fmla="*/ 75 w 172"/>
                <a:gd name="T23" fmla="*/ 2 h 72"/>
                <a:gd name="T24" fmla="*/ 57 w 172"/>
                <a:gd name="T25" fmla="*/ 5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4" name="Freeform 44"/>
            <p:cNvSpPr>
              <a:spLocks/>
            </p:cNvSpPr>
            <p:nvPr/>
          </p:nvSpPr>
          <p:spPr bwMode="invGray">
            <a:xfrm>
              <a:off x="2393" y="2038"/>
              <a:ext cx="39" cy="24"/>
            </a:xfrm>
            <a:custGeom>
              <a:avLst/>
              <a:gdLst>
                <a:gd name="T0" fmla="*/ 20 w 52"/>
                <a:gd name="T1" fmla="*/ 0 h 32"/>
                <a:gd name="T2" fmla="*/ 5 w 52"/>
                <a:gd name="T3" fmla="*/ 11 h 32"/>
                <a:gd name="T4" fmla="*/ 14 w 52"/>
                <a:gd name="T5" fmla="*/ 18 h 32"/>
                <a:gd name="T6" fmla="*/ 24 w 52"/>
                <a:gd name="T7" fmla="*/ 17 h 32"/>
                <a:gd name="T8" fmla="*/ 20 w 52"/>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5" name="Freeform 45"/>
            <p:cNvSpPr>
              <a:spLocks/>
            </p:cNvSpPr>
            <p:nvPr/>
          </p:nvSpPr>
          <p:spPr bwMode="invGray">
            <a:xfrm>
              <a:off x="2662" y="2006"/>
              <a:ext cx="155" cy="63"/>
            </a:xfrm>
            <a:custGeom>
              <a:avLst/>
              <a:gdLst>
                <a:gd name="T0" fmla="*/ 108 w 206"/>
                <a:gd name="T1" fmla="*/ 4 h 85"/>
                <a:gd name="T2" fmla="*/ 59 w 206"/>
                <a:gd name="T3" fmla="*/ 5 h 85"/>
                <a:gd name="T4" fmla="*/ 62 w 206"/>
                <a:gd name="T5" fmla="*/ 14 h 85"/>
                <a:gd name="T6" fmla="*/ 61 w 206"/>
                <a:gd name="T7" fmla="*/ 18 h 85"/>
                <a:gd name="T8" fmla="*/ 50 w 206"/>
                <a:gd name="T9" fmla="*/ 15 h 85"/>
                <a:gd name="T10" fmla="*/ 44 w 206"/>
                <a:gd name="T11" fmla="*/ 10 h 85"/>
                <a:gd name="T12" fmla="*/ 13 w 206"/>
                <a:gd name="T13" fmla="*/ 15 h 85"/>
                <a:gd name="T14" fmla="*/ 17 w 206"/>
                <a:gd name="T15" fmla="*/ 27 h 85"/>
                <a:gd name="T16" fmla="*/ 31 w 206"/>
                <a:gd name="T17" fmla="*/ 29 h 85"/>
                <a:gd name="T18" fmla="*/ 42 w 206"/>
                <a:gd name="T19" fmla="*/ 40 h 85"/>
                <a:gd name="T20" fmla="*/ 50 w 206"/>
                <a:gd name="T21" fmla="*/ 47 h 85"/>
                <a:gd name="T22" fmla="*/ 62 w 206"/>
                <a:gd name="T23" fmla="*/ 37 h 85"/>
                <a:gd name="T24" fmla="*/ 68 w 206"/>
                <a:gd name="T25" fmla="*/ 33 h 85"/>
                <a:gd name="T26" fmla="*/ 72 w 206"/>
                <a:gd name="T27" fmla="*/ 26 h 85"/>
                <a:gd name="T28" fmla="*/ 95 w 206"/>
                <a:gd name="T29" fmla="*/ 19 h 85"/>
                <a:gd name="T30" fmla="*/ 106 w 206"/>
                <a:gd name="T31" fmla="*/ 17 h 85"/>
                <a:gd name="T32" fmla="*/ 113 w 206"/>
                <a:gd name="T33" fmla="*/ 15 h 85"/>
                <a:gd name="T34" fmla="*/ 108 w 206"/>
                <a:gd name="T35" fmla="*/ 4 h 8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6" name="Freeform 46"/>
            <p:cNvSpPr>
              <a:spLocks/>
            </p:cNvSpPr>
            <p:nvPr/>
          </p:nvSpPr>
          <p:spPr bwMode="invGray">
            <a:xfrm>
              <a:off x="2759" y="2039"/>
              <a:ext cx="48" cy="21"/>
            </a:xfrm>
            <a:custGeom>
              <a:avLst/>
              <a:gdLst>
                <a:gd name="T0" fmla="*/ 20 w 64"/>
                <a:gd name="T1" fmla="*/ 4 h 28"/>
                <a:gd name="T2" fmla="*/ 5 w 64"/>
                <a:gd name="T3" fmla="*/ 2 h 28"/>
                <a:gd name="T4" fmla="*/ 14 w 64"/>
                <a:gd name="T5" fmla="*/ 16 h 28"/>
                <a:gd name="T6" fmla="*/ 31 w 64"/>
                <a:gd name="T7" fmla="*/ 8 h 28"/>
                <a:gd name="T8" fmla="*/ 20 w 64"/>
                <a:gd name="T9" fmla="*/ 4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7" name="Freeform 47"/>
            <p:cNvSpPr>
              <a:spLocks/>
            </p:cNvSpPr>
            <p:nvPr/>
          </p:nvSpPr>
          <p:spPr bwMode="invGray">
            <a:xfrm>
              <a:off x="2467" y="2311"/>
              <a:ext cx="109" cy="132"/>
            </a:xfrm>
            <a:custGeom>
              <a:avLst/>
              <a:gdLst>
                <a:gd name="T0" fmla="*/ 13 w 146"/>
                <a:gd name="T1" fmla="*/ 11 h 176"/>
                <a:gd name="T2" fmla="*/ 0 w 146"/>
                <a:gd name="T3" fmla="*/ 14 h 176"/>
                <a:gd name="T4" fmla="*/ 7 w 146"/>
                <a:gd name="T5" fmla="*/ 24 h 176"/>
                <a:gd name="T6" fmla="*/ 19 w 146"/>
                <a:gd name="T7" fmla="*/ 49 h 176"/>
                <a:gd name="T8" fmla="*/ 29 w 146"/>
                <a:gd name="T9" fmla="*/ 51 h 176"/>
                <a:gd name="T10" fmla="*/ 28 w 146"/>
                <a:gd name="T11" fmla="*/ 60 h 176"/>
                <a:gd name="T12" fmla="*/ 16 w 146"/>
                <a:gd name="T13" fmla="*/ 64 h 176"/>
                <a:gd name="T14" fmla="*/ 9 w 146"/>
                <a:gd name="T15" fmla="*/ 74 h 176"/>
                <a:gd name="T16" fmla="*/ 10 w 146"/>
                <a:gd name="T17" fmla="*/ 77 h 176"/>
                <a:gd name="T18" fmla="*/ 16 w 146"/>
                <a:gd name="T19" fmla="*/ 80 h 176"/>
                <a:gd name="T20" fmla="*/ 10 w 146"/>
                <a:gd name="T21" fmla="*/ 95 h 176"/>
                <a:gd name="T22" fmla="*/ 11 w 146"/>
                <a:gd name="T23" fmla="*/ 98 h 176"/>
                <a:gd name="T24" fmla="*/ 19 w 146"/>
                <a:gd name="T25" fmla="*/ 96 h 176"/>
                <a:gd name="T26" fmla="*/ 32 w 146"/>
                <a:gd name="T27" fmla="*/ 95 h 176"/>
                <a:gd name="T28" fmla="*/ 52 w 146"/>
                <a:gd name="T29" fmla="*/ 96 h 176"/>
                <a:gd name="T30" fmla="*/ 61 w 146"/>
                <a:gd name="T31" fmla="*/ 95 h 176"/>
                <a:gd name="T32" fmla="*/ 68 w 146"/>
                <a:gd name="T33" fmla="*/ 93 h 176"/>
                <a:gd name="T34" fmla="*/ 72 w 146"/>
                <a:gd name="T35" fmla="*/ 80 h 176"/>
                <a:gd name="T36" fmla="*/ 81 w 146"/>
                <a:gd name="T37" fmla="*/ 75 h 176"/>
                <a:gd name="T38" fmla="*/ 61 w 146"/>
                <a:gd name="T39" fmla="*/ 62 h 176"/>
                <a:gd name="T40" fmla="*/ 49 w 146"/>
                <a:gd name="T41" fmla="*/ 47 h 176"/>
                <a:gd name="T42" fmla="*/ 46 w 146"/>
                <a:gd name="T43" fmla="*/ 39 h 176"/>
                <a:gd name="T44" fmla="*/ 36 w 146"/>
                <a:gd name="T45" fmla="*/ 35 h 176"/>
                <a:gd name="T46" fmla="*/ 48 w 146"/>
                <a:gd name="T47" fmla="*/ 26 h 176"/>
                <a:gd name="T48" fmla="*/ 36 w 146"/>
                <a:gd name="T49" fmla="*/ 17 h 176"/>
                <a:gd name="T50" fmla="*/ 39 w 146"/>
                <a:gd name="T51" fmla="*/ 8 h 176"/>
                <a:gd name="T52" fmla="*/ 25 w 146"/>
                <a:gd name="T53" fmla="*/ 1 h 176"/>
                <a:gd name="T54" fmla="*/ 16 w 146"/>
                <a:gd name="T55" fmla="*/ 5 h 176"/>
                <a:gd name="T56" fmla="*/ 13 w 146"/>
                <a:gd name="T57" fmla="*/ 11 h 1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8" name="Freeform 48"/>
            <p:cNvSpPr>
              <a:spLocks/>
            </p:cNvSpPr>
            <p:nvPr/>
          </p:nvSpPr>
          <p:spPr bwMode="invGray">
            <a:xfrm>
              <a:off x="2413" y="2359"/>
              <a:ext cx="69" cy="68"/>
            </a:xfrm>
            <a:custGeom>
              <a:avLst/>
              <a:gdLst>
                <a:gd name="T0" fmla="*/ 33 w 92"/>
                <a:gd name="T1" fmla="*/ 3 h 92"/>
                <a:gd name="T2" fmla="*/ 47 w 92"/>
                <a:gd name="T3" fmla="*/ 4 h 92"/>
                <a:gd name="T4" fmla="*/ 52 w 92"/>
                <a:gd name="T5" fmla="*/ 14 h 92"/>
                <a:gd name="T6" fmla="*/ 44 w 92"/>
                <a:gd name="T7" fmla="*/ 26 h 92"/>
                <a:gd name="T8" fmla="*/ 26 w 92"/>
                <a:gd name="T9" fmla="*/ 41 h 92"/>
                <a:gd name="T10" fmla="*/ 11 w 92"/>
                <a:gd name="T11" fmla="*/ 50 h 92"/>
                <a:gd name="T12" fmla="*/ 5 w 92"/>
                <a:gd name="T13" fmla="*/ 39 h 92"/>
                <a:gd name="T14" fmla="*/ 11 w 92"/>
                <a:gd name="T15" fmla="*/ 35 h 92"/>
                <a:gd name="T16" fmla="*/ 8 w 92"/>
                <a:gd name="T17" fmla="*/ 25 h 92"/>
                <a:gd name="T18" fmla="*/ 23 w 92"/>
                <a:gd name="T19" fmla="*/ 16 h 92"/>
                <a:gd name="T20" fmla="*/ 33 w 92"/>
                <a:gd name="T21" fmla="*/ 3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9" name="Freeform 49"/>
            <p:cNvSpPr>
              <a:spLocks/>
            </p:cNvSpPr>
            <p:nvPr/>
          </p:nvSpPr>
          <p:spPr bwMode="invGray">
            <a:xfrm>
              <a:off x="4099" y="3502"/>
              <a:ext cx="474" cy="495"/>
            </a:xfrm>
            <a:custGeom>
              <a:avLst/>
              <a:gdLst>
                <a:gd name="T0" fmla="*/ 119 w 633"/>
                <a:gd name="T1" fmla="*/ 6 h 660"/>
                <a:gd name="T2" fmla="*/ 99 w 633"/>
                <a:gd name="T3" fmla="*/ 11 h 660"/>
                <a:gd name="T4" fmla="*/ 81 w 633"/>
                <a:gd name="T5" fmla="*/ 29 h 660"/>
                <a:gd name="T6" fmla="*/ 58 w 633"/>
                <a:gd name="T7" fmla="*/ 33 h 660"/>
                <a:gd name="T8" fmla="*/ 47 w 633"/>
                <a:gd name="T9" fmla="*/ 42 h 660"/>
                <a:gd name="T10" fmla="*/ 38 w 633"/>
                <a:gd name="T11" fmla="*/ 65 h 660"/>
                <a:gd name="T12" fmla="*/ 20 w 633"/>
                <a:gd name="T13" fmla="*/ 94 h 660"/>
                <a:gd name="T14" fmla="*/ 0 w 633"/>
                <a:gd name="T15" fmla="*/ 101 h 660"/>
                <a:gd name="T16" fmla="*/ 40 w 633"/>
                <a:gd name="T17" fmla="*/ 182 h 660"/>
                <a:gd name="T18" fmla="*/ 67 w 633"/>
                <a:gd name="T19" fmla="*/ 240 h 660"/>
                <a:gd name="T20" fmla="*/ 81 w 633"/>
                <a:gd name="T21" fmla="*/ 249 h 660"/>
                <a:gd name="T22" fmla="*/ 94 w 633"/>
                <a:gd name="T23" fmla="*/ 254 h 660"/>
                <a:gd name="T24" fmla="*/ 128 w 633"/>
                <a:gd name="T25" fmla="*/ 242 h 660"/>
                <a:gd name="T26" fmla="*/ 142 w 633"/>
                <a:gd name="T27" fmla="*/ 238 h 660"/>
                <a:gd name="T28" fmla="*/ 168 w 633"/>
                <a:gd name="T29" fmla="*/ 254 h 660"/>
                <a:gd name="T30" fmla="*/ 182 w 633"/>
                <a:gd name="T31" fmla="*/ 296 h 660"/>
                <a:gd name="T32" fmla="*/ 189 w 633"/>
                <a:gd name="T33" fmla="*/ 294 h 660"/>
                <a:gd name="T34" fmla="*/ 193 w 633"/>
                <a:gd name="T35" fmla="*/ 287 h 660"/>
                <a:gd name="T36" fmla="*/ 207 w 633"/>
                <a:gd name="T37" fmla="*/ 308 h 660"/>
                <a:gd name="T38" fmla="*/ 227 w 633"/>
                <a:gd name="T39" fmla="*/ 321 h 660"/>
                <a:gd name="T40" fmla="*/ 244 w 633"/>
                <a:gd name="T41" fmla="*/ 339 h 660"/>
                <a:gd name="T42" fmla="*/ 249 w 633"/>
                <a:gd name="T43" fmla="*/ 346 h 660"/>
                <a:gd name="T44" fmla="*/ 255 w 633"/>
                <a:gd name="T45" fmla="*/ 350 h 660"/>
                <a:gd name="T46" fmla="*/ 271 w 633"/>
                <a:gd name="T47" fmla="*/ 368 h 660"/>
                <a:gd name="T48" fmla="*/ 276 w 633"/>
                <a:gd name="T49" fmla="*/ 355 h 660"/>
                <a:gd name="T50" fmla="*/ 303 w 633"/>
                <a:gd name="T51" fmla="*/ 371 h 660"/>
                <a:gd name="T52" fmla="*/ 329 w 633"/>
                <a:gd name="T53" fmla="*/ 368 h 660"/>
                <a:gd name="T54" fmla="*/ 345 w 633"/>
                <a:gd name="T55" fmla="*/ 299 h 660"/>
                <a:gd name="T56" fmla="*/ 354 w 633"/>
                <a:gd name="T57" fmla="*/ 260 h 660"/>
                <a:gd name="T58" fmla="*/ 347 w 633"/>
                <a:gd name="T59" fmla="*/ 206 h 660"/>
                <a:gd name="T60" fmla="*/ 300 w 633"/>
                <a:gd name="T61" fmla="*/ 152 h 660"/>
                <a:gd name="T62" fmla="*/ 296 w 633"/>
                <a:gd name="T63" fmla="*/ 132 h 660"/>
                <a:gd name="T64" fmla="*/ 258 w 633"/>
                <a:gd name="T65" fmla="*/ 101 h 660"/>
                <a:gd name="T66" fmla="*/ 264 w 633"/>
                <a:gd name="T67" fmla="*/ 87 h 660"/>
                <a:gd name="T68" fmla="*/ 255 w 633"/>
                <a:gd name="T69" fmla="*/ 74 h 660"/>
                <a:gd name="T70" fmla="*/ 234 w 633"/>
                <a:gd name="T71" fmla="*/ 44 h 660"/>
                <a:gd name="T72" fmla="*/ 220 w 633"/>
                <a:gd name="T73" fmla="*/ 17 h 660"/>
                <a:gd name="T74" fmla="*/ 218 w 633"/>
                <a:gd name="T75" fmla="*/ 11 h 660"/>
                <a:gd name="T76" fmla="*/ 204 w 633"/>
                <a:gd name="T77" fmla="*/ 85 h 660"/>
                <a:gd name="T78" fmla="*/ 182 w 633"/>
                <a:gd name="T79" fmla="*/ 65 h 660"/>
                <a:gd name="T80" fmla="*/ 164 w 633"/>
                <a:gd name="T81" fmla="*/ 62 h 660"/>
                <a:gd name="T82" fmla="*/ 153 w 633"/>
                <a:gd name="T83" fmla="*/ 49 h 660"/>
                <a:gd name="T84" fmla="*/ 148 w 633"/>
                <a:gd name="T85" fmla="*/ 35 h 660"/>
                <a:gd name="T86" fmla="*/ 155 w 633"/>
                <a:gd name="T87" fmla="*/ 31 h 660"/>
                <a:gd name="T88" fmla="*/ 135 w 633"/>
                <a:gd name="T89" fmla="*/ 11 h 660"/>
                <a:gd name="T90" fmla="*/ 121 w 633"/>
                <a:gd name="T91" fmla="*/ 6 h 660"/>
                <a:gd name="T92" fmla="*/ 115 w 633"/>
                <a:gd name="T93" fmla="*/ 4 h 660"/>
                <a:gd name="T94" fmla="*/ 119 w 633"/>
                <a:gd name="T95" fmla="*/ 6 h 66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0" name="Freeform 50"/>
            <p:cNvSpPr>
              <a:spLocks/>
            </p:cNvSpPr>
            <p:nvPr/>
          </p:nvSpPr>
          <p:spPr bwMode="invGray">
            <a:xfrm>
              <a:off x="4246" y="3241"/>
              <a:ext cx="319" cy="210"/>
            </a:xfrm>
            <a:custGeom>
              <a:avLst/>
              <a:gdLst>
                <a:gd name="T0" fmla="*/ 47 w 426"/>
                <a:gd name="T1" fmla="*/ 34 h 280"/>
                <a:gd name="T2" fmla="*/ 38 w 426"/>
                <a:gd name="T3" fmla="*/ 20 h 280"/>
                <a:gd name="T4" fmla="*/ 36 w 426"/>
                <a:gd name="T5" fmla="*/ 9 h 280"/>
                <a:gd name="T6" fmla="*/ 29 w 426"/>
                <a:gd name="T7" fmla="*/ 7 h 280"/>
                <a:gd name="T8" fmla="*/ 9 w 426"/>
                <a:gd name="T9" fmla="*/ 9 h 280"/>
                <a:gd name="T10" fmla="*/ 25 w 426"/>
                <a:gd name="T11" fmla="*/ 23 h 280"/>
                <a:gd name="T12" fmla="*/ 27 w 426"/>
                <a:gd name="T13" fmla="*/ 29 h 280"/>
                <a:gd name="T14" fmla="*/ 13 w 426"/>
                <a:gd name="T15" fmla="*/ 38 h 280"/>
                <a:gd name="T16" fmla="*/ 49 w 426"/>
                <a:gd name="T17" fmla="*/ 52 h 280"/>
                <a:gd name="T18" fmla="*/ 70 w 426"/>
                <a:gd name="T19" fmla="*/ 63 h 280"/>
                <a:gd name="T20" fmla="*/ 72 w 426"/>
                <a:gd name="T21" fmla="*/ 70 h 280"/>
                <a:gd name="T22" fmla="*/ 79 w 426"/>
                <a:gd name="T23" fmla="*/ 74 h 280"/>
                <a:gd name="T24" fmla="*/ 83 w 426"/>
                <a:gd name="T25" fmla="*/ 88 h 280"/>
                <a:gd name="T26" fmla="*/ 74 w 426"/>
                <a:gd name="T27" fmla="*/ 110 h 280"/>
                <a:gd name="T28" fmla="*/ 101 w 426"/>
                <a:gd name="T29" fmla="*/ 106 h 280"/>
                <a:gd name="T30" fmla="*/ 108 w 426"/>
                <a:gd name="T31" fmla="*/ 122 h 280"/>
                <a:gd name="T32" fmla="*/ 121 w 426"/>
                <a:gd name="T33" fmla="*/ 126 h 280"/>
                <a:gd name="T34" fmla="*/ 128 w 426"/>
                <a:gd name="T35" fmla="*/ 128 h 280"/>
                <a:gd name="T36" fmla="*/ 142 w 426"/>
                <a:gd name="T37" fmla="*/ 126 h 280"/>
                <a:gd name="T38" fmla="*/ 155 w 426"/>
                <a:gd name="T39" fmla="*/ 110 h 280"/>
                <a:gd name="T40" fmla="*/ 189 w 426"/>
                <a:gd name="T41" fmla="*/ 142 h 280"/>
                <a:gd name="T42" fmla="*/ 204 w 426"/>
                <a:gd name="T43" fmla="*/ 158 h 280"/>
                <a:gd name="T44" fmla="*/ 202 w 426"/>
                <a:gd name="T45" fmla="*/ 126 h 280"/>
                <a:gd name="T46" fmla="*/ 189 w 426"/>
                <a:gd name="T47" fmla="*/ 113 h 280"/>
                <a:gd name="T48" fmla="*/ 209 w 426"/>
                <a:gd name="T49" fmla="*/ 95 h 280"/>
                <a:gd name="T50" fmla="*/ 229 w 426"/>
                <a:gd name="T51" fmla="*/ 88 h 280"/>
                <a:gd name="T52" fmla="*/ 236 w 426"/>
                <a:gd name="T53" fmla="*/ 86 h 280"/>
                <a:gd name="T54" fmla="*/ 238 w 426"/>
                <a:gd name="T55" fmla="*/ 79 h 280"/>
                <a:gd name="T56" fmla="*/ 200 w 426"/>
                <a:gd name="T57" fmla="*/ 83 h 280"/>
                <a:gd name="T58" fmla="*/ 171 w 426"/>
                <a:gd name="T59" fmla="*/ 79 h 280"/>
                <a:gd name="T60" fmla="*/ 168 w 426"/>
                <a:gd name="T61" fmla="*/ 72 h 280"/>
                <a:gd name="T62" fmla="*/ 164 w 426"/>
                <a:gd name="T63" fmla="*/ 65 h 280"/>
                <a:gd name="T64" fmla="*/ 124 w 426"/>
                <a:gd name="T65" fmla="*/ 45 h 280"/>
                <a:gd name="T66" fmla="*/ 90 w 426"/>
                <a:gd name="T67" fmla="*/ 34 h 280"/>
                <a:gd name="T68" fmla="*/ 76 w 426"/>
                <a:gd name="T69" fmla="*/ 29 h 280"/>
                <a:gd name="T70" fmla="*/ 45 w 426"/>
                <a:gd name="T71" fmla="*/ 29 h 280"/>
                <a:gd name="T72" fmla="*/ 38 w 426"/>
                <a:gd name="T73" fmla="*/ 18 h 280"/>
                <a:gd name="T74" fmla="*/ 38 w 426"/>
                <a:gd name="T75" fmla="*/ 0 h 28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algn="ctr" rotWithShape="0">
                      <a:srgbClr val="989898">
                        <a:alpha val="50000"/>
                      </a:srgbClr>
                    </a:outerShdw>
                  </a:effectLst>
                </a14:hiddenEffects>
              </a:ext>
            </a:extLst>
          </p:spPr>
          <p:txBody>
            <a:bodyPr/>
            <a:lstStyle/>
            <a:p>
              <a:endParaRPr lang="zh-CN" altLang="en-US"/>
            </a:p>
          </p:txBody>
        </p:sp>
        <p:sp>
          <p:nvSpPr>
            <p:cNvPr id="41" name="Freeform 51"/>
            <p:cNvSpPr>
              <a:spLocks/>
            </p:cNvSpPr>
            <p:nvPr/>
          </p:nvSpPr>
          <p:spPr bwMode="invGray">
            <a:xfrm>
              <a:off x="4255" y="3243"/>
              <a:ext cx="311" cy="211"/>
            </a:xfrm>
            <a:custGeom>
              <a:avLst/>
              <a:gdLst>
                <a:gd name="T0" fmla="*/ 0 w 416"/>
                <a:gd name="T1" fmla="*/ 1 h 282"/>
                <a:gd name="T2" fmla="*/ 11 w 416"/>
                <a:gd name="T3" fmla="*/ 21 h 282"/>
                <a:gd name="T4" fmla="*/ 16 w 416"/>
                <a:gd name="T5" fmla="*/ 28 h 282"/>
                <a:gd name="T6" fmla="*/ 47 w 416"/>
                <a:gd name="T7" fmla="*/ 50 h 282"/>
                <a:gd name="T8" fmla="*/ 67 w 416"/>
                <a:gd name="T9" fmla="*/ 64 h 282"/>
                <a:gd name="T10" fmla="*/ 74 w 416"/>
                <a:gd name="T11" fmla="*/ 68 h 282"/>
                <a:gd name="T12" fmla="*/ 76 w 416"/>
                <a:gd name="T13" fmla="*/ 94 h 282"/>
                <a:gd name="T14" fmla="*/ 65 w 416"/>
                <a:gd name="T15" fmla="*/ 112 h 282"/>
                <a:gd name="T16" fmla="*/ 76 w 416"/>
                <a:gd name="T17" fmla="*/ 110 h 282"/>
                <a:gd name="T18" fmla="*/ 83 w 416"/>
                <a:gd name="T19" fmla="*/ 106 h 282"/>
                <a:gd name="T20" fmla="*/ 90 w 416"/>
                <a:gd name="T21" fmla="*/ 112 h 282"/>
                <a:gd name="T22" fmla="*/ 103 w 416"/>
                <a:gd name="T23" fmla="*/ 121 h 282"/>
                <a:gd name="T24" fmla="*/ 117 w 416"/>
                <a:gd name="T25" fmla="*/ 130 h 282"/>
                <a:gd name="T26" fmla="*/ 134 w 416"/>
                <a:gd name="T27" fmla="*/ 123 h 282"/>
                <a:gd name="T28" fmla="*/ 138 w 416"/>
                <a:gd name="T29" fmla="*/ 110 h 282"/>
                <a:gd name="T30" fmla="*/ 150 w 416"/>
                <a:gd name="T31" fmla="*/ 112 h 282"/>
                <a:gd name="T32" fmla="*/ 163 w 416"/>
                <a:gd name="T33" fmla="*/ 117 h 282"/>
                <a:gd name="T34" fmla="*/ 190 w 416"/>
                <a:gd name="T35" fmla="*/ 157 h 282"/>
                <a:gd name="T36" fmla="*/ 199 w 416"/>
                <a:gd name="T37" fmla="*/ 155 h 282"/>
                <a:gd name="T38" fmla="*/ 197 w 416"/>
                <a:gd name="T39" fmla="*/ 141 h 282"/>
                <a:gd name="T40" fmla="*/ 176 w 416"/>
                <a:gd name="T41" fmla="*/ 110 h 282"/>
                <a:gd name="T42" fmla="*/ 201 w 416"/>
                <a:gd name="T43" fmla="*/ 97 h 282"/>
                <a:gd name="T44" fmla="*/ 228 w 416"/>
                <a:gd name="T45" fmla="*/ 81 h 282"/>
                <a:gd name="T46" fmla="*/ 229 w 416"/>
                <a:gd name="T47" fmla="*/ 67 h 282"/>
                <a:gd name="T48" fmla="*/ 205 w 416"/>
                <a:gd name="T49" fmla="*/ 77 h 282"/>
                <a:gd name="T50" fmla="*/ 172 w 416"/>
                <a:gd name="T51" fmla="*/ 77 h 282"/>
                <a:gd name="T52" fmla="*/ 147 w 416"/>
                <a:gd name="T53" fmla="*/ 55 h 282"/>
                <a:gd name="T54" fmla="*/ 101 w 416"/>
                <a:gd name="T55" fmla="*/ 34 h 282"/>
                <a:gd name="T56" fmla="*/ 74 w 416"/>
                <a:gd name="T57" fmla="*/ 19 h 282"/>
                <a:gd name="T58" fmla="*/ 52 w 416"/>
                <a:gd name="T59" fmla="*/ 23 h 282"/>
                <a:gd name="T60" fmla="*/ 43 w 416"/>
                <a:gd name="T61" fmla="*/ 32 h 282"/>
                <a:gd name="T62" fmla="*/ 31 w 416"/>
                <a:gd name="T63" fmla="*/ 10 h 282"/>
                <a:gd name="T64" fmla="*/ 0 w 416"/>
                <a:gd name="T65" fmla="*/ 1 h 2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2" name="Freeform 52"/>
            <p:cNvSpPr>
              <a:spLocks/>
            </p:cNvSpPr>
            <p:nvPr/>
          </p:nvSpPr>
          <p:spPr bwMode="invGray">
            <a:xfrm>
              <a:off x="4485" y="4013"/>
              <a:ext cx="45" cy="58"/>
            </a:xfrm>
            <a:custGeom>
              <a:avLst/>
              <a:gdLst>
                <a:gd name="T0" fmla="*/ 18 w 60"/>
                <a:gd name="T1" fmla="*/ 10 h 78"/>
                <a:gd name="T2" fmla="*/ 0 w 60"/>
                <a:gd name="T3" fmla="*/ 10 h 78"/>
                <a:gd name="T4" fmla="*/ 11 w 60"/>
                <a:gd name="T5" fmla="*/ 23 h 78"/>
                <a:gd name="T6" fmla="*/ 16 w 60"/>
                <a:gd name="T7" fmla="*/ 36 h 78"/>
                <a:gd name="T8" fmla="*/ 18 w 60"/>
                <a:gd name="T9" fmla="*/ 43 h 78"/>
                <a:gd name="T10" fmla="*/ 34 w 60"/>
                <a:gd name="T11" fmla="*/ 28 h 78"/>
                <a:gd name="T12" fmla="*/ 18 w 60"/>
                <a:gd name="T13" fmla="*/ 10 h 7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3" name="Freeform 53"/>
            <p:cNvSpPr>
              <a:spLocks/>
            </p:cNvSpPr>
            <p:nvPr/>
          </p:nvSpPr>
          <p:spPr bwMode="invGray">
            <a:xfrm>
              <a:off x="4621" y="3923"/>
              <a:ext cx="164" cy="85"/>
            </a:xfrm>
            <a:custGeom>
              <a:avLst/>
              <a:gdLst>
                <a:gd name="T0" fmla="*/ 26 w 219"/>
                <a:gd name="T1" fmla="*/ 41 h 113"/>
                <a:gd name="T2" fmla="*/ 22 w 219"/>
                <a:gd name="T3" fmla="*/ 35 h 113"/>
                <a:gd name="T4" fmla="*/ 8 w 219"/>
                <a:gd name="T5" fmla="*/ 39 h 113"/>
                <a:gd name="T6" fmla="*/ 22 w 219"/>
                <a:gd name="T7" fmla="*/ 64 h 113"/>
                <a:gd name="T8" fmla="*/ 69 w 219"/>
                <a:gd name="T9" fmla="*/ 50 h 113"/>
                <a:gd name="T10" fmla="*/ 82 w 219"/>
                <a:gd name="T11" fmla="*/ 41 h 113"/>
                <a:gd name="T12" fmla="*/ 96 w 219"/>
                <a:gd name="T13" fmla="*/ 37 h 113"/>
                <a:gd name="T14" fmla="*/ 123 w 219"/>
                <a:gd name="T15" fmla="*/ 11 h 113"/>
                <a:gd name="T16" fmla="*/ 118 w 219"/>
                <a:gd name="T17" fmla="*/ 0 h 113"/>
                <a:gd name="T18" fmla="*/ 100 w 219"/>
                <a:gd name="T19" fmla="*/ 10 h 113"/>
                <a:gd name="T20" fmla="*/ 60 w 219"/>
                <a:gd name="T21" fmla="*/ 23 h 113"/>
                <a:gd name="T22" fmla="*/ 46 w 219"/>
                <a:gd name="T23" fmla="*/ 26 h 113"/>
                <a:gd name="T24" fmla="*/ 33 w 219"/>
                <a:gd name="T25" fmla="*/ 30 h 113"/>
                <a:gd name="T26" fmla="*/ 26 w 219"/>
                <a:gd name="T27" fmla="*/ 41 h 1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4" name="Freeform 54"/>
            <p:cNvSpPr>
              <a:spLocks/>
            </p:cNvSpPr>
            <p:nvPr/>
          </p:nvSpPr>
          <p:spPr bwMode="invGray">
            <a:xfrm>
              <a:off x="4791" y="3873"/>
              <a:ext cx="104" cy="92"/>
            </a:xfrm>
            <a:custGeom>
              <a:avLst/>
              <a:gdLst>
                <a:gd name="T0" fmla="*/ 7 w 139"/>
                <a:gd name="T1" fmla="*/ 34 h 122"/>
                <a:gd name="T2" fmla="*/ 4 w 139"/>
                <a:gd name="T3" fmla="*/ 48 h 122"/>
                <a:gd name="T4" fmla="*/ 0 w 139"/>
                <a:gd name="T5" fmla="*/ 61 h 122"/>
                <a:gd name="T6" fmla="*/ 20 w 139"/>
                <a:gd name="T7" fmla="*/ 66 h 122"/>
                <a:gd name="T8" fmla="*/ 29 w 139"/>
                <a:gd name="T9" fmla="*/ 54 h 122"/>
                <a:gd name="T10" fmla="*/ 70 w 139"/>
                <a:gd name="T11" fmla="*/ 38 h 122"/>
                <a:gd name="T12" fmla="*/ 76 w 139"/>
                <a:gd name="T13" fmla="*/ 25 h 122"/>
                <a:gd name="T14" fmla="*/ 63 w 139"/>
                <a:gd name="T15" fmla="*/ 16 h 122"/>
                <a:gd name="T16" fmla="*/ 56 w 139"/>
                <a:gd name="T17" fmla="*/ 11 h 122"/>
                <a:gd name="T18" fmla="*/ 36 w 139"/>
                <a:gd name="T19" fmla="*/ 7 h 122"/>
                <a:gd name="T20" fmla="*/ 29 w 139"/>
                <a:gd name="T21" fmla="*/ 20 h 122"/>
                <a:gd name="T22" fmla="*/ 7 w 139"/>
                <a:gd name="T23" fmla="*/ 34 h 1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5" name="Freeform 55"/>
            <p:cNvSpPr>
              <a:spLocks/>
            </p:cNvSpPr>
            <p:nvPr/>
          </p:nvSpPr>
          <p:spPr bwMode="invGray">
            <a:xfrm>
              <a:off x="4846" y="3832"/>
              <a:ext cx="37" cy="26"/>
            </a:xfrm>
            <a:custGeom>
              <a:avLst/>
              <a:gdLst>
                <a:gd name="T0" fmla="*/ 17 w 49"/>
                <a:gd name="T1" fmla="*/ 0 h 35"/>
                <a:gd name="T2" fmla="*/ 5 w 49"/>
                <a:gd name="T3" fmla="*/ 6 h 35"/>
                <a:gd name="T4" fmla="*/ 14 w 49"/>
                <a:gd name="T5" fmla="*/ 19 h 35"/>
                <a:gd name="T6" fmla="*/ 22 w 49"/>
                <a:gd name="T7" fmla="*/ 14 h 35"/>
                <a:gd name="T8" fmla="*/ 17 w 49"/>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6" name="Freeform 56"/>
            <p:cNvSpPr>
              <a:spLocks/>
            </p:cNvSpPr>
            <p:nvPr/>
          </p:nvSpPr>
          <p:spPr bwMode="invGray">
            <a:xfrm>
              <a:off x="3123" y="3346"/>
              <a:ext cx="123" cy="201"/>
            </a:xfrm>
            <a:custGeom>
              <a:avLst/>
              <a:gdLst>
                <a:gd name="T0" fmla="*/ 72 w 164"/>
                <a:gd name="T1" fmla="*/ 0 h 268"/>
                <a:gd name="T2" fmla="*/ 59 w 164"/>
                <a:gd name="T3" fmla="*/ 16 h 268"/>
                <a:gd name="T4" fmla="*/ 50 w 164"/>
                <a:gd name="T5" fmla="*/ 36 h 268"/>
                <a:gd name="T6" fmla="*/ 20 w 164"/>
                <a:gd name="T7" fmla="*/ 47 h 268"/>
                <a:gd name="T8" fmla="*/ 16 w 164"/>
                <a:gd name="T9" fmla="*/ 54 h 268"/>
                <a:gd name="T10" fmla="*/ 9 w 164"/>
                <a:gd name="T11" fmla="*/ 56 h 268"/>
                <a:gd name="T12" fmla="*/ 11 w 164"/>
                <a:gd name="T13" fmla="*/ 74 h 268"/>
                <a:gd name="T14" fmla="*/ 16 w 164"/>
                <a:gd name="T15" fmla="*/ 88 h 268"/>
                <a:gd name="T16" fmla="*/ 0 w 164"/>
                <a:gd name="T17" fmla="*/ 113 h 268"/>
                <a:gd name="T18" fmla="*/ 16 w 164"/>
                <a:gd name="T19" fmla="*/ 146 h 268"/>
                <a:gd name="T20" fmla="*/ 29 w 164"/>
                <a:gd name="T21" fmla="*/ 151 h 268"/>
                <a:gd name="T22" fmla="*/ 50 w 164"/>
                <a:gd name="T23" fmla="*/ 122 h 268"/>
                <a:gd name="T24" fmla="*/ 59 w 164"/>
                <a:gd name="T25" fmla="*/ 108 h 268"/>
                <a:gd name="T26" fmla="*/ 72 w 164"/>
                <a:gd name="T27" fmla="*/ 65 h 268"/>
                <a:gd name="T28" fmla="*/ 79 w 164"/>
                <a:gd name="T29" fmla="*/ 43 h 268"/>
                <a:gd name="T30" fmla="*/ 92 w 164"/>
                <a:gd name="T31" fmla="*/ 41 h 268"/>
                <a:gd name="T32" fmla="*/ 72 w 164"/>
                <a:gd name="T33" fmla="*/ 0 h 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7" name="Freeform 57"/>
            <p:cNvSpPr>
              <a:spLocks/>
            </p:cNvSpPr>
            <p:nvPr/>
          </p:nvSpPr>
          <p:spPr bwMode="invGray">
            <a:xfrm>
              <a:off x="3655" y="3034"/>
              <a:ext cx="49" cy="61"/>
            </a:xfrm>
            <a:custGeom>
              <a:avLst/>
              <a:gdLst>
                <a:gd name="T0" fmla="*/ 16 w 66"/>
                <a:gd name="T1" fmla="*/ 0 h 81"/>
                <a:gd name="T2" fmla="*/ 14 w 66"/>
                <a:gd name="T3" fmla="*/ 34 h 81"/>
                <a:gd name="T4" fmla="*/ 16 w 66"/>
                <a:gd name="T5" fmla="*/ 43 h 81"/>
                <a:gd name="T6" fmla="*/ 22 w 66"/>
                <a:gd name="T7" fmla="*/ 45 h 81"/>
                <a:gd name="T8" fmla="*/ 31 w 66"/>
                <a:gd name="T9" fmla="*/ 43 h 81"/>
                <a:gd name="T10" fmla="*/ 16 w 66"/>
                <a:gd name="T11" fmla="*/ 0 h 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8" name="Freeform 58"/>
            <p:cNvSpPr>
              <a:spLocks/>
            </p:cNvSpPr>
            <p:nvPr/>
          </p:nvSpPr>
          <p:spPr bwMode="invGray">
            <a:xfrm>
              <a:off x="3988" y="3100"/>
              <a:ext cx="111" cy="183"/>
            </a:xfrm>
            <a:custGeom>
              <a:avLst/>
              <a:gdLst>
                <a:gd name="T0" fmla="*/ 54 w 148"/>
                <a:gd name="T1" fmla="*/ 0 h 244"/>
                <a:gd name="T2" fmla="*/ 34 w 148"/>
                <a:gd name="T3" fmla="*/ 47 h 244"/>
                <a:gd name="T4" fmla="*/ 20 w 148"/>
                <a:gd name="T5" fmla="*/ 52 h 244"/>
                <a:gd name="T6" fmla="*/ 7 w 148"/>
                <a:gd name="T7" fmla="*/ 61 h 244"/>
                <a:gd name="T8" fmla="*/ 23 w 148"/>
                <a:gd name="T9" fmla="*/ 106 h 244"/>
                <a:gd name="T10" fmla="*/ 29 w 148"/>
                <a:gd name="T11" fmla="*/ 126 h 244"/>
                <a:gd name="T12" fmla="*/ 34 w 148"/>
                <a:gd name="T13" fmla="*/ 133 h 244"/>
                <a:gd name="T14" fmla="*/ 47 w 148"/>
                <a:gd name="T15" fmla="*/ 137 h 244"/>
                <a:gd name="T16" fmla="*/ 54 w 148"/>
                <a:gd name="T17" fmla="*/ 110 h 244"/>
                <a:gd name="T18" fmla="*/ 70 w 148"/>
                <a:gd name="T19" fmla="*/ 95 h 244"/>
                <a:gd name="T20" fmla="*/ 63 w 148"/>
                <a:gd name="T21" fmla="*/ 38 h 244"/>
                <a:gd name="T22" fmla="*/ 79 w 148"/>
                <a:gd name="T23" fmla="*/ 27 h 244"/>
                <a:gd name="T24" fmla="*/ 63 w 148"/>
                <a:gd name="T25" fmla="*/ 11 h 244"/>
                <a:gd name="T26" fmla="*/ 54 w 148"/>
                <a:gd name="T27" fmla="*/ 0 h 2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9" name="Freeform 59"/>
            <p:cNvSpPr>
              <a:spLocks/>
            </p:cNvSpPr>
            <p:nvPr/>
          </p:nvSpPr>
          <p:spPr bwMode="invGray">
            <a:xfrm>
              <a:off x="3894" y="3043"/>
              <a:ext cx="72" cy="137"/>
            </a:xfrm>
            <a:custGeom>
              <a:avLst/>
              <a:gdLst>
                <a:gd name="T0" fmla="*/ 27 w 96"/>
                <a:gd name="T1" fmla="*/ 1 h 183"/>
                <a:gd name="T2" fmla="*/ 29 w 96"/>
                <a:gd name="T3" fmla="*/ 19 h 183"/>
                <a:gd name="T4" fmla="*/ 34 w 96"/>
                <a:gd name="T5" fmla="*/ 34 h 183"/>
                <a:gd name="T6" fmla="*/ 35 w 96"/>
                <a:gd name="T7" fmla="*/ 52 h 183"/>
                <a:gd name="T8" fmla="*/ 38 w 96"/>
                <a:gd name="T9" fmla="*/ 59 h 183"/>
                <a:gd name="T10" fmla="*/ 40 w 96"/>
                <a:gd name="T11" fmla="*/ 70 h 183"/>
                <a:gd name="T12" fmla="*/ 32 w 96"/>
                <a:gd name="T13" fmla="*/ 52 h 183"/>
                <a:gd name="T14" fmla="*/ 20 w 96"/>
                <a:gd name="T15" fmla="*/ 43 h 183"/>
                <a:gd name="T16" fmla="*/ 3 w 96"/>
                <a:gd name="T17" fmla="*/ 46 h 183"/>
                <a:gd name="T18" fmla="*/ 5 w 96"/>
                <a:gd name="T19" fmla="*/ 57 h 183"/>
                <a:gd name="T20" fmla="*/ 23 w 96"/>
                <a:gd name="T21" fmla="*/ 64 h 183"/>
                <a:gd name="T22" fmla="*/ 32 w 96"/>
                <a:gd name="T23" fmla="*/ 76 h 183"/>
                <a:gd name="T24" fmla="*/ 40 w 96"/>
                <a:gd name="T25" fmla="*/ 76 h 183"/>
                <a:gd name="T26" fmla="*/ 44 w 96"/>
                <a:gd name="T27" fmla="*/ 84 h 183"/>
                <a:gd name="T28" fmla="*/ 54 w 96"/>
                <a:gd name="T29" fmla="*/ 100 h 183"/>
                <a:gd name="T30" fmla="*/ 46 w 96"/>
                <a:gd name="T31" fmla="*/ 70 h 183"/>
                <a:gd name="T32" fmla="*/ 45 w 96"/>
                <a:gd name="T33" fmla="*/ 52 h 183"/>
                <a:gd name="T34" fmla="*/ 40 w 96"/>
                <a:gd name="T35" fmla="*/ 35 h 183"/>
                <a:gd name="T36" fmla="*/ 35 w 96"/>
                <a:gd name="T37" fmla="*/ 23 h 183"/>
                <a:gd name="T38" fmla="*/ 32 w 96"/>
                <a:gd name="T39" fmla="*/ 11 h 183"/>
                <a:gd name="T40" fmla="*/ 27 w 96"/>
                <a:gd name="T41" fmla="*/ 1 h 18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0" name="Freeform 60"/>
            <p:cNvSpPr>
              <a:spLocks/>
            </p:cNvSpPr>
            <p:nvPr/>
          </p:nvSpPr>
          <p:spPr bwMode="invGray">
            <a:xfrm>
              <a:off x="3943" y="3153"/>
              <a:ext cx="40" cy="131"/>
            </a:xfrm>
            <a:custGeom>
              <a:avLst/>
              <a:gdLst>
                <a:gd name="T0" fmla="*/ 3 w 54"/>
                <a:gd name="T1" fmla="*/ 0 h 175"/>
                <a:gd name="T2" fmla="*/ 0 w 54"/>
                <a:gd name="T3" fmla="*/ 14 h 175"/>
                <a:gd name="T4" fmla="*/ 5 w 54"/>
                <a:gd name="T5" fmla="*/ 30 h 175"/>
                <a:gd name="T6" fmla="*/ 10 w 54"/>
                <a:gd name="T7" fmla="*/ 52 h 175"/>
                <a:gd name="T8" fmla="*/ 19 w 54"/>
                <a:gd name="T9" fmla="*/ 73 h 175"/>
                <a:gd name="T10" fmla="*/ 30 w 54"/>
                <a:gd name="T11" fmla="*/ 98 h 175"/>
                <a:gd name="T12" fmla="*/ 22 w 54"/>
                <a:gd name="T13" fmla="*/ 64 h 175"/>
                <a:gd name="T14" fmla="*/ 19 w 54"/>
                <a:gd name="T15" fmla="*/ 52 h 175"/>
                <a:gd name="T16" fmla="*/ 16 w 54"/>
                <a:gd name="T17" fmla="*/ 34 h 175"/>
                <a:gd name="T18" fmla="*/ 14 w 54"/>
                <a:gd name="T19" fmla="*/ 25 h 175"/>
                <a:gd name="T20" fmla="*/ 9 w 54"/>
                <a:gd name="T21" fmla="*/ 21 h 175"/>
                <a:gd name="T22" fmla="*/ 3 w 54"/>
                <a:gd name="T23" fmla="*/ 0 h 1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1" name="Freeform 61"/>
            <p:cNvSpPr>
              <a:spLocks/>
            </p:cNvSpPr>
            <p:nvPr/>
          </p:nvSpPr>
          <p:spPr bwMode="invGray">
            <a:xfrm>
              <a:off x="3988" y="3290"/>
              <a:ext cx="65" cy="54"/>
            </a:xfrm>
            <a:custGeom>
              <a:avLst/>
              <a:gdLst>
                <a:gd name="T0" fmla="*/ 2 w 86"/>
                <a:gd name="T1" fmla="*/ 0 h 73"/>
                <a:gd name="T2" fmla="*/ 5 w 86"/>
                <a:gd name="T3" fmla="*/ 18 h 73"/>
                <a:gd name="T4" fmla="*/ 13 w 86"/>
                <a:gd name="T5" fmla="*/ 24 h 73"/>
                <a:gd name="T6" fmla="*/ 27 w 86"/>
                <a:gd name="T7" fmla="*/ 27 h 73"/>
                <a:gd name="T8" fmla="*/ 36 w 86"/>
                <a:gd name="T9" fmla="*/ 31 h 73"/>
                <a:gd name="T10" fmla="*/ 42 w 86"/>
                <a:gd name="T11" fmla="*/ 36 h 73"/>
                <a:gd name="T12" fmla="*/ 49 w 86"/>
                <a:gd name="T13" fmla="*/ 38 h 73"/>
                <a:gd name="T14" fmla="*/ 41 w 86"/>
                <a:gd name="T15" fmla="*/ 21 h 73"/>
                <a:gd name="T16" fmla="*/ 36 w 86"/>
                <a:gd name="T17" fmla="*/ 12 h 73"/>
                <a:gd name="T18" fmla="*/ 20 w 86"/>
                <a:gd name="T19" fmla="*/ 13 h 73"/>
                <a:gd name="T20" fmla="*/ 14 w 86"/>
                <a:gd name="T21" fmla="*/ 10 h 73"/>
                <a:gd name="T22" fmla="*/ 4 w 86"/>
                <a:gd name="T23" fmla="*/ 0 h 73"/>
                <a:gd name="T24" fmla="*/ 2 w 86"/>
                <a:gd name="T25" fmla="*/ 0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2" name="Freeform 62"/>
            <p:cNvSpPr>
              <a:spLocks/>
            </p:cNvSpPr>
            <p:nvPr/>
          </p:nvSpPr>
          <p:spPr bwMode="invGray">
            <a:xfrm>
              <a:off x="4092" y="3195"/>
              <a:ext cx="83" cy="117"/>
            </a:xfrm>
            <a:custGeom>
              <a:avLst/>
              <a:gdLst>
                <a:gd name="T0" fmla="*/ 55 w 111"/>
                <a:gd name="T1" fmla="*/ 0 h 156"/>
                <a:gd name="T2" fmla="*/ 42 w 111"/>
                <a:gd name="T3" fmla="*/ 6 h 156"/>
                <a:gd name="T4" fmla="*/ 13 w 111"/>
                <a:gd name="T5" fmla="*/ 8 h 156"/>
                <a:gd name="T6" fmla="*/ 7 w 111"/>
                <a:gd name="T7" fmla="*/ 19 h 156"/>
                <a:gd name="T8" fmla="*/ 6 w 111"/>
                <a:gd name="T9" fmla="*/ 35 h 156"/>
                <a:gd name="T10" fmla="*/ 7 w 111"/>
                <a:gd name="T11" fmla="*/ 42 h 156"/>
                <a:gd name="T12" fmla="*/ 1 w 111"/>
                <a:gd name="T13" fmla="*/ 50 h 156"/>
                <a:gd name="T14" fmla="*/ 7 w 111"/>
                <a:gd name="T15" fmla="*/ 62 h 156"/>
                <a:gd name="T16" fmla="*/ 13 w 111"/>
                <a:gd name="T17" fmla="*/ 70 h 156"/>
                <a:gd name="T18" fmla="*/ 8 w 111"/>
                <a:gd name="T19" fmla="*/ 81 h 156"/>
                <a:gd name="T20" fmla="*/ 13 w 111"/>
                <a:gd name="T21" fmla="*/ 88 h 156"/>
                <a:gd name="T22" fmla="*/ 23 w 111"/>
                <a:gd name="T23" fmla="*/ 81 h 156"/>
                <a:gd name="T24" fmla="*/ 28 w 111"/>
                <a:gd name="T25" fmla="*/ 53 h 156"/>
                <a:gd name="T26" fmla="*/ 31 w 111"/>
                <a:gd name="T27" fmla="*/ 71 h 156"/>
                <a:gd name="T28" fmla="*/ 37 w 111"/>
                <a:gd name="T29" fmla="*/ 82 h 156"/>
                <a:gd name="T30" fmla="*/ 34 w 111"/>
                <a:gd name="T31" fmla="*/ 63 h 156"/>
                <a:gd name="T32" fmla="*/ 40 w 111"/>
                <a:gd name="T33" fmla="*/ 41 h 156"/>
                <a:gd name="T34" fmla="*/ 39 w 111"/>
                <a:gd name="T35" fmla="*/ 29 h 156"/>
                <a:gd name="T36" fmla="*/ 30 w 111"/>
                <a:gd name="T37" fmla="*/ 34 h 156"/>
                <a:gd name="T38" fmla="*/ 19 w 111"/>
                <a:gd name="T39" fmla="*/ 31 h 156"/>
                <a:gd name="T40" fmla="*/ 23 w 111"/>
                <a:gd name="T41" fmla="*/ 20 h 156"/>
                <a:gd name="T42" fmla="*/ 34 w 111"/>
                <a:gd name="T43" fmla="*/ 20 h 156"/>
                <a:gd name="T44" fmla="*/ 43 w 111"/>
                <a:gd name="T45" fmla="*/ 22 h 156"/>
                <a:gd name="T46" fmla="*/ 55 w 111"/>
                <a:gd name="T47" fmla="*/ 17 h 156"/>
                <a:gd name="T48" fmla="*/ 62 w 111"/>
                <a:gd name="T49" fmla="*/ 8 h 156"/>
                <a:gd name="T50" fmla="*/ 55 w 111"/>
                <a:gd name="T51" fmla="*/ 0 h 1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3" name="Freeform 63"/>
            <p:cNvSpPr>
              <a:spLocks/>
            </p:cNvSpPr>
            <p:nvPr/>
          </p:nvSpPr>
          <p:spPr bwMode="invGray">
            <a:xfrm>
              <a:off x="4064" y="2777"/>
              <a:ext cx="22" cy="71"/>
            </a:xfrm>
            <a:custGeom>
              <a:avLst/>
              <a:gdLst>
                <a:gd name="T0" fmla="*/ 7 w 30"/>
                <a:gd name="T1" fmla="*/ 0 h 94"/>
                <a:gd name="T2" fmla="*/ 0 w 30"/>
                <a:gd name="T3" fmla="*/ 9 h 94"/>
                <a:gd name="T4" fmla="*/ 3 w 30"/>
                <a:gd name="T5" fmla="*/ 21 h 94"/>
                <a:gd name="T6" fmla="*/ 1 w 30"/>
                <a:gd name="T7" fmla="*/ 35 h 94"/>
                <a:gd name="T8" fmla="*/ 9 w 30"/>
                <a:gd name="T9" fmla="*/ 54 h 94"/>
                <a:gd name="T10" fmla="*/ 16 w 30"/>
                <a:gd name="T11" fmla="*/ 47 h 94"/>
                <a:gd name="T12" fmla="*/ 12 w 30"/>
                <a:gd name="T13" fmla="*/ 35 h 94"/>
                <a:gd name="T14" fmla="*/ 7 w 30"/>
                <a:gd name="T15" fmla="*/ 0 h 9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4" name="Freeform 64"/>
            <p:cNvSpPr>
              <a:spLocks/>
            </p:cNvSpPr>
            <p:nvPr/>
          </p:nvSpPr>
          <p:spPr bwMode="invGray">
            <a:xfrm>
              <a:off x="4078" y="2896"/>
              <a:ext cx="61" cy="118"/>
            </a:xfrm>
            <a:custGeom>
              <a:avLst/>
              <a:gdLst>
                <a:gd name="T0" fmla="*/ 7 w 81"/>
                <a:gd name="T1" fmla="*/ 1 h 158"/>
                <a:gd name="T2" fmla="*/ 0 w 81"/>
                <a:gd name="T3" fmla="*/ 11 h 158"/>
                <a:gd name="T4" fmla="*/ 5 w 81"/>
                <a:gd name="T5" fmla="*/ 28 h 158"/>
                <a:gd name="T6" fmla="*/ 4 w 81"/>
                <a:gd name="T7" fmla="*/ 60 h 158"/>
                <a:gd name="T8" fmla="*/ 10 w 81"/>
                <a:gd name="T9" fmla="*/ 58 h 158"/>
                <a:gd name="T10" fmla="*/ 11 w 81"/>
                <a:gd name="T11" fmla="*/ 64 h 158"/>
                <a:gd name="T12" fmla="*/ 17 w 81"/>
                <a:gd name="T13" fmla="*/ 68 h 158"/>
                <a:gd name="T14" fmla="*/ 22 w 81"/>
                <a:gd name="T15" fmla="*/ 78 h 158"/>
                <a:gd name="T16" fmla="*/ 27 w 81"/>
                <a:gd name="T17" fmla="*/ 72 h 158"/>
                <a:gd name="T18" fmla="*/ 37 w 81"/>
                <a:gd name="T19" fmla="*/ 75 h 158"/>
                <a:gd name="T20" fmla="*/ 35 w 81"/>
                <a:gd name="T21" fmla="*/ 60 h 158"/>
                <a:gd name="T22" fmla="*/ 27 w 81"/>
                <a:gd name="T23" fmla="*/ 58 h 158"/>
                <a:gd name="T24" fmla="*/ 22 w 81"/>
                <a:gd name="T25" fmla="*/ 51 h 158"/>
                <a:gd name="T26" fmla="*/ 19 w 81"/>
                <a:gd name="T27" fmla="*/ 41 h 158"/>
                <a:gd name="T28" fmla="*/ 23 w 81"/>
                <a:gd name="T29" fmla="*/ 30 h 158"/>
                <a:gd name="T30" fmla="*/ 20 w 81"/>
                <a:gd name="T31" fmla="*/ 19 h 158"/>
                <a:gd name="T32" fmla="*/ 24 w 81"/>
                <a:gd name="T33" fmla="*/ 11 h 158"/>
                <a:gd name="T34" fmla="*/ 17 w 81"/>
                <a:gd name="T35" fmla="*/ 2 h 158"/>
                <a:gd name="T36" fmla="*/ 11 w 81"/>
                <a:gd name="T37" fmla="*/ 4 h 158"/>
                <a:gd name="T38" fmla="*/ 7 w 81"/>
                <a:gd name="T39" fmla="*/ 1 h 1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5" name="Freeform 65"/>
            <p:cNvSpPr>
              <a:spLocks/>
            </p:cNvSpPr>
            <p:nvPr/>
          </p:nvSpPr>
          <p:spPr bwMode="invGray">
            <a:xfrm>
              <a:off x="4121" y="3052"/>
              <a:ext cx="64" cy="79"/>
            </a:xfrm>
            <a:custGeom>
              <a:avLst/>
              <a:gdLst>
                <a:gd name="T0" fmla="*/ 29 w 85"/>
                <a:gd name="T1" fmla="*/ 0 h 105"/>
                <a:gd name="T2" fmla="*/ 25 w 85"/>
                <a:gd name="T3" fmla="*/ 11 h 105"/>
                <a:gd name="T4" fmla="*/ 18 w 85"/>
                <a:gd name="T5" fmla="*/ 17 h 105"/>
                <a:gd name="T6" fmla="*/ 9 w 85"/>
                <a:gd name="T7" fmla="*/ 20 h 105"/>
                <a:gd name="T8" fmla="*/ 5 w 85"/>
                <a:gd name="T9" fmla="*/ 27 h 105"/>
                <a:gd name="T10" fmla="*/ 2 w 85"/>
                <a:gd name="T11" fmla="*/ 42 h 105"/>
                <a:gd name="T12" fmla="*/ 8 w 85"/>
                <a:gd name="T13" fmla="*/ 40 h 105"/>
                <a:gd name="T14" fmla="*/ 14 w 85"/>
                <a:gd name="T15" fmla="*/ 35 h 105"/>
                <a:gd name="T16" fmla="*/ 20 w 85"/>
                <a:gd name="T17" fmla="*/ 39 h 105"/>
                <a:gd name="T18" fmla="*/ 33 w 85"/>
                <a:gd name="T19" fmla="*/ 56 h 105"/>
                <a:gd name="T20" fmla="*/ 40 w 85"/>
                <a:gd name="T21" fmla="*/ 41 h 105"/>
                <a:gd name="T22" fmla="*/ 48 w 85"/>
                <a:gd name="T23" fmla="*/ 38 h 105"/>
                <a:gd name="T24" fmla="*/ 42 w 85"/>
                <a:gd name="T25" fmla="*/ 22 h 105"/>
                <a:gd name="T26" fmla="*/ 29 w 85"/>
                <a:gd name="T27" fmla="*/ 0 h 10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6" name="Freeform 66"/>
            <p:cNvSpPr>
              <a:spLocks/>
            </p:cNvSpPr>
            <p:nvPr/>
          </p:nvSpPr>
          <p:spPr bwMode="invGray">
            <a:xfrm>
              <a:off x="4197" y="3193"/>
              <a:ext cx="29" cy="49"/>
            </a:xfrm>
            <a:custGeom>
              <a:avLst/>
              <a:gdLst>
                <a:gd name="T0" fmla="*/ 4 w 38"/>
                <a:gd name="T1" fmla="*/ 15 h 66"/>
                <a:gd name="T2" fmla="*/ 15 w 38"/>
                <a:gd name="T3" fmla="*/ 36 h 66"/>
                <a:gd name="T4" fmla="*/ 18 w 38"/>
                <a:gd name="T5" fmla="*/ 29 h 66"/>
                <a:gd name="T6" fmla="*/ 22 w 38"/>
                <a:gd name="T7" fmla="*/ 22 h 66"/>
                <a:gd name="T8" fmla="*/ 18 w 38"/>
                <a:gd name="T9" fmla="*/ 14 h 66"/>
                <a:gd name="T10" fmla="*/ 11 w 38"/>
                <a:gd name="T11" fmla="*/ 7 h 66"/>
                <a:gd name="T12" fmla="*/ 6 w 38"/>
                <a:gd name="T13" fmla="*/ 1 h 66"/>
                <a:gd name="T14" fmla="*/ 2 w 38"/>
                <a:gd name="T15" fmla="*/ 7 h 66"/>
                <a:gd name="T16" fmla="*/ 4 w 38"/>
                <a:gd name="T17" fmla="*/ 15 h 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7" name="Freeform 67"/>
            <p:cNvSpPr>
              <a:spLocks/>
            </p:cNvSpPr>
            <p:nvPr/>
          </p:nvSpPr>
          <p:spPr bwMode="invGray">
            <a:xfrm>
              <a:off x="4181" y="3275"/>
              <a:ext cx="18" cy="17"/>
            </a:xfrm>
            <a:custGeom>
              <a:avLst/>
              <a:gdLst>
                <a:gd name="T0" fmla="*/ 0 w 24"/>
                <a:gd name="T1" fmla="*/ 0 h 23"/>
                <a:gd name="T2" fmla="*/ 4 w 24"/>
                <a:gd name="T3" fmla="*/ 13 h 23"/>
                <a:gd name="T4" fmla="*/ 14 w 24"/>
                <a:gd name="T5" fmla="*/ 6 h 23"/>
                <a:gd name="T6" fmla="*/ 0 w 24"/>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8" name="Freeform 68"/>
            <p:cNvSpPr>
              <a:spLocks/>
            </p:cNvSpPr>
            <p:nvPr/>
          </p:nvSpPr>
          <p:spPr bwMode="invGray">
            <a:xfrm>
              <a:off x="4208" y="3265"/>
              <a:ext cx="45" cy="37"/>
            </a:xfrm>
            <a:custGeom>
              <a:avLst/>
              <a:gdLst>
                <a:gd name="T0" fmla="*/ 5 w 60"/>
                <a:gd name="T1" fmla="*/ 0 h 49"/>
                <a:gd name="T2" fmla="*/ 0 w 60"/>
                <a:gd name="T3" fmla="*/ 11 h 49"/>
                <a:gd name="T4" fmla="*/ 16 w 60"/>
                <a:gd name="T5" fmla="*/ 19 h 49"/>
                <a:gd name="T6" fmla="*/ 24 w 60"/>
                <a:gd name="T7" fmla="*/ 26 h 49"/>
                <a:gd name="T8" fmla="*/ 34 w 60"/>
                <a:gd name="T9" fmla="*/ 24 h 49"/>
                <a:gd name="T10" fmla="*/ 28 w 60"/>
                <a:gd name="T11" fmla="*/ 14 h 49"/>
                <a:gd name="T12" fmla="*/ 16 w 60"/>
                <a:gd name="T13" fmla="*/ 2 h 49"/>
                <a:gd name="T14" fmla="*/ 11 w 60"/>
                <a:gd name="T15" fmla="*/ 9 h 49"/>
                <a:gd name="T16" fmla="*/ 5 w 60"/>
                <a:gd name="T17" fmla="*/ 0 h 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9" name="Freeform 69"/>
            <p:cNvSpPr>
              <a:spLocks/>
            </p:cNvSpPr>
            <p:nvPr/>
          </p:nvSpPr>
          <p:spPr bwMode="invGray">
            <a:xfrm>
              <a:off x="4277" y="3335"/>
              <a:ext cx="24" cy="33"/>
            </a:xfrm>
            <a:custGeom>
              <a:avLst/>
              <a:gdLst>
                <a:gd name="T0" fmla="*/ 16 w 32"/>
                <a:gd name="T1" fmla="*/ 0 h 44"/>
                <a:gd name="T2" fmla="*/ 6 w 32"/>
                <a:gd name="T3" fmla="*/ 6 h 44"/>
                <a:gd name="T4" fmla="*/ 7 w 32"/>
                <a:gd name="T5" fmla="*/ 18 h 44"/>
                <a:gd name="T6" fmla="*/ 14 w 32"/>
                <a:gd name="T7" fmla="*/ 20 h 44"/>
                <a:gd name="T8" fmla="*/ 16 w 32"/>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0" name="Freeform 70"/>
            <p:cNvSpPr>
              <a:spLocks/>
            </p:cNvSpPr>
            <p:nvPr/>
          </p:nvSpPr>
          <p:spPr bwMode="invGray">
            <a:xfrm>
              <a:off x="4544" y="3293"/>
              <a:ext cx="46" cy="47"/>
            </a:xfrm>
            <a:custGeom>
              <a:avLst/>
              <a:gdLst>
                <a:gd name="T0" fmla="*/ 4 w 61"/>
                <a:gd name="T1" fmla="*/ 0 h 63"/>
                <a:gd name="T2" fmla="*/ 0 w 61"/>
                <a:gd name="T3" fmla="*/ 7 h 63"/>
                <a:gd name="T4" fmla="*/ 14 w 61"/>
                <a:gd name="T5" fmla="*/ 19 h 63"/>
                <a:gd name="T6" fmla="*/ 20 w 61"/>
                <a:gd name="T7" fmla="*/ 30 h 63"/>
                <a:gd name="T8" fmla="*/ 26 w 61"/>
                <a:gd name="T9" fmla="*/ 35 h 63"/>
                <a:gd name="T10" fmla="*/ 35 w 61"/>
                <a:gd name="T11" fmla="*/ 31 h 63"/>
                <a:gd name="T12" fmla="*/ 19 w 61"/>
                <a:gd name="T13" fmla="*/ 10 h 63"/>
                <a:gd name="T14" fmla="*/ 4 w 61"/>
                <a:gd name="T15" fmla="*/ 0 h 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1" name="Freeform 71"/>
            <p:cNvSpPr>
              <a:spLocks/>
            </p:cNvSpPr>
            <p:nvPr/>
          </p:nvSpPr>
          <p:spPr bwMode="invGray">
            <a:xfrm>
              <a:off x="4147" y="3352"/>
              <a:ext cx="46" cy="50"/>
            </a:xfrm>
            <a:custGeom>
              <a:avLst/>
              <a:gdLst>
                <a:gd name="T0" fmla="*/ 16 w 61"/>
                <a:gd name="T1" fmla="*/ 4 h 67"/>
                <a:gd name="T2" fmla="*/ 17 w 61"/>
                <a:gd name="T3" fmla="*/ 19 h 67"/>
                <a:gd name="T4" fmla="*/ 9 w 61"/>
                <a:gd name="T5" fmla="*/ 24 h 67"/>
                <a:gd name="T6" fmla="*/ 13 w 61"/>
                <a:gd name="T7" fmla="*/ 37 h 67"/>
                <a:gd name="T8" fmla="*/ 27 w 61"/>
                <a:gd name="T9" fmla="*/ 32 h 67"/>
                <a:gd name="T10" fmla="*/ 34 w 61"/>
                <a:gd name="T11" fmla="*/ 26 h 67"/>
                <a:gd name="T12" fmla="*/ 29 w 61"/>
                <a:gd name="T13" fmla="*/ 16 h 67"/>
                <a:gd name="T14" fmla="*/ 32 w 61"/>
                <a:gd name="T15" fmla="*/ 7 h 67"/>
                <a:gd name="T16" fmla="*/ 31 w 61"/>
                <a:gd name="T17" fmla="*/ 1 h 67"/>
                <a:gd name="T18" fmla="*/ 26 w 61"/>
                <a:gd name="T19" fmla="*/ 2 h 67"/>
                <a:gd name="T20" fmla="*/ 29 w 61"/>
                <a:gd name="T21" fmla="*/ 3 h 67"/>
                <a:gd name="T22" fmla="*/ 28 w 61"/>
                <a:gd name="T23" fmla="*/ 9 h 67"/>
                <a:gd name="T24" fmla="*/ 24 w 61"/>
                <a:gd name="T25" fmla="*/ 13 h 67"/>
                <a:gd name="T26" fmla="*/ 16 w 61"/>
                <a:gd name="T27" fmla="*/ 4 h 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2" name="Freeform 72"/>
            <p:cNvSpPr>
              <a:spLocks/>
            </p:cNvSpPr>
            <p:nvPr/>
          </p:nvSpPr>
          <p:spPr bwMode="invGray">
            <a:xfrm>
              <a:off x="4098" y="3371"/>
              <a:ext cx="32" cy="27"/>
            </a:xfrm>
            <a:custGeom>
              <a:avLst/>
              <a:gdLst>
                <a:gd name="T0" fmla="*/ 12 w 43"/>
                <a:gd name="T1" fmla="*/ 2 h 36"/>
                <a:gd name="T2" fmla="*/ 3 w 43"/>
                <a:gd name="T3" fmla="*/ 4 h 36"/>
                <a:gd name="T4" fmla="*/ 19 w 43"/>
                <a:gd name="T5" fmla="*/ 20 h 36"/>
                <a:gd name="T6" fmla="*/ 23 w 43"/>
                <a:gd name="T7" fmla="*/ 17 h 36"/>
                <a:gd name="T8" fmla="*/ 12 w 43"/>
                <a:gd name="T9" fmla="*/ 2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3" name="Freeform 73"/>
            <p:cNvSpPr>
              <a:spLocks/>
            </p:cNvSpPr>
            <p:nvPr/>
          </p:nvSpPr>
          <p:spPr bwMode="invGray">
            <a:xfrm>
              <a:off x="4077" y="3342"/>
              <a:ext cx="24" cy="31"/>
            </a:xfrm>
            <a:custGeom>
              <a:avLst/>
              <a:gdLst>
                <a:gd name="T0" fmla="*/ 12 w 32"/>
                <a:gd name="T1" fmla="*/ 0 h 41"/>
                <a:gd name="T2" fmla="*/ 0 w 32"/>
                <a:gd name="T3" fmla="*/ 15 h 41"/>
                <a:gd name="T4" fmla="*/ 9 w 32"/>
                <a:gd name="T5" fmla="*/ 14 h 41"/>
                <a:gd name="T6" fmla="*/ 11 w 32"/>
                <a:gd name="T7" fmla="*/ 17 h 41"/>
                <a:gd name="T8" fmla="*/ 9 w 32"/>
                <a:gd name="T9" fmla="*/ 20 h 41"/>
                <a:gd name="T10" fmla="*/ 17 w 32"/>
                <a:gd name="T11" fmla="*/ 12 h 41"/>
                <a:gd name="T12" fmla="*/ 14 w 32"/>
                <a:gd name="T13" fmla="*/ 5 h 41"/>
                <a:gd name="T14" fmla="*/ 12 w 32"/>
                <a:gd name="T15" fmla="*/ 0 h 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4" name="Freeform 74"/>
            <p:cNvSpPr>
              <a:spLocks/>
            </p:cNvSpPr>
            <p:nvPr/>
          </p:nvSpPr>
          <p:spPr bwMode="invGray">
            <a:xfrm>
              <a:off x="4111" y="3353"/>
              <a:ext cx="34" cy="24"/>
            </a:xfrm>
            <a:custGeom>
              <a:avLst/>
              <a:gdLst>
                <a:gd name="T0" fmla="*/ 12 w 45"/>
                <a:gd name="T1" fmla="*/ 0 h 32"/>
                <a:gd name="T2" fmla="*/ 0 w 45"/>
                <a:gd name="T3" fmla="*/ 4 h 32"/>
                <a:gd name="T4" fmla="*/ 15 w 45"/>
                <a:gd name="T5" fmla="*/ 17 h 32"/>
                <a:gd name="T6" fmla="*/ 26 w 45"/>
                <a:gd name="T7" fmla="*/ 14 h 32"/>
                <a:gd name="T8" fmla="*/ 13 w 45"/>
                <a:gd name="T9" fmla="*/ 6 h 32"/>
                <a:gd name="T10" fmla="*/ 12 w 45"/>
                <a:gd name="T11" fmla="*/ 0 h 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5" name="Freeform 75"/>
            <p:cNvSpPr>
              <a:spLocks/>
            </p:cNvSpPr>
            <p:nvPr/>
          </p:nvSpPr>
          <p:spPr bwMode="invGray">
            <a:xfrm>
              <a:off x="4062" y="3021"/>
              <a:ext cx="27" cy="55"/>
            </a:xfrm>
            <a:custGeom>
              <a:avLst/>
              <a:gdLst>
                <a:gd name="T0" fmla="*/ 18 w 35"/>
                <a:gd name="T1" fmla="*/ 0 h 74"/>
                <a:gd name="T2" fmla="*/ 12 w 35"/>
                <a:gd name="T3" fmla="*/ 8 h 74"/>
                <a:gd name="T4" fmla="*/ 5 w 35"/>
                <a:gd name="T5" fmla="*/ 20 h 74"/>
                <a:gd name="T6" fmla="*/ 0 w 35"/>
                <a:gd name="T7" fmla="*/ 33 h 74"/>
                <a:gd name="T8" fmla="*/ 5 w 35"/>
                <a:gd name="T9" fmla="*/ 41 h 74"/>
                <a:gd name="T10" fmla="*/ 12 w 35"/>
                <a:gd name="T11" fmla="*/ 33 h 74"/>
                <a:gd name="T12" fmla="*/ 21 w 35"/>
                <a:gd name="T13" fmla="*/ 18 h 74"/>
                <a:gd name="T14" fmla="*/ 18 w 35"/>
                <a:gd name="T15" fmla="*/ 0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6" name="Freeform 76"/>
            <p:cNvSpPr>
              <a:spLocks/>
            </p:cNvSpPr>
            <p:nvPr/>
          </p:nvSpPr>
          <p:spPr bwMode="invGray">
            <a:xfrm>
              <a:off x="4113" y="3012"/>
              <a:ext cx="19" cy="55"/>
            </a:xfrm>
            <a:custGeom>
              <a:avLst/>
              <a:gdLst>
                <a:gd name="T0" fmla="*/ 8 w 25"/>
                <a:gd name="T1" fmla="*/ 4 h 73"/>
                <a:gd name="T2" fmla="*/ 2 w 25"/>
                <a:gd name="T3" fmla="*/ 5 h 73"/>
                <a:gd name="T4" fmla="*/ 0 w 25"/>
                <a:gd name="T5" fmla="*/ 13 h 73"/>
                <a:gd name="T6" fmla="*/ 8 w 25"/>
                <a:gd name="T7" fmla="*/ 23 h 73"/>
                <a:gd name="T8" fmla="*/ 14 w 25"/>
                <a:gd name="T9" fmla="*/ 32 h 73"/>
                <a:gd name="T10" fmla="*/ 9 w 25"/>
                <a:gd name="T11" fmla="*/ 11 h 73"/>
                <a:gd name="T12" fmla="*/ 8 w 25"/>
                <a:gd name="T13" fmla="*/ 4 h 7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7" name="Freeform 77"/>
            <p:cNvSpPr>
              <a:spLocks/>
            </p:cNvSpPr>
            <p:nvPr/>
          </p:nvSpPr>
          <p:spPr bwMode="invGray">
            <a:xfrm>
              <a:off x="4135" y="2995"/>
              <a:ext cx="10" cy="25"/>
            </a:xfrm>
            <a:custGeom>
              <a:avLst/>
              <a:gdLst>
                <a:gd name="T0" fmla="*/ 6 w 14"/>
                <a:gd name="T1" fmla="*/ 0 h 33"/>
                <a:gd name="T2" fmla="*/ 1 w 14"/>
                <a:gd name="T3" fmla="*/ 6 h 33"/>
                <a:gd name="T4" fmla="*/ 6 w 14"/>
                <a:gd name="T5" fmla="*/ 14 h 33"/>
                <a:gd name="T6" fmla="*/ 6 w 14"/>
                <a:gd name="T7" fmla="*/ 0 h 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8" name="Freeform 78"/>
            <p:cNvSpPr>
              <a:spLocks/>
            </p:cNvSpPr>
            <p:nvPr/>
          </p:nvSpPr>
          <p:spPr bwMode="invGray">
            <a:xfrm>
              <a:off x="4145" y="3007"/>
              <a:ext cx="21" cy="48"/>
            </a:xfrm>
            <a:custGeom>
              <a:avLst/>
              <a:gdLst>
                <a:gd name="T0" fmla="*/ 3 w 28"/>
                <a:gd name="T1" fmla="*/ 0 h 64"/>
                <a:gd name="T2" fmla="*/ 6 w 28"/>
                <a:gd name="T3" fmla="*/ 8 h 64"/>
                <a:gd name="T4" fmla="*/ 11 w 28"/>
                <a:gd name="T5" fmla="*/ 12 h 64"/>
                <a:gd name="T6" fmla="*/ 5 w 28"/>
                <a:gd name="T7" fmla="*/ 22 h 64"/>
                <a:gd name="T8" fmla="*/ 0 w 28"/>
                <a:gd name="T9" fmla="*/ 32 h 64"/>
                <a:gd name="T10" fmla="*/ 6 w 28"/>
                <a:gd name="T11" fmla="*/ 32 h 64"/>
                <a:gd name="T12" fmla="*/ 15 w 28"/>
                <a:gd name="T13" fmla="*/ 15 h 64"/>
                <a:gd name="T14" fmla="*/ 3 w 28"/>
                <a:gd name="T15" fmla="*/ 0 h 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9" name="Freeform 79"/>
            <p:cNvSpPr>
              <a:spLocks/>
            </p:cNvSpPr>
            <p:nvPr/>
          </p:nvSpPr>
          <p:spPr bwMode="invGray">
            <a:xfrm>
              <a:off x="3876" y="3076"/>
              <a:ext cx="12" cy="27"/>
            </a:xfrm>
            <a:custGeom>
              <a:avLst/>
              <a:gdLst>
                <a:gd name="T0" fmla="*/ 8 w 16"/>
                <a:gd name="T1" fmla="*/ 2 h 36"/>
                <a:gd name="T2" fmla="*/ 0 w 16"/>
                <a:gd name="T3" fmla="*/ 4 h 36"/>
                <a:gd name="T4" fmla="*/ 5 w 16"/>
                <a:gd name="T5" fmla="*/ 13 h 36"/>
                <a:gd name="T6" fmla="*/ 8 w 16"/>
                <a:gd name="T7" fmla="*/ 2 h 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0" name="Freeform 80"/>
            <p:cNvSpPr>
              <a:spLocks/>
            </p:cNvSpPr>
            <p:nvPr/>
          </p:nvSpPr>
          <p:spPr bwMode="invGray">
            <a:xfrm>
              <a:off x="3866" y="3053"/>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1" name="Freeform 81"/>
            <p:cNvSpPr>
              <a:spLocks/>
            </p:cNvSpPr>
            <p:nvPr/>
          </p:nvSpPr>
          <p:spPr bwMode="invGray">
            <a:xfrm>
              <a:off x="3862" y="3035"/>
              <a:ext cx="12" cy="14"/>
            </a:xfrm>
            <a:custGeom>
              <a:avLst/>
              <a:gdLst>
                <a:gd name="T0" fmla="*/ 6 w 16"/>
                <a:gd name="T1" fmla="*/ 3 h 19"/>
                <a:gd name="T2" fmla="*/ 0 w 16"/>
                <a:gd name="T3" fmla="*/ 5 h 19"/>
                <a:gd name="T4" fmla="*/ 7 w 16"/>
                <a:gd name="T5" fmla="*/ 10 h 19"/>
                <a:gd name="T6" fmla="*/ 6 w 16"/>
                <a:gd name="T7" fmla="*/ 3 h 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2" name="Freeform 82"/>
            <p:cNvSpPr>
              <a:spLocks/>
            </p:cNvSpPr>
            <p:nvPr/>
          </p:nvSpPr>
          <p:spPr bwMode="invGray">
            <a:xfrm>
              <a:off x="3850" y="2995"/>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3" name="Freeform 83"/>
            <p:cNvSpPr>
              <a:spLocks/>
            </p:cNvSpPr>
            <p:nvPr/>
          </p:nvSpPr>
          <p:spPr bwMode="invGray">
            <a:xfrm>
              <a:off x="3852" y="3020"/>
              <a:ext cx="16" cy="13"/>
            </a:xfrm>
            <a:custGeom>
              <a:avLst/>
              <a:gdLst>
                <a:gd name="T0" fmla="*/ 7 w 22"/>
                <a:gd name="T1" fmla="*/ 0 h 18"/>
                <a:gd name="T2" fmla="*/ 10 w 22"/>
                <a:gd name="T3" fmla="*/ 9 h 18"/>
                <a:gd name="T4" fmla="*/ 7 w 22"/>
                <a:gd name="T5" fmla="*/ 3 h 18"/>
                <a:gd name="T6" fmla="*/ 7 w 22"/>
                <a:gd name="T7" fmla="*/ 0 h 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4" name="Freeform 84"/>
            <p:cNvSpPr>
              <a:spLocks/>
            </p:cNvSpPr>
            <p:nvPr/>
          </p:nvSpPr>
          <p:spPr bwMode="invGray">
            <a:xfrm>
              <a:off x="4688" y="3643"/>
              <a:ext cx="45" cy="60"/>
            </a:xfrm>
            <a:custGeom>
              <a:avLst/>
              <a:gdLst>
                <a:gd name="T0" fmla="*/ 6 w 60"/>
                <a:gd name="T1" fmla="*/ 4 h 81"/>
                <a:gd name="T2" fmla="*/ 2 w 60"/>
                <a:gd name="T3" fmla="*/ 10 h 81"/>
                <a:gd name="T4" fmla="*/ 8 w 60"/>
                <a:gd name="T5" fmla="*/ 21 h 81"/>
                <a:gd name="T6" fmla="*/ 15 w 60"/>
                <a:gd name="T7" fmla="*/ 30 h 81"/>
                <a:gd name="T8" fmla="*/ 23 w 60"/>
                <a:gd name="T9" fmla="*/ 35 h 81"/>
                <a:gd name="T10" fmla="*/ 29 w 60"/>
                <a:gd name="T11" fmla="*/ 44 h 81"/>
                <a:gd name="T12" fmla="*/ 29 w 60"/>
                <a:gd name="T13" fmla="*/ 31 h 81"/>
                <a:gd name="T14" fmla="*/ 24 w 60"/>
                <a:gd name="T15" fmla="*/ 20 h 81"/>
                <a:gd name="T16" fmla="*/ 14 w 60"/>
                <a:gd name="T17" fmla="*/ 10 h 81"/>
                <a:gd name="T18" fmla="*/ 6 w 60"/>
                <a:gd name="T19" fmla="*/ 4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5" name="Freeform 85"/>
            <p:cNvSpPr>
              <a:spLocks/>
            </p:cNvSpPr>
            <p:nvPr/>
          </p:nvSpPr>
          <p:spPr bwMode="invGray">
            <a:xfrm>
              <a:off x="4919" y="3594"/>
              <a:ext cx="53" cy="46"/>
            </a:xfrm>
            <a:custGeom>
              <a:avLst/>
              <a:gdLst>
                <a:gd name="T0" fmla="*/ 16 w 71"/>
                <a:gd name="T1" fmla="*/ 13 h 61"/>
                <a:gd name="T2" fmla="*/ 7 w 71"/>
                <a:gd name="T3" fmla="*/ 18 h 61"/>
                <a:gd name="T4" fmla="*/ 1 w 71"/>
                <a:gd name="T5" fmla="*/ 25 h 61"/>
                <a:gd name="T6" fmla="*/ 7 w 71"/>
                <a:gd name="T7" fmla="*/ 33 h 61"/>
                <a:gd name="T8" fmla="*/ 16 w 71"/>
                <a:gd name="T9" fmla="*/ 25 h 61"/>
                <a:gd name="T10" fmla="*/ 22 w 71"/>
                <a:gd name="T11" fmla="*/ 13 h 61"/>
                <a:gd name="T12" fmla="*/ 31 w 71"/>
                <a:gd name="T13" fmla="*/ 0 h 61"/>
                <a:gd name="T14" fmla="*/ 40 w 71"/>
                <a:gd name="T15" fmla="*/ 6 h 61"/>
                <a:gd name="T16" fmla="*/ 19 w 71"/>
                <a:gd name="T17" fmla="*/ 13 h 61"/>
                <a:gd name="T18" fmla="*/ 16 w 71"/>
                <a:gd name="T19" fmla="*/ 13 h 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6" name="Freeform 86"/>
            <p:cNvSpPr>
              <a:spLocks/>
            </p:cNvSpPr>
            <p:nvPr/>
          </p:nvSpPr>
          <p:spPr bwMode="invGray">
            <a:xfrm>
              <a:off x="4759" y="3569"/>
              <a:ext cx="17" cy="23"/>
            </a:xfrm>
            <a:custGeom>
              <a:avLst/>
              <a:gdLst>
                <a:gd name="T0" fmla="*/ 5 w 23"/>
                <a:gd name="T1" fmla="*/ 0 h 30"/>
                <a:gd name="T2" fmla="*/ 0 w 23"/>
                <a:gd name="T3" fmla="*/ 8 h 30"/>
                <a:gd name="T4" fmla="*/ 7 w 23"/>
                <a:gd name="T5" fmla="*/ 18 h 30"/>
                <a:gd name="T6" fmla="*/ 5 w 23"/>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7" name="Freeform 87"/>
            <p:cNvSpPr>
              <a:spLocks/>
            </p:cNvSpPr>
            <p:nvPr/>
          </p:nvSpPr>
          <p:spPr bwMode="invGray">
            <a:xfrm>
              <a:off x="4751" y="3547"/>
              <a:ext cx="20" cy="17"/>
            </a:xfrm>
            <a:custGeom>
              <a:avLst/>
              <a:gdLst>
                <a:gd name="T0" fmla="*/ 12 w 26"/>
                <a:gd name="T1" fmla="*/ 0 h 23"/>
                <a:gd name="T2" fmla="*/ 0 w 26"/>
                <a:gd name="T3" fmla="*/ 7 h 23"/>
                <a:gd name="T4" fmla="*/ 12 w 26"/>
                <a:gd name="T5" fmla="*/ 11 h 23"/>
                <a:gd name="T6" fmla="*/ 12 w 26"/>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8" name="Freeform 88"/>
            <p:cNvSpPr>
              <a:spLocks/>
            </p:cNvSpPr>
            <p:nvPr/>
          </p:nvSpPr>
          <p:spPr bwMode="invGray">
            <a:xfrm>
              <a:off x="4598" y="3353"/>
              <a:ext cx="24" cy="33"/>
            </a:xfrm>
            <a:custGeom>
              <a:avLst/>
              <a:gdLst>
                <a:gd name="T0" fmla="*/ 16 w 32"/>
                <a:gd name="T1" fmla="*/ 0 h 44"/>
                <a:gd name="T2" fmla="*/ 6 w 32"/>
                <a:gd name="T3" fmla="*/ 6 h 44"/>
                <a:gd name="T4" fmla="*/ 7 w 32"/>
                <a:gd name="T5" fmla="*/ 18 h 44"/>
                <a:gd name="T6" fmla="*/ 14 w 32"/>
                <a:gd name="T7" fmla="*/ 20 h 44"/>
                <a:gd name="T8" fmla="*/ 16 w 32"/>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9" name="Freeform 89"/>
            <p:cNvSpPr>
              <a:spLocks/>
            </p:cNvSpPr>
            <p:nvPr/>
          </p:nvSpPr>
          <p:spPr bwMode="invGray">
            <a:xfrm>
              <a:off x="4632" y="3396"/>
              <a:ext cx="26" cy="33"/>
            </a:xfrm>
            <a:custGeom>
              <a:avLst/>
              <a:gdLst>
                <a:gd name="T0" fmla="*/ 18 w 34"/>
                <a:gd name="T1" fmla="*/ 0 h 44"/>
                <a:gd name="T2" fmla="*/ 6 w 34"/>
                <a:gd name="T3" fmla="*/ 5 h 44"/>
                <a:gd name="T4" fmla="*/ 8 w 34"/>
                <a:gd name="T5" fmla="*/ 18 h 44"/>
                <a:gd name="T6" fmla="*/ 15 w 34"/>
                <a:gd name="T7" fmla="*/ 20 h 44"/>
                <a:gd name="T8" fmla="*/ 18 w 34"/>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0" name="Freeform 90"/>
            <p:cNvSpPr>
              <a:spLocks/>
            </p:cNvSpPr>
            <p:nvPr/>
          </p:nvSpPr>
          <p:spPr bwMode="invGray">
            <a:xfrm>
              <a:off x="4659" y="3459"/>
              <a:ext cx="28" cy="28"/>
            </a:xfrm>
            <a:custGeom>
              <a:avLst/>
              <a:gdLst>
                <a:gd name="T0" fmla="*/ 18 w 38"/>
                <a:gd name="T1" fmla="*/ 2 h 37"/>
                <a:gd name="T2" fmla="*/ 5 w 38"/>
                <a:gd name="T3" fmla="*/ 2 h 37"/>
                <a:gd name="T4" fmla="*/ 7 w 38"/>
                <a:gd name="T5" fmla="*/ 14 h 37"/>
                <a:gd name="T6" fmla="*/ 14 w 38"/>
                <a:gd name="T7" fmla="*/ 17 h 37"/>
                <a:gd name="T8" fmla="*/ 18 w 38"/>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1" name="Freeform 91"/>
            <p:cNvSpPr>
              <a:spLocks/>
            </p:cNvSpPr>
            <p:nvPr/>
          </p:nvSpPr>
          <p:spPr bwMode="invGray">
            <a:xfrm>
              <a:off x="4693" y="3449"/>
              <a:ext cx="28" cy="26"/>
            </a:xfrm>
            <a:custGeom>
              <a:avLst/>
              <a:gdLst>
                <a:gd name="T0" fmla="*/ 18 w 38"/>
                <a:gd name="T1" fmla="*/ 2 h 34"/>
                <a:gd name="T2" fmla="*/ 5 w 38"/>
                <a:gd name="T3" fmla="*/ 2 h 34"/>
                <a:gd name="T4" fmla="*/ 9 w 38"/>
                <a:gd name="T5" fmla="*/ 13 h 34"/>
                <a:gd name="T6" fmla="*/ 15 w 38"/>
                <a:gd name="T7" fmla="*/ 13 h 34"/>
                <a:gd name="T8" fmla="*/ 18 w 38"/>
                <a:gd name="T9" fmla="*/ 2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2" name="Freeform 92"/>
            <p:cNvSpPr>
              <a:spLocks/>
            </p:cNvSpPr>
            <p:nvPr/>
          </p:nvSpPr>
          <p:spPr bwMode="invGray">
            <a:xfrm>
              <a:off x="4683" y="3413"/>
              <a:ext cx="26" cy="20"/>
            </a:xfrm>
            <a:custGeom>
              <a:avLst/>
              <a:gdLst>
                <a:gd name="T0" fmla="*/ 17 w 35"/>
                <a:gd name="T1" fmla="*/ 1 h 27"/>
                <a:gd name="T2" fmla="*/ 5 w 35"/>
                <a:gd name="T3" fmla="*/ 1 h 27"/>
                <a:gd name="T4" fmla="*/ 7 w 35"/>
                <a:gd name="T5" fmla="*/ 8 h 27"/>
                <a:gd name="T6" fmla="*/ 14 w 35"/>
                <a:gd name="T7" fmla="*/ 10 h 27"/>
                <a:gd name="T8" fmla="*/ 17 w 35"/>
                <a:gd name="T9" fmla="*/ 1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3" name="Freeform 93"/>
            <p:cNvSpPr>
              <a:spLocks/>
            </p:cNvSpPr>
            <p:nvPr/>
          </p:nvSpPr>
          <p:spPr bwMode="invGray">
            <a:xfrm>
              <a:off x="4657" y="3388"/>
              <a:ext cx="26" cy="35"/>
            </a:xfrm>
            <a:custGeom>
              <a:avLst/>
              <a:gdLst>
                <a:gd name="T0" fmla="*/ 16 w 35"/>
                <a:gd name="T1" fmla="*/ 9 h 47"/>
                <a:gd name="T2" fmla="*/ 10 w 35"/>
                <a:gd name="T3" fmla="*/ 1 h 47"/>
                <a:gd name="T4" fmla="*/ 5 w 35"/>
                <a:gd name="T5" fmla="*/ 14 h 47"/>
                <a:gd name="T6" fmla="*/ 10 w 35"/>
                <a:gd name="T7" fmla="*/ 19 h 47"/>
                <a:gd name="T8" fmla="*/ 15 w 35"/>
                <a:gd name="T9" fmla="*/ 16 h 47"/>
                <a:gd name="T10" fmla="*/ 16 w 35"/>
                <a:gd name="T11" fmla="*/ 9 h 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4" name="Freeform 94"/>
            <p:cNvSpPr>
              <a:spLocks/>
            </p:cNvSpPr>
            <p:nvPr/>
          </p:nvSpPr>
          <p:spPr bwMode="invGray">
            <a:xfrm>
              <a:off x="4625" y="3372"/>
              <a:ext cx="24" cy="26"/>
            </a:xfrm>
            <a:custGeom>
              <a:avLst/>
              <a:gdLst>
                <a:gd name="T0" fmla="*/ 13 w 32"/>
                <a:gd name="T1" fmla="*/ 5 h 35"/>
                <a:gd name="T2" fmla="*/ 6 w 32"/>
                <a:gd name="T3" fmla="*/ 1 h 35"/>
                <a:gd name="T4" fmla="*/ 7 w 32"/>
                <a:gd name="T5" fmla="*/ 13 h 35"/>
                <a:gd name="T6" fmla="*/ 14 w 32"/>
                <a:gd name="T7" fmla="*/ 15 h 35"/>
                <a:gd name="T8" fmla="*/ 13 w 32"/>
                <a:gd name="T9" fmla="*/ 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5" name="Freeform 95"/>
            <p:cNvSpPr>
              <a:spLocks/>
            </p:cNvSpPr>
            <p:nvPr/>
          </p:nvSpPr>
          <p:spPr bwMode="invGray">
            <a:xfrm>
              <a:off x="4665" y="3425"/>
              <a:ext cx="24" cy="26"/>
            </a:xfrm>
            <a:custGeom>
              <a:avLst/>
              <a:gdLst>
                <a:gd name="T0" fmla="*/ 13 w 32"/>
                <a:gd name="T1" fmla="*/ 5 h 35"/>
                <a:gd name="T2" fmla="*/ 6 w 32"/>
                <a:gd name="T3" fmla="*/ 1 h 35"/>
                <a:gd name="T4" fmla="*/ 7 w 32"/>
                <a:gd name="T5" fmla="*/ 13 h 35"/>
                <a:gd name="T6" fmla="*/ 14 w 32"/>
                <a:gd name="T7" fmla="*/ 15 h 35"/>
                <a:gd name="T8" fmla="*/ 13 w 32"/>
                <a:gd name="T9" fmla="*/ 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6" name="Freeform 96"/>
            <p:cNvSpPr>
              <a:spLocks/>
            </p:cNvSpPr>
            <p:nvPr/>
          </p:nvSpPr>
          <p:spPr bwMode="invGray">
            <a:xfrm>
              <a:off x="3055" y="2051"/>
              <a:ext cx="141" cy="108"/>
            </a:xfrm>
            <a:custGeom>
              <a:avLst/>
              <a:gdLst>
                <a:gd name="T0" fmla="*/ 95 w 189"/>
                <a:gd name="T1" fmla="*/ 2 h 144"/>
                <a:gd name="T2" fmla="*/ 103 w 189"/>
                <a:gd name="T3" fmla="*/ 2 h 144"/>
                <a:gd name="T4" fmla="*/ 105 w 189"/>
                <a:gd name="T5" fmla="*/ 9 h 144"/>
                <a:gd name="T6" fmla="*/ 104 w 189"/>
                <a:gd name="T7" fmla="*/ 14 h 144"/>
                <a:gd name="T8" fmla="*/ 73 w 189"/>
                <a:gd name="T9" fmla="*/ 25 h 144"/>
                <a:gd name="T10" fmla="*/ 60 w 189"/>
                <a:gd name="T11" fmla="*/ 33 h 144"/>
                <a:gd name="T12" fmla="*/ 54 w 189"/>
                <a:gd name="T13" fmla="*/ 35 h 144"/>
                <a:gd name="T14" fmla="*/ 40 w 189"/>
                <a:gd name="T15" fmla="*/ 47 h 144"/>
                <a:gd name="T16" fmla="*/ 42 w 189"/>
                <a:gd name="T17" fmla="*/ 52 h 144"/>
                <a:gd name="T18" fmla="*/ 46 w 189"/>
                <a:gd name="T19" fmla="*/ 65 h 144"/>
                <a:gd name="T20" fmla="*/ 60 w 189"/>
                <a:gd name="T21" fmla="*/ 71 h 144"/>
                <a:gd name="T22" fmla="*/ 51 w 189"/>
                <a:gd name="T23" fmla="*/ 79 h 144"/>
                <a:gd name="T24" fmla="*/ 46 w 189"/>
                <a:gd name="T25" fmla="*/ 74 h 144"/>
                <a:gd name="T26" fmla="*/ 40 w 189"/>
                <a:gd name="T27" fmla="*/ 76 h 144"/>
                <a:gd name="T28" fmla="*/ 12 w 189"/>
                <a:gd name="T29" fmla="*/ 69 h 144"/>
                <a:gd name="T30" fmla="*/ 10 w 189"/>
                <a:gd name="T31" fmla="*/ 60 h 144"/>
                <a:gd name="T32" fmla="*/ 26 w 189"/>
                <a:gd name="T33" fmla="*/ 51 h 144"/>
                <a:gd name="T34" fmla="*/ 28 w 189"/>
                <a:gd name="T35" fmla="*/ 43 h 144"/>
                <a:gd name="T36" fmla="*/ 26 w 189"/>
                <a:gd name="T37" fmla="*/ 36 h 144"/>
                <a:gd name="T38" fmla="*/ 40 w 189"/>
                <a:gd name="T39" fmla="*/ 26 h 144"/>
                <a:gd name="T40" fmla="*/ 54 w 189"/>
                <a:gd name="T41" fmla="*/ 20 h 144"/>
                <a:gd name="T42" fmla="*/ 63 w 189"/>
                <a:gd name="T43" fmla="*/ 14 h 144"/>
                <a:gd name="T44" fmla="*/ 95 w 189"/>
                <a:gd name="T45" fmla="*/ 2 h 1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7" name="Freeform 97"/>
            <p:cNvSpPr>
              <a:spLocks/>
            </p:cNvSpPr>
            <p:nvPr/>
          </p:nvSpPr>
          <p:spPr bwMode="invGray">
            <a:xfrm>
              <a:off x="3139" y="2155"/>
              <a:ext cx="40" cy="12"/>
            </a:xfrm>
            <a:custGeom>
              <a:avLst/>
              <a:gdLst>
                <a:gd name="T0" fmla="*/ 14 w 53"/>
                <a:gd name="T1" fmla="*/ 0 h 17"/>
                <a:gd name="T2" fmla="*/ 7 w 53"/>
                <a:gd name="T3" fmla="*/ 1 h 17"/>
                <a:gd name="T4" fmla="*/ 18 w 53"/>
                <a:gd name="T5" fmla="*/ 8 h 17"/>
                <a:gd name="T6" fmla="*/ 25 w 53"/>
                <a:gd name="T7" fmla="*/ 7 h 17"/>
                <a:gd name="T8" fmla="*/ 14 w 53"/>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8" name="Freeform 98"/>
            <p:cNvSpPr>
              <a:spLocks/>
            </p:cNvSpPr>
            <p:nvPr/>
          </p:nvSpPr>
          <p:spPr bwMode="invGray">
            <a:xfrm>
              <a:off x="3344" y="1999"/>
              <a:ext cx="42" cy="28"/>
            </a:xfrm>
            <a:custGeom>
              <a:avLst/>
              <a:gdLst>
                <a:gd name="T0" fmla="*/ 31 w 57"/>
                <a:gd name="T1" fmla="*/ 2 h 37"/>
                <a:gd name="T2" fmla="*/ 13 w 57"/>
                <a:gd name="T3" fmla="*/ 14 h 37"/>
                <a:gd name="T4" fmla="*/ 6 w 57"/>
                <a:gd name="T5" fmla="*/ 20 h 37"/>
                <a:gd name="T6" fmla="*/ 5 w 57"/>
                <a:gd name="T7" fmla="*/ 2 h 37"/>
                <a:gd name="T8" fmla="*/ 11 w 57"/>
                <a:gd name="T9" fmla="*/ 0 h 37"/>
                <a:gd name="T10" fmla="*/ 31 w 57"/>
                <a:gd name="T11" fmla="*/ 2 h 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9" name="Freeform 99"/>
            <p:cNvSpPr>
              <a:spLocks/>
            </p:cNvSpPr>
            <p:nvPr/>
          </p:nvSpPr>
          <p:spPr bwMode="invGray">
            <a:xfrm>
              <a:off x="3374" y="2012"/>
              <a:ext cx="50" cy="20"/>
            </a:xfrm>
            <a:custGeom>
              <a:avLst/>
              <a:gdLst>
                <a:gd name="T0" fmla="*/ 15 w 68"/>
                <a:gd name="T1" fmla="*/ 0 h 26"/>
                <a:gd name="T2" fmla="*/ 6 w 68"/>
                <a:gd name="T3" fmla="*/ 4 h 26"/>
                <a:gd name="T4" fmla="*/ 31 w 68"/>
                <a:gd name="T5" fmla="*/ 15 h 26"/>
                <a:gd name="T6" fmla="*/ 34 w 68"/>
                <a:gd name="T7" fmla="*/ 14 h 26"/>
                <a:gd name="T8" fmla="*/ 15 w 68"/>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0" name="Freeform 100"/>
            <p:cNvSpPr>
              <a:spLocks/>
            </p:cNvSpPr>
            <p:nvPr/>
          </p:nvSpPr>
          <p:spPr bwMode="invGray">
            <a:xfrm>
              <a:off x="3428" y="2015"/>
              <a:ext cx="50" cy="32"/>
            </a:xfrm>
            <a:custGeom>
              <a:avLst/>
              <a:gdLst>
                <a:gd name="T0" fmla="*/ 29 w 66"/>
                <a:gd name="T1" fmla="*/ 5 h 43"/>
                <a:gd name="T2" fmla="*/ 15 w 66"/>
                <a:gd name="T3" fmla="*/ 5 h 43"/>
                <a:gd name="T4" fmla="*/ 6 w 66"/>
                <a:gd name="T5" fmla="*/ 5 h 43"/>
                <a:gd name="T6" fmla="*/ 5 w 66"/>
                <a:gd name="T7" fmla="*/ 19 h 43"/>
                <a:gd name="T8" fmla="*/ 18 w 66"/>
                <a:gd name="T9" fmla="*/ 24 h 43"/>
                <a:gd name="T10" fmla="*/ 36 w 66"/>
                <a:gd name="T11" fmla="*/ 15 h 43"/>
                <a:gd name="T12" fmla="*/ 29 w 66"/>
                <a:gd name="T13" fmla="*/ 5 h 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1" name="Freeform 101"/>
            <p:cNvSpPr>
              <a:spLocks/>
            </p:cNvSpPr>
            <p:nvPr/>
          </p:nvSpPr>
          <p:spPr bwMode="invGray">
            <a:xfrm>
              <a:off x="3777" y="2042"/>
              <a:ext cx="88" cy="31"/>
            </a:xfrm>
            <a:custGeom>
              <a:avLst/>
              <a:gdLst>
                <a:gd name="T0" fmla="*/ 8 w 117"/>
                <a:gd name="T1" fmla="*/ 0 h 41"/>
                <a:gd name="T2" fmla="*/ 5 w 117"/>
                <a:gd name="T3" fmla="*/ 9 h 41"/>
                <a:gd name="T4" fmla="*/ 29 w 117"/>
                <a:gd name="T5" fmla="*/ 17 h 41"/>
                <a:gd name="T6" fmla="*/ 43 w 117"/>
                <a:gd name="T7" fmla="*/ 20 h 41"/>
                <a:gd name="T8" fmla="*/ 63 w 117"/>
                <a:gd name="T9" fmla="*/ 13 h 41"/>
                <a:gd name="T10" fmla="*/ 44 w 117"/>
                <a:gd name="T11" fmla="*/ 2 h 41"/>
                <a:gd name="T12" fmla="*/ 8 w 117"/>
                <a:gd name="T13" fmla="*/ 0 h 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2" name="Freeform 102"/>
            <p:cNvSpPr>
              <a:spLocks/>
            </p:cNvSpPr>
            <p:nvPr/>
          </p:nvSpPr>
          <p:spPr bwMode="invGray">
            <a:xfrm>
              <a:off x="3867" y="2041"/>
              <a:ext cx="46" cy="24"/>
            </a:xfrm>
            <a:custGeom>
              <a:avLst/>
              <a:gdLst>
                <a:gd name="T0" fmla="*/ 18 w 62"/>
                <a:gd name="T1" fmla="*/ 2 h 32"/>
                <a:gd name="T2" fmla="*/ 34 w 62"/>
                <a:gd name="T3" fmla="*/ 6 h 32"/>
                <a:gd name="T4" fmla="*/ 16 w 62"/>
                <a:gd name="T5" fmla="*/ 18 h 32"/>
                <a:gd name="T6" fmla="*/ 3 w 62"/>
                <a:gd name="T7" fmla="*/ 13 h 32"/>
                <a:gd name="T8" fmla="*/ 18 w 62"/>
                <a:gd name="T9" fmla="*/ 2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3" name="Freeform 103"/>
            <p:cNvSpPr>
              <a:spLocks/>
            </p:cNvSpPr>
            <p:nvPr/>
          </p:nvSpPr>
          <p:spPr bwMode="invGray">
            <a:xfrm>
              <a:off x="3846" y="2070"/>
              <a:ext cx="37" cy="17"/>
            </a:xfrm>
            <a:custGeom>
              <a:avLst/>
              <a:gdLst>
                <a:gd name="T0" fmla="*/ 11 w 49"/>
                <a:gd name="T1" fmla="*/ 1 h 23"/>
                <a:gd name="T2" fmla="*/ 4 w 49"/>
                <a:gd name="T3" fmla="*/ 3 h 23"/>
                <a:gd name="T4" fmla="*/ 22 w 49"/>
                <a:gd name="T5" fmla="*/ 13 h 23"/>
                <a:gd name="T6" fmla="*/ 11 w 49"/>
                <a:gd name="T7" fmla="*/ 1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4" name="Freeform 104"/>
            <p:cNvSpPr>
              <a:spLocks/>
            </p:cNvSpPr>
            <p:nvPr/>
          </p:nvSpPr>
          <p:spPr bwMode="invGray">
            <a:xfrm>
              <a:off x="4098" y="2294"/>
              <a:ext cx="76" cy="114"/>
            </a:xfrm>
            <a:custGeom>
              <a:avLst/>
              <a:gdLst>
                <a:gd name="T0" fmla="*/ 3 w 102"/>
                <a:gd name="T1" fmla="*/ 0 h 152"/>
                <a:gd name="T2" fmla="*/ 0 w 102"/>
                <a:gd name="T3" fmla="*/ 11 h 152"/>
                <a:gd name="T4" fmla="*/ 7 w 102"/>
                <a:gd name="T5" fmla="*/ 24 h 152"/>
                <a:gd name="T6" fmla="*/ 18 w 102"/>
                <a:gd name="T7" fmla="*/ 41 h 152"/>
                <a:gd name="T8" fmla="*/ 20 w 102"/>
                <a:gd name="T9" fmla="*/ 59 h 152"/>
                <a:gd name="T10" fmla="*/ 45 w 102"/>
                <a:gd name="T11" fmla="*/ 86 h 152"/>
                <a:gd name="T12" fmla="*/ 48 w 102"/>
                <a:gd name="T13" fmla="*/ 70 h 152"/>
                <a:gd name="T14" fmla="*/ 41 w 102"/>
                <a:gd name="T15" fmla="*/ 58 h 152"/>
                <a:gd name="T16" fmla="*/ 34 w 102"/>
                <a:gd name="T17" fmla="*/ 52 h 152"/>
                <a:gd name="T18" fmla="*/ 29 w 102"/>
                <a:gd name="T19" fmla="*/ 42 h 152"/>
                <a:gd name="T20" fmla="*/ 23 w 102"/>
                <a:gd name="T21" fmla="*/ 25 h 152"/>
                <a:gd name="T22" fmla="*/ 2 w 102"/>
                <a:gd name="T23" fmla="*/ 7 h 152"/>
                <a:gd name="T24" fmla="*/ 3 w 102"/>
                <a:gd name="T25" fmla="*/ 0 h 1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5" name="Freeform 105"/>
            <p:cNvSpPr>
              <a:spLocks/>
            </p:cNvSpPr>
            <p:nvPr/>
          </p:nvSpPr>
          <p:spPr bwMode="invGray">
            <a:xfrm>
              <a:off x="4159" y="2412"/>
              <a:ext cx="55" cy="78"/>
            </a:xfrm>
            <a:custGeom>
              <a:avLst/>
              <a:gdLst>
                <a:gd name="T0" fmla="*/ 36 w 74"/>
                <a:gd name="T1" fmla="*/ 13 h 103"/>
                <a:gd name="T2" fmla="*/ 41 w 74"/>
                <a:gd name="T3" fmla="*/ 23 h 103"/>
                <a:gd name="T4" fmla="*/ 16 w 74"/>
                <a:gd name="T5" fmla="*/ 48 h 103"/>
                <a:gd name="T6" fmla="*/ 18 w 74"/>
                <a:gd name="T7" fmla="*/ 58 h 103"/>
                <a:gd name="T8" fmla="*/ 11 w 74"/>
                <a:gd name="T9" fmla="*/ 54 h 103"/>
                <a:gd name="T10" fmla="*/ 3 w 74"/>
                <a:gd name="T11" fmla="*/ 48 h 103"/>
                <a:gd name="T12" fmla="*/ 0 w 74"/>
                <a:gd name="T13" fmla="*/ 47 h 103"/>
                <a:gd name="T14" fmla="*/ 5 w 74"/>
                <a:gd name="T15" fmla="*/ 33 h 103"/>
                <a:gd name="T16" fmla="*/ 7 w 74"/>
                <a:gd name="T17" fmla="*/ 30 h 103"/>
                <a:gd name="T18" fmla="*/ 1 w 74"/>
                <a:gd name="T19" fmla="*/ 14 h 103"/>
                <a:gd name="T20" fmla="*/ 2 w 74"/>
                <a:gd name="T21" fmla="*/ 8 h 103"/>
                <a:gd name="T22" fmla="*/ 14 w 74"/>
                <a:gd name="T23" fmla="*/ 13 h 103"/>
                <a:gd name="T24" fmla="*/ 20 w 74"/>
                <a:gd name="T25" fmla="*/ 20 h 103"/>
                <a:gd name="T26" fmla="*/ 36 w 74"/>
                <a:gd name="T27" fmla="*/ 13 h 1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6" name="Freeform 106"/>
            <p:cNvSpPr>
              <a:spLocks/>
            </p:cNvSpPr>
            <p:nvPr/>
          </p:nvSpPr>
          <p:spPr bwMode="invGray">
            <a:xfrm>
              <a:off x="4123" y="2492"/>
              <a:ext cx="109" cy="189"/>
            </a:xfrm>
            <a:custGeom>
              <a:avLst/>
              <a:gdLst>
                <a:gd name="T0" fmla="*/ 46 w 146"/>
                <a:gd name="T1" fmla="*/ 56 h 252"/>
                <a:gd name="T2" fmla="*/ 37 w 146"/>
                <a:gd name="T3" fmla="*/ 60 h 252"/>
                <a:gd name="T4" fmla="*/ 36 w 146"/>
                <a:gd name="T5" fmla="*/ 74 h 252"/>
                <a:gd name="T6" fmla="*/ 12 w 146"/>
                <a:gd name="T7" fmla="*/ 83 h 252"/>
                <a:gd name="T8" fmla="*/ 4 w 146"/>
                <a:gd name="T9" fmla="*/ 95 h 252"/>
                <a:gd name="T10" fmla="*/ 11 w 146"/>
                <a:gd name="T11" fmla="*/ 103 h 252"/>
                <a:gd name="T12" fmla="*/ 4 w 146"/>
                <a:gd name="T13" fmla="*/ 112 h 252"/>
                <a:gd name="T14" fmla="*/ 13 w 146"/>
                <a:gd name="T15" fmla="*/ 142 h 252"/>
                <a:gd name="T16" fmla="*/ 16 w 146"/>
                <a:gd name="T17" fmla="*/ 121 h 252"/>
                <a:gd name="T18" fmla="*/ 12 w 146"/>
                <a:gd name="T19" fmla="*/ 108 h 252"/>
                <a:gd name="T20" fmla="*/ 23 w 146"/>
                <a:gd name="T21" fmla="*/ 99 h 252"/>
                <a:gd name="T22" fmla="*/ 29 w 146"/>
                <a:gd name="T23" fmla="*/ 89 h 252"/>
                <a:gd name="T24" fmla="*/ 37 w 146"/>
                <a:gd name="T25" fmla="*/ 98 h 252"/>
                <a:gd name="T26" fmla="*/ 25 w 146"/>
                <a:gd name="T27" fmla="*/ 107 h 252"/>
                <a:gd name="T28" fmla="*/ 31 w 146"/>
                <a:gd name="T29" fmla="*/ 113 h 252"/>
                <a:gd name="T30" fmla="*/ 38 w 146"/>
                <a:gd name="T31" fmla="*/ 101 h 252"/>
                <a:gd name="T32" fmla="*/ 47 w 146"/>
                <a:gd name="T33" fmla="*/ 104 h 252"/>
                <a:gd name="T34" fmla="*/ 58 w 146"/>
                <a:gd name="T35" fmla="*/ 83 h 252"/>
                <a:gd name="T36" fmla="*/ 63 w 146"/>
                <a:gd name="T37" fmla="*/ 88 h 252"/>
                <a:gd name="T38" fmla="*/ 76 w 146"/>
                <a:gd name="T39" fmla="*/ 83 h 252"/>
                <a:gd name="T40" fmla="*/ 81 w 146"/>
                <a:gd name="T41" fmla="*/ 74 h 252"/>
                <a:gd name="T42" fmla="*/ 79 w 146"/>
                <a:gd name="T43" fmla="*/ 62 h 252"/>
                <a:gd name="T44" fmla="*/ 75 w 146"/>
                <a:gd name="T45" fmla="*/ 56 h 252"/>
                <a:gd name="T46" fmla="*/ 68 w 146"/>
                <a:gd name="T47" fmla="*/ 23 h 252"/>
                <a:gd name="T48" fmla="*/ 52 w 146"/>
                <a:gd name="T49" fmla="*/ 0 h 252"/>
                <a:gd name="T50" fmla="*/ 43 w 146"/>
                <a:gd name="T51" fmla="*/ 7 h 252"/>
                <a:gd name="T52" fmla="*/ 54 w 146"/>
                <a:gd name="T53" fmla="*/ 20 h 252"/>
                <a:gd name="T54" fmla="*/ 54 w 146"/>
                <a:gd name="T55" fmla="*/ 36 h 252"/>
                <a:gd name="T56" fmla="*/ 46 w 146"/>
                <a:gd name="T57" fmla="*/ 56 h 2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7" name="Freeform 107"/>
            <p:cNvSpPr>
              <a:spLocks/>
            </p:cNvSpPr>
            <p:nvPr/>
          </p:nvSpPr>
          <p:spPr bwMode="invGray">
            <a:xfrm>
              <a:off x="3062" y="1988"/>
              <a:ext cx="52" cy="30"/>
            </a:xfrm>
            <a:custGeom>
              <a:avLst/>
              <a:gdLst>
                <a:gd name="T0" fmla="*/ 33 w 70"/>
                <a:gd name="T1" fmla="*/ 0 h 40"/>
                <a:gd name="T2" fmla="*/ 36 w 70"/>
                <a:gd name="T3" fmla="*/ 11 h 40"/>
                <a:gd name="T4" fmla="*/ 22 w 70"/>
                <a:gd name="T5" fmla="*/ 14 h 40"/>
                <a:gd name="T6" fmla="*/ 17 w 70"/>
                <a:gd name="T7" fmla="*/ 23 h 40"/>
                <a:gd name="T8" fmla="*/ 4 w 70"/>
                <a:gd name="T9" fmla="*/ 22 h 40"/>
                <a:gd name="T10" fmla="*/ 1 w 70"/>
                <a:gd name="T11" fmla="*/ 20 h 40"/>
                <a:gd name="T12" fmla="*/ 19 w 70"/>
                <a:gd name="T13" fmla="*/ 11 h 40"/>
                <a:gd name="T14" fmla="*/ 33 w 70"/>
                <a:gd name="T15" fmla="*/ 0 h 4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8" name="Freeform 108"/>
            <p:cNvSpPr>
              <a:spLocks/>
            </p:cNvSpPr>
            <p:nvPr/>
          </p:nvSpPr>
          <p:spPr bwMode="invGray">
            <a:xfrm>
              <a:off x="2955" y="1997"/>
              <a:ext cx="19" cy="22"/>
            </a:xfrm>
            <a:custGeom>
              <a:avLst/>
              <a:gdLst>
                <a:gd name="T0" fmla="*/ 10 w 26"/>
                <a:gd name="T1" fmla="*/ 0 h 29"/>
                <a:gd name="T2" fmla="*/ 0 w 26"/>
                <a:gd name="T3" fmla="*/ 11 h 29"/>
                <a:gd name="T4" fmla="*/ 10 w 26"/>
                <a:gd name="T5" fmla="*/ 15 h 29"/>
                <a:gd name="T6" fmla="*/ 10 w 26"/>
                <a:gd name="T7" fmla="*/ 0 h 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9" name="Freeform 109"/>
            <p:cNvSpPr>
              <a:spLocks/>
            </p:cNvSpPr>
            <p:nvPr/>
          </p:nvSpPr>
          <p:spPr bwMode="invGray">
            <a:xfrm>
              <a:off x="2979" y="1996"/>
              <a:ext cx="37" cy="27"/>
            </a:xfrm>
            <a:custGeom>
              <a:avLst/>
              <a:gdLst>
                <a:gd name="T0" fmla="*/ 8 w 49"/>
                <a:gd name="T1" fmla="*/ 4 h 36"/>
                <a:gd name="T2" fmla="*/ 0 w 49"/>
                <a:gd name="T3" fmla="*/ 11 h 36"/>
                <a:gd name="T4" fmla="*/ 4 w 49"/>
                <a:gd name="T5" fmla="*/ 18 h 36"/>
                <a:gd name="T6" fmla="*/ 11 w 49"/>
                <a:gd name="T7" fmla="*/ 20 h 36"/>
                <a:gd name="T8" fmla="*/ 23 w 49"/>
                <a:gd name="T9" fmla="*/ 15 h 36"/>
                <a:gd name="T10" fmla="*/ 8 w 49"/>
                <a:gd name="T11" fmla="*/ 4 h 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0" name="Freeform 110"/>
            <p:cNvSpPr>
              <a:spLocks/>
            </p:cNvSpPr>
            <p:nvPr/>
          </p:nvSpPr>
          <p:spPr bwMode="invGray">
            <a:xfrm>
              <a:off x="3040" y="1987"/>
              <a:ext cx="20" cy="16"/>
            </a:xfrm>
            <a:custGeom>
              <a:avLst/>
              <a:gdLst>
                <a:gd name="T0" fmla="*/ 6 w 27"/>
                <a:gd name="T1" fmla="*/ 0 h 22"/>
                <a:gd name="T2" fmla="*/ 1 w 27"/>
                <a:gd name="T3" fmla="*/ 7 h 22"/>
                <a:gd name="T4" fmla="*/ 10 w 27"/>
                <a:gd name="T5" fmla="*/ 12 h 22"/>
                <a:gd name="T6" fmla="*/ 6 w 27"/>
                <a:gd name="T7" fmla="*/ 0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1" name="Freeform 111"/>
            <p:cNvSpPr>
              <a:spLocks/>
            </p:cNvSpPr>
            <p:nvPr/>
          </p:nvSpPr>
          <p:spPr bwMode="invGray">
            <a:xfrm>
              <a:off x="3022" y="2005"/>
              <a:ext cx="15" cy="13"/>
            </a:xfrm>
            <a:custGeom>
              <a:avLst/>
              <a:gdLst>
                <a:gd name="T0" fmla="*/ 6 w 20"/>
                <a:gd name="T1" fmla="*/ 0 h 18"/>
                <a:gd name="T2" fmla="*/ 5 w 20"/>
                <a:gd name="T3" fmla="*/ 9 h 18"/>
                <a:gd name="T4" fmla="*/ 6 w 20"/>
                <a:gd name="T5" fmla="*/ 0 h 18"/>
                <a:gd name="T6" fmla="*/ 0 60000 65536"/>
                <a:gd name="T7" fmla="*/ 0 60000 65536"/>
                <a:gd name="T8" fmla="*/ 0 60000 65536"/>
              </a:gdLst>
              <a:ahLst/>
              <a:cxnLst>
                <a:cxn ang="T6">
                  <a:pos x="T0" y="T1"/>
                </a:cxn>
                <a:cxn ang="T7">
                  <a:pos x="T2" y="T3"/>
                </a:cxn>
                <a:cxn ang="T8">
                  <a:pos x="T4" y="T5"/>
                </a:cxn>
              </a:cxnLst>
              <a:rect l="0" t="0" r="r" b="b"/>
              <a:pathLst>
                <a:path w="20" h="18">
                  <a:moveTo>
                    <a:pt x="11" y="0"/>
                  </a:moveTo>
                  <a:cubicBezTo>
                    <a:pt x="1" y="14"/>
                    <a:pt x="0" y="9"/>
                    <a:pt x="9" y="18"/>
                  </a:cubicBezTo>
                  <a:cubicBezTo>
                    <a:pt x="20" y="14"/>
                    <a:pt x="16" y="18"/>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2" name="Freeform 112"/>
            <p:cNvSpPr>
              <a:spLocks/>
            </p:cNvSpPr>
            <p:nvPr/>
          </p:nvSpPr>
          <p:spPr bwMode="invGray">
            <a:xfrm>
              <a:off x="4162" y="2021"/>
              <a:ext cx="18" cy="33"/>
            </a:xfrm>
            <a:custGeom>
              <a:avLst/>
              <a:gdLst>
                <a:gd name="T0" fmla="*/ 14 w 24"/>
                <a:gd name="T1" fmla="*/ 0 h 44"/>
                <a:gd name="T2" fmla="*/ 5 w 24"/>
                <a:gd name="T3" fmla="*/ 9 h 44"/>
                <a:gd name="T4" fmla="*/ 0 w 24"/>
                <a:gd name="T5" fmla="*/ 20 h 44"/>
                <a:gd name="T6" fmla="*/ 9 w 24"/>
                <a:gd name="T7" fmla="*/ 23 h 44"/>
                <a:gd name="T8" fmla="*/ 14 w 24"/>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3" name="Freeform 113"/>
            <p:cNvSpPr>
              <a:spLocks/>
            </p:cNvSpPr>
            <p:nvPr/>
          </p:nvSpPr>
          <p:spPr bwMode="invGray">
            <a:xfrm>
              <a:off x="3278" y="3473"/>
              <a:ext cx="31" cy="18"/>
            </a:xfrm>
            <a:custGeom>
              <a:avLst/>
              <a:gdLst>
                <a:gd name="T0" fmla="*/ 17 w 41"/>
                <a:gd name="T1" fmla="*/ 0 h 24"/>
                <a:gd name="T2" fmla="*/ 15 w 41"/>
                <a:gd name="T3" fmla="*/ 14 h 24"/>
                <a:gd name="T4" fmla="*/ 17 w 41"/>
                <a:gd name="T5" fmla="*/ 0 h 24"/>
                <a:gd name="T6" fmla="*/ 0 60000 65536"/>
                <a:gd name="T7" fmla="*/ 0 60000 65536"/>
                <a:gd name="T8" fmla="*/ 0 60000 65536"/>
              </a:gdLst>
              <a:ahLst/>
              <a:cxnLst>
                <a:cxn ang="T6">
                  <a:pos x="T0" y="T1"/>
                </a:cxn>
                <a:cxn ang="T7">
                  <a:pos x="T2" y="T3"/>
                </a:cxn>
                <a:cxn ang="T8">
                  <a:pos x="T4" y="T5"/>
                </a:cxn>
              </a:cxnLst>
              <a:rect l="0" t="0" r="r" b="b"/>
              <a:pathLst>
                <a:path w="41" h="24">
                  <a:moveTo>
                    <a:pt x="30" y="0"/>
                  </a:moveTo>
                  <a:cubicBezTo>
                    <a:pt x="4" y="4"/>
                    <a:pt x="0" y="17"/>
                    <a:pt x="26" y="24"/>
                  </a:cubicBezTo>
                  <a:cubicBezTo>
                    <a:pt x="41" y="19"/>
                    <a:pt x="38" y="10"/>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4" name="Freeform 114"/>
            <p:cNvSpPr>
              <a:spLocks/>
            </p:cNvSpPr>
            <p:nvPr/>
          </p:nvSpPr>
          <p:spPr bwMode="invGray">
            <a:xfrm>
              <a:off x="3318" y="3466"/>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5" name="Freeform 115"/>
            <p:cNvSpPr>
              <a:spLocks/>
            </p:cNvSpPr>
            <p:nvPr/>
          </p:nvSpPr>
          <p:spPr bwMode="invGray">
            <a:xfrm>
              <a:off x="3251" y="3312"/>
              <a:ext cx="9" cy="15"/>
            </a:xfrm>
            <a:custGeom>
              <a:avLst/>
              <a:gdLst>
                <a:gd name="T0" fmla="*/ 5 w 13"/>
                <a:gd name="T1" fmla="*/ 3 h 20"/>
                <a:gd name="T2" fmla="*/ 1 w 13"/>
                <a:gd name="T3" fmla="*/ 6 h 20"/>
                <a:gd name="T4" fmla="*/ 4 w 13"/>
                <a:gd name="T5" fmla="*/ 11 h 20"/>
                <a:gd name="T6" fmla="*/ 5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6" name="Freeform 116"/>
            <p:cNvSpPr>
              <a:spLocks/>
            </p:cNvSpPr>
            <p:nvPr/>
          </p:nvSpPr>
          <p:spPr bwMode="invGray">
            <a:xfrm>
              <a:off x="3311" y="3239"/>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7" name="Freeform 117"/>
            <p:cNvSpPr>
              <a:spLocks/>
            </p:cNvSpPr>
            <p:nvPr/>
          </p:nvSpPr>
          <p:spPr bwMode="invGray">
            <a:xfrm>
              <a:off x="3287" y="3238"/>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8" name="Freeform 118"/>
            <p:cNvSpPr>
              <a:spLocks/>
            </p:cNvSpPr>
            <p:nvPr/>
          </p:nvSpPr>
          <p:spPr bwMode="invGray">
            <a:xfrm>
              <a:off x="3276" y="3260"/>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9" name="Freeform 119"/>
            <p:cNvSpPr>
              <a:spLocks/>
            </p:cNvSpPr>
            <p:nvPr/>
          </p:nvSpPr>
          <p:spPr bwMode="invGray">
            <a:xfrm>
              <a:off x="3251" y="3294"/>
              <a:ext cx="9" cy="15"/>
            </a:xfrm>
            <a:custGeom>
              <a:avLst/>
              <a:gdLst>
                <a:gd name="T0" fmla="*/ 5 w 13"/>
                <a:gd name="T1" fmla="*/ 3 h 20"/>
                <a:gd name="T2" fmla="*/ 1 w 13"/>
                <a:gd name="T3" fmla="*/ 6 h 20"/>
                <a:gd name="T4" fmla="*/ 4 w 13"/>
                <a:gd name="T5" fmla="*/ 11 h 20"/>
                <a:gd name="T6" fmla="*/ 5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0" name="Freeform 120"/>
            <p:cNvSpPr>
              <a:spLocks/>
            </p:cNvSpPr>
            <p:nvPr/>
          </p:nvSpPr>
          <p:spPr bwMode="invGray">
            <a:xfrm>
              <a:off x="3270" y="3281"/>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1" name="Freeform 121"/>
            <p:cNvSpPr>
              <a:spLocks/>
            </p:cNvSpPr>
            <p:nvPr/>
          </p:nvSpPr>
          <p:spPr bwMode="invGray">
            <a:xfrm>
              <a:off x="2537" y="2293"/>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2" name="Freeform 122"/>
            <p:cNvSpPr>
              <a:spLocks/>
            </p:cNvSpPr>
            <p:nvPr/>
          </p:nvSpPr>
          <p:spPr bwMode="invGray">
            <a:xfrm>
              <a:off x="2476" y="2259"/>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3" name="Freeform 123"/>
            <p:cNvSpPr>
              <a:spLocks/>
            </p:cNvSpPr>
            <p:nvPr/>
          </p:nvSpPr>
          <p:spPr bwMode="invGray">
            <a:xfrm>
              <a:off x="2238" y="2042"/>
              <a:ext cx="2060" cy="1644"/>
            </a:xfrm>
            <a:custGeom>
              <a:avLst/>
              <a:gdLst>
                <a:gd name="T0" fmla="*/ 452 w 2060"/>
                <a:gd name="T1" fmla="*/ 653 h 1644"/>
                <a:gd name="T2" fmla="*/ 333 w 2060"/>
                <a:gd name="T3" fmla="*/ 595 h 1644"/>
                <a:gd name="T4" fmla="*/ 158 w 2060"/>
                <a:gd name="T5" fmla="*/ 645 h 1644"/>
                <a:gd name="T6" fmla="*/ 46 w 2060"/>
                <a:gd name="T7" fmla="*/ 759 h 1644"/>
                <a:gd name="T8" fmla="*/ 12 w 2060"/>
                <a:gd name="T9" fmla="*/ 941 h 1644"/>
                <a:gd name="T10" fmla="*/ 146 w 2060"/>
                <a:gd name="T11" fmla="*/ 1059 h 1644"/>
                <a:gd name="T12" fmla="*/ 308 w 2060"/>
                <a:gd name="T13" fmla="*/ 1041 h 1644"/>
                <a:gd name="T14" fmla="*/ 396 w 2060"/>
                <a:gd name="T15" fmla="*/ 1138 h 1644"/>
                <a:gd name="T16" fmla="*/ 452 w 2060"/>
                <a:gd name="T17" fmla="*/ 1447 h 1644"/>
                <a:gd name="T18" fmla="*/ 497 w 2060"/>
                <a:gd name="T19" fmla="*/ 1628 h 1644"/>
                <a:gd name="T20" fmla="*/ 704 w 2060"/>
                <a:gd name="T21" fmla="*/ 1574 h 1644"/>
                <a:gd name="T22" fmla="*/ 817 w 2060"/>
                <a:gd name="T23" fmla="*/ 1380 h 1644"/>
                <a:gd name="T24" fmla="*/ 885 w 2060"/>
                <a:gd name="T25" fmla="*/ 1153 h 1644"/>
                <a:gd name="T26" fmla="*/ 998 w 2060"/>
                <a:gd name="T27" fmla="*/ 999 h 1644"/>
                <a:gd name="T28" fmla="*/ 796 w 2060"/>
                <a:gd name="T29" fmla="*/ 856 h 1644"/>
                <a:gd name="T30" fmla="*/ 817 w 2060"/>
                <a:gd name="T31" fmla="*/ 819 h 1644"/>
                <a:gd name="T32" fmla="*/ 1003 w 2060"/>
                <a:gd name="T33" fmla="*/ 916 h 1644"/>
                <a:gd name="T34" fmla="*/ 1098 w 2060"/>
                <a:gd name="T35" fmla="*/ 792 h 1644"/>
                <a:gd name="T36" fmla="*/ 1046 w 2060"/>
                <a:gd name="T37" fmla="*/ 763 h 1644"/>
                <a:gd name="T38" fmla="*/ 929 w 2060"/>
                <a:gd name="T39" fmla="*/ 716 h 1644"/>
                <a:gd name="T40" fmla="*/ 1141 w 2060"/>
                <a:gd name="T41" fmla="*/ 761 h 1644"/>
                <a:gd name="T42" fmla="*/ 1296 w 2060"/>
                <a:gd name="T43" fmla="*/ 852 h 1644"/>
                <a:gd name="T44" fmla="*/ 1373 w 2060"/>
                <a:gd name="T45" fmla="*/ 1033 h 1644"/>
                <a:gd name="T46" fmla="*/ 1608 w 2060"/>
                <a:gd name="T47" fmla="*/ 847 h 1644"/>
                <a:gd name="T48" fmla="*/ 1704 w 2060"/>
                <a:gd name="T49" fmla="*/ 1030 h 1644"/>
                <a:gd name="T50" fmla="*/ 1707 w 2060"/>
                <a:gd name="T51" fmla="*/ 874 h 1644"/>
                <a:gd name="T52" fmla="*/ 1759 w 2060"/>
                <a:gd name="T53" fmla="*/ 800 h 1644"/>
                <a:gd name="T54" fmla="*/ 1783 w 2060"/>
                <a:gd name="T55" fmla="*/ 544 h 1644"/>
                <a:gd name="T56" fmla="*/ 1824 w 2060"/>
                <a:gd name="T57" fmla="*/ 528 h 1644"/>
                <a:gd name="T58" fmla="*/ 1844 w 2060"/>
                <a:gd name="T59" fmla="*/ 427 h 1644"/>
                <a:gd name="T60" fmla="*/ 1805 w 2060"/>
                <a:gd name="T61" fmla="*/ 226 h 1644"/>
                <a:gd name="T62" fmla="*/ 1899 w 2060"/>
                <a:gd name="T63" fmla="*/ 108 h 1644"/>
                <a:gd name="T64" fmla="*/ 1947 w 2060"/>
                <a:gd name="T65" fmla="*/ 209 h 1644"/>
                <a:gd name="T66" fmla="*/ 1943 w 2060"/>
                <a:gd name="T67" fmla="*/ 123 h 1644"/>
                <a:gd name="T68" fmla="*/ 1975 w 2060"/>
                <a:gd name="T69" fmla="*/ 51 h 1644"/>
                <a:gd name="T70" fmla="*/ 2038 w 2060"/>
                <a:gd name="T71" fmla="*/ 0 h 1644"/>
                <a:gd name="T72" fmla="*/ 1820 w 2060"/>
                <a:gd name="T73" fmla="*/ 63 h 1644"/>
                <a:gd name="T74" fmla="*/ 1583 w 2060"/>
                <a:gd name="T75" fmla="*/ 83 h 1644"/>
                <a:gd name="T76" fmla="*/ 1349 w 2060"/>
                <a:gd name="T77" fmla="*/ 30 h 1644"/>
                <a:gd name="T78" fmla="*/ 1132 w 2060"/>
                <a:gd name="T79" fmla="*/ 65 h 1644"/>
                <a:gd name="T80" fmla="*/ 1040 w 2060"/>
                <a:gd name="T81" fmla="*/ 170 h 1644"/>
                <a:gd name="T82" fmla="*/ 926 w 2060"/>
                <a:gd name="T83" fmla="*/ 137 h 1644"/>
                <a:gd name="T84" fmla="*/ 758 w 2060"/>
                <a:gd name="T85" fmla="*/ 183 h 1644"/>
                <a:gd name="T86" fmla="*/ 667 w 2060"/>
                <a:gd name="T87" fmla="*/ 140 h 1644"/>
                <a:gd name="T88" fmla="*/ 364 w 2060"/>
                <a:gd name="T89" fmla="*/ 248 h 1644"/>
                <a:gd name="T90" fmla="*/ 535 w 2060"/>
                <a:gd name="T91" fmla="*/ 213 h 1644"/>
                <a:gd name="T92" fmla="*/ 638 w 2060"/>
                <a:gd name="T93" fmla="*/ 276 h 1644"/>
                <a:gd name="T94" fmla="*/ 443 w 2060"/>
                <a:gd name="T95" fmla="*/ 357 h 1644"/>
                <a:gd name="T96" fmla="*/ 275 w 2060"/>
                <a:gd name="T97" fmla="*/ 416 h 1644"/>
                <a:gd name="T98" fmla="*/ 167 w 2060"/>
                <a:gd name="T99" fmla="*/ 537 h 1644"/>
                <a:gd name="T100" fmla="*/ 283 w 2060"/>
                <a:gd name="T101" fmla="*/ 552 h 1644"/>
                <a:gd name="T102" fmla="*/ 381 w 2060"/>
                <a:gd name="T103" fmla="*/ 573 h 1644"/>
                <a:gd name="T104" fmla="*/ 493 w 2060"/>
                <a:gd name="T105" fmla="*/ 590 h 1644"/>
                <a:gd name="T106" fmla="*/ 487 w 2060"/>
                <a:gd name="T107" fmla="*/ 512 h 1644"/>
                <a:gd name="T108" fmla="*/ 592 w 2060"/>
                <a:gd name="T109" fmla="*/ 548 h 1644"/>
                <a:gd name="T110" fmla="*/ 686 w 2060"/>
                <a:gd name="T111" fmla="*/ 470 h 1644"/>
                <a:gd name="T112" fmla="*/ 772 w 2060"/>
                <a:gd name="T113" fmla="*/ 480 h 1644"/>
                <a:gd name="T114" fmla="*/ 639 w 2060"/>
                <a:gd name="T115" fmla="*/ 598 h 164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FF5425"/>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grpSp>
      <p:pic>
        <p:nvPicPr>
          <p:cNvPr id="114" name="Picture 7" descr="artplus_nature_naturalcity42_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0450" y="3167063"/>
            <a:ext cx="4425950" cy="298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 name="Picture 13" descr="artplus_nature_naturalcity42_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4275" y="4660900"/>
            <a:ext cx="49117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 name="Picture 9" descr="artplus_nature_naturalcity42_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5888" y="3097213"/>
            <a:ext cx="29718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Picture 8" descr="artplus_nature_naturalcity42_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1993900"/>
            <a:ext cx="1546225"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 name="Picture 11" descr="artplus_nature_naturalcity42_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26100" y="2862263"/>
            <a:ext cx="6238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1179822" y="1223392"/>
            <a:ext cx="6784355" cy="1197496"/>
          </a:xfrm>
        </p:spPr>
        <p:txBody>
          <a:bodyPr/>
          <a:lstStyle>
            <a:lvl1pPr algn="ctr">
              <a:defRPr sz="5400">
                <a:solidFill>
                  <a:schemeClr val="bg1"/>
                </a:solidFill>
              </a:defRPr>
            </a:lvl1pPr>
          </a:lstStyle>
          <a:p>
            <a:pPr lvl="0"/>
            <a:r>
              <a:rPr lang="zh-CN" altLang="en-US" noProof="0" dirty="0" smtClean="0"/>
              <a:t>单击此处编辑母版标题样式</a:t>
            </a:r>
          </a:p>
        </p:txBody>
      </p:sp>
      <p:sp>
        <p:nvSpPr>
          <p:cNvPr id="4099" name="Rectangle 3"/>
          <p:cNvSpPr>
            <a:spLocks noGrp="1" noChangeArrowheads="1"/>
          </p:cNvSpPr>
          <p:nvPr>
            <p:ph type="subTitle" idx="1"/>
          </p:nvPr>
        </p:nvSpPr>
        <p:spPr>
          <a:xfrm>
            <a:off x="1698389" y="5229200"/>
            <a:ext cx="5747221" cy="576064"/>
          </a:xfrm>
        </p:spPr>
        <p:txBody>
          <a:bodyPr/>
          <a:lstStyle>
            <a:lvl1pPr marL="0" indent="0" algn="ctr">
              <a:buFont typeface="Wingdings" pitchFamily="2" charset="2"/>
              <a:buNone/>
              <a:defRPr sz="2800" b="1" i="1">
                <a:solidFill>
                  <a:schemeClr val="bg1"/>
                </a:solidFill>
              </a:defRPr>
            </a:lvl1pPr>
          </a:lstStyle>
          <a:p>
            <a:pPr lvl="0"/>
            <a:r>
              <a:rPr lang="zh-CN" altLang="en-US" noProof="0" dirty="0" smtClean="0"/>
              <a:t>单击此处编辑母版副标题样式</a:t>
            </a:r>
          </a:p>
        </p:txBody>
      </p:sp>
    </p:spTree>
    <p:extLst>
      <p:ext uri="{BB962C8B-B14F-4D97-AF65-F5344CB8AC3E}">
        <p14:creationId xmlns:p14="http://schemas.microsoft.com/office/powerpoint/2010/main" val="101193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par>
                          <p:cTn id="8" fill="hold">
                            <p:stCondLst>
                              <p:cond delay="2000"/>
                            </p:stCondLst>
                            <p:childTnLst>
                              <p:par>
                                <p:cTn id="9" presetID="22" presetClass="exit" presetSubtype="1" fill="hold" nodeType="afterEffect">
                                  <p:stCondLst>
                                    <p:cond delay="0"/>
                                  </p:stCondLst>
                                  <p:childTnLst>
                                    <p:animEffect transition="out" filter="wipe(up)">
                                      <p:cBhvr>
                                        <p:cTn id="10" dur="750"/>
                                        <p:tgtEl>
                                          <p:spTgt spid="115"/>
                                        </p:tgtEl>
                                      </p:cBhvr>
                                    </p:animEffect>
                                    <p:set>
                                      <p:cBhvr>
                                        <p:cTn id="11" dur="1" fill="hold">
                                          <p:stCondLst>
                                            <p:cond delay="749"/>
                                          </p:stCondLst>
                                        </p:cTn>
                                        <p:tgtEl>
                                          <p:spTgt spid="115"/>
                                        </p:tgtEl>
                                        <p:attrNameLst>
                                          <p:attrName>style.visibility</p:attrName>
                                        </p:attrNameLst>
                                      </p:cBhvr>
                                      <p:to>
                                        <p:strVal val="hidden"/>
                                      </p:to>
                                    </p:set>
                                  </p:childTnLst>
                                </p:cTn>
                              </p:par>
                            </p:childTnLst>
                          </p:cTn>
                        </p:par>
                        <p:par>
                          <p:cTn id="12" fill="hold">
                            <p:stCondLst>
                              <p:cond delay="2750"/>
                            </p:stCondLst>
                            <p:childTnLst>
                              <p:par>
                                <p:cTn id="13" presetID="22" presetClass="exit" presetSubtype="1" fill="hold" nodeType="afterEffect">
                                  <p:stCondLst>
                                    <p:cond delay="0"/>
                                  </p:stCondLst>
                                  <p:childTnLst>
                                    <p:animEffect transition="out" filter="wipe(up)">
                                      <p:cBhvr>
                                        <p:cTn id="14" dur="500"/>
                                        <p:tgtEl>
                                          <p:spTgt spid="117"/>
                                        </p:tgtEl>
                                      </p:cBhvr>
                                    </p:animEffect>
                                    <p:set>
                                      <p:cBhvr>
                                        <p:cTn id="15" dur="1" fill="hold">
                                          <p:stCondLst>
                                            <p:cond delay="499"/>
                                          </p:stCondLst>
                                        </p:cTn>
                                        <p:tgtEl>
                                          <p:spTgt spid="117"/>
                                        </p:tgtEl>
                                        <p:attrNameLst>
                                          <p:attrName>style.visibility</p:attrName>
                                        </p:attrNameLst>
                                      </p:cBhvr>
                                      <p:to>
                                        <p:strVal val="hidden"/>
                                      </p:to>
                                    </p:set>
                                  </p:childTnLst>
                                </p:cTn>
                              </p:par>
                            </p:childTnLst>
                          </p:cTn>
                        </p:par>
                        <p:par>
                          <p:cTn id="16" fill="hold">
                            <p:stCondLst>
                              <p:cond delay="3250"/>
                            </p:stCondLst>
                            <p:childTnLst>
                              <p:par>
                                <p:cTn id="17" presetID="22" presetClass="exit" presetSubtype="1" fill="hold" nodeType="afterEffect">
                                  <p:stCondLst>
                                    <p:cond delay="0"/>
                                  </p:stCondLst>
                                  <p:childTnLst>
                                    <p:animEffect transition="out" filter="wipe(up)">
                                      <p:cBhvr>
                                        <p:cTn id="18" dur="500"/>
                                        <p:tgtEl>
                                          <p:spTgt spid="118"/>
                                        </p:tgtEl>
                                      </p:cBhvr>
                                    </p:animEffect>
                                    <p:set>
                                      <p:cBhvr>
                                        <p:cTn id="19" dur="1" fill="hold">
                                          <p:stCondLst>
                                            <p:cond delay="499"/>
                                          </p:stCondLst>
                                        </p:cTn>
                                        <p:tgtEl>
                                          <p:spTgt spid="118"/>
                                        </p:tgtEl>
                                        <p:attrNameLst>
                                          <p:attrName>style.visibility</p:attrName>
                                        </p:attrNameLst>
                                      </p:cBhvr>
                                      <p:to>
                                        <p:strVal val="hidden"/>
                                      </p:to>
                                    </p:set>
                                  </p:childTnLst>
                                </p:cTn>
                              </p:par>
                            </p:childTnLst>
                          </p:cTn>
                        </p:par>
                        <p:par>
                          <p:cTn id="20" fill="hold">
                            <p:stCondLst>
                              <p:cond delay="3750"/>
                            </p:stCondLst>
                            <p:childTnLst>
                              <p:par>
                                <p:cTn id="21" presetID="10" presetClass="exit" presetSubtype="0" fill="hold" nodeType="afterEffect">
                                  <p:stCondLst>
                                    <p:cond delay="0"/>
                                  </p:stCondLst>
                                  <p:childTnLst>
                                    <p:animEffect transition="out" filter="fade">
                                      <p:cBhvr>
                                        <p:cTn id="22" dur="1000"/>
                                        <p:tgtEl>
                                          <p:spTgt spid="116"/>
                                        </p:tgtEl>
                                      </p:cBhvr>
                                    </p:animEffect>
                                    <p:set>
                                      <p:cBhvr>
                                        <p:cTn id="23" dur="1" fill="hold">
                                          <p:stCondLst>
                                            <p:cond delay="999"/>
                                          </p:stCondLst>
                                        </p:cTn>
                                        <p:tgtEl>
                                          <p:spTgt spid="116"/>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2000"/>
                                        <p:tgtEl>
                                          <p:spTgt spid="114"/>
                                        </p:tgtEl>
                                      </p:cBhvr>
                                    </p:animEffect>
                                    <p:set>
                                      <p:cBhvr>
                                        <p:cTn id="26" dur="1" fill="hold">
                                          <p:stCondLst>
                                            <p:cond delay="1999"/>
                                          </p:stCondLst>
                                        </p:cTn>
                                        <p:tgtEl>
                                          <p:spTgt spid="114"/>
                                        </p:tgtEl>
                                        <p:attrNameLst>
                                          <p:attrName>style.visibility</p:attrName>
                                        </p:attrNameLst>
                                      </p:cBhvr>
                                      <p:to>
                                        <p:strVal val="hidden"/>
                                      </p:to>
                                    </p:set>
                                  </p:childTnLst>
                                </p:cTn>
                              </p:par>
                            </p:childTnLst>
                          </p:cTn>
                        </p:par>
                        <p:par>
                          <p:cTn id="27" fill="hold">
                            <p:stCondLst>
                              <p:cond delay="5750"/>
                            </p:stCondLst>
                            <p:childTnLst>
                              <p:par>
                                <p:cTn id="28" presetID="10" presetClass="entr" presetSubtype="0" fill="hold" grpId="0" nodeType="afterEffect">
                                  <p:stCondLst>
                                    <p:cond delay="0"/>
                                  </p:stCondLst>
                                  <p:childTnLst>
                                    <p:set>
                                      <p:cBhvr>
                                        <p:cTn id="29" dur="1" fill="hold">
                                          <p:stCondLst>
                                            <p:cond delay="0"/>
                                          </p:stCondLst>
                                        </p:cTn>
                                        <p:tgtEl>
                                          <p:spTgt spid="4098"/>
                                        </p:tgtEl>
                                        <p:attrNameLst>
                                          <p:attrName>style.visibility</p:attrName>
                                        </p:attrNameLst>
                                      </p:cBhvr>
                                      <p:to>
                                        <p:strVal val="visible"/>
                                      </p:to>
                                    </p:set>
                                    <p:animEffect transition="in" filter="fade">
                                      <p:cBhvr>
                                        <p:cTn id="30" dur="1000"/>
                                        <p:tgtEl>
                                          <p:spTgt spid="4098"/>
                                        </p:tgtEl>
                                      </p:cBhvr>
                                    </p:animEffect>
                                  </p:childTnLst>
                                </p:cTn>
                              </p:par>
                            </p:childTnLst>
                          </p:cTn>
                        </p:par>
                        <p:par>
                          <p:cTn id="31" fill="hold">
                            <p:stCondLst>
                              <p:cond delay="6750"/>
                            </p:stCondLst>
                            <p:childTnLst>
                              <p:par>
                                <p:cTn id="32" presetID="10" presetClass="entr" presetSubtype="0" fill="hold" grpId="0" nodeType="afterEffect">
                                  <p:stCondLst>
                                    <p:cond delay="0"/>
                                  </p:stCondLst>
                                  <p:childTnLst>
                                    <p:set>
                                      <p:cBhvr>
                                        <p:cTn id="33" dur="1" fill="hold">
                                          <p:stCondLst>
                                            <p:cond delay="0"/>
                                          </p:stCondLst>
                                        </p:cTn>
                                        <p:tgtEl>
                                          <p:spTgt spid="4099">
                                            <p:txEl>
                                              <p:pRg st="0" end="0"/>
                                            </p:txEl>
                                          </p:spTgt>
                                        </p:tgtEl>
                                        <p:attrNameLst>
                                          <p:attrName>style.visibility</p:attrName>
                                        </p:attrNameLst>
                                      </p:cBhvr>
                                      <p:to>
                                        <p:strVal val="visible"/>
                                      </p:to>
                                    </p:set>
                                    <p:animEffect transition="in" filter="fade">
                                      <p:cBhvr>
                                        <p:cTn id="34" dur="10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tmplLst>
          <p:tmpl lvl="1">
            <p:tnLst>
              <p:par>
                <p:cTn presetID="10" presetClass="entr" presetSubtype="0" fill="hold" nodeType="afterEffect">
                  <p:stCondLst>
                    <p:cond delay="0"/>
                  </p:stCondLst>
                  <p:childTnLst>
                    <p:set>
                      <p:cBhvr>
                        <p:cTn dur="1" fill="hold">
                          <p:stCondLst>
                            <p:cond delay="0"/>
                          </p:stCondLst>
                        </p:cTn>
                        <p:tgtEl>
                          <p:spTgt spid="4099"/>
                        </p:tgtEl>
                        <p:attrNameLst>
                          <p:attrName>style.visibility</p:attrName>
                        </p:attrNameLst>
                      </p:cBhvr>
                      <p:to>
                        <p:strVal val="visible"/>
                      </p:to>
                    </p:set>
                    <p:animEffect transition="in" filter="fade">
                      <p:cBhvr>
                        <p:cTn dur="1000"/>
                        <p:tgtEl>
                          <p:spTgt spid="4099"/>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证明">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FC620DE2-023C-4447-B5E6-85BACFF8C054}" type="slidenum">
              <a:rPr lang="zh-CN" altLang="en-US" smtClean="0"/>
              <a:pPr/>
              <a:t>‹#›</a:t>
            </a:fld>
            <a:endParaRPr lang="zh-CN" altLang="en-US"/>
          </a:p>
        </p:txBody>
      </p:sp>
      <p:sp>
        <p:nvSpPr>
          <p:cNvPr id="7" name="云形标注 6"/>
          <p:cNvSpPr/>
          <p:nvPr/>
        </p:nvSpPr>
        <p:spPr>
          <a:xfrm>
            <a:off x="7215207" y="214290"/>
            <a:ext cx="1714512" cy="785818"/>
          </a:xfrm>
          <a:prstGeom prst="cloudCallout">
            <a:avLst>
              <a:gd name="adj1" fmla="val -47896"/>
              <a:gd name="adj2" fmla="val 48786"/>
            </a:avLst>
          </a:prstGeom>
          <a:gradFill flip="none" rotWithShape="1">
            <a:gsLst>
              <a:gs pos="0">
                <a:srgbClr val="5E9EFF"/>
              </a:gs>
              <a:gs pos="10000">
                <a:srgbClr val="85C2FF">
                  <a:alpha val="80000"/>
                </a:srgbClr>
              </a:gs>
              <a:gs pos="30000">
                <a:srgbClr val="C4D6EB">
                  <a:alpha val="40000"/>
                </a:srgbClr>
              </a:gs>
              <a:gs pos="100000">
                <a:srgbClr val="FFEBFA">
                  <a:alpha val="20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indent="0" algn="r" defTabSz="914400" rtl="0" eaLnBrk="1" fontAlgn="auto" latinLnBrk="0" hangingPunct="1">
              <a:lnSpc>
                <a:spcPct val="100000"/>
              </a:lnSpc>
              <a:spcBef>
                <a:spcPts val="0"/>
              </a:spcBef>
              <a:spcAft>
                <a:spcPts val="0"/>
              </a:spcAft>
              <a:buClrTx/>
              <a:buSzTx/>
              <a:buFontTx/>
              <a:buNone/>
              <a:tabLst/>
              <a:defRPr/>
            </a:pPr>
            <a:r>
              <a:rPr lang="zh-CN" altLang="en-US" sz="40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行楷" pitchFamily="2" charset="-122"/>
                <a:ea typeface="华文行楷" pitchFamily="2" charset="-122"/>
              </a:rPr>
              <a:t>证明</a:t>
            </a:r>
          </a:p>
        </p:txBody>
      </p:sp>
      <p:sp>
        <p:nvSpPr>
          <p:cNvPr id="9" name="横卷形 8"/>
          <p:cNvSpPr/>
          <p:nvPr/>
        </p:nvSpPr>
        <p:spPr>
          <a:xfrm>
            <a:off x="3286117" y="6429396"/>
            <a:ext cx="2857520" cy="357190"/>
          </a:xfrm>
          <a:prstGeom prst="horizontalScroll">
            <a:avLst>
              <a:gd name="adj" fmla="val 14551"/>
            </a:avLst>
          </a:prstGeom>
          <a:noFill/>
          <a:ln>
            <a:gradFill flip="none" rotWithShape="1">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0" dirty="0" smtClean="0">
                <a:solidFill>
                  <a:srgbClr val="7030A0"/>
                </a:solidFill>
                <a:latin typeface="华文行楷" pitchFamily="2" charset="-122"/>
                <a:ea typeface="华文行楷" pitchFamily="2" charset="-122"/>
              </a:rPr>
              <a:t>中国科学技术大学 </a:t>
            </a:r>
            <a:r>
              <a:rPr lang="en-US" altLang="zh-CN" sz="1400" b="0" dirty="0" smtClean="0">
                <a:solidFill>
                  <a:srgbClr val="7030A0"/>
                </a:solidFill>
                <a:latin typeface="华文行楷" pitchFamily="2" charset="-122"/>
                <a:ea typeface="华文行楷" pitchFamily="2" charset="-122"/>
              </a:rPr>
              <a:t>·</a:t>
            </a:r>
            <a:r>
              <a:rPr lang="zh-CN" altLang="en-US" sz="1400" b="0" dirty="0" smtClean="0">
                <a:solidFill>
                  <a:srgbClr val="7030A0"/>
                </a:solidFill>
                <a:latin typeface="华文行楷" pitchFamily="2" charset="-122"/>
                <a:ea typeface="华文行楷" pitchFamily="2" charset="-122"/>
              </a:rPr>
              <a:t> 密码学导论</a:t>
            </a:r>
          </a:p>
        </p:txBody>
      </p:sp>
      <p:sp>
        <p:nvSpPr>
          <p:cNvPr id="10" name="内容占位符 2"/>
          <p:cNvSpPr>
            <a:spLocks noGrp="1"/>
          </p:cNvSpPr>
          <p:nvPr>
            <p:ph idx="1"/>
          </p:nvPr>
        </p:nvSpPr>
        <p:spPr>
          <a:xfrm>
            <a:off x="357159" y="357166"/>
            <a:ext cx="8472519" cy="600079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1640963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17B7F836-6F9F-42A8-9450-B93EA774C316}" type="slidenum">
              <a:rPr lang="zh-CN" altLang="en-US"/>
              <a:pPr>
                <a:defRPr/>
              </a:pPr>
              <a:t>‹#›</a:t>
            </a:fld>
            <a:endParaRPr lang="en-US" altLang="zh-CN" dirty="0"/>
          </a:p>
        </p:txBody>
      </p:sp>
      <p:sp>
        <p:nvSpPr>
          <p:cNvPr id="5"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4191527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pPr>
              <a:defRPr/>
            </a:pPr>
            <a:fld id="{FC6C3F5E-09DE-47CB-B45C-8870030737BE}" type="slidenum">
              <a:rPr lang="zh-CN" altLang="en-US"/>
              <a:pPr>
                <a:defRPr/>
              </a:pPr>
              <a:t>‹#›</a:t>
            </a:fld>
            <a:endParaRPr lang="en-US" altLang="zh-CN" dirty="0"/>
          </a:p>
        </p:txBody>
      </p:sp>
      <p:sp>
        <p:nvSpPr>
          <p:cNvPr id="5"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2278719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sldNum" sz="quarter" idx="10"/>
          </p:nvPr>
        </p:nvSpPr>
        <p:spPr>
          <a:ln/>
        </p:spPr>
        <p:txBody>
          <a:bodyPr/>
          <a:lstStyle>
            <a:lvl1pPr>
              <a:defRPr/>
            </a:lvl1pPr>
          </a:lstStyle>
          <a:p>
            <a:pPr>
              <a:defRPr/>
            </a:pPr>
            <a:fld id="{EE0603BE-E92C-4BD7-894F-52D309A6287B}" type="slidenum">
              <a:rPr lang="zh-CN" altLang="en-US"/>
              <a:pPr>
                <a:defRPr/>
              </a:pPr>
              <a:t>‹#›</a:t>
            </a:fld>
            <a:endParaRPr lang="en-US" altLang="zh-CN" dirty="0"/>
          </a:p>
        </p:txBody>
      </p:sp>
      <p:sp>
        <p:nvSpPr>
          <p:cNvPr id="6"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315056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67544" y="0"/>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sldNum" sz="quarter" idx="10"/>
          </p:nvPr>
        </p:nvSpPr>
        <p:spPr>
          <a:ln/>
        </p:spPr>
        <p:txBody>
          <a:bodyPr/>
          <a:lstStyle>
            <a:lvl1pPr>
              <a:defRPr/>
            </a:lvl1pPr>
          </a:lstStyle>
          <a:p>
            <a:pPr>
              <a:defRPr/>
            </a:pPr>
            <a:fld id="{64689EDE-3A5A-4265-A0B7-F2E118DD39D5}" type="slidenum">
              <a:rPr lang="zh-CN" altLang="en-US"/>
              <a:pPr>
                <a:defRPr/>
              </a:pPr>
              <a:t>‹#›</a:t>
            </a:fld>
            <a:endParaRPr lang="en-US" altLang="zh-CN" dirty="0"/>
          </a:p>
        </p:txBody>
      </p:sp>
      <p:sp>
        <p:nvSpPr>
          <p:cNvPr id="8"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474356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sldNum" sz="quarter" idx="10"/>
          </p:nvPr>
        </p:nvSpPr>
        <p:spPr>
          <a:ln/>
        </p:spPr>
        <p:txBody>
          <a:bodyPr/>
          <a:lstStyle>
            <a:lvl1pPr>
              <a:defRPr/>
            </a:lvl1pPr>
          </a:lstStyle>
          <a:p>
            <a:pPr>
              <a:defRPr/>
            </a:pPr>
            <a:fld id="{4D5C3986-FA80-4EE7-9FDC-15A4E8531ED7}" type="slidenum">
              <a:rPr lang="zh-CN" altLang="en-US"/>
              <a:pPr>
                <a:defRPr/>
              </a:pPr>
              <a:t>‹#›</a:t>
            </a:fld>
            <a:endParaRPr lang="en-US" altLang="zh-CN" dirty="0"/>
          </a:p>
        </p:txBody>
      </p:sp>
      <p:sp>
        <p:nvSpPr>
          <p:cNvPr id="4"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2586063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3B7484B5-1F67-4C82-B7D7-3383E5F545DB}" type="slidenum">
              <a:rPr lang="zh-CN" altLang="en-US"/>
              <a:pPr>
                <a:defRPr/>
              </a:pPr>
              <a:t>‹#›</a:t>
            </a:fld>
            <a:endParaRPr lang="en-US" altLang="zh-CN" dirty="0"/>
          </a:p>
        </p:txBody>
      </p:sp>
      <p:sp>
        <p:nvSpPr>
          <p:cNvPr id="3"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3791887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4D157328-A90A-4073-8D45-B3B1A2024459}" type="slidenum">
              <a:rPr lang="zh-CN" altLang="en-US"/>
              <a:pPr>
                <a:defRPr/>
              </a:pPr>
              <a:t>‹#›</a:t>
            </a:fld>
            <a:endParaRPr lang="en-US" altLang="zh-CN" dirty="0"/>
          </a:p>
        </p:txBody>
      </p:sp>
      <p:sp>
        <p:nvSpPr>
          <p:cNvPr id="6"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2295622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52305027-A41E-4099-97C2-42171C6B8947}" type="slidenum">
              <a:rPr lang="zh-CN" altLang="en-US"/>
              <a:pPr>
                <a:defRPr/>
              </a:pPr>
              <a:t>‹#›</a:t>
            </a:fld>
            <a:endParaRPr lang="en-US" altLang="zh-CN" dirty="0"/>
          </a:p>
        </p:txBody>
      </p:sp>
      <p:sp>
        <p:nvSpPr>
          <p:cNvPr id="6"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3243214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1" name="Rectangle 17"/>
          <p:cNvSpPr>
            <a:spLocks noChangeArrowheads="1"/>
          </p:cNvSpPr>
          <p:nvPr/>
        </p:nvSpPr>
        <p:spPr bwMode="gray">
          <a:xfrm>
            <a:off x="0" y="0"/>
            <a:ext cx="9144000" cy="1219200"/>
          </a:xfrm>
          <a:prstGeom prst="rect">
            <a:avLst/>
          </a:prstGeom>
          <a:gradFill rotWithShape="1">
            <a:gsLst>
              <a:gs pos="0">
                <a:schemeClr val="accent1"/>
              </a:gs>
              <a:gs pos="100000">
                <a:schemeClr val="accent1">
                  <a:gamma/>
                  <a:tint val="0"/>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charset="-122"/>
            </a:endParaRPr>
          </a:p>
        </p:txBody>
      </p:sp>
      <p:grpSp>
        <p:nvGrpSpPr>
          <p:cNvPr id="19" name="Group 15"/>
          <p:cNvGrpSpPr>
            <a:grpSpLocks/>
          </p:cNvGrpSpPr>
          <p:nvPr userDrawn="1"/>
        </p:nvGrpSpPr>
        <p:grpSpPr bwMode="auto">
          <a:xfrm>
            <a:off x="4626998" y="0"/>
            <a:ext cx="4517002" cy="714965"/>
            <a:chOff x="664" y="1951"/>
            <a:chExt cx="4308" cy="2120"/>
          </a:xfrm>
          <a:solidFill>
            <a:schemeClr val="bg1">
              <a:alpha val="21000"/>
            </a:schemeClr>
          </a:solidFill>
        </p:grpSpPr>
        <p:sp>
          <p:nvSpPr>
            <p:cNvPr id="20" name="Freeform 16"/>
            <p:cNvSpPr>
              <a:spLocks/>
            </p:cNvSpPr>
            <p:nvPr/>
          </p:nvSpPr>
          <p:spPr bwMode="invGray">
            <a:xfrm>
              <a:off x="743" y="2045"/>
              <a:ext cx="1267" cy="1938"/>
            </a:xfrm>
            <a:custGeom>
              <a:avLst/>
              <a:gdLst>
                <a:gd name="T0" fmla="*/ 116 w 1692"/>
                <a:gd name="T1" fmla="*/ 258 h 2586"/>
                <a:gd name="T2" fmla="*/ 320 w 1692"/>
                <a:gd name="T3" fmla="*/ 210 h 2586"/>
                <a:gd name="T4" fmla="*/ 434 w 1692"/>
                <a:gd name="T5" fmla="*/ 240 h 2586"/>
                <a:gd name="T6" fmla="*/ 416 w 1692"/>
                <a:gd name="T7" fmla="*/ 444 h 2586"/>
                <a:gd name="T8" fmla="*/ 272 w 1692"/>
                <a:gd name="T9" fmla="*/ 582 h 2586"/>
                <a:gd name="T10" fmla="*/ 218 w 1692"/>
                <a:gd name="T11" fmla="*/ 714 h 2586"/>
                <a:gd name="T12" fmla="*/ 284 w 1692"/>
                <a:gd name="T13" fmla="*/ 964 h 2586"/>
                <a:gd name="T14" fmla="*/ 316 w 1692"/>
                <a:gd name="T15" fmla="*/ 960 h 2586"/>
                <a:gd name="T16" fmla="*/ 328 w 1692"/>
                <a:gd name="T17" fmla="*/ 906 h 2586"/>
                <a:gd name="T18" fmla="*/ 478 w 1692"/>
                <a:gd name="T19" fmla="*/ 1154 h 2586"/>
                <a:gd name="T20" fmla="*/ 650 w 1692"/>
                <a:gd name="T21" fmla="*/ 1200 h 2586"/>
                <a:gd name="T22" fmla="*/ 794 w 1692"/>
                <a:gd name="T23" fmla="*/ 1350 h 2586"/>
                <a:gd name="T24" fmla="*/ 854 w 1692"/>
                <a:gd name="T25" fmla="*/ 1422 h 2586"/>
                <a:gd name="T26" fmla="*/ 770 w 1692"/>
                <a:gd name="T27" fmla="*/ 1608 h 2586"/>
                <a:gd name="T28" fmla="*/ 916 w 1692"/>
                <a:gd name="T29" fmla="*/ 1782 h 2586"/>
                <a:gd name="T30" fmla="*/ 1034 w 1692"/>
                <a:gd name="T31" fmla="*/ 2022 h 2586"/>
                <a:gd name="T32" fmla="*/ 1094 w 1692"/>
                <a:gd name="T33" fmla="*/ 2310 h 2586"/>
                <a:gd name="T34" fmla="*/ 1194 w 1692"/>
                <a:gd name="T35" fmla="*/ 2540 h 2586"/>
                <a:gd name="T36" fmla="*/ 1280 w 1692"/>
                <a:gd name="T37" fmla="*/ 2520 h 2586"/>
                <a:gd name="T38" fmla="*/ 1244 w 1692"/>
                <a:gd name="T39" fmla="*/ 2394 h 2586"/>
                <a:gd name="T40" fmla="*/ 1288 w 1692"/>
                <a:gd name="T41" fmla="*/ 2306 h 2586"/>
                <a:gd name="T42" fmla="*/ 1368 w 1692"/>
                <a:gd name="T43" fmla="*/ 2228 h 2586"/>
                <a:gd name="T44" fmla="*/ 1448 w 1692"/>
                <a:gd name="T45" fmla="*/ 2076 h 2586"/>
                <a:gd name="T46" fmla="*/ 1568 w 1692"/>
                <a:gd name="T47" fmla="*/ 1950 h 2586"/>
                <a:gd name="T48" fmla="*/ 1622 w 1692"/>
                <a:gd name="T49" fmla="*/ 1746 h 2586"/>
                <a:gd name="T50" fmla="*/ 1552 w 1692"/>
                <a:gd name="T51" fmla="*/ 1538 h 2586"/>
                <a:gd name="T52" fmla="*/ 1376 w 1692"/>
                <a:gd name="T53" fmla="*/ 1410 h 2586"/>
                <a:gd name="T54" fmla="*/ 1104 w 1692"/>
                <a:gd name="T55" fmla="*/ 1280 h 2586"/>
                <a:gd name="T56" fmla="*/ 974 w 1692"/>
                <a:gd name="T57" fmla="*/ 1260 h 2586"/>
                <a:gd name="T58" fmla="*/ 904 w 1692"/>
                <a:gd name="T59" fmla="*/ 1268 h 2586"/>
                <a:gd name="T60" fmla="*/ 794 w 1692"/>
                <a:gd name="T61" fmla="*/ 1308 h 2586"/>
                <a:gd name="T62" fmla="*/ 758 w 1692"/>
                <a:gd name="T63" fmla="*/ 1174 h 2586"/>
                <a:gd name="T64" fmla="*/ 736 w 1692"/>
                <a:gd name="T65" fmla="*/ 1062 h 2586"/>
                <a:gd name="T66" fmla="*/ 632 w 1692"/>
                <a:gd name="T67" fmla="*/ 1104 h 2586"/>
                <a:gd name="T68" fmla="*/ 568 w 1692"/>
                <a:gd name="T69" fmla="*/ 950 h 2586"/>
                <a:gd name="T70" fmla="*/ 740 w 1692"/>
                <a:gd name="T71" fmla="*/ 912 h 2586"/>
                <a:gd name="T72" fmla="*/ 842 w 1692"/>
                <a:gd name="T73" fmla="*/ 906 h 2586"/>
                <a:gd name="T74" fmla="*/ 896 w 1692"/>
                <a:gd name="T75" fmla="*/ 900 h 2586"/>
                <a:gd name="T76" fmla="*/ 1058 w 1692"/>
                <a:gd name="T77" fmla="*/ 750 h 2586"/>
                <a:gd name="T78" fmla="*/ 1184 w 1692"/>
                <a:gd name="T79" fmla="*/ 678 h 2586"/>
                <a:gd name="T80" fmla="*/ 1278 w 1692"/>
                <a:gd name="T81" fmla="*/ 636 h 2586"/>
                <a:gd name="T82" fmla="*/ 1340 w 1692"/>
                <a:gd name="T83" fmla="*/ 538 h 2586"/>
                <a:gd name="T84" fmla="*/ 1288 w 1692"/>
                <a:gd name="T85" fmla="*/ 512 h 2586"/>
                <a:gd name="T86" fmla="*/ 1526 w 1692"/>
                <a:gd name="T87" fmla="*/ 456 h 2586"/>
                <a:gd name="T88" fmla="*/ 1406 w 1692"/>
                <a:gd name="T89" fmla="*/ 342 h 2586"/>
                <a:gd name="T90" fmla="*/ 1328 w 1692"/>
                <a:gd name="T91" fmla="*/ 264 h 2586"/>
                <a:gd name="T92" fmla="*/ 1222 w 1692"/>
                <a:gd name="T93" fmla="*/ 364 h 2586"/>
                <a:gd name="T94" fmla="*/ 1110 w 1692"/>
                <a:gd name="T95" fmla="*/ 444 h 2586"/>
                <a:gd name="T96" fmla="*/ 1022 w 1692"/>
                <a:gd name="T97" fmla="*/ 304 h 2586"/>
                <a:gd name="T98" fmla="*/ 1212 w 1692"/>
                <a:gd name="T99" fmla="*/ 240 h 2586"/>
                <a:gd name="T100" fmla="*/ 1266 w 1692"/>
                <a:gd name="T101" fmla="*/ 198 h 2586"/>
                <a:gd name="T102" fmla="*/ 1328 w 1692"/>
                <a:gd name="T103" fmla="*/ 172 h 2586"/>
                <a:gd name="T104" fmla="*/ 1286 w 1692"/>
                <a:gd name="T105" fmla="*/ 144 h 2586"/>
                <a:gd name="T106" fmla="*/ 1262 w 1692"/>
                <a:gd name="T107" fmla="*/ 120 h 2586"/>
                <a:gd name="T108" fmla="*/ 1202 w 1692"/>
                <a:gd name="T109" fmla="*/ 102 h 2586"/>
                <a:gd name="T110" fmla="*/ 1106 w 1692"/>
                <a:gd name="T111" fmla="*/ 136 h 2586"/>
                <a:gd name="T112" fmla="*/ 950 w 1692"/>
                <a:gd name="T113" fmla="*/ 120 h 2586"/>
                <a:gd name="T114" fmla="*/ 550 w 1692"/>
                <a:gd name="T115" fmla="*/ 0 h 2586"/>
                <a:gd name="T116" fmla="*/ 344 w 1692"/>
                <a:gd name="T117" fmla="*/ 32 h 2586"/>
                <a:gd name="T118" fmla="*/ 290 w 1692"/>
                <a:gd name="T119" fmla="*/ 102 h 2586"/>
                <a:gd name="T120" fmla="*/ 128 w 1692"/>
                <a:gd name="T121" fmla="*/ 174 h 2586"/>
                <a:gd name="T122" fmla="*/ 128 w 1692"/>
                <a:gd name="T123" fmla="*/ 216 h 2586"/>
                <a:gd name="T124" fmla="*/ 2 w 1692"/>
                <a:gd name="T125" fmla="*/ 252 h 2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 name="Freeform 17"/>
            <p:cNvSpPr>
              <a:spLocks/>
            </p:cNvSpPr>
            <p:nvPr/>
          </p:nvSpPr>
          <p:spPr bwMode="invGray">
            <a:xfrm>
              <a:off x="703" y="2230"/>
              <a:ext cx="34" cy="28"/>
            </a:xfrm>
            <a:custGeom>
              <a:avLst/>
              <a:gdLst>
                <a:gd name="T0" fmla="*/ 16 w 46"/>
                <a:gd name="T1" fmla="*/ 4 h 38"/>
                <a:gd name="T2" fmla="*/ 0 w 46"/>
                <a:gd name="T3" fmla="*/ 22 h 38"/>
                <a:gd name="T4" fmla="*/ 22 w 46"/>
                <a:gd name="T5" fmla="*/ 38 h 38"/>
                <a:gd name="T6" fmla="*/ 46 w 46"/>
                <a:gd name="T7" fmla="*/ 26 h 38"/>
                <a:gd name="T8" fmla="*/ 30 w 46"/>
                <a:gd name="T9" fmla="*/ 0 h 38"/>
                <a:gd name="T10" fmla="*/ 16 w 46"/>
                <a:gd name="T11" fmla="*/ 4 h 38"/>
              </a:gdLst>
              <a:ahLst/>
              <a:cxnLst>
                <a:cxn ang="0">
                  <a:pos x="T0" y="T1"/>
                </a:cxn>
                <a:cxn ang="0">
                  <a:pos x="T2" y="T3"/>
                </a:cxn>
                <a:cxn ang="0">
                  <a:pos x="T4" y="T5"/>
                </a:cxn>
                <a:cxn ang="0">
                  <a:pos x="T6" y="T7"/>
                </a:cxn>
                <a:cxn ang="0">
                  <a:pos x="T8" y="T9"/>
                </a:cxn>
                <a:cxn ang="0">
                  <a:pos x="T10" y="T11"/>
                </a:cxn>
              </a:cxnLst>
              <a:rect l="0" t="0" r="r" b="b"/>
              <a:pathLst>
                <a:path w="46" h="38">
                  <a:moveTo>
                    <a:pt x="16" y="4"/>
                  </a:moveTo>
                  <a:lnTo>
                    <a:pt x="0" y="22"/>
                  </a:lnTo>
                  <a:lnTo>
                    <a:pt x="22" y="38"/>
                  </a:lnTo>
                  <a:lnTo>
                    <a:pt x="46" y="26"/>
                  </a:lnTo>
                  <a:lnTo>
                    <a:pt x="30" y="0"/>
                  </a:lnTo>
                  <a:lnTo>
                    <a:pt x="16" y="4"/>
                  </a:ln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 name="Freeform 18"/>
            <p:cNvSpPr>
              <a:spLocks/>
            </p:cNvSpPr>
            <p:nvPr/>
          </p:nvSpPr>
          <p:spPr bwMode="invGray">
            <a:xfrm>
              <a:off x="1010" y="2353"/>
              <a:ext cx="39" cy="32"/>
            </a:xfrm>
            <a:custGeom>
              <a:avLst/>
              <a:gdLst>
                <a:gd name="T0" fmla="*/ 12 w 52"/>
                <a:gd name="T1" fmla="*/ 0 h 44"/>
                <a:gd name="T2" fmla="*/ 26 w 52"/>
                <a:gd name="T3" fmla="*/ 44 h 44"/>
                <a:gd name="T4" fmla="*/ 42 w 52"/>
                <a:gd name="T5" fmla="*/ 42 h 44"/>
                <a:gd name="T6" fmla="*/ 38 w 52"/>
                <a:gd name="T7" fmla="*/ 16 h 44"/>
                <a:gd name="T8" fmla="*/ 26 w 52"/>
                <a:gd name="T9" fmla="*/ 2 h 44"/>
                <a:gd name="T10" fmla="*/ 12 w 52"/>
                <a:gd name="T11" fmla="*/ 0 h 44"/>
              </a:gdLst>
              <a:ahLst/>
              <a:cxnLst>
                <a:cxn ang="0">
                  <a:pos x="T0" y="T1"/>
                </a:cxn>
                <a:cxn ang="0">
                  <a:pos x="T2" y="T3"/>
                </a:cxn>
                <a:cxn ang="0">
                  <a:pos x="T4" y="T5"/>
                </a:cxn>
                <a:cxn ang="0">
                  <a:pos x="T6" y="T7"/>
                </a:cxn>
                <a:cxn ang="0">
                  <a:pos x="T8" y="T9"/>
                </a:cxn>
                <a:cxn ang="0">
                  <a:pos x="T10" y="T11"/>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 name="Freeform 19"/>
            <p:cNvSpPr>
              <a:spLocks/>
            </p:cNvSpPr>
            <p:nvPr/>
          </p:nvSpPr>
          <p:spPr bwMode="invGray">
            <a:xfrm>
              <a:off x="1792" y="2409"/>
              <a:ext cx="98" cy="74"/>
            </a:xfrm>
            <a:custGeom>
              <a:avLst/>
              <a:gdLst>
                <a:gd name="T0" fmla="*/ 97 w 131"/>
                <a:gd name="T1" fmla="*/ 0 h 98"/>
                <a:gd name="T2" fmla="*/ 79 w 131"/>
                <a:gd name="T3" fmla="*/ 8 h 98"/>
                <a:gd name="T4" fmla="*/ 53 w 131"/>
                <a:gd name="T5" fmla="*/ 24 h 98"/>
                <a:gd name="T6" fmla="*/ 39 w 131"/>
                <a:gd name="T7" fmla="*/ 40 h 98"/>
                <a:gd name="T8" fmla="*/ 21 w 131"/>
                <a:gd name="T9" fmla="*/ 52 h 98"/>
                <a:gd name="T10" fmla="*/ 63 w 131"/>
                <a:gd name="T11" fmla="*/ 82 h 98"/>
                <a:gd name="T12" fmla="*/ 79 w 131"/>
                <a:gd name="T13" fmla="*/ 94 h 98"/>
                <a:gd name="T14" fmla="*/ 85 w 131"/>
                <a:gd name="T15" fmla="*/ 92 h 98"/>
                <a:gd name="T16" fmla="*/ 89 w 131"/>
                <a:gd name="T17" fmla="*/ 86 h 98"/>
                <a:gd name="T18" fmla="*/ 97 w 131"/>
                <a:gd name="T19" fmla="*/ 98 h 98"/>
                <a:gd name="T20" fmla="*/ 123 w 131"/>
                <a:gd name="T21" fmla="*/ 86 h 98"/>
                <a:gd name="T22" fmla="*/ 129 w 131"/>
                <a:gd name="T23" fmla="*/ 74 h 98"/>
                <a:gd name="T24" fmla="*/ 101 w 131"/>
                <a:gd name="T25" fmla="*/ 40 h 98"/>
                <a:gd name="T26" fmla="*/ 115 w 131"/>
                <a:gd name="T27" fmla="*/ 24 h 98"/>
                <a:gd name="T28" fmla="*/ 111 w 131"/>
                <a:gd name="T29" fmla="*/ 4 h 98"/>
                <a:gd name="T30" fmla="*/ 97 w 131"/>
                <a:gd name="T3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4" name="Freeform 20"/>
            <p:cNvSpPr>
              <a:spLocks/>
            </p:cNvSpPr>
            <p:nvPr/>
          </p:nvSpPr>
          <p:spPr bwMode="invGray">
            <a:xfrm>
              <a:off x="1318" y="2793"/>
              <a:ext cx="158" cy="84"/>
            </a:xfrm>
            <a:custGeom>
              <a:avLst/>
              <a:gdLst>
                <a:gd name="T0" fmla="*/ 47 w 212"/>
                <a:gd name="T1" fmla="*/ 12 h 112"/>
                <a:gd name="T2" fmla="*/ 17 w 212"/>
                <a:gd name="T3" fmla="*/ 12 h 112"/>
                <a:gd name="T4" fmla="*/ 5 w 212"/>
                <a:gd name="T5" fmla="*/ 16 h 112"/>
                <a:gd name="T6" fmla="*/ 25 w 212"/>
                <a:gd name="T7" fmla="*/ 52 h 112"/>
                <a:gd name="T8" fmla="*/ 51 w 212"/>
                <a:gd name="T9" fmla="*/ 44 h 112"/>
                <a:gd name="T10" fmla="*/ 93 w 212"/>
                <a:gd name="T11" fmla="*/ 54 h 112"/>
                <a:gd name="T12" fmla="*/ 111 w 212"/>
                <a:gd name="T13" fmla="*/ 60 h 112"/>
                <a:gd name="T14" fmla="*/ 133 w 212"/>
                <a:gd name="T15" fmla="*/ 88 h 112"/>
                <a:gd name="T16" fmla="*/ 141 w 212"/>
                <a:gd name="T17" fmla="*/ 112 h 112"/>
                <a:gd name="T18" fmla="*/ 157 w 212"/>
                <a:gd name="T19" fmla="*/ 100 h 112"/>
                <a:gd name="T20" fmla="*/ 169 w 212"/>
                <a:gd name="T21" fmla="*/ 96 h 112"/>
                <a:gd name="T22" fmla="*/ 187 w 212"/>
                <a:gd name="T23" fmla="*/ 102 h 112"/>
                <a:gd name="T24" fmla="*/ 195 w 212"/>
                <a:gd name="T25" fmla="*/ 80 h 112"/>
                <a:gd name="T26" fmla="*/ 153 w 212"/>
                <a:gd name="T27" fmla="*/ 54 h 112"/>
                <a:gd name="T28" fmla="*/ 105 w 212"/>
                <a:gd name="T29" fmla="*/ 20 h 112"/>
                <a:gd name="T30" fmla="*/ 53 w 212"/>
                <a:gd name="T31" fmla="*/ 26 h 112"/>
                <a:gd name="T32" fmla="*/ 47 w 212"/>
                <a:gd name="T33" fmla="*/ 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5" name="Freeform 21"/>
            <p:cNvSpPr>
              <a:spLocks/>
            </p:cNvSpPr>
            <p:nvPr/>
          </p:nvSpPr>
          <p:spPr bwMode="invGray">
            <a:xfrm>
              <a:off x="1448" y="2857"/>
              <a:ext cx="99" cy="41"/>
            </a:xfrm>
            <a:custGeom>
              <a:avLst/>
              <a:gdLst>
                <a:gd name="T0" fmla="*/ 57 w 133"/>
                <a:gd name="T1" fmla="*/ 0 h 54"/>
                <a:gd name="T2" fmla="*/ 43 w 133"/>
                <a:gd name="T3" fmla="*/ 6 h 54"/>
                <a:gd name="T4" fmla="*/ 31 w 133"/>
                <a:gd name="T5" fmla="*/ 30 h 54"/>
                <a:gd name="T6" fmla="*/ 15 w 133"/>
                <a:gd name="T7" fmla="*/ 34 h 54"/>
                <a:gd name="T8" fmla="*/ 3 w 133"/>
                <a:gd name="T9" fmla="*/ 42 h 54"/>
                <a:gd name="T10" fmla="*/ 13 w 133"/>
                <a:gd name="T11" fmla="*/ 54 h 54"/>
                <a:gd name="T12" fmla="*/ 133 w 133"/>
                <a:gd name="T13" fmla="*/ 34 h 54"/>
                <a:gd name="T14" fmla="*/ 123 w 133"/>
                <a:gd name="T15" fmla="*/ 16 h 54"/>
                <a:gd name="T16" fmla="*/ 105 w 133"/>
                <a:gd name="T17" fmla="*/ 8 h 54"/>
                <a:gd name="T18" fmla="*/ 101 w 133"/>
                <a:gd name="T19" fmla="*/ 24 h 54"/>
                <a:gd name="T20" fmla="*/ 89 w 133"/>
                <a:gd name="T21" fmla="*/ 18 h 54"/>
                <a:gd name="T22" fmla="*/ 67 w 133"/>
                <a:gd name="T23" fmla="*/ 14 h 54"/>
                <a:gd name="T24" fmla="*/ 57 w 133"/>
                <a:gd name="T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6" name="Freeform 22"/>
            <p:cNvSpPr>
              <a:spLocks/>
            </p:cNvSpPr>
            <p:nvPr/>
          </p:nvSpPr>
          <p:spPr bwMode="invGray">
            <a:xfrm>
              <a:off x="1553" y="2883"/>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7" name="Freeform 23"/>
            <p:cNvSpPr>
              <a:spLocks/>
            </p:cNvSpPr>
            <p:nvPr/>
          </p:nvSpPr>
          <p:spPr bwMode="invGray">
            <a:xfrm>
              <a:off x="1609" y="2886"/>
              <a:ext cx="12" cy="25"/>
            </a:xfrm>
            <a:custGeom>
              <a:avLst/>
              <a:gdLst>
                <a:gd name="T0" fmla="*/ 14 w 16"/>
                <a:gd name="T1" fmla="*/ 0 h 34"/>
                <a:gd name="T2" fmla="*/ 0 w 16"/>
                <a:gd name="T3" fmla="*/ 14 h 34"/>
                <a:gd name="T4" fmla="*/ 16 w 16"/>
                <a:gd name="T5" fmla="*/ 34 h 34"/>
                <a:gd name="T6" fmla="*/ 12 w 16"/>
                <a:gd name="T7" fmla="*/ 18 h 34"/>
                <a:gd name="T8" fmla="*/ 16 w 16"/>
                <a:gd name="T9" fmla="*/ 6 h 34"/>
                <a:gd name="T10" fmla="*/ 14 w 16"/>
                <a:gd name="T11" fmla="*/ 0 h 34"/>
              </a:gdLst>
              <a:ahLst/>
              <a:cxnLst>
                <a:cxn ang="0">
                  <a:pos x="T0" y="T1"/>
                </a:cxn>
                <a:cxn ang="0">
                  <a:pos x="T2" y="T3"/>
                </a:cxn>
                <a:cxn ang="0">
                  <a:pos x="T4" y="T5"/>
                </a:cxn>
                <a:cxn ang="0">
                  <a:pos x="T6" y="T7"/>
                </a:cxn>
                <a:cxn ang="0">
                  <a:pos x="T8" y="T9"/>
                </a:cxn>
                <a:cxn ang="0">
                  <a:pos x="T10" y="T11"/>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8" name="Freeform 24"/>
            <p:cNvSpPr>
              <a:spLocks/>
            </p:cNvSpPr>
            <p:nvPr/>
          </p:nvSpPr>
          <p:spPr bwMode="invGray">
            <a:xfrm>
              <a:off x="1426" y="2040"/>
              <a:ext cx="180" cy="88"/>
            </a:xfrm>
            <a:custGeom>
              <a:avLst/>
              <a:gdLst>
                <a:gd name="T0" fmla="*/ 64 w 240"/>
                <a:gd name="T1" fmla="*/ 1 h 117"/>
                <a:gd name="T2" fmla="*/ 24 w 240"/>
                <a:gd name="T3" fmla="*/ 31 h 117"/>
                <a:gd name="T4" fmla="*/ 6 w 240"/>
                <a:gd name="T5" fmla="*/ 37 h 117"/>
                <a:gd name="T6" fmla="*/ 0 w 240"/>
                <a:gd name="T7" fmla="*/ 39 h 117"/>
                <a:gd name="T8" fmla="*/ 26 w 240"/>
                <a:gd name="T9" fmla="*/ 59 h 117"/>
                <a:gd name="T10" fmla="*/ 38 w 240"/>
                <a:gd name="T11" fmla="*/ 63 h 117"/>
                <a:gd name="T12" fmla="*/ 68 w 240"/>
                <a:gd name="T13" fmla="*/ 47 h 117"/>
                <a:gd name="T14" fmla="*/ 80 w 240"/>
                <a:gd name="T15" fmla="*/ 43 h 117"/>
                <a:gd name="T16" fmla="*/ 82 w 240"/>
                <a:gd name="T17" fmla="*/ 55 h 117"/>
                <a:gd name="T18" fmla="*/ 64 w 240"/>
                <a:gd name="T19" fmla="*/ 61 h 117"/>
                <a:gd name="T20" fmla="*/ 72 w 240"/>
                <a:gd name="T21" fmla="*/ 73 h 117"/>
                <a:gd name="T22" fmla="*/ 40 w 240"/>
                <a:gd name="T23" fmla="*/ 87 h 117"/>
                <a:gd name="T24" fmla="*/ 70 w 240"/>
                <a:gd name="T25" fmla="*/ 109 h 117"/>
                <a:gd name="T26" fmla="*/ 82 w 240"/>
                <a:gd name="T27" fmla="*/ 113 h 117"/>
                <a:gd name="T28" fmla="*/ 118 w 240"/>
                <a:gd name="T29" fmla="*/ 103 h 117"/>
                <a:gd name="T30" fmla="*/ 150 w 240"/>
                <a:gd name="T31" fmla="*/ 105 h 117"/>
                <a:gd name="T32" fmla="*/ 168 w 240"/>
                <a:gd name="T33" fmla="*/ 117 h 117"/>
                <a:gd name="T34" fmla="*/ 204 w 240"/>
                <a:gd name="T35" fmla="*/ 109 h 117"/>
                <a:gd name="T36" fmla="*/ 224 w 240"/>
                <a:gd name="T37" fmla="*/ 103 h 117"/>
                <a:gd name="T38" fmla="*/ 222 w 240"/>
                <a:gd name="T39" fmla="*/ 77 h 117"/>
                <a:gd name="T40" fmla="*/ 234 w 240"/>
                <a:gd name="T41" fmla="*/ 69 h 117"/>
                <a:gd name="T42" fmla="*/ 238 w 240"/>
                <a:gd name="T43" fmla="*/ 47 h 117"/>
                <a:gd name="T44" fmla="*/ 210 w 240"/>
                <a:gd name="T45" fmla="*/ 57 h 117"/>
                <a:gd name="T46" fmla="*/ 200 w 240"/>
                <a:gd name="T47" fmla="*/ 43 h 117"/>
                <a:gd name="T48" fmla="*/ 172 w 240"/>
                <a:gd name="T49" fmla="*/ 45 h 117"/>
                <a:gd name="T50" fmla="*/ 134 w 240"/>
                <a:gd name="T51" fmla="*/ 9 h 117"/>
                <a:gd name="T52" fmla="*/ 94 w 240"/>
                <a:gd name="T53" fmla="*/ 11 h 117"/>
                <a:gd name="T54" fmla="*/ 82 w 240"/>
                <a:gd name="T55" fmla="*/ 1 h 117"/>
                <a:gd name="T56" fmla="*/ 64 w 240"/>
                <a:gd name="T57" fmla="*/ 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9" name="Freeform 25"/>
            <p:cNvSpPr>
              <a:spLocks/>
            </p:cNvSpPr>
            <p:nvPr/>
          </p:nvSpPr>
          <p:spPr bwMode="invGray">
            <a:xfrm>
              <a:off x="1506" y="1999"/>
              <a:ext cx="146" cy="60"/>
            </a:xfrm>
            <a:custGeom>
              <a:avLst/>
              <a:gdLst>
                <a:gd name="T0" fmla="*/ 97 w 194"/>
                <a:gd name="T1" fmla="*/ 10 h 80"/>
                <a:gd name="T2" fmla="*/ 13 w 194"/>
                <a:gd name="T3" fmla="*/ 24 h 80"/>
                <a:gd name="T4" fmla="*/ 9 w 194"/>
                <a:gd name="T5" fmla="*/ 34 h 80"/>
                <a:gd name="T6" fmla="*/ 57 w 194"/>
                <a:gd name="T7" fmla="*/ 52 h 80"/>
                <a:gd name="T8" fmla="*/ 135 w 194"/>
                <a:gd name="T9" fmla="*/ 74 h 80"/>
                <a:gd name="T10" fmla="*/ 175 w 194"/>
                <a:gd name="T11" fmla="*/ 68 h 80"/>
                <a:gd name="T12" fmla="*/ 187 w 194"/>
                <a:gd name="T13" fmla="*/ 64 h 80"/>
                <a:gd name="T14" fmla="*/ 175 w 194"/>
                <a:gd name="T15" fmla="*/ 44 h 80"/>
                <a:gd name="T16" fmla="*/ 163 w 194"/>
                <a:gd name="T17" fmla="*/ 36 h 80"/>
                <a:gd name="T18" fmla="*/ 129 w 194"/>
                <a:gd name="T19" fmla="*/ 26 h 80"/>
                <a:gd name="T20" fmla="*/ 97 w 194"/>
                <a:gd name="T21" fmla="*/ 1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0" name="Freeform 26"/>
            <p:cNvSpPr>
              <a:spLocks/>
            </p:cNvSpPr>
            <p:nvPr/>
          </p:nvSpPr>
          <p:spPr bwMode="invGray">
            <a:xfrm>
              <a:off x="1711" y="2069"/>
              <a:ext cx="233" cy="190"/>
            </a:xfrm>
            <a:custGeom>
              <a:avLst/>
              <a:gdLst>
                <a:gd name="T0" fmla="*/ 67 w 310"/>
                <a:gd name="T1" fmla="*/ 9 h 254"/>
                <a:gd name="T2" fmla="*/ 51 w 310"/>
                <a:gd name="T3" fmla="*/ 23 h 254"/>
                <a:gd name="T4" fmla="*/ 21 w 310"/>
                <a:gd name="T5" fmla="*/ 39 h 254"/>
                <a:gd name="T6" fmla="*/ 53 w 310"/>
                <a:gd name="T7" fmla="*/ 77 h 254"/>
                <a:gd name="T8" fmla="*/ 79 w 310"/>
                <a:gd name="T9" fmla="*/ 85 h 254"/>
                <a:gd name="T10" fmla="*/ 103 w 310"/>
                <a:gd name="T11" fmla="*/ 99 h 254"/>
                <a:gd name="T12" fmla="*/ 127 w 310"/>
                <a:gd name="T13" fmla="*/ 85 h 254"/>
                <a:gd name="T14" fmla="*/ 143 w 310"/>
                <a:gd name="T15" fmla="*/ 101 h 254"/>
                <a:gd name="T16" fmla="*/ 149 w 310"/>
                <a:gd name="T17" fmla="*/ 127 h 254"/>
                <a:gd name="T18" fmla="*/ 115 w 310"/>
                <a:gd name="T19" fmla="*/ 151 h 254"/>
                <a:gd name="T20" fmla="*/ 89 w 310"/>
                <a:gd name="T21" fmla="*/ 173 h 254"/>
                <a:gd name="T22" fmla="*/ 69 w 310"/>
                <a:gd name="T23" fmla="*/ 169 h 254"/>
                <a:gd name="T24" fmla="*/ 57 w 310"/>
                <a:gd name="T25" fmla="*/ 165 h 254"/>
                <a:gd name="T26" fmla="*/ 43 w 310"/>
                <a:gd name="T27" fmla="*/ 187 h 254"/>
                <a:gd name="T28" fmla="*/ 39 w 310"/>
                <a:gd name="T29" fmla="*/ 199 h 254"/>
                <a:gd name="T30" fmla="*/ 73 w 310"/>
                <a:gd name="T31" fmla="*/ 205 h 254"/>
                <a:gd name="T32" fmla="*/ 95 w 310"/>
                <a:gd name="T33" fmla="*/ 203 h 254"/>
                <a:gd name="T34" fmla="*/ 115 w 310"/>
                <a:gd name="T35" fmla="*/ 231 h 254"/>
                <a:gd name="T36" fmla="*/ 127 w 310"/>
                <a:gd name="T37" fmla="*/ 235 h 254"/>
                <a:gd name="T38" fmla="*/ 139 w 310"/>
                <a:gd name="T39" fmla="*/ 239 h 254"/>
                <a:gd name="T40" fmla="*/ 155 w 310"/>
                <a:gd name="T41" fmla="*/ 251 h 254"/>
                <a:gd name="T42" fmla="*/ 181 w 310"/>
                <a:gd name="T43" fmla="*/ 237 h 254"/>
                <a:gd name="T44" fmla="*/ 203 w 310"/>
                <a:gd name="T45" fmla="*/ 235 h 254"/>
                <a:gd name="T46" fmla="*/ 229 w 310"/>
                <a:gd name="T47" fmla="*/ 213 h 254"/>
                <a:gd name="T48" fmla="*/ 225 w 310"/>
                <a:gd name="T49" fmla="*/ 185 h 254"/>
                <a:gd name="T50" fmla="*/ 217 w 310"/>
                <a:gd name="T51" fmla="*/ 173 h 254"/>
                <a:gd name="T52" fmla="*/ 233 w 310"/>
                <a:gd name="T53" fmla="*/ 167 h 254"/>
                <a:gd name="T54" fmla="*/ 245 w 310"/>
                <a:gd name="T55" fmla="*/ 183 h 254"/>
                <a:gd name="T56" fmla="*/ 247 w 310"/>
                <a:gd name="T57" fmla="*/ 197 h 254"/>
                <a:gd name="T58" fmla="*/ 261 w 310"/>
                <a:gd name="T59" fmla="*/ 193 h 254"/>
                <a:gd name="T60" fmla="*/ 303 w 310"/>
                <a:gd name="T61" fmla="*/ 169 h 254"/>
                <a:gd name="T62" fmla="*/ 293 w 310"/>
                <a:gd name="T63" fmla="*/ 147 h 254"/>
                <a:gd name="T64" fmla="*/ 259 w 310"/>
                <a:gd name="T65" fmla="*/ 123 h 254"/>
                <a:gd name="T66" fmla="*/ 265 w 310"/>
                <a:gd name="T67" fmla="*/ 107 h 254"/>
                <a:gd name="T68" fmla="*/ 277 w 310"/>
                <a:gd name="T69" fmla="*/ 103 h 254"/>
                <a:gd name="T70" fmla="*/ 253 w 310"/>
                <a:gd name="T71" fmla="*/ 63 h 254"/>
                <a:gd name="T72" fmla="*/ 233 w 310"/>
                <a:gd name="T73" fmla="*/ 59 h 254"/>
                <a:gd name="T74" fmla="*/ 221 w 310"/>
                <a:gd name="T75" fmla="*/ 55 h 254"/>
                <a:gd name="T76" fmla="*/ 201 w 310"/>
                <a:gd name="T77" fmla="*/ 33 h 254"/>
                <a:gd name="T78" fmla="*/ 155 w 310"/>
                <a:gd name="T79" fmla="*/ 45 h 254"/>
                <a:gd name="T80" fmla="*/ 167 w 310"/>
                <a:gd name="T81" fmla="*/ 25 h 254"/>
                <a:gd name="T82" fmla="*/ 139 w 310"/>
                <a:gd name="T83" fmla="*/ 17 h 254"/>
                <a:gd name="T84" fmla="*/ 119 w 310"/>
                <a:gd name="T85" fmla="*/ 19 h 254"/>
                <a:gd name="T86" fmla="*/ 67 w 310"/>
                <a:gd name="T87" fmla="*/ 9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1" name="Freeform 27"/>
            <p:cNvSpPr>
              <a:spLocks/>
            </p:cNvSpPr>
            <p:nvPr/>
          </p:nvSpPr>
          <p:spPr bwMode="invGray">
            <a:xfrm>
              <a:off x="1709" y="1987"/>
              <a:ext cx="44" cy="37"/>
            </a:xfrm>
            <a:custGeom>
              <a:avLst/>
              <a:gdLst>
                <a:gd name="T0" fmla="*/ 26 w 59"/>
                <a:gd name="T1" fmla="*/ 0 h 50"/>
                <a:gd name="T2" fmla="*/ 0 w 59"/>
                <a:gd name="T3" fmla="*/ 10 h 50"/>
                <a:gd name="T4" fmla="*/ 30 w 59"/>
                <a:gd name="T5" fmla="*/ 40 h 50"/>
                <a:gd name="T6" fmla="*/ 48 w 59"/>
                <a:gd name="T7" fmla="*/ 50 h 50"/>
                <a:gd name="T8" fmla="*/ 58 w 59"/>
                <a:gd name="T9" fmla="*/ 28 h 50"/>
                <a:gd name="T10" fmla="*/ 44 w 59"/>
                <a:gd name="T11" fmla="*/ 8 h 50"/>
                <a:gd name="T12" fmla="*/ 26 w 59"/>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2" name="Freeform 28"/>
            <p:cNvSpPr>
              <a:spLocks/>
            </p:cNvSpPr>
            <p:nvPr/>
          </p:nvSpPr>
          <p:spPr bwMode="invGray">
            <a:xfrm>
              <a:off x="1625" y="2057"/>
              <a:ext cx="65" cy="42"/>
            </a:xfrm>
            <a:custGeom>
              <a:avLst/>
              <a:gdLst>
                <a:gd name="T0" fmla="*/ 44 w 86"/>
                <a:gd name="T1" fmla="*/ 7 h 57"/>
                <a:gd name="T2" fmla="*/ 24 w 86"/>
                <a:gd name="T3" fmla="*/ 25 h 57"/>
                <a:gd name="T4" fmla="*/ 4 w 86"/>
                <a:gd name="T5" fmla="*/ 27 h 57"/>
                <a:gd name="T6" fmla="*/ 16 w 86"/>
                <a:gd name="T7" fmla="*/ 57 h 57"/>
                <a:gd name="T8" fmla="*/ 74 w 86"/>
                <a:gd name="T9" fmla="*/ 35 h 57"/>
                <a:gd name="T10" fmla="*/ 86 w 86"/>
                <a:gd name="T11" fmla="*/ 17 h 57"/>
                <a:gd name="T12" fmla="*/ 56 w 86"/>
                <a:gd name="T13" fmla="*/ 7 h 57"/>
                <a:gd name="T14" fmla="*/ 44 w 86"/>
                <a:gd name="T15" fmla="*/ 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3" name="Freeform 29"/>
            <p:cNvSpPr>
              <a:spLocks/>
            </p:cNvSpPr>
            <p:nvPr/>
          </p:nvSpPr>
          <p:spPr bwMode="invGray">
            <a:xfrm>
              <a:off x="1693" y="2065"/>
              <a:ext cx="54" cy="25"/>
            </a:xfrm>
            <a:custGeom>
              <a:avLst/>
              <a:gdLst>
                <a:gd name="T0" fmla="*/ 40 w 73"/>
                <a:gd name="T1" fmla="*/ 0 h 34"/>
                <a:gd name="T2" fmla="*/ 10 w 73"/>
                <a:gd name="T3" fmla="*/ 16 h 34"/>
                <a:gd name="T4" fmla="*/ 24 w 73"/>
                <a:gd name="T5" fmla="*/ 34 h 34"/>
                <a:gd name="T6" fmla="*/ 52 w 73"/>
                <a:gd name="T7" fmla="*/ 28 h 34"/>
                <a:gd name="T8" fmla="*/ 64 w 73"/>
                <a:gd name="T9" fmla="*/ 20 h 34"/>
                <a:gd name="T10" fmla="*/ 40 w 73"/>
                <a:gd name="T11" fmla="*/ 0 h 34"/>
              </a:gdLst>
              <a:ahLst/>
              <a:cxnLst>
                <a:cxn ang="0">
                  <a:pos x="T0" y="T1"/>
                </a:cxn>
                <a:cxn ang="0">
                  <a:pos x="T2" y="T3"/>
                </a:cxn>
                <a:cxn ang="0">
                  <a:pos x="T4" y="T5"/>
                </a:cxn>
                <a:cxn ang="0">
                  <a:pos x="T6" y="T7"/>
                </a:cxn>
                <a:cxn ang="0">
                  <a:pos x="T8" y="T9"/>
                </a:cxn>
                <a:cxn ang="0">
                  <a:pos x="T10" y="T11"/>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4" name="Freeform 30"/>
            <p:cNvSpPr>
              <a:spLocks/>
            </p:cNvSpPr>
            <p:nvPr/>
          </p:nvSpPr>
          <p:spPr bwMode="invGray">
            <a:xfrm>
              <a:off x="1664" y="2029"/>
              <a:ext cx="64" cy="34"/>
            </a:xfrm>
            <a:custGeom>
              <a:avLst/>
              <a:gdLst>
                <a:gd name="T0" fmla="*/ 58 w 85"/>
                <a:gd name="T1" fmla="*/ 10 h 45"/>
                <a:gd name="T2" fmla="*/ 28 w 85"/>
                <a:gd name="T3" fmla="*/ 4 h 45"/>
                <a:gd name="T4" fmla="*/ 0 w 85"/>
                <a:gd name="T5" fmla="*/ 18 h 45"/>
                <a:gd name="T6" fmla="*/ 40 w 85"/>
                <a:gd name="T7" fmla="*/ 32 h 45"/>
                <a:gd name="T8" fmla="*/ 64 w 85"/>
                <a:gd name="T9" fmla="*/ 40 h 45"/>
                <a:gd name="T10" fmla="*/ 84 w 85"/>
                <a:gd name="T11" fmla="*/ 18 h 45"/>
                <a:gd name="T12" fmla="*/ 82 w 85"/>
                <a:gd name="T13" fmla="*/ 6 h 45"/>
                <a:gd name="T14" fmla="*/ 64 w 85"/>
                <a:gd name="T15" fmla="*/ 0 h 45"/>
                <a:gd name="T16" fmla="*/ 58 w 85"/>
                <a:gd name="T17" fmla="*/ 1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5" name="Freeform 31"/>
            <p:cNvSpPr>
              <a:spLocks/>
            </p:cNvSpPr>
            <p:nvPr/>
          </p:nvSpPr>
          <p:spPr bwMode="invGray">
            <a:xfrm>
              <a:off x="1637" y="1997"/>
              <a:ext cx="44" cy="24"/>
            </a:xfrm>
            <a:custGeom>
              <a:avLst/>
              <a:gdLst>
                <a:gd name="T0" fmla="*/ 16 w 58"/>
                <a:gd name="T1" fmla="*/ 4 h 31"/>
                <a:gd name="T2" fmla="*/ 0 w 58"/>
                <a:gd name="T3" fmla="*/ 18 h 31"/>
                <a:gd name="T4" fmla="*/ 20 w 58"/>
                <a:gd name="T5" fmla="*/ 28 h 31"/>
                <a:gd name="T6" fmla="*/ 28 w 58"/>
                <a:gd name="T7" fmla="*/ 20 h 31"/>
                <a:gd name="T8" fmla="*/ 52 w 58"/>
                <a:gd name="T9" fmla="*/ 12 h 31"/>
                <a:gd name="T10" fmla="*/ 44 w 58"/>
                <a:gd name="T11" fmla="*/ 0 h 31"/>
                <a:gd name="T12" fmla="*/ 16 w 58"/>
                <a:gd name="T13" fmla="*/ 4 h 31"/>
              </a:gdLst>
              <a:ahLst/>
              <a:cxnLst>
                <a:cxn ang="0">
                  <a:pos x="T0" y="T1"/>
                </a:cxn>
                <a:cxn ang="0">
                  <a:pos x="T2" y="T3"/>
                </a:cxn>
                <a:cxn ang="0">
                  <a:pos x="T4" y="T5"/>
                </a:cxn>
                <a:cxn ang="0">
                  <a:pos x="T6" y="T7"/>
                </a:cxn>
                <a:cxn ang="0">
                  <a:pos x="T8" y="T9"/>
                </a:cxn>
                <a:cxn ang="0">
                  <a:pos x="T10" y="T11"/>
                </a:cxn>
                <a:cxn ang="0">
                  <a:pos x="T12" y="T13"/>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6" name="Freeform 32"/>
            <p:cNvSpPr>
              <a:spLocks/>
            </p:cNvSpPr>
            <p:nvPr/>
          </p:nvSpPr>
          <p:spPr bwMode="invGray">
            <a:xfrm>
              <a:off x="1751" y="2000"/>
              <a:ext cx="114" cy="77"/>
            </a:xfrm>
            <a:custGeom>
              <a:avLst/>
              <a:gdLst>
                <a:gd name="T0" fmla="*/ 38 w 152"/>
                <a:gd name="T1" fmla="*/ 0 h 102"/>
                <a:gd name="T2" fmla="*/ 14 w 152"/>
                <a:gd name="T3" fmla="*/ 6 h 102"/>
                <a:gd name="T4" fmla="*/ 4 w 152"/>
                <a:gd name="T5" fmla="*/ 38 h 102"/>
                <a:gd name="T6" fmla="*/ 12 w 152"/>
                <a:gd name="T7" fmla="*/ 56 h 102"/>
                <a:gd name="T8" fmla="*/ 0 w 152"/>
                <a:gd name="T9" fmla="*/ 72 h 102"/>
                <a:gd name="T10" fmla="*/ 56 w 152"/>
                <a:gd name="T11" fmla="*/ 86 h 102"/>
                <a:gd name="T12" fmla="*/ 82 w 152"/>
                <a:gd name="T13" fmla="*/ 92 h 102"/>
                <a:gd name="T14" fmla="*/ 152 w 152"/>
                <a:gd name="T15" fmla="*/ 86 h 102"/>
                <a:gd name="T16" fmla="*/ 76 w 152"/>
                <a:gd name="T17" fmla="*/ 70 h 102"/>
                <a:gd name="T18" fmla="*/ 54 w 152"/>
                <a:gd name="T19" fmla="*/ 62 h 102"/>
                <a:gd name="T20" fmla="*/ 44 w 152"/>
                <a:gd name="T21" fmla="*/ 52 h 102"/>
                <a:gd name="T22" fmla="*/ 50 w 152"/>
                <a:gd name="T23" fmla="*/ 34 h 102"/>
                <a:gd name="T24" fmla="*/ 38 w 152"/>
                <a:gd name="T2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7" name="Freeform 33"/>
            <p:cNvSpPr>
              <a:spLocks/>
            </p:cNvSpPr>
            <p:nvPr/>
          </p:nvSpPr>
          <p:spPr bwMode="invGray">
            <a:xfrm>
              <a:off x="664" y="2245"/>
              <a:ext cx="25" cy="15"/>
            </a:xfrm>
            <a:custGeom>
              <a:avLst/>
              <a:gdLst>
                <a:gd name="T0" fmla="*/ 34 w 34"/>
                <a:gd name="T1" fmla="*/ 0 h 20"/>
                <a:gd name="T2" fmla="*/ 24 w 34"/>
                <a:gd name="T3" fmla="*/ 20 h 20"/>
                <a:gd name="T4" fmla="*/ 4 w 34"/>
                <a:gd name="T5" fmla="*/ 18 h 20"/>
                <a:gd name="T6" fmla="*/ 4 w 34"/>
                <a:gd name="T7" fmla="*/ 6 h 20"/>
                <a:gd name="T8" fmla="*/ 34 w 34"/>
                <a:gd name="T9" fmla="*/ 0 h 20"/>
              </a:gdLst>
              <a:ahLst/>
              <a:cxnLst>
                <a:cxn ang="0">
                  <a:pos x="T0" y="T1"/>
                </a:cxn>
                <a:cxn ang="0">
                  <a:pos x="T2" y="T3"/>
                </a:cxn>
                <a:cxn ang="0">
                  <a:pos x="T4" y="T5"/>
                </a:cxn>
                <a:cxn ang="0">
                  <a:pos x="T6" y="T7"/>
                </a:cxn>
                <a:cxn ang="0">
                  <a:pos x="T8" y="T9"/>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8" name="Freeform 34"/>
            <p:cNvSpPr>
              <a:spLocks/>
            </p:cNvSpPr>
            <p:nvPr/>
          </p:nvSpPr>
          <p:spPr bwMode="invGray">
            <a:xfrm>
              <a:off x="1421" y="2756"/>
              <a:ext cx="16"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9" name="Freeform 35"/>
            <p:cNvSpPr>
              <a:spLocks/>
            </p:cNvSpPr>
            <p:nvPr/>
          </p:nvSpPr>
          <p:spPr bwMode="invGray">
            <a:xfrm>
              <a:off x="1424" y="2781"/>
              <a:ext cx="16"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0" name="Freeform 36"/>
            <p:cNvSpPr>
              <a:spLocks/>
            </p:cNvSpPr>
            <p:nvPr/>
          </p:nvSpPr>
          <p:spPr bwMode="invGray">
            <a:xfrm>
              <a:off x="1628" y="2913"/>
              <a:ext cx="15"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1" name="Freeform 37"/>
            <p:cNvSpPr>
              <a:spLocks/>
            </p:cNvSpPr>
            <p:nvPr/>
          </p:nvSpPr>
          <p:spPr bwMode="invGray">
            <a:xfrm>
              <a:off x="1752" y="2429"/>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2" name="Freeform 38"/>
            <p:cNvSpPr>
              <a:spLocks/>
            </p:cNvSpPr>
            <p:nvPr/>
          </p:nvSpPr>
          <p:spPr bwMode="invGray">
            <a:xfrm>
              <a:off x="1652" y="2224"/>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3" name="Freeform 39"/>
            <p:cNvSpPr>
              <a:spLocks/>
            </p:cNvSpPr>
            <p:nvPr/>
          </p:nvSpPr>
          <p:spPr bwMode="invGray">
            <a:xfrm>
              <a:off x="1717" y="2045"/>
              <a:ext cx="39"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4" name="Freeform 40"/>
            <p:cNvSpPr>
              <a:spLocks/>
            </p:cNvSpPr>
            <p:nvPr/>
          </p:nvSpPr>
          <p:spPr bwMode="invGray">
            <a:xfrm>
              <a:off x="1780" y="2153"/>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5" name="Freeform 41"/>
            <p:cNvSpPr>
              <a:spLocks/>
            </p:cNvSpPr>
            <p:nvPr/>
          </p:nvSpPr>
          <p:spPr bwMode="invGray">
            <a:xfrm>
              <a:off x="1796" y="1951"/>
              <a:ext cx="696" cy="346"/>
            </a:xfrm>
            <a:custGeom>
              <a:avLst/>
              <a:gdLst>
                <a:gd name="T0" fmla="*/ 28 w 929"/>
                <a:gd name="T1" fmla="*/ 56 h 462"/>
                <a:gd name="T2" fmla="*/ 6 w 929"/>
                <a:gd name="T3" fmla="*/ 92 h 462"/>
                <a:gd name="T4" fmla="*/ 36 w 929"/>
                <a:gd name="T5" fmla="*/ 100 h 462"/>
                <a:gd name="T6" fmla="*/ 16 w 929"/>
                <a:gd name="T7" fmla="*/ 116 h 462"/>
                <a:gd name="T8" fmla="*/ 104 w 929"/>
                <a:gd name="T9" fmla="*/ 136 h 462"/>
                <a:gd name="T10" fmla="*/ 142 w 929"/>
                <a:gd name="T11" fmla="*/ 130 h 462"/>
                <a:gd name="T12" fmla="*/ 250 w 929"/>
                <a:gd name="T13" fmla="*/ 78 h 462"/>
                <a:gd name="T14" fmla="*/ 300 w 929"/>
                <a:gd name="T15" fmla="*/ 66 h 462"/>
                <a:gd name="T16" fmla="*/ 324 w 929"/>
                <a:gd name="T17" fmla="*/ 80 h 462"/>
                <a:gd name="T18" fmla="*/ 272 w 929"/>
                <a:gd name="T19" fmla="*/ 88 h 462"/>
                <a:gd name="T20" fmla="*/ 242 w 929"/>
                <a:gd name="T21" fmla="*/ 112 h 462"/>
                <a:gd name="T22" fmla="*/ 254 w 929"/>
                <a:gd name="T23" fmla="*/ 120 h 462"/>
                <a:gd name="T24" fmla="*/ 260 w 929"/>
                <a:gd name="T25" fmla="*/ 158 h 462"/>
                <a:gd name="T26" fmla="*/ 350 w 929"/>
                <a:gd name="T27" fmla="*/ 192 h 462"/>
                <a:gd name="T28" fmla="*/ 336 w 929"/>
                <a:gd name="T29" fmla="*/ 210 h 462"/>
                <a:gd name="T30" fmla="*/ 368 w 929"/>
                <a:gd name="T31" fmla="*/ 246 h 462"/>
                <a:gd name="T32" fmla="*/ 348 w 929"/>
                <a:gd name="T33" fmla="*/ 266 h 462"/>
                <a:gd name="T34" fmla="*/ 324 w 929"/>
                <a:gd name="T35" fmla="*/ 294 h 462"/>
                <a:gd name="T36" fmla="*/ 294 w 929"/>
                <a:gd name="T37" fmla="*/ 324 h 462"/>
                <a:gd name="T38" fmla="*/ 292 w 929"/>
                <a:gd name="T39" fmla="*/ 420 h 462"/>
                <a:gd name="T40" fmla="*/ 332 w 929"/>
                <a:gd name="T41" fmla="*/ 446 h 462"/>
                <a:gd name="T42" fmla="*/ 388 w 929"/>
                <a:gd name="T43" fmla="*/ 448 h 462"/>
                <a:gd name="T44" fmla="*/ 412 w 929"/>
                <a:gd name="T45" fmla="*/ 422 h 462"/>
                <a:gd name="T46" fmla="*/ 506 w 929"/>
                <a:gd name="T47" fmla="*/ 356 h 462"/>
                <a:gd name="T48" fmla="*/ 572 w 929"/>
                <a:gd name="T49" fmla="*/ 334 h 462"/>
                <a:gd name="T50" fmla="*/ 646 w 929"/>
                <a:gd name="T51" fmla="*/ 308 h 462"/>
                <a:gd name="T52" fmla="*/ 720 w 929"/>
                <a:gd name="T53" fmla="*/ 290 h 462"/>
                <a:gd name="T54" fmla="*/ 762 w 929"/>
                <a:gd name="T55" fmla="*/ 260 h 462"/>
                <a:gd name="T56" fmla="*/ 800 w 929"/>
                <a:gd name="T57" fmla="*/ 200 h 462"/>
                <a:gd name="T58" fmla="*/ 802 w 929"/>
                <a:gd name="T59" fmla="*/ 154 h 462"/>
                <a:gd name="T60" fmla="*/ 802 w 929"/>
                <a:gd name="T61" fmla="*/ 124 h 462"/>
                <a:gd name="T62" fmla="*/ 832 w 929"/>
                <a:gd name="T63" fmla="*/ 90 h 462"/>
                <a:gd name="T64" fmla="*/ 876 w 929"/>
                <a:gd name="T65" fmla="*/ 94 h 462"/>
                <a:gd name="T66" fmla="*/ 922 w 929"/>
                <a:gd name="T67" fmla="*/ 52 h 462"/>
                <a:gd name="T68" fmla="*/ 888 w 929"/>
                <a:gd name="T69" fmla="*/ 56 h 462"/>
                <a:gd name="T70" fmla="*/ 848 w 929"/>
                <a:gd name="T71" fmla="*/ 46 h 462"/>
                <a:gd name="T72" fmla="*/ 794 w 929"/>
                <a:gd name="T73" fmla="*/ 22 h 462"/>
                <a:gd name="T74" fmla="*/ 642 w 929"/>
                <a:gd name="T75" fmla="*/ 26 h 462"/>
                <a:gd name="T76" fmla="*/ 584 w 929"/>
                <a:gd name="T77" fmla="*/ 38 h 462"/>
                <a:gd name="T78" fmla="*/ 556 w 929"/>
                <a:gd name="T79" fmla="*/ 38 h 462"/>
                <a:gd name="T80" fmla="*/ 516 w 929"/>
                <a:gd name="T81" fmla="*/ 54 h 462"/>
                <a:gd name="T82" fmla="*/ 478 w 929"/>
                <a:gd name="T83" fmla="*/ 30 h 462"/>
                <a:gd name="T84" fmla="*/ 432 w 929"/>
                <a:gd name="T85" fmla="*/ 40 h 462"/>
                <a:gd name="T86" fmla="*/ 366 w 929"/>
                <a:gd name="T87" fmla="*/ 52 h 462"/>
                <a:gd name="T88" fmla="*/ 410 w 929"/>
                <a:gd name="T89" fmla="*/ 38 h 462"/>
                <a:gd name="T90" fmla="*/ 352 w 929"/>
                <a:gd name="T91" fmla="*/ 8 h 462"/>
                <a:gd name="T92" fmla="*/ 334 w 929"/>
                <a:gd name="T93" fmla="*/ 2 h 462"/>
                <a:gd name="T94" fmla="*/ 314 w 929"/>
                <a:gd name="T95" fmla="*/ 8 h 462"/>
                <a:gd name="T96" fmla="*/ 240 w 929"/>
                <a:gd name="T97" fmla="*/ 16 h 462"/>
                <a:gd name="T98" fmla="*/ 160 w 929"/>
                <a:gd name="T99" fmla="*/ 28 h 462"/>
                <a:gd name="T100" fmla="*/ 108 w 929"/>
                <a:gd name="T101" fmla="*/ 26 h 462"/>
                <a:gd name="T102" fmla="*/ 114 w 929"/>
                <a:gd name="T103" fmla="*/ 68 h 462"/>
                <a:gd name="T104" fmla="*/ 104 w 929"/>
                <a:gd name="T105" fmla="*/ 52 h 462"/>
                <a:gd name="T106" fmla="*/ 60 w 929"/>
                <a:gd name="T107" fmla="*/ 4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6" name="Freeform 42"/>
            <p:cNvSpPr>
              <a:spLocks/>
            </p:cNvSpPr>
            <p:nvPr/>
          </p:nvSpPr>
          <p:spPr bwMode="invGray">
            <a:xfrm>
              <a:off x="2009" y="2135"/>
              <a:ext cx="39" cy="24"/>
            </a:xfrm>
            <a:custGeom>
              <a:avLst/>
              <a:gdLst>
                <a:gd name="T0" fmla="*/ 34 w 52"/>
                <a:gd name="T1" fmla="*/ 0 h 32"/>
                <a:gd name="T2" fmla="*/ 8 w 52"/>
                <a:gd name="T3" fmla="*/ 20 h 32"/>
                <a:gd name="T4" fmla="*/ 24 w 52"/>
                <a:gd name="T5" fmla="*/ 32 h 32"/>
                <a:gd name="T6" fmla="*/ 42 w 52"/>
                <a:gd name="T7" fmla="*/ 30 h 32"/>
                <a:gd name="T8" fmla="*/ 34 w 52"/>
                <a:gd name="T9" fmla="*/ 0 h 32"/>
              </a:gdLst>
              <a:ahLst/>
              <a:cxnLst>
                <a:cxn ang="0">
                  <a:pos x="T0" y="T1"/>
                </a:cxn>
                <a:cxn ang="0">
                  <a:pos x="T2" y="T3"/>
                </a:cxn>
                <a:cxn ang="0">
                  <a:pos x="T4" y="T5"/>
                </a:cxn>
                <a:cxn ang="0">
                  <a:pos x="T6" y="T7"/>
                </a:cxn>
                <a:cxn ang="0">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7" name="Freeform 43"/>
            <p:cNvSpPr>
              <a:spLocks/>
            </p:cNvSpPr>
            <p:nvPr/>
          </p:nvSpPr>
          <p:spPr bwMode="invGray">
            <a:xfrm>
              <a:off x="2292" y="2201"/>
              <a:ext cx="128" cy="54"/>
            </a:xfrm>
            <a:custGeom>
              <a:avLst/>
              <a:gdLst>
                <a:gd name="T0" fmla="*/ 102 w 172"/>
                <a:gd name="T1" fmla="*/ 8 h 72"/>
                <a:gd name="T2" fmla="*/ 66 w 172"/>
                <a:gd name="T3" fmla="*/ 4 h 72"/>
                <a:gd name="T4" fmla="*/ 54 w 172"/>
                <a:gd name="T5" fmla="*/ 0 h 72"/>
                <a:gd name="T6" fmla="*/ 0 w 172"/>
                <a:gd name="T7" fmla="*/ 28 h 72"/>
                <a:gd name="T8" fmla="*/ 28 w 172"/>
                <a:gd name="T9" fmla="*/ 40 h 72"/>
                <a:gd name="T10" fmla="*/ 42 w 172"/>
                <a:gd name="T11" fmla="*/ 60 h 72"/>
                <a:gd name="T12" fmla="*/ 66 w 172"/>
                <a:gd name="T13" fmla="*/ 68 h 72"/>
                <a:gd name="T14" fmla="*/ 78 w 172"/>
                <a:gd name="T15" fmla="*/ 72 h 72"/>
                <a:gd name="T16" fmla="*/ 130 w 172"/>
                <a:gd name="T17" fmla="*/ 60 h 72"/>
                <a:gd name="T18" fmla="*/ 172 w 172"/>
                <a:gd name="T19" fmla="*/ 44 h 72"/>
                <a:gd name="T20" fmla="*/ 148 w 172"/>
                <a:gd name="T21" fmla="*/ 18 h 72"/>
                <a:gd name="T22" fmla="*/ 136 w 172"/>
                <a:gd name="T23" fmla="*/ 4 h 72"/>
                <a:gd name="T24" fmla="*/ 102 w 172"/>
                <a:gd name="T25"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8" name="Freeform 44"/>
            <p:cNvSpPr>
              <a:spLocks/>
            </p:cNvSpPr>
            <p:nvPr/>
          </p:nvSpPr>
          <p:spPr bwMode="invGray">
            <a:xfrm>
              <a:off x="2393" y="2038"/>
              <a:ext cx="39" cy="24"/>
            </a:xfrm>
            <a:custGeom>
              <a:avLst/>
              <a:gdLst>
                <a:gd name="T0" fmla="*/ 34 w 52"/>
                <a:gd name="T1" fmla="*/ 0 h 32"/>
                <a:gd name="T2" fmla="*/ 8 w 52"/>
                <a:gd name="T3" fmla="*/ 20 h 32"/>
                <a:gd name="T4" fmla="*/ 24 w 52"/>
                <a:gd name="T5" fmla="*/ 32 h 32"/>
                <a:gd name="T6" fmla="*/ 42 w 52"/>
                <a:gd name="T7" fmla="*/ 30 h 32"/>
                <a:gd name="T8" fmla="*/ 34 w 52"/>
                <a:gd name="T9" fmla="*/ 0 h 32"/>
              </a:gdLst>
              <a:ahLst/>
              <a:cxnLst>
                <a:cxn ang="0">
                  <a:pos x="T0" y="T1"/>
                </a:cxn>
                <a:cxn ang="0">
                  <a:pos x="T2" y="T3"/>
                </a:cxn>
                <a:cxn ang="0">
                  <a:pos x="T4" y="T5"/>
                </a:cxn>
                <a:cxn ang="0">
                  <a:pos x="T6" y="T7"/>
                </a:cxn>
                <a:cxn ang="0">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9" name="Freeform 45"/>
            <p:cNvSpPr>
              <a:spLocks/>
            </p:cNvSpPr>
            <p:nvPr/>
          </p:nvSpPr>
          <p:spPr bwMode="invGray">
            <a:xfrm>
              <a:off x="2662" y="2006"/>
              <a:ext cx="155" cy="63"/>
            </a:xfrm>
            <a:custGeom>
              <a:avLst/>
              <a:gdLst>
                <a:gd name="T0" fmla="*/ 191 w 206"/>
                <a:gd name="T1" fmla="*/ 7 h 85"/>
                <a:gd name="T2" fmla="*/ 103 w 206"/>
                <a:gd name="T3" fmla="*/ 9 h 85"/>
                <a:gd name="T4" fmla="*/ 109 w 206"/>
                <a:gd name="T5" fmla="*/ 25 h 85"/>
                <a:gd name="T6" fmla="*/ 107 w 206"/>
                <a:gd name="T7" fmla="*/ 33 h 85"/>
                <a:gd name="T8" fmla="*/ 89 w 206"/>
                <a:gd name="T9" fmla="*/ 27 h 85"/>
                <a:gd name="T10" fmla="*/ 77 w 206"/>
                <a:gd name="T11" fmla="*/ 19 h 85"/>
                <a:gd name="T12" fmla="*/ 23 w 206"/>
                <a:gd name="T13" fmla="*/ 27 h 85"/>
                <a:gd name="T14" fmla="*/ 31 w 206"/>
                <a:gd name="T15" fmla="*/ 49 h 85"/>
                <a:gd name="T16" fmla="*/ 55 w 206"/>
                <a:gd name="T17" fmla="*/ 53 h 85"/>
                <a:gd name="T18" fmla="*/ 75 w 206"/>
                <a:gd name="T19" fmla="*/ 73 h 85"/>
                <a:gd name="T20" fmla="*/ 89 w 206"/>
                <a:gd name="T21" fmla="*/ 85 h 85"/>
                <a:gd name="T22" fmla="*/ 109 w 206"/>
                <a:gd name="T23" fmla="*/ 67 h 85"/>
                <a:gd name="T24" fmla="*/ 121 w 206"/>
                <a:gd name="T25" fmla="*/ 59 h 85"/>
                <a:gd name="T26" fmla="*/ 127 w 206"/>
                <a:gd name="T27" fmla="*/ 47 h 85"/>
                <a:gd name="T28" fmla="*/ 167 w 206"/>
                <a:gd name="T29" fmla="*/ 35 h 85"/>
                <a:gd name="T30" fmla="*/ 187 w 206"/>
                <a:gd name="T31" fmla="*/ 31 h 85"/>
                <a:gd name="T32" fmla="*/ 199 w 206"/>
                <a:gd name="T33" fmla="*/ 27 h 85"/>
                <a:gd name="T34" fmla="*/ 191 w 206"/>
                <a:gd name="T35" fmla="*/ 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0" name="Freeform 46"/>
            <p:cNvSpPr>
              <a:spLocks/>
            </p:cNvSpPr>
            <p:nvPr/>
          </p:nvSpPr>
          <p:spPr bwMode="invGray">
            <a:xfrm>
              <a:off x="2759" y="2039"/>
              <a:ext cx="48" cy="21"/>
            </a:xfrm>
            <a:custGeom>
              <a:avLst/>
              <a:gdLst>
                <a:gd name="T0" fmla="*/ 36 w 64"/>
                <a:gd name="T1" fmla="*/ 6 h 28"/>
                <a:gd name="T2" fmla="*/ 8 w 64"/>
                <a:gd name="T3" fmla="*/ 4 h 28"/>
                <a:gd name="T4" fmla="*/ 24 w 64"/>
                <a:gd name="T5" fmla="*/ 28 h 28"/>
                <a:gd name="T6" fmla="*/ 54 w 64"/>
                <a:gd name="T7" fmla="*/ 14 h 28"/>
                <a:gd name="T8" fmla="*/ 36 w 64"/>
                <a:gd name="T9" fmla="*/ 6 h 28"/>
              </a:gdLst>
              <a:ahLst/>
              <a:cxnLst>
                <a:cxn ang="0">
                  <a:pos x="T0" y="T1"/>
                </a:cxn>
                <a:cxn ang="0">
                  <a:pos x="T2" y="T3"/>
                </a:cxn>
                <a:cxn ang="0">
                  <a:pos x="T4" y="T5"/>
                </a:cxn>
                <a:cxn ang="0">
                  <a:pos x="T6" y="T7"/>
                </a:cxn>
                <a:cxn ang="0">
                  <a:pos x="T8" y="T9"/>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1" name="Freeform 47"/>
            <p:cNvSpPr>
              <a:spLocks/>
            </p:cNvSpPr>
            <p:nvPr/>
          </p:nvSpPr>
          <p:spPr bwMode="invGray">
            <a:xfrm>
              <a:off x="2467" y="2311"/>
              <a:ext cx="109" cy="132"/>
            </a:xfrm>
            <a:custGeom>
              <a:avLst/>
              <a:gdLst>
                <a:gd name="T0" fmla="*/ 24 w 146"/>
                <a:gd name="T1" fmla="*/ 19 h 176"/>
                <a:gd name="T2" fmla="*/ 0 w 146"/>
                <a:gd name="T3" fmla="*/ 25 h 176"/>
                <a:gd name="T4" fmla="*/ 14 w 146"/>
                <a:gd name="T5" fmla="*/ 43 h 176"/>
                <a:gd name="T6" fmla="*/ 34 w 146"/>
                <a:gd name="T7" fmla="*/ 87 h 176"/>
                <a:gd name="T8" fmla="*/ 52 w 146"/>
                <a:gd name="T9" fmla="*/ 91 h 176"/>
                <a:gd name="T10" fmla="*/ 50 w 146"/>
                <a:gd name="T11" fmla="*/ 107 h 176"/>
                <a:gd name="T12" fmla="*/ 28 w 146"/>
                <a:gd name="T13" fmla="*/ 113 h 176"/>
                <a:gd name="T14" fmla="*/ 16 w 146"/>
                <a:gd name="T15" fmla="*/ 131 h 176"/>
                <a:gd name="T16" fmla="*/ 18 w 146"/>
                <a:gd name="T17" fmla="*/ 137 h 176"/>
                <a:gd name="T18" fmla="*/ 30 w 146"/>
                <a:gd name="T19" fmla="*/ 141 h 176"/>
                <a:gd name="T20" fmla="*/ 18 w 146"/>
                <a:gd name="T21" fmla="*/ 169 h 176"/>
                <a:gd name="T22" fmla="*/ 20 w 146"/>
                <a:gd name="T23" fmla="*/ 175 h 176"/>
                <a:gd name="T24" fmla="*/ 34 w 146"/>
                <a:gd name="T25" fmla="*/ 171 h 176"/>
                <a:gd name="T26" fmla="*/ 58 w 146"/>
                <a:gd name="T27" fmla="*/ 169 h 176"/>
                <a:gd name="T28" fmla="*/ 92 w 146"/>
                <a:gd name="T29" fmla="*/ 171 h 176"/>
                <a:gd name="T30" fmla="*/ 110 w 146"/>
                <a:gd name="T31" fmla="*/ 169 h 176"/>
                <a:gd name="T32" fmla="*/ 122 w 146"/>
                <a:gd name="T33" fmla="*/ 165 h 176"/>
                <a:gd name="T34" fmla="*/ 128 w 146"/>
                <a:gd name="T35" fmla="*/ 141 h 176"/>
                <a:gd name="T36" fmla="*/ 146 w 146"/>
                <a:gd name="T37" fmla="*/ 133 h 176"/>
                <a:gd name="T38" fmla="*/ 110 w 146"/>
                <a:gd name="T39" fmla="*/ 109 h 176"/>
                <a:gd name="T40" fmla="*/ 88 w 146"/>
                <a:gd name="T41" fmla="*/ 83 h 176"/>
                <a:gd name="T42" fmla="*/ 82 w 146"/>
                <a:gd name="T43" fmla="*/ 69 h 176"/>
                <a:gd name="T44" fmla="*/ 64 w 146"/>
                <a:gd name="T45" fmla="*/ 61 h 176"/>
                <a:gd name="T46" fmla="*/ 86 w 146"/>
                <a:gd name="T47" fmla="*/ 45 h 176"/>
                <a:gd name="T48" fmla="*/ 64 w 146"/>
                <a:gd name="T49" fmla="*/ 31 h 176"/>
                <a:gd name="T50" fmla="*/ 70 w 146"/>
                <a:gd name="T51" fmla="*/ 13 h 176"/>
                <a:gd name="T52" fmla="*/ 46 w 146"/>
                <a:gd name="T53" fmla="*/ 1 h 176"/>
                <a:gd name="T54" fmla="*/ 30 w 146"/>
                <a:gd name="T55" fmla="*/ 9 h 176"/>
                <a:gd name="T56" fmla="*/ 24 w 146"/>
                <a:gd name="T57" fmla="*/ 1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2" name="Freeform 48"/>
            <p:cNvSpPr>
              <a:spLocks/>
            </p:cNvSpPr>
            <p:nvPr/>
          </p:nvSpPr>
          <p:spPr bwMode="invGray">
            <a:xfrm>
              <a:off x="2413" y="2359"/>
              <a:ext cx="69" cy="68"/>
            </a:xfrm>
            <a:custGeom>
              <a:avLst/>
              <a:gdLst>
                <a:gd name="T0" fmla="*/ 58 w 92"/>
                <a:gd name="T1" fmla="*/ 6 h 92"/>
                <a:gd name="T2" fmla="*/ 82 w 92"/>
                <a:gd name="T3" fmla="*/ 8 h 92"/>
                <a:gd name="T4" fmla="*/ 92 w 92"/>
                <a:gd name="T5" fmla="*/ 26 h 92"/>
                <a:gd name="T6" fmla="*/ 78 w 92"/>
                <a:gd name="T7" fmla="*/ 48 h 92"/>
                <a:gd name="T8" fmla="*/ 46 w 92"/>
                <a:gd name="T9" fmla="*/ 76 h 92"/>
                <a:gd name="T10" fmla="*/ 18 w 92"/>
                <a:gd name="T11" fmla="*/ 92 h 92"/>
                <a:gd name="T12" fmla="*/ 8 w 92"/>
                <a:gd name="T13" fmla="*/ 72 h 92"/>
                <a:gd name="T14" fmla="*/ 20 w 92"/>
                <a:gd name="T15" fmla="*/ 64 h 92"/>
                <a:gd name="T16" fmla="*/ 14 w 92"/>
                <a:gd name="T17" fmla="*/ 46 h 92"/>
                <a:gd name="T18" fmla="*/ 40 w 92"/>
                <a:gd name="T19" fmla="*/ 28 h 92"/>
                <a:gd name="T20" fmla="*/ 58 w 92"/>
                <a:gd name="T21" fmla="*/ 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3" name="Freeform 49"/>
            <p:cNvSpPr>
              <a:spLocks/>
            </p:cNvSpPr>
            <p:nvPr/>
          </p:nvSpPr>
          <p:spPr bwMode="invGray">
            <a:xfrm>
              <a:off x="4099" y="3502"/>
              <a:ext cx="474" cy="495"/>
            </a:xfrm>
            <a:custGeom>
              <a:avLst/>
              <a:gdLst>
                <a:gd name="T0" fmla="*/ 212 w 633"/>
                <a:gd name="T1" fmla="*/ 11 h 660"/>
                <a:gd name="T2" fmla="*/ 176 w 633"/>
                <a:gd name="T3" fmla="*/ 19 h 660"/>
                <a:gd name="T4" fmla="*/ 144 w 633"/>
                <a:gd name="T5" fmla="*/ 51 h 660"/>
                <a:gd name="T6" fmla="*/ 104 w 633"/>
                <a:gd name="T7" fmla="*/ 59 h 660"/>
                <a:gd name="T8" fmla="*/ 84 w 633"/>
                <a:gd name="T9" fmla="*/ 75 h 660"/>
                <a:gd name="T10" fmla="*/ 68 w 633"/>
                <a:gd name="T11" fmla="*/ 115 h 660"/>
                <a:gd name="T12" fmla="*/ 36 w 633"/>
                <a:gd name="T13" fmla="*/ 167 h 660"/>
                <a:gd name="T14" fmla="*/ 0 w 633"/>
                <a:gd name="T15" fmla="*/ 179 h 660"/>
                <a:gd name="T16" fmla="*/ 72 w 633"/>
                <a:gd name="T17" fmla="*/ 323 h 660"/>
                <a:gd name="T18" fmla="*/ 120 w 633"/>
                <a:gd name="T19" fmla="*/ 427 h 660"/>
                <a:gd name="T20" fmla="*/ 144 w 633"/>
                <a:gd name="T21" fmla="*/ 443 h 660"/>
                <a:gd name="T22" fmla="*/ 168 w 633"/>
                <a:gd name="T23" fmla="*/ 451 h 660"/>
                <a:gd name="T24" fmla="*/ 228 w 633"/>
                <a:gd name="T25" fmla="*/ 431 h 660"/>
                <a:gd name="T26" fmla="*/ 252 w 633"/>
                <a:gd name="T27" fmla="*/ 423 h 660"/>
                <a:gd name="T28" fmla="*/ 300 w 633"/>
                <a:gd name="T29" fmla="*/ 451 h 660"/>
                <a:gd name="T30" fmla="*/ 324 w 633"/>
                <a:gd name="T31" fmla="*/ 527 h 660"/>
                <a:gd name="T32" fmla="*/ 336 w 633"/>
                <a:gd name="T33" fmla="*/ 523 h 660"/>
                <a:gd name="T34" fmla="*/ 344 w 633"/>
                <a:gd name="T35" fmla="*/ 511 h 660"/>
                <a:gd name="T36" fmla="*/ 368 w 633"/>
                <a:gd name="T37" fmla="*/ 547 h 660"/>
                <a:gd name="T38" fmla="*/ 404 w 633"/>
                <a:gd name="T39" fmla="*/ 571 h 660"/>
                <a:gd name="T40" fmla="*/ 436 w 633"/>
                <a:gd name="T41" fmla="*/ 603 h 660"/>
                <a:gd name="T42" fmla="*/ 444 w 633"/>
                <a:gd name="T43" fmla="*/ 615 h 660"/>
                <a:gd name="T44" fmla="*/ 456 w 633"/>
                <a:gd name="T45" fmla="*/ 623 h 660"/>
                <a:gd name="T46" fmla="*/ 484 w 633"/>
                <a:gd name="T47" fmla="*/ 655 h 660"/>
                <a:gd name="T48" fmla="*/ 492 w 633"/>
                <a:gd name="T49" fmla="*/ 631 h 660"/>
                <a:gd name="T50" fmla="*/ 540 w 633"/>
                <a:gd name="T51" fmla="*/ 659 h 660"/>
                <a:gd name="T52" fmla="*/ 588 w 633"/>
                <a:gd name="T53" fmla="*/ 655 h 660"/>
                <a:gd name="T54" fmla="*/ 616 w 633"/>
                <a:gd name="T55" fmla="*/ 531 h 660"/>
                <a:gd name="T56" fmla="*/ 632 w 633"/>
                <a:gd name="T57" fmla="*/ 463 h 660"/>
                <a:gd name="T58" fmla="*/ 620 w 633"/>
                <a:gd name="T59" fmla="*/ 367 h 660"/>
                <a:gd name="T60" fmla="*/ 536 w 633"/>
                <a:gd name="T61" fmla="*/ 271 h 660"/>
                <a:gd name="T62" fmla="*/ 528 w 633"/>
                <a:gd name="T63" fmla="*/ 235 h 660"/>
                <a:gd name="T64" fmla="*/ 460 w 633"/>
                <a:gd name="T65" fmla="*/ 179 h 660"/>
                <a:gd name="T66" fmla="*/ 472 w 633"/>
                <a:gd name="T67" fmla="*/ 155 h 660"/>
                <a:gd name="T68" fmla="*/ 456 w 633"/>
                <a:gd name="T69" fmla="*/ 131 h 660"/>
                <a:gd name="T70" fmla="*/ 416 w 633"/>
                <a:gd name="T71" fmla="*/ 79 h 660"/>
                <a:gd name="T72" fmla="*/ 392 w 633"/>
                <a:gd name="T73" fmla="*/ 31 h 660"/>
                <a:gd name="T74" fmla="*/ 388 w 633"/>
                <a:gd name="T75" fmla="*/ 19 h 660"/>
                <a:gd name="T76" fmla="*/ 364 w 633"/>
                <a:gd name="T77" fmla="*/ 151 h 660"/>
                <a:gd name="T78" fmla="*/ 324 w 633"/>
                <a:gd name="T79" fmla="*/ 115 h 660"/>
                <a:gd name="T80" fmla="*/ 292 w 633"/>
                <a:gd name="T81" fmla="*/ 111 h 660"/>
                <a:gd name="T82" fmla="*/ 272 w 633"/>
                <a:gd name="T83" fmla="*/ 87 h 660"/>
                <a:gd name="T84" fmla="*/ 264 w 633"/>
                <a:gd name="T85" fmla="*/ 63 h 660"/>
                <a:gd name="T86" fmla="*/ 276 w 633"/>
                <a:gd name="T87" fmla="*/ 55 h 660"/>
                <a:gd name="T88" fmla="*/ 240 w 633"/>
                <a:gd name="T89" fmla="*/ 19 h 660"/>
                <a:gd name="T90" fmla="*/ 216 w 633"/>
                <a:gd name="T91" fmla="*/ 11 h 660"/>
                <a:gd name="T92" fmla="*/ 204 w 633"/>
                <a:gd name="T93" fmla="*/ 7 h 660"/>
                <a:gd name="T94" fmla="*/ 212 w 633"/>
                <a:gd name="T95" fmla="*/ 11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4" name="Freeform 50"/>
            <p:cNvSpPr>
              <a:spLocks/>
            </p:cNvSpPr>
            <p:nvPr/>
          </p:nvSpPr>
          <p:spPr bwMode="invGray">
            <a:xfrm>
              <a:off x="4246" y="3241"/>
              <a:ext cx="319" cy="210"/>
            </a:xfrm>
            <a:custGeom>
              <a:avLst/>
              <a:gdLst>
                <a:gd name="T0" fmla="*/ 84 w 426"/>
                <a:gd name="T1" fmla="*/ 60 h 280"/>
                <a:gd name="T2" fmla="*/ 68 w 426"/>
                <a:gd name="T3" fmla="*/ 36 h 280"/>
                <a:gd name="T4" fmla="*/ 64 w 426"/>
                <a:gd name="T5" fmla="*/ 16 h 280"/>
                <a:gd name="T6" fmla="*/ 52 w 426"/>
                <a:gd name="T7" fmla="*/ 12 h 280"/>
                <a:gd name="T8" fmla="*/ 16 w 426"/>
                <a:gd name="T9" fmla="*/ 16 h 280"/>
                <a:gd name="T10" fmla="*/ 44 w 426"/>
                <a:gd name="T11" fmla="*/ 40 h 280"/>
                <a:gd name="T12" fmla="*/ 48 w 426"/>
                <a:gd name="T13" fmla="*/ 52 h 280"/>
                <a:gd name="T14" fmla="*/ 24 w 426"/>
                <a:gd name="T15" fmla="*/ 68 h 280"/>
                <a:gd name="T16" fmla="*/ 88 w 426"/>
                <a:gd name="T17" fmla="*/ 92 h 280"/>
                <a:gd name="T18" fmla="*/ 124 w 426"/>
                <a:gd name="T19" fmla="*/ 112 h 280"/>
                <a:gd name="T20" fmla="*/ 128 w 426"/>
                <a:gd name="T21" fmla="*/ 124 h 280"/>
                <a:gd name="T22" fmla="*/ 140 w 426"/>
                <a:gd name="T23" fmla="*/ 132 h 280"/>
                <a:gd name="T24" fmla="*/ 148 w 426"/>
                <a:gd name="T25" fmla="*/ 156 h 280"/>
                <a:gd name="T26" fmla="*/ 132 w 426"/>
                <a:gd name="T27" fmla="*/ 196 h 280"/>
                <a:gd name="T28" fmla="*/ 180 w 426"/>
                <a:gd name="T29" fmla="*/ 188 h 280"/>
                <a:gd name="T30" fmla="*/ 192 w 426"/>
                <a:gd name="T31" fmla="*/ 216 h 280"/>
                <a:gd name="T32" fmla="*/ 216 w 426"/>
                <a:gd name="T33" fmla="*/ 224 h 280"/>
                <a:gd name="T34" fmla="*/ 228 w 426"/>
                <a:gd name="T35" fmla="*/ 228 h 280"/>
                <a:gd name="T36" fmla="*/ 252 w 426"/>
                <a:gd name="T37" fmla="*/ 224 h 280"/>
                <a:gd name="T38" fmla="*/ 276 w 426"/>
                <a:gd name="T39" fmla="*/ 196 h 280"/>
                <a:gd name="T40" fmla="*/ 336 w 426"/>
                <a:gd name="T41" fmla="*/ 252 h 280"/>
                <a:gd name="T42" fmla="*/ 364 w 426"/>
                <a:gd name="T43" fmla="*/ 280 h 280"/>
                <a:gd name="T44" fmla="*/ 360 w 426"/>
                <a:gd name="T45" fmla="*/ 224 h 280"/>
                <a:gd name="T46" fmla="*/ 336 w 426"/>
                <a:gd name="T47" fmla="*/ 200 h 280"/>
                <a:gd name="T48" fmla="*/ 372 w 426"/>
                <a:gd name="T49" fmla="*/ 168 h 280"/>
                <a:gd name="T50" fmla="*/ 408 w 426"/>
                <a:gd name="T51" fmla="*/ 156 h 280"/>
                <a:gd name="T52" fmla="*/ 420 w 426"/>
                <a:gd name="T53" fmla="*/ 152 h 280"/>
                <a:gd name="T54" fmla="*/ 424 w 426"/>
                <a:gd name="T55" fmla="*/ 140 h 280"/>
                <a:gd name="T56" fmla="*/ 356 w 426"/>
                <a:gd name="T57" fmla="*/ 148 h 280"/>
                <a:gd name="T58" fmla="*/ 304 w 426"/>
                <a:gd name="T59" fmla="*/ 140 h 280"/>
                <a:gd name="T60" fmla="*/ 300 w 426"/>
                <a:gd name="T61" fmla="*/ 128 h 280"/>
                <a:gd name="T62" fmla="*/ 292 w 426"/>
                <a:gd name="T63" fmla="*/ 116 h 280"/>
                <a:gd name="T64" fmla="*/ 220 w 426"/>
                <a:gd name="T65" fmla="*/ 80 h 280"/>
                <a:gd name="T66" fmla="*/ 160 w 426"/>
                <a:gd name="T67" fmla="*/ 60 h 280"/>
                <a:gd name="T68" fmla="*/ 136 w 426"/>
                <a:gd name="T69" fmla="*/ 52 h 280"/>
                <a:gd name="T70" fmla="*/ 80 w 426"/>
                <a:gd name="T71" fmla="*/ 52 h 280"/>
                <a:gd name="T72" fmla="*/ 68 w 426"/>
                <a:gd name="T73" fmla="*/ 32 h 280"/>
                <a:gd name="T74" fmla="*/ 68 w 426"/>
                <a:gd name="T7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algn="ctr" rotWithShape="0">
                      <a:srgbClr val="FEFEFE">
                        <a:gamma/>
                        <a:shade val="60000"/>
                        <a:invGamma/>
                        <a:alpha val="50000"/>
                      </a:srgbClr>
                    </a:outerShdw>
                  </a:effectLst>
                </a14:hiddenEffects>
              </a:ext>
            </a:extLst>
          </p:spPr>
          <p:txBody>
            <a:bodyPr/>
            <a:lstStyle/>
            <a:p>
              <a:pPr>
                <a:defRPr/>
              </a:pPr>
              <a:endParaRPr lang="zh-CN" altLang="en-US"/>
            </a:p>
          </p:txBody>
        </p:sp>
        <p:sp>
          <p:nvSpPr>
            <p:cNvPr id="55" name="Freeform 51"/>
            <p:cNvSpPr>
              <a:spLocks/>
            </p:cNvSpPr>
            <p:nvPr/>
          </p:nvSpPr>
          <p:spPr bwMode="invGray">
            <a:xfrm>
              <a:off x="4255" y="3243"/>
              <a:ext cx="311" cy="211"/>
            </a:xfrm>
            <a:custGeom>
              <a:avLst/>
              <a:gdLst>
                <a:gd name="T0" fmla="*/ 0 w 416"/>
                <a:gd name="T1" fmla="*/ 1 h 282"/>
                <a:gd name="T2" fmla="*/ 20 w 416"/>
                <a:gd name="T3" fmla="*/ 37 h 282"/>
                <a:gd name="T4" fmla="*/ 28 w 416"/>
                <a:gd name="T5" fmla="*/ 49 h 282"/>
                <a:gd name="T6" fmla="*/ 84 w 416"/>
                <a:gd name="T7" fmla="*/ 89 h 282"/>
                <a:gd name="T8" fmla="*/ 120 w 416"/>
                <a:gd name="T9" fmla="*/ 113 h 282"/>
                <a:gd name="T10" fmla="*/ 132 w 416"/>
                <a:gd name="T11" fmla="*/ 121 h 282"/>
                <a:gd name="T12" fmla="*/ 136 w 416"/>
                <a:gd name="T13" fmla="*/ 169 h 282"/>
                <a:gd name="T14" fmla="*/ 116 w 416"/>
                <a:gd name="T15" fmla="*/ 201 h 282"/>
                <a:gd name="T16" fmla="*/ 136 w 416"/>
                <a:gd name="T17" fmla="*/ 197 h 282"/>
                <a:gd name="T18" fmla="*/ 148 w 416"/>
                <a:gd name="T19" fmla="*/ 189 h 282"/>
                <a:gd name="T20" fmla="*/ 160 w 416"/>
                <a:gd name="T21" fmla="*/ 201 h 282"/>
                <a:gd name="T22" fmla="*/ 184 w 416"/>
                <a:gd name="T23" fmla="*/ 217 h 282"/>
                <a:gd name="T24" fmla="*/ 208 w 416"/>
                <a:gd name="T25" fmla="*/ 233 h 282"/>
                <a:gd name="T26" fmla="*/ 240 w 416"/>
                <a:gd name="T27" fmla="*/ 221 h 282"/>
                <a:gd name="T28" fmla="*/ 248 w 416"/>
                <a:gd name="T29" fmla="*/ 197 h 282"/>
                <a:gd name="T30" fmla="*/ 268 w 416"/>
                <a:gd name="T31" fmla="*/ 201 h 282"/>
                <a:gd name="T32" fmla="*/ 292 w 416"/>
                <a:gd name="T33" fmla="*/ 209 h 282"/>
                <a:gd name="T34" fmla="*/ 340 w 416"/>
                <a:gd name="T35" fmla="*/ 281 h 282"/>
                <a:gd name="T36" fmla="*/ 356 w 416"/>
                <a:gd name="T37" fmla="*/ 277 h 282"/>
                <a:gd name="T38" fmla="*/ 352 w 416"/>
                <a:gd name="T39" fmla="*/ 253 h 282"/>
                <a:gd name="T40" fmla="*/ 316 w 416"/>
                <a:gd name="T41" fmla="*/ 197 h 282"/>
                <a:gd name="T42" fmla="*/ 360 w 416"/>
                <a:gd name="T43" fmla="*/ 173 h 282"/>
                <a:gd name="T44" fmla="*/ 408 w 416"/>
                <a:gd name="T45" fmla="*/ 145 h 282"/>
                <a:gd name="T46" fmla="*/ 409 w 416"/>
                <a:gd name="T47" fmla="*/ 120 h 282"/>
                <a:gd name="T48" fmla="*/ 367 w 416"/>
                <a:gd name="T49" fmla="*/ 138 h 282"/>
                <a:gd name="T50" fmla="*/ 308 w 416"/>
                <a:gd name="T51" fmla="*/ 137 h 282"/>
                <a:gd name="T52" fmla="*/ 264 w 416"/>
                <a:gd name="T53" fmla="*/ 97 h 282"/>
                <a:gd name="T54" fmla="*/ 180 w 416"/>
                <a:gd name="T55" fmla="*/ 61 h 282"/>
                <a:gd name="T56" fmla="*/ 132 w 416"/>
                <a:gd name="T57" fmla="*/ 33 h 282"/>
                <a:gd name="T58" fmla="*/ 92 w 416"/>
                <a:gd name="T59" fmla="*/ 41 h 282"/>
                <a:gd name="T60" fmla="*/ 76 w 416"/>
                <a:gd name="T61" fmla="*/ 57 h 282"/>
                <a:gd name="T62" fmla="*/ 56 w 416"/>
                <a:gd name="T63" fmla="*/ 17 h 282"/>
                <a:gd name="T64" fmla="*/ 0 w 416"/>
                <a:gd name="T65" fmla="*/ 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6" name="Freeform 52"/>
            <p:cNvSpPr>
              <a:spLocks/>
            </p:cNvSpPr>
            <p:nvPr/>
          </p:nvSpPr>
          <p:spPr bwMode="invGray">
            <a:xfrm>
              <a:off x="4485" y="4013"/>
              <a:ext cx="45" cy="58"/>
            </a:xfrm>
            <a:custGeom>
              <a:avLst/>
              <a:gdLst>
                <a:gd name="T0" fmla="*/ 32 w 60"/>
                <a:gd name="T1" fmla="*/ 18 h 78"/>
                <a:gd name="T2" fmla="*/ 0 w 60"/>
                <a:gd name="T3" fmla="*/ 18 h 78"/>
                <a:gd name="T4" fmla="*/ 20 w 60"/>
                <a:gd name="T5" fmla="*/ 42 h 78"/>
                <a:gd name="T6" fmla="*/ 28 w 60"/>
                <a:gd name="T7" fmla="*/ 66 h 78"/>
                <a:gd name="T8" fmla="*/ 32 w 60"/>
                <a:gd name="T9" fmla="*/ 78 h 78"/>
                <a:gd name="T10" fmla="*/ 60 w 60"/>
                <a:gd name="T11" fmla="*/ 50 h 78"/>
                <a:gd name="T12" fmla="*/ 32 w 60"/>
                <a:gd name="T13" fmla="*/ 18 h 78"/>
              </a:gdLst>
              <a:ahLst/>
              <a:cxnLst>
                <a:cxn ang="0">
                  <a:pos x="T0" y="T1"/>
                </a:cxn>
                <a:cxn ang="0">
                  <a:pos x="T2" y="T3"/>
                </a:cxn>
                <a:cxn ang="0">
                  <a:pos x="T4" y="T5"/>
                </a:cxn>
                <a:cxn ang="0">
                  <a:pos x="T6" y="T7"/>
                </a:cxn>
                <a:cxn ang="0">
                  <a:pos x="T8" y="T9"/>
                </a:cxn>
                <a:cxn ang="0">
                  <a:pos x="T10" y="T11"/>
                </a:cxn>
                <a:cxn ang="0">
                  <a:pos x="T12" y="T13"/>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7" name="Freeform 53"/>
            <p:cNvSpPr>
              <a:spLocks/>
            </p:cNvSpPr>
            <p:nvPr/>
          </p:nvSpPr>
          <p:spPr bwMode="invGray">
            <a:xfrm>
              <a:off x="4621" y="3923"/>
              <a:ext cx="164" cy="85"/>
            </a:xfrm>
            <a:custGeom>
              <a:avLst/>
              <a:gdLst>
                <a:gd name="T0" fmla="*/ 47 w 219"/>
                <a:gd name="T1" fmla="*/ 73 h 113"/>
                <a:gd name="T2" fmla="*/ 39 w 219"/>
                <a:gd name="T3" fmla="*/ 61 h 113"/>
                <a:gd name="T4" fmla="*/ 15 w 219"/>
                <a:gd name="T5" fmla="*/ 69 h 113"/>
                <a:gd name="T6" fmla="*/ 39 w 219"/>
                <a:gd name="T7" fmla="*/ 113 h 113"/>
                <a:gd name="T8" fmla="*/ 123 w 219"/>
                <a:gd name="T9" fmla="*/ 89 h 113"/>
                <a:gd name="T10" fmla="*/ 147 w 219"/>
                <a:gd name="T11" fmla="*/ 73 h 113"/>
                <a:gd name="T12" fmla="*/ 171 w 219"/>
                <a:gd name="T13" fmla="*/ 65 h 113"/>
                <a:gd name="T14" fmla="*/ 219 w 219"/>
                <a:gd name="T15" fmla="*/ 19 h 113"/>
                <a:gd name="T16" fmla="*/ 210 w 219"/>
                <a:gd name="T17" fmla="*/ 0 h 113"/>
                <a:gd name="T18" fmla="*/ 179 w 219"/>
                <a:gd name="T19" fmla="*/ 17 h 113"/>
                <a:gd name="T20" fmla="*/ 107 w 219"/>
                <a:gd name="T21" fmla="*/ 41 h 113"/>
                <a:gd name="T22" fmla="*/ 83 w 219"/>
                <a:gd name="T23" fmla="*/ 45 h 113"/>
                <a:gd name="T24" fmla="*/ 59 w 219"/>
                <a:gd name="T25" fmla="*/ 53 h 113"/>
                <a:gd name="T26" fmla="*/ 47 w 219"/>
                <a:gd name="T27" fmla="*/ 7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8" name="Freeform 54"/>
            <p:cNvSpPr>
              <a:spLocks/>
            </p:cNvSpPr>
            <p:nvPr/>
          </p:nvSpPr>
          <p:spPr bwMode="invGray">
            <a:xfrm>
              <a:off x="4791" y="3873"/>
              <a:ext cx="104" cy="92"/>
            </a:xfrm>
            <a:custGeom>
              <a:avLst/>
              <a:gdLst>
                <a:gd name="T0" fmla="*/ 12 w 139"/>
                <a:gd name="T1" fmla="*/ 60 h 122"/>
                <a:gd name="T2" fmla="*/ 8 w 139"/>
                <a:gd name="T3" fmla="*/ 84 h 122"/>
                <a:gd name="T4" fmla="*/ 0 w 139"/>
                <a:gd name="T5" fmla="*/ 108 h 122"/>
                <a:gd name="T6" fmla="*/ 36 w 139"/>
                <a:gd name="T7" fmla="*/ 116 h 122"/>
                <a:gd name="T8" fmla="*/ 52 w 139"/>
                <a:gd name="T9" fmla="*/ 96 h 122"/>
                <a:gd name="T10" fmla="*/ 124 w 139"/>
                <a:gd name="T11" fmla="*/ 68 h 122"/>
                <a:gd name="T12" fmla="*/ 136 w 139"/>
                <a:gd name="T13" fmla="*/ 44 h 122"/>
                <a:gd name="T14" fmla="*/ 112 w 139"/>
                <a:gd name="T15" fmla="*/ 28 h 122"/>
                <a:gd name="T16" fmla="*/ 100 w 139"/>
                <a:gd name="T17" fmla="*/ 20 h 122"/>
                <a:gd name="T18" fmla="*/ 64 w 139"/>
                <a:gd name="T19" fmla="*/ 12 h 122"/>
                <a:gd name="T20" fmla="*/ 52 w 139"/>
                <a:gd name="T21" fmla="*/ 36 h 122"/>
                <a:gd name="T22" fmla="*/ 12 w 139"/>
                <a:gd name="T23" fmla="*/ 6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9" name="Freeform 55"/>
            <p:cNvSpPr>
              <a:spLocks/>
            </p:cNvSpPr>
            <p:nvPr/>
          </p:nvSpPr>
          <p:spPr bwMode="invGray">
            <a:xfrm>
              <a:off x="4846" y="3832"/>
              <a:ext cx="37" cy="26"/>
            </a:xfrm>
            <a:custGeom>
              <a:avLst/>
              <a:gdLst>
                <a:gd name="T0" fmla="*/ 29 w 49"/>
                <a:gd name="T1" fmla="*/ 0 h 35"/>
                <a:gd name="T2" fmla="*/ 8 w 49"/>
                <a:gd name="T3" fmla="*/ 11 h 35"/>
                <a:gd name="T4" fmla="*/ 24 w 49"/>
                <a:gd name="T5" fmla="*/ 35 h 35"/>
                <a:gd name="T6" fmla="*/ 39 w 49"/>
                <a:gd name="T7" fmla="*/ 26 h 35"/>
                <a:gd name="T8" fmla="*/ 29 w 49"/>
                <a:gd name="T9" fmla="*/ 0 h 35"/>
              </a:gdLst>
              <a:ahLst/>
              <a:cxnLst>
                <a:cxn ang="0">
                  <a:pos x="T0" y="T1"/>
                </a:cxn>
                <a:cxn ang="0">
                  <a:pos x="T2" y="T3"/>
                </a:cxn>
                <a:cxn ang="0">
                  <a:pos x="T4" y="T5"/>
                </a:cxn>
                <a:cxn ang="0">
                  <a:pos x="T6" y="T7"/>
                </a:cxn>
                <a:cxn ang="0">
                  <a:pos x="T8" y="T9"/>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0" name="Freeform 56"/>
            <p:cNvSpPr>
              <a:spLocks/>
            </p:cNvSpPr>
            <p:nvPr/>
          </p:nvSpPr>
          <p:spPr bwMode="invGray">
            <a:xfrm>
              <a:off x="3123" y="3346"/>
              <a:ext cx="123" cy="201"/>
            </a:xfrm>
            <a:custGeom>
              <a:avLst/>
              <a:gdLst>
                <a:gd name="T0" fmla="*/ 128 w 164"/>
                <a:gd name="T1" fmla="*/ 0 h 268"/>
                <a:gd name="T2" fmla="*/ 104 w 164"/>
                <a:gd name="T3" fmla="*/ 28 h 268"/>
                <a:gd name="T4" fmla="*/ 88 w 164"/>
                <a:gd name="T5" fmla="*/ 64 h 268"/>
                <a:gd name="T6" fmla="*/ 36 w 164"/>
                <a:gd name="T7" fmla="*/ 84 h 268"/>
                <a:gd name="T8" fmla="*/ 28 w 164"/>
                <a:gd name="T9" fmla="*/ 96 h 268"/>
                <a:gd name="T10" fmla="*/ 16 w 164"/>
                <a:gd name="T11" fmla="*/ 100 h 268"/>
                <a:gd name="T12" fmla="*/ 20 w 164"/>
                <a:gd name="T13" fmla="*/ 132 h 268"/>
                <a:gd name="T14" fmla="*/ 28 w 164"/>
                <a:gd name="T15" fmla="*/ 156 h 268"/>
                <a:gd name="T16" fmla="*/ 0 w 164"/>
                <a:gd name="T17" fmla="*/ 200 h 268"/>
                <a:gd name="T18" fmla="*/ 28 w 164"/>
                <a:gd name="T19" fmla="*/ 260 h 268"/>
                <a:gd name="T20" fmla="*/ 52 w 164"/>
                <a:gd name="T21" fmla="*/ 268 h 268"/>
                <a:gd name="T22" fmla="*/ 88 w 164"/>
                <a:gd name="T23" fmla="*/ 216 h 268"/>
                <a:gd name="T24" fmla="*/ 104 w 164"/>
                <a:gd name="T25" fmla="*/ 192 h 268"/>
                <a:gd name="T26" fmla="*/ 128 w 164"/>
                <a:gd name="T27" fmla="*/ 116 h 268"/>
                <a:gd name="T28" fmla="*/ 140 w 164"/>
                <a:gd name="T29" fmla="*/ 76 h 268"/>
                <a:gd name="T30" fmla="*/ 164 w 164"/>
                <a:gd name="T31" fmla="*/ 72 h 268"/>
                <a:gd name="T32" fmla="*/ 128 w 164"/>
                <a:gd name="T3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1" name="Freeform 57"/>
            <p:cNvSpPr>
              <a:spLocks/>
            </p:cNvSpPr>
            <p:nvPr/>
          </p:nvSpPr>
          <p:spPr bwMode="invGray">
            <a:xfrm>
              <a:off x="3655" y="3034"/>
              <a:ext cx="49" cy="61"/>
            </a:xfrm>
            <a:custGeom>
              <a:avLst/>
              <a:gdLst>
                <a:gd name="T0" fmla="*/ 29 w 66"/>
                <a:gd name="T1" fmla="*/ 0 h 81"/>
                <a:gd name="T2" fmla="*/ 25 w 66"/>
                <a:gd name="T3" fmla="*/ 60 h 81"/>
                <a:gd name="T4" fmla="*/ 29 w 66"/>
                <a:gd name="T5" fmla="*/ 76 h 81"/>
                <a:gd name="T6" fmla="*/ 41 w 66"/>
                <a:gd name="T7" fmla="*/ 80 h 81"/>
                <a:gd name="T8" fmla="*/ 57 w 66"/>
                <a:gd name="T9" fmla="*/ 76 h 81"/>
                <a:gd name="T10" fmla="*/ 29 w 66"/>
                <a:gd name="T11" fmla="*/ 0 h 81"/>
              </a:gdLst>
              <a:ahLst/>
              <a:cxnLst>
                <a:cxn ang="0">
                  <a:pos x="T0" y="T1"/>
                </a:cxn>
                <a:cxn ang="0">
                  <a:pos x="T2" y="T3"/>
                </a:cxn>
                <a:cxn ang="0">
                  <a:pos x="T4" y="T5"/>
                </a:cxn>
                <a:cxn ang="0">
                  <a:pos x="T6" y="T7"/>
                </a:cxn>
                <a:cxn ang="0">
                  <a:pos x="T8" y="T9"/>
                </a:cxn>
                <a:cxn ang="0">
                  <a:pos x="T10" y="T11"/>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2" name="Freeform 58"/>
            <p:cNvSpPr>
              <a:spLocks/>
            </p:cNvSpPr>
            <p:nvPr/>
          </p:nvSpPr>
          <p:spPr bwMode="invGray">
            <a:xfrm>
              <a:off x="3988" y="3100"/>
              <a:ext cx="111" cy="183"/>
            </a:xfrm>
            <a:custGeom>
              <a:avLst/>
              <a:gdLst>
                <a:gd name="T0" fmla="*/ 96 w 148"/>
                <a:gd name="T1" fmla="*/ 0 h 244"/>
                <a:gd name="T2" fmla="*/ 60 w 148"/>
                <a:gd name="T3" fmla="*/ 84 h 244"/>
                <a:gd name="T4" fmla="*/ 36 w 148"/>
                <a:gd name="T5" fmla="*/ 92 h 244"/>
                <a:gd name="T6" fmla="*/ 12 w 148"/>
                <a:gd name="T7" fmla="*/ 108 h 244"/>
                <a:gd name="T8" fmla="*/ 40 w 148"/>
                <a:gd name="T9" fmla="*/ 188 h 244"/>
                <a:gd name="T10" fmla="*/ 52 w 148"/>
                <a:gd name="T11" fmla="*/ 224 h 244"/>
                <a:gd name="T12" fmla="*/ 60 w 148"/>
                <a:gd name="T13" fmla="*/ 236 h 244"/>
                <a:gd name="T14" fmla="*/ 84 w 148"/>
                <a:gd name="T15" fmla="*/ 244 h 244"/>
                <a:gd name="T16" fmla="*/ 96 w 148"/>
                <a:gd name="T17" fmla="*/ 196 h 244"/>
                <a:gd name="T18" fmla="*/ 124 w 148"/>
                <a:gd name="T19" fmla="*/ 168 h 244"/>
                <a:gd name="T20" fmla="*/ 112 w 148"/>
                <a:gd name="T21" fmla="*/ 68 h 244"/>
                <a:gd name="T22" fmla="*/ 140 w 148"/>
                <a:gd name="T23" fmla="*/ 48 h 244"/>
                <a:gd name="T24" fmla="*/ 112 w 148"/>
                <a:gd name="T25" fmla="*/ 20 h 244"/>
                <a:gd name="T26" fmla="*/ 96 w 148"/>
                <a:gd name="T27"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3" name="Freeform 59"/>
            <p:cNvSpPr>
              <a:spLocks/>
            </p:cNvSpPr>
            <p:nvPr/>
          </p:nvSpPr>
          <p:spPr bwMode="invGray">
            <a:xfrm>
              <a:off x="3894" y="3043"/>
              <a:ext cx="72" cy="137"/>
            </a:xfrm>
            <a:custGeom>
              <a:avLst/>
              <a:gdLst>
                <a:gd name="T0" fmla="*/ 48 w 96"/>
                <a:gd name="T1" fmla="*/ 2 h 183"/>
                <a:gd name="T2" fmla="*/ 51 w 96"/>
                <a:gd name="T3" fmla="*/ 35 h 183"/>
                <a:gd name="T4" fmla="*/ 60 w 96"/>
                <a:gd name="T5" fmla="*/ 62 h 183"/>
                <a:gd name="T6" fmla="*/ 62 w 96"/>
                <a:gd name="T7" fmla="*/ 92 h 183"/>
                <a:gd name="T8" fmla="*/ 68 w 96"/>
                <a:gd name="T9" fmla="*/ 105 h 183"/>
                <a:gd name="T10" fmla="*/ 71 w 96"/>
                <a:gd name="T11" fmla="*/ 126 h 183"/>
                <a:gd name="T12" fmla="*/ 57 w 96"/>
                <a:gd name="T13" fmla="*/ 93 h 183"/>
                <a:gd name="T14" fmla="*/ 35 w 96"/>
                <a:gd name="T15" fmla="*/ 78 h 183"/>
                <a:gd name="T16" fmla="*/ 5 w 96"/>
                <a:gd name="T17" fmla="*/ 83 h 183"/>
                <a:gd name="T18" fmla="*/ 8 w 96"/>
                <a:gd name="T19" fmla="*/ 102 h 183"/>
                <a:gd name="T20" fmla="*/ 41 w 96"/>
                <a:gd name="T21" fmla="*/ 114 h 183"/>
                <a:gd name="T22" fmla="*/ 57 w 96"/>
                <a:gd name="T23" fmla="*/ 135 h 183"/>
                <a:gd name="T24" fmla="*/ 71 w 96"/>
                <a:gd name="T25" fmla="*/ 135 h 183"/>
                <a:gd name="T26" fmla="*/ 78 w 96"/>
                <a:gd name="T27" fmla="*/ 150 h 183"/>
                <a:gd name="T28" fmla="*/ 96 w 96"/>
                <a:gd name="T29" fmla="*/ 179 h 183"/>
                <a:gd name="T30" fmla="*/ 81 w 96"/>
                <a:gd name="T31" fmla="*/ 126 h 183"/>
                <a:gd name="T32" fmla="*/ 80 w 96"/>
                <a:gd name="T33" fmla="*/ 93 h 183"/>
                <a:gd name="T34" fmla="*/ 71 w 96"/>
                <a:gd name="T35" fmla="*/ 63 h 183"/>
                <a:gd name="T36" fmla="*/ 63 w 96"/>
                <a:gd name="T37" fmla="*/ 41 h 183"/>
                <a:gd name="T38" fmla="*/ 57 w 96"/>
                <a:gd name="T39" fmla="*/ 20 h 183"/>
                <a:gd name="T40" fmla="*/ 48 w 96"/>
                <a:gd name="T41" fmla="*/ 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4" name="Freeform 60"/>
            <p:cNvSpPr>
              <a:spLocks/>
            </p:cNvSpPr>
            <p:nvPr/>
          </p:nvSpPr>
          <p:spPr bwMode="invGray">
            <a:xfrm>
              <a:off x="3943" y="3153"/>
              <a:ext cx="40" cy="131"/>
            </a:xfrm>
            <a:custGeom>
              <a:avLst/>
              <a:gdLst>
                <a:gd name="T0" fmla="*/ 6 w 54"/>
                <a:gd name="T1" fmla="*/ 0 h 175"/>
                <a:gd name="T2" fmla="*/ 0 w 54"/>
                <a:gd name="T3" fmla="*/ 25 h 175"/>
                <a:gd name="T4" fmla="*/ 9 w 54"/>
                <a:gd name="T5" fmla="*/ 54 h 175"/>
                <a:gd name="T6" fmla="*/ 18 w 54"/>
                <a:gd name="T7" fmla="*/ 94 h 175"/>
                <a:gd name="T8" fmla="*/ 34 w 54"/>
                <a:gd name="T9" fmla="*/ 129 h 175"/>
                <a:gd name="T10" fmla="*/ 54 w 54"/>
                <a:gd name="T11" fmla="*/ 175 h 175"/>
                <a:gd name="T12" fmla="*/ 40 w 54"/>
                <a:gd name="T13" fmla="*/ 115 h 175"/>
                <a:gd name="T14" fmla="*/ 34 w 54"/>
                <a:gd name="T15" fmla="*/ 93 h 175"/>
                <a:gd name="T16" fmla="*/ 28 w 54"/>
                <a:gd name="T17" fmla="*/ 61 h 175"/>
                <a:gd name="T18" fmla="*/ 25 w 54"/>
                <a:gd name="T19" fmla="*/ 46 h 175"/>
                <a:gd name="T20" fmla="*/ 16 w 54"/>
                <a:gd name="T21" fmla="*/ 37 h 175"/>
                <a:gd name="T22" fmla="*/ 6 w 54"/>
                <a:gd name="T23"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5" name="Freeform 61"/>
            <p:cNvSpPr>
              <a:spLocks/>
            </p:cNvSpPr>
            <p:nvPr/>
          </p:nvSpPr>
          <p:spPr bwMode="invGray">
            <a:xfrm>
              <a:off x="3988" y="3290"/>
              <a:ext cx="65" cy="54"/>
            </a:xfrm>
            <a:custGeom>
              <a:avLst/>
              <a:gdLst>
                <a:gd name="T0" fmla="*/ 2 w 86"/>
                <a:gd name="T1" fmla="*/ 0 h 73"/>
                <a:gd name="T2" fmla="*/ 8 w 86"/>
                <a:gd name="T3" fmla="*/ 34 h 73"/>
                <a:gd name="T4" fmla="*/ 23 w 86"/>
                <a:gd name="T5" fmla="*/ 43 h 73"/>
                <a:gd name="T6" fmla="*/ 48 w 86"/>
                <a:gd name="T7" fmla="*/ 49 h 73"/>
                <a:gd name="T8" fmla="*/ 62 w 86"/>
                <a:gd name="T9" fmla="*/ 57 h 73"/>
                <a:gd name="T10" fmla="*/ 74 w 86"/>
                <a:gd name="T11" fmla="*/ 66 h 73"/>
                <a:gd name="T12" fmla="*/ 86 w 86"/>
                <a:gd name="T13" fmla="*/ 69 h 73"/>
                <a:gd name="T14" fmla="*/ 72 w 86"/>
                <a:gd name="T15" fmla="*/ 39 h 73"/>
                <a:gd name="T16" fmla="*/ 63 w 86"/>
                <a:gd name="T17" fmla="*/ 22 h 73"/>
                <a:gd name="T18" fmla="*/ 36 w 86"/>
                <a:gd name="T19" fmla="*/ 24 h 73"/>
                <a:gd name="T20" fmla="*/ 24 w 86"/>
                <a:gd name="T21" fmla="*/ 19 h 73"/>
                <a:gd name="T22" fmla="*/ 6 w 86"/>
                <a:gd name="T23" fmla="*/ 0 h 73"/>
                <a:gd name="T24" fmla="*/ 2 w 86"/>
                <a:gd name="T25"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6" name="Freeform 62"/>
            <p:cNvSpPr>
              <a:spLocks/>
            </p:cNvSpPr>
            <p:nvPr/>
          </p:nvSpPr>
          <p:spPr bwMode="invGray">
            <a:xfrm>
              <a:off x="4092" y="3195"/>
              <a:ext cx="83" cy="117"/>
            </a:xfrm>
            <a:custGeom>
              <a:avLst/>
              <a:gdLst>
                <a:gd name="T0" fmla="*/ 98 w 111"/>
                <a:gd name="T1" fmla="*/ 0 h 156"/>
                <a:gd name="T2" fmla="*/ 75 w 111"/>
                <a:gd name="T3" fmla="*/ 10 h 156"/>
                <a:gd name="T4" fmla="*/ 23 w 111"/>
                <a:gd name="T5" fmla="*/ 15 h 156"/>
                <a:gd name="T6" fmla="*/ 14 w 111"/>
                <a:gd name="T7" fmla="*/ 33 h 156"/>
                <a:gd name="T8" fmla="*/ 11 w 111"/>
                <a:gd name="T9" fmla="*/ 61 h 156"/>
                <a:gd name="T10" fmla="*/ 14 w 111"/>
                <a:gd name="T11" fmla="*/ 75 h 156"/>
                <a:gd name="T12" fmla="*/ 3 w 111"/>
                <a:gd name="T13" fmla="*/ 88 h 156"/>
                <a:gd name="T14" fmla="*/ 14 w 111"/>
                <a:gd name="T15" fmla="*/ 109 h 156"/>
                <a:gd name="T16" fmla="*/ 23 w 111"/>
                <a:gd name="T17" fmla="*/ 124 h 156"/>
                <a:gd name="T18" fmla="*/ 15 w 111"/>
                <a:gd name="T19" fmla="*/ 144 h 156"/>
                <a:gd name="T20" fmla="*/ 24 w 111"/>
                <a:gd name="T21" fmla="*/ 156 h 156"/>
                <a:gd name="T22" fmla="*/ 42 w 111"/>
                <a:gd name="T23" fmla="*/ 144 h 156"/>
                <a:gd name="T24" fmla="*/ 50 w 111"/>
                <a:gd name="T25" fmla="*/ 93 h 156"/>
                <a:gd name="T26" fmla="*/ 56 w 111"/>
                <a:gd name="T27" fmla="*/ 126 h 156"/>
                <a:gd name="T28" fmla="*/ 65 w 111"/>
                <a:gd name="T29" fmla="*/ 145 h 156"/>
                <a:gd name="T30" fmla="*/ 62 w 111"/>
                <a:gd name="T31" fmla="*/ 112 h 156"/>
                <a:gd name="T32" fmla="*/ 72 w 111"/>
                <a:gd name="T33" fmla="*/ 73 h 156"/>
                <a:gd name="T34" fmla="*/ 69 w 111"/>
                <a:gd name="T35" fmla="*/ 51 h 156"/>
                <a:gd name="T36" fmla="*/ 54 w 111"/>
                <a:gd name="T37" fmla="*/ 60 h 156"/>
                <a:gd name="T38" fmla="*/ 35 w 111"/>
                <a:gd name="T39" fmla="*/ 54 h 156"/>
                <a:gd name="T40" fmla="*/ 41 w 111"/>
                <a:gd name="T41" fmla="*/ 36 h 156"/>
                <a:gd name="T42" fmla="*/ 62 w 111"/>
                <a:gd name="T43" fmla="*/ 34 h 156"/>
                <a:gd name="T44" fmla="*/ 78 w 111"/>
                <a:gd name="T45" fmla="*/ 39 h 156"/>
                <a:gd name="T46" fmla="*/ 98 w 111"/>
                <a:gd name="T47" fmla="*/ 30 h 156"/>
                <a:gd name="T48" fmla="*/ 111 w 111"/>
                <a:gd name="T49" fmla="*/ 13 h 156"/>
                <a:gd name="T50" fmla="*/ 98 w 111"/>
                <a:gd name="T5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7" name="Freeform 63"/>
            <p:cNvSpPr>
              <a:spLocks/>
            </p:cNvSpPr>
            <p:nvPr/>
          </p:nvSpPr>
          <p:spPr bwMode="invGray">
            <a:xfrm>
              <a:off x="4064" y="2777"/>
              <a:ext cx="22" cy="71"/>
            </a:xfrm>
            <a:custGeom>
              <a:avLst/>
              <a:gdLst>
                <a:gd name="T0" fmla="*/ 12 w 30"/>
                <a:gd name="T1" fmla="*/ 0 h 94"/>
                <a:gd name="T2" fmla="*/ 0 w 30"/>
                <a:gd name="T3" fmla="*/ 16 h 94"/>
                <a:gd name="T4" fmla="*/ 6 w 30"/>
                <a:gd name="T5" fmla="*/ 37 h 94"/>
                <a:gd name="T6" fmla="*/ 1 w 30"/>
                <a:gd name="T7" fmla="*/ 61 h 94"/>
                <a:gd name="T8" fmla="*/ 16 w 30"/>
                <a:gd name="T9" fmla="*/ 94 h 94"/>
                <a:gd name="T10" fmla="*/ 30 w 30"/>
                <a:gd name="T11" fmla="*/ 82 h 94"/>
                <a:gd name="T12" fmla="*/ 22 w 30"/>
                <a:gd name="T13" fmla="*/ 61 h 94"/>
                <a:gd name="T14" fmla="*/ 12 w 30"/>
                <a:gd name="T15" fmla="*/ 0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8" name="Freeform 64"/>
            <p:cNvSpPr>
              <a:spLocks/>
            </p:cNvSpPr>
            <p:nvPr/>
          </p:nvSpPr>
          <p:spPr bwMode="invGray">
            <a:xfrm>
              <a:off x="4078" y="2896"/>
              <a:ext cx="61" cy="118"/>
            </a:xfrm>
            <a:custGeom>
              <a:avLst/>
              <a:gdLst>
                <a:gd name="T0" fmla="*/ 12 w 81"/>
                <a:gd name="T1" fmla="*/ 2 h 158"/>
                <a:gd name="T2" fmla="*/ 0 w 81"/>
                <a:gd name="T3" fmla="*/ 20 h 158"/>
                <a:gd name="T4" fmla="*/ 8 w 81"/>
                <a:gd name="T5" fmla="*/ 49 h 158"/>
                <a:gd name="T6" fmla="*/ 6 w 81"/>
                <a:gd name="T7" fmla="*/ 107 h 158"/>
                <a:gd name="T8" fmla="*/ 17 w 81"/>
                <a:gd name="T9" fmla="*/ 103 h 158"/>
                <a:gd name="T10" fmla="*/ 20 w 81"/>
                <a:gd name="T11" fmla="*/ 115 h 158"/>
                <a:gd name="T12" fmla="*/ 29 w 81"/>
                <a:gd name="T13" fmla="*/ 122 h 158"/>
                <a:gd name="T14" fmla="*/ 38 w 81"/>
                <a:gd name="T15" fmla="*/ 140 h 158"/>
                <a:gd name="T16" fmla="*/ 48 w 81"/>
                <a:gd name="T17" fmla="*/ 128 h 158"/>
                <a:gd name="T18" fmla="*/ 65 w 81"/>
                <a:gd name="T19" fmla="*/ 134 h 158"/>
                <a:gd name="T20" fmla="*/ 63 w 81"/>
                <a:gd name="T21" fmla="*/ 109 h 158"/>
                <a:gd name="T22" fmla="*/ 48 w 81"/>
                <a:gd name="T23" fmla="*/ 104 h 158"/>
                <a:gd name="T24" fmla="*/ 39 w 81"/>
                <a:gd name="T25" fmla="*/ 91 h 158"/>
                <a:gd name="T26" fmla="*/ 33 w 81"/>
                <a:gd name="T27" fmla="*/ 73 h 158"/>
                <a:gd name="T28" fmla="*/ 41 w 81"/>
                <a:gd name="T29" fmla="*/ 53 h 158"/>
                <a:gd name="T30" fmla="*/ 35 w 81"/>
                <a:gd name="T31" fmla="*/ 35 h 158"/>
                <a:gd name="T32" fmla="*/ 42 w 81"/>
                <a:gd name="T33" fmla="*/ 20 h 158"/>
                <a:gd name="T34" fmla="*/ 29 w 81"/>
                <a:gd name="T35" fmla="*/ 4 h 158"/>
                <a:gd name="T36" fmla="*/ 18 w 81"/>
                <a:gd name="T37" fmla="*/ 7 h 158"/>
                <a:gd name="T38" fmla="*/ 12 w 81"/>
                <a:gd name="T39" fmla="*/ 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9" name="Freeform 65"/>
            <p:cNvSpPr>
              <a:spLocks/>
            </p:cNvSpPr>
            <p:nvPr/>
          </p:nvSpPr>
          <p:spPr bwMode="invGray">
            <a:xfrm>
              <a:off x="4121" y="3052"/>
              <a:ext cx="64" cy="79"/>
            </a:xfrm>
            <a:custGeom>
              <a:avLst/>
              <a:gdLst>
                <a:gd name="T0" fmla="*/ 52 w 85"/>
                <a:gd name="T1" fmla="*/ 0 h 105"/>
                <a:gd name="T2" fmla="*/ 44 w 85"/>
                <a:gd name="T3" fmla="*/ 18 h 105"/>
                <a:gd name="T4" fmla="*/ 32 w 85"/>
                <a:gd name="T5" fmla="*/ 30 h 105"/>
                <a:gd name="T6" fmla="*/ 16 w 85"/>
                <a:gd name="T7" fmla="*/ 35 h 105"/>
                <a:gd name="T8" fmla="*/ 8 w 85"/>
                <a:gd name="T9" fmla="*/ 48 h 105"/>
                <a:gd name="T10" fmla="*/ 4 w 85"/>
                <a:gd name="T11" fmla="*/ 74 h 105"/>
                <a:gd name="T12" fmla="*/ 13 w 85"/>
                <a:gd name="T13" fmla="*/ 71 h 105"/>
                <a:gd name="T14" fmla="*/ 25 w 85"/>
                <a:gd name="T15" fmla="*/ 62 h 105"/>
                <a:gd name="T16" fmla="*/ 34 w 85"/>
                <a:gd name="T17" fmla="*/ 69 h 105"/>
                <a:gd name="T18" fmla="*/ 58 w 85"/>
                <a:gd name="T19" fmla="*/ 99 h 105"/>
                <a:gd name="T20" fmla="*/ 71 w 85"/>
                <a:gd name="T21" fmla="*/ 72 h 105"/>
                <a:gd name="T22" fmla="*/ 85 w 85"/>
                <a:gd name="T23" fmla="*/ 68 h 105"/>
                <a:gd name="T24" fmla="*/ 74 w 85"/>
                <a:gd name="T25" fmla="*/ 39 h 105"/>
                <a:gd name="T26" fmla="*/ 52 w 85"/>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0" name="Freeform 66"/>
            <p:cNvSpPr>
              <a:spLocks/>
            </p:cNvSpPr>
            <p:nvPr/>
          </p:nvSpPr>
          <p:spPr bwMode="invGray">
            <a:xfrm>
              <a:off x="4197" y="3193"/>
              <a:ext cx="29" cy="49"/>
            </a:xfrm>
            <a:custGeom>
              <a:avLst/>
              <a:gdLst>
                <a:gd name="T0" fmla="*/ 6 w 38"/>
                <a:gd name="T1" fmla="*/ 27 h 66"/>
                <a:gd name="T2" fmla="*/ 26 w 38"/>
                <a:gd name="T3" fmla="*/ 66 h 66"/>
                <a:gd name="T4" fmla="*/ 30 w 38"/>
                <a:gd name="T5" fmla="*/ 52 h 66"/>
                <a:gd name="T6" fmla="*/ 38 w 38"/>
                <a:gd name="T7" fmla="*/ 40 h 66"/>
                <a:gd name="T8" fmla="*/ 30 w 38"/>
                <a:gd name="T9" fmla="*/ 25 h 66"/>
                <a:gd name="T10" fmla="*/ 20 w 38"/>
                <a:gd name="T11" fmla="*/ 13 h 66"/>
                <a:gd name="T12" fmla="*/ 11 w 38"/>
                <a:gd name="T13" fmla="*/ 1 h 66"/>
                <a:gd name="T14" fmla="*/ 2 w 38"/>
                <a:gd name="T15" fmla="*/ 12 h 66"/>
                <a:gd name="T16" fmla="*/ 6 w 38"/>
                <a:gd name="T17" fmla="*/ 2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1" name="Freeform 67"/>
            <p:cNvSpPr>
              <a:spLocks/>
            </p:cNvSpPr>
            <p:nvPr/>
          </p:nvSpPr>
          <p:spPr bwMode="invGray">
            <a:xfrm>
              <a:off x="4181" y="3275"/>
              <a:ext cx="18" cy="17"/>
            </a:xfrm>
            <a:custGeom>
              <a:avLst/>
              <a:gdLst>
                <a:gd name="T0" fmla="*/ 0 w 24"/>
                <a:gd name="T1" fmla="*/ 0 h 23"/>
                <a:gd name="T2" fmla="*/ 6 w 24"/>
                <a:gd name="T3" fmla="*/ 23 h 23"/>
                <a:gd name="T4" fmla="*/ 24 w 24"/>
                <a:gd name="T5" fmla="*/ 11 h 23"/>
                <a:gd name="T6" fmla="*/ 0 w 24"/>
                <a:gd name="T7" fmla="*/ 0 h 23"/>
              </a:gdLst>
              <a:ahLst/>
              <a:cxnLst>
                <a:cxn ang="0">
                  <a:pos x="T0" y="T1"/>
                </a:cxn>
                <a:cxn ang="0">
                  <a:pos x="T2" y="T3"/>
                </a:cxn>
                <a:cxn ang="0">
                  <a:pos x="T4" y="T5"/>
                </a:cxn>
                <a:cxn ang="0">
                  <a:pos x="T6" y="T7"/>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2" name="Freeform 68"/>
            <p:cNvSpPr>
              <a:spLocks/>
            </p:cNvSpPr>
            <p:nvPr/>
          </p:nvSpPr>
          <p:spPr bwMode="invGray">
            <a:xfrm>
              <a:off x="4208" y="3265"/>
              <a:ext cx="45" cy="37"/>
            </a:xfrm>
            <a:custGeom>
              <a:avLst/>
              <a:gdLst>
                <a:gd name="T0" fmla="*/ 9 w 60"/>
                <a:gd name="T1" fmla="*/ 0 h 49"/>
                <a:gd name="T2" fmla="*/ 0 w 60"/>
                <a:gd name="T3" fmla="*/ 18 h 49"/>
                <a:gd name="T4" fmla="*/ 28 w 60"/>
                <a:gd name="T5" fmla="*/ 33 h 49"/>
                <a:gd name="T6" fmla="*/ 42 w 60"/>
                <a:gd name="T7" fmla="*/ 46 h 49"/>
                <a:gd name="T8" fmla="*/ 60 w 60"/>
                <a:gd name="T9" fmla="*/ 42 h 49"/>
                <a:gd name="T10" fmla="*/ 49 w 60"/>
                <a:gd name="T11" fmla="*/ 24 h 49"/>
                <a:gd name="T12" fmla="*/ 28 w 60"/>
                <a:gd name="T13" fmla="*/ 3 h 49"/>
                <a:gd name="T14" fmla="*/ 19 w 60"/>
                <a:gd name="T15" fmla="*/ 16 h 49"/>
                <a:gd name="T16" fmla="*/ 9 w 60"/>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3" name="Freeform 69"/>
            <p:cNvSpPr>
              <a:spLocks/>
            </p:cNvSpPr>
            <p:nvPr/>
          </p:nvSpPr>
          <p:spPr bwMode="invGray">
            <a:xfrm>
              <a:off x="4277" y="3335"/>
              <a:ext cx="24" cy="33"/>
            </a:xfrm>
            <a:custGeom>
              <a:avLst/>
              <a:gdLst>
                <a:gd name="T0" fmla="*/ 28 w 32"/>
                <a:gd name="T1" fmla="*/ 0 h 44"/>
                <a:gd name="T2" fmla="*/ 10 w 32"/>
                <a:gd name="T3" fmla="*/ 11 h 44"/>
                <a:gd name="T4" fmla="*/ 12 w 32"/>
                <a:gd name="T5" fmla="*/ 32 h 44"/>
                <a:gd name="T6" fmla="*/ 24 w 32"/>
                <a:gd name="T7" fmla="*/ 36 h 44"/>
                <a:gd name="T8" fmla="*/ 28 w 32"/>
                <a:gd name="T9" fmla="*/ 0 h 44"/>
              </a:gdLst>
              <a:ahLst/>
              <a:cxnLst>
                <a:cxn ang="0">
                  <a:pos x="T0" y="T1"/>
                </a:cxn>
                <a:cxn ang="0">
                  <a:pos x="T2" y="T3"/>
                </a:cxn>
                <a:cxn ang="0">
                  <a:pos x="T4" y="T5"/>
                </a:cxn>
                <a:cxn ang="0">
                  <a:pos x="T6" y="T7"/>
                </a:cxn>
                <a:cxn ang="0">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4" name="Freeform 70"/>
            <p:cNvSpPr>
              <a:spLocks/>
            </p:cNvSpPr>
            <p:nvPr/>
          </p:nvSpPr>
          <p:spPr bwMode="invGray">
            <a:xfrm>
              <a:off x="4544" y="3293"/>
              <a:ext cx="46" cy="47"/>
            </a:xfrm>
            <a:custGeom>
              <a:avLst/>
              <a:gdLst>
                <a:gd name="T0" fmla="*/ 7 w 61"/>
                <a:gd name="T1" fmla="*/ 0 h 63"/>
                <a:gd name="T2" fmla="*/ 0 w 61"/>
                <a:gd name="T3" fmla="*/ 14 h 63"/>
                <a:gd name="T4" fmla="*/ 24 w 61"/>
                <a:gd name="T5" fmla="*/ 35 h 63"/>
                <a:gd name="T6" fmla="*/ 36 w 61"/>
                <a:gd name="T7" fmla="*/ 54 h 63"/>
                <a:gd name="T8" fmla="*/ 46 w 61"/>
                <a:gd name="T9" fmla="*/ 63 h 63"/>
                <a:gd name="T10" fmla="*/ 61 w 61"/>
                <a:gd name="T11" fmla="*/ 56 h 63"/>
                <a:gd name="T12" fmla="*/ 33 w 61"/>
                <a:gd name="T13" fmla="*/ 17 h 63"/>
                <a:gd name="T14" fmla="*/ 7 w 61"/>
                <a:gd name="T15" fmla="*/ 0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5" name="Freeform 71"/>
            <p:cNvSpPr>
              <a:spLocks/>
            </p:cNvSpPr>
            <p:nvPr/>
          </p:nvSpPr>
          <p:spPr bwMode="invGray">
            <a:xfrm>
              <a:off x="4147" y="3352"/>
              <a:ext cx="46" cy="50"/>
            </a:xfrm>
            <a:custGeom>
              <a:avLst/>
              <a:gdLst>
                <a:gd name="T0" fmla="*/ 28 w 61"/>
                <a:gd name="T1" fmla="*/ 7 h 67"/>
                <a:gd name="T2" fmla="*/ 30 w 61"/>
                <a:gd name="T3" fmla="*/ 34 h 67"/>
                <a:gd name="T4" fmla="*/ 16 w 61"/>
                <a:gd name="T5" fmla="*/ 43 h 67"/>
                <a:gd name="T6" fmla="*/ 22 w 61"/>
                <a:gd name="T7" fmla="*/ 67 h 67"/>
                <a:gd name="T8" fmla="*/ 48 w 61"/>
                <a:gd name="T9" fmla="*/ 58 h 67"/>
                <a:gd name="T10" fmla="*/ 60 w 61"/>
                <a:gd name="T11" fmla="*/ 47 h 67"/>
                <a:gd name="T12" fmla="*/ 51 w 61"/>
                <a:gd name="T13" fmla="*/ 28 h 67"/>
                <a:gd name="T14" fmla="*/ 57 w 61"/>
                <a:gd name="T15" fmla="*/ 14 h 67"/>
                <a:gd name="T16" fmla="*/ 55 w 61"/>
                <a:gd name="T17" fmla="*/ 2 h 67"/>
                <a:gd name="T18" fmla="*/ 46 w 61"/>
                <a:gd name="T19" fmla="*/ 4 h 67"/>
                <a:gd name="T20" fmla="*/ 51 w 61"/>
                <a:gd name="T21" fmla="*/ 5 h 67"/>
                <a:gd name="T22" fmla="*/ 49 w 61"/>
                <a:gd name="T23" fmla="*/ 16 h 67"/>
                <a:gd name="T24" fmla="*/ 43 w 61"/>
                <a:gd name="T25" fmla="*/ 23 h 67"/>
                <a:gd name="T26" fmla="*/ 28 w 61"/>
                <a:gd name="T27" fmla="*/ 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6" name="Freeform 72"/>
            <p:cNvSpPr>
              <a:spLocks/>
            </p:cNvSpPr>
            <p:nvPr/>
          </p:nvSpPr>
          <p:spPr bwMode="invGray">
            <a:xfrm>
              <a:off x="4098" y="3371"/>
              <a:ext cx="32" cy="27"/>
            </a:xfrm>
            <a:custGeom>
              <a:avLst/>
              <a:gdLst>
                <a:gd name="T0" fmla="*/ 21 w 43"/>
                <a:gd name="T1" fmla="*/ 3 h 36"/>
                <a:gd name="T2" fmla="*/ 6 w 43"/>
                <a:gd name="T3" fmla="*/ 6 h 36"/>
                <a:gd name="T4" fmla="*/ 33 w 43"/>
                <a:gd name="T5" fmla="*/ 36 h 36"/>
                <a:gd name="T6" fmla="*/ 42 w 43"/>
                <a:gd name="T7" fmla="*/ 30 h 36"/>
                <a:gd name="T8" fmla="*/ 21 w 43"/>
                <a:gd name="T9" fmla="*/ 3 h 36"/>
              </a:gdLst>
              <a:ahLst/>
              <a:cxnLst>
                <a:cxn ang="0">
                  <a:pos x="T0" y="T1"/>
                </a:cxn>
                <a:cxn ang="0">
                  <a:pos x="T2" y="T3"/>
                </a:cxn>
                <a:cxn ang="0">
                  <a:pos x="T4" y="T5"/>
                </a:cxn>
                <a:cxn ang="0">
                  <a:pos x="T6" y="T7"/>
                </a:cxn>
                <a:cxn ang="0">
                  <a:pos x="T8" y="T9"/>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7" name="Freeform 73"/>
            <p:cNvSpPr>
              <a:spLocks/>
            </p:cNvSpPr>
            <p:nvPr/>
          </p:nvSpPr>
          <p:spPr bwMode="invGray">
            <a:xfrm>
              <a:off x="4077" y="3342"/>
              <a:ext cx="24" cy="31"/>
            </a:xfrm>
            <a:custGeom>
              <a:avLst/>
              <a:gdLst>
                <a:gd name="T0" fmla="*/ 21 w 32"/>
                <a:gd name="T1" fmla="*/ 0 h 41"/>
                <a:gd name="T2" fmla="*/ 0 w 32"/>
                <a:gd name="T3" fmla="*/ 26 h 41"/>
                <a:gd name="T4" fmla="*/ 16 w 32"/>
                <a:gd name="T5" fmla="*/ 24 h 41"/>
                <a:gd name="T6" fmla="*/ 19 w 32"/>
                <a:gd name="T7" fmla="*/ 29 h 41"/>
                <a:gd name="T8" fmla="*/ 16 w 32"/>
                <a:gd name="T9" fmla="*/ 35 h 41"/>
                <a:gd name="T10" fmla="*/ 30 w 32"/>
                <a:gd name="T11" fmla="*/ 21 h 41"/>
                <a:gd name="T12" fmla="*/ 24 w 32"/>
                <a:gd name="T13" fmla="*/ 9 h 41"/>
                <a:gd name="T14" fmla="*/ 21 w 32"/>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8" name="Freeform 74"/>
            <p:cNvSpPr>
              <a:spLocks/>
            </p:cNvSpPr>
            <p:nvPr/>
          </p:nvSpPr>
          <p:spPr bwMode="invGray">
            <a:xfrm>
              <a:off x="4111" y="3353"/>
              <a:ext cx="34" cy="24"/>
            </a:xfrm>
            <a:custGeom>
              <a:avLst/>
              <a:gdLst>
                <a:gd name="T0" fmla="*/ 21 w 45"/>
                <a:gd name="T1" fmla="*/ 0 h 32"/>
                <a:gd name="T2" fmla="*/ 0 w 45"/>
                <a:gd name="T3" fmla="*/ 7 h 32"/>
                <a:gd name="T4" fmla="*/ 27 w 45"/>
                <a:gd name="T5" fmla="*/ 31 h 32"/>
                <a:gd name="T6" fmla="*/ 45 w 45"/>
                <a:gd name="T7" fmla="*/ 24 h 32"/>
                <a:gd name="T8" fmla="*/ 22 w 45"/>
                <a:gd name="T9" fmla="*/ 10 h 32"/>
                <a:gd name="T10" fmla="*/ 21 w 45"/>
                <a:gd name="T11" fmla="*/ 0 h 32"/>
              </a:gdLst>
              <a:ahLst/>
              <a:cxnLst>
                <a:cxn ang="0">
                  <a:pos x="T0" y="T1"/>
                </a:cxn>
                <a:cxn ang="0">
                  <a:pos x="T2" y="T3"/>
                </a:cxn>
                <a:cxn ang="0">
                  <a:pos x="T4" y="T5"/>
                </a:cxn>
                <a:cxn ang="0">
                  <a:pos x="T6" y="T7"/>
                </a:cxn>
                <a:cxn ang="0">
                  <a:pos x="T8" y="T9"/>
                </a:cxn>
                <a:cxn ang="0">
                  <a:pos x="T10" y="T11"/>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9" name="Freeform 75"/>
            <p:cNvSpPr>
              <a:spLocks/>
            </p:cNvSpPr>
            <p:nvPr/>
          </p:nvSpPr>
          <p:spPr bwMode="invGray">
            <a:xfrm>
              <a:off x="4062" y="3021"/>
              <a:ext cx="27" cy="55"/>
            </a:xfrm>
            <a:custGeom>
              <a:avLst/>
              <a:gdLst>
                <a:gd name="T0" fmla="*/ 30 w 35"/>
                <a:gd name="T1" fmla="*/ 0 h 74"/>
                <a:gd name="T2" fmla="*/ 21 w 35"/>
                <a:gd name="T3" fmla="*/ 15 h 74"/>
                <a:gd name="T4" fmla="*/ 9 w 35"/>
                <a:gd name="T5" fmla="*/ 36 h 74"/>
                <a:gd name="T6" fmla="*/ 0 w 35"/>
                <a:gd name="T7" fmla="*/ 59 h 74"/>
                <a:gd name="T8" fmla="*/ 8 w 35"/>
                <a:gd name="T9" fmla="*/ 74 h 74"/>
                <a:gd name="T10" fmla="*/ 20 w 35"/>
                <a:gd name="T11" fmla="*/ 59 h 74"/>
                <a:gd name="T12" fmla="*/ 35 w 35"/>
                <a:gd name="T13" fmla="*/ 32 h 74"/>
                <a:gd name="T14" fmla="*/ 30 w 3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0" name="Freeform 76"/>
            <p:cNvSpPr>
              <a:spLocks/>
            </p:cNvSpPr>
            <p:nvPr/>
          </p:nvSpPr>
          <p:spPr bwMode="invGray">
            <a:xfrm>
              <a:off x="4113" y="3012"/>
              <a:ext cx="19" cy="55"/>
            </a:xfrm>
            <a:custGeom>
              <a:avLst/>
              <a:gdLst>
                <a:gd name="T0" fmla="*/ 13 w 25"/>
                <a:gd name="T1" fmla="*/ 7 h 73"/>
                <a:gd name="T2" fmla="*/ 4 w 25"/>
                <a:gd name="T3" fmla="*/ 8 h 73"/>
                <a:gd name="T4" fmla="*/ 0 w 25"/>
                <a:gd name="T5" fmla="*/ 22 h 73"/>
                <a:gd name="T6" fmla="*/ 15 w 25"/>
                <a:gd name="T7" fmla="*/ 41 h 73"/>
                <a:gd name="T8" fmla="*/ 25 w 25"/>
                <a:gd name="T9" fmla="*/ 56 h 73"/>
                <a:gd name="T10" fmla="*/ 16 w 25"/>
                <a:gd name="T11" fmla="*/ 20 h 73"/>
                <a:gd name="T12" fmla="*/ 13 w 25"/>
                <a:gd name="T13" fmla="*/ 7 h 73"/>
              </a:gdLst>
              <a:ahLst/>
              <a:cxnLst>
                <a:cxn ang="0">
                  <a:pos x="T0" y="T1"/>
                </a:cxn>
                <a:cxn ang="0">
                  <a:pos x="T2" y="T3"/>
                </a:cxn>
                <a:cxn ang="0">
                  <a:pos x="T4" y="T5"/>
                </a:cxn>
                <a:cxn ang="0">
                  <a:pos x="T6" y="T7"/>
                </a:cxn>
                <a:cxn ang="0">
                  <a:pos x="T8" y="T9"/>
                </a:cxn>
                <a:cxn ang="0">
                  <a:pos x="T10" y="T11"/>
                </a:cxn>
                <a:cxn ang="0">
                  <a:pos x="T12" y="T13"/>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1" name="Freeform 77"/>
            <p:cNvSpPr>
              <a:spLocks/>
            </p:cNvSpPr>
            <p:nvPr/>
          </p:nvSpPr>
          <p:spPr bwMode="invGray">
            <a:xfrm>
              <a:off x="4135" y="2995"/>
              <a:ext cx="10" cy="25"/>
            </a:xfrm>
            <a:custGeom>
              <a:avLst/>
              <a:gdLst>
                <a:gd name="T0" fmla="*/ 11 w 14"/>
                <a:gd name="T1" fmla="*/ 0 h 33"/>
                <a:gd name="T2" fmla="*/ 1 w 14"/>
                <a:gd name="T3" fmla="*/ 10 h 33"/>
                <a:gd name="T4" fmla="*/ 11 w 14"/>
                <a:gd name="T5" fmla="*/ 25 h 33"/>
                <a:gd name="T6" fmla="*/ 11 w 14"/>
                <a:gd name="T7" fmla="*/ 0 h 33"/>
              </a:gdLst>
              <a:ahLst/>
              <a:cxnLst>
                <a:cxn ang="0">
                  <a:pos x="T0" y="T1"/>
                </a:cxn>
                <a:cxn ang="0">
                  <a:pos x="T2" y="T3"/>
                </a:cxn>
                <a:cxn ang="0">
                  <a:pos x="T4" y="T5"/>
                </a:cxn>
                <a:cxn ang="0">
                  <a:pos x="T6" y="T7"/>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2" name="Freeform 78"/>
            <p:cNvSpPr>
              <a:spLocks/>
            </p:cNvSpPr>
            <p:nvPr/>
          </p:nvSpPr>
          <p:spPr bwMode="invGray">
            <a:xfrm>
              <a:off x="4145" y="3007"/>
              <a:ext cx="21" cy="48"/>
            </a:xfrm>
            <a:custGeom>
              <a:avLst/>
              <a:gdLst>
                <a:gd name="T0" fmla="*/ 5 w 28"/>
                <a:gd name="T1" fmla="*/ 0 h 64"/>
                <a:gd name="T2" fmla="*/ 11 w 28"/>
                <a:gd name="T3" fmla="*/ 14 h 64"/>
                <a:gd name="T4" fmla="*/ 20 w 28"/>
                <a:gd name="T5" fmla="*/ 21 h 64"/>
                <a:gd name="T6" fmla="*/ 8 w 28"/>
                <a:gd name="T7" fmla="*/ 39 h 64"/>
                <a:gd name="T8" fmla="*/ 0 w 28"/>
                <a:gd name="T9" fmla="*/ 56 h 64"/>
                <a:gd name="T10" fmla="*/ 11 w 28"/>
                <a:gd name="T11" fmla="*/ 57 h 64"/>
                <a:gd name="T12" fmla="*/ 26 w 28"/>
                <a:gd name="T13" fmla="*/ 26 h 64"/>
                <a:gd name="T14" fmla="*/ 5 w 28"/>
                <a:gd name="T15" fmla="*/ 0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3" name="Freeform 79"/>
            <p:cNvSpPr>
              <a:spLocks/>
            </p:cNvSpPr>
            <p:nvPr/>
          </p:nvSpPr>
          <p:spPr bwMode="invGray">
            <a:xfrm>
              <a:off x="3876" y="3076"/>
              <a:ext cx="12" cy="27"/>
            </a:xfrm>
            <a:custGeom>
              <a:avLst/>
              <a:gdLst>
                <a:gd name="T0" fmla="*/ 14 w 16"/>
                <a:gd name="T1" fmla="*/ 3 h 36"/>
                <a:gd name="T2" fmla="*/ 0 w 16"/>
                <a:gd name="T3" fmla="*/ 7 h 36"/>
                <a:gd name="T4" fmla="*/ 8 w 16"/>
                <a:gd name="T5" fmla="*/ 22 h 36"/>
                <a:gd name="T6" fmla="*/ 14 w 16"/>
                <a:gd name="T7" fmla="*/ 3 h 36"/>
              </a:gdLst>
              <a:ahLst/>
              <a:cxnLst>
                <a:cxn ang="0">
                  <a:pos x="T0" y="T1"/>
                </a:cxn>
                <a:cxn ang="0">
                  <a:pos x="T2" y="T3"/>
                </a:cxn>
                <a:cxn ang="0">
                  <a:pos x="T4" y="T5"/>
                </a:cxn>
                <a:cxn ang="0">
                  <a:pos x="T6" y="T7"/>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4" name="Freeform 80"/>
            <p:cNvSpPr>
              <a:spLocks/>
            </p:cNvSpPr>
            <p:nvPr/>
          </p:nvSpPr>
          <p:spPr bwMode="invGray">
            <a:xfrm>
              <a:off x="3866" y="3053"/>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5" name="Freeform 81"/>
            <p:cNvSpPr>
              <a:spLocks/>
            </p:cNvSpPr>
            <p:nvPr/>
          </p:nvSpPr>
          <p:spPr bwMode="invGray">
            <a:xfrm>
              <a:off x="3862" y="3035"/>
              <a:ext cx="12" cy="14"/>
            </a:xfrm>
            <a:custGeom>
              <a:avLst/>
              <a:gdLst>
                <a:gd name="T0" fmla="*/ 10 w 16"/>
                <a:gd name="T1" fmla="*/ 5 h 19"/>
                <a:gd name="T2" fmla="*/ 0 w 16"/>
                <a:gd name="T3" fmla="*/ 10 h 19"/>
                <a:gd name="T4" fmla="*/ 12 w 16"/>
                <a:gd name="T5" fmla="*/ 19 h 19"/>
                <a:gd name="T6" fmla="*/ 10 w 16"/>
                <a:gd name="T7" fmla="*/ 5 h 19"/>
              </a:gdLst>
              <a:ahLst/>
              <a:cxnLst>
                <a:cxn ang="0">
                  <a:pos x="T0" y="T1"/>
                </a:cxn>
                <a:cxn ang="0">
                  <a:pos x="T2" y="T3"/>
                </a:cxn>
                <a:cxn ang="0">
                  <a:pos x="T4" y="T5"/>
                </a:cxn>
                <a:cxn ang="0">
                  <a:pos x="T6" y="T7"/>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6" name="Freeform 82"/>
            <p:cNvSpPr>
              <a:spLocks/>
            </p:cNvSpPr>
            <p:nvPr/>
          </p:nvSpPr>
          <p:spPr bwMode="invGray">
            <a:xfrm>
              <a:off x="3850" y="2995"/>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7" name="Freeform 83"/>
            <p:cNvSpPr>
              <a:spLocks/>
            </p:cNvSpPr>
            <p:nvPr/>
          </p:nvSpPr>
          <p:spPr bwMode="invGray">
            <a:xfrm>
              <a:off x="3852" y="3020"/>
              <a:ext cx="16" cy="13"/>
            </a:xfrm>
            <a:custGeom>
              <a:avLst/>
              <a:gdLst>
                <a:gd name="T0" fmla="*/ 13 w 22"/>
                <a:gd name="T1" fmla="*/ 0 h 18"/>
                <a:gd name="T2" fmla="*/ 19 w 22"/>
                <a:gd name="T3" fmla="*/ 18 h 18"/>
                <a:gd name="T4" fmla="*/ 14 w 22"/>
                <a:gd name="T5" fmla="*/ 6 h 18"/>
                <a:gd name="T6" fmla="*/ 13 w 22"/>
                <a:gd name="T7" fmla="*/ 0 h 18"/>
              </a:gdLst>
              <a:ahLst/>
              <a:cxnLst>
                <a:cxn ang="0">
                  <a:pos x="T0" y="T1"/>
                </a:cxn>
                <a:cxn ang="0">
                  <a:pos x="T2" y="T3"/>
                </a:cxn>
                <a:cxn ang="0">
                  <a:pos x="T4" y="T5"/>
                </a:cxn>
                <a:cxn ang="0">
                  <a:pos x="T6" y="T7"/>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8" name="Freeform 84"/>
            <p:cNvSpPr>
              <a:spLocks/>
            </p:cNvSpPr>
            <p:nvPr/>
          </p:nvSpPr>
          <p:spPr bwMode="invGray">
            <a:xfrm>
              <a:off x="4688" y="3643"/>
              <a:ext cx="45" cy="60"/>
            </a:xfrm>
            <a:custGeom>
              <a:avLst/>
              <a:gdLst>
                <a:gd name="T0" fmla="*/ 10 w 60"/>
                <a:gd name="T1" fmla="*/ 7 h 81"/>
                <a:gd name="T2" fmla="*/ 3 w 60"/>
                <a:gd name="T3" fmla="*/ 18 h 81"/>
                <a:gd name="T4" fmla="*/ 15 w 60"/>
                <a:gd name="T5" fmla="*/ 39 h 81"/>
                <a:gd name="T6" fmla="*/ 27 w 60"/>
                <a:gd name="T7" fmla="*/ 54 h 81"/>
                <a:gd name="T8" fmla="*/ 40 w 60"/>
                <a:gd name="T9" fmla="*/ 63 h 81"/>
                <a:gd name="T10" fmla="*/ 51 w 60"/>
                <a:gd name="T11" fmla="*/ 81 h 81"/>
                <a:gd name="T12" fmla="*/ 52 w 60"/>
                <a:gd name="T13" fmla="*/ 57 h 81"/>
                <a:gd name="T14" fmla="*/ 43 w 60"/>
                <a:gd name="T15" fmla="*/ 37 h 81"/>
                <a:gd name="T16" fmla="*/ 25 w 60"/>
                <a:gd name="T17" fmla="*/ 18 h 81"/>
                <a:gd name="T18" fmla="*/ 10 w 60"/>
                <a:gd name="T19" fmla="*/ 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9" name="Freeform 85"/>
            <p:cNvSpPr>
              <a:spLocks/>
            </p:cNvSpPr>
            <p:nvPr/>
          </p:nvSpPr>
          <p:spPr bwMode="invGray">
            <a:xfrm>
              <a:off x="4919" y="3594"/>
              <a:ext cx="53" cy="46"/>
            </a:xfrm>
            <a:custGeom>
              <a:avLst/>
              <a:gdLst>
                <a:gd name="T0" fmla="*/ 28 w 71"/>
                <a:gd name="T1" fmla="*/ 23 h 61"/>
                <a:gd name="T2" fmla="*/ 13 w 71"/>
                <a:gd name="T3" fmla="*/ 32 h 61"/>
                <a:gd name="T4" fmla="*/ 1 w 71"/>
                <a:gd name="T5" fmla="*/ 44 h 61"/>
                <a:gd name="T6" fmla="*/ 13 w 71"/>
                <a:gd name="T7" fmla="*/ 59 h 61"/>
                <a:gd name="T8" fmla="*/ 28 w 71"/>
                <a:gd name="T9" fmla="*/ 44 h 61"/>
                <a:gd name="T10" fmla="*/ 40 w 71"/>
                <a:gd name="T11" fmla="*/ 23 h 61"/>
                <a:gd name="T12" fmla="*/ 55 w 71"/>
                <a:gd name="T13" fmla="*/ 0 h 61"/>
                <a:gd name="T14" fmla="*/ 71 w 71"/>
                <a:gd name="T15" fmla="*/ 11 h 61"/>
                <a:gd name="T16" fmla="*/ 35 w 71"/>
                <a:gd name="T17" fmla="*/ 23 h 61"/>
                <a:gd name="T18" fmla="*/ 28 w 71"/>
                <a:gd name="T19" fmla="*/ 2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0" name="Freeform 86"/>
            <p:cNvSpPr>
              <a:spLocks/>
            </p:cNvSpPr>
            <p:nvPr/>
          </p:nvSpPr>
          <p:spPr bwMode="invGray">
            <a:xfrm>
              <a:off x="4759" y="3569"/>
              <a:ext cx="17" cy="23"/>
            </a:xfrm>
            <a:custGeom>
              <a:avLst/>
              <a:gdLst>
                <a:gd name="T0" fmla="*/ 9 w 23"/>
                <a:gd name="T1" fmla="*/ 0 h 30"/>
                <a:gd name="T2" fmla="*/ 0 w 23"/>
                <a:gd name="T3" fmla="*/ 14 h 30"/>
                <a:gd name="T4" fmla="*/ 12 w 23"/>
                <a:gd name="T5" fmla="*/ 30 h 30"/>
                <a:gd name="T6" fmla="*/ 9 w 23"/>
                <a:gd name="T7" fmla="*/ 0 h 30"/>
              </a:gdLst>
              <a:ahLst/>
              <a:cxnLst>
                <a:cxn ang="0">
                  <a:pos x="T0" y="T1"/>
                </a:cxn>
                <a:cxn ang="0">
                  <a:pos x="T2" y="T3"/>
                </a:cxn>
                <a:cxn ang="0">
                  <a:pos x="T4" y="T5"/>
                </a:cxn>
                <a:cxn ang="0">
                  <a:pos x="T6" y="T7"/>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1" name="Freeform 87"/>
            <p:cNvSpPr>
              <a:spLocks/>
            </p:cNvSpPr>
            <p:nvPr/>
          </p:nvSpPr>
          <p:spPr bwMode="invGray">
            <a:xfrm>
              <a:off x="4751" y="3547"/>
              <a:ext cx="20" cy="17"/>
            </a:xfrm>
            <a:custGeom>
              <a:avLst/>
              <a:gdLst>
                <a:gd name="T0" fmla="*/ 19 w 26"/>
                <a:gd name="T1" fmla="*/ 0 h 23"/>
                <a:gd name="T2" fmla="*/ 0 w 26"/>
                <a:gd name="T3" fmla="*/ 14 h 23"/>
                <a:gd name="T4" fmla="*/ 21 w 26"/>
                <a:gd name="T5" fmla="*/ 20 h 23"/>
                <a:gd name="T6" fmla="*/ 19 w 26"/>
                <a:gd name="T7" fmla="*/ 0 h 23"/>
              </a:gdLst>
              <a:ahLst/>
              <a:cxnLst>
                <a:cxn ang="0">
                  <a:pos x="T0" y="T1"/>
                </a:cxn>
                <a:cxn ang="0">
                  <a:pos x="T2" y="T3"/>
                </a:cxn>
                <a:cxn ang="0">
                  <a:pos x="T4" y="T5"/>
                </a:cxn>
                <a:cxn ang="0">
                  <a:pos x="T6" y="T7"/>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2" name="Freeform 88"/>
            <p:cNvSpPr>
              <a:spLocks/>
            </p:cNvSpPr>
            <p:nvPr/>
          </p:nvSpPr>
          <p:spPr bwMode="invGray">
            <a:xfrm>
              <a:off x="4598" y="3353"/>
              <a:ext cx="24" cy="33"/>
            </a:xfrm>
            <a:custGeom>
              <a:avLst/>
              <a:gdLst>
                <a:gd name="T0" fmla="*/ 28 w 32"/>
                <a:gd name="T1" fmla="*/ 0 h 44"/>
                <a:gd name="T2" fmla="*/ 10 w 32"/>
                <a:gd name="T3" fmla="*/ 11 h 44"/>
                <a:gd name="T4" fmla="*/ 12 w 32"/>
                <a:gd name="T5" fmla="*/ 32 h 44"/>
                <a:gd name="T6" fmla="*/ 24 w 32"/>
                <a:gd name="T7" fmla="*/ 36 h 44"/>
                <a:gd name="T8" fmla="*/ 28 w 32"/>
                <a:gd name="T9" fmla="*/ 0 h 44"/>
              </a:gdLst>
              <a:ahLst/>
              <a:cxnLst>
                <a:cxn ang="0">
                  <a:pos x="T0" y="T1"/>
                </a:cxn>
                <a:cxn ang="0">
                  <a:pos x="T2" y="T3"/>
                </a:cxn>
                <a:cxn ang="0">
                  <a:pos x="T4" y="T5"/>
                </a:cxn>
                <a:cxn ang="0">
                  <a:pos x="T6" y="T7"/>
                </a:cxn>
                <a:cxn ang="0">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3" name="Freeform 89"/>
            <p:cNvSpPr>
              <a:spLocks/>
            </p:cNvSpPr>
            <p:nvPr/>
          </p:nvSpPr>
          <p:spPr bwMode="invGray">
            <a:xfrm>
              <a:off x="4632" y="3396"/>
              <a:ext cx="26" cy="33"/>
            </a:xfrm>
            <a:custGeom>
              <a:avLst/>
              <a:gdLst>
                <a:gd name="T0" fmla="*/ 30 w 34"/>
                <a:gd name="T1" fmla="*/ 0 h 44"/>
                <a:gd name="T2" fmla="*/ 10 w 34"/>
                <a:gd name="T3" fmla="*/ 9 h 44"/>
                <a:gd name="T4" fmla="*/ 14 w 34"/>
                <a:gd name="T5" fmla="*/ 32 h 44"/>
                <a:gd name="T6" fmla="*/ 26 w 34"/>
                <a:gd name="T7" fmla="*/ 36 h 44"/>
                <a:gd name="T8" fmla="*/ 30 w 34"/>
                <a:gd name="T9" fmla="*/ 0 h 44"/>
              </a:gdLst>
              <a:ahLst/>
              <a:cxnLst>
                <a:cxn ang="0">
                  <a:pos x="T0" y="T1"/>
                </a:cxn>
                <a:cxn ang="0">
                  <a:pos x="T2" y="T3"/>
                </a:cxn>
                <a:cxn ang="0">
                  <a:pos x="T4" y="T5"/>
                </a:cxn>
                <a:cxn ang="0">
                  <a:pos x="T6" y="T7"/>
                </a:cxn>
                <a:cxn ang="0">
                  <a:pos x="T8" y="T9"/>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4" name="Freeform 90"/>
            <p:cNvSpPr>
              <a:spLocks/>
            </p:cNvSpPr>
            <p:nvPr/>
          </p:nvSpPr>
          <p:spPr bwMode="invGray">
            <a:xfrm>
              <a:off x="4659" y="3459"/>
              <a:ext cx="28" cy="28"/>
            </a:xfrm>
            <a:custGeom>
              <a:avLst/>
              <a:gdLst>
                <a:gd name="T0" fmla="*/ 34 w 38"/>
                <a:gd name="T1" fmla="*/ 2 h 37"/>
                <a:gd name="T2" fmla="*/ 10 w 38"/>
                <a:gd name="T3" fmla="*/ 2 h 37"/>
                <a:gd name="T4" fmla="*/ 14 w 38"/>
                <a:gd name="T5" fmla="*/ 25 h 37"/>
                <a:gd name="T6" fmla="*/ 26 w 38"/>
                <a:gd name="T7" fmla="*/ 29 h 37"/>
                <a:gd name="T8" fmla="*/ 34 w 38"/>
                <a:gd name="T9" fmla="*/ 2 h 37"/>
              </a:gdLst>
              <a:ahLst/>
              <a:cxnLst>
                <a:cxn ang="0">
                  <a:pos x="T0" y="T1"/>
                </a:cxn>
                <a:cxn ang="0">
                  <a:pos x="T2" y="T3"/>
                </a:cxn>
                <a:cxn ang="0">
                  <a:pos x="T4" y="T5"/>
                </a:cxn>
                <a:cxn ang="0">
                  <a:pos x="T6" y="T7"/>
                </a:cxn>
                <a:cxn ang="0">
                  <a:pos x="T8" y="T9"/>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5" name="Freeform 91"/>
            <p:cNvSpPr>
              <a:spLocks/>
            </p:cNvSpPr>
            <p:nvPr/>
          </p:nvSpPr>
          <p:spPr bwMode="invGray">
            <a:xfrm>
              <a:off x="4693" y="3449"/>
              <a:ext cx="28" cy="26"/>
            </a:xfrm>
            <a:custGeom>
              <a:avLst/>
              <a:gdLst>
                <a:gd name="T0" fmla="*/ 34 w 38"/>
                <a:gd name="T1" fmla="*/ 2 h 34"/>
                <a:gd name="T2" fmla="*/ 10 w 38"/>
                <a:gd name="T3" fmla="*/ 2 h 34"/>
                <a:gd name="T4" fmla="*/ 16 w 38"/>
                <a:gd name="T5" fmla="*/ 22 h 34"/>
                <a:gd name="T6" fmla="*/ 27 w 38"/>
                <a:gd name="T7" fmla="*/ 22 h 34"/>
                <a:gd name="T8" fmla="*/ 34 w 38"/>
                <a:gd name="T9" fmla="*/ 2 h 34"/>
              </a:gdLst>
              <a:ahLst/>
              <a:cxnLst>
                <a:cxn ang="0">
                  <a:pos x="T0" y="T1"/>
                </a:cxn>
                <a:cxn ang="0">
                  <a:pos x="T2" y="T3"/>
                </a:cxn>
                <a:cxn ang="0">
                  <a:pos x="T4" y="T5"/>
                </a:cxn>
                <a:cxn ang="0">
                  <a:pos x="T6" y="T7"/>
                </a:cxn>
                <a:cxn ang="0">
                  <a:pos x="T8" y="T9"/>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6" name="Freeform 92"/>
            <p:cNvSpPr>
              <a:spLocks/>
            </p:cNvSpPr>
            <p:nvPr/>
          </p:nvSpPr>
          <p:spPr bwMode="invGray">
            <a:xfrm>
              <a:off x="4683" y="3413"/>
              <a:ext cx="26" cy="20"/>
            </a:xfrm>
            <a:custGeom>
              <a:avLst/>
              <a:gdLst>
                <a:gd name="T0" fmla="*/ 31 w 35"/>
                <a:gd name="T1" fmla="*/ 1 h 27"/>
                <a:gd name="T2" fmla="*/ 10 w 35"/>
                <a:gd name="T3" fmla="*/ 2 h 27"/>
                <a:gd name="T4" fmla="*/ 13 w 35"/>
                <a:gd name="T5" fmla="*/ 15 h 27"/>
                <a:gd name="T6" fmla="*/ 25 w 35"/>
                <a:gd name="T7" fmla="*/ 19 h 27"/>
                <a:gd name="T8" fmla="*/ 31 w 35"/>
                <a:gd name="T9" fmla="*/ 1 h 27"/>
              </a:gdLst>
              <a:ahLst/>
              <a:cxnLst>
                <a:cxn ang="0">
                  <a:pos x="T0" y="T1"/>
                </a:cxn>
                <a:cxn ang="0">
                  <a:pos x="T2" y="T3"/>
                </a:cxn>
                <a:cxn ang="0">
                  <a:pos x="T4" y="T5"/>
                </a:cxn>
                <a:cxn ang="0">
                  <a:pos x="T6" y="T7"/>
                </a:cxn>
                <a:cxn ang="0">
                  <a:pos x="T8" y="T9"/>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7" name="Freeform 93"/>
            <p:cNvSpPr>
              <a:spLocks/>
            </p:cNvSpPr>
            <p:nvPr/>
          </p:nvSpPr>
          <p:spPr bwMode="invGray">
            <a:xfrm>
              <a:off x="4657" y="3388"/>
              <a:ext cx="26" cy="35"/>
            </a:xfrm>
            <a:custGeom>
              <a:avLst/>
              <a:gdLst>
                <a:gd name="T0" fmla="*/ 28 w 35"/>
                <a:gd name="T1" fmla="*/ 16 h 47"/>
                <a:gd name="T2" fmla="*/ 19 w 35"/>
                <a:gd name="T3" fmla="*/ 2 h 47"/>
                <a:gd name="T4" fmla="*/ 10 w 35"/>
                <a:gd name="T5" fmla="*/ 25 h 47"/>
                <a:gd name="T6" fmla="*/ 19 w 35"/>
                <a:gd name="T7" fmla="*/ 35 h 47"/>
                <a:gd name="T8" fmla="*/ 27 w 35"/>
                <a:gd name="T9" fmla="*/ 29 h 47"/>
                <a:gd name="T10" fmla="*/ 28 w 35"/>
                <a:gd name="T11" fmla="*/ 16 h 47"/>
              </a:gdLst>
              <a:ahLst/>
              <a:cxnLst>
                <a:cxn ang="0">
                  <a:pos x="T0" y="T1"/>
                </a:cxn>
                <a:cxn ang="0">
                  <a:pos x="T2" y="T3"/>
                </a:cxn>
                <a:cxn ang="0">
                  <a:pos x="T4" y="T5"/>
                </a:cxn>
                <a:cxn ang="0">
                  <a:pos x="T6" y="T7"/>
                </a:cxn>
                <a:cxn ang="0">
                  <a:pos x="T8" y="T9"/>
                </a:cxn>
                <a:cxn ang="0">
                  <a:pos x="T10" y="T11"/>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8" name="Freeform 94"/>
            <p:cNvSpPr>
              <a:spLocks/>
            </p:cNvSpPr>
            <p:nvPr/>
          </p:nvSpPr>
          <p:spPr bwMode="invGray">
            <a:xfrm>
              <a:off x="4625" y="3372"/>
              <a:ext cx="24" cy="26"/>
            </a:xfrm>
            <a:custGeom>
              <a:avLst/>
              <a:gdLst>
                <a:gd name="T0" fmla="*/ 22 w 32"/>
                <a:gd name="T1" fmla="*/ 10 h 35"/>
                <a:gd name="T2" fmla="*/ 10 w 32"/>
                <a:gd name="T3" fmla="*/ 2 h 35"/>
                <a:gd name="T4" fmla="*/ 12 w 32"/>
                <a:gd name="T5" fmla="*/ 23 h 35"/>
                <a:gd name="T6" fmla="*/ 24 w 32"/>
                <a:gd name="T7" fmla="*/ 27 h 35"/>
                <a:gd name="T8" fmla="*/ 22 w 32"/>
                <a:gd name="T9" fmla="*/ 10 h 35"/>
              </a:gdLst>
              <a:ahLst/>
              <a:cxnLst>
                <a:cxn ang="0">
                  <a:pos x="T0" y="T1"/>
                </a:cxn>
                <a:cxn ang="0">
                  <a:pos x="T2" y="T3"/>
                </a:cxn>
                <a:cxn ang="0">
                  <a:pos x="T4" y="T5"/>
                </a:cxn>
                <a:cxn ang="0">
                  <a:pos x="T6" y="T7"/>
                </a:cxn>
                <a:cxn ang="0">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9" name="Freeform 95"/>
            <p:cNvSpPr>
              <a:spLocks/>
            </p:cNvSpPr>
            <p:nvPr/>
          </p:nvSpPr>
          <p:spPr bwMode="invGray">
            <a:xfrm>
              <a:off x="4665" y="3425"/>
              <a:ext cx="24" cy="26"/>
            </a:xfrm>
            <a:custGeom>
              <a:avLst/>
              <a:gdLst>
                <a:gd name="T0" fmla="*/ 22 w 32"/>
                <a:gd name="T1" fmla="*/ 10 h 35"/>
                <a:gd name="T2" fmla="*/ 10 w 32"/>
                <a:gd name="T3" fmla="*/ 2 h 35"/>
                <a:gd name="T4" fmla="*/ 12 w 32"/>
                <a:gd name="T5" fmla="*/ 23 h 35"/>
                <a:gd name="T6" fmla="*/ 24 w 32"/>
                <a:gd name="T7" fmla="*/ 27 h 35"/>
                <a:gd name="T8" fmla="*/ 22 w 32"/>
                <a:gd name="T9" fmla="*/ 10 h 35"/>
              </a:gdLst>
              <a:ahLst/>
              <a:cxnLst>
                <a:cxn ang="0">
                  <a:pos x="T0" y="T1"/>
                </a:cxn>
                <a:cxn ang="0">
                  <a:pos x="T2" y="T3"/>
                </a:cxn>
                <a:cxn ang="0">
                  <a:pos x="T4" y="T5"/>
                </a:cxn>
                <a:cxn ang="0">
                  <a:pos x="T6" y="T7"/>
                </a:cxn>
                <a:cxn ang="0">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0" name="Freeform 96"/>
            <p:cNvSpPr>
              <a:spLocks/>
            </p:cNvSpPr>
            <p:nvPr/>
          </p:nvSpPr>
          <p:spPr bwMode="invGray">
            <a:xfrm>
              <a:off x="3055" y="2051"/>
              <a:ext cx="141" cy="108"/>
            </a:xfrm>
            <a:custGeom>
              <a:avLst/>
              <a:gdLst>
                <a:gd name="T0" fmla="*/ 171 w 189"/>
                <a:gd name="T1" fmla="*/ 4 h 144"/>
                <a:gd name="T2" fmla="*/ 185 w 189"/>
                <a:gd name="T3" fmla="*/ 4 h 144"/>
                <a:gd name="T4" fmla="*/ 189 w 189"/>
                <a:gd name="T5" fmla="*/ 16 h 144"/>
                <a:gd name="T6" fmla="*/ 187 w 189"/>
                <a:gd name="T7" fmla="*/ 24 h 144"/>
                <a:gd name="T8" fmla="*/ 131 w 189"/>
                <a:gd name="T9" fmla="*/ 44 h 144"/>
                <a:gd name="T10" fmla="*/ 109 w 189"/>
                <a:gd name="T11" fmla="*/ 58 h 144"/>
                <a:gd name="T12" fmla="*/ 97 w 189"/>
                <a:gd name="T13" fmla="*/ 62 h 144"/>
                <a:gd name="T14" fmla="*/ 71 w 189"/>
                <a:gd name="T15" fmla="*/ 82 h 144"/>
                <a:gd name="T16" fmla="*/ 75 w 189"/>
                <a:gd name="T17" fmla="*/ 92 h 144"/>
                <a:gd name="T18" fmla="*/ 83 w 189"/>
                <a:gd name="T19" fmla="*/ 116 h 144"/>
                <a:gd name="T20" fmla="*/ 107 w 189"/>
                <a:gd name="T21" fmla="*/ 126 h 144"/>
                <a:gd name="T22" fmla="*/ 93 w 189"/>
                <a:gd name="T23" fmla="*/ 140 h 144"/>
                <a:gd name="T24" fmla="*/ 83 w 189"/>
                <a:gd name="T25" fmla="*/ 130 h 144"/>
                <a:gd name="T26" fmla="*/ 71 w 189"/>
                <a:gd name="T27" fmla="*/ 134 h 144"/>
                <a:gd name="T28" fmla="*/ 21 w 189"/>
                <a:gd name="T29" fmla="*/ 122 h 144"/>
                <a:gd name="T30" fmla="*/ 19 w 189"/>
                <a:gd name="T31" fmla="*/ 106 h 144"/>
                <a:gd name="T32" fmla="*/ 47 w 189"/>
                <a:gd name="T33" fmla="*/ 90 h 144"/>
                <a:gd name="T34" fmla="*/ 51 w 189"/>
                <a:gd name="T35" fmla="*/ 76 h 144"/>
                <a:gd name="T36" fmla="*/ 47 w 189"/>
                <a:gd name="T37" fmla="*/ 64 h 144"/>
                <a:gd name="T38" fmla="*/ 73 w 189"/>
                <a:gd name="T39" fmla="*/ 46 h 144"/>
                <a:gd name="T40" fmla="*/ 97 w 189"/>
                <a:gd name="T41" fmla="*/ 36 h 144"/>
                <a:gd name="T42" fmla="*/ 113 w 189"/>
                <a:gd name="T43" fmla="*/ 24 h 144"/>
                <a:gd name="T44" fmla="*/ 171 w 189"/>
                <a:gd name="T45" fmla="*/ 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1" name="Freeform 97"/>
            <p:cNvSpPr>
              <a:spLocks/>
            </p:cNvSpPr>
            <p:nvPr/>
          </p:nvSpPr>
          <p:spPr bwMode="invGray">
            <a:xfrm>
              <a:off x="3139" y="2155"/>
              <a:ext cx="40" cy="12"/>
            </a:xfrm>
            <a:custGeom>
              <a:avLst/>
              <a:gdLst>
                <a:gd name="T0" fmla="*/ 24 w 53"/>
                <a:gd name="T1" fmla="*/ 0 h 17"/>
                <a:gd name="T2" fmla="*/ 12 w 53"/>
                <a:gd name="T3" fmla="*/ 2 h 17"/>
                <a:gd name="T4" fmla="*/ 32 w 53"/>
                <a:gd name="T5" fmla="*/ 16 h 17"/>
                <a:gd name="T6" fmla="*/ 44 w 53"/>
                <a:gd name="T7" fmla="*/ 14 h 17"/>
                <a:gd name="T8" fmla="*/ 24 w 53"/>
                <a:gd name="T9" fmla="*/ 0 h 17"/>
              </a:gdLst>
              <a:ahLst/>
              <a:cxnLst>
                <a:cxn ang="0">
                  <a:pos x="T0" y="T1"/>
                </a:cxn>
                <a:cxn ang="0">
                  <a:pos x="T2" y="T3"/>
                </a:cxn>
                <a:cxn ang="0">
                  <a:pos x="T4" y="T5"/>
                </a:cxn>
                <a:cxn ang="0">
                  <a:pos x="T6" y="T7"/>
                </a:cxn>
                <a:cxn ang="0">
                  <a:pos x="T8" y="T9"/>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2" name="Freeform 98"/>
            <p:cNvSpPr>
              <a:spLocks/>
            </p:cNvSpPr>
            <p:nvPr/>
          </p:nvSpPr>
          <p:spPr bwMode="invGray">
            <a:xfrm>
              <a:off x="3344" y="1999"/>
              <a:ext cx="42" cy="28"/>
            </a:xfrm>
            <a:custGeom>
              <a:avLst/>
              <a:gdLst>
                <a:gd name="T0" fmla="*/ 57 w 57"/>
                <a:gd name="T1" fmla="*/ 4 h 37"/>
                <a:gd name="T2" fmla="*/ 25 w 57"/>
                <a:gd name="T3" fmla="*/ 24 h 37"/>
                <a:gd name="T4" fmla="*/ 11 w 57"/>
                <a:gd name="T5" fmla="*/ 34 h 37"/>
                <a:gd name="T6" fmla="*/ 9 w 57"/>
                <a:gd name="T7" fmla="*/ 4 h 37"/>
                <a:gd name="T8" fmla="*/ 21 w 57"/>
                <a:gd name="T9" fmla="*/ 0 h 37"/>
                <a:gd name="T10" fmla="*/ 57 w 57"/>
                <a:gd name="T11" fmla="*/ 4 h 37"/>
              </a:gdLst>
              <a:ahLst/>
              <a:cxnLst>
                <a:cxn ang="0">
                  <a:pos x="T0" y="T1"/>
                </a:cxn>
                <a:cxn ang="0">
                  <a:pos x="T2" y="T3"/>
                </a:cxn>
                <a:cxn ang="0">
                  <a:pos x="T4" y="T5"/>
                </a:cxn>
                <a:cxn ang="0">
                  <a:pos x="T6" y="T7"/>
                </a:cxn>
                <a:cxn ang="0">
                  <a:pos x="T8" y="T9"/>
                </a:cxn>
                <a:cxn ang="0">
                  <a:pos x="T10" y="T11"/>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3" name="Freeform 99"/>
            <p:cNvSpPr>
              <a:spLocks/>
            </p:cNvSpPr>
            <p:nvPr/>
          </p:nvSpPr>
          <p:spPr bwMode="invGray">
            <a:xfrm>
              <a:off x="3374" y="2012"/>
              <a:ext cx="50" cy="20"/>
            </a:xfrm>
            <a:custGeom>
              <a:avLst/>
              <a:gdLst>
                <a:gd name="T0" fmla="*/ 29 w 68"/>
                <a:gd name="T1" fmla="*/ 0 h 26"/>
                <a:gd name="T2" fmla="*/ 11 w 68"/>
                <a:gd name="T3" fmla="*/ 6 h 26"/>
                <a:gd name="T4" fmla="*/ 57 w 68"/>
                <a:gd name="T5" fmla="*/ 26 h 26"/>
                <a:gd name="T6" fmla="*/ 63 w 68"/>
                <a:gd name="T7" fmla="*/ 24 h 26"/>
                <a:gd name="T8" fmla="*/ 29 w 68"/>
                <a:gd name="T9" fmla="*/ 0 h 26"/>
              </a:gdLst>
              <a:ahLst/>
              <a:cxnLst>
                <a:cxn ang="0">
                  <a:pos x="T0" y="T1"/>
                </a:cxn>
                <a:cxn ang="0">
                  <a:pos x="T2" y="T3"/>
                </a:cxn>
                <a:cxn ang="0">
                  <a:pos x="T4" y="T5"/>
                </a:cxn>
                <a:cxn ang="0">
                  <a:pos x="T6" y="T7"/>
                </a:cxn>
                <a:cxn ang="0">
                  <a:pos x="T8" y="T9"/>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4" name="Freeform 100"/>
            <p:cNvSpPr>
              <a:spLocks/>
            </p:cNvSpPr>
            <p:nvPr/>
          </p:nvSpPr>
          <p:spPr bwMode="invGray">
            <a:xfrm>
              <a:off x="3428" y="2015"/>
              <a:ext cx="50" cy="32"/>
            </a:xfrm>
            <a:custGeom>
              <a:avLst/>
              <a:gdLst>
                <a:gd name="T0" fmla="*/ 50 w 66"/>
                <a:gd name="T1" fmla="*/ 9 h 43"/>
                <a:gd name="T2" fmla="*/ 26 w 66"/>
                <a:gd name="T3" fmla="*/ 9 h 43"/>
                <a:gd name="T4" fmla="*/ 10 w 66"/>
                <a:gd name="T5" fmla="*/ 9 h 43"/>
                <a:gd name="T6" fmla="*/ 8 w 66"/>
                <a:gd name="T7" fmla="*/ 35 h 43"/>
                <a:gd name="T8" fmla="*/ 32 w 66"/>
                <a:gd name="T9" fmla="*/ 43 h 43"/>
                <a:gd name="T10" fmla="*/ 62 w 66"/>
                <a:gd name="T11" fmla="*/ 27 h 43"/>
                <a:gd name="T12" fmla="*/ 50 w 66"/>
                <a:gd name="T13" fmla="*/ 9 h 43"/>
              </a:gdLst>
              <a:ahLst/>
              <a:cxnLst>
                <a:cxn ang="0">
                  <a:pos x="T0" y="T1"/>
                </a:cxn>
                <a:cxn ang="0">
                  <a:pos x="T2" y="T3"/>
                </a:cxn>
                <a:cxn ang="0">
                  <a:pos x="T4" y="T5"/>
                </a:cxn>
                <a:cxn ang="0">
                  <a:pos x="T6" y="T7"/>
                </a:cxn>
                <a:cxn ang="0">
                  <a:pos x="T8" y="T9"/>
                </a:cxn>
                <a:cxn ang="0">
                  <a:pos x="T10" y="T11"/>
                </a:cxn>
                <a:cxn ang="0">
                  <a:pos x="T12" y="T13"/>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5" name="Freeform 101"/>
            <p:cNvSpPr>
              <a:spLocks/>
            </p:cNvSpPr>
            <p:nvPr/>
          </p:nvSpPr>
          <p:spPr bwMode="invGray">
            <a:xfrm>
              <a:off x="3777" y="2042"/>
              <a:ext cx="88" cy="31"/>
            </a:xfrm>
            <a:custGeom>
              <a:avLst/>
              <a:gdLst>
                <a:gd name="T0" fmla="*/ 14 w 117"/>
                <a:gd name="T1" fmla="*/ 0 h 41"/>
                <a:gd name="T2" fmla="*/ 8 w 117"/>
                <a:gd name="T3" fmla="*/ 16 h 41"/>
                <a:gd name="T4" fmla="*/ 50 w 117"/>
                <a:gd name="T5" fmla="*/ 30 h 41"/>
                <a:gd name="T6" fmla="*/ 76 w 117"/>
                <a:gd name="T7" fmla="*/ 36 h 41"/>
                <a:gd name="T8" fmla="*/ 112 w 117"/>
                <a:gd name="T9" fmla="*/ 22 h 41"/>
                <a:gd name="T10" fmla="*/ 78 w 117"/>
                <a:gd name="T11" fmla="*/ 4 h 41"/>
                <a:gd name="T12" fmla="*/ 14 w 117"/>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6" name="Freeform 102"/>
            <p:cNvSpPr>
              <a:spLocks/>
            </p:cNvSpPr>
            <p:nvPr/>
          </p:nvSpPr>
          <p:spPr bwMode="invGray">
            <a:xfrm>
              <a:off x="3867" y="2041"/>
              <a:ext cx="46" cy="24"/>
            </a:xfrm>
            <a:custGeom>
              <a:avLst/>
              <a:gdLst>
                <a:gd name="T0" fmla="*/ 32 w 62"/>
                <a:gd name="T1" fmla="*/ 4 h 32"/>
                <a:gd name="T2" fmla="*/ 62 w 62"/>
                <a:gd name="T3" fmla="*/ 10 h 32"/>
                <a:gd name="T4" fmla="*/ 30 w 62"/>
                <a:gd name="T5" fmla="*/ 32 h 32"/>
                <a:gd name="T6" fmla="*/ 6 w 62"/>
                <a:gd name="T7" fmla="*/ 22 h 32"/>
                <a:gd name="T8" fmla="*/ 32 w 62"/>
                <a:gd name="T9" fmla="*/ 4 h 32"/>
              </a:gdLst>
              <a:ahLst/>
              <a:cxnLst>
                <a:cxn ang="0">
                  <a:pos x="T0" y="T1"/>
                </a:cxn>
                <a:cxn ang="0">
                  <a:pos x="T2" y="T3"/>
                </a:cxn>
                <a:cxn ang="0">
                  <a:pos x="T4" y="T5"/>
                </a:cxn>
                <a:cxn ang="0">
                  <a:pos x="T6" y="T7"/>
                </a:cxn>
                <a:cxn ang="0">
                  <a:pos x="T8" y="T9"/>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7" name="Freeform 103"/>
            <p:cNvSpPr>
              <a:spLocks/>
            </p:cNvSpPr>
            <p:nvPr/>
          </p:nvSpPr>
          <p:spPr bwMode="invGray">
            <a:xfrm>
              <a:off x="3846" y="2070"/>
              <a:ext cx="37" cy="17"/>
            </a:xfrm>
            <a:custGeom>
              <a:avLst/>
              <a:gdLst>
                <a:gd name="T0" fmla="*/ 20 w 49"/>
                <a:gd name="T1" fmla="*/ 1 h 23"/>
                <a:gd name="T2" fmla="*/ 6 w 49"/>
                <a:gd name="T3" fmla="*/ 5 h 23"/>
                <a:gd name="T4" fmla="*/ 38 w 49"/>
                <a:gd name="T5" fmla="*/ 23 h 23"/>
                <a:gd name="T6" fmla="*/ 20 w 49"/>
                <a:gd name="T7" fmla="*/ 1 h 23"/>
              </a:gdLst>
              <a:ahLst/>
              <a:cxnLst>
                <a:cxn ang="0">
                  <a:pos x="T0" y="T1"/>
                </a:cxn>
                <a:cxn ang="0">
                  <a:pos x="T2" y="T3"/>
                </a:cxn>
                <a:cxn ang="0">
                  <a:pos x="T4" y="T5"/>
                </a:cxn>
                <a:cxn ang="0">
                  <a:pos x="T6" y="T7"/>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8" name="Freeform 104"/>
            <p:cNvSpPr>
              <a:spLocks/>
            </p:cNvSpPr>
            <p:nvPr/>
          </p:nvSpPr>
          <p:spPr bwMode="invGray">
            <a:xfrm>
              <a:off x="4098" y="2294"/>
              <a:ext cx="76" cy="114"/>
            </a:xfrm>
            <a:custGeom>
              <a:avLst/>
              <a:gdLst>
                <a:gd name="T0" fmla="*/ 6 w 102"/>
                <a:gd name="T1" fmla="*/ 0 h 152"/>
                <a:gd name="T2" fmla="*/ 0 w 102"/>
                <a:gd name="T3" fmla="*/ 18 h 152"/>
                <a:gd name="T4" fmla="*/ 14 w 102"/>
                <a:gd name="T5" fmla="*/ 42 h 152"/>
                <a:gd name="T6" fmla="*/ 32 w 102"/>
                <a:gd name="T7" fmla="*/ 72 h 152"/>
                <a:gd name="T8" fmla="*/ 36 w 102"/>
                <a:gd name="T9" fmla="*/ 104 h 152"/>
                <a:gd name="T10" fmla="*/ 80 w 102"/>
                <a:gd name="T11" fmla="*/ 152 h 152"/>
                <a:gd name="T12" fmla="*/ 86 w 102"/>
                <a:gd name="T13" fmla="*/ 124 h 152"/>
                <a:gd name="T14" fmla="*/ 74 w 102"/>
                <a:gd name="T15" fmla="*/ 102 h 152"/>
                <a:gd name="T16" fmla="*/ 62 w 102"/>
                <a:gd name="T17" fmla="*/ 92 h 152"/>
                <a:gd name="T18" fmla="*/ 52 w 102"/>
                <a:gd name="T19" fmla="*/ 74 h 152"/>
                <a:gd name="T20" fmla="*/ 42 w 102"/>
                <a:gd name="T21" fmla="*/ 44 h 152"/>
                <a:gd name="T22" fmla="*/ 4 w 102"/>
                <a:gd name="T23" fmla="*/ 12 h 152"/>
                <a:gd name="T24" fmla="*/ 6 w 102"/>
                <a:gd name="T25"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9" name="Freeform 105"/>
            <p:cNvSpPr>
              <a:spLocks/>
            </p:cNvSpPr>
            <p:nvPr/>
          </p:nvSpPr>
          <p:spPr bwMode="invGray">
            <a:xfrm>
              <a:off x="4159" y="2412"/>
              <a:ext cx="55" cy="78"/>
            </a:xfrm>
            <a:custGeom>
              <a:avLst/>
              <a:gdLst>
                <a:gd name="T0" fmla="*/ 64 w 74"/>
                <a:gd name="T1" fmla="*/ 22 h 103"/>
                <a:gd name="T2" fmla="*/ 74 w 74"/>
                <a:gd name="T3" fmla="*/ 40 h 103"/>
                <a:gd name="T4" fmla="*/ 30 w 74"/>
                <a:gd name="T5" fmla="*/ 84 h 103"/>
                <a:gd name="T6" fmla="*/ 32 w 74"/>
                <a:gd name="T7" fmla="*/ 100 h 103"/>
                <a:gd name="T8" fmla="*/ 20 w 74"/>
                <a:gd name="T9" fmla="*/ 94 h 103"/>
                <a:gd name="T10" fmla="*/ 6 w 74"/>
                <a:gd name="T11" fmla="*/ 84 h 103"/>
                <a:gd name="T12" fmla="*/ 0 w 74"/>
                <a:gd name="T13" fmla="*/ 82 h 103"/>
                <a:gd name="T14" fmla="*/ 10 w 74"/>
                <a:gd name="T15" fmla="*/ 58 h 103"/>
                <a:gd name="T16" fmla="*/ 12 w 74"/>
                <a:gd name="T17" fmla="*/ 52 h 103"/>
                <a:gd name="T18" fmla="*/ 2 w 74"/>
                <a:gd name="T19" fmla="*/ 24 h 103"/>
                <a:gd name="T20" fmla="*/ 4 w 74"/>
                <a:gd name="T21" fmla="*/ 14 h 103"/>
                <a:gd name="T22" fmla="*/ 26 w 74"/>
                <a:gd name="T23" fmla="*/ 22 h 103"/>
                <a:gd name="T24" fmla="*/ 36 w 74"/>
                <a:gd name="T25" fmla="*/ 36 h 103"/>
                <a:gd name="T26" fmla="*/ 64 w 74"/>
                <a:gd name="T27" fmla="*/ 2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0" name="Freeform 106"/>
            <p:cNvSpPr>
              <a:spLocks/>
            </p:cNvSpPr>
            <p:nvPr/>
          </p:nvSpPr>
          <p:spPr bwMode="invGray">
            <a:xfrm>
              <a:off x="4123" y="2492"/>
              <a:ext cx="109" cy="189"/>
            </a:xfrm>
            <a:custGeom>
              <a:avLst/>
              <a:gdLst>
                <a:gd name="T0" fmla="*/ 82 w 146"/>
                <a:gd name="T1" fmla="*/ 100 h 252"/>
                <a:gd name="T2" fmla="*/ 66 w 146"/>
                <a:gd name="T3" fmla="*/ 106 h 252"/>
                <a:gd name="T4" fmla="*/ 64 w 146"/>
                <a:gd name="T5" fmla="*/ 132 h 252"/>
                <a:gd name="T6" fmla="*/ 22 w 146"/>
                <a:gd name="T7" fmla="*/ 146 h 252"/>
                <a:gd name="T8" fmla="*/ 8 w 146"/>
                <a:gd name="T9" fmla="*/ 168 h 252"/>
                <a:gd name="T10" fmla="*/ 20 w 146"/>
                <a:gd name="T11" fmla="*/ 182 h 252"/>
                <a:gd name="T12" fmla="*/ 8 w 146"/>
                <a:gd name="T13" fmla="*/ 198 h 252"/>
                <a:gd name="T14" fmla="*/ 24 w 146"/>
                <a:gd name="T15" fmla="*/ 252 h 252"/>
                <a:gd name="T16" fmla="*/ 28 w 146"/>
                <a:gd name="T17" fmla="*/ 214 h 252"/>
                <a:gd name="T18" fmla="*/ 22 w 146"/>
                <a:gd name="T19" fmla="*/ 192 h 252"/>
                <a:gd name="T20" fmla="*/ 42 w 146"/>
                <a:gd name="T21" fmla="*/ 176 h 252"/>
                <a:gd name="T22" fmla="*/ 52 w 146"/>
                <a:gd name="T23" fmla="*/ 158 h 252"/>
                <a:gd name="T24" fmla="*/ 66 w 146"/>
                <a:gd name="T25" fmla="*/ 174 h 252"/>
                <a:gd name="T26" fmla="*/ 44 w 146"/>
                <a:gd name="T27" fmla="*/ 190 h 252"/>
                <a:gd name="T28" fmla="*/ 56 w 146"/>
                <a:gd name="T29" fmla="*/ 200 h 252"/>
                <a:gd name="T30" fmla="*/ 68 w 146"/>
                <a:gd name="T31" fmla="*/ 178 h 252"/>
                <a:gd name="T32" fmla="*/ 84 w 146"/>
                <a:gd name="T33" fmla="*/ 184 h 252"/>
                <a:gd name="T34" fmla="*/ 104 w 146"/>
                <a:gd name="T35" fmla="*/ 148 h 252"/>
                <a:gd name="T36" fmla="*/ 114 w 146"/>
                <a:gd name="T37" fmla="*/ 156 h 252"/>
                <a:gd name="T38" fmla="*/ 136 w 146"/>
                <a:gd name="T39" fmla="*/ 148 h 252"/>
                <a:gd name="T40" fmla="*/ 146 w 146"/>
                <a:gd name="T41" fmla="*/ 130 h 252"/>
                <a:gd name="T42" fmla="*/ 142 w 146"/>
                <a:gd name="T43" fmla="*/ 110 h 252"/>
                <a:gd name="T44" fmla="*/ 134 w 146"/>
                <a:gd name="T45" fmla="*/ 98 h 252"/>
                <a:gd name="T46" fmla="*/ 122 w 146"/>
                <a:gd name="T47" fmla="*/ 40 h 252"/>
                <a:gd name="T48" fmla="*/ 94 w 146"/>
                <a:gd name="T49" fmla="*/ 0 h 252"/>
                <a:gd name="T50" fmla="*/ 78 w 146"/>
                <a:gd name="T51" fmla="*/ 12 h 252"/>
                <a:gd name="T52" fmla="*/ 96 w 146"/>
                <a:gd name="T53" fmla="*/ 34 h 252"/>
                <a:gd name="T54" fmla="*/ 96 w 146"/>
                <a:gd name="T55" fmla="*/ 64 h 252"/>
                <a:gd name="T56" fmla="*/ 82 w 146"/>
                <a:gd name="T57" fmla="*/ 10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1" name="Freeform 107"/>
            <p:cNvSpPr>
              <a:spLocks/>
            </p:cNvSpPr>
            <p:nvPr/>
          </p:nvSpPr>
          <p:spPr bwMode="invGray">
            <a:xfrm>
              <a:off x="3062" y="1988"/>
              <a:ext cx="52" cy="30"/>
            </a:xfrm>
            <a:custGeom>
              <a:avLst/>
              <a:gdLst>
                <a:gd name="T0" fmla="*/ 59 w 70"/>
                <a:gd name="T1" fmla="*/ 0 h 40"/>
                <a:gd name="T2" fmla="*/ 65 w 70"/>
                <a:gd name="T3" fmla="*/ 20 h 40"/>
                <a:gd name="T4" fmla="*/ 41 w 70"/>
                <a:gd name="T5" fmla="*/ 24 h 40"/>
                <a:gd name="T6" fmla="*/ 31 w 70"/>
                <a:gd name="T7" fmla="*/ 40 h 40"/>
                <a:gd name="T8" fmla="*/ 7 w 70"/>
                <a:gd name="T9" fmla="*/ 38 h 40"/>
                <a:gd name="T10" fmla="*/ 1 w 70"/>
                <a:gd name="T11" fmla="*/ 36 h 40"/>
                <a:gd name="T12" fmla="*/ 33 w 70"/>
                <a:gd name="T13" fmla="*/ 20 h 40"/>
                <a:gd name="T14" fmla="*/ 59 w 70"/>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2" name="Freeform 108"/>
            <p:cNvSpPr>
              <a:spLocks/>
            </p:cNvSpPr>
            <p:nvPr/>
          </p:nvSpPr>
          <p:spPr bwMode="invGray">
            <a:xfrm>
              <a:off x="2955" y="1997"/>
              <a:ext cx="19" cy="22"/>
            </a:xfrm>
            <a:custGeom>
              <a:avLst/>
              <a:gdLst>
                <a:gd name="T0" fmla="*/ 18 w 26"/>
                <a:gd name="T1" fmla="*/ 0 h 29"/>
                <a:gd name="T2" fmla="*/ 0 w 26"/>
                <a:gd name="T3" fmla="*/ 18 h 29"/>
                <a:gd name="T4" fmla="*/ 18 w 26"/>
                <a:gd name="T5" fmla="*/ 26 h 29"/>
                <a:gd name="T6" fmla="*/ 18 w 26"/>
                <a:gd name="T7" fmla="*/ 0 h 29"/>
              </a:gdLst>
              <a:ahLst/>
              <a:cxnLst>
                <a:cxn ang="0">
                  <a:pos x="T0" y="T1"/>
                </a:cxn>
                <a:cxn ang="0">
                  <a:pos x="T2" y="T3"/>
                </a:cxn>
                <a:cxn ang="0">
                  <a:pos x="T4" y="T5"/>
                </a:cxn>
                <a:cxn ang="0">
                  <a:pos x="T6" y="T7"/>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3" name="Freeform 109"/>
            <p:cNvSpPr>
              <a:spLocks/>
            </p:cNvSpPr>
            <p:nvPr/>
          </p:nvSpPr>
          <p:spPr bwMode="invGray">
            <a:xfrm>
              <a:off x="2979" y="1996"/>
              <a:ext cx="37" cy="27"/>
            </a:xfrm>
            <a:custGeom>
              <a:avLst/>
              <a:gdLst>
                <a:gd name="T0" fmla="*/ 14 w 49"/>
                <a:gd name="T1" fmla="*/ 6 h 36"/>
                <a:gd name="T2" fmla="*/ 0 w 49"/>
                <a:gd name="T3" fmla="*/ 18 h 36"/>
                <a:gd name="T4" fmla="*/ 6 w 49"/>
                <a:gd name="T5" fmla="*/ 32 h 36"/>
                <a:gd name="T6" fmla="*/ 18 w 49"/>
                <a:gd name="T7" fmla="*/ 36 h 36"/>
                <a:gd name="T8" fmla="*/ 40 w 49"/>
                <a:gd name="T9" fmla="*/ 26 h 36"/>
                <a:gd name="T10" fmla="*/ 14 w 49"/>
                <a:gd name="T11" fmla="*/ 6 h 36"/>
              </a:gdLst>
              <a:ahLst/>
              <a:cxnLst>
                <a:cxn ang="0">
                  <a:pos x="T0" y="T1"/>
                </a:cxn>
                <a:cxn ang="0">
                  <a:pos x="T2" y="T3"/>
                </a:cxn>
                <a:cxn ang="0">
                  <a:pos x="T4" y="T5"/>
                </a:cxn>
                <a:cxn ang="0">
                  <a:pos x="T6" y="T7"/>
                </a:cxn>
                <a:cxn ang="0">
                  <a:pos x="T8" y="T9"/>
                </a:cxn>
                <a:cxn ang="0">
                  <a:pos x="T10" y="T11"/>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4" name="Freeform 110"/>
            <p:cNvSpPr>
              <a:spLocks/>
            </p:cNvSpPr>
            <p:nvPr/>
          </p:nvSpPr>
          <p:spPr bwMode="invGray">
            <a:xfrm>
              <a:off x="3040" y="1987"/>
              <a:ext cx="20" cy="16"/>
            </a:xfrm>
            <a:custGeom>
              <a:avLst/>
              <a:gdLst>
                <a:gd name="T0" fmla="*/ 11 w 27"/>
                <a:gd name="T1" fmla="*/ 0 h 22"/>
                <a:gd name="T2" fmla="*/ 3 w 27"/>
                <a:gd name="T3" fmla="*/ 12 h 22"/>
                <a:gd name="T4" fmla="*/ 19 w 27"/>
                <a:gd name="T5" fmla="*/ 22 h 22"/>
                <a:gd name="T6" fmla="*/ 11 w 27"/>
                <a:gd name="T7" fmla="*/ 0 h 22"/>
              </a:gdLst>
              <a:ahLst/>
              <a:cxnLst>
                <a:cxn ang="0">
                  <a:pos x="T0" y="T1"/>
                </a:cxn>
                <a:cxn ang="0">
                  <a:pos x="T2" y="T3"/>
                </a:cxn>
                <a:cxn ang="0">
                  <a:pos x="T4" y="T5"/>
                </a:cxn>
                <a:cxn ang="0">
                  <a:pos x="T6" y="T7"/>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5" name="Freeform 111"/>
            <p:cNvSpPr>
              <a:spLocks/>
            </p:cNvSpPr>
            <p:nvPr/>
          </p:nvSpPr>
          <p:spPr bwMode="invGray">
            <a:xfrm>
              <a:off x="3022" y="2005"/>
              <a:ext cx="15" cy="13"/>
            </a:xfrm>
            <a:custGeom>
              <a:avLst/>
              <a:gdLst>
                <a:gd name="T0" fmla="*/ 11 w 20"/>
                <a:gd name="T1" fmla="*/ 0 h 18"/>
                <a:gd name="T2" fmla="*/ 9 w 20"/>
                <a:gd name="T3" fmla="*/ 18 h 18"/>
                <a:gd name="T4" fmla="*/ 11 w 20"/>
                <a:gd name="T5" fmla="*/ 0 h 18"/>
              </a:gdLst>
              <a:ahLst/>
              <a:cxnLst>
                <a:cxn ang="0">
                  <a:pos x="T0" y="T1"/>
                </a:cxn>
                <a:cxn ang="0">
                  <a:pos x="T2" y="T3"/>
                </a:cxn>
                <a:cxn ang="0">
                  <a:pos x="T4" y="T5"/>
                </a:cxn>
              </a:cxnLst>
              <a:rect l="0" t="0" r="r" b="b"/>
              <a:pathLst>
                <a:path w="20" h="18">
                  <a:moveTo>
                    <a:pt x="11" y="0"/>
                  </a:moveTo>
                  <a:cubicBezTo>
                    <a:pt x="1" y="14"/>
                    <a:pt x="0" y="9"/>
                    <a:pt x="9" y="18"/>
                  </a:cubicBezTo>
                  <a:cubicBezTo>
                    <a:pt x="20" y="14"/>
                    <a:pt x="16" y="18"/>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6" name="Freeform 112"/>
            <p:cNvSpPr>
              <a:spLocks/>
            </p:cNvSpPr>
            <p:nvPr/>
          </p:nvSpPr>
          <p:spPr bwMode="invGray">
            <a:xfrm>
              <a:off x="4162" y="2021"/>
              <a:ext cx="18" cy="33"/>
            </a:xfrm>
            <a:custGeom>
              <a:avLst/>
              <a:gdLst>
                <a:gd name="T0" fmla="*/ 24 w 24"/>
                <a:gd name="T1" fmla="*/ 0 h 44"/>
                <a:gd name="T2" fmla="*/ 8 w 24"/>
                <a:gd name="T3" fmla="*/ 16 h 44"/>
                <a:gd name="T4" fmla="*/ 0 w 24"/>
                <a:gd name="T5" fmla="*/ 34 h 44"/>
                <a:gd name="T6" fmla="*/ 16 w 24"/>
                <a:gd name="T7" fmla="*/ 40 h 44"/>
                <a:gd name="T8" fmla="*/ 24 w 24"/>
                <a:gd name="T9" fmla="*/ 0 h 44"/>
              </a:gdLst>
              <a:ahLst/>
              <a:cxnLst>
                <a:cxn ang="0">
                  <a:pos x="T0" y="T1"/>
                </a:cxn>
                <a:cxn ang="0">
                  <a:pos x="T2" y="T3"/>
                </a:cxn>
                <a:cxn ang="0">
                  <a:pos x="T4" y="T5"/>
                </a:cxn>
                <a:cxn ang="0">
                  <a:pos x="T6" y="T7"/>
                </a:cxn>
                <a:cxn ang="0">
                  <a:pos x="T8" y="T9"/>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7" name="Freeform 113"/>
            <p:cNvSpPr>
              <a:spLocks/>
            </p:cNvSpPr>
            <p:nvPr/>
          </p:nvSpPr>
          <p:spPr bwMode="invGray">
            <a:xfrm>
              <a:off x="3278" y="3473"/>
              <a:ext cx="31" cy="18"/>
            </a:xfrm>
            <a:custGeom>
              <a:avLst/>
              <a:gdLst>
                <a:gd name="T0" fmla="*/ 30 w 41"/>
                <a:gd name="T1" fmla="*/ 0 h 24"/>
                <a:gd name="T2" fmla="*/ 26 w 41"/>
                <a:gd name="T3" fmla="*/ 24 h 24"/>
                <a:gd name="T4" fmla="*/ 30 w 41"/>
                <a:gd name="T5" fmla="*/ 0 h 24"/>
              </a:gdLst>
              <a:ahLst/>
              <a:cxnLst>
                <a:cxn ang="0">
                  <a:pos x="T0" y="T1"/>
                </a:cxn>
                <a:cxn ang="0">
                  <a:pos x="T2" y="T3"/>
                </a:cxn>
                <a:cxn ang="0">
                  <a:pos x="T4" y="T5"/>
                </a:cxn>
              </a:cxnLst>
              <a:rect l="0" t="0" r="r" b="b"/>
              <a:pathLst>
                <a:path w="41" h="24">
                  <a:moveTo>
                    <a:pt x="30" y="0"/>
                  </a:moveTo>
                  <a:cubicBezTo>
                    <a:pt x="4" y="4"/>
                    <a:pt x="0" y="17"/>
                    <a:pt x="26" y="24"/>
                  </a:cubicBezTo>
                  <a:cubicBezTo>
                    <a:pt x="41" y="19"/>
                    <a:pt x="38" y="10"/>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8" name="Freeform 114"/>
            <p:cNvSpPr>
              <a:spLocks/>
            </p:cNvSpPr>
            <p:nvPr/>
          </p:nvSpPr>
          <p:spPr bwMode="invGray">
            <a:xfrm>
              <a:off x="3318" y="3466"/>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9" name="Freeform 115"/>
            <p:cNvSpPr>
              <a:spLocks/>
            </p:cNvSpPr>
            <p:nvPr/>
          </p:nvSpPr>
          <p:spPr bwMode="invGray">
            <a:xfrm>
              <a:off x="3251" y="3312"/>
              <a:ext cx="9"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0" name="Freeform 116"/>
            <p:cNvSpPr>
              <a:spLocks/>
            </p:cNvSpPr>
            <p:nvPr/>
          </p:nvSpPr>
          <p:spPr bwMode="invGray">
            <a:xfrm>
              <a:off x="3311" y="3239"/>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1" name="Freeform 117"/>
            <p:cNvSpPr>
              <a:spLocks/>
            </p:cNvSpPr>
            <p:nvPr/>
          </p:nvSpPr>
          <p:spPr bwMode="invGray">
            <a:xfrm>
              <a:off x="3287" y="3238"/>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2" name="Freeform 118"/>
            <p:cNvSpPr>
              <a:spLocks/>
            </p:cNvSpPr>
            <p:nvPr/>
          </p:nvSpPr>
          <p:spPr bwMode="invGray">
            <a:xfrm>
              <a:off x="3276" y="3260"/>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3" name="Freeform 119"/>
            <p:cNvSpPr>
              <a:spLocks/>
            </p:cNvSpPr>
            <p:nvPr/>
          </p:nvSpPr>
          <p:spPr bwMode="invGray">
            <a:xfrm>
              <a:off x="3251" y="3294"/>
              <a:ext cx="9"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4" name="Freeform 120"/>
            <p:cNvSpPr>
              <a:spLocks/>
            </p:cNvSpPr>
            <p:nvPr/>
          </p:nvSpPr>
          <p:spPr bwMode="invGray">
            <a:xfrm>
              <a:off x="3270" y="3281"/>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5" name="Freeform 121"/>
            <p:cNvSpPr>
              <a:spLocks/>
            </p:cNvSpPr>
            <p:nvPr/>
          </p:nvSpPr>
          <p:spPr bwMode="invGray">
            <a:xfrm>
              <a:off x="2537" y="2293"/>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6" name="Freeform 122"/>
            <p:cNvSpPr>
              <a:spLocks/>
            </p:cNvSpPr>
            <p:nvPr/>
          </p:nvSpPr>
          <p:spPr bwMode="invGray">
            <a:xfrm>
              <a:off x="2476" y="2259"/>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7" name="Freeform 123"/>
            <p:cNvSpPr>
              <a:spLocks/>
            </p:cNvSpPr>
            <p:nvPr/>
          </p:nvSpPr>
          <p:spPr bwMode="invGray">
            <a:xfrm>
              <a:off x="2238" y="2042"/>
              <a:ext cx="2060" cy="1644"/>
            </a:xfrm>
            <a:custGeom>
              <a:avLst/>
              <a:gdLst>
                <a:gd name="T0" fmla="*/ 452 w 2060"/>
                <a:gd name="T1" fmla="*/ 653 h 1644"/>
                <a:gd name="T2" fmla="*/ 333 w 2060"/>
                <a:gd name="T3" fmla="*/ 595 h 1644"/>
                <a:gd name="T4" fmla="*/ 158 w 2060"/>
                <a:gd name="T5" fmla="*/ 645 h 1644"/>
                <a:gd name="T6" fmla="*/ 46 w 2060"/>
                <a:gd name="T7" fmla="*/ 759 h 1644"/>
                <a:gd name="T8" fmla="*/ 12 w 2060"/>
                <a:gd name="T9" fmla="*/ 941 h 1644"/>
                <a:gd name="T10" fmla="*/ 146 w 2060"/>
                <a:gd name="T11" fmla="*/ 1059 h 1644"/>
                <a:gd name="T12" fmla="*/ 308 w 2060"/>
                <a:gd name="T13" fmla="*/ 1041 h 1644"/>
                <a:gd name="T14" fmla="*/ 396 w 2060"/>
                <a:gd name="T15" fmla="*/ 1138 h 1644"/>
                <a:gd name="T16" fmla="*/ 452 w 2060"/>
                <a:gd name="T17" fmla="*/ 1447 h 1644"/>
                <a:gd name="T18" fmla="*/ 497 w 2060"/>
                <a:gd name="T19" fmla="*/ 1628 h 1644"/>
                <a:gd name="T20" fmla="*/ 704 w 2060"/>
                <a:gd name="T21" fmla="*/ 1574 h 1644"/>
                <a:gd name="T22" fmla="*/ 817 w 2060"/>
                <a:gd name="T23" fmla="*/ 1380 h 1644"/>
                <a:gd name="T24" fmla="*/ 885 w 2060"/>
                <a:gd name="T25" fmla="*/ 1153 h 1644"/>
                <a:gd name="T26" fmla="*/ 998 w 2060"/>
                <a:gd name="T27" fmla="*/ 999 h 1644"/>
                <a:gd name="T28" fmla="*/ 796 w 2060"/>
                <a:gd name="T29" fmla="*/ 856 h 1644"/>
                <a:gd name="T30" fmla="*/ 817 w 2060"/>
                <a:gd name="T31" fmla="*/ 819 h 1644"/>
                <a:gd name="T32" fmla="*/ 1003 w 2060"/>
                <a:gd name="T33" fmla="*/ 916 h 1644"/>
                <a:gd name="T34" fmla="*/ 1098 w 2060"/>
                <a:gd name="T35" fmla="*/ 792 h 1644"/>
                <a:gd name="T36" fmla="*/ 1046 w 2060"/>
                <a:gd name="T37" fmla="*/ 763 h 1644"/>
                <a:gd name="T38" fmla="*/ 929 w 2060"/>
                <a:gd name="T39" fmla="*/ 716 h 1644"/>
                <a:gd name="T40" fmla="*/ 1141 w 2060"/>
                <a:gd name="T41" fmla="*/ 761 h 1644"/>
                <a:gd name="T42" fmla="*/ 1296 w 2060"/>
                <a:gd name="T43" fmla="*/ 852 h 1644"/>
                <a:gd name="T44" fmla="*/ 1373 w 2060"/>
                <a:gd name="T45" fmla="*/ 1033 h 1644"/>
                <a:gd name="T46" fmla="*/ 1608 w 2060"/>
                <a:gd name="T47" fmla="*/ 847 h 1644"/>
                <a:gd name="T48" fmla="*/ 1704 w 2060"/>
                <a:gd name="T49" fmla="*/ 1030 h 1644"/>
                <a:gd name="T50" fmla="*/ 1707 w 2060"/>
                <a:gd name="T51" fmla="*/ 874 h 1644"/>
                <a:gd name="T52" fmla="*/ 1759 w 2060"/>
                <a:gd name="T53" fmla="*/ 800 h 1644"/>
                <a:gd name="T54" fmla="*/ 1783 w 2060"/>
                <a:gd name="T55" fmla="*/ 544 h 1644"/>
                <a:gd name="T56" fmla="*/ 1824 w 2060"/>
                <a:gd name="T57" fmla="*/ 528 h 1644"/>
                <a:gd name="T58" fmla="*/ 1844 w 2060"/>
                <a:gd name="T59" fmla="*/ 427 h 1644"/>
                <a:gd name="T60" fmla="*/ 1805 w 2060"/>
                <a:gd name="T61" fmla="*/ 226 h 1644"/>
                <a:gd name="T62" fmla="*/ 1899 w 2060"/>
                <a:gd name="T63" fmla="*/ 108 h 1644"/>
                <a:gd name="T64" fmla="*/ 1947 w 2060"/>
                <a:gd name="T65" fmla="*/ 209 h 1644"/>
                <a:gd name="T66" fmla="*/ 1943 w 2060"/>
                <a:gd name="T67" fmla="*/ 123 h 1644"/>
                <a:gd name="T68" fmla="*/ 1975 w 2060"/>
                <a:gd name="T69" fmla="*/ 51 h 1644"/>
                <a:gd name="T70" fmla="*/ 2038 w 2060"/>
                <a:gd name="T71" fmla="*/ 0 h 1644"/>
                <a:gd name="T72" fmla="*/ 1820 w 2060"/>
                <a:gd name="T73" fmla="*/ 63 h 1644"/>
                <a:gd name="T74" fmla="*/ 1583 w 2060"/>
                <a:gd name="T75" fmla="*/ 83 h 1644"/>
                <a:gd name="T76" fmla="*/ 1349 w 2060"/>
                <a:gd name="T77" fmla="*/ 30 h 1644"/>
                <a:gd name="T78" fmla="*/ 1132 w 2060"/>
                <a:gd name="T79" fmla="*/ 65 h 1644"/>
                <a:gd name="T80" fmla="*/ 1040 w 2060"/>
                <a:gd name="T81" fmla="*/ 170 h 1644"/>
                <a:gd name="T82" fmla="*/ 926 w 2060"/>
                <a:gd name="T83" fmla="*/ 137 h 1644"/>
                <a:gd name="T84" fmla="*/ 758 w 2060"/>
                <a:gd name="T85" fmla="*/ 183 h 1644"/>
                <a:gd name="T86" fmla="*/ 667 w 2060"/>
                <a:gd name="T87" fmla="*/ 140 h 1644"/>
                <a:gd name="T88" fmla="*/ 364 w 2060"/>
                <a:gd name="T89" fmla="*/ 248 h 1644"/>
                <a:gd name="T90" fmla="*/ 535 w 2060"/>
                <a:gd name="T91" fmla="*/ 213 h 1644"/>
                <a:gd name="T92" fmla="*/ 638 w 2060"/>
                <a:gd name="T93" fmla="*/ 276 h 1644"/>
                <a:gd name="T94" fmla="*/ 443 w 2060"/>
                <a:gd name="T95" fmla="*/ 357 h 1644"/>
                <a:gd name="T96" fmla="*/ 275 w 2060"/>
                <a:gd name="T97" fmla="*/ 416 h 1644"/>
                <a:gd name="T98" fmla="*/ 167 w 2060"/>
                <a:gd name="T99" fmla="*/ 537 h 1644"/>
                <a:gd name="T100" fmla="*/ 283 w 2060"/>
                <a:gd name="T101" fmla="*/ 552 h 1644"/>
                <a:gd name="T102" fmla="*/ 381 w 2060"/>
                <a:gd name="T103" fmla="*/ 573 h 1644"/>
                <a:gd name="T104" fmla="*/ 493 w 2060"/>
                <a:gd name="T105" fmla="*/ 590 h 1644"/>
                <a:gd name="T106" fmla="*/ 487 w 2060"/>
                <a:gd name="T107" fmla="*/ 512 h 1644"/>
                <a:gd name="T108" fmla="*/ 592 w 2060"/>
                <a:gd name="T109" fmla="*/ 548 h 1644"/>
                <a:gd name="T110" fmla="*/ 686 w 2060"/>
                <a:gd name="T111" fmla="*/ 470 h 1644"/>
                <a:gd name="T112" fmla="*/ 772 w 2060"/>
                <a:gd name="T113" fmla="*/ 480 h 1644"/>
                <a:gd name="T114" fmla="*/ 639 w 2060"/>
                <a:gd name="T115" fmla="*/ 598 h 1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grpFill/>
            <a:ln>
              <a:noFill/>
            </a:ln>
            <a:effectLst/>
            <a:extLst>
              <a:ext uri="{91240B29-F687-4F45-9708-019B960494DF}">
                <a14:hiddenLine xmlns:a14="http://schemas.microsoft.com/office/drawing/2010/main" w="12700" cap="flat" cmpd="sng">
                  <a:solidFill>
                    <a:srgbClr val="FF5425"/>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grpSp>
      <p:pic>
        <p:nvPicPr>
          <p:cNvPr id="1028" name="Picture 19" descr="1"/>
          <p:cNvPicPr>
            <a:picLocks noChangeAspect="1" noChangeArrowheads="1"/>
          </p:cNvPicPr>
          <p:nvPr/>
        </p:nvPicPr>
        <p:blipFill>
          <a:blip r:embed="rId15">
            <a:extLst>
              <a:ext uri="{28A0092B-C50C-407E-A947-70E740481C1C}">
                <a14:useLocalDpi xmlns:a14="http://schemas.microsoft.com/office/drawing/2010/main" val="0"/>
              </a:ext>
            </a:extLst>
          </a:blip>
          <a:srcRect b="38461"/>
          <a:stretch>
            <a:fillRect/>
          </a:stretch>
        </p:blipFill>
        <p:spPr bwMode="auto">
          <a:xfrm>
            <a:off x="0" y="6324600"/>
            <a:ext cx="91440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3"/>
          <p:cNvSpPr>
            <a:spLocks noGrp="1" noChangeArrowheads="1"/>
          </p:cNvSpPr>
          <p:nvPr>
            <p:ph type="body" idx="1"/>
          </p:nvPr>
        </p:nvSpPr>
        <p:spPr bwMode="auto">
          <a:xfrm>
            <a:off x="457200" y="1052736"/>
            <a:ext cx="8229600" cy="5271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30" name="Rectangle 6"/>
          <p:cNvSpPr>
            <a:spLocks noGrp="1" noChangeArrowheads="1"/>
          </p:cNvSpPr>
          <p:nvPr>
            <p:ph type="sldNum" sz="quarter" idx="4"/>
          </p:nvPr>
        </p:nvSpPr>
        <p:spPr bwMode="auto">
          <a:xfrm>
            <a:off x="8378825" y="6537325"/>
            <a:ext cx="5143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solidFill>
                  <a:srgbClr val="002060"/>
                </a:solidFill>
                <a:ea typeface="宋体" charset="-122"/>
              </a:defRPr>
            </a:lvl1pPr>
          </a:lstStyle>
          <a:p>
            <a:pPr>
              <a:defRPr/>
            </a:pPr>
            <a:fld id="{19F9A2C6-F662-4950-9AF8-C03DDFFA4018}" type="slidenum">
              <a:rPr lang="zh-CN" altLang="en-US"/>
              <a:pPr>
                <a:defRPr/>
              </a:pPr>
              <a:t>‹#›</a:t>
            </a:fld>
            <a:endParaRPr lang="en-US" altLang="zh-CN" dirty="0"/>
          </a:p>
        </p:txBody>
      </p:sp>
      <p:grpSp>
        <p:nvGrpSpPr>
          <p:cNvPr id="1031" name="组合 1"/>
          <p:cNvGrpSpPr>
            <a:grpSpLocks/>
          </p:cNvGrpSpPr>
          <p:nvPr userDrawn="1"/>
        </p:nvGrpSpPr>
        <p:grpSpPr bwMode="auto">
          <a:xfrm>
            <a:off x="8101013" y="5667375"/>
            <a:ext cx="987425" cy="928688"/>
            <a:chOff x="7891463" y="5608638"/>
            <a:chExt cx="1235075" cy="1160462"/>
          </a:xfrm>
        </p:grpSpPr>
        <p:pic>
          <p:nvPicPr>
            <p:cNvPr id="1035" name="Picture 9" descr="artplus_nature_naturalcity42_a"/>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7891463" y="5935663"/>
              <a:ext cx="1235075"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0" descr="artplus_nature_naturalcity42_b"/>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981950" y="5916613"/>
              <a:ext cx="828675"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Picture 11" descr="artplus_nature_naturalcity42_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161338" y="5608638"/>
              <a:ext cx="43021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12" descr="artplus_nature_naturalcity42_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102600" y="5849938"/>
              <a:ext cx="173038"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32" name="Rectangle 2"/>
          <p:cNvSpPr>
            <a:spLocks noGrp="1" noChangeArrowheads="1"/>
          </p:cNvSpPr>
          <p:nvPr>
            <p:ph type="title"/>
          </p:nvPr>
        </p:nvSpPr>
        <p:spPr bwMode="auto">
          <a:xfrm>
            <a:off x="467544" y="10127"/>
            <a:ext cx="8229600"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8" name="页脚占位符 4"/>
          <p:cNvSpPr>
            <a:spLocks noGrp="1"/>
          </p:cNvSpPr>
          <p:nvPr>
            <p:ph type="ftr" sz="quarter" idx="3"/>
          </p:nvPr>
        </p:nvSpPr>
        <p:spPr>
          <a:xfrm>
            <a:off x="3124200" y="6537325"/>
            <a:ext cx="2895600" cy="244475"/>
          </a:xfrm>
          <a:prstGeom prst="rect">
            <a:avLst/>
          </a:prstGeom>
        </p:spPr>
        <p:txBody>
          <a:bodyPr vert="horz" wrap="square" lIns="91440" tIns="45720" rIns="91440" bIns="45720" numCol="1" anchor="t" anchorCtr="0" compatLnSpc="1">
            <a:prstTxWarp prst="textNoShape">
              <a:avLst/>
            </a:prstTxWarp>
          </a:bodyPr>
          <a:lstStyle>
            <a:lvl1pPr algn="ctr">
              <a:defRPr sz="1200" smtClean="0">
                <a:solidFill>
                  <a:srgbClr val="002060"/>
                </a:solidFill>
                <a:ea typeface="宋体" charset="-122"/>
              </a:defRPr>
            </a:lvl1pPr>
          </a:lstStyle>
          <a:p>
            <a:pPr>
              <a:defRPr/>
            </a:pPr>
            <a:r>
              <a:rPr lang="zh-CN" altLang="en-US"/>
              <a:t>密码学导论</a:t>
            </a:r>
            <a:r>
              <a:rPr lang="en-US" altLang="zh-CN"/>
              <a:t>--</a:t>
            </a:r>
            <a:r>
              <a:rPr lang="zh-CN" altLang="en-US"/>
              <a:t>中国科学技术大学</a:t>
            </a:r>
            <a:endParaRPr lang="en-US" altLang="zh-CN"/>
          </a:p>
        </p:txBody>
      </p:sp>
      <p:grpSp>
        <p:nvGrpSpPr>
          <p:cNvPr id="128" name="Group 15"/>
          <p:cNvGrpSpPr>
            <a:grpSpLocks/>
          </p:cNvGrpSpPr>
          <p:nvPr userDrawn="1"/>
        </p:nvGrpSpPr>
        <p:grpSpPr bwMode="auto">
          <a:xfrm>
            <a:off x="623" y="0"/>
            <a:ext cx="4357476" cy="714965"/>
            <a:chOff x="664" y="1951"/>
            <a:chExt cx="4308" cy="2120"/>
          </a:xfrm>
          <a:solidFill>
            <a:schemeClr val="bg1">
              <a:alpha val="21000"/>
            </a:schemeClr>
          </a:solidFill>
        </p:grpSpPr>
        <p:sp>
          <p:nvSpPr>
            <p:cNvPr id="129" name="Freeform 16"/>
            <p:cNvSpPr>
              <a:spLocks/>
            </p:cNvSpPr>
            <p:nvPr/>
          </p:nvSpPr>
          <p:spPr bwMode="invGray">
            <a:xfrm>
              <a:off x="743" y="2045"/>
              <a:ext cx="1267" cy="1938"/>
            </a:xfrm>
            <a:custGeom>
              <a:avLst/>
              <a:gdLst>
                <a:gd name="T0" fmla="*/ 116 w 1692"/>
                <a:gd name="T1" fmla="*/ 258 h 2586"/>
                <a:gd name="T2" fmla="*/ 320 w 1692"/>
                <a:gd name="T3" fmla="*/ 210 h 2586"/>
                <a:gd name="T4" fmla="*/ 434 w 1692"/>
                <a:gd name="T5" fmla="*/ 240 h 2586"/>
                <a:gd name="T6" fmla="*/ 416 w 1692"/>
                <a:gd name="T7" fmla="*/ 444 h 2586"/>
                <a:gd name="T8" fmla="*/ 272 w 1692"/>
                <a:gd name="T9" fmla="*/ 582 h 2586"/>
                <a:gd name="T10" fmla="*/ 218 w 1692"/>
                <a:gd name="T11" fmla="*/ 714 h 2586"/>
                <a:gd name="T12" fmla="*/ 284 w 1692"/>
                <a:gd name="T13" fmla="*/ 964 h 2586"/>
                <a:gd name="T14" fmla="*/ 316 w 1692"/>
                <a:gd name="T15" fmla="*/ 960 h 2586"/>
                <a:gd name="T16" fmla="*/ 328 w 1692"/>
                <a:gd name="T17" fmla="*/ 906 h 2586"/>
                <a:gd name="T18" fmla="*/ 478 w 1692"/>
                <a:gd name="T19" fmla="*/ 1154 h 2586"/>
                <a:gd name="T20" fmla="*/ 650 w 1692"/>
                <a:gd name="T21" fmla="*/ 1200 h 2586"/>
                <a:gd name="T22" fmla="*/ 794 w 1692"/>
                <a:gd name="T23" fmla="*/ 1350 h 2586"/>
                <a:gd name="T24" fmla="*/ 854 w 1692"/>
                <a:gd name="T25" fmla="*/ 1422 h 2586"/>
                <a:gd name="T26" fmla="*/ 770 w 1692"/>
                <a:gd name="T27" fmla="*/ 1608 h 2586"/>
                <a:gd name="T28" fmla="*/ 916 w 1692"/>
                <a:gd name="T29" fmla="*/ 1782 h 2586"/>
                <a:gd name="T30" fmla="*/ 1034 w 1692"/>
                <a:gd name="T31" fmla="*/ 2022 h 2586"/>
                <a:gd name="T32" fmla="*/ 1094 w 1692"/>
                <a:gd name="T33" fmla="*/ 2310 h 2586"/>
                <a:gd name="T34" fmla="*/ 1194 w 1692"/>
                <a:gd name="T35" fmla="*/ 2540 h 2586"/>
                <a:gd name="T36" fmla="*/ 1280 w 1692"/>
                <a:gd name="T37" fmla="*/ 2520 h 2586"/>
                <a:gd name="T38" fmla="*/ 1244 w 1692"/>
                <a:gd name="T39" fmla="*/ 2394 h 2586"/>
                <a:gd name="T40" fmla="*/ 1288 w 1692"/>
                <a:gd name="T41" fmla="*/ 2306 h 2586"/>
                <a:gd name="T42" fmla="*/ 1368 w 1692"/>
                <a:gd name="T43" fmla="*/ 2228 h 2586"/>
                <a:gd name="T44" fmla="*/ 1448 w 1692"/>
                <a:gd name="T45" fmla="*/ 2076 h 2586"/>
                <a:gd name="T46" fmla="*/ 1568 w 1692"/>
                <a:gd name="T47" fmla="*/ 1950 h 2586"/>
                <a:gd name="T48" fmla="*/ 1622 w 1692"/>
                <a:gd name="T49" fmla="*/ 1746 h 2586"/>
                <a:gd name="T50" fmla="*/ 1552 w 1692"/>
                <a:gd name="T51" fmla="*/ 1538 h 2586"/>
                <a:gd name="T52" fmla="*/ 1376 w 1692"/>
                <a:gd name="T53" fmla="*/ 1410 h 2586"/>
                <a:gd name="T54" fmla="*/ 1104 w 1692"/>
                <a:gd name="T55" fmla="*/ 1280 h 2586"/>
                <a:gd name="T56" fmla="*/ 974 w 1692"/>
                <a:gd name="T57" fmla="*/ 1260 h 2586"/>
                <a:gd name="T58" fmla="*/ 904 w 1692"/>
                <a:gd name="T59" fmla="*/ 1268 h 2586"/>
                <a:gd name="T60" fmla="*/ 794 w 1692"/>
                <a:gd name="T61" fmla="*/ 1308 h 2586"/>
                <a:gd name="T62" fmla="*/ 758 w 1692"/>
                <a:gd name="T63" fmla="*/ 1174 h 2586"/>
                <a:gd name="T64" fmla="*/ 736 w 1692"/>
                <a:gd name="T65" fmla="*/ 1062 h 2586"/>
                <a:gd name="T66" fmla="*/ 632 w 1692"/>
                <a:gd name="T67" fmla="*/ 1104 h 2586"/>
                <a:gd name="T68" fmla="*/ 568 w 1692"/>
                <a:gd name="T69" fmla="*/ 950 h 2586"/>
                <a:gd name="T70" fmla="*/ 740 w 1692"/>
                <a:gd name="T71" fmla="*/ 912 h 2586"/>
                <a:gd name="T72" fmla="*/ 842 w 1692"/>
                <a:gd name="T73" fmla="*/ 906 h 2586"/>
                <a:gd name="T74" fmla="*/ 896 w 1692"/>
                <a:gd name="T75" fmla="*/ 900 h 2586"/>
                <a:gd name="T76" fmla="*/ 1058 w 1692"/>
                <a:gd name="T77" fmla="*/ 750 h 2586"/>
                <a:gd name="T78" fmla="*/ 1184 w 1692"/>
                <a:gd name="T79" fmla="*/ 678 h 2586"/>
                <a:gd name="T80" fmla="*/ 1278 w 1692"/>
                <a:gd name="T81" fmla="*/ 636 h 2586"/>
                <a:gd name="T82" fmla="*/ 1340 w 1692"/>
                <a:gd name="T83" fmla="*/ 538 h 2586"/>
                <a:gd name="T84" fmla="*/ 1288 w 1692"/>
                <a:gd name="T85" fmla="*/ 512 h 2586"/>
                <a:gd name="T86" fmla="*/ 1526 w 1692"/>
                <a:gd name="T87" fmla="*/ 456 h 2586"/>
                <a:gd name="T88" fmla="*/ 1406 w 1692"/>
                <a:gd name="T89" fmla="*/ 342 h 2586"/>
                <a:gd name="T90" fmla="*/ 1328 w 1692"/>
                <a:gd name="T91" fmla="*/ 264 h 2586"/>
                <a:gd name="T92" fmla="*/ 1222 w 1692"/>
                <a:gd name="T93" fmla="*/ 364 h 2586"/>
                <a:gd name="T94" fmla="*/ 1110 w 1692"/>
                <a:gd name="T95" fmla="*/ 444 h 2586"/>
                <a:gd name="T96" fmla="*/ 1022 w 1692"/>
                <a:gd name="T97" fmla="*/ 304 h 2586"/>
                <a:gd name="T98" fmla="*/ 1212 w 1692"/>
                <a:gd name="T99" fmla="*/ 240 h 2586"/>
                <a:gd name="T100" fmla="*/ 1266 w 1692"/>
                <a:gd name="T101" fmla="*/ 198 h 2586"/>
                <a:gd name="T102" fmla="*/ 1328 w 1692"/>
                <a:gd name="T103" fmla="*/ 172 h 2586"/>
                <a:gd name="T104" fmla="*/ 1286 w 1692"/>
                <a:gd name="T105" fmla="*/ 144 h 2586"/>
                <a:gd name="T106" fmla="*/ 1262 w 1692"/>
                <a:gd name="T107" fmla="*/ 120 h 2586"/>
                <a:gd name="T108" fmla="*/ 1202 w 1692"/>
                <a:gd name="T109" fmla="*/ 102 h 2586"/>
                <a:gd name="T110" fmla="*/ 1106 w 1692"/>
                <a:gd name="T111" fmla="*/ 136 h 2586"/>
                <a:gd name="T112" fmla="*/ 950 w 1692"/>
                <a:gd name="T113" fmla="*/ 120 h 2586"/>
                <a:gd name="T114" fmla="*/ 550 w 1692"/>
                <a:gd name="T115" fmla="*/ 0 h 2586"/>
                <a:gd name="T116" fmla="*/ 344 w 1692"/>
                <a:gd name="T117" fmla="*/ 32 h 2586"/>
                <a:gd name="T118" fmla="*/ 290 w 1692"/>
                <a:gd name="T119" fmla="*/ 102 h 2586"/>
                <a:gd name="T120" fmla="*/ 128 w 1692"/>
                <a:gd name="T121" fmla="*/ 174 h 2586"/>
                <a:gd name="T122" fmla="*/ 128 w 1692"/>
                <a:gd name="T123" fmla="*/ 216 h 2586"/>
                <a:gd name="T124" fmla="*/ 2 w 1692"/>
                <a:gd name="T125" fmla="*/ 252 h 2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0" name="Freeform 17"/>
            <p:cNvSpPr>
              <a:spLocks/>
            </p:cNvSpPr>
            <p:nvPr/>
          </p:nvSpPr>
          <p:spPr bwMode="invGray">
            <a:xfrm>
              <a:off x="703" y="2230"/>
              <a:ext cx="34" cy="28"/>
            </a:xfrm>
            <a:custGeom>
              <a:avLst/>
              <a:gdLst>
                <a:gd name="T0" fmla="*/ 16 w 46"/>
                <a:gd name="T1" fmla="*/ 4 h 38"/>
                <a:gd name="T2" fmla="*/ 0 w 46"/>
                <a:gd name="T3" fmla="*/ 22 h 38"/>
                <a:gd name="T4" fmla="*/ 22 w 46"/>
                <a:gd name="T5" fmla="*/ 38 h 38"/>
                <a:gd name="T6" fmla="*/ 46 w 46"/>
                <a:gd name="T7" fmla="*/ 26 h 38"/>
                <a:gd name="T8" fmla="*/ 30 w 46"/>
                <a:gd name="T9" fmla="*/ 0 h 38"/>
                <a:gd name="T10" fmla="*/ 16 w 46"/>
                <a:gd name="T11" fmla="*/ 4 h 38"/>
              </a:gdLst>
              <a:ahLst/>
              <a:cxnLst>
                <a:cxn ang="0">
                  <a:pos x="T0" y="T1"/>
                </a:cxn>
                <a:cxn ang="0">
                  <a:pos x="T2" y="T3"/>
                </a:cxn>
                <a:cxn ang="0">
                  <a:pos x="T4" y="T5"/>
                </a:cxn>
                <a:cxn ang="0">
                  <a:pos x="T6" y="T7"/>
                </a:cxn>
                <a:cxn ang="0">
                  <a:pos x="T8" y="T9"/>
                </a:cxn>
                <a:cxn ang="0">
                  <a:pos x="T10" y="T11"/>
                </a:cxn>
              </a:cxnLst>
              <a:rect l="0" t="0" r="r" b="b"/>
              <a:pathLst>
                <a:path w="46" h="38">
                  <a:moveTo>
                    <a:pt x="16" y="4"/>
                  </a:moveTo>
                  <a:lnTo>
                    <a:pt x="0" y="22"/>
                  </a:lnTo>
                  <a:lnTo>
                    <a:pt x="22" y="38"/>
                  </a:lnTo>
                  <a:lnTo>
                    <a:pt x="46" y="26"/>
                  </a:lnTo>
                  <a:lnTo>
                    <a:pt x="30" y="0"/>
                  </a:lnTo>
                  <a:lnTo>
                    <a:pt x="16" y="4"/>
                  </a:ln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1" name="Freeform 18"/>
            <p:cNvSpPr>
              <a:spLocks/>
            </p:cNvSpPr>
            <p:nvPr/>
          </p:nvSpPr>
          <p:spPr bwMode="invGray">
            <a:xfrm>
              <a:off x="1010" y="2353"/>
              <a:ext cx="39" cy="32"/>
            </a:xfrm>
            <a:custGeom>
              <a:avLst/>
              <a:gdLst>
                <a:gd name="T0" fmla="*/ 12 w 52"/>
                <a:gd name="T1" fmla="*/ 0 h 44"/>
                <a:gd name="T2" fmla="*/ 26 w 52"/>
                <a:gd name="T3" fmla="*/ 44 h 44"/>
                <a:gd name="T4" fmla="*/ 42 w 52"/>
                <a:gd name="T5" fmla="*/ 42 h 44"/>
                <a:gd name="T6" fmla="*/ 38 w 52"/>
                <a:gd name="T7" fmla="*/ 16 h 44"/>
                <a:gd name="T8" fmla="*/ 26 w 52"/>
                <a:gd name="T9" fmla="*/ 2 h 44"/>
                <a:gd name="T10" fmla="*/ 12 w 52"/>
                <a:gd name="T11" fmla="*/ 0 h 44"/>
              </a:gdLst>
              <a:ahLst/>
              <a:cxnLst>
                <a:cxn ang="0">
                  <a:pos x="T0" y="T1"/>
                </a:cxn>
                <a:cxn ang="0">
                  <a:pos x="T2" y="T3"/>
                </a:cxn>
                <a:cxn ang="0">
                  <a:pos x="T4" y="T5"/>
                </a:cxn>
                <a:cxn ang="0">
                  <a:pos x="T6" y="T7"/>
                </a:cxn>
                <a:cxn ang="0">
                  <a:pos x="T8" y="T9"/>
                </a:cxn>
                <a:cxn ang="0">
                  <a:pos x="T10" y="T11"/>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2" name="Freeform 19"/>
            <p:cNvSpPr>
              <a:spLocks/>
            </p:cNvSpPr>
            <p:nvPr/>
          </p:nvSpPr>
          <p:spPr bwMode="invGray">
            <a:xfrm>
              <a:off x="1792" y="2409"/>
              <a:ext cx="98" cy="74"/>
            </a:xfrm>
            <a:custGeom>
              <a:avLst/>
              <a:gdLst>
                <a:gd name="T0" fmla="*/ 97 w 131"/>
                <a:gd name="T1" fmla="*/ 0 h 98"/>
                <a:gd name="T2" fmla="*/ 79 w 131"/>
                <a:gd name="T3" fmla="*/ 8 h 98"/>
                <a:gd name="T4" fmla="*/ 53 w 131"/>
                <a:gd name="T5" fmla="*/ 24 h 98"/>
                <a:gd name="T6" fmla="*/ 39 w 131"/>
                <a:gd name="T7" fmla="*/ 40 h 98"/>
                <a:gd name="T8" fmla="*/ 21 w 131"/>
                <a:gd name="T9" fmla="*/ 52 h 98"/>
                <a:gd name="T10" fmla="*/ 63 w 131"/>
                <a:gd name="T11" fmla="*/ 82 h 98"/>
                <a:gd name="T12" fmla="*/ 79 w 131"/>
                <a:gd name="T13" fmla="*/ 94 h 98"/>
                <a:gd name="T14" fmla="*/ 85 w 131"/>
                <a:gd name="T15" fmla="*/ 92 h 98"/>
                <a:gd name="T16" fmla="*/ 89 w 131"/>
                <a:gd name="T17" fmla="*/ 86 h 98"/>
                <a:gd name="T18" fmla="*/ 97 w 131"/>
                <a:gd name="T19" fmla="*/ 98 h 98"/>
                <a:gd name="T20" fmla="*/ 123 w 131"/>
                <a:gd name="T21" fmla="*/ 86 h 98"/>
                <a:gd name="T22" fmla="*/ 129 w 131"/>
                <a:gd name="T23" fmla="*/ 74 h 98"/>
                <a:gd name="T24" fmla="*/ 101 w 131"/>
                <a:gd name="T25" fmla="*/ 40 h 98"/>
                <a:gd name="T26" fmla="*/ 115 w 131"/>
                <a:gd name="T27" fmla="*/ 24 h 98"/>
                <a:gd name="T28" fmla="*/ 111 w 131"/>
                <a:gd name="T29" fmla="*/ 4 h 98"/>
                <a:gd name="T30" fmla="*/ 97 w 131"/>
                <a:gd name="T3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3" name="Freeform 20"/>
            <p:cNvSpPr>
              <a:spLocks/>
            </p:cNvSpPr>
            <p:nvPr/>
          </p:nvSpPr>
          <p:spPr bwMode="invGray">
            <a:xfrm>
              <a:off x="1318" y="2793"/>
              <a:ext cx="158" cy="84"/>
            </a:xfrm>
            <a:custGeom>
              <a:avLst/>
              <a:gdLst>
                <a:gd name="T0" fmla="*/ 47 w 212"/>
                <a:gd name="T1" fmla="*/ 12 h 112"/>
                <a:gd name="T2" fmla="*/ 17 w 212"/>
                <a:gd name="T3" fmla="*/ 12 h 112"/>
                <a:gd name="T4" fmla="*/ 5 w 212"/>
                <a:gd name="T5" fmla="*/ 16 h 112"/>
                <a:gd name="T6" fmla="*/ 25 w 212"/>
                <a:gd name="T7" fmla="*/ 52 h 112"/>
                <a:gd name="T8" fmla="*/ 51 w 212"/>
                <a:gd name="T9" fmla="*/ 44 h 112"/>
                <a:gd name="T10" fmla="*/ 93 w 212"/>
                <a:gd name="T11" fmla="*/ 54 h 112"/>
                <a:gd name="T12" fmla="*/ 111 w 212"/>
                <a:gd name="T13" fmla="*/ 60 h 112"/>
                <a:gd name="T14" fmla="*/ 133 w 212"/>
                <a:gd name="T15" fmla="*/ 88 h 112"/>
                <a:gd name="T16" fmla="*/ 141 w 212"/>
                <a:gd name="T17" fmla="*/ 112 h 112"/>
                <a:gd name="T18" fmla="*/ 157 w 212"/>
                <a:gd name="T19" fmla="*/ 100 h 112"/>
                <a:gd name="T20" fmla="*/ 169 w 212"/>
                <a:gd name="T21" fmla="*/ 96 h 112"/>
                <a:gd name="T22" fmla="*/ 187 w 212"/>
                <a:gd name="T23" fmla="*/ 102 h 112"/>
                <a:gd name="T24" fmla="*/ 195 w 212"/>
                <a:gd name="T25" fmla="*/ 80 h 112"/>
                <a:gd name="T26" fmla="*/ 153 w 212"/>
                <a:gd name="T27" fmla="*/ 54 h 112"/>
                <a:gd name="T28" fmla="*/ 105 w 212"/>
                <a:gd name="T29" fmla="*/ 20 h 112"/>
                <a:gd name="T30" fmla="*/ 53 w 212"/>
                <a:gd name="T31" fmla="*/ 26 h 112"/>
                <a:gd name="T32" fmla="*/ 47 w 212"/>
                <a:gd name="T33" fmla="*/ 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4" name="Freeform 21"/>
            <p:cNvSpPr>
              <a:spLocks/>
            </p:cNvSpPr>
            <p:nvPr/>
          </p:nvSpPr>
          <p:spPr bwMode="invGray">
            <a:xfrm>
              <a:off x="1448" y="2857"/>
              <a:ext cx="99" cy="41"/>
            </a:xfrm>
            <a:custGeom>
              <a:avLst/>
              <a:gdLst>
                <a:gd name="T0" fmla="*/ 57 w 133"/>
                <a:gd name="T1" fmla="*/ 0 h 54"/>
                <a:gd name="T2" fmla="*/ 43 w 133"/>
                <a:gd name="T3" fmla="*/ 6 h 54"/>
                <a:gd name="T4" fmla="*/ 31 w 133"/>
                <a:gd name="T5" fmla="*/ 30 h 54"/>
                <a:gd name="T6" fmla="*/ 15 w 133"/>
                <a:gd name="T7" fmla="*/ 34 h 54"/>
                <a:gd name="T8" fmla="*/ 3 w 133"/>
                <a:gd name="T9" fmla="*/ 42 h 54"/>
                <a:gd name="T10" fmla="*/ 13 w 133"/>
                <a:gd name="T11" fmla="*/ 54 h 54"/>
                <a:gd name="T12" fmla="*/ 133 w 133"/>
                <a:gd name="T13" fmla="*/ 34 h 54"/>
                <a:gd name="T14" fmla="*/ 123 w 133"/>
                <a:gd name="T15" fmla="*/ 16 h 54"/>
                <a:gd name="T16" fmla="*/ 105 w 133"/>
                <a:gd name="T17" fmla="*/ 8 h 54"/>
                <a:gd name="T18" fmla="*/ 101 w 133"/>
                <a:gd name="T19" fmla="*/ 24 h 54"/>
                <a:gd name="T20" fmla="*/ 89 w 133"/>
                <a:gd name="T21" fmla="*/ 18 h 54"/>
                <a:gd name="T22" fmla="*/ 67 w 133"/>
                <a:gd name="T23" fmla="*/ 14 h 54"/>
                <a:gd name="T24" fmla="*/ 57 w 133"/>
                <a:gd name="T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5" name="Freeform 22"/>
            <p:cNvSpPr>
              <a:spLocks/>
            </p:cNvSpPr>
            <p:nvPr/>
          </p:nvSpPr>
          <p:spPr bwMode="invGray">
            <a:xfrm>
              <a:off x="1553" y="2883"/>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6" name="Freeform 23"/>
            <p:cNvSpPr>
              <a:spLocks/>
            </p:cNvSpPr>
            <p:nvPr/>
          </p:nvSpPr>
          <p:spPr bwMode="invGray">
            <a:xfrm>
              <a:off x="1609" y="2886"/>
              <a:ext cx="12" cy="25"/>
            </a:xfrm>
            <a:custGeom>
              <a:avLst/>
              <a:gdLst>
                <a:gd name="T0" fmla="*/ 14 w 16"/>
                <a:gd name="T1" fmla="*/ 0 h 34"/>
                <a:gd name="T2" fmla="*/ 0 w 16"/>
                <a:gd name="T3" fmla="*/ 14 h 34"/>
                <a:gd name="T4" fmla="*/ 16 w 16"/>
                <a:gd name="T5" fmla="*/ 34 h 34"/>
                <a:gd name="T6" fmla="*/ 12 w 16"/>
                <a:gd name="T7" fmla="*/ 18 h 34"/>
                <a:gd name="T8" fmla="*/ 16 w 16"/>
                <a:gd name="T9" fmla="*/ 6 h 34"/>
                <a:gd name="T10" fmla="*/ 14 w 16"/>
                <a:gd name="T11" fmla="*/ 0 h 34"/>
              </a:gdLst>
              <a:ahLst/>
              <a:cxnLst>
                <a:cxn ang="0">
                  <a:pos x="T0" y="T1"/>
                </a:cxn>
                <a:cxn ang="0">
                  <a:pos x="T2" y="T3"/>
                </a:cxn>
                <a:cxn ang="0">
                  <a:pos x="T4" y="T5"/>
                </a:cxn>
                <a:cxn ang="0">
                  <a:pos x="T6" y="T7"/>
                </a:cxn>
                <a:cxn ang="0">
                  <a:pos x="T8" y="T9"/>
                </a:cxn>
                <a:cxn ang="0">
                  <a:pos x="T10" y="T11"/>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7" name="Freeform 24"/>
            <p:cNvSpPr>
              <a:spLocks/>
            </p:cNvSpPr>
            <p:nvPr/>
          </p:nvSpPr>
          <p:spPr bwMode="invGray">
            <a:xfrm>
              <a:off x="1426" y="2040"/>
              <a:ext cx="180" cy="88"/>
            </a:xfrm>
            <a:custGeom>
              <a:avLst/>
              <a:gdLst>
                <a:gd name="T0" fmla="*/ 64 w 240"/>
                <a:gd name="T1" fmla="*/ 1 h 117"/>
                <a:gd name="T2" fmla="*/ 24 w 240"/>
                <a:gd name="T3" fmla="*/ 31 h 117"/>
                <a:gd name="T4" fmla="*/ 6 w 240"/>
                <a:gd name="T5" fmla="*/ 37 h 117"/>
                <a:gd name="T6" fmla="*/ 0 w 240"/>
                <a:gd name="T7" fmla="*/ 39 h 117"/>
                <a:gd name="T8" fmla="*/ 26 w 240"/>
                <a:gd name="T9" fmla="*/ 59 h 117"/>
                <a:gd name="T10" fmla="*/ 38 w 240"/>
                <a:gd name="T11" fmla="*/ 63 h 117"/>
                <a:gd name="T12" fmla="*/ 68 w 240"/>
                <a:gd name="T13" fmla="*/ 47 h 117"/>
                <a:gd name="T14" fmla="*/ 80 w 240"/>
                <a:gd name="T15" fmla="*/ 43 h 117"/>
                <a:gd name="T16" fmla="*/ 82 w 240"/>
                <a:gd name="T17" fmla="*/ 55 h 117"/>
                <a:gd name="T18" fmla="*/ 64 w 240"/>
                <a:gd name="T19" fmla="*/ 61 h 117"/>
                <a:gd name="T20" fmla="*/ 72 w 240"/>
                <a:gd name="T21" fmla="*/ 73 h 117"/>
                <a:gd name="T22" fmla="*/ 40 w 240"/>
                <a:gd name="T23" fmla="*/ 87 h 117"/>
                <a:gd name="T24" fmla="*/ 70 w 240"/>
                <a:gd name="T25" fmla="*/ 109 h 117"/>
                <a:gd name="T26" fmla="*/ 82 w 240"/>
                <a:gd name="T27" fmla="*/ 113 h 117"/>
                <a:gd name="T28" fmla="*/ 118 w 240"/>
                <a:gd name="T29" fmla="*/ 103 h 117"/>
                <a:gd name="T30" fmla="*/ 150 w 240"/>
                <a:gd name="T31" fmla="*/ 105 h 117"/>
                <a:gd name="T32" fmla="*/ 168 w 240"/>
                <a:gd name="T33" fmla="*/ 117 h 117"/>
                <a:gd name="T34" fmla="*/ 204 w 240"/>
                <a:gd name="T35" fmla="*/ 109 h 117"/>
                <a:gd name="T36" fmla="*/ 224 w 240"/>
                <a:gd name="T37" fmla="*/ 103 h 117"/>
                <a:gd name="T38" fmla="*/ 222 w 240"/>
                <a:gd name="T39" fmla="*/ 77 h 117"/>
                <a:gd name="T40" fmla="*/ 234 w 240"/>
                <a:gd name="T41" fmla="*/ 69 h 117"/>
                <a:gd name="T42" fmla="*/ 238 w 240"/>
                <a:gd name="T43" fmla="*/ 47 h 117"/>
                <a:gd name="T44" fmla="*/ 210 w 240"/>
                <a:gd name="T45" fmla="*/ 57 h 117"/>
                <a:gd name="T46" fmla="*/ 200 w 240"/>
                <a:gd name="T47" fmla="*/ 43 h 117"/>
                <a:gd name="T48" fmla="*/ 172 w 240"/>
                <a:gd name="T49" fmla="*/ 45 h 117"/>
                <a:gd name="T50" fmla="*/ 134 w 240"/>
                <a:gd name="T51" fmla="*/ 9 h 117"/>
                <a:gd name="T52" fmla="*/ 94 w 240"/>
                <a:gd name="T53" fmla="*/ 11 h 117"/>
                <a:gd name="T54" fmla="*/ 82 w 240"/>
                <a:gd name="T55" fmla="*/ 1 h 117"/>
                <a:gd name="T56" fmla="*/ 64 w 240"/>
                <a:gd name="T57" fmla="*/ 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8" name="Freeform 25"/>
            <p:cNvSpPr>
              <a:spLocks/>
            </p:cNvSpPr>
            <p:nvPr/>
          </p:nvSpPr>
          <p:spPr bwMode="invGray">
            <a:xfrm>
              <a:off x="1506" y="1999"/>
              <a:ext cx="146" cy="60"/>
            </a:xfrm>
            <a:custGeom>
              <a:avLst/>
              <a:gdLst>
                <a:gd name="T0" fmla="*/ 97 w 194"/>
                <a:gd name="T1" fmla="*/ 10 h 80"/>
                <a:gd name="T2" fmla="*/ 13 w 194"/>
                <a:gd name="T3" fmla="*/ 24 h 80"/>
                <a:gd name="T4" fmla="*/ 9 w 194"/>
                <a:gd name="T5" fmla="*/ 34 h 80"/>
                <a:gd name="T6" fmla="*/ 57 w 194"/>
                <a:gd name="T7" fmla="*/ 52 h 80"/>
                <a:gd name="T8" fmla="*/ 135 w 194"/>
                <a:gd name="T9" fmla="*/ 74 h 80"/>
                <a:gd name="T10" fmla="*/ 175 w 194"/>
                <a:gd name="T11" fmla="*/ 68 h 80"/>
                <a:gd name="T12" fmla="*/ 187 w 194"/>
                <a:gd name="T13" fmla="*/ 64 h 80"/>
                <a:gd name="T14" fmla="*/ 175 w 194"/>
                <a:gd name="T15" fmla="*/ 44 h 80"/>
                <a:gd name="T16" fmla="*/ 163 w 194"/>
                <a:gd name="T17" fmla="*/ 36 h 80"/>
                <a:gd name="T18" fmla="*/ 129 w 194"/>
                <a:gd name="T19" fmla="*/ 26 h 80"/>
                <a:gd name="T20" fmla="*/ 97 w 194"/>
                <a:gd name="T21" fmla="*/ 1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9" name="Freeform 26"/>
            <p:cNvSpPr>
              <a:spLocks/>
            </p:cNvSpPr>
            <p:nvPr/>
          </p:nvSpPr>
          <p:spPr bwMode="invGray">
            <a:xfrm>
              <a:off x="1711" y="2069"/>
              <a:ext cx="233" cy="190"/>
            </a:xfrm>
            <a:custGeom>
              <a:avLst/>
              <a:gdLst>
                <a:gd name="T0" fmla="*/ 67 w 310"/>
                <a:gd name="T1" fmla="*/ 9 h 254"/>
                <a:gd name="T2" fmla="*/ 51 w 310"/>
                <a:gd name="T3" fmla="*/ 23 h 254"/>
                <a:gd name="T4" fmla="*/ 21 w 310"/>
                <a:gd name="T5" fmla="*/ 39 h 254"/>
                <a:gd name="T6" fmla="*/ 53 w 310"/>
                <a:gd name="T7" fmla="*/ 77 h 254"/>
                <a:gd name="T8" fmla="*/ 79 w 310"/>
                <a:gd name="T9" fmla="*/ 85 h 254"/>
                <a:gd name="T10" fmla="*/ 103 w 310"/>
                <a:gd name="T11" fmla="*/ 99 h 254"/>
                <a:gd name="T12" fmla="*/ 127 w 310"/>
                <a:gd name="T13" fmla="*/ 85 h 254"/>
                <a:gd name="T14" fmla="*/ 143 w 310"/>
                <a:gd name="T15" fmla="*/ 101 h 254"/>
                <a:gd name="T16" fmla="*/ 149 w 310"/>
                <a:gd name="T17" fmla="*/ 127 h 254"/>
                <a:gd name="T18" fmla="*/ 115 w 310"/>
                <a:gd name="T19" fmla="*/ 151 h 254"/>
                <a:gd name="T20" fmla="*/ 89 w 310"/>
                <a:gd name="T21" fmla="*/ 173 h 254"/>
                <a:gd name="T22" fmla="*/ 69 w 310"/>
                <a:gd name="T23" fmla="*/ 169 h 254"/>
                <a:gd name="T24" fmla="*/ 57 w 310"/>
                <a:gd name="T25" fmla="*/ 165 h 254"/>
                <a:gd name="T26" fmla="*/ 43 w 310"/>
                <a:gd name="T27" fmla="*/ 187 h 254"/>
                <a:gd name="T28" fmla="*/ 39 w 310"/>
                <a:gd name="T29" fmla="*/ 199 h 254"/>
                <a:gd name="T30" fmla="*/ 73 w 310"/>
                <a:gd name="T31" fmla="*/ 205 h 254"/>
                <a:gd name="T32" fmla="*/ 95 w 310"/>
                <a:gd name="T33" fmla="*/ 203 h 254"/>
                <a:gd name="T34" fmla="*/ 115 w 310"/>
                <a:gd name="T35" fmla="*/ 231 h 254"/>
                <a:gd name="T36" fmla="*/ 127 w 310"/>
                <a:gd name="T37" fmla="*/ 235 h 254"/>
                <a:gd name="T38" fmla="*/ 139 w 310"/>
                <a:gd name="T39" fmla="*/ 239 h 254"/>
                <a:gd name="T40" fmla="*/ 155 w 310"/>
                <a:gd name="T41" fmla="*/ 251 h 254"/>
                <a:gd name="T42" fmla="*/ 181 w 310"/>
                <a:gd name="T43" fmla="*/ 237 h 254"/>
                <a:gd name="T44" fmla="*/ 203 w 310"/>
                <a:gd name="T45" fmla="*/ 235 h 254"/>
                <a:gd name="T46" fmla="*/ 229 w 310"/>
                <a:gd name="T47" fmla="*/ 213 h 254"/>
                <a:gd name="T48" fmla="*/ 225 w 310"/>
                <a:gd name="T49" fmla="*/ 185 h 254"/>
                <a:gd name="T50" fmla="*/ 217 w 310"/>
                <a:gd name="T51" fmla="*/ 173 h 254"/>
                <a:gd name="T52" fmla="*/ 233 w 310"/>
                <a:gd name="T53" fmla="*/ 167 h 254"/>
                <a:gd name="T54" fmla="*/ 245 w 310"/>
                <a:gd name="T55" fmla="*/ 183 h 254"/>
                <a:gd name="T56" fmla="*/ 247 w 310"/>
                <a:gd name="T57" fmla="*/ 197 h 254"/>
                <a:gd name="T58" fmla="*/ 261 w 310"/>
                <a:gd name="T59" fmla="*/ 193 h 254"/>
                <a:gd name="T60" fmla="*/ 303 w 310"/>
                <a:gd name="T61" fmla="*/ 169 h 254"/>
                <a:gd name="T62" fmla="*/ 293 w 310"/>
                <a:gd name="T63" fmla="*/ 147 h 254"/>
                <a:gd name="T64" fmla="*/ 259 w 310"/>
                <a:gd name="T65" fmla="*/ 123 h 254"/>
                <a:gd name="T66" fmla="*/ 265 w 310"/>
                <a:gd name="T67" fmla="*/ 107 h 254"/>
                <a:gd name="T68" fmla="*/ 277 w 310"/>
                <a:gd name="T69" fmla="*/ 103 h 254"/>
                <a:gd name="T70" fmla="*/ 253 w 310"/>
                <a:gd name="T71" fmla="*/ 63 h 254"/>
                <a:gd name="T72" fmla="*/ 233 w 310"/>
                <a:gd name="T73" fmla="*/ 59 h 254"/>
                <a:gd name="T74" fmla="*/ 221 w 310"/>
                <a:gd name="T75" fmla="*/ 55 h 254"/>
                <a:gd name="T76" fmla="*/ 201 w 310"/>
                <a:gd name="T77" fmla="*/ 33 h 254"/>
                <a:gd name="T78" fmla="*/ 155 w 310"/>
                <a:gd name="T79" fmla="*/ 45 h 254"/>
                <a:gd name="T80" fmla="*/ 167 w 310"/>
                <a:gd name="T81" fmla="*/ 25 h 254"/>
                <a:gd name="T82" fmla="*/ 139 w 310"/>
                <a:gd name="T83" fmla="*/ 17 h 254"/>
                <a:gd name="T84" fmla="*/ 119 w 310"/>
                <a:gd name="T85" fmla="*/ 19 h 254"/>
                <a:gd name="T86" fmla="*/ 67 w 310"/>
                <a:gd name="T87" fmla="*/ 9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0" name="Freeform 27"/>
            <p:cNvSpPr>
              <a:spLocks/>
            </p:cNvSpPr>
            <p:nvPr/>
          </p:nvSpPr>
          <p:spPr bwMode="invGray">
            <a:xfrm>
              <a:off x="1709" y="1987"/>
              <a:ext cx="44" cy="37"/>
            </a:xfrm>
            <a:custGeom>
              <a:avLst/>
              <a:gdLst>
                <a:gd name="T0" fmla="*/ 26 w 59"/>
                <a:gd name="T1" fmla="*/ 0 h 50"/>
                <a:gd name="T2" fmla="*/ 0 w 59"/>
                <a:gd name="T3" fmla="*/ 10 h 50"/>
                <a:gd name="T4" fmla="*/ 30 w 59"/>
                <a:gd name="T5" fmla="*/ 40 h 50"/>
                <a:gd name="T6" fmla="*/ 48 w 59"/>
                <a:gd name="T7" fmla="*/ 50 h 50"/>
                <a:gd name="T8" fmla="*/ 58 w 59"/>
                <a:gd name="T9" fmla="*/ 28 h 50"/>
                <a:gd name="T10" fmla="*/ 44 w 59"/>
                <a:gd name="T11" fmla="*/ 8 h 50"/>
                <a:gd name="T12" fmla="*/ 26 w 59"/>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1" name="Freeform 28"/>
            <p:cNvSpPr>
              <a:spLocks/>
            </p:cNvSpPr>
            <p:nvPr/>
          </p:nvSpPr>
          <p:spPr bwMode="invGray">
            <a:xfrm>
              <a:off x="1625" y="2057"/>
              <a:ext cx="65" cy="42"/>
            </a:xfrm>
            <a:custGeom>
              <a:avLst/>
              <a:gdLst>
                <a:gd name="T0" fmla="*/ 44 w 86"/>
                <a:gd name="T1" fmla="*/ 7 h 57"/>
                <a:gd name="T2" fmla="*/ 24 w 86"/>
                <a:gd name="T3" fmla="*/ 25 h 57"/>
                <a:gd name="T4" fmla="*/ 4 w 86"/>
                <a:gd name="T5" fmla="*/ 27 h 57"/>
                <a:gd name="T6" fmla="*/ 16 w 86"/>
                <a:gd name="T7" fmla="*/ 57 h 57"/>
                <a:gd name="T8" fmla="*/ 74 w 86"/>
                <a:gd name="T9" fmla="*/ 35 h 57"/>
                <a:gd name="T10" fmla="*/ 86 w 86"/>
                <a:gd name="T11" fmla="*/ 17 h 57"/>
                <a:gd name="T12" fmla="*/ 56 w 86"/>
                <a:gd name="T13" fmla="*/ 7 h 57"/>
                <a:gd name="T14" fmla="*/ 44 w 86"/>
                <a:gd name="T15" fmla="*/ 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2" name="Freeform 29"/>
            <p:cNvSpPr>
              <a:spLocks/>
            </p:cNvSpPr>
            <p:nvPr/>
          </p:nvSpPr>
          <p:spPr bwMode="invGray">
            <a:xfrm>
              <a:off x="1693" y="2065"/>
              <a:ext cx="54" cy="25"/>
            </a:xfrm>
            <a:custGeom>
              <a:avLst/>
              <a:gdLst>
                <a:gd name="T0" fmla="*/ 40 w 73"/>
                <a:gd name="T1" fmla="*/ 0 h 34"/>
                <a:gd name="T2" fmla="*/ 10 w 73"/>
                <a:gd name="T3" fmla="*/ 16 h 34"/>
                <a:gd name="T4" fmla="*/ 24 w 73"/>
                <a:gd name="T5" fmla="*/ 34 h 34"/>
                <a:gd name="T6" fmla="*/ 52 w 73"/>
                <a:gd name="T7" fmla="*/ 28 h 34"/>
                <a:gd name="T8" fmla="*/ 64 w 73"/>
                <a:gd name="T9" fmla="*/ 20 h 34"/>
                <a:gd name="T10" fmla="*/ 40 w 73"/>
                <a:gd name="T11" fmla="*/ 0 h 34"/>
              </a:gdLst>
              <a:ahLst/>
              <a:cxnLst>
                <a:cxn ang="0">
                  <a:pos x="T0" y="T1"/>
                </a:cxn>
                <a:cxn ang="0">
                  <a:pos x="T2" y="T3"/>
                </a:cxn>
                <a:cxn ang="0">
                  <a:pos x="T4" y="T5"/>
                </a:cxn>
                <a:cxn ang="0">
                  <a:pos x="T6" y="T7"/>
                </a:cxn>
                <a:cxn ang="0">
                  <a:pos x="T8" y="T9"/>
                </a:cxn>
                <a:cxn ang="0">
                  <a:pos x="T10" y="T11"/>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3" name="Freeform 30"/>
            <p:cNvSpPr>
              <a:spLocks/>
            </p:cNvSpPr>
            <p:nvPr/>
          </p:nvSpPr>
          <p:spPr bwMode="invGray">
            <a:xfrm>
              <a:off x="1664" y="2029"/>
              <a:ext cx="64" cy="34"/>
            </a:xfrm>
            <a:custGeom>
              <a:avLst/>
              <a:gdLst>
                <a:gd name="T0" fmla="*/ 58 w 85"/>
                <a:gd name="T1" fmla="*/ 10 h 45"/>
                <a:gd name="T2" fmla="*/ 28 w 85"/>
                <a:gd name="T3" fmla="*/ 4 h 45"/>
                <a:gd name="T4" fmla="*/ 0 w 85"/>
                <a:gd name="T5" fmla="*/ 18 h 45"/>
                <a:gd name="T6" fmla="*/ 40 w 85"/>
                <a:gd name="T7" fmla="*/ 32 h 45"/>
                <a:gd name="T8" fmla="*/ 64 w 85"/>
                <a:gd name="T9" fmla="*/ 40 h 45"/>
                <a:gd name="T10" fmla="*/ 84 w 85"/>
                <a:gd name="T11" fmla="*/ 18 h 45"/>
                <a:gd name="T12" fmla="*/ 82 w 85"/>
                <a:gd name="T13" fmla="*/ 6 h 45"/>
                <a:gd name="T14" fmla="*/ 64 w 85"/>
                <a:gd name="T15" fmla="*/ 0 h 45"/>
                <a:gd name="T16" fmla="*/ 58 w 85"/>
                <a:gd name="T17" fmla="*/ 1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4" name="Freeform 31"/>
            <p:cNvSpPr>
              <a:spLocks/>
            </p:cNvSpPr>
            <p:nvPr/>
          </p:nvSpPr>
          <p:spPr bwMode="invGray">
            <a:xfrm>
              <a:off x="1637" y="1997"/>
              <a:ext cx="44" cy="24"/>
            </a:xfrm>
            <a:custGeom>
              <a:avLst/>
              <a:gdLst>
                <a:gd name="T0" fmla="*/ 16 w 58"/>
                <a:gd name="T1" fmla="*/ 4 h 31"/>
                <a:gd name="T2" fmla="*/ 0 w 58"/>
                <a:gd name="T3" fmla="*/ 18 h 31"/>
                <a:gd name="T4" fmla="*/ 20 w 58"/>
                <a:gd name="T5" fmla="*/ 28 h 31"/>
                <a:gd name="T6" fmla="*/ 28 w 58"/>
                <a:gd name="T7" fmla="*/ 20 h 31"/>
                <a:gd name="T8" fmla="*/ 52 w 58"/>
                <a:gd name="T9" fmla="*/ 12 h 31"/>
                <a:gd name="T10" fmla="*/ 44 w 58"/>
                <a:gd name="T11" fmla="*/ 0 h 31"/>
                <a:gd name="T12" fmla="*/ 16 w 58"/>
                <a:gd name="T13" fmla="*/ 4 h 31"/>
              </a:gdLst>
              <a:ahLst/>
              <a:cxnLst>
                <a:cxn ang="0">
                  <a:pos x="T0" y="T1"/>
                </a:cxn>
                <a:cxn ang="0">
                  <a:pos x="T2" y="T3"/>
                </a:cxn>
                <a:cxn ang="0">
                  <a:pos x="T4" y="T5"/>
                </a:cxn>
                <a:cxn ang="0">
                  <a:pos x="T6" y="T7"/>
                </a:cxn>
                <a:cxn ang="0">
                  <a:pos x="T8" y="T9"/>
                </a:cxn>
                <a:cxn ang="0">
                  <a:pos x="T10" y="T11"/>
                </a:cxn>
                <a:cxn ang="0">
                  <a:pos x="T12" y="T13"/>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5" name="Freeform 32"/>
            <p:cNvSpPr>
              <a:spLocks/>
            </p:cNvSpPr>
            <p:nvPr/>
          </p:nvSpPr>
          <p:spPr bwMode="invGray">
            <a:xfrm>
              <a:off x="1751" y="2000"/>
              <a:ext cx="114" cy="77"/>
            </a:xfrm>
            <a:custGeom>
              <a:avLst/>
              <a:gdLst>
                <a:gd name="T0" fmla="*/ 38 w 152"/>
                <a:gd name="T1" fmla="*/ 0 h 102"/>
                <a:gd name="T2" fmla="*/ 14 w 152"/>
                <a:gd name="T3" fmla="*/ 6 h 102"/>
                <a:gd name="T4" fmla="*/ 4 w 152"/>
                <a:gd name="T5" fmla="*/ 38 h 102"/>
                <a:gd name="T6" fmla="*/ 12 w 152"/>
                <a:gd name="T7" fmla="*/ 56 h 102"/>
                <a:gd name="T8" fmla="*/ 0 w 152"/>
                <a:gd name="T9" fmla="*/ 72 h 102"/>
                <a:gd name="T10" fmla="*/ 56 w 152"/>
                <a:gd name="T11" fmla="*/ 86 h 102"/>
                <a:gd name="T12" fmla="*/ 82 w 152"/>
                <a:gd name="T13" fmla="*/ 92 h 102"/>
                <a:gd name="T14" fmla="*/ 152 w 152"/>
                <a:gd name="T15" fmla="*/ 86 h 102"/>
                <a:gd name="T16" fmla="*/ 76 w 152"/>
                <a:gd name="T17" fmla="*/ 70 h 102"/>
                <a:gd name="T18" fmla="*/ 54 w 152"/>
                <a:gd name="T19" fmla="*/ 62 h 102"/>
                <a:gd name="T20" fmla="*/ 44 w 152"/>
                <a:gd name="T21" fmla="*/ 52 h 102"/>
                <a:gd name="T22" fmla="*/ 50 w 152"/>
                <a:gd name="T23" fmla="*/ 34 h 102"/>
                <a:gd name="T24" fmla="*/ 38 w 152"/>
                <a:gd name="T2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6" name="Freeform 33"/>
            <p:cNvSpPr>
              <a:spLocks/>
            </p:cNvSpPr>
            <p:nvPr/>
          </p:nvSpPr>
          <p:spPr bwMode="invGray">
            <a:xfrm>
              <a:off x="664" y="2245"/>
              <a:ext cx="25" cy="15"/>
            </a:xfrm>
            <a:custGeom>
              <a:avLst/>
              <a:gdLst>
                <a:gd name="T0" fmla="*/ 34 w 34"/>
                <a:gd name="T1" fmla="*/ 0 h 20"/>
                <a:gd name="T2" fmla="*/ 24 w 34"/>
                <a:gd name="T3" fmla="*/ 20 h 20"/>
                <a:gd name="T4" fmla="*/ 4 w 34"/>
                <a:gd name="T5" fmla="*/ 18 h 20"/>
                <a:gd name="T6" fmla="*/ 4 w 34"/>
                <a:gd name="T7" fmla="*/ 6 h 20"/>
                <a:gd name="T8" fmla="*/ 34 w 34"/>
                <a:gd name="T9" fmla="*/ 0 h 20"/>
              </a:gdLst>
              <a:ahLst/>
              <a:cxnLst>
                <a:cxn ang="0">
                  <a:pos x="T0" y="T1"/>
                </a:cxn>
                <a:cxn ang="0">
                  <a:pos x="T2" y="T3"/>
                </a:cxn>
                <a:cxn ang="0">
                  <a:pos x="T4" y="T5"/>
                </a:cxn>
                <a:cxn ang="0">
                  <a:pos x="T6" y="T7"/>
                </a:cxn>
                <a:cxn ang="0">
                  <a:pos x="T8" y="T9"/>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7" name="Freeform 34"/>
            <p:cNvSpPr>
              <a:spLocks/>
            </p:cNvSpPr>
            <p:nvPr/>
          </p:nvSpPr>
          <p:spPr bwMode="invGray">
            <a:xfrm>
              <a:off x="1421" y="2756"/>
              <a:ext cx="16"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8" name="Freeform 35"/>
            <p:cNvSpPr>
              <a:spLocks/>
            </p:cNvSpPr>
            <p:nvPr/>
          </p:nvSpPr>
          <p:spPr bwMode="invGray">
            <a:xfrm>
              <a:off x="1424" y="2781"/>
              <a:ext cx="16"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9" name="Freeform 36"/>
            <p:cNvSpPr>
              <a:spLocks/>
            </p:cNvSpPr>
            <p:nvPr/>
          </p:nvSpPr>
          <p:spPr bwMode="invGray">
            <a:xfrm>
              <a:off x="1628" y="2913"/>
              <a:ext cx="15"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0" name="Freeform 37"/>
            <p:cNvSpPr>
              <a:spLocks/>
            </p:cNvSpPr>
            <p:nvPr/>
          </p:nvSpPr>
          <p:spPr bwMode="invGray">
            <a:xfrm>
              <a:off x="1752" y="2429"/>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1" name="Freeform 38"/>
            <p:cNvSpPr>
              <a:spLocks/>
            </p:cNvSpPr>
            <p:nvPr/>
          </p:nvSpPr>
          <p:spPr bwMode="invGray">
            <a:xfrm>
              <a:off x="1652" y="2224"/>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2" name="Freeform 39"/>
            <p:cNvSpPr>
              <a:spLocks/>
            </p:cNvSpPr>
            <p:nvPr/>
          </p:nvSpPr>
          <p:spPr bwMode="invGray">
            <a:xfrm>
              <a:off x="1717" y="2045"/>
              <a:ext cx="39"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3" name="Freeform 40"/>
            <p:cNvSpPr>
              <a:spLocks/>
            </p:cNvSpPr>
            <p:nvPr/>
          </p:nvSpPr>
          <p:spPr bwMode="invGray">
            <a:xfrm>
              <a:off x="1780" y="2153"/>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4" name="Freeform 41"/>
            <p:cNvSpPr>
              <a:spLocks/>
            </p:cNvSpPr>
            <p:nvPr/>
          </p:nvSpPr>
          <p:spPr bwMode="invGray">
            <a:xfrm>
              <a:off x="1796" y="1951"/>
              <a:ext cx="696" cy="346"/>
            </a:xfrm>
            <a:custGeom>
              <a:avLst/>
              <a:gdLst>
                <a:gd name="T0" fmla="*/ 28 w 929"/>
                <a:gd name="T1" fmla="*/ 56 h 462"/>
                <a:gd name="T2" fmla="*/ 6 w 929"/>
                <a:gd name="T3" fmla="*/ 92 h 462"/>
                <a:gd name="T4" fmla="*/ 36 w 929"/>
                <a:gd name="T5" fmla="*/ 100 h 462"/>
                <a:gd name="T6" fmla="*/ 16 w 929"/>
                <a:gd name="T7" fmla="*/ 116 h 462"/>
                <a:gd name="T8" fmla="*/ 104 w 929"/>
                <a:gd name="T9" fmla="*/ 136 h 462"/>
                <a:gd name="T10" fmla="*/ 142 w 929"/>
                <a:gd name="T11" fmla="*/ 130 h 462"/>
                <a:gd name="T12" fmla="*/ 250 w 929"/>
                <a:gd name="T13" fmla="*/ 78 h 462"/>
                <a:gd name="T14" fmla="*/ 300 w 929"/>
                <a:gd name="T15" fmla="*/ 66 h 462"/>
                <a:gd name="T16" fmla="*/ 324 w 929"/>
                <a:gd name="T17" fmla="*/ 80 h 462"/>
                <a:gd name="T18" fmla="*/ 272 w 929"/>
                <a:gd name="T19" fmla="*/ 88 h 462"/>
                <a:gd name="T20" fmla="*/ 242 w 929"/>
                <a:gd name="T21" fmla="*/ 112 h 462"/>
                <a:gd name="T22" fmla="*/ 254 w 929"/>
                <a:gd name="T23" fmla="*/ 120 h 462"/>
                <a:gd name="T24" fmla="*/ 260 w 929"/>
                <a:gd name="T25" fmla="*/ 158 h 462"/>
                <a:gd name="T26" fmla="*/ 350 w 929"/>
                <a:gd name="T27" fmla="*/ 192 h 462"/>
                <a:gd name="T28" fmla="*/ 336 w 929"/>
                <a:gd name="T29" fmla="*/ 210 h 462"/>
                <a:gd name="T30" fmla="*/ 368 w 929"/>
                <a:gd name="T31" fmla="*/ 246 h 462"/>
                <a:gd name="T32" fmla="*/ 348 w 929"/>
                <a:gd name="T33" fmla="*/ 266 h 462"/>
                <a:gd name="T34" fmla="*/ 324 w 929"/>
                <a:gd name="T35" fmla="*/ 294 h 462"/>
                <a:gd name="T36" fmla="*/ 294 w 929"/>
                <a:gd name="T37" fmla="*/ 324 h 462"/>
                <a:gd name="T38" fmla="*/ 292 w 929"/>
                <a:gd name="T39" fmla="*/ 420 h 462"/>
                <a:gd name="T40" fmla="*/ 332 w 929"/>
                <a:gd name="T41" fmla="*/ 446 h 462"/>
                <a:gd name="T42" fmla="*/ 388 w 929"/>
                <a:gd name="T43" fmla="*/ 448 h 462"/>
                <a:gd name="T44" fmla="*/ 412 w 929"/>
                <a:gd name="T45" fmla="*/ 422 h 462"/>
                <a:gd name="T46" fmla="*/ 506 w 929"/>
                <a:gd name="T47" fmla="*/ 356 h 462"/>
                <a:gd name="T48" fmla="*/ 572 w 929"/>
                <a:gd name="T49" fmla="*/ 334 h 462"/>
                <a:gd name="T50" fmla="*/ 646 w 929"/>
                <a:gd name="T51" fmla="*/ 308 h 462"/>
                <a:gd name="T52" fmla="*/ 720 w 929"/>
                <a:gd name="T53" fmla="*/ 290 h 462"/>
                <a:gd name="T54" fmla="*/ 762 w 929"/>
                <a:gd name="T55" fmla="*/ 260 h 462"/>
                <a:gd name="T56" fmla="*/ 800 w 929"/>
                <a:gd name="T57" fmla="*/ 200 h 462"/>
                <a:gd name="T58" fmla="*/ 802 w 929"/>
                <a:gd name="T59" fmla="*/ 154 h 462"/>
                <a:gd name="T60" fmla="*/ 802 w 929"/>
                <a:gd name="T61" fmla="*/ 124 h 462"/>
                <a:gd name="T62" fmla="*/ 832 w 929"/>
                <a:gd name="T63" fmla="*/ 90 h 462"/>
                <a:gd name="T64" fmla="*/ 876 w 929"/>
                <a:gd name="T65" fmla="*/ 94 h 462"/>
                <a:gd name="T66" fmla="*/ 922 w 929"/>
                <a:gd name="T67" fmla="*/ 52 h 462"/>
                <a:gd name="T68" fmla="*/ 888 w 929"/>
                <a:gd name="T69" fmla="*/ 56 h 462"/>
                <a:gd name="T70" fmla="*/ 848 w 929"/>
                <a:gd name="T71" fmla="*/ 46 h 462"/>
                <a:gd name="T72" fmla="*/ 794 w 929"/>
                <a:gd name="T73" fmla="*/ 22 h 462"/>
                <a:gd name="T74" fmla="*/ 642 w 929"/>
                <a:gd name="T75" fmla="*/ 26 h 462"/>
                <a:gd name="T76" fmla="*/ 584 w 929"/>
                <a:gd name="T77" fmla="*/ 38 h 462"/>
                <a:gd name="T78" fmla="*/ 556 w 929"/>
                <a:gd name="T79" fmla="*/ 38 h 462"/>
                <a:gd name="T80" fmla="*/ 516 w 929"/>
                <a:gd name="T81" fmla="*/ 54 h 462"/>
                <a:gd name="T82" fmla="*/ 478 w 929"/>
                <a:gd name="T83" fmla="*/ 30 h 462"/>
                <a:gd name="T84" fmla="*/ 432 w 929"/>
                <a:gd name="T85" fmla="*/ 40 h 462"/>
                <a:gd name="T86" fmla="*/ 366 w 929"/>
                <a:gd name="T87" fmla="*/ 52 h 462"/>
                <a:gd name="T88" fmla="*/ 410 w 929"/>
                <a:gd name="T89" fmla="*/ 38 h 462"/>
                <a:gd name="T90" fmla="*/ 352 w 929"/>
                <a:gd name="T91" fmla="*/ 8 h 462"/>
                <a:gd name="T92" fmla="*/ 334 w 929"/>
                <a:gd name="T93" fmla="*/ 2 h 462"/>
                <a:gd name="T94" fmla="*/ 314 w 929"/>
                <a:gd name="T95" fmla="*/ 8 h 462"/>
                <a:gd name="T96" fmla="*/ 240 w 929"/>
                <a:gd name="T97" fmla="*/ 16 h 462"/>
                <a:gd name="T98" fmla="*/ 160 w 929"/>
                <a:gd name="T99" fmla="*/ 28 h 462"/>
                <a:gd name="T100" fmla="*/ 108 w 929"/>
                <a:gd name="T101" fmla="*/ 26 h 462"/>
                <a:gd name="T102" fmla="*/ 114 w 929"/>
                <a:gd name="T103" fmla="*/ 68 h 462"/>
                <a:gd name="T104" fmla="*/ 104 w 929"/>
                <a:gd name="T105" fmla="*/ 52 h 462"/>
                <a:gd name="T106" fmla="*/ 60 w 929"/>
                <a:gd name="T107" fmla="*/ 4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5" name="Freeform 42"/>
            <p:cNvSpPr>
              <a:spLocks/>
            </p:cNvSpPr>
            <p:nvPr/>
          </p:nvSpPr>
          <p:spPr bwMode="invGray">
            <a:xfrm>
              <a:off x="2009" y="2135"/>
              <a:ext cx="39" cy="24"/>
            </a:xfrm>
            <a:custGeom>
              <a:avLst/>
              <a:gdLst>
                <a:gd name="T0" fmla="*/ 34 w 52"/>
                <a:gd name="T1" fmla="*/ 0 h 32"/>
                <a:gd name="T2" fmla="*/ 8 w 52"/>
                <a:gd name="T3" fmla="*/ 20 h 32"/>
                <a:gd name="T4" fmla="*/ 24 w 52"/>
                <a:gd name="T5" fmla="*/ 32 h 32"/>
                <a:gd name="T6" fmla="*/ 42 w 52"/>
                <a:gd name="T7" fmla="*/ 30 h 32"/>
                <a:gd name="T8" fmla="*/ 34 w 52"/>
                <a:gd name="T9" fmla="*/ 0 h 32"/>
              </a:gdLst>
              <a:ahLst/>
              <a:cxnLst>
                <a:cxn ang="0">
                  <a:pos x="T0" y="T1"/>
                </a:cxn>
                <a:cxn ang="0">
                  <a:pos x="T2" y="T3"/>
                </a:cxn>
                <a:cxn ang="0">
                  <a:pos x="T4" y="T5"/>
                </a:cxn>
                <a:cxn ang="0">
                  <a:pos x="T6" y="T7"/>
                </a:cxn>
                <a:cxn ang="0">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6" name="Freeform 43"/>
            <p:cNvSpPr>
              <a:spLocks/>
            </p:cNvSpPr>
            <p:nvPr/>
          </p:nvSpPr>
          <p:spPr bwMode="invGray">
            <a:xfrm>
              <a:off x="2292" y="2201"/>
              <a:ext cx="128" cy="54"/>
            </a:xfrm>
            <a:custGeom>
              <a:avLst/>
              <a:gdLst>
                <a:gd name="T0" fmla="*/ 102 w 172"/>
                <a:gd name="T1" fmla="*/ 8 h 72"/>
                <a:gd name="T2" fmla="*/ 66 w 172"/>
                <a:gd name="T3" fmla="*/ 4 h 72"/>
                <a:gd name="T4" fmla="*/ 54 w 172"/>
                <a:gd name="T5" fmla="*/ 0 h 72"/>
                <a:gd name="T6" fmla="*/ 0 w 172"/>
                <a:gd name="T7" fmla="*/ 28 h 72"/>
                <a:gd name="T8" fmla="*/ 28 w 172"/>
                <a:gd name="T9" fmla="*/ 40 h 72"/>
                <a:gd name="T10" fmla="*/ 42 w 172"/>
                <a:gd name="T11" fmla="*/ 60 h 72"/>
                <a:gd name="T12" fmla="*/ 66 w 172"/>
                <a:gd name="T13" fmla="*/ 68 h 72"/>
                <a:gd name="T14" fmla="*/ 78 w 172"/>
                <a:gd name="T15" fmla="*/ 72 h 72"/>
                <a:gd name="T16" fmla="*/ 130 w 172"/>
                <a:gd name="T17" fmla="*/ 60 h 72"/>
                <a:gd name="T18" fmla="*/ 172 w 172"/>
                <a:gd name="T19" fmla="*/ 44 h 72"/>
                <a:gd name="T20" fmla="*/ 148 w 172"/>
                <a:gd name="T21" fmla="*/ 18 h 72"/>
                <a:gd name="T22" fmla="*/ 136 w 172"/>
                <a:gd name="T23" fmla="*/ 4 h 72"/>
                <a:gd name="T24" fmla="*/ 102 w 172"/>
                <a:gd name="T25"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7" name="Freeform 44"/>
            <p:cNvSpPr>
              <a:spLocks/>
            </p:cNvSpPr>
            <p:nvPr/>
          </p:nvSpPr>
          <p:spPr bwMode="invGray">
            <a:xfrm>
              <a:off x="2393" y="2038"/>
              <a:ext cx="39" cy="24"/>
            </a:xfrm>
            <a:custGeom>
              <a:avLst/>
              <a:gdLst>
                <a:gd name="T0" fmla="*/ 34 w 52"/>
                <a:gd name="T1" fmla="*/ 0 h 32"/>
                <a:gd name="T2" fmla="*/ 8 w 52"/>
                <a:gd name="T3" fmla="*/ 20 h 32"/>
                <a:gd name="T4" fmla="*/ 24 w 52"/>
                <a:gd name="T5" fmla="*/ 32 h 32"/>
                <a:gd name="T6" fmla="*/ 42 w 52"/>
                <a:gd name="T7" fmla="*/ 30 h 32"/>
                <a:gd name="T8" fmla="*/ 34 w 52"/>
                <a:gd name="T9" fmla="*/ 0 h 32"/>
              </a:gdLst>
              <a:ahLst/>
              <a:cxnLst>
                <a:cxn ang="0">
                  <a:pos x="T0" y="T1"/>
                </a:cxn>
                <a:cxn ang="0">
                  <a:pos x="T2" y="T3"/>
                </a:cxn>
                <a:cxn ang="0">
                  <a:pos x="T4" y="T5"/>
                </a:cxn>
                <a:cxn ang="0">
                  <a:pos x="T6" y="T7"/>
                </a:cxn>
                <a:cxn ang="0">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8" name="Freeform 45"/>
            <p:cNvSpPr>
              <a:spLocks/>
            </p:cNvSpPr>
            <p:nvPr/>
          </p:nvSpPr>
          <p:spPr bwMode="invGray">
            <a:xfrm>
              <a:off x="2662" y="2006"/>
              <a:ext cx="155" cy="63"/>
            </a:xfrm>
            <a:custGeom>
              <a:avLst/>
              <a:gdLst>
                <a:gd name="T0" fmla="*/ 191 w 206"/>
                <a:gd name="T1" fmla="*/ 7 h 85"/>
                <a:gd name="T2" fmla="*/ 103 w 206"/>
                <a:gd name="T3" fmla="*/ 9 h 85"/>
                <a:gd name="T4" fmla="*/ 109 w 206"/>
                <a:gd name="T5" fmla="*/ 25 h 85"/>
                <a:gd name="T6" fmla="*/ 107 w 206"/>
                <a:gd name="T7" fmla="*/ 33 h 85"/>
                <a:gd name="T8" fmla="*/ 89 w 206"/>
                <a:gd name="T9" fmla="*/ 27 h 85"/>
                <a:gd name="T10" fmla="*/ 77 w 206"/>
                <a:gd name="T11" fmla="*/ 19 h 85"/>
                <a:gd name="T12" fmla="*/ 23 w 206"/>
                <a:gd name="T13" fmla="*/ 27 h 85"/>
                <a:gd name="T14" fmla="*/ 31 w 206"/>
                <a:gd name="T15" fmla="*/ 49 h 85"/>
                <a:gd name="T16" fmla="*/ 55 w 206"/>
                <a:gd name="T17" fmla="*/ 53 h 85"/>
                <a:gd name="T18" fmla="*/ 75 w 206"/>
                <a:gd name="T19" fmla="*/ 73 h 85"/>
                <a:gd name="T20" fmla="*/ 89 w 206"/>
                <a:gd name="T21" fmla="*/ 85 h 85"/>
                <a:gd name="T22" fmla="*/ 109 w 206"/>
                <a:gd name="T23" fmla="*/ 67 h 85"/>
                <a:gd name="T24" fmla="*/ 121 w 206"/>
                <a:gd name="T25" fmla="*/ 59 h 85"/>
                <a:gd name="T26" fmla="*/ 127 w 206"/>
                <a:gd name="T27" fmla="*/ 47 h 85"/>
                <a:gd name="T28" fmla="*/ 167 w 206"/>
                <a:gd name="T29" fmla="*/ 35 h 85"/>
                <a:gd name="T30" fmla="*/ 187 w 206"/>
                <a:gd name="T31" fmla="*/ 31 h 85"/>
                <a:gd name="T32" fmla="*/ 199 w 206"/>
                <a:gd name="T33" fmla="*/ 27 h 85"/>
                <a:gd name="T34" fmla="*/ 191 w 206"/>
                <a:gd name="T35" fmla="*/ 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9" name="Freeform 46"/>
            <p:cNvSpPr>
              <a:spLocks/>
            </p:cNvSpPr>
            <p:nvPr/>
          </p:nvSpPr>
          <p:spPr bwMode="invGray">
            <a:xfrm>
              <a:off x="2759" y="2039"/>
              <a:ext cx="48" cy="21"/>
            </a:xfrm>
            <a:custGeom>
              <a:avLst/>
              <a:gdLst>
                <a:gd name="T0" fmla="*/ 36 w 64"/>
                <a:gd name="T1" fmla="*/ 6 h 28"/>
                <a:gd name="T2" fmla="*/ 8 w 64"/>
                <a:gd name="T3" fmla="*/ 4 h 28"/>
                <a:gd name="T4" fmla="*/ 24 w 64"/>
                <a:gd name="T5" fmla="*/ 28 h 28"/>
                <a:gd name="T6" fmla="*/ 54 w 64"/>
                <a:gd name="T7" fmla="*/ 14 h 28"/>
                <a:gd name="T8" fmla="*/ 36 w 64"/>
                <a:gd name="T9" fmla="*/ 6 h 28"/>
              </a:gdLst>
              <a:ahLst/>
              <a:cxnLst>
                <a:cxn ang="0">
                  <a:pos x="T0" y="T1"/>
                </a:cxn>
                <a:cxn ang="0">
                  <a:pos x="T2" y="T3"/>
                </a:cxn>
                <a:cxn ang="0">
                  <a:pos x="T4" y="T5"/>
                </a:cxn>
                <a:cxn ang="0">
                  <a:pos x="T6" y="T7"/>
                </a:cxn>
                <a:cxn ang="0">
                  <a:pos x="T8" y="T9"/>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0" name="Freeform 47"/>
            <p:cNvSpPr>
              <a:spLocks/>
            </p:cNvSpPr>
            <p:nvPr/>
          </p:nvSpPr>
          <p:spPr bwMode="invGray">
            <a:xfrm>
              <a:off x="2467" y="2311"/>
              <a:ext cx="109" cy="132"/>
            </a:xfrm>
            <a:custGeom>
              <a:avLst/>
              <a:gdLst>
                <a:gd name="T0" fmla="*/ 24 w 146"/>
                <a:gd name="T1" fmla="*/ 19 h 176"/>
                <a:gd name="T2" fmla="*/ 0 w 146"/>
                <a:gd name="T3" fmla="*/ 25 h 176"/>
                <a:gd name="T4" fmla="*/ 14 w 146"/>
                <a:gd name="T5" fmla="*/ 43 h 176"/>
                <a:gd name="T6" fmla="*/ 34 w 146"/>
                <a:gd name="T7" fmla="*/ 87 h 176"/>
                <a:gd name="T8" fmla="*/ 52 w 146"/>
                <a:gd name="T9" fmla="*/ 91 h 176"/>
                <a:gd name="T10" fmla="*/ 50 w 146"/>
                <a:gd name="T11" fmla="*/ 107 h 176"/>
                <a:gd name="T12" fmla="*/ 28 w 146"/>
                <a:gd name="T13" fmla="*/ 113 h 176"/>
                <a:gd name="T14" fmla="*/ 16 w 146"/>
                <a:gd name="T15" fmla="*/ 131 h 176"/>
                <a:gd name="T16" fmla="*/ 18 w 146"/>
                <a:gd name="T17" fmla="*/ 137 h 176"/>
                <a:gd name="T18" fmla="*/ 30 w 146"/>
                <a:gd name="T19" fmla="*/ 141 h 176"/>
                <a:gd name="T20" fmla="*/ 18 w 146"/>
                <a:gd name="T21" fmla="*/ 169 h 176"/>
                <a:gd name="T22" fmla="*/ 20 w 146"/>
                <a:gd name="T23" fmla="*/ 175 h 176"/>
                <a:gd name="T24" fmla="*/ 34 w 146"/>
                <a:gd name="T25" fmla="*/ 171 h 176"/>
                <a:gd name="T26" fmla="*/ 58 w 146"/>
                <a:gd name="T27" fmla="*/ 169 h 176"/>
                <a:gd name="T28" fmla="*/ 92 w 146"/>
                <a:gd name="T29" fmla="*/ 171 h 176"/>
                <a:gd name="T30" fmla="*/ 110 w 146"/>
                <a:gd name="T31" fmla="*/ 169 h 176"/>
                <a:gd name="T32" fmla="*/ 122 w 146"/>
                <a:gd name="T33" fmla="*/ 165 h 176"/>
                <a:gd name="T34" fmla="*/ 128 w 146"/>
                <a:gd name="T35" fmla="*/ 141 h 176"/>
                <a:gd name="T36" fmla="*/ 146 w 146"/>
                <a:gd name="T37" fmla="*/ 133 h 176"/>
                <a:gd name="T38" fmla="*/ 110 w 146"/>
                <a:gd name="T39" fmla="*/ 109 h 176"/>
                <a:gd name="T40" fmla="*/ 88 w 146"/>
                <a:gd name="T41" fmla="*/ 83 h 176"/>
                <a:gd name="T42" fmla="*/ 82 w 146"/>
                <a:gd name="T43" fmla="*/ 69 h 176"/>
                <a:gd name="T44" fmla="*/ 64 w 146"/>
                <a:gd name="T45" fmla="*/ 61 h 176"/>
                <a:gd name="T46" fmla="*/ 86 w 146"/>
                <a:gd name="T47" fmla="*/ 45 h 176"/>
                <a:gd name="T48" fmla="*/ 64 w 146"/>
                <a:gd name="T49" fmla="*/ 31 h 176"/>
                <a:gd name="T50" fmla="*/ 70 w 146"/>
                <a:gd name="T51" fmla="*/ 13 h 176"/>
                <a:gd name="T52" fmla="*/ 46 w 146"/>
                <a:gd name="T53" fmla="*/ 1 h 176"/>
                <a:gd name="T54" fmla="*/ 30 w 146"/>
                <a:gd name="T55" fmla="*/ 9 h 176"/>
                <a:gd name="T56" fmla="*/ 24 w 146"/>
                <a:gd name="T57" fmla="*/ 1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1" name="Freeform 48"/>
            <p:cNvSpPr>
              <a:spLocks/>
            </p:cNvSpPr>
            <p:nvPr/>
          </p:nvSpPr>
          <p:spPr bwMode="invGray">
            <a:xfrm>
              <a:off x="2413" y="2359"/>
              <a:ext cx="69" cy="68"/>
            </a:xfrm>
            <a:custGeom>
              <a:avLst/>
              <a:gdLst>
                <a:gd name="T0" fmla="*/ 58 w 92"/>
                <a:gd name="T1" fmla="*/ 6 h 92"/>
                <a:gd name="T2" fmla="*/ 82 w 92"/>
                <a:gd name="T3" fmla="*/ 8 h 92"/>
                <a:gd name="T4" fmla="*/ 92 w 92"/>
                <a:gd name="T5" fmla="*/ 26 h 92"/>
                <a:gd name="T6" fmla="*/ 78 w 92"/>
                <a:gd name="T7" fmla="*/ 48 h 92"/>
                <a:gd name="T8" fmla="*/ 46 w 92"/>
                <a:gd name="T9" fmla="*/ 76 h 92"/>
                <a:gd name="T10" fmla="*/ 18 w 92"/>
                <a:gd name="T11" fmla="*/ 92 h 92"/>
                <a:gd name="T12" fmla="*/ 8 w 92"/>
                <a:gd name="T13" fmla="*/ 72 h 92"/>
                <a:gd name="T14" fmla="*/ 20 w 92"/>
                <a:gd name="T15" fmla="*/ 64 h 92"/>
                <a:gd name="T16" fmla="*/ 14 w 92"/>
                <a:gd name="T17" fmla="*/ 46 h 92"/>
                <a:gd name="T18" fmla="*/ 40 w 92"/>
                <a:gd name="T19" fmla="*/ 28 h 92"/>
                <a:gd name="T20" fmla="*/ 58 w 92"/>
                <a:gd name="T21" fmla="*/ 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2" name="Freeform 49"/>
            <p:cNvSpPr>
              <a:spLocks/>
            </p:cNvSpPr>
            <p:nvPr/>
          </p:nvSpPr>
          <p:spPr bwMode="invGray">
            <a:xfrm>
              <a:off x="4099" y="3502"/>
              <a:ext cx="474" cy="495"/>
            </a:xfrm>
            <a:custGeom>
              <a:avLst/>
              <a:gdLst>
                <a:gd name="T0" fmla="*/ 212 w 633"/>
                <a:gd name="T1" fmla="*/ 11 h 660"/>
                <a:gd name="T2" fmla="*/ 176 w 633"/>
                <a:gd name="T3" fmla="*/ 19 h 660"/>
                <a:gd name="T4" fmla="*/ 144 w 633"/>
                <a:gd name="T5" fmla="*/ 51 h 660"/>
                <a:gd name="T6" fmla="*/ 104 w 633"/>
                <a:gd name="T7" fmla="*/ 59 h 660"/>
                <a:gd name="T8" fmla="*/ 84 w 633"/>
                <a:gd name="T9" fmla="*/ 75 h 660"/>
                <a:gd name="T10" fmla="*/ 68 w 633"/>
                <a:gd name="T11" fmla="*/ 115 h 660"/>
                <a:gd name="T12" fmla="*/ 36 w 633"/>
                <a:gd name="T13" fmla="*/ 167 h 660"/>
                <a:gd name="T14" fmla="*/ 0 w 633"/>
                <a:gd name="T15" fmla="*/ 179 h 660"/>
                <a:gd name="T16" fmla="*/ 72 w 633"/>
                <a:gd name="T17" fmla="*/ 323 h 660"/>
                <a:gd name="T18" fmla="*/ 120 w 633"/>
                <a:gd name="T19" fmla="*/ 427 h 660"/>
                <a:gd name="T20" fmla="*/ 144 w 633"/>
                <a:gd name="T21" fmla="*/ 443 h 660"/>
                <a:gd name="T22" fmla="*/ 168 w 633"/>
                <a:gd name="T23" fmla="*/ 451 h 660"/>
                <a:gd name="T24" fmla="*/ 228 w 633"/>
                <a:gd name="T25" fmla="*/ 431 h 660"/>
                <a:gd name="T26" fmla="*/ 252 w 633"/>
                <a:gd name="T27" fmla="*/ 423 h 660"/>
                <a:gd name="T28" fmla="*/ 300 w 633"/>
                <a:gd name="T29" fmla="*/ 451 h 660"/>
                <a:gd name="T30" fmla="*/ 324 w 633"/>
                <a:gd name="T31" fmla="*/ 527 h 660"/>
                <a:gd name="T32" fmla="*/ 336 w 633"/>
                <a:gd name="T33" fmla="*/ 523 h 660"/>
                <a:gd name="T34" fmla="*/ 344 w 633"/>
                <a:gd name="T35" fmla="*/ 511 h 660"/>
                <a:gd name="T36" fmla="*/ 368 w 633"/>
                <a:gd name="T37" fmla="*/ 547 h 660"/>
                <a:gd name="T38" fmla="*/ 404 w 633"/>
                <a:gd name="T39" fmla="*/ 571 h 660"/>
                <a:gd name="T40" fmla="*/ 436 w 633"/>
                <a:gd name="T41" fmla="*/ 603 h 660"/>
                <a:gd name="T42" fmla="*/ 444 w 633"/>
                <a:gd name="T43" fmla="*/ 615 h 660"/>
                <a:gd name="T44" fmla="*/ 456 w 633"/>
                <a:gd name="T45" fmla="*/ 623 h 660"/>
                <a:gd name="T46" fmla="*/ 484 w 633"/>
                <a:gd name="T47" fmla="*/ 655 h 660"/>
                <a:gd name="T48" fmla="*/ 492 w 633"/>
                <a:gd name="T49" fmla="*/ 631 h 660"/>
                <a:gd name="T50" fmla="*/ 540 w 633"/>
                <a:gd name="T51" fmla="*/ 659 h 660"/>
                <a:gd name="T52" fmla="*/ 588 w 633"/>
                <a:gd name="T53" fmla="*/ 655 h 660"/>
                <a:gd name="T54" fmla="*/ 616 w 633"/>
                <a:gd name="T55" fmla="*/ 531 h 660"/>
                <a:gd name="T56" fmla="*/ 632 w 633"/>
                <a:gd name="T57" fmla="*/ 463 h 660"/>
                <a:gd name="T58" fmla="*/ 620 w 633"/>
                <a:gd name="T59" fmla="*/ 367 h 660"/>
                <a:gd name="T60" fmla="*/ 536 w 633"/>
                <a:gd name="T61" fmla="*/ 271 h 660"/>
                <a:gd name="T62" fmla="*/ 528 w 633"/>
                <a:gd name="T63" fmla="*/ 235 h 660"/>
                <a:gd name="T64" fmla="*/ 460 w 633"/>
                <a:gd name="T65" fmla="*/ 179 h 660"/>
                <a:gd name="T66" fmla="*/ 472 w 633"/>
                <a:gd name="T67" fmla="*/ 155 h 660"/>
                <a:gd name="T68" fmla="*/ 456 w 633"/>
                <a:gd name="T69" fmla="*/ 131 h 660"/>
                <a:gd name="T70" fmla="*/ 416 w 633"/>
                <a:gd name="T71" fmla="*/ 79 h 660"/>
                <a:gd name="T72" fmla="*/ 392 w 633"/>
                <a:gd name="T73" fmla="*/ 31 h 660"/>
                <a:gd name="T74" fmla="*/ 388 w 633"/>
                <a:gd name="T75" fmla="*/ 19 h 660"/>
                <a:gd name="T76" fmla="*/ 364 w 633"/>
                <a:gd name="T77" fmla="*/ 151 h 660"/>
                <a:gd name="T78" fmla="*/ 324 w 633"/>
                <a:gd name="T79" fmla="*/ 115 h 660"/>
                <a:gd name="T80" fmla="*/ 292 w 633"/>
                <a:gd name="T81" fmla="*/ 111 h 660"/>
                <a:gd name="T82" fmla="*/ 272 w 633"/>
                <a:gd name="T83" fmla="*/ 87 h 660"/>
                <a:gd name="T84" fmla="*/ 264 w 633"/>
                <a:gd name="T85" fmla="*/ 63 h 660"/>
                <a:gd name="T86" fmla="*/ 276 w 633"/>
                <a:gd name="T87" fmla="*/ 55 h 660"/>
                <a:gd name="T88" fmla="*/ 240 w 633"/>
                <a:gd name="T89" fmla="*/ 19 h 660"/>
                <a:gd name="T90" fmla="*/ 216 w 633"/>
                <a:gd name="T91" fmla="*/ 11 h 660"/>
                <a:gd name="T92" fmla="*/ 204 w 633"/>
                <a:gd name="T93" fmla="*/ 7 h 660"/>
                <a:gd name="T94" fmla="*/ 212 w 633"/>
                <a:gd name="T95" fmla="*/ 11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3" name="Freeform 50"/>
            <p:cNvSpPr>
              <a:spLocks/>
            </p:cNvSpPr>
            <p:nvPr/>
          </p:nvSpPr>
          <p:spPr bwMode="invGray">
            <a:xfrm>
              <a:off x="4246" y="3241"/>
              <a:ext cx="319" cy="210"/>
            </a:xfrm>
            <a:custGeom>
              <a:avLst/>
              <a:gdLst>
                <a:gd name="T0" fmla="*/ 84 w 426"/>
                <a:gd name="T1" fmla="*/ 60 h 280"/>
                <a:gd name="T2" fmla="*/ 68 w 426"/>
                <a:gd name="T3" fmla="*/ 36 h 280"/>
                <a:gd name="T4" fmla="*/ 64 w 426"/>
                <a:gd name="T5" fmla="*/ 16 h 280"/>
                <a:gd name="T6" fmla="*/ 52 w 426"/>
                <a:gd name="T7" fmla="*/ 12 h 280"/>
                <a:gd name="T8" fmla="*/ 16 w 426"/>
                <a:gd name="T9" fmla="*/ 16 h 280"/>
                <a:gd name="T10" fmla="*/ 44 w 426"/>
                <a:gd name="T11" fmla="*/ 40 h 280"/>
                <a:gd name="T12" fmla="*/ 48 w 426"/>
                <a:gd name="T13" fmla="*/ 52 h 280"/>
                <a:gd name="T14" fmla="*/ 24 w 426"/>
                <a:gd name="T15" fmla="*/ 68 h 280"/>
                <a:gd name="T16" fmla="*/ 88 w 426"/>
                <a:gd name="T17" fmla="*/ 92 h 280"/>
                <a:gd name="T18" fmla="*/ 124 w 426"/>
                <a:gd name="T19" fmla="*/ 112 h 280"/>
                <a:gd name="T20" fmla="*/ 128 w 426"/>
                <a:gd name="T21" fmla="*/ 124 h 280"/>
                <a:gd name="T22" fmla="*/ 140 w 426"/>
                <a:gd name="T23" fmla="*/ 132 h 280"/>
                <a:gd name="T24" fmla="*/ 148 w 426"/>
                <a:gd name="T25" fmla="*/ 156 h 280"/>
                <a:gd name="T26" fmla="*/ 132 w 426"/>
                <a:gd name="T27" fmla="*/ 196 h 280"/>
                <a:gd name="T28" fmla="*/ 180 w 426"/>
                <a:gd name="T29" fmla="*/ 188 h 280"/>
                <a:gd name="T30" fmla="*/ 192 w 426"/>
                <a:gd name="T31" fmla="*/ 216 h 280"/>
                <a:gd name="T32" fmla="*/ 216 w 426"/>
                <a:gd name="T33" fmla="*/ 224 h 280"/>
                <a:gd name="T34" fmla="*/ 228 w 426"/>
                <a:gd name="T35" fmla="*/ 228 h 280"/>
                <a:gd name="T36" fmla="*/ 252 w 426"/>
                <a:gd name="T37" fmla="*/ 224 h 280"/>
                <a:gd name="T38" fmla="*/ 276 w 426"/>
                <a:gd name="T39" fmla="*/ 196 h 280"/>
                <a:gd name="T40" fmla="*/ 336 w 426"/>
                <a:gd name="T41" fmla="*/ 252 h 280"/>
                <a:gd name="T42" fmla="*/ 364 w 426"/>
                <a:gd name="T43" fmla="*/ 280 h 280"/>
                <a:gd name="T44" fmla="*/ 360 w 426"/>
                <a:gd name="T45" fmla="*/ 224 h 280"/>
                <a:gd name="T46" fmla="*/ 336 w 426"/>
                <a:gd name="T47" fmla="*/ 200 h 280"/>
                <a:gd name="T48" fmla="*/ 372 w 426"/>
                <a:gd name="T49" fmla="*/ 168 h 280"/>
                <a:gd name="T50" fmla="*/ 408 w 426"/>
                <a:gd name="T51" fmla="*/ 156 h 280"/>
                <a:gd name="T52" fmla="*/ 420 w 426"/>
                <a:gd name="T53" fmla="*/ 152 h 280"/>
                <a:gd name="T54" fmla="*/ 424 w 426"/>
                <a:gd name="T55" fmla="*/ 140 h 280"/>
                <a:gd name="T56" fmla="*/ 356 w 426"/>
                <a:gd name="T57" fmla="*/ 148 h 280"/>
                <a:gd name="T58" fmla="*/ 304 w 426"/>
                <a:gd name="T59" fmla="*/ 140 h 280"/>
                <a:gd name="T60" fmla="*/ 300 w 426"/>
                <a:gd name="T61" fmla="*/ 128 h 280"/>
                <a:gd name="T62" fmla="*/ 292 w 426"/>
                <a:gd name="T63" fmla="*/ 116 h 280"/>
                <a:gd name="T64" fmla="*/ 220 w 426"/>
                <a:gd name="T65" fmla="*/ 80 h 280"/>
                <a:gd name="T66" fmla="*/ 160 w 426"/>
                <a:gd name="T67" fmla="*/ 60 h 280"/>
                <a:gd name="T68" fmla="*/ 136 w 426"/>
                <a:gd name="T69" fmla="*/ 52 h 280"/>
                <a:gd name="T70" fmla="*/ 80 w 426"/>
                <a:gd name="T71" fmla="*/ 52 h 280"/>
                <a:gd name="T72" fmla="*/ 68 w 426"/>
                <a:gd name="T73" fmla="*/ 32 h 280"/>
                <a:gd name="T74" fmla="*/ 68 w 426"/>
                <a:gd name="T7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algn="ctr" rotWithShape="0">
                      <a:srgbClr val="FEFEFE">
                        <a:gamma/>
                        <a:shade val="60000"/>
                        <a:invGamma/>
                        <a:alpha val="50000"/>
                      </a:srgbClr>
                    </a:outerShdw>
                  </a:effectLst>
                </a14:hiddenEffects>
              </a:ext>
            </a:extLst>
          </p:spPr>
          <p:txBody>
            <a:bodyPr/>
            <a:lstStyle/>
            <a:p>
              <a:pPr>
                <a:defRPr/>
              </a:pPr>
              <a:endParaRPr lang="zh-CN" altLang="en-US"/>
            </a:p>
          </p:txBody>
        </p:sp>
        <p:sp>
          <p:nvSpPr>
            <p:cNvPr id="164" name="Freeform 51"/>
            <p:cNvSpPr>
              <a:spLocks/>
            </p:cNvSpPr>
            <p:nvPr/>
          </p:nvSpPr>
          <p:spPr bwMode="invGray">
            <a:xfrm>
              <a:off x="4255" y="3243"/>
              <a:ext cx="311" cy="211"/>
            </a:xfrm>
            <a:custGeom>
              <a:avLst/>
              <a:gdLst>
                <a:gd name="T0" fmla="*/ 0 w 416"/>
                <a:gd name="T1" fmla="*/ 1 h 282"/>
                <a:gd name="T2" fmla="*/ 20 w 416"/>
                <a:gd name="T3" fmla="*/ 37 h 282"/>
                <a:gd name="T4" fmla="*/ 28 w 416"/>
                <a:gd name="T5" fmla="*/ 49 h 282"/>
                <a:gd name="T6" fmla="*/ 84 w 416"/>
                <a:gd name="T7" fmla="*/ 89 h 282"/>
                <a:gd name="T8" fmla="*/ 120 w 416"/>
                <a:gd name="T9" fmla="*/ 113 h 282"/>
                <a:gd name="T10" fmla="*/ 132 w 416"/>
                <a:gd name="T11" fmla="*/ 121 h 282"/>
                <a:gd name="T12" fmla="*/ 136 w 416"/>
                <a:gd name="T13" fmla="*/ 169 h 282"/>
                <a:gd name="T14" fmla="*/ 116 w 416"/>
                <a:gd name="T15" fmla="*/ 201 h 282"/>
                <a:gd name="T16" fmla="*/ 136 w 416"/>
                <a:gd name="T17" fmla="*/ 197 h 282"/>
                <a:gd name="T18" fmla="*/ 148 w 416"/>
                <a:gd name="T19" fmla="*/ 189 h 282"/>
                <a:gd name="T20" fmla="*/ 160 w 416"/>
                <a:gd name="T21" fmla="*/ 201 h 282"/>
                <a:gd name="T22" fmla="*/ 184 w 416"/>
                <a:gd name="T23" fmla="*/ 217 h 282"/>
                <a:gd name="T24" fmla="*/ 208 w 416"/>
                <a:gd name="T25" fmla="*/ 233 h 282"/>
                <a:gd name="T26" fmla="*/ 240 w 416"/>
                <a:gd name="T27" fmla="*/ 221 h 282"/>
                <a:gd name="T28" fmla="*/ 248 w 416"/>
                <a:gd name="T29" fmla="*/ 197 h 282"/>
                <a:gd name="T30" fmla="*/ 268 w 416"/>
                <a:gd name="T31" fmla="*/ 201 h 282"/>
                <a:gd name="T32" fmla="*/ 292 w 416"/>
                <a:gd name="T33" fmla="*/ 209 h 282"/>
                <a:gd name="T34" fmla="*/ 340 w 416"/>
                <a:gd name="T35" fmla="*/ 281 h 282"/>
                <a:gd name="T36" fmla="*/ 356 w 416"/>
                <a:gd name="T37" fmla="*/ 277 h 282"/>
                <a:gd name="T38" fmla="*/ 352 w 416"/>
                <a:gd name="T39" fmla="*/ 253 h 282"/>
                <a:gd name="T40" fmla="*/ 316 w 416"/>
                <a:gd name="T41" fmla="*/ 197 h 282"/>
                <a:gd name="T42" fmla="*/ 360 w 416"/>
                <a:gd name="T43" fmla="*/ 173 h 282"/>
                <a:gd name="T44" fmla="*/ 408 w 416"/>
                <a:gd name="T45" fmla="*/ 145 h 282"/>
                <a:gd name="T46" fmla="*/ 409 w 416"/>
                <a:gd name="T47" fmla="*/ 120 h 282"/>
                <a:gd name="T48" fmla="*/ 367 w 416"/>
                <a:gd name="T49" fmla="*/ 138 h 282"/>
                <a:gd name="T50" fmla="*/ 308 w 416"/>
                <a:gd name="T51" fmla="*/ 137 h 282"/>
                <a:gd name="T52" fmla="*/ 264 w 416"/>
                <a:gd name="T53" fmla="*/ 97 h 282"/>
                <a:gd name="T54" fmla="*/ 180 w 416"/>
                <a:gd name="T55" fmla="*/ 61 h 282"/>
                <a:gd name="T56" fmla="*/ 132 w 416"/>
                <a:gd name="T57" fmla="*/ 33 h 282"/>
                <a:gd name="T58" fmla="*/ 92 w 416"/>
                <a:gd name="T59" fmla="*/ 41 h 282"/>
                <a:gd name="T60" fmla="*/ 76 w 416"/>
                <a:gd name="T61" fmla="*/ 57 h 282"/>
                <a:gd name="T62" fmla="*/ 56 w 416"/>
                <a:gd name="T63" fmla="*/ 17 h 282"/>
                <a:gd name="T64" fmla="*/ 0 w 416"/>
                <a:gd name="T65" fmla="*/ 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5" name="Freeform 52"/>
            <p:cNvSpPr>
              <a:spLocks/>
            </p:cNvSpPr>
            <p:nvPr/>
          </p:nvSpPr>
          <p:spPr bwMode="invGray">
            <a:xfrm>
              <a:off x="4485" y="4013"/>
              <a:ext cx="45" cy="58"/>
            </a:xfrm>
            <a:custGeom>
              <a:avLst/>
              <a:gdLst>
                <a:gd name="T0" fmla="*/ 32 w 60"/>
                <a:gd name="T1" fmla="*/ 18 h 78"/>
                <a:gd name="T2" fmla="*/ 0 w 60"/>
                <a:gd name="T3" fmla="*/ 18 h 78"/>
                <a:gd name="T4" fmla="*/ 20 w 60"/>
                <a:gd name="T5" fmla="*/ 42 h 78"/>
                <a:gd name="T6" fmla="*/ 28 w 60"/>
                <a:gd name="T7" fmla="*/ 66 h 78"/>
                <a:gd name="T8" fmla="*/ 32 w 60"/>
                <a:gd name="T9" fmla="*/ 78 h 78"/>
                <a:gd name="T10" fmla="*/ 60 w 60"/>
                <a:gd name="T11" fmla="*/ 50 h 78"/>
                <a:gd name="T12" fmla="*/ 32 w 60"/>
                <a:gd name="T13" fmla="*/ 18 h 78"/>
              </a:gdLst>
              <a:ahLst/>
              <a:cxnLst>
                <a:cxn ang="0">
                  <a:pos x="T0" y="T1"/>
                </a:cxn>
                <a:cxn ang="0">
                  <a:pos x="T2" y="T3"/>
                </a:cxn>
                <a:cxn ang="0">
                  <a:pos x="T4" y="T5"/>
                </a:cxn>
                <a:cxn ang="0">
                  <a:pos x="T6" y="T7"/>
                </a:cxn>
                <a:cxn ang="0">
                  <a:pos x="T8" y="T9"/>
                </a:cxn>
                <a:cxn ang="0">
                  <a:pos x="T10" y="T11"/>
                </a:cxn>
                <a:cxn ang="0">
                  <a:pos x="T12" y="T13"/>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6" name="Freeform 53"/>
            <p:cNvSpPr>
              <a:spLocks/>
            </p:cNvSpPr>
            <p:nvPr/>
          </p:nvSpPr>
          <p:spPr bwMode="invGray">
            <a:xfrm>
              <a:off x="4621" y="3923"/>
              <a:ext cx="164" cy="85"/>
            </a:xfrm>
            <a:custGeom>
              <a:avLst/>
              <a:gdLst>
                <a:gd name="T0" fmla="*/ 47 w 219"/>
                <a:gd name="T1" fmla="*/ 73 h 113"/>
                <a:gd name="T2" fmla="*/ 39 w 219"/>
                <a:gd name="T3" fmla="*/ 61 h 113"/>
                <a:gd name="T4" fmla="*/ 15 w 219"/>
                <a:gd name="T5" fmla="*/ 69 h 113"/>
                <a:gd name="T6" fmla="*/ 39 w 219"/>
                <a:gd name="T7" fmla="*/ 113 h 113"/>
                <a:gd name="T8" fmla="*/ 123 w 219"/>
                <a:gd name="T9" fmla="*/ 89 h 113"/>
                <a:gd name="T10" fmla="*/ 147 w 219"/>
                <a:gd name="T11" fmla="*/ 73 h 113"/>
                <a:gd name="T12" fmla="*/ 171 w 219"/>
                <a:gd name="T13" fmla="*/ 65 h 113"/>
                <a:gd name="T14" fmla="*/ 219 w 219"/>
                <a:gd name="T15" fmla="*/ 19 h 113"/>
                <a:gd name="T16" fmla="*/ 210 w 219"/>
                <a:gd name="T17" fmla="*/ 0 h 113"/>
                <a:gd name="T18" fmla="*/ 179 w 219"/>
                <a:gd name="T19" fmla="*/ 17 h 113"/>
                <a:gd name="T20" fmla="*/ 107 w 219"/>
                <a:gd name="T21" fmla="*/ 41 h 113"/>
                <a:gd name="T22" fmla="*/ 83 w 219"/>
                <a:gd name="T23" fmla="*/ 45 h 113"/>
                <a:gd name="T24" fmla="*/ 59 w 219"/>
                <a:gd name="T25" fmla="*/ 53 h 113"/>
                <a:gd name="T26" fmla="*/ 47 w 219"/>
                <a:gd name="T27" fmla="*/ 7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7" name="Freeform 54"/>
            <p:cNvSpPr>
              <a:spLocks/>
            </p:cNvSpPr>
            <p:nvPr/>
          </p:nvSpPr>
          <p:spPr bwMode="invGray">
            <a:xfrm>
              <a:off x="4791" y="3873"/>
              <a:ext cx="104" cy="92"/>
            </a:xfrm>
            <a:custGeom>
              <a:avLst/>
              <a:gdLst>
                <a:gd name="T0" fmla="*/ 12 w 139"/>
                <a:gd name="T1" fmla="*/ 60 h 122"/>
                <a:gd name="T2" fmla="*/ 8 w 139"/>
                <a:gd name="T3" fmla="*/ 84 h 122"/>
                <a:gd name="T4" fmla="*/ 0 w 139"/>
                <a:gd name="T5" fmla="*/ 108 h 122"/>
                <a:gd name="T6" fmla="*/ 36 w 139"/>
                <a:gd name="T7" fmla="*/ 116 h 122"/>
                <a:gd name="T8" fmla="*/ 52 w 139"/>
                <a:gd name="T9" fmla="*/ 96 h 122"/>
                <a:gd name="T10" fmla="*/ 124 w 139"/>
                <a:gd name="T11" fmla="*/ 68 h 122"/>
                <a:gd name="T12" fmla="*/ 136 w 139"/>
                <a:gd name="T13" fmla="*/ 44 h 122"/>
                <a:gd name="T14" fmla="*/ 112 w 139"/>
                <a:gd name="T15" fmla="*/ 28 h 122"/>
                <a:gd name="T16" fmla="*/ 100 w 139"/>
                <a:gd name="T17" fmla="*/ 20 h 122"/>
                <a:gd name="T18" fmla="*/ 64 w 139"/>
                <a:gd name="T19" fmla="*/ 12 h 122"/>
                <a:gd name="T20" fmla="*/ 52 w 139"/>
                <a:gd name="T21" fmla="*/ 36 h 122"/>
                <a:gd name="T22" fmla="*/ 12 w 139"/>
                <a:gd name="T23" fmla="*/ 6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8" name="Freeform 55"/>
            <p:cNvSpPr>
              <a:spLocks/>
            </p:cNvSpPr>
            <p:nvPr/>
          </p:nvSpPr>
          <p:spPr bwMode="invGray">
            <a:xfrm>
              <a:off x="4846" y="3832"/>
              <a:ext cx="37" cy="26"/>
            </a:xfrm>
            <a:custGeom>
              <a:avLst/>
              <a:gdLst>
                <a:gd name="T0" fmla="*/ 29 w 49"/>
                <a:gd name="T1" fmla="*/ 0 h 35"/>
                <a:gd name="T2" fmla="*/ 8 w 49"/>
                <a:gd name="T3" fmla="*/ 11 h 35"/>
                <a:gd name="T4" fmla="*/ 24 w 49"/>
                <a:gd name="T5" fmla="*/ 35 h 35"/>
                <a:gd name="T6" fmla="*/ 39 w 49"/>
                <a:gd name="T7" fmla="*/ 26 h 35"/>
                <a:gd name="T8" fmla="*/ 29 w 49"/>
                <a:gd name="T9" fmla="*/ 0 h 35"/>
              </a:gdLst>
              <a:ahLst/>
              <a:cxnLst>
                <a:cxn ang="0">
                  <a:pos x="T0" y="T1"/>
                </a:cxn>
                <a:cxn ang="0">
                  <a:pos x="T2" y="T3"/>
                </a:cxn>
                <a:cxn ang="0">
                  <a:pos x="T4" y="T5"/>
                </a:cxn>
                <a:cxn ang="0">
                  <a:pos x="T6" y="T7"/>
                </a:cxn>
                <a:cxn ang="0">
                  <a:pos x="T8" y="T9"/>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9" name="Freeform 56"/>
            <p:cNvSpPr>
              <a:spLocks/>
            </p:cNvSpPr>
            <p:nvPr/>
          </p:nvSpPr>
          <p:spPr bwMode="invGray">
            <a:xfrm>
              <a:off x="3123" y="3346"/>
              <a:ext cx="123" cy="201"/>
            </a:xfrm>
            <a:custGeom>
              <a:avLst/>
              <a:gdLst>
                <a:gd name="T0" fmla="*/ 128 w 164"/>
                <a:gd name="T1" fmla="*/ 0 h 268"/>
                <a:gd name="T2" fmla="*/ 104 w 164"/>
                <a:gd name="T3" fmla="*/ 28 h 268"/>
                <a:gd name="T4" fmla="*/ 88 w 164"/>
                <a:gd name="T5" fmla="*/ 64 h 268"/>
                <a:gd name="T6" fmla="*/ 36 w 164"/>
                <a:gd name="T7" fmla="*/ 84 h 268"/>
                <a:gd name="T8" fmla="*/ 28 w 164"/>
                <a:gd name="T9" fmla="*/ 96 h 268"/>
                <a:gd name="T10" fmla="*/ 16 w 164"/>
                <a:gd name="T11" fmla="*/ 100 h 268"/>
                <a:gd name="T12" fmla="*/ 20 w 164"/>
                <a:gd name="T13" fmla="*/ 132 h 268"/>
                <a:gd name="T14" fmla="*/ 28 w 164"/>
                <a:gd name="T15" fmla="*/ 156 h 268"/>
                <a:gd name="T16" fmla="*/ 0 w 164"/>
                <a:gd name="T17" fmla="*/ 200 h 268"/>
                <a:gd name="T18" fmla="*/ 28 w 164"/>
                <a:gd name="T19" fmla="*/ 260 h 268"/>
                <a:gd name="T20" fmla="*/ 52 w 164"/>
                <a:gd name="T21" fmla="*/ 268 h 268"/>
                <a:gd name="T22" fmla="*/ 88 w 164"/>
                <a:gd name="T23" fmla="*/ 216 h 268"/>
                <a:gd name="T24" fmla="*/ 104 w 164"/>
                <a:gd name="T25" fmla="*/ 192 h 268"/>
                <a:gd name="T26" fmla="*/ 128 w 164"/>
                <a:gd name="T27" fmla="*/ 116 h 268"/>
                <a:gd name="T28" fmla="*/ 140 w 164"/>
                <a:gd name="T29" fmla="*/ 76 h 268"/>
                <a:gd name="T30" fmla="*/ 164 w 164"/>
                <a:gd name="T31" fmla="*/ 72 h 268"/>
                <a:gd name="T32" fmla="*/ 128 w 164"/>
                <a:gd name="T3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0" name="Freeform 57"/>
            <p:cNvSpPr>
              <a:spLocks/>
            </p:cNvSpPr>
            <p:nvPr/>
          </p:nvSpPr>
          <p:spPr bwMode="invGray">
            <a:xfrm>
              <a:off x="3655" y="3034"/>
              <a:ext cx="49" cy="61"/>
            </a:xfrm>
            <a:custGeom>
              <a:avLst/>
              <a:gdLst>
                <a:gd name="T0" fmla="*/ 29 w 66"/>
                <a:gd name="T1" fmla="*/ 0 h 81"/>
                <a:gd name="T2" fmla="*/ 25 w 66"/>
                <a:gd name="T3" fmla="*/ 60 h 81"/>
                <a:gd name="T4" fmla="*/ 29 w 66"/>
                <a:gd name="T5" fmla="*/ 76 h 81"/>
                <a:gd name="T6" fmla="*/ 41 w 66"/>
                <a:gd name="T7" fmla="*/ 80 h 81"/>
                <a:gd name="T8" fmla="*/ 57 w 66"/>
                <a:gd name="T9" fmla="*/ 76 h 81"/>
                <a:gd name="T10" fmla="*/ 29 w 66"/>
                <a:gd name="T11" fmla="*/ 0 h 81"/>
              </a:gdLst>
              <a:ahLst/>
              <a:cxnLst>
                <a:cxn ang="0">
                  <a:pos x="T0" y="T1"/>
                </a:cxn>
                <a:cxn ang="0">
                  <a:pos x="T2" y="T3"/>
                </a:cxn>
                <a:cxn ang="0">
                  <a:pos x="T4" y="T5"/>
                </a:cxn>
                <a:cxn ang="0">
                  <a:pos x="T6" y="T7"/>
                </a:cxn>
                <a:cxn ang="0">
                  <a:pos x="T8" y="T9"/>
                </a:cxn>
                <a:cxn ang="0">
                  <a:pos x="T10" y="T11"/>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1" name="Freeform 58"/>
            <p:cNvSpPr>
              <a:spLocks/>
            </p:cNvSpPr>
            <p:nvPr/>
          </p:nvSpPr>
          <p:spPr bwMode="invGray">
            <a:xfrm>
              <a:off x="3988" y="3100"/>
              <a:ext cx="111" cy="183"/>
            </a:xfrm>
            <a:custGeom>
              <a:avLst/>
              <a:gdLst>
                <a:gd name="T0" fmla="*/ 96 w 148"/>
                <a:gd name="T1" fmla="*/ 0 h 244"/>
                <a:gd name="T2" fmla="*/ 60 w 148"/>
                <a:gd name="T3" fmla="*/ 84 h 244"/>
                <a:gd name="T4" fmla="*/ 36 w 148"/>
                <a:gd name="T5" fmla="*/ 92 h 244"/>
                <a:gd name="T6" fmla="*/ 12 w 148"/>
                <a:gd name="T7" fmla="*/ 108 h 244"/>
                <a:gd name="T8" fmla="*/ 40 w 148"/>
                <a:gd name="T9" fmla="*/ 188 h 244"/>
                <a:gd name="T10" fmla="*/ 52 w 148"/>
                <a:gd name="T11" fmla="*/ 224 h 244"/>
                <a:gd name="T12" fmla="*/ 60 w 148"/>
                <a:gd name="T13" fmla="*/ 236 h 244"/>
                <a:gd name="T14" fmla="*/ 84 w 148"/>
                <a:gd name="T15" fmla="*/ 244 h 244"/>
                <a:gd name="T16" fmla="*/ 96 w 148"/>
                <a:gd name="T17" fmla="*/ 196 h 244"/>
                <a:gd name="T18" fmla="*/ 124 w 148"/>
                <a:gd name="T19" fmla="*/ 168 h 244"/>
                <a:gd name="T20" fmla="*/ 112 w 148"/>
                <a:gd name="T21" fmla="*/ 68 h 244"/>
                <a:gd name="T22" fmla="*/ 140 w 148"/>
                <a:gd name="T23" fmla="*/ 48 h 244"/>
                <a:gd name="T24" fmla="*/ 112 w 148"/>
                <a:gd name="T25" fmla="*/ 20 h 244"/>
                <a:gd name="T26" fmla="*/ 96 w 148"/>
                <a:gd name="T27"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2" name="Freeform 59"/>
            <p:cNvSpPr>
              <a:spLocks/>
            </p:cNvSpPr>
            <p:nvPr/>
          </p:nvSpPr>
          <p:spPr bwMode="invGray">
            <a:xfrm>
              <a:off x="3894" y="3043"/>
              <a:ext cx="72" cy="137"/>
            </a:xfrm>
            <a:custGeom>
              <a:avLst/>
              <a:gdLst>
                <a:gd name="T0" fmla="*/ 48 w 96"/>
                <a:gd name="T1" fmla="*/ 2 h 183"/>
                <a:gd name="T2" fmla="*/ 51 w 96"/>
                <a:gd name="T3" fmla="*/ 35 h 183"/>
                <a:gd name="T4" fmla="*/ 60 w 96"/>
                <a:gd name="T5" fmla="*/ 62 h 183"/>
                <a:gd name="T6" fmla="*/ 62 w 96"/>
                <a:gd name="T7" fmla="*/ 92 h 183"/>
                <a:gd name="T8" fmla="*/ 68 w 96"/>
                <a:gd name="T9" fmla="*/ 105 h 183"/>
                <a:gd name="T10" fmla="*/ 71 w 96"/>
                <a:gd name="T11" fmla="*/ 126 h 183"/>
                <a:gd name="T12" fmla="*/ 57 w 96"/>
                <a:gd name="T13" fmla="*/ 93 h 183"/>
                <a:gd name="T14" fmla="*/ 35 w 96"/>
                <a:gd name="T15" fmla="*/ 78 h 183"/>
                <a:gd name="T16" fmla="*/ 5 w 96"/>
                <a:gd name="T17" fmla="*/ 83 h 183"/>
                <a:gd name="T18" fmla="*/ 8 w 96"/>
                <a:gd name="T19" fmla="*/ 102 h 183"/>
                <a:gd name="T20" fmla="*/ 41 w 96"/>
                <a:gd name="T21" fmla="*/ 114 h 183"/>
                <a:gd name="T22" fmla="*/ 57 w 96"/>
                <a:gd name="T23" fmla="*/ 135 h 183"/>
                <a:gd name="T24" fmla="*/ 71 w 96"/>
                <a:gd name="T25" fmla="*/ 135 h 183"/>
                <a:gd name="T26" fmla="*/ 78 w 96"/>
                <a:gd name="T27" fmla="*/ 150 h 183"/>
                <a:gd name="T28" fmla="*/ 96 w 96"/>
                <a:gd name="T29" fmla="*/ 179 h 183"/>
                <a:gd name="T30" fmla="*/ 81 w 96"/>
                <a:gd name="T31" fmla="*/ 126 h 183"/>
                <a:gd name="T32" fmla="*/ 80 w 96"/>
                <a:gd name="T33" fmla="*/ 93 h 183"/>
                <a:gd name="T34" fmla="*/ 71 w 96"/>
                <a:gd name="T35" fmla="*/ 63 h 183"/>
                <a:gd name="T36" fmla="*/ 63 w 96"/>
                <a:gd name="T37" fmla="*/ 41 h 183"/>
                <a:gd name="T38" fmla="*/ 57 w 96"/>
                <a:gd name="T39" fmla="*/ 20 h 183"/>
                <a:gd name="T40" fmla="*/ 48 w 96"/>
                <a:gd name="T41" fmla="*/ 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3" name="Freeform 60"/>
            <p:cNvSpPr>
              <a:spLocks/>
            </p:cNvSpPr>
            <p:nvPr/>
          </p:nvSpPr>
          <p:spPr bwMode="invGray">
            <a:xfrm>
              <a:off x="3943" y="3153"/>
              <a:ext cx="40" cy="131"/>
            </a:xfrm>
            <a:custGeom>
              <a:avLst/>
              <a:gdLst>
                <a:gd name="T0" fmla="*/ 6 w 54"/>
                <a:gd name="T1" fmla="*/ 0 h 175"/>
                <a:gd name="T2" fmla="*/ 0 w 54"/>
                <a:gd name="T3" fmla="*/ 25 h 175"/>
                <a:gd name="T4" fmla="*/ 9 w 54"/>
                <a:gd name="T5" fmla="*/ 54 h 175"/>
                <a:gd name="T6" fmla="*/ 18 w 54"/>
                <a:gd name="T7" fmla="*/ 94 h 175"/>
                <a:gd name="T8" fmla="*/ 34 w 54"/>
                <a:gd name="T9" fmla="*/ 129 h 175"/>
                <a:gd name="T10" fmla="*/ 54 w 54"/>
                <a:gd name="T11" fmla="*/ 175 h 175"/>
                <a:gd name="T12" fmla="*/ 40 w 54"/>
                <a:gd name="T13" fmla="*/ 115 h 175"/>
                <a:gd name="T14" fmla="*/ 34 w 54"/>
                <a:gd name="T15" fmla="*/ 93 h 175"/>
                <a:gd name="T16" fmla="*/ 28 w 54"/>
                <a:gd name="T17" fmla="*/ 61 h 175"/>
                <a:gd name="T18" fmla="*/ 25 w 54"/>
                <a:gd name="T19" fmla="*/ 46 h 175"/>
                <a:gd name="T20" fmla="*/ 16 w 54"/>
                <a:gd name="T21" fmla="*/ 37 h 175"/>
                <a:gd name="T22" fmla="*/ 6 w 54"/>
                <a:gd name="T23"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4" name="Freeform 61"/>
            <p:cNvSpPr>
              <a:spLocks/>
            </p:cNvSpPr>
            <p:nvPr/>
          </p:nvSpPr>
          <p:spPr bwMode="invGray">
            <a:xfrm>
              <a:off x="3988" y="3290"/>
              <a:ext cx="65" cy="54"/>
            </a:xfrm>
            <a:custGeom>
              <a:avLst/>
              <a:gdLst>
                <a:gd name="T0" fmla="*/ 2 w 86"/>
                <a:gd name="T1" fmla="*/ 0 h 73"/>
                <a:gd name="T2" fmla="*/ 8 w 86"/>
                <a:gd name="T3" fmla="*/ 34 h 73"/>
                <a:gd name="T4" fmla="*/ 23 w 86"/>
                <a:gd name="T5" fmla="*/ 43 h 73"/>
                <a:gd name="T6" fmla="*/ 48 w 86"/>
                <a:gd name="T7" fmla="*/ 49 h 73"/>
                <a:gd name="T8" fmla="*/ 62 w 86"/>
                <a:gd name="T9" fmla="*/ 57 h 73"/>
                <a:gd name="T10" fmla="*/ 74 w 86"/>
                <a:gd name="T11" fmla="*/ 66 h 73"/>
                <a:gd name="T12" fmla="*/ 86 w 86"/>
                <a:gd name="T13" fmla="*/ 69 h 73"/>
                <a:gd name="T14" fmla="*/ 72 w 86"/>
                <a:gd name="T15" fmla="*/ 39 h 73"/>
                <a:gd name="T16" fmla="*/ 63 w 86"/>
                <a:gd name="T17" fmla="*/ 22 h 73"/>
                <a:gd name="T18" fmla="*/ 36 w 86"/>
                <a:gd name="T19" fmla="*/ 24 h 73"/>
                <a:gd name="T20" fmla="*/ 24 w 86"/>
                <a:gd name="T21" fmla="*/ 19 h 73"/>
                <a:gd name="T22" fmla="*/ 6 w 86"/>
                <a:gd name="T23" fmla="*/ 0 h 73"/>
                <a:gd name="T24" fmla="*/ 2 w 86"/>
                <a:gd name="T25"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5" name="Freeform 62"/>
            <p:cNvSpPr>
              <a:spLocks/>
            </p:cNvSpPr>
            <p:nvPr/>
          </p:nvSpPr>
          <p:spPr bwMode="invGray">
            <a:xfrm>
              <a:off x="4092" y="3195"/>
              <a:ext cx="83" cy="117"/>
            </a:xfrm>
            <a:custGeom>
              <a:avLst/>
              <a:gdLst>
                <a:gd name="T0" fmla="*/ 98 w 111"/>
                <a:gd name="T1" fmla="*/ 0 h 156"/>
                <a:gd name="T2" fmla="*/ 75 w 111"/>
                <a:gd name="T3" fmla="*/ 10 h 156"/>
                <a:gd name="T4" fmla="*/ 23 w 111"/>
                <a:gd name="T5" fmla="*/ 15 h 156"/>
                <a:gd name="T6" fmla="*/ 14 w 111"/>
                <a:gd name="T7" fmla="*/ 33 h 156"/>
                <a:gd name="T8" fmla="*/ 11 w 111"/>
                <a:gd name="T9" fmla="*/ 61 h 156"/>
                <a:gd name="T10" fmla="*/ 14 w 111"/>
                <a:gd name="T11" fmla="*/ 75 h 156"/>
                <a:gd name="T12" fmla="*/ 3 w 111"/>
                <a:gd name="T13" fmla="*/ 88 h 156"/>
                <a:gd name="T14" fmla="*/ 14 w 111"/>
                <a:gd name="T15" fmla="*/ 109 h 156"/>
                <a:gd name="T16" fmla="*/ 23 w 111"/>
                <a:gd name="T17" fmla="*/ 124 h 156"/>
                <a:gd name="T18" fmla="*/ 15 w 111"/>
                <a:gd name="T19" fmla="*/ 144 h 156"/>
                <a:gd name="T20" fmla="*/ 24 w 111"/>
                <a:gd name="T21" fmla="*/ 156 h 156"/>
                <a:gd name="T22" fmla="*/ 42 w 111"/>
                <a:gd name="T23" fmla="*/ 144 h 156"/>
                <a:gd name="T24" fmla="*/ 50 w 111"/>
                <a:gd name="T25" fmla="*/ 93 h 156"/>
                <a:gd name="T26" fmla="*/ 56 w 111"/>
                <a:gd name="T27" fmla="*/ 126 h 156"/>
                <a:gd name="T28" fmla="*/ 65 w 111"/>
                <a:gd name="T29" fmla="*/ 145 h 156"/>
                <a:gd name="T30" fmla="*/ 62 w 111"/>
                <a:gd name="T31" fmla="*/ 112 h 156"/>
                <a:gd name="T32" fmla="*/ 72 w 111"/>
                <a:gd name="T33" fmla="*/ 73 h 156"/>
                <a:gd name="T34" fmla="*/ 69 w 111"/>
                <a:gd name="T35" fmla="*/ 51 h 156"/>
                <a:gd name="T36" fmla="*/ 54 w 111"/>
                <a:gd name="T37" fmla="*/ 60 h 156"/>
                <a:gd name="T38" fmla="*/ 35 w 111"/>
                <a:gd name="T39" fmla="*/ 54 h 156"/>
                <a:gd name="T40" fmla="*/ 41 w 111"/>
                <a:gd name="T41" fmla="*/ 36 h 156"/>
                <a:gd name="T42" fmla="*/ 62 w 111"/>
                <a:gd name="T43" fmla="*/ 34 h 156"/>
                <a:gd name="T44" fmla="*/ 78 w 111"/>
                <a:gd name="T45" fmla="*/ 39 h 156"/>
                <a:gd name="T46" fmla="*/ 98 w 111"/>
                <a:gd name="T47" fmla="*/ 30 h 156"/>
                <a:gd name="T48" fmla="*/ 111 w 111"/>
                <a:gd name="T49" fmla="*/ 13 h 156"/>
                <a:gd name="T50" fmla="*/ 98 w 111"/>
                <a:gd name="T5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6" name="Freeform 63"/>
            <p:cNvSpPr>
              <a:spLocks/>
            </p:cNvSpPr>
            <p:nvPr/>
          </p:nvSpPr>
          <p:spPr bwMode="invGray">
            <a:xfrm>
              <a:off x="4064" y="2777"/>
              <a:ext cx="22" cy="71"/>
            </a:xfrm>
            <a:custGeom>
              <a:avLst/>
              <a:gdLst>
                <a:gd name="T0" fmla="*/ 12 w 30"/>
                <a:gd name="T1" fmla="*/ 0 h 94"/>
                <a:gd name="T2" fmla="*/ 0 w 30"/>
                <a:gd name="T3" fmla="*/ 16 h 94"/>
                <a:gd name="T4" fmla="*/ 6 w 30"/>
                <a:gd name="T5" fmla="*/ 37 h 94"/>
                <a:gd name="T6" fmla="*/ 1 w 30"/>
                <a:gd name="T7" fmla="*/ 61 h 94"/>
                <a:gd name="T8" fmla="*/ 16 w 30"/>
                <a:gd name="T9" fmla="*/ 94 h 94"/>
                <a:gd name="T10" fmla="*/ 30 w 30"/>
                <a:gd name="T11" fmla="*/ 82 h 94"/>
                <a:gd name="T12" fmla="*/ 22 w 30"/>
                <a:gd name="T13" fmla="*/ 61 h 94"/>
                <a:gd name="T14" fmla="*/ 12 w 30"/>
                <a:gd name="T15" fmla="*/ 0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7" name="Freeform 64"/>
            <p:cNvSpPr>
              <a:spLocks/>
            </p:cNvSpPr>
            <p:nvPr/>
          </p:nvSpPr>
          <p:spPr bwMode="invGray">
            <a:xfrm>
              <a:off x="4078" y="2896"/>
              <a:ext cx="61" cy="118"/>
            </a:xfrm>
            <a:custGeom>
              <a:avLst/>
              <a:gdLst>
                <a:gd name="T0" fmla="*/ 12 w 81"/>
                <a:gd name="T1" fmla="*/ 2 h 158"/>
                <a:gd name="T2" fmla="*/ 0 w 81"/>
                <a:gd name="T3" fmla="*/ 20 h 158"/>
                <a:gd name="T4" fmla="*/ 8 w 81"/>
                <a:gd name="T5" fmla="*/ 49 h 158"/>
                <a:gd name="T6" fmla="*/ 6 w 81"/>
                <a:gd name="T7" fmla="*/ 107 h 158"/>
                <a:gd name="T8" fmla="*/ 17 w 81"/>
                <a:gd name="T9" fmla="*/ 103 h 158"/>
                <a:gd name="T10" fmla="*/ 20 w 81"/>
                <a:gd name="T11" fmla="*/ 115 h 158"/>
                <a:gd name="T12" fmla="*/ 29 w 81"/>
                <a:gd name="T13" fmla="*/ 122 h 158"/>
                <a:gd name="T14" fmla="*/ 38 w 81"/>
                <a:gd name="T15" fmla="*/ 140 h 158"/>
                <a:gd name="T16" fmla="*/ 48 w 81"/>
                <a:gd name="T17" fmla="*/ 128 h 158"/>
                <a:gd name="T18" fmla="*/ 65 w 81"/>
                <a:gd name="T19" fmla="*/ 134 h 158"/>
                <a:gd name="T20" fmla="*/ 63 w 81"/>
                <a:gd name="T21" fmla="*/ 109 h 158"/>
                <a:gd name="T22" fmla="*/ 48 w 81"/>
                <a:gd name="T23" fmla="*/ 104 h 158"/>
                <a:gd name="T24" fmla="*/ 39 w 81"/>
                <a:gd name="T25" fmla="*/ 91 h 158"/>
                <a:gd name="T26" fmla="*/ 33 w 81"/>
                <a:gd name="T27" fmla="*/ 73 h 158"/>
                <a:gd name="T28" fmla="*/ 41 w 81"/>
                <a:gd name="T29" fmla="*/ 53 h 158"/>
                <a:gd name="T30" fmla="*/ 35 w 81"/>
                <a:gd name="T31" fmla="*/ 35 h 158"/>
                <a:gd name="T32" fmla="*/ 42 w 81"/>
                <a:gd name="T33" fmla="*/ 20 h 158"/>
                <a:gd name="T34" fmla="*/ 29 w 81"/>
                <a:gd name="T35" fmla="*/ 4 h 158"/>
                <a:gd name="T36" fmla="*/ 18 w 81"/>
                <a:gd name="T37" fmla="*/ 7 h 158"/>
                <a:gd name="T38" fmla="*/ 12 w 81"/>
                <a:gd name="T39" fmla="*/ 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8" name="Freeform 65"/>
            <p:cNvSpPr>
              <a:spLocks/>
            </p:cNvSpPr>
            <p:nvPr/>
          </p:nvSpPr>
          <p:spPr bwMode="invGray">
            <a:xfrm>
              <a:off x="4121" y="3052"/>
              <a:ext cx="64" cy="79"/>
            </a:xfrm>
            <a:custGeom>
              <a:avLst/>
              <a:gdLst>
                <a:gd name="T0" fmla="*/ 52 w 85"/>
                <a:gd name="T1" fmla="*/ 0 h 105"/>
                <a:gd name="T2" fmla="*/ 44 w 85"/>
                <a:gd name="T3" fmla="*/ 18 h 105"/>
                <a:gd name="T4" fmla="*/ 32 w 85"/>
                <a:gd name="T5" fmla="*/ 30 h 105"/>
                <a:gd name="T6" fmla="*/ 16 w 85"/>
                <a:gd name="T7" fmla="*/ 35 h 105"/>
                <a:gd name="T8" fmla="*/ 8 w 85"/>
                <a:gd name="T9" fmla="*/ 48 h 105"/>
                <a:gd name="T10" fmla="*/ 4 w 85"/>
                <a:gd name="T11" fmla="*/ 74 h 105"/>
                <a:gd name="T12" fmla="*/ 13 w 85"/>
                <a:gd name="T13" fmla="*/ 71 h 105"/>
                <a:gd name="T14" fmla="*/ 25 w 85"/>
                <a:gd name="T15" fmla="*/ 62 h 105"/>
                <a:gd name="T16" fmla="*/ 34 w 85"/>
                <a:gd name="T17" fmla="*/ 69 h 105"/>
                <a:gd name="T18" fmla="*/ 58 w 85"/>
                <a:gd name="T19" fmla="*/ 99 h 105"/>
                <a:gd name="T20" fmla="*/ 71 w 85"/>
                <a:gd name="T21" fmla="*/ 72 h 105"/>
                <a:gd name="T22" fmla="*/ 85 w 85"/>
                <a:gd name="T23" fmla="*/ 68 h 105"/>
                <a:gd name="T24" fmla="*/ 74 w 85"/>
                <a:gd name="T25" fmla="*/ 39 h 105"/>
                <a:gd name="T26" fmla="*/ 52 w 85"/>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9" name="Freeform 66"/>
            <p:cNvSpPr>
              <a:spLocks/>
            </p:cNvSpPr>
            <p:nvPr/>
          </p:nvSpPr>
          <p:spPr bwMode="invGray">
            <a:xfrm>
              <a:off x="4197" y="3193"/>
              <a:ext cx="29" cy="49"/>
            </a:xfrm>
            <a:custGeom>
              <a:avLst/>
              <a:gdLst>
                <a:gd name="T0" fmla="*/ 6 w 38"/>
                <a:gd name="T1" fmla="*/ 27 h 66"/>
                <a:gd name="T2" fmla="*/ 26 w 38"/>
                <a:gd name="T3" fmla="*/ 66 h 66"/>
                <a:gd name="T4" fmla="*/ 30 w 38"/>
                <a:gd name="T5" fmla="*/ 52 h 66"/>
                <a:gd name="T6" fmla="*/ 38 w 38"/>
                <a:gd name="T7" fmla="*/ 40 h 66"/>
                <a:gd name="T8" fmla="*/ 30 w 38"/>
                <a:gd name="T9" fmla="*/ 25 h 66"/>
                <a:gd name="T10" fmla="*/ 20 w 38"/>
                <a:gd name="T11" fmla="*/ 13 h 66"/>
                <a:gd name="T12" fmla="*/ 11 w 38"/>
                <a:gd name="T13" fmla="*/ 1 h 66"/>
                <a:gd name="T14" fmla="*/ 2 w 38"/>
                <a:gd name="T15" fmla="*/ 12 h 66"/>
                <a:gd name="T16" fmla="*/ 6 w 38"/>
                <a:gd name="T17" fmla="*/ 2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0" name="Freeform 67"/>
            <p:cNvSpPr>
              <a:spLocks/>
            </p:cNvSpPr>
            <p:nvPr/>
          </p:nvSpPr>
          <p:spPr bwMode="invGray">
            <a:xfrm>
              <a:off x="4181" y="3275"/>
              <a:ext cx="18" cy="17"/>
            </a:xfrm>
            <a:custGeom>
              <a:avLst/>
              <a:gdLst>
                <a:gd name="T0" fmla="*/ 0 w 24"/>
                <a:gd name="T1" fmla="*/ 0 h 23"/>
                <a:gd name="T2" fmla="*/ 6 w 24"/>
                <a:gd name="T3" fmla="*/ 23 h 23"/>
                <a:gd name="T4" fmla="*/ 24 w 24"/>
                <a:gd name="T5" fmla="*/ 11 h 23"/>
                <a:gd name="T6" fmla="*/ 0 w 24"/>
                <a:gd name="T7" fmla="*/ 0 h 23"/>
              </a:gdLst>
              <a:ahLst/>
              <a:cxnLst>
                <a:cxn ang="0">
                  <a:pos x="T0" y="T1"/>
                </a:cxn>
                <a:cxn ang="0">
                  <a:pos x="T2" y="T3"/>
                </a:cxn>
                <a:cxn ang="0">
                  <a:pos x="T4" y="T5"/>
                </a:cxn>
                <a:cxn ang="0">
                  <a:pos x="T6" y="T7"/>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1" name="Freeform 68"/>
            <p:cNvSpPr>
              <a:spLocks/>
            </p:cNvSpPr>
            <p:nvPr/>
          </p:nvSpPr>
          <p:spPr bwMode="invGray">
            <a:xfrm>
              <a:off x="4208" y="3265"/>
              <a:ext cx="45" cy="37"/>
            </a:xfrm>
            <a:custGeom>
              <a:avLst/>
              <a:gdLst>
                <a:gd name="T0" fmla="*/ 9 w 60"/>
                <a:gd name="T1" fmla="*/ 0 h 49"/>
                <a:gd name="T2" fmla="*/ 0 w 60"/>
                <a:gd name="T3" fmla="*/ 18 h 49"/>
                <a:gd name="T4" fmla="*/ 28 w 60"/>
                <a:gd name="T5" fmla="*/ 33 h 49"/>
                <a:gd name="T6" fmla="*/ 42 w 60"/>
                <a:gd name="T7" fmla="*/ 46 h 49"/>
                <a:gd name="T8" fmla="*/ 60 w 60"/>
                <a:gd name="T9" fmla="*/ 42 h 49"/>
                <a:gd name="T10" fmla="*/ 49 w 60"/>
                <a:gd name="T11" fmla="*/ 24 h 49"/>
                <a:gd name="T12" fmla="*/ 28 w 60"/>
                <a:gd name="T13" fmla="*/ 3 h 49"/>
                <a:gd name="T14" fmla="*/ 19 w 60"/>
                <a:gd name="T15" fmla="*/ 16 h 49"/>
                <a:gd name="T16" fmla="*/ 9 w 60"/>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2" name="Freeform 69"/>
            <p:cNvSpPr>
              <a:spLocks/>
            </p:cNvSpPr>
            <p:nvPr/>
          </p:nvSpPr>
          <p:spPr bwMode="invGray">
            <a:xfrm>
              <a:off x="4277" y="3335"/>
              <a:ext cx="24" cy="33"/>
            </a:xfrm>
            <a:custGeom>
              <a:avLst/>
              <a:gdLst>
                <a:gd name="T0" fmla="*/ 28 w 32"/>
                <a:gd name="T1" fmla="*/ 0 h 44"/>
                <a:gd name="T2" fmla="*/ 10 w 32"/>
                <a:gd name="T3" fmla="*/ 11 h 44"/>
                <a:gd name="T4" fmla="*/ 12 w 32"/>
                <a:gd name="T5" fmla="*/ 32 h 44"/>
                <a:gd name="T6" fmla="*/ 24 w 32"/>
                <a:gd name="T7" fmla="*/ 36 h 44"/>
                <a:gd name="T8" fmla="*/ 28 w 32"/>
                <a:gd name="T9" fmla="*/ 0 h 44"/>
              </a:gdLst>
              <a:ahLst/>
              <a:cxnLst>
                <a:cxn ang="0">
                  <a:pos x="T0" y="T1"/>
                </a:cxn>
                <a:cxn ang="0">
                  <a:pos x="T2" y="T3"/>
                </a:cxn>
                <a:cxn ang="0">
                  <a:pos x="T4" y="T5"/>
                </a:cxn>
                <a:cxn ang="0">
                  <a:pos x="T6" y="T7"/>
                </a:cxn>
                <a:cxn ang="0">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3" name="Freeform 70"/>
            <p:cNvSpPr>
              <a:spLocks/>
            </p:cNvSpPr>
            <p:nvPr/>
          </p:nvSpPr>
          <p:spPr bwMode="invGray">
            <a:xfrm>
              <a:off x="4544" y="3293"/>
              <a:ext cx="46" cy="47"/>
            </a:xfrm>
            <a:custGeom>
              <a:avLst/>
              <a:gdLst>
                <a:gd name="T0" fmla="*/ 7 w 61"/>
                <a:gd name="T1" fmla="*/ 0 h 63"/>
                <a:gd name="T2" fmla="*/ 0 w 61"/>
                <a:gd name="T3" fmla="*/ 14 h 63"/>
                <a:gd name="T4" fmla="*/ 24 w 61"/>
                <a:gd name="T5" fmla="*/ 35 h 63"/>
                <a:gd name="T6" fmla="*/ 36 w 61"/>
                <a:gd name="T7" fmla="*/ 54 h 63"/>
                <a:gd name="T8" fmla="*/ 46 w 61"/>
                <a:gd name="T9" fmla="*/ 63 h 63"/>
                <a:gd name="T10" fmla="*/ 61 w 61"/>
                <a:gd name="T11" fmla="*/ 56 h 63"/>
                <a:gd name="T12" fmla="*/ 33 w 61"/>
                <a:gd name="T13" fmla="*/ 17 h 63"/>
                <a:gd name="T14" fmla="*/ 7 w 61"/>
                <a:gd name="T15" fmla="*/ 0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4" name="Freeform 71"/>
            <p:cNvSpPr>
              <a:spLocks/>
            </p:cNvSpPr>
            <p:nvPr/>
          </p:nvSpPr>
          <p:spPr bwMode="invGray">
            <a:xfrm>
              <a:off x="4147" y="3352"/>
              <a:ext cx="46" cy="50"/>
            </a:xfrm>
            <a:custGeom>
              <a:avLst/>
              <a:gdLst>
                <a:gd name="T0" fmla="*/ 28 w 61"/>
                <a:gd name="T1" fmla="*/ 7 h 67"/>
                <a:gd name="T2" fmla="*/ 30 w 61"/>
                <a:gd name="T3" fmla="*/ 34 h 67"/>
                <a:gd name="T4" fmla="*/ 16 w 61"/>
                <a:gd name="T5" fmla="*/ 43 h 67"/>
                <a:gd name="T6" fmla="*/ 22 w 61"/>
                <a:gd name="T7" fmla="*/ 67 h 67"/>
                <a:gd name="T8" fmla="*/ 48 w 61"/>
                <a:gd name="T9" fmla="*/ 58 h 67"/>
                <a:gd name="T10" fmla="*/ 60 w 61"/>
                <a:gd name="T11" fmla="*/ 47 h 67"/>
                <a:gd name="T12" fmla="*/ 51 w 61"/>
                <a:gd name="T13" fmla="*/ 28 h 67"/>
                <a:gd name="T14" fmla="*/ 57 w 61"/>
                <a:gd name="T15" fmla="*/ 14 h 67"/>
                <a:gd name="T16" fmla="*/ 55 w 61"/>
                <a:gd name="T17" fmla="*/ 2 h 67"/>
                <a:gd name="T18" fmla="*/ 46 w 61"/>
                <a:gd name="T19" fmla="*/ 4 h 67"/>
                <a:gd name="T20" fmla="*/ 51 w 61"/>
                <a:gd name="T21" fmla="*/ 5 h 67"/>
                <a:gd name="T22" fmla="*/ 49 w 61"/>
                <a:gd name="T23" fmla="*/ 16 h 67"/>
                <a:gd name="T24" fmla="*/ 43 w 61"/>
                <a:gd name="T25" fmla="*/ 23 h 67"/>
                <a:gd name="T26" fmla="*/ 28 w 61"/>
                <a:gd name="T27" fmla="*/ 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5" name="Freeform 72"/>
            <p:cNvSpPr>
              <a:spLocks/>
            </p:cNvSpPr>
            <p:nvPr/>
          </p:nvSpPr>
          <p:spPr bwMode="invGray">
            <a:xfrm>
              <a:off x="4098" y="3371"/>
              <a:ext cx="32" cy="27"/>
            </a:xfrm>
            <a:custGeom>
              <a:avLst/>
              <a:gdLst>
                <a:gd name="T0" fmla="*/ 21 w 43"/>
                <a:gd name="T1" fmla="*/ 3 h 36"/>
                <a:gd name="T2" fmla="*/ 6 w 43"/>
                <a:gd name="T3" fmla="*/ 6 h 36"/>
                <a:gd name="T4" fmla="*/ 33 w 43"/>
                <a:gd name="T5" fmla="*/ 36 h 36"/>
                <a:gd name="T6" fmla="*/ 42 w 43"/>
                <a:gd name="T7" fmla="*/ 30 h 36"/>
                <a:gd name="T8" fmla="*/ 21 w 43"/>
                <a:gd name="T9" fmla="*/ 3 h 36"/>
              </a:gdLst>
              <a:ahLst/>
              <a:cxnLst>
                <a:cxn ang="0">
                  <a:pos x="T0" y="T1"/>
                </a:cxn>
                <a:cxn ang="0">
                  <a:pos x="T2" y="T3"/>
                </a:cxn>
                <a:cxn ang="0">
                  <a:pos x="T4" y="T5"/>
                </a:cxn>
                <a:cxn ang="0">
                  <a:pos x="T6" y="T7"/>
                </a:cxn>
                <a:cxn ang="0">
                  <a:pos x="T8" y="T9"/>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6" name="Freeform 73"/>
            <p:cNvSpPr>
              <a:spLocks/>
            </p:cNvSpPr>
            <p:nvPr/>
          </p:nvSpPr>
          <p:spPr bwMode="invGray">
            <a:xfrm>
              <a:off x="4077" y="3342"/>
              <a:ext cx="24" cy="31"/>
            </a:xfrm>
            <a:custGeom>
              <a:avLst/>
              <a:gdLst>
                <a:gd name="T0" fmla="*/ 21 w 32"/>
                <a:gd name="T1" fmla="*/ 0 h 41"/>
                <a:gd name="T2" fmla="*/ 0 w 32"/>
                <a:gd name="T3" fmla="*/ 26 h 41"/>
                <a:gd name="T4" fmla="*/ 16 w 32"/>
                <a:gd name="T5" fmla="*/ 24 h 41"/>
                <a:gd name="T6" fmla="*/ 19 w 32"/>
                <a:gd name="T7" fmla="*/ 29 h 41"/>
                <a:gd name="T8" fmla="*/ 16 w 32"/>
                <a:gd name="T9" fmla="*/ 35 h 41"/>
                <a:gd name="T10" fmla="*/ 30 w 32"/>
                <a:gd name="T11" fmla="*/ 21 h 41"/>
                <a:gd name="T12" fmla="*/ 24 w 32"/>
                <a:gd name="T13" fmla="*/ 9 h 41"/>
                <a:gd name="T14" fmla="*/ 21 w 32"/>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7" name="Freeform 74"/>
            <p:cNvSpPr>
              <a:spLocks/>
            </p:cNvSpPr>
            <p:nvPr/>
          </p:nvSpPr>
          <p:spPr bwMode="invGray">
            <a:xfrm>
              <a:off x="4111" y="3353"/>
              <a:ext cx="34" cy="24"/>
            </a:xfrm>
            <a:custGeom>
              <a:avLst/>
              <a:gdLst>
                <a:gd name="T0" fmla="*/ 21 w 45"/>
                <a:gd name="T1" fmla="*/ 0 h 32"/>
                <a:gd name="T2" fmla="*/ 0 w 45"/>
                <a:gd name="T3" fmla="*/ 7 h 32"/>
                <a:gd name="T4" fmla="*/ 27 w 45"/>
                <a:gd name="T5" fmla="*/ 31 h 32"/>
                <a:gd name="T6" fmla="*/ 45 w 45"/>
                <a:gd name="T7" fmla="*/ 24 h 32"/>
                <a:gd name="T8" fmla="*/ 22 w 45"/>
                <a:gd name="T9" fmla="*/ 10 h 32"/>
                <a:gd name="T10" fmla="*/ 21 w 45"/>
                <a:gd name="T11" fmla="*/ 0 h 32"/>
              </a:gdLst>
              <a:ahLst/>
              <a:cxnLst>
                <a:cxn ang="0">
                  <a:pos x="T0" y="T1"/>
                </a:cxn>
                <a:cxn ang="0">
                  <a:pos x="T2" y="T3"/>
                </a:cxn>
                <a:cxn ang="0">
                  <a:pos x="T4" y="T5"/>
                </a:cxn>
                <a:cxn ang="0">
                  <a:pos x="T6" y="T7"/>
                </a:cxn>
                <a:cxn ang="0">
                  <a:pos x="T8" y="T9"/>
                </a:cxn>
                <a:cxn ang="0">
                  <a:pos x="T10" y="T11"/>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8" name="Freeform 75"/>
            <p:cNvSpPr>
              <a:spLocks/>
            </p:cNvSpPr>
            <p:nvPr/>
          </p:nvSpPr>
          <p:spPr bwMode="invGray">
            <a:xfrm>
              <a:off x="4062" y="3021"/>
              <a:ext cx="27" cy="55"/>
            </a:xfrm>
            <a:custGeom>
              <a:avLst/>
              <a:gdLst>
                <a:gd name="T0" fmla="*/ 30 w 35"/>
                <a:gd name="T1" fmla="*/ 0 h 74"/>
                <a:gd name="T2" fmla="*/ 21 w 35"/>
                <a:gd name="T3" fmla="*/ 15 h 74"/>
                <a:gd name="T4" fmla="*/ 9 w 35"/>
                <a:gd name="T5" fmla="*/ 36 h 74"/>
                <a:gd name="T6" fmla="*/ 0 w 35"/>
                <a:gd name="T7" fmla="*/ 59 h 74"/>
                <a:gd name="T8" fmla="*/ 8 w 35"/>
                <a:gd name="T9" fmla="*/ 74 h 74"/>
                <a:gd name="T10" fmla="*/ 20 w 35"/>
                <a:gd name="T11" fmla="*/ 59 h 74"/>
                <a:gd name="T12" fmla="*/ 35 w 35"/>
                <a:gd name="T13" fmla="*/ 32 h 74"/>
                <a:gd name="T14" fmla="*/ 30 w 3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9" name="Freeform 76"/>
            <p:cNvSpPr>
              <a:spLocks/>
            </p:cNvSpPr>
            <p:nvPr/>
          </p:nvSpPr>
          <p:spPr bwMode="invGray">
            <a:xfrm>
              <a:off x="4113" y="3012"/>
              <a:ext cx="19" cy="55"/>
            </a:xfrm>
            <a:custGeom>
              <a:avLst/>
              <a:gdLst>
                <a:gd name="T0" fmla="*/ 13 w 25"/>
                <a:gd name="T1" fmla="*/ 7 h 73"/>
                <a:gd name="T2" fmla="*/ 4 w 25"/>
                <a:gd name="T3" fmla="*/ 8 h 73"/>
                <a:gd name="T4" fmla="*/ 0 w 25"/>
                <a:gd name="T5" fmla="*/ 22 h 73"/>
                <a:gd name="T6" fmla="*/ 15 w 25"/>
                <a:gd name="T7" fmla="*/ 41 h 73"/>
                <a:gd name="T8" fmla="*/ 25 w 25"/>
                <a:gd name="T9" fmla="*/ 56 h 73"/>
                <a:gd name="T10" fmla="*/ 16 w 25"/>
                <a:gd name="T11" fmla="*/ 20 h 73"/>
                <a:gd name="T12" fmla="*/ 13 w 25"/>
                <a:gd name="T13" fmla="*/ 7 h 73"/>
              </a:gdLst>
              <a:ahLst/>
              <a:cxnLst>
                <a:cxn ang="0">
                  <a:pos x="T0" y="T1"/>
                </a:cxn>
                <a:cxn ang="0">
                  <a:pos x="T2" y="T3"/>
                </a:cxn>
                <a:cxn ang="0">
                  <a:pos x="T4" y="T5"/>
                </a:cxn>
                <a:cxn ang="0">
                  <a:pos x="T6" y="T7"/>
                </a:cxn>
                <a:cxn ang="0">
                  <a:pos x="T8" y="T9"/>
                </a:cxn>
                <a:cxn ang="0">
                  <a:pos x="T10" y="T11"/>
                </a:cxn>
                <a:cxn ang="0">
                  <a:pos x="T12" y="T13"/>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0" name="Freeform 77"/>
            <p:cNvSpPr>
              <a:spLocks/>
            </p:cNvSpPr>
            <p:nvPr/>
          </p:nvSpPr>
          <p:spPr bwMode="invGray">
            <a:xfrm>
              <a:off x="4135" y="2995"/>
              <a:ext cx="10" cy="25"/>
            </a:xfrm>
            <a:custGeom>
              <a:avLst/>
              <a:gdLst>
                <a:gd name="T0" fmla="*/ 11 w 14"/>
                <a:gd name="T1" fmla="*/ 0 h 33"/>
                <a:gd name="T2" fmla="*/ 1 w 14"/>
                <a:gd name="T3" fmla="*/ 10 h 33"/>
                <a:gd name="T4" fmla="*/ 11 w 14"/>
                <a:gd name="T5" fmla="*/ 25 h 33"/>
                <a:gd name="T6" fmla="*/ 11 w 14"/>
                <a:gd name="T7" fmla="*/ 0 h 33"/>
              </a:gdLst>
              <a:ahLst/>
              <a:cxnLst>
                <a:cxn ang="0">
                  <a:pos x="T0" y="T1"/>
                </a:cxn>
                <a:cxn ang="0">
                  <a:pos x="T2" y="T3"/>
                </a:cxn>
                <a:cxn ang="0">
                  <a:pos x="T4" y="T5"/>
                </a:cxn>
                <a:cxn ang="0">
                  <a:pos x="T6" y="T7"/>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1" name="Freeform 78"/>
            <p:cNvSpPr>
              <a:spLocks/>
            </p:cNvSpPr>
            <p:nvPr/>
          </p:nvSpPr>
          <p:spPr bwMode="invGray">
            <a:xfrm>
              <a:off x="4145" y="3007"/>
              <a:ext cx="21" cy="48"/>
            </a:xfrm>
            <a:custGeom>
              <a:avLst/>
              <a:gdLst>
                <a:gd name="T0" fmla="*/ 5 w 28"/>
                <a:gd name="T1" fmla="*/ 0 h 64"/>
                <a:gd name="T2" fmla="*/ 11 w 28"/>
                <a:gd name="T3" fmla="*/ 14 h 64"/>
                <a:gd name="T4" fmla="*/ 20 w 28"/>
                <a:gd name="T5" fmla="*/ 21 h 64"/>
                <a:gd name="T6" fmla="*/ 8 w 28"/>
                <a:gd name="T7" fmla="*/ 39 h 64"/>
                <a:gd name="T8" fmla="*/ 0 w 28"/>
                <a:gd name="T9" fmla="*/ 56 h 64"/>
                <a:gd name="T10" fmla="*/ 11 w 28"/>
                <a:gd name="T11" fmla="*/ 57 h 64"/>
                <a:gd name="T12" fmla="*/ 26 w 28"/>
                <a:gd name="T13" fmla="*/ 26 h 64"/>
                <a:gd name="T14" fmla="*/ 5 w 28"/>
                <a:gd name="T15" fmla="*/ 0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2" name="Freeform 79"/>
            <p:cNvSpPr>
              <a:spLocks/>
            </p:cNvSpPr>
            <p:nvPr/>
          </p:nvSpPr>
          <p:spPr bwMode="invGray">
            <a:xfrm>
              <a:off x="3876" y="3076"/>
              <a:ext cx="12" cy="27"/>
            </a:xfrm>
            <a:custGeom>
              <a:avLst/>
              <a:gdLst>
                <a:gd name="T0" fmla="*/ 14 w 16"/>
                <a:gd name="T1" fmla="*/ 3 h 36"/>
                <a:gd name="T2" fmla="*/ 0 w 16"/>
                <a:gd name="T3" fmla="*/ 7 h 36"/>
                <a:gd name="T4" fmla="*/ 8 w 16"/>
                <a:gd name="T5" fmla="*/ 22 h 36"/>
                <a:gd name="T6" fmla="*/ 14 w 16"/>
                <a:gd name="T7" fmla="*/ 3 h 36"/>
              </a:gdLst>
              <a:ahLst/>
              <a:cxnLst>
                <a:cxn ang="0">
                  <a:pos x="T0" y="T1"/>
                </a:cxn>
                <a:cxn ang="0">
                  <a:pos x="T2" y="T3"/>
                </a:cxn>
                <a:cxn ang="0">
                  <a:pos x="T4" y="T5"/>
                </a:cxn>
                <a:cxn ang="0">
                  <a:pos x="T6" y="T7"/>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3" name="Freeform 80"/>
            <p:cNvSpPr>
              <a:spLocks/>
            </p:cNvSpPr>
            <p:nvPr/>
          </p:nvSpPr>
          <p:spPr bwMode="invGray">
            <a:xfrm>
              <a:off x="3866" y="3053"/>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4" name="Freeform 81"/>
            <p:cNvSpPr>
              <a:spLocks/>
            </p:cNvSpPr>
            <p:nvPr/>
          </p:nvSpPr>
          <p:spPr bwMode="invGray">
            <a:xfrm>
              <a:off x="3862" y="3035"/>
              <a:ext cx="12" cy="14"/>
            </a:xfrm>
            <a:custGeom>
              <a:avLst/>
              <a:gdLst>
                <a:gd name="T0" fmla="*/ 10 w 16"/>
                <a:gd name="T1" fmla="*/ 5 h 19"/>
                <a:gd name="T2" fmla="*/ 0 w 16"/>
                <a:gd name="T3" fmla="*/ 10 h 19"/>
                <a:gd name="T4" fmla="*/ 12 w 16"/>
                <a:gd name="T5" fmla="*/ 19 h 19"/>
                <a:gd name="T6" fmla="*/ 10 w 16"/>
                <a:gd name="T7" fmla="*/ 5 h 19"/>
              </a:gdLst>
              <a:ahLst/>
              <a:cxnLst>
                <a:cxn ang="0">
                  <a:pos x="T0" y="T1"/>
                </a:cxn>
                <a:cxn ang="0">
                  <a:pos x="T2" y="T3"/>
                </a:cxn>
                <a:cxn ang="0">
                  <a:pos x="T4" y="T5"/>
                </a:cxn>
                <a:cxn ang="0">
                  <a:pos x="T6" y="T7"/>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5" name="Freeform 82"/>
            <p:cNvSpPr>
              <a:spLocks/>
            </p:cNvSpPr>
            <p:nvPr/>
          </p:nvSpPr>
          <p:spPr bwMode="invGray">
            <a:xfrm>
              <a:off x="3850" y="2995"/>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6" name="Freeform 83"/>
            <p:cNvSpPr>
              <a:spLocks/>
            </p:cNvSpPr>
            <p:nvPr/>
          </p:nvSpPr>
          <p:spPr bwMode="invGray">
            <a:xfrm>
              <a:off x="3852" y="3020"/>
              <a:ext cx="16" cy="13"/>
            </a:xfrm>
            <a:custGeom>
              <a:avLst/>
              <a:gdLst>
                <a:gd name="T0" fmla="*/ 13 w 22"/>
                <a:gd name="T1" fmla="*/ 0 h 18"/>
                <a:gd name="T2" fmla="*/ 19 w 22"/>
                <a:gd name="T3" fmla="*/ 18 h 18"/>
                <a:gd name="T4" fmla="*/ 14 w 22"/>
                <a:gd name="T5" fmla="*/ 6 h 18"/>
                <a:gd name="T6" fmla="*/ 13 w 22"/>
                <a:gd name="T7" fmla="*/ 0 h 18"/>
              </a:gdLst>
              <a:ahLst/>
              <a:cxnLst>
                <a:cxn ang="0">
                  <a:pos x="T0" y="T1"/>
                </a:cxn>
                <a:cxn ang="0">
                  <a:pos x="T2" y="T3"/>
                </a:cxn>
                <a:cxn ang="0">
                  <a:pos x="T4" y="T5"/>
                </a:cxn>
                <a:cxn ang="0">
                  <a:pos x="T6" y="T7"/>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7" name="Freeform 84"/>
            <p:cNvSpPr>
              <a:spLocks/>
            </p:cNvSpPr>
            <p:nvPr/>
          </p:nvSpPr>
          <p:spPr bwMode="invGray">
            <a:xfrm>
              <a:off x="4688" y="3643"/>
              <a:ext cx="45" cy="60"/>
            </a:xfrm>
            <a:custGeom>
              <a:avLst/>
              <a:gdLst>
                <a:gd name="T0" fmla="*/ 10 w 60"/>
                <a:gd name="T1" fmla="*/ 7 h 81"/>
                <a:gd name="T2" fmla="*/ 3 w 60"/>
                <a:gd name="T3" fmla="*/ 18 h 81"/>
                <a:gd name="T4" fmla="*/ 15 w 60"/>
                <a:gd name="T5" fmla="*/ 39 h 81"/>
                <a:gd name="T6" fmla="*/ 27 w 60"/>
                <a:gd name="T7" fmla="*/ 54 h 81"/>
                <a:gd name="T8" fmla="*/ 40 w 60"/>
                <a:gd name="T9" fmla="*/ 63 h 81"/>
                <a:gd name="T10" fmla="*/ 51 w 60"/>
                <a:gd name="T11" fmla="*/ 81 h 81"/>
                <a:gd name="T12" fmla="*/ 52 w 60"/>
                <a:gd name="T13" fmla="*/ 57 h 81"/>
                <a:gd name="T14" fmla="*/ 43 w 60"/>
                <a:gd name="T15" fmla="*/ 37 h 81"/>
                <a:gd name="T16" fmla="*/ 25 w 60"/>
                <a:gd name="T17" fmla="*/ 18 h 81"/>
                <a:gd name="T18" fmla="*/ 10 w 60"/>
                <a:gd name="T19" fmla="*/ 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8" name="Freeform 85"/>
            <p:cNvSpPr>
              <a:spLocks/>
            </p:cNvSpPr>
            <p:nvPr/>
          </p:nvSpPr>
          <p:spPr bwMode="invGray">
            <a:xfrm>
              <a:off x="4919" y="3594"/>
              <a:ext cx="53" cy="46"/>
            </a:xfrm>
            <a:custGeom>
              <a:avLst/>
              <a:gdLst>
                <a:gd name="T0" fmla="*/ 28 w 71"/>
                <a:gd name="T1" fmla="*/ 23 h 61"/>
                <a:gd name="T2" fmla="*/ 13 w 71"/>
                <a:gd name="T3" fmla="*/ 32 h 61"/>
                <a:gd name="T4" fmla="*/ 1 w 71"/>
                <a:gd name="T5" fmla="*/ 44 h 61"/>
                <a:gd name="T6" fmla="*/ 13 w 71"/>
                <a:gd name="T7" fmla="*/ 59 h 61"/>
                <a:gd name="T8" fmla="*/ 28 w 71"/>
                <a:gd name="T9" fmla="*/ 44 h 61"/>
                <a:gd name="T10" fmla="*/ 40 w 71"/>
                <a:gd name="T11" fmla="*/ 23 h 61"/>
                <a:gd name="T12" fmla="*/ 55 w 71"/>
                <a:gd name="T13" fmla="*/ 0 h 61"/>
                <a:gd name="T14" fmla="*/ 71 w 71"/>
                <a:gd name="T15" fmla="*/ 11 h 61"/>
                <a:gd name="T16" fmla="*/ 35 w 71"/>
                <a:gd name="T17" fmla="*/ 23 h 61"/>
                <a:gd name="T18" fmla="*/ 28 w 71"/>
                <a:gd name="T19" fmla="*/ 2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9" name="Freeform 86"/>
            <p:cNvSpPr>
              <a:spLocks/>
            </p:cNvSpPr>
            <p:nvPr/>
          </p:nvSpPr>
          <p:spPr bwMode="invGray">
            <a:xfrm>
              <a:off x="4759" y="3569"/>
              <a:ext cx="17" cy="23"/>
            </a:xfrm>
            <a:custGeom>
              <a:avLst/>
              <a:gdLst>
                <a:gd name="T0" fmla="*/ 9 w 23"/>
                <a:gd name="T1" fmla="*/ 0 h 30"/>
                <a:gd name="T2" fmla="*/ 0 w 23"/>
                <a:gd name="T3" fmla="*/ 14 h 30"/>
                <a:gd name="T4" fmla="*/ 12 w 23"/>
                <a:gd name="T5" fmla="*/ 30 h 30"/>
                <a:gd name="T6" fmla="*/ 9 w 23"/>
                <a:gd name="T7" fmla="*/ 0 h 30"/>
              </a:gdLst>
              <a:ahLst/>
              <a:cxnLst>
                <a:cxn ang="0">
                  <a:pos x="T0" y="T1"/>
                </a:cxn>
                <a:cxn ang="0">
                  <a:pos x="T2" y="T3"/>
                </a:cxn>
                <a:cxn ang="0">
                  <a:pos x="T4" y="T5"/>
                </a:cxn>
                <a:cxn ang="0">
                  <a:pos x="T6" y="T7"/>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0" name="Freeform 87"/>
            <p:cNvSpPr>
              <a:spLocks/>
            </p:cNvSpPr>
            <p:nvPr/>
          </p:nvSpPr>
          <p:spPr bwMode="invGray">
            <a:xfrm>
              <a:off x="4751" y="3547"/>
              <a:ext cx="20" cy="17"/>
            </a:xfrm>
            <a:custGeom>
              <a:avLst/>
              <a:gdLst>
                <a:gd name="T0" fmla="*/ 19 w 26"/>
                <a:gd name="T1" fmla="*/ 0 h 23"/>
                <a:gd name="T2" fmla="*/ 0 w 26"/>
                <a:gd name="T3" fmla="*/ 14 h 23"/>
                <a:gd name="T4" fmla="*/ 21 w 26"/>
                <a:gd name="T5" fmla="*/ 20 h 23"/>
                <a:gd name="T6" fmla="*/ 19 w 26"/>
                <a:gd name="T7" fmla="*/ 0 h 23"/>
              </a:gdLst>
              <a:ahLst/>
              <a:cxnLst>
                <a:cxn ang="0">
                  <a:pos x="T0" y="T1"/>
                </a:cxn>
                <a:cxn ang="0">
                  <a:pos x="T2" y="T3"/>
                </a:cxn>
                <a:cxn ang="0">
                  <a:pos x="T4" y="T5"/>
                </a:cxn>
                <a:cxn ang="0">
                  <a:pos x="T6" y="T7"/>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1" name="Freeform 88"/>
            <p:cNvSpPr>
              <a:spLocks/>
            </p:cNvSpPr>
            <p:nvPr/>
          </p:nvSpPr>
          <p:spPr bwMode="invGray">
            <a:xfrm>
              <a:off x="4598" y="3353"/>
              <a:ext cx="24" cy="33"/>
            </a:xfrm>
            <a:custGeom>
              <a:avLst/>
              <a:gdLst>
                <a:gd name="T0" fmla="*/ 28 w 32"/>
                <a:gd name="T1" fmla="*/ 0 h 44"/>
                <a:gd name="T2" fmla="*/ 10 w 32"/>
                <a:gd name="T3" fmla="*/ 11 h 44"/>
                <a:gd name="T4" fmla="*/ 12 w 32"/>
                <a:gd name="T5" fmla="*/ 32 h 44"/>
                <a:gd name="T6" fmla="*/ 24 w 32"/>
                <a:gd name="T7" fmla="*/ 36 h 44"/>
                <a:gd name="T8" fmla="*/ 28 w 32"/>
                <a:gd name="T9" fmla="*/ 0 h 44"/>
              </a:gdLst>
              <a:ahLst/>
              <a:cxnLst>
                <a:cxn ang="0">
                  <a:pos x="T0" y="T1"/>
                </a:cxn>
                <a:cxn ang="0">
                  <a:pos x="T2" y="T3"/>
                </a:cxn>
                <a:cxn ang="0">
                  <a:pos x="T4" y="T5"/>
                </a:cxn>
                <a:cxn ang="0">
                  <a:pos x="T6" y="T7"/>
                </a:cxn>
                <a:cxn ang="0">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2" name="Freeform 89"/>
            <p:cNvSpPr>
              <a:spLocks/>
            </p:cNvSpPr>
            <p:nvPr/>
          </p:nvSpPr>
          <p:spPr bwMode="invGray">
            <a:xfrm>
              <a:off x="4632" y="3396"/>
              <a:ext cx="26" cy="33"/>
            </a:xfrm>
            <a:custGeom>
              <a:avLst/>
              <a:gdLst>
                <a:gd name="T0" fmla="*/ 30 w 34"/>
                <a:gd name="T1" fmla="*/ 0 h 44"/>
                <a:gd name="T2" fmla="*/ 10 w 34"/>
                <a:gd name="T3" fmla="*/ 9 h 44"/>
                <a:gd name="T4" fmla="*/ 14 w 34"/>
                <a:gd name="T5" fmla="*/ 32 h 44"/>
                <a:gd name="T6" fmla="*/ 26 w 34"/>
                <a:gd name="T7" fmla="*/ 36 h 44"/>
                <a:gd name="T8" fmla="*/ 30 w 34"/>
                <a:gd name="T9" fmla="*/ 0 h 44"/>
              </a:gdLst>
              <a:ahLst/>
              <a:cxnLst>
                <a:cxn ang="0">
                  <a:pos x="T0" y="T1"/>
                </a:cxn>
                <a:cxn ang="0">
                  <a:pos x="T2" y="T3"/>
                </a:cxn>
                <a:cxn ang="0">
                  <a:pos x="T4" y="T5"/>
                </a:cxn>
                <a:cxn ang="0">
                  <a:pos x="T6" y="T7"/>
                </a:cxn>
                <a:cxn ang="0">
                  <a:pos x="T8" y="T9"/>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3" name="Freeform 90"/>
            <p:cNvSpPr>
              <a:spLocks/>
            </p:cNvSpPr>
            <p:nvPr/>
          </p:nvSpPr>
          <p:spPr bwMode="invGray">
            <a:xfrm>
              <a:off x="4659" y="3459"/>
              <a:ext cx="28" cy="28"/>
            </a:xfrm>
            <a:custGeom>
              <a:avLst/>
              <a:gdLst>
                <a:gd name="T0" fmla="*/ 34 w 38"/>
                <a:gd name="T1" fmla="*/ 2 h 37"/>
                <a:gd name="T2" fmla="*/ 10 w 38"/>
                <a:gd name="T3" fmla="*/ 2 h 37"/>
                <a:gd name="T4" fmla="*/ 14 w 38"/>
                <a:gd name="T5" fmla="*/ 25 h 37"/>
                <a:gd name="T6" fmla="*/ 26 w 38"/>
                <a:gd name="T7" fmla="*/ 29 h 37"/>
                <a:gd name="T8" fmla="*/ 34 w 38"/>
                <a:gd name="T9" fmla="*/ 2 h 37"/>
              </a:gdLst>
              <a:ahLst/>
              <a:cxnLst>
                <a:cxn ang="0">
                  <a:pos x="T0" y="T1"/>
                </a:cxn>
                <a:cxn ang="0">
                  <a:pos x="T2" y="T3"/>
                </a:cxn>
                <a:cxn ang="0">
                  <a:pos x="T4" y="T5"/>
                </a:cxn>
                <a:cxn ang="0">
                  <a:pos x="T6" y="T7"/>
                </a:cxn>
                <a:cxn ang="0">
                  <a:pos x="T8" y="T9"/>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4" name="Freeform 91"/>
            <p:cNvSpPr>
              <a:spLocks/>
            </p:cNvSpPr>
            <p:nvPr/>
          </p:nvSpPr>
          <p:spPr bwMode="invGray">
            <a:xfrm>
              <a:off x="4693" y="3449"/>
              <a:ext cx="28" cy="26"/>
            </a:xfrm>
            <a:custGeom>
              <a:avLst/>
              <a:gdLst>
                <a:gd name="T0" fmla="*/ 34 w 38"/>
                <a:gd name="T1" fmla="*/ 2 h 34"/>
                <a:gd name="T2" fmla="*/ 10 w 38"/>
                <a:gd name="T3" fmla="*/ 2 h 34"/>
                <a:gd name="T4" fmla="*/ 16 w 38"/>
                <a:gd name="T5" fmla="*/ 22 h 34"/>
                <a:gd name="T6" fmla="*/ 27 w 38"/>
                <a:gd name="T7" fmla="*/ 22 h 34"/>
                <a:gd name="T8" fmla="*/ 34 w 38"/>
                <a:gd name="T9" fmla="*/ 2 h 34"/>
              </a:gdLst>
              <a:ahLst/>
              <a:cxnLst>
                <a:cxn ang="0">
                  <a:pos x="T0" y="T1"/>
                </a:cxn>
                <a:cxn ang="0">
                  <a:pos x="T2" y="T3"/>
                </a:cxn>
                <a:cxn ang="0">
                  <a:pos x="T4" y="T5"/>
                </a:cxn>
                <a:cxn ang="0">
                  <a:pos x="T6" y="T7"/>
                </a:cxn>
                <a:cxn ang="0">
                  <a:pos x="T8" y="T9"/>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5" name="Freeform 92"/>
            <p:cNvSpPr>
              <a:spLocks/>
            </p:cNvSpPr>
            <p:nvPr/>
          </p:nvSpPr>
          <p:spPr bwMode="invGray">
            <a:xfrm>
              <a:off x="4683" y="3413"/>
              <a:ext cx="26" cy="20"/>
            </a:xfrm>
            <a:custGeom>
              <a:avLst/>
              <a:gdLst>
                <a:gd name="T0" fmla="*/ 31 w 35"/>
                <a:gd name="T1" fmla="*/ 1 h 27"/>
                <a:gd name="T2" fmla="*/ 10 w 35"/>
                <a:gd name="T3" fmla="*/ 2 h 27"/>
                <a:gd name="T4" fmla="*/ 13 w 35"/>
                <a:gd name="T5" fmla="*/ 15 h 27"/>
                <a:gd name="T6" fmla="*/ 25 w 35"/>
                <a:gd name="T7" fmla="*/ 19 h 27"/>
                <a:gd name="T8" fmla="*/ 31 w 35"/>
                <a:gd name="T9" fmla="*/ 1 h 27"/>
              </a:gdLst>
              <a:ahLst/>
              <a:cxnLst>
                <a:cxn ang="0">
                  <a:pos x="T0" y="T1"/>
                </a:cxn>
                <a:cxn ang="0">
                  <a:pos x="T2" y="T3"/>
                </a:cxn>
                <a:cxn ang="0">
                  <a:pos x="T4" y="T5"/>
                </a:cxn>
                <a:cxn ang="0">
                  <a:pos x="T6" y="T7"/>
                </a:cxn>
                <a:cxn ang="0">
                  <a:pos x="T8" y="T9"/>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6" name="Freeform 93"/>
            <p:cNvSpPr>
              <a:spLocks/>
            </p:cNvSpPr>
            <p:nvPr/>
          </p:nvSpPr>
          <p:spPr bwMode="invGray">
            <a:xfrm>
              <a:off x="4657" y="3388"/>
              <a:ext cx="26" cy="35"/>
            </a:xfrm>
            <a:custGeom>
              <a:avLst/>
              <a:gdLst>
                <a:gd name="T0" fmla="*/ 28 w 35"/>
                <a:gd name="T1" fmla="*/ 16 h 47"/>
                <a:gd name="T2" fmla="*/ 19 w 35"/>
                <a:gd name="T3" fmla="*/ 2 h 47"/>
                <a:gd name="T4" fmla="*/ 10 w 35"/>
                <a:gd name="T5" fmla="*/ 25 h 47"/>
                <a:gd name="T6" fmla="*/ 19 w 35"/>
                <a:gd name="T7" fmla="*/ 35 h 47"/>
                <a:gd name="T8" fmla="*/ 27 w 35"/>
                <a:gd name="T9" fmla="*/ 29 h 47"/>
                <a:gd name="T10" fmla="*/ 28 w 35"/>
                <a:gd name="T11" fmla="*/ 16 h 47"/>
              </a:gdLst>
              <a:ahLst/>
              <a:cxnLst>
                <a:cxn ang="0">
                  <a:pos x="T0" y="T1"/>
                </a:cxn>
                <a:cxn ang="0">
                  <a:pos x="T2" y="T3"/>
                </a:cxn>
                <a:cxn ang="0">
                  <a:pos x="T4" y="T5"/>
                </a:cxn>
                <a:cxn ang="0">
                  <a:pos x="T6" y="T7"/>
                </a:cxn>
                <a:cxn ang="0">
                  <a:pos x="T8" y="T9"/>
                </a:cxn>
                <a:cxn ang="0">
                  <a:pos x="T10" y="T11"/>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7" name="Freeform 94"/>
            <p:cNvSpPr>
              <a:spLocks/>
            </p:cNvSpPr>
            <p:nvPr/>
          </p:nvSpPr>
          <p:spPr bwMode="invGray">
            <a:xfrm>
              <a:off x="4625" y="3372"/>
              <a:ext cx="24" cy="26"/>
            </a:xfrm>
            <a:custGeom>
              <a:avLst/>
              <a:gdLst>
                <a:gd name="T0" fmla="*/ 22 w 32"/>
                <a:gd name="T1" fmla="*/ 10 h 35"/>
                <a:gd name="T2" fmla="*/ 10 w 32"/>
                <a:gd name="T3" fmla="*/ 2 h 35"/>
                <a:gd name="T4" fmla="*/ 12 w 32"/>
                <a:gd name="T5" fmla="*/ 23 h 35"/>
                <a:gd name="T6" fmla="*/ 24 w 32"/>
                <a:gd name="T7" fmla="*/ 27 h 35"/>
                <a:gd name="T8" fmla="*/ 22 w 32"/>
                <a:gd name="T9" fmla="*/ 10 h 35"/>
              </a:gdLst>
              <a:ahLst/>
              <a:cxnLst>
                <a:cxn ang="0">
                  <a:pos x="T0" y="T1"/>
                </a:cxn>
                <a:cxn ang="0">
                  <a:pos x="T2" y="T3"/>
                </a:cxn>
                <a:cxn ang="0">
                  <a:pos x="T4" y="T5"/>
                </a:cxn>
                <a:cxn ang="0">
                  <a:pos x="T6" y="T7"/>
                </a:cxn>
                <a:cxn ang="0">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8" name="Freeform 95"/>
            <p:cNvSpPr>
              <a:spLocks/>
            </p:cNvSpPr>
            <p:nvPr/>
          </p:nvSpPr>
          <p:spPr bwMode="invGray">
            <a:xfrm>
              <a:off x="4665" y="3425"/>
              <a:ext cx="24" cy="26"/>
            </a:xfrm>
            <a:custGeom>
              <a:avLst/>
              <a:gdLst>
                <a:gd name="T0" fmla="*/ 22 w 32"/>
                <a:gd name="T1" fmla="*/ 10 h 35"/>
                <a:gd name="T2" fmla="*/ 10 w 32"/>
                <a:gd name="T3" fmla="*/ 2 h 35"/>
                <a:gd name="T4" fmla="*/ 12 w 32"/>
                <a:gd name="T5" fmla="*/ 23 h 35"/>
                <a:gd name="T6" fmla="*/ 24 w 32"/>
                <a:gd name="T7" fmla="*/ 27 h 35"/>
                <a:gd name="T8" fmla="*/ 22 w 32"/>
                <a:gd name="T9" fmla="*/ 10 h 35"/>
              </a:gdLst>
              <a:ahLst/>
              <a:cxnLst>
                <a:cxn ang="0">
                  <a:pos x="T0" y="T1"/>
                </a:cxn>
                <a:cxn ang="0">
                  <a:pos x="T2" y="T3"/>
                </a:cxn>
                <a:cxn ang="0">
                  <a:pos x="T4" y="T5"/>
                </a:cxn>
                <a:cxn ang="0">
                  <a:pos x="T6" y="T7"/>
                </a:cxn>
                <a:cxn ang="0">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9" name="Freeform 96"/>
            <p:cNvSpPr>
              <a:spLocks/>
            </p:cNvSpPr>
            <p:nvPr/>
          </p:nvSpPr>
          <p:spPr bwMode="invGray">
            <a:xfrm>
              <a:off x="3055" y="2051"/>
              <a:ext cx="141" cy="108"/>
            </a:xfrm>
            <a:custGeom>
              <a:avLst/>
              <a:gdLst>
                <a:gd name="T0" fmla="*/ 171 w 189"/>
                <a:gd name="T1" fmla="*/ 4 h 144"/>
                <a:gd name="T2" fmla="*/ 185 w 189"/>
                <a:gd name="T3" fmla="*/ 4 h 144"/>
                <a:gd name="T4" fmla="*/ 189 w 189"/>
                <a:gd name="T5" fmla="*/ 16 h 144"/>
                <a:gd name="T6" fmla="*/ 187 w 189"/>
                <a:gd name="T7" fmla="*/ 24 h 144"/>
                <a:gd name="T8" fmla="*/ 131 w 189"/>
                <a:gd name="T9" fmla="*/ 44 h 144"/>
                <a:gd name="T10" fmla="*/ 109 w 189"/>
                <a:gd name="T11" fmla="*/ 58 h 144"/>
                <a:gd name="T12" fmla="*/ 97 w 189"/>
                <a:gd name="T13" fmla="*/ 62 h 144"/>
                <a:gd name="T14" fmla="*/ 71 w 189"/>
                <a:gd name="T15" fmla="*/ 82 h 144"/>
                <a:gd name="T16" fmla="*/ 75 w 189"/>
                <a:gd name="T17" fmla="*/ 92 h 144"/>
                <a:gd name="T18" fmla="*/ 83 w 189"/>
                <a:gd name="T19" fmla="*/ 116 h 144"/>
                <a:gd name="T20" fmla="*/ 107 w 189"/>
                <a:gd name="T21" fmla="*/ 126 h 144"/>
                <a:gd name="T22" fmla="*/ 93 w 189"/>
                <a:gd name="T23" fmla="*/ 140 h 144"/>
                <a:gd name="T24" fmla="*/ 83 w 189"/>
                <a:gd name="T25" fmla="*/ 130 h 144"/>
                <a:gd name="T26" fmla="*/ 71 w 189"/>
                <a:gd name="T27" fmla="*/ 134 h 144"/>
                <a:gd name="T28" fmla="*/ 21 w 189"/>
                <a:gd name="T29" fmla="*/ 122 h 144"/>
                <a:gd name="T30" fmla="*/ 19 w 189"/>
                <a:gd name="T31" fmla="*/ 106 h 144"/>
                <a:gd name="T32" fmla="*/ 47 w 189"/>
                <a:gd name="T33" fmla="*/ 90 h 144"/>
                <a:gd name="T34" fmla="*/ 51 w 189"/>
                <a:gd name="T35" fmla="*/ 76 h 144"/>
                <a:gd name="T36" fmla="*/ 47 w 189"/>
                <a:gd name="T37" fmla="*/ 64 h 144"/>
                <a:gd name="T38" fmla="*/ 73 w 189"/>
                <a:gd name="T39" fmla="*/ 46 h 144"/>
                <a:gd name="T40" fmla="*/ 97 w 189"/>
                <a:gd name="T41" fmla="*/ 36 h 144"/>
                <a:gd name="T42" fmla="*/ 113 w 189"/>
                <a:gd name="T43" fmla="*/ 24 h 144"/>
                <a:gd name="T44" fmla="*/ 171 w 189"/>
                <a:gd name="T45" fmla="*/ 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0" name="Freeform 97"/>
            <p:cNvSpPr>
              <a:spLocks/>
            </p:cNvSpPr>
            <p:nvPr/>
          </p:nvSpPr>
          <p:spPr bwMode="invGray">
            <a:xfrm>
              <a:off x="3139" y="2155"/>
              <a:ext cx="40" cy="12"/>
            </a:xfrm>
            <a:custGeom>
              <a:avLst/>
              <a:gdLst>
                <a:gd name="T0" fmla="*/ 24 w 53"/>
                <a:gd name="T1" fmla="*/ 0 h 17"/>
                <a:gd name="T2" fmla="*/ 12 w 53"/>
                <a:gd name="T3" fmla="*/ 2 h 17"/>
                <a:gd name="T4" fmla="*/ 32 w 53"/>
                <a:gd name="T5" fmla="*/ 16 h 17"/>
                <a:gd name="T6" fmla="*/ 44 w 53"/>
                <a:gd name="T7" fmla="*/ 14 h 17"/>
                <a:gd name="T8" fmla="*/ 24 w 53"/>
                <a:gd name="T9" fmla="*/ 0 h 17"/>
              </a:gdLst>
              <a:ahLst/>
              <a:cxnLst>
                <a:cxn ang="0">
                  <a:pos x="T0" y="T1"/>
                </a:cxn>
                <a:cxn ang="0">
                  <a:pos x="T2" y="T3"/>
                </a:cxn>
                <a:cxn ang="0">
                  <a:pos x="T4" y="T5"/>
                </a:cxn>
                <a:cxn ang="0">
                  <a:pos x="T6" y="T7"/>
                </a:cxn>
                <a:cxn ang="0">
                  <a:pos x="T8" y="T9"/>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1" name="Freeform 98"/>
            <p:cNvSpPr>
              <a:spLocks/>
            </p:cNvSpPr>
            <p:nvPr/>
          </p:nvSpPr>
          <p:spPr bwMode="invGray">
            <a:xfrm>
              <a:off x="3344" y="1999"/>
              <a:ext cx="42" cy="28"/>
            </a:xfrm>
            <a:custGeom>
              <a:avLst/>
              <a:gdLst>
                <a:gd name="T0" fmla="*/ 57 w 57"/>
                <a:gd name="T1" fmla="*/ 4 h 37"/>
                <a:gd name="T2" fmla="*/ 25 w 57"/>
                <a:gd name="T3" fmla="*/ 24 h 37"/>
                <a:gd name="T4" fmla="*/ 11 w 57"/>
                <a:gd name="T5" fmla="*/ 34 h 37"/>
                <a:gd name="T6" fmla="*/ 9 w 57"/>
                <a:gd name="T7" fmla="*/ 4 h 37"/>
                <a:gd name="T8" fmla="*/ 21 w 57"/>
                <a:gd name="T9" fmla="*/ 0 h 37"/>
                <a:gd name="T10" fmla="*/ 57 w 57"/>
                <a:gd name="T11" fmla="*/ 4 h 37"/>
              </a:gdLst>
              <a:ahLst/>
              <a:cxnLst>
                <a:cxn ang="0">
                  <a:pos x="T0" y="T1"/>
                </a:cxn>
                <a:cxn ang="0">
                  <a:pos x="T2" y="T3"/>
                </a:cxn>
                <a:cxn ang="0">
                  <a:pos x="T4" y="T5"/>
                </a:cxn>
                <a:cxn ang="0">
                  <a:pos x="T6" y="T7"/>
                </a:cxn>
                <a:cxn ang="0">
                  <a:pos x="T8" y="T9"/>
                </a:cxn>
                <a:cxn ang="0">
                  <a:pos x="T10" y="T11"/>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2" name="Freeform 99"/>
            <p:cNvSpPr>
              <a:spLocks/>
            </p:cNvSpPr>
            <p:nvPr/>
          </p:nvSpPr>
          <p:spPr bwMode="invGray">
            <a:xfrm>
              <a:off x="3374" y="2012"/>
              <a:ext cx="50" cy="20"/>
            </a:xfrm>
            <a:custGeom>
              <a:avLst/>
              <a:gdLst>
                <a:gd name="T0" fmla="*/ 29 w 68"/>
                <a:gd name="T1" fmla="*/ 0 h 26"/>
                <a:gd name="T2" fmla="*/ 11 w 68"/>
                <a:gd name="T3" fmla="*/ 6 h 26"/>
                <a:gd name="T4" fmla="*/ 57 w 68"/>
                <a:gd name="T5" fmla="*/ 26 h 26"/>
                <a:gd name="T6" fmla="*/ 63 w 68"/>
                <a:gd name="T7" fmla="*/ 24 h 26"/>
                <a:gd name="T8" fmla="*/ 29 w 68"/>
                <a:gd name="T9" fmla="*/ 0 h 26"/>
              </a:gdLst>
              <a:ahLst/>
              <a:cxnLst>
                <a:cxn ang="0">
                  <a:pos x="T0" y="T1"/>
                </a:cxn>
                <a:cxn ang="0">
                  <a:pos x="T2" y="T3"/>
                </a:cxn>
                <a:cxn ang="0">
                  <a:pos x="T4" y="T5"/>
                </a:cxn>
                <a:cxn ang="0">
                  <a:pos x="T6" y="T7"/>
                </a:cxn>
                <a:cxn ang="0">
                  <a:pos x="T8" y="T9"/>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3" name="Freeform 100"/>
            <p:cNvSpPr>
              <a:spLocks/>
            </p:cNvSpPr>
            <p:nvPr/>
          </p:nvSpPr>
          <p:spPr bwMode="invGray">
            <a:xfrm>
              <a:off x="3428" y="2015"/>
              <a:ext cx="50" cy="32"/>
            </a:xfrm>
            <a:custGeom>
              <a:avLst/>
              <a:gdLst>
                <a:gd name="T0" fmla="*/ 50 w 66"/>
                <a:gd name="T1" fmla="*/ 9 h 43"/>
                <a:gd name="T2" fmla="*/ 26 w 66"/>
                <a:gd name="T3" fmla="*/ 9 h 43"/>
                <a:gd name="T4" fmla="*/ 10 w 66"/>
                <a:gd name="T5" fmla="*/ 9 h 43"/>
                <a:gd name="T6" fmla="*/ 8 w 66"/>
                <a:gd name="T7" fmla="*/ 35 h 43"/>
                <a:gd name="T8" fmla="*/ 32 w 66"/>
                <a:gd name="T9" fmla="*/ 43 h 43"/>
                <a:gd name="T10" fmla="*/ 62 w 66"/>
                <a:gd name="T11" fmla="*/ 27 h 43"/>
                <a:gd name="T12" fmla="*/ 50 w 66"/>
                <a:gd name="T13" fmla="*/ 9 h 43"/>
              </a:gdLst>
              <a:ahLst/>
              <a:cxnLst>
                <a:cxn ang="0">
                  <a:pos x="T0" y="T1"/>
                </a:cxn>
                <a:cxn ang="0">
                  <a:pos x="T2" y="T3"/>
                </a:cxn>
                <a:cxn ang="0">
                  <a:pos x="T4" y="T5"/>
                </a:cxn>
                <a:cxn ang="0">
                  <a:pos x="T6" y="T7"/>
                </a:cxn>
                <a:cxn ang="0">
                  <a:pos x="T8" y="T9"/>
                </a:cxn>
                <a:cxn ang="0">
                  <a:pos x="T10" y="T11"/>
                </a:cxn>
                <a:cxn ang="0">
                  <a:pos x="T12" y="T13"/>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4" name="Freeform 101"/>
            <p:cNvSpPr>
              <a:spLocks/>
            </p:cNvSpPr>
            <p:nvPr/>
          </p:nvSpPr>
          <p:spPr bwMode="invGray">
            <a:xfrm>
              <a:off x="3777" y="2042"/>
              <a:ext cx="88" cy="31"/>
            </a:xfrm>
            <a:custGeom>
              <a:avLst/>
              <a:gdLst>
                <a:gd name="T0" fmla="*/ 14 w 117"/>
                <a:gd name="T1" fmla="*/ 0 h 41"/>
                <a:gd name="T2" fmla="*/ 8 w 117"/>
                <a:gd name="T3" fmla="*/ 16 h 41"/>
                <a:gd name="T4" fmla="*/ 50 w 117"/>
                <a:gd name="T5" fmla="*/ 30 h 41"/>
                <a:gd name="T6" fmla="*/ 76 w 117"/>
                <a:gd name="T7" fmla="*/ 36 h 41"/>
                <a:gd name="T8" fmla="*/ 112 w 117"/>
                <a:gd name="T9" fmla="*/ 22 h 41"/>
                <a:gd name="T10" fmla="*/ 78 w 117"/>
                <a:gd name="T11" fmla="*/ 4 h 41"/>
                <a:gd name="T12" fmla="*/ 14 w 117"/>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5" name="Freeform 102"/>
            <p:cNvSpPr>
              <a:spLocks/>
            </p:cNvSpPr>
            <p:nvPr/>
          </p:nvSpPr>
          <p:spPr bwMode="invGray">
            <a:xfrm>
              <a:off x="3867" y="2041"/>
              <a:ext cx="46" cy="24"/>
            </a:xfrm>
            <a:custGeom>
              <a:avLst/>
              <a:gdLst>
                <a:gd name="T0" fmla="*/ 32 w 62"/>
                <a:gd name="T1" fmla="*/ 4 h 32"/>
                <a:gd name="T2" fmla="*/ 62 w 62"/>
                <a:gd name="T3" fmla="*/ 10 h 32"/>
                <a:gd name="T4" fmla="*/ 30 w 62"/>
                <a:gd name="T5" fmla="*/ 32 h 32"/>
                <a:gd name="T6" fmla="*/ 6 w 62"/>
                <a:gd name="T7" fmla="*/ 22 h 32"/>
                <a:gd name="T8" fmla="*/ 32 w 62"/>
                <a:gd name="T9" fmla="*/ 4 h 32"/>
              </a:gdLst>
              <a:ahLst/>
              <a:cxnLst>
                <a:cxn ang="0">
                  <a:pos x="T0" y="T1"/>
                </a:cxn>
                <a:cxn ang="0">
                  <a:pos x="T2" y="T3"/>
                </a:cxn>
                <a:cxn ang="0">
                  <a:pos x="T4" y="T5"/>
                </a:cxn>
                <a:cxn ang="0">
                  <a:pos x="T6" y="T7"/>
                </a:cxn>
                <a:cxn ang="0">
                  <a:pos x="T8" y="T9"/>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6" name="Freeform 103"/>
            <p:cNvSpPr>
              <a:spLocks/>
            </p:cNvSpPr>
            <p:nvPr/>
          </p:nvSpPr>
          <p:spPr bwMode="invGray">
            <a:xfrm>
              <a:off x="3846" y="2070"/>
              <a:ext cx="37" cy="17"/>
            </a:xfrm>
            <a:custGeom>
              <a:avLst/>
              <a:gdLst>
                <a:gd name="T0" fmla="*/ 20 w 49"/>
                <a:gd name="T1" fmla="*/ 1 h 23"/>
                <a:gd name="T2" fmla="*/ 6 w 49"/>
                <a:gd name="T3" fmla="*/ 5 h 23"/>
                <a:gd name="T4" fmla="*/ 38 w 49"/>
                <a:gd name="T5" fmla="*/ 23 h 23"/>
                <a:gd name="T6" fmla="*/ 20 w 49"/>
                <a:gd name="T7" fmla="*/ 1 h 23"/>
              </a:gdLst>
              <a:ahLst/>
              <a:cxnLst>
                <a:cxn ang="0">
                  <a:pos x="T0" y="T1"/>
                </a:cxn>
                <a:cxn ang="0">
                  <a:pos x="T2" y="T3"/>
                </a:cxn>
                <a:cxn ang="0">
                  <a:pos x="T4" y="T5"/>
                </a:cxn>
                <a:cxn ang="0">
                  <a:pos x="T6" y="T7"/>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7" name="Freeform 104"/>
            <p:cNvSpPr>
              <a:spLocks/>
            </p:cNvSpPr>
            <p:nvPr/>
          </p:nvSpPr>
          <p:spPr bwMode="invGray">
            <a:xfrm>
              <a:off x="4098" y="2294"/>
              <a:ext cx="76" cy="114"/>
            </a:xfrm>
            <a:custGeom>
              <a:avLst/>
              <a:gdLst>
                <a:gd name="T0" fmla="*/ 6 w 102"/>
                <a:gd name="T1" fmla="*/ 0 h 152"/>
                <a:gd name="T2" fmla="*/ 0 w 102"/>
                <a:gd name="T3" fmla="*/ 18 h 152"/>
                <a:gd name="T4" fmla="*/ 14 w 102"/>
                <a:gd name="T5" fmla="*/ 42 h 152"/>
                <a:gd name="T6" fmla="*/ 32 w 102"/>
                <a:gd name="T7" fmla="*/ 72 h 152"/>
                <a:gd name="T8" fmla="*/ 36 w 102"/>
                <a:gd name="T9" fmla="*/ 104 h 152"/>
                <a:gd name="T10" fmla="*/ 80 w 102"/>
                <a:gd name="T11" fmla="*/ 152 h 152"/>
                <a:gd name="T12" fmla="*/ 86 w 102"/>
                <a:gd name="T13" fmla="*/ 124 h 152"/>
                <a:gd name="T14" fmla="*/ 74 w 102"/>
                <a:gd name="T15" fmla="*/ 102 h 152"/>
                <a:gd name="T16" fmla="*/ 62 w 102"/>
                <a:gd name="T17" fmla="*/ 92 h 152"/>
                <a:gd name="T18" fmla="*/ 52 w 102"/>
                <a:gd name="T19" fmla="*/ 74 h 152"/>
                <a:gd name="T20" fmla="*/ 42 w 102"/>
                <a:gd name="T21" fmla="*/ 44 h 152"/>
                <a:gd name="T22" fmla="*/ 4 w 102"/>
                <a:gd name="T23" fmla="*/ 12 h 152"/>
                <a:gd name="T24" fmla="*/ 6 w 102"/>
                <a:gd name="T25"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8" name="Freeform 105"/>
            <p:cNvSpPr>
              <a:spLocks/>
            </p:cNvSpPr>
            <p:nvPr/>
          </p:nvSpPr>
          <p:spPr bwMode="invGray">
            <a:xfrm>
              <a:off x="4159" y="2412"/>
              <a:ext cx="55" cy="78"/>
            </a:xfrm>
            <a:custGeom>
              <a:avLst/>
              <a:gdLst>
                <a:gd name="T0" fmla="*/ 64 w 74"/>
                <a:gd name="T1" fmla="*/ 22 h 103"/>
                <a:gd name="T2" fmla="*/ 74 w 74"/>
                <a:gd name="T3" fmla="*/ 40 h 103"/>
                <a:gd name="T4" fmla="*/ 30 w 74"/>
                <a:gd name="T5" fmla="*/ 84 h 103"/>
                <a:gd name="T6" fmla="*/ 32 w 74"/>
                <a:gd name="T7" fmla="*/ 100 h 103"/>
                <a:gd name="T8" fmla="*/ 20 w 74"/>
                <a:gd name="T9" fmla="*/ 94 h 103"/>
                <a:gd name="T10" fmla="*/ 6 w 74"/>
                <a:gd name="T11" fmla="*/ 84 h 103"/>
                <a:gd name="T12" fmla="*/ 0 w 74"/>
                <a:gd name="T13" fmla="*/ 82 h 103"/>
                <a:gd name="T14" fmla="*/ 10 w 74"/>
                <a:gd name="T15" fmla="*/ 58 h 103"/>
                <a:gd name="T16" fmla="*/ 12 w 74"/>
                <a:gd name="T17" fmla="*/ 52 h 103"/>
                <a:gd name="T18" fmla="*/ 2 w 74"/>
                <a:gd name="T19" fmla="*/ 24 h 103"/>
                <a:gd name="T20" fmla="*/ 4 w 74"/>
                <a:gd name="T21" fmla="*/ 14 h 103"/>
                <a:gd name="T22" fmla="*/ 26 w 74"/>
                <a:gd name="T23" fmla="*/ 22 h 103"/>
                <a:gd name="T24" fmla="*/ 36 w 74"/>
                <a:gd name="T25" fmla="*/ 36 h 103"/>
                <a:gd name="T26" fmla="*/ 64 w 74"/>
                <a:gd name="T27" fmla="*/ 2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9" name="Freeform 106"/>
            <p:cNvSpPr>
              <a:spLocks/>
            </p:cNvSpPr>
            <p:nvPr/>
          </p:nvSpPr>
          <p:spPr bwMode="invGray">
            <a:xfrm>
              <a:off x="4123" y="2492"/>
              <a:ext cx="109" cy="189"/>
            </a:xfrm>
            <a:custGeom>
              <a:avLst/>
              <a:gdLst>
                <a:gd name="T0" fmla="*/ 82 w 146"/>
                <a:gd name="T1" fmla="*/ 100 h 252"/>
                <a:gd name="T2" fmla="*/ 66 w 146"/>
                <a:gd name="T3" fmla="*/ 106 h 252"/>
                <a:gd name="T4" fmla="*/ 64 w 146"/>
                <a:gd name="T5" fmla="*/ 132 h 252"/>
                <a:gd name="T6" fmla="*/ 22 w 146"/>
                <a:gd name="T7" fmla="*/ 146 h 252"/>
                <a:gd name="T8" fmla="*/ 8 w 146"/>
                <a:gd name="T9" fmla="*/ 168 h 252"/>
                <a:gd name="T10" fmla="*/ 20 w 146"/>
                <a:gd name="T11" fmla="*/ 182 h 252"/>
                <a:gd name="T12" fmla="*/ 8 w 146"/>
                <a:gd name="T13" fmla="*/ 198 h 252"/>
                <a:gd name="T14" fmla="*/ 24 w 146"/>
                <a:gd name="T15" fmla="*/ 252 h 252"/>
                <a:gd name="T16" fmla="*/ 28 w 146"/>
                <a:gd name="T17" fmla="*/ 214 h 252"/>
                <a:gd name="T18" fmla="*/ 22 w 146"/>
                <a:gd name="T19" fmla="*/ 192 h 252"/>
                <a:gd name="T20" fmla="*/ 42 w 146"/>
                <a:gd name="T21" fmla="*/ 176 h 252"/>
                <a:gd name="T22" fmla="*/ 52 w 146"/>
                <a:gd name="T23" fmla="*/ 158 h 252"/>
                <a:gd name="T24" fmla="*/ 66 w 146"/>
                <a:gd name="T25" fmla="*/ 174 h 252"/>
                <a:gd name="T26" fmla="*/ 44 w 146"/>
                <a:gd name="T27" fmla="*/ 190 h 252"/>
                <a:gd name="T28" fmla="*/ 56 w 146"/>
                <a:gd name="T29" fmla="*/ 200 h 252"/>
                <a:gd name="T30" fmla="*/ 68 w 146"/>
                <a:gd name="T31" fmla="*/ 178 h 252"/>
                <a:gd name="T32" fmla="*/ 84 w 146"/>
                <a:gd name="T33" fmla="*/ 184 h 252"/>
                <a:gd name="T34" fmla="*/ 104 w 146"/>
                <a:gd name="T35" fmla="*/ 148 h 252"/>
                <a:gd name="T36" fmla="*/ 114 w 146"/>
                <a:gd name="T37" fmla="*/ 156 h 252"/>
                <a:gd name="T38" fmla="*/ 136 w 146"/>
                <a:gd name="T39" fmla="*/ 148 h 252"/>
                <a:gd name="T40" fmla="*/ 146 w 146"/>
                <a:gd name="T41" fmla="*/ 130 h 252"/>
                <a:gd name="T42" fmla="*/ 142 w 146"/>
                <a:gd name="T43" fmla="*/ 110 h 252"/>
                <a:gd name="T44" fmla="*/ 134 w 146"/>
                <a:gd name="T45" fmla="*/ 98 h 252"/>
                <a:gd name="T46" fmla="*/ 122 w 146"/>
                <a:gd name="T47" fmla="*/ 40 h 252"/>
                <a:gd name="T48" fmla="*/ 94 w 146"/>
                <a:gd name="T49" fmla="*/ 0 h 252"/>
                <a:gd name="T50" fmla="*/ 78 w 146"/>
                <a:gd name="T51" fmla="*/ 12 h 252"/>
                <a:gd name="T52" fmla="*/ 96 w 146"/>
                <a:gd name="T53" fmla="*/ 34 h 252"/>
                <a:gd name="T54" fmla="*/ 96 w 146"/>
                <a:gd name="T55" fmla="*/ 64 h 252"/>
                <a:gd name="T56" fmla="*/ 82 w 146"/>
                <a:gd name="T57" fmla="*/ 10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0" name="Freeform 107"/>
            <p:cNvSpPr>
              <a:spLocks/>
            </p:cNvSpPr>
            <p:nvPr/>
          </p:nvSpPr>
          <p:spPr bwMode="invGray">
            <a:xfrm>
              <a:off x="3062" y="1988"/>
              <a:ext cx="52" cy="30"/>
            </a:xfrm>
            <a:custGeom>
              <a:avLst/>
              <a:gdLst>
                <a:gd name="T0" fmla="*/ 59 w 70"/>
                <a:gd name="T1" fmla="*/ 0 h 40"/>
                <a:gd name="T2" fmla="*/ 65 w 70"/>
                <a:gd name="T3" fmla="*/ 20 h 40"/>
                <a:gd name="T4" fmla="*/ 41 w 70"/>
                <a:gd name="T5" fmla="*/ 24 h 40"/>
                <a:gd name="T6" fmla="*/ 31 w 70"/>
                <a:gd name="T7" fmla="*/ 40 h 40"/>
                <a:gd name="T8" fmla="*/ 7 w 70"/>
                <a:gd name="T9" fmla="*/ 38 h 40"/>
                <a:gd name="T10" fmla="*/ 1 w 70"/>
                <a:gd name="T11" fmla="*/ 36 h 40"/>
                <a:gd name="T12" fmla="*/ 33 w 70"/>
                <a:gd name="T13" fmla="*/ 20 h 40"/>
                <a:gd name="T14" fmla="*/ 59 w 70"/>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1" name="Freeform 108"/>
            <p:cNvSpPr>
              <a:spLocks/>
            </p:cNvSpPr>
            <p:nvPr/>
          </p:nvSpPr>
          <p:spPr bwMode="invGray">
            <a:xfrm>
              <a:off x="2955" y="1997"/>
              <a:ext cx="19" cy="22"/>
            </a:xfrm>
            <a:custGeom>
              <a:avLst/>
              <a:gdLst>
                <a:gd name="T0" fmla="*/ 18 w 26"/>
                <a:gd name="T1" fmla="*/ 0 h 29"/>
                <a:gd name="T2" fmla="*/ 0 w 26"/>
                <a:gd name="T3" fmla="*/ 18 h 29"/>
                <a:gd name="T4" fmla="*/ 18 w 26"/>
                <a:gd name="T5" fmla="*/ 26 h 29"/>
                <a:gd name="T6" fmla="*/ 18 w 26"/>
                <a:gd name="T7" fmla="*/ 0 h 29"/>
              </a:gdLst>
              <a:ahLst/>
              <a:cxnLst>
                <a:cxn ang="0">
                  <a:pos x="T0" y="T1"/>
                </a:cxn>
                <a:cxn ang="0">
                  <a:pos x="T2" y="T3"/>
                </a:cxn>
                <a:cxn ang="0">
                  <a:pos x="T4" y="T5"/>
                </a:cxn>
                <a:cxn ang="0">
                  <a:pos x="T6" y="T7"/>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2" name="Freeform 109"/>
            <p:cNvSpPr>
              <a:spLocks/>
            </p:cNvSpPr>
            <p:nvPr/>
          </p:nvSpPr>
          <p:spPr bwMode="invGray">
            <a:xfrm>
              <a:off x="2979" y="1996"/>
              <a:ext cx="37" cy="27"/>
            </a:xfrm>
            <a:custGeom>
              <a:avLst/>
              <a:gdLst>
                <a:gd name="T0" fmla="*/ 14 w 49"/>
                <a:gd name="T1" fmla="*/ 6 h 36"/>
                <a:gd name="T2" fmla="*/ 0 w 49"/>
                <a:gd name="T3" fmla="*/ 18 h 36"/>
                <a:gd name="T4" fmla="*/ 6 w 49"/>
                <a:gd name="T5" fmla="*/ 32 h 36"/>
                <a:gd name="T6" fmla="*/ 18 w 49"/>
                <a:gd name="T7" fmla="*/ 36 h 36"/>
                <a:gd name="T8" fmla="*/ 40 w 49"/>
                <a:gd name="T9" fmla="*/ 26 h 36"/>
                <a:gd name="T10" fmla="*/ 14 w 49"/>
                <a:gd name="T11" fmla="*/ 6 h 36"/>
              </a:gdLst>
              <a:ahLst/>
              <a:cxnLst>
                <a:cxn ang="0">
                  <a:pos x="T0" y="T1"/>
                </a:cxn>
                <a:cxn ang="0">
                  <a:pos x="T2" y="T3"/>
                </a:cxn>
                <a:cxn ang="0">
                  <a:pos x="T4" y="T5"/>
                </a:cxn>
                <a:cxn ang="0">
                  <a:pos x="T6" y="T7"/>
                </a:cxn>
                <a:cxn ang="0">
                  <a:pos x="T8" y="T9"/>
                </a:cxn>
                <a:cxn ang="0">
                  <a:pos x="T10" y="T11"/>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3" name="Freeform 110"/>
            <p:cNvSpPr>
              <a:spLocks/>
            </p:cNvSpPr>
            <p:nvPr/>
          </p:nvSpPr>
          <p:spPr bwMode="invGray">
            <a:xfrm>
              <a:off x="3040" y="1987"/>
              <a:ext cx="20" cy="16"/>
            </a:xfrm>
            <a:custGeom>
              <a:avLst/>
              <a:gdLst>
                <a:gd name="T0" fmla="*/ 11 w 27"/>
                <a:gd name="T1" fmla="*/ 0 h 22"/>
                <a:gd name="T2" fmla="*/ 3 w 27"/>
                <a:gd name="T3" fmla="*/ 12 h 22"/>
                <a:gd name="T4" fmla="*/ 19 w 27"/>
                <a:gd name="T5" fmla="*/ 22 h 22"/>
                <a:gd name="T6" fmla="*/ 11 w 27"/>
                <a:gd name="T7" fmla="*/ 0 h 22"/>
              </a:gdLst>
              <a:ahLst/>
              <a:cxnLst>
                <a:cxn ang="0">
                  <a:pos x="T0" y="T1"/>
                </a:cxn>
                <a:cxn ang="0">
                  <a:pos x="T2" y="T3"/>
                </a:cxn>
                <a:cxn ang="0">
                  <a:pos x="T4" y="T5"/>
                </a:cxn>
                <a:cxn ang="0">
                  <a:pos x="T6" y="T7"/>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4" name="Freeform 111"/>
            <p:cNvSpPr>
              <a:spLocks/>
            </p:cNvSpPr>
            <p:nvPr/>
          </p:nvSpPr>
          <p:spPr bwMode="invGray">
            <a:xfrm>
              <a:off x="3022" y="2005"/>
              <a:ext cx="15" cy="13"/>
            </a:xfrm>
            <a:custGeom>
              <a:avLst/>
              <a:gdLst>
                <a:gd name="T0" fmla="*/ 11 w 20"/>
                <a:gd name="T1" fmla="*/ 0 h 18"/>
                <a:gd name="T2" fmla="*/ 9 w 20"/>
                <a:gd name="T3" fmla="*/ 18 h 18"/>
                <a:gd name="T4" fmla="*/ 11 w 20"/>
                <a:gd name="T5" fmla="*/ 0 h 18"/>
              </a:gdLst>
              <a:ahLst/>
              <a:cxnLst>
                <a:cxn ang="0">
                  <a:pos x="T0" y="T1"/>
                </a:cxn>
                <a:cxn ang="0">
                  <a:pos x="T2" y="T3"/>
                </a:cxn>
                <a:cxn ang="0">
                  <a:pos x="T4" y="T5"/>
                </a:cxn>
              </a:cxnLst>
              <a:rect l="0" t="0" r="r" b="b"/>
              <a:pathLst>
                <a:path w="20" h="18">
                  <a:moveTo>
                    <a:pt x="11" y="0"/>
                  </a:moveTo>
                  <a:cubicBezTo>
                    <a:pt x="1" y="14"/>
                    <a:pt x="0" y="9"/>
                    <a:pt x="9" y="18"/>
                  </a:cubicBezTo>
                  <a:cubicBezTo>
                    <a:pt x="20" y="14"/>
                    <a:pt x="16" y="18"/>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5" name="Freeform 112"/>
            <p:cNvSpPr>
              <a:spLocks/>
            </p:cNvSpPr>
            <p:nvPr/>
          </p:nvSpPr>
          <p:spPr bwMode="invGray">
            <a:xfrm>
              <a:off x="4162" y="2021"/>
              <a:ext cx="18" cy="33"/>
            </a:xfrm>
            <a:custGeom>
              <a:avLst/>
              <a:gdLst>
                <a:gd name="T0" fmla="*/ 24 w 24"/>
                <a:gd name="T1" fmla="*/ 0 h 44"/>
                <a:gd name="T2" fmla="*/ 8 w 24"/>
                <a:gd name="T3" fmla="*/ 16 h 44"/>
                <a:gd name="T4" fmla="*/ 0 w 24"/>
                <a:gd name="T5" fmla="*/ 34 h 44"/>
                <a:gd name="T6" fmla="*/ 16 w 24"/>
                <a:gd name="T7" fmla="*/ 40 h 44"/>
                <a:gd name="T8" fmla="*/ 24 w 24"/>
                <a:gd name="T9" fmla="*/ 0 h 44"/>
              </a:gdLst>
              <a:ahLst/>
              <a:cxnLst>
                <a:cxn ang="0">
                  <a:pos x="T0" y="T1"/>
                </a:cxn>
                <a:cxn ang="0">
                  <a:pos x="T2" y="T3"/>
                </a:cxn>
                <a:cxn ang="0">
                  <a:pos x="T4" y="T5"/>
                </a:cxn>
                <a:cxn ang="0">
                  <a:pos x="T6" y="T7"/>
                </a:cxn>
                <a:cxn ang="0">
                  <a:pos x="T8" y="T9"/>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6" name="Freeform 113"/>
            <p:cNvSpPr>
              <a:spLocks/>
            </p:cNvSpPr>
            <p:nvPr/>
          </p:nvSpPr>
          <p:spPr bwMode="invGray">
            <a:xfrm>
              <a:off x="3278" y="3473"/>
              <a:ext cx="31" cy="18"/>
            </a:xfrm>
            <a:custGeom>
              <a:avLst/>
              <a:gdLst>
                <a:gd name="T0" fmla="*/ 30 w 41"/>
                <a:gd name="T1" fmla="*/ 0 h 24"/>
                <a:gd name="T2" fmla="*/ 26 w 41"/>
                <a:gd name="T3" fmla="*/ 24 h 24"/>
                <a:gd name="T4" fmla="*/ 30 w 41"/>
                <a:gd name="T5" fmla="*/ 0 h 24"/>
              </a:gdLst>
              <a:ahLst/>
              <a:cxnLst>
                <a:cxn ang="0">
                  <a:pos x="T0" y="T1"/>
                </a:cxn>
                <a:cxn ang="0">
                  <a:pos x="T2" y="T3"/>
                </a:cxn>
                <a:cxn ang="0">
                  <a:pos x="T4" y="T5"/>
                </a:cxn>
              </a:cxnLst>
              <a:rect l="0" t="0" r="r" b="b"/>
              <a:pathLst>
                <a:path w="41" h="24">
                  <a:moveTo>
                    <a:pt x="30" y="0"/>
                  </a:moveTo>
                  <a:cubicBezTo>
                    <a:pt x="4" y="4"/>
                    <a:pt x="0" y="17"/>
                    <a:pt x="26" y="24"/>
                  </a:cubicBezTo>
                  <a:cubicBezTo>
                    <a:pt x="41" y="19"/>
                    <a:pt x="38" y="10"/>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7" name="Freeform 114"/>
            <p:cNvSpPr>
              <a:spLocks/>
            </p:cNvSpPr>
            <p:nvPr/>
          </p:nvSpPr>
          <p:spPr bwMode="invGray">
            <a:xfrm>
              <a:off x="3318" y="3466"/>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8" name="Freeform 115"/>
            <p:cNvSpPr>
              <a:spLocks/>
            </p:cNvSpPr>
            <p:nvPr/>
          </p:nvSpPr>
          <p:spPr bwMode="invGray">
            <a:xfrm>
              <a:off x="3251" y="3312"/>
              <a:ext cx="9"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9" name="Freeform 116"/>
            <p:cNvSpPr>
              <a:spLocks/>
            </p:cNvSpPr>
            <p:nvPr/>
          </p:nvSpPr>
          <p:spPr bwMode="invGray">
            <a:xfrm>
              <a:off x="3311" y="3239"/>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0" name="Freeform 117"/>
            <p:cNvSpPr>
              <a:spLocks/>
            </p:cNvSpPr>
            <p:nvPr/>
          </p:nvSpPr>
          <p:spPr bwMode="invGray">
            <a:xfrm>
              <a:off x="3287" y="3238"/>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1" name="Freeform 118"/>
            <p:cNvSpPr>
              <a:spLocks/>
            </p:cNvSpPr>
            <p:nvPr/>
          </p:nvSpPr>
          <p:spPr bwMode="invGray">
            <a:xfrm>
              <a:off x="3276" y="3260"/>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2" name="Freeform 119"/>
            <p:cNvSpPr>
              <a:spLocks/>
            </p:cNvSpPr>
            <p:nvPr/>
          </p:nvSpPr>
          <p:spPr bwMode="invGray">
            <a:xfrm>
              <a:off x="3251" y="3294"/>
              <a:ext cx="9"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3" name="Freeform 120"/>
            <p:cNvSpPr>
              <a:spLocks/>
            </p:cNvSpPr>
            <p:nvPr/>
          </p:nvSpPr>
          <p:spPr bwMode="invGray">
            <a:xfrm>
              <a:off x="3270" y="3281"/>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4" name="Freeform 121"/>
            <p:cNvSpPr>
              <a:spLocks/>
            </p:cNvSpPr>
            <p:nvPr/>
          </p:nvSpPr>
          <p:spPr bwMode="invGray">
            <a:xfrm>
              <a:off x="2537" y="2293"/>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5" name="Freeform 122"/>
            <p:cNvSpPr>
              <a:spLocks/>
            </p:cNvSpPr>
            <p:nvPr/>
          </p:nvSpPr>
          <p:spPr bwMode="invGray">
            <a:xfrm>
              <a:off x="2476" y="2259"/>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6" name="Freeform 123"/>
            <p:cNvSpPr>
              <a:spLocks/>
            </p:cNvSpPr>
            <p:nvPr/>
          </p:nvSpPr>
          <p:spPr bwMode="invGray">
            <a:xfrm>
              <a:off x="2238" y="2042"/>
              <a:ext cx="2060" cy="1644"/>
            </a:xfrm>
            <a:custGeom>
              <a:avLst/>
              <a:gdLst>
                <a:gd name="T0" fmla="*/ 452 w 2060"/>
                <a:gd name="T1" fmla="*/ 653 h 1644"/>
                <a:gd name="T2" fmla="*/ 333 w 2060"/>
                <a:gd name="T3" fmla="*/ 595 h 1644"/>
                <a:gd name="T4" fmla="*/ 158 w 2060"/>
                <a:gd name="T5" fmla="*/ 645 h 1644"/>
                <a:gd name="T6" fmla="*/ 46 w 2060"/>
                <a:gd name="T7" fmla="*/ 759 h 1644"/>
                <a:gd name="T8" fmla="*/ 12 w 2060"/>
                <a:gd name="T9" fmla="*/ 941 h 1644"/>
                <a:gd name="T10" fmla="*/ 146 w 2060"/>
                <a:gd name="T11" fmla="*/ 1059 h 1644"/>
                <a:gd name="T12" fmla="*/ 308 w 2060"/>
                <a:gd name="T13" fmla="*/ 1041 h 1644"/>
                <a:gd name="T14" fmla="*/ 396 w 2060"/>
                <a:gd name="T15" fmla="*/ 1138 h 1644"/>
                <a:gd name="T16" fmla="*/ 452 w 2060"/>
                <a:gd name="T17" fmla="*/ 1447 h 1644"/>
                <a:gd name="T18" fmla="*/ 497 w 2060"/>
                <a:gd name="T19" fmla="*/ 1628 h 1644"/>
                <a:gd name="T20" fmla="*/ 704 w 2060"/>
                <a:gd name="T21" fmla="*/ 1574 h 1644"/>
                <a:gd name="T22" fmla="*/ 817 w 2060"/>
                <a:gd name="T23" fmla="*/ 1380 h 1644"/>
                <a:gd name="T24" fmla="*/ 885 w 2060"/>
                <a:gd name="T25" fmla="*/ 1153 h 1644"/>
                <a:gd name="T26" fmla="*/ 998 w 2060"/>
                <a:gd name="T27" fmla="*/ 999 h 1644"/>
                <a:gd name="T28" fmla="*/ 796 w 2060"/>
                <a:gd name="T29" fmla="*/ 856 h 1644"/>
                <a:gd name="T30" fmla="*/ 817 w 2060"/>
                <a:gd name="T31" fmla="*/ 819 h 1644"/>
                <a:gd name="T32" fmla="*/ 1003 w 2060"/>
                <a:gd name="T33" fmla="*/ 916 h 1644"/>
                <a:gd name="T34" fmla="*/ 1098 w 2060"/>
                <a:gd name="T35" fmla="*/ 792 h 1644"/>
                <a:gd name="T36" fmla="*/ 1046 w 2060"/>
                <a:gd name="T37" fmla="*/ 763 h 1644"/>
                <a:gd name="T38" fmla="*/ 929 w 2060"/>
                <a:gd name="T39" fmla="*/ 716 h 1644"/>
                <a:gd name="T40" fmla="*/ 1141 w 2060"/>
                <a:gd name="T41" fmla="*/ 761 h 1644"/>
                <a:gd name="T42" fmla="*/ 1296 w 2060"/>
                <a:gd name="T43" fmla="*/ 852 h 1644"/>
                <a:gd name="T44" fmla="*/ 1373 w 2060"/>
                <a:gd name="T45" fmla="*/ 1033 h 1644"/>
                <a:gd name="T46" fmla="*/ 1608 w 2060"/>
                <a:gd name="T47" fmla="*/ 847 h 1644"/>
                <a:gd name="T48" fmla="*/ 1704 w 2060"/>
                <a:gd name="T49" fmla="*/ 1030 h 1644"/>
                <a:gd name="T50" fmla="*/ 1707 w 2060"/>
                <a:gd name="T51" fmla="*/ 874 h 1644"/>
                <a:gd name="T52" fmla="*/ 1759 w 2060"/>
                <a:gd name="T53" fmla="*/ 800 h 1644"/>
                <a:gd name="T54" fmla="*/ 1783 w 2060"/>
                <a:gd name="T55" fmla="*/ 544 h 1644"/>
                <a:gd name="T56" fmla="*/ 1824 w 2060"/>
                <a:gd name="T57" fmla="*/ 528 h 1644"/>
                <a:gd name="T58" fmla="*/ 1844 w 2060"/>
                <a:gd name="T59" fmla="*/ 427 h 1644"/>
                <a:gd name="T60" fmla="*/ 1805 w 2060"/>
                <a:gd name="T61" fmla="*/ 226 h 1644"/>
                <a:gd name="T62" fmla="*/ 1899 w 2060"/>
                <a:gd name="T63" fmla="*/ 108 h 1644"/>
                <a:gd name="T64" fmla="*/ 1947 w 2060"/>
                <a:gd name="T65" fmla="*/ 209 h 1644"/>
                <a:gd name="T66" fmla="*/ 1943 w 2060"/>
                <a:gd name="T67" fmla="*/ 123 h 1644"/>
                <a:gd name="T68" fmla="*/ 1975 w 2060"/>
                <a:gd name="T69" fmla="*/ 51 h 1644"/>
                <a:gd name="T70" fmla="*/ 2038 w 2060"/>
                <a:gd name="T71" fmla="*/ 0 h 1644"/>
                <a:gd name="T72" fmla="*/ 1820 w 2060"/>
                <a:gd name="T73" fmla="*/ 63 h 1644"/>
                <a:gd name="T74" fmla="*/ 1583 w 2060"/>
                <a:gd name="T75" fmla="*/ 83 h 1644"/>
                <a:gd name="T76" fmla="*/ 1349 w 2060"/>
                <a:gd name="T77" fmla="*/ 30 h 1644"/>
                <a:gd name="T78" fmla="*/ 1132 w 2060"/>
                <a:gd name="T79" fmla="*/ 65 h 1644"/>
                <a:gd name="T80" fmla="*/ 1040 w 2060"/>
                <a:gd name="T81" fmla="*/ 170 h 1644"/>
                <a:gd name="T82" fmla="*/ 926 w 2060"/>
                <a:gd name="T83" fmla="*/ 137 h 1644"/>
                <a:gd name="T84" fmla="*/ 758 w 2060"/>
                <a:gd name="T85" fmla="*/ 183 h 1644"/>
                <a:gd name="T86" fmla="*/ 667 w 2060"/>
                <a:gd name="T87" fmla="*/ 140 h 1644"/>
                <a:gd name="T88" fmla="*/ 364 w 2060"/>
                <a:gd name="T89" fmla="*/ 248 h 1644"/>
                <a:gd name="T90" fmla="*/ 535 w 2060"/>
                <a:gd name="T91" fmla="*/ 213 h 1644"/>
                <a:gd name="T92" fmla="*/ 638 w 2060"/>
                <a:gd name="T93" fmla="*/ 276 h 1644"/>
                <a:gd name="T94" fmla="*/ 443 w 2060"/>
                <a:gd name="T95" fmla="*/ 357 h 1644"/>
                <a:gd name="T96" fmla="*/ 275 w 2060"/>
                <a:gd name="T97" fmla="*/ 416 h 1644"/>
                <a:gd name="T98" fmla="*/ 167 w 2060"/>
                <a:gd name="T99" fmla="*/ 537 h 1644"/>
                <a:gd name="T100" fmla="*/ 283 w 2060"/>
                <a:gd name="T101" fmla="*/ 552 h 1644"/>
                <a:gd name="T102" fmla="*/ 381 w 2060"/>
                <a:gd name="T103" fmla="*/ 573 h 1644"/>
                <a:gd name="T104" fmla="*/ 493 w 2060"/>
                <a:gd name="T105" fmla="*/ 590 h 1644"/>
                <a:gd name="T106" fmla="*/ 487 w 2060"/>
                <a:gd name="T107" fmla="*/ 512 h 1644"/>
                <a:gd name="T108" fmla="*/ 592 w 2060"/>
                <a:gd name="T109" fmla="*/ 548 h 1644"/>
                <a:gd name="T110" fmla="*/ 686 w 2060"/>
                <a:gd name="T111" fmla="*/ 470 h 1644"/>
                <a:gd name="T112" fmla="*/ 772 w 2060"/>
                <a:gd name="T113" fmla="*/ 480 h 1644"/>
                <a:gd name="T114" fmla="*/ 639 w 2060"/>
                <a:gd name="T115" fmla="*/ 598 h 1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grpFill/>
            <a:ln>
              <a:noFill/>
            </a:ln>
            <a:effectLst/>
            <a:extLst>
              <a:ext uri="{91240B29-F687-4F45-9708-019B960494DF}">
                <a14:hiddenLine xmlns:a14="http://schemas.microsoft.com/office/drawing/2010/main" w="12700" cap="flat" cmpd="sng">
                  <a:solidFill>
                    <a:srgbClr val="FF5425"/>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grpSp>
    </p:spTree>
  </p:cSld>
  <p:clrMap bg1="lt1" tx1="dk1" bg2="lt2" tx2="dk2" accent1="accent1" accent2="accent2" accent3="accent3" accent4="accent4" accent5="accent5" accent6="accent6" hlink="hlink" folHlink="folHlink"/>
  <p:sldLayoutIdLst>
    <p:sldLayoutId id="2147483687"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8" r:id="rId12"/>
    <p:sldLayoutId id="2147483689" r:id="rId13"/>
  </p:sldLayoutIdLst>
  <p:timing>
    <p:tnLst>
      <p:par>
        <p:cTn id="1" dur="indefinite" restart="never" nodeType="tmRoot"/>
      </p:par>
    </p:tnLst>
  </p:timing>
  <p:hf hdr="0" dt="0"/>
  <p:txStyles>
    <p:titleStyle>
      <a:lvl1pPr algn="ctr" rtl="0" eaLnBrk="0" fontAlgn="base" hangingPunct="0">
        <a:spcBef>
          <a:spcPct val="0"/>
        </a:spcBef>
        <a:spcAft>
          <a:spcPct val="0"/>
        </a:spcAft>
        <a:defRPr sz="4200" b="1" i="1">
          <a:solidFill>
            <a:schemeClr val="tx1"/>
          </a:solidFill>
          <a:latin typeface="楷体" pitchFamily="49" charset="-122"/>
          <a:ea typeface="楷体" pitchFamily="49" charset="-122"/>
          <a:cs typeface="+mj-cs"/>
        </a:defRPr>
      </a:lvl1pPr>
      <a:lvl2pPr algn="ctr" rtl="0" eaLnBrk="0" fontAlgn="base" hangingPunct="0">
        <a:spcBef>
          <a:spcPct val="0"/>
        </a:spcBef>
        <a:spcAft>
          <a:spcPct val="0"/>
        </a:spcAft>
        <a:defRPr sz="4200" b="1" i="1">
          <a:solidFill>
            <a:schemeClr val="tx1"/>
          </a:solidFill>
          <a:latin typeface="Arial" charset="0"/>
        </a:defRPr>
      </a:lvl2pPr>
      <a:lvl3pPr algn="ctr" rtl="0" eaLnBrk="0" fontAlgn="base" hangingPunct="0">
        <a:spcBef>
          <a:spcPct val="0"/>
        </a:spcBef>
        <a:spcAft>
          <a:spcPct val="0"/>
        </a:spcAft>
        <a:defRPr sz="4200" b="1" i="1">
          <a:solidFill>
            <a:schemeClr val="tx1"/>
          </a:solidFill>
          <a:latin typeface="Arial" charset="0"/>
        </a:defRPr>
      </a:lvl3pPr>
      <a:lvl4pPr algn="ctr" rtl="0" eaLnBrk="0" fontAlgn="base" hangingPunct="0">
        <a:spcBef>
          <a:spcPct val="0"/>
        </a:spcBef>
        <a:spcAft>
          <a:spcPct val="0"/>
        </a:spcAft>
        <a:defRPr sz="4200" b="1" i="1">
          <a:solidFill>
            <a:schemeClr val="tx1"/>
          </a:solidFill>
          <a:latin typeface="Arial" charset="0"/>
        </a:defRPr>
      </a:lvl4pPr>
      <a:lvl5pPr algn="ctr" rtl="0" eaLnBrk="0" fontAlgn="base" hangingPunct="0">
        <a:spcBef>
          <a:spcPct val="0"/>
        </a:spcBef>
        <a:spcAft>
          <a:spcPct val="0"/>
        </a:spcAft>
        <a:defRPr sz="4200" b="1" i="1">
          <a:solidFill>
            <a:schemeClr val="tx1"/>
          </a:solidFill>
          <a:latin typeface="Arial" charset="0"/>
        </a:defRPr>
      </a:lvl5pPr>
      <a:lvl6pPr marL="457200" algn="ctr" rtl="0" fontAlgn="base">
        <a:spcBef>
          <a:spcPct val="0"/>
        </a:spcBef>
        <a:spcAft>
          <a:spcPct val="0"/>
        </a:spcAft>
        <a:defRPr sz="4200" b="1" i="1">
          <a:solidFill>
            <a:schemeClr val="tx1"/>
          </a:solidFill>
          <a:latin typeface="Arial" charset="0"/>
        </a:defRPr>
      </a:lvl6pPr>
      <a:lvl7pPr marL="914400" algn="ctr" rtl="0" fontAlgn="base">
        <a:spcBef>
          <a:spcPct val="0"/>
        </a:spcBef>
        <a:spcAft>
          <a:spcPct val="0"/>
        </a:spcAft>
        <a:defRPr sz="4200" b="1" i="1">
          <a:solidFill>
            <a:schemeClr val="tx1"/>
          </a:solidFill>
          <a:latin typeface="Arial" charset="0"/>
        </a:defRPr>
      </a:lvl7pPr>
      <a:lvl8pPr marL="1371600" algn="ctr" rtl="0" fontAlgn="base">
        <a:spcBef>
          <a:spcPct val="0"/>
        </a:spcBef>
        <a:spcAft>
          <a:spcPct val="0"/>
        </a:spcAft>
        <a:defRPr sz="4200" b="1" i="1">
          <a:solidFill>
            <a:schemeClr val="tx1"/>
          </a:solidFill>
          <a:latin typeface="Arial" charset="0"/>
        </a:defRPr>
      </a:lvl8pPr>
      <a:lvl9pPr marL="1828800" algn="ctr" rtl="0" fontAlgn="base">
        <a:spcBef>
          <a:spcPct val="0"/>
        </a:spcBef>
        <a:spcAft>
          <a:spcPct val="0"/>
        </a:spcAft>
        <a:defRPr sz="4200" b="1" i="1">
          <a:solidFill>
            <a:schemeClr val="tx1"/>
          </a:solidFill>
          <a:latin typeface="Arial" charset="0"/>
        </a:defRPr>
      </a:lvl9pPr>
    </p:titleStyle>
    <p:bodyStyle>
      <a:lvl1pPr marL="342900" indent="-342900" algn="l" rtl="0" eaLnBrk="0" fontAlgn="base" hangingPunct="0">
        <a:spcBef>
          <a:spcPct val="20000"/>
        </a:spcBef>
        <a:spcAft>
          <a:spcPct val="0"/>
        </a:spcAft>
        <a:buClr>
          <a:schemeClr val="folHlink"/>
        </a:buClr>
        <a:buFont typeface="Wingdings" pitchFamily="2" charset="2"/>
        <a:buChar char="v"/>
        <a:defRPr sz="28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chemeClr val="tx2"/>
        </a:buClr>
        <a:buFont typeface="Wingdings" pitchFamily="2" charset="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40.wmf"/></Relationships>
</file>

<file path=ppt/slides/_rels/slide108.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2.wmf"/><Relationship Id="rId5" Type="http://schemas.openxmlformats.org/officeDocument/2006/relationships/oleObject" Target="../embeddings/oleObject29.bin"/><Relationship Id="rId4" Type="http://schemas.openxmlformats.org/officeDocument/2006/relationships/image" Target="../media/image41.wmf"/></Relationships>
</file>

<file path=ppt/slides/_rels/slide109.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45.wmf"/><Relationship Id="rId5" Type="http://schemas.openxmlformats.org/officeDocument/2006/relationships/oleObject" Target="../embeddings/oleObject32.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34.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49.wmf"/><Relationship Id="rId5" Type="http://schemas.openxmlformats.org/officeDocument/2006/relationships/oleObject" Target="../embeddings/oleObject36.bin"/><Relationship Id="rId4" Type="http://schemas.openxmlformats.org/officeDocument/2006/relationships/image" Target="../media/image48.wmf"/></Relationships>
</file>

<file path=ppt/slides/_rels/slide111.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52.wmf"/><Relationship Id="rId5" Type="http://schemas.openxmlformats.org/officeDocument/2006/relationships/oleObject" Target="../embeddings/oleObject39.bin"/><Relationship Id="rId4" Type="http://schemas.openxmlformats.org/officeDocument/2006/relationships/image" Target="../media/image51.wmf"/></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54.wmf"/></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55.wmf"/></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4.wmf"/><Relationship Id="rId5" Type="http://schemas.openxmlformats.org/officeDocument/2006/relationships/oleObject" Target="../embeddings/oleObject3.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5.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8.wmf"/><Relationship Id="rId5" Type="http://schemas.openxmlformats.org/officeDocument/2006/relationships/oleObject" Target="../embeddings/oleObject7.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9.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1.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2.wmf"/><Relationship Id="rId4" Type="http://schemas.openxmlformats.org/officeDocument/2006/relationships/oleObject" Target="../embeddings/oleObject11.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3.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7.wmf"/><Relationship Id="rId5" Type="http://schemas.openxmlformats.org/officeDocument/2006/relationships/oleObject" Target="../embeddings/oleObject14.bin"/><Relationship Id="rId4" Type="http://schemas.openxmlformats.org/officeDocument/2006/relationships/image" Target="../media/image26.wmf"/></Relationships>
</file>

<file path=ppt/slides/_rels/slide78.x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oleObject" Target="../embeddings/oleObject21.bin"/><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33.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30.wmf"/><Relationship Id="rId11" Type="http://schemas.openxmlformats.org/officeDocument/2006/relationships/oleObject" Target="../embeddings/oleObject20.bin"/><Relationship Id="rId5" Type="http://schemas.openxmlformats.org/officeDocument/2006/relationships/oleObject" Target="../embeddings/oleObject17.bin"/><Relationship Id="rId10" Type="http://schemas.openxmlformats.org/officeDocument/2006/relationships/image" Target="../media/image32.wmf"/><Relationship Id="rId4" Type="http://schemas.openxmlformats.org/officeDocument/2006/relationships/image" Target="../media/image29.wmf"/><Relationship Id="rId9" Type="http://schemas.openxmlformats.org/officeDocument/2006/relationships/oleObject" Target="../embeddings/oleObject19.bin"/><Relationship Id="rId14" Type="http://schemas.openxmlformats.org/officeDocument/2006/relationships/image" Target="../media/image34.wmf"/></Relationships>
</file>

<file path=ppt/slides/_rels/slide7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5.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7.wmf"/><Relationship Id="rId5" Type="http://schemas.openxmlformats.org/officeDocument/2006/relationships/oleObject" Target="../embeddings/oleObject24.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26.bin"/></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zh-CN" altLang="en-US" sz="2400" dirty="0"/>
              <a:t>密码学</a:t>
            </a:r>
            <a:r>
              <a:rPr lang="zh-CN" altLang="en-US" sz="2400" dirty="0" smtClean="0"/>
              <a:t>导论˙第</a:t>
            </a:r>
            <a:r>
              <a:rPr lang="en-US" altLang="zh-CN" sz="2400" dirty="0" smtClean="0"/>
              <a:t>4</a:t>
            </a:r>
            <a:r>
              <a:rPr lang="zh-CN" altLang="en-US" sz="2400" dirty="0" smtClean="0"/>
              <a:t>章</a:t>
            </a:r>
            <a:r>
              <a:rPr lang="en-US" altLang="zh-CN" sz="2400" dirty="0"/>
              <a:t/>
            </a:r>
            <a:br>
              <a:rPr lang="en-US" altLang="zh-CN" sz="2400" dirty="0"/>
            </a:br>
            <a:r>
              <a:rPr lang="zh-CN" altLang="en-US" dirty="0" smtClean="0"/>
              <a:t>数论基础</a:t>
            </a:r>
            <a:endParaRPr lang="zh-CN" altLang="en-US" dirty="0"/>
          </a:p>
        </p:txBody>
      </p:sp>
      <p:sp>
        <p:nvSpPr>
          <p:cNvPr id="7" name="副标题 6"/>
          <p:cNvSpPr>
            <a:spLocks noGrp="1"/>
          </p:cNvSpPr>
          <p:nvPr>
            <p:ph type="subTitle" idx="1"/>
          </p:nvPr>
        </p:nvSpPr>
        <p:spPr/>
        <p:txBody>
          <a:bodyPr/>
          <a:lstStyle/>
          <a:p>
            <a:r>
              <a:rPr lang="zh-CN" altLang="en-US" dirty="0" smtClean="0"/>
              <a:t>李卫海</a:t>
            </a:r>
            <a:endParaRPr lang="zh-CN" altLang="en-US" dirty="0"/>
          </a:p>
        </p:txBody>
      </p:sp>
    </p:spTree>
    <p:extLst>
      <p:ext uri="{BB962C8B-B14F-4D97-AF65-F5344CB8AC3E}">
        <p14:creationId xmlns:p14="http://schemas.microsoft.com/office/powerpoint/2010/main" val="3031317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约束关系</a:t>
            </a:r>
            <a:endParaRPr lang="zh-CN" altLang="en-US" dirty="0"/>
          </a:p>
        </p:txBody>
      </p:sp>
      <p:grpSp>
        <p:nvGrpSpPr>
          <p:cNvPr id="19" name="组合 18"/>
          <p:cNvGrpSpPr/>
          <p:nvPr/>
        </p:nvGrpSpPr>
        <p:grpSpPr>
          <a:xfrm>
            <a:off x="626950" y="1314734"/>
            <a:ext cx="7890100" cy="4786346"/>
            <a:chOff x="714348" y="1500174"/>
            <a:chExt cx="7643866" cy="4786346"/>
          </a:xfrm>
        </p:grpSpPr>
        <p:sp>
          <p:nvSpPr>
            <p:cNvPr id="7" name="圆角矩形 6"/>
            <p:cNvSpPr/>
            <p:nvPr/>
          </p:nvSpPr>
          <p:spPr>
            <a:xfrm>
              <a:off x="714348" y="1500174"/>
              <a:ext cx="7643866" cy="4786346"/>
            </a:xfrm>
            <a:prstGeom prst="roundRect">
              <a:avLst/>
            </a:prstGeom>
            <a:solidFill>
              <a:srgbClr val="66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panose="020B0503020204020204" pitchFamily="34" charset="-122"/>
                <a:ea typeface="微软雅黑" panose="020B0503020204020204" pitchFamily="34" charset="-122"/>
              </a:endParaRPr>
            </a:p>
          </p:txBody>
        </p:sp>
        <p:sp>
          <p:nvSpPr>
            <p:cNvPr id="8" name="TextBox 7"/>
            <p:cNvSpPr txBox="1"/>
            <p:nvPr/>
          </p:nvSpPr>
          <p:spPr>
            <a:xfrm>
              <a:off x="928663" y="1600130"/>
              <a:ext cx="7286675" cy="707886"/>
            </a:xfrm>
            <a:prstGeom prst="rect">
              <a:avLst/>
            </a:prstGeom>
            <a:noFill/>
          </p:spPr>
          <p:txBody>
            <a:bodyPr wrap="square" rtlCol="0">
              <a:spAutoFit/>
            </a:bodyPr>
            <a:lstStyle/>
            <a:p>
              <a:r>
                <a:rPr lang="zh-CN" altLang="en-US" sz="2000" b="1" dirty="0" smtClean="0">
                  <a:latin typeface="微软雅黑" panose="020B0503020204020204" pitchFamily="34" charset="-122"/>
                  <a:ea typeface="微软雅黑" panose="020B0503020204020204" pitchFamily="34" charset="-122"/>
                  <a:cs typeface="Times New Roman" pitchFamily="18" charset="0"/>
                </a:rPr>
                <a:t>群</a:t>
              </a:r>
              <a:r>
                <a:rPr lang="zh-CN" altLang="en-US" sz="2000" dirty="0" smtClean="0">
                  <a:latin typeface="微软雅黑" panose="020B0503020204020204" pitchFamily="34" charset="-122"/>
                  <a:ea typeface="微软雅黑" panose="020B0503020204020204" pitchFamily="34" charset="-122"/>
                  <a:cs typeface="Times New Roman" pitchFamily="18" charset="0"/>
                </a:rPr>
                <a:t>：</a:t>
              </a:r>
              <a:r>
                <a:rPr lang="en-US" altLang="zh-CN" sz="2000" dirty="0" smtClean="0">
                  <a:latin typeface="微软雅黑" panose="020B0503020204020204" pitchFamily="34" charset="-122"/>
                  <a:ea typeface="微软雅黑" panose="020B0503020204020204" pitchFamily="34" charset="-122"/>
                  <a:cs typeface="Times New Roman" pitchFamily="18" charset="0"/>
                </a:rPr>
                <a:t>A1</a:t>
              </a:r>
              <a:r>
                <a:rPr lang="zh-CN" altLang="en-US" sz="2000" dirty="0" smtClean="0">
                  <a:latin typeface="微软雅黑" panose="020B0503020204020204" pitchFamily="34" charset="-122"/>
                  <a:ea typeface="微软雅黑" panose="020B0503020204020204" pitchFamily="34" charset="-122"/>
                  <a:cs typeface="Times New Roman" pitchFamily="18" charset="0"/>
                </a:rPr>
                <a:t>加法封闭；</a:t>
              </a:r>
              <a:r>
                <a:rPr lang="en-US" altLang="zh-CN" sz="2000" dirty="0" smtClean="0">
                  <a:latin typeface="微软雅黑" panose="020B0503020204020204" pitchFamily="34" charset="-122"/>
                  <a:ea typeface="微软雅黑" panose="020B0503020204020204" pitchFamily="34" charset="-122"/>
                  <a:cs typeface="Times New Roman" pitchFamily="18" charset="0"/>
                </a:rPr>
                <a:t>A2</a:t>
              </a:r>
              <a:r>
                <a:rPr lang="zh-CN" altLang="en-US" sz="2000" dirty="0" smtClean="0">
                  <a:latin typeface="微软雅黑" panose="020B0503020204020204" pitchFamily="34" charset="-122"/>
                  <a:ea typeface="微软雅黑" panose="020B0503020204020204" pitchFamily="34" charset="-122"/>
                  <a:cs typeface="Times New Roman" pitchFamily="18" charset="0"/>
                </a:rPr>
                <a:t>加法结合律；</a:t>
              </a:r>
              <a:r>
                <a:rPr lang="en-US" altLang="zh-CN" sz="2000" dirty="0" smtClean="0">
                  <a:latin typeface="微软雅黑" panose="020B0503020204020204" pitchFamily="34" charset="-122"/>
                  <a:ea typeface="微软雅黑" panose="020B0503020204020204" pitchFamily="34" charset="-122"/>
                  <a:cs typeface="Times New Roman" pitchFamily="18" charset="0"/>
                </a:rPr>
                <a:t>A3</a:t>
              </a:r>
              <a:r>
                <a:rPr lang="zh-CN" altLang="en-US" sz="2000" dirty="0" smtClean="0">
                  <a:latin typeface="微软雅黑" panose="020B0503020204020204" pitchFamily="34" charset="-122"/>
                  <a:ea typeface="微软雅黑" panose="020B0503020204020204" pitchFamily="34" charset="-122"/>
                  <a:cs typeface="Times New Roman" pitchFamily="18" charset="0"/>
                </a:rPr>
                <a:t>加法单位元；</a:t>
              </a:r>
              <a:r>
                <a:rPr lang="en-US" altLang="zh-CN" sz="2000" dirty="0" smtClean="0">
                  <a:latin typeface="微软雅黑" panose="020B0503020204020204" pitchFamily="34" charset="-122"/>
                  <a:ea typeface="微软雅黑" panose="020B0503020204020204" pitchFamily="34" charset="-122"/>
                  <a:cs typeface="Times New Roman" pitchFamily="18" charset="0"/>
                </a:rPr>
                <a:t>A4</a:t>
              </a:r>
              <a:r>
                <a:rPr lang="zh-CN" altLang="en-US" sz="2000" dirty="0" smtClean="0">
                  <a:latin typeface="微软雅黑" panose="020B0503020204020204" pitchFamily="34" charset="-122"/>
                  <a:ea typeface="微软雅黑" panose="020B0503020204020204" pitchFamily="34" charset="-122"/>
                  <a:cs typeface="Times New Roman" pitchFamily="18" charset="0"/>
                </a:rPr>
                <a:t>加法逆元</a:t>
              </a:r>
              <a:endParaRPr lang="zh-CN" altLang="en-US" sz="2000" dirty="0">
                <a:latin typeface="微软雅黑" panose="020B0503020204020204" pitchFamily="34" charset="-122"/>
                <a:ea typeface="微软雅黑" panose="020B0503020204020204" pitchFamily="34" charset="-122"/>
                <a:cs typeface="Times New Roman" pitchFamily="18" charset="0"/>
              </a:endParaRPr>
            </a:p>
          </p:txBody>
        </p:sp>
        <p:sp>
          <p:nvSpPr>
            <p:cNvPr id="9" name="圆角矩形 8"/>
            <p:cNvSpPr/>
            <p:nvPr/>
          </p:nvSpPr>
          <p:spPr>
            <a:xfrm>
              <a:off x="928662" y="2000240"/>
              <a:ext cx="6858048" cy="3929090"/>
            </a:xfrm>
            <a:prstGeom prst="roundRect">
              <a:avLst/>
            </a:prstGeom>
            <a:solidFill>
              <a:srgbClr val="99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微软雅黑" panose="020B0503020204020204" pitchFamily="34" charset="-122"/>
                <a:ea typeface="微软雅黑" panose="020B0503020204020204" pitchFamily="34" charset="-122"/>
              </a:endParaRPr>
            </a:p>
          </p:txBody>
        </p:sp>
        <p:sp>
          <p:nvSpPr>
            <p:cNvPr id="10" name="TextBox 9"/>
            <p:cNvSpPr txBox="1"/>
            <p:nvPr/>
          </p:nvSpPr>
          <p:spPr>
            <a:xfrm>
              <a:off x="1121879" y="2071678"/>
              <a:ext cx="2807179" cy="400110"/>
            </a:xfrm>
            <a:prstGeom prst="rect">
              <a:avLst/>
            </a:prstGeom>
            <a:noFill/>
          </p:spPr>
          <p:txBody>
            <a:bodyPr wrap="none" rtlCol="0">
              <a:spAutoFit/>
            </a:bodyPr>
            <a:lstStyle/>
            <a:p>
              <a:r>
                <a:rPr lang="zh-CN" altLang="en-US" sz="2000" b="1" dirty="0" smtClean="0">
                  <a:latin typeface="微软雅黑" panose="020B0503020204020204" pitchFamily="34" charset="-122"/>
                  <a:ea typeface="微软雅黑" panose="020B0503020204020204" pitchFamily="34" charset="-122"/>
                  <a:cs typeface="Times New Roman" pitchFamily="18" charset="0"/>
                </a:rPr>
                <a:t>交换群</a:t>
              </a:r>
              <a:r>
                <a:rPr lang="zh-CN" altLang="en-US" sz="2000" dirty="0" smtClean="0">
                  <a:latin typeface="微软雅黑" panose="020B0503020204020204" pitchFamily="34" charset="-122"/>
                  <a:ea typeface="微软雅黑" panose="020B0503020204020204" pitchFamily="34" charset="-122"/>
                  <a:cs typeface="Times New Roman" pitchFamily="18" charset="0"/>
                </a:rPr>
                <a:t>：</a:t>
              </a:r>
              <a:r>
                <a:rPr lang="en-US" altLang="zh-CN" sz="2000" dirty="0" smtClean="0">
                  <a:latin typeface="微软雅黑" panose="020B0503020204020204" pitchFamily="34" charset="-122"/>
                  <a:ea typeface="微软雅黑" panose="020B0503020204020204" pitchFamily="34" charset="-122"/>
                  <a:cs typeface="Times New Roman" pitchFamily="18" charset="0"/>
                </a:rPr>
                <a:t>A5</a:t>
              </a:r>
              <a:r>
                <a:rPr lang="zh-CN" altLang="en-US" sz="2000" dirty="0" smtClean="0">
                  <a:latin typeface="微软雅黑" panose="020B0503020204020204" pitchFamily="34" charset="-122"/>
                  <a:ea typeface="微软雅黑" panose="020B0503020204020204" pitchFamily="34" charset="-122"/>
                  <a:cs typeface="Times New Roman" pitchFamily="18" charset="0"/>
                </a:rPr>
                <a:t>加法交换律</a:t>
              </a:r>
              <a:endParaRPr lang="zh-CN" altLang="en-US" sz="2000" dirty="0">
                <a:latin typeface="微软雅黑" panose="020B0503020204020204" pitchFamily="34" charset="-122"/>
                <a:ea typeface="微软雅黑" panose="020B0503020204020204" pitchFamily="34" charset="-122"/>
                <a:cs typeface="Times New Roman" pitchFamily="18" charset="0"/>
              </a:endParaRPr>
            </a:p>
          </p:txBody>
        </p:sp>
        <p:sp>
          <p:nvSpPr>
            <p:cNvPr id="11" name="圆角矩形 10"/>
            <p:cNvSpPr/>
            <p:nvPr/>
          </p:nvSpPr>
          <p:spPr>
            <a:xfrm>
              <a:off x="1142976" y="2500306"/>
              <a:ext cx="6072230" cy="3071834"/>
            </a:xfrm>
            <a:prstGeom prst="roundRect">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微软雅黑" panose="020B0503020204020204" pitchFamily="34" charset="-122"/>
                <a:ea typeface="微软雅黑" panose="020B0503020204020204" pitchFamily="34" charset="-122"/>
              </a:endParaRPr>
            </a:p>
          </p:txBody>
        </p:sp>
        <p:sp>
          <p:nvSpPr>
            <p:cNvPr id="12" name="TextBox 11"/>
            <p:cNvSpPr txBox="1"/>
            <p:nvPr/>
          </p:nvSpPr>
          <p:spPr>
            <a:xfrm>
              <a:off x="1330163" y="2571744"/>
              <a:ext cx="5490606" cy="400110"/>
            </a:xfrm>
            <a:prstGeom prst="rect">
              <a:avLst/>
            </a:prstGeom>
            <a:noFill/>
          </p:spPr>
          <p:txBody>
            <a:bodyPr wrap="none" rtlCol="0">
              <a:spAutoFit/>
            </a:bodyPr>
            <a:lstStyle/>
            <a:p>
              <a:r>
                <a:rPr lang="zh-CN" altLang="en-US" sz="2000" b="1" dirty="0" smtClean="0">
                  <a:latin typeface="微软雅黑" panose="020B0503020204020204" pitchFamily="34" charset="-122"/>
                  <a:ea typeface="微软雅黑" panose="020B0503020204020204" pitchFamily="34" charset="-122"/>
                  <a:cs typeface="Times New Roman" pitchFamily="18" charset="0"/>
                </a:rPr>
                <a:t>环</a:t>
              </a:r>
              <a:r>
                <a:rPr lang="zh-CN" altLang="en-US" sz="2000" dirty="0" smtClean="0">
                  <a:latin typeface="微软雅黑" panose="020B0503020204020204" pitchFamily="34" charset="-122"/>
                  <a:ea typeface="微软雅黑" panose="020B0503020204020204" pitchFamily="34" charset="-122"/>
                  <a:cs typeface="Times New Roman" pitchFamily="18" charset="0"/>
                </a:rPr>
                <a:t>：</a:t>
              </a:r>
              <a:r>
                <a:rPr lang="en-US" altLang="zh-CN" sz="2000" dirty="0" smtClean="0">
                  <a:latin typeface="微软雅黑" panose="020B0503020204020204" pitchFamily="34" charset="-122"/>
                  <a:ea typeface="微软雅黑" panose="020B0503020204020204" pitchFamily="34" charset="-122"/>
                  <a:cs typeface="Times New Roman" pitchFamily="18" charset="0"/>
                </a:rPr>
                <a:t>M1</a:t>
              </a:r>
              <a:r>
                <a:rPr lang="zh-CN" altLang="en-US" sz="2000" dirty="0" smtClean="0">
                  <a:latin typeface="微软雅黑" panose="020B0503020204020204" pitchFamily="34" charset="-122"/>
                  <a:ea typeface="微软雅黑" panose="020B0503020204020204" pitchFamily="34" charset="-122"/>
                  <a:cs typeface="Times New Roman" pitchFamily="18" charset="0"/>
                </a:rPr>
                <a:t>乘法封闭；</a:t>
              </a:r>
              <a:r>
                <a:rPr lang="en-US" altLang="zh-CN" sz="2000" dirty="0" smtClean="0">
                  <a:latin typeface="微软雅黑" panose="020B0503020204020204" pitchFamily="34" charset="-122"/>
                  <a:ea typeface="微软雅黑" panose="020B0503020204020204" pitchFamily="34" charset="-122"/>
                  <a:cs typeface="Times New Roman" pitchFamily="18" charset="0"/>
                </a:rPr>
                <a:t>M2</a:t>
              </a:r>
              <a:r>
                <a:rPr lang="zh-CN" altLang="en-US" sz="2000" dirty="0" smtClean="0">
                  <a:latin typeface="微软雅黑" panose="020B0503020204020204" pitchFamily="34" charset="-122"/>
                  <a:ea typeface="微软雅黑" panose="020B0503020204020204" pitchFamily="34" charset="-122"/>
                  <a:cs typeface="Times New Roman" pitchFamily="18" charset="0"/>
                </a:rPr>
                <a:t>乘法结合律；</a:t>
              </a:r>
              <a:r>
                <a:rPr lang="en-US" altLang="zh-CN" sz="2000" dirty="0" smtClean="0">
                  <a:latin typeface="微软雅黑" panose="020B0503020204020204" pitchFamily="34" charset="-122"/>
                  <a:ea typeface="微软雅黑" panose="020B0503020204020204" pitchFamily="34" charset="-122"/>
                  <a:cs typeface="Times New Roman" pitchFamily="18" charset="0"/>
                </a:rPr>
                <a:t>M3</a:t>
              </a:r>
              <a:r>
                <a:rPr lang="zh-CN" altLang="en-US" sz="2000" dirty="0" smtClean="0">
                  <a:latin typeface="微软雅黑" panose="020B0503020204020204" pitchFamily="34" charset="-122"/>
                  <a:ea typeface="微软雅黑" panose="020B0503020204020204" pitchFamily="34" charset="-122"/>
                  <a:cs typeface="Times New Roman" pitchFamily="18" charset="0"/>
                </a:rPr>
                <a:t>分配率</a:t>
              </a:r>
              <a:endParaRPr lang="zh-CN" altLang="en-US" sz="2000" dirty="0">
                <a:latin typeface="微软雅黑" panose="020B0503020204020204" pitchFamily="34" charset="-122"/>
                <a:ea typeface="微软雅黑" panose="020B0503020204020204" pitchFamily="34" charset="-122"/>
                <a:cs typeface="Times New Roman" pitchFamily="18" charset="0"/>
              </a:endParaRPr>
            </a:p>
          </p:txBody>
        </p:sp>
        <p:sp>
          <p:nvSpPr>
            <p:cNvPr id="13" name="圆角矩形 12"/>
            <p:cNvSpPr/>
            <p:nvPr/>
          </p:nvSpPr>
          <p:spPr>
            <a:xfrm>
              <a:off x="1357290" y="3000372"/>
              <a:ext cx="5286412" cy="2214578"/>
            </a:xfrm>
            <a:prstGeom prst="roundRect">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微软雅黑" panose="020B0503020204020204" pitchFamily="34" charset="-122"/>
                <a:ea typeface="微软雅黑" panose="020B0503020204020204" pitchFamily="34" charset="-122"/>
              </a:endParaRPr>
            </a:p>
          </p:txBody>
        </p:sp>
        <p:sp>
          <p:nvSpPr>
            <p:cNvPr id="14" name="TextBox 13"/>
            <p:cNvSpPr txBox="1"/>
            <p:nvPr/>
          </p:nvSpPr>
          <p:spPr>
            <a:xfrm>
              <a:off x="1535647" y="3071810"/>
              <a:ext cx="2877711" cy="400110"/>
            </a:xfrm>
            <a:prstGeom prst="rect">
              <a:avLst/>
            </a:prstGeom>
            <a:noFill/>
          </p:spPr>
          <p:txBody>
            <a:bodyPr wrap="none" rtlCol="0">
              <a:spAutoFit/>
            </a:bodyPr>
            <a:lstStyle/>
            <a:p>
              <a:r>
                <a:rPr lang="zh-CN" altLang="en-US" sz="2000" b="1" dirty="0" smtClean="0">
                  <a:latin typeface="微软雅黑" panose="020B0503020204020204" pitchFamily="34" charset="-122"/>
                  <a:ea typeface="微软雅黑" panose="020B0503020204020204" pitchFamily="34" charset="-122"/>
                  <a:cs typeface="Times New Roman" pitchFamily="18" charset="0"/>
                </a:rPr>
                <a:t>交换环</a:t>
              </a:r>
              <a:r>
                <a:rPr lang="zh-CN" altLang="en-US" sz="2000" dirty="0" smtClean="0">
                  <a:latin typeface="微软雅黑" panose="020B0503020204020204" pitchFamily="34" charset="-122"/>
                  <a:ea typeface="微软雅黑" panose="020B0503020204020204" pitchFamily="34" charset="-122"/>
                  <a:cs typeface="Times New Roman" pitchFamily="18" charset="0"/>
                </a:rPr>
                <a:t>：</a:t>
              </a:r>
              <a:r>
                <a:rPr lang="en-US" altLang="zh-CN" sz="2000" dirty="0" smtClean="0">
                  <a:latin typeface="微软雅黑" panose="020B0503020204020204" pitchFamily="34" charset="-122"/>
                  <a:ea typeface="微软雅黑" panose="020B0503020204020204" pitchFamily="34" charset="-122"/>
                  <a:cs typeface="Times New Roman" pitchFamily="18" charset="0"/>
                </a:rPr>
                <a:t>M4</a:t>
              </a:r>
              <a:r>
                <a:rPr lang="zh-CN" altLang="en-US" sz="2000" dirty="0" smtClean="0">
                  <a:latin typeface="微软雅黑" panose="020B0503020204020204" pitchFamily="34" charset="-122"/>
                  <a:ea typeface="微软雅黑" panose="020B0503020204020204" pitchFamily="34" charset="-122"/>
                  <a:cs typeface="Times New Roman" pitchFamily="18" charset="0"/>
                </a:rPr>
                <a:t>乘法交换律</a:t>
              </a:r>
              <a:endParaRPr lang="zh-CN" altLang="en-US" sz="2000" dirty="0">
                <a:latin typeface="微软雅黑" panose="020B0503020204020204" pitchFamily="34" charset="-122"/>
                <a:ea typeface="微软雅黑" panose="020B0503020204020204" pitchFamily="34" charset="-122"/>
                <a:cs typeface="Times New Roman" pitchFamily="18" charset="0"/>
              </a:endParaRPr>
            </a:p>
          </p:txBody>
        </p:sp>
        <p:sp>
          <p:nvSpPr>
            <p:cNvPr id="15" name="圆角矩形 14"/>
            <p:cNvSpPr/>
            <p:nvPr/>
          </p:nvSpPr>
          <p:spPr>
            <a:xfrm>
              <a:off x="1571604" y="3500438"/>
              <a:ext cx="4500594" cy="1357322"/>
            </a:xfrm>
            <a:prstGeom prst="roundRect">
              <a:avLst/>
            </a:prstGeom>
            <a:solidFill>
              <a:srgbClr val="FFCC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微软雅黑" panose="020B0503020204020204" pitchFamily="34" charset="-122"/>
                <a:ea typeface="微软雅黑" panose="020B0503020204020204" pitchFamily="34" charset="-122"/>
              </a:endParaRPr>
            </a:p>
          </p:txBody>
        </p:sp>
        <p:sp>
          <p:nvSpPr>
            <p:cNvPr id="16" name="TextBox 15"/>
            <p:cNvSpPr txBox="1"/>
            <p:nvPr/>
          </p:nvSpPr>
          <p:spPr>
            <a:xfrm>
              <a:off x="1704655" y="3571876"/>
              <a:ext cx="4280339" cy="400110"/>
            </a:xfrm>
            <a:prstGeom prst="rect">
              <a:avLst/>
            </a:prstGeom>
            <a:noFill/>
          </p:spPr>
          <p:txBody>
            <a:bodyPr wrap="none" rtlCol="0">
              <a:spAutoFit/>
            </a:bodyPr>
            <a:lstStyle/>
            <a:p>
              <a:r>
                <a:rPr lang="zh-CN" altLang="en-US" sz="2000" b="1" dirty="0" smtClean="0">
                  <a:latin typeface="微软雅黑" panose="020B0503020204020204" pitchFamily="34" charset="-122"/>
                  <a:ea typeface="微软雅黑" panose="020B0503020204020204" pitchFamily="34" charset="-122"/>
                  <a:cs typeface="Times New Roman" pitchFamily="18" charset="0"/>
                </a:rPr>
                <a:t>整环</a:t>
              </a:r>
              <a:r>
                <a:rPr lang="zh-CN" altLang="en-US" sz="2000" dirty="0" smtClean="0">
                  <a:latin typeface="微软雅黑" panose="020B0503020204020204" pitchFamily="34" charset="-122"/>
                  <a:ea typeface="微软雅黑" panose="020B0503020204020204" pitchFamily="34" charset="-122"/>
                  <a:cs typeface="Times New Roman" pitchFamily="18" charset="0"/>
                </a:rPr>
                <a:t>：</a:t>
              </a:r>
              <a:r>
                <a:rPr lang="en-US" altLang="zh-CN" sz="2000" dirty="0" smtClean="0">
                  <a:latin typeface="微软雅黑" panose="020B0503020204020204" pitchFamily="34" charset="-122"/>
                  <a:ea typeface="微软雅黑" panose="020B0503020204020204" pitchFamily="34" charset="-122"/>
                  <a:cs typeface="Times New Roman" pitchFamily="18" charset="0"/>
                </a:rPr>
                <a:t>M5</a:t>
              </a:r>
              <a:r>
                <a:rPr lang="zh-CN" altLang="en-US" sz="2000" dirty="0" smtClean="0">
                  <a:latin typeface="微软雅黑" panose="020B0503020204020204" pitchFamily="34" charset="-122"/>
                  <a:ea typeface="微软雅黑" panose="020B0503020204020204" pitchFamily="34" charset="-122"/>
                  <a:cs typeface="Times New Roman" pitchFamily="18" charset="0"/>
                </a:rPr>
                <a:t>乘法单位元；</a:t>
              </a:r>
              <a:r>
                <a:rPr lang="en-US" altLang="zh-CN" sz="2000" dirty="0" smtClean="0">
                  <a:latin typeface="微软雅黑" panose="020B0503020204020204" pitchFamily="34" charset="-122"/>
                  <a:ea typeface="微软雅黑" panose="020B0503020204020204" pitchFamily="34" charset="-122"/>
                  <a:cs typeface="Times New Roman" pitchFamily="18" charset="0"/>
                </a:rPr>
                <a:t>M6</a:t>
              </a:r>
              <a:r>
                <a:rPr lang="zh-CN" altLang="en-US" sz="2000" dirty="0" smtClean="0">
                  <a:latin typeface="微软雅黑" panose="020B0503020204020204" pitchFamily="34" charset="-122"/>
                  <a:ea typeface="微软雅黑" panose="020B0503020204020204" pitchFamily="34" charset="-122"/>
                  <a:cs typeface="Times New Roman" pitchFamily="18" charset="0"/>
                </a:rPr>
                <a:t>无零因子</a:t>
              </a:r>
              <a:endParaRPr lang="zh-CN" altLang="en-US" sz="2000" dirty="0">
                <a:latin typeface="微软雅黑" panose="020B0503020204020204" pitchFamily="34" charset="-122"/>
                <a:ea typeface="微软雅黑" panose="020B0503020204020204" pitchFamily="34" charset="-122"/>
                <a:cs typeface="Times New Roman" pitchFamily="18" charset="0"/>
              </a:endParaRPr>
            </a:p>
          </p:txBody>
        </p:sp>
        <p:sp>
          <p:nvSpPr>
            <p:cNvPr id="17" name="圆角矩形 16"/>
            <p:cNvSpPr/>
            <p:nvPr/>
          </p:nvSpPr>
          <p:spPr>
            <a:xfrm>
              <a:off x="1785918" y="4000504"/>
              <a:ext cx="3786214" cy="571504"/>
            </a:xfrm>
            <a:prstGeom prst="roundRect">
              <a:avLst/>
            </a:prstGeom>
            <a:solidFill>
              <a:srgbClr val="FF99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微软雅黑" panose="020B0503020204020204" pitchFamily="34" charset="-122"/>
                <a:ea typeface="微软雅黑" panose="020B0503020204020204" pitchFamily="34" charset="-122"/>
              </a:endParaRPr>
            </a:p>
          </p:txBody>
        </p:sp>
        <p:sp>
          <p:nvSpPr>
            <p:cNvPr id="18" name="TextBox 17"/>
            <p:cNvSpPr txBox="1"/>
            <p:nvPr/>
          </p:nvSpPr>
          <p:spPr>
            <a:xfrm>
              <a:off x="1928794" y="4071942"/>
              <a:ext cx="2124299" cy="400110"/>
            </a:xfrm>
            <a:prstGeom prst="rect">
              <a:avLst/>
            </a:prstGeom>
            <a:noFill/>
          </p:spPr>
          <p:txBody>
            <a:bodyPr wrap="none" rtlCol="0">
              <a:spAutoFit/>
            </a:bodyPr>
            <a:lstStyle/>
            <a:p>
              <a:r>
                <a:rPr lang="zh-CN" altLang="en-US" sz="2000" b="1" dirty="0" smtClean="0">
                  <a:latin typeface="微软雅黑" panose="020B0503020204020204" pitchFamily="34" charset="-122"/>
                  <a:ea typeface="微软雅黑" panose="020B0503020204020204" pitchFamily="34" charset="-122"/>
                  <a:cs typeface="Times New Roman" pitchFamily="18" charset="0"/>
                </a:rPr>
                <a:t>域</a:t>
              </a:r>
              <a:r>
                <a:rPr lang="zh-CN" altLang="en-US" sz="2000" dirty="0" smtClean="0">
                  <a:latin typeface="微软雅黑" panose="020B0503020204020204" pitchFamily="34" charset="-122"/>
                  <a:ea typeface="微软雅黑" panose="020B0503020204020204" pitchFamily="34" charset="-122"/>
                  <a:cs typeface="Times New Roman" pitchFamily="18" charset="0"/>
                </a:rPr>
                <a:t>：</a:t>
              </a:r>
              <a:r>
                <a:rPr lang="en-US" altLang="zh-CN" sz="2000" dirty="0" smtClean="0">
                  <a:latin typeface="微软雅黑" panose="020B0503020204020204" pitchFamily="34" charset="-122"/>
                  <a:ea typeface="微软雅黑" panose="020B0503020204020204" pitchFamily="34" charset="-122"/>
                  <a:cs typeface="Times New Roman" pitchFamily="18" charset="0"/>
                </a:rPr>
                <a:t>M7</a:t>
              </a:r>
              <a:r>
                <a:rPr lang="zh-CN" altLang="en-US" sz="2000" dirty="0" smtClean="0">
                  <a:latin typeface="微软雅黑" panose="020B0503020204020204" pitchFamily="34" charset="-122"/>
                  <a:ea typeface="微软雅黑" panose="020B0503020204020204" pitchFamily="34" charset="-122"/>
                  <a:cs typeface="Times New Roman" pitchFamily="18" charset="0"/>
                </a:rPr>
                <a:t>乘法逆元</a:t>
              </a:r>
              <a:endParaRPr lang="zh-CN" altLang="en-US" sz="2000" dirty="0">
                <a:latin typeface="微软雅黑" panose="020B0503020204020204" pitchFamily="34" charset="-122"/>
                <a:ea typeface="微软雅黑" panose="020B0503020204020204" pitchFamily="34" charset="-122"/>
                <a:cs typeface="Times New Roman" pitchFamily="18" charset="0"/>
              </a:endParaRPr>
            </a:p>
          </p:txBody>
        </p:sp>
      </p:grpSp>
      <p:sp>
        <p:nvSpPr>
          <p:cNvPr id="3" name="页脚占位符 2"/>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4D5C3986-FA80-4EE7-9FDC-15A4E8531ED7}" type="slidenum">
              <a:rPr lang="zh-CN" altLang="en-US" smtClean="0"/>
              <a:pPr>
                <a:defRPr/>
              </a:pPr>
              <a:t>10</a:t>
            </a:fld>
            <a:endParaRPr lang="en-US" altLang="zh-CN" dirty="0"/>
          </a:p>
        </p:txBody>
      </p:sp>
      <p:sp>
        <p:nvSpPr>
          <p:cNvPr id="25" name="流程图: 合并 24"/>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9375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求解</a:t>
            </a:r>
            <a:r>
              <a:rPr lang="en-US" altLang="zh-CN" dirty="0" smtClean="0"/>
              <a:t>x</a:t>
            </a:r>
            <a:r>
              <a:rPr lang="en-US" altLang="zh-CN" baseline="30000" dirty="0" smtClean="0"/>
              <a:t>2</a:t>
            </a:r>
            <a:r>
              <a:rPr lang="en-US" altLang="zh-CN" dirty="0" smtClean="0"/>
              <a:t> mod p=a</a:t>
            </a:r>
            <a:r>
              <a:rPr lang="zh-CN" altLang="en-US" dirty="0" smtClean="0"/>
              <a:t>，</a:t>
            </a:r>
            <a:r>
              <a:rPr lang="en-US" altLang="zh-CN" dirty="0" smtClean="0"/>
              <a:t>a∈R2</a:t>
            </a:r>
            <a:endParaRPr lang="zh-CN" altLang="en-US" dirty="0"/>
          </a:p>
        </p:txBody>
      </p:sp>
      <p:sp>
        <p:nvSpPr>
          <p:cNvPr id="3" name="内容占位符 2"/>
          <p:cNvSpPr>
            <a:spLocks noGrp="1"/>
          </p:cNvSpPr>
          <p:nvPr>
            <p:ph idx="1"/>
          </p:nvPr>
        </p:nvSpPr>
        <p:spPr/>
        <p:txBody>
          <a:bodyPr>
            <a:normAutofit/>
          </a:bodyPr>
          <a:lstStyle/>
          <a:p>
            <a:r>
              <a:rPr lang="zh-CN" altLang="en-US" dirty="0" smtClean="0"/>
              <a:t>尚无有效的确定性算法求解模素数的平方根问题</a:t>
            </a:r>
            <a:endParaRPr lang="en-US" altLang="zh-CN" dirty="0" smtClean="0"/>
          </a:p>
          <a:p>
            <a:endParaRPr lang="en-US" altLang="zh-CN" dirty="0" smtClean="0"/>
          </a:p>
          <a:p>
            <a:r>
              <a:rPr lang="zh-CN" altLang="en-US" dirty="0" smtClean="0">
                <a:solidFill>
                  <a:srgbClr val="FF0000"/>
                </a:solidFill>
              </a:rPr>
              <a:t>若素数</a:t>
            </a:r>
            <a:r>
              <a:rPr lang="en-US" altLang="zh-CN" dirty="0" smtClean="0">
                <a:solidFill>
                  <a:srgbClr val="FF0000"/>
                </a:solidFill>
              </a:rPr>
              <a:t>p≡3 mod 4</a:t>
            </a:r>
            <a:r>
              <a:rPr lang="zh-CN" altLang="en-US" dirty="0" smtClean="0">
                <a:solidFill>
                  <a:srgbClr val="FF0000"/>
                </a:solidFill>
              </a:rPr>
              <a:t>，</a:t>
            </a:r>
            <a:r>
              <a:rPr lang="zh-CN" altLang="en-US" dirty="0" smtClean="0"/>
              <a:t>则存在确定性解法</a:t>
            </a:r>
            <a:endParaRPr lang="en-US" altLang="zh-CN" dirty="0" smtClean="0"/>
          </a:p>
          <a:p>
            <a:pPr lvl="1"/>
            <a:r>
              <a:rPr lang="en-US" altLang="zh-CN" dirty="0" smtClean="0"/>
              <a:t>a</a:t>
            </a:r>
            <a:r>
              <a:rPr lang="en-US" altLang="zh-CN" baseline="30000" dirty="0" smtClean="0"/>
              <a:t>(p-1)/2</a:t>
            </a:r>
            <a:r>
              <a:rPr lang="en-US" altLang="zh-CN" dirty="0" smtClean="0"/>
              <a:t> mod p=1</a:t>
            </a:r>
          </a:p>
          <a:p>
            <a:pPr lvl="1"/>
            <a:r>
              <a:rPr lang="en-US" altLang="zh-CN" dirty="0" smtClean="0"/>
              <a:t>a</a:t>
            </a:r>
            <a:r>
              <a:rPr lang="en-US" altLang="zh-CN" baseline="30000" dirty="0" smtClean="0"/>
              <a:t>(p+1)/2</a:t>
            </a:r>
            <a:r>
              <a:rPr lang="en-US" altLang="zh-CN" dirty="0" smtClean="0"/>
              <a:t> mod p=a</a:t>
            </a:r>
          </a:p>
          <a:p>
            <a:pPr lvl="1"/>
            <a:r>
              <a:rPr lang="en-US" altLang="zh-CN" dirty="0" smtClean="0">
                <a:solidFill>
                  <a:srgbClr val="FF0000"/>
                </a:solidFill>
              </a:rPr>
              <a:t>x</a:t>
            </a:r>
            <a:r>
              <a:rPr lang="en-US" altLang="zh-CN" baseline="-25000" dirty="0" smtClean="0">
                <a:solidFill>
                  <a:srgbClr val="FF0000"/>
                </a:solidFill>
              </a:rPr>
              <a:t>1</a:t>
            </a:r>
            <a:r>
              <a:rPr lang="en-US" altLang="zh-CN" dirty="0" smtClean="0">
                <a:solidFill>
                  <a:srgbClr val="FF0000"/>
                </a:solidFill>
              </a:rPr>
              <a:t>=a</a:t>
            </a:r>
            <a:r>
              <a:rPr lang="en-US" altLang="zh-CN" baseline="30000" dirty="0" smtClean="0">
                <a:solidFill>
                  <a:srgbClr val="FF0000"/>
                </a:solidFill>
              </a:rPr>
              <a:t>(p+1)/4</a:t>
            </a:r>
            <a:r>
              <a:rPr lang="en-US" altLang="zh-CN" dirty="0" smtClean="0">
                <a:solidFill>
                  <a:srgbClr val="FF0000"/>
                </a:solidFill>
              </a:rPr>
              <a:t> mod p</a:t>
            </a:r>
          </a:p>
          <a:p>
            <a:pPr lvl="1"/>
            <a:r>
              <a:rPr lang="en-US" altLang="zh-CN" dirty="0" smtClean="0">
                <a:solidFill>
                  <a:srgbClr val="FF0000"/>
                </a:solidFill>
              </a:rPr>
              <a:t>x</a:t>
            </a:r>
            <a:r>
              <a:rPr lang="en-US" altLang="zh-CN" baseline="-25000" dirty="0" smtClean="0">
                <a:solidFill>
                  <a:srgbClr val="FF0000"/>
                </a:solidFill>
              </a:rPr>
              <a:t>2</a:t>
            </a:r>
            <a:r>
              <a:rPr lang="en-US" altLang="zh-CN" dirty="0" smtClean="0">
                <a:solidFill>
                  <a:srgbClr val="FF0000"/>
                </a:solidFill>
              </a:rPr>
              <a:t>=p-x</a:t>
            </a:r>
            <a:r>
              <a:rPr lang="en-US" altLang="zh-CN" baseline="-25000" dirty="0" smtClean="0">
                <a:solidFill>
                  <a:srgbClr val="FF0000"/>
                </a:solidFill>
              </a:rPr>
              <a:t>1</a:t>
            </a:r>
          </a:p>
          <a:p>
            <a:endParaRPr lang="en-US" altLang="zh-CN" dirty="0" smtClean="0"/>
          </a:p>
          <a:p>
            <a:r>
              <a:rPr lang="zh-CN" altLang="en-US" dirty="0" smtClean="0"/>
              <a:t>在生成随机素数时，保证生成的是模</a:t>
            </a:r>
            <a:r>
              <a:rPr lang="en-US" altLang="zh-CN" dirty="0" smtClean="0"/>
              <a:t>4</a:t>
            </a:r>
            <a:r>
              <a:rPr lang="zh-CN" altLang="en-US" dirty="0" smtClean="0"/>
              <a:t>余</a:t>
            </a:r>
            <a:r>
              <a:rPr lang="en-US" altLang="zh-CN" dirty="0" smtClean="0"/>
              <a:t>3</a:t>
            </a:r>
            <a:r>
              <a:rPr lang="zh-CN" altLang="en-US" dirty="0" smtClean="0"/>
              <a:t>的素数</a:t>
            </a:r>
            <a:endParaRPr lang="en-US" altLang="zh-CN" dirty="0" smtClean="0"/>
          </a:p>
          <a:p>
            <a:pPr lvl="1"/>
            <a:r>
              <a:rPr lang="zh-CN" altLang="en-US" dirty="0" smtClean="0"/>
              <a:t>只需最低</a:t>
            </a:r>
            <a:r>
              <a:rPr lang="en-US" altLang="zh-CN" dirty="0" smtClean="0"/>
              <a:t>2</a:t>
            </a:r>
            <a:r>
              <a:rPr lang="zh-CN" altLang="en-US" dirty="0" smtClean="0"/>
              <a:t>个比特固定为</a:t>
            </a:r>
            <a:r>
              <a:rPr lang="en-US" altLang="zh-CN" dirty="0" smtClean="0"/>
              <a:t>11</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100</a:t>
            </a:fld>
            <a:endParaRPr lang="en-US" altLang="zh-CN" dirty="0"/>
          </a:p>
        </p:txBody>
      </p:sp>
      <p:sp>
        <p:nvSpPr>
          <p:cNvPr id="7" name="流程图: 合并 6"/>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90621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求解</a:t>
            </a:r>
            <a:r>
              <a:rPr lang="en-US" altLang="zh-CN" dirty="0" smtClean="0"/>
              <a:t>x</a:t>
            </a:r>
            <a:r>
              <a:rPr lang="en-US" altLang="zh-CN" baseline="30000" dirty="0" smtClean="0"/>
              <a:t>2</a:t>
            </a:r>
            <a:r>
              <a:rPr lang="en-US" altLang="zh-CN" dirty="0" smtClean="0"/>
              <a:t> mod n=a</a:t>
            </a:r>
            <a:r>
              <a:rPr lang="zh-CN" altLang="en-US" dirty="0" smtClean="0"/>
              <a:t>，</a:t>
            </a:r>
            <a:r>
              <a:rPr lang="en-US" altLang="zh-CN" dirty="0" smtClean="0"/>
              <a:t>a∈R2</a:t>
            </a:r>
            <a:endParaRPr lang="zh-CN" altLang="en-US" dirty="0"/>
          </a:p>
        </p:txBody>
      </p:sp>
      <p:sp>
        <p:nvSpPr>
          <p:cNvPr id="3" name="内容占位符 2"/>
          <p:cNvSpPr>
            <a:spLocks noGrp="1"/>
          </p:cNvSpPr>
          <p:nvPr>
            <p:ph idx="1"/>
          </p:nvPr>
        </p:nvSpPr>
        <p:spPr/>
        <p:txBody>
          <a:bodyPr>
            <a:noAutofit/>
          </a:bodyPr>
          <a:lstStyle/>
          <a:p>
            <a:r>
              <a:rPr lang="zh-CN" altLang="en-US" dirty="0" smtClean="0"/>
              <a:t>考虑</a:t>
            </a:r>
            <a:r>
              <a:rPr lang="en-US" altLang="zh-CN" dirty="0" smtClean="0"/>
              <a:t>n=</a:t>
            </a:r>
            <a:r>
              <a:rPr lang="en-US" altLang="zh-CN" dirty="0" err="1" smtClean="0"/>
              <a:t>pq</a:t>
            </a:r>
            <a:r>
              <a:rPr lang="zh-CN" altLang="en-US" dirty="0" smtClean="0"/>
              <a:t>，</a:t>
            </a:r>
            <a:r>
              <a:rPr lang="en-US" altLang="zh-CN" dirty="0" smtClean="0"/>
              <a:t>p</a:t>
            </a:r>
            <a:r>
              <a:rPr lang="zh-CN" altLang="en-US" dirty="0" smtClean="0"/>
              <a:t>和</a:t>
            </a:r>
            <a:r>
              <a:rPr lang="en-US" altLang="zh-CN" dirty="0" smtClean="0"/>
              <a:t>q</a:t>
            </a:r>
            <a:r>
              <a:rPr lang="zh-CN" altLang="en-US" dirty="0" smtClean="0"/>
              <a:t>是素数</a:t>
            </a:r>
            <a:endParaRPr lang="en-US" altLang="zh-CN" dirty="0" smtClean="0"/>
          </a:p>
          <a:p>
            <a:r>
              <a:rPr lang="en-US" altLang="zh-CN" dirty="0" smtClean="0"/>
              <a:t>x</a:t>
            </a:r>
            <a:r>
              <a:rPr lang="en-US" altLang="zh-CN" baseline="30000" dirty="0" smtClean="0"/>
              <a:t>2</a:t>
            </a:r>
            <a:r>
              <a:rPr lang="en-US" altLang="zh-CN" dirty="0" smtClean="0"/>
              <a:t> mod n = a</a:t>
            </a:r>
            <a:r>
              <a:rPr lang="zh-CN" altLang="en-US" dirty="0" smtClean="0"/>
              <a:t> </a:t>
            </a:r>
            <a:r>
              <a:rPr lang="zh-CN" altLang="en-US" dirty="0" smtClean="0">
                <a:sym typeface="Symbol"/>
              </a:rPr>
              <a:t></a:t>
            </a:r>
            <a:r>
              <a:rPr lang="zh-CN" altLang="en-US" dirty="0" smtClean="0"/>
              <a:t> </a:t>
            </a:r>
            <a:r>
              <a:rPr lang="en-US" altLang="zh-CN" dirty="0" smtClean="0"/>
              <a:t>x</a:t>
            </a:r>
            <a:r>
              <a:rPr lang="en-US" altLang="zh-CN" baseline="30000" dirty="0" smtClean="0"/>
              <a:t>2</a:t>
            </a:r>
            <a:r>
              <a:rPr lang="en-US" altLang="zh-CN" dirty="0" smtClean="0"/>
              <a:t> = a mod p</a:t>
            </a:r>
            <a:r>
              <a:rPr lang="zh-CN" altLang="en-US" dirty="0" smtClean="0"/>
              <a:t>，</a:t>
            </a:r>
            <a:r>
              <a:rPr lang="en-US" altLang="zh-CN" dirty="0" smtClean="0"/>
              <a:t>x</a:t>
            </a:r>
            <a:r>
              <a:rPr lang="en-US" altLang="zh-CN" baseline="30000" dirty="0" smtClean="0"/>
              <a:t>2</a:t>
            </a:r>
            <a:r>
              <a:rPr lang="en-US" altLang="zh-CN" dirty="0" smtClean="0"/>
              <a:t> mod q = a</a:t>
            </a:r>
          </a:p>
          <a:p>
            <a:r>
              <a:rPr lang="en-US" altLang="zh-CN" dirty="0" smtClean="0"/>
              <a:t>a∈R2</a:t>
            </a:r>
            <a:r>
              <a:rPr lang="zh-CN" altLang="en-US" dirty="0" smtClean="0"/>
              <a:t>，则两式必有解</a:t>
            </a:r>
            <a:endParaRPr lang="en-US" altLang="zh-CN" dirty="0" smtClean="0"/>
          </a:p>
          <a:p>
            <a:pPr>
              <a:buNone/>
            </a:pPr>
            <a:r>
              <a:rPr lang="en-US" altLang="zh-CN" dirty="0" smtClean="0"/>
              <a:t>		x</a:t>
            </a:r>
            <a:r>
              <a:rPr lang="en-US" altLang="zh-CN" baseline="30000" dirty="0" smtClean="0"/>
              <a:t>2</a:t>
            </a:r>
            <a:r>
              <a:rPr lang="en-US" altLang="zh-CN" dirty="0" smtClean="0"/>
              <a:t> = a mod </a:t>
            </a:r>
            <a:r>
              <a:rPr lang="en-US" altLang="zh-CN" dirty="0"/>
              <a:t>p</a:t>
            </a:r>
            <a:r>
              <a:rPr lang="zh-CN" altLang="en-US" dirty="0" smtClean="0"/>
              <a:t>有两个解，</a:t>
            </a:r>
            <a:r>
              <a:rPr lang="en-US" altLang="zh-CN" dirty="0" smtClean="0"/>
              <a:t>x</a:t>
            </a:r>
            <a:r>
              <a:rPr lang="en-US" altLang="zh-CN" baseline="-25000" dirty="0" smtClean="0"/>
              <a:t>1</a:t>
            </a:r>
            <a:r>
              <a:rPr lang="zh-CN" altLang="en-US" dirty="0" smtClean="0"/>
              <a:t>和</a:t>
            </a:r>
            <a:r>
              <a:rPr lang="en-US" altLang="zh-CN" dirty="0" smtClean="0"/>
              <a:t>p-x</a:t>
            </a:r>
            <a:r>
              <a:rPr lang="en-US" altLang="zh-CN" baseline="-25000" dirty="0" smtClean="0"/>
              <a:t>1</a:t>
            </a:r>
            <a:endParaRPr lang="en-US" altLang="zh-CN" dirty="0" smtClean="0"/>
          </a:p>
          <a:p>
            <a:pPr>
              <a:buNone/>
            </a:pPr>
            <a:r>
              <a:rPr lang="en-US" altLang="zh-CN" dirty="0" smtClean="0"/>
              <a:t>		x</a:t>
            </a:r>
            <a:r>
              <a:rPr lang="en-US" altLang="zh-CN" baseline="30000" dirty="0" smtClean="0"/>
              <a:t>2</a:t>
            </a:r>
            <a:r>
              <a:rPr lang="en-US" altLang="zh-CN" dirty="0" smtClean="0"/>
              <a:t> = a mod </a:t>
            </a:r>
            <a:r>
              <a:rPr lang="en-US" altLang="zh-CN" dirty="0"/>
              <a:t>q</a:t>
            </a:r>
            <a:r>
              <a:rPr lang="zh-CN" altLang="en-US" dirty="0" smtClean="0"/>
              <a:t>有两个解，</a:t>
            </a:r>
            <a:r>
              <a:rPr lang="en-US" altLang="zh-CN" dirty="0" smtClean="0"/>
              <a:t>x</a:t>
            </a:r>
            <a:r>
              <a:rPr lang="en-US" altLang="zh-CN" baseline="-25000" dirty="0" smtClean="0"/>
              <a:t>2</a:t>
            </a:r>
            <a:r>
              <a:rPr lang="zh-CN" altLang="en-US" dirty="0" smtClean="0"/>
              <a:t>和</a:t>
            </a:r>
            <a:r>
              <a:rPr lang="en-US" altLang="zh-CN" dirty="0" smtClean="0"/>
              <a:t>q-x</a:t>
            </a:r>
            <a:r>
              <a:rPr lang="en-US" altLang="zh-CN" baseline="-25000" dirty="0" smtClean="0"/>
              <a:t>2</a:t>
            </a:r>
          </a:p>
          <a:p>
            <a:pPr lvl="1"/>
            <a:r>
              <a:rPr lang="zh-CN" altLang="en-US" dirty="0" smtClean="0"/>
              <a:t>当</a:t>
            </a:r>
            <a:r>
              <a:rPr lang="en-US" altLang="zh-CN" dirty="0" smtClean="0"/>
              <a:t>p</a:t>
            </a:r>
            <a:r>
              <a:rPr lang="zh-CN" altLang="en-US" dirty="0" smtClean="0"/>
              <a:t>、</a:t>
            </a:r>
            <a:r>
              <a:rPr lang="en-US" altLang="zh-CN" dirty="0" smtClean="0"/>
              <a:t>q=3 mod 4</a:t>
            </a:r>
            <a:r>
              <a:rPr lang="zh-CN" altLang="en-US" dirty="0" smtClean="0"/>
              <a:t>时，易解</a:t>
            </a:r>
          </a:p>
          <a:p>
            <a:pPr lvl="1">
              <a:buNone/>
            </a:pPr>
            <a:r>
              <a:rPr lang="en-US" altLang="zh-CN" dirty="0" smtClean="0"/>
              <a:t>		x</a:t>
            </a:r>
            <a:r>
              <a:rPr lang="en-US" altLang="zh-CN" baseline="-25000" dirty="0" smtClean="0"/>
              <a:t>1</a:t>
            </a:r>
            <a:r>
              <a:rPr lang="en-US" altLang="zh-CN" dirty="0" smtClean="0"/>
              <a:t> = a</a:t>
            </a:r>
            <a:r>
              <a:rPr lang="en-US" altLang="zh-CN" baseline="30000" dirty="0" smtClean="0"/>
              <a:t>(p+1)/4</a:t>
            </a:r>
            <a:r>
              <a:rPr lang="en-US" altLang="zh-CN" dirty="0" smtClean="0"/>
              <a:t> mod p</a:t>
            </a:r>
            <a:r>
              <a:rPr lang="zh-CN" altLang="en-US" dirty="0" smtClean="0"/>
              <a:t>，并导出</a:t>
            </a:r>
            <a:r>
              <a:rPr lang="en-US" altLang="zh-CN" dirty="0" smtClean="0"/>
              <a:t>p-x</a:t>
            </a:r>
            <a:r>
              <a:rPr lang="en-US" altLang="zh-CN" baseline="-25000" dirty="0" smtClean="0"/>
              <a:t>1</a:t>
            </a:r>
          </a:p>
          <a:p>
            <a:pPr lvl="1">
              <a:buNone/>
            </a:pPr>
            <a:r>
              <a:rPr lang="en-US" altLang="zh-CN" dirty="0" smtClean="0"/>
              <a:t>		x</a:t>
            </a:r>
            <a:r>
              <a:rPr lang="en-US" altLang="zh-CN" baseline="-25000" dirty="0" smtClean="0"/>
              <a:t>2</a:t>
            </a:r>
            <a:r>
              <a:rPr lang="en-US" altLang="zh-CN" dirty="0" smtClean="0"/>
              <a:t> = a</a:t>
            </a:r>
            <a:r>
              <a:rPr lang="en-US" altLang="zh-CN" baseline="30000" dirty="0" smtClean="0"/>
              <a:t>(q+1)/4</a:t>
            </a:r>
            <a:r>
              <a:rPr lang="en-US" altLang="zh-CN" dirty="0" smtClean="0"/>
              <a:t> mod q</a:t>
            </a:r>
            <a:r>
              <a:rPr lang="zh-CN" altLang="en-US" dirty="0" smtClean="0"/>
              <a:t>，并导出</a:t>
            </a:r>
            <a:r>
              <a:rPr lang="en-US" altLang="zh-CN" dirty="0" smtClean="0"/>
              <a:t>q-x</a:t>
            </a:r>
            <a:r>
              <a:rPr lang="en-US" altLang="zh-CN" baseline="-25000" dirty="0" smtClean="0"/>
              <a:t>2</a:t>
            </a:r>
          </a:p>
          <a:p>
            <a:r>
              <a:rPr lang="zh-CN" altLang="en-US" dirty="0" smtClean="0"/>
              <a:t>应用</a:t>
            </a:r>
            <a:r>
              <a:rPr lang="en-US" altLang="zh-CN" dirty="0" smtClean="0"/>
              <a:t>CRT</a:t>
            </a:r>
            <a:r>
              <a:rPr lang="zh-CN" altLang="en-US" dirty="0" smtClean="0"/>
              <a:t>，可以求出</a:t>
            </a:r>
            <a:r>
              <a:rPr lang="en-US" altLang="zh-CN" dirty="0" smtClean="0"/>
              <a:t>x</a:t>
            </a:r>
            <a:r>
              <a:rPr lang="en-US" altLang="zh-CN" baseline="30000" dirty="0" smtClean="0"/>
              <a:t>2</a:t>
            </a:r>
            <a:r>
              <a:rPr lang="en-US" altLang="zh-CN" dirty="0" smtClean="0"/>
              <a:t> mod n = a</a:t>
            </a:r>
            <a:r>
              <a:rPr lang="zh-CN" altLang="en-US" dirty="0" smtClean="0"/>
              <a:t>的四个解，</a:t>
            </a:r>
            <a:endParaRPr lang="en-US" altLang="zh-CN" dirty="0" smtClean="0"/>
          </a:p>
          <a:p>
            <a:pPr>
              <a:buNone/>
            </a:pPr>
            <a:r>
              <a:rPr lang="en-US" altLang="zh-CN" dirty="0" smtClean="0"/>
              <a:t>		</a:t>
            </a:r>
            <a:r>
              <a:rPr lang="en-US" altLang="zh-CN" sz="2400" dirty="0" smtClean="0"/>
              <a:t>Z mod p = x</a:t>
            </a:r>
            <a:r>
              <a:rPr lang="en-US" altLang="zh-CN" sz="2400" baseline="-25000" dirty="0" smtClean="0"/>
              <a:t>1</a:t>
            </a:r>
            <a:r>
              <a:rPr lang="zh-CN" altLang="en-US" sz="2400" dirty="0" smtClean="0"/>
              <a:t>或 </a:t>
            </a:r>
            <a:r>
              <a:rPr lang="en-US" altLang="zh-CN" sz="2400" dirty="0" smtClean="0"/>
              <a:t>p-x</a:t>
            </a:r>
            <a:r>
              <a:rPr lang="en-US" altLang="zh-CN" sz="2400" baseline="-25000" dirty="0" smtClean="0"/>
              <a:t>1</a:t>
            </a:r>
            <a:r>
              <a:rPr lang="zh-CN" altLang="en-US" sz="2400" dirty="0" smtClean="0"/>
              <a:t>；</a:t>
            </a:r>
            <a:r>
              <a:rPr lang="en-US" altLang="zh-CN" sz="2400" dirty="0" smtClean="0"/>
              <a:t>Z mod q = x</a:t>
            </a:r>
            <a:r>
              <a:rPr lang="en-US" altLang="zh-CN" sz="2400" baseline="-25000" dirty="0" smtClean="0"/>
              <a:t>2</a:t>
            </a:r>
            <a:r>
              <a:rPr lang="zh-CN" altLang="en-US" sz="2400" dirty="0" smtClean="0"/>
              <a:t>或 </a:t>
            </a:r>
            <a:r>
              <a:rPr lang="en-US" altLang="zh-CN" sz="2400" dirty="0" smtClean="0"/>
              <a:t>q-x</a:t>
            </a:r>
            <a:r>
              <a:rPr lang="en-US" altLang="zh-CN" sz="2400" baseline="-25000" dirty="0" smtClean="0"/>
              <a:t>2</a:t>
            </a: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101</a:t>
            </a:fld>
            <a:endParaRPr lang="en-US" altLang="zh-CN" dirty="0"/>
          </a:p>
        </p:txBody>
      </p:sp>
      <p:sp>
        <p:nvSpPr>
          <p:cNvPr id="7" name="流程图: 合并 6"/>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18366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endParaRPr lang="en-US" altLang="zh-CN" dirty="0"/>
          </a:p>
        </p:txBody>
      </p:sp>
      <p:grpSp>
        <p:nvGrpSpPr>
          <p:cNvPr id="17" name="组合 16"/>
          <p:cNvGrpSpPr/>
          <p:nvPr/>
        </p:nvGrpSpPr>
        <p:grpSpPr>
          <a:xfrm>
            <a:off x="1187624" y="1556792"/>
            <a:ext cx="2592288" cy="4109718"/>
            <a:chOff x="1475656" y="1556792"/>
            <a:chExt cx="2592288" cy="4109718"/>
          </a:xfrm>
        </p:grpSpPr>
        <p:sp>
          <p:nvSpPr>
            <p:cNvPr id="6" name="矩形 5"/>
            <p:cNvSpPr/>
            <p:nvPr/>
          </p:nvSpPr>
          <p:spPr>
            <a:xfrm>
              <a:off x="1475656" y="1556792"/>
              <a:ext cx="2592288" cy="86409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solidFill>
                  <a:latin typeface="微软雅黑" pitchFamily="34" charset="-122"/>
                  <a:ea typeface="微软雅黑" pitchFamily="34" charset="-122"/>
                </a:rPr>
                <a:t>Z</a:t>
              </a:r>
              <a:r>
                <a:rPr lang="en-US" altLang="zh-CN" sz="2400" baseline="-25000" dirty="0">
                  <a:solidFill>
                    <a:schemeClr val="tx1"/>
                  </a:solidFill>
                  <a:latin typeface="微软雅黑" pitchFamily="34" charset="-122"/>
                  <a:ea typeface="微软雅黑" pitchFamily="34" charset="-122"/>
                </a:rPr>
                <a:t>1</a:t>
              </a:r>
              <a:r>
                <a:rPr lang="en-US" altLang="zh-CN" sz="2400" dirty="0">
                  <a:solidFill>
                    <a:schemeClr val="tx1"/>
                  </a:solidFill>
                  <a:latin typeface="微软雅黑" pitchFamily="34" charset="-122"/>
                  <a:ea typeface="微软雅黑" pitchFamily="34" charset="-122"/>
                </a:rPr>
                <a:t> mod p = </a:t>
              </a:r>
              <a:r>
                <a:rPr lang="en-US" altLang="zh-CN" sz="2400" dirty="0" smtClean="0">
                  <a:solidFill>
                    <a:schemeClr val="tx1"/>
                  </a:solidFill>
                  <a:latin typeface="微软雅黑" pitchFamily="34" charset="-122"/>
                  <a:ea typeface="微软雅黑" pitchFamily="34" charset="-122"/>
                </a:rPr>
                <a:t>x</a:t>
              </a:r>
              <a:r>
                <a:rPr lang="en-US" altLang="zh-CN" sz="2400" baseline="-25000" dirty="0" smtClean="0">
                  <a:solidFill>
                    <a:schemeClr val="tx1"/>
                  </a:solidFill>
                  <a:latin typeface="微软雅黑" pitchFamily="34" charset="-122"/>
                  <a:ea typeface="微软雅黑" pitchFamily="34" charset="-122"/>
                </a:rPr>
                <a:t>1</a:t>
              </a:r>
            </a:p>
            <a:p>
              <a:r>
                <a:rPr lang="en-US" altLang="zh-CN" sz="2400" dirty="0">
                  <a:solidFill>
                    <a:schemeClr val="tx1"/>
                  </a:solidFill>
                  <a:latin typeface="微软雅黑" pitchFamily="34" charset="-122"/>
                  <a:ea typeface="微软雅黑" pitchFamily="34" charset="-122"/>
                </a:rPr>
                <a:t>Z</a:t>
              </a:r>
              <a:r>
                <a:rPr lang="en-US" altLang="zh-CN" sz="2400" baseline="-25000" dirty="0">
                  <a:solidFill>
                    <a:schemeClr val="tx1"/>
                  </a:solidFill>
                  <a:latin typeface="微软雅黑" pitchFamily="34" charset="-122"/>
                  <a:ea typeface="微软雅黑" pitchFamily="34" charset="-122"/>
                </a:rPr>
                <a:t>1</a:t>
              </a:r>
              <a:r>
                <a:rPr lang="en-US" altLang="zh-CN" sz="2400" dirty="0">
                  <a:solidFill>
                    <a:schemeClr val="tx1"/>
                  </a:solidFill>
                  <a:latin typeface="微软雅黑" pitchFamily="34" charset="-122"/>
                  <a:ea typeface="微软雅黑" pitchFamily="34" charset="-122"/>
                </a:rPr>
                <a:t> mod q = x</a:t>
              </a:r>
              <a:r>
                <a:rPr lang="en-US" altLang="zh-CN" sz="2400" baseline="-25000" dirty="0">
                  <a:solidFill>
                    <a:schemeClr val="tx1"/>
                  </a:solidFill>
                  <a:latin typeface="微软雅黑" pitchFamily="34" charset="-122"/>
                  <a:ea typeface="微软雅黑" pitchFamily="34" charset="-122"/>
                </a:rPr>
                <a:t>2</a:t>
              </a:r>
              <a:endParaRPr lang="en-US" sz="2400" dirty="0">
                <a:solidFill>
                  <a:schemeClr val="tx1"/>
                </a:solidFill>
                <a:latin typeface="微软雅黑" pitchFamily="34" charset="-122"/>
                <a:ea typeface="微软雅黑" pitchFamily="34" charset="-122"/>
              </a:endParaRPr>
            </a:p>
          </p:txBody>
        </p:sp>
        <p:sp>
          <p:nvSpPr>
            <p:cNvPr id="10" name="矩形 9"/>
            <p:cNvSpPr/>
            <p:nvPr/>
          </p:nvSpPr>
          <p:spPr>
            <a:xfrm>
              <a:off x="1475656" y="2637403"/>
              <a:ext cx="2592288" cy="86409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smtClean="0">
                  <a:solidFill>
                    <a:schemeClr val="tx1"/>
                  </a:solidFill>
                  <a:latin typeface="微软雅黑" pitchFamily="34" charset="-122"/>
                  <a:ea typeface="微软雅黑" pitchFamily="34" charset="-122"/>
                </a:rPr>
                <a:t>Z</a:t>
              </a:r>
              <a:r>
                <a:rPr lang="en-US" altLang="zh-CN" sz="2400" baseline="-25000" dirty="0" smtClean="0">
                  <a:solidFill>
                    <a:schemeClr val="tx1"/>
                  </a:solidFill>
                  <a:latin typeface="微软雅黑" pitchFamily="34" charset="-122"/>
                  <a:ea typeface="微软雅黑" pitchFamily="34" charset="-122"/>
                </a:rPr>
                <a:t>2</a:t>
              </a:r>
              <a:r>
                <a:rPr lang="en-US" altLang="zh-CN" sz="2400" dirty="0" smtClean="0">
                  <a:solidFill>
                    <a:schemeClr val="tx1"/>
                  </a:solidFill>
                  <a:latin typeface="微软雅黑" pitchFamily="34" charset="-122"/>
                  <a:ea typeface="微软雅黑" pitchFamily="34" charset="-122"/>
                </a:rPr>
                <a:t> </a:t>
              </a:r>
              <a:r>
                <a:rPr lang="en-US" altLang="zh-CN" sz="2400" dirty="0">
                  <a:solidFill>
                    <a:schemeClr val="tx1"/>
                  </a:solidFill>
                  <a:latin typeface="微软雅黑" pitchFamily="34" charset="-122"/>
                  <a:ea typeface="微软雅黑" pitchFamily="34" charset="-122"/>
                </a:rPr>
                <a:t>mod p = </a:t>
              </a:r>
              <a:r>
                <a:rPr lang="en-US" altLang="zh-CN" sz="2400" dirty="0" smtClean="0">
                  <a:solidFill>
                    <a:schemeClr val="tx1"/>
                  </a:solidFill>
                  <a:latin typeface="微软雅黑" pitchFamily="34" charset="-122"/>
                  <a:ea typeface="微软雅黑" pitchFamily="34" charset="-122"/>
                </a:rPr>
                <a:t>x</a:t>
              </a:r>
              <a:r>
                <a:rPr lang="en-US" altLang="zh-CN" sz="2400" baseline="-25000" dirty="0" smtClean="0">
                  <a:solidFill>
                    <a:schemeClr val="tx1"/>
                  </a:solidFill>
                  <a:latin typeface="微软雅黑" pitchFamily="34" charset="-122"/>
                  <a:ea typeface="微软雅黑" pitchFamily="34" charset="-122"/>
                </a:rPr>
                <a:t>1</a:t>
              </a:r>
            </a:p>
            <a:p>
              <a:r>
                <a:rPr lang="en-US" altLang="zh-CN" sz="2400" dirty="0" smtClean="0">
                  <a:solidFill>
                    <a:schemeClr val="tx1"/>
                  </a:solidFill>
                  <a:latin typeface="微软雅黑" pitchFamily="34" charset="-122"/>
                  <a:ea typeface="微软雅黑" pitchFamily="34" charset="-122"/>
                </a:rPr>
                <a:t>Z</a:t>
              </a:r>
              <a:r>
                <a:rPr lang="en-US" altLang="zh-CN" sz="2400" baseline="-25000" dirty="0" smtClean="0">
                  <a:solidFill>
                    <a:schemeClr val="tx1"/>
                  </a:solidFill>
                  <a:latin typeface="微软雅黑" pitchFamily="34" charset="-122"/>
                  <a:ea typeface="微软雅黑" pitchFamily="34" charset="-122"/>
                </a:rPr>
                <a:t>2</a:t>
              </a:r>
              <a:r>
                <a:rPr lang="en-US" altLang="zh-CN" sz="2400" dirty="0" smtClean="0">
                  <a:solidFill>
                    <a:schemeClr val="tx1"/>
                  </a:solidFill>
                  <a:latin typeface="微软雅黑" pitchFamily="34" charset="-122"/>
                  <a:ea typeface="微软雅黑" pitchFamily="34" charset="-122"/>
                </a:rPr>
                <a:t> </a:t>
              </a:r>
              <a:r>
                <a:rPr lang="en-US" altLang="zh-CN" sz="2400" dirty="0">
                  <a:solidFill>
                    <a:schemeClr val="tx1"/>
                  </a:solidFill>
                  <a:latin typeface="微软雅黑" pitchFamily="34" charset="-122"/>
                  <a:ea typeface="微软雅黑" pitchFamily="34" charset="-122"/>
                </a:rPr>
                <a:t>mod q = </a:t>
              </a:r>
              <a:r>
                <a:rPr lang="en-US" altLang="zh-CN" sz="2400" dirty="0" smtClean="0">
                  <a:solidFill>
                    <a:schemeClr val="tx1"/>
                  </a:solidFill>
                  <a:latin typeface="微软雅黑" pitchFamily="34" charset="-122"/>
                  <a:ea typeface="微软雅黑" pitchFamily="34" charset="-122"/>
                </a:rPr>
                <a:t>q-x</a:t>
              </a:r>
              <a:r>
                <a:rPr lang="en-US" altLang="zh-CN" sz="2400" baseline="-25000" dirty="0" smtClean="0">
                  <a:solidFill>
                    <a:schemeClr val="tx1"/>
                  </a:solidFill>
                  <a:latin typeface="微软雅黑" pitchFamily="34" charset="-122"/>
                  <a:ea typeface="微软雅黑" pitchFamily="34" charset="-122"/>
                </a:rPr>
                <a:t>2</a:t>
              </a:r>
              <a:endParaRPr lang="en-US" sz="2400" dirty="0">
                <a:solidFill>
                  <a:schemeClr val="tx1"/>
                </a:solidFill>
                <a:latin typeface="微软雅黑" pitchFamily="34" charset="-122"/>
                <a:ea typeface="微软雅黑" pitchFamily="34" charset="-122"/>
              </a:endParaRPr>
            </a:p>
          </p:txBody>
        </p:sp>
        <p:sp>
          <p:nvSpPr>
            <p:cNvPr id="11" name="矩形 10"/>
            <p:cNvSpPr/>
            <p:nvPr/>
          </p:nvSpPr>
          <p:spPr>
            <a:xfrm>
              <a:off x="1475656" y="3722294"/>
              <a:ext cx="2592288" cy="86409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smtClean="0">
                  <a:solidFill>
                    <a:schemeClr val="tx1"/>
                  </a:solidFill>
                  <a:latin typeface="微软雅黑" pitchFamily="34" charset="-122"/>
                  <a:ea typeface="微软雅黑" pitchFamily="34" charset="-122"/>
                </a:rPr>
                <a:t>Z</a:t>
              </a:r>
              <a:r>
                <a:rPr lang="en-US" altLang="zh-CN" sz="2400" baseline="-25000" dirty="0" smtClean="0">
                  <a:solidFill>
                    <a:schemeClr val="tx1"/>
                  </a:solidFill>
                  <a:latin typeface="微软雅黑" pitchFamily="34" charset="-122"/>
                  <a:ea typeface="微软雅黑" pitchFamily="34" charset="-122"/>
                </a:rPr>
                <a:t>3</a:t>
              </a:r>
              <a:r>
                <a:rPr lang="en-US" altLang="zh-CN" sz="2400" dirty="0" smtClean="0">
                  <a:solidFill>
                    <a:schemeClr val="tx1"/>
                  </a:solidFill>
                  <a:latin typeface="微软雅黑" pitchFamily="34" charset="-122"/>
                  <a:ea typeface="微软雅黑" pitchFamily="34" charset="-122"/>
                </a:rPr>
                <a:t> </a:t>
              </a:r>
              <a:r>
                <a:rPr lang="en-US" altLang="zh-CN" sz="2400" dirty="0">
                  <a:solidFill>
                    <a:schemeClr val="tx1"/>
                  </a:solidFill>
                  <a:latin typeface="微软雅黑" pitchFamily="34" charset="-122"/>
                  <a:ea typeface="微软雅黑" pitchFamily="34" charset="-122"/>
                </a:rPr>
                <a:t>mod p = </a:t>
              </a:r>
              <a:r>
                <a:rPr lang="en-US" altLang="zh-CN" sz="2400" dirty="0" smtClean="0">
                  <a:solidFill>
                    <a:schemeClr val="tx1"/>
                  </a:solidFill>
                  <a:latin typeface="微软雅黑" pitchFamily="34" charset="-122"/>
                  <a:ea typeface="微软雅黑" pitchFamily="34" charset="-122"/>
                </a:rPr>
                <a:t>p-x</a:t>
              </a:r>
              <a:r>
                <a:rPr lang="en-US" altLang="zh-CN" sz="2400" baseline="-25000" dirty="0" smtClean="0">
                  <a:solidFill>
                    <a:schemeClr val="tx1"/>
                  </a:solidFill>
                  <a:latin typeface="微软雅黑" pitchFamily="34" charset="-122"/>
                  <a:ea typeface="微软雅黑" pitchFamily="34" charset="-122"/>
                </a:rPr>
                <a:t>1</a:t>
              </a:r>
            </a:p>
            <a:p>
              <a:r>
                <a:rPr lang="en-US" altLang="zh-CN" sz="2400" dirty="0" smtClean="0">
                  <a:solidFill>
                    <a:schemeClr val="tx1"/>
                  </a:solidFill>
                  <a:latin typeface="微软雅黑" pitchFamily="34" charset="-122"/>
                  <a:ea typeface="微软雅黑" pitchFamily="34" charset="-122"/>
                </a:rPr>
                <a:t>Z</a:t>
              </a:r>
              <a:r>
                <a:rPr lang="en-US" altLang="zh-CN" sz="2400" baseline="-25000" dirty="0" smtClean="0">
                  <a:solidFill>
                    <a:schemeClr val="tx1"/>
                  </a:solidFill>
                  <a:latin typeface="微软雅黑" pitchFamily="34" charset="-122"/>
                  <a:ea typeface="微软雅黑" pitchFamily="34" charset="-122"/>
                </a:rPr>
                <a:t>3</a:t>
              </a:r>
              <a:r>
                <a:rPr lang="en-US" altLang="zh-CN" sz="2400" dirty="0" smtClean="0">
                  <a:solidFill>
                    <a:schemeClr val="tx1"/>
                  </a:solidFill>
                  <a:latin typeface="微软雅黑" pitchFamily="34" charset="-122"/>
                  <a:ea typeface="微软雅黑" pitchFamily="34" charset="-122"/>
                </a:rPr>
                <a:t> </a:t>
              </a:r>
              <a:r>
                <a:rPr lang="en-US" altLang="zh-CN" sz="2400" dirty="0">
                  <a:solidFill>
                    <a:schemeClr val="tx1"/>
                  </a:solidFill>
                  <a:latin typeface="微软雅黑" pitchFamily="34" charset="-122"/>
                  <a:ea typeface="微软雅黑" pitchFamily="34" charset="-122"/>
                </a:rPr>
                <a:t>mod q = </a:t>
              </a:r>
              <a:r>
                <a:rPr lang="en-US" altLang="zh-CN" sz="2400" dirty="0" smtClean="0">
                  <a:solidFill>
                    <a:schemeClr val="tx1"/>
                  </a:solidFill>
                  <a:latin typeface="微软雅黑" pitchFamily="34" charset="-122"/>
                  <a:ea typeface="微软雅黑" pitchFamily="34" charset="-122"/>
                </a:rPr>
                <a:t>x</a:t>
              </a:r>
              <a:r>
                <a:rPr lang="en-US" altLang="zh-CN" sz="2400" baseline="-25000" dirty="0" smtClean="0">
                  <a:solidFill>
                    <a:schemeClr val="tx1"/>
                  </a:solidFill>
                  <a:latin typeface="微软雅黑" pitchFamily="34" charset="-122"/>
                  <a:ea typeface="微软雅黑" pitchFamily="34" charset="-122"/>
                </a:rPr>
                <a:t>2</a:t>
              </a:r>
              <a:endParaRPr lang="en-US" sz="2400" dirty="0">
                <a:solidFill>
                  <a:schemeClr val="tx1"/>
                </a:solidFill>
                <a:latin typeface="微软雅黑" pitchFamily="34" charset="-122"/>
                <a:ea typeface="微软雅黑" pitchFamily="34" charset="-122"/>
              </a:endParaRPr>
            </a:p>
          </p:txBody>
        </p:sp>
        <p:sp>
          <p:nvSpPr>
            <p:cNvPr id="12" name="矩形 11"/>
            <p:cNvSpPr/>
            <p:nvPr/>
          </p:nvSpPr>
          <p:spPr>
            <a:xfrm>
              <a:off x="1475656" y="4802414"/>
              <a:ext cx="2592288" cy="86409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smtClean="0">
                  <a:solidFill>
                    <a:schemeClr val="tx1"/>
                  </a:solidFill>
                  <a:latin typeface="微软雅黑" pitchFamily="34" charset="-122"/>
                  <a:ea typeface="微软雅黑" pitchFamily="34" charset="-122"/>
                </a:rPr>
                <a:t>Z</a:t>
              </a:r>
              <a:r>
                <a:rPr lang="en-US" altLang="zh-CN" sz="2400" baseline="-25000" dirty="0" smtClean="0">
                  <a:solidFill>
                    <a:schemeClr val="tx1"/>
                  </a:solidFill>
                  <a:latin typeface="微软雅黑" pitchFamily="34" charset="-122"/>
                  <a:ea typeface="微软雅黑" pitchFamily="34" charset="-122"/>
                </a:rPr>
                <a:t>4</a:t>
              </a:r>
              <a:r>
                <a:rPr lang="en-US" altLang="zh-CN" sz="2400" dirty="0" smtClean="0">
                  <a:solidFill>
                    <a:schemeClr val="tx1"/>
                  </a:solidFill>
                  <a:latin typeface="微软雅黑" pitchFamily="34" charset="-122"/>
                  <a:ea typeface="微软雅黑" pitchFamily="34" charset="-122"/>
                </a:rPr>
                <a:t> </a:t>
              </a:r>
              <a:r>
                <a:rPr lang="en-US" altLang="zh-CN" sz="2400" dirty="0">
                  <a:solidFill>
                    <a:schemeClr val="tx1"/>
                  </a:solidFill>
                  <a:latin typeface="微软雅黑" pitchFamily="34" charset="-122"/>
                  <a:ea typeface="微软雅黑" pitchFamily="34" charset="-122"/>
                </a:rPr>
                <a:t>mod p = </a:t>
              </a:r>
              <a:r>
                <a:rPr lang="en-US" altLang="zh-CN" sz="2400" dirty="0" smtClean="0">
                  <a:solidFill>
                    <a:schemeClr val="tx1"/>
                  </a:solidFill>
                  <a:latin typeface="微软雅黑" pitchFamily="34" charset="-122"/>
                  <a:ea typeface="微软雅黑" pitchFamily="34" charset="-122"/>
                </a:rPr>
                <a:t>p-x</a:t>
              </a:r>
              <a:r>
                <a:rPr lang="en-US" altLang="zh-CN" sz="2400" baseline="-25000" dirty="0" smtClean="0">
                  <a:solidFill>
                    <a:schemeClr val="tx1"/>
                  </a:solidFill>
                  <a:latin typeface="微软雅黑" pitchFamily="34" charset="-122"/>
                  <a:ea typeface="微软雅黑" pitchFamily="34" charset="-122"/>
                </a:rPr>
                <a:t>1</a:t>
              </a:r>
            </a:p>
            <a:p>
              <a:r>
                <a:rPr lang="en-US" altLang="zh-CN" sz="2400" dirty="0" smtClean="0">
                  <a:solidFill>
                    <a:schemeClr val="tx1"/>
                  </a:solidFill>
                  <a:latin typeface="微软雅黑" pitchFamily="34" charset="-122"/>
                  <a:ea typeface="微软雅黑" pitchFamily="34" charset="-122"/>
                </a:rPr>
                <a:t>Z</a:t>
              </a:r>
              <a:r>
                <a:rPr lang="en-US" altLang="zh-CN" sz="2400" baseline="-25000" dirty="0" smtClean="0">
                  <a:solidFill>
                    <a:schemeClr val="tx1"/>
                  </a:solidFill>
                  <a:latin typeface="微软雅黑" pitchFamily="34" charset="-122"/>
                  <a:ea typeface="微软雅黑" pitchFamily="34" charset="-122"/>
                </a:rPr>
                <a:t>4</a:t>
              </a:r>
              <a:r>
                <a:rPr lang="en-US" altLang="zh-CN" sz="2400" dirty="0" smtClean="0">
                  <a:solidFill>
                    <a:schemeClr val="tx1"/>
                  </a:solidFill>
                  <a:latin typeface="微软雅黑" pitchFamily="34" charset="-122"/>
                  <a:ea typeface="微软雅黑" pitchFamily="34" charset="-122"/>
                </a:rPr>
                <a:t> </a:t>
              </a:r>
              <a:r>
                <a:rPr lang="en-US" altLang="zh-CN" sz="2400" dirty="0">
                  <a:solidFill>
                    <a:schemeClr val="tx1"/>
                  </a:solidFill>
                  <a:latin typeface="微软雅黑" pitchFamily="34" charset="-122"/>
                  <a:ea typeface="微软雅黑" pitchFamily="34" charset="-122"/>
                </a:rPr>
                <a:t>mod q = </a:t>
              </a:r>
              <a:r>
                <a:rPr lang="en-US" altLang="zh-CN" sz="2400" dirty="0" smtClean="0">
                  <a:solidFill>
                    <a:schemeClr val="tx1"/>
                  </a:solidFill>
                  <a:latin typeface="微软雅黑" pitchFamily="34" charset="-122"/>
                  <a:ea typeface="微软雅黑" pitchFamily="34" charset="-122"/>
                </a:rPr>
                <a:t>q-x</a:t>
              </a:r>
              <a:r>
                <a:rPr lang="en-US" altLang="zh-CN" sz="2400" baseline="-25000" dirty="0" smtClean="0">
                  <a:solidFill>
                    <a:schemeClr val="tx1"/>
                  </a:solidFill>
                  <a:latin typeface="微软雅黑" pitchFamily="34" charset="-122"/>
                  <a:ea typeface="微软雅黑" pitchFamily="34" charset="-122"/>
                </a:rPr>
                <a:t>2</a:t>
              </a:r>
              <a:endParaRPr lang="en-US" sz="2400" dirty="0">
                <a:solidFill>
                  <a:schemeClr val="tx1"/>
                </a:solidFill>
                <a:latin typeface="微软雅黑" pitchFamily="34" charset="-122"/>
                <a:ea typeface="微软雅黑" pitchFamily="34" charset="-122"/>
              </a:endParaRPr>
            </a:p>
          </p:txBody>
        </p:sp>
      </p:grpSp>
      <p:sp>
        <p:nvSpPr>
          <p:cNvPr id="4" name="TextBox 3"/>
          <p:cNvSpPr txBox="1"/>
          <p:nvPr/>
        </p:nvSpPr>
        <p:spPr>
          <a:xfrm>
            <a:off x="4644008" y="1844824"/>
            <a:ext cx="2736304" cy="3416320"/>
          </a:xfrm>
          <a:prstGeom prst="rect">
            <a:avLst/>
          </a:prstGeom>
          <a:noFill/>
        </p:spPr>
        <p:txBody>
          <a:bodyPr wrap="square" rtlCol="0">
            <a:spAutoFit/>
          </a:bodyPr>
          <a:lstStyle/>
          <a:p>
            <a:pPr marL="0" lvl="1">
              <a:lnSpc>
                <a:spcPct val="150000"/>
              </a:lnSpc>
            </a:pPr>
            <a:r>
              <a:rPr lang="en-US" altLang="zh-CN" sz="2400" dirty="0">
                <a:latin typeface="微软雅黑" pitchFamily="34" charset="-122"/>
                <a:ea typeface="微软雅黑" pitchFamily="34" charset="-122"/>
              </a:rPr>
              <a:t>GCD(Z</a:t>
            </a:r>
            <a:r>
              <a:rPr lang="en-US" altLang="zh-CN" sz="2400" baseline="-25000" dirty="0">
                <a:latin typeface="微软雅黑" pitchFamily="34" charset="-122"/>
                <a:ea typeface="微软雅黑" pitchFamily="34" charset="-122"/>
              </a:rPr>
              <a:t>1</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Z</a:t>
            </a:r>
            <a:r>
              <a:rPr lang="en-US" altLang="zh-CN" sz="2400" baseline="-25000" dirty="0">
                <a:latin typeface="微软雅黑" pitchFamily="34" charset="-122"/>
                <a:ea typeface="微软雅黑" pitchFamily="34" charset="-122"/>
              </a:rPr>
              <a:t>2</a:t>
            </a:r>
            <a:r>
              <a:rPr lang="en-US" altLang="zh-CN" sz="2400" dirty="0">
                <a:latin typeface="微软雅黑" pitchFamily="34" charset="-122"/>
                <a:ea typeface="微软雅黑" pitchFamily="34" charset="-122"/>
              </a:rPr>
              <a:t>,n)=q</a:t>
            </a:r>
          </a:p>
          <a:p>
            <a:pPr marL="0" lvl="1">
              <a:lnSpc>
                <a:spcPct val="150000"/>
              </a:lnSpc>
            </a:pPr>
            <a:r>
              <a:rPr lang="en-US" altLang="zh-CN" sz="2400" dirty="0">
                <a:latin typeface="微软雅黑" pitchFamily="34" charset="-122"/>
                <a:ea typeface="微软雅黑" pitchFamily="34" charset="-122"/>
              </a:rPr>
              <a:t>GCD(Z</a:t>
            </a:r>
            <a:r>
              <a:rPr lang="en-US" altLang="zh-CN" sz="2400" baseline="-25000" dirty="0">
                <a:latin typeface="微软雅黑" pitchFamily="34" charset="-122"/>
                <a:ea typeface="微软雅黑" pitchFamily="34" charset="-122"/>
              </a:rPr>
              <a:t>1</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Z</a:t>
            </a:r>
            <a:r>
              <a:rPr lang="en-US" altLang="zh-CN" sz="2400" baseline="-25000" dirty="0">
                <a:latin typeface="微软雅黑" pitchFamily="34" charset="-122"/>
                <a:ea typeface="微软雅黑" pitchFamily="34" charset="-122"/>
              </a:rPr>
              <a:t>3</a:t>
            </a:r>
            <a:r>
              <a:rPr lang="en-US" altLang="zh-CN" sz="2400" dirty="0">
                <a:latin typeface="微软雅黑" pitchFamily="34" charset="-122"/>
                <a:ea typeface="微软雅黑" pitchFamily="34" charset="-122"/>
              </a:rPr>
              <a:t>,n)=p</a:t>
            </a:r>
            <a:endParaRPr lang="zh-CN" altLang="en-US" sz="2400" dirty="0">
              <a:latin typeface="微软雅黑" pitchFamily="34" charset="-122"/>
              <a:ea typeface="微软雅黑" pitchFamily="34" charset="-122"/>
            </a:endParaRPr>
          </a:p>
          <a:p>
            <a:pPr marL="0" lvl="1">
              <a:lnSpc>
                <a:spcPct val="150000"/>
              </a:lnSpc>
            </a:pPr>
            <a:r>
              <a:rPr lang="en-US" altLang="zh-CN" sz="2400" dirty="0">
                <a:latin typeface="微软雅黑" pitchFamily="34" charset="-122"/>
                <a:ea typeface="微软雅黑" pitchFamily="34" charset="-122"/>
              </a:rPr>
              <a:t>GCD(Z</a:t>
            </a:r>
            <a:r>
              <a:rPr lang="en-US" altLang="zh-CN" sz="2400" baseline="-25000" dirty="0">
                <a:latin typeface="微软雅黑" pitchFamily="34" charset="-122"/>
                <a:ea typeface="微软雅黑" pitchFamily="34" charset="-122"/>
              </a:rPr>
              <a:t>1</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Z</a:t>
            </a:r>
            <a:r>
              <a:rPr lang="en-US" altLang="zh-CN" sz="2400" baseline="-25000" dirty="0">
                <a:latin typeface="微软雅黑" pitchFamily="34" charset="-122"/>
                <a:ea typeface="微软雅黑" pitchFamily="34" charset="-122"/>
              </a:rPr>
              <a:t>4</a:t>
            </a:r>
            <a:r>
              <a:rPr lang="en-US" altLang="zh-CN" sz="2400" dirty="0">
                <a:latin typeface="微软雅黑" pitchFamily="34" charset="-122"/>
                <a:ea typeface="微软雅黑" pitchFamily="34" charset="-122"/>
              </a:rPr>
              <a:t>,n)=n</a:t>
            </a:r>
            <a:endParaRPr lang="zh-CN" altLang="en-US" sz="2400" dirty="0">
              <a:latin typeface="微软雅黑" pitchFamily="34" charset="-122"/>
              <a:ea typeface="微软雅黑" pitchFamily="34" charset="-122"/>
            </a:endParaRPr>
          </a:p>
          <a:p>
            <a:pPr marL="0" lvl="1">
              <a:lnSpc>
                <a:spcPct val="150000"/>
              </a:lnSpc>
            </a:pPr>
            <a:r>
              <a:rPr lang="en-US" altLang="zh-CN" sz="2400" dirty="0">
                <a:latin typeface="微软雅黑" pitchFamily="34" charset="-122"/>
                <a:ea typeface="微软雅黑" pitchFamily="34" charset="-122"/>
              </a:rPr>
              <a:t>GCD(Z</a:t>
            </a:r>
            <a:r>
              <a:rPr lang="en-US" altLang="zh-CN" sz="2400" baseline="-25000" dirty="0">
                <a:latin typeface="微软雅黑" pitchFamily="34" charset="-122"/>
                <a:ea typeface="微软雅黑" pitchFamily="34" charset="-122"/>
              </a:rPr>
              <a:t>2</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Z</a:t>
            </a:r>
            <a:r>
              <a:rPr lang="en-US" altLang="zh-CN" sz="2400" baseline="-25000" dirty="0">
                <a:latin typeface="微软雅黑" pitchFamily="34" charset="-122"/>
                <a:ea typeface="微软雅黑" pitchFamily="34" charset="-122"/>
              </a:rPr>
              <a:t>3</a:t>
            </a:r>
            <a:r>
              <a:rPr lang="en-US" altLang="zh-CN" sz="2400" dirty="0">
                <a:latin typeface="微软雅黑" pitchFamily="34" charset="-122"/>
                <a:ea typeface="微软雅黑" pitchFamily="34" charset="-122"/>
              </a:rPr>
              <a:t>,n)=n</a:t>
            </a:r>
            <a:endParaRPr lang="zh-CN" altLang="en-US" sz="2400" dirty="0">
              <a:latin typeface="微软雅黑" pitchFamily="34" charset="-122"/>
              <a:ea typeface="微软雅黑" pitchFamily="34" charset="-122"/>
            </a:endParaRPr>
          </a:p>
          <a:p>
            <a:pPr marL="0" lvl="1">
              <a:lnSpc>
                <a:spcPct val="150000"/>
              </a:lnSpc>
            </a:pPr>
            <a:r>
              <a:rPr lang="en-US" altLang="zh-CN" sz="2400" dirty="0">
                <a:latin typeface="微软雅黑" pitchFamily="34" charset="-122"/>
                <a:ea typeface="微软雅黑" pitchFamily="34" charset="-122"/>
              </a:rPr>
              <a:t>GCD(Z</a:t>
            </a:r>
            <a:r>
              <a:rPr lang="en-US" altLang="zh-CN" sz="2400" baseline="-25000" dirty="0">
                <a:latin typeface="微软雅黑" pitchFamily="34" charset="-122"/>
                <a:ea typeface="微软雅黑" pitchFamily="34" charset="-122"/>
              </a:rPr>
              <a:t>2</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Z</a:t>
            </a:r>
            <a:r>
              <a:rPr lang="en-US" altLang="zh-CN" sz="2400" baseline="-25000" dirty="0">
                <a:latin typeface="微软雅黑" pitchFamily="34" charset="-122"/>
                <a:ea typeface="微软雅黑" pitchFamily="34" charset="-122"/>
              </a:rPr>
              <a:t>4</a:t>
            </a:r>
            <a:r>
              <a:rPr lang="en-US" altLang="zh-CN" sz="2400" dirty="0">
                <a:latin typeface="微软雅黑" pitchFamily="34" charset="-122"/>
                <a:ea typeface="微软雅黑" pitchFamily="34" charset="-122"/>
              </a:rPr>
              <a:t>,n)=p</a:t>
            </a:r>
            <a:endParaRPr lang="zh-CN" altLang="en-US" sz="2400" dirty="0">
              <a:latin typeface="微软雅黑" pitchFamily="34" charset="-122"/>
              <a:ea typeface="微软雅黑" pitchFamily="34" charset="-122"/>
            </a:endParaRPr>
          </a:p>
          <a:p>
            <a:pPr marL="0" lvl="1">
              <a:lnSpc>
                <a:spcPct val="150000"/>
              </a:lnSpc>
            </a:pPr>
            <a:r>
              <a:rPr lang="en-US" altLang="zh-CN" sz="2400" dirty="0">
                <a:latin typeface="微软雅黑" pitchFamily="34" charset="-122"/>
                <a:ea typeface="微软雅黑" pitchFamily="34" charset="-122"/>
              </a:rPr>
              <a:t>GCD(Z</a:t>
            </a:r>
            <a:r>
              <a:rPr lang="en-US" altLang="zh-CN" sz="2400" baseline="-25000" dirty="0">
                <a:latin typeface="微软雅黑" pitchFamily="34" charset="-122"/>
                <a:ea typeface="微软雅黑" pitchFamily="34" charset="-122"/>
              </a:rPr>
              <a:t>3</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Z</a:t>
            </a:r>
            <a:r>
              <a:rPr lang="en-US" altLang="zh-CN" sz="2400" baseline="-25000" dirty="0">
                <a:latin typeface="微软雅黑" pitchFamily="34" charset="-122"/>
                <a:ea typeface="微软雅黑" pitchFamily="34" charset="-122"/>
              </a:rPr>
              <a:t>4</a:t>
            </a:r>
            <a:r>
              <a:rPr lang="en-US" altLang="zh-CN" sz="2400" dirty="0">
                <a:latin typeface="微软雅黑" pitchFamily="34" charset="-122"/>
                <a:ea typeface="微软雅黑" pitchFamily="34" charset="-122"/>
              </a:rPr>
              <a:t>,n)=</a:t>
            </a:r>
            <a:r>
              <a:rPr lang="en-US" altLang="zh-CN" sz="2400" dirty="0" smtClean="0">
                <a:latin typeface="微软雅黑" pitchFamily="34" charset="-122"/>
                <a:ea typeface="微软雅黑" pitchFamily="34" charset="-122"/>
              </a:rPr>
              <a:t>q</a:t>
            </a:r>
            <a:endParaRPr lang="en-US" altLang="zh-CN" sz="2400" dirty="0">
              <a:latin typeface="微软雅黑" pitchFamily="34" charset="-122"/>
              <a:ea typeface="微软雅黑" pitchFamily="34" charset="-122"/>
            </a:endParaRPr>
          </a:p>
        </p:txBody>
      </p:sp>
      <p:sp>
        <p:nvSpPr>
          <p:cNvPr id="18" name="页脚占位符 17"/>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19" name="灯片编号占位符 18"/>
          <p:cNvSpPr>
            <a:spLocks noGrp="1"/>
          </p:cNvSpPr>
          <p:nvPr>
            <p:ph type="sldNum" sz="quarter" idx="10"/>
          </p:nvPr>
        </p:nvSpPr>
        <p:spPr/>
        <p:txBody>
          <a:bodyPr/>
          <a:lstStyle/>
          <a:p>
            <a:pPr>
              <a:defRPr/>
            </a:pPr>
            <a:fld id="{17B7F836-6F9F-42A8-9450-B93EA774C316}" type="slidenum">
              <a:rPr lang="zh-CN" altLang="en-US" smtClean="0"/>
              <a:pPr>
                <a:defRPr/>
              </a:pPr>
              <a:t>102</a:t>
            </a:fld>
            <a:endParaRPr lang="en-US" altLang="zh-CN" dirty="0"/>
          </a:p>
        </p:txBody>
      </p:sp>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64917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第四节 秘密分享技术</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FC6C3F5E-09DE-47CB-B45C-8870030737BE}" type="slidenum">
              <a:rPr lang="zh-CN" altLang="en-US" smtClean="0"/>
              <a:pPr>
                <a:defRPr/>
              </a:pPr>
              <a:t>103</a:t>
            </a:fld>
            <a:endParaRPr lang="en-US" altLang="zh-CN" dirty="0"/>
          </a:p>
        </p:txBody>
      </p:sp>
    </p:spTree>
    <p:extLst>
      <p:ext uri="{BB962C8B-B14F-4D97-AF65-F5344CB8AC3E}">
        <p14:creationId xmlns:p14="http://schemas.microsoft.com/office/powerpoint/2010/main" val="49035541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endParaRPr lang="zh-CN" altLang="en-US" dirty="0"/>
          </a:p>
        </p:txBody>
      </p:sp>
      <p:sp>
        <p:nvSpPr>
          <p:cNvPr id="7" name="内容占位符 6"/>
          <p:cNvSpPr>
            <a:spLocks noGrp="1"/>
          </p:cNvSpPr>
          <p:nvPr>
            <p:ph idx="1"/>
          </p:nvPr>
        </p:nvSpPr>
        <p:spPr/>
        <p:txBody>
          <a:bodyPr>
            <a:normAutofit/>
          </a:bodyPr>
          <a:lstStyle/>
          <a:p>
            <a:r>
              <a:rPr lang="zh-CN" altLang="en-US" dirty="0" smtClean="0"/>
              <a:t>为防止密钥丢失（或被毁），应建立副本备份</a:t>
            </a:r>
            <a:endParaRPr lang="en-US" altLang="zh-CN" dirty="0" smtClean="0"/>
          </a:p>
          <a:p>
            <a:pPr lvl="1"/>
            <a:r>
              <a:rPr lang="zh-CN" altLang="en-US" dirty="0" smtClean="0"/>
              <a:t>备份越多，越容易泄露</a:t>
            </a:r>
            <a:endParaRPr lang="en-US" altLang="zh-CN" dirty="0" smtClean="0"/>
          </a:p>
          <a:p>
            <a:pPr lvl="1"/>
            <a:r>
              <a:rPr lang="zh-CN" altLang="en-US" dirty="0" smtClean="0"/>
              <a:t>备份越少，越容易丢失（或被毁）</a:t>
            </a:r>
            <a:endParaRPr lang="en-US" altLang="zh-CN" dirty="0" smtClean="0"/>
          </a:p>
          <a:p>
            <a:pPr lvl="1"/>
            <a:endParaRPr lang="en-US" altLang="zh-CN" dirty="0" smtClean="0"/>
          </a:p>
          <a:p>
            <a:r>
              <a:rPr lang="zh-CN" altLang="en-US" dirty="0" smtClean="0"/>
              <a:t>重要机构必须由数个人共同合作才能完成某件工作</a:t>
            </a:r>
            <a:endParaRPr lang="en-US" altLang="zh-CN" dirty="0" smtClean="0"/>
          </a:p>
          <a:p>
            <a:pPr lvl="1"/>
            <a:r>
              <a:rPr lang="zh-CN" altLang="en-US" dirty="0" smtClean="0"/>
              <a:t>例如：打开银行金库的大门，启动核导弹发射程序</a:t>
            </a:r>
            <a:endParaRPr lang="en-US" altLang="zh-CN" dirty="0" smtClean="0"/>
          </a:p>
          <a:p>
            <a:endParaRPr lang="en-US" altLang="zh-CN" dirty="0" smtClean="0"/>
          </a:p>
          <a:p>
            <a:r>
              <a:rPr lang="zh-CN" altLang="en-US" dirty="0" smtClean="0"/>
              <a:t>秘密共享：不增加备份数量的情况下，增加可靠性</a:t>
            </a:r>
            <a:endParaRPr lang="en-US" altLang="zh-CN" dirty="0" smtClean="0"/>
          </a:p>
          <a:p>
            <a:pPr lvl="1"/>
            <a:r>
              <a:rPr lang="zh-CN" altLang="en-US" dirty="0" smtClean="0"/>
              <a:t>由</a:t>
            </a:r>
            <a:r>
              <a:rPr lang="en-US" altLang="zh-CN" dirty="0" smtClean="0"/>
              <a:t>n</a:t>
            </a:r>
            <a:r>
              <a:rPr lang="zh-CN" altLang="en-US" dirty="0" smtClean="0"/>
              <a:t>个用户中的</a:t>
            </a:r>
            <a:r>
              <a:rPr lang="en-US" altLang="zh-CN" dirty="0" smtClean="0"/>
              <a:t>t</a:t>
            </a:r>
            <a:r>
              <a:rPr lang="zh-CN" altLang="en-US" dirty="0" smtClean="0"/>
              <a:t>个用户相互协作，完成某些重要任务</a:t>
            </a:r>
            <a:endParaRPr lang="en-US" altLang="zh-CN" dirty="0" smtClean="0"/>
          </a:p>
          <a:p>
            <a:pPr lvl="1"/>
            <a:endParaRPr lang="en-US" altLang="zh-CN" dirty="0" smtClean="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104</a:t>
            </a:fld>
            <a:endParaRPr lang="en-US" altLang="zh-CN" dirty="0"/>
          </a:p>
        </p:txBody>
      </p:sp>
      <p:sp>
        <p:nvSpPr>
          <p:cNvPr id="8" name="流程图: 合并 7"/>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77155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en-US" altLang="zh-CN" dirty="0" err="1" smtClean="0"/>
              <a:t>t,n</a:t>
            </a:r>
            <a:r>
              <a:rPr lang="en-US" altLang="zh-CN" dirty="0" smtClean="0"/>
              <a:t>)</a:t>
            </a:r>
            <a:r>
              <a:rPr lang="zh-CN" altLang="en-US" dirty="0" smtClean="0"/>
              <a:t>门限方案</a:t>
            </a:r>
            <a:endParaRPr lang="en-US" dirty="0"/>
          </a:p>
        </p:txBody>
      </p:sp>
      <p:sp>
        <p:nvSpPr>
          <p:cNvPr id="3" name="内容占位符 2"/>
          <p:cNvSpPr>
            <a:spLocks noGrp="1"/>
          </p:cNvSpPr>
          <p:nvPr>
            <p:ph idx="1"/>
          </p:nvPr>
        </p:nvSpPr>
        <p:spPr/>
        <p:txBody>
          <a:bodyPr/>
          <a:lstStyle/>
          <a:p>
            <a:r>
              <a:rPr lang="en-US" altLang="zh-CN" dirty="0" smtClean="0"/>
              <a:t>Shamir</a:t>
            </a:r>
            <a:r>
              <a:rPr lang="zh-CN" altLang="en-US" dirty="0" smtClean="0"/>
              <a:t>于</a:t>
            </a:r>
            <a:r>
              <a:rPr lang="en-US" altLang="zh-CN" dirty="0" smtClean="0"/>
              <a:t>1979</a:t>
            </a:r>
            <a:r>
              <a:rPr lang="zh-CN" altLang="en-US" dirty="0" smtClean="0"/>
              <a:t>年提出</a:t>
            </a:r>
            <a:endParaRPr lang="en-US" altLang="zh-CN" dirty="0" smtClean="0"/>
          </a:p>
          <a:p>
            <a:pPr lvl="1"/>
            <a:r>
              <a:rPr lang="zh-CN" altLang="en-US" dirty="0" smtClean="0"/>
              <a:t>将一个秘密</a:t>
            </a:r>
            <a:r>
              <a:rPr lang="en-US" altLang="zh-CN" dirty="0" smtClean="0"/>
              <a:t>K</a:t>
            </a:r>
            <a:r>
              <a:rPr lang="zh-CN" altLang="en-US" dirty="0" smtClean="0"/>
              <a:t>分解成</a:t>
            </a:r>
            <a:r>
              <a:rPr lang="en-US" altLang="zh-CN" dirty="0" smtClean="0"/>
              <a:t>n</a:t>
            </a:r>
            <a:r>
              <a:rPr lang="zh-CN" altLang="en-US" dirty="0" smtClean="0"/>
              <a:t>个影子（</a:t>
            </a:r>
            <a:r>
              <a:rPr lang="en-US" altLang="zh-CN" dirty="0" smtClean="0"/>
              <a:t>shadow, </a:t>
            </a:r>
            <a:r>
              <a:rPr lang="zh-CN" altLang="en-US" dirty="0" smtClean="0"/>
              <a:t>或称为共享）</a:t>
            </a:r>
            <a:r>
              <a:rPr lang="en-US" altLang="zh-CN" dirty="0" smtClean="0"/>
              <a:t>k</a:t>
            </a:r>
            <a:r>
              <a:rPr lang="en-US" altLang="zh-CN" baseline="-25000" dirty="0" smtClean="0"/>
              <a:t>1</a:t>
            </a:r>
            <a:r>
              <a:rPr lang="en-US" altLang="zh-CN" dirty="0" smtClean="0"/>
              <a:t>, k</a:t>
            </a:r>
            <a:r>
              <a:rPr lang="en-US" altLang="zh-CN" baseline="-25000" dirty="0" smtClean="0"/>
              <a:t>2</a:t>
            </a:r>
            <a:r>
              <a:rPr lang="en-US" altLang="zh-CN" dirty="0" smtClean="0"/>
              <a:t>, …, </a:t>
            </a:r>
            <a:r>
              <a:rPr lang="en-US" altLang="zh-CN" dirty="0" err="1" smtClean="0"/>
              <a:t>k</a:t>
            </a:r>
            <a:r>
              <a:rPr lang="en-US" altLang="zh-CN" baseline="-25000" dirty="0" err="1" smtClean="0"/>
              <a:t>n</a:t>
            </a:r>
            <a:endParaRPr lang="en-US" altLang="zh-CN" baseline="-25000" dirty="0" smtClean="0"/>
          </a:p>
          <a:p>
            <a:pPr lvl="1"/>
            <a:r>
              <a:rPr lang="zh-CN" altLang="en-US" dirty="0" smtClean="0"/>
              <a:t>设计一个算法，使得</a:t>
            </a:r>
            <a:endParaRPr lang="en-US" altLang="zh-CN" dirty="0" smtClean="0"/>
          </a:p>
          <a:p>
            <a:pPr lvl="2"/>
            <a:r>
              <a:rPr lang="zh-CN" altLang="en-US" dirty="0" smtClean="0"/>
              <a:t>只要有</a:t>
            </a:r>
            <a:r>
              <a:rPr lang="en-US" altLang="zh-CN" dirty="0" smtClean="0"/>
              <a:t>t</a:t>
            </a:r>
            <a:r>
              <a:rPr lang="zh-CN" altLang="en-US" dirty="0" smtClean="0"/>
              <a:t>个</a:t>
            </a:r>
            <a:r>
              <a:rPr lang="en-US" altLang="zh-CN" dirty="0" err="1" smtClean="0"/>
              <a:t>k</a:t>
            </a:r>
            <a:r>
              <a:rPr lang="en-US" altLang="zh-CN" baseline="-25000" dirty="0" err="1" smtClean="0"/>
              <a:t>i</a:t>
            </a:r>
            <a:r>
              <a:rPr lang="zh-CN" altLang="en-US" dirty="0" smtClean="0"/>
              <a:t>，计算</a:t>
            </a:r>
            <a:r>
              <a:rPr lang="en-US" altLang="zh-CN" dirty="0" smtClean="0"/>
              <a:t>K</a:t>
            </a:r>
            <a:r>
              <a:rPr lang="zh-CN" altLang="en-US" dirty="0" smtClean="0"/>
              <a:t>是容易的；</a:t>
            </a:r>
            <a:endParaRPr lang="en-US" altLang="zh-CN" dirty="0" smtClean="0"/>
          </a:p>
          <a:p>
            <a:pPr lvl="2"/>
            <a:r>
              <a:rPr lang="zh-CN" altLang="en-US" dirty="0" smtClean="0"/>
              <a:t>从任何少于</a:t>
            </a:r>
            <a:r>
              <a:rPr lang="en-US" altLang="zh-CN" dirty="0" smtClean="0"/>
              <a:t>t</a:t>
            </a:r>
            <a:r>
              <a:rPr lang="zh-CN" altLang="en-US" dirty="0" smtClean="0"/>
              <a:t>个</a:t>
            </a:r>
            <a:r>
              <a:rPr lang="en-US" altLang="zh-CN" dirty="0" err="1" smtClean="0"/>
              <a:t>k</a:t>
            </a:r>
            <a:r>
              <a:rPr lang="en-US" altLang="zh-CN" baseline="-25000" dirty="0" err="1" smtClean="0"/>
              <a:t>i</a:t>
            </a:r>
            <a:r>
              <a:rPr lang="zh-CN" altLang="en-US" dirty="0" smtClean="0"/>
              <a:t>，计算</a:t>
            </a:r>
            <a:r>
              <a:rPr lang="en-US" altLang="zh-CN" dirty="0" smtClean="0"/>
              <a:t>K</a:t>
            </a:r>
            <a:r>
              <a:rPr lang="zh-CN" altLang="en-US" dirty="0" smtClean="0"/>
              <a:t>是不可能的。</a:t>
            </a:r>
            <a:endParaRPr lang="en-US" altLang="zh-CN" dirty="0" smtClean="0"/>
          </a:p>
          <a:p>
            <a:pPr lvl="1"/>
            <a:endParaRPr lang="en-US" dirty="0" smtClean="0"/>
          </a:p>
          <a:p>
            <a:r>
              <a:rPr lang="zh-CN" altLang="en-US" dirty="0" smtClean="0"/>
              <a:t>当</a:t>
            </a:r>
            <a:r>
              <a:rPr lang="en-US" altLang="zh-CN" dirty="0" smtClean="0"/>
              <a:t>t=n</a:t>
            </a:r>
            <a:r>
              <a:rPr lang="zh-CN" altLang="en-US" dirty="0" smtClean="0"/>
              <a:t>时，有时又称作秘密分割</a:t>
            </a:r>
            <a:endParaRPr lang="en-US" altLang="zh-CN" dirty="0" smtClean="0"/>
          </a:p>
          <a:p>
            <a:pPr lvl="1"/>
            <a:r>
              <a:rPr lang="zh-CN" altLang="en-US" dirty="0" smtClean="0"/>
              <a:t>此时，算法可以简单的用异或实现</a:t>
            </a:r>
            <a:endParaRPr lang="en-US" altLang="zh-CN" dirty="0" smtClean="0"/>
          </a:p>
          <a:p>
            <a:pPr lvl="2"/>
            <a:r>
              <a:rPr lang="zh-CN" altLang="en-US" dirty="0" smtClean="0"/>
              <a:t>引入</a:t>
            </a:r>
            <a:r>
              <a:rPr lang="en-US" altLang="zh-CN" dirty="0" smtClean="0"/>
              <a:t>n-1</a:t>
            </a:r>
            <a:r>
              <a:rPr lang="zh-CN" altLang="en-US" dirty="0" smtClean="0"/>
              <a:t>个随机数，将它们、以及它们与秘密的总的异或值作为影子</a:t>
            </a:r>
            <a:endParaRPr lang="en-US" altLang="zh-CN" dirty="0" smtClean="0"/>
          </a:p>
          <a:p>
            <a:endParaRPr 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105</a:t>
            </a:fld>
            <a:endParaRPr lang="en-US" altLang="zh-CN" dirty="0"/>
          </a:p>
        </p:txBody>
      </p:sp>
      <p:sp>
        <p:nvSpPr>
          <p:cNvPr id="6" name="流程图: 合并 5"/>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18570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8575"/>
            <a:ext cx="8229600" cy="868363"/>
          </a:xfrm>
        </p:spPr>
        <p:txBody>
          <a:bodyPr>
            <a:noAutofit/>
          </a:bodyPr>
          <a:lstStyle/>
          <a:p>
            <a:r>
              <a:rPr lang="zh-CN" altLang="en-US" sz="3200" dirty="0" smtClean="0"/>
              <a:t>拉格朗日插值多项式法</a:t>
            </a:r>
            <a:r>
              <a:rPr lang="en-US" altLang="zh-CN" sz="3200" dirty="0" smtClean="0"/>
              <a:t/>
            </a:r>
            <a:br>
              <a:rPr lang="en-US" altLang="zh-CN" sz="3200" dirty="0" smtClean="0"/>
            </a:br>
            <a:r>
              <a:rPr lang="en-US" altLang="zh-CN" sz="3200" dirty="0" smtClean="0"/>
              <a:t>(</a:t>
            </a:r>
            <a:r>
              <a:rPr lang="en-US" altLang="zh-CN" sz="3200" dirty="0" smtClean="0">
                <a:latin typeface="Times New Roman" pitchFamily="18" charset="0"/>
                <a:cs typeface="Times New Roman" pitchFamily="18" charset="0"/>
              </a:rPr>
              <a:t>Lagrange Interpolating Polynomial Scheme</a:t>
            </a:r>
            <a:r>
              <a:rPr lang="en-US" altLang="zh-CN" sz="3200" dirty="0" smtClean="0"/>
              <a:t>)</a:t>
            </a:r>
            <a:endParaRPr lang="zh-CN" altLang="en-US" sz="3200" dirty="0"/>
          </a:p>
        </p:txBody>
      </p:sp>
      <p:sp>
        <p:nvSpPr>
          <p:cNvPr id="3" name="内容占位符 2"/>
          <p:cNvSpPr>
            <a:spLocks noGrp="1"/>
          </p:cNvSpPr>
          <p:nvPr>
            <p:ph idx="1"/>
          </p:nvPr>
        </p:nvSpPr>
        <p:spPr/>
        <p:txBody>
          <a:bodyPr>
            <a:noAutofit/>
          </a:bodyPr>
          <a:lstStyle/>
          <a:p>
            <a:r>
              <a:rPr lang="zh-CN" altLang="en-US" dirty="0" smtClean="0"/>
              <a:t>选择一个域</a:t>
            </a:r>
            <a:r>
              <a:rPr lang="en-US" altLang="zh-CN" dirty="0" smtClean="0"/>
              <a:t>GF(p)</a:t>
            </a:r>
            <a:r>
              <a:rPr lang="zh-CN" altLang="en-US" dirty="0" smtClean="0"/>
              <a:t>，素数</a:t>
            </a:r>
            <a:r>
              <a:rPr lang="en-US" altLang="zh-CN" dirty="0" smtClean="0"/>
              <a:t>p&gt;K, p&gt;n</a:t>
            </a:r>
            <a:r>
              <a:rPr lang="zh-CN" altLang="en-US" dirty="0" smtClean="0"/>
              <a:t>。每个影子由下列</a:t>
            </a:r>
            <a:r>
              <a:rPr lang="en-US" altLang="zh-CN" dirty="0" smtClean="0"/>
              <a:t>t-1</a:t>
            </a:r>
            <a:r>
              <a:rPr lang="zh-CN" altLang="en-US" dirty="0" smtClean="0"/>
              <a:t>次方的随机多项式导出</a:t>
            </a:r>
            <a:r>
              <a:rPr lang="en-US" altLang="zh-CN" dirty="0" smtClean="0"/>
              <a:t>:</a:t>
            </a:r>
          </a:p>
          <a:p>
            <a:pPr>
              <a:buNone/>
            </a:pPr>
            <a:r>
              <a:rPr lang="en-US" altLang="zh-CN" dirty="0" smtClean="0"/>
              <a:t>		h(x) = (a</a:t>
            </a:r>
            <a:r>
              <a:rPr lang="en-US" altLang="zh-CN" baseline="-25000" dirty="0" smtClean="0"/>
              <a:t>t-1</a:t>
            </a:r>
            <a:r>
              <a:rPr lang="en-US" altLang="zh-CN" dirty="0" smtClean="0"/>
              <a:t>x</a:t>
            </a:r>
            <a:r>
              <a:rPr lang="en-US" altLang="zh-CN" baseline="30000" dirty="0" smtClean="0"/>
              <a:t>t-1 </a:t>
            </a:r>
            <a:r>
              <a:rPr lang="en-US" altLang="zh-CN" dirty="0" smtClean="0"/>
              <a:t>+ … + a</a:t>
            </a:r>
            <a:r>
              <a:rPr lang="en-US" altLang="zh-CN" baseline="-25000" dirty="0" smtClean="0"/>
              <a:t>1</a:t>
            </a:r>
            <a:r>
              <a:rPr lang="en-US" altLang="zh-CN" dirty="0" smtClean="0"/>
              <a:t>x</a:t>
            </a:r>
            <a:r>
              <a:rPr lang="en-US" altLang="zh-CN" baseline="30000" dirty="0" smtClean="0"/>
              <a:t>1</a:t>
            </a:r>
            <a:r>
              <a:rPr lang="en-US" altLang="zh-CN" dirty="0" smtClean="0"/>
              <a:t>+ a</a:t>
            </a:r>
            <a:r>
              <a:rPr lang="en-US" altLang="zh-CN" baseline="-25000" dirty="0" smtClean="0"/>
              <a:t>0</a:t>
            </a:r>
            <a:r>
              <a:rPr lang="en-US" altLang="zh-CN" dirty="0" smtClean="0"/>
              <a:t>) mod p</a:t>
            </a:r>
          </a:p>
          <a:p>
            <a:pPr>
              <a:buNone/>
            </a:pPr>
            <a:r>
              <a:rPr lang="en-US" altLang="zh-CN" dirty="0" smtClean="0"/>
              <a:t>	a</a:t>
            </a:r>
            <a:r>
              <a:rPr lang="en-US" altLang="zh-CN" baseline="-25000" dirty="0" smtClean="0"/>
              <a:t>0</a:t>
            </a:r>
            <a:r>
              <a:rPr lang="zh-CN" altLang="en-US" dirty="0" smtClean="0"/>
              <a:t>即为秘密</a:t>
            </a:r>
            <a:r>
              <a:rPr lang="en-US" altLang="zh-CN" dirty="0" smtClean="0"/>
              <a:t>K</a:t>
            </a:r>
            <a:r>
              <a:rPr lang="zh-CN" altLang="en-US" dirty="0" smtClean="0"/>
              <a:t>，</a:t>
            </a:r>
            <a:r>
              <a:rPr lang="en-US" altLang="zh-CN" dirty="0" smtClean="0"/>
              <a:t>a</a:t>
            </a:r>
            <a:r>
              <a:rPr lang="en-US" altLang="zh-CN" baseline="-25000" dirty="0" smtClean="0"/>
              <a:t>0</a:t>
            </a:r>
            <a:r>
              <a:rPr lang="en-US" altLang="zh-CN" dirty="0" smtClean="0"/>
              <a:t>= K</a:t>
            </a:r>
            <a:r>
              <a:rPr lang="zh-CN" altLang="en-US" dirty="0" smtClean="0"/>
              <a:t>，是常数项。</a:t>
            </a:r>
            <a:endParaRPr lang="en-US" altLang="zh-CN" dirty="0" smtClean="0"/>
          </a:p>
          <a:p>
            <a:pPr lvl="1"/>
            <a:endParaRPr lang="en-US" altLang="zh-CN" dirty="0" smtClean="0"/>
          </a:p>
          <a:p>
            <a:r>
              <a:rPr lang="zh-CN" altLang="en-US" dirty="0" smtClean="0"/>
              <a:t>给定</a:t>
            </a:r>
            <a:r>
              <a:rPr lang="en-US" altLang="zh-CN" dirty="0" smtClean="0"/>
              <a:t>h(x)</a:t>
            </a:r>
            <a:r>
              <a:rPr lang="zh-CN" altLang="en-US" dirty="0" smtClean="0"/>
              <a:t>，则</a:t>
            </a:r>
            <a:r>
              <a:rPr lang="en-US" altLang="zh-CN" dirty="0" smtClean="0"/>
              <a:t>K=h(0)</a:t>
            </a:r>
            <a:r>
              <a:rPr lang="zh-CN" altLang="en-US" dirty="0" smtClean="0"/>
              <a:t>，</a:t>
            </a:r>
            <a:r>
              <a:rPr lang="en-US" altLang="zh-CN" dirty="0" err="1" smtClean="0"/>
              <a:t>k</a:t>
            </a:r>
            <a:r>
              <a:rPr lang="en-US" altLang="zh-CN" baseline="-25000" dirty="0" err="1" smtClean="0"/>
              <a:t>i</a:t>
            </a:r>
            <a:r>
              <a:rPr lang="en-US" altLang="zh-CN" dirty="0" smtClean="0"/>
              <a:t>=h(x</a:t>
            </a:r>
            <a:r>
              <a:rPr lang="en-US" altLang="zh-CN" baseline="-25000" dirty="0" smtClean="0"/>
              <a:t>i</a:t>
            </a:r>
            <a:r>
              <a:rPr lang="en-US" altLang="zh-CN" dirty="0" smtClean="0"/>
              <a:t>)</a:t>
            </a:r>
            <a:r>
              <a:rPr lang="zh-CN" altLang="en-US" dirty="0" smtClean="0"/>
              <a:t>，</a:t>
            </a:r>
            <a:r>
              <a:rPr lang="en-US" altLang="zh-CN" dirty="0" err="1" smtClean="0"/>
              <a:t>i</a:t>
            </a:r>
            <a:r>
              <a:rPr lang="en-US" altLang="zh-CN" dirty="0" smtClean="0"/>
              <a:t>=1,…,n</a:t>
            </a:r>
          </a:p>
          <a:p>
            <a:pPr lvl="1"/>
            <a:r>
              <a:rPr lang="en-US" altLang="zh-CN" dirty="0" smtClean="0"/>
              <a:t>x</a:t>
            </a:r>
            <a:r>
              <a:rPr lang="en-US" altLang="zh-CN" baseline="-25000" dirty="0" smtClean="0"/>
              <a:t>1</a:t>
            </a:r>
            <a:r>
              <a:rPr lang="en-US" altLang="zh-CN" dirty="0" smtClean="0"/>
              <a:t>, x</a:t>
            </a:r>
            <a:r>
              <a:rPr lang="en-US" altLang="zh-CN" baseline="-25000" dirty="0" smtClean="0"/>
              <a:t>2</a:t>
            </a:r>
            <a:r>
              <a:rPr lang="en-US" altLang="zh-CN" dirty="0" smtClean="0"/>
              <a:t>, …, </a:t>
            </a:r>
            <a:r>
              <a:rPr lang="en-US" altLang="zh-CN" dirty="0" err="1" smtClean="0"/>
              <a:t>x</a:t>
            </a:r>
            <a:r>
              <a:rPr lang="en-US" altLang="zh-CN" baseline="-25000" dirty="0" err="1" smtClean="0"/>
              <a:t>w</a:t>
            </a:r>
            <a:r>
              <a:rPr lang="zh-CN" altLang="en-US" dirty="0" smtClean="0"/>
              <a:t>无需保密，通常取</a:t>
            </a:r>
            <a:r>
              <a:rPr lang="en-US" altLang="zh-CN" dirty="0" smtClean="0"/>
              <a:t>1,2,3,…</a:t>
            </a:r>
          </a:p>
          <a:p>
            <a:pPr lvl="1"/>
            <a:endParaRPr lang="en-US" altLang="zh-CN" dirty="0" smtClean="0"/>
          </a:p>
          <a:p>
            <a:r>
              <a:rPr lang="zh-CN" altLang="en-US" dirty="0" smtClean="0"/>
              <a:t>只需要</a:t>
            </a:r>
            <a:r>
              <a:rPr lang="en-US" altLang="zh-CN" dirty="0" smtClean="0"/>
              <a:t>t</a:t>
            </a:r>
            <a:r>
              <a:rPr lang="zh-CN" altLang="en-US" dirty="0" smtClean="0"/>
              <a:t>个点就可以唯一地重组</a:t>
            </a:r>
            <a:r>
              <a:rPr lang="en-US" altLang="zh-CN" dirty="0" smtClean="0"/>
              <a:t>t-1</a:t>
            </a:r>
            <a:r>
              <a:rPr lang="zh-CN" altLang="en-US" dirty="0"/>
              <a:t>次的</a:t>
            </a:r>
            <a:r>
              <a:rPr lang="zh-CN" altLang="en-US" dirty="0" smtClean="0"/>
              <a:t>多项式</a:t>
            </a:r>
            <a:endParaRPr lang="en-US" altLang="zh-CN" dirty="0" smtClean="0"/>
          </a:p>
          <a:p>
            <a:pPr lvl="1"/>
            <a:r>
              <a:rPr lang="en-US" altLang="zh-CN" dirty="0" smtClean="0"/>
              <a:t>t-1</a:t>
            </a:r>
            <a:r>
              <a:rPr lang="zh-CN" altLang="en-US" dirty="0" smtClean="0"/>
              <a:t>次多项式必须要</a:t>
            </a:r>
            <a:r>
              <a:rPr lang="en-US" altLang="zh-CN" dirty="0" smtClean="0"/>
              <a:t>t</a:t>
            </a:r>
            <a:r>
              <a:rPr lang="zh-CN" altLang="en-US" dirty="0" smtClean="0"/>
              <a:t>个点才可以唯一确定</a:t>
            </a: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106</a:t>
            </a:fld>
            <a:endParaRPr lang="en-US" altLang="zh-CN" dirty="0"/>
          </a:p>
        </p:txBody>
      </p:sp>
      <p:sp>
        <p:nvSpPr>
          <p:cNvPr id="7" name="流程图: 合并 6"/>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83338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密钥重组：</a:t>
            </a:r>
            <a:endParaRPr lang="en-US" altLang="zh-CN" dirty="0" smtClean="0"/>
          </a:p>
          <a:p>
            <a:pPr lvl="1"/>
            <a:r>
              <a:rPr lang="zh-CN" altLang="en-US" dirty="0" smtClean="0"/>
              <a:t>给定</a:t>
            </a:r>
            <a:r>
              <a:rPr lang="en-US" dirty="0" smtClean="0"/>
              <a:t>t</a:t>
            </a:r>
            <a:r>
              <a:rPr lang="zh-CN" altLang="en-US" dirty="0" smtClean="0"/>
              <a:t>个影子，</a:t>
            </a:r>
            <a:r>
              <a:rPr lang="en-US" dirty="0" smtClean="0"/>
              <a:t>k</a:t>
            </a:r>
            <a:r>
              <a:rPr lang="en-US" baseline="-25000" dirty="0" smtClean="0"/>
              <a:t>1</a:t>
            </a:r>
            <a:r>
              <a:rPr lang="en-US" dirty="0" smtClean="0"/>
              <a:t>, k</a:t>
            </a:r>
            <a:r>
              <a:rPr lang="en-US" baseline="-25000" dirty="0" smtClean="0"/>
              <a:t>2</a:t>
            </a:r>
            <a:r>
              <a:rPr lang="en-US" dirty="0" smtClean="0"/>
              <a:t>, …, </a:t>
            </a:r>
            <a:r>
              <a:rPr lang="en-US" dirty="0" err="1" smtClean="0"/>
              <a:t>k</a:t>
            </a:r>
            <a:r>
              <a:rPr lang="en-US" baseline="-25000" dirty="0" err="1" smtClean="0"/>
              <a:t>t</a:t>
            </a:r>
            <a:r>
              <a:rPr lang="zh-CN" altLang="en-US" dirty="0" smtClean="0"/>
              <a:t>，</a:t>
            </a:r>
            <a:r>
              <a:rPr lang="en-US" dirty="0" smtClean="0"/>
              <a:t>h(x)</a:t>
            </a:r>
            <a:r>
              <a:rPr lang="zh-CN" altLang="en-US" dirty="0" smtClean="0"/>
              <a:t>可由下面的</a:t>
            </a:r>
            <a:r>
              <a:rPr lang="en-US" dirty="0" smtClean="0"/>
              <a:t>Lagrange Interpolating Polynomial</a:t>
            </a:r>
            <a:r>
              <a:rPr lang="zh-CN" altLang="en-US" dirty="0" smtClean="0"/>
              <a:t>给出：</a:t>
            </a:r>
            <a:r>
              <a:rPr lang="en-US" dirty="0" smtClean="0"/>
              <a:t> </a:t>
            </a:r>
            <a:endParaRPr lang="zh-CN" altLang="en-US" dirty="0" smtClean="0"/>
          </a:p>
          <a:p>
            <a:pPr lvl="1" fontAlgn="base"/>
            <a:endParaRPr lang="en-US" altLang="zh-CN" dirty="0" smtClean="0"/>
          </a:p>
          <a:p>
            <a:pPr lvl="1" fontAlgn="base"/>
            <a:endParaRPr lang="zh-CN" altLang="en-US" dirty="0" smtClean="0"/>
          </a:p>
          <a:p>
            <a:pPr lvl="1"/>
            <a:endParaRPr lang="en-US" altLang="zh-CN" dirty="0" smtClean="0"/>
          </a:p>
          <a:p>
            <a:pPr lvl="1"/>
            <a:endParaRPr lang="en-US" altLang="zh-CN" dirty="0" smtClean="0"/>
          </a:p>
          <a:p>
            <a:pPr lvl="1"/>
            <a:endParaRPr lang="en-US" altLang="zh-CN" dirty="0" smtClean="0"/>
          </a:p>
          <a:p>
            <a:pPr lvl="1"/>
            <a:r>
              <a:rPr lang="zh-CN" altLang="en-US" dirty="0" smtClean="0"/>
              <a:t>所有运算在</a:t>
            </a:r>
            <a:r>
              <a:rPr lang="en-US" dirty="0" smtClean="0"/>
              <a:t>GF(p)</a:t>
            </a:r>
            <a:r>
              <a:rPr lang="zh-CN" altLang="en-US" dirty="0" smtClean="0"/>
              <a:t>里进行，除是由乘模</a:t>
            </a:r>
            <a:r>
              <a:rPr lang="en-US" dirty="0" smtClean="0"/>
              <a:t>p</a:t>
            </a:r>
            <a:r>
              <a:rPr lang="zh-CN" altLang="en-US" dirty="0" smtClean="0"/>
              <a:t>的逆实现的。</a:t>
            </a:r>
          </a:p>
          <a:p>
            <a:pPr lvl="1"/>
            <a:r>
              <a:rPr lang="zh-CN" altLang="en-US" dirty="0" smtClean="0"/>
              <a:t>则密钥为</a:t>
            </a:r>
            <a:r>
              <a:rPr lang="en-US" altLang="zh-CN" dirty="0" smtClean="0"/>
              <a:t>h(x)</a:t>
            </a:r>
            <a:r>
              <a:rPr lang="zh-CN" altLang="en-US" dirty="0" smtClean="0"/>
              <a:t>的常数项</a:t>
            </a:r>
            <a:endParaRPr lang="zh-CN" altLang="en-US" dirty="0"/>
          </a:p>
        </p:txBody>
      </p:sp>
      <p:graphicFrame>
        <p:nvGraphicFramePr>
          <p:cNvPr id="6" name="对象 5"/>
          <p:cNvGraphicFramePr>
            <a:graphicFrameLocks noChangeAspect="1"/>
          </p:cNvGraphicFramePr>
          <p:nvPr/>
        </p:nvGraphicFramePr>
        <p:xfrm>
          <a:off x="2047875" y="2714625"/>
          <a:ext cx="5148263" cy="1685925"/>
        </p:xfrm>
        <a:graphic>
          <a:graphicData uri="http://schemas.openxmlformats.org/presentationml/2006/ole">
            <mc:AlternateContent xmlns:mc="http://schemas.openxmlformats.org/markup-compatibility/2006">
              <mc:Choice xmlns:v="urn:schemas-microsoft-com:vml" Requires="v">
                <p:oleObj spid="_x0000_s25629" name="Equation" r:id="rId3" imgW="1511280" imgH="495000" progId="Equation.DSMT4">
                  <p:embed/>
                </p:oleObj>
              </mc:Choice>
              <mc:Fallback>
                <p:oleObj name="Equation" r:id="rId3" imgW="1511280" imgH="495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7875" y="2714625"/>
                        <a:ext cx="5148263" cy="168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107</a:t>
            </a:fld>
            <a:endParaRPr lang="en-US" altLang="zh-CN" dirty="0"/>
          </a:p>
        </p:txBody>
      </p:sp>
      <p:sp>
        <p:nvSpPr>
          <p:cNvPr id="8" name="流程图: 合并 7"/>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03827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拉格朗日</a:t>
            </a:r>
            <a:r>
              <a:rPr lang="zh-CN" altLang="en-US" sz="4000" dirty="0" smtClean="0"/>
              <a:t>插值多项式重建公式证明</a:t>
            </a:r>
            <a:endParaRPr lang="zh-CN" altLang="en-US" sz="4000" dirty="0"/>
          </a:p>
        </p:txBody>
      </p:sp>
      <p:sp>
        <p:nvSpPr>
          <p:cNvPr id="3" name="内容占位符 2"/>
          <p:cNvSpPr>
            <a:spLocks noGrp="1"/>
          </p:cNvSpPr>
          <p:nvPr>
            <p:ph idx="1"/>
          </p:nvPr>
        </p:nvSpPr>
        <p:spPr/>
        <p:txBody>
          <a:bodyPr/>
          <a:lstStyle/>
          <a:p>
            <a:r>
              <a:rPr lang="zh-CN" altLang="en-US" sz="2400" dirty="0" smtClean="0"/>
              <a:t>假设已有</a:t>
            </a:r>
            <a:r>
              <a:rPr lang="en-US" altLang="zh-CN" sz="2400" dirty="0" smtClean="0"/>
              <a:t>t</a:t>
            </a:r>
            <a:r>
              <a:rPr lang="zh-CN" altLang="en-US" sz="2400" dirty="0" smtClean="0"/>
              <a:t>个影子</a:t>
            </a:r>
            <a:r>
              <a:rPr lang="en-US" altLang="zh-CN" sz="2400" dirty="0"/>
              <a:t>k</a:t>
            </a:r>
            <a:r>
              <a:rPr lang="en-US" altLang="zh-CN" sz="2400" baseline="-25000" dirty="0"/>
              <a:t>1</a:t>
            </a:r>
            <a:r>
              <a:rPr lang="en-US" altLang="zh-CN" sz="2400" dirty="0"/>
              <a:t>, k</a:t>
            </a:r>
            <a:r>
              <a:rPr lang="en-US" altLang="zh-CN" sz="2400" baseline="-25000" dirty="0"/>
              <a:t>2</a:t>
            </a:r>
            <a:r>
              <a:rPr lang="en-US" altLang="zh-CN" sz="2400" dirty="0"/>
              <a:t>, …, </a:t>
            </a:r>
            <a:r>
              <a:rPr lang="en-US" altLang="zh-CN" sz="2400" dirty="0" err="1" smtClean="0"/>
              <a:t>k</a:t>
            </a:r>
            <a:r>
              <a:rPr lang="en-US" altLang="zh-CN" sz="2400" baseline="-25000" dirty="0" err="1" smtClean="0"/>
              <a:t>t</a:t>
            </a:r>
            <a:endParaRPr lang="en-US" altLang="zh-CN" sz="2400" dirty="0" smtClean="0"/>
          </a:p>
          <a:p>
            <a:r>
              <a:rPr lang="zh-CN" altLang="en-US" sz="2400" dirty="0" smtClean="0"/>
              <a:t>设多项式为</a:t>
            </a:r>
            <a:r>
              <a:rPr lang="en-US" altLang="zh-CN" sz="2400" dirty="0" smtClean="0"/>
              <a:t>h(x)</a:t>
            </a:r>
            <a:r>
              <a:rPr lang="zh-CN" altLang="en-US" sz="2400" dirty="0" smtClean="0"/>
              <a:t>，则</a:t>
            </a:r>
            <a:endParaRPr lang="en-US" altLang="zh-CN" sz="2400" dirty="0" smtClean="0"/>
          </a:p>
          <a:p>
            <a:pPr lvl="1"/>
            <a:endParaRPr lang="en-US" altLang="zh-CN" sz="2000" dirty="0"/>
          </a:p>
          <a:p>
            <a:pPr lvl="1"/>
            <a:endParaRPr lang="en-US" altLang="zh-CN" sz="2000" dirty="0" smtClean="0"/>
          </a:p>
          <a:p>
            <a:pPr lvl="1"/>
            <a:endParaRPr lang="en-US" altLang="zh-CN" sz="2000" dirty="0"/>
          </a:p>
          <a:p>
            <a:pPr lvl="1"/>
            <a:endParaRPr lang="en-US" altLang="zh-CN" sz="2000" dirty="0" smtClean="0"/>
          </a:p>
        </p:txBody>
      </p:sp>
      <p:graphicFrame>
        <p:nvGraphicFramePr>
          <p:cNvPr id="6" name="对象 5"/>
          <p:cNvGraphicFramePr>
            <a:graphicFrameLocks noChangeAspect="1"/>
          </p:cNvGraphicFramePr>
          <p:nvPr>
            <p:extLst>
              <p:ext uri="{D42A27DB-BD31-4B8C-83A1-F6EECF244321}">
                <p14:modId xmlns:p14="http://schemas.microsoft.com/office/powerpoint/2010/main" val="1690035475"/>
              </p:ext>
            </p:extLst>
          </p:nvPr>
        </p:nvGraphicFramePr>
        <p:xfrm>
          <a:off x="1763688" y="2132856"/>
          <a:ext cx="1319209" cy="1944216"/>
        </p:xfrm>
        <a:graphic>
          <a:graphicData uri="http://schemas.openxmlformats.org/presentationml/2006/ole">
            <mc:AlternateContent xmlns:mc="http://schemas.openxmlformats.org/markup-compatibility/2006">
              <mc:Choice xmlns:v="urn:schemas-microsoft-com:vml" Requires="v">
                <p:oleObj spid="_x0000_s26707" name="Equation" r:id="rId3" imgW="609480" imgH="774360" progId="Equation.DSMT4">
                  <p:embed/>
                </p:oleObj>
              </mc:Choice>
              <mc:Fallback>
                <p:oleObj name="Equation" r:id="rId3" imgW="609480" imgH="774360" progId="Equation.DSMT4">
                  <p:embed/>
                  <p:pic>
                    <p:nvPicPr>
                      <p:cNvPr id="0" name=""/>
                      <p:cNvPicPr/>
                      <p:nvPr/>
                    </p:nvPicPr>
                    <p:blipFill>
                      <a:blip r:embed="rId4"/>
                      <a:stretch>
                        <a:fillRect/>
                      </a:stretch>
                    </p:blipFill>
                    <p:spPr>
                      <a:xfrm>
                        <a:off x="1763688" y="2132856"/>
                        <a:ext cx="1319209" cy="1944216"/>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694347586"/>
              </p:ext>
            </p:extLst>
          </p:nvPr>
        </p:nvGraphicFramePr>
        <p:xfrm>
          <a:off x="4028129" y="2132620"/>
          <a:ext cx="2832100" cy="1944688"/>
        </p:xfrm>
        <a:graphic>
          <a:graphicData uri="http://schemas.openxmlformats.org/presentationml/2006/ole">
            <mc:AlternateContent xmlns:mc="http://schemas.openxmlformats.org/markup-compatibility/2006">
              <mc:Choice xmlns:v="urn:schemas-microsoft-com:vml" Requires="v">
                <p:oleObj spid="_x0000_s26708" name="Equation" r:id="rId5" imgW="1307880" imgH="774360" progId="Equation.DSMT4">
                  <p:embed/>
                </p:oleObj>
              </mc:Choice>
              <mc:Fallback>
                <p:oleObj name="Equation" r:id="rId5" imgW="1307880" imgH="774360" progId="Equation.DSMT4">
                  <p:embed/>
                  <p:pic>
                    <p:nvPicPr>
                      <p:cNvPr id="0" name=""/>
                      <p:cNvPicPr/>
                      <p:nvPr/>
                    </p:nvPicPr>
                    <p:blipFill>
                      <a:blip r:embed="rId6"/>
                      <a:stretch>
                        <a:fillRect/>
                      </a:stretch>
                    </p:blipFill>
                    <p:spPr>
                      <a:xfrm>
                        <a:off x="4028129" y="2132620"/>
                        <a:ext cx="2832100" cy="1944688"/>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474790567"/>
              </p:ext>
            </p:extLst>
          </p:nvPr>
        </p:nvGraphicFramePr>
        <p:xfrm>
          <a:off x="4016008" y="4221088"/>
          <a:ext cx="2501900" cy="1944688"/>
        </p:xfrm>
        <a:graphic>
          <a:graphicData uri="http://schemas.openxmlformats.org/presentationml/2006/ole">
            <mc:AlternateContent xmlns:mc="http://schemas.openxmlformats.org/markup-compatibility/2006">
              <mc:Choice xmlns:v="urn:schemas-microsoft-com:vml" Requires="v">
                <p:oleObj spid="_x0000_s26709" name="Equation" r:id="rId7" imgW="1155600" imgH="774360" progId="Equation.DSMT4">
                  <p:embed/>
                </p:oleObj>
              </mc:Choice>
              <mc:Fallback>
                <p:oleObj name="Equation" r:id="rId7" imgW="1155600" imgH="774360" progId="Equation.DSMT4">
                  <p:embed/>
                  <p:pic>
                    <p:nvPicPr>
                      <p:cNvPr id="0" name=""/>
                      <p:cNvPicPr/>
                      <p:nvPr/>
                    </p:nvPicPr>
                    <p:blipFill>
                      <a:blip r:embed="rId8"/>
                      <a:stretch>
                        <a:fillRect/>
                      </a:stretch>
                    </p:blipFill>
                    <p:spPr>
                      <a:xfrm>
                        <a:off x="4016008" y="4221088"/>
                        <a:ext cx="2501900" cy="1944688"/>
                      </a:xfrm>
                      <a:prstGeom prst="rect">
                        <a:avLst/>
                      </a:prstGeom>
                    </p:spPr>
                  </p:pic>
                </p:oleObj>
              </mc:Fallback>
            </mc:AlternateContent>
          </a:graphicData>
        </a:graphic>
      </p:graphicFrame>
      <p:sp>
        <p:nvSpPr>
          <p:cNvPr id="10" name="右箭头 9"/>
          <p:cNvSpPr/>
          <p:nvPr/>
        </p:nvSpPr>
        <p:spPr>
          <a:xfrm>
            <a:off x="3347483" y="2924944"/>
            <a:ext cx="43204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3352293" y="5013412"/>
            <a:ext cx="43204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页脚占位符 8"/>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12" name="灯片编号占位符 11"/>
          <p:cNvSpPr>
            <a:spLocks noGrp="1"/>
          </p:cNvSpPr>
          <p:nvPr>
            <p:ph type="sldNum" sz="quarter" idx="10"/>
          </p:nvPr>
        </p:nvSpPr>
        <p:spPr/>
        <p:txBody>
          <a:bodyPr/>
          <a:lstStyle/>
          <a:p>
            <a:pPr>
              <a:defRPr/>
            </a:pPr>
            <a:fld id="{17B7F836-6F9F-42A8-9450-B93EA774C316}" type="slidenum">
              <a:rPr lang="zh-CN" altLang="en-US" smtClean="0"/>
              <a:pPr>
                <a:defRPr/>
              </a:pPr>
              <a:t>108</a:t>
            </a:fld>
            <a:endParaRPr lang="en-US" altLang="zh-CN" dirty="0"/>
          </a:p>
        </p:txBody>
      </p:sp>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54762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467544" y="620688"/>
            <a:ext cx="8229600" cy="4669160"/>
          </a:xfrm>
        </p:spPr>
        <p:txBody>
          <a:bodyPr/>
          <a:lstStyle/>
          <a:p>
            <a:r>
              <a:rPr lang="zh-CN" altLang="en-US" sz="2400" dirty="0" smtClean="0"/>
              <a:t>采用基分解的处理方法，先求解如下方程组</a:t>
            </a:r>
            <a:endParaRPr lang="en-US" altLang="zh-CN" sz="2400" dirty="0" smtClean="0"/>
          </a:p>
          <a:p>
            <a:pPr lvl="1"/>
            <a:endParaRPr lang="en-US" altLang="zh-CN" sz="2000" dirty="0"/>
          </a:p>
          <a:p>
            <a:pPr lvl="1"/>
            <a:endParaRPr lang="en-US" altLang="zh-CN" sz="2000" dirty="0" smtClean="0"/>
          </a:p>
          <a:p>
            <a:pPr lvl="1"/>
            <a:endParaRPr lang="en-US" altLang="zh-CN" sz="2000" dirty="0"/>
          </a:p>
          <a:p>
            <a:pPr lvl="1"/>
            <a:endParaRPr lang="en-US" altLang="zh-CN" sz="2000" dirty="0" smtClean="0"/>
          </a:p>
          <a:p>
            <a:pPr lvl="1"/>
            <a:endParaRPr lang="en-US" altLang="zh-CN" sz="2000" dirty="0" smtClean="0"/>
          </a:p>
          <a:p>
            <a:r>
              <a:rPr lang="zh-CN" altLang="en-US" sz="2400" dirty="0" smtClean="0"/>
              <a:t>考虑第一个方程组</a:t>
            </a:r>
            <a:endParaRPr lang="zh-CN" altLang="en-US" sz="2400" dirty="0"/>
          </a:p>
        </p:txBody>
      </p:sp>
      <p:graphicFrame>
        <p:nvGraphicFramePr>
          <p:cNvPr id="6" name="对象 5"/>
          <p:cNvGraphicFramePr>
            <a:graphicFrameLocks noChangeAspect="1"/>
          </p:cNvGraphicFramePr>
          <p:nvPr>
            <p:extLst>
              <p:ext uri="{D42A27DB-BD31-4B8C-83A1-F6EECF244321}">
                <p14:modId xmlns:p14="http://schemas.microsoft.com/office/powerpoint/2010/main" val="2027139004"/>
              </p:ext>
            </p:extLst>
          </p:nvPr>
        </p:nvGraphicFramePr>
        <p:xfrm>
          <a:off x="611560" y="980728"/>
          <a:ext cx="8193087" cy="1944688"/>
        </p:xfrm>
        <a:graphic>
          <a:graphicData uri="http://schemas.openxmlformats.org/presentationml/2006/ole">
            <mc:AlternateContent xmlns:mc="http://schemas.openxmlformats.org/markup-compatibility/2006">
              <mc:Choice xmlns:v="urn:schemas-microsoft-com:vml" Requires="v">
                <p:oleObj spid="_x0000_s27758" name="Equation" r:id="rId3" imgW="3784320" imgH="774360" progId="Equation.DSMT4">
                  <p:embed/>
                </p:oleObj>
              </mc:Choice>
              <mc:Fallback>
                <p:oleObj name="Equation" r:id="rId3" imgW="3784320" imgH="774360" progId="Equation.DSMT4">
                  <p:embed/>
                  <p:pic>
                    <p:nvPicPr>
                      <p:cNvPr id="0" name=""/>
                      <p:cNvPicPr>
                        <a:picLocks noChangeAspect="1" noChangeArrowheads="1"/>
                      </p:cNvPicPr>
                      <p:nvPr/>
                    </p:nvPicPr>
                    <p:blipFill>
                      <a:blip r:embed="rId4"/>
                      <a:srcRect/>
                      <a:stretch>
                        <a:fillRect/>
                      </a:stretch>
                    </p:blipFill>
                    <p:spPr bwMode="auto">
                      <a:xfrm>
                        <a:off x="611560" y="980728"/>
                        <a:ext cx="8193087"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nvPr>
        </p:nvGraphicFramePr>
        <p:xfrm>
          <a:off x="566446" y="3345929"/>
          <a:ext cx="3521075" cy="1019175"/>
        </p:xfrm>
        <a:graphic>
          <a:graphicData uri="http://schemas.openxmlformats.org/presentationml/2006/ole">
            <mc:AlternateContent xmlns:mc="http://schemas.openxmlformats.org/markup-compatibility/2006">
              <mc:Choice xmlns:v="urn:schemas-microsoft-com:vml" Requires="v">
                <p:oleObj spid="_x0000_s27759" name="Equation" r:id="rId5" imgW="1625400" imgH="406080" progId="Equation.DSMT4">
                  <p:embed/>
                </p:oleObj>
              </mc:Choice>
              <mc:Fallback>
                <p:oleObj name="Equation" r:id="rId5" imgW="1625400" imgH="406080" progId="Equation.DSMT4">
                  <p:embed/>
                  <p:pic>
                    <p:nvPicPr>
                      <p:cNvPr id="0" name=""/>
                      <p:cNvPicPr>
                        <a:picLocks noChangeAspect="1" noChangeArrowheads="1"/>
                      </p:cNvPicPr>
                      <p:nvPr/>
                    </p:nvPicPr>
                    <p:blipFill>
                      <a:blip r:embed="rId6"/>
                      <a:srcRect/>
                      <a:stretch>
                        <a:fillRect/>
                      </a:stretch>
                    </p:blipFill>
                    <p:spPr bwMode="auto">
                      <a:xfrm>
                        <a:off x="566446" y="3345929"/>
                        <a:ext cx="3521075"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565893574"/>
              </p:ext>
            </p:extLst>
          </p:nvPr>
        </p:nvGraphicFramePr>
        <p:xfrm>
          <a:off x="611560" y="4293096"/>
          <a:ext cx="6765925" cy="890588"/>
        </p:xfrm>
        <a:graphic>
          <a:graphicData uri="http://schemas.openxmlformats.org/presentationml/2006/ole">
            <mc:AlternateContent xmlns:mc="http://schemas.openxmlformats.org/markup-compatibility/2006">
              <mc:Choice xmlns:v="urn:schemas-microsoft-com:vml" Requires="v">
                <p:oleObj spid="_x0000_s27760" name="Equation" r:id="rId7" imgW="3124080" imgH="355320" progId="Equation.DSMT4">
                  <p:embed/>
                </p:oleObj>
              </mc:Choice>
              <mc:Fallback>
                <p:oleObj name="Equation" r:id="rId7" imgW="3124080" imgH="355320" progId="Equation.DSMT4">
                  <p:embed/>
                  <p:pic>
                    <p:nvPicPr>
                      <p:cNvPr id="0" name=""/>
                      <p:cNvPicPr>
                        <a:picLocks noChangeAspect="1" noChangeArrowheads="1"/>
                      </p:cNvPicPr>
                      <p:nvPr/>
                    </p:nvPicPr>
                    <p:blipFill>
                      <a:blip r:embed="rId8"/>
                      <a:srcRect/>
                      <a:stretch>
                        <a:fillRect/>
                      </a:stretch>
                    </p:blipFill>
                    <p:spPr bwMode="auto">
                      <a:xfrm>
                        <a:off x="611560" y="4293096"/>
                        <a:ext cx="6765925"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106187350"/>
              </p:ext>
            </p:extLst>
          </p:nvPr>
        </p:nvGraphicFramePr>
        <p:xfrm>
          <a:off x="611560" y="5157192"/>
          <a:ext cx="4425950" cy="1049338"/>
        </p:xfrm>
        <a:graphic>
          <a:graphicData uri="http://schemas.openxmlformats.org/presentationml/2006/ole">
            <mc:AlternateContent xmlns:mc="http://schemas.openxmlformats.org/markup-compatibility/2006">
              <mc:Choice xmlns:v="urn:schemas-microsoft-com:vml" Requires="v">
                <p:oleObj spid="_x0000_s27761" name="Equation" r:id="rId9" imgW="2044440" imgH="419040" progId="Equation.DSMT4">
                  <p:embed/>
                </p:oleObj>
              </mc:Choice>
              <mc:Fallback>
                <p:oleObj name="Equation" r:id="rId9" imgW="2044440" imgH="4190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1560" y="5157192"/>
                        <a:ext cx="442595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9" name="灯片编号占位符 8"/>
          <p:cNvSpPr>
            <a:spLocks noGrp="1"/>
          </p:cNvSpPr>
          <p:nvPr>
            <p:ph type="sldNum" sz="quarter" idx="10"/>
          </p:nvPr>
        </p:nvSpPr>
        <p:spPr/>
        <p:txBody>
          <a:bodyPr/>
          <a:lstStyle/>
          <a:p>
            <a:pPr>
              <a:defRPr/>
            </a:pPr>
            <a:fld id="{3B7484B5-1F67-4C82-B7D7-3383E5F545DB}" type="slidenum">
              <a:rPr lang="zh-CN" altLang="en-US" smtClean="0"/>
              <a:pPr>
                <a:defRPr/>
              </a:pPr>
              <a:t>109</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84968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二、模运算</a:t>
            </a:r>
            <a:endParaRPr lang="zh-CN" altLang="en-US" dirty="0"/>
          </a:p>
        </p:txBody>
      </p:sp>
      <p:sp>
        <p:nvSpPr>
          <p:cNvPr id="3" name="内容占位符 2"/>
          <p:cNvSpPr>
            <a:spLocks noGrp="1"/>
          </p:cNvSpPr>
          <p:nvPr>
            <p:ph idx="1"/>
          </p:nvPr>
        </p:nvSpPr>
        <p:spPr/>
        <p:txBody>
          <a:bodyPr/>
          <a:lstStyle/>
          <a:p>
            <a:r>
              <a:rPr lang="zh-CN" altLang="en-US" dirty="0" smtClean="0"/>
              <a:t>给定任意正整数</a:t>
            </a:r>
            <a:r>
              <a:rPr lang="en-US" altLang="zh-CN" dirty="0" smtClean="0"/>
              <a:t>n</a:t>
            </a:r>
            <a:r>
              <a:rPr lang="zh-CN" altLang="en-US" dirty="0" smtClean="0"/>
              <a:t>和</a:t>
            </a:r>
            <a:r>
              <a:rPr lang="en-US" altLang="zh-CN" dirty="0" smtClean="0"/>
              <a:t>a</a:t>
            </a:r>
            <a:r>
              <a:rPr lang="zh-CN" altLang="en-US" dirty="0" smtClean="0"/>
              <a:t>，用</a:t>
            </a:r>
            <a:r>
              <a:rPr lang="en-US" altLang="zh-CN" dirty="0" smtClean="0"/>
              <a:t>a</a:t>
            </a:r>
            <a:r>
              <a:rPr lang="zh-CN" altLang="en-US" dirty="0" smtClean="0"/>
              <a:t>除以</a:t>
            </a:r>
            <a:r>
              <a:rPr lang="en-US" altLang="zh-CN" dirty="0" smtClean="0"/>
              <a:t>n</a:t>
            </a:r>
            <a:r>
              <a:rPr lang="zh-CN" altLang="en-US" dirty="0" smtClean="0"/>
              <a:t>，得到的商</a:t>
            </a:r>
            <a:r>
              <a:rPr lang="en-US" altLang="zh-CN" dirty="0" smtClean="0"/>
              <a:t>q</a:t>
            </a:r>
            <a:r>
              <a:rPr lang="zh-CN" altLang="en-US" dirty="0" smtClean="0"/>
              <a:t>和余数</a:t>
            </a:r>
            <a:r>
              <a:rPr lang="en-US" altLang="zh-CN" dirty="0" smtClean="0"/>
              <a:t>r</a:t>
            </a:r>
            <a:r>
              <a:rPr lang="zh-CN" altLang="en-US" dirty="0" smtClean="0"/>
              <a:t>满足如下关系：</a:t>
            </a:r>
            <a:endParaRPr lang="en-US" altLang="zh-CN" dirty="0" smtClean="0"/>
          </a:p>
          <a:p>
            <a:pPr lvl="1"/>
            <a:r>
              <a:rPr lang="en-US" altLang="zh-CN" dirty="0" smtClean="0">
                <a:cs typeface="Times New Roman" pitchFamily="18" charset="0"/>
              </a:rPr>
              <a:t>a=</a:t>
            </a:r>
            <a:r>
              <a:rPr lang="en-US" altLang="zh-CN" dirty="0" err="1" smtClean="0">
                <a:cs typeface="Times New Roman" pitchFamily="18" charset="0"/>
              </a:rPr>
              <a:t>qn</a:t>
            </a:r>
            <a:r>
              <a:rPr lang="en-US" altLang="zh-CN" dirty="0" smtClean="0">
                <a:cs typeface="Times New Roman" pitchFamily="18" charset="0"/>
              </a:rPr>
              <a:t> + r  0≤r&lt;n; q=</a:t>
            </a:r>
            <a:r>
              <a:rPr lang="zh-CN" altLang="en-US" dirty="0" smtClean="0">
                <a:cs typeface="Times New Roman" pitchFamily="18" charset="0"/>
                <a:sym typeface="Symbol"/>
              </a:rPr>
              <a:t></a:t>
            </a:r>
            <a:r>
              <a:rPr lang="en-US" altLang="zh-CN" dirty="0" smtClean="0">
                <a:cs typeface="Times New Roman" pitchFamily="18" charset="0"/>
              </a:rPr>
              <a:t>a/n</a:t>
            </a:r>
            <a:r>
              <a:rPr lang="zh-CN" altLang="en-US" dirty="0" smtClean="0">
                <a:cs typeface="Times New Roman" pitchFamily="18" charset="0"/>
                <a:sym typeface="Symbol"/>
              </a:rPr>
              <a:t></a:t>
            </a:r>
            <a:endParaRPr lang="en-US" altLang="zh-CN" dirty="0" smtClean="0">
              <a:cs typeface="Times New Roman" pitchFamily="18" charset="0"/>
            </a:endParaRPr>
          </a:p>
          <a:p>
            <a:pPr lvl="1"/>
            <a:r>
              <a:rPr lang="zh-CN" altLang="en-US" dirty="0" smtClean="0">
                <a:cs typeface="Times New Roman" pitchFamily="18" charset="0"/>
                <a:sym typeface="Symbol"/>
              </a:rPr>
              <a:t></a:t>
            </a:r>
            <a:r>
              <a:rPr lang="en-US" altLang="zh-CN" dirty="0" smtClean="0">
                <a:cs typeface="Times New Roman" pitchFamily="18" charset="0"/>
                <a:sym typeface="Symbol"/>
              </a:rPr>
              <a:t>x</a:t>
            </a:r>
            <a:r>
              <a:rPr lang="zh-CN" altLang="en-US" dirty="0" smtClean="0">
                <a:cs typeface="Times New Roman" pitchFamily="18" charset="0"/>
                <a:sym typeface="Symbol"/>
              </a:rPr>
              <a:t></a:t>
            </a:r>
            <a:r>
              <a:rPr lang="zh-CN" altLang="en-US" dirty="0" smtClean="0"/>
              <a:t>表示小于等于</a:t>
            </a:r>
            <a:r>
              <a:rPr lang="en-US" altLang="zh-CN" dirty="0" smtClean="0"/>
              <a:t>x</a:t>
            </a:r>
            <a:r>
              <a:rPr lang="zh-CN" altLang="en-US" dirty="0" smtClean="0"/>
              <a:t>的最大整数</a:t>
            </a:r>
          </a:p>
          <a:p>
            <a:pPr lvl="1"/>
            <a:endParaRPr lang="en-US" altLang="zh-CN" sz="2400" dirty="0" smtClean="0"/>
          </a:p>
          <a:p>
            <a:pPr lvl="1"/>
            <a:endParaRPr lang="en-US" altLang="zh-CN" dirty="0" smtClean="0"/>
          </a:p>
          <a:p>
            <a:pPr lvl="1"/>
            <a:endParaRPr lang="en-US" altLang="zh-CN" sz="2400" dirty="0" smtClean="0"/>
          </a:p>
          <a:p>
            <a:pPr lvl="1"/>
            <a:endParaRPr lang="en-US" altLang="zh-CN" sz="2400" dirty="0" smtClean="0"/>
          </a:p>
          <a:p>
            <a:pPr lvl="1"/>
            <a:r>
              <a:rPr lang="zh-CN" altLang="en-US" dirty="0" smtClean="0"/>
              <a:t>例</a:t>
            </a:r>
            <a:r>
              <a:rPr lang="en-US" altLang="zh-CN" dirty="0" smtClean="0"/>
              <a:t>: 11=1×7+4, r=4;</a:t>
            </a:r>
          </a:p>
          <a:p>
            <a:pPr marL="457200" lvl="1" indent="0">
              <a:buNone/>
            </a:pPr>
            <a:r>
              <a:rPr lang="en-US" altLang="zh-CN" dirty="0" smtClean="0"/>
              <a:t>      -11=(-2)×7+3, r=3</a:t>
            </a:r>
            <a:endParaRPr lang="zh-CN" altLang="en-US" dirty="0" smtClean="0"/>
          </a:p>
        </p:txBody>
      </p:sp>
      <p:grpSp>
        <p:nvGrpSpPr>
          <p:cNvPr id="33" name="组合 32"/>
          <p:cNvGrpSpPr/>
          <p:nvPr/>
        </p:nvGrpSpPr>
        <p:grpSpPr>
          <a:xfrm>
            <a:off x="571472" y="3356992"/>
            <a:ext cx="7955937" cy="1328804"/>
            <a:chOff x="642910" y="4714884"/>
            <a:chExt cx="7955937" cy="1328804"/>
          </a:xfrm>
        </p:grpSpPr>
        <p:cxnSp>
          <p:nvCxnSpPr>
            <p:cNvPr id="8" name="直接连接符 7"/>
            <p:cNvCxnSpPr/>
            <p:nvPr/>
          </p:nvCxnSpPr>
          <p:spPr>
            <a:xfrm>
              <a:off x="785786" y="5214950"/>
              <a:ext cx="7572428" cy="1588"/>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5400000">
              <a:off x="642910" y="5214950"/>
              <a:ext cx="285752" cy="1588"/>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5400000">
              <a:off x="858018" y="5214156"/>
              <a:ext cx="285752" cy="1588"/>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5400000">
              <a:off x="1072332" y="5214156"/>
              <a:ext cx="285752" cy="1588"/>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5400000">
              <a:off x="1858150" y="5214156"/>
              <a:ext cx="285752" cy="1588"/>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5400000">
              <a:off x="3072596" y="5214156"/>
              <a:ext cx="285752" cy="1588"/>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5400000">
              <a:off x="4287042" y="5214156"/>
              <a:ext cx="285752" cy="1588"/>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5400000">
              <a:off x="6787372" y="5214156"/>
              <a:ext cx="285752" cy="1588"/>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5400000">
              <a:off x="8001818" y="5214156"/>
              <a:ext cx="285752" cy="1588"/>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857356" y="4714884"/>
              <a:ext cx="312906"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n</a:t>
              </a:r>
              <a:endParaRPr lang="zh-CN" altLang="en-US" sz="2000" dirty="0">
                <a:latin typeface="Times New Roman" pitchFamily="18" charset="0"/>
                <a:cs typeface="Times New Roman" pitchFamily="18" charset="0"/>
              </a:endParaRPr>
            </a:p>
          </p:txBody>
        </p:sp>
        <p:sp>
          <p:nvSpPr>
            <p:cNvPr id="21" name="TextBox 20"/>
            <p:cNvSpPr txBox="1"/>
            <p:nvPr/>
          </p:nvSpPr>
          <p:spPr>
            <a:xfrm>
              <a:off x="3000364" y="4714884"/>
              <a:ext cx="441146"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2n</a:t>
              </a:r>
              <a:endParaRPr lang="zh-CN" altLang="en-US" sz="2000" dirty="0">
                <a:latin typeface="Times New Roman" pitchFamily="18" charset="0"/>
                <a:cs typeface="Times New Roman" pitchFamily="18" charset="0"/>
              </a:endParaRPr>
            </a:p>
          </p:txBody>
        </p:sp>
        <p:sp>
          <p:nvSpPr>
            <p:cNvPr id="22" name="TextBox 21"/>
            <p:cNvSpPr txBox="1"/>
            <p:nvPr/>
          </p:nvSpPr>
          <p:spPr>
            <a:xfrm>
              <a:off x="4214810" y="4714884"/>
              <a:ext cx="441146"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3n</a:t>
              </a:r>
              <a:endParaRPr lang="zh-CN" altLang="en-US" sz="2000" dirty="0">
                <a:latin typeface="Times New Roman" pitchFamily="18" charset="0"/>
                <a:cs typeface="Times New Roman" pitchFamily="18" charset="0"/>
              </a:endParaRPr>
            </a:p>
          </p:txBody>
        </p:sp>
        <p:sp>
          <p:nvSpPr>
            <p:cNvPr id="23" name="TextBox 22"/>
            <p:cNvSpPr txBox="1"/>
            <p:nvPr/>
          </p:nvSpPr>
          <p:spPr>
            <a:xfrm>
              <a:off x="6715140" y="4714884"/>
              <a:ext cx="441146" cy="400110"/>
            </a:xfrm>
            <a:prstGeom prst="rect">
              <a:avLst/>
            </a:prstGeom>
            <a:noFill/>
          </p:spPr>
          <p:txBody>
            <a:bodyPr wrap="none" rtlCol="0">
              <a:spAutoFit/>
            </a:bodyPr>
            <a:lstStyle/>
            <a:p>
              <a:r>
                <a:rPr lang="en-US" altLang="zh-CN" sz="2000" dirty="0" err="1" smtClean="0">
                  <a:latin typeface="Times New Roman" pitchFamily="18" charset="0"/>
                  <a:cs typeface="Times New Roman" pitchFamily="18" charset="0"/>
                </a:rPr>
                <a:t>qn</a:t>
              </a:r>
              <a:endParaRPr lang="zh-CN" altLang="en-US" sz="2000" dirty="0">
                <a:latin typeface="Times New Roman" pitchFamily="18" charset="0"/>
                <a:cs typeface="Times New Roman" pitchFamily="18" charset="0"/>
              </a:endParaRPr>
            </a:p>
          </p:txBody>
        </p:sp>
        <p:sp>
          <p:nvSpPr>
            <p:cNvPr id="24" name="TextBox 23"/>
            <p:cNvSpPr txBox="1"/>
            <p:nvPr/>
          </p:nvSpPr>
          <p:spPr>
            <a:xfrm>
              <a:off x="7715272" y="4714884"/>
              <a:ext cx="883575"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(q+1)n</a:t>
              </a:r>
              <a:endParaRPr lang="zh-CN" altLang="en-US" sz="2000" dirty="0">
                <a:latin typeface="Times New Roman" pitchFamily="18" charset="0"/>
                <a:cs typeface="Times New Roman" pitchFamily="18" charset="0"/>
              </a:endParaRPr>
            </a:p>
          </p:txBody>
        </p:sp>
        <p:cxnSp>
          <p:nvCxnSpPr>
            <p:cNvPr id="25" name="直接连接符 24"/>
            <p:cNvCxnSpPr/>
            <p:nvPr/>
          </p:nvCxnSpPr>
          <p:spPr>
            <a:xfrm rot="5400000">
              <a:off x="7287438" y="5214156"/>
              <a:ext cx="285752" cy="1588"/>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42910" y="5286388"/>
              <a:ext cx="312906"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0</a:t>
              </a:r>
              <a:endParaRPr lang="zh-CN" altLang="en-US" sz="2000" dirty="0">
                <a:latin typeface="Times New Roman" pitchFamily="18" charset="0"/>
                <a:cs typeface="Times New Roman" pitchFamily="18" charset="0"/>
              </a:endParaRPr>
            </a:p>
          </p:txBody>
        </p:sp>
        <p:sp>
          <p:nvSpPr>
            <p:cNvPr id="27" name="TextBox 26"/>
            <p:cNvSpPr txBox="1"/>
            <p:nvPr/>
          </p:nvSpPr>
          <p:spPr>
            <a:xfrm>
              <a:off x="857224" y="5286388"/>
              <a:ext cx="312906"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1</a:t>
              </a:r>
              <a:endParaRPr lang="zh-CN" altLang="en-US" sz="2000" dirty="0">
                <a:latin typeface="Times New Roman" pitchFamily="18" charset="0"/>
                <a:cs typeface="Times New Roman" pitchFamily="18" charset="0"/>
              </a:endParaRPr>
            </a:p>
          </p:txBody>
        </p:sp>
        <p:sp>
          <p:nvSpPr>
            <p:cNvPr id="28" name="TextBox 27"/>
            <p:cNvSpPr txBox="1"/>
            <p:nvPr/>
          </p:nvSpPr>
          <p:spPr>
            <a:xfrm>
              <a:off x="1071538" y="5286388"/>
              <a:ext cx="312906"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2</a:t>
              </a:r>
              <a:endParaRPr lang="zh-CN" altLang="en-US" sz="2000" dirty="0">
                <a:latin typeface="Times New Roman" pitchFamily="18" charset="0"/>
                <a:cs typeface="Times New Roman" pitchFamily="18" charset="0"/>
              </a:endParaRPr>
            </a:p>
          </p:txBody>
        </p:sp>
        <p:sp>
          <p:nvSpPr>
            <p:cNvPr id="29" name="TextBox 28"/>
            <p:cNvSpPr txBox="1"/>
            <p:nvPr/>
          </p:nvSpPr>
          <p:spPr>
            <a:xfrm>
              <a:off x="7286644" y="4714884"/>
              <a:ext cx="298480"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a</a:t>
              </a:r>
              <a:endParaRPr lang="zh-CN" altLang="en-US" sz="2000" dirty="0">
                <a:latin typeface="Times New Roman" pitchFamily="18" charset="0"/>
                <a:cs typeface="Times New Roman" pitchFamily="18" charset="0"/>
              </a:endParaRPr>
            </a:p>
          </p:txBody>
        </p:sp>
        <p:sp>
          <p:nvSpPr>
            <p:cNvPr id="31" name="右大括号 30"/>
            <p:cNvSpPr/>
            <p:nvPr/>
          </p:nvSpPr>
          <p:spPr>
            <a:xfrm rot="16200000" flipH="1">
              <a:off x="7072330" y="5357827"/>
              <a:ext cx="214314" cy="500066"/>
            </a:xfrm>
            <a:prstGeom prst="rightBrace">
              <a:avLst>
                <a:gd name="adj1" fmla="val 59827"/>
                <a:gd name="adj2" fmla="val 50000"/>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TextBox 31"/>
            <p:cNvSpPr txBox="1"/>
            <p:nvPr/>
          </p:nvSpPr>
          <p:spPr>
            <a:xfrm>
              <a:off x="7072330" y="5643578"/>
              <a:ext cx="269626" cy="400110"/>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r</a:t>
              </a:r>
              <a:endParaRPr lang="zh-CN" altLang="en-US" sz="2000" dirty="0">
                <a:latin typeface="Times New Roman" pitchFamily="18" charset="0"/>
                <a:cs typeface="Times New Roman" pitchFamily="18" charset="0"/>
              </a:endParaRPr>
            </a:p>
          </p:txBody>
        </p:sp>
      </p:gr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11</a:t>
            </a:fld>
            <a:endParaRPr lang="en-US" altLang="zh-CN" dirty="0"/>
          </a:p>
        </p:txBody>
      </p:sp>
      <p:sp>
        <p:nvSpPr>
          <p:cNvPr id="38" name="流程图: 合并 37"/>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73890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467544" y="764704"/>
            <a:ext cx="8229600" cy="5245224"/>
          </a:xfrm>
        </p:spPr>
        <p:txBody>
          <a:bodyPr/>
          <a:lstStyle/>
          <a:p>
            <a:r>
              <a:rPr lang="zh-CN" altLang="en-US" sz="2400" dirty="0" smtClean="0"/>
              <a:t>类似地可以解出所有方程组</a:t>
            </a:r>
            <a:endParaRPr lang="en-US" altLang="zh-CN" sz="2400" dirty="0" smtClean="0"/>
          </a:p>
          <a:p>
            <a:pPr lvl="1"/>
            <a:endParaRPr lang="en-US" altLang="zh-CN" sz="2000" dirty="0"/>
          </a:p>
          <a:p>
            <a:pPr lvl="1"/>
            <a:endParaRPr lang="en-US" altLang="zh-CN" sz="2000" dirty="0" smtClean="0"/>
          </a:p>
          <a:p>
            <a:pPr lvl="1"/>
            <a:endParaRPr lang="en-US" altLang="zh-CN" sz="2000" dirty="0" smtClean="0"/>
          </a:p>
          <a:p>
            <a:r>
              <a:rPr lang="zh-CN" altLang="en-US" sz="2400" dirty="0" smtClean="0"/>
              <a:t>代回原同余方程组，即得证</a:t>
            </a:r>
            <a:endParaRPr lang="en-US" altLang="zh-CN" sz="2400" dirty="0" smtClean="0"/>
          </a:p>
          <a:p>
            <a:endParaRPr lang="en-US" altLang="zh-CN" sz="2400" dirty="0"/>
          </a:p>
          <a:p>
            <a:endParaRPr lang="en-US" altLang="zh-CN" sz="2400" dirty="0" smtClean="0"/>
          </a:p>
          <a:p>
            <a:endParaRPr lang="en-US" altLang="zh-CN" sz="2400" dirty="0"/>
          </a:p>
          <a:p>
            <a:r>
              <a:rPr lang="zh-CN" altLang="en-US" sz="2400" dirty="0"/>
              <a:t>当给出</a:t>
            </a:r>
            <a:r>
              <a:rPr lang="en-US" altLang="zh-CN" sz="2400" dirty="0"/>
              <a:t>t+1</a:t>
            </a:r>
            <a:r>
              <a:rPr lang="zh-CN" altLang="en-US" sz="2400" dirty="0"/>
              <a:t>个影子时</a:t>
            </a:r>
            <a:endParaRPr lang="en-US" altLang="zh-CN" sz="2400" dirty="0"/>
          </a:p>
          <a:p>
            <a:pPr lvl="1"/>
            <a:r>
              <a:rPr lang="zh-CN" altLang="en-US" sz="2000" dirty="0"/>
              <a:t>任选</a:t>
            </a:r>
            <a:r>
              <a:rPr lang="en-US" altLang="zh-CN" sz="2000" dirty="0"/>
              <a:t>t</a:t>
            </a:r>
            <a:r>
              <a:rPr lang="zh-CN" altLang="en-US" sz="2000" dirty="0"/>
              <a:t>个来解</a:t>
            </a:r>
            <a:endParaRPr lang="en-US" altLang="zh-CN" sz="2000" dirty="0"/>
          </a:p>
          <a:p>
            <a:pPr lvl="1"/>
            <a:r>
              <a:rPr lang="zh-CN" altLang="en-US" sz="2000" dirty="0"/>
              <a:t>用所有的</a:t>
            </a:r>
            <a:r>
              <a:rPr lang="en-US" altLang="zh-CN" sz="2000" dirty="0"/>
              <a:t>t+1</a:t>
            </a:r>
            <a:r>
              <a:rPr lang="zh-CN" altLang="en-US" sz="2000" dirty="0"/>
              <a:t>个来解</a:t>
            </a:r>
          </a:p>
          <a:p>
            <a:endParaRPr lang="zh-CN" altLang="en-US" sz="2400" dirty="0"/>
          </a:p>
        </p:txBody>
      </p:sp>
      <p:graphicFrame>
        <p:nvGraphicFramePr>
          <p:cNvPr id="7" name="对象 6"/>
          <p:cNvGraphicFramePr>
            <a:graphicFrameLocks noChangeAspect="1"/>
          </p:cNvGraphicFramePr>
          <p:nvPr>
            <p:extLst>
              <p:ext uri="{D42A27DB-BD31-4B8C-83A1-F6EECF244321}">
                <p14:modId xmlns:p14="http://schemas.microsoft.com/office/powerpoint/2010/main" val="3539586521"/>
              </p:ext>
            </p:extLst>
          </p:nvPr>
        </p:nvGraphicFramePr>
        <p:xfrm>
          <a:off x="971600" y="1196752"/>
          <a:ext cx="2116138" cy="1047750"/>
        </p:xfrm>
        <a:graphic>
          <a:graphicData uri="http://schemas.openxmlformats.org/presentationml/2006/ole">
            <mc:AlternateContent xmlns:mc="http://schemas.openxmlformats.org/markup-compatibility/2006">
              <mc:Choice xmlns:v="urn:schemas-microsoft-com:vml" Requires="v">
                <p:oleObj spid="_x0000_s28755" name="Equation" r:id="rId3" imgW="977760" imgH="419040" progId="Equation.DSMT4">
                  <p:embed/>
                </p:oleObj>
              </mc:Choice>
              <mc:Fallback>
                <p:oleObj name="Equation" r:id="rId3" imgW="977760" imgH="419040" progId="Equation.DSMT4">
                  <p:embed/>
                  <p:pic>
                    <p:nvPicPr>
                      <p:cNvPr id="0" name=""/>
                      <p:cNvPicPr>
                        <a:picLocks noChangeAspect="1" noChangeArrowheads="1"/>
                      </p:cNvPicPr>
                      <p:nvPr/>
                    </p:nvPicPr>
                    <p:blipFill>
                      <a:blip r:embed="rId4"/>
                      <a:srcRect/>
                      <a:stretch>
                        <a:fillRect/>
                      </a:stretch>
                    </p:blipFill>
                    <p:spPr bwMode="auto">
                      <a:xfrm>
                        <a:off x="971600" y="1196752"/>
                        <a:ext cx="2116138"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251255784"/>
              </p:ext>
            </p:extLst>
          </p:nvPr>
        </p:nvGraphicFramePr>
        <p:xfrm>
          <a:off x="971600" y="2852936"/>
          <a:ext cx="4067175" cy="1079500"/>
        </p:xfrm>
        <a:graphic>
          <a:graphicData uri="http://schemas.openxmlformats.org/presentationml/2006/ole">
            <mc:AlternateContent xmlns:mc="http://schemas.openxmlformats.org/markup-compatibility/2006">
              <mc:Choice xmlns:v="urn:schemas-microsoft-com:vml" Requires="v">
                <p:oleObj spid="_x0000_s28756" name="Equation" r:id="rId5" imgW="1879560" imgH="431640" progId="Equation.DSMT4">
                  <p:embed/>
                </p:oleObj>
              </mc:Choice>
              <mc:Fallback>
                <p:oleObj name="Equation" r:id="rId5" imgW="1879560" imgH="431640" progId="Equation.DSMT4">
                  <p:embed/>
                  <p:pic>
                    <p:nvPicPr>
                      <p:cNvPr id="0" name=""/>
                      <p:cNvPicPr>
                        <a:picLocks noChangeAspect="1" noChangeArrowheads="1"/>
                      </p:cNvPicPr>
                      <p:nvPr/>
                    </p:nvPicPr>
                    <p:blipFill>
                      <a:blip r:embed="rId6"/>
                      <a:srcRect/>
                      <a:stretch>
                        <a:fillRect/>
                      </a:stretch>
                    </p:blipFill>
                    <p:spPr bwMode="auto">
                      <a:xfrm>
                        <a:off x="971600" y="2852936"/>
                        <a:ext cx="4067175"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nvPr>
        </p:nvGraphicFramePr>
        <p:xfrm>
          <a:off x="971600" y="5229225"/>
          <a:ext cx="7008812" cy="1047750"/>
        </p:xfrm>
        <a:graphic>
          <a:graphicData uri="http://schemas.openxmlformats.org/presentationml/2006/ole">
            <mc:AlternateContent xmlns:mc="http://schemas.openxmlformats.org/markup-compatibility/2006">
              <mc:Choice xmlns:v="urn:schemas-microsoft-com:vml" Requires="v">
                <p:oleObj spid="_x0000_s28757" name="Equation" r:id="rId7" imgW="3238200" imgH="419040" progId="Equation.DSMT4">
                  <p:embed/>
                </p:oleObj>
              </mc:Choice>
              <mc:Fallback>
                <p:oleObj name="Equation" r:id="rId7" imgW="3238200" imgH="419040" progId="Equation.DSMT4">
                  <p:embed/>
                  <p:pic>
                    <p:nvPicPr>
                      <p:cNvPr id="0" name=""/>
                      <p:cNvPicPr>
                        <a:picLocks noChangeAspect="1" noChangeArrowheads="1"/>
                      </p:cNvPicPr>
                      <p:nvPr/>
                    </p:nvPicPr>
                    <p:blipFill>
                      <a:blip r:embed="rId8"/>
                      <a:srcRect/>
                      <a:stretch>
                        <a:fillRect/>
                      </a:stretch>
                    </p:blipFill>
                    <p:spPr bwMode="auto">
                      <a:xfrm>
                        <a:off x="971600" y="5229225"/>
                        <a:ext cx="7008812"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3B7484B5-1F67-4C82-B7D7-3383E5F545DB}" type="slidenum">
              <a:rPr lang="zh-CN" altLang="en-US" smtClean="0"/>
              <a:pPr>
                <a:defRPr/>
              </a:pPr>
              <a:t>110</a:t>
            </a:fld>
            <a:endParaRPr lang="en-US" altLang="zh-CN" dirty="0"/>
          </a:p>
        </p:txBody>
      </p:sp>
      <p:sp>
        <p:nvSpPr>
          <p:cNvPr id="10" name="流程图: 合并 9"/>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21096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400" dirty="0"/>
              <a:t>代</a:t>
            </a:r>
            <a:r>
              <a:rPr lang="zh-CN" altLang="en-US" sz="2400" dirty="0" smtClean="0"/>
              <a:t>回同余方程</a:t>
            </a:r>
            <a:r>
              <a:rPr lang="zh-CN" altLang="en-US" sz="2400" dirty="0"/>
              <a:t>组</a:t>
            </a:r>
            <a:r>
              <a:rPr lang="zh-CN" altLang="en-US" sz="2400" dirty="0" smtClean="0"/>
              <a:t>，可得</a:t>
            </a:r>
            <a:endParaRPr lang="en-US" altLang="zh-CN" sz="2400" dirty="0" smtClean="0"/>
          </a:p>
          <a:p>
            <a:pPr lvl="1"/>
            <a:endParaRPr lang="en-US" altLang="zh-CN" sz="2000" dirty="0"/>
          </a:p>
          <a:p>
            <a:pPr lvl="1"/>
            <a:endParaRPr lang="en-US" altLang="zh-CN" sz="2000" dirty="0" smtClean="0"/>
          </a:p>
          <a:p>
            <a:pPr lvl="1"/>
            <a:endParaRPr lang="en-US" altLang="zh-CN" sz="2000" dirty="0" smtClean="0"/>
          </a:p>
          <a:p>
            <a:r>
              <a:rPr lang="zh-CN" altLang="en-US" sz="2400" dirty="0" smtClean="0"/>
              <a:t>注意到</a:t>
            </a:r>
            <a:endParaRPr lang="en-US" altLang="zh-CN" sz="2400" dirty="0" smtClean="0"/>
          </a:p>
          <a:p>
            <a:pPr lvl="1"/>
            <a:endParaRPr lang="en-US" altLang="zh-CN" sz="2000" dirty="0"/>
          </a:p>
          <a:p>
            <a:pPr lvl="1"/>
            <a:endParaRPr lang="en-US" altLang="zh-CN" sz="2000" dirty="0" smtClean="0"/>
          </a:p>
          <a:p>
            <a:pPr lvl="1"/>
            <a:endParaRPr lang="en-US" altLang="zh-CN" sz="2000" dirty="0" smtClean="0"/>
          </a:p>
          <a:p>
            <a:r>
              <a:rPr lang="zh-CN" altLang="en-US" sz="2400" dirty="0" smtClean="0"/>
              <a:t>代入上式，</a:t>
            </a:r>
            <a:endParaRPr lang="en-US" altLang="zh-CN" sz="2400" dirty="0"/>
          </a:p>
        </p:txBody>
      </p:sp>
      <p:graphicFrame>
        <p:nvGraphicFramePr>
          <p:cNvPr id="8" name="对象 7"/>
          <p:cNvGraphicFramePr>
            <a:graphicFrameLocks noChangeAspect="1"/>
          </p:cNvGraphicFramePr>
          <p:nvPr>
            <p:extLst>
              <p:ext uri="{D42A27DB-BD31-4B8C-83A1-F6EECF244321}">
                <p14:modId xmlns:p14="http://schemas.microsoft.com/office/powerpoint/2010/main" val="844261574"/>
              </p:ext>
            </p:extLst>
          </p:nvPr>
        </p:nvGraphicFramePr>
        <p:xfrm>
          <a:off x="755576" y="1556792"/>
          <a:ext cx="6956425" cy="1079500"/>
        </p:xfrm>
        <a:graphic>
          <a:graphicData uri="http://schemas.openxmlformats.org/presentationml/2006/ole">
            <mc:AlternateContent xmlns:mc="http://schemas.openxmlformats.org/markup-compatibility/2006">
              <mc:Choice xmlns:v="urn:schemas-microsoft-com:vml" Requires="v">
                <p:oleObj spid="_x0000_s29779" name="Equation" r:id="rId3" imgW="3213000" imgH="431640" progId="Equation.DSMT4">
                  <p:embed/>
                </p:oleObj>
              </mc:Choice>
              <mc:Fallback>
                <p:oleObj name="Equation" r:id="rId3" imgW="3213000" imgH="431640" progId="Equation.DSMT4">
                  <p:embed/>
                  <p:pic>
                    <p:nvPicPr>
                      <p:cNvPr id="0" name=""/>
                      <p:cNvPicPr>
                        <a:picLocks noChangeAspect="1" noChangeArrowheads="1"/>
                      </p:cNvPicPr>
                      <p:nvPr/>
                    </p:nvPicPr>
                    <p:blipFill>
                      <a:blip r:embed="rId4"/>
                      <a:srcRect/>
                      <a:stretch>
                        <a:fillRect/>
                      </a:stretch>
                    </p:blipFill>
                    <p:spPr bwMode="auto">
                      <a:xfrm>
                        <a:off x="755576" y="1556792"/>
                        <a:ext cx="6956425"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849694458"/>
              </p:ext>
            </p:extLst>
          </p:nvPr>
        </p:nvGraphicFramePr>
        <p:xfrm>
          <a:off x="755576" y="3068960"/>
          <a:ext cx="2832100" cy="1079500"/>
        </p:xfrm>
        <a:graphic>
          <a:graphicData uri="http://schemas.openxmlformats.org/presentationml/2006/ole">
            <mc:AlternateContent xmlns:mc="http://schemas.openxmlformats.org/markup-compatibility/2006">
              <mc:Choice xmlns:v="urn:schemas-microsoft-com:vml" Requires="v">
                <p:oleObj spid="_x0000_s29780" name="Equation" r:id="rId5" imgW="1307880" imgH="431640" progId="Equation.DSMT4">
                  <p:embed/>
                </p:oleObj>
              </mc:Choice>
              <mc:Fallback>
                <p:oleObj name="Equation" r:id="rId5" imgW="1307880" imgH="431640" progId="Equation.DSMT4">
                  <p:embed/>
                  <p:pic>
                    <p:nvPicPr>
                      <p:cNvPr id="0" name=""/>
                      <p:cNvPicPr>
                        <a:picLocks noChangeAspect="1" noChangeArrowheads="1"/>
                      </p:cNvPicPr>
                      <p:nvPr/>
                    </p:nvPicPr>
                    <p:blipFill>
                      <a:blip r:embed="rId6"/>
                      <a:srcRect/>
                      <a:stretch>
                        <a:fillRect/>
                      </a:stretch>
                    </p:blipFill>
                    <p:spPr bwMode="auto">
                      <a:xfrm>
                        <a:off x="755576" y="3068960"/>
                        <a:ext cx="28321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4045269814"/>
              </p:ext>
            </p:extLst>
          </p:nvPr>
        </p:nvGraphicFramePr>
        <p:xfrm>
          <a:off x="755576" y="4725144"/>
          <a:ext cx="7396163" cy="1079500"/>
        </p:xfrm>
        <a:graphic>
          <a:graphicData uri="http://schemas.openxmlformats.org/presentationml/2006/ole">
            <mc:AlternateContent xmlns:mc="http://schemas.openxmlformats.org/markup-compatibility/2006">
              <mc:Choice xmlns:v="urn:schemas-microsoft-com:vml" Requires="v">
                <p:oleObj spid="_x0000_s29781" name="Equation" r:id="rId7" imgW="3416040" imgH="431640" progId="Equation.DSMT4">
                  <p:embed/>
                </p:oleObj>
              </mc:Choice>
              <mc:Fallback>
                <p:oleObj name="Equation" r:id="rId7" imgW="3416040" imgH="431640" progId="Equation.DSMT4">
                  <p:embed/>
                  <p:pic>
                    <p:nvPicPr>
                      <p:cNvPr id="0" name=""/>
                      <p:cNvPicPr>
                        <a:picLocks noChangeAspect="1" noChangeArrowheads="1"/>
                      </p:cNvPicPr>
                      <p:nvPr/>
                    </p:nvPicPr>
                    <p:blipFill>
                      <a:blip r:embed="rId8"/>
                      <a:srcRect/>
                      <a:stretch>
                        <a:fillRect/>
                      </a:stretch>
                    </p:blipFill>
                    <p:spPr bwMode="auto">
                      <a:xfrm>
                        <a:off x="755576" y="4725144"/>
                        <a:ext cx="7396163"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页脚占位符 5"/>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111</a:t>
            </a:fld>
            <a:endParaRPr lang="en-US" altLang="zh-CN" dirty="0"/>
          </a:p>
        </p:txBody>
      </p:sp>
      <p:sp>
        <p:nvSpPr>
          <p:cNvPr id="10" name="流程图: 合并 9"/>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08556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对象 5"/>
          <p:cNvGraphicFramePr>
            <a:graphicFrameLocks noChangeAspect="1"/>
          </p:cNvGraphicFramePr>
          <p:nvPr>
            <p:extLst/>
          </p:nvPr>
        </p:nvGraphicFramePr>
        <p:xfrm>
          <a:off x="899592" y="1268760"/>
          <a:ext cx="7396162" cy="4318000"/>
        </p:xfrm>
        <a:graphic>
          <a:graphicData uri="http://schemas.openxmlformats.org/presentationml/2006/ole">
            <mc:AlternateContent xmlns:mc="http://schemas.openxmlformats.org/markup-compatibility/2006">
              <mc:Choice xmlns:v="urn:schemas-microsoft-com:vml" Requires="v">
                <p:oleObj spid="_x0000_s30749" name="Equation" r:id="rId3" imgW="3416040" imgH="1726920" progId="Equation.DSMT4">
                  <p:embed/>
                </p:oleObj>
              </mc:Choice>
              <mc:Fallback>
                <p:oleObj name="Equation" r:id="rId3" imgW="3416040" imgH="1726920" progId="Equation.DSMT4">
                  <p:embed/>
                  <p:pic>
                    <p:nvPicPr>
                      <p:cNvPr id="0" name=""/>
                      <p:cNvPicPr>
                        <a:picLocks noChangeAspect="1" noChangeArrowheads="1"/>
                      </p:cNvPicPr>
                      <p:nvPr/>
                    </p:nvPicPr>
                    <p:blipFill>
                      <a:blip r:embed="rId4"/>
                      <a:srcRect/>
                      <a:stretch>
                        <a:fillRect/>
                      </a:stretch>
                    </p:blipFill>
                    <p:spPr bwMode="auto">
                      <a:xfrm>
                        <a:off x="899592" y="1268760"/>
                        <a:ext cx="7396162" cy="431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3B7484B5-1F67-4C82-B7D7-3383E5F545DB}" type="slidenum">
              <a:rPr lang="zh-CN" altLang="en-US" smtClean="0"/>
              <a:pPr>
                <a:defRPr/>
              </a:pPr>
              <a:t>112</a:t>
            </a:fld>
            <a:endParaRPr lang="en-US" altLang="zh-CN" dirty="0"/>
          </a:p>
        </p:txBody>
      </p:sp>
      <p:sp>
        <p:nvSpPr>
          <p:cNvPr id="5" name="流程图: 合并 4"/>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74145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395536" y="1124744"/>
            <a:ext cx="8472487" cy="5233194"/>
          </a:xfrm>
        </p:spPr>
        <p:txBody>
          <a:bodyPr/>
          <a:lstStyle/>
          <a:p>
            <a:r>
              <a:rPr lang="zh-CN" altLang="en-US" sz="2400" dirty="0" smtClean="0"/>
              <a:t>例：令</a:t>
            </a:r>
            <a:r>
              <a:rPr lang="en-US" altLang="zh-CN" sz="2400" dirty="0" smtClean="0"/>
              <a:t>K=13, n=5, t=3</a:t>
            </a:r>
          </a:p>
          <a:p>
            <a:pPr>
              <a:buNone/>
            </a:pPr>
            <a:r>
              <a:rPr lang="en-US" altLang="zh-CN" sz="2400" dirty="0" smtClean="0"/>
              <a:t>	</a:t>
            </a:r>
            <a:r>
              <a:rPr lang="zh-CN" altLang="en-US" sz="2400" dirty="0" smtClean="0"/>
              <a:t>取</a:t>
            </a:r>
            <a:r>
              <a:rPr lang="en-US" altLang="zh-CN" sz="2400" dirty="0" smtClean="0"/>
              <a:t>p = 17</a:t>
            </a:r>
          </a:p>
          <a:p>
            <a:pPr>
              <a:buNone/>
            </a:pPr>
            <a:endParaRPr lang="en-US" altLang="zh-CN" sz="2000" dirty="0" smtClean="0"/>
          </a:p>
          <a:p>
            <a:pPr>
              <a:buNone/>
            </a:pPr>
            <a:r>
              <a:rPr lang="en-US" altLang="zh-CN" sz="2000" dirty="0" smtClean="0"/>
              <a:t>	h(x)</a:t>
            </a:r>
            <a:r>
              <a:rPr lang="zh-CN" altLang="en-US" sz="2000" dirty="0" smtClean="0"/>
              <a:t>＝</a:t>
            </a:r>
            <a:r>
              <a:rPr lang="en-US" altLang="zh-CN" sz="2000" dirty="0" smtClean="0"/>
              <a:t>(2x</a:t>
            </a:r>
            <a:r>
              <a:rPr lang="en-US" altLang="zh-CN" sz="2000" baseline="30000" dirty="0" smtClean="0"/>
              <a:t>2 </a:t>
            </a:r>
            <a:r>
              <a:rPr lang="en-US" altLang="zh-CN" sz="2000" dirty="0" smtClean="0"/>
              <a:t>+10x +13) mod 17</a:t>
            </a:r>
            <a:endParaRPr lang="en-US" altLang="zh-CN" sz="2400" dirty="0" smtClean="0"/>
          </a:p>
          <a:p>
            <a:pPr>
              <a:buNone/>
            </a:pPr>
            <a:r>
              <a:rPr lang="en-US" altLang="zh-CN" sz="2000" dirty="0" smtClean="0"/>
              <a:t>	k1 = h(1) = (2+10+13) mod 17 = 25 mod 17 = 8</a:t>
            </a:r>
            <a:endParaRPr lang="en-US" altLang="zh-CN" sz="2400" dirty="0" smtClean="0"/>
          </a:p>
          <a:p>
            <a:pPr>
              <a:buNone/>
            </a:pPr>
            <a:r>
              <a:rPr lang="en-US" altLang="zh-CN" sz="2000" dirty="0" smtClean="0"/>
              <a:t>	k2 = h(2) = (8+20+13) mod 17 = 41 mod 17 = 7</a:t>
            </a:r>
            <a:endParaRPr lang="en-US" altLang="zh-CN" sz="2400" dirty="0" smtClean="0"/>
          </a:p>
          <a:p>
            <a:pPr>
              <a:buNone/>
            </a:pPr>
            <a:r>
              <a:rPr lang="en-US" altLang="zh-CN" sz="2000" dirty="0" smtClean="0"/>
              <a:t>	k3 = h(3) = (18+30+13) mod 17 = 61 mod 17 = 10</a:t>
            </a:r>
          </a:p>
          <a:p>
            <a:pPr>
              <a:buNone/>
            </a:pPr>
            <a:r>
              <a:rPr lang="en-US" altLang="zh-CN" sz="2400" dirty="0" smtClean="0"/>
              <a:t>	</a:t>
            </a:r>
            <a:r>
              <a:rPr lang="en-US" altLang="zh-CN" sz="2000" dirty="0" smtClean="0"/>
              <a:t>k4 = h(4) = (32+40+13) mod 17 = 85 mod 17 = 0</a:t>
            </a:r>
            <a:endParaRPr lang="en-US" altLang="zh-CN" sz="2400" dirty="0" smtClean="0"/>
          </a:p>
          <a:p>
            <a:pPr>
              <a:buNone/>
            </a:pPr>
            <a:r>
              <a:rPr lang="en-US" altLang="zh-CN" sz="2000" dirty="0" smtClean="0"/>
              <a:t>	k5 = h(5) = (50+50+13) mod 17 = 113 mod 17 = 11</a:t>
            </a:r>
            <a:endParaRPr lang="zh-CN" altLang="en-US" sz="2000" dirty="0" smtClean="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3B7484B5-1F67-4C82-B7D7-3383E5F545DB}" type="slidenum">
              <a:rPr lang="zh-CN" altLang="en-US" smtClean="0"/>
              <a:pPr>
                <a:defRPr/>
              </a:pPr>
              <a:t>113</a:t>
            </a:fld>
            <a:endParaRPr lang="en-US" altLang="zh-CN" dirty="0"/>
          </a:p>
        </p:txBody>
      </p:sp>
      <p:sp>
        <p:nvSpPr>
          <p:cNvPr id="5" name="流程图: 合并 4"/>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87808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275977" y="1124744"/>
            <a:ext cx="8472487" cy="5233194"/>
          </a:xfrm>
        </p:spPr>
        <p:txBody>
          <a:bodyPr/>
          <a:lstStyle/>
          <a:p>
            <a:pPr>
              <a:buNone/>
            </a:pPr>
            <a:r>
              <a:rPr lang="en-US" altLang="zh-CN" sz="2400" dirty="0" smtClean="0"/>
              <a:t>	</a:t>
            </a:r>
            <a:r>
              <a:rPr lang="zh-CN" altLang="en-US" sz="2400" dirty="0" smtClean="0"/>
              <a:t>重组</a:t>
            </a:r>
            <a:r>
              <a:rPr lang="en-US" altLang="zh-CN" sz="2400" dirty="0" smtClean="0"/>
              <a:t>h(x)</a:t>
            </a:r>
            <a:r>
              <a:rPr lang="zh-CN" altLang="en-US" sz="2400" dirty="0" smtClean="0"/>
              <a:t>，</a:t>
            </a:r>
            <a:r>
              <a:rPr lang="en-US" altLang="zh-CN" sz="2400" dirty="0" smtClean="0"/>
              <a:t>t = 3</a:t>
            </a:r>
            <a:r>
              <a:rPr lang="zh-CN" altLang="en-US" sz="2400" dirty="0" smtClean="0"/>
              <a:t>，随机选取</a:t>
            </a:r>
            <a:r>
              <a:rPr lang="en-US" altLang="zh-CN" sz="2400" dirty="0" smtClean="0"/>
              <a:t>k</a:t>
            </a:r>
            <a:r>
              <a:rPr lang="en-US" altLang="zh-CN" sz="2400" baseline="-25000" dirty="0" smtClean="0"/>
              <a:t>1</a:t>
            </a:r>
            <a:r>
              <a:rPr lang="zh-CN" altLang="en-US" sz="2400" dirty="0" smtClean="0"/>
              <a:t>，</a:t>
            </a:r>
            <a:r>
              <a:rPr lang="en-US" altLang="zh-CN" sz="2400" dirty="0" smtClean="0"/>
              <a:t>k</a:t>
            </a:r>
            <a:r>
              <a:rPr lang="en-US" altLang="zh-CN" sz="2400" baseline="-25000" dirty="0" smtClean="0"/>
              <a:t>3</a:t>
            </a:r>
            <a:r>
              <a:rPr lang="zh-CN" altLang="en-US" sz="2400" dirty="0" smtClean="0"/>
              <a:t>，</a:t>
            </a:r>
            <a:r>
              <a:rPr lang="en-US" altLang="zh-CN" sz="2400" dirty="0" smtClean="0"/>
              <a:t>k</a:t>
            </a:r>
            <a:r>
              <a:rPr lang="en-US" altLang="zh-CN" sz="2400" baseline="-25000" dirty="0" smtClean="0"/>
              <a:t>5</a:t>
            </a:r>
            <a:r>
              <a:rPr lang="zh-CN" altLang="en-US" sz="2400" dirty="0" smtClean="0"/>
              <a:t>：</a:t>
            </a:r>
            <a:endParaRPr lang="en-US" altLang="zh-CN" sz="2400" dirty="0" smtClean="0"/>
          </a:p>
          <a:p>
            <a:pPr>
              <a:buNone/>
            </a:pPr>
            <a:endParaRPr lang="en-US" altLang="zh-CN" sz="2400" dirty="0" smtClean="0"/>
          </a:p>
          <a:p>
            <a:pPr>
              <a:buNone/>
            </a:pPr>
            <a:endParaRPr lang="en-US" altLang="zh-CN" sz="2400" dirty="0" smtClean="0"/>
          </a:p>
          <a:p>
            <a:pPr>
              <a:buNone/>
            </a:pPr>
            <a:endParaRPr lang="en-US" altLang="zh-CN" sz="2400" dirty="0" smtClean="0"/>
          </a:p>
          <a:p>
            <a:pPr>
              <a:buNone/>
            </a:pPr>
            <a:endParaRPr lang="en-US" altLang="zh-CN" sz="2400" dirty="0" smtClean="0"/>
          </a:p>
          <a:p>
            <a:pPr>
              <a:buNone/>
            </a:pPr>
            <a:endParaRPr lang="en-US" altLang="zh-CN" sz="2400" dirty="0" smtClean="0"/>
          </a:p>
          <a:p>
            <a:pPr>
              <a:buNone/>
            </a:pPr>
            <a:endParaRPr lang="en-US" altLang="zh-CN" sz="2400" dirty="0" smtClean="0"/>
          </a:p>
          <a:p>
            <a:pPr>
              <a:buNone/>
            </a:pPr>
            <a:endParaRPr lang="en-US" altLang="zh-CN" sz="2400" dirty="0" smtClean="0"/>
          </a:p>
          <a:p>
            <a:pPr>
              <a:buNone/>
            </a:pPr>
            <a:endParaRPr lang="en-US" altLang="zh-CN" sz="2400" dirty="0" smtClean="0"/>
          </a:p>
          <a:p>
            <a:pPr>
              <a:buNone/>
            </a:pPr>
            <a:endParaRPr lang="en-US" altLang="zh-CN" sz="2400" dirty="0" smtClean="0"/>
          </a:p>
          <a:p>
            <a:pPr>
              <a:buNone/>
            </a:pPr>
            <a:endParaRPr lang="en-US" altLang="zh-CN" sz="2400" dirty="0" smtClean="0"/>
          </a:p>
          <a:p>
            <a:pPr>
              <a:buNone/>
            </a:pPr>
            <a:r>
              <a:rPr lang="en-US" altLang="zh-CN" sz="2400" dirty="0" smtClean="0"/>
              <a:t>	K = h(0) = 13</a:t>
            </a:r>
            <a:endParaRPr lang="zh-CN" altLang="en-US" sz="2400" dirty="0" smtClean="0"/>
          </a:p>
        </p:txBody>
      </p:sp>
      <p:graphicFrame>
        <p:nvGraphicFramePr>
          <p:cNvPr id="7" name="对象 6"/>
          <p:cNvGraphicFramePr>
            <a:graphicFrameLocks noChangeAspect="1"/>
          </p:cNvGraphicFramePr>
          <p:nvPr>
            <p:extLst>
              <p:ext uri="{D42A27DB-BD31-4B8C-83A1-F6EECF244321}">
                <p14:modId xmlns:p14="http://schemas.microsoft.com/office/powerpoint/2010/main" val="1574099325"/>
              </p:ext>
            </p:extLst>
          </p:nvPr>
        </p:nvGraphicFramePr>
        <p:xfrm>
          <a:off x="251520" y="1628800"/>
          <a:ext cx="8572560" cy="4218407"/>
        </p:xfrm>
        <a:graphic>
          <a:graphicData uri="http://schemas.openxmlformats.org/presentationml/2006/ole">
            <mc:AlternateContent xmlns:mc="http://schemas.openxmlformats.org/markup-compatibility/2006">
              <mc:Choice xmlns:v="urn:schemas-microsoft-com:vml" Requires="v">
                <p:oleObj spid="_x0000_s31773" name="Equation" r:id="rId3" imgW="4101840" imgH="2019240" progId="Equation.DSMT4">
                  <p:embed/>
                </p:oleObj>
              </mc:Choice>
              <mc:Fallback>
                <p:oleObj name="Equation" r:id="rId3" imgW="4101840" imgH="20192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1628800"/>
                        <a:ext cx="8572560" cy="42184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3B7484B5-1F67-4C82-B7D7-3383E5F545DB}" type="slidenum">
              <a:rPr lang="zh-CN" altLang="en-US" smtClean="0"/>
              <a:pPr>
                <a:defRPr/>
              </a:pPr>
              <a:t>114</a:t>
            </a:fld>
            <a:endParaRPr lang="en-US" altLang="zh-CN" dirty="0"/>
          </a:p>
        </p:txBody>
      </p:sp>
      <p:sp>
        <p:nvSpPr>
          <p:cNvPr id="6" name="流程图: 合并 5"/>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58639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高级门限方案</a:t>
            </a:r>
            <a:endParaRPr lang="zh-CN" altLang="en-US" dirty="0"/>
          </a:p>
        </p:txBody>
      </p:sp>
      <p:sp>
        <p:nvSpPr>
          <p:cNvPr id="3" name="内容占位符 2"/>
          <p:cNvSpPr>
            <a:spLocks noGrp="1"/>
          </p:cNvSpPr>
          <p:nvPr>
            <p:ph idx="1"/>
          </p:nvPr>
        </p:nvSpPr>
        <p:spPr>
          <a:xfrm>
            <a:off x="457200" y="1295400"/>
            <a:ext cx="8219256" cy="5029200"/>
          </a:xfrm>
        </p:spPr>
        <p:txBody>
          <a:bodyPr/>
          <a:lstStyle/>
          <a:p>
            <a:r>
              <a:rPr lang="zh-CN" altLang="en-US" dirty="0" smtClean="0"/>
              <a:t>可以构造复杂的共享方案</a:t>
            </a:r>
            <a:endParaRPr lang="en-US" altLang="zh-CN" dirty="0" smtClean="0"/>
          </a:p>
          <a:p>
            <a:endParaRPr lang="en-US" altLang="zh-CN" dirty="0" smtClean="0"/>
          </a:p>
          <a:p>
            <a:r>
              <a:rPr lang="zh-CN" altLang="en-US" dirty="0" smtClean="0"/>
              <a:t>若某人比其他人重要，可以分配给他更多的影子</a:t>
            </a:r>
            <a:endParaRPr lang="en-US" altLang="zh-CN" dirty="0" smtClean="0"/>
          </a:p>
          <a:p>
            <a:pPr lvl="1"/>
            <a:r>
              <a:rPr lang="zh-CN" altLang="en-US" dirty="0" smtClean="0"/>
              <a:t>可以按各人的重要程度分配不同数量的影子</a:t>
            </a:r>
            <a:endParaRPr lang="en-US" altLang="zh-CN" dirty="0" smtClean="0"/>
          </a:p>
          <a:p>
            <a:endParaRPr lang="en-US" altLang="zh-CN" dirty="0" smtClean="0"/>
          </a:p>
          <a:p>
            <a:r>
              <a:rPr lang="zh-CN" altLang="en-US" dirty="0" smtClean="0"/>
              <a:t>设想需要在两个敌对代表团之间共享秘密</a:t>
            </a:r>
            <a:endParaRPr lang="en-US" altLang="zh-CN" dirty="0" smtClean="0"/>
          </a:p>
          <a:p>
            <a:pPr lvl="1"/>
            <a:r>
              <a:rPr lang="zh-CN" altLang="en-US" dirty="0" smtClean="0"/>
              <a:t>设</a:t>
            </a:r>
            <a:r>
              <a:rPr lang="en-US" altLang="zh-CN" dirty="0" smtClean="0"/>
              <a:t>A</a:t>
            </a:r>
            <a:r>
              <a:rPr lang="zh-CN" altLang="en-US" dirty="0" smtClean="0"/>
              <a:t>代表团</a:t>
            </a:r>
            <a:r>
              <a:rPr lang="en-US" altLang="zh-CN" dirty="0" smtClean="0"/>
              <a:t>7</a:t>
            </a:r>
            <a:r>
              <a:rPr lang="zh-CN" altLang="en-US" dirty="0" smtClean="0"/>
              <a:t>人，</a:t>
            </a:r>
            <a:r>
              <a:rPr lang="en-US" altLang="zh-CN" dirty="0" smtClean="0"/>
              <a:t>B</a:t>
            </a:r>
            <a:r>
              <a:rPr lang="zh-CN" altLang="en-US" dirty="0" smtClean="0"/>
              <a:t>代表团</a:t>
            </a:r>
            <a:r>
              <a:rPr lang="en-US" altLang="zh-CN" dirty="0" smtClean="0"/>
              <a:t>12</a:t>
            </a:r>
            <a:r>
              <a:rPr lang="zh-CN" altLang="en-US" dirty="0" smtClean="0"/>
              <a:t>人，需要由来自</a:t>
            </a:r>
            <a:r>
              <a:rPr lang="en-US" altLang="zh-CN" dirty="0" smtClean="0"/>
              <a:t>A</a:t>
            </a:r>
            <a:r>
              <a:rPr lang="zh-CN" altLang="en-US" dirty="0" smtClean="0"/>
              <a:t>团的</a:t>
            </a:r>
            <a:r>
              <a:rPr lang="en-US" altLang="zh-CN" dirty="0" smtClean="0"/>
              <a:t>2</a:t>
            </a:r>
            <a:r>
              <a:rPr lang="zh-CN" altLang="en-US" dirty="0" smtClean="0"/>
              <a:t>人和来自</a:t>
            </a:r>
            <a:r>
              <a:rPr lang="en-US" altLang="zh-CN" dirty="0" smtClean="0"/>
              <a:t>B</a:t>
            </a:r>
            <a:r>
              <a:rPr lang="zh-CN" altLang="en-US" dirty="0" smtClean="0"/>
              <a:t>团的</a:t>
            </a:r>
            <a:r>
              <a:rPr lang="en-US" altLang="zh-CN" dirty="0" smtClean="0"/>
              <a:t>3</a:t>
            </a:r>
            <a:r>
              <a:rPr lang="zh-CN" altLang="en-US" dirty="0" smtClean="0"/>
              <a:t>人一起才能恢复秘密</a:t>
            </a:r>
            <a:endParaRPr lang="en-US" altLang="zh-CN" dirty="0" smtClean="0"/>
          </a:p>
          <a:p>
            <a:pPr lvl="1"/>
            <a:r>
              <a:rPr lang="zh-CN" altLang="en-US" dirty="0" smtClean="0"/>
              <a:t>多项式构造为一个三次多项式，它是一个一次多项式（给</a:t>
            </a:r>
            <a:r>
              <a:rPr lang="en-US" altLang="zh-CN" dirty="0" smtClean="0"/>
              <a:t>A</a:t>
            </a:r>
            <a:r>
              <a:rPr lang="zh-CN" altLang="en-US" dirty="0" smtClean="0"/>
              <a:t>团分配影子）和一个二次多项式（给</a:t>
            </a:r>
            <a:r>
              <a:rPr lang="en-US" altLang="zh-CN" dirty="0" smtClean="0"/>
              <a:t>B</a:t>
            </a:r>
            <a:r>
              <a:rPr lang="zh-CN" altLang="en-US" dirty="0" smtClean="0"/>
              <a:t>团分配影子）的乘积</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115</a:t>
            </a:fld>
            <a:endParaRPr lang="en-US" altLang="zh-CN" dirty="0"/>
          </a:p>
        </p:txBody>
      </p:sp>
      <p:sp>
        <p:nvSpPr>
          <p:cNvPr id="7" name="流程图: 合并 6"/>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20429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其它实现方法</a:t>
            </a:r>
            <a:endParaRPr lang="zh-CN" altLang="en-US" dirty="0"/>
          </a:p>
        </p:txBody>
      </p:sp>
      <p:sp>
        <p:nvSpPr>
          <p:cNvPr id="3" name="内容占位符 2"/>
          <p:cNvSpPr>
            <a:spLocks noGrp="1"/>
          </p:cNvSpPr>
          <p:nvPr>
            <p:ph idx="1"/>
          </p:nvPr>
        </p:nvSpPr>
        <p:spPr/>
        <p:txBody>
          <a:bodyPr/>
          <a:lstStyle/>
          <a:p>
            <a:r>
              <a:rPr lang="zh-CN" altLang="en-US" dirty="0" smtClean="0"/>
              <a:t>矢量方案</a:t>
            </a:r>
            <a:endParaRPr lang="en-US" altLang="zh-CN" dirty="0" smtClean="0"/>
          </a:p>
          <a:p>
            <a:pPr lvl="1"/>
            <a:r>
              <a:rPr lang="zh-CN" altLang="en-US" dirty="0" smtClean="0"/>
              <a:t>将秘密映射为</a:t>
            </a:r>
            <a:r>
              <a:rPr lang="en-US" altLang="zh-CN" dirty="0" smtClean="0"/>
              <a:t>t</a:t>
            </a:r>
            <a:r>
              <a:rPr lang="zh-CN" altLang="en-US" dirty="0" smtClean="0"/>
              <a:t>维空间中的一个点</a:t>
            </a:r>
            <a:endParaRPr lang="en-US" altLang="zh-CN" dirty="0" smtClean="0"/>
          </a:p>
          <a:p>
            <a:pPr lvl="1"/>
            <a:r>
              <a:rPr lang="zh-CN" altLang="en-US" dirty="0" smtClean="0"/>
              <a:t>每个影子是包含这个点的</a:t>
            </a:r>
            <a:r>
              <a:rPr lang="en-US" altLang="zh-CN" dirty="0" smtClean="0"/>
              <a:t>(t-1)</a:t>
            </a:r>
            <a:r>
              <a:rPr lang="zh-CN" altLang="en-US" dirty="0" smtClean="0"/>
              <a:t>维超平面方程</a:t>
            </a:r>
            <a:endParaRPr lang="en-US" altLang="zh-CN" dirty="0" smtClean="0"/>
          </a:p>
          <a:p>
            <a:pPr lvl="1"/>
            <a:r>
              <a:rPr lang="zh-CN" altLang="en-US" dirty="0" smtClean="0"/>
              <a:t>任意</a:t>
            </a:r>
            <a:r>
              <a:rPr lang="en-US" altLang="zh-CN" dirty="0" smtClean="0"/>
              <a:t>t</a:t>
            </a:r>
            <a:r>
              <a:rPr lang="zh-CN" altLang="en-US" dirty="0" smtClean="0"/>
              <a:t>个超平面的交点即是秘密</a:t>
            </a:r>
            <a:endParaRPr lang="en-US" altLang="zh-CN" dirty="0" smtClean="0"/>
          </a:p>
          <a:p>
            <a:endParaRPr lang="en-US" altLang="zh-CN" dirty="0" smtClean="0"/>
          </a:p>
          <a:p>
            <a:r>
              <a:rPr lang="en-US" altLang="zh-CN" dirty="0" err="1" smtClean="0"/>
              <a:t>Karnin</a:t>
            </a:r>
            <a:r>
              <a:rPr lang="en-US" altLang="zh-CN" dirty="0" smtClean="0"/>
              <a:t>-Greene-Hellman</a:t>
            </a:r>
            <a:r>
              <a:rPr lang="zh-CN" altLang="en-US" dirty="0" smtClean="0"/>
              <a:t>矩阵方案</a:t>
            </a:r>
            <a:endParaRPr lang="en-US" altLang="zh-CN" dirty="0" smtClean="0"/>
          </a:p>
          <a:p>
            <a:pPr lvl="1"/>
            <a:r>
              <a:rPr lang="zh-CN" altLang="en-US" dirty="0" smtClean="0"/>
              <a:t>选择</a:t>
            </a:r>
            <a:r>
              <a:rPr lang="en-US" altLang="zh-CN" dirty="0" smtClean="0"/>
              <a:t>n+1</a:t>
            </a:r>
            <a:r>
              <a:rPr lang="zh-CN" altLang="en-US" dirty="0" smtClean="0"/>
              <a:t>个</a:t>
            </a:r>
            <a:r>
              <a:rPr lang="en-US" altLang="zh-CN" dirty="0" smtClean="0"/>
              <a:t>t</a:t>
            </a:r>
            <a:r>
              <a:rPr lang="zh-CN" altLang="en-US" dirty="0" smtClean="0"/>
              <a:t>维向量</a:t>
            </a:r>
            <a:r>
              <a:rPr lang="en-US" altLang="zh-CN" dirty="0" smtClean="0"/>
              <a:t>V</a:t>
            </a:r>
            <a:r>
              <a:rPr lang="en-US" altLang="zh-CN" baseline="-25000" dirty="0" smtClean="0"/>
              <a:t>0</a:t>
            </a:r>
            <a:r>
              <a:rPr lang="en-US" altLang="zh-CN" dirty="0" smtClean="0"/>
              <a:t>,V</a:t>
            </a:r>
            <a:r>
              <a:rPr lang="en-US" altLang="zh-CN" baseline="-25000" dirty="0" smtClean="0"/>
              <a:t>1</a:t>
            </a:r>
            <a:r>
              <a:rPr lang="en-US" altLang="zh-CN" dirty="0" smtClean="0"/>
              <a:t>,V</a:t>
            </a:r>
            <a:r>
              <a:rPr lang="en-US" altLang="zh-CN" baseline="-25000" dirty="0" smtClean="0"/>
              <a:t>2</a:t>
            </a:r>
            <a:r>
              <a:rPr lang="en-US" altLang="zh-CN" dirty="0" smtClean="0"/>
              <a:t>,…,</a:t>
            </a:r>
            <a:r>
              <a:rPr lang="en-US" altLang="zh-CN" dirty="0" err="1" smtClean="0"/>
              <a:t>V</a:t>
            </a:r>
            <a:r>
              <a:rPr lang="en-US" altLang="zh-CN" baseline="-25000" dirty="0" err="1" smtClean="0"/>
              <a:t>n</a:t>
            </a:r>
            <a:r>
              <a:rPr lang="zh-CN" altLang="en-US" dirty="0" smtClean="0"/>
              <a:t>（公开），使得任意</a:t>
            </a:r>
            <a:r>
              <a:rPr lang="en-US" altLang="zh-CN" dirty="0" smtClean="0"/>
              <a:t>t</a:t>
            </a:r>
            <a:r>
              <a:rPr lang="zh-CN" altLang="en-US" dirty="0" smtClean="0"/>
              <a:t>个向量所构成的矩阵的秩为</a:t>
            </a:r>
            <a:r>
              <a:rPr lang="en-US" altLang="zh-CN" dirty="0" smtClean="0"/>
              <a:t>t</a:t>
            </a:r>
            <a:r>
              <a:rPr lang="zh-CN" altLang="en-US" dirty="0" smtClean="0"/>
              <a:t>。向量</a:t>
            </a:r>
            <a:r>
              <a:rPr lang="en-US" altLang="zh-CN" dirty="0" smtClean="0"/>
              <a:t>U</a:t>
            </a:r>
            <a:r>
              <a:rPr lang="zh-CN" altLang="en-US" dirty="0" smtClean="0"/>
              <a:t>是</a:t>
            </a:r>
            <a:r>
              <a:rPr lang="en-US" altLang="zh-CN" dirty="0" smtClean="0"/>
              <a:t>t</a:t>
            </a:r>
            <a:r>
              <a:rPr lang="zh-CN" altLang="en-US" dirty="0" smtClean="0"/>
              <a:t>维行向量。</a:t>
            </a:r>
            <a:endParaRPr lang="en-US" altLang="zh-CN" dirty="0" smtClean="0"/>
          </a:p>
          <a:p>
            <a:pPr lvl="1"/>
            <a:r>
              <a:rPr lang="zh-CN" altLang="en-US" dirty="0" smtClean="0"/>
              <a:t>秘密为</a:t>
            </a:r>
            <a:r>
              <a:rPr lang="en-US" altLang="zh-CN" dirty="0" smtClean="0"/>
              <a:t>U·V</a:t>
            </a:r>
            <a:r>
              <a:rPr lang="en-US" altLang="zh-CN" baseline="-25000" dirty="0" smtClean="0"/>
              <a:t>0</a:t>
            </a:r>
            <a:r>
              <a:rPr lang="zh-CN" altLang="en-US" dirty="0" smtClean="0"/>
              <a:t>，影子是乘积</a:t>
            </a:r>
            <a:r>
              <a:rPr lang="en-US" altLang="zh-CN" dirty="0" err="1" smtClean="0"/>
              <a:t>U·V</a:t>
            </a:r>
            <a:r>
              <a:rPr lang="en-US" altLang="zh-CN" baseline="-25000" dirty="0" err="1" smtClean="0"/>
              <a:t>i</a:t>
            </a:r>
            <a:r>
              <a:rPr lang="en-US" altLang="zh-CN" dirty="0" smtClean="0"/>
              <a:t> (1&lt;</a:t>
            </a:r>
            <a:r>
              <a:rPr lang="en-US" altLang="zh-CN" dirty="0" err="1" smtClean="0"/>
              <a:t>i</a:t>
            </a:r>
            <a:r>
              <a:rPr lang="en-US" altLang="zh-CN" dirty="0" smtClean="0"/>
              <a:t>&lt;n)</a:t>
            </a:r>
          </a:p>
          <a:p>
            <a:pPr lvl="1"/>
            <a:r>
              <a:rPr lang="zh-CN" altLang="en-US" dirty="0" smtClean="0"/>
              <a:t>任意</a:t>
            </a:r>
            <a:r>
              <a:rPr lang="en-US" altLang="zh-CN" dirty="0" smtClean="0"/>
              <a:t>t</a:t>
            </a:r>
            <a:r>
              <a:rPr lang="zh-CN" altLang="en-US" dirty="0" smtClean="0"/>
              <a:t>个影子能够用来解</a:t>
            </a:r>
            <a:r>
              <a:rPr lang="en-US" altLang="zh-CN" smtClean="0"/>
              <a:t>t</a:t>
            </a:r>
            <a:r>
              <a:rPr lang="zh-CN" altLang="en-US" smtClean="0"/>
              <a:t>元线性方程组</a:t>
            </a:r>
            <a:r>
              <a:rPr lang="zh-CN" altLang="en-US" dirty="0" smtClean="0"/>
              <a:t>，确定</a:t>
            </a:r>
            <a:r>
              <a:rPr lang="en-US" altLang="zh-CN" dirty="0" smtClean="0"/>
              <a:t>U</a:t>
            </a:r>
            <a:r>
              <a:rPr lang="zh-CN" altLang="en-US" dirty="0" smtClean="0"/>
              <a:t>。</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116</a:t>
            </a:fld>
            <a:endParaRPr lang="en-US" altLang="zh-CN" dirty="0"/>
          </a:p>
        </p:txBody>
      </p:sp>
      <p:sp>
        <p:nvSpPr>
          <p:cNvPr id="7" name="流程图: 合并 6"/>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55675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pPr>
              <a:lnSpc>
                <a:spcPct val="90000"/>
              </a:lnSpc>
            </a:pPr>
            <a:r>
              <a:rPr lang="en-US" altLang="zh-CN" dirty="0" err="1" smtClean="0"/>
              <a:t>Asmuth</a:t>
            </a:r>
            <a:r>
              <a:rPr lang="en-US" altLang="zh-CN" dirty="0" smtClean="0"/>
              <a:t>-Bloom</a:t>
            </a:r>
            <a:r>
              <a:rPr lang="zh-CN" altLang="en-US" dirty="0" smtClean="0"/>
              <a:t>方案，又称中国剩余定理方案</a:t>
            </a:r>
            <a:endParaRPr lang="en-US" altLang="zh-CN" dirty="0" smtClean="0"/>
          </a:p>
          <a:p>
            <a:pPr lvl="1">
              <a:lnSpc>
                <a:spcPct val="90000"/>
              </a:lnSpc>
            </a:pPr>
            <a:r>
              <a:rPr lang="zh-CN" altLang="en-US" dirty="0" smtClean="0"/>
              <a:t>对于</a:t>
            </a:r>
            <a:r>
              <a:rPr lang="en-US" altLang="zh-CN" dirty="0" smtClean="0"/>
              <a:t>(</a:t>
            </a:r>
            <a:r>
              <a:rPr lang="en-US" altLang="zh-CN" dirty="0" err="1" smtClean="0"/>
              <a:t>t,n</a:t>
            </a:r>
            <a:r>
              <a:rPr lang="en-US" altLang="zh-CN" dirty="0" smtClean="0"/>
              <a:t>)</a:t>
            </a:r>
            <a:r>
              <a:rPr lang="zh-CN" altLang="en-US" dirty="0" smtClean="0"/>
              <a:t>门限方案，秘密值</a:t>
            </a:r>
            <a:r>
              <a:rPr lang="en-US" altLang="zh-CN" dirty="0" smtClean="0"/>
              <a:t>M</a:t>
            </a:r>
            <a:r>
              <a:rPr lang="zh-CN" altLang="en-US" dirty="0" smtClean="0"/>
              <a:t>，选择大素数</a:t>
            </a:r>
            <a:r>
              <a:rPr lang="en-US" altLang="zh-CN" dirty="0" smtClean="0"/>
              <a:t>p&gt;M</a:t>
            </a:r>
            <a:r>
              <a:rPr lang="zh-CN" altLang="en-US" dirty="0" smtClean="0"/>
              <a:t>，再选择</a:t>
            </a:r>
            <a:r>
              <a:rPr lang="en-US" altLang="zh-CN" dirty="0" smtClean="0"/>
              <a:t>n</a:t>
            </a:r>
            <a:r>
              <a:rPr lang="zh-CN" altLang="en-US" dirty="0" smtClean="0"/>
              <a:t>个大于</a:t>
            </a:r>
            <a:r>
              <a:rPr lang="en-US" altLang="zh-CN" dirty="0" smtClean="0"/>
              <a:t>p</a:t>
            </a:r>
            <a:r>
              <a:rPr lang="zh-CN" altLang="en-US" dirty="0" smtClean="0"/>
              <a:t>的数</a:t>
            </a:r>
            <a:r>
              <a:rPr lang="en-US" altLang="zh-CN" dirty="0" smtClean="0"/>
              <a:t>d</a:t>
            </a:r>
            <a:r>
              <a:rPr lang="en-US" altLang="zh-CN" baseline="-25000" dirty="0" smtClean="0"/>
              <a:t>1</a:t>
            </a:r>
            <a:r>
              <a:rPr lang="en-US" altLang="zh-CN" dirty="0" smtClean="0"/>
              <a:t>, d</a:t>
            </a:r>
            <a:r>
              <a:rPr lang="en-US" altLang="zh-CN" baseline="-25000" dirty="0" smtClean="0"/>
              <a:t>2</a:t>
            </a:r>
            <a:r>
              <a:rPr lang="en-US" altLang="zh-CN" dirty="0" smtClean="0"/>
              <a:t>, …, </a:t>
            </a:r>
            <a:r>
              <a:rPr lang="en-US" altLang="zh-CN" dirty="0" err="1" smtClean="0"/>
              <a:t>d</a:t>
            </a:r>
            <a:r>
              <a:rPr lang="en-US" altLang="zh-CN" baseline="-25000" dirty="0" err="1" smtClean="0"/>
              <a:t>n</a:t>
            </a:r>
            <a:r>
              <a:rPr lang="zh-CN" altLang="en-US" dirty="0" smtClean="0"/>
              <a:t>，使得</a:t>
            </a:r>
            <a:endParaRPr lang="en-US" altLang="zh-CN" dirty="0" smtClean="0"/>
          </a:p>
          <a:p>
            <a:pPr lvl="2">
              <a:lnSpc>
                <a:spcPct val="90000"/>
              </a:lnSpc>
            </a:pPr>
            <a:r>
              <a:rPr lang="en-US" altLang="zh-CN" dirty="0" err="1" smtClean="0"/>
              <a:t>d</a:t>
            </a:r>
            <a:r>
              <a:rPr lang="en-US" altLang="zh-CN" baseline="-25000" dirty="0" err="1" smtClean="0"/>
              <a:t>i</a:t>
            </a:r>
            <a:r>
              <a:rPr lang="zh-CN" altLang="en-US" dirty="0" smtClean="0"/>
              <a:t>按递增顺序排列，</a:t>
            </a:r>
            <a:r>
              <a:rPr lang="en-US" altLang="zh-CN" dirty="0" err="1" smtClean="0"/>
              <a:t>d</a:t>
            </a:r>
            <a:r>
              <a:rPr lang="en-US" altLang="zh-CN" baseline="-25000" dirty="0" err="1" smtClean="0"/>
              <a:t>i</a:t>
            </a:r>
            <a:r>
              <a:rPr lang="en-US" altLang="zh-CN" dirty="0" smtClean="0"/>
              <a:t>&lt;d</a:t>
            </a:r>
            <a:r>
              <a:rPr lang="en-US" altLang="zh-CN" baseline="-25000" dirty="0" smtClean="0"/>
              <a:t>i+1</a:t>
            </a:r>
          </a:p>
          <a:p>
            <a:pPr lvl="2">
              <a:lnSpc>
                <a:spcPct val="90000"/>
              </a:lnSpc>
            </a:pPr>
            <a:r>
              <a:rPr lang="en-US" altLang="zh-CN" dirty="0" err="1" smtClean="0"/>
              <a:t>d</a:t>
            </a:r>
            <a:r>
              <a:rPr lang="en-US" altLang="zh-CN" baseline="-25000" dirty="0" err="1" smtClean="0"/>
              <a:t>i</a:t>
            </a:r>
            <a:r>
              <a:rPr lang="zh-CN" altLang="en-US" dirty="0" smtClean="0"/>
              <a:t>两两互素</a:t>
            </a:r>
            <a:endParaRPr lang="en-US" altLang="zh-CN" dirty="0" smtClean="0"/>
          </a:p>
          <a:p>
            <a:pPr lvl="2">
              <a:lnSpc>
                <a:spcPct val="90000"/>
              </a:lnSpc>
            </a:pPr>
            <a:r>
              <a:rPr lang="en-US" dirty="0" smtClean="0"/>
              <a:t>d</a:t>
            </a:r>
            <a:r>
              <a:rPr lang="en-US" baseline="-25000" dirty="0" smtClean="0"/>
              <a:t>1</a:t>
            </a:r>
            <a:r>
              <a:rPr lang="en-US" dirty="0" smtClean="0"/>
              <a:t>×d</a:t>
            </a:r>
            <a:r>
              <a:rPr lang="en-US" baseline="-25000" dirty="0" smtClean="0"/>
              <a:t>2</a:t>
            </a:r>
            <a:r>
              <a:rPr lang="en-US" dirty="0" smtClean="0"/>
              <a:t>×…×</a:t>
            </a:r>
            <a:r>
              <a:rPr lang="en-US" dirty="0" err="1" smtClean="0"/>
              <a:t>d</a:t>
            </a:r>
            <a:r>
              <a:rPr lang="en-US" baseline="-25000" dirty="0" err="1" smtClean="0"/>
              <a:t>t</a:t>
            </a:r>
            <a:r>
              <a:rPr lang="en-US" dirty="0" smtClean="0"/>
              <a:t>&gt;p×d</a:t>
            </a:r>
            <a:r>
              <a:rPr lang="en-US" baseline="-25000" dirty="0" smtClean="0"/>
              <a:t>n-t+2</a:t>
            </a:r>
            <a:r>
              <a:rPr lang="en-US" dirty="0" smtClean="0"/>
              <a:t>×d</a:t>
            </a:r>
            <a:r>
              <a:rPr lang="en-US" baseline="-25000" dirty="0" smtClean="0"/>
              <a:t>n-t+3</a:t>
            </a:r>
            <a:r>
              <a:rPr lang="en-US" dirty="0" smtClean="0"/>
              <a:t>×…×</a:t>
            </a:r>
            <a:r>
              <a:rPr lang="en-US" dirty="0" err="1" smtClean="0"/>
              <a:t>d</a:t>
            </a:r>
            <a:r>
              <a:rPr lang="en-US" baseline="-25000" dirty="0" err="1" smtClean="0"/>
              <a:t>n</a:t>
            </a:r>
            <a:r>
              <a:rPr lang="zh-CN" altLang="en-US" dirty="0" smtClean="0"/>
              <a:t>，令</a:t>
            </a:r>
            <a:r>
              <a:rPr lang="en-US" altLang="zh-CN" dirty="0" smtClean="0"/>
              <a:t>L=</a:t>
            </a:r>
            <a:r>
              <a:rPr lang="en-US" dirty="0" smtClean="0"/>
              <a:t>d</a:t>
            </a:r>
            <a:r>
              <a:rPr lang="en-US" baseline="-25000" dirty="0" smtClean="0"/>
              <a:t>1</a:t>
            </a:r>
            <a:r>
              <a:rPr lang="en-US" dirty="0" smtClean="0"/>
              <a:t>×d</a:t>
            </a:r>
            <a:r>
              <a:rPr lang="en-US" baseline="-25000" dirty="0" smtClean="0"/>
              <a:t>2</a:t>
            </a:r>
            <a:r>
              <a:rPr lang="en-US" dirty="0" smtClean="0"/>
              <a:t>×…×</a:t>
            </a:r>
            <a:r>
              <a:rPr lang="en-US" dirty="0" err="1" smtClean="0"/>
              <a:t>d</a:t>
            </a:r>
            <a:r>
              <a:rPr lang="en-US" baseline="-25000" dirty="0" err="1" smtClean="0"/>
              <a:t>t</a:t>
            </a:r>
            <a:endParaRPr lang="en-US" altLang="zh-CN" dirty="0" smtClean="0"/>
          </a:p>
          <a:p>
            <a:pPr lvl="1">
              <a:lnSpc>
                <a:spcPct val="90000"/>
              </a:lnSpc>
            </a:pPr>
            <a:r>
              <a:rPr lang="zh-CN" altLang="en-US" dirty="0" smtClean="0"/>
              <a:t>选取随机数</a:t>
            </a:r>
            <a:r>
              <a:rPr lang="en-US" altLang="zh-CN" dirty="0" smtClean="0"/>
              <a:t>r</a:t>
            </a:r>
            <a:r>
              <a:rPr lang="zh-CN" altLang="en-US" dirty="0" smtClean="0"/>
              <a:t>，使得</a:t>
            </a:r>
            <a:r>
              <a:rPr lang="en-US" altLang="zh-CN" dirty="0" smtClean="0"/>
              <a:t>M'=</a:t>
            </a:r>
            <a:r>
              <a:rPr lang="en-US" altLang="zh-CN" dirty="0" err="1" smtClean="0"/>
              <a:t>M+rp</a:t>
            </a:r>
            <a:r>
              <a:rPr lang="zh-CN" altLang="en-US" dirty="0" smtClean="0"/>
              <a:t>，</a:t>
            </a:r>
            <a:r>
              <a:rPr lang="en-US" altLang="zh-CN" dirty="0" smtClean="0"/>
              <a:t>M'&lt;L</a:t>
            </a:r>
            <a:r>
              <a:rPr lang="zh-CN" altLang="en-US" dirty="0" smtClean="0"/>
              <a:t>，影子</a:t>
            </a:r>
            <a:r>
              <a:rPr lang="en-US" altLang="zh-CN" dirty="0" err="1" smtClean="0"/>
              <a:t>k</a:t>
            </a:r>
            <a:r>
              <a:rPr lang="en-US" altLang="zh-CN" baseline="-25000" dirty="0" err="1" smtClean="0"/>
              <a:t>i</a:t>
            </a:r>
            <a:r>
              <a:rPr lang="en-US" altLang="zh-CN" dirty="0" smtClean="0"/>
              <a:t>=M' mod </a:t>
            </a:r>
            <a:r>
              <a:rPr lang="en-US" altLang="zh-CN" dirty="0" err="1" smtClean="0"/>
              <a:t>d</a:t>
            </a:r>
            <a:r>
              <a:rPr lang="en-US" altLang="zh-CN" baseline="-25000" dirty="0" err="1" smtClean="0"/>
              <a:t>i</a:t>
            </a:r>
            <a:endParaRPr lang="en-US" altLang="zh-CN" baseline="-25000" dirty="0" smtClean="0"/>
          </a:p>
          <a:p>
            <a:pPr lvl="1">
              <a:lnSpc>
                <a:spcPct val="90000"/>
              </a:lnSpc>
            </a:pPr>
            <a:endParaRPr lang="en-US" dirty="0" smtClean="0"/>
          </a:p>
          <a:p>
            <a:pPr lvl="1">
              <a:lnSpc>
                <a:spcPct val="90000"/>
              </a:lnSpc>
            </a:pPr>
            <a:r>
              <a:rPr lang="zh-CN" altLang="en-US" dirty="0" smtClean="0"/>
              <a:t>利用中国剩余定理，由任意</a:t>
            </a:r>
            <a:r>
              <a:rPr lang="en-US" altLang="zh-CN" dirty="0" smtClean="0"/>
              <a:t>t</a:t>
            </a:r>
            <a:r>
              <a:rPr lang="zh-CN" altLang="en-US" dirty="0" smtClean="0"/>
              <a:t>个影子就能恢复</a:t>
            </a:r>
            <a:r>
              <a:rPr lang="en-US" altLang="zh-CN" dirty="0" smtClean="0"/>
              <a:t>M</a:t>
            </a:r>
          </a:p>
          <a:p>
            <a:pPr lvl="2">
              <a:lnSpc>
                <a:spcPct val="90000"/>
              </a:lnSpc>
            </a:pPr>
            <a:r>
              <a:rPr lang="zh-CN" altLang="en-US" dirty="0" smtClean="0"/>
              <a:t>任意</a:t>
            </a:r>
            <a:r>
              <a:rPr lang="en-US" altLang="zh-CN" dirty="0" smtClean="0"/>
              <a:t>t</a:t>
            </a:r>
            <a:r>
              <a:rPr lang="zh-CN" altLang="en-US" dirty="0" smtClean="0"/>
              <a:t>个影子对应的</a:t>
            </a:r>
            <a:r>
              <a:rPr lang="en-US" altLang="zh-CN" dirty="0" err="1" smtClean="0"/>
              <a:t>d</a:t>
            </a:r>
            <a:r>
              <a:rPr lang="en-US" altLang="zh-CN" baseline="-25000" dirty="0" err="1" smtClean="0"/>
              <a:t>i</a:t>
            </a:r>
            <a:r>
              <a:rPr lang="zh-CN" altLang="en-US" dirty="0" smtClean="0"/>
              <a:t>乘积都大于</a:t>
            </a:r>
            <a:r>
              <a:rPr lang="en-US" altLang="zh-CN" dirty="0" smtClean="0"/>
              <a:t>L</a:t>
            </a:r>
            <a:r>
              <a:rPr lang="zh-CN" altLang="en-US" dirty="0" smtClean="0"/>
              <a:t>，因而可以构造唯一公共解</a:t>
            </a:r>
            <a:r>
              <a:rPr lang="en-US" altLang="zh-CN" dirty="0" smtClean="0"/>
              <a:t>M' mod (</a:t>
            </a:r>
            <a:r>
              <a:rPr lang="en-US" dirty="0" smtClean="0"/>
              <a:t>d</a:t>
            </a:r>
            <a:r>
              <a:rPr lang="en-US" baseline="-25000" dirty="0" smtClean="0"/>
              <a:t>i1</a:t>
            </a:r>
            <a:r>
              <a:rPr lang="en-US" dirty="0" smtClean="0"/>
              <a:t>×d</a:t>
            </a:r>
            <a:r>
              <a:rPr lang="en-US" baseline="-25000" dirty="0" smtClean="0"/>
              <a:t>i2</a:t>
            </a:r>
            <a:r>
              <a:rPr lang="en-US" dirty="0" smtClean="0"/>
              <a:t>×…×</a:t>
            </a:r>
            <a:r>
              <a:rPr lang="en-US" dirty="0" err="1" smtClean="0"/>
              <a:t>d</a:t>
            </a:r>
            <a:r>
              <a:rPr lang="en-US" baseline="-25000" dirty="0" err="1" smtClean="0"/>
              <a:t>it</a:t>
            </a:r>
            <a:r>
              <a:rPr lang="en-US" altLang="zh-CN" dirty="0" smtClean="0"/>
              <a:t>) = M' mod L</a:t>
            </a:r>
            <a:endParaRPr lang="en-US" dirty="0" smtClean="0"/>
          </a:p>
          <a:p>
            <a:pPr lvl="2">
              <a:lnSpc>
                <a:spcPct val="90000"/>
              </a:lnSpc>
            </a:pPr>
            <a:r>
              <a:rPr lang="en-US" altLang="zh-CN" dirty="0" smtClean="0"/>
              <a:t>M=M' mod p</a:t>
            </a:r>
          </a:p>
          <a:p>
            <a:pPr lvl="1">
              <a:lnSpc>
                <a:spcPct val="90000"/>
              </a:lnSpc>
            </a:pPr>
            <a:r>
              <a:rPr lang="zh-CN" altLang="en-US" dirty="0" smtClean="0"/>
              <a:t>任意</a:t>
            </a:r>
            <a:r>
              <a:rPr lang="en-US" altLang="zh-CN" dirty="0" smtClean="0"/>
              <a:t>t-1</a:t>
            </a:r>
            <a:r>
              <a:rPr lang="zh-CN" altLang="en-US" dirty="0" smtClean="0"/>
              <a:t>个影子恢复的</a:t>
            </a:r>
            <a:r>
              <a:rPr lang="en-US" altLang="zh-CN" dirty="0" smtClean="0"/>
              <a:t>M'</a:t>
            </a:r>
            <a:r>
              <a:rPr lang="zh-CN" altLang="en-US" dirty="0" smtClean="0"/>
              <a:t>之模</a:t>
            </a:r>
            <a:r>
              <a:rPr lang="en-US" altLang="zh-CN" dirty="0" smtClean="0"/>
              <a:t>N</a:t>
            </a:r>
            <a:r>
              <a:rPr lang="zh-CN" altLang="en-US" dirty="0" smtClean="0"/>
              <a:t>，</a:t>
            </a:r>
            <a:r>
              <a:rPr lang="en-US" altLang="zh-CN" dirty="0" smtClean="0"/>
              <a:t>L/N&gt;p</a:t>
            </a:r>
            <a:r>
              <a:rPr lang="zh-CN" altLang="en-US" dirty="0" smtClean="0"/>
              <a:t>，且</a:t>
            </a:r>
            <a:r>
              <a:rPr lang="en-US" altLang="zh-CN" dirty="0" smtClean="0"/>
              <a:t>N</a:t>
            </a:r>
            <a:r>
              <a:rPr lang="zh-CN" altLang="en-US" dirty="0" smtClean="0"/>
              <a:t>与</a:t>
            </a:r>
            <a:r>
              <a:rPr lang="en-US" altLang="zh-CN" dirty="0" smtClean="0"/>
              <a:t>p</a:t>
            </a:r>
            <a:r>
              <a:rPr lang="zh-CN" altLang="en-US" dirty="0" smtClean="0"/>
              <a:t>互素，无法获得真实</a:t>
            </a:r>
            <a:r>
              <a:rPr lang="en-US" altLang="zh-CN" dirty="0" smtClean="0"/>
              <a:t>M'</a:t>
            </a:r>
            <a:r>
              <a:rPr lang="zh-CN" altLang="en-US" dirty="0" smtClean="0"/>
              <a:t>的信息</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117</a:t>
            </a:fld>
            <a:endParaRPr lang="en-US" altLang="zh-CN" dirty="0"/>
          </a:p>
        </p:txBody>
      </p:sp>
      <p:sp>
        <p:nvSpPr>
          <p:cNvPr id="6" name="流程图: 合并 5"/>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17743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特定情景中的秘密分享</a:t>
            </a:r>
            <a:endParaRPr lang="en-US" dirty="0"/>
          </a:p>
        </p:txBody>
      </p:sp>
      <p:sp>
        <p:nvSpPr>
          <p:cNvPr id="3" name="内容占位符 2"/>
          <p:cNvSpPr>
            <a:spLocks noGrp="1"/>
          </p:cNvSpPr>
          <p:nvPr>
            <p:ph idx="1"/>
          </p:nvPr>
        </p:nvSpPr>
        <p:spPr/>
        <p:txBody>
          <a:bodyPr/>
          <a:lstStyle/>
          <a:p>
            <a:r>
              <a:rPr lang="zh-CN" altLang="en-US" dirty="0" smtClean="0"/>
              <a:t>有骗子的秘密共享</a:t>
            </a:r>
            <a:endParaRPr lang="en-US" altLang="zh-CN" dirty="0" smtClean="0"/>
          </a:p>
          <a:p>
            <a:pPr lvl="1"/>
            <a:r>
              <a:rPr lang="zh-CN" altLang="en-US" dirty="0" smtClean="0"/>
              <a:t>情景</a:t>
            </a:r>
            <a:r>
              <a:rPr lang="en-US" altLang="zh-CN" dirty="0" smtClean="0"/>
              <a:t>1</a:t>
            </a:r>
            <a:r>
              <a:rPr lang="zh-CN" altLang="en-US" dirty="0" smtClean="0"/>
              <a:t>：重构秘密时，合法用户故意输入错误影子</a:t>
            </a:r>
            <a:endParaRPr lang="en-US" altLang="zh-CN" dirty="0" smtClean="0"/>
          </a:p>
          <a:p>
            <a:pPr lvl="2"/>
            <a:r>
              <a:rPr lang="zh-CN" altLang="en-US" dirty="0" smtClean="0"/>
              <a:t>某个拒绝总统命令不愿意发射导弹的将领，在输入影子时故意输入错误数字，使得秘密不能恢复。</a:t>
            </a:r>
            <a:endParaRPr lang="en-US" altLang="zh-CN" dirty="0" smtClean="0"/>
          </a:p>
          <a:p>
            <a:pPr lvl="2"/>
            <a:r>
              <a:rPr lang="zh-CN" altLang="en-US" dirty="0" smtClean="0"/>
              <a:t>普通方案无法发现究竟是谁在破坏</a:t>
            </a:r>
            <a:endParaRPr lang="en-US" altLang="zh-CN" dirty="0" smtClean="0"/>
          </a:p>
          <a:p>
            <a:pPr lvl="1"/>
            <a:endParaRPr lang="en-US" altLang="zh-CN" dirty="0" smtClean="0"/>
          </a:p>
          <a:p>
            <a:pPr lvl="1"/>
            <a:r>
              <a:rPr lang="zh-CN" altLang="en-US" dirty="0" smtClean="0"/>
              <a:t>情景</a:t>
            </a:r>
            <a:r>
              <a:rPr lang="en-US" altLang="zh-CN" dirty="0" smtClean="0"/>
              <a:t>2</a:t>
            </a:r>
            <a:r>
              <a:rPr lang="zh-CN" altLang="en-US" dirty="0" smtClean="0"/>
              <a:t>：重构秘密时，非法用户在参与过程中窃取他人影子</a:t>
            </a:r>
            <a:endParaRPr lang="en-US" altLang="zh-CN" dirty="0" smtClean="0"/>
          </a:p>
          <a:p>
            <a:pPr lvl="2"/>
            <a:r>
              <a:rPr lang="zh-CN" altLang="en-US" dirty="0" smtClean="0"/>
              <a:t>非法用户可以偷看别人的影子，可以在算法中设法推演出他人影子的信息，可以当</a:t>
            </a:r>
            <a:r>
              <a:rPr lang="en-US" altLang="zh-CN" dirty="0" smtClean="0"/>
              <a:t>t</a:t>
            </a:r>
            <a:r>
              <a:rPr lang="zh-CN" altLang="en-US" dirty="0" smtClean="0"/>
              <a:t>个合法用户恢复秘密后构建自己的合法影子</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118</a:t>
            </a:fld>
            <a:endParaRPr lang="en-US" altLang="zh-CN" dirty="0"/>
          </a:p>
        </p:txBody>
      </p:sp>
      <p:sp>
        <p:nvSpPr>
          <p:cNvPr id="6" name="流程图: 合并 5"/>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66593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a:xfrm>
            <a:off x="457200" y="1052736"/>
            <a:ext cx="8229600" cy="5400600"/>
          </a:xfrm>
        </p:spPr>
        <p:txBody>
          <a:bodyPr>
            <a:normAutofit/>
          </a:bodyPr>
          <a:lstStyle/>
          <a:p>
            <a:r>
              <a:rPr lang="zh-CN" altLang="en-US" dirty="0" smtClean="0"/>
              <a:t>没有仲裁者的秘密共享</a:t>
            </a:r>
            <a:endParaRPr lang="en-US" altLang="zh-CN" dirty="0" smtClean="0"/>
          </a:p>
          <a:p>
            <a:pPr lvl="1"/>
            <a:r>
              <a:rPr lang="zh-CN" altLang="en-US" dirty="0" smtClean="0"/>
              <a:t>在某种场合下，没有可信的仲裁者来制造影子</a:t>
            </a:r>
            <a:endParaRPr lang="en-US" altLang="zh-CN" dirty="0" smtClean="0"/>
          </a:p>
          <a:p>
            <a:pPr lvl="2"/>
            <a:r>
              <a:rPr lang="zh-CN" altLang="en-US" dirty="0" smtClean="0"/>
              <a:t>如果有人知道核弹发射的最终密码，并由他来为其他将领分配影子，则这个人有机会独自发射核弹</a:t>
            </a:r>
            <a:endParaRPr lang="en-US" altLang="zh-CN" dirty="0" smtClean="0"/>
          </a:p>
          <a:p>
            <a:pPr lvl="1"/>
            <a:r>
              <a:rPr lang="zh-CN" altLang="en-US" dirty="0" smtClean="0"/>
              <a:t>需要一种算法，由合法参与者来共同生成影子，但没有人知道秘密</a:t>
            </a:r>
            <a:endParaRPr lang="en-US" altLang="zh-CN" dirty="0" smtClean="0"/>
          </a:p>
          <a:p>
            <a:pPr lvl="2"/>
            <a:r>
              <a:rPr lang="zh-CN" altLang="en-US" dirty="0" smtClean="0"/>
              <a:t>设想秘密是在某个设备中秘密生成，参与者可以用它来计算，但不能读取秘密</a:t>
            </a:r>
            <a:endParaRPr lang="en-US" altLang="zh-CN" dirty="0" smtClean="0"/>
          </a:p>
          <a:p>
            <a:pPr lvl="1"/>
            <a:endParaRPr lang="en-US" dirty="0" smtClean="0"/>
          </a:p>
          <a:p>
            <a:r>
              <a:rPr lang="zh-CN" altLang="en-US" dirty="0" smtClean="0"/>
              <a:t>不暴露影子的秘密共享</a:t>
            </a:r>
            <a:endParaRPr lang="en-US" dirty="0" smtClean="0"/>
          </a:p>
          <a:p>
            <a:pPr lvl="1"/>
            <a:r>
              <a:rPr lang="zh-CN" altLang="en-US" dirty="0" smtClean="0"/>
              <a:t>重建秘密时不直接展示各人的影子</a:t>
            </a:r>
            <a:endParaRPr lang="en-US" altLang="zh-CN" dirty="0" smtClean="0"/>
          </a:p>
          <a:p>
            <a:pPr lvl="1"/>
            <a:r>
              <a:rPr lang="zh-CN" altLang="en-US" dirty="0" smtClean="0"/>
              <a:t>例如，当秘密是所有人共同数字签名</a:t>
            </a:r>
            <a:r>
              <a:rPr lang="zh-CN" altLang="en-US" dirty="0"/>
              <a:t>的</a:t>
            </a:r>
            <a:r>
              <a:rPr lang="zh-CN" altLang="en-US" dirty="0" smtClean="0"/>
              <a:t>私钥时，每个人独立签名后，文件就已经用共同的私钥签名了</a:t>
            </a:r>
            <a:endParaRPr lang="en-US"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119</a:t>
            </a:fld>
            <a:endParaRPr lang="en-US" altLang="zh-CN" dirty="0"/>
          </a:p>
        </p:txBody>
      </p:sp>
      <p:sp>
        <p:nvSpPr>
          <p:cNvPr id="6" name="流程图: 合并 5"/>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3558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同余 </a:t>
            </a:r>
            <a:r>
              <a:rPr lang="en-US" altLang="zh-CN" dirty="0" smtClean="0"/>
              <a:t>(</a:t>
            </a:r>
            <a:r>
              <a:rPr lang="en-AU" altLang="zh-CN" dirty="0" smtClean="0">
                <a:ea typeface="宋体" pitchFamily="2" charset="-122"/>
              </a:rPr>
              <a:t>congruence)</a:t>
            </a:r>
            <a:endParaRPr lang="zh-CN" altLang="en-US" dirty="0"/>
          </a:p>
        </p:txBody>
      </p:sp>
      <p:sp>
        <p:nvSpPr>
          <p:cNvPr id="3" name="内容占位符 2"/>
          <p:cNvSpPr>
            <a:spLocks noGrp="1"/>
          </p:cNvSpPr>
          <p:nvPr>
            <p:ph idx="1"/>
          </p:nvPr>
        </p:nvSpPr>
        <p:spPr>
          <a:xfrm>
            <a:off x="457200" y="1124744"/>
            <a:ext cx="8363272" cy="5199856"/>
          </a:xfrm>
        </p:spPr>
        <p:txBody>
          <a:bodyPr>
            <a:normAutofit/>
          </a:bodyPr>
          <a:lstStyle/>
          <a:p>
            <a:r>
              <a:rPr lang="zh-CN" altLang="en-US" dirty="0" smtClean="0"/>
              <a:t>给定整数</a:t>
            </a:r>
            <a:r>
              <a:rPr lang="en-US" altLang="zh-CN" dirty="0" smtClean="0"/>
              <a:t>a, b</a:t>
            </a:r>
            <a:r>
              <a:rPr lang="zh-CN" altLang="en-US" dirty="0" smtClean="0"/>
              <a:t>及</a:t>
            </a:r>
            <a:r>
              <a:rPr lang="en-US" altLang="zh-CN" dirty="0" smtClean="0"/>
              <a:t>n≠0, </a:t>
            </a:r>
            <a:r>
              <a:rPr lang="zh-CN" altLang="en-US" dirty="0" smtClean="0"/>
              <a:t>当且仅当</a:t>
            </a:r>
            <a:r>
              <a:rPr lang="en-US" altLang="zh-CN" dirty="0" smtClean="0"/>
              <a:t>a-b=</a:t>
            </a:r>
            <a:r>
              <a:rPr lang="en-US" altLang="zh-CN" dirty="0" err="1" smtClean="0"/>
              <a:t>kn</a:t>
            </a:r>
            <a:r>
              <a:rPr lang="zh-CN" altLang="en-US" dirty="0" smtClean="0"/>
              <a:t>时，</a:t>
            </a:r>
            <a:r>
              <a:rPr lang="en-US" altLang="zh-CN" dirty="0" smtClean="0">
                <a:solidFill>
                  <a:srgbClr val="FF0000"/>
                </a:solidFill>
              </a:rPr>
              <a:t>a</a:t>
            </a:r>
            <a:r>
              <a:rPr lang="zh-CN" altLang="en-US" dirty="0" smtClean="0">
                <a:solidFill>
                  <a:srgbClr val="FF0000"/>
                </a:solidFill>
              </a:rPr>
              <a:t>与</a:t>
            </a:r>
            <a:r>
              <a:rPr lang="en-US" altLang="zh-CN" dirty="0" smtClean="0">
                <a:solidFill>
                  <a:srgbClr val="FF0000"/>
                </a:solidFill>
              </a:rPr>
              <a:t>b</a:t>
            </a:r>
            <a:r>
              <a:rPr lang="zh-CN" altLang="en-US" dirty="0" smtClean="0">
                <a:solidFill>
                  <a:srgbClr val="FF0000"/>
                </a:solidFill>
              </a:rPr>
              <a:t>是模</a:t>
            </a:r>
            <a:r>
              <a:rPr lang="en-US" altLang="zh-CN" dirty="0" smtClean="0">
                <a:solidFill>
                  <a:srgbClr val="FF0000"/>
                </a:solidFill>
              </a:rPr>
              <a:t>n</a:t>
            </a:r>
            <a:r>
              <a:rPr lang="zh-CN" altLang="en-US" dirty="0" smtClean="0">
                <a:solidFill>
                  <a:srgbClr val="FF0000"/>
                </a:solidFill>
              </a:rPr>
              <a:t>同余</a:t>
            </a:r>
            <a:r>
              <a:rPr lang="zh-CN" altLang="en-US" dirty="0" smtClean="0"/>
              <a:t>，记为 </a:t>
            </a:r>
            <a:r>
              <a:rPr lang="en-US" altLang="zh-CN" dirty="0" err="1" smtClean="0"/>
              <a:t>a≡b</a:t>
            </a:r>
            <a:r>
              <a:rPr lang="en-US" altLang="zh-CN" dirty="0" smtClean="0"/>
              <a:t> mod n</a:t>
            </a:r>
          </a:p>
          <a:p>
            <a:pPr lvl="1"/>
            <a:r>
              <a:rPr lang="zh-CN" altLang="en-US" dirty="0" smtClean="0"/>
              <a:t>例：</a:t>
            </a:r>
            <a:r>
              <a:rPr lang="en-US" altLang="zh-CN" dirty="0" smtClean="0"/>
              <a:t>17≡7 mod 5</a:t>
            </a:r>
          </a:p>
          <a:p>
            <a:pPr lvl="1" indent="596900">
              <a:buNone/>
            </a:pPr>
            <a:r>
              <a:rPr lang="en-US" altLang="zh-CN" dirty="0" smtClean="0"/>
              <a:t>53≡11 mod 7</a:t>
            </a:r>
          </a:p>
          <a:p>
            <a:pPr lvl="1"/>
            <a:r>
              <a:rPr lang="en-US" altLang="zh-CN" dirty="0" err="1" smtClean="0"/>
              <a:t>a≡b</a:t>
            </a:r>
            <a:r>
              <a:rPr lang="en-US" altLang="zh-CN" dirty="0" smtClean="0"/>
              <a:t> mod n</a:t>
            </a:r>
            <a:r>
              <a:rPr lang="zh-CN" altLang="en-US" dirty="0" smtClean="0"/>
              <a:t>当且仅当 </a:t>
            </a:r>
            <a:r>
              <a:rPr lang="en-US" altLang="zh-CN" dirty="0" smtClean="0"/>
              <a:t>a mod n = b mod n</a:t>
            </a:r>
          </a:p>
          <a:p>
            <a:pPr lvl="1"/>
            <a:endParaRPr lang="en-US" altLang="zh-CN" dirty="0" smtClean="0"/>
          </a:p>
          <a:p>
            <a:r>
              <a:rPr lang="zh-CN" altLang="en-US" dirty="0" smtClean="0"/>
              <a:t>若</a:t>
            </a:r>
            <a:r>
              <a:rPr lang="en-US" altLang="zh-CN" dirty="0" smtClean="0"/>
              <a:t>a</a:t>
            </a:r>
            <a:r>
              <a:rPr lang="zh-CN" altLang="en-US" dirty="0" smtClean="0"/>
              <a:t>是整数，</a:t>
            </a:r>
            <a:r>
              <a:rPr lang="en-US" altLang="zh-CN" dirty="0" smtClean="0"/>
              <a:t>n</a:t>
            </a:r>
            <a:r>
              <a:rPr lang="zh-CN" altLang="en-US" dirty="0" smtClean="0"/>
              <a:t>是正整数，定义</a:t>
            </a:r>
            <a:r>
              <a:rPr lang="en-US" altLang="zh-CN" dirty="0" smtClean="0"/>
              <a:t>a</a:t>
            </a:r>
            <a:r>
              <a:rPr lang="zh-CN" altLang="en-US" dirty="0" smtClean="0"/>
              <a:t>除以</a:t>
            </a:r>
            <a:r>
              <a:rPr lang="en-US" altLang="zh-CN" dirty="0" smtClean="0"/>
              <a:t>n</a:t>
            </a:r>
            <a:r>
              <a:rPr lang="zh-CN" altLang="en-US" dirty="0"/>
              <a:t>的</a:t>
            </a:r>
            <a:r>
              <a:rPr lang="zh-CN" altLang="en-US" dirty="0" smtClean="0"/>
              <a:t>余数为</a:t>
            </a:r>
            <a:r>
              <a:rPr lang="en-US" altLang="zh-CN" dirty="0" smtClean="0">
                <a:solidFill>
                  <a:srgbClr val="FF0000"/>
                </a:solidFill>
              </a:rPr>
              <a:t>a</a:t>
            </a:r>
            <a:r>
              <a:rPr lang="zh-CN" altLang="en-US" dirty="0" smtClean="0">
                <a:solidFill>
                  <a:srgbClr val="FF0000"/>
                </a:solidFill>
              </a:rPr>
              <a:t>模</a:t>
            </a:r>
            <a:r>
              <a:rPr lang="en-US" altLang="zh-CN" dirty="0" smtClean="0">
                <a:solidFill>
                  <a:srgbClr val="FF0000"/>
                </a:solidFill>
              </a:rPr>
              <a:t>n</a:t>
            </a:r>
            <a:endParaRPr lang="en-US" altLang="zh-CN" dirty="0" smtClean="0"/>
          </a:p>
          <a:p>
            <a:pPr lvl="1"/>
            <a:r>
              <a:rPr lang="zh-CN" altLang="en-US" dirty="0" smtClean="0"/>
              <a:t>对于任意整数</a:t>
            </a:r>
            <a:r>
              <a:rPr lang="en-US" altLang="zh-CN" dirty="0" smtClean="0"/>
              <a:t>a</a:t>
            </a:r>
            <a:r>
              <a:rPr lang="zh-CN" altLang="en-US" dirty="0" smtClean="0"/>
              <a:t>，总可写出：</a:t>
            </a:r>
            <a:r>
              <a:rPr lang="en-US" altLang="zh-CN" dirty="0" smtClean="0"/>
              <a:t>a=</a:t>
            </a:r>
            <a:r>
              <a:rPr lang="zh-CN" altLang="en-US" dirty="0" smtClean="0">
                <a:cs typeface="Times New Roman" pitchFamily="18" charset="0"/>
                <a:sym typeface="Symbol"/>
              </a:rPr>
              <a:t></a:t>
            </a:r>
            <a:r>
              <a:rPr lang="en-US" altLang="zh-CN" dirty="0" smtClean="0">
                <a:cs typeface="Times New Roman" pitchFamily="18" charset="0"/>
              </a:rPr>
              <a:t>a/n</a:t>
            </a:r>
            <a:r>
              <a:rPr lang="zh-CN" altLang="en-US" dirty="0" smtClean="0">
                <a:cs typeface="Times New Roman" pitchFamily="18" charset="0"/>
                <a:sym typeface="Symbol"/>
              </a:rPr>
              <a:t></a:t>
            </a:r>
            <a:r>
              <a:rPr lang="en-US" altLang="zh-CN" dirty="0" smtClean="0"/>
              <a:t>×n+(a mod n)</a:t>
            </a:r>
          </a:p>
          <a:p>
            <a:pPr lvl="1"/>
            <a:r>
              <a:rPr lang="zh-CN" altLang="en-US" sz="2400" dirty="0" smtClean="0"/>
              <a:t>例：</a:t>
            </a:r>
            <a:r>
              <a:rPr lang="en-US" altLang="zh-CN" sz="2400" dirty="0" smtClean="0"/>
              <a:t>11 mod 7 = 4</a:t>
            </a:r>
          </a:p>
          <a:p>
            <a:pPr lvl="1" indent="596900">
              <a:buNone/>
            </a:pPr>
            <a:r>
              <a:rPr lang="en-US" altLang="zh-CN" sz="2400" dirty="0" smtClean="0"/>
              <a:t>-11 mod 7 = 3</a:t>
            </a: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12</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1946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normAutofit lnSpcReduction="10000"/>
          </a:bodyPr>
          <a:lstStyle/>
          <a:p>
            <a:r>
              <a:rPr lang="zh-CN" altLang="en-US" dirty="0" smtClean="0"/>
              <a:t>可验证的秘密共享</a:t>
            </a:r>
            <a:endParaRPr lang="en-US" altLang="zh-CN" dirty="0" smtClean="0"/>
          </a:p>
          <a:p>
            <a:pPr lvl="1"/>
            <a:r>
              <a:rPr lang="zh-CN" altLang="en-US" dirty="0" smtClean="0"/>
              <a:t>影子持有人如何知道自己的影子是正确的？</a:t>
            </a:r>
            <a:endParaRPr lang="en-US" altLang="zh-CN" dirty="0" smtClean="0"/>
          </a:p>
          <a:p>
            <a:pPr lvl="1"/>
            <a:r>
              <a:rPr lang="zh-CN" altLang="en-US" dirty="0" smtClean="0"/>
              <a:t>合法参与者如何验证某个可疑对象的影子正确与否？</a:t>
            </a:r>
            <a:endParaRPr lang="en-US" altLang="zh-CN" dirty="0" smtClean="0"/>
          </a:p>
          <a:p>
            <a:pPr lvl="1"/>
            <a:r>
              <a:rPr lang="zh-CN" altLang="en-US" dirty="0" smtClean="0"/>
              <a:t>通过重建秘密可以验证，但那样秘密就泄露了</a:t>
            </a:r>
            <a:endParaRPr lang="en-US" altLang="zh-CN" dirty="0" smtClean="0"/>
          </a:p>
          <a:p>
            <a:pPr lvl="1"/>
            <a:endParaRPr lang="en-US" dirty="0" smtClean="0"/>
          </a:p>
          <a:p>
            <a:r>
              <a:rPr lang="zh-CN" altLang="en-US" dirty="0" smtClean="0"/>
              <a:t>带预防的秘密共享</a:t>
            </a:r>
            <a:endParaRPr lang="en-US" altLang="zh-CN" dirty="0" smtClean="0"/>
          </a:p>
          <a:p>
            <a:pPr lvl="1"/>
            <a:r>
              <a:rPr lang="zh-CN" altLang="en-US" dirty="0" smtClean="0"/>
              <a:t>对于已构建的</a:t>
            </a:r>
            <a:r>
              <a:rPr lang="en-US" altLang="zh-CN" dirty="0" smtClean="0"/>
              <a:t>(</a:t>
            </a:r>
            <a:r>
              <a:rPr lang="en-US" altLang="zh-CN" dirty="0" err="1" smtClean="0"/>
              <a:t>t,n</a:t>
            </a:r>
            <a:r>
              <a:rPr lang="en-US" altLang="zh-CN" dirty="0" smtClean="0"/>
              <a:t>)</a:t>
            </a:r>
            <a:r>
              <a:rPr lang="zh-CN" altLang="en-US" dirty="0" smtClean="0"/>
              <a:t>方案，如果想提高为</a:t>
            </a:r>
            <a:r>
              <a:rPr lang="en-US" altLang="zh-CN" dirty="0" smtClean="0"/>
              <a:t>(</a:t>
            </a:r>
            <a:r>
              <a:rPr lang="en-US" altLang="zh-CN" dirty="0" err="1" smtClean="0"/>
              <a:t>t',n</a:t>
            </a:r>
            <a:r>
              <a:rPr lang="en-US" altLang="zh-CN" dirty="0" smtClean="0"/>
              <a:t>)</a:t>
            </a:r>
            <a:r>
              <a:rPr lang="zh-CN" altLang="en-US" dirty="0" smtClean="0"/>
              <a:t>方案，如何做？</a:t>
            </a:r>
            <a:endParaRPr lang="en-US" altLang="zh-CN" dirty="0" smtClean="0"/>
          </a:p>
          <a:p>
            <a:pPr lvl="1"/>
            <a:endParaRPr lang="en-US" dirty="0" smtClean="0"/>
          </a:p>
          <a:p>
            <a:r>
              <a:rPr lang="zh-CN" altLang="en-US" dirty="0" smtClean="0"/>
              <a:t>带除名的秘密共享</a:t>
            </a:r>
            <a:endParaRPr lang="en-US" altLang="zh-CN" dirty="0" smtClean="0"/>
          </a:p>
          <a:p>
            <a:pPr lvl="1"/>
            <a:r>
              <a:rPr lang="zh-CN" altLang="en-US" dirty="0" smtClean="0"/>
              <a:t>对于已构建的</a:t>
            </a:r>
            <a:r>
              <a:rPr lang="en-US" altLang="zh-CN" dirty="0" smtClean="0"/>
              <a:t>(</a:t>
            </a:r>
            <a:r>
              <a:rPr lang="en-US" altLang="zh-CN" dirty="0" err="1" smtClean="0"/>
              <a:t>t,n</a:t>
            </a:r>
            <a:r>
              <a:rPr lang="en-US" altLang="zh-CN" dirty="0" smtClean="0"/>
              <a:t>)</a:t>
            </a:r>
            <a:r>
              <a:rPr lang="zh-CN" altLang="en-US" dirty="0" smtClean="0"/>
              <a:t>方案，如果想除名一个参与者，如何做？</a:t>
            </a:r>
            <a:endParaRPr 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120</a:t>
            </a:fld>
            <a:endParaRPr lang="en-US" altLang="zh-CN" dirty="0"/>
          </a:p>
        </p:txBody>
      </p:sp>
      <p:sp>
        <p:nvSpPr>
          <p:cNvPr id="6" name="流程图: 合并 5"/>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31044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8683293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因子 </a:t>
            </a:r>
            <a:r>
              <a:rPr lang="en-US" altLang="zh-CN" dirty="0" smtClean="0"/>
              <a:t>Divisors</a:t>
            </a:r>
            <a:endParaRPr lang="zh-CN" altLang="en-US" dirty="0"/>
          </a:p>
        </p:txBody>
      </p:sp>
      <p:sp>
        <p:nvSpPr>
          <p:cNvPr id="3" name="内容占位符 2"/>
          <p:cNvSpPr>
            <a:spLocks noGrp="1"/>
          </p:cNvSpPr>
          <p:nvPr>
            <p:ph idx="1"/>
          </p:nvPr>
        </p:nvSpPr>
        <p:spPr>
          <a:xfrm>
            <a:off x="457200" y="1196752"/>
            <a:ext cx="8291264" cy="5127848"/>
          </a:xfrm>
        </p:spPr>
        <p:txBody>
          <a:bodyPr>
            <a:normAutofit fontScale="92500" lnSpcReduction="10000"/>
          </a:bodyPr>
          <a:lstStyle/>
          <a:p>
            <a:r>
              <a:rPr lang="zh-CN" altLang="en-US" sz="3000" dirty="0" smtClean="0"/>
              <a:t>如果</a:t>
            </a:r>
            <a:r>
              <a:rPr lang="en-US" altLang="zh-CN" sz="3000" dirty="0" smtClean="0"/>
              <a:t>a=</a:t>
            </a:r>
            <a:r>
              <a:rPr lang="en-US" altLang="zh-CN" sz="3000" dirty="0" err="1" smtClean="0"/>
              <a:t>mb</a:t>
            </a:r>
            <a:r>
              <a:rPr lang="en-US" altLang="zh-CN" sz="3000" dirty="0" smtClean="0"/>
              <a:t>, </a:t>
            </a:r>
            <a:r>
              <a:rPr lang="zh-CN" altLang="en-US" sz="3000" dirty="0" smtClean="0"/>
              <a:t>其中 </a:t>
            </a:r>
            <a:r>
              <a:rPr lang="en-US" altLang="zh-CN" sz="3000" dirty="0" err="1" smtClean="0"/>
              <a:t>a,b,m</a:t>
            </a:r>
            <a:r>
              <a:rPr lang="en-US" altLang="zh-CN" sz="3000" dirty="0" smtClean="0"/>
              <a:t> </a:t>
            </a:r>
            <a:r>
              <a:rPr lang="zh-CN" altLang="en-US" sz="3000" dirty="0" smtClean="0"/>
              <a:t>为整数，则当</a:t>
            </a:r>
            <a:r>
              <a:rPr lang="en-US" altLang="zh-CN" sz="3000" dirty="0" smtClean="0">
                <a:cs typeface="Times New Roman" pitchFamily="18" charset="0"/>
              </a:rPr>
              <a:t>b≠0</a:t>
            </a:r>
            <a:r>
              <a:rPr lang="zh-CN" altLang="en-US" sz="3000" dirty="0" smtClean="0">
                <a:latin typeface="黑体" pitchFamily="2" charset="-122"/>
              </a:rPr>
              <a:t>时，称</a:t>
            </a:r>
            <a:r>
              <a:rPr lang="en-US" altLang="zh-CN" sz="3000" dirty="0" smtClean="0"/>
              <a:t>b</a:t>
            </a:r>
            <a:r>
              <a:rPr lang="zh-CN" altLang="en-US" sz="3000" dirty="0" smtClean="0">
                <a:latin typeface="黑体" pitchFamily="2" charset="-122"/>
              </a:rPr>
              <a:t>能</a:t>
            </a:r>
            <a:r>
              <a:rPr lang="zh-CN" altLang="en-US" sz="3000" dirty="0" smtClean="0">
                <a:solidFill>
                  <a:srgbClr val="FF0000"/>
                </a:solidFill>
                <a:latin typeface="黑体" pitchFamily="2" charset="-122"/>
              </a:rPr>
              <a:t>整除</a:t>
            </a:r>
            <a:r>
              <a:rPr lang="en-US" altLang="zh-CN" sz="3000" dirty="0" smtClean="0"/>
              <a:t>a, b</a:t>
            </a:r>
            <a:r>
              <a:rPr lang="zh-CN" altLang="en-US" sz="3000" dirty="0"/>
              <a:t>是</a:t>
            </a:r>
            <a:r>
              <a:rPr lang="en-US" altLang="zh-CN" sz="3000" dirty="0"/>
              <a:t>a</a:t>
            </a:r>
            <a:r>
              <a:rPr lang="zh-CN" altLang="en-US" sz="3000" dirty="0"/>
              <a:t>的一个</a:t>
            </a:r>
            <a:r>
              <a:rPr lang="zh-CN" altLang="en-US" sz="3000" dirty="0" smtClean="0">
                <a:solidFill>
                  <a:srgbClr val="FF0000"/>
                </a:solidFill>
              </a:rPr>
              <a:t>因子，</a:t>
            </a:r>
            <a:r>
              <a:rPr lang="zh-CN" altLang="en-US" sz="3000" dirty="0" smtClean="0"/>
              <a:t>或</a:t>
            </a:r>
            <a:r>
              <a:rPr lang="en-US" altLang="zh-CN" sz="3000" dirty="0" smtClean="0"/>
              <a:t>a</a:t>
            </a:r>
            <a:r>
              <a:rPr lang="zh-CN" altLang="en-US" sz="3000" dirty="0" smtClean="0"/>
              <a:t>除以</a:t>
            </a:r>
            <a:r>
              <a:rPr lang="en-US" altLang="zh-CN" sz="3000" dirty="0" smtClean="0"/>
              <a:t>b</a:t>
            </a:r>
            <a:r>
              <a:rPr lang="zh-CN" altLang="en-US" sz="3000" dirty="0" smtClean="0"/>
              <a:t>余数为</a:t>
            </a:r>
            <a:r>
              <a:rPr lang="en-US" altLang="zh-CN" sz="3000" dirty="0" smtClean="0"/>
              <a:t>0</a:t>
            </a:r>
            <a:r>
              <a:rPr lang="zh-CN" altLang="en-US" sz="3000" dirty="0" smtClean="0"/>
              <a:t>，记为</a:t>
            </a:r>
            <a:r>
              <a:rPr lang="en-US" altLang="zh-CN" sz="3000" dirty="0" err="1" smtClean="0"/>
              <a:t>b|a</a:t>
            </a:r>
            <a:endParaRPr lang="en-US" altLang="zh-CN" sz="3000" dirty="0" smtClean="0"/>
          </a:p>
          <a:p>
            <a:pPr lvl="1"/>
            <a:r>
              <a:rPr lang="zh-CN" altLang="en-US" dirty="0" smtClean="0"/>
              <a:t>例：</a:t>
            </a:r>
            <a:r>
              <a:rPr lang="en-US" altLang="zh-CN" dirty="0" smtClean="0"/>
              <a:t>24</a:t>
            </a:r>
            <a:r>
              <a:rPr lang="zh-CN" altLang="en-US" dirty="0" smtClean="0"/>
              <a:t>的正因子有</a:t>
            </a:r>
            <a:r>
              <a:rPr lang="en-US" altLang="zh-CN" dirty="0" smtClean="0"/>
              <a:t>1, 2, 3, 4, 6, 8, 12</a:t>
            </a:r>
            <a:r>
              <a:rPr lang="zh-CN" altLang="en-US" dirty="0" smtClean="0"/>
              <a:t>和</a:t>
            </a:r>
            <a:r>
              <a:rPr lang="en-US" altLang="zh-CN" dirty="0" smtClean="0"/>
              <a:t>24</a:t>
            </a:r>
            <a:r>
              <a:rPr lang="zh-CN" altLang="en-US" dirty="0" smtClean="0"/>
              <a:t>。</a:t>
            </a:r>
          </a:p>
          <a:p>
            <a:pPr lvl="1"/>
            <a:endParaRPr lang="en-US" altLang="zh-CN" dirty="0" smtClean="0"/>
          </a:p>
          <a:p>
            <a:r>
              <a:rPr lang="zh-CN" altLang="en-US" sz="2600" dirty="0" smtClean="0"/>
              <a:t>以下关系成立</a:t>
            </a:r>
          </a:p>
          <a:p>
            <a:pPr lvl="1"/>
            <a:r>
              <a:rPr lang="zh-CN" altLang="en-US" sz="2200" dirty="0" smtClean="0"/>
              <a:t>如果</a:t>
            </a:r>
            <a:r>
              <a:rPr lang="en-US" altLang="zh-CN" sz="2200" dirty="0" smtClean="0"/>
              <a:t>a|1, </a:t>
            </a:r>
            <a:r>
              <a:rPr lang="zh-CN" altLang="en-US" sz="2200" dirty="0" smtClean="0"/>
              <a:t>则</a:t>
            </a:r>
            <a:r>
              <a:rPr lang="en-US" altLang="zh-CN" sz="2200" dirty="0" smtClean="0"/>
              <a:t>a=±1</a:t>
            </a:r>
          </a:p>
          <a:p>
            <a:pPr lvl="1"/>
            <a:r>
              <a:rPr lang="zh-CN" altLang="en-US" sz="2200" dirty="0" smtClean="0"/>
              <a:t>如果</a:t>
            </a:r>
            <a:r>
              <a:rPr lang="en-US" altLang="zh-CN" sz="2200" dirty="0" err="1" smtClean="0"/>
              <a:t>a|b</a:t>
            </a:r>
            <a:r>
              <a:rPr lang="zh-CN" altLang="en-US" sz="2200" dirty="0" smtClean="0"/>
              <a:t>，且</a:t>
            </a:r>
            <a:r>
              <a:rPr lang="en-US" altLang="zh-CN" sz="2200" dirty="0" err="1" smtClean="0"/>
              <a:t>b|a</a:t>
            </a:r>
            <a:r>
              <a:rPr lang="en-US" altLang="zh-CN" sz="2200" dirty="0" smtClean="0"/>
              <a:t>, </a:t>
            </a:r>
            <a:r>
              <a:rPr lang="zh-CN" altLang="en-US" sz="2200" dirty="0" smtClean="0"/>
              <a:t>则</a:t>
            </a:r>
            <a:r>
              <a:rPr lang="en-US" altLang="zh-CN" sz="2200" dirty="0" smtClean="0"/>
              <a:t>a=±b</a:t>
            </a:r>
          </a:p>
          <a:p>
            <a:pPr lvl="1"/>
            <a:r>
              <a:rPr lang="zh-CN" altLang="en-US" sz="2200" dirty="0" smtClean="0"/>
              <a:t>任何</a:t>
            </a:r>
            <a:r>
              <a:rPr lang="en-US" altLang="zh-CN" sz="2200" dirty="0" smtClean="0">
                <a:cs typeface="Times New Roman" pitchFamily="18" charset="0"/>
              </a:rPr>
              <a:t>b≠0</a:t>
            </a:r>
            <a:r>
              <a:rPr lang="zh-CN" altLang="en-US" sz="2200" dirty="0" smtClean="0">
                <a:latin typeface="黑体" pitchFamily="2" charset="-122"/>
              </a:rPr>
              <a:t>能整除</a:t>
            </a:r>
            <a:r>
              <a:rPr lang="en-US" altLang="zh-CN" sz="2200" dirty="0" smtClean="0">
                <a:cs typeface="Times New Roman" pitchFamily="18" charset="0"/>
              </a:rPr>
              <a:t>0</a:t>
            </a:r>
          </a:p>
          <a:p>
            <a:pPr lvl="1"/>
            <a:r>
              <a:rPr lang="zh-CN" altLang="en-US" sz="2200" dirty="0" smtClean="0">
                <a:latin typeface="黑体" pitchFamily="2" charset="-122"/>
              </a:rPr>
              <a:t>如果</a:t>
            </a:r>
            <a:r>
              <a:rPr lang="en-US" altLang="zh-CN" sz="2200" dirty="0" err="1" smtClean="0"/>
              <a:t>b|g</a:t>
            </a:r>
            <a:r>
              <a:rPr lang="zh-CN" altLang="en-US" sz="2200" dirty="0" smtClean="0"/>
              <a:t>，且</a:t>
            </a:r>
            <a:r>
              <a:rPr lang="en-US" altLang="zh-CN" sz="2200" dirty="0" err="1" smtClean="0"/>
              <a:t>b|h</a:t>
            </a:r>
            <a:r>
              <a:rPr lang="zh-CN" altLang="en-US" sz="2200" dirty="0" smtClean="0"/>
              <a:t>，则对任何整数</a:t>
            </a:r>
            <a:r>
              <a:rPr lang="en-US" altLang="zh-CN" sz="2200" dirty="0" smtClean="0"/>
              <a:t>m</a:t>
            </a:r>
            <a:r>
              <a:rPr lang="zh-CN" altLang="en-US" sz="2200" dirty="0" smtClean="0"/>
              <a:t>和</a:t>
            </a:r>
            <a:r>
              <a:rPr lang="en-US" altLang="zh-CN" sz="2200" dirty="0" smtClean="0"/>
              <a:t>n</a:t>
            </a:r>
            <a:r>
              <a:rPr lang="zh-CN" altLang="en-US" sz="2200" dirty="0" smtClean="0"/>
              <a:t>，有</a:t>
            </a:r>
            <a:r>
              <a:rPr lang="en-US" altLang="zh-CN" sz="2200" dirty="0" smtClean="0"/>
              <a:t>b|(</a:t>
            </a:r>
            <a:r>
              <a:rPr lang="en-US" altLang="zh-CN" sz="2200" dirty="0" err="1" smtClean="0"/>
              <a:t>mg+nh</a:t>
            </a:r>
            <a:r>
              <a:rPr lang="en-US" altLang="zh-CN" sz="2200" dirty="0" smtClean="0"/>
              <a:t>)</a:t>
            </a:r>
          </a:p>
          <a:p>
            <a:pPr lvl="2"/>
            <a:r>
              <a:rPr lang="zh-CN" altLang="en-US" sz="1900" dirty="0" smtClean="0"/>
              <a:t>例：</a:t>
            </a:r>
            <a:r>
              <a:rPr lang="en-US" altLang="zh-CN" sz="1900" dirty="0" smtClean="0"/>
              <a:t>7|14 and 7|63</a:t>
            </a:r>
            <a:r>
              <a:rPr lang="zh-CN" altLang="en-US" sz="1900" dirty="0" smtClean="0"/>
              <a:t>，则</a:t>
            </a:r>
            <a:r>
              <a:rPr lang="en-US" altLang="zh-CN" sz="1900" dirty="0" smtClean="0"/>
              <a:t>7|(3×14 + 2×63)</a:t>
            </a:r>
          </a:p>
          <a:p>
            <a:endParaRPr lang="en-US" altLang="zh-CN" sz="2600" dirty="0" smtClean="0"/>
          </a:p>
          <a:p>
            <a:r>
              <a:rPr lang="zh-CN" altLang="en-US" sz="2600" dirty="0" smtClean="0"/>
              <a:t>如果</a:t>
            </a:r>
            <a:r>
              <a:rPr lang="en-US" altLang="zh-CN" sz="2600" dirty="0" smtClean="0"/>
              <a:t>a≡0 mod n</a:t>
            </a:r>
            <a:r>
              <a:rPr lang="zh-CN" altLang="en-US" sz="2600" dirty="0" smtClean="0"/>
              <a:t>，则</a:t>
            </a:r>
            <a:r>
              <a:rPr lang="en-US" altLang="zh-CN" sz="2600" dirty="0" err="1" smtClean="0"/>
              <a:t>n|a</a:t>
            </a:r>
            <a:endParaRPr lang="en-US" altLang="zh-CN" sz="2600"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13</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32981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同余的性质</a:t>
            </a:r>
            <a:endParaRPr lang="zh-CN" altLang="en-US" dirty="0"/>
          </a:p>
        </p:txBody>
      </p:sp>
      <p:sp>
        <p:nvSpPr>
          <p:cNvPr id="3" name="内容占位符 2"/>
          <p:cNvSpPr>
            <a:spLocks noGrp="1"/>
          </p:cNvSpPr>
          <p:nvPr>
            <p:ph idx="1"/>
          </p:nvPr>
        </p:nvSpPr>
        <p:spPr>
          <a:xfrm>
            <a:off x="457199" y="1196752"/>
            <a:ext cx="8435975" cy="5127848"/>
          </a:xfrm>
        </p:spPr>
        <p:txBody>
          <a:bodyPr/>
          <a:lstStyle/>
          <a:p>
            <a:pPr>
              <a:lnSpc>
                <a:spcPct val="90000"/>
              </a:lnSpc>
            </a:pPr>
            <a:r>
              <a:rPr lang="zh-CN" altLang="en-US" sz="2400" dirty="0" smtClean="0"/>
              <a:t>如果</a:t>
            </a:r>
            <a:r>
              <a:rPr lang="en-US" altLang="zh-CN" sz="2400" dirty="0" smtClean="0"/>
              <a:t>n|(a-b), </a:t>
            </a:r>
            <a:r>
              <a:rPr lang="zh-CN" altLang="en-US" sz="2400" dirty="0" smtClean="0"/>
              <a:t>则</a:t>
            </a:r>
            <a:r>
              <a:rPr lang="en-US" altLang="zh-CN" sz="2400" dirty="0" err="1" smtClean="0"/>
              <a:t>a≡b</a:t>
            </a:r>
            <a:r>
              <a:rPr lang="en-US" altLang="zh-CN" sz="2400" dirty="0" smtClean="0"/>
              <a:t> mod n </a:t>
            </a:r>
          </a:p>
          <a:p>
            <a:pPr lvl="1">
              <a:lnSpc>
                <a:spcPct val="90000"/>
              </a:lnSpc>
              <a:buNone/>
            </a:pPr>
            <a:r>
              <a:rPr lang="zh-CN" altLang="en-US" sz="2000" dirty="0" smtClean="0"/>
              <a:t>证明：如果</a:t>
            </a:r>
            <a:r>
              <a:rPr lang="en-US" altLang="zh-CN" sz="2000" dirty="0" smtClean="0"/>
              <a:t>n|(a-b), </a:t>
            </a:r>
            <a:r>
              <a:rPr lang="zh-CN" altLang="en-US" sz="2000" dirty="0" smtClean="0"/>
              <a:t>则有</a:t>
            </a:r>
            <a:r>
              <a:rPr lang="en-US" altLang="zh-CN" sz="2000" dirty="0" smtClean="0"/>
              <a:t>(a-b)=</a:t>
            </a:r>
            <a:r>
              <a:rPr lang="en-US" altLang="zh-CN" sz="2000" dirty="0" err="1" smtClean="0"/>
              <a:t>kn</a:t>
            </a:r>
            <a:r>
              <a:rPr lang="en-US" altLang="zh-CN" sz="2000" dirty="0" smtClean="0"/>
              <a:t>, k</a:t>
            </a:r>
            <a:r>
              <a:rPr lang="zh-CN" altLang="en-US" sz="2000" dirty="0" smtClean="0"/>
              <a:t>为某些整数，</a:t>
            </a:r>
          </a:p>
          <a:p>
            <a:pPr marL="630238" lvl="1" indent="596900">
              <a:lnSpc>
                <a:spcPct val="90000"/>
              </a:lnSpc>
              <a:buNone/>
            </a:pPr>
            <a:r>
              <a:rPr lang="zh-CN" altLang="en-US" sz="2000" dirty="0" smtClean="0"/>
              <a:t>所以</a:t>
            </a:r>
            <a:r>
              <a:rPr lang="en-US" altLang="zh-CN" sz="2000" dirty="0" smtClean="0"/>
              <a:t>a=</a:t>
            </a:r>
            <a:r>
              <a:rPr lang="en-US" altLang="zh-CN" sz="2000" dirty="0" err="1" smtClean="0"/>
              <a:t>b+kn</a:t>
            </a:r>
            <a:r>
              <a:rPr lang="zh-CN" altLang="en-US" sz="2000" dirty="0" smtClean="0"/>
              <a:t>。</a:t>
            </a:r>
          </a:p>
          <a:p>
            <a:pPr marL="630238" lvl="1" indent="596900">
              <a:lnSpc>
                <a:spcPct val="90000"/>
              </a:lnSpc>
              <a:buNone/>
            </a:pPr>
            <a:r>
              <a:rPr lang="zh-CN" altLang="en-US" sz="2000" dirty="0" smtClean="0"/>
              <a:t>故</a:t>
            </a:r>
            <a:r>
              <a:rPr lang="en-US" altLang="zh-CN" sz="2000" dirty="0" smtClean="0"/>
              <a:t>a mod n = (b + </a:t>
            </a:r>
            <a:r>
              <a:rPr lang="en-US" altLang="zh-CN" sz="2000" dirty="0" err="1" smtClean="0"/>
              <a:t>kn</a:t>
            </a:r>
            <a:r>
              <a:rPr lang="en-US" altLang="zh-CN" sz="2000" dirty="0" smtClean="0"/>
              <a:t>) mod n</a:t>
            </a:r>
            <a:endParaRPr lang="zh-CN" altLang="en-US" sz="2000" dirty="0" smtClean="0"/>
          </a:p>
          <a:p>
            <a:pPr lvl="1" indent="1854200">
              <a:lnSpc>
                <a:spcPct val="90000"/>
              </a:lnSpc>
              <a:buNone/>
            </a:pPr>
            <a:r>
              <a:rPr lang="en-US" altLang="zh-CN" sz="2000" dirty="0" smtClean="0"/>
              <a:t>= b mod n</a:t>
            </a:r>
          </a:p>
          <a:p>
            <a:pPr lvl="1">
              <a:lnSpc>
                <a:spcPct val="90000"/>
              </a:lnSpc>
            </a:pPr>
            <a:endParaRPr lang="en-US" altLang="zh-CN" dirty="0" smtClean="0"/>
          </a:p>
          <a:p>
            <a:pPr>
              <a:lnSpc>
                <a:spcPct val="90000"/>
              </a:lnSpc>
            </a:pPr>
            <a:r>
              <a:rPr lang="zh-CN" altLang="en-US" sz="2400" dirty="0" smtClean="0">
                <a:solidFill>
                  <a:srgbClr val="FF0000"/>
                </a:solidFill>
              </a:rPr>
              <a:t>反身性</a:t>
            </a:r>
            <a:r>
              <a:rPr lang="zh-CN" altLang="en-US" sz="2400" dirty="0" smtClean="0"/>
              <a:t>：</a:t>
            </a:r>
            <a:r>
              <a:rPr lang="en-US" altLang="zh-CN" sz="2400" dirty="0" err="1" smtClean="0"/>
              <a:t>a≡a</a:t>
            </a:r>
            <a:r>
              <a:rPr lang="en-US" altLang="zh-CN" sz="2400" dirty="0" smtClean="0"/>
              <a:t> mod n</a:t>
            </a:r>
            <a:endParaRPr lang="en-US" altLang="zh-CN" sz="2400" dirty="0" smtClean="0">
              <a:solidFill>
                <a:srgbClr val="FF0000"/>
              </a:solidFill>
            </a:endParaRPr>
          </a:p>
          <a:p>
            <a:pPr>
              <a:lnSpc>
                <a:spcPct val="90000"/>
              </a:lnSpc>
            </a:pPr>
            <a:r>
              <a:rPr lang="zh-CN" altLang="en-US" sz="2400" dirty="0" smtClean="0">
                <a:solidFill>
                  <a:srgbClr val="FF0000"/>
                </a:solidFill>
              </a:rPr>
              <a:t>对称性</a:t>
            </a:r>
            <a:r>
              <a:rPr lang="zh-CN" altLang="en-US" sz="2400" dirty="0" smtClean="0"/>
              <a:t>：</a:t>
            </a:r>
            <a:r>
              <a:rPr lang="en-US" altLang="zh-CN" sz="2400" dirty="0" err="1" smtClean="0"/>
              <a:t>a≡b</a:t>
            </a:r>
            <a:r>
              <a:rPr lang="en-US" altLang="zh-CN" sz="2400" dirty="0" smtClean="0"/>
              <a:t> mod n</a:t>
            </a:r>
            <a:r>
              <a:rPr lang="zh-CN" altLang="en-US" sz="2400" dirty="0" smtClean="0"/>
              <a:t>，则</a:t>
            </a:r>
            <a:r>
              <a:rPr lang="zh-CN" altLang="en-US" sz="2400" dirty="0" smtClean="0">
                <a:latin typeface="Times New Roman"/>
                <a:cs typeface="Times New Roman"/>
              </a:rPr>
              <a:t> </a:t>
            </a:r>
            <a:r>
              <a:rPr lang="en-US" altLang="zh-CN" sz="2400" dirty="0" err="1" smtClean="0"/>
              <a:t>b≡a</a:t>
            </a:r>
            <a:r>
              <a:rPr lang="en-US" altLang="zh-CN" sz="2400" dirty="0" smtClean="0"/>
              <a:t> mod n</a:t>
            </a:r>
          </a:p>
          <a:p>
            <a:pPr>
              <a:lnSpc>
                <a:spcPct val="90000"/>
              </a:lnSpc>
            </a:pPr>
            <a:r>
              <a:rPr lang="zh-CN" altLang="en-US" sz="2400" dirty="0" smtClean="0">
                <a:solidFill>
                  <a:srgbClr val="FF0000"/>
                </a:solidFill>
              </a:rPr>
              <a:t>传递性</a:t>
            </a:r>
            <a:r>
              <a:rPr lang="zh-CN" altLang="en-US" sz="2400" dirty="0" smtClean="0"/>
              <a:t>：</a:t>
            </a:r>
            <a:r>
              <a:rPr lang="en-US" altLang="zh-CN" sz="2400" dirty="0" err="1" smtClean="0"/>
              <a:t>a≡b</a:t>
            </a:r>
            <a:r>
              <a:rPr lang="en-US" altLang="zh-CN" sz="2400" dirty="0" smtClean="0"/>
              <a:t> mod n </a:t>
            </a:r>
            <a:r>
              <a:rPr lang="zh-CN" altLang="en-US" sz="2400" dirty="0" smtClean="0"/>
              <a:t>且 </a:t>
            </a:r>
            <a:r>
              <a:rPr lang="en-US" altLang="zh-CN" sz="2400" dirty="0" err="1" smtClean="0"/>
              <a:t>b≡c</a:t>
            </a:r>
            <a:r>
              <a:rPr lang="en-US" altLang="zh-CN" sz="2400" dirty="0" smtClean="0"/>
              <a:t> mod n</a:t>
            </a:r>
            <a:r>
              <a:rPr lang="zh-CN" altLang="en-US" sz="2400" dirty="0" smtClean="0"/>
              <a:t>，则</a:t>
            </a:r>
            <a:r>
              <a:rPr lang="en-US" altLang="zh-CN" sz="2400" dirty="0" err="1" smtClean="0"/>
              <a:t>a≡c</a:t>
            </a:r>
            <a:r>
              <a:rPr lang="en-US" altLang="zh-CN" sz="2400" dirty="0" smtClean="0"/>
              <a:t> mod n</a:t>
            </a: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14</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86206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逆元</a:t>
            </a:r>
            <a:endParaRPr lang="zh-CN" altLang="en-US" dirty="0"/>
          </a:p>
        </p:txBody>
      </p:sp>
      <p:sp>
        <p:nvSpPr>
          <p:cNvPr id="3" name="内容占位符 2"/>
          <p:cNvSpPr>
            <a:spLocks noGrp="1"/>
          </p:cNvSpPr>
          <p:nvPr>
            <p:ph idx="1"/>
          </p:nvPr>
        </p:nvSpPr>
        <p:spPr>
          <a:xfrm>
            <a:off x="457200" y="1052736"/>
            <a:ext cx="8239944" cy="5271864"/>
          </a:xfrm>
        </p:spPr>
        <p:txBody>
          <a:bodyPr>
            <a:normAutofit/>
          </a:bodyPr>
          <a:lstStyle/>
          <a:p>
            <a:pPr>
              <a:spcAft>
                <a:spcPts val="600"/>
              </a:spcAft>
            </a:pPr>
            <a:r>
              <a:rPr lang="zh-CN" altLang="en-US" dirty="0" smtClean="0">
                <a:solidFill>
                  <a:srgbClr val="0070C0"/>
                </a:solidFill>
              </a:rPr>
              <a:t>加法逆元</a:t>
            </a:r>
            <a:r>
              <a:rPr lang="en-US" altLang="zh-CN" dirty="0" smtClean="0">
                <a:solidFill>
                  <a:srgbClr val="0070C0"/>
                </a:solidFill>
              </a:rPr>
              <a:t>(-w)</a:t>
            </a:r>
          </a:p>
          <a:p>
            <a:pPr lvl="1">
              <a:spcAft>
                <a:spcPts val="600"/>
              </a:spcAft>
            </a:pPr>
            <a:r>
              <a:rPr lang="zh-CN" altLang="en-US" dirty="0" smtClean="0"/>
              <a:t>对每一个</a:t>
            </a:r>
            <a:r>
              <a:rPr lang="en-US" altLang="zh-CN" dirty="0" err="1" smtClean="0"/>
              <a:t>w∈Z</a:t>
            </a:r>
            <a:r>
              <a:rPr lang="en-US" altLang="zh-CN" baseline="-25000" dirty="0" err="1" smtClean="0"/>
              <a:t>n</a:t>
            </a:r>
            <a:r>
              <a:rPr lang="zh-CN" altLang="en-US" dirty="0" smtClean="0"/>
              <a:t>，存在一个</a:t>
            </a:r>
            <a:r>
              <a:rPr lang="en-US" altLang="zh-CN" dirty="0" smtClean="0"/>
              <a:t>z</a:t>
            </a:r>
            <a:r>
              <a:rPr lang="zh-CN" altLang="en-US" dirty="0" smtClean="0"/>
              <a:t>，使得</a:t>
            </a:r>
            <a:r>
              <a:rPr lang="en-US" altLang="zh-CN" dirty="0" smtClean="0"/>
              <a:t>w+z≡0 mod n</a:t>
            </a:r>
            <a:r>
              <a:rPr lang="zh-CN" altLang="en-US" dirty="0" smtClean="0"/>
              <a:t>，则</a:t>
            </a:r>
            <a:r>
              <a:rPr lang="en-US" altLang="zh-CN" dirty="0" smtClean="0"/>
              <a:t>z</a:t>
            </a:r>
            <a:r>
              <a:rPr lang="zh-CN" altLang="en-US" dirty="0" smtClean="0"/>
              <a:t>即为加法逆元</a:t>
            </a:r>
            <a:r>
              <a:rPr lang="en-US" altLang="zh-CN" dirty="0" smtClean="0"/>
              <a:t>-w</a:t>
            </a:r>
          </a:p>
          <a:p>
            <a:pPr>
              <a:spcAft>
                <a:spcPts val="600"/>
              </a:spcAft>
            </a:pPr>
            <a:r>
              <a:rPr lang="zh-CN" altLang="en-US" dirty="0" smtClean="0">
                <a:solidFill>
                  <a:srgbClr val="0070C0"/>
                </a:solidFill>
              </a:rPr>
              <a:t>乘法逆元</a:t>
            </a:r>
            <a:r>
              <a:rPr lang="en-US" altLang="zh-CN" dirty="0" smtClean="0">
                <a:solidFill>
                  <a:srgbClr val="0070C0"/>
                </a:solidFill>
              </a:rPr>
              <a:t>(w</a:t>
            </a:r>
            <a:r>
              <a:rPr lang="en-US" altLang="zh-CN" baseline="30000" dirty="0" smtClean="0">
                <a:solidFill>
                  <a:srgbClr val="0070C0"/>
                </a:solidFill>
              </a:rPr>
              <a:t>-1</a:t>
            </a:r>
            <a:r>
              <a:rPr lang="en-US" altLang="zh-CN" dirty="0" smtClean="0">
                <a:solidFill>
                  <a:srgbClr val="0070C0"/>
                </a:solidFill>
              </a:rPr>
              <a:t>)</a:t>
            </a:r>
          </a:p>
          <a:p>
            <a:pPr lvl="1">
              <a:spcAft>
                <a:spcPts val="600"/>
              </a:spcAft>
            </a:pPr>
            <a:r>
              <a:rPr lang="zh-CN" altLang="en-US" dirty="0" smtClean="0"/>
              <a:t>若</a:t>
            </a:r>
            <a:r>
              <a:rPr lang="en-US" altLang="zh-CN" dirty="0" smtClean="0"/>
              <a:t>p</a:t>
            </a:r>
            <a:r>
              <a:rPr lang="zh-CN" altLang="en-US" dirty="0" smtClean="0"/>
              <a:t>为素数，对每一个</a:t>
            </a:r>
            <a:r>
              <a:rPr lang="en-US" altLang="zh-CN" dirty="0" err="1" smtClean="0"/>
              <a:t>w∈Z</a:t>
            </a:r>
            <a:r>
              <a:rPr lang="en-US" altLang="zh-CN" baseline="-25000" dirty="0" err="1" smtClean="0"/>
              <a:t>p</a:t>
            </a:r>
            <a:r>
              <a:rPr lang="zh-CN" altLang="en-US" dirty="0" smtClean="0"/>
              <a:t>，</a:t>
            </a:r>
            <a:r>
              <a:rPr lang="en-US" altLang="zh-CN" dirty="0" smtClean="0"/>
              <a:t>w</a:t>
            </a:r>
            <a:r>
              <a:rPr lang="zh-CN" altLang="en-US" dirty="0" smtClean="0"/>
              <a:t>与</a:t>
            </a:r>
            <a:r>
              <a:rPr lang="en-US" altLang="zh-CN" dirty="0" smtClean="0"/>
              <a:t>p</a:t>
            </a:r>
            <a:r>
              <a:rPr lang="zh-CN" altLang="en-US" dirty="0" smtClean="0"/>
              <a:t>互素，存在一个</a:t>
            </a:r>
            <a:r>
              <a:rPr lang="en-US" altLang="zh-CN" dirty="0" smtClean="0"/>
              <a:t>z</a:t>
            </a:r>
            <a:r>
              <a:rPr lang="zh-CN" altLang="en-US" dirty="0" smtClean="0"/>
              <a:t>，使得</a:t>
            </a:r>
            <a:r>
              <a:rPr lang="en-US" altLang="zh-CN" dirty="0" smtClean="0"/>
              <a:t>w</a:t>
            </a:r>
            <a:r>
              <a:rPr lang="en-US" altLang="zh-CN" dirty="0" smtClean="0">
                <a:cs typeface="Times New Roman" pitchFamily="18" charset="0"/>
              </a:rPr>
              <a:t>×</a:t>
            </a:r>
            <a:r>
              <a:rPr lang="en-US" altLang="zh-CN" dirty="0" smtClean="0"/>
              <a:t>z≡1 mod p</a:t>
            </a:r>
            <a:r>
              <a:rPr lang="zh-CN" altLang="en-US" dirty="0" smtClean="0"/>
              <a:t>。</a:t>
            </a:r>
            <a:r>
              <a:rPr lang="en-US" altLang="zh-CN" dirty="0" smtClean="0"/>
              <a:t>z</a:t>
            </a:r>
            <a:r>
              <a:rPr lang="zh-CN" altLang="en-US" dirty="0" smtClean="0"/>
              <a:t>即为乘法逆元</a:t>
            </a:r>
            <a:r>
              <a:rPr lang="en-US" altLang="zh-CN" dirty="0" smtClean="0"/>
              <a:t>w</a:t>
            </a:r>
            <a:r>
              <a:rPr lang="en-US" altLang="zh-CN" baseline="30000" dirty="0" smtClean="0"/>
              <a:t>-1</a:t>
            </a:r>
          </a:p>
          <a:p>
            <a:pPr lvl="2">
              <a:spcAft>
                <a:spcPts val="600"/>
              </a:spcAft>
            </a:pPr>
            <a:r>
              <a:rPr lang="zh-CN" altLang="en-US" dirty="0" smtClean="0"/>
              <a:t>用</a:t>
            </a:r>
            <a:r>
              <a:rPr lang="en-US" altLang="zh-CN" dirty="0" smtClean="0"/>
              <a:t>w</a:t>
            </a:r>
            <a:r>
              <a:rPr lang="zh-CN" altLang="en-US" dirty="0" smtClean="0"/>
              <a:t>乘以</a:t>
            </a:r>
            <a:r>
              <a:rPr lang="en-US" altLang="zh-CN" dirty="0" err="1" smtClean="0"/>
              <a:t>Z</a:t>
            </a:r>
            <a:r>
              <a:rPr lang="en-US" altLang="zh-CN" baseline="-25000" dirty="0" err="1" smtClean="0"/>
              <a:t>p</a:t>
            </a:r>
            <a:r>
              <a:rPr lang="zh-CN" altLang="en-US" dirty="0" smtClean="0"/>
              <a:t>中的所有数模</a:t>
            </a:r>
            <a:r>
              <a:rPr lang="en-US" altLang="zh-CN" dirty="0" smtClean="0"/>
              <a:t>p</a:t>
            </a:r>
            <a:r>
              <a:rPr lang="zh-CN" altLang="en-US" dirty="0" smtClean="0"/>
              <a:t>，余数将以不同次序涵盖</a:t>
            </a:r>
            <a:r>
              <a:rPr lang="en-US" altLang="zh-CN" dirty="0" err="1" smtClean="0"/>
              <a:t>Z</a:t>
            </a:r>
            <a:r>
              <a:rPr lang="en-US" altLang="zh-CN" baseline="-25000" dirty="0" err="1" smtClean="0"/>
              <a:t>p</a:t>
            </a:r>
            <a:r>
              <a:rPr lang="zh-CN" altLang="en-US" dirty="0" smtClean="0"/>
              <a:t>中的所有数，其中必有一个为</a:t>
            </a:r>
            <a:r>
              <a:rPr lang="en-US" altLang="zh-CN" dirty="0" smtClean="0"/>
              <a:t>1</a:t>
            </a:r>
            <a:r>
              <a:rPr lang="zh-CN" altLang="en-US" dirty="0" smtClean="0"/>
              <a:t>。这个数就是</a:t>
            </a:r>
            <a:r>
              <a:rPr lang="en-US" altLang="zh-CN" dirty="0" smtClean="0"/>
              <a:t>w</a:t>
            </a:r>
            <a:r>
              <a:rPr lang="zh-CN" altLang="en-US" dirty="0" smtClean="0"/>
              <a:t>的乘法逆元， </a:t>
            </a:r>
            <a:r>
              <a:rPr lang="en-US" altLang="zh-CN" dirty="0" smtClean="0"/>
              <a:t>w</a:t>
            </a:r>
            <a:r>
              <a:rPr lang="en-US" altLang="zh-CN" baseline="30000" dirty="0" smtClean="0"/>
              <a:t>-1</a:t>
            </a:r>
            <a:endParaRPr lang="zh-CN" altLang="en-US" dirty="0" smtClean="0"/>
          </a:p>
          <a:p>
            <a:pPr lvl="1">
              <a:spcAft>
                <a:spcPts val="600"/>
              </a:spcAft>
            </a:pPr>
            <a:r>
              <a:rPr lang="zh-CN" altLang="en-US" dirty="0" smtClean="0"/>
              <a:t>模数不是素数时，某些但非全部整数存在一个乘法逆元。如果</a:t>
            </a:r>
            <a:r>
              <a:rPr lang="en-US" altLang="zh-CN" dirty="0" err="1" smtClean="0"/>
              <a:t>gcd</a:t>
            </a:r>
            <a:r>
              <a:rPr lang="en-US" altLang="zh-CN" dirty="0" smtClean="0"/>
              <a:t>(a, n)=1, </a:t>
            </a:r>
            <a:r>
              <a:rPr lang="zh-CN" altLang="en-US" dirty="0" smtClean="0"/>
              <a:t>则能在</a:t>
            </a:r>
            <a:r>
              <a:rPr lang="en-US" altLang="zh-CN" dirty="0" smtClean="0"/>
              <a:t>Z</a:t>
            </a:r>
            <a:r>
              <a:rPr lang="en-US" altLang="zh-CN" baseline="-25000" dirty="0" smtClean="0"/>
              <a:t>n</a:t>
            </a:r>
            <a:r>
              <a:rPr lang="zh-CN" altLang="en-US" dirty="0" smtClean="0"/>
              <a:t>中找到</a:t>
            </a:r>
            <a:r>
              <a:rPr lang="en-US" altLang="zh-CN" dirty="0" smtClean="0"/>
              <a:t>b</a:t>
            </a:r>
            <a:r>
              <a:rPr lang="zh-CN" altLang="en-US" dirty="0" smtClean="0"/>
              <a:t>，使得</a:t>
            </a:r>
            <a:r>
              <a:rPr lang="en-US" altLang="zh-CN" dirty="0" smtClean="0"/>
              <a:t>a</a:t>
            </a:r>
            <a:r>
              <a:rPr lang="en-US" altLang="zh-CN" dirty="0" smtClean="0">
                <a:cs typeface="Times New Roman" pitchFamily="18" charset="0"/>
              </a:rPr>
              <a:t>×</a:t>
            </a:r>
            <a:r>
              <a:rPr lang="en-US" altLang="zh-CN" dirty="0" smtClean="0"/>
              <a:t>b≡1 mod n</a:t>
            </a:r>
            <a:r>
              <a:rPr lang="zh-CN" altLang="en-US" dirty="0" smtClean="0"/>
              <a:t>。</a:t>
            </a:r>
            <a:r>
              <a:rPr lang="en-US" altLang="zh-CN" dirty="0" smtClean="0"/>
              <a:t>b</a:t>
            </a:r>
            <a:r>
              <a:rPr lang="zh-CN" altLang="en-US" dirty="0" smtClean="0"/>
              <a:t>即为乘法逆元</a:t>
            </a:r>
            <a:r>
              <a:rPr lang="en-US" altLang="zh-CN" dirty="0" smtClean="0"/>
              <a:t>a</a:t>
            </a:r>
            <a:r>
              <a:rPr lang="en-US" altLang="zh-CN" baseline="30000" dirty="0" smtClean="0"/>
              <a:t>-1</a:t>
            </a:r>
            <a:endParaRPr lang="zh-CN" altLang="en-US"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15</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02130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FC620DE2-023C-4447-B5E6-85BACFF8C054}" type="slidenum">
              <a:rPr lang="zh-CN" altLang="en-US" smtClean="0"/>
              <a:pPr/>
              <a:t>16</a:t>
            </a:fld>
            <a:endParaRPr lang="zh-CN" altLang="en-US"/>
          </a:p>
        </p:txBody>
      </p:sp>
      <p:sp>
        <p:nvSpPr>
          <p:cNvPr id="3" name="内容占位符 2"/>
          <p:cNvSpPr>
            <a:spLocks noGrp="1"/>
          </p:cNvSpPr>
          <p:nvPr>
            <p:ph idx="4294967295"/>
          </p:nvPr>
        </p:nvSpPr>
        <p:spPr>
          <a:xfrm>
            <a:off x="323528" y="332656"/>
            <a:ext cx="8472487" cy="6000750"/>
          </a:xfrm>
        </p:spPr>
        <p:txBody>
          <a:bodyPr/>
          <a:lstStyle/>
          <a:p>
            <a:r>
              <a:rPr lang="zh-CN" altLang="en-US" dirty="0" smtClean="0"/>
              <a:t>例：模</a:t>
            </a:r>
            <a:r>
              <a:rPr lang="en-US" altLang="zh-CN" dirty="0" smtClean="0"/>
              <a:t>8</a:t>
            </a:r>
            <a:r>
              <a:rPr lang="zh-CN" altLang="en-US" dirty="0" smtClean="0"/>
              <a:t>的运算</a:t>
            </a:r>
            <a:endParaRPr lang="zh-CN" altLang="en-US" dirty="0"/>
          </a:p>
        </p:txBody>
      </p:sp>
      <p:sp>
        <p:nvSpPr>
          <p:cNvPr id="10" name="TextBox 9"/>
          <p:cNvSpPr txBox="1"/>
          <p:nvPr/>
        </p:nvSpPr>
        <p:spPr>
          <a:xfrm>
            <a:off x="1997380" y="1091626"/>
            <a:ext cx="1000132" cy="400110"/>
          </a:xfrm>
          <a:prstGeom prst="rect">
            <a:avLst/>
          </a:prstGeom>
          <a:noFill/>
        </p:spPr>
        <p:txBody>
          <a:bodyPr vert="horz" wrap="square" rtlCol="0">
            <a:spAutoFit/>
          </a:bodyPr>
          <a:lstStyle/>
          <a:p>
            <a:r>
              <a:rPr lang="zh-CN" altLang="en-US" sz="2000" dirty="0" smtClean="0">
                <a:latin typeface="微软雅黑" panose="020B0503020204020204" pitchFamily="34" charset="-122"/>
                <a:ea typeface="微软雅黑" panose="020B0503020204020204" pitchFamily="34" charset="-122"/>
              </a:rPr>
              <a:t>加法表</a:t>
            </a:r>
            <a:endParaRPr lang="zh-CN" altLang="en-US" sz="2000" dirty="0">
              <a:latin typeface="微软雅黑" panose="020B0503020204020204" pitchFamily="34" charset="-122"/>
              <a:ea typeface="微软雅黑" panose="020B0503020204020204" pitchFamily="34" charset="-122"/>
            </a:endParaRPr>
          </a:p>
        </p:txBody>
      </p:sp>
      <p:sp>
        <p:nvSpPr>
          <p:cNvPr id="11" name="TextBox 10"/>
          <p:cNvSpPr txBox="1"/>
          <p:nvPr/>
        </p:nvSpPr>
        <p:spPr>
          <a:xfrm>
            <a:off x="6216784" y="1063108"/>
            <a:ext cx="1000132" cy="400110"/>
          </a:xfrm>
          <a:prstGeom prst="rect">
            <a:avLst/>
          </a:prstGeom>
          <a:noFill/>
        </p:spPr>
        <p:txBody>
          <a:bodyPr vert="horz" wrap="square" rtlCol="0">
            <a:spAutoFit/>
          </a:bodyPr>
          <a:lstStyle/>
          <a:p>
            <a:r>
              <a:rPr lang="zh-CN" altLang="en-US" sz="2000" dirty="0" smtClean="0">
                <a:latin typeface="微软雅黑" panose="020B0503020204020204" pitchFamily="34" charset="-122"/>
                <a:ea typeface="微软雅黑" panose="020B0503020204020204" pitchFamily="34" charset="-122"/>
              </a:rPr>
              <a:t>乘法表</a:t>
            </a:r>
          </a:p>
        </p:txBody>
      </p:sp>
      <p:sp>
        <p:nvSpPr>
          <p:cNvPr id="12" name="TextBox 11"/>
          <p:cNvSpPr txBox="1"/>
          <p:nvPr/>
        </p:nvSpPr>
        <p:spPr>
          <a:xfrm>
            <a:off x="4143376" y="4714884"/>
            <a:ext cx="1000128" cy="400110"/>
          </a:xfrm>
          <a:prstGeom prst="rect">
            <a:avLst/>
          </a:prstGeom>
          <a:noFill/>
        </p:spPr>
        <p:txBody>
          <a:bodyPr vert="horz" wrap="square" rtlCol="0">
            <a:spAutoFit/>
          </a:bodyPr>
          <a:lstStyle/>
          <a:p>
            <a:r>
              <a:rPr lang="zh-CN" altLang="en-US" sz="2000" dirty="0" smtClean="0">
                <a:latin typeface="微软雅黑" panose="020B0503020204020204" pitchFamily="34" charset="-122"/>
                <a:ea typeface="微软雅黑" panose="020B0503020204020204" pitchFamily="34" charset="-122"/>
                <a:cs typeface="Times New Roman" pitchFamily="18" charset="0"/>
              </a:rPr>
              <a:t>逆元表</a:t>
            </a:r>
            <a:endParaRPr lang="zh-CN" altLang="en-US" sz="2000" dirty="0">
              <a:latin typeface="微软雅黑" panose="020B0503020204020204" pitchFamily="34" charset="-122"/>
              <a:ea typeface="微软雅黑" panose="020B0503020204020204" pitchFamily="34" charset="-122"/>
              <a:cs typeface="Times New Roman" pitchFamily="18" charset="0"/>
            </a:endParaRPr>
          </a:p>
        </p:txBody>
      </p:sp>
      <p:graphicFrame>
        <p:nvGraphicFramePr>
          <p:cNvPr id="13" name="表格 12"/>
          <p:cNvGraphicFramePr>
            <a:graphicFrameLocks noGrp="1"/>
          </p:cNvGraphicFramePr>
          <p:nvPr>
            <p:extLst>
              <p:ext uri="{D42A27DB-BD31-4B8C-83A1-F6EECF244321}">
                <p14:modId xmlns:p14="http://schemas.microsoft.com/office/powerpoint/2010/main" val="2908947578"/>
              </p:ext>
            </p:extLst>
          </p:nvPr>
        </p:nvGraphicFramePr>
        <p:xfrm>
          <a:off x="640058" y="1520254"/>
          <a:ext cx="3571902" cy="2880360"/>
        </p:xfrm>
        <a:graphic>
          <a:graphicData uri="http://schemas.openxmlformats.org/drawingml/2006/table">
            <a:tbl>
              <a:tblPr firstRow="1" firstCol="1" bandRow="1" bandCol="1">
                <a:tableStyleId>{5940675A-B579-460E-94D1-54222C63F5DA}</a:tableStyleId>
              </a:tblPr>
              <a:tblGrid>
                <a:gridCol w="396878"/>
                <a:gridCol w="396878"/>
                <a:gridCol w="396878"/>
                <a:gridCol w="396878"/>
                <a:gridCol w="396878"/>
                <a:gridCol w="396878"/>
                <a:gridCol w="396878"/>
                <a:gridCol w="396878"/>
                <a:gridCol w="396878"/>
              </a:tblGrid>
              <a:tr h="230189">
                <a:tc>
                  <a:txBody>
                    <a:bodyPr/>
                    <a:lstStyle/>
                    <a:p>
                      <a:pPr algn="ctr">
                        <a:lnSpc>
                          <a:spcPts val="1800"/>
                        </a:lnSpc>
                      </a:pPr>
                      <a:r>
                        <a:rPr lang="zh-CN" altLang="en-US" dirty="0" smtClean="0">
                          <a:latin typeface="微软雅黑" panose="020B0503020204020204" pitchFamily="34" charset="-122"/>
                          <a:ea typeface="微软雅黑" panose="020B0503020204020204" pitchFamily="34" charset="-122"/>
                          <a:cs typeface="Times New Roman" pitchFamily="18" charset="0"/>
                        </a:rPr>
                        <a:t>＋</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0</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1</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2</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3</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4</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5</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6</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7</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0189">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0</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0</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1</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2</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3</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4</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5</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6</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7</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0189">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1</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1</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2</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3</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4</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5</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6</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7</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0</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0189">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2</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2</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3</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4</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5</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6</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7</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0</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1</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0189">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3</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3</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4</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5</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6</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7</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0</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1</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2</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0189">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4</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4</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5</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6</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7</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0</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1</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2</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3</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0189">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5</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5</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6</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7</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0</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1</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2</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3</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4</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0189">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6</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6</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7</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0</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1</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2</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3</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4</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5</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0189">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7</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7</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0</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1</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2</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3</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4</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5</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6</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398755369"/>
              </p:ext>
            </p:extLst>
          </p:nvPr>
        </p:nvGraphicFramePr>
        <p:xfrm>
          <a:off x="4788024" y="1491736"/>
          <a:ext cx="3571902" cy="2880360"/>
        </p:xfrm>
        <a:graphic>
          <a:graphicData uri="http://schemas.openxmlformats.org/drawingml/2006/table">
            <a:tbl>
              <a:tblPr firstRow="1" firstCol="1" bandRow="1" bandCol="1">
                <a:tableStyleId>{5940675A-B579-460E-94D1-54222C63F5DA}</a:tableStyleId>
              </a:tblPr>
              <a:tblGrid>
                <a:gridCol w="396878"/>
                <a:gridCol w="396878"/>
                <a:gridCol w="396878"/>
                <a:gridCol w="396878"/>
                <a:gridCol w="396878"/>
                <a:gridCol w="396878"/>
                <a:gridCol w="396878"/>
                <a:gridCol w="396878"/>
                <a:gridCol w="396878"/>
              </a:tblGrid>
              <a:tr h="230189">
                <a:tc>
                  <a:txBody>
                    <a:bodyPr/>
                    <a:lstStyle/>
                    <a:p>
                      <a:pPr algn="ctr">
                        <a:lnSpc>
                          <a:spcPts val="1800"/>
                        </a:lnSpc>
                      </a:pPr>
                      <a:r>
                        <a:rPr lang="zh-CN" altLang="en-US" dirty="0" smtClean="0">
                          <a:latin typeface="微软雅黑" panose="020B0503020204020204" pitchFamily="34" charset="-122"/>
                          <a:ea typeface="微软雅黑" panose="020B0503020204020204" pitchFamily="34" charset="-122"/>
                          <a:cs typeface="Times New Roman" pitchFamily="18" charset="0"/>
                          <a:sym typeface="Symbol"/>
                        </a:rPr>
                        <a:t></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0</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1</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2</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3</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4</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5</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6</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7</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0189">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0</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0</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0</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0</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0</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0</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0</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0</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0</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0189">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1</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0</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1</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2</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3</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4</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5</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6</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7</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0189">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2</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0</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2</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4</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6</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0</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2</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4</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6</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0189">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3</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0</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3</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6</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1</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4</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7</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2</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5</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0189">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4</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0</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4</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0</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4</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0</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4</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0</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4</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0189">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5</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0</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5</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2</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7</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4</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1</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6</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3</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0189">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6</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0</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6</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4</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2</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0</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6</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4</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2</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0189">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7</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0</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7</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6</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5</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4</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3</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2</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1</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1414952535"/>
              </p:ext>
            </p:extLst>
          </p:nvPr>
        </p:nvGraphicFramePr>
        <p:xfrm>
          <a:off x="2643178" y="5155006"/>
          <a:ext cx="3643334" cy="960120"/>
        </p:xfrm>
        <a:graphic>
          <a:graphicData uri="http://schemas.openxmlformats.org/drawingml/2006/table">
            <a:tbl>
              <a:tblPr firstRow="1" firstCol="1" bandRow="1" bandCol="1">
                <a:tableStyleId>{5940675A-B579-460E-94D1-54222C63F5DA}</a:tableStyleId>
              </a:tblPr>
              <a:tblGrid>
                <a:gridCol w="539750"/>
                <a:gridCol w="387948"/>
                <a:gridCol w="387948"/>
                <a:gridCol w="387948"/>
                <a:gridCol w="387948"/>
                <a:gridCol w="387948"/>
                <a:gridCol w="387948"/>
                <a:gridCol w="387948"/>
                <a:gridCol w="387948"/>
              </a:tblGrid>
              <a:tr h="230189">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w</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0</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1</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2</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3</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4</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5</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6</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7</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0189">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-w</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0</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7</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6</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5</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4</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3</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2</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1</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0189">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w</a:t>
                      </a:r>
                      <a:r>
                        <a:rPr lang="en-US" altLang="zh-CN" baseline="30000" dirty="0" smtClean="0">
                          <a:latin typeface="微软雅黑" panose="020B0503020204020204" pitchFamily="34" charset="-122"/>
                          <a:ea typeface="微软雅黑" panose="020B0503020204020204" pitchFamily="34" charset="-122"/>
                          <a:cs typeface="Times New Roman" pitchFamily="18" charset="0"/>
                        </a:rPr>
                        <a:t>-1</a:t>
                      </a:r>
                      <a:endParaRPr lang="zh-CN" altLang="en-US" baseline="30000"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1</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3</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5</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800"/>
                        </a:lnSpc>
                      </a:pPr>
                      <a:r>
                        <a:rPr lang="en-US" altLang="zh-CN" dirty="0" smtClean="0">
                          <a:latin typeface="微软雅黑" panose="020B0503020204020204" pitchFamily="34" charset="-122"/>
                          <a:ea typeface="微软雅黑" panose="020B0503020204020204" pitchFamily="34" charset="-122"/>
                          <a:cs typeface="Times New Roman" pitchFamily="18" charset="0"/>
                        </a:rPr>
                        <a:t>7</a:t>
                      </a:r>
                      <a:endParaRPr lang="zh-CN" altLang="en-US"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1" name="流程图: 合并 2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26601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模算术运算</a:t>
            </a:r>
            <a:endParaRPr lang="zh-CN" altLang="en-US" dirty="0"/>
          </a:p>
        </p:txBody>
      </p:sp>
      <p:sp>
        <p:nvSpPr>
          <p:cNvPr id="3" name="内容占位符 2"/>
          <p:cNvSpPr>
            <a:spLocks noGrp="1"/>
          </p:cNvSpPr>
          <p:nvPr>
            <p:ph idx="1"/>
          </p:nvPr>
        </p:nvSpPr>
        <p:spPr/>
        <p:txBody>
          <a:bodyPr>
            <a:noAutofit/>
          </a:bodyPr>
          <a:lstStyle/>
          <a:p>
            <a:pPr marL="457200" indent="-457200">
              <a:buFont typeface="+mj-ea"/>
              <a:buAutoNum type="circleNumDbPlain"/>
            </a:pPr>
            <a:r>
              <a:rPr lang="en-US" altLang="zh-CN" sz="2000" dirty="0" smtClean="0"/>
              <a:t>(a</a:t>
            </a:r>
            <a:r>
              <a:rPr lang="en-US" altLang="zh-CN" sz="2000" baseline="-25000" dirty="0" smtClean="0"/>
              <a:t>1</a:t>
            </a:r>
            <a:r>
              <a:rPr lang="en-US" altLang="zh-CN" sz="2000" dirty="0" smtClean="0"/>
              <a:t> op a</a:t>
            </a:r>
            <a:r>
              <a:rPr lang="en-US" altLang="zh-CN" sz="2000" baseline="-25000" dirty="0" smtClean="0"/>
              <a:t>2</a:t>
            </a:r>
            <a:r>
              <a:rPr lang="en-US" altLang="zh-CN" sz="2000" dirty="0" smtClean="0"/>
              <a:t>) mod n =[(a</a:t>
            </a:r>
            <a:r>
              <a:rPr lang="en-US" altLang="zh-CN" sz="2000" baseline="-25000" dirty="0" smtClean="0"/>
              <a:t>1</a:t>
            </a:r>
            <a:r>
              <a:rPr lang="en-US" altLang="zh-CN" sz="2000" dirty="0" smtClean="0"/>
              <a:t> mod n )] op (a</a:t>
            </a:r>
            <a:r>
              <a:rPr lang="en-US" altLang="zh-CN" sz="2000" baseline="-25000" dirty="0" smtClean="0"/>
              <a:t>2</a:t>
            </a:r>
            <a:r>
              <a:rPr lang="en-US" altLang="zh-CN" sz="2000" dirty="0" smtClean="0"/>
              <a:t> mod n)] mod n</a:t>
            </a:r>
          </a:p>
          <a:p>
            <a:pPr marL="857250" lvl="1" indent="-457200"/>
            <a:r>
              <a:rPr lang="en-US" altLang="zh-CN" sz="2000" dirty="0" smtClean="0"/>
              <a:t>(</a:t>
            </a:r>
            <a:r>
              <a:rPr lang="en-US" altLang="zh-CN" sz="2000" dirty="0" err="1" smtClean="0"/>
              <a:t>a+b</a:t>
            </a:r>
            <a:r>
              <a:rPr lang="en-US" altLang="zh-CN" sz="2000" dirty="0" smtClean="0"/>
              <a:t>) mod n = (a mod n + b mod n) mod n</a:t>
            </a:r>
          </a:p>
          <a:p>
            <a:pPr marL="857250" lvl="1" indent="-457200"/>
            <a:r>
              <a:rPr lang="en-US" altLang="zh-CN" sz="2000" dirty="0" smtClean="0"/>
              <a:t>(a-b) mod n = (a mod n - b mod n) mod n</a:t>
            </a:r>
          </a:p>
          <a:p>
            <a:pPr marL="857250" lvl="1" indent="-457200"/>
            <a:r>
              <a:rPr lang="en-US" altLang="zh-CN" sz="2000" dirty="0" smtClean="0"/>
              <a:t>(</a:t>
            </a:r>
            <a:r>
              <a:rPr lang="en-US" altLang="zh-CN" sz="2000" dirty="0" err="1" smtClean="0"/>
              <a:t>a•b</a:t>
            </a:r>
            <a:r>
              <a:rPr lang="en-US" altLang="zh-CN" sz="2000" dirty="0" smtClean="0"/>
              <a:t>) mod n = (a mod n • b mod n) mod n</a:t>
            </a:r>
          </a:p>
          <a:p>
            <a:pPr marL="857250" lvl="1" indent="-457200"/>
            <a:endParaRPr lang="en-US" altLang="zh-CN" sz="2000" dirty="0" smtClean="0"/>
          </a:p>
          <a:p>
            <a:pPr marL="457200" indent="-457200">
              <a:buFont typeface="+mj-ea"/>
              <a:buAutoNum type="circleNumDbPlain"/>
            </a:pPr>
            <a:r>
              <a:rPr lang="zh-CN" altLang="en-US" sz="2000" dirty="0" smtClean="0"/>
              <a:t>如果 </a:t>
            </a:r>
            <a:r>
              <a:rPr lang="en-US" altLang="zh-CN" sz="2000" dirty="0" smtClean="0"/>
              <a:t>a=b mod n</a:t>
            </a:r>
            <a:r>
              <a:rPr lang="zh-CN" altLang="en-US" sz="2000" dirty="0" smtClean="0"/>
              <a:t>且 </a:t>
            </a:r>
            <a:r>
              <a:rPr lang="en-US" altLang="zh-CN" sz="2000" dirty="0" smtClean="0"/>
              <a:t>c=d mod n</a:t>
            </a:r>
            <a:r>
              <a:rPr lang="zh-CN" altLang="en-US" sz="2000" dirty="0" smtClean="0"/>
              <a:t>，则</a:t>
            </a:r>
            <a:endParaRPr lang="en-US" altLang="zh-CN" sz="2000" dirty="0" smtClean="0"/>
          </a:p>
          <a:p>
            <a:pPr marL="857250" lvl="1" indent="-457200"/>
            <a:r>
              <a:rPr lang="en-US" altLang="zh-CN" sz="2000" dirty="0" err="1" smtClean="0"/>
              <a:t>a+c</a:t>
            </a:r>
            <a:r>
              <a:rPr lang="en-US" altLang="zh-CN" sz="2000" dirty="0" smtClean="0"/>
              <a:t>=(</a:t>
            </a:r>
            <a:r>
              <a:rPr lang="en-US" altLang="zh-CN" sz="2000" dirty="0" err="1" smtClean="0"/>
              <a:t>b+d</a:t>
            </a:r>
            <a:r>
              <a:rPr lang="en-US" altLang="zh-CN" sz="2000" dirty="0" smtClean="0"/>
              <a:t>) mod n</a:t>
            </a:r>
          </a:p>
          <a:p>
            <a:pPr marL="857250" lvl="1" indent="-457200"/>
            <a:r>
              <a:rPr lang="en-US" altLang="zh-CN" sz="2000" dirty="0" smtClean="0"/>
              <a:t>a-c=(b-d) mod n</a:t>
            </a:r>
          </a:p>
          <a:p>
            <a:pPr marL="857250" lvl="1" indent="-457200"/>
            <a:r>
              <a:rPr lang="en-US" altLang="zh-CN" sz="2000" dirty="0" err="1" smtClean="0"/>
              <a:t>a•c</a:t>
            </a:r>
            <a:r>
              <a:rPr lang="en-US" altLang="zh-CN" sz="2000" dirty="0" smtClean="0"/>
              <a:t>=(</a:t>
            </a:r>
            <a:r>
              <a:rPr lang="en-US" altLang="zh-CN" sz="2000" dirty="0" err="1" smtClean="0"/>
              <a:t>b•d</a:t>
            </a:r>
            <a:r>
              <a:rPr lang="en-US" altLang="zh-CN" sz="2000" dirty="0" smtClean="0"/>
              <a:t>) mod n</a:t>
            </a:r>
          </a:p>
          <a:p>
            <a:pPr marL="857250" lvl="1" indent="-457200"/>
            <a:endParaRPr lang="en-US" altLang="zh-CN" sz="2000" dirty="0" smtClean="0"/>
          </a:p>
          <a:p>
            <a:pPr marL="457200" indent="-457200">
              <a:buFont typeface="+mj-ea"/>
              <a:buAutoNum type="circleNumDbPlain"/>
            </a:pPr>
            <a:r>
              <a:rPr lang="zh-CN" altLang="en-US" sz="2000" dirty="0" smtClean="0"/>
              <a:t>如果</a:t>
            </a:r>
            <a:r>
              <a:rPr lang="en-US" altLang="zh-CN" sz="2000" dirty="0" smtClean="0"/>
              <a:t>ac=</a:t>
            </a:r>
            <a:r>
              <a:rPr lang="en-US" altLang="zh-CN" sz="2000" dirty="0" err="1" smtClean="0"/>
              <a:t>bd</a:t>
            </a:r>
            <a:r>
              <a:rPr lang="en-US" altLang="zh-CN" sz="2000" dirty="0" smtClean="0"/>
              <a:t> mod n</a:t>
            </a:r>
            <a:r>
              <a:rPr lang="zh-CN" altLang="en-US" sz="2000" dirty="0" smtClean="0"/>
              <a:t>且</a:t>
            </a:r>
            <a:r>
              <a:rPr lang="en-US" altLang="zh-CN" sz="2000" dirty="0" smtClean="0"/>
              <a:t>c=d mod n</a:t>
            </a:r>
            <a:r>
              <a:rPr lang="zh-CN" altLang="en-US" sz="2000" dirty="0" smtClean="0"/>
              <a:t>，</a:t>
            </a:r>
            <a:r>
              <a:rPr lang="en-US" altLang="zh-CN" sz="2000" dirty="0" err="1" smtClean="0"/>
              <a:t>gcd</a:t>
            </a:r>
            <a:r>
              <a:rPr lang="en-US" altLang="zh-CN" sz="2000" dirty="0" smtClean="0"/>
              <a:t>(</a:t>
            </a:r>
            <a:r>
              <a:rPr lang="en-US" altLang="zh-CN" sz="2000" dirty="0" err="1" smtClean="0"/>
              <a:t>c,n</a:t>
            </a:r>
            <a:r>
              <a:rPr lang="en-US" altLang="zh-CN" sz="2000" dirty="0" smtClean="0"/>
              <a:t>)=1</a:t>
            </a:r>
            <a:r>
              <a:rPr lang="zh-CN" altLang="en-US" sz="2000" dirty="0" smtClean="0"/>
              <a:t>，则</a:t>
            </a:r>
            <a:r>
              <a:rPr lang="en-US" altLang="zh-CN" sz="2000" dirty="0" smtClean="0"/>
              <a:t>a=b mod n</a:t>
            </a:r>
          </a:p>
          <a:p>
            <a:pPr marL="857250" lvl="1" indent="-457200"/>
            <a:r>
              <a:rPr lang="zh-CN" altLang="en-US" sz="2000" dirty="0" smtClean="0"/>
              <a:t>例： </a:t>
            </a:r>
            <a:r>
              <a:rPr lang="en-US" altLang="zh-CN" sz="2000" dirty="0" smtClean="0"/>
              <a:t>3*2=1*2 mod 4 </a:t>
            </a:r>
            <a:r>
              <a:rPr lang="zh-CN" altLang="en-US" sz="2000" dirty="0" smtClean="0"/>
              <a:t>且 </a:t>
            </a:r>
            <a:r>
              <a:rPr lang="en-US" altLang="zh-CN" sz="2000" dirty="0" smtClean="0"/>
              <a:t>2=2 mod 4,   </a:t>
            </a:r>
            <a:r>
              <a:rPr lang="zh-CN" altLang="en-US" sz="2000" dirty="0" smtClean="0"/>
              <a:t>但</a:t>
            </a:r>
            <a:r>
              <a:rPr lang="en-US" altLang="zh-CN" sz="2000" dirty="0" smtClean="0"/>
              <a:t>3≠1 mod 4</a:t>
            </a:r>
            <a:endParaRPr lang="zh-CN" altLang="en-US" sz="2000"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17</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21505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模运算的性质</a:t>
            </a:r>
            <a:endParaRPr lang="zh-CN" altLang="en-US" dirty="0"/>
          </a:p>
        </p:txBody>
      </p:sp>
      <p:sp>
        <p:nvSpPr>
          <p:cNvPr id="3" name="内容占位符 2"/>
          <p:cNvSpPr>
            <a:spLocks noGrp="1"/>
          </p:cNvSpPr>
          <p:nvPr>
            <p:ph idx="1"/>
          </p:nvPr>
        </p:nvSpPr>
        <p:spPr>
          <a:xfrm>
            <a:off x="457200" y="1052736"/>
            <a:ext cx="8507288" cy="5271864"/>
          </a:xfrm>
        </p:spPr>
        <p:txBody>
          <a:bodyPr>
            <a:normAutofit/>
          </a:bodyPr>
          <a:lstStyle/>
          <a:p>
            <a:pPr marL="441325" indent="-441325"/>
            <a:r>
              <a:rPr lang="zh-CN" altLang="en-US" sz="3000" dirty="0" smtClean="0">
                <a:solidFill>
                  <a:srgbClr val="FF0000"/>
                </a:solidFill>
              </a:rPr>
              <a:t>剩余类集</a:t>
            </a:r>
            <a:r>
              <a:rPr lang="en-US" altLang="zh-CN" sz="3000" dirty="0" smtClean="0"/>
              <a:t>(Residues)</a:t>
            </a:r>
          </a:p>
          <a:p>
            <a:pPr marL="841375" lvl="1" indent="-441325"/>
            <a:r>
              <a:rPr lang="zh-CN" altLang="en-US" sz="2400" dirty="0" smtClean="0"/>
              <a:t>定义比</a:t>
            </a:r>
            <a:r>
              <a:rPr lang="en-US" altLang="zh-CN" sz="2400" dirty="0" smtClean="0"/>
              <a:t>n</a:t>
            </a:r>
            <a:r>
              <a:rPr lang="zh-CN" altLang="en-US" sz="2400" dirty="0" smtClean="0"/>
              <a:t>小的非负整数集合为</a:t>
            </a:r>
            <a:r>
              <a:rPr lang="en-US" altLang="zh-CN" sz="2400" dirty="0" smtClean="0"/>
              <a:t>Z</a:t>
            </a:r>
            <a:r>
              <a:rPr lang="en-US" altLang="zh-CN" sz="2400" baseline="-25000" dirty="0" smtClean="0"/>
              <a:t>n</a:t>
            </a:r>
            <a:r>
              <a:rPr lang="zh-CN" altLang="en-US" sz="2400" dirty="0" smtClean="0"/>
              <a:t>： </a:t>
            </a:r>
            <a:r>
              <a:rPr lang="en-US" altLang="zh-CN" sz="2400" dirty="0" smtClean="0"/>
              <a:t>Z</a:t>
            </a:r>
            <a:r>
              <a:rPr lang="en-US" altLang="zh-CN" sz="2400" baseline="-25000" dirty="0" smtClean="0"/>
              <a:t>n</a:t>
            </a:r>
            <a:r>
              <a:rPr lang="zh-CN" altLang="en-US" sz="2400" dirty="0" smtClean="0"/>
              <a:t> </a:t>
            </a:r>
            <a:r>
              <a:rPr lang="en-US" altLang="zh-CN" sz="2400" dirty="0" smtClean="0"/>
              <a:t>={0,1,…,(n-1)}</a:t>
            </a:r>
          </a:p>
          <a:p>
            <a:pPr marL="1009650" lvl="1" indent="-609600">
              <a:buAutoNum type="arabicParenBoth"/>
            </a:pPr>
            <a:r>
              <a:rPr lang="zh-CN" altLang="en-US" sz="2200" dirty="0" smtClean="0">
                <a:solidFill>
                  <a:srgbClr val="FF0000"/>
                </a:solidFill>
              </a:rPr>
              <a:t>模</a:t>
            </a:r>
            <a:r>
              <a:rPr lang="en-US" altLang="zh-CN" sz="2200" dirty="0" smtClean="0">
                <a:solidFill>
                  <a:srgbClr val="FF0000"/>
                </a:solidFill>
              </a:rPr>
              <a:t>n</a:t>
            </a:r>
            <a:r>
              <a:rPr lang="zh-CN" altLang="en-US" sz="2200" dirty="0" smtClean="0">
                <a:solidFill>
                  <a:srgbClr val="FF0000"/>
                </a:solidFill>
              </a:rPr>
              <a:t>的完全剩余类集</a:t>
            </a:r>
            <a:r>
              <a:rPr lang="en-US" altLang="zh-CN" sz="2200" dirty="0" smtClean="0"/>
              <a:t>(Complete Set of Residues mod n)</a:t>
            </a:r>
            <a:r>
              <a:rPr lang="zh-CN" altLang="en-US" sz="2200" dirty="0" smtClean="0"/>
              <a:t>：如果对每个整数</a:t>
            </a:r>
            <a:r>
              <a:rPr lang="en-US" altLang="zh-CN" sz="2200" dirty="0" smtClean="0"/>
              <a:t>a</a:t>
            </a:r>
            <a:r>
              <a:rPr lang="zh-CN" altLang="en-US" sz="2200" dirty="0" smtClean="0"/>
              <a:t>，在集合</a:t>
            </a:r>
            <a:r>
              <a:rPr lang="en-US" altLang="zh-CN" sz="2200" dirty="0" smtClean="0"/>
              <a:t>{r</a:t>
            </a:r>
            <a:r>
              <a:rPr lang="en-US" altLang="zh-CN" sz="2200" baseline="-25000" dirty="0" smtClean="0"/>
              <a:t>1</a:t>
            </a:r>
            <a:r>
              <a:rPr lang="en-US" altLang="zh-CN" sz="2200" dirty="0" smtClean="0"/>
              <a:t>,r</a:t>
            </a:r>
            <a:r>
              <a:rPr lang="en-US" altLang="zh-CN" sz="2200" baseline="-25000" dirty="0" smtClean="0"/>
              <a:t>2</a:t>
            </a:r>
            <a:r>
              <a:rPr lang="en-US" altLang="zh-CN" sz="2200" dirty="0" smtClean="0"/>
              <a:t>,…,</a:t>
            </a:r>
            <a:r>
              <a:rPr lang="en-US" altLang="zh-CN" sz="2200" dirty="0" err="1" smtClean="0"/>
              <a:t>r</a:t>
            </a:r>
            <a:r>
              <a:rPr lang="en-US" altLang="zh-CN" sz="2200" baseline="-25000" dirty="0" err="1" smtClean="0"/>
              <a:t>n</a:t>
            </a:r>
            <a:r>
              <a:rPr lang="en-US" altLang="zh-CN" sz="2200" dirty="0" smtClean="0"/>
              <a:t>}</a:t>
            </a:r>
            <a:r>
              <a:rPr lang="zh-CN" altLang="en-US" sz="2200" dirty="0" smtClean="0"/>
              <a:t>中恰有一个余数</a:t>
            </a:r>
            <a:r>
              <a:rPr lang="en-US" altLang="zh-CN" sz="2200" dirty="0" err="1" smtClean="0"/>
              <a:t>r</a:t>
            </a:r>
            <a:r>
              <a:rPr lang="en-US" altLang="zh-CN" sz="2200" baseline="-25000" dirty="0" err="1" smtClean="0"/>
              <a:t>i</a:t>
            </a:r>
            <a:r>
              <a:rPr lang="zh-CN" altLang="en-US" sz="2200" dirty="0" smtClean="0"/>
              <a:t>，使得 </a:t>
            </a:r>
            <a:r>
              <a:rPr lang="en-US" altLang="zh-CN" sz="2200" dirty="0" smtClean="0"/>
              <a:t>a mod n=</a:t>
            </a:r>
            <a:r>
              <a:rPr lang="en-US" altLang="zh-CN" sz="2200" dirty="0" err="1" smtClean="0"/>
              <a:t>r</a:t>
            </a:r>
            <a:r>
              <a:rPr lang="en-US" altLang="zh-CN" sz="2200" baseline="-25000" dirty="0" err="1" smtClean="0"/>
              <a:t>i</a:t>
            </a:r>
            <a:r>
              <a:rPr lang="zh-CN" altLang="en-US" sz="2200" dirty="0" smtClean="0"/>
              <a:t>，则称</a:t>
            </a:r>
            <a:r>
              <a:rPr lang="en-US" altLang="zh-CN" sz="2200" dirty="0" smtClean="0"/>
              <a:t>{r</a:t>
            </a:r>
            <a:r>
              <a:rPr lang="en-US" altLang="zh-CN" sz="2200" baseline="-25000" dirty="0" smtClean="0"/>
              <a:t>1</a:t>
            </a:r>
            <a:r>
              <a:rPr lang="en-US" altLang="zh-CN" sz="2200" dirty="0" smtClean="0"/>
              <a:t>,r</a:t>
            </a:r>
            <a:r>
              <a:rPr lang="en-US" altLang="zh-CN" sz="2200" baseline="-25000" dirty="0" smtClean="0"/>
              <a:t>2</a:t>
            </a:r>
            <a:r>
              <a:rPr lang="en-US" altLang="zh-CN" sz="2200" dirty="0" smtClean="0"/>
              <a:t>,…,</a:t>
            </a:r>
            <a:r>
              <a:rPr lang="en-US" altLang="zh-CN" sz="2200" dirty="0" err="1" smtClean="0"/>
              <a:t>r</a:t>
            </a:r>
            <a:r>
              <a:rPr lang="en-US" altLang="zh-CN" sz="2200" baseline="-25000" dirty="0" err="1" smtClean="0"/>
              <a:t>n</a:t>
            </a:r>
            <a:r>
              <a:rPr lang="en-US" altLang="zh-CN" sz="2200" dirty="0" smtClean="0"/>
              <a:t>}</a:t>
            </a:r>
            <a:r>
              <a:rPr lang="zh-CN" altLang="en-US" sz="2200" dirty="0" smtClean="0"/>
              <a:t>为模</a:t>
            </a:r>
            <a:r>
              <a:rPr lang="en-US" altLang="zh-CN" sz="2200" dirty="0" smtClean="0"/>
              <a:t>n</a:t>
            </a:r>
            <a:r>
              <a:rPr lang="zh-CN" altLang="en-US" sz="2200" dirty="0" smtClean="0"/>
              <a:t>的完全剩余类集，</a:t>
            </a:r>
            <a:r>
              <a:rPr lang="en-US" altLang="zh-CN" sz="2200" dirty="0" smtClean="0"/>
              <a:t>{0,1,…,n-1}</a:t>
            </a:r>
            <a:r>
              <a:rPr lang="zh-CN" altLang="en-US" sz="2200" dirty="0" smtClean="0"/>
              <a:t>形成模</a:t>
            </a:r>
            <a:r>
              <a:rPr lang="en-US" altLang="zh-CN" sz="2200" dirty="0" smtClean="0"/>
              <a:t>n</a:t>
            </a:r>
            <a:r>
              <a:rPr lang="zh-CN" altLang="en-US" sz="2200" dirty="0" smtClean="0"/>
              <a:t>的完全剩余类集。</a:t>
            </a:r>
            <a:endParaRPr lang="en-US" altLang="zh-CN" sz="2200" dirty="0" smtClean="0"/>
          </a:p>
          <a:p>
            <a:pPr marL="1009650" lvl="1" indent="-609600">
              <a:buAutoNum type="arabicParenBoth"/>
            </a:pPr>
            <a:endParaRPr lang="en-US" altLang="zh-CN" sz="2200" dirty="0" smtClean="0"/>
          </a:p>
          <a:p>
            <a:pPr marL="1009650" lvl="1" indent="-609600">
              <a:buAutoNum type="arabicParenBoth"/>
            </a:pPr>
            <a:r>
              <a:rPr lang="zh-CN" altLang="en-US" sz="2200" dirty="0" smtClean="0">
                <a:solidFill>
                  <a:srgbClr val="FF0000"/>
                </a:solidFill>
              </a:rPr>
              <a:t>模</a:t>
            </a:r>
            <a:r>
              <a:rPr lang="en-US" altLang="zh-CN" sz="2200" dirty="0" smtClean="0">
                <a:solidFill>
                  <a:srgbClr val="FF0000"/>
                </a:solidFill>
              </a:rPr>
              <a:t>n</a:t>
            </a:r>
            <a:r>
              <a:rPr lang="zh-CN" altLang="en-US" sz="2200" dirty="0" smtClean="0">
                <a:solidFill>
                  <a:srgbClr val="FF0000"/>
                </a:solidFill>
              </a:rPr>
              <a:t>的缩剩余类集</a:t>
            </a:r>
            <a:r>
              <a:rPr lang="en-US" altLang="zh-CN" sz="2200" dirty="0" smtClean="0"/>
              <a:t>(Reduced set of Residues mod n)</a:t>
            </a:r>
            <a:r>
              <a:rPr lang="zh-CN" altLang="en-US" sz="2200" dirty="0" smtClean="0"/>
              <a:t>：完全剩余集的子集，其中的元素都和</a:t>
            </a:r>
            <a:r>
              <a:rPr lang="en-US" altLang="zh-CN" sz="2200" dirty="0" smtClean="0"/>
              <a:t>n</a:t>
            </a:r>
            <a:r>
              <a:rPr lang="zh-CN" altLang="en-US" sz="2200" dirty="0" smtClean="0"/>
              <a:t>互素（包括</a:t>
            </a:r>
            <a:r>
              <a:rPr lang="en-US" altLang="zh-CN" sz="2200" dirty="0" smtClean="0"/>
              <a:t>1</a:t>
            </a:r>
            <a:r>
              <a:rPr lang="zh-CN" altLang="en-US" sz="2200" dirty="0" smtClean="0"/>
              <a:t>）</a:t>
            </a:r>
            <a:endParaRPr lang="en-US" altLang="zh-CN" sz="2200" dirty="0" smtClean="0"/>
          </a:p>
          <a:p>
            <a:pPr lvl="1">
              <a:lnSpc>
                <a:spcPct val="85000"/>
              </a:lnSpc>
              <a:buNone/>
            </a:pPr>
            <a:endParaRPr lang="en-US" altLang="zh-CN" dirty="0" smtClean="0"/>
          </a:p>
          <a:p>
            <a:pPr>
              <a:lnSpc>
                <a:spcPct val="85000"/>
              </a:lnSpc>
            </a:pPr>
            <a:r>
              <a:rPr lang="zh-CN" altLang="en-US" sz="2600" dirty="0" smtClean="0"/>
              <a:t>例：</a:t>
            </a:r>
            <a:r>
              <a:rPr lang="en-US" altLang="zh-CN" sz="2600" dirty="0" smtClean="0"/>
              <a:t>n=10</a:t>
            </a:r>
            <a:r>
              <a:rPr lang="zh-CN" altLang="en-US" sz="2600" dirty="0" smtClean="0"/>
              <a:t>，</a:t>
            </a:r>
            <a:endParaRPr lang="en-US" altLang="zh-CN" sz="2600" dirty="0" smtClean="0"/>
          </a:p>
          <a:p>
            <a:pPr lvl="1">
              <a:lnSpc>
                <a:spcPct val="85000"/>
              </a:lnSpc>
            </a:pPr>
            <a:r>
              <a:rPr lang="zh-CN" altLang="en-US" sz="2200" dirty="0" smtClean="0"/>
              <a:t>模</a:t>
            </a:r>
            <a:r>
              <a:rPr lang="en-US" altLang="zh-CN" sz="2200" dirty="0" smtClean="0"/>
              <a:t>n</a:t>
            </a:r>
            <a:r>
              <a:rPr lang="zh-CN" altLang="en-US" sz="2200" dirty="0" smtClean="0"/>
              <a:t>的完全剩余集是</a:t>
            </a:r>
            <a:r>
              <a:rPr lang="en-US" altLang="zh-CN" sz="2200" dirty="0" smtClean="0"/>
              <a:t>{0, 1, 2,…,9}</a:t>
            </a:r>
          </a:p>
          <a:p>
            <a:pPr lvl="1">
              <a:lnSpc>
                <a:spcPct val="85000"/>
              </a:lnSpc>
            </a:pPr>
            <a:r>
              <a:rPr lang="zh-CN" altLang="en-US" sz="2200" dirty="0" smtClean="0"/>
              <a:t>模</a:t>
            </a:r>
            <a:r>
              <a:rPr lang="en-US" altLang="zh-CN" sz="2200" dirty="0" smtClean="0"/>
              <a:t>n</a:t>
            </a:r>
            <a:r>
              <a:rPr lang="zh-CN" altLang="en-US" sz="2200" dirty="0" smtClean="0"/>
              <a:t>的缩剩余集是 </a:t>
            </a:r>
            <a:r>
              <a:rPr lang="en-US" altLang="zh-CN" sz="2200" dirty="0" smtClean="0"/>
              <a:t>{1, 3, 7, 9}</a:t>
            </a:r>
            <a:endParaRPr lang="zh-CN" altLang="en-US" sz="2200"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18</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98700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三、有限域</a:t>
            </a:r>
            <a:r>
              <a:rPr lang="en-US" altLang="zh-CN" dirty="0" smtClean="0"/>
              <a:t>GF(p) Galois Fields</a:t>
            </a:r>
            <a:endParaRPr lang="zh-CN" altLang="en-US" dirty="0"/>
          </a:p>
        </p:txBody>
      </p:sp>
      <p:sp>
        <p:nvSpPr>
          <p:cNvPr id="3" name="内容占位符 2"/>
          <p:cNvSpPr>
            <a:spLocks noGrp="1"/>
          </p:cNvSpPr>
          <p:nvPr>
            <p:ph idx="1"/>
          </p:nvPr>
        </p:nvSpPr>
        <p:spPr>
          <a:xfrm>
            <a:off x="457200" y="1124744"/>
            <a:ext cx="8229600" cy="5199856"/>
          </a:xfrm>
        </p:spPr>
        <p:txBody>
          <a:bodyPr/>
          <a:lstStyle/>
          <a:p>
            <a:pPr>
              <a:lnSpc>
                <a:spcPct val="90000"/>
              </a:lnSpc>
            </a:pPr>
            <a:r>
              <a:rPr lang="zh-CN" altLang="en-US" sz="2400" dirty="0" smtClean="0"/>
              <a:t>有限域在密码学中扮演重要角色</a:t>
            </a:r>
          </a:p>
          <a:p>
            <a:pPr>
              <a:lnSpc>
                <a:spcPct val="90000"/>
              </a:lnSpc>
            </a:pPr>
            <a:r>
              <a:rPr lang="zh-CN" altLang="en-US" sz="2400" dirty="0" smtClean="0"/>
              <a:t>有限域的元素个数是一个素数的幂</a:t>
            </a:r>
            <a:r>
              <a:rPr lang="en-US" altLang="zh-CN" sz="2400" dirty="0" err="1" smtClean="0"/>
              <a:t>p</a:t>
            </a:r>
            <a:r>
              <a:rPr lang="en-US" altLang="zh-CN" sz="2400" baseline="30000" dirty="0" err="1" smtClean="0"/>
              <a:t>n</a:t>
            </a:r>
            <a:r>
              <a:rPr lang="en-US" altLang="zh-CN" sz="2400" dirty="0" smtClean="0"/>
              <a:t>, n </a:t>
            </a:r>
            <a:r>
              <a:rPr lang="zh-CN" altLang="en-US" sz="2400" dirty="0" smtClean="0"/>
              <a:t>为正整数，一般记为</a:t>
            </a:r>
            <a:r>
              <a:rPr lang="en-US" altLang="zh-CN" sz="2400" dirty="0" smtClean="0">
                <a:solidFill>
                  <a:srgbClr val="FF0000"/>
                </a:solidFill>
              </a:rPr>
              <a:t>GF(</a:t>
            </a:r>
            <a:r>
              <a:rPr lang="en-US" altLang="zh-CN" sz="2400" dirty="0" err="1" smtClean="0">
                <a:solidFill>
                  <a:srgbClr val="FF0000"/>
                </a:solidFill>
              </a:rPr>
              <a:t>p</a:t>
            </a:r>
            <a:r>
              <a:rPr lang="en-US" altLang="zh-CN" sz="2400" baseline="30000" dirty="0" err="1" smtClean="0">
                <a:solidFill>
                  <a:srgbClr val="FF0000"/>
                </a:solidFill>
              </a:rPr>
              <a:t>n</a:t>
            </a:r>
            <a:r>
              <a:rPr lang="en-US" altLang="zh-CN" sz="2400" dirty="0" smtClean="0">
                <a:solidFill>
                  <a:srgbClr val="FF0000"/>
                </a:solidFill>
              </a:rPr>
              <a:t>)</a:t>
            </a:r>
            <a:r>
              <a:rPr lang="zh-CN" altLang="en-US" sz="2400" dirty="0" smtClean="0"/>
              <a:t>，即</a:t>
            </a:r>
            <a:r>
              <a:rPr lang="en-US" altLang="zh-CN" sz="2400" dirty="0" smtClean="0"/>
              <a:t>Galois fields, </a:t>
            </a:r>
            <a:r>
              <a:rPr lang="zh-CN" altLang="en-US" sz="2400" dirty="0" smtClean="0"/>
              <a:t>模</a:t>
            </a:r>
            <a:r>
              <a:rPr lang="en-US" altLang="zh-CN" sz="2400" dirty="0" err="1" smtClean="0"/>
              <a:t>p</a:t>
            </a:r>
            <a:r>
              <a:rPr lang="en-US" altLang="zh-CN" sz="2400" baseline="30000" dirty="0" err="1" smtClean="0"/>
              <a:t>n</a:t>
            </a:r>
            <a:r>
              <a:rPr lang="en-US" altLang="zh-CN" sz="2400" dirty="0" smtClean="0"/>
              <a:t>.</a:t>
            </a:r>
            <a:endParaRPr lang="zh-CN" altLang="en-US" sz="2400" dirty="0" smtClean="0"/>
          </a:p>
          <a:p>
            <a:pPr lvl="1">
              <a:lnSpc>
                <a:spcPct val="90000"/>
              </a:lnSpc>
            </a:pPr>
            <a:endParaRPr lang="en-US" altLang="zh-CN" sz="2000" dirty="0" smtClean="0"/>
          </a:p>
          <a:p>
            <a:pPr>
              <a:lnSpc>
                <a:spcPct val="90000"/>
              </a:lnSpc>
            </a:pPr>
            <a:r>
              <a:rPr lang="zh-CN" altLang="en-US" sz="2400" dirty="0" smtClean="0"/>
              <a:t>关注两种特殊情形</a:t>
            </a:r>
            <a:endParaRPr lang="en-US" altLang="zh-CN" sz="2400" dirty="0" smtClean="0"/>
          </a:p>
          <a:p>
            <a:pPr lvl="1">
              <a:lnSpc>
                <a:spcPct val="90000"/>
              </a:lnSpc>
            </a:pPr>
            <a:r>
              <a:rPr lang="en-US" altLang="zh-CN" sz="2000" dirty="0" smtClean="0"/>
              <a:t>n=1</a:t>
            </a:r>
            <a:r>
              <a:rPr lang="zh-CN" altLang="en-US" sz="2000" dirty="0" smtClean="0"/>
              <a:t>时的有限域，即</a:t>
            </a:r>
            <a:r>
              <a:rPr lang="en-US" altLang="zh-CN" sz="2000" dirty="0" smtClean="0">
                <a:solidFill>
                  <a:srgbClr val="FF0000"/>
                </a:solidFill>
              </a:rPr>
              <a:t>GF(p)</a:t>
            </a:r>
          </a:p>
          <a:p>
            <a:pPr lvl="1">
              <a:lnSpc>
                <a:spcPct val="90000"/>
              </a:lnSpc>
            </a:pPr>
            <a:r>
              <a:rPr lang="en-US" altLang="zh-CN" sz="2000" dirty="0" smtClean="0"/>
              <a:t>p</a:t>
            </a:r>
            <a:r>
              <a:rPr lang="zh-CN" altLang="en-US" sz="2000" dirty="0" smtClean="0"/>
              <a:t>为</a:t>
            </a:r>
            <a:r>
              <a:rPr lang="en-US" altLang="zh-CN" sz="2000" dirty="0" smtClean="0"/>
              <a:t>2</a:t>
            </a:r>
            <a:r>
              <a:rPr lang="zh-CN" altLang="en-US" sz="2000" dirty="0" smtClean="0"/>
              <a:t>时的有限域，即</a:t>
            </a:r>
            <a:r>
              <a:rPr lang="en-US" altLang="zh-CN" sz="2000" dirty="0" smtClean="0">
                <a:solidFill>
                  <a:srgbClr val="FF0000"/>
                </a:solidFill>
              </a:rPr>
              <a:t>GF(2</a:t>
            </a:r>
            <a:r>
              <a:rPr lang="en-US" altLang="zh-CN" sz="2000" baseline="30000" dirty="0" smtClean="0">
                <a:solidFill>
                  <a:srgbClr val="FF0000"/>
                </a:solidFill>
              </a:rPr>
              <a:t>n</a:t>
            </a:r>
            <a:r>
              <a:rPr lang="en-US" altLang="zh-CN" sz="2000" dirty="0" smtClean="0">
                <a:solidFill>
                  <a:srgbClr val="FF0000"/>
                </a:solidFill>
              </a:rPr>
              <a:t>)</a:t>
            </a:r>
          </a:p>
          <a:p>
            <a:pPr lvl="1">
              <a:lnSpc>
                <a:spcPct val="90000"/>
              </a:lnSpc>
            </a:pPr>
            <a:endParaRPr lang="en-US" altLang="zh-CN" sz="2000" dirty="0" smtClean="0"/>
          </a:p>
          <a:p>
            <a:pPr>
              <a:lnSpc>
                <a:spcPct val="90000"/>
              </a:lnSpc>
            </a:pPr>
            <a:r>
              <a:rPr lang="zh-CN" altLang="en-US" sz="2400" dirty="0" smtClean="0"/>
              <a:t>最简单的有限域是</a:t>
            </a:r>
            <a:r>
              <a:rPr lang="en-US" altLang="zh-CN" sz="2400" dirty="0" smtClean="0"/>
              <a:t>GF(2)</a:t>
            </a:r>
            <a:r>
              <a:rPr lang="zh-CN" altLang="en-US" sz="2400" dirty="0" smtClean="0"/>
              <a:t>，代数运算简述如下：</a:t>
            </a:r>
            <a:endParaRPr lang="en-US" altLang="zh-CN" sz="2400" dirty="0" smtClean="0"/>
          </a:p>
          <a:p>
            <a:pPr marL="0" indent="0">
              <a:lnSpc>
                <a:spcPct val="90000"/>
              </a:lnSpc>
              <a:buNone/>
            </a:pPr>
            <a:r>
              <a:rPr lang="en-US" altLang="zh-CN" sz="1800" dirty="0" smtClean="0"/>
              <a:t>	</a:t>
            </a:r>
            <a:r>
              <a:rPr lang="en-AU" altLang="zh-CN" sz="1800" dirty="0" smtClean="0"/>
              <a:t>+  0  1           </a:t>
            </a:r>
            <a:r>
              <a:rPr lang="en-AU" altLang="zh-CN" sz="1800" dirty="0" smtClean="0">
                <a:sym typeface="Symbol"/>
              </a:rPr>
              <a:t></a:t>
            </a:r>
            <a:r>
              <a:rPr lang="en-AU" altLang="zh-CN" sz="1800" dirty="0" smtClean="0"/>
              <a:t>  0  1           w  -w  w</a:t>
            </a:r>
            <a:r>
              <a:rPr lang="en-AU" altLang="zh-CN" sz="1800" baseline="30000" dirty="0" smtClean="0"/>
              <a:t>-1</a:t>
            </a:r>
          </a:p>
          <a:p>
            <a:pPr marL="0" indent="0">
              <a:lnSpc>
                <a:spcPct val="90000"/>
              </a:lnSpc>
              <a:buNone/>
            </a:pPr>
            <a:r>
              <a:rPr lang="en-AU" altLang="zh-CN" sz="1800" dirty="0" smtClean="0"/>
              <a:t>	0  0  1           0  0  0           0   0</a:t>
            </a:r>
          </a:p>
          <a:p>
            <a:pPr marL="0" indent="0">
              <a:lnSpc>
                <a:spcPct val="90000"/>
              </a:lnSpc>
              <a:buNone/>
            </a:pPr>
            <a:r>
              <a:rPr lang="en-AU" altLang="zh-CN" sz="1800" dirty="0" smtClean="0"/>
              <a:t>	1  1  0           1  0  1           1   1   1</a:t>
            </a:r>
          </a:p>
          <a:p>
            <a:pPr marL="0" indent="0">
              <a:lnSpc>
                <a:spcPct val="90000"/>
              </a:lnSpc>
              <a:buNone/>
            </a:pPr>
            <a:r>
              <a:rPr lang="en-AU" altLang="zh-CN" sz="1800" dirty="0" smtClean="0"/>
              <a:t>	   </a:t>
            </a:r>
            <a:r>
              <a:rPr lang="zh-CN" altLang="en-AU" sz="1800" dirty="0" smtClean="0"/>
              <a:t>加           </a:t>
            </a:r>
            <a:r>
              <a:rPr lang="zh-CN" altLang="en-US" sz="1800" dirty="0" smtClean="0"/>
              <a:t> </a:t>
            </a:r>
            <a:r>
              <a:rPr lang="zh-CN" altLang="en-AU" sz="1800" dirty="0" smtClean="0"/>
              <a:t>    乘                求逆</a:t>
            </a:r>
            <a:endParaRPr lang="zh-CN" altLang="en-US" sz="2000"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19</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71867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本章目录</a:t>
            </a:r>
            <a:endParaRPr lang="zh-CN" altLang="en-US" dirty="0"/>
          </a:p>
        </p:txBody>
      </p:sp>
      <p:sp>
        <p:nvSpPr>
          <p:cNvPr id="3" name="页脚占位符 2"/>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2</a:t>
            </a:fld>
            <a:endParaRPr lang="en-US" altLang="zh-CN" dirty="0"/>
          </a:p>
        </p:txBody>
      </p:sp>
      <p:sp>
        <p:nvSpPr>
          <p:cNvPr id="8" name="流程图: 合并 7"/>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图示 3"/>
          <p:cNvGraphicFramePr/>
          <p:nvPr>
            <p:extLst>
              <p:ext uri="{D42A27DB-BD31-4B8C-83A1-F6EECF244321}">
                <p14:modId xmlns:p14="http://schemas.microsoft.com/office/powerpoint/2010/main" val="1445761582"/>
              </p:ext>
            </p:extLst>
          </p:nvPr>
        </p:nvGraphicFramePr>
        <p:xfrm>
          <a:off x="467544" y="1124744"/>
          <a:ext cx="4032448" cy="5040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图示 9"/>
          <p:cNvGraphicFramePr/>
          <p:nvPr>
            <p:extLst>
              <p:ext uri="{D42A27DB-BD31-4B8C-83A1-F6EECF244321}">
                <p14:modId xmlns:p14="http://schemas.microsoft.com/office/powerpoint/2010/main" val="2710066584"/>
              </p:ext>
            </p:extLst>
          </p:nvPr>
        </p:nvGraphicFramePr>
        <p:xfrm>
          <a:off x="4932040" y="1268760"/>
          <a:ext cx="3888432" cy="39604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851507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533400" indent="-533400">
              <a:buNone/>
            </a:pPr>
            <a:r>
              <a:rPr lang="zh-CN" altLang="en-US" sz="2400" dirty="0" smtClean="0"/>
              <a:t>（</a:t>
            </a:r>
            <a:r>
              <a:rPr lang="en-US" altLang="zh-CN" sz="2400" dirty="0" smtClean="0"/>
              <a:t>1</a:t>
            </a:r>
            <a:r>
              <a:rPr lang="zh-CN" altLang="en-US" sz="2400" dirty="0" smtClean="0"/>
              <a:t>）</a:t>
            </a:r>
            <a:r>
              <a:rPr lang="zh-CN" altLang="en-US" sz="2400" dirty="0" smtClean="0">
                <a:solidFill>
                  <a:srgbClr val="FF0000"/>
                </a:solidFill>
              </a:rPr>
              <a:t>伽罗瓦域 </a:t>
            </a:r>
            <a:r>
              <a:rPr lang="en-US" altLang="zh-CN" sz="2400" dirty="0" smtClean="0">
                <a:solidFill>
                  <a:srgbClr val="FF0000"/>
                </a:solidFill>
              </a:rPr>
              <a:t>GF(p)</a:t>
            </a:r>
          </a:p>
          <a:p>
            <a:pPr marL="803275" lvl="1" indent="-403225"/>
            <a:r>
              <a:rPr lang="zh-CN" altLang="en-US" sz="2000" dirty="0" smtClean="0"/>
              <a:t>当模数是素数</a:t>
            </a:r>
            <a:r>
              <a:rPr lang="en-US" altLang="zh-CN" sz="2000" dirty="0" smtClean="0"/>
              <a:t>p</a:t>
            </a:r>
            <a:r>
              <a:rPr lang="zh-CN" altLang="en-US" sz="2000" dirty="0" smtClean="0"/>
              <a:t>，每个整数</a:t>
            </a:r>
            <a:r>
              <a:rPr lang="en-US" altLang="zh-CN" sz="2000" dirty="0" smtClean="0"/>
              <a:t>a∈[1,p-1]</a:t>
            </a:r>
            <a:r>
              <a:rPr lang="zh-CN" altLang="en-US" sz="2000" dirty="0" smtClean="0"/>
              <a:t>与</a:t>
            </a:r>
            <a:r>
              <a:rPr lang="en-US" altLang="zh-CN" sz="2000" dirty="0" smtClean="0"/>
              <a:t>p</a:t>
            </a:r>
            <a:r>
              <a:rPr lang="zh-CN" altLang="en-US" sz="2000" dirty="0" smtClean="0"/>
              <a:t>互素，因而都有唯一的模</a:t>
            </a:r>
            <a:r>
              <a:rPr lang="en-US" altLang="zh-CN" sz="2000" dirty="0" smtClean="0"/>
              <a:t>p</a:t>
            </a:r>
            <a:r>
              <a:rPr lang="zh-CN" altLang="en-US" sz="2000" dirty="0" smtClean="0"/>
              <a:t>的乘法逆。这一组模</a:t>
            </a:r>
            <a:r>
              <a:rPr lang="en-US" altLang="zh-CN" sz="2000" dirty="0" smtClean="0"/>
              <a:t>p</a:t>
            </a:r>
            <a:r>
              <a:rPr lang="zh-CN" altLang="en-US" sz="2000" dirty="0" smtClean="0"/>
              <a:t>的整数，加上算术运算，被称为有限域</a:t>
            </a:r>
            <a:r>
              <a:rPr lang="en-US" altLang="zh-CN" sz="2000" dirty="0" smtClean="0"/>
              <a:t>—</a:t>
            </a:r>
            <a:r>
              <a:rPr lang="zh-CN" altLang="en-US" sz="2000" dirty="0" smtClean="0"/>
              <a:t>伽罗瓦域</a:t>
            </a:r>
            <a:endParaRPr lang="en-US" altLang="zh-CN" sz="2000" dirty="0" smtClean="0"/>
          </a:p>
          <a:p>
            <a:pPr marL="803275" lvl="1" indent="-403225"/>
            <a:r>
              <a:rPr lang="en-US" altLang="zh-CN" sz="2000" dirty="0" smtClean="0"/>
              <a:t>GF(p) </a:t>
            </a:r>
            <a:r>
              <a:rPr lang="zh-CN" altLang="en-US" sz="2000" dirty="0" smtClean="0"/>
              <a:t>的空间是模</a:t>
            </a:r>
            <a:r>
              <a:rPr lang="en-US" altLang="zh-CN" sz="2000" dirty="0" smtClean="0"/>
              <a:t>p</a:t>
            </a:r>
            <a:r>
              <a:rPr lang="zh-CN" altLang="en-US" sz="2000" dirty="0" smtClean="0"/>
              <a:t>的完全剩余类</a:t>
            </a:r>
            <a:r>
              <a:rPr lang="en-US" altLang="zh-CN" sz="2000" dirty="0" err="1" smtClean="0"/>
              <a:t>Z</a:t>
            </a:r>
            <a:r>
              <a:rPr lang="en-US" altLang="zh-CN" sz="2000" baseline="-25000" dirty="0" err="1" smtClean="0"/>
              <a:t>p</a:t>
            </a:r>
            <a:r>
              <a:rPr lang="zh-CN" altLang="en-US" sz="2000" dirty="0" smtClean="0"/>
              <a:t>：</a:t>
            </a:r>
            <a:r>
              <a:rPr lang="en-US" altLang="zh-CN" sz="2000" dirty="0" smtClean="0"/>
              <a:t>{0,1, … , p-1}</a:t>
            </a:r>
          </a:p>
          <a:p>
            <a:pPr marL="403225" indent="-403225"/>
            <a:r>
              <a:rPr lang="zh-CN" altLang="en-US" sz="2400" dirty="0"/>
              <a:t>例，</a:t>
            </a:r>
            <a:r>
              <a:rPr lang="en-US" altLang="zh-CN" sz="2400" dirty="0"/>
              <a:t>GF(7)</a:t>
            </a:r>
            <a:r>
              <a:rPr lang="zh-CN" altLang="en-US" sz="2400" dirty="0"/>
              <a:t>上的运算</a:t>
            </a:r>
            <a:endParaRPr lang="en-US" altLang="zh-CN" sz="2400"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20</a:t>
            </a:fld>
            <a:endParaRPr lang="en-US" altLang="zh-CN" dirty="0"/>
          </a:p>
        </p:txBody>
      </p:sp>
      <p:sp>
        <p:nvSpPr>
          <p:cNvPr id="12" name="TextBox 8"/>
          <p:cNvSpPr txBox="1"/>
          <p:nvPr/>
        </p:nvSpPr>
        <p:spPr>
          <a:xfrm>
            <a:off x="1308314" y="3358050"/>
            <a:ext cx="1000132" cy="400110"/>
          </a:xfrm>
          <a:prstGeom prst="rect">
            <a:avLst/>
          </a:prstGeom>
          <a:noFill/>
        </p:spPr>
        <p:txBody>
          <a:bodyPr vert="horz" wrap="square" rtlCol="0">
            <a:spAutoFit/>
          </a:bodyPr>
          <a:lstStyle/>
          <a:p>
            <a:r>
              <a:rPr lang="zh-CN" altLang="en-US" sz="2000" dirty="0" smtClean="0">
                <a:latin typeface="微软雅黑" panose="020B0503020204020204" pitchFamily="34" charset="-122"/>
                <a:ea typeface="微软雅黑" panose="020B0503020204020204" pitchFamily="34" charset="-122"/>
              </a:rPr>
              <a:t>加法表</a:t>
            </a:r>
            <a:endParaRPr lang="zh-CN" altLang="en-US" sz="2000" dirty="0">
              <a:latin typeface="微软雅黑" panose="020B0503020204020204" pitchFamily="34" charset="-122"/>
              <a:ea typeface="微软雅黑" panose="020B0503020204020204" pitchFamily="34" charset="-122"/>
            </a:endParaRPr>
          </a:p>
        </p:txBody>
      </p:sp>
      <p:sp>
        <p:nvSpPr>
          <p:cNvPr id="13" name="TextBox 9"/>
          <p:cNvSpPr txBox="1"/>
          <p:nvPr/>
        </p:nvSpPr>
        <p:spPr>
          <a:xfrm>
            <a:off x="4436840" y="3358050"/>
            <a:ext cx="1000132" cy="400110"/>
          </a:xfrm>
          <a:prstGeom prst="rect">
            <a:avLst/>
          </a:prstGeom>
          <a:noFill/>
        </p:spPr>
        <p:txBody>
          <a:bodyPr vert="horz" wrap="square" rtlCol="0">
            <a:spAutoFit/>
          </a:bodyPr>
          <a:lstStyle/>
          <a:p>
            <a:r>
              <a:rPr lang="zh-CN" altLang="en-US" sz="2000" dirty="0" smtClean="0">
                <a:latin typeface="微软雅黑" panose="020B0503020204020204" pitchFamily="34" charset="-122"/>
                <a:ea typeface="微软雅黑" panose="020B0503020204020204" pitchFamily="34" charset="-122"/>
              </a:rPr>
              <a:t>乘法表</a:t>
            </a:r>
          </a:p>
        </p:txBody>
      </p:sp>
      <p:sp>
        <p:nvSpPr>
          <p:cNvPr id="14" name="TextBox 10"/>
          <p:cNvSpPr txBox="1"/>
          <p:nvPr/>
        </p:nvSpPr>
        <p:spPr>
          <a:xfrm>
            <a:off x="7308304" y="3337848"/>
            <a:ext cx="1000128" cy="400110"/>
          </a:xfrm>
          <a:prstGeom prst="rect">
            <a:avLst/>
          </a:prstGeom>
          <a:noFill/>
        </p:spPr>
        <p:txBody>
          <a:bodyPr vert="horz" wrap="square" rtlCol="0">
            <a:spAutoFit/>
          </a:bodyPr>
          <a:lstStyle/>
          <a:p>
            <a:r>
              <a:rPr lang="zh-CN" altLang="en-US" sz="2000" dirty="0" smtClean="0">
                <a:latin typeface="微软雅黑" panose="020B0503020204020204" pitchFamily="34" charset="-122"/>
                <a:ea typeface="微软雅黑" panose="020B0503020204020204" pitchFamily="34" charset="-122"/>
                <a:cs typeface="Times New Roman" pitchFamily="18" charset="0"/>
              </a:rPr>
              <a:t>逆元表</a:t>
            </a:r>
            <a:endParaRPr lang="zh-CN" altLang="en-US" sz="2000" dirty="0">
              <a:latin typeface="微软雅黑" panose="020B0503020204020204" pitchFamily="34" charset="-122"/>
              <a:ea typeface="微软雅黑" panose="020B0503020204020204" pitchFamily="34" charset="-122"/>
              <a:cs typeface="Times New Roman" pitchFamily="18" charset="0"/>
            </a:endParaRPr>
          </a:p>
        </p:txBody>
      </p:sp>
      <p:graphicFrame>
        <p:nvGraphicFramePr>
          <p:cNvPr id="15" name="表格 14"/>
          <p:cNvGraphicFramePr>
            <a:graphicFrameLocks noGrp="1"/>
          </p:cNvGraphicFramePr>
          <p:nvPr>
            <p:extLst>
              <p:ext uri="{D42A27DB-BD31-4B8C-83A1-F6EECF244321}">
                <p14:modId xmlns:p14="http://schemas.microsoft.com/office/powerpoint/2010/main" val="2182757624"/>
              </p:ext>
            </p:extLst>
          </p:nvPr>
        </p:nvGraphicFramePr>
        <p:xfrm>
          <a:off x="251520" y="3703752"/>
          <a:ext cx="3004944" cy="2370400"/>
        </p:xfrm>
        <a:graphic>
          <a:graphicData uri="http://schemas.openxmlformats.org/drawingml/2006/table">
            <a:tbl>
              <a:tblPr firstRow="1" firstCol="1" bandRow="1" bandCol="1">
                <a:tableStyleId>{5940675A-B579-460E-94D1-54222C63F5DA}</a:tableStyleId>
              </a:tblPr>
              <a:tblGrid>
                <a:gridCol w="375618"/>
                <a:gridCol w="375618"/>
                <a:gridCol w="375618"/>
                <a:gridCol w="375618"/>
                <a:gridCol w="375618"/>
                <a:gridCol w="375618"/>
                <a:gridCol w="375618"/>
                <a:gridCol w="375618"/>
              </a:tblGrid>
              <a:tr h="296300">
                <a:tc>
                  <a:txBody>
                    <a:bodyPr/>
                    <a:lstStyle/>
                    <a:p>
                      <a:pPr algn="ctr">
                        <a:lnSpc>
                          <a:spcPts val="1600"/>
                        </a:lnSpc>
                      </a:pPr>
                      <a:r>
                        <a:rPr lang="zh-CN" altLang="en-US" sz="1600" dirty="0" smtClean="0">
                          <a:latin typeface="微软雅黑" panose="020B0503020204020204" pitchFamily="34" charset="-122"/>
                          <a:ea typeface="微软雅黑" panose="020B0503020204020204" pitchFamily="34" charset="-122"/>
                          <a:cs typeface="Times New Roman" pitchFamily="18" charset="0"/>
                        </a:rPr>
                        <a:t>＋</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2</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3</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4</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5</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6</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6300">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2</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3</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4</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5</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6</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6300">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2</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3</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4</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5</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6</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6300">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2</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2</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3</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4</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5</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6</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6300">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3</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3</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4</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5</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6</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2</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6300">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4</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4</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5</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6</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2</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3</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6300">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5</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5</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6</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2</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3</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4</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6300">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6</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6</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2</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3</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4</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5</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1637865326"/>
              </p:ext>
            </p:extLst>
          </p:nvPr>
        </p:nvGraphicFramePr>
        <p:xfrm>
          <a:off x="3491880" y="3717032"/>
          <a:ext cx="2695648" cy="2357120"/>
        </p:xfrm>
        <a:graphic>
          <a:graphicData uri="http://schemas.openxmlformats.org/drawingml/2006/table">
            <a:tbl>
              <a:tblPr firstRow="1" firstCol="1" bandRow="1" bandCol="1">
                <a:tableStyleId>{5940675A-B579-460E-94D1-54222C63F5DA}</a:tableStyleId>
              </a:tblPr>
              <a:tblGrid>
                <a:gridCol w="336956"/>
                <a:gridCol w="336956"/>
                <a:gridCol w="336956"/>
                <a:gridCol w="336956"/>
                <a:gridCol w="336956"/>
                <a:gridCol w="336956"/>
                <a:gridCol w="336956"/>
                <a:gridCol w="336956"/>
              </a:tblGrid>
              <a:tr h="293598">
                <a:tc>
                  <a:txBody>
                    <a:bodyPr/>
                    <a:lstStyle/>
                    <a:p>
                      <a:pPr algn="ctr">
                        <a:lnSpc>
                          <a:spcPts val="1600"/>
                        </a:lnSpc>
                      </a:pPr>
                      <a:r>
                        <a:rPr lang="zh-CN" altLang="en-US" sz="1600" dirty="0" smtClean="0">
                          <a:latin typeface="微软雅黑" panose="020B0503020204020204" pitchFamily="34" charset="-122"/>
                          <a:ea typeface="微软雅黑" panose="020B0503020204020204" pitchFamily="34" charset="-122"/>
                          <a:cs typeface="Times New Roman" pitchFamily="18" charset="0"/>
                          <a:sym typeface="Symbol"/>
                        </a:rPr>
                        <a:t></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2</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3</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4</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5</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6</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3598">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3598">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2</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3</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4</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5</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6</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3598">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2</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2</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4</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6</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3</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5</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3598">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3</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3</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6</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2</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5</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4</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3598">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4</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4</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5</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2</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6</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3</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3598">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5</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5</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3</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6</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4</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2</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3598">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6</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6</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5</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4</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3</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2</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1789864448"/>
              </p:ext>
            </p:extLst>
          </p:nvPr>
        </p:nvGraphicFramePr>
        <p:xfrm>
          <a:off x="6231956" y="3717032"/>
          <a:ext cx="2689747" cy="883920"/>
        </p:xfrm>
        <a:graphic>
          <a:graphicData uri="http://schemas.openxmlformats.org/drawingml/2006/table">
            <a:tbl>
              <a:tblPr firstRow="1" firstCol="1" bandRow="1" bandCol="1">
                <a:tableStyleId>{5940675A-B579-460E-94D1-54222C63F5DA}</a:tableStyleId>
              </a:tblPr>
              <a:tblGrid>
                <a:gridCol w="556777"/>
                <a:gridCol w="304710"/>
                <a:gridCol w="304710"/>
                <a:gridCol w="304710"/>
                <a:gridCol w="304710"/>
                <a:gridCol w="304710"/>
                <a:gridCol w="304710"/>
                <a:gridCol w="304710"/>
              </a:tblGrid>
              <a:tr h="228913">
                <a:tc>
                  <a:txBody>
                    <a:bodyPr/>
                    <a:lstStyle/>
                    <a:p>
                      <a:pPr algn="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w</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2</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3</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4</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5</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6</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913">
                <a:tc>
                  <a:txBody>
                    <a:bodyPr/>
                    <a:lstStyle/>
                    <a:p>
                      <a:pPr algn="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-w</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6</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5</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4</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3</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2</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913">
                <a:tc>
                  <a:txBody>
                    <a:bodyPr/>
                    <a:lstStyle/>
                    <a:p>
                      <a:pPr algn="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w</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4</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5</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2</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3</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6</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8" name="流程图: 合并 17"/>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0433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533400" indent="-533400">
              <a:buNone/>
            </a:pPr>
            <a:r>
              <a:rPr lang="zh-CN" altLang="en-US" sz="2400" dirty="0" smtClean="0"/>
              <a:t>（</a:t>
            </a:r>
            <a:r>
              <a:rPr lang="en-US" altLang="zh-CN" sz="2400" dirty="0" smtClean="0"/>
              <a:t>2</a:t>
            </a:r>
            <a:r>
              <a:rPr lang="zh-CN" altLang="en-US" sz="2400" dirty="0" smtClean="0"/>
              <a:t>）</a:t>
            </a:r>
            <a:r>
              <a:rPr lang="zh-CN" altLang="en-US" sz="2400" dirty="0" smtClean="0">
                <a:solidFill>
                  <a:srgbClr val="FF0000"/>
                </a:solidFill>
              </a:rPr>
              <a:t>伽罗瓦域 </a:t>
            </a:r>
            <a:r>
              <a:rPr lang="en-US" altLang="zh-CN" sz="2400" dirty="0" smtClean="0">
                <a:solidFill>
                  <a:srgbClr val="FF0000"/>
                </a:solidFill>
              </a:rPr>
              <a:t>GF(2</a:t>
            </a:r>
            <a:r>
              <a:rPr lang="en-US" altLang="zh-CN" sz="2400" baseline="30000" dirty="0" smtClean="0">
                <a:solidFill>
                  <a:srgbClr val="FF0000"/>
                </a:solidFill>
              </a:rPr>
              <a:t>n</a:t>
            </a:r>
            <a:r>
              <a:rPr lang="en-US" altLang="zh-CN" sz="2400" dirty="0" smtClean="0">
                <a:solidFill>
                  <a:srgbClr val="FF0000"/>
                </a:solidFill>
              </a:rPr>
              <a:t>)</a:t>
            </a:r>
          </a:p>
          <a:p>
            <a:pPr marL="803275" lvl="1" indent="-403225"/>
            <a:r>
              <a:rPr lang="zh-CN" altLang="en-US" sz="2000" dirty="0" smtClean="0"/>
              <a:t>系数是二进制</a:t>
            </a:r>
            <a:r>
              <a:rPr lang="en-US" altLang="zh-CN" sz="2000" dirty="0" smtClean="0"/>
              <a:t>0</a:t>
            </a:r>
            <a:r>
              <a:rPr lang="zh-CN" altLang="en-US" sz="2000" dirty="0" smtClean="0"/>
              <a:t>和</a:t>
            </a:r>
            <a:r>
              <a:rPr lang="en-US" altLang="zh-CN" sz="2000" dirty="0" smtClean="0"/>
              <a:t>1</a:t>
            </a:r>
            <a:r>
              <a:rPr lang="zh-CN" altLang="en-US" sz="2000" dirty="0" smtClean="0"/>
              <a:t>的多项式，最高不超过</a:t>
            </a:r>
            <a:r>
              <a:rPr lang="en-US" altLang="zh-CN" sz="2000" dirty="0" smtClean="0"/>
              <a:t>n-1</a:t>
            </a:r>
            <a:r>
              <a:rPr lang="zh-CN" altLang="en-US" sz="2000" dirty="0" smtClean="0"/>
              <a:t>次项</a:t>
            </a:r>
            <a:endParaRPr lang="en-US" altLang="zh-CN" sz="2000" dirty="0" smtClean="0"/>
          </a:p>
          <a:p>
            <a:pPr marL="803275" lvl="1" indent="-403225"/>
            <a:r>
              <a:rPr lang="zh-CN" altLang="en-US" sz="2000" dirty="0" smtClean="0"/>
              <a:t>一个元素</a:t>
            </a:r>
            <a:r>
              <a:rPr lang="en-US" altLang="zh-CN" sz="2000" dirty="0" smtClean="0"/>
              <a:t>a</a:t>
            </a:r>
            <a:r>
              <a:rPr lang="zh-CN" altLang="en-US" sz="2000" dirty="0" smtClean="0"/>
              <a:t>可被表示成一个位矢量，长度为</a:t>
            </a:r>
            <a:r>
              <a:rPr lang="en-US" altLang="zh-CN" sz="2000" dirty="0" smtClean="0"/>
              <a:t>n</a:t>
            </a:r>
            <a:r>
              <a:rPr lang="zh-CN" altLang="en-US" sz="2000" dirty="0" smtClean="0"/>
              <a:t>，</a:t>
            </a:r>
            <a:r>
              <a:rPr lang="en-US" altLang="zh-CN" sz="2000" dirty="0" smtClean="0"/>
              <a:t>(a</a:t>
            </a:r>
            <a:r>
              <a:rPr lang="en-US" altLang="zh-CN" sz="2000" baseline="-25000" dirty="0" smtClean="0"/>
              <a:t>n-1</a:t>
            </a:r>
            <a:r>
              <a:rPr lang="en-US" altLang="zh-CN" sz="2000" dirty="0" smtClean="0"/>
              <a:t>,…,a</a:t>
            </a:r>
            <a:r>
              <a:rPr lang="en-US" altLang="zh-CN" sz="2000" baseline="-25000" dirty="0" smtClean="0"/>
              <a:t>1</a:t>
            </a:r>
            <a:r>
              <a:rPr lang="en-US" altLang="zh-CN" sz="2000" dirty="0" smtClean="0"/>
              <a:t>, a</a:t>
            </a:r>
            <a:r>
              <a:rPr lang="en-US" altLang="zh-CN" sz="2000" baseline="-25000" dirty="0" smtClean="0"/>
              <a:t>0</a:t>
            </a:r>
            <a:r>
              <a:rPr lang="en-US" altLang="zh-CN" sz="2000" dirty="0" smtClean="0"/>
              <a:t>)</a:t>
            </a:r>
            <a:r>
              <a:rPr lang="zh-CN" altLang="en-US" sz="2000" dirty="0" smtClean="0"/>
              <a:t>，每一个长度为</a:t>
            </a:r>
            <a:r>
              <a:rPr lang="en-US" altLang="zh-CN" sz="2000" dirty="0" smtClean="0"/>
              <a:t>n</a:t>
            </a:r>
            <a:r>
              <a:rPr lang="zh-CN" altLang="en-US" sz="2000" dirty="0" smtClean="0"/>
              <a:t>的矢量都对应着</a:t>
            </a:r>
            <a:r>
              <a:rPr lang="en-US" altLang="zh-CN" sz="2000" dirty="0" smtClean="0"/>
              <a:t>GF(2</a:t>
            </a:r>
            <a:r>
              <a:rPr lang="en-US" altLang="zh-CN" sz="2000" baseline="30000" dirty="0" smtClean="0"/>
              <a:t>n</a:t>
            </a:r>
            <a:r>
              <a:rPr lang="en-US" altLang="zh-CN" sz="2000" dirty="0" smtClean="0"/>
              <a:t>)</a:t>
            </a:r>
            <a:r>
              <a:rPr lang="zh-CN" altLang="en-US" sz="2000" dirty="0" smtClean="0"/>
              <a:t>中的不同元素</a:t>
            </a:r>
            <a:endParaRPr lang="en-US" altLang="zh-CN" sz="2000" dirty="0" smtClean="0"/>
          </a:p>
          <a:p>
            <a:pPr marL="803275" lvl="1" indent="-403225"/>
            <a:r>
              <a:rPr lang="zh-CN" altLang="en-US" sz="2000" dirty="0" smtClean="0"/>
              <a:t>例如二进制数</a:t>
            </a:r>
            <a:r>
              <a:rPr lang="en-US" altLang="zh-CN" sz="2000" dirty="0" smtClean="0"/>
              <a:t>11001</a:t>
            </a:r>
            <a:r>
              <a:rPr lang="en-US" altLang="zh-CN" sz="2000" baseline="-25000" dirty="0" smtClean="0"/>
              <a:t>2</a:t>
            </a:r>
            <a:r>
              <a:rPr lang="zh-CN" altLang="en-US" sz="2000" dirty="0" smtClean="0"/>
              <a:t>在</a:t>
            </a:r>
            <a:r>
              <a:rPr lang="en-US" altLang="zh-CN" sz="2000" dirty="0" smtClean="0"/>
              <a:t>GF(2</a:t>
            </a:r>
            <a:r>
              <a:rPr lang="en-US" altLang="zh-CN" sz="2000" baseline="30000" dirty="0" smtClean="0"/>
              <a:t>5</a:t>
            </a:r>
            <a:r>
              <a:rPr lang="en-US" altLang="zh-CN" sz="2000" dirty="0" smtClean="0"/>
              <a:t>)</a:t>
            </a:r>
            <a:r>
              <a:rPr lang="zh-CN" altLang="en-US" sz="2000" dirty="0" smtClean="0"/>
              <a:t>中可以记作</a:t>
            </a:r>
            <a:r>
              <a:rPr lang="en-US" altLang="zh-CN" sz="2000" dirty="0" smtClean="0"/>
              <a:t>x</a:t>
            </a:r>
            <a:r>
              <a:rPr lang="en-US" altLang="zh-CN" sz="2000" baseline="30000" dirty="0" smtClean="0"/>
              <a:t>4</a:t>
            </a:r>
            <a:r>
              <a:rPr lang="en-US" altLang="zh-CN" sz="2000" dirty="0" smtClean="0"/>
              <a:t>+x</a:t>
            </a:r>
            <a:r>
              <a:rPr lang="en-US" altLang="zh-CN" sz="2000" baseline="30000" dirty="0" smtClean="0"/>
              <a:t>3</a:t>
            </a:r>
            <a:r>
              <a:rPr lang="en-US" altLang="zh-CN" sz="2000" dirty="0" smtClean="0"/>
              <a:t>+1</a:t>
            </a:r>
          </a:p>
          <a:p>
            <a:pPr marL="803275" lvl="1" indent="-403225"/>
            <a:endParaRPr lang="en-US" altLang="zh-CN" sz="2000" dirty="0"/>
          </a:p>
          <a:p>
            <a:pPr marL="803275" lvl="1" indent="-403225"/>
            <a:r>
              <a:rPr lang="zh-CN" altLang="en-US" sz="2000" dirty="0" smtClean="0"/>
              <a:t>如何计算？</a:t>
            </a:r>
          </a:p>
          <a:p>
            <a:endParaRPr lang="zh-CN" altLang="en-US" sz="2400"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21</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9586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四</a:t>
            </a:r>
            <a:r>
              <a:rPr lang="zh-CN" altLang="en-US" dirty="0" smtClean="0"/>
              <a:t>、多项式计算</a:t>
            </a:r>
            <a:endParaRPr lang="zh-CN" altLang="en-US" dirty="0"/>
          </a:p>
        </p:txBody>
      </p:sp>
      <p:sp>
        <p:nvSpPr>
          <p:cNvPr id="3" name="内容占位符 2"/>
          <p:cNvSpPr>
            <a:spLocks noGrp="1"/>
          </p:cNvSpPr>
          <p:nvPr>
            <p:ph idx="1"/>
          </p:nvPr>
        </p:nvSpPr>
        <p:spPr/>
        <p:txBody>
          <a:bodyPr/>
          <a:lstStyle/>
          <a:p>
            <a:r>
              <a:rPr lang="zh-CN" altLang="en-US" sz="2400" dirty="0" smtClean="0"/>
              <a:t>多项式</a:t>
            </a:r>
            <a:endParaRPr lang="en-US" altLang="zh-CN" sz="2400" dirty="0" smtClean="0"/>
          </a:p>
          <a:p>
            <a:endParaRPr lang="en-US" altLang="zh-CN" sz="2400" dirty="0" smtClean="0"/>
          </a:p>
          <a:p>
            <a:endParaRPr lang="en-US" altLang="zh-CN" sz="2400" dirty="0" smtClean="0"/>
          </a:p>
          <a:p>
            <a:endParaRPr lang="en-US" altLang="zh-CN" sz="2400" dirty="0" smtClean="0"/>
          </a:p>
          <a:p>
            <a:r>
              <a:rPr lang="zh-CN" altLang="en-US" sz="2400" dirty="0" smtClean="0"/>
              <a:t>三种多项式运算：</a:t>
            </a:r>
            <a:endParaRPr lang="en-US" altLang="zh-CN" sz="2400" dirty="0" smtClean="0"/>
          </a:p>
          <a:p>
            <a:pPr marL="914400" lvl="1" indent="-457200">
              <a:buFont typeface="+mj-lt"/>
              <a:buAutoNum type="arabicPeriod"/>
            </a:pPr>
            <a:r>
              <a:rPr lang="zh-CN" altLang="en-US" sz="2000" dirty="0" smtClean="0"/>
              <a:t>使用代数基本规则的普通多项式运算；</a:t>
            </a:r>
            <a:endParaRPr lang="en-US" altLang="zh-CN" sz="2000" dirty="0" smtClean="0"/>
          </a:p>
          <a:p>
            <a:pPr marL="914400" lvl="1" indent="-457200">
              <a:buFont typeface="+mj-lt"/>
              <a:buAutoNum type="arabicPeriod"/>
            </a:pPr>
            <a:r>
              <a:rPr lang="zh-CN" altLang="en-US" sz="2000" dirty="0" smtClean="0"/>
              <a:t>系数在</a:t>
            </a:r>
            <a:r>
              <a:rPr lang="en-US" altLang="zh-CN" sz="2000" dirty="0" err="1" smtClean="0"/>
              <a:t>Z</a:t>
            </a:r>
            <a:r>
              <a:rPr lang="en-US" altLang="zh-CN" sz="2000" baseline="-25000" dirty="0" err="1" smtClean="0"/>
              <a:t>p</a:t>
            </a:r>
            <a:r>
              <a:rPr lang="zh-CN" altLang="en-US" sz="2000" dirty="0" smtClean="0"/>
              <a:t>中的多项式运算；</a:t>
            </a:r>
            <a:endParaRPr lang="en-US" altLang="zh-CN" sz="2000" dirty="0" smtClean="0"/>
          </a:p>
          <a:p>
            <a:pPr marL="914400" lvl="1" indent="-457200">
              <a:buFont typeface="+mj-lt"/>
              <a:buAutoNum type="arabicPeriod"/>
            </a:pPr>
            <a:r>
              <a:rPr lang="zh-CN" altLang="en-US" sz="2000" dirty="0" smtClean="0"/>
              <a:t>系数在</a:t>
            </a:r>
            <a:r>
              <a:rPr lang="en-US" altLang="zh-CN" sz="2000" dirty="0" smtClean="0"/>
              <a:t>GF(2)</a:t>
            </a:r>
            <a:r>
              <a:rPr lang="zh-CN" altLang="en-US" sz="2000" dirty="0" smtClean="0"/>
              <a:t>中，且多项式被定义为模一个</a:t>
            </a:r>
            <a:r>
              <a:rPr lang="en-US" altLang="zh-CN" sz="2000" dirty="0" smtClean="0"/>
              <a:t>n</a:t>
            </a:r>
            <a:r>
              <a:rPr lang="zh-CN" altLang="en-US" sz="2000" dirty="0" smtClean="0"/>
              <a:t>次多项式</a:t>
            </a:r>
            <a:r>
              <a:rPr lang="en-US" altLang="zh-CN" sz="2000" dirty="0" smtClean="0"/>
              <a:t>m(x)</a:t>
            </a:r>
            <a:r>
              <a:rPr lang="zh-CN" altLang="en-US" sz="2000" dirty="0" smtClean="0"/>
              <a:t>：有限域</a:t>
            </a:r>
            <a:r>
              <a:rPr lang="en-US" altLang="zh-CN" sz="2000" dirty="0" smtClean="0"/>
              <a:t>GF(2</a:t>
            </a:r>
            <a:r>
              <a:rPr lang="en-US" altLang="zh-CN" sz="2000" baseline="30000" dirty="0" smtClean="0"/>
              <a:t>n</a:t>
            </a:r>
            <a:r>
              <a:rPr lang="en-US" altLang="zh-CN" sz="2000" dirty="0" smtClean="0"/>
              <a:t>)</a:t>
            </a:r>
            <a:r>
              <a:rPr lang="zh-CN" altLang="en-US" sz="2000" dirty="0" smtClean="0"/>
              <a:t>上的计算</a:t>
            </a:r>
            <a:endParaRPr lang="zh-CN" altLang="en-US" sz="2000" dirty="0"/>
          </a:p>
        </p:txBody>
      </p:sp>
      <p:graphicFrame>
        <p:nvGraphicFramePr>
          <p:cNvPr id="6" name="对象 5"/>
          <p:cNvGraphicFramePr>
            <a:graphicFrameLocks noChangeAspect="1"/>
          </p:cNvGraphicFramePr>
          <p:nvPr>
            <p:extLst>
              <p:ext uri="{D42A27DB-BD31-4B8C-83A1-F6EECF244321}">
                <p14:modId xmlns:p14="http://schemas.microsoft.com/office/powerpoint/2010/main" val="2601730488"/>
              </p:ext>
            </p:extLst>
          </p:nvPr>
        </p:nvGraphicFramePr>
        <p:xfrm>
          <a:off x="1326988" y="1628800"/>
          <a:ext cx="6510712" cy="998998"/>
        </p:xfrm>
        <a:graphic>
          <a:graphicData uri="http://schemas.openxmlformats.org/presentationml/2006/ole">
            <mc:AlternateContent xmlns:mc="http://schemas.openxmlformats.org/markup-compatibility/2006">
              <mc:Choice xmlns:v="urn:schemas-microsoft-com:vml" Requires="v">
                <p:oleObj spid="_x0000_s6356" name="Equation" r:id="rId3" imgW="2400120" imgH="368280" progId="Equation.DSMT4">
                  <p:embed/>
                </p:oleObj>
              </mc:Choice>
              <mc:Fallback>
                <p:oleObj name="Equation" r:id="rId3" imgW="2400120" imgH="3682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6988" y="1628800"/>
                        <a:ext cx="6510712" cy="9989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22</a:t>
            </a:fld>
            <a:endParaRPr lang="en-US" altLang="zh-CN" dirty="0"/>
          </a:p>
        </p:txBody>
      </p:sp>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99376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普通多项式运算</a:t>
            </a:r>
            <a:endParaRPr lang="zh-CN" altLang="en-US" dirty="0"/>
          </a:p>
        </p:txBody>
      </p:sp>
      <p:sp>
        <p:nvSpPr>
          <p:cNvPr id="3" name="内容占位符 2"/>
          <p:cNvSpPr>
            <a:spLocks noGrp="1"/>
          </p:cNvSpPr>
          <p:nvPr>
            <p:ph idx="1"/>
          </p:nvPr>
        </p:nvSpPr>
        <p:spPr/>
        <p:txBody>
          <a:bodyPr/>
          <a:lstStyle/>
          <a:p>
            <a:r>
              <a:rPr lang="zh-CN" altLang="en-US" dirty="0" smtClean="0"/>
              <a:t>加法和减法规则：对应项系数的加或减</a:t>
            </a:r>
            <a:endParaRPr lang="en-US" altLang="zh-CN" dirty="0" smtClean="0"/>
          </a:p>
          <a:p>
            <a:r>
              <a:rPr lang="zh-CN" altLang="en-US" dirty="0" smtClean="0"/>
              <a:t>乘法规则：各项相乘 </a:t>
            </a:r>
            <a:endParaRPr lang="en-US" altLang="zh-CN" dirty="0" smtClean="0"/>
          </a:p>
          <a:p>
            <a:endParaRPr lang="en-US" altLang="zh-CN" dirty="0" smtClean="0"/>
          </a:p>
          <a:p>
            <a:r>
              <a:rPr lang="zh-CN" altLang="en-US" sz="2400" dirty="0" smtClean="0"/>
              <a:t>例：令</a:t>
            </a:r>
            <a:r>
              <a:rPr lang="en-AU" sz="2400" dirty="0" smtClean="0"/>
              <a:t>f(x) = x</a:t>
            </a:r>
            <a:r>
              <a:rPr lang="en-AU" sz="2400" baseline="30000" dirty="0" smtClean="0"/>
              <a:t>3</a:t>
            </a:r>
            <a:r>
              <a:rPr lang="en-AU" sz="2400" dirty="0" smtClean="0"/>
              <a:t> + x</a:t>
            </a:r>
            <a:r>
              <a:rPr lang="en-AU" sz="2400" baseline="30000" dirty="0" smtClean="0"/>
              <a:t>2</a:t>
            </a:r>
            <a:r>
              <a:rPr lang="en-AU" sz="2400" dirty="0" smtClean="0"/>
              <a:t> + 2</a:t>
            </a:r>
            <a:r>
              <a:rPr lang="zh-CN" altLang="en-US" sz="2400" dirty="0" smtClean="0"/>
              <a:t>和</a:t>
            </a:r>
            <a:r>
              <a:rPr lang="en-AU" sz="2400" dirty="0" smtClean="0"/>
              <a:t>g(x) = x</a:t>
            </a:r>
            <a:r>
              <a:rPr lang="en-AU" sz="2400" baseline="30000" dirty="0" smtClean="0"/>
              <a:t>2</a:t>
            </a:r>
            <a:r>
              <a:rPr lang="en-AU" sz="2400" dirty="0" smtClean="0"/>
              <a:t> </a:t>
            </a:r>
            <a:r>
              <a:rPr lang="en-US" sz="2400" dirty="0" smtClean="0"/>
              <a:t>-</a:t>
            </a:r>
            <a:r>
              <a:rPr lang="en-AU" sz="2400" dirty="0" smtClean="0"/>
              <a:t> x + 1</a:t>
            </a:r>
            <a:endParaRPr lang="zh-CN" altLang="en-US" sz="2400" dirty="0" smtClean="0"/>
          </a:p>
          <a:p>
            <a:pPr lvl="1"/>
            <a:r>
              <a:rPr lang="en-AU" sz="2000" dirty="0" smtClean="0"/>
              <a:t>f(x) + g(x) = x</a:t>
            </a:r>
            <a:r>
              <a:rPr lang="en-AU" sz="2000" baseline="30000" dirty="0" smtClean="0"/>
              <a:t>3</a:t>
            </a:r>
            <a:r>
              <a:rPr lang="en-AU" sz="2000" dirty="0" smtClean="0"/>
              <a:t> + 2x</a:t>
            </a:r>
            <a:r>
              <a:rPr lang="en-AU" sz="2000" baseline="30000" dirty="0" smtClean="0"/>
              <a:t>2</a:t>
            </a:r>
            <a:r>
              <a:rPr lang="en-AU" sz="2000" dirty="0" smtClean="0"/>
              <a:t> - x + 3</a:t>
            </a:r>
            <a:endParaRPr lang="zh-CN" altLang="en-US" sz="2000" dirty="0" smtClean="0"/>
          </a:p>
          <a:p>
            <a:pPr lvl="1"/>
            <a:r>
              <a:rPr lang="en-AU" sz="2000" dirty="0" smtClean="0"/>
              <a:t>f(x) - g(x) = x</a:t>
            </a:r>
            <a:r>
              <a:rPr lang="en-AU" sz="2000" baseline="30000" dirty="0" smtClean="0"/>
              <a:t>3</a:t>
            </a:r>
            <a:r>
              <a:rPr lang="en-AU" sz="2000" dirty="0" smtClean="0"/>
              <a:t> + x + 1</a:t>
            </a:r>
            <a:endParaRPr lang="zh-CN" altLang="en-US" sz="2000" dirty="0" smtClean="0"/>
          </a:p>
          <a:p>
            <a:pPr lvl="1"/>
            <a:r>
              <a:rPr lang="en-AU" sz="2000" dirty="0" smtClean="0"/>
              <a:t>f(x) ×g(x) = x</a:t>
            </a:r>
            <a:r>
              <a:rPr lang="en-AU" sz="2000" baseline="30000" dirty="0" smtClean="0"/>
              <a:t>5</a:t>
            </a:r>
            <a:r>
              <a:rPr lang="en-AU" sz="2000" dirty="0" smtClean="0"/>
              <a:t> + 3x</a:t>
            </a:r>
            <a:r>
              <a:rPr lang="en-AU" sz="2000" baseline="30000" dirty="0" smtClean="0"/>
              <a:t>2</a:t>
            </a:r>
            <a:r>
              <a:rPr lang="en-AU" sz="2000" dirty="0" smtClean="0"/>
              <a:t> - 2x + 2</a:t>
            </a:r>
            <a:endParaRPr lang="zh-CN" altLang="en-US" sz="2000" dirty="0" smtClean="0"/>
          </a:p>
          <a:p>
            <a:pPr lvl="1" fontAlgn="base"/>
            <a:r>
              <a:rPr lang="en-AU" sz="2000" dirty="0" smtClean="0"/>
              <a:t>f(x) / g(x) = x + 2 ……x</a:t>
            </a:r>
            <a:endParaRPr lang="zh-CN" altLang="en-US" sz="2000"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23</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085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FC620DE2-023C-4447-B5E6-85BACFF8C054}" type="slidenum">
              <a:rPr lang="zh-CN" altLang="en-US" smtClean="0"/>
              <a:pPr/>
              <a:t>24</a:t>
            </a:fld>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4193449048"/>
              </p:ext>
            </p:extLst>
          </p:nvPr>
        </p:nvGraphicFramePr>
        <p:xfrm>
          <a:off x="1763688" y="1052736"/>
          <a:ext cx="2214562" cy="1316037"/>
        </p:xfrm>
        <a:graphic>
          <a:graphicData uri="http://schemas.openxmlformats.org/presentationml/2006/ole">
            <mc:AlternateContent xmlns:mc="http://schemas.openxmlformats.org/markup-compatibility/2006">
              <mc:Choice xmlns:v="urn:schemas-microsoft-com:vml" Requires="v">
                <p:oleObj spid="_x0000_s8010" name="Equation" r:id="rId3" imgW="1066680" imgH="634680" progId="Equation.DSMT4">
                  <p:embed/>
                </p:oleObj>
              </mc:Choice>
              <mc:Fallback>
                <p:oleObj name="Equation" r:id="rId3" imgW="1066680" imgH="6346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1052736"/>
                        <a:ext cx="2214562" cy="1316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nvGraphicFramePr>
        <p:xfrm>
          <a:off x="5643584" y="1136643"/>
          <a:ext cx="1928812" cy="1292225"/>
        </p:xfrm>
        <a:graphic>
          <a:graphicData uri="http://schemas.openxmlformats.org/presentationml/2006/ole">
            <mc:AlternateContent xmlns:mc="http://schemas.openxmlformats.org/markup-compatibility/2006">
              <mc:Choice xmlns:v="urn:schemas-microsoft-com:vml" Requires="v">
                <p:oleObj spid="_x0000_s8011" name="Equation" r:id="rId5" imgW="1002960" imgH="672840" progId="Equation.DSMT4">
                  <p:embed/>
                </p:oleObj>
              </mc:Choice>
              <mc:Fallback>
                <p:oleObj name="Equation" r:id="rId5" imgW="1002960" imgH="6728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43584" y="1136643"/>
                        <a:ext cx="1928812" cy="1292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557696413"/>
              </p:ext>
            </p:extLst>
          </p:nvPr>
        </p:nvGraphicFramePr>
        <p:xfrm>
          <a:off x="549242" y="3043239"/>
          <a:ext cx="3495675" cy="2465388"/>
        </p:xfrm>
        <a:graphic>
          <a:graphicData uri="http://schemas.openxmlformats.org/presentationml/2006/ole">
            <mc:AlternateContent xmlns:mc="http://schemas.openxmlformats.org/markup-compatibility/2006">
              <mc:Choice xmlns:v="urn:schemas-microsoft-com:vml" Requires="v">
                <p:oleObj spid="_x0000_s8012" name="Equation" r:id="rId7" imgW="1726920" imgH="1218960" progId="Equation.DSMT4">
                  <p:embed/>
                </p:oleObj>
              </mc:Choice>
              <mc:Fallback>
                <p:oleObj name="Equation" r:id="rId7" imgW="1726920" imgH="121896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9242" y="3043239"/>
                        <a:ext cx="3495675" cy="2465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nvGraphicFramePr>
        <p:xfrm>
          <a:off x="4714876" y="3116023"/>
          <a:ext cx="3663952" cy="2456117"/>
        </p:xfrm>
        <a:graphic>
          <a:graphicData uri="http://schemas.openxmlformats.org/presentationml/2006/ole">
            <mc:AlternateContent xmlns:mc="http://schemas.openxmlformats.org/markup-compatibility/2006">
              <mc:Choice xmlns:v="urn:schemas-microsoft-com:vml" Requires="v">
                <p:oleObj spid="_x0000_s8013" name="Equation" r:id="rId9" imgW="1739880" imgH="1168200" progId="Equation.DSMT4">
                  <p:embed/>
                </p:oleObj>
              </mc:Choice>
              <mc:Fallback>
                <p:oleObj name="Equation" r:id="rId9" imgW="1739880" imgH="11682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14876" y="3116023"/>
                        <a:ext cx="3663952" cy="24561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流程图: 合并 15"/>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1743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系数在</a:t>
            </a:r>
            <a:r>
              <a:rPr lang="en-US" altLang="zh-CN" dirty="0" err="1" smtClean="0"/>
              <a:t>Z</a:t>
            </a:r>
            <a:r>
              <a:rPr lang="en-US" altLang="zh-CN" baseline="-25000" dirty="0" err="1" smtClean="0"/>
              <a:t>p</a:t>
            </a:r>
            <a:r>
              <a:rPr lang="zh-CN" altLang="en-US" dirty="0" smtClean="0"/>
              <a:t>中的多项式运算</a:t>
            </a:r>
            <a:endParaRPr lang="zh-CN" altLang="en-US" dirty="0"/>
          </a:p>
        </p:txBody>
      </p:sp>
      <p:sp>
        <p:nvSpPr>
          <p:cNvPr id="3" name="内容占位符 2"/>
          <p:cNvSpPr>
            <a:spLocks noGrp="1"/>
          </p:cNvSpPr>
          <p:nvPr>
            <p:ph idx="1"/>
          </p:nvPr>
        </p:nvSpPr>
        <p:spPr/>
        <p:txBody>
          <a:bodyPr/>
          <a:lstStyle/>
          <a:p>
            <a:r>
              <a:rPr lang="zh-CN" altLang="en-US" dirty="0" smtClean="0"/>
              <a:t>系数进行模</a:t>
            </a:r>
            <a:r>
              <a:rPr lang="en-US" altLang="zh-CN" dirty="0" smtClean="0"/>
              <a:t>p</a:t>
            </a:r>
            <a:r>
              <a:rPr lang="zh-CN" altLang="en-US" dirty="0" smtClean="0"/>
              <a:t>运算</a:t>
            </a:r>
            <a:endParaRPr lang="en-US" altLang="zh-CN" dirty="0" smtClean="0"/>
          </a:p>
          <a:p>
            <a:r>
              <a:rPr lang="zh-CN" altLang="en-US" dirty="0" smtClean="0"/>
              <a:t>模可以是任意素数，一般取</a:t>
            </a:r>
            <a:r>
              <a:rPr lang="en-US" altLang="zh-CN" dirty="0" smtClean="0"/>
              <a:t>2</a:t>
            </a:r>
            <a:r>
              <a:rPr lang="zh-CN" altLang="en-US" dirty="0" smtClean="0"/>
              <a:t>，此时</a:t>
            </a:r>
            <a:endParaRPr lang="en-US" altLang="zh-CN" dirty="0" smtClean="0"/>
          </a:p>
          <a:p>
            <a:pPr lvl="1"/>
            <a:r>
              <a:rPr lang="zh-CN" altLang="en-US" dirty="0" smtClean="0"/>
              <a:t>所有系数为</a:t>
            </a:r>
            <a:r>
              <a:rPr lang="en-US" altLang="zh-CN" dirty="0" smtClean="0"/>
              <a:t>0</a:t>
            </a:r>
            <a:r>
              <a:rPr lang="zh-CN" altLang="en-US" dirty="0" smtClean="0"/>
              <a:t>或</a:t>
            </a:r>
            <a:r>
              <a:rPr lang="en-US" altLang="zh-CN" dirty="0" smtClean="0"/>
              <a:t>1</a:t>
            </a:r>
          </a:p>
          <a:p>
            <a:pPr lvl="1"/>
            <a:endParaRPr lang="en-US" altLang="zh-CN" dirty="0" smtClean="0"/>
          </a:p>
          <a:p>
            <a:pPr lvl="1"/>
            <a:r>
              <a:rPr lang="zh-CN" altLang="en-US" dirty="0" smtClean="0"/>
              <a:t>例：令</a:t>
            </a:r>
            <a:r>
              <a:rPr lang="en-AU" altLang="zh-CN" dirty="0" smtClean="0"/>
              <a:t> f(x) = x</a:t>
            </a:r>
            <a:r>
              <a:rPr lang="en-AU" altLang="zh-CN" baseline="30000" dirty="0" smtClean="0"/>
              <a:t>3</a:t>
            </a:r>
            <a:r>
              <a:rPr lang="en-AU" altLang="zh-CN" dirty="0" smtClean="0"/>
              <a:t> + x</a:t>
            </a:r>
            <a:r>
              <a:rPr lang="en-AU" altLang="zh-CN" baseline="30000" dirty="0" smtClean="0"/>
              <a:t>2</a:t>
            </a:r>
            <a:r>
              <a:rPr lang="en-AU" altLang="zh-CN" dirty="0" smtClean="0"/>
              <a:t> </a:t>
            </a:r>
            <a:r>
              <a:rPr lang="en-US" altLang="zh-CN" dirty="0" smtClean="0"/>
              <a:t>+ 1</a:t>
            </a:r>
            <a:r>
              <a:rPr lang="zh-CN" altLang="en-US" dirty="0" smtClean="0"/>
              <a:t>和</a:t>
            </a:r>
            <a:r>
              <a:rPr lang="en-AU" altLang="zh-CN" dirty="0" smtClean="0"/>
              <a:t> g(x) = x</a:t>
            </a:r>
            <a:r>
              <a:rPr lang="en-AU" altLang="zh-CN" baseline="30000" dirty="0" smtClean="0"/>
              <a:t>2</a:t>
            </a:r>
            <a:r>
              <a:rPr lang="en-AU" altLang="zh-CN" dirty="0" smtClean="0"/>
              <a:t> + x + 1</a:t>
            </a:r>
          </a:p>
          <a:p>
            <a:pPr lvl="1">
              <a:buNone/>
            </a:pPr>
            <a:r>
              <a:rPr lang="en-AU" altLang="zh-CN" dirty="0" smtClean="0"/>
              <a:t>         f(x) + g(x) = x</a:t>
            </a:r>
            <a:r>
              <a:rPr lang="en-AU" altLang="zh-CN" baseline="30000" dirty="0" smtClean="0"/>
              <a:t>3</a:t>
            </a:r>
            <a:r>
              <a:rPr lang="en-AU" altLang="zh-CN" dirty="0" smtClean="0"/>
              <a:t> + x</a:t>
            </a:r>
          </a:p>
          <a:p>
            <a:pPr lvl="1">
              <a:buNone/>
            </a:pPr>
            <a:r>
              <a:rPr lang="en-AU" altLang="zh-CN" dirty="0" smtClean="0"/>
              <a:t>         f(x) </a:t>
            </a:r>
            <a:r>
              <a:rPr lang="en-AU" dirty="0" smtClean="0"/>
              <a:t>×</a:t>
            </a:r>
            <a:r>
              <a:rPr lang="en-AU" altLang="zh-CN" dirty="0" smtClean="0"/>
              <a:t>g(x) = x</a:t>
            </a:r>
            <a:r>
              <a:rPr lang="en-AU" altLang="zh-CN" baseline="30000" dirty="0" smtClean="0"/>
              <a:t>5</a:t>
            </a:r>
            <a:r>
              <a:rPr lang="en-AU" altLang="zh-CN" dirty="0" smtClean="0"/>
              <a:t> + x </a:t>
            </a:r>
            <a:r>
              <a:rPr lang="en-US" altLang="zh-CN" dirty="0" smtClean="0"/>
              <a:t>+ 1</a:t>
            </a:r>
            <a:endParaRPr lang="en-AU" altLang="zh-CN" baseline="30000"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25</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35661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FC620DE2-023C-4447-B5E6-85BACFF8C054}" type="slidenum">
              <a:rPr lang="zh-CN" altLang="en-US" smtClean="0"/>
              <a:pPr/>
              <a:t>26</a:t>
            </a:fld>
            <a:endParaRPr lang="zh-CN" altLang="en-US"/>
          </a:p>
        </p:txBody>
      </p:sp>
      <p:graphicFrame>
        <p:nvGraphicFramePr>
          <p:cNvPr id="308227" name="Object 3"/>
          <p:cNvGraphicFramePr>
            <a:graphicFrameLocks noChangeAspect="1"/>
          </p:cNvGraphicFramePr>
          <p:nvPr>
            <p:extLst>
              <p:ext uri="{D42A27DB-BD31-4B8C-83A1-F6EECF244321}">
                <p14:modId xmlns:p14="http://schemas.microsoft.com/office/powerpoint/2010/main" val="3164062946"/>
              </p:ext>
            </p:extLst>
          </p:nvPr>
        </p:nvGraphicFramePr>
        <p:xfrm>
          <a:off x="1762603" y="1030043"/>
          <a:ext cx="2028825" cy="1393825"/>
        </p:xfrm>
        <a:graphic>
          <a:graphicData uri="http://schemas.openxmlformats.org/presentationml/2006/ole">
            <mc:AlternateContent xmlns:mc="http://schemas.openxmlformats.org/markup-compatibility/2006">
              <mc:Choice xmlns:v="urn:schemas-microsoft-com:vml" Requires="v">
                <p:oleObj spid="_x0000_s9034" name="Equation" r:id="rId3" imgW="977760" imgH="672840" progId="Equation.DSMT4">
                  <p:embed/>
                </p:oleObj>
              </mc:Choice>
              <mc:Fallback>
                <p:oleObj name="Equation" r:id="rId3" imgW="977760" imgH="6728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2603" y="1030043"/>
                        <a:ext cx="2028825" cy="1393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8229" name="Object 5"/>
          <p:cNvGraphicFramePr>
            <a:graphicFrameLocks noChangeAspect="1"/>
          </p:cNvGraphicFramePr>
          <p:nvPr>
            <p:extLst>
              <p:ext uri="{D42A27DB-BD31-4B8C-83A1-F6EECF244321}">
                <p14:modId xmlns:p14="http://schemas.microsoft.com/office/powerpoint/2010/main" val="2961370946"/>
              </p:ext>
            </p:extLst>
          </p:nvPr>
        </p:nvGraphicFramePr>
        <p:xfrm>
          <a:off x="827584" y="2996952"/>
          <a:ext cx="3135313" cy="2465388"/>
        </p:xfrm>
        <a:graphic>
          <a:graphicData uri="http://schemas.openxmlformats.org/presentationml/2006/ole">
            <mc:AlternateContent xmlns:mc="http://schemas.openxmlformats.org/markup-compatibility/2006">
              <mc:Choice xmlns:v="urn:schemas-microsoft-com:vml" Requires="v">
                <p:oleObj spid="_x0000_s9035" name="Equation" r:id="rId5" imgW="1549080" imgH="1218960" progId="Equation.DSMT4">
                  <p:embed/>
                </p:oleObj>
              </mc:Choice>
              <mc:Fallback>
                <p:oleObj name="Equation" r:id="rId5" imgW="1549080" imgH="12189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584" y="2996952"/>
                        <a:ext cx="3135313" cy="2465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8230" name="Object 6"/>
          <p:cNvGraphicFramePr>
            <a:graphicFrameLocks noChangeAspect="1"/>
          </p:cNvGraphicFramePr>
          <p:nvPr/>
        </p:nvGraphicFramePr>
        <p:xfrm>
          <a:off x="4857752" y="3056047"/>
          <a:ext cx="2700337" cy="2455862"/>
        </p:xfrm>
        <a:graphic>
          <a:graphicData uri="http://schemas.openxmlformats.org/presentationml/2006/ole">
            <mc:AlternateContent xmlns:mc="http://schemas.openxmlformats.org/markup-compatibility/2006">
              <mc:Choice xmlns:v="urn:schemas-microsoft-com:vml" Requires="v">
                <p:oleObj spid="_x0000_s9036" name="Equation" r:id="rId7" imgW="1282680" imgH="1168200" progId="Equation.DSMT4">
                  <p:embed/>
                </p:oleObj>
              </mc:Choice>
              <mc:Fallback>
                <p:oleObj name="Equation" r:id="rId7" imgW="1282680" imgH="1168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57752" y="3056047"/>
                        <a:ext cx="2700337" cy="2455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3"/>
          <p:cNvGraphicFramePr>
            <a:graphicFrameLocks noChangeAspect="1"/>
          </p:cNvGraphicFramePr>
          <p:nvPr/>
        </p:nvGraphicFramePr>
        <p:xfrm>
          <a:off x="5400695" y="1035043"/>
          <a:ext cx="2028825" cy="1393825"/>
        </p:xfrm>
        <a:graphic>
          <a:graphicData uri="http://schemas.openxmlformats.org/presentationml/2006/ole">
            <mc:AlternateContent xmlns:mc="http://schemas.openxmlformats.org/markup-compatibility/2006">
              <mc:Choice xmlns:v="urn:schemas-microsoft-com:vml" Requires="v">
                <p:oleObj spid="_x0000_s9037" name="Equation" r:id="rId9" imgW="977760" imgH="672840" progId="Equation.DSMT4">
                  <p:embed/>
                </p:oleObj>
              </mc:Choice>
              <mc:Fallback>
                <p:oleObj name="Equation" r:id="rId9" imgW="977760" imgH="6728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00695" y="1035043"/>
                        <a:ext cx="2028825" cy="1393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24702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有限域</a:t>
            </a:r>
            <a:r>
              <a:rPr lang="en-US" altLang="zh-CN" dirty="0" smtClean="0"/>
              <a:t>GF(2</a:t>
            </a:r>
            <a:r>
              <a:rPr lang="en-US" altLang="zh-CN" baseline="30000" dirty="0" smtClean="0"/>
              <a:t>n</a:t>
            </a:r>
            <a:r>
              <a:rPr lang="en-US" altLang="zh-CN" dirty="0" smtClean="0"/>
              <a:t>)</a:t>
            </a:r>
            <a:r>
              <a:rPr lang="zh-CN" altLang="en-US" dirty="0" smtClean="0"/>
              <a:t>上的多项式计算</a:t>
            </a:r>
            <a:endParaRPr lang="zh-CN" altLang="en-US" dirty="0"/>
          </a:p>
        </p:txBody>
      </p:sp>
      <p:sp>
        <p:nvSpPr>
          <p:cNvPr id="3" name="内容占位符 2"/>
          <p:cNvSpPr>
            <a:spLocks noGrp="1"/>
          </p:cNvSpPr>
          <p:nvPr>
            <p:ph idx="1"/>
          </p:nvPr>
        </p:nvSpPr>
        <p:spPr/>
        <p:txBody>
          <a:bodyPr/>
          <a:lstStyle/>
          <a:p>
            <a:r>
              <a:rPr lang="zh-CN" altLang="en-US" sz="2400" dirty="0" smtClean="0"/>
              <a:t>有助于二进制计算机实现</a:t>
            </a:r>
            <a:endParaRPr lang="en-US" altLang="zh-CN" sz="2400" dirty="0" smtClean="0"/>
          </a:p>
          <a:p>
            <a:endParaRPr lang="en-US" altLang="zh-CN" sz="2400" dirty="0" smtClean="0"/>
          </a:p>
          <a:p>
            <a:r>
              <a:rPr lang="zh-CN" altLang="en-US" sz="2400" dirty="0" smtClean="0"/>
              <a:t>有限域</a:t>
            </a:r>
            <a:r>
              <a:rPr lang="en-US" altLang="zh-CN" sz="2400" dirty="0" smtClean="0"/>
              <a:t>GF(2</a:t>
            </a:r>
            <a:r>
              <a:rPr lang="en-US" altLang="zh-CN" sz="2400" baseline="30000" dirty="0" smtClean="0"/>
              <a:t>n</a:t>
            </a:r>
            <a:r>
              <a:rPr lang="en-US" altLang="zh-CN" sz="2400" dirty="0" smtClean="0"/>
              <a:t>)</a:t>
            </a:r>
          </a:p>
          <a:p>
            <a:pPr lvl="1"/>
            <a:r>
              <a:rPr lang="zh-CN" altLang="en-US" sz="2000" dirty="0" smtClean="0"/>
              <a:t>系数对</a:t>
            </a:r>
            <a:r>
              <a:rPr lang="en-US" altLang="zh-CN" sz="2000" dirty="0" smtClean="0"/>
              <a:t>2</a:t>
            </a:r>
            <a:r>
              <a:rPr lang="zh-CN" altLang="en-US" sz="2000" dirty="0" smtClean="0"/>
              <a:t>取模运算</a:t>
            </a:r>
            <a:endParaRPr lang="en-US" altLang="zh-CN" sz="2000" dirty="0" smtClean="0"/>
          </a:p>
          <a:p>
            <a:pPr lvl="1"/>
            <a:r>
              <a:rPr lang="zh-CN" altLang="en-US" sz="2000" dirty="0" smtClean="0"/>
              <a:t>最高次数小于</a:t>
            </a:r>
            <a:r>
              <a:rPr lang="en-US" altLang="zh-CN" sz="2000" dirty="0" smtClean="0"/>
              <a:t>n</a:t>
            </a:r>
          </a:p>
          <a:p>
            <a:pPr lvl="1"/>
            <a:r>
              <a:rPr lang="zh-CN" altLang="en-US" sz="2000" dirty="0" smtClean="0"/>
              <a:t>多项式对</a:t>
            </a:r>
            <a:r>
              <a:rPr lang="en-US" altLang="zh-CN" sz="2000" dirty="0" smtClean="0"/>
              <a:t>n</a:t>
            </a:r>
            <a:r>
              <a:rPr lang="zh-CN" altLang="en-US" sz="2000" dirty="0" smtClean="0"/>
              <a:t>次素多项式取模运算</a:t>
            </a:r>
            <a:endParaRPr lang="en-US" altLang="zh-CN" sz="2000" dirty="0" smtClean="0"/>
          </a:p>
          <a:p>
            <a:pPr lvl="1"/>
            <a:endParaRPr lang="en-US" altLang="zh-CN" sz="2000" dirty="0" smtClean="0"/>
          </a:p>
          <a:p>
            <a:r>
              <a:rPr lang="zh-CN" altLang="en-US" sz="2400" dirty="0" smtClean="0"/>
              <a:t>非零元素有逆</a:t>
            </a:r>
            <a:endParaRPr lang="en-US" altLang="zh-CN" sz="2400" dirty="0" smtClean="0"/>
          </a:p>
          <a:p>
            <a:pPr lvl="1"/>
            <a:r>
              <a:rPr lang="zh-CN" altLang="en-US" sz="2000" dirty="0" smtClean="0"/>
              <a:t>可以用扩展</a:t>
            </a:r>
            <a:r>
              <a:rPr lang="en-US" altLang="zh-CN" sz="2000" dirty="0" smtClean="0"/>
              <a:t>Euclidean</a:t>
            </a:r>
            <a:r>
              <a:rPr lang="zh-CN" altLang="en-US" sz="2000" dirty="0" smtClean="0"/>
              <a:t>算法求逆</a:t>
            </a:r>
            <a:endParaRPr lang="zh-CN" altLang="en-US" sz="2000"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27</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9459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素多项式</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任何多项式可以写为：</a:t>
            </a:r>
            <a:r>
              <a:rPr lang="en-US" altLang="zh-CN" sz="2400" dirty="0" smtClean="0"/>
              <a:t>f(x)=q(x)g(x)+r(x)</a:t>
            </a:r>
          </a:p>
          <a:p>
            <a:pPr lvl="1"/>
            <a:r>
              <a:rPr lang="en-US" altLang="zh-CN" sz="2000" dirty="0" smtClean="0"/>
              <a:t>r(x)</a:t>
            </a:r>
            <a:r>
              <a:rPr lang="zh-CN" altLang="en-US" sz="2000" dirty="0" smtClean="0"/>
              <a:t>称为</a:t>
            </a:r>
            <a:r>
              <a:rPr lang="zh-CN" altLang="en-US" sz="2000" dirty="0" smtClean="0">
                <a:solidFill>
                  <a:srgbClr val="FF0000"/>
                </a:solidFill>
              </a:rPr>
              <a:t>余式</a:t>
            </a:r>
            <a:endParaRPr lang="en-US" altLang="zh-CN" sz="2000" dirty="0" smtClean="0">
              <a:solidFill>
                <a:srgbClr val="FF0000"/>
              </a:solidFill>
            </a:endParaRPr>
          </a:p>
          <a:p>
            <a:pPr lvl="1"/>
            <a:r>
              <a:rPr lang="en-US" altLang="zh-CN" sz="2000" dirty="0" smtClean="0"/>
              <a:t>r(x)=f(x) mod g(x)</a:t>
            </a:r>
          </a:p>
          <a:p>
            <a:pPr lvl="1"/>
            <a:endParaRPr lang="en-US" altLang="zh-CN" sz="2000" dirty="0" smtClean="0"/>
          </a:p>
          <a:p>
            <a:r>
              <a:rPr lang="zh-CN" altLang="en-US" sz="2400" dirty="0" smtClean="0"/>
              <a:t>若不存在余式，则称</a:t>
            </a:r>
            <a:r>
              <a:rPr lang="en-US" altLang="zh-CN" sz="2400" dirty="0" smtClean="0"/>
              <a:t>g(x)</a:t>
            </a:r>
            <a:r>
              <a:rPr lang="zh-CN" altLang="en-US" sz="2400" dirty="0" smtClean="0">
                <a:solidFill>
                  <a:srgbClr val="FF0000"/>
                </a:solidFill>
              </a:rPr>
              <a:t>整除</a:t>
            </a:r>
            <a:r>
              <a:rPr lang="en-US" altLang="zh-CN" sz="2400" dirty="0" smtClean="0"/>
              <a:t>f(x)</a:t>
            </a:r>
            <a:r>
              <a:rPr lang="zh-CN" altLang="en-US" sz="2400" dirty="0" smtClean="0"/>
              <a:t>，</a:t>
            </a:r>
            <a:r>
              <a:rPr lang="en-US" altLang="zh-CN" sz="2400" dirty="0" smtClean="0"/>
              <a:t>g(x)|f(x)</a:t>
            </a:r>
          </a:p>
          <a:p>
            <a:pPr lvl="1"/>
            <a:endParaRPr lang="en-US" altLang="zh-CN" sz="2000" dirty="0" smtClean="0"/>
          </a:p>
          <a:p>
            <a:r>
              <a:rPr lang="zh-CN" altLang="en-US" sz="2400" dirty="0" smtClean="0"/>
              <a:t>若</a:t>
            </a:r>
            <a:r>
              <a:rPr lang="en-US" altLang="zh-CN" sz="2400" dirty="0" smtClean="0"/>
              <a:t>f(x)</a:t>
            </a:r>
            <a:r>
              <a:rPr lang="zh-CN" altLang="en-US" sz="2400" dirty="0" smtClean="0"/>
              <a:t>除了它本身和</a:t>
            </a:r>
            <a:r>
              <a:rPr lang="en-US" altLang="zh-CN" sz="2400" dirty="0" smtClean="0"/>
              <a:t>1</a:t>
            </a:r>
            <a:r>
              <a:rPr lang="zh-CN" altLang="en-US" sz="2400" dirty="0" smtClean="0"/>
              <a:t>外，不存在其它因式，则称</a:t>
            </a:r>
            <a:r>
              <a:rPr lang="en-US" altLang="zh-CN" sz="2400" dirty="0" smtClean="0"/>
              <a:t>f(x)</a:t>
            </a:r>
            <a:r>
              <a:rPr lang="zh-CN" altLang="en-US" sz="2400" dirty="0" smtClean="0"/>
              <a:t>是</a:t>
            </a:r>
            <a:r>
              <a:rPr lang="zh-CN" altLang="en-US" sz="2400" dirty="0" smtClean="0">
                <a:solidFill>
                  <a:srgbClr val="FF0000"/>
                </a:solidFill>
              </a:rPr>
              <a:t>不可约多项式</a:t>
            </a:r>
            <a:r>
              <a:rPr lang="zh-CN" altLang="en-US" sz="2400" dirty="0" smtClean="0"/>
              <a:t>，或</a:t>
            </a:r>
            <a:r>
              <a:rPr lang="zh-CN" altLang="en-US" sz="2400" dirty="0" smtClean="0">
                <a:solidFill>
                  <a:srgbClr val="FF0000"/>
                </a:solidFill>
              </a:rPr>
              <a:t>既约多项式</a:t>
            </a:r>
            <a:r>
              <a:rPr lang="zh-CN" altLang="en-US" sz="2400" dirty="0" smtClean="0"/>
              <a:t>、</a:t>
            </a:r>
            <a:r>
              <a:rPr lang="zh-CN" altLang="en-US" sz="2400" dirty="0" smtClean="0">
                <a:solidFill>
                  <a:srgbClr val="FF0000"/>
                </a:solidFill>
              </a:rPr>
              <a:t>素多项式</a:t>
            </a:r>
            <a:endParaRPr lang="en-US" altLang="zh-CN" sz="2400" dirty="0" smtClean="0">
              <a:solidFill>
                <a:srgbClr val="FF0000"/>
              </a:solidFill>
            </a:endParaRPr>
          </a:p>
          <a:p>
            <a:pPr lvl="1"/>
            <a:endParaRPr lang="en-US" altLang="zh-CN" sz="2000" dirty="0" smtClean="0"/>
          </a:p>
          <a:p>
            <a:r>
              <a:rPr lang="zh-CN" altLang="en-US" sz="2400" dirty="0" smtClean="0"/>
              <a:t>系数在</a:t>
            </a:r>
            <a:r>
              <a:rPr lang="en-US" altLang="zh-CN" sz="2400" dirty="0" smtClean="0"/>
              <a:t>GF(p)</a:t>
            </a:r>
            <a:r>
              <a:rPr lang="zh-CN" altLang="en-US" sz="2400" dirty="0" smtClean="0"/>
              <a:t>中，以素多项式取模的多项式构成一个域</a:t>
            </a:r>
            <a:endParaRPr lang="zh-CN" altLang="en-US" sz="2400"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28</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51144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FC620DE2-023C-4447-B5E6-85BACFF8C054}" type="slidenum">
              <a:rPr lang="zh-CN" altLang="en-US" smtClean="0"/>
              <a:pPr/>
              <a:t>29</a:t>
            </a:fld>
            <a:endParaRPr lang="zh-CN" altLang="en-US"/>
          </a:p>
        </p:txBody>
      </p:sp>
      <p:sp>
        <p:nvSpPr>
          <p:cNvPr id="3" name="内容占位符 2"/>
          <p:cNvSpPr>
            <a:spLocks noGrp="1"/>
          </p:cNvSpPr>
          <p:nvPr>
            <p:ph idx="4294967295"/>
          </p:nvPr>
        </p:nvSpPr>
        <p:spPr>
          <a:xfrm>
            <a:off x="395536" y="332656"/>
            <a:ext cx="8472487" cy="6000750"/>
          </a:xfrm>
        </p:spPr>
        <p:txBody>
          <a:bodyPr/>
          <a:lstStyle/>
          <a:p>
            <a:r>
              <a:rPr lang="zh-CN" altLang="en-US" sz="2400" dirty="0" smtClean="0"/>
              <a:t>例：以</a:t>
            </a:r>
            <a:r>
              <a:rPr lang="en-US" altLang="zh-CN" sz="2400" dirty="0" smtClean="0"/>
              <a:t>(x</a:t>
            </a:r>
            <a:r>
              <a:rPr lang="en-US" altLang="zh-CN" sz="2400" baseline="30000" dirty="0" smtClean="0"/>
              <a:t>3</a:t>
            </a:r>
            <a:r>
              <a:rPr lang="en-US" altLang="zh-CN" sz="2400" dirty="0" smtClean="0"/>
              <a:t>+x+1)</a:t>
            </a:r>
            <a:r>
              <a:rPr lang="zh-CN" altLang="en-US" sz="2400" dirty="0" smtClean="0"/>
              <a:t>为模的多项式运算</a:t>
            </a:r>
            <a:endParaRPr lang="zh-CN" altLang="en-US" sz="2400" dirty="0"/>
          </a:p>
        </p:txBody>
      </p:sp>
      <p:graphicFrame>
        <p:nvGraphicFramePr>
          <p:cNvPr id="9" name="表格 8"/>
          <p:cNvGraphicFramePr>
            <a:graphicFrameLocks noGrp="1"/>
          </p:cNvGraphicFramePr>
          <p:nvPr>
            <p:extLst>
              <p:ext uri="{D42A27DB-BD31-4B8C-83A1-F6EECF244321}">
                <p14:modId xmlns:p14="http://schemas.microsoft.com/office/powerpoint/2010/main" val="368619801"/>
              </p:ext>
            </p:extLst>
          </p:nvPr>
        </p:nvGraphicFramePr>
        <p:xfrm>
          <a:off x="428596" y="1089765"/>
          <a:ext cx="8286804" cy="2339235"/>
        </p:xfrm>
        <a:graphic>
          <a:graphicData uri="http://schemas.openxmlformats.org/drawingml/2006/table">
            <a:tbl>
              <a:tblPr firstRow="1" bandRow="1">
                <a:tableStyleId>{5940675A-B579-460E-94D1-54222C63F5DA}</a:tableStyleId>
              </a:tblPr>
              <a:tblGrid>
                <a:gridCol w="920756"/>
                <a:gridCol w="920756"/>
                <a:gridCol w="920756"/>
                <a:gridCol w="920756"/>
                <a:gridCol w="920756"/>
                <a:gridCol w="920756"/>
                <a:gridCol w="920756"/>
                <a:gridCol w="920756"/>
                <a:gridCol w="920756"/>
              </a:tblGrid>
              <a:tr h="259915">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+x</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smtClean="0">
                          <a:latin typeface="微软雅黑" panose="020B0503020204020204" pitchFamily="34" charset="-122"/>
                          <a:ea typeface="微软雅黑" panose="020B0503020204020204" pitchFamily="34" charset="-122"/>
                          <a:cs typeface="Times New Roman" pitchFamily="18" charset="0"/>
                        </a:rPr>
                        <a:t>2</a:t>
                      </a:r>
                      <a:r>
                        <a:rPr lang="en-US" altLang="zh-CN" sz="1600" smtClean="0">
                          <a:latin typeface="微软雅黑" panose="020B0503020204020204" pitchFamily="34" charset="-122"/>
                          <a:ea typeface="微软雅黑" panose="020B0503020204020204" pitchFamily="34" charset="-122"/>
                          <a:cs typeface="Times New Roman" pitchFamily="18" charset="0"/>
                        </a:rPr>
                        <a:t>+x+1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9915">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+x</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+x+1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9915">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+x+1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ts val="1600"/>
                        </a:lnSpc>
                        <a:spcBef>
                          <a:spcPts val="0"/>
                        </a:spcBef>
                        <a:spcAft>
                          <a:spcPts val="0"/>
                        </a:spcAft>
                        <a:buClrTx/>
                        <a:buSzTx/>
                        <a:buFontTx/>
                        <a:buNone/>
                        <a:tabLst/>
                        <a:defRPr/>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+x</a:t>
                      </a:r>
                      <a:endParaRPr lang="zh-CN" altLang="en-US" sz="1600" dirty="0" smtClean="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9915">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ts val="1600"/>
                        </a:lnSpc>
                        <a:spcBef>
                          <a:spcPts val="0"/>
                        </a:spcBef>
                        <a:spcAft>
                          <a:spcPts val="0"/>
                        </a:spcAft>
                        <a:buClrTx/>
                        <a:buSzTx/>
                        <a:buFontTx/>
                        <a:buNone/>
                        <a:tabLst/>
                        <a:defRPr/>
                      </a:pPr>
                      <a:r>
                        <a:rPr lang="en-US" altLang="zh-CN" sz="1600" dirty="0" smtClean="0">
                          <a:latin typeface="微软雅黑" panose="020B0503020204020204" pitchFamily="34" charset="-122"/>
                          <a:ea typeface="微软雅黑" panose="020B0503020204020204" pitchFamily="34" charset="-122"/>
                          <a:cs typeface="Times New Roman" pitchFamily="18" charset="0"/>
                        </a:rPr>
                        <a:t>x+1</a:t>
                      </a:r>
                      <a:endParaRPr lang="zh-CN" altLang="en-US" sz="1600" dirty="0" smtClean="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+x</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+x+1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9915">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+x+1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ts val="1600"/>
                        </a:lnSpc>
                        <a:spcBef>
                          <a:spcPts val="0"/>
                        </a:spcBef>
                        <a:spcAft>
                          <a:spcPts val="0"/>
                        </a:spcAft>
                        <a:buClrTx/>
                        <a:buSzTx/>
                        <a:buFontTx/>
                        <a:buNone/>
                        <a:tabLst/>
                        <a:defRPr/>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+x</a:t>
                      </a:r>
                      <a:endParaRPr lang="zh-CN" altLang="en-US" sz="1600" dirty="0" smtClean="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9915">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ts val="1600"/>
                        </a:lnSpc>
                        <a:spcBef>
                          <a:spcPts val="0"/>
                        </a:spcBef>
                        <a:spcAft>
                          <a:spcPts val="0"/>
                        </a:spcAft>
                        <a:buClrTx/>
                        <a:buSzTx/>
                        <a:buFontTx/>
                        <a:buNone/>
                        <a:tabLst/>
                        <a:defRPr/>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smtClean="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+x</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+x+1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9915">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ts val="1600"/>
                        </a:lnSpc>
                        <a:spcBef>
                          <a:spcPts val="0"/>
                        </a:spcBef>
                        <a:spcAft>
                          <a:spcPts val="0"/>
                        </a:spcAft>
                        <a:buClrTx/>
                        <a:buSzTx/>
                        <a:buFontTx/>
                        <a:buNone/>
                        <a:tabLst/>
                        <a:defRPr/>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+x+1</a:t>
                      </a:r>
                      <a:endParaRPr lang="zh-CN" altLang="en-US" sz="1600" dirty="0" smtClean="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+x</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9915">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+x</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+x</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+x+1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ts val="1600"/>
                        </a:lnSpc>
                        <a:spcBef>
                          <a:spcPts val="0"/>
                        </a:spcBef>
                        <a:spcAft>
                          <a:spcPts val="0"/>
                        </a:spcAft>
                        <a:buClrTx/>
                        <a:buSzTx/>
                        <a:buFontTx/>
                        <a:buNone/>
                        <a:tabLst/>
                        <a:defRPr/>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smtClean="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ts val="1600"/>
                        </a:lnSpc>
                        <a:spcBef>
                          <a:spcPts val="0"/>
                        </a:spcBef>
                        <a:spcAft>
                          <a:spcPts val="0"/>
                        </a:spcAft>
                        <a:buClrTx/>
                        <a:buSzTx/>
                        <a:buFontTx/>
                        <a:buNone/>
                        <a:tabLst/>
                        <a:defRPr/>
                      </a:pPr>
                      <a:r>
                        <a:rPr lang="en-US" altLang="zh-CN" sz="1600" dirty="0" smtClean="0">
                          <a:latin typeface="微软雅黑" panose="020B0503020204020204" pitchFamily="34" charset="-122"/>
                          <a:ea typeface="微软雅黑" panose="020B0503020204020204" pitchFamily="34" charset="-122"/>
                          <a:cs typeface="Times New Roman" pitchFamily="18" charset="0"/>
                        </a:rPr>
                        <a:t>x+1</a:t>
                      </a:r>
                      <a:endParaRPr lang="zh-CN" altLang="en-US" sz="1600" dirty="0" smtClean="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9915">
                <a:tc>
                  <a:txBody>
                    <a:bodyPr/>
                    <a:lstStyle/>
                    <a:p>
                      <a:pPr marL="0" marR="0" indent="0" algn="ctr" defTabSz="914400" rtl="0" eaLnBrk="1" fontAlgn="auto" latinLnBrk="0" hangingPunct="1">
                        <a:lnSpc>
                          <a:spcPts val="1600"/>
                        </a:lnSpc>
                        <a:spcBef>
                          <a:spcPts val="0"/>
                        </a:spcBef>
                        <a:spcAft>
                          <a:spcPts val="0"/>
                        </a:spcAft>
                        <a:buClrTx/>
                        <a:buSzTx/>
                        <a:buFontTx/>
                        <a:buNone/>
                        <a:tabLst/>
                        <a:defRPr/>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+x+1</a:t>
                      </a:r>
                      <a:endParaRPr lang="zh-CN" altLang="en-US" sz="1600" dirty="0" smtClean="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ts val="1600"/>
                        </a:lnSpc>
                        <a:spcBef>
                          <a:spcPts val="0"/>
                        </a:spcBef>
                        <a:spcAft>
                          <a:spcPts val="0"/>
                        </a:spcAft>
                        <a:buClrTx/>
                        <a:buSzTx/>
                        <a:buFontTx/>
                        <a:buNone/>
                        <a:tabLst/>
                        <a:defRPr/>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+x+1</a:t>
                      </a:r>
                      <a:endParaRPr lang="zh-CN" altLang="en-US" sz="1600" dirty="0" smtClean="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+x</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2609152113"/>
              </p:ext>
            </p:extLst>
          </p:nvPr>
        </p:nvGraphicFramePr>
        <p:xfrm>
          <a:off x="428596" y="3857631"/>
          <a:ext cx="8286804" cy="2357451"/>
        </p:xfrm>
        <a:graphic>
          <a:graphicData uri="http://schemas.openxmlformats.org/drawingml/2006/table">
            <a:tbl>
              <a:tblPr firstRow="1" bandRow="1">
                <a:tableStyleId>{5940675A-B579-460E-94D1-54222C63F5DA}</a:tableStyleId>
              </a:tblPr>
              <a:tblGrid>
                <a:gridCol w="920756"/>
                <a:gridCol w="920756"/>
                <a:gridCol w="920756"/>
                <a:gridCol w="920756"/>
                <a:gridCol w="920756"/>
                <a:gridCol w="920756"/>
                <a:gridCol w="920756"/>
                <a:gridCol w="920756"/>
                <a:gridCol w="920756"/>
              </a:tblGrid>
              <a:tr h="259915">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sym typeface="Symbol"/>
                        </a:rPr>
                        <a:t></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+x</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+x+1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9915">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ts val="1600"/>
                        </a:lnSpc>
                        <a:spcBef>
                          <a:spcPts val="0"/>
                        </a:spcBef>
                        <a:spcAft>
                          <a:spcPts val="0"/>
                        </a:spcAft>
                        <a:buClrTx/>
                        <a:buSzTx/>
                        <a:buFontTx/>
                        <a:buNone/>
                        <a:tabLst/>
                        <a:defRPr/>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smtClean="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9915">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+x</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+x+1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62951">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+x</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ts val="1600"/>
                        </a:lnSpc>
                        <a:spcBef>
                          <a:spcPts val="0"/>
                        </a:spcBef>
                        <a:spcAft>
                          <a:spcPts val="0"/>
                        </a:spcAft>
                        <a:buClrTx/>
                        <a:buSzTx/>
                        <a:buFontTx/>
                        <a:buNone/>
                        <a:tabLst/>
                        <a:defRPr/>
                      </a:pPr>
                      <a:r>
                        <a:rPr lang="en-US" altLang="zh-CN" sz="1600" dirty="0" smtClean="0">
                          <a:latin typeface="微软雅黑" panose="020B0503020204020204" pitchFamily="34" charset="-122"/>
                          <a:ea typeface="微软雅黑" panose="020B0503020204020204" pitchFamily="34" charset="-122"/>
                          <a:cs typeface="Times New Roman" pitchFamily="18" charset="0"/>
                        </a:rPr>
                        <a:t>x+1</a:t>
                      </a:r>
                      <a:endParaRPr lang="zh-CN" altLang="en-US" sz="1600" dirty="0" smtClean="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+x+1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62951">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+x</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+x+1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ts val="1600"/>
                        </a:lnSpc>
                        <a:spcBef>
                          <a:spcPts val="0"/>
                        </a:spcBef>
                        <a:spcAft>
                          <a:spcPts val="0"/>
                        </a:spcAft>
                        <a:buClrTx/>
                        <a:buSzTx/>
                        <a:buFontTx/>
                        <a:buNone/>
                        <a:tabLst/>
                        <a:defRPr/>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endParaRPr lang="zh-CN" altLang="en-US" sz="1600" dirty="0" smtClean="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62951">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ts val="1600"/>
                        </a:lnSpc>
                        <a:spcBef>
                          <a:spcPts val="0"/>
                        </a:spcBef>
                        <a:spcAft>
                          <a:spcPts val="0"/>
                        </a:spcAft>
                        <a:buClrTx/>
                        <a:buSzTx/>
                        <a:buFontTx/>
                        <a:buNone/>
                        <a:tabLst/>
                        <a:defRPr/>
                      </a:pPr>
                      <a:r>
                        <a:rPr lang="en-US" altLang="zh-CN" sz="1600" dirty="0" smtClean="0">
                          <a:latin typeface="微软雅黑" panose="020B0503020204020204" pitchFamily="34" charset="-122"/>
                          <a:ea typeface="微软雅黑" panose="020B0503020204020204" pitchFamily="34" charset="-122"/>
                          <a:cs typeface="Times New Roman" pitchFamily="18" charset="0"/>
                        </a:rPr>
                        <a:t>x+1</a:t>
                      </a:r>
                      <a:endParaRPr lang="zh-CN" altLang="en-US" sz="1600" dirty="0" smtClean="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+x+1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+x</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62951">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ts val="1600"/>
                        </a:lnSpc>
                        <a:spcBef>
                          <a:spcPts val="0"/>
                        </a:spcBef>
                        <a:spcAft>
                          <a:spcPts val="0"/>
                        </a:spcAft>
                        <a:buClrTx/>
                        <a:buSzTx/>
                        <a:buFontTx/>
                        <a:buNone/>
                        <a:tabLst/>
                        <a:defRPr/>
                      </a:pP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smtClean="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+x+1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+x</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62951">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+x</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+x</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+x+1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ts val="1600"/>
                        </a:lnSpc>
                        <a:spcBef>
                          <a:spcPts val="0"/>
                        </a:spcBef>
                        <a:spcAft>
                          <a:spcPts val="0"/>
                        </a:spcAft>
                        <a:buClrTx/>
                        <a:buSzTx/>
                        <a:buFontTx/>
                        <a:buNone/>
                        <a:tabLst/>
                        <a:defRPr/>
                      </a:pP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smtClean="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ts val="1600"/>
                        </a:lnSpc>
                        <a:spcBef>
                          <a:spcPts val="0"/>
                        </a:spcBef>
                        <a:spcAft>
                          <a:spcPts val="0"/>
                        </a:spcAft>
                        <a:buClrTx/>
                        <a:buSzTx/>
                        <a:buFontTx/>
                        <a:buNone/>
                        <a:tabLst/>
                        <a:defRPr/>
                      </a:pPr>
                      <a:r>
                        <a:rPr lang="en-US" altLang="zh-CN" sz="1600" dirty="0" smtClean="0">
                          <a:latin typeface="微软雅黑" panose="020B0503020204020204" pitchFamily="34" charset="-122"/>
                          <a:ea typeface="微软雅黑" panose="020B0503020204020204" pitchFamily="34" charset="-122"/>
                          <a:cs typeface="Times New Roman" pitchFamily="18" charset="0"/>
                        </a:rPr>
                        <a:t>x+1</a:t>
                      </a:r>
                      <a:endParaRPr lang="zh-CN" altLang="en-US" sz="1600" dirty="0" smtClean="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62951">
                <a:tc>
                  <a:txBody>
                    <a:bodyPr/>
                    <a:lstStyle/>
                    <a:p>
                      <a:pPr marL="0" marR="0" indent="0" algn="ctr" defTabSz="914400" rtl="0" eaLnBrk="1" fontAlgn="auto" latinLnBrk="0" hangingPunct="1">
                        <a:lnSpc>
                          <a:spcPts val="1600"/>
                        </a:lnSpc>
                        <a:spcBef>
                          <a:spcPts val="0"/>
                        </a:spcBef>
                        <a:spcAft>
                          <a:spcPts val="0"/>
                        </a:spcAft>
                        <a:buClrTx/>
                        <a:buSzTx/>
                        <a:buFontTx/>
                        <a:buNone/>
                        <a:tabLst/>
                        <a:defRPr/>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+x+1</a:t>
                      </a:r>
                      <a:endParaRPr lang="zh-CN" altLang="en-US" sz="1600" dirty="0" smtClean="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ts val="1600"/>
                        </a:lnSpc>
                        <a:spcBef>
                          <a:spcPts val="0"/>
                        </a:spcBef>
                        <a:spcAft>
                          <a:spcPts val="0"/>
                        </a:spcAft>
                        <a:buClrTx/>
                        <a:buSzTx/>
                        <a:buFontTx/>
                        <a:buNone/>
                        <a:tabLst/>
                        <a:defRPr/>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smtClean="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ts val="1600"/>
                        </a:lnSpc>
                        <a:spcBef>
                          <a:spcPts val="0"/>
                        </a:spcBef>
                        <a:spcAft>
                          <a:spcPts val="0"/>
                        </a:spcAft>
                        <a:buClrTx/>
                        <a:buSzTx/>
                        <a:buFontTx/>
                        <a:buNone/>
                        <a:tabLst/>
                        <a:defRPr/>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+x+1</a:t>
                      </a:r>
                      <a:endParaRPr lang="zh-CN" altLang="en-US" sz="1600" dirty="0" smtClean="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+x</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6180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第一节 有限域计算</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FC6C3F5E-09DE-47CB-B45C-8870030737BE}" type="slidenum">
              <a:rPr lang="zh-CN" altLang="en-US" smtClean="0"/>
              <a:pPr>
                <a:defRPr/>
              </a:pPr>
              <a:t>3</a:t>
            </a:fld>
            <a:endParaRPr lang="en-US" altLang="zh-CN" dirty="0"/>
          </a:p>
        </p:txBody>
      </p:sp>
    </p:spTree>
    <p:extLst>
      <p:ext uri="{BB962C8B-B14F-4D97-AF65-F5344CB8AC3E}">
        <p14:creationId xmlns:p14="http://schemas.microsoft.com/office/powerpoint/2010/main" val="6342163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计算上的考虑</a:t>
            </a:r>
            <a:endParaRPr lang="zh-CN" altLang="en-US" dirty="0"/>
          </a:p>
        </p:txBody>
      </p:sp>
      <p:sp>
        <p:nvSpPr>
          <p:cNvPr id="3" name="内容占位符 2"/>
          <p:cNvSpPr>
            <a:spLocks noGrp="1"/>
          </p:cNvSpPr>
          <p:nvPr>
            <p:ph idx="1"/>
          </p:nvPr>
        </p:nvSpPr>
        <p:spPr/>
        <p:txBody>
          <a:bodyPr>
            <a:normAutofit/>
          </a:bodyPr>
          <a:lstStyle/>
          <a:p>
            <a:r>
              <a:rPr lang="zh-CN" altLang="en-US" sz="2400" dirty="0" smtClean="0">
                <a:cs typeface="Times New Roman" pitchFamily="18" charset="0"/>
              </a:rPr>
              <a:t>系数是</a:t>
            </a:r>
            <a:r>
              <a:rPr lang="en-US" altLang="zh-CN" sz="2400" dirty="0" smtClean="0">
                <a:cs typeface="Times New Roman" pitchFamily="18" charset="0"/>
              </a:rPr>
              <a:t>0</a:t>
            </a:r>
            <a:r>
              <a:rPr lang="zh-CN" altLang="en-US" sz="2400" dirty="0" smtClean="0">
                <a:cs typeface="Times New Roman" pitchFamily="18" charset="0"/>
              </a:rPr>
              <a:t>或</a:t>
            </a:r>
            <a:r>
              <a:rPr lang="en-US" altLang="zh-CN" sz="2400" dirty="0" smtClean="0">
                <a:cs typeface="Times New Roman" pitchFamily="18" charset="0"/>
              </a:rPr>
              <a:t>1</a:t>
            </a:r>
            <a:r>
              <a:rPr lang="zh-CN" altLang="en-US" sz="2400" dirty="0" smtClean="0">
                <a:cs typeface="Times New Roman" pitchFamily="18" charset="0"/>
              </a:rPr>
              <a:t>，多项式可以用一个比特串表示</a:t>
            </a:r>
            <a:endParaRPr lang="en-US" altLang="zh-CN" sz="2400" dirty="0" smtClean="0">
              <a:cs typeface="Times New Roman" pitchFamily="18" charset="0"/>
            </a:endParaRPr>
          </a:p>
          <a:p>
            <a:pPr lvl="1"/>
            <a:r>
              <a:rPr lang="zh-CN" altLang="en-US" sz="2000" dirty="0" smtClean="0">
                <a:cs typeface="Times New Roman" pitchFamily="18" charset="0"/>
              </a:rPr>
              <a:t>加法即比特串的异或运算</a:t>
            </a:r>
            <a:endParaRPr lang="en-US" altLang="zh-CN" sz="2000" dirty="0" smtClean="0">
              <a:cs typeface="Times New Roman" pitchFamily="18" charset="0"/>
            </a:endParaRPr>
          </a:p>
          <a:p>
            <a:pPr lvl="1"/>
            <a:r>
              <a:rPr lang="zh-CN" altLang="en-US" sz="2000" dirty="0" smtClean="0">
                <a:cs typeface="Times New Roman" pitchFamily="18" charset="0"/>
              </a:rPr>
              <a:t>乘法即比特串的移位及异或运算</a:t>
            </a:r>
            <a:endParaRPr lang="en-US" altLang="zh-CN" sz="2000" dirty="0" smtClean="0">
              <a:cs typeface="Times New Roman" pitchFamily="18" charset="0"/>
            </a:endParaRPr>
          </a:p>
          <a:p>
            <a:pPr lvl="1"/>
            <a:r>
              <a:rPr lang="zh-CN" altLang="en-US" sz="2000" dirty="0" smtClean="0">
                <a:cs typeface="Times New Roman" pitchFamily="18" charset="0"/>
              </a:rPr>
              <a:t>多项式取模的运算：重复用既约多项式减掉最高次项</a:t>
            </a:r>
            <a:endParaRPr lang="en-US" altLang="zh-CN" sz="2000" dirty="0" smtClean="0">
              <a:cs typeface="Times New Roman" pitchFamily="18" charset="0"/>
            </a:endParaRPr>
          </a:p>
          <a:p>
            <a:pPr lvl="1"/>
            <a:endParaRPr lang="en-US" altLang="zh-CN" sz="2000" dirty="0" smtClean="0">
              <a:cs typeface="Times New Roman" pitchFamily="18" charset="0"/>
            </a:endParaRPr>
          </a:p>
          <a:p>
            <a:pPr>
              <a:lnSpc>
                <a:spcPct val="90000"/>
              </a:lnSpc>
            </a:pPr>
            <a:r>
              <a:rPr lang="zh-CN" altLang="en-US" sz="2400" dirty="0" smtClean="0">
                <a:cs typeface="Times New Roman" pitchFamily="18" charset="0"/>
              </a:rPr>
              <a:t>例：在</a:t>
            </a:r>
            <a:r>
              <a:rPr lang="en-US" sz="2400" dirty="0" smtClean="0">
                <a:cs typeface="Times New Roman" pitchFamily="18" charset="0"/>
              </a:rPr>
              <a:t>GF(2</a:t>
            </a:r>
            <a:r>
              <a:rPr lang="en-US" sz="2400" baseline="30000" dirty="0" smtClean="0">
                <a:cs typeface="Times New Roman" pitchFamily="18" charset="0"/>
              </a:rPr>
              <a:t>3</a:t>
            </a:r>
            <a:r>
              <a:rPr lang="en-US" sz="2400" dirty="0" smtClean="0">
                <a:cs typeface="Times New Roman" pitchFamily="18" charset="0"/>
              </a:rPr>
              <a:t>)</a:t>
            </a:r>
            <a:r>
              <a:rPr lang="zh-CN" altLang="en-US" sz="2400" dirty="0" smtClean="0">
                <a:cs typeface="Times New Roman" pitchFamily="18" charset="0"/>
              </a:rPr>
              <a:t>中，</a:t>
            </a:r>
            <a:endParaRPr lang="en-US" altLang="zh-CN" sz="2400" dirty="0" smtClean="0">
              <a:cs typeface="Times New Roman" pitchFamily="18" charset="0"/>
            </a:endParaRPr>
          </a:p>
          <a:p>
            <a:pPr lvl="1">
              <a:lnSpc>
                <a:spcPct val="90000"/>
              </a:lnSpc>
            </a:pPr>
            <a:r>
              <a:rPr lang="en-US" sz="2000" dirty="0" smtClean="0">
                <a:cs typeface="Times New Roman" pitchFamily="18" charset="0"/>
              </a:rPr>
              <a:t>(x</a:t>
            </a:r>
            <a:r>
              <a:rPr lang="en-US" sz="2000" baseline="30000" dirty="0" smtClean="0">
                <a:cs typeface="Times New Roman" pitchFamily="18" charset="0"/>
              </a:rPr>
              <a:t>2</a:t>
            </a:r>
            <a:r>
              <a:rPr lang="en-US" sz="2000" dirty="0" smtClean="0">
                <a:cs typeface="Times New Roman" pitchFamily="18" charset="0"/>
              </a:rPr>
              <a:t>+1)</a:t>
            </a:r>
            <a:r>
              <a:rPr lang="zh-CN" altLang="en-US" sz="2000" dirty="0" smtClean="0">
                <a:cs typeface="Times New Roman" pitchFamily="18" charset="0"/>
              </a:rPr>
              <a:t>可以表示为</a:t>
            </a:r>
            <a:r>
              <a:rPr lang="en-US" sz="2000" dirty="0" smtClean="0">
                <a:cs typeface="Times New Roman" pitchFamily="18" charset="0"/>
              </a:rPr>
              <a:t>101</a:t>
            </a:r>
            <a:r>
              <a:rPr lang="en-US" altLang="zh-CN" sz="2000" baseline="-25000" dirty="0" smtClean="0">
                <a:cs typeface="Times New Roman" pitchFamily="18" charset="0"/>
              </a:rPr>
              <a:t>2</a:t>
            </a:r>
            <a:r>
              <a:rPr lang="en-US" sz="2000" dirty="0" smtClean="0">
                <a:cs typeface="Times New Roman" pitchFamily="18" charset="0"/>
              </a:rPr>
              <a:t> </a:t>
            </a:r>
            <a:r>
              <a:rPr lang="zh-CN" altLang="en-US" sz="2000" dirty="0" smtClean="0">
                <a:cs typeface="Times New Roman" pitchFamily="18" charset="0"/>
              </a:rPr>
              <a:t>，</a:t>
            </a:r>
            <a:r>
              <a:rPr lang="en-US" sz="2000" dirty="0" smtClean="0">
                <a:cs typeface="Times New Roman" pitchFamily="18" charset="0"/>
              </a:rPr>
              <a:t>(x</a:t>
            </a:r>
            <a:r>
              <a:rPr lang="en-US" sz="2000" baseline="30000" dirty="0" smtClean="0">
                <a:cs typeface="Times New Roman" pitchFamily="18" charset="0"/>
              </a:rPr>
              <a:t>2</a:t>
            </a:r>
            <a:r>
              <a:rPr lang="en-US" sz="2000" dirty="0" smtClean="0">
                <a:cs typeface="Times New Roman" pitchFamily="18" charset="0"/>
              </a:rPr>
              <a:t>+x+1)</a:t>
            </a:r>
            <a:r>
              <a:rPr lang="zh-CN" altLang="en-US" sz="2000" dirty="0" smtClean="0">
                <a:cs typeface="Times New Roman" pitchFamily="18" charset="0"/>
              </a:rPr>
              <a:t>可以表示为</a:t>
            </a:r>
            <a:r>
              <a:rPr lang="en-US" sz="2000" dirty="0" smtClean="0">
                <a:cs typeface="Times New Roman" pitchFamily="18" charset="0"/>
              </a:rPr>
              <a:t>111</a:t>
            </a:r>
            <a:r>
              <a:rPr lang="en-US" altLang="zh-CN" sz="2000" baseline="-25000" dirty="0" smtClean="0">
                <a:cs typeface="Times New Roman" pitchFamily="18" charset="0"/>
              </a:rPr>
              <a:t>2</a:t>
            </a:r>
            <a:endParaRPr lang="zh-CN" altLang="en-US" sz="2000" dirty="0" smtClean="0">
              <a:cs typeface="Times New Roman" pitchFamily="18" charset="0"/>
            </a:endParaRPr>
          </a:p>
          <a:p>
            <a:pPr lvl="1">
              <a:lnSpc>
                <a:spcPct val="90000"/>
              </a:lnSpc>
            </a:pPr>
            <a:r>
              <a:rPr lang="zh-CN" altLang="en-US" sz="2000" dirty="0" smtClean="0">
                <a:cs typeface="Times New Roman" pitchFamily="18" charset="0"/>
              </a:rPr>
              <a:t>加法：</a:t>
            </a:r>
            <a:r>
              <a:rPr lang="en-US" sz="2000" dirty="0" smtClean="0">
                <a:cs typeface="Times New Roman" pitchFamily="18" charset="0"/>
              </a:rPr>
              <a:t>(x</a:t>
            </a:r>
            <a:r>
              <a:rPr lang="en-US" sz="2000" baseline="30000" dirty="0" smtClean="0">
                <a:cs typeface="Times New Roman" pitchFamily="18" charset="0"/>
              </a:rPr>
              <a:t>2</a:t>
            </a:r>
            <a:r>
              <a:rPr lang="en-US" sz="2000" dirty="0" smtClean="0">
                <a:cs typeface="Times New Roman" pitchFamily="18" charset="0"/>
              </a:rPr>
              <a:t>+1) + (x</a:t>
            </a:r>
            <a:r>
              <a:rPr lang="en-US" sz="2000" baseline="30000" dirty="0" smtClean="0">
                <a:cs typeface="Times New Roman" pitchFamily="18" charset="0"/>
              </a:rPr>
              <a:t>2</a:t>
            </a:r>
            <a:r>
              <a:rPr lang="en-US" sz="2000" dirty="0" smtClean="0">
                <a:cs typeface="Times New Roman" pitchFamily="18" charset="0"/>
              </a:rPr>
              <a:t>+x+1) = x </a:t>
            </a:r>
            <a:r>
              <a:rPr lang="zh-CN" altLang="en-US" sz="2000" dirty="0" smtClean="0">
                <a:cs typeface="Times New Roman" pitchFamily="18" charset="0"/>
              </a:rPr>
              <a:t>；</a:t>
            </a:r>
            <a:endParaRPr lang="en-US" altLang="zh-CN" sz="2000" dirty="0" smtClean="0">
              <a:cs typeface="Times New Roman" pitchFamily="18" charset="0"/>
            </a:endParaRPr>
          </a:p>
          <a:p>
            <a:pPr lvl="1" indent="784225">
              <a:lnSpc>
                <a:spcPct val="90000"/>
              </a:lnSpc>
              <a:buNone/>
            </a:pPr>
            <a:r>
              <a:rPr lang="en-US" sz="2000" dirty="0" smtClean="0">
                <a:cs typeface="Times New Roman" pitchFamily="18" charset="0"/>
              </a:rPr>
              <a:t>101</a:t>
            </a:r>
            <a:r>
              <a:rPr lang="en-US" sz="2000" baseline="-25000" dirty="0" smtClean="0">
                <a:cs typeface="Times New Roman" pitchFamily="18" charset="0"/>
              </a:rPr>
              <a:t>2</a:t>
            </a:r>
            <a:r>
              <a:rPr lang="en-US" sz="2000" dirty="0" smtClean="0">
                <a:cs typeface="Times New Roman" pitchFamily="18" charset="0"/>
              </a:rPr>
              <a:t>⊕111</a:t>
            </a:r>
            <a:r>
              <a:rPr lang="en-US" sz="2000" baseline="-25000" dirty="0" smtClean="0">
                <a:cs typeface="Times New Roman" pitchFamily="18" charset="0"/>
              </a:rPr>
              <a:t>2</a:t>
            </a:r>
            <a:r>
              <a:rPr lang="en-US" sz="2000" dirty="0" smtClean="0">
                <a:cs typeface="Times New Roman" pitchFamily="18" charset="0"/>
              </a:rPr>
              <a:t> = 010</a:t>
            </a:r>
            <a:r>
              <a:rPr lang="en-US" altLang="zh-CN" sz="2000" baseline="-25000" dirty="0" smtClean="0">
                <a:cs typeface="Times New Roman" pitchFamily="18" charset="0"/>
              </a:rPr>
              <a:t>2</a:t>
            </a:r>
            <a:endParaRPr lang="zh-CN" altLang="en-US" sz="2000" dirty="0" smtClean="0">
              <a:cs typeface="Times New Roman" pitchFamily="18" charset="0"/>
            </a:endParaRPr>
          </a:p>
          <a:p>
            <a:pPr lvl="1">
              <a:lnSpc>
                <a:spcPct val="90000"/>
              </a:lnSpc>
            </a:pPr>
            <a:r>
              <a:rPr lang="zh-CN" altLang="en-US" sz="2000" dirty="0" smtClean="0">
                <a:cs typeface="Times New Roman" pitchFamily="18" charset="0"/>
              </a:rPr>
              <a:t>乘法：</a:t>
            </a:r>
            <a:r>
              <a:rPr lang="en-US" sz="2000" dirty="0" smtClean="0">
                <a:cs typeface="Times New Roman" pitchFamily="18" charset="0"/>
              </a:rPr>
              <a:t>(x+1)×(x</a:t>
            </a:r>
            <a:r>
              <a:rPr lang="en-US" sz="2000" baseline="30000" dirty="0" smtClean="0">
                <a:cs typeface="Times New Roman" pitchFamily="18" charset="0"/>
              </a:rPr>
              <a:t>2</a:t>
            </a:r>
            <a:r>
              <a:rPr lang="en-US" sz="2000" dirty="0" smtClean="0">
                <a:cs typeface="Times New Roman" pitchFamily="18" charset="0"/>
              </a:rPr>
              <a:t>+1) = x</a:t>
            </a:r>
            <a:r>
              <a:rPr lang="en-US" sz="2000" baseline="30000" dirty="0" smtClean="0">
                <a:cs typeface="Times New Roman" pitchFamily="18" charset="0"/>
              </a:rPr>
              <a:t>3</a:t>
            </a:r>
            <a:r>
              <a:rPr lang="en-US" sz="2000" dirty="0" smtClean="0">
                <a:cs typeface="Times New Roman" pitchFamily="18" charset="0"/>
              </a:rPr>
              <a:t>+x</a:t>
            </a:r>
            <a:r>
              <a:rPr lang="en-US" sz="2000" baseline="30000" dirty="0" smtClean="0">
                <a:cs typeface="Times New Roman" pitchFamily="18" charset="0"/>
              </a:rPr>
              <a:t>2</a:t>
            </a:r>
            <a:r>
              <a:rPr lang="en-US" sz="2000" dirty="0" smtClean="0">
                <a:cs typeface="Times New Roman" pitchFamily="18" charset="0"/>
              </a:rPr>
              <a:t>+x+1 </a:t>
            </a:r>
            <a:r>
              <a:rPr lang="zh-CN" altLang="en-US" sz="2000" dirty="0" smtClean="0">
                <a:cs typeface="Times New Roman" pitchFamily="18" charset="0"/>
              </a:rPr>
              <a:t>；</a:t>
            </a:r>
            <a:endParaRPr lang="en-US" altLang="zh-CN" sz="2000" dirty="0" smtClean="0">
              <a:cs typeface="Times New Roman" pitchFamily="18" charset="0"/>
            </a:endParaRPr>
          </a:p>
          <a:p>
            <a:pPr lvl="1" indent="784225">
              <a:lnSpc>
                <a:spcPct val="90000"/>
              </a:lnSpc>
              <a:buNone/>
            </a:pPr>
            <a:r>
              <a:rPr lang="en-US" sz="2000" dirty="0" smtClean="0">
                <a:cs typeface="Times New Roman" pitchFamily="18" charset="0"/>
              </a:rPr>
              <a:t>011</a:t>
            </a:r>
            <a:r>
              <a:rPr lang="en-US" sz="2000" baseline="-25000" dirty="0" smtClean="0">
                <a:cs typeface="Times New Roman" pitchFamily="18" charset="0"/>
              </a:rPr>
              <a:t>2</a:t>
            </a:r>
            <a:r>
              <a:rPr lang="en-US" sz="2000" dirty="0" smtClean="0">
                <a:cs typeface="Times New Roman" pitchFamily="18" charset="0"/>
              </a:rPr>
              <a:t>×101</a:t>
            </a:r>
            <a:r>
              <a:rPr lang="en-US" sz="2000" baseline="-25000" dirty="0" smtClean="0">
                <a:cs typeface="Times New Roman" pitchFamily="18" charset="0"/>
              </a:rPr>
              <a:t>2</a:t>
            </a:r>
            <a:r>
              <a:rPr lang="en-US" sz="2000" dirty="0" smtClean="0">
                <a:cs typeface="Times New Roman" pitchFamily="18" charset="0"/>
              </a:rPr>
              <a:t> = (101</a:t>
            </a:r>
            <a:r>
              <a:rPr lang="en-US" sz="2000" baseline="-25000" dirty="0" smtClean="0">
                <a:cs typeface="Times New Roman" pitchFamily="18" charset="0"/>
              </a:rPr>
              <a:t>2</a:t>
            </a:r>
            <a:r>
              <a:rPr lang="en-US" sz="2000" dirty="0" smtClean="0">
                <a:cs typeface="Times New Roman" pitchFamily="18" charset="0"/>
              </a:rPr>
              <a:t>)&lt;&lt;1⊕(101</a:t>
            </a:r>
            <a:r>
              <a:rPr lang="en-US" sz="2000" baseline="-25000" dirty="0" smtClean="0">
                <a:cs typeface="Times New Roman" pitchFamily="18" charset="0"/>
              </a:rPr>
              <a:t>2</a:t>
            </a:r>
            <a:r>
              <a:rPr lang="en-US" sz="2000" dirty="0" smtClean="0">
                <a:cs typeface="Times New Roman" pitchFamily="18" charset="0"/>
              </a:rPr>
              <a:t>)&lt;&lt;0 =1111</a:t>
            </a:r>
            <a:r>
              <a:rPr lang="en-US" altLang="zh-CN" sz="2000" baseline="-25000" dirty="0" smtClean="0">
                <a:cs typeface="Times New Roman" pitchFamily="18" charset="0"/>
              </a:rPr>
              <a:t>2</a:t>
            </a:r>
            <a:r>
              <a:rPr lang="en-US" sz="2000" dirty="0" smtClean="0">
                <a:cs typeface="Times New Roman" pitchFamily="18" charset="0"/>
              </a:rPr>
              <a:t> </a:t>
            </a:r>
          </a:p>
          <a:p>
            <a:pPr lvl="1">
              <a:lnSpc>
                <a:spcPct val="90000"/>
              </a:lnSpc>
            </a:pPr>
            <a:r>
              <a:rPr lang="zh-CN" altLang="en-US" sz="2000" dirty="0" smtClean="0">
                <a:cs typeface="Times New Roman" pitchFamily="18" charset="0"/>
              </a:rPr>
              <a:t>多项式取模：</a:t>
            </a:r>
            <a:r>
              <a:rPr lang="en-US" sz="2000" dirty="0" smtClean="0">
                <a:cs typeface="Times New Roman" pitchFamily="18" charset="0"/>
              </a:rPr>
              <a:t>(x</a:t>
            </a:r>
            <a:r>
              <a:rPr lang="en-US" sz="2000" baseline="30000" dirty="0" smtClean="0">
                <a:cs typeface="Times New Roman" pitchFamily="18" charset="0"/>
              </a:rPr>
              <a:t>3</a:t>
            </a:r>
            <a:r>
              <a:rPr lang="en-US" sz="2000" dirty="0" smtClean="0">
                <a:cs typeface="Times New Roman" pitchFamily="18" charset="0"/>
              </a:rPr>
              <a:t>+x</a:t>
            </a:r>
            <a:r>
              <a:rPr lang="en-US" sz="2000" baseline="30000" dirty="0" smtClean="0">
                <a:cs typeface="Times New Roman" pitchFamily="18" charset="0"/>
              </a:rPr>
              <a:t>2</a:t>
            </a:r>
            <a:r>
              <a:rPr lang="en-US" sz="2000" dirty="0" smtClean="0">
                <a:cs typeface="Times New Roman" pitchFamily="18" charset="0"/>
              </a:rPr>
              <a:t>+x+1) mod (x</a:t>
            </a:r>
            <a:r>
              <a:rPr lang="en-US" sz="2000" baseline="30000" dirty="0" smtClean="0">
                <a:cs typeface="Times New Roman" pitchFamily="18" charset="0"/>
              </a:rPr>
              <a:t>3</a:t>
            </a:r>
            <a:r>
              <a:rPr lang="en-US" sz="2000" dirty="0" smtClean="0">
                <a:cs typeface="Times New Roman" pitchFamily="18" charset="0"/>
              </a:rPr>
              <a:t>+x+1) = x</a:t>
            </a:r>
            <a:r>
              <a:rPr lang="en-US" sz="2000" baseline="30000" dirty="0" smtClean="0">
                <a:cs typeface="Times New Roman" pitchFamily="18" charset="0"/>
              </a:rPr>
              <a:t>2</a:t>
            </a:r>
            <a:endParaRPr lang="en-US" sz="2000" dirty="0" smtClean="0">
              <a:cs typeface="Times New Roman" pitchFamily="18" charset="0"/>
            </a:endParaRPr>
          </a:p>
          <a:p>
            <a:pPr lvl="1" indent="1497013">
              <a:lnSpc>
                <a:spcPct val="90000"/>
              </a:lnSpc>
              <a:buNone/>
            </a:pPr>
            <a:r>
              <a:rPr lang="en-US" sz="2000" dirty="0" smtClean="0">
                <a:cs typeface="Times New Roman" pitchFamily="18" charset="0"/>
              </a:rPr>
              <a:t> 1111</a:t>
            </a:r>
            <a:r>
              <a:rPr lang="en-US" sz="2000" baseline="-25000" dirty="0" smtClean="0">
                <a:cs typeface="Times New Roman" pitchFamily="18" charset="0"/>
              </a:rPr>
              <a:t>2</a:t>
            </a:r>
            <a:r>
              <a:rPr lang="en-US" sz="2000" dirty="0" smtClean="0">
                <a:cs typeface="Times New Roman" pitchFamily="18" charset="0"/>
              </a:rPr>
              <a:t> mod 1011</a:t>
            </a:r>
            <a:r>
              <a:rPr lang="en-US" sz="2000" baseline="-25000" dirty="0" smtClean="0">
                <a:cs typeface="Times New Roman" pitchFamily="18" charset="0"/>
              </a:rPr>
              <a:t>2</a:t>
            </a:r>
            <a:r>
              <a:rPr lang="en-US" sz="2000" dirty="0" smtClean="0">
                <a:cs typeface="Times New Roman" pitchFamily="18" charset="0"/>
              </a:rPr>
              <a:t> = 1111</a:t>
            </a:r>
            <a:r>
              <a:rPr lang="en-US" sz="2000" baseline="-25000" dirty="0" smtClean="0">
                <a:cs typeface="Times New Roman" pitchFamily="18" charset="0"/>
              </a:rPr>
              <a:t>2</a:t>
            </a:r>
            <a:r>
              <a:rPr lang="en-US" sz="2000" dirty="0" smtClean="0">
                <a:cs typeface="Times New Roman" pitchFamily="18" charset="0"/>
              </a:rPr>
              <a:t>⊕1011</a:t>
            </a:r>
            <a:r>
              <a:rPr lang="en-US" sz="2000" baseline="-25000" dirty="0" smtClean="0">
                <a:cs typeface="Times New Roman" pitchFamily="18" charset="0"/>
              </a:rPr>
              <a:t>2</a:t>
            </a:r>
            <a:r>
              <a:rPr lang="en-US" sz="2000" dirty="0" smtClean="0">
                <a:cs typeface="Times New Roman" pitchFamily="18" charset="0"/>
              </a:rPr>
              <a:t>= 100</a:t>
            </a:r>
            <a:r>
              <a:rPr lang="en-US" altLang="zh-CN" sz="2000" baseline="-25000" dirty="0" smtClean="0">
                <a:cs typeface="Times New Roman" pitchFamily="18" charset="0"/>
              </a:rPr>
              <a:t>2</a:t>
            </a:r>
            <a:endParaRPr lang="en-AU" altLang="zh-CN" sz="2000" baseline="-25000" dirty="0" smtClean="0">
              <a:cs typeface="Times New Roman" pitchFamily="18" charset="0"/>
            </a:endParaRPr>
          </a:p>
          <a:p>
            <a:endParaRPr lang="zh-CN" altLang="en-US" sz="2400" dirty="0">
              <a:cs typeface="Times New Roman" pitchFamily="18" charset="0"/>
            </a:endParaRP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30</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78135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268288" indent="-268288">
              <a:lnSpc>
                <a:spcPct val="90000"/>
              </a:lnSpc>
            </a:pPr>
            <a:r>
              <a:rPr lang="zh-CN" altLang="en-US" sz="2400" dirty="0" smtClean="0"/>
              <a:t>例：在</a:t>
            </a:r>
            <a:r>
              <a:rPr lang="en-US" altLang="zh-CN" sz="2400" dirty="0" smtClean="0"/>
              <a:t>GF(2</a:t>
            </a:r>
            <a:r>
              <a:rPr lang="en-US" altLang="zh-CN" sz="2400" baseline="30000" dirty="0" smtClean="0"/>
              <a:t>3</a:t>
            </a:r>
            <a:r>
              <a:rPr lang="en-US" altLang="zh-CN" sz="2400" dirty="0" smtClean="0"/>
              <a:t>)</a:t>
            </a:r>
            <a:r>
              <a:rPr lang="zh-CN" altLang="en-US" sz="2400" dirty="0" smtClean="0"/>
              <a:t>中计算</a:t>
            </a:r>
            <a:r>
              <a:rPr lang="en-US" altLang="zh-CN" sz="2400" dirty="0" smtClean="0"/>
              <a:t>d=a</a:t>
            </a:r>
            <a:r>
              <a:rPr lang="en-US" altLang="zh-CN" sz="2400" baseline="30000" dirty="0" smtClean="0"/>
              <a:t>2</a:t>
            </a:r>
            <a:r>
              <a:rPr lang="en-US" altLang="zh-CN" sz="2400" dirty="0" smtClean="0"/>
              <a:t>, a=101</a:t>
            </a:r>
            <a:r>
              <a:rPr lang="en-US" altLang="zh-CN" sz="2400" baseline="-25000" dirty="0" smtClean="0"/>
              <a:t>2</a:t>
            </a:r>
            <a:r>
              <a:rPr lang="en-US" altLang="zh-CN" sz="2400" dirty="0" smtClean="0"/>
              <a:t>, p=1011</a:t>
            </a:r>
            <a:r>
              <a:rPr lang="en-US" altLang="zh-CN" sz="2400" baseline="-25000" dirty="0" smtClean="0"/>
              <a:t>2</a:t>
            </a:r>
          </a:p>
          <a:p>
            <a:pPr marL="803275" lvl="1" indent="-403225">
              <a:lnSpc>
                <a:spcPct val="90000"/>
              </a:lnSpc>
            </a:pPr>
            <a:r>
              <a:rPr lang="en-US" altLang="zh-CN" sz="2000" dirty="0" err="1" smtClean="0"/>
              <a:t>a</a:t>
            </a:r>
            <a:r>
              <a:rPr lang="en-US" altLang="zh-CN" sz="2000" dirty="0" err="1" smtClean="0">
                <a:sym typeface="Symbol"/>
              </a:rPr>
              <a:t></a:t>
            </a:r>
            <a:r>
              <a:rPr lang="en-US" altLang="zh-CN" sz="2000" dirty="0" err="1" smtClean="0"/>
              <a:t>a</a:t>
            </a:r>
            <a:r>
              <a:rPr lang="en-US" altLang="zh-CN" sz="2000" dirty="0" smtClean="0"/>
              <a:t> = 101</a:t>
            </a:r>
            <a:r>
              <a:rPr lang="en-US" altLang="zh-CN" sz="2000" baseline="-25000" dirty="0" smtClean="0"/>
              <a:t>2</a:t>
            </a:r>
            <a:r>
              <a:rPr lang="en-US" altLang="zh-CN" sz="2000" dirty="0" smtClean="0"/>
              <a:t>×101</a:t>
            </a:r>
            <a:r>
              <a:rPr lang="en-US" altLang="zh-CN" sz="2000" baseline="-25000" dirty="0" smtClean="0"/>
              <a:t>2</a:t>
            </a:r>
            <a:r>
              <a:rPr lang="en-US" altLang="zh-CN" sz="2000" dirty="0" smtClean="0"/>
              <a:t> = 10100</a:t>
            </a:r>
            <a:r>
              <a:rPr lang="en-US" altLang="zh-CN" sz="2000" baseline="-25000" dirty="0" smtClean="0"/>
              <a:t>2</a:t>
            </a:r>
            <a:r>
              <a:rPr lang="en-US" altLang="zh-CN" sz="2000" dirty="0" smtClean="0"/>
              <a:t>⊕101</a:t>
            </a:r>
            <a:r>
              <a:rPr lang="en-US" altLang="zh-CN" sz="2000" baseline="-25000" dirty="0" smtClean="0"/>
              <a:t>2</a:t>
            </a:r>
            <a:r>
              <a:rPr lang="en-US" altLang="zh-CN" sz="2000" dirty="0" smtClean="0"/>
              <a:t> =10001</a:t>
            </a:r>
            <a:r>
              <a:rPr lang="en-US" altLang="zh-CN" sz="2000" baseline="-25000" dirty="0" smtClean="0"/>
              <a:t>2</a:t>
            </a:r>
          </a:p>
          <a:p>
            <a:pPr marL="803275" lvl="1" indent="-403225">
              <a:lnSpc>
                <a:spcPct val="90000"/>
              </a:lnSpc>
            </a:pPr>
            <a:r>
              <a:rPr lang="en-US" altLang="zh-CN" sz="2000" dirty="0" smtClean="0"/>
              <a:t>d = a</a:t>
            </a:r>
            <a:r>
              <a:rPr lang="en-US" altLang="zh-CN" sz="2000" baseline="30000" dirty="0" smtClean="0"/>
              <a:t>2</a:t>
            </a:r>
            <a:r>
              <a:rPr lang="en-US" altLang="zh-CN" sz="2000" dirty="0" smtClean="0"/>
              <a:t> mod p = 10001</a:t>
            </a:r>
            <a:r>
              <a:rPr lang="en-US" altLang="zh-CN" sz="2000" baseline="-25000" dirty="0" smtClean="0"/>
              <a:t>2</a:t>
            </a:r>
            <a:r>
              <a:rPr lang="en-US" altLang="zh-CN" sz="2000" dirty="0" smtClean="0"/>
              <a:t>⊕10110</a:t>
            </a:r>
            <a:r>
              <a:rPr lang="en-US" altLang="zh-CN" sz="2000" baseline="-25000" dirty="0" smtClean="0"/>
              <a:t>2</a:t>
            </a:r>
            <a:r>
              <a:rPr lang="en-US" altLang="zh-CN" sz="2000" dirty="0" smtClean="0"/>
              <a:t> mod = 111</a:t>
            </a:r>
            <a:r>
              <a:rPr lang="en-US" altLang="zh-CN" sz="2000" baseline="-25000" dirty="0" smtClean="0"/>
              <a:t>2</a:t>
            </a:r>
            <a:endParaRPr lang="zh-CN" altLang="en-US" sz="2000" dirty="0" smtClean="0"/>
          </a:p>
          <a:p>
            <a:pPr marL="361950" indent="-361950">
              <a:lnSpc>
                <a:spcPct val="90000"/>
              </a:lnSpc>
            </a:pPr>
            <a:endParaRPr lang="en-US" altLang="zh-CN" sz="2400" dirty="0" smtClean="0"/>
          </a:p>
          <a:p>
            <a:pPr marL="268288" indent="-268288">
              <a:lnSpc>
                <a:spcPct val="90000"/>
              </a:lnSpc>
            </a:pPr>
            <a:r>
              <a:rPr lang="zh-CN" altLang="en-US" sz="2400" dirty="0" smtClean="0"/>
              <a:t>例：在</a:t>
            </a:r>
            <a:r>
              <a:rPr lang="en-US" altLang="zh-CN" sz="2400" dirty="0" smtClean="0"/>
              <a:t>GF(2</a:t>
            </a:r>
            <a:r>
              <a:rPr lang="en-US" altLang="zh-CN" sz="2400" baseline="30000" dirty="0" smtClean="0"/>
              <a:t>3</a:t>
            </a:r>
            <a:r>
              <a:rPr lang="en-US" altLang="zh-CN" sz="2400" dirty="0" smtClean="0"/>
              <a:t>)</a:t>
            </a:r>
            <a:r>
              <a:rPr lang="zh-CN" altLang="en-US" sz="2400" dirty="0" smtClean="0"/>
              <a:t>中计算</a:t>
            </a:r>
            <a:r>
              <a:rPr lang="en-US" altLang="zh-CN" sz="2400" dirty="0" smtClean="0"/>
              <a:t>d=</a:t>
            </a:r>
            <a:r>
              <a:rPr lang="en-US" altLang="zh-CN" sz="2400" dirty="0" err="1" smtClean="0"/>
              <a:t>a</a:t>
            </a:r>
            <a:r>
              <a:rPr lang="en-US" altLang="zh-CN" sz="2400" dirty="0" err="1" smtClean="0">
                <a:sym typeface="Symbol"/>
              </a:rPr>
              <a:t></a:t>
            </a:r>
            <a:r>
              <a:rPr lang="en-US" altLang="zh-CN" sz="2400" dirty="0" err="1" smtClean="0"/>
              <a:t>b</a:t>
            </a:r>
            <a:r>
              <a:rPr lang="en-US" altLang="zh-CN" sz="2400" dirty="0" smtClean="0"/>
              <a:t>, a=111</a:t>
            </a:r>
            <a:r>
              <a:rPr lang="en-US" altLang="zh-CN" sz="2400" baseline="-25000" dirty="0" smtClean="0"/>
              <a:t>2</a:t>
            </a:r>
            <a:r>
              <a:rPr lang="en-US" altLang="zh-CN" sz="2400" dirty="0" smtClean="0"/>
              <a:t>, b=100</a:t>
            </a:r>
            <a:r>
              <a:rPr lang="en-US" altLang="zh-CN" sz="2400" baseline="-25000" dirty="0" smtClean="0"/>
              <a:t>2</a:t>
            </a:r>
            <a:r>
              <a:rPr lang="en-US" altLang="zh-CN" sz="2400" dirty="0" smtClean="0"/>
              <a:t>, p=1011</a:t>
            </a:r>
            <a:r>
              <a:rPr lang="en-US" altLang="zh-CN" sz="2400" baseline="-25000" dirty="0" smtClean="0"/>
              <a:t>2</a:t>
            </a:r>
            <a:endParaRPr lang="en-US" altLang="zh-CN" sz="2400" dirty="0" smtClean="0"/>
          </a:p>
          <a:p>
            <a:pPr marL="803275" lvl="1" indent="-403225">
              <a:lnSpc>
                <a:spcPct val="90000"/>
              </a:lnSpc>
            </a:pPr>
            <a:r>
              <a:rPr lang="en-US" altLang="zh-CN" sz="2000" dirty="0" err="1" smtClean="0"/>
              <a:t>a</a:t>
            </a:r>
            <a:r>
              <a:rPr lang="en-US" altLang="zh-CN" sz="2000" dirty="0" err="1" smtClean="0">
                <a:sym typeface="Symbol"/>
              </a:rPr>
              <a:t></a:t>
            </a:r>
            <a:r>
              <a:rPr lang="en-US" altLang="zh-CN" sz="2000" dirty="0" err="1" smtClean="0"/>
              <a:t>b</a:t>
            </a:r>
            <a:r>
              <a:rPr lang="en-US" altLang="zh-CN" sz="2000" dirty="0" smtClean="0"/>
              <a:t>=111</a:t>
            </a:r>
            <a:r>
              <a:rPr lang="en-US" altLang="zh-CN" sz="2000" baseline="-25000" dirty="0" smtClean="0"/>
              <a:t>2</a:t>
            </a:r>
            <a:r>
              <a:rPr lang="en-US" altLang="zh-CN" sz="2000" dirty="0" smtClean="0">
                <a:sym typeface="Symbol"/>
              </a:rPr>
              <a:t>  </a:t>
            </a:r>
            <a:r>
              <a:rPr lang="en-US" altLang="zh-CN" sz="2000" dirty="0" smtClean="0"/>
              <a:t>100</a:t>
            </a:r>
            <a:r>
              <a:rPr lang="en-US" altLang="zh-CN" sz="2000" baseline="-25000" dirty="0" smtClean="0"/>
              <a:t>2</a:t>
            </a:r>
            <a:r>
              <a:rPr lang="en-US" altLang="zh-CN" sz="2000" dirty="0" smtClean="0"/>
              <a:t> = 11100</a:t>
            </a:r>
            <a:r>
              <a:rPr lang="en-US" altLang="zh-CN" sz="2000" baseline="-25000" dirty="0" smtClean="0"/>
              <a:t>2</a:t>
            </a:r>
          </a:p>
          <a:p>
            <a:pPr marL="803275" lvl="1" indent="-403225">
              <a:lnSpc>
                <a:spcPct val="90000"/>
              </a:lnSpc>
            </a:pPr>
            <a:r>
              <a:rPr lang="en-US" altLang="zh-CN" sz="2000" dirty="0" err="1" smtClean="0"/>
              <a:t>a</a:t>
            </a:r>
            <a:r>
              <a:rPr lang="en-US" altLang="zh-CN" sz="2000" dirty="0" err="1" smtClean="0">
                <a:sym typeface="Symbol"/>
              </a:rPr>
              <a:t></a:t>
            </a:r>
            <a:r>
              <a:rPr lang="en-US" altLang="zh-CN" sz="2000" dirty="0" err="1" smtClean="0"/>
              <a:t>b</a:t>
            </a:r>
            <a:r>
              <a:rPr lang="zh-CN" altLang="en-US" sz="2000" dirty="0" smtClean="0"/>
              <a:t>模</a:t>
            </a:r>
            <a:r>
              <a:rPr lang="en-US" altLang="zh-CN" sz="2000" dirty="0" smtClean="0"/>
              <a:t>p</a:t>
            </a:r>
            <a:r>
              <a:rPr lang="zh-CN" altLang="en-US" sz="2000" dirty="0" smtClean="0"/>
              <a:t>：</a:t>
            </a:r>
            <a:r>
              <a:rPr lang="en-US" altLang="zh-CN" sz="2000" dirty="0" smtClean="0"/>
              <a:t>11100</a:t>
            </a:r>
            <a:r>
              <a:rPr lang="en-US" altLang="zh-CN" sz="2000" baseline="-25000" dirty="0" smtClean="0"/>
              <a:t>2</a:t>
            </a:r>
            <a:r>
              <a:rPr lang="en-US" altLang="zh-CN" sz="2000" dirty="0" smtClean="0"/>
              <a:t> mod 1011</a:t>
            </a:r>
            <a:r>
              <a:rPr lang="en-US" altLang="zh-CN" sz="2000" baseline="-25000" dirty="0" smtClean="0"/>
              <a:t>2</a:t>
            </a:r>
            <a:r>
              <a:rPr lang="en-US" altLang="zh-CN" sz="2000" dirty="0" smtClean="0"/>
              <a:t> = 001</a:t>
            </a:r>
            <a:r>
              <a:rPr lang="en-US" altLang="zh-CN" sz="2000" baseline="-25000" dirty="0" smtClean="0"/>
              <a:t>2</a:t>
            </a:r>
          </a:p>
          <a:p>
            <a:pPr marL="803275" lvl="1" indent="-403225">
              <a:lnSpc>
                <a:spcPct val="90000"/>
              </a:lnSpc>
            </a:pPr>
            <a:r>
              <a:rPr lang="zh-CN" altLang="en-US" sz="2000" dirty="0" smtClean="0"/>
              <a:t>即</a:t>
            </a:r>
            <a:r>
              <a:rPr lang="en-US" altLang="zh-CN" sz="2000" dirty="0" smtClean="0"/>
              <a:t>111</a:t>
            </a:r>
            <a:r>
              <a:rPr lang="en-US" altLang="zh-CN" sz="2000" baseline="-25000" dirty="0" smtClean="0"/>
              <a:t>2</a:t>
            </a:r>
            <a:r>
              <a:rPr lang="en-US" altLang="zh-CN" sz="2000" dirty="0" smtClean="0">
                <a:sym typeface="Symbol"/>
              </a:rPr>
              <a:t>  </a:t>
            </a:r>
            <a:r>
              <a:rPr lang="en-US" altLang="zh-CN" sz="2000" dirty="0" smtClean="0"/>
              <a:t>100</a:t>
            </a:r>
            <a:r>
              <a:rPr lang="en-US" altLang="zh-CN" sz="2000" baseline="-25000" dirty="0" smtClean="0"/>
              <a:t>2</a:t>
            </a:r>
            <a:r>
              <a:rPr lang="en-US" altLang="zh-CN" sz="2000" dirty="0" smtClean="0"/>
              <a:t> mod 1011</a:t>
            </a:r>
            <a:r>
              <a:rPr lang="en-US" altLang="zh-CN" sz="2000" baseline="-25000" dirty="0" smtClean="0"/>
              <a:t>2</a:t>
            </a:r>
            <a:r>
              <a:rPr lang="en-US" altLang="zh-CN" sz="2000" dirty="0" smtClean="0"/>
              <a:t> = 001</a:t>
            </a:r>
            <a:r>
              <a:rPr lang="en-US" altLang="zh-CN" sz="2000" baseline="-25000" dirty="0" smtClean="0"/>
              <a:t>2</a:t>
            </a:r>
            <a:r>
              <a:rPr lang="zh-CN" altLang="en-US" sz="2000" dirty="0" smtClean="0"/>
              <a:t>，在模</a:t>
            </a:r>
            <a:r>
              <a:rPr lang="en-US" altLang="zh-CN" sz="2000" dirty="0" smtClean="0"/>
              <a:t>1011</a:t>
            </a:r>
            <a:r>
              <a:rPr lang="en-US" altLang="zh-CN" sz="2000" baseline="-25000" dirty="0" smtClean="0"/>
              <a:t>2</a:t>
            </a:r>
            <a:r>
              <a:rPr lang="zh-CN" altLang="en-US" sz="2000" dirty="0" smtClean="0"/>
              <a:t>时</a:t>
            </a:r>
            <a:r>
              <a:rPr lang="en-US" altLang="zh-CN" sz="2000" dirty="0" smtClean="0"/>
              <a:t>a</a:t>
            </a:r>
            <a:r>
              <a:rPr lang="zh-CN" altLang="en-US" sz="2000" dirty="0" smtClean="0"/>
              <a:t>与</a:t>
            </a:r>
            <a:r>
              <a:rPr lang="en-US" altLang="zh-CN" sz="2000" dirty="0" smtClean="0"/>
              <a:t>b</a:t>
            </a:r>
            <a:r>
              <a:rPr lang="zh-CN" altLang="en-US" sz="2000" dirty="0" smtClean="0"/>
              <a:t>互逆。</a:t>
            </a:r>
            <a:endParaRPr lang="zh-CN" altLang="en-US" sz="2000" dirty="0"/>
          </a:p>
        </p:txBody>
      </p:sp>
      <p:sp>
        <p:nvSpPr>
          <p:cNvPr id="2" name="灯片编号占位符 1"/>
          <p:cNvSpPr>
            <a:spLocks noGrp="1"/>
          </p:cNvSpPr>
          <p:nvPr>
            <p:ph type="sldNum" sz="quarter" idx="10"/>
          </p:nvPr>
        </p:nvSpPr>
        <p:spPr/>
        <p:txBody>
          <a:bodyPr/>
          <a:lstStyle/>
          <a:p>
            <a:fld id="{FC620DE2-023C-4447-B5E6-85BACFF8C054}" type="slidenum">
              <a:rPr lang="zh-CN" altLang="en-US" smtClean="0"/>
              <a:pPr/>
              <a:t>31</a:t>
            </a:fld>
            <a:endParaRPr lang="zh-CN" altLang="en-US"/>
          </a:p>
        </p:txBody>
      </p:sp>
      <p:sp>
        <p:nvSpPr>
          <p:cNvPr id="10" name="流程图: 合并 9"/>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42807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zh-CN" altLang="en-US" sz="3600" dirty="0"/>
              <a:t>五</a:t>
            </a:r>
            <a:r>
              <a:rPr lang="zh-CN" altLang="en-US" sz="3600" dirty="0" smtClean="0"/>
              <a:t>、欧几里德算法</a:t>
            </a:r>
            <a:r>
              <a:rPr lang="en-US" altLang="zh-CN" sz="3600" dirty="0" smtClean="0"/>
              <a:t>Euclidean Algorithm</a:t>
            </a:r>
            <a:endParaRPr lang="zh-CN" altLang="en-US" sz="3600" dirty="0"/>
          </a:p>
        </p:txBody>
      </p:sp>
      <p:sp>
        <p:nvSpPr>
          <p:cNvPr id="3" name="内容占位符 2"/>
          <p:cNvSpPr>
            <a:spLocks noGrp="1"/>
          </p:cNvSpPr>
          <p:nvPr>
            <p:ph idx="1"/>
          </p:nvPr>
        </p:nvSpPr>
        <p:spPr>
          <a:xfrm>
            <a:off x="457200" y="1295400"/>
            <a:ext cx="8219256" cy="5029200"/>
          </a:xfrm>
        </p:spPr>
        <p:txBody>
          <a:bodyPr>
            <a:normAutofit lnSpcReduction="10000"/>
          </a:bodyPr>
          <a:lstStyle/>
          <a:p>
            <a:r>
              <a:rPr lang="zh-CN" altLang="en-US" sz="2400" dirty="0" smtClean="0"/>
              <a:t>两个正整数的最大公约数</a:t>
            </a:r>
            <a:r>
              <a:rPr lang="en-US" altLang="zh-CN" sz="2400" dirty="0" smtClean="0"/>
              <a:t>(Greatest Common Divisor)</a:t>
            </a:r>
            <a:r>
              <a:rPr lang="zh-CN" altLang="en-US" sz="2400" dirty="0" smtClean="0"/>
              <a:t>：</a:t>
            </a:r>
            <a:r>
              <a:rPr lang="en-US" altLang="zh-CN" sz="2400" dirty="0" err="1" smtClean="0"/>
              <a:t>gcd</a:t>
            </a:r>
            <a:r>
              <a:rPr lang="en-US" altLang="zh-CN" sz="2400" dirty="0" smtClean="0"/>
              <a:t>(a, b)</a:t>
            </a:r>
          </a:p>
          <a:p>
            <a:endParaRPr lang="en-US" altLang="zh-CN" sz="2400" dirty="0" smtClean="0">
              <a:solidFill>
                <a:srgbClr val="FF0000"/>
              </a:solidFill>
            </a:endParaRPr>
          </a:p>
          <a:p>
            <a:r>
              <a:rPr lang="zh-CN" altLang="en-US" sz="2400" dirty="0" smtClean="0"/>
              <a:t>定理：对任何整数</a:t>
            </a:r>
            <a:r>
              <a:rPr lang="en-US" altLang="zh-CN" sz="2400" dirty="0" smtClean="0"/>
              <a:t>a</a:t>
            </a:r>
            <a:r>
              <a:rPr lang="zh-CN" altLang="en-US" sz="2400" dirty="0" smtClean="0"/>
              <a:t>和</a:t>
            </a:r>
            <a:r>
              <a:rPr lang="en-US" altLang="zh-CN" sz="2400" dirty="0" smtClean="0"/>
              <a:t>b</a:t>
            </a:r>
            <a:r>
              <a:rPr lang="zh-CN" altLang="en-US" sz="2400" dirty="0" smtClean="0"/>
              <a:t>，都有</a:t>
            </a:r>
            <a:r>
              <a:rPr lang="en-US" altLang="zh-CN" sz="2400" dirty="0" err="1" smtClean="0">
                <a:solidFill>
                  <a:srgbClr val="FF0000"/>
                </a:solidFill>
              </a:rPr>
              <a:t>gcd</a:t>
            </a:r>
            <a:r>
              <a:rPr lang="en-US" altLang="zh-CN" sz="2400" dirty="0" smtClean="0">
                <a:solidFill>
                  <a:srgbClr val="FF0000"/>
                </a:solidFill>
              </a:rPr>
              <a:t>(</a:t>
            </a:r>
            <a:r>
              <a:rPr lang="en-US" altLang="zh-CN" sz="2400" dirty="0" err="1" smtClean="0">
                <a:solidFill>
                  <a:srgbClr val="FF0000"/>
                </a:solidFill>
              </a:rPr>
              <a:t>a,b</a:t>
            </a:r>
            <a:r>
              <a:rPr lang="en-US" altLang="zh-CN" sz="2400" dirty="0" smtClean="0">
                <a:solidFill>
                  <a:srgbClr val="FF0000"/>
                </a:solidFill>
              </a:rPr>
              <a:t>)=</a:t>
            </a:r>
            <a:r>
              <a:rPr lang="en-US" altLang="zh-CN" sz="2400" dirty="0" err="1" smtClean="0">
                <a:solidFill>
                  <a:srgbClr val="FF0000"/>
                </a:solidFill>
              </a:rPr>
              <a:t>gcd</a:t>
            </a:r>
            <a:r>
              <a:rPr lang="en-US" altLang="zh-CN" sz="2400" dirty="0" smtClean="0">
                <a:solidFill>
                  <a:srgbClr val="FF0000"/>
                </a:solidFill>
              </a:rPr>
              <a:t>(a mod b, b)</a:t>
            </a:r>
          </a:p>
          <a:p>
            <a:pPr lvl="1"/>
            <a:r>
              <a:rPr lang="zh-CN" altLang="en-US" sz="2000" dirty="0" smtClean="0"/>
              <a:t>证明：</a:t>
            </a:r>
            <a:endParaRPr lang="en-US" altLang="zh-CN" sz="2000" dirty="0" smtClean="0"/>
          </a:p>
          <a:p>
            <a:pPr lvl="1" indent="-17463">
              <a:buNone/>
            </a:pPr>
            <a:r>
              <a:rPr lang="zh-CN" altLang="en-US" sz="2000" dirty="0" smtClean="0"/>
              <a:t>不妨设</a:t>
            </a:r>
            <a:r>
              <a:rPr lang="en-US" altLang="zh-CN" sz="2000" dirty="0" smtClean="0"/>
              <a:t>a&gt;b</a:t>
            </a:r>
            <a:r>
              <a:rPr lang="zh-CN" altLang="en-US" sz="2000" dirty="0" smtClean="0"/>
              <a:t>，可以令</a:t>
            </a:r>
            <a:r>
              <a:rPr lang="en-US" altLang="zh-CN" sz="2000" dirty="0" smtClean="0"/>
              <a:t>a=</a:t>
            </a:r>
            <a:r>
              <a:rPr lang="en-US" altLang="zh-CN" sz="2000" dirty="0" err="1" smtClean="0"/>
              <a:t>kb+r</a:t>
            </a:r>
            <a:r>
              <a:rPr lang="zh-CN" altLang="en-US" sz="2000" dirty="0" smtClean="0"/>
              <a:t>，</a:t>
            </a:r>
            <a:r>
              <a:rPr lang="en-US" altLang="zh-CN" sz="2000" dirty="0" smtClean="0"/>
              <a:t>a mod b = r</a:t>
            </a:r>
          </a:p>
          <a:p>
            <a:pPr lvl="1" indent="-17463">
              <a:buNone/>
            </a:pPr>
            <a:r>
              <a:rPr lang="zh-CN" altLang="en-US" sz="2000" dirty="0" smtClean="0"/>
              <a:t>若</a:t>
            </a:r>
            <a:r>
              <a:rPr lang="en-US" altLang="zh-CN" sz="2000" dirty="0" smtClean="0"/>
              <a:t>d</a:t>
            </a:r>
            <a:r>
              <a:rPr lang="zh-CN" altLang="en-US" sz="2000" dirty="0" smtClean="0"/>
              <a:t>是</a:t>
            </a:r>
            <a:r>
              <a:rPr lang="en-US" altLang="zh-CN" sz="2000" dirty="0" smtClean="0"/>
              <a:t>a</a:t>
            </a:r>
            <a:r>
              <a:rPr lang="zh-CN" altLang="en-US" sz="2000" dirty="0" smtClean="0"/>
              <a:t>、</a:t>
            </a:r>
            <a:r>
              <a:rPr lang="en-US" altLang="zh-CN" sz="2000" dirty="0" smtClean="0"/>
              <a:t>b</a:t>
            </a:r>
            <a:r>
              <a:rPr lang="zh-CN" altLang="en-US" sz="2000" dirty="0" smtClean="0"/>
              <a:t>的公因子，则</a:t>
            </a:r>
            <a:r>
              <a:rPr lang="en-US" altLang="zh-CN" sz="2000" dirty="0" err="1" smtClean="0"/>
              <a:t>d|kb</a:t>
            </a:r>
            <a:r>
              <a:rPr lang="zh-CN" altLang="en-US" sz="2000" dirty="0" smtClean="0"/>
              <a:t>，必然有</a:t>
            </a:r>
            <a:r>
              <a:rPr lang="en-US" altLang="zh-CN" sz="2000" dirty="0" smtClean="0"/>
              <a:t>d</a:t>
            </a:r>
            <a:r>
              <a:rPr lang="zh-CN" altLang="en-US" sz="2000" dirty="0" smtClean="0"/>
              <a:t>是</a:t>
            </a:r>
            <a:r>
              <a:rPr lang="en-US" altLang="zh-CN" sz="2000" dirty="0" smtClean="0"/>
              <a:t>r</a:t>
            </a:r>
            <a:r>
              <a:rPr lang="zh-CN" altLang="en-US" sz="2000" dirty="0" smtClean="0"/>
              <a:t>、</a:t>
            </a:r>
            <a:r>
              <a:rPr lang="en-US" altLang="zh-CN" sz="2000" dirty="0" smtClean="0"/>
              <a:t>b</a:t>
            </a:r>
            <a:r>
              <a:rPr lang="zh-CN" altLang="en-US" sz="2000" dirty="0" smtClean="0"/>
              <a:t>的公因子</a:t>
            </a:r>
            <a:endParaRPr lang="en-US" altLang="zh-CN" sz="2000" dirty="0" smtClean="0"/>
          </a:p>
          <a:p>
            <a:pPr lvl="1" indent="-17463">
              <a:buNone/>
            </a:pPr>
            <a:r>
              <a:rPr lang="zh-CN" altLang="en-US" sz="2000" dirty="0" smtClean="0"/>
              <a:t>若</a:t>
            </a:r>
            <a:r>
              <a:rPr lang="en-US" altLang="zh-CN" sz="2000" dirty="0" smtClean="0"/>
              <a:t>d</a:t>
            </a:r>
            <a:r>
              <a:rPr lang="zh-CN" altLang="en-US" sz="2000" dirty="0" smtClean="0"/>
              <a:t>是</a:t>
            </a:r>
            <a:r>
              <a:rPr lang="en-US" altLang="zh-CN" sz="2000" dirty="0" smtClean="0"/>
              <a:t>b</a:t>
            </a:r>
            <a:r>
              <a:rPr lang="zh-CN" altLang="en-US" sz="2000" dirty="0" smtClean="0"/>
              <a:t>、</a:t>
            </a:r>
            <a:r>
              <a:rPr lang="en-US" altLang="zh-CN" sz="2000" dirty="0" smtClean="0"/>
              <a:t>r</a:t>
            </a:r>
            <a:r>
              <a:rPr lang="zh-CN" altLang="en-US" sz="2000" dirty="0" smtClean="0"/>
              <a:t>的公因子，显然</a:t>
            </a:r>
            <a:r>
              <a:rPr lang="en-US" altLang="zh-CN" sz="2000" dirty="0" err="1" smtClean="0"/>
              <a:t>d|a</a:t>
            </a:r>
            <a:r>
              <a:rPr lang="zh-CN" altLang="en-US" sz="2000" dirty="0" smtClean="0"/>
              <a:t>，即</a:t>
            </a:r>
            <a:r>
              <a:rPr lang="en-US" altLang="zh-CN" sz="2000" dirty="0" smtClean="0"/>
              <a:t>d</a:t>
            </a:r>
            <a:r>
              <a:rPr lang="zh-CN" altLang="en-US" sz="2000" dirty="0" smtClean="0"/>
              <a:t>也是</a:t>
            </a:r>
            <a:r>
              <a:rPr lang="en-US" altLang="zh-CN" sz="2000" dirty="0" smtClean="0"/>
              <a:t>a</a:t>
            </a:r>
            <a:r>
              <a:rPr lang="zh-CN" altLang="en-US" sz="2000" dirty="0" smtClean="0"/>
              <a:t>、</a:t>
            </a:r>
            <a:r>
              <a:rPr lang="en-US" altLang="zh-CN" sz="2000" dirty="0" smtClean="0"/>
              <a:t>b</a:t>
            </a:r>
            <a:r>
              <a:rPr lang="zh-CN" altLang="en-US" sz="2000" dirty="0" smtClean="0"/>
              <a:t>的公因子</a:t>
            </a:r>
            <a:endParaRPr lang="en-US" altLang="zh-CN" sz="2000" dirty="0" smtClean="0"/>
          </a:p>
          <a:p>
            <a:pPr lvl="1" indent="-17463">
              <a:buNone/>
            </a:pPr>
            <a:r>
              <a:rPr lang="zh-CN" altLang="en-US" sz="2000" dirty="0" smtClean="0"/>
              <a:t>因此定理成立</a:t>
            </a:r>
            <a:endParaRPr lang="en-US" altLang="zh-CN" sz="2000" dirty="0" smtClean="0"/>
          </a:p>
          <a:p>
            <a:endParaRPr lang="en-US" altLang="zh-CN" sz="2400" dirty="0" smtClean="0"/>
          </a:p>
          <a:p>
            <a:r>
              <a:rPr lang="zh-CN" altLang="en-US" sz="2400" dirty="0" smtClean="0"/>
              <a:t>若</a:t>
            </a:r>
            <a:r>
              <a:rPr lang="en-AU" altLang="zh-CN" sz="2400" dirty="0" smtClean="0"/>
              <a:t>a</a:t>
            </a:r>
            <a:r>
              <a:rPr lang="zh-CN" altLang="en-AU" sz="2400" dirty="0" smtClean="0"/>
              <a:t>和</a:t>
            </a:r>
            <a:r>
              <a:rPr lang="en-AU" altLang="zh-CN" sz="2400" dirty="0" smtClean="0"/>
              <a:t>b</a:t>
            </a:r>
            <a:r>
              <a:rPr lang="zh-CN" altLang="en-AU" sz="2400" dirty="0" smtClean="0"/>
              <a:t>只有唯一的正公因子</a:t>
            </a:r>
            <a:r>
              <a:rPr lang="en-AU" altLang="zh-CN" sz="2400" dirty="0" smtClean="0"/>
              <a:t>1</a:t>
            </a:r>
            <a:r>
              <a:rPr lang="zh-CN" altLang="en-AU" sz="2400" dirty="0" smtClean="0"/>
              <a:t>，则称整数</a:t>
            </a:r>
            <a:r>
              <a:rPr lang="en-AU" altLang="zh-CN" sz="2400" dirty="0" smtClean="0"/>
              <a:t>a</a:t>
            </a:r>
            <a:r>
              <a:rPr lang="zh-CN" altLang="en-AU" sz="2400" dirty="0" smtClean="0"/>
              <a:t>和</a:t>
            </a:r>
            <a:r>
              <a:rPr lang="en-AU" altLang="zh-CN" sz="2400" dirty="0" smtClean="0"/>
              <a:t>b</a:t>
            </a:r>
            <a:r>
              <a:rPr lang="zh-CN" altLang="en-AU" sz="2400" dirty="0" smtClean="0"/>
              <a:t>是互素的，即</a:t>
            </a:r>
            <a:r>
              <a:rPr lang="en-AU" altLang="zh-CN" sz="2400" dirty="0" err="1" smtClean="0"/>
              <a:t>gcd</a:t>
            </a:r>
            <a:r>
              <a:rPr lang="en-AU" altLang="zh-CN" sz="2400" dirty="0" smtClean="0"/>
              <a:t>(a, b)=1</a:t>
            </a: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32</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20208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FC620DE2-023C-4447-B5E6-85BACFF8C054}" type="slidenum">
              <a:rPr lang="zh-CN" altLang="en-US" smtClean="0"/>
              <a:pPr/>
              <a:t>33</a:t>
            </a:fld>
            <a:endParaRPr lang="zh-CN" altLang="en-US"/>
          </a:p>
        </p:txBody>
      </p:sp>
      <p:sp>
        <p:nvSpPr>
          <p:cNvPr id="3" name="内容占位符 2"/>
          <p:cNvSpPr>
            <a:spLocks noGrp="1"/>
          </p:cNvSpPr>
          <p:nvPr>
            <p:ph idx="4294967295"/>
          </p:nvPr>
        </p:nvSpPr>
        <p:spPr>
          <a:xfrm>
            <a:off x="323528" y="620688"/>
            <a:ext cx="8472487" cy="5737250"/>
          </a:xfrm>
        </p:spPr>
        <p:txBody>
          <a:bodyPr>
            <a:normAutofit/>
          </a:bodyPr>
          <a:lstStyle/>
          <a:p>
            <a:pPr>
              <a:buNone/>
            </a:pPr>
            <a:r>
              <a:rPr lang="zh-CN" altLang="en-US" sz="2400" dirty="0" smtClean="0">
                <a:cs typeface="Arial Unicode MS" pitchFamily="34" charset="-122"/>
              </a:rPr>
              <a:t>例，欧几里德算法求</a:t>
            </a:r>
            <a:r>
              <a:rPr lang="en-US" altLang="zh-CN" sz="2400" dirty="0" err="1" smtClean="0">
                <a:cs typeface="Arial Unicode MS" pitchFamily="34" charset="-122"/>
              </a:rPr>
              <a:t>gcd</a:t>
            </a:r>
            <a:r>
              <a:rPr lang="en-US" altLang="zh-CN" sz="2400" dirty="0" smtClean="0">
                <a:cs typeface="Arial Unicode MS" pitchFamily="34" charset="-122"/>
              </a:rPr>
              <a:t>(1970,1066)</a:t>
            </a:r>
          </a:p>
          <a:p>
            <a:pPr>
              <a:buNone/>
            </a:pPr>
            <a:endParaRPr lang="en-AU" altLang="zh-CN" sz="2400" dirty="0" smtClean="0">
              <a:cs typeface="Arial Unicode MS" pitchFamily="34" charset="-122"/>
            </a:endParaRPr>
          </a:p>
          <a:p>
            <a:pPr>
              <a:buNone/>
            </a:pPr>
            <a:r>
              <a:rPr lang="en-AU" altLang="zh-CN" sz="2400" dirty="0" smtClean="0">
                <a:cs typeface="Arial Unicode MS" pitchFamily="34" charset="-122"/>
              </a:rPr>
              <a:t>1970 = 1 x 1066 + 904 	</a:t>
            </a:r>
            <a:r>
              <a:rPr lang="en-AU" altLang="zh-CN" sz="2400" dirty="0" err="1" smtClean="0">
                <a:cs typeface="Arial Unicode MS" pitchFamily="34" charset="-122"/>
              </a:rPr>
              <a:t>gcd</a:t>
            </a:r>
            <a:r>
              <a:rPr lang="en-AU" altLang="zh-CN" sz="2400" dirty="0" smtClean="0">
                <a:cs typeface="Arial Unicode MS" pitchFamily="34" charset="-122"/>
              </a:rPr>
              <a:t>(1066, 904)</a:t>
            </a:r>
          </a:p>
          <a:p>
            <a:pPr>
              <a:buNone/>
            </a:pPr>
            <a:r>
              <a:rPr lang="en-AU" altLang="zh-CN" sz="2400" dirty="0" smtClean="0">
                <a:cs typeface="Arial Unicode MS" pitchFamily="34" charset="-122"/>
              </a:rPr>
              <a:t>1066 = 1 x 904 + 162 	</a:t>
            </a:r>
            <a:r>
              <a:rPr lang="en-AU" altLang="zh-CN" sz="2400" dirty="0" err="1" smtClean="0">
                <a:cs typeface="Arial Unicode MS" pitchFamily="34" charset="-122"/>
              </a:rPr>
              <a:t>gcd</a:t>
            </a:r>
            <a:r>
              <a:rPr lang="en-AU" altLang="zh-CN" sz="2400" dirty="0" smtClean="0">
                <a:cs typeface="Arial Unicode MS" pitchFamily="34" charset="-122"/>
              </a:rPr>
              <a:t>(904, 162)</a:t>
            </a:r>
          </a:p>
          <a:p>
            <a:pPr>
              <a:buNone/>
            </a:pPr>
            <a:r>
              <a:rPr lang="en-AU" altLang="zh-CN" sz="2400" dirty="0" smtClean="0">
                <a:cs typeface="Arial Unicode MS" pitchFamily="34" charset="-122"/>
              </a:rPr>
              <a:t>904 = 5 x 162 + 94 	</a:t>
            </a:r>
            <a:r>
              <a:rPr lang="en-AU" altLang="zh-CN" sz="2400" dirty="0" err="1" smtClean="0">
                <a:cs typeface="Arial Unicode MS" pitchFamily="34" charset="-122"/>
              </a:rPr>
              <a:t>gcd</a:t>
            </a:r>
            <a:r>
              <a:rPr lang="en-AU" altLang="zh-CN" sz="2400" dirty="0" smtClean="0">
                <a:cs typeface="Arial Unicode MS" pitchFamily="34" charset="-122"/>
              </a:rPr>
              <a:t>(162, 94)</a:t>
            </a:r>
          </a:p>
          <a:p>
            <a:pPr>
              <a:buNone/>
            </a:pPr>
            <a:r>
              <a:rPr lang="en-AU" altLang="zh-CN" sz="2400" dirty="0" smtClean="0">
                <a:cs typeface="Arial Unicode MS" pitchFamily="34" charset="-122"/>
              </a:rPr>
              <a:t>162 = 1 x 94 + 68 		</a:t>
            </a:r>
            <a:r>
              <a:rPr lang="en-AU" altLang="zh-CN" sz="2400" dirty="0" err="1" smtClean="0">
                <a:cs typeface="Arial Unicode MS" pitchFamily="34" charset="-122"/>
              </a:rPr>
              <a:t>gcd</a:t>
            </a:r>
            <a:r>
              <a:rPr lang="en-AU" altLang="zh-CN" sz="2400" dirty="0" smtClean="0">
                <a:cs typeface="Arial Unicode MS" pitchFamily="34" charset="-122"/>
              </a:rPr>
              <a:t>(94, 68)</a:t>
            </a:r>
          </a:p>
          <a:p>
            <a:pPr>
              <a:buNone/>
            </a:pPr>
            <a:r>
              <a:rPr lang="en-AU" altLang="zh-CN" sz="2400" dirty="0" smtClean="0">
                <a:cs typeface="Arial Unicode MS" pitchFamily="34" charset="-122"/>
              </a:rPr>
              <a:t>94 = 1 x 68 + 26 		</a:t>
            </a:r>
            <a:r>
              <a:rPr lang="en-AU" altLang="zh-CN" sz="2400" dirty="0" err="1" smtClean="0">
                <a:cs typeface="Arial Unicode MS" pitchFamily="34" charset="-122"/>
              </a:rPr>
              <a:t>gcd</a:t>
            </a:r>
            <a:r>
              <a:rPr lang="en-AU" altLang="zh-CN" sz="2400" dirty="0" smtClean="0">
                <a:cs typeface="Arial Unicode MS" pitchFamily="34" charset="-122"/>
              </a:rPr>
              <a:t>(68, 26)</a:t>
            </a:r>
          </a:p>
          <a:p>
            <a:pPr>
              <a:buNone/>
            </a:pPr>
            <a:r>
              <a:rPr lang="en-AU" altLang="zh-CN" sz="2400" dirty="0" smtClean="0">
                <a:cs typeface="Arial Unicode MS" pitchFamily="34" charset="-122"/>
              </a:rPr>
              <a:t>68 = 2 x 26 + 16 		</a:t>
            </a:r>
            <a:r>
              <a:rPr lang="en-AU" altLang="zh-CN" sz="2400" dirty="0" err="1" smtClean="0">
                <a:cs typeface="Arial Unicode MS" pitchFamily="34" charset="-122"/>
              </a:rPr>
              <a:t>gcd</a:t>
            </a:r>
            <a:r>
              <a:rPr lang="en-AU" altLang="zh-CN" sz="2400" dirty="0" smtClean="0">
                <a:cs typeface="Arial Unicode MS" pitchFamily="34" charset="-122"/>
              </a:rPr>
              <a:t>(26, 16)</a:t>
            </a:r>
          </a:p>
          <a:p>
            <a:pPr>
              <a:buNone/>
            </a:pPr>
            <a:r>
              <a:rPr lang="en-AU" altLang="zh-CN" sz="2400" dirty="0" smtClean="0">
                <a:cs typeface="Arial Unicode MS" pitchFamily="34" charset="-122"/>
              </a:rPr>
              <a:t>26 = 1 x 16 + 10 		</a:t>
            </a:r>
            <a:r>
              <a:rPr lang="en-AU" altLang="zh-CN" sz="2400" dirty="0" err="1" smtClean="0">
                <a:cs typeface="Arial Unicode MS" pitchFamily="34" charset="-122"/>
              </a:rPr>
              <a:t>gcd</a:t>
            </a:r>
            <a:r>
              <a:rPr lang="en-AU" altLang="zh-CN" sz="2400" dirty="0" smtClean="0">
                <a:cs typeface="Arial Unicode MS" pitchFamily="34" charset="-122"/>
              </a:rPr>
              <a:t>(16, 10)</a:t>
            </a:r>
          </a:p>
          <a:p>
            <a:pPr>
              <a:buNone/>
            </a:pPr>
            <a:r>
              <a:rPr lang="en-AU" altLang="zh-CN" sz="2400" dirty="0" smtClean="0">
                <a:cs typeface="Arial Unicode MS" pitchFamily="34" charset="-122"/>
              </a:rPr>
              <a:t>16 = 1 x 10 + 6 		</a:t>
            </a:r>
            <a:r>
              <a:rPr lang="en-AU" altLang="zh-CN" sz="2400" dirty="0" err="1" smtClean="0">
                <a:cs typeface="Arial Unicode MS" pitchFamily="34" charset="-122"/>
              </a:rPr>
              <a:t>gcd</a:t>
            </a:r>
            <a:r>
              <a:rPr lang="en-AU" altLang="zh-CN" sz="2400" dirty="0" smtClean="0">
                <a:cs typeface="Arial Unicode MS" pitchFamily="34" charset="-122"/>
              </a:rPr>
              <a:t>(10, 6)</a:t>
            </a:r>
          </a:p>
          <a:p>
            <a:pPr>
              <a:buNone/>
            </a:pPr>
            <a:r>
              <a:rPr lang="en-AU" altLang="zh-CN" sz="2400" dirty="0" smtClean="0">
                <a:cs typeface="Arial Unicode MS" pitchFamily="34" charset="-122"/>
              </a:rPr>
              <a:t>10 = 1 x 6 + 4 		</a:t>
            </a:r>
            <a:r>
              <a:rPr lang="en-AU" altLang="zh-CN" sz="2400" dirty="0" err="1" smtClean="0">
                <a:cs typeface="Arial Unicode MS" pitchFamily="34" charset="-122"/>
              </a:rPr>
              <a:t>gcd</a:t>
            </a:r>
            <a:r>
              <a:rPr lang="en-AU" altLang="zh-CN" sz="2400" dirty="0" smtClean="0">
                <a:cs typeface="Arial Unicode MS" pitchFamily="34" charset="-122"/>
              </a:rPr>
              <a:t>(6, 4)</a:t>
            </a:r>
          </a:p>
          <a:p>
            <a:pPr>
              <a:buNone/>
            </a:pPr>
            <a:r>
              <a:rPr lang="en-AU" altLang="zh-CN" sz="2400" dirty="0" smtClean="0">
                <a:cs typeface="Arial Unicode MS" pitchFamily="34" charset="-122"/>
              </a:rPr>
              <a:t>6 = 1 x 4 + 2 		</a:t>
            </a:r>
            <a:r>
              <a:rPr lang="en-AU" altLang="zh-CN" sz="2400" dirty="0" err="1" smtClean="0">
                <a:cs typeface="Arial Unicode MS" pitchFamily="34" charset="-122"/>
              </a:rPr>
              <a:t>gcd</a:t>
            </a:r>
            <a:r>
              <a:rPr lang="en-AU" altLang="zh-CN" sz="2400" dirty="0" smtClean="0">
                <a:cs typeface="Arial Unicode MS" pitchFamily="34" charset="-122"/>
              </a:rPr>
              <a:t>(4, 2)</a:t>
            </a:r>
          </a:p>
          <a:p>
            <a:pPr>
              <a:buNone/>
            </a:pPr>
            <a:r>
              <a:rPr lang="en-AU" altLang="zh-CN" sz="2400" dirty="0" smtClean="0">
                <a:cs typeface="Arial Unicode MS" pitchFamily="34" charset="-122"/>
              </a:rPr>
              <a:t>4 = 2 x 2 + 0 		</a:t>
            </a:r>
            <a:r>
              <a:rPr lang="en-AU" altLang="zh-CN" sz="2400" dirty="0" err="1" smtClean="0">
                <a:cs typeface="Arial Unicode MS" pitchFamily="34" charset="-122"/>
              </a:rPr>
              <a:t>gcd</a:t>
            </a:r>
            <a:r>
              <a:rPr lang="en-AU" altLang="zh-CN" sz="2400" dirty="0" smtClean="0">
                <a:cs typeface="Arial Unicode MS" pitchFamily="34" charset="-122"/>
              </a:rPr>
              <a:t>(2, 0)</a:t>
            </a:r>
            <a:endParaRPr lang="en-AU" altLang="zh-CN" sz="2400" dirty="0" smtClean="0"/>
          </a:p>
        </p:txBody>
      </p:sp>
      <p:graphicFrame>
        <p:nvGraphicFramePr>
          <p:cNvPr id="6" name="表格 5"/>
          <p:cNvGraphicFramePr>
            <a:graphicFrameLocks noGrp="1"/>
          </p:cNvGraphicFramePr>
          <p:nvPr>
            <p:extLst>
              <p:ext uri="{D42A27DB-BD31-4B8C-83A1-F6EECF244321}">
                <p14:modId xmlns:p14="http://schemas.microsoft.com/office/powerpoint/2010/main" val="1376417301"/>
              </p:ext>
            </p:extLst>
          </p:nvPr>
        </p:nvGraphicFramePr>
        <p:xfrm>
          <a:off x="6444208" y="1556792"/>
          <a:ext cx="1168658" cy="4754880"/>
        </p:xfrm>
        <a:graphic>
          <a:graphicData uri="http://schemas.openxmlformats.org/drawingml/2006/table">
            <a:tbl>
              <a:tblPr lastRow="1" bandRow="1">
                <a:tableStyleId>{5DA37D80-6434-44D0-A028-1B22A696006F}</a:tableStyleId>
              </a:tblPr>
              <a:tblGrid>
                <a:gridCol w="1168658"/>
              </a:tblGrid>
              <a:tr h="323937">
                <a:tc>
                  <a:txBody>
                    <a:bodyPr/>
                    <a:lstStyle/>
                    <a:p>
                      <a:pPr algn="ctr"/>
                      <a:r>
                        <a:rPr lang="en-US" altLang="zh-CN" sz="2400" dirty="0" smtClean="0"/>
                        <a:t>1970</a:t>
                      </a:r>
                      <a:endParaRPr lang="zh-CN" altLang="en-US" sz="2400" b="0" dirty="0">
                        <a:solidFill>
                          <a:schemeClr val="tx1"/>
                        </a:solidFill>
                        <a:latin typeface="+mn-ea"/>
                        <a:ea typeface="+mn-ea"/>
                      </a:endParaRPr>
                    </a:p>
                  </a:txBody>
                  <a:tcPr marL="0" marR="0" marT="0" marB="0"/>
                </a:tc>
              </a:tr>
              <a:tr h="72206">
                <a:tc>
                  <a:txBody>
                    <a:bodyPr/>
                    <a:lstStyle/>
                    <a:p>
                      <a:pPr algn="ctr"/>
                      <a:r>
                        <a:rPr lang="en-US" altLang="zh-CN" sz="2400" dirty="0" smtClean="0"/>
                        <a:t>1066</a:t>
                      </a:r>
                      <a:endParaRPr lang="zh-CN" altLang="en-US" sz="2400" b="0" dirty="0">
                        <a:solidFill>
                          <a:schemeClr val="tx1"/>
                        </a:solidFill>
                        <a:latin typeface="+mn-ea"/>
                        <a:ea typeface="+mn-ea"/>
                      </a:endParaRPr>
                    </a:p>
                  </a:txBody>
                  <a:tcPr marL="0" marR="0" marT="0" marB="0"/>
                </a:tc>
              </a:tr>
              <a:tr h="356073">
                <a:tc>
                  <a:txBody>
                    <a:bodyPr/>
                    <a:lstStyle/>
                    <a:p>
                      <a:pPr algn="ctr"/>
                      <a:r>
                        <a:rPr lang="en-US" altLang="zh-CN" sz="2400" dirty="0" smtClean="0"/>
                        <a:t>904</a:t>
                      </a:r>
                      <a:endParaRPr lang="zh-CN" altLang="en-US" sz="2400" b="0" dirty="0">
                        <a:solidFill>
                          <a:schemeClr val="tx1"/>
                        </a:solidFill>
                        <a:latin typeface="+mn-ea"/>
                        <a:ea typeface="+mn-ea"/>
                      </a:endParaRPr>
                    </a:p>
                  </a:txBody>
                  <a:tcPr marL="0" marR="0" marT="0" marB="0"/>
                </a:tc>
              </a:tr>
              <a:tr h="356073">
                <a:tc>
                  <a:txBody>
                    <a:bodyPr/>
                    <a:lstStyle/>
                    <a:p>
                      <a:pPr algn="ctr"/>
                      <a:r>
                        <a:rPr lang="en-US" altLang="zh-CN" sz="2400" dirty="0" smtClean="0"/>
                        <a:t>162</a:t>
                      </a:r>
                      <a:endParaRPr lang="zh-CN" altLang="en-US" sz="2400" b="0" dirty="0">
                        <a:solidFill>
                          <a:schemeClr val="tx1"/>
                        </a:solidFill>
                        <a:latin typeface="+mn-ea"/>
                        <a:ea typeface="+mn-ea"/>
                      </a:endParaRPr>
                    </a:p>
                  </a:txBody>
                  <a:tcPr marL="0" marR="0" marT="0" marB="0"/>
                </a:tc>
              </a:tr>
              <a:tr h="356073">
                <a:tc>
                  <a:txBody>
                    <a:bodyPr/>
                    <a:lstStyle/>
                    <a:p>
                      <a:pPr algn="ctr"/>
                      <a:r>
                        <a:rPr lang="en-US" altLang="zh-CN" sz="2400" dirty="0" smtClean="0"/>
                        <a:t>94</a:t>
                      </a:r>
                      <a:endParaRPr lang="zh-CN" altLang="en-US" sz="2400" b="0" dirty="0">
                        <a:solidFill>
                          <a:schemeClr val="tx1"/>
                        </a:solidFill>
                        <a:latin typeface="+mn-ea"/>
                        <a:ea typeface="+mn-ea"/>
                      </a:endParaRPr>
                    </a:p>
                  </a:txBody>
                  <a:tcPr marL="0" marR="0" marT="0" marB="0"/>
                </a:tc>
              </a:tr>
              <a:tr h="356073">
                <a:tc>
                  <a:txBody>
                    <a:bodyPr/>
                    <a:lstStyle/>
                    <a:p>
                      <a:pPr algn="ctr"/>
                      <a:r>
                        <a:rPr lang="en-US" altLang="zh-CN" sz="2400" dirty="0" smtClean="0"/>
                        <a:t>68</a:t>
                      </a:r>
                      <a:endParaRPr lang="zh-CN" altLang="en-US" sz="2400" b="0" dirty="0">
                        <a:solidFill>
                          <a:schemeClr val="tx1"/>
                        </a:solidFill>
                        <a:latin typeface="+mn-ea"/>
                        <a:ea typeface="+mn-ea"/>
                      </a:endParaRPr>
                    </a:p>
                  </a:txBody>
                  <a:tcPr marL="0" marR="0" marT="0" marB="0"/>
                </a:tc>
              </a:tr>
              <a:tr h="356073">
                <a:tc>
                  <a:txBody>
                    <a:bodyPr/>
                    <a:lstStyle/>
                    <a:p>
                      <a:pPr algn="ctr"/>
                      <a:r>
                        <a:rPr lang="en-US" altLang="zh-CN" sz="2400" dirty="0" smtClean="0"/>
                        <a:t>26</a:t>
                      </a:r>
                      <a:endParaRPr lang="zh-CN" altLang="en-US" sz="2400" b="0" dirty="0">
                        <a:solidFill>
                          <a:schemeClr val="tx1"/>
                        </a:solidFill>
                        <a:latin typeface="+mn-ea"/>
                        <a:ea typeface="+mn-ea"/>
                      </a:endParaRPr>
                    </a:p>
                  </a:txBody>
                  <a:tcPr marL="0" marR="0" marT="0" marB="0"/>
                </a:tc>
              </a:tr>
              <a:tr h="356073">
                <a:tc>
                  <a:txBody>
                    <a:bodyPr/>
                    <a:lstStyle/>
                    <a:p>
                      <a:pPr algn="ctr"/>
                      <a:r>
                        <a:rPr lang="en-US" altLang="zh-CN" sz="2400" dirty="0" smtClean="0"/>
                        <a:t>16</a:t>
                      </a:r>
                      <a:endParaRPr lang="zh-CN" altLang="en-US" sz="2400" b="0" dirty="0">
                        <a:solidFill>
                          <a:schemeClr val="tx1"/>
                        </a:solidFill>
                        <a:latin typeface="+mn-ea"/>
                        <a:ea typeface="+mn-ea"/>
                      </a:endParaRPr>
                    </a:p>
                  </a:txBody>
                  <a:tcPr marL="0" marR="0" marT="0" marB="0"/>
                </a:tc>
              </a:tr>
              <a:tr h="356073">
                <a:tc>
                  <a:txBody>
                    <a:bodyPr/>
                    <a:lstStyle/>
                    <a:p>
                      <a:pPr algn="ctr"/>
                      <a:r>
                        <a:rPr lang="en-US" altLang="zh-CN" sz="2400" dirty="0" smtClean="0"/>
                        <a:t>10</a:t>
                      </a:r>
                      <a:endParaRPr lang="zh-CN" altLang="en-US" sz="2400" b="0" dirty="0">
                        <a:solidFill>
                          <a:schemeClr val="tx1"/>
                        </a:solidFill>
                        <a:latin typeface="+mn-ea"/>
                        <a:ea typeface="+mn-ea"/>
                      </a:endParaRPr>
                    </a:p>
                  </a:txBody>
                  <a:tcPr marL="0" marR="0" marT="0" marB="0"/>
                </a:tc>
              </a:tr>
              <a:tr h="356073">
                <a:tc>
                  <a:txBody>
                    <a:bodyPr/>
                    <a:lstStyle/>
                    <a:p>
                      <a:pPr algn="ctr"/>
                      <a:r>
                        <a:rPr lang="en-US" altLang="zh-CN" sz="2400" dirty="0" smtClean="0"/>
                        <a:t>6</a:t>
                      </a:r>
                      <a:endParaRPr lang="zh-CN" altLang="en-US" sz="2400" b="0" dirty="0">
                        <a:solidFill>
                          <a:schemeClr val="tx1"/>
                        </a:solidFill>
                        <a:latin typeface="+mn-ea"/>
                        <a:ea typeface="+mn-ea"/>
                      </a:endParaRPr>
                    </a:p>
                  </a:txBody>
                  <a:tcPr marL="0" marR="0" marT="0" marB="0"/>
                </a:tc>
              </a:tr>
              <a:tr h="356073">
                <a:tc>
                  <a:txBody>
                    <a:bodyPr/>
                    <a:lstStyle/>
                    <a:p>
                      <a:pPr algn="ctr"/>
                      <a:r>
                        <a:rPr lang="en-US" altLang="zh-CN" sz="2400" dirty="0" smtClean="0"/>
                        <a:t>4</a:t>
                      </a:r>
                      <a:endParaRPr lang="zh-CN" altLang="en-US" sz="2400" b="0" dirty="0">
                        <a:solidFill>
                          <a:schemeClr val="tx1"/>
                        </a:solidFill>
                        <a:latin typeface="+mn-ea"/>
                        <a:ea typeface="+mn-ea"/>
                      </a:endParaRPr>
                    </a:p>
                  </a:txBody>
                  <a:tcPr marL="0" marR="0" marT="0" marB="0"/>
                </a:tc>
              </a:tr>
              <a:tr h="356073">
                <a:tc>
                  <a:txBody>
                    <a:bodyPr/>
                    <a:lstStyle/>
                    <a:p>
                      <a:pPr algn="ctr"/>
                      <a:r>
                        <a:rPr lang="en-US" altLang="zh-CN" sz="2400" dirty="0" smtClean="0">
                          <a:solidFill>
                            <a:srgbClr val="FF0000"/>
                          </a:solidFill>
                        </a:rPr>
                        <a:t>2</a:t>
                      </a:r>
                      <a:endParaRPr lang="zh-CN" altLang="en-US" sz="2400" b="0" dirty="0">
                        <a:solidFill>
                          <a:srgbClr val="FF0000"/>
                        </a:solidFill>
                        <a:latin typeface="+mn-ea"/>
                        <a:ea typeface="+mn-ea"/>
                      </a:endParaRPr>
                    </a:p>
                  </a:txBody>
                  <a:tcPr marL="0" marR="0" marT="0" marB="0"/>
                </a:tc>
              </a:tr>
              <a:tr h="356073">
                <a:tc>
                  <a:txBody>
                    <a:bodyPr/>
                    <a:lstStyle/>
                    <a:p>
                      <a:pPr algn="ctr"/>
                      <a:r>
                        <a:rPr lang="en-US" altLang="zh-CN" sz="2400" b="0" dirty="0" smtClean="0"/>
                        <a:t>0</a:t>
                      </a:r>
                      <a:endParaRPr lang="zh-CN" altLang="en-US" sz="2400" b="0" dirty="0">
                        <a:solidFill>
                          <a:schemeClr val="tx1"/>
                        </a:solidFill>
                        <a:latin typeface="+mn-ea"/>
                        <a:ea typeface="+mn-ea"/>
                      </a:endParaRPr>
                    </a:p>
                  </a:txBody>
                  <a:tcPr marL="0" marR="0" marT="0" marB="0"/>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504790834"/>
              </p:ext>
            </p:extLst>
          </p:nvPr>
        </p:nvGraphicFramePr>
        <p:xfrm>
          <a:off x="7794496" y="1556792"/>
          <a:ext cx="1168658" cy="2194560"/>
        </p:xfrm>
        <a:graphic>
          <a:graphicData uri="http://schemas.openxmlformats.org/drawingml/2006/table">
            <a:tbl>
              <a:tblPr lastRow="1" bandRow="1">
                <a:tableStyleId>{5DA37D80-6434-44D0-A028-1B22A696006F}</a:tableStyleId>
              </a:tblPr>
              <a:tblGrid>
                <a:gridCol w="1168658"/>
              </a:tblGrid>
              <a:tr h="323937">
                <a:tc>
                  <a:txBody>
                    <a:bodyPr/>
                    <a:lstStyle/>
                    <a:p>
                      <a:pPr algn="ctr"/>
                      <a:r>
                        <a:rPr lang="en-US" altLang="zh-CN" sz="2400" b="0" dirty="0" smtClean="0">
                          <a:solidFill>
                            <a:schemeClr val="tx1"/>
                          </a:solidFill>
                          <a:latin typeface="+mn-ea"/>
                          <a:ea typeface="+mn-ea"/>
                        </a:rPr>
                        <a:t>a</a:t>
                      </a:r>
                      <a:endParaRPr lang="zh-CN" altLang="en-US" sz="2400" b="0" dirty="0">
                        <a:solidFill>
                          <a:schemeClr val="tx1"/>
                        </a:solidFill>
                        <a:latin typeface="+mn-ea"/>
                        <a:ea typeface="+mn-ea"/>
                      </a:endParaRPr>
                    </a:p>
                  </a:txBody>
                  <a:tcPr marL="0" marR="0" marT="0" marB="0"/>
                </a:tc>
              </a:tr>
              <a:tr h="72206">
                <a:tc>
                  <a:txBody>
                    <a:bodyPr/>
                    <a:lstStyle/>
                    <a:p>
                      <a:pPr algn="ctr"/>
                      <a:r>
                        <a:rPr lang="en-US" altLang="zh-CN" sz="2400" b="0" dirty="0" smtClean="0">
                          <a:solidFill>
                            <a:schemeClr val="tx1"/>
                          </a:solidFill>
                          <a:latin typeface="+mn-ea"/>
                          <a:ea typeface="+mn-ea"/>
                        </a:rPr>
                        <a:t>b</a:t>
                      </a:r>
                      <a:endParaRPr lang="zh-CN" altLang="en-US" sz="2400" b="0" dirty="0">
                        <a:solidFill>
                          <a:schemeClr val="tx1"/>
                        </a:solidFill>
                        <a:latin typeface="+mn-ea"/>
                        <a:ea typeface="+mn-ea"/>
                      </a:endParaRPr>
                    </a:p>
                  </a:txBody>
                  <a:tcPr marL="0" marR="0" marT="0" marB="0"/>
                </a:tc>
              </a:tr>
              <a:tr h="356073">
                <a:tc>
                  <a:txBody>
                    <a:bodyPr/>
                    <a:lstStyle/>
                    <a:p>
                      <a:pPr algn="ctr"/>
                      <a:r>
                        <a:rPr lang="en-US" altLang="zh-CN" sz="2400" b="0" baseline="0" dirty="0" smtClean="0">
                          <a:solidFill>
                            <a:schemeClr val="tx1"/>
                          </a:solidFill>
                          <a:latin typeface="+mn-ea"/>
                          <a:ea typeface="+mn-ea"/>
                        </a:rPr>
                        <a:t>a mod b</a:t>
                      </a:r>
                      <a:endParaRPr lang="zh-CN" altLang="en-US" sz="2400" b="0" dirty="0">
                        <a:solidFill>
                          <a:schemeClr val="tx1"/>
                        </a:solidFill>
                        <a:latin typeface="+mn-ea"/>
                        <a:ea typeface="+mn-ea"/>
                      </a:endParaRPr>
                    </a:p>
                  </a:txBody>
                  <a:tcPr marL="0" marR="0" marT="0" marB="0"/>
                </a:tc>
              </a:tr>
              <a:tr h="356073">
                <a:tc>
                  <a:txBody>
                    <a:bodyPr/>
                    <a:lstStyle/>
                    <a:p>
                      <a:pPr algn="ctr"/>
                      <a:r>
                        <a:rPr lang="en-US" altLang="zh-CN" sz="2400" b="0" dirty="0" smtClean="0">
                          <a:solidFill>
                            <a:schemeClr val="tx1"/>
                          </a:solidFill>
                          <a:latin typeface="+mn-ea"/>
                          <a:ea typeface="+mn-ea"/>
                        </a:rPr>
                        <a:t>…</a:t>
                      </a:r>
                      <a:endParaRPr lang="zh-CN" altLang="en-US" sz="2400" b="0" dirty="0">
                        <a:solidFill>
                          <a:schemeClr val="tx1"/>
                        </a:solidFill>
                        <a:latin typeface="+mn-ea"/>
                        <a:ea typeface="+mn-ea"/>
                      </a:endParaRPr>
                    </a:p>
                  </a:txBody>
                  <a:tcPr marL="0" marR="0" marT="0" marB="0"/>
                </a:tc>
              </a:tr>
              <a:tr h="356073">
                <a:tc>
                  <a:txBody>
                    <a:bodyPr/>
                    <a:lstStyle/>
                    <a:p>
                      <a:pPr algn="ctr"/>
                      <a:r>
                        <a:rPr lang="en-US" altLang="zh-CN" sz="2400" b="0" dirty="0" smtClean="0">
                          <a:solidFill>
                            <a:srgbClr val="FF0000"/>
                          </a:solidFill>
                          <a:latin typeface="+mn-ea"/>
                          <a:ea typeface="+mn-ea"/>
                        </a:rPr>
                        <a:t>d</a:t>
                      </a:r>
                      <a:endParaRPr lang="zh-CN" altLang="en-US" sz="2400" b="0" dirty="0">
                        <a:solidFill>
                          <a:srgbClr val="FF0000"/>
                        </a:solidFill>
                        <a:latin typeface="+mn-ea"/>
                        <a:ea typeface="+mn-ea"/>
                      </a:endParaRPr>
                    </a:p>
                  </a:txBody>
                  <a:tcPr marL="0" marR="0" marT="0" marB="0"/>
                </a:tc>
              </a:tr>
              <a:tr h="356073">
                <a:tc>
                  <a:txBody>
                    <a:bodyPr/>
                    <a:lstStyle/>
                    <a:p>
                      <a:pPr algn="ctr"/>
                      <a:r>
                        <a:rPr lang="en-US" altLang="zh-CN" sz="2400" b="0" dirty="0" smtClean="0">
                          <a:solidFill>
                            <a:schemeClr val="tx1"/>
                          </a:solidFill>
                          <a:latin typeface="+mn-ea"/>
                          <a:ea typeface="+mn-ea"/>
                        </a:rPr>
                        <a:t>0</a:t>
                      </a:r>
                      <a:endParaRPr lang="zh-CN" altLang="en-US" sz="2400" b="0" dirty="0">
                        <a:solidFill>
                          <a:schemeClr val="tx1"/>
                        </a:solidFill>
                        <a:latin typeface="+mn-ea"/>
                        <a:ea typeface="+mn-ea"/>
                      </a:endParaRPr>
                    </a:p>
                  </a:txBody>
                  <a:tcPr marL="0" marR="0" marT="0" marB="0"/>
                </a:tc>
              </a:tr>
            </a:tbl>
          </a:graphicData>
        </a:graphic>
      </p:graphicFrame>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51871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6316"/>
            <a:ext cx="8329641" cy="909884"/>
          </a:xfrm>
        </p:spPr>
        <p:txBody>
          <a:bodyPr>
            <a:normAutofit/>
          </a:bodyPr>
          <a:lstStyle/>
          <a:p>
            <a:r>
              <a:rPr lang="zh-CN" altLang="en-US" dirty="0" smtClean="0"/>
              <a:t>求</a:t>
            </a:r>
            <a:r>
              <a:rPr lang="en-US" dirty="0" smtClean="0"/>
              <a:t>d=</a:t>
            </a:r>
            <a:r>
              <a:rPr lang="en-US" dirty="0" err="1" smtClean="0"/>
              <a:t>gcd</a:t>
            </a:r>
            <a:r>
              <a:rPr lang="en-US" dirty="0" smtClean="0"/>
              <a:t>(</a:t>
            </a:r>
            <a:r>
              <a:rPr lang="en-US" dirty="0" err="1" smtClean="0"/>
              <a:t>a,b</a:t>
            </a:r>
            <a:r>
              <a:rPr lang="en-US" dirty="0" smtClean="0"/>
              <a:t>)</a:t>
            </a:r>
            <a:r>
              <a:rPr lang="zh-CN" altLang="en-US" dirty="0" smtClean="0"/>
              <a:t>，并解</a:t>
            </a:r>
            <a:r>
              <a:rPr lang="en-US" altLang="zh-CN" dirty="0" err="1" smtClean="0"/>
              <a:t>ax+by</a:t>
            </a:r>
            <a:r>
              <a:rPr lang="en-US" altLang="zh-CN" dirty="0" smtClean="0"/>
              <a:t>=d</a:t>
            </a:r>
            <a:endParaRPr lang="en-US" dirty="0"/>
          </a:p>
        </p:txBody>
      </p:sp>
      <p:sp>
        <p:nvSpPr>
          <p:cNvPr id="3" name="内容占位符 2"/>
          <p:cNvSpPr>
            <a:spLocks noGrp="1"/>
          </p:cNvSpPr>
          <p:nvPr>
            <p:ph idx="1"/>
          </p:nvPr>
        </p:nvSpPr>
        <p:spPr>
          <a:xfrm>
            <a:off x="457200" y="1196752"/>
            <a:ext cx="8229600" cy="5127848"/>
          </a:xfrm>
        </p:spPr>
        <p:txBody>
          <a:bodyPr/>
          <a:lstStyle/>
          <a:p>
            <a:r>
              <a:rPr lang="zh-CN" altLang="en-US" sz="2400" dirty="0" smtClean="0"/>
              <a:t>扩展欧几里德算法：</a:t>
            </a:r>
            <a:endParaRPr lang="en-US" altLang="zh-CN" sz="2400" dirty="0"/>
          </a:p>
          <a:p>
            <a:endParaRPr lang="en-US" sz="2400" dirty="0" smtClean="0"/>
          </a:p>
          <a:p>
            <a:endParaRPr lang="en-US" sz="2400" dirty="0"/>
          </a:p>
          <a:p>
            <a:endParaRPr lang="en-US" sz="2400" dirty="0" smtClean="0"/>
          </a:p>
          <a:p>
            <a:endParaRPr lang="en-US" sz="2400" dirty="0"/>
          </a:p>
        </p:txBody>
      </p:sp>
      <p:sp>
        <p:nvSpPr>
          <p:cNvPr id="5" name="灯片编号占位符 4"/>
          <p:cNvSpPr>
            <a:spLocks noGrp="1"/>
          </p:cNvSpPr>
          <p:nvPr>
            <p:ph type="sldNum" sz="quarter" idx="4294967295"/>
          </p:nvPr>
        </p:nvSpPr>
        <p:spPr>
          <a:xfrm>
            <a:off x="8429653" y="6421464"/>
            <a:ext cx="642943" cy="365125"/>
          </a:xfrm>
          <a:prstGeom prst="rect">
            <a:avLst/>
          </a:prstGeom>
        </p:spPr>
        <p:txBody>
          <a:bodyPr/>
          <a:lstStyle/>
          <a:p>
            <a:fld id="{FC620DE2-023C-4447-B5E6-85BACFF8C054}" type="slidenum">
              <a:rPr lang="zh-CN" altLang="en-US" smtClean="0"/>
              <a:pPr/>
              <a:t>34</a:t>
            </a:fld>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070936344"/>
              </p:ext>
            </p:extLst>
          </p:nvPr>
        </p:nvGraphicFramePr>
        <p:xfrm>
          <a:off x="1259632" y="2132856"/>
          <a:ext cx="6624736" cy="2743200"/>
        </p:xfrm>
        <a:graphic>
          <a:graphicData uri="http://schemas.openxmlformats.org/drawingml/2006/table">
            <a:tbl>
              <a:tblPr lastRow="1" bandRow="1">
                <a:tableStyleId>{9DCAF9ED-07DC-4A11-8D7F-57B35C25682E}</a:tableStyleId>
              </a:tblPr>
              <a:tblGrid>
                <a:gridCol w="3600400"/>
                <a:gridCol w="432048"/>
                <a:gridCol w="2592288"/>
              </a:tblGrid>
              <a:tr h="370840">
                <a:tc>
                  <a:txBody>
                    <a:bodyPr/>
                    <a:lstStyle/>
                    <a:p>
                      <a:pPr algn="ctr"/>
                      <a:r>
                        <a:rPr lang="en-US" altLang="zh-CN" sz="2400" dirty="0" smtClean="0">
                          <a:latin typeface="微软雅黑" panose="020B0503020204020204" pitchFamily="34" charset="-122"/>
                          <a:ea typeface="微软雅黑" panose="020B0503020204020204" pitchFamily="34" charset="-122"/>
                        </a:rPr>
                        <a:t>ax</a:t>
                      </a:r>
                      <a:r>
                        <a:rPr lang="en-US" altLang="zh-CN" sz="2400" baseline="-25000" dirty="0" smtClean="0">
                          <a:latin typeface="微软雅黑" panose="020B0503020204020204" pitchFamily="34" charset="-122"/>
                          <a:ea typeface="微软雅黑" panose="020B0503020204020204" pitchFamily="34" charset="-122"/>
                        </a:rPr>
                        <a:t>1</a:t>
                      </a:r>
                      <a:r>
                        <a:rPr lang="en-US" altLang="zh-CN" sz="2400" dirty="0" smtClean="0">
                          <a:latin typeface="微软雅黑" panose="020B0503020204020204" pitchFamily="34" charset="-122"/>
                          <a:ea typeface="微软雅黑" panose="020B0503020204020204" pitchFamily="34" charset="-122"/>
                        </a:rPr>
                        <a:t>+by</a:t>
                      </a:r>
                      <a:r>
                        <a:rPr lang="en-US" altLang="zh-CN" sz="2400" baseline="-25000" dirty="0" smtClean="0">
                          <a:latin typeface="微软雅黑" panose="020B0503020204020204" pitchFamily="34" charset="-122"/>
                          <a:ea typeface="微软雅黑" panose="020B0503020204020204" pitchFamily="34" charset="-122"/>
                        </a:rPr>
                        <a:t>1 </a:t>
                      </a:r>
                      <a:r>
                        <a:rPr lang="en-US" altLang="zh-CN" sz="2400" baseline="0" dirty="0" smtClean="0">
                          <a:latin typeface="微软雅黑" panose="020B0503020204020204" pitchFamily="34" charset="-122"/>
                          <a:ea typeface="微软雅黑" panose="020B0503020204020204" pitchFamily="34" charset="-122"/>
                        </a:rPr>
                        <a:t>(x</a:t>
                      </a:r>
                      <a:r>
                        <a:rPr lang="en-US" altLang="zh-CN" sz="2400" baseline="-25000" dirty="0" smtClean="0">
                          <a:latin typeface="微软雅黑" panose="020B0503020204020204" pitchFamily="34" charset="-122"/>
                          <a:ea typeface="微软雅黑" panose="020B0503020204020204" pitchFamily="34" charset="-122"/>
                        </a:rPr>
                        <a:t>1</a:t>
                      </a:r>
                      <a:r>
                        <a:rPr lang="en-US" altLang="zh-CN" sz="2400" baseline="0" dirty="0" smtClean="0">
                          <a:latin typeface="微软雅黑" panose="020B0503020204020204" pitchFamily="34" charset="-122"/>
                          <a:ea typeface="微软雅黑" panose="020B0503020204020204" pitchFamily="34" charset="-122"/>
                        </a:rPr>
                        <a:t>=1,y</a:t>
                      </a:r>
                      <a:r>
                        <a:rPr lang="en-US" altLang="zh-CN" sz="2400" baseline="-25000" dirty="0" smtClean="0">
                          <a:latin typeface="微软雅黑" panose="020B0503020204020204" pitchFamily="34" charset="-122"/>
                          <a:ea typeface="微软雅黑" panose="020B0503020204020204" pitchFamily="34" charset="-122"/>
                        </a:rPr>
                        <a:t>1</a:t>
                      </a:r>
                      <a:r>
                        <a:rPr lang="en-US" altLang="zh-CN" sz="2400" baseline="0" dirty="0" smtClean="0">
                          <a:latin typeface="微软雅黑" panose="020B0503020204020204" pitchFamily="34" charset="-122"/>
                          <a:ea typeface="微软雅黑" panose="020B0503020204020204" pitchFamily="34" charset="-122"/>
                        </a:rPr>
                        <a:t>=0)</a:t>
                      </a:r>
                      <a:endParaRPr lang="zh-CN" altLang="en-US" sz="2400" baseline="0" dirty="0">
                        <a:latin typeface="微软雅黑" panose="020B0503020204020204" pitchFamily="34" charset="-122"/>
                        <a:ea typeface="微软雅黑" panose="020B0503020204020204" pitchFamily="34" charset="-122"/>
                      </a:endParaRPr>
                    </a:p>
                  </a:txBody>
                  <a:tcPr/>
                </a:tc>
                <a:tc>
                  <a:txBody>
                    <a:bodyPr/>
                    <a:lstStyle/>
                    <a:p>
                      <a:pPr algn="ctr"/>
                      <a:r>
                        <a:rPr lang="en-US" altLang="zh-CN"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txBody>
                  <a:tcPr/>
                </a:tc>
                <a:tc>
                  <a:txBody>
                    <a:bodyPr/>
                    <a:lstStyle/>
                    <a:p>
                      <a:pPr algn="ctr"/>
                      <a:r>
                        <a:rPr lang="en-US" altLang="zh-CN" sz="2400" smtClean="0">
                          <a:latin typeface="微软雅黑" panose="020B0503020204020204" pitchFamily="34" charset="-122"/>
                          <a:ea typeface="微软雅黑" panose="020B0503020204020204" pitchFamily="34" charset="-122"/>
                        </a:rPr>
                        <a:t>a</a:t>
                      </a:r>
                      <a:endParaRPr lang="zh-CN" altLang="en-US" sz="2400" dirty="0">
                        <a:latin typeface="微软雅黑" panose="020B0503020204020204" pitchFamily="34" charset="-122"/>
                        <a:ea typeface="微软雅黑" panose="020B0503020204020204" pitchFamily="34" charset="-122"/>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smtClean="0">
                          <a:latin typeface="微软雅黑" panose="020B0503020204020204" pitchFamily="34" charset="-122"/>
                          <a:ea typeface="微软雅黑" panose="020B0503020204020204" pitchFamily="34" charset="-122"/>
                        </a:rPr>
                        <a:t>ax</a:t>
                      </a:r>
                      <a:r>
                        <a:rPr lang="en-US" altLang="zh-CN" sz="2400" baseline="-25000" dirty="0" smtClean="0">
                          <a:latin typeface="微软雅黑" panose="020B0503020204020204" pitchFamily="34" charset="-122"/>
                          <a:ea typeface="微软雅黑" panose="020B0503020204020204" pitchFamily="34" charset="-122"/>
                        </a:rPr>
                        <a:t>2</a:t>
                      </a:r>
                      <a:r>
                        <a:rPr lang="en-US" altLang="zh-CN" sz="2400" dirty="0" smtClean="0">
                          <a:latin typeface="微软雅黑" panose="020B0503020204020204" pitchFamily="34" charset="-122"/>
                          <a:ea typeface="微软雅黑" panose="020B0503020204020204" pitchFamily="34" charset="-122"/>
                        </a:rPr>
                        <a:t>+by</a:t>
                      </a:r>
                      <a:r>
                        <a:rPr lang="en-US" altLang="zh-CN" sz="2400" baseline="-25000" dirty="0" smtClean="0">
                          <a:latin typeface="微软雅黑" panose="020B0503020204020204" pitchFamily="34" charset="-122"/>
                          <a:ea typeface="微软雅黑" panose="020B0503020204020204" pitchFamily="34" charset="-122"/>
                        </a:rPr>
                        <a:t>2 </a:t>
                      </a:r>
                      <a:r>
                        <a:rPr lang="en-US" altLang="zh-CN" sz="2400" baseline="0" dirty="0" smtClean="0">
                          <a:latin typeface="微软雅黑" panose="020B0503020204020204" pitchFamily="34" charset="-122"/>
                          <a:ea typeface="微软雅黑" panose="020B0503020204020204" pitchFamily="34" charset="-122"/>
                        </a:rPr>
                        <a:t>(x</a:t>
                      </a:r>
                      <a:r>
                        <a:rPr lang="en-US" altLang="zh-CN" sz="2400" baseline="-25000" dirty="0" smtClean="0">
                          <a:latin typeface="微软雅黑" panose="020B0503020204020204" pitchFamily="34" charset="-122"/>
                          <a:ea typeface="微软雅黑" panose="020B0503020204020204" pitchFamily="34" charset="-122"/>
                        </a:rPr>
                        <a:t>2</a:t>
                      </a:r>
                      <a:r>
                        <a:rPr lang="en-US" altLang="zh-CN" sz="2400" baseline="0" dirty="0" smtClean="0">
                          <a:latin typeface="微软雅黑" panose="020B0503020204020204" pitchFamily="34" charset="-122"/>
                          <a:ea typeface="微软雅黑" panose="020B0503020204020204" pitchFamily="34" charset="-122"/>
                        </a:rPr>
                        <a:t>=0,y</a:t>
                      </a:r>
                      <a:r>
                        <a:rPr lang="en-US" altLang="zh-CN" sz="2400" baseline="-25000" dirty="0" smtClean="0">
                          <a:latin typeface="微软雅黑" panose="020B0503020204020204" pitchFamily="34" charset="-122"/>
                          <a:ea typeface="微软雅黑" panose="020B0503020204020204" pitchFamily="34" charset="-122"/>
                        </a:rPr>
                        <a:t>2</a:t>
                      </a:r>
                      <a:r>
                        <a:rPr lang="en-US" altLang="zh-CN" sz="2400" baseline="0" dirty="0" smtClean="0">
                          <a:latin typeface="微软雅黑" panose="020B0503020204020204" pitchFamily="34" charset="-122"/>
                          <a:ea typeface="微软雅黑" panose="020B0503020204020204" pitchFamily="34" charset="-122"/>
                        </a:rPr>
                        <a:t>=1)</a:t>
                      </a:r>
                      <a:endParaRPr lang="zh-CN" altLang="en-US" sz="2400" baseline="0" dirty="0" smtClean="0">
                        <a:latin typeface="微软雅黑" panose="020B0503020204020204" pitchFamily="34" charset="-122"/>
                        <a:ea typeface="微软雅黑" panose="020B0503020204020204" pitchFamily="34" charset="-122"/>
                      </a:endParaRPr>
                    </a:p>
                  </a:txBody>
                  <a:tcPr/>
                </a:tc>
                <a:tc>
                  <a:txBody>
                    <a:bodyPr/>
                    <a:lstStyle/>
                    <a:p>
                      <a:pPr algn="ctr"/>
                      <a:r>
                        <a:rPr lang="en-US" altLang="zh-CN"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txBody>
                  <a:tcPr/>
                </a:tc>
                <a:tc>
                  <a:txBody>
                    <a:bodyPr/>
                    <a:lstStyle/>
                    <a:p>
                      <a:pPr algn="ctr"/>
                      <a:r>
                        <a:rPr lang="en-US" altLang="zh-CN" sz="2400" dirty="0" smtClean="0">
                          <a:latin typeface="微软雅黑" panose="020B0503020204020204" pitchFamily="34" charset="-122"/>
                          <a:ea typeface="微软雅黑" panose="020B0503020204020204" pitchFamily="34" charset="-122"/>
                        </a:rPr>
                        <a:t>b</a:t>
                      </a:r>
                      <a:endParaRPr lang="zh-CN" altLang="en-US" sz="2400" dirty="0">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sz="2400" dirty="0" smtClean="0">
                          <a:latin typeface="微软雅黑" panose="020B0503020204020204" pitchFamily="34" charset="-122"/>
                          <a:ea typeface="微软雅黑" panose="020B0503020204020204" pitchFamily="34" charset="-122"/>
                        </a:rPr>
                        <a:t>a(x</a:t>
                      </a:r>
                      <a:r>
                        <a:rPr lang="en-US" altLang="zh-CN" sz="2400" baseline="-25000" dirty="0" smtClean="0">
                          <a:latin typeface="微软雅黑" panose="020B0503020204020204" pitchFamily="34" charset="-122"/>
                          <a:ea typeface="微软雅黑" panose="020B0503020204020204" pitchFamily="34" charset="-122"/>
                        </a:rPr>
                        <a:t>1</a:t>
                      </a:r>
                      <a:r>
                        <a:rPr lang="en-US" altLang="zh-CN" sz="2400" dirty="0" smtClean="0">
                          <a:latin typeface="微软雅黑" panose="020B0503020204020204" pitchFamily="34" charset="-122"/>
                          <a:ea typeface="微软雅黑" panose="020B0503020204020204" pitchFamily="34" charset="-122"/>
                        </a:rPr>
                        <a:t>-qx</a:t>
                      </a:r>
                      <a:r>
                        <a:rPr lang="en-US" altLang="zh-CN" sz="2400" baseline="-25000" dirty="0" smtClean="0">
                          <a:latin typeface="微软雅黑" panose="020B0503020204020204" pitchFamily="34" charset="-122"/>
                          <a:ea typeface="微软雅黑" panose="020B0503020204020204" pitchFamily="34" charset="-122"/>
                        </a:rPr>
                        <a:t>2</a:t>
                      </a:r>
                      <a:r>
                        <a:rPr lang="en-US" altLang="zh-CN" sz="2400" dirty="0" smtClean="0">
                          <a:latin typeface="微软雅黑" panose="020B0503020204020204" pitchFamily="34" charset="-122"/>
                          <a:ea typeface="微软雅黑" panose="020B0503020204020204" pitchFamily="34" charset="-122"/>
                        </a:rPr>
                        <a:t>)+b(y</a:t>
                      </a:r>
                      <a:r>
                        <a:rPr lang="en-US" altLang="zh-CN" sz="2400" baseline="-25000" dirty="0" smtClean="0">
                          <a:latin typeface="微软雅黑" panose="020B0503020204020204" pitchFamily="34" charset="-122"/>
                          <a:ea typeface="微软雅黑" panose="020B0503020204020204" pitchFamily="34" charset="-122"/>
                        </a:rPr>
                        <a:t>1</a:t>
                      </a:r>
                      <a:r>
                        <a:rPr lang="en-US" altLang="zh-CN" sz="2400" dirty="0" smtClean="0">
                          <a:latin typeface="微软雅黑" panose="020B0503020204020204" pitchFamily="34" charset="-122"/>
                          <a:ea typeface="微软雅黑" panose="020B0503020204020204" pitchFamily="34" charset="-122"/>
                        </a:rPr>
                        <a:t>-qy</a:t>
                      </a:r>
                      <a:r>
                        <a:rPr lang="en-US" altLang="zh-CN" sz="2400" baseline="-25000" dirty="0" smtClean="0">
                          <a:latin typeface="微软雅黑" panose="020B0503020204020204" pitchFamily="34" charset="-122"/>
                          <a:ea typeface="微软雅黑" panose="020B0503020204020204" pitchFamily="34" charset="-122"/>
                        </a:rPr>
                        <a:t>2</a:t>
                      </a:r>
                      <a:r>
                        <a:rPr lang="en-US" altLang="zh-CN"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txBody>
                  <a:tcPr/>
                </a:tc>
                <a:tc>
                  <a:txBody>
                    <a:bodyPr/>
                    <a:lstStyle/>
                    <a:p>
                      <a:pPr algn="ctr"/>
                      <a:r>
                        <a:rPr lang="en-US" altLang="zh-CN"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txBody>
                  <a:tcPr/>
                </a:tc>
                <a:tc>
                  <a:txBody>
                    <a:bodyPr/>
                    <a:lstStyle/>
                    <a:p>
                      <a:pPr algn="ctr"/>
                      <a:r>
                        <a:rPr lang="en-US" altLang="zh-CN" sz="2400" dirty="0" smtClean="0">
                          <a:latin typeface="微软雅黑" panose="020B0503020204020204" pitchFamily="34" charset="-122"/>
                          <a:ea typeface="微软雅黑" panose="020B0503020204020204" pitchFamily="34" charset="-122"/>
                        </a:rPr>
                        <a:t>a</a:t>
                      </a:r>
                      <a:r>
                        <a:rPr lang="en-US" altLang="zh-CN" sz="2400" baseline="0" dirty="0" smtClean="0">
                          <a:latin typeface="微软雅黑" panose="020B0503020204020204" pitchFamily="34" charset="-122"/>
                          <a:ea typeface="微软雅黑" panose="020B0503020204020204" pitchFamily="34" charset="-122"/>
                        </a:rPr>
                        <a:t> mod b = a-</a:t>
                      </a:r>
                      <a:r>
                        <a:rPr lang="en-US" altLang="zh-CN" sz="2400" baseline="0" dirty="0" err="1" smtClean="0">
                          <a:latin typeface="微软雅黑" panose="020B0503020204020204" pitchFamily="34" charset="-122"/>
                          <a:ea typeface="微软雅黑" panose="020B0503020204020204" pitchFamily="34" charset="-122"/>
                        </a:rPr>
                        <a:t>bq</a:t>
                      </a:r>
                      <a:endParaRPr lang="zh-CN" altLang="en-US" sz="2400" dirty="0">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txBody>
                  <a:tcPr/>
                </a:tc>
                <a:tc>
                  <a:txBody>
                    <a:bodyPr/>
                    <a:lstStyle/>
                    <a:p>
                      <a:pPr algn="ctr"/>
                      <a:r>
                        <a:rPr lang="en-US" altLang="zh-CN"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txBody>
                  <a:tcPr/>
                </a:tc>
                <a:tc>
                  <a:txBody>
                    <a:bodyPr/>
                    <a:lstStyle/>
                    <a:p>
                      <a:pPr algn="ctr"/>
                      <a:r>
                        <a:rPr lang="en-US" altLang="zh-CN"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sz="2400" dirty="0" err="1" smtClean="0">
                          <a:solidFill>
                            <a:srgbClr val="FF0000"/>
                          </a:solidFill>
                          <a:latin typeface="微软雅黑" panose="020B0503020204020204" pitchFamily="34" charset="-122"/>
                          <a:ea typeface="微软雅黑" panose="020B0503020204020204" pitchFamily="34" charset="-122"/>
                        </a:rPr>
                        <a:t>ax+by</a:t>
                      </a:r>
                      <a:endParaRPr lang="zh-CN" altLang="en-US" sz="2400" dirty="0">
                        <a:solidFill>
                          <a:srgbClr val="FF0000"/>
                        </a:solidFill>
                        <a:latin typeface="微软雅黑" panose="020B0503020204020204" pitchFamily="34" charset="-122"/>
                        <a:ea typeface="微软雅黑" panose="020B0503020204020204" pitchFamily="34" charset="-122"/>
                      </a:endParaRPr>
                    </a:p>
                  </a:txBody>
                  <a:tcPr/>
                </a:tc>
                <a:tc>
                  <a:txBody>
                    <a:bodyPr/>
                    <a:lstStyle/>
                    <a:p>
                      <a:pPr algn="ctr"/>
                      <a:r>
                        <a:rPr lang="en-US" altLang="zh-CN" sz="2400" dirty="0" smtClean="0">
                          <a:solidFill>
                            <a:srgbClr val="FF0000"/>
                          </a:solidFill>
                          <a:latin typeface="微软雅黑" panose="020B0503020204020204" pitchFamily="34" charset="-122"/>
                          <a:ea typeface="微软雅黑" panose="020B0503020204020204" pitchFamily="34" charset="-122"/>
                        </a:rPr>
                        <a:t>=</a:t>
                      </a:r>
                      <a:endParaRPr lang="zh-CN" altLang="en-US" sz="2400" dirty="0">
                        <a:solidFill>
                          <a:srgbClr val="FF0000"/>
                        </a:solidFill>
                        <a:latin typeface="微软雅黑" panose="020B0503020204020204" pitchFamily="34" charset="-122"/>
                        <a:ea typeface="微软雅黑" panose="020B0503020204020204" pitchFamily="34" charset="-122"/>
                      </a:endParaRPr>
                    </a:p>
                  </a:txBody>
                  <a:tcPr/>
                </a:tc>
                <a:tc>
                  <a:txBody>
                    <a:bodyPr/>
                    <a:lstStyle/>
                    <a:p>
                      <a:pPr algn="ctr"/>
                      <a:r>
                        <a:rPr lang="en-US" altLang="zh-CN" sz="2400" dirty="0" smtClean="0">
                          <a:solidFill>
                            <a:srgbClr val="FF0000"/>
                          </a:solidFill>
                          <a:latin typeface="微软雅黑" panose="020B0503020204020204" pitchFamily="34" charset="-122"/>
                          <a:ea typeface="微软雅黑" panose="020B0503020204020204" pitchFamily="34" charset="-122"/>
                        </a:rPr>
                        <a:t>d</a:t>
                      </a:r>
                      <a:endParaRPr lang="zh-CN" altLang="en-US" sz="2400" dirty="0">
                        <a:solidFill>
                          <a:srgbClr val="FF0000"/>
                        </a:solidFill>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sz="2400" b="0" dirty="0" err="1" smtClean="0">
                          <a:latin typeface="微软雅黑" panose="020B0503020204020204" pitchFamily="34" charset="-122"/>
                          <a:ea typeface="微软雅黑" panose="020B0503020204020204" pitchFamily="34" charset="-122"/>
                        </a:rPr>
                        <a:t>ax'+by</a:t>
                      </a:r>
                      <a:r>
                        <a:rPr lang="en-US" altLang="zh-CN" sz="2400" b="0" dirty="0" smtClean="0">
                          <a:latin typeface="微软雅黑" panose="020B0503020204020204" pitchFamily="34" charset="-122"/>
                          <a:ea typeface="微软雅黑" panose="020B0503020204020204" pitchFamily="34" charset="-122"/>
                        </a:rPr>
                        <a:t>'</a:t>
                      </a:r>
                      <a:endParaRPr lang="zh-CN" altLang="en-US" sz="2400" b="0" dirty="0">
                        <a:latin typeface="微软雅黑" panose="020B0503020204020204" pitchFamily="34" charset="-122"/>
                        <a:ea typeface="微软雅黑" panose="020B0503020204020204" pitchFamily="34" charset="-122"/>
                      </a:endParaRPr>
                    </a:p>
                  </a:txBody>
                  <a:tcPr/>
                </a:tc>
                <a:tc>
                  <a:txBody>
                    <a:bodyPr/>
                    <a:lstStyle/>
                    <a:p>
                      <a:pPr algn="ctr"/>
                      <a:r>
                        <a:rPr lang="en-US" altLang="zh-CN" sz="2400" b="0" dirty="0" smtClean="0">
                          <a:latin typeface="微软雅黑" panose="020B0503020204020204" pitchFamily="34" charset="-122"/>
                          <a:ea typeface="微软雅黑" panose="020B0503020204020204" pitchFamily="34" charset="-122"/>
                        </a:rPr>
                        <a:t>=</a:t>
                      </a:r>
                      <a:endParaRPr lang="zh-CN" altLang="en-US" sz="2400" b="0" dirty="0">
                        <a:latin typeface="微软雅黑" panose="020B0503020204020204" pitchFamily="34" charset="-122"/>
                        <a:ea typeface="微软雅黑" panose="020B0503020204020204" pitchFamily="34" charset="-122"/>
                      </a:endParaRPr>
                    </a:p>
                  </a:txBody>
                  <a:tcPr/>
                </a:tc>
                <a:tc>
                  <a:txBody>
                    <a:bodyPr/>
                    <a:lstStyle/>
                    <a:p>
                      <a:pPr algn="ctr"/>
                      <a:r>
                        <a:rPr lang="en-US" altLang="zh-CN" sz="2400" b="0" dirty="0" smtClean="0">
                          <a:latin typeface="微软雅黑" panose="020B0503020204020204" pitchFamily="34" charset="-122"/>
                          <a:ea typeface="微软雅黑" panose="020B0503020204020204" pitchFamily="34" charset="-122"/>
                        </a:rPr>
                        <a:t>0</a:t>
                      </a:r>
                      <a:endParaRPr lang="zh-CN" altLang="en-US" sz="2400" b="0" dirty="0">
                        <a:latin typeface="微软雅黑" panose="020B0503020204020204" pitchFamily="34" charset="-122"/>
                        <a:ea typeface="微软雅黑" panose="020B0503020204020204" pitchFamily="34" charset="-122"/>
                      </a:endParaRPr>
                    </a:p>
                  </a:txBody>
                  <a:tcPr/>
                </a:tc>
              </a:tr>
            </a:tbl>
          </a:graphicData>
        </a:graphic>
      </p:graphicFrame>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70594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fld id="{FC620DE2-023C-4447-B5E6-85BACFF8C054}" type="slidenum">
              <a:rPr lang="zh-CN" altLang="en-US" smtClean="0"/>
              <a:pPr/>
              <a:t>35</a:t>
            </a:fld>
            <a:endParaRPr lang="zh-CN" altLang="en-US"/>
          </a:p>
        </p:txBody>
      </p:sp>
      <p:sp>
        <p:nvSpPr>
          <p:cNvPr id="3" name="内容占位符 2"/>
          <p:cNvSpPr>
            <a:spLocks noGrp="1"/>
          </p:cNvSpPr>
          <p:nvPr>
            <p:ph idx="4294967295"/>
          </p:nvPr>
        </p:nvSpPr>
        <p:spPr>
          <a:xfrm>
            <a:off x="395536" y="1052736"/>
            <a:ext cx="8472487" cy="5280670"/>
          </a:xfrm>
        </p:spPr>
        <p:txBody>
          <a:bodyPr/>
          <a:lstStyle/>
          <a:p>
            <a:r>
              <a:rPr lang="zh-CN" altLang="en-US" sz="2400" dirty="0" smtClean="0"/>
              <a:t>例：</a:t>
            </a:r>
            <a:r>
              <a:rPr lang="en-US" altLang="zh-CN" sz="2400" dirty="0" smtClean="0"/>
              <a:t>a=4864, b=3458</a:t>
            </a:r>
            <a:endParaRPr lang="en-US" sz="2400" dirty="0"/>
          </a:p>
        </p:txBody>
      </p:sp>
      <p:sp>
        <p:nvSpPr>
          <p:cNvPr id="8" name="矩形 7"/>
          <p:cNvSpPr/>
          <p:nvPr/>
        </p:nvSpPr>
        <p:spPr>
          <a:xfrm>
            <a:off x="4499992" y="4869160"/>
            <a:ext cx="4144083" cy="461665"/>
          </a:xfrm>
          <a:prstGeom prst="rect">
            <a:avLst/>
          </a:prstGeom>
        </p:spPr>
        <p:txBody>
          <a:bodyPr wrap="none">
            <a:spAutoFit/>
          </a:bodyPr>
          <a:lstStyle/>
          <a:p>
            <a:r>
              <a:rPr lang="en-US" altLang="zh-CN" sz="2400" b="1" dirty="0" smtClean="0">
                <a:solidFill>
                  <a:srgbClr val="FF0000"/>
                </a:solidFill>
                <a:latin typeface="微软雅黑" panose="020B0503020204020204" pitchFamily="34" charset="-122"/>
                <a:ea typeface="微软雅黑" panose="020B0503020204020204" pitchFamily="34" charset="-122"/>
                <a:cs typeface="Times New Roman" pitchFamily="18" charset="0"/>
              </a:rPr>
              <a:t>4864×32+3458×(-45)=38</a:t>
            </a:r>
            <a:endParaRPr lang="en-US" sz="2400" b="1" dirty="0">
              <a:solidFill>
                <a:srgbClr val="FF0000"/>
              </a:solidFill>
              <a:latin typeface="微软雅黑" panose="020B0503020204020204" pitchFamily="34" charset="-122"/>
              <a:ea typeface="微软雅黑" panose="020B0503020204020204" pitchFamily="34" charset="-122"/>
              <a:cs typeface="Times New Roman" pitchFamily="18" charset="0"/>
            </a:endParaRPr>
          </a:p>
        </p:txBody>
      </p:sp>
      <p:sp>
        <p:nvSpPr>
          <p:cNvPr id="9" name="矩形 8"/>
          <p:cNvSpPr/>
          <p:nvPr/>
        </p:nvSpPr>
        <p:spPr>
          <a:xfrm>
            <a:off x="4499992" y="5330825"/>
            <a:ext cx="4144083" cy="461665"/>
          </a:xfrm>
          <a:prstGeom prst="rect">
            <a:avLst/>
          </a:prstGeom>
        </p:spPr>
        <p:txBody>
          <a:bodyPr wrap="none">
            <a:spAutoFit/>
          </a:bodyPr>
          <a:lstStyle/>
          <a:p>
            <a:r>
              <a:rPr lang="en-US" altLang="zh-CN" sz="2400" b="1" dirty="0" smtClean="0">
                <a:solidFill>
                  <a:srgbClr val="FF0000"/>
                </a:solidFill>
                <a:latin typeface="微软雅黑" panose="020B0503020204020204" pitchFamily="34" charset="-122"/>
                <a:ea typeface="微软雅黑" panose="020B0503020204020204" pitchFamily="34" charset="-122"/>
                <a:cs typeface="Times New Roman" pitchFamily="18" charset="0"/>
              </a:rPr>
              <a:t>4864×(-91)+3458×128=0</a:t>
            </a:r>
            <a:endParaRPr lang="en-US" sz="2400" b="1" dirty="0">
              <a:solidFill>
                <a:srgbClr val="FF0000"/>
              </a:solidFill>
              <a:latin typeface="微软雅黑" panose="020B0503020204020204" pitchFamily="34" charset="-122"/>
              <a:ea typeface="微软雅黑" panose="020B0503020204020204" pitchFamily="34" charset="-122"/>
              <a:cs typeface="Times New Roman" pitchFamily="18" charset="0"/>
            </a:endParaRPr>
          </a:p>
        </p:txBody>
      </p:sp>
      <p:graphicFrame>
        <p:nvGraphicFramePr>
          <p:cNvPr id="10" name="表格 9"/>
          <p:cNvGraphicFramePr>
            <a:graphicFrameLocks noGrp="1"/>
          </p:cNvGraphicFramePr>
          <p:nvPr>
            <p:extLst>
              <p:ext uri="{D42A27DB-BD31-4B8C-83A1-F6EECF244321}">
                <p14:modId xmlns:p14="http://schemas.microsoft.com/office/powerpoint/2010/main" val="2597035236"/>
              </p:ext>
            </p:extLst>
          </p:nvPr>
        </p:nvGraphicFramePr>
        <p:xfrm>
          <a:off x="899592" y="1628800"/>
          <a:ext cx="3560136" cy="4114800"/>
        </p:xfrm>
        <a:graphic>
          <a:graphicData uri="http://schemas.openxmlformats.org/drawingml/2006/table">
            <a:tbl>
              <a:tblPr firstRow="1" lastRow="1" bandRow="1">
                <a:tableStyleId>{5DA37D80-6434-44D0-A028-1B22A696006F}</a:tableStyleId>
              </a:tblPr>
              <a:tblGrid>
                <a:gridCol w="890034"/>
                <a:gridCol w="890034"/>
                <a:gridCol w="890034"/>
                <a:gridCol w="890034"/>
              </a:tblGrid>
              <a:tr h="240900">
                <a:tc>
                  <a:txBody>
                    <a:bodyPr/>
                    <a:lstStyle/>
                    <a:p>
                      <a:pPr algn="ctr" fontAlgn="auto">
                        <a:lnSpc>
                          <a:spcPct val="100000"/>
                        </a:lnSpc>
                      </a:pPr>
                      <a:r>
                        <a:rPr lang="en-US" sz="2400" dirty="0" smtClean="0">
                          <a:latin typeface="微软雅黑" panose="020B0503020204020204" pitchFamily="34" charset="-122"/>
                          <a:ea typeface="微软雅黑" panose="020B0503020204020204" pitchFamily="34" charset="-122"/>
                        </a:rPr>
                        <a:t>q</a:t>
                      </a:r>
                      <a:endParaRPr lang="en-US" sz="2400" dirty="0">
                        <a:latin typeface="微软雅黑" panose="020B0503020204020204" pitchFamily="34" charset="-122"/>
                        <a:ea typeface="微软雅黑" panose="020B0503020204020204" pitchFamily="34" charset="-122"/>
                        <a:cs typeface="Times New Roman" pitchFamily="18" charset="0"/>
                      </a:endParaRPr>
                    </a:p>
                  </a:txBody>
                  <a:tcPr marL="45720" marR="45720" anchor="b"/>
                </a:tc>
                <a:tc>
                  <a:txBody>
                    <a:bodyPr/>
                    <a:lstStyle/>
                    <a:p>
                      <a:pPr algn="ctr" fontAlgn="auto">
                        <a:lnSpc>
                          <a:spcPct val="100000"/>
                        </a:lnSpc>
                      </a:pPr>
                      <a:r>
                        <a:rPr lang="en-US" sz="2400" dirty="0" smtClean="0">
                          <a:latin typeface="微软雅黑" panose="020B0503020204020204" pitchFamily="34" charset="-122"/>
                          <a:ea typeface="微软雅黑" panose="020B0503020204020204" pitchFamily="34" charset="-122"/>
                        </a:rPr>
                        <a:t>x</a:t>
                      </a:r>
                      <a:endParaRPr lang="en-US" sz="2400" baseline="-25000" dirty="0">
                        <a:latin typeface="微软雅黑" panose="020B0503020204020204" pitchFamily="34" charset="-122"/>
                        <a:ea typeface="微软雅黑" panose="020B0503020204020204" pitchFamily="34" charset="-122"/>
                        <a:cs typeface="Times New Roman" pitchFamily="18" charset="0"/>
                      </a:endParaRPr>
                    </a:p>
                  </a:txBody>
                  <a:tcPr marL="45720" marR="45720" anchor="b"/>
                </a:tc>
                <a:tc>
                  <a:txBody>
                    <a:bodyPr/>
                    <a:lstStyle/>
                    <a:p>
                      <a:pPr marL="0" algn="ctr" defTabSz="914400" rtl="0" eaLnBrk="1" fontAlgn="auto" latinLnBrk="0" hangingPunct="1">
                        <a:lnSpc>
                          <a:spcPct val="100000"/>
                        </a:lnSpc>
                      </a:pPr>
                      <a:r>
                        <a:rPr lang="en-US" sz="2400" dirty="0" smtClean="0">
                          <a:latin typeface="微软雅黑" panose="020B0503020204020204" pitchFamily="34" charset="-122"/>
                          <a:ea typeface="微软雅黑" panose="020B0503020204020204" pitchFamily="34" charset="-122"/>
                        </a:rPr>
                        <a:t>y</a:t>
                      </a:r>
                      <a:endParaRPr lang="en-US" sz="2400" b="1" kern="1200" baseline="-25000" dirty="0" smtClean="0">
                        <a:solidFill>
                          <a:schemeClr val="lt1"/>
                        </a:solidFill>
                        <a:latin typeface="微软雅黑" panose="020B0503020204020204" pitchFamily="34" charset="-122"/>
                        <a:ea typeface="微软雅黑" panose="020B0503020204020204" pitchFamily="34" charset="-122"/>
                        <a:cs typeface="Times New Roman" pitchFamily="18" charset="0"/>
                      </a:endParaRPr>
                    </a:p>
                  </a:txBody>
                  <a:tcPr marL="45720" marR="45720" anchor="b"/>
                </a:tc>
                <a:tc>
                  <a:txBody>
                    <a:bodyPr/>
                    <a:lstStyle/>
                    <a:p>
                      <a:pPr marL="0" algn="ctr" defTabSz="914400" rtl="0" eaLnBrk="1" fontAlgn="auto" latinLnBrk="0" hangingPunct="1">
                        <a:lnSpc>
                          <a:spcPct val="100000"/>
                        </a:lnSpc>
                      </a:pPr>
                      <a:r>
                        <a:rPr lang="en-US" sz="2400" kern="1200" baseline="0" dirty="0" smtClean="0">
                          <a:latin typeface="微软雅黑" panose="020B0503020204020204" pitchFamily="34" charset="-122"/>
                          <a:ea typeface="微软雅黑" panose="020B0503020204020204" pitchFamily="34" charset="-122"/>
                        </a:rPr>
                        <a:t>d</a:t>
                      </a:r>
                      <a:endParaRPr lang="en-US" sz="2400" b="1" kern="1200" baseline="0" dirty="0" smtClean="0">
                        <a:solidFill>
                          <a:schemeClr val="lt1"/>
                        </a:solidFill>
                        <a:latin typeface="微软雅黑" panose="020B0503020204020204" pitchFamily="34" charset="-122"/>
                        <a:ea typeface="微软雅黑" panose="020B0503020204020204" pitchFamily="34" charset="-122"/>
                        <a:cs typeface="Times New Roman" pitchFamily="18" charset="0"/>
                      </a:endParaRPr>
                    </a:p>
                  </a:txBody>
                  <a:tcPr marL="45720" marR="45720" anchor="b"/>
                </a:tc>
              </a:tr>
              <a:tr h="240900">
                <a:tc>
                  <a:txBody>
                    <a:bodyPr/>
                    <a:lstStyle/>
                    <a:p>
                      <a:pPr algn="ctr" fontAlgn="auto">
                        <a:lnSpc>
                          <a:spcPct val="100000"/>
                        </a:lnSpc>
                      </a:pPr>
                      <a:r>
                        <a:rPr lang="en-US" sz="2400" dirty="0" smtClean="0">
                          <a:latin typeface="微软雅黑" panose="020B0503020204020204" pitchFamily="34" charset="-122"/>
                          <a:ea typeface="微软雅黑" panose="020B0503020204020204" pitchFamily="34" charset="-122"/>
                        </a:rPr>
                        <a:t>-</a:t>
                      </a:r>
                      <a:endParaRPr lang="en-US" sz="2400" dirty="0">
                        <a:latin typeface="微软雅黑" panose="020B0503020204020204" pitchFamily="34" charset="-122"/>
                        <a:ea typeface="微软雅黑" panose="020B0503020204020204" pitchFamily="34" charset="-122"/>
                        <a:cs typeface="Times New Roman" pitchFamily="18" charset="0"/>
                      </a:endParaRPr>
                    </a:p>
                  </a:txBody>
                  <a:tcPr marL="45720" marR="45720" anchor="b"/>
                </a:tc>
                <a:tc>
                  <a:txBody>
                    <a:bodyPr/>
                    <a:lstStyle/>
                    <a:p>
                      <a:pPr algn="ctr" fontAlgn="auto">
                        <a:lnSpc>
                          <a:spcPct val="100000"/>
                        </a:lnSpc>
                      </a:pPr>
                      <a:r>
                        <a:rPr lang="en-US" sz="2400" dirty="0" smtClean="0">
                          <a:latin typeface="微软雅黑" panose="020B0503020204020204" pitchFamily="34" charset="-122"/>
                          <a:ea typeface="微软雅黑" panose="020B0503020204020204" pitchFamily="34" charset="-122"/>
                        </a:rPr>
                        <a:t>1</a:t>
                      </a:r>
                      <a:endParaRPr lang="en-US" sz="2400" dirty="0">
                        <a:solidFill>
                          <a:srgbClr val="7030A0"/>
                        </a:solidFill>
                        <a:latin typeface="微软雅黑" panose="020B0503020204020204" pitchFamily="34" charset="-122"/>
                        <a:ea typeface="微软雅黑" panose="020B0503020204020204" pitchFamily="34" charset="-122"/>
                        <a:cs typeface="Times New Roman" pitchFamily="18" charset="0"/>
                      </a:endParaRPr>
                    </a:p>
                  </a:txBody>
                  <a:tcPr marL="45720" marR="45720" anchor="b"/>
                </a:tc>
                <a:tc>
                  <a:txBody>
                    <a:bodyPr/>
                    <a:lstStyle/>
                    <a:p>
                      <a:pPr algn="ctr" fontAlgn="auto">
                        <a:lnSpc>
                          <a:spcPct val="100000"/>
                        </a:lnSpc>
                      </a:pPr>
                      <a:r>
                        <a:rPr lang="en-US" sz="2400" dirty="0" smtClean="0">
                          <a:latin typeface="微软雅黑" panose="020B0503020204020204" pitchFamily="34" charset="-122"/>
                          <a:ea typeface="微软雅黑" panose="020B0503020204020204" pitchFamily="34" charset="-122"/>
                        </a:rPr>
                        <a:t>0</a:t>
                      </a:r>
                      <a:endParaRPr lang="en-US" sz="2400" dirty="0">
                        <a:solidFill>
                          <a:srgbClr val="7030A0"/>
                        </a:solidFill>
                        <a:latin typeface="微软雅黑" panose="020B0503020204020204" pitchFamily="34" charset="-122"/>
                        <a:ea typeface="微软雅黑" panose="020B0503020204020204" pitchFamily="34" charset="-122"/>
                        <a:cs typeface="Times New Roman" pitchFamily="18" charset="0"/>
                      </a:endParaRPr>
                    </a:p>
                  </a:txBody>
                  <a:tcPr marL="45720" marR="45720" anchor="b"/>
                </a:tc>
                <a:tc>
                  <a:txBody>
                    <a:bodyPr/>
                    <a:lstStyle/>
                    <a:p>
                      <a:pPr algn="ctr" fontAlgn="auto">
                        <a:lnSpc>
                          <a:spcPct val="100000"/>
                        </a:lnSpc>
                      </a:pPr>
                      <a:r>
                        <a:rPr lang="en-US" sz="2400" dirty="0" smtClean="0">
                          <a:latin typeface="微软雅黑" panose="020B0503020204020204" pitchFamily="34" charset="-122"/>
                          <a:ea typeface="微软雅黑" panose="020B0503020204020204" pitchFamily="34" charset="-122"/>
                        </a:rPr>
                        <a:t>4864</a:t>
                      </a:r>
                      <a:endParaRPr lang="en-US" sz="2400" dirty="0">
                        <a:solidFill>
                          <a:srgbClr val="7030A0"/>
                        </a:solidFill>
                        <a:latin typeface="微软雅黑" panose="020B0503020204020204" pitchFamily="34" charset="-122"/>
                        <a:ea typeface="微软雅黑" panose="020B0503020204020204" pitchFamily="34" charset="-122"/>
                        <a:cs typeface="Times New Roman" pitchFamily="18" charset="0"/>
                      </a:endParaRPr>
                    </a:p>
                  </a:txBody>
                  <a:tcPr marL="45720" marR="45720" anchor="b"/>
                </a:tc>
              </a:tr>
              <a:tr h="240900">
                <a:tc>
                  <a:txBody>
                    <a:bodyPr/>
                    <a:lstStyle/>
                    <a:p>
                      <a:pPr algn="ctr" fontAlgn="auto">
                        <a:lnSpc>
                          <a:spcPct val="100000"/>
                        </a:lnSpc>
                      </a:pPr>
                      <a:r>
                        <a:rPr lang="en-US" altLang="zh-CN" sz="2400" dirty="0" smtClean="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cs typeface="Times New Roman" pitchFamily="18" charset="0"/>
                      </a:endParaRPr>
                    </a:p>
                  </a:txBody>
                  <a:tcPr marL="45720" marR="45720" anchor="b"/>
                </a:tc>
                <a:tc>
                  <a:txBody>
                    <a:bodyPr/>
                    <a:lstStyle/>
                    <a:p>
                      <a:pPr algn="ctr" fontAlgn="auto">
                        <a:lnSpc>
                          <a:spcPct val="100000"/>
                        </a:lnSpc>
                      </a:pPr>
                      <a:r>
                        <a:rPr lang="en-US" sz="2400" dirty="0" smtClean="0">
                          <a:latin typeface="微软雅黑" panose="020B0503020204020204" pitchFamily="34" charset="-122"/>
                          <a:ea typeface="微软雅黑" panose="020B0503020204020204" pitchFamily="34" charset="-122"/>
                        </a:rPr>
                        <a:t>0</a:t>
                      </a:r>
                      <a:endParaRPr lang="en-US" sz="2400" dirty="0">
                        <a:solidFill>
                          <a:srgbClr val="7030A0"/>
                        </a:solidFill>
                        <a:latin typeface="微软雅黑" panose="020B0503020204020204" pitchFamily="34" charset="-122"/>
                        <a:ea typeface="微软雅黑" panose="020B0503020204020204" pitchFamily="34" charset="-122"/>
                        <a:cs typeface="Times New Roman" pitchFamily="18" charset="0"/>
                      </a:endParaRPr>
                    </a:p>
                  </a:txBody>
                  <a:tcPr marL="45720" marR="45720" anchor="b"/>
                </a:tc>
                <a:tc>
                  <a:txBody>
                    <a:bodyPr/>
                    <a:lstStyle/>
                    <a:p>
                      <a:pPr algn="ctr" fontAlgn="auto">
                        <a:lnSpc>
                          <a:spcPct val="100000"/>
                        </a:lnSpc>
                      </a:pPr>
                      <a:r>
                        <a:rPr lang="en-US" sz="2400" dirty="0" smtClean="0">
                          <a:latin typeface="微软雅黑" panose="020B0503020204020204" pitchFamily="34" charset="-122"/>
                          <a:ea typeface="微软雅黑" panose="020B0503020204020204" pitchFamily="34" charset="-122"/>
                        </a:rPr>
                        <a:t>1</a:t>
                      </a:r>
                      <a:endParaRPr lang="en-US" sz="2400" dirty="0">
                        <a:solidFill>
                          <a:srgbClr val="7030A0"/>
                        </a:solidFill>
                        <a:latin typeface="微软雅黑" panose="020B0503020204020204" pitchFamily="34" charset="-122"/>
                        <a:ea typeface="微软雅黑" panose="020B0503020204020204" pitchFamily="34" charset="-122"/>
                        <a:cs typeface="Times New Roman" pitchFamily="18" charset="0"/>
                      </a:endParaRPr>
                    </a:p>
                  </a:txBody>
                  <a:tcPr marL="45720" marR="45720" anchor="b"/>
                </a:tc>
                <a:tc>
                  <a:txBody>
                    <a:bodyPr/>
                    <a:lstStyle/>
                    <a:p>
                      <a:pPr algn="ctr" fontAlgn="auto">
                        <a:lnSpc>
                          <a:spcPct val="100000"/>
                        </a:lnSpc>
                      </a:pPr>
                      <a:r>
                        <a:rPr lang="en-US" sz="2400" dirty="0" smtClean="0">
                          <a:latin typeface="微软雅黑" panose="020B0503020204020204" pitchFamily="34" charset="-122"/>
                          <a:ea typeface="微软雅黑" panose="020B0503020204020204" pitchFamily="34" charset="-122"/>
                        </a:rPr>
                        <a:t>3458</a:t>
                      </a:r>
                      <a:endParaRPr lang="en-US" sz="2400" dirty="0">
                        <a:solidFill>
                          <a:srgbClr val="7030A0"/>
                        </a:solidFill>
                        <a:latin typeface="微软雅黑" panose="020B0503020204020204" pitchFamily="34" charset="-122"/>
                        <a:ea typeface="微软雅黑" panose="020B0503020204020204" pitchFamily="34" charset="-122"/>
                        <a:cs typeface="Times New Roman" pitchFamily="18" charset="0"/>
                      </a:endParaRPr>
                    </a:p>
                  </a:txBody>
                  <a:tcPr marL="45720" marR="45720" anchor="b"/>
                </a:tc>
              </a:tr>
              <a:tr h="240900">
                <a:tc>
                  <a:txBody>
                    <a:bodyPr/>
                    <a:lstStyle/>
                    <a:p>
                      <a:pPr algn="ctr" fontAlgn="auto">
                        <a:lnSpc>
                          <a:spcPct val="100000"/>
                        </a:lnSpc>
                      </a:pPr>
                      <a:r>
                        <a:rPr lang="en-US" sz="2400" dirty="0" smtClean="0">
                          <a:latin typeface="微软雅黑" panose="020B0503020204020204" pitchFamily="34" charset="-122"/>
                          <a:ea typeface="微软雅黑" panose="020B0503020204020204" pitchFamily="34" charset="-122"/>
                        </a:rPr>
                        <a:t>1</a:t>
                      </a:r>
                      <a:endParaRPr lang="en-US" sz="2400" dirty="0">
                        <a:solidFill>
                          <a:srgbClr val="7030A0"/>
                        </a:solidFill>
                        <a:latin typeface="微软雅黑" panose="020B0503020204020204" pitchFamily="34" charset="-122"/>
                        <a:ea typeface="微软雅黑" panose="020B0503020204020204" pitchFamily="34" charset="-122"/>
                        <a:cs typeface="Times New Roman" pitchFamily="18" charset="0"/>
                      </a:endParaRPr>
                    </a:p>
                  </a:txBody>
                  <a:tcPr marL="45720" marR="45720" anchor="b"/>
                </a:tc>
                <a:tc>
                  <a:txBody>
                    <a:bodyPr/>
                    <a:lstStyle/>
                    <a:p>
                      <a:pPr algn="ctr" fontAlgn="auto">
                        <a:lnSpc>
                          <a:spcPct val="100000"/>
                        </a:lnSpc>
                      </a:pPr>
                      <a:r>
                        <a:rPr lang="en-US" sz="2400" dirty="0" smtClean="0">
                          <a:latin typeface="微软雅黑" panose="020B0503020204020204" pitchFamily="34" charset="-122"/>
                          <a:ea typeface="微软雅黑" panose="020B0503020204020204" pitchFamily="34" charset="-122"/>
                        </a:rPr>
                        <a:t>1</a:t>
                      </a:r>
                      <a:endParaRPr lang="en-US" sz="2400" dirty="0">
                        <a:solidFill>
                          <a:srgbClr val="7030A0"/>
                        </a:solidFill>
                        <a:latin typeface="微软雅黑" panose="020B0503020204020204" pitchFamily="34" charset="-122"/>
                        <a:ea typeface="微软雅黑" panose="020B0503020204020204" pitchFamily="34" charset="-122"/>
                        <a:cs typeface="Times New Roman" pitchFamily="18" charset="0"/>
                      </a:endParaRPr>
                    </a:p>
                  </a:txBody>
                  <a:tcPr marL="45720" marR="45720" anchor="b"/>
                </a:tc>
                <a:tc>
                  <a:txBody>
                    <a:bodyPr/>
                    <a:lstStyle/>
                    <a:p>
                      <a:pPr algn="ctr" fontAlgn="auto">
                        <a:lnSpc>
                          <a:spcPct val="100000"/>
                        </a:lnSpc>
                      </a:pPr>
                      <a:r>
                        <a:rPr lang="en-US" sz="2400" dirty="0" smtClean="0">
                          <a:latin typeface="微软雅黑" panose="020B0503020204020204" pitchFamily="34" charset="-122"/>
                          <a:ea typeface="微软雅黑" panose="020B0503020204020204" pitchFamily="34" charset="-122"/>
                        </a:rPr>
                        <a:t>-1</a:t>
                      </a:r>
                      <a:endParaRPr lang="en-US" sz="2400" dirty="0">
                        <a:solidFill>
                          <a:srgbClr val="7030A0"/>
                        </a:solidFill>
                        <a:latin typeface="微软雅黑" panose="020B0503020204020204" pitchFamily="34" charset="-122"/>
                        <a:ea typeface="微软雅黑" panose="020B0503020204020204" pitchFamily="34" charset="-122"/>
                        <a:cs typeface="Times New Roman" pitchFamily="18" charset="0"/>
                      </a:endParaRPr>
                    </a:p>
                  </a:txBody>
                  <a:tcPr marL="45720" marR="45720" anchor="b"/>
                </a:tc>
                <a:tc>
                  <a:txBody>
                    <a:bodyPr/>
                    <a:lstStyle/>
                    <a:p>
                      <a:pPr algn="ctr" fontAlgn="auto">
                        <a:lnSpc>
                          <a:spcPct val="100000"/>
                        </a:lnSpc>
                      </a:pPr>
                      <a:r>
                        <a:rPr lang="en-US" sz="2400" dirty="0" smtClean="0">
                          <a:latin typeface="微软雅黑" panose="020B0503020204020204" pitchFamily="34" charset="-122"/>
                          <a:ea typeface="微软雅黑" panose="020B0503020204020204" pitchFamily="34" charset="-122"/>
                        </a:rPr>
                        <a:t>1406</a:t>
                      </a:r>
                      <a:endParaRPr lang="en-US" sz="2400" dirty="0">
                        <a:solidFill>
                          <a:srgbClr val="7030A0"/>
                        </a:solidFill>
                        <a:latin typeface="微软雅黑" panose="020B0503020204020204" pitchFamily="34" charset="-122"/>
                        <a:ea typeface="微软雅黑" panose="020B0503020204020204" pitchFamily="34" charset="-122"/>
                        <a:cs typeface="Times New Roman" pitchFamily="18" charset="0"/>
                      </a:endParaRPr>
                    </a:p>
                  </a:txBody>
                  <a:tcPr marL="45720" marR="45720" anchor="b"/>
                </a:tc>
              </a:tr>
              <a:tr h="242526">
                <a:tc>
                  <a:txBody>
                    <a:bodyPr/>
                    <a:lstStyle/>
                    <a:p>
                      <a:pPr algn="ctr" fontAlgn="auto">
                        <a:lnSpc>
                          <a:spcPct val="100000"/>
                        </a:lnSpc>
                      </a:pPr>
                      <a:r>
                        <a:rPr lang="en-US" sz="2400" dirty="0" smtClean="0">
                          <a:latin typeface="微软雅黑" panose="020B0503020204020204" pitchFamily="34" charset="-122"/>
                          <a:ea typeface="微软雅黑" panose="020B0503020204020204" pitchFamily="34" charset="-122"/>
                        </a:rPr>
                        <a:t>2</a:t>
                      </a:r>
                      <a:endParaRPr lang="en-US" sz="2400" dirty="0">
                        <a:solidFill>
                          <a:srgbClr val="7030A0"/>
                        </a:solidFill>
                        <a:latin typeface="微软雅黑" panose="020B0503020204020204" pitchFamily="34" charset="-122"/>
                        <a:ea typeface="微软雅黑" panose="020B0503020204020204" pitchFamily="34" charset="-122"/>
                        <a:cs typeface="Times New Roman" pitchFamily="18" charset="0"/>
                      </a:endParaRPr>
                    </a:p>
                  </a:txBody>
                  <a:tcPr marL="45720" marR="45720" anchor="b"/>
                </a:tc>
                <a:tc>
                  <a:txBody>
                    <a:bodyPr/>
                    <a:lstStyle/>
                    <a:p>
                      <a:pPr algn="ctr" fontAlgn="auto">
                        <a:lnSpc>
                          <a:spcPct val="100000"/>
                        </a:lnSpc>
                      </a:pPr>
                      <a:r>
                        <a:rPr lang="en-US" sz="2400" dirty="0" smtClean="0">
                          <a:latin typeface="微软雅黑" panose="020B0503020204020204" pitchFamily="34" charset="-122"/>
                          <a:ea typeface="微软雅黑" panose="020B0503020204020204" pitchFamily="34" charset="-122"/>
                        </a:rPr>
                        <a:t>-2</a:t>
                      </a:r>
                      <a:endParaRPr lang="en-US" sz="2400" dirty="0">
                        <a:solidFill>
                          <a:srgbClr val="7030A0"/>
                        </a:solidFill>
                        <a:latin typeface="微软雅黑" panose="020B0503020204020204" pitchFamily="34" charset="-122"/>
                        <a:ea typeface="微软雅黑" panose="020B0503020204020204" pitchFamily="34" charset="-122"/>
                        <a:cs typeface="Times New Roman" pitchFamily="18" charset="0"/>
                      </a:endParaRPr>
                    </a:p>
                  </a:txBody>
                  <a:tcPr marL="45720" marR="45720" anchor="b"/>
                </a:tc>
                <a:tc>
                  <a:txBody>
                    <a:bodyPr/>
                    <a:lstStyle/>
                    <a:p>
                      <a:pPr algn="ctr" fontAlgn="auto">
                        <a:lnSpc>
                          <a:spcPct val="100000"/>
                        </a:lnSpc>
                      </a:pPr>
                      <a:r>
                        <a:rPr lang="en-US" sz="2400" dirty="0" smtClean="0">
                          <a:latin typeface="微软雅黑" panose="020B0503020204020204" pitchFamily="34" charset="-122"/>
                          <a:ea typeface="微软雅黑" panose="020B0503020204020204" pitchFamily="34" charset="-122"/>
                        </a:rPr>
                        <a:t>3</a:t>
                      </a:r>
                      <a:endParaRPr lang="en-US" sz="2400" dirty="0">
                        <a:solidFill>
                          <a:srgbClr val="7030A0"/>
                        </a:solidFill>
                        <a:latin typeface="微软雅黑" panose="020B0503020204020204" pitchFamily="34" charset="-122"/>
                        <a:ea typeface="微软雅黑" panose="020B0503020204020204" pitchFamily="34" charset="-122"/>
                        <a:cs typeface="Times New Roman" pitchFamily="18" charset="0"/>
                      </a:endParaRPr>
                    </a:p>
                  </a:txBody>
                  <a:tcPr marL="45720" marR="45720" anchor="b"/>
                </a:tc>
                <a:tc>
                  <a:txBody>
                    <a:bodyPr/>
                    <a:lstStyle/>
                    <a:p>
                      <a:pPr algn="ctr" fontAlgn="auto">
                        <a:lnSpc>
                          <a:spcPct val="100000"/>
                        </a:lnSpc>
                      </a:pPr>
                      <a:r>
                        <a:rPr lang="en-US" sz="2400" dirty="0" smtClean="0">
                          <a:latin typeface="微软雅黑" panose="020B0503020204020204" pitchFamily="34" charset="-122"/>
                          <a:ea typeface="微软雅黑" panose="020B0503020204020204" pitchFamily="34" charset="-122"/>
                        </a:rPr>
                        <a:t>646</a:t>
                      </a:r>
                      <a:endParaRPr lang="en-US" sz="2400" dirty="0">
                        <a:solidFill>
                          <a:srgbClr val="7030A0"/>
                        </a:solidFill>
                        <a:latin typeface="微软雅黑" panose="020B0503020204020204" pitchFamily="34" charset="-122"/>
                        <a:ea typeface="微软雅黑" panose="020B0503020204020204" pitchFamily="34" charset="-122"/>
                        <a:cs typeface="Times New Roman" pitchFamily="18" charset="0"/>
                      </a:endParaRPr>
                    </a:p>
                  </a:txBody>
                  <a:tcPr marL="45720" marR="45720" anchor="b"/>
                </a:tc>
              </a:tr>
              <a:tr h="240900">
                <a:tc>
                  <a:txBody>
                    <a:bodyPr/>
                    <a:lstStyle/>
                    <a:p>
                      <a:pPr algn="ctr" fontAlgn="auto">
                        <a:lnSpc>
                          <a:spcPct val="100000"/>
                        </a:lnSpc>
                      </a:pPr>
                      <a:r>
                        <a:rPr lang="en-US" sz="2400" dirty="0" smtClean="0">
                          <a:latin typeface="微软雅黑" panose="020B0503020204020204" pitchFamily="34" charset="-122"/>
                          <a:ea typeface="微软雅黑" panose="020B0503020204020204" pitchFamily="34" charset="-122"/>
                        </a:rPr>
                        <a:t>2</a:t>
                      </a:r>
                      <a:endParaRPr lang="en-US" sz="2400" dirty="0">
                        <a:solidFill>
                          <a:srgbClr val="7030A0"/>
                        </a:solidFill>
                        <a:latin typeface="微软雅黑" panose="020B0503020204020204" pitchFamily="34" charset="-122"/>
                        <a:ea typeface="微软雅黑" panose="020B0503020204020204" pitchFamily="34" charset="-122"/>
                        <a:cs typeface="Times New Roman" pitchFamily="18" charset="0"/>
                      </a:endParaRPr>
                    </a:p>
                  </a:txBody>
                  <a:tcPr marL="45720" marR="45720" anchor="b"/>
                </a:tc>
                <a:tc>
                  <a:txBody>
                    <a:bodyPr/>
                    <a:lstStyle/>
                    <a:p>
                      <a:pPr algn="ctr" fontAlgn="auto">
                        <a:lnSpc>
                          <a:spcPct val="100000"/>
                        </a:lnSpc>
                      </a:pPr>
                      <a:r>
                        <a:rPr lang="en-US" sz="2400" dirty="0" smtClean="0">
                          <a:latin typeface="微软雅黑" panose="020B0503020204020204" pitchFamily="34" charset="-122"/>
                          <a:ea typeface="微软雅黑" panose="020B0503020204020204" pitchFamily="34" charset="-122"/>
                        </a:rPr>
                        <a:t>5</a:t>
                      </a:r>
                      <a:endParaRPr lang="en-US" sz="2400" dirty="0">
                        <a:solidFill>
                          <a:srgbClr val="7030A0"/>
                        </a:solidFill>
                        <a:latin typeface="微软雅黑" panose="020B0503020204020204" pitchFamily="34" charset="-122"/>
                        <a:ea typeface="微软雅黑" panose="020B0503020204020204" pitchFamily="34" charset="-122"/>
                        <a:cs typeface="Times New Roman" pitchFamily="18" charset="0"/>
                      </a:endParaRPr>
                    </a:p>
                  </a:txBody>
                  <a:tcPr marL="45720" marR="45720" anchor="b"/>
                </a:tc>
                <a:tc>
                  <a:txBody>
                    <a:bodyPr/>
                    <a:lstStyle/>
                    <a:p>
                      <a:pPr algn="ctr" fontAlgn="auto">
                        <a:lnSpc>
                          <a:spcPct val="100000"/>
                        </a:lnSpc>
                      </a:pPr>
                      <a:r>
                        <a:rPr lang="en-US" sz="2400" dirty="0" smtClean="0">
                          <a:latin typeface="微软雅黑" panose="020B0503020204020204" pitchFamily="34" charset="-122"/>
                          <a:ea typeface="微软雅黑" panose="020B0503020204020204" pitchFamily="34" charset="-122"/>
                        </a:rPr>
                        <a:t>-7</a:t>
                      </a:r>
                      <a:endParaRPr lang="en-US" sz="2400" dirty="0">
                        <a:solidFill>
                          <a:srgbClr val="7030A0"/>
                        </a:solidFill>
                        <a:latin typeface="微软雅黑" panose="020B0503020204020204" pitchFamily="34" charset="-122"/>
                        <a:ea typeface="微软雅黑" panose="020B0503020204020204" pitchFamily="34" charset="-122"/>
                        <a:cs typeface="Times New Roman" pitchFamily="18" charset="0"/>
                      </a:endParaRPr>
                    </a:p>
                  </a:txBody>
                  <a:tcPr marL="45720" marR="45720" anchor="b"/>
                </a:tc>
                <a:tc>
                  <a:txBody>
                    <a:bodyPr/>
                    <a:lstStyle/>
                    <a:p>
                      <a:pPr algn="ctr" fontAlgn="auto">
                        <a:lnSpc>
                          <a:spcPct val="100000"/>
                        </a:lnSpc>
                      </a:pPr>
                      <a:r>
                        <a:rPr lang="en-US" sz="2400" dirty="0" smtClean="0">
                          <a:latin typeface="微软雅黑" panose="020B0503020204020204" pitchFamily="34" charset="-122"/>
                          <a:ea typeface="微软雅黑" panose="020B0503020204020204" pitchFamily="34" charset="-122"/>
                        </a:rPr>
                        <a:t>114</a:t>
                      </a:r>
                      <a:endParaRPr lang="en-US" sz="2400" dirty="0">
                        <a:solidFill>
                          <a:srgbClr val="7030A0"/>
                        </a:solidFill>
                        <a:latin typeface="微软雅黑" panose="020B0503020204020204" pitchFamily="34" charset="-122"/>
                        <a:ea typeface="微软雅黑" panose="020B0503020204020204" pitchFamily="34" charset="-122"/>
                        <a:cs typeface="Times New Roman" pitchFamily="18" charset="0"/>
                      </a:endParaRPr>
                    </a:p>
                  </a:txBody>
                  <a:tcPr marL="45720" marR="45720" anchor="b"/>
                </a:tc>
              </a:tr>
              <a:tr h="240900">
                <a:tc>
                  <a:txBody>
                    <a:bodyPr/>
                    <a:lstStyle/>
                    <a:p>
                      <a:pPr algn="ctr" fontAlgn="auto">
                        <a:lnSpc>
                          <a:spcPct val="100000"/>
                        </a:lnSpc>
                      </a:pPr>
                      <a:r>
                        <a:rPr lang="en-US" sz="2400" dirty="0" smtClean="0">
                          <a:latin typeface="微软雅黑" panose="020B0503020204020204" pitchFamily="34" charset="-122"/>
                          <a:ea typeface="微软雅黑" panose="020B0503020204020204" pitchFamily="34" charset="-122"/>
                        </a:rPr>
                        <a:t>5</a:t>
                      </a:r>
                      <a:endParaRPr lang="en-US" sz="2400" dirty="0">
                        <a:solidFill>
                          <a:srgbClr val="7030A0"/>
                        </a:solidFill>
                        <a:latin typeface="微软雅黑" panose="020B0503020204020204" pitchFamily="34" charset="-122"/>
                        <a:ea typeface="微软雅黑" panose="020B0503020204020204" pitchFamily="34" charset="-122"/>
                        <a:cs typeface="Times New Roman" pitchFamily="18" charset="0"/>
                      </a:endParaRPr>
                    </a:p>
                  </a:txBody>
                  <a:tcPr marL="45720" marR="45720" anchor="b"/>
                </a:tc>
                <a:tc>
                  <a:txBody>
                    <a:bodyPr/>
                    <a:lstStyle/>
                    <a:p>
                      <a:pPr algn="ctr" fontAlgn="auto">
                        <a:lnSpc>
                          <a:spcPct val="100000"/>
                        </a:lnSpc>
                      </a:pPr>
                      <a:r>
                        <a:rPr lang="en-US" sz="2400" dirty="0" smtClean="0">
                          <a:latin typeface="微软雅黑" panose="020B0503020204020204" pitchFamily="34" charset="-122"/>
                          <a:ea typeface="微软雅黑" panose="020B0503020204020204" pitchFamily="34" charset="-122"/>
                        </a:rPr>
                        <a:t>-27</a:t>
                      </a:r>
                      <a:endParaRPr lang="en-US" sz="2400" dirty="0">
                        <a:solidFill>
                          <a:srgbClr val="7030A0"/>
                        </a:solidFill>
                        <a:latin typeface="微软雅黑" panose="020B0503020204020204" pitchFamily="34" charset="-122"/>
                        <a:ea typeface="微软雅黑" panose="020B0503020204020204" pitchFamily="34" charset="-122"/>
                        <a:cs typeface="Times New Roman" pitchFamily="18" charset="0"/>
                      </a:endParaRPr>
                    </a:p>
                  </a:txBody>
                  <a:tcPr marL="45720" marR="45720" anchor="b"/>
                </a:tc>
                <a:tc>
                  <a:txBody>
                    <a:bodyPr/>
                    <a:lstStyle/>
                    <a:p>
                      <a:pPr algn="ctr" fontAlgn="auto">
                        <a:lnSpc>
                          <a:spcPct val="100000"/>
                        </a:lnSpc>
                      </a:pPr>
                      <a:r>
                        <a:rPr lang="en-US" sz="2400" dirty="0" smtClean="0">
                          <a:latin typeface="微软雅黑" panose="020B0503020204020204" pitchFamily="34" charset="-122"/>
                          <a:ea typeface="微软雅黑" panose="020B0503020204020204" pitchFamily="34" charset="-122"/>
                        </a:rPr>
                        <a:t>38</a:t>
                      </a:r>
                      <a:endParaRPr lang="en-US" sz="2400" dirty="0">
                        <a:solidFill>
                          <a:srgbClr val="7030A0"/>
                        </a:solidFill>
                        <a:latin typeface="微软雅黑" panose="020B0503020204020204" pitchFamily="34" charset="-122"/>
                        <a:ea typeface="微软雅黑" panose="020B0503020204020204" pitchFamily="34" charset="-122"/>
                        <a:cs typeface="Times New Roman" pitchFamily="18" charset="0"/>
                      </a:endParaRPr>
                    </a:p>
                  </a:txBody>
                  <a:tcPr marL="45720" marR="45720" anchor="b"/>
                </a:tc>
                <a:tc>
                  <a:txBody>
                    <a:bodyPr/>
                    <a:lstStyle/>
                    <a:p>
                      <a:pPr algn="ctr" fontAlgn="auto">
                        <a:lnSpc>
                          <a:spcPct val="100000"/>
                        </a:lnSpc>
                      </a:pPr>
                      <a:r>
                        <a:rPr lang="en-US" sz="2400" dirty="0" smtClean="0">
                          <a:latin typeface="微软雅黑" panose="020B0503020204020204" pitchFamily="34" charset="-122"/>
                          <a:ea typeface="微软雅黑" panose="020B0503020204020204" pitchFamily="34" charset="-122"/>
                        </a:rPr>
                        <a:t>76</a:t>
                      </a:r>
                      <a:endParaRPr lang="en-US" sz="2400" dirty="0">
                        <a:solidFill>
                          <a:srgbClr val="7030A0"/>
                        </a:solidFill>
                        <a:latin typeface="微软雅黑" panose="020B0503020204020204" pitchFamily="34" charset="-122"/>
                        <a:ea typeface="微软雅黑" panose="020B0503020204020204" pitchFamily="34" charset="-122"/>
                        <a:cs typeface="Times New Roman" pitchFamily="18" charset="0"/>
                      </a:endParaRPr>
                    </a:p>
                  </a:txBody>
                  <a:tcPr marL="45720" marR="45720" anchor="b"/>
                </a:tc>
              </a:tr>
              <a:tr h="240900">
                <a:tc>
                  <a:txBody>
                    <a:bodyPr/>
                    <a:lstStyle/>
                    <a:p>
                      <a:pPr algn="ctr" fontAlgn="auto">
                        <a:lnSpc>
                          <a:spcPct val="100000"/>
                        </a:lnSpc>
                      </a:pPr>
                      <a:r>
                        <a:rPr lang="en-US" sz="2400" dirty="0" smtClean="0">
                          <a:solidFill>
                            <a:schemeClr val="tx1"/>
                          </a:solidFill>
                          <a:latin typeface="微软雅黑" panose="020B0503020204020204" pitchFamily="34" charset="-122"/>
                          <a:ea typeface="微软雅黑" panose="020B0503020204020204" pitchFamily="34" charset="-122"/>
                        </a:rPr>
                        <a:t>1</a:t>
                      </a:r>
                      <a:endParaRPr lang="en-US" sz="24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45720" marR="45720" anchor="b"/>
                </a:tc>
                <a:tc>
                  <a:txBody>
                    <a:bodyPr/>
                    <a:lstStyle/>
                    <a:p>
                      <a:pPr algn="ctr" fontAlgn="auto">
                        <a:lnSpc>
                          <a:spcPct val="100000"/>
                        </a:lnSpc>
                      </a:pPr>
                      <a:r>
                        <a:rPr lang="en-US" sz="2400" dirty="0" smtClean="0">
                          <a:solidFill>
                            <a:srgbClr val="FF0000"/>
                          </a:solidFill>
                          <a:latin typeface="微软雅黑" panose="020B0503020204020204" pitchFamily="34" charset="-122"/>
                          <a:ea typeface="微软雅黑" panose="020B0503020204020204" pitchFamily="34" charset="-122"/>
                        </a:rPr>
                        <a:t>32</a:t>
                      </a:r>
                      <a:endParaRPr lang="en-US" sz="2400" dirty="0">
                        <a:solidFill>
                          <a:srgbClr val="FF0000"/>
                        </a:solidFill>
                        <a:latin typeface="微软雅黑" panose="020B0503020204020204" pitchFamily="34" charset="-122"/>
                        <a:ea typeface="微软雅黑" panose="020B0503020204020204" pitchFamily="34" charset="-122"/>
                        <a:cs typeface="Times New Roman" pitchFamily="18" charset="0"/>
                      </a:endParaRPr>
                    </a:p>
                  </a:txBody>
                  <a:tcPr marL="45720" marR="45720" anchor="b"/>
                </a:tc>
                <a:tc>
                  <a:txBody>
                    <a:bodyPr/>
                    <a:lstStyle/>
                    <a:p>
                      <a:pPr algn="ctr" fontAlgn="auto">
                        <a:lnSpc>
                          <a:spcPct val="100000"/>
                        </a:lnSpc>
                      </a:pPr>
                      <a:r>
                        <a:rPr lang="en-US" sz="2400" dirty="0" smtClean="0">
                          <a:solidFill>
                            <a:srgbClr val="FF0000"/>
                          </a:solidFill>
                          <a:latin typeface="微软雅黑" panose="020B0503020204020204" pitchFamily="34" charset="-122"/>
                          <a:ea typeface="微软雅黑" panose="020B0503020204020204" pitchFamily="34" charset="-122"/>
                        </a:rPr>
                        <a:t>-45</a:t>
                      </a:r>
                      <a:endParaRPr lang="en-US" sz="2400" dirty="0">
                        <a:solidFill>
                          <a:srgbClr val="FF0000"/>
                        </a:solidFill>
                        <a:latin typeface="微软雅黑" panose="020B0503020204020204" pitchFamily="34" charset="-122"/>
                        <a:ea typeface="微软雅黑" panose="020B0503020204020204" pitchFamily="34" charset="-122"/>
                        <a:cs typeface="Times New Roman" pitchFamily="18" charset="0"/>
                      </a:endParaRPr>
                    </a:p>
                  </a:txBody>
                  <a:tcPr marL="45720" marR="45720" anchor="b"/>
                </a:tc>
                <a:tc>
                  <a:txBody>
                    <a:bodyPr/>
                    <a:lstStyle/>
                    <a:p>
                      <a:pPr algn="ctr" fontAlgn="auto">
                        <a:lnSpc>
                          <a:spcPct val="100000"/>
                        </a:lnSpc>
                      </a:pPr>
                      <a:r>
                        <a:rPr lang="en-US" sz="2400" dirty="0" smtClean="0">
                          <a:solidFill>
                            <a:srgbClr val="FF0000"/>
                          </a:solidFill>
                          <a:latin typeface="微软雅黑" panose="020B0503020204020204" pitchFamily="34" charset="-122"/>
                          <a:ea typeface="微软雅黑" panose="020B0503020204020204" pitchFamily="34" charset="-122"/>
                        </a:rPr>
                        <a:t>38</a:t>
                      </a:r>
                      <a:endParaRPr lang="en-US" sz="2400" dirty="0">
                        <a:solidFill>
                          <a:srgbClr val="FF0000"/>
                        </a:solidFill>
                        <a:latin typeface="微软雅黑" panose="020B0503020204020204" pitchFamily="34" charset="-122"/>
                        <a:ea typeface="微软雅黑" panose="020B0503020204020204" pitchFamily="34" charset="-122"/>
                        <a:cs typeface="Times New Roman" pitchFamily="18" charset="0"/>
                      </a:endParaRPr>
                    </a:p>
                  </a:txBody>
                  <a:tcPr marL="45720" marR="45720" anchor="b"/>
                </a:tc>
              </a:tr>
              <a:tr h="240900">
                <a:tc>
                  <a:txBody>
                    <a:bodyPr/>
                    <a:lstStyle/>
                    <a:p>
                      <a:pPr algn="ctr" fontAlgn="auto">
                        <a:lnSpc>
                          <a:spcPct val="100000"/>
                        </a:lnSpc>
                      </a:pPr>
                      <a:r>
                        <a:rPr lang="en-US" sz="2400" b="0" dirty="0" smtClean="0">
                          <a:latin typeface="微软雅黑" panose="020B0503020204020204" pitchFamily="34" charset="-122"/>
                          <a:ea typeface="微软雅黑" panose="020B0503020204020204" pitchFamily="34" charset="-122"/>
                        </a:rPr>
                        <a:t>2</a:t>
                      </a:r>
                      <a:endParaRPr lang="en-US" sz="2400" b="0" dirty="0">
                        <a:latin typeface="微软雅黑" panose="020B0503020204020204" pitchFamily="34" charset="-122"/>
                        <a:ea typeface="微软雅黑" panose="020B0503020204020204" pitchFamily="34" charset="-122"/>
                        <a:cs typeface="Times New Roman" pitchFamily="18" charset="0"/>
                      </a:endParaRPr>
                    </a:p>
                  </a:txBody>
                  <a:tcPr marL="45720" marR="45720" anchor="b"/>
                </a:tc>
                <a:tc>
                  <a:txBody>
                    <a:bodyPr/>
                    <a:lstStyle/>
                    <a:p>
                      <a:pPr algn="ctr" fontAlgn="auto">
                        <a:lnSpc>
                          <a:spcPct val="100000"/>
                        </a:lnSpc>
                      </a:pPr>
                      <a:r>
                        <a:rPr lang="en-US" sz="2400" b="0" dirty="0" smtClean="0">
                          <a:latin typeface="微软雅黑" panose="020B0503020204020204" pitchFamily="34" charset="-122"/>
                          <a:ea typeface="微软雅黑" panose="020B0503020204020204" pitchFamily="34" charset="-122"/>
                        </a:rPr>
                        <a:t>-91</a:t>
                      </a:r>
                      <a:endParaRPr lang="en-US" sz="2400" b="0" dirty="0">
                        <a:solidFill>
                          <a:srgbClr val="FF0000"/>
                        </a:solidFill>
                        <a:latin typeface="微软雅黑" panose="020B0503020204020204" pitchFamily="34" charset="-122"/>
                        <a:ea typeface="微软雅黑" panose="020B0503020204020204" pitchFamily="34" charset="-122"/>
                        <a:cs typeface="Times New Roman" pitchFamily="18" charset="0"/>
                      </a:endParaRPr>
                    </a:p>
                  </a:txBody>
                  <a:tcPr marL="45720" marR="45720" anchor="b"/>
                </a:tc>
                <a:tc>
                  <a:txBody>
                    <a:bodyPr/>
                    <a:lstStyle/>
                    <a:p>
                      <a:pPr algn="ctr" fontAlgn="auto">
                        <a:lnSpc>
                          <a:spcPct val="100000"/>
                        </a:lnSpc>
                      </a:pPr>
                      <a:r>
                        <a:rPr lang="en-US" sz="2400" b="0" dirty="0" smtClean="0">
                          <a:latin typeface="微软雅黑" panose="020B0503020204020204" pitchFamily="34" charset="-122"/>
                          <a:ea typeface="微软雅黑" panose="020B0503020204020204" pitchFamily="34" charset="-122"/>
                        </a:rPr>
                        <a:t>128</a:t>
                      </a:r>
                      <a:endParaRPr lang="en-US" sz="2400" b="0" dirty="0">
                        <a:solidFill>
                          <a:srgbClr val="FF0000"/>
                        </a:solidFill>
                        <a:latin typeface="微软雅黑" panose="020B0503020204020204" pitchFamily="34" charset="-122"/>
                        <a:ea typeface="微软雅黑" panose="020B0503020204020204" pitchFamily="34" charset="-122"/>
                        <a:cs typeface="Times New Roman" pitchFamily="18" charset="0"/>
                      </a:endParaRPr>
                    </a:p>
                  </a:txBody>
                  <a:tcPr marL="45720" marR="45720" anchor="b"/>
                </a:tc>
                <a:tc>
                  <a:txBody>
                    <a:bodyPr/>
                    <a:lstStyle/>
                    <a:p>
                      <a:pPr algn="ctr" fontAlgn="auto">
                        <a:lnSpc>
                          <a:spcPct val="100000"/>
                        </a:lnSpc>
                      </a:pPr>
                      <a:r>
                        <a:rPr lang="en-US" sz="2400" b="0" dirty="0" smtClean="0">
                          <a:latin typeface="微软雅黑" panose="020B0503020204020204" pitchFamily="34" charset="-122"/>
                          <a:ea typeface="微软雅黑" panose="020B0503020204020204" pitchFamily="34" charset="-122"/>
                        </a:rPr>
                        <a:t>0</a:t>
                      </a:r>
                      <a:endParaRPr lang="en-US" sz="2400" b="0" dirty="0">
                        <a:solidFill>
                          <a:srgbClr val="FF0000"/>
                        </a:solidFill>
                        <a:latin typeface="微软雅黑" panose="020B0503020204020204" pitchFamily="34" charset="-122"/>
                        <a:ea typeface="微软雅黑" panose="020B0503020204020204" pitchFamily="34" charset="-122"/>
                        <a:cs typeface="Times New Roman" pitchFamily="18" charset="0"/>
                      </a:endParaRPr>
                    </a:p>
                  </a:txBody>
                  <a:tcPr marL="45720" marR="45720" anchor="b"/>
                </a:tc>
              </a:tr>
            </a:tbl>
          </a:graphicData>
        </a:graphic>
      </p:graphicFrame>
      <p:sp>
        <p:nvSpPr>
          <p:cNvPr id="15" name="流程图: 合并 14"/>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12227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在</a:t>
            </a:r>
            <a:r>
              <a:rPr lang="en-US" altLang="zh-CN" dirty="0" smtClean="0"/>
              <a:t>GF(p)</a:t>
            </a:r>
            <a:r>
              <a:rPr lang="zh-CN" altLang="en-US" dirty="0" smtClean="0"/>
              <a:t>中求乘法逆元</a:t>
            </a:r>
            <a:endParaRPr lang="zh-CN" altLang="en-US" dirty="0"/>
          </a:p>
        </p:txBody>
      </p:sp>
      <p:sp>
        <p:nvSpPr>
          <p:cNvPr id="3" name="内容占位符 2"/>
          <p:cNvSpPr>
            <a:spLocks noGrp="1"/>
          </p:cNvSpPr>
          <p:nvPr>
            <p:ph idx="1"/>
          </p:nvPr>
        </p:nvSpPr>
        <p:spPr>
          <a:xfrm>
            <a:off x="457200" y="1268760"/>
            <a:ext cx="8229600" cy="5055840"/>
          </a:xfrm>
        </p:spPr>
        <p:txBody>
          <a:bodyPr>
            <a:normAutofit/>
          </a:bodyPr>
          <a:lstStyle/>
          <a:p>
            <a:r>
              <a:rPr lang="zh-CN" altLang="en-US" sz="2400" dirty="0" smtClean="0"/>
              <a:t>求</a:t>
            </a:r>
            <a:r>
              <a:rPr lang="en-US" altLang="zh-CN" sz="2400" dirty="0" smtClean="0"/>
              <a:t>y=b</a:t>
            </a:r>
            <a:r>
              <a:rPr lang="en-US" altLang="zh-CN" sz="2400" baseline="30000" dirty="0" smtClean="0"/>
              <a:t>-1</a:t>
            </a:r>
            <a:r>
              <a:rPr lang="en-US" altLang="zh-CN" sz="2400" dirty="0" smtClean="0"/>
              <a:t> mod p</a:t>
            </a:r>
            <a:r>
              <a:rPr lang="zh-CN" altLang="en-US" sz="2400" dirty="0" smtClean="0"/>
              <a:t>，即求解</a:t>
            </a:r>
            <a:r>
              <a:rPr lang="en-US" altLang="zh-CN" sz="2400" dirty="0" err="1" smtClean="0"/>
              <a:t>px+by</a:t>
            </a:r>
            <a:r>
              <a:rPr lang="en-US" altLang="zh-CN" sz="2400" dirty="0" smtClean="0"/>
              <a:t>=1 mod p</a:t>
            </a:r>
          </a:p>
          <a:p>
            <a:r>
              <a:rPr lang="zh-CN" altLang="en-US" sz="2400" dirty="0" smtClean="0"/>
              <a:t>扩展欧几里德算法：</a:t>
            </a:r>
            <a:endParaRPr lang="en-US" altLang="zh-CN" sz="2400"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36</a:t>
            </a:fld>
            <a:endParaRPr lang="en-US" altLang="zh-CN" dirty="0"/>
          </a:p>
        </p:txBody>
      </p:sp>
      <p:graphicFrame>
        <p:nvGraphicFramePr>
          <p:cNvPr id="7" name="表格 6"/>
          <p:cNvGraphicFramePr>
            <a:graphicFrameLocks noGrp="1"/>
          </p:cNvGraphicFramePr>
          <p:nvPr>
            <p:extLst>
              <p:ext uri="{D42A27DB-BD31-4B8C-83A1-F6EECF244321}">
                <p14:modId xmlns:p14="http://schemas.microsoft.com/office/powerpoint/2010/main" val="4037799312"/>
              </p:ext>
            </p:extLst>
          </p:nvPr>
        </p:nvGraphicFramePr>
        <p:xfrm>
          <a:off x="1259632" y="2348880"/>
          <a:ext cx="6768752" cy="2404865"/>
        </p:xfrm>
        <a:graphic>
          <a:graphicData uri="http://schemas.openxmlformats.org/drawingml/2006/table">
            <a:tbl>
              <a:tblPr bandRow="1">
                <a:tableStyleId>{9DCAF9ED-07DC-4A11-8D7F-57B35C25682E}</a:tableStyleId>
              </a:tblPr>
              <a:tblGrid>
                <a:gridCol w="1872208"/>
                <a:gridCol w="720080"/>
                <a:gridCol w="2592288"/>
                <a:gridCol w="1584176"/>
              </a:tblGrid>
              <a:tr h="480973">
                <a:tc>
                  <a:txBody>
                    <a:bodyPr/>
                    <a:lstStyle/>
                    <a:p>
                      <a:pPr algn="ctr"/>
                      <a:r>
                        <a:rPr lang="en-US" altLang="zh-CN" sz="2400" dirty="0" smtClean="0">
                          <a:latin typeface="微软雅黑" panose="020B0503020204020204" pitchFamily="34" charset="-122"/>
                          <a:ea typeface="微软雅黑" panose="020B0503020204020204" pitchFamily="34" charset="-122"/>
                        </a:rPr>
                        <a:t>by</a:t>
                      </a:r>
                      <a:r>
                        <a:rPr lang="en-US" altLang="zh-CN" sz="2400" baseline="-25000" dirty="0" smtClean="0">
                          <a:latin typeface="微软雅黑" panose="020B0503020204020204" pitchFamily="34" charset="-122"/>
                          <a:ea typeface="微软雅黑" panose="020B0503020204020204" pitchFamily="34" charset="-122"/>
                        </a:rPr>
                        <a:t>1 </a:t>
                      </a:r>
                      <a:r>
                        <a:rPr lang="en-US" altLang="zh-CN" sz="2400" baseline="0" dirty="0" smtClean="0">
                          <a:latin typeface="微软雅黑" panose="020B0503020204020204" pitchFamily="34" charset="-122"/>
                          <a:ea typeface="微软雅黑" panose="020B0503020204020204" pitchFamily="34" charset="-122"/>
                        </a:rPr>
                        <a:t>(y</a:t>
                      </a:r>
                      <a:r>
                        <a:rPr lang="en-US" altLang="zh-CN" sz="2400" baseline="-25000" dirty="0" smtClean="0">
                          <a:latin typeface="微软雅黑" panose="020B0503020204020204" pitchFamily="34" charset="-122"/>
                          <a:ea typeface="微软雅黑" panose="020B0503020204020204" pitchFamily="34" charset="-122"/>
                        </a:rPr>
                        <a:t>1</a:t>
                      </a:r>
                      <a:r>
                        <a:rPr lang="en-US" altLang="zh-CN" sz="2400" baseline="0" dirty="0" smtClean="0">
                          <a:latin typeface="微软雅黑" panose="020B0503020204020204" pitchFamily="34" charset="-122"/>
                          <a:ea typeface="微软雅黑" panose="020B0503020204020204" pitchFamily="34" charset="-122"/>
                        </a:rPr>
                        <a:t>=0)</a:t>
                      </a:r>
                      <a:endParaRPr lang="zh-CN" altLang="en-US" sz="2400" baseline="0" dirty="0">
                        <a:latin typeface="微软雅黑" panose="020B0503020204020204" pitchFamily="34" charset="-122"/>
                        <a:ea typeface="微软雅黑" panose="020B0503020204020204" pitchFamily="34" charset="-122"/>
                      </a:endParaRPr>
                    </a:p>
                  </a:txBody>
                  <a:tcPr/>
                </a:tc>
                <a:tc>
                  <a:txBody>
                    <a:bodyPr/>
                    <a:lstStyle/>
                    <a:p>
                      <a:pPr algn="ctr"/>
                      <a:r>
                        <a:rPr lang="en-US" altLang="zh-CN" sz="2400" kern="1200" dirty="0" smtClean="0">
                          <a:solidFill>
                            <a:schemeClr val="dk1"/>
                          </a:solidFill>
                          <a:latin typeface="微软雅黑" panose="020B0503020204020204" pitchFamily="34" charset="-122"/>
                          <a:ea typeface="微软雅黑" panose="020B0503020204020204" pitchFamily="34" charset="-122"/>
                          <a:cs typeface="+mn-cs"/>
                        </a:rPr>
                        <a:t>=</a:t>
                      </a:r>
                      <a:endParaRPr lang="zh-CN" altLang="en-US" sz="24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400" dirty="0" smtClean="0">
                          <a:latin typeface="微软雅黑" panose="020B0503020204020204" pitchFamily="34" charset="-122"/>
                          <a:ea typeface="微软雅黑" panose="020B0503020204020204" pitchFamily="34" charset="-122"/>
                        </a:rPr>
                        <a:t>P</a:t>
                      </a:r>
                      <a:endParaRPr lang="zh-CN" altLang="en-US" sz="2400" dirty="0">
                        <a:latin typeface="微软雅黑" panose="020B0503020204020204" pitchFamily="34" charset="-122"/>
                        <a:ea typeface="微软雅黑" panose="020B0503020204020204" pitchFamily="34" charset="-122"/>
                      </a:endParaRPr>
                    </a:p>
                  </a:txBody>
                  <a:tcPr/>
                </a:tc>
                <a:tc>
                  <a:txBody>
                    <a:bodyPr/>
                    <a:lstStyle/>
                    <a:p>
                      <a:pPr algn="ctr"/>
                      <a:r>
                        <a:rPr lang="en-US" altLang="zh-CN" sz="2400" dirty="0" smtClean="0">
                          <a:latin typeface="微软雅黑" panose="020B0503020204020204" pitchFamily="34" charset="-122"/>
                          <a:ea typeface="微软雅黑" panose="020B0503020204020204" pitchFamily="34" charset="-122"/>
                        </a:rPr>
                        <a:t>(mod p)</a:t>
                      </a:r>
                      <a:endParaRPr lang="zh-CN" altLang="en-US" sz="2400" dirty="0">
                        <a:latin typeface="微软雅黑" panose="020B0503020204020204" pitchFamily="34" charset="-122"/>
                        <a:ea typeface="微软雅黑" panose="020B0503020204020204" pitchFamily="34" charset="-122"/>
                      </a:endParaRPr>
                    </a:p>
                  </a:txBody>
                  <a:tcPr/>
                </a:tc>
              </a:tr>
              <a:tr h="48097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smtClean="0">
                          <a:latin typeface="微软雅黑" panose="020B0503020204020204" pitchFamily="34" charset="-122"/>
                          <a:ea typeface="微软雅黑" panose="020B0503020204020204" pitchFamily="34" charset="-122"/>
                        </a:rPr>
                        <a:t>by</a:t>
                      </a:r>
                      <a:r>
                        <a:rPr lang="en-US" altLang="zh-CN" sz="2400" baseline="-25000" dirty="0" smtClean="0">
                          <a:latin typeface="微软雅黑" panose="020B0503020204020204" pitchFamily="34" charset="-122"/>
                          <a:ea typeface="微软雅黑" panose="020B0503020204020204" pitchFamily="34" charset="-122"/>
                        </a:rPr>
                        <a:t>2 </a:t>
                      </a:r>
                      <a:r>
                        <a:rPr lang="en-US" altLang="zh-CN" sz="2400" baseline="0" dirty="0" smtClean="0">
                          <a:latin typeface="微软雅黑" panose="020B0503020204020204" pitchFamily="34" charset="-122"/>
                          <a:ea typeface="微软雅黑" panose="020B0503020204020204" pitchFamily="34" charset="-122"/>
                        </a:rPr>
                        <a:t>(y</a:t>
                      </a:r>
                      <a:r>
                        <a:rPr lang="en-US" altLang="zh-CN" sz="2400" baseline="-25000" dirty="0" smtClean="0">
                          <a:latin typeface="微软雅黑" panose="020B0503020204020204" pitchFamily="34" charset="-122"/>
                          <a:ea typeface="微软雅黑" panose="020B0503020204020204" pitchFamily="34" charset="-122"/>
                        </a:rPr>
                        <a:t>2</a:t>
                      </a:r>
                      <a:r>
                        <a:rPr lang="en-US" altLang="zh-CN" sz="2400" baseline="0" dirty="0" smtClean="0">
                          <a:latin typeface="微软雅黑" panose="020B0503020204020204" pitchFamily="34" charset="-122"/>
                          <a:ea typeface="微软雅黑" panose="020B0503020204020204" pitchFamily="34" charset="-122"/>
                        </a:rPr>
                        <a:t>=1)</a:t>
                      </a:r>
                      <a:endParaRPr lang="zh-CN" altLang="en-US" sz="2400" baseline="0" dirty="0" smtClean="0">
                        <a:latin typeface="微软雅黑" panose="020B0503020204020204" pitchFamily="34" charset="-122"/>
                        <a:ea typeface="微软雅黑" panose="020B0503020204020204" pitchFamily="34" charset="-122"/>
                      </a:endParaRPr>
                    </a:p>
                  </a:txBody>
                  <a:tcPr/>
                </a:tc>
                <a:tc>
                  <a:txBody>
                    <a:bodyPr/>
                    <a:lstStyle/>
                    <a:p>
                      <a:pPr algn="ctr"/>
                      <a:r>
                        <a:rPr lang="en-US" altLang="zh-CN" sz="2400" kern="1200" dirty="0" smtClean="0">
                          <a:solidFill>
                            <a:schemeClr val="dk1"/>
                          </a:solidFill>
                          <a:latin typeface="微软雅黑" panose="020B0503020204020204" pitchFamily="34" charset="-122"/>
                          <a:ea typeface="微软雅黑" panose="020B0503020204020204" pitchFamily="34" charset="-122"/>
                          <a:cs typeface="+mn-cs"/>
                        </a:rPr>
                        <a:t>=</a:t>
                      </a:r>
                      <a:endParaRPr lang="zh-CN" altLang="en-US" sz="24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400" dirty="0" smtClean="0">
                          <a:latin typeface="微软雅黑" panose="020B0503020204020204" pitchFamily="34" charset="-122"/>
                          <a:ea typeface="微软雅黑" panose="020B0503020204020204" pitchFamily="34" charset="-122"/>
                        </a:rPr>
                        <a:t>b</a:t>
                      </a:r>
                      <a:endParaRPr lang="zh-CN" altLang="en-US" sz="2400" dirty="0">
                        <a:latin typeface="微软雅黑" panose="020B0503020204020204" pitchFamily="34" charset="-122"/>
                        <a:ea typeface="微软雅黑" panose="020B0503020204020204" pitchFamily="34" charset="-122"/>
                      </a:endParaRPr>
                    </a:p>
                  </a:txBody>
                  <a:tcPr/>
                </a:tc>
                <a:tc>
                  <a:txBody>
                    <a:bodyPr/>
                    <a:lstStyle/>
                    <a:p>
                      <a:pPr algn="ctr"/>
                      <a:r>
                        <a:rPr lang="en-US" altLang="zh-CN" sz="2400" dirty="0" smtClean="0">
                          <a:latin typeface="微软雅黑" panose="020B0503020204020204" pitchFamily="34" charset="-122"/>
                          <a:ea typeface="微软雅黑" panose="020B0503020204020204" pitchFamily="34" charset="-122"/>
                        </a:rPr>
                        <a:t>(mod p)</a:t>
                      </a:r>
                      <a:endParaRPr lang="zh-CN" altLang="en-US" sz="2400" dirty="0">
                        <a:latin typeface="微软雅黑" panose="020B0503020204020204" pitchFamily="34" charset="-122"/>
                        <a:ea typeface="微软雅黑" panose="020B0503020204020204" pitchFamily="34" charset="-122"/>
                      </a:endParaRPr>
                    </a:p>
                  </a:txBody>
                  <a:tcPr/>
                </a:tc>
              </a:tr>
              <a:tr h="480973">
                <a:tc>
                  <a:txBody>
                    <a:bodyPr/>
                    <a:lstStyle/>
                    <a:p>
                      <a:pPr algn="ctr"/>
                      <a:r>
                        <a:rPr lang="en-US" altLang="zh-CN" sz="2400" dirty="0" smtClean="0">
                          <a:latin typeface="微软雅黑" panose="020B0503020204020204" pitchFamily="34" charset="-122"/>
                          <a:ea typeface="微软雅黑" panose="020B0503020204020204" pitchFamily="34" charset="-122"/>
                        </a:rPr>
                        <a:t>b(y</a:t>
                      </a:r>
                      <a:r>
                        <a:rPr lang="en-US" altLang="zh-CN" sz="2400" baseline="-25000" dirty="0" smtClean="0">
                          <a:latin typeface="微软雅黑" panose="020B0503020204020204" pitchFamily="34" charset="-122"/>
                          <a:ea typeface="微软雅黑" panose="020B0503020204020204" pitchFamily="34" charset="-122"/>
                        </a:rPr>
                        <a:t>1</a:t>
                      </a:r>
                      <a:r>
                        <a:rPr lang="en-US" altLang="zh-CN" sz="2400" dirty="0" smtClean="0">
                          <a:latin typeface="微软雅黑" panose="020B0503020204020204" pitchFamily="34" charset="-122"/>
                          <a:ea typeface="微软雅黑" panose="020B0503020204020204" pitchFamily="34" charset="-122"/>
                        </a:rPr>
                        <a:t>-qy</a:t>
                      </a:r>
                      <a:r>
                        <a:rPr lang="en-US" altLang="zh-CN" sz="2400" baseline="-25000" dirty="0" smtClean="0">
                          <a:latin typeface="微软雅黑" panose="020B0503020204020204" pitchFamily="34" charset="-122"/>
                          <a:ea typeface="微软雅黑" panose="020B0503020204020204" pitchFamily="34" charset="-122"/>
                        </a:rPr>
                        <a:t>2</a:t>
                      </a:r>
                      <a:r>
                        <a:rPr lang="en-US" altLang="zh-CN" sz="2400" baseline="0" dirty="0" smtClean="0">
                          <a:latin typeface="微软雅黑" panose="020B0503020204020204" pitchFamily="34" charset="-122"/>
                          <a:ea typeface="微软雅黑" panose="020B0503020204020204" pitchFamily="34" charset="-122"/>
                        </a:rPr>
                        <a:t>)</a:t>
                      </a:r>
                      <a:endParaRPr lang="zh-CN" altLang="en-US" sz="2400" baseline="0" dirty="0">
                        <a:latin typeface="微软雅黑" panose="020B0503020204020204" pitchFamily="34" charset="-122"/>
                        <a:ea typeface="微软雅黑" panose="020B0503020204020204" pitchFamily="34" charset="-122"/>
                      </a:endParaRPr>
                    </a:p>
                  </a:txBody>
                  <a:tcPr/>
                </a:tc>
                <a:tc>
                  <a:txBody>
                    <a:bodyPr/>
                    <a:lstStyle/>
                    <a:p>
                      <a:pPr algn="ctr"/>
                      <a:r>
                        <a:rPr lang="en-US" altLang="zh-CN" sz="2400" kern="1200" dirty="0" smtClean="0">
                          <a:solidFill>
                            <a:schemeClr val="dk1"/>
                          </a:solidFill>
                          <a:latin typeface="微软雅黑" panose="020B0503020204020204" pitchFamily="34" charset="-122"/>
                          <a:ea typeface="微软雅黑" panose="020B0503020204020204" pitchFamily="34" charset="-122"/>
                          <a:cs typeface="+mn-cs"/>
                        </a:rPr>
                        <a:t>=</a:t>
                      </a:r>
                      <a:endParaRPr lang="zh-CN" altLang="en-US" sz="24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400" baseline="0" dirty="0" smtClean="0">
                          <a:latin typeface="微软雅黑" panose="020B0503020204020204" pitchFamily="34" charset="-122"/>
                          <a:ea typeface="微软雅黑" panose="020B0503020204020204" pitchFamily="34" charset="-122"/>
                        </a:rPr>
                        <a:t>p mod b = p-</a:t>
                      </a:r>
                      <a:r>
                        <a:rPr lang="en-US" altLang="zh-CN" sz="2400" baseline="0" dirty="0" err="1" smtClean="0">
                          <a:latin typeface="微软雅黑" panose="020B0503020204020204" pitchFamily="34" charset="-122"/>
                          <a:ea typeface="微软雅黑" panose="020B0503020204020204" pitchFamily="34" charset="-122"/>
                        </a:rPr>
                        <a:t>bq</a:t>
                      </a:r>
                      <a:endParaRPr lang="zh-CN" altLang="en-US" sz="2400" dirty="0">
                        <a:latin typeface="微软雅黑" panose="020B0503020204020204" pitchFamily="34" charset="-122"/>
                        <a:ea typeface="微软雅黑" panose="020B0503020204020204" pitchFamily="34" charset="-122"/>
                      </a:endParaRPr>
                    </a:p>
                  </a:txBody>
                  <a:tcPr/>
                </a:tc>
                <a:tc>
                  <a:txBody>
                    <a:bodyPr/>
                    <a:lstStyle/>
                    <a:p>
                      <a:pPr algn="ctr"/>
                      <a:r>
                        <a:rPr lang="en-US" altLang="zh-CN" sz="2400" dirty="0" smtClean="0">
                          <a:latin typeface="微软雅黑" panose="020B0503020204020204" pitchFamily="34" charset="-122"/>
                          <a:ea typeface="微软雅黑" panose="020B0503020204020204" pitchFamily="34" charset="-122"/>
                        </a:rPr>
                        <a:t>(mod p)</a:t>
                      </a:r>
                      <a:endParaRPr lang="zh-CN" altLang="en-US" sz="2400" dirty="0">
                        <a:latin typeface="微软雅黑" panose="020B0503020204020204" pitchFamily="34" charset="-122"/>
                        <a:ea typeface="微软雅黑" panose="020B0503020204020204" pitchFamily="34" charset="-122"/>
                      </a:endParaRPr>
                    </a:p>
                  </a:txBody>
                  <a:tcPr/>
                </a:tc>
              </a:tr>
              <a:tr h="480973">
                <a:tc>
                  <a:txBody>
                    <a:bodyPr/>
                    <a:lstStyle/>
                    <a:p>
                      <a:pPr algn="ctr"/>
                      <a:r>
                        <a:rPr lang="en-US" altLang="zh-CN"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txBody>
                  <a:tcPr/>
                </a:tc>
                <a:tc>
                  <a:txBody>
                    <a:bodyPr/>
                    <a:lstStyle/>
                    <a:p>
                      <a:pPr algn="ctr"/>
                      <a:r>
                        <a:rPr lang="en-US" altLang="zh-CN" sz="2400" kern="1200" dirty="0" smtClean="0">
                          <a:solidFill>
                            <a:schemeClr val="dk1"/>
                          </a:solidFill>
                          <a:latin typeface="微软雅黑" panose="020B0503020204020204" pitchFamily="34" charset="-122"/>
                          <a:ea typeface="微软雅黑" panose="020B0503020204020204" pitchFamily="34" charset="-122"/>
                          <a:cs typeface="+mn-cs"/>
                        </a:rPr>
                        <a:t>=</a:t>
                      </a:r>
                      <a:endParaRPr lang="zh-CN" altLang="en-US" sz="24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txBody>
                  <a:tcPr/>
                </a:tc>
                <a:tc>
                  <a:txBody>
                    <a:bodyPr/>
                    <a:lstStyle/>
                    <a:p>
                      <a:pPr algn="ctr"/>
                      <a:r>
                        <a:rPr lang="en-US" altLang="zh-CN" sz="2400" smtClean="0">
                          <a:latin typeface="微软雅黑" panose="020B0503020204020204" pitchFamily="34" charset="-122"/>
                          <a:ea typeface="微软雅黑" panose="020B0503020204020204" pitchFamily="34" charset="-122"/>
                        </a:rPr>
                        <a:t>(mod p)</a:t>
                      </a:r>
                      <a:endParaRPr lang="zh-CN" altLang="en-US" sz="2400" dirty="0">
                        <a:latin typeface="微软雅黑" panose="020B0503020204020204" pitchFamily="34" charset="-122"/>
                        <a:ea typeface="微软雅黑" panose="020B0503020204020204" pitchFamily="34" charset="-122"/>
                      </a:endParaRPr>
                    </a:p>
                  </a:txBody>
                  <a:tcPr/>
                </a:tc>
              </a:tr>
              <a:tr h="480973">
                <a:tc>
                  <a:txBody>
                    <a:bodyPr/>
                    <a:lstStyle/>
                    <a:p>
                      <a:pPr algn="ctr"/>
                      <a:r>
                        <a:rPr lang="en-US" altLang="zh-CN" sz="2400" dirty="0" smtClean="0">
                          <a:solidFill>
                            <a:srgbClr val="FF0000"/>
                          </a:solidFill>
                          <a:latin typeface="微软雅黑" panose="020B0503020204020204" pitchFamily="34" charset="-122"/>
                          <a:ea typeface="微软雅黑" panose="020B0503020204020204" pitchFamily="34" charset="-122"/>
                        </a:rPr>
                        <a:t>by</a:t>
                      </a:r>
                      <a:endParaRPr lang="zh-CN" altLang="en-US" sz="2400" dirty="0">
                        <a:solidFill>
                          <a:srgbClr val="FF0000"/>
                        </a:solidFill>
                        <a:latin typeface="微软雅黑" panose="020B0503020204020204" pitchFamily="34" charset="-122"/>
                        <a:ea typeface="微软雅黑" panose="020B0503020204020204" pitchFamily="34" charset="-122"/>
                      </a:endParaRPr>
                    </a:p>
                  </a:txBody>
                  <a:tcPr/>
                </a:tc>
                <a:tc>
                  <a:txBody>
                    <a:bodyPr/>
                    <a:lstStyle/>
                    <a:p>
                      <a:pPr marL="0" algn="ctr" defTabSz="914400" rtl="0" eaLnBrk="1" latinLnBrk="0" hangingPunct="1"/>
                      <a:r>
                        <a:rPr lang="en-US" altLang="zh-CN" sz="2400" kern="1200" dirty="0" smtClean="0">
                          <a:solidFill>
                            <a:srgbClr val="FF0000"/>
                          </a:solidFill>
                          <a:latin typeface="微软雅黑" panose="020B0503020204020204" pitchFamily="34" charset="-122"/>
                          <a:ea typeface="微软雅黑" panose="020B0503020204020204" pitchFamily="34" charset="-122"/>
                          <a:cs typeface="+mn-cs"/>
                        </a:rPr>
                        <a:t>=</a:t>
                      </a:r>
                      <a:endParaRPr lang="zh-CN" altLang="en-US" sz="2400" kern="1200" dirty="0">
                        <a:solidFill>
                          <a:srgbClr val="FF0000"/>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400" dirty="0" smtClean="0">
                          <a:solidFill>
                            <a:srgbClr val="FF0000"/>
                          </a:solidFill>
                          <a:latin typeface="微软雅黑" panose="020B0503020204020204" pitchFamily="34" charset="-122"/>
                          <a:ea typeface="微软雅黑" panose="020B0503020204020204" pitchFamily="34" charset="-122"/>
                        </a:rPr>
                        <a:t>1</a:t>
                      </a:r>
                      <a:endParaRPr lang="zh-CN" altLang="en-US" sz="2400" dirty="0">
                        <a:solidFill>
                          <a:srgbClr val="FF0000"/>
                        </a:solidFill>
                        <a:latin typeface="微软雅黑" panose="020B0503020204020204" pitchFamily="34" charset="-122"/>
                        <a:ea typeface="微软雅黑" panose="020B0503020204020204" pitchFamily="34" charset="-122"/>
                      </a:endParaRPr>
                    </a:p>
                  </a:txBody>
                  <a:tcPr/>
                </a:tc>
                <a:tc>
                  <a:txBody>
                    <a:bodyPr/>
                    <a:lstStyle/>
                    <a:p>
                      <a:pPr algn="ctr"/>
                      <a:r>
                        <a:rPr lang="en-US" altLang="zh-CN" sz="2400" dirty="0" smtClean="0">
                          <a:solidFill>
                            <a:srgbClr val="FF0000"/>
                          </a:solidFill>
                          <a:latin typeface="微软雅黑" panose="020B0503020204020204" pitchFamily="34" charset="-122"/>
                          <a:ea typeface="微软雅黑" panose="020B0503020204020204" pitchFamily="34" charset="-122"/>
                        </a:rPr>
                        <a:t>(mod p)</a:t>
                      </a:r>
                      <a:endParaRPr lang="zh-CN" altLang="en-US" sz="2400" dirty="0">
                        <a:solidFill>
                          <a:srgbClr val="FF0000"/>
                        </a:solidFill>
                        <a:latin typeface="微软雅黑" panose="020B0503020204020204" pitchFamily="34" charset="-122"/>
                        <a:ea typeface="微软雅黑" panose="020B0503020204020204" pitchFamily="34" charset="-122"/>
                      </a:endParaRPr>
                    </a:p>
                  </a:txBody>
                  <a:tcPr/>
                </a:tc>
              </a:tr>
            </a:tbl>
          </a:graphicData>
        </a:graphic>
      </p:graphicFrame>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81940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FC620DE2-023C-4447-B5E6-85BACFF8C054}" type="slidenum">
              <a:rPr lang="zh-CN" altLang="en-US" smtClean="0"/>
              <a:pPr/>
              <a:t>37</a:t>
            </a:fld>
            <a:endParaRPr lang="zh-CN" altLang="en-US"/>
          </a:p>
        </p:txBody>
      </p:sp>
      <p:sp>
        <p:nvSpPr>
          <p:cNvPr id="3" name="内容占位符 2"/>
          <p:cNvSpPr>
            <a:spLocks noGrp="1"/>
          </p:cNvSpPr>
          <p:nvPr>
            <p:ph idx="4294967295"/>
          </p:nvPr>
        </p:nvSpPr>
        <p:spPr>
          <a:xfrm>
            <a:off x="395536" y="1052736"/>
            <a:ext cx="8472487" cy="5280670"/>
          </a:xfrm>
        </p:spPr>
        <p:txBody>
          <a:bodyPr/>
          <a:lstStyle/>
          <a:p>
            <a:r>
              <a:rPr lang="zh-CN" altLang="en-US" sz="2400" dirty="0" smtClean="0"/>
              <a:t>例：求</a:t>
            </a:r>
            <a:r>
              <a:rPr lang="en-US" altLang="zh-CN" sz="2400" dirty="0" smtClean="0"/>
              <a:t>550</a:t>
            </a:r>
            <a:r>
              <a:rPr lang="zh-CN" altLang="en-US" sz="2400" dirty="0" smtClean="0"/>
              <a:t>在</a:t>
            </a:r>
            <a:r>
              <a:rPr lang="en-US" altLang="zh-CN" sz="2400" dirty="0" smtClean="0"/>
              <a:t>GF(1759)</a:t>
            </a:r>
            <a:r>
              <a:rPr lang="zh-CN" altLang="en-US" sz="2400" dirty="0" smtClean="0"/>
              <a:t>里的乘法逆元</a:t>
            </a:r>
            <a:endParaRPr lang="en-US" altLang="zh-CN" sz="2400" dirty="0"/>
          </a:p>
          <a:p>
            <a:endParaRPr lang="en-US" altLang="zh-CN" dirty="0" smtClean="0"/>
          </a:p>
        </p:txBody>
      </p:sp>
      <p:graphicFrame>
        <p:nvGraphicFramePr>
          <p:cNvPr id="6" name="表格 5"/>
          <p:cNvGraphicFramePr>
            <a:graphicFrameLocks noGrp="1"/>
          </p:cNvGraphicFramePr>
          <p:nvPr>
            <p:extLst>
              <p:ext uri="{D42A27DB-BD31-4B8C-83A1-F6EECF244321}">
                <p14:modId xmlns:p14="http://schemas.microsoft.com/office/powerpoint/2010/main" val="2145900954"/>
              </p:ext>
            </p:extLst>
          </p:nvPr>
        </p:nvGraphicFramePr>
        <p:xfrm>
          <a:off x="2699792" y="2060848"/>
          <a:ext cx="3168351" cy="3200400"/>
        </p:xfrm>
        <a:graphic>
          <a:graphicData uri="http://schemas.openxmlformats.org/drawingml/2006/table">
            <a:tbl>
              <a:tblPr firstRow="1" bandRow="1">
                <a:tableStyleId>{5DA37D80-6434-44D0-A028-1B22A696006F}</a:tableStyleId>
              </a:tblPr>
              <a:tblGrid>
                <a:gridCol w="1056117"/>
                <a:gridCol w="1056117"/>
                <a:gridCol w="1056117"/>
              </a:tblGrid>
              <a:tr h="370840">
                <a:tc>
                  <a:txBody>
                    <a:bodyPr/>
                    <a:lstStyle/>
                    <a:p>
                      <a:pPr algn="ctr"/>
                      <a:r>
                        <a:rPr lang="en-US" altLang="zh-CN" sz="2400" dirty="0" smtClean="0">
                          <a:latin typeface="微软雅黑" panose="020B0503020204020204" pitchFamily="34" charset="-122"/>
                          <a:ea typeface="微软雅黑" panose="020B0503020204020204" pitchFamily="34" charset="-122"/>
                        </a:rPr>
                        <a:t>q</a:t>
                      </a:r>
                      <a:endParaRPr lang="zh-CN" altLang="en-US" sz="2400" b="1" dirty="0">
                        <a:solidFill>
                          <a:schemeClr val="bg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400" dirty="0" smtClean="0">
                          <a:latin typeface="微软雅黑" panose="020B0503020204020204" pitchFamily="34" charset="-122"/>
                          <a:ea typeface="微软雅黑" panose="020B0503020204020204" pitchFamily="34" charset="-122"/>
                        </a:rPr>
                        <a:t>y</a:t>
                      </a:r>
                      <a:endParaRPr lang="zh-CN" altLang="en-US" sz="2400" b="1" baseline="-25000" dirty="0">
                        <a:solidFill>
                          <a:schemeClr val="bg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400" dirty="0" smtClean="0">
                          <a:latin typeface="微软雅黑" panose="020B0503020204020204" pitchFamily="34" charset="-122"/>
                          <a:ea typeface="微软雅黑" panose="020B0503020204020204" pitchFamily="34" charset="-122"/>
                        </a:rPr>
                        <a:t>d</a:t>
                      </a:r>
                      <a:endParaRPr lang="zh-CN" altLang="en-US" sz="2400" b="1" baseline="-25000" dirty="0">
                        <a:solidFill>
                          <a:schemeClr val="bg1"/>
                        </a:solidFill>
                        <a:latin typeface="微软雅黑" panose="020B0503020204020204" pitchFamily="34" charset="-122"/>
                        <a:ea typeface="微软雅黑" panose="020B0503020204020204" pitchFamily="34" charset="-122"/>
                        <a:cs typeface="Times New Roman" pitchFamily="18" charset="0"/>
                      </a:endParaRPr>
                    </a:p>
                  </a:txBody>
                  <a:tcPr/>
                </a:tc>
              </a:tr>
              <a:tr h="370840">
                <a:tc>
                  <a:txBody>
                    <a:bodyPr/>
                    <a:lstStyle/>
                    <a:p>
                      <a:pPr algn="ctr"/>
                      <a:r>
                        <a:rPr lang="en-US" altLang="zh-CN" sz="2400" b="1" kern="1200" dirty="0" smtClean="0">
                          <a:solidFill>
                            <a:schemeClr val="tx1"/>
                          </a:solidFill>
                          <a:latin typeface="微软雅黑" panose="020B0503020204020204" pitchFamily="34" charset="-122"/>
                          <a:ea typeface="微软雅黑" panose="020B0503020204020204" pitchFamily="34" charset="-122"/>
                          <a:cs typeface="Times New Roman" pitchFamily="18" charset="0"/>
                        </a:rPr>
                        <a:t>-</a:t>
                      </a:r>
                      <a:endParaRPr lang="zh-CN" altLang="en-US" sz="2400" b="1" kern="12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400" dirty="0" smtClean="0">
                          <a:latin typeface="微软雅黑" panose="020B0503020204020204" pitchFamily="34" charset="-122"/>
                          <a:ea typeface="微软雅黑" panose="020B0503020204020204" pitchFamily="34" charset="-122"/>
                        </a:rPr>
                        <a:t>0</a:t>
                      </a:r>
                      <a:endParaRPr lang="zh-CN" altLang="en-US" sz="2400" b="1" dirty="0">
                        <a:solidFill>
                          <a:srgbClr val="0000FF"/>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400" dirty="0" smtClean="0">
                          <a:latin typeface="微软雅黑" panose="020B0503020204020204" pitchFamily="34" charset="-122"/>
                          <a:ea typeface="微软雅黑" panose="020B0503020204020204" pitchFamily="34" charset="-122"/>
                        </a:rPr>
                        <a:t>1759</a:t>
                      </a:r>
                      <a:endParaRPr lang="zh-CN" altLang="en-US" sz="2400" b="1" dirty="0">
                        <a:solidFill>
                          <a:srgbClr val="0000FF"/>
                        </a:solidFill>
                        <a:latin typeface="微软雅黑" panose="020B0503020204020204" pitchFamily="34" charset="-122"/>
                        <a:ea typeface="微软雅黑" panose="020B0503020204020204" pitchFamily="34" charset="-122"/>
                        <a:cs typeface="Times New Roman" pitchFamily="18" charset="0"/>
                      </a:endParaRPr>
                    </a:p>
                  </a:txBody>
                  <a:tcPr/>
                </a:tc>
              </a:tr>
              <a:tr h="370840">
                <a:tc>
                  <a:txBody>
                    <a:bodyPr/>
                    <a:lstStyle/>
                    <a:p>
                      <a:pPr marL="0" algn="ctr" defTabSz="914400" rtl="0" eaLnBrk="1" latinLnBrk="0" hangingPunct="1"/>
                      <a:r>
                        <a:rPr lang="en-US" altLang="zh-CN" sz="2400" b="1" kern="1200" dirty="0" smtClean="0">
                          <a:solidFill>
                            <a:schemeClr val="tx1"/>
                          </a:solidFill>
                          <a:latin typeface="微软雅黑" panose="020B0503020204020204" pitchFamily="34" charset="-122"/>
                          <a:ea typeface="微软雅黑" panose="020B0503020204020204" pitchFamily="34" charset="-122"/>
                          <a:cs typeface="Times New Roman" pitchFamily="18" charset="0"/>
                        </a:rPr>
                        <a:t>-</a:t>
                      </a:r>
                      <a:endParaRPr lang="zh-CN" altLang="en-US" sz="2400" b="1" kern="12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400" dirty="0" smtClean="0">
                          <a:latin typeface="微软雅黑" panose="020B0503020204020204" pitchFamily="34" charset="-122"/>
                          <a:ea typeface="微软雅黑" panose="020B0503020204020204" pitchFamily="34" charset="-122"/>
                        </a:rPr>
                        <a:t>1</a:t>
                      </a:r>
                      <a:endParaRPr lang="zh-CN" altLang="en-US" sz="2400" b="1" dirty="0">
                        <a:solidFill>
                          <a:srgbClr val="0000FF"/>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400" dirty="0" smtClean="0">
                          <a:latin typeface="微软雅黑" panose="020B0503020204020204" pitchFamily="34" charset="-122"/>
                          <a:ea typeface="微软雅黑" panose="020B0503020204020204" pitchFamily="34" charset="-122"/>
                        </a:rPr>
                        <a:t>550</a:t>
                      </a:r>
                      <a:endParaRPr lang="zh-CN" altLang="en-US" sz="2400" b="1" dirty="0">
                        <a:solidFill>
                          <a:srgbClr val="0000FF"/>
                        </a:solidFill>
                        <a:latin typeface="微软雅黑" panose="020B0503020204020204" pitchFamily="34" charset="-122"/>
                        <a:ea typeface="微软雅黑" panose="020B0503020204020204" pitchFamily="34" charset="-122"/>
                        <a:cs typeface="Times New Roman" pitchFamily="18" charset="0"/>
                      </a:endParaRPr>
                    </a:p>
                  </a:txBody>
                  <a:tcPr/>
                </a:tc>
              </a:tr>
              <a:tr h="370840">
                <a:tc>
                  <a:txBody>
                    <a:bodyPr/>
                    <a:lstStyle/>
                    <a:p>
                      <a:pPr algn="ctr"/>
                      <a:r>
                        <a:rPr lang="en-US" altLang="zh-CN" sz="2400" dirty="0" smtClean="0">
                          <a:latin typeface="微软雅黑" panose="020B0503020204020204" pitchFamily="34" charset="-122"/>
                          <a:ea typeface="微软雅黑" panose="020B0503020204020204" pitchFamily="34" charset="-122"/>
                        </a:rPr>
                        <a:t>3</a:t>
                      </a:r>
                      <a:endParaRPr lang="zh-CN" altLang="en-US" sz="2400" b="1" dirty="0">
                        <a:solidFill>
                          <a:srgbClr val="0000FF"/>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400" dirty="0" smtClean="0">
                          <a:latin typeface="微软雅黑" panose="020B0503020204020204" pitchFamily="34" charset="-122"/>
                          <a:ea typeface="微软雅黑" panose="020B0503020204020204" pitchFamily="34" charset="-122"/>
                        </a:rPr>
                        <a:t>-3</a:t>
                      </a:r>
                      <a:endParaRPr lang="zh-CN" altLang="en-US" sz="2400" b="1" dirty="0">
                        <a:solidFill>
                          <a:srgbClr val="0000FF"/>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400" dirty="0" smtClean="0">
                          <a:latin typeface="微软雅黑" panose="020B0503020204020204" pitchFamily="34" charset="-122"/>
                          <a:ea typeface="微软雅黑" panose="020B0503020204020204" pitchFamily="34" charset="-122"/>
                        </a:rPr>
                        <a:t>109</a:t>
                      </a:r>
                      <a:endParaRPr lang="zh-CN" altLang="en-US" sz="2400" b="1" dirty="0">
                        <a:solidFill>
                          <a:srgbClr val="0000FF"/>
                        </a:solidFill>
                        <a:latin typeface="微软雅黑" panose="020B0503020204020204" pitchFamily="34" charset="-122"/>
                        <a:ea typeface="微软雅黑" panose="020B0503020204020204" pitchFamily="34" charset="-122"/>
                        <a:cs typeface="Times New Roman" pitchFamily="18" charset="0"/>
                      </a:endParaRPr>
                    </a:p>
                  </a:txBody>
                  <a:tcPr/>
                </a:tc>
              </a:tr>
              <a:tr h="370840">
                <a:tc>
                  <a:txBody>
                    <a:bodyPr/>
                    <a:lstStyle/>
                    <a:p>
                      <a:pPr algn="ctr"/>
                      <a:r>
                        <a:rPr lang="en-US" altLang="zh-CN" sz="2400" dirty="0" smtClean="0">
                          <a:latin typeface="微软雅黑" panose="020B0503020204020204" pitchFamily="34" charset="-122"/>
                          <a:ea typeface="微软雅黑" panose="020B0503020204020204" pitchFamily="34" charset="-122"/>
                        </a:rPr>
                        <a:t>5</a:t>
                      </a:r>
                      <a:endParaRPr lang="zh-CN" altLang="en-US" sz="2400" b="1" dirty="0">
                        <a:solidFill>
                          <a:srgbClr val="0000FF"/>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400" dirty="0" smtClean="0">
                          <a:latin typeface="微软雅黑" panose="020B0503020204020204" pitchFamily="34" charset="-122"/>
                          <a:ea typeface="微软雅黑" panose="020B0503020204020204" pitchFamily="34" charset="-122"/>
                        </a:rPr>
                        <a:t>16</a:t>
                      </a:r>
                      <a:endParaRPr lang="zh-CN" altLang="en-US" sz="2400" b="1" dirty="0">
                        <a:solidFill>
                          <a:srgbClr val="0000FF"/>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400" dirty="0" smtClean="0">
                          <a:latin typeface="微软雅黑" panose="020B0503020204020204" pitchFamily="34" charset="-122"/>
                          <a:ea typeface="微软雅黑" panose="020B0503020204020204" pitchFamily="34" charset="-122"/>
                        </a:rPr>
                        <a:t>5</a:t>
                      </a:r>
                      <a:endParaRPr lang="zh-CN" altLang="en-US" sz="2400" b="1" dirty="0">
                        <a:solidFill>
                          <a:srgbClr val="0000FF"/>
                        </a:solidFill>
                        <a:latin typeface="微软雅黑" panose="020B0503020204020204" pitchFamily="34" charset="-122"/>
                        <a:ea typeface="微软雅黑" panose="020B0503020204020204" pitchFamily="34" charset="-122"/>
                        <a:cs typeface="Times New Roman" pitchFamily="18" charset="0"/>
                      </a:endParaRPr>
                    </a:p>
                  </a:txBody>
                  <a:tcPr/>
                </a:tc>
              </a:tr>
              <a:tr h="370840">
                <a:tc>
                  <a:txBody>
                    <a:bodyPr/>
                    <a:lstStyle/>
                    <a:p>
                      <a:pPr algn="ctr"/>
                      <a:r>
                        <a:rPr lang="en-US" altLang="zh-CN" sz="2400" dirty="0" smtClean="0">
                          <a:latin typeface="微软雅黑" panose="020B0503020204020204" pitchFamily="34" charset="-122"/>
                          <a:ea typeface="微软雅黑" panose="020B0503020204020204" pitchFamily="34" charset="-122"/>
                        </a:rPr>
                        <a:t>21</a:t>
                      </a:r>
                      <a:endParaRPr lang="zh-CN" altLang="en-US" sz="2400" b="1" dirty="0">
                        <a:solidFill>
                          <a:srgbClr val="0000FF"/>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400" dirty="0" smtClean="0">
                          <a:latin typeface="微软雅黑" panose="020B0503020204020204" pitchFamily="34" charset="-122"/>
                          <a:ea typeface="微软雅黑" panose="020B0503020204020204" pitchFamily="34" charset="-122"/>
                        </a:rPr>
                        <a:t>-339</a:t>
                      </a:r>
                      <a:endParaRPr lang="zh-CN" altLang="en-US" sz="2400" b="1" dirty="0">
                        <a:solidFill>
                          <a:srgbClr val="0000FF"/>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400" dirty="0" smtClean="0">
                          <a:latin typeface="微软雅黑" panose="020B0503020204020204" pitchFamily="34" charset="-122"/>
                          <a:ea typeface="微软雅黑" panose="020B0503020204020204" pitchFamily="34" charset="-122"/>
                        </a:rPr>
                        <a:t>4</a:t>
                      </a:r>
                      <a:endParaRPr lang="zh-CN" altLang="en-US" sz="2400" b="1" dirty="0">
                        <a:solidFill>
                          <a:srgbClr val="0000FF"/>
                        </a:solidFill>
                        <a:latin typeface="微软雅黑" panose="020B0503020204020204" pitchFamily="34" charset="-122"/>
                        <a:ea typeface="微软雅黑" panose="020B0503020204020204" pitchFamily="34" charset="-122"/>
                        <a:cs typeface="Times New Roman" pitchFamily="18" charset="0"/>
                      </a:endParaRPr>
                    </a:p>
                  </a:txBody>
                  <a:tcPr/>
                </a:tc>
              </a:tr>
              <a:tr h="370840">
                <a:tc>
                  <a:txBody>
                    <a:bodyPr/>
                    <a:lstStyle/>
                    <a:p>
                      <a:pPr algn="ctr"/>
                      <a:r>
                        <a:rPr lang="en-US" altLang="zh-CN" sz="2400" dirty="0" smtClean="0">
                          <a:latin typeface="微软雅黑" panose="020B0503020204020204" pitchFamily="34" charset="-122"/>
                          <a:ea typeface="微软雅黑" panose="020B0503020204020204" pitchFamily="34" charset="-122"/>
                        </a:rPr>
                        <a:t>1</a:t>
                      </a:r>
                      <a:endParaRPr lang="zh-CN" altLang="en-US" sz="2400" b="1" dirty="0">
                        <a:solidFill>
                          <a:srgbClr val="0000FF"/>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400" dirty="0" smtClean="0">
                          <a:solidFill>
                            <a:srgbClr val="FF0000"/>
                          </a:solidFill>
                          <a:latin typeface="微软雅黑" panose="020B0503020204020204" pitchFamily="34" charset="-122"/>
                          <a:ea typeface="微软雅黑" panose="020B0503020204020204" pitchFamily="34" charset="-122"/>
                        </a:rPr>
                        <a:t>355</a:t>
                      </a:r>
                      <a:endParaRPr lang="zh-CN" altLang="en-US" sz="2400" b="1" dirty="0">
                        <a:solidFill>
                          <a:srgbClr val="FF0000"/>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400" dirty="0" smtClean="0">
                          <a:latin typeface="微软雅黑" panose="020B0503020204020204" pitchFamily="34" charset="-122"/>
                          <a:ea typeface="微软雅黑" panose="020B0503020204020204" pitchFamily="34" charset="-122"/>
                        </a:rPr>
                        <a:t>1</a:t>
                      </a:r>
                      <a:endParaRPr lang="zh-CN" altLang="en-US" sz="2400" b="1" dirty="0">
                        <a:solidFill>
                          <a:srgbClr val="0000FF"/>
                        </a:solidFill>
                        <a:latin typeface="微软雅黑" panose="020B0503020204020204" pitchFamily="34" charset="-122"/>
                        <a:ea typeface="微软雅黑" panose="020B0503020204020204" pitchFamily="34" charset="-122"/>
                        <a:cs typeface="Times New Roman" pitchFamily="18" charset="0"/>
                      </a:endParaRPr>
                    </a:p>
                  </a:txBody>
                  <a:tcPr/>
                </a:tc>
              </a:tr>
            </a:tbl>
          </a:graphicData>
        </a:graphic>
      </p:graphicFrame>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13009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多项式的欧几里德算法</a:t>
            </a:r>
            <a:endParaRPr lang="zh-CN" altLang="en-US" dirty="0"/>
          </a:p>
        </p:txBody>
      </p:sp>
      <p:sp>
        <p:nvSpPr>
          <p:cNvPr id="3" name="内容占位符 2"/>
          <p:cNvSpPr>
            <a:spLocks noGrp="1"/>
          </p:cNvSpPr>
          <p:nvPr>
            <p:ph idx="1"/>
          </p:nvPr>
        </p:nvSpPr>
        <p:spPr>
          <a:xfrm>
            <a:off x="457200" y="1295400"/>
            <a:ext cx="8363272" cy="5029200"/>
          </a:xfrm>
        </p:spPr>
        <p:txBody>
          <a:bodyPr/>
          <a:lstStyle/>
          <a:p>
            <a:r>
              <a:rPr lang="en-US" altLang="zh-CN" sz="2400" dirty="0" smtClean="0"/>
              <a:t>c(x)=GCD(a(x),b(x))</a:t>
            </a:r>
          </a:p>
          <a:p>
            <a:r>
              <a:rPr lang="en-US" altLang="zh-CN" sz="2400" dirty="0" smtClean="0"/>
              <a:t>c(x)</a:t>
            </a:r>
            <a:r>
              <a:rPr lang="zh-CN" altLang="en-US" sz="2400" dirty="0" smtClean="0"/>
              <a:t>是能同时整除</a:t>
            </a:r>
            <a:r>
              <a:rPr lang="en-US" altLang="zh-CN" sz="2400" dirty="0" smtClean="0"/>
              <a:t>a(x)</a:t>
            </a:r>
            <a:r>
              <a:rPr lang="zh-CN" altLang="en-US" sz="2400" dirty="0" smtClean="0"/>
              <a:t>和</a:t>
            </a:r>
            <a:r>
              <a:rPr lang="en-US" altLang="zh-CN" sz="2400" dirty="0" smtClean="0"/>
              <a:t>b(x)</a:t>
            </a:r>
            <a:r>
              <a:rPr lang="zh-CN" altLang="en-US" sz="2400" dirty="0" smtClean="0"/>
              <a:t>的次数最高的多项式</a:t>
            </a:r>
            <a:endParaRPr lang="en-US" altLang="zh-CN" sz="2400" dirty="0" smtClean="0"/>
          </a:p>
          <a:p>
            <a:endParaRPr lang="en-US" altLang="zh-CN" sz="2400" dirty="0"/>
          </a:p>
          <a:p>
            <a:r>
              <a:rPr lang="zh-CN" altLang="en-US" sz="2400" dirty="0" smtClean="0"/>
              <a:t>例：求</a:t>
            </a:r>
            <a:r>
              <a:rPr lang="en-US" altLang="zh-CN" sz="2400" dirty="0" smtClean="0"/>
              <a:t>GCD</a:t>
            </a:r>
            <a:r>
              <a:rPr lang="en-US" altLang="zh-CN" sz="2400" dirty="0"/>
              <a:t>((x</a:t>
            </a:r>
            <a:r>
              <a:rPr lang="en-US" altLang="zh-CN" sz="2400" baseline="30000" dirty="0"/>
              <a:t>8</a:t>
            </a:r>
            <a:r>
              <a:rPr lang="en-US" altLang="zh-CN" sz="2400" dirty="0"/>
              <a:t>+x</a:t>
            </a:r>
            <a:r>
              <a:rPr lang="en-US" altLang="zh-CN" sz="2400" baseline="30000" dirty="0"/>
              <a:t>4</a:t>
            </a:r>
            <a:r>
              <a:rPr lang="en-US" altLang="zh-CN" sz="2400" dirty="0"/>
              <a:t>+x</a:t>
            </a:r>
            <a:r>
              <a:rPr lang="en-US" altLang="zh-CN" sz="2400" baseline="30000" dirty="0"/>
              <a:t>3</a:t>
            </a:r>
            <a:r>
              <a:rPr lang="en-US" altLang="zh-CN" sz="2400" dirty="0"/>
              <a:t>+x+1),(x</a:t>
            </a:r>
            <a:r>
              <a:rPr lang="en-US" altLang="zh-CN" sz="2400" baseline="30000" dirty="0"/>
              <a:t>7</a:t>
            </a:r>
            <a:r>
              <a:rPr lang="en-US" altLang="zh-CN" sz="2400" dirty="0"/>
              <a:t>+x+1))</a:t>
            </a:r>
            <a:endParaRPr lang="en-US" altLang="zh-CN" sz="2400"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38</a:t>
            </a:fld>
            <a:endParaRPr lang="en-US" altLang="zh-CN" dirty="0"/>
          </a:p>
        </p:txBody>
      </p:sp>
      <p:graphicFrame>
        <p:nvGraphicFramePr>
          <p:cNvPr id="7" name="表格 6"/>
          <p:cNvGraphicFramePr>
            <a:graphicFrameLocks noGrp="1"/>
          </p:cNvGraphicFramePr>
          <p:nvPr>
            <p:extLst>
              <p:ext uri="{D42A27DB-BD31-4B8C-83A1-F6EECF244321}">
                <p14:modId xmlns:p14="http://schemas.microsoft.com/office/powerpoint/2010/main" val="1887823367"/>
              </p:ext>
            </p:extLst>
          </p:nvPr>
        </p:nvGraphicFramePr>
        <p:xfrm>
          <a:off x="2915816" y="3356992"/>
          <a:ext cx="2592288" cy="2194560"/>
        </p:xfrm>
        <a:graphic>
          <a:graphicData uri="http://schemas.openxmlformats.org/drawingml/2006/table">
            <a:tbl>
              <a:tblPr lastRow="1" bandRow="1">
                <a:tableStyleId>{5DA37D80-6434-44D0-A028-1B22A696006F}</a:tableStyleId>
              </a:tblPr>
              <a:tblGrid>
                <a:gridCol w="2592288"/>
              </a:tblGrid>
              <a:tr h="323937">
                <a:tc>
                  <a:txBody>
                    <a:bodyPr/>
                    <a:lstStyle/>
                    <a:p>
                      <a:pPr algn="ctr"/>
                      <a:r>
                        <a:rPr lang="en-US" altLang="zh-CN" sz="2400" b="0" dirty="0" smtClean="0">
                          <a:solidFill>
                            <a:schemeClr val="tx1"/>
                          </a:solidFill>
                          <a:latin typeface="微软雅黑" panose="020B0503020204020204" pitchFamily="34" charset="-122"/>
                          <a:ea typeface="微软雅黑" panose="020B0503020204020204" pitchFamily="34" charset="-122"/>
                        </a:rPr>
                        <a:t>x</a:t>
                      </a:r>
                      <a:r>
                        <a:rPr lang="en-US" altLang="zh-CN" sz="2400" b="0" baseline="30000" dirty="0" smtClean="0">
                          <a:solidFill>
                            <a:schemeClr val="tx1"/>
                          </a:solidFill>
                          <a:latin typeface="微软雅黑" panose="020B0503020204020204" pitchFamily="34" charset="-122"/>
                          <a:ea typeface="微软雅黑" panose="020B0503020204020204" pitchFamily="34" charset="-122"/>
                        </a:rPr>
                        <a:t>8</a:t>
                      </a:r>
                      <a:r>
                        <a:rPr lang="en-US" altLang="zh-CN" sz="2400" b="0" dirty="0" smtClean="0">
                          <a:solidFill>
                            <a:schemeClr val="tx1"/>
                          </a:solidFill>
                          <a:latin typeface="微软雅黑" panose="020B0503020204020204" pitchFamily="34" charset="-122"/>
                          <a:ea typeface="微软雅黑" panose="020B0503020204020204" pitchFamily="34" charset="-122"/>
                        </a:rPr>
                        <a:t>+x</a:t>
                      </a:r>
                      <a:r>
                        <a:rPr lang="en-US" altLang="zh-CN" sz="2400" b="0" baseline="30000" dirty="0" smtClean="0">
                          <a:solidFill>
                            <a:schemeClr val="tx1"/>
                          </a:solidFill>
                          <a:latin typeface="微软雅黑" panose="020B0503020204020204" pitchFamily="34" charset="-122"/>
                          <a:ea typeface="微软雅黑" panose="020B0503020204020204" pitchFamily="34" charset="-122"/>
                        </a:rPr>
                        <a:t>4</a:t>
                      </a:r>
                      <a:r>
                        <a:rPr lang="en-US" altLang="zh-CN" sz="2400" b="0" dirty="0" smtClean="0">
                          <a:solidFill>
                            <a:schemeClr val="tx1"/>
                          </a:solidFill>
                          <a:latin typeface="微软雅黑" panose="020B0503020204020204" pitchFamily="34" charset="-122"/>
                          <a:ea typeface="微软雅黑" panose="020B0503020204020204" pitchFamily="34" charset="-122"/>
                        </a:rPr>
                        <a:t>+x</a:t>
                      </a:r>
                      <a:r>
                        <a:rPr lang="en-US" altLang="zh-CN" sz="2400" b="0" baseline="30000" dirty="0" smtClean="0">
                          <a:solidFill>
                            <a:schemeClr val="tx1"/>
                          </a:solidFill>
                          <a:latin typeface="微软雅黑" panose="020B0503020204020204" pitchFamily="34" charset="-122"/>
                          <a:ea typeface="微软雅黑" panose="020B0503020204020204" pitchFamily="34" charset="-122"/>
                        </a:rPr>
                        <a:t>3</a:t>
                      </a:r>
                      <a:r>
                        <a:rPr lang="en-US" altLang="zh-CN" sz="2400" b="0" dirty="0" smtClean="0">
                          <a:solidFill>
                            <a:schemeClr val="tx1"/>
                          </a:solidFill>
                          <a:latin typeface="微软雅黑" panose="020B0503020204020204" pitchFamily="34" charset="-122"/>
                          <a:ea typeface="微软雅黑" panose="020B0503020204020204" pitchFamily="34" charset="-122"/>
                        </a:rPr>
                        <a:t>+x+1</a:t>
                      </a:r>
                      <a:endParaRPr lang="zh-CN" altLang="en-US" sz="2400" b="0" dirty="0">
                        <a:solidFill>
                          <a:schemeClr val="tx1"/>
                        </a:solidFill>
                        <a:latin typeface="微软雅黑" panose="020B0503020204020204" pitchFamily="34" charset="-122"/>
                        <a:ea typeface="微软雅黑" panose="020B0503020204020204" pitchFamily="34" charset="-122"/>
                      </a:endParaRPr>
                    </a:p>
                  </a:txBody>
                  <a:tcPr marL="0" marR="0" marT="0" marB="0"/>
                </a:tc>
              </a:tr>
              <a:tr h="72206">
                <a:tc>
                  <a:txBody>
                    <a:bodyPr/>
                    <a:lstStyle/>
                    <a:p>
                      <a:pPr algn="ctr"/>
                      <a:r>
                        <a:rPr lang="en-US" altLang="zh-CN" sz="2400" b="0" dirty="0" smtClean="0">
                          <a:solidFill>
                            <a:schemeClr val="tx1"/>
                          </a:solidFill>
                          <a:latin typeface="微软雅黑" panose="020B0503020204020204" pitchFamily="34" charset="-122"/>
                          <a:ea typeface="微软雅黑" panose="020B0503020204020204" pitchFamily="34" charset="-122"/>
                        </a:rPr>
                        <a:t>x</a:t>
                      </a:r>
                      <a:r>
                        <a:rPr lang="en-US" altLang="zh-CN" sz="2400" b="0" baseline="30000" dirty="0" smtClean="0">
                          <a:solidFill>
                            <a:schemeClr val="tx1"/>
                          </a:solidFill>
                          <a:latin typeface="微软雅黑" panose="020B0503020204020204" pitchFamily="34" charset="-122"/>
                          <a:ea typeface="微软雅黑" panose="020B0503020204020204" pitchFamily="34" charset="-122"/>
                        </a:rPr>
                        <a:t>7</a:t>
                      </a:r>
                      <a:r>
                        <a:rPr lang="en-US" altLang="zh-CN" sz="2400" b="0" dirty="0" smtClean="0">
                          <a:solidFill>
                            <a:schemeClr val="tx1"/>
                          </a:solidFill>
                          <a:latin typeface="微软雅黑" panose="020B0503020204020204" pitchFamily="34" charset="-122"/>
                          <a:ea typeface="微软雅黑" panose="020B0503020204020204" pitchFamily="34" charset="-122"/>
                        </a:rPr>
                        <a:t>+x+1</a:t>
                      </a:r>
                      <a:endParaRPr lang="zh-CN" altLang="en-US" sz="2400" b="0" dirty="0">
                        <a:solidFill>
                          <a:schemeClr val="tx1"/>
                        </a:solidFill>
                        <a:latin typeface="微软雅黑" panose="020B0503020204020204" pitchFamily="34" charset="-122"/>
                        <a:ea typeface="微软雅黑" panose="020B0503020204020204" pitchFamily="34" charset="-122"/>
                      </a:endParaRPr>
                    </a:p>
                  </a:txBody>
                  <a:tcPr marL="0" marR="0" marT="0" marB="0"/>
                </a:tc>
              </a:tr>
              <a:tr h="356073">
                <a:tc>
                  <a:txBody>
                    <a:bodyPr/>
                    <a:lstStyle/>
                    <a:p>
                      <a:pPr algn="ctr"/>
                      <a:r>
                        <a:rPr lang="en-US" altLang="zh-CN" sz="2400" b="0" dirty="0" smtClean="0">
                          <a:solidFill>
                            <a:schemeClr val="tx1"/>
                          </a:solidFill>
                          <a:latin typeface="微软雅黑" panose="020B0503020204020204" pitchFamily="34" charset="-122"/>
                          <a:ea typeface="微软雅黑" panose="020B0503020204020204" pitchFamily="34" charset="-122"/>
                        </a:rPr>
                        <a:t>x</a:t>
                      </a:r>
                      <a:r>
                        <a:rPr lang="en-US" altLang="zh-CN" sz="2400" b="0" baseline="30000" dirty="0" smtClean="0">
                          <a:solidFill>
                            <a:schemeClr val="tx1"/>
                          </a:solidFill>
                          <a:latin typeface="微软雅黑" panose="020B0503020204020204" pitchFamily="34" charset="-122"/>
                          <a:ea typeface="微软雅黑" panose="020B0503020204020204" pitchFamily="34" charset="-122"/>
                        </a:rPr>
                        <a:t>4</a:t>
                      </a:r>
                      <a:r>
                        <a:rPr lang="en-US" altLang="zh-CN" sz="2400" b="0" dirty="0" smtClean="0">
                          <a:solidFill>
                            <a:schemeClr val="tx1"/>
                          </a:solidFill>
                          <a:latin typeface="微软雅黑" panose="020B0503020204020204" pitchFamily="34" charset="-122"/>
                          <a:ea typeface="微软雅黑" panose="020B0503020204020204" pitchFamily="34" charset="-122"/>
                        </a:rPr>
                        <a:t>+x</a:t>
                      </a:r>
                      <a:r>
                        <a:rPr lang="en-US" altLang="zh-CN" sz="2400" b="0" baseline="30000" dirty="0" smtClean="0">
                          <a:solidFill>
                            <a:schemeClr val="tx1"/>
                          </a:solidFill>
                          <a:latin typeface="微软雅黑" panose="020B0503020204020204" pitchFamily="34" charset="-122"/>
                          <a:ea typeface="微软雅黑" panose="020B0503020204020204" pitchFamily="34" charset="-122"/>
                        </a:rPr>
                        <a:t>3</a:t>
                      </a:r>
                      <a:r>
                        <a:rPr lang="en-US" altLang="zh-CN" sz="2400" b="0" dirty="0" smtClean="0">
                          <a:solidFill>
                            <a:schemeClr val="tx1"/>
                          </a:solidFill>
                          <a:latin typeface="微软雅黑" panose="020B0503020204020204" pitchFamily="34" charset="-122"/>
                          <a:ea typeface="微软雅黑" panose="020B0503020204020204" pitchFamily="34" charset="-122"/>
                        </a:rPr>
                        <a:t>+x</a:t>
                      </a:r>
                      <a:r>
                        <a:rPr lang="en-US" altLang="zh-CN" sz="2400" b="0" baseline="30000" dirty="0" smtClean="0">
                          <a:solidFill>
                            <a:schemeClr val="tx1"/>
                          </a:solidFill>
                          <a:latin typeface="微软雅黑" panose="020B0503020204020204" pitchFamily="34" charset="-122"/>
                          <a:ea typeface="微软雅黑" panose="020B0503020204020204" pitchFamily="34" charset="-122"/>
                        </a:rPr>
                        <a:t>2</a:t>
                      </a:r>
                      <a:r>
                        <a:rPr lang="en-US" altLang="zh-CN" sz="2400" b="0" dirty="0" smtClean="0">
                          <a:solidFill>
                            <a:schemeClr val="tx1"/>
                          </a:solidFill>
                          <a:latin typeface="微软雅黑" panose="020B0503020204020204" pitchFamily="34" charset="-122"/>
                          <a:ea typeface="微软雅黑" panose="020B0503020204020204" pitchFamily="34" charset="-122"/>
                        </a:rPr>
                        <a:t>+1</a:t>
                      </a:r>
                      <a:endParaRPr lang="zh-CN" altLang="en-US" sz="2400" b="0" dirty="0">
                        <a:solidFill>
                          <a:schemeClr val="tx1"/>
                        </a:solidFill>
                        <a:latin typeface="微软雅黑" panose="020B0503020204020204" pitchFamily="34" charset="-122"/>
                        <a:ea typeface="微软雅黑" panose="020B0503020204020204" pitchFamily="34" charset="-122"/>
                      </a:endParaRPr>
                    </a:p>
                  </a:txBody>
                  <a:tcPr marL="0" marR="0" marT="0" marB="0"/>
                </a:tc>
              </a:tr>
              <a:tr h="356073">
                <a:tc>
                  <a:txBody>
                    <a:bodyPr/>
                    <a:lstStyle/>
                    <a:p>
                      <a:pPr algn="ctr"/>
                      <a:r>
                        <a:rPr lang="en-US" altLang="zh-CN" sz="2400" b="0" dirty="0" smtClean="0">
                          <a:solidFill>
                            <a:schemeClr val="tx1"/>
                          </a:solidFill>
                          <a:latin typeface="微软雅黑" panose="020B0503020204020204" pitchFamily="34" charset="-122"/>
                          <a:ea typeface="微软雅黑" panose="020B0503020204020204" pitchFamily="34" charset="-122"/>
                        </a:rPr>
                        <a:t>x</a:t>
                      </a:r>
                      <a:endParaRPr lang="zh-CN" altLang="en-US" sz="2400" b="0" dirty="0">
                        <a:solidFill>
                          <a:schemeClr val="tx1"/>
                        </a:solidFill>
                        <a:latin typeface="微软雅黑" panose="020B0503020204020204" pitchFamily="34" charset="-122"/>
                        <a:ea typeface="微软雅黑" panose="020B0503020204020204" pitchFamily="34" charset="-122"/>
                      </a:endParaRPr>
                    </a:p>
                  </a:txBody>
                  <a:tcPr marL="0" marR="0" marT="0" marB="0"/>
                </a:tc>
              </a:tr>
              <a:tr h="356073">
                <a:tc>
                  <a:txBody>
                    <a:bodyPr/>
                    <a:lstStyle/>
                    <a:p>
                      <a:pPr algn="ctr"/>
                      <a:r>
                        <a:rPr lang="en-US" altLang="zh-CN" sz="2400" b="0" dirty="0" smtClean="0">
                          <a:solidFill>
                            <a:srgbClr val="FF0000"/>
                          </a:solidFill>
                          <a:latin typeface="微软雅黑" panose="020B0503020204020204" pitchFamily="34" charset="-122"/>
                          <a:ea typeface="微软雅黑" panose="020B0503020204020204" pitchFamily="34" charset="-122"/>
                        </a:rPr>
                        <a:t>1</a:t>
                      </a:r>
                      <a:endParaRPr lang="zh-CN" altLang="en-US" sz="2400" b="0" dirty="0">
                        <a:solidFill>
                          <a:srgbClr val="FF0000"/>
                        </a:solidFill>
                        <a:latin typeface="微软雅黑" panose="020B0503020204020204" pitchFamily="34" charset="-122"/>
                        <a:ea typeface="微软雅黑" panose="020B0503020204020204" pitchFamily="34" charset="-122"/>
                      </a:endParaRPr>
                    </a:p>
                  </a:txBody>
                  <a:tcPr marL="0" marR="0" marT="0" marB="0"/>
                </a:tc>
              </a:tr>
              <a:tr h="356073">
                <a:tc>
                  <a:txBody>
                    <a:bodyPr/>
                    <a:lstStyle/>
                    <a:p>
                      <a:pPr algn="ctr"/>
                      <a:r>
                        <a:rPr lang="en-US" altLang="zh-CN" sz="2400" b="0" dirty="0" smtClean="0">
                          <a:solidFill>
                            <a:schemeClr val="tx1"/>
                          </a:solidFill>
                          <a:latin typeface="微软雅黑" panose="020B0503020204020204" pitchFamily="34" charset="-122"/>
                          <a:ea typeface="微软雅黑" panose="020B0503020204020204" pitchFamily="34" charset="-122"/>
                        </a:rPr>
                        <a:t>0</a:t>
                      </a:r>
                      <a:endParaRPr lang="zh-CN" altLang="en-US" sz="2400" b="0" dirty="0">
                        <a:solidFill>
                          <a:schemeClr val="tx1"/>
                        </a:solidFill>
                        <a:latin typeface="微软雅黑" panose="020B0503020204020204" pitchFamily="34" charset="-122"/>
                        <a:ea typeface="微软雅黑" panose="020B0503020204020204" pitchFamily="34" charset="-122"/>
                      </a:endParaRPr>
                    </a:p>
                  </a:txBody>
                  <a:tcPr marL="0" marR="0" marT="0" marB="0"/>
                </a:tc>
              </a:tr>
            </a:tbl>
          </a:graphicData>
        </a:graphic>
      </p:graphicFrame>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8940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第二节 素数相关问题</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FC6C3F5E-09DE-47CB-B45C-8870030737BE}" type="slidenum">
              <a:rPr lang="zh-CN" altLang="en-US" smtClean="0"/>
              <a:pPr>
                <a:defRPr/>
              </a:pPr>
              <a:t>39</a:t>
            </a:fld>
            <a:endParaRPr lang="en-US" altLang="zh-CN" dirty="0"/>
          </a:p>
        </p:txBody>
      </p:sp>
    </p:spTree>
    <p:extLst>
      <p:ext uri="{BB962C8B-B14F-4D97-AF65-F5344CB8AC3E}">
        <p14:creationId xmlns:p14="http://schemas.microsoft.com/office/powerpoint/2010/main" val="6140789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algn="l"/>
            <a:r>
              <a:rPr lang="zh-CN" altLang="en-US" dirty="0" smtClean="0"/>
              <a:t>一、群、环和域</a:t>
            </a:r>
            <a:endParaRPr lang="zh-CN" altLang="en-US" dirty="0"/>
          </a:p>
        </p:txBody>
      </p:sp>
      <p:sp>
        <p:nvSpPr>
          <p:cNvPr id="7" name="内容占位符 6"/>
          <p:cNvSpPr>
            <a:spLocks noGrp="1"/>
          </p:cNvSpPr>
          <p:nvPr>
            <p:ph idx="1"/>
          </p:nvPr>
        </p:nvSpPr>
        <p:spPr/>
        <p:txBody>
          <a:bodyPr/>
          <a:lstStyle/>
          <a:p>
            <a:r>
              <a:rPr lang="zh-CN" altLang="en-US" dirty="0" smtClean="0">
                <a:solidFill>
                  <a:srgbClr val="FF0000"/>
                </a:solidFill>
              </a:rPr>
              <a:t>群</a:t>
            </a:r>
            <a:r>
              <a:rPr lang="en-US" altLang="zh-CN" dirty="0" smtClean="0">
                <a:solidFill>
                  <a:srgbClr val="FF0000"/>
                </a:solidFill>
              </a:rPr>
              <a:t>Group</a:t>
            </a:r>
            <a:r>
              <a:rPr lang="zh-CN" altLang="en-US" dirty="0" smtClean="0"/>
              <a:t>：</a:t>
            </a:r>
            <a:endParaRPr lang="en-US" altLang="zh-CN" dirty="0" smtClean="0"/>
          </a:p>
          <a:p>
            <a:pPr marL="441325" lvl="1" indent="0">
              <a:buNone/>
            </a:pPr>
            <a:r>
              <a:rPr lang="zh-CN" altLang="en-US" dirty="0" smtClean="0"/>
              <a:t>群</a:t>
            </a:r>
            <a:r>
              <a:rPr lang="en-US" altLang="zh-CN" dirty="0" smtClean="0"/>
              <a:t>G</a:t>
            </a:r>
            <a:r>
              <a:rPr lang="zh-CN" altLang="en-US" dirty="0" smtClean="0"/>
              <a:t>，记作</a:t>
            </a:r>
            <a:r>
              <a:rPr lang="en-US" altLang="zh-CN" dirty="0" smtClean="0"/>
              <a:t>{G, •}, </a:t>
            </a:r>
            <a:r>
              <a:rPr lang="zh-CN" altLang="en-US" dirty="0" smtClean="0"/>
              <a:t>定义一个二元运算“</a:t>
            </a:r>
            <a:r>
              <a:rPr lang="en-US" dirty="0" smtClean="0"/>
              <a:t>•</a:t>
            </a:r>
            <a:r>
              <a:rPr lang="zh-CN" altLang="en-US" dirty="0" smtClean="0"/>
              <a:t>”的集合，</a:t>
            </a:r>
            <a:r>
              <a:rPr lang="en-US" altLang="zh-CN" dirty="0" smtClean="0"/>
              <a:t>G</a:t>
            </a:r>
            <a:r>
              <a:rPr lang="zh-CN" altLang="en-US" dirty="0" smtClean="0"/>
              <a:t>中每一个序偶</a:t>
            </a:r>
            <a:r>
              <a:rPr lang="en-US" altLang="zh-CN" dirty="0" smtClean="0"/>
              <a:t>(</a:t>
            </a:r>
            <a:r>
              <a:rPr lang="en-US" altLang="zh-CN" dirty="0" err="1" smtClean="0"/>
              <a:t>a,b</a:t>
            </a:r>
            <a:r>
              <a:rPr lang="en-US" altLang="zh-CN" dirty="0" smtClean="0"/>
              <a:t>)</a:t>
            </a:r>
            <a:r>
              <a:rPr lang="zh-CN" altLang="en-US" dirty="0" smtClean="0"/>
              <a:t>通过运算生成</a:t>
            </a:r>
            <a:r>
              <a:rPr lang="en-US" altLang="zh-CN" dirty="0" smtClean="0"/>
              <a:t>G</a:t>
            </a:r>
            <a:r>
              <a:rPr lang="zh-CN" altLang="en-US" dirty="0" smtClean="0"/>
              <a:t>中元素</a:t>
            </a:r>
            <a:r>
              <a:rPr lang="en-US" altLang="zh-CN" dirty="0" smtClean="0"/>
              <a:t>(</a:t>
            </a:r>
            <a:r>
              <a:rPr lang="en-US" altLang="zh-CN" dirty="0" err="1" smtClean="0"/>
              <a:t>a•b</a:t>
            </a:r>
            <a:r>
              <a:rPr lang="en-US" altLang="zh-CN" dirty="0" smtClean="0"/>
              <a:t>)</a:t>
            </a:r>
            <a:r>
              <a:rPr lang="zh-CN" altLang="en-US" dirty="0" smtClean="0"/>
              <a:t>，满足下列公理：</a:t>
            </a:r>
          </a:p>
          <a:p>
            <a:pPr lvl="1"/>
            <a:r>
              <a:rPr lang="en-US" altLang="zh-CN" dirty="0" smtClean="0"/>
              <a:t>(A1) </a:t>
            </a:r>
            <a:r>
              <a:rPr lang="zh-CN" altLang="en-US" dirty="0" smtClean="0">
                <a:solidFill>
                  <a:srgbClr val="FF0000"/>
                </a:solidFill>
              </a:rPr>
              <a:t>封闭性</a:t>
            </a:r>
            <a:r>
              <a:rPr lang="en-US" altLang="zh-CN" dirty="0" smtClean="0"/>
              <a:t>Closure</a:t>
            </a:r>
            <a:r>
              <a:rPr lang="zh-CN" altLang="en-US" dirty="0" smtClean="0"/>
              <a:t>：如果</a:t>
            </a:r>
            <a:r>
              <a:rPr lang="en-US" altLang="zh-CN" dirty="0" smtClean="0"/>
              <a:t>a</a:t>
            </a:r>
            <a:r>
              <a:rPr lang="zh-CN" altLang="en-US" dirty="0" smtClean="0"/>
              <a:t>和</a:t>
            </a:r>
            <a:r>
              <a:rPr lang="en-US" altLang="zh-CN" dirty="0" smtClean="0"/>
              <a:t>b</a:t>
            </a:r>
            <a:r>
              <a:rPr lang="zh-CN" altLang="en-US" dirty="0" smtClean="0"/>
              <a:t>都属于</a:t>
            </a:r>
            <a:r>
              <a:rPr lang="en-US" altLang="zh-CN" dirty="0" smtClean="0"/>
              <a:t>G</a:t>
            </a:r>
            <a:r>
              <a:rPr lang="zh-CN" altLang="en-US" dirty="0" smtClean="0"/>
              <a:t>，则</a:t>
            </a:r>
            <a:r>
              <a:rPr lang="en-US" altLang="zh-CN" dirty="0" err="1" smtClean="0"/>
              <a:t>a•b</a:t>
            </a:r>
            <a:r>
              <a:rPr lang="zh-CN" altLang="en-US" dirty="0" smtClean="0"/>
              <a:t>也属于</a:t>
            </a:r>
            <a:r>
              <a:rPr lang="en-US" altLang="zh-CN" dirty="0" smtClean="0"/>
              <a:t>G</a:t>
            </a:r>
          </a:p>
          <a:p>
            <a:pPr lvl="1"/>
            <a:r>
              <a:rPr lang="en-US" altLang="zh-CN" dirty="0" smtClean="0"/>
              <a:t>(A2) </a:t>
            </a:r>
            <a:r>
              <a:rPr lang="zh-CN" altLang="en-US" dirty="0" smtClean="0">
                <a:solidFill>
                  <a:srgbClr val="FF0000"/>
                </a:solidFill>
              </a:rPr>
              <a:t>结合律</a:t>
            </a:r>
            <a:r>
              <a:rPr lang="en-US" altLang="zh-CN" dirty="0" smtClean="0"/>
              <a:t>Associative</a:t>
            </a:r>
            <a:r>
              <a:rPr lang="zh-CN" altLang="en-US" dirty="0" smtClean="0"/>
              <a:t>：对</a:t>
            </a:r>
            <a:r>
              <a:rPr lang="en-US" altLang="zh-CN" dirty="0" smtClean="0"/>
              <a:t>G</a:t>
            </a:r>
            <a:r>
              <a:rPr lang="zh-CN" altLang="en-US" dirty="0" smtClean="0"/>
              <a:t>中的任意元素</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，都有</a:t>
            </a:r>
            <a:r>
              <a:rPr lang="en-US" altLang="zh-CN" dirty="0" smtClean="0">
                <a:cs typeface="Times New Roman" pitchFamily="18" charset="0"/>
              </a:rPr>
              <a:t>a•(</a:t>
            </a:r>
            <a:r>
              <a:rPr lang="en-US" altLang="zh-CN" dirty="0" err="1" smtClean="0">
                <a:cs typeface="Times New Roman" pitchFamily="18" charset="0"/>
              </a:rPr>
              <a:t>b•c</a:t>
            </a:r>
            <a:r>
              <a:rPr lang="en-US" altLang="zh-CN" dirty="0" smtClean="0">
                <a:cs typeface="Times New Roman" pitchFamily="18" charset="0"/>
              </a:rPr>
              <a:t>)=(</a:t>
            </a:r>
            <a:r>
              <a:rPr lang="en-US" altLang="zh-CN" dirty="0" err="1" smtClean="0">
                <a:cs typeface="Times New Roman" pitchFamily="18" charset="0"/>
              </a:rPr>
              <a:t>a•b</a:t>
            </a:r>
            <a:r>
              <a:rPr lang="en-US" altLang="zh-CN" dirty="0" smtClean="0">
                <a:cs typeface="Times New Roman" pitchFamily="18" charset="0"/>
              </a:rPr>
              <a:t>)•c</a:t>
            </a:r>
            <a:r>
              <a:rPr lang="zh-CN" altLang="en-US" dirty="0" smtClean="0"/>
              <a:t>成立</a:t>
            </a:r>
          </a:p>
          <a:p>
            <a:pPr lvl="1"/>
            <a:r>
              <a:rPr lang="en-US" altLang="zh-CN" dirty="0" smtClean="0"/>
              <a:t>(A3) </a:t>
            </a:r>
            <a:r>
              <a:rPr lang="zh-CN" altLang="en-US" dirty="0" smtClean="0">
                <a:solidFill>
                  <a:srgbClr val="FF0000"/>
                </a:solidFill>
              </a:rPr>
              <a:t>单位元</a:t>
            </a:r>
            <a:r>
              <a:rPr lang="en-US" altLang="zh-CN" dirty="0" smtClean="0"/>
              <a:t>Identity element</a:t>
            </a:r>
            <a:r>
              <a:rPr lang="zh-CN" altLang="en-US" dirty="0" smtClean="0"/>
              <a:t>：</a:t>
            </a:r>
            <a:r>
              <a:rPr lang="en-US" altLang="zh-CN" dirty="0" smtClean="0"/>
              <a:t>G</a:t>
            </a:r>
            <a:r>
              <a:rPr lang="zh-CN" altLang="en-US" dirty="0" smtClean="0"/>
              <a:t>中存在一个元素</a:t>
            </a:r>
            <a:r>
              <a:rPr lang="en-US" altLang="zh-CN" dirty="0" smtClean="0"/>
              <a:t>e</a:t>
            </a:r>
            <a:r>
              <a:rPr lang="zh-CN" altLang="en-US" dirty="0" smtClean="0"/>
              <a:t>，对于</a:t>
            </a:r>
            <a:r>
              <a:rPr lang="en-US" altLang="zh-CN" dirty="0" smtClean="0"/>
              <a:t>G</a:t>
            </a:r>
            <a:r>
              <a:rPr lang="zh-CN" altLang="en-US" dirty="0" smtClean="0"/>
              <a:t>中任意元素</a:t>
            </a:r>
            <a:r>
              <a:rPr lang="en-US" altLang="zh-CN" dirty="0" smtClean="0"/>
              <a:t>a</a:t>
            </a:r>
            <a:r>
              <a:rPr lang="zh-CN" altLang="en-US" dirty="0" smtClean="0"/>
              <a:t>，都有</a:t>
            </a:r>
            <a:r>
              <a:rPr lang="en-US" altLang="zh-CN" dirty="0" err="1" smtClean="0"/>
              <a:t>a•e</a:t>
            </a:r>
            <a:r>
              <a:rPr lang="en-US" altLang="zh-CN" dirty="0" smtClean="0"/>
              <a:t>=</a:t>
            </a:r>
            <a:r>
              <a:rPr lang="en-US" altLang="zh-CN" dirty="0" err="1" smtClean="0"/>
              <a:t>e•a</a:t>
            </a:r>
            <a:r>
              <a:rPr lang="en-US" altLang="zh-CN" dirty="0" smtClean="0"/>
              <a:t>=a</a:t>
            </a:r>
            <a:r>
              <a:rPr lang="zh-CN" altLang="en-US" dirty="0" smtClean="0"/>
              <a:t>成立</a:t>
            </a:r>
          </a:p>
          <a:p>
            <a:pPr lvl="1"/>
            <a:r>
              <a:rPr lang="en-US" altLang="zh-CN" dirty="0" smtClean="0"/>
              <a:t>(A4) </a:t>
            </a:r>
            <a:r>
              <a:rPr lang="zh-CN" altLang="en-US" dirty="0" smtClean="0">
                <a:solidFill>
                  <a:srgbClr val="FF0000"/>
                </a:solidFill>
              </a:rPr>
              <a:t>逆元</a:t>
            </a:r>
            <a:r>
              <a:rPr lang="en-US" altLang="zh-CN" dirty="0" smtClean="0"/>
              <a:t>Inverse element</a:t>
            </a:r>
            <a:r>
              <a:rPr lang="zh-CN" altLang="en-US" dirty="0" smtClean="0"/>
              <a:t>：对于</a:t>
            </a:r>
            <a:r>
              <a:rPr lang="en-US" altLang="zh-CN" dirty="0" smtClean="0"/>
              <a:t>G</a:t>
            </a:r>
            <a:r>
              <a:rPr lang="zh-CN" altLang="en-US" dirty="0" smtClean="0"/>
              <a:t>中任意元素</a:t>
            </a:r>
            <a:r>
              <a:rPr lang="en-US" altLang="zh-CN" dirty="0" smtClean="0"/>
              <a:t>a, G</a:t>
            </a:r>
            <a:r>
              <a:rPr lang="zh-CN" altLang="en-US" dirty="0" smtClean="0"/>
              <a:t>中都存在一个元素</a:t>
            </a:r>
            <a:r>
              <a:rPr lang="en-US" altLang="zh-CN" dirty="0" smtClean="0"/>
              <a:t>a</a:t>
            </a:r>
            <a:r>
              <a:rPr lang="en-US" altLang="zh-CN" baseline="30000" dirty="0" smtClean="0"/>
              <a:t>-1</a:t>
            </a:r>
            <a:r>
              <a:rPr lang="zh-CN" altLang="en-US" dirty="0" smtClean="0"/>
              <a:t>，使得</a:t>
            </a:r>
            <a:r>
              <a:rPr lang="en-US" altLang="zh-CN" dirty="0" smtClean="0"/>
              <a:t>a•a</a:t>
            </a:r>
            <a:r>
              <a:rPr lang="en-US" altLang="zh-CN" baseline="30000" dirty="0" smtClean="0"/>
              <a:t>-1</a:t>
            </a:r>
            <a:r>
              <a:rPr lang="en-US" altLang="zh-CN" dirty="0" smtClean="0"/>
              <a:t>=a</a:t>
            </a:r>
            <a:r>
              <a:rPr lang="en-US" altLang="zh-CN" baseline="30000" dirty="0" smtClean="0"/>
              <a:t>-1</a:t>
            </a:r>
            <a:r>
              <a:rPr lang="en-US" altLang="zh-CN" dirty="0" smtClean="0"/>
              <a:t>•a=e</a:t>
            </a:r>
            <a:r>
              <a:rPr lang="zh-CN" altLang="en-US" dirty="0" smtClean="0"/>
              <a:t>成立</a:t>
            </a:r>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4</a:t>
            </a:fld>
            <a:endParaRPr lang="en-US" altLang="zh-CN" dirty="0"/>
          </a:p>
        </p:txBody>
      </p:sp>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3264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algn="l"/>
            <a:r>
              <a:rPr lang="zh-CN" altLang="en-US" dirty="0" smtClean="0"/>
              <a:t>一、素数</a:t>
            </a:r>
            <a:endParaRPr lang="zh-CN" altLang="en-US" dirty="0"/>
          </a:p>
        </p:txBody>
      </p:sp>
      <p:sp>
        <p:nvSpPr>
          <p:cNvPr id="7" name="内容占位符 6"/>
          <p:cNvSpPr>
            <a:spLocks noGrp="1"/>
          </p:cNvSpPr>
          <p:nvPr>
            <p:ph idx="1"/>
          </p:nvPr>
        </p:nvSpPr>
        <p:spPr/>
        <p:txBody>
          <a:bodyPr/>
          <a:lstStyle/>
          <a:p>
            <a:r>
              <a:rPr lang="zh-CN" altLang="en-US" dirty="0" smtClean="0"/>
              <a:t>素数：仅能被</a:t>
            </a:r>
            <a:r>
              <a:rPr lang="en-US" altLang="zh-CN" dirty="0" smtClean="0"/>
              <a:t>1</a:t>
            </a:r>
            <a:r>
              <a:rPr lang="zh-CN" altLang="en-US" dirty="0" smtClean="0"/>
              <a:t>和它自身整除的数</a:t>
            </a:r>
            <a:endParaRPr lang="en-US" altLang="zh-CN" dirty="0" smtClean="0"/>
          </a:p>
          <a:p>
            <a:pPr lvl="1"/>
            <a:r>
              <a:rPr lang="zh-CN" altLang="en-US" dirty="0" smtClean="0"/>
              <a:t>不能写成其它数字乘积的形式</a:t>
            </a:r>
            <a:endParaRPr lang="en-US" altLang="zh-CN" dirty="0" smtClean="0"/>
          </a:p>
          <a:p>
            <a:pPr lvl="1"/>
            <a:r>
              <a:rPr lang="en-US" altLang="zh-CN" dirty="0" smtClean="0"/>
              <a:t>1</a:t>
            </a:r>
            <a:r>
              <a:rPr lang="zh-CN" altLang="en-US" dirty="0" smtClean="0"/>
              <a:t>是素数</a:t>
            </a:r>
            <a:r>
              <a:rPr lang="en-US" altLang="zh-CN" dirty="0" smtClean="0"/>
              <a:t>?</a:t>
            </a:r>
          </a:p>
          <a:p>
            <a:endParaRPr lang="en-US" altLang="zh-CN" dirty="0" smtClean="0"/>
          </a:p>
          <a:p>
            <a:r>
              <a:rPr lang="zh-CN" altLang="en-US" sz="2400" dirty="0" smtClean="0"/>
              <a:t>例如：</a:t>
            </a:r>
            <a:r>
              <a:rPr lang="en-US" altLang="zh-CN" sz="2400" dirty="0" smtClean="0"/>
              <a:t>2,3,5,7</a:t>
            </a:r>
            <a:r>
              <a:rPr lang="zh-CN" altLang="en-US" sz="2400" dirty="0" smtClean="0"/>
              <a:t>是素数；</a:t>
            </a:r>
            <a:r>
              <a:rPr lang="en-US" altLang="zh-CN" sz="2400" dirty="0" smtClean="0"/>
              <a:t>4,6,8,9,10</a:t>
            </a:r>
            <a:r>
              <a:rPr lang="zh-CN" altLang="en-US" sz="2400" dirty="0" smtClean="0"/>
              <a:t>不是素数</a:t>
            </a:r>
            <a:endParaRPr lang="en-US" altLang="zh-CN" sz="2400" dirty="0" smtClean="0"/>
          </a:p>
          <a:p>
            <a:endParaRPr lang="en-US" altLang="zh-CN" dirty="0" smtClean="0"/>
          </a:p>
          <a:p>
            <a:r>
              <a:rPr lang="zh-CN" altLang="en-US" dirty="0" smtClean="0">
                <a:solidFill>
                  <a:srgbClr val="FF0000"/>
                </a:solidFill>
              </a:rPr>
              <a:t>素数是现代数论的核心内容</a:t>
            </a:r>
          </a:p>
          <a:p>
            <a:endParaRPr lang="en-US" altLang="zh-CN" dirty="0" smtClean="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40</a:t>
            </a:fld>
            <a:endParaRPr lang="en-US" altLang="zh-CN" dirty="0"/>
          </a:p>
        </p:txBody>
      </p:sp>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38046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素因子分解</a:t>
            </a:r>
            <a:endParaRPr lang="zh-CN" altLang="en-US" dirty="0"/>
          </a:p>
        </p:txBody>
      </p:sp>
      <p:sp>
        <p:nvSpPr>
          <p:cNvPr id="3" name="内容占位符 2"/>
          <p:cNvSpPr>
            <a:spLocks noGrp="1"/>
          </p:cNvSpPr>
          <p:nvPr>
            <p:ph idx="1"/>
          </p:nvPr>
        </p:nvSpPr>
        <p:spPr/>
        <p:txBody>
          <a:bodyPr>
            <a:noAutofit/>
          </a:bodyPr>
          <a:lstStyle/>
          <a:p>
            <a:r>
              <a:rPr lang="zh-CN" altLang="en-US" dirty="0" smtClean="0"/>
              <a:t>因子分解是将数字</a:t>
            </a:r>
            <a:r>
              <a:rPr lang="en-US" altLang="zh-CN" dirty="0" smtClean="0"/>
              <a:t>n</a:t>
            </a:r>
            <a:r>
              <a:rPr lang="zh-CN" altLang="en-US" dirty="0" smtClean="0"/>
              <a:t>写为乘积形式：</a:t>
            </a:r>
            <a:r>
              <a:rPr lang="en-US" altLang="zh-CN" dirty="0" smtClean="0"/>
              <a:t>n=</a:t>
            </a:r>
            <a:r>
              <a:rPr lang="en-US" altLang="zh-CN" dirty="0" err="1" smtClean="0"/>
              <a:t>a×b×c</a:t>
            </a:r>
            <a:r>
              <a:rPr lang="en-US" altLang="zh-CN" dirty="0" smtClean="0"/>
              <a:t>×…</a:t>
            </a:r>
          </a:p>
          <a:p>
            <a:endParaRPr lang="en-US" altLang="zh-CN" i="1" dirty="0" smtClean="0"/>
          </a:p>
          <a:p>
            <a:r>
              <a:rPr lang="zh-CN" altLang="en-US" i="1" dirty="0" smtClean="0">
                <a:solidFill>
                  <a:srgbClr val="FF0000"/>
                </a:solidFill>
              </a:rPr>
              <a:t>因子分解比因子相乘要困难得多</a:t>
            </a:r>
            <a:endParaRPr lang="en-US" altLang="zh-CN" i="1" dirty="0" smtClean="0">
              <a:solidFill>
                <a:srgbClr val="FF0000"/>
              </a:solidFill>
            </a:endParaRPr>
          </a:p>
          <a:p>
            <a:endParaRPr lang="en-US" altLang="zh-CN" dirty="0" smtClean="0"/>
          </a:p>
          <a:p>
            <a:r>
              <a:rPr lang="zh-CN" altLang="en-US" dirty="0" smtClean="0"/>
              <a:t>素</a:t>
            </a:r>
            <a:r>
              <a:rPr lang="zh-CN" altLang="en-US" dirty="0"/>
              <a:t>因子分</a:t>
            </a:r>
            <a:r>
              <a:rPr lang="zh-CN" altLang="en-US" dirty="0" smtClean="0"/>
              <a:t>解：将整数</a:t>
            </a:r>
            <a:r>
              <a:rPr lang="en-US" altLang="zh-CN" dirty="0"/>
              <a:t>a</a:t>
            </a:r>
            <a:r>
              <a:rPr lang="zh-CN" altLang="en-US" dirty="0" smtClean="0"/>
              <a:t>写为素数乘积的形式</a:t>
            </a:r>
            <a:endParaRPr lang="en-US" altLang="zh-CN" dirty="0" smtClean="0"/>
          </a:p>
          <a:p>
            <a:endParaRPr lang="en-US" altLang="zh-CN" dirty="0" smtClean="0"/>
          </a:p>
          <a:p>
            <a:endParaRPr lang="en-US" altLang="zh-CN" dirty="0"/>
          </a:p>
          <a:p>
            <a:pPr lvl="1"/>
            <a:r>
              <a:rPr lang="zh-CN" altLang="en-US" dirty="0" smtClean="0"/>
              <a:t>其中</a:t>
            </a:r>
            <a:r>
              <a:rPr lang="en-US" altLang="zh-CN" dirty="0"/>
              <a:t>p</a:t>
            </a:r>
            <a:r>
              <a:rPr lang="en-US" altLang="zh-CN" baseline="-25000" dirty="0"/>
              <a:t>1</a:t>
            </a:r>
            <a:r>
              <a:rPr lang="en-US" altLang="zh-CN" dirty="0"/>
              <a:t>&lt;p</a:t>
            </a:r>
            <a:r>
              <a:rPr lang="en-US" altLang="zh-CN" baseline="-25000" dirty="0"/>
              <a:t>2</a:t>
            </a:r>
            <a:r>
              <a:rPr lang="en-US" altLang="zh-CN" dirty="0"/>
              <a:t>&lt;…&lt;</a:t>
            </a:r>
            <a:r>
              <a:rPr lang="en-US" altLang="zh-CN" dirty="0" err="1"/>
              <a:t>p</a:t>
            </a:r>
            <a:r>
              <a:rPr lang="en-US" altLang="zh-CN" baseline="-25000" dirty="0" err="1"/>
              <a:t>t</a:t>
            </a:r>
            <a:r>
              <a:rPr lang="zh-CN" altLang="en-US" dirty="0"/>
              <a:t>是素数，</a:t>
            </a:r>
            <a:r>
              <a:rPr lang="en-US" altLang="zh-CN" dirty="0" err="1"/>
              <a:t>a</a:t>
            </a:r>
            <a:r>
              <a:rPr lang="en-US" altLang="zh-CN" baseline="-25000" dirty="0" err="1"/>
              <a:t>i</a:t>
            </a:r>
            <a:r>
              <a:rPr lang="zh-CN" altLang="en-US" dirty="0"/>
              <a:t>是正整数</a:t>
            </a:r>
            <a:endParaRPr lang="en-US" altLang="zh-CN" dirty="0" smtClean="0"/>
          </a:p>
          <a:p>
            <a:pPr lvl="1"/>
            <a:r>
              <a:rPr lang="en-US" altLang="zh-CN" dirty="0" smtClean="0"/>
              <a:t>3600=2</a:t>
            </a:r>
            <a:r>
              <a:rPr lang="en-US" altLang="zh-CN" baseline="30000" dirty="0" smtClean="0"/>
              <a:t>4</a:t>
            </a:r>
            <a:r>
              <a:rPr lang="en-US" altLang="zh-CN" dirty="0" smtClean="0"/>
              <a:t>×3</a:t>
            </a:r>
            <a:r>
              <a:rPr lang="en-US" altLang="zh-CN" baseline="30000" dirty="0" smtClean="0"/>
              <a:t>2</a:t>
            </a:r>
            <a:r>
              <a:rPr lang="en-US" altLang="zh-CN" dirty="0" smtClean="0"/>
              <a:t>×5</a:t>
            </a:r>
            <a:r>
              <a:rPr lang="en-US" altLang="zh-CN" baseline="30000" dirty="0" smtClean="0"/>
              <a:t>2</a:t>
            </a:r>
            <a:r>
              <a:rPr lang="en-US" altLang="zh-CN" dirty="0" smtClean="0"/>
              <a:t> </a:t>
            </a:r>
          </a:p>
          <a:p>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731023960"/>
              </p:ext>
            </p:extLst>
          </p:nvPr>
        </p:nvGraphicFramePr>
        <p:xfrm>
          <a:off x="2699792" y="4149080"/>
          <a:ext cx="3498850" cy="857250"/>
        </p:xfrm>
        <a:graphic>
          <a:graphicData uri="http://schemas.openxmlformats.org/presentationml/2006/ole">
            <mc:AlternateContent xmlns:mc="http://schemas.openxmlformats.org/markup-compatibility/2006">
              <mc:Choice xmlns:v="urn:schemas-microsoft-com:vml" Requires="v">
                <p:oleObj spid="_x0000_s17437" name="Equation" r:id="rId3" imgW="1295280" imgH="317160" progId="Equation.DSMT4">
                  <p:embed/>
                </p:oleObj>
              </mc:Choice>
              <mc:Fallback>
                <p:oleObj name="Equation" r:id="rId3" imgW="1295280" imgH="317160" progId="Equation.DSMT4">
                  <p:embed/>
                  <p:pic>
                    <p:nvPicPr>
                      <p:cNvPr id="0" name=""/>
                      <p:cNvPicPr>
                        <a:picLocks noChangeAspect="1" noChangeArrowheads="1"/>
                      </p:cNvPicPr>
                      <p:nvPr/>
                    </p:nvPicPr>
                    <p:blipFill>
                      <a:blip r:embed="rId4"/>
                      <a:srcRect/>
                      <a:stretch>
                        <a:fillRect/>
                      </a:stretch>
                    </p:blipFill>
                    <p:spPr bwMode="auto">
                      <a:xfrm>
                        <a:off x="2699792" y="4149080"/>
                        <a:ext cx="3498850"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41</a:t>
            </a:fld>
            <a:endParaRPr lang="en-US" altLang="zh-CN" dirty="0"/>
          </a:p>
        </p:txBody>
      </p:sp>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55304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smtClean="0"/>
              <a:t>任一正整数可通过列出所有素因子的非零指数分量来表示</a:t>
            </a:r>
          </a:p>
          <a:p>
            <a:pPr lvl="1"/>
            <a:r>
              <a:rPr lang="zh-CN" altLang="en-US" dirty="0" smtClean="0"/>
              <a:t>例：</a:t>
            </a:r>
            <a:r>
              <a:rPr lang="en-US" altLang="zh-CN" dirty="0" smtClean="0"/>
              <a:t>12</a:t>
            </a:r>
            <a:r>
              <a:rPr lang="zh-CN" altLang="en-US" dirty="0" smtClean="0"/>
              <a:t>可以表示为</a:t>
            </a:r>
            <a:r>
              <a:rPr lang="en-US" altLang="zh-CN" dirty="0" smtClean="0"/>
              <a:t>{a</a:t>
            </a:r>
            <a:r>
              <a:rPr lang="en-US" altLang="zh-CN" baseline="-25000" dirty="0" smtClean="0"/>
              <a:t>2</a:t>
            </a:r>
            <a:r>
              <a:rPr lang="en-US" altLang="zh-CN" dirty="0" smtClean="0"/>
              <a:t>=2, a</a:t>
            </a:r>
            <a:r>
              <a:rPr lang="en-US" altLang="zh-CN" baseline="-25000" dirty="0" smtClean="0"/>
              <a:t>3</a:t>
            </a:r>
            <a:r>
              <a:rPr lang="en-US" altLang="zh-CN" dirty="0" smtClean="0"/>
              <a:t>=1}</a:t>
            </a:r>
          </a:p>
          <a:p>
            <a:pPr lvl="1"/>
            <a:r>
              <a:rPr lang="zh-CN" altLang="en-US" dirty="0" smtClean="0"/>
              <a:t>例：</a:t>
            </a:r>
            <a:r>
              <a:rPr lang="en-US" altLang="zh-CN" dirty="0" smtClean="0"/>
              <a:t>18</a:t>
            </a:r>
            <a:r>
              <a:rPr lang="zh-CN" altLang="en-US" dirty="0" smtClean="0"/>
              <a:t>可以表示为</a:t>
            </a:r>
            <a:r>
              <a:rPr lang="en-US" altLang="zh-CN" dirty="0" smtClean="0"/>
              <a:t>{a</a:t>
            </a:r>
            <a:r>
              <a:rPr lang="en-US" altLang="zh-CN" baseline="-25000" dirty="0" smtClean="0"/>
              <a:t>2</a:t>
            </a:r>
            <a:r>
              <a:rPr lang="en-US" altLang="zh-CN" dirty="0" smtClean="0"/>
              <a:t>=1, a</a:t>
            </a:r>
            <a:r>
              <a:rPr lang="en-US" altLang="zh-CN" baseline="-25000" dirty="0" smtClean="0"/>
              <a:t>3</a:t>
            </a:r>
            <a:r>
              <a:rPr lang="en-US" altLang="zh-CN" dirty="0" smtClean="0"/>
              <a:t>=2}</a:t>
            </a:r>
          </a:p>
          <a:p>
            <a:pPr lvl="1"/>
            <a:endParaRPr lang="en-US" altLang="zh-CN" dirty="0" smtClean="0"/>
          </a:p>
          <a:p>
            <a:r>
              <a:rPr lang="zh-CN" altLang="en-US" dirty="0" smtClean="0"/>
              <a:t>两个数的乘法等同于对应指数分量的加法：</a:t>
            </a:r>
          </a:p>
          <a:p>
            <a:pPr lvl="1"/>
            <a:r>
              <a:rPr lang="en-US" altLang="zh-CN" dirty="0" smtClean="0"/>
              <a:t>K = </a:t>
            </a:r>
            <a:r>
              <a:rPr lang="en-US" altLang="zh-CN" dirty="0" err="1" smtClean="0"/>
              <a:t>mn</a:t>
            </a:r>
            <a:r>
              <a:rPr lang="en-US" altLang="zh-CN" dirty="0" smtClean="0"/>
              <a:t> </a:t>
            </a:r>
            <a:r>
              <a:rPr lang="en-US" altLang="zh-CN" dirty="0" smtClean="0">
                <a:cs typeface="Times New Roman" pitchFamily="18" charset="0"/>
              </a:rPr>
              <a:t>→ </a:t>
            </a:r>
            <a:r>
              <a:rPr lang="en-US" altLang="zh-CN" dirty="0" err="1" smtClean="0">
                <a:cs typeface="Times New Roman" pitchFamily="18" charset="0"/>
              </a:rPr>
              <a:t>k</a:t>
            </a:r>
            <a:r>
              <a:rPr lang="en-US" altLang="zh-CN" baseline="-25000" dirty="0" err="1" smtClean="0">
                <a:cs typeface="Times New Roman" pitchFamily="18" charset="0"/>
              </a:rPr>
              <a:t>p</a:t>
            </a:r>
            <a:r>
              <a:rPr lang="en-US" altLang="zh-CN" baseline="-25000" dirty="0" smtClean="0">
                <a:cs typeface="Times New Roman" pitchFamily="18" charset="0"/>
              </a:rPr>
              <a:t> </a:t>
            </a:r>
            <a:r>
              <a:rPr lang="en-US" altLang="zh-CN" dirty="0" smtClean="0">
                <a:cs typeface="Times New Roman" pitchFamily="18" charset="0"/>
              </a:rPr>
              <a:t>= </a:t>
            </a:r>
            <a:r>
              <a:rPr lang="en-US" altLang="zh-CN" dirty="0" err="1" smtClean="0">
                <a:cs typeface="Times New Roman" pitchFamily="18" charset="0"/>
              </a:rPr>
              <a:t>m</a:t>
            </a:r>
            <a:r>
              <a:rPr lang="en-US" altLang="zh-CN" baseline="-25000" dirty="0" err="1" smtClean="0">
                <a:cs typeface="Times New Roman" pitchFamily="18" charset="0"/>
              </a:rPr>
              <a:t>p</a:t>
            </a:r>
            <a:r>
              <a:rPr lang="en-US" altLang="zh-CN" dirty="0" smtClean="0">
                <a:cs typeface="Times New Roman" pitchFamily="18" charset="0"/>
              </a:rPr>
              <a:t> + </a:t>
            </a:r>
            <a:r>
              <a:rPr lang="en-US" altLang="zh-CN" dirty="0" err="1" smtClean="0">
                <a:cs typeface="Times New Roman" pitchFamily="18" charset="0"/>
              </a:rPr>
              <a:t>n</a:t>
            </a:r>
            <a:r>
              <a:rPr lang="en-US" altLang="zh-CN" baseline="-25000" dirty="0" err="1" smtClean="0">
                <a:cs typeface="Times New Roman" pitchFamily="18" charset="0"/>
              </a:rPr>
              <a:t>p</a:t>
            </a:r>
            <a:r>
              <a:rPr lang="en-US" altLang="zh-CN" dirty="0" smtClean="0">
                <a:cs typeface="Times New Roman" pitchFamily="18" charset="0"/>
              </a:rPr>
              <a:t>  </a:t>
            </a:r>
            <a:r>
              <a:rPr lang="zh-CN" altLang="en-US" dirty="0" smtClean="0">
                <a:cs typeface="Times New Roman" pitchFamily="18" charset="0"/>
              </a:rPr>
              <a:t>对所有</a:t>
            </a:r>
            <a:r>
              <a:rPr lang="en-US" altLang="zh-CN" dirty="0" smtClean="0">
                <a:cs typeface="Times New Roman" pitchFamily="18" charset="0"/>
              </a:rPr>
              <a:t>p</a:t>
            </a:r>
          </a:p>
          <a:p>
            <a:pPr lvl="1"/>
            <a:r>
              <a:rPr lang="zh-CN" altLang="en-US" dirty="0" smtClean="0">
                <a:cs typeface="Times New Roman" pitchFamily="18" charset="0"/>
              </a:rPr>
              <a:t>例：</a:t>
            </a:r>
            <a:r>
              <a:rPr lang="en-US" altLang="zh-CN" dirty="0" smtClean="0">
                <a:cs typeface="Times New Roman" pitchFamily="18" charset="0"/>
              </a:rPr>
              <a:t>216=12</a:t>
            </a:r>
            <a:r>
              <a:rPr lang="en-US" altLang="zh-CN" dirty="0" smtClean="0"/>
              <a:t>×</a:t>
            </a:r>
            <a:r>
              <a:rPr lang="en-US" altLang="zh-CN" dirty="0" smtClean="0">
                <a:cs typeface="Times New Roman" pitchFamily="18" charset="0"/>
              </a:rPr>
              <a:t>18=(2</a:t>
            </a:r>
            <a:r>
              <a:rPr lang="en-US" altLang="zh-CN" baseline="30000" dirty="0" smtClean="0">
                <a:cs typeface="Times New Roman" pitchFamily="18" charset="0"/>
              </a:rPr>
              <a:t>2</a:t>
            </a:r>
            <a:r>
              <a:rPr lang="en-US" altLang="zh-CN" dirty="0"/>
              <a:t>×</a:t>
            </a:r>
            <a:r>
              <a:rPr lang="en-US" altLang="zh-CN" dirty="0" smtClean="0">
                <a:cs typeface="Times New Roman" pitchFamily="18" charset="0"/>
              </a:rPr>
              <a:t>3</a:t>
            </a:r>
            <a:r>
              <a:rPr lang="en-US" altLang="zh-CN" baseline="30000" dirty="0" smtClean="0">
                <a:cs typeface="Times New Roman" pitchFamily="18" charset="0"/>
              </a:rPr>
              <a:t>1</a:t>
            </a:r>
            <a:r>
              <a:rPr lang="en-US" altLang="zh-CN" dirty="0" smtClean="0">
                <a:cs typeface="Times New Roman" pitchFamily="18" charset="0"/>
              </a:rPr>
              <a:t>)</a:t>
            </a:r>
            <a:r>
              <a:rPr lang="en-US" altLang="zh-CN" dirty="0" smtClean="0"/>
              <a:t>×(2</a:t>
            </a:r>
            <a:r>
              <a:rPr lang="en-US" altLang="zh-CN" baseline="30000" dirty="0" smtClean="0">
                <a:cs typeface="Times New Roman" pitchFamily="18" charset="0"/>
              </a:rPr>
              <a:t>1</a:t>
            </a:r>
            <a:r>
              <a:rPr lang="en-US" altLang="zh-CN" dirty="0"/>
              <a:t>×3</a:t>
            </a:r>
            <a:r>
              <a:rPr lang="en-US" altLang="zh-CN" baseline="30000" dirty="0" smtClean="0">
                <a:cs typeface="Times New Roman" pitchFamily="18" charset="0"/>
              </a:rPr>
              <a:t>2</a:t>
            </a:r>
            <a:r>
              <a:rPr lang="en-US" altLang="zh-CN" dirty="0" smtClean="0"/>
              <a:t>)</a:t>
            </a:r>
            <a:r>
              <a:rPr lang="en-US" altLang="zh-CN" dirty="0" smtClean="0">
                <a:cs typeface="Times New Roman" pitchFamily="18" charset="0"/>
              </a:rPr>
              <a:t>=2</a:t>
            </a:r>
            <a:r>
              <a:rPr lang="en-US" altLang="zh-CN" baseline="30000" dirty="0" smtClean="0">
                <a:cs typeface="Times New Roman" pitchFamily="18" charset="0"/>
              </a:rPr>
              <a:t>3</a:t>
            </a:r>
            <a:r>
              <a:rPr lang="en-US" altLang="zh-CN" dirty="0" smtClean="0"/>
              <a:t>×</a:t>
            </a:r>
            <a:r>
              <a:rPr lang="en-US" altLang="zh-CN" dirty="0" smtClean="0">
                <a:cs typeface="Times New Roman" pitchFamily="18" charset="0"/>
              </a:rPr>
              <a:t>3</a:t>
            </a:r>
            <a:r>
              <a:rPr lang="en-US" altLang="zh-CN" baseline="30000" dirty="0" smtClean="0">
                <a:cs typeface="Times New Roman" pitchFamily="18" charset="0"/>
              </a:rPr>
              <a:t>3</a:t>
            </a:r>
          </a:p>
          <a:p>
            <a:pPr lvl="1"/>
            <a:endParaRPr lang="en-US" altLang="zh-CN" dirty="0" smtClean="0">
              <a:cs typeface="Times New Roman" pitchFamily="18" charset="0"/>
            </a:endParaRP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42</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91314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整除和</a:t>
            </a:r>
            <a:r>
              <a:rPr lang="zh-CN" altLang="en-US" dirty="0"/>
              <a:t>最大公约数</a:t>
            </a:r>
            <a:r>
              <a:rPr lang="en-US" altLang="zh-CN" dirty="0"/>
              <a:t>GCD</a:t>
            </a:r>
            <a:endParaRPr lang="zh-CN" altLang="en-US" dirty="0"/>
          </a:p>
        </p:txBody>
      </p:sp>
      <p:sp>
        <p:nvSpPr>
          <p:cNvPr id="3" name="内容占位符 2"/>
          <p:cNvSpPr>
            <a:spLocks noGrp="1"/>
          </p:cNvSpPr>
          <p:nvPr>
            <p:ph idx="1"/>
          </p:nvPr>
        </p:nvSpPr>
        <p:spPr/>
        <p:txBody>
          <a:bodyPr/>
          <a:lstStyle/>
          <a:p>
            <a:r>
              <a:rPr lang="zh-CN" altLang="en-US" dirty="0" smtClean="0">
                <a:cs typeface="Times New Roman" pitchFamily="18" charset="0"/>
              </a:rPr>
              <a:t>整除：任何整数仅能被对应素数分量小于等于它的另一个整数整除</a:t>
            </a:r>
            <a:endParaRPr lang="en-US" altLang="zh-CN" dirty="0" smtClean="0">
              <a:cs typeface="Times New Roman" pitchFamily="18" charset="0"/>
            </a:endParaRPr>
          </a:p>
          <a:p>
            <a:pPr lvl="1"/>
            <a:r>
              <a:rPr lang="zh-CN" altLang="en-US" dirty="0" smtClean="0">
                <a:cs typeface="Times New Roman" pitchFamily="18" charset="0"/>
              </a:rPr>
              <a:t>即</a:t>
            </a:r>
            <a:r>
              <a:rPr lang="en-US" altLang="zh-CN" dirty="0" err="1" smtClean="0">
                <a:cs typeface="Times New Roman" pitchFamily="18" charset="0"/>
              </a:rPr>
              <a:t>a|b</a:t>
            </a:r>
            <a:r>
              <a:rPr lang="en-US" altLang="zh-CN" dirty="0" smtClean="0">
                <a:cs typeface="Times New Roman" pitchFamily="18" charset="0"/>
              </a:rPr>
              <a:t> </a:t>
            </a:r>
            <a:r>
              <a:rPr lang="en-US" altLang="zh-CN" dirty="0" smtClean="0">
                <a:cs typeface="Times New Roman" pitchFamily="18" charset="0"/>
                <a:sym typeface="Symbol"/>
              </a:rPr>
              <a:t></a:t>
            </a:r>
            <a:r>
              <a:rPr lang="zh-CN" altLang="en-US" dirty="0" smtClean="0">
                <a:cs typeface="Times New Roman" pitchFamily="18" charset="0"/>
              </a:rPr>
              <a:t>对所有</a:t>
            </a:r>
            <a:r>
              <a:rPr lang="en-US" altLang="zh-CN" dirty="0" smtClean="0">
                <a:cs typeface="Times New Roman" pitchFamily="18" charset="0"/>
              </a:rPr>
              <a:t>p</a:t>
            </a:r>
            <a:r>
              <a:rPr lang="zh-CN" altLang="en-US" dirty="0" smtClean="0">
                <a:cs typeface="Times New Roman" pitchFamily="18" charset="0"/>
              </a:rPr>
              <a:t>，</a:t>
            </a:r>
            <a:r>
              <a:rPr lang="en-US" altLang="zh-CN" dirty="0" err="1" smtClean="0">
                <a:cs typeface="Times New Roman" pitchFamily="18" charset="0"/>
              </a:rPr>
              <a:t>a</a:t>
            </a:r>
            <a:r>
              <a:rPr lang="en-US" altLang="zh-CN" baseline="-25000" dirty="0" err="1" smtClean="0">
                <a:cs typeface="Times New Roman" pitchFamily="18" charset="0"/>
              </a:rPr>
              <a:t>p</a:t>
            </a:r>
            <a:r>
              <a:rPr lang="en-US" altLang="zh-CN" sz="1600" dirty="0" err="1" smtClean="0">
                <a:cs typeface="Times New Roman" pitchFamily="18" charset="0"/>
              </a:rPr>
              <a:t>≤</a:t>
            </a:r>
            <a:r>
              <a:rPr lang="en-US" altLang="zh-CN" dirty="0" err="1" smtClean="0">
                <a:cs typeface="Times New Roman" pitchFamily="18" charset="0"/>
              </a:rPr>
              <a:t>b</a:t>
            </a:r>
            <a:r>
              <a:rPr lang="en-US" altLang="zh-CN" baseline="-25000" dirty="0" err="1" smtClean="0">
                <a:cs typeface="Times New Roman" pitchFamily="18" charset="0"/>
              </a:rPr>
              <a:t>p</a:t>
            </a:r>
            <a:r>
              <a:rPr lang="en-US" altLang="zh-CN" dirty="0" smtClean="0">
                <a:cs typeface="Times New Roman" pitchFamily="18" charset="0"/>
              </a:rPr>
              <a:t> </a:t>
            </a:r>
          </a:p>
          <a:p>
            <a:pPr lvl="1"/>
            <a:r>
              <a:rPr lang="zh-CN" altLang="en-US" dirty="0" smtClean="0">
                <a:cs typeface="Times New Roman" pitchFamily="18" charset="0"/>
              </a:rPr>
              <a:t>例：</a:t>
            </a:r>
            <a:r>
              <a:rPr lang="en-US" altLang="zh-CN" dirty="0" smtClean="0">
                <a:cs typeface="Times New Roman" pitchFamily="18" charset="0"/>
              </a:rPr>
              <a:t>a=12, b=36, 12|36, 12=2</a:t>
            </a:r>
            <a:r>
              <a:rPr lang="en-US" altLang="zh-CN" baseline="30000" dirty="0" smtClean="0">
                <a:cs typeface="Times New Roman" pitchFamily="18" charset="0"/>
              </a:rPr>
              <a:t>2</a:t>
            </a:r>
            <a:r>
              <a:rPr lang="en-US" altLang="zh-CN" dirty="0" smtClean="0"/>
              <a:t>×</a:t>
            </a:r>
            <a:r>
              <a:rPr lang="en-US" altLang="zh-CN" dirty="0" smtClean="0">
                <a:cs typeface="Times New Roman" pitchFamily="18" charset="0"/>
              </a:rPr>
              <a:t>3</a:t>
            </a:r>
            <a:r>
              <a:rPr lang="en-US" altLang="zh-CN" baseline="30000" dirty="0" smtClean="0">
                <a:cs typeface="Times New Roman" pitchFamily="18" charset="0"/>
              </a:rPr>
              <a:t>1</a:t>
            </a:r>
            <a:r>
              <a:rPr lang="en-US" altLang="zh-CN" dirty="0" smtClean="0">
                <a:cs typeface="Times New Roman" pitchFamily="18" charset="0"/>
              </a:rPr>
              <a:t>, 36=2</a:t>
            </a:r>
            <a:r>
              <a:rPr lang="en-US" altLang="zh-CN" baseline="30000" dirty="0" smtClean="0">
                <a:cs typeface="Times New Roman" pitchFamily="18" charset="0"/>
              </a:rPr>
              <a:t>2</a:t>
            </a:r>
            <a:r>
              <a:rPr lang="en-US" altLang="zh-CN" dirty="0" smtClean="0"/>
              <a:t>×</a:t>
            </a:r>
            <a:r>
              <a:rPr lang="en-US" altLang="zh-CN" dirty="0" smtClean="0">
                <a:cs typeface="Times New Roman" pitchFamily="18" charset="0"/>
              </a:rPr>
              <a:t>3</a:t>
            </a:r>
            <a:r>
              <a:rPr lang="en-US" altLang="zh-CN" baseline="30000" dirty="0" smtClean="0">
                <a:cs typeface="Times New Roman" pitchFamily="18" charset="0"/>
              </a:rPr>
              <a:t>2</a:t>
            </a:r>
          </a:p>
          <a:p>
            <a:pPr lvl="1">
              <a:buNone/>
            </a:pPr>
            <a:r>
              <a:rPr lang="en-US" altLang="zh-CN" dirty="0" smtClean="0">
                <a:cs typeface="Times New Roman" pitchFamily="18" charset="0"/>
              </a:rPr>
              <a:t>            a</a:t>
            </a:r>
            <a:r>
              <a:rPr lang="en-US" altLang="zh-CN" baseline="-25000" dirty="0" smtClean="0">
                <a:cs typeface="Times New Roman" pitchFamily="18" charset="0"/>
              </a:rPr>
              <a:t>2</a:t>
            </a:r>
            <a:r>
              <a:rPr lang="en-US" altLang="zh-CN" dirty="0" smtClean="0">
                <a:cs typeface="Times New Roman" pitchFamily="18" charset="0"/>
              </a:rPr>
              <a:t>=2=b</a:t>
            </a:r>
            <a:r>
              <a:rPr lang="en-US" altLang="zh-CN" baseline="-25000" dirty="0" smtClean="0">
                <a:cs typeface="Times New Roman" pitchFamily="18" charset="0"/>
              </a:rPr>
              <a:t>2</a:t>
            </a:r>
            <a:r>
              <a:rPr lang="en-US" altLang="zh-CN" dirty="0" smtClean="0">
                <a:cs typeface="Times New Roman" pitchFamily="18" charset="0"/>
              </a:rPr>
              <a:t>, a</a:t>
            </a:r>
            <a:r>
              <a:rPr lang="en-US" altLang="zh-CN" baseline="-25000" dirty="0" smtClean="0">
                <a:cs typeface="Times New Roman" pitchFamily="18" charset="0"/>
              </a:rPr>
              <a:t>3</a:t>
            </a:r>
            <a:r>
              <a:rPr lang="en-US" altLang="zh-CN" dirty="0" smtClean="0">
                <a:cs typeface="Times New Roman" pitchFamily="18" charset="0"/>
              </a:rPr>
              <a:t>=1≤2=b</a:t>
            </a:r>
            <a:r>
              <a:rPr lang="en-US" altLang="zh-CN" baseline="-25000" dirty="0" smtClean="0">
                <a:cs typeface="Times New Roman" pitchFamily="18" charset="0"/>
              </a:rPr>
              <a:t>3</a:t>
            </a:r>
          </a:p>
          <a:p>
            <a:pPr lvl="1"/>
            <a:endParaRPr lang="en-US" altLang="zh-CN" dirty="0" smtClean="0">
              <a:cs typeface="Times New Roman" pitchFamily="18" charset="0"/>
            </a:endParaRPr>
          </a:p>
          <a:p>
            <a:r>
              <a:rPr lang="zh-CN" altLang="en-US" dirty="0" smtClean="0"/>
              <a:t>最大公约数：</a:t>
            </a:r>
            <a:r>
              <a:rPr lang="en-US" altLang="zh-CN" dirty="0" smtClean="0"/>
              <a:t>k=</a:t>
            </a:r>
            <a:r>
              <a:rPr lang="en-US" altLang="zh-CN" dirty="0" err="1" smtClean="0"/>
              <a:t>gcd</a:t>
            </a:r>
            <a:r>
              <a:rPr lang="en-US" altLang="zh-CN" dirty="0" smtClean="0"/>
              <a:t>(</a:t>
            </a:r>
            <a:r>
              <a:rPr lang="en-US" altLang="zh-CN" dirty="0" err="1" smtClean="0"/>
              <a:t>a,b</a:t>
            </a:r>
            <a:r>
              <a:rPr lang="en-US" altLang="zh-CN" dirty="0" smtClean="0"/>
              <a:t>)</a:t>
            </a:r>
            <a:r>
              <a:rPr lang="en-US" altLang="zh-CN" dirty="0" smtClean="0">
                <a:sym typeface="Symbol"/>
              </a:rPr>
              <a:t></a:t>
            </a:r>
            <a:r>
              <a:rPr lang="zh-CN" altLang="en-US" dirty="0" smtClean="0">
                <a:sym typeface="Symbol"/>
              </a:rPr>
              <a:t>所有</a:t>
            </a:r>
            <a:r>
              <a:rPr lang="en-US" altLang="zh-CN" dirty="0" err="1" smtClean="0"/>
              <a:t>k</a:t>
            </a:r>
            <a:r>
              <a:rPr lang="en-US" altLang="zh-CN" baseline="-25000" dirty="0" err="1" smtClean="0"/>
              <a:t>p</a:t>
            </a:r>
            <a:r>
              <a:rPr lang="en-US" altLang="zh-CN" dirty="0" smtClean="0"/>
              <a:t>=min(</a:t>
            </a:r>
            <a:r>
              <a:rPr lang="en-US" altLang="zh-CN" dirty="0" err="1" smtClean="0"/>
              <a:t>a</a:t>
            </a:r>
            <a:r>
              <a:rPr lang="en-US" altLang="zh-CN" baseline="-25000" dirty="0" err="1" smtClean="0"/>
              <a:t>p</a:t>
            </a:r>
            <a:r>
              <a:rPr lang="en-US" altLang="zh-CN" dirty="0" err="1" smtClean="0"/>
              <a:t>,b</a:t>
            </a:r>
            <a:r>
              <a:rPr lang="en-US" altLang="zh-CN" baseline="-25000" dirty="0" err="1" smtClean="0"/>
              <a:t>p</a:t>
            </a:r>
            <a:r>
              <a:rPr lang="en-US" altLang="zh-CN" dirty="0" smtClean="0"/>
              <a:t>)</a:t>
            </a:r>
            <a:endParaRPr lang="zh-CN" altLang="en-US" dirty="0" smtClean="0">
              <a:cs typeface="Times New Roman" pitchFamily="18" charset="0"/>
            </a:endParaRPr>
          </a:p>
          <a:p>
            <a:pPr lvl="1"/>
            <a:r>
              <a:rPr lang="zh-CN" altLang="en-US" dirty="0" smtClean="0">
                <a:cs typeface="Times New Roman" pitchFamily="18" charset="0"/>
              </a:rPr>
              <a:t>例：</a:t>
            </a:r>
            <a:r>
              <a:rPr lang="en-US" altLang="zh-CN" dirty="0" smtClean="0">
                <a:cs typeface="Times New Roman" pitchFamily="18" charset="0"/>
              </a:rPr>
              <a:t>300=2</a:t>
            </a:r>
            <a:r>
              <a:rPr lang="en-US" altLang="zh-CN" baseline="30000" dirty="0" smtClean="0">
                <a:cs typeface="Times New Roman" pitchFamily="18" charset="0"/>
              </a:rPr>
              <a:t>2</a:t>
            </a:r>
            <a:r>
              <a:rPr lang="en-US" altLang="zh-CN" dirty="0" smtClean="0"/>
              <a:t>×</a:t>
            </a:r>
            <a:r>
              <a:rPr lang="en-US" altLang="zh-CN" dirty="0" smtClean="0">
                <a:cs typeface="Times New Roman" pitchFamily="18" charset="0"/>
              </a:rPr>
              <a:t>3</a:t>
            </a:r>
            <a:r>
              <a:rPr lang="en-US" altLang="zh-CN" baseline="30000" dirty="0" smtClean="0">
                <a:cs typeface="Times New Roman" pitchFamily="18" charset="0"/>
              </a:rPr>
              <a:t>1</a:t>
            </a:r>
            <a:r>
              <a:rPr lang="en-US" altLang="zh-CN" dirty="0" smtClean="0"/>
              <a:t>×</a:t>
            </a:r>
            <a:r>
              <a:rPr lang="en-US" altLang="zh-CN" dirty="0" smtClean="0">
                <a:cs typeface="Times New Roman" pitchFamily="18" charset="0"/>
              </a:rPr>
              <a:t>5</a:t>
            </a:r>
            <a:r>
              <a:rPr lang="en-US" altLang="zh-CN" baseline="30000" dirty="0" smtClean="0">
                <a:cs typeface="Times New Roman" pitchFamily="18" charset="0"/>
              </a:rPr>
              <a:t>2</a:t>
            </a:r>
            <a:r>
              <a:rPr lang="en-US" altLang="zh-CN" dirty="0" smtClean="0">
                <a:cs typeface="Times New Roman" pitchFamily="18" charset="0"/>
              </a:rPr>
              <a:t>, 18=2</a:t>
            </a:r>
            <a:r>
              <a:rPr lang="en-US" altLang="zh-CN" baseline="30000" dirty="0" smtClean="0">
                <a:cs typeface="Times New Roman" pitchFamily="18" charset="0"/>
              </a:rPr>
              <a:t>1</a:t>
            </a:r>
            <a:r>
              <a:rPr lang="en-US" altLang="zh-CN" dirty="0" smtClean="0"/>
              <a:t>×</a:t>
            </a:r>
            <a:r>
              <a:rPr lang="en-US" altLang="zh-CN" dirty="0" smtClean="0">
                <a:cs typeface="Times New Roman" pitchFamily="18" charset="0"/>
              </a:rPr>
              <a:t>3</a:t>
            </a:r>
            <a:r>
              <a:rPr lang="en-US" altLang="zh-CN" baseline="30000" dirty="0" smtClean="0">
                <a:cs typeface="Times New Roman" pitchFamily="18" charset="0"/>
              </a:rPr>
              <a:t>2</a:t>
            </a:r>
            <a:r>
              <a:rPr lang="en-US" altLang="zh-CN" dirty="0" smtClean="0">
                <a:cs typeface="Times New Roman" pitchFamily="18" charset="0"/>
              </a:rPr>
              <a:t/>
            </a:r>
            <a:br>
              <a:rPr lang="en-US" altLang="zh-CN" dirty="0" smtClean="0">
                <a:cs typeface="Times New Roman" pitchFamily="18" charset="0"/>
              </a:rPr>
            </a:br>
            <a:r>
              <a:rPr lang="en-US" altLang="zh-CN" dirty="0" smtClean="0">
                <a:cs typeface="Times New Roman" pitchFamily="18" charset="0"/>
              </a:rPr>
              <a:t>    </a:t>
            </a:r>
            <a:r>
              <a:rPr lang="en-US" altLang="zh-CN" dirty="0" err="1" smtClean="0">
                <a:cs typeface="Times New Roman" pitchFamily="18" charset="0"/>
              </a:rPr>
              <a:t>gcd</a:t>
            </a:r>
            <a:r>
              <a:rPr lang="en-US" altLang="zh-CN" dirty="0" smtClean="0">
                <a:cs typeface="Times New Roman" pitchFamily="18" charset="0"/>
              </a:rPr>
              <a:t>(18,300)=2</a:t>
            </a:r>
            <a:r>
              <a:rPr lang="en-US" altLang="zh-CN" baseline="30000" dirty="0" smtClean="0">
                <a:cs typeface="Times New Roman" pitchFamily="18" charset="0"/>
              </a:rPr>
              <a:t>1</a:t>
            </a:r>
            <a:r>
              <a:rPr lang="en-US" altLang="zh-CN" dirty="0" smtClean="0"/>
              <a:t>×</a:t>
            </a:r>
            <a:r>
              <a:rPr lang="en-US" altLang="zh-CN" dirty="0" smtClean="0">
                <a:cs typeface="Times New Roman" pitchFamily="18" charset="0"/>
              </a:rPr>
              <a:t>3</a:t>
            </a:r>
            <a:r>
              <a:rPr lang="en-US" altLang="zh-CN" baseline="30000" dirty="0" smtClean="0">
                <a:cs typeface="Times New Roman" pitchFamily="18" charset="0"/>
              </a:rPr>
              <a:t>1</a:t>
            </a:r>
            <a:r>
              <a:rPr lang="en-US" altLang="zh-CN" dirty="0" smtClean="0"/>
              <a:t>×</a:t>
            </a:r>
            <a:r>
              <a:rPr lang="en-US" altLang="zh-CN" dirty="0" smtClean="0">
                <a:cs typeface="Times New Roman" pitchFamily="18" charset="0"/>
              </a:rPr>
              <a:t>5</a:t>
            </a:r>
            <a:r>
              <a:rPr lang="en-US" altLang="zh-CN" baseline="30000" dirty="0" smtClean="0">
                <a:cs typeface="Times New Roman" pitchFamily="18" charset="0"/>
              </a:rPr>
              <a:t>0</a:t>
            </a:r>
            <a:r>
              <a:rPr lang="en-US" altLang="zh-CN" dirty="0" smtClean="0">
                <a:cs typeface="Times New Roman" pitchFamily="18" charset="0"/>
              </a:rPr>
              <a:t>=6</a:t>
            </a:r>
          </a:p>
          <a:p>
            <a:endParaRPr lang="en-US" altLang="zh-CN" dirty="0" smtClean="0"/>
          </a:p>
          <a:p>
            <a:r>
              <a:rPr lang="zh-CN" altLang="en-US" dirty="0"/>
              <a:t>两个数</a:t>
            </a:r>
            <a:r>
              <a:rPr lang="en-US" altLang="zh-CN" dirty="0"/>
              <a:t>a, b</a:t>
            </a:r>
            <a:r>
              <a:rPr lang="zh-CN" altLang="en-US" dirty="0"/>
              <a:t>互素是指它们公因子仅有</a:t>
            </a:r>
            <a:r>
              <a:rPr lang="en-US" altLang="zh-CN" dirty="0" smtClean="0"/>
              <a:t>1</a:t>
            </a:r>
            <a:endParaRPr lang="en-US" altLang="zh-CN" dirty="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43</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7434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二、费马定理和欧拉定理</a:t>
            </a:r>
            <a:endParaRPr lang="zh-CN" altLang="en-US" dirty="0"/>
          </a:p>
        </p:txBody>
      </p:sp>
      <p:sp>
        <p:nvSpPr>
          <p:cNvPr id="3" name="内容占位符 2"/>
          <p:cNvSpPr>
            <a:spLocks noGrp="1"/>
          </p:cNvSpPr>
          <p:nvPr>
            <p:ph idx="1"/>
          </p:nvPr>
        </p:nvSpPr>
        <p:spPr/>
        <p:txBody>
          <a:bodyPr>
            <a:noAutofit/>
          </a:bodyPr>
          <a:lstStyle/>
          <a:p>
            <a:r>
              <a:rPr lang="zh-CN" altLang="en-US" dirty="0" smtClean="0">
                <a:solidFill>
                  <a:srgbClr val="FF0000"/>
                </a:solidFill>
              </a:rPr>
              <a:t>费马定理</a:t>
            </a:r>
            <a:r>
              <a:rPr lang="en-US" altLang="zh-CN" dirty="0" smtClean="0">
                <a:solidFill>
                  <a:srgbClr val="FF0000"/>
                </a:solidFill>
              </a:rPr>
              <a:t>Fermat's Theorem</a:t>
            </a:r>
            <a:r>
              <a:rPr lang="zh-CN" altLang="en-US" dirty="0" smtClean="0">
                <a:solidFill>
                  <a:srgbClr val="FF0000"/>
                </a:solidFill>
              </a:rPr>
              <a:t>：若</a:t>
            </a:r>
            <a:r>
              <a:rPr lang="en-US" altLang="zh-CN" dirty="0" smtClean="0">
                <a:solidFill>
                  <a:srgbClr val="FF0000"/>
                </a:solidFill>
              </a:rPr>
              <a:t>p</a:t>
            </a:r>
            <a:r>
              <a:rPr lang="zh-CN" altLang="en-US" dirty="0" smtClean="0">
                <a:solidFill>
                  <a:srgbClr val="FF0000"/>
                </a:solidFill>
              </a:rPr>
              <a:t>是素数，则对任意</a:t>
            </a:r>
            <a:r>
              <a:rPr lang="en-US" altLang="zh-CN" dirty="0" smtClean="0">
                <a:solidFill>
                  <a:srgbClr val="FF0000"/>
                </a:solidFill>
              </a:rPr>
              <a:t>a</a:t>
            </a:r>
            <a:r>
              <a:rPr lang="zh-CN" altLang="en-US" dirty="0" smtClean="0">
                <a:solidFill>
                  <a:srgbClr val="FF0000"/>
                </a:solidFill>
              </a:rPr>
              <a:t>，</a:t>
            </a:r>
            <a:r>
              <a:rPr lang="en-US" altLang="zh-CN" dirty="0" err="1" smtClean="0">
                <a:solidFill>
                  <a:srgbClr val="FF0000"/>
                </a:solidFill>
              </a:rPr>
              <a:t>gcd</a:t>
            </a:r>
            <a:r>
              <a:rPr lang="en-US" altLang="zh-CN" dirty="0" smtClean="0">
                <a:solidFill>
                  <a:srgbClr val="FF0000"/>
                </a:solidFill>
              </a:rPr>
              <a:t>(</a:t>
            </a:r>
            <a:r>
              <a:rPr lang="en-US" altLang="zh-CN" dirty="0" err="1" smtClean="0">
                <a:solidFill>
                  <a:srgbClr val="FF0000"/>
                </a:solidFill>
              </a:rPr>
              <a:t>a,p</a:t>
            </a:r>
            <a:r>
              <a:rPr lang="en-US" altLang="zh-CN" dirty="0" smtClean="0">
                <a:solidFill>
                  <a:srgbClr val="FF0000"/>
                </a:solidFill>
              </a:rPr>
              <a:t>)=1</a:t>
            </a:r>
            <a:r>
              <a:rPr lang="zh-CN" altLang="en-US" dirty="0" smtClean="0">
                <a:solidFill>
                  <a:srgbClr val="FF0000"/>
                </a:solidFill>
              </a:rPr>
              <a:t>，有</a:t>
            </a:r>
            <a:r>
              <a:rPr lang="en-US" altLang="zh-CN" dirty="0" smtClean="0">
                <a:solidFill>
                  <a:srgbClr val="FF0000"/>
                </a:solidFill>
              </a:rPr>
              <a:t>a</a:t>
            </a:r>
            <a:r>
              <a:rPr lang="en-US" altLang="zh-CN" baseline="30000" dirty="0" smtClean="0">
                <a:solidFill>
                  <a:srgbClr val="FF0000"/>
                </a:solidFill>
              </a:rPr>
              <a:t>p-1</a:t>
            </a:r>
            <a:r>
              <a:rPr lang="en-US" altLang="zh-CN" dirty="0" smtClean="0">
                <a:solidFill>
                  <a:srgbClr val="FF0000"/>
                </a:solidFill>
              </a:rPr>
              <a:t>mod p = 1</a:t>
            </a:r>
          </a:p>
          <a:p>
            <a:pPr>
              <a:buNone/>
            </a:pPr>
            <a:endParaRPr lang="en-US" altLang="zh-CN" dirty="0" smtClean="0"/>
          </a:p>
          <a:p>
            <a:pPr>
              <a:buNone/>
            </a:pPr>
            <a:r>
              <a:rPr lang="zh-CN" altLang="en-US" dirty="0" smtClean="0"/>
              <a:t>证明：</a:t>
            </a:r>
            <a:endParaRPr lang="en-US" altLang="zh-CN" dirty="0" smtClean="0"/>
          </a:p>
          <a:p>
            <a:pPr marL="441325" lvl="1" indent="15875">
              <a:buNone/>
            </a:pPr>
            <a:r>
              <a:rPr lang="en-US" altLang="zh-CN" dirty="0" smtClean="0"/>
              <a:t>a×2a×…×((p-1)a</a:t>
            </a:r>
            <a:r>
              <a:rPr lang="en-US" altLang="zh-CN" dirty="0"/>
              <a:t>) = (p-1)! a</a:t>
            </a:r>
            <a:r>
              <a:rPr lang="en-US" altLang="zh-CN" baseline="30000" dirty="0"/>
              <a:t>p-1</a:t>
            </a:r>
          </a:p>
          <a:p>
            <a:pPr marL="0" lvl="1" indent="0">
              <a:buNone/>
            </a:pPr>
            <a:r>
              <a:rPr lang="en-US" altLang="zh-CN" dirty="0" smtClean="0"/>
              <a:t> =[(a mod p)×(2a mod p)×…×((p-1)a mod p)] mod p</a:t>
            </a:r>
          </a:p>
          <a:p>
            <a:pPr marL="0" lvl="1" indent="0">
              <a:buNone/>
            </a:pPr>
            <a:r>
              <a:rPr lang="en-US" altLang="zh-CN" dirty="0" smtClean="0"/>
              <a:t> =(p-1)! mod p</a:t>
            </a:r>
          </a:p>
          <a:p>
            <a:pPr marL="441325" lvl="1" indent="15875">
              <a:buNone/>
            </a:pPr>
            <a:endParaRPr lang="en-US" altLang="zh-CN" dirty="0" smtClean="0"/>
          </a:p>
          <a:p>
            <a:pPr marL="441325" lvl="1" indent="15875">
              <a:buNone/>
            </a:pPr>
            <a:r>
              <a:rPr lang="zh-CN" altLang="en-US" dirty="0" smtClean="0"/>
              <a:t>所以</a:t>
            </a:r>
            <a:r>
              <a:rPr lang="en-US" altLang="zh-CN" dirty="0" smtClean="0"/>
              <a:t>(p-1)! a</a:t>
            </a:r>
            <a:r>
              <a:rPr lang="en-US" altLang="zh-CN" baseline="30000" dirty="0" smtClean="0"/>
              <a:t>p-1</a:t>
            </a:r>
            <a:r>
              <a:rPr lang="en-US" altLang="zh-CN" dirty="0" smtClean="0"/>
              <a:t> </a:t>
            </a:r>
            <a:r>
              <a:rPr lang="en-US" altLang="zh-CN" dirty="0"/>
              <a:t>=</a:t>
            </a:r>
            <a:r>
              <a:rPr lang="en-US" altLang="zh-CN" dirty="0" smtClean="0"/>
              <a:t> (p-1)! mod p</a:t>
            </a:r>
          </a:p>
          <a:p>
            <a:pPr marL="441325" lvl="1" indent="15875">
              <a:buNone/>
            </a:pPr>
            <a:endParaRPr lang="en-US" altLang="zh-CN" dirty="0" smtClean="0"/>
          </a:p>
          <a:p>
            <a:pPr marL="441325" lvl="1" indent="15875">
              <a:buNone/>
            </a:pPr>
            <a:r>
              <a:rPr lang="en-US" altLang="zh-CN" dirty="0" smtClean="0"/>
              <a:t>(p-1)!</a:t>
            </a:r>
            <a:r>
              <a:rPr lang="zh-CN" altLang="en-US" dirty="0" smtClean="0"/>
              <a:t>与</a:t>
            </a:r>
            <a:r>
              <a:rPr lang="en-US" altLang="zh-CN" dirty="0" smtClean="0"/>
              <a:t>p</a:t>
            </a:r>
            <a:r>
              <a:rPr lang="zh-CN" altLang="en-US" dirty="0" smtClean="0"/>
              <a:t>互素，两边消去</a:t>
            </a:r>
            <a:r>
              <a:rPr lang="en-US" altLang="zh-CN" dirty="0" smtClean="0"/>
              <a:t>(p-1)!</a:t>
            </a:r>
            <a:r>
              <a:rPr lang="zh-CN" altLang="en-US" dirty="0" smtClean="0"/>
              <a:t>，得证</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44</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96099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费马定理等价形式：</a:t>
            </a:r>
            <a:r>
              <a:rPr lang="zh-CN" altLang="en-US" dirty="0">
                <a:solidFill>
                  <a:srgbClr val="FF0000"/>
                </a:solidFill>
              </a:rPr>
              <a:t>若</a:t>
            </a:r>
            <a:r>
              <a:rPr lang="en-US" altLang="zh-CN" dirty="0">
                <a:solidFill>
                  <a:srgbClr val="FF0000"/>
                </a:solidFill>
              </a:rPr>
              <a:t>p</a:t>
            </a:r>
            <a:r>
              <a:rPr lang="zh-CN" altLang="en-US" dirty="0">
                <a:solidFill>
                  <a:srgbClr val="FF0000"/>
                </a:solidFill>
              </a:rPr>
              <a:t>是素数，则 </a:t>
            </a:r>
            <a:r>
              <a:rPr lang="en-US" altLang="zh-CN" dirty="0" err="1">
                <a:solidFill>
                  <a:srgbClr val="FF0000"/>
                </a:solidFill>
              </a:rPr>
              <a:t>a</a:t>
            </a:r>
            <a:r>
              <a:rPr lang="en-US" altLang="zh-CN" baseline="30000" dirty="0" err="1">
                <a:solidFill>
                  <a:srgbClr val="FF0000"/>
                </a:solidFill>
              </a:rPr>
              <a:t>p</a:t>
            </a:r>
            <a:r>
              <a:rPr lang="en-US" altLang="zh-CN" sz="1800" dirty="0" err="1">
                <a:solidFill>
                  <a:srgbClr val="FF0000"/>
                </a:solidFill>
              </a:rPr>
              <a:t>≡</a:t>
            </a:r>
            <a:r>
              <a:rPr lang="en-US" altLang="zh-CN" dirty="0" err="1">
                <a:solidFill>
                  <a:srgbClr val="FF0000"/>
                </a:solidFill>
              </a:rPr>
              <a:t>a</a:t>
            </a:r>
            <a:r>
              <a:rPr lang="en-US" altLang="zh-CN" dirty="0">
                <a:solidFill>
                  <a:srgbClr val="FF0000"/>
                </a:solidFill>
              </a:rPr>
              <a:t> mod p</a:t>
            </a:r>
          </a:p>
          <a:p>
            <a:endParaRPr lang="en-US" altLang="zh-CN" dirty="0" smtClean="0"/>
          </a:p>
          <a:p>
            <a:r>
              <a:rPr lang="zh-CN" altLang="en-US" dirty="0" smtClean="0"/>
              <a:t>例：</a:t>
            </a:r>
            <a:r>
              <a:rPr lang="en-US" altLang="zh-CN" dirty="0" smtClean="0"/>
              <a:t>a=7, p=19</a:t>
            </a:r>
          </a:p>
          <a:p>
            <a:pPr lvl="1">
              <a:buNone/>
            </a:pPr>
            <a:r>
              <a:rPr lang="en-US" altLang="zh-CN" dirty="0" smtClean="0"/>
              <a:t>7</a:t>
            </a:r>
            <a:r>
              <a:rPr lang="en-US" altLang="zh-CN" baseline="30000" dirty="0" smtClean="0"/>
              <a:t>2</a:t>
            </a:r>
            <a:r>
              <a:rPr lang="en-US" altLang="zh-CN" dirty="0" smtClean="0"/>
              <a:t>=49≡11 mod 19   7</a:t>
            </a:r>
            <a:r>
              <a:rPr lang="en-US" altLang="zh-CN" baseline="30000" dirty="0" smtClean="0"/>
              <a:t>4</a:t>
            </a:r>
            <a:r>
              <a:rPr lang="en-US" altLang="zh-CN" dirty="0" smtClean="0"/>
              <a:t>=121≡7 mod 19</a:t>
            </a:r>
          </a:p>
          <a:p>
            <a:pPr lvl="1">
              <a:buNone/>
            </a:pPr>
            <a:r>
              <a:rPr lang="en-US" altLang="zh-CN" dirty="0" smtClean="0"/>
              <a:t>7</a:t>
            </a:r>
            <a:r>
              <a:rPr lang="en-US" altLang="zh-CN" baseline="30000" dirty="0" smtClean="0"/>
              <a:t>8</a:t>
            </a:r>
            <a:r>
              <a:rPr lang="en-US" altLang="zh-CN" dirty="0" smtClean="0"/>
              <a:t>=49≡11 mod 19   7</a:t>
            </a:r>
            <a:r>
              <a:rPr lang="en-US" altLang="zh-CN" baseline="30000" dirty="0" smtClean="0"/>
              <a:t>16</a:t>
            </a:r>
            <a:r>
              <a:rPr lang="en-US" altLang="zh-CN" dirty="0" smtClean="0"/>
              <a:t>=121≡7 mod 19</a:t>
            </a:r>
          </a:p>
          <a:p>
            <a:pPr lvl="1">
              <a:buNone/>
            </a:pPr>
            <a:r>
              <a:rPr lang="en-US" altLang="zh-CN" dirty="0" smtClean="0"/>
              <a:t>a</a:t>
            </a:r>
            <a:r>
              <a:rPr lang="en-US" altLang="zh-CN" baseline="30000" dirty="0" smtClean="0"/>
              <a:t>p-1</a:t>
            </a:r>
            <a:r>
              <a:rPr lang="en-US" altLang="zh-CN" dirty="0" smtClean="0"/>
              <a:t>=7</a:t>
            </a:r>
            <a:r>
              <a:rPr lang="en-US" altLang="zh-CN" baseline="30000" dirty="0" smtClean="0"/>
              <a:t>18</a:t>
            </a:r>
            <a:r>
              <a:rPr lang="en-US" altLang="zh-CN" dirty="0" smtClean="0"/>
              <a:t>=7</a:t>
            </a:r>
            <a:r>
              <a:rPr lang="en-US" altLang="zh-CN" baseline="30000" dirty="0" smtClean="0"/>
              <a:t>16</a:t>
            </a:r>
            <a:r>
              <a:rPr lang="en-US" altLang="zh-CN" dirty="0" smtClean="0"/>
              <a:t>×7</a:t>
            </a:r>
            <a:r>
              <a:rPr lang="en-US" altLang="zh-CN" baseline="30000" dirty="0" smtClean="0"/>
              <a:t>2</a:t>
            </a:r>
            <a:r>
              <a:rPr lang="en-US" altLang="zh-CN" dirty="0" smtClean="0"/>
              <a:t>≡7×11≡1 mod 19</a:t>
            </a:r>
          </a:p>
          <a:p>
            <a:pPr lvl="1">
              <a:buNone/>
            </a:pPr>
            <a:endParaRPr lang="en-US" altLang="zh-CN" dirty="0"/>
          </a:p>
          <a:p>
            <a:pPr lvl="1">
              <a:buNone/>
            </a:pPr>
            <a:r>
              <a:rPr lang="en-US" altLang="zh-CN" dirty="0" err="1" smtClean="0"/>
              <a:t>a</a:t>
            </a:r>
            <a:r>
              <a:rPr lang="en-US" altLang="zh-CN" baseline="30000" dirty="0" err="1" smtClean="0"/>
              <a:t>p</a:t>
            </a:r>
            <a:r>
              <a:rPr lang="en-US" altLang="zh-CN" dirty="0" smtClean="0"/>
              <a:t>=7</a:t>
            </a:r>
            <a:r>
              <a:rPr lang="en-US" altLang="zh-CN" baseline="30000" dirty="0" smtClean="0"/>
              <a:t>19</a:t>
            </a:r>
            <a:r>
              <a:rPr lang="en-US" altLang="zh-CN" dirty="0" smtClean="0"/>
              <a:t>=7</a:t>
            </a:r>
            <a:r>
              <a:rPr lang="en-US" altLang="zh-CN" baseline="30000" dirty="0" smtClean="0"/>
              <a:t>18</a:t>
            </a:r>
            <a:r>
              <a:rPr lang="en-US" altLang="zh-CN" dirty="0" smtClean="0"/>
              <a:t>*7=7 mod 19</a:t>
            </a:r>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45</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8075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欧拉函数</a:t>
            </a:r>
            <a:endParaRPr lang="zh-CN" altLang="en-US" dirty="0"/>
          </a:p>
        </p:txBody>
      </p:sp>
      <p:sp>
        <p:nvSpPr>
          <p:cNvPr id="3" name="内容占位符 2"/>
          <p:cNvSpPr>
            <a:spLocks noGrp="1"/>
          </p:cNvSpPr>
          <p:nvPr>
            <p:ph idx="1"/>
          </p:nvPr>
        </p:nvSpPr>
        <p:spPr>
          <a:xfrm>
            <a:off x="457200" y="1052736"/>
            <a:ext cx="8435280" cy="5271864"/>
          </a:xfrm>
        </p:spPr>
        <p:txBody>
          <a:bodyPr/>
          <a:lstStyle/>
          <a:p>
            <a:r>
              <a:rPr lang="zh-CN" altLang="en-US" dirty="0" smtClean="0">
                <a:solidFill>
                  <a:srgbClr val="FF0000"/>
                </a:solidFill>
                <a:cs typeface="Arial Unicode MS" pitchFamily="34" charset="-122"/>
              </a:rPr>
              <a:t>欧拉函数</a:t>
            </a:r>
            <a:r>
              <a:rPr lang="el-GR" altLang="zh-CN" dirty="0" smtClean="0">
                <a:solidFill>
                  <a:srgbClr val="FF0000"/>
                </a:solidFill>
                <a:cs typeface="Times New Roman"/>
                <a:sym typeface="Symbol"/>
              </a:rPr>
              <a:t>Φ</a:t>
            </a:r>
            <a:r>
              <a:rPr lang="en-US" altLang="zh-CN" dirty="0" smtClean="0">
                <a:solidFill>
                  <a:srgbClr val="FF0000"/>
                </a:solidFill>
                <a:cs typeface="Times New Roman" pitchFamily="18" charset="0"/>
              </a:rPr>
              <a:t>(n)</a:t>
            </a:r>
            <a:r>
              <a:rPr lang="zh-CN" altLang="en-US" dirty="0" smtClean="0">
                <a:solidFill>
                  <a:srgbClr val="FF0000"/>
                </a:solidFill>
                <a:cs typeface="Times New Roman" pitchFamily="18" charset="0"/>
              </a:rPr>
              <a:t>：</a:t>
            </a:r>
            <a:r>
              <a:rPr lang="zh-CN" altLang="en-US" dirty="0" smtClean="0"/>
              <a:t>比</a:t>
            </a:r>
            <a:r>
              <a:rPr lang="en-US" altLang="zh-CN" dirty="0" smtClean="0"/>
              <a:t>n</a:t>
            </a:r>
            <a:r>
              <a:rPr lang="zh-CN" altLang="en-US" dirty="0" smtClean="0"/>
              <a:t>小且与</a:t>
            </a:r>
            <a:r>
              <a:rPr lang="en-US" altLang="zh-CN" dirty="0" smtClean="0"/>
              <a:t>n</a:t>
            </a:r>
            <a:r>
              <a:rPr lang="zh-CN" altLang="en-US" dirty="0" smtClean="0"/>
              <a:t>互素的正整数的个数，即模</a:t>
            </a:r>
            <a:r>
              <a:rPr lang="en-US" altLang="zh-CN" dirty="0" smtClean="0"/>
              <a:t>n</a:t>
            </a:r>
            <a:r>
              <a:rPr lang="zh-CN" altLang="en-US" dirty="0" smtClean="0"/>
              <a:t>的缩剩余类集中元素之个数。</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r>
              <a:rPr lang="zh-CN" altLang="en-US" dirty="0" smtClean="0">
                <a:solidFill>
                  <a:srgbClr val="FF0000"/>
                </a:solidFill>
              </a:rPr>
              <a:t>若</a:t>
            </a:r>
            <a:r>
              <a:rPr lang="en-US" altLang="zh-CN" dirty="0" smtClean="0">
                <a:solidFill>
                  <a:srgbClr val="FF0000"/>
                </a:solidFill>
              </a:rPr>
              <a:t>p</a:t>
            </a:r>
            <a:r>
              <a:rPr lang="zh-CN" altLang="en-US" dirty="0" smtClean="0">
                <a:solidFill>
                  <a:srgbClr val="FF0000"/>
                </a:solidFill>
              </a:rPr>
              <a:t>是素数，则</a:t>
            </a:r>
            <a:r>
              <a:rPr lang="el-GR" altLang="zh-CN" dirty="0" smtClean="0">
                <a:solidFill>
                  <a:srgbClr val="FF0000"/>
                </a:solidFill>
                <a:cs typeface="Times New Roman"/>
                <a:sym typeface="Symbol"/>
              </a:rPr>
              <a:t>Φ</a:t>
            </a:r>
            <a:r>
              <a:rPr lang="en-US" altLang="zh-CN" dirty="0" smtClean="0">
                <a:solidFill>
                  <a:srgbClr val="FF0000"/>
                </a:solidFill>
                <a:cs typeface="Times New Roman" pitchFamily="18" charset="0"/>
              </a:rPr>
              <a:t>(p)=p-1</a:t>
            </a:r>
            <a:endParaRPr lang="zh-CN" altLang="en-US" dirty="0" smtClean="0">
              <a:solidFill>
                <a:srgbClr val="FF0000"/>
              </a:solidFill>
            </a:endParaRPr>
          </a:p>
          <a:p>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2256118020"/>
              </p:ext>
            </p:extLst>
          </p:nvPr>
        </p:nvGraphicFramePr>
        <p:xfrm>
          <a:off x="1619672" y="2060848"/>
          <a:ext cx="6336702" cy="3570732"/>
        </p:xfrm>
        <a:graphic>
          <a:graphicData uri="http://schemas.openxmlformats.org/drawingml/2006/table">
            <a:tbl>
              <a:tblPr firstRow="1" bandRow="1">
                <a:tableStyleId>{9D7B26C5-4107-4FEC-AEDC-1716B250A1EF}</a:tableStyleId>
              </a:tblPr>
              <a:tblGrid>
                <a:gridCol w="1056117"/>
                <a:gridCol w="1056117"/>
                <a:gridCol w="1056117"/>
                <a:gridCol w="1056117"/>
                <a:gridCol w="1056117"/>
                <a:gridCol w="1056117"/>
              </a:tblGrid>
              <a:tr h="279258">
                <a:tc>
                  <a:txBody>
                    <a:bodyPr/>
                    <a:lstStyle/>
                    <a:p>
                      <a:pPr algn="ctr">
                        <a:lnSpc>
                          <a:spcPct val="85000"/>
                        </a:lnSpc>
                      </a:pP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n</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l-GR"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sym typeface="Symbol"/>
                        </a:rPr>
                        <a:t>Φ</a:t>
                      </a: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(n)</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n</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l-GR"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sym typeface="Symbol"/>
                        </a:rPr>
                        <a:t>Φ</a:t>
                      </a: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(n)</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n</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l-GR"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sym typeface="Symbol"/>
                        </a:rPr>
                        <a:t>Φ</a:t>
                      </a: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(n)</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279258">
                <a:tc>
                  <a:txBody>
                    <a:bodyPr/>
                    <a:lstStyle/>
                    <a:p>
                      <a:pPr algn="ctr">
                        <a:lnSpc>
                          <a:spcPct val="85000"/>
                        </a:lnSpc>
                      </a:pP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11</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10</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21</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12</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279258">
                <a:tc>
                  <a:txBody>
                    <a:bodyPr/>
                    <a:lstStyle/>
                    <a:p>
                      <a:pPr algn="ctr">
                        <a:lnSpc>
                          <a:spcPct val="85000"/>
                        </a:lnSpc>
                      </a:pP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2</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12</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4</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22</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10</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279258">
                <a:tc>
                  <a:txBody>
                    <a:bodyPr/>
                    <a:lstStyle/>
                    <a:p>
                      <a:pPr algn="ctr">
                        <a:lnSpc>
                          <a:spcPct val="85000"/>
                        </a:lnSpc>
                      </a:pP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3</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2</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13</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12</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23</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22</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279258">
                <a:tc>
                  <a:txBody>
                    <a:bodyPr/>
                    <a:lstStyle/>
                    <a:p>
                      <a:pPr algn="ctr">
                        <a:lnSpc>
                          <a:spcPct val="85000"/>
                        </a:lnSpc>
                      </a:pP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4</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2</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14</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6</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24</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8</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279258">
                <a:tc>
                  <a:txBody>
                    <a:bodyPr/>
                    <a:lstStyle/>
                    <a:p>
                      <a:pPr algn="ctr">
                        <a:lnSpc>
                          <a:spcPct val="85000"/>
                        </a:lnSpc>
                      </a:pP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5</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4</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15</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8</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25</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20</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279258">
                <a:tc>
                  <a:txBody>
                    <a:bodyPr/>
                    <a:lstStyle/>
                    <a:p>
                      <a:pPr algn="ctr">
                        <a:lnSpc>
                          <a:spcPct val="85000"/>
                        </a:lnSpc>
                      </a:pP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6</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2</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16</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8</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26</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12</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279258">
                <a:tc>
                  <a:txBody>
                    <a:bodyPr/>
                    <a:lstStyle/>
                    <a:p>
                      <a:pPr algn="ctr">
                        <a:lnSpc>
                          <a:spcPct val="85000"/>
                        </a:lnSpc>
                      </a:pP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7</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6</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17</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16</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27</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18</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279258">
                <a:tc>
                  <a:txBody>
                    <a:bodyPr/>
                    <a:lstStyle/>
                    <a:p>
                      <a:pPr algn="ctr">
                        <a:lnSpc>
                          <a:spcPct val="85000"/>
                        </a:lnSpc>
                      </a:pP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8</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4</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18</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6</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28</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12</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279258">
                <a:tc>
                  <a:txBody>
                    <a:bodyPr/>
                    <a:lstStyle/>
                    <a:p>
                      <a:pPr algn="ctr">
                        <a:lnSpc>
                          <a:spcPct val="85000"/>
                        </a:lnSpc>
                      </a:pP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9</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6</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19</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18</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29</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28</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279258">
                <a:tc>
                  <a:txBody>
                    <a:bodyPr/>
                    <a:lstStyle/>
                    <a:p>
                      <a:pPr algn="ctr">
                        <a:lnSpc>
                          <a:spcPct val="85000"/>
                        </a:lnSpc>
                      </a:pP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10</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4</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20</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8</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30</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微软雅黑" panose="020B0503020204020204" pitchFamily="34" charset="-122"/>
                          <a:ea typeface="微软雅黑" panose="020B0503020204020204" pitchFamily="34" charset="-122"/>
                          <a:cs typeface="Times New Roman" pitchFamily="18" charset="0"/>
                        </a:rPr>
                        <a:t>8</a:t>
                      </a:r>
                      <a:endParaRPr lang="zh-CN" altLang="en-US" sz="18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bl>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46</a:t>
            </a:fld>
            <a:endParaRPr lang="en-US" altLang="zh-CN" dirty="0"/>
          </a:p>
        </p:txBody>
      </p:sp>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83120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lnSpc>
                <a:spcPct val="110000"/>
              </a:lnSpc>
            </a:pPr>
            <a:r>
              <a:rPr lang="zh-CN" altLang="en-US" dirty="0" smtClean="0">
                <a:solidFill>
                  <a:srgbClr val="FF0000"/>
                </a:solidFill>
              </a:rPr>
              <a:t>若</a:t>
            </a:r>
            <a:r>
              <a:rPr lang="en-US" altLang="zh-CN" dirty="0" smtClean="0">
                <a:solidFill>
                  <a:srgbClr val="FF0000"/>
                </a:solidFill>
              </a:rPr>
              <a:t>p</a:t>
            </a:r>
            <a:r>
              <a:rPr lang="zh-CN" altLang="en-US" dirty="0" smtClean="0">
                <a:solidFill>
                  <a:srgbClr val="FF0000"/>
                </a:solidFill>
              </a:rPr>
              <a:t>和</a:t>
            </a:r>
            <a:r>
              <a:rPr lang="en-US" altLang="zh-CN" dirty="0" smtClean="0">
                <a:solidFill>
                  <a:srgbClr val="FF0000"/>
                </a:solidFill>
              </a:rPr>
              <a:t>q</a:t>
            </a:r>
            <a:r>
              <a:rPr lang="zh-CN" altLang="en-US" dirty="0" smtClean="0">
                <a:solidFill>
                  <a:srgbClr val="FF0000"/>
                </a:solidFill>
              </a:rPr>
              <a:t>是素数，</a:t>
            </a:r>
            <a:r>
              <a:rPr lang="en-US" altLang="zh-CN" dirty="0" smtClean="0">
                <a:solidFill>
                  <a:srgbClr val="FF0000"/>
                </a:solidFill>
              </a:rPr>
              <a:t>n=</a:t>
            </a:r>
            <a:r>
              <a:rPr lang="en-US" altLang="zh-CN" dirty="0" err="1" smtClean="0">
                <a:solidFill>
                  <a:srgbClr val="FF0000"/>
                </a:solidFill>
              </a:rPr>
              <a:t>pq</a:t>
            </a:r>
            <a:r>
              <a:rPr lang="zh-CN" altLang="en-US" dirty="0" smtClean="0">
                <a:solidFill>
                  <a:srgbClr val="FF0000"/>
                </a:solidFill>
              </a:rPr>
              <a:t>，则</a:t>
            </a:r>
            <a:endParaRPr lang="en-US" altLang="zh-CN" dirty="0" smtClean="0">
              <a:solidFill>
                <a:srgbClr val="FF0000"/>
              </a:solidFill>
            </a:endParaRPr>
          </a:p>
          <a:p>
            <a:pPr>
              <a:lnSpc>
                <a:spcPct val="110000"/>
              </a:lnSpc>
              <a:buNone/>
            </a:pPr>
            <a:r>
              <a:rPr lang="en-US" altLang="zh-CN" dirty="0" smtClean="0">
                <a:solidFill>
                  <a:srgbClr val="FF0000"/>
                </a:solidFill>
                <a:cs typeface="Times New Roman"/>
                <a:sym typeface="Symbol"/>
              </a:rPr>
              <a:t>                    </a:t>
            </a:r>
            <a:r>
              <a:rPr lang="el-GR" altLang="zh-CN" dirty="0" smtClean="0">
                <a:solidFill>
                  <a:srgbClr val="FF0000"/>
                </a:solidFill>
                <a:cs typeface="Times New Roman"/>
                <a:sym typeface="Symbol"/>
              </a:rPr>
              <a:t>Φ</a:t>
            </a:r>
            <a:r>
              <a:rPr lang="en-US" altLang="zh-CN" dirty="0" smtClean="0">
                <a:solidFill>
                  <a:srgbClr val="FF0000"/>
                </a:solidFill>
              </a:rPr>
              <a:t>(n)=</a:t>
            </a:r>
            <a:r>
              <a:rPr lang="el-GR" altLang="zh-CN" dirty="0" smtClean="0">
                <a:solidFill>
                  <a:srgbClr val="FF0000"/>
                </a:solidFill>
                <a:cs typeface="Times New Roman"/>
                <a:sym typeface="Symbol"/>
              </a:rPr>
              <a:t>Φ</a:t>
            </a:r>
            <a:r>
              <a:rPr lang="en-US" altLang="zh-CN" dirty="0" smtClean="0">
                <a:solidFill>
                  <a:srgbClr val="FF0000"/>
                </a:solidFill>
              </a:rPr>
              <a:t>(p)</a:t>
            </a:r>
            <a:r>
              <a:rPr lang="el-GR" altLang="zh-CN" dirty="0" smtClean="0">
                <a:solidFill>
                  <a:srgbClr val="FF0000"/>
                </a:solidFill>
                <a:cs typeface="Times New Roman"/>
                <a:sym typeface="Symbol"/>
              </a:rPr>
              <a:t>Φ</a:t>
            </a:r>
            <a:r>
              <a:rPr lang="en-US" altLang="zh-CN" dirty="0" smtClean="0">
                <a:solidFill>
                  <a:srgbClr val="FF0000"/>
                </a:solidFill>
              </a:rPr>
              <a:t>(q)=(p-1)(q-1)</a:t>
            </a:r>
          </a:p>
          <a:p>
            <a:pPr>
              <a:lnSpc>
                <a:spcPct val="110000"/>
              </a:lnSpc>
              <a:buNone/>
            </a:pPr>
            <a:r>
              <a:rPr lang="zh-CN" altLang="en-US" dirty="0" smtClean="0"/>
              <a:t>证明</a:t>
            </a:r>
            <a:r>
              <a:rPr lang="zh-CN" altLang="en-US" dirty="0" smtClean="0">
                <a:sym typeface="Wingdings" pitchFamily="2" charset="2"/>
              </a:rPr>
              <a:t>：</a:t>
            </a:r>
            <a:endParaRPr lang="en-US" altLang="zh-CN" dirty="0" smtClean="0">
              <a:sym typeface="Wingdings" pitchFamily="2" charset="2"/>
            </a:endParaRPr>
          </a:p>
          <a:p>
            <a:pPr marL="361950" lvl="1" indent="0">
              <a:lnSpc>
                <a:spcPct val="110000"/>
              </a:lnSpc>
              <a:buNone/>
            </a:pPr>
            <a:r>
              <a:rPr lang="zh-CN" altLang="en-US" dirty="0" smtClean="0">
                <a:sym typeface="Wingdings" pitchFamily="2" charset="2"/>
              </a:rPr>
              <a:t>不与</a:t>
            </a:r>
            <a:r>
              <a:rPr lang="en-US" altLang="zh-CN" dirty="0" smtClean="0">
                <a:sym typeface="Wingdings" pitchFamily="2" charset="2"/>
              </a:rPr>
              <a:t>n</a:t>
            </a:r>
            <a:r>
              <a:rPr lang="zh-CN" altLang="en-US" dirty="0" smtClean="0">
                <a:sym typeface="Wingdings" pitchFamily="2" charset="2"/>
              </a:rPr>
              <a:t>互素的数有</a:t>
            </a:r>
            <a:r>
              <a:rPr lang="en-US" altLang="zh-CN" dirty="0" smtClean="0">
                <a:sym typeface="Wingdings" pitchFamily="2" charset="2"/>
              </a:rPr>
              <a:t>p,2p,…,(q-1)p, q,2q,…,(p-1)q</a:t>
            </a:r>
          </a:p>
          <a:p>
            <a:pPr marL="361950" lvl="1" indent="0">
              <a:lnSpc>
                <a:spcPct val="110000"/>
              </a:lnSpc>
              <a:buNone/>
            </a:pPr>
            <a:r>
              <a:rPr lang="el-GR" altLang="zh-CN" dirty="0" smtClean="0">
                <a:cs typeface="Times New Roman"/>
                <a:sym typeface="Symbol"/>
              </a:rPr>
              <a:t>Φ</a:t>
            </a:r>
            <a:r>
              <a:rPr lang="en-US" altLang="zh-CN" dirty="0" smtClean="0"/>
              <a:t>(n)=pq-1-[(q-1)+(p-1)]=</a:t>
            </a:r>
            <a:r>
              <a:rPr lang="en-US" altLang="zh-CN" dirty="0" err="1" smtClean="0"/>
              <a:t>pq</a:t>
            </a:r>
            <a:r>
              <a:rPr lang="en-US" altLang="zh-CN" dirty="0" smtClean="0"/>
              <a:t>-(</a:t>
            </a:r>
            <a:r>
              <a:rPr lang="en-US" altLang="zh-CN" dirty="0" err="1" smtClean="0"/>
              <a:t>p+q</a:t>
            </a:r>
            <a:r>
              <a:rPr lang="en-US" altLang="zh-CN" dirty="0" smtClean="0"/>
              <a:t>)+1=(p-1)(q-1)</a:t>
            </a:r>
          </a:p>
          <a:p>
            <a:pPr marL="361950" lvl="1" indent="0">
              <a:lnSpc>
                <a:spcPct val="110000"/>
              </a:lnSpc>
              <a:buNone/>
            </a:pPr>
            <a:endParaRPr lang="en-US" altLang="zh-CN" dirty="0" smtClean="0"/>
          </a:p>
          <a:p>
            <a:pPr>
              <a:lnSpc>
                <a:spcPct val="110000"/>
              </a:lnSpc>
              <a:buNone/>
            </a:pPr>
            <a:r>
              <a:rPr lang="zh-CN" altLang="en-US" dirty="0" smtClean="0"/>
              <a:t>推广：</a:t>
            </a:r>
            <a:r>
              <a:rPr lang="zh-CN" altLang="en-US" dirty="0" smtClean="0">
                <a:solidFill>
                  <a:srgbClr val="FF0000"/>
                </a:solidFill>
              </a:rPr>
              <a:t>只需</a:t>
            </a:r>
            <a:r>
              <a:rPr lang="en-US" altLang="zh-CN" dirty="0" err="1" smtClean="0">
                <a:solidFill>
                  <a:srgbClr val="FF0000"/>
                </a:solidFill>
              </a:rPr>
              <a:t>p,q</a:t>
            </a:r>
            <a:r>
              <a:rPr lang="zh-CN" altLang="en-US" dirty="0" smtClean="0">
                <a:solidFill>
                  <a:srgbClr val="FF0000"/>
                </a:solidFill>
              </a:rPr>
              <a:t>互素，即有</a:t>
            </a:r>
            <a:r>
              <a:rPr lang="el-GR" altLang="zh-CN" dirty="0" smtClean="0">
                <a:solidFill>
                  <a:srgbClr val="FF0000"/>
                </a:solidFill>
                <a:cs typeface="Times New Roman"/>
                <a:sym typeface="Symbol"/>
              </a:rPr>
              <a:t>Φ</a:t>
            </a:r>
            <a:r>
              <a:rPr lang="en-US" altLang="zh-CN" dirty="0" smtClean="0">
                <a:solidFill>
                  <a:srgbClr val="FF0000"/>
                </a:solidFill>
              </a:rPr>
              <a:t>(n)=</a:t>
            </a:r>
            <a:r>
              <a:rPr lang="el-GR" altLang="zh-CN" dirty="0" smtClean="0">
                <a:solidFill>
                  <a:srgbClr val="FF0000"/>
                </a:solidFill>
                <a:cs typeface="Times New Roman"/>
                <a:sym typeface="Symbol"/>
              </a:rPr>
              <a:t>Φ</a:t>
            </a:r>
            <a:r>
              <a:rPr lang="en-US" altLang="zh-CN" dirty="0" smtClean="0">
                <a:solidFill>
                  <a:srgbClr val="FF0000"/>
                </a:solidFill>
              </a:rPr>
              <a:t>(p)</a:t>
            </a:r>
            <a:r>
              <a:rPr lang="el-GR" altLang="zh-CN" dirty="0" smtClean="0">
                <a:solidFill>
                  <a:srgbClr val="FF0000"/>
                </a:solidFill>
                <a:cs typeface="Times New Roman"/>
                <a:sym typeface="Symbol"/>
              </a:rPr>
              <a:t>Φ</a:t>
            </a:r>
            <a:r>
              <a:rPr lang="en-US" altLang="zh-CN" dirty="0" smtClean="0">
                <a:solidFill>
                  <a:srgbClr val="FF0000"/>
                </a:solidFill>
              </a:rPr>
              <a:t>(q)</a:t>
            </a:r>
            <a:endParaRPr lang="en-US" altLang="zh-CN" dirty="0" smtClean="0"/>
          </a:p>
          <a:p>
            <a:pPr>
              <a:lnSpc>
                <a:spcPct val="110000"/>
              </a:lnSpc>
            </a:pPr>
            <a:endParaRPr lang="en-US" altLang="zh-CN" dirty="0" smtClean="0"/>
          </a:p>
          <a:p>
            <a:pPr>
              <a:lnSpc>
                <a:spcPct val="110000"/>
              </a:lnSpc>
            </a:pPr>
            <a:r>
              <a:rPr lang="zh-CN" altLang="en-US" dirty="0" smtClean="0"/>
              <a:t>例：</a:t>
            </a:r>
            <a:r>
              <a:rPr lang="el-GR" altLang="zh-CN" dirty="0" smtClean="0">
                <a:cs typeface="Times New Roman"/>
                <a:sym typeface="Symbol"/>
              </a:rPr>
              <a:t>Φ</a:t>
            </a:r>
            <a:r>
              <a:rPr lang="en-US" altLang="zh-CN" dirty="0" smtClean="0">
                <a:cs typeface="Arial Unicode MS" pitchFamily="34" charset="-122"/>
              </a:rPr>
              <a:t>(35)=</a:t>
            </a:r>
            <a:r>
              <a:rPr lang="el-GR" altLang="zh-CN" dirty="0" smtClean="0">
                <a:cs typeface="Times New Roman"/>
                <a:sym typeface="Symbol"/>
              </a:rPr>
              <a:t> Φ</a:t>
            </a:r>
            <a:r>
              <a:rPr lang="en-US" altLang="zh-CN" dirty="0" smtClean="0">
                <a:cs typeface="Arial Unicode MS" pitchFamily="34" charset="-122"/>
              </a:rPr>
              <a:t>(5)</a:t>
            </a:r>
            <a:r>
              <a:rPr lang="el-GR" altLang="zh-CN" dirty="0" smtClean="0">
                <a:cs typeface="Times New Roman"/>
                <a:sym typeface="Symbol"/>
              </a:rPr>
              <a:t>Φ</a:t>
            </a:r>
            <a:r>
              <a:rPr lang="en-US" altLang="zh-CN" dirty="0" smtClean="0">
                <a:cs typeface="Arial Unicode MS" pitchFamily="34" charset="-122"/>
              </a:rPr>
              <a:t>(7)=4</a:t>
            </a:r>
            <a:r>
              <a:rPr lang="en-US" altLang="zh-CN" dirty="0" smtClean="0"/>
              <a:t>×</a:t>
            </a:r>
            <a:r>
              <a:rPr lang="en-US" altLang="zh-CN" dirty="0" smtClean="0">
                <a:cs typeface="Arial Unicode MS" pitchFamily="34" charset="-122"/>
              </a:rPr>
              <a:t>6=24</a:t>
            </a: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47</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4889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95400"/>
            <a:ext cx="8435280" cy="5029200"/>
          </a:xfrm>
        </p:spPr>
        <p:txBody>
          <a:bodyPr/>
          <a:lstStyle/>
          <a:p>
            <a:pPr>
              <a:lnSpc>
                <a:spcPct val="110000"/>
              </a:lnSpc>
            </a:pPr>
            <a:r>
              <a:rPr lang="zh-CN" altLang="en-US" dirty="0"/>
              <a:t>素数</a:t>
            </a:r>
            <a:r>
              <a:rPr lang="en-US" altLang="zh-CN" dirty="0"/>
              <a:t>p</a:t>
            </a:r>
            <a:r>
              <a:rPr lang="zh-CN" altLang="en-US" dirty="0"/>
              <a:t>，</a:t>
            </a:r>
            <a:r>
              <a:rPr lang="en-US" altLang="zh-CN" dirty="0" err="1"/>
              <a:t>p</a:t>
            </a:r>
            <a:r>
              <a:rPr lang="en-US" altLang="zh-CN" baseline="30000" dirty="0" err="1"/>
              <a:t>e</a:t>
            </a:r>
            <a:r>
              <a:rPr lang="zh-CN" altLang="en-US" dirty="0"/>
              <a:t>的完全剩余类集中共有</a:t>
            </a:r>
            <a:r>
              <a:rPr lang="en-US" altLang="zh-CN" dirty="0" err="1"/>
              <a:t>p</a:t>
            </a:r>
            <a:r>
              <a:rPr lang="en-US" altLang="zh-CN" baseline="30000" dirty="0" err="1"/>
              <a:t>e</a:t>
            </a:r>
            <a:r>
              <a:rPr lang="zh-CN" altLang="en-US" dirty="0"/>
              <a:t>个数，</a:t>
            </a:r>
            <a:r>
              <a:rPr lang="en-US" altLang="zh-CN" dirty="0"/>
              <a:t>p</a:t>
            </a:r>
            <a:r>
              <a:rPr lang="zh-CN" altLang="en-US" dirty="0"/>
              <a:t>的倍数有</a:t>
            </a:r>
            <a:r>
              <a:rPr lang="en-US" altLang="zh-CN" dirty="0"/>
              <a:t>p</a:t>
            </a:r>
            <a:r>
              <a:rPr lang="en-US" altLang="zh-CN" baseline="30000" dirty="0"/>
              <a:t>e-1</a:t>
            </a:r>
            <a:r>
              <a:rPr lang="zh-CN" altLang="en-US" dirty="0" smtClean="0"/>
              <a:t>个，则</a:t>
            </a:r>
            <a:r>
              <a:rPr lang="en-US" altLang="zh-CN" dirty="0"/>
              <a:t>Φ(</a:t>
            </a:r>
            <a:r>
              <a:rPr lang="en-US" altLang="zh-CN" dirty="0" err="1"/>
              <a:t>p</a:t>
            </a:r>
            <a:r>
              <a:rPr lang="en-US" altLang="zh-CN" baseline="30000" dirty="0" err="1"/>
              <a:t>e</a:t>
            </a:r>
            <a:r>
              <a:rPr lang="en-US" altLang="zh-CN" dirty="0"/>
              <a:t>)=</a:t>
            </a:r>
            <a:r>
              <a:rPr lang="en-US" altLang="zh-CN" dirty="0" err="1" smtClean="0"/>
              <a:t>p</a:t>
            </a:r>
            <a:r>
              <a:rPr lang="en-US" altLang="zh-CN" baseline="30000" dirty="0" err="1" smtClean="0"/>
              <a:t>e</a:t>
            </a:r>
            <a:r>
              <a:rPr lang="en-US" altLang="zh-CN" dirty="0" smtClean="0"/>
              <a:t>–p</a:t>
            </a:r>
            <a:r>
              <a:rPr lang="en-US" altLang="zh-CN" baseline="30000" dirty="0" smtClean="0"/>
              <a:t>e-1</a:t>
            </a:r>
            <a:r>
              <a:rPr lang="en-US" altLang="zh-CN" dirty="0" smtClean="0"/>
              <a:t>=p</a:t>
            </a:r>
            <a:r>
              <a:rPr lang="en-US" altLang="zh-CN" baseline="30000" dirty="0" smtClean="0"/>
              <a:t>e-1</a:t>
            </a:r>
            <a:r>
              <a:rPr lang="en-US" altLang="zh-CN" dirty="0" smtClean="0"/>
              <a:t>(p-1</a:t>
            </a:r>
            <a:r>
              <a:rPr lang="en-US" altLang="zh-CN" dirty="0"/>
              <a:t>)</a:t>
            </a:r>
          </a:p>
          <a:p>
            <a:pPr>
              <a:lnSpc>
                <a:spcPct val="110000"/>
              </a:lnSpc>
            </a:pPr>
            <a:endParaRPr lang="en-US" altLang="zh-CN" dirty="0" smtClean="0"/>
          </a:p>
          <a:p>
            <a:pPr>
              <a:lnSpc>
                <a:spcPct val="110000"/>
              </a:lnSpc>
            </a:pPr>
            <a:r>
              <a:rPr lang="zh-CN" altLang="en-US" dirty="0" smtClean="0"/>
              <a:t>一般说来，对任意</a:t>
            </a:r>
            <a:r>
              <a:rPr lang="en-US" altLang="zh-CN" dirty="0" smtClean="0"/>
              <a:t>n</a:t>
            </a:r>
            <a:r>
              <a:rPr lang="zh-CN" altLang="en-US" dirty="0" smtClean="0"/>
              <a:t>，</a:t>
            </a:r>
            <a:r>
              <a:rPr lang="el-GR" altLang="zh-CN" dirty="0" smtClean="0">
                <a:cs typeface="Times New Roman"/>
                <a:sym typeface="Symbol"/>
              </a:rPr>
              <a:t> Φ</a:t>
            </a:r>
            <a:r>
              <a:rPr lang="en-US" altLang="zh-CN" dirty="0" smtClean="0"/>
              <a:t>(n)</a:t>
            </a:r>
            <a:r>
              <a:rPr lang="zh-CN" altLang="en-US" dirty="0" smtClean="0"/>
              <a:t>由下式给出：</a:t>
            </a:r>
            <a:endParaRPr lang="en-US" altLang="zh-CN" dirty="0" smtClean="0"/>
          </a:p>
          <a:p>
            <a:pPr lvl="1">
              <a:lnSpc>
                <a:spcPct val="110000"/>
              </a:lnSpc>
            </a:pPr>
            <a:endParaRPr lang="en-US" altLang="zh-CN" dirty="0" smtClean="0"/>
          </a:p>
          <a:p>
            <a:pPr lvl="1">
              <a:lnSpc>
                <a:spcPct val="110000"/>
              </a:lnSpc>
            </a:pPr>
            <a:endParaRPr lang="en-US" altLang="zh-CN" dirty="0" smtClean="0"/>
          </a:p>
          <a:p>
            <a:pPr lvl="1">
              <a:lnSpc>
                <a:spcPct val="110000"/>
              </a:lnSpc>
            </a:pPr>
            <a:r>
              <a:rPr lang="zh-CN" altLang="en-US" dirty="0" smtClean="0"/>
              <a:t>其中</a:t>
            </a:r>
            <a:r>
              <a:rPr lang="en-US" altLang="zh-CN" dirty="0" smtClean="0"/>
              <a:t>p</a:t>
            </a:r>
            <a:r>
              <a:rPr lang="en-US" altLang="zh-CN" baseline="-25000" dirty="0" smtClean="0"/>
              <a:t>i</a:t>
            </a:r>
            <a:r>
              <a:rPr lang="zh-CN" altLang="en-US" dirty="0" smtClean="0"/>
              <a:t>是素数</a:t>
            </a:r>
            <a:endParaRPr lang="en-US" altLang="zh-CN" dirty="0" smtClean="0"/>
          </a:p>
          <a:p>
            <a:pPr lvl="1">
              <a:lnSpc>
                <a:spcPct val="110000"/>
              </a:lnSpc>
            </a:pPr>
            <a:endParaRPr lang="zh-CN" altLang="en-US" dirty="0" smtClean="0"/>
          </a:p>
          <a:p>
            <a:pPr>
              <a:lnSpc>
                <a:spcPct val="110000"/>
              </a:lnSpc>
            </a:pPr>
            <a:r>
              <a:rPr lang="zh-CN" altLang="en-US" dirty="0" smtClean="0"/>
              <a:t>例：</a:t>
            </a:r>
            <a:r>
              <a:rPr lang="el-GR" altLang="zh-CN" dirty="0" smtClean="0">
                <a:cs typeface="Times New Roman"/>
                <a:sym typeface="Symbol"/>
              </a:rPr>
              <a:t>Φ</a:t>
            </a:r>
            <a:r>
              <a:rPr lang="en-US" altLang="zh-CN" dirty="0" smtClean="0"/>
              <a:t>(24)=</a:t>
            </a:r>
            <a:r>
              <a:rPr lang="el-GR" altLang="zh-CN" dirty="0" smtClean="0">
                <a:cs typeface="Times New Roman"/>
                <a:sym typeface="Symbol"/>
              </a:rPr>
              <a:t>Φ</a:t>
            </a:r>
            <a:r>
              <a:rPr lang="en-US" altLang="zh-CN" dirty="0" smtClean="0"/>
              <a:t>(2</a:t>
            </a:r>
            <a:r>
              <a:rPr lang="en-US" altLang="zh-CN" baseline="30000" dirty="0" smtClean="0"/>
              <a:t>3</a:t>
            </a:r>
            <a:r>
              <a:rPr lang="en-US" altLang="zh-CN" dirty="0" smtClean="0"/>
              <a:t>)</a:t>
            </a:r>
            <a:r>
              <a:rPr lang="el-GR" altLang="zh-CN" dirty="0" smtClean="0">
                <a:cs typeface="Times New Roman"/>
                <a:sym typeface="Symbol"/>
              </a:rPr>
              <a:t>Φ</a:t>
            </a:r>
            <a:r>
              <a:rPr lang="en-US" altLang="zh-CN" dirty="0" smtClean="0"/>
              <a:t>(3)=2</a:t>
            </a:r>
            <a:r>
              <a:rPr lang="en-US" altLang="zh-CN" baseline="30000" dirty="0" smtClean="0"/>
              <a:t>2</a:t>
            </a:r>
            <a:r>
              <a:rPr lang="en-US" altLang="zh-CN" dirty="0" smtClean="0"/>
              <a:t>(2-1)3</a:t>
            </a:r>
            <a:r>
              <a:rPr lang="en-US" altLang="zh-CN" baseline="30000" dirty="0" smtClean="0"/>
              <a:t>0</a:t>
            </a:r>
            <a:r>
              <a:rPr lang="en-US" altLang="zh-CN" dirty="0" smtClean="0"/>
              <a:t>(3-1)=8</a:t>
            </a:r>
          </a:p>
          <a:p>
            <a:endParaRPr lang="zh-CN" altLang="en-US" dirty="0"/>
          </a:p>
        </p:txBody>
      </p:sp>
      <p:graphicFrame>
        <p:nvGraphicFramePr>
          <p:cNvPr id="226306" name="Object 2"/>
          <p:cNvGraphicFramePr>
            <a:graphicFrameLocks noChangeAspect="1"/>
          </p:cNvGraphicFramePr>
          <p:nvPr>
            <p:extLst>
              <p:ext uri="{D42A27DB-BD31-4B8C-83A1-F6EECF244321}">
                <p14:modId xmlns:p14="http://schemas.microsoft.com/office/powerpoint/2010/main" val="184658849"/>
              </p:ext>
            </p:extLst>
          </p:nvPr>
        </p:nvGraphicFramePr>
        <p:xfrm>
          <a:off x="1586942" y="3284984"/>
          <a:ext cx="5990804" cy="1143008"/>
        </p:xfrm>
        <a:graphic>
          <a:graphicData uri="http://schemas.openxmlformats.org/presentationml/2006/ole">
            <mc:AlternateContent xmlns:mc="http://schemas.openxmlformats.org/markup-compatibility/2006">
              <mc:Choice xmlns:v="urn:schemas-microsoft-com:vml" Requires="v">
                <p:oleObj spid="_x0000_s18461" name="Equation" r:id="rId4" imgW="1930320" imgH="368280" progId="Equation.DSMT4">
                  <p:embed/>
                </p:oleObj>
              </mc:Choice>
              <mc:Fallback>
                <p:oleObj name="Equation" r:id="rId4" imgW="1930320" imgH="3682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6942" y="3284984"/>
                        <a:ext cx="5990804" cy="11430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48</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54323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欧拉定理 </a:t>
            </a:r>
            <a:r>
              <a:rPr lang="en-US" altLang="zh-CN" dirty="0" smtClean="0"/>
              <a:t>Euler’s Theorem</a:t>
            </a:r>
            <a:endParaRPr lang="zh-CN" altLang="en-US" dirty="0"/>
          </a:p>
        </p:txBody>
      </p:sp>
      <p:sp>
        <p:nvSpPr>
          <p:cNvPr id="3" name="内容占位符 2"/>
          <p:cNvSpPr>
            <a:spLocks noGrp="1"/>
          </p:cNvSpPr>
          <p:nvPr>
            <p:ph idx="1"/>
          </p:nvPr>
        </p:nvSpPr>
        <p:spPr/>
        <p:txBody>
          <a:bodyPr>
            <a:normAutofit/>
          </a:bodyPr>
          <a:lstStyle/>
          <a:p>
            <a:pPr>
              <a:lnSpc>
                <a:spcPct val="110000"/>
              </a:lnSpc>
            </a:pPr>
            <a:r>
              <a:rPr lang="zh-CN" altLang="en-US" dirty="0" smtClean="0">
                <a:solidFill>
                  <a:srgbClr val="FF0000"/>
                </a:solidFill>
              </a:rPr>
              <a:t>欧拉定理 </a:t>
            </a:r>
            <a:r>
              <a:rPr lang="en-US" altLang="zh-CN" dirty="0" smtClean="0">
                <a:solidFill>
                  <a:srgbClr val="FF0000"/>
                </a:solidFill>
                <a:cs typeface="Times New Roman" pitchFamily="18" charset="0"/>
              </a:rPr>
              <a:t>Euler</a:t>
            </a:r>
            <a:r>
              <a:rPr lang="en-US" altLang="zh-CN" dirty="0" smtClean="0">
                <a:solidFill>
                  <a:srgbClr val="FF0000"/>
                </a:solidFill>
              </a:rPr>
              <a:t>'</a:t>
            </a:r>
            <a:r>
              <a:rPr lang="en-US" altLang="zh-CN" dirty="0" smtClean="0">
                <a:solidFill>
                  <a:srgbClr val="FF0000"/>
                </a:solidFill>
                <a:cs typeface="Times New Roman" pitchFamily="18" charset="0"/>
              </a:rPr>
              <a:t>s Theorem</a:t>
            </a:r>
            <a:r>
              <a:rPr lang="zh-CN" altLang="en-US" dirty="0" smtClean="0">
                <a:solidFill>
                  <a:srgbClr val="FF0000"/>
                </a:solidFill>
              </a:rPr>
              <a:t>：对满足</a:t>
            </a:r>
            <a:r>
              <a:rPr lang="en-US" altLang="zh-CN" dirty="0" err="1" smtClean="0">
                <a:solidFill>
                  <a:srgbClr val="FF0000"/>
                </a:solidFill>
              </a:rPr>
              <a:t>gcd</a:t>
            </a:r>
            <a:r>
              <a:rPr lang="en-US" altLang="zh-CN" dirty="0" smtClean="0">
                <a:solidFill>
                  <a:srgbClr val="FF0000"/>
                </a:solidFill>
              </a:rPr>
              <a:t>(</a:t>
            </a:r>
            <a:r>
              <a:rPr lang="en-US" altLang="zh-CN" dirty="0" err="1" smtClean="0">
                <a:solidFill>
                  <a:srgbClr val="FF0000"/>
                </a:solidFill>
              </a:rPr>
              <a:t>a,n</a:t>
            </a:r>
            <a:r>
              <a:rPr lang="en-US" altLang="zh-CN" dirty="0" smtClean="0">
                <a:solidFill>
                  <a:srgbClr val="FF0000"/>
                </a:solidFill>
              </a:rPr>
              <a:t>)=1</a:t>
            </a:r>
            <a:r>
              <a:rPr lang="zh-CN" altLang="en-US" dirty="0" smtClean="0">
                <a:solidFill>
                  <a:srgbClr val="FF0000"/>
                </a:solidFill>
              </a:rPr>
              <a:t>的任意</a:t>
            </a:r>
            <a:r>
              <a:rPr lang="en-US" altLang="zh-CN" dirty="0" smtClean="0">
                <a:solidFill>
                  <a:srgbClr val="FF0000"/>
                </a:solidFill>
              </a:rPr>
              <a:t>a</a:t>
            </a:r>
            <a:r>
              <a:rPr lang="zh-CN" altLang="en-US" dirty="0" smtClean="0">
                <a:solidFill>
                  <a:srgbClr val="FF0000"/>
                </a:solidFill>
              </a:rPr>
              <a:t>和</a:t>
            </a:r>
            <a:r>
              <a:rPr lang="en-US" altLang="zh-CN" dirty="0" smtClean="0">
                <a:solidFill>
                  <a:srgbClr val="FF0000"/>
                </a:solidFill>
              </a:rPr>
              <a:t>n</a:t>
            </a:r>
            <a:r>
              <a:rPr lang="zh-CN" altLang="en-US" dirty="0" smtClean="0">
                <a:solidFill>
                  <a:srgbClr val="FF0000"/>
                </a:solidFill>
              </a:rPr>
              <a:t>，有</a:t>
            </a:r>
            <a:r>
              <a:rPr lang="en-US" altLang="zh-CN" dirty="0" smtClean="0">
                <a:solidFill>
                  <a:srgbClr val="FF0000"/>
                </a:solidFill>
              </a:rPr>
              <a:t>a</a:t>
            </a:r>
            <a:r>
              <a:rPr lang="el-GR" altLang="zh-CN" baseline="30000" dirty="0" smtClean="0">
                <a:solidFill>
                  <a:srgbClr val="FF0000"/>
                </a:solidFill>
                <a:cs typeface="Times New Roman"/>
              </a:rPr>
              <a:t>Φ</a:t>
            </a:r>
            <a:r>
              <a:rPr lang="en-US" altLang="zh-CN" baseline="30000" dirty="0" smtClean="0">
                <a:solidFill>
                  <a:srgbClr val="FF0000"/>
                </a:solidFill>
              </a:rPr>
              <a:t>(n)</a:t>
            </a:r>
            <a:r>
              <a:rPr lang="en-US" altLang="zh-CN" dirty="0" smtClean="0">
                <a:solidFill>
                  <a:srgbClr val="FF0000"/>
                </a:solidFill>
              </a:rPr>
              <a:t> mod n=1</a:t>
            </a:r>
            <a:endParaRPr lang="en-US" altLang="zh-CN" sz="2600" dirty="0" smtClean="0">
              <a:solidFill>
                <a:srgbClr val="FF0000"/>
              </a:solidFill>
            </a:endParaRPr>
          </a:p>
          <a:p>
            <a:pPr>
              <a:lnSpc>
                <a:spcPct val="110000"/>
              </a:lnSpc>
              <a:buNone/>
            </a:pPr>
            <a:r>
              <a:rPr lang="zh-CN" altLang="en-US" dirty="0" smtClean="0"/>
              <a:t> 证明：</a:t>
            </a:r>
            <a:endParaRPr lang="en-US" altLang="zh-CN" dirty="0" smtClean="0"/>
          </a:p>
          <a:p>
            <a:pPr lvl="1">
              <a:lnSpc>
                <a:spcPct val="110000"/>
              </a:lnSpc>
              <a:buNone/>
            </a:pPr>
            <a:r>
              <a:rPr lang="zh-CN" altLang="en-US" dirty="0" smtClean="0"/>
              <a:t>令</a:t>
            </a:r>
            <a:r>
              <a:rPr lang="en-US" altLang="zh-CN" dirty="0" smtClean="0">
                <a:cs typeface="Times New Roman" pitchFamily="18" charset="0"/>
              </a:rPr>
              <a:t>{r</a:t>
            </a:r>
            <a:r>
              <a:rPr lang="en-US" altLang="zh-CN" baseline="-25000" dirty="0" smtClean="0">
                <a:cs typeface="Times New Roman" pitchFamily="18" charset="0"/>
              </a:rPr>
              <a:t>1</a:t>
            </a:r>
            <a:r>
              <a:rPr lang="en-US" altLang="zh-CN" dirty="0" smtClean="0">
                <a:cs typeface="Times New Roman" pitchFamily="18" charset="0"/>
              </a:rPr>
              <a:t>, …, r</a:t>
            </a:r>
            <a:r>
              <a:rPr lang="el-GR" altLang="zh-CN" baseline="-20000" dirty="0" smtClean="0">
                <a:cs typeface="Times New Roman" pitchFamily="18" charset="0"/>
              </a:rPr>
              <a:t>Φ</a:t>
            </a:r>
            <a:r>
              <a:rPr lang="en-US" altLang="zh-CN" baseline="-20000" dirty="0" smtClean="0">
                <a:cs typeface="Times New Roman" pitchFamily="18" charset="0"/>
              </a:rPr>
              <a:t>(n)</a:t>
            </a:r>
            <a:r>
              <a:rPr lang="en-US" altLang="zh-CN" dirty="0" smtClean="0">
                <a:cs typeface="Times New Roman" pitchFamily="18" charset="0"/>
              </a:rPr>
              <a:t>}</a:t>
            </a:r>
            <a:r>
              <a:rPr lang="zh-CN" altLang="en-US" dirty="0" smtClean="0"/>
              <a:t>是模</a:t>
            </a:r>
            <a:r>
              <a:rPr lang="en-US" altLang="zh-CN" dirty="0" smtClean="0"/>
              <a:t>n</a:t>
            </a:r>
            <a:r>
              <a:rPr lang="zh-CN" altLang="en-US" dirty="0" smtClean="0"/>
              <a:t>的缩剩余集</a:t>
            </a:r>
            <a:endParaRPr lang="en-US" altLang="zh-CN" dirty="0" smtClean="0"/>
          </a:p>
          <a:p>
            <a:pPr lvl="1">
              <a:lnSpc>
                <a:spcPct val="110000"/>
              </a:lnSpc>
              <a:buNone/>
            </a:pPr>
            <a:r>
              <a:rPr lang="zh-CN" altLang="en-US" dirty="0" smtClean="0"/>
              <a:t>则</a:t>
            </a:r>
            <a:r>
              <a:rPr lang="en-US" altLang="zh-CN" dirty="0" smtClean="0"/>
              <a:t>{</a:t>
            </a:r>
            <a:r>
              <a:rPr lang="en-US" altLang="zh-CN" dirty="0" err="1" smtClean="0"/>
              <a:t>ar</a:t>
            </a:r>
            <a:r>
              <a:rPr lang="en-US" altLang="zh-CN" baseline="-25000" dirty="0" err="1" smtClean="0"/>
              <a:t>i</a:t>
            </a:r>
            <a:r>
              <a:rPr lang="en-US" altLang="zh-CN" dirty="0" smtClean="0"/>
              <a:t> mod n}</a:t>
            </a:r>
            <a:r>
              <a:rPr lang="zh-CN" altLang="en-US" dirty="0" smtClean="0"/>
              <a:t>是</a:t>
            </a:r>
            <a:r>
              <a:rPr lang="en-US" altLang="zh-CN" dirty="0" smtClean="0"/>
              <a:t>{</a:t>
            </a:r>
            <a:r>
              <a:rPr lang="en-US" altLang="zh-CN" dirty="0" err="1" smtClean="0"/>
              <a:t>r</a:t>
            </a:r>
            <a:r>
              <a:rPr lang="en-US" altLang="zh-CN" baseline="-25000" dirty="0" err="1" smtClean="0"/>
              <a:t>i</a:t>
            </a:r>
            <a:r>
              <a:rPr lang="en-US" altLang="zh-CN" dirty="0" smtClean="0"/>
              <a:t>}</a:t>
            </a:r>
            <a:r>
              <a:rPr lang="zh-CN" altLang="en-US" dirty="0" smtClean="0"/>
              <a:t>的置换形集合</a:t>
            </a:r>
            <a:endParaRPr lang="en-US" altLang="zh-CN" dirty="0" smtClean="0"/>
          </a:p>
          <a:p>
            <a:pPr lvl="1">
              <a:lnSpc>
                <a:spcPct val="110000"/>
              </a:lnSpc>
              <a:buNone/>
            </a:pPr>
            <a:endParaRPr lang="en-US" altLang="zh-CN" dirty="0" smtClean="0"/>
          </a:p>
          <a:p>
            <a:pPr lvl="1">
              <a:lnSpc>
                <a:spcPct val="110000"/>
              </a:lnSpc>
              <a:buNone/>
            </a:pPr>
            <a:r>
              <a:rPr lang="zh-CN" altLang="en-US" dirty="0" smtClean="0"/>
              <a:t>因此，</a:t>
            </a:r>
            <a:endParaRPr lang="en-US" altLang="zh-CN" dirty="0" smtClean="0"/>
          </a:p>
          <a:p>
            <a:pPr lvl="1">
              <a:lnSpc>
                <a:spcPct val="110000"/>
              </a:lnSpc>
              <a:buNone/>
            </a:pPr>
            <a:endParaRPr lang="en-US" altLang="zh-CN" dirty="0" smtClean="0"/>
          </a:p>
          <a:p>
            <a:pPr lvl="1">
              <a:lnSpc>
                <a:spcPct val="110000"/>
              </a:lnSpc>
              <a:buNone/>
            </a:pPr>
            <a:r>
              <a:rPr lang="zh-CN" altLang="en-US" dirty="0" smtClean="0"/>
              <a:t>即得</a:t>
            </a:r>
            <a:r>
              <a:rPr lang="en-US" altLang="zh-CN" dirty="0" smtClean="0"/>
              <a:t>a</a:t>
            </a:r>
            <a:r>
              <a:rPr lang="el-GR" altLang="zh-CN" baseline="30000" dirty="0" smtClean="0">
                <a:cs typeface="Times New Roman" pitchFamily="18" charset="0"/>
              </a:rPr>
              <a:t>Φ</a:t>
            </a:r>
            <a:r>
              <a:rPr lang="en-US" altLang="zh-CN" baseline="30000" dirty="0" smtClean="0"/>
              <a:t>(n)</a:t>
            </a:r>
            <a:r>
              <a:rPr lang="en-US" altLang="zh-CN" dirty="0" smtClean="0"/>
              <a:t> mod n</a:t>
            </a:r>
            <a:r>
              <a:rPr lang="en-US" altLang="zh-CN" baseline="-25000" dirty="0" smtClean="0"/>
              <a:t> </a:t>
            </a:r>
            <a:r>
              <a:rPr lang="en-US" altLang="zh-CN" dirty="0" smtClean="0"/>
              <a:t>= 1</a:t>
            </a:r>
          </a:p>
          <a:p>
            <a:pPr>
              <a:lnSpc>
                <a:spcPct val="110000"/>
              </a:lnSpc>
            </a:pPr>
            <a:r>
              <a:rPr lang="zh-CN" altLang="en-US" dirty="0" smtClean="0"/>
              <a:t>费马定理是欧拉定理的特例</a:t>
            </a:r>
            <a:endParaRPr lang="zh-CN" altLang="en-US" dirty="0"/>
          </a:p>
        </p:txBody>
      </p:sp>
      <p:graphicFrame>
        <p:nvGraphicFramePr>
          <p:cNvPr id="17412" name="Object 4"/>
          <p:cNvGraphicFramePr>
            <a:graphicFrameLocks noChangeAspect="1"/>
          </p:cNvGraphicFramePr>
          <p:nvPr>
            <p:extLst>
              <p:ext uri="{D42A27DB-BD31-4B8C-83A1-F6EECF244321}">
                <p14:modId xmlns:p14="http://schemas.microsoft.com/office/powerpoint/2010/main" val="1565745211"/>
              </p:ext>
            </p:extLst>
          </p:nvPr>
        </p:nvGraphicFramePr>
        <p:xfrm>
          <a:off x="1835696" y="3789040"/>
          <a:ext cx="6703714" cy="903581"/>
        </p:xfrm>
        <a:graphic>
          <a:graphicData uri="http://schemas.openxmlformats.org/presentationml/2006/ole">
            <mc:AlternateContent xmlns:mc="http://schemas.openxmlformats.org/markup-compatibility/2006">
              <mc:Choice xmlns:v="urn:schemas-microsoft-com:vml" Requires="v">
                <p:oleObj spid="_x0000_s19485" name="Equation" r:id="rId3" imgW="2920680" imgH="393480" progId="Equation.DSMT4">
                  <p:embed/>
                </p:oleObj>
              </mc:Choice>
              <mc:Fallback>
                <p:oleObj name="Equation" r:id="rId3" imgW="2920680" imgH="393480" progId="Equation.DSMT4">
                  <p:embed/>
                  <p:pic>
                    <p:nvPicPr>
                      <p:cNvPr id="0" name=""/>
                      <p:cNvPicPr>
                        <a:picLocks noChangeAspect="1" noChangeArrowheads="1"/>
                      </p:cNvPicPr>
                      <p:nvPr/>
                    </p:nvPicPr>
                    <p:blipFill>
                      <a:blip r:embed="rId4"/>
                      <a:srcRect/>
                      <a:stretch>
                        <a:fillRect/>
                      </a:stretch>
                    </p:blipFill>
                    <p:spPr bwMode="auto">
                      <a:xfrm>
                        <a:off x="1835696" y="3789040"/>
                        <a:ext cx="6703714" cy="903581"/>
                      </a:xfrm>
                      <a:prstGeom prst="rect">
                        <a:avLst/>
                      </a:prstGeom>
                      <a:noFill/>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49</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76665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400" dirty="0" smtClean="0">
                <a:solidFill>
                  <a:srgbClr val="FF0000"/>
                </a:solidFill>
              </a:rPr>
              <a:t>有限群</a:t>
            </a:r>
            <a:r>
              <a:rPr lang="en-US" altLang="zh-CN" sz="2400" dirty="0" smtClean="0"/>
              <a:t>Finite Group</a:t>
            </a:r>
            <a:r>
              <a:rPr lang="zh-CN" altLang="en-US" sz="2400" dirty="0" smtClean="0"/>
              <a:t>和</a:t>
            </a:r>
            <a:r>
              <a:rPr lang="zh-CN" altLang="en-US" sz="2400" dirty="0" smtClean="0">
                <a:solidFill>
                  <a:srgbClr val="FF0000"/>
                </a:solidFill>
              </a:rPr>
              <a:t>无限群</a:t>
            </a:r>
            <a:r>
              <a:rPr lang="en-US" altLang="zh-CN" sz="2400" dirty="0" smtClean="0"/>
              <a:t>Infinite Group</a:t>
            </a:r>
            <a:r>
              <a:rPr lang="zh-CN" altLang="en-US" sz="2400" dirty="0" smtClean="0"/>
              <a:t>：</a:t>
            </a:r>
            <a:endParaRPr lang="en-US" altLang="zh-CN" sz="2400" dirty="0" smtClean="0"/>
          </a:p>
          <a:p>
            <a:pPr lvl="1"/>
            <a:r>
              <a:rPr lang="zh-CN" altLang="en-US" sz="2000" dirty="0" smtClean="0"/>
              <a:t>如果一个群的元素是有限的，则该群称为有限群，且</a:t>
            </a:r>
            <a:r>
              <a:rPr lang="zh-CN" altLang="en-US" sz="2000" dirty="0" smtClean="0">
                <a:solidFill>
                  <a:srgbClr val="FF0000"/>
                </a:solidFill>
              </a:rPr>
              <a:t>群的阶</a:t>
            </a:r>
            <a:r>
              <a:rPr lang="zh-CN" altLang="en-US" sz="2000" dirty="0" smtClean="0"/>
              <a:t>等于群中元素的个数；否则称为无限群</a:t>
            </a:r>
          </a:p>
          <a:p>
            <a:endParaRPr lang="en-US" altLang="zh-CN" sz="2400" dirty="0" smtClean="0">
              <a:solidFill>
                <a:srgbClr val="FF0000"/>
              </a:solidFill>
            </a:endParaRPr>
          </a:p>
          <a:p>
            <a:r>
              <a:rPr lang="zh-CN" altLang="en-US" sz="2400" dirty="0" smtClean="0">
                <a:solidFill>
                  <a:srgbClr val="FF0000"/>
                </a:solidFill>
              </a:rPr>
              <a:t>交换群（阿贝尔群）</a:t>
            </a:r>
            <a:r>
              <a:rPr lang="en-US" altLang="zh-CN" sz="2400" dirty="0" err="1" smtClean="0"/>
              <a:t>Abelian</a:t>
            </a:r>
            <a:r>
              <a:rPr lang="en-US" altLang="zh-CN" sz="2400" dirty="0" smtClean="0"/>
              <a:t> Group</a:t>
            </a:r>
            <a:r>
              <a:rPr lang="zh-CN" altLang="en-US" sz="2400" dirty="0" smtClean="0"/>
              <a:t>：</a:t>
            </a:r>
            <a:endParaRPr lang="en-US" altLang="zh-CN" sz="2400" dirty="0" smtClean="0"/>
          </a:p>
          <a:p>
            <a:pPr lvl="1"/>
            <a:r>
              <a:rPr lang="zh-CN" altLang="en-US" sz="2000" dirty="0" smtClean="0"/>
              <a:t>满足交换律的群</a:t>
            </a:r>
          </a:p>
          <a:p>
            <a:pPr lvl="1"/>
            <a:r>
              <a:rPr lang="en-US" altLang="zh-CN" sz="2000" dirty="0" smtClean="0"/>
              <a:t>(A5) </a:t>
            </a:r>
            <a:r>
              <a:rPr lang="zh-CN" altLang="en-US" sz="2000" dirty="0" smtClean="0">
                <a:solidFill>
                  <a:srgbClr val="FF0000"/>
                </a:solidFill>
              </a:rPr>
              <a:t>交换律</a:t>
            </a:r>
            <a:r>
              <a:rPr lang="en-US" altLang="zh-CN" sz="2000" dirty="0" smtClean="0"/>
              <a:t>Commutative</a:t>
            </a:r>
            <a:r>
              <a:rPr lang="zh-CN" altLang="en-US" sz="2000" dirty="0" smtClean="0"/>
              <a:t> ：对于</a:t>
            </a:r>
            <a:r>
              <a:rPr lang="en-US" altLang="zh-CN" sz="2000" dirty="0" smtClean="0"/>
              <a:t>G</a:t>
            </a:r>
            <a:r>
              <a:rPr lang="zh-CN" altLang="en-US" sz="2000" dirty="0" smtClean="0"/>
              <a:t>中任意的元素</a:t>
            </a:r>
            <a:r>
              <a:rPr lang="en-US" altLang="zh-CN" sz="2000" dirty="0" smtClean="0"/>
              <a:t>a, b</a:t>
            </a:r>
            <a:r>
              <a:rPr lang="zh-CN" altLang="en-US" sz="2000" dirty="0" smtClean="0"/>
              <a:t>，都有</a:t>
            </a:r>
            <a:r>
              <a:rPr lang="en-US" altLang="zh-CN" sz="2000" dirty="0" err="1" smtClean="0"/>
              <a:t>a•b</a:t>
            </a:r>
            <a:r>
              <a:rPr lang="en-US" altLang="zh-CN" sz="2000" dirty="0" smtClean="0"/>
              <a:t>=</a:t>
            </a:r>
            <a:r>
              <a:rPr lang="en-US" altLang="zh-CN" sz="2000" dirty="0" err="1" smtClean="0"/>
              <a:t>b•a</a:t>
            </a:r>
            <a:r>
              <a:rPr lang="zh-CN" altLang="en-US" sz="2000" dirty="0" smtClean="0"/>
              <a:t>成立</a:t>
            </a:r>
            <a:endParaRPr lang="en-US" altLang="zh-CN" sz="2000" dirty="0" smtClean="0"/>
          </a:p>
          <a:p>
            <a:pPr lvl="1"/>
            <a:endParaRPr lang="en-US" altLang="zh-CN" sz="2000" dirty="0"/>
          </a:p>
          <a:p>
            <a:r>
              <a:rPr lang="zh-CN" altLang="en-US" sz="2400" dirty="0">
                <a:solidFill>
                  <a:srgbClr val="FF0000"/>
                </a:solidFill>
              </a:rPr>
              <a:t>循环群</a:t>
            </a:r>
            <a:r>
              <a:rPr lang="en-US" altLang="zh-CN" sz="2400" dirty="0"/>
              <a:t>Cyclic Group:</a:t>
            </a:r>
            <a:endParaRPr lang="zh-CN" altLang="en-US" sz="2400" dirty="0"/>
          </a:p>
          <a:p>
            <a:pPr lvl="1"/>
            <a:r>
              <a:rPr lang="zh-CN" altLang="en-US" sz="2000" dirty="0"/>
              <a:t>如果群中的每一个元素都是一个固定的元素</a:t>
            </a:r>
            <a:r>
              <a:rPr lang="en-US" altLang="zh-CN" sz="2000" dirty="0"/>
              <a:t>a(</a:t>
            </a:r>
            <a:r>
              <a:rPr lang="en-US" altLang="zh-CN" sz="2000" dirty="0" err="1"/>
              <a:t>a∈G</a:t>
            </a:r>
            <a:r>
              <a:rPr lang="en-US" altLang="zh-CN" sz="2000" dirty="0"/>
              <a:t>)</a:t>
            </a:r>
            <a:r>
              <a:rPr lang="zh-CN" altLang="en-US" sz="2000" dirty="0" smtClean="0"/>
              <a:t>的幂</a:t>
            </a:r>
            <a:r>
              <a:rPr lang="en-US" altLang="zh-CN" sz="2000" dirty="0" err="1"/>
              <a:t>a</a:t>
            </a:r>
            <a:r>
              <a:rPr lang="en-US" altLang="zh-CN" sz="2000" baseline="30000" dirty="0" err="1"/>
              <a:t>k</a:t>
            </a:r>
            <a:r>
              <a:rPr lang="en-US" altLang="zh-CN" sz="2000" dirty="0"/>
              <a:t>(k</a:t>
            </a:r>
            <a:r>
              <a:rPr lang="zh-CN" altLang="en-US" sz="2000" dirty="0"/>
              <a:t>为整数</a:t>
            </a:r>
            <a:r>
              <a:rPr lang="en-US" altLang="zh-CN" sz="2000" dirty="0"/>
              <a:t>)</a:t>
            </a:r>
            <a:r>
              <a:rPr lang="zh-CN" altLang="en-US" sz="2000" dirty="0"/>
              <a:t>，则称群</a:t>
            </a:r>
            <a:r>
              <a:rPr lang="en-US" altLang="zh-CN" sz="2000" dirty="0"/>
              <a:t>G</a:t>
            </a:r>
            <a:r>
              <a:rPr lang="zh-CN" altLang="en-US" sz="2000" dirty="0"/>
              <a:t>为循环群。</a:t>
            </a:r>
            <a:endParaRPr lang="en-US" altLang="zh-CN" sz="2000" dirty="0"/>
          </a:p>
          <a:p>
            <a:pPr lvl="1"/>
            <a:r>
              <a:rPr lang="zh-CN" altLang="en-US" sz="2000" dirty="0"/>
              <a:t>元素</a:t>
            </a:r>
            <a:r>
              <a:rPr lang="en-US" altLang="zh-CN" sz="2000" dirty="0"/>
              <a:t>a</a:t>
            </a:r>
            <a:r>
              <a:rPr lang="zh-CN" altLang="en-US" sz="2000" dirty="0"/>
              <a:t>生成了群</a:t>
            </a:r>
            <a:r>
              <a:rPr lang="en-US" altLang="zh-CN" sz="2000" dirty="0"/>
              <a:t>G</a:t>
            </a:r>
            <a:r>
              <a:rPr lang="zh-CN" altLang="en-US" sz="2000" dirty="0"/>
              <a:t>，或者说</a:t>
            </a:r>
            <a:r>
              <a:rPr lang="en-US" altLang="zh-CN" sz="2000" dirty="0"/>
              <a:t>a</a:t>
            </a:r>
            <a:r>
              <a:rPr lang="zh-CN" altLang="en-US" sz="2000" dirty="0"/>
              <a:t>是群</a:t>
            </a:r>
            <a:r>
              <a:rPr lang="en-US" altLang="zh-CN" sz="2000" dirty="0"/>
              <a:t>G</a:t>
            </a:r>
            <a:r>
              <a:rPr lang="zh-CN" altLang="en-US" sz="2000" dirty="0"/>
              <a:t>的</a:t>
            </a:r>
            <a:r>
              <a:rPr lang="zh-CN" altLang="en-US" sz="2000" dirty="0">
                <a:solidFill>
                  <a:srgbClr val="FF0000"/>
                </a:solidFill>
              </a:rPr>
              <a:t>生成元</a:t>
            </a:r>
            <a:r>
              <a:rPr lang="zh-CN" altLang="en-US" sz="2000" dirty="0"/>
              <a:t>。</a:t>
            </a:r>
          </a:p>
          <a:p>
            <a:pPr lvl="1"/>
            <a:endParaRPr lang="zh-CN" altLang="en-US" sz="2000"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1567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199" y="1052736"/>
            <a:ext cx="8435975" cy="5271864"/>
          </a:xfrm>
        </p:spPr>
        <p:txBody>
          <a:bodyPr/>
          <a:lstStyle/>
          <a:p>
            <a:r>
              <a:rPr lang="zh-CN" altLang="en-US" dirty="0" smtClean="0"/>
              <a:t>欧拉定理的等价形式：</a:t>
            </a:r>
            <a:r>
              <a:rPr lang="en-US" altLang="zh-CN" dirty="0" smtClean="0">
                <a:solidFill>
                  <a:srgbClr val="FF0000"/>
                </a:solidFill>
              </a:rPr>
              <a:t>a</a:t>
            </a:r>
            <a:r>
              <a:rPr lang="el-GR" altLang="zh-CN" baseline="30000" dirty="0" smtClean="0">
                <a:solidFill>
                  <a:srgbClr val="FF0000"/>
                </a:solidFill>
                <a:cs typeface="Times New Roman" pitchFamily="18" charset="0"/>
              </a:rPr>
              <a:t>Φ</a:t>
            </a:r>
            <a:r>
              <a:rPr lang="en-US" altLang="zh-CN" baseline="30000" dirty="0" smtClean="0">
                <a:solidFill>
                  <a:srgbClr val="FF0000"/>
                </a:solidFill>
              </a:rPr>
              <a:t>(n)+1</a:t>
            </a:r>
            <a:r>
              <a:rPr lang="zh-CN" altLang="en-US" dirty="0" smtClean="0">
                <a:solidFill>
                  <a:srgbClr val="FF0000"/>
                </a:solidFill>
              </a:rPr>
              <a:t> </a:t>
            </a:r>
            <a:r>
              <a:rPr lang="en-US" altLang="zh-CN" dirty="0" smtClean="0">
                <a:solidFill>
                  <a:srgbClr val="FF0000"/>
                </a:solidFill>
              </a:rPr>
              <a:t>≡ a (mod n)</a:t>
            </a:r>
          </a:p>
          <a:p>
            <a:endParaRPr lang="en-US" altLang="zh-CN" dirty="0" smtClean="0"/>
          </a:p>
          <a:p>
            <a:r>
              <a:rPr lang="zh-CN" altLang="en-US" dirty="0" smtClean="0"/>
              <a:t>推论：</a:t>
            </a:r>
            <a:r>
              <a:rPr lang="en-US" altLang="zh-CN" dirty="0" err="1" smtClean="0">
                <a:solidFill>
                  <a:srgbClr val="FF0000"/>
                </a:solidFill>
              </a:rPr>
              <a:t>a</a:t>
            </a:r>
            <a:r>
              <a:rPr lang="en-US" altLang="zh-CN" sz="2800" baseline="30000" dirty="0" err="1" smtClean="0">
                <a:solidFill>
                  <a:srgbClr val="FF0000"/>
                </a:solidFill>
              </a:rPr>
              <a:t>k</a:t>
            </a:r>
            <a:r>
              <a:rPr lang="el-GR" altLang="zh-CN" sz="2800" baseline="30000" dirty="0" smtClean="0">
                <a:solidFill>
                  <a:srgbClr val="FF0000"/>
                </a:solidFill>
                <a:cs typeface="Times New Roman" pitchFamily="18" charset="0"/>
              </a:rPr>
              <a:t>Φ</a:t>
            </a:r>
            <a:r>
              <a:rPr lang="en-US" altLang="zh-CN" sz="2800" baseline="30000" dirty="0" smtClean="0">
                <a:solidFill>
                  <a:srgbClr val="FF0000"/>
                </a:solidFill>
              </a:rPr>
              <a:t>(n)+1</a:t>
            </a:r>
            <a:r>
              <a:rPr lang="zh-CN" altLang="en-US" sz="2800" dirty="0" smtClean="0">
                <a:solidFill>
                  <a:srgbClr val="FF0000"/>
                </a:solidFill>
              </a:rPr>
              <a:t> </a:t>
            </a:r>
            <a:r>
              <a:rPr lang="en-US" altLang="zh-CN" sz="2800" dirty="0" smtClean="0">
                <a:solidFill>
                  <a:srgbClr val="FF0000"/>
                </a:solidFill>
                <a:cs typeface="Times New Roman" pitchFamily="18" charset="0"/>
              </a:rPr>
              <a:t>≡</a:t>
            </a:r>
            <a:r>
              <a:rPr lang="en-US" altLang="zh-CN" sz="2800" dirty="0" smtClean="0">
                <a:solidFill>
                  <a:srgbClr val="FF0000"/>
                </a:solidFill>
              </a:rPr>
              <a:t> a mod n</a:t>
            </a:r>
            <a:endParaRPr lang="zh-CN" altLang="en-US" sz="2800" dirty="0" smtClean="0">
              <a:solidFill>
                <a:srgbClr val="FF0000"/>
              </a:solidFill>
            </a:endParaRPr>
          </a:p>
          <a:p>
            <a:pPr>
              <a:buNone/>
            </a:pPr>
            <a:endParaRPr lang="en-US" altLang="zh-CN" dirty="0" smtClean="0"/>
          </a:p>
          <a:p>
            <a:r>
              <a:rPr lang="zh-CN" altLang="en-US" dirty="0" smtClean="0"/>
              <a:t>若</a:t>
            </a:r>
            <a:r>
              <a:rPr lang="en-US" altLang="zh-CN" dirty="0" smtClean="0"/>
              <a:t>ax mod n =1, </a:t>
            </a:r>
            <a:r>
              <a:rPr lang="en-US" altLang="zh-CN" dirty="0" err="1" smtClean="0"/>
              <a:t>gcd</a:t>
            </a:r>
            <a:r>
              <a:rPr lang="en-US" altLang="zh-CN" dirty="0" smtClean="0"/>
              <a:t>(</a:t>
            </a:r>
            <a:r>
              <a:rPr lang="en-US" altLang="zh-CN" dirty="0" err="1" smtClean="0"/>
              <a:t>a,n</a:t>
            </a:r>
            <a:r>
              <a:rPr lang="en-US" altLang="zh-CN" dirty="0" smtClean="0"/>
              <a:t>)=1</a:t>
            </a:r>
            <a:r>
              <a:rPr lang="zh-CN" altLang="en-US" dirty="0" smtClean="0"/>
              <a:t>，则</a:t>
            </a:r>
            <a:r>
              <a:rPr lang="en-US" altLang="zh-CN" dirty="0" smtClean="0"/>
              <a:t>x=a</a:t>
            </a:r>
            <a:r>
              <a:rPr lang="el-GR" altLang="zh-CN" baseline="30000" dirty="0" smtClean="0">
                <a:cs typeface="Times New Roman" pitchFamily="18" charset="0"/>
              </a:rPr>
              <a:t>Φ</a:t>
            </a:r>
            <a:r>
              <a:rPr lang="en-US" altLang="zh-CN" baseline="30000" dirty="0" smtClean="0"/>
              <a:t>(n)-1</a:t>
            </a:r>
            <a:r>
              <a:rPr lang="en-US" altLang="zh-CN" dirty="0" smtClean="0"/>
              <a:t> mod n</a:t>
            </a:r>
          </a:p>
          <a:p>
            <a:pPr lvl="1">
              <a:buNone/>
            </a:pPr>
            <a:r>
              <a:rPr lang="zh-CN" altLang="en-US" dirty="0" smtClean="0"/>
              <a:t>证明：</a:t>
            </a:r>
            <a:endParaRPr lang="en-US" altLang="zh-CN" dirty="0" smtClean="0"/>
          </a:p>
          <a:p>
            <a:pPr lvl="1"/>
            <a:r>
              <a:rPr lang="en-US" altLang="zh-CN" dirty="0" smtClean="0"/>
              <a:t>ax mod n = 1 = a</a:t>
            </a:r>
            <a:r>
              <a:rPr lang="el-GR" altLang="zh-CN" baseline="30000" dirty="0" smtClean="0">
                <a:cs typeface="Times New Roman" pitchFamily="18" charset="0"/>
              </a:rPr>
              <a:t>Φ</a:t>
            </a:r>
            <a:r>
              <a:rPr lang="en-US" altLang="zh-CN" baseline="30000" dirty="0" smtClean="0"/>
              <a:t>(n)</a:t>
            </a:r>
            <a:r>
              <a:rPr lang="en-US" altLang="zh-CN" dirty="0" smtClean="0"/>
              <a:t> mod n</a:t>
            </a:r>
          </a:p>
          <a:p>
            <a:pPr lvl="1"/>
            <a:r>
              <a:rPr lang="zh-CN" altLang="en-US" dirty="0" smtClean="0"/>
              <a:t>两边同除</a:t>
            </a:r>
            <a:r>
              <a:rPr lang="en-US" altLang="zh-CN" dirty="0" smtClean="0"/>
              <a:t>a</a:t>
            </a:r>
            <a:r>
              <a:rPr lang="zh-CN" altLang="en-US" dirty="0" smtClean="0"/>
              <a:t>，即同乘</a:t>
            </a:r>
            <a:r>
              <a:rPr lang="en-US" altLang="zh-CN" dirty="0" smtClean="0"/>
              <a:t>a</a:t>
            </a:r>
            <a:r>
              <a:rPr lang="zh-CN" altLang="en-US" dirty="0" smtClean="0"/>
              <a:t>的逆，得</a:t>
            </a:r>
            <a:r>
              <a:rPr lang="en-US" altLang="zh-CN" dirty="0" smtClean="0"/>
              <a:t>x=a</a:t>
            </a:r>
            <a:r>
              <a:rPr lang="el-GR" altLang="zh-CN" baseline="30000" dirty="0" smtClean="0">
                <a:cs typeface="Times New Roman" pitchFamily="18" charset="0"/>
              </a:rPr>
              <a:t>Φ</a:t>
            </a:r>
            <a:r>
              <a:rPr lang="en-US" altLang="zh-CN" baseline="30000" dirty="0" smtClean="0"/>
              <a:t>(n)-1</a:t>
            </a:r>
            <a:r>
              <a:rPr lang="en-US" altLang="zh-CN" dirty="0" smtClean="0"/>
              <a:t> mod n</a:t>
            </a: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50</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6746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计算乘法逆元</a:t>
            </a:r>
            <a:endParaRPr lang="zh-CN" altLang="en-US" dirty="0"/>
          </a:p>
        </p:txBody>
      </p:sp>
      <p:sp>
        <p:nvSpPr>
          <p:cNvPr id="3" name="内容占位符 2"/>
          <p:cNvSpPr>
            <a:spLocks noGrp="1"/>
          </p:cNvSpPr>
          <p:nvPr>
            <p:ph idx="1"/>
          </p:nvPr>
        </p:nvSpPr>
        <p:spPr/>
        <p:txBody>
          <a:bodyPr>
            <a:normAutofit/>
          </a:bodyPr>
          <a:lstStyle/>
          <a:p>
            <a:r>
              <a:rPr lang="zh-CN" altLang="en-US" dirty="0" smtClean="0"/>
              <a:t>可以用扩展</a:t>
            </a:r>
            <a:r>
              <a:rPr lang="en-US" altLang="zh-CN" dirty="0" smtClean="0"/>
              <a:t>Euclidean</a:t>
            </a:r>
            <a:r>
              <a:rPr lang="zh-CN" altLang="en-US" dirty="0" smtClean="0"/>
              <a:t>算法求逆</a:t>
            </a:r>
            <a:endParaRPr lang="en-US" altLang="zh-CN" dirty="0" smtClean="0"/>
          </a:p>
          <a:p>
            <a:endParaRPr lang="en-US" altLang="zh-CN" dirty="0" smtClean="0"/>
          </a:p>
          <a:p>
            <a:r>
              <a:rPr lang="zh-CN" altLang="en-US" dirty="0" smtClean="0"/>
              <a:t>可以根据</a:t>
            </a:r>
            <a:r>
              <a:rPr lang="en-US" altLang="zh-CN" dirty="0" smtClean="0"/>
              <a:t>Euler’s</a:t>
            </a:r>
            <a:r>
              <a:rPr lang="zh-CN" altLang="en-US" dirty="0" smtClean="0"/>
              <a:t>定理求逆</a:t>
            </a:r>
            <a:r>
              <a:rPr lang="zh-CN" altLang="en-US" dirty="0"/>
              <a:t>：</a:t>
            </a:r>
            <a:r>
              <a:rPr lang="en-US" altLang="zh-CN" dirty="0" smtClean="0">
                <a:solidFill>
                  <a:srgbClr val="FF0000"/>
                </a:solidFill>
              </a:rPr>
              <a:t>a</a:t>
            </a:r>
            <a:r>
              <a:rPr lang="en-US" altLang="zh-CN" baseline="30000" dirty="0" smtClean="0">
                <a:solidFill>
                  <a:srgbClr val="FF0000"/>
                </a:solidFill>
              </a:rPr>
              <a:t>-1</a:t>
            </a:r>
            <a:r>
              <a:rPr lang="en-US" altLang="zh-CN" dirty="0" smtClean="0">
                <a:solidFill>
                  <a:srgbClr val="FF0000"/>
                </a:solidFill>
              </a:rPr>
              <a:t> = a</a:t>
            </a:r>
            <a:r>
              <a:rPr lang="el-GR" altLang="zh-CN" baseline="30000" dirty="0" smtClean="0">
                <a:solidFill>
                  <a:srgbClr val="FF0000"/>
                </a:solidFill>
                <a:cs typeface="Times New Roman"/>
              </a:rPr>
              <a:t>Φ</a:t>
            </a:r>
            <a:r>
              <a:rPr lang="en-US" altLang="zh-CN" baseline="30000" dirty="0" smtClean="0">
                <a:solidFill>
                  <a:srgbClr val="FF0000"/>
                </a:solidFill>
              </a:rPr>
              <a:t>(n)-1</a:t>
            </a:r>
            <a:r>
              <a:rPr lang="en-US" altLang="zh-CN" dirty="0" smtClean="0">
                <a:solidFill>
                  <a:srgbClr val="FF0000"/>
                </a:solidFill>
              </a:rPr>
              <a:t> mod n</a:t>
            </a:r>
            <a:endParaRPr lang="en-US" altLang="zh-CN" dirty="0" smtClean="0"/>
          </a:p>
          <a:p>
            <a:pPr lvl="1"/>
            <a:r>
              <a:rPr lang="zh-CN" altLang="en-US" dirty="0"/>
              <a:t>如果</a:t>
            </a:r>
            <a:r>
              <a:rPr lang="el-GR" altLang="zh-CN" dirty="0">
                <a:cs typeface="Times New Roman" pitchFamily="18" charset="0"/>
              </a:rPr>
              <a:t>Φ</a:t>
            </a:r>
            <a:r>
              <a:rPr lang="en-US" altLang="zh-CN" dirty="0"/>
              <a:t>(n)</a:t>
            </a:r>
            <a:r>
              <a:rPr lang="zh-CN" altLang="en-US" dirty="0"/>
              <a:t>已知，则</a:t>
            </a:r>
            <a:r>
              <a:rPr lang="en-US" altLang="zh-CN" dirty="0"/>
              <a:t>a</a:t>
            </a:r>
            <a:r>
              <a:rPr lang="zh-CN" altLang="en-US" dirty="0"/>
              <a:t>的逆元素可用快速指数运算法解</a:t>
            </a:r>
            <a:endParaRPr lang="en-US" altLang="zh-CN" dirty="0"/>
          </a:p>
          <a:p>
            <a:pPr lvl="2"/>
            <a:r>
              <a:rPr lang="zh-CN" altLang="en-US" dirty="0"/>
              <a:t>设</a:t>
            </a:r>
            <a:r>
              <a:rPr lang="en-US" altLang="zh-CN" dirty="0"/>
              <a:t>z=z</a:t>
            </a:r>
            <a:r>
              <a:rPr lang="en-US" altLang="zh-CN" baseline="-25000" dirty="0"/>
              <a:t>0</a:t>
            </a:r>
            <a:r>
              <a:rPr lang="en-US" altLang="zh-CN" dirty="0"/>
              <a:t>2</a:t>
            </a:r>
            <a:r>
              <a:rPr lang="en-US" altLang="zh-CN" baseline="30000" dirty="0"/>
              <a:t>0</a:t>
            </a:r>
            <a:r>
              <a:rPr lang="en-US" altLang="zh-CN" dirty="0"/>
              <a:t>+z</a:t>
            </a:r>
            <a:r>
              <a:rPr lang="en-US" altLang="zh-CN" baseline="-25000" dirty="0"/>
              <a:t>1</a:t>
            </a:r>
            <a:r>
              <a:rPr lang="en-US" altLang="zh-CN" dirty="0"/>
              <a:t>2</a:t>
            </a:r>
            <a:r>
              <a:rPr lang="en-US" altLang="zh-CN" baseline="30000" dirty="0"/>
              <a:t>1</a:t>
            </a:r>
            <a:r>
              <a:rPr lang="en-US" altLang="zh-CN" dirty="0"/>
              <a:t>+z</a:t>
            </a:r>
            <a:r>
              <a:rPr lang="en-US" altLang="zh-CN" baseline="-25000" dirty="0"/>
              <a:t>2</a:t>
            </a:r>
            <a:r>
              <a:rPr lang="en-US" altLang="zh-CN" dirty="0"/>
              <a:t>2</a:t>
            </a:r>
            <a:r>
              <a:rPr lang="en-US" altLang="zh-CN" baseline="30000" dirty="0"/>
              <a:t>2</a:t>
            </a:r>
            <a:r>
              <a:rPr lang="en-US" altLang="zh-CN" dirty="0"/>
              <a:t>+…</a:t>
            </a:r>
            <a:r>
              <a:rPr lang="zh-CN" altLang="en-US" dirty="0"/>
              <a:t>，</a:t>
            </a:r>
            <a:r>
              <a:rPr lang="en-US" altLang="zh-CN" dirty="0" err="1"/>
              <a:t>z</a:t>
            </a:r>
            <a:r>
              <a:rPr lang="en-US" altLang="zh-CN" baseline="-25000" dirty="0" err="1"/>
              <a:t>i</a:t>
            </a:r>
            <a:r>
              <a:rPr lang="en-US" altLang="zh-CN" dirty="0"/>
              <a:t>=0</a:t>
            </a:r>
            <a:r>
              <a:rPr lang="zh-CN" altLang="en-US" dirty="0"/>
              <a:t>或</a:t>
            </a:r>
            <a:r>
              <a:rPr lang="en-US" altLang="zh-CN" dirty="0"/>
              <a:t>1</a:t>
            </a:r>
          </a:p>
          <a:p>
            <a:pPr lvl="2"/>
            <a:r>
              <a:rPr lang="en-US" altLang="zh-CN" dirty="0" err="1"/>
              <a:t>a</a:t>
            </a:r>
            <a:r>
              <a:rPr lang="en-US" altLang="zh-CN" baseline="30000" dirty="0" err="1"/>
              <a:t>z</a:t>
            </a:r>
            <a:r>
              <a:rPr lang="en-US" altLang="zh-CN" dirty="0"/>
              <a:t>=(…((1•a</a:t>
            </a:r>
            <a:r>
              <a:rPr lang="en-US" altLang="zh-CN" baseline="30000" dirty="0"/>
              <a:t>z</a:t>
            </a:r>
            <a:r>
              <a:rPr lang="en-US" altLang="zh-CN" baseline="14000" dirty="0"/>
              <a:t>n-1</a:t>
            </a:r>
            <a:r>
              <a:rPr lang="en-US" altLang="zh-CN" dirty="0"/>
              <a:t>)</a:t>
            </a:r>
            <a:r>
              <a:rPr lang="en-US" altLang="zh-CN" baseline="30000" dirty="0"/>
              <a:t>2</a:t>
            </a:r>
            <a:r>
              <a:rPr lang="en-US" altLang="zh-CN" dirty="0"/>
              <a:t>•a</a:t>
            </a:r>
            <a:r>
              <a:rPr lang="en-US" altLang="zh-CN" baseline="30000" dirty="0"/>
              <a:t>z</a:t>
            </a:r>
            <a:r>
              <a:rPr lang="en-US" altLang="zh-CN" baseline="14000" dirty="0"/>
              <a:t>n-2</a:t>
            </a:r>
            <a:r>
              <a:rPr lang="en-US" altLang="zh-CN" dirty="0"/>
              <a:t>)</a:t>
            </a:r>
            <a:r>
              <a:rPr lang="en-US" altLang="zh-CN" baseline="30000" dirty="0"/>
              <a:t>2</a:t>
            </a:r>
            <a:r>
              <a:rPr lang="en-US" altLang="zh-CN" dirty="0"/>
              <a:t>•a</a:t>
            </a:r>
            <a:r>
              <a:rPr lang="en-US" altLang="zh-CN" baseline="30000" dirty="0"/>
              <a:t>z</a:t>
            </a:r>
            <a:r>
              <a:rPr lang="en-US" altLang="zh-CN" baseline="14000" dirty="0"/>
              <a:t>n-3</a:t>
            </a:r>
            <a:r>
              <a:rPr lang="en-US" altLang="zh-CN" dirty="0"/>
              <a:t>…)</a:t>
            </a:r>
            <a:r>
              <a:rPr lang="en-US" altLang="zh-CN" baseline="30000" dirty="0" smtClean="0"/>
              <a:t>2</a:t>
            </a:r>
            <a:r>
              <a:rPr lang="en-US" altLang="zh-CN" dirty="0" smtClean="0"/>
              <a:t>•a</a:t>
            </a:r>
            <a:r>
              <a:rPr lang="en-US" altLang="zh-CN" baseline="30000" dirty="0" smtClean="0"/>
              <a:t>z</a:t>
            </a:r>
            <a:r>
              <a:rPr lang="en-US" altLang="zh-CN" baseline="10000" dirty="0" smtClean="0"/>
              <a:t>0</a:t>
            </a:r>
            <a:endParaRPr lang="en-US" altLang="zh-CN" dirty="0" smtClean="0"/>
          </a:p>
          <a:p>
            <a:endParaRPr lang="en-US" altLang="zh-CN" dirty="0" smtClean="0"/>
          </a:p>
          <a:p>
            <a:r>
              <a:rPr lang="zh-CN" altLang="en-US" dirty="0" smtClean="0"/>
              <a:t>如果</a:t>
            </a:r>
            <a:r>
              <a:rPr lang="en-US" altLang="zh-CN" dirty="0" smtClean="0"/>
              <a:t>p</a:t>
            </a:r>
            <a:r>
              <a:rPr lang="zh-CN" altLang="en-US" dirty="0" smtClean="0"/>
              <a:t>是素数</a:t>
            </a:r>
            <a:r>
              <a:rPr lang="en-US" altLang="zh-CN" dirty="0" smtClean="0"/>
              <a:t>, a</a:t>
            </a:r>
            <a:r>
              <a:rPr lang="en-US" altLang="zh-CN" baseline="30000" dirty="0" smtClean="0"/>
              <a:t>-1</a:t>
            </a:r>
            <a:r>
              <a:rPr lang="en-US" altLang="zh-CN" dirty="0" smtClean="0"/>
              <a:t> = a</a:t>
            </a:r>
            <a:r>
              <a:rPr lang="en-US" altLang="zh-CN" baseline="30000" dirty="0" smtClean="0"/>
              <a:t>p-2</a:t>
            </a:r>
            <a:r>
              <a:rPr lang="en-US" altLang="zh-CN" dirty="0" smtClean="0"/>
              <a:t> mod p</a:t>
            </a: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51</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79636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dirty="0" smtClean="0"/>
              <a:t>在</a:t>
            </a:r>
            <a:r>
              <a:rPr lang="en-US" altLang="zh-CN" dirty="0" smtClean="0"/>
              <a:t>GF(2</a:t>
            </a:r>
            <a:r>
              <a:rPr lang="en-US" altLang="zh-CN" baseline="30000" dirty="0" smtClean="0"/>
              <a:t>n</a:t>
            </a:r>
            <a:r>
              <a:rPr lang="en-US" altLang="zh-CN" dirty="0" smtClean="0"/>
              <a:t>)</a:t>
            </a:r>
            <a:r>
              <a:rPr lang="zh-CN" altLang="en-US" sz="4800" dirty="0" smtClean="0"/>
              <a:t>中求逆</a:t>
            </a:r>
            <a:endParaRPr lang="zh-CN" altLang="en-US" dirty="0"/>
          </a:p>
        </p:txBody>
      </p:sp>
      <p:sp>
        <p:nvSpPr>
          <p:cNvPr id="3" name="内容占位符 2"/>
          <p:cNvSpPr>
            <a:spLocks noGrp="1"/>
          </p:cNvSpPr>
          <p:nvPr>
            <p:ph idx="1"/>
          </p:nvPr>
        </p:nvSpPr>
        <p:spPr/>
        <p:txBody>
          <a:bodyPr/>
          <a:lstStyle/>
          <a:p>
            <a:r>
              <a:rPr lang="zh-CN" altLang="en-US" dirty="0" smtClean="0"/>
              <a:t>除了</a:t>
            </a:r>
            <a:r>
              <a:rPr lang="en-US" altLang="zh-CN" dirty="0" smtClean="0"/>
              <a:t>0</a:t>
            </a:r>
            <a:r>
              <a:rPr lang="zh-CN" altLang="en-US" dirty="0" smtClean="0"/>
              <a:t>，长度为</a:t>
            </a:r>
            <a:r>
              <a:rPr lang="en-US" altLang="zh-CN" dirty="0" smtClean="0"/>
              <a:t>n</a:t>
            </a:r>
            <a:r>
              <a:rPr lang="zh-CN" altLang="en-US" dirty="0" smtClean="0"/>
              <a:t>每一个多项式都与</a:t>
            </a:r>
            <a:r>
              <a:rPr lang="en-US" altLang="zh-CN" dirty="0" smtClean="0"/>
              <a:t>p(x)</a:t>
            </a:r>
            <a:r>
              <a:rPr lang="zh-CN" altLang="en-US" dirty="0" smtClean="0"/>
              <a:t>互素，因此，</a:t>
            </a:r>
            <a:r>
              <a:rPr lang="el-GR" altLang="zh-CN" dirty="0" smtClean="0">
                <a:cs typeface="Times New Roman"/>
              </a:rPr>
              <a:t>Φ</a:t>
            </a:r>
            <a:r>
              <a:rPr lang="en-US" altLang="zh-CN" dirty="0" smtClean="0"/>
              <a:t>(p(x))=2</a:t>
            </a:r>
            <a:r>
              <a:rPr lang="en-US" altLang="zh-CN" baseline="30000" dirty="0" smtClean="0"/>
              <a:t>n</a:t>
            </a:r>
            <a:r>
              <a:rPr lang="en-US" altLang="zh-CN" dirty="0" smtClean="0"/>
              <a:t>-1</a:t>
            </a:r>
          </a:p>
          <a:p>
            <a:r>
              <a:rPr lang="en-US" altLang="zh-CN" dirty="0" smtClean="0">
                <a:solidFill>
                  <a:srgbClr val="FF0000"/>
                </a:solidFill>
              </a:rPr>
              <a:t>a</a:t>
            </a:r>
            <a:r>
              <a:rPr lang="en-US" altLang="zh-CN" baseline="30000" dirty="0" smtClean="0">
                <a:solidFill>
                  <a:srgbClr val="FF0000"/>
                </a:solidFill>
              </a:rPr>
              <a:t>-1</a:t>
            </a:r>
            <a:r>
              <a:rPr lang="en-US" altLang="zh-CN" dirty="0" smtClean="0">
                <a:solidFill>
                  <a:srgbClr val="FF0000"/>
                </a:solidFill>
              </a:rPr>
              <a:t> = a</a:t>
            </a:r>
            <a:r>
              <a:rPr lang="el-GR" altLang="zh-CN" baseline="30000" dirty="0" smtClean="0">
                <a:solidFill>
                  <a:srgbClr val="FF0000"/>
                </a:solidFill>
                <a:cs typeface="Times New Roman"/>
              </a:rPr>
              <a:t>Φ</a:t>
            </a:r>
            <a:r>
              <a:rPr lang="en-US" altLang="zh-CN" baseline="30000" dirty="0" smtClean="0">
                <a:solidFill>
                  <a:srgbClr val="FF0000"/>
                </a:solidFill>
              </a:rPr>
              <a:t>(p(x))-1</a:t>
            </a:r>
            <a:r>
              <a:rPr lang="en-US" altLang="zh-CN" dirty="0" smtClean="0">
                <a:solidFill>
                  <a:srgbClr val="FF0000"/>
                </a:solidFill>
              </a:rPr>
              <a:t> mod p(x) = a</a:t>
            </a:r>
            <a:r>
              <a:rPr lang="en-US" altLang="zh-CN" baseline="30000" dirty="0" smtClean="0">
                <a:solidFill>
                  <a:srgbClr val="FF0000"/>
                </a:solidFill>
              </a:rPr>
              <a:t>2</a:t>
            </a:r>
            <a:r>
              <a:rPr lang="en-US" altLang="zh-CN" baseline="50000" dirty="0" smtClean="0">
                <a:solidFill>
                  <a:srgbClr val="FF0000"/>
                </a:solidFill>
              </a:rPr>
              <a:t>n</a:t>
            </a:r>
            <a:r>
              <a:rPr lang="en-US" altLang="zh-CN" baseline="30000" dirty="0" smtClean="0">
                <a:solidFill>
                  <a:srgbClr val="FF0000"/>
                </a:solidFill>
              </a:rPr>
              <a:t>-2</a:t>
            </a:r>
            <a:r>
              <a:rPr lang="en-US" altLang="zh-CN" dirty="0" smtClean="0">
                <a:solidFill>
                  <a:srgbClr val="FF0000"/>
                </a:solidFill>
              </a:rPr>
              <a:t> mod p(x)</a:t>
            </a:r>
          </a:p>
          <a:p>
            <a:pPr marL="609600" indent="-609600">
              <a:buNone/>
            </a:pPr>
            <a:endParaRPr lang="en-US" altLang="zh-CN" dirty="0" smtClean="0"/>
          </a:p>
          <a:p>
            <a:pPr marL="609600" indent="-609600">
              <a:buNone/>
            </a:pPr>
            <a:r>
              <a:rPr lang="zh-CN" altLang="en-US" dirty="0" smtClean="0"/>
              <a:t>例：</a:t>
            </a:r>
            <a:r>
              <a:rPr lang="en-US" altLang="zh-CN" dirty="0"/>
              <a:t>GF(2</a:t>
            </a:r>
            <a:r>
              <a:rPr lang="en-US" altLang="zh-CN" baseline="30000" dirty="0"/>
              <a:t>3</a:t>
            </a:r>
            <a:r>
              <a:rPr lang="en-US" altLang="zh-CN" dirty="0"/>
              <a:t>)</a:t>
            </a:r>
            <a:r>
              <a:rPr lang="zh-CN" altLang="en-US" dirty="0"/>
              <a:t>，</a:t>
            </a:r>
            <a:r>
              <a:rPr lang="en-US" altLang="zh-CN" dirty="0" smtClean="0"/>
              <a:t>a=100</a:t>
            </a:r>
            <a:r>
              <a:rPr lang="zh-CN" altLang="en-US" dirty="0" smtClean="0"/>
              <a:t>，</a:t>
            </a:r>
            <a:r>
              <a:rPr lang="en-US" altLang="zh-CN" dirty="0" smtClean="0"/>
              <a:t>p(x) =1011</a:t>
            </a:r>
          </a:p>
          <a:p>
            <a:pPr marL="609600" indent="-609600">
              <a:buNone/>
            </a:pPr>
            <a:r>
              <a:rPr lang="en-US" altLang="zh-CN" dirty="0" smtClean="0"/>
              <a:t>	</a:t>
            </a:r>
            <a:r>
              <a:rPr lang="el-GR" altLang="zh-CN" dirty="0" smtClean="0">
                <a:cs typeface="Times New Roman"/>
              </a:rPr>
              <a:t>Φ</a:t>
            </a:r>
            <a:r>
              <a:rPr lang="en-US" altLang="zh-CN" dirty="0"/>
              <a:t>(p(x</a:t>
            </a:r>
            <a:r>
              <a:rPr lang="en-US" altLang="zh-CN" dirty="0" smtClean="0"/>
              <a:t>))=2</a:t>
            </a:r>
            <a:r>
              <a:rPr lang="en-US" altLang="zh-CN" baseline="30000" dirty="0" smtClean="0"/>
              <a:t>3</a:t>
            </a:r>
            <a:r>
              <a:rPr lang="en-US" altLang="zh-CN" dirty="0" smtClean="0"/>
              <a:t>-1=7</a:t>
            </a:r>
          </a:p>
          <a:p>
            <a:pPr marL="609600" indent="-609600">
              <a:buNone/>
            </a:pPr>
            <a:r>
              <a:rPr lang="en-US" altLang="zh-CN" dirty="0" smtClean="0"/>
              <a:t>	a</a:t>
            </a:r>
            <a:r>
              <a:rPr lang="en-US" altLang="zh-CN" baseline="30000" dirty="0" smtClean="0"/>
              <a:t>-1 </a:t>
            </a:r>
            <a:r>
              <a:rPr lang="en-US" altLang="zh-CN" dirty="0" smtClean="0"/>
              <a:t>= a</a:t>
            </a:r>
            <a:r>
              <a:rPr lang="el-GR" altLang="zh-CN" baseline="30000" dirty="0" smtClean="0">
                <a:cs typeface="Times New Roman"/>
              </a:rPr>
              <a:t>Φ</a:t>
            </a:r>
            <a:r>
              <a:rPr lang="en-US" altLang="zh-CN" baseline="30000" dirty="0" smtClean="0"/>
              <a:t>(p(x))-1</a:t>
            </a:r>
            <a:r>
              <a:rPr lang="en-US" altLang="zh-CN" dirty="0" smtClean="0"/>
              <a:t> mod p(x) = 100</a:t>
            </a:r>
            <a:r>
              <a:rPr lang="en-US" altLang="zh-CN" baseline="30000" dirty="0" smtClean="0"/>
              <a:t>7-1</a:t>
            </a:r>
            <a:r>
              <a:rPr lang="en-US" altLang="zh-CN" dirty="0" smtClean="0"/>
              <a:t> mod 1011</a:t>
            </a:r>
          </a:p>
          <a:p>
            <a:pPr marL="609600" indent="-609600">
              <a:buNone/>
            </a:pPr>
            <a:r>
              <a:rPr lang="en-US" altLang="zh-CN" dirty="0" smtClean="0"/>
              <a:t>	   =</a:t>
            </a:r>
            <a:r>
              <a:rPr lang="zh-CN" altLang="en-US" dirty="0" smtClean="0"/>
              <a:t> </a:t>
            </a:r>
            <a:r>
              <a:rPr lang="en-US" altLang="zh-CN" dirty="0" smtClean="0"/>
              <a:t>(100)</a:t>
            </a:r>
            <a:r>
              <a:rPr lang="en-US" altLang="zh-CN" baseline="30000" dirty="0" smtClean="0"/>
              <a:t>6</a:t>
            </a:r>
            <a:r>
              <a:rPr lang="en-US" altLang="zh-CN" dirty="0" smtClean="0"/>
              <a:t> mod 1011 = 111</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52</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84703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三、素性测试</a:t>
            </a:r>
            <a:endParaRPr lang="zh-CN" altLang="en-US" dirty="0"/>
          </a:p>
        </p:txBody>
      </p:sp>
      <p:sp>
        <p:nvSpPr>
          <p:cNvPr id="3" name="内容占位符 2"/>
          <p:cNvSpPr>
            <a:spLocks noGrp="1"/>
          </p:cNvSpPr>
          <p:nvPr>
            <p:ph idx="1"/>
          </p:nvPr>
        </p:nvSpPr>
        <p:spPr/>
        <p:txBody>
          <a:bodyPr/>
          <a:lstStyle/>
          <a:p>
            <a:r>
              <a:rPr lang="zh-CN" altLang="en-US" dirty="0" smtClean="0"/>
              <a:t>寻找大素数是密码学中的一个常见操作</a:t>
            </a:r>
            <a:endParaRPr lang="en-US" altLang="zh-CN" dirty="0" smtClean="0"/>
          </a:p>
          <a:p>
            <a:pPr lvl="1"/>
            <a:endParaRPr lang="en-US" altLang="zh-CN" dirty="0" smtClean="0"/>
          </a:p>
          <a:p>
            <a:r>
              <a:rPr lang="zh-CN" altLang="en-US" dirty="0" smtClean="0"/>
              <a:t>传统方法是逐个尝试除法寻找因子</a:t>
            </a:r>
            <a:endParaRPr lang="en-US" altLang="zh-CN" dirty="0" smtClean="0"/>
          </a:p>
          <a:p>
            <a:pPr lvl="1"/>
            <a:r>
              <a:rPr lang="zh-CN" altLang="en-US" dirty="0" smtClean="0"/>
              <a:t>用小于等于该数平方根的所有素数去除</a:t>
            </a:r>
            <a:endParaRPr lang="en-US" altLang="zh-CN" dirty="0" smtClean="0"/>
          </a:p>
          <a:p>
            <a:pPr lvl="1"/>
            <a:r>
              <a:rPr lang="zh-CN" altLang="en-US" dirty="0" smtClean="0"/>
              <a:t>只适合找小素数</a:t>
            </a:r>
            <a:endParaRPr lang="en-US" altLang="zh-CN" dirty="0" smtClean="0"/>
          </a:p>
          <a:p>
            <a:pPr lvl="1"/>
            <a:endParaRPr lang="en-US" altLang="zh-CN" dirty="0" smtClean="0"/>
          </a:p>
          <a:p>
            <a:r>
              <a:rPr lang="zh-CN" altLang="en-US" dirty="0" smtClean="0"/>
              <a:t>或者用基于素数性质的统计素性测试</a:t>
            </a:r>
            <a:endParaRPr lang="en-US" altLang="zh-CN" dirty="0" smtClean="0"/>
          </a:p>
          <a:p>
            <a:pPr lvl="1"/>
            <a:r>
              <a:rPr lang="zh-CN" altLang="en-US" dirty="0" smtClean="0"/>
              <a:t>所有的素数都满足相应性质</a:t>
            </a:r>
            <a:endParaRPr lang="en-US" altLang="zh-CN" dirty="0" smtClean="0"/>
          </a:p>
          <a:p>
            <a:pPr lvl="1"/>
            <a:r>
              <a:rPr lang="zh-CN" altLang="en-US" dirty="0" smtClean="0"/>
              <a:t>存在一些合数（称为伪素数）也满足相应性质</a:t>
            </a:r>
            <a:endParaRPr lang="en-US" altLang="zh-CN" dirty="0" smtClean="0"/>
          </a:p>
          <a:p>
            <a:pPr lvl="1"/>
            <a:endParaRPr lang="en-US" altLang="zh-CN" dirty="0" smtClean="0"/>
          </a:p>
          <a:p>
            <a:r>
              <a:rPr lang="zh-CN" altLang="en-US" dirty="0" smtClean="0"/>
              <a:t>或者使用慢一些的确定性素性测试</a:t>
            </a:r>
            <a:r>
              <a:rPr lang="en-US" altLang="zh-CN" dirty="0" smtClean="0"/>
              <a:t>AKS</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53</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97613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p>
            <a:r>
              <a:rPr lang="zh-CN" altLang="en-US" dirty="0" smtClean="0"/>
              <a:t>素数的性质</a:t>
            </a:r>
            <a:endParaRPr lang="zh-CN" altLang="en-US" dirty="0"/>
          </a:p>
        </p:txBody>
      </p:sp>
      <p:sp>
        <p:nvSpPr>
          <p:cNvPr id="3" name="内容占位符 2"/>
          <p:cNvSpPr>
            <a:spLocks noGrp="1"/>
          </p:cNvSpPr>
          <p:nvPr>
            <p:ph idx="1"/>
          </p:nvPr>
        </p:nvSpPr>
        <p:spPr/>
        <p:txBody>
          <a:bodyPr>
            <a:noAutofit/>
          </a:bodyPr>
          <a:lstStyle/>
          <a:p>
            <a:pPr>
              <a:lnSpc>
                <a:spcPct val="110000"/>
              </a:lnSpc>
            </a:pPr>
            <a:r>
              <a:rPr lang="zh-CN" altLang="en-US" dirty="0" smtClean="0">
                <a:solidFill>
                  <a:srgbClr val="FF0000"/>
                </a:solidFill>
              </a:rPr>
              <a:t>素数的性质</a:t>
            </a:r>
            <a:r>
              <a:rPr lang="en-US" altLang="zh-CN" dirty="0" smtClean="0">
                <a:solidFill>
                  <a:srgbClr val="FF0000"/>
                </a:solidFill>
              </a:rPr>
              <a:t>1</a:t>
            </a:r>
            <a:r>
              <a:rPr lang="zh-CN" altLang="en-US" dirty="0" smtClean="0">
                <a:solidFill>
                  <a:srgbClr val="FF0000"/>
                </a:solidFill>
              </a:rPr>
              <a:t>（</a:t>
            </a:r>
            <a:r>
              <a:rPr lang="en-US" altLang="zh-CN" dirty="0" smtClean="0">
                <a:solidFill>
                  <a:srgbClr val="FF0000"/>
                </a:solidFill>
              </a:rPr>
              <a:t> WITNESS</a:t>
            </a:r>
            <a:r>
              <a:rPr lang="zh-CN" altLang="en-US" dirty="0" smtClean="0">
                <a:solidFill>
                  <a:srgbClr val="FF0000"/>
                </a:solidFill>
              </a:rPr>
              <a:t>测试算法）</a:t>
            </a:r>
            <a:r>
              <a:rPr lang="zh-CN" altLang="en-US" dirty="0" smtClean="0"/>
              <a:t>：</a:t>
            </a:r>
            <a:endParaRPr lang="en-US" altLang="zh-CN" dirty="0" smtClean="0"/>
          </a:p>
          <a:p>
            <a:pPr lvl="1" algn="l">
              <a:lnSpc>
                <a:spcPct val="110000"/>
              </a:lnSpc>
            </a:pPr>
            <a:r>
              <a:rPr lang="zh-CN" altLang="en-US" dirty="0" smtClean="0"/>
              <a:t>若</a:t>
            </a:r>
            <a:r>
              <a:rPr lang="en-US" altLang="zh-CN" dirty="0" smtClean="0"/>
              <a:t>n</a:t>
            </a:r>
            <a:r>
              <a:rPr lang="zh-CN" altLang="en-US" dirty="0" smtClean="0"/>
              <a:t>是素数，</a:t>
            </a:r>
            <a:r>
              <a:rPr lang="en-US" altLang="zh-CN" dirty="0" smtClean="0"/>
              <a:t>a</a:t>
            </a:r>
            <a:r>
              <a:rPr lang="zh-CN" altLang="en-US" dirty="0" smtClean="0"/>
              <a:t>是正整数，</a:t>
            </a:r>
            <a:r>
              <a:rPr lang="en-US" altLang="zh-CN" dirty="0" smtClean="0"/>
              <a:t>a&lt;n</a:t>
            </a:r>
            <a:r>
              <a:rPr lang="zh-CN" altLang="en-US" dirty="0" smtClean="0"/>
              <a:t>，则</a:t>
            </a:r>
            <a:r>
              <a:rPr lang="en-US" altLang="zh-CN" dirty="0" smtClean="0"/>
              <a:t>a</a:t>
            </a:r>
            <a:r>
              <a:rPr lang="en-US" altLang="zh-CN" baseline="30000" dirty="0" smtClean="0"/>
              <a:t>2</a:t>
            </a:r>
            <a:r>
              <a:rPr lang="en-US" altLang="zh-CN" dirty="0" smtClean="0"/>
              <a:t> mod n=1</a:t>
            </a:r>
            <a:r>
              <a:rPr lang="zh-CN" altLang="en-US" dirty="0" smtClean="0"/>
              <a:t>当且仅当</a:t>
            </a:r>
            <a:r>
              <a:rPr lang="en-US" altLang="zh-CN" dirty="0" smtClean="0"/>
              <a:t>a mod n=1</a:t>
            </a:r>
            <a:r>
              <a:rPr lang="zh-CN" altLang="en-US" dirty="0" smtClean="0"/>
              <a:t>或</a:t>
            </a:r>
            <a:r>
              <a:rPr lang="en-US" altLang="zh-CN" dirty="0" smtClean="0"/>
              <a:t>a=-1=n-1 mod n</a:t>
            </a:r>
          </a:p>
          <a:p>
            <a:pPr lvl="1">
              <a:lnSpc>
                <a:spcPct val="110000"/>
              </a:lnSpc>
            </a:pPr>
            <a:endParaRPr lang="en-US" altLang="zh-CN" dirty="0" smtClean="0"/>
          </a:p>
          <a:p>
            <a:r>
              <a:rPr lang="zh-CN" altLang="en-US" dirty="0" smtClean="0"/>
              <a:t>算法：测试</a:t>
            </a:r>
            <a:r>
              <a:rPr lang="en-US" altLang="zh-CN" dirty="0"/>
              <a:t>n</a:t>
            </a:r>
            <a:r>
              <a:rPr lang="zh-CN" altLang="en-US" dirty="0"/>
              <a:t>是否为素数：</a:t>
            </a:r>
            <a:endParaRPr lang="en-AU" altLang="zh-CN" dirty="0"/>
          </a:p>
          <a:p>
            <a:pPr lvl="1">
              <a:buNone/>
            </a:pPr>
            <a:r>
              <a:rPr lang="en-AU" altLang="zh-CN" dirty="0"/>
              <a:t>1. </a:t>
            </a:r>
            <a:r>
              <a:rPr lang="zh-CN" altLang="en-US" dirty="0" smtClean="0"/>
              <a:t>任选</a:t>
            </a:r>
            <a:r>
              <a:rPr lang="zh-CN" altLang="en-US" dirty="0"/>
              <a:t>随机整数</a:t>
            </a:r>
            <a:r>
              <a:rPr lang="en-US" altLang="zh-CN" dirty="0"/>
              <a:t>a</a:t>
            </a:r>
            <a:r>
              <a:rPr lang="zh-CN" altLang="en-US" dirty="0" smtClean="0"/>
              <a:t>，</a:t>
            </a:r>
            <a:r>
              <a:rPr lang="en-AU" altLang="zh-CN" dirty="0"/>
              <a:t>1</a:t>
            </a:r>
            <a:r>
              <a:rPr lang="en-AU" altLang="zh-CN" dirty="0" smtClean="0"/>
              <a:t>&lt;a&lt;n–1</a:t>
            </a:r>
            <a:endParaRPr lang="en-AU" altLang="zh-CN" dirty="0"/>
          </a:p>
          <a:p>
            <a:pPr lvl="1">
              <a:buNone/>
            </a:pPr>
            <a:r>
              <a:rPr lang="en-AU" altLang="zh-CN" dirty="0" smtClean="0"/>
              <a:t>2. </a:t>
            </a:r>
            <a:r>
              <a:rPr lang="en-AU" altLang="zh-CN" dirty="0"/>
              <a:t>if </a:t>
            </a:r>
            <a:r>
              <a:rPr lang="en-AU" altLang="zh-CN" dirty="0" smtClean="0"/>
              <a:t>a</a:t>
            </a:r>
            <a:r>
              <a:rPr lang="en-AU" altLang="zh-CN" baseline="30000" dirty="0" smtClean="0"/>
              <a:t>2</a:t>
            </a:r>
            <a:r>
              <a:rPr lang="en-AU" altLang="zh-CN" dirty="0" smtClean="0"/>
              <a:t> </a:t>
            </a:r>
            <a:r>
              <a:rPr lang="en-AU" altLang="zh-CN" dirty="0"/>
              <a:t>mod n = 1 then return </a:t>
            </a:r>
            <a:r>
              <a:rPr lang="en-AU" altLang="zh-CN" dirty="0" smtClean="0"/>
              <a:t>(“composite");</a:t>
            </a:r>
            <a:endParaRPr lang="en-AU" altLang="zh-CN" dirty="0"/>
          </a:p>
          <a:p>
            <a:pPr lvl="1">
              <a:buNone/>
            </a:pPr>
            <a:r>
              <a:rPr lang="en-AU" altLang="zh-CN" dirty="0" smtClean="0"/>
              <a:t>3. </a:t>
            </a:r>
            <a:r>
              <a:rPr lang="en-US" altLang="zh-CN" dirty="0" smtClean="0"/>
              <a:t>else </a:t>
            </a:r>
            <a:r>
              <a:rPr lang="en-AU" altLang="zh-CN" dirty="0" smtClean="0"/>
              <a:t>return ("maybe </a:t>
            </a:r>
            <a:r>
              <a:rPr lang="en-AU" altLang="zh-CN" dirty="0"/>
              <a:t>prime</a:t>
            </a:r>
            <a:r>
              <a:rPr lang="en-AU" altLang="zh-CN" dirty="0" smtClean="0"/>
              <a:t>")</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54</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1796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Autofit/>
          </a:bodyPr>
          <a:lstStyle/>
          <a:p>
            <a:pPr>
              <a:lnSpc>
                <a:spcPct val="110000"/>
              </a:lnSpc>
            </a:pPr>
            <a:r>
              <a:rPr lang="zh-CN" altLang="en-US" dirty="0">
                <a:solidFill>
                  <a:srgbClr val="FF0000"/>
                </a:solidFill>
              </a:rPr>
              <a:t>素数的性质</a:t>
            </a:r>
            <a:r>
              <a:rPr lang="en-US" altLang="zh-CN" dirty="0">
                <a:solidFill>
                  <a:srgbClr val="FF0000"/>
                </a:solidFill>
              </a:rPr>
              <a:t>2</a:t>
            </a:r>
            <a:r>
              <a:rPr lang="zh-CN" altLang="en-US" dirty="0">
                <a:solidFill>
                  <a:srgbClr val="FF0000"/>
                </a:solidFill>
              </a:rPr>
              <a:t>（</a:t>
            </a:r>
            <a:r>
              <a:rPr lang="en-US" altLang="zh-CN" dirty="0">
                <a:solidFill>
                  <a:srgbClr val="FF0000"/>
                </a:solidFill>
              </a:rPr>
              <a:t>Miller Rabin</a:t>
            </a:r>
            <a:r>
              <a:rPr lang="zh-CN" altLang="en-US" dirty="0">
                <a:solidFill>
                  <a:srgbClr val="FF0000"/>
                </a:solidFill>
              </a:rPr>
              <a:t>测试算法）</a:t>
            </a:r>
            <a:r>
              <a:rPr lang="zh-CN" altLang="en-US" dirty="0"/>
              <a:t>：</a:t>
            </a:r>
            <a:endParaRPr lang="en-US" altLang="zh-CN" dirty="0"/>
          </a:p>
          <a:p>
            <a:pPr lvl="1">
              <a:lnSpc>
                <a:spcPct val="110000"/>
              </a:lnSpc>
            </a:pPr>
            <a:r>
              <a:rPr lang="zh-CN" altLang="en-US" dirty="0"/>
              <a:t>对奇数</a:t>
            </a:r>
            <a:r>
              <a:rPr lang="en-US" altLang="zh-CN" dirty="0"/>
              <a:t>n≥3</a:t>
            </a:r>
            <a:r>
              <a:rPr lang="zh-CN" altLang="en-US" dirty="0"/>
              <a:t>， </a:t>
            </a:r>
            <a:r>
              <a:rPr lang="en-US" altLang="zh-CN" dirty="0"/>
              <a:t>(n-1)</a:t>
            </a:r>
            <a:r>
              <a:rPr lang="zh-CN" altLang="en-US" dirty="0"/>
              <a:t>可表示为</a:t>
            </a:r>
            <a:r>
              <a:rPr lang="en-AU" altLang="zh-CN" dirty="0"/>
              <a:t>n-1=2</a:t>
            </a:r>
            <a:r>
              <a:rPr lang="en-AU" altLang="zh-CN" baseline="30000" dirty="0"/>
              <a:t>k</a:t>
            </a:r>
            <a:r>
              <a:rPr lang="en-AU" altLang="zh-CN" dirty="0"/>
              <a:t>q</a:t>
            </a:r>
            <a:r>
              <a:rPr lang="zh-CN" altLang="en-US" dirty="0"/>
              <a:t>，</a:t>
            </a:r>
            <a:r>
              <a:rPr lang="en-AU" altLang="zh-CN" dirty="0"/>
              <a:t>k&gt;0</a:t>
            </a:r>
            <a:r>
              <a:rPr lang="zh-CN" altLang="en-AU" dirty="0"/>
              <a:t>，</a:t>
            </a:r>
            <a:r>
              <a:rPr lang="en-AU" altLang="zh-CN" dirty="0"/>
              <a:t>q</a:t>
            </a:r>
            <a:r>
              <a:rPr lang="zh-CN" altLang="en-US" dirty="0"/>
              <a:t>是奇数</a:t>
            </a:r>
            <a:endParaRPr lang="en-US" altLang="zh-CN" dirty="0"/>
          </a:p>
          <a:p>
            <a:pPr lvl="1">
              <a:lnSpc>
                <a:spcPct val="110000"/>
              </a:lnSpc>
            </a:pPr>
            <a:r>
              <a:rPr lang="zh-CN" altLang="en-AU" dirty="0" smtClean="0"/>
              <a:t>若</a:t>
            </a:r>
            <a:r>
              <a:rPr lang="en-AU" altLang="zh-CN" dirty="0"/>
              <a:t>n</a:t>
            </a:r>
            <a:r>
              <a:rPr lang="zh-CN" altLang="en-AU" dirty="0"/>
              <a:t>是素数</a:t>
            </a:r>
            <a:r>
              <a:rPr lang="zh-CN" altLang="en-AU" dirty="0" smtClean="0"/>
              <a:t>，</a:t>
            </a:r>
            <a:r>
              <a:rPr lang="zh-CN" altLang="en-US" dirty="0" smtClean="0"/>
              <a:t>则</a:t>
            </a:r>
            <a:r>
              <a:rPr lang="zh-CN" altLang="en-AU" dirty="0" smtClean="0"/>
              <a:t>序列</a:t>
            </a:r>
            <a:r>
              <a:rPr lang="en-AU" altLang="zh-CN" dirty="0"/>
              <a:t>(</a:t>
            </a:r>
            <a:r>
              <a:rPr lang="en-AU" altLang="zh-CN" dirty="0" err="1"/>
              <a:t>a</a:t>
            </a:r>
            <a:r>
              <a:rPr lang="en-AU" altLang="zh-CN" baseline="30000" dirty="0" err="1"/>
              <a:t>q</a:t>
            </a:r>
            <a:r>
              <a:rPr lang="en-AU" altLang="zh-CN" dirty="0"/>
              <a:t>, a</a:t>
            </a:r>
            <a:r>
              <a:rPr lang="en-AU" altLang="zh-CN" baseline="30000" dirty="0"/>
              <a:t>2q</a:t>
            </a:r>
            <a:r>
              <a:rPr lang="en-AU" altLang="zh-CN" dirty="0"/>
              <a:t>, …, a</a:t>
            </a:r>
            <a:r>
              <a:rPr lang="en-AU" altLang="zh-CN" baseline="30000" dirty="0"/>
              <a:t>2</a:t>
            </a:r>
            <a:r>
              <a:rPr lang="en-AU" altLang="zh-CN" baseline="60000" dirty="0"/>
              <a:t>k-1</a:t>
            </a:r>
            <a:r>
              <a:rPr lang="en-AU" altLang="zh-CN" baseline="30000" dirty="0"/>
              <a:t>q</a:t>
            </a:r>
            <a:r>
              <a:rPr lang="en-AU" altLang="zh-CN" dirty="0"/>
              <a:t>)mod </a:t>
            </a:r>
            <a:r>
              <a:rPr lang="en-AU" altLang="zh-CN" dirty="0" smtClean="0"/>
              <a:t>n</a:t>
            </a:r>
            <a:r>
              <a:rPr lang="zh-CN" altLang="en-US" dirty="0" smtClean="0"/>
              <a:t>中或者</a:t>
            </a:r>
            <a:r>
              <a:rPr lang="zh-CN" altLang="en-AU" dirty="0" smtClean="0"/>
              <a:t>第一</a:t>
            </a:r>
            <a:r>
              <a:rPr lang="zh-CN" altLang="en-AU" dirty="0"/>
              <a:t>个元素为</a:t>
            </a:r>
            <a:r>
              <a:rPr lang="en-AU" altLang="zh-CN" dirty="0"/>
              <a:t>1</a:t>
            </a:r>
            <a:r>
              <a:rPr lang="zh-CN" altLang="en-AU" dirty="0" smtClean="0"/>
              <a:t>，</a:t>
            </a:r>
            <a:r>
              <a:rPr lang="zh-CN" altLang="en-US" dirty="0" smtClean="0"/>
              <a:t>或者</a:t>
            </a:r>
            <a:r>
              <a:rPr lang="zh-CN" altLang="en-AU" dirty="0" smtClean="0"/>
              <a:t>某个</a:t>
            </a:r>
            <a:r>
              <a:rPr lang="zh-CN" altLang="en-AU" dirty="0"/>
              <a:t>元素为</a:t>
            </a:r>
            <a:r>
              <a:rPr lang="en-AU" altLang="zh-CN" dirty="0"/>
              <a:t>n-1</a:t>
            </a:r>
            <a:r>
              <a:rPr lang="zh-CN" altLang="en-AU" dirty="0"/>
              <a:t>；否则</a:t>
            </a:r>
            <a:r>
              <a:rPr lang="en-AU" altLang="zh-CN" dirty="0"/>
              <a:t>n</a:t>
            </a:r>
            <a:r>
              <a:rPr lang="zh-CN" altLang="en-AU" dirty="0"/>
              <a:t>是合数。</a:t>
            </a:r>
            <a:endParaRPr lang="en-US" altLang="zh-CN" dirty="0"/>
          </a:p>
          <a:p>
            <a:pPr lvl="1"/>
            <a:r>
              <a:rPr lang="zh-CN" altLang="en-US" dirty="0" smtClean="0"/>
              <a:t>证明：</a:t>
            </a:r>
            <a:endParaRPr lang="en-US" altLang="zh-CN" dirty="0" smtClean="0"/>
          </a:p>
          <a:p>
            <a:pPr lvl="2">
              <a:lnSpc>
                <a:spcPct val="110000"/>
              </a:lnSpc>
              <a:spcAft>
                <a:spcPts val="600"/>
              </a:spcAft>
            </a:pPr>
            <a:r>
              <a:rPr lang="zh-CN" altLang="en-US" dirty="0" smtClean="0">
                <a:cs typeface="Times New Roman" pitchFamily="18" charset="0"/>
              </a:rPr>
              <a:t>考察序列</a:t>
            </a:r>
            <a:r>
              <a:rPr lang="en-AU" altLang="zh-CN" dirty="0" err="1" smtClean="0">
                <a:cs typeface="Times New Roman" pitchFamily="18" charset="0"/>
              </a:rPr>
              <a:t>a</a:t>
            </a:r>
            <a:r>
              <a:rPr lang="en-AU" altLang="zh-CN" baseline="30000" dirty="0" err="1" smtClean="0">
                <a:cs typeface="Times New Roman" pitchFamily="18" charset="0"/>
              </a:rPr>
              <a:t>q</a:t>
            </a:r>
            <a:r>
              <a:rPr lang="en-AU" altLang="zh-CN" dirty="0" smtClean="0">
                <a:cs typeface="Times New Roman" pitchFamily="18" charset="0"/>
              </a:rPr>
              <a:t>, a</a:t>
            </a:r>
            <a:r>
              <a:rPr lang="en-AU" altLang="zh-CN" baseline="30000" dirty="0" smtClean="0">
                <a:cs typeface="Times New Roman" pitchFamily="18" charset="0"/>
              </a:rPr>
              <a:t>2q</a:t>
            </a:r>
            <a:r>
              <a:rPr lang="en-AU" altLang="zh-CN" dirty="0" smtClean="0">
                <a:cs typeface="Times New Roman" pitchFamily="18" charset="0"/>
              </a:rPr>
              <a:t>, …, a</a:t>
            </a:r>
            <a:r>
              <a:rPr lang="en-AU" altLang="zh-CN" baseline="30000" dirty="0" smtClean="0">
                <a:cs typeface="Times New Roman" pitchFamily="18" charset="0"/>
              </a:rPr>
              <a:t>2</a:t>
            </a:r>
            <a:r>
              <a:rPr lang="en-AU" altLang="zh-CN" baseline="60000" dirty="0" smtClean="0">
                <a:cs typeface="Times New Roman" pitchFamily="18" charset="0"/>
              </a:rPr>
              <a:t>k-1</a:t>
            </a:r>
            <a:r>
              <a:rPr lang="en-AU" altLang="zh-CN" baseline="30000" dirty="0" smtClean="0">
                <a:cs typeface="Times New Roman" pitchFamily="18" charset="0"/>
              </a:rPr>
              <a:t>q</a:t>
            </a:r>
            <a:r>
              <a:rPr lang="en-AU" altLang="zh-CN" dirty="0" smtClean="0">
                <a:cs typeface="Times New Roman" pitchFamily="18" charset="0"/>
              </a:rPr>
              <a:t>, a</a:t>
            </a:r>
            <a:r>
              <a:rPr lang="en-AU" altLang="zh-CN" baseline="30000" dirty="0" smtClean="0">
                <a:cs typeface="Times New Roman" pitchFamily="18" charset="0"/>
              </a:rPr>
              <a:t>2</a:t>
            </a:r>
            <a:r>
              <a:rPr lang="en-AU" altLang="zh-CN" baseline="60000" dirty="0" smtClean="0">
                <a:cs typeface="Times New Roman" pitchFamily="18" charset="0"/>
              </a:rPr>
              <a:t>k</a:t>
            </a:r>
            <a:r>
              <a:rPr lang="en-AU" altLang="zh-CN" baseline="30000" dirty="0" smtClean="0">
                <a:cs typeface="Times New Roman" pitchFamily="18" charset="0"/>
              </a:rPr>
              <a:t>q</a:t>
            </a:r>
            <a:endParaRPr lang="en-US" altLang="zh-CN" dirty="0" smtClean="0">
              <a:cs typeface="Times New Roman" pitchFamily="18" charset="0"/>
            </a:endParaRPr>
          </a:p>
          <a:p>
            <a:pPr lvl="2">
              <a:lnSpc>
                <a:spcPct val="110000"/>
              </a:lnSpc>
              <a:spcAft>
                <a:spcPts val="600"/>
              </a:spcAft>
            </a:pPr>
            <a:r>
              <a:rPr lang="zh-CN" altLang="en-AU" dirty="0" smtClean="0">
                <a:cs typeface="Times New Roman" pitchFamily="18" charset="0"/>
              </a:rPr>
              <a:t>若</a:t>
            </a:r>
            <a:r>
              <a:rPr lang="en-AU" altLang="zh-CN" dirty="0" smtClean="0">
                <a:cs typeface="Times New Roman" pitchFamily="18" charset="0"/>
              </a:rPr>
              <a:t>n</a:t>
            </a:r>
            <a:r>
              <a:rPr lang="zh-CN" altLang="en-AU" dirty="0" smtClean="0">
                <a:cs typeface="Times New Roman" pitchFamily="18" charset="0"/>
              </a:rPr>
              <a:t>是素数，则由</a:t>
            </a:r>
            <a:r>
              <a:rPr lang="zh-CN" altLang="en-US" dirty="0" smtClean="0">
                <a:cs typeface="Times New Roman" pitchFamily="18" charset="0"/>
              </a:rPr>
              <a:t>费马</a:t>
            </a:r>
            <a:r>
              <a:rPr lang="zh-CN" altLang="en-AU" dirty="0" smtClean="0">
                <a:cs typeface="Times New Roman" pitchFamily="18" charset="0"/>
              </a:rPr>
              <a:t>定理可知，</a:t>
            </a:r>
            <a:r>
              <a:rPr lang="en-US" altLang="zh-CN" dirty="0" smtClean="0">
                <a:cs typeface="Times New Roman" pitchFamily="18" charset="0"/>
              </a:rPr>
              <a:t>a</a:t>
            </a:r>
            <a:r>
              <a:rPr lang="en-US" altLang="zh-CN" baseline="30000" dirty="0" smtClean="0">
                <a:cs typeface="Times New Roman" pitchFamily="18" charset="0"/>
              </a:rPr>
              <a:t>n-1</a:t>
            </a:r>
            <a:r>
              <a:rPr lang="en-US" altLang="zh-CN" dirty="0" smtClean="0">
                <a:cs typeface="Times New Roman" pitchFamily="18" charset="0"/>
              </a:rPr>
              <a:t> mod n=</a:t>
            </a:r>
            <a:r>
              <a:rPr lang="en-AU" altLang="zh-CN" dirty="0" smtClean="0">
                <a:cs typeface="Times New Roman" pitchFamily="18" charset="0"/>
              </a:rPr>
              <a:t>a</a:t>
            </a:r>
            <a:r>
              <a:rPr lang="en-AU" altLang="zh-CN" baseline="30000" dirty="0" smtClean="0">
                <a:cs typeface="Times New Roman" pitchFamily="18" charset="0"/>
              </a:rPr>
              <a:t>2</a:t>
            </a:r>
            <a:r>
              <a:rPr lang="en-AU" altLang="zh-CN" baseline="60000" dirty="0" smtClean="0">
                <a:cs typeface="Times New Roman" pitchFamily="18" charset="0"/>
              </a:rPr>
              <a:t>k</a:t>
            </a:r>
            <a:r>
              <a:rPr lang="en-AU" altLang="zh-CN" baseline="30000" dirty="0" smtClean="0">
                <a:cs typeface="Times New Roman" pitchFamily="18" charset="0"/>
              </a:rPr>
              <a:t>q </a:t>
            </a:r>
            <a:r>
              <a:rPr lang="en-AU" altLang="zh-CN" dirty="0" smtClean="0">
                <a:cs typeface="Times New Roman" pitchFamily="18" charset="0"/>
              </a:rPr>
              <a:t>mod n=</a:t>
            </a:r>
            <a:r>
              <a:rPr lang="en-US" altLang="zh-CN" dirty="0" smtClean="0">
                <a:cs typeface="Times New Roman" pitchFamily="18" charset="0"/>
              </a:rPr>
              <a:t>1</a:t>
            </a:r>
            <a:r>
              <a:rPr lang="zh-CN" altLang="en-US" dirty="0" smtClean="0">
                <a:cs typeface="Times New Roman" pitchFamily="18" charset="0"/>
              </a:rPr>
              <a:t>。即此序列中至少会有一个</a:t>
            </a:r>
            <a:r>
              <a:rPr lang="en-US" altLang="zh-CN" dirty="0" smtClean="0">
                <a:cs typeface="Times New Roman" pitchFamily="18" charset="0"/>
              </a:rPr>
              <a:t>1</a:t>
            </a:r>
          </a:p>
          <a:p>
            <a:pPr lvl="2">
              <a:lnSpc>
                <a:spcPct val="110000"/>
              </a:lnSpc>
              <a:spcAft>
                <a:spcPts val="600"/>
              </a:spcAft>
            </a:pPr>
            <a:r>
              <a:rPr lang="zh-CN" altLang="en-US" dirty="0" smtClean="0">
                <a:cs typeface="Times New Roman" pitchFamily="18" charset="0"/>
              </a:rPr>
              <a:t>序列的后一项是前一项的平方，则第一个</a:t>
            </a:r>
            <a:r>
              <a:rPr lang="en-US" altLang="zh-CN" dirty="0" smtClean="0">
                <a:cs typeface="Times New Roman" pitchFamily="18" charset="0"/>
              </a:rPr>
              <a:t>1</a:t>
            </a:r>
            <a:r>
              <a:rPr lang="zh-CN" altLang="en-US" dirty="0" smtClean="0">
                <a:cs typeface="Times New Roman" pitchFamily="18" charset="0"/>
              </a:rPr>
              <a:t>或者是第一项，或者其前面一项为</a:t>
            </a:r>
            <a:r>
              <a:rPr lang="en-US" altLang="zh-CN" dirty="0" smtClean="0">
                <a:cs typeface="Times New Roman" pitchFamily="18" charset="0"/>
              </a:rPr>
              <a:t>-1</a:t>
            </a:r>
            <a:endParaRPr lang="en-AU" altLang="zh-CN" dirty="0" smtClean="0">
              <a:cs typeface="Times New Roman" pitchFamily="18" charset="0"/>
            </a:endParaRPr>
          </a:p>
          <a:p>
            <a:pPr lvl="1"/>
            <a:r>
              <a:rPr lang="zh-CN" altLang="en-AU" dirty="0" smtClean="0">
                <a:solidFill>
                  <a:srgbClr val="FF0000"/>
                </a:solidFill>
              </a:rPr>
              <a:t>条件成立，并不意味着</a:t>
            </a:r>
            <a:r>
              <a:rPr lang="en-AU" altLang="zh-CN" dirty="0" smtClean="0">
                <a:solidFill>
                  <a:srgbClr val="FF0000"/>
                </a:solidFill>
              </a:rPr>
              <a:t>n</a:t>
            </a:r>
            <a:r>
              <a:rPr lang="zh-CN" altLang="en-AU" dirty="0" smtClean="0">
                <a:solidFill>
                  <a:srgbClr val="FF0000"/>
                </a:solidFill>
              </a:rPr>
              <a:t>一定是素数。</a:t>
            </a:r>
            <a:endParaRPr lang="en-US" altLang="zh-CN" dirty="0" smtClean="0">
              <a:solidFill>
                <a:srgbClr val="FF0000"/>
              </a:solidFill>
            </a:endParaRP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55</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03496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Miller Rabin</a:t>
            </a:r>
            <a:r>
              <a:rPr lang="zh-CN" altLang="en-US" dirty="0" smtClean="0"/>
              <a:t>测试算法</a:t>
            </a:r>
            <a:endParaRPr lang="zh-CN" altLang="en-US" dirty="0"/>
          </a:p>
        </p:txBody>
      </p:sp>
      <p:sp>
        <p:nvSpPr>
          <p:cNvPr id="3" name="内容占位符 2"/>
          <p:cNvSpPr>
            <a:spLocks noGrp="1"/>
          </p:cNvSpPr>
          <p:nvPr>
            <p:ph idx="1"/>
          </p:nvPr>
        </p:nvSpPr>
        <p:spPr/>
        <p:txBody>
          <a:bodyPr/>
          <a:lstStyle/>
          <a:p>
            <a:r>
              <a:rPr lang="zh-CN" altLang="en-US" dirty="0" smtClean="0"/>
              <a:t>测试</a:t>
            </a:r>
            <a:r>
              <a:rPr lang="en-US" altLang="zh-CN" dirty="0" smtClean="0"/>
              <a:t>n</a:t>
            </a:r>
            <a:r>
              <a:rPr lang="zh-CN" altLang="en-US" dirty="0" smtClean="0"/>
              <a:t>是否为素数：</a:t>
            </a:r>
            <a:endParaRPr lang="en-AU" altLang="zh-CN" dirty="0" smtClean="0"/>
          </a:p>
          <a:p>
            <a:pPr lvl="1">
              <a:buNone/>
            </a:pPr>
            <a:r>
              <a:rPr lang="en-AU" altLang="zh-CN" dirty="0" smtClean="0"/>
              <a:t>1. </a:t>
            </a:r>
            <a:r>
              <a:rPr lang="zh-CN" altLang="en-US" dirty="0" smtClean="0"/>
              <a:t>计算奇数</a:t>
            </a:r>
            <a:r>
              <a:rPr lang="en-US" altLang="zh-CN" dirty="0" smtClean="0"/>
              <a:t>q</a:t>
            </a:r>
            <a:r>
              <a:rPr lang="zh-CN" altLang="en-US" dirty="0" smtClean="0"/>
              <a:t>和整数</a:t>
            </a:r>
            <a:r>
              <a:rPr lang="en-US" altLang="zh-CN" dirty="0" smtClean="0"/>
              <a:t>k</a:t>
            </a:r>
            <a:r>
              <a:rPr lang="zh-CN" altLang="en-US" dirty="0" smtClean="0"/>
              <a:t>，使得</a:t>
            </a:r>
            <a:r>
              <a:rPr lang="en-AU" altLang="zh-CN" dirty="0" smtClean="0"/>
              <a:t>(n-1)=2</a:t>
            </a:r>
            <a:r>
              <a:rPr lang="en-AU" altLang="zh-CN" baseline="30000" dirty="0" smtClean="0"/>
              <a:t>k</a:t>
            </a:r>
            <a:r>
              <a:rPr lang="en-AU" altLang="zh-CN" dirty="0" smtClean="0"/>
              <a:t>q</a:t>
            </a:r>
          </a:p>
          <a:p>
            <a:pPr lvl="1">
              <a:buNone/>
            </a:pPr>
            <a:r>
              <a:rPr lang="en-AU" altLang="zh-CN" dirty="0" smtClean="0"/>
              <a:t>2. </a:t>
            </a:r>
            <a:r>
              <a:rPr lang="zh-CN" altLang="en-US" dirty="0" smtClean="0"/>
              <a:t>任选随机整数</a:t>
            </a:r>
            <a:r>
              <a:rPr lang="en-US" altLang="zh-CN" dirty="0" smtClean="0"/>
              <a:t>a</a:t>
            </a:r>
            <a:r>
              <a:rPr lang="zh-CN" altLang="en-US" dirty="0" smtClean="0"/>
              <a:t>，</a:t>
            </a:r>
            <a:r>
              <a:rPr lang="en-AU" altLang="zh-CN" dirty="0" smtClean="0"/>
              <a:t>1&lt;a&lt;n-1</a:t>
            </a:r>
          </a:p>
          <a:p>
            <a:pPr lvl="1">
              <a:buNone/>
            </a:pPr>
            <a:r>
              <a:rPr lang="en-AU" altLang="zh-CN" dirty="0" smtClean="0"/>
              <a:t>3. if </a:t>
            </a:r>
            <a:r>
              <a:rPr lang="en-AU" altLang="zh-CN" dirty="0" err="1" smtClean="0"/>
              <a:t>a</a:t>
            </a:r>
            <a:r>
              <a:rPr lang="en-AU" altLang="zh-CN" baseline="30000" dirty="0" err="1" smtClean="0"/>
              <a:t>q</a:t>
            </a:r>
            <a:r>
              <a:rPr lang="en-AU" altLang="zh-CN" dirty="0" smtClean="0"/>
              <a:t> mod n = 1 then return ("maybe prime");</a:t>
            </a:r>
          </a:p>
          <a:p>
            <a:pPr lvl="1">
              <a:buNone/>
            </a:pPr>
            <a:r>
              <a:rPr lang="en-AU" altLang="zh-CN" dirty="0" smtClean="0"/>
              <a:t>4. for j = 0 to k-1 do</a:t>
            </a:r>
          </a:p>
          <a:p>
            <a:pPr lvl="1">
              <a:buNone/>
            </a:pPr>
            <a:r>
              <a:rPr lang="en-AU" altLang="zh-CN" dirty="0" smtClean="0"/>
              <a:t>5.   if (a</a:t>
            </a:r>
            <a:r>
              <a:rPr lang="en-AU" altLang="zh-CN" baseline="30000" dirty="0" smtClean="0"/>
              <a:t>2</a:t>
            </a:r>
            <a:r>
              <a:rPr lang="en-AU" altLang="zh-CN" baseline="60000" dirty="0" smtClean="0"/>
              <a:t>j</a:t>
            </a:r>
            <a:r>
              <a:rPr lang="en-AU" altLang="zh-CN" baseline="30000" dirty="0" smtClean="0"/>
              <a:t>q</a:t>
            </a:r>
            <a:r>
              <a:rPr lang="en-AU" altLang="zh-CN" dirty="0" smtClean="0"/>
              <a:t> mod n = n-1)</a:t>
            </a:r>
          </a:p>
          <a:p>
            <a:pPr lvl="1">
              <a:buNone/>
            </a:pPr>
            <a:r>
              <a:rPr lang="en-AU" altLang="zh-CN" dirty="0" smtClean="0"/>
              <a:t>			then return("maybe prime")</a:t>
            </a:r>
          </a:p>
          <a:p>
            <a:pPr lvl="1">
              <a:buNone/>
            </a:pPr>
            <a:r>
              <a:rPr lang="en-AU" altLang="zh-CN" dirty="0" smtClean="0"/>
              <a:t>6. return ("composite")</a:t>
            </a:r>
            <a:endParaRPr lang="zh-CN" altLang="en-US" dirty="0" smtClean="0"/>
          </a:p>
          <a:p>
            <a:endParaRPr lang="en-US" altLang="zh-CN" dirty="0" smtClean="0"/>
          </a:p>
          <a:p>
            <a:endParaRPr lang="en-US" altLang="zh-CN" dirty="0" smtClean="0"/>
          </a:p>
          <a:p>
            <a:endParaRPr lang="en-US" altLang="zh-CN" dirty="0" smtClean="0"/>
          </a:p>
          <a:p>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56</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84749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检测概率</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若</a:t>
            </a:r>
            <a:r>
              <a:rPr lang="en-US" altLang="zh-CN" sz="2400" dirty="0" smtClean="0"/>
              <a:t>Miller-Rabin</a:t>
            </a:r>
            <a:r>
              <a:rPr lang="zh-CN" altLang="en-US" sz="2400" dirty="0" smtClean="0"/>
              <a:t>算法返回“合数”，则该数确定不是素数</a:t>
            </a:r>
            <a:endParaRPr lang="en-US" altLang="zh-CN" sz="2400" dirty="0" smtClean="0"/>
          </a:p>
          <a:p>
            <a:pPr lvl="1"/>
            <a:r>
              <a:rPr lang="zh-CN" altLang="en-US" sz="2000" dirty="0" smtClean="0"/>
              <a:t>否则可能是素数，可能是伪素数</a:t>
            </a:r>
            <a:endParaRPr lang="en-US" altLang="zh-CN" sz="2000" dirty="0" smtClean="0"/>
          </a:p>
          <a:p>
            <a:endParaRPr lang="en-US" altLang="zh-CN" sz="2400" dirty="0" smtClean="0"/>
          </a:p>
          <a:p>
            <a:r>
              <a:rPr lang="zh-CN" altLang="en-US" sz="2400" dirty="0" smtClean="0"/>
              <a:t>伪素数检测结果为“不确定”的概率小于</a:t>
            </a:r>
            <a:r>
              <a:rPr lang="en-US" altLang="zh-CN" sz="2400" dirty="0" smtClean="0"/>
              <a:t>1/4</a:t>
            </a:r>
          </a:p>
          <a:p>
            <a:pPr lvl="1"/>
            <a:r>
              <a:rPr lang="zh-CN" altLang="en-US" sz="2000" dirty="0" smtClean="0"/>
              <a:t>若随机选择</a:t>
            </a:r>
            <a:r>
              <a:rPr lang="en-US" altLang="zh-CN" sz="2000" dirty="0" smtClean="0"/>
              <a:t>a</a:t>
            </a:r>
            <a:r>
              <a:rPr lang="zh-CN" altLang="en-US" sz="2000" dirty="0" smtClean="0"/>
              <a:t>，重复测试</a:t>
            </a:r>
            <a:r>
              <a:rPr lang="en-US" altLang="zh-CN" sz="2000" dirty="0" smtClean="0"/>
              <a:t>t</a:t>
            </a:r>
            <a:r>
              <a:rPr lang="zh-CN" altLang="en-US" sz="2000" dirty="0" smtClean="0"/>
              <a:t>次都返回不确定，</a:t>
            </a:r>
            <a:r>
              <a:rPr lang="zh-CN" altLang="en-US" sz="2000" dirty="0"/>
              <a:t>则</a:t>
            </a:r>
            <a:r>
              <a:rPr lang="en-US" altLang="zh-CN" sz="2000" dirty="0"/>
              <a:t>n</a:t>
            </a:r>
            <a:r>
              <a:rPr lang="zh-CN" altLang="en-US" sz="2000" dirty="0"/>
              <a:t>为素数的概率</a:t>
            </a:r>
            <a:r>
              <a:rPr lang="en-US" altLang="zh-CN" sz="2000" dirty="0"/>
              <a:t>1-4</a:t>
            </a:r>
            <a:r>
              <a:rPr lang="en-US" altLang="zh-CN" sz="2000" baseline="30000" dirty="0"/>
              <a:t>-t</a:t>
            </a:r>
          </a:p>
          <a:p>
            <a:pPr lvl="1"/>
            <a:r>
              <a:rPr lang="zh-CN" altLang="en-US" sz="2000" dirty="0" smtClean="0"/>
              <a:t>例，</a:t>
            </a:r>
            <a:r>
              <a:rPr lang="en-US" altLang="zh-CN" sz="2000" dirty="0" smtClean="0"/>
              <a:t>t=10</a:t>
            </a:r>
            <a:r>
              <a:rPr lang="zh-CN" altLang="en-US" sz="2000" dirty="0" smtClean="0"/>
              <a:t>，则此概率</a:t>
            </a:r>
            <a:r>
              <a:rPr lang="en-US" altLang="zh-CN" sz="2000" dirty="0" smtClean="0"/>
              <a:t>&gt;0.999999</a:t>
            </a:r>
          </a:p>
          <a:p>
            <a:endParaRPr lang="en-US" altLang="zh-CN" sz="2400" dirty="0" smtClean="0"/>
          </a:p>
          <a:p>
            <a:r>
              <a:rPr lang="zh-CN" altLang="en-US" sz="2400" dirty="0" smtClean="0"/>
              <a:t>取足够大的</a:t>
            </a:r>
            <a:r>
              <a:rPr lang="en-US" altLang="zh-CN" sz="2400" dirty="0" smtClean="0"/>
              <a:t>t</a:t>
            </a:r>
            <a:r>
              <a:rPr lang="zh-CN" altLang="en-US" sz="2400" dirty="0" smtClean="0"/>
              <a:t>，若检测结果均不确定，则可以相信</a:t>
            </a:r>
            <a:r>
              <a:rPr lang="en-US" altLang="zh-CN" sz="2400" dirty="0" smtClean="0"/>
              <a:t>n</a:t>
            </a:r>
            <a:r>
              <a:rPr lang="zh-CN" altLang="en-US" sz="2400" dirty="0" smtClean="0"/>
              <a:t>是素数</a:t>
            </a:r>
            <a:endParaRPr lang="en-US" altLang="zh-CN" sz="2400"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57</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69447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419993" y="310896"/>
            <a:ext cx="8472487" cy="6022510"/>
          </a:xfrm>
        </p:spPr>
        <p:txBody>
          <a:bodyPr>
            <a:normAutofit lnSpcReduction="10000"/>
          </a:bodyPr>
          <a:lstStyle/>
          <a:p>
            <a:pPr>
              <a:lnSpc>
                <a:spcPct val="110000"/>
              </a:lnSpc>
            </a:pPr>
            <a:r>
              <a:rPr lang="en-US" altLang="zh-CN" sz="2400" dirty="0" smtClean="0"/>
              <a:t>n=29</a:t>
            </a:r>
          </a:p>
          <a:p>
            <a:pPr lvl="1">
              <a:lnSpc>
                <a:spcPct val="110000"/>
              </a:lnSpc>
            </a:pPr>
            <a:r>
              <a:rPr lang="en-US" altLang="zh-CN" sz="2000" dirty="0" smtClean="0"/>
              <a:t>(n-1)=28=2</a:t>
            </a:r>
            <a:r>
              <a:rPr lang="en-US" altLang="zh-CN" sz="2000" baseline="30000" dirty="0" smtClean="0"/>
              <a:t>2</a:t>
            </a:r>
            <a:r>
              <a:rPr lang="en-US" altLang="zh-CN" sz="2000" dirty="0" smtClean="0"/>
              <a:t>(7)=2</a:t>
            </a:r>
            <a:r>
              <a:rPr lang="en-US" altLang="zh-CN" sz="2000" baseline="30000" dirty="0" smtClean="0"/>
              <a:t>k</a:t>
            </a:r>
            <a:r>
              <a:rPr lang="en-US" altLang="zh-CN" sz="2000" dirty="0" smtClean="0"/>
              <a:t>q</a:t>
            </a:r>
          </a:p>
          <a:p>
            <a:pPr lvl="1">
              <a:lnSpc>
                <a:spcPct val="110000"/>
              </a:lnSpc>
            </a:pPr>
            <a:r>
              <a:rPr lang="zh-CN" altLang="en-US" sz="2000" dirty="0" smtClean="0"/>
              <a:t>取</a:t>
            </a:r>
            <a:r>
              <a:rPr lang="en-US" altLang="zh-CN" sz="2000" dirty="0" smtClean="0"/>
              <a:t>a=10, </a:t>
            </a:r>
            <a:r>
              <a:rPr lang="zh-CN" altLang="en-US" sz="2000" dirty="0" smtClean="0"/>
              <a:t>计算</a:t>
            </a:r>
            <a:r>
              <a:rPr lang="en-US" altLang="zh-CN" sz="2000" dirty="0" smtClean="0"/>
              <a:t>10</a:t>
            </a:r>
            <a:r>
              <a:rPr lang="en-US" altLang="zh-CN" sz="2000" baseline="30000" dirty="0" smtClean="0"/>
              <a:t>7</a:t>
            </a:r>
            <a:r>
              <a:rPr lang="en-US" altLang="zh-CN" sz="2000" dirty="0" smtClean="0"/>
              <a:t> mod 29=17, </a:t>
            </a:r>
            <a:r>
              <a:rPr lang="zh-CN" altLang="en-US" sz="2000" dirty="0" smtClean="0"/>
              <a:t>既不为</a:t>
            </a:r>
            <a:r>
              <a:rPr lang="en-US" altLang="zh-CN" sz="2000" dirty="0" smtClean="0"/>
              <a:t>1</a:t>
            </a:r>
            <a:r>
              <a:rPr lang="zh-CN" altLang="en-US" sz="2000" dirty="0" smtClean="0"/>
              <a:t>也不为</a:t>
            </a:r>
            <a:r>
              <a:rPr lang="en-US" altLang="zh-CN" sz="2000" dirty="0" smtClean="0"/>
              <a:t>28</a:t>
            </a:r>
            <a:r>
              <a:rPr lang="zh-CN" altLang="en-US" sz="2000" dirty="0" smtClean="0"/>
              <a:t>。计算</a:t>
            </a:r>
            <a:r>
              <a:rPr lang="en-US" altLang="zh-CN" sz="2000" dirty="0" smtClean="0"/>
              <a:t>(10</a:t>
            </a:r>
            <a:r>
              <a:rPr lang="en-US" altLang="zh-CN" sz="2000" baseline="30000" dirty="0" smtClean="0"/>
              <a:t>7</a:t>
            </a:r>
            <a:r>
              <a:rPr lang="en-US" altLang="zh-CN" sz="2000" dirty="0" smtClean="0"/>
              <a:t>)</a:t>
            </a:r>
            <a:r>
              <a:rPr lang="en-US" altLang="zh-CN" sz="2000" baseline="30000" dirty="0" smtClean="0"/>
              <a:t>2</a:t>
            </a:r>
            <a:r>
              <a:rPr lang="en-US" altLang="zh-CN" sz="2000" dirty="0" smtClean="0"/>
              <a:t> mod 29=28, </a:t>
            </a:r>
            <a:r>
              <a:rPr lang="zh-CN" altLang="en-US" sz="2000" dirty="0" smtClean="0"/>
              <a:t>测试算法返回不确定</a:t>
            </a:r>
            <a:endParaRPr lang="en-US" altLang="zh-CN" sz="2000" dirty="0" smtClean="0"/>
          </a:p>
          <a:p>
            <a:pPr lvl="1">
              <a:lnSpc>
                <a:spcPct val="110000"/>
              </a:lnSpc>
            </a:pPr>
            <a:r>
              <a:rPr lang="zh-CN" altLang="en-US" sz="2000" dirty="0" smtClean="0"/>
              <a:t>取</a:t>
            </a:r>
            <a:r>
              <a:rPr lang="en-US" altLang="zh-CN" sz="2000" dirty="0" smtClean="0"/>
              <a:t>a=2, 2</a:t>
            </a:r>
            <a:r>
              <a:rPr lang="en-US" altLang="zh-CN" sz="2000" baseline="30000" dirty="0" smtClean="0"/>
              <a:t>7</a:t>
            </a:r>
            <a:r>
              <a:rPr lang="en-US" altLang="zh-CN" sz="2000" dirty="0" smtClean="0"/>
              <a:t> mod 29=12, 2</a:t>
            </a:r>
            <a:r>
              <a:rPr lang="en-US" altLang="zh-CN" sz="2000" baseline="30000" dirty="0" smtClean="0"/>
              <a:t>14</a:t>
            </a:r>
            <a:r>
              <a:rPr lang="en-US" altLang="zh-CN" sz="2000" dirty="0" smtClean="0"/>
              <a:t> mod 29=28, </a:t>
            </a:r>
            <a:r>
              <a:rPr lang="zh-CN" altLang="en-US" sz="2000" dirty="0" smtClean="0"/>
              <a:t>返回不确定</a:t>
            </a:r>
            <a:endParaRPr lang="en-US" altLang="zh-CN" sz="2000" dirty="0" smtClean="0"/>
          </a:p>
          <a:p>
            <a:pPr lvl="1">
              <a:lnSpc>
                <a:spcPct val="110000"/>
              </a:lnSpc>
            </a:pPr>
            <a:r>
              <a:rPr lang="zh-CN" altLang="en-US" sz="2000" dirty="0" smtClean="0"/>
              <a:t>对</a:t>
            </a:r>
            <a:r>
              <a:rPr lang="en-US" altLang="zh-CN" sz="2000" dirty="0" smtClean="0"/>
              <a:t>1</a:t>
            </a:r>
            <a:r>
              <a:rPr lang="zh-CN" altLang="en-US" sz="2000" dirty="0" smtClean="0"/>
              <a:t>到</a:t>
            </a:r>
            <a:r>
              <a:rPr lang="en-US" altLang="zh-CN" sz="2000" dirty="0" smtClean="0"/>
              <a:t>28</a:t>
            </a:r>
            <a:r>
              <a:rPr lang="zh-CN" altLang="en-US" sz="2000" dirty="0" smtClean="0"/>
              <a:t>之间的所有整数</a:t>
            </a:r>
            <a:r>
              <a:rPr lang="en-US" altLang="zh-CN" sz="2000" dirty="0" smtClean="0"/>
              <a:t>a</a:t>
            </a:r>
            <a:r>
              <a:rPr lang="zh-CN" altLang="en-US" sz="2000" dirty="0" smtClean="0"/>
              <a:t>进行测试，都会返回不确定。判定</a:t>
            </a:r>
            <a:r>
              <a:rPr lang="en-US" altLang="zh-CN" sz="2000" dirty="0" smtClean="0"/>
              <a:t>n</a:t>
            </a:r>
            <a:r>
              <a:rPr lang="zh-CN" altLang="en-US" sz="2000" dirty="0" smtClean="0"/>
              <a:t>为素数</a:t>
            </a:r>
            <a:endParaRPr lang="en-US" altLang="zh-CN" sz="2000" dirty="0" smtClean="0"/>
          </a:p>
          <a:p>
            <a:pPr lvl="1">
              <a:lnSpc>
                <a:spcPct val="110000"/>
              </a:lnSpc>
            </a:pPr>
            <a:endParaRPr lang="zh-CN" altLang="en-US" sz="2000" dirty="0" smtClean="0"/>
          </a:p>
          <a:p>
            <a:pPr>
              <a:lnSpc>
                <a:spcPct val="110000"/>
              </a:lnSpc>
            </a:pPr>
            <a:r>
              <a:rPr lang="en-US" altLang="zh-CN" sz="2400" dirty="0" smtClean="0"/>
              <a:t>n=13x17=221</a:t>
            </a:r>
          </a:p>
          <a:p>
            <a:pPr lvl="1">
              <a:lnSpc>
                <a:spcPct val="110000"/>
              </a:lnSpc>
            </a:pPr>
            <a:r>
              <a:rPr lang="en-US" altLang="zh-CN" sz="2000" dirty="0" smtClean="0"/>
              <a:t>n-1=220=2</a:t>
            </a:r>
            <a:r>
              <a:rPr lang="en-US" altLang="zh-CN" sz="2000" baseline="30000" dirty="0" smtClean="0"/>
              <a:t>2</a:t>
            </a:r>
            <a:r>
              <a:rPr lang="en-US" altLang="zh-CN" sz="2000" dirty="0" smtClean="0"/>
              <a:t>(55)= 2</a:t>
            </a:r>
            <a:r>
              <a:rPr lang="en-US" altLang="zh-CN" sz="2000" baseline="30000" dirty="0" smtClean="0"/>
              <a:t>k</a:t>
            </a:r>
            <a:r>
              <a:rPr lang="en-US" altLang="zh-CN" sz="2000" dirty="0" smtClean="0"/>
              <a:t>q</a:t>
            </a:r>
          </a:p>
          <a:p>
            <a:pPr lvl="1">
              <a:lnSpc>
                <a:spcPct val="110000"/>
              </a:lnSpc>
            </a:pPr>
            <a:r>
              <a:rPr lang="zh-CN" altLang="en-US" sz="2000" dirty="0" smtClean="0"/>
              <a:t>取</a:t>
            </a:r>
            <a:r>
              <a:rPr lang="en-US" altLang="zh-CN" sz="2000" dirty="0" smtClean="0"/>
              <a:t>a=5, 5</a:t>
            </a:r>
            <a:r>
              <a:rPr lang="en-US" altLang="zh-CN" sz="2000" baseline="30000" dirty="0" smtClean="0"/>
              <a:t>55</a:t>
            </a:r>
            <a:r>
              <a:rPr lang="en-US" altLang="zh-CN" sz="2000" dirty="0" smtClean="0"/>
              <a:t> mod 221 =112,</a:t>
            </a:r>
            <a:r>
              <a:rPr lang="zh-CN" altLang="en-US" sz="2000" dirty="0" smtClean="0"/>
              <a:t>既不为</a:t>
            </a:r>
            <a:r>
              <a:rPr lang="en-US" altLang="zh-CN" sz="2000" dirty="0" smtClean="0"/>
              <a:t>1</a:t>
            </a:r>
            <a:r>
              <a:rPr lang="zh-CN" altLang="en-US" sz="2000" dirty="0" smtClean="0"/>
              <a:t>也不为</a:t>
            </a:r>
            <a:r>
              <a:rPr lang="en-US" altLang="zh-CN" sz="2000" dirty="0" smtClean="0"/>
              <a:t>220</a:t>
            </a:r>
            <a:r>
              <a:rPr lang="zh-CN" altLang="en-US" sz="2000" dirty="0" smtClean="0"/>
              <a:t>。</a:t>
            </a:r>
            <a:r>
              <a:rPr lang="en-US" altLang="zh-CN" sz="2000" dirty="0" smtClean="0"/>
              <a:t>(5</a:t>
            </a:r>
            <a:r>
              <a:rPr lang="en-US" altLang="zh-CN" sz="2000" baseline="30000" dirty="0" smtClean="0"/>
              <a:t>55</a:t>
            </a:r>
            <a:r>
              <a:rPr lang="en-US" altLang="zh-CN" sz="2000" dirty="0" smtClean="0"/>
              <a:t>)</a:t>
            </a:r>
            <a:r>
              <a:rPr lang="en-US" altLang="zh-CN" sz="2000" baseline="30000" dirty="0" smtClean="0"/>
              <a:t>2</a:t>
            </a:r>
            <a:r>
              <a:rPr lang="en-US" altLang="zh-CN" sz="2000" dirty="0" smtClean="0"/>
              <a:t> mod 221=168, </a:t>
            </a:r>
            <a:r>
              <a:rPr lang="zh-CN" altLang="en-US" sz="2000" dirty="0" smtClean="0"/>
              <a:t>返回合数</a:t>
            </a:r>
            <a:endParaRPr lang="en-US" altLang="zh-CN" sz="2000" dirty="0" smtClean="0"/>
          </a:p>
          <a:p>
            <a:pPr lvl="1">
              <a:lnSpc>
                <a:spcPct val="110000"/>
              </a:lnSpc>
            </a:pPr>
            <a:r>
              <a:rPr lang="zh-CN" altLang="en-US" sz="2000" dirty="0" smtClean="0"/>
              <a:t>如果</a:t>
            </a:r>
            <a:r>
              <a:rPr lang="en-US" altLang="zh-CN" sz="2000" dirty="0" smtClean="0"/>
              <a:t>a=21, 21</a:t>
            </a:r>
            <a:r>
              <a:rPr lang="en-US" altLang="zh-CN" sz="2000" baseline="30000" dirty="0" smtClean="0"/>
              <a:t>55</a:t>
            </a:r>
            <a:r>
              <a:rPr lang="en-US" altLang="zh-CN" sz="2000" dirty="0" smtClean="0"/>
              <a:t> mod 221=200, (21</a:t>
            </a:r>
            <a:r>
              <a:rPr lang="en-US" altLang="zh-CN" sz="2000" baseline="30000" dirty="0" smtClean="0"/>
              <a:t>55</a:t>
            </a:r>
            <a:r>
              <a:rPr lang="en-US" altLang="zh-CN" sz="2000" dirty="0" smtClean="0"/>
              <a:t>)</a:t>
            </a:r>
            <a:r>
              <a:rPr lang="en-US" altLang="zh-CN" sz="2000" baseline="30000" dirty="0" smtClean="0"/>
              <a:t>2</a:t>
            </a:r>
            <a:r>
              <a:rPr lang="en-US" altLang="zh-CN" sz="2000" dirty="0" smtClean="0"/>
              <a:t> mod 221=220, </a:t>
            </a:r>
            <a:r>
              <a:rPr lang="zh-CN" altLang="en-US" sz="2000" dirty="0" smtClean="0"/>
              <a:t>返回不确定，表明</a:t>
            </a:r>
            <a:r>
              <a:rPr lang="en-US" altLang="zh-CN" sz="2000" dirty="0" smtClean="0"/>
              <a:t>221</a:t>
            </a:r>
            <a:r>
              <a:rPr lang="zh-CN" altLang="en-US" sz="2000" dirty="0" smtClean="0"/>
              <a:t>可能是素数</a:t>
            </a:r>
            <a:endParaRPr lang="en-US" altLang="zh-CN" sz="2000" dirty="0" smtClean="0"/>
          </a:p>
          <a:p>
            <a:pPr lvl="1">
              <a:lnSpc>
                <a:spcPct val="110000"/>
              </a:lnSpc>
            </a:pPr>
            <a:r>
              <a:rPr lang="zh-CN" altLang="en-US" sz="2000" dirty="0" smtClean="0"/>
              <a:t>事实上，</a:t>
            </a:r>
            <a:r>
              <a:rPr lang="en-US" altLang="zh-CN" sz="2000" dirty="0" smtClean="0"/>
              <a:t>1</a:t>
            </a:r>
            <a:r>
              <a:rPr lang="zh-CN" altLang="en-US" sz="2000" dirty="0" smtClean="0"/>
              <a:t>到</a:t>
            </a:r>
            <a:r>
              <a:rPr lang="en-US" altLang="zh-CN" sz="2000" dirty="0" smtClean="0"/>
              <a:t>220</a:t>
            </a:r>
            <a:r>
              <a:rPr lang="zh-CN" altLang="en-US" sz="2000" dirty="0" smtClean="0"/>
              <a:t>这</a:t>
            </a:r>
            <a:r>
              <a:rPr lang="en-US" altLang="zh-CN" sz="2000" dirty="0" smtClean="0"/>
              <a:t>220</a:t>
            </a:r>
            <a:r>
              <a:rPr lang="zh-CN" altLang="en-US" sz="2000" dirty="0" smtClean="0"/>
              <a:t>个整数中，</a:t>
            </a:r>
            <a:r>
              <a:rPr lang="en-US" altLang="zh-CN" sz="2000" dirty="0" smtClean="0"/>
              <a:t>a</a:t>
            </a:r>
            <a:r>
              <a:rPr lang="zh-CN" altLang="en-US" sz="2000" dirty="0" smtClean="0"/>
              <a:t>有</a:t>
            </a:r>
            <a:r>
              <a:rPr lang="en-US" altLang="zh-CN" sz="2000" dirty="0" smtClean="0"/>
              <a:t>6</a:t>
            </a:r>
            <a:r>
              <a:rPr lang="zh-CN" altLang="en-US" sz="2000" dirty="0" smtClean="0"/>
              <a:t>个整数会返回不确定：</a:t>
            </a:r>
            <a:r>
              <a:rPr lang="en-US" altLang="zh-CN" sz="2000" dirty="0" smtClean="0"/>
              <a:t>1, 21, 47, 174, 200</a:t>
            </a:r>
            <a:r>
              <a:rPr lang="zh-CN" altLang="en-US" sz="2000" dirty="0" smtClean="0"/>
              <a:t>和</a:t>
            </a:r>
            <a:r>
              <a:rPr lang="en-US" altLang="zh-CN" sz="2000" dirty="0" smtClean="0"/>
              <a:t>220</a:t>
            </a:r>
            <a:endParaRPr lang="zh-CN" altLang="en-US" sz="2000" dirty="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3B7484B5-1F67-4C82-B7D7-3383E5F545DB}" type="slidenum">
              <a:rPr lang="zh-CN" altLang="en-US" smtClean="0"/>
              <a:pPr>
                <a:defRPr/>
              </a:pPr>
              <a:t>58</a:t>
            </a:fld>
            <a:endParaRPr lang="en-US" altLang="zh-CN" dirty="0"/>
          </a:p>
        </p:txBody>
      </p:sp>
      <p:sp>
        <p:nvSpPr>
          <p:cNvPr id="10" name="流程图: 合并 9"/>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83447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素数的分布</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数论给出：</a:t>
            </a:r>
            <a:endParaRPr lang="en-US" altLang="zh-CN" sz="2400" dirty="0" smtClean="0"/>
          </a:p>
          <a:p>
            <a:pPr lvl="1"/>
            <a:r>
              <a:rPr lang="zh-CN" altLang="en-US" sz="2000" dirty="0" smtClean="0"/>
              <a:t>大约每</a:t>
            </a:r>
            <a:r>
              <a:rPr lang="en-US" altLang="zh-CN" sz="2000" dirty="0" err="1" smtClean="0"/>
              <a:t>ln</a:t>
            </a:r>
            <a:r>
              <a:rPr lang="en-US" altLang="zh-CN" sz="2000" dirty="0" smtClean="0"/>
              <a:t>(n)</a:t>
            </a:r>
            <a:r>
              <a:rPr lang="zh-CN" altLang="en-US" sz="2000" dirty="0" smtClean="0"/>
              <a:t>个数里会出现一个素数</a:t>
            </a:r>
            <a:endParaRPr lang="en-US" altLang="zh-CN" sz="2000" dirty="0" smtClean="0"/>
          </a:p>
          <a:p>
            <a:pPr lvl="1"/>
            <a:r>
              <a:rPr lang="zh-CN" altLang="en-US" sz="2000" dirty="0" smtClean="0"/>
              <a:t>第</a:t>
            </a:r>
            <a:r>
              <a:rPr lang="en-US" altLang="zh-CN" sz="2000" dirty="0" smtClean="0"/>
              <a:t>n</a:t>
            </a:r>
            <a:r>
              <a:rPr lang="zh-CN" altLang="en-US" sz="2000" dirty="0" smtClean="0"/>
              <a:t>个素数</a:t>
            </a:r>
            <a:r>
              <a:rPr lang="en-US" altLang="zh-CN" sz="2000" dirty="0" err="1" smtClean="0"/>
              <a:t>p</a:t>
            </a:r>
            <a:r>
              <a:rPr lang="en-US" altLang="zh-CN" sz="2000" baseline="-25000" dirty="0" err="1" smtClean="0"/>
              <a:t>n</a:t>
            </a:r>
            <a:r>
              <a:rPr lang="zh-CN" altLang="en-US" sz="2000" dirty="0" smtClean="0"/>
              <a:t>位于</a:t>
            </a:r>
            <a:r>
              <a:rPr lang="en-US" altLang="zh-CN" sz="2000" dirty="0" err="1" smtClean="0"/>
              <a:t>n·ln</a:t>
            </a:r>
            <a:r>
              <a:rPr lang="en-US" altLang="zh-CN" sz="2000" dirty="0" smtClean="0"/>
              <a:t>(n)&lt;</a:t>
            </a:r>
            <a:r>
              <a:rPr lang="en-US" altLang="zh-CN" sz="2000" dirty="0" err="1" smtClean="0"/>
              <a:t>p</a:t>
            </a:r>
            <a:r>
              <a:rPr lang="en-US" altLang="zh-CN" sz="2000" baseline="-25000" dirty="0" err="1" smtClean="0"/>
              <a:t>n</a:t>
            </a:r>
            <a:r>
              <a:rPr lang="en-US" altLang="zh-CN" sz="2000" dirty="0" smtClean="0"/>
              <a:t>&lt;n[</a:t>
            </a:r>
            <a:r>
              <a:rPr lang="en-US" altLang="zh-CN" sz="2000" dirty="0" err="1" smtClean="0"/>
              <a:t>ln</a:t>
            </a:r>
            <a:r>
              <a:rPr lang="en-US" altLang="zh-CN" sz="2000" dirty="0" smtClean="0"/>
              <a:t>(n)+</a:t>
            </a:r>
            <a:r>
              <a:rPr lang="en-US" altLang="zh-CN" sz="2000" dirty="0" err="1" smtClean="0"/>
              <a:t>ln</a:t>
            </a:r>
            <a:r>
              <a:rPr lang="en-US" altLang="zh-CN" sz="2000" dirty="0" smtClean="0"/>
              <a:t>(</a:t>
            </a:r>
            <a:r>
              <a:rPr lang="en-US" altLang="zh-CN" sz="2000" dirty="0" err="1" smtClean="0"/>
              <a:t>ln</a:t>
            </a:r>
            <a:r>
              <a:rPr lang="en-US" altLang="zh-CN" sz="2000" dirty="0" smtClean="0"/>
              <a:t>(n))], n≥6</a:t>
            </a:r>
          </a:p>
          <a:p>
            <a:pPr lvl="1"/>
            <a:endParaRPr lang="en-US" altLang="zh-CN" sz="2000" dirty="0" smtClean="0"/>
          </a:p>
          <a:p>
            <a:r>
              <a:rPr lang="zh-CN" altLang="en-US" sz="2400" dirty="0" smtClean="0"/>
              <a:t>偶数和</a:t>
            </a:r>
            <a:r>
              <a:rPr lang="en-US" altLang="zh-CN" sz="2400" dirty="0" smtClean="0"/>
              <a:t>5</a:t>
            </a:r>
            <a:r>
              <a:rPr lang="zh-CN" altLang="en-US" sz="2400" dirty="0" smtClean="0"/>
              <a:t>的倍数无需测试，实际确定一个素数只需测试</a:t>
            </a:r>
            <a:r>
              <a:rPr lang="en-US" altLang="zh-CN" sz="2400" dirty="0" smtClean="0"/>
              <a:t>0.4 </a:t>
            </a:r>
            <a:r>
              <a:rPr lang="en-US" altLang="zh-CN" sz="2400" dirty="0" err="1" smtClean="0"/>
              <a:t>ln</a:t>
            </a:r>
            <a:r>
              <a:rPr lang="en-US" altLang="zh-CN" sz="2400" dirty="0" smtClean="0"/>
              <a:t>(n)</a:t>
            </a:r>
            <a:r>
              <a:rPr lang="zh-CN" altLang="en-US" sz="2400" dirty="0" smtClean="0"/>
              <a:t>个数字。</a:t>
            </a:r>
            <a:endParaRPr lang="en-US" altLang="zh-CN" sz="2400" dirty="0" smtClean="0"/>
          </a:p>
          <a:p>
            <a:pPr lvl="1"/>
            <a:endParaRPr lang="en-US" altLang="zh-CN" sz="2000" dirty="0" smtClean="0"/>
          </a:p>
          <a:p>
            <a:r>
              <a:rPr lang="zh-CN" altLang="en-US" sz="2400" dirty="0" smtClean="0"/>
              <a:t>例：若寻找大小约</a:t>
            </a:r>
            <a:r>
              <a:rPr lang="en-US" altLang="zh-CN" sz="2400" dirty="0" smtClean="0"/>
              <a:t>2</a:t>
            </a:r>
            <a:r>
              <a:rPr lang="en-US" altLang="zh-CN" sz="2400" baseline="30000" dirty="0" smtClean="0"/>
              <a:t>200</a:t>
            </a:r>
            <a:r>
              <a:rPr lang="zh-CN" altLang="en-US" sz="2400" dirty="0" smtClean="0"/>
              <a:t>的素数，需要测试</a:t>
            </a:r>
            <a:r>
              <a:rPr lang="en-US" altLang="zh-CN" sz="2400" dirty="0" smtClean="0"/>
              <a:t>0.4 </a:t>
            </a:r>
            <a:r>
              <a:rPr lang="en-US" altLang="zh-CN" sz="2400" dirty="0" err="1" smtClean="0"/>
              <a:t>ln</a:t>
            </a:r>
            <a:r>
              <a:rPr lang="en-US" altLang="zh-CN" sz="2400" dirty="0" smtClean="0"/>
              <a:t>(2</a:t>
            </a:r>
            <a:r>
              <a:rPr lang="en-US" altLang="zh-CN" sz="2400" baseline="30000" dirty="0" smtClean="0"/>
              <a:t>200</a:t>
            </a:r>
            <a:r>
              <a:rPr lang="en-US" altLang="zh-CN" sz="2400" dirty="0" smtClean="0"/>
              <a:t>) ≈55</a:t>
            </a:r>
            <a:r>
              <a:rPr lang="zh-CN" altLang="en-US" sz="2400" dirty="0" smtClean="0"/>
              <a:t>次</a:t>
            </a:r>
            <a:endParaRPr lang="en-US" altLang="zh-CN" sz="2400" dirty="0" smtClean="0"/>
          </a:p>
          <a:p>
            <a:pPr lvl="1"/>
            <a:r>
              <a:rPr lang="zh-CN" altLang="en-US" sz="2000" dirty="0" smtClean="0"/>
              <a:t>这仅是平均统计结果。素数有时会离得很近，有时会离得很远</a:t>
            </a:r>
            <a:endParaRPr lang="en-US" altLang="zh-CN" sz="2000" dirty="0" smtClean="0"/>
          </a:p>
          <a:p>
            <a:pPr lvl="1"/>
            <a:r>
              <a:rPr lang="en-AU" altLang="zh-CN" sz="2000" dirty="0" smtClean="0"/>
              <a:t>1,000,000,000,061</a:t>
            </a:r>
            <a:r>
              <a:rPr lang="zh-CN" altLang="en-US" sz="2000" dirty="0" smtClean="0"/>
              <a:t>和</a:t>
            </a:r>
            <a:r>
              <a:rPr lang="en-AU" altLang="zh-CN" sz="2000" dirty="0" smtClean="0"/>
              <a:t>1,000,000,000,063</a:t>
            </a:r>
            <a:r>
              <a:rPr lang="zh-CN" altLang="en-US" sz="2000" dirty="0" smtClean="0"/>
              <a:t>都是素数</a:t>
            </a:r>
            <a:endParaRPr lang="en-AU" altLang="zh-CN" sz="2000" dirty="0" smtClean="0"/>
          </a:p>
          <a:p>
            <a:pPr lvl="1"/>
            <a:r>
              <a:rPr lang="en-AU" altLang="zh-CN" sz="2000" dirty="0" smtClean="0"/>
              <a:t>1001!+2, 1001!+3, …, 1001!+1000, 1001!+1001</a:t>
            </a:r>
            <a:r>
              <a:rPr lang="zh-CN" altLang="en-US" sz="2000" dirty="0" smtClean="0"/>
              <a:t>是</a:t>
            </a:r>
            <a:r>
              <a:rPr lang="en-US" altLang="zh-CN" sz="2000" dirty="0" smtClean="0"/>
              <a:t>1000</a:t>
            </a:r>
            <a:r>
              <a:rPr lang="zh-CN" altLang="en-US" sz="2000" dirty="0" smtClean="0"/>
              <a:t>个连续的合数</a:t>
            </a: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59</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59886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400" dirty="0" smtClean="0">
                <a:solidFill>
                  <a:srgbClr val="FF0000"/>
                </a:solidFill>
              </a:rPr>
              <a:t>减法</a:t>
            </a:r>
            <a:r>
              <a:rPr lang="zh-CN" altLang="en-US" sz="2400" dirty="0" smtClean="0"/>
              <a:t>：</a:t>
            </a:r>
            <a:endParaRPr lang="en-US" altLang="zh-CN" sz="2400" dirty="0" smtClean="0"/>
          </a:p>
          <a:p>
            <a:pPr lvl="1"/>
            <a:r>
              <a:rPr lang="zh-CN" altLang="en-US" sz="2000" dirty="0" smtClean="0"/>
              <a:t>当群中的运算符是加法时，其单位元是</a:t>
            </a:r>
            <a:r>
              <a:rPr lang="en-US" altLang="zh-CN" sz="2000" dirty="0" smtClean="0"/>
              <a:t>0</a:t>
            </a:r>
          </a:p>
          <a:p>
            <a:pPr lvl="1"/>
            <a:r>
              <a:rPr lang="en-US" altLang="zh-CN" sz="2000" dirty="0" smtClean="0"/>
              <a:t>a</a:t>
            </a:r>
            <a:r>
              <a:rPr lang="zh-CN" altLang="en-US" sz="2000" dirty="0" smtClean="0"/>
              <a:t>的逆元是</a:t>
            </a:r>
            <a:r>
              <a:rPr lang="en-US" altLang="zh-CN" sz="2000" dirty="0" smtClean="0"/>
              <a:t>-a</a:t>
            </a:r>
          </a:p>
          <a:p>
            <a:pPr lvl="1"/>
            <a:r>
              <a:rPr lang="zh-CN" altLang="en-US" sz="2000" dirty="0" smtClean="0"/>
              <a:t>减法定义为：</a:t>
            </a:r>
            <a:r>
              <a:rPr lang="en-US" altLang="zh-CN" sz="2000" dirty="0" smtClean="0"/>
              <a:t>a–b=a+(-b)</a:t>
            </a:r>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48948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第三节 本原元与指数函数</a:t>
            </a:r>
            <a:endParaRPr lang="zh-CN" altLang="en-US" dirty="0"/>
          </a:p>
        </p:txBody>
      </p:sp>
      <p:sp>
        <p:nvSpPr>
          <p:cNvPr id="7" name="文本占位符 6"/>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7B7F836-6F9F-42A8-9450-B93EA774C316}" type="slidenum">
              <a:rPr lang="zh-CN" altLang="en-US" smtClean="0"/>
              <a:pPr>
                <a:defRPr/>
              </a:pPr>
              <a:t>60</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Tree>
    <p:extLst>
      <p:ext uri="{BB962C8B-B14F-4D97-AF65-F5344CB8AC3E}">
        <p14:creationId xmlns:p14="http://schemas.microsoft.com/office/powerpoint/2010/main" val="247991004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一、本原元</a:t>
            </a:r>
            <a:endParaRPr lang="zh-CN" altLang="en-US" dirty="0"/>
          </a:p>
        </p:txBody>
      </p:sp>
      <p:sp>
        <p:nvSpPr>
          <p:cNvPr id="3" name="内容占位符 2"/>
          <p:cNvSpPr>
            <a:spLocks noGrp="1"/>
          </p:cNvSpPr>
          <p:nvPr>
            <p:ph idx="1"/>
          </p:nvPr>
        </p:nvSpPr>
        <p:spPr/>
        <p:txBody>
          <a:bodyPr>
            <a:normAutofit/>
          </a:bodyPr>
          <a:lstStyle/>
          <a:p>
            <a:r>
              <a:rPr lang="zh-CN" altLang="en-US" dirty="0" smtClean="0"/>
              <a:t>根据欧拉定理，</a:t>
            </a:r>
            <a:r>
              <a:rPr lang="en-US" altLang="zh-CN" dirty="0" smtClean="0"/>
              <a:t>a</a:t>
            </a:r>
            <a:r>
              <a:rPr lang="el-GR" altLang="zh-CN" baseline="30000" dirty="0" smtClean="0">
                <a:cs typeface="Times New Roman"/>
              </a:rPr>
              <a:t>Φ</a:t>
            </a:r>
            <a:r>
              <a:rPr lang="el-GR" altLang="zh-CN" baseline="30000" dirty="0" smtClean="0"/>
              <a:t>(</a:t>
            </a:r>
            <a:r>
              <a:rPr lang="en-US" altLang="zh-CN" baseline="30000" dirty="0" smtClean="0"/>
              <a:t>n)</a:t>
            </a:r>
            <a:r>
              <a:rPr lang="en-US" altLang="zh-CN" dirty="0" smtClean="0"/>
              <a:t> mod n=1</a:t>
            </a:r>
            <a:r>
              <a:rPr lang="zh-CN" altLang="en-US" dirty="0" smtClean="0"/>
              <a:t>，则至少有一个整数</a:t>
            </a:r>
            <a:r>
              <a:rPr lang="en-US" altLang="zh-CN" dirty="0" smtClean="0"/>
              <a:t>m</a:t>
            </a:r>
            <a:r>
              <a:rPr lang="zh-CN" altLang="en-US" dirty="0" smtClean="0"/>
              <a:t>满足：</a:t>
            </a:r>
            <a:r>
              <a:rPr lang="en-US" altLang="zh-CN" dirty="0" smtClean="0"/>
              <a:t>a</a:t>
            </a:r>
            <a:r>
              <a:rPr lang="en-US" altLang="zh-CN" baseline="30000" dirty="0" smtClean="0"/>
              <a:t>m</a:t>
            </a:r>
            <a:r>
              <a:rPr lang="en-US" altLang="zh-CN" dirty="0" smtClean="0"/>
              <a:t> mod n =1, </a:t>
            </a:r>
            <a:r>
              <a:rPr lang="zh-CN" altLang="en-US" dirty="0" smtClean="0"/>
              <a:t>即</a:t>
            </a:r>
            <a:r>
              <a:rPr lang="en-US" altLang="zh-CN" dirty="0" smtClean="0"/>
              <a:t>m=</a:t>
            </a:r>
            <a:r>
              <a:rPr lang="el-GR" altLang="zh-CN" dirty="0" smtClean="0">
                <a:cs typeface="Times New Roman"/>
              </a:rPr>
              <a:t>Φ</a:t>
            </a:r>
            <a:r>
              <a:rPr lang="el-GR" altLang="zh-CN" dirty="0" smtClean="0"/>
              <a:t>(</a:t>
            </a:r>
            <a:r>
              <a:rPr lang="en-US" altLang="zh-CN" dirty="0" smtClean="0"/>
              <a:t>n)</a:t>
            </a:r>
          </a:p>
          <a:p>
            <a:pPr lvl="1"/>
            <a:r>
              <a:rPr lang="zh-CN" altLang="en-US" dirty="0" smtClean="0"/>
              <a:t>一般地，</a:t>
            </a:r>
            <a:r>
              <a:rPr lang="el-GR" dirty="0" smtClean="0"/>
              <a:t>Φ</a:t>
            </a:r>
            <a:r>
              <a:rPr lang="el-GR" altLang="zh-CN" dirty="0" smtClean="0"/>
              <a:t>(</a:t>
            </a:r>
            <a:r>
              <a:rPr lang="en-US" altLang="zh-CN" dirty="0" smtClean="0"/>
              <a:t>n)</a:t>
            </a:r>
            <a:r>
              <a:rPr lang="zh-CN" altLang="en-US" dirty="0" smtClean="0"/>
              <a:t>是一个数模</a:t>
            </a:r>
            <a:r>
              <a:rPr lang="en-US" altLang="zh-CN" dirty="0" smtClean="0"/>
              <a:t>n</a:t>
            </a:r>
            <a:r>
              <a:rPr lang="zh-CN" altLang="en-US" dirty="0" smtClean="0"/>
              <a:t>的可能的最高指数</a:t>
            </a:r>
            <a:endParaRPr lang="en-US" altLang="zh-CN" dirty="0" smtClean="0"/>
          </a:p>
          <a:p>
            <a:endParaRPr lang="en-US" altLang="zh-CN" dirty="0"/>
          </a:p>
          <a:p>
            <a:r>
              <a:rPr lang="zh-CN" altLang="en-US" dirty="0" smtClean="0"/>
              <a:t>如果数</a:t>
            </a:r>
            <a:r>
              <a:rPr lang="en-US" altLang="zh-CN" dirty="0" smtClean="0"/>
              <a:t>g</a:t>
            </a:r>
            <a:r>
              <a:rPr lang="zh-CN" altLang="en-US" dirty="0" smtClean="0"/>
              <a:t>满足</a:t>
            </a:r>
            <a:r>
              <a:rPr lang="en-US" altLang="zh-CN" dirty="0" err="1" smtClean="0"/>
              <a:t>g</a:t>
            </a:r>
            <a:r>
              <a:rPr lang="en-US" altLang="zh-CN" baseline="30000" dirty="0" err="1" smtClean="0"/>
              <a:t>i</a:t>
            </a:r>
            <a:r>
              <a:rPr lang="en-US" altLang="zh-CN" dirty="0" smtClean="0"/>
              <a:t> mod n</a:t>
            </a:r>
            <a:r>
              <a:rPr lang="zh-CN" altLang="en-US" dirty="0" smtClean="0"/>
              <a:t>（</a:t>
            </a:r>
            <a:r>
              <a:rPr lang="en-US" altLang="zh-CN" dirty="0" smtClean="0"/>
              <a:t>0&lt;</a:t>
            </a:r>
            <a:r>
              <a:rPr lang="en-US" altLang="zh-CN" dirty="0" err="1" smtClean="0"/>
              <a:t>i</a:t>
            </a:r>
            <a:r>
              <a:rPr lang="en-US" altLang="zh-CN" dirty="0" smtClean="0"/>
              <a:t>&lt;n</a:t>
            </a:r>
            <a:r>
              <a:rPr lang="zh-CN" altLang="en-US" dirty="0" smtClean="0"/>
              <a:t>）各不相同，则称</a:t>
            </a:r>
            <a:r>
              <a:rPr lang="en-US" altLang="zh-CN" dirty="0" smtClean="0"/>
              <a:t>g</a:t>
            </a:r>
            <a:r>
              <a:rPr lang="zh-CN" altLang="en-US" dirty="0" smtClean="0"/>
              <a:t>为</a:t>
            </a:r>
            <a:r>
              <a:rPr lang="en-US" altLang="zh-CN" dirty="0" smtClean="0"/>
              <a:t>n</a:t>
            </a:r>
            <a:r>
              <a:rPr lang="zh-CN" altLang="en-US" dirty="0" smtClean="0"/>
              <a:t>的</a:t>
            </a:r>
            <a:r>
              <a:rPr lang="zh-CN" altLang="en-US" dirty="0" smtClean="0">
                <a:solidFill>
                  <a:srgbClr val="FF0000"/>
                </a:solidFill>
              </a:rPr>
              <a:t>本原元</a:t>
            </a:r>
            <a:r>
              <a:rPr lang="zh-CN" altLang="en-US" dirty="0" smtClean="0"/>
              <a:t>（</a:t>
            </a:r>
            <a:r>
              <a:rPr lang="en-US" altLang="zh-CN" dirty="0"/>
              <a:t> Primitive </a:t>
            </a:r>
            <a:r>
              <a:rPr lang="en-US" altLang="zh-CN" dirty="0" smtClean="0"/>
              <a:t>Element</a:t>
            </a:r>
            <a:r>
              <a:rPr lang="zh-CN" altLang="en-US" dirty="0" smtClean="0"/>
              <a:t>、本原根、素根、原根、</a:t>
            </a:r>
            <a:r>
              <a:rPr lang="zh-CN" altLang="en-US" dirty="0" smtClean="0">
                <a:solidFill>
                  <a:srgbClr val="0070C0"/>
                </a:solidFill>
              </a:rPr>
              <a:t>生成元</a:t>
            </a:r>
            <a:r>
              <a:rPr lang="zh-CN" altLang="en-US" dirty="0" smtClean="0"/>
              <a:t>）</a:t>
            </a:r>
          </a:p>
          <a:p>
            <a:endParaRPr lang="en-US" altLang="zh-CN" dirty="0" smtClean="0"/>
          </a:p>
          <a:p>
            <a:r>
              <a:rPr lang="zh-CN" altLang="en-US" dirty="0" smtClean="0"/>
              <a:t>若</a:t>
            </a:r>
            <a:r>
              <a:rPr lang="en-US" altLang="zh-CN" dirty="0" smtClean="0"/>
              <a:t>a</a:t>
            </a:r>
            <a:r>
              <a:rPr lang="zh-CN" altLang="en-US" dirty="0" smtClean="0"/>
              <a:t>是</a:t>
            </a:r>
            <a:r>
              <a:rPr lang="en-US" altLang="zh-CN" dirty="0" smtClean="0"/>
              <a:t>n</a:t>
            </a:r>
            <a:r>
              <a:rPr lang="zh-CN" altLang="en-US" dirty="0" smtClean="0"/>
              <a:t>的本原元，则</a:t>
            </a:r>
            <a:r>
              <a:rPr lang="en-US" altLang="zh-CN" dirty="0" smtClean="0"/>
              <a:t>a,a</a:t>
            </a:r>
            <a:r>
              <a:rPr lang="en-US" altLang="zh-CN" baseline="30000" dirty="0" smtClean="0"/>
              <a:t>2</a:t>
            </a:r>
            <a:r>
              <a:rPr lang="en-US" altLang="zh-CN" dirty="0" smtClean="0"/>
              <a:t>,…,a</a:t>
            </a:r>
            <a:r>
              <a:rPr lang="el-GR" altLang="zh-CN" baseline="30000" dirty="0" smtClean="0"/>
              <a:t>Φ(</a:t>
            </a:r>
            <a:r>
              <a:rPr lang="en-US" altLang="zh-CN" baseline="30000" dirty="0" smtClean="0"/>
              <a:t>n)</a:t>
            </a:r>
            <a:r>
              <a:rPr lang="zh-CN" altLang="en-US" dirty="0" smtClean="0"/>
              <a:t>是模</a:t>
            </a:r>
            <a:r>
              <a:rPr lang="en-US" altLang="zh-CN" dirty="0" smtClean="0"/>
              <a:t>n</a:t>
            </a:r>
            <a:r>
              <a:rPr lang="zh-CN" altLang="en-US" dirty="0" smtClean="0"/>
              <a:t>各不相同的，且均与</a:t>
            </a:r>
            <a:r>
              <a:rPr lang="en-US" altLang="zh-CN" dirty="0" smtClean="0"/>
              <a:t>n</a:t>
            </a:r>
            <a:r>
              <a:rPr lang="zh-CN" altLang="en-US" dirty="0" smtClean="0"/>
              <a:t>互素</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61</a:t>
            </a:fld>
            <a:endParaRPr lang="en-US" altLang="zh-CN" dirty="0"/>
          </a:p>
        </p:txBody>
      </p:sp>
      <p:sp>
        <p:nvSpPr>
          <p:cNvPr id="7" name="流程图: 合并 6"/>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23728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323528" y="357188"/>
            <a:ext cx="8472487" cy="6000750"/>
          </a:xfrm>
        </p:spPr>
        <p:txBody>
          <a:bodyPr/>
          <a:lstStyle/>
          <a:p>
            <a:r>
              <a:rPr lang="zh-CN" altLang="en-US" dirty="0" smtClean="0"/>
              <a:t>例：试找出模</a:t>
            </a:r>
            <a:r>
              <a:rPr lang="en-US" altLang="zh-CN" dirty="0" smtClean="0"/>
              <a:t>19</a:t>
            </a:r>
            <a:r>
              <a:rPr lang="zh-CN" altLang="en-US" dirty="0" smtClean="0"/>
              <a:t>的所有本原元</a:t>
            </a:r>
          </a:p>
          <a:p>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3B7484B5-1F67-4C82-B7D7-3383E5F545DB}" type="slidenum">
              <a:rPr lang="zh-CN" altLang="en-US" smtClean="0"/>
              <a:pPr>
                <a:defRPr/>
              </a:pPr>
              <a:t>62</a:t>
            </a:fld>
            <a:endParaRPr lang="en-US" altLang="zh-CN" dirty="0"/>
          </a:p>
        </p:txBody>
      </p:sp>
      <p:graphicFrame>
        <p:nvGraphicFramePr>
          <p:cNvPr id="7" name="表格 6"/>
          <p:cNvGraphicFramePr>
            <a:graphicFrameLocks noGrp="1"/>
          </p:cNvGraphicFramePr>
          <p:nvPr>
            <p:extLst>
              <p:ext uri="{D42A27DB-BD31-4B8C-83A1-F6EECF244321}">
                <p14:modId xmlns:p14="http://schemas.microsoft.com/office/powerpoint/2010/main" val="3638405322"/>
              </p:ext>
            </p:extLst>
          </p:nvPr>
        </p:nvGraphicFramePr>
        <p:xfrm>
          <a:off x="899586" y="1124744"/>
          <a:ext cx="7776864" cy="4737840"/>
        </p:xfrm>
        <a:graphic>
          <a:graphicData uri="http://schemas.openxmlformats.org/drawingml/2006/table">
            <a:tbl>
              <a:tblPr firstRow="1" bandRow="1">
                <a:tableStyleId>{5C22544A-7EE6-4342-B048-85BDC9FD1C3A}</a:tableStyleId>
              </a:tblPr>
              <a:tblGrid>
                <a:gridCol w="432048"/>
                <a:gridCol w="432048"/>
                <a:gridCol w="432048"/>
                <a:gridCol w="432048"/>
                <a:gridCol w="432048"/>
                <a:gridCol w="432048"/>
                <a:gridCol w="432048"/>
                <a:gridCol w="432048"/>
                <a:gridCol w="432048"/>
                <a:gridCol w="432048"/>
                <a:gridCol w="432048"/>
                <a:gridCol w="432048"/>
                <a:gridCol w="432048"/>
                <a:gridCol w="432048"/>
                <a:gridCol w="432048"/>
                <a:gridCol w="432048"/>
                <a:gridCol w="432048"/>
                <a:gridCol w="432048"/>
              </a:tblGrid>
              <a:tr h="249360">
                <a:tc>
                  <a:txBody>
                    <a:bodyPr/>
                    <a:lstStyle/>
                    <a:p>
                      <a:pPr algn="ctr"/>
                      <a:r>
                        <a:rPr lang="en-US" altLang="zh-CN" sz="1400" dirty="0" smtClean="0">
                          <a:latin typeface="微软雅黑" panose="020B0503020204020204" pitchFamily="34" charset="-122"/>
                          <a:ea typeface="微软雅黑" panose="020B0503020204020204" pitchFamily="34" charset="-122"/>
                        </a:rPr>
                        <a:t>a</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r>
                        <a:rPr lang="en-US" altLang="zh-CN" sz="1400" dirty="0" smtClean="0">
                          <a:latin typeface="微软雅黑" panose="020B0503020204020204" pitchFamily="34" charset="-122"/>
                          <a:ea typeface="微软雅黑" panose="020B0503020204020204" pitchFamily="34" charset="-122"/>
                        </a:rPr>
                        <a:t>a</a:t>
                      </a:r>
                      <a:r>
                        <a:rPr lang="en-US" altLang="zh-CN" sz="1400" baseline="30000" dirty="0" smtClean="0">
                          <a:latin typeface="微软雅黑" panose="020B0503020204020204" pitchFamily="34" charset="-122"/>
                          <a:ea typeface="微软雅黑" panose="020B0503020204020204" pitchFamily="34" charset="-122"/>
                        </a:rPr>
                        <a:t>2</a:t>
                      </a:r>
                      <a:endParaRPr lang="zh-CN" altLang="en-US" sz="1400" baseline="300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微软雅黑" panose="020B0503020204020204" pitchFamily="34" charset="-122"/>
                          <a:ea typeface="微软雅黑" panose="020B0503020204020204" pitchFamily="34" charset="-122"/>
                        </a:rPr>
                        <a:t>a</a:t>
                      </a:r>
                      <a:r>
                        <a:rPr lang="en-US" altLang="zh-CN" sz="1400" baseline="30000" dirty="0" smtClean="0">
                          <a:latin typeface="微软雅黑" panose="020B0503020204020204" pitchFamily="34" charset="-122"/>
                          <a:ea typeface="微软雅黑" panose="020B0503020204020204" pitchFamily="34" charset="-122"/>
                        </a:rPr>
                        <a:t>3</a:t>
                      </a:r>
                      <a:endParaRPr lang="zh-CN" altLang="en-US" sz="1400" baseline="30000" dirty="0" smtClean="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微软雅黑" panose="020B0503020204020204" pitchFamily="34" charset="-122"/>
                          <a:ea typeface="微软雅黑" panose="020B0503020204020204" pitchFamily="34" charset="-122"/>
                        </a:rPr>
                        <a:t>a</a:t>
                      </a:r>
                      <a:r>
                        <a:rPr lang="en-US" altLang="zh-CN" sz="1400" baseline="30000" dirty="0" smtClean="0">
                          <a:latin typeface="微软雅黑" panose="020B0503020204020204" pitchFamily="34" charset="-122"/>
                          <a:ea typeface="微软雅黑" panose="020B0503020204020204" pitchFamily="34" charset="-122"/>
                        </a:rPr>
                        <a:t>4</a:t>
                      </a:r>
                      <a:endParaRPr lang="zh-CN" altLang="en-US" sz="1400" baseline="30000" dirty="0" smtClean="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微软雅黑" panose="020B0503020204020204" pitchFamily="34" charset="-122"/>
                          <a:ea typeface="微软雅黑" panose="020B0503020204020204" pitchFamily="34" charset="-122"/>
                        </a:rPr>
                        <a:t>a</a:t>
                      </a:r>
                      <a:r>
                        <a:rPr lang="en-US" altLang="zh-CN" sz="1400" baseline="30000" dirty="0" smtClean="0">
                          <a:latin typeface="微软雅黑" panose="020B0503020204020204" pitchFamily="34" charset="-122"/>
                          <a:ea typeface="微软雅黑" panose="020B0503020204020204" pitchFamily="34" charset="-122"/>
                        </a:rPr>
                        <a:t>5</a:t>
                      </a:r>
                      <a:endParaRPr lang="zh-CN" altLang="en-US" sz="1400" baseline="30000" dirty="0" smtClean="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微软雅黑" panose="020B0503020204020204" pitchFamily="34" charset="-122"/>
                          <a:ea typeface="微软雅黑" panose="020B0503020204020204" pitchFamily="34" charset="-122"/>
                        </a:rPr>
                        <a:t>a</a:t>
                      </a:r>
                      <a:r>
                        <a:rPr lang="en-US" altLang="zh-CN" sz="1400" baseline="30000" dirty="0" smtClean="0">
                          <a:latin typeface="微软雅黑" panose="020B0503020204020204" pitchFamily="34" charset="-122"/>
                          <a:ea typeface="微软雅黑" panose="020B0503020204020204" pitchFamily="34" charset="-122"/>
                        </a:rPr>
                        <a:t>6</a:t>
                      </a:r>
                      <a:endParaRPr lang="zh-CN" altLang="en-US" sz="1400" baseline="30000" dirty="0" smtClean="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微软雅黑" panose="020B0503020204020204" pitchFamily="34" charset="-122"/>
                          <a:ea typeface="微软雅黑" panose="020B0503020204020204" pitchFamily="34" charset="-122"/>
                        </a:rPr>
                        <a:t>a</a:t>
                      </a:r>
                      <a:r>
                        <a:rPr lang="en-US" altLang="zh-CN" sz="1400" baseline="30000" dirty="0" smtClean="0">
                          <a:latin typeface="微软雅黑" panose="020B0503020204020204" pitchFamily="34" charset="-122"/>
                          <a:ea typeface="微软雅黑" panose="020B0503020204020204" pitchFamily="34" charset="-122"/>
                        </a:rPr>
                        <a:t>7</a:t>
                      </a:r>
                      <a:endParaRPr lang="zh-CN" altLang="en-US" sz="1400" baseline="30000" dirty="0" smtClean="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微软雅黑" panose="020B0503020204020204" pitchFamily="34" charset="-122"/>
                          <a:ea typeface="微软雅黑" panose="020B0503020204020204" pitchFamily="34" charset="-122"/>
                        </a:rPr>
                        <a:t>a</a:t>
                      </a:r>
                      <a:r>
                        <a:rPr lang="en-US" altLang="zh-CN" sz="1400" baseline="30000" dirty="0" smtClean="0">
                          <a:latin typeface="微软雅黑" panose="020B0503020204020204" pitchFamily="34" charset="-122"/>
                          <a:ea typeface="微软雅黑" panose="020B0503020204020204" pitchFamily="34" charset="-122"/>
                        </a:rPr>
                        <a:t>8</a:t>
                      </a:r>
                      <a:endParaRPr lang="zh-CN" altLang="en-US" sz="1400" baseline="30000" dirty="0" smtClean="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微软雅黑" panose="020B0503020204020204" pitchFamily="34" charset="-122"/>
                          <a:ea typeface="微软雅黑" panose="020B0503020204020204" pitchFamily="34" charset="-122"/>
                        </a:rPr>
                        <a:t>a</a:t>
                      </a:r>
                      <a:r>
                        <a:rPr lang="en-US" altLang="zh-CN" sz="1400" baseline="30000" dirty="0" smtClean="0">
                          <a:latin typeface="微软雅黑" panose="020B0503020204020204" pitchFamily="34" charset="-122"/>
                          <a:ea typeface="微软雅黑" panose="020B0503020204020204" pitchFamily="34" charset="-122"/>
                        </a:rPr>
                        <a:t>9</a:t>
                      </a:r>
                      <a:endParaRPr lang="zh-CN" altLang="en-US" sz="1400" baseline="30000" dirty="0" smtClean="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微软雅黑" panose="020B0503020204020204" pitchFamily="34" charset="-122"/>
                          <a:ea typeface="微软雅黑" panose="020B0503020204020204" pitchFamily="34" charset="-122"/>
                        </a:rPr>
                        <a:t>a</a:t>
                      </a:r>
                      <a:r>
                        <a:rPr lang="en-US" altLang="zh-CN" sz="1400" baseline="30000" dirty="0" smtClean="0">
                          <a:latin typeface="微软雅黑" panose="020B0503020204020204" pitchFamily="34" charset="-122"/>
                          <a:ea typeface="微软雅黑" panose="020B0503020204020204" pitchFamily="34" charset="-122"/>
                        </a:rPr>
                        <a:t>10</a:t>
                      </a:r>
                      <a:endParaRPr lang="zh-CN" altLang="en-US" sz="1400" baseline="30000" dirty="0" smtClean="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微软雅黑" panose="020B0503020204020204" pitchFamily="34" charset="-122"/>
                          <a:ea typeface="微软雅黑" panose="020B0503020204020204" pitchFamily="34" charset="-122"/>
                        </a:rPr>
                        <a:t>a</a:t>
                      </a:r>
                      <a:r>
                        <a:rPr lang="en-US" altLang="zh-CN" sz="1400" baseline="30000" dirty="0" smtClean="0">
                          <a:latin typeface="微软雅黑" panose="020B0503020204020204" pitchFamily="34" charset="-122"/>
                          <a:ea typeface="微软雅黑" panose="020B0503020204020204" pitchFamily="34" charset="-122"/>
                        </a:rPr>
                        <a:t>11</a:t>
                      </a:r>
                      <a:endParaRPr lang="zh-CN" altLang="en-US" sz="1400" baseline="30000" dirty="0" smtClean="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微软雅黑" panose="020B0503020204020204" pitchFamily="34" charset="-122"/>
                          <a:ea typeface="微软雅黑" panose="020B0503020204020204" pitchFamily="34" charset="-122"/>
                        </a:rPr>
                        <a:t>a</a:t>
                      </a:r>
                      <a:r>
                        <a:rPr lang="en-US" altLang="zh-CN" sz="1400" baseline="30000" dirty="0" smtClean="0">
                          <a:latin typeface="微软雅黑" panose="020B0503020204020204" pitchFamily="34" charset="-122"/>
                          <a:ea typeface="微软雅黑" panose="020B0503020204020204" pitchFamily="34" charset="-122"/>
                        </a:rPr>
                        <a:t>12</a:t>
                      </a:r>
                      <a:endParaRPr lang="zh-CN" altLang="en-US" sz="1400" baseline="30000" dirty="0" smtClean="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微软雅黑" panose="020B0503020204020204" pitchFamily="34" charset="-122"/>
                          <a:ea typeface="微软雅黑" panose="020B0503020204020204" pitchFamily="34" charset="-122"/>
                        </a:rPr>
                        <a:t>a</a:t>
                      </a:r>
                      <a:r>
                        <a:rPr lang="en-US" altLang="zh-CN" sz="1400" baseline="30000" dirty="0" smtClean="0">
                          <a:latin typeface="微软雅黑" panose="020B0503020204020204" pitchFamily="34" charset="-122"/>
                          <a:ea typeface="微软雅黑" panose="020B0503020204020204" pitchFamily="34" charset="-122"/>
                        </a:rPr>
                        <a:t>13</a:t>
                      </a:r>
                      <a:endParaRPr lang="zh-CN" altLang="en-US" sz="1400" baseline="30000" dirty="0" smtClean="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微软雅黑" panose="020B0503020204020204" pitchFamily="34" charset="-122"/>
                          <a:ea typeface="微软雅黑" panose="020B0503020204020204" pitchFamily="34" charset="-122"/>
                        </a:rPr>
                        <a:t>a</a:t>
                      </a:r>
                      <a:r>
                        <a:rPr lang="en-US" altLang="zh-CN" sz="1400" baseline="30000" dirty="0" smtClean="0">
                          <a:latin typeface="微软雅黑" panose="020B0503020204020204" pitchFamily="34" charset="-122"/>
                          <a:ea typeface="微软雅黑" panose="020B0503020204020204" pitchFamily="34" charset="-122"/>
                        </a:rPr>
                        <a:t>14</a:t>
                      </a:r>
                      <a:endParaRPr lang="zh-CN" altLang="en-US" sz="1400" baseline="30000" dirty="0" smtClean="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微软雅黑" panose="020B0503020204020204" pitchFamily="34" charset="-122"/>
                          <a:ea typeface="微软雅黑" panose="020B0503020204020204" pitchFamily="34" charset="-122"/>
                        </a:rPr>
                        <a:t>a</a:t>
                      </a:r>
                      <a:r>
                        <a:rPr lang="en-US" altLang="zh-CN" sz="1400" baseline="30000" dirty="0" smtClean="0">
                          <a:latin typeface="微软雅黑" panose="020B0503020204020204" pitchFamily="34" charset="-122"/>
                          <a:ea typeface="微软雅黑" panose="020B0503020204020204" pitchFamily="34" charset="-122"/>
                        </a:rPr>
                        <a:t>15</a:t>
                      </a:r>
                      <a:endParaRPr lang="zh-CN" altLang="en-US" sz="1400" baseline="30000" dirty="0" smtClean="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微软雅黑" panose="020B0503020204020204" pitchFamily="34" charset="-122"/>
                          <a:ea typeface="微软雅黑" panose="020B0503020204020204" pitchFamily="34" charset="-122"/>
                        </a:rPr>
                        <a:t>a</a:t>
                      </a:r>
                      <a:r>
                        <a:rPr lang="en-US" altLang="zh-CN" sz="1400" baseline="30000" dirty="0" smtClean="0">
                          <a:latin typeface="微软雅黑" panose="020B0503020204020204" pitchFamily="34" charset="-122"/>
                          <a:ea typeface="微软雅黑" panose="020B0503020204020204" pitchFamily="34" charset="-122"/>
                        </a:rPr>
                        <a:t>16</a:t>
                      </a:r>
                      <a:endParaRPr lang="zh-CN" altLang="en-US" sz="1400" baseline="30000" dirty="0" smtClean="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微软雅黑" panose="020B0503020204020204" pitchFamily="34" charset="-122"/>
                          <a:ea typeface="微软雅黑" panose="020B0503020204020204" pitchFamily="34" charset="-122"/>
                        </a:rPr>
                        <a:t>a</a:t>
                      </a:r>
                      <a:r>
                        <a:rPr lang="en-US" altLang="zh-CN" sz="1400" baseline="30000" dirty="0" smtClean="0">
                          <a:latin typeface="微软雅黑" panose="020B0503020204020204" pitchFamily="34" charset="-122"/>
                          <a:ea typeface="微软雅黑" panose="020B0503020204020204" pitchFamily="34" charset="-122"/>
                        </a:rPr>
                        <a:t>17</a:t>
                      </a:r>
                      <a:endParaRPr lang="zh-CN" altLang="en-US" sz="1400" baseline="30000" dirty="0" smtClean="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微软雅黑" panose="020B0503020204020204" pitchFamily="34" charset="-122"/>
                          <a:ea typeface="微软雅黑" panose="020B0503020204020204" pitchFamily="34" charset="-122"/>
                        </a:rPr>
                        <a:t>a</a:t>
                      </a:r>
                      <a:r>
                        <a:rPr lang="en-US" altLang="zh-CN" sz="1400" baseline="30000" dirty="0" smtClean="0">
                          <a:latin typeface="微软雅黑" panose="020B0503020204020204" pitchFamily="34" charset="-122"/>
                          <a:ea typeface="微软雅黑" panose="020B0503020204020204" pitchFamily="34" charset="-122"/>
                        </a:rPr>
                        <a:t>18</a:t>
                      </a:r>
                      <a:endParaRPr lang="zh-CN" altLang="en-US" sz="1400" baseline="30000" dirty="0" smtClean="0">
                        <a:latin typeface="微软雅黑" panose="020B0503020204020204" pitchFamily="34" charset="-122"/>
                        <a:ea typeface="微软雅黑" panose="020B0503020204020204" pitchFamily="34" charset="-122"/>
                      </a:endParaRPr>
                    </a:p>
                  </a:txBody>
                  <a:tcPr marL="90000" marR="90000" marT="18000" marB="18000" anchor="ctr"/>
                </a:tc>
              </a:tr>
              <a:tr h="249360">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r>
              <a:tr h="249360">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2</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4</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8</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16</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13</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7</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14</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9</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18</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17</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15</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3</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6</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12</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5</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10</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r>
              <a:tr h="249360">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3</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9</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8</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5</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15</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7</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2</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6</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18</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16</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10</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14</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4</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12</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17</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13</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r>
              <a:tr h="249360">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4</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16</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7</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9</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17</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6</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5</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4</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16</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7</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9</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17</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6</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5</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r>
              <a:tr h="249360">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5</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6</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17</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9</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7</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16</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4</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5</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6</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17</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9</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7</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16</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4</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r>
              <a:tr h="249360">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6</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17</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7</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4</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5</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9</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16</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6</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17</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7</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4</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5</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9</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16</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r>
              <a:tr h="249360">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7</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7</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7</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7</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7</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7</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r>
              <a:tr h="249360">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8</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7</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18</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12</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8</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7</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18</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12</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8</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7</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18</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12</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r>
              <a:tr h="249360">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9</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5</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7</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6</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16</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4</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17</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9</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5</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7</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6</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16</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4</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17</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r>
              <a:tr h="249360">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10</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5</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12</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6</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3</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15</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17</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18</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9</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14</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7</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13</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16</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8</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4</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2</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r>
              <a:tr h="249360">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7</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7</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7</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7</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7</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7</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r>
              <a:tr h="249360">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12</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18</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7</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8</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12</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18</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7</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8</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12</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18</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7</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8</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r>
              <a:tr h="249360">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13</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17</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12</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4</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14</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10</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16</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18</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6</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2</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7</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15</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5</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8</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9</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3</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r>
              <a:tr h="249360">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14</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6</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8</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17</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10</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7</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3</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4</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18</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5</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13</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2</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9</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12</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16</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15</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r>
              <a:tr h="249360">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15</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16</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12</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9</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2</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13</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5</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18</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4</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3</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7</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10</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17</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8</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6</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14</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r>
              <a:tr h="249360">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16</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9</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5</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4</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7</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17</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6</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16</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9</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5</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4</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7</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17</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6</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r>
              <a:tr h="249360">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17</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4</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16</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6</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7</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5</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9</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17</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4</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16</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6</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7</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5</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9</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r>
              <a:tr h="249360">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18</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18</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18</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18</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18</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18</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18</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18</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18</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c>
                  <a:txBody>
                    <a:bodyPr/>
                    <a:lstStyle/>
                    <a:p>
                      <a:pPr algn="ctr">
                        <a:lnSpc>
                          <a:spcPts val="1400"/>
                        </a:lnSpc>
                      </a:pP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marL="90000" marR="90000" marT="18000" marB="18000" anchor="ctr"/>
                </a:tc>
              </a:tr>
            </a:tbl>
          </a:graphicData>
        </a:graphic>
      </p:graphicFrame>
      <p:sp>
        <p:nvSpPr>
          <p:cNvPr id="8" name="流程图: 合并 7"/>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p:nvGrpSpPr>
        <p:grpSpPr>
          <a:xfrm>
            <a:off x="1200691" y="1772816"/>
            <a:ext cx="3817296" cy="3240360"/>
            <a:chOff x="1200691" y="1772816"/>
            <a:chExt cx="3817296" cy="3240360"/>
          </a:xfrm>
        </p:grpSpPr>
        <p:sp>
          <p:nvSpPr>
            <p:cNvPr id="2" name="文本框 1"/>
            <p:cNvSpPr txBox="1"/>
            <p:nvPr/>
          </p:nvSpPr>
          <p:spPr>
            <a:xfrm>
              <a:off x="4140824" y="2924944"/>
              <a:ext cx="877163" cy="369332"/>
            </a:xfrm>
            <a:prstGeom prst="rect">
              <a:avLst/>
            </a:prstGeom>
            <a:solidFill>
              <a:srgbClr val="FFFF00"/>
            </a:solidFill>
          </p:spPr>
          <p:txBody>
            <a:bodyPr wrap="none" rtlCol="0">
              <a:spAutoFit/>
            </a:bodyPr>
            <a:lstStyle/>
            <a:p>
              <a:r>
                <a:rPr lang="zh-CN" altLang="en-US" dirty="0" smtClean="0">
                  <a:solidFill>
                    <a:srgbClr val="FF0000"/>
                  </a:solidFill>
                  <a:latin typeface="微软雅黑" panose="020B0503020204020204" pitchFamily="34" charset="-122"/>
                  <a:ea typeface="微软雅黑" panose="020B0503020204020204" pitchFamily="34" charset="-122"/>
                </a:rPr>
                <a:t>本原元</a:t>
              </a:r>
              <a:endParaRPr lang="zh-CN" altLang="en-US" dirty="0">
                <a:solidFill>
                  <a:srgbClr val="FF0000"/>
                </a:solidFill>
                <a:latin typeface="微软雅黑" panose="020B0503020204020204" pitchFamily="34" charset="-122"/>
                <a:ea typeface="微软雅黑" panose="020B0503020204020204" pitchFamily="34" charset="-122"/>
              </a:endParaRPr>
            </a:p>
          </p:txBody>
        </p:sp>
        <p:cxnSp>
          <p:nvCxnSpPr>
            <p:cNvPr id="9" name="直接箭头连接符 8"/>
            <p:cNvCxnSpPr>
              <a:stCxn id="2" idx="1"/>
            </p:cNvCxnSpPr>
            <p:nvPr/>
          </p:nvCxnSpPr>
          <p:spPr>
            <a:xfrm flipH="1" flipV="1">
              <a:off x="1200691" y="1772816"/>
              <a:ext cx="2940133" cy="133679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2" idx="1"/>
            </p:cNvCxnSpPr>
            <p:nvPr/>
          </p:nvCxnSpPr>
          <p:spPr>
            <a:xfrm flipH="1" flipV="1">
              <a:off x="1200691" y="2015117"/>
              <a:ext cx="2940133" cy="109449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2" idx="1"/>
            </p:cNvCxnSpPr>
            <p:nvPr/>
          </p:nvCxnSpPr>
          <p:spPr>
            <a:xfrm flipH="1">
              <a:off x="1259632" y="3109610"/>
              <a:ext cx="2881192" cy="60742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2" idx="1"/>
            </p:cNvCxnSpPr>
            <p:nvPr/>
          </p:nvCxnSpPr>
          <p:spPr>
            <a:xfrm flipH="1">
              <a:off x="1273376" y="3109610"/>
              <a:ext cx="2867448" cy="133679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2" idx="1"/>
            </p:cNvCxnSpPr>
            <p:nvPr/>
          </p:nvCxnSpPr>
          <p:spPr>
            <a:xfrm flipH="1">
              <a:off x="1283696" y="3109610"/>
              <a:ext cx="2857128" cy="162416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 idx="1"/>
            </p:cNvCxnSpPr>
            <p:nvPr/>
          </p:nvCxnSpPr>
          <p:spPr>
            <a:xfrm flipH="1">
              <a:off x="1283696" y="3109610"/>
              <a:ext cx="2857128" cy="190356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33" name="文本框 32"/>
          <p:cNvSpPr txBox="1"/>
          <p:nvPr/>
        </p:nvSpPr>
        <p:spPr>
          <a:xfrm>
            <a:off x="1312248" y="5923003"/>
            <a:ext cx="6552728" cy="369332"/>
          </a:xfrm>
          <a:prstGeom prst="rect">
            <a:avLst/>
          </a:prstGeom>
          <a:noFill/>
        </p:spPr>
        <p:txBody>
          <a:bodyPr wrap="square" rtlCol="0">
            <a:spAutoFit/>
          </a:bodyPr>
          <a:lstStyle/>
          <a:p>
            <a:r>
              <a:rPr lang="zh-CN" altLang="en-US" dirty="0" smtClean="0">
                <a:solidFill>
                  <a:srgbClr val="0070C0"/>
                </a:solidFill>
                <a:latin typeface="微软雅黑" panose="020B0503020204020204" pitchFamily="34" charset="-122"/>
                <a:ea typeface="微软雅黑" panose="020B0503020204020204" pitchFamily="34" charset="-122"/>
              </a:rPr>
              <a:t>可以发现，对于素数</a:t>
            </a:r>
            <a:r>
              <a:rPr lang="en-US" altLang="zh-CN" dirty="0" smtClean="0">
                <a:solidFill>
                  <a:srgbClr val="0070C0"/>
                </a:solidFill>
                <a:latin typeface="微软雅黑" panose="020B0503020204020204" pitchFamily="34" charset="-122"/>
                <a:ea typeface="微软雅黑" panose="020B0503020204020204" pitchFamily="34" charset="-122"/>
              </a:rPr>
              <a:t>p</a:t>
            </a:r>
            <a:r>
              <a:rPr lang="zh-CN" altLang="en-US" dirty="0" smtClean="0">
                <a:solidFill>
                  <a:srgbClr val="0070C0"/>
                </a:solidFill>
                <a:latin typeface="微软雅黑" panose="020B0503020204020204" pitchFamily="34" charset="-122"/>
                <a:ea typeface="微软雅黑" panose="020B0503020204020204" pitchFamily="34" charset="-122"/>
              </a:rPr>
              <a:t>，非本原元的元素的周期都是</a:t>
            </a:r>
            <a:r>
              <a:rPr lang="en-US" altLang="zh-CN" dirty="0" smtClean="0">
                <a:solidFill>
                  <a:srgbClr val="0070C0"/>
                </a:solidFill>
                <a:latin typeface="微软雅黑" panose="020B0503020204020204" pitchFamily="34" charset="-122"/>
                <a:ea typeface="微软雅黑" panose="020B0503020204020204" pitchFamily="34" charset="-122"/>
              </a:rPr>
              <a:t>p-1</a:t>
            </a:r>
            <a:r>
              <a:rPr lang="zh-CN" altLang="en-US" dirty="0" smtClean="0">
                <a:solidFill>
                  <a:srgbClr val="0070C0"/>
                </a:solidFill>
                <a:latin typeface="微软雅黑" panose="020B0503020204020204" pitchFamily="34" charset="-122"/>
                <a:ea typeface="微软雅黑" panose="020B0503020204020204" pitchFamily="34" charset="-122"/>
              </a:rPr>
              <a:t>的因子。</a:t>
            </a:r>
            <a:endParaRPr lang="zh-CN" altLang="en-US"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3329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616"/>
            <a:ext cx="8229600" cy="868363"/>
          </a:xfrm>
        </p:spPr>
        <p:txBody>
          <a:bodyPr>
            <a:noAutofit/>
          </a:bodyPr>
          <a:lstStyle/>
          <a:p>
            <a:r>
              <a:rPr lang="zh-CN" altLang="en-US" dirty="0" smtClean="0"/>
              <a:t>本原元的寻找</a:t>
            </a:r>
            <a:endParaRPr lang="zh-CN" altLang="en-US" dirty="0"/>
          </a:p>
        </p:txBody>
      </p:sp>
      <p:sp>
        <p:nvSpPr>
          <p:cNvPr id="3" name="内容占位符 2"/>
          <p:cNvSpPr>
            <a:spLocks noGrp="1"/>
          </p:cNvSpPr>
          <p:nvPr>
            <p:ph idx="1"/>
          </p:nvPr>
        </p:nvSpPr>
        <p:spPr/>
        <p:txBody>
          <a:bodyPr>
            <a:normAutofit fontScale="92500"/>
          </a:bodyPr>
          <a:lstStyle/>
          <a:p>
            <a:pPr>
              <a:lnSpc>
                <a:spcPct val="110000"/>
              </a:lnSpc>
            </a:pPr>
            <a:r>
              <a:rPr lang="zh-CN" altLang="en-US" dirty="0" smtClean="0"/>
              <a:t>本原元：对模素数</a:t>
            </a:r>
            <a:r>
              <a:rPr lang="en-US" altLang="zh-CN" dirty="0" smtClean="0"/>
              <a:t>p</a:t>
            </a:r>
            <a:r>
              <a:rPr lang="zh-CN" altLang="en-US" dirty="0" smtClean="0"/>
              <a:t>，</a:t>
            </a:r>
          </a:p>
          <a:p>
            <a:pPr marL="803275" lvl="1" indent="-403225">
              <a:lnSpc>
                <a:spcPct val="110000"/>
              </a:lnSpc>
              <a:buFont typeface="+mj-ea"/>
              <a:buAutoNum type="circleNumDbPlain"/>
            </a:pPr>
            <a:r>
              <a:rPr lang="zh-CN" altLang="en-US" dirty="0" smtClean="0"/>
              <a:t>对于</a:t>
            </a:r>
            <a:r>
              <a:rPr lang="zh-CN" altLang="en-US" dirty="0"/>
              <a:t>任意</a:t>
            </a:r>
            <a:r>
              <a:rPr lang="zh-CN" altLang="en-US" dirty="0" smtClean="0"/>
              <a:t>素数</a:t>
            </a:r>
            <a:r>
              <a:rPr lang="en-US" altLang="zh-CN" dirty="0" smtClean="0"/>
              <a:t>p</a:t>
            </a:r>
            <a:r>
              <a:rPr lang="zh-CN" altLang="en-US" dirty="0" smtClean="0"/>
              <a:t>，其本原元必定存在</a:t>
            </a:r>
          </a:p>
          <a:p>
            <a:pPr marL="803275" lvl="1" indent="-403225">
              <a:lnSpc>
                <a:spcPct val="110000"/>
              </a:lnSpc>
              <a:buFont typeface="+mj-ea"/>
              <a:buAutoNum type="circleNumDbPlain"/>
            </a:pPr>
            <a:r>
              <a:rPr lang="zh-CN" altLang="en-US" dirty="0" smtClean="0"/>
              <a:t>当</a:t>
            </a:r>
            <a:r>
              <a:rPr lang="en-US" altLang="zh-CN" dirty="0" smtClean="0"/>
              <a:t>g</a:t>
            </a:r>
            <a:r>
              <a:rPr lang="zh-CN" altLang="en-US" dirty="0" smtClean="0"/>
              <a:t>为本原元且</a:t>
            </a:r>
            <a:r>
              <a:rPr lang="en-US" altLang="zh-CN" dirty="0" smtClean="0"/>
              <a:t>a</a:t>
            </a:r>
            <a:r>
              <a:rPr lang="zh-CN" altLang="en-US" dirty="0" smtClean="0"/>
              <a:t>与</a:t>
            </a:r>
            <a:r>
              <a:rPr lang="en-US" altLang="zh-CN" dirty="0" smtClean="0"/>
              <a:t>p-1</a:t>
            </a:r>
            <a:r>
              <a:rPr lang="zh-CN" altLang="en-US" dirty="0" smtClean="0"/>
              <a:t>互素时，</a:t>
            </a:r>
            <a:r>
              <a:rPr lang="en-US" altLang="zh-CN" dirty="0" err="1" smtClean="0"/>
              <a:t>g</a:t>
            </a:r>
            <a:r>
              <a:rPr lang="en-US" altLang="zh-CN" baseline="30000" dirty="0" err="1" smtClean="0"/>
              <a:t>a</a:t>
            </a:r>
            <a:r>
              <a:rPr lang="en-US" altLang="zh-CN" dirty="0" smtClean="0"/>
              <a:t> mod p</a:t>
            </a:r>
            <a:r>
              <a:rPr lang="zh-CN" altLang="en-US" dirty="0" smtClean="0"/>
              <a:t>也是本原元</a:t>
            </a:r>
          </a:p>
          <a:p>
            <a:pPr marL="803275" lvl="1" indent="-403225">
              <a:lnSpc>
                <a:spcPct val="110000"/>
              </a:lnSpc>
              <a:buFont typeface="+mj-ea"/>
              <a:buAutoNum type="circleNumDbPlain"/>
            </a:pPr>
            <a:r>
              <a:rPr lang="zh-CN" altLang="en-US" dirty="0" smtClean="0"/>
              <a:t>模</a:t>
            </a:r>
            <a:r>
              <a:rPr lang="en-US" altLang="zh-CN" dirty="0" smtClean="0"/>
              <a:t>p</a:t>
            </a:r>
            <a:r>
              <a:rPr lang="zh-CN" altLang="en-US" dirty="0" smtClean="0"/>
              <a:t>的本原元素个数为欧拉函数</a:t>
            </a:r>
            <a:r>
              <a:rPr lang="el-GR" dirty="0" smtClean="0"/>
              <a:t>Φ</a:t>
            </a:r>
            <a:r>
              <a:rPr lang="en-US" altLang="zh-CN" dirty="0" smtClean="0"/>
              <a:t>(p-1)</a:t>
            </a:r>
            <a:endParaRPr lang="zh-CN" altLang="en-US" dirty="0" smtClean="0"/>
          </a:p>
          <a:p>
            <a:pPr marL="1009650" lvl="1" indent="-609600">
              <a:lnSpc>
                <a:spcPct val="110000"/>
              </a:lnSpc>
            </a:pPr>
            <a:endParaRPr lang="en-US" altLang="zh-CN" dirty="0" smtClean="0"/>
          </a:p>
          <a:p>
            <a:pPr>
              <a:lnSpc>
                <a:spcPct val="110000"/>
              </a:lnSpc>
            </a:pPr>
            <a:r>
              <a:rPr lang="zh-CN" altLang="en-US" dirty="0" smtClean="0"/>
              <a:t>例：</a:t>
            </a:r>
            <a:r>
              <a:rPr lang="en-US" altLang="zh-CN" dirty="0" smtClean="0"/>
              <a:t>p=11,</a:t>
            </a:r>
            <a:r>
              <a:rPr lang="el-GR" dirty="0" smtClean="0"/>
              <a:t>Φ</a:t>
            </a:r>
            <a:r>
              <a:rPr lang="en-US" altLang="zh-CN" dirty="0" smtClean="0"/>
              <a:t>(p-1)=</a:t>
            </a:r>
            <a:r>
              <a:rPr lang="el-GR" dirty="0" smtClean="0"/>
              <a:t>Φ</a:t>
            </a:r>
            <a:r>
              <a:rPr lang="en-US" altLang="zh-CN" dirty="0" smtClean="0"/>
              <a:t>(10)=4, </a:t>
            </a:r>
            <a:r>
              <a:rPr lang="zh-CN" altLang="en-US" dirty="0" smtClean="0"/>
              <a:t>即有</a:t>
            </a:r>
            <a:r>
              <a:rPr lang="en-US" altLang="zh-CN" dirty="0" smtClean="0"/>
              <a:t>4</a:t>
            </a:r>
            <a:r>
              <a:rPr lang="zh-CN" altLang="en-US" dirty="0" smtClean="0"/>
              <a:t>个本原元</a:t>
            </a:r>
          </a:p>
          <a:p>
            <a:pPr marL="1009650" lvl="1" indent="-609600">
              <a:lnSpc>
                <a:spcPct val="110000"/>
              </a:lnSpc>
              <a:buNone/>
            </a:pPr>
            <a:r>
              <a:rPr lang="zh-CN" altLang="en-US" dirty="0" smtClean="0"/>
              <a:t>若已知</a:t>
            </a:r>
            <a:r>
              <a:rPr lang="en-US" altLang="zh-CN" dirty="0" smtClean="0"/>
              <a:t>g=2</a:t>
            </a:r>
            <a:r>
              <a:rPr lang="zh-CN" altLang="en-US" dirty="0" smtClean="0"/>
              <a:t>为模</a:t>
            </a:r>
            <a:r>
              <a:rPr lang="en-US" altLang="zh-CN" dirty="0" smtClean="0"/>
              <a:t>p</a:t>
            </a:r>
            <a:r>
              <a:rPr lang="zh-CN" altLang="en-US" dirty="0" smtClean="0"/>
              <a:t>的本原元，且</a:t>
            </a:r>
            <a:r>
              <a:rPr lang="en-US" altLang="zh-CN" dirty="0" smtClean="0"/>
              <a:t>1</a:t>
            </a:r>
            <a:r>
              <a:rPr lang="en-US" altLang="zh-CN" dirty="0"/>
              <a:t>, 3, 7, 9</a:t>
            </a:r>
            <a:r>
              <a:rPr lang="zh-CN" altLang="en-US" dirty="0"/>
              <a:t>与</a:t>
            </a:r>
            <a:r>
              <a:rPr lang="en-US" altLang="zh-CN" dirty="0"/>
              <a:t>p-1</a:t>
            </a:r>
            <a:r>
              <a:rPr lang="zh-CN" altLang="en-US" dirty="0"/>
              <a:t>互素</a:t>
            </a:r>
            <a:endParaRPr lang="zh-CN" altLang="en-US" dirty="0" smtClean="0"/>
          </a:p>
          <a:p>
            <a:pPr marL="1009650" lvl="1" indent="-609600">
              <a:lnSpc>
                <a:spcPct val="110000"/>
              </a:lnSpc>
              <a:buNone/>
            </a:pPr>
            <a:r>
              <a:rPr lang="zh-CN" altLang="en-US" dirty="0" smtClean="0"/>
              <a:t>则</a:t>
            </a:r>
            <a:r>
              <a:rPr lang="en-US" altLang="zh-CN" dirty="0" smtClean="0"/>
              <a:t>2</a:t>
            </a:r>
            <a:r>
              <a:rPr lang="en-US" altLang="zh-CN" baseline="30000" dirty="0" smtClean="0"/>
              <a:t>1</a:t>
            </a:r>
            <a:r>
              <a:rPr lang="en-US" altLang="zh-CN" dirty="0" smtClean="0"/>
              <a:t>=2</a:t>
            </a:r>
            <a:r>
              <a:rPr lang="zh-CN" altLang="en-US" dirty="0" smtClean="0"/>
              <a:t>，</a:t>
            </a:r>
            <a:r>
              <a:rPr lang="en-US" altLang="zh-CN" dirty="0" smtClean="0"/>
              <a:t>2</a:t>
            </a:r>
            <a:r>
              <a:rPr lang="en-US" altLang="zh-CN" baseline="30000" dirty="0" smtClean="0"/>
              <a:t>3</a:t>
            </a:r>
            <a:r>
              <a:rPr lang="en-US" altLang="zh-CN" dirty="0" smtClean="0"/>
              <a:t>=8</a:t>
            </a:r>
            <a:r>
              <a:rPr lang="zh-CN" altLang="en-US" dirty="0" smtClean="0"/>
              <a:t>，</a:t>
            </a:r>
            <a:r>
              <a:rPr lang="en-US" altLang="zh-CN" dirty="0" smtClean="0"/>
              <a:t>2</a:t>
            </a:r>
            <a:r>
              <a:rPr lang="en-US" altLang="zh-CN" baseline="30000" dirty="0" smtClean="0"/>
              <a:t>7</a:t>
            </a:r>
            <a:r>
              <a:rPr lang="en-US" altLang="zh-CN" dirty="0" smtClean="0"/>
              <a:t>=7</a:t>
            </a:r>
            <a:r>
              <a:rPr lang="zh-CN" altLang="en-US" dirty="0" smtClean="0"/>
              <a:t>，</a:t>
            </a:r>
            <a:r>
              <a:rPr lang="en-US" altLang="zh-CN" dirty="0" smtClean="0"/>
              <a:t>2</a:t>
            </a:r>
            <a:r>
              <a:rPr lang="en-US" altLang="zh-CN" baseline="30000" dirty="0" smtClean="0"/>
              <a:t>9</a:t>
            </a:r>
            <a:r>
              <a:rPr lang="en-US" altLang="zh-CN" dirty="0" smtClean="0"/>
              <a:t>=6 mod 11</a:t>
            </a:r>
            <a:r>
              <a:rPr lang="zh-CN" altLang="en-US" dirty="0" smtClean="0"/>
              <a:t>均为模</a:t>
            </a:r>
            <a:r>
              <a:rPr lang="en-US" altLang="zh-CN" dirty="0" smtClean="0"/>
              <a:t>11</a:t>
            </a:r>
            <a:r>
              <a:rPr lang="zh-CN" altLang="en-US" dirty="0" smtClean="0"/>
              <a:t>之本原元素</a:t>
            </a:r>
            <a:endParaRPr lang="en-US" altLang="zh-CN" dirty="0" smtClean="0"/>
          </a:p>
          <a:p>
            <a:pPr marL="762000" lvl="1" indent="-361950">
              <a:lnSpc>
                <a:spcPct val="110000"/>
              </a:lnSpc>
            </a:pPr>
            <a:endParaRPr lang="en-US" altLang="zh-CN" dirty="0" smtClean="0">
              <a:solidFill>
                <a:srgbClr val="FF0000"/>
              </a:solidFill>
            </a:endParaRPr>
          </a:p>
          <a:p>
            <a:pPr marL="361950" indent="-361950">
              <a:lnSpc>
                <a:spcPct val="110000"/>
              </a:lnSpc>
            </a:pPr>
            <a:r>
              <a:rPr lang="zh-CN" altLang="en-US" dirty="0" smtClean="0">
                <a:solidFill>
                  <a:srgbClr val="FF0000"/>
                </a:solidFill>
              </a:rPr>
              <a:t>找到一个本原元素后很容易找到所有本原元素，问题是如何找到第一个本原元素</a:t>
            </a: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63</a:t>
            </a:fld>
            <a:endParaRPr lang="en-US" altLang="zh-CN" dirty="0"/>
          </a:p>
        </p:txBody>
      </p:sp>
      <p:sp>
        <p:nvSpPr>
          <p:cNvPr id="7" name="流程图: 合并 6"/>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2391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本原元的判定</a:t>
            </a:r>
            <a:endParaRPr lang="zh-CN" altLang="en-US" dirty="0"/>
          </a:p>
        </p:txBody>
      </p:sp>
      <p:sp>
        <p:nvSpPr>
          <p:cNvPr id="5" name="内容占位符 4"/>
          <p:cNvSpPr>
            <a:spLocks noGrp="1"/>
          </p:cNvSpPr>
          <p:nvPr>
            <p:ph idx="1"/>
          </p:nvPr>
        </p:nvSpPr>
        <p:spPr>
          <a:xfrm>
            <a:off x="457200" y="1052736"/>
            <a:ext cx="8363272" cy="5271864"/>
          </a:xfrm>
        </p:spPr>
        <p:txBody>
          <a:bodyPr/>
          <a:lstStyle/>
          <a:p>
            <a:r>
              <a:rPr lang="zh-CN" altLang="en-US" sz="2400" dirty="0" smtClean="0">
                <a:solidFill>
                  <a:srgbClr val="FF0000"/>
                </a:solidFill>
              </a:rPr>
              <a:t>本原元的存在性：</a:t>
            </a:r>
            <a:r>
              <a:rPr lang="zh-CN" altLang="en-US" sz="2400" dirty="0" smtClean="0"/>
              <a:t>如果</a:t>
            </a:r>
            <a:r>
              <a:rPr lang="en-US" altLang="zh-CN" sz="2400" dirty="0" smtClean="0"/>
              <a:t>n</a:t>
            </a:r>
            <a:r>
              <a:rPr lang="zh-CN" altLang="en-US" sz="2400" dirty="0" smtClean="0"/>
              <a:t>不为</a:t>
            </a:r>
            <a:r>
              <a:rPr lang="en-US" altLang="zh-CN" sz="2400" dirty="0" smtClean="0"/>
              <a:t>2,4</a:t>
            </a:r>
            <a:r>
              <a:rPr lang="zh-CN" altLang="en-US" sz="2400" dirty="0" smtClean="0"/>
              <a:t>，也不具有</a:t>
            </a:r>
            <a:r>
              <a:rPr lang="en-US" altLang="zh-CN" sz="2400" dirty="0" smtClean="0"/>
              <a:t>p</a:t>
            </a:r>
            <a:r>
              <a:rPr lang="en-US" altLang="zh-CN" sz="2400" baseline="30000" dirty="0" smtClean="0"/>
              <a:t>e</a:t>
            </a:r>
            <a:r>
              <a:rPr lang="en-US" altLang="zh-CN" sz="2400" dirty="0" smtClean="0"/>
              <a:t>,2p</a:t>
            </a:r>
            <a:r>
              <a:rPr lang="en-US" altLang="zh-CN" sz="2400" baseline="30000" dirty="0" smtClean="0"/>
              <a:t>e </a:t>
            </a:r>
            <a:r>
              <a:rPr lang="zh-CN" altLang="en-US" sz="2400" dirty="0" smtClean="0"/>
              <a:t>的形式，</a:t>
            </a:r>
            <a:r>
              <a:rPr lang="en-US" altLang="zh-CN" sz="2400" dirty="0" smtClean="0"/>
              <a:t>p</a:t>
            </a:r>
            <a:r>
              <a:rPr lang="zh-CN" altLang="en-US" sz="2400" dirty="0" smtClean="0"/>
              <a:t>是奇素数，</a:t>
            </a:r>
            <a:r>
              <a:rPr lang="en-US" altLang="zh-CN" sz="2400" dirty="0" smtClean="0"/>
              <a:t>e</a:t>
            </a:r>
            <a:r>
              <a:rPr lang="zh-CN" altLang="en-US" sz="2400" dirty="0" smtClean="0"/>
              <a:t>是正整数，则不存在模</a:t>
            </a:r>
            <a:r>
              <a:rPr lang="en-US" altLang="zh-CN" sz="2400" dirty="0" smtClean="0"/>
              <a:t>n</a:t>
            </a:r>
            <a:r>
              <a:rPr lang="zh-CN" altLang="en-US" sz="2400" dirty="0" smtClean="0"/>
              <a:t>的本原元</a:t>
            </a:r>
            <a:endParaRPr lang="en-US" altLang="zh-CN" sz="2400" dirty="0" smtClean="0"/>
          </a:p>
          <a:p>
            <a:pPr lvl="1"/>
            <a:endParaRPr lang="en-US" altLang="zh-CN" sz="2000" dirty="0"/>
          </a:p>
          <a:p>
            <a:r>
              <a:rPr lang="zh-CN" altLang="en-US" sz="2400" dirty="0" smtClean="0">
                <a:solidFill>
                  <a:srgbClr val="FF0000"/>
                </a:solidFill>
              </a:rPr>
              <a:t>本原元的判定：</a:t>
            </a:r>
            <a:r>
              <a:rPr lang="zh-CN" altLang="en-US" sz="2400" dirty="0" smtClean="0"/>
              <a:t>对素数</a:t>
            </a:r>
            <a:r>
              <a:rPr lang="en-US" altLang="zh-CN" sz="2400" dirty="0" smtClean="0"/>
              <a:t>p</a:t>
            </a:r>
            <a:r>
              <a:rPr lang="zh-CN" altLang="en-US" sz="2400" dirty="0" smtClean="0"/>
              <a:t>，整数</a:t>
            </a:r>
            <a:r>
              <a:rPr lang="en-US" altLang="zh-CN" sz="2400" dirty="0" smtClean="0"/>
              <a:t>b</a:t>
            </a:r>
            <a:r>
              <a:rPr lang="zh-CN" altLang="en-US" sz="2400" dirty="0" smtClean="0"/>
              <a:t>为模</a:t>
            </a:r>
            <a:r>
              <a:rPr lang="en-US" altLang="zh-CN" sz="2400" dirty="0" smtClean="0"/>
              <a:t>p</a:t>
            </a:r>
            <a:r>
              <a:rPr lang="zh-CN" altLang="en-US" sz="2400" dirty="0" smtClean="0"/>
              <a:t>的本原元，当且仅当对所有能整除</a:t>
            </a:r>
            <a:r>
              <a:rPr lang="en-US" altLang="zh-CN" sz="2400" dirty="0" smtClean="0"/>
              <a:t>p-1</a:t>
            </a:r>
            <a:r>
              <a:rPr lang="zh-CN" altLang="en-US" sz="2400" dirty="0" smtClean="0"/>
              <a:t>的素数</a:t>
            </a:r>
            <a:r>
              <a:rPr lang="en-US" altLang="zh-CN" sz="2400" dirty="0" smtClean="0"/>
              <a:t>q</a:t>
            </a:r>
            <a:r>
              <a:rPr lang="zh-CN" altLang="en-US" sz="2400" dirty="0" smtClean="0"/>
              <a:t>，有</a:t>
            </a:r>
            <a:endParaRPr lang="en-US" altLang="zh-CN" sz="2400" dirty="0" smtClean="0"/>
          </a:p>
          <a:p>
            <a:pPr marL="0" indent="0">
              <a:buNone/>
            </a:pPr>
            <a:r>
              <a:rPr lang="en-US" altLang="zh-CN" sz="2400" dirty="0"/>
              <a:t>	</a:t>
            </a:r>
            <a:r>
              <a:rPr lang="en-US" altLang="zh-CN" sz="2400" dirty="0" smtClean="0"/>
              <a:t>		b</a:t>
            </a:r>
            <a:r>
              <a:rPr lang="en-US" altLang="zh-CN" sz="2400" baseline="30000" dirty="0" smtClean="0"/>
              <a:t>(p-1)/q </a:t>
            </a:r>
            <a:r>
              <a:rPr lang="en-US" altLang="zh-CN" sz="2400" dirty="0" smtClean="0"/>
              <a:t>≠ 1 mod p</a:t>
            </a:r>
          </a:p>
          <a:p>
            <a:pPr lvl="1"/>
            <a:endParaRPr lang="en-US" altLang="zh-CN" sz="2000" dirty="0"/>
          </a:p>
          <a:p>
            <a:r>
              <a:rPr lang="zh-CN" altLang="en-US" sz="2400" dirty="0" smtClean="0">
                <a:solidFill>
                  <a:srgbClr val="FF0000"/>
                </a:solidFill>
              </a:rPr>
              <a:t>本原多项式的判定：</a:t>
            </a:r>
            <a:r>
              <a:rPr lang="zh-CN" altLang="en-US" sz="2400" dirty="0" smtClean="0"/>
              <a:t>设</a:t>
            </a:r>
            <a:r>
              <a:rPr lang="en-US" altLang="zh-CN" sz="2400" dirty="0" smtClean="0"/>
              <a:t>P</a:t>
            </a:r>
            <a:r>
              <a:rPr lang="zh-CN" altLang="en-US" sz="2400" dirty="0" smtClean="0"/>
              <a:t>是模</a:t>
            </a:r>
            <a:r>
              <a:rPr lang="en-US" altLang="zh-CN" sz="2400" dirty="0" smtClean="0"/>
              <a:t>p[x]</a:t>
            </a:r>
            <a:r>
              <a:rPr lang="zh-CN" altLang="en-US" sz="2400" dirty="0" smtClean="0"/>
              <a:t>中的</a:t>
            </a:r>
            <a:r>
              <a:rPr lang="en-US" altLang="zh-CN" sz="2400" dirty="0" smtClean="0"/>
              <a:t>n</a:t>
            </a:r>
            <a:r>
              <a:rPr lang="zh-CN" altLang="en-US" sz="2400" dirty="0" smtClean="0"/>
              <a:t>次多项式。令</a:t>
            </a:r>
            <a:r>
              <a:rPr lang="en-US" altLang="zh-CN" sz="2400" dirty="0" smtClean="0"/>
              <a:t>N=p</a:t>
            </a:r>
            <a:r>
              <a:rPr lang="en-US" altLang="zh-CN" sz="2400" baseline="30000" dirty="0" smtClean="0"/>
              <a:t>n</a:t>
            </a:r>
            <a:r>
              <a:rPr lang="en-US" altLang="zh-CN" sz="2400" dirty="0" smtClean="0"/>
              <a:t>-1</a:t>
            </a:r>
            <a:r>
              <a:rPr lang="zh-CN" altLang="en-US" sz="2400" dirty="0" smtClean="0"/>
              <a:t>，则</a:t>
            </a:r>
            <a:r>
              <a:rPr lang="en-US" altLang="zh-CN" sz="2400" dirty="0" smtClean="0"/>
              <a:t>P</a:t>
            </a:r>
            <a:r>
              <a:rPr lang="zh-CN" altLang="en-US" sz="2400" dirty="0" smtClean="0"/>
              <a:t>是本原的，当且仅当</a:t>
            </a:r>
            <a:r>
              <a:rPr lang="en-US" altLang="zh-CN" sz="2400" dirty="0" err="1" smtClean="0"/>
              <a:t>x</a:t>
            </a:r>
            <a:r>
              <a:rPr lang="en-US" altLang="zh-CN" sz="2400" baseline="30000" dirty="0" err="1" smtClean="0"/>
              <a:t>N</a:t>
            </a:r>
            <a:r>
              <a:rPr lang="en-US" altLang="zh-CN" sz="2400" dirty="0" smtClean="0"/>
              <a:t>=1 mod P</a:t>
            </a:r>
            <a:r>
              <a:rPr lang="zh-CN" altLang="en-US" sz="2400" dirty="0" smtClean="0"/>
              <a:t>，且对任何能整除</a:t>
            </a:r>
            <a:r>
              <a:rPr lang="en-US" altLang="zh-CN" sz="2400" dirty="0" smtClean="0"/>
              <a:t>N</a:t>
            </a:r>
            <a:r>
              <a:rPr lang="zh-CN" altLang="en-US" sz="2400" dirty="0" smtClean="0"/>
              <a:t>的素数</a:t>
            </a:r>
            <a:r>
              <a:rPr lang="en-US" altLang="zh-CN" sz="2400" dirty="0" smtClean="0"/>
              <a:t>q</a:t>
            </a:r>
            <a:r>
              <a:rPr lang="zh-CN" altLang="en-US" sz="2400" dirty="0" smtClean="0"/>
              <a:t>，</a:t>
            </a:r>
            <a:r>
              <a:rPr lang="en-US" altLang="zh-CN" sz="2400" dirty="0" err="1" smtClean="0"/>
              <a:t>x</a:t>
            </a:r>
            <a:r>
              <a:rPr lang="en-US" altLang="zh-CN" sz="2400" baseline="30000" dirty="0" err="1" smtClean="0"/>
              <a:t>N</a:t>
            </a:r>
            <a:r>
              <a:rPr lang="en-US" altLang="zh-CN" sz="2400" baseline="30000" dirty="0" smtClean="0"/>
              <a:t>/q</a:t>
            </a:r>
            <a:r>
              <a:rPr lang="en-US" altLang="zh-CN" sz="2400" dirty="0" smtClean="0"/>
              <a:t>≠1 mod P</a:t>
            </a:r>
            <a:endParaRPr lang="zh-CN" altLang="en-US" sz="2400" dirty="0"/>
          </a:p>
        </p:txBody>
      </p:sp>
      <p:sp>
        <p:nvSpPr>
          <p:cNvPr id="3" name="页脚占位符 2"/>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64</a:t>
            </a:fld>
            <a:endParaRPr lang="en-US" altLang="zh-CN" dirty="0"/>
          </a:p>
        </p:txBody>
      </p:sp>
      <p:sp>
        <p:nvSpPr>
          <p:cNvPr id="7" name="流程图: 合并 6"/>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23931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二、生成元表示的有限域</a:t>
            </a:r>
            <a:endParaRPr lang="zh-CN" altLang="en-US" dirty="0"/>
          </a:p>
        </p:txBody>
      </p:sp>
      <p:sp>
        <p:nvSpPr>
          <p:cNvPr id="3" name="内容占位符 2"/>
          <p:cNvSpPr>
            <a:spLocks noGrp="1"/>
          </p:cNvSpPr>
          <p:nvPr>
            <p:ph idx="1"/>
          </p:nvPr>
        </p:nvSpPr>
        <p:spPr>
          <a:xfrm>
            <a:off x="457200" y="1052736"/>
            <a:ext cx="8291264" cy="5271864"/>
          </a:xfrm>
        </p:spPr>
        <p:txBody>
          <a:bodyPr>
            <a:normAutofit fontScale="92500"/>
          </a:bodyPr>
          <a:lstStyle/>
          <a:p>
            <a:r>
              <a:rPr lang="zh-CN" altLang="en-US" dirty="0" smtClean="0"/>
              <a:t>定义有限域</a:t>
            </a:r>
            <a:r>
              <a:rPr lang="en-US" altLang="zh-CN" dirty="0" smtClean="0"/>
              <a:t>GF(2</a:t>
            </a:r>
            <a:r>
              <a:rPr lang="en-US" altLang="zh-CN" baseline="30000" dirty="0" smtClean="0"/>
              <a:t>n</a:t>
            </a:r>
            <a:r>
              <a:rPr lang="en-US" altLang="zh-CN" dirty="0" smtClean="0"/>
              <a:t>)</a:t>
            </a:r>
            <a:r>
              <a:rPr lang="zh-CN" altLang="en-US" dirty="0" smtClean="0"/>
              <a:t>的另一种等价形式</a:t>
            </a:r>
            <a:endParaRPr lang="en-US" altLang="zh-CN" dirty="0" smtClean="0"/>
          </a:p>
          <a:p>
            <a:pPr lvl="1"/>
            <a:r>
              <a:rPr lang="zh-CN" altLang="en-US" dirty="0" smtClean="0"/>
              <a:t>设有限域</a:t>
            </a:r>
            <a:r>
              <a:rPr lang="en-US" altLang="zh-CN" dirty="0" smtClean="0"/>
              <a:t>GF(2</a:t>
            </a:r>
            <a:r>
              <a:rPr lang="en-US" altLang="zh-CN" baseline="30000" dirty="0" smtClean="0"/>
              <a:t>n</a:t>
            </a:r>
            <a:r>
              <a:rPr lang="en-US" altLang="zh-CN" dirty="0" smtClean="0"/>
              <a:t>)</a:t>
            </a:r>
            <a:r>
              <a:rPr lang="zh-CN" altLang="en-US" dirty="0" smtClean="0"/>
              <a:t>的既约多项式为</a:t>
            </a:r>
            <a:r>
              <a:rPr lang="en-US" altLang="zh-CN" dirty="0" smtClean="0"/>
              <a:t>f(x)</a:t>
            </a:r>
            <a:r>
              <a:rPr lang="zh-CN" altLang="en-US" dirty="0" smtClean="0"/>
              <a:t>，</a:t>
            </a:r>
            <a:r>
              <a:rPr lang="zh-CN" altLang="en-US" dirty="0"/>
              <a:t>则生成元</a:t>
            </a:r>
            <a:r>
              <a:rPr lang="en-US" altLang="zh-CN" dirty="0" smtClean="0"/>
              <a:t>g</a:t>
            </a:r>
            <a:r>
              <a:rPr lang="zh-CN" altLang="en-US" dirty="0" smtClean="0"/>
              <a:t>满足</a:t>
            </a:r>
            <a:r>
              <a:rPr lang="en-US" altLang="zh-CN" dirty="0" smtClean="0"/>
              <a:t>f(g)=0</a:t>
            </a:r>
          </a:p>
          <a:p>
            <a:pPr lvl="1"/>
            <a:r>
              <a:rPr lang="zh-CN" altLang="en-US" dirty="0" smtClean="0"/>
              <a:t>阶为</a:t>
            </a:r>
            <a:r>
              <a:rPr lang="en-US" altLang="zh-CN" dirty="0" smtClean="0"/>
              <a:t>q=2</a:t>
            </a:r>
            <a:r>
              <a:rPr lang="en-US" altLang="zh-CN" baseline="30000" dirty="0" smtClean="0"/>
              <a:t>n</a:t>
            </a:r>
            <a:r>
              <a:rPr lang="zh-CN" altLang="en-US" dirty="0" smtClean="0"/>
              <a:t>的有限域中，生成元</a:t>
            </a:r>
            <a:r>
              <a:rPr lang="en-US" altLang="zh-CN" dirty="0" smtClean="0"/>
              <a:t>g</a:t>
            </a:r>
            <a:r>
              <a:rPr lang="zh-CN" altLang="en-US" dirty="0" smtClean="0"/>
              <a:t>的幂：</a:t>
            </a:r>
            <a:r>
              <a:rPr lang="en-US" altLang="zh-CN" dirty="0" smtClean="0"/>
              <a:t>g</a:t>
            </a:r>
            <a:r>
              <a:rPr lang="en-US" altLang="zh-CN" baseline="30000" dirty="0" smtClean="0"/>
              <a:t>0</a:t>
            </a:r>
            <a:r>
              <a:rPr lang="en-US" altLang="zh-CN" dirty="0" smtClean="0"/>
              <a:t>,g</a:t>
            </a:r>
            <a:r>
              <a:rPr lang="en-US" altLang="zh-CN" baseline="30000" dirty="0" smtClean="0"/>
              <a:t>1</a:t>
            </a:r>
            <a:r>
              <a:rPr lang="en-US" altLang="zh-CN" dirty="0" smtClean="0"/>
              <a:t>,…,g</a:t>
            </a:r>
            <a:r>
              <a:rPr lang="en-US" altLang="zh-CN" baseline="30000" dirty="0" smtClean="0"/>
              <a:t>q-2</a:t>
            </a:r>
            <a:r>
              <a:rPr lang="zh-CN" altLang="en-US" dirty="0" smtClean="0"/>
              <a:t>构成有限域的所有非零元素</a:t>
            </a:r>
            <a:endParaRPr lang="en-US" altLang="zh-CN" dirty="0" smtClean="0"/>
          </a:p>
          <a:p>
            <a:pPr lvl="1"/>
            <a:endParaRPr lang="en-US" altLang="zh-CN" dirty="0" smtClean="0"/>
          </a:p>
          <a:p>
            <a:r>
              <a:rPr lang="zh-CN" altLang="en-US" dirty="0" smtClean="0"/>
              <a:t>有限域</a:t>
            </a:r>
            <a:r>
              <a:rPr lang="en-US" altLang="zh-CN" dirty="0" smtClean="0"/>
              <a:t>GF(2</a:t>
            </a:r>
            <a:r>
              <a:rPr lang="en-US" altLang="zh-CN" baseline="30000" dirty="0" smtClean="0"/>
              <a:t>n</a:t>
            </a:r>
            <a:r>
              <a:rPr lang="en-US" altLang="zh-CN" dirty="0" smtClean="0"/>
              <a:t>) </a:t>
            </a:r>
            <a:r>
              <a:rPr lang="zh-CN" altLang="en-US" dirty="0" smtClean="0"/>
              <a:t>中前</a:t>
            </a:r>
            <a:r>
              <a:rPr lang="en-US" altLang="zh-CN" dirty="0" smtClean="0"/>
              <a:t>n+1</a:t>
            </a:r>
            <a:r>
              <a:rPr lang="zh-CN" altLang="en-US" dirty="0" smtClean="0"/>
              <a:t>个元素为</a:t>
            </a:r>
            <a:r>
              <a:rPr lang="en-US" altLang="zh-CN" dirty="0" smtClean="0"/>
              <a:t>0,g</a:t>
            </a:r>
            <a:r>
              <a:rPr lang="en-US" altLang="zh-CN" baseline="30000" dirty="0" smtClean="0"/>
              <a:t>0</a:t>
            </a:r>
            <a:r>
              <a:rPr lang="en-US" altLang="zh-CN" dirty="0" smtClean="0"/>
              <a:t>,g</a:t>
            </a:r>
            <a:r>
              <a:rPr lang="en-US" altLang="zh-CN" baseline="30000" dirty="0" smtClean="0"/>
              <a:t>1</a:t>
            </a:r>
            <a:r>
              <a:rPr lang="en-US" altLang="zh-CN" dirty="0" smtClean="0"/>
              <a:t>,…,g</a:t>
            </a:r>
            <a:r>
              <a:rPr lang="en-US" altLang="zh-CN" baseline="30000" dirty="0" smtClean="0"/>
              <a:t>n-1</a:t>
            </a:r>
          </a:p>
          <a:p>
            <a:pPr lvl="1"/>
            <a:r>
              <a:rPr lang="en-US" altLang="zh-CN" dirty="0" err="1" smtClean="0"/>
              <a:t>g</a:t>
            </a:r>
            <a:r>
              <a:rPr lang="en-US" altLang="zh-CN" baseline="30000" dirty="0" err="1" smtClean="0"/>
              <a:t>n</a:t>
            </a:r>
            <a:r>
              <a:rPr lang="en-US" altLang="zh-CN" dirty="0" smtClean="0"/>
              <a:t> = f(g)-(f(g)-</a:t>
            </a:r>
            <a:r>
              <a:rPr lang="en-US" altLang="zh-CN" dirty="0" err="1" smtClean="0"/>
              <a:t>g</a:t>
            </a:r>
            <a:r>
              <a:rPr lang="en-US" altLang="zh-CN" baseline="30000" dirty="0" err="1" smtClean="0"/>
              <a:t>n</a:t>
            </a:r>
            <a:r>
              <a:rPr lang="en-US" altLang="zh-CN" dirty="0" smtClean="0"/>
              <a:t>) = f(g)-</a:t>
            </a:r>
            <a:r>
              <a:rPr lang="en-US" altLang="zh-CN" dirty="0" err="1" smtClean="0"/>
              <a:t>g</a:t>
            </a:r>
            <a:r>
              <a:rPr lang="en-US" altLang="zh-CN" baseline="30000" dirty="0" err="1" smtClean="0"/>
              <a:t>n</a:t>
            </a:r>
            <a:endParaRPr lang="en-US" altLang="zh-CN" baseline="30000" dirty="0" smtClean="0"/>
          </a:p>
          <a:p>
            <a:pPr lvl="1"/>
            <a:r>
              <a:rPr lang="en-US" altLang="zh-CN" dirty="0" smtClean="0"/>
              <a:t>g</a:t>
            </a:r>
            <a:r>
              <a:rPr lang="en-US" altLang="zh-CN" baseline="30000" dirty="0" smtClean="0"/>
              <a:t>n+1</a:t>
            </a:r>
            <a:r>
              <a:rPr lang="zh-CN" altLang="en-US" dirty="0" smtClean="0"/>
              <a:t>到</a:t>
            </a:r>
            <a:r>
              <a:rPr lang="en-US" altLang="zh-CN" dirty="0" smtClean="0"/>
              <a:t>g</a:t>
            </a:r>
            <a:r>
              <a:rPr lang="en-US" altLang="zh-CN" baseline="30000" dirty="0" smtClean="0"/>
              <a:t>q-2</a:t>
            </a:r>
            <a:r>
              <a:rPr lang="zh-CN" altLang="en-US" dirty="0" smtClean="0"/>
              <a:t>需要计算</a:t>
            </a:r>
            <a:endParaRPr lang="en-US" altLang="zh-CN" dirty="0" smtClean="0"/>
          </a:p>
          <a:p>
            <a:pPr lvl="1"/>
            <a:r>
              <a:rPr lang="en-US" altLang="zh-CN" dirty="0" smtClean="0"/>
              <a:t>g</a:t>
            </a:r>
            <a:r>
              <a:rPr lang="en-US" altLang="zh-CN" baseline="30000" dirty="0" smtClean="0"/>
              <a:t>q-1</a:t>
            </a:r>
            <a:r>
              <a:rPr lang="en-US" altLang="zh-CN" dirty="0" smtClean="0"/>
              <a:t> = 1</a:t>
            </a:r>
          </a:p>
          <a:p>
            <a:pPr lvl="1"/>
            <a:endParaRPr lang="en-US" altLang="zh-CN" dirty="0" smtClean="0"/>
          </a:p>
          <a:p>
            <a:r>
              <a:rPr lang="zh-CN" altLang="en-US" dirty="0" smtClean="0"/>
              <a:t>乘法运算简化为指数相加</a:t>
            </a:r>
            <a:endParaRPr lang="en-US" altLang="zh-CN" dirty="0" smtClean="0"/>
          </a:p>
          <a:p>
            <a:pPr lvl="1"/>
            <a:r>
              <a:rPr lang="en-US" altLang="zh-CN" dirty="0" err="1" smtClean="0"/>
              <a:t>g</a:t>
            </a:r>
            <a:r>
              <a:rPr lang="en-US" altLang="zh-CN" baseline="30000" dirty="0" err="1" smtClean="0"/>
              <a:t>k</a:t>
            </a:r>
            <a:r>
              <a:rPr lang="en-US" altLang="zh-CN" dirty="0" smtClean="0"/>
              <a:t> = </a:t>
            </a:r>
            <a:r>
              <a:rPr lang="en-US" altLang="zh-CN" dirty="0" err="1" smtClean="0"/>
              <a:t>g</a:t>
            </a:r>
            <a:r>
              <a:rPr lang="en-US" altLang="zh-CN" baseline="30000" dirty="0" err="1" smtClean="0"/>
              <a:t>k</a:t>
            </a:r>
            <a:r>
              <a:rPr lang="en-US" altLang="zh-CN" baseline="30000" dirty="0" smtClean="0"/>
              <a:t> mod (q-1)</a:t>
            </a:r>
            <a:endParaRPr lang="zh-CN" altLang="en-US" baseline="30000"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65</a:t>
            </a:fld>
            <a:endParaRPr lang="en-US" altLang="zh-CN" dirty="0"/>
          </a:p>
        </p:txBody>
      </p:sp>
      <p:sp>
        <p:nvSpPr>
          <p:cNvPr id="7" name="流程图: 合并 6"/>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17469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FC620DE2-023C-4447-B5E6-85BACFF8C054}" type="slidenum">
              <a:rPr lang="zh-CN" altLang="en-US" smtClean="0"/>
              <a:pPr/>
              <a:t>66</a:t>
            </a:fld>
            <a:endParaRPr lang="zh-CN" altLang="en-US"/>
          </a:p>
        </p:txBody>
      </p:sp>
      <p:sp>
        <p:nvSpPr>
          <p:cNvPr id="3" name="内容占位符 2"/>
          <p:cNvSpPr>
            <a:spLocks noGrp="1"/>
          </p:cNvSpPr>
          <p:nvPr>
            <p:ph idx="4294967295"/>
          </p:nvPr>
        </p:nvSpPr>
        <p:spPr>
          <a:xfrm>
            <a:off x="395536" y="1124744"/>
            <a:ext cx="8472487" cy="5208662"/>
          </a:xfrm>
        </p:spPr>
        <p:txBody>
          <a:bodyPr/>
          <a:lstStyle/>
          <a:p>
            <a:r>
              <a:rPr lang="zh-CN" altLang="en-US" sz="2400" dirty="0" smtClean="0"/>
              <a:t>例：模</a:t>
            </a:r>
            <a:r>
              <a:rPr lang="en-US" altLang="zh-CN" sz="2400" dirty="0" smtClean="0"/>
              <a:t>x</a:t>
            </a:r>
            <a:r>
              <a:rPr lang="en-US" altLang="zh-CN" sz="2400" baseline="30000" dirty="0" smtClean="0"/>
              <a:t>3</a:t>
            </a:r>
            <a:r>
              <a:rPr lang="en-US" altLang="zh-CN" sz="2400" dirty="0" smtClean="0"/>
              <a:t>+x+1</a:t>
            </a:r>
            <a:r>
              <a:rPr lang="zh-CN" altLang="en-US" sz="2400" dirty="0" smtClean="0"/>
              <a:t>的域</a:t>
            </a:r>
            <a:r>
              <a:rPr lang="en-US" altLang="zh-CN" sz="2400" dirty="0" smtClean="0"/>
              <a:t>GF(2</a:t>
            </a:r>
            <a:r>
              <a:rPr lang="en-US" altLang="zh-CN" sz="2400" baseline="30000" dirty="0" smtClean="0"/>
              <a:t>3</a:t>
            </a:r>
            <a:r>
              <a:rPr lang="en-US" altLang="zh-CN" sz="2400" dirty="0" smtClean="0"/>
              <a:t>)</a:t>
            </a:r>
            <a:r>
              <a:rPr lang="zh-CN" altLang="en-US" sz="2400" dirty="0" smtClean="0"/>
              <a:t>的生成元及运算</a:t>
            </a:r>
            <a:endParaRPr lang="zh-CN" altLang="en-US" sz="2400" dirty="0"/>
          </a:p>
        </p:txBody>
      </p:sp>
      <p:graphicFrame>
        <p:nvGraphicFramePr>
          <p:cNvPr id="7" name="表格 6"/>
          <p:cNvGraphicFramePr>
            <a:graphicFrameLocks noGrp="1"/>
          </p:cNvGraphicFramePr>
          <p:nvPr>
            <p:extLst>
              <p:ext uri="{D42A27DB-BD31-4B8C-83A1-F6EECF244321}">
                <p14:modId xmlns:p14="http://schemas.microsoft.com/office/powerpoint/2010/main" val="2185891532"/>
              </p:ext>
            </p:extLst>
          </p:nvPr>
        </p:nvGraphicFramePr>
        <p:xfrm>
          <a:off x="1475656" y="1772816"/>
          <a:ext cx="6096000" cy="3566160"/>
        </p:xfrm>
        <a:graphic>
          <a:graphicData uri="http://schemas.openxmlformats.org/drawingml/2006/table">
            <a:tbl>
              <a:tblPr firstRow="1" bandRow="1">
                <a:tableStyleId>{6E25E649-3F16-4E02-A733-19D2CDBF48F0}</a:tableStyleId>
              </a:tblPr>
              <a:tblGrid>
                <a:gridCol w="1524000"/>
                <a:gridCol w="1524000"/>
                <a:gridCol w="1524000"/>
                <a:gridCol w="1524000"/>
              </a:tblGrid>
              <a:tr h="370840">
                <a:tc>
                  <a:txBody>
                    <a:bodyPr/>
                    <a:lstStyle/>
                    <a:p>
                      <a:pPr algn="ctr"/>
                      <a:r>
                        <a:rPr lang="zh-CN" altLang="en-US" sz="2000" dirty="0" smtClean="0">
                          <a:latin typeface="微软雅黑" panose="020B0503020204020204" pitchFamily="34" charset="-122"/>
                          <a:ea typeface="微软雅黑" panose="020B0503020204020204" pitchFamily="34" charset="-122"/>
                        </a:rPr>
                        <a:t>指数表示</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zh-CN" altLang="en-US" sz="2000" dirty="0" smtClean="0">
                          <a:latin typeface="微软雅黑" panose="020B0503020204020204" pitchFamily="34" charset="-122"/>
                          <a:ea typeface="微软雅黑" panose="020B0503020204020204" pitchFamily="34" charset="-122"/>
                        </a:rPr>
                        <a:t>多项式表示</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zh-CN" altLang="en-US" sz="2000" dirty="0" smtClean="0">
                          <a:latin typeface="微软雅黑" panose="020B0503020204020204" pitchFamily="34" charset="-122"/>
                          <a:ea typeface="微软雅黑" panose="020B0503020204020204" pitchFamily="34" charset="-122"/>
                        </a:rPr>
                        <a:t>二进制表示</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zh-CN" altLang="en-US" sz="2000" dirty="0" smtClean="0">
                          <a:latin typeface="微软雅黑" panose="020B0503020204020204" pitchFamily="34" charset="-122"/>
                          <a:ea typeface="微软雅黑" panose="020B0503020204020204" pitchFamily="34" charset="-122"/>
                        </a:rPr>
                        <a:t>十进制表示</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r>
              <a:tr h="370840">
                <a:tc>
                  <a:txBody>
                    <a:bodyPr/>
                    <a:lstStyle/>
                    <a:p>
                      <a:pPr algn="ctr"/>
                      <a:r>
                        <a:rPr lang="en-US" altLang="zh-CN" sz="2000" dirty="0" smtClean="0">
                          <a:latin typeface="微软雅黑" panose="020B0503020204020204" pitchFamily="34" charset="-122"/>
                          <a:ea typeface="微软雅黑" panose="020B0503020204020204" pitchFamily="34" charset="-122"/>
                        </a:rPr>
                        <a:t>0</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smtClean="0">
                          <a:latin typeface="微软雅黑" panose="020B0503020204020204" pitchFamily="34" charset="-122"/>
                          <a:ea typeface="微软雅黑" panose="020B0503020204020204" pitchFamily="34" charset="-122"/>
                        </a:rPr>
                        <a:t>0</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smtClean="0">
                          <a:latin typeface="微软雅黑" panose="020B0503020204020204" pitchFamily="34" charset="-122"/>
                          <a:ea typeface="微软雅黑" panose="020B0503020204020204" pitchFamily="34" charset="-122"/>
                        </a:rPr>
                        <a:t>000</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smtClean="0">
                          <a:latin typeface="微软雅黑" panose="020B0503020204020204" pitchFamily="34" charset="-122"/>
                          <a:ea typeface="微软雅黑" panose="020B0503020204020204" pitchFamily="34" charset="-122"/>
                        </a:rPr>
                        <a:t>0</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r>
              <a:tr h="370840">
                <a:tc>
                  <a:txBody>
                    <a:bodyPr/>
                    <a:lstStyle/>
                    <a:p>
                      <a:pPr algn="ctr"/>
                      <a:r>
                        <a:rPr lang="en-US" altLang="zh-CN" sz="2000" dirty="0" smtClean="0">
                          <a:latin typeface="微软雅黑" panose="020B0503020204020204" pitchFamily="34" charset="-122"/>
                          <a:ea typeface="微软雅黑" panose="020B0503020204020204" pitchFamily="34" charset="-122"/>
                        </a:rPr>
                        <a:t>g</a:t>
                      </a:r>
                      <a:r>
                        <a:rPr lang="en-US" altLang="zh-CN" sz="2000" baseline="30000" dirty="0" smtClean="0">
                          <a:latin typeface="微软雅黑" panose="020B0503020204020204" pitchFamily="34" charset="-122"/>
                          <a:ea typeface="微软雅黑" panose="020B0503020204020204" pitchFamily="34" charset="-122"/>
                        </a:rPr>
                        <a:t>0</a:t>
                      </a:r>
                      <a:r>
                        <a:rPr lang="en-US" altLang="zh-CN" sz="2000" dirty="0" smtClean="0">
                          <a:latin typeface="微软雅黑" panose="020B0503020204020204" pitchFamily="34" charset="-122"/>
                          <a:ea typeface="微软雅黑" panose="020B0503020204020204" pitchFamily="34" charset="-122"/>
                        </a:rPr>
                        <a:t>(=g</a:t>
                      </a:r>
                      <a:r>
                        <a:rPr lang="en-US" altLang="zh-CN" sz="2000" baseline="30000" dirty="0" smtClean="0">
                          <a:latin typeface="微软雅黑" panose="020B0503020204020204" pitchFamily="34" charset="-122"/>
                          <a:ea typeface="微软雅黑" panose="020B0503020204020204" pitchFamily="34" charset="-122"/>
                        </a:rPr>
                        <a:t>7</a:t>
                      </a:r>
                      <a:r>
                        <a:rPr lang="en-US" altLang="zh-CN" sz="2000" dirty="0" smtClean="0">
                          <a:latin typeface="微软雅黑" panose="020B0503020204020204" pitchFamily="34" charset="-122"/>
                          <a:ea typeface="微软雅黑" panose="020B0503020204020204" pitchFamily="34" charset="-122"/>
                        </a:rPr>
                        <a:t>)</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smtClean="0">
                          <a:latin typeface="微软雅黑" panose="020B0503020204020204" pitchFamily="34" charset="-122"/>
                          <a:ea typeface="微软雅黑" panose="020B0503020204020204" pitchFamily="34" charset="-122"/>
                        </a:rPr>
                        <a:t>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smtClean="0">
                          <a:latin typeface="微软雅黑" panose="020B0503020204020204" pitchFamily="34" charset="-122"/>
                          <a:ea typeface="微软雅黑" panose="020B0503020204020204" pitchFamily="34" charset="-122"/>
                        </a:rPr>
                        <a:t>001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smtClean="0">
                          <a:latin typeface="微软雅黑" panose="020B0503020204020204" pitchFamily="34" charset="-122"/>
                          <a:ea typeface="微软雅黑" panose="020B0503020204020204" pitchFamily="34" charset="-122"/>
                        </a:rPr>
                        <a:t>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r>
              <a:tr h="370840">
                <a:tc>
                  <a:txBody>
                    <a:bodyPr/>
                    <a:lstStyle/>
                    <a:p>
                      <a:pPr algn="ctr"/>
                      <a:r>
                        <a:rPr lang="en-US" altLang="zh-CN" sz="2000" dirty="0" smtClean="0">
                          <a:latin typeface="微软雅黑" panose="020B0503020204020204" pitchFamily="34" charset="-122"/>
                          <a:ea typeface="微软雅黑" panose="020B0503020204020204" pitchFamily="34" charset="-122"/>
                        </a:rPr>
                        <a:t>g</a:t>
                      </a:r>
                      <a:r>
                        <a:rPr lang="en-US" altLang="zh-CN" sz="2000" baseline="30000" dirty="0" smtClean="0">
                          <a:latin typeface="微软雅黑" panose="020B0503020204020204" pitchFamily="34" charset="-122"/>
                          <a:ea typeface="微软雅黑" panose="020B0503020204020204" pitchFamily="34" charset="-122"/>
                        </a:rPr>
                        <a:t>1</a:t>
                      </a:r>
                      <a:endParaRPr lang="zh-CN" altLang="en-US" sz="2000" baseline="30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smtClean="0">
                          <a:latin typeface="微软雅黑" panose="020B0503020204020204" pitchFamily="34" charset="-122"/>
                          <a:ea typeface="微软雅黑" panose="020B0503020204020204" pitchFamily="34" charset="-122"/>
                        </a:rPr>
                        <a:t>g</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smtClean="0">
                          <a:latin typeface="微软雅黑" panose="020B0503020204020204" pitchFamily="34" charset="-122"/>
                          <a:ea typeface="微软雅黑" panose="020B0503020204020204" pitchFamily="34" charset="-122"/>
                        </a:rPr>
                        <a:t>010</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smtClean="0">
                          <a:latin typeface="微软雅黑" panose="020B0503020204020204" pitchFamily="34" charset="-122"/>
                          <a:ea typeface="微软雅黑" panose="020B0503020204020204" pitchFamily="34" charset="-122"/>
                        </a:rPr>
                        <a:t>2</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r>
              <a:tr h="370840">
                <a:tc>
                  <a:txBody>
                    <a:bodyPr/>
                    <a:lstStyle/>
                    <a:p>
                      <a:pPr algn="ctr"/>
                      <a:r>
                        <a:rPr lang="en-US" altLang="zh-CN" sz="2000" dirty="0" smtClean="0">
                          <a:latin typeface="微软雅黑" panose="020B0503020204020204" pitchFamily="34" charset="-122"/>
                          <a:ea typeface="微软雅黑" panose="020B0503020204020204" pitchFamily="34" charset="-122"/>
                        </a:rPr>
                        <a:t>g</a:t>
                      </a:r>
                      <a:r>
                        <a:rPr lang="en-US" altLang="zh-CN" sz="2000" baseline="30000" dirty="0" smtClean="0">
                          <a:latin typeface="微软雅黑" panose="020B0503020204020204" pitchFamily="34" charset="-122"/>
                          <a:ea typeface="微软雅黑" panose="020B0503020204020204" pitchFamily="34" charset="-122"/>
                        </a:rPr>
                        <a:t>2</a:t>
                      </a:r>
                      <a:endParaRPr lang="zh-CN" altLang="en-US" sz="2000" baseline="30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smtClean="0">
                          <a:latin typeface="微软雅黑" panose="020B0503020204020204" pitchFamily="34" charset="-122"/>
                          <a:ea typeface="微软雅黑" panose="020B0503020204020204" pitchFamily="34" charset="-122"/>
                        </a:rPr>
                        <a:t>g</a:t>
                      </a:r>
                      <a:r>
                        <a:rPr lang="en-US" altLang="zh-CN" sz="2000" baseline="30000" dirty="0" smtClean="0">
                          <a:latin typeface="微软雅黑" panose="020B0503020204020204" pitchFamily="34" charset="-122"/>
                          <a:ea typeface="微软雅黑" panose="020B0503020204020204" pitchFamily="34" charset="-122"/>
                        </a:rPr>
                        <a:t>2</a:t>
                      </a:r>
                      <a:endParaRPr lang="zh-CN" altLang="en-US" sz="2000" baseline="30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smtClean="0">
                          <a:latin typeface="微软雅黑" panose="020B0503020204020204" pitchFamily="34" charset="-122"/>
                          <a:ea typeface="微软雅黑" panose="020B0503020204020204" pitchFamily="34" charset="-122"/>
                        </a:rPr>
                        <a:t>100</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smtClean="0">
                          <a:latin typeface="微软雅黑" panose="020B0503020204020204" pitchFamily="34" charset="-122"/>
                          <a:ea typeface="微软雅黑" panose="020B0503020204020204" pitchFamily="34" charset="-122"/>
                        </a:rPr>
                        <a:t>4</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r>
              <a:tr h="370840">
                <a:tc>
                  <a:txBody>
                    <a:bodyPr/>
                    <a:lstStyle/>
                    <a:p>
                      <a:pPr algn="ctr"/>
                      <a:r>
                        <a:rPr lang="en-US" altLang="zh-CN" sz="2000" dirty="0" smtClean="0">
                          <a:latin typeface="微软雅黑" panose="020B0503020204020204" pitchFamily="34" charset="-122"/>
                          <a:ea typeface="微软雅黑" panose="020B0503020204020204" pitchFamily="34" charset="-122"/>
                        </a:rPr>
                        <a:t>g</a:t>
                      </a:r>
                      <a:r>
                        <a:rPr lang="en-US" altLang="zh-CN" sz="2000" baseline="30000" dirty="0" smtClean="0">
                          <a:latin typeface="微软雅黑" panose="020B0503020204020204" pitchFamily="34" charset="-122"/>
                          <a:ea typeface="微软雅黑" panose="020B0503020204020204" pitchFamily="34" charset="-122"/>
                        </a:rPr>
                        <a:t>3</a:t>
                      </a:r>
                      <a:endParaRPr lang="zh-CN" altLang="en-US" sz="2000" baseline="30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smtClean="0">
                          <a:latin typeface="微软雅黑" panose="020B0503020204020204" pitchFamily="34" charset="-122"/>
                          <a:ea typeface="微软雅黑" panose="020B0503020204020204" pitchFamily="34" charset="-122"/>
                        </a:rPr>
                        <a:t>g+1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smtClean="0">
                          <a:latin typeface="微软雅黑" panose="020B0503020204020204" pitchFamily="34" charset="-122"/>
                          <a:ea typeface="微软雅黑" panose="020B0503020204020204" pitchFamily="34" charset="-122"/>
                        </a:rPr>
                        <a:t>011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smtClean="0">
                          <a:latin typeface="微软雅黑" panose="020B0503020204020204" pitchFamily="34" charset="-122"/>
                          <a:ea typeface="微软雅黑" panose="020B0503020204020204" pitchFamily="34" charset="-122"/>
                        </a:rPr>
                        <a:t>3</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r>
              <a:tr h="370840">
                <a:tc>
                  <a:txBody>
                    <a:bodyPr/>
                    <a:lstStyle/>
                    <a:p>
                      <a:pPr algn="ctr"/>
                      <a:r>
                        <a:rPr lang="en-US" altLang="zh-CN" sz="2000" dirty="0" smtClean="0">
                          <a:latin typeface="微软雅黑" panose="020B0503020204020204" pitchFamily="34" charset="-122"/>
                          <a:ea typeface="微软雅黑" panose="020B0503020204020204" pitchFamily="34" charset="-122"/>
                        </a:rPr>
                        <a:t>g</a:t>
                      </a:r>
                      <a:r>
                        <a:rPr lang="en-US" altLang="zh-CN" sz="2000" baseline="30000" dirty="0" smtClean="0">
                          <a:latin typeface="微软雅黑" panose="020B0503020204020204" pitchFamily="34" charset="-122"/>
                          <a:ea typeface="微软雅黑" panose="020B0503020204020204" pitchFamily="34" charset="-122"/>
                        </a:rPr>
                        <a:t>4</a:t>
                      </a:r>
                      <a:endParaRPr lang="zh-CN" altLang="en-US" sz="2000" baseline="30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smtClean="0">
                          <a:latin typeface="微软雅黑" panose="020B0503020204020204" pitchFamily="34" charset="-122"/>
                          <a:ea typeface="微软雅黑" panose="020B0503020204020204" pitchFamily="34" charset="-122"/>
                        </a:rPr>
                        <a:t>g</a:t>
                      </a:r>
                      <a:r>
                        <a:rPr lang="en-US" altLang="zh-CN" sz="2000" baseline="30000" dirty="0" smtClean="0">
                          <a:latin typeface="微软雅黑" panose="020B0503020204020204" pitchFamily="34" charset="-122"/>
                          <a:ea typeface="微软雅黑" panose="020B0503020204020204" pitchFamily="34" charset="-122"/>
                        </a:rPr>
                        <a:t>2</a:t>
                      </a:r>
                      <a:r>
                        <a:rPr lang="en-US" altLang="zh-CN" sz="2000" dirty="0" smtClean="0">
                          <a:latin typeface="微软雅黑" panose="020B0503020204020204" pitchFamily="34" charset="-122"/>
                          <a:ea typeface="微软雅黑" panose="020B0503020204020204" pitchFamily="34" charset="-122"/>
                        </a:rPr>
                        <a:t>+g</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smtClean="0">
                          <a:latin typeface="微软雅黑" panose="020B0503020204020204" pitchFamily="34" charset="-122"/>
                          <a:ea typeface="微软雅黑" panose="020B0503020204020204" pitchFamily="34" charset="-122"/>
                        </a:rPr>
                        <a:t>110</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smtClean="0">
                          <a:latin typeface="微软雅黑" panose="020B0503020204020204" pitchFamily="34" charset="-122"/>
                          <a:ea typeface="微软雅黑" panose="020B0503020204020204" pitchFamily="34" charset="-122"/>
                        </a:rPr>
                        <a:t>6</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r>
              <a:tr h="370840">
                <a:tc>
                  <a:txBody>
                    <a:bodyPr/>
                    <a:lstStyle/>
                    <a:p>
                      <a:pPr algn="ctr"/>
                      <a:r>
                        <a:rPr lang="en-US" altLang="zh-CN" sz="2000" dirty="0" smtClean="0">
                          <a:latin typeface="微软雅黑" panose="020B0503020204020204" pitchFamily="34" charset="-122"/>
                          <a:ea typeface="微软雅黑" panose="020B0503020204020204" pitchFamily="34" charset="-122"/>
                        </a:rPr>
                        <a:t>g</a:t>
                      </a:r>
                      <a:r>
                        <a:rPr lang="en-US" altLang="zh-CN" sz="2000" baseline="30000" dirty="0" smtClean="0">
                          <a:latin typeface="微软雅黑" panose="020B0503020204020204" pitchFamily="34" charset="-122"/>
                          <a:ea typeface="微软雅黑" panose="020B0503020204020204" pitchFamily="34" charset="-122"/>
                        </a:rPr>
                        <a:t>5</a:t>
                      </a:r>
                      <a:endParaRPr lang="zh-CN" altLang="en-US" sz="2000" baseline="30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smtClean="0">
                          <a:latin typeface="微软雅黑" panose="020B0503020204020204" pitchFamily="34" charset="-122"/>
                          <a:ea typeface="微软雅黑" panose="020B0503020204020204" pitchFamily="34" charset="-122"/>
                        </a:rPr>
                        <a:t>g</a:t>
                      </a:r>
                      <a:r>
                        <a:rPr lang="en-US" altLang="zh-CN" sz="2000" baseline="30000" dirty="0" smtClean="0">
                          <a:latin typeface="微软雅黑" panose="020B0503020204020204" pitchFamily="34" charset="-122"/>
                          <a:ea typeface="微软雅黑" panose="020B0503020204020204" pitchFamily="34" charset="-122"/>
                        </a:rPr>
                        <a:t>2</a:t>
                      </a:r>
                      <a:r>
                        <a:rPr lang="en-US" altLang="zh-CN" sz="2000" dirty="0" smtClean="0">
                          <a:latin typeface="微软雅黑" panose="020B0503020204020204" pitchFamily="34" charset="-122"/>
                          <a:ea typeface="微软雅黑" panose="020B0503020204020204" pitchFamily="34" charset="-122"/>
                        </a:rPr>
                        <a:t>+g+1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smtClean="0">
                          <a:latin typeface="微软雅黑" panose="020B0503020204020204" pitchFamily="34" charset="-122"/>
                          <a:ea typeface="微软雅黑" panose="020B0503020204020204" pitchFamily="34" charset="-122"/>
                        </a:rPr>
                        <a:t>111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smtClean="0">
                          <a:latin typeface="微软雅黑" panose="020B0503020204020204" pitchFamily="34" charset="-122"/>
                          <a:ea typeface="微软雅黑" panose="020B0503020204020204" pitchFamily="34" charset="-122"/>
                        </a:rPr>
                        <a:t>7</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r>
              <a:tr h="370840">
                <a:tc>
                  <a:txBody>
                    <a:bodyPr/>
                    <a:lstStyle/>
                    <a:p>
                      <a:pPr algn="ctr"/>
                      <a:r>
                        <a:rPr lang="en-US" altLang="zh-CN" sz="2000" dirty="0" smtClean="0">
                          <a:latin typeface="微软雅黑" panose="020B0503020204020204" pitchFamily="34" charset="-122"/>
                          <a:ea typeface="微软雅黑" panose="020B0503020204020204" pitchFamily="34" charset="-122"/>
                        </a:rPr>
                        <a:t>g</a:t>
                      </a:r>
                      <a:r>
                        <a:rPr lang="en-US" altLang="zh-CN" sz="2000" baseline="30000" dirty="0" smtClean="0">
                          <a:latin typeface="微软雅黑" panose="020B0503020204020204" pitchFamily="34" charset="-122"/>
                          <a:ea typeface="微软雅黑" panose="020B0503020204020204" pitchFamily="34" charset="-122"/>
                        </a:rPr>
                        <a:t>6</a:t>
                      </a:r>
                      <a:endParaRPr lang="zh-CN" altLang="en-US" sz="2000" baseline="30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smtClean="0">
                          <a:latin typeface="微软雅黑" panose="020B0503020204020204" pitchFamily="34" charset="-122"/>
                          <a:ea typeface="微软雅黑" panose="020B0503020204020204" pitchFamily="34" charset="-122"/>
                        </a:rPr>
                        <a:t>g</a:t>
                      </a:r>
                      <a:r>
                        <a:rPr lang="en-US" altLang="zh-CN" sz="2000" baseline="30000" dirty="0" smtClean="0">
                          <a:latin typeface="微软雅黑" panose="020B0503020204020204" pitchFamily="34" charset="-122"/>
                          <a:ea typeface="微软雅黑" panose="020B0503020204020204" pitchFamily="34" charset="-122"/>
                        </a:rPr>
                        <a:t>2</a:t>
                      </a:r>
                      <a:r>
                        <a:rPr lang="en-US" altLang="zh-CN" sz="2000" dirty="0" smtClean="0">
                          <a:latin typeface="微软雅黑" panose="020B0503020204020204" pitchFamily="34" charset="-122"/>
                          <a:ea typeface="微软雅黑" panose="020B0503020204020204" pitchFamily="34" charset="-122"/>
                        </a:rPr>
                        <a:t>+1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smtClean="0">
                          <a:latin typeface="微软雅黑" panose="020B0503020204020204" pitchFamily="34" charset="-122"/>
                          <a:ea typeface="微软雅黑" panose="020B0503020204020204" pitchFamily="34" charset="-122"/>
                        </a:rPr>
                        <a:t>101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smtClean="0">
                          <a:latin typeface="微软雅黑" panose="020B0503020204020204" pitchFamily="34" charset="-122"/>
                          <a:ea typeface="微软雅黑" panose="020B0503020204020204" pitchFamily="34" charset="-122"/>
                        </a:rPr>
                        <a:t>5</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r>
            </a:tbl>
          </a:graphicData>
        </a:graphic>
      </p:graphicFrame>
      <p:sp>
        <p:nvSpPr>
          <p:cNvPr id="6" name="流程图: 合并 5"/>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67832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FC620DE2-023C-4447-B5E6-85BACFF8C054}" type="slidenum">
              <a:rPr lang="zh-CN" altLang="en-US" smtClean="0"/>
              <a:pPr/>
              <a:t>67</a:t>
            </a:fld>
            <a:endParaRPr lang="zh-CN" altLang="en-US"/>
          </a:p>
        </p:txBody>
      </p:sp>
      <p:graphicFrame>
        <p:nvGraphicFramePr>
          <p:cNvPr id="9" name="表格 8"/>
          <p:cNvGraphicFramePr>
            <a:graphicFrameLocks noGrp="1"/>
          </p:cNvGraphicFramePr>
          <p:nvPr>
            <p:extLst>
              <p:ext uri="{D42A27DB-BD31-4B8C-83A1-F6EECF244321}">
                <p14:modId xmlns:p14="http://schemas.microsoft.com/office/powerpoint/2010/main" val="2705745079"/>
              </p:ext>
            </p:extLst>
          </p:nvPr>
        </p:nvGraphicFramePr>
        <p:xfrm>
          <a:off x="179512" y="332656"/>
          <a:ext cx="8424940" cy="2625039"/>
        </p:xfrm>
        <a:graphic>
          <a:graphicData uri="http://schemas.openxmlformats.org/drawingml/2006/table">
            <a:tbl>
              <a:tblPr firstRow="1" bandRow="1">
                <a:tableStyleId>{5940675A-B579-460E-94D1-54222C63F5DA}</a:tableStyleId>
              </a:tblPr>
              <a:tblGrid>
                <a:gridCol w="715324"/>
                <a:gridCol w="963702"/>
                <a:gridCol w="963702"/>
                <a:gridCol w="963702"/>
                <a:gridCol w="963702"/>
                <a:gridCol w="963702"/>
                <a:gridCol w="963702"/>
                <a:gridCol w="963702"/>
                <a:gridCol w="963702"/>
              </a:tblGrid>
              <a:tr h="291671">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3</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4</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5</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6</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1671">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g+1</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+g</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+g+1</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1671">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+g+1</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+g</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1671">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ts val="1600"/>
                        </a:lnSpc>
                        <a:spcBef>
                          <a:spcPts val="0"/>
                        </a:spcBef>
                        <a:spcAft>
                          <a:spcPts val="0"/>
                        </a:spcAft>
                        <a:buClrTx/>
                        <a:buSzTx/>
                        <a:buFontTx/>
                        <a:buNone/>
                        <a:tabLst/>
                        <a:defRPr/>
                      </a:pPr>
                      <a:r>
                        <a:rPr lang="en-US" altLang="zh-CN" sz="1600" dirty="0" smtClean="0">
                          <a:latin typeface="微软雅黑" panose="020B0503020204020204" pitchFamily="34" charset="-122"/>
                          <a:ea typeface="微软雅黑" panose="020B0503020204020204" pitchFamily="34" charset="-122"/>
                          <a:cs typeface="Times New Roman" pitchFamily="18" charset="0"/>
                        </a:rPr>
                        <a:t>g+1</a:t>
                      </a:r>
                      <a:endParaRPr lang="zh-CN" altLang="en-US" sz="1600" dirty="0" smtClean="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+g</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+g+1</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1671">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+g</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+g+1</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ts val="1600"/>
                        </a:lnSpc>
                        <a:spcBef>
                          <a:spcPts val="0"/>
                        </a:spcBef>
                        <a:spcAft>
                          <a:spcPts val="0"/>
                        </a:spcAft>
                        <a:buClrTx/>
                        <a:buSzTx/>
                        <a:buFontTx/>
                        <a:buNone/>
                        <a:tabLst/>
                        <a:defRPr/>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endParaRPr lang="zh-CN" altLang="en-US" sz="1600" dirty="0" smtClean="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x</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1671">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3</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g+1</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ts val="1600"/>
                        </a:lnSpc>
                        <a:spcBef>
                          <a:spcPts val="0"/>
                        </a:spcBef>
                        <a:spcAft>
                          <a:spcPts val="0"/>
                        </a:spcAft>
                        <a:buClrTx/>
                        <a:buSzTx/>
                        <a:buFontTx/>
                        <a:buNone/>
                        <a:tabLst/>
                        <a:defRPr/>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endParaRPr lang="zh-CN" altLang="en-US" sz="1600" dirty="0" smtClean="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+g+1</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+g</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1671">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4</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+g</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+g+1</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1671">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5</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+g+1</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+g</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ts val="1600"/>
                        </a:lnSpc>
                        <a:spcBef>
                          <a:spcPts val="0"/>
                        </a:spcBef>
                        <a:spcAft>
                          <a:spcPts val="0"/>
                        </a:spcAft>
                        <a:buClrTx/>
                        <a:buSzTx/>
                        <a:buFontTx/>
                        <a:buNone/>
                        <a:tabLst/>
                        <a:defRPr/>
                      </a:pPr>
                      <a:r>
                        <a:rPr lang="en-US" altLang="zh-CN" sz="1600" dirty="0" smtClean="0">
                          <a:latin typeface="微软雅黑" panose="020B0503020204020204" pitchFamily="34" charset="-122"/>
                          <a:ea typeface="微软雅黑" panose="020B0503020204020204" pitchFamily="34" charset="-122"/>
                          <a:cs typeface="Times New Roman" pitchFamily="18" charset="0"/>
                        </a:rPr>
                        <a:t>g+1</a:t>
                      </a:r>
                      <a:endParaRPr lang="zh-CN" altLang="en-US" sz="1600" dirty="0" smtClean="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ts val="1600"/>
                        </a:lnSpc>
                        <a:spcBef>
                          <a:spcPts val="0"/>
                        </a:spcBef>
                        <a:spcAft>
                          <a:spcPts val="0"/>
                        </a:spcAft>
                        <a:buClrTx/>
                        <a:buSzTx/>
                        <a:buFontTx/>
                        <a:buNone/>
                        <a:tabLst/>
                        <a:defRPr/>
                      </a:pP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smtClean="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1671">
                <a:tc>
                  <a:txBody>
                    <a:bodyPr/>
                    <a:lstStyle/>
                    <a:p>
                      <a:pPr marL="0" marR="0" indent="0" algn="ctr" defTabSz="914400" rtl="0" eaLnBrk="1" fontAlgn="auto" latinLnBrk="0" hangingPunct="1">
                        <a:lnSpc>
                          <a:spcPts val="1600"/>
                        </a:lnSpc>
                        <a:spcBef>
                          <a:spcPts val="0"/>
                        </a:spcBef>
                        <a:spcAft>
                          <a:spcPts val="0"/>
                        </a:spcAft>
                        <a:buClrTx/>
                        <a:buSzTx/>
                        <a:buFontTx/>
                        <a:buNone/>
                        <a:tabLst/>
                        <a:defRPr/>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6</a:t>
                      </a:r>
                      <a:endParaRPr lang="zh-CN" altLang="en-US" sz="1600" baseline="30000" dirty="0" smtClean="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+g+1</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+g</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3937220403"/>
              </p:ext>
            </p:extLst>
          </p:nvPr>
        </p:nvGraphicFramePr>
        <p:xfrm>
          <a:off x="179512" y="3068960"/>
          <a:ext cx="8424933" cy="2645481"/>
        </p:xfrm>
        <a:graphic>
          <a:graphicData uri="http://schemas.openxmlformats.org/drawingml/2006/table">
            <a:tbl>
              <a:tblPr firstRow="1" bandRow="1">
                <a:tableStyleId>{5940675A-B579-460E-94D1-54222C63F5DA}</a:tableStyleId>
              </a:tblPr>
              <a:tblGrid>
                <a:gridCol w="715325"/>
                <a:gridCol w="963701"/>
                <a:gridCol w="963701"/>
                <a:gridCol w="963701"/>
                <a:gridCol w="963701"/>
                <a:gridCol w="963701"/>
                <a:gridCol w="963701"/>
                <a:gridCol w="963701"/>
                <a:gridCol w="963701"/>
              </a:tblGrid>
              <a:tr h="291671">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sym typeface="Symbol"/>
                        </a:rPr>
                        <a:t></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3</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4</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5</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6</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1671">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ts val="1600"/>
                        </a:lnSpc>
                        <a:spcBef>
                          <a:spcPts val="0"/>
                        </a:spcBef>
                        <a:spcAft>
                          <a:spcPts val="0"/>
                        </a:spcAft>
                        <a:buClrTx/>
                        <a:buSzTx/>
                        <a:buFontTx/>
                        <a:buNone/>
                        <a:tabLst/>
                        <a:defRPr/>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smtClean="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1671">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g+1</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+g</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+g+1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5078">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ts val="1600"/>
                        </a:lnSpc>
                        <a:spcBef>
                          <a:spcPts val="0"/>
                        </a:spcBef>
                        <a:spcAft>
                          <a:spcPts val="0"/>
                        </a:spcAft>
                        <a:buClrTx/>
                        <a:buSzTx/>
                        <a:buFontTx/>
                        <a:buNone/>
                        <a:tabLst/>
                        <a:defRPr/>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+g</a:t>
                      </a:r>
                      <a:endParaRPr lang="zh-CN" altLang="en-US" sz="1600" dirty="0" smtClean="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+g+1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5078">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+g</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+g+1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ts val="1600"/>
                        </a:lnSpc>
                        <a:spcBef>
                          <a:spcPts val="0"/>
                        </a:spcBef>
                        <a:spcAft>
                          <a:spcPts val="0"/>
                        </a:spcAft>
                        <a:buClrTx/>
                        <a:buSzTx/>
                        <a:buFontTx/>
                        <a:buNone/>
                        <a:tabLst/>
                        <a:defRPr/>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smtClean="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rPr>
                        <a:t>g</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5078">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3</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g+1</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ts val="1600"/>
                        </a:lnSpc>
                        <a:spcBef>
                          <a:spcPts val="0"/>
                        </a:spcBef>
                        <a:spcAft>
                          <a:spcPts val="0"/>
                        </a:spcAft>
                        <a:buClrTx/>
                        <a:buSzTx/>
                        <a:buFontTx/>
                        <a:buNone/>
                        <a:tabLst/>
                        <a:defRPr/>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+g</a:t>
                      </a:r>
                      <a:endParaRPr lang="zh-CN" altLang="en-US" sz="1600" dirty="0" smtClean="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+g+1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5078">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4</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+g</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ts val="1600"/>
                        </a:lnSpc>
                        <a:spcBef>
                          <a:spcPts val="0"/>
                        </a:spcBef>
                        <a:spcAft>
                          <a:spcPts val="0"/>
                        </a:spcAft>
                        <a:buClrTx/>
                        <a:buSzTx/>
                        <a:buFontTx/>
                        <a:buNone/>
                        <a:tabLst/>
                        <a:defRPr/>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+g+1</a:t>
                      </a:r>
                      <a:endParaRPr lang="zh-CN" altLang="en-US" sz="1600" dirty="0" smtClean="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5078">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5</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+g+1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ts val="1600"/>
                        </a:lnSpc>
                        <a:spcBef>
                          <a:spcPts val="0"/>
                        </a:spcBef>
                        <a:spcAft>
                          <a:spcPts val="0"/>
                        </a:spcAft>
                        <a:buClrTx/>
                        <a:buSzTx/>
                        <a:buFontTx/>
                        <a:buNone/>
                        <a:tabLst/>
                        <a:defRPr/>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smtClean="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ts val="1600"/>
                        </a:lnSpc>
                        <a:spcBef>
                          <a:spcPts val="0"/>
                        </a:spcBef>
                        <a:spcAft>
                          <a:spcPts val="0"/>
                        </a:spcAft>
                        <a:buClrTx/>
                        <a:buSzTx/>
                        <a:buFontTx/>
                        <a:buNone/>
                        <a:tabLst/>
                        <a:defRPr/>
                      </a:pP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smtClean="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ts val="1600"/>
                        </a:lnSpc>
                        <a:spcBef>
                          <a:spcPts val="0"/>
                        </a:spcBef>
                        <a:spcAft>
                          <a:spcPts val="0"/>
                        </a:spcAft>
                        <a:buClrTx/>
                        <a:buSzTx/>
                        <a:buFontTx/>
                        <a:buNone/>
                        <a:tabLst/>
                        <a:defRPr/>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endParaRPr lang="zh-CN" altLang="en-US" sz="1600" dirty="0" smtClean="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+g</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5078">
                <a:tc>
                  <a:txBody>
                    <a:bodyPr/>
                    <a:lstStyle/>
                    <a:p>
                      <a:pPr marL="0" marR="0" indent="0" algn="ctr" defTabSz="914400" rtl="0" eaLnBrk="1" fontAlgn="auto" latinLnBrk="0" hangingPunct="1">
                        <a:lnSpc>
                          <a:spcPts val="1600"/>
                        </a:lnSpc>
                        <a:spcBef>
                          <a:spcPts val="0"/>
                        </a:spcBef>
                        <a:spcAft>
                          <a:spcPts val="0"/>
                        </a:spcAft>
                        <a:buClrTx/>
                        <a:buSzTx/>
                        <a:buFontTx/>
                        <a:buNone/>
                        <a:tabLst/>
                        <a:defRPr/>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6</a:t>
                      </a:r>
                      <a:endParaRPr lang="zh-CN" altLang="en-US" sz="1600" baseline="30000" dirty="0" smtClean="0">
                        <a:latin typeface="微软雅黑" panose="020B0503020204020204" pitchFamily="34" charset="-122"/>
                        <a:ea typeface="微软雅黑" panose="020B0503020204020204" pitchFamily="34" charset="-122"/>
                        <a:cs typeface="Times New Roman" pitchFamily="18" charset="0"/>
                      </a:endParaRPr>
                    </a:p>
                  </a:txBody>
                  <a:tcPr marT="3600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ts val="1600"/>
                        </a:lnSpc>
                        <a:spcBef>
                          <a:spcPts val="0"/>
                        </a:spcBef>
                        <a:spcAft>
                          <a:spcPts val="0"/>
                        </a:spcAft>
                        <a:buClrTx/>
                        <a:buSzTx/>
                        <a:buFontTx/>
                        <a:buNone/>
                        <a:tabLst/>
                        <a:defRPr/>
                      </a:pPr>
                      <a:r>
                        <a:rPr lang="en-US" altLang="zh-CN" sz="1600" dirty="0" smtClean="0">
                          <a:latin typeface="微软雅黑" panose="020B0503020204020204" pitchFamily="34" charset="-122"/>
                          <a:ea typeface="微软雅黑" panose="020B0503020204020204" pitchFamily="34" charset="-122"/>
                          <a:cs typeface="Times New Roman" pitchFamily="18" charset="0"/>
                        </a:rPr>
                        <a:t>0</a:t>
                      </a:r>
                      <a:endParaRPr lang="zh-CN" altLang="en-US" sz="1600" dirty="0" smtClean="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ts val="1600"/>
                        </a:lnSpc>
                        <a:spcBef>
                          <a:spcPts val="0"/>
                        </a:spcBef>
                        <a:spcAft>
                          <a:spcPts val="0"/>
                        </a:spcAft>
                        <a:buClrTx/>
                        <a:buSzTx/>
                        <a:buFontTx/>
                        <a:buNone/>
                        <a:tabLst/>
                        <a:defRPr/>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smtClean="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+g</a:t>
                      </a:r>
                      <a:endParaRPr lang="zh-CN" altLang="en-US" sz="1600" baseline="300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600"/>
                        </a:lnSpc>
                      </a:pPr>
                      <a:r>
                        <a:rPr lang="en-US" altLang="zh-CN" sz="1600" dirty="0" smtClean="0">
                          <a:latin typeface="微软雅黑" panose="020B0503020204020204" pitchFamily="34" charset="-122"/>
                          <a:ea typeface="微软雅黑" panose="020B0503020204020204" pitchFamily="34" charset="-122"/>
                          <a:cs typeface="Times New Roman" pitchFamily="18" charset="0"/>
                        </a:rPr>
                        <a:t>g</a:t>
                      </a:r>
                      <a:r>
                        <a:rPr lang="en-US" altLang="zh-CN" sz="16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1600" dirty="0" smtClean="0">
                          <a:latin typeface="微软雅黑" panose="020B0503020204020204" pitchFamily="34" charset="-122"/>
                          <a:ea typeface="微软雅黑" panose="020B0503020204020204" pitchFamily="34" charset="-122"/>
                          <a:cs typeface="Times New Roman" pitchFamily="18" charset="0"/>
                        </a:rPr>
                        <a:t>+g+1</a:t>
                      </a:r>
                      <a:endParaRPr lang="zh-CN" altLang="en-US" sz="1600" dirty="0">
                        <a:latin typeface="微软雅黑" panose="020B0503020204020204" pitchFamily="34" charset="-122"/>
                        <a:ea typeface="微软雅黑" panose="020B0503020204020204" pitchFamily="34" charset="-122"/>
                        <a:cs typeface="Times New Roman" pitchFamily="18" charset="0"/>
                      </a:endParaRPr>
                    </a:p>
                  </a:txBody>
                  <a:tcPr marT="36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流程图: 合并 4"/>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80399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4352" y="40357"/>
            <a:ext cx="8229600" cy="868363"/>
          </a:xfrm>
        </p:spPr>
        <p:txBody>
          <a:bodyPr>
            <a:normAutofit/>
          </a:bodyPr>
          <a:lstStyle/>
          <a:p>
            <a:pPr algn="l"/>
            <a:r>
              <a:rPr lang="zh-CN" altLang="en-US" dirty="0" smtClean="0"/>
              <a:t>三、指数函数</a:t>
            </a:r>
            <a:endParaRPr lang="zh-CN" altLang="en-US" dirty="0"/>
          </a:p>
        </p:txBody>
      </p:sp>
      <p:sp>
        <p:nvSpPr>
          <p:cNvPr id="3" name="内容占位符 2"/>
          <p:cNvSpPr>
            <a:spLocks noGrp="1"/>
          </p:cNvSpPr>
          <p:nvPr>
            <p:ph idx="1"/>
          </p:nvPr>
        </p:nvSpPr>
        <p:spPr/>
        <p:txBody>
          <a:bodyPr>
            <a:normAutofit/>
          </a:bodyPr>
          <a:lstStyle/>
          <a:p>
            <a:r>
              <a:rPr lang="zh-CN" altLang="en-US" dirty="0" smtClean="0"/>
              <a:t>定义：令</a:t>
            </a:r>
            <a:r>
              <a:rPr lang="en-US" altLang="zh-CN" dirty="0" smtClean="0"/>
              <a:t>G</a:t>
            </a:r>
            <a:r>
              <a:rPr lang="zh-CN" altLang="en-US" dirty="0" smtClean="0"/>
              <a:t>为有限乘法群，</a:t>
            </a:r>
            <a:r>
              <a:rPr lang="en-US" altLang="zh-CN" dirty="0" err="1" smtClean="0"/>
              <a:t>g∈G</a:t>
            </a:r>
            <a:r>
              <a:rPr lang="zh-CN" altLang="en-US" dirty="0" smtClean="0"/>
              <a:t>，则对于所有整数</a:t>
            </a:r>
            <a:r>
              <a:rPr lang="en-US" altLang="zh-CN" dirty="0" smtClean="0"/>
              <a:t>x</a:t>
            </a:r>
            <a:r>
              <a:rPr lang="zh-CN" altLang="en-US" dirty="0" smtClean="0"/>
              <a:t>，</a:t>
            </a:r>
            <a:r>
              <a:rPr lang="en-US" altLang="zh-CN" dirty="0" smtClean="0"/>
              <a:t>E(</a:t>
            </a:r>
            <a:r>
              <a:rPr lang="en-US" altLang="zh-CN" dirty="0" err="1" smtClean="0"/>
              <a:t>x,g</a:t>
            </a:r>
            <a:r>
              <a:rPr lang="en-US" altLang="zh-CN" dirty="0" smtClean="0"/>
              <a:t>)=</a:t>
            </a:r>
            <a:r>
              <a:rPr lang="en-US" altLang="zh-CN" dirty="0" err="1" smtClean="0"/>
              <a:t>g</a:t>
            </a:r>
            <a:r>
              <a:rPr lang="en-US" altLang="zh-CN" baseline="30000" dirty="0" err="1" smtClean="0"/>
              <a:t>x</a:t>
            </a:r>
            <a:r>
              <a:rPr lang="en-US" altLang="zh-CN" dirty="0" err="1" smtClean="0"/>
              <a:t>∈G</a:t>
            </a:r>
            <a:r>
              <a:rPr lang="zh-CN" altLang="en-US" dirty="0" smtClean="0"/>
              <a:t>，为</a:t>
            </a:r>
            <a:r>
              <a:rPr lang="zh-CN" altLang="en-US" dirty="0" smtClean="0">
                <a:solidFill>
                  <a:srgbClr val="FF0000"/>
                </a:solidFill>
              </a:rPr>
              <a:t>指数函数</a:t>
            </a:r>
            <a:endParaRPr lang="zh-CN" altLang="en-US" dirty="0" smtClean="0"/>
          </a:p>
          <a:p>
            <a:pPr lvl="1"/>
            <a:r>
              <a:rPr lang="zh-CN" altLang="en-US" dirty="0" smtClean="0"/>
              <a:t>通常，令</a:t>
            </a:r>
            <a:r>
              <a:rPr lang="en-US" altLang="zh-CN" dirty="0" smtClean="0"/>
              <a:t>G={1,…,p-1}, p</a:t>
            </a:r>
            <a:r>
              <a:rPr lang="zh-CN" altLang="en-US" dirty="0" smtClean="0"/>
              <a:t>为素数，则</a:t>
            </a:r>
            <a:r>
              <a:rPr lang="en-US" altLang="zh-CN" dirty="0" smtClean="0"/>
              <a:t>E(</a:t>
            </a:r>
            <a:r>
              <a:rPr lang="en-US" altLang="zh-CN" dirty="0" err="1" smtClean="0"/>
              <a:t>x,g</a:t>
            </a:r>
            <a:r>
              <a:rPr lang="en-US" altLang="zh-CN" dirty="0" smtClean="0"/>
              <a:t>)=</a:t>
            </a:r>
            <a:r>
              <a:rPr lang="en-US" altLang="zh-CN" dirty="0" err="1" smtClean="0"/>
              <a:t>g</a:t>
            </a:r>
            <a:r>
              <a:rPr lang="en-US" altLang="zh-CN" baseline="30000" dirty="0" err="1" smtClean="0"/>
              <a:t>x</a:t>
            </a:r>
            <a:r>
              <a:rPr lang="en-US" altLang="zh-CN" dirty="0" smtClean="0"/>
              <a:t> mod p</a:t>
            </a:r>
            <a:r>
              <a:rPr lang="zh-CN" altLang="en-US" dirty="0" smtClean="0"/>
              <a:t>为指数函数</a:t>
            </a:r>
            <a:endParaRPr lang="en-US" altLang="zh-CN" dirty="0" smtClean="0"/>
          </a:p>
          <a:p>
            <a:pPr>
              <a:buNone/>
            </a:pPr>
            <a:endParaRPr lang="zh-CN" altLang="en-US" dirty="0" smtClean="0"/>
          </a:p>
          <a:p>
            <a:r>
              <a:rPr lang="zh-CN" altLang="en-US" sz="2400" dirty="0" smtClean="0"/>
              <a:t>特性</a:t>
            </a:r>
            <a:r>
              <a:rPr lang="en-US" altLang="zh-CN" sz="2400" dirty="0" smtClean="0"/>
              <a:t>1</a:t>
            </a:r>
            <a:r>
              <a:rPr lang="zh-CN" altLang="en-US" sz="2400" dirty="0" smtClean="0"/>
              <a:t>：周期性（</a:t>
            </a:r>
            <a:r>
              <a:rPr lang="en-US" altLang="zh-CN" sz="2400" dirty="0" smtClean="0"/>
              <a:t>Periodicity</a:t>
            </a:r>
            <a:r>
              <a:rPr lang="zh-CN" altLang="en-US" sz="2400" dirty="0" smtClean="0"/>
              <a:t>）</a:t>
            </a:r>
          </a:p>
          <a:p>
            <a:pPr lvl="1"/>
            <a:r>
              <a:rPr lang="zh-CN" altLang="en-US" sz="2000" dirty="0" smtClean="0"/>
              <a:t>令序列</a:t>
            </a:r>
            <a:r>
              <a:rPr lang="en-US" altLang="zh-CN" sz="2000" dirty="0" smtClean="0"/>
              <a:t>&lt;E(</a:t>
            </a:r>
            <a:r>
              <a:rPr lang="en-US" altLang="zh-CN" sz="2000" dirty="0" err="1" smtClean="0"/>
              <a:t>x,g</a:t>
            </a:r>
            <a:r>
              <a:rPr lang="en-US" altLang="zh-CN" sz="2000" dirty="0" smtClean="0"/>
              <a:t>)&gt;={g</a:t>
            </a:r>
            <a:r>
              <a:rPr lang="en-US" altLang="zh-CN" sz="2000" baseline="30000" dirty="0" smtClean="0"/>
              <a:t>0</a:t>
            </a:r>
            <a:r>
              <a:rPr lang="en-US" altLang="zh-CN" sz="2000" dirty="0" smtClean="0"/>
              <a:t>,g</a:t>
            </a:r>
            <a:r>
              <a:rPr lang="en-US" altLang="zh-CN" sz="2000" baseline="30000" dirty="0" smtClean="0"/>
              <a:t>1</a:t>
            </a:r>
            <a:r>
              <a:rPr lang="en-US" altLang="zh-CN" sz="2000" dirty="0" smtClean="0"/>
              <a:t>,g</a:t>
            </a:r>
            <a:r>
              <a:rPr lang="en-US" altLang="zh-CN" sz="2000" baseline="30000" dirty="0" smtClean="0"/>
              <a:t>2</a:t>
            </a:r>
            <a:r>
              <a:rPr lang="en-US" altLang="zh-CN" sz="2000" dirty="0" smtClean="0"/>
              <a:t>,…}</a:t>
            </a:r>
            <a:r>
              <a:rPr lang="zh-CN" altLang="en-US" sz="2000" dirty="0" smtClean="0"/>
              <a:t>为</a:t>
            </a:r>
            <a:r>
              <a:rPr lang="en-US" altLang="zh-CN" sz="2000" dirty="0" smtClean="0"/>
              <a:t>g</a:t>
            </a:r>
            <a:r>
              <a:rPr lang="zh-CN" altLang="en-US" sz="2000" dirty="0" smtClean="0"/>
              <a:t>所产生之序列。因为</a:t>
            </a:r>
            <a:r>
              <a:rPr lang="en-US" altLang="zh-CN" sz="2000" dirty="0" smtClean="0"/>
              <a:t>G</a:t>
            </a:r>
            <a:r>
              <a:rPr lang="zh-CN" altLang="en-US" sz="2000" dirty="0" smtClean="0"/>
              <a:t>是有限群，故</a:t>
            </a:r>
            <a:r>
              <a:rPr lang="en-US" altLang="zh-CN" sz="2000" dirty="0" smtClean="0"/>
              <a:t>E(</a:t>
            </a:r>
            <a:r>
              <a:rPr lang="en-US" altLang="zh-CN" sz="2000" dirty="0" err="1" smtClean="0"/>
              <a:t>x,g</a:t>
            </a:r>
            <a:r>
              <a:rPr lang="en-US" altLang="zh-CN" sz="2000" dirty="0" smtClean="0"/>
              <a:t>)</a:t>
            </a:r>
            <a:r>
              <a:rPr lang="zh-CN" altLang="en-US" sz="2000" dirty="0" smtClean="0"/>
              <a:t>产生之序列为周期序列</a:t>
            </a:r>
            <a:endParaRPr lang="en-US" altLang="zh-CN" sz="2000" dirty="0" smtClean="0"/>
          </a:p>
          <a:p>
            <a:pPr lvl="1"/>
            <a:r>
              <a:rPr lang="zh-CN" altLang="en-US" sz="2000" dirty="0" smtClean="0"/>
              <a:t>存在最小正整数</a:t>
            </a:r>
            <a:r>
              <a:rPr lang="en-US" altLang="zh-CN" sz="2000" dirty="0" smtClean="0"/>
              <a:t>T</a:t>
            </a:r>
            <a:r>
              <a:rPr lang="zh-CN" altLang="en-US" sz="2000" dirty="0" smtClean="0"/>
              <a:t>，使得</a:t>
            </a:r>
            <a:r>
              <a:rPr lang="en-US" altLang="zh-CN" sz="2000" dirty="0" smtClean="0"/>
              <a:t>E(</a:t>
            </a:r>
            <a:r>
              <a:rPr lang="en-US" altLang="zh-CN" sz="2000" dirty="0" err="1" smtClean="0"/>
              <a:t>T,g</a:t>
            </a:r>
            <a:r>
              <a:rPr lang="en-US" altLang="zh-CN" sz="2000" dirty="0" smtClean="0"/>
              <a:t>)=</a:t>
            </a:r>
            <a:r>
              <a:rPr lang="en-US" altLang="zh-CN" sz="2000" dirty="0" err="1" smtClean="0"/>
              <a:t>g</a:t>
            </a:r>
            <a:r>
              <a:rPr lang="en-US" altLang="zh-CN" sz="2000" baseline="30000" dirty="0" err="1" smtClean="0"/>
              <a:t>T</a:t>
            </a:r>
            <a:r>
              <a:rPr lang="en-US" altLang="zh-CN" sz="2000" dirty="0" smtClean="0"/>
              <a:t>=1=g</a:t>
            </a:r>
            <a:r>
              <a:rPr lang="en-US" altLang="zh-CN" sz="2000" baseline="30000" dirty="0" smtClean="0"/>
              <a:t>0</a:t>
            </a:r>
            <a:r>
              <a:rPr lang="zh-CN" altLang="en-US" sz="2000" dirty="0" smtClean="0"/>
              <a:t>，称</a:t>
            </a:r>
            <a:r>
              <a:rPr lang="en-US" altLang="zh-CN" sz="2000" dirty="0" smtClean="0"/>
              <a:t>T</a:t>
            </a:r>
            <a:r>
              <a:rPr lang="zh-CN" altLang="en-US" sz="2000" dirty="0" smtClean="0"/>
              <a:t>为</a:t>
            </a:r>
            <a:r>
              <a:rPr lang="en-US" altLang="zh-CN" sz="2000" dirty="0" smtClean="0"/>
              <a:t>g</a:t>
            </a:r>
            <a:r>
              <a:rPr lang="zh-CN" altLang="en-US" sz="2000" dirty="0" smtClean="0"/>
              <a:t>在</a:t>
            </a:r>
            <a:r>
              <a:rPr lang="en-US" altLang="zh-CN" sz="2000" dirty="0" smtClean="0"/>
              <a:t>G</a:t>
            </a:r>
            <a:r>
              <a:rPr lang="zh-CN" altLang="en-US" sz="2000" dirty="0" smtClean="0"/>
              <a:t>中的</a:t>
            </a:r>
            <a:r>
              <a:rPr lang="zh-CN" altLang="en-US" sz="2000" dirty="0" smtClean="0">
                <a:solidFill>
                  <a:srgbClr val="FF0000"/>
                </a:solidFill>
              </a:rPr>
              <a:t>序</a:t>
            </a:r>
            <a:r>
              <a:rPr lang="en-US" altLang="zh-CN" sz="2000" dirty="0" smtClean="0">
                <a:solidFill>
                  <a:srgbClr val="FF0000"/>
                </a:solidFill>
              </a:rPr>
              <a:t>(order)</a:t>
            </a:r>
            <a:r>
              <a:rPr lang="zh-CN" altLang="en-US" sz="2000" dirty="0" smtClean="0"/>
              <a:t>。对于所有</a:t>
            </a:r>
            <a:r>
              <a:rPr lang="en-US" altLang="zh-CN" sz="2000" dirty="0" smtClean="0"/>
              <a:t>g</a:t>
            </a:r>
            <a:r>
              <a:rPr lang="zh-CN" altLang="en-US" sz="2000" dirty="0" smtClean="0"/>
              <a:t>，</a:t>
            </a:r>
            <a:r>
              <a:rPr lang="en-US" altLang="zh-CN" sz="2000" dirty="0" smtClean="0"/>
              <a:t>T</a:t>
            </a:r>
            <a:r>
              <a:rPr lang="zh-CN" altLang="en-US" sz="2000" dirty="0" smtClean="0"/>
              <a:t>必定整除</a:t>
            </a:r>
            <a:r>
              <a:rPr lang="en-US" altLang="zh-CN" sz="2000" dirty="0" smtClean="0"/>
              <a:t>p-1</a:t>
            </a:r>
            <a:endParaRPr lang="zh-CN" altLang="en-US" sz="2000"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68</a:t>
            </a:fld>
            <a:endParaRPr lang="en-US" altLang="zh-CN" dirty="0"/>
          </a:p>
        </p:txBody>
      </p:sp>
      <p:sp>
        <p:nvSpPr>
          <p:cNvPr id="7" name="流程图: 合并 6"/>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96736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FC620DE2-023C-4447-B5E6-85BACFF8C054}" type="slidenum">
              <a:rPr lang="zh-CN" altLang="en-US" smtClean="0"/>
              <a:pPr/>
              <a:t>69</a:t>
            </a:fld>
            <a:endParaRPr lang="zh-CN" altLang="en-US"/>
          </a:p>
        </p:txBody>
      </p:sp>
      <p:sp>
        <p:nvSpPr>
          <p:cNvPr id="3" name="内容占位符 2"/>
          <p:cNvSpPr>
            <a:spLocks noGrp="1"/>
          </p:cNvSpPr>
          <p:nvPr>
            <p:ph idx="4294967295"/>
          </p:nvPr>
        </p:nvSpPr>
        <p:spPr>
          <a:xfrm>
            <a:off x="395536" y="1124744"/>
            <a:ext cx="8568952" cy="5233194"/>
          </a:xfrm>
        </p:spPr>
        <p:txBody>
          <a:bodyPr/>
          <a:lstStyle/>
          <a:p>
            <a:pPr algn="l">
              <a:lnSpc>
                <a:spcPct val="95000"/>
              </a:lnSpc>
              <a:buNone/>
            </a:pPr>
            <a:r>
              <a:rPr lang="zh-CN" altLang="en-US" sz="2400" dirty="0" smtClean="0"/>
              <a:t>例：</a:t>
            </a:r>
            <a:r>
              <a:rPr lang="en-US" altLang="zh-CN" sz="2400" dirty="0" smtClean="0"/>
              <a:t>p=11, g=2,</a:t>
            </a:r>
          </a:p>
          <a:p>
            <a:pPr algn="l">
              <a:lnSpc>
                <a:spcPct val="95000"/>
              </a:lnSpc>
              <a:buNone/>
            </a:pPr>
            <a:r>
              <a:rPr lang="en-US" altLang="zh-CN" sz="2400" dirty="0" smtClean="0"/>
              <a:t>&lt;E(</a:t>
            </a:r>
            <a:r>
              <a:rPr lang="en-US" altLang="zh-CN" sz="2400" dirty="0" err="1" smtClean="0"/>
              <a:t>x,g</a:t>
            </a:r>
            <a:r>
              <a:rPr lang="en-US" altLang="zh-CN" sz="2400" dirty="0" smtClean="0"/>
              <a:t>)&gt;={2</a:t>
            </a:r>
            <a:r>
              <a:rPr lang="en-US" altLang="zh-CN" sz="2400" baseline="30000" dirty="0" smtClean="0"/>
              <a:t>0</a:t>
            </a:r>
            <a:r>
              <a:rPr lang="en-US" altLang="zh-CN" sz="2400" dirty="0" smtClean="0"/>
              <a:t>,2</a:t>
            </a:r>
            <a:r>
              <a:rPr lang="en-US" altLang="zh-CN" sz="2400" baseline="30000" dirty="0" smtClean="0"/>
              <a:t>1</a:t>
            </a:r>
            <a:r>
              <a:rPr lang="en-US" altLang="zh-CN" sz="2400" dirty="0" smtClean="0"/>
              <a:t>,…,2</a:t>
            </a:r>
            <a:r>
              <a:rPr lang="en-US" altLang="zh-CN" sz="2400" baseline="30000" dirty="0" smtClean="0"/>
              <a:t>10</a:t>
            </a:r>
            <a:r>
              <a:rPr lang="en-US" altLang="zh-CN" sz="2400" dirty="0" smtClean="0"/>
              <a:t>}={1,2,4,8,5,10,9,7,3,6,1}</a:t>
            </a:r>
          </a:p>
          <a:p>
            <a:pPr>
              <a:lnSpc>
                <a:spcPct val="95000"/>
              </a:lnSpc>
              <a:buNone/>
            </a:pPr>
            <a:endParaRPr lang="en-US" altLang="zh-CN" sz="2400" dirty="0" smtClean="0"/>
          </a:p>
          <a:p>
            <a:pPr>
              <a:lnSpc>
                <a:spcPct val="95000"/>
              </a:lnSpc>
              <a:buNone/>
            </a:pPr>
            <a:r>
              <a:rPr lang="en-US" altLang="zh-CN" sz="2400" dirty="0" smtClean="0"/>
              <a:t>	</a:t>
            </a:r>
            <a:r>
              <a:rPr lang="zh-CN" altLang="en-US" sz="2400" dirty="0" smtClean="0"/>
              <a:t>即：</a:t>
            </a:r>
            <a:r>
              <a:rPr lang="en-US" altLang="zh-CN" sz="2400" dirty="0" smtClean="0"/>
              <a:t>2</a:t>
            </a:r>
            <a:r>
              <a:rPr lang="en-US" altLang="zh-CN" sz="2400" baseline="30000" dirty="0" smtClean="0"/>
              <a:t>0</a:t>
            </a:r>
            <a:r>
              <a:rPr lang="en-US" altLang="zh-CN" sz="2400" dirty="0" smtClean="0"/>
              <a:t>=1 mod 11		2</a:t>
            </a:r>
            <a:r>
              <a:rPr lang="en-US" altLang="zh-CN" sz="2400" baseline="30000" dirty="0" smtClean="0"/>
              <a:t>6</a:t>
            </a:r>
            <a:r>
              <a:rPr lang="en-US" altLang="zh-CN" sz="2400" dirty="0" smtClean="0"/>
              <a:t>=9 mod 11</a:t>
            </a:r>
          </a:p>
          <a:p>
            <a:pPr>
              <a:lnSpc>
                <a:spcPct val="95000"/>
              </a:lnSpc>
              <a:buNone/>
            </a:pPr>
            <a:r>
              <a:rPr lang="en-US" altLang="zh-CN" sz="2400" dirty="0" smtClean="0"/>
              <a:t>		 2</a:t>
            </a:r>
            <a:r>
              <a:rPr lang="en-US" altLang="zh-CN" sz="2400" baseline="30000" dirty="0" smtClean="0"/>
              <a:t>1</a:t>
            </a:r>
            <a:r>
              <a:rPr lang="en-US" altLang="zh-CN" sz="2400" dirty="0" smtClean="0"/>
              <a:t>=2 mod 11		2</a:t>
            </a:r>
            <a:r>
              <a:rPr lang="en-US" altLang="zh-CN" sz="2400" baseline="30000" dirty="0" smtClean="0"/>
              <a:t>7</a:t>
            </a:r>
            <a:r>
              <a:rPr lang="en-US" altLang="zh-CN" sz="2400" dirty="0" smtClean="0"/>
              <a:t>=7 mod 11</a:t>
            </a:r>
          </a:p>
          <a:p>
            <a:pPr>
              <a:lnSpc>
                <a:spcPct val="95000"/>
              </a:lnSpc>
              <a:buNone/>
            </a:pPr>
            <a:r>
              <a:rPr lang="en-US" altLang="zh-CN" sz="2400" dirty="0" smtClean="0"/>
              <a:t>		 2</a:t>
            </a:r>
            <a:r>
              <a:rPr lang="en-US" altLang="zh-CN" sz="2400" baseline="30000" dirty="0" smtClean="0"/>
              <a:t>2</a:t>
            </a:r>
            <a:r>
              <a:rPr lang="en-US" altLang="zh-CN" sz="2400" dirty="0" smtClean="0"/>
              <a:t>=4 mod 11		2</a:t>
            </a:r>
            <a:r>
              <a:rPr lang="en-US" altLang="zh-CN" sz="2400" baseline="30000" dirty="0" smtClean="0"/>
              <a:t>8</a:t>
            </a:r>
            <a:r>
              <a:rPr lang="en-US" altLang="zh-CN" sz="2400" dirty="0" smtClean="0"/>
              <a:t>=3 mod 11</a:t>
            </a:r>
          </a:p>
          <a:p>
            <a:pPr>
              <a:lnSpc>
                <a:spcPct val="95000"/>
              </a:lnSpc>
              <a:buNone/>
            </a:pPr>
            <a:r>
              <a:rPr lang="en-US" altLang="zh-CN" sz="2400" dirty="0" smtClean="0"/>
              <a:t>		 2</a:t>
            </a:r>
            <a:r>
              <a:rPr lang="en-US" altLang="zh-CN" sz="2400" baseline="30000" dirty="0" smtClean="0"/>
              <a:t>3</a:t>
            </a:r>
            <a:r>
              <a:rPr lang="en-US" altLang="zh-CN" sz="2400" dirty="0" smtClean="0"/>
              <a:t>=8 mod 11		2</a:t>
            </a:r>
            <a:r>
              <a:rPr lang="en-US" altLang="zh-CN" sz="2400" baseline="30000" dirty="0" smtClean="0"/>
              <a:t>9</a:t>
            </a:r>
            <a:r>
              <a:rPr lang="en-US" altLang="zh-CN" sz="2400" dirty="0" smtClean="0"/>
              <a:t>=6 mod 11</a:t>
            </a:r>
          </a:p>
          <a:p>
            <a:pPr>
              <a:lnSpc>
                <a:spcPct val="95000"/>
              </a:lnSpc>
              <a:buNone/>
            </a:pPr>
            <a:r>
              <a:rPr lang="en-US" altLang="zh-CN" sz="2400" dirty="0" smtClean="0"/>
              <a:t>		 2</a:t>
            </a:r>
            <a:r>
              <a:rPr lang="en-US" altLang="zh-CN" sz="2400" baseline="30000" dirty="0" smtClean="0"/>
              <a:t>4</a:t>
            </a:r>
            <a:r>
              <a:rPr lang="en-US" altLang="zh-CN" sz="2400" dirty="0" smtClean="0"/>
              <a:t>=5 mod 11		2</a:t>
            </a:r>
            <a:r>
              <a:rPr lang="en-US" altLang="zh-CN" sz="2400" baseline="30000" dirty="0" smtClean="0"/>
              <a:t>10</a:t>
            </a:r>
            <a:r>
              <a:rPr lang="en-US" altLang="zh-CN" sz="2400" dirty="0" smtClean="0"/>
              <a:t>=1 mod 11</a:t>
            </a:r>
          </a:p>
          <a:p>
            <a:pPr>
              <a:lnSpc>
                <a:spcPct val="95000"/>
              </a:lnSpc>
              <a:buNone/>
            </a:pPr>
            <a:r>
              <a:rPr lang="en-US" altLang="zh-CN" sz="2400" dirty="0" smtClean="0"/>
              <a:t>		 2</a:t>
            </a:r>
            <a:r>
              <a:rPr lang="en-US" altLang="zh-CN" sz="2400" baseline="30000" dirty="0" smtClean="0"/>
              <a:t>5</a:t>
            </a:r>
            <a:r>
              <a:rPr lang="en-US" altLang="zh-CN" sz="2400" dirty="0" smtClean="0"/>
              <a:t>=10 mod 11</a:t>
            </a:r>
          </a:p>
          <a:p>
            <a:pPr>
              <a:lnSpc>
                <a:spcPct val="95000"/>
              </a:lnSpc>
              <a:buNone/>
            </a:pPr>
            <a:r>
              <a:rPr lang="en-US" altLang="zh-CN" sz="2400" dirty="0" smtClean="0"/>
              <a:t>	</a:t>
            </a:r>
          </a:p>
          <a:p>
            <a:pPr>
              <a:lnSpc>
                <a:spcPct val="95000"/>
              </a:lnSpc>
              <a:buNone/>
            </a:pPr>
            <a:r>
              <a:rPr lang="en-US" altLang="zh-CN" sz="2400" dirty="0" smtClean="0"/>
              <a:t>       </a:t>
            </a:r>
            <a:r>
              <a:rPr lang="zh-CN" altLang="en-US" sz="2400" dirty="0" smtClean="0"/>
              <a:t>所以</a:t>
            </a:r>
            <a:r>
              <a:rPr lang="en-US" altLang="zh-CN" sz="2400" dirty="0" smtClean="0"/>
              <a:t>T=10=11-1=p-1</a:t>
            </a:r>
            <a:endParaRPr lang="zh-CN" altLang="en-US" sz="2400" dirty="0" smtClean="0"/>
          </a:p>
          <a:p>
            <a:endParaRPr lang="zh-CN" altLang="en-US" sz="2400" dirty="0"/>
          </a:p>
        </p:txBody>
      </p:sp>
      <p:sp>
        <p:nvSpPr>
          <p:cNvPr id="4" name="流程图: 合并 3"/>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22460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smtClean="0">
                <a:solidFill>
                  <a:srgbClr val="FF0000"/>
                </a:solidFill>
              </a:rPr>
              <a:t>环</a:t>
            </a:r>
            <a:r>
              <a:rPr lang="en-US" altLang="zh-CN" dirty="0" smtClean="0">
                <a:solidFill>
                  <a:srgbClr val="FF0000"/>
                </a:solidFill>
              </a:rPr>
              <a:t>Ring</a:t>
            </a:r>
            <a:r>
              <a:rPr lang="zh-CN" altLang="en-US" dirty="0" smtClean="0"/>
              <a:t>：</a:t>
            </a:r>
            <a:endParaRPr lang="en-US" altLang="zh-CN" dirty="0" smtClean="0"/>
          </a:p>
          <a:p>
            <a:pPr marL="441325" lvl="1" indent="0">
              <a:buNone/>
            </a:pPr>
            <a:r>
              <a:rPr lang="zh-CN" altLang="en-US" dirty="0" smtClean="0"/>
              <a:t>环</a:t>
            </a:r>
            <a:r>
              <a:rPr lang="en-US" altLang="zh-CN" dirty="0" smtClean="0"/>
              <a:t>R</a:t>
            </a:r>
            <a:r>
              <a:rPr lang="zh-CN" altLang="en-US" dirty="0" smtClean="0"/>
              <a:t>，记作</a:t>
            </a:r>
            <a:r>
              <a:rPr lang="en-US" altLang="zh-CN" dirty="0" smtClean="0"/>
              <a:t>{</a:t>
            </a:r>
            <a:r>
              <a:rPr lang="en-US" altLang="zh-CN" dirty="0" err="1" smtClean="0"/>
              <a:t>R,+,x</a:t>
            </a:r>
            <a:r>
              <a:rPr lang="en-US" altLang="zh-CN" dirty="0" smtClean="0"/>
              <a:t>}</a:t>
            </a:r>
            <a:r>
              <a:rPr lang="zh-CN" altLang="en-US" dirty="0" smtClean="0"/>
              <a:t>，定义二元运算加法“</a:t>
            </a:r>
            <a:r>
              <a:rPr lang="en-US" altLang="zh-CN" dirty="0" smtClean="0"/>
              <a:t>+</a:t>
            </a:r>
            <a:r>
              <a:rPr lang="zh-CN" altLang="en-US" dirty="0" smtClean="0"/>
              <a:t>”和乘法“</a:t>
            </a:r>
            <a:r>
              <a:rPr lang="en-US" altLang="zh-CN" dirty="0" smtClean="0"/>
              <a:t>×</a:t>
            </a:r>
            <a:r>
              <a:rPr lang="zh-CN" altLang="en-US" dirty="0" smtClean="0"/>
              <a:t>”的集合，</a:t>
            </a:r>
            <a:r>
              <a:rPr lang="en-US" altLang="zh-CN" dirty="0" smtClean="0"/>
              <a:t> R</a:t>
            </a:r>
            <a:r>
              <a:rPr lang="zh-CN" altLang="en-US" dirty="0" smtClean="0"/>
              <a:t>中任意元素</a:t>
            </a:r>
            <a:r>
              <a:rPr lang="en-US" altLang="zh-CN" dirty="0" err="1" smtClean="0"/>
              <a:t>a,b,c</a:t>
            </a:r>
            <a:r>
              <a:rPr lang="zh-CN" altLang="en-US" dirty="0" smtClean="0"/>
              <a:t>满足下列公理：</a:t>
            </a:r>
            <a:endParaRPr lang="en-US" altLang="zh-CN" dirty="0" smtClean="0"/>
          </a:p>
          <a:p>
            <a:pPr lvl="1"/>
            <a:endParaRPr lang="en-US" altLang="zh-CN" dirty="0" smtClean="0"/>
          </a:p>
          <a:p>
            <a:pPr lvl="1"/>
            <a:r>
              <a:rPr lang="en-US" altLang="zh-CN" dirty="0" smtClean="0"/>
              <a:t>(A1-A5), R</a:t>
            </a:r>
            <a:r>
              <a:rPr lang="zh-CN" altLang="en-US" dirty="0" smtClean="0"/>
              <a:t>关于</a:t>
            </a:r>
            <a:r>
              <a:rPr lang="zh-CN" altLang="en-US" dirty="0" smtClean="0">
                <a:solidFill>
                  <a:srgbClr val="FF0000"/>
                </a:solidFill>
              </a:rPr>
              <a:t>加法是交换群</a:t>
            </a:r>
            <a:r>
              <a:rPr lang="zh-CN" altLang="en-US" dirty="0" smtClean="0"/>
              <a:t>，单位元是</a:t>
            </a:r>
            <a:r>
              <a:rPr lang="en-US" altLang="zh-CN" dirty="0" smtClean="0"/>
              <a:t>0</a:t>
            </a:r>
            <a:r>
              <a:rPr lang="zh-CN" altLang="en-US" dirty="0" smtClean="0"/>
              <a:t>，</a:t>
            </a:r>
            <a:r>
              <a:rPr lang="en-US" altLang="zh-CN" dirty="0" smtClean="0"/>
              <a:t>a</a:t>
            </a:r>
            <a:r>
              <a:rPr lang="zh-CN" altLang="en-US" dirty="0" smtClean="0"/>
              <a:t>的逆元是</a:t>
            </a:r>
            <a:r>
              <a:rPr lang="en-US" altLang="zh-CN" dirty="0" smtClean="0"/>
              <a:t>-a</a:t>
            </a:r>
          </a:p>
          <a:p>
            <a:pPr lvl="1"/>
            <a:r>
              <a:rPr lang="en-US" altLang="zh-CN" dirty="0" smtClean="0"/>
              <a:t>(M1) </a:t>
            </a:r>
            <a:r>
              <a:rPr lang="zh-CN" altLang="en-US" dirty="0" smtClean="0">
                <a:solidFill>
                  <a:srgbClr val="FF0000"/>
                </a:solidFill>
              </a:rPr>
              <a:t>乘法封闭性</a:t>
            </a:r>
            <a:r>
              <a:rPr lang="zh-CN" altLang="en-US" dirty="0" smtClean="0"/>
              <a:t>：如果</a:t>
            </a:r>
            <a:r>
              <a:rPr lang="en-US" altLang="zh-CN" dirty="0" smtClean="0"/>
              <a:t>a</a:t>
            </a:r>
            <a:r>
              <a:rPr lang="zh-CN" altLang="en-US" dirty="0" smtClean="0"/>
              <a:t>和</a:t>
            </a:r>
            <a:r>
              <a:rPr lang="en-US" altLang="zh-CN" dirty="0" smtClean="0"/>
              <a:t>b</a:t>
            </a:r>
            <a:r>
              <a:rPr lang="zh-CN" altLang="en-US" dirty="0" smtClean="0"/>
              <a:t>都属于</a:t>
            </a:r>
            <a:r>
              <a:rPr lang="en-US" altLang="zh-CN" dirty="0" smtClean="0"/>
              <a:t>R</a:t>
            </a:r>
            <a:r>
              <a:rPr lang="zh-CN" altLang="en-US" dirty="0" smtClean="0"/>
              <a:t>，则</a:t>
            </a:r>
            <a:r>
              <a:rPr lang="en-US" altLang="zh-CN" dirty="0" err="1" smtClean="0"/>
              <a:t>ab</a:t>
            </a:r>
            <a:r>
              <a:rPr lang="zh-CN" altLang="en-US" dirty="0" smtClean="0"/>
              <a:t>也属于</a:t>
            </a:r>
            <a:r>
              <a:rPr lang="en-US" altLang="zh-CN" dirty="0" smtClean="0"/>
              <a:t>R</a:t>
            </a:r>
          </a:p>
          <a:p>
            <a:pPr lvl="1"/>
            <a:r>
              <a:rPr lang="en-US" altLang="zh-CN" dirty="0" smtClean="0"/>
              <a:t>(M2) </a:t>
            </a:r>
            <a:r>
              <a:rPr lang="zh-CN" altLang="en-US" dirty="0" smtClean="0">
                <a:solidFill>
                  <a:srgbClr val="FF0000"/>
                </a:solidFill>
              </a:rPr>
              <a:t>乘法结合律</a:t>
            </a:r>
            <a:r>
              <a:rPr lang="zh-CN" altLang="en-US" dirty="0" smtClean="0"/>
              <a:t>：如果</a:t>
            </a:r>
            <a:r>
              <a:rPr lang="en-US" altLang="zh-CN" dirty="0" err="1" smtClean="0"/>
              <a:t>a,b,c</a:t>
            </a:r>
            <a:r>
              <a:rPr lang="zh-CN" altLang="en-US" dirty="0" smtClean="0"/>
              <a:t>都属于</a:t>
            </a:r>
            <a:r>
              <a:rPr lang="en-US" altLang="zh-CN" dirty="0" smtClean="0"/>
              <a:t>R</a:t>
            </a:r>
            <a:r>
              <a:rPr lang="zh-CN" altLang="en-US" dirty="0" smtClean="0"/>
              <a:t>，则</a:t>
            </a:r>
            <a:r>
              <a:rPr lang="en-US" altLang="zh-CN" dirty="0" smtClean="0"/>
              <a:t>a(</a:t>
            </a:r>
            <a:r>
              <a:rPr lang="en-US" altLang="zh-CN" dirty="0" err="1" smtClean="0"/>
              <a:t>bc</a:t>
            </a:r>
            <a:r>
              <a:rPr lang="en-US" altLang="zh-CN" dirty="0" smtClean="0"/>
              <a:t>)=(</a:t>
            </a:r>
            <a:r>
              <a:rPr lang="en-US" altLang="zh-CN" dirty="0" err="1" smtClean="0"/>
              <a:t>ab</a:t>
            </a:r>
            <a:r>
              <a:rPr lang="en-US" altLang="zh-CN" dirty="0" smtClean="0"/>
              <a:t>)c</a:t>
            </a:r>
          </a:p>
          <a:p>
            <a:pPr lvl="1"/>
            <a:r>
              <a:rPr lang="en-US" altLang="zh-CN" dirty="0" smtClean="0"/>
              <a:t>(M3) </a:t>
            </a:r>
            <a:r>
              <a:rPr lang="zh-CN" altLang="en-US" dirty="0" smtClean="0">
                <a:solidFill>
                  <a:srgbClr val="FF0000"/>
                </a:solidFill>
              </a:rPr>
              <a:t>分配律</a:t>
            </a:r>
            <a:r>
              <a:rPr lang="zh-CN" altLang="en-US" dirty="0" smtClean="0"/>
              <a:t>：如果</a:t>
            </a:r>
            <a:r>
              <a:rPr lang="en-US" altLang="zh-CN" dirty="0" err="1" smtClean="0"/>
              <a:t>a,b,c</a:t>
            </a:r>
            <a:r>
              <a:rPr lang="zh-CN" altLang="en-US" dirty="0" smtClean="0"/>
              <a:t>都属于</a:t>
            </a:r>
            <a:r>
              <a:rPr lang="en-US" altLang="zh-CN" dirty="0" smtClean="0"/>
              <a:t>R</a:t>
            </a:r>
            <a:r>
              <a:rPr lang="zh-CN" altLang="en-US" dirty="0" smtClean="0"/>
              <a:t>，则</a:t>
            </a:r>
            <a:r>
              <a:rPr lang="en-AU" altLang="zh-CN" dirty="0" smtClean="0"/>
              <a:t>a(</a:t>
            </a:r>
            <a:r>
              <a:rPr lang="en-AU" altLang="zh-CN" dirty="0" err="1" smtClean="0"/>
              <a:t>b+c</a:t>
            </a:r>
            <a:r>
              <a:rPr lang="en-AU" altLang="zh-CN" dirty="0" smtClean="0"/>
              <a:t>)=</a:t>
            </a:r>
            <a:r>
              <a:rPr lang="en-AU" altLang="zh-CN" dirty="0" err="1" smtClean="0"/>
              <a:t>ab+ac</a:t>
            </a:r>
            <a:r>
              <a:rPr lang="zh-CN" altLang="en-US" dirty="0" smtClean="0"/>
              <a:t>或</a:t>
            </a:r>
            <a:r>
              <a:rPr lang="en-AU" altLang="zh-CN" dirty="0" smtClean="0"/>
              <a:t>(</a:t>
            </a:r>
            <a:r>
              <a:rPr lang="en-AU" altLang="zh-CN" dirty="0" err="1" smtClean="0"/>
              <a:t>a+b</a:t>
            </a:r>
            <a:r>
              <a:rPr lang="en-AU" altLang="zh-CN" dirty="0" smtClean="0"/>
              <a:t>)c =</a:t>
            </a:r>
            <a:r>
              <a:rPr lang="en-AU" altLang="zh-CN" dirty="0" err="1" smtClean="0"/>
              <a:t>ac+bc</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54527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400" dirty="0" smtClean="0"/>
              <a:t>特性</a:t>
            </a:r>
            <a:r>
              <a:rPr lang="en-US" altLang="zh-CN" sz="2400" dirty="0" smtClean="0"/>
              <a:t>2</a:t>
            </a:r>
            <a:r>
              <a:rPr lang="zh-CN" altLang="en-US" sz="2400" dirty="0" smtClean="0"/>
              <a:t>：本原元问题</a:t>
            </a:r>
            <a:endParaRPr lang="en-US" altLang="zh-CN" sz="2400" dirty="0" smtClean="0"/>
          </a:p>
          <a:p>
            <a:pPr lvl="1"/>
            <a:r>
              <a:rPr lang="zh-CN" altLang="en-US" sz="2000" dirty="0" smtClean="0"/>
              <a:t>若找到一个本原元，容易找到其它本原元。问题是如何找到第一个本原元。</a:t>
            </a:r>
            <a:endParaRPr lang="en-US" altLang="zh-CN" sz="2000" dirty="0" smtClean="0"/>
          </a:p>
          <a:p>
            <a:pPr lvl="1"/>
            <a:endParaRPr lang="en-US" altLang="zh-CN" sz="2000" dirty="0" smtClean="0"/>
          </a:p>
          <a:p>
            <a:r>
              <a:rPr lang="zh-CN" altLang="en-US" sz="2400" dirty="0" smtClean="0"/>
              <a:t>特性</a:t>
            </a:r>
            <a:r>
              <a:rPr lang="en-US" altLang="zh-CN" sz="2400" dirty="0" smtClean="0"/>
              <a:t>3</a:t>
            </a:r>
            <a:r>
              <a:rPr lang="zh-CN" altLang="en-US" sz="2400" dirty="0" smtClean="0"/>
              <a:t>：交换性</a:t>
            </a:r>
            <a:endParaRPr lang="en-US" altLang="zh-CN" sz="2400" dirty="0" smtClean="0"/>
          </a:p>
          <a:p>
            <a:pPr lvl="1"/>
            <a:r>
              <a:rPr lang="zh-CN" altLang="en-US" sz="2000" dirty="0" smtClean="0"/>
              <a:t>指数函数满足交换性，因为：</a:t>
            </a:r>
            <a:endParaRPr lang="en-US" altLang="zh-CN" sz="2000" dirty="0" smtClean="0"/>
          </a:p>
          <a:p>
            <a:pPr lvl="1">
              <a:buNone/>
            </a:pPr>
            <a:r>
              <a:rPr lang="en-US" altLang="zh-CN" sz="2000" dirty="0" smtClean="0"/>
              <a:t>	E(</a:t>
            </a:r>
            <a:r>
              <a:rPr lang="en-US" altLang="zh-CN" sz="2000" dirty="0" err="1" smtClean="0"/>
              <a:t>x,E</a:t>
            </a:r>
            <a:r>
              <a:rPr lang="en-US" altLang="zh-CN" sz="2000" dirty="0" smtClean="0"/>
              <a:t>(</a:t>
            </a:r>
            <a:r>
              <a:rPr lang="en-US" altLang="zh-CN" sz="2000" dirty="0" err="1" smtClean="0"/>
              <a:t>y,g</a:t>
            </a:r>
            <a:r>
              <a:rPr lang="en-US" altLang="zh-CN" sz="2000" dirty="0" smtClean="0"/>
              <a:t>))=E(</a:t>
            </a:r>
            <a:r>
              <a:rPr lang="en-US" altLang="zh-CN" sz="2000" dirty="0" err="1" smtClean="0"/>
              <a:t>x,g</a:t>
            </a:r>
            <a:r>
              <a:rPr lang="en-US" altLang="zh-CN" sz="2000" baseline="30000" dirty="0" err="1" smtClean="0"/>
              <a:t>y</a:t>
            </a:r>
            <a:r>
              <a:rPr lang="en-US" altLang="zh-CN" sz="2000" dirty="0" smtClean="0"/>
              <a:t>)=(</a:t>
            </a:r>
            <a:r>
              <a:rPr lang="en-US" altLang="zh-CN" sz="2000" dirty="0" err="1" smtClean="0"/>
              <a:t>g</a:t>
            </a:r>
            <a:r>
              <a:rPr lang="en-US" altLang="zh-CN" sz="2000" baseline="30000" dirty="0" err="1" smtClean="0"/>
              <a:t>y</a:t>
            </a:r>
            <a:r>
              <a:rPr lang="en-US" altLang="zh-CN" sz="2000" dirty="0" smtClean="0"/>
              <a:t>)</a:t>
            </a:r>
            <a:r>
              <a:rPr lang="en-US" altLang="zh-CN" sz="2000" baseline="30000" dirty="0" smtClean="0"/>
              <a:t>x</a:t>
            </a:r>
            <a:r>
              <a:rPr lang="en-US" altLang="zh-CN" sz="2000" dirty="0" smtClean="0"/>
              <a:t>=</a:t>
            </a:r>
            <a:r>
              <a:rPr lang="en-US" altLang="zh-CN" sz="2000" dirty="0" err="1" smtClean="0"/>
              <a:t>g</a:t>
            </a:r>
            <a:r>
              <a:rPr lang="en-US" altLang="zh-CN" sz="2000" baseline="30000" dirty="0" err="1" smtClean="0"/>
              <a:t>yx</a:t>
            </a:r>
            <a:endParaRPr lang="en-US" altLang="zh-CN" sz="2000" baseline="30000" dirty="0" smtClean="0"/>
          </a:p>
          <a:p>
            <a:pPr lvl="1">
              <a:buNone/>
            </a:pPr>
            <a:r>
              <a:rPr lang="en-US" altLang="zh-CN" sz="2000" baseline="30000" dirty="0" smtClean="0"/>
              <a:t>	</a:t>
            </a:r>
            <a:r>
              <a:rPr lang="en-US" altLang="zh-CN" sz="2000" dirty="0" smtClean="0"/>
              <a:t>E(</a:t>
            </a:r>
            <a:r>
              <a:rPr lang="en-US" altLang="zh-CN" sz="2000" dirty="0" err="1" smtClean="0"/>
              <a:t>y,E</a:t>
            </a:r>
            <a:r>
              <a:rPr lang="en-US" altLang="zh-CN" sz="2000" dirty="0" smtClean="0"/>
              <a:t>(</a:t>
            </a:r>
            <a:r>
              <a:rPr lang="en-US" altLang="zh-CN" sz="2000" dirty="0" err="1" smtClean="0"/>
              <a:t>x,g</a:t>
            </a:r>
            <a:r>
              <a:rPr lang="en-US" altLang="zh-CN" sz="2000" dirty="0" smtClean="0"/>
              <a:t>))=E(</a:t>
            </a:r>
            <a:r>
              <a:rPr lang="en-US" altLang="zh-CN" sz="2000" dirty="0" err="1" smtClean="0"/>
              <a:t>y,g</a:t>
            </a:r>
            <a:r>
              <a:rPr lang="en-US" altLang="zh-CN" sz="2000" baseline="30000" dirty="0" err="1" smtClean="0"/>
              <a:t>x</a:t>
            </a:r>
            <a:r>
              <a:rPr lang="en-US" altLang="zh-CN" sz="2000" dirty="0" smtClean="0"/>
              <a:t>)=(</a:t>
            </a:r>
            <a:r>
              <a:rPr lang="en-US" altLang="zh-CN" sz="2000" dirty="0" err="1" smtClean="0"/>
              <a:t>g</a:t>
            </a:r>
            <a:r>
              <a:rPr lang="en-US" altLang="zh-CN" sz="2000" baseline="30000" dirty="0" err="1" smtClean="0"/>
              <a:t>x</a:t>
            </a:r>
            <a:r>
              <a:rPr lang="en-US" altLang="zh-CN" sz="2000" dirty="0" smtClean="0"/>
              <a:t>)</a:t>
            </a:r>
            <a:r>
              <a:rPr lang="en-US" altLang="zh-CN" sz="2000" baseline="30000" dirty="0" smtClean="0"/>
              <a:t>y</a:t>
            </a:r>
            <a:r>
              <a:rPr lang="en-US" altLang="zh-CN" sz="2000" dirty="0" smtClean="0"/>
              <a:t>=</a:t>
            </a:r>
            <a:r>
              <a:rPr lang="en-US" altLang="zh-CN" sz="2000" dirty="0" err="1" smtClean="0"/>
              <a:t>g</a:t>
            </a:r>
            <a:r>
              <a:rPr lang="en-US" altLang="zh-CN" sz="2000" baseline="30000" dirty="0" err="1" smtClean="0"/>
              <a:t>xy</a:t>
            </a:r>
            <a:endParaRPr lang="en-US" altLang="zh-CN" sz="2000" baseline="30000" dirty="0" smtClean="0"/>
          </a:p>
          <a:p>
            <a:pPr lvl="1">
              <a:buNone/>
            </a:pPr>
            <a:r>
              <a:rPr lang="en-US" altLang="zh-CN" sz="2000" baseline="30000" dirty="0" smtClean="0"/>
              <a:t>	</a:t>
            </a:r>
            <a:r>
              <a:rPr lang="en-US" altLang="zh-CN" sz="2000" dirty="0" smtClean="0"/>
              <a:t>∴ E(</a:t>
            </a:r>
            <a:r>
              <a:rPr lang="en-US" altLang="zh-CN" sz="2000" dirty="0" err="1" smtClean="0"/>
              <a:t>x,E</a:t>
            </a:r>
            <a:r>
              <a:rPr lang="en-US" altLang="zh-CN" sz="2000" dirty="0" smtClean="0"/>
              <a:t>(</a:t>
            </a:r>
            <a:r>
              <a:rPr lang="en-US" altLang="zh-CN" sz="2000" dirty="0" err="1" smtClean="0"/>
              <a:t>y,g</a:t>
            </a:r>
            <a:r>
              <a:rPr lang="en-US" altLang="zh-CN" sz="2000" dirty="0" smtClean="0"/>
              <a:t>))=E(</a:t>
            </a:r>
            <a:r>
              <a:rPr lang="en-US" altLang="zh-CN" sz="2000" dirty="0" err="1" smtClean="0"/>
              <a:t>y,E</a:t>
            </a:r>
            <a:r>
              <a:rPr lang="en-US" altLang="zh-CN" sz="2000" dirty="0" smtClean="0"/>
              <a:t>(</a:t>
            </a:r>
            <a:r>
              <a:rPr lang="en-US" altLang="zh-CN" sz="2000" dirty="0" err="1" smtClean="0"/>
              <a:t>x,g</a:t>
            </a:r>
            <a:r>
              <a:rPr lang="en-US" altLang="zh-CN" sz="2000" dirty="0" smtClean="0"/>
              <a:t>))</a:t>
            </a:r>
          </a:p>
          <a:p>
            <a:pPr lvl="1"/>
            <a:endParaRPr lang="en-US" altLang="zh-CN" sz="2000" dirty="0" smtClean="0"/>
          </a:p>
          <a:p>
            <a:r>
              <a:rPr lang="zh-CN" altLang="en-US" sz="2400" dirty="0" smtClean="0"/>
              <a:t>特性</a:t>
            </a:r>
            <a:r>
              <a:rPr lang="en-US" altLang="zh-CN" sz="2400" dirty="0" smtClean="0"/>
              <a:t>4</a:t>
            </a:r>
            <a:r>
              <a:rPr lang="zh-CN" altLang="en-US" sz="2400" dirty="0" smtClean="0"/>
              <a:t>：</a:t>
            </a:r>
            <a:r>
              <a:rPr lang="zh-CN" altLang="en-US" sz="2400" dirty="0"/>
              <a:t>乘法性</a:t>
            </a:r>
            <a:r>
              <a:rPr lang="en-US" altLang="zh-CN" sz="2400" dirty="0"/>
              <a:t>(Multiplicative Property)</a:t>
            </a:r>
          </a:p>
          <a:p>
            <a:pPr lvl="1"/>
            <a:r>
              <a:rPr lang="en-US" altLang="zh-CN" sz="2000" dirty="0"/>
              <a:t>E(x,g</a:t>
            </a:r>
            <a:r>
              <a:rPr lang="en-US" altLang="zh-CN" sz="2000" baseline="-25000" dirty="0"/>
              <a:t>1</a:t>
            </a:r>
            <a:r>
              <a:rPr lang="en-US" altLang="zh-CN" sz="2000" dirty="0"/>
              <a:t>)E(x,g</a:t>
            </a:r>
            <a:r>
              <a:rPr lang="en-US" altLang="zh-CN" sz="2000" baseline="-25000" dirty="0"/>
              <a:t>2</a:t>
            </a:r>
            <a:r>
              <a:rPr lang="en-US" altLang="zh-CN" sz="2000" dirty="0"/>
              <a:t>)=g</a:t>
            </a:r>
            <a:r>
              <a:rPr lang="en-US" altLang="zh-CN" sz="2000" baseline="-25000" dirty="0"/>
              <a:t>1</a:t>
            </a:r>
            <a:r>
              <a:rPr lang="en-US" altLang="zh-CN" sz="2000" baseline="30000" dirty="0"/>
              <a:t>x</a:t>
            </a:r>
            <a:r>
              <a:rPr lang="en-US" altLang="zh-CN" sz="2000" dirty="0"/>
              <a:t>g</a:t>
            </a:r>
            <a:r>
              <a:rPr lang="en-US" altLang="zh-CN" sz="2000" baseline="-25000" dirty="0"/>
              <a:t>2</a:t>
            </a:r>
            <a:r>
              <a:rPr lang="en-US" altLang="zh-CN" sz="2000" baseline="30000" dirty="0"/>
              <a:t>x</a:t>
            </a:r>
            <a:r>
              <a:rPr lang="en-US" altLang="zh-CN" sz="2000" dirty="0"/>
              <a:t>=(g</a:t>
            </a:r>
            <a:r>
              <a:rPr lang="en-US" altLang="zh-CN" sz="2000" baseline="-25000" dirty="0"/>
              <a:t>1</a:t>
            </a:r>
            <a:r>
              <a:rPr lang="en-US" altLang="zh-CN" sz="2000" dirty="0"/>
              <a:t>g</a:t>
            </a:r>
            <a:r>
              <a:rPr lang="en-US" altLang="zh-CN" sz="2000" baseline="-25000" dirty="0"/>
              <a:t>2</a:t>
            </a:r>
            <a:r>
              <a:rPr lang="en-US" altLang="zh-CN" sz="2000" dirty="0"/>
              <a:t>)</a:t>
            </a:r>
            <a:r>
              <a:rPr lang="en-US" altLang="zh-CN" sz="2000" baseline="30000" dirty="0"/>
              <a:t>x</a:t>
            </a:r>
            <a:r>
              <a:rPr lang="en-US" altLang="zh-CN" sz="2000" dirty="0"/>
              <a:t>=E(x,g</a:t>
            </a:r>
            <a:r>
              <a:rPr lang="en-US" altLang="zh-CN" sz="2000" baseline="-25000" dirty="0"/>
              <a:t>1</a:t>
            </a:r>
            <a:r>
              <a:rPr lang="en-US" altLang="zh-CN" sz="2000" dirty="0"/>
              <a:t>g</a:t>
            </a:r>
            <a:r>
              <a:rPr lang="en-US" altLang="zh-CN" sz="2000" baseline="-25000" dirty="0"/>
              <a:t>2</a:t>
            </a:r>
            <a:r>
              <a:rPr lang="en-US" altLang="zh-CN" sz="2000" dirty="0" smtClean="0"/>
              <a:t>)</a:t>
            </a:r>
            <a:endParaRPr lang="zh-CN" altLang="en-US" sz="2400" dirty="0" smtClean="0"/>
          </a:p>
          <a:p>
            <a:pPr lvl="1"/>
            <a:endParaRPr lang="zh-CN" altLang="en-US" sz="2000"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70</a:t>
            </a:fld>
            <a:endParaRPr lang="en-US" altLang="zh-CN" dirty="0"/>
          </a:p>
        </p:txBody>
      </p:sp>
      <p:sp>
        <p:nvSpPr>
          <p:cNvPr id="7" name="流程图: 合并 6"/>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07563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95400"/>
            <a:ext cx="8435280" cy="5029200"/>
          </a:xfrm>
        </p:spPr>
        <p:txBody>
          <a:bodyPr>
            <a:normAutofit lnSpcReduction="10000"/>
          </a:bodyPr>
          <a:lstStyle/>
          <a:p>
            <a:r>
              <a:rPr lang="zh-CN" altLang="en-US" sz="2400" dirty="0" smtClean="0"/>
              <a:t>特性</a:t>
            </a:r>
            <a:r>
              <a:rPr lang="en-US" altLang="zh-CN" sz="2400" dirty="0" smtClean="0"/>
              <a:t>5</a:t>
            </a:r>
            <a:r>
              <a:rPr lang="zh-CN" altLang="en-US" sz="2400" dirty="0" smtClean="0"/>
              <a:t>：非对称性</a:t>
            </a:r>
            <a:r>
              <a:rPr lang="en-US" altLang="zh-CN" sz="2400" dirty="0" smtClean="0"/>
              <a:t>(Asymmetric Property)</a:t>
            </a:r>
          </a:p>
          <a:p>
            <a:pPr lvl="1">
              <a:buNone/>
            </a:pPr>
            <a:r>
              <a:rPr lang="en-US" altLang="zh-CN" sz="2000" dirty="0" smtClean="0"/>
              <a:t>∵E(x,-g)=(-g)</a:t>
            </a:r>
            <a:r>
              <a:rPr lang="en-US" altLang="zh-CN" sz="2000" baseline="30000" dirty="0" smtClean="0"/>
              <a:t>x</a:t>
            </a:r>
            <a:r>
              <a:rPr lang="en-US" altLang="zh-CN" sz="2000" dirty="0" smtClean="0"/>
              <a:t>=(-1)</a:t>
            </a:r>
            <a:r>
              <a:rPr lang="en-US" altLang="zh-CN" sz="2000" baseline="30000" dirty="0" err="1" smtClean="0"/>
              <a:t>x</a:t>
            </a:r>
            <a:r>
              <a:rPr lang="en-US" altLang="zh-CN" sz="2000" dirty="0" err="1" smtClean="0"/>
              <a:t>g</a:t>
            </a:r>
            <a:r>
              <a:rPr lang="en-US" altLang="zh-CN" sz="2000" baseline="30000" dirty="0" err="1" smtClean="0"/>
              <a:t>x</a:t>
            </a:r>
            <a:r>
              <a:rPr lang="en-US" altLang="zh-CN" sz="2000" dirty="0" smtClean="0"/>
              <a:t>=(-1)</a:t>
            </a:r>
            <a:r>
              <a:rPr lang="en-US" altLang="zh-CN" sz="2000" baseline="30000" dirty="0" smtClean="0"/>
              <a:t>x </a:t>
            </a:r>
            <a:r>
              <a:rPr lang="en-US" altLang="zh-CN" sz="2000" dirty="0" smtClean="0"/>
              <a:t>E(</a:t>
            </a:r>
            <a:r>
              <a:rPr lang="en-US" altLang="zh-CN" sz="2000" dirty="0" err="1" smtClean="0"/>
              <a:t>x,g</a:t>
            </a:r>
            <a:r>
              <a:rPr lang="en-US" altLang="zh-CN" sz="2000" dirty="0" smtClean="0"/>
              <a:t>)</a:t>
            </a:r>
          </a:p>
          <a:p>
            <a:pPr lvl="1">
              <a:buNone/>
            </a:pPr>
            <a:r>
              <a:rPr lang="en-US" altLang="zh-CN" sz="2000" dirty="0" smtClean="0"/>
              <a:t>∴</a:t>
            </a:r>
            <a:r>
              <a:rPr lang="zh-CN" altLang="en-US" sz="2000" dirty="0" smtClean="0"/>
              <a:t>若</a:t>
            </a:r>
            <a:r>
              <a:rPr lang="en-US" altLang="zh-CN" sz="2000" dirty="0" smtClean="0"/>
              <a:t>x</a:t>
            </a:r>
            <a:r>
              <a:rPr lang="zh-CN" altLang="en-US" sz="2000" dirty="0" smtClean="0"/>
              <a:t>为偶，则满足偶对称；若</a:t>
            </a:r>
            <a:r>
              <a:rPr lang="en-US" altLang="zh-CN" sz="2000" dirty="0" smtClean="0"/>
              <a:t>x</a:t>
            </a:r>
            <a:r>
              <a:rPr lang="zh-CN" altLang="en-US" sz="2000" dirty="0" smtClean="0"/>
              <a:t>为奇，则满足奇对称</a:t>
            </a:r>
            <a:endParaRPr lang="en-US" altLang="zh-CN" sz="2000" dirty="0" smtClean="0"/>
          </a:p>
          <a:p>
            <a:pPr lvl="1">
              <a:buNone/>
            </a:pPr>
            <a:endParaRPr lang="en-US" altLang="zh-CN" sz="2000" dirty="0" smtClean="0"/>
          </a:p>
          <a:p>
            <a:r>
              <a:rPr lang="zh-CN" altLang="en-US" sz="2400" dirty="0" smtClean="0"/>
              <a:t>特性</a:t>
            </a:r>
            <a:r>
              <a:rPr lang="en-US" altLang="zh-CN" sz="2400" dirty="0" smtClean="0"/>
              <a:t>6</a:t>
            </a:r>
            <a:r>
              <a:rPr lang="zh-CN" altLang="en-US" sz="2400" dirty="0" smtClean="0"/>
              <a:t>：乘法逆元素</a:t>
            </a:r>
            <a:r>
              <a:rPr lang="en-US" altLang="zh-CN" sz="2400" dirty="0" smtClean="0"/>
              <a:t>(Multiplicative Inverse)</a:t>
            </a:r>
          </a:p>
          <a:p>
            <a:pPr lvl="1"/>
            <a:r>
              <a:rPr lang="zh-CN" altLang="en-US" sz="2000" dirty="0" smtClean="0"/>
              <a:t>若</a:t>
            </a:r>
            <a:r>
              <a:rPr lang="en-US" altLang="zh-CN" sz="2000" dirty="0" smtClean="0"/>
              <a:t>T</a:t>
            </a:r>
            <a:r>
              <a:rPr lang="zh-CN" altLang="en-US" sz="2000" dirty="0" smtClean="0"/>
              <a:t>为</a:t>
            </a:r>
            <a:r>
              <a:rPr lang="en-US" altLang="zh-CN" sz="2000" dirty="0" smtClean="0"/>
              <a:t>g</a:t>
            </a:r>
            <a:r>
              <a:rPr lang="zh-CN" altLang="en-US" sz="2000" dirty="0" smtClean="0"/>
              <a:t>之序，则对于所有</a:t>
            </a:r>
            <a:r>
              <a:rPr lang="en-US" altLang="zh-CN" sz="2000" dirty="0" smtClean="0"/>
              <a:t>x</a:t>
            </a:r>
            <a:r>
              <a:rPr lang="zh-CN" altLang="en-US" sz="2000" dirty="0" smtClean="0"/>
              <a:t>，</a:t>
            </a:r>
            <a:r>
              <a:rPr lang="en-US" altLang="zh-CN" sz="2000" dirty="0" smtClean="0"/>
              <a:t>0≤x&lt;T, E(x,g</a:t>
            </a:r>
            <a:r>
              <a:rPr lang="en-US" altLang="zh-CN" sz="2000" baseline="30000" dirty="0" smtClean="0"/>
              <a:t>-1</a:t>
            </a:r>
            <a:r>
              <a:rPr lang="en-US" altLang="zh-CN" sz="2000" dirty="0" smtClean="0"/>
              <a:t>)=E(T-</a:t>
            </a:r>
            <a:r>
              <a:rPr lang="en-US" altLang="zh-CN" sz="2000" dirty="0" err="1" smtClean="0"/>
              <a:t>x,g</a:t>
            </a:r>
            <a:r>
              <a:rPr lang="en-US" altLang="zh-CN" sz="2000" dirty="0" smtClean="0"/>
              <a:t>)</a:t>
            </a:r>
          </a:p>
          <a:p>
            <a:pPr lvl="2"/>
            <a:r>
              <a:rPr lang="zh-CN" altLang="en-US" sz="1800" dirty="0" smtClean="0"/>
              <a:t>因为：</a:t>
            </a:r>
            <a:r>
              <a:rPr lang="en-US" altLang="zh-CN" sz="1800" dirty="0" smtClean="0"/>
              <a:t>E(x,g</a:t>
            </a:r>
            <a:r>
              <a:rPr lang="en-US" altLang="zh-CN" sz="1800" baseline="30000" dirty="0" smtClean="0"/>
              <a:t>-1</a:t>
            </a:r>
            <a:r>
              <a:rPr lang="en-US" altLang="zh-CN" sz="1800" dirty="0" smtClean="0"/>
              <a:t>)=g</a:t>
            </a:r>
            <a:r>
              <a:rPr lang="en-US" altLang="zh-CN" sz="1800" baseline="30000" dirty="0" smtClean="0"/>
              <a:t>-x</a:t>
            </a:r>
            <a:r>
              <a:rPr lang="en-US" altLang="zh-CN" sz="1800" dirty="0" smtClean="0"/>
              <a:t>=1•g</a:t>
            </a:r>
            <a:r>
              <a:rPr lang="en-US" altLang="zh-CN" sz="1800" baseline="30000" dirty="0" smtClean="0"/>
              <a:t>-x</a:t>
            </a:r>
            <a:r>
              <a:rPr lang="en-US" altLang="zh-CN" sz="1800" dirty="0" smtClean="0"/>
              <a:t>= </a:t>
            </a:r>
            <a:r>
              <a:rPr lang="en-US" altLang="zh-CN" sz="1800" dirty="0" err="1" smtClean="0"/>
              <a:t>g</a:t>
            </a:r>
            <a:r>
              <a:rPr lang="en-US" altLang="zh-CN" sz="1800" baseline="30000" dirty="0" err="1" smtClean="0"/>
              <a:t>T</a:t>
            </a:r>
            <a:r>
              <a:rPr lang="en-US" altLang="zh-CN" sz="1800" dirty="0" err="1" smtClean="0"/>
              <a:t>•g</a:t>
            </a:r>
            <a:r>
              <a:rPr lang="en-US" altLang="zh-CN" sz="1800" baseline="30000" dirty="0" err="1" smtClean="0"/>
              <a:t>-x</a:t>
            </a:r>
            <a:r>
              <a:rPr lang="en-US" altLang="zh-CN" sz="1800" dirty="0" smtClean="0"/>
              <a:t>=</a:t>
            </a:r>
            <a:r>
              <a:rPr lang="en-US" altLang="zh-CN" sz="1800" dirty="0" err="1" smtClean="0"/>
              <a:t>g</a:t>
            </a:r>
            <a:r>
              <a:rPr lang="en-US" altLang="zh-CN" sz="1800" baseline="30000" dirty="0" err="1" smtClean="0"/>
              <a:t>T</a:t>
            </a:r>
            <a:r>
              <a:rPr lang="en-US" altLang="zh-CN" sz="1800" baseline="30000" dirty="0" smtClean="0"/>
              <a:t>-x</a:t>
            </a:r>
            <a:r>
              <a:rPr lang="en-US" altLang="zh-CN" sz="1800" dirty="0" smtClean="0"/>
              <a:t>= E(T-</a:t>
            </a:r>
            <a:r>
              <a:rPr lang="en-US" altLang="zh-CN" sz="1800" dirty="0" err="1" smtClean="0"/>
              <a:t>x,g</a:t>
            </a:r>
            <a:r>
              <a:rPr lang="en-US" altLang="zh-CN" sz="1800" dirty="0" smtClean="0"/>
              <a:t>)</a:t>
            </a:r>
          </a:p>
          <a:p>
            <a:pPr lvl="1"/>
            <a:r>
              <a:rPr lang="zh-CN" altLang="en-US" sz="2000" dirty="0" smtClean="0"/>
              <a:t>这是一种求乘法逆元素的方法，</a:t>
            </a:r>
            <a:r>
              <a:rPr lang="en-US" altLang="zh-CN" sz="2000" dirty="0" smtClean="0"/>
              <a:t>g</a:t>
            </a:r>
            <a:r>
              <a:rPr lang="en-US" altLang="zh-CN" sz="2000" baseline="30000" dirty="0" smtClean="0"/>
              <a:t>-1</a:t>
            </a:r>
            <a:r>
              <a:rPr lang="en-US" altLang="zh-CN" sz="2000" dirty="0" smtClean="0"/>
              <a:t>=g</a:t>
            </a:r>
            <a:r>
              <a:rPr lang="en-US" altLang="zh-CN" sz="2000" baseline="30000" dirty="0" smtClean="0"/>
              <a:t>T-1  </a:t>
            </a:r>
            <a:r>
              <a:rPr lang="en-US" altLang="zh-CN" sz="2000" dirty="0" smtClean="0"/>
              <a:t>(</a:t>
            </a:r>
            <a:r>
              <a:rPr lang="zh-CN" altLang="en-US" sz="2000" dirty="0" smtClean="0"/>
              <a:t>这里</a:t>
            </a:r>
            <a:r>
              <a:rPr lang="en-US" altLang="zh-CN" sz="2000" dirty="0" smtClean="0"/>
              <a:t>x=1)</a:t>
            </a:r>
          </a:p>
          <a:p>
            <a:pPr lvl="1"/>
            <a:endParaRPr lang="en-US" altLang="zh-CN" sz="2000" dirty="0" smtClean="0"/>
          </a:p>
          <a:p>
            <a:r>
              <a:rPr lang="zh-CN" altLang="en-US" sz="2400" dirty="0"/>
              <a:t>特性</a:t>
            </a:r>
            <a:r>
              <a:rPr lang="en-US" altLang="zh-CN" sz="2400" dirty="0"/>
              <a:t>7</a:t>
            </a:r>
            <a:r>
              <a:rPr lang="zh-CN" altLang="en-US" sz="2400" dirty="0"/>
              <a:t>：可逆性</a:t>
            </a:r>
            <a:endParaRPr lang="en-US" altLang="zh-CN" sz="2400" dirty="0"/>
          </a:p>
          <a:p>
            <a:pPr lvl="1"/>
            <a:r>
              <a:rPr lang="zh-CN" altLang="en-US" sz="2000" dirty="0"/>
              <a:t>若</a:t>
            </a:r>
            <a:r>
              <a:rPr lang="en-US" altLang="zh-CN" sz="2000" dirty="0"/>
              <a:t>T</a:t>
            </a:r>
            <a:r>
              <a:rPr lang="zh-CN" altLang="en-US" sz="2000" dirty="0"/>
              <a:t>为</a:t>
            </a:r>
            <a:r>
              <a:rPr lang="en-US" altLang="zh-CN" sz="2000" dirty="0" err="1"/>
              <a:t>g∈G</a:t>
            </a:r>
            <a:r>
              <a:rPr lang="zh-CN" altLang="en-US" sz="2000" dirty="0"/>
              <a:t>之序，</a:t>
            </a:r>
            <a:r>
              <a:rPr lang="en-US" altLang="zh-CN" sz="2000" dirty="0"/>
              <a:t>x</a:t>
            </a:r>
            <a:r>
              <a:rPr lang="en-US" altLang="zh-CN" sz="2000" baseline="30000" dirty="0"/>
              <a:t>­-1</a:t>
            </a:r>
            <a:r>
              <a:rPr lang="zh-CN" altLang="en-US" sz="2000" dirty="0"/>
              <a:t>为</a:t>
            </a:r>
            <a:r>
              <a:rPr lang="en-US" altLang="zh-CN" sz="2000" dirty="0"/>
              <a:t>x</a:t>
            </a:r>
            <a:r>
              <a:rPr lang="zh-CN" altLang="en-US" sz="2000" dirty="0"/>
              <a:t>在模</a:t>
            </a:r>
            <a:r>
              <a:rPr lang="en-US" altLang="zh-CN" sz="2000" dirty="0"/>
              <a:t>T</a:t>
            </a:r>
            <a:r>
              <a:rPr lang="zh-CN" altLang="en-US" sz="2000" dirty="0"/>
              <a:t>时的乘法逆元素，</a:t>
            </a:r>
            <a:endParaRPr lang="en-US" altLang="zh-CN" sz="2000" dirty="0"/>
          </a:p>
          <a:p>
            <a:pPr lvl="1">
              <a:buNone/>
            </a:pPr>
            <a:r>
              <a:rPr lang="en-US" altLang="zh-CN" sz="2000" dirty="0"/>
              <a:t>	</a:t>
            </a:r>
            <a:r>
              <a:rPr lang="zh-CN" altLang="en-US" sz="2000" dirty="0"/>
              <a:t>即</a:t>
            </a:r>
            <a:r>
              <a:rPr lang="en-US" altLang="zh-CN" sz="2000" dirty="0"/>
              <a:t>xx</a:t>
            </a:r>
            <a:r>
              <a:rPr lang="en-US" altLang="zh-CN" sz="2000" baseline="30000" dirty="0"/>
              <a:t>-1</a:t>
            </a:r>
            <a:r>
              <a:rPr lang="en-US" altLang="zh-CN" sz="2000" dirty="0"/>
              <a:t>=1 mod T = kT+1</a:t>
            </a:r>
          </a:p>
          <a:p>
            <a:pPr lvl="1">
              <a:buNone/>
            </a:pPr>
            <a:r>
              <a:rPr lang="en-US" altLang="zh-CN" sz="2000" dirty="0"/>
              <a:t>	</a:t>
            </a:r>
            <a:r>
              <a:rPr lang="zh-CN" altLang="en-US" sz="2000" dirty="0"/>
              <a:t>则</a:t>
            </a:r>
            <a:r>
              <a:rPr lang="en-US" altLang="zh-CN" sz="2000" dirty="0"/>
              <a:t>E(</a:t>
            </a:r>
            <a:r>
              <a:rPr lang="en-US" altLang="zh-CN" sz="2000" dirty="0" err="1"/>
              <a:t>x,E</a:t>
            </a:r>
            <a:r>
              <a:rPr lang="en-US" altLang="zh-CN" sz="2000" dirty="0"/>
              <a:t>(x</a:t>
            </a:r>
            <a:r>
              <a:rPr lang="en-US" altLang="zh-CN" sz="2000" baseline="30000" dirty="0"/>
              <a:t>-1</a:t>
            </a:r>
            <a:r>
              <a:rPr lang="en-US" altLang="zh-CN" sz="2000" dirty="0"/>
              <a:t>,g))=E(x</a:t>
            </a:r>
            <a:r>
              <a:rPr lang="en-US" altLang="zh-CN" sz="2000" baseline="30000" dirty="0"/>
              <a:t>-1</a:t>
            </a:r>
            <a:r>
              <a:rPr lang="en-US" altLang="zh-CN" sz="2000" dirty="0"/>
              <a:t>,E(</a:t>
            </a:r>
            <a:r>
              <a:rPr lang="en-US" altLang="zh-CN" sz="2000" dirty="0" err="1"/>
              <a:t>x,g</a:t>
            </a:r>
            <a:r>
              <a:rPr lang="en-US" altLang="zh-CN" sz="2000" dirty="0"/>
              <a:t>))= g</a:t>
            </a:r>
            <a:r>
              <a:rPr lang="en-US" altLang="zh-CN" sz="2000" baseline="30000" dirty="0"/>
              <a:t>xx</a:t>
            </a:r>
            <a:r>
              <a:rPr lang="en-US" altLang="zh-CN" sz="1800" baseline="50000" dirty="0"/>
              <a:t>-1</a:t>
            </a:r>
            <a:r>
              <a:rPr lang="en-US" altLang="zh-CN" sz="2000" dirty="0"/>
              <a:t> mod p</a:t>
            </a:r>
          </a:p>
          <a:p>
            <a:pPr lvl="1">
              <a:buNone/>
            </a:pPr>
            <a:r>
              <a:rPr lang="en-US" altLang="zh-CN" sz="2000" dirty="0"/>
              <a:t>		  =g</a:t>
            </a:r>
            <a:r>
              <a:rPr lang="en-US" altLang="zh-CN" sz="2000" baseline="30000" dirty="0"/>
              <a:t>kT+1</a:t>
            </a:r>
            <a:r>
              <a:rPr lang="en-US" altLang="zh-CN" sz="2000" dirty="0"/>
              <a:t>=(</a:t>
            </a:r>
            <a:r>
              <a:rPr lang="en-US" altLang="zh-CN" sz="2000" dirty="0" err="1"/>
              <a:t>g</a:t>
            </a:r>
            <a:r>
              <a:rPr lang="en-US" altLang="zh-CN" sz="2000" baseline="30000" dirty="0" err="1"/>
              <a:t>T</a:t>
            </a:r>
            <a:r>
              <a:rPr lang="en-US" altLang="zh-CN" sz="2000" dirty="0"/>
              <a:t>)</a:t>
            </a:r>
            <a:r>
              <a:rPr lang="en-US" altLang="zh-CN" sz="2000" baseline="30000" dirty="0" err="1"/>
              <a:t>k</a:t>
            </a:r>
            <a:r>
              <a:rPr lang="en-US" altLang="zh-CN" sz="2000" dirty="0" err="1"/>
              <a:t>•g</a:t>
            </a:r>
            <a:r>
              <a:rPr lang="en-US" altLang="zh-CN" sz="2000" dirty="0"/>
              <a:t>=1</a:t>
            </a:r>
            <a:r>
              <a:rPr lang="en-US" altLang="zh-CN" sz="2000" baseline="30000" dirty="0"/>
              <a:t>k</a:t>
            </a:r>
            <a:r>
              <a:rPr lang="en-US" altLang="zh-CN" sz="2000" dirty="0"/>
              <a:t>g=g mod </a:t>
            </a:r>
            <a:r>
              <a:rPr lang="en-US" altLang="zh-CN" sz="2000" dirty="0" smtClean="0"/>
              <a:t>p</a:t>
            </a:r>
            <a:endParaRPr lang="en-US" altLang="zh-CN" sz="2000"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71</a:t>
            </a:fld>
            <a:endParaRPr lang="en-US" altLang="zh-CN" dirty="0"/>
          </a:p>
        </p:txBody>
      </p:sp>
      <p:sp>
        <p:nvSpPr>
          <p:cNvPr id="7" name="流程图: 合并 6"/>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41077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内容占位符 73"/>
          <p:cNvSpPr>
            <a:spLocks noGrp="1"/>
          </p:cNvSpPr>
          <p:nvPr>
            <p:ph idx="1"/>
          </p:nvPr>
        </p:nvSpPr>
        <p:spPr/>
        <p:txBody>
          <a:bodyPr/>
          <a:lstStyle/>
          <a:p>
            <a:r>
              <a:rPr lang="zh-CN" altLang="en-US" sz="2400" dirty="0"/>
              <a:t>特性</a:t>
            </a:r>
            <a:r>
              <a:rPr lang="en-US" altLang="zh-CN" sz="2400" dirty="0"/>
              <a:t>8</a:t>
            </a:r>
            <a:r>
              <a:rPr lang="zh-CN" altLang="en-US" sz="2400" dirty="0"/>
              <a:t>：快速指数运算</a:t>
            </a:r>
            <a:r>
              <a:rPr lang="zh-CN" altLang="en-US" sz="2400" dirty="0" smtClean="0"/>
              <a:t>法</a:t>
            </a:r>
            <a:r>
              <a:rPr lang="en-US" altLang="zh-CN" sz="2400" dirty="0" smtClean="0"/>
              <a:t> </a:t>
            </a:r>
            <a:r>
              <a:rPr lang="en-US" altLang="zh-CN" sz="2400" dirty="0" err="1" smtClean="0"/>
              <a:t>g</a:t>
            </a:r>
            <a:r>
              <a:rPr lang="en-US" altLang="zh-CN" sz="2400" baseline="30000" dirty="0" err="1" smtClean="0"/>
              <a:t>x</a:t>
            </a:r>
            <a:endParaRPr lang="en-US" altLang="zh-CN" sz="2400" baseline="30000" dirty="0"/>
          </a:p>
        </p:txBody>
      </p:sp>
      <p:grpSp>
        <p:nvGrpSpPr>
          <p:cNvPr id="96" name="组合 95"/>
          <p:cNvGrpSpPr/>
          <p:nvPr/>
        </p:nvGrpSpPr>
        <p:grpSpPr>
          <a:xfrm>
            <a:off x="5739421" y="2031261"/>
            <a:ext cx="940090" cy="1929411"/>
            <a:chOff x="5739421" y="2031261"/>
            <a:chExt cx="940090" cy="1929411"/>
          </a:xfrm>
        </p:grpSpPr>
        <p:sp>
          <p:nvSpPr>
            <p:cNvPr id="73" name="任意多边形 72"/>
            <p:cNvSpPr/>
            <p:nvPr/>
          </p:nvSpPr>
          <p:spPr>
            <a:xfrm>
              <a:off x="5739421" y="2052756"/>
              <a:ext cx="930943" cy="1907916"/>
            </a:xfrm>
            <a:custGeom>
              <a:avLst/>
              <a:gdLst>
                <a:gd name="connsiteX0" fmla="*/ 0 w 2559050"/>
                <a:gd name="connsiteY0" fmla="*/ 0 h 2774950"/>
                <a:gd name="connsiteX1" fmla="*/ 952500 w 2559050"/>
                <a:gd name="connsiteY1" fmla="*/ 1924050 h 2774950"/>
                <a:gd name="connsiteX2" fmla="*/ 2559050 w 2559050"/>
                <a:gd name="connsiteY2" fmla="*/ 2774950 h 2774950"/>
              </a:gdLst>
              <a:ahLst/>
              <a:cxnLst>
                <a:cxn ang="0">
                  <a:pos x="connsiteX0" y="connsiteY0"/>
                </a:cxn>
                <a:cxn ang="0">
                  <a:pos x="connsiteX1" y="connsiteY1"/>
                </a:cxn>
                <a:cxn ang="0">
                  <a:pos x="connsiteX2" y="connsiteY2"/>
                </a:cxn>
              </a:cxnLst>
              <a:rect l="l" t="t" r="r" b="b"/>
              <a:pathLst>
                <a:path w="2559050" h="2774950">
                  <a:moveTo>
                    <a:pt x="0" y="0"/>
                  </a:moveTo>
                  <a:cubicBezTo>
                    <a:pt x="262996" y="730779"/>
                    <a:pt x="525992" y="1461558"/>
                    <a:pt x="952500" y="1924050"/>
                  </a:cubicBezTo>
                  <a:cubicBezTo>
                    <a:pt x="1379008" y="2386542"/>
                    <a:pt x="1969029" y="2580746"/>
                    <a:pt x="2559050" y="2774950"/>
                  </a:cubicBezTo>
                </a:path>
              </a:pathLst>
            </a:cu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任意多边形 82"/>
            <p:cNvSpPr/>
            <p:nvPr/>
          </p:nvSpPr>
          <p:spPr>
            <a:xfrm>
              <a:off x="6395982" y="2031261"/>
              <a:ext cx="283529" cy="1929411"/>
            </a:xfrm>
            <a:custGeom>
              <a:avLst/>
              <a:gdLst>
                <a:gd name="connsiteX0" fmla="*/ 304805 w 311155"/>
                <a:gd name="connsiteY0" fmla="*/ 0 h 1949450"/>
                <a:gd name="connsiteX1" fmla="*/ 5 w 311155"/>
                <a:gd name="connsiteY1" fmla="*/ 1092200 h 1949450"/>
                <a:gd name="connsiteX2" fmla="*/ 311155 w 311155"/>
                <a:gd name="connsiteY2" fmla="*/ 1949450 h 1949450"/>
              </a:gdLst>
              <a:ahLst/>
              <a:cxnLst>
                <a:cxn ang="0">
                  <a:pos x="connsiteX0" y="connsiteY0"/>
                </a:cxn>
                <a:cxn ang="0">
                  <a:pos x="connsiteX1" y="connsiteY1"/>
                </a:cxn>
                <a:cxn ang="0">
                  <a:pos x="connsiteX2" y="connsiteY2"/>
                </a:cxn>
              </a:cxnLst>
              <a:rect l="l" t="t" r="r" b="b"/>
              <a:pathLst>
                <a:path w="311155" h="1949450">
                  <a:moveTo>
                    <a:pt x="304805" y="0"/>
                  </a:moveTo>
                  <a:cubicBezTo>
                    <a:pt x="151876" y="383646"/>
                    <a:pt x="-1053" y="767292"/>
                    <a:pt x="5" y="1092200"/>
                  </a:cubicBezTo>
                  <a:cubicBezTo>
                    <a:pt x="1063" y="1417108"/>
                    <a:pt x="156109" y="1683279"/>
                    <a:pt x="311155" y="1949450"/>
                  </a:cubicBezTo>
                </a:path>
              </a:pathLst>
            </a:cu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椭圆 7"/>
          <p:cNvSpPr/>
          <p:nvPr/>
        </p:nvSpPr>
        <p:spPr>
          <a:xfrm>
            <a:off x="4159231" y="1662485"/>
            <a:ext cx="432048" cy="43204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grpSp>
        <p:nvGrpSpPr>
          <p:cNvPr id="91" name="组合 90"/>
          <p:cNvGrpSpPr/>
          <p:nvPr/>
        </p:nvGrpSpPr>
        <p:grpSpPr>
          <a:xfrm>
            <a:off x="4591279" y="1662485"/>
            <a:ext cx="1224136" cy="432048"/>
            <a:chOff x="4591279" y="1662485"/>
            <a:chExt cx="1224136" cy="432048"/>
          </a:xfrm>
        </p:grpSpPr>
        <p:sp>
          <p:nvSpPr>
            <p:cNvPr id="7" name="椭圆 6"/>
            <p:cNvSpPr/>
            <p:nvPr/>
          </p:nvSpPr>
          <p:spPr>
            <a:xfrm>
              <a:off x="5383367" y="1662485"/>
              <a:ext cx="432048" cy="43204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cxnSp>
          <p:nvCxnSpPr>
            <p:cNvPr id="20" name="直接连接符 19"/>
            <p:cNvCxnSpPr>
              <a:stCxn id="8" idx="6"/>
              <a:endCxn id="7" idx="2"/>
            </p:cNvCxnSpPr>
            <p:nvPr/>
          </p:nvCxnSpPr>
          <p:spPr>
            <a:xfrm>
              <a:off x="4591279" y="1878509"/>
              <a:ext cx="792088" cy="0"/>
            </a:xfrm>
            <a:prstGeom prst="line">
              <a:avLst/>
            </a:prstGeom>
          </p:spPr>
          <p:style>
            <a:lnRef idx="2">
              <a:schemeClr val="accent4"/>
            </a:lnRef>
            <a:fillRef idx="0">
              <a:schemeClr val="accent4"/>
            </a:fillRef>
            <a:effectRef idx="1">
              <a:schemeClr val="accent4"/>
            </a:effectRef>
            <a:fontRef idx="minor">
              <a:schemeClr val="tx1"/>
            </a:fontRef>
          </p:style>
        </p:cxnSp>
      </p:grpSp>
      <p:grpSp>
        <p:nvGrpSpPr>
          <p:cNvPr id="92" name="组合 91"/>
          <p:cNvGrpSpPr/>
          <p:nvPr/>
        </p:nvGrpSpPr>
        <p:grpSpPr>
          <a:xfrm>
            <a:off x="5390199" y="1662485"/>
            <a:ext cx="1649352" cy="2635162"/>
            <a:chOff x="5390199" y="1662485"/>
            <a:chExt cx="1649352" cy="2635162"/>
          </a:xfrm>
        </p:grpSpPr>
        <p:sp>
          <p:nvSpPr>
            <p:cNvPr id="9" name="椭圆 8"/>
            <p:cNvSpPr/>
            <p:nvPr/>
          </p:nvSpPr>
          <p:spPr>
            <a:xfrm>
              <a:off x="6607503" y="1662485"/>
              <a:ext cx="432048" cy="43204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p:txBody>
        </p:sp>
        <p:sp>
          <p:nvSpPr>
            <p:cNvPr id="10" name="椭圆 9"/>
            <p:cNvSpPr/>
            <p:nvPr/>
          </p:nvSpPr>
          <p:spPr>
            <a:xfrm>
              <a:off x="5390199" y="3865599"/>
              <a:ext cx="432048" cy="43204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cxnSp>
          <p:nvCxnSpPr>
            <p:cNvPr id="21" name="直接连接符 20"/>
            <p:cNvCxnSpPr>
              <a:stCxn id="7" idx="6"/>
              <a:endCxn id="9" idx="2"/>
            </p:cNvCxnSpPr>
            <p:nvPr/>
          </p:nvCxnSpPr>
          <p:spPr>
            <a:xfrm>
              <a:off x="5815415" y="1878509"/>
              <a:ext cx="792088"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24" name="直接连接符 23"/>
            <p:cNvCxnSpPr>
              <a:stCxn id="7" idx="4"/>
              <a:endCxn id="10" idx="0"/>
            </p:cNvCxnSpPr>
            <p:nvPr/>
          </p:nvCxnSpPr>
          <p:spPr>
            <a:xfrm>
              <a:off x="5599391" y="2094533"/>
              <a:ext cx="6832" cy="1771066"/>
            </a:xfrm>
            <a:prstGeom prst="line">
              <a:avLst/>
            </a:prstGeom>
          </p:spPr>
          <p:style>
            <a:lnRef idx="2">
              <a:schemeClr val="accent5"/>
            </a:lnRef>
            <a:fillRef idx="0">
              <a:schemeClr val="accent5"/>
            </a:fillRef>
            <a:effectRef idx="1">
              <a:schemeClr val="accent5"/>
            </a:effectRef>
            <a:fontRef idx="minor">
              <a:schemeClr val="tx1"/>
            </a:fontRef>
          </p:style>
        </p:cxnSp>
      </p:grpSp>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7B7F836-6F9F-42A8-9450-B93EA774C316}" type="slidenum">
              <a:rPr lang="zh-CN" altLang="en-US" smtClean="0"/>
              <a:pPr>
                <a:defRPr/>
              </a:pPr>
              <a:t>72</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grpSp>
        <p:nvGrpSpPr>
          <p:cNvPr id="95" name="组合 94"/>
          <p:cNvGrpSpPr/>
          <p:nvPr/>
        </p:nvGrpSpPr>
        <p:grpSpPr>
          <a:xfrm>
            <a:off x="4030456" y="1988840"/>
            <a:ext cx="4166903" cy="3240360"/>
            <a:chOff x="1654859" y="2264923"/>
            <a:chExt cx="4166903" cy="3240360"/>
          </a:xfrm>
        </p:grpSpPr>
        <p:sp>
          <p:nvSpPr>
            <p:cNvPr id="75" name="文本框 74"/>
            <p:cNvSpPr txBox="1"/>
            <p:nvPr/>
          </p:nvSpPr>
          <p:spPr>
            <a:xfrm>
              <a:off x="1654859" y="2264923"/>
              <a:ext cx="312906" cy="369332"/>
            </a:xfrm>
            <a:prstGeom prst="rect">
              <a:avLst/>
            </a:prstGeom>
            <a:noFill/>
          </p:spPr>
          <p:txBody>
            <a:bodyPr wrap="none" rtlCol="0">
              <a:spAutoFit/>
            </a:bodyPr>
            <a:lstStyle/>
            <a:p>
              <a:r>
                <a:rPr lang="en-US" altLang="zh-CN" dirty="0" smtClean="0"/>
                <a:t>1</a:t>
              </a:r>
              <a:endParaRPr lang="zh-CN" altLang="en-US" dirty="0"/>
            </a:p>
          </p:txBody>
        </p:sp>
        <p:sp>
          <p:nvSpPr>
            <p:cNvPr id="76" name="文本框 75"/>
            <p:cNvSpPr txBox="1"/>
            <p:nvPr/>
          </p:nvSpPr>
          <p:spPr>
            <a:xfrm>
              <a:off x="2749712" y="2264923"/>
              <a:ext cx="441146" cy="369332"/>
            </a:xfrm>
            <a:prstGeom prst="rect">
              <a:avLst/>
            </a:prstGeom>
            <a:noFill/>
          </p:spPr>
          <p:txBody>
            <a:bodyPr wrap="none" rtlCol="0">
              <a:spAutoFit/>
            </a:bodyPr>
            <a:lstStyle/>
            <a:p>
              <a:r>
                <a:rPr lang="en-US" altLang="zh-CN" dirty="0" smtClean="0"/>
                <a:t>10</a:t>
              </a:r>
              <a:endParaRPr lang="zh-CN" altLang="en-US" dirty="0"/>
            </a:p>
          </p:txBody>
        </p:sp>
        <p:sp>
          <p:nvSpPr>
            <p:cNvPr id="77" name="文本框 76"/>
            <p:cNvSpPr txBox="1"/>
            <p:nvPr/>
          </p:nvSpPr>
          <p:spPr>
            <a:xfrm>
              <a:off x="2785116" y="4454067"/>
              <a:ext cx="424027" cy="369332"/>
            </a:xfrm>
            <a:prstGeom prst="rect">
              <a:avLst/>
            </a:prstGeom>
            <a:noFill/>
          </p:spPr>
          <p:txBody>
            <a:bodyPr wrap="none" rtlCol="0">
              <a:spAutoFit/>
            </a:bodyPr>
            <a:lstStyle/>
            <a:p>
              <a:r>
                <a:rPr lang="en-US" altLang="zh-CN" dirty="0" smtClean="0"/>
                <a:t>11</a:t>
              </a:r>
              <a:endParaRPr lang="zh-CN" altLang="en-US" dirty="0"/>
            </a:p>
          </p:txBody>
        </p:sp>
        <p:sp>
          <p:nvSpPr>
            <p:cNvPr id="78" name="文本框 77"/>
            <p:cNvSpPr txBox="1"/>
            <p:nvPr/>
          </p:nvSpPr>
          <p:spPr>
            <a:xfrm>
              <a:off x="3851920" y="2264923"/>
              <a:ext cx="569387" cy="369332"/>
            </a:xfrm>
            <a:prstGeom prst="rect">
              <a:avLst/>
            </a:prstGeom>
            <a:noFill/>
          </p:spPr>
          <p:txBody>
            <a:bodyPr wrap="none" rtlCol="0">
              <a:spAutoFit/>
            </a:bodyPr>
            <a:lstStyle/>
            <a:p>
              <a:r>
                <a:rPr lang="en-US" altLang="zh-CN" dirty="0" smtClean="0"/>
                <a:t>100</a:t>
              </a:r>
              <a:endParaRPr lang="zh-CN" altLang="en-US" dirty="0"/>
            </a:p>
          </p:txBody>
        </p:sp>
        <p:sp>
          <p:nvSpPr>
            <p:cNvPr id="79" name="文本框 78"/>
            <p:cNvSpPr txBox="1"/>
            <p:nvPr/>
          </p:nvSpPr>
          <p:spPr>
            <a:xfrm>
              <a:off x="3831691" y="3705083"/>
              <a:ext cx="569387" cy="369332"/>
            </a:xfrm>
            <a:prstGeom prst="rect">
              <a:avLst/>
            </a:prstGeom>
            <a:noFill/>
          </p:spPr>
          <p:txBody>
            <a:bodyPr wrap="none" rtlCol="0">
              <a:spAutoFit/>
            </a:bodyPr>
            <a:lstStyle/>
            <a:p>
              <a:r>
                <a:rPr lang="en-US" altLang="zh-CN" dirty="0" smtClean="0"/>
                <a:t>101</a:t>
              </a:r>
              <a:endParaRPr lang="zh-CN" altLang="en-US" dirty="0"/>
            </a:p>
          </p:txBody>
        </p:sp>
        <p:sp>
          <p:nvSpPr>
            <p:cNvPr id="80" name="文本框 79"/>
            <p:cNvSpPr txBox="1"/>
            <p:nvPr/>
          </p:nvSpPr>
          <p:spPr>
            <a:xfrm>
              <a:off x="3871866" y="4452631"/>
              <a:ext cx="552267" cy="369332"/>
            </a:xfrm>
            <a:prstGeom prst="rect">
              <a:avLst/>
            </a:prstGeom>
            <a:noFill/>
          </p:spPr>
          <p:txBody>
            <a:bodyPr wrap="none" rtlCol="0">
              <a:spAutoFit/>
            </a:bodyPr>
            <a:lstStyle/>
            <a:p>
              <a:r>
                <a:rPr lang="en-US" altLang="zh-CN" dirty="0" smtClean="0"/>
                <a:t>110</a:t>
              </a:r>
              <a:endParaRPr lang="zh-CN" altLang="en-US" dirty="0"/>
            </a:p>
          </p:txBody>
        </p:sp>
        <p:sp>
          <p:nvSpPr>
            <p:cNvPr id="81" name="文本框 80"/>
            <p:cNvSpPr txBox="1"/>
            <p:nvPr/>
          </p:nvSpPr>
          <p:spPr>
            <a:xfrm>
              <a:off x="5076056" y="2264923"/>
              <a:ext cx="697627" cy="369332"/>
            </a:xfrm>
            <a:prstGeom prst="rect">
              <a:avLst/>
            </a:prstGeom>
            <a:noFill/>
          </p:spPr>
          <p:txBody>
            <a:bodyPr wrap="none" rtlCol="0">
              <a:spAutoFit/>
            </a:bodyPr>
            <a:lstStyle/>
            <a:p>
              <a:r>
                <a:rPr lang="en-US" altLang="zh-CN" dirty="0" smtClean="0"/>
                <a:t>1000</a:t>
              </a:r>
              <a:endParaRPr lang="zh-CN" altLang="en-US" dirty="0"/>
            </a:p>
          </p:txBody>
        </p:sp>
        <p:sp>
          <p:nvSpPr>
            <p:cNvPr id="84" name="文本框 83"/>
            <p:cNvSpPr txBox="1"/>
            <p:nvPr/>
          </p:nvSpPr>
          <p:spPr>
            <a:xfrm>
              <a:off x="5096002" y="3057011"/>
              <a:ext cx="697627" cy="369332"/>
            </a:xfrm>
            <a:prstGeom prst="rect">
              <a:avLst/>
            </a:prstGeom>
            <a:noFill/>
          </p:spPr>
          <p:txBody>
            <a:bodyPr wrap="none" rtlCol="0">
              <a:spAutoFit/>
            </a:bodyPr>
            <a:lstStyle/>
            <a:p>
              <a:r>
                <a:rPr lang="en-US" altLang="zh-CN" dirty="0" smtClean="0"/>
                <a:t>1001</a:t>
              </a:r>
              <a:endParaRPr lang="zh-CN" altLang="en-US" dirty="0"/>
            </a:p>
          </p:txBody>
        </p:sp>
        <p:sp>
          <p:nvSpPr>
            <p:cNvPr id="85" name="文本框 84"/>
            <p:cNvSpPr txBox="1"/>
            <p:nvPr/>
          </p:nvSpPr>
          <p:spPr>
            <a:xfrm>
              <a:off x="5099003" y="3735615"/>
              <a:ext cx="697627" cy="369332"/>
            </a:xfrm>
            <a:prstGeom prst="rect">
              <a:avLst/>
            </a:prstGeom>
            <a:noFill/>
          </p:spPr>
          <p:txBody>
            <a:bodyPr wrap="none" rtlCol="0">
              <a:spAutoFit/>
            </a:bodyPr>
            <a:lstStyle/>
            <a:p>
              <a:r>
                <a:rPr lang="en-US" altLang="zh-CN" dirty="0" smtClean="0"/>
                <a:t>1010</a:t>
              </a:r>
              <a:endParaRPr lang="zh-CN" altLang="en-US" dirty="0"/>
            </a:p>
          </p:txBody>
        </p:sp>
        <p:sp>
          <p:nvSpPr>
            <p:cNvPr id="86" name="文本框 85"/>
            <p:cNvSpPr txBox="1"/>
            <p:nvPr/>
          </p:nvSpPr>
          <p:spPr>
            <a:xfrm>
              <a:off x="5141255" y="4452631"/>
              <a:ext cx="680507" cy="369332"/>
            </a:xfrm>
            <a:prstGeom prst="rect">
              <a:avLst/>
            </a:prstGeom>
            <a:noFill/>
          </p:spPr>
          <p:txBody>
            <a:bodyPr wrap="none" rtlCol="0">
              <a:spAutoFit/>
            </a:bodyPr>
            <a:lstStyle/>
            <a:p>
              <a:r>
                <a:rPr lang="en-US" altLang="zh-CN" dirty="0" smtClean="0"/>
                <a:t>1100</a:t>
              </a:r>
              <a:endParaRPr lang="zh-CN" altLang="en-US" dirty="0"/>
            </a:p>
          </p:txBody>
        </p:sp>
        <p:sp>
          <p:nvSpPr>
            <p:cNvPr id="87" name="文本框 86"/>
            <p:cNvSpPr txBox="1"/>
            <p:nvPr/>
          </p:nvSpPr>
          <p:spPr>
            <a:xfrm>
              <a:off x="3920776" y="5135951"/>
              <a:ext cx="535146" cy="369332"/>
            </a:xfrm>
            <a:prstGeom prst="rect">
              <a:avLst/>
            </a:prstGeom>
            <a:noFill/>
          </p:spPr>
          <p:txBody>
            <a:bodyPr wrap="none" rtlCol="0">
              <a:spAutoFit/>
            </a:bodyPr>
            <a:lstStyle/>
            <a:p>
              <a:r>
                <a:rPr lang="en-US" altLang="zh-CN" dirty="0" smtClean="0"/>
                <a:t>111</a:t>
              </a:r>
              <a:endParaRPr lang="zh-CN" altLang="en-US" dirty="0"/>
            </a:p>
          </p:txBody>
        </p:sp>
      </p:grpSp>
      <p:grpSp>
        <p:nvGrpSpPr>
          <p:cNvPr id="97" name="组合 96"/>
          <p:cNvGrpSpPr/>
          <p:nvPr/>
        </p:nvGrpSpPr>
        <p:grpSpPr>
          <a:xfrm>
            <a:off x="5822247" y="1662485"/>
            <a:ext cx="2513448" cy="2638253"/>
            <a:chOff x="5822247" y="1662485"/>
            <a:chExt cx="2513448" cy="2638253"/>
          </a:xfrm>
        </p:grpSpPr>
        <p:sp>
          <p:nvSpPr>
            <p:cNvPr id="11" name="椭圆 10"/>
            <p:cNvSpPr/>
            <p:nvPr/>
          </p:nvSpPr>
          <p:spPr>
            <a:xfrm>
              <a:off x="7903647" y="1662485"/>
              <a:ext cx="432048" cy="43204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latin typeface="微软雅黑" panose="020B0503020204020204" pitchFamily="34" charset="-122"/>
                  <a:ea typeface="微软雅黑" panose="020B0503020204020204" pitchFamily="34" charset="-122"/>
                </a:rPr>
                <a:t>8</a:t>
              </a:r>
              <a:endParaRPr lang="zh-CN" altLang="en-US" dirty="0">
                <a:latin typeface="微软雅黑" panose="020B0503020204020204" pitchFamily="34" charset="-122"/>
                <a:ea typeface="微软雅黑" panose="020B0503020204020204" pitchFamily="34" charset="-122"/>
              </a:endParaRPr>
            </a:p>
          </p:txBody>
        </p:sp>
        <p:sp>
          <p:nvSpPr>
            <p:cNvPr id="12" name="椭圆 11"/>
            <p:cNvSpPr/>
            <p:nvPr/>
          </p:nvSpPr>
          <p:spPr>
            <a:xfrm>
              <a:off x="6649592" y="3868690"/>
              <a:ext cx="432048" cy="43204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latin typeface="微软雅黑" panose="020B0503020204020204" pitchFamily="34" charset="-122"/>
                  <a:ea typeface="微软雅黑" panose="020B0503020204020204" pitchFamily="34" charset="-122"/>
                </a:rPr>
                <a:t>6</a:t>
              </a:r>
              <a:endParaRPr lang="zh-CN" altLang="en-US" dirty="0">
                <a:latin typeface="微软雅黑" panose="020B0503020204020204" pitchFamily="34" charset="-122"/>
                <a:ea typeface="微软雅黑" panose="020B0503020204020204" pitchFamily="34" charset="-122"/>
              </a:endParaRPr>
            </a:p>
          </p:txBody>
        </p:sp>
        <p:sp>
          <p:nvSpPr>
            <p:cNvPr id="13" name="椭圆 12"/>
            <p:cNvSpPr/>
            <p:nvPr/>
          </p:nvSpPr>
          <p:spPr>
            <a:xfrm>
              <a:off x="6614158" y="3140968"/>
              <a:ext cx="432048" cy="43204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latin typeface="微软雅黑" panose="020B0503020204020204" pitchFamily="34" charset="-122"/>
                  <a:ea typeface="微软雅黑" panose="020B0503020204020204" pitchFamily="34" charset="-122"/>
                </a:rPr>
                <a:t>5</a:t>
              </a:r>
              <a:endParaRPr lang="zh-CN" altLang="en-US" dirty="0">
                <a:latin typeface="微软雅黑" panose="020B0503020204020204" pitchFamily="34" charset="-122"/>
                <a:ea typeface="微软雅黑" panose="020B0503020204020204" pitchFamily="34" charset="-122"/>
              </a:endParaRPr>
            </a:p>
          </p:txBody>
        </p:sp>
        <p:cxnSp>
          <p:nvCxnSpPr>
            <p:cNvPr id="28" name="直接连接符 27"/>
            <p:cNvCxnSpPr>
              <a:stCxn id="9" idx="6"/>
              <a:endCxn id="11" idx="2"/>
            </p:cNvCxnSpPr>
            <p:nvPr/>
          </p:nvCxnSpPr>
          <p:spPr>
            <a:xfrm>
              <a:off x="7039551" y="1878509"/>
              <a:ext cx="864096"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31" name="直接连接符 30"/>
            <p:cNvCxnSpPr>
              <a:stCxn id="10" idx="6"/>
              <a:endCxn id="12" idx="2"/>
            </p:cNvCxnSpPr>
            <p:nvPr/>
          </p:nvCxnSpPr>
          <p:spPr>
            <a:xfrm>
              <a:off x="5822247" y="4081623"/>
              <a:ext cx="827345" cy="3091"/>
            </a:xfrm>
            <a:prstGeom prst="line">
              <a:avLst/>
            </a:prstGeom>
          </p:spPr>
          <p:style>
            <a:lnRef idx="2">
              <a:schemeClr val="accent4"/>
            </a:lnRef>
            <a:fillRef idx="0">
              <a:schemeClr val="accent4"/>
            </a:fillRef>
            <a:effectRef idx="1">
              <a:schemeClr val="accent4"/>
            </a:effectRef>
            <a:fontRef idx="minor">
              <a:schemeClr val="tx1"/>
            </a:fontRef>
          </p:style>
        </p:cxnSp>
        <p:cxnSp>
          <p:nvCxnSpPr>
            <p:cNvPr id="36" name="直接连接符 35"/>
            <p:cNvCxnSpPr>
              <a:stCxn id="9" idx="4"/>
              <a:endCxn id="13" idx="0"/>
            </p:cNvCxnSpPr>
            <p:nvPr/>
          </p:nvCxnSpPr>
          <p:spPr>
            <a:xfrm>
              <a:off x="6823527" y="2094533"/>
              <a:ext cx="6655" cy="1046435"/>
            </a:xfrm>
            <a:prstGeom prst="line">
              <a:avLst/>
            </a:prstGeom>
          </p:spPr>
          <p:style>
            <a:lnRef idx="2">
              <a:schemeClr val="accent5"/>
            </a:lnRef>
            <a:fillRef idx="0">
              <a:schemeClr val="accent5"/>
            </a:fillRef>
            <a:effectRef idx="1">
              <a:schemeClr val="accent5"/>
            </a:effectRef>
            <a:fontRef idx="minor">
              <a:schemeClr val="tx1"/>
            </a:fontRef>
          </p:style>
        </p:cxnSp>
      </p:grpSp>
      <p:grpSp>
        <p:nvGrpSpPr>
          <p:cNvPr id="98" name="组合 97"/>
          <p:cNvGrpSpPr/>
          <p:nvPr/>
        </p:nvGrpSpPr>
        <p:grpSpPr>
          <a:xfrm>
            <a:off x="6649592" y="2094533"/>
            <a:ext cx="1738832" cy="2873427"/>
            <a:chOff x="6649592" y="2094533"/>
            <a:chExt cx="1738832" cy="2873427"/>
          </a:xfrm>
        </p:grpSpPr>
        <p:sp>
          <p:nvSpPr>
            <p:cNvPr id="15" name="椭圆 14"/>
            <p:cNvSpPr/>
            <p:nvPr/>
          </p:nvSpPr>
          <p:spPr>
            <a:xfrm>
              <a:off x="7956376" y="3870757"/>
              <a:ext cx="432048" cy="432048"/>
            </a:xfrm>
            <a:prstGeom prst="ellipse">
              <a:avLst/>
            </a:prstGeom>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altLang="zh-CN" dirty="0" smtClean="0">
                  <a:latin typeface="微软雅黑" panose="020B0503020204020204" pitchFamily="34" charset="-122"/>
                  <a:ea typeface="微软雅黑" panose="020B0503020204020204" pitchFamily="34" charset="-122"/>
                </a:rPr>
                <a:t>12</a:t>
              </a:r>
              <a:endParaRPr lang="zh-CN" altLang="en-US" dirty="0">
                <a:latin typeface="微软雅黑" panose="020B0503020204020204" pitchFamily="34" charset="-122"/>
                <a:ea typeface="微软雅黑" panose="020B0503020204020204" pitchFamily="34" charset="-122"/>
              </a:endParaRPr>
            </a:p>
          </p:txBody>
        </p:sp>
        <p:sp>
          <p:nvSpPr>
            <p:cNvPr id="16" name="椭圆 15"/>
            <p:cNvSpPr/>
            <p:nvPr/>
          </p:nvSpPr>
          <p:spPr>
            <a:xfrm>
              <a:off x="7931965" y="3140968"/>
              <a:ext cx="432048" cy="432048"/>
            </a:xfrm>
            <a:prstGeom prst="ellipse">
              <a:avLst/>
            </a:prstGeom>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altLang="zh-CN" dirty="0" smtClean="0">
                  <a:latin typeface="微软雅黑" panose="020B0503020204020204" pitchFamily="34" charset="-122"/>
                  <a:ea typeface="微软雅黑" panose="020B0503020204020204" pitchFamily="34" charset="-122"/>
                </a:rPr>
                <a:t>10</a:t>
              </a:r>
              <a:endParaRPr lang="zh-CN" altLang="en-US" dirty="0">
                <a:latin typeface="微软雅黑" panose="020B0503020204020204" pitchFamily="34" charset="-122"/>
                <a:ea typeface="微软雅黑" panose="020B0503020204020204" pitchFamily="34" charset="-122"/>
              </a:endParaRPr>
            </a:p>
          </p:txBody>
        </p:sp>
        <p:sp>
          <p:nvSpPr>
            <p:cNvPr id="17" name="椭圆 16"/>
            <p:cNvSpPr/>
            <p:nvPr/>
          </p:nvSpPr>
          <p:spPr>
            <a:xfrm>
              <a:off x="7910428" y="2420888"/>
              <a:ext cx="432048" cy="432048"/>
            </a:xfrm>
            <a:prstGeom prst="ellipse">
              <a:avLst/>
            </a:prstGeom>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altLang="zh-CN" dirty="0" smtClean="0">
                  <a:latin typeface="微软雅黑" panose="020B0503020204020204" pitchFamily="34" charset="-122"/>
                  <a:ea typeface="微软雅黑" panose="020B0503020204020204" pitchFamily="34" charset="-122"/>
                </a:rPr>
                <a:t>9</a:t>
              </a:r>
              <a:endParaRPr lang="zh-CN" altLang="en-US" dirty="0">
                <a:latin typeface="微软雅黑" panose="020B0503020204020204" pitchFamily="34" charset="-122"/>
                <a:ea typeface="微软雅黑" panose="020B0503020204020204" pitchFamily="34" charset="-122"/>
              </a:endParaRPr>
            </a:p>
          </p:txBody>
        </p:sp>
        <p:cxnSp>
          <p:nvCxnSpPr>
            <p:cNvPr id="49" name="直接连接符 48"/>
            <p:cNvCxnSpPr>
              <a:stCxn id="11" idx="4"/>
              <a:endCxn id="17" idx="0"/>
            </p:cNvCxnSpPr>
            <p:nvPr/>
          </p:nvCxnSpPr>
          <p:spPr>
            <a:xfrm>
              <a:off x="8119671" y="2094533"/>
              <a:ext cx="6781" cy="326355"/>
            </a:xfrm>
            <a:prstGeom prst="line">
              <a:avLst/>
            </a:prstGeom>
          </p:spPr>
          <p:style>
            <a:lnRef idx="2">
              <a:schemeClr val="accent5"/>
            </a:lnRef>
            <a:fillRef idx="0">
              <a:schemeClr val="accent5"/>
            </a:fillRef>
            <a:effectRef idx="1">
              <a:schemeClr val="accent5"/>
            </a:effectRef>
            <a:fontRef idx="minor">
              <a:schemeClr val="tx1"/>
            </a:fontRef>
          </p:style>
        </p:cxnSp>
        <p:cxnSp>
          <p:nvCxnSpPr>
            <p:cNvPr id="55" name="直接连接符 54"/>
            <p:cNvCxnSpPr>
              <a:stCxn id="13" idx="6"/>
              <a:endCxn id="16" idx="2"/>
            </p:cNvCxnSpPr>
            <p:nvPr/>
          </p:nvCxnSpPr>
          <p:spPr>
            <a:xfrm>
              <a:off x="7046206" y="3356992"/>
              <a:ext cx="885759"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60" name="直接连接符 59"/>
            <p:cNvCxnSpPr>
              <a:stCxn id="12" idx="6"/>
              <a:endCxn id="15" idx="2"/>
            </p:cNvCxnSpPr>
            <p:nvPr/>
          </p:nvCxnSpPr>
          <p:spPr>
            <a:xfrm>
              <a:off x="7081640" y="4084714"/>
              <a:ext cx="874736" cy="2067"/>
            </a:xfrm>
            <a:prstGeom prst="line">
              <a:avLst/>
            </a:prstGeom>
          </p:spPr>
          <p:style>
            <a:lnRef idx="2">
              <a:schemeClr val="accent4"/>
            </a:lnRef>
            <a:fillRef idx="0">
              <a:schemeClr val="accent4"/>
            </a:fillRef>
            <a:effectRef idx="1">
              <a:schemeClr val="accent4"/>
            </a:effectRef>
            <a:fontRef idx="minor">
              <a:schemeClr val="tx1"/>
            </a:fontRef>
          </p:style>
        </p:cxnSp>
        <p:sp>
          <p:nvSpPr>
            <p:cNvPr id="18" name="椭圆 17"/>
            <p:cNvSpPr/>
            <p:nvPr/>
          </p:nvSpPr>
          <p:spPr>
            <a:xfrm>
              <a:off x="6649592" y="4535912"/>
              <a:ext cx="432048" cy="432048"/>
            </a:xfrm>
            <a:prstGeom prst="ellipse">
              <a:avLst/>
            </a:prstGeom>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altLang="zh-CN" dirty="0" smtClean="0">
                  <a:latin typeface="微软雅黑" panose="020B0503020204020204" pitchFamily="34" charset="-122"/>
                  <a:ea typeface="微软雅黑" panose="020B0503020204020204" pitchFamily="34" charset="-122"/>
                </a:rPr>
                <a:t>7</a:t>
              </a:r>
              <a:endParaRPr lang="zh-CN" altLang="en-US" dirty="0">
                <a:latin typeface="微软雅黑" panose="020B0503020204020204" pitchFamily="34" charset="-122"/>
                <a:ea typeface="微软雅黑" panose="020B0503020204020204" pitchFamily="34" charset="-122"/>
              </a:endParaRPr>
            </a:p>
          </p:txBody>
        </p:sp>
        <p:cxnSp>
          <p:nvCxnSpPr>
            <p:cNvPr id="63" name="直接连接符 62"/>
            <p:cNvCxnSpPr>
              <a:stCxn id="12" idx="4"/>
              <a:endCxn id="18" idx="0"/>
            </p:cNvCxnSpPr>
            <p:nvPr/>
          </p:nvCxnSpPr>
          <p:spPr>
            <a:xfrm>
              <a:off x="6865616" y="4300738"/>
              <a:ext cx="0" cy="235174"/>
            </a:xfrm>
            <a:prstGeom prst="line">
              <a:avLst/>
            </a:prstGeom>
          </p:spPr>
          <p:style>
            <a:lnRef idx="2">
              <a:schemeClr val="accent5"/>
            </a:lnRef>
            <a:fillRef idx="0">
              <a:schemeClr val="accent5"/>
            </a:fillRef>
            <a:effectRef idx="1">
              <a:schemeClr val="accent5"/>
            </a:effectRef>
            <a:fontRef idx="minor">
              <a:schemeClr val="tx1"/>
            </a:fontRef>
          </p:style>
        </p:cxnSp>
      </p:grpSp>
      <p:sp>
        <p:nvSpPr>
          <p:cNvPr id="44" name="流程图: 合并 43"/>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375612" y="4004296"/>
            <a:ext cx="6548651" cy="2144976"/>
            <a:chOff x="375612" y="4004296"/>
            <a:chExt cx="6548651" cy="2144976"/>
          </a:xfrm>
        </p:grpSpPr>
        <p:sp>
          <p:nvSpPr>
            <p:cNvPr id="3" name="矩形 2"/>
            <p:cNvSpPr/>
            <p:nvPr/>
          </p:nvSpPr>
          <p:spPr>
            <a:xfrm>
              <a:off x="390445" y="4004296"/>
              <a:ext cx="3702043" cy="400110"/>
            </a:xfrm>
            <a:prstGeom prst="rect">
              <a:avLst/>
            </a:prstGeom>
          </p:spPr>
          <p:txBody>
            <a:bodyPr wrap="square">
              <a:spAutoFit/>
            </a:bodyPr>
            <a:lstStyle/>
            <a:p>
              <a:pPr marL="0" lvl="1"/>
              <a:r>
                <a:rPr lang="zh-CN" altLang="en-US" sz="2000" dirty="0">
                  <a:latin typeface="微软雅黑" panose="020B0503020204020204" pitchFamily="34" charset="-122"/>
                  <a:ea typeface="微软雅黑" panose="020B0503020204020204" pitchFamily="34" charset="-122"/>
                </a:rPr>
                <a:t>设</a:t>
              </a:r>
              <a:r>
                <a:rPr lang="en-US" altLang="zh-CN" sz="2000" dirty="0">
                  <a:latin typeface="微软雅黑" panose="020B0503020204020204" pitchFamily="34" charset="-122"/>
                  <a:ea typeface="微软雅黑" panose="020B0503020204020204" pitchFamily="34" charset="-122"/>
                </a:rPr>
                <a:t>x</a:t>
              </a:r>
              <a:r>
                <a:rPr lang="zh-CN" altLang="en-US" sz="2000" dirty="0">
                  <a:latin typeface="微软雅黑" panose="020B0503020204020204" pitchFamily="34" charset="-122"/>
                  <a:ea typeface="微软雅黑" panose="020B0503020204020204" pitchFamily="34" charset="-122"/>
                </a:rPr>
                <a:t>为</a:t>
              </a:r>
              <a:r>
                <a:rPr lang="en-US" altLang="zh-CN" sz="2000" dirty="0">
                  <a:latin typeface="微软雅黑" panose="020B0503020204020204" pitchFamily="34" charset="-122"/>
                  <a:ea typeface="微软雅黑" panose="020B0503020204020204" pitchFamily="34" charset="-122"/>
                </a:rPr>
                <a:t>n</a:t>
              </a:r>
              <a:r>
                <a:rPr lang="zh-CN" altLang="en-US" sz="2000" dirty="0" smtClean="0">
                  <a:latin typeface="微软雅黑" panose="020B0503020204020204" pitchFamily="34" charset="-122"/>
                  <a:ea typeface="微软雅黑" panose="020B0503020204020204" pitchFamily="34" charset="-122"/>
                </a:rPr>
                <a:t>比特</a:t>
              </a:r>
              <a:r>
                <a:rPr lang="en-US" altLang="zh-CN" sz="2000" dirty="0" smtClean="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x</a:t>
              </a:r>
              <a:r>
                <a:rPr lang="en-US" altLang="zh-CN" sz="2000" baseline="-25000" dirty="0">
                  <a:latin typeface="微软雅黑" panose="020B0503020204020204" pitchFamily="34" charset="-122"/>
                  <a:ea typeface="微软雅黑" panose="020B0503020204020204" pitchFamily="34" charset="-122"/>
                </a:rPr>
                <a:t>n-1</a:t>
              </a:r>
              <a:r>
                <a:rPr lang="en-US" altLang="zh-CN" sz="2000" dirty="0">
                  <a:latin typeface="微软雅黑" panose="020B0503020204020204" pitchFamily="34" charset="-122"/>
                  <a:ea typeface="微软雅黑" panose="020B0503020204020204" pitchFamily="34" charset="-122"/>
                </a:rPr>
                <a:t>, x</a:t>
              </a:r>
              <a:r>
                <a:rPr lang="en-US" altLang="zh-CN" sz="2000" baseline="-25000" dirty="0">
                  <a:latin typeface="微软雅黑" panose="020B0503020204020204" pitchFamily="34" charset="-122"/>
                  <a:ea typeface="微软雅黑" panose="020B0503020204020204" pitchFamily="34" charset="-122"/>
                </a:rPr>
                <a:t>n-2</a:t>
              </a:r>
              <a:r>
                <a:rPr lang="en-US" altLang="zh-CN" sz="2000" dirty="0">
                  <a:latin typeface="微软雅黑" panose="020B0503020204020204" pitchFamily="34" charset="-122"/>
                  <a:ea typeface="微软雅黑" panose="020B0503020204020204" pitchFamily="34" charset="-122"/>
                </a:rPr>
                <a:t>,…,x</a:t>
              </a:r>
              <a:r>
                <a:rPr lang="en-US" altLang="zh-CN" sz="2000" baseline="-25000" dirty="0">
                  <a:latin typeface="微软雅黑" panose="020B0503020204020204" pitchFamily="34" charset="-122"/>
                  <a:ea typeface="微软雅黑" panose="020B0503020204020204" pitchFamily="34" charset="-122"/>
                </a:rPr>
                <a:t>1</a:t>
              </a:r>
              <a:r>
                <a:rPr lang="en-US" altLang="zh-CN" sz="2000" dirty="0">
                  <a:latin typeface="微软雅黑" panose="020B0503020204020204" pitchFamily="34" charset="-122"/>
                  <a:ea typeface="微软雅黑" panose="020B0503020204020204" pitchFamily="34" charset="-122"/>
                </a:rPr>
                <a:t>, x</a:t>
              </a:r>
              <a:r>
                <a:rPr lang="en-US" altLang="zh-CN" sz="2000" baseline="-25000" dirty="0">
                  <a:latin typeface="微软雅黑" panose="020B0503020204020204" pitchFamily="34" charset="-122"/>
                  <a:ea typeface="微软雅黑" panose="020B0503020204020204" pitchFamily="34" charset="-122"/>
                </a:rPr>
                <a:t>0</a:t>
              </a:r>
              <a:r>
                <a:rPr lang="en-US" altLang="zh-CN" sz="2000" dirty="0">
                  <a:latin typeface="微软雅黑" panose="020B0503020204020204" pitchFamily="34" charset="-122"/>
                  <a:ea typeface="微软雅黑" panose="020B0503020204020204" pitchFamily="34" charset="-122"/>
                </a:rPr>
                <a:t>)</a:t>
              </a:r>
              <a:r>
                <a:rPr lang="en-US" altLang="zh-CN" sz="2000" baseline="-25000" dirty="0">
                  <a:latin typeface="微软雅黑" panose="020B0503020204020204" pitchFamily="34" charset="-122"/>
                  <a:ea typeface="微软雅黑" panose="020B0503020204020204" pitchFamily="34" charset="-122"/>
                </a:rPr>
                <a:t>2</a:t>
              </a:r>
              <a:endParaRPr lang="en-US" altLang="zh-CN" sz="2000" dirty="0">
                <a:latin typeface="微软雅黑" panose="020B0503020204020204" pitchFamily="34" charset="-122"/>
                <a:ea typeface="微软雅黑" panose="020B0503020204020204" pitchFamily="34" charset="-122"/>
              </a:endParaRPr>
            </a:p>
          </p:txBody>
        </p:sp>
        <p:sp>
          <p:nvSpPr>
            <p:cNvPr id="6" name="矩形 5"/>
            <p:cNvSpPr/>
            <p:nvPr/>
          </p:nvSpPr>
          <p:spPr>
            <a:xfrm>
              <a:off x="390445" y="4647739"/>
              <a:ext cx="4387720" cy="707886"/>
            </a:xfrm>
            <a:prstGeom prst="rect">
              <a:avLst/>
            </a:prstGeom>
          </p:spPr>
          <p:txBody>
            <a:bodyPr wrap="square">
              <a:spAutoFit/>
            </a:bodyPr>
            <a:lstStyle/>
            <a:p>
              <a:pPr marL="0" lvl="1"/>
              <a:r>
                <a:rPr lang="en-US" altLang="zh-CN" sz="2000" dirty="0" err="1" smtClean="0"/>
                <a:t>g</a:t>
              </a:r>
              <a:r>
                <a:rPr lang="en-US" altLang="zh-CN" sz="2000" baseline="30000" dirty="0" err="1" smtClean="0"/>
                <a:t>x</a:t>
              </a:r>
              <a:r>
                <a:rPr lang="en-US" altLang="zh-CN" sz="2000" dirty="0" smtClean="0"/>
                <a:t>=g</a:t>
              </a:r>
              <a:r>
                <a:rPr lang="en-US" altLang="zh-CN" sz="2000" dirty="0"/>
                <a:t>^[(…(</a:t>
              </a:r>
              <a:r>
                <a:rPr lang="en-US" altLang="zh-CN" sz="2000" dirty="0" smtClean="0"/>
                <a:t>x</a:t>
              </a:r>
              <a:r>
                <a:rPr lang="en-US" altLang="zh-CN" sz="2000" baseline="-25000" dirty="0" smtClean="0"/>
                <a:t>n-1</a:t>
              </a:r>
              <a:r>
                <a:rPr lang="en-US" altLang="zh-CN" sz="2000" dirty="0" smtClean="0"/>
                <a:t>×2</a:t>
              </a:r>
              <a:r>
                <a:rPr lang="en-US" altLang="zh-CN" sz="2000" dirty="0"/>
                <a:t>)+x</a:t>
              </a:r>
              <a:r>
                <a:rPr lang="en-US" altLang="zh-CN" sz="2000" baseline="-25000" dirty="0"/>
                <a:t>n-2</a:t>
              </a:r>
              <a:r>
                <a:rPr lang="en-US" altLang="zh-CN" sz="2000" dirty="0" smtClean="0"/>
                <a:t>)×2</a:t>
              </a:r>
              <a:r>
                <a:rPr lang="en-US" altLang="zh-CN" sz="2000" dirty="0"/>
                <a:t>…+x</a:t>
              </a:r>
              <a:r>
                <a:rPr lang="en-US" altLang="zh-CN" sz="2000" baseline="-25000" dirty="0"/>
                <a:t>1</a:t>
              </a:r>
              <a:r>
                <a:rPr lang="en-US" altLang="zh-CN" sz="2000" dirty="0" smtClean="0"/>
                <a:t>)×2+x</a:t>
              </a:r>
              <a:r>
                <a:rPr lang="en-US" altLang="zh-CN" sz="2000" baseline="-25000" dirty="0" smtClean="0"/>
                <a:t>0</a:t>
              </a:r>
              <a:r>
                <a:rPr lang="en-US" altLang="zh-CN" sz="2000" dirty="0" smtClean="0"/>
                <a:t>]</a:t>
              </a:r>
            </a:p>
            <a:p>
              <a:pPr marL="0" lvl="1"/>
              <a:r>
                <a:rPr lang="en-US" altLang="zh-CN" sz="2000" dirty="0"/>
                <a:t> </a:t>
              </a:r>
              <a:r>
                <a:rPr lang="en-US" altLang="zh-CN" sz="2000" dirty="0" smtClean="0"/>
                <a:t>  =(…(g</a:t>
              </a:r>
              <a:r>
                <a:rPr lang="en-US" altLang="zh-CN" sz="2000" baseline="30000" dirty="0" smtClean="0"/>
                <a:t>x</a:t>
              </a:r>
              <a:r>
                <a:rPr lang="en-US" altLang="zh-CN" sz="2000" baseline="14000" dirty="0" smtClean="0"/>
                <a:t>n-1</a:t>
              </a:r>
              <a:r>
                <a:rPr lang="en-US" altLang="zh-CN" sz="2000" dirty="0" smtClean="0"/>
                <a:t>)</a:t>
              </a:r>
              <a:r>
                <a:rPr lang="en-US" altLang="zh-CN" sz="2000" baseline="30000" dirty="0" smtClean="0"/>
                <a:t>2</a:t>
              </a:r>
              <a:r>
                <a:rPr lang="zh-CN" altLang="en-US" sz="2000" dirty="0" smtClean="0"/>
                <a:t>*</a:t>
              </a:r>
              <a:r>
                <a:rPr lang="en-US" altLang="zh-CN" sz="2000" dirty="0" smtClean="0"/>
                <a:t>g</a:t>
              </a:r>
              <a:r>
                <a:rPr lang="en-US" altLang="zh-CN" sz="2000" baseline="30000" dirty="0" smtClean="0"/>
                <a:t>x</a:t>
              </a:r>
              <a:r>
                <a:rPr lang="en-US" altLang="zh-CN" sz="2000" baseline="14000" dirty="0" smtClean="0"/>
                <a:t>n-2</a:t>
              </a:r>
              <a:r>
                <a:rPr lang="en-US" altLang="zh-CN" sz="2000" dirty="0" smtClean="0"/>
                <a:t>)</a:t>
              </a:r>
              <a:r>
                <a:rPr lang="en-US" altLang="zh-CN" sz="2000" baseline="30000" dirty="0" smtClean="0"/>
                <a:t>2</a:t>
              </a:r>
              <a:r>
                <a:rPr lang="en-US" altLang="zh-CN" sz="2000" dirty="0"/>
                <a:t>˙g</a:t>
              </a:r>
              <a:r>
                <a:rPr lang="en-US" altLang="zh-CN" sz="2000" baseline="30000" dirty="0"/>
                <a:t>x</a:t>
              </a:r>
              <a:r>
                <a:rPr lang="en-US" altLang="zh-CN" sz="2000" baseline="14000" dirty="0"/>
                <a:t>n-3</a:t>
              </a:r>
              <a:r>
                <a:rPr lang="en-US" altLang="zh-CN" sz="2000" dirty="0"/>
                <a:t>…)</a:t>
              </a:r>
              <a:r>
                <a:rPr lang="en-US" altLang="zh-CN" sz="2000" baseline="30000" dirty="0"/>
                <a:t>2</a:t>
              </a:r>
              <a:r>
                <a:rPr lang="en-US" altLang="zh-CN" sz="2000" dirty="0"/>
                <a:t>˙g</a:t>
              </a:r>
              <a:r>
                <a:rPr lang="en-US" altLang="zh-CN" sz="2000" baseline="30000" dirty="0"/>
                <a:t>x</a:t>
              </a:r>
              <a:r>
                <a:rPr lang="en-US" altLang="zh-CN" sz="2000" baseline="10000" dirty="0"/>
                <a:t>0</a:t>
              </a:r>
            </a:p>
          </p:txBody>
        </p:sp>
        <p:sp>
          <p:nvSpPr>
            <p:cNvPr id="19" name="矩形 18"/>
            <p:cNvSpPr/>
            <p:nvPr/>
          </p:nvSpPr>
          <p:spPr>
            <a:xfrm>
              <a:off x="375612" y="5502941"/>
              <a:ext cx="6548651"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共需</a:t>
              </a:r>
              <a:r>
                <a:rPr lang="en-US" altLang="zh-CN" dirty="0">
                  <a:latin typeface="微软雅黑" panose="020B0503020204020204" pitchFamily="34" charset="-122"/>
                  <a:ea typeface="微软雅黑" panose="020B0503020204020204" pitchFamily="34" charset="-122"/>
                </a:rPr>
                <a:t>n-1</a:t>
              </a:r>
              <a:r>
                <a:rPr lang="zh-CN" altLang="en-US" dirty="0">
                  <a:latin typeface="微软雅黑" panose="020B0503020204020204" pitchFamily="34" charset="-122"/>
                  <a:ea typeface="微软雅黑" panose="020B0503020204020204" pitchFamily="34" charset="-122"/>
                </a:rPr>
                <a:t>次平方及</a:t>
              </a:r>
              <a:r>
                <a:rPr lang="en-US" altLang="zh-CN" dirty="0">
                  <a:latin typeface="微软雅黑" panose="020B0503020204020204" pitchFamily="34" charset="-122"/>
                  <a:ea typeface="微软雅黑" panose="020B0503020204020204" pitchFamily="34" charset="-122"/>
                </a:rPr>
                <a:t>w(x)-1</a:t>
              </a:r>
              <a:r>
                <a:rPr lang="zh-CN" altLang="en-US" dirty="0">
                  <a:latin typeface="微软雅黑" panose="020B0503020204020204" pitchFamily="34" charset="-122"/>
                  <a:ea typeface="微软雅黑" panose="020B0503020204020204" pitchFamily="34" charset="-122"/>
                </a:rPr>
                <a:t>次乘法。</a:t>
              </a:r>
              <a:r>
                <a:rPr lang="en-US" altLang="zh-CN" dirty="0">
                  <a:latin typeface="微软雅黑" panose="020B0503020204020204" pitchFamily="34" charset="-122"/>
                  <a:ea typeface="微软雅黑" panose="020B0503020204020204" pitchFamily="34" charset="-122"/>
                </a:rPr>
                <a:t>w(x)</a:t>
              </a:r>
              <a:r>
                <a:rPr lang="zh-CN" altLang="en-US" dirty="0">
                  <a:latin typeface="微软雅黑" panose="020B0503020204020204" pitchFamily="34" charset="-122"/>
                  <a:ea typeface="微软雅黑" panose="020B0503020204020204" pitchFamily="34" charset="-122"/>
                </a:rPr>
                <a:t>是</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中</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的个数，平均而言</a:t>
              </a:r>
              <a:r>
                <a:rPr lang="en-US" altLang="zh-CN" dirty="0">
                  <a:latin typeface="微软雅黑" panose="020B0503020204020204" pitchFamily="34" charset="-122"/>
                  <a:ea typeface="微软雅黑" panose="020B0503020204020204" pitchFamily="34" charset="-122"/>
                </a:rPr>
                <a:t>w(x)=n/2</a:t>
              </a:r>
              <a:r>
                <a:rPr lang="zh-CN" altLang="en-US" dirty="0">
                  <a:latin typeface="微软雅黑" panose="020B0503020204020204" pitchFamily="34" charset="-122"/>
                  <a:ea typeface="微软雅黑" panose="020B0503020204020204" pitchFamily="34" charset="-122"/>
                </a:rPr>
                <a:t>。因此平均需要</a:t>
              </a:r>
              <a:r>
                <a:rPr lang="en-US" altLang="zh-CN" dirty="0">
                  <a:latin typeface="微软雅黑" panose="020B0503020204020204" pitchFamily="34" charset="-122"/>
                  <a:ea typeface="微软雅黑" panose="020B0503020204020204" pitchFamily="34" charset="-122"/>
                </a:rPr>
                <a:t>1.5n-2</a:t>
              </a:r>
              <a:r>
                <a:rPr lang="zh-CN" altLang="en-US" dirty="0">
                  <a:latin typeface="微软雅黑" panose="020B0503020204020204" pitchFamily="34" charset="-122"/>
                  <a:ea typeface="微软雅黑" panose="020B0503020204020204" pitchFamily="34" charset="-122"/>
                </a:rPr>
                <a:t>次乘法</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平方算一次乘</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340531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2"/>
                                        </p:tgtEl>
                                        <p:attrNameLst>
                                          <p:attrName>style.visibility</p:attrName>
                                        </p:attrNameLst>
                                      </p:cBhvr>
                                      <p:to>
                                        <p:strVal val="visible"/>
                                      </p:to>
                                    </p:set>
                                    <p:animEffect transition="in" filter="fade">
                                      <p:cBhvr>
                                        <p:cTn id="12" dur="500"/>
                                        <p:tgtEl>
                                          <p:spTgt spid="9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7"/>
                                        </p:tgtEl>
                                        <p:attrNameLst>
                                          <p:attrName>style.visibility</p:attrName>
                                        </p:attrNameLst>
                                      </p:cBhvr>
                                      <p:to>
                                        <p:strVal val="visible"/>
                                      </p:to>
                                    </p:set>
                                    <p:animEffect transition="in" filter="fade">
                                      <p:cBhvr>
                                        <p:cTn id="17" dur="500"/>
                                        <p:tgtEl>
                                          <p:spTgt spid="9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gtEl>
                                        <p:attrNameLst>
                                          <p:attrName>style.visibility</p:attrName>
                                        </p:attrNameLst>
                                      </p:cBhvr>
                                      <p:to>
                                        <p:strVal val="visible"/>
                                      </p:to>
                                    </p:set>
                                    <p:animEffect transition="in" filter="fade">
                                      <p:cBhvr>
                                        <p:cTn id="22" dur="500"/>
                                        <p:tgtEl>
                                          <p:spTgt spid="9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96"/>
                                        </p:tgtEl>
                                      </p:cBhvr>
                                    </p:animEffect>
                                    <p:set>
                                      <p:cBhvr>
                                        <p:cTn id="27" dur="1" fill="hold">
                                          <p:stCondLst>
                                            <p:cond delay="499"/>
                                          </p:stCondLst>
                                        </p:cTn>
                                        <p:tgtEl>
                                          <p:spTgt spid="96"/>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8"/>
                                        </p:tgtEl>
                                        <p:attrNameLst>
                                          <p:attrName>style.visibility</p:attrName>
                                        </p:attrNameLst>
                                      </p:cBhvr>
                                      <p:to>
                                        <p:strVal val="visible"/>
                                      </p:to>
                                    </p:set>
                                    <p:animEffect transition="in" filter="fade">
                                      <p:cBhvr>
                                        <p:cTn id="32" dur="500"/>
                                        <p:tgtEl>
                                          <p:spTgt spid="9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5"/>
                                        </p:tgtEl>
                                        <p:attrNameLst>
                                          <p:attrName>style.visibility</p:attrName>
                                        </p:attrNameLst>
                                      </p:cBhvr>
                                      <p:to>
                                        <p:strVal val="visible"/>
                                      </p:to>
                                    </p:set>
                                    <p:animEffect transition="in" filter="fade">
                                      <p:cBhvr>
                                        <p:cTn id="37" dur="500"/>
                                        <p:tgtEl>
                                          <p:spTgt spid="9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par>
                          <p:cTn id="43" fill="hold">
                            <p:stCondLst>
                              <p:cond delay="500"/>
                            </p:stCondLst>
                            <p:childTnLst>
                              <p:par>
                                <p:cTn id="44" presetID="1" presetClass="entr" presetSubtype="0" fill="hold" grpId="0" nodeType="afterEffect">
                                  <p:stCondLst>
                                    <p:cond delay="0"/>
                                  </p:stCondLst>
                                  <p:childTnLst>
                                    <p:set>
                                      <p:cBhvr>
                                        <p:cTn id="45"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FC620DE2-023C-4447-B5E6-85BACFF8C054}" type="slidenum">
              <a:rPr lang="zh-CN" altLang="en-US" smtClean="0"/>
              <a:pPr/>
              <a:t>73</a:t>
            </a:fld>
            <a:endParaRPr lang="zh-CN" altLang="en-US"/>
          </a:p>
        </p:txBody>
      </p:sp>
      <p:pic>
        <p:nvPicPr>
          <p:cNvPr id="75779" name="Picture 3"/>
          <p:cNvPicPr>
            <a:picLocks noChangeAspect="1" noChangeArrowheads="1"/>
          </p:cNvPicPr>
          <p:nvPr/>
        </p:nvPicPr>
        <p:blipFill>
          <a:blip r:embed="rId2" cstate="print"/>
          <a:srcRect/>
          <a:stretch>
            <a:fillRect/>
          </a:stretch>
        </p:blipFill>
        <p:spPr bwMode="auto">
          <a:xfrm>
            <a:off x="1142976" y="4357694"/>
            <a:ext cx="6929486" cy="1415502"/>
          </a:xfrm>
          <a:prstGeom prst="rect">
            <a:avLst/>
          </a:prstGeom>
          <a:noFill/>
          <a:ln w="9525">
            <a:noFill/>
            <a:miter lim="800000"/>
            <a:headEnd/>
            <a:tailEnd/>
          </a:ln>
          <a:effectLst/>
        </p:spPr>
      </p:pic>
      <p:sp>
        <p:nvSpPr>
          <p:cNvPr id="9" name="矩形 8"/>
          <p:cNvSpPr/>
          <p:nvPr/>
        </p:nvSpPr>
        <p:spPr>
          <a:xfrm>
            <a:off x="955490" y="3857628"/>
            <a:ext cx="2533066" cy="430887"/>
          </a:xfrm>
          <a:prstGeom prst="rect">
            <a:avLst/>
          </a:prstGeom>
        </p:spPr>
        <p:txBody>
          <a:bodyPr wrap="none">
            <a:spAutoFit/>
          </a:bodyPr>
          <a:lstStyle/>
          <a:p>
            <a:r>
              <a:rPr lang="zh-CN" altLang="en-US" sz="2200" dirty="0" smtClean="0">
                <a:latin typeface="微软雅黑" panose="020B0503020204020204" pitchFamily="34" charset="-122"/>
                <a:ea typeface="微软雅黑" panose="020B0503020204020204" pitchFamily="34" charset="-122"/>
                <a:cs typeface="Times New Roman" pitchFamily="18" charset="0"/>
              </a:rPr>
              <a:t>例：</a:t>
            </a:r>
            <a:r>
              <a:rPr lang="en-US" altLang="zh-CN" sz="2200" dirty="0" smtClean="0">
                <a:latin typeface="微软雅黑" panose="020B0503020204020204" pitchFamily="34" charset="-122"/>
                <a:ea typeface="微软雅黑" panose="020B0503020204020204" pitchFamily="34" charset="-122"/>
                <a:cs typeface="Times New Roman" pitchFamily="18" charset="0"/>
              </a:rPr>
              <a:t>7</a:t>
            </a:r>
            <a:r>
              <a:rPr lang="en-US" altLang="zh-CN" sz="2200" baseline="30000" dirty="0" smtClean="0">
                <a:latin typeface="微软雅黑" panose="020B0503020204020204" pitchFamily="34" charset="-122"/>
                <a:ea typeface="微软雅黑" panose="020B0503020204020204" pitchFamily="34" charset="-122"/>
                <a:cs typeface="Times New Roman" pitchFamily="18" charset="0"/>
              </a:rPr>
              <a:t>560</a:t>
            </a:r>
            <a:r>
              <a:rPr lang="en-US" altLang="zh-CN" sz="2200" dirty="0" smtClean="0">
                <a:latin typeface="微软雅黑" panose="020B0503020204020204" pitchFamily="34" charset="-122"/>
                <a:ea typeface="微软雅黑" panose="020B0503020204020204" pitchFamily="34" charset="-122"/>
                <a:cs typeface="Times New Roman" pitchFamily="18" charset="0"/>
              </a:rPr>
              <a:t> mod 561</a:t>
            </a:r>
            <a:endParaRPr lang="zh-CN" altLang="en-US" sz="2200" dirty="0">
              <a:latin typeface="微软雅黑" panose="020B0503020204020204" pitchFamily="34" charset="-122"/>
              <a:ea typeface="微软雅黑" panose="020B0503020204020204" pitchFamily="34" charset="-122"/>
              <a:cs typeface="Times New Roman" pitchFamily="18" charset="0"/>
            </a:endParaRPr>
          </a:p>
        </p:txBody>
      </p:sp>
      <p:pic>
        <p:nvPicPr>
          <p:cNvPr id="11" name="Picture 4"/>
          <p:cNvPicPr>
            <a:picLocks noChangeAspect="1" noChangeArrowheads="1"/>
          </p:cNvPicPr>
          <p:nvPr/>
        </p:nvPicPr>
        <p:blipFill>
          <a:blip r:embed="rId3" cstate="print"/>
          <a:srcRect/>
          <a:stretch>
            <a:fillRect/>
          </a:stretch>
        </p:blipFill>
        <p:spPr bwMode="auto">
          <a:xfrm>
            <a:off x="3419872" y="1052736"/>
            <a:ext cx="4371975" cy="2276475"/>
          </a:xfrm>
          <a:prstGeom prst="rect">
            <a:avLst/>
          </a:prstGeom>
          <a:noFill/>
          <a:ln w="9525">
            <a:noFill/>
            <a:miter lim="800000"/>
            <a:headEnd/>
            <a:tailEnd/>
          </a:ln>
          <a:effectLst/>
        </p:spPr>
      </p:pic>
      <p:sp>
        <p:nvSpPr>
          <p:cNvPr id="12" name="矩形 11"/>
          <p:cNvSpPr/>
          <p:nvPr/>
        </p:nvSpPr>
        <p:spPr>
          <a:xfrm>
            <a:off x="955490" y="1628800"/>
            <a:ext cx="2306465" cy="830997"/>
          </a:xfrm>
          <a:prstGeom prst="rect">
            <a:avLst/>
          </a:prstGeom>
        </p:spPr>
        <p:txBody>
          <a:bodyPr wrap="none">
            <a:spAutoFit/>
          </a:bodyPr>
          <a:lstStyle/>
          <a:p>
            <a:r>
              <a:rPr lang="en-US" altLang="zh-CN" sz="2400" dirty="0" smtClean="0">
                <a:latin typeface="微软雅黑" panose="020B0503020204020204" pitchFamily="34" charset="-122"/>
                <a:ea typeface="微软雅黑" panose="020B0503020204020204" pitchFamily="34" charset="-122"/>
                <a:cs typeface="Times New Roman" pitchFamily="18" charset="0"/>
              </a:rPr>
              <a:t>f=</a:t>
            </a:r>
            <a:r>
              <a:rPr lang="en-US" altLang="zh-CN" sz="2400" dirty="0" err="1" smtClean="0">
                <a:latin typeface="微软雅黑" panose="020B0503020204020204" pitchFamily="34" charset="-122"/>
                <a:ea typeface="微软雅黑" panose="020B0503020204020204" pitchFamily="34" charset="-122"/>
                <a:cs typeface="Times New Roman" pitchFamily="18" charset="0"/>
              </a:rPr>
              <a:t>a</a:t>
            </a:r>
            <a:r>
              <a:rPr lang="en-US" altLang="zh-CN" sz="2400" baseline="30000" dirty="0" err="1" smtClean="0">
                <a:latin typeface="微软雅黑" panose="020B0503020204020204" pitchFamily="34" charset="-122"/>
                <a:ea typeface="微软雅黑" panose="020B0503020204020204" pitchFamily="34" charset="-122"/>
                <a:cs typeface="Times New Roman" pitchFamily="18" charset="0"/>
              </a:rPr>
              <a:t>b</a:t>
            </a:r>
            <a:r>
              <a:rPr lang="en-US" altLang="zh-CN" sz="2400" dirty="0" smtClean="0">
                <a:latin typeface="微软雅黑" panose="020B0503020204020204" pitchFamily="34" charset="-122"/>
                <a:ea typeface="微软雅黑" panose="020B0503020204020204" pitchFamily="34" charset="-122"/>
                <a:cs typeface="Times New Roman" pitchFamily="18" charset="0"/>
              </a:rPr>
              <a:t> mod n</a:t>
            </a:r>
          </a:p>
          <a:p>
            <a:r>
              <a:rPr lang="en-US" altLang="zh-CN" sz="2400" dirty="0" smtClean="0">
                <a:latin typeface="微软雅黑" panose="020B0503020204020204" pitchFamily="34" charset="-122"/>
                <a:ea typeface="微软雅黑" panose="020B0503020204020204" pitchFamily="34" charset="-122"/>
                <a:cs typeface="Times New Roman" pitchFamily="18" charset="0"/>
              </a:rPr>
              <a:t>b=b</a:t>
            </a:r>
            <a:r>
              <a:rPr lang="en-US" altLang="zh-CN" sz="2400" baseline="-25000" dirty="0" smtClean="0">
                <a:latin typeface="微软雅黑" panose="020B0503020204020204" pitchFamily="34" charset="-122"/>
                <a:ea typeface="微软雅黑" panose="020B0503020204020204" pitchFamily="34" charset="-122"/>
                <a:cs typeface="Times New Roman" pitchFamily="18" charset="0"/>
              </a:rPr>
              <a:t>k</a:t>
            </a:r>
            <a:r>
              <a:rPr lang="en-US" altLang="zh-CN" sz="2400" dirty="0" smtClean="0">
                <a:latin typeface="微软雅黑" panose="020B0503020204020204" pitchFamily="34" charset="-122"/>
                <a:ea typeface="微软雅黑" panose="020B0503020204020204" pitchFamily="34" charset="-122"/>
                <a:cs typeface="Times New Roman" pitchFamily="18" charset="0"/>
              </a:rPr>
              <a:t>b</a:t>
            </a:r>
            <a:r>
              <a:rPr lang="en-US" altLang="zh-CN" sz="2400" baseline="-25000" dirty="0" smtClean="0">
                <a:latin typeface="微软雅黑" panose="020B0503020204020204" pitchFamily="34" charset="-122"/>
                <a:ea typeface="微软雅黑" panose="020B0503020204020204" pitchFamily="34" charset="-122"/>
                <a:cs typeface="Times New Roman" pitchFamily="18" charset="0"/>
              </a:rPr>
              <a:t>k-1</a:t>
            </a:r>
            <a:r>
              <a:rPr lang="en-US" altLang="zh-CN" sz="2400" dirty="0" smtClean="0">
                <a:latin typeface="微软雅黑" panose="020B0503020204020204" pitchFamily="34" charset="-122"/>
                <a:ea typeface="微软雅黑" panose="020B0503020204020204" pitchFamily="34" charset="-122"/>
                <a:cs typeface="Times New Roman" pitchFamily="18" charset="0"/>
              </a:rPr>
              <a:t>…b</a:t>
            </a:r>
            <a:r>
              <a:rPr lang="en-US" altLang="zh-CN" sz="2400" baseline="-25000" dirty="0" smtClean="0">
                <a:latin typeface="微软雅黑" panose="020B0503020204020204" pitchFamily="34" charset="-122"/>
                <a:ea typeface="微软雅黑" panose="020B0503020204020204" pitchFamily="34" charset="-122"/>
                <a:cs typeface="Times New Roman" pitchFamily="18" charset="0"/>
              </a:rPr>
              <a:t>1</a:t>
            </a:r>
            <a:r>
              <a:rPr lang="en-US" altLang="zh-CN" sz="2400" dirty="0" smtClean="0">
                <a:latin typeface="微软雅黑" panose="020B0503020204020204" pitchFamily="34" charset="-122"/>
                <a:ea typeface="微软雅黑" panose="020B0503020204020204" pitchFamily="34" charset="-122"/>
                <a:cs typeface="Times New Roman" pitchFamily="18" charset="0"/>
              </a:rPr>
              <a:t>b</a:t>
            </a:r>
            <a:r>
              <a:rPr lang="en-US" altLang="zh-CN" sz="2400" baseline="-25000" dirty="0" smtClean="0">
                <a:latin typeface="微软雅黑" panose="020B0503020204020204" pitchFamily="34" charset="-122"/>
                <a:ea typeface="微软雅黑" panose="020B0503020204020204" pitchFamily="34" charset="-122"/>
                <a:cs typeface="Times New Roman" pitchFamily="18" charset="0"/>
              </a:rPr>
              <a:t>0</a:t>
            </a:r>
            <a:endParaRPr lang="zh-CN" altLang="en-US" sz="2400" baseline="-25000" dirty="0" smtClean="0">
              <a:latin typeface="微软雅黑" panose="020B0503020204020204" pitchFamily="34" charset="-122"/>
              <a:ea typeface="微软雅黑" panose="020B0503020204020204" pitchFamily="34" charset="-122"/>
              <a:cs typeface="Times New Roman" pitchFamily="18" charset="0"/>
            </a:endParaRPr>
          </a:p>
        </p:txBody>
      </p:sp>
      <p:sp>
        <p:nvSpPr>
          <p:cNvPr id="7" name="流程图: 合并 6"/>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14575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第四</a:t>
            </a:r>
            <a:r>
              <a:rPr lang="zh-CN" altLang="en-US" dirty="0" smtClean="0"/>
              <a:t>节 单向</a:t>
            </a:r>
            <a:r>
              <a:rPr lang="zh-CN" altLang="en-US" dirty="0"/>
              <a:t>函数与单向陷门函数</a:t>
            </a:r>
          </a:p>
        </p:txBody>
      </p:sp>
      <p:sp>
        <p:nvSpPr>
          <p:cNvPr id="7" name="文本占位符 6"/>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7B7F836-6F9F-42A8-9450-B93EA774C316}" type="slidenum">
              <a:rPr lang="zh-CN" altLang="en-US" smtClean="0"/>
              <a:pPr>
                <a:defRPr/>
              </a:pPr>
              <a:t>74</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Tree>
    <p:extLst>
      <p:ext uri="{BB962C8B-B14F-4D97-AF65-F5344CB8AC3E}">
        <p14:creationId xmlns:p14="http://schemas.microsoft.com/office/powerpoint/2010/main" val="222689842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一、离散对数</a:t>
            </a:r>
            <a:endParaRPr lang="zh-CN" altLang="en-US" dirty="0"/>
          </a:p>
        </p:txBody>
      </p:sp>
      <p:sp>
        <p:nvSpPr>
          <p:cNvPr id="3" name="内容占位符 2"/>
          <p:cNvSpPr>
            <a:spLocks noGrp="1"/>
          </p:cNvSpPr>
          <p:nvPr>
            <p:ph idx="1"/>
          </p:nvPr>
        </p:nvSpPr>
        <p:spPr>
          <a:xfrm>
            <a:off x="457200" y="1052736"/>
            <a:ext cx="8579296" cy="5271864"/>
          </a:xfrm>
        </p:spPr>
        <p:txBody>
          <a:bodyPr/>
          <a:lstStyle/>
          <a:p>
            <a:r>
              <a:rPr lang="zh-CN" altLang="en-US" dirty="0" smtClean="0"/>
              <a:t>离散对数问题</a:t>
            </a:r>
            <a:r>
              <a:rPr lang="en-US" altLang="zh-CN" dirty="0" smtClean="0">
                <a:cs typeface="Times New Roman" pitchFamily="18" charset="0"/>
              </a:rPr>
              <a:t>DLP(Discrete Logarithms Problem</a:t>
            </a:r>
            <a:r>
              <a:rPr lang="en-US" altLang="zh-CN" dirty="0" smtClean="0"/>
              <a:t>)</a:t>
            </a:r>
          </a:p>
          <a:p>
            <a:pPr lvl="1"/>
            <a:r>
              <a:rPr lang="zh-CN" altLang="en-US" dirty="0" smtClean="0"/>
              <a:t>指数运算的逆运算：</a:t>
            </a:r>
            <a:endParaRPr lang="en-US" altLang="zh-CN" dirty="0" smtClean="0"/>
          </a:p>
          <a:p>
            <a:pPr lvl="1"/>
            <a:r>
              <a:rPr lang="zh-CN" altLang="en-US" dirty="0" smtClean="0"/>
              <a:t>求解</a:t>
            </a:r>
            <a:r>
              <a:rPr lang="en-US" altLang="zh-CN" dirty="0" smtClean="0"/>
              <a:t>a</a:t>
            </a:r>
            <a:r>
              <a:rPr lang="en-US" altLang="zh-CN" baseline="30000" dirty="0" smtClean="0"/>
              <a:t>x</a:t>
            </a:r>
            <a:r>
              <a:rPr lang="en-US" altLang="zh-CN" dirty="0" smtClean="0"/>
              <a:t> = b mod p</a:t>
            </a:r>
            <a:r>
              <a:rPr lang="zh-CN" altLang="en-US" dirty="0" smtClean="0"/>
              <a:t>，记为</a:t>
            </a:r>
            <a:r>
              <a:rPr lang="en-US" altLang="zh-CN" dirty="0" smtClean="0">
                <a:solidFill>
                  <a:srgbClr val="FF0000"/>
                </a:solidFill>
              </a:rPr>
              <a:t>x=</a:t>
            </a:r>
            <a:r>
              <a:rPr lang="en-US" altLang="zh-CN" dirty="0" err="1" smtClean="0">
                <a:solidFill>
                  <a:srgbClr val="FF0000"/>
                </a:solidFill>
              </a:rPr>
              <a:t>log</a:t>
            </a:r>
            <a:r>
              <a:rPr lang="en-US" altLang="zh-CN" baseline="-25000" dirty="0" err="1" smtClean="0">
                <a:solidFill>
                  <a:srgbClr val="FF0000"/>
                </a:solidFill>
              </a:rPr>
              <a:t>a</a:t>
            </a:r>
            <a:r>
              <a:rPr lang="en-US" altLang="zh-CN" dirty="0" err="1" smtClean="0">
                <a:solidFill>
                  <a:srgbClr val="FF0000"/>
                </a:solidFill>
              </a:rPr>
              <a:t>b</a:t>
            </a:r>
            <a:r>
              <a:rPr lang="en-US" altLang="zh-CN" dirty="0" smtClean="0">
                <a:solidFill>
                  <a:srgbClr val="FF0000"/>
                </a:solidFill>
              </a:rPr>
              <a:t> mod p</a:t>
            </a:r>
            <a:r>
              <a:rPr lang="zh-CN" altLang="en-US" dirty="0" smtClean="0">
                <a:solidFill>
                  <a:srgbClr val="FF0000"/>
                </a:solidFill>
              </a:rPr>
              <a:t>或</a:t>
            </a:r>
            <a:r>
              <a:rPr lang="en-US" altLang="zh-CN" dirty="0" smtClean="0">
                <a:solidFill>
                  <a:srgbClr val="FF0000"/>
                </a:solidFill>
              </a:rPr>
              <a:t>x=</a:t>
            </a:r>
            <a:r>
              <a:rPr lang="en-US" altLang="zh-CN" dirty="0" err="1" smtClean="0">
                <a:solidFill>
                  <a:srgbClr val="FF0000"/>
                </a:solidFill>
              </a:rPr>
              <a:t>log</a:t>
            </a:r>
            <a:r>
              <a:rPr lang="en-US" altLang="zh-CN" baseline="-25000" dirty="0" err="1" smtClean="0">
                <a:solidFill>
                  <a:srgbClr val="FF0000"/>
                </a:solidFill>
              </a:rPr>
              <a:t>a,p</a:t>
            </a:r>
            <a:r>
              <a:rPr lang="en-US" altLang="zh-CN" dirty="0" smtClean="0">
                <a:solidFill>
                  <a:srgbClr val="FF0000"/>
                </a:solidFill>
              </a:rPr>
              <a:t>(b)</a:t>
            </a:r>
          </a:p>
          <a:p>
            <a:pPr lvl="1"/>
            <a:endParaRPr lang="en-US" altLang="zh-CN" dirty="0" smtClean="0"/>
          </a:p>
          <a:p>
            <a:r>
              <a:rPr lang="zh-CN" altLang="en-US" dirty="0" smtClean="0"/>
              <a:t>若</a:t>
            </a:r>
            <a:r>
              <a:rPr lang="en-US" altLang="zh-CN" dirty="0" smtClean="0"/>
              <a:t>a</a:t>
            </a:r>
            <a:r>
              <a:rPr lang="zh-CN" altLang="en-US" dirty="0" smtClean="0"/>
              <a:t>是本原根，则离散对数一定存在，否则未必</a:t>
            </a:r>
            <a:endParaRPr lang="en-US" altLang="zh-CN" dirty="0" smtClean="0"/>
          </a:p>
          <a:p>
            <a:pPr lvl="1">
              <a:lnSpc>
                <a:spcPct val="90000"/>
              </a:lnSpc>
            </a:pPr>
            <a:r>
              <a:rPr lang="en-AU" altLang="zh-CN" dirty="0" smtClean="0"/>
              <a:t>log</a:t>
            </a:r>
            <a:r>
              <a:rPr lang="en-AU" altLang="zh-CN" baseline="-25000" dirty="0" smtClean="0"/>
              <a:t>3</a:t>
            </a:r>
            <a:r>
              <a:rPr lang="en-AU" altLang="zh-CN" dirty="0" smtClean="0"/>
              <a:t> 4 mod 13 (x</a:t>
            </a:r>
            <a:r>
              <a:rPr lang="zh-CN" altLang="en-US" dirty="0" smtClean="0"/>
              <a:t>满足</a:t>
            </a:r>
            <a:r>
              <a:rPr lang="en-AU" altLang="zh-CN" dirty="0" smtClean="0"/>
              <a:t>3</a:t>
            </a:r>
            <a:r>
              <a:rPr lang="en-AU" altLang="zh-CN" baseline="30000" dirty="0" smtClean="0"/>
              <a:t>x</a:t>
            </a:r>
            <a:r>
              <a:rPr lang="en-AU" altLang="zh-CN" dirty="0" smtClean="0"/>
              <a:t> = 4 mod 13) </a:t>
            </a:r>
            <a:r>
              <a:rPr lang="zh-CN" altLang="en-US" dirty="0" smtClean="0"/>
              <a:t>无解</a:t>
            </a:r>
            <a:endParaRPr lang="en-AU" altLang="zh-CN" dirty="0" smtClean="0"/>
          </a:p>
          <a:p>
            <a:pPr lvl="1">
              <a:lnSpc>
                <a:spcPct val="90000"/>
              </a:lnSpc>
            </a:pPr>
            <a:r>
              <a:rPr lang="en-AU" altLang="zh-CN" dirty="0" smtClean="0"/>
              <a:t>log</a:t>
            </a:r>
            <a:r>
              <a:rPr lang="en-AU" altLang="zh-CN" baseline="-25000" dirty="0" smtClean="0"/>
              <a:t>2</a:t>
            </a:r>
            <a:r>
              <a:rPr lang="en-AU" altLang="zh-CN" dirty="0" smtClean="0"/>
              <a:t> 3 mod 13 = 4 </a:t>
            </a:r>
            <a:endParaRPr lang="en-US" altLang="zh-CN" dirty="0" smtClean="0"/>
          </a:p>
          <a:p>
            <a:pPr lvl="1">
              <a:lnSpc>
                <a:spcPct val="90000"/>
              </a:lnSpc>
            </a:pPr>
            <a:endParaRPr lang="en-US" altLang="zh-CN" dirty="0" smtClean="0"/>
          </a:p>
          <a:p>
            <a:pPr>
              <a:lnSpc>
                <a:spcPct val="90000"/>
              </a:lnSpc>
            </a:pPr>
            <a:r>
              <a:rPr lang="zh-CN" altLang="en-US" dirty="0"/>
              <a:t>指数运算</a:t>
            </a:r>
            <a:r>
              <a:rPr lang="zh-CN" altLang="en-US" dirty="0" smtClean="0"/>
              <a:t>是简单的，而离散对数是困难的</a:t>
            </a:r>
            <a:endParaRPr lang="en-US" altLang="zh-CN" dirty="0" smtClean="0"/>
          </a:p>
          <a:p>
            <a:pPr lvl="1">
              <a:lnSpc>
                <a:spcPct val="90000"/>
              </a:lnSpc>
            </a:pPr>
            <a:r>
              <a:rPr lang="zh-CN" altLang="en-US" dirty="0" smtClean="0"/>
              <a:t>离散对数运算与大数分解同等困难</a:t>
            </a:r>
            <a:endParaRPr lang="en-AU"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75</a:t>
            </a:fld>
            <a:endParaRPr lang="en-US" altLang="zh-CN" dirty="0"/>
          </a:p>
        </p:txBody>
      </p:sp>
      <p:sp>
        <p:nvSpPr>
          <p:cNvPr id="7" name="流程图: 合并 6"/>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4815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离散对数的计算</a:t>
            </a:r>
            <a:endParaRPr lang="zh-CN" altLang="en-US" dirty="0"/>
          </a:p>
        </p:txBody>
      </p:sp>
      <p:sp>
        <p:nvSpPr>
          <p:cNvPr id="3" name="内容占位符 2"/>
          <p:cNvSpPr>
            <a:spLocks noGrp="1"/>
          </p:cNvSpPr>
          <p:nvPr>
            <p:ph idx="1"/>
          </p:nvPr>
        </p:nvSpPr>
        <p:spPr/>
        <p:txBody>
          <a:bodyPr/>
          <a:lstStyle/>
          <a:p>
            <a:pPr>
              <a:lnSpc>
                <a:spcPct val="110000"/>
              </a:lnSpc>
            </a:pPr>
            <a:r>
              <a:rPr lang="zh-CN" altLang="en-US" dirty="0" smtClean="0"/>
              <a:t>考虑方程</a:t>
            </a:r>
            <a:r>
              <a:rPr lang="en-US" altLang="zh-CN" dirty="0" smtClean="0"/>
              <a:t>y = </a:t>
            </a:r>
            <a:r>
              <a:rPr lang="en-US" altLang="zh-CN" dirty="0" err="1" smtClean="0"/>
              <a:t>g</a:t>
            </a:r>
            <a:r>
              <a:rPr lang="en-US" altLang="zh-CN" baseline="30000" dirty="0" err="1" smtClean="0"/>
              <a:t>x</a:t>
            </a:r>
            <a:r>
              <a:rPr lang="en-US" altLang="zh-CN" dirty="0" smtClean="0"/>
              <a:t> mod p</a:t>
            </a:r>
          </a:p>
          <a:p>
            <a:pPr lvl="1">
              <a:lnSpc>
                <a:spcPct val="110000"/>
              </a:lnSpc>
            </a:pPr>
            <a:r>
              <a:rPr lang="zh-CN" altLang="en-US" dirty="0" smtClean="0"/>
              <a:t>若给定整数</a:t>
            </a:r>
            <a:r>
              <a:rPr lang="en-US" altLang="zh-CN" dirty="0" smtClean="0"/>
              <a:t>g, x</a:t>
            </a:r>
            <a:r>
              <a:rPr lang="zh-CN" altLang="en-US" dirty="0" smtClean="0"/>
              <a:t>和</a:t>
            </a:r>
            <a:r>
              <a:rPr lang="en-US" altLang="zh-CN" dirty="0" smtClean="0"/>
              <a:t>p</a:t>
            </a:r>
            <a:r>
              <a:rPr lang="zh-CN" altLang="en-US" dirty="0" smtClean="0"/>
              <a:t>，可以直接用快速指数算法求出</a:t>
            </a:r>
            <a:r>
              <a:rPr lang="en-US" altLang="zh-CN" dirty="0" smtClean="0"/>
              <a:t>y</a:t>
            </a:r>
          </a:p>
          <a:p>
            <a:pPr lvl="1">
              <a:lnSpc>
                <a:spcPct val="110000"/>
              </a:lnSpc>
            </a:pPr>
            <a:r>
              <a:rPr lang="zh-CN" altLang="en-US" dirty="0" smtClean="0"/>
              <a:t>但是若给定</a:t>
            </a:r>
            <a:r>
              <a:rPr lang="en-US" altLang="zh-CN" dirty="0" smtClean="0"/>
              <a:t>p, g</a:t>
            </a:r>
            <a:r>
              <a:rPr lang="zh-CN" altLang="en-US" dirty="0" smtClean="0"/>
              <a:t>及</a:t>
            </a:r>
            <a:r>
              <a:rPr lang="en-US" altLang="zh-CN" dirty="0" smtClean="0"/>
              <a:t>y, </a:t>
            </a:r>
            <a:r>
              <a:rPr lang="zh-CN" altLang="en-US" dirty="0" smtClean="0"/>
              <a:t>求</a:t>
            </a:r>
            <a:r>
              <a:rPr lang="en-US" altLang="zh-CN" dirty="0" smtClean="0"/>
              <a:t>x</a:t>
            </a:r>
            <a:r>
              <a:rPr lang="zh-CN" altLang="en-US" dirty="0" smtClean="0"/>
              <a:t>，则为</a:t>
            </a:r>
            <a:r>
              <a:rPr lang="en-US" altLang="zh-CN" dirty="0" smtClean="0"/>
              <a:t>DLP</a:t>
            </a:r>
            <a:r>
              <a:rPr lang="zh-CN" altLang="en-US" dirty="0" smtClean="0"/>
              <a:t>问题</a:t>
            </a:r>
            <a:endParaRPr lang="en-US" altLang="zh-CN" dirty="0" smtClean="0"/>
          </a:p>
          <a:p>
            <a:pPr lvl="2">
              <a:lnSpc>
                <a:spcPct val="110000"/>
              </a:lnSpc>
            </a:pPr>
            <a:r>
              <a:rPr lang="zh-CN" altLang="en-US" dirty="0" smtClean="0"/>
              <a:t>最快方法的难度阶为</a:t>
            </a:r>
            <a:r>
              <a:rPr lang="en-US" altLang="zh-CN" dirty="0" smtClean="0">
                <a:cs typeface="Times New Roman" pitchFamily="18" charset="0"/>
              </a:rPr>
              <a:t>L(p)=exp{(</a:t>
            </a:r>
            <a:r>
              <a:rPr lang="en-US" altLang="zh-CN" dirty="0" err="1" smtClean="0">
                <a:cs typeface="Times New Roman" pitchFamily="18" charset="0"/>
              </a:rPr>
              <a:t>ln</a:t>
            </a:r>
            <a:r>
              <a:rPr lang="zh-CN" altLang="en-US" dirty="0" smtClean="0">
                <a:cs typeface="Times New Roman" pitchFamily="18" charset="0"/>
              </a:rPr>
              <a:t> </a:t>
            </a:r>
            <a:r>
              <a:rPr lang="en-US" altLang="zh-CN" dirty="0" smtClean="0">
                <a:cs typeface="Times New Roman" pitchFamily="18" charset="0"/>
              </a:rPr>
              <a:t>p)</a:t>
            </a:r>
            <a:r>
              <a:rPr lang="en-US" altLang="zh-CN" baseline="30000" dirty="0" smtClean="0">
                <a:cs typeface="Times New Roman" pitchFamily="18" charset="0"/>
              </a:rPr>
              <a:t>1/3</a:t>
            </a:r>
            <a:r>
              <a:rPr lang="en-US" altLang="zh-CN" dirty="0" smtClean="0">
                <a:cs typeface="Times New Roman" pitchFamily="18" charset="0"/>
              </a:rPr>
              <a:t>(</a:t>
            </a:r>
            <a:r>
              <a:rPr lang="en-US" altLang="zh-CN" dirty="0" err="1" smtClean="0">
                <a:cs typeface="Times New Roman" pitchFamily="18" charset="0"/>
              </a:rPr>
              <a:t>ln</a:t>
            </a:r>
            <a:r>
              <a:rPr lang="en-US" altLang="zh-CN" dirty="0" smtClean="0">
                <a:cs typeface="Times New Roman" pitchFamily="18" charset="0"/>
              </a:rPr>
              <a:t>(</a:t>
            </a:r>
            <a:r>
              <a:rPr lang="en-US" altLang="zh-CN" dirty="0" err="1" smtClean="0">
                <a:cs typeface="Times New Roman" pitchFamily="18" charset="0"/>
              </a:rPr>
              <a:t>ln</a:t>
            </a:r>
            <a:r>
              <a:rPr lang="zh-CN" altLang="en-US" dirty="0" smtClean="0">
                <a:cs typeface="Times New Roman" pitchFamily="18" charset="0"/>
              </a:rPr>
              <a:t> </a:t>
            </a:r>
            <a:r>
              <a:rPr lang="en-US" altLang="zh-CN" dirty="0" smtClean="0">
                <a:cs typeface="Times New Roman" pitchFamily="18" charset="0"/>
              </a:rPr>
              <a:t>p))</a:t>
            </a:r>
            <a:r>
              <a:rPr lang="en-US" altLang="zh-CN" baseline="30000" dirty="0" smtClean="0">
                <a:cs typeface="Times New Roman" pitchFamily="18" charset="0"/>
              </a:rPr>
              <a:t>2/3</a:t>
            </a:r>
            <a:r>
              <a:rPr lang="en-US" altLang="zh-CN" dirty="0" smtClean="0">
                <a:cs typeface="Times New Roman" pitchFamily="18" charset="0"/>
              </a:rPr>
              <a:t>}</a:t>
            </a:r>
          </a:p>
          <a:p>
            <a:pPr lvl="2">
              <a:lnSpc>
                <a:spcPct val="110000"/>
              </a:lnSpc>
            </a:pPr>
            <a:endParaRPr lang="en-US" altLang="zh-CN" dirty="0">
              <a:cs typeface="Times New Roman" pitchFamily="18" charset="0"/>
            </a:endParaRPr>
          </a:p>
          <a:p>
            <a:pPr>
              <a:lnSpc>
                <a:spcPct val="110000"/>
              </a:lnSpc>
            </a:pPr>
            <a:r>
              <a:rPr lang="zh-CN" altLang="en-US" sz="2400" dirty="0"/>
              <a:t>例：模</a:t>
            </a:r>
            <a:r>
              <a:rPr lang="en-US" altLang="zh-CN" sz="2400" dirty="0"/>
              <a:t>19</a:t>
            </a:r>
            <a:r>
              <a:rPr lang="zh-CN" altLang="en-US" sz="2400" dirty="0"/>
              <a:t>的离散对数</a:t>
            </a:r>
          </a:p>
          <a:p>
            <a:pPr lvl="1">
              <a:lnSpc>
                <a:spcPct val="110000"/>
              </a:lnSpc>
            </a:pP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76</a:t>
            </a:fld>
            <a:endParaRPr lang="en-US" altLang="zh-CN" dirty="0"/>
          </a:p>
        </p:txBody>
      </p:sp>
      <p:sp>
        <p:nvSpPr>
          <p:cNvPr id="7" name="流程图: 合并 6"/>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1657793258"/>
              </p:ext>
            </p:extLst>
          </p:nvPr>
        </p:nvGraphicFramePr>
        <p:xfrm>
          <a:off x="323528" y="3808819"/>
          <a:ext cx="8445624" cy="2346960"/>
        </p:xfrm>
        <a:graphic>
          <a:graphicData uri="http://schemas.openxmlformats.org/drawingml/2006/table">
            <a:tbl>
              <a:tblPr firstRow="1" bandRow="1">
                <a:tableStyleId>{5C22544A-7EE6-4342-B048-85BDC9FD1C3A}</a:tableStyleId>
              </a:tblPr>
              <a:tblGrid>
                <a:gridCol w="1638240"/>
                <a:gridCol w="378188"/>
                <a:gridCol w="378188"/>
                <a:gridCol w="378188"/>
                <a:gridCol w="378188"/>
                <a:gridCol w="378188"/>
                <a:gridCol w="378188"/>
                <a:gridCol w="378188"/>
                <a:gridCol w="378188"/>
                <a:gridCol w="378188"/>
                <a:gridCol w="378188"/>
                <a:gridCol w="378188"/>
                <a:gridCol w="378188"/>
                <a:gridCol w="378188"/>
                <a:gridCol w="378188"/>
                <a:gridCol w="378188"/>
                <a:gridCol w="378188"/>
                <a:gridCol w="378188"/>
                <a:gridCol w="378188"/>
              </a:tblGrid>
              <a:tr h="216024">
                <a:tc>
                  <a:txBody>
                    <a:bodyPr/>
                    <a:lstStyle/>
                    <a:p>
                      <a:pPr algn="ctr"/>
                      <a:r>
                        <a:rPr lang="en-US" altLang="zh-CN" sz="1600" dirty="0" smtClean="0">
                          <a:latin typeface="微软雅黑" panose="020B0503020204020204" pitchFamily="34" charset="-122"/>
                          <a:ea typeface="微软雅黑" panose="020B0503020204020204" pitchFamily="34" charset="-122"/>
                        </a:rPr>
                        <a:t>a</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2</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3</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4</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5</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6</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7</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8</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9</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10</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11</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12</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13</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14</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15</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16</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17</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18</a:t>
                      </a:r>
                      <a:endParaRPr lang="zh-CN" altLang="en-US" sz="1600" dirty="0">
                        <a:latin typeface="微软雅黑" panose="020B0503020204020204" pitchFamily="34" charset="-122"/>
                        <a:ea typeface="微软雅黑" panose="020B0503020204020204" pitchFamily="34" charset="-122"/>
                      </a:endParaRPr>
                    </a:p>
                  </a:txBody>
                  <a:tcPr marL="45720" marR="45720" anchor="ctr"/>
                </a:tc>
              </a:tr>
              <a:tr h="168776">
                <a:tc>
                  <a:txBody>
                    <a:bodyPr/>
                    <a:lstStyle/>
                    <a:p>
                      <a:r>
                        <a:rPr lang="en-US" altLang="zh-CN" sz="1600" dirty="0" smtClean="0">
                          <a:latin typeface="微软雅黑" panose="020B0503020204020204" pitchFamily="34" charset="-122"/>
                          <a:ea typeface="微软雅黑" panose="020B0503020204020204" pitchFamily="34" charset="-122"/>
                        </a:rPr>
                        <a:t>log</a:t>
                      </a:r>
                      <a:r>
                        <a:rPr lang="en-US" altLang="zh-CN" sz="1600" baseline="-25000" dirty="0" smtClean="0">
                          <a:latin typeface="微软雅黑" panose="020B0503020204020204" pitchFamily="34" charset="-122"/>
                          <a:ea typeface="微软雅黑" panose="020B0503020204020204" pitchFamily="34" charset="-122"/>
                        </a:rPr>
                        <a:t>2</a:t>
                      </a:r>
                      <a:r>
                        <a:rPr lang="en-US" altLang="zh-CN" sz="1600" dirty="0" smtClean="0">
                          <a:latin typeface="微软雅黑" panose="020B0503020204020204" pitchFamily="34" charset="-122"/>
                          <a:ea typeface="微软雅黑" panose="020B0503020204020204" pitchFamily="34" charset="-122"/>
                        </a:rPr>
                        <a:t>a mod 19</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18</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13</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2</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16</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14</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6</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3</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8</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17</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12</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15</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5</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7</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11</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4</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10</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9</a:t>
                      </a:r>
                      <a:endParaRPr lang="zh-CN" altLang="en-US" sz="1600" dirty="0">
                        <a:latin typeface="微软雅黑" panose="020B0503020204020204" pitchFamily="34" charset="-122"/>
                        <a:ea typeface="微软雅黑" panose="020B0503020204020204" pitchFamily="34" charset="-122"/>
                      </a:endParaRPr>
                    </a:p>
                  </a:txBody>
                  <a:tcPr marL="45720" marR="45720" anchor="ctr"/>
                </a:tc>
              </a:tr>
              <a:tr h="121528">
                <a:tc>
                  <a:txBody>
                    <a:bodyPr/>
                    <a:lstStyle/>
                    <a:p>
                      <a:r>
                        <a:rPr lang="en-US" altLang="zh-CN" sz="1600" dirty="0" smtClean="0">
                          <a:latin typeface="微软雅黑" panose="020B0503020204020204" pitchFamily="34" charset="-122"/>
                          <a:ea typeface="微软雅黑" panose="020B0503020204020204" pitchFamily="34" charset="-122"/>
                        </a:rPr>
                        <a:t>log</a:t>
                      </a:r>
                      <a:r>
                        <a:rPr lang="en-US" altLang="zh-CN" sz="1600" baseline="-25000" dirty="0" smtClean="0">
                          <a:latin typeface="微软雅黑" panose="020B0503020204020204" pitchFamily="34" charset="-122"/>
                          <a:ea typeface="微软雅黑" panose="020B0503020204020204" pitchFamily="34" charset="-122"/>
                        </a:rPr>
                        <a:t>3</a:t>
                      </a:r>
                      <a:r>
                        <a:rPr lang="en-US" altLang="zh-CN" sz="1600" dirty="0" smtClean="0">
                          <a:latin typeface="微软雅黑" panose="020B0503020204020204" pitchFamily="34" charset="-122"/>
                          <a:ea typeface="微软雅黑" panose="020B0503020204020204" pitchFamily="34" charset="-122"/>
                        </a:rPr>
                        <a:t>a mod 19</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18</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7</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14</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4</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8</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6</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3</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2</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11</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12</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15</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17</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13</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5</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10</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16</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9</a:t>
                      </a:r>
                      <a:endParaRPr lang="zh-CN" altLang="en-US" sz="1600" dirty="0">
                        <a:latin typeface="微软雅黑" panose="020B0503020204020204" pitchFamily="34" charset="-122"/>
                        <a:ea typeface="微软雅黑" panose="020B0503020204020204" pitchFamily="34" charset="-122"/>
                      </a:endParaRPr>
                    </a:p>
                  </a:txBody>
                  <a:tcPr marL="45720" marR="45720" anchor="ctr"/>
                </a:tc>
              </a:tr>
              <a:tr h="146288">
                <a:tc>
                  <a:txBody>
                    <a:bodyPr/>
                    <a:lstStyle/>
                    <a:p>
                      <a:r>
                        <a:rPr lang="en-US" altLang="zh-CN" sz="1600" dirty="0" smtClean="0">
                          <a:latin typeface="微软雅黑" panose="020B0503020204020204" pitchFamily="34" charset="-122"/>
                          <a:ea typeface="微软雅黑" panose="020B0503020204020204" pitchFamily="34" charset="-122"/>
                        </a:rPr>
                        <a:t>log</a:t>
                      </a:r>
                      <a:r>
                        <a:rPr lang="en-US" altLang="zh-CN" sz="1600" baseline="-25000" dirty="0" smtClean="0">
                          <a:latin typeface="微软雅黑" panose="020B0503020204020204" pitchFamily="34" charset="-122"/>
                          <a:ea typeface="微软雅黑" panose="020B0503020204020204" pitchFamily="34" charset="-122"/>
                        </a:rPr>
                        <a:t>10</a:t>
                      </a:r>
                      <a:r>
                        <a:rPr lang="en-US" altLang="zh-CN" sz="1600" dirty="0" smtClean="0">
                          <a:latin typeface="微软雅黑" panose="020B0503020204020204" pitchFamily="34" charset="-122"/>
                          <a:ea typeface="微软雅黑" panose="020B0503020204020204" pitchFamily="34" charset="-122"/>
                        </a:rPr>
                        <a:t>a mod 19</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18</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17</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5</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16</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2</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4</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12</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15</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10</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6</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3</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13</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11</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7</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14</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8</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9</a:t>
                      </a:r>
                      <a:endParaRPr lang="zh-CN" altLang="en-US" sz="1600" dirty="0">
                        <a:latin typeface="微软雅黑" panose="020B0503020204020204" pitchFamily="34" charset="-122"/>
                        <a:ea typeface="微软雅黑" panose="020B0503020204020204" pitchFamily="34" charset="-122"/>
                      </a:endParaRPr>
                    </a:p>
                  </a:txBody>
                  <a:tcPr marL="45720" marR="45720" anchor="ctr"/>
                </a:tc>
              </a:tr>
              <a:tr h="0">
                <a:tc>
                  <a:txBody>
                    <a:bodyPr/>
                    <a:lstStyle/>
                    <a:p>
                      <a:r>
                        <a:rPr lang="en-US" altLang="zh-CN" sz="1600" dirty="0" smtClean="0">
                          <a:latin typeface="微软雅黑" panose="020B0503020204020204" pitchFamily="34" charset="-122"/>
                          <a:ea typeface="微软雅黑" panose="020B0503020204020204" pitchFamily="34" charset="-122"/>
                        </a:rPr>
                        <a:t>log</a:t>
                      </a:r>
                      <a:r>
                        <a:rPr lang="en-US" altLang="zh-CN" sz="1600" baseline="-25000" dirty="0" smtClean="0">
                          <a:latin typeface="微软雅黑" panose="020B0503020204020204" pitchFamily="34" charset="-122"/>
                          <a:ea typeface="微软雅黑" panose="020B0503020204020204" pitchFamily="34" charset="-122"/>
                        </a:rPr>
                        <a:t>13</a:t>
                      </a:r>
                      <a:r>
                        <a:rPr lang="en-US" altLang="zh-CN" sz="1600" dirty="0" smtClean="0">
                          <a:latin typeface="微软雅黑" panose="020B0503020204020204" pitchFamily="34" charset="-122"/>
                          <a:ea typeface="微软雅黑" panose="020B0503020204020204" pitchFamily="34" charset="-122"/>
                        </a:rPr>
                        <a:t>a mod 19</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18</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11</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17</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4</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14</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10</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12</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15</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16</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7</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6</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3</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5</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13</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8</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2</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9</a:t>
                      </a:r>
                      <a:endParaRPr lang="zh-CN" altLang="en-US" sz="1600" dirty="0">
                        <a:latin typeface="微软雅黑" panose="020B0503020204020204" pitchFamily="34" charset="-122"/>
                        <a:ea typeface="微软雅黑" panose="020B0503020204020204" pitchFamily="34" charset="-122"/>
                      </a:endParaRPr>
                    </a:p>
                  </a:txBody>
                  <a:tcPr marL="45720" marR="45720" anchor="ctr"/>
                </a:tc>
              </a:tr>
              <a:tr h="123800">
                <a:tc>
                  <a:txBody>
                    <a:bodyPr/>
                    <a:lstStyle/>
                    <a:p>
                      <a:r>
                        <a:rPr lang="en-US" altLang="zh-CN" sz="1600" dirty="0" smtClean="0">
                          <a:latin typeface="微软雅黑" panose="020B0503020204020204" pitchFamily="34" charset="-122"/>
                          <a:ea typeface="微软雅黑" panose="020B0503020204020204" pitchFamily="34" charset="-122"/>
                        </a:rPr>
                        <a:t>log</a:t>
                      </a:r>
                      <a:r>
                        <a:rPr lang="en-US" altLang="zh-CN" sz="1600" baseline="-25000" dirty="0" smtClean="0">
                          <a:latin typeface="微软雅黑" panose="020B0503020204020204" pitchFamily="34" charset="-122"/>
                          <a:ea typeface="微软雅黑" panose="020B0503020204020204" pitchFamily="34" charset="-122"/>
                        </a:rPr>
                        <a:t>14</a:t>
                      </a:r>
                      <a:r>
                        <a:rPr lang="en-US" altLang="zh-CN" sz="1600" dirty="0" smtClean="0">
                          <a:latin typeface="微软雅黑" panose="020B0503020204020204" pitchFamily="34" charset="-122"/>
                          <a:ea typeface="微软雅黑" panose="020B0503020204020204" pitchFamily="34" charset="-122"/>
                        </a:rPr>
                        <a:t>a mod 19</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18</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13</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7</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8</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10</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2</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6</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3</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14</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5</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12</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15</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11</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17</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16</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4</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9</a:t>
                      </a:r>
                      <a:endParaRPr lang="zh-CN" altLang="en-US" sz="1600" dirty="0">
                        <a:latin typeface="微软雅黑" panose="020B0503020204020204" pitchFamily="34" charset="-122"/>
                        <a:ea typeface="微软雅黑" panose="020B0503020204020204" pitchFamily="34" charset="-122"/>
                      </a:endParaRPr>
                    </a:p>
                  </a:txBody>
                  <a:tcPr marL="45720" marR="45720" anchor="ctr"/>
                </a:tc>
              </a:tr>
              <a:tr h="148560">
                <a:tc>
                  <a:txBody>
                    <a:bodyPr/>
                    <a:lstStyle/>
                    <a:p>
                      <a:r>
                        <a:rPr lang="en-US" altLang="zh-CN" sz="1600" dirty="0" smtClean="0">
                          <a:latin typeface="微软雅黑" panose="020B0503020204020204" pitchFamily="34" charset="-122"/>
                          <a:ea typeface="微软雅黑" panose="020B0503020204020204" pitchFamily="34" charset="-122"/>
                        </a:rPr>
                        <a:t>log</a:t>
                      </a:r>
                      <a:r>
                        <a:rPr lang="en-US" altLang="zh-CN" sz="1600" baseline="-25000" dirty="0" smtClean="0">
                          <a:latin typeface="微软雅黑" panose="020B0503020204020204" pitchFamily="34" charset="-122"/>
                          <a:ea typeface="微软雅黑" panose="020B0503020204020204" pitchFamily="34" charset="-122"/>
                        </a:rPr>
                        <a:t>15</a:t>
                      </a:r>
                      <a:r>
                        <a:rPr lang="en-US" altLang="zh-CN" sz="1600" dirty="0" smtClean="0">
                          <a:latin typeface="微软雅黑" panose="020B0503020204020204" pitchFamily="34" charset="-122"/>
                          <a:ea typeface="微软雅黑" panose="020B0503020204020204" pitchFamily="34" charset="-122"/>
                        </a:rPr>
                        <a:t>a mod 19</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18</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5</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11</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10</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8</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16</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12</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15</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4</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13</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6</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4</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7</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17</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2</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14</a:t>
                      </a:r>
                      <a:endParaRPr lang="zh-CN" altLang="en-US" sz="1600" dirty="0">
                        <a:latin typeface="微软雅黑" panose="020B0503020204020204" pitchFamily="34" charset="-122"/>
                        <a:ea typeface="微软雅黑" panose="020B0503020204020204" pitchFamily="34" charset="-122"/>
                      </a:endParaRPr>
                    </a:p>
                  </a:txBody>
                  <a:tcPr marL="45720" marR="45720" anchor="ctr"/>
                </a:tc>
                <a:tc>
                  <a:txBody>
                    <a:bodyPr/>
                    <a:lstStyle/>
                    <a:p>
                      <a:pPr algn="ctr"/>
                      <a:r>
                        <a:rPr lang="en-US" altLang="zh-CN" sz="1600" dirty="0" smtClean="0">
                          <a:latin typeface="微软雅黑" panose="020B0503020204020204" pitchFamily="34" charset="-122"/>
                          <a:ea typeface="微软雅黑" panose="020B0503020204020204" pitchFamily="34" charset="-122"/>
                        </a:rPr>
                        <a:t>9</a:t>
                      </a:r>
                      <a:endParaRPr lang="zh-CN" altLang="en-US" sz="1600" dirty="0">
                        <a:latin typeface="微软雅黑" panose="020B0503020204020204" pitchFamily="34" charset="-122"/>
                        <a:ea typeface="微软雅黑" panose="020B0503020204020204" pitchFamily="34" charset="-122"/>
                      </a:endParaRPr>
                    </a:p>
                  </a:txBody>
                  <a:tcPr marL="45720" marR="45720" anchor="ctr"/>
                </a:tc>
              </a:tr>
            </a:tbl>
          </a:graphicData>
        </a:graphic>
      </p:graphicFrame>
    </p:spTree>
    <p:extLst>
      <p:ext uri="{BB962C8B-B14F-4D97-AF65-F5344CB8AC3E}">
        <p14:creationId xmlns:p14="http://schemas.microsoft.com/office/powerpoint/2010/main" val="3523306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Index Calculus</a:t>
            </a:r>
            <a:r>
              <a:rPr lang="zh-CN" altLang="en-US" dirty="0" smtClean="0"/>
              <a:t>求离散对数</a:t>
            </a:r>
            <a:endParaRPr lang="zh-CN" altLang="en-US" dirty="0"/>
          </a:p>
        </p:txBody>
      </p:sp>
      <p:sp>
        <p:nvSpPr>
          <p:cNvPr id="3" name="内容占位符 2"/>
          <p:cNvSpPr>
            <a:spLocks noGrp="1"/>
          </p:cNvSpPr>
          <p:nvPr>
            <p:ph idx="1"/>
          </p:nvPr>
        </p:nvSpPr>
        <p:spPr/>
        <p:txBody>
          <a:bodyPr/>
          <a:lstStyle/>
          <a:p>
            <a:r>
              <a:rPr lang="zh-CN" altLang="en-US" dirty="0" smtClean="0"/>
              <a:t>求解</a:t>
            </a:r>
            <a:r>
              <a:rPr lang="en-US" altLang="zh-CN" dirty="0" smtClean="0"/>
              <a:t>a</a:t>
            </a:r>
            <a:r>
              <a:rPr lang="en-US" altLang="zh-CN" baseline="30000" dirty="0" smtClean="0"/>
              <a:t>x</a:t>
            </a:r>
            <a:r>
              <a:rPr lang="en-US" altLang="zh-CN" dirty="0" smtClean="0"/>
              <a:t>=b (mod p)</a:t>
            </a:r>
            <a:r>
              <a:rPr lang="zh-CN" altLang="en-US" dirty="0" smtClean="0"/>
              <a:t>，</a:t>
            </a:r>
            <a:r>
              <a:rPr lang="en-US" altLang="zh-CN" dirty="0" smtClean="0"/>
              <a:t>p</a:t>
            </a:r>
            <a:r>
              <a:rPr lang="zh-CN" altLang="en-US" dirty="0" smtClean="0"/>
              <a:t>是大素数，</a:t>
            </a:r>
            <a:r>
              <a:rPr lang="en-US" altLang="zh-CN" dirty="0" smtClean="0"/>
              <a:t>a</a:t>
            </a:r>
            <a:r>
              <a:rPr lang="zh-CN" altLang="en-US" dirty="0" smtClean="0"/>
              <a:t>是本原元</a:t>
            </a:r>
            <a:endParaRPr lang="en-US" altLang="zh-CN" dirty="0" smtClean="0"/>
          </a:p>
          <a:p>
            <a:pPr marL="914400" lvl="1" indent="-457200">
              <a:buFont typeface="+mj-lt"/>
              <a:buAutoNum type="arabicPeriod"/>
            </a:pPr>
            <a:r>
              <a:rPr lang="zh-CN" altLang="en-US" dirty="0" smtClean="0"/>
              <a:t>任选</a:t>
            </a:r>
            <a:r>
              <a:rPr lang="en-US" altLang="zh-CN" dirty="0" smtClean="0"/>
              <a:t>m</a:t>
            </a:r>
            <a:r>
              <a:rPr lang="zh-CN" altLang="en-US" dirty="0" smtClean="0"/>
              <a:t>个“小”素数做基底</a:t>
            </a:r>
            <a:r>
              <a:rPr lang="en-US" altLang="zh-CN" dirty="0" smtClean="0"/>
              <a:t>S={p</a:t>
            </a:r>
            <a:r>
              <a:rPr lang="en-US" altLang="zh-CN" baseline="-25000" dirty="0" smtClean="0"/>
              <a:t>1</a:t>
            </a:r>
            <a:r>
              <a:rPr lang="en-US" altLang="zh-CN" dirty="0" smtClean="0"/>
              <a:t>,p</a:t>
            </a:r>
            <a:r>
              <a:rPr lang="en-US" altLang="zh-CN" baseline="-25000" dirty="0" smtClean="0"/>
              <a:t>2</a:t>
            </a:r>
            <a:r>
              <a:rPr lang="en-US" altLang="zh-CN" dirty="0" smtClean="0"/>
              <a:t>,…,p</a:t>
            </a:r>
            <a:r>
              <a:rPr lang="en-US" altLang="zh-CN" baseline="-25000" dirty="0" smtClean="0"/>
              <a:t>m</a:t>
            </a:r>
            <a:r>
              <a:rPr lang="en-US" altLang="zh-CN" dirty="0" smtClean="0"/>
              <a:t>}</a:t>
            </a:r>
          </a:p>
          <a:p>
            <a:pPr marL="857250" lvl="2" indent="0">
              <a:buNone/>
            </a:pPr>
            <a:endParaRPr lang="en-US" altLang="zh-CN" dirty="0" smtClean="0"/>
          </a:p>
          <a:p>
            <a:pPr marL="914400" lvl="1" indent="-457200">
              <a:buFont typeface="+mj-lt"/>
              <a:buAutoNum type="arabicPeriod"/>
            </a:pPr>
            <a:r>
              <a:rPr lang="zh-CN" altLang="en-US" dirty="0" smtClean="0"/>
              <a:t>构建同余方程组并求解：随机选取</a:t>
            </a:r>
            <a:r>
              <a:rPr lang="en-US" altLang="zh-CN" dirty="0" smtClean="0"/>
              <a:t>m</a:t>
            </a:r>
            <a:r>
              <a:rPr lang="zh-CN" altLang="en-US" dirty="0" smtClean="0"/>
              <a:t>个随机整数</a:t>
            </a:r>
            <a:r>
              <a:rPr lang="en-US" altLang="zh-CN" dirty="0" err="1" smtClean="0"/>
              <a:t>k</a:t>
            </a:r>
            <a:r>
              <a:rPr lang="en-US" altLang="zh-CN" baseline="-25000" dirty="0" err="1" smtClean="0"/>
              <a:t>j</a:t>
            </a:r>
            <a:r>
              <a:rPr lang="en-US" altLang="zh-CN" dirty="0" smtClean="0"/>
              <a:t>(0</a:t>
            </a:r>
            <a:r>
              <a:rPr lang="en-US" altLang="zh-CN" dirty="0" smtClean="0">
                <a:latin typeface="Times New Roman"/>
                <a:cs typeface="Times New Roman"/>
              </a:rPr>
              <a:t>≤k</a:t>
            </a:r>
            <a:r>
              <a:rPr lang="en-US" altLang="zh-CN" baseline="-25000" dirty="0" smtClean="0">
                <a:latin typeface="Times New Roman"/>
                <a:cs typeface="Times New Roman"/>
              </a:rPr>
              <a:t>j</a:t>
            </a:r>
            <a:r>
              <a:rPr lang="en-US" dirty="0" smtClean="0"/>
              <a:t>≤p,</a:t>
            </a:r>
            <a:r>
              <a:rPr lang="en-US" altLang="zh-CN" dirty="0" smtClean="0"/>
              <a:t>1</a:t>
            </a:r>
            <a:r>
              <a:rPr lang="en-US" altLang="zh-CN" dirty="0" smtClean="0">
                <a:latin typeface="Times New Roman"/>
                <a:cs typeface="Times New Roman"/>
              </a:rPr>
              <a:t>≤j</a:t>
            </a:r>
            <a:r>
              <a:rPr lang="en-US" dirty="0" smtClean="0"/>
              <a:t>≤m)</a:t>
            </a:r>
            <a:r>
              <a:rPr lang="zh-CN" altLang="en-US" dirty="0" smtClean="0"/>
              <a:t>，计算</a:t>
            </a:r>
            <a:endParaRPr lang="en-US" altLang="zh-CN" dirty="0" smtClean="0"/>
          </a:p>
          <a:p>
            <a:pPr marL="1314450" lvl="2" indent="-457200">
              <a:buNone/>
            </a:pPr>
            <a:endParaRPr lang="en-US" altLang="zh-CN" dirty="0" smtClean="0"/>
          </a:p>
          <a:p>
            <a:pPr marL="1314450" lvl="2" indent="-457200">
              <a:buNone/>
            </a:pPr>
            <a:endParaRPr lang="en-US" altLang="zh-CN" dirty="0" smtClean="0"/>
          </a:p>
          <a:p>
            <a:pPr marL="914400" lvl="1" indent="-457200">
              <a:buFont typeface="+mj-lt"/>
              <a:buAutoNum type="arabicPeriod"/>
            </a:pPr>
            <a:r>
              <a:rPr lang="zh-CN" altLang="en-US" dirty="0" smtClean="0"/>
              <a:t>解上述</a:t>
            </a:r>
            <a:r>
              <a:rPr lang="en-US" altLang="zh-CN" dirty="0" smtClean="0"/>
              <a:t>m</a:t>
            </a:r>
            <a:r>
              <a:rPr lang="zh-CN" altLang="en-US" dirty="0" smtClean="0"/>
              <a:t>个线性方程，求得</a:t>
            </a:r>
            <a:r>
              <a:rPr lang="en-US" altLang="zh-CN" dirty="0" err="1" smtClean="0"/>
              <a:t>log</a:t>
            </a:r>
            <a:r>
              <a:rPr lang="en-US" altLang="zh-CN" baseline="-25000" dirty="0" err="1" smtClean="0"/>
              <a:t>a</a:t>
            </a:r>
            <a:r>
              <a:rPr lang="en-US" altLang="zh-CN" dirty="0" err="1" smtClean="0"/>
              <a:t>p</a:t>
            </a:r>
            <a:r>
              <a:rPr lang="en-US" altLang="zh-CN" baseline="-25000" dirty="0" err="1" smtClean="0"/>
              <a:t>i</a:t>
            </a:r>
            <a:r>
              <a:rPr lang="en-US" altLang="zh-CN" dirty="0" smtClean="0"/>
              <a:t> (mod p-1)</a:t>
            </a:r>
            <a:endParaRPr lang="en-US" altLang="zh-CN" baseline="-25000" dirty="0" smtClean="0"/>
          </a:p>
          <a:p>
            <a:pPr marL="1314450" lvl="2" indent="-457200">
              <a:buNone/>
            </a:pPr>
            <a:endParaRPr lang="en-US" altLang="zh-CN" dirty="0" smtClean="0"/>
          </a:p>
          <a:p>
            <a:pPr marL="914400" lvl="1" indent="-457200">
              <a:buFont typeface="+mj-lt"/>
              <a:buAutoNum type="arabicPeriod"/>
            </a:pPr>
            <a:r>
              <a:rPr lang="zh-CN" altLang="en-US" dirty="0" smtClean="0"/>
              <a:t>随机选取整数</a:t>
            </a:r>
            <a:r>
              <a:rPr lang="en-US" altLang="zh-CN" dirty="0" smtClean="0"/>
              <a:t>r</a:t>
            </a:r>
            <a:r>
              <a:rPr lang="zh-CN" altLang="en-US" dirty="0" smtClean="0"/>
              <a:t>，计算</a:t>
            </a:r>
            <a:endParaRPr lang="zh-CN" altLang="en-US" dirty="0"/>
          </a:p>
        </p:txBody>
      </p:sp>
      <p:graphicFrame>
        <p:nvGraphicFramePr>
          <p:cNvPr id="5" name="对象 4"/>
          <p:cNvGraphicFramePr>
            <a:graphicFrameLocks noChangeAspect="1"/>
          </p:cNvGraphicFramePr>
          <p:nvPr>
            <p:extLst/>
          </p:nvPr>
        </p:nvGraphicFramePr>
        <p:xfrm>
          <a:off x="1547664" y="3480929"/>
          <a:ext cx="6336704" cy="668151"/>
        </p:xfrm>
        <a:graphic>
          <a:graphicData uri="http://schemas.openxmlformats.org/presentationml/2006/ole">
            <mc:AlternateContent xmlns:mc="http://schemas.openxmlformats.org/markup-compatibility/2006">
              <mc:Choice xmlns:v="urn:schemas-microsoft-com:vml" Requires="v">
                <p:oleObj spid="_x0000_s32833" name="Equation" r:id="rId3" imgW="3377880" imgH="355320" progId="Equation.DSMT4">
                  <p:embed/>
                </p:oleObj>
              </mc:Choice>
              <mc:Fallback>
                <p:oleObj name="Equation" r:id="rId3" imgW="3377880" imgH="3553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3480929"/>
                        <a:ext cx="6336704" cy="668151"/>
                      </a:xfrm>
                      <a:prstGeom prst="rect">
                        <a:avLst/>
                      </a:prstGeom>
                      <a:noFill/>
                      <a:extLst/>
                    </p:spPr>
                  </p:pic>
                </p:oleObj>
              </mc:Fallback>
            </mc:AlternateContent>
          </a:graphicData>
        </a:graphic>
      </p:graphicFrame>
      <p:graphicFrame>
        <p:nvGraphicFramePr>
          <p:cNvPr id="6" name="对象 5"/>
          <p:cNvGraphicFramePr>
            <a:graphicFrameLocks noChangeAspect="1"/>
          </p:cNvGraphicFramePr>
          <p:nvPr>
            <p:extLst/>
          </p:nvPr>
        </p:nvGraphicFramePr>
        <p:xfrm>
          <a:off x="1187625" y="5311289"/>
          <a:ext cx="7128791" cy="637991"/>
        </p:xfrm>
        <a:graphic>
          <a:graphicData uri="http://schemas.openxmlformats.org/presentationml/2006/ole">
            <mc:AlternateContent xmlns:mc="http://schemas.openxmlformats.org/markup-compatibility/2006">
              <mc:Choice xmlns:v="urn:schemas-microsoft-com:vml" Requires="v">
                <p:oleObj spid="_x0000_s32834" name="Equation" r:id="rId5" imgW="3835080" imgH="342720" progId="Equation.DSMT4">
                  <p:embed/>
                </p:oleObj>
              </mc:Choice>
              <mc:Fallback>
                <p:oleObj name="Equation" r:id="rId5" imgW="3835080" imgH="34272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625" y="5311289"/>
                        <a:ext cx="7128791" cy="637991"/>
                      </a:xfrm>
                      <a:prstGeom prst="rect">
                        <a:avLst/>
                      </a:prstGeom>
                      <a:noFill/>
                      <a:extLst/>
                    </p:spPr>
                  </p:pic>
                </p:oleObj>
              </mc:Fallback>
            </mc:AlternateContent>
          </a:graphicData>
        </a:graphic>
      </p:graphicFrame>
      <p:graphicFrame>
        <p:nvGraphicFramePr>
          <p:cNvPr id="7" name="对象 6"/>
          <p:cNvGraphicFramePr>
            <a:graphicFrameLocks noChangeAspect="1"/>
          </p:cNvGraphicFramePr>
          <p:nvPr>
            <p:extLst/>
          </p:nvPr>
        </p:nvGraphicFramePr>
        <p:xfrm>
          <a:off x="2339753" y="5949280"/>
          <a:ext cx="4608512" cy="635657"/>
        </p:xfrm>
        <a:graphic>
          <a:graphicData uri="http://schemas.openxmlformats.org/presentationml/2006/ole">
            <mc:AlternateContent xmlns:mc="http://schemas.openxmlformats.org/markup-compatibility/2006">
              <mc:Choice xmlns:v="urn:schemas-microsoft-com:vml" Requires="v">
                <p:oleObj spid="_x0000_s32835" name="Equation" r:id="rId7" imgW="2489040" imgH="342720" progId="Equation.DSMT4">
                  <p:embed/>
                </p:oleObj>
              </mc:Choice>
              <mc:Fallback>
                <p:oleObj name="Equation" r:id="rId7" imgW="2489040" imgH="34272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9753" y="5949280"/>
                        <a:ext cx="4608512" cy="635657"/>
                      </a:xfrm>
                      <a:prstGeom prst="rect">
                        <a:avLst/>
                      </a:prstGeom>
                      <a:noFill/>
                      <a:extLst/>
                    </p:spPr>
                  </p:pic>
                </p:oleObj>
              </mc:Fallback>
            </mc:AlternateContent>
          </a:graphicData>
        </a:graphic>
      </p:graphicFrame>
      <p:sp>
        <p:nvSpPr>
          <p:cNvPr id="8" name="页脚占位符 7"/>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9" name="灯片编号占位符 8"/>
          <p:cNvSpPr>
            <a:spLocks noGrp="1"/>
          </p:cNvSpPr>
          <p:nvPr>
            <p:ph type="sldNum" sz="quarter" idx="10"/>
          </p:nvPr>
        </p:nvSpPr>
        <p:spPr/>
        <p:txBody>
          <a:bodyPr/>
          <a:lstStyle/>
          <a:p>
            <a:pPr>
              <a:defRPr/>
            </a:pPr>
            <a:fld id="{17B7F836-6F9F-42A8-9450-B93EA774C316}" type="slidenum">
              <a:rPr lang="zh-CN" altLang="en-US" smtClean="0"/>
              <a:pPr>
                <a:defRPr/>
              </a:pPr>
              <a:t>77</a:t>
            </a:fld>
            <a:endParaRPr lang="en-US" altLang="zh-CN" dirty="0"/>
          </a:p>
        </p:txBody>
      </p:sp>
      <p:sp>
        <p:nvSpPr>
          <p:cNvPr id="10" name="流程图: 合并 9"/>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1368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FC620DE2-023C-4447-B5E6-85BACFF8C054}" type="slidenum">
              <a:rPr lang="zh-CN" altLang="en-US" smtClean="0"/>
              <a:pPr/>
              <a:t>78</a:t>
            </a:fld>
            <a:endParaRPr lang="zh-CN" altLang="en-US"/>
          </a:p>
        </p:txBody>
      </p:sp>
      <p:sp>
        <p:nvSpPr>
          <p:cNvPr id="5" name="内容占位符 4"/>
          <p:cNvSpPr>
            <a:spLocks noGrp="1"/>
          </p:cNvSpPr>
          <p:nvPr>
            <p:ph idx="4294967295"/>
          </p:nvPr>
        </p:nvSpPr>
        <p:spPr>
          <a:xfrm>
            <a:off x="323528" y="548680"/>
            <a:ext cx="8472487" cy="5809258"/>
          </a:xfrm>
        </p:spPr>
        <p:txBody>
          <a:bodyPr/>
          <a:lstStyle/>
          <a:p>
            <a:r>
              <a:rPr lang="zh-CN" altLang="en-US" sz="2400" dirty="0" smtClean="0"/>
              <a:t>例，求</a:t>
            </a:r>
            <a:r>
              <a:rPr lang="en-US" altLang="zh-CN" sz="2400" dirty="0" smtClean="0"/>
              <a:t>x=log</a:t>
            </a:r>
            <a:r>
              <a:rPr lang="en-US" altLang="zh-CN" sz="2400" baseline="-25000" dirty="0" smtClean="0"/>
              <a:t>2</a:t>
            </a:r>
            <a:r>
              <a:rPr lang="en-US" altLang="zh-CN" sz="2400" dirty="0" smtClean="0"/>
              <a:t>108 (mod 269)</a:t>
            </a:r>
          </a:p>
          <a:p>
            <a:r>
              <a:rPr lang="zh-CN" altLang="en-US" sz="2400" dirty="0" smtClean="0"/>
              <a:t>解：</a:t>
            </a:r>
            <a:endParaRPr lang="en-US" altLang="zh-CN" sz="2400" dirty="0" smtClean="0"/>
          </a:p>
          <a:p>
            <a:pPr marL="914400" lvl="1" indent="-457200">
              <a:buNone/>
            </a:pPr>
            <a:r>
              <a:rPr lang="zh-CN" altLang="en-US" sz="2000" dirty="0" smtClean="0"/>
              <a:t>选取</a:t>
            </a:r>
            <a:r>
              <a:rPr lang="en-US" altLang="zh-CN" sz="2000" dirty="0" smtClean="0"/>
              <a:t>S={2,3,7,11}</a:t>
            </a:r>
          </a:p>
          <a:p>
            <a:pPr marL="914400" lvl="1" indent="-457200">
              <a:buNone/>
            </a:pPr>
            <a:r>
              <a:rPr lang="zh-CN" altLang="en-US" sz="2000" dirty="0" smtClean="0"/>
              <a:t>构建同余方程</a:t>
            </a:r>
            <a:endParaRPr lang="en-US" altLang="zh-CN" sz="2000" dirty="0" smtClean="0"/>
          </a:p>
          <a:p>
            <a:pPr marL="914400" lvl="1" indent="-457200">
              <a:buNone/>
            </a:pPr>
            <a:endParaRPr lang="en-US" altLang="zh-CN" sz="2000" dirty="0" smtClean="0"/>
          </a:p>
          <a:p>
            <a:pPr marL="914400" lvl="1" indent="-457200">
              <a:buNone/>
            </a:pPr>
            <a:endParaRPr lang="en-US" altLang="zh-CN" sz="2000" dirty="0" smtClean="0"/>
          </a:p>
          <a:p>
            <a:pPr marL="914400" lvl="1" indent="-457200">
              <a:buNone/>
            </a:pPr>
            <a:endParaRPr lang="en-US" altLang="zh-CN" sz="2000" dirty="0" smtClean="0"/>
          </a:p>
          <a:p>
            <a:pPr marL="914400" lvl="1" indent="-457200">
              <a:buNone/>
            </a:pPr>
            <a:endParaRPr lang="en-US" altLang="zh-CN" sz="2000" dirty="0" smtClean="0"/>
          </a:p>
          <a:p>
            <a:pPr marL="914400" lvl="1" indent="-457200">
              <a:buNone/>
            </a:pPr>
            <a:r>
              <a:rPr lang="zh-CN" altLang="en-US" sz="2000" dirty="0" smtClean="0"/>
              <a:t>求解上述三个方程，得</a:t>
            </a:r>
            <a:endParaRPr lang="en-US" altLang="zh-CN" sz="2000" dirty="0" smtClean="0"/>
          </a:p>
          <a:p>
            <a:pPr marL="514350" indent="-457200">
              <a:buNone/>
            </a:pPr>
            <a:endParaRPr lang="en-US" altLang="zh-CN" sz="2000" dirty="0" smtClean="0"/>
          </a:p>
          <a:p>
            <a:pPr marL="514350" indent="-457200">
              <a:buNone/>
            </a:pPr>
            <a:endParaRPr lang="en-US" altLang="zh-CN" sz="2000" dirty="0" smtClean="0"/>
          </a:p>
          <a:p>
            <a:pPr marL="514350" indent="-457200">
              <a:buNone/>
            </a:pPr>
            <a:endParaRPr lang="en-US" altLang="zh-CN" sz="2000" dirty="0" smtClean="0"/>
          </a:p>
          <a:p>
            <a:pPr marL="914400" lvl="1" indent="-457200">
              <a:buNone/>
            </a:pPr>
            <a:r>
              <a:rPr lang="zh-CN" altLang="en-US" sz="2000" dirty="0" smtClean="0"/>
              <a:t>随机取</a:t>
            </a:r>
            <a:r>
              <a:rPr lang="en-US" altLang="zh-CN" sz="2000" dirty="0" smtClean="0"/>
              <a:t>r=188</a:t>
            </a:r>
            <a:r>
              <a:rPr lang="zh-CN" altLang="en-US" sz="2000" dirty="0" smtClean="0"/>
              <a:t>，得</a:t>
            </a:r>
            <a:endParaRPr lang="zh-CN" altLang="en-US" sz="2000" dirty="0"/>
          </a:p>
        </p:txBody>
      </p:sp>
      <p:graphicFrame>
        <p:nvGraphicFramePr>
          <p:cNvPr id="147458" name="Object 2"/>
          <p:cNvGraphicFramePr>
            <a:graphicFrameLocks noChangeAspect="1"/>
          </p:cNvGraphicFramePr>
          <p:nvPr>
            <p:extLst/>
          </p:nvPr>
        </p:nvGraphicFramePr>
        <p:xfrm>
          <a:off x="467544" y="4057774"/>
          <a:ext cx="8369263" cy="1027410"/>
        </p:xfrm>
        <a:graphic>
          <a:graphicData uri="http://schemas.openxmlformats.org/presentationml/2006/ole">
            <mc:AlternateContent xmlns:mc="http://schemas.openxmlformats.org/markup-compatibility/2006">
              <mc:Choice xmlns:v="urn:schemas-microsoft-com:vml" Requires="v">
                <p:oleObj spid="_x0000_s33920" name="Equation" r:id="rId3" imgW="4559040" imgH="558720" progId="Equation.DSMT4">
                  <p:embed/>
                </p:oleObj>
              </mc:Choice>
              <mc:Fallback>
                <p:oleObj name="Equation" r:id="rId3" imgW="4559040" imgH="5587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4057774"/>
                        <a:ext cx="8369263" cy="10274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2"/>
          <p:cNvGraphicFramePr>
            <a:graphicFrameLocks noChangeAspect="1"/>
          </p:cNvGraphicFramePr>
          <p:nvPr>
            <p:extLst/>
          </p:nvPr>
        </p:nvGraphicFramePr>
        <p:xfrm>
          <a:off x="838336" y="2263104"/>
          <a:ext cx="7575550" cy="493712"/>
        </p:xfrm>
        <a:graphic>
          <a:graphicData uri="http://schemas.openxmlformats.org/presentationml/2006/ole">
            <mc:AlternateContent xmlns:mc="http://schemas.openxmlformats.org/markup-compatibility/2006">
              <mc:Choice xmlns:v="urn:schemas-microsoft-com:vml" Requires="v">
                <p:oleObj spid="_x0000_s33921" name="Equation" r:id="rId5" imgW="3898800" imgH="253800" progId="Equation.DSMT4">
                  <p:embed/>
                </p:oleObj>
              </mc:Choice>
              <mc:Fallback>
                <p:oleObj name="Equation" r:id="rId5" imgW="3898800" imgH="253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336" y="2263104"/>
                        <a:ext cx="7575550" cy="493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2"/>
          <p:cNvGraphicFramePr>
            <a:graphicFrameLocks noChangeAspect="1"/>
          </p:cNvGraphicFramePr>
          <p:nvPr>
            <p:extLst/>
          </p:nvPr>
        </p:nvGraphicFramePr>
        <p:xfrm>
          <a:off x="500034" y="2708920"/>
          <a:ext cx="7500938" cy="493713"/>
        </p:xfrm>
        <a:graphic>
          <a:graphicData uri="http://schemas.openxmlformats.org/presentationml/2006/ole">
            <mc:AlternateContent xmlns:mc="http://schemas.openxmlformats.org/markup-compatibility/2006">
              <mc:Choice xmlns:v="urn:schemas-microsoft-com:vml" Requires="v">
                <p:oleObj spid="_x0000_s33922" name="Equation" r:id="rId7" imgW="3860640" imgH="253800" progId="Equation.DSMT4">
                  <p:embed/>
                </p:oleObj>
              </mc:Choice>
              <mc:Fallback>
                <p:oleObj name="Equation" r:id="rId7" imgW="3860640" imgH="2538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034" y="2708920"/>
                        <a:ext cx="7500938" cy="493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2"/>
          <p:cNvGraphicFramePr>
            <a:graphicFrameLocks noChangeAspect="1"/>
          </p:cNvGraphicFramePr>
          <p:nvPr>
            <p:extLst/>
          </p:nvPr>
        </p:nvGraphicFramePr>
        <p:xfrm>
          <a:off x="323528" y="3140968"/>
          <a:ext cx="8537575" cy="493712"/>
        </p:xfrm>
        <a:graphic>
          <a:graphicData uri="http://schemas.openxmlformats.org/presentationml/2006/ole">
            <mc:AlternateContent xmlns:mc="http://schemas.openxmlformats.org/markup-compatibility/2006">
              <mc:Choice xmlns:v="urn:schemas-microsoft-com:vml" Requires="v">
                <p:oleObj spid="_x0000_s33923" name="Equation" r:id="rId9" imgW="4394160" imgH="253800" progId="Equation.DSMT4">
                  <p:embed/>
                </p:oleObj>
              </mc:Choice>
              <mc:Fallback>
                <p:oleObj name="Equation" r:id="rId9" imgW="4394160" imgH="2538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3528" y="3140968"/>
                        <a:ext cx="8537575" cy="493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2"/>
          <p:cNvGraphicFramePr>
            <a:graphicFrameLocks noChangeAspect="1"/>
          </p:cNvGraphicFramePr>
          <p:nvPr>
            <p:extLst/>
          </p:nvPr>
        </p:nvGraphicFramePr>
        <p:xfrm>
          <a:off x="1187624" y="5517232"/>
          <a:ext cx="3948112" cy="493713"/>
        </p:xfrm>
        <a:graphic>
          <a:graphicData uri="http://schemas.openxmlformats.org/presentationml/2006/ole">
            <mc:AlternateContent xmlns:mc="http://schemas.openxmlformats.org/markup-compatibility/2006">
              <mc:Choice xmlns:v="urn:schemas-microsoft-com:vml" Requires="v">
                <p:oleObj spid="_x0000_s33924" name="Equation" r:id="rId11" imgW="2031840" imgH="253800" progId="Equation.DSMT4">
                  <p:embed/>
                </p:oleObj>
              </mc:Choice>
              <mc:Fallback>
                <p:oleObj name="Equation" r:id="rId11" imgW="2031840" imgH="2538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87624" y="5517232"/>
                        <a:ext cx="3948112" cy="493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7463" name="Object 7"/>
          <p:cNvGraphicFramePr>
            <a:graphicFrameLocks noChangeAspect="1"/>
          </p:cNvGraphicFramePr>
          <p:nvPr>
            <p:extLst>
              <p:ext uri="{D42A27DB-BD31-4B8C-83A1-F6EECF244321}">
                <p14:modId xmlns:p14="http://schemas.microsoft.com/office/powerpoint/2010/main" val="1586457054"/>
              </p:ext>
            </p:extLst>
          </p:nvPr>
        </p:nvGraphicFramePr>
        <p:xfrm>
          <a:off x="1187624" y="5937585"/>
          <a:ext cx="5967413" cy="493713"/>
        </p:xfrm>
        <a:graphic>
          <a:graphicData uri="http://schemas.openxmlformats.org/presentationml/2006/ole">
            <mc:AlternateContent xmlns:mc="http://schemas.openxmlformats.org/markup-compatibility/2006">
              <mc:Choice xmlns:v="urn:schemas-microsoft-com:vml" Requires="v">
                <p:oleObj spid="_x0000_s33925" name="Equation" r:id="rId13" imgW="3073320" imgH="253800" progId="Equation.DSMT4">
                  <p:embed/>
                </p:oleObj>
              </mc:Choice>
              <mc:Fallback>
                <p:oleObj name="Equation" r:id="rId13" imgW="3073320" imgH="2538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87624" y="5937585"/>
                        <a:ext cx="5967413" cy="493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5541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FC620DE2-023C-4447-B5E6-85BACFF8C054}" type="slidenum">
              <a:rPr lang="zh-CN" altLang="en-US" smtClean="0"/>
              <a:pPr/>
              <a:t>79</a:t>
            </a:fld>
            <a:endParaRPr lang="zh-CN" altLang="en-US"/>
          </a:p>
        </p:txBody>
      </p:sp>
      <mc:AlternateContent xmlns:mc="http://schemas.openxmlformats.org/markup-compatibility/2006" xmlns:a14="http://schemas.microsoft.com/office/drawing/2010/main">
        <mc:Choice Requires="a14">
          <p:sp>
            <p:nvSpPr>
              <p:cNvPr id="5" name="内容占位符 4"/>
              <p:cNvSpPr>
                <a:spLocks noGrp="1"/>
              </p:cNvSpPr>
              <p:nvPr>
                <p:ph idx="4294967295"/>
              </p:nvPr>
            </p:nvSpPr>
            <p:spPr>
              <a:xfrm>
                <a:off x="323528" y="548680"/>
                <a:ext cx="8472487" cy="5809258"/>
              </a:xfrm>
            </p:spPr>
            <p:txBody>
              <a:bodyPr/>
              <a:lstStyle/>
              <a:p>
                <a:r>
                  <a:rPr lang="zh-CN" altLang="en-US" sz="2400" dirty="0" smtClean="0"/>
                  <a:t>例，求</a:t>
                </a:r>
                <a:r>
                  <a:rPr lang="en-US" altLang="zh-CN" sz="2400" dirty="0" smtClean="0"/>
                  <a:t>x=log</a:t>
                </a:r>
                <a:r>
                  <a:rPr lang="en-US" altLang="zh-CN" sz="2400" baseline="-25000" dirty="0" smtClean="0"/>
                  <a:t>2</a:t>
                </a:r>
                <a:r>
                  <a:rPr lang="en-US" altLang="zh-CN" sz="2400" dirty="0" smtClean="0"/>
                  <a:t>108 (mod 269)</a:t>
                </a:r>
              </a:p>
              <a:p>
                <a:r>
                  <a:rPr lang="zh-CN" altLang="en-US" sz="2400" dirty="0" smtClean="0"/>
                  <a:t>解：</a:t>
                </a:r>
                <a:endParaRPr lang="en-US" altLang="zh-CN" sz="2400" dirty="0" smtClean="0"/>
              </a:p>
              <a:p>
                <a:pPr lvl="1"/>
                <a:endParaRPr lang="en-US" altLang="zh-CN" sz="2000" dirty="0" smtClean="0"/>
              </a:p>
              <a:p>
                <a:pPr lvl="1"/>
                <a:r>
                  <a:rPr lang="zh-CN" altLang="zh-CN" sz="2000" dirty="0" smtClean="0"/>
                  <a:t>事实上</a:t>
                </a:r>
                <a:r>
                  <a:rPr lang="zh-CN" altLang="zh-CN" sz="2000" dirty="0"/>
                  <a:t>，</a:t>
                </a:r>
                <a14:m>
                  <m:oMath xmlns:m="http://schemas.openxmlformats.org/officeDocument/2006/math">
                    <m:r>
                      <a:rPr lang="en-US" altLang="zh-CN" sz="2000">
                        <a:latin typeface="Cambria Math" panose="02040503050406030204" pitchFamily="18" charset="0"/>
                      </a:rPr>
                      <m:t>108=</m:t>
                    </m:r>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2</m:t>
                        </m:r>
                      </m:e>
                      <m:sup>
                        <m:r>
                          <a:rPr lang="en-US" altLang="zh-CN" sz="2000" i="1">
                            <a:latin typeface="Cambria Math" panose="02040503050406030204" pitchFamily="18" charset="0"/>
                          </a:rPr>
                          <m:t>2</m:t>
                        </m:r>
                      </m:sup>
                    </m:sSup>
                    <m:r>
                      <a:rPr lang="en-US" altLang="zh-CN" sz="2000" i="1">
                        <a:latin typeface="Cambria Math" panose="02040503050406030204" pitchFamily="18" charset="0"/>
                      </a:rPr>
                      <m:t>×</m:t>
                    </m:r>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3</m:t>
                        </m:r>
                      </m:e>
                      <m:sup>
                        <m:r>
                          <a:rPr lang="en-US" altLang="zh-CN" sz="2000" i="1">
                            <a:latin typeface="Cambria Math" panose="02040503050406030204" pitchFamily="18" charset="0"/>
                          </a:rPr>
                          <m:t>3</m:t>
                        </m:r>
                      </m:sup>
                    </m:sSup>
                  </m:oMath>
                </a14:m>
                <a:r>
                  <a:rPr lang="zh-CN" altLang="zh-CN" sz="2000" dirty="0"/>
                  <a:t>，</a:t>
                </a:r>
                <a14:m>
                  <m:oMath xmlns:m="http://schemas.openxmlformats.org/officeDocument/2006/math">
                    <m:r>
                      <m:rPr>
                        <m:sty m:val="p"/>
                      </m:rPr>
                      <a:rPr lang="en-US" altLang="zh-CN" sz="2000">
                        <a:latin typeface="Cambria Math" panose="02040503050406030204" pitchFamily="18" charset="0"/>
                      </a:rPr>
                      <m:t>log</m:t>
                    </m:r>
                    <m:r>
                      <a:rPr lang="en-US" altLang="zh-CN" sz="2000">
                        <a:latin typeface="Cambria Math" panose="02040503050406030204" pitchFamily="18" charset="0"/>
                      </a:rPr>
                      <m:t>108=2+3</m:t>
                    </m:r>
                    <m:sSub>
                      <m:sSubPr>
                        <m:ctrlPr>
                          <a:rPr lang="zh-CN" altLang="zh-CN" sz="2000" i="1">
                            <a:latin typeface="Cambria Math" panose="02040503050406030204" pitchFamily="18" charset="0"/>
                          </a:rPr>
                        </m:ctrlPr>
                      </m:sSubPr>
                      <m:e>
                        <m:r>
                          <m:rPr>
                            <m:sty m:val="p"/>
                          </m:rPr>
                          <a:rPr lang="en-US" altLang="zh-CN" sz="2000">
                            <a:latin typeface="Cambria Math" panose="02040503050406030204" pitchFamily="18" charset="0"/>
                          </a:rPr>
                          <m:t>log</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3</m:t>
                    </m:r>
                  </m:oMath>
                </a14:m>
                <a:r>
                  <a:rPr lang="zh-CN" altLang="en-US" sz="2000" dirty="0" smtClean="0"/>
                  <a:t>。</a:t>
                </a:r>
                <a:r>
                  <a:rPr lang="zh-CN" altLang="zh-CN" sz="2000" dirty="0"/>
                  <a:t>因此，只需知道</a:t>
                </a:r>
                <a:r>
                  <a:rPr lang="en-US" altLang="zh-CN" sz="2000" dirty="0"/>
                  <a:t>3</a:t>
                </a:r>
                <a:r>
                  <a:rPr lang="zh-CN" altLang="zh-CN" sz="2000" dirty="0"/>
                  <a:t>的对数值即可。</a:t>
                </a:r>
              </a:p>
              <a:p>
                <a:pPr lvl="2"/>
                <a:endParaRPr lang="en-US" altLang="zh-CN" sz="1800" dirty="0" smtClean="0"/>
              </a:p>
              <a:p>
                <a:pPr lvl="1"/>
                <a:r>
                  <a:rPr lang="en-US" altLang="zh-CN" sz="2000" dirty="0" smtClean="0"/>
                  <a:t>2</a:t>
                </a:r>
                <a:r>
                  <a:rPr lang="en-US" altLang="zh-CN" sz="2000" baseline="30000" dirty="0" smtClean="0"/>
                  <a:t>1</a:t>
                </a:r>
                <a:r>
                  <a:rPr lang="en-US" altLang="zh-CN" sz="2000" dirty="0" smtClean="0"/>
                  <a:t>~2</a:t>
                </a:r>
                <a:r>
                  <a:rPr lang="en-US" altLang="zh-CN" sz="2000" baseline="30000" dirty="0" smtClean="0"/>
                  <a:t>8</a:t>
                </a:r>
                <a:r>
                  <a:rPr lang="zh-CN" altLang="zh-CN" sz="2000" dirty="0"/>
                  <a:t>模</a:t>
                </a:r>
                <a:r>
                  <a:rPr lang="en-US" altLang="zh-CN" sz="2000" dirty="0"/>
                  <a:t>268</a:t>
                </a:r>
                <a:r>
                  <a:rPr lang="zh-CN" altLang="zh-CN" sz="2000" dirty="0"/>
                  <a:t>均不含因子</a:t>
                </a:r>
                <a:r>
                  <a:rPr lang="en-US" altLang="zh-CN" sz="2000" dirty="0"/>
                  <a:t>3</a:t>
                </a:r>
                <a:r>
                  <a:rPr lang="zh-CN" altLang="zh-CN" sz="2000" dirty="0"/>
                  <a:t>，尝试</a:t>
                </a:r>
                <a14:m>
                  <m:oMath xmlns:m="http://schemas.openxmlformats.org/officeDocument/2006/math">
                    <m:sSup>
                      <m:sSupPr>
                        <m:ctrlPr>
                          <a:rPr lang="zh-CN" altLang="zh-CN" sz="2000" i="1">
                            <a:latin typeface="Cambria Math" panose="02040503050406030204" pitchFamily="18" charset="0"/>
                          </a:rPr>
                        </m:ctrlPr>
                      </m:sSupPr>
                      <m:e>
                        <m:r>
                          <a:rPr lang="en-US" altLang="zh-CN" sz="2000">
                            <a:latin typeface="Cambria Math" panose="02040503050406030204" pitchFamily="18" charset="0"/>
                          </a:rPr>
                          <m:t>2</m:t>
                        </m:r>
                      </m:e>
                      <m:sup>
                        <m:r>
                          <a:rPr lang="en-US" altLang="zh-CN" sz="2000" i="1">
                            <a:latin typeface="Cambria Math" panose="02040503050406030204" pitchFamily="18" charset="0"/>
                          </a:rPr>
                          <m:t>9</m:t>
                        </m:r>
                      </m:sup>
                    </m:sSup>
                    <m:r>
                      <a:rPr lang="en-US" altLang="zh-CN" sz="2000" i="1">
                        <a:latin typeface="Cambria Math" panose="02040503050406030204" pitchFamily="18" charset="0"/>
                      </a:rPr>
                      <m:t>=</m:t>
                    </m:r>
                    <m:r>
                      <a:rPr lang="en-US" altLang="zh-CN" sz="2000">
                        <a:latin typeface="Cambria Math" panose="02040503050406030204" pitchFamily="18" charset="0"/>
                      </a:rPr>
                      <m:t>512=243=</m:t>
                    </m:r>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3</m:t>
                        </m:r>
                      </m:e>
                      <m:sup>
                        <m:r>
                          <a:rPr lang="en-US" altLang="zh-CN" sz="2000" i="1">
                            <a:latin typeface="Cambria Math" panose="02040503050406030204" pitchFamily="18" charset="0"/>
                          </a:rPr>
                          <m:t>5</m:t>
                        </m:r>
                      </m:sup>
                    </m:sSup>
                    <m:r>
                      <m:rPr>
                        <m:sty m:val="p"/>
                      </m:rPr>
                      <a:rPr lang="en-US" altLang="zh-CN" sz="2000">
                        <a:latin typeface="Cambria Math" panose="02040503050406030204" pitchFamily="18" charset="0"/>
                      </a:rPr>
                      <m:t>mod</m:t>
                    </m:r>
                    <m:r>
                      <a:rPr lang="en-US" altLang="zh-CN" sz="2000">
                        <a:latin typeface="Cambria Math" panose="02040503050406030204" pitchFamily="18" charset="0"/>
                      </a:rPr>
                      <m:t>268</m:t>
                    </m:r>
                  </m:oMath>
                </a14:m>
                <a:r>
                  <a:rPr lang="zh-CN" altLang="zh-CN" sz="2000" dirty="0"/>
                  <a:t>，很巧，仅含有素因子</a:t>
                </a:r>
                <a:r>
                  <a:rPr lang="en-US" altLang="zh-CN" sz="2000" dirty="0"/>
                  <a:t>3</a:t>
                </a:r>
                <a:endParaRPr lang="zh-CN" altLang="zh-CN" sz="2000" dirty="0"/>
              </a:p>
              <a:p>
                <a:pPr lvl="2"/>
                <a:endParaRPr lang="en-US" altLang="zh-CN" sz="1800" dirty="0" smtClean="0"/>
              </a:p>
              <a:p>
                <a:pPr lvl="1"/>
                <a:r>
                  <a:rPr lang="zh-CN" altLang="zh-CN" sz="2000" dirty="0" smtClean="0"/>
                  <a:t>只需</a:t>
                </a:r>
                <a:r>
                  <a:rPr lang="zh-CN" altLang="zh-CN" sz="2000" dirty="0"/>
                  <a:t>求解</a:t>
                </a:r>
                <a14:m>
                  <m:oMath xmlns:m="http://schemas.openxmlformats.org/officeDocument/2006/math">
                    <m:r>
                      <a:rPr lang="en-US" altLang="zh-CN" sz="2000">
                        <a:latin typeface="Cambria Math" panose="02040503050406030204" pitchFamily="18" charset="0"/>
                      </a:rPr>
                      <m:t>5</m:t>
                    </m:r>
                    <m:sSub>
                      <m:sSubPr>
                        <m:ctrlPr>
                          <a:rPr lang="zh-CN" altLang="zh-CN" sz="2000" i="1">
                            <a:latin typeface="Cambria Math" panose="02040503050406030204" pitchFamily="18" charset="0"/>
                          </a:rPr>
                        </m:ctrlPr>
                      </m:sSubPr>
                      <m:e>
                        <m:r>
                          <m:rPr>
                            <m:sty m:val="p"/>
                          </m:rPr>
                          <a:rPr lang="en-US" altLang="zh-CN" sz="2000">
                            <a:latin typeface="Cambria Math" panose="02040503050406030204" pitchFamily="18" charset="0"/>
                          </a:rPr>
                          <m:t>log</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3=9</m:t>
                    </m:r>
                  </m:oMath>
                </a14:m>
                <a:r>
                  <a:rPr lang="en-US" altLang="zh-CN" sz="2000" dirty="0" smtClean="0"/>
                  <a:t> mod 268</a:t>
                </a:r>
                <a:endParaRPr lang="zh-CN" altLang="zh-CN" sz="2000" dirty="0"/>
              </a:p>
              <a:p>
                <a:pPr lvl="2"/>
                <a:endParaRPr lang="en-US" altLang="zh-CN" sz="1800" dirty="0" smtClean="0"/>
              </a:p>
              <a:p>
                <a:pPr lvl="1"/>
                <a:r>
                  <a:rPr lang="zh-CN" altLang="zh-CN" sz="2000" dirty="0" smtClean="0"/>
                  <a:t>通过</a:t>
                </a:r>
                <a:r>
                  <a:rPr lang="zh-CN" altLang="zh-CN" sz="2000" dirty="0"/>
                  <a:t>求逆元，易得</a:t>
                </a:r>
                <a14:m>
                  <m:oMath xmlns:m="http://schemas.openxmlformats.org/officeDocument/2006/math">
                    <m:sSub>
                      <m:sSubPr>
                        <m:ctrlPr>
                          <a:rPr lang="zh-CN" altLang="zh-CN" sz="2000" i="1">
                            <a:latin typeface="Cambria Math" panose="02040503050406030204" pitchFamily="18" charset="0"/>
                          </a:rPr>
                        </m:ctrlPr>
                      </m:sSubPr>
                      <m:e>
                        <m:r>
                          <m:rPr>
                            <m:sty m:val="p"/>
                          </m:rPr>
                          <a:rPr lang="en-US" altLang="zh-CN" sz="2000">
                            <a:latin typeface="Cambria Math" panose="02040503050406030204" pitchFamily="18" charset="0"/>
                          </a:rPr>
                          <m:t>log</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3=161×9=109</m:t>
                    </m:r>
                    <m:r>
                      <a:rPr lang="en-US" altLang="zh-CN" sz="2000">
                        <a:latin typeface="Cambria Math" panose="02040503050406030204" pitchFamily="18" charset="0"/>
                      </a:rPr>
                      <m:t> </m:t>
                    </m:r>
                    <m:r>
                      <m:rPr>
                        <m:sty m:val="p"/>
                      </m:rPr>
                      <a:rPr lang="en-US" altLang="zh-CN" sz="2000">
                        <a:latin typeface="Cambria Math" panose="02040503050406030204" pitchFamily="18" charset="0"/>
                      </a:rPr>
                      <m:t>mod</m:t>
                    </m:r>
                    <m:r>
                      <a:rPr lang="en-US" altLang="zh-CN" sz="2000" i="1">
                        <a:latin typeface="Cambria Math" panose="02040503050406030204" pitchFamily="18" charset="0"/>
                      </a:rPr>
                      <m:t>268</m:t>
                    </m:r>
                  </m:oMath>
                </a14:m>
                <a:endParaRPr lang="zh-CN" altLang="zh-CN" sz="2000" dirty="0"/>
              </a:p>
              <a:p>
                <a:pPr lvl="1"/>
                <a:r>
                  <a:rPr lang="zh-CN" altLang="zh-CN" sz="2000" dirty="0"/>
                  <a:t>因此，</a:t>
                </a:r>
                <a14:m>
                  <m:oMath xmlns:m="http://schemas.openxmlformats.org/officeDocument/2006/math">
                    <m:r>
                      <m:rPr>
                        <m:sty m:val="p"/>
                      </m:rPr>
                      <a:rPr lang="en-US" altLang="zh-CN" sz="2000">
                        <a:latin typeface="Cambria Math" panose="02040503050406030204" pitchFamily="18" charset="0"/>
                      </a:rPr>
                      <m:t>log</m:t>
                    </m:r>
                    <m:r>
                      <a:rPr lang="en-US" altLang="zh-CN" sz="2000" b="0" i="0" baseline="-25000" smtClean="0">
                        <a:latin typeface="Cambria Math"/>
                      </a:rPr>
                      <m:t>2</m:t>
                    </m:r>
                    <m:r>
                      <a:rPr lang="en-US" altLang="zh-CN" sz="2000">
                        <a:latin typeface="Cambria Math" panose="02040503050406030204" pitchFamily="18" charset="0"/>
                      </a:rPr>
                      <m:t>108=2+3×109=329=61 </m:t>
                    </m:r>
                    <m:r>
                      <m:rPr>
                        <m:sty m:val="p"/>
                      </m:rPr>
                      <a:rPr lang="en-US" altLang="zh-CN" sz="2000">
                        <a:latin typeface="Cambria Math" panose="02040503050406030204" pitchFamily="18" charset="0"/>
                      </a:rPr>
                      <m:t>mod</m:t>
                    </m:r>
                    <m:r>
                      <a:rPr lang="en-US" altLang="zh-CN" sz="2000">
                        <a:latin typeface="Cambria Math" panose="02040503050406030204" pitchFamily="18" charset="0"/>
                      </a:rPr>
                      <m:t>268</m:t>
                    </m:r>
                  </m:oMath>
                </a14:m>
                <a:endParaRPr lang="zh-CN" altLang="zh-CN" sz="2000" dirty="0"/>
              </a:p>
              <a:p>
                <a:pPr lvl="2"/>
                <a:endParaRPr lang="en-US" altLang="zh-CN" sz="1800" dirty="0" smtClean="0"/>
              </a:p>
            </p:txBody>
          </p:sp>
        </mc:Choice>
        <mc:Fallback xmlns="">
          <p:sp>
            <p:nvSpPr>
              <p:cNvPr id="5" name="内容占位符 4"/>
              <p:cNvSpPr>
                <a:spLocks noGrp="1" noRot="1" noChangeAspect="1" noMove="1" noResize="1" noEditPoints="1" noAdjustHandles="1" noChangeArrowheads="1" noChangeShapeType="1" noTextEdit="1"/>
              </p:cNvSpPr>
              <p:nvPr>
                <p:ph idx="4294967295"/>
              </p:nvPr>
            </p:nvSpPr>
            <p:spPr>
              <a:xfrm>
                <a:off x="323528" y="548680"/>
                <a:ext cx="8472487" cy="5809258"/>
              </a:xfrm>
              <a:blipFill rotWithShape="0">
                <a:blip r:embed="rId2"/>
                <a:stretch>
                  <a:fillRect l="-935" t="-839" r="-791"/>
                </a:stretch>
              </a:blipFill>
            </p:spPr>
            <p:txBody>
              <a:bodyPr/>
              <a:lstStyle/>
              <a:p>
                <a:r>
                  <a:rPr lang="zh-CN" altLang="en-US">
                    <a:noFill/>
                  </a:rPr>
                  <a:t> </a:t>
                </a:r>
              </a:p>
            </p:txBody>
          </p:sp>
        </mc:Fallback>
      </mc:AlternateContent>
      <p:sp>
        <p:nvSpPr>
          <p:cNvPr id="4" name="流程图: 合并 3"/>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97321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400" dirty="0" smtClean="0">
                <a:solidFill>
                  <a:srgbClr val="FF0000"/>
                </a:solidFill>
              </a:rPr>
              <a:t>交换环</a:t>
            </a:r>
            <a:r>
              <a:rPr lang="en-US" altLang="zh-CN" sz="2400" dirty="0" smtClean="0"/>
              <a:t>C</a:t>
            </a:r>
            <a:r>
              <a:rPr lang="en-AU" altLang="zh-CN" sz="2400" dirty="0" err="1" smtClean="0"/>
              <a:t>ommutative</a:t>
            </a:r>
            <a:r>
              <a:rPr lang="en-AU" altLang="zh-CN" sz="2400" dirty="0" smtClean="0"/>
              <a:t> </a:t>
            </a:r>
            <a:r>
              <a:rPr lang="en-US" altLang="zh-CN" sz="2400" dirty="0" smtClean="0"/>
              <a:t>R</a:t>
            </a:r>
            <a:r>
              <a:rPr lang="en-AU" altLang="zh-CN" sz="2400" dirty="0" err="1" smtClean="0"/>
              <a:t>ing</a:t>
            </a:r>
            <a:r>
              <a:rPr lang="en-AU" altLang="zh-CN" sz="2400" dirty="0" smtClean="0"/>
              <a:t> </a:t>
            </a:r>
            <a:r>
              <a:rPr lang="zh-CN" altLang="en-US" sz="2400" dirty="0" smtClean="0"/>
              <a:t>：满足下列条件的环</a:t>
            </a:r>
            <a:endParaRPr lang="en-AU" altLang="zh-CN" sz="2400" dirty="0" smtClean="0"/>
          </a:p>
          <a:p>
            <a:pPr lvl="1"/>
            <a:r>
              <a:rPr lang="en-AU" altLang="zh-CN" sz="2000" dirty="0" smtClean="0"/>
              <a:t>(M4) </a:t>
            </a:r>
            <a:r>
              <a:rPr lang="zh-CN" altLang="en-US" sz="2000" dirty="0" smtClean="0">
                <a:solidFill>
                  <a:srgbClr val="FF0000"/>
                </a:solidFill>
              </a:rPr>
              <a:t>乘法交换律</a:t>
            </a:r>
            <a:r>
              <a:rPr lang="zh-CN" altLang="en-US" sz="2000" dirty="0" smtClean="0"/>
              <a:t>：对</a:t>
            </a:r>
            <a:r>
              <a:rPr lang="en-US" altLang="zh-CN" sz="2000" dirty="0" smtClean="0"/>
              <a:t>R</a:t>
            </a:r>
            <a:r>
              <a:rPr lang="zh-CN" altLang="en-US" sz="2000" dirty="0" smtClean="0"/>
              <a:t>中任意元素</a:t>
            </a:r>
            <a:r>
              <a:rPr lang="en-US" altLang="zh-CN" sz="2000" dirty="0" err="1" smtClean="0"/>
              <a:t>a,b</a:t>
            </a:r>
            <a:r>
              <a:rPr lang="zh-CN" altLang="en-US" sz="2000" dirty="0" smtClean="0"/>
              <a:t>，都有</a:t>
            </a:r>
            <a:r>
              <a:rPr lang="en-AU" altLang="zh-CN" sz="2000" dirty="0" err="1" smtClean="0"/>
              <a:t>ab</a:t>
            </a:r>
            <a:r>
              <a:rPr lang="en-AU" altLang="zh-CN" sz="2000" dirty="0" smtClean="0"/>
              <a:t>=</a:t>
            </a:r>
            <a:r>
              <a:rPr lang="en-AU" altLang="zh-CN" sz="2000" dirty="0" err="1" smtClean="0"/>
              <a:t>ba</a:t>
            </a:r>
            <a:r>
              <a:rPr lang="zh-CN" altLang="en-US" sz="2000" dirty="0" smtClean="0"/>
              <a:t>成立</a:t>
            </a:r>
            <a:endParaRPr lang="en-US" altLang="zh-CN" sz="2000" dirty="0" smtClean="0"/>
          </a:p>
          <a:p>
            <a:endParaRPr lang="zh-CN" altLang="en-AU" sz="2400" dirty="0" smtClean="0"/>
          </a:p>
          <a:p>
            <a:r>
              <a:rPr lang="zh-CN" altLang="en-US" sz="2400" dirty="0" smtClean="0">
                <a:solidFill>
                  <a:srgbClr val="FF0000"/>
                </a:solidFill>
              </a:rPr>
              <a:t>整环</a:t>
            </a:r>
            <a:r>
              <a:rPr lang="en-AU" altLang="zh-CN" sz="2400" dirty="0" smtClean="0"/>
              <a:t>Integral </a:t>
            </a:r>
            <a:r>
              <a:rPr lang="en-US" altLang="zh-CN" sz="2400" dirty="0" smtClean="0"/>
              <a:t>D</a:t>
            </a:r>
            <a:r>
              <a:rPr lang="en-AU" altLang="zh-CN" sz="2400" dirty="0" err="1" smtClean="0"/>
              <a:t>omain</a:t>
            </a:r>
            <a:r>
              <a:rPr lang="en-AU" altLang="zh-CN" sz="2400" dirty="0" smtClean="0"/>
              <a:t> </a:t>
            </a:r>
            <a:r>
              <a:rPr lang="zh-CN" altLang="en-US" sz="2400" dirty="0" smtClean="0"/>
              <a:t>：满足下列条件的交换环</a:t>
            </a:r>
            <a:endParaRPr lang="en-US" altLang="zh-CN" sz="2400" dirty="0" smtClean="0"/>
          </a:p>
          <a:p>
            <a:pPr lvl="1"/>
            <a:r>
              <a:rPr lang="en-US" altLang="zh-CN" sz="2000" dirty="0" smtClean="0"/>
              <a:t>(M5) </a:t>
            </a:r>
            <a:r>
              <a:rPr lang="zh-CN" altLang="en-US" sz="2000" dirty="0" smtClean="0">
                <a:solidFill>
                  <a:srgbClr val="FF0000"/>
                </a:solidFill>
              </a:rPr>
              <a:t>乘法单位元</a:t>
            </a:r>
            <a:r>
              <a:rPr lang="zh-CN" altLang="en-US" sz="2000" dirty="0" smtClean="0"/>
              <a:t>：在</a:t>
            </a:r>
            <a:r>
              <a:rPr lang="en-US" altLang="zh-CN" sz="2000" dirty="0" smtClean="0"/>
              <a:t>R</a:t>
            </a:r>
            <a:r>
              <a:rPr lang="zh-CN" altLang="en-US" sz="2000" dirty="0" smtClean="0"/>
              <a:t>中存在元素</a:t>
            </a:r>
            <a:r>
              <a:rPr lang="en-US" altLang="zh-CN" sz="2000" dirty="0" smtClean="0"/>
              <a:t>1</a:t>
            </a:r>
            <a:r>
              <a:rPr lang="zh-CN" altLang="en-US" sz="2000" dirty="0" smtClean="0"/>
              <a:t>，使得对于</a:t>
            </a:r>
            <a:r>
              <a:rPr lang="en-US" altLang="zh-CN" sz="2000" dirty="0" smtClean="0"/>
              <a:t>R</a:t>
            </a:r>
            <a:r>
              <a:rPr lang="zh-CN" altLang="en-US" sz="2000" dirty="0" smtClean="0"/>
              <a:t>中任意元素</a:t>
            </a:r>
            <a:r>
              <a:rPr lang="en-US" altLang="zh-CN" sz="2000" dirty="0" smtClean="0"/>
              <a:t>a</a:t>
            </a:r>
            <a:r>
              <a:rPr lang="zh-CN" altLang="en-US" sz="2000" dirty="0" smtClean="0"/>
              <a:t>，都有</a:t>
            </a:r>
            <a:r>
              <a:rPr lang="en-US" altLang="zh-CN" sz="2000" dirty="0" smtClean="0"/>
              <a:t> a1=1a</a:t>
            </a:r>
            <a:r>
              <a:rPr lang="zh-CN" altLang="en-US" sz="2000" dirty="0" smtClean="0"/>
              <a:t>成立</a:t>
            </a:r>
            <a:endParaRPr lang="en-US" altLang="zh-CN" sz="2000" dirty="0" smtClean="0"/>
          </a:p>
          <a:p>
            <a:pPr lvl="1"/>
            <a:r>
              <a:rPr lang="en-US" altLang="zh-CN" sz="2000" dirty="0" smtClean="0"/>
              <a:t>(M6) </a:t>
            </a:r>
            <a:r>
              <a:rPr lang="zh-CN" altLang="en-US" sz="2000" dirty="0" smtClean="0">
                <a:solidFill>
                  <a:srgbClr val="FF0000"/>
                </a:solidFill>
              </a:rPr>
              <a:t>无零因子</a:t>
            </a:r>
            <a:r>
              <a:rPr lang="zh-CN" altLang="en-US" sz="2000" dirty="0" smtClean="0"/>
              <a:t>：若元素</a:t>
            </a:r>
            <a:r>
              <a:rPr lang="en-US" altLang="zh-CN" sz="2000" dirty="0" err="1" smtClean="0"/>
              <a:t>a,b</a:t>
            </a:r>
            <a:r>
              <a:rPr lang="zh-CN" altLang="en-US" sz="2000" dirty="0" smtClean="0"/>
              <a:t>满足</a:t>
            </a:r>
            <a:r>
              <a:rPr lang="en-US" altLang="zh-CN" sz="2000" dirty="0" err="1" smtClean="0"/>
              <a:t>ab</a:t>
            </a:r>
            <a:r>
              <a:rPr lang="en-US" altLang="zh-CN" sz="2000" dirty="0" smtClean="0"/>
              <a:t>=0</a:t>
            </a:r>
            <a:r>
              <a:rPr lang="zh-CN" altLang="en-US" sz="2000" dirty="0" smtClean="0"/>
              <a:t>，则必有</a:t>
            </a:r>
            <a:r>
              <a:rPr lang="en-US" altLang="zh-CN" sz="2000" dirty="0" smtClean="0"/>
              <a:t>a=0</a:t>
            </a:r>
            <a:r>
              <a:rPr lang="zh-CN" altLang="en-US" sz="2000" dirty="0" smtClean="0"/>
              <a:t>或</a:t>
            </a:r>
            <a:r>
              <a:rPr lang="en-US" altLang="zh-CN" sz="2000" dirty="0" smtClean="0"/>
              <a:t>b=0</a:t>
            </a:r>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53331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二、单向函数和单向陷门函数</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solidFill>
                  <a:srgbClr val="FF0000"/>
                </a:solidFill>
              </a:rPr>
              <a:t>定义：单向函数</a:t>
            </a:r>
            <a:r>
              <a:rPr lang="en-US" altLang="zh-CN" dirty="0" smtClean="0">
                <a:solidFill>
                  <a:srgbClr val="FF0000"/>
                </a:solidFill>
              </a:rPr>
              <a:t>(One-way Function)</a:t>
            </a:r>
            <a:endParaRPr lang="zh-CN" altLang="en-US" dirty="0" smtClean="0">
              <a:solidFill>
                <a:srgbClr val="FF0000"/>
              </a:solidFill>
            </a:endParaRPr>
          </a:p>
          <a:p>
            <a:pPr>
              <a:buNone/>
            </a:pPr>
            <a:r>
              <a:rPr lang="zh-CN" altLang="en-US" dirty="0" smtClean="0"/>
              <a:t>	</a:t>
            </a:r>
            <a:r>
              <a:rPr lang="zh-CN" altLang="en-US" sz="2400" dirty="0" smtClean="0"/>
              <a:t>一函数</a:t>
            </a:r>
            <a:r>
              <a:rPr lang="en-US" altLang="zh-CN" sz="2400" dirty="0" smtClean="0"/>
              <a:t>f</a:t>
            </a:r>
            <a:r>
              <a:rPr lang="zh-CN" altLang="en-US" sz="2400" dirty="0" smtClean="0"/>
              <a:t>若满足下列条件，则称</a:t>
            </a:r>
            <a:r>
              <a:rPr lang="en-US" altLang="zh-CN" sz="2400" dirty="0" smtClean="0"/>
              <a:t>f</a:t>
            </a:r>
            <a:r>
              <a:rPr lang="zh-CN" altLang="en-US" sz="2400" dirty="0" smtClean="0"/>
              <a:t>为单向函数：</a:t>
            </a:r>
            <a:endParaRPr lang="zh-CN" altLang="en-US" sz="2200" dirty="0" smtClean="0"/>
          </a:p>
          <a:p>
            <a:pPr lvl="1">
              <a:buNone/>
            </a:pPr>
            <a:r>
              <a:rPr lang="en-US" altLang="zh-CN" dirty="0" smtClean="0"/>
              <a:t>(1)</a:t>
            </a:r>
            <a:r>
              <a:rPr lang="zh-CN" altLang="en-US" dirty="0" smtClean="0"/>
              <a:t>对于所有属于</a:t>
            </a:r>
            <a:r>
              <a:rPr lang="en-US" altLang="zh-CN" dirty="0" smtClean="0"/>
              <a:t>f</a:t>
            </a:r>
            <a:r>
              <a:rPr lang="zh-CN" altLang="en-US" dirty="0" smtClean="0"/>
              <a:t>之域的任一</a:t>
            </a:r>
            <a:r>
              <a:rPr lang="en-US" altLang="zh-CN" dirty="0" smtClean="0"/>
              <a:t>x</a:t>
            </a:r>
            <a:r>
              <a:rPr lang="zh-CN" altLang="en-US" dirty="0" smtClean="0"/>
              <a:t>，容易计算</a:t>
            </a:r>
            <a:r>
              <a:rPr lang="en-US" altLang="zh-CN" dirty="0" smtClean="0"/>
              <a:t>y=f(x)</a:t>
            </a:r>
            <a:r>
              <a:rPr lang="zh-CN" altLang="en-US" dirty="0" smtClean="0"/>
              <a:t>；</a:t>
            </a:r>
            <a:endParaRPr lang="en-US" altLang="zh-CN" dirty="0" smtClean="0"/>
          </a:p>
          <a:p>
            <a:pPr lvl="1">
              <a:buNone/>
            </a:pPr>
            <a:r>
              <a:rPr lang="en-US" altLang="zh-CN" dirty="0" smtClean="0"/>
              <a:t>(2)</a:t>
            </a:r>
            <a:r>
              <a:rPr lang="zh-CN" altLang="en-US" dirty="0" smtClean="0"/>
              <a:t>对于几乎所有属于</a:t>
            </a:r>
            <a:r>
              <a:rPr lang="en-US" altLang="zh-CN" dirty="0" smtClean="0"/>
              <a:t>f</a:t>
            </a:r>
            <a:r>
              <a:rPr lang="zh-CN" altLang="en-US" dirty="0" smtClean="0"/>
              <a:t>之域的任一</a:t>
            </a:r>
            <a:r>
              <a:rPr lang="en-US" altLang="zh-CN" dirty="0" smtClean="0"/>
              <a:t>y</a:t>
            </a:r>
            <a:r>
              <a:rPr lang="zh-CN" altLang="en-US" dirty="0" smtClean="0"/>
              <a:t>，求得</a:t>
            </a:r>
            <a:r>
              <a:rPr lang="en-US" altLang="zh-CN" dirty="0" smtClean="0"/>
              <a:t>x</a:t>
            </a:r>
            <a:r>
              <a:rPr lang="zh-CN" altLang="en-US" dirty="0" smtClean="0"/>
              <a:t>，使</a:t>
            </a:r>
            <a:r>
              <a:rPr lang="en-US" altLang="zh-CN" dirty="0" smtClean="0"/>
              <a:t>y=f(x), </a:t>
            </a:r>
            <a:r>
              <a:rPr lang="zh-CN" altLang="en-US" dirty="0" smtClean="0"/>
              <a:t>则在计算上不可行。</a:t>
            </a:r>
            <a:endParaRPr lang="en-US" altLang="zh-CN" dirty="0" smtClean="0"/>
          </a:p>
          <a:p>
            <a:pPr lvl="1"/>
            <a:endParaRPr lang="en-US" altLang="zh-CN" dirty="0" smtClean="0"/>
          </a:p>
          <a:p>
            <a:r>
              <a:rPr lang="zh-CN" altLang="en-US" dirty="0" smtClean="0">
                <a:solidFill>
                  <a:srgbClr val="FF0000"/>
                </a:solidFill>
              </a:rPr>
              <a:t>定义：单向陷门函数</a:t>
            </a:r>
            <a:r>
              <a:rPr lang="en-US" altLang="zh-CN" dirty="0" smtClean="0">
                <a:solidFill>
                  <a:srgbClr val="FF0000"/>
                </a:solidFill>
              </a:rPr>
              <a:t>(One-way Trapdoor Function)</a:t>
            </a:r>
            <a:endParaRPr lang="zh-CN" altLang="en-US" dirty="0" smtClean="0">
              <a:solidFill>
                <a:srgbClr val="FF0000"/>
              </a:solidFill>
            </a:endParaRPr>
          </a:p>
          <a:p>
            <a:pPr lvl="1">
              <a:buNone/>
            </a:pPr>
            <a:r>
              <a:rPr lang="zh-CN" altLang="en-US" dirty="0" smtClean="0"/>
              <a:t>“可逆”函数</a:t>
            </a:r>
            <a:r>
              <a:rPr lang="en-US" altLang="zh-CN" dirty="0" smtClean="0"/>
              <a:t>F</a:t>
            </a:r>
            <a:r>
              <a:rPr lang="zh-CN" altLang="en-US" dirty="0" smtClean="0"/>
              <a:t>若满足下列二条件，则称</a:t>
            </a:r>
            <a:r>
              <a:rPr lang="en-US" altLang="zh-CN" dirty="0" smtClean="0"/>
              <a:t>F</a:t>
            </a:r>
            <a:r>
              <a:rPr lang="zh-CN" altLang="en-US" dirty="0" smtClean="0"/>
              <a:t>为单向陷门函数：</a:t>
            </a:r>
          </a:p>
          <a:p>
            <a:pPr lvl="1">
              <a:buNone/>
            </a:pPr>
            <a:r>
              <a:rPr lang="en-US" altLang="zh-CN" dirty="0" smtClean="0"/>
              <a:t>(1)</a:t>
            </a:r>
            <a:r>
              <a:rPr lang="zh-CN" altLang="en-US" dirty="0" smtClean="0"/>
              <a:t>对于所有属于</a:t>
            </a:r>
            <a:r>
              <a:rPr lang="en-US" altLang="zh-CN" dirty="0" smtClean="0"/>
              <a:t>F</a:t>
            </a:r>
            <a:r>
              <a:rPr lang="zh-CN" altLang="en-US" dirty="0" smtClean="0"/>
              <a:t>之域的任一</a:t>
            </a:r>
            <a:r>
              <a:rPr lang="en-US" altLang="zh-CN" dirty="0" smtClean="0"/>
              <a:t>x</a:t>
            </a:r>
            <a:r>
              <a:rPr lang="zh-CN" altLang="en-US" dirty="0" smtClean="0"/>
              <a:t>，容易计算</a:t>
            </a:r>
            <a:r>
              <a:rPr lang="en-US" altLang="zh-CN" dirty="0" smtClean="0"/>
              <a:t>F(x)=y</a:t>
            </a:r>
            <a:r>
              <a:rPr lang="zh-CN" altLang="en-US" dirty="0" smtClean="0"/>
              <a:t>；</a:t>
            </a:r>
          </a:p>
          <a:p>
            <a:pPr lvl="1">
              <a:buNone/>
            </a:pPr>
            <a:r>
              <a:rPr lang="en-US" altLang="zh-CN" dirty="0" smtClean="0"/>
              <a:t>(2)</a:t>
            </a:r>
            <a:r>
              <a:rPr lang="zh-CN" altLang="en-US" dirty="0" smtClean="0"/>
              <a:t>对于几乎所有属于</a:t>
            </a:r>
            <a:r>
              <a:rPr lang="en-US" altLang="zh-CN" dirty="0" smtClean="0"/>
              <a:t>F</a:t>
            </a:r>
            <a:r>
              <a:rPr lang="zh-CN" altLang="en-US" dirty="0" smtClean="0"/>
              <a:t>之域的任一</a:t>
            </a:r>
            <a:r>
              <a:rPr lang="en-US" altLang="zh-CN" dirty="0" smtClean="0"/>
              <a:t>y</a:t>
            </a:r>
            <a:r>
              <a:rPr lang="zh-CN" altLang="en-US" dirty="0" smtClean="0"/>
              <a:t>，如果获得暗门信息</a:t>
            </a:r>
            <a:r>
              <a:rPr lang="en-US" altLang="zh-CN" dirty="0" smtClean="0"/>
              <a:t>(trapdoor)</a:t>
            </a:r>
            <a:r>
              <a:rPr lang="zh-CN" altLang="en-US" dirty="0" smtClean="0"/>
              <a:t>，则容易求出</a:t>
            </a:r>
            <a:r>
              <a:rPr lang="en-US" altLang="zh-CN" dirty="0" smtClean="0"/>
              <a:t>x=F</a:t>
            </a:r>
            <a:r>
              <a:rPr lang="en-US" altLang="zh-CN" baseline="30000" dirty="0" smtClean="0"/>
              <a:t>-1</a:t>
            </a:r>
            <a:r>
              <a:rPr lang="en-US" altLang="zh-CN" dirty="0" smtClean="0"/>
              <a:t>(y)</a:t>
            </a:r>
            <a:r>
              <a:rPr lang="zh-CN" altLang="en-US" dirty="0" smtClean="0"/>
              <a:t>；否则求解</a:t>
            </a:r>
            <a:r>
              <a:rPr lang="en-US" altLang="zh-CN" dirty="0" smtClean="0"/>
              <a:t>x=F</a:t>
            </a:r>
            <a:r>
              <a:rPr lang="en-US" altLang="zh-CN" baseline="30000" dirty="0" smtClean="0"/>
              <a:t>-1</a:t>
            </a:r>
            <a:r>
              <a:rPr lang="en-US" altLang="zh-CN" dirty="0" smtClean="0"/>
              <a:t> (y)</a:t>
            </a:r>
            <a:r>
              <a:rPr lang="zh-CN" altLang="en-US" dirty="0" smtClean="0"/>
              <a:t>在计算上不可行。</a:t>
            </a:r>
            <a:r>
              <a:rPr lang="en-US" altLang="zh-CN" dirty="0" smtClean="0"/>
              <a:t>F</a:t>
            </a:r>
            <a:r>
              <a:rPr lang="en-US" altLang="zh-CN" baseline="30000" dirty="0" smtClean="0"/>
              <a:t>-1</a:t>
            </a:r>
            <a:r>
              <a:rPr lang="zh-CN" altLang="en-US" dirty="0" smtClean="0"/>
              <a:t>为</a:t>
            </a:r>
            <a:r>
              <a:rPr lang="en-US" altLang="zh-CN" dirty="0" smtClean="0"/>
              <a:t>F</a:t>
            </a:r>
            <a:r>
              <a:rPr lang="zh-CN" altLang="en-US" dirty="0" smtClean="0"/>
              <a:t>之逆函数。</a:t>
            </a: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80</a:t>
            </a:fld>
            <a:endParaRPr lang="en-US" altLang="zh-CN" dirty="0"/>
          </a:p>
        </p:txBody>
      </p:sp>
      <p:sp>
        <p:nvSpPr>
          <p:cNvPr id="7" name="流程图: 合并 6"/>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84743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单向函数举例</a:t>
            </a:r>
            <a:endParaRPr lang="zh-CN" altLang="en-US" dirty="0"/>
          </a:p>
        </p:txBody>
      </p:sp>
      <p:sp>
        <p:nvSpPr>
          <p:cNvPr id="3" name="内容占位符 2"/>
          <p:cNvSpPr>
            <a:spLocks noGrp="1"/>
          </p:cNvSpPr>
          <p:nvPr>
            <p:ph idx="1"/>
          </p:nvPr>
        </p:nvSpPr>
        <p:spPr/>
        <p:txBody>
          <a:bodyPr>
            <a:noAutofit/>
          </a:bodyPr>
          <a:lstStyle/>
          <a:p>
            <a:r>
              <a:rPr lang="zh-CN" altLang="en-US" dirty="0" smtClean="0"/>
              <a:t>离散对数问题</a:t>
            </a:r>
            <a:r>
              <a:rPr lang="en-US" altLang="zh-CN" dirty="0" smtClean="0"/>
              <a:t>DLP(Discrete </a:t>
            </a:r>
            <a:r>
              <a:rPr lang="en-US" altLang="zh-CN" dirty="0"/>
              <a:t>Logarithm </a:t>
            </a:r>
            <a:r>
              <a:rPr lang="en-US" altLang="zh-CN" dirty="0" smtClean="0"/>
              <a:t>Problem</a:t>
            </a:r>
            <a:r>
              <a:rPr lang="en-US" altLang="zh-CN" dirty="0"/>
              <a:t>)</a:t>
            </a:r>
            <a:endParaRPr lang="zh-CN" altLang="en-US" dirty="0" smtClean="0"/>
          </a:p>
          <a:p>
            <a:pPr lvl="1"/>
            <a:r>
              <a:rPr lang="zh-CN" altLang="en-US" dirty="0" smtClean="0"/>
              <a:t>令素数</a:t>
            </a:r>
            <a:r>
              <a:rPr lang="en-US" altLang="zh-CN" dirty="0" smtClean="0"/>
              <a:t>p</a:t>
            </a:r>
            <a:r>
              <a:rPr lang="zh-CN" altLang="en-US" dirty="0" smtClean="0"/>
              <a:t>满足</a:t>
            </a:r>
            <a:r>
              <a:rPr lang="en-US" altLang="zh-CN" dirty="0" smtClean="0"/>
              <a:t>p-1</a:t>
            </a:r>
            <a:r>
              <a:rPr lang="zh-CN" altLang="en-US" dirty="0" smtClean="0"/>
              <a:t>含有另一大质数</a:t>
            </a:r>
            <a:r>
              <a:rPr lang="en-US" altLang="zh-CN" dirty="0" smtClean="0"/>
              <a:t>q (q</a:t>
            </a:r>
            <a:r>
              <a:rPr lang="zh-CN" altLang="en-US" dirty="0" smtClean="0"/>
              <a:t>整除</a:t>
            </a:r>
            <a:r>
              <a:rPr lang="en-US" altLang="zh-CN" dirty="0" smtClean="0"/>
              <a:t>p-1)</a:t>
            </a:r>
            <a:r>
              <a:rPr lang="zh-CN" altLang="en-US" dirty="0" smtClean="0"/>
              <a:t>，及一整数</a:t>
            </a:r>
            <a:r>
              <a:rPr lang="en-US" altLang="zh-CN" dirty="0" smtClean="0"/>
              <a:t>g, 1&lt;g&lt;p-1</a:t>
            </a:r>
            <a:r>
              <a:rPr lang="zh-CN" altLang="en-US" dirty="0" smtClean="0"/>
              <a:t>。</a:t>
            </a:r>
            <a:endParaRPr lang="en-US" altLang="zh-CN" dirty="0" smtClean="0"/>
          </a:p>
          <a:p>
            <a:pPr lvl="1"/>
            <a:r>
              <a:rPr lang="zh-CN" altLang="en-US" dirty="0" smtClean="0"/>
              <a:t>若给定整数</a:t>
            </a:r>
            <a:r>
              <a:rPr lang="en-US" altLang="zh-CN" dirty="0" smtClean="0"/>
              <a:t>x</a:t>
            </a:r>
            <a:r>
              <a:rPr lang="zh-CN" altLang="en-US" dirty="0" smtClean="0"/>
              <a:t>，求</a:t>
            </a:r>
            <a:r>
              <a:rPr lang="en-US" altLang="zh-CN" dirty="0" smtClean="0"/>
              <a:t>y=</a:t>
            </a:r>
            <a:r>
              <a:rPr lang="en-US" altLang="zh-CN" dirty="0" err="1" smtClean="0"/>
              <a:t>g</a:t>
            </a:r>
            <a:r>
              <a:rPr lang="en-US" altLang="zh-CN" baseline="30000" dirty="0" err="1" smtClean="0"/>
              <a:t>x</a:t>
            </a:r>
            <a:r>
              <a:rPr lang="en-US" altLang="zh-CN" dirty="0" smtClean="0"/>
              <a:t> mod p</a:t>
            </a:r>
            <a:r>
              <a:rPr lang="zh-CN" altLang="en-US" dirty="0" smtClean="0"/>
              <a:t>是简单的</a:t>
            </a:r>
            <a:endParaRPr lang="en-US" altLang="zh-CN" dirty="0" smtClean="0"/>
          </a:p>
          <a:p>
            <a:pPr lvl="1"/>
            <a:r>
              <a:rPr lang="zh-CN" altLang="en-US" dirty="0" smtClean="0"/>
              <a:t>但是若给定</a:t>
            </a:r>
            <a:r>
              <a:rPr lang="en-US" altLang="zh-CN" dirty="0" smtClean="0"/>
              <a:t>p, g</a:t>
            </a:r>
            <a:r>
              <a:rPr lang="zh-CN" altLang="en-US" dirty="0" smtClean="0"/>
              <a:t>及</a:t>
            </a:r>
            <a:r>
              <a:rPr lang="en-US" altLang="zh-CN" dirty="0" smtClean="0"/>
              <a:t>y</a:t>
            </a:r>
            <a:r>
              <a:rPr lang="zh-CN" altLang="en-US" dirty="0" smtClean="0"/>
              <a:t>，求</a:t>
            </a:r>
            <a:r>
              <a:rPr lang="en-US" altLang="zh-CN" dirty="0" smtClean="0"/>
              <a:t>x</a:t>
            </a:r>
            <a:r>
              <a:rPr lang="zh-CN" altLang="en-US" dirty="0" smtClean="0"/>
              <a:t>，则为</a:t>
            </a:r>
            <a:r>
              <a:rPr lang="en-US" altLang="zh-CN" dirty="0" smtClean="0"/>
              <a:t>DLP</a:t>
            </a:r>
            <a:r>
              <a:rPr lang="zh-CN" altLang="en-US" dirty="0" smtClean="0"/>
              <a:t>问题，是困难的。</a:t>
            </a:r>
            <a:endParaRPr lang="en-US" altLang="zh-CN" dirty="0" smtClean="0"/>
          </a:p>
          <a:p>
            <a:pPr lvl="1"/>
            <a:endParaRPr lang="en-US" altLang="zh-CN" dirty="0" smtClean="0"/>
          </a:p>
          <a:p>
            <a:r>
              <a:rPr lang="zh-CN" altLang="en-US" dirty="0" smtClean="0"/>
              <a:t>因数分解问题</a:t>
            </a:r>
            <a:r>
              <a:rPr lang="en-US" altLang="zh-CN" dirty="0" smtClean="0"/>
              <a:t>(Factorization Problem)</a:t>
            </a:r>
          </a:p>
          <a:p>
            <a:pPr lvl="1"/>
            <a:r>
              <a:rPr lang="zh-CN" altLang="en-US" dirty="0" smtClean="0"/>
              <a:t>给定大素数 </a:t>
            </a:r>
            <a:r>
              <a:rPr lang="en-US" altLang="zh-CN" dirty="0" smtClean="0"/>
              <a:t>p</a:t>
            </a:r>
            <a:r>
              <a:rPr lang="zh-CN" altLang="en-US" dirty="0" smtClean="0"/>
              <a:t>和</a:t>
            </a:r>
            <a:r>
              <a:rPr lang="en-US" altLang="zh-CN" dirty="0" smtClean="0"/>
              <a:t>q</a:t>
            </a:r>
            <a:r>
              <a:rPr lang="zh-CN" altLang="en-US" dirty="0" smtClean="0"/>
              <a:t>，求</a:t>
            </a:r>
            <a:r>
              <a:rPr lang="en-US" altLang="zh-CN" dirty="0" smtClean="0"/>
              <a:t>n=</a:t>
            </a:r>
            <a:r>
              <a:rPr lang="en-US" altLang="zh-CN" dirty="0" err="1" smtClean="0"/>
              <a:t>p×q</a:t>
            </a:r>
            <a:r>
              <a:rPr lang="en-US" altLang="zh-CN" dirty="0" smtClean="0"/>
              <a:t> , </a:t>
            </a:r>
            <a:r>
              <a:rPr lang="zh-CN" altLang="en-US" dirty="0" smtClean="0"/>
              <a:t>只要一次乘法</a:t>
            </a:r>
            <a:endParaRPr lang="en-US" altLang="zh-CN" dirty="0" smtClean="0"/>
          </a:p>
          <a:p>
            <a:pPr lvl="1"/>
            <a:r>
              <a:rPr lang="zh-CN" altLang="en-US" dirty="0" smtClean="0"/>
              <a:t>给定</a:t>
            </a:r>
            <a:r>
              <a:rPr lang="en-US" altLang="zh-CN" dirty="0" smtClean="0"/>
              <a:t>n</a:t>
            </a:r>
            <a:r>
              <a:rPr lang="zh-CN" altLang="en-US" dirty="0" smtClean="0"/>
              <a:t>，求</a:t>
            </a:r>
            <a:r>
              <a:rPr lang="en-US" altLang="zh-CN" dirty="0" smtClean="0"/>
              <a:t>p</a:t>
            </a:r>
            <a:r>
              <a:rPr lang="zh-CN" altLang="en-US" dirty="0" smtClean="0"/>
              <a:t>和</a:t>
            </a:r>
            <a:r>
              <a:rPr lang="en-US" altLang="zh-CN" dirty="0" smtClean="0"/>
              <a:t>q</a:t>
            </a:r>
            <a:r>
              <a:rPr lang="zh-CN" altLang="en-US" dirty="0" smtClean="0"/>
              <a:t>，即为因数分解问题</a:t>
            </a:r>
            <a:r>
              <a:rPr lang="en-US" altLang="zh-CN" dirty="0" smtClean="0"/>
              <a:t>FAC</a:t>
            </a:r>
            <a:r>
              <a:rPr lang="zh-CN" altLang="en-US" dirty="0" smtClean="0"/>
              <a:t>，最快方法需要</a:t>
            </a:r>
            <a:r>
              <a:rPr lang="en-US" altLang="zh-CN" dirty="0" smtClean="0"/>
              <a:t>T(n)=</a:t>
            </a:r>
            <a:r>
              <a:rPr lang="en-US" altLang="zh-CN" dirty="0" err="1" smtClean="0"/>
              <a:t>exp</a:t>
            </a:r>
            <a:r>
              <a:rPr lang="en-US" altLang="zh-CN" dirty="0" smtClean="0"/>
              <a:t>{c(</a:t>
            </a:r>
            <a:r>
              <a:rPr lang="en-US" altLang="zh-CN" dirty="0" err="1" smtClean="0"/>
              <a:t>ln</a:t>
            </a:r>
            <a:r>
              <a:rPr lang="en-US" altLang="zh-CN" dirty="0" smtClean="0"/>
              <a:t> n </a:t>
            </a:r>
            <a:r>
              <a:rPr lang="en-US" altLang="zh-CN" dirty="0" err="1" smtClean="0"/>
              <a:t>ln</a:t>
            </a:r>
            <a:r>
              <a:rPr lang="en-US" altLang="zh-CN" dirty="0" smtClean="0"/>
              <a:t>(</a:t>
            </a:r>
            <a:r>
              <a:rPr lang="en-US" altLang="zh-CN" dirty="0" err="1" smtClean="0"/>
              <a:t>ln</a:t>
            </a:r>
            <a:r>
              <a:rPr lang="en-US" altLang="zh-CN" dirty="0" smtClean="0"/>
              <a:t> n))½} </a:t>
            </a:r>
            <a:r>
              <a:rPr lang="zh-CN" altLang="en-US" dirty="0" smtClean="0"/>
              <a:t>次运算，其中</a:t>
            </a:r>
            <a:r>
              <a:rPr lang="en-US" altLang="zh-CN" dirty="0" smtClean="0"/>
              <a:t>c</a:t>
            </a:r>
            <a:r>
              <a:rPr lang="zh-CN" altLang="en-US" dirty="0" smtClean="0"/>
              <a:t>为大于</a:t>
            </a:r>
            <a:r>
              <a:rPr lang="en-US" altLang="zh-CN" dirty="0" smtClean="0"/>
              <a:t>1</a:t>
            </a:r>
            <a:r>
              <a:rPr lang="zh-CN" altLang="en-US" dirty="0" smtClean="0"/>
              <a:t>的正整数。若</a:t>
            </a:r>
            <a:r>
              <a:rPr lang="en-US" altLang="zh-CN" dirty="0" err="1" smtClean="0"/>
              <a:t>p≈n</a:t>
            </a:r>
            <a:r>
              <a:rPr lang="zh-CN" altLang="en-US" dirty="0" smtClean="0"/>
              <a:t>，解离散对数比因数分解难 </a:t>
            </a:r>
          </a:p>
          <a:p>
            <a:pPr>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81</a:t>
            </a:fld>
            <a:endParaRPr lang="en-US" altLang="zh-CN" dirty="0"/>
          </a:p>
        </p:txBody>
      </p:sp>
      <p:sp>
        <p:nvSpPr>
          <p:cNvPr id="7" name="流程图: 合并 6"/>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95863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背包问题</a:t>
            </a:r>
            <a:r>
              <a:rPr lang="en-US" altLang="zh-CN" dirty="0" smtClean="0"/>
              <a:t>(Knapsack Problem)</a:t>
            </a:r>
          </a:p>
          <a:p>
            <a:pPr lvl="1"/>
            <a:r>
              <a:rPr lang="zh-CN" altLang="en-US" dirty="0" smtClean="0"/>
              <a:t>给定有限个自然数序列集合</a:t>
            </a:r>
            <a:r>
              <a:rPr lang="en-US" altLang="zh-CN" dirty="0" smtClean="0"/>
              <a:t>B=(b</a:t>
            </a:r>
            <a:r>
              <a:rPr lang="en-US" altLang="zh-CN" baseline="-25000" dirty="0" smtClean="0"/>
              <a:t>1</a:t>
            </a:r>
            <a:r>
              <a:rPr lang="en-US" altLang="zh-CN" dirty="0" smtClean="0"/>
              <a:t>,b</a:t>
            </a:r>
            <a:r>
              <a:rPr lang="en-US" altLang="zh-CN" baseline="-25000" dirty="0" smtClean="0"/>
              <a:t>2</a:t>
            </a:r>
            <a:r>
              <a:rPr lang="en-US" altLang="zh-CN" dirty="0" smtClean="0"/>
              <a:t>,…</a:t>
            </a:r>
            <a:r>
              <a:rPr lang="en-US" altLang="zh-CN" dirty="0" err="1" smtClean="0"/>
              <a:t>b</a:t>
            </a:r>
            <a:r>
              <a:rPr lang="en-US" altLang="zh-CN" baseline="-25000" dirty="0" err="1" smtClean="0"/>
              <a:t>n</a:t>
            </a:r>
            <a:r>
              <a:rPr lang="en-US" altLang="zh-CN" dirty="0" smtClean="0"/>
              <a:t>)</a:t>
            </a:r>
            <a:r>
              <a:rPr lang="zh-CN" altLang="en-US" dirty="0" smtClean="0"/>
              <a:t>及二进制序列</a:t>
            </a:r>
            <a:r>
              <a:rPr lang="en-US" altLang="zh-CN" dirty="0" smtClean="0"/>
              <a:t>x=(x</a:t>
            </a:r>
            <a:r>
              <a:rPr lang="en-US" altLang="zh-CN" baseline="-25000" dirty="0" smtClean="0"/>
              <a:t>1</a:t>
            </a:r>
            <a:r>
              <a:rPr lang="en-US" altLang="zh-CN" dirty="0" smtClean="0"/>
              <a:t>,x</a:t>
            </a:r>
            <a:r>
              <a:rPr lang="en-US" altLang="zh-CN" baseline="-25000" dirty="0" smtClean="0"/>
              <a:t>2</a:t>
            </a:r>
            <a:r>
              <a:rPr lang="en-US" altLang="zh-CN" dirty="0" smtClean="0"/>
              <a:t>,…</a:t>
            </a:r>
            <a:r>
              <a:rPr lang="en-US" altLang="zh-CN" dirty="0" err="1" smtClean="0"/>
              <a:t>x</a:t>
            </a:r>
            <a:r>
              <a:rPr lang="en-US" altLang="zh-CN" baseline="-25000" dirty="0" err="1" smtClean="0"/>
              <a:t>n</a:t>
            </a:r>
            <a:r>
              <a:rPr lang="en-US" altLang="zh-CN" dirty="0" smtClean="0"/>
              <a:t>), x</a:t>
            </a:r>
            <a:r>
              <a:rPr lang="en-US" altLang="zh-CN" baseline="-25000" dirty="0" smtClean="0"/>
              <a:t>i</a:t>
            </a:r>
            <a:r>
              <a:rPr lang="en-US" altLang="zh-CN" dirty="0" smtClean="0"/>
              <a:t>∈(0,1), </a:t>
            </a:r>
            <a:r>
              <a:rPr lang="zh-CN" altLang="en-US" dirty="0" smtClean="0"/>
              <a:t>求</a:t>
            </a:r>
            <a:r>
              <a:rPr lang="en-US" altLang="zh-CN" dirty="0" smtClean="0"/>
              <a:t>S</a:t>
            </a:r>
            <a:r>
              <a:rPr lang="zh-CN" altLang="en-US" dirty="0" smtClean="0"/>
              <a:t>＝</a:t>
            </a:r>
            <a:r>
              <a:rPr lang="en-US" altLang="zh-CN" dirty="0" smtClean="0"/>
              <a:t>∑</a:t>
            </a:r>
            <a:r>
              <a:rPr lang="en-US" altLang="zh-CN" dirty="0" err="1" smtClean="0"/>
              <a:t>x</a:t>
            </a:r>
            <a:r>
              <a:rPr lang="en-US" altLang="zh-CN" baseline="-25000" dirty="0" err="1" smtClean="0"/>
              <a:t>i</a:t>
            </a:r>
            <a:r>
              <a:rPr lang="en-US" altLang="zh-CN" dirty="0" err="1" smtClean="0"/>
              <a:t>b</a:t>
            </a:r>
            <a:r>
              <a:rPr lang="en-US" altLang="zh-CN" baseline="-25000" dirty="0" err="1" smtClean="0"/>
              <a:t>i</a:t>
            </a:r>
            <a:r>
              <a:rPr lang="zh-CN" altLang="en-US" dirty="0" smtClean="0"/>
              <a:t>最多只需</a:t>
            </a:r>
            <a:r>
              <a:rPr lang="en-US" altLang="zh-CN" dirty="0" smtClean="0"/>
              <a:t>n-1</a:t>
            </a:r>
            <a:r>
              <a:rPr lang="zh-CN" altLang="en-US" dirty="0" smtClean="0"/>
              <a:t>次加法；</a:t>
            </a:r>
            <a:endParaRPr lang="en-US" altLang="zh-CN" dirty="0" smtClean="0"/>
          </a:p>
          <a:p>
            <a:pPr lvl="1"/>
            <a:r>
              <a:rPr lang="zh-CN" altLang="en-US" dirty="0" smtClean="0"/>
              <a:t>但若给定</a:t>
            </a:r>
            <a:r>
              <a:rPr lang="en-US" altLang="zh-CN" dirty="0" smtClean="0"/>
              <a:t>B</a:t>
            </a:r>
            <a:r>
              <a:rPr lang="zh-CN" altLang="en-US" dirty="0" smtClean="0"/>
              <a:t>和</a:t>
            </a:r>
            <a:r>
              <a:rPr lang="en-US" altLang="zh-CN" dirty="0" smtClean="0"/>
              <a:t>S</a:t>
            </a:r>
            <a:r>
              <a:rPr lang="zh-CN" altLang="en-US" dirty="0" smtClean="0"/>
              <a:t>，求</a:t>
            </a:r>
            <a:r>
              <a:rPr lang="en-US" altLang="zh-CN" dirty="0" smtClean="0"/>
              <a:t>x</a:t>
            </a:r>
            <a:r>
              <a:rPr lang="zh-CN" altLang="en-US" dirty="0" smtClean="0"/>
              <a:t>则非常困难。</a:t>
            </a:r>
            <a:endParaRPr lang="en-US" altLang="zh-CN" dirty="0" smtClean="0"/>
          </a:p>
          <a:p>
            <a:pPr lvl="1"/>
            <a:r>
              <a:rPr lang="zh-CN" altLang="en-US" dirty="0" smtClean="0"/>
              <a:t>穷举时有</a:t>
            </a:r>
            <a:r>
              <a:rPr lang="en-US" altLang="zh-CN" dirty="0" smtClean="0"/>
              <a:t>2</a:t>
            </a:r>
            <a:r>
              <a:rPr lang="en-US" altLang="zh-CN" baseline="30000" dirty="0" smtClean="0"/>
              <a:t>n</a:t>
            </a:r>
            <a:r>
              <a:rPr lang="zh-CN" altLang="en-US" dirty="0" smtClean="0"/>
              <a:t>种可能，当</a:t>
            </a:r>
            <a:r>
              <a:rPr lang="en-US" altLang="zh-CN" dirty="0" smtClean="0"/>
              <a:t>n</a:t>
            </a:r>
            <a:r>
              <a:rPr lang="zh-CN" altLang="en-US" dirty="0" smtClean="0"/>
              <a:t>很大时为计算上不可行。</a:t>
            </a:r>
            <a:endParaRPr lang="en-US" altLang="zh-CN" dirty="0" smtClean="0"/>
          </a:p>
          <a:p>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82</a:t>
            </a:fld>
            <a:endParaRPr lang="en-US" altLang="zh-CN" dirty="0"/>
          </a:p>
        </p:txBody>
      </p:sp>
      <p:sp>
        <p:nvSpPr>
          <p:cNvPr id="7" name="流程图: 合并 6"/>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95238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第五节 有限域方程</a:t>
            </a:r>
            <a:endParaRPr lang="zh-CN" altLang="en-US" dirty="0"/>
          </a:p>
        </p:txBody>
      </p:sp>
      <p:sp>
        <p:nvSpPr>
          <p:cNvPr id="7" name="文本占位符 6"/>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7B7F836-6F9F-42A8-9450-B93EA774C316}" type="slidenum">
              <a:rPr lang="zh-CN" altLang="en-US" smtClean="0"/>
              <a:pPr>
                <a:defRPr/>
              </a:pPr>
              <a:t>83</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Tree>
    <p:extLst>
      <p:ext uri="{BB962C8B-B14F-4D97-AF65-F5344CB8AC3E}">
        <p14:creationId xmlns:p14="http://schemas.microsoft.com/office/powerpoint/2010/main" val="219475513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一、一元一次方程</a:t>
            </a:r>
            <a:endParaRPr lang="zh-CN" altLang="en-US" dirty="0"/>
          </a:p>
        </p:txBody>
      </p:sp>
      <p:sp>
        <p:nvSpPr>
          <p:cNvPr id="3" name="内容占位符 2"/>
          <p:cNvSpPr>
            <a:spLocks noGrp="1"/>
          </p:cNvSpPr>
          <p:nvPr>
            <p:ph idx="1"/>
          </p:nvPr>
        </p:nvSpPr>
        <p:spPr/>
        <p:txBody>
          <a:bodyPr>
            <a:normAutofit/>
          </a:bodyPr>
          <a:lstStyle/>
          <a:p>
            <a:r>
              <a:rPr lang="zh-CN" altLang="en-US" dirty="0" smtClean="0">
                <a:solidFill>
                  <a:srgbClr val="FF0000"/>
                </a:solidFill>
              </a:rPr>
              <a:t>求解</a:t>
            </a:r>
            <a:r>
              <a:rPr lang="en-US" altLang="zh-CN" dirty="0" smtClean="0">
                <a:solidFill>
                  <a:srgbClr val="FF0000"/>
                </a:solidFill>
              </a:rPr>
              <a:t>ax mod n = b</a:t>
            </a:r>
            <a:r>
              <a:rPr lang="zh-CN" altLang="en-US" dirty="0" smtClean="0">
                <a:solidFill>
                  <a:srgbClr val="FF0000"/>
                </a:solidFill>
              </a:rPr>
              <a:t>问题</a:t>
            </a:r>
            <a:endParaRPr lang="en-US" altLang="zh-CN" dirty="0" smtClean="0">
              <a:solidFill>
                <a:srgbClr val="FF0000"/>
              </a:solidFill>
            </a:endParaRPr>
          </a:p>
          <a:p>
            <a:pPr>
              <a:buNone/>
            </a:pPr>
            <a:endParaRPr lang="en-US" altLang="zh-CN" dirty="0" smtClean="0">
              <a:solidFill>
                <a:srgbClr val="FF0000"/>
              </a:solidFill>
            </a:endParaRPr>
          </a:p>
          <a:p>
            <a:r>
              <a:rPr lang="zh-CN" altLang="en-US" dirty="0" smtClean="0"/>
              <a:t>考虑方程</a:t>
            </a:r>
            <a:r>
              <a:rPr lang="en-US" altLang="zh-CN" dirty="0" smtClean="0"/>
              <a:t>ax mod n = b</a:t>
            </a:r>
            <a:r>
              <a:rPr lang="zh-CN" altLang="en-US" dirty="0" smtClean="0"/>
              <a:t>，令</a:t>
            </a:r>
            <a:r>
              <a:rPr lang="en-US" altLang="zh-CN" dirty="0" smtClean="0"/>
              <a:t>g=</a:t>
            </a:r>
            <a:r>
              <a:rPr lang="en-US" altLang="zh-CN" dirty="0" err="1" smtClean="0"/>
              <a:t>gcd</a:t>
            </a:r>
            <a:r>
              <a:rPr lang="en-US" altLang="zh-CN" dirty="0" smtClean="0"/>
              <a:t>(a, n)</a:t>
            </a:r>
            <a:r>
              <a:rPr lang="zh-CN" altLang="en-US" dirty="0" smtClean="0"/>
              <a:t>，则</a:t>
            </a:r>
            <a:endParaRPr lang="en-US" altLang="zh-CN" dirty="0" smtClean="0"/>
          </a:p>
          <a:p>
            <a:pPr lvl="1">
              <a:lnSpc>
                <a:spcPct val="150000"/>
              </a:lnSpc>
            </a:pPr>
            <a:r>
              <a:rPr lang="zh-CN" altLang="en-US" dirty="0" smtClean="0"/>
              <a:t>当</a:t>
            </a:r>
            <a:r>
              <a:rPr lang="en-US" altLang="zh-CN" dirty="0" err="1" smtClean="0"/>
              <a:t>g|b</a:t>
            </a:r>
            <a:r>
              <a:rPr lang="zh-CN" altLang="en-US" dirty="0" smtClean="0"/>
              <a:t>时，方程</a:t>
            </a:r>
            <a:r>
              <a:rPr lang="en-US" altLang="zh-CN" dirty="0" err="1" smtClean="0"/>
              <a:t>a·x</a:t>
            </a:r>
            <a:r>
              <a:rPr lang="en-US" altLang="zh-CN" dirty="0" smtClean="0"/>
              <a:t> mod n=b </a:t>
            </a:r>
            <a:r>
              <a:rPr lang="zh-CN" altLang="en-US" dirty="0" smtClean="0"/>
              <a:t>有</a:t>
            </a:r>
            <a:r>
              <a:rPr lang="en-US" altLang="zh-CN" dirty="0" smtClean="0"/>
              <a:t>g</a:t>
            </a:r>
            <a:r>
              <a:rPr lang="zh-CN" altLang="en-US" dirty="0" smtClean="0"/>
              <a:t>个解，</a:t>
            </a:r>
            <a:endParaRPr lang="en-US" altLang="zh-CN" dirty="0" smtClean="0"/>
          </a:p>
          <a:p>
            <a:pPr lvl="1">
              <a:lnSpc>
                <a:spcPct val="150000"/>
              </a:lnSpc>
            </a:pPr>
            <a:r>
              <a:rPr lang="zh-CN" altLang="en-US" dirty="0" smtClean="0"/>
              <a:t>解形如</a:t>
            </a:r>
            <a:r>
              <a:rPr lang="en-US" altLang="zh-CN" dirty="0" smtClean="0"/>
              <a:t>x=[(b/g)x</a:t>
            </a:r>
            <a:r>
              <a:rPr lang="en-US" altLang="zh-CN" baseline="-25000" dirty="0" smtClean="0"/>
              <a:t>0</a:t>
            </a:r>
            <a:r>
              <a:rPr lang="en-US" altLang="zh-CN" dirty="0" smtClean="0"/>
              <a:t>+t(n/g)] mod n</a:t>
            </a:r>
            <a:r>
              <a:rPr lang="zh-CN" altLang="en-US" dirty="0" smtClean="0"/>
              <a:t>，</a:t>
            </a:r>
            <a:r>
              <a:rPr lang="en-US" altLang="zh-CN" dirty="0" smtClean="0"/>
              <a:t>t=0,1,…,g-1</a:t>
            </a:r>
            <a:r>
              <a:rPr lang="zh-CN" altLang="en-US" dirty="0" smtClean="0"/>
              <a:t>，</a:t>
            </a:r>
            <a:endParaRPr lang="en-US" altLang="zh-CN" dirty="0" smtClean="0"/>
          </a:p>
          <a:p>
            <a:pPr lvl="1">
              <a:lnSpc>
                <a:spcPct val="150000"/>
              </a:lnSpc>
            </a:pPr>
            <a:r>
              <a:rPr lang="zh-CN" altLang="en-US" dirty="0" smtClean="0"/>
              <a:t>其中，</a:t>
            </a:r>
            <a:r>
              <a:rPr lang="en-US" altLang="zh-CN" dirty="0" smtClean="0"/>
              <a:t>x</a:t>
            </a:r>
            <a:r>
              <a:rPr lang="en-US" altLang="zh-CN" baseline="-25000" dirty="0" smtClean="0"/>
              <a:t>0</a:t>
            </a:r>
            <a:r>
              <a:rPr lang="zh-CN" altLang="en-US" dirty="0" smtClean="0"/>
              <a:t>是</a:t>
            </a:r>
            <a:r>
              <a:rPr lang="en-US" altLang="zh-CN" dirty="0" smtClean="0"/>
              <a:t>(</a:t>
            </a:r>
            <a:r>
              <a:rPr lang="en-US" altLang="zh-CN" dirty="0" err="1" smtClean="0"/>
              <a:t>a/g</a:t>
            </a:r>
            <a:r>
              <a:rPr lang="en-US" altLang="zh-CN" dirty="0" smtClean="0"/>
              <a:t>)x mod (n/g)=1</a:t>
            </a:r>
            <a:r>
              <a:rPr lang="zh-CN" altLang="en-US" dirty="0" smtClean="0"/>
              <a:t>的解。</a:t>
            </a: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84</a:t>
            </a:fld>
            <a:endParaRPr lang="en-US" altLang="zh-CN" dirty="0"/>
          </a:p>
        </p:txBody>
      </p:sp>
      <p:sp>
        <p:nvSpPr>
          <p:cNvPr id="7" name="流程图: 合并 6"/>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89592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4294967295"/>
          </p:nvPr>
        </p:nvSpPr>
        <p:spPr>
          <a:xfrm>
            <a:off x="395536" y="357188"/>
            <a:ext cx="8472487" cy="6000750"/>
          </a:xfrm>
        </p:spPr>
        <p:txBody>
          <a:bodyPr>
            <a:normAutofit fontScale="92500"/>
          </a:bodyPr>
          <a:lstStyle/>
          <a:p>
            <a:pPr algn="l"/>
            <a:r>
              <a:rPr lang="zh-CN" altLang="en-US" dirty="0" smtClean="0"/>
              <a:t>证明</a:t>
            </a:r>
            <a:r>
              <a:rPr lang="zh-CN" altLang="en-US" dirty="0"/>
              <a:t>：</a:t>
            </a:r>
            <a:endParaRPr lang="en-US" altLang="zh-CN" dirty="0" smtClean="0"/>
          </a:p>
          <a:p>
            <a:pPr lvl="1" algn="l"/>
            <a:r>
              <a:rPr lang="zh-CN" altLang="en-US" dirty="0" smtClean="0"/>
              <a:t>假如</a:t>
            </a:r>
            <a:r>
              <a:rPr lang="en-US" altLang="zh-CN" dirty="0" err="1" smtClean="0"/>
              <a:t>a·x</a:t>
            </a:r>
            <a:r>
              <a:rPr lang="en-US" altLang="zh-CN" dirty="0" smtClean="0"/>
              <a:t> mod n = b </a:t>
            </a:r>
            <a:r>
              <a:rPr lang="zh-CN" altLang="en-US" dirty="0" smtClean="0"/>
              <a:t>在</a:t>
            </a:r>
            <a:r>
              <a:rPr lang="en-US" altLang="zh-CN" dirty="0" smtClean="0"/>
              <a:t>[1, n-1]</a:t>
            </a:r>
            <a:r>
              <a:rPr lang="zh-CN" altLang="en-US" dirty="0" smtClean="0"/>
              <a:t>中有一个解，则</a:t>
            </a:r>
            <a:r>
              <a:rPr lang="en-US" altLang="zh-CN" dirty="0" smtClean="0"/>
              <a:t>n|(ax-b)</a:t>
            </a:r>
            <a:r>
              <a:rPr lang="zh-CN" altLang="en-US" dirty="0" smtClean="0"/>
              <a:t>。</a:t>
            </a:r>
            <a:r>
              <a:rPr lang="en-US" altLang="zh-CN" dirty="0" smtClean="0"/>
              <a:t/>
            </a:r>
            <a:br>
              <a:rPr lang="en-US" altLang="zh-CN" dirty="0" smtClean="0"/>
            </a:br>
            <a:r>
              <a:rPr lang="zh-CN" altLang="en-US" dirty="0" smtClean="0"/>
              <a:t>因为</a:t>
            </a:r>
            <a:r>
              <a:rPr lang="en-US" altLang="zh-CN" dirty="0" err="1" smtClean="0"/>
              <a:t>g|n</a:t>
            </a:r>
            <a:r>
              <a:rPr lang="zh-CN" altLang="en-US" dirty="0" smtClean="0"/>
              <a:t>，</a:t>
            </a:r>
            <a:r>
              <a:rPr lang="en-US" altLang="zh-CN" dirty="0" err="1" smtClean="0"/>
              <a:t>g|ax</a:t>
            </a:r>
            <a:r>
              <a:rPr lang="zh-CN" altLang="en-US" dirty="0" smtClean="0"/>
              <a:t>，则</a:t>
            </a:r>
            <a:r>
              <a:rPr lang="en-US" altLang="zh-CN" dirty="0" err="1" smtClean="0"/>
              <a:t>g|b</a:t>
            </a:r>
            <a:r>
              <a:rPr lang="zh-CN" altLang="en-US" dirty="0" smtClean="0"/>
              <a:t>一定成立。否则等式无解。</a:t>
            </a:r>
            <a:endParaRPr lang="en-US" altLang="zh-CN" dirty="0" smtClean="0"/>
          </a:p>
          <a:p>
            <a:pPr lvl="1" algn="l"/>
            <a:endParaRPr lang="en-US" altLang="zh-CN" dirty="0" smtClean="0"/>
          </a:p>
          <a:p>
            <a:pPr lvl="1" algn="l"/>
            <a:r>
              <a:rPr lang="en-US" altLang="zh-CN" dirty="0" err="1" smtClean="0"/>
              <a:t>gcd</a:t>
            </a:r>
            <a:r>
              <a:rPr lang="en-US" altLang="zh-CN" dirty="0" smtClean="0"/>
              <a:t>(a/</a:t>
            </a:r>
            <a:r>
              <a:rPr lang="en-US" altLang="zh-CN" dirty="0" err="1" smtClean="0"/>
              <a:t>g,n</a:t>
            </a:r>
            <a:r>
              <a:rPr lang="en-US" altLang="zh-CN" dirty="0" smtClean="0"/>
              <a:t>/g)=1, </a:t>
            </a:r>
            <a:r>
              <a:rPr lang="zh-CN" altLang="en-US" dirty="0" smtClean="0"/>
              <a:t>即等式</a:t>
            </a:r>
            <a:r>
              <a:rPr lang="en-US" altLang="zh-CN" dirty="0" smtClean="0"/>
              <a:t>(</a:t>
            </a:r>
            <a:r>
              <a:rPr lang="en-US" altLang="zh-CN" dirty="0" err="1" smtClean="0"/>
              <a:t>a/g</a:t>
            </a:r>
            <a:r>
              <a:rPr lang="en-US" altLang="zh-CN" dirty="0" smtClean="0"/>
              <a:t>)x mod (n/g)=1</a:t>
            </a:r>
            <a:r>
              <a:rPr lang="zh-CN" altLang="en-US" dirty="0" smtClean="0"/>
              <a:t>有唯一的解</a:t>
            </a:r>
            <a:r>
              <a:rPr lang="en-US" altLang="zh-CN" dirty="0" smtClean="0"/>
              <a:t>x</a:t>
            </a:r>
            <a:r>
              <a:rPr lang="en-US" altLang="zh-CN" baseline="-25000" dirty="0" smtClean="0"/>
              <a:t>0</a:t>
            </a:r>
            <a:r>
              <a:rPr lang="zh-CN" altLang="en-US" dirty="0" smtClean="0"/>
              <a:t>：</a:t>
            </a:r>
            <a:r>
              <a:rPr lang="en-US" altLang="zh-CN" dirty="0" smtClean="0"/>
              <a:t>x</a:t>
            </a:r>
            <a:r>
              <a:rPr lang="en-US" altLang="zh-CN" baseline="-25000" dirty="0" smtClean="0"/>
              <a:t>0</a:t>
            </a:r>
            <a:r>
              <a:rPr lang="en-US" altLang="zh-CN" dirty="0" smtClean="0"/>
              <a:t>∈[1,(n/g)-1]</a:t>
            </a:r>
          </a:p>
          <a:p>
            <a:pPr lvl="1" algn="l"/>
            <a:endParaRPr lang="en-US" altLang="zh-CN" dirty="0" smtClean="0"/>
          </a:p>
          <a:p>
            <a:pPr lvl="1" algn="l"/>
            <a:r>
              <a:rPr lang="zh-CN" altLang="en-US" dirty="0" smtClean="0"/>
              <a:t>则</a:t>
            </a:r>
            <a:r>
              <a:rPr lang="en-US" altLang="zh-CN" dirty="0" smtClean="0"/>
              <a:t>(a/g)x mod (n/g)=(b/g)</a:t>
            </a:r>
            <a:r>
              <a:rPr lang="zh-CN" altLang="en-US" dirty="0" smtClean="0"/>
              <a:t>在</a:t>
            </a:r>
            <a:r>
              <a:rPr lang="en-US" altLang="zh-CN" dirty="0" smtClean="0"/>
              <a:t>[1,(n/g)-1]</a:t>
            </a:r>
            <a:r>
              <a:rPr lang="zh-CN" altLang="en-US" dirty="0" smtClean="0"/>
              <a:t>中的一个解是</a:t>
            </a:r>
            <a:r>
              <a:rPr lang="en-US" altLang="zh-CN" dirty="0" smtClean="0"/>
              <a:t/>
            </a:r>
            <a:br>
              <a:rPr lang="en-US" altLang="zh-CN" dirty="0" smtClean="0"/>
            </a:br>
            <a:r>
              <a:rPr lang="en-US" altLang="zh-CN" dirty="0" smtClean="0"/>
              <a:t>x</a:t>
            </a:r>
            <a:r>
              <a:rPr lang="en-US" altLang="zh-CN" baseline="-25000" dirty="0" smtClean="0"/>
              <a:t>1</a:t>
            </a:r>
            <a:r>
              <a:rPr lang="en-US" altLang="zh-CN" dirty="0" smtClean="0"/>
              <a:t>=(b/g)x</a:t>
            </a:r>
            <a:r>
              <a:rPr lang="en-US" altLang="zh-CN" baseline="-25000" dirty="0" smtClean="0"/>
              <a:t>0</a:t>
            </a:r>
            <a:r>
              <a:rPr lang="en-US" altLang="zh-CN" dirty="0" smtClean="0"/>
              <a:t> mod (n/g)</a:t>
            </a:r>
          </a:p>
          <a:p>
            <a:pPr lvl="1" algn="l"/>
            <a:endParaRPr lang="en-US" altLang="zh-CN" dirty="0" smtClean="0"/>
          </a:p>
          <a:p>
            <a:pPr lvl="1" algn="l"/>
            <a:r>
              <a:rPr lang="zh-CN" altLang="en-US" dirty="0" smtClean="0"/>
              <a:t>上式被</a:t>
            </a:r>
            <a:r>
              <a:rPr lang="en-US" altLang="zh-CN" dirty="0" smtClean="0"/>
              <a:t>g</a:t>
            </a:r>
            <a:r>
              <a:rPr lang="zh-CN" altLang="en-US" dirty="0" smtClean="0"/>
              <a:t>乘，即</a:t>
            </a:r>
            <a:r>
              <a:rPr lang="en-US" altLang="zh-CN" dirty="0" smtClean="0"/>
              <a:t>x</a:t>
            </a:r>
            <a:r>
              <a:rPr lang="en-US" altLang="zh-CN" baseline="-25000" dirty="0" smtClean="0"/>
              <a:t>1</a:t>
            </a:r>
            <a:r>
              <a:rPr lang="zh-CN" altLang="en-US" dirty="0" smtClean="0"/>
              <a:t>是</a:t>
            </a:r>
            <a:r>
              <a:rPr lang="en-US" altLang="zh-CN" dirty="0" smtClean="0"/>
              <a:t>ax mod n =b</a:t>
            </a:r>
            <a:r>
              <a:rPr lang="zh-CN" altLang="en-US" dirty="0" smtClean="0"/>
              <a:t>的一个解。</a:t>
            </a:r>
            <a:endParaRPr lang="en-US" altLang="zh-CN" dirty="0" smtClean="0"/>
          </a:p>
          <a:p>
            <a:pPr lvl="1" algn="l"/>
            <a:r>
              <a:rPr lang="zh-CN" altLang="en-US" dirty="0" smtClean="0"/>
              <a:t>对任何</a:t>
            </a:r>
            <a:r>
              <a:rPr lang="en-US" altLang="zh-CN" dirty="0" smtClean="0"/>
              <a:t>x∈[1, n-1], x=x</a:t>
            </a:r>
            <a:r>
              <a:rPr lang="en-US" altLang="zh-CN" baseline="-25000" dirty="0" smtClean="0"/>
              <a:t>1</a:t>
            </a:r>
            <a:r>
              <a:rPr lang="en-US" altLang="zh-CN" dirty="0" smtClean="0"/>
              <a:t> mod (n/g)</a:t>
            </a:r>
            <a:r>
              <a:rPr lang="zh-CN" altLang="en-US" dirty="0" smtClean="0"/>
              <a:t>都是</a:t>
            </a:r>
            <a:r>
              <a:rPr lang="en-US" altLang="zh-CN" dirty="0" smtClean="0"/>
              <a:t>ax mod n =b</a:t>
            </a:r>
            <a:r>
              <a:rPr lang="zh-CN" altLang="en-US" dirty="0" smtClean="0"/>
              <a:t>的解。</a:t>
            </a:r>
            <a:endParaRPr lang="en-US" altLang="zh-CN" dirty="0" smtClean="0"/>
          </a:p>
          <a:p>
            <a:pPr lvl="1" algn="l"/>
            <a:endParaRPr lang="en-US" altLang="zh-CN" dirty="0" smtClean="0"/>
          </a:p>
          <a:p>
            <a:pPr lvl="1" algn="l"/>
            <a:r>
              <a:rPr lang="zh-CN" altLang="en-US" dirty="0" smtClean="0"/>
              <a:t>所有解由下式给出：</a:t>
            </a:r>
            <a:r>
              <a:rPr lang="en-US" altLang="zh-CN" dirty="0" smtClean="0"/>
              <a:t>x = x</a:t>
            </a:r>
            <a:r>
              <a:rPr lang="en-US" altLang="zh-CN" baseline="-25000" dirty="0" smtClean="0"/>
              <a:t>1</a:t>
            </a:r>
            <a:r>
              <a:rPr lang="en-US" altLang="zh-CN" dirty="0" smtClean="0"/>
              <a:t> + t(n/g)</a:t>
            </a:r>
            <a:r>
              <a:rPr lang="zh-CN" altLang="en-US" dirty="0" smtClean="0"/>
              <a:t>，</a:t>
            </a:r>
            <a:r>
              <a:rPr lang="en-US" altLang="zh-CN" dirty="0" smtClean="0"/>
              <a:t>t=0,1,…,g-1</a:t>
            </a:r>
            <a:endParaRPr lang="en-US" altLang="zh-CN" sz="2000" dirty="0" smtClean="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3B7484B5-1F67-4C82-B7D7-3383E5F545DB}" type="slidenum">
              <a:rPr lang="zh-CN" altLang="en-US" smtClean="0"/>
              <a:pPr>
                <a:defRPr/>
              </a:pPr>
              <a:t>85</a:t>
            </a:fld>
            <a:endParaRPr lang="en-US" altLang="zh-CN" dirty="0"/>
          </a:p>
        </p:txBody>
      </p:sp>
      <p:sp>
        <p:nvSpPr>
          <p:cNvPr id="5" name="流程图: 合并 4"/>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12131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395536" y="1124744"/>
            <a:ext cx="8472487" cy="5233194"/>
          </a:xfrm>
        </p:spPr>
        <p:txBody>
          <a:bodyPr>
            <a:normAutofit/>
          </a:bodyPr>
          <a:lstStyle/>
          <a:p>
            <a:pPr>
              <a:lnSpc>
                <a:spcPct val="110000"/>
              </a:lnSpc>
              <a:buNone/>
            </a:pPr>
            <a:r>
              <a:rPr lang="zh-CN" altLang="en-US" sz="2400" dirty="0" smtClean="0"/>
              <a:t>例：</a:t>
            </a:r>
            <a:r>
              <a:rPr lang="en-US" altLang="zh-CN" sz="2400" dirty="0" smtClean="0"/>
              <a:t>6x mod 10=4</a:t>
            </a:r>
          </a:p>
          <a:p>
            <a:pPr>
              <a:lnSpc>
                <a:spcPct val="110000"/>
              </a:lnSpc>
              <a:buNone/>
            </a:pPr>
            <a:r>
              <a:rPr lang="zh-CN" altLang="en-US" sz="2400" dirty="0" smtClean="0"/>
              <a:t>解：</a:t>
            </a:r>
            <a:endParaRPr lang="en-US" altLang="zh-CN" sz="2400" dirty="0" smtClean="0"/>
          </a:p>
          <a:p>
            <a:pPr>
              <a:lnSpc>
                <a:spcPct val="110000"/>
              </a:lnSpc>
            </a:pPr>
            <a:r>
              <a:rPr lang="en-US" altLang="zh-CN" sz="2400" dirty="0" smtClean="0"/>
              <a:t>g=</a:t>
            </a:r>
            <a:r>
              <a:rPr lang="en-US" altLang="zh-CN" sz="2400" dirty="0" err="1" smtClean="0"/>
              <a:t>gcd</a:t>
            </a:r>
            <a:r>
              <a:rPr lang="en-US" altLang="zh-CN" sz="2400" dirty="0" smtClean="0"/>
              <a:t>(6,10)=2</a:t>
            </a:r>
            <a:r>
              <a:rPr lang="zh-CN" altLang="en-US" sz="2400" dirty="0" smtClean="0"/>
              <a:t>，</a:t>
            </a:r>
            <a:r>
              <a:rPr lang="en-US" altLang="zh-CN" sz="2400" dirty="0" smtClean="0"/>
              <a:t>2|4</a:t>
            </a:r>
            <a:r>
              <a:rPr lang="zh-CN" altLang="en-US" sz="2400" dirty="0" smtClean="0"/>
              <a:t>，应该有两个解</a:t>
            </a:r>
            <a:endParaRPr lang="en-US" altLang="zh-CN" sz="2400" dirty="0" smtClean="0"/>
          </a:p>
          <a:p>
            <a:pPr algn="l">
              <a:lnSpc>
                <a:spcPct val="110000"/>
              </a:lnSpc>
            </a:pPr>
            <a:r>
              <a:rPr lang="zh-CN" altLang="en-US" sz="2400" dirty="0" smtClean="0"/>
              <a:t>先求</a:t>
            </a:r>
            <a:r>
              <a:rPr lang="sv-SE" altLang="zh-CN" sz="2400" dirty="0" smtClean="0"/>
              <a:t>x</a:t>
            </a:r>
            <a:r>
              <a:rPr lang="sv-SE" altLang="zh-CN" sz="2400" baseline="-25000" dirty="0" smtClean="0"/>
              <a:t>0</a:t>
            </a:r>
            <a:r>
              <a:rPr lang="zh-CN" altLang="en-US" sz="2400" dirty="0" smtClean="0"/>
              <a:t>：</a:t>
            </a:r>
            <a:r>
              <a:rPr lang="sv-SE" altLang="zh-CN" sz="2400" dirty="0" smtClean="0"/>
              <a:t>(a/g)x mod (n/g)=1</a:t>
            </a:r>
            <a:br>
              <a:rPr lang="sv-SE" altLang="zh-CN" sz="2400" dirty="0" smtClean="0"/>
            </a:br>
            <a:r>
              <a:rPr lang="sv-SE" altLang="zh-CN" sz="2400" dirty="0" smtClean="0"/>
              <a:t>		</a:t>
            </a:r>
            <a:r>
              <a:rPr lang="sv-SE" altLang="zh-CN" sz="2400" dirty="0" smtClean="0">
                <a:sym typeface="Symbol"/>
              </a:rPr>
              <a:t> </a:t>
            </a:r>
            <a:r>
              <a:rPr lang="sv-SE" altLang="zh-CN" sz="2400" dirty="0" smtClean="0"/>
              <a:t>3x mod 5=1, x</a:t>
            </a:r>
            <a:r>
              <a:rPr lang="sv-SE" altLang="zh-CN" sz="2400" baseline="-25000" dirty="0" smtClean="0"/>
              <a:t>0</a:t>
            </a:r>
            <a:r>
              <a:rPr lang="sv-SE" altLang="zh-CN" sz="2400" dirty="0" smtClean="0"/>
              <a:t>=2</a:t>
            </a:r>
            <a:endParaRPr lang="en-US" altLang="zh-CN" sz="2400" dirty="0" smtClean="0"/>
          </a:p>
          <a:p>
            <a:pPr algn="l">
              <a:lnSpc>
                <a:spcPct val="110000"/>
              </a:lnSpc>
            </a:pPr>
            <a:r>
              <a:rPr lang="zh-CN" altLang="en-US" sz="2400" dirty="0" smtClean="0"/>
              <a:t>根据</a:t>
            </a:r>
            <a:r>
              <a:rPr lang="sv-SE" altLang="zh-CN" sz="2400" dirty="0" smtClean="0"/>
              <a:t>x=[( b/g)x</a:t>
            </a:r>
            <a:r>
              <a:rPr lang="sv-SE" altLang="zh-CN" sz="2400" baseline="-25000" dirty="0" smtClean="0"/>
              <a:t>0</a:t>
            </a:r>
            <a:r>
              <a:rPr lang="sv-SE" altLang="zh-CN" sz="2400" dirty="0" smtClean="0"/>
              <a:t> + t(n/g)] mod n</a:t>
            </a:r>
            <a:r>
              <a:rPr lang="zh-CN" altLang="sv-SE" sz="2400" dirty="0" smtClean="0"/>
              <a:t>，</a:t>
            </a:r>
            <a:r>
              <a:rPr lang="sv-SE" altLang="zh-CN" sz="2400" dirty="0" smtClean="0"/>
              <a:t>t=0,1,…,g-1</a:t>
            </a:r>
            <a:br>
              <a:rPr lang="sv-SE" altLang="zh-CN" sz="2400" dirty="0" smtClean="0"/>
            </a:br>
            <a:r>
              <a:rPr lang="sv-SE" altLang="zh-CN" sz="2400" dirty="0" smtClean="0"/>
              <a:t>	  </a:t>
            </a:r>
            <a:r>
              <a:rPr lang="en-US" altLang="zh-CN" sz="2400" dirty="0" smtClean="0"/>
              <a:t>=</a:t>
            </a:r>
            <a:r>
              <a:rPr lang="sv-SE" altLang="zh-CN" sz="2400" dirty="0" smtClean="0"/>
              <a:t>[2x</a:t>
            </a:r>
            <a:r>
              <a:rPr lang="sv-SE" altLang="zh-CN" sz="2400" baseline="-25000" dirty="0" smtClean="0"/>
              <a:t>0</a:t>
            </a:r>
            <a:r>
              <a:rPr lang="sv-SE" altLang="zh-CN" sz="2400" dirty="0" smtClean="0"/>
              <a:t> + 5t] mod 10</a:t>
            </a:r>
            <a:r>
              <a:rPr lang="zh-CN" altLang="sv-SE" sz="2400" dirty="0" smtClean="0"/>
              <a:t>，</a:t>
            </a:r>
            <a:r>
              <a:rPr lang="sv-SE" altLang="zh-CN" sz="2400" dirty="0" smtClean="0"/>
              <a:t>t=0,1,…,g-1</a:t>
            </a:r>
            <a:br>
              <a:rPr lang="sv-SE" altLang="zh-CN" sz="2400" dirty="0" smtClean="0"/>
            </a:br>
            <a:r>
              <a:rPr lang="sv-SE" altLang="zh-CN" sz="2400" dirty="0" smtClean="0"/>
              <a:t>	  </a:t>
            </a:r>
            <a:r>
              <a:rPr lang="en-US" altLang="zh-CN" sz="2400" dirty="0" smtClean="0"/>
              <a:t>=</a:t>
            </a:r>
            <a:r>
              <a:rPr lang="sv-SE" altLang="zh-CN" sz="2400" dirty="0" smtClean="0"/>
              <a:t>[4 + 5t] mod 10</a:t>
            </a:r>
            <a:r>
              <a:rPr lang="zh-CN" altLang="sv-SE" sz="2400" dirty="0" smtClean="0"/>
              <a:t>，</a:t>
            </a:r>
            <a:r>
              <a:rPr lang="sv-SE" altLang="zh-CN" sz="2400" dirty="0" smtClean="0"/>
              <a:t>t=0,1,…,g-1</a:t>
            </a:r>
          </a:p>
          <a:p>
            <a:pPr algn="l">
              <a:lnSpc>
                <a:spcPct val="110000"/>
              </a:lnSpc>
            </a:pPr>
            <a:r>
              <a:rPr lang="zh-CN" altLang="en-US" sz="2400" dirty="0" smtClean="0"/>
              <a:t>则</a:t>
            </a:r>
            <a:endParaRPr lang="sv-SE" altLang="zh-CN" sz="2400" dirty="0" smtClean="0"/>
          </a:p>
          <a:p>
            <a:pPr>
              <a:lnSpc>
                <a:spcPct val="110000"/>
              </a:lnSpc>
              <a:buNone/>
            </a:pPr>
            <a:r>
              <a:rPr lang="sv-SE" altLang="zh-CN" sz="2400" dirty="0" smtClean="0"/>
              <a:t>    x=4, t=0</a:t>
            </a:r>
            <a:r>
              <a:rPr lang="zh-CN" altLang="en-US" sz="2400" dirty="0" smtClean="0"/>
              <a:t>；</a:t>
            </a:r>
            <a:r>
              <a:rPr lang="sv-SE" altLang="zh-CN" sz="2400" dirty="0"/>
              <a:t> </a:t>
            </a:r>
            <a:r>
              <a:rPr lang="sv-SE" altLang="zh-CN" sz="2400" dirty="0" smtClean="0"/>
              <a:t>x=9, t=1</a:t>
            </a:r>
            <a:endParaRPr lang="zh-CN" altLang="en-US" sz="2400" dirty="0" smtClean="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3B7484B5-1F67-4C82-B7D7-3383E5F545DB}" type="slidenum">
              <a:rPr lang="zh-CN" altLang="en-US" smtClean="0"/>
              <a:pPr>
                <a:defRPr/>
              </a:pPr>
              <a:t>86</a:t>
            </a:fld>
            <a:endParaRPr lang="en-US" altLang="zh-CN" dirty="0"/>
          </a:p>
        </p:txBody>
      </p:sp>
      <p:sp>
        <p:nvSpPr>
          <p:cNvPr id="5" name="流程图: 合并 4"/>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04108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Autofit/>
          </a:bodyPr>
          <a:lstStyle/>
          <a:p>
            <a:r>
              <a:rPr lang="zh-CN" altLang="en-US" dirty="0" smtClean="0">
                <a:solidFill>
                  <a:srgbClr val="FF0000"/>
                </a:solidFill>
              </a:rPr>
              <a:t>令</a:t>
            </a:r>
            <a:r>
              <a:rPr lang="en-US" altLang="zh-CN" dirty="0" smtClean="0">
                <a:solidFill>
                  <a:srgbClr val="FF0000"/>
                </a:solidFill>
              </a:rPr>
              <a:t>n=d</a:t>
            </a:r>
            <a:r>
              <a:rPr lang="en-US" altLang="zh-CN" baseline="-25000" dirty="0" smtClean="0">
                <a:solidFill>
                  <a:srgbClr val="FF0000"/>
                </a:solidFill>
              </a:rPr>
              <a:t>1</a:t>
            </a:r>
            <a:r>
              <a:rPr lang="en-US" altLang="zh-CN" dirty="0" smtClean="0">
                <a:solidFill>
                  <a:srgbClr val="FF0000"/>
                </a:solidFill>
              </a:rPr>
              <a:t>d</a:t>
            </a:r>
            <a:r>
              <a:rPr lang="en-US" altLang="zh-CN" baseline="-25000" dirty="0" smtClean="0">
                <a:solidFill>
                  <a:srgbClr val="FF0000"/>
                </a:solidFill>
              </a:rPr>
              <a:t>2</a:t>
            </a:r>
            <a:r>
              <a:rPr lang="en-US" altLang="zh-CN" dirty="0" smtClean="0">
                <a:solidFill>
                  <a:srgbClr val="FF0000"/>
                </a:solidFill>
              </a:rPr>
              <a:t>…</a:t>
            </a:r>
            <a:r>
              <a:rPr lang="en-US" altLang="zh-CN" dirty="0" err="1" smtClean="0">
                <a:solidFill>
                  <a:srgbClr val="FF0000"/>
                </a:solidFill>
              </a:rPr>
              <a:t>d</a:t>
            </a:r>
            <a:r>
              <a:rPr lang="en-US" altLang="zh-CN" baseline="-25000" dirty="0" err="1" smtClean="0">
                <a:solidFill>
                  <a:srgbClr val="FF0000"/>
                </a:solidFill>
              </a:rPr>
              <a:t>t</a:t>
            </a:r>
            <a:r>
              <a:rPr lang="zh-CN" altLang="en-US" dirty="0" smtClean="0">
                <a:solidFill>
                  <a:srgbClr val="FF0000"/>
                </a:solidFill>
              </a:rPr>
              <a:t>，</a:t>
            </a:r>
            <a:r>
              <a:rPr lang="en-US" altLang="zh-CN" dirty="0">
                <a:solidFill>
                  <a:srgbClr val="FF0000"/>
                </a:solidFill>
              </a:rPr>
              <a:t>d</a:t>
            </a:r>
            <a:r>
              <a:rPr lang="en-US" altLang="zh-CN" baseline="-25000" dirty="0">
                <a:solidFill>
                  <a:srgbClr val="FF0000"/>
                </a:solidFill>
              </a:rPr>
              <a:t>i</a:t>
            </a:r>
            <a:r>
              <a:rPr lang="zh-CN" altLang="en-US" dirty="0">
                <a:solidFill>
                  <a:srgbClr val="FF0000"/>
                </a:solidFill>
              </a:rPr>
              <a:t>两两互素，则</a:t>
            </a:r>
            <a:r>
              <a:rPr lang="en-US" altLang="zh-CN" dirty="0" smtClean="0">
                <a:solidFill>
                  <a:srgbClr val="FF0000"/>
                </a:solidFill>
              </a:rPr>
              <a:t>f(x) mod n=0</a:t>
            </a:r>
            <a:r>
              <a:rPr lang="zh-CN" altLang="en-US" dirty="0" smtClean="0">
                <a:solidFill>
                  <a:srgbClr val="FF0000"/>
                </a:solidFill>
              </a:rPr>
              <a:t>，当且仅当</a:t>
            </a:r>
            <a:r>
              <a:rPr lang="en-US" altLang="zh-CN" dirty="0" smtClean="0">
                <a:solidFill>
                  <a:srgbClr val="FF0000"/>
                </a:solidFill>
              </a:rPr>
              <a:t>f(x) mod d</a:t>
            </a:r>
            <a:r>
              <a:rPr lang="en-US" altLang="zh-CN" baseline="-25000" dirty="0" smtClean="0">
                <a:solidFill>
                  <a:srgbClr val="FF0000"/>
                </a:solidFill>
              </a:rPr>
              <a:t>i</a:t>
            </a:r>
            <a:r>
              <a:rPr lang="en-US" altLang="zh-CN" dirty="0" smtClean="0">
                <a:solidFill>
                  <a:srgbClr val="FF0000"/>
                </a:solidFill>
              </a:rPr>
              <a:t>=0</a:t>
            </a:r>
            <a:r>
              <a:rPr lang="zh-CN" altLang="en-US" dirty="0">
                <a:solidFill>
                  <a:srgbClr val="FF0000"/>
                </a:solidFill>
              </a:rPr>
              <a:t> </a:t>
            </a:r>
            <a:r>
              <a:rPr lang="en-US" altLang="zh-CN" dirty="0" smtClean="0">
                <a:solidFill>
                  <a:srgbClr val="FF0000"/>
                </a:solidFill>
              </a:rPr>
              <a:t>(1≤i≤t)</a:t>
            </a:r>
          </a:p>
          <a:p>
            <a:pPr>
              <a:buNone/>
            </a:pPr>
            <a:endParaRPr lang="en-US" altLang="zh-CN" dirty="0" smtClean="0"/>
          </a:p>
          <a:p>
            <a:r>
              <a:rPr lang="zh-CN" altLang="en-US" dirty="0" smtClean="0"/>
              <a:t>解决</a:t>
            </a:r>
            <a:r>
              <a:rPr lang="en-US" altLang="zh-CN" dirty="0" smtClean="0"/>
              <a:t>ax mod n=b</a:t>
            </a:r>
            <a:r>
              <a:rPr lang="zh-CN" altLang="en-US" dirty="0" smtClean="0"/>
              <a:t>的问题：</a:t>
            </a:r>
          </a:p>
          <a:p>
            <a:pPr lvl="1"/>
            <a:r>
              <a:rPr lang="zh-CN" altLang="en-US" dirty="0" smtClean="0"/>
              <a:t>等价于为联立方程组</a:t>
            </a:r>
            <a:r>
              <a:rPr lang="en-US" altLang="zh-CN" dirty="0" smtClean="0"/>
              <a:t>(ax-b) mod </a:t>
            </a:r>
            <a:r>
              <a:rPr lang="en-US" altLang="zh-CN" dirty="0" err="1" smtClean="0"/>
              <a:t>d</a:t>
            </a:r>
            <a:r>
              <a:rPr lang="en-US" altLang="zh-CN" baseline="-25000" dirty="0" err="1" smtClean="0"/>
              <a:t>i</a:t>
            </a:r>
            <a:r>
              <a:rPr lang="en-US" altLang="zh-CN" dirty="0" smtClean="0"/>
              <a:t>=0</a:t>
            </a:r>
            <a:r>
              <a:rPr lang="zh-CN" altLang="en-US" dirty="0" smtClean="0"/>
              <a:t>找一个公共解，即</a:t>
            </a:r>
            <a:r>
              <a:rPr lang="en-US" altLang="zh-CN" dirty="0" smtClean="0"/>
              <a:t>ax mod </a:t>
            </a:r>
            <a:r>
              <a:rPr lang="en-US" altLang="zh-CN" dirty="0" err="1" smtClean="0"/>
              <a:t>d</a:t>
            </a:r>
            <a:r>
              <a:rPr lang="en-US" altLang="zh-CN" baseline="-25000" dirty="0" err="1" smtClean="0"/>
              <a:t>i</a:t>
            </a:r>
            <a:r>
              <a:rPr lang="en-US" altLang="zh-CN" dirty="0" smtClean="0"/>
              <a:t>=b mod </a:t>
            </a:r>
            <a:r>
              <a:rPr lang="en-US" altLang="zh-CN" dirty="0" err="1" smtClean="0"/>
              <a:t>d</a:t>
            </a:r>
            <a:r>
              <a:rPr lang="en-US" altLang="zh-CN" baseline="-25000" dirty="0" err="1" smtClean="0"/>
              <a:t>i</a:t>
            </a:r>
            <a:r>
              <a:rPr lang="en-US" altLang="zh-CN" dirty="0" smtClean="0"/>
              <a:t> (1≤i≤t)</a:t>
            </a:r>
          </a:p>
          <a:p>
            <a:pPr lvl="1"/>
            <a:endParaRPr lang="en-US" altLang="zh-CN" dirty="0" smtClean="0"/>
          </a:p>
          <a:p>
            <a:pPr lvl="1"/>
            <a:r>
              <a:rPr lang="zh-CN" altLang="en-US" dirty="0" smtClean="0"/>
              <a:t>从一组独立解</a:t>
            </a:r>
            <a:r>
              <a:rPr lang="en-US" altLang="zh-CN" dirty="0" smtClean="0"/>
              <a:t>x</a:t>
            </a:r>
            <a:r>
              <a:rPr lang="en-US" altLang="zh-CN" baseline="-25000" dirty="0" smtClean="0"/>
              <a:t>1</a:t>
            </a:r>
            <a:r>
              <a:rPr lang="en-US" altLang="zh-CN" dirty="0" smtClean="0"/>
              <a:t>,…,</a:t>
            </a:r>
            <a:r>
              <a:rPr lang="en-US" altLang="zh-CN" dirty="0" err="1" smtClean="0"/>
              <a:t>x</a:t>
            </a:r>
            <a:r>
              <a:rPr lang="en-US" altLang="zh-CN" baseline="-25000" dirty="0" err="1" smtClean="0"/>
              <a:t>t</a:t>
            </a:r>
            <a:r>
              <a:rPr lang="en-US" altLang="zh-CN" dirty="0" smtClean="0"/>
              <a:t>(x</a:t>
            </a:r>
            <a:r>
              <a:rPr lang="en-US" altLang="zh-CN" baseline="-25000" dirty="0" smtClean="0"/>
              <a:t>i</a:t>
            </a:r>
            <a:r>
              <a:rPr lang="zh-CN" altLang="en-US" dirty="0" smtClean="0"/>
              <a:t>是</a:t>
            </a:r>
            <a:r>
              <a:rPr lang="en-US" altLang="zh-CN" dirty="0" smtClean="0"/>
              <a:t>f(x) mod </a:t>
            </a:r>
            <a:r>
              <a:rPr lang="en-US" altLang="zh-CN" dirty="0" err="1" smtClean="0"/>
              <a:t>d</a:t>
            </a:r>
            <a:r>
              <a:rPr lang="en-US" altLang="zh-CN" baseline="-25000" dirty="0" err="1" smtClean="0"/>
              <a:t>i</a:t>
            </a:r>
            <a:r>
              <a:rPr lang="en-US" altLang="zh-CN" dirty="0" smtClean="0"/>
              <a:t>=0</a:t>
            </a:r>
            <a:r>
              <a:rPr lang="zh-CN" altLang="en-US" dirty="0" smtClean="0"/>
              <a:t>的解</a:t>
            </a:r>
            <a:r>
              <a:rPr lang="en-US" altLang="zh-CN" dirty="0" smtClean="0"/>
              <a:t>)</a:t>
            </a:r>
            <a:r>
              <a:rPr lang="zh-CN" altLang="en-US" dirty="0" smtClean="0"/>
              <a:t>，为</a:t>
            </a:r>
            <a:r>
              <a:rPr lang="en-US" altLang="zh-CN" dirty="0" smtClean="0"/>
              <a:t>f(x) mod </a:t>
            </a:r>
            <a:r>
              <a:rPr lang="en-US" altLang="zh-CN" dirty="0" err="1" smtClean="0"/>
              <a:t>d</a:t>
            </a:r>
            <a:r>
              <a:rPr lang="en-US" altLang="zh-CN" baseline="-25000" dirty="0" err="1" smtClean="0"/>
              <a:t>i</a:t>
            </a:r>
            <a:r>
              <a:rPr lang="en-US" altLang="zh-CN" dirty="0" smtClean="0"/>
              <a:t>=0 </a:t>
            </a:r>
            <a:r>
              <a:rPr lang="zh-CN" altLang="en-US" dirty="0" smtClean="0"/>
              <a:t>构造一个公共解</a:t>
            </a:r>
            <a:r>
              <a:rPr lang="en-US" altLang="zh-CN" dirty="0" smtClean="0"/>
              <a:t>x</a:t>
            </a:r>
            <a:r>
              <a:rPr lang="zh-CN" altLang="en-US" dirty="0" smtClean="0"/>
              <a:t>，</a:t>
            </a:r>
            <a:r>
              <a:rPr lang="en-US" dirty="0" smtClean="0"/>
              <a:t>x</a:t>
            </a:r>
            <a:r>
              <a:rPr lang="zh-CN" altLang="en-US" dirty="0" smtClean="0"/>
              <a:t>就是</a:t>
            </a:r>
            <a:r>
              <a:rPr lang="en-US" dirty="0" smtClean="0"/>
              <a:t>f(x) mod n=0</a:t>
            </a:r>
            <a:r>
              <a:rPr lang="zh-CN" altLang="en-US" dirty="0" smtClean="0"/>
              <a:t>的解</a:t>
            </a:r>
            <a:endParaRPr lang="en-US" altLang="zh-CN" dirty="0" smtClean="0"/>
          </a:p>
          <a:p>
            <a:pPr lvl="2"/>
            <a:r>
              <a:rPr lang="zh-CN" altLang="en-US" dirty="0" smtClean="0"/>
              <a:t>若</a:t>
            </a:r>
            <a:r>
              <a:rPr lang="en-US" altLang="zh-CN" dirty="0" smtClean="0"/>
              <a:t>x</a:t>
            </a:r>
            <a:r>
              <a:rPr lang="zh-CN" altLang="en-US" dirty="0" smtClean="0"/>
              <a:t>是</a:t>
            </a:r>
            <a:r>
              <a:rPr lang="en-US" altLang="zh-CN" dirty="0" smtClean="0"/>
              <a:t>f(x) mod n=0</a:t>
            </a:r>
            <a:r>
              <a:rPr lang="zh-CN" altLang="en-US" dirty="0" smtClean="0"/>
              <a:t>的解</a:t>
            </a:r>
            <a:endParaRPr lang="en-US" altLang="zh-CN" dirty="0" smtClean="0"/>
          </a:p>
          <a:p>
            <a:pPr lvl="2"/>
            <a:r>
              <a:rPr lang="zh-CN" altLang="en-US" dirty="0" smtClean="0"/>
              <a:t>令</a:t>
            </a:r>
            <a:r>
              <a:rPr lang="en-US" altLang="zh-CN" dirty="0" smtClean="0"/>
              <a:t>x</a:t>
            </a:r>
            <a:r>
              <a:rPr lang="en-US" altLang="zh-CN" baseline="-25000" dirty="0" smtClean="0"/>
              <a:t>i</a:t>
            </a:r>
            <a:r>
              <a:rPr lang="zh-CN" altLang="en-US" dirty="0" smtClean="0"/>
              <a:t> </a:t>
            </a:r>
            <a:r>
              <a:rPr lang="en-US" altLang="zh-CN" dirty="0" smtClean="0"/>
              <a:t>= x mod </a:t>
            </a:r>
            <a:r>
              <a:rPr lang="en-US" altLang="zh-CN" dirty="0" err="1" smtClean="0"/>
              <a:t>d</a:t>
            </a:r>
            <a:r>
              <a:rPr lang="en-US" altLang="zh-CN" baseline="-25000" dirty="0" err="1" smtClean="0"/>
              <a:t>i</a:t>
            </a:r>
            <a:r>
              <a:rPr lang="zh-CN" altLang="en-US" dirty="0" smtClean="0"/>
              <a:t>，</a:t>
            </a:r>
            <a:r>
              <a:rPr lang="en-US" altLang="zh-CN" dirty="0" err="1" smtClean="0"/>
              <a:t>i</a:t>
            </a:r>
            <a:r>
              <a:rPr lang="en-US" altLang="zh-CN" dirty="0" smtClean="0"/>
              <a:t>=1,…,t</a:t>
            </a:r>
            <a:r>
              <a:rPr lang="zh-CN" altLang="en-US" dirty="0" smtClean="0"/>
              <a:t>，则</a:t>
            </a:r>
            <a:r>
              <a:rPr lang="en-US" altLang="zh-CN" dirty="0" smtClean="0"/>
              <a:t>f(x</a:t>
            </a:r>
            <a:r>
              <a:rPr lang="en-US" altLang="zh-CN" baseline="-25000" dirty="0" smtClean="0"/>
              <a:t>i</a:t>
            </a:r>
            <a:r>
              <a:rPr lang="en-US" altLang="zh-CN" dirty="0" smtClean="0"/>
              <a:t>) mod </a:t>
            </a:r>
            <a:r>
              <a:rPr lang="en-US" altLang="zh-CN" dirty="0" err="1" smtClean="0"/>
              <a:t>d</a:t>
            </a:r>
            <a:r>
              <a:rPr lang="en-US" altLang="zh-CN" baseline="-25000" dirty="0" err="1" smtClean="0"/>
              <a:t>i</a:t>
            </a:r>
            <a:r>
              <a:rPr lang="en-US" altLang="zh-CN" dirty="0" smtClean="0"/>
              <a:t>=0</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87</a:t>
            </a:fld>
            <a:endParaRPr lang="en-US" altLang="zh-CN" dirty="0"/>
          </a:p>
        </p:txBody>
      </p:sp>
      <p:sp>
        <p:nvSpPr>
          <p:cNvPr id="7" name="流程图: 合并 6"/>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30504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dirty="0" smtClean="0"/>
              <a:t>整数的</a:t>
            </a:r>
            <a:r>
              <a:rPr lang="en-US" altLang="zh-CN" dirty="0" smtClean="0"/>
              <a:t>CRT</a:t>
            </a:r>
            <a:r>
              <a:rPr lang="zh-CN" altLang="en-US" dirty="0" smtClean="0"/>
              <a:t>表示</a:t>
            </a:r>
            <a:endParaRPr lang="zh-CN" altLang="en-US" dirty="0"/>
          </a:p>
        </p:txBody>
      </p:sp>
      <p:sp>
        <p:nvSpPr>
          <p:cNvPr id="3" name="内容占位符 2"/>
          <p:cNvSpPr>
            <a:spLocks noGrp="1"/>
          </p:cNvSpPr>
          <p:nvPr>
            <p:ph idx="1"/>
          </p:nvPr>
        </p:nvSpPr>
        <p:spPr/>
        <p:txBody>
          <a:bodyPr>
            <a:noAutofit/>
          </a:bodyPr>
          <a:lstStyle/>
          <a:p>
            <a:r>
              <a:rPr lang="zh-CN" altLang="en-US" dirty="0" smtClean="0">
                <a:solidFill>
                  <a:srgbClr val="FF0000"/>
                </a:solidFill>
              </a:rPr>
              <a:t>某一范围内的整数可通过它对两两互素的整数取模所得的余数来重构</a:t>
            </a:r>
          </a:p>
          <a:p>
            <a:pPr lvl="1"/>
            <a:endParaRPr lang="en-US" altLang="zh-CN" dirty="0" smtClean="0"/>
          </a:p>
          <a:p>
            <a:r>
              <a:rPr lang="zh-CN" altLang="en-US" dirty="0" smtClean="0"/>
              <a:t>例：</a:t>
            </a:r>
            <a:r>
              <a:rPr lang="en-US" altLang="zh-CN" dirty="0" smtClean="0"/>
              <a:t>Z</a:t>
            </a:r>
            <a:r>
              <a:rPr lang="en-US" altLang="zh-CN" baseline="-25000" dirty="0" smtClean="0"/>
              <a:t>10</a:t>
            </a:r>
            <a:r>
              <a:rPr lang="en-US" altLang="zh-CN" dirty="0" smtClean="0"/>
              <a:t>=(0,1,…,9)</a:t>
            </a:r>
            <a:r>
              <a:rPr lang="zh-CN" altLang="en-US" dirty="0" smtClean="0"/>
              <a:t>，对</a:t>
            </a:r>
            <a:r>
              <a:rPr lang="en-US" altLang="zh-CN" dirty="0" smtClean="0"/>
              <a:t>2</a:t>
            </a:r>
            <a:r>
              <a:rPr lang="zh-CN" altLang="en-US" dirty="0" smtClean="0"/>
              <a:t>和</a:t>
            </a:r>
            <a:r>
              <a:rPr lang="en-US" altLang="zh-CN" dirty="0" smtClean="0"/>
              <a:t>5(10=2</a:t>
            </a:r>
            <a:r>
              <a:rPr lang="en-US" altLang="zh-CN" dirty="0" smtClean="0">
                <a:sym typeface="Symbol"/>
              </a:rPr>
              <a:t>5</a:t>
            </a:r>
            <a:r>
              <a:rPr lang="en-US" altLang="zh-CN" dirty="0" smtClean="0"/>
              <a:t>)</a:t>
            </a:r>
            <a:r>
              <a:rPr lang="zh-CN" altLang="en-US" dirty="0" smtClean="0"/>
              <a:t>取模重构</a:t>
            </a:r>
            <a:endParaRPr lang="en-US" altLang="zh-CN" dirty="0" smtClean="0"/>
          </a:p>
          <a:p>
            <a:pPr lvl="1"/>
            <a:r>
              <a:rPr lang="zh-CN" altLang="en-US" dirty="0" smtClean="0"/>
              <a:t>假设数</a:t>
            </a:r>
            <a:r>
              <a:rPr lang="en-US" altLang="zh-CN" dirty="0" smtClean="0"/>
              <a:t>x</a:t>
            </a:r>
            <a:r>
              <a:rPr lang="zh-CN" altLang="en-US" dirty="0" smtClean="0"/>
              <a:t>的余数</a:t>
            </a:r>
            <a:r>
              <a:rPr lang="en-US" altLang="zh-CN" dirty="0" smtClean="0"/>
              <a:t>r</a:t>
            </a:r>
            <a:r>
              <a:rPr lang="en-US" altLang="zh-CN" baseline="-25000" dirty="0" smtClean="0"/>
              <a:t>2</a:t>
            </a:r>
            <a:r>
              <a:rPr lang="en-US" altLang="zh-CN" dirty="0" smtClean="0"/>
              <a:t>=0</a:t>
            </a:r>
            <a:r>
              <a:rPr lang="zh-CN" altLang="en-US" dirty="0" smtClean="0"/>
              <a:t>且</a:t>
            </a:r>
            <a:r>
              <a:rPr lang="en-US" altLang="zh-CN" dirty="0" smtClean="0"/>
              <a:t>r</a:t>
            </a:r>
            <a:r>
              <a:rPr lang="en-US" altLang="zh-CN" baseline="-25000" dirty="0" smtClean="0"/>
              <a:t>5</a:t>
            </a:r>
            <a:r>
              <a:rPr lang="en-US" altLang="zh-CN" dirty="0" smtClean="0"/>
              <a:t>=3</a:t>
            </a:r>
            <a:r>
              <a:rPr lang="zh-CN" altLang="en-US" dirty="0" smtClean="0"/>
              <a:t>，则唯一解</a:t>
            </a:r>
            <a:r>
              <a:rPr lang="en-US" altLang="zh-CN" dirty="0" smtClean="0"/>
              <a:t>x=8.</a:t>
            </a:r>
          </a:p>
          <a:p>
            <a:pPr lvl="1"/>
            <a:endParaRPr lang="en-US" altLang="zh-CN" dirty="0" smtClean="0"/>
          </a:p>
          <a:p>
            <a:r>
              <a:rPr lang="zh-CN" altLang="en-US" dirty="0" smtClean="0"/>
              <a:t>整数的</a:t>
            </a:r>
            <a:r>
              <a:rPr lang="en-US" altLang="zh-CN" dirty="0" smtClean="0"/>
              <a:t>CRT</a:t>
            </a:r>
            <a:r>
              <a:rPr lang="zh-CN" altLang="en-US" dirty="0" smtClean="0"/>
              <a:t>表示形式：</a:t>
            </a:r>
            <a:endParaRPr lang="en-US" altLang="zh-CN" dirty="0" smtClean="0"/>
          </a:p>
          <a:p>
            <a:pPr lvl="1"/>
            <a:r>
              <a:rPr lang="en-US" altLang="zh-CN" dirty="0" smtClean="0"/>
              <a:t>M=m</a:t>
            </a:r>
            <a:r>
              <a:rPr lang="en-US" altLang="zh-CN" baseline="-25000" dirty="0" smtClean="0"/>
              <a:t>1</a:t>
            </a:r>
            <a:r>
              <a:rPr lang="en-US" altLang="zh-CN" dirty="0" smtClean="0"/>
              <a:t>×m</a:t>
            </a:r>
            <a:r>
              <a:rPr lang="en-US" altLang="zh-CN" baseline="-25000" dirty="0" smtClean="0"/>
              <a:t>2</a:t>
            </a:r>
            <a:r>
              <a:rPr lang="en-US" altLang="zh-CN" dirty="0" smtClean="0"/>
              <a:t>×…×</a:t>
            </a:r>
            <a:r>
              <a:rPr lang="en-US" altLang="zh-CN" dirty="0" err="1" smtClean="0"/>
              <a:t>m</a:t>
            </a:r>
            <a:r>
              <a:rPr lang="en-US" altLang="zh-CN" baseline="-25000" dirty="0" err="1" smtClean="0"/>
              <a:t>k</a:t>
            </a:r>
            <a:r>
              <a:rPr lang="zh-CN" altLang="en-US" dirty="0" smtClean="0"/>
              <a:t>，</a:t>
            </a:r>
            <a:r>
              <a:rPr lang="en-US" altLang="zh-CN" dirty="0" smtClean="0"/>
              <a:t>m</a:t>
            </a:r>
            <a:r>
              <a:rPr lang="en-US" altLang="zh-CN" baseline="-25000" dirty="0" smtClean="0"/>
              <a:t>i</a:t>
            </a:r>
            <a:r>
              <a:rPr lang="zh-CN" altLang="en-US" dirty="0" smtClean="0"/>
              <a:t>两两互素</a:t>
            </a:r>
            <a:endParaRPr lang="en-US" altLang="zh-CN" dirty="0" smtClean="0"/>
          </a:p>
          <a:p>
            <a:pPr lvl="1"/>
            <a:r>
              <a:rPr lang="en-US" altLang="zh-CN" sz="2400" dirty="0" smtClean="0"/>
              <a:t>Z</a:t>
            </a:r>
            <a:r>
              <a:rPr lang="en-US" altLang="zh-CN" sz="2400" baseline="-25000" dirty="0" smtClean="0"/>
              <a:t>M</a:t>
            </a:r>
            <a:r>
              <a:rPr lang="zh-CN" altLang="en-US" sz="2400" dirty="0" smtClean="0"/>
              <a:t>中任一整数</a:t>
            </a:r>
            <a:r>
              <a:rPr lang="en-US" altLang="zh-CN" sz="2400" dirty="0" smtClean="0"/>
              <a:t>A</a:t>
            </a:r>
            <a:r>
              <a:rPr lang="zh-CN" altLang="en-US" sz="2400" dirty="0" smtClean="0"/>
              <a:t>对应一个</a:t>
            </a:r>
            <a:r>
              <a:rPr lang="en-US" altLang="zh-CN" sz="2400" dirty="0" smtClean="0"/>
              <a:t>k</a:t>
            </a:r>
            <a:r>
              <a:rPr lang="zh-CN" altLang="en-US" sz="2400" dirty="0" smtClean="0"/>
              <a:t>元组，元素均在</a:t>
            </a:r>
            <a:r>
              <a:rPr lang="en-US" altLang="zh-CN" sz="2400" dirty="0" err="1" smtClean="0"/>
              <a:t>Z</a:t>
            </a:r>
            <a:r>
              <a:rPr lang="en-US" altLang="zh-CN" sz="2800" baseline="-15000" dirty="0" err="1" smtClean="0"/>
              <a:t>m</a:t>
            </a:r>
            <a:r>
              <a:rPr lang="en-US" altLang="zh-CN" sz="2400" baseline="-25000" dirty="0" err="1" smtClean="0"/>
              <a:t>i</a:t>
            </a:r>
            <a:r>
              <a:rPr lang="zh-CN" altLang="en-US" sz="2400" dirty="0" smtClean="0"/>
              <a:t>中，对应关系为</a:t>
            </a:r>
            <a:r>
              <a:rPr lang="en-US" altLang="zh-CN" sz="2400" dirty="0" smtClean="0"/>
              <a:t>A</a:t>
            </a:r>
            <a:r>
              <a:rPr lang="en-US" altLang="zh-CN" sz="2400" dirty="0" smtClean="0">
                <a:latin typeface="Monotype Corsiva" pitchFamily="66" charset="0"/>
              </a:rPr>
              <a:t>↔</a:t>
            </a:r>
            <a:r>
              <a:rPr lang="en-US" altLang="zh-CN" sz="2400" dirty="0" smtClean="0"/>
              <a:t>(a</a:t>
            </a:r>
            <a:r>
              <a:rPr lang="en-US" altLang="zh-CN" sz="2400" baseline="-25000" dirty="0" smtClean="0"/>
              <a:t>1</a:t>
            </a:r>
            <a:r>
              <a:rPr lang="en-US" altLang="zh-CN" sz="2400" dirty="0" smtClean="0"/>
              <a:t>,a</a:t>
            </a:r>
            <a:r>
              <a:rPr lang="en-US" altLang="zh-CN" sz="2400" baseline="-25000" dirty="0" smtClean="0"/>
              <a:t>2</a:t>
            </a:r>
            <a:r>
              <a:rPr lang="en-US" altLang="zh-CN" sz="2400" dirty="0" smtClean="0"/>
              <a:t>,…,</a:t>
            </a:r>
            <a:r>
              <a:rPr lang="en-US" altLang="zh-CN" sz="2400" dirty="0" err="1" smtClean="0"/>
              <a:t>a</a:t>
            </a:r>
            <a:r>
              <a:rPr lang="en-US" altLang="zh-CN" sz="2400" baseline="-25000" dirty="0" err="1" smtClean="0"/>
              <a:t>k</a:t>
            </a:r>
            <a:r>
              <a:rPr lang="en-US" altLang="zh-CN" sz="2400" dirty="0" smtClean="0"/>
              <a:t>), </a:t>
            </a:r>
            <a:r>
              <a:rPr lang="en-US" altLang="zh-CN" sz="2400" dirty="0" err="1" smtClean="0"/>
              <a:t>a</a:t>
            </a:r>
            <a:r>
              <a:rPr lang="en-US" altLang="zh-CN" sz="2400" baseline="-25000" dirty="0" err="1" smtClean="0"/>
              <a:t>i</a:t>
            </a:r>
            <a:r>
              <a:rPr lang="en-US" altLang="zh-CN" sz="2400" dirty="0" smtClean="0"/>
              <a:t> = A mod m</a:t>
            </a:r>
            <a:r>
              <a:rPr lang="en-US" altLang="zh-CN" sz="2400" baseline="-25000" dirty="0" smtClean="0"/>
              <a:t>i</a:t>
            </a:r>
            <a:r>
              <a:rPr lang="en-US" altLang="zh-CN" dirty="0" smtClean="0"/>
              <a:t>, 1≤i≤k</a:t>
            </a:r>
            <a:endParaRPr lang="en-US" altLang="zh-CN" sz="2400" baseline="-25000" dirty="0" smtClean="0"/>
          </a:p>
          <a:p>
            <a:pPr lvl="2"/>
            <a:r>
              <a:rPr lang="zh-CN" altLang="en-US" dirty="0"/>
              <a:t>将整数</a:t>
            </a:r>
            <a:r>
              <a:rPr lang="en-US" altLang="zh-CN" dirty="0"/>
              <a:t>A</a:t>
            </a:r>
            <a:r>
              <a:rPr lang="zh-CN" altLang="en-US" dirty="0"/>
              <a:t>映射为</a:t>
            </a:r>
            <a:r>
              <a:rPr lang="en-US" altLang="zh-CN" dirty="0"/>
              <a:t>k</a:t>
            </a:r>
            <a:r>
              <a:rPr lang="zh-CN" altLang="en-US" dirty="0"/>
              <a:t>维空间中的一个</a:t>
            </a:r>
            <a:r>
              <a:rPr lang="zh-CN" altLang="en-US" dirty="0" smtClean="0"/>
              <a:t>点</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88</a:t>
            </a:fld>
            <a:endParaRPr lang="en-US" altLang="zh-CN" dirty="0"/>
          </a:p>
        </p:txBody>
      </p:sp>
      <p:sp>
        <p:nvSpPr>
          <p:cNvPr id="7" name="流程图: 合并 6"/>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26129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CRT</a:t>
            </a:r>
            <a:endParaRPr lang="zh-CN" altLang="en-US" dirty="0"/>
          </a:p>
        </p:txBody>
      </p:sp>
      <p:sp>
        <p:nvSpPr>
          <p:cNvPr id="3" name="内容占位符 2"/>
          <p:cNvSpPr>
            <a:spLocks noGrp="1"/>
          </p:cNvSpPr>
          <p:nvPr>
            <p:ph idx="1"/>
          </p:nvPr>
        </p:nvSpPr>
        <p:spPr/>
        <p:txBody>
          <a:bodyPr/>
          <a:lstStyle/>
          <a:p>
            <a:r>
              <a:rPr lang="zh-CN" altLang="en-US" dirty="0" smtClean="0">
                <a:solidFill>
                  <a:srgbClr val="FF0000"/>
                </a:solidFill>
              </a:rPr>
              <a:t>中国余数定理</a:t>
            </a:r>
            <a:r>
              <a:rPr lang="en-US" altLang="zh-CN" dirty="0" smtClean="0">
                <a:solidFill>
                  <a:srgbClr val="FF0000"/>
                </a:solidFill>
              </a:rPr>
              <a:t>(Chinese Remainder Theorem)</a:t>
            </a:r>
          </a:p>
          <a:p>
            <a:pPr lvl="1"/>
            <a:r>
              <a:rPr lang="zh-CN" altLang="en-US" dirty="0" smtClean="0">
                <a:solidFill>
                  <a:srgbClr val="FF0000"/>
                </a:solidFill>
              </a:rPr>
              <a:t>令</a:t>
            </a:r>
            <a:r>
              <a:rPr lang="en-US" altLang="zh-CN" dirty="0" smtClean="0">
                <a:solidFill>
                  <a:srgbClr val="FF0000"/>
                </a:solidFill>
              </a:rPr>
              <a:t>d</a:t>
            </a:r>
            <a:r>
              <a:rPr lang="en-US" altLang="zh-CN" baseline="-25000" dirty="0" smtClean="0">
                <a:solidFill>
                  <a:srgbClr val="FF0000"/>
                </a:solidFill>
              </a:rPr>
              <a:t>1</a:t>
            </a:r>
            <a:r>
              <a:rPr lang="en-US" altLang="zh-CN" dirty="0" smtClean="0">
                <a:solidFill>
                  <a:srgbClr val="FF0000"/>
                </a:solidFill>
              </a:rPr>
              <a:t>,…,</a:t>
            </a:r>
            <a:r>
              <a:rPr lang="en-US" altLang="zh-CN" dirty="0" err="1" smtClean="0">
                <a:solidFill>
                  <a:srgbClr val="FF0000"/>
                </a:solidFill>
              </a:rPr>
              <a:t>d</a:t>
            </a:r>
            <a:r>
              <a:rPr lang="en-US" altLang="zh-CN" baseline="-25000" dirty="0" err="1" smtClean="0">
                <a:solidFill>
                  <a:srgbClr val="FF0000"/>
                </a:solidFill>
              </a:rPr>
              <a:t>t</a:t>
            </a:r>
            <a:r>
              <a:rPr lang="zh-CN" altLang="en-US" dirty="0" smtClean="0">
                <a:solidFill>
                  <a:srgbClr val="FF0000"/>
                </a:solidFill>
              </a:rPr>
              <a:t>两两互素，</a:t>
            </a:r>
            <a:r>
              <a:rPr lang="en-US" altLang="zh-CN" dirty="0" smtClean="0">
                <a:solidFill>
                  <a:srgbClr val="FF0000"/>
                </a:solidFill>
              </a:rPr>
              <a:t>n=d</a:t>
            </a:r>
            <a:r>
              <a:rPr lang="en-US" altLang="zh-CN" baseline="-25000" dirty="0" smtClean="0">
                <a:solidFill>
                  <a:srgbClr val="FF0000"/>
                </a:solidFill>
              </a:rPr>
              <a:t>1</a:t>
            </a:r>
            <a:r>
              <a:rPr lang="en-US" altLang="zh-CN" dirty="0" smtClean="0">
                <a:solidFill>
                  <a:srgbClr val="FF0000"/>
                </a:solidFill>
              </a:rPr>
              <a:t>d</a:t>
            </a:r>
            <a:r>
              <a:rPr lang="en-US" altLang="zh-CN" baseline="-25000" dirty="0" smtClean="0">
                <a:solidFill>
                  <a:srgbClr val="FF0000"/>
                </a:solidFill>
              </a:rPr>
              <a:t>2</a:t>
            </a:r>
            <a:r>
              <a:rPr lang="en-US" altLang="zh-CN" dirty="0" smtClean="0">
                <a:solidFill>
                  <a:srgbClr val="FF0000"/>
                </a:solidFill>
              </a:rPr>
              <a:t>…</a:t>
            </a:r>
            <a:r>
              <a:rPr lang="en-US" altLang="zh-CN" dirty="0" err="1" smtClean="0">
                <a:solidFill>
                  <a:srgbClr val="FF0000"/>
                </a:solidFill>
              </a:rPr>
              <a:t>d</a:t>
            </a:r>
            <a:r>
              <a:rPr lang="en-US" altLang="zh-CN" baseline="-25000" dirty="0" err="1" smtClean="0">
                <a:solidFill>
                  <a:srgbClr val="FF0000"/>
                </a:solidFill>
              </a:rPr>
              <a:t>t</a:t>
            </a:r>
            <a:r>
              <a:rPr lang="zh-CN" altLang="en-US" dirty="0" smtClean="0">
                <a:solidFill>
                  <a:srgbClr val="FF0000"/>
                </a:solidFill>
              </a:rPr>
              <a:t>，则</a:t>
            </a:r>
            <a:r>
              <a:rPr lang="en-US" altLang="zh-CN" dirty="0" smtClean="0">
                <a:solidFill>
                  <a:srgbClr val="FF0000"/>
                </a:solidFill>
              </a:rPr>
              <a:t>x mod </a:t>
            </a:r>
            <a:r>
              <a:rPr lang="en-US" altLang="zh-CN" dirty="0" err="1" smtClean="0">
                <a:solidFill>
                  <a:srgbClr val="FF0000"/>
                </a:solidFill>
              </a:rPr>
              <a:t>d</a:t>
            </a:r>
            <a:r>
              <a:rPr lang="en-US" altLang="zh-CN" baseline="-25000" dirty="0" err="1" smtClean="0">
                <a:solidFill>
                  <a:srgbClr val="FF0000"/>
                </a:solidFill>
              </a:rPr>
              <a:t>i</a:t>
            </a:r>
            <a:r>
              <a:rPr lang="en-US" altLang="zh-CN" dirty="0" smtClean="0">
                <a:solidFill>
                  <a:srgbClr val="FF0000"/>
                </a:solidFill>
              </a:rPr>
              <a:t>=x</a:t>
            </a:r>
            <a:r>
              <a:rPr lang="en-US" altLang="zh-CN" baseline="-25000" dirty="0" smtClean="0">
                <a:solidFill>
                  <a:srgbClr val="FF0000"/>
                </a:solidFill>
              </a:rPr>
              <a:t>i</a:t>
            </a:r>
            <a:r>
              <a:rPr lang="zh-CN" altLang="en-US" dirty="0" smtClean="0">
                <a:solidFill>
                  <a:srgbClr val="FF0000"/>
                </a:solidFill>
              </a:rPr>
              <a:t>，</a:t>
            </a:r>
            <a:r>
              <a:rPr lang="en-US" altLang="zh-CN" dirty="0" err="1" smtClean="0">
                <a:solidFill>
                  <a:srgbClr val="FF0000"/>
                </a:solidFill>
              </a:rPr>
              <a:t>i</a:t>
            </a:r>
            <a:r>
              <a:rPr lang="en-US" altLang="zh-CN" dirty="0" smtClean="0">
                <a:solidFill>
                  <a:srgbClr val="FF0000"/>
                </a:solidFill>
              </a:rPr>
              <a:t>=1,…,t </a:t>
            </a:r>
            <a:r>
              <a:rPr lang="zh-CN" altLang="en-US" dirty="0" smtClean="0">
                <a:solidFill>
                  <a:srgbClr val="FF0000"/>
                </a:solidFill>
              </a:rPr>
              <a:t>在</a:t>
            </a:r>
            <a:r>
              <a:rPr lang="en-US" altLang="zh-CN" dirty="0" smtClean="0">
                <a:solidFill>
                  <a:srgbClr val="FF0000"/>
                </a:solidFill>
              </a:rPr>
              <a:t>[0,n-1]</a:t>
            </a:r>
            <a:r>
              <a:rPr lang="zh-CN" altLang="en-US" dirty="0" smtClean="0">
                <a:solidFill>
                  <a:srgbClr val="FF0000"/>
                </a:solidFill>
              </a:rPr>
              <a:t>中有一个公共解</a:t>
            </a:r>
            <a:r>
              <a:rPr lang="en-US" altLang="zh-CN" dirty="0" smtClean="0">
                <a:solidFill>
                  <a:srgbClr val="FF0000"/>
                </a:solidFill>
              </a:rPr>
              <a:t>x</a:t>
            </a:r>
            <a:r>
              <a:rPr lang="zh-CN" altLang="en-US" dirty="0" smtClean="0">
                <a:solidFill>
                  <a:srgbClr val="FF0000"/>
                </a:solidFill>
              </a:rPr>
              <a:t>。</a:t>
            </a:r>
            <a:endParaRPr lang="en-US" altLang="zh-CN" dirty="0" smtClean="0">
              <a:solidFill>
                <a:srgbClr val="FF0000"/>
              </a:solidFill>
            </a:endParaRPr>
          </a:p>
          <a:p>
            <a:pPr lvl="1"/>
            <a:endParaRPr lang="en-US" altLang="zh-CN" dirty="0" smtClean="0"/>
          </a:p>
          <a:p>
            <a:pPr lvl="1"/>
            <a:endParaRPr lang="en-US" altLang="zh-CN" dirty="0" smtClean="0"/>
          </a:p>
          <a:p>
            <a:pPr>
              <a:buNone/>
            </a:pPr>
            <a:r>
              <a:rPr lang="zh-CN" altLang="en-US" dirty="0" smtClean="0"/>
              <a:t>证明：</a:t>
            </a:r>
            <a:endParaRPr lang="en-US" altLang="zh-CN" dirty="0" smtClean="0"/>
          </a:p>
          <a:p>
            <a:pPr lvl="1" algn="l"/>
            <a:r>
              <a:rPr lang="zh-CN" altLang="en-US" dirty="0" smtClean="0"/>
              <a:t>对每一个</a:t>
            </a:r>
            <a:r>
              <a:rPr lang="en-US" altLang="zh-CN" dirty="0" err="1" smtClean="0"/>
              <a:t>i</a:t>
            </a:r>
            <a:r>
              <a:rPr lang="zh-CN" altLang="en-US" dirty="0" smtClean="0"/>
              <a:t>，</a:t>
            </a:r>
            <a:r>
              <a:rPr lang="en-US" altLang="zh-CN" dirty="0" err="1" smtClean="0"/>
              <a:t>i</a:t>
            </a:r>
            <a:r>
              <a:rPr lang="en-US" altLang="zh-CN" dirty="0" smtClean="0"/>
              <a:t>=1,…,t,</a:t>
            </a:r>
            <a:r>
              <a:rPr lang="zh-CN" altLang="en-US" dirty="0" smtClean="0"/>
              <a:t>有</a:t>
            </a:r>
            <a:r>
              <a:rPr lang="en-US" altLang="zh-CN" dirty="0" err="1" smtClean="0"/>
              <a:t>gcd</a:t>
            </a:r>
            <a:r>
              <a:rPr lang="en-US" altLang="zh-CN" dirty="0" smtClean="0"/>
              <a:t>(</a:t>
            </a:r>
            <a:r>
              <a:rPr lang="en-US" altLang="zh-CN" dirty="0" err="1" smtClean="0"/>
              <a:t>d</a:t>
            </a:r>
            <a:r>
              <a:rPr lang="en-US" altLang="zh-CN" baseline="-25000" dirty="0" err="1" smtClean="0"/>
              <a:t>i</a:t>
            </a:r>
            <a:r>
              <a:rPr lang="en-US" altLang="zh-CN" dirty="0" err="1" smtClean="0"/>
              <a:t>,n</a:t>
            </a:r>
            <a:r>
              <a:rPr lang="en-US" altLang="zh-CN" dirty="0" smtClean="0"/>
              <a:t>/d</a:t>
            </a:r>
            <a:r>
              <a:rPr lang="en-US" altLang="zh-CN" baseline="-25000" dirty="0" smtClean="0"/>
              <a:t>i</a:t>
            </a:r>
            <a:r>
              <a:rPr lang="en-US" altLang="zh-CN" dirty="0" smtClean="0"/>
              <a:t>)=1</a:t>
            </a:r>
            <a:r>
              <a:rPr lang="zh-CN" altLang="en-US" dirty="0" smtClean="0"/>
              <a:t>，存在</a:t>
            </a:r>
            <a:r>
              <a:rPr lang="en-US" altLang="zh-CN" dirty="0" err="1" smtClean="0"/>
              <a:t>y</a:t>
            </a:r>
            <a:r>
              <a:rPr lang="en-US" altLang="zh-CN" baseline="-25000" dirty="0" err="1" smtClean="0"/>
              <a:t>i</a:t>
            </a:r>
            <a:r>
              <a:rPr lang="zh-CN" altLang="en-US" dirty="0" smtClean="0"/>
              <a:t>满足</a:t>
            </a:r>
            <a:r>
              <a:rPr lang="en-US" altLang="zh-CN" dirty="0" smtClean="0"/>
              <a:t/>
            </a:r>
            <a:br>
              <a:rPr lang="en-US" altLang="zh-CN" dirty="0" smtClean="0"/>
            </a:br>
            <a:r>
              <a:rPr lang="en-US" altLang="zh-CN" dirty="0" smtClean="0"/>
              <a:t>(n/d</a:t>
            </a:r>
            <a:r>
              <a:rPr lang="en-US" altLang="zh-CN" baseline="-25000" dirty="0" smtClean="0"/>
              <a:t>i</a:t>
            </a:r>
            <a:r>
              <a:rPr lang="en-US" altLang="zh-CN" dirty="0" smtClean="0"/>
              <a:t>)</a:t>
            </a:r>
            <a:r>
              <a:rPr lang="en-US" altLang="zh-CN" dirty="0" err="1" smtClean="0"/>
              <a:t>y</a:t>
            </a:r>
            <a:r>
              <a:rPr lang="en-US" altLang="zh-CN" baseline="-25000" dirty="0" err="1" smtClean="0"/>
              <a:t>i</a:t>
            </a:r>
            <a:r>
              <a:rPr lang="en-US" altLang="zh-CN" dirty="0" smtClean="0"/>
              <a:t> mod d</a:t>
            </a:r>
            <a:r>
              <a:rPr lang="en-US" altLang="zh-CN" baseline="-25000" dirty="0" smtClean="0"/>
              <a:t>i</a:t>
            </a:r>
            <a:r>
              <a:rPr lang="en-US" altLang="zh-CN" dirty="0" smtClean="0"/>
              <a:t>=1</a:t>
            </a:r>
          </a:p>
          <a:p>
            <a:pPr lvl="1"/>
            <a:r>
              <a:rPr lang="en-US" altLang="zh-CN" dirty="0" smtClean="0"/>
              <a:t>(n/d</a:t>
            </a:r>
            <a:r>
              <a:rPr lang="en-US" altLang="zh-CN" baseline="-25000" dirty="0" smtClean="0"/>
              <a:t>i</a:t>
            </a:r>
            <a:r>
              <a:rPr lang="en-US" altLang="zh-CN" dirty="0" smtClean="0"/>
              <a:t>)</a:t>
            </a:r>
            <a:r>
              <a:rPr lang="en-US" altLang="zh-CN" dirty="0" err="1" smtClean="0"/>
              <a:t>y</a:t>
            </a:r>
            <a:r>
              <a:rPr lang="en-US" altLang="zh-CN" baseline="-25000" dirty="0" err="1" smtClean="0"/>
              <a:t>i</a:t>
            </a:r>
            <a:r>
              <a:rPr lang="en-US" altLang="zh-CN" dirty="0" smtClean="0"/>
              <a:t> mod </a:t>
            </a:r>
            <a:r>
              <a:rPr lang="en-US" altLang="zh-CN" dirty="0" err="1" smtClean="0"/>
              <a:t>d</a:t>
            </a:r>
            <a:r>
              <a:rPr lang="en-US" altLang="zh-CN" baseline="-25000" dirty="0" err="1" smtClean="0"/>
              <a:t>j</a:t>
            </a:r>
            <a:r>
              <a:rPr lang="en-US" altLang="zh-CN" dirty="0" smtClean="0"/>
              <a:t>=0,j≠i (</a:t>
            </a:r>
            <a:r>
              <a:rPr lang="zh-CN" altLang="en-US" dirty="0" smtClean="0"/>
              <a:t>因为</a:t>
            </a:r>
            <a:r>
              <a:rPr lang="en-US" altLang="zh-CN" dirty="0" err="1" smtClean="0"/>
              <a:t>d</a:t>
            </a:r>
            <a:r>
              <a:rPr lang="en-US" altLang="zh-CN" baseline="-25000" dirty="0" err="1" smtClean="0"/>
              <a:t>j</a:t>
            </a:r>
            <a:r>
              <a:rPr lang="zh-CN" altLang="en-US" dirty="0" smtClean="0"/>
              <a:t>是</a:t>
            </a:r>
            <a:r>
              <a:rPr lang="en-US" altLang="zh-CN" dirty="0" smtClean="0"/>
              <a:t>(n/</a:t>
            </a:r>
            <a:r>
              <a:rPr lang="en-US" altLang="zh-CN" dirty="0" err="1" smtClean="0"/>
              <a:t>d</a:t>
            </a:r>
            <a:r>
              <a:rPr lang="en-US" altLang="zh-CN" baseline="-25000" dirty="0" err="1" smtClean="0"/>
              <a:t>i</a:t>
            </a:r>
            <a:r>
              <a:rPr lang="en-US" altLang="zh-CN" dirty="0" smtClean="0"/>
              <a:t>)</a:t>
            </a:r>
            <a:r>
              <a:rPr lang="zh-CN" altLang="en-US" dirty="0" smtClean="0"/>
              <a:t>的一个因数</a:t>
            </a:r>
            <a:r>
              <a:rPr lang="en-US" altLang="zh-CN" dirty="0" smtClean="0"/>
              <a:t>)</a:t>
            </a:r>
          </a:p>
          <a:p>
            <a:pPr lvl="1"/>
            <a:r>
              <a:rPr lang="zh-CN" altLang="en-US" dirty="0" smtClean="0"/>
              <a:t>令</a:t>
            </a:r>
            <a:r>
              <a:rPr lang="sv-SE" altLang="zh-CN" dirty="0" smtClean="0"/>
              <a:t>x=[∑</a:t>
            </a:r>
            <a:r>
              <a:rPr lang="sv-SE" altLang="zh-CN" baseline="-25000" dirty="0" smtClean="0"/>
              <a:t>i</a:t>
            </a:r>
            <a:r>
              <a:rPr lang="sv-SE" altLang="zh-CN" dirty="0" smtClean="0"/>
              <a:t>(</a:t>
            </a:r>
            <a:r>
              <a:rPr lang="en-US" altLang="zh-CN" dirty="0" smtClean="0"/>
              <a:t>n/d</a:t>
            </a:r>
            <a:r>
              <a:rPr lang="en-US" altLang="zh-CN" baseline="-25000" dirty="0" smtClean="0"/>
              <a:t>i</a:t>
            </a:r>
            <a:r>
              <a:rPr lang="sv-SE" altLang="zh-CN" dirty="0" smtClean="0"/>
              <a:t>)y</a:t>
            </a:r>
            <a:r>
              <a:rPr lang="sv-SE" altLang="zh-CN" baseline="-25000" dirty="0" smtClean="0"/>
              <a:t>i</a:t>
            </a:r>
            <a:r>
              <a:rPr lang="sv-SE" altLang="zh-CN" dirty="0" smtClean="0"/>
              <a:t>x</a:t>
            </a:r>
            <a:r>
              <a:rPr lang="sv-SE" altLang="zh-CN" baseline="-25000" dirty="0" smtClean="0"/>
              <a:t>i</a:t>
            </a:r>
            <a:r>
              <a:rPr lang="sv-SE" altLang="zh-CN" dirty="0" smtClean="0"/>
              <a:t>] mod n. </a:t>
            </a:r>
          </a:p>
          <a:p>
            <a:pPr lvl="1">
              <a:buNone/>
            </a:pPr>
            <a:r>
              <a:rPr lang="sv-SE" altLang="zh-CN" dirty="0" smtClean="0"/>
              <a:t>	</a:t>
            </a:r>
            <a:r>
              <a:rPr lang="zh-CN" altLang="en-US" dirty="0" smtClean="0"/>
              <a:t>则</a:t>
            </a:r>
            <a:r>
              <a:rPr lang="sv-SE" altLang="zh-CN" dirty="0" smtClean="0"/>
              <a:t>x mod d</a:t>
            </a:r>
            <a:r>
              <a:rPr lang="sv-SE" altLang="zh-CN" baseline="-25000" dirty="0" smtClean="0"/>
              <a:t>i</a:t>
            </a:r>
            <a:r>
              <a:rPr lang="sv-SE" altLang="zh-CN" dirty="0" smtClean="0"/>
              <a:t>=(</a:t>
            </a:r>
            <a:r>
              <a:rPr lang="en-US" altLang="zh-CN" dirty="0" smtClean="0"/>
              <a:t>n/d</a:t>
            </a:r>
            <a:r>
              <a:rPr lang="en-US" altLang="zh-CN" baseline="-25000" dirty="0" smtClean="0"/>
              <a:t>i</a:t>
            </a:r>
            <a:r>
              <a:rPr lang="sv-SE" altLang="zh-CN" dirty="0" smtClean="0"/>
              <a:t>)y</a:t>
            </a:r>
            <a:r>
              <a:rPr lang="sv-SE" altLang="zh-CN" baseline="-25000" dirty="0" smtClean="0"/>
              <a:t>i</a:t>
            </a:r>
            <a:r>
              <a:rPr lang="sv-SE" altLang="zh-CN" dirty="0" smtClean="0"/>
              <a:t>x</a:t>
            </a:r>
            <a:r>
              <a:rPr lang="sv-SE" altLang="zh-CN" baseline="-25000" dirty="0" smtClean="0"/>
              <a:t>i</a:t>
            </a:r>
            <a:r>
              <a:rPr lang="sv-SE" altLang="zh-CN" dirty="0" smtClean="0"/>
              <a:t> mod d</a:t>
            </a:r>
            <a:r>
              <a:rPr lang="sv-SE" altLang="zh-CN" baseline="-25000" dirty="0" smtClean="0"/>
              <a:t>i</a:t>
            </a:r>
            <a:r>
              <a:rPr lang="sv-SE" altLang="zh-CN" dirty="0" smtClean="0"/>
              <a:t>=x</a:t>
            </a:r>
            <a:r>
              <a:rPr lang="sv-SE" altLang="zh-CN" baseline="-25000" dirty="0" smtClean="0"/>
              <a:t>i</a:t>
            </a:r>
            <a:endParaRPr lang="sv-SE" altLang="zh-CN" dirty="0" smtClean="0"/>
          </a:p>
        </p:txBody>
      </p:sp>
      <p:graphicFrame>
        <p:nvGraphicFramePr>
          <p:cNvPr id="6" name="对象 5"/>
          <p:cNvGraphicFramePr>
            <a:graphicFrameLocks noChangeAspect="1"/>
          </p:cNvGraphicFramePr>
          <p:nvPr>
            <p:extLst>
              <p:ext uri="{D42A27DB-BD31-4B8C-83A1-F6EECF244321}">
                <p14:modId xmlns:p14="http://schemas.microsoft.com/office/powerpoint/2010/main" val="933114248"/>
              </p:ext>
            </p:extLst>
          </p:nvPr>
        </p:nvGraphicFramePr>
        <p:xfrm>
          <a:off x="1115616" y="2348880"/>
          <a:ext cx="6892925" cy="1071562"/>
        </p:xfrm>
        <a:graphic>
          <a:graphicData uri="http://schemas.openxmlformats.org/presentationml/2006/ole">
            <mc:AlternateContent xmlns:mc="http://schemas.openxmlformats.org/markup-compatibility/2006">
              <mc:Choice xmlns:v="urn:schemas-microsoft-com:vml" Requires="v">
                <p:oleObj spid="_x0000_s20509" name="Equation" r:id="rId3" imgW="3022560" imgH="469800" progId="Equation.DSMT4">
                  <p:embed/>
                </p:oleObj>
              </mc:Choice>
              <mc:Fallback>
                <p:oleObj name="Equation" r:id="rId3" imgW="3022560" imgH="469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2348880"/>
                        <a:ext cx="6892925" cy="1071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89</a:t>
            </a:fld>
            <a:endParaRPr lang="en-US" altLang="zh-CN" dirty="0"/>
          </a:p>
        </p:txBody>
      </p:sp>
      <p:sp>
        <p:nvSpPr>
          <p:cNvPr id="8" name="流程图: 合并 7"/>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82257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solidFill>
                  <a:srgbClr val="FF0000"/>
                </a:solidFill>
              </a:rPr>
              <a:t>域</a:t>
            </a:r>
            <a:r>
              <a:rPr lang="en-US" altLang="zh-CN" dirty="0" smtClean="0">
                <a:solidFill>
                  <a:srgbClr val="FF0000"/>
                </a:solidFill>
              </a:rPr>
              <a:t>Field</a:t>
            </a:r>
            <a:r>
              <a:rPr lang="zh-CN" altLang="en-US" dirty="0" smtClean="0"/>
              <a:t>：</a:t>
            </a:r>
            <a:endParaRPr lang="en-US" altLang="zh-CN" dirty="0" smtClean="0"/>
          </a:p>
          <a:p>
            <a:pPr lvl="1">
              <a:buNone/>
            </a:pPr>
            <a:r>
              <a:rPr lang="zh-CN" altLang="en-US" dirty="0" smtClean="0"/>
              <a:t>域</a:t>
            </a:r>
            <a:r>
              <a:rPr lang="en-US" altLang="zh-CN" dirty="0" smtClean="0"/>
              <a:t>F</a:t>
            </a:r>
            <a:r>
              <a:rPr lang="zh-CN" altLang="en-US" dirty="0" smtClean="0"/>
              <a:t>，记作</a:t>
            </a:r>
            <a:r>
              <a:rPr lang="en-US" altLang="zh-CN" dirty="0" smtClean="0"/>
              <a:t>{F,+,×}</a:t>
            </a:r>
            <a:r>
              <a:rPr lang="zh-CN" altLang="en-US" dirty="0" smtClean="0"/>
              <a:t>，定义为满足下列关系的整环：</a:t>
            </a:r>
            <a:endParaRPr lang="en-US" altLang="zh-CN" dirty="0" smtClean="0"/>
          </a:p>
          <a:p>
            <a:pPr lvl="1"/>
            <a:r>
              <a:rPr lang="en-US" altLang="zh-CN" dirty="0" smtClean="0"/>
              <a:t>(M7) </a:t>
            </a:r>
            <a:r>
              <a:rPr lang="zh-CN" altLang="en-US" dirty="0" smtClean="0">
                <a:solidFill>
                  <a:srgbClr val="FF0000"/>
                </a:solidFill>
              </a:rPr>
              <a:t>乘法逆元</a:t>
            </a:r>
            <a:r>
              <a:rPr lang="en-US" altLang="zh-CN" dirty="0" smtClean="0"/>
              <a:t>Multiplicative inverse: </a:t>
            </a:r>
            <a:r>
              <a:rPr lang="zh-CN" altLang="en-US" dirty="0" smtClean="0"/>
              <a:t>对</a:t>
            </a:r>
            <a:r>
              <a:rPr lang="en-US" altLang="zh-CN" dirty="0" smtClean="0"/>
              <a:t>F</a:t>
            </a:r>
            <a:r>
              <a:rPr lang="zh-CN" altLang="en-US" dirty="0" smtClean="0"/>
              <a:t>中每个元素</a:t>
            </a:r>
            <a:r>
              <a:rPr lang="en-US" altLang="zh-CN" dirty="0" smtClean="0"/>
              <a:t>a</a:t>
            </a:r>
            <a:r>
              <a:rPr lang="zh-CN" altLang="en-US" dirty="0" smtClean="0"/>
              <a:t>（除</a:t>
            </a:r>
            <a:r>
              <a:rPr lang="en-US" altLang="zh-CN" dirty="0" smtClean="0"/>
              <a:t>0</a:t>
            </a:r>
            <a:r>
              <a:rPr lang="zh-CN" altLang="en-US" dirty="0" smtClean="0"/>
              <a:t>以外），存在元素</a:t>
            </a:r>
            <a:r>
              <a:rPr lang="en-US" altLang="zh-CN" dirty="0" smtClean="0"/>
              <a:t>a</a:t>
            </a:r>
            <a:r>
              <a:rPr lang="en-US" altLang="zh-CN" baseline="30000" dirty="0" smtClean="0"/>
              <a:t>-1</a:t>
            </a:r>
            <a:r>
              <a:rPr lang="zh-CN" altLang="en-US" dirty="0" smtClean="0"/>
              <a:t>满足</a:t>
            </a:r>
            <a:r>
              <a:rPr lang="en-US" altLang="zh-CN" dirty="0" smtClean="0"/>
              <a:t>aa</a:t>
            </a:r>
            <a:r>
              <a:rPr lang="en-US" altLang="zh-CN" baseline="30000" dirty="0" smtClean="0"/>
              <a:t>-1</a:t>
            </a:r>
            <a:r>
              <a:rPr lang="en-US" altLang="zh-CN" dirty="0" smtClean="0"/>
              <a:t>=(a</a:t>
            </a:r>
            <a:r>
              <a:rPr lang="en-US" altLang="zh-CN" baseline="30000" dirty="0" smtClean="0"/>
              <a:t>-1</a:t>
            </a:r>
            <a:r>
              <a:rPr lang="en-US" altLang="zh-CN" dirty="0" smtClean="0"/>
              <a:t>)a=1</a:t>
            </a:r>
          </a:p>
          <a:p>
            <a:endParaRPr lang="en-US" altLang="zh-CN" dirty="0" smtClean="0"/>
          </a:p>
          <a:p>
            <a:r>
              <a:rPr lang="zh-CN" altLang="en-US" sz="2400" dirty="0" smtClean="0">
                <a:solidFill>
                  <a:srgbClr val="FF0000"/>
                </a:solidFill>
              </a:rPr>
              <a:t>除法</a:t>
            </a:r>
            <a:r>
              <a:rPr lang="zh-CN" altLang="en-US" sz="2400" dirty="0" smtClean="0"/>
              <a:t>：</a:t>
            </a:r>
            <a:endParaRPr lang="en-US" altLang="zh-CN" sz="2400" dirty="0" smtClean="0"/>
          </a:p>
          <a:p>
            <a:pPr lvl="1"/>
            <a:r>
              <a:rPr lang="zh-CN" altLang="en-US" sz="2000" dirty="0" smtClean="0"/>
              <a:t>对</a:t>
            </a:r>
            <a:r>
              <a:rPr lang="en-US" altLang="zh-CN" sz="2000" dirty="0" smtClean="0"/>
              <a:t>F</a:t>
            </a:r>
            <a:r>
              <a:rPr lang="zh-CN" altLang="en-US" sz="2000" dirty="0" smtClean="0"/>
              <a:t>中任意元素</a:t>
            </a:r>
            <a:r>
              <a:rPr lang="en-US" altLang="zh-CN" sz="2000" dirty="0" smtClean="0"/>
              <a:t>a</a:t>
            </a:r>
            <a:r>
              <a:rPr lang="zh-CN" altLang="en-US" sz="2000" dirty="0" smtClean="0"/>
              <a:t>和任意非零元素</a:t>
            </a:r>
            <a:r>
              <a:rPr lang="en-US" altLang="zh-CN" sz="2000" dirty="0" smtClean="0"/>
              <a:t>b</a:t>
            </a:r>
            <a:r>
              <a:rPr lang="zh-CN" altLang="en-US" sz="2000" dirty="0" smtClean="0"/>
              <a:t>，定义为</a:t>
            </a:r>
            <a:r>
              <a:rPr lang="en-US" altLang="zh-CN" sz="2000" dirty="0" smtClean="0"/>
              <a:t>a/b=a(b</a:t>
            </a:r>
            <a:r>
              <a:rPr lang="en-US" altLang="zh-CN" sz="2000" baseline="30000" dirty="0" smtClean="0"/>
              <a:t>-1</a:t>
            </a:r>
            <a:r>
              <a:rPr lang="en-US" altLang="zh-CN" sz="2000" dirty="0" smtClean="0"/>
              <a:t>)</a:t>
            </a:r>
          </a:p>
          <a:p>
            <a:pPr lvl="1"/>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9</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40599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向量表示：</a:t>
            </a:r>
            <a:endParaRPr lang="zh-CN" altLang="en-US" dirty="0"/>
          </a:p>
        </p:txBody>
      </p:sp>
      <p:grpSp>
        <p:nvGrpSpPr>
          <p:cNvPr id="40" name="组合 39"/>
          <p:cNvGrpSpPr/>
          <p:nvPr/>
        </p:nvGrpSpPr>
        <p:grpSpPr>
          <a:xfrm>
            <a:off x="278750" y="2446747"/>
            <a:ext cx="2854912" cy="2056874"/>
            <a:chOff x="717750" y="2524254"/>
            <a:chExt cx="2854912" cy="2056874"/>
          </a:xfrm>
        </p:grpSpPr>
        <p:cxnSp>
          <p:nvCxnSpPr>
            <p:cNvPr id="7" name="直接箭头连接符 6"/>
            <p:cNvCxnSpPr/>
            <p:nvPr/>
          </p:nvCxnSpPr>
          <p:spPr>
            <a:xfrm flipV="1">
              <a:off x="1331640" y="3734834"/>
              <a:ext cx="2000066" cy="8462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V="1">
              <a:off x="1331640" y="2708920"/>
              <a:ext cx="576064" cy="18722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110676" y="3704027"/>
              <a:ext cx="461986" cy="369332"/>
            </a:xfrm>
            <a:prstGeom prst="rect">
              <a:avLst/>
            </a:prstGeom>
            <a:noFill/>
          </p:spPr>
          <p:txBody>
            <a:bodyPr wrap="none" rtlCol="0">
              <a:spAutoFit/>
            </a:bodyPr>
            <a:lstStyle/>
            <a:p>
              <a:r>
                <a:rPr lang="en-US" altLang="zh-CN" dirty="0" smtClean="0"/>
                <a:t>m</a:t>
              </a:r>
              <a:r>
                <a:rPr lang="en-US" altLang="zh-CN" baseline="-25000" dirty="0" smtClean="0"/>
                <a:t>1</a:t>
              </a:r>
              <a:endParaRPr lang="zh-CN" altLang="en-US" baseline="-25000" dirty="0"/>
            </a:p>
          </p:txBody>
        </p:sp>
        <p:sp>
          <p:nvSpPr>
            <p:cNvPr id="12" name="TextBox 11"/>
            <p:cNvSpPr txBox="1"/>
            <p:nvPr/>
          </p:nvSpPr>
          <p:spPr>
            <a:xfrm>
              <a:off x="1403648" y="2524254"/>
              <a:ext cx="461986" cy="369332"/>
            </a:xfrm>
            <a:prstGeom prst="rect">
              <a:avLst/>
            </a:prstGeom>
            <a:noFill/>
          </p:spPr>
          <p:txBody>
            <a:bodyPr wrap="none" rtlCol="0">
              <a:spAutoFit/>
            </a:bodyPr>
            <a:lstStyle/>
            <a:p>
              <a:r>
                <a:rPr lang="en-US" altLang="zh-CN" dirty="0" smtClean="0"/>
                <a:t>m</a:t>
              </a:r>
              <a:r>
                <a:rPr lang="en-US" altLang="zh-CN" baseline="-25000" dirty="0" smtClean="0"/>
                <a:t>2</a:t>
              </a:r>
              <a:endParaRPr lang="zh-CN" altLang="en-US" baseline="-25000" dirty="0"/>
            </a:p>
          </p:txBody>
        </p:sp>
        <p:cxnSp>
          <p:nvCxnSpPr>
            <p:cNvPr id="13" name="直接箭头连接符 12"/>
            <p:cNvCxnSpPr/>
            <p:nvPr/>
          </p:nvCxnSpPr>
          <p:spPr>
            <a:xfrm flipH="1" flipV="1">
              <a:off x="827584" y="3501008"/>
              <a:ext cx="504056"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55576" y="3123366"/>
              <a:ext cx="461986" cy="369332"/>
            </a:xfrm>
            <a:prstGeom prst="rect">
              <a:avLst/>
            </a:prstGeom>
            <a:noFill/>
          </p:spPr>
          <p:txBody>
            <a:bodyPr wrap="none" rtlCol="0">
              <a:spAutoFit/>
            </a:bodyPr>
            <a:lstStyle/>
            <a:p>
              <a:r>
                <a:rPr lang="en-US" altLang="zh-CN" dirty="0" smtClean="0"/>
                <a:t>m</a:t>
              </a:r>
              <a:r>
                <a:rPr lang="en-US" altLang="zh-CN" baseline="-25000" dirty="0" smtClean="0"/>
                <a:t>3</a:t>
              </a:r>
              <a:endParaRPr lang="zh-CN" altLang="en-US" baseline="-25000" dirty="0"/>
            </a:p>
          </p:txBody>
        </p:sp>
        <p:cxnSp>
          <p:nvCxnSpPr>
            <p:cNvPr id="17" name="直接箭头连接符 16"/>
            <p:cNvCxnSpPr/>
            <p:nvPr/>
          </p:nvCxnSpPr>
          <p:spPr>
            <a:xfrm flipV="1">
              <a:off x="1331640" y="3645024"/>
              <a:ext cx="864096" cy="9361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2195736" y="3365502"/>
              <a:ext cx="338554" cy="369332"/>
            </a:xfrm>
            <a:prstGeom prst="rect">
              <a:avLst/>
            </a:prstGeom>
            <a:noFill/>
          </p:spPr>
          <p:txBody>
            <a:bodyPr wrap="none" rtlCol="0">
              <a:spAutoFit/>
            </a:bodyPr>
            <a:lstStyle/>
            <a:p>
              <a:r>
                <a:rPr lang="en-US" altLang="zh-CN" dirty="0" smtClean="0"/>
                <a:t>A</a:t>
              </a:r>
              <a:endParaRPr lang="zh-CN" altLang="en-US" baseline="-25000" dirty="0"/>
            </a:p>
          </p:txBody>
        </p:sp>
        <p:cxnSp>
          <p:nvCxnSpPr>
            <p:cNvPr id="22" name="直接连接符 21"/>
            <p:cNvCxnSpPr/>
            <p:nvPr/>
          </p:nvCxnSpPr>
          <p:spPr>
            <a:xfrm>
              <a:off x="2195736" y="3645024"/>
              <a:ext cx="252028" cy="459142"/>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6" name="直接连接符 25"/>
            <p:cNvCxnSpPr/>
            <p:nvPr/>
          </p:nvCxnSpPr>
          <p:spPr>
            <a:xfrm flipH="1" flipV="1">
              <a:off x="1694329" y="3429000"/>
              <a:ext cx="501407" cy="216024"/>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31" name="直接连接符 30"/>
            <p:cNvCxnSpPr/>
            <p:nvPr/>
          </p:nvCxnSpPr>
          <p:spPr>
            <a:xfrm flipH="1">
              <a:off x="1079612" y="3645024"/>
              <a:ext cx="1116126" cy="396044"/>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35" name="TextBox 34"/>
            <p:cNvSpPr txBox="1"/>
            <p:nvPr/>
          </p:nvSpPr>
          <p:spPr>
            <a:xfrm>
              <a:off x="2271301" y="4067780"/>
              <a:ext cx="397866" cy="369332"/>
            </a:xfrm>
            <a:prstGeom prst="rect">
              <a:avLst/>
            </a:prstGeom>
            <a:noFill/>
          </p:spPr>
          <p:txBody>
            <a:bodyPr wrap="none" rtlCol="0">
              <a:spAutoFit/>
            </a:bodyPr>
            <a:lstStyle/>
            <a:p>
              <a:r>
                <a:rPr lang="en-US" altLang="zh-CN" dirty="0" smtClean="0"/>
                <a:t>a</a:t>
              </a:r>
              <a:r>
                <a:rPr lang="en-US" altLang="zh-CN" baseline="-25000" dirty="0" smtClean="0"/>
                <a:t>1</a:t>
              </a:r>
              <a:endParaRPr lang="zh-CN" altLang="en-US" baseline="-25000" dirty="0"/>
            </a:p>
          </p:txBody>
        </p:sp>
        <p:sp>
          <p:nvSpPr>
            <p:cNvPr id="36" name="TextBox 35"/>
            <p:cNvSpPr txBox="1"/>
            <p:nvPr/>
          </p:nvSpPr>
          <p:spPr>
            <a:xfrm>
              <a:off x="1365822" y="3180836"/>
              <a:ext cx="397866" cy="369332"/>
            </a:xfrm>
            <a:prstGeom prst="rect">
              <a:avLst/>
            </a:prstGeom>
            <a:noFill/>
          </p:spPr>
          <p:txBody>
            <a:bodyPr wrap="none" rtlCol="0">
              <a:spAutoFit/>
            </a:bodyPr>
            <a:lstStyle/>
            <a:p>
              <a:r>
                <a:rPr lang="en-US" altLang="zh-CN" dirty="0" smtClean="0"/>
                <a:t>a</a:t>
              </a:r>
              <a:r>
                <a:rPr lang="en-US" altLang="zh-CN" baseline="-25000" dirty="0" smtClean="0"/>
                <a:t>2</a:t>
              </a:r>
              <a:endParaRPr lang="zh-CN" altLang="en-US" baseline="-25000" dirty="0"/>
            </a:p>
          </p:txBody>
        </p:sp>
        <p:sp>
          <p:nvSpPr>
            <p:cNvPr id="37" name="TextBox 36"/>
            <p:cNvSpPr txBox="1"/>
            <p:nvPr/>
          </p:nvSpPr>
          <p:spPr>
            <a:xfrm>
              <a:off x="717750" y="3881925"/>
              <a:ext cx="397866" cy="369332"/>
            </a:xfrm>
            <a:prstGeom prst="rect">
              <a:avLst/>
            </a:prstGeom>
            <a:noFill/>
          </p:spPr>
          <p:txBody>
            <a:bodyPr wrap="none" rtlCol="0">
              <a:spAutoFit/>
            </a:bodyPr>
            <a:lstStyle/>
            <a:p>
              <a:r>
                <a:rPr lang="en-US" altLang="zh-CN" dirty="0" smtClean="0"/>
                <a:t>a</a:t>
              </a:r>
              <a:r>
                <a:rPr lang="en-US" altLang="zh-CN" baseline="-25000" dirty="0" smtClean="0"/>
                <a:t>3</a:t>
              </a:r>
              <a:endParaRPr lang="zh-CN" altLang="en-US" baseline="-25000" dirty="0"/>
            </a:p>
          </p:txBody>
        </p:sp>
      </p:grpSp>
      <p:sp>
        <p:nvSpPr>
          <p:cNvPr id="38" name="TextBox 37"/>
          <p:cNvSpPr txBox="1"/>
          <p:nvPr/>
        </p:nvSpPr>
        <p:spPr>
          <a:xfrm>
            <a:off x="609210" y="4820598"/>
            <a:ext cx="1620957" cy="830997"/>
          </a:xfrm>
          <a:prstGeom prst="rect">
            <a:avLst/>
          </a:prstGeom>
          <a:noFill/>
        </p:spPr>
        <p:txBody>
          <a:bodyPr wrap="none" rtlCol="0">
            <a:spAutoFit/>
          </a:bodyPr>
          <a:lstStyle/>
          <a:p>
            <a:r>
              <a:rPr lang="zh-CN" altLang="en-US" sz="2400" dirty="0" smtClean="0">
                <a:latin typeface="楷体" pitchFamily="49" charset="-122"/>
                <a:ea typeface="楷体" pitchFamily="49" charset="-122"/>
              </a:rPr>
              <a:t>整数的</a:t>
            </a:r>
            <a:r>
              <a:rPr lang="en-US" altLang="zh-CN" sz="2400" dirty="0" smtClean="0">
                <a:latin typeface="楷体" pitchFamily="49" charset="-122"/>
                <a:ea typeface="楷体" pitchFamily="49" charset="-122"/>
              </a:rPr>
              <a:t>CRT</a:t>
            </a:r>
          </a:p>
          <a:p>
            <a:r>
              <a:rPr lang="en-US" altLang="zh-CN" sz="2400" dirty="0" smtClean="0">
                <a:latin typeface="楷体" pitchFamily="49" charset="-122"/>
                <a:ea typeface="楷体" pitchFamily="49" charset="-122"/>
              </a:rPr>
              <a:t>M=m</a:t>
            </a:r>
            <a:r>
              <a:rPr lang="en-US" altLang="zh-CN" sz="2400" baseline="-25000" dirty="0" smtClean="0">
                <a:latin typeface="楷体" pitchFamily="49" charset="-122"/>
                <a:ea typeface="楷体" pitchFamily="49" charset="-122"/>
              </a:rPr>
              <a:t>1</a:t>
            </a:r>
            <a:r>
              <a:rPr lang="en-US" altLang="zh-CN" sz="2400" dirty="0" smtClean="0">
                <a:latin typeface="楷体" pitchFamily="49" charset="-122"/>
                <a:ea typeface="楷体" pitchFamily="49" charset="-122"/>
              </a:rPr>
              <a:t>m</a:t>
            </a:r>
            <a:r>
              <a:rPr lang="en-US" altLang="zh-CN" sz="2400" baseline="-25000" dirty="0" smtClean="0">
                <a:latin typeface="楷体" pitchFamily="49" charset="-122"/>
                <a:ea typeface="楷体" pitchFamily="49" charset="-122"/>
              </a:rPr>
              <a:t>2</a:t>
            </a:r>
            <a:r>
              <a:rPr lang="en-US" altLang="zh-CN" sz="2400" dirty="0" smtClean="0">
                <a:latin typeface="楷体" pitchFamily="49" charset="-122"/>
                <a:ea typeface="楷体" pitchFamily="49" charset="-122"/>
              </a:rPr>
              <a:t>…</a:t>
            </a:r>
            <a:r>
              <a:rPr lang="en-US" altLang="zh-CN" sz="2400" dirty="0" err="1" smtClean="0">
                <a:latin typeface="楷体" pitchFamily="49" charset="-122"/>
                <a:ea typeface="楷体" pitchFamily="49" charset="-122"/>
              </a:rPr>
              <a:t>m</a:t>
            </a:r>
            <a:r>
              <a:rPr lang="en-US" altLang="zh-CN" sz="2400" baseline="-25000" dirty="0" err="1" smtClean="0">
                <a:latin typeface="楷体" pitchFamily="49" charset="-122"/>
                <a:ea typeface="楷体" pitchFamily="49" charset="-122"/>
              </a:rPr>
              <a:t>k</a:t>
            </a:r>
            <a:endParaRPr lang="zh-CN" altLang="en-US" sz="2400" baseline="-25000" dirty="0">
              <a:latin typeface="楷体" pitchFamily="49" charset="-122"/>
              <a:ea typeface="楷体" pitchFamily="49" charset="-122"/>
            </a:endParaRPr>
          </a:p>
        </p:txBody>
      </p:sp>
      <p:graphicFrame>
        <p:nvGraphicFramePr>
          <p:cNvPr id="59" name="对象 58"/>
          <p:cNvGraphicFramePr>
            <a:graphicFrameLocks noChangeAspect="1"/>
          </p:cNvGraphicFramePr>
          <p:nvPr>
            <p:extLst/>
          </p:nvPr>
        </p:nvGraphicFramePr>
        <p:xfrm>
          <a:off x="3347864" y="1390328"/>
          <a:ext cx="1872208" cy="1721222"/>
        </p:xfrm>
        <a:graphic>
          <a:graphicData uri="http://schemas.openxmlformats.org/presentationml/2006/ole">
            <mc:AlternateContent xmlns:mc="http://schemas.openxmlformats.org/markup-compatibility/2006">
              <mc:Choice xmlns:v="urn:schemas-microsoft-com:vml" Requires="v">
                <p:oleObj spid="_x0000_s21614" name="Equation" r:id="rId3" imgW="787320" imgH="723600" progId="Equation.DSMT4">
                  <p:embed/>
                </p:oleObj>
              </mc:Choice>
              <mc:Fallback>
                <p:oleObj name="Equation" r:id="rId3" imgW="787320" imgH="723600" progId="Equation.DSMT4">
                  <p:embed/>
                  <p:pic>
                    <p:nvPicPr>
                      <p:cNvPr id="0" name=""/>
                      <p:cNvPicPr/>
                      <p:nvPr/>
                    </p:nvPicPr>
                    <p:blipFill>
                      <a:blip r:embed="rId4"/>
                      <a:stretch>
                        <a:fillRect/>
                      </a:stretch>
                    </p:blipFill>
                    <p:spPr>
                      <a:xfrm>
                        <a:off x="3347864" y="1390328"/>
                        <a:ext cx="1872208" cy="1721222"/>
                      </a:xfrm>
                      <a:prstGeom prst="rect">
                        <a:avLst/>
                      </a:prstGeom>
                    </p:spPr>
                  </p:pic>
                </p:oleObj>
              </mc:Fallback>
            </mc:AlternateContent>
          </a:graphicData>
        </a:graphic>
      </p:graphicFrame>
      <p:graphicFrame>
        <p:nvGraphicFramePr>
          <p:cNvPr id="60" name="对象 59"/>
          <p:cNvGraphicFramePr>
            <a:graphicFrameLocks noChangeAspect="1"/>
          </p:cNvGraphicFramePr>
          <p:nvPr>
            <p:extLst/>
          </p:nvPr>
        </p:nvGraphicFramePr>
        <p:xfrm>
          <a:off x="3347864" y="3212976"/>
          <a:ext cx="5686940" cy="1543819"/>
        </p:xfrm>
        <a:graphic>
          <a:graphicData uri="http://schemas.openxmlformats.org/presentationml/2006/ole">
            <mc:AlternateContent xmlns:mc="http://schemas.openxmlformats.org/markup-compatibility/2006">
              <mc:Choice xmlns:v="urn:schemas-microsoft-com:vml" Requires="v">
                <p:oleObj spid="_x0000_s21615" name="Equation" r:id="rId5" imgW="2666880" imgH="723600" progId="Equation.DSMT4">
                  <p:embed/>
                </p:oleObj>
              </mc:Choice>
              <mc:Fallback>
                <p:oleObj name="Equation" r:id="rId5" imgW="2666880" imgH="723600" progId="Equation.DSMT4">
                  <p:embed/>
                  <p:pic>
                    <p:nvPicPr>
                      <p:cNvPr id="0" name=""/>
                      <p:cNvPicPr/>
                      <p:nvPr/>
                    </p:nvPicPr>
                    <p:blipFill>
                      <a:blip r:embed="rId6"/>
                      <a:stretch>
                        <a:fillRect/>
                      </a:stretch>
                    </p:blipFill>
                    <p:spPr>
                      <a:xfrm>
                        <a:off x="3347864" y="3212976"/>
                        <a:ext cx="5686940" cy="1543819"/>
                      </a:xfrm>
                      <a:prstGeom prst="rect">
                        <a:avLst/>
                      </a:prstGeom>
                    </p:spPr>
                  </p:pic>
                </p:oleObj>
              </mc:Fallback>
            </mc:AlternateContent>
          </a:graphicData>
        </a:graphic>
      </p:graphicFrame>
      <p:graphicFrame>
        <p:nvGraphicFramePr>
          <p:cNvPr id="61" name="对象 60"/>
          <p:cNvGraphicFramePr>
            <a:graphicFrameLocks noChangeAspect="1"/>
          </p:cNvGraphicFramePr>
          <p:nvPr>
            <p:extLst/>
          </p:nvPr>
        </p:nvGraphicFramePr>
        <p:xfrm>
          <a:off x="3419872" y="5236096"/>
          <a:ext cx="2448273" cy="890914"/>
        </p:xfrm>
        <a:graphic>
          <a:graphicData uri="http://schemas.openxmlformats.org/presentationml/2006/ole">
            <mc:AlternateContent xmlns:mc="http://schemas.openxmlformats.org/markup-compatibility/2006">
              <mc:Choice xmlns:v="urn:schemas-microsoft-com:vml" Requires="v">
                <p:oleObj spid="_x0000_s21616" name="Equation" r:id="rId7" imgW="1117440" imgH="406080" progId="Equation.DSMT4">
                  <p:embed/>
                </p:oleObj>
              </mc:Choice>
              <mc:Fallback>
                <p:oleObj name="Equation" r:id="rId7" imgW="1117440" imgH="406080" progId="Equation.DSMT4">
                  <p:embed/>
                  <p:pic>
                    <p:nvPicPr>
                      <p:cNvPr id="0" name=""/>
                      <p:cNvPicPr/>
                      <p:nvPr/>
                    </p:nvPicPr>
                    <p:blipFill>
                      <a:blip r:embed="rId8"/>
                      <a:stretch>
                        <a:fillRect/>
                      </a:stretch>
                    </p:blipFill>
                    <p:spPr>
                      <a:xfrm>
                        <a:off x="3419872" y="5236096"/>
                        <a:ext cx="2448273" cy="890914"/>
                      </a:xfrm>
                      <a:prstGeom prst="rect">
                        <a:avLst/>
                      </a:prstGeom>
                    </p:spPr>
                  </p:pic>
                </p:oleObj>
              </mc:Fallback>
            </mc:AlternateContent>
          </a:graphicData>
        </a:graphic>
      </p:graphicFrame>
      <p:graphicFrame>
        <p:nvGraphicFramePr>
          <p:cNvPr id="62" name="对象 61"/>
          <p:cNvGraphicFramePr>
            <a:graphicFrameLocks noChangeAspect="1"/>
          </p:cNvGraphicFramePr>
          <p:nvPr>
            <p:extLst/>
          </p:nvPr>
        </p:nvGraphicFramePr>
        <p:xfrm>
          <a:off x="3419872" y="4797152"/>
          <a:ext cx="1296144" cy="451446"/>
        </p:xfrm>
        <a:graphic>
          <a:graphicData uri="http://schemas.openxmlformats.org/presentationml/2006/ole">
            <mc:AlternateContent xmlns:mc="http://schemas.openxmlformats.org/markup-compatibility/2006">
              <mc:Choice xmlns:v="urn:schemas-microsoft-com:vml" Requires="v">
                <p:oleObj spid="_x0000_s21617" name="Equation" r:id="rId9" imgW="583920" imgH="203040" progId="Equation.DSMT4">
                  <p:embed/>
                </p:oleObj>
              </mc:Choice>
              <mc:Fallback>
                <p:oleObj name="Equation" r:id="rId9" imgW="583920" imgH="203040" progId="Equation.DSMT4">
                  <p:embed/>
                  <p:pic>
                    <p:nvPicPr>
                      <p:cNvPr id="0" name=""/>
                      <p:cNvPicPr/>
                      <p:nvPr/>
                    </p:nvPicPr>
                    <p:blipFill>
                      <a:blip r:embed="rId10"/>
                      <a:stretch>
                        <a:fillRect/>
                      </a:stretch>
                    </p:blipFill>
                    <p:spPr>
                      <a:xfrm>
                        <a:off x="3419872" y="4797152"/>
                        <a:ext cx="1296144" cy="451446"/>
                      </a:xfrm>
                      <a:prstGeom prst="rect">
                        <a:avLst/>
                      </a:prstGeom>
                    </p:spPr>
                  </p:pic>
                </p:oleObj>
              </mc:Fallback>
            </mc:AlternateContent>
          </a:graphicData>
        </a:graphic>
      </p:graphicFrame>
      <p:sp>
        <p:nvSpPr>
          <p:cNvPr id="6" name="页脚占位符 5"/>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9" name="灯片编号占位符 8"/>
          <p:cNvSpPr>
            <a:spLocks noGrp="1"/>
          </p:cNvSpPr>
          <p:nvPr>
            <p:ph type="sldNum" sz="quarter" idx="10"/>
          </p:nvPr>
        </p:nvSpPr>
        <p:spPr/>
        <p:txBody>
          <a:bodyPr/>
          <a:lstStyle/>
          <a:p>
            <a:pPr>
              <a:defRPr/>
            </a:pPr>
            <a:fld id="{17B7F836-6F9F-42A8-9450-B93EA774C316}" type="slidenum">
              <a:rPr lang="zh-CN" altLang="en-US" smtClean="0"/>
              <a:pPr>
                <a:defRPr/>
              </a:pPr>
              <a:t>90</a:t>
            </a:fld>
            <a:endParaRPr lang="en-US" altLang="zh-CN" dirty="0"/>
          </a:p>
        </p:txBody>
      </p:sp>
      <p:sp>
        <p:nvSpPr>
          <p:cNvPr id="27" name="流程图: 合并 26"/>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01135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par>
                                <p:cTn id="8" presetID="10" presetClass="entr" presetSubtype="0" fill="hold"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fade">
                                      <p:cBhvr>
                                        <p:cTn id="10" dur="500"/>
                                        <p:tgtEl>
                                          <p:spTgt spid="6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1"/>
                                        </p:tgtEl>
                                        <p:attrNameLst>
                                          <p:attrName>style.visibility</p:attrName>
                                        </p:attrNameLst>
                                      </p:cBhvr>
                                      <p:to>
                                        <p:strVal val="visible"/>
                                      </p:to>
                                    </p:set>
                                    <p:animEffect transition="in" filter="fade">
                                      <p:cBhvr>
                                        <p:cTn id="15" dur="500"/>
                                        <p:tgtEl>
                                          <p:spTgt spid="61"/>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395536" y="1196752"/>
            <a:ext cx="8472487" cy="5161186"/>
          </a:xfrm>
        </p:spPr>
        <p:txBody>
          <a:bodyPr>
            <a:normAutofit/>
          </a:bodyPr>
          <a:lstStyle/>
          <a:p>
            <a:pPr>
              <a:buNone/>
            </a:pPr>
            <a:r>
              <a:rPr lang="zh-CN" altLang="en-US" sz="2400" dirty="0" smtClean="0"/>
              <a:t>孙子定理（孙子算经，</a:t>
            </a:r>
            <a:r>
              <a:rPr lang="en-US" altLang="zh-CN" sz="2400" dirty="0" smtClean="0"/>
              <a:t>3</a:t>
            </a:r>
            <a:r>
              <a:rPr lang="zh-CN" altLang="en-US" sz="2400" dirty="0" smtClean="0"/>
              <a:t>－</a:t>
            </a:r>
            <a:r>
              <a:rPr lang="en-US" altLang="zh-CN" sz="2400" dirty="0" smtClean="0"/>
              <a:t>5</a:t>
            </a:r>
            <a:r>
              <a:rPr lang="zh-CN" altLang="en-US" sz="2400" dirty="0" smtClean="0"/>
              <a:t>世纪）</a:t>
            </a:r>
          </a:p>
          <a:p>
            <a:pPr lvl="1"/>
            <a:endParaRPr lang="en-US" altLang="zh-CN" sz="2000" dirty="0" smtClean="0"/>
          </a:p>
          <a:p>
            <a:pPr lvl="1"/>
            <a:r>
              <a:rPr lang="zh-CN" altLang="en-US" sz="2000" dirty="0" smtClean="0"/>
              <a:t>今有物不知其数，三三数之剩二，五五数之剩三，七七数之剩二，问物几何。</a:t>
            </a:r>
          </a:p>
          <a:p>
            <a:pPr>
              <a:buNone/>
            </a:pPr>
            <a:r>
              <a:rPr lang="en-US" altLang="zh-CN" sz="2000" dirty="0" smtClean="0"/>
              <a:t>	</a:t>
            </a:r>
            <a:r>
              <a:rPr lang="zh-CN" altLang="en-US" sz="2000" dirty="0" smtClean="0"/>
              <a:t>	</a:t>
            </a:r>
            <a:r>
              <a:rPr lang="en-US" altLang="zh-CN" sz="2000" dirty="0" smtClean="0"/>
              <a:t>x mod 3=2</a:t>
            </a:r>
          </a:p>
          <a:p>
            <a:pPr>
              <a:buNone/>
            </a:pPr>
            <a:r>
              <a:rPr lang="en-US" altLang="zh-CN" sz="2000" dirty="0" smtClean="0"/>
              <a:t>		x mod 5=3</a:t>
            </a:r>
          </a:p>
          <a:p>
            <a:pPr>
              <a:buNone/>
            </a:pPr>
            <a:r>
              <a:rPr lang="en-US" altLang="zh-CN" sz="2000" dirty="0" smtClean="0"/>
              <a:t>		x mod 7=2</a:t>
            </a:r>
          </a:p>
          <a:p>
            <a:pPr>
              <a:buNone/>
            </a:pPr>
            <a:endParaRPr lang="en-US" altLang="zh-CN" sz="2000" dirty="0" smtClean="0"/>
          </a:p>
          <a:p>
            <a:pPr>
              <a:buNone/>
            </a:pPr>
            <a:r>
              <a:rPr lang="en-US" altLang="zh-CN" sz="2000" dirty="0"/>
              <a:t>		n=3</a:t>
            </a:r>
            <a:r>
              <a:rPr lang="en-US" altLang="zh-CN" sz="2000" dirty="0">
                <a:sym typeface="Symbol"/>
              </a:rPr>
              <a:t></a:t>
            </a:r>
            <a:r>
              <a:rPr lang="en-US" altLang="zh-CN" sz="2000" dirty="0"/>
              <a:t>5</a:t>
            </a:r>
            <a:r>
              <a:rPr lang="en-US" altLang="zh-CN" sz="2000" dirty="0">
                <a:sym typeface="Symbol"/>
              </a:rPr>
              <a:t></a:t>
            </a:r>
            <a:r>
              <a:rPr lang="en-US" altLang="zh-CN" sz="2000" dirty="0" smtClean="0"/>
              <a:t>7=105</a:t>
            </a:r>
          </a:p>
          <a:p>
            <a:pPr>
              <a:buNone/>
            </a:pPr>
            <a:r>
              <a:rPr lang="en-US" altLang="zh-CN" sz="2000" dirty="0"/>
              <a:t>	</a:t>
            </a:r>
            <a:r>
              <a:rPr lang="en-US" altLang="zh-CN" sz="2000" dirty="0" smtClean="0"/>
              <a:t>	(5*7)((5*7)</a:t>
            </a:r>
            <a:r>
              <a:rPr lang="en-US" altLang="zh-CN" sz="2000" baseline="30000" dirty="0" smtClean="0"/>
              <a:t>-1</a:t>
            </a:r>
            <a:r>
              <a:rPr lang="en-US" altLang="zh-CN" sz="2000" dirty="0" smtClean="0"/>
              <a:t>mod3)=35*35</a:t>
            </a:r>
            <a:r>
              <a:rPr lang="en-US" altLang="zh-CN" sz="2000" baseline="30000" dirty="0" smtClean="0"/>
              <a:t>-1</a:t>
            </a:r>
            <a:r>
              <a:rPr lang="en-US" altLang="zh-CN" sz="2000" dirty="0" smtClean="0"/>
              <a:t>mod3=35*2=70</a:t>
            </a:r>
          </a:p>
          <a:p>
            <a:pPr>
              <a:buNone/>
            </a:pPr>
            <a:r>
              <a:rPr lang="en-US" altLang="zh-CN" sz="2000" dirty="0"/>
              <a:t>	</a:t>
            </a:r>
            <a:r>
              <a:rPr lang="en-US" altLang="zh-CN" sz="2000" dirty="0" smtClean="0"/>
              <a:t>	(3*7)((3*7)</a:t>
            </a:r>
            <a:r>
              <a:rPr lang="en-US" altLang="zh-CN" sz="2000" baseline="30000" dirty="0" smtClean="0"/>
              <a:t>-1</a:t>
            </a:r>
            <a:r>
              <a:rPr lang="en-US" altLang="zh-CN" sz="2000" dirty="0" smtClean="0"/>
              <a:t>mod5)=21*21</a:t>
            </a:r>
            <a:r>
              <a:rPr lang="en-US" altLang="zh-CN" sz="2000" baseline="30000" dirty="0" smtClean="0"/>
              <a:t>-1</a:t>
            </a:r>
            <a:r>
              <a:rPr lang="en-US" altLang="zh-CN" sz="2000" dirty="0" smtClean="0"/>
              <a:t>mod5=21*1=21</a:t>
            </a:r>
          </a:p>
          <a:p>
            <a:pPr>
              <a:buNone/>
            </a:pPr>
            <a:r>
              <a:rPr lang="en-US" altLang="zh-CN" sz="2000" dirty="0"/>
              <a:t>		(</a:t>
            </a:r>
            <a:r>
              <a:rPr lang="en-US" altLang="zh-CN" sz="2000" dirty="0" smtClean="0"/>
              <a:t>3*5)((3*5)</a:t>
            </a:r>
            <a:r>
              <a:rPr lang="en-US" altLang="zh-CN" sz="2000" baseline="30000" dirty="0" smtClean="0"/>
              <a:t>-1</a:t>
            </a:r>
            <a:r>
              <a:rPr lang="en-US" altLang="zh-CN" sz="2000" dirty="0" smtClean="0"/>
              <a:t>mod7)=15*15</a:t>
            </a:r>
            <a:r>
              <a:rPr lang="en-US" altLang="zh-CN" sz="2000" baseline="30000" dirty="0" smtClean="0"/>
              <a:t>-1</a:t>
            </a:r>
            <a:r>
              <a:rPr lang="en-US" altLang="zh-CN" sz="2000" dirty="0" smtClean="0"/>
              <a:t>mod7=15*1=15</a:t>
            </a:r>
          </a:p>
          <a:p>
            <a:pPr>
              <a:buNone/>
            </a:pPr>
            <a:r>
              <a:rPr lang="en-US" altLang="zh-CN" sz="2000" dirty="0" smtClean="0"/>
              <a:t>		x=2*70+3*21+2*15 mod 105=23</a:t>
            </a:r>
            <a:endParaRPr lang="zh-CN" altLang="en-US" sz="2000" dirty="0" smtClean="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3B7484B5-1F67-4C82-B7D7-3383E5F545DB}" type="slidenum">
              <a:rPr lang="zh-CN" altLang="en-US" smtClean="0"/>
              <a:pPr>
                <a:defRPr/>
              </a:pPr>
              <a:t>91</a:t>
            </a:fld>
            <a:endParaRPr lang="en-US" altLang="zh-CN" dirty="0"/>
          </a:p>
        </p:txBody>
      </p:sp>
      <p:sp>
        <p:nvSpPr>
          <p:cNvPr id="10" name="矩形 9"/>
          <p:cNvSpPr/>
          <p:nvPr/>
        </p:nvSpPr>
        <p:spPr>
          <a:xfrm>
            <a:off x="5796136" y="2636912"/>
            <a:ext cx="2376264" cy="1323439"/>
          </a:xfrm>
          <a:prstGeom prst="rect">
            <a:avLst/>
          </a:prstGeom>
        </p:spPr>
        <p:txBody>
          <a:bodyPr wrap="square">
            <a:spAutoFit/>
          </a:bodyPr>
          <a:lstStyle/>
          <a:p>
            <a:r>
              <a:rPr lang="zh-CN" altLang="en-US" sz="2000" dirty="0">
                <a:solidFill>
                  <a:srgbClr val="0070C0"/>
                </a:solidFill>
                <a:latin typeface="微软雅黑" panose="020B0503020204020204" pitchFamily="34" charset="-122"/>
                <a:ea typeface="微软雅黑" panose="020B0503020204020204" pitchFamily="34" charset="-122"/>
              </a:rPr>
              <a:t>三人同行七十稀</a:t>
            </a:r>
            <a:br>
              <a:rPr lang="zh-CN" altLang="en-US" sz="2000" dirty="0">
                <a:solidFill>
                  <a:srgbClr val="0070C0"/>
                </a:solidFill>
                <a:latin typeface="微软雅黑" panose="020B0503020204020204" pitchFamily="34" charset="-122"/>
                <a:ea typeface="微软雅黑" panose="020B0503020204020204" pitchFamily="34" charset="-122"/>
              </a:rPr>
            </a:br>
            <a:r>
              <a:rPr lang="zh-CN" altLang="en-US" sz="2000" dirty="0">
                <a:solidFill>
                  <a:srgbClr val="0070C0"/>
                </a:solidFill>
                <a:latin typeface="微软雅黑" panose="020B0503020204020204" pitchFamily="34" charset="-122"/>
                <a:ea typeface="微软雅黑" panose="020B0503020204020204" pitchFamily="34" charset="-122"/>
              </a:rPr>
              <a:t>五树梅花二一枝</a:t>
            </a:r>
            <a:br>
              <a:rPr lang="zh-CN" altLang="en-US" sz="2000" dirty="0">
                <a:solidFill>
                  <a:srgbClr val="0070C0"/>
                </a:solidFill>
                <a:latin typeface="微软雅黑" panose="020B0503020204020204" pitchFamily="34" charset="-122"/>
                <a:ea typeface="微软雅黑" panose="020B0503020204020204" pitchFamily="34" charset="-122"/>
              </a:rPr>
            </a:br>
            <a:r>
              <a:rPr lang="zh-CN" altLang="en-US" sz="2000" dirty="0">
                <a:solidFill>
                  <a:srgbClr val="0070C0"/>
                </a:solidFill>
                <a:latin typeface="微软雅黑" panose="020B0503020204020204" pitchFamily="34" charset="-122"/>
                <a:ea typeface="微软雅黑" panose="020B0503020204020204" pitchFamily="34" charset="-122"/>
              </a:rPr>
              <a:t>七子团圆正月半</a:t>
            </a:r>
            <a:br>
              <a:rPr lang="zh-CN" altLang="en-US" sz="2000" dirty="0">
                <a:solidFill>
                  <a:srgbClr val="0070C0"/>
                </a:solidFill>
                <a:latin typeface="微软雅黑" panose="020B0503020204020204" pitchFamily="34" charset="-122"/>
                <a:ea typeface="微软雅黑" panose="020B0503020204020204" pitchFamily="34" charset="-122"/>
              </a:rPr>
            </a:br>
            <a:r>
              <a:rPr lang="zh-CN" altLang="en-US" sz="2000" dirty="0">
                <a:solidFill>
                  <a:srgbClr val="0070C0"/>
                </a:solidFill>
                <a:latin typeface="微软雅黑" panose="020B0503020204020204" pitchFamily="34" charset="-122"/>
                <a:ea typeface="微软雅黑" panose="020B0503020204020204" pitchFamily="34" charset="-122"/>
              </a:rPr>
              <a:t>除零百五便可知</a:t>
            </a:r>
          </a:p>
        </p:txBody>
      </p:sp>
      <p:sp>
        <p:nvSpPr>
          <p:cNvPr id="6" name="流程图: 合并 5"/>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4153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395536" y="1268760"/>
            <a:ext cx="8472487" cy="5089178"/>
          </a:xfrm>
        </p:spPr>
        <p:txBody>
          <a:bodyPr>
            <a:normAutofit/>
          </a:bodyPr>
          <a:lstStyle/>
          <a:p>
            <a:pPr>
              <a:buNone/>
            </a:pPr>
            <a:r>
              <a:rPr lang="zh-CN" altLang="en-US" sz="2400" dirty="0" smtClean="0"/>
              <a:t>例：求解</a:t>
            </a:r>
            <a:r>
              <a:rPr lang="en-US" altLang="zh-CN" sz="2400" dirty="0" smtClean="0"/>
              <a:t>3x mod 10=1</a:t>
            </a:r>
            <a:endParaRPr lang="zh-CN" altLang="en-US" sz="2400" dirty="0" smtClean="0"/>
          </a:p>
          <a:p>
            <a:pPr>
              <a:buNone/>
            </a:pPr>
            <a:r>
              <a:rPr lang="en-US" altLang="zh-CN" sz="2000" dirty="0" smtClean="0"/>
              <a:t>	3x mod 10=1</a:t>
            </a:r>
            <a:r>
              <a:rPr lang="zh-CN" altLang="en-US" sz="2000" dirty="0" smtClean="0"/>
              <a:t>，</a:t>
            </a:r>
            <a:r>
              <a:rPr lang="en-US" altLang="zh-CN" sz="2000" dirty="0" smtClean="0"/>
              <a:t>10=2</a:t>
            </a:r>
            <a:r>
              <a:rPr lang="en-US" altLang="zh-CN" sz="2000" dirty="0" smtClean="0">
                <a:sym typeface="Symbol"/>
              </a:rPr>
              <a:t></a:t>
            </a:r>
            <a:r>
              <a:rPr lang="en-US" altLang="zh-CN" sz="2000" dirty="0" smtClean="0"/>
              <a:t>5</a:t>
            </a:r>
            <a:r>
              <a:rPr lang="zh-CN" altLang="en-US" sz="2000" dirty="0" smtClean="0"/>
              <a:t>，</a:t>
            </a:r>
            <a:r>
              <a:rPr lang="en-US" altLang="zh-CN" sz="2000" dirty="0" smtClean="0"/>
              <a:t>d</a:t>
            </a:r>
            <a:r>
              <a:rPr lang="en-US" altLang="zh-CN" sz="2000" baseline="-25000" dirty="0" smtClean="0"/>
              <a:t>1</a:t>
            </a:r>
            <a:r>
              <a:rPr lang="en-US" altLang="zh-CN" sz="2000" dirty="0" smtClean="0"/>
              <a:t>=2</a:t>
            </a:r>
            <a:r>
              <a:rPr lang="zh-CN" altLang="en-US" sz="2000" dirty="0" smtClean="0"/>
              <a:t>，</a:t>
            </a:r>
            <a:r>
              <a:rPr lang="en-US" altLang="zh-CN" sz="2000" dirty="0" smtClean="0"/>
              <a:t>d</a:t>
            </a:r>
            <a:r>
              <a:rPr lang="en-US" altLang="zh-CN" sz="2000" baseline="-25000" dirty="0" smtClean="0"/>
              <a:t>2</a:t>
            </a:r>
            <a:r>
              <a:rPr lang="en-US" altLang="zh-CN" sz="2000" dirty="0" smtClean="0"/>
              <a:t>=5</a:t>
            </a:r>
          </a:p>
          <a:p>
            <a:pPr>
              <a:buNone/>
            </a:pPr>
            <a:endParaRPr lang="en-US" altLang="zh-CN" sz="2000" dirty="0" smtClean="0"/>
          </a:p>
          <a:p>
            <a:pPr>
              <a:buNone/>
            </a:pPr>
            <a:r>
              <a:rPr lang="en-US" altLang="zh-CN" sz="2000" dirty="0" smtClean="0"/>
              <a:t>	3x mod 2=1</a:t>
            </a:r>
            <a:r>
              <a:rPr lang="zh-CN" altLang="en-US" sz="2000" dirty="0" smtClean="0"/>
              <a:t>，解为</a:t>
            </a:r>
            <a:r>
              <a:rPr lang="en-US" altLang="zh-CN" sz="2000" dirty="0" smtClean="0"/>
              <a:t>x</a:t>
            </a:r>
            <a:r>
              <a:rPr lang="en-US" altLang="zh-CN" sz="2000" baseline="-25000" dirty="0" smtClean="0"/>
              <a:t>1</a:t>
            </a:r>
            <a:r>
              <a:rPr lang="en-US" altLang="zh-CN" sz="2000" dirty="0" smtClean="0"/>
              <a:t>=1</a:t>
            </a:r>
          </a:p>
          <a:p>
            <a:pPr>
              <a:buNone/>
            </a:pPr>
            <a:r>
              <a:rPr lang="en-US" altLang="zh-CN" sz="2000" dirty="0" smtClean="0"/>
              <a:t>	3x mod 5=1</a:t>
            </a:r>
            <a:r>
              <a:rPr lang="zh-CN" altLang="en-US" sz="2000" dirty="0" smtClean="0"/>
              <a:t>，解为</a:t>
            </a:r>
            <a:r>
              <a:rPr lang="en-US" altLang="zh-CN" sz="2000" dirty="0" smtClean="0"/>
              <a:t>x</a:t>
            </a:r>
            <a:r>
              <a:rPr lang="en-US" altLang="zh-CN" sz="2000" baseline="-25000" dirty="0" smtClean="0"/>
              <a:t>2</a:t>
            </a:r>
            <a:r>
              <a:rPr lang="en-US" altLang="zh-CN" sz="2000" dirty="0" smtClean="0"/>
              <a:t>=2</a:t>
            </a:r>
          </a:p>
          <a:p>
            <a:pPr>
              <a:buNone/>
            </a:pPr>
            <a:endParaRPr lang="en-US" altLang="zh-CN" sz="2000" dirty="0" smtClean="0"/>
          </a:p>
          <a:p>
            <a:pPr>
              <a:buNone/>
            </a:pPr>
            <a:r>
              <a:rPr lang="en-US" altLang="zh-CN" sz="2000" dirty="0" smtClean="0"/>
              <a:t>	</a:t>
            </a:r>
            <a:r>
              <a:rPr lang="zh-CN" altLang="en-US" sz="2000" dirty="0" smtClean="0"/>
              <a:t>应用</a:t>
            </a:r>
            <a:r>
              <a:rPr lang="en-US" altLang="zh-CN" sz="2000" dirty="0" smtClean="0"/>
              <a:t>CRT</a:t>
            </a:r>
            <a:r>
              <a:rPr lang="zh-CN" altLang="en-US" sz="2000" dirty="0" smtClean="0"/>
              <a:t>找下列方程组的公共解：</a:t>
            </a:r>
          </a:p>
          <a:p>
            <a:pPr>
              <a:buNone/>
            </a:pPr>
            <a:r>
              <a:rPr lang="zh-CN" altLang="en-US" sz="2000" dirty="0" smtClean="0"/>
              <a:t>		</a:t>
            </a:r>
            <a:r>
              <a:rPr lang="en-US" altLang="zh-CN" sz="2000" dirty="0" smtClean="0"/>
              <a:t>x mod 2=1</a:t>
            </a:r>
          </a:p>
          <a:p>
            <a:pPr>
              <a:buNone/>
            </a:pPr>
            <a:r>
              <a:rPr lang="en-US" altLang="zh-CN" sz="2000" dirty="0" smtClean="0"/>
              <a:t>		x mod 5=2</a:t>
            </a:r>
          </a:p>
          <a:p>
            <a:pPr>
              <a:buNone/>
            </a:pPr>
            <a:endParaRPr lang="en-US" altLang="zh-CN" sz="2000" dirty="0" smtClean="0"/>
          </a:p>
          <a:p>
            <a:pPr>
              <a:buNone/>
            </a:pPr>
            <a:r>
              <a:rPr lang="zh-CN" altLang="en-US" sz="2000" dirty="0" smtClean="0"/>
              <a:t>		</a:t>
            </a:r>
            <a:r>
              <a:rPr lang="en-US" altLang="zh-CN" sz="2000" dirty="0" smtClean="0"/>
              <a:t>5</a:t>
            </a:r>
            <a:r>
              <a:rPr lang="zh-CN" altLang="en-US" sz="2000" dirty="0" smtClean="0"/>
              <a:t>*</a:t>
            </a:r>
            <a:r>
              <a:rPr lang="en-US" altLang="zh-CN" sz="2000" dirty="0" smtClean="0"/>
              <a:t>(5</a:t>
            </a:r>
            <a:r>
              <a:rPr lang="en-US" altLang="zh-CN" sz="2000" baseline="30000" dirty="0" smtClean="0"/>
              <a:t>-1</a:t>
            </a:r>
            <a:r>
              <a:rPr lang="en-US" altLang="zh-CN" sz="2000" dirty="0" smtClean="0"/>
              <a:t>mod2)=5*1=5</a:t>
            </a:r>
          </a:p>
          <a:p>
            <a:pPr>
              <a:buNone/>
            </a:pPr>
            <a:r>
              <a:rPr lang="en-US" altLang="zh-CN" sz="2000" dirty="0"/>
              <a:t>	</a:t>
            </a:r>
            <a:r>
              <a:rPr lang="en-US" altLang="zh-CN" sz="2000" dirty="0" smtClean="0"/>
              <a:t>	2*(2</a:t>
            </a:r>
            <a:r>
              <a:rPr lang="en-US" altLang="zh-CN" sz="2000" baseline="30000" dirty="0" smtClean="0"/>
              <a:t>-1</a:t>
            </a:r>
            <a:r>
              <a:rPr lang="en-US" altLang="zh-CN" sz="2000" dirty="0" smtClean="0"/>
              <a:t>mod5)=2*3=6</a:t>
            </a:r>
          </a:p>
          <a:p>
            <a:pPr>
              <a:buNone/>
            </a:pPr>
            <a:r>
              <a:rPr lang="en-US" altLang="zh-CN" sz="2000" dirty="0"/>
              <a:t>	</a:t>
            </a:r>
            <a:r>
              <a:rPr lang="en-US" altLang="zh-CN" sz="2000" dirty="0" smtClean="0"/>
              <a:t>	x=5*1+6*2 mod 10=7</a:t>
            </a:r>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3B7484B5-1F67-4C82-B7D7-3383E5F545DB}" type="slidenum">
              <a:rPr lang="zh-CN" altLang="en-US" smtClean="0"/>
              <a:pPr>
                <a:defRPr/>
              </a:pPr>
              <a:t>92</a:t>
            </a:fld>
            <a:endParaRPr lang="en-US" altLang="zh-CN" dirty="0"/>
          </a:p>
        </p:txBody>
      </p:sp>
      <p:sp>
        <p:nvSpPr>
          <p:cNvPr id="5" name="流程图: 合并 4"/>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6228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zh-CN" altLang="en-US" dirty="0" smtClean="0"/>
              <a:t>二、二次剩余问题</a:t>
            </a:r>
            <a:endParaRPr lang="zh-CN" altLang="en-US" dirty="0"/>
          </a:p>
        </p:txBody>
      </p:sp>
      <p:sp>
        <p:nvSpPr>
          <p:cNvPr id="3" name="内容占位符 2"/>
          <p:cNvSpPr>
            <a:spLocks noGrp="1"/>
          </p:cNvSpPr>
          <p:nvPr>
            <p:ph idx="1"/>
          </p:nvPr>
        </p:nvSpPr>
        <p:spPr/>
        <p:txBody>
          <a:bodyPr/>
          <a:lstStyle/>
          <a:p>
            <a:r>
              <a:rPr lang="zh-CN" altLang="en-US" dirty="0" smtClean="0"/>
              <a:t>定义：若正整数</a:t>
            </a:r>
            <a:r>
              <a:rPr lang="en-US" altLang="zh-CN" dirty="0" smtClean="0"/>
              <a:t>a</a:t>
            </a:r>
            <a:r>
              <a:rPr lang="zh-CN" altLang="en-US" dirty="0" smtClean="0"/>
              <a:t>，</a:t>
            </a:r>
            <a:r>
              <a:rPr lang="en-US" altLang="zh-CN" dirty="0" err="1" smtClean="0"/>
              <a:t>gcd</a:t>
            </a:r>
            <a:r>
              <a:rPr lang="en-US" altLang="zh-CN" dirty="0" smtClean="0"/>
              <a:t>(</a:t>
            </a:r>
            <a:r>
              <a:rPr lang="en-US" altLang="zh-CN" dirty="0" err="1" smtClean="0"/>
              <a:t>a,n</a:t>
            </a:r>
            <a:r>
              <a:rPr lang="en-US" altLang="zh-CN" dirty="0" smtClean="0"/>
              <a:t>)=1</a:t>
            </a:r>
            <a:r>
              <a:rPr lang="zh-CN" altLang="en-US" dirty="0" smtClean="0"/>
              <a:t>，满足</a:t>
            </a:r>
            <a:r>
              <a:rPr lang="en-US" altLang="zh-CN" dirty="0" smtClean="0"/>
              <a:t>x</a:t>
            </a:r>
            <a:r>
              <a:rPr lang="en-US" altLang="zh-CN" baseline="30000" dirty="0" smtClean="0"/>
              <a:t>2</a:t>
            </a:r>
            <a:r>
              <a:rPr lang="en-US" altLang="zh-CN" dirty="0" smtClean="0"/>
              <a:t> mod n=a</a:t>
            </a:r>
            <a:r>
              <a:rPr lang="zh-CN" altLang="en-US" dirty="0" smtClean="0"/>
              <a:t>，即二次方程</a:t>
            </a:r>
            <a:r>
              <a:rPr lang="en-US" altLang="zh-CN" dirty="0" smtClean="0"/>
              <a:t>x</a:t>
            </a:r>
            <a:r>
              <a:rPr lang="en-US" altLang="zh-CN" baseline="30000" dirty="0" smtClean="0"/>
              <a:t>2</a:t>
            </a:r>
            <a:r>
              <a:rPr lang="en-US" altLang="zh-CN" dirty="0" smtClean="0"/>
              <a:t>=a mod n </a:t>
            </a:r>
            <a:r>
              <a:rPr lang="zh-CN" altLang="en-US" dirty="0" smtClean="0"/>
              <a:t>有解，则称</a:t>
            </a:r>
            <a:r>
              <a:rPr lang="en-US" altLang="zh-CN" dirty="0" smtClean="0"/>
              <a:t>a</a:t>
            </a:r>
            <a:r>
              <a:rPr lang="zh-CN" altLang="en-US" dirty="0" smtClean="0"/>
              <a:t>为模</a:t>
            </a:r>
            <a:r>
              <a:rPr lang="en-US" altLang="zh-CN" dirty="0" smtClean="0"/>
              <a:t>n</a:t>
            </a:r>
            <a:r>
              <a:rPr lang="zh-CN" altLang="en-US" dirty="0" smtClean="0"/>
              <a:t>的</a:t>
            </a:r>
            <a:r>
              <a:rPr lang="zh-CN" altLang="en-US" dirty="0" smtClean="0">
                <a:solidFill>
                  <a:srgbClr val="FF0000"/>
                </a:solidFill>
              </a:rPr>
              <a:t>二次剩余或平方剩余</a:t>
            </a:r>
            <a:r>
              <a:rPr lang="en-US" altLang="zh-CN" dirty="0" smtClean="0">
                <a:solidFill>
                  <a:srgbClr val="FF0000"/>
                </a:solidFill>
              </a:rPr>
              <a:t>(Quadratic Residues, R2)</a:t>
            </a:r>
            <a:r>
              <a:rPr lang="zh-CN" altLang="en-US" dirty="0" smtClean="0"/>
              <a:t>；否则</a:t>
            </a:r>
            <a:r>
              <a:rPr lang="en-US" altLang="zh-CN" dirty="0" smtClean="0"/>
              <a:t>a</a:t>
            </a:r>
            <a:r>
              <a:rPr lang="zh-CN" altLang="en-US" dirty="0" smtClean="0"/>
              <a:t>是模</a:t>
            </a:r>
            <a:r>
              <a:rPr lang="en-US" altLang="zh-CN" dirty="0" smtClean="0"/>
              <a:t>n</a:t>
            </a:r>
            <a:r>
              <a:rPr lang="zh-CN" altLang="en-US" dirty="0" smtClean="0"/>
              <a:t>的</a:t>
            </a:r>
            <a:r>
              <a:rPr lang="zh-CN" altLang="en-US" dirty="0" smtClean="0">
                <a:solidFill>
                  <a:srgbClr val="FF0000"/>
                </a:solidFill>
              </a:rPr>
              <a:t>非二次剩余</a:t>
            </a:r>
            <a:r>
              <a:rPr lang="en-US" altLang="zh-CN" dirty="0" smtClean="0">
                <a:solidFill>
                  <a:srgbClr val="FF0000"/>
                </a:solidFill>
              </a:rPr>
              <a:t>(Quadratic Non-residues, NR2)</a:t>
            </a:r>
            <a:endParaRPr lang="en-US" altLang="zh-CN" dirty="0" smtClean="0"/>
          </a:p>
          <a:p>
            <a:endParaRPr lang="en-US" altLang="zh-CN" dirty="0" smtClean="0"/>
          </a:p>
          <a:p>
            <a:r>
              <a:rPr lang="zh-CN" altLang="en-US" dirty="0" smtClean="0"/>
              <a:t>用</a:t>
            </a:r>
            <a:r>
              <a:rPr lang="en-US" altLang="zh-CN" dirty="0" err="1" smtClean="0"/>
              <a:t>QR</a:t>
            </a:r>
            <a:r>
              <a:rPr lang="en-US" altLang="zh-CN" baseline="-25000" dirty="0" err="1" smtClean="0"/>
              <a:t>n</a:t>
            </a:r>
            <a:r>
              <a:rPr lang="zh-CN" altLang="en-US" dirty="0" smtClean="0"/>
              <a:t>表示所有模</a:t>
            </a:r>
            <a:r>
              <a:rPr lang="en-US" altLang="zh-CN" dirty="0" smtClean="0"/>
              <a:t>n</a:t>
            </a:r>
            <a:r>
              <a:rPr lang="zh-CN" altLang="en-US" dirty="0" smtClean="0"/>
              <a:t>的二次剩余之集合，用</a:t>
            </a:r>
            <a:r>
              <a:rPr lang="en-US" altLang="zh-CN" dirty="0" err="1" smtClean="0"/>
              <a:t>QNR</a:t>
            </a:r>
            <a:r>
              <a:rPr lang="en-US" altLang="zh-CN" baseline="-25000" dirty="0" err="1" smtClean="0"/>
              <a:t>n</a:t>
            </a:r>
            <a:r>
              <a:rPr lang="zh-CN" altLang="en-US" dirty="0" smtClean="0"/>
              <a:t>表示所有模</a:t>
            </a:r>
            <a:r>
              <a:rPr lang="en-US" altLang="zh-CN" dirty="0" smtClean="0"/>
              <a:t>n</a:t>
            </a:r>
            <a:r>
              <a:rPr lang="zh-CN" altLang="en-US" dirty="0" smtClean="0"/>
              <a:t>的非二次剩余之集合。</a:t>
            </a:r>
          </a:p>
          <a:p>
            <a:endParaRPr lang="en-US" altLang="zh-CN" dirty="0" smtClean="0"/>
          </a:p>
          <a:p>
            <a:r>
              <a:rPr lang="zh-CN" altLang="en-US" dirty="0" smtClean="0"/>
              <a:t>满足</a:t>
            </a:r>
            <a:r>
              <a:rPr lang="en-US" altLang="zh-CN" dirty="0" smtClean="0"/>
              <a:t>x</a:t>
            </a:r>
            <a:r>
              <a:rPr lang="en-US" altLang="zh-CN" baseline="30000" dirty="0" smtClean="0"/>
              <a:t>2</a:t>
            </a:r>
            <a:r>
              <a:rPr lang="en-US" altLang="zh-CN" dirty="0" smtClean="0"/>
              <a:t> = a mod n</a:t>
            </a:r>
            <a:r>
              <a:rPr lang="zh-CN" altLang="en-US" dirty="0" smtClean="0"/>
              <a:t>的</a:t>
            </a:r>
            <a:r>
              <a:rPr lang="en-US" altLang="zh-CN" dirty="0" smtClean="0"/>
              <a:t>x</a:t>
            </a:r>
            <a:r>
              <a:rPr lang="zh-CN" altLang="en-US" dirty="0" smtClean="0"/>
              <a:t>称为模</a:t>
            </a:r>
            <a:r>
              <a:rPr lang="en-US" altLang="zh-CN" dirty="0" smtClean="0"/>
              <a:t>n</a:t>
            </a:r>
            <a:r>
              <a:rPr lang="zh-CN" altLang="en-US" dirty="0" smtClean="0"/>
              <a:t>的一个平方根。</a:t>
            </a:r>
          </a:p>
          <a:p>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93</a:t>
            </a:fld>
            <a:endParaRPr lang="en-US" altLang="zh-CN" dirty="0"/>
          </a:p>
        </p:txBody>
      </p:sp>
      <p:sp>
        <p:nvSpPr>
          <p:cNvPr id="7" name="流程图: 合并 6"/>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49814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395536" y="1124744"/>
            <a:ext cx="8472487" cy="5233194"/>
          </a:xfrm>
        </p:spPr>
        <p:txBody>
          <a:bodyPr/>
          <a:lstStyle/>
          <a:p>
            <a:pPr>
              <a:buNone/>
            </a:pPr>
            <a:r>
              <a:rPr lang="zh-CN" altLang="en-US" sz="2400" dirty="0" smtClean="0"/>
              <a:t>例：若</a:t>
            </a:r>
            <a:r>
              <a:rPr lang="en-US" altLang="zh-CN" sz="2400" dirty="0" smtClean="0"/>
              <a:t>n=7</a:t>
            </a:r>
            <a:r>
              <a:rPr lang="zh-CN" altLang="en-US" sz="2400" dirty="0" smtClean="0"/>
              <a:t>，模</a:t>
            </a:r>
            <a:r>
              <a:rPr lang="en-US" altLang="zh-CN" sz="2400" dirty="0" smtClean="0"/>
              <a:t>n</a:t>
            </a:r>
            <a:r>
              <a:rPr lang="zh-CN" altLang="en-US" sz="2400" dirty="0" smtClean="0"/>
              <a:t>的完全剩余集合为</a:t>
            </a:r>
            <a:r>
              <a:rPr lang="en-US" altLang="zh-CN" sz="2400" dirty="0" smtClean="0"/>
              <a:t>{1, 2, 3, 4, 5, 6}</a:t>
            </a:r>
            <a:r>
              <a:rPr lang="zh-CN" altLang="en-US" sz="2400" dirty="0" smtClean="0"/>
              <a:t>，</a:t>
            </a:r>
            <a:r>
              <a:rPr lang="en-US" altLang="zh-CN" sz="2400" dirty="0" smtClean="0"/>
              <a:t>QR</a:t>
            </a:r>
            <a:r>
              <a:rPr lang="en-US" altLang="zh-CN" sz="2400" baseline="-25000" dirty="0" smtClean="0"/>
              <a:t>7</a:t>
            </a:r>
            <a:r>
              <a:rPr lang="en-US" altLang="zh-CN" sz="2400" dirty="0" smtClean="0"/>
              <a:t>={1, 2, 4}</a:t>
            </a:r>
            <a:r>
              <a:rPr lang="zh-CN" altLang="en-US" sz="2400" dirty="0" smtClean="0"/>
              <a:t>，即</a:t>
            </a:r>
            <a:r>
              <a:rPr lang="en-US" altLang="zh-CN" sz="2400" dirty="0" smtClean="0"/>
              <a:t>1, 2, 4</a:t>
            </a:r>
            <a:r>
              <a:rPr lang="zh-CN" altLang="en-US" sz="2400" dirty="0" smtClean="0"/>
              <a:t>为模</a:t>
            </a:r>
            <a:r>
              <a:rPr lang="en-US" altLang="zh-CN" sz="2400" dirty="0" smtClean="0"/>
              <a:t>7</a:t>
            </a:r>
            <a:r>
              <a:rPr lang="zh-CN" altLang="en-US" sz="2400" dirty="0" smtClean="0"/>
              <a:t>的二次剩余</a:t>
            </a:r>
            <a:endParaRPr lang="en-US" altLang="zh-CN" sz="2400" dirty="0" smtClean="0"/>
          </a:p>
          <a:p>
            <a:pPr>
              <a:buNone/>
            </a:pPr>
            <a:endParaRPr lang="en-US" altLang="zh-CN" sz="2000" dirty="0" smtClean="0"/>
          </a:p>
          <a:p>
            <a:pPr>
              <a:buNone/>
            </a:pPr>
            <a:r>
              <a:rPr lang="en-US" altLang="zh-CN" sz="2000" dirty="0" smtClean="0"/>
              <a:t>	</a:t>
            </a:r>
            <a:r>
              <a:rPr lang="zh-CN" altLang="en-US" sz="2000" dirty="0" smtClean="0"/>
              <a:t>因为：</a:t>
            </a:r>
          </a:p>
          <a:p>
            <a:pPr>
              <a:buNone/>
            </a:pPr>
            <a:r>
              <a:rPr lang="en-US" altLang="zh-CN" sz="2000" dirty="0" smtClean="0"/>
              <a:t>       1</a:t>
            </a:r>
            <a:r>
              <a:rPr lang="en-US" altLang="zh-CN" sz="2000" baseline="30000" dirty="0" smtClean="0"/>
              <a:t>2</a:t>
            </a:r>
            <a:r>
              <a:rPr lang="en-US" altLang="zh-CN" sz="2000" dirty="0" smtClean="0"/>
              <a:t> mod 7=6</a:t>
            </a:r>
            <a:r>
              <a:rPr lang="en-US" sz="2000" baseline="30000" dirty="0" smtClean="0"/>
              <a:t>2</a:t>
            </a:r>
            <a:r>
              <a:rPr lang="en-US" sz="2000" dirty="0" smtClean="0"/>
              <a:t> mod 7</a:t>
            </a:r>
            <a:r>
              <a:rPr lang="en-US" altLang="zh-CN" sz="2000" dirty="0" smtClean="0"/>
              <a:t>=1</a:t>
            </a:r>
          </a:p>
          <a:p>
            <a:pPr>
              <a:buNone/>
            </a:pPr>
            <a:r>
              <a:rPr lang="en-US" altLang="zh-CN" sz="2000" dirty="0" smtClean="0"/>
              <a:t>       4</a:t>
            </a:r>
            <a:r>
              <a:rPr lang="en-US" altLang="zh-CN" sz="2000" baseline="30000" dirty="0" smtClean="0"/>
              <a:t>2</a:t>
            </a:r>
            <a:r>
              <a:rPr lang="en-US" altLang="zh-CN" sz="2000" dirty="0" smtClean="0"/>
              <a:t> mod 7=3</a:t>
            </a:r>
            <a:r>
              <a:rPr lang="en-US" sz="2000" baseline="30000" dirty="0" smtClean="0"/>
              <a:t>2</a:t>
            </a:r>
            <a:r>
              <a:rPr lang="en-US" sz="2000" dirty="0" smtClean="0"/>
              <a:t> mod 7</a:t>
            </a:r>
            <a:r>
              <a:rPr lang="en-US" altLang="zh-CN" sz="2000" dirty="0" smtClean="0"/>
              <a:t>=2</a:t>
            </a:r>
          </a:p>
          <a:p>
            <a:pPr>
              <a:buNone/>
            </a:pPr>
            <a:r>
              <a:rPr lang="en-US" altLang="zh-CN" sz="2000" dirty="0" smtClean="0"/>
              <a:t>       2</a:t>
            </a:r>
            <a:r>
              <a:rPr lang="en-US" altLang="zh-CN" sz="2000" baseline="30000" dirty="0" smtClean="0"/>
              <a:t>2</a:t>
            </a:r>
            <a:r>
              <a:rPr lang="en-US" altLang="zh-CN" sz="2000" dirty="0" smtClean="0"/>
              <a:t> mod 7=5</a:t>
            </a:r>
            <a:r>
              <a:rPr lang="en-US" sz="2000" baseline="30000" dirty="0" smtClean="0"/>
              <a:t>2</a:t>
            </a:r>
            <a:r>
              <a:rPr lang="en-US" sz="2000" dirty="0" smtClean="0"/>
              <a:t> mod 7</a:t>
            </a:r>
            <a:r>
              <a:rPr lang="en-US" altLang="zh-CN" sz="2000" dirty="0" smtClean="0"/>
              <a:t>=4</a:t>
            </a:r>
          </a:p>
          <a:p>
            <a:pPr>
              <a:buNone/>
            </a:pPr>
            <a:endParaRPr lang="en-US" altLang="zh-CN" sz="2000" dirty="0" smtClean="0"/>
          </a:p>
          <a:p>
            <a:pPr>
              <a:buNone/>
            </a:pPr>
            <a:r>
              <a:rPr lang="en-US" altLang="zh-CN" sz="2000" dirty="0" smtClean="0"/>
              <a:t>	</a:t>
            </a:r>
            <a:r>
              <a:rPr lang="zh-CN" altLang="en-US" sz="2000" dirty="0" smtClean="0"/>
              <a:t>而</a:t>
            </a:r>
            <a:r>
              <a:rPr lang="en-US" altLang="zh-CN" sz="2000" dirty="0" smtClean="0"/>
              <a:t>{3, 5, 6}</a:t>
            </a:r>
            <a:r>
              <a:rPr lang="zh-CN" altLang="en-US" sz="2000" dirty="0" smtClean="0"/>
              <a:t>为模</a:t>
            </a:r>
            <a:r>
              <a:rPr lang="en-US" altLang="zh-CN" sz="2000" dirty="0" smtClean="0"/>
              <a:t>7</a:t>
            </a:r>
            <a:r>
              <a:rPr lang="zh-CN" altLang="en-US" sz="2000" dirty="0" smtClean="0"/>
              <a:t>的非平方剩余，因为无法找到整数解满足</a:t>
            </a:r>
            <a:r>
              <a:rPr lang="en-US" altLang="zh-CN" sz="2000" dirty="0" smtClean="0"/>
              <a:t>x</a:t>
            </a:r>
            <a:r>
              <a:rPr lang="en-US" altLang="zh-CN" sz="2000" baseline="30000" dirty="0" smtClean="0"/>
              <a:t>2</a:t>
            </a:r>
            <a:r>
              <a:rPr lang="en-US" altLang="zh-CN" sz="2000" dirty="0" smtClean="0"/>
              <a:t> = a mod 7</a:t>
            </a:r>
            <a:r>
              <a:rPr lang="zh-CN" altLang="en-US" sz="2000" dirty="0" smtClean="0"/>
              <a:t>，</a:t>
            </a:r>
            <a:r>
              <a:rPr lang="en-US" altLang="zh-CN" sz="2000" dirty="0" smtClean="0"/>
              <a:t>a∈{3, 5, 6}</a:t>
            </a:r>
          </a:p>
          <a:p>
            <a:endParaRPr lang="en-US" altLang="zh-CN" sz="2000" dirty="0" smtClean="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3B7484B5-1F67-4C82-B7D7-3383E5F545DB}" type="slidenum">
              <a:rPr lang="zh-CN" altLang="en-US" smtClean="0"/>
              <a:pPr>
                <a:defRPr/>
              </a:pPr>
              <a:t>94</a:t>
            </a:fld>
            <a:endParaRPr lang="en-US" altLang="zh-CN" dirty="0"/>
          </a:p>
        </p:txBody>
      </p:sp>
      <p:sp>
        <p:nvSpPr>
          <p:cNvPr id="5" name="流程图: 合并 4"/>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26871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052736"/>
            <a:ext cx="8363272" cy="5271864"/>
          </a:xfrm>
        </p:spPr>
        <p:txBody>
          <a:bodyPr>
            <a:normAutofit/>
          </a:bodyPr>
          <a:lstStyle/>
          <a:p>
            <a:r>
              <a:rPr lang="zh-CN" altLang="en-US" dirty="0" smtClean="0">
                <a:solidFill>
                  <a:srgbClr val="FF0000"/>
                </a:solidFill>
              </a:rPr>
              <a:t>定理：给定</a:t>
            </a:r>
            <a:r>
              <a:rPr lang="en-US" altLang="zh-CN" dirty="0" smtClean="0">
                <a:solidFill>
                  <a:srgbClr val="FF0000"/>
                </a:solidFill>
              </a:rPr>
              <a:t>a, 0&lt;a&lt;n</a:t>
            </a:r>
            <a:r>
              <a:rPr lang="zh-CN" altLang="en-US" dirty="0" smtClean="0">
                <a:solidFill>
                  <a:srgbClr val="FF0000"/>
                </a:solidFill>
              </a:rPr>
              <a:t>，则</a:t>
            </a:r>
            <a:r>
              <a:rPr lang="en-US" altLang="zh-CN" dirty="0" smtClean="0">
                <a:solidFill>
                  <a:srgbClr val="FF0000"/>
                </a:solidFill>
              </a:rPr>
              <a:t>a∈R2</a:t>
            </a:r>
            <a:r>
              <a:rPr lang="zh-CN" altLang="en-US" dirty="0" smtClean="0">
                <a:solidFill>
                  <a:srgbClr val="FF0000"/>
                </a:solidFill>
              </a:rPr>
              <a:t>，当且仅当</a:t>
            </a:r>
            <a:r>
              <a:rPr lang="en-US" altLang="zh-CN" dirty="0" err="1" smtClean="0">
                <a:solidFill>
                  <a:srgbClr val="FF0000"/>
                </a:solidFill>
              </a:rPr>
              <a:t>a</a:t>
            </a:r>
            <a:r>
              <a:rPr lang="en-US" altLang="zh-CN" baseline="30000" dirty="0" err="1" smtClean="0">
                <a:solidFill>
                  <a:srgbClr val="FF0000"/>
                </a:solidFill>
              </a:rPr>
              <a:t>e</a:t>
            </a:r>
            <a:r>
              <a:rPr lang="en-US" altLang="zh-CN" dirty="0" smtClean="0">
                <a:solidFill>
                  <a:srgbClr val="FF0000"/>
                </a:solidFill>
              </a:rPr>
              <a:t> mod n∈R2, </a:t>
            </a:r>
            <a:r>
              <a:rPr lang="zh-CN" altLang="en-US" dirty="0" smtClean="0">
                <a:solidFill>
                  <a:srgbClr val="FF0000"/>
                </a:solidFill>
              </a:rPr>
              <a:t>其中</a:t>
            </a:r>
            <a:r>
              <a:rPr lang="en-US" altLang="zh-CN" dirty="0" smtClean="0">
                <a:solidFill>
                  <a:srgbClr val="FF0000"/>
                </a:solidFill>
              </a:rPr>
              <a:t>GCD(</a:t>
            </a:r>
            <a:r>
              <a:rPr lang="en-US" altLang="zh-CN" dirty="0" err="1" smtClean="0">
                <a:solidFill>
                  <a:srgbClr val="FF0000"/>
                </a:solidFill>
              </a:rPr>
              <a:t>a,n</a:t>
            </a:r>
            <a:r>
              <a:rPr lang="en-US" altLang="zh-CN" dirty="0" smtClean="0">
                <a:solidFill>
                  <a:srgbClr val="FF0000"/>
                </a:solidFill>
              </a:rPr>
              <a:t>)=1,GCD(e,</a:t>
            </a:r>
            <a:r>
              <a:rPr lang="el-GR" altLang="zh-CN" dirty="0" smtClean="0">
                <a:solidFill>
                  <a:srgbClr val="FF0000"/>
                </a:solidFill>
              </a:rPr>
              <a:t>Φ</a:t>
            </a:r>
            <a:r>
              <a:rPr lang="en-US" altLang="zh-CN" dirty="0" smtClean="0">
                <a:solidFill>
                  <a:srgbClr val="FF0000"/>
                </a:solidFill>
              </a:rPr>
              <a:t>(n))=1</a:t>
            </a:r>
            <a:r>
              <a:rPr lang="zh-CN" altLang="en-US" dirty="0" smtClean="0">
                <a:solidFill>
                  <a:srgbClr val="FF0000"/>
                </a:solidFill>
              </a:rPr>
              <a:t>。</a:t>
            </a:r>
            <a:endParaRPr lang="en-US" altLang="zh-CN" dirty="0" smtClean="0">
              <a:solidFill>
                <a:srgbClr val="FF0000"/>
              </a:solidFill>
            </a:endParaRPr>
          </a:p>
          <a:p>
            <a:pPr>
              <a:buNone/>
            </a:pPr>
            <a:r>
              <a:rPr lang="zh-CN" altLang="en-US" dirty="0" smtClean="0"/>
              <a:t>证明：</a:t>
            </a:r>
            <a:endParaRPr lang="en-US" altLang="zh-CN" dirty="0" smtClean="0"/>
          </a:p>
          <a:p>
            <a:pPr>
              <a:buNone/>
            </a:pPr>
            <a:r>
              <a:rPr lang="en-US" altLang="zh-CN" sz="2400" dirty="0" smtClean="0"/>
              <a:t>		</a:t>
            </a:r>
            <a:r>
              <a:rPr lang="zh-CN" altLang="en-US" sz="2400" dirty="0" smtClean="0"/>
              <a:t>若</a:t>
            </a:r>
            <a:r>
              <a:rPr lang="en-US" altLang="zh-CN" sz="2400" dirty="0" smtClean="0"/>
              <a:t> a∈R2, </a:t>
            </a:r>
            <a:r>
              <a:rPr lang="zh-CN" altLang="en-US" sz="2400" dirty="0" smtClean="0"/>
              <a:t>存在</a:t>
            </a:r>
            <a:r>
              <a:rPr lang="en-US" altLang="zh-CN" sz="2400" dirty="0" smtClean="0"/>
              <a:t>x</a:t>
            </a:r>
            <a:r>
              <a:rPr lang="zh-CN" altLang="en-US" sz="2400" dirty="0" smtClean="0"/>
              <a:t>满足</a:t>
            </a:r>
            <a:r>
              <a:rPr lang="en-US" altLang="zh-CN" sz="2400" dirty="0" smtClean="0"/>
              <a:t> x</a:t>
            </a:r>
            <a:r>
              <a:rPr lang="en-US" altLang="zh-CN" sz="2400" baseline="30000" dirty="0" smtClean="0"/>
              <a:t>2</a:t>
            </a:r>
            <a:r>
              <a:rPr lang="en-US" altLang="zh-CN" sz="2400" dirty="0" smtClean="0"/>
              <a:t> mod n = a</a:t>
            </a:r>
          </a:p>
          <a:p>
            <a:pPr>
              <a:buNone/>
            </a:pPr>
            <a:r>
              <a:rPr lang="en-US" altLang="zh-CN" sz="2400" dirty="0" smtClean="0"/>
              <a:t>		</a:t>
            </a:r>
            <a:r>
              <a:rPr lang="en-US" altLang="zh-CN" sz="2400" dirty="0" err="1" smtClean="0"/>
              <a:t>a</a:t>
            </a:r>
            <a:r>
              <a:rPr lang="en-US" altLang="zh-CN" sz="2400" baseline="30000" dirty="0" err="1" smtClean="0"/>
              <a:t>e</a:t>
            </a:r>
            <a:r>
              <a:rPr lang="en-US" altLang="zh-CN" sz="2400" dirty="0" smtClean="0"/>
              <a:t> mod n = (x</a:t>
            </a:r>
            <a:r>
              <a:rPr lang="en-US" altLang="zh-CN" sz="2400" baseline="30000" dirty="0" smtClean="0"/>
              <a:t>2</a:t>
            </a:r>
            <a:r>
              <a:rPr lang="en-US" altLang="zh-CN" sz="2400" dirty="0" smtClean="0"/>
              <a:t>)</a:t>
            </a:r>
            <a:r>
              <a:rPr lang="en-US" altLang="zh-CN" sz="2400" baseline="30000" dirty="0" smtClean="0"/>
              <a:t>e</a:t>
            </a:r>
            <a:r>
              <a:rPr lang="en-US" altLang="zh-CN" sz="2400" dirty="0" smtClean="0"/>
              <a:t> mod n = (</a:t>
            </a:r>
            <a:r>
              <a:rPr lang="en-US" altLang="zh-CN" sz="2400" dirty="0" err="1" smtClean="0"/>
              <a:t>x</a:t>
            </a:r>
            <a:r>
              <a:rPr lang="en-US" altLang="zh-CN" sz="2400" baseline="30000" dirty="0" err="1" smtClean="0"/>
              <a:t>e</a:t>
            </a:r>
            <a:r>
              <a:rPr lang="en-US" altLang="zh-CN" sz="2400" dirty="0" smtClean="0"/>
              <a:t>)</a:t>
            </a:r>
            <a:r>
              <a:rPr lang="en-US" altLang="zh-CN" sz="2400" baseline="30000" dirty="0" smtClean="0"/>
              <a:t>2</a:t>
            </a:r>
            <a:r>
              <a:rPr lang="en-US" altLang="zh-CN" sz="2400" dirty="0" smtClean="0"/>
              <a:t> mod n</a:t>
            </a:r>
          </a:p>
          <a:p>
            <a:pPr>
              <a:buNone/>
            </a:pPr>
            <a:r>
              <a:rPr lang="en-US" altLang="zh-CN" sz="2400" dirty="0" smtClean="0"/>
              <a:t>		</a:t>
            </a:r>
            <a:r>
              <a:rPr lang="zh-CN" altLang="en-US" sz="2400" dirty="0" smtClean="0"/>
              <a:t>所以</a:t>
            </a:r>
            <a:r>
              <a:rPr lang="en-US" altLang="zh-CN" sz="2400" dirty="0" err="1"/>
              <a:t>a</a:t>
            </a:r>
            <a:r>
              <a:rPr lang="en-US" altLang="zh-CN" sz="2400" baseline="30000" dirty="0" err="1"/>
              <a:t>e</a:t>
            </a:r>
            <a:r>
              <a:rPr lang="en-US" altLang="zh-CN" sz="2400" dirty="0"/>
              <a:t> mod </a:t>
            </a:r>
            <a:r>
              <a:rPr lang="en-US" altLang="zh-CN" sz="2400" dirty="0" smtClean="0"/>
              <a:t>n∈R2</a:t>
            </a:r>
          </a:p>
          <a:p>
            <a:pPr>
              <a:buNone/>
            </a:pPr>
            <a:r>
              <a:rPr lang="en-US" altLang="zh-CN" sz="2400" dirty="0" smtClean="0"/>
              <a:t>		</a:t>
            </a:r>
          </a:p>
          <a:p>
            <a:pPr>
              <a:buNone/>
            </a:pPr>
            <a:r>
              <a:rPr lang="en-US" altLang="zh-CN" sz="2400" dirty="0" smtClean="0"/>
              <a:t>		</a:t>
            </a:r>
            <a:r>
              <a:rPr lang="zh-CN" altLang="en-US" sz="2400" dirty="0" smtClean="0"/>
              <a:t>总能找到</a:t>
            </a:r>
            <a:r>
              <a:rPr lang="en-US" altLang="zh-CN" sz="2400" dirty="0" smtClean="0"/>
              <a:t>d</a:t>
            </a:r>
            <a:r>
              <a:rPr lang="zh-CN" altLang="en-US" sz="2400" dirty="0" smtClean="0"/>
              <a:t>，使得</a:t>
            </a:r>
            <a:r>
              <a:rPr lang="en-US" altLang="zh-CN" sz="2400" dirty="0" err="1" smtClean="0"/>
              <a:t>ed</a:t>
            </a:r>
            <a:r>
              <a:rPr lang="en-US" altLang="zh-CN" sz="2400" dirty="0" smtClean="0"/>
              <a:t>=1mod</a:t>
            </a:r>
            <a:r>
              <a:rPr lang="el-GR" altLang="zh-CN" sz="2400" dirty="0"/>
              <a:t>Φ</a:t>
            </a:r>
            <a:r>
              <a:rPr lang="en-US" altLang="zh-CN" sz="2400" dirty="0" smtClean="0"/>
              <a:t>(n)</a:t>
            </a:r>
            <a:r>
              <a:rPr lang="zh-CN" altLang="en-US" sz="2400" dirty="0" smtClean="0"/>
              <a:t>，即</a:t>
            </a:r>
            <a:r>
              <a:rPr lang="en-US" altLang="zh-CN" sz="2400" dirty="0" err="1" smtClean="0"/>
              <a:t>a</a:t>
            </a:r>
            <a:r>
              <a:rPr lang="en-US" altLang="zh-CN" sz="2400" baseline="30000" dirty="0" err="1" smtClean="0"/>
              <a:t>ed</a:t>
            </a:r>
            <a:r>
              <a:rPr lang="en-US" altLang="zh-CN" sz="2400" dirty="0" smtClean="0"/>
              <a:t>=a mod n</a:t>
            </a:r>
          </a:p>
          <a:p>
            <a:pPr>
              <a:buNone/>
            </a:pPr>
            <a:r>
              <a:rPr lang="en-US" altLang="zh-CN" sz="2400" dirty="0" smtClean="0"/>
              <a:t>		</a:t>
            </a:r>
            <a:r>
              <a:rPr lang="zh-CN" altLang="en-US" sz="2400" dirty="0" smtClean="0"/>
              <a:t>所以</a:t>
            </a:r>
            <a:r>
              <a:rPr lang="en-US" altLang="zh-CN" sz="2400" dirty="0"/>
              <a:t>(</a:t>
            </a:r>
            <a:r>
              <a:rPr lang="en-US" altLang="zh-CN" sz="2400" dirty="0" smtClean="0"/>
              <a:t>a</a:t>
            </a:r>
            <a:r>
              <a:rPr lang="en-US" altLang="zh-CN" sz="2400" baseline="30000" dirty="0" smtClean="0"/>
              <a:t>e</a:t>
            </a:r>
            <a:r>
              <a:rPr lang="en-US" altLang="zh-CN" sz="2400" dirty="0" smtClean="0"/>
              <a:t>)</a:t>
            </a:r>
            <a:r>
              <a:rPr lang="en-US" altLang="zh-CN" sz="2400" baseline="30000" dirty="0" smtClean="0"/>
              <a:t>d</a:t>
            </a:r>
            <a:r>
              <a:rPr lang="en-US" altLang="zh-CN" sz="2400" dirty="0" smtClean="0"/>
              <a:t> mod n =a, </a:t>
            </a:r>
          </a:p>
          <a:p>
            <a:pPr>
              <a:buNone/>
            </a:pPr>
            <a:r>
              <a:rPr lang="en-US" altLang="zh-CN" sz="2400" dirty="0"/>
              <a:t>		</a:t>
            </a:r>
            <a:r>
              <a:rPr lang="zh-CN" altLang="en-US" sz="2400" dirty="0"/>
              <a:t>若</a:t>
            </a:r>
            <a:r>
              <a:rPr lang="en-US" altLang="zh-CN" sz="2400" dirty="0"/>
              <a:t>a</a:t>
            </a:r>
            <a:r>
              <a:rPr lang="en-US" altLang="zh-CN" sz="2400" baseline="30000" dirty="0"/>
              <a:t>e</a:t>
            </a:r>
            <a:r>
              <a:rPr lang="en-US" altLang="zh-CN" sz="2400" dirty="0"/>
              <a:t> mod n∈R2, </a:t>
            </a:r>
            <a:r>
              <a:rPr lang="zh-CN" altLang="en-US" sz="2400" dirty="0" smtClean="0"/>
              <a:t>可推知</a:t>
            </a:r>
            <a:r>
              <a:rPr lang="en-US" altLang="zh-CN" sz="2400" dirty="0" smtClean="0"/>
              <a:t>a∈R2</a:t>
            </a:r>
          </a:p>
          <a:p>
            <a:pPr>
              <a:buNone/>
            </a:pPr>
            <a:endParaRPr lang="zh-CN" altLang="en-US"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95</a:t>
            </a:fld>
            <a:endParaRPr lang="en-US" altLang="zh-CN" dirty="0"/>
          </a:p>
        </p:txBody>
      </p:sp>
      <p:sp>
        <p:nvSpPr>
          <p:cNvPr id="7" name="流程图: 合并 6"/>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4746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smtClean="0">
                <a:solidFill>
                  <a:srgbClr val="FF0000"/>
                </a:solidFill>
              </a:rPr>
              <a:t>定理：对于素数</a:t>
            </a:r>
            <a:r>
              <a:rPr lang="en-US" altLang="zh-CN" dirty="0" smtClean="0">
                <a:solidFill>
                  <a:srgbClr val="FF0000"/>
                </a:solidFill>
              </a:rPr>
              <a:t>p</a:t>
            </a:r>
            <a:r>
              <a:rPr lang="zh-CN" altLang="en-US" dirty="0" smtClean="0">
                <a:solidFill>
                  <a:srgbClr val="FF0000"/>
                </a:solidFill>
              </a:rPr>
              <a:t>，</a:t>
            </a:r>
            <a:r>
              <a:rPr lang="en-US" altLang="zh-CN" dirty="0" smtClean="0">
                <a:solidFill>
                  <a:srgbClr val="FF0000"/>
                </a:solidFill>
              </a:rPr>
              <a:t>p&gt;2</a:t>
            </a:r>
            <a:r>
              <a:rPr lang="zh-CN" altLang="en-US" dirty="0" smtClean="0">
                <a:solidFill>
                  <a:srgbClr val="FF0000"/>
                </a:solidFill>
              </a:rPr>
              <a:t>，</a:t>
            </a:r>
            <a:r>
              <a:rPr lang="en-US" altLang="zh-CN" dirty="0" smtClean="0">
                <a:solidFill>
                  <a:srgbClr val="FF0000"/>
                </a:solidFill>
              </a:rPr>
              <a:t>0&lt;a&lt;p, </a:t>
            </a:r>
            <a:r>
              <a:rPr lang="zh-CN" altLang="en-US" dirty="0" smtClean="0">
                <a:solidFill>
                  <a:srgbClr val="FF0000"/>
                </a:solidFill>
              </a:rPr>
              <a:t>如果</a:t>
            </a:r>
            <a:r>
              <a:rPr lang="en-US" altLang="zh-CN" dirty="0" smtClean="0">
                <a:solidFill>
                  <a:srgbClr val="FF0000"/>
                </a:solidFill>
              </a:rPr>
              <a:t>a∈R2</a:t>
            </a:r>
            <a:r>
              <a:rPr lang="zh-CN" altLang="en-US" dirty="0" smtClean="0">
                <a:solidFill>
                  <a:srgbClr val="FF0000"/>
                </a:solidFill>
              </a:rPr>
              <a:t>，则</a:t>
            </a:r>
            <a:r>
              <a:rPr lang="en-US" altLang="zh-CN" dirty="0" smtClean="0">
                <a:solidFill>
                  <a:srgbClr val="FF0000"/>
                </a:solidFill>
              </a:rPr>
              <a:t>x</a:t>
            </a:r>
            <a:r>
              <a:rPr lang="en-US" altLang="zh-CN" baseline="30000" dirty="0" smtClean="0">
                <a:solidFill>
                  <a:srgbClr val="FF0000"/>
                </a:solidFill>
              </a:rPr>
              <a:t>2</a:t>
            </a:r>
            <a:r>
              <a:rPr lang="en-US" altLang="zh-CN" dirty="0" smtClean="0">
                <a:solidFill>
                  <a:srgbClr val="FF0000"/>
                </a:solidFill>
              </a:rPr>
              <a:t> mod p = a </a:t>
            </a:r>
            <a:r>
              <a:rPr lang="zh-CN" altLang="en-US" dirty="0" smtClean="0">
                <a:solidFill>
                  <a:srgbClr val="FF0000"/>
                </a:solidFill>
              </a:rPr>
              <a:t>有两个解，否则无解。</a:t>
            </a:r>
            <a:r>
              <a:rPr lang="zh-CN" altLang="en-US" dirty="0" smtClean="0">
                <a:solidFill>
                  <a:srgbClr val="0070C0"/>
                </a:solidFill>
              </a:rPr>
              <a:t>（二次剩余解的个数）</a:t>
            </a:r>
          </a:p>
          <a:p>
            <a:pPr>
              <a:buNone/>
            </a:pPr>
            <a:endParaRPr lang="en-US" altLang="zh-CN" dirty="0" smtClean="0"/>
          </a:p>
          <a:p>
            <a:pPr>
              <a:buNone/>
            </a:pPr>
            <a:r>
              <a:rPr lang="zh-CN" altLang="en-US" dirty="0" smtClean="0"/>
              <a:t>证明：</a:t>
            </a:r>
            <a:endParaRPr lang="en-US" altLang="zh-CN" dirty="0" smtClean="0"/>
          </a:p>
          <a:p>
            <a:pPr lvl="1"/>
            <a:r>
              <a:rPr lang="zh-CN" altLang="en-US" dirty="0" smtClean="0"/>
              <a:t>假如</a:t>
            </a:r>
            <a:r>
              <a:rPr lang="en-US" altLang="zh-CN" dirty="0" smtClean="0"/>
              <a:t>a∈R2, </a:t>
            </a:r>
            <a:r>
              <a:rPr lang="zh-CN" altLang="en-US" dirty="0" smtClean="0"/>
              <a:t>至少有一个解</a:t>
            </a:r>
            <a:r>
              <a:rPr lang="en-US" altLang="zh-CN" dirty="0" smtClean="0"/>
              <a:t>x</a:t>
            </a:r>
            <a:r>
              <a:rPr lang="en-US" altLang="zh-CN" baseline="-25000" dirty="0" smtClean="0"/>
              <a:t>1</a:t>
            </a:r>
            <a:r>
              <a:rPr lang="en-US" altLang="zh-CN" dirty="0" smtClean="0"/>
              <a:t>, </a:t>
            </a:r>
            <a:r>
              <a:rPr lang="zh-CN" altLang="en-US" dirty="0" smtClean="0"/>
              <a:t>满足</a:t>
            </a:r>
            <a:r>
              <a:rPr lang="en-US" altLang="zh-CN" dirty="0" smtClean="0"/>
              <a:t>x</a:t>
            </a:r>
            <a:r>
              <a:rPr lang="en-US" altLang="zh-CN" baseline="-25000" dirty="0" smtClean="0"/>
              <a:t>1</a:t>
            </a:r>
            <a:r>
              <a:rPr lang="en-US" altLang="zh-CN" baseline="30000" dirty="0" smtClean="0"/>
              <a:t>2</a:t>
            </a:r>
            <a:r>
              <a:rPr lang="en-US" altLang="zh-CN" dirty="0" smtClean="0"/>
              <a:t> mod p=a</a:t>
            </a:r>
            <a:r>
              <a:rPr lang="zh-CN" altLang="en-US" dirty="0" smtClean="0"/>
              <a:t>，同时</a:t>
            </a:r>
            <a:r>
              <a:rPr lang="en-US" altLang="zh-CN" dirty="0" smtClean="0"/>
              <a:t>p-x</a:t>
            </a:r>
            <a:r>
              <a:rPr lang="en-US" altLang="zh-CN" baseline="-25000" dirty="0" smtClean="0"/>
              <a:t>1</a:t>
            </a:r>
            <a:r>
              <a:rPr lang="zh-CN" altLang="en-US" dirty="0" smtClean="0"/>
              <a:t>也是一个解：</a:t>
            </a:r>
            <a:r>
              <a:rPr lang="en-US" altLang="zh-CN" dirty="0" smtClean="0"/>
              <a:t>(p-x</a:t>
            </a:r>
            <a:r>
              <a:rPr lang="en-US" altLang="zh-CN" baseline="-25000" dirty="0" smtClean="0"/>
              <a:t>1</a:t>
            </a:r>
            <a:r>
              <a:rPr lang="en-US" altLang="zh-CN" dirty="0" smtClean="0"/>
              <a:t>)</a:t>
            </a:r>
            <a:r>
              <a:rPr lang="en-US" altLang="zh-CN" baseline="30000" dirty="0" smtClean="0"/>
              <a:t>2</a:t>
            </a:r>
            <a:r>
              <a:rPr lang="en-US" altLang="zh-CN" dirty="0" smtClean="0"/>
              <a:t> mod p = x</a:t>
            </a:r>
            <a:r>
              <a:rPr lang="en-US" altLang="zh-CN" baseline="-25000" dirty="0" smtClean="0"/>
              <a:t>1</a:t>
            </a:r>
            <a:r>
              <a:rPr lang="en-US" altLang="zh-CN" baseline="30000" dirty="0" smtClean="0"/>
              <a:t>2</a:t>
            </a:r>
            <a:r>
              <a:rPr lang="en-US" altLang="zh-CN" dirty="0" smtClean="0"/>
              <a:t> mod p = a</a:t>
            </a:r>
          </a:p>
          <a:p>
            <a:pPr lvl="1"/>
            <a:endParaRPr lang="en-US" altLang="zh-CN" dirty="0" smtClean="0"/>
          </a:p>
          <a:p>
            <a:pPr lvl="1"/>
            <a:r>
              <a:rPr lang="en-US" altLang="zh-CN" dirty="0" smtClean="0"/>
              <a:t>p-x</a:t>
            </a:r>
            <a:r>
              <a:rPr lang="en-US" altLang="zh-CN" baseline="-25000" dirty="0" smtClean="0"/>
              <a:t>1</a:t>
            </a:r>
            <a:r>
              <a:rPr lang="en-US" altLang="zh-CN" dirty="0" smtClean="0"/>
              <a:t>≠x</a:t>
            </a:r>
            <a:r>
              <a:rPr lang="en-US" altLang="zh-CN" baseline="-25000" dirty="0" smtClean="0"/>
              <a:t>1</a:t>
            </a:r>
            <a:r>
              <a:rPr lang="zh-CN" altLang="en-US" dirty="0" smtClean="0"/>
              <a:t>（</a:t>
            </a:r>
            <a:r>
              <a:rPr lang="en-US" altLang="zh-CN" dirty="0" smtClean="0"/>
              <a:t>p</a:t>
            </a:r>
            <a:r>
              <a:rPr lang="zh-CN" altLang="en-US" dirty="0" smtClean="0"/>
              <a:t>为奇数），所以这两个解是可以区分的</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96</a:t>
            </a:fld>
            <a:endParaRPr lang="en-US" altLang="zh-CN" dirty="0"/>
          </a:p>
        </p:txBody>
      </p:sp>
      <p:sp>
        <p:nvSpPr>
          <p:cNvPr id="7" name="流程图: 合并 6"/>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61599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buNone/>
            </a:pPr>
            <a:r>
              <a:rPr lang="zh-CN" altLang="en-US" dirty="0" smtClean="0">
                <a:solidFill>
                  <a:srgbClr val="FF0000"/>
                </a:solidFill>
              </a:rPr>
              <a:t>定理：对于素数</a:t>
            </a:r>
            <a:r>
              <a:rPr lang="en-US" altLang="zh-CN" dirty="0" smtClean="0">
                <a:solidFill>
                  <a:srgbClr val="FF0000"/>
                </a:solidFill>
              </a:rPr>
              <a:t>p</a:t>
            </a:r>
            <a:r>
              <a:rPr lang="zh-CN" altLang="en-US" dirty="0" smtClean="0">
                <a:solidFill>
                  <a:srgbClr val="FF0000"/>
                </a:solidFill>
              </a:rPr>
              <a:t>，</a:t>
            </a:r>
            <a:r>
              <a:rPr lang="en-US" altLang="zh-CN" dirty="0" smtClean="0">
                <a:solidFill>
                  <a:srgbClr val="FF0000"/>
                </a:solidFill>
              </a:rPr>
              <a:t>p&gt;2, </a:t>
            </a:r>
            <a:r>
              <a:rPr lang="zh-CN" altLang="en-US" dirty="0" smtClean="0">
                <a:solidFill>
                  <a:srgbClr val="FF0000"/>
                </a:solidFill>
              </a:rPr>
              <a:t>有</a:t>
            </a:r>
            <a:r>
              <a:rPr lang="en-US" altLang="zh-CN" dirty="0" smtClean="0">
                <a:solidFill>
                  <a:srgbClr val="FF0000"/>
                </a:solidFill>
              </a:rPr>
              <a:t>(p-1)/2</a:t>
            </a:r>
            <a:r>
              <a:rPr lang="zh-CN" altLang="en-US" dirty="0" smtClean="0">
                <a:solidFill>
                  <a:srgbClr val="FF0000"/>
                </a:solidFill>
              </a:rPr>
              <a:t>个模</a:t>
            </a:r>
            <a:r>
              <a:rPr lang="en-US" altLang="zh-CN" dirty="0" smtClean="0">
                <a:solidFill>
                  <a:srgbClr val="FF0000"/>
                </a:solidFill>
              </a:rPr>
              <a:t>p</a:t>
            </a:r>
            <a:r>
              <a:rPr lang="zh-CN" altLang="en-US" dirty="0" smtClean="0">
                <a:solidFill>
                  <a:srgbClr val="FF0000"/>
                </a:solidFill>
              </a:rPr>
              <a:t>的二次剩余，</a:t>
            </a:r>
            <a:r>
              <a:rPr lang="en-US" altLang="zh-CN" dirty="0" smtClean="0">
                <a:solidFill>
                  <a:srgbClr val="FF0000"/>
                </a:solidFill>
              </a:rPr>
              <a:t>(p-1)/2</a:t>
            </a:r>
            <a:r>
              <a:rPr lang="zh-CN" altLang="en-US" dirty="0" smtClean="0">
                <a:solidFill>
                  <a:srgbClr val="FF0000"/>
                </a:solidFill>
              </a:rPr>
              <a:t>个模</a:t>
            </a:r>
            <a:r>
              <a:rPr lang="en-US" altLang="zh-CN" dirty="0" smtClean="0">
                <a:solidFill>
                  <a:srgbClr val="FF0000"/>
                </a:solidFill>
              </a:rPr>
              <a:t>p</a:t>
            </a:r>
            <a:r>
              <a:rPr lang="zh-CN" altLang="en-US" dirty="0" smtClean="0">
                <a:solidFill>
                  <a:srgbClr val="FF0000"/>
                </a:solidFill>
              </a:rPr>
              <a:t>的非二次剩余。</a:t>
            </a:r>
            <a:r>
              <a:rPr lang="zh-CN" altLang="en-US" dirty="0" smtClean="0">
                <a:solidFill>
                  <a:srgbClr val="0070C0"/>
                </a:solidFill>
              </a:rPr>
              <a:t>（二次剩余的个数）</a:t>
            </a:r>
            <a:endParaRPr lang="en-US" altLang="zh-CN" dirty="0" smtClean="0">
              <a:solidFill>
                <a:srgbClr val="0070C0"/>
              </a:solidFill>
            </a:endParaRPr>
          </a:p>
          <a:p>
            <a:pPr>
              <a:buNone/>
            </a:pPr>
            <a:endParaRPr lang="en-US" altLang="zh-CN" dirty="0" smtClean="0"/>
          </a:p>
          <a:p>
            <a:pPr>
              <a:buNone/>
            </a:pPr>
            <a:r>
              <a:rPr lang="zh-CN" altLang="en-US" dirty="0" smtClean="0"/>
              <a:t>证明：</a:t>
            </a:r>
            <a:endParaRPr lang="en-US" altLang="zh-CN" dirty="0" smtClean="0"/>
          </a:p>
          <a:p>
            <a:pPr lvl="1"/>
            <a:r>
              <a:rPr lang="zh-CN" altLang="en-US" dirty="0"/>
              <a:t>对每个</a:t>
            </a:r>
            <a:r>
              <a:rPr lang="en-US" altLang="zh-CN" dirty="0"/>
              <a:t>a∈R2</a:t>
            </a:r>
            <a:r>
              <a:rPr lang="zh-CN" altLang="en-US" dirty="0"/>
              <a:t>，它的两个平方根</a:t>
            </a:r>
            <a:r>
              <a:rPr lang="en-US" altLang="zh-CN" dirty="0"/>
              <a:t>x</a:t>
            </a:r>
            <a:r>
              <a:rPr lang="en-US" altLang="zh-CN" baseline="-25000" dirty="0"/>
              <a:t>1</a:t>
            </a:r>
            <a:r>
              <a:rPr lang="zh-CN" altLang="en-US" dirty="0"/>
              <a:t>或</a:t>
            </a:r>
            <a:r>
              <a:rPr lang="en-US" altLang="zh-CN" dirty="0"/>
              <a:t>p-x</a:t>
            </a:r>
            <a:r>
              <a:rPr lang="en-US" altLang="zh-CN" baseline="-25000" dirty="0"/>
              <a:t>1</a:t>
            </a:r>
            <a:r>
              <a:rPr lang="zh-CN" altLang="en-US" dirty="0" smtClean="0"/>
              <a:t>中有且仅有一</a:t>
            </a:r>
            <a:r>
              <a:rPr lang="zh-CN" altLang="en-US" dirty="0"/>
              <a:t>个落在</a:t>
            </a:r>
            <a:r>
              <a:rPr lang="en-US" altLang="zh-CN" dirty="0"/>
              <a:t> [1, (p-1)/2]</a:t>
            </a:r>
            <a:r>
              <a:rPr lang="zh-CN" altLang="en-US" dirty="0"/>
              <a:t>中</a:t>
            </a:r>
            <a:endParaRPr lang="en-US" altLang="zh-CN" dirty="0"/>
          </a:p>
          <a:p>
            <a:pPr lvl="1"/>
            <a:r>
              <a:rPr lang="en-US" altLang="zh-CN" dirty="0" smtClean="0"/>
              <a:t>(p-1)/2</a:t>
            </a:r>
            <a:r>
              <a:rPr lang="zh-CN" altLang="en-US" dirty="0" smtClean="0"/>
              <a:t>个剩余</a:t>
            </a:r>
            <a:r>
              <a:rPr lang="en-US" altLang="zh-CN" dirty="0" smtClean="0"/>
              <a:t>1</a:t>
            </a:r>
            <a:r>
              <a:rPr lang="en-US" altLang="zh-CN" baseline="30000" dirty="0" smtClean="0"/>
              <a:t>2</a:t>
            </a:r>
            <a:r>
              <a:rPr lang="en-US" altLang="zh-CN" dirty="0" smtClean="0"/>
              <a:t>, 2</a:t>
            </a:r>
            <a:r>
              <a:rPr lang="en-US" altLang="zh-CN" baseline="30000" dirty="0" smtClean="0"/>
              <a:t>2</a:t>
            </a:r>
            <a:r>
              <a:rPr lang="en-US" altLang="zh-CN" dirty="0" smtClean="0"/>
              <a:t>, …, ((p-1)/2)</a:t>
            </a:r>
            <a:r>
              <a:rPr lang="en-US" altLang="zh-CN" baseline="30000" dirty="0" smtClean="0"/>
              <a:t>2</a:t>
            </a:r>
            <a:r>
              <a:rPr lang="en-US" altLang="zh-CN" dirty="0" smtClean="0"/>
              <a:t> mod p</a:t>
            </a:r>
            <a:r>
              <a:rPr lang="zh-CN" altLang="en-US" dirty="0" smtClean="0"/>
              <a:t>是不同的</a:t>
            </a:r>
            <a:r>
              <a:rPr lang="en-US" altLang="zh-CN" dirty="0" smtClean="0"/>
              <a:t>R2</a:t>
            </a:r>
            <a:r>
              <a:rPr lang="zh-CN" altLang="en-US" dirty="0" smtClean="0"/>
              <a:t>中的数</a:t>
            </a:r>
            <a:endParaRPr lang="en-US" altLang="zh-CN" dirty="0" smtClean="0"/>
          </a:p>
          <a:p>
            <a:pPr lvl="1"/>
            <a:r>
              <a:rPr lang="zh-CN" altLang="en-US" dirty="0" smtClean="0"/>
              <a:t>不存在其它二次剩余</a:t>
            </a:r>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97</a:t>
            </a:fld>
            <a:endParaRPr lang="en-US" altLang="zh-CN" dirty="0"/>
          </a:p>
        </p:txBody>
      </p:sp>
      <p:sp>
        <p:nvSpPr>
          <p:cNvPr id="7" name="流程图: 合并 6"/>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59217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467544" y="357188"/>
            <a:ext cx="8472487" cy="6000750"/>
          </a:xfrm>
        </p:spPr>
        <p:txBody>
          <a:bodyPr>
            <a:normAutofit/>
          </a:bodyPr>
          <a:lstStyle/>
          <a:p>
            <a:pPr>
              <a:buNone/>
            </a:pPr>
            <a:r>
              <a:rPr lang="zh-CN" altLang="en-US" dirty="0" smtClean="0"/>
              <a:t>例：</a:t>
            </a:r>
            <a:endParaRPr lang="en-US" altLang="zh-CN" dirty="0" smtClean="0"/>
          </a:p>
          <a:p>
            <a:pPr lvl="1"/>
            <a:r>
              <a:rPr lang="zh-CN" altLang="en-US" dirty="0" smtClean="0"/>
              <a:t>如果</a:t>
            </a:r>
            <a:r>
              <a:rPr lang="en-US" altLang="zh-CN" dirty="0" smtClean="0"/>
              <a:t>p=7</a:t>
            </a:r>
            <a:r>
              <a:rPr lang="zh-CN" altLang="en-US" dirty="0" smtClean="0"/>
              <a:t>，在</a:t>
            </a:r>
            <a:r>
              <a:rPr lang="en-US" altLang="zh-CN" dirty="0" smtClean="0"/>
              <a:t>[1, 6]</a:t>
            </a:r>
            <a:r>
              <a:rPr lang="zh-CN" altLang="en-US" dirty="0" smtClean="0"/>
              <a:t>中是平方剩余的有三个，即</a:t>
            </a:r>
            <a:r>
              <a:rPr lang="en-US" altLang="zh-CN" dirty="0" smtClean="0"/>
              <a:t>{1, 2, 4}</a:t>
            </a:r>
          </a:p>
          <a:p>
            <a:pPr lvl="2"/>
            <a:r>
              <a:rPr lang="en-US" altLang="zh-CN" dirty="0" smtClean="0"/>
              <a:t>1</a:t>
            </a:r>
            <a:r>
              <a:rPr lang="en-US" altLang="zh-CN" baseline="30000" dirty="0" smtClean="0"/>
              <a:t>2</a:t>
            </a:r>
            <a:r>
              <a:rPr lang="en-US" altLang="zh-CN" dirty="0" smtClean="0"/>
              <a:t> mod 7 = 1   	6</a:t>
            </a:r>
            <a:r>
              <a:rPr lang="en-US" altLang="zh-CN" baseline="30000" dirty="0" smtClean="0"/>
              <a:t>2</a:t>
            </a:r>
            <a:r>
              <a:rPr lang="en-US" altLang="zh-CN" dirty="0" smtClean="0"/>
              <a:t> mod 7 = 1</a:t>
            </a:r>
          </a:p>
          <a:p>
            <a:pPr lvl="2"/>
            <a:r>
              <a:rPr lang="en-US" altLang="zh-CN" dirty="0" smtClean="0"/>
              <a:t>2</a:t>
            </a:r>
            <a:r>
              <a:rPr lang="en-US" altLang="zh-CN" baseline="30000" dirty="0" smtClean="0"/>
              <a:t>2</a:t>
            </a:r>
            <a:r>
              <a:rPr lang="en-US" altLang="zh-CN" dirty="0" smtClean="0"/>
              <a:t> mod 7 = 4   	5</a:t>
            </a:r>
            <a:r>
              <a:rPr lang="en-US" altLang="zh-CN" baseline="30000" dirty="0" smtClean="0"/>
              <a:t>2</a:t>
            </a:r>
            <a:r>
              <a:rPr lang="en-US" altLang="zh-CN" dirty="0" smtClean="0"/>
              <a:t> mod 7 = 4</a:t>
            </a:r>
          </a:p>
          <a:p>
            <a:pPr lvl="2"/>
            <a:r>
              <a:rPr lang="en-US" altLang="zh-CN" dirty="0" smtClean="0"/>
              <a:t>3</a:t>
            </a:r>
            <a:r>
              <a:rPr lang="en-US" altLang="zh-CN" baseline="30000" dirty="0" smtClean="0"/>
              <a:t>2</a:t>
            </a:r>
            <a:r>
              <a:rPr lang="en-US" altLang="zh-CN" dirty="0" smtClean="0"/>
              <a:t> mod 7 = 2   	4</a:t>
            </a:r>
            <a:r>
              <a:rPr lang="en-US" altLang="zh-CN" baseline="30000" dirty="0" smtClean="0"/>
              <a:t>2</a:t>
            </a:r>
            <a:r>
              <a:rPr lang="en-US" altLang="zh-CN" dirty="0" smtClean="0"/>
              <a:t> mod 7 = 2</a:t>
            </a:r>
          </a:p>
          <a:p>
            <a:pPr lvl="1"/>
            <a:endParaRPr lang="en-US" altLang="zh-CN" dirty="0" smtClean="0"/>
          </a:p>
          <a:p>
            <a:pPr lvl="1"/>
            <a:r>
              <a:rPr lang="zh-CN" altLang="en-US" dirty="0" smtClean="0"/>
              <a:t>如果</a:t>
            </a:r>
            <a:r>
              <a:rPr lang="en-US" altLang="zh-CN" dirty="0" smtClean="0"/>
              <a:t>p=11</a:t>
            </a:r>
            <a:r>
              <a:rPr lang="zh-CN" altLang="en-US" dirty="0" smtClean="0"/>
              <a:t>，在</a:t>
            </a:r>
            <a:r>
              <a:rPr lang="en-US" altLang="zh-CN" dirty="0" smtClean="0"/>
              <a:t>[1,10]</a:t>
            </a:r>
            <a:r>
              <a:rPr lang="zh-CN" altLang="en-US" dirty="0" smtClean="0"/>
              <a:t>中是平方剩余的有五个，即</a:t>
            </a:r>
            <a:endParaRPr lang="en-US" altLang="zh-CN" dirty="0" smtClean="0"/>
          </a:p>
          <a:p>
            <a:pPr lvl="2"/>
            <a:r>
              <a:rPr lang="en-US" altLang="zh-CN" dirty="0" smtClean="0"/>
              <a:t>1</a:t>
            </a:r>
            <a:r>
              <a:rPr lang="en-US" altLang="zh-CN" baseline="30000" dirty="0" smtClean="0"/>
              <a:t>2</a:t>
            </a:r>
            <a:r>
              <a:rPr lang="en-US" altLang="zh-CN" dirty="0" smtClean="0"/>
              <a:t> mod 11 = 1   	10</a:t>
            </a:r>
            <a:r>
              <a:rPr lang="en-US" altLang="zh-CN" baseline="30000" dirty="0" smtClean="0"/>
              <a:t>2</a:t>
            </a:r>
            <a:r>
              <a:rPr lang="en-US" altLang="zh-CN" dirty="0" smtClean="0"/>
              <a:t> mod 11 = 1</a:t>
            </a:r>
          </a:p>
          <a:p>
            <a:pPr lvl="2"/>
            <a:r>
              <a:rPr lang="en-US" altLang="zh-CN" dirty="0" smtClean="0"/>
              <a:t>2</a:t>
            </a:r>
            <a:r>
              <a:rPr lang="en-US" altLang="zh-CN" baseline="30000" dirty="0" smtClean="0"/>
              <a:t>2</a:t>
            </a:r>
            <a:r>
              <a:rPr lang="en-US" altLang="zh-CN" dirty="0" smtClean="0"/>
              <a:t> mod 11 = 4   	9</a:t>
            </a:r>
            <a:r>
              <a:rPr lang="en-US" altLang="zh-CN" baseline="30000" dirty="0" smtClean="0"/>
              <a:t>2</a:t>
            </a:r>
            <a:r>
              <a:rPr lang="en-US" altLang="zh-CN" dirty="0" smtClean="0"/>
              <a:t> mod 11 = 4</a:t>
            </a:r>
          </a:p>
          <a:p>
            <a:pPr lvl="2"/>
            <a:r>
              <a:rPr lang="en-US" altLang="zh-CN" dirty="0" smtClean="0"/>
              <a:t>3</a:t>
            </a:r>
            <a:r>
              <a:rPr lang="en-US" altLang="zh-CN" baseline="30000" dirty="0" smtClean="0"/>
              <a:t>2</a:t>
            </a:r>
            <a:r>
              <a:rPr lang="en-US" altLang="zh-CN" dirty="0" smtClean="0"/>
              <a:t> mod 11 = 9   	8</a:t>
            </a:r>
            <a:r>
              <a:rPr lang="en-US" altLang="zh-CN" baseline="30000" dirty="0" smtClean="0"/>
              <a:t>2</a:t>
            </a:r>
            <a:r>
              <a:rPr lang="en-US" altLang="zh-CN" dirty="0" smtClean="0"/>
              <a:t> mod 11 = 9</a:t>
            </a:r>
          </a:p>
          <a:p>
            <a:pPr lvl="2"/>
            <a:r>
              <a:rPr lang="en-US" altLang="zh-CN" dirty="0" smtClean="0"/>
              <a:t>4</a:t>
            </a:r>
            <a:r>
              <a:rPr lang="en-US" altLang="zh-CN" baseline="30000" dirty="0" smtClean="0"/>
              <a:t>2</a:t>
            </a:r>
            <a:r>
              <a:rPr lang="en-US" altLang="zh-CN" dirty="0" smtClean="0"/>
              <a:t> mod 11 = 5   	7</a:t>
            </a:r>
            <a:r>
              <a:rPr lang="en-US" altLang="zh-CN" baseline="30000" dirty="0" smtClean="0"/>
              <a:t>2</a:t>
            </a:r>
            <a:r>
              <a:rPr lang="en-US" altLang="zh-CN" dirty="0" smtClean="0"/>
              <a:t> mod 11 = 5</a:t>
            </a:r>
          </a:p>
          <a:p>
            <a:pPr lvl="2"/>
            <a:r>
              <a:rPr lang="en-US" altLang="zh-CN" dirty="0" smtClean="0"/>
              <a:t>5</a:t>
            </a:r>
            <a:r>
              <a:rPr lang="en-US" altLang="zh-CN" baseline="30000" dirty="0" smtClean="0"/>
              <a:t>2</a:t>
            </a:r>
            <a:r>
              <a:rPr lang="en-US" altLang="zh-CN" dirty="0" smtClean="0"/>
              <a:t> mod 11 = 3   	6</a:t>
            </a:r>
            <a:r>
              <a:rPr lang="en-US" altLang="zh-CN" baseline="30000" dirty="0" smtClean="0"/>
              <a:t>2</a:t>
            </a:r>
            <a:r>
              <a:rPr lang="en-US" altLang="zh-CN" dirty="0" smtClean="0"/>
              <a:t> mod 11 = 3</a:t>
            </a:r>
          </a:p>
          <a:p>
            <a:pPr>
              <a:buNone/>
            </a:pPr>
            <a:endParaRPr lang="en-US" altLang="zh-CN" dirty="0" smtClean="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3B7484B5-1F67-4C82-B7D7-3383E5F545DB}" type="slidenum">
              <a:rPr lang="zh-CN" altLang="en-US" smtClean="0"/>
              <a:pPr>
                <a:defRPr/>
              </a:pPr>
              <a:t>98</a:t>
            </a:fld>
            <a:endParaRPr lang="en-US" altLang="zh-CN" dirty="0"/>
          </a:p>
        </p:txBody>
      </p:sp>
      <p:sp>
        <p:nvSpPr>
          <p:cNvPr id="5" name="流程图: 合并 4"/>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8054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Autofit/>
          </a:bodyPr>
          <a:lstStyle/>
          <a:p>
            <a:r>
              <a:rPr lang="zh-CN" altLang="en-US" dirty="0" smtClean="0">
                <a:solidFill>
                  <a:srgbClr val="FF0000"/>
                </a:solidFill>
              </a:rPr>
              <a:t>定理：对素数</a:t>
            </a:r>
            <a:r>
              <a:rPr lang="en-US" altLang="zh-CN" dirty="0" smtClean="0">
                <a:solidFill>
                  <a:srgbClr val="FF0000"/>
                </a:solidFill>
              </a:rPr>
              <a:t>p&gt;2, 0&lt;a&lt;p, </a:t>
            </a:r>
            <a:r>
              <a:rPr lang="zh-CN" altLang="en-US" dirty="0" smtClean="0">
                <a:solidFill>
                  <a:srgbClr val="FF0000"/>
                </a:solidFill>
              </a:rPr>
              <a:t>若</a:t>
            </a:r>
            <a:r>
              <a:rPr lang="en-US" altLang="zh-CN" dirty="0" smtClean="0">
                <a:solidFill>
                  <a:srgbClr val="FF0000"/>
                </a:solidFill>
              </a:rPr>
              <a:t>a∈R2, </a:t>
            </a:r>
            <a:r>
              <a:rPr lang="zh-CN" altLang="en-US" dirty="0" smtClean="0">
                <a:solidFill>
                  <a:srgbClr val="FF0000"/>
                </a:solidFill>
              </a:rPr>
              <a:t>则</a:t>
            </a:r>
            <a:r>
              <a:rPr lang="en-US" altLang="zh-CN" dirty="0" smtClean="0">
                <a:solidFill>
                  <a:srgbClr val="FF0000"/>
                </a:solidFill>
              </a:rPr>
              <a:t>a</a:t>
            </a:r>
            <a:r>
              <a:rPr lang="en-US" altLang="zh-CN" baseline="30000" dirty="0" smtClean="0">
                <a:solidFill>
                  <a:srgbClr val="FF0000"/>
                </a:solidFill>
              </a:rPr>
              <a:t>(p-1)/2</a:t>
            </a:r>
            <a:r>
              <a:rPr lang="en-US" altLang="zh-CN" dirty="0" smtClean="0">
                <a:solidFill>
                  <a:srgbClr val="FF0000"/>
                </a:solidFill>
              </a:rPr>
              <a:t> mod p=1</a:t>
            </a:r>
            <a:r>
              <a:rPr lang="zh-CN" altLang="en-US" dirty="0" smtClean="0">
                <a:solidFill>
                  <a:srgbClr val="FF0000"/>
                </a:solidFill>
              </a:rPr>
              <a:t>；否则</a:t>
            </a:r>
            <a:r>
              <a:rPr lang="en-US" altLang="zh-CN" dirty="0" smtClean="0">
                <a:solidFill>
                  <a:srgbClr val="FF0000"/>
                </a:solidFill>
              </a:rPr>
              <a:t>a</a:t>
            </a:r>
            <a:r>
              <a:rPr lang="en-US" altLang="zh-CN" baseline="30000" dirty="0" smtClean="0">
                <a:solidFill>
                  <a:srgbClr val="FF0000"/>
                </a:solidFill>
              </a:rPr>
              <a:t>(p-1)/2</a:t>
            </a:r>
            <a:r>
              <a:rPr lang="en-US" altLang="zh-CN" dirty="0" smtClean="0">
                <a:solidFill>
                  <a:srgbClr val="FF0000"/>
                </a:solidFill>
              </a:rPr>
              <a:t> mod p = p-1</a:t>
            </a:r>
            <a:r>
              <a:rPr lang="zh-CN" altLang="en-US" dirty="0" smtClean="0">
                <a:solidFill>
                  <a:srgbClr val="FF0000"/>
                </a:solidFill>
              </a:rPr>
              <a:t>。</a:t>
            </a:r>
            <a:r>
              <a:rPr lang="zh-CN" altLang="en-US" dirty="0" smtClean="0">
                <a:solidFill>
                  <a:srgbClr val="0070C0"/>
                </a:solidFill>
              </a:rPr>
              <a:t>（二次剩余的判定）</a:t>
            </a:r>
          </a:p>
          <a:p>
            <a:pPr>
              <a:buNone/>
            </a:pPr>
            <a:r>
              <a:rPr lang="zh-CN" altLang="en-US" sz="2400" dirty="0" smtClean="0"/>
              <a:t>证明：</a:t>
            </a:r>
            <a:endParaRPr lang="en-US" altLang="zh-CN" sz="2400" dirty="0" smtClean="0"/>
          </a:p>
          <a:p>
            <a:pPr lvl="1">
              <a:buNone/>
            </a:pPr>
            <a:r>
              <a:rPr lang="zh-CN" altLang="en-US" sz="2000" dirty="0" smtClean="0"/>
              <a:t>根据费马定理，</a:t>
            </a:r>
            <a:r>
              <a:rPr lang="en-US" altLang="zh-CN" sz="2000" dirty="0" smtClean="0"/>
              <a:t>a</a:t>
            </a:r>
            <a:r>
              <a:rPr lang="en-US" altLang="zh-CN" sz="2000" baseline="30000" dirty="0" smtClean="0"/>
              <a:t>p-1</a:t>
            </a:r>
            <a:r>
              <a:rPr lang="en-US" altLang="zh-CN" sz="2000" dirty="0" smtClean="0"/>
              <a:t> mod p=1, </a:t>
            </a:r>
            <a:r>
              <a:rPr lang="zh-CN" altLang="en-US" sz="2000" dirty="0" smtClean="0"/>
              <a:t>有</a:t>
            </a:r>
            <a:r>
              <a:rPr lang="en-US" altLang="zh-CN" sz="2000" dirty="0" smtClean="0"/>
              <a:t>(a</a:t>
            </a:r>
            <a:r>
              <a:rPr lang="en-US" altLang="zh-CN" sz="2000" baseline="30000" dirty="0" smtClean="0"/>
              <a:t>p-1</a:t>
            </a:r>
            <a:r>
              <a:rPr lang="en-US" altLang="zh-CN" sz="2000" dirty="0" smtClean="0"/>
              <a:t>–1) mod p=0</a:t>
            </a:r>
          </a:p>
          <a:p>
            <a:pPr lvl="1">
              <a:buNone/>
            </a:pPr>
            <a:r>
              <a:rPr lang="en-US" altLang="zh-CN" sz="2000" dirty="0" smtClean="0"/>
              <a:t>∵ p</a:t>
            </a:r>
            <a:r>
              <a:rPr lang="zh-CN" altLang="en-US" sz="2000" dirty="0" smtClean="0"/>
              <a:t>是奇数，因此有</a:t>
            </a:r>
            <a:r>
              <a:rPr lang="en-US" altLang="zh-CN" sz="2000" dirty="0" smtClean="0"/>
              <a:t>(a</a:t>
            </a:r>
            <a:r>
              <a:rPr lang="en-US" altLang="zh-CN" sz="2000" baseline="30000" dirty="0" smtClean="0"/>
              <a:t>(p-1)/2</a:t>
            </a:r>
            <a:r>
              <a:rPr lang="en-US" altLang="zh-CN" sz="2000" dirty="0" smtClean="0"/>
              <a:t> +1)(a</a:t>
            </a:r>
            <a:r>
              <a:rPr lang="en-US" altLang="zh-CN" sz="2000" baseline="30000" dirty="0" smtClean="0"/>
              <a:t>(p-1)/2</a:t>
            </a:r>
            <a:r>
              <a:rPr lang="en-US" altLang="zh-CN" sz="2000" dirty="0" smtClean="0"/>
              <a:t> -1) mod p=0</a:t>
            </a:r>
          </a:p>
          <a:p>
            <a:pPr lvl="1">
              <a:buNone/>
            </a:pPr>
            <a:r>
              <a:rPr lang="zh-CN" altLang="en-US" sz="2000" dirty="0" smtClean="0"/>
              <a:t>即</a:t>
            </a:r>
            <a:r>
              <a:rPr lang="en-US" altLang="zh-CN" sz="2000" dirty="0" err="1" smtClean="0"/>
              <a:t>p|a</a:t>
            </a:r>
            <a:r>
              <a:rPr lang="en-US" altLang="zh-CN" sz="2000" baseline="30000" dirty="0" smtClean="0"/>
              <a:t>(p-1)/2</a:t>
            </a:r>
            <a:r>
              <a:rPr lang="en-US" altLang="zh-CN" sz="2000" dirty="0" smtClean="0"/>
              <a:t> +1</a:t>
            </a:r>
            <a:r>
              <a:rPr lang="zh-CN" altLang="en-US" sz="2000" dirty="0" smtClean="0"/>
              <a:t>或</a:t>
            </a:r>
            <a:r>
              <a:rPr lang="en-US" altLang="zh-CN" sz="2000" dirty="0" err="1"/>
              <a:t>p</a:t>
            </a:r>
            <a:r>
              <a:rPr lang="en-US" altLang="zh-CN" sz="2000" dirty="0" err="1" smtClean="0"/>
              <a:t>|a</a:t>
            </a:r>
            <a:r>
              <a:rPr lang="en-US" altLang="zh-CN" sz="2000" baseline="30000" dirty="0" smtClean="0"/>
              <a:t>(p-1)/2</a:t>
            </a:r>
            <a:r>
              <a:rPr lang="en-US" altLang="zh-CN" sz="2000" dirty="0" smtClean="0"/>
              <a:t>–1</a:t>
            </a:r>
            <a:r>
              <a:rPr lang="zh-CN" altLang="en-US" sz="2000" dirty="0" smtClean="0"/>
              <a:t>，但不同时</a:t>
            </a:r>
            <a:r>
              <a:rPr lang="zh-CN" altLang="en-US" sz="2000" dirty="0"/>
              <a:t>成立</a:t>
            </a:r>
            <a:r>
              <a:rPr lang="zh-CN" altLang="en-US" sz="2000" dirty="0" smtClean="0"/>
              <a:t>，否则</a:t>
            </a:r>
            <a:r>
              <a:rPr lang="en-US" altLang="zh-CN" sz="2000" dirty="0" smtClean="0"/>
              <a:t>p|2</a:t>
            </a:r>
          </a:p>
          <a:p>
            <a:pPr lvl="1">
              <a:buNone/>
            </a:pPr>
            <a:r>
              <a:rPr lang="en-US" altLang="zh-CN" sz="2000" dirty="0" smtClean="0"/>
              <a:t>∴ </a:t>
            </a:r>
            <a:r>
              <a:rPr lang="en-US" altLang="zh-CN" sz="2000" dirty="0" smtClean="0">
                <a:solidFill>
                  <a:srgbClr val="0070C0"/>
                </a:solidFill>
              </a:rPr>
              <a:t>a</a:t>
            </a:r>
            <a:r>
              <a:rPr lang="en-US" altLang="zh-CN" sz="2000" baseline="30000" dirty="0" smtClean="0">
                <a:solidFill>
                  <a:srgbClr val="0070C0"/>
                </a:solidFill>
              </a:rPr>
              <a:t>(p-1)/2</a:t>
            </a:r>
            <a:r>
              <a:rPr lang="en-US" altLang="zh-CN" sz="2000" dirty="0" smtClean="0">
                <a:solidFill>
                  <a:srgbClr val="0070C0"/>
                </a:solidFill>
              </a:rPr>
              <a:t> mod p = ±1</a:t>
            </a:r>
          </a:p>
          <a:p>
            <a:pPr lvl="1">
              <a:buNone/>
            </a:pPr>
            <a:r>
              <a:rPr lang="zh-CN" altLang="en-US" sz="2000" dirty="0" smtClean="0"/>
              <a:t>若</a:t>
            </a:r>
            <a:r>
              <a:rPr lang="en-US" altLang="zh-CN" sz="2000" dirty="0" smtClean="0"/>
              <a:t>a∈R2</a:t>
            </a:r>
            <a:r>
              <a:rPr lang="zh-CN" altLang="en-US" sz="2000" dirty="0" smtClean="0"/>
              <a:t>，则其平方根</a:t>
            </a:r>
            <a:r>
              <a:rPr lang="en-US" altLang="zh-CN" sz="2000" dirty="0" smtClean="0"/>
              <a:t>x</a:t>
            </a:r>
            <a:r>
              <a:rPr lang="zh-CN" altLang="en-US" sz="2000" dirty="0" smtClean="0"/>
              <a:t>满足</a:t>
            </a:r>
            <a:r>
              <a:rPr lang="en-US" altLang="zh-CN" sz="2000" dirty="0" smtClean="0"/>
              <a:t>a</a:t>
            </a:r>
            <a:r>
              <a:rPr lang="en-US" altLang="zh-CN" sz="2000" baseline="30000" dirty="0" smtClean="0"/>
              <a:t>(p-1)/2</a:t>
            </a:r>
            <a:r>
              <a:rPr lang="en-US" altLang="zh-CN" sz="2000" dirty="0" smtClean="0"/>
              <a:t> mod p=x</a:t>
            </a:r>
            <a:r>
              <a:rPr lang="en-US" altLang="zh-CN" sz="2000" baseline="30000" dirty="0" smtClean="0"/>
              <a:t>p-1</a:t>
            </a:r>
            <a:r>
              <a:rPr lang="en-US" altLang="zh-CN" sz="2000" dirty="0" smtClean="0"/>
              <a:t> mod p=1</a:t>
            </a:r>
            <a:r>
              <a:rPr lang="zh-CN" altLang="en-US" sz="2000" dirty="0" smtClean="0"/>
              <a:t>。</a:t>
            </a:r>
            <a:endParaRPr lang="en-US" altLang="zh-CN" sz="2000" dirty="0" smtClean="0"/>
          </a:p>
          <a:p>
            <a:pPr marL="108000" lvl="1" indent="346075">
              <a:buNone/>
            </a:pPr>
            <a:r>
              <a:rPr lang="zh-CN" altLang="en-US" sz="2000" dirty="0" smtClean="0"/>
              <a:t>共</a:t>
            </a:r>
            <a:r>
              <a:rPr lang="en-US" altLang="zh-CN" sz="2000" dirty="0" smtClean="0"/>
              <a:t>(p-1)/2</a:t>
            </a:r>
            <a:r>
              <a:rPr lang="zh-CN" altLang="en-US" sz="2000" dirty="0" smtClean="0"/>
              <a:t>个平方剩余，都是</a:t>
            </a:r>
            <a:r>
              <a:rPr lang="en-US" altLang="zh-CN" sz="2000" dirty="0" smtClean="0"/>
              <a:t>a</a:t>
            </a:r>
            <a:r>
              <a:rPr lang="en-US" altLang="zh-CN" sz="2000" baseline="30000" dirty="0" smtClean="0"/>
              <a:t>(p-1)/2</a:t>
            </a:r>
            <a:r>
              <a:rPr lang="en-US" altLang="zh-CN" sz="2000" dirty="0" smtClean="0"/>
              <a:t> mod p = 1</a:t>
            </a:r>
            <a:r>
              <a:rPr lang="zh-CN" altLang="en-US" sz="2000" dirty="0" smtClean="0"/>
              <a:t>的解。而不会有更多的解，因为</a:t>
            </a:r>
            <a:r>
              <a:rPr lang="en-US" altLang="zh-CN" sz="2000" dirty="0" smtClean="0"/>
              <a:t>(p-1)/2</a:t>
            </a:r>
            <a:r>
              <a:rPr lang="zh-CN" altLang="en-US" sz="2000" dirty="0" smtClean="0"/>
              <a:t>次方程最多有</a:t>
            </a:r>
            <a:r>
              <a:rPr lang="en-US" altLang="zh-CN" sz="2000" dirty="0" smtClean="0"/>
              <a:t>(p-1)/2</a:t>
            </a:r>
            <a:r>
              <a:rPr lang="zh-CN" altLang="en-US" sz="2000" dirty="0" smtClean="0"/>
              <a:t>个解。</a:t>
            </a:r>
            <a:r>
              <a:rPr lang="en-US" altLang="zh-CN" sz="2000" dirty="0" smtClean="0"/>
              <a:t>(p-1)/2</a:t>
            </a:r>
            <a:r>
              <a:rPr lang="zh-CN" altLang="en-US" sz="2000" dirty="0" smtClean="0"/>
              <a:t>个非平方剩余只能是</a:t>
            </a:r>
            <a:r>
              <a:rPr lang="en-US" altLang="zh-CN" sz="2000" dirty="0" smtClean="0"/>
              <a:t>a</a:t>
            </a:r>
            <a:r>
              <a:rPr lang="en-US" altLang="zh-CN" sz="2000" baseline="30000" dirty="0" smtClean="0"/>
              <a:t>(p-1)/2</a:t>
            </a:r>
            <a:r>
              <a:rPr lang="en-US" altLang="zh-CN" sz="2000" dirty="0" smtClean="0"/>
              <a:t> mod p = p-1</a:t>
            </a:r>
            <a:r>
              <a:rPr lang="zh-CN" altLang="en-US" sz="2000" dirty="0" smtClean="0"/>
              <a:t>的解</a:t>
            </a:r>
            <a:endParaRPr lang="zh-CN" altLang="en-US" sz="2000"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99</a:t>
            </a:fld>
            <a:endParaRPr lang="en-US" altLang="zh-CN" dirty="0"/>
          </a:p>
        </p:txBody>
      </p:sp>
      <p:sp>
        <p:nvSpPr>
          <p:cNvPr id="7" name="流程图: 合并 6"/>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1215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2008最新公益系列精品PPT模板">
  <a:themeElements>
    <a:clrScheme name="Mountain">
      <a:dk1>
        <a:srgbClr val="000000"/>
      </a:dk1>
      <a:lt1>
        <a:srgbClr val="FFFFFF"/>
      </a:lt1>
      <a:dk2>
        <a:srgbClr val="0536B3"/>
      </a:dk2>
      <a:lt2>
        <a:srgbClr val="7CB7F8"/>
      </a:lt2>
      <a:accent1>
        <a:srgbClr val="3F9EE4"/>
      </a:accent1>
      <a:accent2>
        <a:srgbClr val="77B559"/>
      </a:accent2>
      <a:accent3>
        <a:srgbClr val="E4A81B"/>
      </a:accent3>
      <a:accent4>
        <a:srgbClr val="108BB4"/>
      </a:accent4>
      <a:accent5>
        <a:srgbClr val="DA7328"/>
      </a:accent5>
      <a:accent6>
        <a:srgbClr val="AE589F"/>
      </a:accent6>
      <a:hlink>
        <a:srgbClr val="460245"/>
      </a:hlink>
      <a:folHlink>
        <a:srgbClr val="AC17D6"/>
      </a:folHlink>
    </a:clrScheme>
    <a:fontScheme name="2008最新公益系列精品PPT模板">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008最新公益系列精品PPT模板 1">
        <a:dk1>
          <a:srgbClr val="5F5F5F"/>
        </a:dk1>
        <a:lt1>
          <a:srgbClr val="FFFFFF"/>
        </a:lt1>
        <a:dk2>
          <a:srgbClr val="C36609"/>
        </a:dk2>
        <a:lt2>
          <a:srgbClr val="DDDDDD"/>
        </a:lt2>
        <a:accent1>
          <a:srgbClr val="D2B94E"/>
        </a:accent1>
        <a:accent2>
          <a:srgbClr val="2395B9"/>
        </a:accent2>
        <a:accent3>
          <a:srgbClr val="FFFFFF"/>
        </a:accent3>
        <a:accent4>
          <a:srgbClr val="505050"/>
        </a:accent4>
        <a:accent5>
          <a:srgbClr val="E5D9B2"/>
        </a:accent5>
        <a:accent6>
          <a:srgbClr val="1F87A7"/>
        </a:accent6>
        <a:hlink>
          <a:srgbClr val="5C984E"/>
        </a:hlink>
        <a:folHlink>
          <a:srgbClr val="B5C77B"/>
        </a:folHlink>
      </a:clrScheme>
      <a:clrMap bg1="lt1" tx1="dk1" bg2="lt2" tx2="dk2" accent1="accent1" accent2="accent2" accent3="accent3" accent4="accent4" accent5="accent5" accent6="accent6" hlink="hlink" folHlink="folHlink"/>
    </a:extraClrScheme>
    <a:extraClrScheme>
      <a:clrScheme name="2008最新公益系列精品PPT模板 2">
        <a:dk1>
          <a:srgbClr val="5F5F5F"/>
        </a:dk1>
        <a:lt1>
          <a:srgbClr val="FFFFFF"/>
        </a:lt1>
        <a:dk2>
          <a:srgbClr val="9FC591"/>
        </a:dk2>
        <a:lt2>
          <a:srgbClr val="DDDDDD"/>
        </a:lt2>
        <a:accent1>
          <a:srgbClr val="7B82B7"/>
        </a:accent1>
        <a:accent2>
          <a:srgbClr val="8D337C"/>
        </a:accent2>
        <a:accent3>
          <a:srgbClr val="FFFFFF"/>
        </a:accent3>
        <a:accent4>
          <a:srgbClr val="505050"/>
        </a:accent4>
        <a:accent5>
          <a:srgbClr val="BFC1D8"/>
        </a:accent5>
        <a:accent6>
          <a:srgbClr val="7F2D70"/>
        </a:accent6>
        <a:hlink>
          <a:srgbClr val="CC87E1"/>
        </a:hlink>
        <a:folHlink>
          <a:srgbClr val="76C5D0"/>
        </a:folHlink>
      </a:clrScheme>
      <a:clrMap bg1="lt1" tx1="dk1" bg2="lt2" tx2="dk2" accent1="accent1" accent2="accent2" accent3="accent3" accent4="accent4" accent5="accent5" accent6="accent6" hlink="hlink" folHlink="folHlink"/>
    </a:extraClrScheme>
    <a:extraClrScheme>
      <a:clrScheme name="2008最新公益系列精品PPT模板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2008最新公益系列精品PPT模板</Template>
  <TotalTime>2604</TotalTime>
  <Words>10158</Words>
  <Application>Microsoft Office PowerPoint</Application>
  <PresentationFormat>全屏显示(4:3)</PresentationFormat>
  <Paragraphs>2606</Paragraphs>
  <Slides>121</Slides>
  <Notes>12</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121</vt:i4>
      </vt:variant>
    </vt:vector>
  </HeadingPairs>
  <TitlesOfParts>
    <vt:vector size="136" baseType="lpstr">
      <vt:lpstr>Times New Roman</vt:lpstr>
      <vt:lpstr>黑体</vt:lpstr>
      <vt:lpstr>宋体</vt:lpstr>
      <vt:lpstr>楷体</vt:lpstr>
      <vt:lpstr>Wingdings</vt:lpstr>
      <vt:lpstr>Arial Unicode MS</vt:lpstr>
      <vt:lpstr>华文行楷</vt:lpstr>
      <vt:lpstr>Symbol</vt:lpstr>
      <vt:lpstr>微软雅黑</vt:lpstr>
      <vt:lpstr>Arial</vt:lpstr>
      <vt:lpstr>Cambria Math</vt:lpstr>
      <vt:lpstr>Calibri</vt:lpstr>
      <vt:lpstr>Monotype Corsiva</vt:lpstr>
      <vt:lpstr>2008最新公益系列精品PPT模板</vt:lpstr>
      <vt:lpstr>Equation</vt:lpstr>
      <vt:lpstr>密码学导论˙第4章 数论基础</vt:lpstr>
      <vt:lpstr>本章目录</vt:lpstr>
      <vt:lpstr>第一节 有限域计算</vt:lpstr>
      <vt:lpstr>一、群、环和域</vt:lpstr>
      <vt:lpstr>PowerPoint 演示文稿</vt:lpstr>
      <vt:lpstr>PowerPoint 演示文稿</vt:lpstr>
      <vt:lpstr>PowerPoint 演示文稿</vt:lpstr>
      <vt:lpstr>PowerPoint 演示文稿</vt:lpstr>
      <vt:lpstr>PowerPoint 演示文稿</vt:lpstr>
      <vt:lpstr>约束关系</vt:lpstr>
      <vt:lpstr>二、模运算</vt:lpstr>
      <vt:lpstr>同余 (congruence)</vt:lpstr>
      <vt:lpstr>因子 Divisors</vt:lpstr>
      <vt:lpstr>同余的性质</vt:lpstr>
      <vt:lpstr>逆元</vt:lpstr>
      <vt:lpstr>PowerPoint 演示文稿</vt:lpstr>
      <vt:lpstr>模算术运算</vt:lpstr>
      <vt:lpstr>模运算的性质</vt:lpstr>
      <vt:lpstr>三、有限域GF(p) Galois Fields</vt:lpstr>
      <vt:lpstr>PowerPoint 演示文稿</vt:lpstr>
      <vt:lpstr>PowerPoint 演示文稿</vt:lpstr>
      <vt:lpstr>四、多项式计算</vt:lpstr>
      <vt:lpstr>普通多项式运算</vt:lpstr>
      <vt:lpstr>PowerPoint 演示文稿</vt:lpstr>
      <vt:lpstr>系数在Zp中的多项式运算</vt:lpstr>
      <vt:lpstr>PowerPoint 演示文稿</vt:lpstr>
      <vt:lpstr>有限域GF(2n)上的多项式计算</vt:lpstr>
      <vt:lpstr>素多项式</vt:lpstr>
      <vt:lpstr>PowerPoint 演示文稿</vt:lpstr>
      <vt:lpstr>计算上的考虑</vt:lpstr>
      <vt:lpstr>PowerPoint 演示文稿</vt:lpstr>
      <vt:lpstr>五、欧几里德算法Euclidean Algorithm</vt:lpstr>
      <vt:lpstr>PowerPoint 演示文稿</vt:lpstr>
      <vt:lpstr>求d=gcd(a,b)，并解ax+by=d</vt:lpstr>
      <vt:lpstr>PowerPoint 演示文稿</vt:lpstr>
      <vt:lpstr>在GF(p)中求乘法逆元</vt:lpstr>
      <vt:lpstr>PowerPoint 演示文稿</vt:lpstr>
      <vt:lpstr>多项式的欧几里德算法</vt:lpstr>
      <vt:lpstr>第二节 素数相关问题</vt:lpstr>
      <vt:lpstr>一、素数</vt:lpstr>
      <vt:lpstr>素因子分解</vt:lpstr>
      <vt:lpstr>PowerPoint 演示文稿</vt:lpstr>
      <vt:lpstr>整除和最大公约数GCD</vt:lpstr>
      <vt:lpstr>二、费马定理和欧拉定理</vt:lpstr>
      <vt:lpstr>PowerPoint 演示文稿</vt:lpstr>
      <vt:lpstr>欧拉函数</vt:lpstr>
      <vt:lpstr>PowerPoint 演示文稿</vt:lpstr>
      <vt:lpstr>PowerPoint 演示文稿</vt:lpstr>
      <vt:lpstr>欧拉定理 Euler’s Theorem</vt:lpstr>
      <vt:lpstr>PowerPoint 演示文稿</vt:lpstr>
      <vt:lpstr>计算乘法逆元</vt:lpstr>
      <vt:lpstr>在GF(2n)中求逆</vt:lpstr>
      <vt:lpstr>三、素性测试</vt:lpstr>
      <vt:lpstr>素数的性质</vt:lpstr>
      <vt:lpstr>PowerPoint 演示文稿</vt:lpstr>
      <vt:lpstr>Miller Rabin测试算法</vt:lpstr>
      <vt:lpstr>检测概率</vt:lpstr>
      <vt:lpstr>PowerPoint 演示文稿</vt:lpstr>
      <vt:lpstr>素数的分布</vt:lpstr>
      <vt:lpstr>第三节 本原元与指数函数</vt:lpstr>
      <vt:lpstr>一、本原元</vt:lpstr>
      <vt:lpstr>PowerPoint 演示文稿</vt:lpstr>
      <vt:lpstr>本原元的寻找</vt:lpstr>
      <vt:lpstr>本原元的判定</vt:lpstr>
      <vt:lpstr>二、生成元表示的有限域</vt:lpstr>
      <vt:lpstr>PowerPoint 演示文稿</vt:lpstr>
      <vt:lpstr>PowerPoint 演示文稿</vt:lpstr>
      <vt:lpstr>三、指数函数</vt:lpstr>
      <vt:lpstr>PowerPoint 演示文稿</vt:lpstr>
      <vt:lpstr>PowerPoint 演示文稿</vt:lpstr>
      <vt:lpstr>PowerPoint 演示文稿</vt:lpstr>
      <vt:lpstr>PowerPoint 演示文稿</vt:lpstr>
      <vt:lpstr>PowerPoint 演示文稿</vt:lpstr>
      <vt:lpstr>第四节 单向函数与单向陷门函数</vt:lpstr>
      <vt:lpstr>一、离散对数</vt:lpstr>
      <vt:lpstr>离散对数的计算</vt:lpstr>
      <vt:lpstr>Index Calculus求离散对数</vt:lpstr>
      <vt:lpstr>PowerPoint 演示文稿</vt:lpstr>
      <vt:lpstr>PowerPoint 演示文稿</vt:lpstr>
      <vt:lpstr>二、单向函数和单向陷门函数</vt:lpstr>
      <vt:lpstr>单向函数举例</vt:lpstr>
      <vt:lpstr>PowerPoint 演示文稿</vt:lpstr>
      <vt:lpstr>第五节 有限域方程</vt:lpstr>
      <vt:lpstr>一、一元一次方程</vt:lpstr>
      <vt:lpstr>PowerPoint 演示文稿</vt:lpstr>
      <vt:lpstr>PowerPoint 演示文稿</vt:lpstr>
      <vt:lpstr>PowerPoint 演示文稿</vt:lpstr>
      <vt:lpstr>整数的CRT表示</vt:lpstr>
      <vt:lpstr>CRT</vt:lpstr>
      <vt:lpstr>PowerPoint 演示文稿</vt:lpstr>
      <vt:lpstr>PowerPoint 演示文稿</vt:lpstr>
      <vt:lpstr>PowerPoint 演示文稿</vt:lpstr>
      <vt:lpstr>二、二次剩余问题</vt:lpstr>
      <vt:lpstr>PowerPoint 演示文稿</vt:lpstr>
      <vt:lpstr>PowerPoint 演示文稿</vt:lpstr>
      <vt:lpstr>PowerPoint 演示文稿</vt:lpstr>
      <vt:lpstr>PowerPoint 演示文稿</vt:lpstr>
      <vt:lpstr>PowerPoint 演示文稿</vt:lpstr>
      <vt:lpstr>PowerPoint 演示文稿</vt:lpstr>
      <vt:lpstr>求解x2 mod p=a，a∈R2</vt:lpstr>
      <vt:lpstr>求解x2 mod n=a，a∈R2</vt:lpstr>
      <vt:lpstr>PowerPoint 演示文稿</vt:lpstr>
      <vt:lpstr>第四节 秘密分享技术</vt:lpstr>
      <vt:lpstr>PowerPoint 演示文稿</vt:lpstr>
      <vt:lpstr>(t,n)门限方案</vt:lpstr>
      <vt:lpstr>拉格朗日插值多项式法 (Lagrange Interpolating Polynomial Scheme)</vt:lpstr>
      <vt:lpstr>PowerPoint 演示文稿</vt:lpstr>
      <vt:lpstr>拉格朗日插值多项式重建公式证明</vt:lpstr>
      <vt:lpstr>PowerPoint 演示文稿</vt:lpstr>
      <vt:lpstr>PowerPoint 演示文稿</vt:lpstr>
      <vt:lpstr>PowerPoint 演示文稿</vt:lpstr>
      <vt:lpstr>PowerPoint 演示文稿</vt:lpstr>
      <vt:lpstr>PowerPoint 演示文稿</vt:lpstr>
      <vt:lpstr>PowerPoint 演示文稿</vt:lpstr>
      <vt:lpstr>高级门限方案</vt:lpstr>
      <vt:lpstr>其它实现方法</vt:lpstr>
      <vt:lpstr>PowerPoint 演示文稿</vt:lpstr>
      <vt:lpstr>特定情景中的秘密分享</vt:lpstr>
      <vt:lpstr>PowerPoint 演示文稿</vt:lpstr>
      <vt:lpstr>PowerPoint 演示文稿</vt:lpstr>
      <vt:lpstr>PowerPoint 演示文稿</vt:lpstr>
    </vt:vector>
  </TitlesOfParts>
  <Company>USTC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密码学导论</dc:title>
  <dc:creator>李卫海</dc:creator>
  <cp:lastModifiedBy>李卫海</cp:lastModifiedBy>
  <cp:revision>228</cp:revision>
  <dcterms:created xsi:type="dcterms:W3CDTF">2009-10-05T06:48:12Z</dcterms:created>
  <dcterms:modified xsi:type="dcterms:W3CDTF">2017-06-01T02:57:40Z</dcterms:modified>
</cp:coreProperties>
</file>