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8"/>
  </p:notesMasterIdLst>
  <p:sldIdLst>
    <p:sldId id="263" r:id="rId2"/>
    <p:sldId id="264"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1" r:id="rId18"/>
    <p:sldId id="282" r:id="rId19"/>
    <p:sldId id="283" r:id="rId20"/>
    <p:sldId id="284" r:id="rId21"/>
    <p:sldId id="285"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95" r:id="rId41"/>
    <p:sldId id="393" r:id="rId42"/>
    <p:sldId id="394"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90" r:id="rId60"/>
    <p:sldId id="366" r:id="rId61"/>
    <p:sldId id="391" r:id="rId62"/>
    <p:sldId id="367" r:id="rId63"/>
    <p:sldId id="368" r:id="rId64"/>
    <p:sldId id="369" r:id="rId65"/>
    <p:sldId id="370" r:id="rId66"/>
    <p:sldId id="371" r:id="rId67"/>
    <p:sldId id="372" r:id="rId68"/>
    <p:sldId id="373" r:id="rId69"/>
    <p:sldId id="374" r:id="rId70"/>
    <p:sldId id="375" r:id="rId71"/>
    <p:sldId id="377" r:id="rId72"/>
    <p:sldId id="378" r:id="rId73"/>
    <p:sldId id="376" r:id="rId74"/>
    <p:sldId id="392" r:id="rId75"/>
    <p:sldId id="379" r:id="rId76"/>
    <p:sldId id="380" r:id="rId77"/>
    <p:sldId id="381" r:id="rId78"/>
    <p:sldId id="382" r:id="rId79"/>
    <p:sldId id="383" r:id="rId80"/>
    <p:sldId id="384" r:id="rId81"/>
    <p:sldId id="385" r:id="rId82"/>
    <p:sldId id="386" r:id="rId83"/>
    <p:sldId id="387" r:id="rId84"/>
    <p:sldId id="388" r:id="rId85"/>
    <p:sldId id="389" r:id="rId86"/>
    <p:sldId id="257" r:id="rId87"/>
  </p:sldIdLst>
  <p:sldSz cx="9144000" cy="6858000" type="screen4x3"/>
  <p:notesSz cx="6858000" cy="9144000"/>
  <p:embeddedFontLst>
    <p:embeddedFont>
      <p:font typeface="楷体" panose="02010609060101010101" pitchFamily="49" charset="-122"/>
      <p:regular r:id="rId89"/>
    </p:embeddedFont>
    <p:embeddedFont>
      <p:font typeface="Calibri" panose="020F0502020204030204" pitchFamily="34" charset="0"/>
      <p:regular r:id="rId90"/>
      <p:bold r:id="rId91"/>
      <p:italic r:id="rId92"/>
      <p:boldItalic r:id="rId93"/>
    </p:embeddedFont>
    <p:embeddedFont>
      <p:font typeface="微软雅黑" panose="020B0503020204020204" pitchFamily="34" charset="-122"/>
      <p:regular r:id="rId94"/>
      <p:bold r:id="rId95"/>
    </p:embeddedFont>
    <p:embeddedFont>
      <p:font typeface="华文行楷" panose="02010800040101010101" pitchFamily="2" charset="-122"/>
      <p:regular r:id="rId96"/>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02AA"/>
    <a:srgbClr val="980298"/>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3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5.fntdata"/><Relationship Id="rId9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slide" Target="../slides/slide49.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8FED2-5DBE-431A-AEC1-4E45CFB1C3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001351C-77B8-4447-B8AE-95977D86FB3F}">
      <dgm:prSet/>
      <dgm:spPr/>
      <dgm:t>
        <a:bodyPr/>
        <a:lstStyle/>
        <a:p>
          <a:pPr rtl="0"/>
          <a:r>
            <a:rPr lang="zh-CN" dirty="0" smtClean="0">
              <a:latin typeface="微软雅黑" panose="020B0503020204020204" pitchFamily="34" charset="-122"/>
              <a:ea typeface="微软雅黑" panose="020B0503020204020204" pitchFamily="34" charset="-122"/>
            </a:rPr>
            <a:t>第一节 </a:t>
          </a:r>
          <a:r>
            <a:rPr lang="zh-CN" altLang="en-US" dirty="0" smtClean="0">
              <a:latin typeface="微软雅黑" panose="020B0503020204020204" pitchFamily="34" charset="-122"/>
              <a:ea typeface="微软雅黑" panose="020B0503020204020204" pitchFamily="34" charset="-122"/>
            </a:rPr>
            <a:t>密码</a:t>
          </a:r>
          <a:r>
            <a:rPr lang="zh-CN" dirty="0" smtClean="0">
              <a:latin typeface="微软雅黑" panose="020B0503020204020204" pitchFamily="34" charset="-122"/>
              <a:ea typeface="微软雅黑" panose="020B0503020204020204" pitchFamily="34" charset="-122"/>
            </a:rPr>
            <a:t>协议概述</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BFFCAA9-D594-4F39-9E9D-B3A8D5483EFB}" type="parTrans" cxnId="{FAA9437A-E26F-48DF-821E-0C7542BB6475}">
      <dgm:prSet/>
      <dgm:spPr/>
      <dgm:t>
        <a:bodyPr/>
        <a:lstStyle/>
        <a:p>
          <a:endParaRPr lang="zh-CN" altLang="en-US">
            <a:latin typeface="微软雅黑" panose="020B0503020204020204" pitchFamily="34" charset="-122"/>
            <a:ea typeface="微软雅黑" panose="020B0503020204020204" pitchFamily="34" charset="-122"/>
          </a:endParaRPr>
        </a:p>
      </dgm:t>
    </dgm:pt>
    <dgm:pt modelId="{D9256965-2D13-4F60-91DF-B42080658BD9}" type="sibTrans" cxnId="{FAA9437A-E26F-48DF-821E-0C7542BB6475}">
      <dgm:prSet/>
      <dgm:spPr/>
      <dgm:t>
        <a:bodyPr/>
        <a:lstStyle/>
        <a:p>
          <a:endParaRPr lang="zh-CN" altLang="en-US">
            <a:latin typeface="微软雅黑" panose="020B0503020204020204" pitchFamily="34" charset="-122"/>
            <a:ea typeface="微软雅黑" panose="020B0503020204020204" pitchFamily="34" charset="-122"/>
          </a:endParaRPr>
        </a:p>
      </dgm:t>
    </dgm:pt>
    <dgm:pt modelId="{F7ACB2DC-7F65-4381-AE4B-822CDC1C1B29}">
      <dgm:prSet/>
      <dgm:spPr/>
      <dgm:t>
        <a:bodyPr/>
        <a:lstStyle/>
        <a:p>
          <a:pPr rtl="0"/>
          <a:r>
            <a:rPr lang="zh-CN" dirty="0" smtClean="0">
              <a:latin typeface="微软雅黑" panose="020B0503020204020204" pitchFamily="34" charset="-122"/>
              <a:ea typeface="微软雅黑" panose="020B0503020204020204" pitchFamily="34" charset="-122"/>
            </a:rPr>
            <a:t>仲裁协议、裁决协议、自动执行协议</a:t>
          </a:r>
          <a:endParaRPr lang="zh-CN" dirty="0">
            <a:latin typeface="微软雅黑" panose="020B0503020204020204" pitchFamily="34" charset="-122"/>
            <a:ea typeface="微软雅黑" panose="020B0503020204020204" pitchFamily="34" charset="-122"/>
          </a:endParaRPr>
        </a:p>
      </dgm:t>
    </dgm:pt>
    <dgm:pt modelId="{3400FC48-A6CE-4633-8E50-07DAC9535898}" type="parTrans" cxnId="{94C3BCA6-862D-4E33-A0AF-9CAAF51F5B24}">
      <dgm:prSet/>
      <dgm:spPr/>
      <dgm:t>
        <a:bodyPr/>
        <a:lstStyle/>
        <a:p>
          <a:endParaRPr lang="zh-CN" altLang="en-US">
            <a:latin typeface="微软雅黑" panose="020B0503020204020204" pitchFamily="34" charset="-122"/>
            <a:ea typeface="微软雅黑" panose="020B0503020204020204" pitchFamily="34" charset="-122"/>
          </a:endParaRPr>
        </a:p>
      </dgm:t>
    </dgm:pt>
    <dgm:pt modelId="{676BE4EF-F6BC-4F24-A8A0-61784BA02E88}" type="sibTrans" cxnId="{94C3BCA6-862D-4E33-A0AF-9CAAF51F5B24}">
      <dgm:prSet/>
      <dgm:spPr/>
      <dgm:t>
        <a:bodyPr/>
        <a:lstStyle/>
        <a:p>
          <a:endParaRPr lang="zh-CN" altLang="en-US">
            <a:latin typeface="微软雅黑" panose="020B0503020204020204" pitchFamily="34" charset="-122"/>
            <a:ea typeface="微软雅黑" panose="020B0503020204020204" pitchFamily="34" charset="-122"/>
          </a:endParaRPr>
        </a:p>
      </dgm:t>
    </dgm:pt>
    <dgm:pt modelId="{DF3772F9-961D-4F5B-B60D-526F399CBC7D}">
      <dgm:prSet/>
      <dgm:spPr/>
      <dgm:t>
        <a:bodyPr/>
        <a:lstStyle/>
        <a:p>
          <a:pPr rtl="0"/>
          <a:r>
            <a:rPr lang="zh-CN" dirty="0" smtClean="0">
              <a:latin typeface="微软雅黑" panose="020B0503020204020204" pitchFamily="34" charset="-122"/>
              <a:ea typeface="微软雅黑" panose="020B0503020204020204" pitchFamily="34" charset="-122"/>
            </a:rPr>
            <a:t>常见密码协议攻击方式</a:t>
          </a:r>
          <a:endParaRPr lang="zh-CN" dirty="0">
            <a:latin typeface="微软雅黑" panose="020B0503020204020204" pitchFamily="34" charset="-122"/>
            <a:ea typeface="微软雅黑" panose="020B0503020204020204" pitchFamily="34" charset="-122"/>
          </a:endParaRPr>
        </a:p>
      </dgm:t>
    </dgm:pt>
    <dgm:pt modelId="{98A55964-18C9-43D0-B3AC-A94FBBE0196F}" type="parTrans" cxnId="{B9DB553F-B2F4-4324-A85B-F2763E47BB2F}">
      <dgm:prSet/>
      <dgm:spPr/>
      <dgm:t>
        <a:bodyPr/>
        <a:lstStyle/>
        <a:p>
          <a:endParaRPr lang="zh-CN" altLang="en-US">
            <a:latin typeface="微软雅黑" panose="020B0503020204020204" pitchFamily="34" charset="-122"/>
            <a:ea typeface="微软雅黑" panose="020B0503020204020204" pitchFamily="34" charset="-122"/>
          </a:endParaRPr>
        </a:p>
      </dgm:t>
    </dgm:pt>
    <dgm:pt modelId="{F3C18722-7A5A-49F0-92D4-42F9089BABA6}" type="sibTrans" cxnId="{B9DB553F-B2F4-4324-A85B-F2763E47BB2F}">
      <dgm:prSet/>
      <dgm:spPr/>
      <dgm:t>
        <a:bodyPr/>
        <a:lstStyle/>
        <a:p>
          <a:endParaRPr lang="zh-CN" altLang="en-US">
            <a:latin typeface="微软雅黑" panose="020B0503020204020204" pitchFamily="34" charset="-122"/>
            <a:ea typeface="微软雅黑" panose="020B0503020204020204" pitchFamily="34" charset="-122"/>
          </a:endParaRPr>
        </a:p>
      </dgm:t>
    </dgm:pt>
    <dgm:pt modelId="{88DDF5F6-FC77-46D5-9670-4A5E636E586F}">
      <dgm:prSet/>
      <dgm:spPr/>
      <dgm:t>
        <a:bodyPr/>
        <a:lstStyle/>
        <a:p>
          <a:pPr rtl="0"/>
          <a:r>
            <a:rPr lang="zh-CN" dirty="0" smtClean="0">
              <a:latin typeface="微软雅黑" panose="020B0503020204020204" pitchFamily="34" charset="-122"/>
              <a:ea typeface="微软雅黑" panose="020B0503020204020204" pitchFamily="34" charset="-122"/>
            </a:rPr>
            <a:t>第</a:t>
          </a:r>
          <a:r>
            <a:rPr lang="zh-CN" altLang="en-US" dirty="0" smtClean="0">
              <a:latin typeface="微软雅黑" panose="020B0503020204020204" pitchFamily="34" charset="-122"/>
              <a:ea typeface="微软雅黑" panose="020B0503020204020204" pitchFamily="34" charset="-122"/>
            </a:rPr>
            <a:t>二</a:t>
          </a:r>
          <a:r>
            <a:rPr lang="zh-CN" dirty="0" smtClean="0">
              <a:latin typeface="微软雅黑" panose="020B0503020204020204" pitchFamily="34" charset="-122"/>
              <a:ea typeface="微软雅黑" panose="020B0503020204020204" pitchFamily="34" charset="-122"/>
            </a:rPr>
            <a:t>节 公平计算</a:t>
          </a:r>
          <a:endParaRPr lang="zh-CN" dirty="0">
            <a:latin typeface="微软雅黑" panose="020B0503020204020204" pitchFamily="34" charset="-122"/>
            <a:ea typeface="微软雅黑" panose="020B0503020204020204" pitchFamily="34" charset="-122"/>
          </a:endParaRPr>
        </a:p>
      </dgm:t>
    </dgm:pt>
    <dgm:pt modelId="{507BE604-CDDF-4FAA-B53D-5D91D3C2AE23}" type="parTrans" cxnId="{44D9D2DF-C178-417A-A6F3-043225C68C68}">
      <dgm:prSet/>
      <dgm:spPr/>
      <dgm:t>
        <a:bodyPr/>
        <a:lstStyle/>
        <a:p>
          <a:endParaRPr lang="zh-CN" altLang="en-US">
            <a:latin typeface="微软雅黑" panose="020B0503020204020204" pitchFamily="34" charset="-122"/>
            <a:ea typeface="微软雅黑" panose="020B0503020204020204" pitchFamily="34" charset="-122"/>
          </a:endParaRPr>
        </a:p>
      </dgm:t>
    </dgm:pt>
    <dgm:pt modelId="{7FA342E1-139E-478E-9231-A64AF9C08DCB}" type="sibTrans" cxnId="{44D9D2DF-C178-417A-A6F3-043225C68C68}">
      <dgm:prSet/>
      <dgm:spPr/>
      <dgm:t>
        <a:bodyPr/>
        <a:lstStyle/>
        <a:p>
          <a:endParaRPr lang="zh-CN" altLang="en-US">
            <a:latin typeface="微软雅黑" panose="020B0503020204020204" pitchFamily="34" charset="-122"/>
            <a:ea typeface="微软雅黑" panose="020B0503020204020204" pitchFamily="34" charset="-122"/>
          </a:endParaRPr>
        </a:p>
      </dgm:t>
    </dgm:pt>
    <dgm:pt modelId="{1B087479-C2C6-4899-B32B-942A7B175FB0}">
      <dgm:prSet/>
      <dgm:spPr/>
      <dgm:t>
        <a:bodyPr/>
        <a:lstStyle/>
        <a:p>
          <a:pPr rtl="0"/>
          <a:r>
            <a:rPr lang="zh-CN" dirty="0" smtClean="0">
              <a:latin typeface="微软雅黑" panose="020B0503020204020204" pitchFamily="34" charset="-122"/>
              <a:ea typeface="微软雅黑" panose="020B0503020204020204" pitchFamily="34" charset="-122"/>
            </a:rPr>
            <a:t>位承诺、公平的硬币抛掷、智力扑克</a:t>
          </a:r>
          <a:endParaRPr lang="zh-CN" dirty="0">
            <a:latin typeface="微软雅黑" panose="020B0503020204020204" pitchFamily="34" charset="-122"/>
            <a:ea typeface="微软雅黑" panose="020B0503020204020204" pitchFamily="34" charset="-122"/>
          </a:endParaRPr>
        </a:p>
      </dgm:t>
    </dgm:pt>
    <dgm:pt modelId="{8975B55B-5E2B-428A-8F4C-0A016B07ED99}" type="parTrans" cxnId="{044E6440-58EC-4EC0-B7D4-7CB9CEF0C0AB}">
      <dgm:prSet/>
      <dgm:spPr/>
      <dgm:t>
        <a:bodyPr/>
        <a:lstStyle/>
        <a:p>
          <a:endParaRPr lang="zh-CN" altLang="en-US">
            <a:latin typeface="微软雅黑" panose="020B0503020204020204" pitchFamily="34" charset="-122"/>
            <a:ea typeface="微软雅黑" panose="020B0503020204020204" pitchFamily="34" charset="-122"/>
          </a:endParaRPr>
        </a:p>
      </dgm:t>
    </dgm:pt>
    <dgm:pt modelId="{68152E4B-62FB-49F5-B013-9F50C8CC04DD}" type="sibTrans" cxnId="{044E6440-58EC-4EC0-B7D4-7CB9CEF0C0AB}">
      <dgm:prSet/>
      <dgm:spPr/>
      <dgm:t>
        <a:bodyPr/>
        <a:lstStyle/>
        <a:p>
          <a:endParaRPr lang="zh-CN" altLang="en-US">
            <a:latin typeface="微软雅黑" panose="020B0503020204020204" pitchFamily="34" charset="-122"/>
            <a:ea typeface="微软雅黑" panose="020B0503020204020204" pitchFamily="34" charset="-122"/>
          </a:endParaRPr>
        </a:p>
      </dgm:t>
    </dgm:pt>
    <dgm:pt modelId="{8A16FBFF-330F-455D-BF26-8BE193AA2DF3}">
      <dgm:prSet/>
      <dgm:spPr/>
      <dgm:t>
        <a:bodyPr/>
        <a:lstStyle/>
        <a:p>
          <a:pPr rtl="0"/>
          <a:r>
            <a:rPr lang="zh-CN" dirty="0" smtClean="0">
              <a:latin typeface="微软雅黑" panose="020B0503020204020204" pitchFamily="34" charset="-122"/>
              <a:ea typeface="微软雅黑" panose="020B0503020204020204" pitchFamily="34" charset="-122"/>
            </a:rPr>
            <a:t>第</a:t>
          </a:r>
          <a:r>
            <a:rPr lang="zh-CN" altLang="en-US" dirty="0" smtClean="0">
              <a:latin typeface="微软雅黑" panose="020B0503020204020204" pitchFamily="34" charset="-122"/>
              <a:ea typeface="微软雅黑" panose="020B0503020204020204" pitchFamily="34" charset="-122"/>
            </a:rPr>
            <a:t>三</a:t>
          </a:r>
          <a:r>
            <a:rPr lang="zh-CN" dirty="0" smtClean="0">
              <a:latin typeface="微软雅黑" panose="020B0503020204020204" pitchFamily="34" charset="-122"/>
              <a:ea typeface="微软雅黑" panose="020B0503020204020204" pitchFamily="34" charset="-122"/>
            </a:rPr>
            <a:t>节 其它密码协议实例</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477D600-B5B8-4BAC-A384-5E7675D15A01}" type="parTrans" cxnId="{CB09F6A6-10C1-49D4-A2F6-9EB8387A8842}">
      <dgm:prSet/>
      <dgm:spPr/>
      <dgm:t>
        <a:bodyPr/>
        <a:lstStyle/>
        <a:p>
          <a:endParaRPr lang="zh-CN" altLang="en-US">
            <a:latin typeface="微软雅黑" panose="020B0503020204020204" pitchFamily="34" charset="-122"/>
            <a:ea typeface="微软雅黑" panose="020B0503020204020204" pitchFamily="34" charset="-122"/>
          </a:endParaRPr>
        </a:p>
      </dgm:t>
    </dgm:pt>
    <dgm:pt modelId="{B3E03859-E8F7-4DC1-ACB9-03ADD480DD6B}" type="sibTrans" cxnId="{CB09F6A6-10C1-49D4-A2F6-9EB8387A8842}">
      <dgm:prSet/>
      <dgm:spPr/>
      <dgm:t>
        <a:bodyPr/>
        <a:lstStyle/>
        <a:p>
          <a:endParaRPr lang="zh-CN" altLang="en-US">
            <a:latin typeface="微软雅黑" panose="020B0503020204020204" pitchFamily="34" charset="-122"/>
            <a:ea typeface="微软雅黑" panose="020B0503020204020204" pitchFamily="34" charset="-122"/>
          </a:endParaRPr>
        </a:p>
      </dgm:t>
    </dgm:pt>
    <dgm:pt modelId="{0E359742-41E4-467F-AB33-8DE8EEC41066}">
      <dgm:prSet/>
      <dgm:spPr/>
      <dgm:t>
        <a:bodyPr/>
        <a:lstStyle/>
        <a:p>
          <a:pPr rtl="0"/>
          <a:r>
            <a:rPr lang="zh-CN" dirty="0" smtClean="0">
              <a:latin typeface="微软雅黑" panose="020B0503020204020204" pitchFamily="34" charset="-122"/>
              <a:ea typeface="微软雅黑" panose="020B0503020204020204" pitchFamily="34" charset="-122"/>
            </a:rPr>
            <a:t>保密选举、匿名消息广播、数字现金</a:t>
          </a:r>
          <a:endParaRPr lang="zh-CN" dirty="0">
            <a:latin typeface="微软雅黑" panose="020B0503020204020204" pitchFamily="34" charset="-122"/>
            <a:ea typeface="微软雅黑" panose="020B0503020204020204" pitchFamily="34" charset="-122"/>
          </a:endParaRPr>
        </a:p>
      </dgm:t>
    </dgm:pt>
    <dgm:pt modelId="{9C259DFF-1BD2-4F27-BB3A-D262564E239D}" type="parTrans" cxnId="{52A7F0FC-099A-4532-9ACA-4FCB450852D5}">
      <dgm:prSet/>
      <dgm:spPr/>
      <dgm:t>
        <a:bodyPr/>
        <a:lstStyle/>
        <a:p>
          <a:endParaRPr lang="zh-CN" altLang="en-US">
            <a:latin typeface="微软雅黑" panose="020B0503020204020204" pitchFamily="34" charset="-122"/>
            <a:ea typeface="微软雅黑" panose="020B0503020204020204" pitchFamily="34" charset="-122"/>
          </a:endParaRPr>
        </a:p>
      </dgm:t>
    </dgm:pt>
    <dgm:pt modelId="{741AC627-6B42-43D6-B802-25A43E7C7BA6}" type="sibTrans" cxnId="{52A7F0FC-099A-4532-9ACA-4FCB450852D5}">
      <dgm:prSet/>
      <dgm:spPr/>
      <dgm:t>
        <a:bodyPr/>
        <a:lstStyle/>
        <a:p>
          <a:endParaRPr lang="zh-CN" altLang="en-US">
            <a:latin typeface="微软雅黑" panose="020B0503020204020204" pitchFamily="34" charset="-122"/>
            <a:ea typeface="微软雅黑" panose="020B0503020204020204" pitchFamily="34" charset="-122"/>
          </a:endParaRPr>
        </a:p>
      </dgm:t>
    </dgm:pt>
    <dgm:pt modelId="{3E71C2E7-1C2B-4A63-8334-9774A1BBF449}">
      <dgm:prSet/>
      <dgm:spPr/>
      <dgm:t>
        <a:bodyPr/>
        <a:lstStyle/>
        <a:p>
          <a:pPr rtl="0"/>
          <a:r>
            <a:rPr lang="zh-CN" dirty="0" smtClean="0">
              <a:latin typeface="微软雅黑" panose="020B0503020204020204" pitchFamily="34" charset="-122"/>
              <a:ea typeface="微软雅黑" panose="020B0503020204020204" pitchFamily="34" charset="-122"/>
            </a:rPr>
            <a:t>第</a:t>
          </a:r>
          <a:r>
            <a:rPr lang="zh-CN" altLang="en-US" dirty="0" smtClean="0">
              <a:latin typeface="微软雅黑" panose="020B0503020204020204" pitchFamily="34" charset="-122"/>
              <a:ea typeface="微软雅黑" panose="020B0503020204020204" pitchFamily="34" charset="-122"/>
            </a:rPr>
            <a:t>四</a:t>
          </a:r>
          <a:r>
            <a:rPr lang="zh-CN" dirty="0" smtClean="0">
              <a:latin typeface="微软雅黑" panose="020B0503020204020204" pitchFamily="34" charset="-122"/>
              <a:ea typeface="微软雅黑" panose="020B0503020204020204" pitchFamily="34" charset="-122"/>
            </a:rPr>
            <a:t>节 密码协议的基本设计准则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B3149068-6FC6-49BC-B2DE-4447170782FC}" type="parTrans" cxnId="{0F7756B8-853E-4B98-9795-84DC8B013779}">
      <dgm:prSet/>
      <dgm:spPr/>
      <dgm:t>
        <a:bodyPr/>
        <a:lstStyle/>
        <a:p>
          <a:endParaRPr lang="zh-CN" altLang="en-US">
            <a:latin typeface="微软雅黑" panose="020B0503020204020204" pitchFamily="34" charset="-122"/>
            <a:ea typeface="微软雅黑" panose="020B0503020204020204" pitchFamily="34" charset="-122"/>
          </a:endParaRPr>
        </a:p>
      </dgm:t>
    </dgm:pt>
    <dgm:pt modelId="{91E3ED70-561D-45B4-876B-1300B638086F}" type="sibTrans" cxnId="{0F7756B8-853E-4B98-9795-84DC8B013779}">
      <dgm:prSet/>
      <dgm:spPr/>
      <dgm:t>
        <a:bodyPr/>
        <a:lstStyle/>
        <a:p>
          <a:endParaRPr lang="zh-CN" altLang="en-US">
            <a:latin typeface="微软雅黑" panose="020B0503020204020204" pitchFamily="34" charset="-122"/>
            <a:ea typeface="微软雅黑" panose="020B0503020204020204" pitchFamily="34" charset="-122"/>
          </a:endParaRPr>
        </a:p>
      </dgm:t>
    </dgm:pt>
    <dgm:pt modelId="{45A5C52D-FB7C-40B9-B841-C92BC78F37D6}">
      <dgm:prSet/>
      <dgm:spPr/>
      <dgm:t>
        <a:bodyPr/>
        <a:lstStyle/>
        <a:p>
          <a:pPr rtl="0"/>
          <a:r>
            <a:rPr lang="zh-CN" dirty="0" smtClean="0">
              <a:latin typeface="微软雅黑" panose="020B0503020204020204" pitchFamily="34" charset="-122"/>
              <a:ea typeface="微软雅黑" panose="020B0503020204020204" pitchFamily="34" charset="-122"/>
            </a:rPr>
            <a:t>不经意传输</a:t>
          </a:r>
          <a:endParaRPr lang="zh-CN" dirty="0">
            <a:latin typeface="微软雅黑" panose="020B0503020204020204" pitchFamily="34" charset="-122"/>
            <a:ea typeface="微软雅黑" panose="020B0503020204020204" pitchFamily="34" charset="-122"/>
          </a:endParaRPr>
        </a:p>
      </dgm:t>
    </dgm:pt>
    <dgm:pt modelId="{403E3098-5435-43C1-9FF3-2A8BD7AED9AA}" type="parTrans" cxnId="{1F1754AB-DFB3-454A-87B4-0D1441FB29D5}">
      <dgm:prSet/>
      <dgm:spPr/>
      <dgm:t>
        <a:bodyPr/>
        <a:lstStyle/>
        <a:p>
          <a:endParaRPr lang="zh-CN" altLang="en-US">
            <a:latin typeface="微软雅黑" panose="020B0503020204020204" pitchFamily="34" charset="-122"/>
            <a:ea typeface="微软雅黑" panose="020B0503020204020204" pitchFamily="34" charset="-122"/>
          </a:endParaRPr>
        </a:p>
      </dgm:t>
    </dgm:pt>
    <dgm:pt modelId="{0C00CF0D-0F12-40DF-9D58-2FAA71C94598}" type="sibTrans" cxnId="{1F1754AB-DFB3-454A-87B4-0D1441FB29D5}">
      <dgm:prSet/>
      <dgm:spPr/>
      <dgm:t>
        <a:bodyPr/>
        <a:lstStyle/>
        <a:p>
          <a:endParaRPr lang="zh-CN" altLang="en-US">
            <a:latin typeface="微软雅黑" panose="020B0503020204020204" pitchFamily="34" charset="-122"/>
            <a:ea typeface="微软雅黑" panose="020B0503020204020204" pitchFamily="34" charset="-122"/>
          </a:endParaRPr>
        </a:p>
      </dgm:t>
    </dgm:pt>
    <dgm:pt modelId="{23E8A9D3-0823-453F-A68C-45C06E64CB17}">
      <dgm:prSet/>
      <dgm:spPr/>
      <dgm:t>
        <a:bodyPr/>
        <a:lstStyle/>
        <a:p>
          <a:pPr rtl="0"/>
          <a:r>
            <a:rPr lang="zh-CN" dirty="0" smtClean="0">
              <a:latin typeface="微软雅黑" panose="020B0503020204020204" pitchFamily="34" charset="-122"/>
              <a:ea typeface="微软雅黑" panose="020B0503020204020204" pitchFamily="34" charset="-122"/>
            </a:rPr>
            <a:t>保密多方计算</a:t>
          </a:r>
          <a:endParaRPr lang="zh-CN" dirty="0">
            <a:latin typeface="微软雅黑" panose="020B0503020204020204" pitchFamily="34" charset="-122"/>
            <a:ea typeface="微软雅黑" panose="020B0503020204020204" pitchFamily="34" charset="-122"/>
          </a:endParaRPr>
        </a:p>
      </dgm:t>
    </dgm:pt>
    <dgm:pt modelId="{00B6A3AB-0DF5-4FD1-AA57-D5279303198D}" type="parTrans" cxnId="{9D9D0285-5AD3-4E97-B596-A6C0145F1C33}">
      <dgm:prSet/>
      <dgm:spPr/>
      <dgm:t>
        <a:bodyPr/>
        <a:lstStyle/>
        <a:p>
          <a:endParaRPr lang="zh-CN" altLang="en-US">
            <a:latin typeface="微软雅黑" panose="020B0503020204020204" pitchFamily="34" charset="-122"/>
            <a:ea typeface="微软雅黑" panose="020B0503020204020204" pitchFamily="34" charset="-122"/>
          </a:endParaRPr>
        </a:p>
      </dgm:t>
    </dgm:pt>
    <dgm:pt modelId="{1311957C-DCE2-45F6-B1E7-8A8F5098FFA7}" type="sibTrans" cxnId="{9D9D0285-5AD3-4E97-B596-A6C0145F1C33}">
      <dgm:prSet/>
      <dgm:spPr/>
      <dgm:t>
        <a:bodyPr/>
        <a:lstStyle/>
        <a:p>
          <a:endParaRPr lang="zh-CN" altLang="en-US">
            <a:latin typeface="微软雅黑" panose="020B0503020204020204" pitchFamily="34" charset="-122"/>
            <a:ea typeface="微软雅黑" panose="020B0503020204020204" pitchFamily="34" charset="-122"/>
          </a:endParaRPr>
        </a:p>
      </dgm:t>
    </dgm:pt>
    <dgm:pt modelId="{7BF594BC-E159-44A5-9279-CFFA7D0A24D7}" type="pres">
      <dgm:prSet presAssocID="{8948FED2-5DBE-431A-AEC1-4E45CFB1C361}" presName="linear" presStyleCnt="0">
        <dgm:presLayoutVars>
          <dgm:animLvl val="lvl"/>
          <dgm:resizeHandles val="exact"/>
        </dgm:presLayoutVars>
      </dgm:prSet>
      <dgm:spPr/>
      <dgm:t>
        <a:bodyPr/>
        <a:lstStyle/>
        <a:p>
          <a:endParaRPr lang="zh-CN" altLang="en-US"/>
        </a:p>
      </dgm:t>
    </dgm:pt>
    <dgm:pt modelId="{BD771172-6FCF-4B8C-AF60-CAD7DFF0EA20}" type="pres">
      <dgm:prSet presAssocID="{C001351C-77B8-4447-B8AE-95977D86FB3F}" presName="parentText" presStyleLbl="node1" presStyleIdx="0" presStyleCnt="4">
        <dgm:presLayoutVars>
          <dgm:chMax val="0"/>
          <dgm:bulletEnabled val="1"/>
        </dgm:presLayoutVars>
      </dgm:prSet>
      <dgm:spPr/>
      <dgm:t>
        <a:bodyPr/>
        <a:lstStyle/>
        <a:p>
          <a:endParaRPr lang="zh-CN" altLang="en-US"/>
        </a:p>
      </dgm:t>
    </dgm:pt>
    <dgm:pt modelId="{1C183F76-043E-4C5A-9805-0E037111D7CE}" type="pres">
      <dgm:prSet presAssocID="{C001351C-77B8-4447-B8AE-95977D86FB3F}" presName="childText" presStyleLbl="revTx" presStyleIdx="0" presStyleCnt="3">
        <dgm:presLayoutVars>
          <dgm:bulletEnabled val="1"/>
        </dgm:presLayoutVars>
      </dgm:prSet>
      <dgm:spPr/>
      <dgm:t>
        <a:bodyPr/>
        <a:lstStyle/>
        <a:p>
          <a:endParaRPr lang="zh-CN" altLang="en-US"/>
        </a:p>
      </dgm:t>
    </dgm:pt>
    <dgm:pt modelId="{43E0FEB1-B566-4BCC-BBF4-55D8E6678F48}" type="pres">
      <dgm:prSet presAssocID="{88DDF5F6-FC77-46D5-9670-4A5E636E586F}" presName="parentText" presStyleLbl="node1" presStyleIdx="1" presStyleCnt="4">
        <dgm:presLayoutVars>
          <dgm:chMax val="0"/>
          <dgm:bulletEnabled val="1"/>
        </dgm:presLayoutVars>
      </dgm:prSet>
      <dgm:spPr/>
      <dgm:t>
        <a:bodyPr/>
        <a:lstStyle/>
        <a:p>
          <a:endParaRPr lang="zh-CN" altLang="en-US"/>
        </a:p>
      </dgm:t>
    </dgm:pt>
    <dgm:pt modelId="{EEE5D6F4-6BA3-46B4-86C5-C89525A0BB04}" type="pres">
      <dgm:prSet presAssocID="{88DDF5F6-FC77-46D5-9670-4A5E636E586F}" presName="childText" presStyleLbl="revTx" presStyleIdx="1" presStyleCnt="3">
        <dgm:presLayoutVars>
          <dgm:bulletEnabled val="1"/>
        </dgm:presLayoutVars>
      </dgm:prSet>
      <dgm:spPr/>
      <dgm:t>
        <a:bodyPr/>
        <a:lstStyle/>
        <a:p>
          <a:endParaRPr lang="zh-CN" altLang="en-US"/>
        </a:p>
      </dgm:t>
    </dgm:pt>
    <dgm:pt modelId="{F7DEE6C6-A007-45A2-9DC5-2ADCE253D8DC}" type="pres">
      <dgm:prSet presAssocID="{8A16FBFF-330F-455D-BF26-8BE193AA2DF3}" presName="parentText" presStyleLbl="node1" presStyleIdx="2" presStyleCnt="4">
        <dgm:presLayoutVars>
          <dgm:chMax val="0"/>
          <dgm:bulletEnabled val="1"/>
        </dgm:presLayoutVars>
      </dgm:prSet>
      <dgm:spPr/>
      <dgm:t>
        <a:bodyPr/>
        <a:lstStyle/>
        <a:p>
          <a:endParaRPr lang="zh-CN" altLang="en-US"/>
        </a:p>
      </dgm:t>
    </dgm:pt>
    <dgm:pt modelId="{FC95C915-46B6-4EB5-BB45-B3129BF739F6}" type="pres">
      <dgm:prSet presAssocID="{8A16FBFF-330F-455D-BF26-8BE193AA2DF3}" presName="childText" presStyleLbl="revTx" presStyleIdx="2" presStyleCnt="3">
        <dgm:presLayoutVars>
          <dgm:bulletEnabled val="1"/>
        </dgm:presLayoutVars>
      </dgm:prSet>
      <dgm:spPr/>
      <dgm:t>
        <a:bodyPr/>
        <a:lstStyle/>
        <a:p>
          <a:endParaRPr lang="zh-CN" altLang="en-US"/>
        </a:p>
      </dgm:t>
    </dgm:pt>
    <dgm:pt modelId="{D2B8E94B-5EEE-4ACE-B49F-41712D532ED6}" type="pres">
      <dgm:prSet presAssocID="{3E71C2E7-1C2B-4A63-8334-9774A1BBF449}" presName="parentText" presStyleLbl="node1" presStyleIdx="3" presStyleCnt="4">
        <dgm:presLayoutVars>
          <dgm:chMax val="0"/>
          <dgm:bulletEnabled val="1"/>
        </dgm:presLayoutVars>
      </dgm:prSet>
      <dgm:spPr/>
      <dgm:t>
        <a:bodyPr/>
        <a:lstStyle/>
        <a:p>
          <a:endParaRPr lang="zh-CN" altLang="en-US"/>
        </a:p>
      </dgm:t>
    </dgm:pt>
  </dgm:ptLst>
  <dgm:cxnLst>
    <dgm:cxn modelId="{C4FABB7F-DD11-4ED4-B2A3-8539C4D9BCF3}" type="presOf" srcId="{3E71C2E7-1C2B-4A63-8334-9774A1BBF449}" destId="{D2B8E94B-5EEE-4ACE-B49F-41712D532ED6}" srcOrd="0" destOrd="0" presId="urn:microsoft.com/office/officeart/2005/8/layout/vList2"/>
    <dgm:cxn modelId="{6D7A1687-81FF-46B1-BEB0-EB866689594D}" type="presOf" srcId="{8A16FBFF-330F-455D-BF26-8BE193AA2DF3}" destId="{F7DEE6C6-A007-45A2-9DC5-2ADCE253D8DC}" srcOrd="0" destOrd="0" presId="urn:microsoft.com/office/officeart/2005/8/layout/vList2"/>
    <dgm:cxn modelId="{044E6440-58EC-4EC0-B7D4-7CB9CEF0C0AB}" srcId="{88DDF5F6-FC77-46D5-9670-4A5E636E586F}" destId="{1B087479-C2C6-4899-B32B-942A7B175FB0}" srcOrd="0" destOrd="0" parTransId="{8975B55B-5E2B-428A-8F4C-0A016B07ED99}" sibTransId="{68152E4B-62FB-49F5-B013-9F50C8CC04DD}"/>
    <dgm:cxn modelId="{9D9D0285-5AD3-4E97-B596-A6C0145F1C33}" srcId="{88DDF5F6-FC77-46D5-9670-4A5E636E586F}" destId="{23E8A9D3-0823-453F-A68C-45C06E64CB17}" srcOrd="2" destOrd="0" parTransId="{00B6A3AB-0DF5-4FD1-AA57-D5279303198D}" sibTransId="{1311957C-DCE2-45F6-B1E7-8A8F5098FFA7}"/>
    <dgm:cxn modelId="{1F1754AB-DFB3-454A-87B4-0D1441FB29D5}" srcId="{88DDF5F6-FC77-46D5-9670-4A5E636E586F}" destId="{45A5C52D-FB7C-40B9-B841-C92BC78F37D6}" srcOrd="1" destOrd="0" parTransId="{403E3098-5435-43C1-9FF3-2A8BD7AED9AA}" sibTransId="{0C00CF0D-0F12-40DF-9D58-2FAA71C94598}"/>
    <dgm:cxn modelId="{0F97BE83-9F07-490A-9F3E-6E570E9F1598}" type="presOf" srcId="{23E8A9D3-0823-453F-A68C-45C06E64CB17}" destId="{EEE5D6F4-6BA3-46B4-86C5-C89525A0BB04}" srcOrd="0" destOrd="2" presId="urn:microsoft.com/office/officeart/2005/8/layout/vList2"/>
    <dgm:cxn modelId="{B9DB553F-B2F4-4324-A85B-F2763E47BB2F}" srcId="{C001351C-77B8-4447-B8AE-95977D86FB3F}" destId="{DF3772F9-961D-4F5B-B60D-526F399CBC7D}" srcOrd="1" destOrd="0" parTransId="{98A55964-18C9-43D0-B3AC-A94FBBE0196F}" sibTransId="{F3C18722-7A5A-49F0-92D4-42F9089BABA6}"/>
    <dgm:cxn modelId="{CB09F6A6-10C1-49D4-A2F6-9EB8387A8842}" srcId="{8948FED2-5DBE-431A-AEC1-4E45CFB1C361}" destId="{8A16FBFF-330F-455D-BF26-8BE193AA2DF3}" srcOrd="2" destOrd="0" parTransId="{2477D600-B5B8-4BAC-A384-5E7675D15A01}" sibTransId="{B3E03859-E8F7-4DC1-ACB9-03ADD480DD6B}"/>
    <dgm:cxn modelId="{FB47D368-67E6-4904-9CB3-32662421F3AE}" type="presOf" srcId="{C001351C-77B8-4447-B8AE-95977D86FB3F}" destId="{BD771172-6FCF-4B8C-AF60-CAD7DFF0EA20}" srcOrd="0" destOrd="0" presId="urn:microsoft.com/office/officeart/2005/8/layout/vList2"/>
    <dgm:cxn modelId="{8FDCF42C-B4CB-403E-ABF0-43DF5E699165}" type="presOf" srcId="{0E359742-41E4-467F-AB33-8DE8EEC41066}" destId="{FC95C915-46B6-4EB5-BB45-B3129BF739F6}" srcOrd="0" destOrd="0" presId="urn:microsoft.com/office/officeart/2005/8/layout/vList2"/>
    <dgm:cxn modelId="{0F7756B8-853E-4B98-9795-84DC8B013779}" srcId="{8948FED2-5DBE-431A-AEC1-4E45CFB1C361}" destId="{3E71C2E7-1C2B-4A63-8334-9774A1BBF449}" srcOrd="3" destOrd="0" parTransId="{B3149068-6FC6-49BC-B2DE-4447170782FC}" sibTransId="{91E3ED70-561D-45B4-876B-1300B638086F}"/>
    <dgm:cxn modelId="{45C933B4-F93E-43D3-91E3-28F6A8E322C3}" type="presOf" srcId="{8948FED2-5DBE-431A-AEC1-4E45CFB1C361}" destId="{7BF594BC-E159-44A5-9279-CFFA7D0A24D7}" srcOrd="0" destOrd="0" presId="urn:microsoft.com/office/officeart/2005/8/layout/vList2"/>
    <dgm:cxn modelId="{7F660023-AA48-417E-A984-63E7C4B9AA2B}" type="presOf" srcId="{45A5C52D-FB7C-40B9-B841-C92BC78F37D6}" destId="{EEE5D6F4-6BA3-46B4-86C5-C89525A0BB04}" srcOrd="0" destOrd="1" presId="urn:microsoft.com/office/officeart/2005/8/layout/vList2"/>
    <dgm:cxn modelId="{94C3BCA6-862D-4E33-A0AF-9CAAF51F5B24}" srcId="{C001351C-77B8-4447-B8AE-95977D86FB3F}" destId="{F7ACB2DC-7F65-4381-AE4B-822CDC1C1B29}" srcOrd="0" destOrd="0" parTransId="{3400FC48-A6CE-4633-8E50-07DAC9535898}" sibTransId="{676BE4EF-F6BC-4F24-A8A0-61784BA02E88}"/>
    <dgm:cxn modelId="{BF5BEE80-16CF-44A7-9FAD-69C3C731E6C5}" type="presOf" srcId="{1B087479-C2C6-4899-B32B-942A7B175FB0}" destId="{EEE5D6F4-6BA3-46B4-86C5-C89525A0BB04}" srcOrd="0" destOrd="0" presId="urn:microsoft.com/office/officeart/2005/8/layout/vList2"/>
    <dgm:cxn modelId="{04D7F3FF-B440-4679-8CC1-A0248A78EE5F}" type="presOf" srcId="{88DDF5F6-FC77-46D5-9670-4A5E636E586F}" destId="{43E0FEB1-B566-4BCC-BBF4-55D8E6678F48}" srcOrd="0" destOrd="0" presId="urn:microsoft.com/office/officeart/2005/8/layout/vList2"/>
    <dgm:cxn modelId="{8D8409E2-3B1F-4011-BCDE-5D0CC17E0372}" type="presOf" srcId="{F7ACB2DC-7F65-4381-AE4B-822CDC1C1B29}" destId="{1C183F76-043E-4C5A-9805-0E037111D7CE}" srcOrd="0" destOrd="0" presId="urn:microsoft.com/office/officeart/2005/8/layout/vList2"/>
    <dgm:cxn modelId="{FAA9437A-E26F-48DF-821E-0C7542BB6475}" srcId="{8948FED2-5DBE-431A-AEC1-4E45CFB1C361}" destId="{C001351C-77B8-4447-B8AE-95977D86FB3F}" srcOrd="0" destOrd="0" parTransId="{EBFFCAA9-D594-4F39-9E9D-B3A8D5483EFB}" sibTransId="{D9256965-2D13-4F60-91DF-B42080658BD9}"/>
    <dgm:cxn modelId="{44D9D2DF-C178-417A-A6F3-043225C68C68}" srcId="{8948FED2-5DBE-431A-AEC1-4E45CFB1C361}" destId="{88DDF5F6-FC77-46D5-9670-4A5E636E586F}" srcOrd="1" destOrd="0" parTransId="{507BE604-CDDF-4FAA-B53D-5D91D3C2AE23}" sibTransId="{7FA342E1-139E-478E-9231-A64AF9C08DCB}"/>
    <dgm:cxn modelId="{52A7F0FC-099A-4532-9ACA-4FCB450852D5}" srcId="{8A16FBFF-330F-455D-BF26-8BE193AA2DF3}" destId="{0E359742-41E4-467F-AB33-8DE8EEC41066}" srcOrd="0" destOrd="0" parTransId="{9C259DFF-1BD2-4F27-BB3A-D262564E239D}" sibTransId="{741AC627-6B42-43D6-B802-25A43E7C7BA6}"/>
    <dgm:cxn modelId="{84D47FCB-33EE-4814-A4F5-798D94FF78F8}" type="presOf" srcId="{DF3772F9-961D-4F5B-B60D-526F399CBC7D}" destId="{1C183F76-043E-4C5A-9805-0E037111D7CE}" srcOrd="0" destOrd="1" presId="urn:microsoft.com/office/officeart/2005/8/layout/vList2"/>
    <dgm:cxn modelId="{181A98DA-1D66-40E6-827A-821241391CD4}" type="presParOf" srcId="{7BF594BC-E159-44A5-9279-CFFA7D0A24D7}" destId="{BD771172-6FCF-4B8C-AF60-CAD7DFF0EA20}" srcOrd="0" destOrd="0" presId="urn:microsoft.com/office/officeart/2005/8/layout/vList2"/>
    <dgm:cxn modelId="{B0341EAC-6277-4B4E-837C-E8470105CDF4}" type="presParOf" srcId="{7BF594BC-E159-44A5-9279-CFFA7D0A24D7}" destId="{1C183F76-043E-4C5A-9805-0E037111D7CE}" srcOrd="1" destOrd="0" presId="urn:microsoft.com/office/officeart/2005/8/layout/vList2"/>
    <dgm:cxn modelId="{063CDC11-A602-4C98-B553-9E0619775435}" type="presParOf" srcId="{7BF594BC-E159-44A5-9279-CFFA7D0A24D7}" destId="{43E0FEB1-B566-4BCC-BBF4-55D8E6678F48}" srcOrd="2" destOrd="0" presId="urn:microsoft.com/office/officeart/2005/8/layout/vList2"/>
    <dgm:cxn modelId="{F14794B6-0BCE-4520-B678-F48C1AB8267B}" type="presParOf" srcId="{7BF594BC-E159-44A5-9279-CFFA7D0A24D7}" destId="{EEE5D6F4-6BA3-46B4-86C5-C89525A0BB04}" srcOrd="3" destOrd="0" presId="urn:microsoft.com/office/officeart/2005/8/layout/vList2"/>
    <dgm:cxn modelId="{9013C8A0-B425-488B-81B7-42D06B40C397}" type="presParOf" srcId="{7BF594BC-E159-44A5-9279-CFFA7D0A24D7}" destId="{F7DEE6C6-A007-45A2-9DC5-2ADCE253D8DC}" srcOrd="4" destOrd="0" presId="urn:microsoft.com/office/officeart/2005/8/layout/vList2"/>
    <dgm:cxn modelId="{C89E3E10-DB15-4C5F-BB1A-BD7E0B63EFE1}" type="presParOf" srcId="{7BF594BC-E159-44A5-9279-CFFA7D0A24D7}" destId="{FC95C915-46B6-4EB5-BB45-B3129BF739F6}" srcOrd="5" destOrd="0" presId="urn:microsoft.com/office/officeart/2005/8/layout/vList2"/>
    <dgm:cxn modelId="{598593DF-ABE5-4BB4-8DAE-E2372560FEF8}" type="presParOf" srcId="{7BF594BC-E159-44A5-9279-CFFA7D0A24D7}" destId="{D2B8E94B-5EEE-4ACE-B49F-41712D532ED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2017/6/1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4</a:t>
            </a:r>
            <a:r>
              <a:rPr lang="zh-CN" altLang="en-US" smtClean="0"/>
              <a:t>学时</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a:t>
            </a:fld>
            <a:endParaRPr lang="zh-CN" altLang="en-US"/>
          </a:p>
        </p:txBody>
      </p:sp>
    </p:spTree>
    <p:extLst>
      <p:ext uri="{BB962C8B-B14F-4D97-AF65-F5344CB8AC3E}">
        <p14:creationId xmlns:p14="http://schemas.microsoft.com/office/powerpoint/2010/main" val="349900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lvl="1"/>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23</a:t>
            </a:fld>
            <a:endParaRPr lang="zh-CN" altLang="en-US"/>
          </a:p>
        </p:txBody>
      </p:sp>
    </p:spTree>
    <p:extLst>
      <p:ext uri="{BB962C8B-B14F-4D97-AF65-F5344CB8AC3E}">
        <p14:creationId xmlns:p14="http://schemas.microsoft.com/office/powerpoint/2010/main" val="389718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这里的欺诈是指：可以使得己方拿到好牌</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32</a:t>
            </a:fld>
            <a:endParaRPr lang="zh-CN" altLang="en-US"/>
          </a:p>
        </p:txBody>
      </p:sp>
    </p:spTree>
    <p:extLst>
      <p:ext uri="{BB962C8B-B14F-4D97-AF65-F5344CB8AC3E}">
        <p14:creationId xmlns:p14="http://schemas.microsoft.com/office/powerpoint/2010/main" val="404542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35</a:t>
            </a:fld>
            <a:endParaRPr lang="zh-CN" altLang="en-US"/>
          </a:p>
        </p:txBody>
      </p:sp>
    </p:spTree>
    <p:extLst>
      <p:ext uri="{BB962C8B-B14F-4D97-AF65-F5344CB8AC3E}">
        <p14:creationId xmlns:p14="http://schemas.microsoft.com/office/powerpoint/2010/main" val="270299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a:t>
            </a:r>
            <a:r>
              <a:rPr lang="en-US" altLang="zh-CN" dirty="0" smtClean="0"/>
              <a:t>Alice</a:t>
            </a:r>
            <a:r>
              <a:rPr lang="zh-CN" altLang="en-US" dirty="0" smtClean="0"/>
              <a:t>在匿名汇票上，可能写有除了</a:t>
            </a:r>
            <a:r>
              <a:rPr lang="en-US" altLang="zh-CN" dirty="0" smtClean="0"/>
              <a:t>1000</a:t>
            </a:r>
            <a:r>
              <a:rPr lang="zh-CN" altLang="en-US" dirty="0" smtClean="0"/>
              <a:t>美元之外的其它随机信息。例如，</a:t>
            </a:r>
            <a:r>
              <a:rPr lang="en-US" altLang="zh-CN" dirty="0" smtClean="0"/>
              <a:t>Alice</a:t>
            </a:r>
            <a:r>
              <a:rPr lang="zh-CN" altLang="en-US" dirty="0" smtClean="0"/>
              <a:t>可能希望用假名字，但不希望银行知道是什么假名字，则她可以在每张汇票上写上不同的假名。</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63</a:t>
            </a:fld>
            <a:endParaRPr lang="zh-CN" altLang="en-US"/>
          </a:p>
        </p:txBody>
      </p:sp>
    </p:spTree>
    <p:extLst>
      <p:ext uri="{BB962C8B-B14F-4D97-AF65-F5344CB8AC3E}">
        <p14:creationId xmlns:p14="http://schemas.microsoft.com/office/powerpoint/2010/main" val="1534263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例解">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FC620DE2-023C-4447-B5E6-85BACFF8C054}" type="slidenum">
              <a:rPr lang="zh-CN" altLang="en-US" smtClean="0"/>
              <a:pPr/>
              <a:t>‹#›</a:t>
            </a:fld>
            <a:endParaRPr lang="zh-CN" altLang="en-US"/>
          </a:p>
        </p:txBody>
      </p:sp>
      <p:sp>
        <p:nvSpPr>
          <p:cNvPr id="7" name="云形标注 6"/>
          <p:cNvSpPr/>
          <p:nvPr/>
        </p:nvSpPr>
        <p:spPr>
          <a:xfrm>
            <a:off x="7215207" y="214290"/>
            <a:ext cx="1714512" cy="785818"/>
          </a:xfrm>
          <a:prstGeom prst="cloudCallout">
            <a:avLst>
              <a:gd name="adj1" fmla="val -47896"/>
              <a:gd name="adj2" fmla="val 48786"/>
            </a:avLst>
          </a:prstGeom>
          <a:gradFill flip="none" rotWithShape="1">
            <a:gsLst>
              <a:gs pos="0">
                <a:srgbClr val="5E9EFF"/>
              </a:gs>
              <a:gs pos="10000">
                <a:srgbClr val="85C2FF">
                  <a:alpha val="80000"/>
                </a:srgbClr>
              </a:gs>
              <a:gs pos="30000">
                <a:srgbClr val="C4D6EB">
                  <a:alpha val="40000"/>
                </a:srgbClr>
              </a:gs>
              <a:gs pos="100000">
                <a:srgbClr val="FFEBFA">
                  <a:alpha val="2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行楷" pitchFamily="2" charset="-122"/>
                <a:ea typeface="华文行楷" pitchFamily="2" charset="-122"/>
              </a:rPr>
              <a:t>例解</a:t>
            </a:r>
          </a:p>
        </p:txBody>
      </p:sp>
      <p:sp>
        <p:nvSpPr>
          <p:cNvPr id="9" name="横卷形 8"/>
          <p:cNvSpPr/>
          <p:nvPr/>
        </p:nvSpPr>
        <p:spPr>
          <a:xfrm>
            <a:off x="3286117" y="6429396"/>
            <a:ext cx="2857520" cy="357190"/>
          </a:xfrm>
          <a:prstGeom prst="horizontalScroll">
            <a:avLst>
              <a:gd name="adj" fmla="val 14551"/>
            </a:avLst>
          </a:prstGeom>
          <a:noFill/>
          <a:ln>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rgbClr val="7030A0"/>
                </a:solidFill>
                <a:latin typeface="华文行楷" pitchFamily="2" charset="-122"/>
                <a:ea typeface="华文行楷" pitchFamily="2" charset="-122"/>
              </a:rPr>
              <a:t>中国科学技术大学 </a:t>
            </a:r>
            <a:r>
              <a:rPr lang="en-US" altLang="zh-CN" sz="1400" b="0" dirty="0" smtClean="0">
                <a:solidFill>
                  <a:srgbClr val="7030A0"/>
                </a:solidFill>
                <a:latin typeface="华文行楷" pitchFamily="2" charset="-122"/>
                <a:ea typeface="华文行楷" pitchFamily="2" charset="-122"/>
              </a:rPr>
              <a:t>·</a:t>
            </a:r>
            <a:r>
              <a:rPr lang="zh-CN" altLang="en-US" sz="1400" b="0" dirty="0" smtClean="0">
                <a:solidFill>
                  <a:srgbClr val="7030A0"/>
                </a:solidFill>
                <a:latin typeface="华文行楷" pitchFamily="2" charset="-122"/>
                <a:ea typeface="华文行楷" pitchFamily="2" charset="-122"/>
              </a:rPr>
              <a:t> 密码学导论</a:t>
            </a:r>
          </a:p>
        </p:txBody>
      </p:sp>
      <p:sp>
        <p:nvSpPr>
          <p:cNvPr id="10" name="内容占位符 2"/>
          <p:cNvSpPr>
            <a:spLocks noGrp="1"/>
          </p:cNvSpPr>
          <p:nvPr>
            <p:ph idx="1"/>
          </p:nvPr>
        </p:nvSpPr>
        <p:spPr>
          <a:xfrm>
            <a:off x="357159" y="357166"/>
            <a:ext cx="8472519" cy="60007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52783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5">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124744"/>
            <a:ext cx="8229600" cy="5199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67544" y="22653"/>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导论˙第</a:t>
            </a:r>
            <a:r>
              <a:rPr lang="en-US" altLang="zh-CN" sz="2400" dirty="0" smtClean="0"/>
              <a:t>9</a:t>
            </a:r>
            <a:r>
              <a:rPr lang="zh-CN" altLang="en-US" sz="2400" dirty="0" smtClean="0"/>
              <a:t>章</a:t>
            </a:r>
            <a:r>
              <a:rPr lang="en-US" altLang="zh-CN" sz="2400" dirty="0"/>
              <a:t/>
            </a:r>
            <a:br>
              <a:rPr lang="en-US" altLang="zh-CN" sz="2400" dirty="0"/>
            </a:br>
            <a:r>
              <a:rPr lang="zh-CN" altLang="en-US" dirty="0"/>
              <a:t>密码</a:t>
            </a:r>
            <a:r>
              <a:rPr lang="zh-CN" altLang="en-US" dirty="0" smtClean="0"/>
              <a:t>协议选讲</a:t>
            </a:r>
            <a:endParaRPr lang="zh-CN" altLang="en-US" dirty="0"/>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二、密码协议的种类</a:t>
            </a:r>
            <a:endParaRPr lang="en-US" dirty="0"/>
          </a:p>
        </p:txBody>
      </p:sp>
      <p:sp>
        <p:nvSpPr>
          <p:cNvPr id="3" name="内容占位符 2"/>
          <p:cNvSpPr>
            <a:spLocks noGrp="1"/>
          </p:cNvSpPr>
          <p:nvPr>
            <p:ph idx="1"/>
          </p:nvPr>
        </p:nvSpPr>
        <p:spPr/>
        <p:txBody>
          <a:bodyPr/>
          <a:lstStyle/>
          <a:p>
            <a:r>
              <a:rPr lang="zh-CN" altLang="en-US" dirty="0" smtClean="0"/>
              <a:t>仲裁协议</a:t>
            </a:r>
            <a:endParaRPr lang="en-US" altLang="zh-CN" dirty="0" smtClean="0"/>
          </a:p>
          <a:p>
            <a:pPr lvl="1"/>
            <a:r>
              <a:rPr lang="zh-CN" altLang="en-US" dirty="0" smtClean="0"/>
              <a:t>由仲裁者帮助互不信任的双方完成协议</a:t>
            </a:r>
            <a:endParaRPr lang="en-US" dirty="0" smtClean="0"/>
          </a:p>
          <a:p>
            <a:endParaRPr lang="en-US" dirty="0" smtClean="0"/>
          </a:p>
          <a:p>
            <a:r>
              <a:rPr lang="zh-CN" altLang="en-US" dirty="0" smtClean="0"/>
              <a:t>裁决协议</a:t>
            </a:r>
            <a:endParaRPr lang="en-US" altLang="zh-CN" dirty="0" smtClean="0"/>
          </a:p>
          <a:p>
            <a:pPr lvl="1"/>
            <a:r>
              <a:rPr lang="zh-CN" altLang="en-US" dirty="0" smtClean="0"/>
              <a:t>每次都要完成的非仲裁子协议</a:t>
            </a:r>
            <a:endParaRPr lang="en-US" altLang="zh-CN" dirty="0" smtClean="0"/>
          </a:p>
          <a:p>
            <a:pPr lvl="1"/>
            <a:r>
              <a:rPr lang="zh-CN" altLang="en-US" dirty="0" smtClean="0"/>
              <a:t>有争议时才执行的裁决子协议</a:t>
            </a:r>
            <a:endParaRPr lang="en-US" dirty="0" smtClean="0"/>
          </a:p>
          <a:p>
            <a:endParaRPr lang="en-US" dirty="0" smtClean="0"/>
          </a:p>
          <a:p>
            <a:r>
              <a:rPr lang="zh-CN" altLang="en-US" dirty="0" smtClean="0"/>
              <a:t>自动执行协议</a:t>
            </a:r>
            <a:endParaRPr lang="en-US" altLang="zh-CN" dirty="0" smtClean="0"/>
          </a:p>
          <a:p>
            <a:pPr lvl="1"/>
            <a:r>
              <a:rPr lang="zh-CN" altLang="en-US" dirty="0" smtClean="0"/>
              <a:t>协议本身就保证了公平性</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036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仲裁协议</a:t>
            </a:r>
            <a:endParaRPr lang="en-US" dirty="0"/>
          </a:p>
        </p:txBody>
      </p:sp>
      <p:sp>
        <p:nvSpPr>
          <p:cNvPr id="3" name="内容占位符 2"/>
          <p:cNvSpPr>
            <a:spLocks noGrp="1"/>
          </p:cNvSpPr>
          <p:nvPr>
            <p:ph idx="1"/>
          </p:nvPr>
        </p:nvSpPr>
        <p:spPr>
          <a:xfrm>
            <a:off x="457200" y="1295400"/>
            <a:ext cx="8363272" cy="5029200"/>
          </a:xfrm>
        </p:spPr>
        <p:txBody>
          <a:bodyPr/>
          <a:lstStyle/>
          <a:p>
            <a:endParaRPr lang="en-US" dirty="0" smtClean="0"/>
          </a:p>
          <a:p>
            <a:endParaRPr lang="en-US" dirty="0" smtClean="0"/>
          </a:p>
          <a:p>
            <a:endParaRPr lang="en-US" dirty="0" smtClean="0"/>
          </a:p>
          <a:p>
            <a:endParaRPr lang="en-US" dirty="0" smtClean="0"/>
          </a:p>
          <a:p>
            <a:endParaRPr lang="en-US" dirty="0" smtClean="0"/>
          </a:p>
          <a:p>
            <a:r>
              <a:rPr lang="en-US" altLang="zh-CN" dirty="0" smtClean="0"/>
              <a:t>Trent</a:t>
            </a:r>
            <a:r>
              <a:rPr lang="zh-CN" altLang="en-US" dirty="0" smtClean="0"/>
              <a:t>：可信第三方，仲裁者</a:t>
            </a:r>
            <a:endParaRPr lang="en-US" altLang="zh-CN" dirty="0" smtClean="0"/>
          </a:p>
          <a:p>
            <a:pPr lvl="1"/>
            <a:r>
              <a:rPr lang="zh-CN" altLang="en-US" dirty="0" smtClean="0"/>
              <a:t>仲裁者在协议中没有既得利益，与通信人没有利害关系</a:t>
            </a:r>
            <a:endParaRPr lang="en-US" altLang="zh-CN" dirty="0" smtClean="0"/>
          </a:p>
          <a:p>
            <a:pPr lvl="1"/>
            <a:r>
              <a:rPr lang="zh-CN" altLang="en-US" dirty="0" smtClean="0"/>
              <a:t>所有人都接受：</a:t>
            </a:r>
            <a:endParaRPr lang="en-US" altLang="zh-CN" dirty="0" smtClean="0"/>
          </a:p>
          <a:p>
            <a:pPr lvl="2"/>
            <a:r>
              <a:rPr lang="zh-CN" altLang="en-US" dirty="0" smtClean="0"/>
              <a:t>仲裁者说的都是真实的</a:t>
            </a:r>
            <a:endParaRPr lang="en-US" altLang="zh-CN" dirty="0" smtClean="0"/>
          </a:p>
          <a:p>
            <a:pPr lvl="2"/>
            <a:r>
              <a:rPr lang="zh-CN" altLang="en-US" dirty="0" smtClean="0"/>
              <a:t>仲裁者做的都是正确的</a:t>
            </a:r>
            <a:endParaRPr lang="en-US" altLang="zh-CN" dirty="0" smtClean="0"/>
          </a:p>
          <a:p>
            <a:pPr lvl="2"/>
            <a:r>
              <a:rPr lang="zh-CN" altLang="en-US" dirty="0" smtClean="0"/>
              <a:t>仲裁者会忠实地完成协议中涉及他的部分</a:t>
            </a:r>
            <a:endParaRPr lang="en-US" dirty="0" smtClean="0"/>
          </a:p>
        </p:txBody>
      </p:sp>
      <p:sp>
        <p:nvSpPr>
          <p:cNvPr id="15" name="页脚占位符 1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6" name="灯片编号占位符 15"/>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23" name="流程图: 合并 2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195736" y="1124744"/>
            <a:ext cx="4803559" cy="2520280"/>
            <a:chOff x="2267744" y="980728"/>
            <a:chExt cx="4803559" cy="2520280"/>
          </a:xfrm>
        </p:grpSpPr>
        <p:sp>
          <p:nvSpPr>
            <p:cNvPr id="9" name="左右箭头 8"/>
            <p:cNvSpPr/>
            <p:nvPr/>
          </p:nvSpPr>
          <p:spPr>
            <a:xfrm>
              <a:off x="3059832" y="3084368"/>
              <a:ext cx="3168352" cy="2726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左右箭头 9"/>
            <p:cNvSpPr/>
            <p:nvPr/>
          </p:nvSpPr>
          <p:spPr>
            <a:xfrm rot="19913504" flipV="1">
              <a:off x="2908605" y="2353394"/>
              <a:ext cx="1512731" cy="2209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左右箭头 10"/>
            <p:cNvSpPr/>
            <p:nvPr/>
          </p:nvSpPr>
          <p:spPr>
            <a:xfrm rot="1774763" flipV="1">
              <a:off x="4896944" y="2386969"/>
              <a:ext cx="1512731" cy="2209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2267744" y="2276872"/>
              <a:ext cx="73930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Alice</a:t>
              </a:r>
              <a:endParaRPr lang="en-US" sz="2000" dirty="0">
                <a:latin typeface="Times New Roman" pitchFamily="18" charset="0"/>
                <a:cs typeface="Times New Roman" pitchFamily="18" charset="0"/>
              </a:endParaRPr>
            </a:p>
          </p:txBody>
        </p:sp>
        <p:sp>
          <p:nvSpPr>
            <p:cNvPr id="13" name="TextBox 12"/>
            <p:cNvSpPr txBox="1"/>
            <p:nvPr/>
          </p:nvSpPr>
          <p:spPr>
            <a:xfrm>
              <a:off x="6444208" y="2348880"/>
              <a:ext cx="62709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Bob</a:t>
              </a:r>
              <a:endParaRPr lang="en-US" sz="2000" dirty="0">
                <a:latin typeface="Times New Roman" pitchFamily="18" charset="0"/>
                <a:cs typeface="Times New Roman" pitchFamily="18" charset="0"/>
              </a:endParaRPr>
            </a:p>
          </p:txBody>
        </p:sp>
        <p:sp>
          <p:nvSpPr>
            <p:cNvPr id="14" name="TextBox 13"/>
            <p:cNvSpPr txBox="1"/>
            <p:nvPr/>
          </p:nvSpPr>
          <p:spPr>
            <a:xfrm>
              <a:off x="4211960" y="980728"/>
              <a:ext cx="73026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Trent</a:t>
              </a:r>
              <a:endParaRPr lang="en-US" sz="2000" dirty="0">
                <a:latin typeface="Times New Roman" pitchFamily="18" charset="0"/>
                <a:cs typeface="Times New Roman" pitchFamily="18" charset="0"/>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268760"/>
              <a:ext cx="967856" cy="967856"/>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372200" y="2636912"/>
              <a:ext cx="699007" cy="864096"/>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9752" y="2636912"/>
              <a:ext cx="648945" cy="860316"/>
            </a:xfrm>
            <a:prstGeom prst="rect">
              <a:avLst/>
            </a:prstGeom>
          </p:spPr>
        </p:pic>
      </p:grpSp>
    </p:spTree>
    <p:extLst>
      <p:ext uri="{BB962C8B-B14F-4D97-AF65-F5344CB8AC3E}">
        <p14:creationId xmlns:p14="http://schemas.microsoft.com/office/powerpoint/2010/main" val="122006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24744"/>
            <a:ext cx="8472487" cy="5233194"/>
          </a:xfrm>
        </p:spPr>
        <p:txBody>
          <a:bodyPr/>
          <a:lstStyle/>
          <a:p>
            <a:r>
              <a:rPr lang="zh-CN" altLang="en-US" sz="2400" dirty="0" smtClean="0"/>
              <a:t>例：</a:t>
            </a:r>
            <a:r>
              <a:rPr lang="en-US" altLang="zh-CN" sz="2400" dirty="0" smtClean="0"/>
              <a:t>Alice</a:t>
            </a:r>
            <a:r>
              <a:rPr lang="zh-CN" altLang="en-US" sz="2400" dirty="0" smtClean="0"/>
              <a:t>想用支票从</a:t>
            </a:r>
            <a:r>
              <a:rPr lang="en-US" altLang="zh-CN" sz="2400" dirty="0" smtClean="0"/>
              <a:t>Bob</a:t>
            </a:r>
            <a:r>
              <a:rPr lang="zh-CN" altLang="en-US" sz="2400" dirty="0" smtClean="0"/>
              <a:t>处购买汽车</a:t>
            </a:r>
            <a:endParaRPr lang="en-US" altLang="zh-CN" sz="2400" dirty="0" smtClean="0"/>
          </a:p>
          <a:p>
            <a:pPr lvl="1"/>
            <a:r>
              <a:rPr lang="zh-CN" altLang="en-US" sz="2000" dirty="0" smtClean="0"/>
              <a:t>请律师做仲裁人</a:t>
            </a:r>
            <a:endParaRPr lang="en-US" altLang="zh-CN" sz="2000" dirty="0" smtClean="0"/>
          </a:p>
          <a:p>
            <a:pPr lvl="2"/>
            <a:r>
              <a:rPr lang="en-US" altLang="zh-CN" sz="1800" dirty="0" smtClean="0"/>
              <a:t>Bob</a:t>
            </a:r>
            <a:r>
              <a:rPr lang="zh-CN" altLang="en-US" sz="1800" dirty="0" smtClean="0"/>
              <a:t>把车给律师</a:t>
            </a:r>
            <a:endParaRPr lang="en-US" altLang="zh-CN" sz="1800" dirty="0" smtClean="0"/>
          </a:p>
          <a:p>
            <a:pPr lvl="2"/>
            <a:r>
              <a:rPr lang="en-US" altLang="zh-CN" sz="1800" dirty="0" smtClean="0"/>
              <a:t>Alice</a:t>
            </a:r>
            <a:r>
              <a:rPr lang="zh-CN" altLang="en-US" sz="1800" dirty="0" smtClean="0"/>
              <a:t>将支票交给</a:t>
            </a:r>
            <a:r>
              <a:rPr lang="en-US" altLang="zh-CN" sz="1800" dirty="0" smtClean="0"/>
              <a:t>Bob</a:t>
            </a:r>
          </a:p>
          <a:p>
            <a:pPr lvl="2"/>
            <a:r>
              <a:rPr lang="en-US" altLang="zh-CN" sz="1800" dirty="0" smtClean="0"/>
              <a:t>Bob</a:t>
            </a:r>
            <a:r>
              <a:rPr lang="zh-CN" altLang="en-US" sz="1800" dirty="0" smtClean="0"/>
              <a:t>兑现支票</a:t>
            </a:r>
            <a:endParaRPr lang="en-US" altLang="zh-CN" sz="1800" dirty="0" smtClean="0"/>
          </a:p>
          <a:p>
            <a:pPr lvl="2"/>
            <a:r>
              <a:rPr lang="zh-CN" altLang="en-US" sz="1800" dirty="0" smtClean="0"/>
              <a:t>经过规定时间，律师将车交给</a:t>
            </a:r>
            <a:r>
              <a:rPr lang="en-US" altLang="zh-CN" sz="1800" dirty="0" smtClean="0"/>
              <a:t>Alice</a:t>
            </a:r>
            <a:r>
              <a:rPr lang="zh-CN" altLang="en-US" sz="1800" dirty="0" smtClean="0"/>
              <a:t>。若在此时间内</a:t>
            </a:r>
            <a:r>
              <a:rPr lang="en-US" altLang="zh-CN" sz="1800" dirty="0" smtClean="0"/>
              <a:t>Bob</a:t>
            </a:r>
            <a:r>
              <a:rPr lang="zh-CN" altLang="en-US" sz="1800" dirty="0" smtClean="0"/>
              <a:t>未能兑现支票，则</a:t>
            </a:r>
            <a:r>
              <a:rPr lang="en-US" altLang="zh-CN" sz="1800" dirty="0" smtClean="0"/>
              <a:t>Bob</a:t>
            </a:r>
            <a:r>
              <a:rPr lang="zh-CN" altLang="en-US" sz="1800" dirty="0" smtClean="0"/>
              <a:t>向律师提交证据，并取回车</a:t>
            </a:r>
            <a:endParaRPr lang="en-US" altLang="zh-CN" sz="1800" dirty="0" smtClean="0"/>
          </a:p>
          <a:p>
            <a:pPr lvl="1"/>
            <a:endParaRPr lang="en-US" altLang="zh-CN" sz="2000" dirty="0" smtClean="0"/>
          </a:p>
          <a:p>
            <a:pPr lvl="1"/>
            <a:r>
              <a:rPr lang="zh-CN" altLang="en-US" sz="2000" dirty="0" smtClean="0"/>
              <a:t>由银行做仲裁人</a:t>
            </a:r>
            <a:endParaRPr lang="en-US" altLang="zh-CN" sz="2000" dirty="0" smtClean="0"/>
          </a:p>
          <a:p>
            <a:pPr lvl="2"/>
            <a:r>
              <a:rPr lang="en-US" altLang="zh-CN" sz="1800" dirty="0" smtClean="0"/>
              <a:t>Alice</a:t>
            </a:r>
            <a:r>
              <a:rPr lang="zh-CN" altLang="en-US" sz="1800" dirty="0" smtClean="0"/>
              <a:t>开支票给银行</a:t>
            </a:r>
            <a:endParaRPr lang="en-US" altLang="zh-CN" sz="1800" dirty="0" smtClean="0"/>
          </a:p>
          <a:p>
            <a:pPr lvl="2"/>
            <a:r>
              <a:rPr lang="zh-CN" altLang="en-US" sz="1800" dirty="0" smtClean="0"/>
              <a:t>银行验证</a:t>
            </a:r>
            <a:r>
              <a:rPr lang="en-US" altLang="zh-CN" sz="1800" dirty="0" smtClean="0"/>
              <a:t>Alice</a:t>
            </a:r>
            <a:r>
              <a:rPr lang="zh-CN" altLang="en-US" sz="1800" dirty="0" smtClean="0"/>
              <a:t>存款后，将保付支票交给</a:t>
            </a:r>
            <a:r>
              <a:rPr lang="en-US" altLang="zh-CN" sz="1800" dirty="0" smtClean="0"/>
              <a:t>Alice</a:t>
            </a:r>
          </a:p>
          <a:p>
            <a:pPr lvl="2"/>
            <a:r>
              <a:rPr lang="en-US" altLang="zh-CN" sz="1800" dirty="0" smtClean="0"/>
              <a:t>Alice</a:t>
            </a:r>
            <a:r>
              <a:rPr lang="zh-CN" altLang="en-US" sz="1800" dirty="0" smtClean="0"/>
              <a:t>将保付支票给</a:t>
            </a:r>
            <a:r>
              <a:rPr lang="en-US" altLang="zh-CN" sz="1800" dirty="0" smtClean="0"/>
              <a:t>Bob</a:t>
            </a:r>
            <a:r>
              <a:rPr lang="zh-CN" altLang="en-US" sz="1800" dirty="0" smtClean="0"/>
              <a:t>，</a:t>
            </a:r>
            <a:r>
              <a:rPr lang="en-US" altLang="zh-CN" sz="1800" dirty="0" smtClean="0"/>
              <a:t>Bob</a:t>
            </a:r>
            <a:r>
              <a:rPr lang="zh-CN" altLang="en-US" sz="1800" dirty="0" smtClean="0"/>
              <a:t>将车给</a:t>
            </a:r>
            <a:r>
              <a:rPr lang="en-US" altLang="zh-CN" sz="1800" dirty="0" smtClean="0"/>
              <a:t>Alice</a:t>
            </a:r>
          </a:p>
          <a:p>
            <a:pPr lvl="2"/>
            <a:r>
              <a:rPr lang="en-US" altLang="zh-CN" sz="1800" dirty="0" smtClean="0"/>
              <a:t>Bob</a:t>
            </a:r>
            <a:r>
              <a:rPr lang="zh-CN" altLang="en-US" sz="1800" dirty="0" smtClean="0"/>
              <a:t>兑现保付支票</a:t>
            </a:r>
            <a:endParaRPr lang="en-US" altLang="zh-CN" sz="1800" dirty="0" smtClean="0"/>
          </a:p>
          <a:p>
            <a:pPr lvl="1"/>
            <a:endParaRPr lang="en-US" altLang="zh-CN" sz="2000" dirty="0" smtClean="0"/>
          </a:p>
          <a:p>
            <a:pPr lvl="1"/>
            <a:r>
              <a:rPr lang="zh-CN" altLang="en-US" sz="2000" dirty="0" smtClean="0"/>
              <a:t>由公证人做仲裁人</a:t>
            </a:r>
            <a:endParaRPr lang="en-US" altLang="zh-CN"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913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仲裁者的问题：</a:t>
            </a:r>
            <a:endParaRPr lang="en-US" altLang="zh-CN" dirty="0" smtClean="0"/>
          </a:p>
          <a:p>
            <a:pPr lvl="1"/>
            <a:r>
              <a:rPr lang="zh-CN" altLang="en-US" dirty="0" smtClean="0"/>
              <a:t>互相信任的双方，很容易找到仲裁者；互相怀疑的双方，很可能也怀疑仲裁者</a:t>
            </a:r>
            <a:endParaRPr lang="en-US" altLang="zh-CN" dirty="0" smtClean="0"/>
          </a:p>
          <a:p>
            <a:pPr lvl="2"/>
            <a:endParaRPr lang="en-US" altLang="zh-CN" dirty="0" smtClean="0"/>
          </a:p>
          <a:p>
            <a:pPr lvl="1"/>
            <a:r>
              <a:rPr lang="zh-CN" altLang="en-US" dirty="0" smtClean="0"/>
              <a:t>仲裁者的劳务费</a:t>
            </a:r>
            <a:endParaRPr lang="en-US" altLang="zh-CN" dirty="0" smtClean="0"/>
          </a:p>
          <a:p>
            <a:pPr lvl="2"/>
            <a:endParaRPr lang="en-US" altLang="zh-CN" dirty="0" smtClean="0"/>
          </a:p>
          <a:p>
            <a:pPr lvl="1"/>
            <a:r>
              <a:rPr lang="zh-CN" altLang="en-US" dirty="0" smtClean="0"/>
              <a:t>仲裁必定带来延迟</a:t>
            </a:r>
            <a:endParaRPr lang="en-US" altLang="zh-CN" dirty="0" smtClean="0"/>
          </a:p>
          <a:p>
            <a:pPr lvl="2"/>
            <a:endParaRPr lang="en-US" altLang="zh-CN" dirty="0" smtClean="0"/>
          </a:p>
          <a:p>
            <a:pPr lvl="1"/>
            <a:r>
              <a:rPr lang="zh-CN" altLang="en-US" dirty="0" smtClean="0"/>
              <a:t>仲裁者需要处理每一次会话，成为网络瓶颈</a:t>
            </a:r>
            <a:endParaRPr lang="en-US" altLang="zh-CN" dirty="0" smtClean="0"/>
          </a:p>
          <a:p>
            <a:pPr lvl="2"/>
            <a:endParaRPr lang="en-US" altLang="zh-CN" dirty="0" smtClean="0"/>
          </a:p>
          <a:p>
            <a:pPr lvl="1"/>
            <a:r>
              <a:rPr lang="zh-CN" altLang="en-US" dirty="0" smtClean="0"/>
              <a:t>破坏者更愿意攻击仲裁者</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574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裁决协议</a:t>
            </a:r>
            <a:endParaRPr lang="en-US" dirty="0"/>
          </a:p>
        </p:txBody>
      </p:sp>
      <p:sp>
        <p:nvSpPr>
          <p:cNvPr id="3" name="内容占位符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zh-CN" altLang="en-US" dirty="0" smtClean="0"/>
              <a:t>裁决人不直接参与每一次会话</a:t>
            </a:r>
            <a:endParaRPr lang="en-US" altLang="zh-CN" dirty="0" smtClean="0"/>
          </a:p>
          <a:p>
            <a:r>
              <a:rPr lang="zh-CN" altLang="en-US" dirty="0" smtClean="0"/>
              <a:t>通信双方发生争议时，仲裁者才出场</a:t>
            </a:r>
            <a:endParaRPr lang="en-US" altLang="zh-CN" dirty="0" smtClean="0"/>
          </a:p>
          <a:p>
            <a:r>
              <a:rPr lang="zh-CN" altLang="en-US" dirty="0" smtClean="0"/>
              <a:t>仲裁协议是为了发现欺骗，而不是阻止欺骗</a:t>
            </a:r>
            <a:endParaRPr lang="en-US" dirty="0"/>
          </a:p>
        </p:txBody>
      </p:sp>
      <p:sp>
        <p:nvSpPr>
          <p:cNvPr id="10" name="页脚占位符 9"/>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6" name="灯片编号占位符 15"/>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27" name="流程图: 合并 2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4143430" y="1700808"/>
            <a:ext cx="4060722" cy="1445853"/>
            <a:chOff x="4143430" y="1700808"/>
            <a:chExt cx="4060722" cy="1445853"/>
          </a:xfrm>
        </p:grpSpPr>
        <p:sp>
          <p:nvSpPr>
            <p:cNvPr id="11" name="左右箭头 10"/>
            <p:cNvSpPr/>
            <p:nvPr/>
          </p:nvSpPr>
          <p:spPr>
            <a:xfrm flipV="1">
              <a:off x="4860032" y="2204864"/>
              <a:ext cx="2448272" cy="216024"/>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20" name="左右箭头 19"/>
            <p:cNvSpPr/>
            <p:nvPr/>
          </p:nvSpPr>
          <p:spPr>
            <a:xfrm rot="20831695" flipV="1">
              <a:off x="4143430" y="2890301"/>
              <a:ext cx="3226335" cy="256360"/>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30" name="TextBox 13"/>
            <p:cNvSpPr txBox="1"/>
            <p:nvPr/>
          </p:nvSpPr>
          <p:spPr>
            <a:xfrm>
              <a:off x="7370127" y="1700808"/>
              <a:ext cx="73026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Trent</a:t>
              </a:r>
              <a:endParaRPr lang="en-US" sz="2000" dirty="0">
                <a:latin typeface="Times New Roman" pitchFamily="18" charset="0"/>
                <a:cs typeface="Times New Roman" pitchFamily="18" charset="0"/>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1988840"/>
              <a:ext cx="967856" cy="967856"/>
            </a:xfrm>
            <a:prstGeom prst="rect">
              <a:avLst/>
            </a:prstGeom>
          </p:spPr>
        </p:pic>
      </p:grpSp>
      <p:grpSp>
        <p:nvGrpSpPr>
          <p:cNvPr id="5" name="组合 4"/>
          <p:cNvGrpSpPr/>
          <p:nvPr/>
        </p:nvGrpSpPr>
        <p:grpSpPr>
          <a:xfrm>
            <a:off x="1259632" y="1484784"/>
            <a:ext cx="3507415" cy="2087092"/>
            <a:chOff x="1259632" y="1484784"/>
            <a:chExt cx="3507415" cy="2087092"/>
          </a:xfrm>
        </p:grpSpPr>
        <p:sp>
          <p:nvSpPr>
            <p:cNvPr id="15" name="下箭头 14"/>
            <p:cNvSpPr/>
            <p:nvPr/>
          </p:nvSpPr>
          <p:spPr>
            <a:xfrm>
              <a:off x="2285984" y="2285992"/>
              <a:ext cx="214314"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7" name="流程图: 过程 16"/>
            <p:cNvSpPr/>
            <p:nvPr/>
          </p:nvSpPr>
          <p:spPr>
            <a:xfrm>
              <a:off x="2000232" y="3214686"/>
              <a:ext cx="785818" cy="35719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Times New Roman" pitchFamily="18" charset="0"/>
                  <a:cs typeface="Times New Roman" pitchFamily="18" charset="0"/>
                </a:rPr>
                <a:t>证据</a:t>
              </a:r>
              <a:endParaRPr lang="en-US" sz="2000" dirty="0">
                <a:solidFill>
                  <a:schemeClr val="tx1"/>
                </a:solidFill>
                <a:latin typeface="Times New Roman" pitchFamily="18" charset="0"/>
                <a:cs typeface="Times New Roman" pitchFamily="18" charset="0"/>
              </a:endParaRPr>
            </a:p>
          </p:txBody>
        </p:sp>
        <p:sp>
          <p:nvSpPr>
            <p:cNvPr id="18" name="下箭头 17"/>
            <p:cNvSpPr/>
            <p:nvPr/>
          </p:nvSpPr>
          <p:spPr>
            <a:xfrm>
              <a:off x="3571868" y="2285992"/>
              <a:ext cx="214314"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9" name="流程图: 过程 18"/>
            <p:cNvSpPr/>
            <p:nvPr/>
          </p:nvSpPr>
          <p:spPr>
            <a:xfrm>
              <a:off x="3286116" y="3214686"/>
              <a:ext cx="785818" cy="35719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Times New Roman" pitchFamily="18" charset="0"/>
                  <a:cs typeface="Times New Roman" pitchFamily="18" charset="0"/>
                </a:rPr>
                <a:t>证据</a:t>
              </a:r>
              <a:endParaRPr lang="en-US" sz="2000" dirty="0">
                <a:solidFill>
                  <a:schemeClr val="tx1"/>
                </a:solidFill>
                <a:latin typeface="Times New Roman" pitchFamily="18" charset="0"/>
                <a:cs typeface="Times New Roman" pitchFamily="18" charset="0"/>
              </a:endParaRPr>
            </a:p>
          </p:txBody>
        </p:sp>
        <p:sp>
          <p:nvSpPr>
            <p:cNvPr id="9" name="左右箭头 8"/>
            <p:cNvSpPr/>
            <p:nvPr/>
          </p:nvSpPr>
          <p:spPr>
            <a:xfrm>
              <a:off x="2071670" y="2143116"/>
              <a:ext cx="1928826"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28" name="TextBox 11"/>
            <p:cNvSpPr txBox="1"/>
            <p:nvPr/>
          </p:nvSpPr>
          <p:spPr>
            <a:xfrm>
              <a:off x="1259632" y="1484784"/>
              <a:ext cx="73930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Alice</a:t>
              </a:r>
              <a:endParaRPr lang="en-US" sz="2000" dirty="0">
                <a:latin typeface="Times New Roman" pitchFamily="18" charset="0"/>
                <a:cs typeface="Times New Roman" pitchFamily="18" charset="0"/>
              </a:endParaRPr>
            </a:p>
          </p:txBody>
        </p:sp>
        <p:sp>
          <p:nvSpPr>
            <p:cNvPr id="29" name="TextBox 12"/>
            <p:cNvSpPr txBox="1"/>
            <p:nvPr/>
          </p:nvSpPr>
          <p:spPr>
            <a:xfrm>
              <a:off x="4139952" y="1556792"/>
              <a:ext cx="62709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Bob</a:t>
              </a:r>
              <a:endParaRPr lang="en-US" sz="2000" dirty="0">
                <a:latin typeface="Times New Roman" pitchFamily="18" charset="0"/>
                <a:cs typeface="Times New Roman" pitchFamily="18" charset="0"/>
              </a:endParaRP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067944" y="1844824"/>
              <a:ext cx="699007" cy="864096"/>
            </a:xfrm>
            <a:prstGeom prst="rect">
              <a:avLst/>
            </a:prstGeom>
          </p:spPr>
        </p:pic>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1844824"/>
              <a:ext cx="648945" cy="860316"/>
            </a:xfrm>
            <a:prstGeom prst="rect">
              <a:avLst/>
            </a:prstGeom>
          </p:spPr>
        </p:pic>
      </p:grpSp>
    </p:spTree>
    <p:extLst>
      <p:ext uri="{BB962C8B-B14F-4D97-AF65-F5344CB8AC3E}">
        <p14:creationId xmlns:p14="http://schemas.microsoft.com/office/powerpoint/2010/main" val="11316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24744"/>
            <a:ext cx="8424936" cy="5233194"/>
          </a:xfrm>
        </p:spPr>
        <p:txBody>
          <a:bodyPr/>
          <a:lstStyle/>
          <a:p>
            <a:r>
              <a:rPr lang="zh-CN" altLang="en-US" sz="2400" dirty="0" smtClean="0"/>
              <a:t>例：合同－签字协议</a:t>
            </a:r>
            <a:endParaRPr lang="en-US" altLang="zh-CN" sz="2400" dirty="0" smtClean="0"/>
          </a:p>
          <a:p>
            <a:pPr lvl="1"/>
            <a:endParaRPr lang="en-US" altLang="zh-CN" sz="2000" dirty="0" smtClean="0"/>
          </a:p>
          <a:p>
            <a:pPr lvl="1"/>
            <a:r>
              <a:rPr lang="zh-CN" altLang="en-US" sz="2000" dirty="0" smtClean="0"/>
              <a:t>非仲裁子协议</a:t>
            </a:r>
            <a:endParaRPr lang="en-US" altLang="zh-CN" sz="2000" dirty="0" smtClean="0"/>
          </a:p>
          <a:p>
            <a:pPr lvl="2"/>
            <a:r>
              <a:rPr lang="en-US" altLang="zh-CN" sz="1800" dirty="0" smtClean="0"/>
              <a:t>Alice</a:t>
            </a:r>
            <a:r>
              <a:rPr lang="zh-CN" altLang="en-US" sz="1800" dirty="0" smtClean="0"/>
              <a:t>和</a:t>
            </a:r>
            <a:r>
              <a:rPr lang="en-US" altLang="zh-CN" sz="1800" dirty="0" smtClean="0"/>
              <a:t>Bob</a:t>
            </a:r>
            <a:r>
              <a:rPr lang="zh-CN" altLang="en-US" sz="1800" dirty="0" smtClean="0"/>
              <a:t>谈判合同条款</a:t>
            </a:r>
            <a:endParaRPr lang="en-US" altLang="zh-CN" sz="1800" dirty="0" smtClean="0"/>
          </a:p>
          <a:p>
            <a:pPr lvl="2"/>
            <a:r>
              <a:rPr lang="en-US" altLang="zh-CN" sz="1800" dirty="0" smtClean="0"/>
              <a:t>Alice</a:t>
            </a:r>
            <a:r>
              <a:rPr lang="zh-CN" altLang="en-US" sz="1800" dirty="0" smtClean="0"/>
              <a:t>签署合同</a:t>
            </a:r>
            <a:endParaRPr lang="en-US" altLang="zh-CN" sz="1800" dirty="0" smtClean="0"/>
          </a:p>
          <a:p>
            <a:pPr lvl="2"/>
            <a:r>
              <a:rPr lang="en-US" altLang="zh-CN" sz="1800" dirty="0" smtClean="0"/>
              <a:t>Bob</a:t>
            </a:r>
            <a:r>
              <a:rPr lang="zh-CN" altLang="en-US" sz="1800" dirty="0" smtClean="0"/>
              <a:t>签署合同</a:t>
            </a:r>
            <a:endParaRPr lang="en-US" altLang="zh-CN" sz="1800" dirty="0" smtClean="0"/>
          </a:p>
          <a:p>
            <a:pPr lvl="1"/>
            <a:endParaRPr lang="en-US" altLang="zh-CN" sz="2000" dirty="0" smtClean="0"/>
          </a:p>
          <a:p>
            <a:pPr lvl="1"/>
            <a:r>
              <a:rPr lang="zh-CN" altLang="en-US" sz="2000" dirty="0" smtClean="0"/>
              <a:t>裁决子协议</a:t>
            </a:r>
            <a:endParaRPr lang="en-US" altLang="zh-CN" sz="2000" dirty="0" smtClean="0"/>
          </a:p>
          <a:p>
            <a:pPr lvl="2"/>
            <a:r>
              <a:rPr lang="en-US" altLang="zh-CN" sz="1800" dirty="0" smtClean="0"/>
              <a:t>Alice</a:t>
            </a:r>
            <a:r>
              <a:rPr lang="zh-CN" altLang="en-US" sz="1800" dirty="0" smtClean="0"/>
              <a:t>和</a:t>
            </a:r>
            <a:r>
              <a:rPr lang="en-US" altLang="zh-CN" sz="1800" dirty="0" smtClean="0"/>
              <a:t>Bob</a:t>
            </a:r>
            <a:r>
              <a:rPr lang="zh-CN" altLang="en-US" sz="1800" dirty="0" smtClean="0"/>
              <a:t>出现在法官面前</a:t>
            </a:r>
            <a:endParaRPr lang="en-US" altLang="zh-CN" sz="1800" dirty="0" smtClean="0"/>
          </a:p>
          <a:p>
            <a:pPr lvl="2"/>
            <a:r>
              <a:rPr lang="en-US" altLang="zh-CN" sz="1800" dirty="0" smtClean="0"/>
              <a:t>Alice</a:t>
            </a:r>
            <a:r>
              <a:rPr lang="zh-CN" altLang="en-US" sz="1800" dirty="0" smtClean="0"/>
              <a:t>和</a:t>
            </a:r>
            <a:r>
              <a:rPr lang="en-US" altLang="zh-CN" sz="1800" dirty="0" smtClean="0"/>
              <a:t>Bob</a:t>
            </a:r>
            <a:r>
              <a:rPr lang="zh-CN" altLang="en-US" sz="1800" dirty="0" smtClean="0"/>
              <a:t>提交自己的证据</a:t>
            </a:r>
            <a:r>
              <a:rPr lang="en-US" altLang="zh-CN" sz="1800" dirty="0" smtClean="0"/>
              <a:t>——</a:t>
            </a:r>
            <a:r>
              <a:rPr lang="zh-CN" altLang="en-US" sz="1800" dirty="0" smtClean="0"/>
              <a:t>合同</a:t>
            </a:r>
            <a:endParaRPr lang="en-US" altLang="zh-CN" sz="1800" dirty="0" smtClean="0"/>
          </a:p>
          <a:p>
            <a:pPr lvl="2"/>
            <a:r>
              <a:rPr lang="zh-CN" altLang="en-US" sz="1800" dirty="0" smtClean="0"/>
              <a:t>法官根据证据做出裁决</a:t>
            </a:r>
            <a:endParaRPr lang="en-US" sz="1800"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140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自动执行协议</a:t>
            </a:r>
            <a:endParaRPr lang="en-US" dirty="0"/>
          </a:p>
        </p:txBody>
      </p:sp>
      <p:sp>
        <p:nvSpPr>
          <p:cNvPr id="3" name="内容占位符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altLang="zh-CN" dirty="0" smtClean="0"/>
          </a:p>
          <a:p>
            <a:r>
              <a:rPr lang="zh-CN" altLang="en-US" dirty="0" smtClean="0"/>
              <a:t>是最好的协议</a:t>
            </a:r>
            <a:endParaRPr lang="en-US" altLang="zh-CN" dirty="0" smtClean="0"/>
          </a:p>
          <a:p>
            <a:r>
              <a:rPr lang="zh-CN" altLang="en-US" dirty="0" smtClean="0"/>
              <a:t>很不幸，一般不存在自动执行协议</a:t>
            </a:r>
            <a:endParaRPr 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16</a:t>
            </a:fld>
            <a:endParaRPr lang="en-US" altLang="zh-CN" dirty="0"/>
          </a:p>
        </p:txBody>
      </p:sp>
      <p:sp>
        <p:nvSpPr>
          <p:cNvPr id="20" name="流程图: 合并 1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411760" y="1700808"/>
            <a:ext cx="4947575" cy="1224136"/>
            <a:chOff x="2411760" y="1700808"/>
            <a:chExt cx="4947575" cy="1224136"/>
          </a:xfrm>
        </p:grpSpPr>
        <p:sp>
          <p:nvSpPr>
            <p:cNvPr id="18" name="左右箭头 17"/>
            <p:cNvSpPr/>
            <p:nvPr/>
          </p:nvSpPr>
          <p:spPr>
            <a:xfrm>
              <a:off x="3214678" y="2357430"/>
              <a:ext cx="3357586"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11"/>
            <p:cNvSpPr txBox="1"/>
            <p:nvPr/>
          </p:nvSpPr>
          <p:spPr>
            <a:xfrm>
              <a:off x="2411760" y="1700808"/>
              <a:ext cx="73930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Alice</a:t>
              </a:r>
              <a:endParaRPr lang="en-US" sz="2000" dirty="0">
                <a:latin typeface="Times New Roman" pitchFamily="18" charset="0"/>
                <a:cs typeface="Times New Roman" pitchFamily="18" charset="0"/>
              </a:endParaRPr>
            </a:p>
          </p:txBody>
        </p:sp>
        <p:sp>
          <p:nvSpPr>
            <p:cNvPr id="22" name="TextBox 12"/>
            <p:cNvSpPr txBox="1"/>
            <p:nvPr/>
          </p:nvSpPr>
          <p:spPr>
            <a:xfrm>
              <a:off x="6732240" y="1772816"/>
              <a:ext cx="62709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Bob</a:t>
              </a:r>
              <a:endParaRPr lang="en-US" sz="2000" dirty="0">
                <a:latin typeface="Times New Roman" pitchFamily="18" charset="0"/>
                <a:cs typeface="Times New Roman" pitchFamily="18" charset="0"/>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660232" y="2060848"/>
              <a:ext cx="699007" cy="864096"/>
            </a:xfrm>
            <a:prstGeom prst="rect">
              <a:avLst/>
            </a:prstGeom>
          </p:spPr>
        </p:pic>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2060848"/>
              <a:ext cx="648945" cy="860316"/>
            </a:xfrm>
            <a:prstGeom prst="rect">
              <a:avLst/>
            </a:prstGeom>
          </p:spPr>
        </p:pic>
      </p:grpSp>
    </p:spTree>
    <p:extLst>
      <p:ext uri="{BB962C8B-B14F-4D97-AF65-F5344CB8AC3E}">
        <p14:creationId xmlns:p14="http://schemas.microsoft.com/office/powerpoint/2010/main" val="29674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algn="l"/>
            <a:r>
              <a:rPr lang="zh-CN" altLang="en-US" dirty="0" smtClean="0"/>
              <a:t>三、对密码协议的攻击</a:t>
            </a:r>
            <a:endParaRPr lang="en-US" dirty="0" smtClean="0"/>
          </a:p>
        </p:txBody>
      </p:sp>
      <p:sp>
        <p:nvSpPr>
          <p:cNvPr id="43011" name="内容占位符 2"/>
          <p:cNvSpPr>
            <a:spLocks noGrp="1"/>
          </p:cNvSpPr>
          <p:nvPr>
            <p:ph idx="1"/>
          </p:nvPr>
        </p:nvSpPr>
        <p:spPr/>
        <p:txBody>
          <a:bodyPr/>
          <a:lstStyle/>
          <a:p>
            <a:r>
              <a:rPr lang="zh-CN" altLang="en-US" dirty="0" smtClean="0"/>
              <a:t>攻击目标通常有三个：</a:t>
            </a:r>
            <a:endParaRPr lang="en-US" altLang="zh-CN" dirty="0" smtClean="0"/>
          </a:p>
          <a:p>
            <a:pPr lvl="1"/>
            <a:r>
              <a:rPr lang="zh-CN" altLang="en-US" dirty="0" smtClean="0"/>
              <a:t>协议中采用的密码算法</a:t>
            </a:r>
            <a:endParaRPr lang="en-US" altLang="zh-CN" dirty="0" smtClean="0"/>
          </a:p>
          <a:p>
            <a:pPr lvl="1"/>
            <a:r>
              <a:rPr lang="zh-CN" altLang="en-US" dirty="0" smtClean="0"/>
              <a:t>实现该算法和协议的密码技术</a:t>
            </a:r>
            <a:endParaRPr lang="en-US" altLang="zh-CN" dirty="0" smtClean="0"/>
          </a:p>
          <a:p>
            <a:pPr lvl="1"/>
            <a:r>
              <a:rPr lang="zh-CN" altLang="en-US" dirty="0" smtClean="0"/>
              <a:t>协议本身</a:t>
            </a:r>
            <a:endParaRPr lang="en-US" altLang="zh-CN" dirty="0" smtClean="0"/>
          </a:p>
          <a:p>
            <a:pPr lvl="2"/>
            <a:r>
              <a:rPr lang="zh-CN" altLang="en-US" dirty="0" smtClean="0"/>
              <a:t>被动攻击：</a:t>
            </a:r>
            <a:endParaRPr lang="en-US" altLang="zh-CN" dirty="0" smtClean="0"/>
          </a:p>
          <a:p>
            <a:pPr lvl="3"/>
            <a:r>
              <a:rPr lang="zh-CN" altLang="en-US" sz="2000" dirty="0" smtClean="0"/>
              <a:t>窃听</a:t>
            </a:r>
            <a:endParaRPr lang="en-US" altLang="zh-CN" sz="2000" dirty="0" smtClean="0"/>
          </a:p>
          <a:p>
            <a:pPr lvl="2"/>
            <a:r>
              <a:rPr lang="zh-CN" altLang="en-US" dirty="0" smtClean="0"/>
              <a:t>主动攻击：</a:t>
            </a:r>
            <a:endParaRPr lang="en-US" altLang="zh-CN" dirty="0" smtClean="0"/>
          </a:p>
          <a:p>
            <a:pPr lvl="3"/>
            <a:r>
              <a:rPr lang="zh-CN" altLang="en-US" sz="2000" dirty="0" smtClean="0"/>
              <a:t>中间人攻击、重放攻击、类型攻击、交织攻击、与实现相关的攻击、绑定攻击、封装攻击，等等</a:t>
            </a:r>
            <a:endParaRPr lang="en-US" altLang="zh-CN" sz="2000" dirty="0" smtClean="0"/>
          </a:p>
          <a:p>
            <a:pPr lvl="3"/>
            <a:r>
              <a:rPr lang="zh-CN" altLang="en-US" sz="2000" dirty="0" smtClean="0"/>
              <a:t>局外人，或协议参与者（骗子）</a:t>
            </a:r>
            <a:endParaRPr lang="en-US" altLang="zh-CN" sz="2000" dirty="0" smtClean="0"/>
          </a:p>
          <a:p>
            <a:pPr lvl="3"/>
            <a:r>
              <a:rPr lang="zh-CN" altLang="en-US" sz="2000" dirty="0" smtClean="0"/>
              <a:t>窃取信息、欺骗、阻碍合法使用等</a:t>
            </a:r>
            <a:endParaRPr lang="en-US"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671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endParaRPr lang="en-US" smtClean="0"/>
          </a:p>
        </p:txBody>
      </p:sp>
      <p:sp>
        <p:nvSpPr>
          <p:cNvPr id="44035" name="内容占位符 2"/>
          <p:cNvSpPr>
            <a:spLocks noGrp="1"/>
          </p:cNvSpPr>
          <p:nvPr>
            <p:ph idx="1"/>
          </p:nvPr>
        </p:nvSpPr>
        <p:spPr>
          <a:xfrm>
            <a:off x="457200" y="1295400"/>
            <a:ext cx="8363272" cy="5029200"/>
          </a:xfrm>
        </p:spPr>
        <p:txBody>
          <a:bodyPr/>
          <a:lstStyle/>
          <a:p>
            <a:r>
              <a:rPr lang="zh-CN" altLang="en-US" dirty="0" smtClean="0">
                <a:solidFill>
                  <a:srgbClr val="FF0000"/>
                </a:solidFill>
              </a:rPr>
              <a:t>重放攻击：</a:t>
            </a:r>
            <a:endParaRPr lang="en-US" altLang="zh-CN" dirty="0" smtClean="0">
              <a:solidFill>
                <a:srgbClr val="FF0000"/>
              </a:solidFill>
            </a:endParaRPr>
          </a:p>
          <a:p>
            <a:pPr lvl="1"/>
            <a:r>
              <a:rPr lang="zh-CN" altLang="en-US" dirty="0" smtClean="0"/>
              <a:t>捕获过往协议或当前协议中的消息，在当前协议中重播</a:t>
            </a:r>
            <a:endParaRPr lang="en-US" altLang="zh-CN" dirty="0" smtClean="0"/>
          </a:p>
          <a:p>
            <a:pPr lvl="2"/>
            <a:r>
              <a:rPr lang="zh-CN" altLang="en-US" dirty="0" smtClean="0"/>
              <a:t>获取非法权限、伪造密钥等等</a:t>
            </a:r>
            <a:endParaRPr lang="en-US" altLang="zh-CN" dirty="0" smtClean="0"/>
          </a:p>
          <a:p>
            <a:pPr lvl="1"/>
            <a:r>
              <a:rPr lang="zh-CN" altLang="en-US" dirty="0" smtClean="0"/>
              <a:t>防止方法：添加</a:t>
            </a:r>
            <a:r>
              <a:rPr lang="en-US" altLang="zh-CN" dirty="0" smtClean="0"/>
              <a:t>nonce</a:t>
            </a:r>
            <a:r>
              <a:rPr lang="zh-CN" altLang="en-US" dirty="0" smtClean="0"/>
              <a:t>、时间戳，不同阶段的消息在结构上不对称（例如前面用</a:t>
            </a:r>
            <a:r>
              <a:rPr lang="en-US" altLang="zh-CN" dirty="0" smtClean="0"/>
              <a:t>{</a:t>
            </a:r>
            <a:r>
              <a:rPr lang="en-US" altLang="zh-CN" dirty="0" err="1" smtClean="0"/>
              <a:t>A,msg</a:t>
            </a:r>
            <a:r>
              <a:rPr lang="en-US" altLang="zh-CN" dirty="0" smtClean="0"/>
              <a:t>}</a:t>
            </a:r>
            <a:r>
              <a:rPr lang="zh-CN" altLang="en-US" dirty="0" smtClean="0"/>
              <a:t>，后面用</a:t>
            </a:r>
            <a:r>
              <a:rPr lang="en-US" altLang="zh-CN" dirty="0" smtClean="0"/>
              <a:t>{</a:t>
            </a:r>
            <a:r>
              <a:rPr lang="en-US" altLang="zh-CN" dirty="0" err="1" smtClean="0"/>
              <a:t>msg,A</a:t>
            </a:r>
            <a:r>
              <a:rPr lang="en-US" altLang="zh-CN" dirty="0" smtClean="0"/>
              <a:t>}</a:t>
            </a:r>
            <a:r>
              <a:rPr lang="zh-CN" altLang="en-US" dirty="0" smtClean="0"/>
              <a:t>）</a:t>
            </a:r>
            <a:endParaRPr lang="en-US" altLang="zh-CN" dirty="0" smtClean="0"/>
          </a:p>
          <a:p>
            <a:pPr lvl="1"/>
            <a:endParaRPr lang="en-US" altLang="zh-CN" dirty="0" smtClean="0"/>
          </a:p>
          <a:p>
            <a:r>
              <a:rPr lang="zh-CN" altLang="en-US" dirty="0" smtClean="0">
                <a:solidFill>
                  <a:srgbClr val="FF0000"/>
                </a:solidFill>
              </a:rPr>
              <a:t>类型攻击：</a:t>
            </a:r>
            <a:endParaRPr lang="en-US" altLang="zh-CN" dirty="0" smtClean="0">
              <a:solidFill>
                <a:srgbClr val="FF0000"/>
              </a:solidFill>
            </a:endParaRPr>
          </a:p>
          <a:p>
            <a:pPr lvl="1"/>
            <a:r>
              <a:rPr lang="zh-CN" altLang="en-US" dirty="0" smtClean="0"/>
              <a:t>协议双方对消息成分的位序列有不同的解释</a:t>
            </a:r>
            <a:endParaRPr lang="en-US" altLang="zh-CN" dirty="0" smtClean="0"/>
          </a:p>
          <a:p>
            <a:pPr lvl="2"/>
            <a:r>
              <a:rPr lang="zh-CN" altLang="en-US" dirty="0" smtClean="0"/>
              <a:t>例如：密钥和随机数</a:t>
            </a:r>
            <a:r>
              <a:rPr lang="en-US" altLang="zh-CN" dirty="0" smtClean="0"/>
              <a:t>nonce</a:t>
            </a:r>
            <a:r>
              <a:rPr lang="zh-CN" altLang="en-US" dirty="0" smtClean="0"/>
              <a:t>都是随机比特串，攻击者可能把加密的密钥挪到加密的</a:t>
            </a:r>
            <a:r>
              <a:rPr lang="en-US" altLang="zh-CN" dirty="0" smtClean="0"/>
              <a:t>nonce</a:t>
            </a:r>
            <a:r>
              <a:rPr lang="zh-CN" altLang="en-US" dirty="0" smtClean="0"/>
              <a:t>的位置，诱使协议方将密钥误认为</a:t>
            </a:r>
            <a:r>
              <a:rPr lang="en-US" altLang="zh-CN" dirty="0" smtClean="0"/>
              <a:t>nonce</a:t>
            </a:r>
            <a:r>
              <a:rPr lang="zh-CN" altLang="en-US" dirty="0" smtClean="0"/>
              <a:t>而公布出来</a:t>
            </a:r>
            <a:endParaRPr lang="en-US" altLang="zh-CN" dirty="0" smtClean="0"/>
          </a:p>
          <a:p>
            <a:pPr lvl="1"/>
            <a:r>
              <a:rPr lang="zh-CN" altLang="en-US" dirty="0" smtClean="0"/>
              <a:t>防止方法：协议中不同成分采用不同的形式</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788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endParaRPr lang="en-US" smtClean="0"/>
          </a:p>
        </p:txBody>
      </p:sp>
      <p:sp>
        <p:nvSpPr>
          <p:cNvPr id="45059" name="内容占位符 2"/>
          <p:cNvSpPr>
            <a:spLocks noGrp="1"/>
          </p:cNvSpPr>
          <p:nvPr>
            <p:ph idx="1"/>
          </p:nvPr>
        </p:nvSpPr>
        <p:spPr/>
        <p:txBody>
          <a:bodyPr>
            <a:normAutofit lnSpcReduction="10000"/>
          </a:bodyPr>
          <a:lstStyle/>
          <a:p>
            <a:r>
              <a:rPr lang="zh-CN" altLang="en-US" dirty="0" smtClean="0">
                <a:solidFill>
                  <a:srgbClr val="FF0000"/>
                </a:solidFill>
              </a:rPr>
              <a:t>交织攻击：</a:t>
            </a:r>
            <a:endParaRPr lang="en-US" altLang="zh-CN" dirty="0" smtClean="0">
              <a:solidFill>
                <a:srgbClr val="FF0000"/>
              </a:solidFill>
            </a:endParaRPr>
          </a:p>
          <a:p>
            <a:pPr lvl="1"/>
            <a:r>
              <a:rPr lang="zh-CN" altLang="en-US" dirty="0" smtClean="0"/>
              <a:t>同时运行多次协议，将其中某些的消息用于形成另一次运行中的消息</a:t>
            </a:r>
            <a:endParaRPr lang="en-US" altLang="zh-CN" dirty="0" smtClean="0"/>
          </a:p>
          <a:p>
            <a:pPr lvl="1"/>
            <a:r>
              <a:rPr lang="zh-CN" altLang="en-US" dirty="0" smtClean="0"/>
              <a:t>例如国际象棋大师、黑手党协议、电子锁中继等</a:t>
            </a:r>
            <a:endParaRPr lang="en-US" altLang="zh-CN" dirty="0" smtClean="0"/>
          </a:p>
          <a:p>
            <a:pPr lvl="1"/>
            <a:r>
              <a:rPr lang="zh-CN" altLang="en-US" dirty="0" smtClean="0"/>
              <a:t>目前没有非常有效的防止方法</a:t>
            </a:r>
            <a:endParaRPr lang="en-US" altLang="zh-CN" dirty="0" smtClean="0"/>
          </a:p>
          <a:p>
            <a:pPr lvl="1"/>
            <a:endParaRPr lang="en-US" altLang="zh-CN" dirty="0" smtClean="0"/>
          </a:p>
          <a:p>
            <a:r>
              <a:rPr lang="zh-CN" altLang="en-US" dirty="0" smtClean="0">
                <a:solidFill>
                  <a:srgbClr val="FF0000"/>
                </a:solidFill>
              </a:rPr>
              <a:t>与实现相关的攻击：</a:t>
            </a:r>
            <a:endParaRPr lang="en-US" altLang="zh-CN" dirty="0" smtClean="0">
              <a:solidFill>
                <a:srgbClr val="FF0000"/>
              </a:solidFill>
            </a:endParaRPr>
          </a:p>
          <a:p>
            <a:pPr lvl="1"/>
            <a:r>
              <a:rPr lang="zh-CN" altLang="en-US" dirty="0" smtClean="0"/>
              <a:t>与实现时具体采用的技术有关</a:t>
            </a:r>
            <a:endParaRPr lang="en-US" altLang="zh-CN" dirty="0" smtClean="0"/>
          </a:p>
          <a:p>
            <a:pPr lvl="2"/>
            <a:r>
              <a:rPr lang="zh-CN" altLang="en-US" dirty="0" smtClean="0"/>
              <a:t>例如：</a:t>
            </a:r>
            <a:r>
              <a:rPr lang="en-US" altLang="zh-CN" dirty="0" smtClean="0"/>
              <a:t>A</a:t>
            </a:r>
            <a:r>
              <a:rPr lang="en-US" altLang="zh-CN" dirty="0" smtClean="0">
                <a:latin typeface="Times New Roman" pitchFamily="18" charset="0"/>
                <a:cs typeface="Times New Roman" pitchFamily="18" charset="0"/>
              </a:rPr>
              <a:t>→B: E(K, N)</a:t>
            </a:r>
          </a:p>
          <a:p>
            <a:pPr lvl="2">
              <a:buFont typeface="Arial" charset="0"/>
              <a:buNone/>
            </a:pPr>
            <a:r>
              <a:rPr lang="en-US" altLang="zh-CN" dirty="0" smtClean="0">
                <a:latin typeface="Times New Roman" pitchFamily="18" charset="0"/>
                <a:cs typeface="Times New Roman" pitchFamily="18" charset="0"/>
              </a:rPr>
              <a:t>		 B→A: E(K, N-1)</a:t>
            </a:r>
          </a:p>
          <a:p>
            <a:pPr lvl="2">
              <a:buFont typeface="Arial" charset="0"/>
              <a:buNone/>
            </a:pPr>
            <a:r>
              <a:rPr lang="en-US" altLang="zh-CN" dirty="0" smtClean="0"/>
              <a:t>	</a:t>
            </a:r>
            <a:r>
              <a:rPr lang="zh-CN" altLang="en-US" dirty="0" smtClean="0"/>
              <a:t>如果采用按位加密算法，且</a:t>
            </a:r>
            <a:r>
              <a:rPr lang="en-US" altLang="zh-CN" dirty="0" smtClean="0"/>
              <a:t>N</a:t>
            </a:r>
            <a:r>
              <a:rPr lang="zh-CN" altLang="en-US" dirty="0" smtClean="0"/>
              <a:t>碰巧是奇数（末位为</a:t>
            </a:r>
            <a:r>
              <a:rPr lang="en-US" altLang="zh-CN" dirty="0" smtClean="0"/>
              <a:t>1</a:t>
            </a:r>
            <a:r>
              <a:rPr lang="zh-CN" altLang="en-US" dirty="0" smtClean="0"/>
              <a:t>），则</a:t>
            </a:r>
            <a:r>
              <a:rPr lang="en-US" altLang="zh-CN" dirty="0" smtClean="0"/>
              <a:t>E(K,N)</a:t>
            </a:r>
            <a:r>
              <a:rPr lang="zh-CN" altLang="en-US" dirty="0" smtClean="0"/>
              <a:t>与</a:t>
            </a:r>
            <a:r>
              <a:rPr lang="en-US" altLang="zh-CN" dirty="0" smtClean="0"/>
              <a:t>E(K,N-1)</a:t>
            </a:r>
            <a:r>
              <a:rPr lang="zh-CN" altLang="en-US" dirty="0" smtClean="0"/>
              <a:t>的差别仅仅是末位相反，因而可以攻击</a:t>
            </a:r>
            <a:endParaRPr lang="en-US" altLang="zh-CN" dirty="0" smtClean="0"/>
          </a:p>
          <a:p>
            <a:pPr lvl="1"/>
            <a:r>
              <a:rPr lang="zh-CN" altLang="en-US" dirty="0" smtClean="0"/>
              <a:t>防止方法：选择合适的密码算法和密码体制</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54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83484002"/>
              </p:ext>
            </p:extLst>
          </p:nvPr>
        </p:nvGraphicFramePr>
        <p:xfrm>
          <a:off x="755576" y="1268760"/>
          <a:ext cx="7632848"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15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endParaRPr lang="en-US" smtClean="0"/>
          </a:p>
        </p:txBody>
      </p:sp>
      <p:sp>
        <p:nvSpPr>
          <p:cNvPr id="46083" name="内容占位符 2"/>
          <p:cNvSpPr>
            <a:spLocks noGrp="1"/>
          </p:cNvSpPr>
          <p:nvPr>
            <p:ph idx="1"/>
          </p:nvPr>
        </p:nvSpPr>
        <p:spPr/>
        <p:txBody>
          <a:bodyPr/>
          <a:lstStyle/>
          <a:p>
            <a:r>
              <a:rPr lang="zh-CN" altLang="en-US" smtClean="0">
                <a:solidFill>
                  <a:srgbClr val="FF0000"/>
                </a:solidFill>
              </a:rPr>
              <a:t>绑定攻击：</a:t>
            </a:r>
            <a:endParaRPr lang="en-US" altLang="zh-CN" smtClean="0">
              <a:solidFill>
                <a:srgbClr val="FF0000"/>
              </a:solidFill>
            </a:endParaRPr>
          </a:p>
          <a:p>
            <a:pPr lvl="1"/>
            <a:r>
              <a:rPr lang="zh-CN" altLang="en-US" smtClean="0"/>
              <a:t>假冒身份</a:t>
            </a:r>
            <a:r>
              <a:rPr lang="en-US" altLang="zh-CN" smtClean="0"/>
              <a:t>/</a:t>
            </a:r>
            <a:r>
              <a:rPr lang="zh-CN" altLang="en-US" smtClean="0"/>
              <a:t>公钥</a:t>
            </a:r>
            <a:endParaRPr lang="en-US" altLang="zh-CN" smtClean="0"/>
          </a:p>
          <a:p>
            <a:pPr lvl="1"/>
            <a:r>
              <a:rPr lang="zh-CN" altLang="en-US" smtClean="0"/>
              <a:t>防止方法：在消息中添加主体的身份信息，并签名</a:t>
            </a:r>
            <a:endParaRPr lang="en-US" altLang="zh-CN" smtClean="0"/>
          </a:p>
          <a:p>
            <a:pPr lvl="1"/>
            <a:endParaRPr lang="en-US" altLang="zh-CN" smtClean="0"/>
          </a:p>
          <a:p>
            <a:r>
              <a:rPr lang="zh-CN" altLang="en-US" smtClean="0">
                <a:solidFill>
                  <a:srgbClr val="FF0000"/>
                </a:solidFill>
              </a:rPr>
              <a:t>封装攻击：</a:t>
            </a:r>
            <a:endParaRPr lang="en-US" altLang="zh-CN" smtClean="0">
              <a:solidFill>
                <a:srgbClr val="FF0000"/>
              </a:solidFill>
            </a:endParaRPr>
          </a:p>
          <a:p>
            <a:pPr lvl="1"/>
            <a:r>
              <a:rPr lang="zh-CN" altLang="en-US" smtClean="0"/>
              <a:t>攻击者做为协议参与一方，将它所需要的消息封装为合法消息的一部分，诱使另一方解密、签名等</a:t>
            </a:r>
            <a:endParaRPr lang="en-US" altLang="zh-CN" smtClean="0"/>
          </a:p>
          <a:p>
            <a:pPr lvl="1"/>
            <a:r>
              <a:rPr lang="zh-CN" altLang="en-US" smtClean="0"/>
              <a:t>防止方法：添加完整性校验</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932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设计密码协议的注意事项</a:t>
            </a:r>
            <a:endParaRPr lang="en-US" smtClean="0"/>
          </a:p>
        </p:txBody>
      </p:sp>
      <p:sp>
        <p:nvSpPr>
          <p:cNvPr id="47107" name="内容占位符 2"/>
          <p:cNvSpPr>
            <a:spLocks noGrp="1"/>
          </p:cNvSpPr>
          <p:nvPr>
            <p:ph idx="1"/>
          </p:nvPr>
        </p:nvSpPr>
        <p:spPr/>
        <p:txBody>
          <a:bodyPr/>
          <a:lstStyle/>
          <a:p>
            <a:r>
              <a:rPr lang="zh-CN" altLang="en-US" smtClean="0"/>
              <a:t>尽量用一次性随机数代替时间戳</a:t>
            </a:r>
            <a:endParaRPr lang="en-US" altLang="zh-CN" smtClean="0"/>
          </a:p>
          <a:p>
            <a:pPr lvl="1"/>
            <a:r>
              <a:rPr lang="zh-CN" altLang="en-US" smtClean="0"/>
              <a:t>回避时钟同步</a:t>
            </a:r>
            <a:endParaRPr lang="en-US" altLang="zh-CN" smtClean="0"/>
          </a:p>
          <a:p>
            <a:r>
              <a:rPr lang="zh-CN" altLang="en-US" smtClean="0"/>
              <a:t>具备抵抗常见攻击的能力</a:t>
            </a:r>
            <a:endParaRPr lang="en-US" altLang="zh-CN" smtClean="0"/>
          </a:p>
          <a:p>
            <a:r>
              <a:rPr lang="zh-CN" altLang="en-US" smtClean="0"/>
              <a:t>明确使用于网络结构的哪个协议层</a:t>
            </a:r>
            <a:endParaRPr lang="en-US" altLang="zh-CN" smtClean="0"/>
          </a:p>
          <a:p>
            <a:r>
              <a:rPr lang="zh-CN" altLang="en-US" smtClean="0"/>
              <a:t>明确所需的数据处理能力</a:t>
            </a:r>
            <a:endParaRPr lang="en-US" altLang="zh-CN" smtClean="0"/>
          </a:p>
          <a:p>
            <a:r>
              <a:rPr lang="zh-CN" altLang="en-US" smtClean="0"/>
              <a:t>明确所采用的密码算法</a:t>
            </a:r>
            <a:endParaRPr lang="en-US" altLang="zh-CN" smtClean="0"/>
          </a:p>
          <a:p>
            <a:r>
              <a:rPr lang="zh-CN" altLang="en-US" smtClean="0"/>
              <a:t>便于进行功能扩充</a:t>
            </a:r>
            <a:endParaRPr lang="en-US" altLang="zh-CN" smtClean="0"/>
          </a:p>
          <a:p>
            <a:r>
              <a:rPr lang="zh-CN" altLang="en-US" smtClean="0"/>
              <a:t>最少的安全假设</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2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第二节 公平计算</a:t>
            </a:r>
            <a:endParaRPr lang="en-US" dirty="0"/>
          </a:p>
        </p:txBody>
      </p:sp>
      <p:sp>
        <p:nvSpPr>
          <p:cNvPr id="6" name="文本占位符 5"/>
          <p:cNvSpPr>
            <a:spLocks noGrp="1"/>
          </p:cNvSpPr>
          <p:nvPr>
            <p:ph type="body" idx="1"/>
          </p:nvPr>
        </p:nvSpPr>
        <p:spPr/>
        <p:txBody>
          <a:bodyPr/>
          <a:lstStyle/>
          <a:p>
            <a:endParaRPr 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22</a:t>
            </a:fld>
            <a:endParaRPr lang="en-US" altLang="zh-CN" dirty="0"/>
          </a:p>
        </p:txBody>
      </p:sp>
    </p:spTree>
    <p:extLst>
      <p:ext uri="{BB962C8B-B14F-4D97-AF65-F5344CB8AC3E}">
        <p14:creationId xmlns:p14="http://schemas.microsoft.com/office/powerpoint/2010/main" val="3371994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一、位承诺</a:t>
            </a:r>
            <a:endParaRPr lang="zh-CN" altLang="en-US" dirty="0"/>
          </a:p>
        </p:txBody>
      </p:sp>
      <p:sp>
        <p:nvSpPr>
          <p:cNvPr id="3" name="内容占位符 2"/>
          <p:cNvSpPr>
            <a:spLocks noGrp="1"/>
          </p:cNvSpPr>
          <p:nvPr>
            <p:ph idx="1"/>
          </p:nvPr>
        </p:nvSpPr>
        <p:spPr/>
        <p:txBody>
          <a:bodyPr>
            <a:noAutofit/>
          </a:bodyPr>
          <a:lstStyle/>
          <a:p>
            <a:r>
              <a:rPr lang="zh-CN" altLang="en-US" dirty="0" smtClean="0"/>
              <a:t>例</a:t>
            </a:r>
            <a:r>
              <a:rPr lang="en-US" altLang="zh-CN" dirty="0" smtClean="0"/>
              <a:t>1</a:t>
            </a:r>
            <a:r>
              <a:rPr lang="zh-CN" altLang="en-US" dirty="0" smtClean="0"/>
              <a:t>：预测纸牌的魔术</a:t>
            </a:r>
          </a:p>
          <a:p>
            <a:pPr lvl="1"/>
            <a:r>
              <a:rPr lang="en-US" altLang="zh-CN" dirty="0" smtClean="0"/>
              <a:t>Alice</a:t>
            </a:r>
            <a:r>
              <a:rPr lang="zh-CN" altLang="en-US" dirty="0" smtClean="0"/>
              <a:t>写下预测并装入信封；</a:t>
            </a:r>
            <a:r>
              <a:rPr lang="en-US" altLang="zh-CN" dirty="0" smtClean="0"/>
              <a:t>Bob</a:t>
            </a:r>
            <a:r>
              <a:rPr lang="zh-CN" altLang="en-US" dirty="0" smtClean="0"/>
              <a:t>随机抽牌，出示；</a:t>
            </a:r>
            <a:r>
              <a:rPr lang="en-US" altLang="zh-CN" dirty="0" smtClean="0"/>
              <a:t>Alice</a:t>
            </a:r>
            <a:r>
              <a:rPr lang="zh-CN" altLang="en-US" dirty="0" smtClean="0"/>
              <a:t>打开信封，验证她的预测</a:t>
            </a:r>
          </a:p>
          <a:p>
            <a:r>
              <a:rPr lang="zh-CN" altLang="en-US" dirty="0" smtClean="0"/>
              <a:t>例</a:t>
            </a:r>
            <a:r>
              <a:rPr lang="en-US" altLang="zh-CN" dirty="0" smtClean="0"/>
              <a:t>2</a:t>
            </a:r>
            <a:r>
              <a:rPr lang="zh-CN" altLang="en-US" dirty="0" smtClean="0"/>
              <a:t>：</a:t>
            </a:r>
            <a:r>
              <a:rPr lang="en-US" altLang="zh-CN" dirty="0" smtClean="0"/>
              <a:t>Alice</a:t>
            </a:r>
            <a:r>
              <a:rPr lang="zh-CN" altLang="en-US" dirty="0" smtClean="0"/>
              <a:t>和</a:t>
            </a:r>
            <a:r>
              <a:rPr lang="en-US" altLang="zh-CN" dirty="0" smtClean="0"/>
              <a:t>Bob</a:t>
            </a:r>
            <a:r>
              <a:rPr lang="zh-CN" altLang="en-US" dirty="0" smtClean="0"/>
              <a:t>在网上玩猜拳</a:t>
            </a:r>
            <a:endParaRPr lang="en-US" altLang="zh-CN" dirty="0" smtClean="0"/>
          </a:p>
          <a:p>
            <a:pPr lvl="1"/>
            <a:r>
              <a:rPr lang="en-US" altLang="zh-CN" dirty="0" smtClean="0"/>
              <a:t>Alice</a:t>
            </a:r>
            <a:r>
              <a:rPr lang="zh-CN" altLang="en-US" dirty="0" smtClean="0"/>
              <a:t>说：告诉我你出的是什么，我不会变，相信我</a:t>
            </a:r>
            <a:endParaRPr lang="en-US" altLang="zh-CN" dirty="0" smtClean="0"/>
          </a:p>
          <a:p>
            <a:r>
              <a:rPr lang="zh-CN" altLang="en-US" dirty="0"/>
              <a:t>例</a:t>
            </a:r>
            <a:r>
              <a:rPr lang="en-US" altLang="zh-CN" dirty="0"/>
              <a:t>3</a:t>
            </a:r>
            <a:r>
              <a:rPr lang="zh-CN" altLang="en-US" dirty="0"/>
              <a:t>：“分歧争端机”</a:t>
            </a:r>
            <a:r>
              <a:rPr lang="en-US" altLang="zh-CN" dirty="0"/>
              <a:t>《</a:t>
            </a:r>
            <a:r>
              <a:rPr lang="zh-CN" altLang="en-US" dirty="0"/>
              <a:t>非诚勿扰</a:t>
            </a:r>
            <a:r>
              <a:rPr lang="en-US" altLang="zh-CN" dirty="0"/>
              <a:t>》</a:t>
            </a:r>
          </a:p>
          <a:p>
            <a:pPr lvl="1"/>
            <a:endParaRPr lang="en-US" altLang="zh-CN" dirty="0" smtClean="0"/>
          </a:p>
          <a:p>
            <a:r>
              <a:rPr lang="zh-CN" altLang="en-US" dirty="0" smtClean="0">
                <a:solidFill>
                  <a:srgbClr val="FF0000"/>
                </a:solidFill>
              </a:rPr>
              <a:t>位承诺</a:t>
            </a:r>
            <a:r>
              <a:rPr lang="zh-CN" altLang="en-US" dirty="0" smtClean="0"/>
              <a:t>：</a:t>
            </a:r>
            <a:r>
              <a:rPr lang="en-US" altLang="zh-CN" dirty="0" smtClean="0"/>
              <a:t>Alice</a:t>
            </a:r>
            <a:r>
              <a:rPr lang="zh-CN" altLang="en-US" dirty="0" smtClean="0"/>
              <a:t>想对</a:t>
            </a:r>
            <a:r>
              <a:rPr lang="en-US" altLang="zh-CN" dirty="0" smtClean="0"/>
              <a:t>Bob</a:t>
            </a:r>
            <a:r>
              <a:rPr lang="zh-CN" altLang="en-US" dirty="0" smtClean="0"/>
              <a:t>做一个承诺（一个位或位序列），但要直到某个时间</a:t>
            </a:r>
            <a:r>
              <a:rPr lang="en-US" altLang="zh-CN" dirty="0" smtClean="0"/>
              <a:t>/</a:t>
            </a:r>
            <a:r>
              <a:rPr lang="zh-CN" altLang="en-US" dirty="0" smtClean="0"/>
              <a:t>事件后才揭示她的承诺；另一方面，</a:t>
            </a:r>
            <a:r>
              <a:rPr lang="en-US" altLang="zh-CN" dirty="0" smtClean="0"/>
              <a:t>Bob</a:t>
            </a:r>
            <a:r>
              <a:rPr lang="zh-CN" altLang="en-US" dirty="0" smtClean="0"/>
              <a:t>希望确信</a:t>
            </a:r>
            <a:r>
              <a:rPr lang="en-US" altLang="zh-CN" dirty="0" smtClean="0"/>
              <a:t>Alice</a:t>
            </a:r>
            <a:r>
              <a:rPr lang="zh-CN" altLang="en-US" dirty="0" smtClean="0"/>
              <a:t>做出承诺后，没有改变承诺的内容</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54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使用对称密码的位承诺</a:t>
            </a:r>
            <a:endParaRPr lang="en-US" altLang="zh-CN" dirty="0" smtClean="0">
              <a:solidFill>
                <a:srgbClr val="FF0000"/>
              </a:solidFill>
            </a:endParaRPr>
          </a:p>
          <a:p>
            <a:pPr lvl="1"/>
            <a:r>
              <a:rPr lang="zh-CN" altLang="en-US" dirty="0" smtClean="0"/>
              <a:t>承诺部分：</a:t>
            </a:r>
            <a:endParaRPr lang="en-US" altLang="zh-CN" dirty="0" smtClean="0"/>
          </a:p>
          <a:p>
            <a:pPr marL="914400" lvl="1" indent="-457200">
              <a:buFont typeface="+mj-lt"/>
              <a:buAutoNum type="arabicPeriod"/>
            </a:pPr>
            <a:r>
              <a:rPr lang="en-US" altLang="zh-CN" dirty="0" smtClean="0"/>
              <a:t>Bob</a:t>
            </a:r>
            <a:r>
              <a:rPr lang="zh-CN" altLang="en-US" dirty="0" smtClean="0"/>
              <a:t>随机产生随机串</a:t>
            </a:r>
            <a:r>
              <a:rPr lang="en-US" altLang="zh-CN" dirty="0" smtClean="0"/>
              <a:t>R</a:t>
            </a:r>
            <a:r>
              <a:rPr lang="zh-CN" altLang="en-US" dirty="0" smtClean="0"/>
              <a:t>，</a:t>
            </a:r>
            <a:r>
              <a:rPr lang="en-US" altLang="zh-CN" dirty="0" smtClean="0"/>
              <a:t>B→A: R</a:t>
            </a:r>
          </a:p>
          <a:p>
            <a:pPr marL="914400" lvl="1" indent="-457200">
              <a:buFont typeface="+mj-lt"/>
              <a:buAutoNum type="arabicPeriod"/>
            </a:pPr>
            <a:r>
              <a:rPr lang="en-US" altLang="zh-CN" dirty="0" smtClean="0"/>
              <a:t>Alice</a:t>
            </a:r>
            <a:r>
              <a:rPr lang="zh-CN" altLang="en-US" dirty="0" smtClean="0"/>
              <a:t>产生想承诺的位（串）</a:t>
            </a:r>
            <a:r>
              <a:rPr lang="en-US" altLang="zh-CN" dirty="0" smtClean="0"/>
              <a:t>b</a:t>
            </a:r>
            <a:r>
              <a:rPr lang="zh-CN" altLang="en-US" dirty="0" smtClean="0"/>
              <a:t>，用另一个随机串</a:t>
            </a:r>
            <a:r>
              <a:rPr lang="en-US" altLang="zh-CN" dirty="0" smtClean="0"/>
              <a:t>K</a:t>
            </a:r>
            <a:r>
              <a:rPr lang="zh-CN" altLang="en-US" dirty="0" smtClean="0"/>
              <a:t>作为密钥，计算</a:t>
            </a:r>
            <a:r>
              <a:rPr lang="en-US" altLang="zh-CN" dirty="0" smtClean="0"/>
              <a:t>S=E(K,R||b)</a:t>
            </a:r>
            <a:r>
              <a:rPr lang="zh-CN" altLang="en-US" dirty="0" smtClean="0"/>
              <a:t>，</a:t>
            </a:r>
            <a:r>
              <a:rPr lang="en-US" altLang="zh-CN" dirty="0" smtClean="0"/>
              <a:t>A</a:t>
            </a:r>
            <a:r>
              <a:rPr lang="en-US" dirty="0" smtClean="0"/>
              <a:t>→</a:t>
            </a:r>
            <a:r>
              <a:rPr lang="en-US" altLang="zh-CN" dirty="0" smtClean="0"/>
              <a:t>B:</a:t>
            </a:r>
            <a:r>
              <a:rPr lang="zh-CN" altLang="en-US" dirty="0" smtClean="0"/>
              <a:t> </a:t>
            </a:r>
            <a:r>
              <a:rPr lang="en-US" altLang="zh-CN" dirty="0" smtClean="0"/>
              <a:t>S</a:t>
            </a:r>
          </a:p>
          <a:p>
            <a:pPr lvl="2"/>
            <a:endParaRPr lang="en-US" altLang="zh-CN" dirty="0" smtClean="0"/>
          </a:p>
          <a:p>
            <a:pPr lvl="1"/>
            <a:r>
              <a:rPr lang="zh-CN" altLang="en-US" dirty="0" smtClean="0"/>
              <a:t>揭示部分：</a:t>
            </a:r>
            <a:endParaRPr lang="en-US" altLang="zh-CN" dirty="0" smtClean="0"/>
          </a:p>
          <a:p>
            <a:pPr marL="914400" lvl="1" indent="-457200">
              <a:buFont typeface="+mj-lt"/>
              <a:buAutoNum type="arabicPeriod" startAt="3"/>
            </a:pPr>
            <a:r>
              <a:rPr lang="en-US" altLang="zh-CN" dirty="0" smtClean="0"/>
              <a:t>A→B: K</a:t>
            </a:r>
          </a:p>
          <a:p>
            <a:pPr marL="914400" lvl="1" indent="-457200">
              <a:buFont typeface="+mj-lt"/>
              <a:buAutoNum type="arabicPeriod" startAt="3"/>
            </a:pPr>
            <a:r>
              <a:rPr lang="en-US" altLang="zh-CN" dirty="0" smtClean="0"/>
              <a:t>Bob</a:t>
            </a:r>
            <a:r>
              <a:rPr lang="zh-CN" altLang="en-US" dirty="0" smtClean="0"/>
              <a:t>计算</a:t>
            </a:r>
            <a:r>
              <a:rPr lang="en-US" altLang="zh-CN" dirty="0" smtClean="0"/>
              <a:t>R' || b=D(K,S)</a:t>
            </a:r>
            <a:r>
              <a:rPr lang="zh-CN" altLang="en-US" dirty="0" smtClean="0"/>
              <a:t>，验证</a:t>
            </a:r>
            <a:r>
              <a:rPr lang="en-US" altLang="zh-CN" dirty="0" smtClean="0"/>
              <a:t>R'=R</a:t>
            </a:r>
            <a:r>
              <a:rPr lang="zh-CN" altLang="en-US" dirty="0" smtClean="0"/>
              <a:t>，并揭示承诺</a:t>
            </a:r>
            <a:r>
              <a:rPr lang="en-US" altLang="zh-CN" dirty="0" smtClean="0"/>
              <a:t>b</a:t>
            </a:r>
          </a:p>
          <a:p>
            <a:pPr marL="1314450" lvl="2" indent="-457200"/>
            <a:endParaRPr lang="en-US" altLang="zh-CN" dirty="0" smtClean="0"/>
          </a:p>
          <a:p>
            <a:pPr marL="757238" lvl="1" indent="-300038"/>
            <a:r>
              <a:rPr lang="en-US" altLang="zh-CN" dirty="0" smtClean="0"/>
              <a:t>K</a:t>
            </a:r>
            <a:r>
              <a:rPr lang="zh-CN" altLang="en-US" dirty="0" smtClean="0"/>
              <a:t>使得</a:t>
            </a:r>
            <a:r>
              <a:rPr lang="en-US" altLang="zh-CN" dirty="0" smtClean="0"/>
              <a:t>Bob</a:t>
            </a:r>
            <a:r>
              <a:rPr lang="zh-CN" altLang="en-US" dirty="0" smtClean="0"/>
              <a:t>不能提前揭示承诺</a:t>
            </a:r>
            <a:endParaRPr lang="en-US" altLang="zh-CN" dirty="0" smtClean="0"/>
          </a:p>
          <a:p>
            <a:pPr marL="757238" lvl="1" indent="-300038"/>
            <a:r>
              <a:rPr lang="en-US" altLang="zh-CN" dirty="0" smtClean="0"/>
              <a:t>R</a:t>
            </a:r>
            <a:r>
              <a:rPr lang="zh-CN" altLang="en-US" dirty="0" smtClean="0"/>
              <a:t>使得</a:t>
            </a:r>
            <a:r>
              <a:rPr lang="en-US" altLang="zh-CN" dirty="0" smtClean="0"/>
              <a:t>Alice</a:t>
            </a:r>
            <a:r>
              <a:rPr lang="zh-CN" altLang="en-US" dirty="0" smtClean="0"/>
              <a:t>不能篡改承诺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622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solidFill>
                  <a:srgbClr val="FF0000"/>
                </a:solidFill>
              </a:rPr>
              <a:t>使用单向函数的位承诺</a:t>
            </a:r>
            <a:endParaRPr lang="en-US" altLang="zh-CN" dirty="0" smtClean="0">
              <a:solidFill>
                <a:srgbClr val="FF0000"/>
              </a:solidFill>
            </a:endParaRPr>
          </a:p>
          <a:p>
            <a:pPr lvl="1"/>
            <a:r>
              <a:rPr lang="zh-CN" altLang="en-US" dirty="0" smtClean="0"/>
              <a:t>承诺部分：</a:t>
            </a:r>
            <a:endParaRPr lang="en-US" altLang="zh-CN" dirty="0" smtClean="0"/>
          </a:p>
          <a:p>
            <a:pPr marL="914400" lvl="1" indent="-457200">
              <a:buFont typeface="+mj-lt"/>
              <a:buAutoNum type="arabicPeriod"/>
            </a:pPr>
            <a:r>
              <a:rPr lang="en-US" altLang="zh-CN" dirty="0" smtClean="0"/>
              <a:t>Alice</a:t>
            </a:r>
            <a:r>
              <a:rPr lang="zh-CN" altLang="en-US" dirty="0" smtClean="0"/>
              <a:t>产生两个随机位串</a:t>
            </a:r>
            <a:r>
              <a:rPr lang="en-US" altLang="zh-CN" dirty="0" smtClean="0"/>
              <a:t>R</a:t>
            </a:r>
            <a:r>
              <a:rPr lang="en-US" altLang="zh-CN" baseline="-25000" dirty="0" smtClean="0"/>
              <a:t>1</a:t>
            </a:r>
            <a:r>
              <a:rPr lang="zh-CN" altLang="en-US" dirty="0" smtClean="0"/>
              <a:t>，</a:t>
            </a:r>
            <a:r>
              <a:rPr lang="en-US" altLang="zh-CN" dirty="0" smtClean="0"/>
              <a:t>R</a:t>
            </a:r>
            <a:r>
              <a:rPr lang="en-US" altLang="zh-CN" baseline="-25000" dirty="0" smtClean="0"/>
              <a:t>2</a:t>
            </a:r>
          </a:p>
          <a:p>
            <a:pPr marL="914400" lvl="1" indent="-457200">
              <a:buFont typeface="+mj-lt"/>
              <a:buAutoNum type="arabicPeriod"/>
            </a:pPr>
            <a:r>
              <a:rPr lang="en-US" altLang="zh-CN" dirty="0" smtClean="0"/>
              <a:t>Alice</a:t>
            </a:r>
            <a:r>
              <a:rPr lang="zh-CN" altLang="en-US" dirty="0" smtClean="0"/>
              <a:t>产生想承诺的位（串）</a:t>
            </a:r>
            <a:r>
              <a:rPr lang="en-US" altLang="zh-CN" dirty="0" smtClean="0"/>
              <a:t>b</a:t>
            </a:r>
            <a:r>
              <a:rPr lang="zh-CN" altLang="en-US" dirty="0" smtClean="0"/>
              <a:t>，组成消息</a:t>
            </a:r>
            <a:r>
              <a:rPr lang="en-US" altLang="zh-CN" dirty="0" smtClean="0"/>
              <a:t>M=R</a:t>
            </a:r>
            <a:r>
              <a:rPr lang="en-US" altLang="zh-CN" baseline="-25000" dirty="0" smtClean="0"/>
              <a:t>1</a:t>
            </a:r>
            <a:r>
              <a:rPr lang="en-US" altLang="zh-CN" dirty="0" smtClean="0"/>
              <a:t>||R</a:t>
            </a:r>
            <a:r>
              <a:rPr lang="en-US" altLang="zh-CN" baseline="-25000" dirty="0" smtClean="0"/>
              <a:t>2</a:t>
            </a:r>
            <a:r>
              <a:rPr lang="en-US" altLang="zh-CN" dirty="0" smtClean="0"/>
              <a:t>||b</a:t>
            </a:r>
          </a:p>
          <a:p>
            <a:pPr marL="914400" lvl="1" indent="-457200">
              <a:buFont typeface="+mj-lt"/>
              <a:buAutoNum type="arabicPeriod"/>
            </a:pPr>
            <a:r>
              <a:rPr lang="en-US" altLang="zh-CN" dirty="0" smtClean="0"/>
              <a:t>Alice</a:t>
            </a:r>
            <a:r>
              <a:rPr lang="zh-CN" altLang="en-US" dirty="0" smtClean="0"/>
              <a:t>计算</a:t>
            </a:r>
            <a:r>
              <a:rPr lang="en-US" altLang="zh-CN" dirty="0" smtClean="0"/>
              <a:t>h=H(M), A→B</a:t>
            </a:r>
            <a:r>
              <a:rPr lang="zh-CN" altLang="en-US" dirty="0" smtClean="0"/>
              <a:t>：</a:t>
            </a:r>
            <a:r>
              <a:rPr lang="en-US" altLang="zh-CN" dirty="0" smtClean="0"/>
              <a:t>h, R</a:t>
            </a:r>
            <a:r>
              <a:rPr lang="en-US" altLang="zh-CN" baseline="-25000" dirty="0" smtClean="0"/>
              <a:t>1</a:t>
            </a:r>
          </a:p>
          <a:p>
            <a:pPr lvl="2"/>
            <a:endParaRPr lang="en-US" altLang="zh-CN" dirty="0" smtClean="0"/>
          </a:p>
          <a:p>
            <a:pPr lvl="1"/>
            <a:r>
              <a:rPr lang="zh-CN" altLang="en-US" dirty="0" smtClean="0"/>
              <a:t>揭示部分：</a:t>
            </a:r>
            <a:endParaRPr lang="en-US" altLang="zh-CN" dirty="0" smtClean="0"/>
          </a:p>
          <a:p>
            <a:pPr marL="914400" lvl="1" indent="-457200">
              <a:buFont typeface="+mj-lt"/>
              <a:buAutoNum type="arabicPeriod" startAt="4"/>
            </a:pPr>
            <a:r>
              <a:rPr lang="en-US" altLang="zh-CN" dirty="0" smtClean="0"/>
              <a:t>A→B:</a:t>
            </a:r>
            <a:r>
              <a:rPr lang="zh-CN" altLang="en-US" dirty="0" smtClean="0"/>
              <a:t> </a:t>
            </a:r>
            <a:r>
              <a:rPr lang="en-US" altLang="zh-CN" dirty="0" smtClean="0"/>
              <a:t>M</a:t>
            </a:r>
          </a:p>
          <a:p>
            <a:pPr marL="914400" lvl="1" indent="-457200">
              <a:buFont typeface="+mj-lt"/>
              <a:buAutoNum type="arabicPeriod" startAt="4"/>
            </a:pPr>
            <a:r>
              <a:rPr lang="en-US" altLang="zh-CN" dirty="0" smtClean="0"/>
              <a:t>Bob</a:t>
            </a:r>
            <a:r>
              <a:rPr lang="zh-CN" altLang="en-US" dirty="0" smtClean="0"/>
              <a:t>对比</a:t>
            </a:r>
            <a:r>
              <a:rPr lang="en-US" altLang="zh-CN" dirty="0" smtClean="0"/>
              <a:t>R</a:t>
            </a:r>
            <a:r>
              <a:rPr lang="en-US" altLang="zh-CN" baseline="-25000" dirty="0" smtClean="0"/>
              <a:t>1</a:t>
            </a:r>
            <a:r>
              <a:rPr lang="zh-CN" altLang="en-US" dirty="0" smtClean="0"/>
              <a:t>，计算并对比</a:t>
            </a:r>
            <a:r>
              <a:rPr lang="en-US" altLang="zh-CN" dirty="0" smtClean="0"/>
              <a:t>h</a:t>
            </a:r>
            <a:r>
              <a:rPr lang="zh-CN" altLang="en-US" dirty="0" smtClean="0"/>
              <a:t>，如匹配，则接受位承诺</a:t>
            </a:r>
            <a:r>
              <a:rPr lang="en-US" altLang="zh-CN" dirty="0" smtClean="0"/>
              <a:t>b</a:t>
            </a:r>
          </a:p>
          <a:p>
            <a:pPr lvl="2"/>
            <a:endParaRPr lang="en-US" altLang="zh-CN" dirty="0" smtClean="0"/>
          </a:p>
          <a:p>
            <a:pPr lvl="1"/>
            <a:r>
              <a:rPr lang="en-US" altLang="zh-CN" dirty="0" smtClean="0"/>
              <a:t>R</a:t>
            </a:r>
            <a:r>
              <a:rPr lang="en-US" altLang="zh-CN" baseline="-25000" dirty="0" smtClean="0"/>
              <a:t>2</a:t>
            </a:r>
            <a:r>
              <a:rPr lang="zh-CN" altLang="en-US" dirty="0" smtClean="0"/>
              <a:t>的作用是避免</a:t>
            </a:r>
            <a:r>
              <a:rPr lang="en-US" altLang="zh-CN" dirty="0" smtClean="0"/>
              <a:t>Bob</a:t>
            </a:r>
            <a:r>
              <a:rPr lang="zh-CN" altLang="en-US" dirty="0" smtClean="0"/>
              <a:t>做穷举攻击</a:t>
            </a:r>
            <a:endParaRPr lang="en-US" altLang="zh-CN" dirty="0" smtClean="0"/>
          </a:p>
          <a:p>
            <a:pPr lvl="1"/>
            <a:r>
              <a:rPr lang="zh-CN" altLang="en-US" dirty="0" smtClean="0"/>
              <a:t>哈希函数应抗强碰撞</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250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pPr>
              <a:lnSpc>
                <a:spcPct val="82000"/>
              </a:lnSpc>
            </a:pPr>
            <a:r>
              <a:rPr lang="zh-CN" altLang="en-US" dirty="0" smtClean="0">
                <a:solidFill>
                  <a:srgbClr val="FF0000"/>
                </a:solidFill>
              </a:rPr>
              <a:t>使用伪随机序列发生器的位承诺</a:t>
            </a:r>
            <a:endParaRPr lang="en-US" altLang="zh-CN" dirty="0" smtClean="0">
              <a:solidFill>
                <a:srgbClr val="FF0000"/>
              </a:solidFill>
            </a:endParaRPr>
          </a:p>
          <a:p>
            <a:pPr lvl="1">
              <a:lnSpc>
                <a:spcPct val="82000"/>
              </a:lnSpc>
            </a:pPr>
            <a:r>
              <a:rPr lang="zh-CN" altLang="en-US" dirty="0" smtClean="0"/>
              <a:t>承诺部分：</a:t>
            </a:r>
            <a:endParaRPr lang="en-US" altLang="zh-CN" dirty="0" smtClean="0"/>
          </a:p>
          <a:p>
            <a:pPr marL="914400" lvl="1" indent="-457200">
              <a:lnSpc>
                <a:spcPct val="82000"/>
              </a:lnSpc>
              <a:buFont typeface="+mj-lt"/>
              <a:buAutoNum type="arabicPeriod"/>
            </a:pPr>
            <a:r>
              <a:rPr lang="en-US" altLang="zh-CN" dirty="0" smtClean="0"/>
              <a:t>Bob</a:t>
            </a:r>
            <a:r>
              <a:rPr lang="zh-CN" altLang="en-US" dirty="0" smtClean="0"/>
              <a:t>产生随机位串</a:t>
            </a:r>
            <a:r>
              <a:rPr lang="en-US" altLang="zh-CN" dirty="0" smtClean="0"/>
              <a:t>R</a:t>
            </a:r>
            <a:r>
              <a:rPr lang="en-US" altLang="zh-CN" baseline="-25000" dirty="0" smtClean="0"/>
              <a:t>B</a:t>
            </a:r>
            <a:r>
              <a:rPr lang="zh-CN" altLang="en-US" dirty="0" smtClean="0"/>
              <a:t>，</a:t>
            </a:r>
            <a:r>
              <a:rPr lang="en-US" altLang="zh-CN" dirty="0" smtClean="0"/>
              <a:t>B</a:t>
            </a:r>
            <a:r>
              <a:rPr lang="en-US" dirty="0" smtClean="0"/>
              <a:t>→A: R</a:t>
            </a:r>
            <a:r>
              <a:rPr lang="en-US" baseline="-25000" dirty="0" smtClean="0"/>
              <a:t>B</a:t>
            </a:r>
          </a:p>
          <a:p>
            <a:pPr marL="914400" lvl="1" indent="-457200">
              <a:lnSpc>
                <a:spcPct val="82000"/>
              </a:lnSpc>
              <a:buFont typeface="+mj-lt"/>
              <a:buAutoNum type="arabicPeriod"/>
            </a:pPr>
            <a:r>
              <a:rPr lang="en-US" altLang="zh-CN" dirty="0" smtClean="0"/>
              <a:t>Alice</a:t>
            </a:r>
            <a:r>
              <a:rPr lang="zh-CN" altLang="en-US" dirty="0" smtClean="0"/>
              <a:t>产生想承诺的位（串）</a:t>
            </a:r>
            <a:r>
              <a:rPr lang="en-US" altLang="zh-CN" dirty="0" smtClean="0"/>
              <a:t>b</a:t>
            </a:r>
          </a:p>
          <a:p>
            <a:pPr marL="914400" lvl="1" indent="-457200">
              <a:lnSpc>
                <a:spcPct val="82000"/>
              </a:lnSpc>
              <a:buFont typeface="+mj-lt"/>
              <a:buAutoNum type="arabicPeriod"/>
            </a:pPr>
            <a:r>
              <a:rPr lang="en-US" altLang="zh-CN" dirty="0" smtClean="0"/>
              <a:t>Alice</a:t>
            </a:r>
            <a:r>
              <a:rPr lang="zh-CN" altLang="en-US" dirty="0" smtClean="0"/>
              <a:t>产生随机种子</a:t>
            </a:r>
            <a:r>
              <a:rPr lang="en-US" altLang="zh-CN" dirty="0" smtClean="0"/>
              <a:t>s</a:t>
            </a:r>
            <a:r>
              <a:rPr lang="zh-CN" altLang="en-US" dirty="0" smtClean="0"/>
              <a:t>，用伪随机数发生器产生串</a:t>
            </a:r>
            <a:r>
              <a:rPr lang="en-US" altLang="zh-CN" dirty="0" smtClean="0"/>
              <a:t>R</a:t>
            </a:r>
            <a:r>
              <a:rPr lang="en-US" altLang="zh-CN" baseline="-25000" dirty="0" smtClean="0"/>
              <a:t>A</a:t>
            </a:r>
          </a:p>
          <a:p>
            <a:pPr marL="914400" lvl="1" indent="-457200">
              <a:lnSpc>
                <a:spcPct val="82000"/>
              </a:lnSpc>
              <a:buFont typeface="+mj-lt"/>
              <a:buAutoNum type="arabicPeriod"/>
            </a:pPr>
            <a:r>
              <a:rPr lang="zh-CN" altLang="en-US" dirty="0" smtClean="0"/>
              <a:t>对</a:t>
            </a:r>
            <a:r>
              <a:rPr lang="en-US" altLang="zh-CN" dirty="0" smtClean="0"/>
              <a:t>R</a:t>
            </a:r>
            <a:r>
              <a:rPr lang="en-US" altLang="zh-CN" baseline="-25000" dirty="0" smtClean="0"/>
              <a:t>B</a:t>
            </a:r>
            <a:r>
              <a:rPr lang="zh-CN" altLang="en-US" dirty="0" smtClean="0"/>
              <a:t>的每一位，</a:t>
            </a:r>
            <a:r>
              <a:rPr lang="en-US" altLang="zh-CN" dirty="0" smtClean="0"/>
              <a:t>Alice</a:t>
            </a:r>
            <a:r>
              <a:rPr lang="zh-CN" altLang="en-US" dirty="0" smtClean="0"/>
              <a:t>将</a:t>
            </a:r>
            <a:r>
              <a:rPr lang="en-US" altLang="zh-CN" dirty="0" smtClean="0"/>
              <a:t>(</a:t>
            </a:r>
            <a:r>
              <a:rPr lang="en-US" altLang="zh-CN" dirty="0" err="1" smtClean="0"/>
              <a:t>R</a:t>
            </a:r>
            <a:r>
              <a:rPr lang="en-US" altLang="zh-CN" baseline="-25000" dirty="0" err="1" smtClean="0"/>
              <a:t>B</a:t>
            </a:r>
            <a:r>
              <a:rPr lang="en-US" altLang="zh-CN" dirty="0" err="1" smtClean="0"/>
              <a:t>&amp;b</a:t>
            </a:r>
            <a:r>
              <a:rPr lang="en-US" altLang="zh-CN" dirty="0" smtClean="0"/>
              <a:t>)</a:t>
            </a:r>
            <a:r>
              <a:rPr lang="en-US" altLang="zh-CN" dirty="0" smtClean="0">
                <a:sym typeface="Symbol"/>
              </a:rPr>
              <a:t></a:t>
            </a:r>
            <a:r>
              <a:rPr lang="en-US" altLang="zh-CN" dirty="0" smtClean="0"/>
              <a:t>R</a:t>
            </a:r>
            <a:r>
              <a:rPr lang="en-US" altLang="zh-CN" baseline="-25000" dirty="0" smtClean="0"/>
              <a:t>A</a:t>
            </a:r>
            <a:r>
              <a:rPr lang="zh-CN" altLang="en-US" dirty="0" smtClean="0"/>
              <a:t>发送给</a:t>
            </a:r>
            <a:r>
              <a:rPr lang="en-US" altLang="zh-CN" dirty="0" smtClean="0"/>
              <a:t>Bob</a:t>
            </a:r>
            <a:r>
              <a:rPr lang="zh-CN" altLang="en-US" dirty="0" smtClean="0"/>
              <a:t>：</a:t>
            </a:r>
            <a:endParaRPr lang="en-US" altLang="zh-CN" dirty="0" smtClean="0"/>
          </a:p>
          <a:p>
            <a:pPr marL="1371600" lvl="2" indent="-457200">
              <a:lnSpc>
                <a:spcPct val="82000"/>
              </a:lnSpc>
              <a:buFont typeface="+mj-lt"/>
              <a:buAutoNum type="alphaLcParenR"/>
            </a:pPr>
            <a:r>
              <a:rPr lang="zh-CN" altLang="en-US" dirty="0" smtClean="0"/>
              <a:t>若</a:t>
            </a:r>
            <a:r>
              <a:rPr lang="en-US" altLang="zh-CN" dirty="0" smtClean="0"/>
              <a:t>R</a:t>
            </a:r>
            <a:r>
              <a:rPr lang="en-US" altLang="zh-CN" baseline="-25000" dirty="0" smtClean="0"/>
              <a:t>B</a:t>
            </a:r>
            <a:r>
              <a:rPr lang="zh-CN" altLang="en-US" dirty="0" smtClean="0"/>
              <a:t>的位为</a:t>
            </a:r>
            <a:r>
              <a:rPr lang="en-US" altLang="zh-CN" dirty="0" smtClean="0"/>
              <a:t>0</a:t>
            </a:r>
            <a:r>
              <a:rPr lang="zh-CN" altLang="en-US" dirty="0" smtClean="0"/>
              <a:t>，则为</a:t>
            </a:r>
            <a:r>
              <a:rPr lang="en-US" altLang="zh-CN" dirty="0" smtClean="0"/>
              <a:t>R</a:t>
            </a:r>
            <a:r>
              <a:rPr lang="en-US" altLang="zh-CN" baseline="-25000" dirty="0" smtClean="0"/>
              <a:t>A</a:t>
            </a:r>
          </a:p>
          <a:p>
            <a:pPr marL="1371600" lvl="2" indent="-457200">
              <a:lnSpc>
                <a:spcPct val="82000"/>
              </a:lnSpc>
              <a:buFont typeface="+mj-lt"/>
              <a:buAutoNum type="alphaLcParenR"/>
            </a:pPr>
            <a:r>
              <a:rPr lang="zh-CN" altLang="en-US" dirty="0" smtClean="0"/>
              <a:t>若</a:t>
            </a:r>
            <a:r>
              <a:rPr lang="en-US" altLang="zh-CN" dirty="0" smtClean="0"/>
              <a:t>R</a:t>
            </a:r>
            <a:r>
              <a:rPr lang="en-US" altLang="zh-CN" baseline="-25000" dirty="0" smtClean="0"/>
              <a:t>B</a:t>
            </a:r>
            <a:r>
              <a:rPr lang="zh-CN" altLang="en-US" dirty="0" smtClean="0"/>
              <a:t>的位为</a:t>
            </a:r>
            <a:r>
              <a:rPr lang="en-US" altLang="zh-CN" dirty="0" smtClean="0"/>
              <a:t>1</a:t>
            </a:r>
            <a:r>
              <a:rPr lang="zh-CN" altLang="en-US" dirty="0" smtClean="0"/>
              <a:t>，则为</a:t>
            </a:r>
            <a:r>
              <a:rPr lang="en-US" altLang="zh-CN" dirty="0" smtClean="0"/>
              <a:t>R</a:t>
            </a:r>
            <a:r>
              <a:rPr lang="en-US" altLang="zh-CN" baseline="-25000" dirty="0" smtClean="0"/>
              <a:t>A</a:t>
            </a:r>
            <a:r>
              <a:rPr lang="zh-CN" altLang="en-US" dirty="0" smtClean="0"/>
              <a:t>与</a:t>
            </a:r>
            <a:r>
              <a:rPr lang="en-US" altLang="zh-CN" dirty="0" smtClean="0"/>
              <a:t>b</a:t>
            </a:r>
            <a:r>
              <a:rPr lang="zh-CN" altLang="en-US" dirty="0" smtClean="0"/>
              <a:t>的异或</a:t>
            </a:r>
            <a:endParaRPr lang="en-US" altLang="zh-CN" dirty="0" smtClean="0"/>
          </a:p>
          <a:p>
            <a:pPr lvl="2">
              <a:lnSpc>
                <a:spcPct val="82000"/>
              </a:lnSpc>
            </a:pPr>
            <a:endParaRPr lang="en-US" altLang="zh-CN" dirty="0" smtClean="0"/>
          </a:p>
          <a:p>
            <a:pPr lvl="1">
              <a:lnSpc>
                <a:spcPct val="82000"/>
              </a:lnSpc>
            </a:pPr>
            <a:r>
              <a:rPr lang="zh-CN" altLang="en-US" dirty="0" smtClean="0"/>
              <a:t>揭示部分：</a:t>
            </a:r>
            <a:endParaRPr lang="en-US" altLang="zh-CN" dirty="0" smtClean="0"/>
          </a:p>
          <a:p>
            <a:pPr marL="914400" lvl="1" indent="-457200">
              <a:lnSpc>
                <a:spcPct val="82000"/>
              </a:lnSpc>
              <a:buFont typeface="+mj-lt"/>
              <a:buAutoNum type="arabicPeriod" startAt="5"/>
            </a:pPr>
            <a:r>
              <a:rPr lang="en-US" altLang="zh-CN" dirty="0" smtClean="0"/>
              <a:t>A</a:t>
            </a:r>
            <a:r>
              <a:rPr lang="en-US" dirty="0" smtClean="0"/>
              <a:t> →B: </a:t>
            </a:r>
            <a:r>
              <a:rPr lang="en-US" altLang="zh-CN" dirty="0" smtClean="0"/>
              <a:t>s</a:t>
            </a:r>
          </a:p>
          <a:p>
            <a:pPr marL="914400" lvl="1" indent="-457200">
              <a:lnSpc>
                <a:spcPct val="82000"/>
              </a:lnSpc>
              <a:buFont typeface="+mj-lt"/>
              <a:buAutoNum type="arabicPeriod" startAt="5"/>
            </a:pPr>
            <a:r>
              <a:rPr lang="en-US" altLang="zh-CN" dirty="0" smtClean="0"/>
              <a:t>Bob</a:t>
            </a:r>
            <a:r>
              <a:rPr lang="zh-CN" altLang="en-US" dirty="0" smtClean="0"/>
              <a:t>验证</a:t>
            </a:r>
            <a:r>
              <a:rPr lang="en-US" altLang="zh-CN" dirty="0" smtClean="0"/>
              <a:t>Alice</a:t>
            </a:r>
            <a:r>
              <a:rPr lang="zh-CN" altLang="en-US" dirty="0" smtClean="0"/>
              <a:t>的行为是合理的</a:t>
            </a:r>
            <a:endParaRPr lang="en-US" altLang="zh-CN" dirty="0" smtClean="0"/>
          </a:p>
          <a:p>
            <a:pPr lvl="2">
              <a:lnSpc>
                <a:spcPct val="82000"/>
              </a:lnSpc>
            </a:pPr>
            <a:endParaRPr lang="en-US" altLang="zh-CN" dirty="0" smtClean="0"/>
          </a:p>
          <a:p>
            <a:pPr lvl="1">
              <a:lnSpc>
                <a:spcPct val="82000"/>
              </a:lnSpc>
            </a:pPr>
            <a:r>
              <a:rPr lang="en-US" altLang="zh-CN" dirty="0" smtClean="0"/>
              <a:t>R</a:t>
            </a:r>
            <a:r>
              <a:rPr lang="en-US" altLang="zh-CN" baseline="-25000" dirty="0" smtClean="0"/>
              <a:t>B</a:t>
            </a:r>
            <a:r>
              <a:rPr lang="zh-CN" altLang="en-US" dirty="0" smtClean="0"/>
              <a:t>应足够长，伪随机数发生器不可预测</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979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模糊点</a:t>
            </a:r>
            <a:r>
              <a:rPr lang="en-US" altLang="zh-CN" dirty="0" smtClean="0"/>
              <a:t>(blob)</a:t>
            </a:r>
            <a:r>
              <a:rPr lang="zh-CN" altLang="en-US" dirty="0" smtClean="0"/>
              <a:t>：</a:t>
            </a:r>
            <a:r>
              <a:rPr lang="en-US" altLang="zh-CN" dirty="0" smtClean="0"/>
              <a:t>Alice</a:t>
            </a:r>
            <a:r>
              <a:rPr lang="zh-CN" altLang="en-US" dirty="0" smtClean="0"/>
              <a:t>发送给</a:t>
            </a:r>
            <a:r>
              <a:rPr lang="en-US" altLang="zh-CN" dirty="0" smtClean="0"/>
              <a:t>Bob</a:t>
            </a:r>
            <a:r>
              <a:rPr lang="zh-CN" altLang="en-US" dirty="0" smtClean="0"/>
              <a:t>用来做承诺的串</a:t>
            </a:r>
            <a:endParaRPr lang="en-US" altLang="zh-CN" dirty="0" smtClean="0"/>
          </a:p>
          <a:p>
            <a:endParaRPr lang="en-US" dirty="0" smtClean="0"/>
          </a:p>
          <a:p>
            <a:r>
              <a:rPr lang="zh-CN" altLang="en-US" dirty="0" smtClean="0"/>
              <a:t>模糊点的特性：</a:t>
            </a:r>
            <a:endParaRPr lang="en-US" altLang="zh-CN" dirty="0" smtClean="0"/>
          </a:p>
          <a:p>
            <a:pPr lvl="1"/>
            <a:r>
              <a:rPr lang="en-US" altLang="zh-CN" dirty="0" smtClean="0"/>
              <a:t>Alice</a:t>
            </a:r>
            <a:r>
              <a:rPr lang="zh-CN" altLang="en-US" dirty="0" smtClean="0"/>
              <a:t>能够对模糊点承诺，以此来承诺一个位</a:t>
            </a:r>
            <a:endParaRPr lang="en-US" altLang="zh-CN" dirty="0" smtClean="0"/>
          </a:p>
          <a:p>
            <a:pPr lvl="1"/>
            <a:r>
              <a:rPr lang="en-US" altLang="zh-CN" dirty="0" smtClean="0"/>
              <a:t>Alice</a:t>
            </a:r>
            <a:r>
              <a:rPr lang="zh-CN" altLang="en-US" dirty="0" smtClean="0"/>
              <a:t>能够揭示她所承诺的任何模糊点。模糊点被承诺后，</a:t>
            </a:r>
            <a:r>
              <a:rPr lang="en-US" altLang="zh-CN" dirty="0" smtClean="0"/>
              <a:t>Alice</a:t>
            </a:r>
            <a:r>
              <a:rPr lang="zh-CN" altLang="en-US" dirty="0" smtClean="0"/>
              <a:t>无法改变该模糊点所承诺的位值。</a:t>
            </a:r>
            <a:endParaRPr lang="en-US" altLang="zh-CN" dirty="0" smtClean="0"/>
          </a:p>
          <a:p>
            <a:pPr lvl="2"/>
            <a:r>
              <a:rPr lang="zh-CN" altLang="en-US" dirty="0" smtClean="0"/>
              <a:t>因而</a:t>
            </a:r>
            <a:r>
              <a:rPr lang="en-US" altLang="zh-CN" dirty="0" smtClean="0"/>
              <a:t>Bob</a:t>
            </a:r>
            <a:r>
              <a:rPr lang="zh-CN" altLang="en-US" dirty="0" smtClean="0"/>
              <a:t>才能相信</a:t>
            </a:r>
            <a:r>
              <a:rPr lang="en-US" altLang="zh-CN" dirty="0" smtClean="0"/>
              <a:t>Alice</a:t>
            </a:r>
            <a:r>
              <a:rPr lang="zh-CN" altLang="en-US" dirty="0" smtClean="0"/>
              <a:t>没有作弊</a:t>
            </a:r>
            <a:endParaRPr lang="en-US" altLang="zh-CN" dirty="0" smtClean="0"/>
          </a:p>
          <a:p>
            <a:pPr lvl="1"/>
            <a:r>
              <a:rPr lang="en-US" altLang="zh-CN" dirty="0" smtClean="0"/>
              <a:t>Bob</a:t>
            </a:r>
            <a:r>
              <a:rPr lang="zh-CN" altLang="en-US" dirty="0" smtClean="0"/>
              <a:t>不知道</a:t>
            </a:r>
            <a:r>
              <a:rPr lang="en-US" altLang="zh-CN" dirty="0" smtClean="0"/>
              <a:t>Alice</a:t>
            </a:r>
            <a:r>
              <a:rPr lang="zh-CN" altLang="en-US" dirty="0" smtClean="0"/>
              <a:t>将如何揭示未被打开的模糊点，即使他看见</a:t>
            </a:r>
            <a:r>
              <a:rPr lang="en-US" altLang="zh-CN" dirty="0" smtClean="0"/>
              <a:t>Alice</a:t>
            </a:r>
            <a:r>
              <a:rPr lang="zh-CN" altLang="en-US" dirty="0" smtClean="0"/>
              <a:t>揭示别的模糊点</a:t>
            </a:r>
            <a:endParaRPr lang="en-US" altLang="zh-CN" dirty="0" smtClean="0"/>
          </a:p>
          <a:p>
            <a:pPr lvl="2"/>
            <a:r>
              <a:rPr lang="en-US" altLang="zh-CN" dirty="0" smtClean="0"/>
              <a:t>Bob</a:t>
            </a:r>
            <a:r>
              <a:rPr lang="zh-CN" altLang="en-US" dirty="0" smtClean="0"/>
              <a:t>不能作弊</a:t>
            </a:r>
            <a:endParaRPr lang="en-US" altLang="zh-CN" dirty="0" smtClean="0"/>
          </a:p>
          <a:p>
            <a:pPr lvl="1"/>
            <a:r>
              <a:rPr lang="zh-CN" altLang="en-US" dirty="0" smtClean="0"/>
              <a:t>模糊点除了</a:t>
            </a:r>
            <a:r>
              <a:rPr lang="en-US" altLang="zh-CN" dirty="0" smtClean="0"/>
              <a:t>Alice</a:t>
            </a:r>
            <a:r>
              <a:rPr lang="zh-CN" altLang="en-US" dirty="0" smtClean="0"/>
              <a:t>承诺的位外，不携带任何有用信息</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211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二、公平的硬币抛掷</a:t>
            </a:r>
            <a:endParaRPr lang="zh-CN" altLang="en-US" dirty="0"/>
          </a:p>
        </p:txBody>
      </p:sp>
      <p:sp>
        <p:nvSpPr>
          <p:cNvPr id="3" name="内容占位符 2"/>
          <p:cNvSpPr>
            <a:spLocks noGrp="1"/>
          </p:cNvSpPr>
          <p:nvPr>
            <p:ph idx="1"/>
          </p:nvPr>
        </p:nvSpPr>
        <p:spPr/>
        <p:txBody>
          <a:bodyPr>
            <a:normAutofit/>
          </a:bodyPr>
          <a:lstStyle/>
          <a:p>
            <a:r>
              <a:rPr lang="zh-CN" altLang="en-US" dirty="0" smtClean="0"/>
              <a:t>懒人</a:t>
            </a:r>
            <a:r>
              <a:rPr lang="en-US" altLang="zh-CN" dirty="0" smtClean="0"/>
              <a:t>Alice</a:t>
            </a:r>
            <a:r>
              <a:rPr lang="zh-CN" altLang="en-US" dirty="0" smtClean="0"/>
              <a:t>和</a:t>
            </a:r>
            <a:r>
              <a:rPr lang="en-US" altLang="zh-CN" dirty="0" smtClean="0"/>
              <a:t>Bob</a:t>
            </a:r>
            <a:r>
              <a:rPr lang="zh-CN" altLang="en-US" dirty="0" smtClean="0"/>
              <a:t>住在一起，一天没水喝了。于是两人想通过掷硬币的方式决定谁去打水。可是没有实际的物理东东让他们抛掷。两人决定用思维来抛掷硬币，然后将两人的结果异或</a:t>
            </a:r>
            <a:endParaRPr lang="en-US" altLang="zh-CN" dirty="0" smtClean="0"/>
          </a:p>
          <a:p>
            <a:pPr lvl="1"/>
            <a:r>
              <a:rPr lang="zh-CN" altLang="en-US" dirty="0" smtClean="0"/>
              <a:t>两人都不相信对方会遵守协议，都努力窃取对方结果</a:t>
            </a:r>
            <a:endParaRPr lang="en-US" altLang="zh-CN" dirty="0" smtClean="0"/>
          </a:p>
          <a:p>
            <a:pPr lvl="1"/>
            <a:r>
              <a:rPr lang="zh-CN" altLang="en-US" dirty="0" smtClean="0"/>
              <a:t>一个解决办法是写下来再出示（不会被掉包？）</a:t>
            </a:r>
            <a:endParaRPr lang="en-US" altLang="zh-CN" dirty="0" smtClean="0"/>
          </a:p>
          <a:p>
            <a:pPr lvl="1"/>
            <a:endParaRPr lang="en-US" altLang="zh-CN" dirty="0" smtClean="0"/>
          </a:p>
          <a:p>
            <a:r>
              <a:rPr lang="zh-CN" altLang="en-US" dirty="0" smtClean="0"/>
              <a:t>可以用位承诺协议来辅助完成：</a:t>
            </a:r>
            <a:endParaRPr lang="en-US" altLang="zh-CN" dirty="0" smtClean="0"/>
          </a:p>
          <a:p>
            <a:pPr lvl="1"/>
            <a:r>
              <a:rPr lang="en-US" altLang="zh-CN" dirty="0" smtClean="0"/>
              <a:t>Alice</a:t>
            </a:r>
            <a:r>
              <a:rPr lang="zh-CN" altLang="en-US" dirty="0" smtClean="0"/>
              <a:t>做一个随机位的承诺</a:t>
            </a:r>
            <a:endParaRPr lang="en-US" altLang="zh-CN" dirty="0" smtClean="0"/>
          </a:p>
          <a:p>
            <a:pPr lvl="1"/>
            <a:r>
              <a:rPr lang="en-US" altLang="zh-CN" dirty="0" smtClean="0"/>
              <a:t>Bob</a:t>
            </a:r>
            <a:r>
              <a:rPr lang="zh-CN" altLang="en-US" dirty="0" smtClean="0"/>
              <a:t>来猜测这个位</a:t>
            </a:r>
            <a:endParaRPr lang="en-US" altLang="zh-CN" dirty="0" smtClean="0"/>
          </a:p>
          <a:p>
            <a:pPr lvl="1"/>
            <a:r>
              <a:rPr lang="en-US" altLang="zh-CN" dirty="0" smtClean="0"/>
              <a:t>Alice</a:t>
            </a:r>
            <a:r>
              <a:rPr lang="zh-CN" altLang="en-US" dirty="0" smtClean="0"/>
              <a:t>揭示结果，若</a:t>
            </a:r>
            <a:r>
              <a:rPr lang="en-US" altLang="zh-CN" dirty="0" smtClean="0"/>
              <a:t>Bob</a:t>
            </a:r>
            <a:r>
              <a:rPr lang="zh-CN" altLang="en-US" dirty="0" smtClean="0"/>
              <a:t>猜中，则</a:t>
            </a:r>
            <a:r>
              <a:rPr lang="en-US" altLang="zh-CN" dirty="0" smtClean="0"/>
              <a:t>Bob</a:t>
            </a:r>
            <a:r>
              <a:rPr lang="zh-CN" altLang="en-US" dirty="0" smtClean="0"/>
              <a:t>赢，否则</a:t>
            </a:r>
            <a:r>
              <a:rPr lang="en-US" altLang="zh-CN" dirty="0" smtClean="0"/>
              <a:t>Bob</a:t>
            </a:r>
            <a:r>
              <a:rPr lang="zh-CN" altLang="en-US" dirty="0" smtClean="0"/>
              <a:t>输</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444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使用单向函数的抛币协议</a:t>
            </a:r>
            <a:endParaRPr lang="en-US" altLang="zh-CN" dirty="0" smtClean="0">
              <a:solidFill>
                <a:srgbClr val="FF0000"/>
              </a:solidFill>
            </a:endParaRPr>
          </a:p>
          <a:p>
            <a:pPr marL="914400" lvl="1" indent="-457200">
              <a:buFont typeface="+mj-lt"/>
              <a:buAutoNum type="arabicPeriod"/>
            </a:pPr>
            <a:r>
              <a:rPr lang="en-US" altLang="zh-CN" dirty="0" smtClean="0"/>
              <a:t>Alice</a:t>
            </a:r>
            <a:r>
              <a:rPr lang="zh-CN" altLang="en-US" dirty="0" smtClean="0"/>
              <a:t>随机选择</a:t>
            </a:r>
            <a:r>
              <a:rPr lang="en-US" altLang="zh-CN" dirty="0" smtClean="0"/>
              <a:t>x</a:t>
            </a:r>
            <a:r>
              <a:rPr lang="zh-CN" altLang="en-US" dirty="0" smtClean="0"/>
              <a:t>，计算</a:t>
            </a:r>
            <a:r>
              <a:rPr lang="en-US" altLang="zh-CN" dirty="0" smtClean="0"/>
              <a:t>y=f(x)</a:t>
            </a:r>
            <a:r>
              <a:rPr lang="zh-CN" altLang="en-US" dirty="0" smtClean="0"/>
              <a:t>，</a:t>
            </a:r>
            <a:r>
              <a:rPr lang="en-US" altLang="zh-CN" dirty="0" smtClean="0"/>
              <a:t>f(x)</a:t>
            </a:r>
            <a:r>
              <a:rPr lang="zh-CN" altLang="en-US" dirty="0" smtClean="0"/>
              <a:t>是单向函数</a:t>
            </a:r>
            <a:endParaRPr lang="en-US" altLang="zh-CN" dirty="0" smtClean="0"/>
          </a:p>
          <a:p>
            <a:pPr marL="914400" lvl="1" indent="-457200">
              <a:buFont typeface="+mj-lt"/>
              <a:buAutoNum type="arabicPeriod"/>
            </a:pPr>
            <a:r>
              <a:rPr lang="en-US" altLang="zh-CN" dirty="0" err="1" smtClean="0"/>
              <a:t>Alice</a:t>
            </a:r>
            <a:r>
              <a:rPr lang="en-US" dirty="0" err="1" smtClean="0"/>
              <a:t>→</a:t>
            </a:r>
            <a:r>
              <a:rPr lang="en-US" altLang="zh-CN" dirty="0" err="1" smtClean="0"/>
              <a:t>Bob</a:t>
            </a:r>
            <a:r>
              <a:rPr lang="en-US" altLang="zh-CN" dirty="0" smtClean="0"/>
              <a:t>: y</a:t>
            </a:r>
          </a:p>
          <a:p>
            <a:pPr marL="914400" lvl="1" indent="-457200">
              <a:buFont typeface="+mj-lt"/>
              <a:buAutoNum type="arabicPeriod"/>
            </a:pPr>
            <a:r>
              <a:rPr lang="en-US" altLang="zh-CN" dirty="0" smtClean="0"/>
              <a:t>Bob</a:t>
            </a:r>
            <a:r>
              <a:rPr lang="zh-CN" altLang="en-US" dirty="0" smtClean="0"/>
              <a:t>猜测</a:t>
            </a:r>
            <a:r>
              <a:rPr lang="en-US" altLang="zh-CN" dirty="0" smtClean="0"/>
              <a:t>x</a:t>
            </a:r>
            <a:r>
              <a:rPr lang="zh-CN" altLang="en-US" dirty="0" smtClean="0"/>
              <a:t>的奇偶性，将猜测结果发送给</a:t>
            </a:r>
            <a:r>
              <a:rPr lang="en-US" altLang="zh-CN" dirty="0" smtClean="0"/>
              <a:t>Alice</a:t>
            </a:r>
          </a:p>
          <a:p>
            <a:pPr marL="914400" lvl="1" indent="-457200">
              <a:buFont typeface="+mj-lt"/>
              <a:buAutoNum type="arabicPeriod"/>
            </a:pPr>
            <a:r>
              <a:rPr lang="en-US" altLang="zh-CN" dirty="0" smtClean="0"/>
              <a:t>Alice</a:t>
            </a:r>
            <a:r>
              <a:rPr lang="zh-CN" altLang="en-US" dirty="0" smtClean="0"/>
              <a:t>公布掷币结果（若</a:t>
            </a:r>
            <a:r>
              <a:rPr lang="en-US" altLang="zh-CN" dirty="0" smtClean="0"/>
              <a:t>Bob</a:t>
            </a:r>
            <a:r>
              <a:rPr lang="zh-CN" altLang="en-US" dirty="0" smtClean="0"/>
              <a:t>猜测正确，则掷币结果为正面；否则为反面），</a:t>
            </a:r>
            <a:r>
              <a:rPr lang="en-US" altLang="zh-CN" dirty="0" smtClean="0"/>
              <a:t>A</a:t>
            </a:r>
            <a:r>
              <a:rPr lang="en-US" dirty="0" smtClean="0"/>
              <a:t>→B: x</a:t>
            </a:r>
          </a:p>
          <a:p>
            <a:pPr marL="914400" lvl="1" indent="-457200">
              <a:buFont typeface="+mj-lt"/>
              <a:buAutoNum type="arabicPeriod"/>
            </a:pPr>
            <a:r>
              <a:rPr lang="en-US" altLang="zh-CN" dirty="0" smtClean="0"/>
              <a:t>Bob</a:t>
            </a:r>
            <a:r>
              <a:rPr lang="zh-CN" altLang="en-US" dirty="0" smtClean="0"/>
              <a:t>验证</a:t>
            </a:r>
            <a:r>
              <a:rPr lang="en-US" altLang="zh-CN" dirty="0" smtClean="0"/>
              <a:t>y=f(x)</a:t>
            </a:r>
          </a:p>
          <a:p>
            <a:pPr lvl="1"/>
            <a:endParaRPr lang="en-US" altLang="zh-CN" dirty="0" smtClean="0"/>
          </a:p>
          <a:p>
            <a:pPr lvl="1"/>
            <a:r>
              <a:rPr lang="zh-CN" altLang="en-US" dirty="0" smtClean="0"/>
              <a:t>安全性取决于单向函数</a:t>
            </a:r>
            <a:endParaRPr lang="en-US" altLang="zh-CN" dirty="0" smtClean="0"/>
          </a:p>
          <a:p>
            <a:pPr marL="1063625" lvl="2"/>
            <a:r>
              <a:rPr lang="zh-CN" altLang="en-US" dirty="0" smtClean="0"/>
              <a:t>若</a:t>
            </a:r>
            <a:r>
              <a:rPr lang="en-US" altLang="zh-CN" dirty="0" smtClean="0"/>
              <a:t>Alice</a:t>
            </a:r>
            <a:r>
              <a:rPr lang="zh-CN" altLang="en-US" dirty="0" smtClean="0"/>
              <a:t>找到</a:t>
            </a:r>
            <a:r>
              <a:rPr lang="en-US" altLang="zh-CN" dirty="0" smtClean="0"/>
              <a:t>x</a:t>
            </a:r>
            <a:r>
              <a:rPr lang="zh-CN" altLang="en-US" dirty="0" smtClean="0"/>
              <a:t>和</a:t>
            </a:r>
            <a:r>
              <a:rPr lang="en-US" altLang="zh-CN" dirty="0" smtClean="0"/>
              <a:t>x'</a:t>
            </a:r>
            <a:r>
              <a:rPr lang="zh-CN" altLang="en-US" dirty="0" smtClean="0"/>
              <a:t>，满足</a:t>
            </a:r>
            <a:r>
              <a:rPr lang="en-US" altLang="zh-CN" dirty="0" smtClean="0"/>
              <a:t>x</a:t>
            </a:r>
            <a:r>
              <a:rPr lang="zh-CN" altLang="en-US" dirty="0" smtClean="0"/>
              <a:t>为偶且</a:t>
            </a:r>
            <a:r>
              <a:rPr lang="en-US" altLang="zh-CN" dirty="0" smtClean="0"/>
              <a:t>x'</a:t>
            </a:r>
            <a:r>
              <a:rPr lang="zh-CN" altLang="en-US" dirty="0" smtClean="0"/>
              <a:t>为奇，</a:t>
            </a:r>
            <a:r>
              <a:rPr lang="en-US" altLang="zh-CN" dirty="0" smtClean="0"/>
              <a:t>y=f(x)=f(x')</a:t>
            </a:r>
            <a:r>
              <a:rPr lang="zh-CN" altLang="en-US" dirty="0" smtClean="0"/>
              <a:t>，则</a:t>
            </a:r>
            <a:r>
              <a:rPr lang="en-US" altLang="zh-CN" dirty="0" smtClean="0"/>
              <a:t>Alice</a:t>
            </a:r>
            <a:r>
              <a:rPr lang="zh-CN" altLang="en-US" dirty="0" smtClean="0"/>
              <a:t>总能欺骗</a:t>
            </a:r>
            <a:r>
              <a:rPr lang="en-US" altLang="zh-CN" dirty="0" smtClean="0"/>
              <a:t>Bob</a:t>
            </a:r>
          </a:p>
          <a:p>
            <a:pPr marL="1063625" lvl="2"/>
            <a:r>
              <a:rPr lang="zh-CN" altLang="en-US" dirty="0" smtClean="0"/>
              <a:t>若</a:t>
            </a:r>
            <a:r>
              <a:rPr lang="en-US" altLang="zh-CN" dirty="0" smtClean="0"/>
              <a:t>f(x)</a:t>
            </a:r>
            <a:r>
              <a:rPr lang="zh-CN" altLang="en-US" dirty="0" smtClean="0"/>
              <a:t>的某些位与</a:t>
            </a:r>
            <a:r>
              <a:rPr lang="en-US" altLang="zh-CN" dirty="0" smtClean="0"/>
              <a:t>x</a:t>
            </a:r>
            <a:r>
              <a:rPr lang="zh-CN" altLang="en-US" dirty="0" smtClean="0"/>
              <a:t>相关，则</a:t>
            </a:r>
            <a:r>
              <a:rPr lang="en-US" altLang="zh-CN" dirty="0" smtClean="0"/>
              <a:t>Bob</a:t>
            </a:r>
            <a:r>
              <a:rPr lang="zh-CN" altLang="en-US" dirty="0" smtClean="0"/>
              <a:t>至少某些时候能够欺骗</a:t>
            </a:r>
            <a:r>
              <a:rPr lang="en-US" altLang="zh-CN" dirty="0" smtClean="0"/>
              <a:t>Alice</a:t>
            </a:r>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49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密码协议概述</a:t>
            </a:r>
            <a:endParaRPr lang="en-US" dirty="0"/>
          </a:p>
        </p:txBody>
      </p:sp>
      <p:sp>
        <p:nvSpPr>
          <p:cNvPr id="7" name="文本占位符 6"/>
          <p:cNvSpPr>
            <a:spLocks noGrp="1"/>
          </p:cNvSpPr>
          <p:nvPr>
            <p:ph type="body" idx="1"/>
          </p:nvPr>
        </p:nvSpPr>
        <p:spPr/>
        <p:txBody>
          <a:bodyPr/>
          <a:lstStyle/>
          <a:p>
            <a:endParaRPr 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2035482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solidFill>
                  <a:srgbClr val="FF0000"/>
                </a:solidFill>
              </a:rPr>
              <a:t>使用可交换密码的抛币协议</a:t>
            </a:r>
            <a:endParaRPr lang="en-US" altLang="zh-CN" dirty="0" smtClean="0">
              <a:solidFill>
                <a:srgbClr val="FF0000"/>
              </a:solidFill>
            </a:endParaRPr>
          </a:p>
          <a:p>
            <a:pPr lvl="1"/>
            <a:r>
              <a:rPr lang="zh-CN" altLang="en-US" dirty="0" smtClean="0"/>
              <a:t>密码函数满足</a:t>
            </a:r>
            <a:r>
              <a:rPr lang="en-US" altLang="zh-CN" dirty="0" smtClean="0"/>
              <a:t>D(K</a:t>
            </a:r>
            <a:r>
              <a:rPr lang="en-US" altLang="zh-CN" baseline="-25000" dirty="0" smtClean="0"/>
              <a:t>1</a:t>
            </a:r>
            <a:r>
              <a:rPr lang="en-US" altLang="zh-CN" dirty="0" smtClean="0"/>
              <a:t>,E(K</a:t>
            </a:r>
            <a:r>
              <a:rPr lang="en-US" altLang="zh-CN" baseline="-25000" dirty="0" smtClean="0"/>
              <a:t>2</a:t>
            </a:r>
            <a:r>
              <a:rPr lang="en-US" altLang="zh-CN" dirty="0" smtClean="0"/>
              <a:t>,E(K</a:t>
            </a:r>
            <a:r>
              <a:rPr lang="en-US" altLang="zh-CN" baseline="-25000" dirty="0" smtClean="0"/>
              <a:t>1</a:t>
            </a:r>
            <a:r>
              <a:rPr lang="en-US" altLang="zh-CN" dirty="0" smtClean="0"/>
              <a:t>,M)))=E(K</a:t>
            </a:r>
            <a:r>
              <a:rPr lang="en-US" altLang="zh-CN" baseline="-25000" dirty="0" smtClean="0"/>
              <a:t>2</a:t>
            </a:r>
            <a:r>
              <a:rPr lang="en-US" altLang="zh-CN" dirty="0" smtClean="0"/>
              <a:t>,M)</a:t>
            </a:r>
          </a:p>
          <a:p>
            <a:pPr marL="914400" lvl="1" indent="-457200">
              <a:buFont typeface="+mj-lt"/>
              <a:buAutoNum type="arabicPeriod"/>
            </a:pPr>
            <a:r>
              <a:rPr lang="en-US" altLang="zh-CN" dirty="0" smtClean="0"/>
              <a:t>Alice</a:t>
            </a:r>
            <a:r>
              <a:rPr lang="zh-CN" altLang="en-US" dirty="0" smtClean="0"/>
              <a:t>和</a:t>
            </a:r>
            <a:r>
              <a:rPr lang="en-US" altLang="zh-CN" dirty="0" smtClean="0"/>
              <a:t>Bob</a:t>
            </a:r>
            <a:r>
              <a:rPr lang="zh-CN" altLang="en-US" dirty="0" smtClean="0"/>
              <a:t>产生各自的密钥</a:t>
            </a:r>
            <a:endParaRPr lang="en-US" altLang="zh-CN" dirty="0" smtClean="0"/>
          </a:p>
          <a:p>
            <a:pPr marL="914400" lvl="1" indent="-457200">
              <a:buFont typeface="+mj-lt"/>
              <a:buAutoNum type="arabicPeriod"/>
            </a:pPr>
            <a:r>
              <a:rPr lang="en-US" altLang="zh-CN" dirty="0" smtClean="0"/>
              <a:t>Alice</a:t>
            </a:r>
            <a:r>
              <a:rPr lang="zh-CN" altLang="en-US" dirty="0" smtClean="0"/>
              <a:t>产生两个消息（</a:t>
            </a:r>
            <a:r>
              <a:rPr lang="en-US" altLang="zh-CN" dirty="0" smtClean="0"/>
              <a:t>M</a:t>
            </a:r>
            <a:r>
              <a:rPr lang="en-US" altLang="zh-CN" baseline="-25000" dirty="0" smtClean="0"/>
              <a:t>1</a:t>
            </a:r>
            <a:r>
              <a:rPr lang="zh-CN" altLang="en-US" dirty="0" smtClean="0"/>
              <a:t>表示正面，</a:t>
            </a:r>
            <a:r>
              <a:rPr lang="en-US" altLang="zh-CN" dirty="0" smtClean="0"/>
              <a:t>M</a:t>
            </a:r>
            <a:r>
              <a:rPr lang="en-US" altLang="zh-CN" baseline="-25000" dirty="0" smtClean="0"/>
              <a:t>2</a:t>
            </a:r>
            <a:r>
              <a:rPr lang="zh-CN" altLang="en-US" dirty="0" smtClean="0"/>
              <a:t>表示反面）。消息中含有特定随机串，用于验证消息没有被篡改。</a:t>
            </a:r>
            <a:endParaRPr lang="en-US" altLang="zh-CN" dirty="0" smtClean="0"/>
          </a:p>
          <a:p>
            <a:pPr marL="914400" lvl="1" indent="-457200">
              <a:buFont typeface="+mj-lt"/>
              <a:buAutoNum type="arabicPeriod"/>
            </a:pPr>
            <a:r>
              <a:rPr lang="en-US" altLang="zh-CN" dirty="0" smtClean="0"/>
              <a:t>Alice</a:t>
            </a:r>
            <a:r>
              <a:rPr lang="zh-CN" altLang="en-US" dirty="0" smtClean="0"/>
              <a:t>将</a:t>
            </a:r>
            <a:r>
              <a:rPr lang="en-US" altLang="zh-CN" dirty="0" smtClean="0"/>
              <a:t>E(K</a:t>
            </a:r>
            <a:r>
              <a:rPr lang="en-US" altLang="zh-CN" baseline="-25000" dirty="0" smtClean="0"/>
              <a:t>A</a:t>
            </a:r>
            <a:r>
              <a:rPr lang="en-US" altLang="zh-CN" dirty="0" smtClean="0"/>
              <a:t>,M</a:t>
            </a:r>
            <a:r>
              <a:rPr lang="en-US" altLang="zh-CN" baseline="-25000" dirty="0" smtClean="0"/>
              <a:t>1</a:t>
            </a:r>
            <a:r>
              <a:rPr lang="en-US" altLang="zh-CN" dirty="0" smtClean="0"/>
              <a:t>), E(K</a:t>
            </a:r>
            <a:r>
              <a:rPr lang="en-US" altLang="zh-CN" baseline="-25000" dirty="0" smtClean="0"/>
              <a:t>A</a:t>
            </a:r>
            <a:r>
              <a:rPr lang="en-US" altLang="zh-CN" dirty="0" smtClean="0"/>
              <a:t>,M</a:t>
            </a:r>
            <a:r>
              <a:rPr lang="en-US" altLang="zh-CN" baseline="-25000" dirty="0" smtClean="0"/>
              <a:t>2</a:t>
            </a:r>
            <a:r>
              <a:rPr lang="en-US" altLang="zh-CN" dirty="0" smtClean="0"/>
              <a:t>)</a:t>
            </a:r>
            <a:r>
              <a:rPr lang="zh-CN" altLang="en-US" dirty="0" smtClean="0"/>
              <a:t>，以随机顺序发送给</a:t>
            </a:r>
            <a:r>
              <a:rPr lang="en-US" altLang="zh-CN" dirty="0" smtClean="0"/>
              <a:t>Bob</a:t>
            </a:r>
          </a:p>
          <a:p>
            <a:pPr marL="914400" lvl="1" indent="-457200">
              <a:buFont typeface="+mj-lt"/>
              <a:buAutoNum type="arabicPeriod"/>
            </a:pPr>
            <a:r>
              <a:rPr lang="en-US" altLang="zh-CN" dirty="0" smtClean="0"/>
              <a:t>Bob</a:t>
            </a:r>
            <a:r>
              <a:rPr lang="zh-CN" altLang="en-US" dirty="0" smtClean="0"/>
              <a:t>随机选择一个，加密后回送给</a:t>
            </a:r>
            <a:r>
              <a:rPr lang="en-US" altLang="zh-CN" dirty="0" smtClean="0"/>
              <a:t>Alice</a:t>
            </a:r>
          </a:p>
          <a:p>
            <a:pPr marL="914400" lvl="1" indent="-457200">
              <a:buFont typeface="+mj-lt"/>
              <a:buAutoNum type="arabicPeriod"/>
            </a:pPr>
            <a:r>
              <a:rPr lang="en-US" altLang="zh-CN" dirty="0" smtClean="0"/>
              <a:t>Alice</a:t>
            </a:r>
            <a:r>
              <a:rPr lang="zh-CN" altLang="en-US" dirty="0" smtClean="0"/>
              <a:t>用自己的密钥解密，再送给</a:t>
            </a:r>
            <a:r>
              <a:rPr lang="en-US" altLang="zh-CN" dirty="0" smtClean="0"/>
              <a:t>Bob</a:t>
            </a:r>
          </a:p>
          <a:p>
            <a:pPr marL="914400" lvl="1" indent="-457200">
              <a:buFont typeface="+mj-lt"/>
              <a:buAutoNum type="arabicPeriod"/>
            </a:pPr>
            <a:r>
              <a:rPr lang="en-US" altLang="zh-CN" dirty="0" smtClean="0"/>
              <a:t>Bob</a:t>
            </a:r>
            <a:r>
              <a:rPr lang="zh-CN" altLang="en-US" dirty="0" smtClean="0"/>
              <a:t>用自己的密钥解密，得到掷币结果。将解密的消息回送</a:t>
            </a:r>
            <a:r>
              <a:rPr lang="en-US" altLang="zh-CN" dirty="0" smtClean="0"/>
              <a:t>Alice</a:t>
            </a:r>
          </a:p>
          <a:p>
            <a:pPr marL="914400" lvl="1" indent="-457200">
              <a:buFont typeface="+mj-lt"/>
              <a:buAutoNum type="arabicPeriod"/>
            </a:pPr>
            <a:r>
              <a:rPr lang="en-US" altLang="zh-CN" dirty="0" smtClean="0"/>
              <a:t>Alice</a:t>
            </a:r>
            <a:r>
              <a:rPr lang="zh-CN" altLang="en-US" dirty="0" smtClean="0"/>
              <a:t>读取掷币结果，并验证特定随机串的正确性</a:t>
            </a:r>
            <a:endParaRPr lang="en-US" altLang="zh-CN" dirty="0" smtClean="0"/>
          </a:p>
          <a:p>
            <a:pPr marL="914400" lvl="1" indent="-457200">
              <a:buFont typeface="+mj-lt"/>
              <a:buAutoNum type="arabicPeriod"/>
            </a:pPr>
            <a:r>
              <a:rPr lang="en-US" altLang="zh-CN" dirty="0" smtClean="0"/>
              <a:t>Alice</a:t>
            </a:r>
            <a:r>
              <a:rPr lang="zh-CN" altLang="en-US" dirty="0" smtClean="0"/>
              <a:t>和</a:t>
            </a:r>
            <a:r>
              <a:rPr lang="en-US" altLang="zh-CN" dirty="0" smtClean="0"/>
              <a:t>Bob</a:t>
            </a:r>
            <a:r>
              <a:rPr lang="zh-CN" altLang="en-US" dirty="0" smtClean="0"/>
              <a:t>出示密钥以便双方能验证对方没有欺诈</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535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三、智力扑克</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类似公平抛掷硬币</a:t>
            </a:r>
            <a:endParaRPr lang="en-US" altLang="zh-CN" dirty="0" smtClean="0"/>
          </a:p>
          <a:p>
            <a:r>
              <a:rPr lang="zh-CN" altLang="en-US" dirty="0" smtClean="0"/>
              <a:t>允许</a:t>
            </a:r>
            <a:r>
              <a:rPr lang="en-US" altLang="zh-CN" dirty="0" smtClean="0"/>
              <a:t>Alice</a:t>
            </a:r>
            <a:r>
              <a:rPr lang="zh-CN" altLang="en-US" dirty="0" smtClean="0"/>
              <a:t>和</a:t>
            </a:r>
            <a:r>
              <a:rPr lang="en-US" altLang="zh-CN" dirty="0" smtClean="0"/>
              <a:t>Bob</a:t>
            </a:r>
            <a:r>
              <a:rPr lang="zh-CN" altLang="en-US" dirty="0" smtClean="0"/>
              <a:t>在网络上玩扑克</a:t>
            </a:r>
            <a:endParaRPr lang="en-US" altLang="zh-CN" dirty="0" smtClean="0"/>
          </a:p>
          <a:p>
            <a:pPr marL="914400" lvl="1" indent="-457200">
              <a:buFont typeface="+mj-lt"/>
              <a:buAutoNum type="arabicPeriod"/>
            </a:pPr>
            <a:r>
              <a:rPr lang="en-US" altLang="zh-CN" dirty="0" smtClean="0"/>
              <a:t>Alice</a:t>
            </a:r>
            <a:r>
              <a:rPr lang="zh-CN" altLang="en-US" dirty="0" smtClean="0"/>
              <a:t>和</a:t>
            </a:r>
            <a:r>
              <a:rPr lang="en-US" altLang="zh-CN" dirty="0" smtClean="0"/>
              <a:t>Bob</a:t>
            </a:r>
            <a:r>
              <a:rPr lang="zh-CN" altLang="en-US" dirty="0" smtClean="0"/>
              <a:t>产生自己的密钥</a:t>
            </a:r>
            <a:endParaRPr lang="en-US" altLang="zh-CN" dirty="0" smtClean="0"/>
          </a:p>
          <a:p>
            <a:pPr marL="914400" lvl="1" indent="-457200">
              <a:buFont typeface="+mj-lt"/>
              <a:buAutoNum type="arabicPeriod"/>
            </a:pPr>
            <a:r>
              <a:rPr lang="en-US" altLang="zh-CN" dirty="0" smtClean="0"/>
              <a:t>Alice</a:t>
            </a:r>
            <a:r>
              <a:rPr lang="zh-CN" altLang="en-US" dirty="0" smtClean="0"/>
              <a:t>产生</a:t>
            </a:r>
            <a:r>
              <a:rPr lang="en-US" altLang="zh-CN" dirty="0" smtClean="0"/>
              <a:t>52</a:t>
            </a:r>
            <a:r>
              <a:rPr lang="zh-CN" altLang="en-US" dirty="0" smtClean="0"/>
              <a:t>个消息</a:t>
            </a:r>
            <a:r>
              <a:rPr lang="en-US" altLang="zh-CN" dirty="0" smtClean="0"/>
              <a:t>M</a:t>
            </a:r>
            <a:r>
              <a:rPr lang="en-US" altLang="zh-CN" baseline="-25000" dirty="0" smtClean="0"/>
              <a:t>1</a:t>
            </a:r>
            <a:r>
              <a:rPr lang="en-US" altLang="zh-CN" dirty="0" smtClean="0"/>
              <a:t>,M</a:t>
            </a:r>
            <a:r>
              <a:rPr lang="en-US" altLang="zh-CN" baseline="-25000" dirty="0" smtClean="0"/>
              <a:t>2</a:t>
            </a:r>
            <a:r>
              <a:rPr lang="en-US" altLang="zh-CN" dirty="0" smtClean="0"/>
              <a:t>,…,M</a:t>
            </a:r>
            <a:r>
              <a:rPr lang="en-US" altLang="zh-CN" baseline="-25000" dirty="0" smtClean="0"/>
              <a:t>52</a:t>
            </a:r>
            <a:r>
              <a:rPr lang="zh-CN" altLang="en-US" dirty="0" smtClean="0"/>
              <a:t>，加密后传给</a:t>
            </a:r>
            <a:r>
              <a:rPr lang="en-US" altLang="zh-CN" dirty="0" smtClean="0"/>
              <a:t>Bob</a:t>
            </a:r>
          </a:p>
          <a:p>
            <a:pPr marL="914400" lvl="1" indent="-457200">
              <a:buFont typeface="+mj-lt"/>
              <a:buAutoNum type="arabicPeriod"/>
            </a:pPr>
            <a:r>
              <a:rPr lang="en-US" altLang="zh-CN" dirty="0" smtClean="0"/>
              <a:t>Bob</a:t>
            </a:r>
            <a:r>
              <a:rPr lang="zh-CN" altLang="en-US" dirty="0" smtClean="0"/>
              <a:t>随机选取</a:t>
            </a:r>
            <a:r>
              <a:rPr lang="en-US" altLang="zh-CN" dirty="0" smtClean="0"/>
              <a:t>5</a:t>
            </a:r>
            <a:r>
              <a:rPr lang="zh-CN" altLang="en-US" dirty="0" smtClean="0"/>
              <a:t>张，用他的密钥加密后回送给</a:t>
            </a:r>
            <a:r>
              <a:rPr lang="en-US" altLang="zh-CN" dirty="0" smtClean="0"/>
              <a:t>Alice</a:t>
            </a:r>
          </a:p>
          <a:p>
            <a:pPr marL="914400" lvl="1" indent="-457200">
              <a:buFont typeface="+mj-lt"/>
              <a:buAutoNum type="arabicPeriod"/>
            </a:pPr>
            <a:r>
              <a:rPr lang="en-US" altLang="zh-CN" dirty="0" smtClean="0"/>
              <a:t>Alice</a:t>
            </a:r>
            <a:r>
              <a:rPr lang="zh-CN" altLang="en-US" dirty="0" smtClean="0"/>
              <a:t>解密后，再送给</a:t>
            </a:r>
            <a:r>
              <a:rPr lang="en-US" altLang="zh-CN" dirty="0" smtClean="0"/>
              <a:t>Bob</a:t>
            </a:r>
          </a:p>
          <a:p>
            <a:pPr marL="914400" lvl="1" indent="-457200">
              <a:buFont typeface="+mj-lt"/>
              <a:buAutoNum type="arabicPeriod"/>
            </a:pPr>
            <a:r>
              <a:rPr lang="en-US" altLang="zh-CN" dirty="0" smtClean="0"/>
              <a:t>Bob</a:t>
            </a:r>
            <a:r>
              <a:rPr lang="zh-CN" altLang="en-US" dirty="0" smtClean="0"/>
              <a:t>解密后得到自己的</a:t>
            </a:r>
            <a:r>
              <a:rPr lang="en-US" altLang="zh-CN" dirty="0" smtClean="0"/>
              <a:t>5</a:t>
            </a:r>
            <a:r>
              <a:rPr lang="zh-CN" altLang="en-US" dirty="0" smtClean="0"/>
              <a:t>张牌</a:t>
            </a:r>
            <a:endParaRPr lang="en-US" altLang="zh-CN" dirty="0" smtClean="0"/>
          </a:p>
          <a:p>
            <a:pPr marL="914400" lvl="1" indent="-457200">
              <a:buFont typeface="+mj-lt"/>
              <a:buAutoNum type="arabicPeriod"/>
            </a:pPr>
            <a:r>
              <a:rPr lang="en-US" altLang="zh-CN" dirty="0" smtClean="0"/>
              <a:t>Bob</a:t>
            </a:r>
            <a:r>
              <a:rPr lang="zh-CN" altLang="en-US" dirty="0" smtClean="0"/>
              <a:t>从剩下的消息中随机选取</a:t>
            </a:r>
            <a:r>
              <a:rPr lang="en-US" altLang="zh-CN" dirty="0" smtClean="0"/>
              <a:t>5</a:t>
            </a:r>
            <a:r>
              <a:rPr lang="zh-CN" altLang="en-US" dirty="0" smtClean="0"/>
              <a:t>张，回送给</a:t>
            </a:r>
            <a:r>
              <a:rPr lang="en-US" altLang="zh-CN" dirty="0" smtClean="0"/>
              <a:t>Alice</a:t>
            </a:r>
          </a:p>
          <a:p>
            <a:pPr marL="914400" lvl="1" indent="-457200">
              <a:buFont typeface="+mj-lt"/>
              <a:buAutoNum type="arabicPeriod"/>
            </a:pPr>
            <a:r>
              <a:rPr lang="en-US" altLang="zh-CN" dirty="0" smtClean="0"/>
              <a:t>Alice</a:t>
            </a:r>
            <a:r>
              <a:rPr lang="zh-CN" altLang="en-US" dirty="0" smtClean="0"/>
              <a:t>解密后得到自己的</a:t>
            </a:r>
            <a:r>
              <a:rPr lang="en-US" altLang="zh-CN" dirty="0" smtClean="0"/>
              <a:t>5</a:t>
            </a:r>
            <a:r>
              <a:rPr lang="zh-CN" altLang="en-US" dirty="0" smtClean="0"/>
              <a:t>张牌</a:t>
            </a:r>
            <a:endParaRPr lang="en-US" altLang="zh-CN" dirty="0" smtClean="0"/>
          </a:p>
          <a:p>
            <a:pPr marL="914400" lvl="1" indent="-457200">
              <a:buFont typeface="+mj-lt"/>
              <a:buAutoNum type="arabicPeriod"/>
            </a:pPr>
            <a:r>
              <a:rPr lang="zh-CN" altLang="en-US" dirty="0" smtClean="0"/>
              <a:t>游戏结束后，双方出示自己的牌和密钥来确认没有欺诈</a:t>
            </a:r>
            <a:endParaRPr lang="en-US" altLang="zh-CN" dirty="0" smtClean="0"/>
          </a:p>
          <a:p>
            <a:pPr lvl="1"/>
            <a:endParaRPr lang="en-US" altLang="zh-CN" dirty="0" smtClean="0"/>
          </a:p>
          <a:p>
            <a:pPr lvl="1"/>
            <a:r>
              <a:rPr lang="zh-CN" altLang="en-US" dirty="0" smtClean="0"/>
              <a:t>重复</a:t>
            </a:r>
            <a:r>
              <a:rPr lang="en-US" altLang="zh-CN" dirty="0" smtClean="0"/>
              <a:t>3~7</a:t>
            </a:r>
            <a:r>
              <a:rPr lang="zh-CN" altLang="en-US" dirty="0" smtClean="0"/>
              <a:t>步，可以继续发牌</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850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solidFill>
                  <a:srgbClr val="FF0000"/>
                </a:solidFill>
              </a:rPr>
              <a:t>三方智力扑克</a:t>
            </a:r>
            <a:endParaRPr lang="en-US" altLang="zh-CN" dirty="0" smtClean="0">
              <a:solidFill>
                <a:srgbClr val="FF0000"/>
              </a:solidFill>
            </a:endParaRPr>
          </a:p>
          <a:p>
            <a:pPr marL="914400" lvl="1" indent="-457200">
              <a:buFont typeface="+mj-lt"/>
              <a:buAutoNum type="arabicPeriod"/>
            </a:pPr>
            <a:r>
              <a:rPr lang="en-US" altLang="zh-CN" dirty="0" smtClean="0"/>
              <a:t>Alice</a:t>
            </a:r>
            <a:r>
              <a:rPr lang="zh-CN" altLang="en-US" dirty="0" smtClean="0"/>
              <a:t>，</a:t>
            </a:r>
            <a:r>
              <a:rPr lang="en-US" altLang="zh-CN" dirty="0" smtClean="0"/>
              <a:t>Bob</a:t>
            </a:r>
            <a:r>
              <a:rPr lang="zh-CN" altLang="en-US" dirty="0" smtClean="0"/>
              <a:t>和</a:t>
            </a:r>
            <a:r>
              <a:rPr lang="en-US" altLang="zh-CN" dirty="0" smtClean="0"/>
              <a:t>Carol</a:t>
            </a:r>
            <a:r>
              <a:rPr lang="zh-CN" altLang="en-US" dirty="0" smtClean="0"/>
              <a:t>产生各自的密钥</a:t>
            </a:r>
            <a:endParaRPr lang="en-US" altLang="zh-CN" dirty="0" smtClean="0"/>
          </a:p>
          <a:p>
            <a:pPr marL="914400" lvl="1" indent="-457200">
              <a:buFont typeface="+mj-lt"/>
              <a:buAutoNum type="arabicPeriod"/>
            </a:pPr>
            <a:r>
              <a:rPr lang="en-US" altLang="zh-CN" dirty="0" smtClean="0"/>
              <a:t>Alice</a:t>
            </a:r>
            <a:r>
              <a:rPr lang="zh-CN" altLang="en-US" dirty="0" smtClean="0"/>
              <a:t>产生</a:t>
            </a:r>
            <a:r>
              <a:rPr lang="en-US" altLang="zh-CN" dirty="0" smtClean="0"/>
              <a:t>52</a:t>
            </a:r>
            <a:r>
              <a:rPr lang="zh-CN" altLang="en-US" dirty="0" smtClean="0"/>
              <a:t>个消息，加密后传给</a:t>
            </a:r>
            <a:r>
              <a:rPr lang="en-US" altLang="zh-CN" dirty="0" smtClean="0"/>
              <a:t>Bob</a:t>
            </a:r>
            <a:r>
              <a:rPr lang="zh-CN" altLang="en-US" dirty="0" smtClean="0"/>
              <a:t>：</a:t>
            </a:r>
            <a:r>
              <a:rPr lang="en-US" altLang="zh-CN" dirty="0" smtClean="0"/>
              <a:t>E(</a:t>
            </a:r>
            <a:r>
              <a:rPr lang="en-US" altLang="zh-CN" dirty="0" err="1" smtClean="0"/>
              <a:t>K</a:t>
            </a:r>
            <a:r>
              <a:rPr lang="en-US" altLang="zh-CN" baseline="-25000" dirty="0" err="1" smtClean="0"/>
              <a:t>A</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Bob</a:t>
            </a:r>
            <a:r>
              <a:rPr lang="zh-CN" altLang="en-US" dirty="0" smtClean="0"/>
              <a:t>随机选择</a:t>
            </a:r>
            <a:r>
              <a:rPr lang="en-US" altLang="zh-CN" dirty="0" smtClean="0"/>
              <a:t>5</a:t>
            </a:r>
            <a:r>
              <a:rPr lang="zh-CN" altLang="en-US" dirty="0" smtClean="0"/>
              <a:t>张牌，加密后送给</a:t>
            </a:r>
            <a:r>
              <a:rPr lang="en-US" altLang="zh-CN" dirty="0" smtClean="0"/>
              <a:t>Alice</a:t>
            </a:r>
            <a:r>
              <a:rPr lang="zh-CN" altLang="en-US" dirty="0" smtClean="0"/>
              <a:t>：</a:t>
            </a:r>
            <a:r>
              <a:rPr lang="en-US" altLang="zh-CN" dirty="0" smtClean="0"/>
              <a:t>E(K</a:t>
            </a:r>
            <a:r>
              <a:rPr lang="en-US" altLang="zh-CN" baseline="-25000" dirty="0" smtClean="0"/>
              <a:t>B</a:t>
            </a:r>
            <a:r>
              <a:rPr lang="en-US" altLang="zh-CN" dirty="0" smtClean="0"/>
              <a:t>,E(</a:t>
            </a:r>
            <a:r>
              <a:rPr lang="en-US" altLang="zh-CN" dirty="0" err="1" smtClean="0"/>
              <a:t>K</a:t>
            </a:r>
            <a:r>
              <a:rPr lang="en-US" altLang="zh-CN" baseline="-25000" dirty="0" err="1" smtClean="0"/>
              <a:t>A</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Bob</a:t>
            </a:r>
            <a:r>
              <a:rPr lang="zh-CN" altLang="en-US" dirty="0" smtClean="0"/>
              <a:t>将剩下</a:t>
            </a:r>
            <a:r>
              <a:rPr lang="en-US" altLang="zh-CN" dirty="0" smtClean="0"/>
              <a:t>47</a:t>
            </a:r>
            <a:r>
              <a:rPr lang="zh-CN" altLang="en-US" dirty="0" smtClean="0"/>
              <a:t>张牌送给</a:t>
            </a:r>
            <a:r>
              <a:rPr lang="en-US" altLang="zh-CN" dirty="0" smtClean="0"/>
              <a:t>Carol</a:t>
            </a:r>
            <a:r>
              <a:rPr lang="zh-CN" altLang="en-US" dirty="0" smtClean="0"/>
              <a:t>：</a:t>
            </a:r>
            <a:r>
              <a:rPr lang="en-US" altLang="zh-CN" dirty="0" smtClean="0"/>
              <a:t>E(K</a:t>
            </a:r>
            <a:r>
              <a:rPr lang="en-US" altLang="zh-CN" baseline="-25000" dirty="0" smtClean="0"/>
              <a:t>A</a:t>
            </a:r>
            <a:r>
              <a:rPr lang="en-US" altLang="zh-CN" dirty="0" smtClean="0"/>
              <a:t>,M)</a:t>
            </a:r>
          </a:p>
          <a:p>
            <a:pPr marL="914400" lvl="1" indent="-457200">
              <a:buFont typeface="+mj-lt"/>
              <a:buAutoNum type="arabicPeriod"/>
            </a:pPr>
            <a:r>
              <a:rPr lang="en-US" altLang="zh-CN" dirty="0" smtClean="0"/>
              <a:t>Carol</a:t>
            </a:r>
            <a:r>
              <a:rPr lang="zh-CN" altLang="en-US" dirty="0" smtClean="0"/>
              <a:t>随机选择</a:t>
            </a:r>
            <a:r>
              <a:rPr lang="en-US" altLang="zh-CN" dirty="0" smtClean="0"/>
              <a:t>5</a:t>
            </a:r>
            <a:r>
              <a:rPr lang="zh-CN" altLang="en-US" dirty="0" smtClean="0"/>
              <a:t>张牌，加密后送给</a:t>
            </a:r>
            <a:r>
              <a:rPr lang="en-US" altLang="zh-CN" dirty="0" smtClean="0"/>
              <a:t>Alice</a:t>
            </a:r>
            <a:r>
              <a:rPr lang="zh-CN" altLang="en-US" dirty="0" smtClean="0"/>
              <a:t>：</a:t>
            </a:r>
            <a:r>
              <a:rPr lang="en-US" altLang="zh-CN" dirty="0" smtClean="0"/>
              <a:t>E(K</a:t>
            </a:r>
            <a:r>
              <a:rPr lang="en-US" altLang="zh-CN" baseline="-25000" dirty="0" smtClean="0"/>
              <a:t>C</a:t>
            </a:r>
            <a:r>
              <a:rPr lang="en-US" altLang="zh-CN" dirty="0" smtClean="0"/>
              <a:t>,E(</a:t>
            </a:r>
            <a:r>
              <a:rPr lang="en-US" altLang="zh-CN" dirty="0" err="1" smtClean="0"/>
              <a:t>K</a:t>
            </a:r>
            <a:r>
              <a:rPr lang="en-US" altLang="zh-CN" baseline="-25000" dirty="0" err="1" smtClean="0"/>
              <a:t>A</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Alice</a:t>
            </a:r>
            <a:r>
              <a:rPr lang="zh-CN" altLang="en-US" dirty="0" smtClean="0"/>
              <a:t>解密回送的消息，并返回</a:t>
            </a:r>
            <a:r>
              <a:rPr lang="en-US" altLang="zh-CN" dirty="0" smtClean="0"/>
              <a:t>Bob E(</a:t>
            </a:r>
            <a:r>
              <a:rPr lang="en-US" altLang="zh-CN" dirty="0" err="1" smtClean="0"/>
              <a:t>K</a:t>
            </a:r>
            <a:r>
              <a:rPr lang="en-US" altLang="zh-CN" baseline="-25000" dirty="0" err="1" smtClean="0"/>
              <a:t>B</a:t>
            </a:r>
            <a:r>
              <a:rPr lang="en-US" altLang="zh-CN" dirty="0" err="1" smtClean="0"/>
              <a:t>,M</a:t>
            </a:r>
            <a:r>
              <a:rPr lang="en-US" altLang="zh-CN" baseline="-25000" dirty="0" err="1" smtClean="0"/>
              <a:t>n</a:t>
            </a:r>
            <a:r>
              <a:rPr lang="en-US" altLang="zh-CN" dirty="0" smtClean="0"/>
              <a:t>)</a:t>
            </a:r>
            <a:r>
              <a:rPr lang="zh-CN" altLang="en-US" dirty="0" smtClean="0"/>
              <a:t>及</a:t>
            </a:r>
            <a:r>
              <a:rPr lang="en-US" altLang="zh-CN" dirty="0" smtClean="0"/>
              <a:t>Carol E(</a:t>
            </a:r>
            <a:r>
              <a:rPr lang="en-US" altLang="zh-CN" dirty="0" err="1" smtClean="0"/>
              <a:t>K</a:t>
            </a:r>
            <a:r>
              <a:rPr lang="en-US" altLang="zh-CN" baseline="-25000" dirty="0" err="1" smtClean="0"/>
              <a:t>C</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Bob</a:t>
            </a:r>
            <a:r>
              <a:rPr lang="zh-CN" altLang="en-US" dirty="0" smtClean="0"/>
              <a:t>和</a:t>
            </a:r>
            <a:r>
              <a:rPr lang="en-US" altLang="zh-CN" dirty="0" smtClean="0"/>
              <a:t>Carol</a:t>
            </a:r>
            <a:r>
              <a:rPr lang="zh-CN" altLang="en-US" dirty="0" smtClean="0"/>
              <a:t>各自解密，获得自己的牌</a:t>
            </a:r>
            <a:endParaRPr lang="en-US" altLang="zh-CN" dirty="0" smtClean="0"/>
          </a:p>
          <a:p>
            <a:pPr marL="914400" lvl="1" indent="-457200">
              <a:buFont typeface="+mj-lt"/>
              <a:buAutoNum type="arabicPeriod"/>
            </a:pPr>
            <a:r>
              <a:rPr lang="en-US" altLang="zh-CN" dirty="0" smtClean="0"/>
              <a:t>Carol</a:t>
            </a:r>
            <a:r>
              <a:rPr lang="zh-CN" altLang="en-US" dirty="0" smtClean="0"/>
              <a:t>从剩下的牌中随机取</a:t>
            </a:r>
            <a:r>
              <a:rPr lang="en-US" altLang="zh-CN" dirty="0" smtClean="0"/>
              <a:t>5</a:t>
            </a:r>
            <a:r>
              <a:rPr lang="zh-CN" altLang="en-US" dirty="0" smtClean="0"/>
              <a:t>张，送给</a:t>
            </a:r>
            <a:r>
              <a:rPr lang="en-US" altLang="zh-CN" dirty="0" smtClean="0"/>
              <a:t>Alice</a:t>
            </a:r>
            <a:r>
              <a:rPr lang="zh-CN" altLang="en-US" dirty="0" smtClean="0"/>
              <a:t>：</a:t>
            </a:r>
            <a:r>
              <a:rPr lang="en-US" altLang="zh-CN" dirty="0" smtClean="0"/>
              <a:t>E(</a:t>
            </a:r>
            <a:r>
              <a:rPr lang="en-US" altLang="zh-CN" dirty="0" err="1" smtClean="0"/>
              <a:t>K</a:t>
            </a:r>
            <a:r>
              <a:rPr lang="en-US" altLang="zh-CN" baseline="-25000" dirty="0" err="1" smtClean="0"/>
              <a:t>A</a:t>
            </a:r>
            <a:r>
              <a:rPr lang="en-US" altLang="zh-CN" dirty="0" err="1" smtClean="0"/>
              <a:t>,M</a:t>
            </a:r>
            <a:r>
              <a:rPr lang="en-US" altLang="zh-CN" baseline="-25000" dirty="0" err="1" smtClean="0"/>
              <a:t>n</a:t>
            </a:r>
            <a:r>
              <a:rPr lang="en-US" altLang="zh-CN" dirty="0" smtClean="0"/>
              <a:t>)</a:t>
            </a:r>
          </a:p>
          <a:p>
            <a:pPr marL="914400" lvl="1" indent="-457200">
              <a:buFont typeface="+mj-lt"/>
              <a:buAutoNum type="arabicPeriod"/>
            </a:pPr>
            <a:r>
              <a:rPr lang="en-US" altLang="zh-CN" dirty="0" smtClean="0"/>
              <a:t>Alice</a:t>
            </a:r>
            <a:r>
              <a:rPr lang="zh-CN" altLang="en-US" dirty="0" smtClean="0"/>
              <a:t>解密，获得自己的牌</a:t>
            </a:r>
            <a:endParaRPr lang="en-US" altLang="zh-CN" dirty="0" smtClean="0"/>
          </a:p>
          <a:p>
            <a:pPr marL="914400" lvl="1" indent="-457200">
              <a:buFont typeface="+mj-lt"/>
              <a:buAutoNum type="arabicPeriod"/>
            </a:pPr>
            <a:r>
              <a:rPr lang="zh-CN" altLang="en-US" dirty="0" smtClean="0"/>
              <a:t>游戏结束后，各方出示自己的牌和密钥，确认没有欺诈</a:t>
            </a:r>
            <a:endParaRPr lang="en-US" altLang="zh-CN" dirty="0" smtClean="0"/>
          </a:p>
          <a:p>
            <a:pPr lvl="1"/>
            <a:endParaRPr lang="en-US" altLang="zh-CN" dirty="0" smtClean="0"/>
          </a:p>
          <a:p>
            <a:pPr lvl="1"/>
            <a:r>
              <a:rPr lang="en-US" altLang="zh-CN" dirty="0" smtClean="0"/>
              <a:t>Carol</a:t>
            </a:r>
            <a:r>
              <a:rPr lang="zh-CN" altLang="en-US" dirty="0" smtClean="0"/>
              <a:t>可以将剩下的</a:t>
            </a:r>
            <a:r>
              <a:rPr lang="en-US" altLang="zh-CN" dirty="0" smtClean="0"/>
              <a:t>37</a:t>
            </a:r>
            <a:r>
              <a:rPr lang="zh-CN" altLang="en-US" dirty="0" smtClean="0"/>
              <a:t>张牌送给</a:t>
            </a:r>
            <a:r>
              <a:rPr lang="en-US" altLang="zh-CN" dirty="0" smtClean="0"/>
              <a:t>Bob</a:t>
            </a:r>
            <a:r>
              <a:rPr lang="zh-CN" altLang="en-US" dirty="0" smtClean="0"/>
              <a:t>，开始下一轮发牌</a:t>
            </a:r>
            <a:endParaRPr lang="en-US" altLang="zh-CN" dirty="0" smtClean="0"/>
          </a:p>
          <a:p>
            <a:pPr lvl="1"/>
            <a:r>
              <a:rPr lang="zh-CN" altLang="en-US" dirty="0" smtClean="0"/>
              <a:t>该协议假定</a:t>
            </a:r>
            <a:r>
              <a:rPr lang="en-US" altLang="zh-CN" dirty="0" smtClean="0"/>
              <a:t>Alice</a:t>
            </a:r>
            <a:r>
              <a:rPr lang="zh-CN" altLang="en-US" dirty="0" smtClean="0"/>
              <a:t>不会窃听网络</a:t>
            </a:r>
            <a:endParaRPr lang="en-US" altLang="zh-CN" dirty="0" smtClean="0"/>
          </a:p>
          <a:p>
            <a:pPr lvl="1"/>
            <a:r>
              <a:rPr lang="en-US" altLang="zh-CN" dirty="0" smtClean="0"/>
              <a:t>Alice</a:t>
            </a:r>
            <a:r>
              <a:rPr lang="zh-CN" altLang="en-US" dirty="0" smtClean="0"/>
              <a:t>可以和其中一方进行联合欺诈第三方</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107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抗联合欺诈的三方智力扑克</a:t>
            </a:r>
            <a:endParaRPr lang="en-US" altLang="zh-CN" dirty="0" smtClean="0">
              <a:solidFill>
                <a:srgbClr val="FF0000"/>
              </a:solidFill>
            </a:endParaRPr>
          </a:p>
          <a:p>
            <a:pPr marL="914400" lvl="1" indent="-457200">
              <a:buFont typeface="+mj-lt"/>
              <a:buAutoNum type="arabicPeriod"/>
            </a:pPr>
            <a:r>
              <a:rPr lang="en-US" altLang="zh-CN" dirty="0" smtClean="0"/>
              <a:t>Alice</a:t>
            </a:r>
            <a:r>
              <a:rPr lang="zh-CN" altLang="en-US" dirty="0" smtClean="0"/>
              <a:t>、</a:t>
            </a:r>
            <a:r>
              <a:rPr lang="en-US" altLang="zh-CN" dirty="0" smtClean="0"/>
              <a:t>Bob</a:t>
            </a:r>
            <a:r>
              <a:rPr lang="zh-CN" altLang="en-US" dirty="0" smtClean="0"/>
              <a:t>和</a:t>
            </a:r>
            <a:r>
              <a:rPr lang="en-US" altLang="zh-CN" dirty="0" smtClean="0"/>
              <a:t>Carol</a:t>
            </a:r>
            <a:r>
              <a:rPr lang="zh-CN" altLang="en-US" dirty="0" smtClean="0"/>
              <a:t>产生各自的私钥</a:t>
            </a:r>
            <a:endParaRPr lang="en-US" altLang="zh-CN" dirty="0" smtClean="0"/>
          </a:p>
          <a:p>
            <a:pPr marL="914400" lvl="1" indent="-457200">
              <a:buFont typeface="+mj-lt"/>
              <a:buAutoNum type="arabicPeriod"/>
            </a:pPr>
            <a:r>
              <a:rPr lang="en-US" altLang="zh-CN" dirty="0" smtClean="0"/>
              <a:t>Alice</a:t>
            </a:r>
            <a:r>
              <a:rPr lang="zh-CN" altLang="en-US" dirty="0" smtClean="0"/>
              <a:t>产生</a:t>
            </a:r>
            <a:r>
              <a:rPr lang="en-US" altLang="zh-CN" dirty="0" smtClean="0"/>
              <a:t>52</a:t>
            </a:r>
            <a:r>
              <a:rPr lang="zh-CN" altLang="en-US" dirty="0" smtClean="0"/>
              <a:t>个消息，加密后传给</a:t>
            </a:r>
            <a:r>
              <a:rPr lang="en-US" altLang="zh-CN" dirty="0" smtClean="0"/>
              <a:t>Bob</a:t>
            </a:r>
          </a:p>
          <a:p>
            <a:pPr marL="914400" lvl="1" indent="-457200">
              <a:buFont typeface="+mj-lt"/>
              <a:buAutoNum type="arabicPeriod"/>
            </a:pPr>
            <a:r>
              <a:rPr lang="en-US" altLang="zh-CN" dirty="0" smtClean="0"/>
              <a:t>Bob</a:t>
            </a:r>
            <a:r>
              <a:rPr lang="zh-CN" altLang="en-US" dirty="0" smtClean="0"/>
              <a:t>加密后传给</a:t>
            </a:r>
            <a:r>
              <a:rPr lang="en-US" altLang="zh-CN" dirty="0" smtClean="0"/>
              <a:t>Carol</a:t>
            </a:r>
          </a:p>
          <a:p>
            <a:pPr marL="914400" lvl="1" indent="-457200">
              <a:buFont typeface="+mj-lt"/>
              <a:buAutoNum type="arabicPeriod"/>
            </a:pPr>
            <a:r>
              <a:rPr lang="en-US" altLang="zh-CN" dirty="0" smtClean="0"/>
              <a:t>Carol</a:t>
            </a:r>
            <a:r>
              <a:rPr lang="zh-CN" altLang="en-US" dirty="0" smtClean="0"/>
              <a:t>加密后传给</a:t>
            </a:r>
            <a:r>
              <a:rPr lang="en-US" altLang="zh-CN" dirty="0" smtClean="0"/>
              <a:t>Alice</a:t>
            </a:r>
          </a:p>
          <a:p>
            <a:pPr marL="914400" lvl="1" indent="-457200">
              <a:buFont typeface="+mj-lt"/>
              <a:buAutoNum type="arabicPeriod"/>
            </a:pPr>
            <a:r>
              <a:rPr lang="zh-CN" altLang="en-US" dirty="0" smtClean="0"/>
              <a:t>三个人依次执行以下步骤：</a:t>
            </a:r>
            <a:endParaRPr lang="en-US" altLang="zh-CN" dirty="0" smtClean="0"/>
          </a:p>
          <a:p>
            <a:pPr marL="1260000" lvl="2" indent="-360000">
              <a:buFont typeface="+mj-lt"/>
              <a:buAutoNum type="alphaLcParenR"/>
            </a:pPr>
            <a:r>
              <a:rPr lang="zh-CN" altLang="en-US" dirty="0" smtClean="0"/>
              <a:t>自己随机选取</a:t>
            </a:r>
            <a:r>
              <a:rPr lang="en-US" altLang="zh-CN" dirty="0" smtClean="0"/>
              <a:t>5</a:t>
            </a:r>
            <a:r>
              <a:rPr lang="zh-CN" altLang="en-US" dirty="0" smtClean="0"/>
              <a:t>张牌，交给另两人解密，回传后再自己解密，得到自己的牌</a:t>
            </a:r>
            <a:endParaRPr lang="en-US" altLang="zh-CN" dirty="0" smtClean="0"/>
          </a:p>
          <a:p>
            <a:pPr marL="1260000" lvl="2" indent="-360000">
              <a:buFont typeface="+mj-lt"/>
              <a:buAutoNum type="alphaLcParenR"/>
            </a:pPr>
            <a:r>
              <a:rPr lang="zh-CN" altLang="en-US" dirty="0" smtClean="0"/>
              <a:t>把剩下的牌传给下一个人</a:t>
            </a:r>
            <a:endParaRPr lang="en-US" altLang="zh-CN" dirty="0" smtClean="0"/>
          </a:p>
          <a:p>
            <a:pPr marL="914400" lvl="1" indent="-457200">
              <a:buFont typeface="+mj-lt"/>
              <a:buAutoNum type="arabicPeriod"/>
            </a:pPr>
            <a:r>
              <a:rPr lang="zh-CN" altLang="en-US" dirty="0" smtClean="0"/>
              <a:t>游戏的最后各方公布自己的牌和密钥，确认没有欺诈</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934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对扑克协议的攻击</a:t>
            </a:r>
            <a:endParaRPr lang="en-US" altLang="zh-CN" dirty="0" smtClean="0"/>
          </a:p>
          <a:p>
            <a:pPr lvl="1"/>
            <a:r>
              <a:rPr lang="zh-CN" altLang="en-US" dirty="0" smtClean="0"/>
              <a:t>前三个协议都是基于可交换密码的</a:t>
            </a:r>
            <a:endParaRPr lang="en-US" altLang="zh-CN" dirty="0" smtClean="0"/>
          </a:p>
          <a:p>
            <a:pPr lvl="1"/>
            <a:r>
              <a:rPr lang="zh-CN" altLang="en-US" dirty="0" smtClean="0"/>
              <a:t>如果使用的是</a:t>
            </a:r>
            <a:r>
              <a:rPr lang="en-US" altLang="zh-CN" dirty="0" smtClean="0"/>
              <a:t>RSA</a:t>
            </a:r>
            <a:r>
              <a:rPr lang="zh-CN" altLang="en-US" dirty="0" smtClean="0"/>
              <a:t>算法，则</a:t>
            </a:r>
            <a:r>
              <a:rPr lang="en-US" altLang="zh-CN" dirty="0" smtClean="0"/>
              <a:t>Alice</a:t>
            </a:r>
            <a:r>
              <a:rPr lang="zh-CN" altLang="en-US" dirty="0" smtClean="0"/>
              <a:t>可以对牌做标记，例如</a:t>
            </a:r>
            <a:endParaRPr lang="en-US" altLang="zh-CN" dirty="0" smtClean="0"/>
          </a:p>
          <a:p>
            <a:pPr lvl="2"/>
            <a:r>
              <a:rPr lang="zh-CN" altLang="en-US" dirty="0" smtClean="0"/>
              <a:t>二次剩余的加密结果也是二次剩余</a:t>
            </a:r>
            <a:endParaRPr lang="en-US" altLang="zh-CN" dirty="0" smtClean="0"/>
          </a:p>
          <a:p>
            <a:pPr lvl="2"/>
            <a:r>
              <a:rPr lang="zh-CN" altLang="en-US" dirty="0" smtClean="0"/>
              <a:t>可以将某些牌用二次剩余数的消息来表示</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445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dirty="0" smtClean="0"/>
              <a:t>四、不经意传输 </a:t>
            </a:r>
            <a:r>
              <a:rPr lang="en-US" altLang="zh-CN" dirty="0" smtClean="0"/>
              <a:t>Oblivious Transfer</a:t>
            </a:r>
            <a:endParaRPr lang="zh-CN" altLang="en-US" dirty="0"/>
          </a:p>
        </p:txBody>
      </p:sp>
      <p:sp>
        <p:nvSpPr>
          <p:cNvPr id="3" name="内容占位符 2"/>
          <p:cNvSpPr>
            <a:spLocks noGrp="1"/>
          </p:cNvSpPr>
          <p:nvPr>
            <p:ph idx="1"/>
          </p:nvPr>
        </p:nvSpPr>
        <p:spPr>
          <a:xfrm>
            <a:off x="457200" y="1295400"/>
            <a:ext cx="8291264" cy="5029200"/>
          </a:xfrm>
        </p:spPr>
        <p:txBody>
          <a:bodyPr>
            <a:normAutofit/>
          </a:bodyPr>
          <a:lstStyle/>
          <a:p>
            <a:r>
              <a:rPr lang="zh-CN" altLang="en-US" dirty="0" smtClean="0"/>
              <a:t>情景</a:t>
            </a:r>
            <a:r>
              <a:rPr lang="en-US" altLang="zh-CN" dirty="0" smtClean="0"/>
              <a:t>1</a:t>
            </a:r>
            <a:r>
              <a:rPr lang="zh-CN" altLang="en-US" dirty="0" smtClean="0"/>
              <a:t>：</a:t>
            </a:r>
            <a:endParaRPr lang="en-US" altLang="zh-CN" dirty="0" smtClean="0"/>
          </a:p>
          <a:p>
            <a:pPr lvl="1"/>
            <a:r>
              <a:rPr lang="en-US" altLang="zh-CN" dirty="0" smtClean="0"/>
              <a:t>Alice</a:t>
            </a:r>
            <a:r>
              <a:rPr lang="zh-CN" altLang="en-US" dirty="0" smtClean="0"/>
              <a:t>有一个秘密，想用</a:t>
            </a:r>
            <a:r>
              <a:rPr lang="en-US" altLang="zh-CN" dirty="0" smtClean="0"/>
              <a:t>100</a:t>
            </a:r>
            <a:r>
              <a:rPr lang="zh-CN" altLang="en-US" dirty="0" smtClean="0"/>
              <a:t>元的价格卖给</a:t>
            </a:r>
            <a:r>
              <a:rPr lang="en-US" altLang="zh-CN" dirty="0" smtClean="0"/>
              <a:t>Bob</a:t>
            </a:r>
            <a:r>
              <a:rPr lang="zh-CN" altLang="en-US" dirty="0" smtClean="0"/>
              <a:t>。而</a:t>
            </a:r>
            <a:r>
              <a:rPr lang="en-US" altLang="zh-CN" dirty="0" smtClean="0"/>
              <a:t>Bob</a:t>
            </a:r>
            <a:r>
              <a:rPr lang="zh-CN" altLang="en-US" dirty="0" smtClean="0"/>
              <a:t>只有</a:t>
            </a:r>
            <a:r>
              <a:rPr lang="en-US" altLang="zh-CN" dirty="0" smtClean="0"/>
              <a:t>50</a:t>
            </a:r>
            <a:r>
              <a:rPr lang="zh-CN" altLang="en-US" dirty="0" smtClean="0"/>
              <a:t>元，秘密又不可分割。两人协商的结果是：</a:t>
            </a:r>
            <a:r>
              <a:rPr lang="en-US" altLang="zh-CN" dirty="0" smtClean="0"/>
              <a:t>Bob</a:t>
            </a:r>
            <a:r>
              <a:rPr lang="zh-CN" altLang="en-US" dirty="0" smtClean="0"/>
              <a:t>付</a:t>
            </a:r>
            <a:r>
              <a:rPr lang="en-US" altLang="zh-CN" dirty="0" smtClean="0"/>
              <a:t>50</a:t>
            </a:r>
            <a:r>
              <a:rPr lang="zh-CN" altLang="en-US" dirty="0" smtClean="0"/>
              <a:t>元，以</a:t>
            </a:r>
            <a:r>
              <a:rPr lang="en-US" altLang="zh-CN" dirty="0" smtClean="0"/>
              <a:t>50%</a:t>
            </a:r>
            <a:r>
              <a:rPr lang="zh-CN" altLang="en-US" dirty="0" smtClean="0"/>
              <a:t>的几率得到消息；</a:t>
            </a:r>
            <a:r>
              <a:rPr lang="en-US" altLang="zh-CN" dirty="0" smtClean="0"/>
              <a:t>Alice</a:t>
            </a:r>
            <a:r>
              <a:rPr lang="zh-CN" altLang="en-US" dirty="0" smtClean="0"/>
              <a:t>对</a:t>
            </a:r>
            <a:r>
              <a:rPr lang="en-US" altLang="zh-CN" dirty="0" smtClean="0"/>
              <a:t>Bob</a:t>
            </a:r>
            <a:r>
              <a:rPr lang="zh-CN" altLang="en-US" dirty="0" smtClean="0"/>
              <a:t>是否得到消息不知情。</a:t>
            </a:r>
          </a:p>
          <a:p>
            <a:endParaRPr lang="en-US" altLang="zh-CN" dirty="0" smtClean="0"/>
          </a:p>
          <a:p>
            <a:r>
              <a:rPr lang="en-US" altLang="zh-CN" dirty="0" smtClean="0"/>
              <a:t>Rabin</a:t>
            </a:r>
            <a:r>
              <a:rPr lang="zh-CN" altLang="en-US" dirty="0" smtClean="0"/>
              <a:t>的</a:t>
            </a:r>
            <a:r>
              <a:rPr lang="en-US" altLang="zh-CN" dirty="0" smtClean="0"/>
              <a:t>Oblivious Transfer</a:t>
            </a:r>
          </a:p>
          <a:p>
            <a:pPr lvl="1"/>
            <a:r>
              <a:rPr lang="en-US" altLang="zh-CN" dirty="0" smtClean="0"/>
              <a:t>Alice</a:t>
            </a:r>
            <a:r>
              <a:rPr lang="zh-CN" altLang="en-US" dirty="0" smtClean="0"/>
              <a:t>以</a:t>
            </a:r>
            <a:r>
              <a:rPr lang="en-US" altLang="zh-CN" dirty="0" smtClean="0"/>
              <a:t>0.5</a:t>
            </a:r>
            <a:r>
              <a:rPr lang="zh-CN" altLang="en-US" dirty="0" smtClean="0"/>
              <a:t>的概率给</a:t>
            </a:r>
            <a:r>
              <a:rPr lang="en-US" altLang="zh-CN" dirty="0" smtClean="0"/>
              <a:t>Bob</a:t>
            </a:r>
            <a:r>
              <a:rPr lang="zh-CN" altLang="en-US" dirty="0" smtClean="0"/>
              <a:t>传递了秘密</a:t>
            </a:r>
            <a:endParaRPr lang="en-US" altLang="zh-CN" dirty="0" smtClean="0"/>
          </a:p>
          <a:p>
            <a:pPr lvl="1"/>
            <a:r>
              <a:rPr lang="en-US" altLang="zh-CN" dirty="0" smtClean="0"/>
              <a:t>Bob</a:t>
            </a:r>
            <a:r>
              <a:rPr lang="zh-CN" altLang="en-US" dirty="0" smtClean="0"/>
              <a:t>以</a:t>
            </a:r>
            <a:r>
              <a:rPr lang="en-US" altLang="zh-CN" dirty="0" smtClean="0"/>
              <a:t>0.5</a:t>
            </a:r>
            <a:r>
              <a:rPr lang="zh-CN" altLang="en-US" dirty="0" smtClean="0"/>
              <a:t>的概率得到</a:t>
            </a:r>
            <a:r>
              <a:rPr lang="en-US" altLang="zh-CN" dirty="0" smtClean="0"/>
              <a:t>Alice</a:t>
            </a:r>
            <a:r>
              <a:rPr lang="zh-CN" altLang="en-US" dirty="0" smtClean="0"/>
              <a:t>的秘密，以</a:t>
            </a:r>
            <a:r>
              <a:rPr lang="en-US" altLang="zh-CN" dirty="0" smtClean="0"/>
              <a:t>0.5</a:t>
            </a:r>
            <a:r>
              <a:rPr lang="zh-CN" altLang="en-US" dirty="0" smtClean="0"/>
              <a:t>的概率什么也得不到</a:t>
            </a:r>
            <a:endParaRPr lang="en-US" altLang="zh-CN" dirty="0" smtClean="0"/>
          </a:p>
          <a:p>
            <a:pPr lvl="1"/>
            <a:r>
              <a:rPr lang="en-US" altLang="zh-CN" dirty="0" smtClean="0"/>
              <a:t>Alice</a:t>
            </a:r>
            <a:r>
              <a:rPr lang="zh-CN" altLang="en-US" dirty="0" smtClean="0"/>
              <a:t>对</a:t>
            </a:r>
            <a:r>
              <a:rPr lang="en-US" altLang="zh-CN" dirty="0" smtClean="0"/>
              <a:t>Bob</a:t>
            </a:r>
            <a:r>
              <a:rPr lang="zh-CN" altLang="en-US" dirty="0" smtClean="0"/>
              <a:t>是否获得秘密一无所知</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126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Oblivious Transfer Protocol</a:t>
            </a:r>
          </a:p>
          <a:p>
            <a:pPr marL="914400" lvl="1" indent="-457200">
              <a:buFont typeface="+mj-lt"/>
              <a:buAutoNum type="arabicPeriod"/>
            </a:pPr>
            <a:r>
              <a:rPr lang="en-US" altLang="zh-CN" dirty="0" smtClean="0"/>
              <a:t>Alice</a:t>
            </a:r>
            <a:r>
              <a:rPr lang="zh-CN" altLang="en-US" dirty="0" smtClean="0"/>
              <a:t>取两个素数</a:t>
            </a:r>
            <a:r>
              <a:rPr lang="en-US" altLang="zh-CN" dirty="0" err="1" smtClean="0"/>
              <a:t>p,q</a:t>
            </a:r>
            <a:r>
              <a:rPr lang="zh-CN" altLang="en-US" dirty="0" smtClean="0"/>
              <a:t>，计算</a:t>
            </a:r>
            <a:r>
              <a:rPr lang="en-US" altLang="zh-CN" dirty="0" smtClean="0"/>
              <a:t>n=</a:t>
            </a:r>
            <a:r>
              <a:rPr lang="en-US" altLang="zh-CN" dirty="0" err="1" smtClean="0"/>
              <a:t>pq</a:t>
            </a:r>
            <a:r>
              <a:rPr lang="zh-CN" altLang="en-US" dirty="0" smtClean="0"/>
              <a:t>，将</a:t>
            </a:r>
            <a:r>
              <a:rPr lang="en-US" altLang="zh-CN" dirty="0" smtClean="0"/>
              <a:t>n</a:t>
            </a:r>
            <a:r>
              <a:rPr lang="zh-CN" altLang="en-US" dirty="0" smtClean="0"/>
              <a:t>发送给</a:t>
            </a:r>
            <a:r>
              <a:rPr lang="en-US" altLang="zh-CN" dirty="0" smtClean="0"/>
              <a:t>Bob</a:t>
            </a:r>
          </a:p>
          <a:p>
            <a:pPr marL="914400" lvl="1" indent="-457200">
              <a:buFont typeface="+mj-lt"/>
              <a:buAutoNum type="arabicPeriod"/>
            </a:pPr>
            <a:r>
              <a:rPr lang="en-US" altLang="zh-CN" dirty="0" smtClean="0"/>
              <a:t>Bob</a:t>
            </a:r>
            <a:r>
              <a:rPr lang="zh-CN" altLang="en-US" dirty="0" smtClean="0"/>
              <a:t>任取</a:t>
            </a:r>
            <a:r>
              <a:rPr lang="en-US" altLang="zh-CN" dirty="0" smtClean="0"/>
              <a:t>x</a:t>
            </a:r>
            <a:r>
              <a:rPr lang="zh-CN" altLang="en-US" dirty="0" smtClean="0"/>
              <a:t>，</a:t>
            </a:r>
            <a:r>
              <a:rPr lang="en-US" altLang="zh-CN" dirty="0" smtClean="0"/>
              <a:t>0&lt;x&lt;n</a:t>
            </a:r>
            <a:r>
              <a:rPr lang="zh-CN" altLang="en-US" dirty="0" smtClean="0"/>
              <a:t>，</a:t>
            </a:r>
            <a:r>
              <a:rPr lang="en-US" altLang="zh-CN" dirty="0" err="1" smtClean="0"/>
              <a:t>gcd</a:t>
            </a:r>
            <a:r>
              <a:rPr lang="en-US" altLang="zh-CN" dirty="0" smtClean="0"/>
              <a:t>(</a:t>
            </a:r>
            <a:r>
              <a:rPr lang="en-US" altLang="zh-CN" dirty="0" err="1" smtClean="0"/>
              <a:t>x,n</a:t>
            </a:r>
            <a:r>
              <a:rPr lang="en-US" altLang="zh-CN" dirty="0" smtClean="0"/>
              <a:t>)=1</a:t>
            </a:r>
            <a:r>
              <a:rPr lang="zh-CN" altLang="en-US" dirty="0" smtClean="0"/>
              <a:t>，计算</a:t>
            </a:r>
            <a:r>
              <a:rPr lang="en-US" altLang="zh-CN" dirty="0" smtClean="0"/>
              <a:t>a=x</a:t>
            </a:r>
            <a:r>
              <a:rPr lang="en-US" altLang="zh-CN" baseline="30000" dirty="0" smtClean="0"/>
              <a:t>2</a:t>
            </a:r>
            <a:r>
              <a:rPr lang="en-US" altLang="zh-CN" dirty="0" smtClean="0"/>
              <a:t> mod n</a:t>
            </a:r>
            <a:r>
              <a:rPr lang="zh-CN" altLang="en-US" dirty="0" smtClean="0"/>
              <a:t>，将</a:t>
            </a:r>
            <a:r>
              <a:rPr lang="en-US" altLang="zh-CN" dirty="0" smtClean="0"/>
              <a:t>a</a:t>
            </a:r>
            <a:r>
              <a:rPr lang="zh-CN" altLang="en-US" dirty="0" smtClean="0"/>
              <a:t>发送给</a:t>
            </a:r>
            <a:r>
              <a:rPr lang="en-US" altLang="zh-CN" dirty="0" smtClean="0"/>
              <a:t>Alice</a:t>
            </a:r>
          </a:p>
          <a:p>
            <a:pPr marL="914400" lvl="1" indent="-457200">
              <a:buFont typeface="+mj-lt"/>
              <a:buAutoNum type="arabicPeriod"/>
            </a:pPr>
            <a:r>
              <a:rPr lang="en-US" altLang="zh-CN" dirty="0" smtClean="0"/>
              <a:t>Alice</a:t>
            </a:r>
            <a:r>
              <a:rPr lang="zh-CN" altLang="en-US" dirty="0" smtClean="0"/>
              <a:t>知道</a:t>
            </a:r>
            <a:r>
              <a:rPr lang="en-US" altLang="zh-CN" dirty="0" smtClean="0"/>
              <a:t>p</a:t>
            </a:r>
            <a:r>
              <a:rPr lang="zh-CN" altLang="en-US" dirty="0" smtClean="0"/>
              <a:t>和</a:t>
            </a:r>
            <a:r>
              <a:rPr lang="en-US" altLang="zh-CN" dirty="0" smtClean="0"/>
              <a:t>q</a:t>
            </a:r>
            <a:r>
              <a:rPr lang="zh-CN" altLang="en-US" dirty="0" smtClean="0"/>
              <a:t>，可以计算</a:t>
            </a:r>
            <a:r>
              <a:rPr lang="en-US" altLang="zh-CN" dirty="0" smtClean="0"/>
              <a:t>x</a:t>
            </a:r>
            <a:r>
              <a:rPr lang="en-US" altLang="zh-CN" baseline="30000" dirty="0" smtClean="0"/>
              <a:t>2</a:t>
            </a:r>
            <a:r>
              <a:rPr lang="en-US" altLang="zh-CN" dirty="0" smtClean="0"/>
              <a:t> mod n = a</a:t>
            </a:r>
            <a:r>
              <a:rPr lang="zh-CN" altLang="en-US" dirty="0" smtClean="0"/>
              <a:t>的四个根：</a:t>
            </a:r>
            <a:r>
              <a:rPr lang="en-US" altLang="zh-CN" dirty="0" smtClean="0"/>
              <a:t>x, n-x, y, n-y, </a:t>
            </a:r>
            <a:r>
              <a:rPr lang="zh-CN" altLang="en-US" dirty="0" smtClean="0"/>
              <a:t>从中随机挑选一个送给</a:t>
            </a:r>
            <a:r>
              <a:rPr lang="en-US" altLang="zh-CN" dirty="0" smtClean="0"/>
              <a:t>Bob</a:t>
            </a:r>
          </a:p>
          <a:p>
            <a:pPr marL="914400" lvl="1" indent="-457200" algn="l">
              <a:buFont typeface="+mj-lt"/>
              <a:buAutoNum type="arabicPeriod"/>
            </a:pPr>
            <a:r>
              <a:rPr lang="en-US" altLang="zh-CN" dirty="0" smtClean="0"/>
              <a:t>Bob</a:t>
            </a:r>
            <a:r>
              <a:rPr lang="zh-CN" altLang="en-US" dirty="0" smtClean="0"/>
              <a:t>若收到</a:t>
            </a:r>
            <a:r>
              <a:rPr lang="en-US" altLang="zh-CN" dirty="0" smtClean="0"/>
              <a:t>y</a:t>
            </a:r>
            <a:r>
              <a:rPr lang="zh-CN" altLang="en-US" dirty="0" smtClean="0"/>
              <a:t>或</a:t>
            </a:r>
            <a:r>
              <a:rPr lang="en-US" altLang="zh-CN" dirty="0" smtClean="0"/>
              <a:t>n-y</a:t>
            </a:r>
            <a:r>
              <a:rPr lang="zh-CN" altLang="en-US" dirty="0" smtClean="0"/>
              <a:t>，则可计算</a:t>
            </a:r>
            <a:r>
              <a:rPr lang="en-US" altLang="zh-CN" dirty="0" smtClean="0"/>
              <a:t>p</a:t>
            </a:r>
            <a:r>
              <a:rPr lang="zh-CN" altLang="en-US" dirty="0" smtClean="0"/>
              <a:t>和</a:t>
            </a:r>
            <a:r>
              <a:rPr lang="en-US" altLang="zh-CN" dirty="0" smtClean="0"/>
              <a:t>q</a:t>
            </a:r>
            <a:r>
              <a:rPr lang="zh-CN" altLang="en-US" dirty="0" smtClean="0"/>
              <a:t>：</a:t>
            </a:r>
            <a:r>
              <a:rPr lang="en-US" altLang="zh-CN" dirty="0" err="1" smtClean="0"/>
              <a:t>gcd</a:t>
            </a:r>
            <a:r>
              <a:rPr lang="en-US" altLang="zh-CN" dirty="0" smtClean="0"/>
              <a:t>(</a:t>
            </a:r>
            <a:r>
              <a:rPr lang="en-US" altLang="zh-CN" dirty="0" err="1" smtClean="0"/>
              <a:t>x+y,n</a:t>
            </a:r>
            <a:r>
              <a:rPr lang="en-US" altLang="zh-CN" dirty="0" smtClean="0"/>
              <a:t>)=p</a:t>
            </a:r>
            <a:r>
              <a:rPr lang="zh-CN" altLang="en-US" dirty="0" smtClean="0"/>
              <a:t>或</a:t>
            </a:r>
            <a:r>
              <a:rPr lang="en-US" altLang="zh-CN" dirty="0" smtClean="0"/>
              <a:t>q</a:t>
            </a:r>
            <a:r>
              <a:rPr lang="zh-CN" altLang="en-US" dirty="0" smtClean="0"/>
              <a:t>；若收到</a:t>
            </a:r>
            <a:r>
              <a:rPr lang="en-US" altLang="zh-CN" dirty="0" smtClean="0"/>
              <a:t>x</a:t>
            </a:r>
            <a:r>
              <a:rPr lang="zh-CN" altLang="en-US" dirty="0" smtClean="0"/>
              <a:t>或</a:t>
            </a:r>
            <a:r>
              <a:rPr lang="en-US" altLang="zh-CN" dirty="0" smtClean="0"/>
              <a:t>n-x</a:t>
            </a:r>
            <a:r>
              <a:rPr lang="zh-CN" altLang="en-US" dirty="0" smtClean="0"/>
              <a:t>，则</a:t>
            </a:r>
            <a:r>
              <a:rPr lang="en-US" altLang="zh-CN" dirty="0" smtClean="0"/>
              <a:t>B</a:t>
            </a:r>
            <a:r>
              <a:rPr lang="zh-CN" altLang="en-US" dirty="0" smtClean="0"/>
              <a:t>什么也得不到。</a:t>
            </a:r>
          </a:p>
          <a:p>
            <a:pPr lvl="1"/>
            <a:endParaRPr lang="en-US" altLang="zh-CN" dirty="0" smtClean="0"/>
          </a:p>
          <a:p>
            <a:pPr lvl="1"/>
            <a:r>
              <a:rPr lang="en-US" altLang="zh-CN" dirty="0" smtClean="0"/>
              <a:t>Bob</a:t>
            </a:r>
            <a:r>
              <a:rPr lang="zh-CN" altLang="en-US" dirty="0" smtClean="0"/>
              <a:t>获得</a:t>
            </a:r>
            <a:r>
              <a:rPr lang="en-US" altLang="zh-CN" dirty="0" smtClean="0"/>
              <a:t>p</a:t>
            </a:r>
            <a:r>
              <a:rPr lang="zh-CN" altLang="en-US" dirty="0" smtClean="0"/>
              <a:t>和</a:t>
            </a:r>
            <a:r>
              <a:rPr lang="en-US" altLang="zh-CN" dirty="0" smtClean="0"/>
              <a:t>q</a:t>
            </a:r>
            <a:r>
              <a:rPr lang="zh-CN" altLang="en-US" dirty="0" smtClean="0"/>
              <a:t>的概率是</a:t>
            </a:r>
            <a:r>
              <a:rPr lang="en-US" altLang="zh-CN" dirty="0" smtClean="0"/>
              <a:t>50%</a:t>
            </a:r>
          </a:p>
          <a:p>
            <a:pPr lvl="1"/>
            <a:r>
              <a:rPr lang="en-US" altLang="zh-CN" dirty="0" smtClean="0"/>
              <a:t>Alice</a:t>
            </a:r>
            <a:r>
              <a:rPr lang="zh-CN" altLang="en-US" dirty="0" smtClean="0"/>
              <a:t>不知道</a:t>
            </a:r>
            <a:r>
              <a:rPr lang="en-US" altLang="zh-CN" dirty="0" smtClean="0"/>
              <a:t>Bob</a:t>
            </a:r>
            <a:r>
              <a:rPr lang="zh-CN" altLang="en-US" dirty="0" smtClean="0"/>
              <a:t>是否解得</a:t>
            </a:r>
            <a:r>
              <a:rPr lang="en-US" altLang="zh-CN" dirty="0" smtClean="0"/>
              <a:t>p</a:t>
            </a:r>
            <a:r>
              <a:rPr lang="zh-CN" altLang="en-US" dirty="0" smtClean="0"/>
              <a:t>和</a:t>
            </a:r>
            <a:r>
              <a:rPr lang="en-US" altLang="zh-CN" dirty="0" smtClean="0"/>
              <a:t>q</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850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96752"/>
            <a:ext cx="8472487" cy="5161186"/>
          </a:xfrm>
        </p:spPr>
        <p:txBody>
          <a:bodyPr/>
          <a:lstStyle/>
          <a:p>
            <a:r>
              <a:rPr lang="zh-CN" altLang="en-US" sz="2400" dirty="0" smtClean="0"/>
              <a:t>例：</a:t>
            </a:r>
            <a:endParaRPr lang="en-US" altLang="zh-CN" sz="2400" dirty="0" smtClean="0"/>
          </a:p>
          <a:p>
            <a:pPr lvl="1"/>
            <a:r>
              <a:rPr lang="en-US" altLang="zh-CN" sz="2000" dirty="0" smtClean="0"/>
              <a:t>Alice</a:t>
            </a:r>
            <a:r>
              <a:rPr lang="zh-CN" altLang="en-US" sz="2000" dirty="0" smtClean="0"/>
              <a:t>取</a:t>
            </a:r>
            <a:r>
              <a:rPr lang="en-US" altLang="zh-CN" sz="2000" dirty="0" smtClean="0"/>
              <a:t>p=3, q=7, n=3×7=21</a:t>
            </a:r>
            <a:r>
              <a:rPr lang="zh-CN" altLang="en-US" sz="2000" dirty="0" smtClean="0"/>
              <a:t>送给</a:t>
            </a:r>
            <a:r>
              <a:rPr lang="en-US" altLang="zh-CN" sz="2000" dirty="0" smtClean="0"/>
              <a:t>Bob</a:t>
            </a:r>
          </a:p>
          <a:p>
            <a:pPr lvl="1"/>
            <a:r>
              <a:rPr lang="en-US" altLang="zh-CN" sz="2000" dirty="0" smtClean="0"/>
              <a:t>Bob</a:t>
            </a:r>
            <a:r>
              <a:rPr lang="zh-CN" altLang="en-US" sz="2000" dirty="0" smtClean="0"/>
              <a:t>选</a:t>
            </a:r>
            <a:r>
              <a:rPr lang="en-US" altLang="zh-CN" sz="2000" dirty="0" smtClean="0"/>
              <a:t>x=5</a:t>
            </a:r>
            <a:r>
              <a:rPr lang="zh-CN" altLang="en-US" sz="2000" dirty="0" smtClean="0"/>
              <a:t>，计算</a:t>
            </a:r>
            <a:r>
              <a:rPr lang="en-US" altLang="zh-CN" sz="2000" dirty="0" smtClean="0"/>
              <a:t>a=5</a:t>
            </a:r>
            <a:r>
              <a:rPr lang="en-US" altLang="zh-CN" sz="2000" baseline="30000" dirty="0" smtClean="0"/>
              <a:t>2</a:t>
            </a:r>
            <a:r>
              <a:rPr lang="en-US" altLang="zh-CN" sz="2000" dirty="0" smtClean="0"/>
              <a:t> mod 21=4</a:t>
            </a:r>
            <a:r>
              <a:rPr lang="zh-CN" altLang="en-US" sz="2000" dirty="0" smtClean="0"/>
              <a:t>送给</a:t>
            </a:r>
            <a:r>
              <a:rPr lang="en-US" altLang="zh-CN" sz="2000" dirty="0" smtClean="0"/>
              <a:t>Alice</a:t>
            </a:r>
          </a:p>
          <a:p>
            <a:pPr lvl="1"/>
            <a:r>
              <a:rPr lang="en-US" altLang="zh-CN" sz="2000" dirty="0" smtClean="0"/>
              <a:t>Alice</a:t>
            </a:r>
            <a:r>
              <a:rPr lang="zh-CN" altLang="en-US" sz="2000" dirty="0" smtClean="0"/>
              <a:t>计算：</a:t>
            </a:r>
            <a:r>
              <a:rPr lang="en-US" altLang="zh-CN" sz="2000" dirty="0" smtClean="0"/>
              <a:t>x</a:t>
            </a:r>
            <a:r>
              <a:rPr lang="en-US" altLang="zh-CN" sz="2000" baseline="-25000" dirty="0" smtClean="0"/>
              <a:t>1</a:t>
            </a:r>
            <a:r>
              <a:rPr lang="en-US" altLang="zh-CN" sz="2000" dirty="0" smtClean="0"/>
              <a:t> = 4</a:t>
            </a:r>
            <a:r>
              <a:rPr lang="en-US" altLang="zh-CN" sz="2000" baseline="30000" dirty="0" smtClean="0"/>
              <a:t>(3+1)/4</a:t>
            </a:r>
            <a:r>
              <a:rPr lang="en-US" altLang="zh-CN" sz="2000" dirty="0" smtClean="0"/>
              <a:t> mod 3=1</a:t>
            </a:r>
            <a:r>
              <a:rPr lang="zh-CN" altLang="en-US" sz="2000" dirty="0" smtClean="0"/>
              <a:t>，并导出</a:t>
            </a:r>
            <a:r>
              <a:rPr lang="en-US" altLang="zh-CN" sz="2000" dirty="0" smtClean="0"/>
              <a:t>p-x</a:t>
            </a:r>
            <a:r>
              <a:rPr lang="en-US" altLang="zh-CN" sz="2000" baseline="-25000" dirty="0" smtClean="0"/>
              <a:t>1</a:t>
            </a:r>
            <a:r>
              <a:rPr lang="en-US" altLang="zh-CN" sz="2000" dirty="0" smtClean="0"/>
              <a:t>=2</a:t>
            </a:r>
          </a:p>
          <a:p>
            <a:pPr lvl="1">
              <a:buNone/>
            </a:pPr>
            <a:r>
              <a:rPr lang="en-US" altLang="zh-CN" sz="2000" dirty="0" smtClean="0"/>
              <a:t>			    x</a:t>
            </a:r>
            <a:r>
              <a:rPr lang="en-US" altLang="zh-CN" sz="2000" baseline="-25000" dirty="0" smtClean="0"/>
              <a:t>2</a:t>
            </a:r>
            <a:r>
              <a:rPr lang="en-US" altLang="zh-CN" sz="2000" dirty="0" smtClean="0"/>
              <a:t> = 4</a:t>
            </a:r>
            <a:r>
              <a:rPr lang="en-US" altLang="zh-CN" sz="2000" baseline="30000" dirty="0" smtClean="0"/>
              <a:t>(7+1)/4</a:t>
            </a:r>
            <a:r>
              <a:rPr lang="en-US" altLang="zh-CN" sz="2000" dirty="0" smtClean="0"/>
              <a:t> mod 7=2</a:t>
            </a:r>
            <a:r>
              <a:rPr lang="zh-CN" altLang="en-US" sz="2000" dirty="0" smtClean="0"/>
              <a:t>，并导出</a:t>
            </a:r>
            <a:r>
              <a:rPr lang="en-US" altLang="zh-CN" sz="2000" dirty="0" smtClean="0"/>
              <a:t>q-x</a:t>
            </a:r>
            <a:r>
              <a:rPr lang="en-US" altLang="zh-CN" sz="2000" baseline="-25000" dirty="0" smtClean="0"/>
              <a:t>2</a:t>
            </a:r>
            <a:r>
              <a:rPr lang="en-US" altLang="zh-CN" sz="2000" dirty="0" smtClean="0"/>
              <a:t>=5</a:t>
            </a:r>
          </a:p>
          <a:p>
            <a:pPr lvl="1">
              <a:buNone/>
            </a:pPr>
            <a:r>
              <a:rPr lang="en-US" altLang="zh-CN" sz="2000" dirty="0" smtClean="0"/>
              <a:t>		Z</a:t>
            </a:r>
            <a:r>
              <a:rPr lang="en-US" altLang="zh-CN" sz="2000" baseline="-25000" dirty="0" smtClean="0"/>
              <a:t>1</a:t>
            </a:r>
            <a:r>
              <a:rPr lang="en-US" altLang="zh-CN" sz="2000" dirty="0" smtClean="0"/>
              <a:t>=</a:t>
            </a:r>
            <a:r>
              <a:rPr lang="en-US" altLang="zh-CN" sz="2000" dirty="0" err="1" smtClean="0"/>
              <a:t>crt</a:t>
            </a:r>
            <a:r>
              <a:rPr lang="en-US" altLang="zh-CN" sz="2000" dirty="0" smtClean="0"/>
              <a:t>(n, p, q, x</a:t>
            </a:r>
            <a:r>
              <a:rPr lang="en-US" altLang="zh-CN" sz="2000" baseline="-25000" dirty="0" smtClean="0"/>
              <a:t>1</a:t>
            </a:r>
            <a:r>
              <a:rPr lang="en-US" altLang="zh-CN" sz="2000" dirty="0" smtClean="0"/>
              <a:t>, x</a:t>
            </a:r>
            <a:r>
              <a:rPr lang="en-US" altLang="zh-CN" sz="2000" baseline="-25000" dirty="0" smtClean="0"/>
              <a:t>2</a:t>
            </a:r>
            <a:r>
              <a:rPr lang="en-US" altLang="zh-CN" sz="2000" dirty="0" smtClean="0"/>
              <a:t>)=16</a:t>
            </a:r>
            <a:r>
              <a:rPr lang="zh-CN" altLang="en-US" sz="2000" dirty="0" smtClean="0"/>
              <a:t>，即</a:t>
            </a:r>
            <a:r>
              <a:rPr lang="en-US" altLang="zh-CN" sz="2000" dirty="0" smtClean="0"/>
              <a:t>n-x</a:t>
            </a:r>
          </a:p>
          <a:p>
            <a:pPr lvl="1">
              <a:buNone/>
            </a:pPr>
            <a:r>
              <a:rPr lang="en-US" altLang="zh-CN" sz="2000" dirty="0" smtClean="0"/>
              <a:t>		Z</a:t>
            </a:r>
            <a:r>
              <a:rPr lang="en-US" altLang="zh-CN" sz="2000" baseline="-25000" dirty="0" smtClean="0"/>
              <a:t>2</a:t>
            </a:r>
            <a:r>
              <a:rPr lang="en-US" altLang="zh-CN" sz="2000" dirty="0" smtClean="0"/>
              <a:t>=</a:t>
            </a:r>
            <a:r>
              <a:rPr lang="en-US" altLang="zh-CN" sz="2000" dirty="0" err="1" smtClean="0"/>
              <a:t>crt</a:t>
            </a:r>
            <a:r>
              <a:rPr lang="en-US" altLang="zh-CN" sz="2000" dirty="0" smtClean="0"/>
              <a:t>(n, p, q, x</a:t>
            </a:r>
            <a:r>
              <a:rPr lang="en-US" altLang="zh-CN" sz="2000" baseline="-25000" dirty="0" smtClean="0"/>
              <a:t>1</a:t>
            </a:r>
            <a:r>
              <a:rPr lang="en-US" altLang="zh-CN" sz="2000" dirty="0" smtClean="0"/>
              <a:t>, q-x</a:t>
            </a:r>
            <a:r>
              <a:rPr lang="en-US" altLang="zh-CN" sz="2000" baseline="-25000" dirty="0" smtClean="0"/>
              <a:t>2</a:t>
            </a:r>
            <a:r>
              <a:rPr lang="en-US" altLang="zh-CN" sz="2000" dirty="0" smtClean="0"/>
              <a:t>)=19</a:t>
            </a:r>
            <a:r>
              <a:rPr lang="zh-CN" altLang="en-US" sz="2000" dirty="0" smtClean="0"/>
              <a:t>，即</a:t>
            </a:r>
            <a:r>
              <a:rPr lang="en-US" altLang="zh-CN" sz="2000" dirty="0" smtClean="0"/>
              <a:t>y</a:t>
            </a:r>
          </a:p>
          <a:p>
            <a:pPr lvl="1">
              <a:buNone/>
            </a:pPr>
            <a:r>
              <a:rPr lang="en-US" altLang="zh-CN" sz="2000" dirty="0" smtClean="0"/>
              <a:t>		Z</a:t>
            </a:r>
            <a:r>
              <a:rPr lang="en-US" altLang="zh-CN" sz="2000" baseline="-25000" dirty="0" smtClean="0"/>
              <a:t>3</a:t>
            </a:r>
            <a:r>
              <a:rPr lang="en-US" altLang="zh-CN" sz="2000" dirty="0" smtClean="0"/>
              <a:t>=</a:t>
            </a:r>
            <a:r>
              <a:rPr lang="en-US" altLang="zh-CN" sz="2000" dirty="0" err="1" smtClean="0"/>
              <a:t>crt</a:t>
            </a:r>
            <a:r>
              <a:rPr lang="en-US" altLang="zh-CN" sz="2000" dirty="0" smtClean="0"/>
              <a:t>(n, p, q, p-x</a:t>
            </a:r>
            <a:r>
              <a:rPr lang="en-US" altLang="zh-CN" sz="2000" baseline="-25000" dirty="0" smtClean="0"/>
              <a:t>1</a:t>
            </a:r>
            <a:r>
              <a:rPr lang="en-US" altLang="zh-CN" sz="2000" dirty="0" smtClean="0"/>
              <a:t>, x</a:t>
            </a:r>
            <a:r>
              <a:rPr lang="en-US" altLang="zh-CN" sz="2000" baseline="-25000" dirty="0" smtClean="0"/>
              <a:t>2</a:t>
            </a:r>
            <a:r>
              <a:rPr lang="en-US" altLang="zh-CN" sz="2000" dirty="0" smtClean="0"/>
              <a:t>)=2</a:t>
            </a:r>
            <a:r>
              <a:rPr lang="zh-CN" altLang="en-US" sz="2000" dirty="0" smtClean="0"/>
              <a:t>，即</a:t>
            </a:r>
            <a:r>
              <a:rPr lang="en-US" altLang="zh-CN" sz="2000" dirty="0" smtClean="0"/>
              <a:t>n-y</a:t>
            </a:r>
          </a:p>
          <a:p>
            <a:pPr lvl="1">
              <a:buNone/>
            </a:pPr>
            <a:r>
              <a:rPr lang="en-US" altLang="zh-CN" sz="2000" dirty="0" smtClean="0"/>
              <a:t>		Z</a:t>
            </a:r>
            <a:r>
              <a:rPr lang="en-US" altLang="zh-CN" sz="2000" baseline="-25000" dirty="0" smtClean="0"/>
              <a:t>4</a:t>
            </a:r>
            <a:r>
              <a:rPr lang="en-US" altLang="zh-CN" sz="2000" dirty="0" smtClean="0"/>
              <a:t>=</a:t>
            </a:r>
            <a:r>
              <a:rPr lang="en-US" altLang="zh-CN" sz="2000" dirty="0" err="1" smtClean="0"/>
              <a:t>crt</a:t>
            </a:r>
            <a:r>
              <a:rPr lang="en-US" altLang="zh-CN" sz="2000" dirty="0" smtClean="0"/>
              <a:t>(n, p, q, p-x</a:t>
            </a:r>
            <a:r>
              <a:rPr lang="en-US" altLang="zh-CN" sz="2000" baseline="-25000" dirty="0" smtClean="0"/>
              <a:t>1</a:t>
            </a:r>
            <a:r>
              <a:rPr lang="en-US" altLang="zh-CN" sz="2000" dirty="0" smtClean="0"/>
              <a:t>, q-x</a:t>
            </a:r>
            <a:r>
              <a:rPr lang="en-US" altLang="zh-CN" sz="2000" baseline="-25000" dirty="0" smtClean="0"/>
              <a:t>2</a:t>
            </a:r>
            <a:r>
              <a:rPr lang="en-US" altLang="zh-CN" sz="2000" dirty="0" smtClean="0"/>
              <a:t>)=5</a:t>
            </a:r>
            <a:r>
              <a:rPr lang="zh-CN" altLang="en-US" sz="2000" dirty="0" smtClean="0"/>
              <a:t>，即</a:t>
            </a:r>
            <a:r>
              <a:rPr lang="en-US" altLang="zh-CN" sz="2000" dirty="0" smtClean="0"/>
              <a:t>x</a:t>
            </a:r>
          </a:p>
          <a:p>
            <a:pPr lvl="1"/>
            <a:r>
              <a:rPr lang="zh-CN" altLang="en-US" sz="2000" dirty="0" smtClean="0"/>
              <a:t>若</a:t>
            </a:r>
            <a:r>
              <a:rPr lang="en-US" altLang="zh-CN" sz="2000" dirty="0" smtClean="0"/>
              <a:t>Alice</a:t>
            </a:r>
            <a:r>
              <a:rPr lang="zh-CN" altLang="en-US" sz="2000" dirty="0" smtClean="0"/>
              <a:t>选</a:t>
            </a:r>
            <a:r>
              <a:rPr lang="en-US" altLang="zh-CN" sz="2000" dirty="0" smtClean="0"/>
              <a:t>Z</a:t>
            </a:r>
            <a:r>
              <a:rPr lang="en-US" altLang="zh-CN" sz="2000" baseline="-25000" dirty="0" smtClean="0"/>
              <a:t>2</a:t>
            </a:r>
            <a:r>
              <a:rPr lang="en-US" altLang="zh-CN" sz="2000" dirty="0" smtClean="0"/>
              <a:t>=19</a:t>
            </a:r>
            <a:r>
              <a:rPr lang="zh-CN" altLang="en-US" sz="2000" dirty="0" smtClean="0"/>
              <a:t>传给</a:t>
            </a:r>
            <a:r>
              <a:rPr lang="en-US" altLang="zh-CN" sz="2000" dirty="0" smtClean="0"/>
              <a:t>Bob</a:t>
            </a:r>
            <a:r>
              <a:rPr lang="zh-CN" altLang="en-US" sz="2000" dirty="0" smtClean="0"/>
              <a:t>，则</a:t>
            </a:r>
            <a:r>
              <a:rPr lang="en-US" altLang="zh-CN" sz="2000" dirty="0" smtClean="0"/>
              <a:t>Bob</a:t>
            </a:r>
            <a:r>
              <a:rPr lang="zh-CN" altLang="en-US" sz="2000" dirty="0" smtClean="0"/>
              <a:t>计算：</a:t>
            </a:r>
            <a:endParaRPr lang="en-US" altLang="zh-CN" sz="2000" dirty="0" smtClean="0"/>
          </a:p>
          <a:p>
            <a:pPr lvl="1">
              <a:buNone/>
            </a:pPr>
            <a:r>
              <a:rPr lang="en-US" altLang="zh-CN" sz="2000" dirty="0" smtClean="0"/>
              <a:t>	</a:t>
            </a:r>
            <a:r>
              <a:rPr lang="en-US" altLang="zh-CN" sz="2000" dirty="0" err="1" smtClean="0"/>
              <a:t>gcd</a:t>
            </a:r>
            <a:r>
              <a:rPr lang="en-US" altLang="zh-CN" sz="2000" dirty="0" smtClean="0"/>
              <a:t>(</a:t>
            </a:r>
            <a:r>
              <a:rPr lang="en-US" altLang="zh-CN" sz="2000" dirty="0" err="1" smtClean="0"/>
              <a:t>x+y,n</a:t>
            </a:r>
            <a:r>
              <a:rPr lang="en-US" altLang="zh-CN" sz="2000" dirty="0" smtClean="0"/>
              <a:t>)=</a:t>
            </a:r>
            <a:r>
              <a:rPr lang="en-US" altLang="zh-CN" sz="2000" dirty="0" err="1" smtClean="0"/>
              <a:t>gcd</a:t>
            </a:r>
            <a:r>
              <a:rPr lang="en-US" altLang="zh-CN" sz="2000" dirty="0" smtClean="0"/>
              <a:t>(24,21)=3, </a:t>
            </a:r>
            <a:r>
              <a:rPr lang="zh-CN" altLang="en-US" sz="2000" dirty="0" smtClean="0"/>
              <a:t>即</a:t>
            </a:r>
            <a:r>
              <a:rPr lang="en-US" altLang="zh-CN" sz="2000" dirty="0" smtClean="0"/>
              <a:t>p</a:t>
            </a:r>
            <a:r>
              <a:rPr lang="zh-CN" altLang="en-US" sz="2000" dirty="0" smtClean="0"/>
              <a:t>，</a:t>
            </a:r>
            <a:r>
              <a:rPr lang="en-US" altLang="zh-CN" sz="2000" dirty="0" smtClean="0"/>
              <a:t>q=21/p=21/3=7</a:t>
            </a:r>
          </a:p>
          <a:p>
            <a:pPr lvl="1"/>
            <a:r>
              <a:rPr lang="zh-CN" altLang="en-US" sz="2000" dirty="0" smtClean="0"/>
              <a:t>若</a:t>
            </a:r>
            <a:r>
              <a:rPr lang="en-US" altLang="zh-CN" sz="2000" dirty="0" smtClean="0"/>
              <a:t>Alice</a:t>
            </a:r>
            <a:r>
              <a:rPr lang="zh-CN" altLang="en-US" sz="2000" dirty="0" smtClean="0"/>
              <a:t>选</a:t>
            </a:r>
            <a:r>
              <a:rPr lang="en-US" altLang="zh-CN" sz="2000" dirty="0" smtClean="0"/>
              <a:t>Z</a:t>
            </a:r>
            <a:r>
              <a:rPr lang="en-US" altLang="zh-CN" sz="2000" baseline="-25000" dirty="0" smtClean="0"/>
              <a:t>1</a:t>
            </a:r>
            <a:r>
              <a:rPr lang="en-US" altLang="zh-CN" sz="2000" dirty="0" smtClean="0"/>
              <a:t>=16</a:t>
            </a:r>
            <a:r>
              <a:rPr lang="zh-CN" altLang="en-US" sz="2000" dirty="0" smtClean="0"/>
              <a:t>给</a:t>
            </a:r>
            <a:r>
              <a:rPr lang="en-US" altLang="zh-CN" sz="2000" dirty="0" smtClean="0"/>
              <a:t>Bob</a:t>
            </a:r>
            <a:r>
              <a:rPr lang="zh-CN" altLang="en-US" sz="2000" dirty="0" smtClean="0"/>
              <a:t>，则</a:t>
            </a:r>
            <a:r>
              <a:rPr lang="en-US" altLang="zh-CN" sz="2000" dirty="0" smtClean="0"/>
              <a:t>Bob</a:t>
            </a:r>
            <a:r>
              <a:rPr lang="zh-CN" altLang="en-US" sz="2000" dirty="0" smtClean="0"/>
              <a:t>计算：</a:t>
            </a:r>
            <a:endParaRPr lang="en-US" altLang="zh-CN" sz="2000" dirty="0" smtClean="0"/>
          </a:p>
          <a:p>
            <a:pPr lvl="1">
              <a:buNone/>
            </a:pPr>
            <a:r>
              <a:rPr lang="en-US" altLang="zh-CN" sz="2000" dirty="0" smtClean="0"/>
              <a:t>	</a:t>
            </a:r>
            <a:r>
              <a:rPr lang="en-US" altLang="zh-CN" sz="2000" dirty="0" err="1" smtClean="0"/>
              <a:t>gcd</a:t>
            </a:r>
            <a:r>
              <a:rPr lang="en-US" altLang="zh-CN" sz="2000" dirty="0" smtClean="0"/>
              <a:t>(</a:t>
            </a:r>
            <a:r>
              <a:rPr lang="en-US" altLang="zh-CN" sz="2000" dirty="0" err="1" smtClean="0"/>
              <a:t>x+n-x,n</a:t>
            </a:r>
            <a:r>
              <a:rPr lang="en-US" altLang="zh-CN" sz="2000" dirty="0" smtClean="0"/>
              <a:t>)=</a:t>
            </a:r>
            <a:r>
              <a:rPr lang="en-US" altLang="zh-CN" sz="2000" dirty="0" err="1" smtClean="0"/>
              <a:t>gcd</a:t>
            </a:r>
            <a:r>
              <a:rPr lang="en-US" altLang="zh-CN" sz="2000" dirty="0" smtClean="0"/>
              <a:t>(n, n)=n</a:t>
            </a:r>
            <a:r>
              <a:rPr lang="zh-CN" altLang="en-US" sz="2000" dirty="0" smtClean="0"/>
              <a:t>，</a:t>
            </a:r>
            <a:r>
              <a:rPr lang="en-US" altLang="zh-CN" sz="2000" dirty="0" smtClean="0"/>
              <a:t>Bob</a:t>
            </a:r>
            <a:r>
              <a:rPr lang="zh-CN" altLang="en-US" sz="2000" dirty="0" smtClean="0"/>
              <a:t>什么也得不到</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37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641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情景</a:t>
            </a:r>
            <a:r>
              <a:rPr lang="en-US" altLang="zh-CN" dirty="0" smtClean="0"/>
              <a:t>2</a:t>
            </a:r>
            <a:r>
              <a:rPr lang="zh-CN" altLang="en-US" dirty="0" smtClean="0"/>
              <a:t>：</a:t>
            </a:r>
            <a:endParaRPr lang="en-US" altLang="zh-CN" dirty="0" smtClean="0"/>
          </a:p>
          <a:p>
            <a:pPr lvl="1"/>
            <a:r>
              <a:rPr lang="en-US" altLang="zh-CN" dirty="0" smtClean="0"/>
              <a:t>Alice</a:t>
            </a:r>
            <a:r>
              <a:rPr lang="zh-CN" altLang="en-US" dirty="0" smtClean="0"/>
              <a:t>有两个秘密，想用</a:t>
            </a:r>
            <a:r>
              <a:rPr lang="en-US" altLang="zh-CN" dirty="0" smtClean="0"/>
              <a:t>100</a:t>
            </a:r>
            <a:r>
              <a:rPr lang="zh-CN" altLang="en-US" dirty="0" smtClean="0"/>
              <a:t>元的价格卖给</a:t>
            </a:r>
            <a:r>
              <a:rPr lang="en-US" altLang="zh-CN" dirty="0" smtClean="0"/>
              <a:t>Bob</a:t>
            </a:r>
            <a:r>
              <a:rPr lang="zh-CN" altLang="en-US" dirty="0" smtClean="0"/>
              <a:t>。而</a:t>
            </a:r>
            <a:r>
              <a:rPr lang="en-US" altLang="zh-CN" dirty="0" smtClean="0"/>
              <a:t>Bob</a:t>
            </a:r>
            <a:r>
              <a:rPr lang="zh-CN" altLang="en-US" dirty="0" smtClean="0"/>
              <a:t>只有</a:t>
            </a:r>
            <a:r>
              <a:rPr lang="en-US" altLang="zh-CN" dirty="0" smtClean="0"/>
              <a:t>50</a:t>
            </a:r>
            <a:r>
              <a:rPr lang="zh-CN" altLang="en-US" dirty="0" smtClean="0"/>
              <a:t>元，只能买一个秘密。两人协商的结果是：</a:t>
            </a:r>
            <a:r>
              <a:rPr lang="en-US" altLang="zh-CN" dirty="0" smtClean="0"/>
              <a:t>Bob</a:t>
            </a:r>
            <a:r>
              <a:rPr lang="zh-CN" altLang="en-US" dirty="0" smtClean="0"/>
              <a:t>付</a:t>
            </a:r>
            <a:r>
              <a:rPr lang="en-US" altLang="zh-CN" dirty="0" smtClean="0"/>
              <a:t>50</a:t>
            </a:r>
            <a:r>
              <a:rPr lang="zh-CN" altLang="en-US" dirty="0" smtClean="0"/>
              <a:t>元，只能得到其中任意一个秘密，对另一个秘密毫不知情；</a:t>
            </a:r>
            <a:r>
              <a:rPr lang="en-US" altLang="zh-CN" dirty="0" smtClean="0"/>
              <a:t>Alice</a:t>
            </a:r>
            <a:r>
              <a:rPr lang="zh-CN" altLang="en-US" dirty="0" smtClean="0"/>
              <a:t>对</a:t>
            </a:r>
            <a:r>
              <a:rPr lang="en-US" altLang="zh-CN" dirty="0" smtClean="0"/>
              <a:t>Bob</a:t>
            </a:r>
            <a:r>
              <a:rPr lang="zh-CN" altLang="en-US" dirty="0" smtClean="0"/>
              <a:t>得到哪个消息不知情。</a:t>
            </a:r>
            <a:endParaRPr lang="en-US" altLang="zh-CN" dirty="0" smtClean="0"/>
          </a:p>
          <a:p>
            <a:endParaRPr lang="en-US" dirty="0" smtClean="0"/>
          </a:p>
          <a:p>
            <a:pPr lvl="1"/>
            <a:r>
              <a:rPr lang="en-US" altLang="zh-CN" dirty="0" smtClean="0"/>
              <a:t>Alice</a:t>
            </a:r>
            <a:r>
              <a:rPr lang="zh-CN" altLang="en-US" dirty="0" smtClean="0"/>
              <a:t>传送一组消息给</a:t>
            </a:r>
            <a:r>
              <a:rPr lang="en-US" altLang="zh-CN" dirty="0" smtClean="0"/>
              <a:t>Bob</a:t>
            </a:r>
          </a:p>
          <a:p>
            <a:pPr lvl="1"/>
            <a:r>
              <a:rPr lang="en-US" altLang="zh-CN" dirty="0" smtClean="0"/>
              <a:t>Bob</a:t>
            </a:r>
            <a:r>
              <a:rPr lang="zh-CN" altLang="en-US" dirty="0" smtClean="0"/>
              <a:t>收到其中一个子集</a:t>
            </a:r>
            <a:endParaRPr lang="en-US" altLang="zh-CN" dirty="0" smtClean="0"/>
          </a:p>
          <a:p>
            <a:pPr lvl="1"/>
            <a:r>
              <a:rPr lang="en-US" dirty="0" smtClean="0"/>
              <a:t>Alice</a:t>
            </a:r>
            <a:r>
              <a:rPr lang="zh-CN" altLang="en-US" dirty="0" smtClean="0"/>
              <a:t>不知道</a:t>
            </a:r>
            <a:r>
              <a:rPr lang="en-US" altLang="zh-CN" dirty="0" smtClean="0"/>
              <a:t>Bob</a:t>
            </a:r>
            <a:r>
              <a:rPr lang="zh-CN" altLang="en-US" dirty="0" smtClean="0"/>
              <a:t>收到的是哪个子集</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118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Autofit/>
          </a:bodyPr>
          <a:lstStyle/>
          <a:p>
            <a:r>
              <a:rPr lang="zh-CN" altLang="en-US" dirty="0" smtClean="0"/>
              <a:t>一个协议：</a:t>
            </a:r>
            <a:endParaRPr lang="en-US" altLang="zh-CN" dirty="0" smtClean="0"/>
          </a:p>
          <a:p>
            <a:pPr marL="914400" lvl="1" indent="-457200">
              <a:buFont typeface="+mj-lt"/>
              <a:buAutoNum type="arabicPeriod"/>
            </a:pPr>
            <a:r>
              <a:rPr lang="en-US" altLang="zh-CN" dirty="0" smtClean="0"/>
              <a:t>Alice</a:t>
            </a:r>
            <a:r>
              <a:rPr lang="zh-CN" altLang="en-US" dirty="0" smtClean="0"/>
              <a:t>产生两对公钥</a:t>
            </a:r>
            <a:r>
              <a:rPr lang="en-US" altLang="zh-CN" dirty="0"/>
              <a:t>e</a:t>
            </a:r>
            <a:r>
              <a:rPr lang="en-US" altLang="zh-CN" baseline="-25000" dirty="0"/>
              <a:t>1</a:t>
            </a:r>
            <a:r>
              <a:rPr lang="en-US" altLang="zh-CN" dirty="0"/>
              <a:t>,e</a:t>
            </a:r>
            <a:r>
              <a:rPr lang="en-US" altLang="zh-CN" baseline="-25000" dirty="0"/>
              <a:t>2</a:t>
            </a:r>
            <a:r>
              <a:rPr lang="en-US" altLang="zh-CN" dirty="0" smtClean="0"/>
              <a:t>/</a:t>
            </a:r>
            <a:r>
              <a:rPr lang="zh-CN" altLang="en-US" dirty="0" smtClean="0"/>
              <a:t>私钥</a:t>
            </a:r>
            <a:r>
              <a:rPr lang="en-US" altLang="zh-CN" dirty="0" smtClean="0"/>
              <a:t>d</a:t>
            </a:r>
            <a:r>
              <a:rPr lang="en-US" altLang="zh-CN" baseline="-25000" dirty="0" smtClean="0"/>
              <a:t>1</a:t>
            </a:r>
            <a:r>
              <a:rPr lang="en-US" altLang="zh-CN" dirty="0" smtClean="0"/>
              <a:t>,d</a:t>
            </a:r>
            <a:r>
              <a:rPr lang="en-US" altLang="zh-CN" baseline="-25000" dirty="0" smtClean="0"/>
              <a:t>2</a:t>
            </a:r>
            <a:r>
              <a:rPr lang="zh-CN" altLang="en-US" dirty="0" smtClean="0"/>
              <a:t>，将两个公钥送给</a:t>
            </a:r>
            <a:r>
              <a:rPr lang="en-US" altLang="zh-CN" dirty="0" smtClean="0"/>
              <a:t>Bob</a:t>
            </a:r>
          </a:p>
          <a:p>
            <a:pPr marL="914400" lvl="1" indent="-457200">
              <a:buFont typeface="+mj-lt"/>
              <a:buAutoNum type="arabicPeriod"/>
            </a:pPr>
            <a:r>
              <a:rPr lang="en-US" altLang="zh-CN" dirty="0" smtClean="0"/>
              <a:t>Bob</a:t>
            </a:r>
            <a:r>
              <a:rPr lang="zh-CN" altLang="en-US" dirty="0" smtClean="0"/>
              <a:t>选择一个对称密码算法</a:t>
            </a:r>
            <a:r>
              <a:rPr lang="en-US" altLang="zh-CN" dirty="0" smtClean="0"/>
              <a:t>E</a:t>
            </a:r>
            <a:r>
              <a:rPr lang="zh-CN" altLang="en-US" dirty="0" smtClean="0"/>
              <a:t>的密钥</a:t>
            </a:r>
            <a:r>
              <a:rPr lang="en-US" altLang="zh-CN" dirty="0" smtClean="0"/>
              <a:t>k</a:t>
            </a:r>
            <a:r>
              <a:rPr lang="zh-CN" altLang="en-US" dirty="0" smtClean="0"/>
              <a:t>，用</a:t>
            </a:r>
            <a:r>
              <a:rPr lang="en-US" altLang="zh-CN" dirty="0" smtClean="0"/>
              <a:t>Alice</a:t>
            </a:r>
            <a:r>
              <a:rPr lang="zh-CN" altLang="en-US" dirty="0" smtClean="0"/>
              <a:t>的某一个公钥</a:t>
            </a:r>
            <a:r>
              <a:rPr lang="en-US" altLang="zh-CN" dirty="0" err="1" smtClean="0"/>
              <a:t>e</a:t>
            </a:r>
            <a:r>
              <a:rPr lang="en-US" altLang="zh-CN" baseline="-25000" dirty="0" err="1" smtClean="0"/>
              <a:t>b</a:t>
            </a:r>
            <a:r>
              <a:rPr lang="zh-CN" altLang="en-US" dirty="0" smtClean="0"/>
              <a:t>加密，</a:t>
            </a:r>
            <a:r>
              <a:rPr lang="zh-CN" altLang="en-US" dirty="0"/>
              <a:t>送</a:t>
            </a:r>
            <a:r>
              <a:rPr lang="zh-CN" altLang="en-US" dirty="0" smtClean="0"/>
              <a:t>给</a:t>
            </a:r>
            <a:r>
              <a:rPr lang="en-US" altLang="zh-CN" dirty="0" smtClean="0"/>
              <a:t>Alice</a:t>
            </a:r>
            <a:r>
              <a:rPr lang="zh-CN" altLang="en-US" dirty="0">
                <a:solidFill>
                  <a:srgbClr val="0070C0"/>
                </a:solidFill>
              </a:rPr>
              <a:t> （</a:t>
            </a:r>
            <a:r>
              <a:rPr lang="en-US" altLang="zh-CN" dirty="0" smtClean="0">
                <a:solidFill>
                  <a:srgbClr val="0070C0"/>
                </a:solidFill>
              </a:rPr>
              <a:t>v=PU(</a:t>
            </a:r>
            <a:r>
              <a:rPr lang="en-US" altLang="zh-CN" dirty="0" err="1" smtClean="0">
                <a:solidFill>
                  <a:srgbClr val="0070C0"/>
                </a:solidFill>
              </a:rPr>
              <a:t>e</a:t>
            </a:r>
            <a:r>
              <a:rPr lang="en-US" altLang="zh-CN" baseline="-25000" dirty="0" err="1" smtClean="0">
                <a:solidFill>
                  <a:srgbClr val="0070C0"/>
                </a:solidFill>
              </a:rPr>
              <a:t>b</a:t>
            </a:r>
            <a:r>
              <a:rPr lang="en-US" altLang="zh-CN" dirty="0" smtClean="0">
                <a:solidFill>
                  <a:srgbClr val="0070C0"/>
                </a:solidFill>
              </a:rPr>
              <a:t>, k)</a:t>
            </a:r>
            <a:r>
              <a:rPr lang="zh-CN" altLang="en-US" dirty="0" smtClean="0">
                <a:solidFill>
                  <a:srgbClr val="0070C0"/>
                </a:solidFill>
              </a:rPr>
              <a:t>）</a:t>
            </a:r>
            <a:endParaRPr lang="en-US" altLang="zh-CN" dirty="0" smtClean="0"/>
          </a:p>
          <a:p>
            <a:pPr marL="914400" lvl="1" indent="-457200">
              <a:buFont typeface="+mj-lt"/>
              <a:buAutoNum type="arabicPeriod"/>
            </a:pPr>
            <a:r>
              <a:rPr lang="en-US" altLang="zh-CN" dirty="0" smtClean="0"/>
              <a:t>Alice</a:t>
            </a:r>
            <a:r>
              <a:rPr lang="zh-CN" altLang="en-US" dirty="0" smtClean="0"/>
              <a:t>分别用两个私钥</a:t>
            </a:r>
            <a:r>
              <a:rPr lang="zh-CN" altLang="en-US" dirty="0"/>
              <a:t>解密得到两个随机数</a:t>
            </a:r>
            <a:r>
              <a:rPr lang="zh-CN" altLang="en-US" dirty="0" smtClean="0"/>
              <a:t>（</a:t>
            </a:r>
            <a:r>
              <a:rPr lang="zh-CN" altLang="en-US" dirty="0"/>
              <a:t>其中一个等于</a:t>
            </a:r>
            <a:r>
              <a:rPr lang="en-US" altLang="zh-CN" dirty="0"/>
              <a:t>k</a:t>
            </a:r>
            <a:r>
              <a:rPr lang="zh-CN" altLang="en-US" dirty="0"/>
              <a:t>）</a:t>
            </a:r>
            <a:r>
              <a:rPr lang="zh-CN" altLang="en-US" dirty="0">
                <a:solidFill>
                  <a:srgbClr val="0070C0"/>
                </a:solidFill>
              </a:rPr>
              <a:t>（</a:t>
            </a:r>
            <a:r>
              <a:rPr lang="en-US" altLang="zh-CN" dirty="0" err="1" smtClean="0">
                <a:solidFill>
                  <a:srgbClr val="0070C0"/>
                </a:solidFill>
              </a:rPr>
              <a:t>k</a:t>
            </a:r>
            <a:r>
              <a:rPr lang="en-US" altLang="zh-CN" baseline="-25000" dirty="0" err="1" smtClean="0">
                <a:solidFill>
                  <a:srgbClr val="0070C0"/>
                </a:solidFill>
              </a:rPr>
              <a:t>i</a:t>
            </a:r>
            <a:r>
              <a:rPr lang="en-US" altLang="zh-CN" dirty="0" smtClean="0">
                <a:solidFill>
                  <a:srgbClr val="0070C0"/>
                </a:solidFill>
              </a:rPr>
              <a:t>=PR(d</a:t>
            </a:r>
            <a:r>
              <a:rPr lang="en-US" altLang="zh-CN" baseline="-25000" dirty="0" smtClean="0">
                <a:solidFill>
                  <a:srgbClr val="0070C0"/>
                </a:solidFill>
              </a:rPr>
              <a:t>i</a:t>
            </a:r>
            <a:r>
              <a:rPr lang="en-US" altLang="zh-CN" dirty="0" smtClean="0">
                <a:solidFill>
                  <a:srgbClr val="0070C0"/>
                </a:solidFill>
              </a:rPr>
              <a:t>, v) </a:t>
            </a:r>
            <a:r>
              <a:rPr lang="en-US" altLang="zh-CN" dirty="0" err="1">
                <a:solidFill>
                  <a:srgbClr val="0070C0"/>
                </a:solidFill>
              </a:rPr>
              <a:t>i</a:t>
            </a:r>
            <a:r>
              <a:rPr lang="en-US" altLang="zh-CN" dirty="0">
                <a:solidFill>
                  <a:srgbClr val="0070C0"/>
                </a:solidFill>
              </a:rPr>
              <a:t>=0,1 </a:t>
            </a:r>
            <a:r>
              <a:rPr lang="zh-CN" altLang="en-US" dirty="0">
                <a:solidFill>
                  <a:srgbClr val="0070C0"/>
                </a:solidFill>
              </a:rPr>
              <a:t>） </a:t>
            </a:r>
            <a:endParaRPr lang="en-US" altLang="zh-CN" dirty="0" smtClean="0">
              <a:solidFill>
                <a:srgbClr val="0070C0"/>
              </a:solidFill>
            </a:endParaRPr>
          </a:p>
          <a:p>
            <a:pPr marL="914400" lvl="1" indent="-457200">
              <a:buFont typeface="+mj-lt"/>
              <a:buAutoNum type="arabicPeriod"/>
            </a:pPr>
            <a:r>
              <a:rPr lang="en-US" altLang="zh-CN" dirty="0"/>
              <a:t>Alice</a:t>
            </a:r>
            <a:r>
              <a:rPr lang="zh-CN" altLang="en-US" dirty="0" smtClean="0"/>
              <a:t>分别用两个随机数加密她的两份消息，将加密结果送给</a:t>
            </a:r>
            <a:r>
              <a:rPr lang="en-US" altLang="zh-CN" dirty="0" smtClean="0"/>
              <a:t>Bob</a:t>
            </a:r>
            <a:r>
              <a:rPr lang="zh-CN" altLang="en-US" dirty="0">
                <a:solidFill>
                  <a:srgbClr val="0070C0"/>
                </a:solidFill>
              </a:rPr>
              <a:t> （</a:t>
            </a:r>
            <a:r>
              <a:rPr lang="en-US" altLang="zh-CN" dirty="0">
                <a:solidFill>
                  <a:srgbClr val="0070C0"/>
                </a:solidFill>
              </a:rPr>
              <a:t>C</a:t>
            </a:r>
            <a:r>
              <a:rPr lang="en-US" altLang="zh-CN" baseline="-25000" dirty="0">
                <a:solidFill>
                  <a:srgbClr val="0070C0"/>
                </a:solidFill>
              </a:rPr>
              <a:t>i</a:t>
            </a:r>
            <a:r>
              <a:rPr lang="en-US" altLang="zh-CN" dirty="0">
                <a:solidFill>
                  <a:srgbClr val="0070C0"/>
                </a:solidFill>
              </a:rPr>
              <a:t>=E(</a:t>
            </a:r>
            <a:r>
              <a:rPr lang="en-US" altLang="zh-CN" dirty="0" err="1">
                <a:solidFill>
                  <a:srgbClr val="0070C0"/>
                </a:solidFill>
              </a:rPr>
              <a:t>k</a:t>
            </a:r>
            <a:r>
              <a:rPr lang="en-US" altLang="zh-CN" baseline="-25000" dirty="0" err="1">
                <a:solidFill>
                  <a:srgbClr val="0070C0"/>
                </a:solidFill>
              </a:rPr>
              <a:t>i</a:t>
            </a:r>
            <a:r>
              <a:rPr lang="en-US" altLang="zh-CN" dirty="0">
                <a:solidFill>
                  <a:srgbClr val="0070C0"/>
                </a:solidFill>
              </a:rPr>
              <a:t>, m</a:t>
            </a:r>
            <a:r>
              <a:rPr lang="en-US" altLang="zh-CN" baseline="-25000" dirty="0">
                <a:solidFill>
                  <a:srgbClr val="0070C0"/>
                </a:solidFill>
              </a:rPr>
              <a:t>i</a:t>
            </a:r>
            <a:r>
              <a:rPr lang="en-US" altLang="zh-CN" dirty="0">
                <a:solidFill>
                  <a:srgbClr val="0070C0"/>
                </a:solidFill>
              </a:rPr>
              <a:t>) </a:t>
            </a:r>
            <a:r>
              <a:rPr lang="en-US" altLang="zh-CN" dirty="0" err="1">
                <a:solidFill>
                  <a:srgbClr val="0070C0"/>
                </a:solidFill>
              </a:rPr>
              <a:t>i</a:t>
            </a:r>
            <a:r>
              <a:rPr lang="en-US" altLang="zh-CN" dirty="0">
                <a:solidFill>
                  <a:srgbClr val="0070C0"/>
                </a:solidFill>
              </a:rPr>
              <a:t>=0,1</a:t>
            </a:r>
            <a:r>
              <a:rPr lang="zh-CN" altLang="en-US" dirty="0">
                <a:solidFill>
                  <a:srgbClr val="0070C0"/>
                </a:solidFill>
              </a:rPr>
              <a:t>）</a:t>
            </a:r>
            <a:endParaRPr lang="en-US" altLang="zh-CN" dirty="0" smtClean="0"/>
          </a:p>
          <a:p>
            <a:pPr marL="914400" lvl="1" indent="-457200">
              <a:buFont typeface="+mj-lt"/>
              <a:buAutoNum type="arabicPeriod"/>
            </a:pPr>
            <a:r>
              <a:rPr lang="en-US" altLang="zh-CN" dirty="0" smtClean="0"/>
              <a:t>Bob</a:t>
            </a:r>
            <a:r>
              <a:rPr lang="zh-CN" altLang="en-US" dirty="0" smtClean="0"/>
              <a:t>用密钥解密两份密文，得到两份消息之一</a:t>
            </a:r>
            <a:endParaRPr lang="en-US" altLang="zh-CN" dirty="0" smtClean="0"/>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106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一、密码协议的概念</a:t>
            </a:r>
            <a:endParaRPr lang="en-US" dirty="0"/>
          </a:p>
        </p:txBody>
      </p:sp>
      <p:sp>
        <p:nvSpPr>
          <p:cNvPr id="3" name="内容占位符 2"/>
          <p:cNvSpPr>
            <a:spLocks noGrp="1"/>
          </p:cNvSpPr>
          <p:nvPr>
            <p:ph idx="1"/>
          </p:nvPr>
        </p:nvSpPr>
        <p:spPr/>
        <p:txBody>
          <a:bodyPr>
            <a:normAutofit fontScale="92500"/>
          </a:bodyPr>
          <a:lstStyle/>
          <a:p>
            <a:r>
              <a:rPr lang="zh-CN" altLang="en-US" dirty="0" smtClean="0"/>
              <a:t>协议</a:t>
            </a:r>
            <a:r>
              <a:rPr lang="en-US" altLang="zh-CN" dirty="0" smtClean="0"/>
              <a:t>protocol</a:t>
            </a:r>
            <a:r>
              <a:rPr lang="zh-CN" altLang="en-US" dirty="0" smtClean="0"/>
              <a:t>：是指两个或两个以上的参与者为完成某项特定的任务而采取的一系列步骤。</a:t>
            </a:r>
            <a:endParaRPr lang="en-US" altLang="zh-CN" dirty="0" smtClean="0"/>
          </a:p>
          <a:p>
            <a:pPr lvl="1"/>
            <a:r>
              <a:rPr lang="zh-CN" altLang="en-US" dirty="0" smtClean="0"/>
              <a:t>一系列步骤：必须依次完成的序列</a:t>
            </a:r>
            <a:endParaRPr lang="en-US" altLang="zh-CN" dirty="0" smtClean="0"/>
          </a:p>
          <a:p>
            <a:pPr lvl="1"/>
            <a:r>
              <a:rPr lang="zh-CN" altLang="en-US" dirty="0" smtClean="0"/>
              <a:t>包括两方或多方</a:t>
            </a:r>
            <a:endParaRPr lang="en-US" altLang="zh-CN" dirty="0" smtClean="0"/>
          </a:p>
          <a:p>
            <a:pPr lvl="1"/>
            <a:r>
              <a:rPr lang="zh-CN" altLang="en-US" dirty="0" smtClean="0"/>
              <a:t>目的是完成一项任务</a:t>
            </a:r>
            <a:endParaRPr lang="en-US" altLang="zh-CN" dirty="0" smtClean="0"/>
          </a:p>
          <a:p>
            <a:pPr lvl="1"/>
            <a:endParaRPr lang="en-US" dirty="0" smtClean="0"/>
          </a:p>
          <a:p>
            <a:r>
              <a:rPr lang="zh-CN" altLang="en-US" dirty="0" smtClean="0"/>
              <a:t>协议被执行的条件</a:t>
            </a:r>
            <a:endParaRPr lang="en-US" dirty="0" smtClean="0"/>
          </a:p>
          <a:p>
            <a:pPr lvl="1"/>
            <a:r>
              <a:rPr lang="zh-CN" altLang="en-US" dirty="0" smtClean="0"/>
              <a:t>协议中的每个人都必须了解协议，预先知道所要完成的步骤</a:t>
            </a:r>
            <a:endParaRPr lang="en-US" altLang="zh-CN" dirty="0" smtClean="0"/>
          </a:p>
          <a:p>
            <a:pPr lvl="1"/>
            <a:r>
              <a:rPr lang="zh-CN" altLang="en-US" dirty="0" smtClean="0"/>
              <a:t>协议中的每个人都必须同意并遵循它</a:t>
            </a:r>
            <a:endParaRPr lang="en-US" altLang="zh-CN" dirty="0" smtClean="0"/>
          </a:p>
          <a:p>
            <a:pPr lvl="1"/>
            <a:r>
              <a:rPr lang="zh-CN" altLang="en-US" dirty="0" smtClean="0"/>
              <a:t>协议必须是清楚的，每一步定义明确，不会引起误解</a:t>
            </a:r>
            <a:endParaRPr lang="en-US" altLang="zh-CN" dirty="0" smtClean="0"/>
          </a:p>
          <a:p>
            <a:pPr lvl="1"/>
            <a:r>
              <a:rPr lang="zh-CN" altLang="en-US" dirty="0" smtClean="0"/>
              <a:t>协议必须是完整的，没有可能的情况都必须规定具体的动作</a:t>
            </a:r>
            <a:endParaRPr lang="en-US" altLang="zh-CN" dirty="0" smtClean="0"/>
          </a:p>
          <a:p>
            <a:pPr lvl="1"/>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769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a:t>协议完成后，</a:t>
            </a:r>
            <a:r>
              <a:rPr lang="en-US" altLang="zh-CN" dirty="0"/>
              <a:t>Bob</a:t>
            </a:r>
            <a:r>
              <a:rPr lang="zh-CN" altLang="en-US" dirty="0"/>
              <a:t>如何知道</a:t>
            </a:r>
            <a:r>
              <a:rPr lang="en-US" altLang="zh-CN" dirty="0"/>
              <a:t>Alice</a:t>
            </a:r>
            <a:r>
              <a:rPr lang="zh-CN" altLang="en-US" dirty="0"/>
              <a:t>没有欺诈？</a:t>
            </a:r>
            <a:endParaRPr lang="en-US" altLang="zh-CN" dirty="0"/>
          </a:p>
          <a:p>
            <a:pPr lvl="2"/>
            <a:r>
              <a:rPr lang="en-US" altLang="zh-CN" dirty="0"/>
              <a:t>Alice</a:t>
            </a:r>
            <a:r>
              <a:rPr lang="zh-CN" altLang="en-US" dirty="0"/>
              <a:t>可以用解密结果加密同一份消息</a:t>
            </a:r>
            <a:endParaRPr lang="en-US" altLang="zh-CN" dirty="0"/>
          </a:p>
          <a:p>
            <a:pPr lvl="1"/>
            <a:endParaRPr lang="en-US" altLang="zh-CN" dirty="0" smtClean="0"/>
          </a:p>
          <a:p>
            <a:pPr lvl="1"/>
            <a:r>
              <a:rPr lang="en-US" altLang="zh-CN" dirty="0" smtClean="0"/>
              <a:t>Alice</a:t>
            </a:r>
            <a:r>
              <a:rPr lang="zh-CN" altLang="en-US" dirty="0"/>
              <a:t>将两份私钥发给</a:t>
            </a:r>
            <a:r>
              <a:rPr lang="en-US" altLang="zh-CN" dirty="0"/>
              <a:t>Bob</a:t>
            </a:r>
            <a:r>
              <a:rPr lang="zh-CN" altLang="en-US" dirty="0"/>
              <a:t>，以便验证她没有欺诈？</a:t>
            </a:r>
            <a:endParaRPr lang="en-US" altLang="zh-CN" dirty="0"/>
          </a:p>
          <a:p>
            <a:pPr lvl="2"/>
            <a:r>
              <a:rPr lang="zh-CN" altLang="en-US" dirty="0"/>
              <a:t>此时</a:t>
            </a:r>
            <a:r>
              <a:rPr lang="en-US" altLang="zh-CN" dirty="0"/>
              <a:t>Bob</a:t>
            </a:r>
            <a:r>
              <a:rPr lang="zh-CN" altLang="en-US" dirty="0"/>
              <a:t>将有能力获得第二份消息</a:t>
            </a:r>
            <a:endParaRPr lang="en-US" altLang="zh-CN" dirty="0"/>
          </a:p>
          <a:p>
            <a:pPr lvl="1"/>
            <a:endParaRPr lang="en-US" altLang="zh-CN" dirty="0" smtClean="0"/>
          </a:p>
          <a:p>
            <a:pPr lvl="1"/>
            <a:r>
              <a:rPr lang="zh-CN" altLang="en-US" dirty="0" smtClean="0"/>
              <a:t>使用</a:t>
            </a:r>
            <a:r>
              <a:rPr lang="zh-CN" altLang="en-US" dirty="0"/>
              <a:t>仲裁可以解决这个问题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Tree>
    <p:extLst>
      <p:ext uri="{BB962C8B-B14F-4D97-AF65-F5344CB8AC3E}">
        <p14:creationId xmlns:p14="http://schemas.microsoft.com/office/powerpoint/2010/main" val="2239920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情景</a:t>
            </a:r>
            <a:r>
              <a:rPr lang="en-US" altLang="zh-CN" dirty="0" smtClean="0"/>
              <a:t>3</a:t>
            </a:r>
            <a:r>
              <a:rPr lang="zh-CN" altLang="en-US" dirty="0" smtClean="0"/>
              <a:t>：</a:t>
            </a:r>
            <a:r>
              <a:rPr lang="en-US" altLang="zh-CN" dirty="0" smtClean="0"/>
              <a:t>1-2 OT</a:t>
            </a:r>
            <a:endParaRPr lang="en-US" altLang="zh-CN" dirty="0"/>
          </a:p>
          <a:p>
            <a:pPr lvl="1"/>
            <a:r>
              <a:rPr lang="en-US" altLang="zh-CN" dirty="0"/>
              <a:t>Alice</a:t>
            </a:r>
            <a:r>
              <a:rPr lang="zh-CN" altLang="en-US" dirty="0"/>
              <a:t>有两个</a:t>
            </a:r>
            <a:r>
              <a:rPr lang="zh-CN" altLang="en-US" dirty="0" smtClean="0"/>
              <a:t>秘密，</a:t>
            </a:r>
            <a:r>
              <a:rPr lang="zh-CN" altLang="en-US" dirty="0"/>
              <a:t>想用</a:t>
            </a:r>
            <a:r>
              <a:rPr lang="en-US" altLang="zh-CN" dirty="0"/>
              <a:t>100</a:t>
            </a:r>
            <a:r>
              <a:rPr lang="zh-CN" altLang="en-US" dirty="0"/>
              <a:t>元的价格卖给</a:t>
            </a:r>
            <a:r>
              <a:rPr lang="en-US" altLang="zh-CN" dirty="0"/>
              <a:t>Bob</a:t>
            </a:r>
            <a:r>
              <a:rPr lang="zh-CN" altLang="en-US" dirty="0"/>
              <a:t>。而</a:t>
            </a:r>
            <a:r>
              <a:rPr lang="en-US" altLang="zh-CN" dirty="0"/>
              <a:t>Bob</a:t>
            </a:r>
            <a:r>
              <a:rPr lang="zh-CN" altLang="en-US" dirty="0"/>
              <a:t>只有</a:t>
            </a:r>
            <a:r>
              <a:rPr lang="en-US" altLang="zh-CN" dirty="0"/>
              <a:t>50</a:t>
            </a:r>
            <a:r>
              <a:rPr lang="zh-CN" altLang="en-US" dirty="0"/>
              <a:t>元，只能买一个秘密。两人协商的结果</a:t>
            </a:r>
            <a:r>
              <a:rPr lang="zh-CN" altLang="en-US" dirty="0" smtClean="0"/>
              <a:t>是：</a:t>
            </a:r>
            <a:r>
              <a:rPr lang="en-US" altLang="zh-CN" dirty="0"/>
              <a:t> Bob</a:t>
            </a:r>
            <a:r>
              <a:rPr lang="zh-CN" altLang="en-US" dirty="0"/>
              <a:t>付</a:t>
            </a:r>
            <a:r>
              <a:rPr lang="en-US" altLang="zh-CN" dirty="0"/>
              <a:t>50</a:t>
            </a:r>
            <a:r>
              <a:rPr lang="zh-CN" altLang="en-US" dirty="0"/>
              <a:t>元</a:t>
            </a:r>
            <a:r>
              <a:rPr lang="zh-CN" altLang="en-US" dirty="0" smtClean="0"/>
              <a:t>，得到其中特定的一</a:t>
            </a:r>
            <a:r>
              <a:rPr lang="zh-CN" altLang="en-US" dirty="0"/>
              <a:t>个</a:t>
            </a:r>
            <a:r>
              <a:rPr lang="zh-CN" altLang="en-US" dirty="0" smtClean="0"/>
              <a:t>秘密</a:t>
            </a:r>
            <a:r>
              <a:rPr lang="zh-CN" altLang="en-US" dirty="0"/>
              <a:t>，对另一个秘密毫不知情</a:t>
            </a:r>
            <a:r>
              <a:rPr lang="zh-CN" altLang="en-US" dirty="0" smtClean="0"/>
              <a:t>；</a:t>
            </a:r>
            <a:r>
              <a:rPr lang="en-US" altLang="zh-CN" dirty="0"/>
              <a:t>Alice</a:t>
            </a:r>
            <a:r>
              <a:rPr lang="zh-CN" altLang="en-US" dirty="0"/>
              <a:t>对</a:t>
            </a:r>
            <a:r>
              <a:rPr lang="en-US" altLang="zh-CN" dirty="0"/>
              <a:t>Bob</a:t>
            </a:r>
            <a:r>
              <a:rPr lang="zh-CN" altLang="en-US" dirty="0"/>
              <a:t>得到哪个消息不知情</a:t>
            </a:r>
            <a:r>
              <a:rPr lang="zh-CN" altLang="en-US" dirty="0" smtClean="0"/>
              <a:t>。</a:t>
            </a:r>
            <a:endParaRPr lang="en-US" altLang="zh-CN" dirty="0" smtClean="0"/>
          </a:p>
          <a:p>
            <a:pPr lvl="1"/>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9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t>一个协议：</a:t>
            </a:r>
            <a:endParaRPr lang="en-US" altLang="zh-CN" dirty="0" smtClean="0"/>
          </a:p>
          <a:p>
            <a:pPr lvl="1"/>
            <a:r>
              <a:rPr lang="en-US" altLang="zh-CN" dirty="0"/>
              <a:t>Alice</a:t>
            </a:r>
            <a:r>
              <a:rPr lang="zh-CN" altLang="en-US" dirty="0"/>
              <a:t>的秘密是</a:t>
            </a:r>
            <a:r>
              <a:rPr lang="en-US" altLang="zh-CN" dirty="0" smtClean="0"/>
              <a:t>m</a:t>
            </a:r>
            <a:r>
              <a:rPr lang="en-US" altLang="zh-CN" baseline="-25000" dirty="0" smtClean="0"/>
              <a:t>0</a:t>
            </a:r>
            <a:r>
              <a:rPr lang="en-US" altLang="zh-CN" dirty="0" smtClean="0"/>
              <a:t>,m</a:t>
            </a:r>
            <a:r>
              <a:rPr lang="en-US" altLang="zh-CN" baseline="-25000" dirty="0" smtClean="0"/>
              <a:t>1</a:t>
            </a:r>
            <a:r>
              <a:rPr lang="zh-CN" altLang="en-US" dirty="0" smtClean="0"/>
              <a:t>，</a:t>
            </a:r>
            <a:r>
              <a:rPr lang="en-US" altLang="zh-CN" dirty="0" smtClean="0"/>
              <a:t>Bob</a:t>
            </a:r>
            <a:r>
              <a:rPr lang="zh-CN" altLang="en-US" dirty="0" smtClean="0"/>
              <a:t>欲获得的秘密是</a:t>
            </a:r>
            <a:r>
              <a:rPr lang="en-US" altLang="zh-CN" dirty="0" err="1" smtClean="0"/>
              <a:t>m</a:t>
            </a:r>
            <a:r>
              <a:rPr lang="en-US" altLang="zh-CN" baseline="-25000" dirty="0" err="1" smtClean="0"/>
              <a:t>b</a:t>
            </a:r>
            <a:endParaRPr lang="en-US" altLang="zh-CN" baseline="-25000" dirty="0" smtClean="0"/>
          </a:p>
          <a:p>
            <a:pPr marL="914400" lvl="1" indent="-457200">
              <a:buFont typeface="+mj-lt"/>
              <a:buAutoNum type="arabicPeriod"/>
            </a:pPr>
            <a:r>
              <a:rPr lang="en-US" altLang="zh-CN" dirty="0" smtClean="0"/>
              <a:t>Alice</a:t>
            </a:r>
            <a:r>
              <a:rPr lang="zh-CN" altLang="en-US" dirty="0" smtClean="0"/>
              <a:t>产生一对</a:t>
            </a:r>
            <a:r>
              <a:rPr lang="zh-CN" altLang="en-US" dirty="0"/>
              <a:t>公</a:t>
            </a:r>
            <a:r>
              <a:rPr lang="zh-CN" altLang="en-US" dirty="0" smtClean="0"/>
              <a:t>钥</a:t>
            </a:r>
            <a:r>
              <a:rPr lang="en-US" altLang="zh-CN" dirty="0" smtClean="0"/>
              <a:t>e/</a:t>
            </a:r>
            <a:r>
              <a:rPr lang="zh-CN" altLang="en-US" dirty="0"/>
              <a:t>私</a:t>
            </a:r>
            <a:r>
              <a:rPr lang="zh-CN" altLang="en-US" dirty="0" smtClean="0"/>
              <a:t>钥</a:t>
            </a:r>
            <a:r>
              <a:rPr lang="en-US" altLang="zh-CN" dirty="0" smtClean="0"/>
              <a:t>d</a:t>
            </a:r>
            <a:r>
              <a:rPr lang="zh-CN" altLang="en-US" dirty="0" smtClean="0"/>
              <a:t>，两个随机数</a:t>
            </a:r>
            <a:r>
              <a:rPr lang="en-US" altLang="zh-CN" dirty="0" smtClean="0"/>
              <a:t>x</a:t>
            </a:r>
            <a:r>
              <a:rPr lang="en-US" altLang="zh-CN" baseline="-25000" dirty="0" smtClean="0"/>
              <a:t>0</a:t>
            </a:r>
            <a:r>
              <a:rPr lang="en-US" altLang="zh-CN" dirty="0" smtClean="0"/>
              <a:t>,x</a:t>
            </a:r>
            <a:r>
              <a:rPr lang="en-US" altLang="zh-CN" baseline="-25000" dirty="0" smtClean="0"/>
              <a:t>1</a:t>
            </a:r>
            <a:r>
              <a:rPr lang="zh-CN" altLang="en-US" dirty="0" smtClean="0"/>
              <a:t>，将公钥、</a:t>
            </a:r>
            <a:r>
              <a:rPr lang="en-US" altLang="zh-CN" dirty="0" smtClean="0"/>
              <a:t>x</a:t>
            </a:r>
            <a:r>
              <a:rPr lang="en-US" altLang="zh-CN" baseline="-25000" dirty="0" smtClean="0"/>
              <a:t>0</a:t>
            </a:r>
            <a:r>
              <a:rPr lang="en-US" altLang="zh-CN" dirty="0" smtClean="0"/>
              <a:t>,x</a:t>
            </a:r>
            <a:r>
              <a:rPr lang="en-US" altLang="zh-CN" baseline="-25000" dirty="0" smtClean="0"/>
              <a:t>1</a:t>
            </a:r>
            <a:r>
              <a:rPr lang="zh-CN" altLang="en-US" dirty="0" smtClean="0"/>
              <a:t>送给</a:t>
            </a:r>
            <a:r>
              <a:rPr lang="en-US" altLang="zh-CN" dirty="0"/>
              <a:t>Bob</a:t>
            </a:r>
          </a:p>
          <a:p>
            <a:pPr marL="914400" lvl="1" indent="-457200">
              <a:buFont typeface="+mj-lt"/>
              <a:buAutoNum type="arabicPeriod"/>
            </a:pPr>
            <a:r>
              <a:rPr lang="en-US" altLang="zh-CN" dirty="0" smtClean="0"/>
              <a:t>Bob</a:t>
            </a:r>
            <a:r>
              <a:rPr lang="zh-CN" altLang="en-US" dirty="0"/>
              <a:t>选择一个对称密码</a:t>
            </a:r>
            <a:r>
              <a:rPr lang="zh-CN" altLang="en-US" dirty="0" smtClean="0"/>
              <a:t>算法</a:t>
            </a:r>
            <a:r>
              <a:rPr lang="en-US" altLang="zh-CN" dirty="0" smtClean="0"/>
              <a:t>E</a:t>
            </a:r>
            <a:r>
              <a:rPr lang="zh-CN" altLang="en-US" dirty="0" smtClean="0"/>
              <a:t>的密钥</a:t>
            </a:r>
            <a:r>
              <a:rPr lang="en-US" altLang="zh-CN" dirty="0" smtClean="0"/>
              <a:t>k</a:t>
            </a:r>
            <a:r>
              <a:rPr lang="zh-CN" altLang="en-US" dirty="0" smtClean="0"/>
              <a:t>，用公钥加密</a:t>
            </a:r>
            <a:r>
              <a:rPr lang="en-US" altLang="zh-CN" dirty="0"/>
              <a:t>k</a:t>
            </a:r>
            <a:r>
              <a:rPr lang="zh-CN" altLang="en-US" dirty="0" smtClean="0"/>
              <a:t>后，再用</a:t>
            </a:r>
            <a:r>
              <a:rPr lang="en-US" altLang="zh-CN" dirty="0" err="1" smtClean="0"/>
              <a:t>x</a:t>
            </a:r>
            <a:r>
              <a:rPr lang="en-US" altLang="zh-CN" baseline="-25000" dirty="0" err="1" smtClean="0"/>
              <a:t>b</a:t>
            </a:r>
            <a:r>
              <a:rPr lang="zh-CN" altLang="en-US" dirty="0" smtClean="0"/>
              <a:t>盲化，送给</a:t>
            </a:r>
            <a:r>
              <a:rPr lang="en-US" altLang="zh-CN" dirty="0" smtClean="0"/>
              <a:t>Alice </a:t>
            </a:r>
            <a:r>
              <a:rPr lang="zh-CN" altLang="en-US" dirty="0" smtClean="0">
                <a:solidFill>
                  <a:srgbClr val="0070C0"/>
                </a:solidFill>
              </a:rPr>
              <a:t>（</a:t>
            </a:r>
            <a:r>
              <a:rPr lang="en-US" altLang="zh-CN" dirty="0" smtClean="0">
                <a:solidFill>
                  <a:srgbClr val="0070C0"/>
                </a:solidFill>
              </a:rPr>
              <a:t>v=</a:t>
            </a:r>
            <a:r>
              <a:rPr lang="en-US" altLang="zh-CN" dirty="0" err="1" smtClean="0">
                <a:solidFill>
                  <a:srgbClr val="0070C0"/>
                </a:solidFill>
              </a:rPr>
              <a:t>x</a:t>
            </a:r>
            <a:r>
              <a:rPr lang="en-US" altLang="zh-CN" baseline="-25000" dirty="0" err="1" smtClean="0">
                <a:solidFill>
                  <a:srgbClr val="0070C0"/>
                </a:solidFill>
              </a:rPr>
              <a:t>b</a:t>
            </a:r>
            <a:r>
              <a:rPr lang="en-US" altLang="zh-CN" dirty="0" err="1" smtClean="0">
                <a:solidFill>
                  <a:srgbClr val="0070C0"/>
                </a:solidFill>
              </a:rPr>
              <a:t>+PU</a:t>
            </a:r>
            <a:r>
              <a:rPr lang="en-US" altLang="zh-CN" dirty="0" smtClean="0">
                <a:solidFill>
                  <a:srgbClr val="0070C0"/>
                </a:solidFill>
              </a:rPr>
              <a:t>(e, k)</a:t>
            </a:r>
            <a:r>
              <a:rPr lang="zh-CN" altLang="en-US" dirty="0" smtClean="0">
                <a:solidFill>
                  <a:srgbClr val="0070C0"/>
                </a:solidFill>
              </a:rPr>
              <a:t>）</a:t>
            </a:r>
            <a:endParaRPr lang="en-US" altLang="zh-CN" dirty="0">
              <a:solidFill>
                <a:srgbClr val="0070C0"/>
              </a:solidFill>
            </a:endParaRPr>
          </a:p>
          <a:p>
            <a:pPr marL="914400" lvl="1" indent="-457200">
              <a:buFont typeface="+mj-lt"/>
              <a:buAutoNum type="arabicPeriod"/>
            </a:pPr>
            <a:r>
              <a:rPr lang="en-US" altLang="zh-CN" dirty="0" smtClean="0"/>
              <a:t>Alice</a:t>
            </a:r>
            <a:r>
              <a:rPr lang="zh-CN" altLang="en-US" dirty="0" smtClean="0"/>
              <a:t>分别用</a:t>
            </a:r>
            <a:r>
              <a:rPr lang="en-US" altLang="zh-CN" dirty="0" smtClean="0"/>
              <a:t>x</a:t>
            </a:r>
            <a:r>
              <a:rPr lang="en-US" altLang="zh-CN" baseline="-25000" dirty="0" smtClean="0"/>
              <a:t>0</a:t>
            </a:r>
            <a:r>
              <a:rPr lang="en-US" altLang="zh-CN" dirty="0" smtClean="0"/>
              <a:t>,x</a:t>
            </a:r>
            <a:r>
              <a:rPr lang="en-US" altLang="zh-CN" baseline="-25000" dirty="0" smtClean="0"/>
              <a:t>1</a:t>
            </a:r>
            <a:r>
              <a:rPr lang="zh-CN" altLang="en-US" dirty="0" smtClean="0"/>
              <a:t>去盲化后，用私钥解密得到两个随机数</a:t>
            </a:r>
            <a:r>
              <a:rPr lang="zh-CN" altLang="en-US" dirty="0"/>
              <a:t>（</a:t>
            </a:r>
            <a:r>
              <a:rPr lang="zh-CN" altLang="en-US" dirty="0" smtClean="0"/>
              <a:t>其中一个等于</a:t>
            </a:r>
            <a:r>
              <a:rPr lang="en-US" altLang="zh-CN" dirty="0" smtClean="0"/>
              <a:t>k</a:t>
            </a:r>
            <a:r>
              <a:rPr lang="zh-CN" altLang="en-US" dirty="0" smtClean="0"/>
              <a:t>）</a:t>
            </a:r>
            <a:r>
              <a:rPr lang="zh-CN" altLang="en-US" dirty="0" smtClean="0">
                <a:solidFill>
                  <a:srgbClr val="0070C0"/>
                </a:solidFill>
              </a:rPr>
              <a:t>（</a:t>
            </a:r>
            <a:r>
              <a:rPr lang="en-US" altLang="zh-CN" dirty="0" err="1" smtClean="0">
                <a:solidFill>
                  <a:srgbClr val="0070C0"/>
                </a:solidFill>
              </a:rPr>
              <a:t>k</a:t>
            </a:r>
            <a:r>
              <a:rPr lang="en-US" altLang="zh-CN" baseline="-25000" dirty="0" err="1" smtClean="0">
                <a:solidFill>
                  <a:srgbClr val="0070C0"/>
                </a:solidFill>
              </a:rPr>
              <a:t>i</a:t>
            </a:r>
            <a:r>
              <a:rPr lang="en-US" altLang="zh-CN" dirty="0" smtClean="0">
                <a:solidFill>
                  <a:srgbClr val="0070C0"/>
                </a:solidFill>
              </a:rPr>
              <a:t>=PR(d, v-x</a:t>
            </a:r>
            <a:r>
              <a:rPr lang="en-US" altLang="zh-CN" baseline="-25000" dirty="0" smtClean="0">
                <a:solidFill>
                  <a:srgbClr val="0070C0"/>
                </a:solidFill>
              </a:rPr>
              <a:t>i</a:t>
            </a:r>
            <a:r>
              <a:rPr lang="en-US" altLang="zh-CN" dirty="0" smtClean="0">
                <a:solidFill>
                  <a:srgbClr val="0070C0"/>
                </a:solidFill>
              </a:rPr>
              <a:t>) </a:t>
            </a:r>
            <a:r>
              <a:rPr lang="en-US" altLang="zh-CN" dirty="0" err="1">
                <a:solidFill>
                  <a:srgbClr val="0070C0"/>
                </a:solidFill>
              </a:rPr>
              <a:t>i</a:t>
            </a:r>
            <a:r>
              <a:rPr lang="en-US" altLang="zh-CN" dirty="0">
                <a:solidFill>
                  <a:srgbClr val="0070C0"/>
                </a:solidFill>
              </a:rPr>
              <a:t>=0,1 </a:t>
            </a:r>
            <a:r>
              <a:rPr lang="zh-CN" altLang="en-US" dirty="0" smtClean="0">
                <a:solidFill>
                  <a:srgbClr val="0070C0"/>
                </a:solidFill>
              </a:rPr>
              <a:t>）</a:t>
            </a:r>
            <a:endParaRPr lang="en-US" altLang="zh-CN" dirty="0" smtClean="0">
              <a:solidFill>
                <a:srgbClr val="0070C0"/>
              </a:solidFill>
            </a:endParaRPr>
          </a:p>
          <a:p>
            <a:pPr marL="914400" lvl="1" indent="-457200">
              <a:buFont typeface="+mj-lt"/>
              <a:buAutoNum type="arabicPeriod"/>
            </a:pPr>
            <a:r>
              <a:rPr lang="en-US" altLang="zh-CN" dirty="0" smtClean="0"/>
              <a:t>Alice</a:t>
            </a:r>
            <a:r>
              <a:rPr lang="zh-CN" altLang="en-US" dirty="0" smtClean="0"/>
              <a:t>分别</a:t>
            </a:r>
            <a:r>
              <a:rPr lang="zh-CN" altLang="en-US" dirty="0"/>
              <a:t>用两个解密结果加密她的两份消息，将加密结果送给</a:t>
            </a:r>
            <a:r>
              <a:rPr lang="en-US" altLang="zh-CN" dirty="0" smtClean="0"/>
              <a:t>Bob </a:t>
            </a:r>
            <a:r>
              <a:rPr lang="zh-CN" altLang="en-US" dirty="0" smtClean="0">
                <a:solidFill>
                  <a:srgbClr val="0070C0"/>
                </a:solidFill>
              </a:rPr>
              <a:t>（</a:t>
            </a:r>
            <a:r>
              <a:rPr lang="en-US" altLang="zh-CN" dirty="0" smtClean="0">
                <a:solidFill>
                  <a:srgbClr val="0070C0"/>
                </a:solidFill>
              </a:rPr>
              <a:t>C</a:t>
            </a:r>
            <a:r>
              <a:rPr lang="en-US" altLang="zh-CN" baseline="-25000" dirty="0" smtClean="0">
                <a:solidFill>
                  <a:srgbClr val="0070C0"/>
                </a:solidFill>
              </a:rPr>
              <a:t>i</a:t>
            </a:r>
            <a:r>
              <a:rPr lang="en-US" altLang="zh-CN" dirty="0" smtClean="0">
                <a:solidFill>
                  <a:srgbClr val="0070C0"/>
                </a:solidFill>
              </a:rPr>
              <a:t>=E(</a:t>
            </a:r>
            <a:r>
              <a:rPr lang="en-US" altLang="zh-CN" dirty="0" err="1" smtClean="0">
                <a:solidFill>
                  <a:srgbClr val="0070C0"/>
                </a:solidFill>
              </a:rPr>
              <a:t>k</a:t>
            </a:r>
            <a:r>
              <a:rPr lang="en-US" altLang="zh-CN" baseline="-25000" dirty="0" err="1" smtClean="0">
                <a:solidFill>
                  <a:srgbClr val="0070C0"/>
                </a:solidFill>
              </a:rPr>
              <a:t>i</a:t>
            </a:r>
            <a:r>
              <a:rPr lang="en-US" altLang="zh-CN" dirty="0" smtClean="0">
                <a:solidFill>
                  <a:srgbClr val="0070C0"/>
                </a:solidFill>
              </a:rPr>
              <a:t>, m</a:t>
            </a:r>
            <a:r>
              <a:rPr lang="en-US" altLang="zh-CN" baseline="-25000" dirty="0" smtClean="0">
                <a:solidFill>
                  <a:srgbClr val="0070C0"/>
                </a:solidFill>
              </a:rPr>
              <a:t>i</a:t>
            </a:r>
            <a:r>
              <a:rPr lang="en-US" altLang="zh-CN" dirty="0" smtClean="0">
                <a:solidFill>
                  <a:srgbClr val="0070C0"/>
                </a:solidFill>
              </a:rPr>
              <a:t>) </a:t>
            </a:r>
            <a:r>
              <a:rPr lang="en-US" altLang="zh-CN" dirty="0" err="1" smtClean="0">
                <a:solidFill>
                  <a:srgbClr val="0070C0"/>
                </a:solidFill>
              </a:rPr>
              <a:t>i</a:t>
            </a:r>
            <a:r>
              <a:rPr lang="en-US" altLang="zh-CN" dirty="0" smtClean="0">
                <a:solidFill>
                  <a:srgbClr val="0070C0"/>
                </a:solidFill>
              </a:rPr>
              <a:t>=0,1</a:t>
            </a:r>
            <a:r>
              <a:rPr lang="zh-CN" altLang="en-US" dirty="0" smtClean="0">
                <a:solidFill>
                  <a:srgbClr val="0070C0"/>
                </a:solidFill>
              </a:rPr>
              <a:t>）</a:t>
            </a:r>
            <a:endParaRPr lang="en-US" altLang="zh-CN" dirty="0" smtClean="0">
              <a:solidFill>
                <a:srgbClr val="0070C0"/>
              </a:solidFill>
            </a:endParaRPr>
          </a:p>
          <a:p>
            <a:pPr marL="914400" lvl="1" indent="-457200">
              <a:buFont typeface="+mj-lt"/>
              <a:buAutoNum type="arabicPeriod"/>
            </a:pPr>
            <a:r>
              <a:rPr lang="en-US" altLang="zh-CN" dirty="0" smtClean="0"/>
              <a:t>Bob</a:t>
            </a:r>
            <a:r>
              <a:rPr lang="zh-CN" altLang="en-US" dirty="0" smtClean="0"/>
              <a:t>用</a:t>
            </a:r>
            <a:r>
              <a:rPr lang="en-US" altLang="zh-CN" dirty="0" smtClean="0"/>
              <a:t>k</a:t>
            </a:r>
            <a:r>
              <a:rPr lang="zh-CN" altLang="en-US" dirty="0" smtClean="0"/>
              <a:t>解密</a:t>
            </a:r>
            <a:r>
              <a:rPr lang="zh-CN" altLang="en-US" dirty="0"/>
              <a:t>两份密文，</a:t>
            </a:r>
            <a:r>
              <a:rPr lang="zh-CN" altLang="en-US" dirty="0" smtClean="0"/>
              <a:t>得到需要的秘密</a:t>
            </a: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221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五、保密多方计算</a:t>
            </a:r>
            <a:endParaRPr lang="zh-CN" altLang="en-US" dirty="0"/>
          </a:p>
        </p:txBody>
      </p:sp>
      <p:sp>
        <p:nvSpPr>
          <p:cNvPr id="3" name="内容占位符 2"/>
          <p:cNvSpPr>
            <a:spLocks noGrp="1"/>
          </p:cNvSpPr>
          <p:nvPr>
            <p:ph idx="1"/>
          </p:nvPr>
        </p:nvSpPr>
        <p:spPr/>
        <p:txBody>
          <a:bodyPr/>
          <a:lstStyle/>
          <a:p>
            <a:r>
              <a:rPr lang="zh-CN" altLang="en-US" dirty="0" smtClean="0"/>
              <a:t>多方共同参与，完成某种运算</a:t>
            </a:r>
            <a:endParaRPr lang="en-US" altLang="zh-CN" dirty="0" smtClean="0"/>
          </a:p>
          <a:p>
            <a:pPr lvl="1"/>
            <a:r>
              <a:rPr lang="zh-CN" altLang="en-US" dirty="0" smtClean="0"/>
              <a:t>每个人拥有部分输入变量</a:t>
            </a:r>
            <a:endParaRPr lang="en-US" altLang="zh-CN" dirty="0" smtClean="0"/>
          </a:p>
          <a:p>
            <a:pPr lvl="1"/>
            <a:r>
              <a:rPr lang="zh-CN" altLang="en-US" dirty="0" smtClean="0"/>
              <a:t>没有人知道其他任何成员的输入</a:t>
            </a:r>
            <a:endParaRPr lang="en-US" altLang="zh-CN" dirty="0" smtClean="0"/>
          </a:p>
          <a:p>
            <a:pPr lvl="1"/>
            <a:r>
              <a:rPr lang="zh-CN" altLang="en-US" dirty="0" smtClean="0"/>
              <a:t>每个人完成运算的一部分</a:t>
            </a:r>
            <a:endParaRPr lang="en-US" altLang="zh-CN" dirty="0" smtClean="0"/>
          </a:p>
          <a:p>
            <a:pPr lvl="1"/>
            <a:r>
              <a:rPr lang="zh-CN" altLang="en-US" dirty="0" smtClean="0"/>
              <a:t>最后的计算结果由部分人掌握或公开</a:t>
            </a:r>
            <a:endParaRPr lang="en-US" altLang="zh-CN" dirty="0" smtClean="0"/>
          </a:p>
          <a:p>
            <a:pPr lvl="1"/>
            <a:endParaRPr lang="en-US" altLang="zh-CN" dirty="0" smtClean="0"/>
          </a:p>
          <a:p>
            <a:r>
              <a:rPr lang="zh-CN" altLang="en-US" dirty="0" smtClean="0"/>
              <a:t>几个例子</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966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a:t>
            </a:r>
            <a:r>
              <a:rPr lang="zh-CN" altLang="en-US" dirty="0" smtClean="0"/>
              <a:t>、求和</a:t>
            </a:r>
            <a:endParaRPr lang="zh-CN" altLang="en-US" dirty="0"/>
          </a:p>
        </p:txBody>
      </p:sp>
      <p:sp>
        <p:nvSpPr>
          <p:cNvPr id="3" name="内容占位符 2"/>
          <p:cNvSpPr>
            <a:spLocks noGrp="1"/>
          </p:cNvSpPr>
          <p:nvPr>
            <p:ph idx="1"/>
          </p:nvPr>
        </p:nvSpPr>
        <p:spPr/>
        <p:txBody>
          <a:bodyPr>
            <a:noAutofit/>
          </a:bodyPr>
          <a:lstStyle/>
          <a:p>
            <a:pPr>
              <a:lnSpc>
                <a:spcPct val="105000"/>
              </a:lnSpc>
            </a:pPr>
            <a:r>
              <a:rPr lang="zh-CN" altLang="en-US" sz="2400" dirty="0" smtClean="0"/>
              <a:t>一群人希望计算他们的平均薪水，又不希望任何人知道其他人的薪水</a:t>
            </a:r>
            <a:endParaRPr lang="en-US" altLang="zh-CN" sz="2400" dirty="0" smtClean="0"/>
          </a:p>
          <a:p>
            <a:pPr marL="803275" lvl="1" indent="-346075">
              <a:lnSpc>
                <a:spcPct val="105000"/>
              </a:lnSpc>
              <a:buFont typeface="+mj-lt"/>
              <a:buAutoNum type="arabicPeriod"/>
            </a:pPr>
            <a:r>
              <a:rPr lang="en-US" altLang="zh-CN" sz="2000" dirty="0" smtClean="0"/>
              <a:t>Alice</a:t>
            </a:r>
            <a:r>
              <a:rPr lang="zh-CN" altLang="en-US" sz="2000" dirty="0" smtClean="0"/>
              <a:t>在她的薪水上加一个秘密的随机数</a:t>
            </a:r>
            <a:r>
              <a:rPr lang="en-US" altLang="zh-CN" sz="2000" dirty="0" smtClean="0"/>
              <a:t>r</a:t>
            </a:r>
            <a:r>
              <a:rPr lang="zh-CN" altLang="en-US" sz="2000" dirty="0" smtClean="0"/>
              <a:t>，并把结果用</a:t>
            </a:r>
            <a:r>
              <a:rPr lang="en-US" altLang="zh-CN" sz="2000" dirty="0" smtClean="0"/>
              <a:t>Bob</a:t>
            </a:r>
            <a:r>
              <a:rPr lang="zh-CN" altLang="en-US" sz="2000" dirty="0" smtClean="0"/>
              <a:t>的公钥加密，送给</a:t>
            </a:r>
            <a:r>
              <a:rPr lang="en-US" altLang="zh-CN" sz="2000" dirty="0" smtClean="0"/>
              <a:t>Bob</a:t>
            </a:r>
          </a:p>
          <a:p>
            <a:pPr marL="803275" lvl="1" indent="-346075">
              <a:lnSpc>
                <a:spcPct val="105000"/>
              </a:lnSpc>
              <a:buFont typeface="+mj-lt"/>
              <a:buAutoNum type="arabicPeriod"/>
            </a:pPr>
            <a:r>
              <a:rPr lang="en-US" altLang="zh-CN" sz="2000" dirty="0" smtClean="0"/>
              <a:t>Bob</a:t>
            </a:r>
            <a:r>
              <a:rPr lang="zh-CN" altLang="en-US" sz="2000" dirty="0" smtClean="0"/>
              <a:t>解密并加上自己薪水，用</a:t>
            </a:r>
            <a:r>
              <a:rPr lang="en-US" altLang="zh-CN" sz="2000" dirty="0" smtClean="0"/>
              <a:t>Carol</a:t>
            </a:r>
            <a:r>
              <a:rPr lang="zh-CN" altLang="en-US" sz="2000" dirty="0" smtClean="0"/>
              <a:t>的公钥加密，送给</a:t>
            </a:r>
            <a:r>
              <a:rPr lang="en-US" altLang="zh-CN" sz="2000" dirty="0" smtClean="0"/>
              <a:t>Carol</a:t>
            </a:r>
          </a:p>
          <a:p>
            <a:pPr marL="803275" lvl="1" indent="-346075">
              <a:lnSpc>
                <a:spcPct val="105000"/>
              </a:lnSpc>
              <a:buFont typeface="+mj-lt"/>
              <a:buAutoNum type="arabicPeriod"/>
            </a:pPr>
            <a:r>
              <a:rPr lang="en-US" altLang="zh-CN" sz="2000" dirty="0" smtClean="0"/>
              <a:t>……</a:t>
            </a:r>
          </a:p>
          <a:p>
            <a:pPr marL="803275" lvl="1" indent="-346075">
              <a:lnSpc>
                <a:spcPct val="105000"/>
              </a:lnSpc>
              <a:buFont typeface="+mj-lt"/>
              <a:buAutoNum type="arabicPeriod"/>
            </a:pPr>
            <a:r>
              <a:rPr lang="en-US" altLang="zh-CN" sz="2000" dirty="0" smtClean="0"/>
              <a:t>Dave</a:t>
            </a:r>
            <a:r>
              <a:rPr lang="zh-CN" altLang="en-US" sz="2000" dirty="0" smtClean="0"/>
              <a:t>解密并加上自己薪水，用</a:t>
            </a:r>
            <a:r>
              <a:rPr lang="en-US" altLang="zh-CN" sz="2000" dirty="0" smtClean="0"/>
              <a:t>Alice</a:t>
            </a:r>
            <a:r>
              <a:rPr lang="zh-CN" altLang="en-US" sz="2000" dirty="0" smtClean="0"/>
              <a:t>的公钥加密，送给</a:t>
            </a:r>
            <a:r>
              <a:rPr lang="en-US" altLang="zh-CN" sz="2000" dirty="0" smtClean="0"/>
              <a:t>Alice</a:t>
            </a:r>
          </a:p>
          <a:p>
            <a:pPr marL="803275" lvl="1" indent="-346075">
              <a:lnSpc>
                <a:spcPct val="105000"/>
              </a:lnSpc>
              <a:buFont typeface="+mj-lt"/>
              <a:buAutoNum type="arabicPeriod"/>
            </a:pPr>
            <a:r>
              <a:rPr lang="en-US" altLang="zh-CN" sz="2000" dirty="0" smtClean="0"/>
              <a:t>Alice</a:t>
            </a:r>
            <a:r>
              <a:rPr lang="zh-CN" altLang="en-US" sz="2000" dirty="0" smtClean="0"/>
              <a:t>解密后，减去随机数</a:t>
            </a:r>
            <a:r>
              <a:rPr lang="en-US" altLang="zh-CN" sz="2000" dirty="0" smtClean="0"/>
              <a:t>r</a:t>
            </a:r>
            <a:r>
              <a:rPr lang="zh-CN" altLang="en-US" sz="2000" dirty="0" smtClean="0"/>
              <a:t>，再除以总人数</a:t>
            </a:r>
            <a:endParaRPr lang="en-US" altLang="zh-CN" sz="2000" dirty="0" smtClean="0"/>
          </a:p>
          <a:p>
            <a:pPr marL="803275" lvl="1" indent="-346075">
              <a:lnSpc>
                <a:spcPct val="105000"/>
              </a:lnSpc>
              <a:buFont typeface="+mj-lt"/>
              <a:buAutoNum type="arabicPeriod"/>
            </a:pPr>
            <a:r>
              <a:rPr lang="en-US" altLang="zh-CN" sz="2000" dirty="0" smtClean="0"/>
              <a:t>Alice</a:t>
            </a:r>
            <a:r>
              <a:rPr lang="zh-CN" altLang="en-US" sz="2000" dirty="0" smtClean="0"/>
              <a:t>公布结果</a:t>
            </a:r>
            <a:endParaRPr lang="en-US" altLang="zh-CN" sz="2000" dirty="0" smtClean="0"/>
          </a:p>
          <a:p>
            <a:pPr lvl="1">
              <a:lnSpc>
                <a:spcPct val="105000"/>
              </a:lnSpc>
            </a:pPr>
            <a:endParaRPr lang="en-US" altLang="zh-CN" sz="2000" dirty="0" smtClean="0"/>
          </a:p>
          <a:p>
            <a:pPr lvl="1">
              <a:lnSpc>
                <a:spcPct val="105000"/>
              </a:lnSpc>
            </a:pPr>
            <a:r>
              <a:rPr lang="zh-CN" altLang="en-US" sz="2000" dirty="0" smtClean="0"/>
              <a:t>假设每个人都是诚实的</a:t>
            </a:r>
            <a:endParaRPr lang="en-US" altLang="zh-CN" sz="2000" dirty="0" smtClean="0"/>
          </a:p>
          <a:p>
            <a:pPr lvl="1">
              <a:lnSpc>
                <a:spcPct val="105000"/>
              </a:lnSpc>
            </a:pPr>
            <a:r>
              <a:rPr lang="en-US" altLang="zh-CN" sz="2000" dirty="0" smtClean="0"/>
              <a:t>Alice</a:t>
            </a:r>
            <a:r>
              <a:rPr lang="zh-CN" altLang="en-US" sz="2000" dirty="0" smtClean="0"/>
              <a:t>最后可能撒谎</a:t>
            </a:r>
            <a:endParaRPr lang="en-US" altLang="zh-CN" sz="2000" dirty="0" smtClean="0"/>
          </a:p>
          <a:p>
            <a:pPr lvl="1">
              <a:lnSpc>
                <a:spcPct val="105000"/>
              </a:lnSpc>
            </a:pPr>
            <a:r>
              <a:rPr lang="zh-CN" altLang="en-US" sz="2000" dirty="0" smtClean="0"/>
              <a:t>若</a:t>
            </a:r>
            <a:r>
              <a:rPr lang="en-US" altLang="zh-CN" sz="2000" dirty="0" smtClean="0"/>
              <a:t>Alice</a:t>
            </a:r>
            <a:r>
              <a:rPr lang="zh-CN" altLang="en-US" sz="2000" dirty="0" smtClean="0"/>
              <a:t>泄露了随机数</a:t>
            </a:r>
            <a:r>
              <a:rPr lang="en-US" altLang="zh-CN" sz="2000" dirty="0" smtClean="0"/>
              <a:t>r</a:t>
            </a:r>
            <a:r>
              <a:rPr lang="zh-CN" altLang="en-US" sz="2000" dirty="0" smtClean="0"/>
              <a:t>，</a:t>
            </a:r>
            <a:r>
              <a:rPr lang="en-US" altLang="zh-CN" sz="2000" dirty="0" smtClean="0"/>
              <a:t>Bob</a:t>
            </a:r>
            <a:r>
              <a:rPr lang="zh-CN" altLang="en-US" sz="2000" dirty="0" smtClean="0"/>
              <a:t>就可以知道</a:t>
            </a:r>
            <a:r>
              <a:rPr lang="en-US" altLang="zh-CN" sz="2000" dirty="0" smtClean="0"/>
              <a:t>Alice</a:t>
            </a:r>
            <a:r>
              <a:rPr lang="zh-CN" altLang="en-US" sz="2000" dirty="0" smtClean="0"/>
              <a:t>的薪水</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095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、比较大小</a:t>
            </a:r>
            <a:endParaRPr lang="en-US" dirty="0"/>
          </a:p>
        </p:txBody>
      </p:sp>
      <p:sp>
        <p:nvSpPr>
          <p:cNvPr id="3" name="内容占位符 2"/>
          <p:cNvSpPr>
            <a:spLocks noGrp="1"/>
          </p:cNvSpPr>
          <p:nvPr>
            <p:ph idx="1"/>
          </p:nvPr>
        </p:nvSpPr>
        <p:spPr/>
        <p:txBody>
          <a:bodyPr>
            <a:noAutofit/>
          </a:bodyPr>
          <a:lstStyle/>
          <a:p>
            <a:pPr>
              <a:lnSpc>
                <a:spcPct val="105000"/>
              </a:lnSpc>
            </a:pPr>
            <a:r>
              <a:rPr lang="en-US" altLang="zh-CN" sz="2400" dirty="0" smtClean="0"/>
              <a:t>Alice</a:t>
            </a:r>
            <a:r>
              <a:rPr lang="zh-CN" altLang="en-US" sz="2400" dirty="0" smtClean="0"/>
              <a:t>有一个数</a:t>
            </a:r>
            <a:r>
              <a:rPr lang="en-US" altLang="zh-CN" sz="2400" dirty="0" err="1" smtClean="0"/>
              <a:t>i</a:t>
            </a:r>
            <a:r>
              <a:rPr lang="zh-CN" altLang="en-US" sz="2400" dirty="0" smtClean="0"/>
              <a:t>，</a:t>
            </a:r>
            <a:r>
              <a:rPr lang="en-US" altLang="zh-CN" sz="2400" dirty="0" smtClean="0"/>
              <a:t>Bob</a:t>
            </a:r>
            <a:r>
              <a:rPr lang="zh-CN" altLang="en-US" sz="2400" dirty="0" smtClean="0"/>
              <a:t>有一个数</a:t>
            </a:r>
            <a:r>
              <a:rPr lang="en-US" altLang="zh-CN" sz="2400" dirty="0" smtClean="0"/>
              <a:t>j</a:t>
            </a:r>
            <a:r>
              <a:rPr lang="zh-CN" altLang="en-US" sz="2400" dirty="0" smtClean="0"/>
              <a:t>，</a:t>
            </a:r>
            <a:r>
              <a:rPr lang="en-US" altLang="zh-CN" sz="2400" dirty="0" smtClean="0"/>
              <a:t>Alice</a:t>
            </a:r>
            <a:r>
              <a:rPr lang="zh-CN" altLang="en-US" sz="2400" dirty="0" smtClean="0"/>
              <a:t>和</a:t>
            </a:r>
            <a:r>
              <a:rPr lang="en-US" altLang="zh-CN" sz="2400" dirty="0" smtClean="0"/>
              <a:t>Bob</a:t>
            </a:r>
            <a:r>
              <a:rPr lang="zh-CN" altLang="en-US" sz="2400" dirty="0" smtClean="0"/>
              <a:t>希望在不泄露数字的情况下，比较</a:t>
            </a:r>
            <a:r>
              <a:rPr lang="en-US" altLang="zh-CN" sz="2400" dirty="0" err="1" smtClean="0"/>
              <a:t>i</a:t>
            </a:r>
            <a:r>
              <a:rPr lang="zh-CN" altLang="en-US" sz="2400" dirty="0" smtClean="0"/>
              <a:t>和</a:t>
            </a:r>
            <a:r>
              <a:rPr lang="en-US" altLang="zh-CN" sz="2400" dirty="0" smtClean="0"/>
              <a:t>j</a:t>
            </a:r>
            <a:r>
              <a:rPr lang="zh-CN" altLang="en-US" sz="2400" dirty="0" smtClean="0"/>
              <a:t>哪个大？</a:t>
            </a:r>
            <a:endParaRPr lang="en-US" altLang="zh-CN" sz="2400" dirty="0" smtClean="0"/>
          </a:p>
          <a:p>
            <a:pPr marL="757238" lvl="1" indent="-300038">
              <a:lnSpc>
                <a:spcPct val="105000"/>
              </a:lnSpc>
            </a:pPr>
            <a:r>
              <a:rPr lang="zh-CN" altLang="en-US" sz="2000" dirty="0" smtClean="0"/>
              <a:t>假设</a:t>
            </a:r>
            <a:r>
              <a:rPr lang="en-US" altLang="zh-CN" sz="2000" dirty="0" smtClean="0"/>
              <a:t>1 ≤ </a:t>
            </a:r>
            <a:r>
              <a:rPr lang="en-US" altLang="zh-CN" sz="2000" dirty="0" err="1" smtClean="0"/>
              <a:t>i,j</a:t>
            </a:r>
            <a:r>
              <a:rPr lang="en-US" altLang="zh-CN" sz="2000" dirty="0" smtClean="0"/>
              <a:t> ≤ 100</a:t>
            </a:r>
            <a:r>
              <a:rPr lang="zh-CN" altLang="en-US" sz="2000" dirty="0" smtClean="0"/>
              <a:t>，</a:t>
            </a:r>
            <a:r>
              <a:rPr lang="en-US" altLang="zh-CN" sz="2000" dirty="0" smtClean="0"/>
              <a:t>Bob</a:t>
            </a:r>
            <a:r>
              <a:rPr lang="zh-CN" altLang="en-US" sz="2000" dirty="0" smtClean="0"/>
              <a:t>有公</a:t>
            </a:r>
            <a:r>
              <a:rPr lang="en-US" altLang="zh-CN" sz="2000" dirty="0" smtClean="0"/>
              <a:t>/</a:t>
            </a:r>
            <a:r>
              <a:rPr lang="zh-CN" altLang="en-US" sz="2000" dirty="0" smtClean="0"/>
              <a:t>私钥对</a:t>
            </a:r>
            <a:endParaRPr lang="en-US" altLang="zh-CN" sz="2000" dirty="0" smtClean="0"/>
          </a:p>
          <a:p>
            <a:pPr marL="914400" lvl="1" indent="-457200">
              <a:lnSpc>
                <a:spcPct val="105000"/>
              </a:lnSpc>
              <a:spcAft>
                <a:spcPts val="600"/>
              </a:spcAft>
              <a:buFont typeface="+mj-lt"/>
              <a:buAutoNum type="arabicParenR"/>
            </a:pPr>
            <a:r>
              <a:rPr lang="en-US" altLang="zh-CN" sz="2000" dirty="0" smtClean="0"/>
              <a:t>Alice</a:t>
            </a:r>
            <a:r>
              <a:rPr lang="zh-CN" altLang="en-US" sz="2000" dirty="0" smtClean="0"/>
              <a:t>随机选择大数</a:t>
            </a:r>
            <a:r>
              <a:rPr lang="en-US" altLang="zh-CN" sz="2000" dirty="0" smtClean="0"/>
              <a:t>x</a:t>
            </a:r>
            <a:r>
              <a:rPr lang="zh-CN" altLang="en-US" sz="2000" dirty="0" smtClean="0"/>
              <a:t>，计算</a:t>
            </a:r>
            <a:r>
              <a:rPr lang="en-US" altLang="zh-CN" sz="2000" dirty="0" smtClean="0"/>
              <a:t>c=E(PU</a:t>
            </a:r>
            <a:r>
              <a:rPr lang="en-US" altLang="zh-CN" sz="2000" baseline="-25000" dirty="0" smtClean="0"/>
              <a:t>B</a:t>
            </a:r>
            <a:r>
              <a:rPr lang="en-US" altLang="zh-CN" sz="2000" dirty="0" smtClean="0"/>
              <a:t>, x)-</a:t>
            </a:r>
            <a:r>
              <a:rPr lang="en-US" altLang="zh-CN" sz="2000" dirty="0" err="1" smtClean="0"/>
              <a:t>i</a:t>
            </a:r>
            <a:r>
              <a:rPr lang="zh-CN" altLang="en-US" sz="2000" dirty="0" smtClean="0"/>
              <a:t>，将</a:t>
            </a:r>
            <a:r>
              <a:rPr lang="en-US" altLang="zh-CN" sz="2000" dirty="0" smtClean="0"/>
              <a:t>c</a:t>
            </a:r>
            <a:r>
              <a:rPr lang="zh-CN" altLang="en-US" sz="2000" dirty="0" smtClean="0"/>
              <a:t>发送给</a:t>
            </a:r>
            <a:r>
              <a:rPr lang="en-US" altLang="zh-CN" sz="2000" dirty="0" smtClean="0"/>
              <a:t>Bob</a:t>
            </a:r>
          </a:p>
          <a:p>
            <a:pPr marL="914400" lvl="1" indent="-457200">
              <a:lnSpc>
                <a:spcPct val="105000"/>
              </a:lnSpc>
              <a:spcAft>
                <a:spcPts val="600"/>
              </a:spcAft>
              <a:buFont typeface="+mj-lt"/>
              <a:buAutoNum type="arabicParenR"/>
            </a:pPr>
            <a:r>
              <a:rPr lang="en-US" altLang="zh-CN" sz="2000" dirty="0" smtClean="0"/>
              <a:t>Bob</a:t>
            </a:r>
            <a:r>
              <a:rPr lang="zh-CN" altLang="en-US" sz="2000" dirty="0" smtClean="0"/>
              <a:t>计算</a:t>
            </a:r>
            <a:r>
              <a:rPr lang="en-US" altLang="zh-CN" sz="2000" dirty="0" smtClean="0"/>
              <a:t>100</a:t>
            </a:r>
            <a:r>
              <a:rPr lang="zh-CN" altLang="en-US" sz="2000" dirty="0" smtClean="0"/>
              <a:t>个数：</a:t>
            </a:r>
            <a:r>
              <a:rPr lang="en-US" altLang="zh-CN" sz="2000" dirty="0" err="1" smtClean="0"/>
              <a:t>y</a:t>
            </a:r>
            <a:r>
              <a:rPr lang="en-US" altLang="zh-CN" sz="2000" baseline="-25000" dirty="0" err="1" smtClean="0"/>
              <a:t>u</a:t>
            </a:r>
            <a:r>
              <a:rPr lang="en-US" altLang="zh-CN" sz="2000" dirty="0" smtClean="0"/>
              <a:t>=D(PR</a:t>
            </a:r>
            <a:r>
              <a:rPr lang="en-US" altLang="zh-CN" sz="2000" baseline="-25000" dirty="0" smtClean="0"/>
              <a:t>B</a:t>
            </a:r>
            <a:r>
              <a:rPr lang="en-US" altLang="zh-CN" sz="2000" dirty="0" smtClean="0"/>
              <a:t>, </a:t>
            </a:r>
            <a:r>
              <a:rPr lang="en-US" altLang="zh-CN" sz="2000" dirty="0" err="1" smtClean="0"/>
              <a:t>c+u</a:t>
            </a:r>
            <a:r>
              <a:rPr lang="en-US" altLang="zh-CN" sz="2000" dirty="0" smtClean="0"/>
              <a:t>), 1≤u≤100</a:t>
            </a:r>
            <a:r>
              <a:rPr lang="zh-CN" altLang="en-US" sz="2000" dirty="0" smtClean="0"/>
              <a:t>；</a:t>
            </a:r>
            <a:r>
              <a:rPr lang="en-US" altLang="zh-CN" sz="2000" dirty="0" smtClean="0"/>
              <a:t/>
            </a:r>
            <a:br>
              <a:rPr lang="en-US" altLang="zh-CN" sz="2000" dirty="0" smtClean="0"/>
            </a:br>
            <a:r>
              <a:rPr lang="zh-CN" altLang="en-US" sz="2000" dirty="0" smtClean="0"/>
              <a:t>选择大随机素数</a:t>
            </a:r>
            <a:r>
              <a:rPr lang="en-US" altLang="zh-CN" sz="2000" dirty="0" smtClean="0"/>
              <a:t>p</a:t>
            </a:r>
            <a:r>
              <a:rPr lang="zh-CN" altLang="en-US" sz="2000" dirty="0" smtClean="0"/>
              <a:t>，然后计算</a:t>
            </a:r>
            <a:r>
              <a:rPr lang="en-US" altLang="zh-CN" sz="2000" dirty="0" smtClean="0"/>
              <a:t>100</a:t>
            </a:r>
            <a:r>
              <a:rPr lang="zh-CN" altLang="en-US" sz="2000" dirty="0" smtClean="0"/>
              <a:t>个数：</a:t>
            </a:r>
            <a:r>
              <a:rPr lang="en-US" altLang="zh-CN" sz="2000" dirty="0" err="1" smtClean="0"/>
              <a:t>z</a:t>
            </a:r>
            <a:r>
              <a:rPr lang="en-US" altLang="zh-CN" sz="2000" baseline="-25000" dirty="0" err="1" smtClean="0"/>
              <a:t>u</a:t>
            </a:r>
            <a:r>
              <a:rPr lang="en-US" altLang="zh-CN" sz="2000" dirty="0" smtClean="0"/>
              <a:t>=(</a:t>
            </a:r>
            <a:r>
              <a:rPr lang="en-US" altLang="zh-CN" sz="2000" dirty="0" err="1" smtClean="0"/>
              <a:t>y</a:t>
            </a:r>
            <a:r>
              <a:rPr lang="en-US" altLang="zh-CN" sz="2000" baseline="-25000" dirty="0" err="1" smtClean="0"/>
              <a:t>u</a:t>
            </a:r>
            <a:r>
              <a:rPr lang="en-US" altLang="zh-CN" sz="2000" dirty="0" smtClean="0"/>
              <a:t> mod p)</a:t>
            </a:r>
            <a:r>
              <a:rPr lang="zh-CN" altLang="en-US" sz="2000" dirty="0" smtClean="0"/>
              <a:t>；</a:t>
            </a:r>
            <a:r>
              <a:rPr lang="en-US" altLang="zh-CN" sz="2000" dirty="0" smtClean="0"/>
              <a:t/>
            </a:r>
            <a:br>
              <a:rPr lang="en-US" altLang="zh-CN" sz="2000" dirty="0" smtClean="0"/>
            </a:br>
            <a:r>
              <a:rPr lang="zh-CN" altLang="en-US" sz="2000" dirty="0" smtClean="0"/>
              <a:t>对</a:t>
            </a:r>
            <a:r>
              <a:rPr lang="en-US" altLang="zh-CN" sz="2000" dirty="0" err="1" smtClean="0"/>
              <a:t>u≠v</a:t>
            </a:r>
            <a:r>
              <a:rPr lang="zh-CN" altLang="en-US" sz="2000" dirty="0" smtClean="0"/>
              <a:t>验证</a:t>
            </a:r>
            <a:r>
              <a:rPr lang="en-US" altLang="zh-CN" sz="2000" dirty="0" smtClean="0"/>
              <a:t>|</a:t>
            </a:r>
            <a:r>
              <a:rPr lang="en-US" altLang="zh-CN" sz="2000" dirty="0" err="1" smtClean="0"/>
              <a:t>z</a:t>
            </a:r>
            <a:r>
              <a:rPr lang="en-US" altLang="zh-CN" sz="2000" baseline="-25000" dirty="0" err="1" smtClean="0"/>
              <a:t>u</a:t>
            </a:r>
            <a:r>
              <a:rPr lang="en-US" altLang="zh-CN" sz="2000" dirty="0" err="1" smtClean="0"/>
              <a:t>-z</a:t>
            </a:r>
            <a:r>
              <a:rPr lang="en-US" altLang="zh-CN" sz="2000" baseline="-25000" dirty="0" err="1" smtClean="0"/>
              <a:t>v</a:t>
            </a:r>
            <a:r>
              <a:rPr lang="en-US" altLang="zh-CN" sz="2000" dirty="0" smtClean="0"/>
              <a:t>|≥2</a:t>
            </a:r>
            <a:r>
              <a:rPr lang="zh-CN" altLang="en-US" sz="2000" dirty="0" smtClean="0"/>
              <a:t>。若不成立，</a:t>
            </a:r>
            <a:r>
              <a:rPr lang="en-US" altLang="zh-CN" sz="2000" dirty="0" smtClean="0"/>
              <a:t>Bob</a:t>
            </a:r>
            <a:r>
              <a:rPr lang="zh-CN" altLang="en-US" sz="2000" dirty="0" smtClean="0"/>
              <a:t>另选</a:t>
            </a:r>
            <a:r>
              <a:rPr lang="en-US" altLang="zh-CN" sz="2000" dirty="0" smtClean="0"/>
              <a:t>p</a:t>
            </a:r>
            <a:r>
              <a:rPr lang="zh-CN" altLang="en-US" sz="2000" dirty="0" smtClean="0"/>
              <a:t>重复计算</a:t>
            </a:r>
            <a:endParaRPr lang="en-US" altLang="zh-CN" sz="2000" dirty="0" smtClean="0"/>
          </a:p>
          <a:p>
            <a:pPr marL="914400" lvl="1" indent="-457200">
              <a:lnSpc>
                <a:spcPct val="105000"/>
              </a:lnSpc>
              <a:spcAft>
                <a:spcPts val="600"/>
              </a:spcAft>
              <a:buFont typeface="+mj-lt"/>
              <a:buAutoNum type="arabicParenR"/>
            </a:pPr>
            <a:r>
              <a:rPr lang="en-US" altLang="zh-CN" sz="2000" dirty="0" smtClean="0"/>
              <a:t>Bob</a:t>
            </a:r>
            <a:r>
              <a:rPr lang="zh-CN" altLang="en-US" sz="2000" dirty="0" smtClean="0"/>
              <a:t>将以下数列发送给</a:t>
            </a:r>
            <a:r>
              <a:rPr lang="en-US" altLang="zh-CN" sz="2000" dirty="0" smtClean="0"/>
              <a:t>Alice</a:t>
            </a:r>
            <a:r>
              <a:rPr lang="zh-CN" altLang="en-US" sz="2000" dirty="0" smtClean="0"/>
              <a:t>：</a:t>
            </a:r>
            <a:r>
              <a:rPr lang="en-US" altLang="zh-CN" sz="2000" dirty="0" smtClean="0"/>
              <a:t>z</a:t>
            </a:r>
            <a:r>
              <a:rPr lang="en-US" altLang="zh-CN" sz="2000" baseline="-25000" dirty="0" smtClean="0"/>
              <a:t>1</a:t>
            </a:r>
            <a:r>
              <a:rPr lang="en-US" altLang="zh-CN" sz="2000" dirty="0" smtClean="0"/>
              <a:t>,z</a:t>
            </a:r>
            <a:r>
              <a:rPr lang="en-US" altLang="zh-CN" sz="2000" baseline="-25000" dirty="0" smtClean="0"/>
              <a:t>2</a:t>
            </a:r>
            <a:r>
              <a:rPr lang="en-US" altLang="zh-CN" sz="2000" dirty="0" smtClean="0"/>
              <a:t>,…,z</a:t>
            </a:r>
            <a:r>
              <a:rPr lang="en-US" altLang="zh-CN" sz="2000" baseline="-25000" dirty="0" smtClean="0"/>
              <a:t>j</a:t>
            </a:r>
            <a:r>
              <a:rPr lang="en-US" altLang="zh-CN" sz="2000" dirty="0" smtClean="0"/>
              <a:t>,z</a:t>
            </a:r>
            <a:r>
              <a:rPr lang="en-US" altLang="zh-CN" sz="2000" baseline="-25000" dirty="0" smtClean="0"/>
              <a:t>j+1</a:t>
            </a:r>
            <a:r>
              <a:rPr lang="en-US" altLang="zh-CN" sz="2000" dirty="0" smtClean="0"/>
              <a:t>+1,z</a:t>
            </a:r>
            <a:r>
              <a:rPr lang="en-US" altLang="zh-CN" sz="2000" baseline="-25000" dirty="0" smtClean="0"/>
              <a:t>j+2</a:t>
            </a:r>
            <a:r>
              <a:rPr lang="en-US" altLang="zh-CN" sz="2000" dirty="0" smtClean="0"/>
              <a:t>+1,…,z</a:t>
            </a:r>
            <a:r>
              <a:rPr lang="en-US" altLang="zh-CN" sz="2000" baseline="-25000" dirty="0" smtClean="0"/>
              <a:t>100</a:t>
            </a:r>
            <a:r>
              <a:rPr lang="en-US" altLang="zh-CN" sz="2000" dirty="0" smtClean="0"/>
              <a:t>+1,p</a:t>
            </a:r>
          </a:p>
          <a:p>
            <a:pPr marL="914400" lvl="1" indent="-457200">
              <a:lnSpc>
                <a:spcPct val="105000"/>
              </a:lnSpc>
              <a:spcAft>
                <a:spcPts val="600"/>
              </a:spcAft>
              <a:buFont typeface="+mj-lt"/>
              <a:buAutoNum type="arabicParenR"/>
            </a:pPr>
            <a:r>
              <a:rPr lang="en-US" altLang="zh-CN" sz="2000" dirty="0" smtClean="0"/>
              <a:t>Alice</a:t>
            </a:r>
            <a:r>
              <a:rPr lang="zh-CN" altLang="en-US" sz="2000" dirty="0" smtClean="0"/>
              <a:t>检查</a:t>
            </a:r>
            <a:r>
              <a:rPr lang="en-US" altLang="zh-CN" sz="2000" dirty="0" err="1" smtClean="0"/>
              <a:t>z</a:t>
            </a:r>
            <a:r>
              <a:rPr lang="en-US" altLang="zh-CN" sz="2000" baseline="-25000" dirty="0" err="1" smtClean="0"/>
              <a:t>i</a:t>
            </a:r>
            <a:r>
              <a:rPr lang="zh-CN" altLang="en-US" sz="2000" dirty="0" smtClean="0"/>
              <a:t>与</a:t>
            </a:r>
            <a:r>
              <a:rPr lang="en-US" altLang="zh-CN" sz="2000" dirty="0" smtClean="0"/>
              <a:t>x</a:t>
            </a:r>
            <a:r>
              <a:rPr lang="zh-CN" altLang="en-US" sz="2000" dirty="0" smtClean="0"/>
              <a:t>是否模</a:t>
            </a:r>
            <a:r>
              <a:rPr lang="en-US" altLang="zh-CN" sz="2000" dirty="0" smtClean="0"/>
              <a:t>p</a:t>
            </a:r>
            <a:r>
              <a:rPr lang="zh-CN" altLang="en-US" sz="2000" dirty="0" smtClean="0"/>
              <a:t>同余。若是，则</a:t>
            </a:r>
            <a:r>
              <a:rPr lang="en-US" altLang="zh-CN" sz="2000" dirty="0" err="1" smtClean="0"/>
              <a:t>i</a:t>
            </a:r>
            <a:r>
              <a:rPr lang="en-US" altLang="zh-CN" sz="2000" dirty="0" smtClean="0"/>
              <a:t> ≤ j</a:t>
            </a:r>
            <a:r>
              <a:rPr lang="zh-CN" altLang="en-US" sz="2000" dirty="0" smtClean="0"/>
              <a:t>；否则</a:t>
            </a:r>
            <a:r>
              <a:rPr lang="en-US" altLang="zh-CN" sz="2000" dirty="0" err="1" smtClean="0"/>
              <a:t>i</a:t>
            </a:r>
            <a:r>
              <a:rPr lang="en-US" altLang="zh-CN" sz="2000" dirty="0" smtClean="0"/>
              <a:t> &gt; j</a:t>
            </a:r>
          </a:p>
          <a:p>
            <a:pPr marL="914400" lvl="1" indent="-457200">
              <a:lnSpc>
                <a:spcPct val="105000"/>
              </a:lnSpc>
              <a:spcAft>
                <a:spcPts val="600"/>
              </a:spcAft>
              <a:buFont typeface="+mj-lt"/>
              <a:buAutoNum type="arabicParenR"/>
            </a:pPr>
            <a:r>
              <a:rPr lang="en-US" altLang="zh-CN" sz="2000" dirty="0" smtClean="0"/>
              <a:t>Alice</a:t>
            </a:r>
            <a:r>
              <a:rPr lang="zh-CN" altLang="en-US" sz="2000" dirty="0" smtClean="0"/>
              <a:t>将结果告诉</a:t>
            </a:r>
            <a:r>
              <a:rPr lang="en-US" altLang="zh-CN" sz="2000" dirty="0" smtClean="0"/>
              <a:t>Bob</a:t>
            </a:r>
          </a:p>
          <a:p>
            <a:pPr lvl="2">
              <a:lnSpc>
                <a:spcPct val="105000"/>
              </a:lnSpc>
            </a:pPr>
            <a:endParaRPr lang="en-US" altLang="zh-CN" sz="1600" dirty="0" smtClean="0"/>
          </a:p>
          <a:p>
            <a:pPr lvl="1">
              <a:lnSpc>
                <a:spcPct val="105000"/>
              </a:lnSpc>
            </a:pPr>
            <a:r>
              <a:rPr lang="zh-CN" altLang="en-US" sz="2000" dirty="0" smtClean="0"/>
              <a:t>缺点：</a:t>
            </a:r>
            <a:r>
              <a:rPr lang="en-US" altLang="zh-CN" sz="2000" dirty="0" smtClean="0"/>
              <a:t>Alice</a:t>
            </a:r>
            <a:r>
              <a:rPr lang="zh-CN" altLang="en-US" sz="2000" dirty="0" smtClean="0"/>
              <a:t>先于</a:t>
            </a:r>
            <a:r>
              <a:rPr lang="en-US" altLang="zh-CN" sz="2000" dirty="0" smtClean="0"/>
              <a:t>Bob</a:t>
            </a:r>
            <a:r>
              <a:rPr lang="zh-CN" altLang="en-US" sz="2000" dirty="0" smtClean="0"/>
              <a:t>知道结果，之后可能撒谎</a:t>
            </a:r>
            <a:endParaRPr 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812360" y="2132856"/>
            <a:ext cx="1440160" cy="2529572"/>
            <a:chOff x="7812360" y="2132856"/>
            <a:chExt cx="1440160" cy="2529572"/>
          </a:xfrm>
        </p:grpSpPr>
        <p:sp>
          <p:nvSpPr>
            <p:cNvPr id="13" name="文本框 12"/>
            <p:cNvSpPr txBox="1"/>
            <p:nvPr/>
          </p:nvSpPr>
          <p:spPr>
            <a:xfrm>
              <a:off x="8316416" y="2132856"/>
              <a:ext cx="301686"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x</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316416" y="2564904"/>
              <a:ext cx="300082"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c</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172400" y="2996952"/>
              <a:ext cx="636713" cy="369332"/>
            </a:xfrm>
            <a:prstGeom prst="rect">
              <a:avLst/>
            </a:prstGeom>
            <a:noFill/>
          </p:spPr>
          <p:txBody>
            <a:bodyPr wrap="none" rtlCol="0">
              <a:spAutoFit/>
            </a:bodyPr>
            <a:lstStyle/>
            <a:p>
              <a:r>
                <a:rPr lang="en-US" altLang="zh-CN" dirty="0" err="1" smtClean="0">
                  <a:solidFill>
                    <a:srgbClr val="FF0000"/>
                  </a:solidFill>
                  <a:latin typeface="微软雅黑" panose="020B0503020204020204" pitchFamily="34" charset="-122"/>
                  <a:ea typeface="微软雅黑" panose="020B0503020204020204" pitchFamily="34" charset="-122"/>
                </a:rPr>
                <a:t>y</a:t>
              </a:r>
              <a:r>
                <a:rPr lang="en-US" altLang="zh-CN" baseline="-25000" dirty="0" err="1" smtClean="0">
                  <a:solidFill>
                    <a:srgbClr val="FF0000"/>
                  </a:solidFill>
                  <a:latin typeface="微软雅黑" panose="020B0503020204020204" pitchFamily="34" charset="-122"/>
                  <a:ea typeface="微软雅黑" panose="020B0503020204020204" pitchFamily="34" charset="-122"/>
                </a:rPr>
                <a:t>i</a:t>
              </a:r>
              <a:r>
                <a:rPr lang="en-US" altLang="zh-CN" dirty="0" smtClean="0">
                  <a:solidFill>
                    <a:srgbClr val="FF0000"/>
                  </a:solidFill>
                  <a:latin typeface="微软雅黑" panose="020B0503020204020204" pitchFamily="34" charset="-122"/>
                  <a:ea typeface="微软雅黑" panose="020B0503020204020204" pitchFamily="34" charset="-122"/>
                </a:rPr>
                <a:t>=x</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812360" y="3501008"/>
              <a:ext cx="1440160" cy="369332"/>
            </a:xfrm>
            <a:prstGeom prst="rect">
              <a:avLst/>
            </a:prstGeom>
            <a:noFill/>
          </p:spPr>
          <p:txBody>
            <a:bodyPr wrap="square" rtlCol="0">
              <a:spAutoFit/>
            </a:bodyPr>
            <a:lstStyle/>
            <a:p>
              <a:r>
                <a:rPr lang="en-US" altLang="zh-CN" dirty="0" err="1" smtClean="0">
                  <a:solidFill>
                    <a:srgbClr val="FF0000"/>
                  </a:solidFill>
                  <a:latin typeface="微软雅黑" panose="020B0503020204020204" pitchFamily="34" charset="-122"/>
                  <a:ea typeface="微软雅黑" panose="020B0503020204020204" pitchFamily="34" charset="-122"/>
                </a:rPr>
                <a:t>z</a:t>
              </a:r>
              <a:r>
                <a:rPr lang="en-US" altLang="zh-CN" baseline="-25000" dirty="0" err="1" smtClean="0">
                  <a:solidFill>
                    <a:srgbClr val="FF0000"/>
                  </a:solidFill>
                  <a:latin typeface="微软雅黑" panose="020B0503020204020204" pitchFamily="34" charset="-122"/>
                  <a:ea typeface="微软雅黑" panose="020B0503020204020204" pitchFamily="34" charset="-122"/>
                </a:rPr>
                <a:t>i</a:t>
              </a:r>
              <a:r>
                <a:rPr lang="en-US" altLang="zh-CN" dirty="0" smtClean="0">
                  <a:solidFill>
                    <a:srgbClr val="FF0000"/>
                  </a:solidFill>
                  <a:latin typeface="微软雅黑" panose="020B0503020204020204" pitchFamily="34" charset="-122"/>
                  <a:ea typeface="微软雅黑" panose="020B0503020204020204" pitchFamily="34" charset="-122"/>
                </a:rPr>
                <a:t>=x mod p</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100392" y="4293096"/>
              <a:ext cx="936104" cy="369332"/>
            </a:xfrm>
            <a:prstGeom prst="rect">
              <a:avLst/>
            </a:prstGeom>
            <a:noFill/>
          </p:spPr>
          <p:txBody>
            <a:bodyPr wrap="squar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z</a:t>
              </a:r>
              <a:r>
                <a:rPr lang="en-US" altLang="zh-CN" baseline="-25000" dirty="0" smtClean="0">
                  <a:solidFill>
                    <a:srgbClr val="FF0000"/>
                  </a:solidFill>
                  <a:latin typeface="微软雅黑" panose="020B0503020204020204" pitchFamily="34" charset="-122"/>
                  <a:ea typeface="微软雅黑" panose="020B0503020204020204" pitchFamily="34" charset="-122"/>
                </a:rPr>
                <a:t>i</a:t>
              </a:r>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8460432" y="2420888"/>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8460432" y="2852936"/>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8460432" y="3356992"/>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460432" y="3789040"/>
              <a:ext cx="0"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30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3528" y="1124744"/>
            <a:ext cx="8568952" cy="5208662"/>
          </a:xfrm>
        </p:spPr>
        <p:txBody>
          <a:bodyPr/>
          <a:lstStyle/>
          <a:p>
            <a:r>
              <a:rPr lang="zh-CN" altLang="en-US" sz="2400" dirty="0" smtClean="0"/>
              <a:t>例：</a:t>
            </a:r>
            <a:r>
              <a:rPr lang="en-US" altLang="zh-CN" sz="2400" dirty="0" err="1" smtClean="0"/>
              <a:t>i</a:t>
            </a:r>
            <a:r>
              <a:rPr lang="en-US" altLang="zh-CN" sz="2400" dirty="0" smtClean="0"/>
              <a:t>=4, j=2, Bob</a:t>
            </a:r>
            <a:r>
              <a:rPr lang="zh-CN" altLang="en-US" sz="2400" dirty="0" smtClean="0"/>
              <a:t>是用</a:t>
            </a:r>
            <a:r>
              <a:rPr lang="en-US" altLang="zh-CN" sz="2400" dirty="0" smtClean="0"/>
              <a:t>RSA, n=55, e=7, d=23</a:t>
            </a:r>
          </a:p>
          <a:p>
            <a:pPr marL="914400" lvl="1" indent="-457200">
              <a:buFont typeface="+mj-lt"/>
              <a:buAutoNum type="arabicParenR"/>
            </a:pPr>
            <a:endParaRPr lang="en-US" altLang="zh-CN" sz="2000" dirty="0" smtClean="0"/>
          </a:p>
          <a:p>
            <a:pPr marL="914400" lvl="1" indent="-457200">
              <a:spcBef>
                <a:spcPts val="600"/>
              </a:spcBef>
              <a:buFont typeface="+mj-lt"/>
              <a:buAutoNum type="arabicParenR"/>
            </a:pPr>
            <a:r>
              <a:rPr lang="en-US" altLang="zh-CN" sz="2000" dirty="0" smtClean="0"/>
              <a:t>Alice</a:t>
            </a:r>
            <a:r>
              <a:rPr lang="zh-CN" altLang="en-US" sz="2000" dirty="0" smtClean="0"/>
              <a:t>选择</a:t>
            </a:r>
            <a:r>
              <a:rPr lang="en-US" altLang="zh-CN" sz="2000" dirty="0" smtClean="0"/>
              <a:t>x=39</a:t>
            </a:r>
            <a:r>
              <a:rPr lang="zh-CN" altLang="en-US" sz="2000" dirty="0" smtClean="0"/>
              <a:t>，计算</a:t>
            </a:r>
            <a:r>
              <a:rPr lang="en-US" altLang="zh-CN" sz="2000" dirty="0" smtClean="0"/>
              <a:t>c=(39</a:t>
            </a:r>
            <a:r>
              <a:rPr lang="en-US" altLang="zh-CN" sz="2000" baseline="30000" dirty="0" smtClean="0"/>
              <a:t>7</a:t>
            </a:r>
            <a:r>
              <a:rPr lang="en-US" altLang="zh-CN" sz="2000" dirty="0" smtClean="0"/>
              <a:t> mod 55)-4=15</a:t>
            </a:r>
            <a:r>
              <a:rPr lang="zh-CN" altLang="en-US" sz="2000" dirty="0" smtClean="0"/>
              <a:t>，发送给</a:t>
            </a:r>
            <a:r>
              <a:rPr lang="en-US" altLang="zh-CN" sz="2000" dirty="0" smtClean="0"/>
              <a:t>Bob</a:t>
            </a:r>
          </a:p>
          <a:p>
            <a:pPr marL="914400" lvl="1" indent="-457200">
              <a:spcBef>
                <a:spcPts val="600"/>
              </a:spcBef>
              <a:buFont typeface="+mj-lt"/>
              <a:buAutoNum type="arabicParenR"/>
            </a:pPr>
            <a:r>
              <a:rPr lang="en-US" altLang="zh-CN" sz="2000" dirty="0" smtClean="0"/>
              <a:t>Bob</a:t>
            </a:r>
            <a:r>
              <a:rPr lang="zh-CN" altLang="en-US" sz="2000" dirty="0" smtClean="0"/>
              <a:t>计算</a:t>
            </a:r>
            <a:r>
              <a:rPr lang="en-US" altLang="zh-CN" sz="2000" dirty="0" err="1" smtClean="0"/>
              <a:t>y</a:t>
            </a:r>
            <a:r>
              <a:rPr lang="en-US" altLang="zh-CN" sz="2000" baseline="-25000" dirty="0" err="1" smtClean="0"/>
              <a:t>t</a:t>
            </a:r>
            <a:r>
              <a:rPr lang="en-US" altLang="zh-CN" sz="2000" dirty="0" smtClean="0"/>
              <a:t>=(15+t)</a:t>
            </a:r>
            <a:r>
              <a:rPr lang="en-US" altLang="zh-CN" sz="2000" baseline="30000" dirty="0" smtClean="0"/>
              <a:t>23</a:t>
            </a:r>
            <a:r>
              <a:rPr lang="en-US" altLang="zh-CN" sz="2000" dirty="0" smtClean="0"/>
              <a:t> mod 55,</a:t>
            </a:r>
            <a:br>
              <a:rPr lang="en-US" altLang="zh-CN" sz="2000" dirty="0" smtClean="0"/>
            </a:br>
            <a:r>
              <a:rPr lang="en-US" altLang="zh-CN" sz="2000" dirty="0" smtClean="0"/>
              <a:t>y</a:t>
            </a:r>
            <a:r>
              <a:rPr lang="en-US" altLang="zh-CN" sz="2000" baseline="-25000" dirty="0" smtClean="0"/>
              <a:t>1</a:t>
            </a:r>
            <a:r>
              <a:rPr lang="en-US" altLang="zh-CN" sz="2000" dirty="0" smtClean="0"/>
              <a:t>=26, y</a:t>
            </a:r>
            <a:r>
              <a:rPr lang="en-US" altLang="zh-CN" sz="2000" baseline="-25000" dirty="0" smtClean="0"/>
              <a:t>2</a:t>
            </a:r>
            <a:r>
              <a:rPr lang="en-US" altLang="zh-CN" sz="2000" dirty="0" smtClean="0"/>
              <a:t>=18, y</a:t>
            </a:r>
            <a:r>
              <a:rPr lang="en-US" altLang="zh-CN" sz="2000" baseline="-25000" dirty="0" smtClean="0"/>
              <a:t>3</a:t>
            </a:r>
            <a:r>
              <a:rPr lang="en-US" altLang="zh-CN" sz="2000" dirty="0" smtClean="0"/>
              <a:t>=2, y</a:t>
            </a:r>
            <a:r>
              <a:rPr lang="en-US" altLang="zh-CN" sz="2000" baseline="-25000" dirty="0" smtClean="0"/>
              <a:t>4</a:t>
            </a:r>
            <a:r>
              <a:rPr lang="en-US" altLang="zh-CN" sz="2000" dirty="0" smtClean="0"/>
              <a:t>=39</a:t>
            </a:r>
            <a:br>
              <a:rPr lang="en-US" altLang="zh-CN" sz="2000" dirty="0" smtClean="0"/>
            </a:br>
            <a:r>
              <a:rPr lang="zh-CN" altLang="en-US" sz="2000" dirty="0" smtClean="0"/>
              <a:t>选择</a:t>
            </a:r>
            <a:r>
              <a:rPr lang="en-US" altLang="zh-CN" sz="2000" dirty="0" smtClean="0"/>
              <a:t>p=31</a:t>
            </a:r>
            <a:r>
              <a:rPr lang="zh-CN" altLang="en-US" sz="2000" dirty="0" smtClean="0"/>
              <a:t>，计算</a:t>
            </a:r>
            <a:r>
              <a:rPr lang="en-US" altLang="zh-CN" sz="2000" dirty="0" err="1" smtClean="0"/>
              <a:t>z</a:t>
            </a:r>
            <a:r>
              <a:rPr lang="en-US" altLang="zh-CN" sz="2000" baseline="-25000" dirty="0" err="1" smtClean="0"/>
              <a:t>t</a:t>
            </a:r>
            <a:r>
              <a:rPr lang="en-US" altLang="zh-CN" sz="2000" dirty="0" smtClean="0"/>
              <a:t>=</a:t>
            </a:r>
            <a:r>
              <a:rPr lang="en-US" altLang="zh-CN" sz="2000" dirty="0" err="1" smtClean="0"/>
              <a:t>y</a:t>
            </a:r>
            <a:r>
              <a:rPr lang="en-US" altLang="zh-CN" sz="2000" baseline="-25000" dirty="0" err="1" smtClean="0"/>
              <a:t>t</a:t>
            </a:r>
            <a:r>
              <a:rPr lang="en-US" altLang="zh-CN" sz="2000" dirty="0" smtClean="0"/>
              <a:t> mod 31,</a:t>
            </a:r>
            <a:br>
              <a:rPr lang="en-US" altLang="zh-CN" sz="2000" dirty="0" smtClean="0"/>
            </a:br>
            <a:r>
              <a:rPr lang="en-US" altLang="zh-CN" sz="2000" dirty="0" smtClean="0"/>
              <a:t>z</a:t>
            </a:r>
            <a:r>
              <a:rPr lang="en-US" altLang="zh-CN" sz="2000" baseline="-25000" dirty="0" smtClean="0"/>
              <a:t>1</a:t>
            </a:r>
            <a:r>
              <a:rPr lang="en-US" altLang="zh-CN" sz="2000" dirty="0" smtClean="0"/>
              <a:t>=26, z</a:t>
            </a:r>
            <a:r>
              <a:rPr lang="en-US" altLang="zh-CN" sz="2000" baseline="-25000" dirty="0" smtClean="0"/>
              <a:t>2</a:t>
            </a:r>
            <a:r>
              <a:rPr lang="en-US" altLang="zh-CN" sz="2000" dirty="0" smtClean="0"/>
              <a:t>=18, z</a:t>
            </a:r>
            <a:r>
              <a:rPr lang="en-US" altLang="zh-CN" sz="2000" baseline="-25000" dirty="0" smtClean="0"/>
              <a:t>3</a:t>
            </a:r>
            <a:r>
              <a:rPr lang="en-US" altLang="zh-CN" sz="2000" dirty="0" smtClean="0"/>
              <a:t>=2, z</a:t>
            </a:r>
            <a:r>
              <a:rPr lang="en-US" altLang="zh-CN" sz="2000" baseline="-25000" dirty="0" smtClean="0"/>
              <a:t>4</a:t>
            </a:r>
            <a:r>
              <a:rPr lang="en-US" altLang="zh-CN" sz="2000" dirty="0" smtClean="0"/>
              <a:t>=8</a:t>
            </a:r>
            <a:br>
              <a:rPr lang="en-US" altLang="zh-CN" sz="2000" dirty="0" smtClean="0"/>
            </a:br>
            <a:r>
              <a:rPr lang="en-US" altLang="zh-CN" sz="2000" dirty="0" err="1" smtClean="0"/>
              <a:t>z</a:t>
            </a:r>
            <a:r>
              <a:rPr lang="en-US" altLang="zh-CN" sz="2000" baseline="-25000" dirty="0" err="1" smtClean="0"/>
              <a:t>u</a:t>
            </a:r>
            <a:r>
              <a:rPr lang="zh-CN" altLang="en-US" sz="2000" dirty="0" smtClean="0"/>
              <a:t>可以通过验证</a:t>
            </a:r>
            <a:endParaRPr lang="en-US" altLang="zh-CN" sz="2000" dirty="0" smtClean="0"/>
          </a:p>
          <a:p>
            <a:pPr marL="914400" lvl="1" indent="-457200">
              <a:spcBef>
                <a:spcPts val="600"/>
              </a:spcBef>
              <a:buFont typeface="+mj-lt"/>
              <a:buAutoNum type="arabicParenR"/>
            </a:pPr>
            <a:r>
              <a:rPr lang="en-US" altLang="zh-CN" sz="2000" dirty="0" smtClean="0"/>
              <a:t>Bob</a:t>
            </a:r>
            <a:r>
              <a:rPr lang="zh-CN" altLang="en-US" sz="2000" dirty="0" smtClean="0"/>
              <a:t>将下述序列发送给</a:t>
            </a:r>
            <a:r>
              <a:rPr lang="en-US" altLang="zh-CN" sz="2000" dirty="0" smtClean="0"/>
              <a:t>Alice</a:t>
            </a:r>
            <a:r>
              <a:rPr lang="zh-CN" altLang="en-US" sz="2000" dirty="0" smtClean="0"/>
              <a:t>：</a:t>
            </a:r>
            <a:r>
              <a:rPr lang="en-US" altLang="zh-CN" sz="2000" dirty="0" smtClean="0"/>
              <a:t>26,18,3,9,31</a:t>
            </a:r>
          </a:p>
          <a:p>
            <a:pPr marL="914400" lvl="1" indent="-457200">
              <a:spcBef>
                <a:spcPts val="600"/>
              </a:spcBef>
              <a:buFont typeface="+mj-lt"/>
              <a:buAutoNum type="arabicParenR"/>
            </a:pPr>
            <a:r>
              <a:rPr lang="en-US" altLang="zh-CN" sz="2000" dirty="0" smtClean="0"/>
              <a:t>Alice</a:t>
            </a:r>
            <a:r>
              <a:rPr lang="zh-CN" altLang="en-US" sz="2000" dirty="0" smtClean="0"/>
              <a:t>检测第</a:t>
            </a:r>
            <a:r>
              <a:rPr lang="en-US" altLang="zh-CN" sz="2000" dirty="0" smtClean="0"/>
              <a:t>4</a:t>
            </a:r>
            <a:r>
              <a:rPr lang="zh-CN" altLang="en-US" sz="2000" dirty="0" smtClean="0"/>
              <a:t>个数，</a:t>
            </a:r>
            <a:r>
              <a:rPr lang="en-US" altLang="zh-CN" sz="2000" dirty="0" smtClean="0"/>
              <a:t>9≠39 mod 31</a:t>
            </a:r>
            <a:r>
              <a:rPr lang="zh-CN" altLang="en-US" sz="2000" dirty="0" smtClean="0"/>
              <a:t>，因此</a:t>
            </a:r>
            <a:r>
              <a:rPr lang="en-US" altLang="zh-CN" sz="2000" dirty="0" err="1" smtClean="0"/>
              <a:t>i</a:t>
            </a:r>
            <a:r>
              <a:rPr lang="en-US" altLang="zh-CN" sz="2000" dirty="0" smtClean="0"/>
              <a:t>&gt;j</a:t>
            </a:r>
          </a:p>
          <a:p>
            <a:pPr marL="914400" lvl="1" indent="-457200">
              <a:spcBef>
                <a:spcPts val="600"/>
              </a:spcBef>
              <a:buFont typeface="+mj-lt"/>
              <a:buAutoNum type="arabicParenR"/>
            </a:pPr>
            <a:r>
              <a:rPr lang="en-US" altLang="zh-CN" sz="2000" dirty="0" smtClean="0"/>
              <a:t>Alice</a:t>
            </a:r>
            <a:r>
              <a:rPr lang="zh-CN" altLang="en-US" sz="2000" dirty="0" smtClean="0"/>
              <a:t>将结果告诉</a:t>
            </a:r>
            <a:r>
              <a:rPr lang="en-US" altLang="zh-CN" sz="2000" dirty="0" smtClean="0"/>
              <a:t>Bob</a:t>
            </a:r>
          </a:p>
          <a:p>
            <a:endParaRPr 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46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871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a:t>
            </a:r>
            <a:r>
              <a:rPr lang="zh-CN" altLang="en-US" dirty="0" smtClean="0"/>
              <a:t>、查找</a:t>
            </a:r>
            <a:endParaRPr lang="zh-CN" altLang="en-US" dirty="0"/>
          </a:p>
        </p:txBody>
      </p:sp>
      <p:sp>
        <p:nvSpPr>
          <p:cNvPr id="3" name="内容占位符 2"/>
          <p:cNvSpPr>
            <a:spLocks noGrp="1"/>
          </p:cNvSpPr>
          <p:nvPr>
            <p:ph idx="1"/>
          </p:nvPr>
        </p:nvSpPr>
        <p:spPr/>
        <p:txBody>
          <a:bodyPr>
            <a:noAutofit/>
          </a:bodyPr>
          <a:lstStyle/>
          <a:p>
            <a:pPr>
              <a:lnSpc>
                <a:spcPct val="110000"/>
              </a:lnSpc>
            </a:pPr>
            <a:r>
              <a:rPr lang="en-US" altLang="zh-CN" sz="2400" dirty="0" smtClean="0"/>
              <a:t>Alice</a:t>
            </a:r>
            <a:r>
              <a:rPr lang="zh-CN" altLang="en-US" sz="2400" dirty="0" smtClean="0"/>
              <a:t>喜欢</a:t>
            </a:r>
            <a:r>
              <a:rPr lang="en-US" altLang="zh-CN" sz="2400" dirty="0" smtClean="0"/>
              <a:t>XXX</a:t>
            </a:r>
            <a:r>
              <a:rPr lang="zh-CN" altLang="en-US" sz="2400" dirty="0" smtClean="0"/>
              <a:t>，</a:t>
            </a:r>
            <a:r>
              <a:rPr lang="en-US" altLang="zh-CN" sz="2400" dirty="0" smtClean="0"/>
              <a:t>Bob</a:t>
            </a:r>
            <a:r>
              <a:rPr lang="zh-CN" altLang="en-US" sz="2400" dirty="0" smtClean="0"/>
              <a:t>则喜欢</a:t>
            </a:r>
            <a:r>
              <a:rPr lang="en-US" altLang="zh-CN" sz="2400" dirty="0" smtClean="0"/>
              <a:t>YYY</a:t>
            </a:r>
            <a:r>
              <a:rPr lang="zh-CN" altLang="en-US" sz="2400" dirty="0" smtClean="0"/>
              <a:t>，他们想找到一个有共同喜好的伙伴，但并不愿意招惹推销商</a:t>
            </a:r>
            <a:endParaRPr lang="en-US" altLang="zh-CN" sz="2400" dirty="0" smtClean="0"/>
          </a:p>
          <a:p>
            <a:pPr lvl="1">
              <a:lnSpc>
                <a:spcPct val="110000"/>
              </a:lnSpc>
            </a:pPr>
            <a:r>
              <a:rPr lang="zh-CN" altLang="en-US" sz="1800" dirty="0" smtClean="0"/>
              <a:t>将各种嗜好编号为数字</a:t>
            </a:r>
            <a:endParaRPr lang="en-US" altLang="zh-CN" sz="1800" dirty="0" smtClean="0"/>
          </a:p>
          <a:p>
            <a:pPr marL="914400" lvl="1" indent="-457200">
              <a:lnSpc>
                <a:spcPct val="110000"/>
              </a:lnSpc>
              <a:buFont typeface="+mj-lt"/>
              <a:buAutoNum type="arabicParenR"/>
            </a:pPr>
            <a:r>
              <a:rPr lang="en-US" altLang="zh-CN" sz="1800" dirty="0" smtClean="0"/>
              <a:t>Alice</a:t>
            </a:r>
            <a:r>
              <a:rPr lang="zh-CN" altLang="en-US" sz="1800" dirty="0" smtClean="0"/>
              <a:t>使用一个单向函数，将嗜好编号映射为</a:t>
            </a:r>
            <a:r>
              <a:rPr lang="en-US" altLang="zh-CN" sz="1800" dirty="0" smtClean="0"/>
              <a:t>7</a:t>
            </a:r>
            <a:r>
              <a:rPr lang="zh-CN" altLang="en-US" sz="1800" dirty="0" smtClean="0"/>
              <a:t>位数字</a:t>
            </a:r>
            <a:endParaRPr lang="en-US" altLang="zh-CN" sz="1800" dirty="0" smtClean="0"/>
          </a:p>
          <a:p>
            <a:pPr marL="914400" lvl="1" indent="-457200">
              <a:lnSpc>
                <a:spcPct val="110000"/>
              </a:lnSpc>
              <a:buFont typeface="+mj-lt"/>
              <a:buAutoNum type="arabicParenR"/>
            </a:pPr>
            <a:r>
              <a:rPr lang="en-US" altLang="zh-CN" sz="1800" dirty="0" smtClean="0"/>
              <a:t>Alice</a:t>
            </a:r>
            <a:r>
              <a:rPr lang="zh-CN" altLang="en-US" sz="1800" dirty="0" smtClean="0"/>
              <a:t>用这</a:t>
            </a:r>
            <a:r>
              <a:rPr lang="en-US" altLang="zh-CN" sz="1800" dirty="0" smtClean="0"/>
              <a:t>7</a:t>
            </a:r>
            <a:r>
              <a:rPr lang="zh-CN" altLang="en-US" sz="1800" dirty="0" smtClean="0"/>
              <a:t>位数字作为电话号，拨号。若有人接听，则</a:t>
            </a:r>
            <a:r>
              <a:rPr lang="en-US" altLang="zh-CN" sz="1800" dirty="0" smtClean="0"/>
              <a:t>Alice</a:t>
            </a:r>
            <a:r>
              <a:rPr lang="zh-CN" altLang="en-US" sz="1800" dirty="0" smtClean="0"/>
              <a:t>给</a:t>
            </a:r>
            <a:r>
              <a:rPr lang="en-US" altLang="zh-CN" sz="1800" dirty="0" smtClean="0"/>
              <a:t>Bob</a:t>
            </a:r>
            <a:r>
              <a:rPr lang="zh-CN" altLang="en-US" sz="1800" dirty="0" smtClean="0"/>
              <a:t>留下一条消息；若无人接听，则</a:t>
            </a:r>
            <a:r>
              <a:rPr lang="en-US" altLang="zh-CN" sz="1800" dirty="0" smtClean="0"/>
              <a:t>Alice</a:t>
            </a:r>
            <a:r>
              <a:rPr lang="zh-CN" altLang="en-US" sz="1800" dirty="0" smtClean="0"/>
              <a:t>将这</a:t>
            </a:r>
            <a:r>
              <a:rPr lang="en-US" altLang="zh-CN" sz="1800" dirty="0" smtClean="0"/>
              <a:t>7</a:t>
            </a:r>
            <a:r>
              <a:rPr lang="zh-CN" altLang="en-US" sz="1800" dirty="0" smtClean="0"/>
              <a:t>位数代入单向函数再找下去，直到有人接听。</a:t>
            </a:r>
            <a:endParaRPr lang="en-US" altLang="zh-CN" sz="1800" dirty="0" smtClean="0"/>
          </a:p>
          <a:p>
            <a:pPr marL="914400" lvl="1" indent="-457200">
              <a:lnSpc>
                <a:spcPct val="110000"/>
              </a:lnSpc>
              <a:buFont typeface="+mj-lt"/>
              <a:buAutoNum type="arabicParenR"/>
            </a:pPr>
            <a:r>
              <a:rPr lang="en-US" altLang="zh-CN" sz="1800" dirty="0" smtClean="0"/>
              <a:t>Alice</a:t>
            </a:r>
            <a:r>
              <a:rPr lang="zh-CN" altLang="en-US" sz="1800" dirty="0" smtClean="0"/>
              <a:t>告诉</a:t>
            </a:r>
            <a:r>
              <a:rPr lang="en-US" altLang="zh-CN" sz="1800" dirty="0" smtClean="0"/>
              <a:t>Bob</a:t>
            </a:r>
            <a:r>
              <a:rPr lang="zh-CN" altLang="en-US" sz="1800" dirty="0" smtClean="0"/>
              <a:t>她进行了几次单向函数迭代</a:t>
            </a:r>
            <a:endParaRPr lang="en-US" altLang="zh-CN" sz="1800" dirty="0" smtClean="0"/>
          </a:p>
          <a:p>
            <a:pPr marL="914400" lvl="1" indent="-457200">
              <a:lnSpc>
                <a:spcPct val="110000"/>
              </a:lnSpc>
              <a:buFont typeface="+mj-lt"/>
              <a:buAutoNum type="arabicParenR"/>
            </a:pPr>
            <a:r>
              <a:rPr lang="en-US" altLang="zh-CN" sz="1800" dirty="0" smtClean="0"/>
              <a:t>Bob</a:t>
            </a:r>
            <a:r>
              <a:rPr lang="zh-CN" altLang="en-US" sz="1800" dirty="0" smtClean="0"/>
              <a:t>从自己的嗜好出发，进行同样次数的单向函数迭代，将结果的</a:t>
            </a:r>
            <a:r>
              <a:rPr lang="en-US" altLang="zh-CN" sz="1800" dirty="0" smtClean="0"/>
              <a:t>7</a:t>
            </a:r>
            <a:r>
              <a:rPr lang="zh-CN" altLang="en-US" sz="1800" dirty="0" smtClean="0"/>
              <a:t>位数作为电话号，拨号，询问是否有人给他留言</a:t>
            </a:r>
            <a:endParaRPr lang="en-US" altLang="zh-CN" sz="1800" dirty="0" smtClean="0"/>
          </a:p>
          <a:p>
            <a:pPr lvl="1">
              <a:lnSpc>
                <a:spcPct val="110000"/>
              </a:lnSpc>
            </a:pPr>
            <a:endParaRPr lang="en-US" altLang="zh-CN" sz="1800" dirty="0" smtClean="0"/>
          </a:p>
          <a:p>
            <a:pPr lvl="1">
              <a:lnSpc>
                <a:spcPct val="110000"/>
              </a:lnSpc>
            </a:pPr>
            <a:r>
              <a:rPr lang="zh-CN" altLang="en-US" sz="1800" dirty="0" smtClean="0"/>
              <a:t>注意：</a:t>
            </a:r>
            <a:r>
              <a:rPr lang="en-US" altLang="zh-CN" sz="1800" dirty="0" smtClean="0"/>
              <a:t>Bob</a:t>
            </a:r>
            <a:r>
              <a:rPr lang="zh-CN" altLang="en-US" sz="1800" dirty="0" smtClean="0"/>
              <a:t>可以进行穷举攻击</a:t>
            </a:r>
            <a:endParaRPr lang="en-US" altLang="zh-CN" sz="18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354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a:t>
            </a:r>
            <a:r>
              <a:rPr lang="zh-CN" altLang="en-US" dirty="0" smtClean="0"/>
              <a:t>、加密数据计算</a:t>
            </a:r>
            <a:endParaRPr lang="zh-CN" altLang="en-US" dirty="0"/>
          </a:p>
        </p:txBody>
      </p:sp>
      <p:sp>
        <p:nvSpPr>
          <p:cNvPr id="3" name="内容占位符 2"/>
          <p:cNvSpPr>
            <a:spLocks noGrp="1"/>
          </p:cNvSpPr>
          <p:nvPr>
            <p:ph idx="1"/>
          </p:nvPr>
        </p:nvSpPr>
        <p:spPr>
          <a:xfrm>
            <a:off x="457200" y="1295400"/>
            <a:ext cx="8363272" cy="5029200"/>
          </a:xfrm>
        </p:spPr>
        <p:txBody>
          <a:bodyPr>
            <a:noAutofit/>
          </a:bodyPr>
          <a:lstStyle/>
          <a:p>
            <a:r>
              <a:rPr lang="en-US" altLang="zh-CN" sz="2400" dirty="0" smtClean="0"/>
              <a:t>Alice</a:t>
            </a:r>
            <a:r>
              <a:rPr lang="zh-CN" altLang="en-US" sz="2400" dirty="0" smtClean="0"/>
              <a:t>希望进行某项计算，但她的计算机的计算能力不足。</a:t>
            </a:r>
            <a:r>
              <a:rPr lang="en-US" altLang="zh-CN" sz="2400" dirty="0" smtClean="0"/>
              <a:t>Bob</a:t>
            </a:r>
            <a:r>
              <a:rPr lang="zh-CN" altLang="en-US" sz="2400" dirty="0" smtClean="0"/>
              <a:t>拥有可以计算的计算机，并且他愿意为</a:t>
            </a:r>
            <a:r>
              <a:rPr lang="en-US" altLang="zh-CN" sz="2400" dirty="0" smtClean="0"/>
              <a:t>Alice</a:t>
            </a:r>
            <a:r>
              <a:rPr lang="zh-CN" altLang="en-US" sz="2400" dirty="0" smtClean="0"/>
              <a:t>计算。但</a:t>
            </a:r>
            <a:r>
              <a:rPr lang="en-US" altLang="zh-CN" sz="2400" dirty="0" smtClean="0"/>
              <a:t>Alice</a:t>
            </a:r>
            <a:r>
              <a:rPr lang="zh-CN" altLang="en-US" sz="2400" dirty="0" smtClean="0"/>
              <a:t>不想让</a:t>
            </a:r>
            <a:r>
              <a:rPr lang="en-US" altLang="zh-CN" sz="2400" dirty="0" smtClean="0"/>
              <a:t>Bob</a:t>
            </a:r>
            <a:r>
              <a:rPr lang="zh-CN" altLang="en-US" sz="2400" dirty="0" smtClean="0"/>
              <a:t>知道她计算的内容，她该如何做？</a:t>
            </a:r>
            <a:endParaRPr lang="en-US" altLang="zh-CN" sz="2400" dirty="0" smtClean="0"/>
          </a:p>
          <a:p>
            <a:endParaRPr lang="en-US" altLang="zh-CN" sz="2400" dirty="0" smtClean="0"/>
          </a:p>
          <a:p>
            <a:r>
              <a:rPr lang="zh-CN" altLang="en-US" sz="2400" dirty="0" smtClean="0"/>
              <a:t>该问题又称为“对先知隐藏信息问题”</a:t>
            </a:r>
            <a:endParaRPr lang="en-US" altLang="zh-CN" sz="2400" dirty="0" smtClean="0"/>
          </a:p>
          <a:p>
            <a:pPr lvl="1"/>
            <a:r>
              <a:rPr lang="en-US" altLang="zh-CN" sz="2000" dirty="0" smtClean="0"/>
              <a:t>Bob</a:t>
            </a:r>
            <a:r>
              <a:rPr lang="zh-CN" altLang="en-US" sz="2000" dirty="0" smtClean="0"/>
              <a:t>是先知，能够回答问题</a:t>
            </a:r>
            <a:endParaRPr lang="en-US" altLang="zh-CN" sz="2000" dirty="0" smtClean="0"/>
          </a:p>
          <a:p>
            <a:pPr lvl="1"/>
            <a:r>
              <a:rPr lang="en-US" altLang="zh-CN" sz="2000" dirty="0" smtClean="0"/>
              <a:t>Alice</a:t>
            </a:r>
            <a:r>
              <a:rPr lang="zh-CN" altLang="en-US" sz="2000" dirty="0" smtClean="0"/>
              <a:t>是提问者，但不愿先知知道她的隐私</a:t>
            </a:r>
            <a:endParaRPr lang="en-US" altLang="zh-CN" sz="2000" dirty="0" smtClean="0"/>
          </a:p>
          <a:p>
            <a:pPr lvl="1"/>
            <a:endParaRPr lang="en-US" altLang="zh-CN" sz="2000" dirty="0" smtClean="0"/>
          </a:p>
          <a:p>
            <a:r>
              <a:rPr lang="zh-CN" altLang="en-US" sz="2400" dirty="0" smtClean="0"/>
              <a:t>对某些</a:t>
            </a:r>
            <a:r>
              <a:rPr lang="en-US" altLang="zh-CN" sz="2400" dirty="0" smtClean="0"/>
              <a:t>f(x)</a:t>
            </a:r>
            <a:r>
              <a:rPr lang="zh-CN" altLang="en-US" sz="2400" dirty="0" smtClean="0"/>
              <a:t>而言，是有办法的，盲签名协议即使其中一个</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087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第三节 其它密码协议实例</a:t>
            </a:r>
            <a:endParaRPr lang="en-US" altLang="en-US" dirty="0"/>
          </a:p>
        </p:txBody>
      </p:sp>
      <p:sp>
        <p:nvSpPr>
          <p:cNvPr id="7" name="文本占位符 6"/>
          <p:cNvSpPr>
            <a:spLocks noGrp="1"/>
          </p:cNvSpPr>
          <p:nvPr>
            <p:ph type="body" idx="1"/>
          </p:nvPr>
        </p:nvSpPr>
        <p:spPr/>
        <p:txBody>
          <a:bodyPr/>
          <a:lstStyle/>
          <a:p>
            <a:endParaRPr 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49</a:t>
            </a:fld>
            <a:endParaRPr lang="en-US" altLang="zh-CN" dirty="0"/>
          </a:p>
        </p:txBody>
      </p:sp>
    </p:spTree>
    <p:extLst>
      <p:ext uri="{BB962C8B-B14F-4D97-AF65-F5344CB8AC3E}">
        <p14:creationId xmlns:p14="http://schemas.microsoft.com/office/powerpoint/2010/main" val="564421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密码协议是使用密码学的协议</a:t>
            </a:r>
            <a:endParaRPr lang="en-US" altLang="zh-CN" dirty="0" smtClean="0"/>
          </a:p>
          <a:p>
            <a:endParaRPr lang="en-US" altLang="zh-CN" dirty="0" smtClean="0"/>
          </a:p>
          <a:p>
            <a:r>
              <a:rPr lang="zh-CN" altLang="en-US" dirty="0" smtClean="0"/>
              <a:t>密码协议的例子：</a:t>
            </a:r>
            <a:endParaRPr lang="en-US" altLang="zh-CN" dirty="0" smtClean="0"/>
          </a:p>
          <a:p>
            <a:pPr lvl="1"/>
            <a:r>
              <a:rPr lang="zh-CN" altLang="en-US" dirty="0" smtClean="0"/>
              <a:t>密钥协商协议</a:t>
            </a:r>
            <a:endParaRPr lang="en-US" altLang="zh-CN" dirty="0" smtClean="0"/>
          </a:p>
          <a:p>
            <a:pPr lvl="1"/>
            <a:r>
              <a:rPr lang="zh-CN" altLang="en-US" dirty="0" smtClean="0"/>
              <a:t>密钥分配协议</a:t>
            </a:r>
            <a:endParaRPr lang="en-US" altLang="zh-CN" dirty="0" smtClean="0"/>
          </a:p>
          <a:p>
            <a:pPr lvl="1"/>
            <a:r>
              <a:rPr lang="zh-CN" altLang="en-US" dirty="0"/>
              <a:t>认证协议</a:t>
            </a:r>
            <a:endParaRPr lang="en-US" altLang="zh-CN" dirty="0"/>
          </a:p>
          <a:p>
            <a:pPr lvl="1"/>
            <a:r>
              <a:rPr lang="zh-CN" altLang="en-US" dirty="0"/>
              <a:t>盲签名协议</a:t>
            </a:r>
            <a:endParaRPr lang="en-US" altLang="zh-CN" dirty="0"/>
          </a:p>
          <a:p>
            <a:pPr lvl="1"/>
            <a:r>
              <a:rPr lang="zh-CN" altLang="en-US" dirty="0" smtClean="0"/>
              <a:t>不经意传输协议</a:t>
            </a:r>
            <a:endParaRPr lang="en-US" altLang="zh-CN" dirty="0" smtClean="0"/>
          </a:p>
          <a:p>
            <a:pPr lvl="1"/>
            <a:r>
              <a:rPr lang="zh-CN" altLang="en-US" dirty="0" smtClean="0"/>
              <a:t>电子商务协议</a:t>
            </a:r>
            <a:endParaRPr lang="en-US" altLang="zh-CN" dirty="0" smtClean="0"/>
          </a:p>
          <a:p>
            <a:pPr lvl="1"/>
            <a:r>
              <a:rPr lang="zh-CN" altLang="en-US" dirty="0" smtClean="0"/>
              <a:t>等等</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507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一、保密选举</a:t>
            </a:r>
            <a:endParaRPr lang="zh-CN" altLang="en-US" dirty="0"/>
          </a:p>
        </p:txBody>
      </p:sp>
      <p:sp>
        <p:nvSpPr>
          <p:cNvPr id="3" name="内容占位符 2"/>
          <p:cNvSpPr>
            <a:spLocks noGrp="1"/>
          </p:cNvSpPr>
          <p:nvPr>
            <p:ph idx="1"/>
          </p:nvPr>
        </p:nvSpPr>
        <p:spPr>
          <a:xfrm>
            <a:off x="457200" y="1295400"/>
            <a:ext cx="8291264" cy="5029200"/>
          </a:xfrm>
        </p:spPr>
        <p:txBody>
          <a:bodyPr/>
          <a:lstStyle/>
          <a:p>
            <a:r>
              <a:rPr lang="zh-CN" altLang="en-US" dirty="0" smtClean="0"/>
              <a:t>要求既能防止欺骗，又能保护个人隐私</a:t>
            </a:r>
            <a:endParaRPr lang="en-US" altLang="zh-CN" dirty="0" smtClean="0"/>
          </a:p>
          <a:p>
            <a:pPr lvl="1"/>
            <a:r>
              <a:rPr lang="zh-CN" altLang="en-US" dirty="0" smtClean="0"/>
              <a:t>只有经授权的投票者才能投票</a:t>
            </a:r>
            <a:endParaRPr lang="en-US" altLang="zh-CN" dirty="0" smtClean="0"/>
          </a:p>
          <a:p>
            <a:pPr lvl="1"/>
            <a:r>
              <a:rPr lang="zh-CN" altLang="en-US" dirty="0" smtClean="0"/>
              <a:t>每个人投票不超过一次</a:t>
            </a:r>
            <a:endParaRPr lang="en-US" altLang="zh-CN" dirty="0" smtClean="0"/>
          </a:p>
          <a:p>
            <a:pPr lvl="1"/>
            <a:r>
              <a:rPr lang="zh-CN" altLang="en-US" dirty="0" smtClean="0"/>
              <a:t>任何人都不能确定别人投票内容</a:t>
            </a:r>
            <a:endParaRPr lang="en-US" altLang="zh-CN" dirty="0" smtClean="0"/>
          </a:p>
          <a:p>
            <a:pPr lvl="1"/>
            <a:r>
              <a:rPr lang="zh-CN" altLang="en-US" dirty="0" smtClean="0"/>
              <a:t>没有人能复制他人的选票</a:t>
            </a:r>
            <a:endParaRPr lang="en-US" altLang="zh-CN" dirty="0" smtClean="0"/>
          </a:p>
          <a:p>
            <a:pPr lvl="1"/>
            <a:r>
              <a:rPr lang="zh-CN" altLang="en-US" dirty="0" smtClean="0"/>
              <a:t>没有人能修改他人的选票而不被发现</a:t>
            </a:r>
            <a:endParaRPr lang="en-US" altLang="zh-CN" dirty="0" smtClean="0"/>
          </a:p>
          <a:p>
            <a:pPr lvl="1"/>
            <a:r>
              <a:rPr lang="zh-CN" altLang="en-US" dirty="0" smtClean="0"/>
              <a:t>每个投票者都可以确认他的选票在最后被如实统计在内</a:t>
            </a:r>
            <a:endParaRPr lang="en-US" altLang="zh-CN" dirty="0" smtClean="0"/>
          </a:p>
          <a:p>
            <a:pPr lvl="1"/>
            <a:endParaRPr lang="en-US" altLang="zh-CN" dirty="0" smtClean="0"/>
          </a:p>
          <a:p>
            <a:pPr lvl="1"/>
            <a:r>
              <a:rPr lang="zh-CN" altLang="en-US" dirty="0" smtClean="0"/>
              <a:t>有时要求：每个人都知道谁投了票，谁没有投票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521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291264" cy="5029200"/>
          </a:xfrm>
        </p:spPr>
        <p:txBody>
          <a:bodyPr/>
          <a:lstStyle/>
          <a:p>
            <a:r>
              <a:rPr lang="zh-CN" altLang="en-US" dirty="0" smtClean="0">
                <a:solidFill>
                  <a:srgbClr val="FF0000"/>
                </a:solidFill>
              </a:rPr>
              <a:t>简单投票协议</a:t>
            </a:r>
            <a:r>
              <a:rPr lang="en-US" altLang="zh-CN" dirty="0" smtClean="0">
                <a:solidFill>
                  <a:srgbClr val="FF0000"/>
                </a:solidFill>
              </a:rPr>
              <a:t>1</a:t>
            </a:r>
          </a:p>
          <a:p>
            <a:pPr marL="914400" lvl="1" indent="-457200">
              <a:buFont typeface="+mj-lt"/>
              <a:buAutoNum type="arabicPeriod"/>
            </a:pPr>
            <a:r>
              <a:rPr lang="zh-CN" altLang="en-US" dirty="0" smtClean="0"/>
              <a:t>每个投票者用中央制表机构</a:t>
            </a:r>
            <a:r>
              <a:rPr lang="en-US" altLang="zh-CN" dirty="0" smtClean="0"/>
              <a:t>CTF</a:t>
            </a:r>
            <a:r>
              <a:rPr lang="zh-CN" altLang="en-US" dirty="0" smtClean="0"/>
              <a:t>的公钥加密自己的选票</a:t>
            </a:r>
            <a:endParaRPr lang="en-US" altLang="zh-CN" dirty="0" smtClean="0"/>
          </a:p>
          <a:p>
            <a:pPr marL="914400" lvl="1" indent="-457200">
              <a:buFont typeface="+mj-lt"/>
              <a:buAutoNum type="arabicPeriod"/>
            </a:pPr>
            <a:r>
              <a:rPr lang="zh-CN" altLang="en-US" dirty="0" smtClean="0"/>
              <a:t>投票者把加密的选票送给</a:t>
            </a:r>
            <a:r>
              <a:rPr lang="en-US" altLang="zh-CN" dirty="0" smtClean="0"/>
              <a:t>CTF</a:t>
            </a:r>
          </a:p>
          <a:p>
            <a:pPr marL="914400" lvl="1" indent="-457200">
              <a:buFont typeface="+mj-lt"/>
              <a:buAutoNum type="arabicPeriod"/>
            </a:pPr>
            <a:r>
              <a:rPr lang="en-US" altLang="zh-CN" dirty="0" smtClean="0"/>
              <a:t>CTF</a:t>
            </a:r>
            <a:r>
              <a:rPr lang="zh-CN" altLang="en-US" dirty="0" smtClean="0"/>
              <a:t>解密选票，统计并公布结果</a:t>
            </a:r>
            <a:endParaRPr lang="en-US" altLang="zh-CN" dirty="0" smtClean="0"/>
          </a:p>
          <a:p>
            <a:pPr lvl="1"/>
            <a:endParaRPr lang="en-US" altLang="zh-CN" dirty="0" smtClean="0"/>
          </a:p>
          <a:p>
            <a:pPr lvl="1"/>
            <a:r>
              <a:rPr lang="zh-CN" altLang="en-US" dirty="0" smtClean="0"/>
              <a:t>问题：</a:t>
            </a:r>
            <a:endParaRPr lang="en-US" altLang="zh-CN" dirty="0" smtClean="0"/>
          </a:p>
          <a:p>
            <a:pPr lvl="2"/>
            <a:r>
              <a:rPr lang="en-US" altLang="zh-CN" dirty="0" smtClean="0"/>
              <a:t>CTF</a:t>
            </a:r>
            <a:r>
              <a:rPr lang="zh-CN" altLang="en-US" dirty="0" smtClean="0"/>
              <a:t>不知道选票是否来自合法投票者</a:t>
            </a:r>
            <a:endParaRPr lang="en-US" altLang="zh-CN" dirty="0" smtClean="0"/>
          </a:p>
          <a:p>
            <a:pPr lvl="2"/>
            <a:r>
              <a:rPr lang="en-US" altLang="zh-CN" dirty="0" smtClean="0"/>
              <a:t>CTF</a:t>
            </a:r>
            <a:r>
              <a:rPr lang="zh-CN" altLang="en-US" dirty="0" smtClean="0"/>
              <a:t>不知道投票者是否投了多次</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982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简单投票协议</a:t>
            </a:r>
            <a:r>
              <a:rPr lang="en-US" altLang="zh-CN" dirty="0" smtClean="0">
                <a:solidFill>
                  <a:srgbClr val="FF0000"/>
                </a:solidFill>
              </a:rPr>
              <a:t>2</a:t>
            </a:r>
          </a:p>
          <a:p>
            <a:pPr marL="914400" lvl="1" indent="-457200">
              <a:buFont typeface="+mj-lt"/>
              <a:buAutoNum type="arabicPeriod"/>
            </a:pPr>
            <a:r>
              <a:rPr lang="zh-CN" altLang="en-US" dirty="0" smtClean="0"/>
              <a:t>每个投票者用自己的私钥在选票上签名</a:t>
            </a:r>
            <a:endParaRPr lang="en-US" altLang="zh-CN" dirty="0" smtClean="0"/>
          </a:p>
          <a:p>
            <a:pPr marL="914400" lvl="1" indent="-457200">
              <a:buFont typeface="+mj-lt"/>
              <a:buAutoNum type="arabicPeriod"/>
            </a:pPr>
            <a:r>
              <a:rPr lang="zh-CN" altLang="en-US" dirty="0" smtClean="0"/>
              <a:t>每个投票者用</a:t>
            </a:r>
            <a:r>
              <a:rPr lang="en-US" altLang="zh-CN" dirty="0" smtClean="0"/>
              <a:t>CTF</a:t>
            </a:r>
            <a:r>
              <a:rPr lang="zh-CN" altLang="en-US" dirty="0" smtClean="0"/>
              <a:t>的公钥加密签过名的选票</a:t>
            </a:r>
            <a:endParaRPr lang="en-US" altLang="zh-CN" dirty="0" smtClean="0"/>
          </a:p>
          <a:p>
            <a:pPr marL="914400" lvl="1" indent="-457200">
              <a:buFont typeface="+mj-lt"/>
              <a:buAutoNum type="arabicPeriod"/>
            </a:pPr>
            <a:r>
              <a:rPr lang="zh-CN" altLang="en-US" dirty="0" smtClean="0"/>
              <a:t>每个投票者把选票送给</a:t>
            </a:r>
            <a:r>
              <a:rPr lang="en-US" altLang="zh-CN" dirty="0" smtClean="0"/>
              <a:t>CTF</a:t>
            </a:r>
          </a:p>
          <a:p>
            <a:pPr marL="914400" lvl="1" indent="-457200">
              <a:buFont typeface="+mj-lt"/>
              <a:buAutoNum type="arabicPeriod"/>
            </a:pPr>
            <a:r>
              <a:rPr lang="en-US" altLang="zh-CN" dirty="0" smtClean="0"/>
              <a:t>CTF</a:t>
            </a:r>
            <a:r>
              <a:rPr lang="zh-CN" altLang="en-US" dirty="0" smtClean="0"/>
              <a:t>解密选票，检查签名，统计并公布结果</a:t>
            </a:r>
            <a:endParaRPr lang="en-US" altLang="zh-CN" dirty="0" smtClean="0"/>
          </a:p>
          <a:p>
            <a:pPr lvl="1"/>
            <a:endParaRPr lang="en-US" altLang="zh-CN" dirty="0" smtClean="0"/>
          </a:p>
          <a:p>
            <a:pPr lvl="1"/>
            <a:r>
              <a:rPr lang="zh-CN" altLang="en-US" dirty="0" smtClean="0"/>
              <a:t>只有被授权的投票者才能投票</a:t>
            </a:r>
            <a:endParaRPr lang="en-US" altLang="zh-CN" dirty="0" smtClean="0"/>
          </a:p>
          <a:p>
            <a:pPr lvl="1"/>
            <a:r>
              <a:rPr lang="zh-CN" altLang="en-US" dirty="0" smtClean="0"/>
              <a:t>任何人不能投超过一次的票</a:t>
            </a:r>
            <a:endParaRPr lang="en-US" altLang="zh-CN" dirty="0" smtClean="0"/>
          </a:p>
          <a:p>
            <a:pPr lvl="1"/>
            <a:r>
              <a:rPr lang="en-US" altLang="zh-CN" dirty="0" smtClean="0"/>
              <a:t>CTF</a:t>
            </a:r>
            <a:r>
              <a:rPr lang="zh-CN" altLang="en-US" dirty="0" smtClean="0"/>
              <a:t>知道谁投了票，投了多少次，投什么内容</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694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solidFill>
                  <a:srgbClr val="FF0000"/>
                </a:solidFill>
              </a:rPr>
              <a:t>使用盲签名的投票协议</a:t>
            </a:r>
            <a:endParaRPr lang="en-US" altLang="zh-CN" dirty="0" smtClean="0">
              <a:solidFill>
                <a:srgbClr val="FF0000"/>
              </a:solidFill>
            </a:endParaRPr>
          </a:p>
          <a:p>
            <a:pPr marL="914400" lvl="1" indent="-457200">
              <a:buFont typeface="+mj-lt"/>
              <a:buAutoNum type="arabicPeriod"/>
            </a:pPr>
            <a:r>
              <a:rPr lang="zh-CN" altLang="en-US" dirty="0" smtClean="0"/>
              <a:t>投票者产生</a:t>
            </a:r>
            <a:r>
              <a:rPr lang="en-US" altLang="zh-CN" dirty="0" smtClean="0"/>
              <a:t>10</a:t>
            </a:r>
            <a:r>
              <a:rPr lang="zh-CN" altLang="en-US" dirty="0" smtClean="0"/>
              <a:t>个消息集，每个集合中包含每一种可能的投票结果。每条消息包含一个随机产生的识别号</a:t>
            </a:r>
            <a:endParaRPr lang="en-US" altLang="zh-CN" dirty="0" smtClean="0"/>
          </a:p>
          <a:p>
            <a:pPr marL="914400" lvl="1" indent="-457200">
              <a:buFont typeface="+mj-lt"/>
              <a:buAutoNum type="arabicPeriod"/>
            </a:pPr>
            <a:r>
              <a:rPr lang="zh-CN" altLang="en-US" dirty="0" smtClean="0"/>
              <a:t>投票者盲化所有消息，并发送给</a:t>
            </a:r>
            <a:r>
              <a:rPr lang="en-US" altLang="zh-CN" dirty="0" smtClean="0"/>
              <a:t>CTF</a:t>
            </a:r>
          </a:p>
          <a:p>
            <a:pPr marL="914400" lvl="1" indent="-457200">
              <a:buFont typeface="+mj-lt"/>
              <a:buAutoNum type="arabicPeriod"/>
            </a:pPr>
            <a:r>
              <a:rPr lang="en-US" altLang="zh-CN" dirty="0" smtClean="0"/>
              <a:t>CTF</a:t>
            </a:r>
            <a:r>
              <a:rPr lang="zh-CN" altLang="en-US" dirty="0" smtClean="0"/>
              <a:t>检查数据库以保证投票者不曾以他的签名提交过盲化选票。打开</a:t>
            </a:r>
            <a:r>
              <a:rPr lang="en-US" altLang="zh-CN" dirty="0" smtClean="0"/>
              <a:t>9</a:t>
            </a:r>
            <a:r>
              <a:rPr lang="zh-CN" altLang="en-US" dirty="0" smtClean="0"/>
              <a:t>个消息集检查它们是否正确，并对另</a:t>
            </a:r>
            <a:r>
              <a:rPr lang="en-US" altLang="zh-CN" dirty="0" smtClean="0"/>
              <a:t>1</a:t>
            </a:r>
            <a:r>
              <a:rPr lang="zh-CN" altLang="en-US" dirty="0" smtClean="0"/>
              <a:t>个消息集中的每一个消息签名，再送还投票者，并在数据库中记录投票者名字</a:t>
            </a:r>
            <a:endParaRPr lang="en-US" altLang="zh-CN" dirty="0" smtClean="0"/>
          </a:p>
          <a:p>
            <a:pPr marL="914400" lvl="1" indent="-457200">
              <a:buFont typeface="+mj-lt"/>
              <a:buAutoNum type="arabicPeriod"/>
            </a:pPr>
            <a:r>
              <a:rPr lang="zh-CN" altLang="en-US" dirty="0" smtClean="0"/>
              <a:t>投票者去盲，并选择其中一张选票，用</a:t>
            </a:r>
            <a:r>
              <a:rPr lang="en-US" altLang="zh-CN" dirty="0" smtClean="0"/>
              <a:t>CTF</a:t>
            </a:r>
            <a:r>
              <a:rPr lang="zh-CN" altLang="en-US" dirty="0" smtClean="0"/>
              <a:t>公钥加密</a:t>
            </a:r>
            <a:endParaRPr lang="en-US" altLang="zh-CN" dirty="0" smtClean="0"/>
          </a:p>
          <a:p>
            <a:pPr marL="914400" lvl="1" indent="-457200">
              <a:buFont typeface="+mj-lt"/>
              <a:buAutoNum type="arabicPeriod"/>
            </a:pPr>
            <a:r>
              <a:rPr lang="zh-CN" altLang="en-US" dirty="0" smtClean="0"/>
              <a:t>投票者投出选票</a:t>
            </a:r>
            <a:endParaRPr lang="en-US" altLang="zh-CN" dirty="0" smtClean="0"/>
          </a:p>
          <a:p>
            <a:pPr marL="914400" lvl="1" indent="-457200">
              <a:buFont typeface="+mj-lt"/>
              <a:buAutoNum type="arabicPeriod"/>
            </a:pPr>
            <a:r>
              <a:rPr lang="en-US" altLang="zh-CN" dirty="0" smtClean="0"/>
              <a:t>CTF</a:t>
            </a:r>
            <a:r>
              <a:rPr lang="zh-CN" altLang="en-US" dirty="0" smtClean="0"/>
              <a:t>解密选票，检查签名，检查并记录识别号。统计选票并公布结果</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45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制</a:t>
            </a:r>
            <a:r>
              <a:rPr lang="en-US" altLang="zh-CN" dirty="0" smtClean="0"/>
              <a:t>10</a:t>
            </a:r>
            <a:r>
              <a:rPr lang="zh-CN" altLang="en-US" dirty="0" smtClean="0"/>
              <a:t>个消息集－选择</a:t>
            </a:r>
            <a:r>
              <a:rPr lang="en-US" altLang="zh-CN" dirty="0" smtClean="0"/>
              <a:t>9</a:t>
            </a:r>
            <a:r>
              <a:rPr lang="zh-CN" altLang="en-US" dirty="0" smtClean="0"/>
              <a:t>个检查：</a:t>
            </a:r>
            <a:r>
              <a:rPr lang="zh-CN" altLang="en-US" dirty="0" smtClean="0">
                <a:solidFill>
                  <a:srgbClr val="0070C0"/>
                </a:solidFill>
              </a:rPr>
              <a:t>分割－选择协议</a:t>
            </a:r>
            <a:endParaRPr lang="en-US" altLang="zh-CN" dirty="0" smtClean="0">
              <a:solidFill>
                <a:srgbClr val="0070C0"/>
              </a:solidFill>
            </a:endParaRPr>
          </a:p>
          <a:p>
            <a:pPr lvl="1"/>
            <a:r>
              <a:rPr lang="zh-CN" altLang="en-US" dirty="0" smtClean="0"/>
              <a:t>防止投票者作弊</a:t>
            </a:r>
            <a:endParaRPr lang="en-US" altLang="zh-CN" dirty="0" smtClean="0"/>
          </a:p>
          <a:p>
            <a:r>
              <a:rPr lang="en-US" altLang="zh-CN" dirty="0" smtClean="0"/>
              <a:t>CTF</a:t>
            </a:r>
            <a:r>
              <a:rPr lang="zh-CN" altLang="en-US" dirty="0" smtClean="0"/>
              <a:t>公布选票的识别号清单</a:t>
            </a:r>
            <a:endParaRPr lang="en-US" altLang="zh-CN" dirty="0" smtClean="0"/>
          </a:p>
          <a:p>
            <a:pPr lvl="1"/>
            <a:r>
              <a:rPr lang="zh-CN" altLang="en-US" dirty="0" smtClean="0"/>
              <a:t>投票者可以确认自己的选票被统计</a:t>
            </a:r>
            <a:endParaRPr lang="en-US" altLang="zh-CN" dirty="0" smtClean="0"/>
          </a:p>
          <a:p>
            <a:endParaRPr lang="en-US" altLang="zh-CN" dirty="0" smtClean="0"/>
          </a:p>
          <a:p>
            <a:r>
              <a:rPr lang="zh-CN" altLang="en-US" dirty="0" smtClean="0"/>
              <a:t>问题：</a:t>
            </a:r>
            <a:endParaRPr lang="en-US" altLang="zh-CN" dirty="0" smtClean="0"/>
          </a:p>
          <a:p>
            <a:pPr lvl="1"/>
            <a:r>
              <a:rPr lang="en-US" altLang="zh-CN" dirty="0" smtClean="0"/>
              <a:t>CTF</a:t>
            </a:r>
            <a:r>
              <a:rPr lang="zh-CN" altLang="en-US" dirty="0" smtClean="0"/>
              <a:t>可以制造假选票</a:t>
            </a:r>
            <a:endParaRPr lang="en-US" altLang="zh-CN" dirty="0" smtClean="0"/>
          </a:p>
          <a:p>
            <a:pPr lvl="1"/>
            <a:r>
              <a:rPr lang="zh-CN" altLang="en-US" dirty="0" smtClean="0"/>
              <a:t>如果投票者发现</a:t>
            </a:r>
            <a:r>
              <a:rPr lang="en-US" altLang="zh-CN" dirty="0" smtClean="0"/>
              <a:t>CTF</a:t>
            </a:r>
            <a:r>
              <a:rPr lang="zh-CN" altLang="en-US" dirty="0" smtClean="0"/>
              <a:t>修改了他的选票，他无法证明</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484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219256" cy="5029200"/>
          </a:xfrm>
        </p:spPr>
        <p:txBody>
          <a:bodyPr>
            <a:normAutofit lnSpcReduction="10000"/>
          </a:bodyPr>
          <a:lstStyle/>
          <a:p>
            <a:r>
              <a:rPr lang="zh-CN" altLang="en-US" dirty="0" smtClean="0">
                <a:solidFill>
                  <a:srgbClr val="FF0000"/>
                </a:solidFill>
              </a:rPr>
              <a:t>带有两个中央机构的投票</a:t>
            </a:r>
            <a:endParaRPr lang="en-US" altLang="zh-CN" dirty="0" smtClean="0">
              <a:solidFill>
                <a:srgbClr val="FF0000"/>
              </a:solidFill>
            </a:endParaRPr>
          </a:p>
          <a:p>
            <a:pPr lvl="1"/>
            <a:r>
              <a:rPr lang="zh-CN" altLang="en-US" dirty="0" smtClean="0"/>
              <a:t>中央合法机构</a:t>
            </a:r>
            <a:r>
              <a:rPr lang="en-US" altLang="zh-CN" dirty="0" smtClean="0"/>
              <a:t>CLA</a:t>
            </a:r>
            <a:r>
              <a:rPr lang="zh-CN" altLang="en-US" dirty="0" smtClean="0"/>
              <a:t>来证明投票者</a:t>
            </a:r>
            <a:endParaRPr lang="en-US" altLang="zh-CN" dirty="0" smtClean="0"/>
          </a:p>
          <a:p>
            <a:pPr lvl="1"/>
            <a:r>
              <a:rPr lang="en-US" altLang="zh-CN" dirty="0" smtClean="0"/>
              <a:t>CTF</a:t>
            </a:r>
            <a:r>
              <a:rPr lang="zh-CN" altLang="en-US" dirty="0" smtClean="0"/>
              <a:t>来计票</a:t>
            </a:r>
            <a:endParaRPr lang="en-US" altLang="zh-CN" dirty="0" smtClean="0"/>
          </a:p>
          <a:p>
            <a:pPr marL="914400" lvl="1" indent="-457200">
              <a:buFont typeface="+mj-lt"/>
              <a:buAutoNum type="arabicPeriod"/>
            </a:pPr>
            <a:r>
              <a:rPr lang="zh-CN" altLang="en-US" dirty="0" smtClean="0"/>
              <a:t>投票者给</a:t>
            </a:r>
            <a:r>
              <a:rPr lang="en-US" altLang="zh-CN" dirty="0" smtClean="0"/>
              <a:t>CLA</a:t>
            </a:r>
            <a:r>
              <a:rPr lang="zh-CN" altLang="en-US" dirty="0" smtClean="0"/>
              <a:t>发送消息要求一个有效数字</a:t>
            </a:r>
            <a:endParaRPr lang="en-US" altLang="zh-CN" dirty="0" smtClean="0"/>
          </a:p>
          <a:p>
            <a:pPr marL="914400" lvl="1" indent="-457200">
              <a:buFont typeface="+mj-lt"/>
              <a:buAutoNum type="arabicPeriod"/>
            </a:pPr>
            <a:r>
              <a:rPr lang="en-US" altLang="zh-CN" dirty="0" smtClean="0"/>
              <a:t>CLA</a:t>
            </a:r>
            <a:r>
              <a:rPr lang="zh-CN" altLang="en-US" dirty="0" smtClean="0"/>
              <a:t>发给投票者一个随机有效数字。</a:t>
            </a:r>
            <a:r>
              <a:rPr lang="en-US" altLang="zh-CN" dirty="0" smtClean="0"/>
              <a:t>CLA</a:t>
            </a:r>
            <a:r>
              <a:rPr lang="zh-CN" altLang="en-US" dirty="0" smtClean="0"/>
              <a:t>保存有效数字列表，及有效数字接受者名单，但不保存对应关系</a:t>
            </a:r>
            <a:endParaRPr lang="en-US" altLang="zh-CN" dirty="0" smtClean="0"/>
          </a:p>
          <a:p>
            <a:pPr marL="914400" lvl="1" indent="-457200">
              <a:buFont typeface="+mj-lt"/>
              <a:buAutoNum type="arabicPeriod"/>
            </a:pPr>
            <a:r>
              <a:rPr lang="en-US" altLang="zh-CN" dirty="0" smtClean="0"/>
              <a:t>CLA</a:t>
            </a:r>
            <a:r>
              <a:rPr lang="zh-CN" altLang="en-US" dirty="0" smtClean="0"/>
              <a:t>把有效数字列表给</a:t>
            </a:r>
            <a:r>
              <a:rPr lang="en-US" altLang="zh-CN" dirty="0" smtClean="0"/>
              <a:t>CTF</a:t>
            </a:r>
          </a:p>
          <a:p>
            <a:pPr marL="914400" lvl="1" indent="-457200">
              <a:buFont typeface="+mj-lt"/>
              <a:buAutoNum type="arabicPeriod"/>
            </a:pPr>
            <a:r>
              <a:rPr lang="zh-CN" altLang="en-US" dirty="0" smtClean="0"/>
              <a:t>投票者选择一个随机识别号，用该识别号、来自</a:t>
            </a:r>
            <a:r>
              <a:rPr lang="en-US" altLang="zh-CN" dirty="0" smtClean="0"/>
              <a:t>CLA</a:t>
            </a:r>
            <a:r>
              <a:rPr lang="zh-CN" altLang="en-US" dirty="0" smtClean="0"/>
              <a:t>的有效数字和选票一起产生一条消息，送给</a:t>
            </a:r>
            <a:r>
              <a:rPr lang="en-US" altLang="zh-CN" dirty="0" smtClean="0"/>
              <a:t>CTF</a:t>
            </a:r>
          </a:p>
          <a:p>
            <a:pPr marL="914400" lvl="1" indent="-457200">
              <a:buFont typeface="+mj-lt"/>
              <a:buAutoNum type="arabicPeriod"/>
            </a:pPr>
            <a:r>
              <a:rPr lang="en-US" altLang="zh-CN" dirty="0" smtClean="0"/>
              <a:t>CTF</a:t>
            </a:r>
            <a:r>
              <a:rPr lang="zh-CN" altLang="en-US" dirty="0" smtClean="0"/>
              <a:t>对照有效数字列表。若数字存在，则统计投票，并从列表中删除数字</a:t>
            </a:r>
            <a:endParaRPr lang="en-US" altLang="zh-CN" dirty="0" smtClean="0"/>
          </a:p>
          <a:p>
            <a:pPr marL="914400" lvl="1" indent="-457200">
              <a:buFont typeface="+mj-lt"/>
              <a:buAutoNum type="arabicPeriod"/>
            </a:pPr>
            <a:r>
              <a:rPr lang="zh-CN" altLang="en-US" dirty="0" smtClean="0"/>
              <a:t>最后，</a:t>
            </a:r>
            <a:r>
              <a:rPr lang="en-US" altLang="zh-CN" dirty="0" smtClean="0"/>
              <a:t>CTF</a:t>
            </a:r>
            <a:r>
              <a:rPr lang="zh-CN" altLang="en-US" dirty="0" smtClean="0"/>
              <a:t>公布结果：票数、识别号及哪个识别号投了谁的票</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522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传递的消息应当加密</a:t>
            </a:r>
            <a:r>
              <a:rPr lang="en-US" altLang="zh-CN" dirty="0" smtClean="0"/>
              <a:t>/</a:t>
            </a:r>
            <a:r>
              <a:rPr lang="zh-CN" altLang="en-US" dirty="0" smtClean="0"/>
              <a:t>签名</a:t>
            </a:r>
            <a:endParaRPr lang="en-US" altLang="zh-CN" dirty="0" smtClean="0"/>
          </a:p>
          <a:p>
            <a:pPr lvl="1"/>
            <a:endParaRPr lang="en-US" altLang="zh-CN" dirty="0" smtClean="0"/>
          </a:p>
          <a:p>
            <a:r>
              <a:rPr lang="en-US" altLang="zh-CN" dirty="0" smtClean="0"/>
              <a:t>CTF</a:t>
            </a:r>
            <a:r>
              <a:rPr lang="zh-CN" altLang="en-US" dirty="0" smtClean="0"/>
              <a:t>不能不被察觉地作弊</a:t>
            </a:r>
          </a:p>
          <a:p>
            <a:pPr lvl="1"/>
            <a:r>
              <a:rPr lang="zh-CN" altLang="en-US" dirty="0" smtClean="0"/>
              <a:t>投票者可以查看公布的识别号列表</a:t>
            </a:r>
            <a:endParaRPr lang="en-US" altLang="zh-CN" dirty="0" smtClean="0"/>
          </a:p>
          <a:p>
            <a:pPr lvl="1"/>
            <a:r>
              <a:rPr lang="en-US" altLang="zh-CN" dirty="0" smtClean="0"/>
              <a:t>CLA</a:t>
            </a:r>
            <a:r>
              <a:rPr lang="zh-CN" altLang="en-US" dirty="0" smtClean="0"/>
              <a:t>监督有效数字和选票总数</a:t>
            </a:r>
            <a:endParaRPr lang="en-US" altLang="zh-CN" dirty="0" smtClean="0"/>
          </a:p>
          <a:p>
            <a:pPr lvl="1"/>
            <a:endParaRPr lang="en-US" altLang="zh-CN" dirty="0" smtClean="0"/>
          </a:p>
          <a:p>
            <a:r>
              <a:rPr lang="en-US" altLang="zh-CN" dirty="0" smtClean="0"/>
              <a:t>CLA</a:t>
            </a:r>
            <a:r>
              <a:rPr lang="zh-CN" altLang="en-US" dirty="0" smtClean="0"/>
              <a:t>负责验证投票者的身份</a:t>
            </a:r>
            <a:endParaRPr lang="en-US" altLang="zh-CN" dirty="0" smtClean="0"/>
          </a:p>
          <a:p>
            <a:pPr lvl="1"/>
            <a:endParaRPr lang="en-US" altLang="zh-CN" dirty="0" smtClean="0"/>
          </a:p>
          <a:p>
            <a:r>
              <a:rPr lang="en-US" altLang="zh-CN" dirty="0" smtClean="0"/>
              <a:t>CLA</a:t>
            </a:r>
            <a:r>
              <a:rPr lang="zh-CN" altLang="en-US" dirty="0" smtClean="0"/>
              <a:t>和</a:t>
            </a:r>
            <a:r>
              <a:rPr lang="en-US" altLang="zh-CN" dirty="0" smtClean="0"/>
              <a:t>CTF</a:t>
            </a:r>
            <a:r>
              <a:rPr lang="zh-CN" altLang="en-US" dirty="0" smtClean="0"/>
              <a:t>仍可以合谋作弊</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090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其他更复杂的投票协议</a:t>
            </a:r>
            <a:endParaRPr lang="en-US" dirty="0"/>
          </a:p>
        </p:txBody>
      </p:sp>
      <p:sp>
        <p:nvSpPr>
          <p:cNvPr id="3" name="内容占位符 2"/>
          <p:cNvSpPr>
            <a:spLocks noGrp="1"/>
          </p:cNvSpPr>
          <p:nvPr>
            <p:ph idx="1"/>
          </p:nvPr>
        </p:nvSpPr>
        <p:spPr/>
        <p:txBody>
          <a:bodyPr>
            <a:normAutofit/>
          </a:bodyPr>
          <a:lstStyle/>
          <a:p>
            <a:r>
              <a:rPr lang="zh-CN" altLang="en-US" dirty="0" smtClean="0"/>
              <a:t>将</a:t>
            </a:r>
            <a:r>
              <a:rPr lang="en-US" altLang="zh-CN" dirty="0" smtClean="0"/>
              <a:t>CLA</a:t>
            </a:r>
            <a:r>
              <a:rPr lang="zh-CN" altLang="en-US" dirty="0" smtClean="0"/>
              <a:t>和</a:t>
            </a:r>
            <a:r>
              <a:rPr lang="en-US" altLang="zh-CN" dirty="0" smtClean="0"/>
              <a:t>CTF</a:t>
            </a:r>
            <a:r>
              <a:rPr lang="zh-CN" altLang="en-US" dirty="0" smtClean="0"/>
              <a:t>合并，并使用</a:t>
            </a:r>
            <a:r>
              <a:rPr lang="en-US" altLang="zh-CN" dirty="0" smtClean="0"/>
              <a:t>ANDOS(</a:t>
            </a:r>
            <a:r>
              <a:rPr lang="zh-CN" altLang="en-US" dirty="0" smtClean="0"/>
              <a:t>秘密的全或无泄漏</a:t>
            </a:r>
            <a:r>
              <a:rPr lang="en-US" altLang="zh-CN" dirty="0" smtClean="0"/>
              <a:t>)</a:t>
            </a:r>
            <a:r>
              <a:rPr lang="zh-CN" altLang="en-US" dirty="0" smtClean="0"/>
              <a:t>协议为投票者分配有效数字</a:t>
            </a:r>
            <a:endParaRPr lang="en-US" altLang="zh-CN" dirty="0" smtClean="0"/>
          </a:p>
          <a:p>
            <a:pPr lvl="1"/>
            <a:endParaRPr lang="en-US" altLang="zh-CN" dirty="0" smtClean="0"/>
          </a:p>
          <a:p>
            <a:r>
              <a:rPr lang="zh-CN" altLang="en-US" dirty="0" smtClean="0"/>
              <a:t>用盲签名代替</a:t>
            </a:r>
            <a:r>
              <a:rPr lang="en-US" altLang="zh-CN" dirty="0" smtClean="0"/>
              <a:t>ANDOS</a:t>
            </a:r>
          </a:p>
          <a:p>
            <a:pPr lvl="1"/>
            <a:endParaRPr lang="en-US" altLang="zh-CN" dirty="0" smtClean="0"/>
          </a:p>
          <a:p>
            <a:r>
              <a:rPr lang="zh-CN" altLang="en-US" dirty="0" smtClean="0"/>
              <a:t>无需中央制表机构，而由投票者互相监督</a:t>
            </a:r>
            <a:endParaRPr lang="en-US" altLang="zh-CN" dirty="0" smtClean="0"/>
          </a:p>
          <a:p>
            <a:pPr lvl="1"/>
            <a:r>
              <a:rPr lang="zh-CN" altLang="en-US" dirty="0" smtClean="0"/>
              <a:t>将选票混合，以保证无法将选票与投票者联系起来</a:t>
            </a:r>
            <a:endParaRPr lang="en-US" altLang="zh-CN" dirty="0" smtClean="0"/>
          </a:p>
          <a:p>
            <a:pPr lvl="1"/>
            <a:endParaRPr lang="en-US" altLang="zh-CN" dirty="0" smtClean="0"/>
          </a:p>
          <a:p>
            <a:r>
              <a:rPr lang="zh-CN" altLang="en-US" dirty="0" smtClean="0"/>
              <a:t>等等</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024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二、匿名消息广播</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密码员进餐问题：</a:t>
            </a:r>
            <a:endParaRPr lang="en-US" altLang="zh-CN" dirty="0" smtClean="0">
              <a:solidFill>
                <a:srgbClr val="FF0000"/>
              </a:solidFill>
            </a:endParaRPr>
          </a:p>
          <a:p>
            <a:pPr lvl="1"/>
            <a:r>
              <a:rPr lang="zh-CN" altLang="en-US" dirty="0" smtClean="0"/>
              <a:t>三个密码员正在他们最喜欢的餐馆准备进餐。侍者告诉他们这顿饭是餐馆特别安排的，是匿名支付账单：可能是其中某一个密码员正在付账，也可能是由</a:t>
            </a:r>
            <a:r>
              <a:rPr lang="en-US" altLang="zh-CN" dirty="0" smtClean="0"/>
              <a:t>NSA</a:t>
            </a:r>
            <a:r>
              <a:rPr lang="zh-CN" altLang="en-US" dirty="0" smtClean="0"/>
              <a:t>买单。这三个密码员都尊重彼此匿名付账的权利，但他们很希望知道是不是</a:t>
            </a:r>
            <a:r>
              <a:rPr lang="en-US" altLang="zh-CN" dirty="0" smtClean="0"/>
              <a:t>NSA</a:t>
            </a:r>
            <a:r>
              <a:rPr lang="zh-CN" altLang="en-US" dirty="0" smtClean="0"/>
              <a:t>在付账（是的话可以来顿大餐）。</a:t>
            </a:r>
            <a:endParaRPr lang="en-US" altLang="zh-CN" dirty="0" smtClean="0"/>
          </a:p>
          <a:p>
            <a:pPr lvl="1"/>
            <a:endParaRPr lang="en-US" altLang="zh-CN" dirty="0" smtClean="0"/>
          </a:p>
          <a:p>
            <a:pPr lvl="1"/>
            <a:r>
              <a:rPr lang="zh-CN" altLang="en-US" dirty="0" smtClean="0"/>
              <a:t>代表团体广播消息。只知道消息是团体中某人发布，但无法得知具体是谁在发布。</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58</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06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Chaum</a:t>
            </a:r>
            <a:r>
              <a:rPr lang="zh-CN" altLang="en-US" dirty="0" smtClean="0"/>
              <a:t>解决方案：</a:t>
            </a:r>
            <a:endParaRPr lang="en-US" altLang="zh-CN" dirty="0"/>
          </a:p>
          <a:p>
            <a:pPr marL="914400" lvl="1" indent="-457200">
              <a:buFont typeface="+mj-ea"/>
              <a:buAutoNum type="circleNumDbPlain"/>
            </a:pPr>
            <a:r>
              <a:rPr lang="zh-CN" altLang="en-US" dirty="0"/>
              <a:t>每个密码员和他右边的密码员之间抛掷一个硬币，且结果只有他们两个人能看到。</a:t>
            </a:r>
            <a:endParaRPr lang="en-US" altLang="zh-CN" dirty="0"/>
          </a:p>
          <a:p>
            <a:pPr marL="914400" lvl="1" indent="-457200">
              <a:buFont typeface="+mj-ea"/>
              <a:buAutoNum type="circleNumDbPlain"/>
            </a:pPr>
            <a:r>
              <a:rPr lang="zh-CN" altLang="en-US" dirty="0" smtClean="0"/>
              <a:t>每个人</a:t>
            </a:r>
            <a:r>
              <a:rPr lang="zh-CN" altLang="en-US" dirty="0"/>
              <a:t>都大声说他看到的两枚硬币结果是否一致。若某个密码员付账，则他说相反的结果。</a:t>
            </a:r>
            <a:endParaRPr lang="en-US" altLang="zh-CN" dirty="0"/>
          </a:p>
          <a:p>
            <a:pPr marL="914400" lvl="1" indent="-457200">
              <a:buFont typeface="+mj-ea"/>
              <a:buAutoNum type="circleNumDbPlain"/>
            </a:pPr>
            <a:r>
              <a:rPr lang="zh-CN" altLang="en-US" dirty="0"/>
              <a:t>若说“不同”的人有奇数个，则说明某个密码员在付账；若是偶数个，则说明是</a:t>
            </a:r>
            <a:r>
              <a:rPr lang="en-US" altLang="zh-CN" dirty="0"/>
              <a:t>NSA</a:t>
            </a:r>
            <a:r>
              <a:rPr lang="zh-CN" altLang="en-US" dirty="0"/>
              <a:t>埋单。</a:t>
            </a:r>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r>
              <a:rPr lang="zh-CN" altLang="en-US" dirty="0" smtClean="0"/>
              <a:t>该</a:t>
            </a:r>
            <a:r>
              <a:rPr lang="zh-CN" altLang="en-US" dirty="0"/>
              <a:t>协议可以推广到任意多人</a:t>
            </a:r>
            <a:endParaRPr lang="en-US" altLang="zh-CN" sz="2800" dirty="0"/>
          </a:p>
          <a:p>
            <a:endParaRPr lang="zh-CN" altLang="en-US" dirty="0"/>
          </a:p>
        </p:txBody>
      </p:sp>
      <p:sp>
        <p:nvSpPr>
          <p:cNvPr id="9" name="页脚占位符 8"/>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2" name="灯片编号占位符 11"/>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42" name="流程图: 合并 4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1331638" y="4077072"/>
            <a:ext cx="2901374" cy="1728192"/>
            <a:chOff x="1331638" y="4077072"/>
            <a:chExt cx="2901374" cy="1728192"/>
          </a:xfrm>
        </p:grpSpPr>
        <p:sp>
          <p:nvSpPr>
            <p:cNvPr id="6" name="椭圆 5"/>
            <p:cNvSpPr/>
            <p:nvPr/>
          </p:nvSpPr>
          <p:spPr>
            <a:xfrm>
              <a:off x="2672948" y="4177800"/>
              <a:ext cx="180000" cy="18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椭圆 6"/>
            <p:cNvSpPr/>
            <p:nvPr/>
          </p:nvSpPr>
          <p:spPr>
            <a:xfrm>
              <a:off x="1691680" y="5408701"/>
              <a:ext cx="180000" cy="18053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p:cNvSpPr/>
            <p:nvPr/>
          </p:nvSpPr>
          <p:spPr>
            <a:xfrm>
              <a:off x="3568513" y="5408700"/>
              <a:ext cx="180000" cy="18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TextBox 10"/>
            <p:cNvSpPr txBox="1"/>
            <p:nvPr/>
          </p:nvSpPr>
          <p:spPr>
            <a:xfrm>
              <a:off x="2843808" y="4077072"/>
              <a:ext cx="595035" cy="338555"/>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相同</a:t>
              </a:r>
              <a:endParaRPr lang="zh-CN" altLang="en-US" sz="16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3637977" y="5157193"/>
              <a:ext cx="595035" cy="338555"/>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不同</a:t>
              </a:r>
              <a:endParaRPr lang="zh-CN" altLang="en-US" sz="16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1331638" y="5123759"/>
              <a:ext cx="595035" cy="338555"/>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不同</a:t>
              </a:r>
              <a:endParaRPr lang="zh-CN" altLang="en-US" sz="1600" dirty="0">
                <a:latin typeface="微软雅黑" panose="020B0503020204020204" pitchFamily="34" charset="-122"/>
                <a:ea typeface="微软雅黑" panose="020B0503020204020204" pitchFamily="34" charset="-122"/>
              </a:endParaRPr>
            </a:p>
          </p:txBody>
        </p:sp>
        <p:cxnSp>
          <p:nvCxnSpPr>
            <p:cNvPr id="18" name="直接连接符 17"/>
            <p:cNvCxnSpPr>
              <a:stCxn id="6" idx="3"/>
              <a:endCxn id="7" idx="7"/>
            </p:cNvCxnSpPr>
            <p:nvPr/>
          </p:nvCxnSpPr>
          <p:spPr>
            <a:xfrm flipH="1">
              <a:off x="1845320" y="4331440"/>
              <a:ext cx="853988" cy="110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8" idx="2"/>
              <a:endCxn id="7" idx="6"/>
            </p:cNvCxnSpPr>
            <p:nvPr/>
          </p:nvCxnSpPr>
          <p:spPr>
            <a:xfrm flipH="1">
              <a:off x="1871680" y="5498700"/>
              <a:ext cx="1696833" cy="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 idx="5"/>
              <a:endCxn id="8" idx="1"/>
            </p:cNvCxnSpPr>
            <p:nvPr/>
          </p:nvCxnSpPr>
          <p:spPr>
            <a:xfrm>
              <a:off x="2826588" y="4331440"/>
              <a:ext cx="768285" cy="110362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9712" y="4509120"/>
              <a:ext cx="656207" cy="648072"/>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5157192"/>
              <a:ext cx="656207" cy="648072"/>
            </a:xfrm>
            <a:prstGeom prst="rect">
              <a:avLst/>
            </a:prstGeom>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4509120"/>
              <a:ext cx="656207" cy="648072"/>
            </a:xfrm>
            <a:prstGeom prst="rect">
              <a:avLst/>
            </a:prstGeom>
          </p:spPr>
        </p:pic>
      </p:grpSp>
      <p:grpSp>
        <p:nvGrpSpPr>
          <p:cNvPr id="61" name="组合 60"/>
          <p:cNvGrpSpPr/>
          <p:nvPr/>
        </p:nvGrpSpPr>
        <p:grpSpPr>
          <a:xfrm>
            <a:off x="5004048" y="4077072"/>
            <a:ext cx="2899294" cy="1728190"/>
            <a:chOff x="5292076" y="4077074"/>
            <a:chExt cx="2899294" cy="1728190"/>
          </a:xfrm>
        </p:grpSpPr>
        <p:sp>
          <p:nvSpPr>
            <p:cNvPr id="30" name="椭圆 29"/>
            <p:cNvSpPr/>
            <p:nvPr/>
          </p:nvSpPr>
          <p:spPr>
            <a:xfrm>
              <a:off x="6705395" y="4177800"/>
              <a:ext cx="180000" cy="18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椭圆 30"/>
            <p:cNvSpPr/>
            <p:nvPr/>
          </p:nvSpPr>
          <p:spPr>
            <a:xfrm>
              <a:off x="5800186" y="5408700"/>
              <a:ext cx="180000" cy="18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椭圆 31"/>
            <p:cNvSpPr/>
            <p:nvPr/>
          </p:nvSpPr>
          <p:spPr>
            <a:xfrm>
              <a:off x="7600960" y="5408700"/>
              <a:ext cx="180000" cy="180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TextBox 26"/>
            <p:cNvSpPr txBox="1"/>
            <p:nvPr/>
          </p:nvSpPr>
          <p:spPr>
            <a:xfrm>
              <a:off x="6876256" y="4077074"/>
              <a:ext cx="595035" cy="338555"/>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相同</a:t>
              </a:r>
              <a:endParaRPr lang="zh-CN" altLang="en-US" sz="1600" dirty="0">
                <a:latin typeface="微软雅黑" panose="020B0503020204020204" pitchFamily="34" charset="-122"/>
                <a:ea typeface="微软雅黑" panose="020B0503020204020204" pitchFamily="34" charset="-122"/>
              </a:endParaRPr>
            </a:p>
          </p:txBody>
        </p:sp>
        <p:sp>
          <p:nvSpPr>
            <p:cNvPr id="28" name="TextBox 27"/>
            <p:cNvSpPr txBox="1"/>
            <p:nvPr/>
          </p:nvSpPr>
          <p:spPr>
            <a:xfrm>
              <a:off x="7596335" y="5123759"/>
              <a:ext cx="595035" cy="338555"/>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相</a:t>
              </a:r>
              <a:r>
                <a:rPr lang="zh-CN" altLang="en-US" sz="1600" dirty="0" smtClean="0">
                  <a:latin typeface="微软雅黑" panose="020B0503020204020204" pitchFamily="34" charset="-122"/>
                  <a:ea typeface="微软雅黑" panose="020B0503020204020204" pitchFamily="34" charset="-122"/>
                </a:rPr>
                <a:t>同</a:t>
              </a:r>
              <a:endParaRPr lang="zh-CN" altLang="en-US" sz="16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5292076" y="5157194"/>
              <a:ext cx="595035" cy="338555"/>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不同</a:t>
              </a:r>
              <a:endParaRPr lang="zh-CN" altLang="en-US" sz="1600" dirty="0">
                <a:latin typeface="微软雅黑" panose="020B0503020204020204" pitchFamily="34" charset="-122"/>
                <a:ea typeface="微软雅黑" panose="020B0503020204020204" pitchFamily="34" charset="-122"/>
              </a:endParaRPr>
            </a:p>
          </p:txBody>
        </p:sp>
        <p:cxnSp>
          <p:nvCxnSpPr>
            <p:cNvPr id="56" name="直接连接符 55"/>
            <p:cNvCxnSpPr>
              <a:stCxn id="31" idx="7"/>
              <a:endCxn id="30" idx="3"/>
            </p:cNvCxnSpPr>
            <p:nvPr/>
          </p:nvCxnSpPr>
          <p:spPr>
            <a:xfrm flipV="1">
              <a:off x="5953826" y="4331440"/>
              <a:ext cx="777929" cy="1103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32" idx="1"/>
              <a:endCxn id="30" idx="5"/>
            </p:cNvCxnSpPr>
            <p:nvPr/>
          </p:nvCxnSpPr>
          <p:spPr>
            <a:xfrm flipH="1" flipV="1">
              <a:off x="6859035" y="4331440"/>
              <a:ext cx="768285" cy="1103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1" idx="6"/>
              <a:endCxn id="32" idx="2"/>
            </p:cNvCxnSpPr>
            <p:nvPr/>
          </p:nvCxnSpPr>
          <p:spPr>
            <a:xfrm>
              <a:off x="5980186" y="5498700"/>
              <a:ext cx="1620774" cy="0"/>
            </a:xfrm>
            <a:prstGeom prst="line">
              <a:avLst/>
            </a:prstGeom>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160" y="4509120"/>
              <a:ext cx="656207" cy="648072"/>
            </a:xfrm>
            <a:prstGeom prst="rect">
              <a:avLst/>
            </a:prstGeom>
          </p:spPr>
        </p:pic>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4208" y="5157192"/>
              <a:ext cx="656207" cy="648072"/>
            </a:xfrm>
            <a:prstGeom prst="rect">
              <a:avLst/>
            </a:prstGeom>
          </p:spPr>
        </p:pic>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4509120"/>
              <a:ext cx="656207" cy="648072"/>
            </a:xfrm>
            <a:prstGeom prst="rect">
              <a:avLst/>
            </a:prstGeom>
          </p:spPr>
        </p:pic>
      </p:grpSp>
    </p:spTree>
    <p:extLst>
      <p:ext uri="{BB962C8B-B14F-4D97-AF65-F5344CB8AC3E}">
        <p14:creationId xmlns:p14="http://schemas.microsoft.com/office/powerpoint/2010/main" val="357653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endParaRPr lang="en-US" smtClean="0"/>
          </a:p>
        </p:txBody>
      </p:sp>
      <p:sp>
        <p:nvSpPr>
          <p:cNvPr id="3" name="内容占位符 2"/>
          <p:cNvSpPr>
            <a:spLocks noGrp="1"/>
          </p:cNvSpPr>
          <p:nvPr>
            <p:ph idx="1"/>
          </p:nvPr>
        </p:nvSpPr>
        <p:spPr/>
        <p:txBody>
          <a:bodyPr/>
          <a:lstStyle/>
          <a:p>
            <a:pPr eaLnBrk="1" hangingPunct="1">
              <a:defRPr/>
            </a:pPr>
            <a:r>
              <a:rPr lang="zh-CN" altLang="en-US" sz="2400" dirty="0" smtClean="0"/>
              <a:t>一个简单的例子：</a:t>
            </a:r>
            <a:r>
              <a:rPr lang="en-US" altLang="zh-CN" sz="2400" dirty="0" smtClean="0"/>
              <a:t>Alice</a:t>
            </a:r>
            <a:r>
              <a:rPr lang="zh-CN" altLang="en-US" sz="2400" dirty="0" smtClean="0"/>
              <a:t>与</a:t>
            </a:r>
            <a:r>
              <a:rPr lang="en-US" altLang="zh-CN" sz="2400" dirty="0" smtClean="0"/>
              <a:t>Bob</a:t>
            </a:r>
            <a:r>
              <a:rPr lang="zh-CN" altLang="en-US" sz="2400" dirty="0" smtClean="0"/>
              <a:t>之间通过一个可靠但好奇的</a:t>
            </a:r>
            <a:r>
              <a:rPr lang="en-US" altLang="zh-CN" sz="2400" dirty="0" smtClean="0"/>
              <a:t>Postman</a:t>
            </a:r>
            <a:r>
              <a:rPr lang="zh-CN" altLang="en-US" sz="2400" dirty="0" smtClean="0"/>
              <a:t>通信。</a:t>
            </a:r>
            <a:r>
              <a:rPr lang="en-US" altLang="zh-CN" sz="2400" dirty="0" smtClean="0"/>
              <a:t>Alice</a:t>
            </a:r>
            <a:r>
              <a:rPr lang="zh-CN" altLang="en-US" sz="2400" dirty="0" smtClean="0"/>
              <a:t>和</a:t>
            </a:r>
            <a:r>
              <a:rPr lang="en-US" altLang="zh-CN" sz="2400" dirty="0" smtClean="0"/>
              <a:t>Bob</a:t>
            </a:r>
            <a:r>
              <a:rPr lang="zh-CN" altLang="en-US" sz="2400" dirty="0" smtClean="0"/>
              <a:t>事先没有什么共享的秘密。</a:t>
            </a:r>
            <a:endParaRPr lang="en-US" altLang="zh-CN" sz="2400" dirty="0" smtClean="0"/>
          </a:p>
          <a:p>
            <a:pPr lvl="2" eaLnBrk="1" hangingPunct="1">
              <a:defRPr/>
            </a:pPr>
            <a:endParaRPr lang="en-US" dirty="0" smtClean="0"/>
          </a:p>
          <a:p>
            <a:pPr lvl="2" eaLnBrk="1" hangingPunct="1">
              <a:defRPr/>
            </a:pPr>
            <a:endParaRPr lang="en-US" dirty="0" smtClean="0"/>
          </a:p>
          <a:p>
            <a:pPr lvl="2" eaLnBrk="1" hangingPunct="1">
              <a:defRPr/>
            </a:pPr>
            <a:endParaRPr lang="en-US" dirty="0" smtClean="0"/>
          </a:p>
          <a:p>
            <a:pPr lvl="2" eaLnBrk="1" hangingPunct="1">
              <a:defRPr/>
            </a:pPr>
            <a:endParaRPr lang="en-US" dirty="0" smtClean="0"/>
          </a:p>
          <a:p>
            <a:pPr lvl="2" eaLnBrk="1" hangingPunct="1">
              <a:defRPr/>
            </a:pPr>
            <a:r>
              <a:rPr lang="en-US" dirty="0" smtClean="0"/>
              <a:t>Alice</a:t>
            </a:r>
            <a:r>
              <a:rPr lang="zh-CN" altLang="en-US" dirty="0" smtClean="0"/>
              <a:t>有一把锁和对应的钥匙</a:t>
            </a:r>
            <a:endParaRPr lang="en-US" altLang="zh-CN" dirty="0" smtClean="0"/>
          </a:p>
          <a:p>
            <a:pPr lvl="2" eaLnBrk="1" hangingPunct="1">
              <a:defRPr/>
            </a:pPr>
            <a:r>
              <a:rPr lang="en-US" altLang="zh-CN" dirty="0" smtClean="0"/>
              <a:t>Bob</a:t>
            </a:r>
            <a:r>
              <a:rPr lang="zh-CN" altLang="en-US" dirty="0" smtClean="0"/>
              <a:t>有另一把锁和对应的钥匙</a:t>
            </a:r>
            <a:endParaRPr lang="en-US" altLang="zh-CN" dirty="0" smtClean="0"/>
          </a:p>
          <a:p>
            <a:pPr lvl="2" eaLnBrk="1" hangingPunct="1">
              <a:defRPr/>
            </a:pPr>
            <a:endParaRPr lang="en-US" dirty="0" smtClean="0"/>
          </a:p>
          <a:p>
            <a:pPr marL="1371600" lvl="2" indent="-457200" eaLnBrk="1" hangingPunct="1">
              <a:buFont typeface="+mj-lt"/>
              <a:buAutoNum type="arabicParenR"/>
              <a:defRPr/>
            </a:pPr>
            <a:r>
              <a:rPr lang="en-US" altLang="zh-CN" dirty="0" smtClean="0"/>
              <a:t>Alice</a:t>
            </a:r>
            <a:r>
              <a:rPr lang="zh-CN" altLang="en-US" dirty="0" smtClean="0"/>
              <a:t>上锁，送给</a:t>
            </a:r>
            <a:r>
              <a:rPr lang="en-US" altLang="zh-CN" dirty="0" smtClean="0"/>
              <a:t>Bob</a:t>
            </a:r>
          </a:p>
          <a:p>
            <a:pPr marL="1371600" lvl="2" indent="-457200" eaLnBrk="1" hangingPunct="1">
              <a:buFont typeface="+mj-lt"/>
              <a:buAutoNum type="arabicParenR"/>
              <a:defRPr/>
            </a:pPr>
            <a:r>
              <a:rPr lang="en-US" altLang="zh-CN" dirty="0" smtClean="0"/>
              <a:t>Bob</a:t>
            </a:r>
            <a:r>
              <a:rPr lang="zh-CN" altLang="en-US" dirty="0" smtClean="0"/>
              <a:t>也上锁，送给</a:t>
            </a:r>
            <a:r>
              <a:rPr lang="en-US" altLang="zh-CN" dirty="0" smtClean="0"/>
              <a:t>Alice</a:t>
            </a:r>
          </a:p>
          <a:p>
            <a:pPr marL="1371600" lvl="2" indent="-457200" eaLnBrk="1" hangingPunct="1">
              <a:buFont typeface="+mj-lt"/>
              <a:buAutoNum type="arabicParenR"/>
              <a:defRPr/>
            </a:pPr>
            <a:r>
              <a:rPr lang="en-US" altLang="zh-CN" dirty="0" smtClean="0"/>
              <a:t>Alice</a:t>
            </a:r>
            <a:r>
              <a:rPr lang="zh-CN" altLang="en-US" dirty="0" smtClean="0"/>
              <a:t>解锁，送给</a:t>
            </a:r>
            <a:r>
              <a:rPr lang="en-US" altLang="zh-CN" dirty="0" smtClean="0"/>
              <a:t>Bob</a:t>
            </a:r>
          </a:p>
          <a:p>
            <a:pPr marL="1371600" lvl="2" indent="-457200" eaLnBrk="1" hangingPunct="1">
              <a:buFont typeface="+mj-lt"/>
              <a:buAutoNum type="arabicParenR"/>
              <a:defRPr/>
            </a:pPr>
            <a:r>
              <a:rPr lang="en-US" dirty="0" smtClean="0"/>
              <a:t>Bob</a:t>
            </a:r>
            <a:r>
              <a:rPr lang="zh-CN" altLang="en-US" dirty="0" smtClean="0"/>
              <a:t>解锁，看到消息</a:t>
            </a:r>
            <a:endParaRPr lang="en-US" dirty="0"/>
          </a:p>
        </p:txBody>
      </p:sp>
      <p:sp>
        <p:nvSpPr>
          <p:cNvPr id="8" name="页脚占位符 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44" name="流程图: 合并 4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331640" y="2060848"/>
            <a:ext cx="723805" cy="1152128"/>
            <a:chOff x="1331640" y="2060848"/>
            <a:chExt cx="723805" cy="1152128"/>
          </a:xfrm>
        </p:grpSpPr>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348880"/>
              <a:ext cx="651797" cy="864096"/>
            </a:xfrm>
            <a:prstGeom prst="rect">
              <a:avLst/>
            </a:prstGeom>
          </p:spPr>
        </p:pic>
        <p:sp>
          <p:nvSpPr>
            <p:cNvPr id="47" name="文本框 46"/>
            <p:cNvSpPr txBox="1"/>
            <p:nvPr/>
          </p:nvSpPr>
          <p:spPr>
            <a:xfrm>
              <a:off x="1331640" y="2060848"/>
              <a:ext cx="71526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Alice</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2" name="组合 21"/>
          <p:cNvGrpSpPr/>
          <p:nvPr/>
        </p:nvGrpSpPr>
        <p:grpSpPr>
          <a:xfrm>
            <a:off x="6660232" y="2060848"/>
            <a:ext cx="757257" cy="1224136"/>
            <a:chOff x="6660232" y="2060848"/>
            <a:chExt cx="757257" cy="1224136"/>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660232" y="2348880"/>
              <a:ext cx="757257" cy="936104"/>
            </a:xfrm>
            <a:prstGeom prst="rect">
              <a:avLst/>
            </a:prstGeom>
          </p:spPr>
        </p:pic>
        <p:sp>
          <p:nvSpPr>
            <p:cNvPr id="48" name="文本框 47"/>
            <p:cNvSpPr txBox="1"/>
            <p:nvPr/>
          </p:nvSpPr>
          <p:spPr>
            <a:xfrm>
              <a:off x="6732240" y="2060848"/>
              <a:ext cx="647934"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Bob</a:t>
              </a:r>
            </a:p>
          </p:txBody>
        </p:sp>
      </p:grpSp>
      <p:grpSp>
        <p:nvGrpSpPr>
          <p:cNvPr id="10" name="组合 9"/>
          <p:cNvGrpSpPr/>
          <p:nvPr/>
        </p:nvGrpSpPr>
        <p:grpSpPr>
          <a:xfrm>
            <a:off x="2004161" y="2020507"/>
            <a:ext cx="1145250" cy="1296144"/>
            <a:chOff x="3779912" y="2060848"/>
            <a:chExt cx="1145250" cy="1296144"/>
          </a:xfrm>
        </p:grpSpPr>
        <p:pic>
          <p:nvPicPr>
            <p:cNvPr id="49" name="图片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2348880"/>
              <a:ext cx="894313" cy="1008112"/>
            </a:xfrm>
            <a:prstGeom prst="rect">
              <a:avLst/>
            </a:prstGeom>
          </p:spPr>
        </p:pic>
        <p:sp>
          <p:nvSpPr>
            <p:cNvPr id="50" name="文本框 49"/>
            <p:cNvSpPr txBox="1"/>
            <p:nvPr/>
          </p:nvSpPr>
          <p:spPr>
            <a:xfrm>
              <a:off x="3779912" y="2060848"/>
              <a:ext cx="114525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Postman</a:t>
              </a:r>
            </a:p>
          </p:txBody>
        </p:sp>
      </p:grpSp>
    </p:spTree>
    <p:extLst>
      <p:ext uri="{BB962C8B-B14F-4D97-AF65-F5344CB8AC3E}">
        <p14:creationId xmlns:p14="http://schemas.microsoft.com/office/powerpoint/2010/main" val="39331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afterEffect">
                                  <p:stCondLst>
                                    <p:cond delay="0"/>
                                  </p:stCondLst>
                                  <p:childTnLst>
                                    <p:animMotion origin="layout" path="M -8.33333E-7 -3.7037E-7 C 0.01875 -3.7037E-7 0.09358 0.00069 0.15764 0.00069 C 0.22188 0.00093 0.41146 0.00023 0.38507 -3.7037E-7 C 0.35868 -3.7037E-7 -8.33333E-7 -3.7037E-7 -8.33333E-7 0.00023 L -8.33333E-7 -3.7037E-7 Z " pathEditMode="relative" rAng="0" ptsTypes="AAAAA">
                                      <p:cBhvr>
                                        <p:cTn id="6" dur="8000" fill="hold"/>
                                        <p:tgtEl>
                                          <p:spTgt spid="10"/>
                                        </p:tgtEl>
                                        <p:attrNameLst>
                                          <p:attrName>ppt_x</p:attrName>
                                          <p:attrName>ppt_y</p:attrName>
                                        </p:attrNameLst>
                                      </p:cBhvr>
                                      <p:rCtr x="19375"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t>无条件的发送者和接收者不可追踪：</a:t>
            </a:r>
            <a:endParaRPr lang="en-US" altLang="zh-CN" dirty="0" smtClean="0"/>
          </a:p>
          <a:p>
            <a:pPr lvl="1"/>
            <a:r>
              <a:rPr lang="zh-CN" altLang="en-US" dirty="0" smtClean="0"/>
              <a:t>网络上一群用户可以用这个协议发送匿名消息</a:t>
            </a:r>
            <a:endParaRPr lang="en-US" altLang="zh-CN" dirty="0" smtClean="0"/>
          </a:p>
          <a:p>
            <a:pPr lvl="1"/>
            <a:endParaRPr lang="en-US" altLang="zh-CN" dirty="0" smtClean="0"/>
          </a:p>
          <a:p>
            <a:pPr marL="914400" lvl="1" indent="-457200">
              <a:buFont typeface="+mj-lt"/>
              <a:buAutoNum type="arabicPeriod"/>
            </a:pPr>
            <a:r>
              <a:rPr lang="zh-CN" altLang="en-US" dirty="0" smtClean="0"/>
              <a:t>用户把他们自己排成一个逻辑圆圈</a:t>
            </a:r>
            <a:endParaRPr lang="en-US" altLang="zh-CN" dirty="0" smtClean="0"/>
          </a:p>
          <a:p>
            <a:pPr marL="914400" lvl="1" indent="-457200">
              <a:buFont typeface="+mj-lt"/>
              <a:buAutoNum type="arabicPeriod"/>
            </a:pPr>
            <a:r>
              <a:rPr lang="zh-CN" altLang="en-US" dirty="0" smtClean="0"/>
              <a:t>在一定的时间间隔内，相邻的每对用户在他们之间抛掷硬币。要使用公平的硬币抛掷协议，防止窃听者</a:t>
            </a:r>
            <a:endParaRPr lang="en-US" altLang="zh-CN" dirty="0" smtClean="0"/>
          </a:p>
          <a:p>
            <a:pPr marL="914400" lvl="1" indent="-457200">
              <a:buFont typeface="+mj-lt"/>
              <a:buAutoNum type="arabicPeriod"/>
            </a:pPr>
            <a:r>
              <a:rPr lang="zh-CN" altLang="en-US" dirty="0" smtClean="0"/>
              <a:t>在每次抛掷后，每个用户说“相同”或“不同”</a:t>
            </a:r>
            <a:endParaRPr lang="en-US" altLang="zh-CN" dirty="0" smtClean="0"/>
          </a:p>
          <a:p>
            <a:pPr marL="914400" lvl="1" indent="-457200">
              <a:buFont typeface="+mj-lt"/>
              <a:buAutoNum type="arabicPeriod"/>
            </a:pPr>
            <a:r>
              <a:rPr lang="zh-CN" altLang="en-US" dirty="0" smtClean="0"/>
              <a:t>若</a:t>
            </a:r>
            <a:r>
              <a:rPr lang="en-US" altLang="zh-CN" dirty="0" smtClean="0"/>
              <a:t>Alice</a:t>
            </a:r>
            <a:r>
              <a:rPr lang="zh-CN" altLang="en-US" dirty="0" smtClean="0"/>
              <a:t>希望广播一条二进制消息，则她可以依次对“</a:t>
            </a:r>
            <a:r>
              <a:rPr lang="en-US" altLang="zh-CN" dirty="0" smtClean="0"/>
              <a:t>1</a:t>
            </a:r>
            <a:r>
              <a:rPr lang="zh-CN" altLang="en-US" dirty="0" smtClean="0"/>
              <a:t>”说相反结果，对“</a:t>
            </a:r>
            <a:r>
              <a:rPr lang="en-US" altLang="zh-CN" dirty="0" smtClean="0"/>
              <a:t>0</a:t>
            </a:r>
            <a:r>
              <a:rPr lang="zh-CN" altLang="en-US" dirty="0" smtClean="0"/>
              <a:t>”说正确结果。</a:t>
            </a:r>
            <a:endParaRPr lang="en-US" altLang="zh-CN" dirty="0" smtClean="0"/>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78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lvl="1"/>
            <a:r>
              <a:rPr lang="zh-CN" altLang="en-US" dirty="0"/>
              <a:t>若</a:t>
            </a:r>
            <a:r>
              <a:rPr lang="en-US" altLang="zh-CN" dirty="0"/>
              <a:t>Alice</a:t>
            </a:r>
            <a:r>
              <a:rPr lang="zh-CN" altLang="en-US" dirty="0"/>
              <a:t>发现协议的所有结果都和她要发送的消息不匹配，则说明有另</a:t>
            </a:r>
            <a:r>
              <a:rPr lang="zh-CN" altLang="en-US" dirty="0" smtClean="0"/>
              <a:t>一个人也在</a:t>
            </a:r>
            <a:r>
              <a:rPr lang="zh-CN" altLang="en-US" dirty="0"/>
              <a:t>同时</a:t>
            </a:r>
            <a:r>
              <a:rPr lang="zh-CN" altLang="en-US" dirty="0" smtClean="0"/>
              <a:t>发送</a:t>
            </a:r>
            <a:r>
              <a:rPr lang="zh-CN" altLang="en-US" dirty="0"/>
              <a:t>消息。她应暂停</a:t>
            </a:r>
            <a:r>
              <a:rPr lang="zh-CN" altLang="en-US" dirty="0" smtClean="0"/>
              <a:t>，等到无人发送后，再等待一个随机延时再重发</a:t>
            </a:r>
            <a:endParaRPr lang="en-US" altLang="zh-CN" dirty="0" smtClean="0"/>
          </a:p>
          <a:p>
            <a:pPr lvl="1"/>
            <a:endParaRPr lang="en-US" altLang="zh-CN" dirty="0"/>
          </a:p>
          <a:p>
            <a:pPr lvl="1"/>
            <a:r>
              <a:rPr lang="zh-CN" altLang="en-US" dirty="0"/>
              <a:t>若</a:t>
            </a:r>
            <a:r>
              <a:rPr lang="en-US" altLang="zh-CN" dirty="0"/>
              <a:t>Alice</a:t>
            </a:r>
            <a:r>
              <a:rPr lang="zh-CN" altLang="en-US" dirty="0"/>
              <a:t>希望特定人读取她广播的信息，则可以先用那个人的公钥加密消息，在广播</a:t>
            </a:r>
            <a:r>
              <a:rPr lang="zh-CN" altLang="en-US" dirty="0" smtClean="0"/>
              <a:t>密文</a:t>
            </a:r>
            <a:endParaRPr lang="en-US" altLang="zh-CN" dirty="0" smtClean="0"/>
          </a:p>
          <a:p>
            <a:pPr lvl="1"/>
            <a:endParaRPr lang="en-US" altLang="zh-CN" dirty="0"/>
          </a:p>
          <a:p>
            <a:pPr lvl="1"/>
            <a:r>
              <a:rPr lang="zh-CN" altLang="en-US" dirty="0"/>
              <a:t>恶意的参与者</a:t>
            </a:r>
            <a:r>
              <a:rPr lang="zh-CN" altLang="en-US" dirty="0" smtClean="0"/>
              <a:t>可以通过随机乱说话，来破坏系统</a:t>
            </a:r>
            <a:endParaRPr lang="zh-CN" altLang="en-US" dirty="0"/>
          </a:p>
          <a:p>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849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三、数字现金</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现金不便于使用</a:t>
            </a:r>
            <a:endParaRPr lang="en-US" altLang="zh-CN" dirty="0" smtClean="0"/>
          </a:p>
          <a:p>
            <a:pPr lvl="1"/>
            <a:r>
              <a:rPr lang="zh-CN" altLang="en-US" dirty="0" smtClean="0"/>
              <a:t>难于搬运、传播病菌、可能丢失</a:t>
            </a:r>
            <a:endParaRPr lang="en-US" altLang="zh-CN" dirty="0" smtClean="0"/>
          </a:p>
          <a:p>
            <a:pPr lvl="1"/>
            <a:endParaRPr lang="en-US" altLang="zh-CN" dirty="0" smtClean="0"/>
          </a:p>
          <a:p>
            <a:r>
              <a:rPr lang="zh-CN" altLang="en-US" dirty="0" smtClean="0"/>
              <a:t>支票和信用卡不可能完全取代现金</a:t>
            </a:r>
            <a:endParaRPr lang="en-US" altLang="zh-CN" dirty="0" smtClean="0"/>
          </a:p>
          <a:p>
            <a:pPr lvl="1"/>
            <a:r>
              <a:rPr lang="zh-CN" altLang="en-US" dirty="0" smtClean="0"/>
              <a:t>支票和信用卡具有审计线索</a:t>
            </a:r>
            <a:endParaRPr lang="en-US" altLang="zh-CN" dirty="0" smtClean="0"/>
          </a:p>
          <a:p>
            <a:pPr lvl="2"/>
            <a:r>
              <a:rPr lang="zh-CN" altLang="en-US" dirty="0" smtClean="0"/>
              <a:t>别人可以侵犯你的隐私</a:t>
            </a:r>
          </a:p>
          <a:p>
            <a:pPr lvl="2"/>
            <a:r>
              <a:rPr lang="zh-CN" altLang="en-US" dirty="0" smtClean="0"/>
              <a:t>授受贿赂者永远不会赞成</a:t>
            </a:r>
            <a:endParaRPr lang="en-US" altLang="zh-CN" dirty="0" smtClean="0"/>
          </a:p>
          <a:p>
            <a:pPr lvl="1"/>
            <a:endParaRPr lang="en-US" altLang="zh-CN" dirty="0" smtClean="0"/>
          </a:p>
          <a:p>
            <a:r>
              <a:rPr lang="zh-CN" altLang="en-US" dirty="0" smtClean="0"/>
              <a:t>匿名数字现金</a:t>
            </a:r>
            <a:endParaRPr lang="en-US" altLang="zh-CN" dirty="0" smtClean="0"/>
          </a:p>
          <a:p>
            <a:pPr lvl="1"/>
            <a:r>
              <a:rPr lang="en-US" altLang="zh-CN" dirty="0" smtClean="0"/>
              <a:t>Alice</a:t>
            </a:r>
            <a:r>
              <a:rPr lang="zh-CN" altLang="en-US" dirty="0" smtClean="0"/>
              <a:t>可以把数字现金转移给</a:t>
            </a:r>
            <a:r>
              <a:rPr lang="en-US" altLang="zh-CN" dirty="0" smtClean="0"/>
              <a:t>Bob</a:t>
            </a:r>
            <a:r>
              <a:rPr lang="zh-CN" altLang="en-US" dirty="0" smtClean="0"/>
              <a:t>，而不会被</a:t>
            </a:r>
            <a:r>
              <a:rPr lang="en-US" altLang="zh-CN" dirty="0" smtClean="0"/>
              <a:t>Eve</a:t>
            </a:r>
            <a:r>
              <a:rPr lang="zh-CN" altLang="en-US" dirty="0" smtClean="0"/>
              <a:t>发现</a:t>
            </a:r>
            <a:endParaRPr lang="en-US" altLang="zh-CN" dirty="0" smtClean="0"/>
          </a:p>
          <a:p>
            <a:pPr lvl="1"/>
            <a:r>
              <a:rPr lang="en-US" altLang="zh-CN" dirty="0" smtClean="0"/>
              <a:t>Bob</a:t>
            </a:r>
            <a:r>
              <a:rPr lang="zh-CN" altLang="en-US" dirty="0" smtClean="0"/>
              <a:t>可以把这笔钱存入账户，而银行也不知道</a:t>
            </a:r>
            <a:r>
              <a:rPr lang="en-US" altLang="zh-CN" dirty="0" smtClean="0"/>
              <a:t>Alice</a:t>
            </a:r>
          </a:p>
          <a:p>
            <a:pPr lvl="1"/>
            <a:r>
              <a:rPr lang="en-US" altLang="zh-CN" dirty="0" smtClean="0"/>
              <a:t>Alice</a:t>
            </a:r>
            <a:r>
              <a:rPr lang="zh-CN" altLang="en-US" dirty="0" smtClean="0"/>
              <a:t>不可以再利用这笔钱</a:t>
            </a:r>
            <a:endParaRPr lang="en-US" altLang="zh-CN" dirty="0" smtClean="0"/>
          </a:p>
          <a:p>
            <a:pPr lvl="1"/>
            <a:r>
              <a:rPr lang="en-US" altLang="zh-CN" dirty="0" smtClean="0"/>
              <a:t>Bob</a:t>
            </a:r>
            <a:r>
              <a:rPr lang="zh-CN" altLang="en-US" dirty="0" smtClean="0"/>
              <a:t>不可以把这笔钱存两遍</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314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pPr marL="514350" indent="-457200">
              <a:buFont typeface="+mj-lt"/>
              <a:buAutoNum type="arabicParenR"/>
            </a:pPr>
            <a:r>
              <a:rPr lang="en-US" altLang="zh-CN" sz="2000" dirty="0" smtClean="0"/>
              <a:t>Alice</a:t>
            </a:r>
            <a:r>
              <a:rPr lang="zh-CN" altLang="en-US" sz="2000" dirty="0" smtClean="0"/>
              <a:t>准备</a:t>
            </a:r>
            <a:r>
              <a:rPr lang="en-US" altLang="zh-CN" sz="2000" dirty="0" smtClean="0"/>
              <a:t>100</a:t>
            </a:r>
            <a:r>
              <a:rPr lang="zh-CN" altLang="en-US" sz="2000" dirty="0" smtClean="0"/>
              <a:t>张</a:t>
            </a:r>
            <a:r>
              <a:rPr lang="en-US" altLang="zh-CN" sz="2000" dirty="0" smtClean="0"/>
              <a:t>1000</a:t>
            </a:r>
            <a:r>
              <a:rPr lang="zh-CN" altLang="en-US" sz="2000" dirty="0" smtClean="0"/>
              <a:t>美元的匿名汇票</a:t>
            </a:r>
            <a:endParaRPr lang="en-US" altLang="zh-CN" sz="2000" dirty="0" smtClean="0"/>
          </a:p>
          <a:p>
            <a:pPr marL="514350" indent="-457200">
              <a:buFont typeface="+mj-lt"/>
              <a:buAutoNum type="arabicParenR"/>
            </a:pPr>
            <a:r>
              <a:rPr lang="en-US" altLang="zh-CN" sz="2000" dirty="0" smtClean="0"/>
              <a:t>Alice</a:t>
            </a:r>
            <a:r>
              <a:rPr lang="zh-CN" altLang="en-US" sz="2000" dirty="0" smtClean="0"/>
              <a:t>盲化所有汇票，交给银行</a:t>
            </a:r>
            <a:endParaRPr lang="en-US" altLang="zh-CN" sz="2000" dirty="0" smtClean="0"/>
          </a:p>
          <a:p>
            <a:pPr marL="514350" indent="-457200">
              <a:buFont typeface="+mj-lt"/>
              <a:buAutoNum type="arabicParenR"/>
            </a:pPr>
            <a:r>
              <a:rPr lang="zh-CN" altLang="en-US" sz="2000" dirty="0" smtClean="0"/>
              <a:t>银行随机选择</a:t>
            </a:r>
            <a:r>
              <a:rPr lang="en-US" altLang="zh-CN" sz="2000" dirty="0" smtClean="0"/>
              <a:t>99</a:t>
            </a:r>
            <a:r>
              <a:rPr lang="zh-CN" altLang="en-US" sz="2000" dirty="0" smtClean="0"/>
              <a:t>个汇票要求去盲化，确认每个都是一张</a:t>
            </a:r>
            <a:r>
              <a:rPr lang="en-US" altLang="zh-CN" sz="2000" dirty="0" smtClean="0"/>
              <a:t>1000</a:t>
            </a:r>
            <a:r>
              <a:rPr lang="zh-CN" altLang="en-US" sz="2000" dirty="0" smtClean="0"/>
              <a:t>美元的汇票</a:t>
            </a:r>
            <a:endParaRPr lang="en-US" altLang="zh-CN" sz="2000" dirty="0" smtClean="0"/>
          </a:p>
          <a:p>
            <a:pPr marL="514350" indent="-457200">
              <a:buFont typeface="+mj-lt"/>
              <a:buAutoNum type="arabicParenR"/>
            </a:pPr>
            <a:r>
              <a:rPr lang="zh-CN" altLang="en-US" sz="2000" dirty="0" smtClean="0"/>
              <a:t>银行在剩下的一个汇票上签名，交还给</a:t>
            </a:r>
            <a:r>
              <a:rPr lang="en-US" altLang="zh-CN" sz="2000" dirty="0" smtClean="0"/>
              <a:t>Alice</a:t>
            </a:r>
            <a:r>
              <a:rPr lang="zh-CN" altLang="en-US" sz="2000" dirty="0" smtClean="0"/>
              <a:t>，并从她的账户上扣除</a:t>
            </a:r>
            <a:r>
              <a:rPr lang="en-US" altLang="zh-CN" sz="2000" dirty="0" smtClean="0"/>
              <a:t>1000</a:t>
            </a:r>
            <a:r>
              <a:rPr lang="zh-CN" altLang="en-US" sz="2000" dirty="0" smtClean="0"/>
              <a:t>美元</a:t>
            </a:r>
            <a:endParaRPr lang="en-US" altLang="zh-CN" sz="2000" dirty="0" smtClean="0"/>
          </a:p>
          <a:p>
            <a:pPr marL="514350" indent="-457200">
              <a:buFont typeface="+mj-lt"/>
              <a:buAutoNum type="arabicParenR"/>
            </a:pPr>
            <a:r>
              <a:rPr lang="en-US" altLang="zh-CN" sz="2000" dirty="0" smtClean="0"/>
              <a:t>Alice</a:t>
            </a:r>
            <a:r>
              <a:rPr lang="zh-CN" altLang="en-US" sz="2000" dirty="0" smtClean="0"/>
              <a:t>将汇票去盲化，在某商人处花掉汇票</a:t>
            </a:r>
            <a:endParaRPr lang="en-US" altLang="zh-CN" sz="2000" dirty="0" smtClean="0"/>
          </a:p>
          <a:p>
            <a:pPr marL="514350" indent="-457200">
              <a:buFont typeface="+mj-lt"/>
              <a:buAutoNum type="arabicParenR"/>
            </a:pPr>
            <a:r>
              <a:rPr lang="zh-CN" altLang="en-US" sz="2000" dirty="0" smtClean="0"/>
              <a:t>商人检查银行签名以确信汇票是合法的</a:t>
            </a:r>
            <a:endParaRPr lang="en-US" altLang="zh-CN" sz="2000" dirty="0" smtClean="0"/>
          </a:p>
          <a:p>
            <a:pPr marL="514350" indent="-457200">
              <a:buFont typeface="+mj-lt"/>
              <a:buAutoNum type="arabicParenR"/>
            </a:pPr>
            <a:r>
              <a:rPr lang="zh-CN" altLang="en-US" sz="2000" dirty="0" smtClean="0"/>
              <a:t>商人拿汇票到银行</a:t>
            </a:r>
            <a:endParaRPr lang="en-US" altLang="zh-CN" sz="2000" dirty="0" smtClean="0"/>
          </a:p>
          <a:p>
            <a:pPr marL="514350" indent="-457200">
              <a:buFont typeface="+mj-lt"/>
              <a:buAutoNum type="arabicParenR"/>
            </a:pPr>
            <a:r>
              <a:rPr lang="zh-CN" altLang="en-US" sz="2000" dirty="0" smtClean="0"/>
              <a:t>银行验证它的签名，并将</a:t>
            </a:r>
            <a:r>
              <a:rPr lang="en-US" altLang="zh-CN" sz="2000" dirty="0" smtClean="0"/>
              <a:t>1000</a:t>
            </a:r>
            <a:r>
              <a:rPr lang="zh-CN" altLang="en-US" sz="2000" dirty="0" smtClean="0"/>
              <a:t>美元划入商人账户</a:t>
            </a:r>
            <a:endParaRPr lang="en-US" altLang="zh-CN" sz="2000" dirty="0" smtClean="0"/>
          </a:p>
          <a:p>
            <a:endParaRPr lang="en-US" altLang="zh-CN" sz="2000" dirty="0" smtClean="0"/>
          </a:p>
          <a:p>
            <a:r>
              <a:rPr lang="zh-CN" altLang="en-US" sz="2000" dirty="0" smtClean="0"/>
              <a:t>防止了</a:t>
            </a:r>
            <a:r>
              <a:rPr lang="en-US" altLang="zh-CN" sz="2000" dirty="0" smtClean="0"/>
              <a:t>Alice</a:t>
            </a:r>
            <a:r>
              <a:rPr lang="zh-CN" altLang="en-US" sz="2000" dirty="0" smtClean="0"/>
              <a:t>在匿名汇票上写入比她宣称的更多的钱</a:t>
            </a:r>
            <a:endParaRPr lang="en-US" altLang="zh-CN" sz="2000" dirty="0" smtClean="0"/>
          </a:p>
          <a:p>
            <a:r>
              <a:rPr lang="zh-CN" altLang="en-US" sz="2000" dirty="0" smtClean="0"/>
              <a:t>没有防止</a:t>
            </a:r>
            <a:r>
              <a:rPr lang="en-US" altLang="zh-CN" sz="2000" dirty="0" smtClean="0"/>
              <a:t>Alice</a:t>
            </a:r>
            <a:r>
              <a:rPr lang="zh-CN" altLang="en-US" sz="2000" dirty="0" smtClean="0"/>
              <a:t>复印汇票，并两次花掉它</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810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r>
              <a:rPr lang="en-US" altLang="zh-CN" dirty="0" smtClean="0"/>
              <a:t>2</a:t>
            </a:r>
            <a:endParaRPr lang="zh-CN" altLang="en-US" dirty="0"/>
          </a:p>
        </p:txBody>
      </p:sp>
      <p:sp>
        <p:nvSpPr>
          <p:cNvPr id="3" name="内容占位符 2"/>
          <p:cNvSpPr>
            <a:spLocks noGrp="1"/>
          </p:cNvSpPr>
          <p:nvPr>
            <p:ph idx="1"/>
          </p:nvPr>
        </p:nvSpPr>
        <p:spPr/>
        <p:txBody>
          <a:bodyPr>
            <a:noAutofit/>
          </a:bodyPr>
          <a:lstStyle/>
          <a:p>
            <a:pPr marL="514350" indent="-457200">
              <a:buFont typeface="+mj-lt"/>
              <a:buAutoNum type="arabicParenR"/>
            </a:pPr>
            <a:r>
              <a:rPr lang="en-US" altLang="zh-CN" sz="2000" dirty="0" smtClean="0"/>
              <a:t>Alice</a:t>
            </a:r>
            <a:r>
              <a:rPr lang="zh-CN" altLang="en-US" sz="2000" dirty="0" smtClean="0"/>
              <a:t>准备</a:t>
            </a:r>
            <a:r>
              <a:rPr lang="en-US" altLang="zh-CN" sz="2000" dirty="0" smtClean="0"/>
              <a:t>100</a:t>
            </a:r>
            <a:r>
              <a:rPr lang="zh-CN" altLang="en-US" sz="2000" dirty="0" smtClean="0"/>
              <a:t>张</a:t>
            </a:r>
            <a:r>
              <a:rPr lang="en-US" altLang="zh-CN" sz="2000" dirty="0" smtClean="0"/>
              <a:t>1000</a:t>
            </a:r>
            <a:r>
              <a:rPr lang="zh-CN" altLang="en-US" sz="2000" dirty="0" smtClean="0"/>
              <a:t>美元的匿名汇票，</a:t>
            </a:r>
            <a:r>
              <a:rPr lang="zh-CN" altLang="en-US" sz="2000" dirty="0" smtClean="0">
                <a:solidFill>
                  <a:srgbClr val="FF0000"/>
                </a:solidFill>
              </a:rPr>
              <a:t>每张包含一个唯一字符串</a:t>
            </a:r>
            <a:endParaRPr lang="en-US" altLang="zh-CN" sz="2000" dirty="0" smtClean="0">
              <a:solidFill>
                <a:srgbClr val="FF0000"/>
              </a:solidFill>
            </a:endParaRPr>
          </a:p>
          <a:p>
            <a:pPr marL="514350" indent="-457200">
              <a:buFont typeface="+mj-lt"/>
              <a:buAutoNum type="arabicParenR"/>
            </a:pPr>
            <a:r>
              <a:rPr lang="en-US" altLang="zh-CN" sz="2000" dirty="0"/>
              <a:t>Alice</a:t>
            </a:r>
            <a:r>
              <a:rPr lang="zh-CN" altLang="en-US" sz="2000" dirty="0"/>
              <a:t>盲化所有汇票，交给</a:t>
            </a:r>
            <a:r>
              <a:rPr lang="zh-CN" altLang="en-US" sz="2000" dirty="0" smtClean="0"/>
              <a:t>银行</a:t>
            </a:r>
            <a:endParaRPr lang="en-US" altLang="zh-CN" sz="2000" dirty="0" smtClean="0"/>
          </a:p>
          <a:p>
            <a:pPr marL="514350" indent="-457200">
              <a:buFont typeface="+mj-lt"/>
              <a:buAutoNum type="arabicParenR"/>
            </a:pPr>
            <a:r>
              <a:rPr lang="zh-CN" altLang="en-US" sz="2000" dirty="0"/>
              <a:t>银行随机选择</a:t>
            </a:r>
            <a:r>
              <a:rPr lang="en-US" altLang="zh-CN" sz="2000" dirty="0"/>
              <a:t>99</a:t>
            </a:r>
            <a:r>
              <a:rPr lang="zh-CN" altLang="en-US" sz="2000" dirty="0"/>
              <a:t>个汇票要求去盲化，确认</a:t>
            </a:r>
            <a:r>
              <a:rPr lang="zh-CN" altLang="en-US" sz="2000" dirty="0" smtClean="0"/>
              <a:t>每个都是一张</a:t>
            </a:r>
            <a:r>
              <a:rPr lang="en-US" altLang="zh-CN" sz="2000" dirty="0" smtClean="0"/>
              <a:t>1000</a:t>
            </a:r>
            <a:r>
              <a:rPr lang="zh-CN" altLang="en-US" sz="2000" dirty="0" smtClean="0"/>
              <a:t>美元的汇票，</a:t>
            </a:r>
            <a:r>
              <a:rPr lang="zh-CN" altLang="en-US" sz="2000" dirty="0" smtClean="0">
                <a:solidFill>
                  <a:srgbClr val="FF0000"/>
                </a:solidFill>
              </a:rPr>
              <a:t>且每张的唯一字符串不同</a:t>
            </a:r>
            <a:endParaRPr lang="en-US" altLang="zh-CN" sz="2000" dirty="0" smtClean="0">
              <a:solidFill>
                <a:srgbClr val="FF0000"/>
              </a:solidFill>
            </a:endParaRPr>
          </a:p>
          <a:p>
            <a:pPr marL="514350" indent="-457200">
              <a:buFont typeface="+mj-lt"/>
              <a:buAutoNum type="arabicParenR"/>
            </a:pPr>
            <a:r>
              <a:rPr lang="zh-CN" altLang="en-US" sz="2000" dirty="0"/>
              <a:t>银行在剩下的一个汇票上签名，交还给</a:t>
            </a:r>
            <a:r>
              <a:rPr lang="en-US" altLang="zh-CN" sz="2000" dirty="0"/>
              <a:t>Alice</a:t>
            </a:r>
            <a:r>
              <a:rPr lang="zh-CN" altLang="en-US" sz="2000" dirty="0"/>
              <a:t>，并</a:t>
            </a:r>
            <a:r>
              <a:rPr lang="zh-CN" altLang="en-US" sz="2000" dirty="0" smtClean="0"/>
              <a:t>从她的账户上扣除</a:t>
            </a:r>
            <a:r>
              <a:rPr lang="en-US" altLang="zh-CN" sz="2000" dirty="0" smtClean="0"/>
              <a:t>1000</a:t>
            </a:r>
            <a:r>
              <a:rPr lang="zh-CN" altLang="en-US" sz="2000" dirty="0" smtClean="0"/>
              <a:t>美元</a:t>
            </a:r>
            <a:endParaRPr lang="en-US" altLang="zh-CN" sz="2000" dirty="0" smtClean="0"/>
          </a:p>
          <a:p>
            <a:pPr marL="514350" indent="-457200">
              <a:buFont typeface="+mj-lt"/>
              <a:buAutoNum type="arabicParenR"/>
            </a:pPr>
            <a:r>
              <a:rPr lang="en-US" altLang="zh-CN" sz="2000" dirty="0" smtClean="0"/>
              <a:t>Alice</a:t>
            </a:r>
            <a:r>
              <a:rPr lang="zh-CN" altLang="en-US" sz="2000" dirty="0"/>
              <a:t>将汇票去盲化，</a:t>
            </a:r>
            <a:r>
              <a:rPr lang="zh-CN" altLang="en-US" sz="2000" dirty="0" smtClean="0"/>
              <a:t>在某商人处花掉汇票</a:t>
            </a:r>
            <a:endParaRPr lang="en-US" altLang="zh-CN" sz="2000" dirty="0" smtClean="0"/>
          </a:p>
          <a:p>
            <a:pPr marL="514350" indent="-457200">
              <a:buFont typeface="+mj-lt"/>
              <a:buAutoNum type="arabicParenR"/>
            </a:pPr>
            <a:r>
              <a:rPr lang="zh-CN" altLang="en-US" sz="2000" dirty="0" smtClean="0"/>
              <a:t>商人检查银行签名以确信汇票是合法的</a:t>
            </a:r>
            <a:endParaRPr lang="en-US" altLang="zh-CN" sz="2000" dirty="0" smtClean="0"/>
          </a:p>
          <a:p>
            <a:pPr marL="514350" indent="-457200">
              <a:buFont typeface="+mj-lt"/>
              <a:buAutoNum type="arabicParenR"/>
            </a:pPr>
            <a:r>
              <a:rPr lang="zh-CN" altLang="en-US" sz="2000" dirty="0" smtClean="0"/>
              <a:t>商人拿汇票到银行</a:t>
            </a:r>
            <a:endParaRPr lang="en-US" altLang="zh-CN" sz="2000" dirty="0" smtClean="0"/>
          </a:p>
          <a:p>
            <a:pPr marL="514350" indent="-457200">
              <a:buFont typeface="+mj-lt"/>
              <a:buAutoNum type="arabicParenR"/>
            </a:pPr>
            <a:r>
              <a:rPr lang="zh-CN" altLang="en-US" sz="2000" dirty="0" smtClean="0"/>
              <a:t>银行验证它的签名，</a:t>
            </a:r>
            <a:r>
              <a:rPr lang="zh-CN" altLang="en-US" sz="2000" dirty="0" smtClean="0">
                <a:solidFill>
                  <a:srgbClr val="FF0000"/>
                </a:solidFill>
              </a:rPr>
              <a:t>并检查唯一字符串</a:t>
            </a:r>
            <a:endParaRPr lang="en-US" altLang="zh-CN" sz="2000" dirty="0" smtClean="0">
              <a:solidFill>
                <a:srgbClr val="FF0000"/>
              </a:solidFill>
            </a:endParaRPr>
          </a:p>
          <a:p>
            <a:pPr lvl="1"/>
            <a:r>
              <a:rPr lang="zh-CN" altLang="en-US" sz="2000" dirty="0" smtClean="0">
                <a:solidFill>
                  <a:srgbClr val="FF0000"/>
                </a:solidFill>
              </a:rPr>
              <a:t>若</a:t>
            </a:r>
            <a:r>
              <a:rPr lang="zh-CN" altLang="en-US" sz="2000" dirty="0">
                <a:solidFill>
                  <a:srgbClr val="FF0000"/>
                </a:solidFill>
              </a:rPr>
              <a:t>唯一字符串不在</a:t>
            </a:r>
            <a:r>
              <a:rPr lang="zh-CN" altLang="en-US" sz="2000" dirty="0" smtClean="0">
                <a:solidFill>
                  <a:srgbClr val="FF0000"/>
                </a:solidFill>
              </a:rPr>
              <a:t>它的已支付数据库中，则将</a:t>
            </a:r>
            <a:r>
              <a:rPr lang="en-US" altLang="zh-CN" sz="2000" dirty="0" smtClean="0">
                <a:solidFill>
                  <a:srgbClr val="FF0000"/>
                </a:solidFill>
              </a:rPr>
              <a:t>1000</a:t>
            </a:r>
            <a:r>
              <a:rPr lang="zh-CN" altLang="en-US" sz="2000" dirty="0" smtClean="0">
                <a:solidFill>
                  <a:srgbClr val="FF0000"/>
                </a:solidFill>
              </a:rPr>
              <a:t>美元划入商人账户，并记录该唯一字符串</a:t>
            </a:r>
            <a:endParaRPr lang="en-US" altLang="zh-CN" sz="2000" dirty="0" smtClean="0">
              <a:solidFill>
                <a:srgbClr val="FF0000"/>
              </a:solidFill>
            </a:endParaRPr>
          </a:p>
          <a:p>
            <a:pPr lvl="1"/>
            <a:r>
              <a:rPr lang="zh-CN" altLang="en-US" sz="2000" dirty="0">
                <a:solidFill>
                  <a:srgbClr val="FF0000"/>
                </a:solidFill>
              </a:rPr>
              <a:t>若唯一字符串已在支付数据库中，银行拒绝</a:t>
            </a:r>
            <a:r>
              <a:rPr lang="zh-CN" altLang="en-US" sz="2000" dirty="0" smtClean="0">
                <a:solidFill>
                  <a:srgbClr val="FF0000"/>
                </a:solidFill>
              </a:rPr>
              <a:t>支付</a:t>
            </a:r>
            <a:endParaRPr lang="en-US" altLang="zh-CN" sz="2000" dirty="0" smtClean="0">
              <a:solidFill>
                <a:srgbClr val="FF0000"/>
              </a:solidFill>
            </a:endParaRPr>
          </a:p>
          <a:p>
            <a:pPr lvl="1"/>
            <a:endParaRPr lang="en-US" altLang="zh-CN" sz="1800" dirty="0" smtClean="0"/>
          </a:p>
          <a:p>
            <a:r>
              <a:rPr lang="zh-CN" altLang="en-US" sz="2000" dirty="0" smtClean="0"/>
              <a:t>保护了银行，但无法判断</a:t>
            </a:r>
            <a:r>
              <a:rPr lang="en-US" altLang="zh-CN" sz="2000" dirty="0" smtClean="0"/>
              <a:t>Alice</a:t>
            </a:r>
            <a:r>
              <a:rPr lang="zh-CN" altLang="en-US" sz="2000" dirty="0" smtClean="0"/>
              <a:t>和商人哪个是欺骗者</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207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r>
              <a:rPr lang="en-US" altLang="zh-CN" dirty="0" smtClean="0"/>
              <a:t>3</a:t>
            </a:r>
            <a:endParaRPr lang="zh-CN" altLang="en-US" dirty="0"/>
          </a:p>
        </p:txBody>
      </p:sp>
      <p:sp>
        <p:nvSpPr>
          <p:cNvPr id="3" name="内容占位符 2"/>
          <p:cNvSpPr>
            <a:spLocks noGrp="1"/>
          </p:cNvSpPr>
          <p:nvPr>
            <p:ph idx="1"/>
          </p:nvPr>
        </p:nvSpPr>
        <p:spPr/>
        <p:txBody>
          <a:bodyPr>
            <a:noAutofit/>
          </a:bodyPr>
          <a:lstStyle/>
          <a:p>
            <a:pPr marL="514350" indent="-457200">
              <a:spcBef>
                <a:spcPts val="480"/>
              </a:spcBef>
              <a:buFont typeface="+mj-lt"/>
              <a:buAutoNum type="arabicParenR"/>
            </a:pPr>
            <a:r>
              <a:rPr lang="en-US" altLang="zh-CN" sz="2000" dirty="0" smtClean="0"/>
              <a:t>Alice</a:t>
            </a:r>
            <a:r>
              <a:rPr lang="zh-CN" altLang="en-US" sz="2000" dirty="0" smtClean="0"/>
              <a:t>准备</a:t>
            </a:r>
            <a:r>
              <a:rPr lang="en-US" altLang="zh-CN" sz="2000" dirty="0" smtClean="0"/>
              <a:t>100</a:t>
            </a:r>
            <a:r>
              <a:rPr lang="zh-CN" altLang="en-US" sz="2000" dirty="0" smtClean="0"/>
              <a:t>张</a:t>
            </a:r>
            <a:r>
              <a:rPr lang="en-US" altLang="zh-CN" sz="2000" dirty="0" smtClean="0"/>
              <a:t>1000</a:t>
            </a:r>
            <a:r>
              <a:rPr lang="zh-CN" altLang="en-US" sz="2000" dirty="0" smtClean="0"/>
              <a:t>美元的匿名汇票，每张包含一个唯一字符串</a:t>
            </a:r>
            <a:endParaRPr lang="en-US" altLang="zh-CN" sz="2000" dirty="0" smtClean="0"/>
          </a:p>
          <a:p>
            <a:pPr marL="514350" indent="-457200">
              <a:spcBef>
                <a:spcPts val="480"/>
              </a:spcBef>
              <a:buFont typeface="+mj-lt"/>
              <a:buAutoNum type="arabicParenR"/>
            </a:pPr>
            <a:r>
              <a:rPr lang="en-US" altLang="zh-CN" sz="2000" dirty="0" smtClean="0"/>
              <a:t>Alice</a:t>
            </a:r>
            <a:r>
              <a:rPr lang="zh-CN" altLang="en-US" sz="2000" dirty="0"/>
              <a:t>盲化所有汇票，交给银行</a:t>
            </a:r>
            <a:endParaRPr lang="en-US" altLang="zh-CN" sz="2000" dirty="0" smtClean="0"/>
          </a:p>
          <a:p>
            <a:pPr marL="514350" indent="-457200">
              <a:spcBef>
                <a:spcPts val="480"/>
              </a:spcBef>
              <a:buFont typeface="+mj-lt"/>
              <a:buAutoNum type="arabicParenR"/>
            </a:pPr>
            <a:r>
              <a:rPr lang="zh-CN" altLang="en-US" sz="2000" dirty="0"/>
              <a:t>银行随机选择</a:t>
            </a:r>
            <a:r>
              <a:rPr lang="en-US" altLang="zh-CN" sz="2000" dirty="0"/>
              <a:t>99</a:t>
            </a:r>
            <a:r>
              <a:rPr lang="zh-CN" altLang="en-US" sz="2000" dirty="0"/>
              <a:t>个汇票要求去盲化，确认</a:t>
            </a:r>
            <a:r>
              <a:rPr lang="zh-CN" altLang="en-US" sz="2000" dirty="0" smtClean="0"/>
              <a:t>每个都是一张</a:t>
            </a:r>
            <a:r>
              <a:rPr lang="en-US" altLang="zh-CN" sz="2000" dirty="0" smtClean="0"/>
              <a:t>1000</a:t>
            </a:r>
            <a:r>
              <a:rPr lang="zh-CN" altLang="en-US" sz="2000" dirty="0" smtClean="0"/>
              <a:t>美元的汇票，且每张的唯一字符串不同</a:t>
            </a:r>
            <a:endParaRPr lang="en-US" altLang="zh-CN" sz="2000" dirty="0" smtClean="0"/>
          </a:p>
          <a:p>
            <a:pPr marL="514350" indent="-457200">
              <a:spcBef>
                <a:spcPts val="480"/>
              </a:spcBef>
              <a:buFont typeface="+mj-lt"/>
              <a:buAutoNum type="arabicParenR"/>
            </a:pPr>
            <a:r>
              <a:rPr lang="zh-CN" altLang="en-US" sz="2000" dirty="0"/>
              <a:t>银行在剩下的一个汇票上签名，交还给</a:t>
            </a:r>
            <a:r>
              <a:rPr lang="en-US" altLang="zh-CN" sz="2000" dirty="0"/>
              <a:t>Alice</a:t>
            </a:r>
            <a:r>
              <a:rPr lang="zh-CN" altLang="en-US" sz="2000" dirty="0"/>
              <a:t>，并</a:t>
            </a:r>
            <a:r>
              <a:rPr lang="zh-CN" altLang="en-US" sz="2000" dirty="0" smtClean="0"/>
              <a:t>从她的账户上扣除</a:t>
            </a:r>
            <a:r>
              <a:rPr lang="en-US" altLang="zh-CN" sz="2000" dirty="0" smtClean="0"/>
              <a:t>1000</a:t>
            </a:r>
            <a:r>
              <a:rPr lang="zh-CN" altLang="en-US" sz="2000" dirty="0" smtClean="0"/>
              <a:t>美元</a:t>
            </a:r>
            <a:endParaRPr lang="en-US" altLang="zh-CN" sz="2000" dirty="0" smtClean="0"/>
          </a:p>
          <a:p>
            <a:pPr marL="514350" indent="-457200">
              <a:spcBef>
                <a:spcPts val="480"/>
              </a:spcBef>
              <a:buFont typeface="+mj-lt"/>
              <a:buAutoNum type="arabicParenR"/>
            </a:pPr>
            <a:r>
              <a:rPr lang="en-US" altLang="zh-CN" sz="2000" dirty="0" smtClean="0"/>
              <a:t>Alice</a:t>
            </a:r>
            <a:r>
              <a:rPr lang="zh-CN" altLang="en-US" sz="2000" dirty="0"/>
              <a:t>将汇票去盲化，</a:t>
            </a:r>
            <a:r>
              <a:rPr lang="zh-CN" altLang="en-US" sz="2000" dirty="0" smtClean="0"/>
              <a:t>在某商人处花掉汇票</a:t>
            </a:r>
            <a:endParaRPr lang="en-US" altLang="zh-CN" sz="2000" dirty="0" smtClean="0"/>
          </a:p>
          <a:p>
            <a:pPr marL="514350" indent="-457200">
              <a:spcBef>
                <a:spcPts val="480"/>
              </a:spcBef>
              <a:buFont typeface="+mj-lt"/>
              <a:buAutoNum type="arabicParenR"/>
            </a:pPr>
            <a:r>
              <a:rPr lang="zh-CN" altLang="en-US" sz="2000" dirty="0" smtClean="0"/>
              <a:t>商人检查银行签名以确信汇票是合法的</a:t>
            </a:r>
            <a:endParaRPr lang="en-US" altLang="zh-CN" sz="2000" dirty="0" smtClean="0"/>
          </a:p>
          <a:p>
            <a:pPr marL="514350" indent="-457200">
              <a:spcBef>
                <a:spcPts val="480"/>
              </a:spcBef>
              <a:buFont typeface="+mj-lt"/>
              <a:buAutoNum type="arabicParenR"/>
            </a:pPr>
            <a:r>
              <a:rPr lang="zh-CN" altLang="en-US" sz="2000" dirty="0" smtClean="0">
                <a:solidFill>
                  <a:srgbClr val="FF0000"/>
                </a:solidFill>
              </a:rPr>
              <a:t>商人要求</a:t>
            </a:r>
            <a:r>
              <a:rPr lang="en-US" altLang="zh-CN" sz="2000" dirty="0" smtClean="0">
                <a:solidFill>
                  <a:srgbClr val="FF0000"/>
                </a:solidFill>
              </a:rPr>
              <a:t>Alice</a:t>
            </a:r>
            <a:r>
              <a:rPr lang="zh-CN" altLang="en-US" sz="2000" dirty="0" smtClean="0">
                <a:solidFill>
                  <a:srgbClr val="FF0000"/>
                </a:solidFill>
              </a:rPr>
              <a:t>在汇票上写一个随机识别字符串</a:t>
            </a:r>
            <a:endParaRPr lang="en-US" altLang="zh-CN" sz="2000" dirty="0" smtClean="0">
              <a:solidFill>
                <a:srgbClr val="FF0000"/>
              </a:solidFill>
            </a:endParaRPr>
          </a:p>
          <a:p>
            <a:pPr marL="514350" indent="-457200">
              <a:spcBef>
                <a:spcPts val="480"/>
              </a:spcBef>
              <a:buFont typeface="+mj-lt"/>
              <a:buAutoNum type="arabicParenR"/>
            </a:pPr>
            <a:r>
              <a:rPr lang="en-US" altLang="zh-CN" sz="2000" dirty="0" smtClean="0">
                <a:solidFill>
                  <a:srgbClr val="FF0000"/>
                </a:solidFill>
              </a:rPr>
              <a:t>Alice</a:t>
            </a:r>
            <a:r>
              <a:rPr lang="zh-CN" altLang="en-US" sz="2000" dirty="0" smtClean="0">
                <a:solidFill>
                  <a:srgbClr val="FF0000"/>
                </a:solidFill>
              </a:rPr>
              <a:t>照办</a:t>
            </a:r>
            <a:endParaRPr lang="en-US" altLang="zh-CN" sz="2000" dirty="0" smtClean="0">
              <a:solidFill>
                <a:srgbClr val="FF0000"/>
              </a:solidFill>
            </a:endParaRPr>
          </a:p>
          <a:p>
            <a:pPr marL="514350" indent="-457200">
              <a:spcBef>
                <a:spcPts val="480"/>
              </a:spcBef>
              <a:buFont typeface="+mj-lt"/>
              <a:buAutoNum type="arabicParenR"/>
            </a:pPr>
            <a:r>
              <a:rPr lang="zh-CN" altLang="en-US" sz="2000" dirty="0" smtClean="0"/>
              <a:t>商人拿汇票到银行</a:t>
            </a:r>
            <a:endParaRPr lang="en-US" altLang="zh-CN" sz="2000" dirty="0" smtClean="0"/>
          </a:p>
          <a:p>
            <a:pPr marL="514350" indent="-457200">
              <a:lnSpc>
                <a:spcPct val="110000"/>
              </a:lnSpc>
              <a:spcBef>
                <a:spcPts val="0"/>
              </a:spcBef>
              <a:buFont typeface="+mj-lt"/>
              <a:buAutoNum type="arabicParenR" startAt="10"/>
            </a:pPr>
            <a:r>
              <a:rPr lang="zh-CN" altLang="en-US" sz="2000" dirty="0" smtClean="0"/>
              <a:t>银行</a:t>
            </a:r>
            <a:r>
              <a:rPr lang="zh-CN" altLang="en-US" sz="2000" dirty="0"/>
              <a:t>验证它的签名，并检查唯一</a:t>
            </a:r>
            <a:r>
              <a:rPr lang="zh-CN" altLang="en-US" sz="2000" dirty="0" smtClean="0"/>
              <a:t>字符串</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584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lvl="1">
              <a:lnSpc>
                <a:spcPct val="110000"/>
              </a:lnSpc>
              <a:spcBef>
                <a:spcPts val="0"/>
              </a:spcBef>
            </a:pPr>
            <a:r>
              <a:rPr lang="zh-CN" altLang="en-US" sz="2000" dirty="0"/>
              <a:t>若唯一字符串不在它的已支付数据库中</a:t>
            </a:r>
            <a:r>
              <a:rPr lang="zh-CN" altLang="en-US" sz="2000" dirty="0" smtClean="0"/>
              <a:t>，则将</a:t>
            </a:r>
            <a:r>
              <a:rPr lang="en-US" altLang="zh-CN" sz="2000" dirty="0"/>
              <a:t>1000</a:t>
            </a:r>
            <a:r>
              <a:rPr lang="zh-CN" altLang="en-US" sz="2000" dirty="0"/>
              <a:t>美元划入商人账户，并记录该唯一字符串</a:t>
            </a:r>
            <a:r>
              <a:rPr lang="zh-CN" altLang="en-US" sz="2000" dirty="0">
                <a:solidFill>
                  <a:srgbClr val="FF0000"/>
                </a:solidFill>
              </a:rPr>
              <a:t>及汇票上的识别字符串</a:t>
            </a:r>
            <a:endParaRPr lang="en-US" altLang="zh-CN" sz="2000" dirty="0"/>
          </a:p>
          <a:p>
            <a:pPr lvl="1">
              <a:lnSpc>
                <a:spcPct val="110000"/>
              </a:lnSpc>
              <a:spcBef>
                <a:spcPts val="0"/>
              </a:spcBef>
            </a:pPr>
            <a:r>
              <a:rPr lang="zh-CN" altLang="en-US" sz="2000" dirty="0"/>
              <a:t>若唯一字符串已在支付数据库中，银行拒绝</a:t>
            </a:r>
            <a:r>
              <a:rPr lang="zh-CN" altLang="en-US" sz="2000" dirty="0" smtClean="0"/>
              <a:t>支付，</a:t>
            </a:r>
            <a:r>
              <a:rPr lang="zh-CN" altLang="en-US" sz="2000" dirty="0" smtClean="0">
                <a:solidFill>
                  <a:srgbClr val="FF0000"/>
                </a:solidFill>
              </a:rPr>
              <a:t>进一步检查</a:t>
            </a:r>
            <a:r>
              <a:rPr lang="zh-CN" altLang="en-US" sz="2000" dirty="0">
                <a:solidFill>
                  <a:srgbClr val="FF0000"/>
                </a:solidFill>
              </a:rPr>
              <a:t>识别字符串</a:t>
            </a:r>
            <a:endParaRPr lang="en-US" altLang="zh-CN" sz="2000" dirty="0" smtClean="0">
              <a:solidFill>
                <a:srgbClr val="FF0000"/>
              </a:solidFill>
            </a:endParaRPr>
          </a:p>
          <a:p>
            <a:pPr lvl="2">
              <a:lnSpc>
                <a:spcPct val="110000"/>
              </a:lnSpc>
              <a:spcBef>
                <a:spcPts val="0"/>
              </a:spcBef>
            </a:pPr>
            <a:r>
              <a:rPr lang="zh-CN" altLang="en-US" dirty="0" smtClean="0">
                <a:solidFill>
                  <a:srgbClr val="FF0000"/>
                </a:solidFill>
              </a:rPr>
              <a:t>若</a:t>
            </a:r>
            <a:r>
              <a:rPr lang="zh-CN" altLang="en-US" dirty="0">
                <a:solidFill>
                  <a:srgbClr val="FF0000"/>
                </a:solidFill>
              </a:rPr>
              <a:t>汇票上的识别字符串和数据库中的相同，则是商人复印了</a:t>
            </a:r>
            <a:r>
              <a:rPr lang="zh-CN" altLang="en-US" dirty="0" smtClean="0">
                <a:solidFill>
                  <a:srgbClr val="FF0000"/>
                </a:solidFill>
              </a:rPr>
              <a:t>汇票</a:t>
            </a:r>
            <a:endParaRPr lang="en-US" altLang="zh-CN" dirty="0" smtClean="0">
              <a:solidFill>
                <a:srgbClr val="FF0000"/>
              </a:solidFill>
            </a:endParaRPr>
          </a:p>
          <a:p>
            <a:pPr lvl="2">
              <a:lnSpc>
                <a:spcPct val="110000"/>
              </a:lnSpc>
              <a:spcBef>
                <a:spcPts val="0"/>
              </a:spcBef>
            </a:pPr>
            <a:r>
              <a:rPr lang="zh-CN" altLang="en-US" dirty="0" smtClean="0">
                <a:solidFill>
                  <a:srgbClr val="FF0000"/>
                </a:solidFill>
              </a:rPr>
              <a:t>若</a:t>
            </a:r>
            <a:r>
              <a:rPr lang="zh-CN" altLang="en-US" dirty="0">
                <a:solidFill>
                  <a:srgbClr val="FF0000"/>
                </a:solidFill>
              </a:rPr>
              <a:t>不同，则是</a:t>
            </a:r>
            <a:r>
              <a:rPr lang="en-US" altLang="zh-CN" dirty="0">
                <a:solidFill>
                  <a:srgbClr val="FF0000"/>
                </a:solidFill>
              </a:rPr>
              <a:t>Alice</a:t>
            </a:r>
            <a:r>
              <a:rPr lang="zh-CN" altLang="en-US" dirty="0">
                <a:solidFill>
                  <a:srgbClr val="FF0000"/>
                </a:solidFill>
              </a:rPr>
              <a:t>复印了汇票</a:t>
            </a:r>
            <a:endParaRPr lang="en-US" altLang="zh-CN" dirty="0"/>
          </a:p>
          <a:p>
            <a:pPr>
              <a:spcBef>
                <a:spcPts val="0"/>
              </a:spcBef>
            </a:pPr>
            <a:endParaRPr lang="en-US" altLang="zh-CN" sz="2000" dirty="0" smtClean="0"/>
          </a:p>
          <a:p>
            <a:pPr>
              <a:spcBef>
                <a:spcPts val="0"/>
              </a:spcBef>
            </a:pPr>
            <a:r>
              <a:rPr lang="en-US" altLang="zh-CN" sz="2000" dirty="0" smtClean="0"/>
              <a:t>Alice</a:t>
            </a:r>
            <a:r>
              <a:rPr lang="zh-CN" altLang="en-US" sz="2000" dirty="0" smtClean="0"/>
              <a:t>可能两次写同一个识别字符串，陷害商人</a:t>
            </a:r>
            <a:endParaRPr lang="en-US" altLang="zh-CN" sz="2000" dirty="0" smtClean="0"/>
          </a:p>
          <a:p>
            <a:pPr>
              <a:spcBef>
                <a:spcPts val="0"/>
              </a:spcBef>
            </a:pPr>
            <a:r>
              <a:rPr lang="zh-CN" altLang="en-US" sz="2000" dirty="0" smtClean="0"/>
              <a:t>即使发现是</a:t>
            </a:r>
            <a:r>
              <a:rPr lang="en-US" altLang="zh-CN" sz="2000" dirty="0" smtClean="0"/>
              <a:t>Alice</a:t>
            </a:r>
            <a:r>
              <a:rPr lang="zh-CN" altLang="en-US" sz="2000" dirty="0" smtClean="0"/>
              <a:t>作假，但是</a:t>
            </a:r>
            <a:r>
              <a:rPr lang="en-US" altLang="zh-CN" sz="2000" dirty="0" smtClean="0"/>
              <a:t>Alice</a:t>
            </a:r>
            <a:r>
              <a:rPr lang="zh-CN" altLang="en-US" sz="2000" dirty="0" smtClean="0"/>
              <a:t>是谁？</a:t>
            </a:r>
            <a:endParaRPr lang="en-US" altLang="zh-CN" sz="2000" dirty="0" smtClean="0"/>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00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r>
              <a:rPr lang="en-US" altLang="zh-CN" dirty="0" smtClean="0"/>
              <a:t>4</a:t>
            </a:r>
            <a:endParaRPr lang="zh-CN" altLang="en-US" dirty="0"/>
          </a:p>
        </p:txBody>
      </p:sp>
      <p:sp>
        <p:nvSpPr>
          <p:cNvPr id="3" name="内容占位符 2"/>
          <p:cNvSpPr>
            <a:spLocks noGrp="1"/>
          </p:cNvSpPr>
          <p:nvPr>
            <p:ph idx="1"/>
          </p:nvPr>
        </p:nvSpPr>
        <p:spPr/>
        <p:txBody>
          <a:bodyPr>
            <a:noAutofit/>
          </a:bodyPr>
          <a:lstStyle/>
          <a:p>
            <a:r>
              <a:rPr lang="en-US" altLang="zh-CN" dirty="0" smtClean="0"/>
              <a:t>Alice</a:t>
            </a:r>
            <a:r>
              <a:rPr lang="zh-CN" altLang="en-US" dirty="0" smtClean="0"/>
              <a:t>汇票的制作：</a:t>
            </a:r>
            <a:endParaRPr lang="en-US" altLang="zh-CN" dirty="0" smtClean="0"/>
          </a:p>
          <a:p>
            <a:pPr lvl="1"/>
            <a:r>
              <a:rPr lang="zh-CN" altLang="en-US" dirty="0" smtClean="0"/>
              <a:t>每张汇票形式为：</a:t>
            </a:r>
            <a:endParaRPr lang="en-US" altLang="zh-CN" dirty="0"/>
          </a:p>
          <a:p>
            <a:pPr lvl="1"/>
            <a:endParaRPr lang="en-US" altLang="zh-CN" sz="2000" dirty="0" smtClean="0"/>
          </a:p>
          <a:p>
            <a:pPr lvl="1"/>
            <a:endParaRPr lang="en-US" altLang="zh-CN" sz="2000" dirty="0" smtClean="0"/>
          </a:p>
          <a:p>
            <a:pPr lvl="1"/>
            <a:endParaRPr lang="en-US" altLang="zh-CN" sz="2000" dirty="0"/>
          </a:p>
          <a:p>
            <a:pPr lvl="1"/>
            <a:endParaRPr lang="en-US" altLang="zh-CN" sz="2000" dirty="0" smtClean="0"/>
          </a:p>
          <a:p>
            <a:pPr lvl="1"/>
            <a:endParaRPr lang="en-US" altLang="zh-CN" sz="2000" dirty="0" smtClean="0"/>
          </a:p>
          <a:p>
            <a:pPr lvl="1"/>
            <a:r>
              <a:rPr lang="zh-CN" altLang="en-US" dirty="0" smtClean="0"/>
              <a:t>每个识别字符串这样构造：</a:t>
            </a:r>
            <a:endParaRPr lang="en-US" altLang="zh-CN" dirty="0" smtClean="0"/>
          </a:p>
          <a:p>
            <a:pPr lvl="2"/>
            <a:r>
              <a:rPr lang="en-US" altLang="zh-CN" dirty="0" smtClean="0"/>
              <a:t>Alice</a:t>
            </a:r>
            <a:r>
              <a:rPr lang="zh-CN" altLang="en-US" dirty="0" smtClean="0"/>
              <a:t>制作一个表征身份的字符串（包括姓名，住址等等）</a:t>
            </a:r>
            <a:endParaRPr lang="en-US" altLang="zh-CN" dirty="0" smtClean="0"/>
          </a:p>
          <a:p>
            <a:pPr lvl="2"/>
            <a:r>
              <a:rPr lang="zh-CN" altLang="en-US" dirty="0" smtClean="0"/>
              <a:t>用秘密分割技术将它分为两部分</a:t>
            </a:r>
            <a:r>
              <a:rPr lang="en-US" altLang="zh-CN" dirty="0" smtClean="0"/>
              <a:t>I</a:t>
            </a:r>
            <a:r>
              <a:rPr lang="en-US" altLang="zh-CN" baseline="-25000" dirty="0" smtClean="0"/>
              <a:t>i</a:t>
            </a:r>
            <a:r>
              <a:rPr lang="en-US" altLang="zh-CN" dirty="0" smtClean="0"/>
              <a:t>=(</a:t>
            </a:r>
            <a:r>
              <a:rPr lang="en-US" altLang="zh-CN" dirty="0" err="1" smtClean="0"/>
              <a:t>I</a:t>
            </a:r>
            <a:r>
              <a:rPr lang="en-US" altLang="zh-CN" baseline="-25000" dirty="0" err="1" smtClean="0"/>
              <a:t>iL</a:t>
            </a:r>
            <a:r>
              <a:rPr lang="en-US" altLang="zh-CN" dirty="0" smtClean="0"/>
              <a:t>,</a:t>
            </a:r>
            <a:r>
              <a:rPr lang="zh-CN" altLang="en-US" dirty="0" smtClean="0"/>
              <a:t> </a:t>
            </a:r>
            <a:r>
              <a:rPr lang="en-US" altLang="zh-CN" dirty="0" err="1" smtClean="0"/>
              <a:t>I</a:t>
            </a:r>
            <a:r>
              <a:rPr lang="en-US" altLang="zh-CN" baseline="-25000" dirty="0" err="1" smtClean="0"/>
              <a:t>iR</a:t>
            </a:r>
            <a:r>
              <a:rPr lang="en-US" altLang="zh-CN" dirty="0" smtClean="0"/>
              <a:t>)</a:t>
            </a:r>
          </a:p>
          <a:p>
            <a:pPr lvl="2"/>
            <a:r>
              <a:rPr lang="zh-CN" altLang="en-US" dirty="0" smtClean="0"/>
              <a:t>例如，消息</a:t>
            </a:r>
            <a:r>
              <a:rPr lang="en-US" altLang="zh-CN" dirty="0" smtClean="0"/>
              <a:t>M</a:t>
            </a:r>
            <a:r>
              <a:rPr lang="zh-CN" altLang="en-US" dirty="0" smtClean="0"/>
              <a:t>可分为</a:t>
            </a:r>
            <a:r>
              <a:rPr lang="en-US" altLang="zh-CN" dirty="0" smtClean="0"/>
              <a:t>(X, X⊕M)</a:t>
            </a:r>
          </a:p>
          <a:p>
            <a:pPr lvl="2"/>
            <a:r>
              <a:rPr lang="zh-CN" altLang="en-US" dirty="0" smtClean="0"/>
              <a:t>使用位承诺协议承诺每一部分，每一部分是一个可以要求</a:t>
            </a:r>
            <a:r>
              <a:rPr lang="en-US" altLang="zh-CN" dirty="0" smtClean="0"/>
              <a:t>Alice</a:t>
            </a:r>
            <a:r>
              <a:rPr lang="zh-CN" altLang="en-US" dirty="0" smtClean="0"/>
              <a:t>打开的</a:t>
            </a:r>
            <a:r>
              <a:rPr lang="zh-CN" altLang="en-US" dirty="0"/>
              <a:t>独立</a:t>
            </a:r>
            <a:r>
              <a:rPr lang="zh-CN" altLang="en-US" dirty="0" smtClean="0"/>
              <a:t>位承诺分组</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555931350"/>
              </p:ext>
            </p:extLst>
          </p:nvPr>
        </p:nvGraphicFramePr>
        <p:xfrm>
          <a:off x="2483768" y="2204864"/>
          <a:ext cx="3672408" cy="1559560"/>
        </p:xfrm>
        <a:graphic>
          <a:graphicData uri="http://schemas.openxmlformats.org/drawingml/2006/table">
            <a:tbl>
              <a:tblPr>
                <a:tableStyleId>{BC89EF96-8CEA-46FF-86C4-4CE0E7609802}</a:tableStyleId>
              </a:tblPr>
              <a:tblGrid>
                <a:gridCol w="1368152"/>
                <a:gridCol w="468052"/>
                <a:gridCol w="1836204"/>
              </a:tblGrid>
              <a:tr h="370840">
                <a:tc gridSpan="2">
                  <a:txBody>
                    <a:bodyPr/>
                    <a:lstStyle/>
                    <a:p>
                      <a:pPr algn="ctr"/>
                      <a:r>
                        <a:rPr lang="zh-CN" altLang="en-US" dirty="0" smtClean="0">
                          <a:latin typeface="微软雅黑" panose="020B0503020204020204" pitchFamily="34" charset="-122"/>
                          <a:ea typeface="微软雅黑" panose="020B0503020204020204" pitchFamily="34" charset="-122"/>
                        </a:rPr>
                        <a:t>金额</a:t>
                      </a:r>
                      <a:endParaRPr lang="zh-CN" altLang="en-US" dirty="0">
                        <a:latin typeface="微软雅黑" panose="020B0503020204020204" pitchFamily="34" charset="-122"/>
                        <a:ea typeface="微软雅黑" panose="020B0503020204020204" pitchFamily="34" charset="-122"/>
                      </a:endParaRPr>
                    </a:p>
                  </a:txBody>
                  <a:tcPr/>
                </a:tc>
                <a:tc hMerge="1">
                  <a:txBody>
                    <a:bodyPr/>
                    <a:lstStyle/>
                    <a:p>
                      <a:endParaRPr lang="zh-CN" altLang="en-US"/>
                    </a:p>
                  </a:txBody>
                  <a:tcPr/>
                </a:tc>
                <a:tc>
                  <a:txBody>
                    <a:bodyPr/>
                    <a:lstStyle/>
                    <a:p>
                      <a:pPr algn="ctr"/>
                      <a:r>
                        <a:rPr lang="zh-CN" altLang="en-US" dirty="0" smtClean="0">
                          <a:latin typeface="微软雅黑" panose="020B0503020204020204" pitchFamily="34" charset="-122"/>
                          <a:ea typeface="微软雅黑" panose="020B0503020204020204" pitchFamily="34" charset="-122"/>
                        </a:rPr>
                        <a:t>唯一字符串</a:t>
                      </a:r>
                      <a:r>
                        <a:rPr lang="en-US" altLang="zh-CN" dirty="0" smtClean="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solidFill>
                            <a:srgbClr val="FF0000"/>
                          </a:solidFill>
                          <a:latin typeface="微软雅黑" panose="020B0503020204020204" pitchFamily="34" charset="-122"/>
                          <a:ea typeface="微软雅黑" panose="020B0503020204020204" pitchFamily="34" charset="-122"/>
                        </a:rPr>
                        <a:t>识别字符串：</a:t>
                      </a:r>
                      <a:endParaRPr lang="zh-CN" altLang="en-US" dirty="0">
                        <a:solidFill>
                          <a:srgbClr val="FF0000"/>
                        </a:solidFill>
                        <a:latin typeface="微软雅黑" panose="020B0503020204020204" pitchFamily="34" charset="-122"/>
                        <a:ea typeface="微软雅黑" panose="020B0503020204020204" pitchFamily="34" charset="-122"/>
                      </a:endParaRPr>
                    </a:p>
                  </a:txBody>
                  <a:tcPr>
                    <a:lnR w="12700" cap="flat" cmpd="sng" algn="ctr">
                      <a:noFill/>
                      <a:prstDash val="solid"/>
                      <a:round/>
                      <a:headEnd type="none" w="med" len="med"/>
                      <a:tailEnd type="none" w="med" len="med"/>
                    </a:lnR>
                  </a:tcPr>
                </a:tc>
                <a:tc gridSpan="2">
                  <a:txBody>
                    <a:bodyPr/>
                    <a:lstStyle/>
                    <a:p>
                      <a:r>
                        <a:rPr lang="en-US" altLang="zh-CN" dirty="0" smtClean="0">
                          <a:solidFill>
                            <a:srgbClr val="FF0000"/>
                          </a:solidFill>
                          <a:latin typeface="微软雅黑" panose="020B0503020204020204" pitchFamily="34" charset="-122"/>
                          <a:ea typeface="微软雅黑" panose="020B0503020204020204" pitchFamily="34" charset="-122"/>
                        </a:rPr>
                        <a:t>I</a:t>
                      </a:r>
                      <a:r>
                        <a:rPr lang="en-US" altLang="zh-CN" baseline="-25000" dirty="0" smtClean="0">
                          <a:solidFill>
                            <a:srgbClr val="FF0000"/>
                          </a:solidFill>
                          <a:latin typeface="微软雅黑" panose="020B0503020204020204" pitchFamily="34" charset="-122"/>
                          <a:ea typeface="微软雅黑" panose="020B0503020204020204" pitchFamily="34" charset="-122"/>
                        </a:rPr>
                        <a:t>1</a:t>
                      </a:r>
                      <a:r>
                        <a:rPr lang="en-US" altLang="zh-CN" dirty="0" smtClean="0">
                          <a:solidFill>
                            <a:srgbClr val="FF0000"/>
                          </a:solidFill>
                          <a:latin typeface="微软雅黑" panose="020B0503020204020204" pitchFamily="34" charset="-122"/>
                          <a:ea typeface="微软雅黑" panose="020B0503020204020204" pitchFamily="34" charset="-122"/>
                        </a:rPr>
                        <a:t>=(I</a:t>
                      </a:r>
                      <a:r>
                        <a:rPr lang="en-US" altLang="zh-CN" baseline="-25000" dirty="0" smtClean="0">
                          <a:solidFill>
                            <a:srgbClr val="FF0000"/>
                          </a:solidFill>
                          <a:latin typeface="微软雅黑" panose="020B0503020204020204" pitchFamily="34" charset="-122"/>
                          <a:ea typeface="微软雅黑" panose="020B0503020204020204" pitchFamily="34" charset="-122"/>
                        </a:rPr>
                        <a:t>1L</a:t>
                      </a:r>
                      <a:r>
                        <a:rPr lang="en-US" altLang="zh-CN" dirty="0" smtClean="0">
                          <a:solidFill>
                            <a:srgbClr val="FF0000"/>
                          </a:solidFill>
                          <a:latin typeface="微软雅黑" panose="020B0503020204020204" pitchFamily="34" charset="-122"/>
                          <a:ea typeface="微软雅黑" panose="020B0503020204020204" pitchFamily="34" charset="-122"/>
                        </a:rPr>
                        <a:t>, I</a:t>
                      </a:r>
                      <a:r>
                        <a:rPr lang="en-US" altLang="zh-CN" baseline="-25000" dirty="0" smtClean="0">
                          <a:solidFill>
                            <a:srgbClr val="FF0000"/>
                          </a:solidFill>
                          <a:latin typeface="微软雅黑" panose="020B0503020204020204" pitchFamily="34" charset="-122"/>
                          <a:ea typeface="微软雅黑" panose="020B0503020204020204" pitchFamily="34" charset="-122"/>
                        </a:rPr>
                        <a:t>1R</a:t>
                      </a:r>
                      <a:r>
                        <a:rPr lang="en-US" altLang="zh-CN" dirty="0" smtClean="0">
                          <a:solidFill>
                            <a:srgbClr val="FF0000"/>
                          </a:solidFill>
                          <a:latin typeface="微软雅黑" panose="020B0503020204020204" pitchFamily="34" charset="-122"/>
                          <a:ea typeface="微软雅黑" panose="020B0503020204020204" pitchFamily="34"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latin typeface="微软雅黑" panose="020B0503020204020204" pitchFamily="34" charset="-122"/>
                          <a:ea typeface="微软雅黑" panose="020B0503020204020204" pitchFamily="34" charset="-122"/>
                        </a:rPr>
                        <a:t>I</a:t>
                      </a:r>
                      <a:r>
                        <a:rPr lang="en-US" altLang="zh-CN" baseline="-25000" dirty="0" smtClean="0">
                          <a:solidFill>
                            <a:srgbClr val="FF0000"/>
                          </a:solidFill>
                          <a:latin typeface="微软雅黑" panose="020B0503020204020204" pitchFamily="34" charset="-122"/>
                          <a:ea typeface="微软雅黑" panose="020B0503020204020204" pitchFamily="34" charset="-122"/>
                        </a:rPr>
                        <a:t>2</a:t>
                      </a:r>
                      <a:r>
                        <a:rPr lang="en-US" altLang="zh-CN" dirty="0" smtClean="0">
                          <a:solidFill>
                            <a:srgbClr val="FF0000"/>
                          </a:solidFill>
                          <a:latin typeface="微软雅黑" panose="020B0503020204020204" pitchFamily="34" charset="-122"/>
                          <a:ea typeface="微软雅黑" panose="020B0503020204020204" pitchFamily="34" charset="-122"/>
                        </a:rPr>
                        <a:t>=(I</a:t>
                      </a:r>
                      <a:r>
                        <a:rPr lang="en-US" altLang="zh-CN" baseline="-25000" dirty="0" smtClean="0">
                          <a:solidFill>
                            <a:srgbClr val="FF0000"/>
                          </a:solidFill>
                          <a:latin typeface="微软雅黑" panose="020B0503020204020204" pitchFamily="34" charset="-122"/>
                          <a:ea typeface="微软雅黑" panose="020B0503020204020204" pitchFamily="34" charset="-122"/>
                        </a:rPr>
                        <a:t>2L</a:t>
                      </a:r>
                      <a:r>
                        <a:rPr lang="en-US" altLang="zh-CN" dirty="0" smtClean="0">
                          <a:solidFill>
                            <a:srgbClr val="FF0000"/>
                          </a:solidFill>
                          <a:latin typeface="微软雅黑" panose="020B0503020204020204" pitchFamily="34" charset="-122"/>
                          <a:ea typeface="微软雅黑" panose="020B0503020204020204" pitchFamily="34" charset="-122"/>
                        </a:rPr>
                        <a:t>, I</a:t>
                      </a:r>
                      <a:r>
                        <a:rPr lang="en-US" altLang="zh-CN" baseline="-25000" dirty="0" smtClean="0">
                          <a:solidFill>
                            <a:srgbClr val="FF0000"/>
                          </a:solidFill>
                          <a:latin typeface="微软雅黑" panose="020B0503020204020204" pitchFamily="34" charset="-122"/>
                          <a:ea typeface="微软雅黑" panose="020B0503020204020204" pitchFamily="34" charset="-122"/>
                        </a:rPr>
                        <a:t>2R</a:t>
                      </a:r>
                      <a:r>
                        <a:rPr lang="en-US" altLang="zh-CN" dirty="0" smtClean="0">
                          <a:solidFill>
                            <a:srgbClr val="FF0000"/>
                          </a:solidFill>
                          <a:latin typeface="微软雅黑" panose="020B0503020204020204" pitchFamily="34" charset="-122"/>
                          <a:ea typeface="微软雅黑" panose="020B0503020204020204" pitchFamily="34" charset="-122"/>
                        </a:rPr>
                        <a:t>)</a:t>
                      </a:r>
                    </a:p>
                    <a:p>
                      <a:r>
                        <a:rPr lang="en-US" altLang="zh-CN" dirty="0" smtClean="0">
                          <a:solidFill>
                            <a:srgbClr val="FF0000"/>
                          </a:solidFill>
                          <a:latin typeface="微软雅黑" panose="020B0503020204020204" pitchFamily="34" charset="-122"/>
                          <a:ea typeface="微软雅黑" panose="020B0503020204020204" pitchFamily="34" charset="-122"/>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latin typeface="微软雅黑" panose="020B0503020204020204" pitchFamily="34" charset="-122"/>
                          <a:ea typeface="微软雅黑" panose="020B0503020204020204" pitchFamily="34" charset="-122"/>
                        </a:rPr>
                        <a:t>I</a:t>
                      </a:r>
                      <a:r>
                        <a:rPr lang="en-US" altLang="zh-CN" baseline="-25000" dirty="0" smtClean="0">
                          <a:solidFill>
                            <a:srgbClr val="FF0000"/>
                          </a:solidFill>
                          <a:latin typeface="微软雅黑" panose="020B0503020204020204" pitchFamily="34" charset="-122"/>
                          <a:ea typeface="微软雅黑" panose="020B0503020204020204" pitchFamily="34" charset="-122"/>
                        </a:rPr>
                        <a:t>n</a:t>
                      </a:r>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err="1" smtClean="0">
                          <a:solidFill>
                            <a:srgbClr val="FF0000"/>
                          </a:solidFill>
                          <a:latin typeface="微软雅黑" panose="020B0503020204020204" pitchFamily="34" charset="-122"/>
                          <a:ea typeface="微软雅黑" panose="020B0503020204020204" pitchFamily="34" charset="-122"/>
                        </a:rPr>
                        <a:t>I</a:t>
                      </a:r>
                      <a:r>
                        <a:rPr lang="en-US" altLang="zh-CN" baseline="-25000" dirty="0" err="1" smtClean="0">
                          <a:solidFill>
                            <a:srgbClr val="FF0000"/>
                          </a:solidFill>
                          <a:latin typeface="微软雅黑" panose="020B0503020204020204" pitchFamily="34" charset="-122"/>
                          <a:ea typeface="微软雅黑" panose="020B0503020204020204" pitchFamily="34" charset="-122"/>
                        </a:rPr>
                        <a:t>nL</a:t>
                      </a:r>
                      <a:r>
                        <a:rPr lang="en-US" altLang="zh-CN" dirty="0" smtClean="0">
                          <a:solidFill>
                            <a:srgbClr val="FF0000"/>
                          </a:solidFill>
                          <a:latin typeface="微软雅黑" panose="020B0503020204020204" pitchFamily="34" charset="-122"/>
                          <a:ea typeface="微软雅黑" panose="020B0503020204020204" pitchFamily="34" charset="-122"/>
                        </a:rPr>
                        <a:t>, </a:t>
                      </a:r>
                      <a:r>
                        <a:rPr lang="en-US" altLang="zh-CN" dirty="0" err="1" smtClean="0">
                          <a:solidFill>
                            <a:srgbClr val="FF0000"/>
                          </a:solidFill>
                          <a:latin typeface="微软雅黑" panose="020B0503020204020204" pitchFamily="34" charset="-122"/>
                          <a:ea typeface="微软雅黑" panose="020B0503020204020204" pitchFamily="34" charset="-122"/>
                        </a:rPr>
                        <a:t>I</a:t>
                      </a:r>
                      <a:r>
                        <a:rPr lang="en-US" altLang="zh-CN" baseline="-25000" dirty="0" err="1" smtClean="0">
                          <a:solidFill>
                            <a:srgbClr val="FF0000"/>
                          </a:solidFill>
                          <a:latin typeface="微软雅黑" panose="020B0503020204020204" pitchFamily="34" charset="-122"/>
                          <a:ea typeface="微软雅黑" panose="020B0503020204020204" pitchFamily="34" charset="-122"/>
                        </a:rPr>
                        <a:t>nR</a:t>
                      </a:r>
                      <a:r>
                        <a:rPr lang="en-US" altLang="zh-CN" dirty="0" smtClean="0">
                          <a:solidFill>
                            <a:srgbClr val="FF0000"/>
                          </a:solidFill>
                          <a:latin typeface="微软雅黑" panose="020B0503020204020204" pitchFamily="34" charset="-122"/>
                          <a:ea typeface="微软雅黑" panose="020B0503020204020204" pitchFamily="34" charset="-122"/>
                        </a:rPr>
                        <a:t>)</a:t>
                      </a:r>
                    </a:p>
                  </a:txBody>
                  <a:tcPr>
                    <a:lnL w="12700" cap="flat" cmpd="sng" algn="ctr">
                      <a:noFill/>
                      <a:prstDash val="solid"/>
                      <a:round/>
                      <a:headEnd type="none" w="med" len="med"/>
                      <a:tailEnd type="none" w="med" len="med"/>
                    </a:lnL>
                  </a:tcPr>
                </a:tc>
                <a:tc hMerge="1">
                  <a:txBody>
                    <a:bodyPr/>
                    <a:lstStyle/>
                    <a:p>
                      <a:endParaRPr lang="zh-CN" altLang="en-US" dirty="0"/>
                    </a:p>
                  </a:txBody>
                  <a:tcPr/>
                </a:tc>
              </a:tr>
            </a:tbl>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00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514350" indent="-457200">
              <a:spcBef>
                <a:spcPts val="480"/>
              </a:spcBef>
              <a:buFont typeface="+mj-lt"/>
              <a:buAutoNum type="arabicParenR"/>
            </a:pPr>
            <a:r>
              <a:rPr lang="en-US" altLang="zh-CN" sz="2000" dirty="0"/>
              <a:t>Alice</a:t>
            </a:r>
            <a:r>
              <a:rPr lang="zh-CN" altLang="en-US" sz="2000" dirty="0"/>
              <a:t>准备</a:t>
            </a:r>
            <a:r>
              <a:rPr lang="en-US" altLang="zh-CN" sz="2000" dirty="0"/>
              <a:t>100</a:t>
            </a:r>
            <a:r>
              <a:rPr lang="zh-CN" altLang="en-US" sz="2000" dirty="0"/>
              <a:t>张</a:t>
            </a:r>
            <a:r>
              <a:rPr lang="en-US" altLang="zh-CN" sz="2000" dirty="0"/>
              <a:t>1000</a:t>
            </a:r>
            <a:r>
              <a:rPr lang="zh-CN" altLang="en-US" sz="2000" dirty="0"/>
              <a:t>美元的匿名</a:t>
            </a:r>
            <a:r>
              <a:rPr lang="zh-CN" altLang="en-US" sz="2000" dirty="0" smtClean="0"/>
              <a:t>汇票</a:t>
            </a:r>
            <a:endParaRPr lang="en-US" altLang="zh-CN" sz="2000" dirty="0" smtClean="0"/>
          </a:p>
          <a:p>
            <a:pPr marL="514350" indent="-457200">
              <a:spcBef>
                <a:spcPts val="480"/>
              </a:spcBef>
              <a:buFont typeface="+mj-lt"/>
              <a:buAutoNum type="arabicParenR"/>
            </a:pPr>
            <a:r>
              <a:rPr lang="en-US" altLang="zh-CN" sz="2000" dirty="0"/>
              <a:t>Alice</a:t>
            </a:r>
            <a:r>
              <a:rPr lang="zh-CN" altLang="en-US" sz="2000" dirty="0"/>
              <a:t>盲化所有汇票，交给银行</a:t>
            </a:r>
            <a:endParaRPr lang="en-US" altLang="zh-CN" sz="2000" dirty="0" smtClean="0"/>
          </a:p>
          <a:p>
            <a:pPr marL="514350" indent="-457200">
              <a:spcBef>
                <a:spcPts val="480"/>
              </a:spcBef>
              <a:buFont typeface="+mj-lt"/>
              <a:buAutoNum type="arabicParenR"/>
            </a:pPr>
            <a:r>
              <a:rPr lang="zh-CN" altLang="en-US" sz="2000" dirty="0"/>
              <a:t>银行随机选择</a:t>
            </a:r>
            <a:r>
              <a:rPr lang="en-US" altLang="zh-CN" sz="2000" dirty="0"/>
              <a:t>99</a:t>
            </a:r>
            <a:r>
              <a:rPr lang="zh-CN" altLang="en-US" sz="2000" dirty="0"/>
              <a:t>个汇票要求去盲化，确认每个都是一张</a:t>
            </a:r>
            <a:r>
              <a:rPr lang="en-US" altLang="zh-CN" sz="2000" dirty="0"/>
              <a:t>1000</a:t>
            </a:r>
            <a:r>
              <a:rPr lang="zh-CN" altLang="en-US" sz="2000" dirty="0"/>
              <a:t>美元的汇票，且每张的唯一字符串不同，</a:t>
            </a:r>
            <a:r>
              <a:rPr lang="zh-CN" altLang="en-US" sz="2000" dirty="0" smtClean="0">
                <a:solidFill>
                  <a:srgbClr val="FF0000"/>
                </a:solidFill>
              </a:rPr>
              <a:t>并要求</a:t>
            </a:r>
            <a:r>
              <a:rPr lang="en-US" altLang="zh-CN" sz="2000" dirty="0" smtClean="0">
                <a:solidFill>
                  <a:srgbClr val="FF0000"/>
                </a:solidFill>
              </a:rPr>
              <a:t>Alice</a:t>
            </a:r>
            <a:r>
              <a:rPr lang="zh-CN" altLang="en-US" sz="2000" dirty="0" smtClean="0">
                <a:solidFill>
                  <a:srgbClr val="FF0000"/>
                </a:solidFill>
              </a:rPr>
              <a:t>揭示所有识别字符串，验证正确</a:t>
            </a:r>
            <a:endParaRPr lang="en-US" altLang="zh-CN" sz="2000" dirty="0" smtClean="0">
              <a:solidFill>
                <a:srgbClr val="FF0000"/>
              </a:solidFill>
            </a:endParaRPr>
          </a:p>
          <a:p>
            <a:pPr marL="514350" indent="-457200">
              <a:spcBef>
                <a:spcPts val="480"/>
              </a:spcBef>
              <a:buFont typeface="+mj-lt"/>
              <a:buAutoNum type="arabicParenR"/>
            </a:pPr>
            <a:r>
              <a:rPr lang="zh-CN" altLang="en-US" sz="2000" dirty="0"/>
              <a:t>银行在剩下的一个汇票上签名，交还给</a:t>
            </a:r>
            <a:r>
              <a:rPr lang="en-US" altLang="zh-CN" sz="2000" dirty="0"/>
              <a:t>Alice</a:t>
            </a:r>
            <a:r>
              <a:rPr lang="zh-CN" altLang="en-US" sz="2000" dirty="0"/>
              <a:t>，并</a:t>
            </a:r>
            <a:r>
              <a:rPr lang="zh-CN" altLang="en-US" sz="2000" dirty="0" smtClean="0"/>
              <a:t>从她的账户上扣除</a:t>
            </a:r>
            <a:r>
              <a:rPr lang="en-US" altLang="zh-CN" sz="2000" dirty="0" smtClean="0"/>
              <a:t>1000</a:t>
            </a:r>
            <a:r>
              <a:rPr lang="zh-CN" altLang="en-US" sz="2000" dirty="0" smtClean="0"/>
              <a:t>美元。</a:t>
            </a:r>
            <a:endParaRPr lang="en-US" altLang="zh-CN" sz="2000" dirty="0" smtClean="0"/>
          </a:p>
          <a:p>
            <a:pPr marL="514350" indent="-457200">
              <a:spcBef>
                <a:spcPts val="480"/>
              </a:spcBef>
              <a:buFont typeface="+mj-lt"/>
              <a:buAutoNum type="arabicParenR"/>
            </a:pPr>
            <a:r>
              <a:rPr lang="en-US" altLang="zh-CN" sz="2000" dirty="0" smtClean="0"/>
              <a:t>Alice</a:t>
            </a:r>
            <a:r>
              <a:rPr lang="zh-CN" altLang="en-US" sz="2000" dirty="0"/>
              <a:t>将汇票去盲化，</a:t>
            </a:r>
            <a:r>
              <a:rPr lang="zh-CN" altLang="en-US" sz="2000" dirty="0" smtClean="0"/>
              <a:t>在某商人处花掉汇票</a:t>
            </a:r>
            <a:endParaRPr lang="en-US" altLang="zh-CN" sz="2000" dirty="0" smtClean="0"/>
          </a:p>
          <a:p>
            <a:pPr marL="514350" indent="-457200">
              <a:spcBef>
                <a:spcPts val="480"/>
              </a:spcBef>
              <a:buFont typeface="+mj-lt"/>
              <a:buAutoNum type="arabicParenR"/>
            </a:pPr>
            <a:r>
              <a:rPr lang="zh-CN" altLang="en-US" sz="2000" dirty="0" smtClean="0"/>
              <a:t>商人检查银行签名以确信汇票是合法的</a:t>
            </a:r>
            <a:endParaRPr lang="en-US" altLang="zh-CN" sz="2000" dirty="0" smtClean="0"/>
          </a:p>
          <a:p>
            <a:pPr marL="514350" indent="-457200">
              <a:spcBef>
                <a:spcPts val="480"/>
              </a:spcBef>
              <a:buFont typeface="+mj-lt"/>
              <a:buAutoNum type="arabicParenR"/>
            </a:pPr>
            <a:r>
              <a:rPr lang="zh-CN" altLang="en-US" sz="2000" dirty="0" smtClean="0">
                <a:solidFill>
                  <a:srgbClr val="FF0000"/>
                </a:solidFill>
              </a:rPr>
              <a:t>商人要求</a:t>
            </a:r>
            <a:r>
              <a:rPr lang="en-US" altLang="zh-CN" sz="2000" dirty="0" smtClean="0">
                <a:solidFill>
                  <a:srgbClr val="FF0000"/>
                </a:solidFill>
              </a:rPr>
              <a:t>Alice</a:t>
            </a:r>
            <a:r>
              <a:rPr lang="zh-CN" altLang="en-US" sz="2000" dirty="0" smtClean="0">
                <a:solidFill>
                  <a:srgbClr val="FF0000"/>
                </a:solidFill>
              </a:rPr>
              <a:t>随机揭示汇票上每个识别字符串的左半或右半。实际上，商人给</a:t>
            </a:r>
            <a:r>
              <a:rPr lang="en-US" altLang="zh-CN" sz="2000" dirty="0" smtClean="0">
                <a:solidFill>
                  <a:srgbClr val="FF0000"/>
                </a:solidFill>
              </a:rPr>
              <a:t>Alice</a:t>
            </a:r>
            <a:r>
              <a:rPr lang="zh-CN" altLang="en-US" sz="2000" dirty="0" smtClean="0">
                <a:solidFill>
                  <a:srgbClr val="FF0000"/>
                </a:solidFill>
              </a:rPr>
              <a:t>一个随机</a:t>
            </a:r>
            <a:r>
              <a:rPr lang="en-US" altLang="zh-CN" sz="2000" dirty="0" smtClean="0">
                <a:solidFill>
                  <a:srgbClr val="FF0000"/>
                </a:solidFill>
              </a:rPr>
              <a:t>n</a:t>
            </a:r>
            <a:r>
              <a:rPr lang="zh-CN" altLang="en-US" sz="2000" dirty="0" smtClean="0">
                <a:solidFill>
                  <a:srgbClr val="FF0000"/>
                </a:solidFill>
              </a:rPr>
              <a:t>位串，</a:t>
            </a:r>
            <a:r>
              <a:rPr lang="en-US" altLang="zh-CN" sz="2000" dirty="0" smtClean="0">
                <a:solidFill>
                  <a:srgbClr val="FF0000"/>
                </a:solidFill>
              </a:rPr>
              <a:t>Alice</a:t>
            </a:r>
            <a:r>
              <a:rPr lang="zh-CN" altLang="en-US" sz="2000" dirty="0" smtClean="0">
                <a:solidFill>
                  <a:srgbClr val="FF0000"/>
                </a:solidFill>
              </a:rPr>
              <a:t>根据每位是</a:t>
            </a:r>
            <a:r>
              <a:rPr lang="en-US" altLang="zh-CN" sz="2000" dirty="0" smtClean="0">
                <a:solidFill>
                  <a:srgbClr val="FF0000"/>
                </a:solidFill>
              </a:rPr>
              <a:t>1</a:t>
            </a:r>
            <a:r>
              <a:rPr lang="zh-CN" altLang="en-US" sz="2000" dirty="0" smtClean="0">
                <a:solidFill>
                  <a:srgbClr val="FF0000"/>
                </a:solidFill>
              </a:rPr>
              <a:t>或</a:t>
            </a:r>
            <a:r>
              <a:rPr lang="en-US" altLang="zh-CN" sz="2000" dirty="0" smtClean="0">
                <a:solidFill>
                  <a:srgbClr val="FF0000"/>
                </a:solidFill>
              </a:rPr>
              <a:t>0</a:t>
            </a:r>
            <a:r>
              <a:rPr lang="zh-CN" altLang="en-US" sz="2000" dirty="0" smtClean="0">
                <a:solidFill>
                  <a:srgbClr val="FF0000"/>
                </a:solidFill>
              </a:rPr>
              <a:t>来揭示左半或右半</a:t>
            </a:r>
            <a:endParaRPr lang="en-US" altLang="zh-CN" sz="2000" dirty="0" smtClean="0">
              <a:solidFill>
                <a:srgbClr val="FF0000"/>
              </a:solidFill>
            </a:endParaRPr>
          </a:p>
          <a:p>
            <a:pPr marL="514350" indent="-457200">
              <a:spcBef>
                <a:spcPts val="480"/>
              </a:spcBef>
              <a:buFont typeface="+mj-lt"/>
              <a:buAutoNum type="arabicParenR"/>
            </a:pPr>
            <a:r>
              <a:rPr lang="en-US" altLang="zh-CN" sz="2000" dirty="0" smtClean="0"/>
              <a:t>Alice</a:t>
            </a:r>
            <a:r>
              <a:rPr lang="zh-CN" altLang="en-US" sz="2000" dirty="0" smtClean="0"/>
              <a:t>照办</a:t>
            </a:r>
            <a:endParaRPr lang="en-US" altLang="zh-CN" sz="2000" dirty="0" smtClean="0"/>
          </a:p>
          <a:p>
            <a:pPr marL="514350" indent="-457200">
              <a:spcBef>
                <a:spcPts val="480"/>
              </a:spcBef>
              <a:buFont typeface="+mj-lt"/>
              <a:buAutoNum type="arabicParenR"/>
            </a:pPr>
            <a:r>
              <a:rPr lang="zh-CN" altLang="en-US" sz="2000" dirty="0" smtClean="0"/>
              <a:t>商人拿汇票到银行</a:t>
            </a:r>
            <a:endParaRPr lang="en-US" altLang="zh-CN" sz="2000" dirty="0" smtClean="0"/>
          </a:p>
          <a:p>
            <a:pPr marL="514350" indent="-457200">
              <a:spcBef>
                <a:spcPts val="480"/>
              </a:spcBef>
              <a:buFont typeface="+mj-lt"/>
              <a:buAutoNum type="arabicParenR"/>
            </a:pPr>
            <a:r>
              <a:rPr lang="zh-CN" altLang="en-US" sz="2000" dirty="0"/>
              <a:t>银行验证它的签名，并检查唯一</a:t>
            </a:r>
            <a:r>
              <a:rPr lang="zh-CN" altLang="en-US" sz="2000" dirty="0" smtClean="0"/>
              <a:t>字符串</a:t>
            </a:r>
            <a:endParaRPr lang="en-US" altLang="zh-CN"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764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lvl="1">
              <a:spcBef>
                <a:spcPts val="480"/>
              </a:spcBef>
            </a:pPr>
            <a:r>
              <a:rPr lang="zh-CN" altLang="en-US" sz="2000" dirty="0" smtClean="0"/>
              <a:t>若唯一字符串不在它的已支付数据库中，则将</a:t>
            </a:r>
            <a:r>
              <a:rPr lang="en-US" altLang="zh-CN" sz="2000" dirty="0" smtClean="0"/>
              <a:t>1000</a:t>
            </a:r>
            <a:r>
              <a:rPr lang="zh-CN" altLang="en-US" sz="2000" dirty="0" smtClean="0"/>
              <a:t>美元划入商人账户，并记录该唯一字符串及汇票上的识别字符串</a:t>
            </a:r>
            <a:endParaRPr lang="en-US" altLang="zh-CN" sz="2000" dirty="0" smtClean="0"/>
          </a:p>
          <a:p>
            <a:pPr lvl="1">
              <a:spcBef>
                <a:spcPts val="480"/>
              </a:spcBef>
            </a:pPr>
            <a:r>
              <a:rPr lang="zh-CN" altLang="en-US" sz="2000" dirty="0" smtClean="0"/>
              <a:t>若唯一字符串已在支付数据库中，银行拒绝支付</a:t>
            </a:r>
            <a:endParaRPr lang="en-US" altLang="zh-CN" sz="2000" dirty="0" smtClean="0"/>
          </a:p>
          <a:p>
            <a:pPr lvl="2">
              <a:spcBef>
                <a:spcPts val="480"/>
              </a:spcBef>
            </a:pPr>
            <a:r>
              <a:rPr lang="zh-CN" altLang="en-US" dirty="0" smtClean="0"/>
              <a:t>若汇票上的识别字符串和数据库中的相同，则是商人复印了汇票</a:t>
            </a:r>
            <a:endParaRPr lang="en-US" altLang="zh-CN" dirty="0" smtClean="0"/>
          </a:p>
          <a:p>
            <a:pPr lvl="2">
              <a:spcBef>
                <a:spcPts val="480"/>
              </a:spcBef>
            </a:pPr>
            <a:r>
              <a:rPr lang="zh-CN" altLang="en-US" dirty="0" smtClean="0"/>
              <a:t>若不同，则是</a:t>
            </a:r>
            <a:r>
              <a:rPr lang="en-US" altLang="zh-CN" dirty="0" smtClean="0"/>
              <a:t>Alice</a:t>
            </a:r>
            <a:r>
              <a:rPr lang="zh-CN" altLang="en-US" dirty="0" smtClean="0"/>
              <a:t>复印了汇票</a:t>
            </a:r>
            <a:endParaRPr lang="en-US" altLang="zh-CN" dirty="0" smtClean="0"/>
          </a:p>
          <a:p>
            <a:pPr marL="914400" lvl="1" indent="-457200">
              <a:spcBef>
                <a:spcPts val="480"/>
              </a:spcBef>
              <a:buFont typeface="+mj-lt"/>
              <a:buAutoNum type="arabicParenR" startAt="10"/>
            </a:pPr>
            <a:endParaRPr lang="en-US" altLang="zh-CN" sz="2000" dirty="0" smtClean="0"/>
          </a:p>
          <a:p>
            <a:r>
              <a:rPr lang="zh-CN" altLang="en-US" sz="2400" dirty="0" smtClean="0"/>
              <a:t>若是</a:t>
            </a:r>
            <a:r>
              <a:rPr lang="en-US" altLang="zh-CN" sz="2400" dirty="0" smtClean="0"/>
              <a:t>Alice</a:t>
            </a:r>
            <a:r>
              <a:rPr lang="zh-CN" altLang="en-US" sz="2400" dirty="0" smtClean="0"/>
              <a:t>复印了汇票，银行可以找到她：</a:t>
            </a:r>
            <a:endParaRPr lang="en-US" altLang="zh-CN" sz="2400" dirty="0" smtClean="0"/>
          </a:p>
          <a:p>
            <a:pPr lvl="1"/>
            <a:r>
              <a:rPr lang="zh-CN" altLang="en-US" sz="2000" dirty="0" smtClean="0"/>
              <a:t>两个商人随机选择的位串一般不会一致</a:t>
            </a:r>
            <a:endParaRPr lang="en-US" altLang="zh-CN" sz="2000" dirty="0" smtClean="0"/>
          </a:p>
          <a:p>
            <a:pPr lvl="1"/>
            <a:r>
              <a:rPr lang="zh-CN" altLang="en-US" sz="2000" dirty="0" smtClean="0"/>
              <a:t>银行可以找到一个识别字符串位，在这个位串上，一个商人让</a:t>
            </a:r>
            <a:r>
              <a:rPr lang="en-US" altLang="zh-CN" sz="2000" dirty="0" smtClean="0"/>
              <a:t>Alice</a:t>
            </a:r>
            <a:r>
              <a:rPr lang="zh-CN" altLang="en-US" sz="2000" dirty="0" smtClean="0"/>
              <a:t>揭示了左半，另一个商人让</a:t>
            </a:r>
            <a:r>
              <a:rPr lang="en-US" altLang="zh-CN" sz="2000" dirty="0" smtClean="0"/>
              <a:t>Alice</a:t>
            </a:r>
            <a:r>
              <a:rPr lang="zh-CN" altLang="en-US" sz="2000" dirty="0" smtClean="0"/>
              <a:t>揭示了右半</a:t>
            </a:r>
            <a:endParaRPr lang="en-US" altLang="zh-CN" sz="2000" dirty="0" smtClean="0"/>
          </a:p>
          <a:p>
            <a:pPr lvl="1"/>
            <a:r>
              <a:rPr lang="zh-CN" altLang="en-US" sz="2000" dirty="0" smtClean="0"/>
              <a:t>由两半可以重建</a:t>
            </a:r>
            <a:r>
              <a:rPr lang="en-US" altLang="zh-CN" sz="2000" dirty="0" smtClean="0"/>
              <a:t>Alice</a:t>
            </a:r>
            <a:r>
              <a:rPr lang="zh-CN" altLang="en-US" sz="2000" dirty="0" smtClean="0"/>
              <a:t>身份</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69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856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endParaRPr lang="en-US" smtClean="0"/>
          </a:p>
        </p:txBody>
      </p:sp>
      <p:sp>
        <p:nvSpPr>
          <p:cNvPr id="3" name="内容占位符 2"/>
          <p:cNvSpPr>
            <a:spLocks noGrp="1"/>
          </p:cNvSpPr>
          <p:nvPr>
            <p:ph idx="1"/>
          </p:nvPr>
        </p:nvSpPr>
        <p:spPr/>
        <p:txBody>
          <a:bodyPr/>
          <a:lstStyle/>
          <a:p>
            <a:pPr lvl="1" eaLnBrk="1" hangingPunct="1">
              <a:defRPr/>
            </a:pPr>
            <a:endParaRPr lang="en-US" altLang="zh-CN" dirty="0" smtClean="0"/>
          </a:p>
          <a:p>
            <a:pPr lvl="1" eaLnBrk="1" hangingPunct="1">
              <a:defRPr/>
            </a:pPr>
            <a:endParaRPr lang="en-US" altLang="zh-CN" dirty="0" smtClean="0"/>
          </a:p>
          <a:p>
            <a:pPr lvl="1" eaLnBrk="1" hangingPunct="1">
              <a:defRPr/>
            </a:pPr>
            <a:endParaRPr lang="en-US" altLang="zh-CN" dirty="0" smtClean="0"/>
          </a:p>
          <a:p>
            <a:pPr lvl="1" eaLnBrk="1" hangingPunct="1">
              <a:defRPr/>
            </a:pPr>
            <a:r>
              <a:rPr lang="zh-CN" altLang="en-US" dirty="0" smtClean="0"/>
              <a:t>当使用密码技术完成上述协议时，</a:t>
            </a:r>
            <a:endParaRPr lang="en-US" altLang="zh-CN" dirty="0" smtClean="0"/>
          </a:p>
          <a:p>
            <a:pPr marL="1371600" lvl="2" indent="-457200" eaLnBrk="1" hangingPunct="1">
              <a:buFont typeface="+mj-lt"/>
              <a:buAutoNum type="arabicParenR"/>
              <a:defRPr/>
            </a:pPr>
            <a:r>
              <a:rPr lang="en-US" altLang="zh-CN" dirty="0" smtClean="0"/>
              <a:t>Alice -&gt; Bob: E(</a:t>
            </a:r>
            <a:r>
              <a:rPr lang="en-US" altLang="zh-CN" dirty="0" err="1" smtClean="0"/>
              <a:t>K</a:t>
            </a:r>
            <a:r>
              <a:rPr lang="en-US" altLang="zh-CN" baseline="-25000" dirty="0" err="1" smtClean="0"/>
              <a:t>a</a:t>
            </a:r>
            <a:r>
              <a:rPr lang="en-US" altLang="zh-CN" dirty="0" err="1" smtClean="0"/>
              <a:t>,M</a:t>
            </a:r>
            <a:r>
              <a:rPr lang="en-US" altLang="zh-CN" dirty="0" smtClean="0"/>
              <a:t>)</a:t>
            </a:r>
          </a:p>
          <a:p>
            <a:pPr marL="1371600" lvl="2" indent="-457200" eaLnBrk="1" hangingPunct="1">
              <a:buFont typeface="+mj-lt"/>
              <a:buAutoNum type="arabicParenR"/>
              <a:defRPr/>
            </a:pPr>
            <a:r>
              <a:rPr lang="en-US" altLang="zh-CN" dirty="0" smtClean="0"/>
              <a:t>Bob -&gt; Alice: E(</a:t>
            </a:r>
            <a:r>
              <a:rPr lang="en-US" altLang="zh-CN" dirty="0" err="1" smtClean="0"/>
              <a:t>K</a:t>
            </a:r>
            <a:r>
              <a:rPr lang="en-US" altLang="zh-CN" baseline="-25000" dirty="0" err="1" smtClean="0"/>
              <a:t>b</a:t>
            </a:r>
            <a:r>
              <a:rPr lang="en-US" altLang="zh-CN" dirty="0" err="1" smtClean="0"/>
              <a:t>,E</a:t>
            </a:r>
            <a:r>
              <a:rPr lang="en-US" altLang="zh-CN" dirty="0" smtClean="0"/>
              <a:t>(</a:t>
            </a:r>
            <a:r>
              <a:rPr lang="en-US" altLang="zh-CN" dirty="0" err="1" smtClean="0"/>
              <a:t>K</a:t>
            </a:r>
            <a:r>
              <a:rPr lang="en-US" altLang="zh-CN" baseline="-25000" dirty="0" err="1" smtClean="0"/>
              <a:t>a</a:t>
            </a:r>
            <a:r>
              <a:rPr lang="en-US" altLang="zh-CN" dirty="0" err="1" smtClean="0"/>
              <a:t>,M</a:t>
            </a:r>
            <a:r>
              <a:rPr lang="en-US" altLang="zh-CN" dirty="0" smtClean="0"/>
              <a:t>))</a:t>
            </a:r>
          </a:p>
          <a:p>
            <a:pPr marL="1371600" lvl="2" indent="-457200" eaLnBrk="1" hangingPunct="1">
              <a:buFont typeface="+mj-lt"/>
              <a:buAutoNum type="arabicParenR"/>
              <a:defRPr/>
            </a:pPr>
            <a:r>
              <a:rPr lang="en-US" altLang="zh-CN" dirty="0" smtClean="0"/>
              <a:t>Alice -&gt; Bob: </a:t>
            </a:r>
            <a:r>
              <a:rPr lang="en-US" altLang="zh-CN" dirty="0" smtClean="0">
                <a:solidFill>
                  <a:srgbClr val="FF0000"/>
                </a:solidFill>
              </a:rPr>
              <a:t>D(</a:t>
            </a:r>
            <a:r>
              <a:rPr lang="en-US" altLang="zh-CN" dirty="0" err="1" smtClean="0">
                <a:solidFill>
                  <a:srgbClr val="FF0000"/>
                </a:solidFill>
              </a:rPr>
              <a:t>K</a:t>
            </a:r>
            <a:r>
              <a:rPr lang="en-US" altLang="zh-CN" baseline="-25000" dirty="0" err="1" smtClean="0">
                <a:solidFill>
                  <a:srgbClr val="FF0000"/>
                </a:solidFill>
              </a:rPr>
              <a:t>a</a:t>
            </a:r>
            <a:r>
              <a:rPr lang="en-US" altLang="zh-CN" dirty="0" err="1" smtClean="0">
                <a:solidFill>
                  <a:srgbClr val="FF0000"/>
                </a:solidFill>
              </a:rPr>
              <a:t>,E</a:t>
            </a:r>
            <a:r>
              <a:rPr lang="en-US" altLang="zh-CN" dirty="0" smtClean="0">
                <a:solidFill>
                  <a:srgbClr val="FF0000"/>
                </a:solidFill>
              </a:rPr>
              <a:t>(</a:t>
            </a:r>
            <a:r>
              <a:rPr lang="en-US" altLang="zh-CN" dirty="0" err="1" smtClean="0">
                <a:solidFill>
                  <a:srgbClr val="FF0000"/>
                </a:solidFill>
              </a:rPr>
              <a:t>K</a:t>
            </a:r>
            <a:r>
              <a:rPr lang="en-US" altLang="zh-CN" baseline="-25000" dirty="0" err="1" smtClean="0">
                <a:solidFill>
                  <a:srgbClr val="FF0000"/>
                </a:solidFill>
              </a:rPr>
              <a:t>b</a:t>
            </a:r>
            <a:r>
              <a:rPr lang="en-US" altLang="zh-CN" dirty="0" err="1" smtClean="0">
                <a:solidFill>
                  <a:srgbClr val="FF0000"/>
                </a:solidFill>
              </a:rPr>
              <a:t>,E</a:t>
            </a:r>
            <a:r>
              <a:rPr lang="en-US" altLang="zh-CN" dirty="0" smtClean="0">
                <a:solidFill>
                  <a:srgbClr val="FF0000"/>
                </a:solidFill>
              </a:rPr>
              <a:t>(</a:t>
            </a:r>
            <a:r>
              <a:rPr lang="en-US" altLang="zh-CN" dirty="0" err="1" smtClean="0">
                <a:solidFill>
                  <a:srgbClr val="FF0000"/>
                </a:solidFill>
              </a:rPr>
              <a:t>K</a:t>
            </a:r>
            <a:r>
              <a:rPr lang="en-US" altLang="zh-CN" baseline="-25000" dirty="0" err="1" smtClean="0">
                <a:solidFill>
                  <a:srgbClr val="FF0000"/>
                </a:solidFill>
              </a:rPr>
              <a:t>a</a:t>
            </a:r>
            <a:r>
              <a:rPr lang="en-US" altLang="zh-CN" dirty="0" err="1" smtClean="0">
                <a:solidFill>
                  <a:srgbClr val="FF0000"/>
                </a:solidFill>
              </a:rPr>
              <a:t>,M</a:t>
            </a:r>
            <a:r>
              <a:rPr lang="en-US" altLang="zh-CN" dirty="0" smtClean="0">
                <a:solidFill>
                  <a:srgbClr val="FF0000"/>
                </a:solidFill>
              </a:rPr>
              <a:t>)))=E(</a:t>
            </a:r>
            <a:r>
              <a:rPr lang="en-US" altLang="zh-CN" dirty="0" err="1" smtClean="0">
                <a:solidFill>
                  <a:srgbClr val="FF0000"/>
                </a:solidFill>
              </a:rPr>
              <a:t>K</a:t>
            </a:r>
            <a:r>
              <a:rPr lang="en-US" altLang="zh-CN" baseline="-25000" dirty="0" err="1" smtClean="0">
                <a:solidFill>
                  <a:srgbClr val="FF0000"/>
                </a:solidFill>
              </a:rPr>
              <a:t>b</a:t>
            </a:r>
            <a:r>
              <a:rPr lang="en-US" altLang="zh-CN" dirty="0" err="1" smtClean="0">
                <a:solidFill>
                  <a:srgbClr val="FF0000"/>
                </a:solidFill>
              </a:rPr>
              <a:t>,M</a:t>
            </a:r>
            <a:r>
              <a:rPr lang="en-US" altLang="zh-CN" dirty="0" smtClean="0">
                <a:solidFill>
                  <a:srgbClr val="FF0000"/>
                </a:solidFill>
              </a:rPr>
              <a:t>)</a:t>
            </a:r>
            <a:endParaRPr lang="en-US" altLang="zh-CN" dirty="0" smtClean="0"/>
          </a:p>
          <a:p>
            <a:pPr marL="1371600" lvl="2" indent="-457200" eaLnBrk="1" hangingPunct="1">
              <a:buFont typeface="+mj-lt"/>
              <a:buAutoNum type="arabicParenR"/>
              <a:defRPr/>
            </a:pPr>
            <a:r>
              <a:rPr lang="en-US" altLang="zh-CN" dirty="0" smtClean="0"/>
              <a:t>Bob:          D(</a:t>
            </a:r>
            <a:r>
              <a:rPr lang="en-US" altLang="zh-CN" dirty="0" err="1" smtClean="0"/>
              <a:t>K</a:t>
            </a:r>
            <a:r>
              <a:rPr lang="en-US" altLang="zh-CN" baseline="-25000" dirty="0" err="1" smtClean="0"/>
              <a:t>b</a:t>
            </a:r>
            <a:r>
              <a:rPr lang="en-US" altLang="zh-CN" dirty="0" err="1" smtClean="0"/>
              <a:t>,E</a:t>
            </a:r>
            <a:r>
              <a:rPr lang="en-US" altLang="zh-CN" dirty="0" smtClean="0"/>
              <a:t>(</a:t>
            </a:r>
            <a:r>
              <a:rPr lang="en-US" altLang="zh-CN" dirty="0" err="1" smtClean="0"/>
              <a:t>K</a:t>
            </a:r>
            <a:r>
              <a:rPr lang="en-US" altLang="zh-CN" baseline="-25000" dirty="0" err="1" smtClean="0"/>
              <a:t>b</a:t>
            </a:r>
            <a:r>
              <a:rPr lang="en-US" altLang="zh-CN" dirty="0" err="1" smtClean="0"/>
              <a:t>,M</a:t>
            </a:r>
            <a:r>
              <a:rPr lang="en-US" altLang="zh-CN" dirty="0" smtClean="0"/>
              <a:t>))=M</a:t>
            </a:r>
          </a:p>
          <a:p>
            <a:pPr lvl="2" eaLnBrk="1" hangingPunct="1">
              <a:defRPr/>
            </a:pPr>
            <a:endParaRPr lang="en-US" altLang="zh-CN" dirty="0" smtClean="0"/>
          </a:p>
          <a:p>
            <a:pPr lvl="2" eaLnBrk="1" hangingPunct="1">
              <a:defRPr/>
            </a:pPr>
            <a:r>
              <a:rPr lang="zh-CN" altLang="en-US" dirty="0" smtClean="0"/>
              <a:t>注意协议的第</a:t>
            </a:r>
            <a:r>
              <a:rPr lang="en-US" altLang="zh-CN" dirty="0" smtClean="0"/>
              <a:t>3</a:t>
            </a:r>
            <a:r>
              <a:rPr lang="zh-CN" altLang="en-US" dirty="0" smtClean="0"/>
              <a:t>步要求加密</a:t>
            </a:r>
            <a:r>
              <a:rPr lang="en-US" altLang="zh-CN" dirty="0" smtClean="0"/>
              <a:t>/</a:t>
            </a:r>
            <a:r>
              <a:rPr lang="zh-CN" altLang="en-US" dirty="0" smtClean="0"/>
              <a:t>解密算法具有可交换性！</a:t>
            </a:r>
            <a:endParaRPr lang="en-US" altLang="zh-CN" dirty="0" smtClean="0"/>
          </a:p>
          <a:p>
            <a:pPr lvl="3" eaLnBrk="1" hangingPunct="1">
              <a:defRPr/>
            </a:pPr>
            <a:r>
              <a:rPr lang="zh-CN" altLang="en-US" sz="2000" dirty="0" smtClean="0"/>
              <a:t>指数运算可用</a:t>
            </a:r>
            <a:r>
              <a:rPr lang="en-US" altLang="zh-CN" sz="2000" dirty="0" smtClean="0"/>
              <a:t>——RSA</a:t>
            </a:r>
          </a:p>
          <a:p>
            <a:pPr lvl="3" eaLnBrk="1" hangingPunct="1">
              <a:defRPr/>
            </a:pPr>
            <a:r>
              <a:rPr lang="zh-CN" altLang="en-US" sz="2000" dirty="0" smtClean="0"/>
              <a:t>按位异或不可用</a:t>
            </a:r>
            <a:r>
              <a:rPr lang="en-US" altLang="zh-CN" sz="2000" dirty="0" smtClean="0"/>
              <a:t>——</a:t>
            </a:r>
            <a:r>
              <a:rPr lang="zh-CN" altLang="en-US" sz="2000" dirty="0" smtClean="0"/>
              <a:t>信息泄露</a:t>
            </a:r>
            <a:endParaRPr lang="en-US" altLang="zh-CN" sz="2000" dirty="0" smtClean="0"/>
          </a:p>
        </p:txBody>
      </p:sp>
      <p:sp>
        <p:nvSpPr>
          <p:cNvPr id="8" name="页脚占位符 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grpSp>
        <p:nvGrpSpPr>
          <p:cNvPr id="39" name="组合 38"/>
          <p:cNvGrpSpPr/>
          <p:nvPr/>
        </p:nvGrpSpPr>
        <p:grpSpPr>
          <a:xfrm>
            <a:off x="1331640" y="1093077"/>
            <a:ext cx="723805" cy="1152128"/>
            <a:chOff x="1331640" y="2060848"/>
            <a:chExt cx="723805" cy="1152128"/>
          </a:xfrm>
        </p:grpSpPr>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348880"/>
              <a:ext cx="651797" cy="864096"/>
            </a:xfrm>
            <a:prstGeom prst="rect">
              <a:avLst/>
            </a:prstGeom>
          </p:spPr>
        </p:pic>
        <p:sp>
          <p:nvSpPr>
            <p:cNvPr id="41" name="文本框 40"/>
            <p:cNvSpPr txBox="1"/>
            <p:nvPr/>
          </p:nvSpPr>
          <p:spPr>
            <a:xfrm>
              <a:off x="1331640" y="2060848"/>
              <a:ext cx="71526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Alice</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2" name="组合 41"/>
          <p:cNvGrpSpPr/>
          <p:nvPr/>
        </p:nvGrpSpPr>
        <p:grpSpPr>
          <a:xfrm>
            <a:off x="6660232" y="1093077"/>
            <a:ext cx="757257" cy="1224136"/>
            <a:chOff x="6660232" y="2060848"/>
            <a:chExt cx="757257" cy="1224136"/>
          </a:xfrm>
        </p:grpSpPr>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660232" y="2348880"/>
              <a:ext cx="757257" cy="936104"/>
            </a:xfrm>
            <a:prstGeom prst="rect">
              <a:avLst/>
            </a:prstGeom>
          </p:spPr>
        </p:pic>
        <p:sp>
          <p:nvSpPr>
            <p:cNvPr id="44" name="文本框 43"/>
            <p:cNvSpPr txBox="1"/>
            <p:nvPr/>
          </p:nvSpPr>
          <p:spPr>
            <a:xfrm>
              <a:off x="6732240" y="2060848"/>
              <a:ext cx="647934"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Bob</a:t>
              </a:r>
            </a:p>
          </p:txBody>
        </p:sp>
      </p:grpSp>
      <p:grpSp>
        <p:nvGrpSpPr>
          <p:cNvPr id="45" name="组合 44"/>
          <p:cNvGrpSpPr/>
          <p:nvPr/>
        </p:nvGrpSpPr>
        <p:grpSpPr>
          <a:xfrm>
            <a:off x="2004161" y="1052736"/>
            <a:ext cx="1145250" cy="1296144"/>
            <a:chOff x="3779912" y="2060848"/>
            <a:chExt cx="1145250" cy="1296144"/>
          </a:xfrm>
        </p:grpSpPr>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2348880"/>
              <a:ext cx="894313" cy="1008112"/>
            </a:xfrm>
            <a:prstGeom prst="rect">
              <a:avLst/>
            </a:prstGeom>
          </p:spPr>
        </p:pic>
        <p:sp>
          <p:nvSpPr>
            <p:cNvPr id="47" name="文本框 46"/>
            <p:cNvSpPr txBox="1"/>
            <p:nvPr/>
          </p:nvSpPr>
          <p:spPr>
            <a:xfrm>
              <a:off x="3779912" y="2060848"/>
              <a:ext cx="114525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Postman</a:t>
              </a:r>
            </a:p>
          </p:txBody>
        </p:sp>
      </p:grpSp>
      <p:sp>
        <p:nvSpPr>
          <p:cNvPr id="48" name="流程图: 合并 4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280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afterEffect">
                                  <p:stCondLst>
                                    <p:cond delay="0"/>
                                  </p:stCondLst>
                                  <p:childTnLst>
                                    <p:animMotion origin="layout" path="M -8.33333E-7 3.33333E-6 C 0.01875 3.33333E-6 0.09358 0.00069 0.15764 0.00069 C 0.22188 0.00092 0.41146 0.00023 0.38507 3.33333E-6 C 0.35868 3.33333E-6 -8.33333E-7 3.33333E-6 -8.33333E-7 0.00023 L -8.33333E-7 3.33333E-6 Z " pathEditMode="relative" rAng="0" ptsTypes="AAAAA">
                                      <p:cBhvr>
                                        <p:cTn id="6" dur="8000" fill="hold"/>
                                        <p:tgtEl>
                                          <p:spTgt spid="45"/>
                                        </p:tgtEl>
                                        <p:attrNameLst>
                                          <p:attrName>ppt_x</p:attrName>
                                          <p:attrName>ppt_y</p:attrName>
                                        </p:attrNameLst>
                                      </p:cBhvr>
                                      <p:rCtr x="19375" y="23"/>
                                    </p:animMotion>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优点：</a:t>
            </a:r>
            <a:endParaRPr lang="en-US" altLang="zh-CN" sz="2400" dirty="0" smtClean="0"/>
          </a:p>
          <a:p>
            <a:pPr lvl="1"/>
            <a:r>
              <a:rPr lang="en-US" altLang="zh-CN" sz="2000" dirty="0" smtClean="0"/>
              <a:t>Alice</a:t>
            </a:r>
            <a:r>
              <a:rPr lang="zh-CN" altLang="en-US" sz="2000" dirty="0" smtClean="0"/>
              <a:t>不能欺骗银行</a:t>
            </a:r>
            <a:endParaRPr lang="en-US" altLang="zh-CN" sz="2000" dirty="0" smtClean="0"/>
          </a:p>
          <a:p>
            <a:pPr lvl="1"/>
            <a:r>
              <a:rPr lang="zh-CN" altLang="en-US" sz="2000" dirty="0" smtClean="0"/>
              <a:t>商人不能欺骗银行</a:t>
            </a:r>
            <a:endParaRPr lang="en-US" altLang="zh-CN" sz="2000" dirty="0" smtClean="0"/>
          </a:p>
          <a:p>
            <a:pPr lvl="1"/>
            <a:r>
              <a:rPr lang="en-US" altLang="zh-CN" sz="2000" dirty="0" smtClean="0"/>
              <a:t>Alice</a:t>
            </a:r>
            <a:r>
              <a:rPr lang="zh-CN" altLang="en-US" sz="2000" dirty="0" smtClean="0"/>
              <a:t>和商人合谋也不能欺骗银行</a:t>
            </a:r>
            <a:endParaRPr lang="en-US" altLang="zh-CN" sz="2000" dirty="0" smtClean="0"/>
          </a:p>
          <a:p>
            <a:pPr lvl="1"/>
            <a:r>
              <a:rPr lang="zh-CN" altLang="en-US" sz="2000" dirty="0" smtClean="0"/>
              <a:t>银行不能知道是</a:t>
            </a:r>
            <a:r>
              <a:rPr lang="en-US" altLang="zh-CN" sz="2000" dirty="0" smtClean="0"/>
              <a:t>Alice</a:t>
            </a:r>
            <a:r>
              <a:rPr lang="zh-CN" altLang="en-US" sz="2000" dirty="0" smtClean="0"/>
              <a:t>在商人那里使用的汇票</a:t>
            </a:r>
            <a:endParaRPr lang="en-US" altLang="zh-CN" sz="2000" dirty="0" smtClean="0"/>
          </a:p>
          <a:p>
            <a:pPr lvl="1"/>
            <a:r>
              <a:rPr lang="zh-CN" altLang="en-US" sz="2000" dirty="0" smtClean="0"/>
              <a:t>银行和商人在一起也不能知道</a:t>
            </a:r>
            <a:r>
              <a:rPr lang="en-US" altLang="zh-CN" sz="2000" dirty="0" smtClean="0"/>
              <a:t>Alice</a:t>
            </a:r>
            <a:r>
              <a:rPr lang="zh-CN" altLang="en-US" sz="2000" dirty="0" smtClean="0"/>
              <a:t>是谁</a:t>
            </a:r>
            <a:endParaRPr lang="en-US" altLang="zh-CN" sz="2000" dirty="0" smtClean="0"/>
          </a:p>
          <a:p>
            <a:pPr lvl="1"/>
            <a:endParaRPr lang="en-US" altLang="zh-CN" sz="2000" dirty="0" smtClean="0"/>
          </a:p>
          <a:p>
            <a:r>
              <a:rPr lang="zh-CN" altLang="en-US" sz="2400" dirty="0" smtClean="0"/>
              <a:t>仍存在漏洞：</a:t>
            </a:r>
            <a:endParaRPr lang="en-US" altLang="zh-CN" sz="2400" dirty="0" smtClean="0"/>
          </a:p>
          <a:p>
            <a:pPr lvl="1"/>
            <a:r>
              <a:rPr lang="zh-CN" altLang="en-US" sz="2000" dirty="0" smtClean="0"/>
              <a:t>若</a:t>
            </a:r>
            <a:r>
              <a:rPr lang="en-US" altLang="zh-CN" sz="2000" dirty="0" smtClean="0"/>
              <a:t>Eve</a:t>
            </a:r>
            <a:r>
              <a:rPr lang="zh-CN" altLang="en-US" sz="2000" dirty="0" smtClean="0"/>
              <a:t>窃听了</a:t>
            </a:r>
            <a:r>
              <a:rPr lang="en-US" altLang="zh-CN" sz="2000" dirty="0" smtClean="0"/>
              <a:t>Alice</a:t>
            </a:r>
            <a:r>
              <a:rPr lang="zh-CN" altLang="en-US" sz="2000" dirty="0" smtClean="0"/>
              <a:t>和商人的通信，则他可以早于商人到银行那里提款，而商人会被认为欺诈</a:t>
            </a:r>
            <a:endParaRPr lang="en-US" altLang="zh-CN" sz="2000" dirty="0" smtClean="0"/>
          </a:p>
          <a:p>
            <a:pPr lvl="1"/>
            <a:r>
              <a:rPr lang="zh-CN" altLang="en-US" sz="2000" dirty="0" smtClean="0"/>
              <a:t>若</a:t>
            </a:r>
            <a:r>
              <a:rPr lang="en-US" altLang="zh-CN" sz="2000" dirty="0" smtClean="0"/>
              <a:t>Eve</a:t>
            </a:r>
            <a:r>
              <a:rPr lang="zh-CN" altLang="en-US" sz="2000" dirty="0" smtClean="0"/>
              <a:t>偷到</a:t>
            </a:r>
            <a:r>
              <a:rPr lang="en-US" altLang="zh-CN" sz="2000" dirty="0" smtClean="0"/>
              <a:t>Alice</a:t>
            </a:r>
            <a:r>
              <a:rPr lang="zh-CN" altLang="en-US" sz="2000" dirty="0" smtClean="0"/>
              <a:t>的汇票，并知道了揭示识别字符串的方法，他可以先于</a:t>
            </a:r>
            <a:r>
              <a:rPr lang="en-US" altLang="zh-CN" sz="2000" dirty="0" smtClean="0"/>
              <a:t>Alice</a:t>
            </a:r>
            <a:r>
              <a:rPr lang="zh-CN" altLang="en-US" sz="2000" dirty="0" smtClean="0"/>
              <a:t>花掉汇票，而</a:t>
            </a:r>
            <a:r>
              <a:rPr lang="en-US" altLang="zh-CN" sz="2000" dirty="0" smtClean="0"/>
              <a:t>Alice</a:t>
            </a:r>
            <a:r>
              <a:rPr lang="zh-CN" altLang="en-US" sz="2000" dirty="0" smtClean="0"/>
              <a:t>会被认为欺诈</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924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其它数字现金协议</a:t>
            </a:r>
            <a:endParaRPr lang="en-US" dirty="0"/>
          </a:p>
        </p:txBody>
      </p:sp>
      <p:sp>
        <p:nvSpPr>
          <p:cNvPr id="3" name="内容占位符 2"/>
          <p:cNvSpPr>
            <a:spLocks noGrp="1"/>
          </p:cNvSpPr>
          <p:nvPr>
            <p:ph idx="1"/>
          </p:nvPr>
        </p:nvSpPr>
        <p:spPr/>
        <p:txBody>
          <a:bodyPr/>
          <a:lstStyle/>
          <a:p>
            <a:r>
              <a:rPr lang="zh-CN" altLang="en-US" dirty="0" smtClean="0"/>
              <a:t>脱线式协议：</a:t>
            </a:r>
            <a:endParaRPr lang="en-US" altLang="zh-CN" dirty="0" smtClean="0"/>
          </a:p>
          <a:p>
            <a:pPr lvl="1"/>
            <a:r>
              <a:rPr lang="zh-CN" altLang="en-US" dirty="0" smtClean="0"/>
              <a:t>如前述协议</a:t>
            </a:r>
            <a:endParaRPr lang="en-US" altLang="zh-CN" dirty="0" smtClean="0"/>
          </a:p>
          <a:p>
            <a:pPr lvl="2"/>
            <a:r>
              <a:rPr lang="zh-CN" altLang="en-US" dirty="0" smtClean="0"/>
              <a:t>能够发现</a:t>
            </a:r>
            <a:r>
              <a:rPr lang="en-US" altLang="zh-CN" dirty="0" smtClean="0"/>
              <a:t>Alice</a:t>
            </a:r>
            <a:r>
              <a:rPr lang="zh-CN" altLang="en-US" dirty="0" smtClean="0"/>
              <a:t>行骗，但不能防止</a:t>
            </a:r>
            <a:r>
              <a:rPr lang="en-US" altLang="zh-CN" dirty="0" smtClean="0"/>
              <a:t>Alice</a:t>
            </a:r>
            <a:r>
              <a:rPr lang="zh-CN" altLang="en-US" dirty="0" smtClean="0"/>
              <a:t>行骗</a:t>
            </a:r>
            <a:endParaRPr lang="en-US" altLang="zh-CN" dirty="0" smtClean="0"/>
          </a:p>
          <a:p>
            <a:pPr lvl="1"/>
            <a:endParaRPr lang="en-US" altLang="zh-CN" dirty="0" smtClean="0"/>
          </a:p>
          <a:p>
            <a:r>
              <a:rPr lang="zh-CN" altLang="en-US" dirty="0" smtClean="0"/>
              <a:t>在线式系统</a:t>
            </a:r>
            <a:endParaRPr lang="en-US" altLang="zh-CN" dirty="0" smtClean="0"/>
          </a:p>
          <a:p>
            <a:pPr lvl="1"/>
            <a:r>
              <a:rPr lang="zh-CN" altLang="en-US" dirty="0" smtClean="0"/>
              <a:t>信用卡协议：每次付款都要和银行联系</a:t>
            </a:r>
            <a:endParaRPr lang="en-US" altLang="zh-CN" dirty="0" smtClean="0"/>
          </a:p>
          <a:p>
            <a:pPr lvl="1"/>
            <a:endParaRPr lang="en-US" altLang="zh-CN" dirty="0" smtClean="0"/>
          </a:p>
          <a:p>
            <a:r>
              <a:rPr lang="zh-CN" altLang="en-US" dirty="0" smtClean="0"/>
              <a:t>防篡改储值卡：</a:t>
            </a:r>
            <a:endParaRPr lang="en-US" altLang="zh-CN" dirty="0" smtClean="0"/>
          </a:p>
          <a:p>
            <a:pPr lvl="1"/>
            <a:r>
              <a:rPr lang="zh-CN" altLang="en-US" dirty="0" smtClean="0"/>
              <a:t>如一卡通</a:t>
            </a:r>
            <a:endParaRPr lang="en-US" altLang="zh-CN" dirty="0" smtClean="0"/>
          </a:p>
          <a:p>
            <a:pPr lvl="2"/>
            <a:r>
              <a:rPr lang="zh-CN" altLang="en-US" dirty="0" smtClean="0"/>
              <a:t>嵌入袖珍数据库，及“观察者”防篡改芯片</a:t>
            </a:r>
            <a:endParaRPr lang="en-US" altLang="zh-CN" dirty="0" smtClean="0"/>
          </a:p>
          <a:p>
            <a:pPr lvl="2"/>
            <a:r>
              <a:rPr lang="zh-CN" altLang="en-US" dirty="0" smtClean="0"/>
              <a:t>与银行连线时，银行检查数据库并发现欺骗行为</a:t>
            </a:r>
            <a:endParaRPr lang="en-US" altLang="zh-CN" dirty="0" smtClean="0"/>
          </a:p>
          <a:p>
            <a:pPr lvl="1"/>
            <a:endParaRPr 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073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理想数字现金系统的性质</a:t>
            </a:r>
            <a:endParaRPr lang="en-US" dirty="0"/>
          </a:p>
        </p:txBody>
      </p:sp>
      <p:sp>
        <p:nvSpPr>
          <p:cNvPr id="3" name="内容占位符 2"/>
          <p:cNvSpPr>
            <a:spLocks noGrp="1"/>
          </p:cNvSpPr>
          <p:nvPr>
            <p:ph idx="1"/>
          </p:nvPr>
        </p:nvSpPr>
        <p:spPr/>
        <p:txBody>
          <a:bodyPr/>
          <a:lstStyle/>
          <a:p>
            <a:r>
              <a:rPr lang="zh-CN" altLang="en-US" sz="2400" dirty="0" smtClean="0"/>
              <a:t>独立性：</a:t>
            </a:r>
            <a:endParaRPr lang="en-US" altLang="zh-CN" sz="2400" dirty="0" smtClean="0"/>
          </a:p>
          <a:p>
            <a:pPr lvl="1"/>
            <a:r>
              <a:rPr lang="zh-CN" altLang="en-US" sz="2000" dirty="0" smtClean="0"/>
              <a:t>安全性不依赖于物理位置，资金可以通过计算机网络传送</a:t>
            </a:r>
            <a:endParaRPr lang="en-US" altLang="zh-CN" sz="2000" dirty="0" smtClean="0"/>
          </a:p>
          <a:p>
            <a:r>
              <a:rPr lang="zh-CN" altLang="en-US" sz="2400" dirty="0" smtClean="0"/>
              <a:t>安全性：</a:t>
            </a:r>
            <a:endParaRPr lang="en-US" altLang="zh-CN" sz="2400" dirty="0" smtClean="0"/>
          </a:p>
          <a:p>
            <a:pPr lvl="1"/>
            <a:r>
              <a:rPr lang="zh-CN" altLang="en-US" sz="2000" dirty="0" smtClean="0"/>
              <a:t>数字现金不能被拷贝和重用</a:t>
            </a:r>
            <a:endParaRPr lang="en-US" altLang="zh-CN" sz="2000" dirty="0" smtClean="0"/>
          </a:p>
          <a:p>
            <a:r>
              <a:rPr lang="zh-CN" altLang="en-US" sz="2400" dirty="0" smtClean="0"/>
              <a:t>隐私性（不可追踪性）：</a:t>
            </a:r>
            <a:endParaRPr lang="en-US" altLang="zh-CN" sz="2400" dirty="0" smtClean="0"/>
          </a:p>
          <a:p>
            <a:pPr lvl="1"/>
            <a:r>
              <a:rPr lang="zh-CN" altLang="en-US" sz="2000" dirty="0" smtClean="0"/>
              <a:t>没有人能追踪用户的实际购物</a:t>
            </a:r>
            <a:endParaRPr lang="en-US" altLang="zh-CN" sz="2000" dirty="0" smtClean="0"/>
          </a:p>
          <a:p>
            <a:r>
              <a:rPr lang="zh-CN" altLang="en-US" sz="2400" dirty="0" smtClean="0"/>
              <a:t>脱线付款：</a:t>
            </a:r>
            <a:endParaRPr lang="en-US" altLang="zh-CN" sz="2400" dirty="0" smtClean="0"/>
          </a:p>
          <a:p>
            <a:pPr lvl="1"/>
            <a:r>
              <a:rPr lang="zh-CN" altLang="en-US" sz="2000" dirty="0" smtClean="0"/>
              <a:t>用户与商人的协议无需与银行连线</a:t>
            </a:r>
            <a:endParaRPr lang="en-US" altLang="zh-CN" sz="2000" dirty="0" smtClean="0"/>
          </a:p>
          <a:p>
            <a:r>
              <a:rPr lang="zh-CN" altLang="en-US" sz="2400" dirty="0" smtClean="0"/>
              <a:t>可转移性：</a:t>
            </a:r>
            <a:endParaRPr lang="en-US" altLang="zh-CN" sz="2400" dirty="0" smtClean="0"/>
          </a:p>
          <a:p>
            <a:pPr lvl="1"/>
            <a:r>
              <a:rPr lang="zh-CN" altLang="en-US" sz="2000" dirty="0" smtClean="0"/>
              <a:t>数字现金可以被转移给其他用户</a:t>
            </a:r>
            <a:endParaRPr lang="en-US" altLang="zh-CN" sz="2000" dirty="0" smtClean="0"/>
          </a:p>
          <a:p>
            <a:r>
              <a:rPr lang="zh-CN" altLang="en-US" sz="2400" dirty="0" smtClean="0"/>
              <a:t>可分性：</a:t>
            </a:r>
            <a:endParaRPr lang="en-US" altLang="zh-CN" sz="2400" dirty="0" smtClean="0"/>
          </a:p>
          <a:p>
            <a:pPr lvl="1"/>
            <a:r>
              <a:rPr lang="zh-CN" altLang="en-US" sz="2000" dirty="0" smtClean="0"/>
              <a:t>大额数字现金可以被拆分成小额数字现金</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043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高明的犯罪：</a:t>
            </a:r>
            <a:r>
              <a:rPr lang="en-US" altLang="zh-CN" dirty="0" smtClean="0"/>
              <a:t>Alice</a:t>
            </a:r>
            <a:r>
              <a:rPr lang="zh-CN" altLang="en-US" dirty="0" smtClean="0"/>
              <a:t>绑架案</a:t>
            </a:r>
            <a:endParaRPr lang="zh-CN" altLang="en-US" dirty="0"/>
          </a:p>
        </p:txBody>
      </p:sp>
      <p:sp>
        <p:nvSpPr>
          <p:cNvPr id="3" name="内容占位符 2"/>
          <p:cNvSpPr>
            <a:spLocks noGrp="1"/>
          </p:cNvSpPr>
          <p:nvPr>
            <p:ph idx="1"/>
          </p:nvPr>
        </p:nvSpPr>
        <p:spPr/>
        <p:txBody>
          <a:bodyPr>
            <a:normAutofit/>
          </a:bodyPr>
          <a:lstStyle/>
          <a:p>
            <a:pPr marL="514350" indent="-457200">
              <a:buFont typeface="+mj-lt"/>
              <a:buAutoNum type="arabicParenR"/>
            </a:pPr>
            <a:r>
              <a:rPr lang="en-US" altLang="zh-CN" sz="2000" dirty="0" smtClean="0"/>
              <a:t>Alice</a:t>
            </a:r>
            <a:r>
              <a:rPr lang="zh-CN" altLang="en-US" sz="2000" dirty="0" smtClean="0"/>
              <a:t>实施了绑架</a:t>
            </a:r>
            <a:endParaRPr lang="en-US" altLang="zh-CN" sz="2000" dirty="0" smtClean="0"/>
          </a:p>
          <a:p>
            <a:pPr marL="514350" indent="-457200">
              <a:buFont typeface="+mj-lt"/>
              <a:buAutoNum type="arabicParenR"/>
            </a:pPr>
            <a:r>
              <a:rPr lang="en-US" altLang="zh-CN" sz="2000" dirty="0" smtClean="0"/>
              <a:t>Alice</a:t>
            </a:r>
            <a:r>
              <a:rPr lang="zh-CN" altLang="en-US" sz="2000" dirty="0" smtClean="0"/>
              <a:t>准备了</a:t>
            </a:r>
            <a:r>
              <a:rPr lang="en-US" altLang="zh-CN" sz="2000" dirty="0" smtClean="0"/>
              <a:t>10000</a:t>
            </a:r>
            <a:r>
              <a:rPr lang="zh-CN" altLang="en-US" sz="2000" dirty="0" smtClean="0"/>
              <a:t>张每张</a:t>
            </a:r>
            <a:r>
              <a:rPr lang="en-US" altLang="zh-CN" sz="2000" dirty="0" smtClean="0"/>
              <a:t>1000</a:t>
            </a:r>
            <a:r>
              <a:rPr lang="zh-CN" altLang="en-US" sz="2000" dirty="0" smtClean="0"/>
              <a:t>美元的匿名汇票</a:t>
            </a:r>
            <a:endParaRPr lang="en-US" altLang="zh-CN" sz="2000" dirty="0" smtClean="0"/>
          </a:p>
          <a:p>
            <a:pPr marL="514350" indent="-457200">
              <a:buFont typeface="+mj-lt"/>
              <a:buAutoNum type="arabicParenR"/>
            </a:pPr>
            <a:r>
              <a:rPr lang="en-US" altLang="zh-CN" sz="2000" dirty="0" smtClean="0"/>
              <a:t>Alice</a:t>
            </a:r>
            <a:r>
              <a:rPr lang="zh-CN" altLang="en-US" sz="2000" dirty="0" smtClean="0"/>
              <a:t>用盲签名盲化所有汇票，把它们送给当局，并威胁当局必须按如下要求去做，否则杀死婴儿</a:t>
            </a:r>
            <a:endParaRPr lang="en-US" altLang="zh-CN" sz="2000" dirty="0" smtClean="0"/>
          </a:p>
          <a:p>
            <a:pPr marL="971550" lvl="1" indent="-457200">
              <a:buFont typeface="+mj-lt"/>
              <a:buAutoNum type="alphaLcParenR"/>
            </a:pPr>
            <a:r>
              <a:rPr lang="zh-CN" altLang="en-US" sz="2000" dirty="0" smtClean="0"/>
              <a:t>让银行签署所有的汇票</a:t>
            </a:r>
            <a:endParaRPr lang="en-US" altLang="zh-CN" sz="2000" dirty="0" smtClean="0"/>
          </a:p>
          <a:p>
            <a:pPr marL="971550" lvl="1" indent="-457200">
              <a:buFont typeface="+mj-lt"/>
              <a:buAutoNum type="alphaLcParenR"/>
            </a:pPr>
            <a:r>
              <a:rPr lang="zh-CN" altLang="en-US" sz="2000" dirty="0" smtClean="0"/>
              <a:t>在报纸上公布签名结果</a:t>
            </a:r>
            <a:endParaRPr lang="en-US" altLang="zh-CN" sz="2000" dirty="0" smtClean="0"/>
          </a:p>
          <a:p>
            <a:pPr marL="514350" indent="-457200">
              <a:buFont typeface="+mj-lt"/>
              <a:buAutoNum type="arabicParenR"/>
            </a:pPr>
            <a:r>
              <a:rPr lang="zh-CN" altLang="en-US" sz="2000" dirty="0" smtClean="0"/>
              <a:t>当局只好同意</a:t>
            </a:r>
            <a:endParaRPr lang="en-US" altLang="zh-CN" sz="2000" dirty="0" smtClean="0"/>
          </a:p>
          <a:p>
            <a:pPr marL="514350" indent="-457200">
              <a:buFont typeface="+mj-lt"/>
              <a:buAutoNum type="arabicParenR"/>
            </a:pPr>
            <a:r>
              <a:rPr lang="en-US" altLang="zh-CN" sz="2000" dirty="0" smtClean="0"/>
              <a:t>Alice</a:t>
            </a:r>
            <a:r>
              <a:rPr lang="zh-CN" altLang="en-US" sz="2000" dirty="0" smtClean="0"/>
              <a:t>购买报纸，得到签名结果，并释放婴儿。去盲后，开始花汇票</a:t>
            </a:r>
            <a:endParaRPr lang="en-US" altLang="zh-CN" sz="2000" dirty="0" smtClean="0"/>
          </a:p>
          <a:p>
            <a:pPr marL="514350" indent="-457200">
              <a:buFont typeface="+mj-lt"/>
              <a:buAutoNum type="arabicParenR"/>
            </a:pPr>
            <a:r>
              <a:rPr lang="zh-CN" altLang="en-US" sz="2000" dirty="0" smtClean="0"/>
              <a:t>当局无法靠追踪汇票来抓到她（汇票上的识别字符串当然是假的，</a:t>
            </a:r>
            <a:r>
              <a:rPr lang="en-US" altLang="zh-CN" sz="2000" dirty="0" smtClean="0"/>
              <a:t>Alice</a:t>
            </a:r>
            <a:r>
              <a:rPr lang="zh-CN" altLang="en-US" sz="2000" dirty="0" smtClean="0"/>
              <a:t>甚至可以多次使用，而不用担心银行找到她）</a:t>
            </a:r>
            <a:endParaRPr lang="en-US" altLang="zh-CN" sz="2000" dirty="0" smtClean="0"/>
          </a:p>
          <a:p>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963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高明的犯罪</a:t>
            </a:r>
            <a:r>
              <a:rPr lang="zh-CN" altLang="en-US" dirty="0" smtClean="0"/>
              <a:t>：真实案例</a:t>
            </a:r>
            <a:endParaRPr lang="zh-CN" altLang="en-US" dirty="0"/>
          </a:p>
        </p:txBody>
      </p:sp>
      <p:sp>
        <p:nvSpPr>
          <p:cNvPr id="3" name="内容占位符 2"/>
          <p:cNvSpPr>
            <a:spLocks noGrp="1"/>
          </p:cNvSpPr>
          <p:nvPr>
            <p:ph idx="1"/>
          </p:nvPr>
        </p:nvSpPr>
        <p:spPr/>
        <p:txBody>
          <a:bodyPr/>
          <a:lstStyle/>
          <a:p>
            <a:r>
              <a:rPr lang="en-US" altLang="zh-CN" dirty="0" smtClean="0"/>
              <a:t>2017</a:t>
            </a:r>
            <a:r>
              <a:rPr lang="zh-CN" altLang="en-US" dirty="0" smtClean="0"/>
              <a:t>年</a:t>
            </a:r>
            <a:r>
              <a:rPr lang="en-US" altLang="zh-CN" dirty="0" smtClean="0"/>
              <a:t>5</a:t>
            </a:r>
            <a:r>
              <a:rPr lang="zh-CN" altLang="en-US" dirty="0" smtClean="0"/>
              <a:t>月</a:t>
            </a:r>
            <a:r>
              <a:rPr lang="en-US" altLang="zh-CN" dirty="0" smtClean="0"/>
              <a:t>14</a:t>
            </a:r>
            <a:r>
              <a:rPr lang="zh-CN" altLang="en-US" dirty="0" smtClean="0"/>
              <a:t>日，</a:t>
            </a:r>
            <a:r>
              <a:rPr lang="en-US" altLang="zh-CN" dirty="0" err="1" smtClean="0"/>
              <a:t>WannaCry</a:t>
            </a:r>
            <a:r>
              <a:rPr lang="en-US" altLang="zh-CN" dirty="0" smtClean="0"/>
              <a:t> </a:t>
            </a:r>
            <a:r>
              <a:rPr lang="en-US" altLang="zh-CN" dirty="0"/>
              <a:t>2.0</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pic>
        <p:nvPicPr>
          <p:cNvPr id="1026" name="Picture 2" descr="https://timgsa.baidu.com/timg?image&amp;quality=80&amp;size=b9999_10000&amp;sec=1495170833052&amp;di=d22b0c9ab7f6478f114237737034beda&amp;imgtype=0&amp;src=http%3A%2F%2Fnews.youth.cn%2Fjsxw%2F201705%2FW02017051553328456011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862344"/>
            <a:ext cx="4403038" cy="304360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554290"/>
            <a:ext cx="3190492" cy="2118686"/>
          </a:xfrm>
          <a:prstGeom prst="ellipse">
            <a:avLst/>
          </a:prstGeom>
          <a:ln>
            <a:noFill/>
          </a:ln>
          <a:effectLst>
            <a:softEdge rad="112500"/>
          </a:effectLst>
        </p:spPr>
      </p:pic>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descr="https://timgsa.baidu.com/timg?image&amp;quality=80&amp;size=b9999_10000&amp;sec=1495171577833&amp;di=41e9697826266625d71c8e9597c51508&amp;imgtype=jpg&amp;src=http%3A%2F%2Fimg0.imgtn.bdimg.com%2Fit%2Fu%3D1049132804%2C23183512%26fm%3D214%26gp%3D0.jpg"/>
          <p:cNvPicPr>
            <a:picLocks noChangeAspect="1" noChangeArrowheads="1"/>
          </p:cNvPicPr>
          <p:nvPr/>
        </p:nvPicPr>
        <p:blipFill rotWithShape="1">
          <a:blip r:embed="rId4" cstate="print">
            <a:duotone>
              <a:prstClr val="black"/>
              <a:schemeClr val="tx2">
                <a:tint val="45000"/>
                <a:satMod val="400000"/>
              </a:schemeClr>
            </a:duotone>
            <a:extLst>
              <a:ext uri="{28A0092B-C50C-407E-A947-70E740481C1C}">
                <a14:useLocalDpi xmlns:a14="http://schemas.microsoft.com/office/drawing/2010/main" val="0"/>
              </a:ext>
            </a:extLst>
          </a:blip>
          <a:srcRect r="8122"/>
          <a:stretch/>
        </p:blipFill>
        <p:spPr bwMode="auto">
          <a:xfrm>
            <a:off x="6755717" y="1484784"/>
            <a:ext cx="2304255" cy="241688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矩形 7"/>
          <p:cNvSpPr/>
          <p:nvPr/>
        </p:nvSpPr>
        <p:spPr>
          <a:xfrm>
            <a:off x="2013583" y="5075709"/>
            <a:ext cx="5487423" cy="584775"/>
          </a:xfrm>
          <a:prstGeom prst="rect">
            <a:avLst/>
          </a:prstGeom>
          <a:solidFill>
            <a:srgbClr val="FFFF00"/>
          </a:solidFill>
        </p:spPr>
        <p:txBody>
          <a:bodyPr wrap="square">
            <a:spAutoFit/>
          </a:bodyPr>
          <a:lstStyle/>
          <a:p>
            <a:r>
              <a:rPr lang="zh-CN" altLang="en-US" sz="3200" dirty="0">
                <a:solidFill>
                  <a:srgbClr val="FF0000"/>
                </a:solidFill>
              </a:rPr>
              <a:t>人们真的需要那么多隐私么</a:t>
            </a:r>
            <a:r>
              <a:rPr lang="zh-CN" altLang="en-US" sz="3200" dirty="0" smtClean="0">
                <a:solidFill>
                  <a:srgbClr val="FF0000"/>
                </a:solidFill>
              </a:rPr>
              <a:t>？</a:t>
            </a:r>
            <a:endParaRPr lang="en-US" altLang="zh-CN" sz="3200" dirty="0">
              <a:solidFill>
                <a:srgbClr val="FF0000"/>
              </a:solidFill>
            </a:endParaRPr>
          </a:p>
        </p:txBody>
      </p:sp>
    </p:spTree>
    <p:extLst>
      <p:ext uri="{BB962C8B-B14F-4D97-AF65-F5344CB8AC3E}">
        <p14:creationId xmlns:p14="http://schemas.microsoft.com/office/powerpoint/2010/main" val="150037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第四节 密码协议的基本设计准则</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75</a:t>
            </a:fld>
            <a:endParaRPr lang="en-US" altLang="zh-CN" dirty="0"/>
          </a:p>
        </p:txBody>
      </p:sp>
    </p:spTree>
    <p:extLst>
      <p:ext uri="{BB962C8B-B14F-4D97-AF65-F5344CB8AC3E}">
        <p14:creationId xmlns:p14="http://schemas.microsoft.com/office/powerpoint/2010/main" val="2810531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1</a:t>
            </a:r>
            <a:r>
              <a:rPr lang="zh-CN" altLang="en-US" dirty="0" smtClean="0"/>
              <a:t>：每个消息应清楚地说明它的意思，对消息的解释应完全依靠其内容。</a:t>
            </a:r>
            <a:endParaRPr lang="en-US" altLang="zh-CN" dirty="0" smtClean="0"/>
          </a:p>
          <a:p>
            <a:endParaRPr lang="en-US" altLang="zh-CN" dirty="0" smtClean="0"/>
          </a:p>
          <a:p>
            <a:r>
              <a:rPr lang="zh-CN" altLang="en-US" dirty="0" smtClean="0"/>
              <a:t>例如：</a:t>
            </a:r>
            <a:r>
              <a:rPr lang="en-US" altLang="zh-CN" dirty="0" smtClean="0"/>
              <a:t>A</a:t>
            </a:r>
            <a:r>
              <a:rPr lang="en-US" altLang="zh-CN" dirty="0" smtClean="0">
                <a:cs typeface="Times New Roman"/>
              </a:rPr>
              <a:t>→B: E(K</a:t>
            </a:r>
            <a:r>
              <a:rPr lang="en-US" altLang="zh-CN" baseline="-25000" dirty="0" smtClean="0">
                <a:cs typeface="Times New Roman"/>
              </a:rPr>
              <a:t>B</a:t>
            </a:r>
            <a:r>
              <a:rPr lang="en-US" altLang="zh-CN" dirty="0" smtClean="0">
                <a:cs typeface="Times New Roman"/>
              </a:rPr>
              <a:t>, T</a:t>
            </a:r>
            <a:r>
              <a:rPr lang="en-US" altLang="zh-CN" baseline="-25000" dirty="0" smtClean="0">
                <a:cs typeface="Times New Roman"/>
              </a:rPr>
              <a:t>A</a:t>
            </a:r>
            <a:r>
              <a:rPr lang="en-US" altLang="zh-CN" dirty="0" smtClean="0">
                <a:cs typeface="Times New Roman"/>
              </a:rPr>
              <a:t>|| K</a:t>
            </a:r>
            <a:r>
              <a:rPr lang="en-US" altLang="zh-CN" baseline="-25000" dirty="0" smtClean="0">
                <a:cs typeface="Times New Roman"/>
              </a:rPr>
              <a:t>AB</a:t>
            </a:r>
            <a:r>
              <a:rPr lang="en-US" altLang="zh-CN" dirty="0" smtClean="0">
                <a:cs typeface="Times New Roman"/>
              </a:rPr>
              <a:t>||ID</a:t>
            </a:r>
            <a:r>
              <a:rPr lang="en-US" altLang="zh-CN" baseline="-25000" dirty="0" smtClean="0">
                <a:cs typeface="Times New Roman"/>
              </a:rPr>
              <a:t>B</a:t>
            </a:r>
            <a:r>
              <a:rPr lang="en-US" altLang="zh-CN" dirty="0" smtClean="0">
                <a:cs typeface="Times New Roman"/>
              </a:rPr>
              <a:t>||ID</a:t>
            </a:r>
            <a:r>
              <a:rPr lang="en-US" altLang="zh-CN" baseline="-25000" dirty="0" smtClean="0">
                <a:cs typeface="Times New Roman"/>
              </a:rPr>
              <a:t>A</a:t>
            </a:r>
            <a:r>
              <a:rPr lang="en-US" altLang="zh-CN" dirty="0" smtClean="0">
                <a:cs typeface="Times New Roman"/>
              </a:rPr>
              <a:t>)</a:t>
            </a:r>
            <a:endParaRPr lang="en-US" altLang="zh-CN" baseline="-25000" dirty="0" smtClean="0">
              <a:cs typeface="Times New Roman"/>
            </a:endParaRPr>
          </a:p>
          <a:p>
            <a:pPr lvl="1"/>
            <a:r>
              <a:rPr lang="en-US" altLang="zh-CN" dirty="0" smtClean="0"/>
              <a:t>A</a:t>
            </a:r>
            <a:r>
              <a:rPr lang="zh-CN" altLang="en-US" dirty="0" smtClean="0"/>
              <a:t>发送消息的意义是：</a:t>
            </a:r>
            <a:r>
              <a:rPr lang="en-US" altLang="zh-CN" dirty="0" smtClean="0"/>
              <a:t>A</a:t>
            </a:r>
            <a:r>
              <a:rPr lang="zh-CN" altLang="en-US" dirty="0" smtClean="0"/>
              <a:t>在时刻</a:t>
            </a:r>
            <a:r>
              <a:rPr lang="en-US" altLang="zh-CN" dirty="0" smtClean="0"/>
              <a:t>T</a:t>
            </a:r>
            <a:r>
              <a:rPr lang="en-US" altLang="zh-CN" baseline="-25000" dirty="0" smtClean="0"/>
              <a:t>A</a:t>
            </a:r>
            <a:r>
              <a:rPr lang="zh-CN" altLang="en-US" dirty="0" smtClean="0"/>
              <a:t>向</a:t>
            </a:r>
            <a:r>
              <a:rPr lang="en-US" altLang="zh-CN" dirty="0" smtClean="0"/>
              <a:t>B</a:t>
            </a:r>
            <a:r>
              <a:rPr lang="zh-CN" altLang="en-US" dirty="0" smtClean="0"/>
              <a:t>发送了一个用</a:t>
            </a:r>
            <a:r>
              <a:rPr lang="en-US" altLang="zh-CN" dirty="0" smtClean="0"/>
              <a:t>K</a:t>
            </a:r>
            <a:r>
              <a:rPr lang="en-US" altLang="zh-CN" baseline="-25000" dirty="0" smtClean="0"/>
              <a:t>b</a:t>
            </a:r>
            <a:r>
              <a:rPr lang="zh-CN" altLang="en-US" dirty="0" smtClean="0"/>
              <a:t>加密的会话密钥</a:t>
            </a:r>
            <a:r>
              <a:rPr lang="en-US" altLang="zh-CN" dirty="0" smtClean="0"/>
              <a:t>K</a:t>
            </a:r>
            <a:r>
              <a:rPr lang="en-US" altLang="zh-CN" baseline="-25000" dirty="0" smtClean="0"/>
              <a:t>AB</a:t>
            </a:r>
          </a:p>
          <a:p>
            <a:pPr lvl="1"/>
            <a:r>
              <a:rPr lang="en-US" altLang="zh-CN" dirty="0" smtClean="0"/>
              <a:t>B</a:t>
            </a:r>
            <a:r>
              <a:rPr lang="zh-CN" altLang="en-US" dirty="0" smtClean="0"/>
              <a:t>接收消息的解释是：</a:t>
            </a:r>
            <a:r>
              <a:rPr lang="en-US" altLang="zh-CN" dirty="0" smtClean="0"/>
              <a:t>B</a:t>
            </a:r>
            <a:r>
              <a:rPr lang="zh-CN" altLang="en-US" dirty="0" smtClean="0"/>
              <a:t>收到了自称是</a:t>
            </a:r>
            <a:r>
              <a:rPr lang="en-US" altLang="zh-CN" dirty="0" smtClean="0"/>
              <a:t>A</a:t>
            </a:r>
            <a:r>
              <a:rPr lang="zh-CN" altLang="en-US" dirty="0" smtClean="0"/>
              <a:t>的实体在自称是</a:t>
            </a:r>
            <a:r>
              <a:rPr lang="en-US" altLang="zh-CN" dirty="0" smtClean="0"/>
              <a:t>T</a:t>
            </a:r>
            <a:r>
              <a:rPr lang="en-US" altLang="zh-CN" baseline="-25000" dirty="0" smtClean="0"/>
              <a:t>A</a:t>
            </a:r>
            <a:r>
              <a:rPr lang="zh-CN" altLang="en-US" dirty="0" smtClean="0"/>
              <a:t>时刻发送的用</a:t>
            </a:r>
            <a:r>
              <a:rPr lang="en-US" altLang="zh-CN" dirty="0" smtClean="0"/>
              <a:t>K</a:t>
            </a:r>
            <a:r>
              <a:rPr lang="en-US" altLang="zh-CN" baseline="-25000" dirty="0" smtClean="0"/>
              <a:t>B</a:t>
            </a:r>
            <a:r>
              <a:rPr lang="zh-CN" altLang="en-US" dirty="0" smtClean="0"/>
              <a:t>加密的会话密钥</a:t>
            </a:r>
            <a:r>
              <a:rPr lang="en-US" altLang="zh-CN" dirty="0" smtClean="0"/>
              <a:t>K</a:t>
            </a:r>
            <a:r>
              <a:rPr lang="en-US" altLang="zh-CN" baseline="-25000" dirty="0" smtClean="0"/>
              <a:t>AB</a:t>
            </a:r>
          </a:p>
          <a:p>
            <a:pPr lvl="1"/>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997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295400"/>
            <a:ext cx="8291264" cy="5029200"/>
          </a:xfrm>
        </p:spPr>
        <p:txBody>
          <a:bodyPr/>
          <a:lstStyle/>
          <a:p>
            <a:pPr>
              <a:buNone/>
            </a:pPr>
            <a:r>
              <a:rPr lang="zh-CN" altLang="en-US" dirty="0" smtClean="0"/>
              <a:t>准则</a:t>
            </a:r>
            <a:r>
              <a:rPr lang="en-US" altLang="zh-CN" dirty="0" smtClean="0"/>
              <a:t>2</a:t>
            </a:r>
            <a:r>
              <a:rPr lang="zh-CN" altLang="en-US" dirty="0" smtClean="0"/>
              <a:t>：协议的使用条件应该清楚地说明，以便协议的使用者能够根据条件来判断是否采用该协议。</a:t>
            </a:r>
            <a:endParaRPr lang="en-US" altLang="zh-CN" dirty="0" smtClean="0"/>
          </a:p>
          <a:p>
            <a:pPr lvl="1"/>
            <a:endParaRPr lang="en-US" altLang="zh-CN" dirty="0" smtClean="0"/>
          </a:p>
          <a:p>
            <a:pPr lvl="1"/>
            <a:r>
              <a:rPr lang="zh-CN" altLang="en-US" dirty="0" smtClean="0"/>
              <a:t>是否需要第三方？</a:t>
            </a:r>
            <a:endParaRPr lang="en-US" altLang="zh-CN" dirty="0" smtClean="0"/>
          </a:p>
          <a:p>
            <a:pPr lvl="1"/>
            <a:r>
              <a:rPr lang="zh-CN" altLang="en-US" dirty="0" smtClean="0"/>
              <a:t>会话密钥由可信第三方选定还是由会话的某一方选定？还是双方协商选定？</a:t>
            </a:r>
            <a:endParaRPr lang="en-US" altLang="zh-CN" dirty="0" smtClean="0"/>
          </a:p>
          <a:p>
            <a:pPr lvl="1"/>
            <a:r>
              <a:rPr lang="zh-CN" altLang="en-US" dirty="0" smtClean="0"/>
              <a:t>加密的级别有多高？</a:t>
            </a:r>
            <a:endParaRPr lang="en-US" altLang="zh-CN" dirty="0" smtClean="0"/>
          </a:p>
          <a:p>
            <a:pPr lvl="1"/>
            <a:r>
              <a:rPr lang="zh-CN" altLang="en-US" dirty="0" smtClean="0"/>
              <a:t>等等</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514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准则</a:t>
            </a:r>
            <a:r>
              <a:rPr lang="en-US" altLang="zh-CN" dirty="0" smtClean="0"/>
              <a:t>3</a:t>
            </a:r>
            <a:r>
              <a:rPr lang="zh-CN" altLang="en-US" dirty="0" smtClean="0"/>
              <a:t>：如果主体身份对于协议是必要的，那么应该谨慎处理主体的身份信息。</a:t>
            </a:r>
            <a:endParaRPr lang="en-US" altLang="zh-CN" dirty="0" smtClean="0"/>
          </a:p>
          <a:p>
            <a:pPr lvl="1"/>
            <a:r>
              <a:rPr lang="zh-CN" altLang="en-US" dirty="0" smtClean="0"/>
              <a:t>例如在协议中明确主体名字，并签名。</a:t>
            </a:r>
            <a:endParaRPr lang="en-US" altLang="zh-CN" dirty="0" smtClean="0"/>
          </a:p>
          <a:p>
            <a:pPr lvl="1"/>
            <a:endParaRPr lang="en-US" altLang="zh-CN" dirty="0" smtClean="0"/>
          </a:p>
          <a:p>
            <a:pPr lvl="1"/>
            <a:r>
              <a:rPr lang="zh-CN" altLang="en-US" dirty="0" smtClean="0"/>
              <a:t>例如，老师</a:t>
            </a:r>
            <a:r>
              <a:rPr lang="en-US" altLang="zh-CN" dirty="0" smtClean="0"/>
              <a:t>T</a:t>
            </a:r>
            <a:r>
              <a:rPr lang="zh-CN" altLang="en-US" dirty="0" smtClean="0"/>
              <a:t>给同学</a:t>
            </a:r>
            <a:r>
              <a:rPr lang="en-US" altLang="zh-CN" dirty="0" smtClean="0"/>
              <a:t>A</a:t>
            </a:r>
            <a:r>
              <a:rPr lang="zh-CN" altLang="en-US" dirty="0" smtClean="0"/>
              <a:t>发送消息</a:t>
            </a:r>
            <a:r>
              <a:rPr lang="en-US" altLang="zh-CN" dirty="0" smtClean="0"/>
              <a:t>M=</a:t>
            </a:r>
            <a:r>
              <a:rPr lang="zh-CN" altLang="en-US" dirty="0" smtClean="0"/>
              <a:t>“你得了</a:t>
            </a:r>
            <a:r>
              <a:rPr lang="en-US" altLang="zh-CN" dirty="0" smtClean="0"/>
              <a:t>100</a:t>
            </a:r>
            <a:r>
              <a:rPr lang="zh-CN" altLang="en-US" dirty="0" smtClean="0"/>
              <a:t>分”</a:t>
            </a:r>
            <a:endParaRPr lang="en-US" altLang="zh-CN" dirty="0" smtClean="0"/>
          </a:p>
          <a:p>
            <a:pPr lvl="2">
              <a:buNone/>
            </a:pPr>
            <a:r>
              <a:rPr lang="en-US" altLang="zh-CN" dirty="0" smtClean="0"/>
              <a:t>T</a:t>
            </a:r>
            <a:r>
              <a:rPr lang="en-US" altLang="zh-CN" dirty="0" smtClean="0">
                <a:sym typeface="Wingdings" pitchFamily="2" charset="2"/>
              </a:rPr>
              <a:t>A: </a:t>
            </a:r>
            <a:r>
              <a:rPr lang="en-US" altLang="zh-CN" dirty="0" smtClean="0"/>
              <a:t>E(PU</a:t>
            </a:r>
            <a:r>
              <a:rPr lang="en-US" altLang="zh-CN" baseline="-25000" dirty="0" smtClean="0"/>
              <a:t>A</a:t>
            </a:r>
            <a:r>
              <a:rPr lang="en-US" altLang="zh-CN" dirty="0" smtClean="0"/>
              <a:t>,</a:t>
            </a:r>
            <a:r>
              <a:rPr lang="en-US" dirty="0" smtClean="0"/>
              <a:t>D(PR</a:t>
            </a:r>
            <a:r>
              <a:rPr lang="en-US" baseline="-25000" dirty="0" smtClean="0"/>
              <a:t>T</a:t>
            </a:r>
            <a:r>
              <a:rPr lang="en-US" dirty="0" smtClean="0"/>
              <a:t>,M))  </a:t>
            </a:r>
            <a:r>
              <a:rPr lang="en-US" altLang="zh-CN" dirty="0" smtClean="0"/>
              <a:t>A</a:t>
            </a:r>
            <a:r>
              <a:rPr lang="zh-CN" altLang="en-US" dirty="0" smtClean="0"/>
              <a:t>可以解密消息后，用</a:t>
            </a:r>
            <a:r>
              <a:rPr lang="en-US" altLang="zh-CN" dirty="0" smtClean="0"/>
              <a:t>B</a:t>
            </a:r>
            <a:r>
              <a:rPr lang="zh-CN" altLang="en-US" dirty="0" smtClean="0"/>
              <a:t>的公钥加密转发给</a:t>
            </a:r>
            <a:r>
              <a:rPr lang="en-US" altLang="zh-CN" dirty="0" smtClean="0"/>
              <a:t>B</a:t>
            </a:r>
          </a:p>
          <a:p>
            <a:pPr lvl="2">
              <a:buNone/>
            </a:pPr>
            <a:r>
              <a:rPr lang="en-US" altLang="zh-CN" dirty="0" smtClean="0"/>
              <a:t>A</a:t>
            </a:r>
            <a:r>
              <a:rPr lang="en-US" altLang="zh-CN" dirty="0" smtClean="0">
                <a:sym typeface="Wingdings" pitchFamily="2" charset="2"/>
              </a:rPr>
              <a:t>B: </a:t>
            </a:r>
            <a:r>
              <a:rPr lang="en-US" altLang="zh-CN" dirty="0" smtClean="0"/>
              <a:t>E(PU</a:t>
            </a:r>
            <a:r>
              <a:rPr lang="en-US" altLang="zh-CN" baseline="-25000" dirty="0" smtClean="0"/>
              <a:t>B</a:t>
            </a:r>
            <a:r>
              <a:rPr lang="en-US" altLang="zh-CN" dirty="0" smtClean="0"/>
              <a:t>,</a:t>
            </a:r>
            <a:r>
              <a:rPr lang="en-US" dirty="0" smtClean="0"/>
              <a:t>E(PR</a:t>
            </a:r>
            <a:r>
              <a:rPr lang="en-US" baseline="-25000" dirty="0" smtClean="0"/>
              <a:t>T</a:t>
            </a:r>
            <a:r>
              <a:rPr lang="en-US" dirty="0" smtClean="0"/>
              <a:t>,M))  </a:t>
            </a:r>
            <a:r>
              <a:rPr lang="zh-CN" altLang="en-US" dirty="0" smtClean="0"/>
              <a:t>这样，老师</a:t>
            </a:r>
            <a:r>
              <a:rPr lang="en-US" altLang="zh-CN" dirty="0" smtClean="0"/>
              <a:t>T</a:t>
            </a:r>
            <a:r>
              <a:rPr lang="zh-CN" altLang="en-US" dirty="0" smtClean="0"/>
              <a:t>与同学</a:t>
            </a:r>
            <a:r>
              <a:rPr lang="en-US" altLang="zh-CN" dirty="0" smtClean="0"/>
              <a:t>B</a:t>
            </a:r>
            <a:r>
              <a:rPr lang="zh-CN" altLang="en-US" dirty="0" smtClean="0"/>
              <a:t>之间就产生了纠纷。</a:t>
            </a:r>
            <a:endParaRPr lang="en-US" altLang="zh-CN" dirty="0" smtClean="0"/>
          </a:p>
          <a:p>
            <a:pPr lvl="1">
              <a:buNone/>
            </a:pPr>
            <a:r>
              <a:rPr lang="en-US" altLang="zh-CN" dirty="0" smtClean="0"/>
              <a:t>	</a:t>
            </a:r>
            <a:r>
              <a:rPr lang="zh-CN" altLang="en-US" dirty="0" smtClean="0"/>
              <a:t>若将消息修改为</a:t>
            </a:r>
            <a:r>
              <a:rPr lang="en-US" altLang="zh-CN" dirty="0" smtClean="0"/>
              <a:t>M=</a:t>
            </a:r>
            <a:r>
              <a:rPr lang="zh-CN" altLang="en-US" dirty="0" smtClean="0"/>
              <a:t>“</a:t>
            </a:r>
            <a:r>
              <a:rPr lang="en-US" altLang="zh-CN" dirty="0" smtClean="0"/>
              <a:t>A</a:t>
            </a:r>
            <a:r>
              <a:rPr lang="zh-CN" altLang="en-US" dirty="0" smtClean="0"/>
              <a:t>，你的了</a:t>
            </a:r>
            <a:r>
              <a:rPr lang="en-US" altLang="zh-CN" dirty="0" smtClean="0"/>
              <a:t>100</a:t>
            </a:r>
            <a:r>
              <a:rPr lang="zh-CN" altLang="en-US" dirty="0" smtClean="0"/>
              <a:t>分”，则可以避免这个问题。</a:t>
            </a:r>
            <a:endParaRPr lang="en-US" altLang="zh-CN" dirty="0" smtClean="0"/>
          </a:p>
          <a:p>
            <a:pPr lvl="1">
              <a:buNone/>
            </a:pPr>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392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4</a:t>
            </a:r>
            <a:r>
              <a:rPr lang="zh-CN" altLang="en-US" dirty="0" smtClean="0"/>
              <a:t>：应该清楚地知道协议中使用加密的目的。</a:t>
            </a:r>
            <a:endParaRPr lang="en-US" altLang="zh-CN" dirty="0" smtClean="0"/>
          </a:p>
          <a:p>
            <a:pPr lvl="1"/>
            <a:endParaRPr lang="en-US" altLang="zh-CN" dirty="0" smtClean="0"/>
          </a:p>
          <a:p>
            <a:pPr lvl="1"/>
            <a:r>
              <a:rPr lang="zh-CN" altLang="en-US" dirty="0" smtClean="0"/>
              <a:t>加密的运算量较大，乱用会导致资源浪费</a:t>
            </a:r>
            <a:endParaRPr lang="en-US" altLang="zh-CN" dirty="0" smtClean="0"/>
          </a:p>
          <a:p>
            <a:pPr lvl="1"/>
            <a:r>
              <a:rPr lang="zh-CN" altLang="en-US" dirty="0" smtClean="0"/>
              <a:t>加密不等同于安全</a:t>
            </a:r>
            <a:endParaRPr lang="en-US" altLang="zh-CN" dirty="0" smtClean="0"/>
          </a:p>
          <a:p>
            <a:pPr lvl="1"/>
            <a:endParaRPr lang="en-US" altLang="zh-CN" dirty="0" smtClean="0"/>
          </a:p>
          <a:p>
            <a:pPr lvl="1"/>
            <a:r>
              <a:rPr lang="zh-CN" altLang="en-US" dirty="0" smtClean="0"/>
              <a:t>例如：</a:t>
            </a:r>
            <a:r>
              <a:rPr lang="en-US" altLang="zh-CN" dirty="0" smtClean="0"/>
              <a:t>Kerberos 4</a:t>
            </a:r>
            <a:r>
              <a:rPr lang="zh-CN" altLang="en-US" dirty="0" smtClean="0"/>
              <a:t>中，使用了类似如下双重加密</a:t>
            </a:r>
            <a:endParaRPr lang="en-US" altLang="zh-CN" dirty="0" smtClean="0"/>
          </a:p>
          <a:p>
            <a:pPr lvl="1">
              <a:buNone/>
            </a:pPr>
            <a:r>
              <a:rPr lang="en-US" altLang="zh-CN" dirty="0" smtClean="0"/>
              <a:t>	S</a:t>
            </a:r>
            <a:r>
              <a:rPr lang="en-US" altLang="zh-CN" dirty="0" smtClean="0">
                <a:sym typeface="Wingdings" pitchFamily="2" charset="2"/>
              </a:rPr>
              <a:t>A: E(K</a:t>
            </a:r>
            <a:r>
              <a:rPr lang="en-US" altLang="zh-CN" baseline="-25000" dirty="0" smtClean="0">
                <a:sym typeface="Wingdings" pitchFamily="2" charset="2"/>
              </a:rPr>
              <a:t>AS</a:t>
            </a:r>
            <a:r>
              <a:rPr lang="en-US" altLang="zh-CN" dirty="0" smtClean="0">
                <a:sym typeface="Wingdings" pitchFamily="2" charset="2"/>
              </a:rPr>
              <a:t>, T</a:t>
            </a:r>
            <a:r>
              <a:rPr lang="en-US" altLang="zh-CN" baseline="-25000" dirty="0" smtClean="0">
                <a:sym typeface="Wingdings" pitchFamily="2" charset="2"/>
              </a:rPr>
              <a:t>S</a:t>
            </a:r>
            <a:r>
              <a:rPr lang="en-US" altLang="zh-CN" dirty="0" smtClean="0">
                <a:sym typeface="Wingdings" pitchFamily="2" charset="2"/>
              </a:rPr>
              <a:t>||K</a:t>
            </a:r>
            <a:r>
              <a:rPr lang="en-US" altLang="zh-CN" baseline="-25000" dirty="0" smtClean="0">
                <a:sym typeface="Wingdings" pitchFamily="2" charset="2"/>
              </a:rPr>
              <a:t>AB</a:t>
            </a:r>
            <a:r>
              <a:rPr lang="en-US" altLang="zh-CN" dirty="0" smtClean="0">
                <a:sym typeface="Wingdings" pitchFamily="2" charset="2"/>
              </a:rPr>
              <a:t>||ID</a:t>
            </a:r>
            <a:r>
              <a:rPr lang="en-US" altLang="zh-CN" baseline="-25000" dirty="0" smtClean="0">
                <a:sym typeface="Wingdings" pitchFamily="2" charset="2"/>
              </a:rPr>
              <a:t>B</a:t>
            </a:r>
            <a:r>
              <a:rPr lang="en-US" altLang="zh-CN" dirty="0" smtClean="0">
                <a:sym typeface="Wingdings" pitchFamily="2" charset="2"/>
              </a:rPr>
              <a:t>||E(K</a:t>
            </a:r>
            <a:r>
              <a:rPr lang="en-US" altLang="zh-CN" baseline="-25000" dirty="0" smtClean="0">
                <a:sym typeface="Wingdings" pitchFamily="2" charset="2"/>
              </a:rPr>
              <a:t>BS</a:t>
            </a:r>
            <a:r>
              <a:rPr lang="en-US" altLang="zh-CN" dirty="0" smtClean="0">
                <a:sym typeface="Wingdings" pitchFamily="2" charset="2"/>
              </a:rPr>
              <a:t>, T</a:t>
            </a:r>
            <a:r>
              <a:rPr lang="en-US" altLang="zh-CN" baseline="-25000" dirty="0" smtClean="0">
                <a:sym typeface="Wingdings" pitchFamily="2" charset="2"/>
              </a:rPr>
              <a:t>S</a:t>
            </a:r>
            <a:r>
              <a:rPr lang="en-US" altLang="zh-CN" dirty="0" smtClean="0">
                <a:sym typeface="Wingdings" pitchFamily="2" charset="2"/>
              </a:rPr>
              <a:t>||K</a:t>
            </a:r>
            <a:r>
              <a:rPr lang="en-US" altLang="zh-CN" baseline="-25000" dirty="0" smtClean="0">
                <a:sym typeface="Wingdings" pitchFamily="2" charset="2"/>
              </a:rPr>
              <a:t>AB</a:t>
            </a:r>
            <a:r>
              <a:rPr lang="en-US" altLang="zh-CN" dirty="0" smtClean="0">
                <a:sym typeface="Wingdings" pitchFamily="2" charset="2"/>
              </a:rPr>
              <a:t>||ID</a:t>
            </a:r>
            <a:r>
              <a:rPr lang="en-US" altLang="zh-CN" baseline="-25000" dirty="0" smtClean="0">
                <a:sym typeface="Wingdings" pitchFamily="2" charset="2"/>
              </a:rPr>
              <a:t>A</a:t>
            </a:r>
            <a:r>
              <a:rPr lang="en-US" altLang="zh-CN" dirty="0" smtClean="0">
                <a:sym typeface="Wingdings" pitchFamily="2" charset="2"/>
              </a:rPr>
              <a:t>))</a:t>
            </a:r>
          </a:p>
          <a:p>
            <a:pPr lvl="1">
              <a:buNone/>
            </a:pPr>
            <a:r>
              <a:rPr lang="en-US" dirty="0" smtClean="0">
                <a:sym typeface="Wingdings" pitchFamily="2" charset="2"/>
              </a:rPr>
              <a:t>	</a:t>
            </a:r>
            <a:r>
              <a:rPr lang="zh-CN" altLang="en-US" dirty="0" smtClean="0">
                <a:sym typeface="Wingdings" pitchFamily="2" charset="2"/>
              </a:rPr>
              <a:t>其中，</a:t>
            </a:r>
            <a:r>
              <a:rPr lang="en-US" altLang="zh-CN" dirty="0" smtClean="0">
                <a:sym typeface="Wingdings" pitchFamily="2" charset="2"/>
              </a:rPr>
              <a:t>K</a:t>
            </a:r>
            <a:r>
              <a:rPr lang="en-US" altLang="zh-CN" baseline="-25000" dirty="0" smtClean="0">
                <a:sym typeface="Wingdings" pitchFamily="2" charset="2"/>
              </a:rPr>
              <a:t>AS</a:t>
            </a:r>
            <a:r>
              <a:rPr lang="zh-CN" altLang="en-US" dirty="0" smtClean="0">
                <a:sym typeface="Wingdings" pitchFamily="2" charset="2"/>
              </a:rPr>
              <a:t>是</a:t>
            </a:r>
            <a:r>
              <a:rPr lang="en-US" altLang="zh-CN" dirty="0" smtClean="0">
                <a:sym typeface="Wingdings" pitchFamily="2" charset="2"/>
              </a:rPr>
              <a:t>A</a:t>
            </a:r>
            <a:r>
              <a:rPr lang="zh-CN" altLang="en-US" dirty="0" smtClean="0">
                <a:sym typeface="Wingdings" pitchFamily="2" charset="2"/>
              </a:rPr>
              <a:t>和</a:t>
            </a:r>
            <a:r>
              <a:rPr lang="en-US" altLang="zh-CN" dirty="0" smtClean="0">
                <a:sym typeface="Wingdings" pitchFamily="2" charset="2"/>
              </a:rPr>
              <a:t>S</a:t>
            </a:r>
            <a:r>
              <a:rPr lang="zh-CN" altLang="en-US" dirty="0" smtClean="0">
                <a:sym typeface="Wingdings" pitchFamily="2" charset="2"/>
              </a:rPr>
              <a:t>秘密共有的，</a:t>
            </a:r>
            <a:r>
              <a:rPr lang="en-US" altLang="zh-CN" dirty="0" smtClean="0">
                <a:sym typeface="Wingdings" pitchFamily="2" charset="2"/>
              </a:rPr>
              <a:t>K</a:t>
            </a:r>
            <a:r>
              <a:rPr lang="en-US" altLang="zh-CN" baseline="-25000" dirty="0" smtClean="0">
                <a:sym typeface="Wingdings" pitchFamily="2" charset="2"/>
              </a:rPr>
              <a:t>BS</a:t>
            </a:r>
            <a:r>
              <a:rPr lang="zh-CN" altLang="en-US" dirty="0" smtClean="0">
                <a:sym typeface="Wingdings" pitchFamily="2" charset="2"/>
              </a:rPr>
              <a:t>是</a:t>
            </a:r>
            <a:r>
              <a:rPr lang="en-US" altLang="zh-CN" dirty="0" smtClean="0">
                <a:sym typeface="Wingdings" pitchFamily="2" charset="2"/>
              </a:rPr>
              <a:t>B</a:t>
            </a:r>
            <a:r>
              <a:rPr lang="zh-CN" altLang="en-US" dirty="0" smtClean="0">
                <a:sym typeface="Wingdings" pitchFamily="2" charset="2"/>
              </a:rPr>
              <a:t>和</a:t>
            </a:r>
            <a:r>
              <a:rPr lang="en-US" altLang="zh-CN" dirty="0" smtClean="0">
                <a:sym typeface="Wingdings" pitchFamily="2" charset="2"/>
              </a:rPr>
              <a:t>S</a:t>
            </a:r>
            <a:r>
              <a:rPr lang="zh-CN" altLang="en-US" dirty="0" smtClean="0">
                <a:sym typeface="Wingdings" pitchFamily="2" charset="2"/>
              </a:rPr>
              <a:t>秘密共有的。从安全和认证的角度来看，这并没有增加安全性，却增加了计算量。不如使用</a:t>
            </a:r>
            <a:r>
              <a:rPr lang="en-US" altLang="zh-CN" dirty="0" smtClean="0">
                <a:sym typeface="Wingdings" pitchFamily="2" charset="2"/>
              </a:rPr>
              <a:t/>
            </a:r>
            <a:br>
              <a:rPr lang="en-US" altLang="zh-CN" dirty="0" smtClean="0">
                <a:sym typeface="Wingdings" pitchFamily="2" charset="2"/>
              </a:rPr>
            </a:br>
            <a:r>
              <a:rPr lang="en-US" altLang="zh-CN" dirty="0" smtClean="0"/>
              <a:t>S</a:t>
            </a:r>
            <a:r>
              <a:rPr lang="en-US" altLang="zh-CN" dirty="0" smtClean="0">
                <a:sym typeface="Wingdings" pitchFamily="2" charset="2"/>
              </a:rPr>
              <a:t>A: E(K</a:t>
            </a:r>
            <a:r>
              <a:rPr lang="en-US" altLang="zh-CN" baseline="-25000" dirty="0" smtClean="0">
                <a:sym typeface="Wingdings" pitchFamily="2" charset="2"/>
              </a:rPr>
              <a:t>AS</a:t>
            </a:r>
            <a:r>
              <a:rPr lang="en-US" altLang="zh-CN" dirty="0" smtClean="0">
                <a:sym typeface="Wingdings" pitchFamily="2" charset="2"/>
              </a:rPr>
              <a:t>, T</a:t>
            </a:r>
            <a:r>
              <a:rPr lang="en-US" altLang="zh-CN" baseline="-25000" dirty="0" smtClean="0">
                <a:sym typeface="Wingdings" pitchFamily="2" charset="2"/>
              </a:rPr>
              <a:t>S</a:t>
            </a:r>
            <a:r>
              <a:rPr lang="en-US" altLang="zh-CN" dirty="0" smtClean="0">
                <a:sym typeface="Wingdings" pitchFamily="2" charset="2"/>
              </a:rPr>
              <a:t>||K</a:t>
            </a:r>
            <a:r>
              <a:rPr lang="en-US" altLang="zh-CN" baseline="-25000" dirty="0" smtClean="0">
                <a:sym typeface="Wingdings" pitchFamily="2" charset="2"/>
              </a:rPr>
              <a:t>AB</a:t>
            </a:r>
            <a:r>
              <a:rPr lang="en-US" altLang="zh-CN" dirty="0" smtClean="0">
                <a:sym typeface="Wingdings" pitchFamily="2" charset="2"/>
              </a:rPr>
              <a:t>||ID</a:t>
            </a:r>
            <a:r>
              <a:rPr lang="en-US" altLang="zh-CN" baseline="-25000" dirty="0" smtClean="0">
                <a:sym typeface="Wingdings" pitchFamily="2" charset="2"/>
              </a:rPr>
              <a:t>B</a:t>
            </a:r>
            <a:r>
              <a:rPr lang="en-US" altLang="zh-CN" dirty="0" smtClean="0">
                <a:sym typeface="Wingdings" pitchFamily="2" charset="2"/>
              </a:rPr>
              <a:t>) || E(K</a:t>
            </a:r>
            <a:r>
              <a:rPr lang="en-US" altLang="zh-CN" baseline="-25000" dirty="0" smtClean="0">
                <a:sym typeface="Wingdings" pitchFamily="2" charset="2"/>
              </a:rPr>
              <a:t>BS</a:t>
            </a:r>
            <a:r>
              <a:rPr lang="en-US" altLang="zh-CN" dirty="0" smtClean="0">
                <a:sym typeface="Wingdings" pitchFamily="2" charset="2"/>
              </a:rPr>
              <a:t>, T</a:t>
            </a:r>
            <a:r>
              <a:rPr lang="en-US" altLang="zh-CN" baseline="-25000" dirty="0" smtClean="0">
                <a:sym typeface="Wingdings" pitchFamily="2" charset="2"/>
              </a:rPr>
              <a:t>S</a:t>
            </a:r>
            <a:r>
              <a:rPr lang="en-US" altLang="zh-CN" dirty="0" smtClean="0">
                <a:sym typeface="Wingdings" pitchFamily="2" charset="2"/>
              </a:rPr>
              <a:t>||K</a:t>
            </a:r>
            <a:r>
              <a:rPr lang="en-US" altLang="zh-CN" baseline="-25000" dirty="0" smtClean="0">
                <a:sym typeface="Wingdings" pitchFamily="2" charset="2"/>
              </a:rPr>
              <a:t>AB</a:t>
            </a:r>
            <a:r>
              <a:rPr lang="en-US" altLang="zh-CN" dirty="0" smtClean="0">
                <a:sym typeface="Wingdings" pitchFamily="2" charset="2"/>
              </a:rPr>
              <a:t>||ID</a:t>
            </a:r>
            <a:r>
              <a:rPr lang="en-US" altLang="zh-CN" baseline="-25000" dirty="0" smtClean="0">
                <a:sym typeface="Wingdings" pitchFamily="2" charset="2"/>
              </a:rPr>
              <a:t>A</a:t>
            </a:r>
            <a:r>
              <a:rPr lang="en-US" altLang="zh-CN" dirty="0" smtClean="0">
                <a:sym typeface="Wingdings" pitchFamily="2" charset="2"/>
              </a:rPr>
              <a:t>)</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076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en-US" smtClean="0"/>
          </a:p>
        </p:txBody>
      </p:sp>
      <p:sp>
        <p:nvSpPr>
          <p:cNvPr id="3" name="内容占位符 2"/>
          <p:cNvSpPr>
            <a:spLocks noGrp="1"/>
          </p:cNvSpPr>
          <p:nvPr>
            <p:ph idx="1"/>
          </p:nvPr>
        </p:nvSpPr>
        <p:spPr/>
        <p:txBody>
          <a:bodyPr/>
          <a:lstStyle/>
          <a:p>
            <a:pPr lvl="2">
              <a:defRPr/>
            </a:pPr>
            <a:r>
              <a:rPr lang="zh-CN" altLang="en-US" dirty="0" smtClean="0"/>
              <a:t>当采用按位异或加密时</a:t>
            </a:r>
            <a:endParaRPr lang="en-US" altLang="zh-CN" dirty="0" smtClean="0"/>
          </a:p>
          <a:p>
            <a:pPr marL="1371600" lvl="2" indent="-457200" eaLnBrk="1" hangingPunct="1">
              <a:buFont typeface="+mj-lt"/>
              <a:buAutoNum type="arabicParenR"/>
              <a:tabLst>
                <a:tab pos="3052763" algn="l"/>
              </a:tabLst>
              <a:defRPr/>
            </a:pPr>
            <a:r>
              <a:rPr lang="en-US" altLang="zh-CN" dirty="0" smtClean="0"/>
              <a:t>Alice -&gt; Bob:	M⊕K</a:t>
            </a:r>
            <a:r>
              <a:rPr lang="en-US" altLang="zh-CN" baseline="-25000" dirty="0" smtClean="0"/>
              <a:t>A</a:t>
            </a:r>
          </a:p>
          <a:p>
            <a:pPr marL="1371600" lvl="2" indent="-457200" eaLnBrk="1" hangingPunct="1">
              <a:buFont typeface="+mj-lt"/>
              <a:buAutoNum type="arabicParenR"/>
              <a:tabLst>
                <a:tab pos="3052763" algn="l"/>
              </a:tabLst>
              <a:defRPr/>
            </a:pPr>
            <a:r>
              <a:rPr lang="en-US" altLang="zh-CN" dirty="0" smtClean="0"/>
              <a:t>Bob -&gt; Alice:	(M⊕K</a:t>
            </a:r>
            <a:r>
              <a:rPr lang="en-US" altLang="zh-CN" baseline="-25000" dirty="0" smtClean="0"/>
              <a:t>A</a:t>
            </a:r>
            <a:r>
              <a:rPr lang="en-US" altLang="zh-CN" dirty="0" smtClean="0"/>
              <a:t>)⊕K</a:t>
            </a:r>
            <a:r>
              <a:rPr lang="en-US" altLang="zh-CN" baseline="-25000" dirty="0" smtClean="0"/>
              <a:t>B</a:t>
            </a:r>
            <a:endParaRPr lang="en-US" altLang="zh-CN" dirty="0" smtClean="0"/>
          </a:p>
          <a:p>
            <a:pPr marL="1371600" lvl="2" indent="-457200" eaLnBrk="1" hangingPunct="1">
              <a:buFont typeface="+mj-lt"/>
              <a:buAutoNum type="arabicParenR"/>
              <a:tabLst>
                <a:tab pos="3052763" algn="l"/>
              </a:tabLst>
              <a:defRPr/>
            </a:pPr>
            <a:r>
              <a:rPr lang="en-US" altLang="zh-CN" dirty="0" smtClean="0"/>
              <a:t>Alice -&gt; Bob:	(M⊕K</a:t>
            </a:r>
            <a:r>
              <a:rPr lang="en-US" altLang="zh-CN" baseline="-25000" dirty="0" smtClean="0"/>
              <a:t>A</a:t>
            </a:r>
            <a:r>
              <a:rPr lang="en-US" altLang="zh-CN" dirty="0" smtClean="0"/>
              <a:t>⊕K</a:t>
            </a:r>
            <a:r>
              <a:rPr lang="en-US" altLang="zh-CN" baseline="-25000" dirty="0" smtClean="0"/>
              <a:t>B</a:t>
            </a:r>
            <a:r>
              <a:rPr lang="en-US" altLang="zh-CN" dirty="0" smtClean="0"/>
              <a:t>)⊕K</a:t>
            </a:r>
            <a:r>
              <a:rPr lang="en-US" altLang="zh-CN" baseline="-25000" dirty="0" smtClean="0"/>
              <a:t>A</a:t>
            </a:r>
            <a:r>
              <a:rPr lang="en-US" altLang="zh-CN" dirty="0" smtClean="0"/>
              <a:t>=M⊕K</a:t>
            </a:r>
            <a:r>
              <a:rPr lang="en-US" altLang="zh-CN" baseline="-25000" dirty="0" smtClean="0"/>
              <a:t>B</a:t>
            </a:r>
            <a:endParaRPr lang="en-US" altLang="zh-CN" dirty="0" smtClean="0"/>
          </a:p>
          <a:p>
            <a:pPr marL="1371600" lvl="2" indent="-457200" eaLnBrk="1" hangingPunct="1">
              <a:buFont typeface="+mj-lt"/>
              <a:buAutoNum type="arabicParenR"/>
              <a:tabLst>
                <a:tab pos="3052763" algn="l"/>
              </a:tabLst>
              <a:defRPr/>
            </a:pPr>
            <a:r>
              <a:rPr lang="en-US" altLang="zh-CN" dirty="0" smtClean="0"/>
              <a:t>Bob:	(M⊕K</a:t>
            </a:r>
            <a:r>
              <a:rPr lang="en-US" altLang="zh-CN" baseline="-25000" dirty="0" smtClean="0"/>
              <a:t>B</a:t>
            </a:r>
            <a:r>
              <a:rPr lang="en-US" altLang="zh-CN" dirty="0" smtClean="0"/>
              <a:t>)⊕K</a:t>
            </a:r>
            <a:r>
              <a:rPr lang="en-US" altLang="zh-CN" baseline="-25000" dirty="0" smtClean="0"/>
              <a:t>B</a:t>
            </a:r>
            <a:r>
              <a:rPr lang="en-US" altLang="zh-CN" dirty="0" smtClean="0"/>
              <a:t>=M</a:t>
            </a:r>
          </a:p>
          <a:p>
            <a:pPr lvl="2">
              <a:defRPr/>
            </a:pPr>
            <a:endParaRPr lang="en-US" dirty="0" smtClean="0"/>
          </a:p>
          <a:p>
            <a:pPr lvl="2">
              <a:defRPr/>
            </a:pPr>
            <a:r>
              <a:rPr lang="en-US" dirty="0" smtClean="0"/>
              <a:t>Postman: (</a:t>
            </a:r>
            <a:r>
              <a:rPr lang="en-US" altLang="zh-CN" dirty="0" smtClean="0"/>
              <a:t>M⊕K</a:t>
            </a:r>
            <a:r>
              <a:rPr lang="en-US" altLang="zh-CN" baseline="-25000" dirty="0" smtClean="0"/>
              <a:t>A</a:t>
            </a:r>
            <a:r>
              <a:rPr lang="en-US" altLang="zh-CN" dirty="0" smtClean="0"/>
              <a:t>) ⊕ [(M⊕K</a:t>
            </a:r>
            <a:r>
              <a:rPr lang="en-US" altLang="zh-CN" baseline="-25000" dirty="0" smtClean="0"/>
              <a:t>A</a:t>
            </a:r>
            <a:r>
              <a:rPr lang="en-US" altLang="zh-CN" dirty="0" smtClean="0"/>
              <a:t>)⊕K</a:t>
            </a:r>
            <a:r>
              <a:rPr lang="en-US" altLang="zh-CN" baseline="-25000" dirty="0" smtClean="0"/>
              <a:t>B</a:t>
            </a:r>
            <a:r>
              <a:rPr lang="en-US" altLang="zh-CN" dirty="0" smtClean="0"/>
              <a:t>] ⊕ (M⊕K</a:t>
            </a:r>
            <a:r>
              <a:rPr lang="en-US" altLang="zh-CN" baseline="-25000" dirty="0" smtClean="0"/>
              <a:t>B</a:t>
            </a:r>
            <a:r>
              <a:rPr lang="en-US" altLang="zh-CN" dirty="0" smtClean="0"/>
              <a:t>)=M</a:t>
            </a:r>
            <a:endParaRPr lang="en-US" dirty="0" smtClean="0"/>
          </a:p>
          <a:p>
            <a:pPr lvl="2">
              <a:defRPr/>
            </a:pPr>
            <a:endParaRPr lang="en-US" dirty="0" smtClean="0"/>
          </a:p>
          <a:p>
            <a:pPr lvl="2">
              <a:defRPr/>
            </a:pPr>
            <a:endParaRPr 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652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a:buNone/>
            </a:pPr>
            <a:r>
              <a:rPr lang="zh-CN" altLang="en-US" dirty="0" smtClean="0"/>
              <a:t>准则</a:t>
            </a:r>
            <a:r>
              <a:rPr lang="en-US" altLang="zh-CN" dirty="0" smtClean="0"/>
              <a:t>5</a:t>
            </a:r>
            <a:r>
              <a:rPr lang="zh-CN" altLang="en-US" dirty="0" smtClean="0"/>
              <a:t>：如果主体对已加密的消息进行了签名操作，并不能由此推断出主体知道该消息的内容。反之，如果主体对消息先签名后加密，那么可以推断主体知道该消息内容。</a:t>
            </a:r>
          </a:p>
          <a:p>
            <a:pPr lvl="1"/>
            <a:endParaRPr lang="en-US" altLang="zh-CN" dirty="0" smtClean="0"/>
          </a:p>
          <a:p>
            <a:pPr lvl="1"/>
            <a:r>
              <a:rPr lang="zh-CN" altLang="en-US" dirty="0" smtClean="0"/>
              <a:t>否则，可能骗取发送者的签名；或者解除发送者签名后用自己私钥重新签名，冒充知道发送者的秘密信息</a:t>
            </a:r>
            <a:endParaRPr lang="en-US" altLang="zh-CN" dirty="0" smtClean="0"/>
          </a:p>
          <a:p>
            <a:pPr lvl="1"/>
            <a:endParaRPr lang="en-US" altLang="zh-CN" dirty="0" smtClean="0"/>
          </a:p>
          <a:p>
            <a:pPr lvl="1"/>
            <a:r>
              <a:rPr lang="zh-CN" altLang="en-US" dirty="0" smtClean="0"/>
              <a:t>对于密码协议来说，签名应该在加密之前完成。这样既可以让接收者确认发送者的身份，也保证了发送者知道所发送消息的内容</a:t>
            </a:r>
            <a:endParaRPr lang="en-US" altLang="zh-CN" dirty="0" smtClean="0"/>
          </a:p>
          <a:p>
            <a:pPr lvl="1"/>
            <a:endParaRPr lang="en-US" altLang="zh-CN" dirty="0" smtClean="0"/>
          </a:p>
          <a:p>
            <a:pPr lvl="1"/>
            <a:r>
              <a:rPr lang="zh-CN" altLang="en-US" dirty="0" smtClean="0"/>
              <a:t>对消息签名时，必须考虑消息内容的严谨，避免被重放</a:t>
            </a:r>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876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295400"/>
            <a:ext cx="8579296" cy="5029200"/>
          </a:xfrm>
        </p:spPr>
        <p:txBody>
          <a:bodyPr/>
          <a:lstStyle/>
          <a:p>
            <a:pPr>
              <a:buNone/>
            </a:pPr>
            <a:r>
              <a:rPr lang="zh-CN" altLang="en-US" dirty="0" smtClean="0"/>
              <a:t>准则</a:t>
            </a:r>
            <a:r>
              <a:rPr lang="en-US" dirty="0" smtClean="0"/>
              <a:t>6</a:t>
            </a:r>
            <a:r>
              <a:rPr lang="zh-CN" altLang="en-US" dirty="0" smtClean="0"/>
              <a:t>：要清楚地知道协议中所使用的临时值的特性。</a:t>
            </a:r>
            <a:endParaRPr lang="en-US" dirty="0" smtClean="0"/>
          </a:p>
          <a:p>
            <a:pPr lvl="1"/>
            <a:endParaRPr lang="en-US" altLang="zh-CN" dirty="0" smtClean="0"/>
          </a:p>
          <a:p>
            <a:pPr lvl="1"/>
            <a:r>
              <a:rPr lang="zh-CN" altLang="en-US" dirty="0" smtClean="0"/>
              <a:t>临时值（时间戳、序列号、随机数）对于确保时间上的连续性和确保关联性的特性是不一样的。</a:t>
            </a:r>
            <a:endParaRPr lang="en-US" altLang="zh-CN" dirty="0" smtClean="0"/>
          </a:p>
          <a:p>
            <a:pPr lvl="2"/>
            <a:endParaRPr lang="en-US" altLang="zh-CN" dirty="0" smtClean="0"/>
          </a:p>
          <a:p>
            <a:pPr lvl="1"/>
            <a:r>
              <a:rPr lang="zh-CN" altLang="en-US" dirty="0" smtClean="0"/>
              <a:t>例如</a:t>
            </a:r>
            <a:r>
              <a:rPr lang="en-US" altLang="zh-CN" dirty="0" smtClean="0"/>
              <a:t>Otway-Rees</a:t>
            </a:r>
            <a:r>
              <a:rPr lang="zh-CN" altLang="en-US" dirty="0" smtClean="0"/>
              <a:t>会话密钥交换协议</a:t>
            </a:r>
            <a:endParaRPr lang="en-US" altLang="zh-CN" dirty="0" smtClean="0"/>
          </a:p>
          <a:p>
            <a:pPr marL="1371600" lvl="2" indent="-457200">
              <a:buFont typeface="+mj-lt"/>
              <a:buAutoNum type="arabicParenR"/>
            </a:pPr>
            <a:r>
              <a:rPr lang="en-US" altLang="zh-CN" dirty="0" smtClean="0"/>
              <a:t>A</a:t>
            </a:r>
            <a:r>
              <a:rPr lang="en-US" altLang="zh-CN" dirty="0" smtClean="0">
                <a:sym typeface="Wingdings" pitchFamily="2" charset="2"/>
              </a:rPr>
              <a:t>B: L, A, B, E(K</a:t>
            </a:r>
            <a:r>
              <a:rPr lang="en-US" altLang="zh-CN" baseline="-25000" dirty="0" smtClean="0">
                <a:sym typeface="Wingdings" pitchFamily="2" charset="2"/>
              </a:rPr>
              <a:t>AS</a:t>
            </a:r>
            <a:r>
              <a:rPr lang="en-US" altLang="zh-CN" dirty="0" smtClean="0">
                <a:sym typeface="Wingdings" pitchFamily="2" charset="2"/>
              </a:rPr>
              <a:t>, N</a:t>
            </a:r>
            <a:r>
              <a:rPr lang="en-US" altLang="zh-CN" baseline="-25000" dirty="0" smtClean="0">
                <a:sym typeface="Wingdings" pitchFamily="2" charset="2"/>
              </a:rPr>
              <a:t>A</a:t>
            </a:r>
            <a:r>
              <a:rPr lang="en-US" altLang="zh-CN" dirty="0" smtClean="0">
                <a:sym typeface="Wingdings" pitchFamily="2" charset="2"/>
              </a:rPr>
              <a:t>||L||A||B)</a:t>
            </a:r>
          </a:p>
          <a:p>
            <a:pPr marL="1371600" lvl="2" indent="-457200">
              <a:buFont typeface="+mj-lt"/>
              <a:buAutoNum type="arabicParenR"/>
            </a:pPr>
            <a:r>
              <a:rPr lang="en-US" altLang="zh-CN" dirty="0" smtClean="0">
                <a:sym typeface="Wingdings" pitchFamily="2" charset="2"/>
              </a:rPr>
              <a:t>BS: L, A, B, E(K</a:t>
            </a:r>
            <a:r>
              <a:rPr lang="en-US" altLang="zh-CN" baseline="-25000" dirty="0" smtClean="0">
                <a:sym typeface="Wingdings" pitchFamily="2" charset="2"/>
              </a:rPr>
              <a:t>AS</a:t>
            </a:r>
            <a:r>
              <a:rPr lang="en-US" altLang="zh-CN" dirty="0" smtClean="0">
                <a:sym typeface="Wingdings" pitchFamily="2" charset="2"/>
              </a:rPr>
              <a:t>, N</a:t>
            </a:r>
            <a:r>
              <a:rPr lang="en-US" altLang="zh-CN" baseline="-25000" dirty="0" smtClean="0">
                <a:sym typeface="Wingdings" pitchFamily="2" charset="2"/>
              </a:rPr>
              <a:t>A</a:t>
            </a:r>
            <a:r>
              <a:rPr lang="en-US" altLang="zh-CN" dirty="0" smtClean="0">
                <a:sym typeface="Wingdings" pitchFamily="2" charset="2"/>
              </a:rPr>
              <a:t>||L||A||B), E(K</a:t>
            </a:r>
            <a:r>
              <a:rPr lang="en-US" altLang="zh-CN" baseline="-25000" dirty="0" smtClean="0">
                <a:sym typeface="Wingdings" pitchFamily="2" charset="2"/>
              </a:rPr>
              <a:t>BS</a:t>
            </a:r>
            <a:r>
              <a:rPr lang="en-US" altLang="zh-CN" dirty="0" smtClean="0">
                <a:sym typeface="Wingdings" pitchFamily="2" charset="2"/>
              </a:rPr>
              <a:t>, N</a:t>
            </a:r>
            <a:r>
              <a:rPr lang="en-US" altLang="zh-CN" baseline="-25000" dirty="0" smtClean="0">
                <a:sym typeface="Wingdings" pitchFamily="2" charset="2"/>
              </a:rPr>
              <a:t>B</a:t>
            </a:r>
            <a:r>
              <a:rPr lang="en-US" altLang="zh-CN" dirty="0" smtClean="0">
                <a:sym typeface="Wingdings" pitchFamily="2" charset="2"/>
              </a:rPr>
              <a:t>||L||A||B)</a:t>
            </a:r>
          </a:p>
          <a:p>
            <a:pPr marL="1371600" lvl="2" indent="-457200">
              <a:buFont typeface="+mj-lt"/>
              <a:buAutoNum type="arabicParenR"/>
            </a:pPr>
            <a:r>
              <a:rPr lang="en-US" altLang="zh-CN" dirty="0" smtClean="0">
                <a:sym typeface="Wingdings" pitchFamily="2" charset="2"/>
              </a:rPr>
              <a:t>SB: L, E(K</a:t>
            </a:r>
            <a:r>
              <a:rPr lang="en-US" altLang="zh-CN" baseline="-25000" dirty="0" smtClean="0">
                <a:sym typeface="Wingdings" pitchFamily="2" charset="2"/>
              </a:rPr>
              <a:t>AS</a:t>
            </a:r>
            <a:r>
              <a:rPr lang="en-US" altLang="zh-CN" dirty="0" smtClean="0">
                <a:sym typeface="Wingdings" pitchFamily="2" charset="2"/>
              </a:rPr>
              <a:t>, N</a:t>
            </a:r>
            <a:r>
              <a:rPr lang="en-US" altLang="zh-CN" baseline="-25000" dirty="0" smtClean="0">
                <a:sym typeface="Wingdings" pitchFamily="2" charset="2"/>
              </a:rPr>
              <a:t>A</a:t>
            </a:r>
            <a:r>
              <a:rPr lang="en-US" altLang="zh-CN" dirty="0" smtClean="0">
                <a:sym typeface="Wingdings" pitchFamily="2" charset="2"/>
              </a:rPr>
              <a:t>||K</a:t>
            </a:r>
            <a:r>
              <a:rPr lang="en-US" altLang="zh-CN" baseline="-25000" dirty="0" smtClean="0">
                <a:sym typeface="Wingdings" pitchFamily="2" charset="2"/>
              </a:rPr>
              <a:t>AB</a:t>
            </a:r>
            <a:r>
              <a:rPr lang="en-US" altLang="zh-CN" dirty="0" smtClean="0">
                <a:sym typeface="Wingdings" pitchFamily="2" charset="2"/>
              </a:rPr>
              <a:t>), E(K</a:t>
            </a:r>
            <a:r>
              <a:rPr lang="en-US" altLang="zh-CN" baseline="-25000" dirty="0" smtClean="0">
                <a:sym typeface="Wingdings" pitchFamily="2" charset="2"/>
              </a:rPr>
              <a:t>BS</a:t>
            </a:r>
            <a:r>
              <a:rPr lang="en-US" altLang="zh-CN" dirty="0" smtClean="0">
                <a:sym typeface="Wingdings" pitchFamily="2" charset="2"/>
              </a:rPr>
              <a:t>, N</a:t>
            </a:r>
            <a:r>
              <a:rPr lang="en-US" altLang="zh-CN" baseline="-25000" dirty="0" smtClean="0">
                <a:sym typeface="Wingdings" pitchFamily="2" charset="2"/>
              </a:rPr>
              <a:t>B</a:t>
            </a:r>
            <a:r>
              <a:rPr lang="en-US" altLang="zh-CN" dirty="0" smtClean="0">
                <a:sym typeface="Wingdings" pitchFamily="2" charset="2"/>
              </a:rPr>
              <a:t>||K</a:t>
            </a:r>
            <a:r>
              <a:rPr lang="en-US" altLang="zh-CN" baseline="-25000" dirty="0" smtClean="0">
                <a:sym typeface="Wingdings" pitchFamily="2" charset="2"/>
              </a:rPr>
              <a:t>AB</a:t>
            </a:r>
            <a:r>
              <a:rPr lang="en-US" altLang="zh-CN" dirty="0" smtClean="0">
                <a:sym typeface="Wingdings" pitchFamily="2" charset="2"/>
              </a:rPr>
              <a:t>)</a:t>
            </a:r>
          </a:p>
          <a:p>
            <a:pPr marL="1371600" lvl="2" indent="-457200">
              <a:buFont typeface="+mj-lt"/>
              <a:buAutoNum type="arabicParenR"/>
            </a:pPr>
            <a:r>
              <a:rPr lang="en-US" altLang="zh-CN" dirty="0" smtClean="0">
                <a:sym typeface="Wingdings" pitchFamily="2" charset="2"/>
              </a:rPr>
              <a:t>BA: L, E(K</a:t>
            </a:r>
            <a:r>
              <a:rPr lang="en-US" altLang="zh-CN" baseline="-25000" dirty="0" smtClean="0">
                <a:sym typeface="Wingdings" pitchFamily="2" charset="2"/>
              </a:rPr>
              <a:t>AS</a:t>
            </a:r>
            <a:r>
              <a:rPr lang="en-US" altLang="zh-CN" dirty="0" smtClean="0">
                <a:sym typeface="Wingdings" pitchFamily="2" charset="2"/>
              </a:rPr>
              <a:t>, N</a:t>
            </a:r>
            <a:r>
              <a:rPr lang="en-US" altLang="zh-CN" baseline="-25000" dirty="0" smtClean="0">
                <a:sym typeface="Wingdings" pitchFamily="2" charset="2"/>
              </a:rPr>
              <a:t>A</a:t>
            </a:r>
            <a:r>
              <a:rPr lang="en-US" altLang="zh-CN" dirty="0" smtClean="0">
                <a:sym typeface="Wingdings" pitchFamily="2" charset="2"/>
              </a:rPr>
              <a:t>||K</a:t>
            </a:r>
            <a:r>
              <a:rPr lang="en-US" altLang="zh-CN" baseline="-25000" dirty="0" smtClean="0">
                <a:sym typeface="Wingdings" pitchFamily="2" charset="2"/>
              </a:rPr>
              <a:t>AB</a:t>
            </a:r>
            <a:r>
              <a:rPr lang="en-US" altLang="zh-CN" dirty="0" smtClean="0">
                <a:sym typeface="Wingdings" pitchFamily="2" charset="2"/>
              </a:rPr>
              <a:t>)</a:t>
            </a:r>
          </a:p>
          <a:p>
            <a:pPr lvl="1"/>
            <a:r>
              <a:rPr lang="zh-CN" altLang="en-US" dirty="0" smtClean="0"/>
              <a:t>这里索引号</a:t>
            </a:r>
            <a:r>
              <a:rPr lang="en-US" altLang="zh-CN" dirty="0" smtClean="0"/>
              <a:t>L</a:t>
            </a:r>
            <a:r>
              <a:rPr lang="zh-CN" altLang="en-US" dirty="0" smtClean="0"/>
              <a:t>的作用是联接认证协议，随机数</a:t>
            </a:r>
            <a:r>
              <a:rPr lang="en-US" altLang="zh-CN" dirty="0" smtClean="0"/>
              <a:t>N</a:t>
            </a:r>
            <a:r>
              <a:rPr lang="en-US" altLang="zh-CN" baseline="-25000" dirty="0" smtClean="0"/>
              <a:t>A</a:t>
            </a:r>
            <a:r>
              <a:rPr lang="zh-CN" altLang="en-US" dirty="0" smtClean="0"/>
              <a:t>和</a:t>
            </a:r>
            <a:r>
              <a:rPr lang="en-US" altLang="zh-CN" dirty="0" smtClean="0"/>
              <a:t>N</a:t>
            </a:r>
            <a:r>
              <a:rPr lang="en-US" altLang="zh-CN" baseline="-25000" dirty="0" smtClean="0"/>
              <a:t>B</a:t>
            </a:r>
            <a:r>
              <a:rPr lang="zh-CN" altLang="en-US" dirty="0" smtClean="0"/>
              <a:t>的作用是保证新鲜性</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046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7</a:t>
            </a:r>
            <a:r>
              <a:rPr lang="zh-CN" altLang="en-US" dirty="0" smtClean="0"/>
              <a:t>：在挑战－响应交换中，可以使用可预测的值（如计数器）来保证即时性。但如果该值对协议的影响很大，则应该对该值进行保护，防止入侵者模拟挑战并在以后重放响应。</a:t>
            </a:r>
            <a:endParaRPr lang="en-US" altLang="zh-CN" dirty="0" smtClean="0"/>
          </a:p>
          <a:p>
            <a:pPr lvl="1"/>
            <a:endParaRPr lang="en-US" altLang="zh-CN" dirty="0" smtClean="0"/>
          </a:p>
          <a:p>
            <a:pPr lvl="1"/>
            <a:r>
              <a:rPr lang="zh-CN" altLang="en-US" dirty="0" smtClean="0"/>
              <a:t>例如：</a:t>
            </a:r>
            <a:r>
              <a:rPr lang="en-US" altLang="zh-CN" dirty="0" smtClean="0"/>
              <a:t>A</a:t>
            </a:r>
            <a:r>
              <a:rPr lang="zh-CN" altLang="en-US" dirty="0" smtClean="0"/>
              <a:t>向系统查询当前时间</a:t>
            </a:r>
            <a:endParaRPr lang="en-US" altLang="zh-CN" dirty="0" smtClean="0"/>
          </a:p>
          <a:p>
            <a:pPr lvl="2"/>
            <a:r>
              <a:rPr lang="en-US" altLang="zh-CN" dirty="0" smtClean="0"/>
              <a:t>A</a:t>
            </a:r>
            <a:r>
              <a:rPr lang="en-US" altLang="zh-CN" dirty="0" smtClean="0">
                <a:sym typeface="Wingdings" pitchFamily="2" charset="2"/>
              </a:rPr>
              <a:t>S: A, N</a:t>
            </a:r>
            <a:r>
              <a:rPr lang="en-US" altLang="zh-CN" baseline="-25000" dirty="0" smtClean="0">
                <a:sym typeface="Wingdings" pitchFamily="2" charset="2"/>
              </a:rPr>
              <a:t>A</a:t>
            </a:r>
          </a:p>
          <a:p>
            <a:pPr lvl="2"/>
            <a:r>
              <a:rPr lang="en-US" altLang="zh-CN" dirty="0" smtClean="0">
                <a:sym typeface="Wingdings" pitchFamily="2" charset="2"/>
              </a:rPr>
              <a:t>SA: E(K</a:t>
            </a:r>
            <a:r>
              <a:rPr lang="en-US" altLang="zh-CN" baseline="-25000" dirty="0" smtClean="0">
                <a:sym typeface="Wingdings" pitchFamily="2" charset="2"/>
              </a:rPr>
              <a:t>AS</a:t>
            </a:r>
            <a:r>
              <a:rPr lang="en-US" altLang="zh-CN" dirty="0" smtClean="0">
                <a:sym typeface="Wingdings" pitchFamily="2" charset="2"/>
              </a:rPr>
              <a:t>, T</a:t>
            </a:r>
            <a:r>
              <a:rPr lang="en-US" altLang="zh-CN" baseline="-25000" dirty="0" smtClean="0">
                <a:sym typeface="Wingdings" pitchFamily="2" charset="2"/>
              </a:rPr>
              <a:t>S</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a:t>
            </a:r>
            <a:endParaRPr lang="en-US" altLang="zh-CN" dirty="0" smtClean="0"/>
          </a:p>
          <a:p>
            <a:pPr lvl="1">
              <a:buNone/>
            </a:pPr>
            <a:r>
              <a:rPr lang="en-US" altLang="zh-CN" dirty="0" smtClean="0"/>
              <a:t>	</a:t>
            </a:r>
            <a:r>
              <a:rPr lang="zh-CN" altLang="en-US" dirty="0" smtClean="0"/>
              <a:t>若</a:t>
            </a:r>
            <a:r>
              <a:rPr lang="en-US" altLang="zh-CN" dirty="0" smtClean="0"/>
              <a:t>N</a:t>
            </a:r>
            <a:r>
              <a:rPr lang="en-US" altLang="zh-CN" baseline="-25000" dirty="0" smtClean="0"/>
              <a:t>a</a:t>
            </a:r>
            <a:r>
              <a:rPr lang="zh-CN" altLang="en-US" dirty="0" smtClean="0"/>
              <a:t>是可预测的，则攻击者可以提前向系统发起查询，并保存系统的响应。在</a:t>
            </a:r>
            <a:r>
              <a:rPr lang="en-US" altLang="zh-CN" dirty="0" smtClean="0"/>
              <a:t>A</a:t>
            </a:r>
            <a:r>
              <a:rPr lang="zh-CN" altLang="en-US" dirty="0" smtClean="0"/>
              <a:t>提出查询时，将系统响应返回给</a:t>
            </a:r>
            <a:r>
              <a:rPr lang="en-US" altLang="zh-CN" dirty="0" smtClean="0"/>
              <a:t>A</a:t>
            </a:r>
            <a:r>
              <a:rPr lang="zh-CN" altLang="en-US" dirty="0" smtClean="0"/>
              <a:t>，使</a:t>
            </a:r>
            <a:r>
              <a:rPr lang="en-US" altLang="zh-CN" dirty="0" smtClean="0"/>
              <a:t>A</a:t>
            </a:r>
            <a:r>
              <a:rPr lang="zh-CN" altLang="en-US" dirty="0" smtClean="0"/>
              <a:t>得到一个旧的时间。</a:t>
            </a:r>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364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8</a:t>
            </a:r>
            <a:r>
              <a:rPr lang="zh-CN" altLang="en-US" dirty="0" smtClean="0"/>
              <a:t>：消息本身应该能够被明确是协议的哪一次特定执行中的哪一步的消息。</a:t>
            </a:r>
            <a:endParaRPr lang="en-US" altLang="zh-CN" dirty="0" smtClean="0"/>
          </a:p>
          <a:p>
            <a:pPr lvl="1"/>
            <a:r>
              <a:rPr lang="zh-CN" altLang="en-US" dirty="0" smtClean="0"/>
              <a:t>避免重放、交织攻击</a:t>
            </a:r>
            <a:endParaRPr lang="en-US" altLang="zh-CN" dirty="0" smtClean="0"/>
          </a:p>
          <a:p>
            <a:pPr lvl="1"/>
            <a:endParaRPr lang="en-US" altLang="zh-CN" dirty="0" smtClean="0"/>
          </a:p>
          <a:p>
            <a:pPr lvl="1"/>
            <a:r>
              <a:rPr lang="zh-CN" altLang="en-US" dirty="0" smtClean="0"/>
              <a:t>例如：</a:t>
            </a:r>
            <a:r>
              <a:rPr lang="en-US" altLang="zh-CN" dirty="0" smtClean="0"/>
              <a:t>A</a:t>
            </a:r>
            <a:r>
              <a:rPr lang="zh-CN" altLang="en-US" dirty="0" smtClean="0"/>
              <a:t>、</a:t>
            </a:r>
            <a:r>
              <a:rPr lang="en-US" altLang="zh-CN" dirty="0" smtClean="0"/>
              <a:t>B</a:t>
            </a:r>
            <a:r>
              <a:rPr lang="zh-CN" altLang="en-US" dirty="0" smtClean="0"/>
              <a:t>互相确认共享密钥</a:t>
            </a:r>
            <a:endParaRPr lang="en-US" altLang="zh-CN" dirty="0" smtClean="0"/>
          </a:p>
          <a:p>
            <a:pPr marL="1371600" lvl="2" indent="-457200">
              <a:buFont typeface="+mj-lt"/>
              <a:buAutoNum type="arabicParenR"/>
            </a:pPr>
            <a:r>
              <a:rPr lang="en-US" altLang="zh-CN" dirty="0" smtClean="0"/>
              <a:t>A</a:t>
            </a:r>
            <a:r>
              <a:rPr lang="en-US" altLang="zh-CN" dirty="0" smtClean="0">
                <a:sym typeface="Wingdings" pitchFamily="2" charset="2"/>
              </a:rPr>
              <a:t>B: E(K,N</a:t>
            </a:r>
            <a:r>
              <a:rPr lang="en-US" altLang="zh-CN" baseline="-25000" dirty="0" smtClean="0">
                <a:sym typeface="Wingdings" pitchFamily="2" charset="2"/>
              </a:rPr>
              <a:t>A</a:t>
            </a:r>
            <a:r>
              <a:rPr lang="en-US" altLang="zh-CN" dirty="0" smtClean="0">
                <a:sym typeface="Wingdings" pitchFamily="2" charset="2"/>
              </a:rPr>
              <a:t>)</a:t>
            </a:r>
          </a:p>
          <a:p>
            <a:pPr marL="1371600" lvl="2" indent="-457200">
              <a:buFont typeface="+mj-lt"/>
              <a:buAutoNum type="arabicParenR"/>
            </a:pPr>
            <a:r>
              <a:rPr lang="en-US" altLang="zh-CN" dirty="0" smtClean="0">
                <a:sym typeface="Wingdings" pitchFamily="2" charset="2"/>
              </a:rPr>
              <a:t>BA: E(K,N</a:t>
            </a:r>
            <a:r>
              <a:rPr lang="en-US" altLang="zh-CN" baseline="-25000" dirty="0" smtClean="0">
                <a:sym typeface="Wingdings" pitchFamily="2" charset="2"/>
              </a:rPr>
              <a:t>A</a:t>
            </a:r>
            <a:r>
              <a:rPr lang="en-US" altLang="zh-CN" dirty="0" smtClean="0">
                <a:sym typeface="Wingdings" pitchFamily="2" charset="2"/>
              </a:rPr>
              <a:t>)</a:t>
            </a:r>
            <a:endParaRPr lang="en-US" altLang="zh-CN" dirty="0" smtClean="0"/>
          </a:p>
          <a:p>
            <a:pPr lvl="1">
              <a:buNone/>
            </a:pPr>
            <a:r>
              <a:rPr lang="en-US" altLang="zh-CN" dirty="0" smtClean="0"/>
              <a:t>	</a:t>
            </a:r>
            <a:r>
              <a:rPr lang="zh-CN" altLang="en-US" dirty="0" smtClean="0"/>
              <a:t>攻击者可以直接把第一步的消息返回给</a:t>
            </a:r>
            <a:r>
              <a:rPr lang="en-US" altLang="zh-CN" dirty="0" smtClean="0"/>
              <a:t>B</a:t>
            </a:r>
            <a:r>
              <a:rPr lang="zh-CN" altLang="en-US" dirty="0" smtClean="0"/>
              <a:t>。可以改为</a:t>
            </a:r>
            <a:endParaRPr lang="en-US" altLang="zh-CN" dirty="0" smtClean="0"/>
          </a:p>
          <a:p>
            <a:pPr marL="1371600" lvl="2" indent="-457200">
              <a:buFont typeface="+mj-lt"/>
              <a:buAutoNum type="arabicParenR" startAt="2"/>
            </a:pPr>
            <a:r>
              <a:rPr lang="en-US" altLang="zh-CN" dirty="0" smtClean="0"/>
              <a:t>B</a:t>
            </a:r>
            <a:r>
              <a:rPr lang="en-US" altLang="zh-CN" dirty="0" smtClean="0">
                <a:sym typeface="Wingdings" pitchFamily="2" charset="2"/>
              </a:rPr>
              <a:t>A: E(</a:t>
            </a:r>
            <a:r>
              <a:rPr lang="en-US" altLang="zh-CN" dirty="0" err="1" smtClean="0">
                <a:sym typeface="Wingdings" pitchFamily="2" charset="2"/>
              </a:rPr>
              <a:t>K,f</a:t>
            </a:r>
            <a:r>
              <a:rPr lang="en-US" altLang="zh-CN" dirty="0" smtClean="0">
                <a:sym typeface="Wingdings" pitchFamily="2" charset="2"/>
              </a:rPr>
              <a:t>(N</a:t>
            </a:r>
            <a:r>
              <a:rPr lang="en-US" altLang="zh-CN" baseline="-25000" dirty="0" smtClean="0">
                <a:sym typeface="Wingdings" pitchFamily="2" charset="2"/>
              </a:rPr>
              <a:t>A</a:t>
            </a:r>
            <a:r>
              <a:rPr lang="en-US" altLang="zh-CN" dirty="0" smtClean="0">
                <a:sym typeface="Wingdings" pitchFamily="2" charset="2"/>
              </a:rPr>
              <a:t>))</a:t>
            </a:r>
            <a:endParaRPr lang="en-US" altLang="zh-CN" dirty="0" smtClean="0"/>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343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9</a:t>
            </a:r>
            <a:r>
              <a:rPr lang="zh-CN" altLang="en-US" dirty="0" smtClean="0"/>
              <a:t>：如果时间戳是根据绝对时间来保证其即时性的，那么不同实体的本地时钟差别必须小于消息允许的有效范围。并且，所有时间的本地时钟维护必须成为可信计算基的一部分。</a:t>
            </a:r>
            <a:endParaRPr lang="en-US" altLang="zh-CN" dirty="0" smtClean="0"/>
          </a:p>
          <a:p>
            <a:endParaRPr lang="en-US" altLang="zh-CN" dirty="0" smtClean="0"/>
          </a:p>
          <a:p>
            <a:endParaRPr lang="en-US" altLang="zh-CN" dirty="0" smtClean="0"/>
          </a:p>
          <a:p>
            <a:pPr>
              <a:buNone/>
            </a:pPr>
            <a:r>
              <a:rPr lang="zh-CN" altLang="en-US" dirty="0" smtClean="0"/>
              <a:t>准则</a:t>
            </a:r>
            <a:r>
              <a:rPr lang="en-US" altLang="zh-CN" dirty="0" smtClean="0"/>
              <a:t>10</a:t>
            </a:r>
            <a:r>
              <a:rPr lang="zh-CN" altLang="en-US" dirty="0" smtClean="0"/>
              <a:t>：新交换的密钥不能保证密钥是新的，它可能是重放的旧密钥。</a:t>
            </a:r>
            <a:endParaRPr lang="en-US" altLang="zh-CN" dirty="0" smtClean="0"/>
          </a:p>
          <a:p>
            <a:pPr lvl="1"/>
            <a:r>
              <a:rPr lang="zh-CN" altLang="en-US" dirty="0" smtClean="0"/>
              <a:t>协议中使用临时值可以保证密钥交换是即时进行的，但未必确保密钥本身是未用过的。</a:t>
            </a:r>
            <a:endParaRPr lang="en-US" altLang="zh-CN" dirty="0" smtClean="0"/>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762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准则</a:t>
            </a:r>
            <a:r>
              <a:rPr lang="en-US" altLang="zh-CN" dirty="0" smtClean="0"/>
              <a:t>11</a:t>
            </a:r>
            <a:r>
              <a:rPr lang="zh-CN" altLang="en-US" dirty="0" smtClean="0"/>
              <a:t>：协议设计者应该明确他所设计的协议依赖于哪种信任关系，以及为何依赖这种关系。应该明确特定的信任关系被接受的原因。</a:t>
            </a:r>
          </a:p>
          <a:p>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85</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888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en-US" smtClean="0"/>
          </a:p>
        </p:txBody>
      </p:sp>
      <p:sp>
        <p:nvSpPr>
          <p:cNvPr id="34819" name="内容占位符 2"/>
          <p:cNvSpPr>
            <a:spLocks noGrp="1"/>
          </p:cNvSpPr>
          <p:nvPr>
            <p:ph idx="1"/>
          </p:nvPr>
        </p:nvSpPr>
        <p:spPr/>
        <p:txBody>
          <a:bodyPr/>
          <a:lstStyle/>
          <a:p>
            <a:pPr lvl="1"/>
            <a:endParaRPr lang="en-US" smtClean="0"/>
          </a:p>
          <a:p>
            <a:pPr lvl="1"/>
            <a:endParaRPr lang="en-US" smtClean="0"/>
          </a:p>
          <a:p>
            <a:pPr lvl="1"/>
            <a:endParaRPr lang="en-US" smtClean="0"/>
          </a:p>
          <a:p>
            <a:pPr lvl="1"/>
            <a:r>
              <a:rPr lang="en-US" altLang="zh-CN" smtClean="0"/>
              <a:t>Postman</a:t>
            </a:r>
            <a:r>
              <a:rPr lang="zh-CN" altLang="en-US" smtClean="0"/>
              <a:t>的诡计：截获消息，并欺骗</a:t>
            </a:r>
            <a:r>
              <a:rPr lang="en-US" altLang="zh-CN" smtClean="0"/>
              <a:t>Bob</a:t>
            </a:r>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2"/>
            <a:r>
              <a:rPr lang="zh-CN" altLang="en-US" smtClean="0"/>
              <a:t>这就是中间人攻击。解决办法是利用签名技术</a:t>
            </a:r>
            <a:endParaRPr lang="en-US" altLang="zh-CN" smtClean="0"/>
          </a:p>
          <a:p>
            <a:pPr lvl="2"/>
            <a:endParaRPr lang="en-US" smtClean="0"/>
          </a:p>
        </p:txBody>
      </p:sp>
      <p:graphicFrame>
        <p:nvGraphicFramePr>
          <p:cNvPr id="58" name="表格 57"/>
          <p:cNvGraphicFramePr>
            <a:graphicFrameLocks noGrp="1"/>
          </p:cNvGraphicFramePr>
          <p:nvPr/>
        </p:nvGraphicFramePr>
        <p:xfrm>
          <a:off x="1476375" y="3140968"/>
          <a:ext cx="6624638" cy="1943100"/>
        </p:xfrm>
        <a:graphic>
          <a:graphicData uri="http://schemas.openxmlformats.org/drawingml/2006/table">
            <a:tbl>
              <a:tblPr/>
              <a:tblGrid>
                <a:gridCol w="1095375"/>
                <a:gridCol w="1554163"/>
                <a:gridCol w="1325562"/>
                <a:gridCol w="1503363"/>
                <a:gridCol w="1146175"/>
              </a:tblGrid>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Calibri" pitchFamily="34" charset="0"/>
                          <a:cs typeface="Arial" charset="0"/>
                        </a:rPr>
                        <a:t>Alice</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B050"/>
                          </a:solidFill>
                          <a:effectLst/>
                          <a:latin typeface="Calibri" pitchFamily="34" charset="0"/>
                          <a:cs typeface="Arial" charset="0"/>
                        </a:rPr>
                        <a:t>Postman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1"/>
                          </a:solidFill>
                          <a:effectLst/>
                          <a:latin typeface="Calibri" pitchFamily="34" charset="0"/>
                          <a:cs typeface="Arial"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M</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a</a:t>
                      </a:r>
                      <a:r>
                        <a:rPr kumimoji="0" lang="en-US" sz="2000" b="0" i="0" u="none" strike="noStrike" cap="none" normalizeH="0" baseline="0" smtClean="0">
                          <a:ln>
                            <a:noFill/>
                          </a:ln>
                          <a:solidFill>
                            <a:srgbClr val="000000"/>
                          </a:solidFill>
                          <a:effectLst/>
                          <a:latin typeface="Calibri"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p</a:t>
                      </a:r>
                      <a:r>
                        <a:rPr kumimoji="0" lang="en-US" sz="2000" b="0" i="0" u="none" strike="noStrike" cap="none" normalizeH="0" baseline="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p</a:t>
                      </a:r>
                      <a:r>
                        <a:rPr kumimoji="0" lang="en-US" sz="2000" b="0" i="0" u="none" strike="noStrike" cap="none" normalizeH="0" baseline="0" smtClean="0">
                          <a:ln>
                            <a:noFill/>
                          </a:ln>
                          <a:solidFill>
                            <a:srgbClr val="000000"/>
                          </a:solidFill>
                          <a:effectLst/>
                          <a:latin typeface="Calibri" pitchFamily="34" charset="0"/>
                          <a:cs typeface="Arial" charset="0"/>
                        </a:rPr>
                        <a:t>E</a:t>
                      </a:r>
                      <a:r>
                        <a:rPr kumimoji="0" lang="en-US" sz="2000" b="0" i="0" u="none" strike="noStrike" cap="none" normalizeH="0" baseline="-25000" smtClean="0">
                          <a:ln>
                            <a:noFill/>
                          </a:ln>
                          <a:solidFill>
                            <a:srgbClr val="000000"/>
                          </a:solidFill>
                          <a:effectLst/>
                          <a:latin typeface="Calibri" pitchFamily="34" charset="0"/>
                          <a:cs typeface="Arial" charset="0"/>
                        </a:rPr>
                        <a:t>a</a:t>
                      </a:r>
                      <a:r>
                        <a:rPr kumimoji="0" lang="en-US" sz="2000" b="0" i="0" u="none" strike="noStrike" cap="none" normalizeH="0" baseline="0" smtClean="0">
                          <a:ln>
                            <a:noFill/>
                          </a:ln>
                          <a:solidFill>
                            <a:srgbClr val="000000"/>
                          </a:solidFill>
                          <a:effectLst/>
                          <a:latin typeface="Calibri"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sym typeface="Wingdings" pitchFamily="2" charset="2"/>
                        </a:rPr>
                        <a:t>   </a:t>
                      </a:r>
                      <a:r>
                        <a:rPr kumimoji="0" lang="en-US" sz="2000" b="0" i="0" u="none" strike="noStrike" cap="none" normalizeH="0" baseline="0" smtClean="0">
                          <a:ln>
                            <a:noFill/>
                          </a:ln>
                          <a:solidFill>
                            <a:srgbClr val="000000"/>
                          </a:solidFill>
                          <a:effectLst/>
                          <a:latin typeface="Calibri" pitchFamily="34" charset="0"/>
                          <a:cs typeface="Arial" charset="0"/>
                        </a:rPr>
                        <a:t>E</a:t>
                      </a:r>
                      <a:r>
                        <a:rPr kumimoji="0" lang="en-US" sz="2000" b="0" i="0" u="none" strike="noStrike" cap="none" normalizeH="0" baseline="-25000" smtClean="0">
                          <a:ln>
                            <a:noFill/>
                          </a:ln>
                          <a:solidFill>
                            <a:srgbClr val="000000"/>
                          </a:solidFill>
                          <a:effectLst/>
                          <a:latin typeface="Calibri" pitchFamily="34" charset="0"/>
                          <a:cs typeface="Arial" charset="0"/>
                        </a:rPr>
                        <a:t>b</a:t>
                      </a:r>
                      <a:r>
                        <a:rPr kumimoji="0" lang="en-US" sz="2000" b="0" i="0" u="none" strike="noStrike" cap="none" normalizeH="0" baseline="0" smtClean="0">
                          <a:ln>
                            <a:noFill/>
                          </a:ln>
                          <a:solidFill>
                            <a:srgbClr val="000000"/>
                          </a:solidFill>
                          <a:effectLst/>
                          <a:latin typeface="Calibri" pitchFamily="34" charset="0"/>
                          <a:cs typeface="Arial" charset="0"/>
                        </a:rPr>
                        <a:t>E</a:t>
                      </a:r>
                      <a:r>
                        <a:rPr kumimoji="0" lang="en-US" sz="2000" b="0" i="0" u="none" strike="noStrike" cap="none" normalizeH="0" baseline="-25000" smtClean="0">
                          <a:ln>
                            <a:noFill/>
                          </a:ln>
                          <a:solidFill>
                            <a:srgbClr val="000000"/>
                          </a:solidFill>
                          <a:effectLst/>
                          <a:latin typeface="Calibri" pitchFamily="34" charset="0"/>
                          <a:cs typeface="Arial" charset="0"/>
                        </a:rPr>
                        <a:t>p</a:t>
                      </a:r>
                      <a:r>
                        <a:rPr kumimoji="0" lang="en-US" sz="2000" b="0" i="0" u="none" strike="noStrike" cap="none" normalizeH="0" baseline="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p</a:t>
                      </a:r>
                      <a:r>
                        <a:rPr kumimoji="0" lang="en-US" sz="2000" b="0" i="0" u="none" strike="noStrike" cap="none" normalizeH="0" baseline="0" smtClean="0">
                          <a:ln>
                            <a:noFill/>
                          </a:ln>
                          <a:solidFill>
                            <a:srgbClr val="000000"/>
                          </a:solidFill>
                          <a:effectLst/>
                          <a:latin typeface="Calibri"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cs typeface="Arial" charset="0"/>
                          <a:sym typeface="Wingdings" pitchFamily="2" charset="2"/>
                        </a:rPr>
                        <a:t></a:t>
                      </a:r>
                      <a:r>
                        <a:rPr kumimoji="0" lang="en-US" sz="2000" b="0" i="0" u="none" strike="noStrike" cap="none" normalizeH="0" baseline="0" smtClean="0">
                          <a:ln>
                            <a:noFill/>
                          </a:ln>
                          <a:solidFill>
                            <a:srgbClr val="000000"/>
                          </a:solidFill>
                          <a:effectLst/>
                          <a:latin typeface="Calibri" pitchFamily="34" charset="0"/>
                          <a:cs typeface="Arial" charset="0"/>
                        </a:rPr>
                        <a:t>   E</a:t>
                      </a:r>
                      <a:r>
                        <a:rPr kumimoji="0" lang="en-US" sz="2000" b="0" i="0" u="none" strike="noStrike" cap="none" normalizeH="0" baseline="-25000" smtClean="0">
                          <a:ln>
                            <a:noFill/>
                          </a:ln>
                          <a:solidFill>
                            <a:srgbClr val="000000"/>
                          </a:solidFill>
                          <a:effectLst/>
                          <a:latin typeface="Calibri" pitchFamily="34" charset="0"/>
                          <a:cs typeface="Arial" charset="0"/>
                        </a:rPr>
                        <a:t>b</a:t>
                      </a:r>
                      <a:r>
                        <a:rPr kumimoji="0" lang="en-US" sz="2000" b="0" i="0" u="none" strike="noStrike" cap="none" normalizeH="0" baseline="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60" name="流程图: 合并 5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1331640" y="1093077"/>
            <a:ext cx="723805" cy="1152128"/>
            <a:chOff x="1331640" y="2060848"/>
            <a:chExt cx="723805" cy="1152128"/>
          </a:xfrm>
        </p:grpSpPr>
        <p:pic>
          <p:nvPicPr>
            <p:cNvPr id="62" name="图片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348880"/>
              <a:ext cx="651797" cy="864096"/>
            </a:xfrm>
            <a:prstGeom prst="rect">
              <a:avLst/>
            </a:prstGeom>
          </p:spPr>
        </p:pic>
        <p:sp>
          <p:nvSpPr>
            <p:cNvPr id="63" name="文本框 62"/>
            <p:cNvSpPr txBox="1"/>
            <p:nvPr/>
          </p:nvSpPr>
          <p:spPr>
            <a:xfrm>
              <a:off x="1331640" y="2060848"/>
              <a:ext cx="71526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Alice</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64" name="组合 63"/>
          <p:cNvGrpSpPr/>
          <p:nvPr/>
        </p:nvGrpSpPr>
        <p:grpSpPr>
          <a:xfrm>
            <a:off x="6660232" y="1093077"/>
            <a:ext cx="757257" cy="1224136"/>
            <a:chOff x="6660232" y="2060848"/>
            <a:chExt cx="757257" cy="1224136"/>
          </a:xfrm>
        </p:grpSpPr>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660232" y="2348880"/>
              <a:ext cx="757257" cy="936104"/>
            </a:xfrm>
            <a:prstGeom prst="rect">
              <a:avLst/>
            </a:prstGeom>
          </p:spPr>
        </p:pic>
        <p:sp>
          <p:nvSpPr>
            <p:cNvPr id="66" name="文本框 65"/>
            <p:cNvSpPr txBox="1"/>
            <p:nvPr/>
          </p:nvSpPr>
          <p:spPr>
            <a:xfrm>
              <a:off x="6732240" y="2060848"/>
              <a:ext cx="647934"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Bob</a:t>
              </a:r>
            </a:p>
          </p:txBody>
        </p:sp>
      </p:grpSp>
      <p:grpSp>
        <p:nvGrpSpPr>
          <p:cNvPr id="67" name="组合 66"/>
          <p:cNvGrpSpPr/>
          <p:nvPr/>
        </p:nvGrpSpPr>
        <p:grpSpPr>
          <a:xfrm>
            <a:off x="2004161" y="1052736"/>
            <a:ext cx="1145250" cy="1296144"/>
            <a:chOff x="3779912" y="2060848"/>
            <a:chExt cx="1145250" cy="1296144"/>
          </a:xfrm>
        </p:grpSpPr>
        <p:pic>
          <p:nvPicPr>
            <p:cNvPr id="68" name="图片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2348880"/>
              <a:ext cx="894313" cy="1008112"/>
            </a:xfrm>
            <a:prstGeom prst="rect">
              <a:avLst/>
            </a:prstGeom>
          </p:spPr>
        </p:pic>
        <p:sp>
          <p:nvSpPr>
            <p:cNvPr id="69" name="文本框 68"/>
            <p:cNvSpPr txBox="1"/>
            <p:nvPr/>
          </p:nvSpPr>
          <p:spPr>
            <a:xfrm>
              <a:off x="3779912" y="2060848"/>
              <a:ext cx="114525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Postman</a:t>
              </a:r>
            </a:p>
          </p:txBody>
        </p:sp>
      </p:grpSp>
    </p:spTree>
    <p:extLst>
      <p:ext uri="{BB962C8B-B14F-4D97-AF65-F5344CB8AC3E}">
        <p14:creationId xmlns:p14="http://schemas.microsoft.com/office/powerpoint/2010/main" val="12318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afterEffect">
                                  <p:stCondLst>
                                    <p:cond delay="0"/>
                                  </p:stCondLst>
                                  <p:childTnLst>
                                    <p:animMotion origin="layout" path="M -8.33333E-7 3.33333E-6 C 0.01875 3.33333E-6 0.09358 0.00069 0.15764 0.00069 C 0.22188 0.00092 0.41146 0.00023 0.38507 3.33333E-6 C 0.35868 3.33333E-6 -8.33333E-7 3.33333E-6 -8.33333E-7 0.00023 L -8.33333E-7 3.33333E-6 Z " pathEditMode="relative" rAng="0" ptsTypes="AAAAA">
                                      <p:cBhvr>
                                        <p:cTn id="6" dur="8000" fill="hold"/>
                                        <p:tgtEl>
                                          <p:spTgt spid="67"/>
                                        </p:tgtEl>
                                        <p:attrNameLst>
                                          <p:attrName>ppt_x</p:attrName>
                                          <p:attrName>ppt_y</p:attrName>
                                        </p:attrNameLst>
                                      </p:cBhvr>
                                      <p:rCtr x="19375" y="23"/>
                                    </p:animMotion>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1238</TotalTime>
  <Words>7634</Words>
  <Application>Microsoft Office PowerPoint</Application>
  <PresentationFormat>全屏显示(4:3)</PresentationFormat>
  <Paragraphs>958</Paragraphs>
  <Slides>86</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86</vt:i4>
      </vt:variant>
    </vt:vector>
  </HeadingPairs>
  <TitlesOfParts>
    <vt:vector size="96" baseType="lpstr">
      <vt:lpstr>楷体</vt:lpstr>
      <vt:lpstr>Calibri</vt:lpstr>
      <vt:lpstr>Wingdings</vt:lpstr>
      <vt:lpstr>Times New Roman</vt:lpstr>
      <vt:lpstr>微软雅黑</vt:lpstr>
      <vt:lpstr>Arial</vt:lpstr>
      <vt:lpstr>Symbol</vt:lpstr>
      <vt:lpstr>宋体</vt:lpstr>
      <vt:lpstr>华文行楷</vt:lpstr>
      <vt:lpstr>2008最新公益系列精品PPT模板</vt:lpstr>
      <vt:lpstr>密码学导论˙第9章 密码协议选讲</vt:lpstr>
      <vt:lpstr>本章内容</vt:lpstr>
      <vt:lpstr>第一节 密码协议概述</vt:lpstr>
      <vt:lpstr>一、密码协议的概念</vt:lpstr>
      <vt:lpstr>PowerPoint 演示文稿</vt:lpstr>
      <vt:lpstr>PowerPoint 演示文稿</vt:lpstr>
      <vt:lpstr>PowerPoint 演示文稿</vt:lpstr>
      <vt:lpstr>PowerPoint 演示文稿</vt:lpstr>
      <vt:lpstr>PowerPoint 演示文稿</vt:lpstr>
      <vt:lpstr>二、密码协议的种类</vt:lpstr>
      <vt:lpstr>仲裁协议</vt:lpstr>
      <vt:lpstr>PowerPoint 演示文稿</vt:lpstr>
      <vt:lpstr>PowerPoint 演示文稿</vt:lpstr>
      <vt:lpstr>裁决协议</vt:lpstr>
      <vt:lpstr>PowerPoint 演示文稿</vt:lpstr>
      <vt:lpstr>自动执行协议</vt:lpstr>
      <vt:lpstr>三、对密码协议的攻击</vt:lpstr>
      <vt:lpstr>PowerPoint 演示文稿</vt:lpstr>
      <vt:lpstr>PowerPoint 演示文稿</vt:lpstr>
      <vt:lpstr>PowerPoint 演示文稿</vt:lpstr>
      <vt:lpstr>设计密码协议的注意事项</vt:lpstr>
      <vt:lpstr>第二节 公平计算</vt:lpstr>
      <vt:lpstr>一、位承诺</vt:lpstr>
      <vt:lpstr>PowerPoint 演示文稿</vt:lpstr>
      <vt:lpstr>PowerPoint 演示文稿</vt:lpstr>
      <vt:lpstr>PowerPoint 演示文稿</vt:lpstr>
      <vt:lpstr>PowerPoint 演示文稿</vt:lpstr>
      <vt:lpstr>二、公平的硬币抛掷</vt:lpstr>
      <vt:lpstr>PowerPoint 演示文稿</vt:lpstr>
      <vt:lpstr>PowerPoint 演示文稿</vt:lpstr>
      <vt:lpstr>三、智力扑克</vt:lpstr>
      <vt:lpstr>PowerPoint 演示文稿</vt:lpstr>
      <vt:lpstr>PowerPoint 演示文稿</vt:lpstr>
      <vt:lpstr>PowerPoint 演示文稿</vt:lpstr>
      <vt:lpstr>四、不经意传输 Oblivious Transfer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五、保密多方计算</vt:lpstr>
      <vt:lpstr>1、求和</vt:lpstr>
      <vt:lpstr>2、比较大小</vt:lpstr>
      <vt:lpstr>PowerPoint 演示文稿</vt:lpstr>
      <vt:lpstr>3、查找</vt:lpstr>
      <vt:lpstr>4、加密数据计算</vt:lpstr>
      <vt:lpstr>第三节 其它密码协议实例</vt:lpstr>
      <vt:lpstr>一、保密选举</vt:lpstr>
      <vt:lpstr>PowerPoint 演示文稿</vt:lpstr>
      <vt:lpstr>PowerPoint 演示文稿</vt:lpstr>
      <vt:lpstr>PowerPoint 演示文稿</vt:lpstr>
      <vt:lpstr>PowerPoint 演示文稿</vt:lpstr>
      <vt:lpstr>PowerPoint 演示文稿</vt:lpstr>
      <vt:lpstr>PowerPoint 演示文稿</vt:lpstr>
      <vt:lpstr>其他更复杂的投票协议</vt:lpstr>
      <vt:lpstr>二、匿名消息广播</vt:lpstr>
      <vt:lpstr>PowerPoint 演示文稿</vt:lpstr>
      <vt:lpstr>PowerPoint 演示文稿</vt:lpstr>
      <vt:lpstr>PowerPoint 演示文稿</vt:lpstr>
      <vt:lpstr>三、数字现金</vt:lpstr>
      <vt:lpstr>协议1</vt:lpstr>
      <vt:lpstr>协议2</vt:lpstr>
      <vt:lpstr>协议3</vt:lpstr>
      <vt:lpstr>PowerPoint 演示文稿</vt:lpstr>
      <vt:lpstr>协议4</vt:lpstr>
      <vt:lpstr>PowerPoint 演示文稿</vt:lpstr>
      <vt:lpstr>PowerPoint 演示文稿</vt:lpstr>
      <vt:lpstr>PowerPoint 演示文稿</vt:lpstr>
      <vt:lpstr>其它数字现金协议</vt:lpstr>
      <vt:lpstr>理想数字现金系统的性质</vt:lpstr>
      <vt:lpstr>高明的犯罪：Alice绑架案</vt:lpstr>
      <vt:lpstr>高明的犯罪：真实案例</vt:lpstr>
      <vt:lpstr>第四节 密码协议的基本设计准则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李卫海</cp:lastModifiedBy>
  <cp:revision>153</cp:revision>
  <dcterms:created xsi:type="dcterms:W3CDTF">2009-10-05T06:48:12Z</dcterms:created>
  <dcterms:modified xsi:type="dcterms:W3CDTF">2017-06-01T07:38:09Z</dcterms:modified>
</cp:coreProperties>
</file>