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62" r:id="rId12"/>
    <p:sldId id="261" r:id="rId13"/>
    <p:sldId id="264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30E9A-CC1E-4209-9985-586F3D9416AA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C0491-4E92-43BF-8208-2B94D2307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9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C0491-4E92-43BF-8208-2B94D2307B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6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0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8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5C1-825F-48FA-A123-9362A16AEC5D}" type="datetimeFigureOut">
              <a:rPr lang="zh-CN" altLang="en-US" smtClean="0"/>
              <a:t>2017/2/11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ware.stanford.edu/pg/courses/317431/" TargetMode="External"/><Relationship Id="rId2" Type="http://schemas.openxmlformats.org/officeDocument/2006/relationships/hyperlink" Target="http://staff.ustc.edu.cn/~xyfeng/teaching/FOP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Foundations of Programming Languages – Course 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44522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Acknowledgments: some slides taken or adapted from lecture notes of Stanford CS242</a:t>
            </a:r>
          </a:p>
          <a:p>
            <a:r>
              <a:rPr lang="en-US" altLang="zh-CN" dirty="0" smtClean="0"/>
              <a:t>https://courseware.stanford.edu/pg/courses/317431/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9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1-slide overview of </a:t>
            </a:r>
            <a:r>
              <a:rPr lang="en-US" altLang="zh-CN" dirty="0" err="1" smtClean="0"/>
              <a:t>research@KYHCS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KYHCS: USTC-Yale Joint Research Center for High-Confidence Software (founded in 2008)</a:t>
            </a:r>
          </a:p>
          <a:p>
            <a:pPr lvl="1"/>
            <a:r>
              <a:rPr lang="en-US" altLang="zh-CN" dirty="0" smtClean="0"/>
              <a:t>Location: Suzhou and Hefei</a:t>
            </a:r>
          </a:p>
          <a:p>
            <a:r>
              <a:rPr lang="en-US" altLang="zh-CN" dirty="0" smtClean="0"/>
              <a:t>Goal: building high-confidence SW systems</a:t>
            </a:r>
          </a:p>
          <a:p>
            <a:pPr lvl="1"/>
            <a:r>
              <a:rPr lang="en-US" altLang="zh-CN" dirty="0" smtClean="0"/>
              <a:t>System software verification (e.g. OS kernels, compilers)</a:t>
            </a:r>
          </a:p>
          <a:p>
            <a:pPr lvl="1"/>
            <a:r>
              <a:rPr lang="en-US" altLang="zh-CN" dirty="0" smtClean="0"/>
              <a:t>Verification of concurrent algorithms (e.g. multicore programs)</a:t>
            </a:r>
          </a:p>
          <a:p>
            <a:pPr lvl="1"/>
            <a:r>
              <a:rPr lang="en-US" altLang="zh-CN" dirty="0" smtClean="0"/>
              <a:t>Automated analysis and verification of programs</a:t>
            </a:r>
          </a:p>
          <a:p>
            <a:pPr lvl="1"/>
            <a:r>
              <a:rPr lang="en-US" altLang="zh-CN" dirty="0" smtClean="0"/>
              <a:t>Other: new language design and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., semantics, …</a:t>
            </a:r>
          </a:p>
        </p:txBody>
      </p:sp>
    </p:spTree>
    <p:extLst>
      <p:ext uri="{BB962C8B-B14F-4D97-AF65-F5344CB8AC3E}">
        <p14:creationId xmlns:p14="http://schemas.microsoft.com/office/powerpoint/2010/main" val="6426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</a:t>
            </a:r>
            <a:r>
              <a:rPr lang="en-US" altLang="zh-CN" dirty="0" err="1" smtClean="0"/>
              <a:t>Infomation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Instructors</a:t>
            </a:r>
          </a:p>
          <a:p>
            <a:pPr lvl="1"/>
            <a:r>
              <a:rPr lang="en-US" altLang="zh-CN" dirty="0" smtClean="0"/>
              <a:t>Feng Xinyu</a:t>
            </a:r>
          </a:p>
          <a:p>
            <a:pPr lvl="3"/>
            <a:endParaRPr lang="en-US" altLang="zh-CN" dirty="0" smtClean="0"/>
          </a:p>
          <a:p>
            <a:r>
              <a:rPr lang="en-US" altLang="zh-CN" dirty="0" smtClean="0"/>
              <a:t>Course </a:t>
            </a:r>
            <a:r>
              <a:rPr lang="en-US" altLang="zh-CN" dirty="0" smtClean="0"/>
              <a:t>webpage</a:t>
            </a:r>
          </a:p>
          <a:p>
            <a:pPr lvl="1"/>
            <a:r>
              <a:rPr lang="en-US" altLang="zh-CN" dirty="0" smtClean="0">
                <a:hlinkClick r:id="rId2"/>
              </a:rPr>
              <a:t>http://staff.ustc.edu.cn/~xyfeng/teaching/FOPL/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TA, office hours, news and assignments, lecture notes, reading materials and resources</a:t>
            </a:r>
          </a:p>
          <a:p>
            <a:pPr lvl="4"/>
            <a:endParaRPr lang="en-US" altLang="zh-CN" dirty="0"/>
          </a:p>
          <a:p>
            <a:r>
              <a:rPr lang="en-US" altLang="zh-CN" dirty="0" smtClean="0"/>
              <a:t>Follow the courseware of Stanford CS242</a:t>
            </a:r>
          </a:p>
          <a:p>
            <a:pPr lvl="1"/>
            <a:r>
              <a:rPr lang="en-US" altLang="zh-CN" dirty="0" smtClean="0">
                <a:hlinkClick r:id="rId3"/>
              </a:rPr>
              <a:t>https://courseware.stanford.edu/pg/courses/317431/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5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Temporary Syllabus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Haskell</a:t>
            </a:r>
          </a:p>
          <a:p>
            <a:r>
              <a:rPr lang="en-US" altLang="zh-CN" dirty="0" smtClean="0"/>
              <a:t>Foundations: lambda calculus, </a:t>
            </a:r>
            <a:r>
              <a:rPr lang="en-US" altLang="zh-CN" dirty="0" err="1" smtClean="0"/>
              <a:t>opr</a:t>
            </a:r>
            <a:r>
              <a:rPr lang="en-US" altLang="zh-CN" dirty="0" smtClean="0"/>
              <a:t>. semantics</a:t>
            </a:r>
          </a:p>
          <a:p>
            <a:r>
              <a:rPr lang="en-US" altLang="zh-CN" dirty="0" smtClean="0"/>
              <a:t>Scope and stack storage allocation</a:t>
            </a:r>
          </a:p>
          <a:p>
            <a:r>
              <a:rPr lang="en-US" altLang="zh-CN" dirty="0" smtClean="0"/>
              <a:t>Types and type checking/inference</a:t>
            </a:r>
          </a:p>
          <a:p>
            <a:r>
              <a:rPr lang="en-US" altLang="zh-CN" dirty="0" smtClean="0"/>
              <a:t>Parametric polymorphism, type classes (ad-hoc polymorphism)</a:t>
            </a:r>
          </a:p>
          <a:p>
            <a:r>
              <a:rPr lang="en-US" altLang="zh-CN" dirty="0" smtClean="0"/>
              <a:t>Monads</a:t>
            </a:r>
          </a:p>
          <a:p>
            <a:r>
              <a:rPr lang="en-US" altLang="zh-CN" dirty="0" smtClean="0"/>
              <a:t>Exceptions and continuations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Temporary Syllabus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Modularity</a:t>
            </a:r>
          </a:p>
          <a:p>
            <a:r>
              <a:rPr lang="en-US" altLang="zh-CN" dirty="0" smtClean="0"/>
              <a:t>Objects</a:t>
            </a:r>
          </a:p>
          <a:p>
            <a:r>
              <a:rPr lang="en-US" altLang="zh-CN" dirty="0" smtClean="0"/>
              <a:t>Prototypes, classes, inheritance</a:t>
            </a:r>
          </a:p>
          <a:p>
            <a:r>
              <a:rPr lang="en-US" altLang="zh-CN" dirty="0" smtClean="0"/>
              <a:t>Object types and subtyping</a:t>
            </a:r>
          </a:p>
          <a:p>
            <a:r>
              <a:rPr lang="en-US" altLang="zh-CN" dirty="0" smtClean="0"/>
              <a:t>Implementation structures</a:t>
            </a:r>
          </a:p>
          <a:p>
            <a:r>
              <a:rPr lang="en-US" altLang="zh-CN" dirty="0" smtClean="0"/>
              <a:t>Templates and generics</a:t>
            </a:r>
          </a:p>
          <a:p>
            <a:r>
              <a:rPr lang="en-US" altLang="zh-CN" dirty="0" smtClean="0"/>
              <a:t>Concurrency &amp; Atomicity</a:t>
            </a:r>
          </a:p>
          <a:p>
            <a:r>
              <a:rPr lang="en-US" altLang="zh-CN" dirty="0" smtClean="0"/>
              <a:t>Advanced topics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5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Attendance: </a:t>
            </a:r>
            <a:r>
              <a:rPr lang="en-US" altLang="zh-CN" dirty="0" smtClean="0"/>
              <a:t>15%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attendance is highly recommended</a:t>
            </a:r>
          </a:p>
          <a:p>
            <a:r>
              <a:rPr lang="en-US" altLang="zh-CN" dirty="0" smtClean="0"/>
              <a:t>Homework: </a:t>
            </a:r>
            <a:r>
              <a:rPr lang="en-US" altLang="zh-CN" dirty="0" smtClean="0"/>
              <a:t>55%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Problem sets and programming assignments</a:t>
            </a:r>
          </a:p>
          <a:p>
            <a:r>
              <a:rPr lang="en-US" altLang="zh-CN" dirty="0" smtClean="0"/>
              <a:t>Final paper: 30%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are programming languages 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Communication between programmers and HW</a:t>
            </a:r>
          </a:p>
          <a:p>
            <a:pPr lvl="1"/>
            <a:r>
              <a:rPr lang="en-US" altLang="zh-CN" dirty="0" smtClean="0"/>
              <a:t>Model the real world </a:t>
            </a:r>
          </a:p>
          <a:p>
            <a:pPr lvl="1"/>
            <a:r>
              <a:rPr lang="en-US" altLang="zh-CN" dirty="0" smtClean="0"/>
              <a:t>Model </a:t>
            </a:r>
            <a:r>
              <a:rPr lang="en-US" altLang="zh-CN" dirty="0"/>
              <a:t>computation &amp; communication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en-US" altLang="zh-CN" dirty="0" smtClean="0"/>
              <a:t>One of the most fundamental area of computer science</a:t>
            </a:r>
          </a:p>
          <a:p>
            <a:pPr lvl="3"/>
            <a:endParaRPr lang="en-US" altLang="zh-CN" dirty="0" smtClean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ssembly, imperative (e.g., C), functional, OO, logical, web (e.g., JavaScript), domain-specific languages</a:t>
            </a:r>
          </a:p>
          <a:p>
            <a:pPr lvl="3"/>
            <a:endParaRPr lang="en-US" altLang="zh-CN" dirty="0" smtClean="0"/>
          </a:p>
          <a:p>
            <a:r>
              <a:rPr lang="en-US" altLang="zh-CN" dirty="0" smtClean="0"/>
              <a:t>Still a very active field, both in academia and industry</a:t>
            </a:r>
          </a:p>
          <a:p>
            <a:pPr lvl="1"/>
            <a:r>
              <a:rPr lang="en-US" altLang="zh-CN" dirty="0" smtClean="0"/>
              <a:t>New languages: F#, Go, Scala, 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2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954720" cy="5256584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POPL 2017 Invited Talk on Rust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 we care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Easy to use</a:t>
            </a:r>
          </a:p>
          <a:p>
            <a:pPr lvl="1">
              <a:defRPr/>
            </a:pPr>
            <a:r>
              <a:rPr lang="en-US" altLang="zh-CN" dirty="0" smtClean="0"/>
              <a:t>Language design: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good </a:t>
            </a:r>
            <a:r>
              <a:rPr lang="en-US" altLang="zh-CN" dirty="0" smtClean="0"/>
              <a:t>syntax, clear semantics, high-abstraction level</a:t>
            </a:r>
          </a:p>
          <a:p>
            <a:pPr lvl="1">
              <a:defRPr/>
            </a:pPr>
            <a:r>
              <a:rPr lang="en-US" altLang="zh-CN" dirty="0" smtClean="0"/>
              <a:t>Enhance </a:t>
            </a:r>
            <a:r>
              <a:rPr lang="en-US" altLang="zh-CN" dirty="0"/>
              <a:t>software productivity</a:t>
            </a:r>
          </a:p>
          <a:p>
            <a:pPr lvl="2">
              <a:defRPr/>
            </a:pPr>
            <a:r>
              <a:rPr lang="en-US" altLang="zh-CN" dirty="0"/>
              <a:t>e.g., domain specific languages (DSL)</a:t>
            </a:r>
          </a:p>
          <a:p>
            <a:pPr lvl="5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Better </a:t>
            </a:r>
            <a:r>
              <a:rPr lang="en-US" altLang="zh-CN" dirty="0" smtClean="0"/>
              <a:t>performance</a:t>
            </a:r>
          </a:p>
          <a:p>
            <a:pPr lvl="1">
              <a:defRPr/>
            </a:pPr>
            <a:r>
              <a:rPr lang="en-US" altLang="zh-CN" dirty="0" smtClean="0"/>
              <a:t>Language implementations: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compilers</a:t>
            </a:r>
            <a:r>
              <a:rPr lang="en-US" altLang="zh-CN" dirty="0" smtClean="0"/>
              <a:t>, runtime (GC), parallelization</a:t>
            </a:r>
            <a:endParaRPr lang="en-US" altLang="zh-CN" dirty="0"/>
          </a:p>
          <a:p>
            <a:pPr lvl="5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Better software </a:t>
            </a:r>
            <a:r>
              <a:rPr lang="en-US" altLang="zh-CN" dirty="0" smtClean="0"/>
              <a:t>quality (reliability and security)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Type safety, static/dynamic checking, verification</a:t>
            </a:r>
            <a:endParaRPr lang="en-US" altLang="zh-CN" dirty="0"/>
          </a:p>
          <a:p>
            <a:pPr lvl="5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Theoretical foundations</a:t>
            </a:r>
          </a:p>
          <a:p>
            <a:pPr lvl="1">
              <a:defRPr/>
            </a:pPr>
            <a:r>
              <a:rPr lang="en-US" altLang="zh-CN" dirty="0" smtClean="0"/>
              <a:t>Semantics, verification, etc.</a:t>
            </a:r>
            <a:endParaRPr lang="en-US" altLang="zh-CN" dirty="0"/>
          </a:p>
          <a:p>
            <a:pPr lvl="2">
              <a:defRPr/>
            </a:pPr>
            <a:r>
              <a:rPr lang="en-US" altLang="zh-CN" dirty="0" smtClean="0"/>
              <a:t>Connections </a:t>
            </a:r>
            <a:r>
              <a:rPr lang="en-US" altLang="zh-CN" dirty="0"/>
              <a:t>with other related </a:t>
            </a:r>
            <a:r>
              <a:rPr lang="en-US" altLang="zh-CN" dirty="0" smtClean="0"/>
              <a:t>fields: logic, computation theory, etc.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82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goals and trade-offs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40768"/>
            <a:ext cx="84391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should you take this 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Programming language concepts</a:t>
            </a:r>
          </a:p>
          <a:p>
            <a:pPr lvl="1"/>
            <a:r>
              <a:rPr lang="en-US" altLang="zh-CN" dirty="0" smtClean="0"/>
              <a:t>A language is a “conceptual universe” (Perlis)</a:t>
            </a:r>
          </a:p>
          <a:p>
            <a:pPr lvl="2"/>
            <a:r>
              <a:rPr lang="en-US" altLang="zh-CN" dirty="0" smtClean="0"/>
              <a:t>OO vs. Functional, for instance</a:t>
            </a:r>
          </a:p>
          <a:p>
            <a:pPr lvl="1"/>
            <a:r>
              <a:rPr lang="en-US" altLang="zh-CN" dirty="0" smtClean="0"/>
              <a:t>Distinguish key properties from superficial details</a:t>
            </a:r>
          </a:p>
          <a:p>
            <a:r>
              <a:rPr lang="en-US" altLang="zh-CN" dirty="0" smtClean="0"/>
              <a:t>Better programming skills</a:t>
            </a:r>
          </a:p>
          <a:p>
            <a:pPr lvl="1"/>
            <a:r>
              <a:rPr lang="en-US" altLang="zh-CN" dirty="0" smtClean="0"/>
              <a:t>Write more efficient and reliable code</a:t>
            </a:r>
          </a:p>
          <a:p>
            <a:pPr lvl="1"/>
            <a:r>
              <a:rPr lang="en-US" altLang="zh-CN" dirty="0" smtClean="0"/>
              <a:t>Be prepared for new PL methods, paradigms, tools</a:t>
            </a:r>
          </a:p>
          <a:p>
            <a:r>
              <a:rPr lang="en-US" altLang="zh-CN" dirty="0" smtClean="0"/>
              <a:t>Learn to design your own languages</a:t>
            </a:r>
          </a:p>
          <a:p>
            <a:pPr lvl="1"/>
            <a:r>
              <a:rPr lang="en-US" altLang="zh-CN" dirty="0" smtClean="0"/>
              <a:t>Domain-specific languages (e.g., big data</a:t>
            </a:r>
            <a:r>
              <a:rPr lang="en-US" altLang="zh-CN" dirty="0"/>
              <a:t>, machine learning, networking, robotics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Some PL Research Goals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Design and Implementation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Easy to use (design), efficient executable code (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)</a:t>
            </a:r>
          </a:p>
          <a:p>
            <a:pPr lvl="1" eaLnBrk="1" hangingPunct="1">
              <a:defRPr/>
            </a:pPr>
            <a:r>
              <a:rPr lang="en-US" altLang="zh-CN" dirty="0" smtClean="0"/>
              <a:t>Multicore/Parallel/Distributed programming</a:t>
            </a:r>
          </a:p>
          <a:p>
            <a:pPr lvl="1" eaLnBrk="1" hangingPunct="1">
              <a:defRPr/>
            </a:pPr>
            <a:r>
              <a:rPr lang="en-US" altLang="zh-CN" dirty="0" smtClean="0"/>
              <a:t>Flaw detection: static, dynamic, etc.</a:t>
            </a:r>
          </a:p>
          <a:p>
            <a:pPr lvl="1" eaLnBrk="1" hangingPunct="1">
              <a:defRPr/>
            </a:pPr>
            <a:r>
              <a:rPr lang="en-US" altLang="zh-CN" dirty="0" smtClean="0"/>
              <a:t>Related fields: OS, architecture, domain specific fields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Principles and Theories</a:t>
            </a:r>
          </a:p>
          <a:p>
            <a:pPr lvl="1" eaLnBrk="1" hangingPunct="1">
              <a:defRPr/>
            </a:pPr>
            <a:r>
              <a:rPr lang="en-US" altLang="zh-CN" dirty="0" smtClean="0"/>
              <a:t>Semantics and Properties (e.g. expressiveness) of Programming Languages</a:t>
            </a:r>
          </a:p>
          <a:p>
            <a:pPr lvl="1" eaLnBrk="1" hangingPunct="1">
              <a:defRPr/>
            </a:pPr>
            <a:r>
              <a:rPr lang="en-US" altLang="zh-CN" dirty="0" smtClean="0"/>
              <a:t>Principles and theories for safety/security/correctness</a:t>
            </a:r>
          </a:p>
          <a:p>
            <a:pPr lvl="1" eaLnBrk="1" hangingPunct="1">
              <a:defRPr/>
            </a:pPr>
            <a:r>
              <a:rPr lang="en-US" altLang="zh-CN" dirty="0" smtClean="0"/>
              <a:t>Program analysis and verification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Related fields: logic and algebra, computation theory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Major Conferences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Principles of Programming Languages (POPL)</a:t>
            </a:r>
          </a:p>
          <a:p>
            <a:pPr eaLnBrk="1" hangingPunct="1">
              <a:defRPr/>
            </a:pPr>
            <a:r>
              <a:rPr lang="en-US" altLang="zh-CN" dirty="0" smtClean="0"/>
              <a:t>Programming Language Design and Implementation (PLDI)</a:t>
            </a:r>
          </a:p>
          <a:p>
            <a:pPr eaLnBrk="1" hangingPunct="1">
              <a:defRPr/>
            </a:pPr>
            <a:r>
              <a:rPr lang="en-US" altLang="zh-CN" dirty="0" smtClean="0"/>
              <a:t>Object-Oriented Programming, Systems, Languages &amp; Applications (OOPSLA)</a:t>
            </a:r>
          </a:p>
          <a:p>
            <a:pPr eaLnBrk="1" hangingPunct="1">
              <a:defRPr/>
            </a:pPr>
            <a:r>
              <a:rPr lang="en-US" altLang="zh-CN" dirty="0" smtClean="0"/>
              <a:t>Principles and Practice of Parallel Programming  (</a:t>
            </a:r>
            <a:r>
              <a:rPr lang="en-US" altLang="zh-CN" dirty="0" err="1" smtClean="0"/>
              <a:t>PPoPP</a:t>
            </a:r>
            <a:r>
              <a:rPr lang="en-US" altLang="zh-CN" dirty="0" smtClean="0"/>
              <a:t>)</a:t>
            </a:r>
          </a:p>
          <a:p>
            <a:pPr eaLnBrk="1" hangingPunct="1">
              <a:defRPr/>
            </a:pPr>
            <a:r>
              <a:rPr lang="en-US" altLang="zh-CN" dirty="0" smtClean="0"/>
              <a:t>International Conferences on Functional Programming (ICFP)</a:t>
            </a:r>
          </a:p>
          <a:p>
            <a:pPr eaLnBrk="1" hangingPunct="1">
              <a:defRPr/>
            </a:pPr>
            <a:r>
              <a:rPr lang="en-US" altLang="zh-CN" dirty="0" smtClean="0"/>
              <a:t>Architectural Support for Programming Languages and Operating Systems (ASPLOS)</a:t>
            </a:r>
          </a:p>
          <a:p>
            <a:pPr eaLnBrk="1" hangingPunct="1">
              <a:defRPr/>
            </a:pPr>
            <a:r>
              <a:rPr lang="en-US" altLang="zh-CN" dirty="0" smtClean="0"/>
              <a:t>Languages, Compilers and Tools for Embedded Systems  (LCTES)</a:t>
            </a:r>
          </a:p>
        </p:txBody>
      </p:sp>
    </p:spTree>
    <p:extLst>
      <p:ext uri="{BB962C8B-B14F-4D97-AF65-F5344CB8AC3E}">
        <p14:creationId xmlns:p14="http://schemas.microsoft.com/office/powerpoint/2010/main" val="17797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Major Conferences (2)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Related:</a:t>
            </a:r>
          </a:p>
          <a:p>
            <a:pPr lvl="1" eaLnBrk="1" hangingPunct="1"/>
            <a:r>
              <a:rPr lang="en-US" altLang="zh-CN" smtClean="0"/>
              <a:t>Logic in Computer Science (LICS)</a:t>
            </a:r>
          </a:p>
          <a:p>
            <a:pPr lvl="1" eaLnBrk="1" hangingPunct="1"/>
            <a:r>
              <a:rPr lang="en-US" altLang="zh-CN" smtClean="0"/>
              <a:t>Computer Aided Verification (CAV)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01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538</Words>
  <Application>Microsoft Office PowerPoint</Application>
  <PresentationFormat>全屏显示(4:3)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Office 主题​​</vt:lpstr>
      <vt:lpstr>Foundations of Programming Languages – Course Overview</vt:lpstr>
      <vt:lpstr>What are programming languages for</vt:lpstr>
      <vt:lpstr>POPL 2017 Invited Talk on Rust</vt:lpstr>
      <vt:lpstr>What do we care</vt:lpstr>
      <vt:lpstr>Language goals and trade-offs </vt:lpstr>
      <vt:lpstr>Why should you take this course</vt:lpstr>
      <vt:lpstr>Some PL Research Goals</vt:lpstr>
      <vt:lpstr>Major Conferences</vt:lpstr>
      <vt:lpstr>Major Conferences (2)</vt:lpstr>
      <vt:lpstr>1-slide overview of research@KYHCS</vt:lpstr>
      <vt:lpstr>Course Infomation</vt:lpstr>
      <vt:lpstr>Temporary Syllabus</vt:lpstr>
      <vt:lpstr>Temporary Syllabus (2)</vt:lpstr>
      <vt:lpstr>Grading</vt:lpstr>
    </vt:vector>
  </TitlesOfParts>
  <Company>KYHCS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Programming Languages – Course Overview</dc:title>
  <dc:creator>Xinyu Feng</dc:creator>
  <cp:lastModifiedBy>xinyu</cp:lastModifiedBy>
  <cp:revision>33</cp:revision>
  <dcterms:created xsi:type="dcterms:W3CDTF">2014-02-16T03:10:57Z</dcterms:created>
  <dcterms:modified xsi:type="dcterms:W3CDTF">2017-02-13T07:04:06Z</dcterms:modified>
</cp:coreProperties>
</file>