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3" r:id="rId2"/>
    <p:sldId id="296" r:id="rId3"/>
    <p:sldId id="297" r:id="rId4"/>
    <p:sldId id="298" r:id="rId5"/>
    <p:sldId id="299" r:id="rId6"/>
    <p:sldId id="300" r:id="rId7"/>
    <p:sldId id="301" r:id="rId8"/>
    <p:sldId id="285" r:id="rId9"/>
    <p:sldId id="302" r:id="rId10"/>
    <p:sldId id="286" r:id="rId11"/>
    <p:sldId id="287" r:id="rId12"/>
    <p:sldId id="288" r:id="rId13"/>
    <p:sldId id="289" r:id="rId14"/>
    <p:sldId id="290" r:id="rId15"/>
    <p:sldId id="303" r:id="rId16"/>
    <p:sldId id="29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9" autoAdjust="0"/>
  </p:normalViewPr>
  <p:slideViewPr>
    <p:cSldViewPr>
      <p:cViewPr varScale="1">
        <p:scale>
          <a:sx n="62" d="100"/>
          <a:sy n="62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30E9A-CC1E-4209-9985-586F3D9416A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C0491-4E92-43BF-8208-2B94D2307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9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C0491-4E92-43BF-8208-2B94D2307B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4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leftmost:</a:t>
            </a:r>
            <a:r>
              <a:rPr lang="en-US" altLang="zh-CN" baseline="0" dirty="0" smtClean="0"/>
              <a:t> whose lambda is left to any other</a:t>
            </a:r>
          </a:p>
          <a:p>
            <a:r>
              <a:rPr lang="en-US" altLang="zh-CN" baseline="0" dirty="0" smtClean="0"/>
              <a:t>outermost: not contained in any other</a:t>
            </a:r>
          </a:p>
          <a:p>
            <a:r>
              <a:rPr lang="en-US" altLang="zh-CN" baseline="0" dirty="0" smtClean="0"/>
              <a:t>innermost: not contain any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2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0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8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8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6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0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1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7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8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5C1-825F-48FA-A123-9362A16AEC5D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8D11-F9A7-41DB-884E-618562042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9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More on Lambda Calculus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not    b. b False True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508104" y="2636912"/>
            <a:ext cx="2827422" cy="3030370"/>
          </a:xfrm>
          <a:prstGeom prst="wedgeRoundRectCallout">
            <a:avLst>
              <a:gd name="adj1" fmla="val -81959"/>
              <a:gd name="adj2" fmla="val -1489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not True 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 True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not False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False </a:t>
            </a:r>
            <a:r>
              <a:rPr lang="en-US" altLang="zh-CN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  b. b’. b b’ False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652120" y="3278355"/>
            <a:ext cx="2490537" cy="3030370"/>
          </a:xfrm>
          <a:prstGeom prst="wedgeRoundRectCallout">
            <a:avLst>
              <a:gd name="adj1" fmla="val -78913"/>
              <a:gd name="adj2" fmla="val -1608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and True 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b False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and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False b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or  </a:t>
            </a:r>
            <a:r>
              <a:rPr lang="en-US" altLang="zh-CN" dirty="0">
                <a:sym typeface="Symbol" panose="05050102010706020507" pitchFamily="18" charset="2"/>
              </a:rPr>
              <a:t>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True b’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508104" y="3645024"/>
            <a:ext cx="2490537" cy="2877386"/>
          </a:xfrm>
          <a:prstGeom prst="wedgeRoundRectCallout">
            <a:avLst>
              <a:gd name="adj1" fmla="val -83744"/>
              <a:gd name="adj2" fmla="val -84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or </a:t>
            </a:r>
            <a:r>
              <a:rPr lang="en-US" altLang="zh-CN" sz="2400" dirty="0">
                <a:solidFill>
                  <a:schemeClr val="tx1"/>
                </a:solidFill>
              </a:rPr>
              <a:t>True 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</a:t>
            </a:r>
            <a:r>
              <a:rPr lang="en-US" altLang="zh-CN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or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False True b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>
                <a:sym typeface="Symbol" panose="05050102010706020507" pitchFamily="18" charset="2"/>
              </a:rPr>
              <a:t>True </a:t>
            </a:r>
            <a:r>
              <a:rPr lang="en-US" altLang="zh-CN" dirty="0" smtClean="0">
                <a:sym typeface="Symbol" panose="05050102010706020507" pitchFamily="18" charset="2"/>
              </a:rPr>
              <a:t>b’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if b then M else N    b M N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11498" y="5830331"/>
            <a:ext cx="285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Not </a:t>
            </a:r>
            <a:r>
              <a:rPr lang="en-US" altLang="zh-CN" sz="2400" b="1" i="1" dirty="0">
                <a:solidFill>
                  <a:srgbClr val="FF0000"/>
                </a:solidFill>
              </a:rPr>
              <a:t>unique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encoding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b. b’. b True b’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if b then M else N    b M N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not’  </a:t>
            </a:r>
            <a:r>
              <a:rPr lang="en-US" altLang="zh-CN" dirty="0">
                <a:sym typeface="Symbol" panose="05050102010706020507" pitchFamily="18" charset="2"/>
              </a:rPr>
              <a:t>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x. y. b </a:t>
            </a:r>
            <a:r>
              <a:rPr lang="en-US" altLang="zh-CN" dirty="0" smtClean="0">
                <a:sym typeface="Symbol" panose="05050102010706020507" pitchFamily="18" charset="2"/>
              </a:rPr>
              <a:t>y x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852518" y="3534117"/>
            <a:ext cx="2827422" cy="3030370"/>
          </a:xfrm>
          <a:prstGeom prst="wedgeRoundRectCallout">
            <a:avLst>
              <a:gd name="adj1" fmla="val -86563"/>
              <a:gd name="adj2" fmla="val 30703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not’ True 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 y x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y =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not’ False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 y x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x =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      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(the same as False!)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7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      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(the same as False!)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220072" y="3284984"/>
            <a:ext cx="3573379" cy="2646948"/>
          </a:xfrm>
          <a:prstGeom prst="wedgeRoundRectCallout">
            <a:avLst>
              <a:gd name="adj1" fmla="val -58885"/>
              <a:gd name="adj2" fmla="val -52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succ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n</a:t>
            </a:r>
            <a:endParaRPr lang="en-US" altLang="zh-CN" sz="2400" u="sng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f. x. f (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f x) </a:t>
            </a:r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f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 x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f. x.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 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x)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n+1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  n. f. x. </a:t>
            </a:r>
            <a:r>
              <a:rPr lang="en-US" altLang="zh-CN" dirty="0" smtClean="0">
                <a:sym typeface="Symbol" panose="05050102010706020507" pitchFamily="18" charset="2"/>
              </a:rPr>
              <a:t>n f (f </a:t>
            </a:r>
            <a:r>
              <a:rPr lang="en-US" altLang="zh-CN" dirty="0">
                <a:sym typeface="Symbol" panose="05050102010706020507" pitchFamily="18" charset="2"/>
              </a:rPr>
              <a:t>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9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7886700" cy="4351338"/>
          </a:xfrm>
        </p:spPr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iszero</a:t>
            </a:r>
            <a:r>
              <a:rPr lang="en-US" altLang="zh-CN" dirty="0" smtClean="0">
                <a:sym typeface="Symbol" panose="05050102010706020507" pitchFamily="18" charset="2"/>
              </a:rPr>
              <a:t>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x. y. </a:t>
            </a:r>
            <a:r>
              <a:rPr lang="en-US" altLang="zh-CN" dirty="0">
                <a:sym typeface="Symbol" panose="05050102010706020507" pitchFamily="18" charset="2"/>
              </a:rPr>
              <a:t>n </a:t>
            </a:r>
            <a:r>
              <a:rPr lang="en-US" altLang="zh-CN" dirty="0" smtClean="0">
                <a:sym typeface="Symbol" panose="05050102010706020507" pitchFamily="18" charset="2"/>
              </a:rPr>
              <a:t>(z. y) x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580112" y="1916832"/>
            <a:ext cx="3380874" cy="4743617"/>
          </a:xfrm>
          <a:prstGeom prst="wedgeRoundRectCallout">
            <a:avLst>
              <a:gd name="adj1" fmla="val -56409"/>
              <a:gd name="adj2" fmla="val 2456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0</a:t>
            </a:r>
            <a:endParaRPr lang="en-US" altLang="zh-CN" sz="2000" u="sng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(z. y) x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x. y. (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x)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x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 = True</a:t>
            </a:r>
          </a:p>
          <a:p>
            <a:pPr marL="0" lvl="1"/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1</a:t>
            </a:r>
            <a:endParaRPr lang="en-US" altLang="zh-CN" sz="2000" u="sng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f 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z. y)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x</a:t>
            </a: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((z.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y) x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y  = False</a:t>
            </a:r>
          </a:p>
          <a:p>
            <a:pPr marL="0" lvl="1"/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succ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) * False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87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7886700" cy="520377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iszero</a:t>
            </a:r>
            <a:r>
              <a:rPr lang="en-US" altLang="zh-CN" dirty="0" smtClean="0">
                <a:sym typeface="Symbol" panose="05050102010706020507" pitchFamily="18" charset="2"/>
              </a:rPr>
              <a:t>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x. y. </a:t>
            </a:r>
            <a:r>
              <a:rPr lang="en-US" altLang="zh-CN" dirty="0">
                <a:sym typeface="Symbol" panose="05050102010706020507" pitchFamily="18" charset="2"/>
              </a:rPr>
              <a:t>n </a:t>
            </a:r>
            <a:r>
              <a:rPr lang="en-US" altLang="zh-CN" dirty="0" smtClean="0">
                <a:sym typeface="Symbol" panose="05050102010706020507" pitchFamily="18" charset="2"/>
              </a:rPr>
              <a:t>(z. y)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add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m. f. x. n f (m f x)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mult</a:t>
            </a:r>
            <a:r>
              <a:rPr lang="en-US" altLang="zh-CN" dirty="0" smtClean="0">
                <a:sym typeface="Symbol" panose="05050102010706020507" pitchFamily="18" charset="2"/>
              </a:rPr>
              <a:t>   n. m. f. n m f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9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Non-terminating reduction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3484" y="2056095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484" y="3933711"/>
            <a:ext cx="378821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y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34" y="2421502"/>
            <a:ext cx="4314001" cy="1623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f </a:t>
            </a:r>
            <a:r>
              <a:rPr lang="en-US" altLang="zh-CN" sz="36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</a:t>
            </a:r>
            <a:r>
              <a:rPr lang="en-US" altLang="zh-CN" sz="3600" dirty="0" smtClean="0"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17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Booleans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Natural numbers</a:t>
            </a:r>
          </a:p>
          <a:p>
            <a:r>
              <a:rPr lang="en-US" altLang="zh-CN" dirty="0" smtClean="0"/>
              <a:t>Pairs</a:t>
            </a:r>
          </a:p>
          <a:p>
            <a:r>
              <a:rPr lang="en-US" altLang="zh-CN" dirty="0" smtClean="0"/>
              <a:t>Lists</a:t>
            </a:r>
          </a:p>
          <a:p>
            <a:r>
              <a:rPr lang="en-US" altLang="zh-CN" dirty="0" smtClean="0"/>
              <a:t>Trees</a:t>
            </a:r>
          </a:p>
          <a:p>
            <a:r>
              <a:rPr lang="en-US" altLang="zh-CN" dirty="0" smtClean="0"/>
              <a:t>Recursive functions</a:t>
            </a:r>
          </a:p>
          <a:p>
            <a:r>
              <a:rPr lang="en-US" altLang="zh-CN" dirty="0" smtClean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737" y="5864553"/>
            <a:ext cx="748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Read supplementary materials on course website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942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Term may have both terminating and non-terminating reduction sequences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797092" y="2310963"/>
            <a:ext cx="428136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v. </a:t>
            </a:r>
            <a:r>
              <a:rPr lang="en-US" altLang="zh-CN" sz="2800" dirty="0" smtClean="0">
                <a:sym typeface="Symbol" panose="05050102010706020507" pitchFamily="18" charset="2"/>
              </a:rPr>
              <a:t>v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092" y="3927407"/>
            <a:ext cx="471738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 (</a:t>
            </a:r>
            <a:r>
              <a:rPr lang="en-US" altLang="zh-CN" sz="2800" dirty="0">
                <a:sym typeface="Symbol" panose="05050102010706020507" pitchFamily="18" charset="2"/>
              </a:rPr>
              <a:t>u. v. v) ((x. x x)(x. x x)) 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 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75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</a:t>
            </a:r>
            <a:r>
              <a:rPr lang="en-US" altLang="zh-CN" sz="4000" dirty="0" smtClean="0"/>
              <a:t>eduction strategies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Normal-order</a:t>
            </a:r>
            <a:r>
              <a:rPr lang="en-US" altLang="zh-CN" dirty="0" smtClean="0"/>
              <a:t> reduction: choose the left-most,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outer-most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redex</a:t>
            </a:r>
            <a:r>
              <a:rPr lang="en-US" altLang="zh-CN" dirty="0" smtClean="0"/>
              <a:t> first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Applicative-order</a:t>
            </a:r>
            <a:r>
              <a:rPr lang="en-US" altLang="zh-CN" dirty="0" smtClean="0"/>
              <a:t> reduction: choose the left-most,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inner-most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redex</a:t>
            </a:r>
            <a:r>
              <a:rPr lang="en-US" altLang="zh-CN" dirty="0" smtClean="0"/>
              <a:t> first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66" y="2752097"/>
            <a:ext cx="367478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v. </a:t>
            </a:r>
            <a:r>
              <a:rPr lang="en-US" altLang="zh-CN" sz="2400" dirty="0" smtClean="0">
                <a:sym typeface="Symbol" panose="05050102010706020507" pitchFamily="18" charset="2"/>
              </a:rPr>
              <a:t>v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866" y="4971927"/>
            <a:ext cx="4046685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(</a:t>
            </a:r>
            <a:r>
              <a:rPr lang="en-US" altLang="zh-CN" sz="2400" dirty="0">
                <a:sym typeface="Symbol" panose="05050102010706020507" pitchFamily="18" charset="2"/>
              </a:rPr>
              <a:t>u. v. v) ((x. x x)(x. x x))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…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65175" y="2752097"/>
            <a:ext cx="387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Normal-order reduction will find normal form if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exists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619034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x. x x) ((y. y)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ym typeface="Symbol" panose="05050102010706020507" pitchFamily="18" charset="2"/>
              </a:rPr>
              <a:t>))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619034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Applicative-order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44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787737"/>
            <a:ext cx="2806153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x. p) ((y. y)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3787737"/>
            <a:ext cx="2806153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p</a:t>
            </a:r>
            <a:r>
              <a:rPr lang="en-US" altLang="zh-CN" sz="2400" dirty="0" smtClean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(x. p)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2979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2979982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Applicative-order</a:t>
            </a:r>
            <a:endParaRPr lang="zh-CN" altLang="en-US" sz="2400" b="1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61853"/>
            <a:ext cx="733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Applicative-order may </a:t>
            </a:r>
            <a:r>
              <a:rPr lang="en-US" altLang="zh-CN" sz="2400" b="1" i="1" dirty="0" smtClean="0"/>
              <a:t>not</a:t>
            </a:r>
            <a:r>
              <a:rPr lang="en-US" altLang="zh-CN" sz="2400" dirty="0" smtClean="0"/>
              <a:t> be as efficient as normal-order</a:t>
            </a:r>
          </a:p>
          <a:p>
            <a:r>
              <a:rPr lang="en-US" altLang="zh-CN" sz="2400" dirty="0" smtClean="0"/>
              <a:t>when the argument is not used.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56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6593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Similar to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but subtly </a:t>
            </a:r>
            <a:r>
              <a:rPr lang="en-US" altLang="zh-CN" dirty="0" smtClean="0">
                <a:solidFill>
                  <a:srgbClr val="FF0000"/>
                </a:solidFill>
              </a:rPr>
              <a:t>different from</a:t>
            </a:r>
            <a:r>
              <a:rPr lang="en-US" altLang="zh-CN" dirty="0" smtClean="0"/>
              <a:t>) </a:t>
            </a:r>
            <a:r>
              <a:rPr lang="en-US" altLang="zh-CN" b="1" i="1" dirty="0" smtClean="0"/>
              <a:t>evaluation strategies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 language theories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Call-by-name</a:t>
            </a:r>
            <a:r>
              <a:rPr lang="en-US" altLang="zh-CN" dirty="0" smtClean="0"/>
              <a:t> (like normal-order)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ALGOL 60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Call-by-need</a:t>
            </a:r>
            <a:r>
              <a:rPr lang="en-US" altLang="zh-CN" dirty="0" smtClean="0"/>
              <a:t> (“memorized version” of call-by-name)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en-US" altLang="zh-CN" dirty="0"/>
              <a:t>Haskell, R, …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Call-by-value</a:t>
            </a:r>
            <a:r>
              <a:rPr lang="en-US" altLang="zh-CN" dirty="0" smtClean="0"/>
              <a:t> (like applicative-order)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C, …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372200" y="2448667"/>
            <a:ext cx="2451433" cy="1323475"/>
          </a:xfrm>
          <a:prstGeom prst="wedgeRoundRectCallout">
            <a:avLst>
              <a:gd name="adj1" fmla="val -69867"/>
              <a:gd name="adj2" fmla="val -15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/>
              <a:t>arguments are not evaluated, but directly substituted into function body</a:t>
            </a:r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655587" y="4209394"/>
            <a:ext cx="2723146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 smtClean="0"/>
              <a:t>called “lazy evaluation”</a:t>
            </a:r>
            <a:endParaRPr lang="zh-CN" altLang="en-US" sz="2000" b="1" i="1" dirty="0"/>
          </a:p>
        </p:txBody>
      </p:sp>
      <p:sp>
        <p:nvSpPr>
          <p:cNvPr id="6" name="圆角矩形标注 5"/>
          <p:cNvSpPr/>
          <p:nvPr/>
        </p:nvSpPr>
        <p:spPr>
          <a:xfrm>
            <a:off x="3635896" y="5320407"/>
            <a:ext cx="2991851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 smtClean="0"/>
              <a:t>called “eager evaluation”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749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points till now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Syntax: notation for defining functions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“Pure”: without adding any additional syntax</a:t>
            </a:r>
            <a:endParaRPr lang="en-US" altLang="zh-CN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Terms)  M, N  ::=  x  |  x. M  |  M 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Semantics (reduction rules)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         (</a:t>
            </a:r>
            <a:r>
              <a:rPr lang="en-US" altLang="zh-CN" dirty="0">
                <a:sym typeface="Symbol" panose="05050102010706020507" pitchFamily="18" charset="2"/>
              </a:rPr>
              <a:t>x. M) N     </a:t>
            </a:r>
            <a:r>
              <a:rPr lang="en-US" altLang="zh-CN" dirty="0" smtClean="0">
                <a:sym typeface="Symbol" panose="05050102010706020507" pitchFamily="18" charset="2"/>
              </a:rPr>
              <a:t>  [N/x]M      ()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Next: programming in “pure” </a:t>
            </a:r>
            <a:r>
              <a:rPr lang="en-US" altLang="zh-CN" dirty="0" smtClean="0">
                <a:sym typeface="Symbol" panose="05050102010706020507" pitchFamily="18" charset="2"/>
              </a:rPr>
              <a:t>-calculus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Encoding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zh-CN" dirty="0" smtClean="0">
                <a:sym typeface="Symbol" panose="05050102010706020507" pitchFamily="18" charset="2"/>
              </a:rPr>
              <a:t>and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operators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4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6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1756</Words>
  <Application>Microsoft Office PowerPoint</Application>
  <PresentationFormat>全屏显示(4:3)</PresentationFormat>
  <Paragraphs>214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Symbol</vt:lpstr>
      <vt:lpstr>Office 主题​​</vt:lpstr>
      <vt:lpstr>More on Lambda Calculus</vt:lpstr>
      <vt:lpstr>Non-terminating reduction</vt:lpstr>
      <vt:lpstr>Term may have both terminating and non-terminating reduction sequences</vt:lpstr>
      <vt:lpstr>Reduction strategies</vt:lpstr>
      <vt:lpstr>Reduction strategies – examples </vt:lpstr>
      <vt:lpstr>Reduction strategies – examples </vt:lpstr>
      <vt:lpstr>Reduction strategies</vt:lpstr>
      <vt:lpstr>Main points till now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</vt:vector>
  </TitlesOfParts>
  <Company>KYHCS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Programming Languages – Course Overview</dc:title>
  <dc:creator>Xinyu Feng</dc:creator>
  <cp:lastModifiedBy>Hongjin Liang</cp:lastModifiedBy>
  <cp:revision>418</cp:revision>
  <dcterms:created xsi:type="dcterms:W3CDTF">2014-02-16T03:10:57Z</dcterms:created>
  <dcterms:modified xsi:type="dcterms:W3CDTF">2016-03-02T02:30:44Z</dcterms:modified>
</cp:coreProperties>
</file>