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75"/>
  </p:notesMasterIdLst>
  <p:handoutMasterIdLst>
    <p:handoutMasterId r:id="rId76"/>
  </p:handoutMasterIdLst>
  <p:sldIdLst>
    <p:sldId id="377" r:id="rId3"/>
    <p:sldId id="887" r:id="rId4"/>
    <p:sldId id="580" r:id="rId5"/>
    <p:sldId id="890" r:id="rId6"/>
    <p:sldId id="856" r:id="rId7"/>
    <p:sldId id="857" r:id="rId8"/>
    <p:sldId id="859" r:id="rId9"/>
    <p:sldId id="861" r:id="rId10"/>
    <p:sldId id="860" r:id="rId11"/>
    <p:sldId id="862" r:id="rId12"/>
    <p:sldId id="863" r:id="rId13"/>
    <p:sldId id="864" r:id="rId14"/>
    <p:sldId id="865" r:id="rId15"/>
    <p:sldId id="866" r:id="rId16"/>
    <p:sldId id="867" r:id="rId17"/>
    <p:sldId id="868" r:id="rId18"/>
    <p:sldId id="869" r:id="rId19"/>
    <p:sldId id="870" r:id="rId20"/>
    <p:sldId id="880" r:id="rId21"/>
    <p:sldId id="889" r:id="rId22"/>
    <p:sldId id="882" r:id="rId23"/>
    <p:sldId id="883" r:id="rId24"/>
    <p:sldId id="885" r:id="rId25"/>
    <p:sldId id="886" r:id="rId26"/>
    <p:sldId id="581" r:id="rId27"/>
    <p:sldId id="582" r:id="rId28"/>
    <p:sldId id="583" r:id="rId29"/>
    <p:sldId id="584" r:id="rId30"/>
    <p:sldId id="585" r:id="rId31"/>
    <p:sldId id="599" r:id="rId32"/>
    <p:sldId id="586" r:id="rId33"/>
    <p:sldId id="587" r:id="rId34"/>
    <p:sldId id="588" r:id="rId35"/>
    <p:sldId id="595" r:id="rId36"/>
    <p:sldId id="596" r:id="rId37"/>
    <p:sldId id="591" r:id="rId38"/>
    <p:sldId id="592" r:id="rId39"/>
    <p:sldId id="593" r:id="rId40"/>
    <p:sldId id="594" r:id="rId41"/>
    <p:sldId id="589" r:id="rId42"/>
    <p:sldId id="590" r:id="rId43"/>
    <p:sldId id="597" r:id="rId44"/>
    <p:sldId id="600" r:id="rId45"/>
    <p:sldId id="601" r:id="rId46"/>
    <p:sldId id="602" r:id="rId47"/>
    <p:sldId id="603" r:id="rId48"/>
    <p:sldId id="604" r:id="rId49"/>
    <p:sldId id="605" r:id="rId50"/>
    <p:sldId id="606" r:id="rId51"/>
    <p:sldId id="607" r:id="rId52"/>
    <p:sldId id="608" r:id="rId53"/>
    <p:sldId id="625" r:id="rId54"/>
    <p:sldId id="609" r:id="rId55"/>
    <p:sldId id="627" r:id="rId56"/>
    <p:sldId id="610" r:id="rId57"/>
    <p:sldId id="611" r:id="rId58"/>
    <p:sldId id="612" r:id="rId59"/>
    <p:sldId id="613" r:id="rId60"/>
    <p:sldId id="629" r:id="rId61"/>
    <p:sldId id="628" r:id="rId62"/>
    <p:sldId id="614" r:id="rId63"/>
    <p:sldId id="631" r:id="rId64"/>
    <p:sldId id="892" r:id="rId65"/>
    <p:sldId id="632" r:id="rId66"/>
    <p:sldId id="633" r:id="rId67"/>
    <p:sldId id="616" r:id="rId68"/>
    <p:sldId id="893" r:id="rId69"/>
    <p:sldId id="598" r:id="rId70"/>
    <p:sldId id="618" r:id="rId71"/>
    <p:sldId id="619" r:id="rId72"/>
    <p:sldId id="855" r:id="rId73"/>
    <p:sldId id="888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76"/>
    <a:srgbClr val="EDE52A"/>
    <a:srgbClr val="EFE0A2"/>
    <a:srgbClr val="8D4C4C"/>
    <a:srgbClr val="C16B6A"/>
    <a:srgbClr val="4D7E61"/>
    <a:srgbClr val="9A9A9A"/>
    <a:srgbClr val="008040"/>
    <a:srgbClr val="5F84D2"/>
    <a:srgbClr val="668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82374" autoAdjust="0"/>
  </p:normalViewPr>
  <p:slideViewPr>
    <p:cSldViewPr snapToGrid="0">
      <p:cViewPr varScale="1">
        <p:scale>
          <a:sx n="61" d="100"/>
          <a:sy n="61" d="100"/>
        </p:scale>
        <p:origin x="15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647BA-E954-144D-94F0-E98B9C169A1F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1EBAE-C6EA-0441-BB84-B72A03B0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30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4A3B-F841-444A-84F0-0B5E6FFAEA53}" type="datetimeFigureOut">
              <a:rPr lang="en-US" smtClean="0"/>
              <a:pPr/>
              <a:t>5/12/2014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D8F3C-3F3A-49BB-86F7-17301BD567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435C99-A540-6749-8F61-8676214CEEA9}" type="slidenum">
              <a:rPr lang="en-GB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smtClean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809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EE1BB2-DA72-C441-8709-197DF328C277}" type="slidenum">
              <a:rPr lang="en-GB"/>
              <a:pPr/>
              <a:t>22</a:t>
            </a:fld>
            <a:endParaRPr lang="en-GB"/>
          </a:p>
        </p:txBody>
      </p:sp>
      <p:sp>
        <p:nvSpPr>
          <p:cNvPr id="10240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-595313" y="0"/>
            <a:ext cx="4552951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0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29258" y="4549322"/>
            <a:ext cx="5817692" cy="421367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297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773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2156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6922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8843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Amount of parallelism</a:t>
            </a:r>
            <a:r>
              <a:rPr lang="en-US" baseline="0" dirty="0" smtClean="0"/>
              <a:t> is determined by dynamic properties of the data.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338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599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4805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93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BAE64A-F1C8-7649-9B93-5749F400718C}" type="slidenum">
              <a:rPr lang="en-GB"/>
              <a:pPr/>
              <a:t>2</a:t>
            </a:fld>
            <a:endParaRPr lang="en-GB"/>
          </a:p>
        </p:txBody>
      </p:sp>
      <p:sp>
        <p:nvSpPr>
          <p:cNvPr id="1843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-595313" y="0"/>
            <a:ext cx="4552951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29258" y="4549322"/>
            <a:ext cx="5817692" cy="421367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11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7721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679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0892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5564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7EA1-E737-4749-A8C2-0134FD46F1F8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57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7EA1-E737-4749-A8C2-0134FD46F1F8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53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7EA1-E737-4749-A8C2-0134FD46F1F8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367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7EA1-E737-4749-A8C2-0134FD46F1F8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246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6760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801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We talked about STM in</a:t>
            </a:r>
            <a:r>
              <a:rPr lang="en-US" baseline="0" dirty="0" smtClean="0"/>
              <a:t> the last lecture.  Haskell also has support for standard concurrency primitives. </a:t>
            </a:r>
          </a:p>
          <a:p>
            <a:r>
              <a:rPr lang="en-US" baseline="0" dirty="0" smtClean="0"/>
              <a:t>These are all active topics of research.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5673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8813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750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9473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6379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1552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5203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1809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1099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76412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These constructs are under development, so the syntax is subject to change.</a:t>
            </a:r>
          </a:p>
        </p:txBody>
      </p:sp>
    </p:spTree>
    <p:extLst>
      <p:ext uri="{BB962C8B-B14F-4D97-AF65-F5344CB8AC3E}">
        <p14:creationId xmlns:p14="http://schemas.microsoft.com/office/powerpoint/2010/main" val="94273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1180C17-F19C-534F-B8F4-71033469E151}" type="slidenum">
              <a:rPr lang="en-GB"/>
              <a:pPr/>
              <a:t>8</a:t>
            </a:fld>
            <a:endParaRPr lang="en-GB"/>
          </a:p>
        </p:txBody>
      </p:sp>
      <p:sp>
        <p:nvSpPr>
          <p:cNvPr id="5325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-595313" y="0"/>
            <a:ext cx="4552951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29258" y="4549322"/>
            <a:ext cx="5817692" cy="421367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43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79787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3325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92867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92259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87967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17870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18658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sumS</a:t>
            </a:r>
            <a:r>
              <a:rPr lang="en-US" dirty="0" smtClean="0"/>
              <a:t> is</a:t>
            </a:r>
            <a:r>
              <a:rPr lang="en-US" baseline="0" dirty="0" smtClean="0"/>
              <a:t> a tight sequential loop.</a:t>
            </a:r>
          </a:p>
          <a:p>
            <a:r>
              <a:rPr lang="en-US" baseline="0" dirty="0" err="1" smtClean="0"/>
              <a:t>mapD</a:t>
            </a:r>
            <a:r>
              <a:rPr lang="en-US" baseline="0" dirty="0" smtClean="0"/>
              <a:t> is the real source of parallelism: it allocates a gang of threads, one per processor, starts then running, and then waits for them to finish.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2534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52604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mulS</a:t>
            </a:r>
            <a:r>
              <a:rPr lang="en-US" dirty="0" smtClean="0"/>
              <a:t> is a tight</a:t>
            </a:r>
            <a:r>
              <a:rPr lang="en-US" baseline="0" dirty="0" smtClean="0"/>
              <a:t> sequential loop.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95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8BEF96-ED5D-A04F-BEF5-B370CE47641A}" type="slidenum">
              <a:rPr lang="en-GB"/>
              <a:pPr/>
              <a:t>9</a:t>
            </a:fld>
            <a:endParaRPr lang="en-GB"/>
          </a:p>
        </p:txBody>
      </p:sp>
      <p:sp>
        <p:nvSpPr>
          <p:cNvPr id="5120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-595313" y="0"/>
            <a:ext cx="4552951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29258" y="4549322"/>
            <a:ext cx="5817692" cy="421367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642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 Haskell, ‘.’ denotes function composition and ‘$’ denotes function application with low</a:t>
            </a:r>
            <a:r>
              <a:rPr lang="en-US" baseline="0" dirty="0" smtClean="0"/>
              <a:t> precedence, which is useful because it allows parentheses to be omitted.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expand the definitions of *^ and </a:t>
            </a:r>
            <a:r>
              <a:rPr lang="en-US" baseline="0" dirty="0" err="1" smtClean="0"/>
              <a:t>sumP</a:t>
            </a:r>
            <a:r>
              <a:rPr lang="en-US" baseline="0" dirty="0" smtClean="0"/>
              <a:t> from the previous slides, we get the definition of </a:t>
            </a:r>
            <a:r>
              <a:rPr lang="en-US" baseline="0" dirty="0" err="1" smtClean="0"/>
              <a:t>sDotP</a:t>
            </a:r>
            <a:r>
              <a:rPr lang="en-US" baseline="0" dirty="0" smtClean="0"/>
              <a:t> shown on this slide.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3506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 Haskell, ‘.’ denotes function composition and ‘$’ denotes function application with low</a:t>
            </a:r>
            <a:r>
              <a:rPr lang="en-US" baseline="0" dirty="0" smtClean="0"/>
              <a:t> precedence, which is useful because it allows parentheses to be omitted.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0856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 Haskell, ‘.’ denotes function composition and ‘$’ denotes function application with low</a:t>
            </a:r>
            <a:r>
              <a:rPr lang="en-US" baseline="0" dirty="0" smtClean="0"/>
              <a:t> precedence, which is useful because it allows parentheses to be omitted.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7626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 Haskell, ‘.’ denotes function composition and ‘$’ denotes function application with low</a:t>
            </a:r>
            <a:r>
              <a:rPr lang="en-US" baseline="0" dirty="0" smtClean="0"/>
              <a:t> precedence, which is useful because it allows parentheses to be omitted.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7665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03888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51523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32282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6331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19020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471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F67563-AE90-A845-99FB-6DA6C9E4896E}" type="slidenum">
              <a:rPr lang="en-GB"/>
              <a:pPr/>
              <a:t>10</a:t>
            </a:fld>
            <a:endParaRPr lang="en-GB"/>
          </a:p>
        </p:txBody>
      </p:sp>
      <p:sp>
        <p:nvSpPr>
          <p:cNvPr id="6963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-595313" y="0"/>
            <a:ext cx="4552951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29258" y="4549322"/>
            <a:ext cx="5817692" cy="421367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094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BAE64A-F1C8-7649-9B93-5749F400718C}" type="slidenum">
              <a:rPr lang="en-GB"/>
              <a:pPr/>
              <a:t>72</a:t>
            </a:fld>
            <a:endParaRPr lang="en-GB"/>
          </a:p>
        </p:txBody>
      </p:sp>
      <p:sp>
        <p:nvSpPr>
          <p:cNvPr id="1843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-595313" y="0"/>
            <a:ext cx="4552951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29258" y="4549322"/>
            <a:ext cx="5817692" cy="421367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7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64A14-08BE-4EF6-805F-A1C09876F3C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499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599C2BD-08FF-9847-901F-8507A0BACF90}" type="slidenum">
              <a:rPr lang="en-GB"/>
              <a:pPr/>
              <a:t>19</a:t>
            </a:fld>
            <a:endParaRPr lang="en-GB"/>
          </a:p>
        </p:txBody>
      </p:sp>
      <p:sp>
        <p:nvSpPr>
          <p:cNvPr id="8192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-595313" y="0"/>
            <a:ext cx="4552951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29258" y="4549322"/>
            <a:ext cx="5817692" cy="421367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8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3D2662B-136E-4347-8C61-22523B65E4B7}" type="slidenum">
              <a:rPr lang="en-GB"/>
              <a:pPr/>
              <a:t>21</a:t>
            </a:fld>
            <a:endParaRPr lang="en-GB"/>
          </a:p>
        </p:txBody>
      </p:sp>
      <p:sp>
        <p:nvSpPr>
          <p:cNvPr id="10035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-595313" y="0"/>
            <a:ext cx="4552951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29258" y="4549322"/>
            <a:ext cx="5817692" cy="4213678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Numbers are published in “Runtime Support for </a:t>
            </a:r>
            <a:r>
              <a:rPr lang="en-US" dirty="0" err="1" smtClean="0"/>
              <a:t>Multicore</a:t>
            </a:r>
            <a:r>
              <a:rPr lang="en-US" baseline="0" dirty="0" smtClean="0"/>
              <a:t> Haskell” [ICFP 2009]</a:t>
            </a:r>
          </a:p>
          <a:p>
            <a:r>
              <a:rPr lang="en-US" baseline="0" dirty="0" smtClean="0"/>
              <a:t>ray, gray: ray tracers</a:t>
            </a:r>
          </a:p>
          <a:p>
            <a:r>
              <a:rPr lang="en-US" baseline="0" dirty="0" err="1" smtClean="0"/>
              <a:t>partree</a:t>
            </a:r>
            <a:r>
              <a:rPr lang="en-US" baseline="0" dirty="0" smtClean="0"/>
              <a:t>: parallel map and fold over a tree.  badly written, but runs in parallel, so used as a benchmark.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changes in </a:t>
            </a:r>
            <a:r>
              <a:rPr lang="en-US" baseline="0" dirty="0" err="1" smtClean="0"/>
              <a:t>ghc</a:t>
            </a:r>
            <a:r>
              <a:rPr lang="en-US" baseline="0" dirty="0" smtClean="0"/>
              <a:t> 6.12 implementation (over 6.10) to support more efficient execution of par.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9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0" h="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alkboard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Wingdings 2" pitchFamily="18" charset="2"/>
              <a:buChar char=""/>
              <a:defRPr>
                <a:latin typeface="Chalkboard"/>
              </a:defRPr>
            </a:lvl1pPr>
            <a:lvl2pPr>
              <a:buSzPct val="100000"/>
              <a:defRPr>
                <a:latin typeface="Chalkboard"/>
              </a:defRPr>
            </a:lvl2pPr>
            <a:lvl3pPr>
              <a:buSzPct val="100000"/>
              <a:defRPr>
                <a:latin typeface="Chalkboard"/>
              </a:defRPr>
            </a:lvl3pPr>
            <a:lvl4pPr>
              <a:buSzPct val="100000"/>
              <a:defRPr>
                <a:latin typeface="Chalkboard"/>
              </a:defRPr>
            </a:lvl4pPr>
            <a:lvl5pPr>
              <a:buSzPct val="100000"/>
              <a:defRPr>
                <a:latin typeface="Chalkboard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DEB-F23C-894B-8A0E-877A1EBF843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1D8A-EE9A-5F45-A7B1-C08F61DE3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Chalkboard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>
                <a:latin typeface="Chalkboard"/>
              </a:defRPr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89B4-9B5B-45EA-80A8-E5B08E8DCE21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949-F4F2-4FC4-944D-1E13F6E60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  <a:latin typeface="Chalkboard"/>
              </a:defRPr>
            </a:lvl1pPr>
          </a:lstStyle>
          <a:p>
            <a:fld id="{A8F289B4-9B5B-45EA-80A8-E5B08E8DCE21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  <a:latin typeface="Chalkboard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  <a:latin typeface="Chalkboard"/>
              </a:defRPr>
            </a:lvl1pPr>
          </a:lstStyle>
          <a:p>
            <a:fld id="{F1C9D949-F4F2-4FC4-944D-1E13F6E602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ctr" rtl="0" eaLnBrk="1" latinLnBrk="0" hangingPunct="1">
        <a:spcBef>
          <a:spcPct val="0"/>
        </a:spcBef>
        <a:buNone/>
        <a:defRPr kumimoji="0" sz="48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/>
          <a:latin typeface="Chalkboard"/>
          <a:ea typeface="+mj-ea"/>
          <a:cs typeface="Chalkboard"/>
        </a:defRPr>
      </a:lvl1pPr>
    </p:titleStyle>
    <p:bodyStyle>
      <a:lvl1pPr marL="548640" indent="-411480" algn="l" rtl="0" eaLnBrk="1" latinLnBrk="0" hangingPunct="1">
        <a:spcBef>
          <a:spcPct val="20000"/>
        </a:spcBef>
        <a:spcAft>
          <a:spcPts val="600"/>
        </a:spcAft>
        <a:buClr>
          <a:schemeClr val="tx1">
            <a:shade val="95000"/>
          </a:schemeClr>
        </a:buClr>
        <a:buSzPct val="100000"/>
        <a:buFont typeface="Wingdings" charset="2"/>
        <a:buChar char="§"/>
        <a:defRPr kumimoji="0" sz="2800" kern="1200">
          <a:solidFill>
            <a:schemeClr val="tx1"/>
          </a:solidFill>
          <a:latin typeface="Chalkboard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Lucida Grande"/>
        <a:buChar char="-"/>
        <a:defRPr kumimoji="0" sz="2400" kern="1200">
          <a:solidFill>
            <a:schemeClr val="tx1"/>
          </a:solidFill>
          <a:latin typeface="Chalkboard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Chalkboard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Chalkboard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Chalkboard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DEB-F23C-894B-8A0E-877A1EBF843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1D8A-EE9A-5F45-A7B1-C08F61DE3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people/simonpj/papers/parallel/AFP08-note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.microsoft.com/en-us/um/people/simonpj/papers/parallel/multicore-ghc.pdf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haskell.org/haskellwiki/GHC/Data_Parallel_Haskel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Parallelism in Haskell</a:t>
            </a:r>
            <a:endParaRPr 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Kathleen Fisher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546100" y="508000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halkboard"/>
                <a:ea typeface="Chalkboard"/>
                <a:cs typeface="Chalkboard"/>
              </a:rPr>
              <a:t>cs242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546100" y="5473701"/>
            <a:ext cx="8242300" cy="64633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halkboard"/>
                <a:ea typeface="Chalkboard"/>
                <a:cs typeface="Chalkboard"/>
              </a:rPr>
              <a:t>Reading: </a:t>
            </a:r>
            <a:r>
              <a:rPr lang="en-US" dirty="0" smtClean="0">
                <a:latin typeface="Chalkboard"/>
                <a:ea typeface="Chalkboard"/>
                <a:cs typeface="Chalkboard"/>
                <a:hlinkClick r:id="rId3"/>
              </a:rPr>
              <a:t>A Tutorial on Parallel and Concurrent Programming in Haskell</a:t>
            </a:r>
            <a:endParaRPr lang="en-US" dirty="0" smtClean="0">
              <a:latin typeface="Chalkboard"/>
              <a:ea typeface="Chalkboard"/>
              <a:cs typeface="Chalkboard"/>
            </a:endParaRPr>
          </a:p>
          <a:p>
            <a:r>
              <a:rPr lang="en-US" dirty="0" smtClean="0">
                <a:latin typeface="Chalkboard"/>
                <a:ea typeface="Chalkboard"/>
                <a:cs typeface="Chalkboard"/>
              </a:rPr>
              <a:t>          Skip Section 5 on STM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7840" y="6310868"/>
            <a:ext cx="867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EB966"/>
                </a:solidFill>
                <a:latin typeface="Chalkboard"/>
                <a:ea typeface="Chalkboard"/>
                <a:cs typeface="Chalkboard"/>
              </a:rPr>
              <a:t>Thanks</a:t>
            </a:r>
            <a:r>
              <a:rPr lang="en-US" dirty="0" smtClean="0">
                <a:solidFill>
                  <a:srgbClr val="CEB966"/>
                </a:solidFill>
                <a:latin typeface="Chalkboard"/>
                <a:ea typeface="Chalkboard"/>
                <a:cs typeface="Chalkboard"/>
              </a:rPr>
              <a:t> to Simon Peyton Jones, </a:t>
            </a:r>
            <a:r>
              <a:rPr lang="en-US" dirty="0" err="1" smtClean="0">
                <a:solidFill>
                  <a:srgbClr val="CEB966"/>
                </a:solidFill>
                <a:latin typeface="Chalkboard"/>
                <a:ea typeface="Chalkboard"/>
                <a:cs typeface="Chalkboard"/>
              </a:rPr>
              <a:t>Satnam</a:t>
            </a:r>
            <a:r>
              <a:rPr lang="en-US" dirty="0" smtClean="0">
                <a:solidFill>
                  <a:srgbClr val="CEB966"/>
                </a:solidFill>
                <a:latin typeface="Chalkboard"/>
                <a:ea typeface="Chalkboard"/>
                <a:cs typeface="Chalkboard"/>
              </a:rPr>
              <a:t> Singh, and Don Stewart for these </a:t>
            </a:r>
            <a:r>
              <a:rPr lang="en-US" dirty="0">
                <a:solidFill>
                  <a:srgbClr val="CEB966"/>
                </a:solidFill>
                <a:latin typeface="Chalkboard"/>
                <a:ea typeface="Chalkboard"/>
                <a:cs typeface="Chalkboard"/>
              </a:rPr>
              <a:t>slides.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meaning of </a:t>
            </a:r>
            <a:r>
              <a:rPr lang="en-US" dirty="0" smtClean="0">
                <a:latin typeface="Courier"/>
                <a:cs typeface="Courier"/>
              </a:rPr>
              <a:t>par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831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par</a:t>
            </a:r>
            <a:r>
              <a:rPr lang="en-US" dirty="0" smtClean="0"/>
              <a:t> does not guarantee a new Haskell thread.</a:t>
            </a:r>
          </a:p>
          <a:p>
            <a:r>
              <a:rPr lang="en-US" dirty="0" smtClean="0"/>
              <a:t>It hints that it would be good to evaluate the first argument in parallel.</a:t>
            </a:r>
          </a:p>
          <a:p>
            <a:r>
              <a:rPr lang="en-US" dirty="0" smtClean="0"/>
              <a:t>The runtime decides whether to convert spark</a:t>
            </a:r>
          </a:p>
          <a:p>
            <a:pPr lvl="1"/>
            <a:r>
              <a:rPr lang="en-US" dirty="0" smtClean="0"/>
              <a:t>Depending on current workload.</a:t>
            </a:r>
          </a:p>
          <a:p>
            <a:r>
              <a:rPr lang="en-US" dirty="0" smtClean="0"/>
              <a:t>This allows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par</a:t>
            </a:r>
            <a:r>
              <a:rPr lang="en-US" dirty="0" smtClean="0"/>
              <a:t> to be very cheap.</a:t>
            </a:r>
          </a:p>
          <a:p>
            <a:pPr lvl="1"/>
            <a:r>
              <a:rPr lang="en-US" dirty="0" smtClean="0"/>
              <a:t>Programmers can use it almost anywhere.</a:t>
            </a:r>
          </a:p>
          <a:p>
            <a:pPr lvl="1"/>
            <a:r>
              <a:rPr lang="en-US" dirty="0" smtClean="0"/>
              <a:t>Safely over-approximate program parallelism.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3000" y="1625600"/>
            <a:ext cx="6858000" cy="4749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One processor</a:t>
            </a:r>
            <a:endParaRPr lang="en-GB" dirty="0"/>
          </a:p>
        </p:txBody>
      </p:sp>
      <p:pic>
        <p:nvPicPr>
          <p:cNvPr id="4" name="Picture 3" descr="http://images.intomobile.com/wp-content/uploads/2009/02/penti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285992"/>
            <a:ext cx="1214446" cy="1341071"/>
          </a:xfrm>
          <a:prstGeom prst="rect">
            <a:avLst/>
          </a:prstGeom>
          <a:noFill/>
        </p:spPr>
      </p:pic>
      <p:sp>
        <p:nvSpPr>
          <p:cNvPr id="6" name="Cloud 5"/>
          <p:cNvSpPr/>
          <p:nvPr/>
        </p:nvSpPr>
        <p:spPr>
          <a:xfrm>
            <a:off x="4071934" y="5357826"/>
            <a:ext cx="914400" cy="914400"/>
          </a:xfrm>
          <a:prstGeom prst="clou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atin typeface="Chalkboard"/>
              </a:rPr>
              <a:t>x</a:t>
            </a:r>
            <a:endParaRPr lang="en-GB" dirty="0">
              <a:latin typeface="Chalkboard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4143372" y="3929066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atin typeface="Chalkboard"/>
              </a:rPr>
              <a:t>y</a:t>
            </a:r>
            <a:endParaRPr lang="en-GB" dirty="0">
              <a:latin typeface="Chalkboar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6280" y="4000504"/>
            <a:ext cx="1769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chemeClr val="bg1"/>
                </a:solidFill>
                <a:latin typeface="Chalkboard"/>
              </a:rPr>
              <a:t>y</a:t>
            </a:r>
            <a:r>
              <a:rPr lang="en-GB" sz="2000" dirty="0" smtClean="0">
                <a:solidFill>
                  <a:schemeClr val="bg1"/>
                </a:solidFill>
                <a:latin typeface="Chalkboard"/>
              </a:rPr>
              <a:t> is evaluated</a:t>
            </a:r>
            <a:endParaRPr lang="en-GB" sz="2000" dirty="0">
              <a:solidFill>
                <a:schemeClr val="bg1"/>
              </a:solidFill>
              <a:latin typeface="Chalkboard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5286380" y="4714884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atin typeface="Chalkboard"/>
              </a:rPr>
              <a:t>x</a:t>
            </a:r>
            <a:endParaRPr lang="en-GB" dirty="0">
              <a:latin typeface="Chalkboar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5752" y="4714884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000000"/>
                </a:solidFill>
                <a:latin typeface="Chalkboard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Chalkboard"/>
              </a:rPr>
              <a:t> is evaluated</a:t>
            </a:r>
            <a:endParaRPr lang="en-GB" sz="2000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4546" y="550070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000000"/>
                </a:solidFill>
                <a:latin typeface="Chalkboard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Chalkboard"/>
              </a:rPr>
              <a:t> is sparked</a:t>
            </a:r>
            <a:endParaRPr lang="en-GB" sz="2000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7422" y="5786454"/>
            <a:ext cx="1162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000000"/>
                </a:solidFill>
                <a:latin typeface="Chalkboard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Chalkboard"/>
              </a:rPr>
              <a:t> fizzles</a:t>
            </a:r>
            <a:endParaRPr lang="en-GB" sz="2000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341438" y="1836738"/>
            <a:ext cx="2493366" cy="40011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EDE52A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Courier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Courier"/>
              </a:rPr>
              <a:t> `par` (</a:t>
            </a:r>
            <a:r>
              <a:rPr lang="en-GB" sz="2000" dirty="0" err="1" smtClean="0">
                <a:solidFill>
                  <a:srgbClr val="000000"/>
                </a:solidFill>
                <a:latin typeface="Courier"/>
              </a:rPr>
              <a:t>y</a:t>
            </a:r>
            <a:r>
              <a:rPr lang="en-GB" sz="2000" dirty="0" smtClean="0">
                <a:solidFill>
                  <a:srgbClr val="000000"/>
                </a:solidFill>
                <a:latin typeface="Courier"/>
              </a:rPr>
              <a:t> + </a:t>
            </a:r>
            <a:r>
              <a:rPr lang="en-GB" sz="2000" dirty="0" err="1" smtClean="0">
                <a:solidFill>
                  <a:srgbClr val="000000"/>
                </a:solidFill>
                <a:latin typeface="Courier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Courier"/>
              </a:rPr>
              <a:t>)</a:t>
            </a:r>
            <a:endParaRPr lang="en-GB" sz="2000" b="1" dirty="0">
              <a:solidFill>
                <a:srgbClr val="000000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11" grpId="0"/>
      <p:bldP spid="12" grpId="0" animBg="1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43000" y="1627632"/>
            <a:ext cx="6858000" cy="4749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Two Processors</a:t>
            </a:r>
            <a:endParaRPr lang="en-GB" dirty="0"/>
          </a:p>
        </p:txBody>
      </p:sp>
      <p:pic>
        <p:nvPicPr>
          <p:cNvPr id="4" name="Picture 3" descr="http://images.intomobile.com/wp-content/uploads/2009/02/penti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9902" y="2233602"/>
            <a:ext cx="1214446" cy="1341071"/>
          </a:xfrm>
          <a:prstGeom prst="rect">
            <a:avLst/>
          </a:prstGeom>
          <a:noFill/>
        </p:spPr>
      </p:pic>
      <p:sp>
        <p:nvSpPr>
          <p:cNvPr id="6" name="Cloud 5"/>
          <p:cNvSpPr/>
          <p:nvPr/>
        </p:nvSpPr>
        <p:spPr>
          <a:xfrm>
            <a:off x="5774176" y="5307026"/>
            <a:ext cx="914400" cy="914400"/>
          </a:xfrm>
          <a:prstGeom prst="clou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atin typeface="Chalkboard"/>
              </a:rPr>
              <a:t>x</a:t>
            </a:r>
            <a:endParaRPr lang="en-GB" dirty="0">
              <a:latin typeface="Chalkboard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5845614" y="3878266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atin typeface="Chalkboard"/>
              </a:rPr>
              <a:t>y</a:t>
            </a:r>
            <a:endParaRPr lang="en-GB" dirty="0">
              <a:latin typeface="Chalkboar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3680" y="3949704"/>
            <a:ext cx="247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000000"/>
                </a:solidFill>
                <a:latin typeface="Chalkboard"/>
              </a:rPr>
              <a:t>y</a:t>
            </a:r>
            <a:r>
              <a:rPr lang="en-GB" sz="2000" dirty="0" smtClean="0">
                <a:solidFill>
                  <a:srgbClr val="000000"/>
                </a:solidFill>
                <a:latin typeface="Chalkboard"/>
              </a:rPr>
              <a:t> is evaluated on P1</a:t>
            </a:r>
            <a:endParaRPr lang="en-GB" sz="2000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5845614" y="4664084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atin typeface="Chalkboard"/>
              </a:rPr>
              <a:t>x</a:t>
            </a:r>
            <a:endParaRPr lang="en-GB" dirty="0">
              <a:latin typeface="Chalkboar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2996" y="4735522"/>
            <a:ext cx="4126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000000"/>
                </a:solidFill>
                <a:latin typeface="Chalkboard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Chalkboard"/>
              </a:rPr>
              <a:t> is taken up for evaluation on P2</a:t>
            </a:r>
            <a:endParaRPr lang="en-GB" sz="2000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4018" y="5521340"/>
            <a:ext cx="229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000000"/>
                </a:solidFill>
                <a:latin typeface="Chalkboard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Chalkboard"/>
              </a:rPr>
              <a:t> is sparked on P1</a:t>
            </a:r>
            <a:endParaRPr lang="en-GB" sz="2000" dirty="0">
              <a:solidFill>
                <a:srgbClr val="000000"/>
              </a:solidFill>
              <a:latin typeface="Chalkboard"/>
            </a:endParaRPr>
          </a:p>
        </p:txBody>
      </p:sp>
      <p:pic>
        <p:nvPicPr>
          <p:cNvPr id="16" name="Picture 15" descr="http://images.intomobile.com/wp-content/uploads/2009/02/penti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76" y="2254240"/>
            <a:ext cx="1214446" cy="134107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64068" y="3306762"/>
            <a:ext cx="40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halkboard"/>
              </a:rPr>
              <a:t>P1</a:t>
            </a:r>
            <a:endParaRPr lang="en-GB" dirty="0">
              <a:latin typeface="Chalkboar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35704" y="3306762"/>
            <a:ext cx="44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halkboard"/>
              </a:rPr>
              <a:t>P2</a:t>
            </a:r>
            <a:endParaRPr lang="en-GB" dirty="0">
              <a:latin typeface="Chalkboard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341438" y="1836738"/>
            <a:ext cx="2493366" cy="40011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EDE52A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Courier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Courier"/>
              </a:rPr>
              <a:t> `par` (</a:t>
            </a:r>
            <a:r>
              <a:rPr lang="en-GB" sz="2000" dirty="0" err="1" smtClean="0">
                <a:solidFill>
                  <a:srgbClr val="000000"/>
                </a:solidFill>
                <a:latin typeface="Courier"/>
              </a:rPr>
              <a:t>y</a:t>
            </a:r>
            <a:r>
              <a:rPr lang="en-GB" sz="2000" dirty="0" smtClean="0">
                <a:solidFill>
                  <a:srgbClr val="000000"/>
                </a:solidFill>
                <a:latin typeface="Courier"/>
              </a:rPr>
              <a:t> + </a:t>
            </a:r>
            <a:r>
              <a:rPr lang="en-GB" sz="2000" dirty="0" err="1" smtClean="0">
                <a:solidFill>
                  <a:srgbClr val="000000"/>
                </a:solidFill>
                <a:latin typeface="Courier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Courier"/>
              </a:rPr>
              <a:t>)</a:t>
            </a:r>
            <a:endParaRPr lang="en-GB" sz="2000" b="1" dirty="0">
              <a:solidFill>
                <a:srgbClr val="000000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  <p:bldP spid="12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3600" y="1587500"/>
            <a:ext cx="7188200" cy="5003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Comic Sans MS" pitchFamily="66" charset="0"/>
            </a:endParaRPr>
          </a:p>
        </p:txBody>
      </p:sp>
      <p:pic>
        <p:nvPicPr>
          <p:cNvPr id="8" name="Picture 7" descr="p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1806560"/>
            <a:ext cx="4365051" cy="4673316"/>
          </a:xfrm>
          <a:prstGeom prst="rect">
            <a:avLst/>
          </a:prstGeom>
        </p:spPr>
      </p:pic>
      <p:pic>
        <p:nvPicPr>
          <p:cNvPr id="3" name="Picture 2" descr="http://images.intomobile.com/wp-content/uploads/2009/02/penti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449634"/>
            <a:ext cx="571504" cy="631092"/>
          </a:xfrm>
          <a:prstGeom prst="rect">
            <a:avLst/>
          </a:prstGeom>
          <a:noFill/>
        </p:spPr>
      </p:pic>
      <p:pic>
        <p:nvPicPr>
          <p:cNvPr id="4" name="Picture 3" descr="http://images.intomobile.com/wp-content/uploads/2009/02/penti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4378328"/>
            <a:ext cx="571504" cy="631092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Two Processors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01168" y="1609344"/>
            <a:ext cx="8813800" cy="3378200"/>
            <a:chOff x="165100" y="2286000"/>
            <a:chExt cx="8813800" cy="3378200"/>
          </a:xfrm>
        </p:grpSpPr>
        <p:sp>
          <p:nvSpPr>
            <p:cNvPr id="7" name="Rectangle 6"/>
            <p:cNvSpPr/>
            <p:nvPr/>
          </p:nvSpPr>
          <p:spPr>
            <a:xfrm>
              <a:off x="165100" y="2286000"/>
              <a:ext cx="8813800" cy="337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latin typeface="Comic Sans MS" pitchFamily="66" charset="0"/>
              </a:endParaRPr>
            </a:p>
          </p:txBody>
        </p:sp>
        <p:pic>
          <p:nvPicPr>
            <p:cNvPr id="4" name="Picture 3" descr="paruniproc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00" y="2500306"/>
              <a:ext cx="7921967" cy="2143140"/>
            </a:xfrm>
            <a:prstGeom prst="rect">
              <a:avLst/>
            </a:prstGeom>
          </p:spPr>
        </p:pic>
        <p:pic>
          <p:nvPicPr>
            <p:cNvPr id="3" name="Picture 2" descr="http://images.intomobile.com/wp-content/uploads/2009/02/pentium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282" y="4000504"/>
              <a:ext cx="571504" cy="631092"/>
            </a:xfrm>
            <a:prstGeom prst="rect">
              <a:avLst/>
            </a:prstGeom>
            <a:noFill/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Model: One Processor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44500" y="5194300"/>
            <a:ext cx="8229600" cy="685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 extra resources, so spark for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/>
              <a:t> fizzles.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3200" y="1612900"/>
            <a:ext cx="8813800" cy="3378200"/>
            <a:chOff x="165100" y="2286000"/>
            <a:chExt cx="8813800" cy="3378200"/>
          </a:xfrm>
        </p:grpSpPr>
        <p:sp>
          <p:nvSpPr>
            <p:cNvPr id="6" name="Rectangle 5"/>
            <p:cNvSpPr/>
            <p:nvPr/>
          </p:nvSpPr>
          <p:spPr>
            <a:xfrm>
              <a:off x="165100" y="2286000"/>
              <a:ext cx="8813800" cy="337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latin typeface="Comic Sans MS" pitchFamily="66" charset="0"/>
              </a:endParaRPr>
            </a:p>
          </p:txBody>
        </p:sp>
        <p:pic>
          <p:nvPicPr>
            <p:cNvPr id="4" name="Picture 3" descr="badpa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976" y="2571744"/>
              <a:ext cx="7670238" cy="2643206"/>
            </a:xfrm>
            <a:prstGeom prst="rect">
              <a:avLst/>
            </a:prstGeom>
          </p:spPr>
        </p:pic>
        <p:pic>
          <p:nvPicPr>
            <p:cNvPr id="3" name="Picture 2" descr="http://images.intomobile.com/wp-content/uploads/2009/02/pentium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282" y="3857628"/>
              <a:ext cx="571504" cy="631092"/>
            </a:xfrm>
            <a:prstGeom prst="rect">
              <a:avLst/>
            </a:prstGeom>
            <a:noFill/>
          </p:spPr>
        </p:pic>
        <p:pic>
          <p:nvPicPr>
            <p:cNvPr id="5" name="Picture 4" descr="http://images.intomobile.com/wp-content/uploads/2009/02/pentium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282" y="4714884"/>
              <a:ext cx="571504" cy="631092"/>
            </a:xfrm>
            <a:prstGeom prst="rect">
              <a:avLst/>
            </a:prstGeom>
            <a:noFill/>
          </p:spPr>
        </p:pic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parallelism?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321300"/>
            <a:ext cx="8229600" cy="901700"/>
          </a:xfrm>
        </p:spPr>
        <p:txBody>
          <a:bodyPr/>
          <a:lstStyle/>
          <a:p>
            <a:r>
              <a:rPr lang="en-US" dirty="0" smtClean="0"/>
              <a:t>Main thread demands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/>
              <a:t>, so spark fizzles.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1168" y="1609344"/>
            <a:ext cx="8813800" cy="449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4" descr="partwopro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857364"/>
            <a:ext cx="7849249" cy="4071966"/>
          </a:xfrm>
          <a:prstGeom prst="rect">
            <a:avLst/>
          </a:prstGeom>
        </p:spPr>
      </p:pic>
      <p:pic>
        <p:nvPicPr>
          <p:cNvPr id="3" name="Picture 2" descr="http://images.intomobile.com/wp-content/uploads/2009/02/penti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214818"/>
            <a:ext cx="571504" cy="631092"/>
          </a:xfrm>
          <a:prstGeom prst="rect">
            <a:avLst/>
          </a:prstGeom>
          <a:noFill/>
        </p:spPr>
      </p:pic>
      <p:pic>
        <p:nvPicPr>
          <p:cNvPr id="4" name="Picture 3" descr="http://images.intomobile.com/wp-content/uploads/2009/02/penti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286124"/>
            <a:ext cx="571504" cy="631092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Lucky parallelism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 second combinator: </a:t>
            </a:r>
            <a:r>
              <a:rPr lang="en-GB" smtClean="0">
                <a:latin typeface="Courier"/>
                <a:cs typeface="Courier"/>
              </a:rPr>
              <a:t>pseq</a:t>
            </a:r>
            <a:endParaRPr lang="en-GB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0400"/>
            <a:ext cx="8572500" cy="4102100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1100" dirty="0" smtClean="0"/>
          </a:p>
          <a:p>
            <a:pPr>
              <a:buClr>
                <a:schemeClr val="tx1"/>
              </a:buClr>
            </a:pPr>
            <a:r>
              <a:rPr lang="en-GB" dirty="0" err="1" smtClean="0">
                <a:solidFill>
                  <a:srgbClr val="FFFF00"/>
                </a:solidFill>
                <a:latin typeface="Courier"/>
                <a:cs typeface="Courier"/>
              </a:rPr>
              <a:t>pseq</a:t>
            </a:r>
            <a:r>
              <a:rPr lang="en-GB" dirty="0" smtClean="0">
                <a:solidFill>
                  <a:srgbClr val="FFFF00"/>
                </a:solidFill>
                <a:cs typeface="Chalkboard"/>
              </a:rPr>
              <a:t>: </a:t>
            </a:r>
            <a:r>
              <a:rPr lang="en-US" dirty="0" smtClean="0"/>
              <a:t>Evaluate </a:t>
            </a:r>
            <a:r>
              <a:rPr lang="en-US" dirty="0" err="1" smtClean="0">
                <a:latin typeface="Courier"/>
                <a:cs typeface="Courier"/>
              </a:rPr>
              <a:t>x</a:t>
            </a:r>
            <a:r>
              <a:rPr lang="en-US" dirty="0" smtClean="0"/>
              <a:t> in the current thread,      then return </a:t>
            </a:r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en-US" dirty="0" smtClean="0">
                <a:cs typeface="Chalkboard"/>
              </a:rPr>
              <a:t>.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GB" dirty="0" smtClean="0">
                <a:cs typeface="Chalkboard"/>
              </a:rPr>
              <a:t>Operationally,  </a:t>
            </a:r>
          </a:p>
          <a:p>
            <a:endParaRPr lang="en-GB" dirty="0" smtClean="0">
              <a:cs typeface="Chalkboard"/>
            </a:endParaRPr>
          </a:p>
          <a:p>
            <a:endParaRPr lang="en-GB" sz="1800" dirty="0" smtClean="0">
              <a:cs typeface="Chalkboard"/>
            </a:endParaRPr>
          </a:p>
          <a:p>
            <a:pPr>
              <a:buClr>
                <a:schemeClr val="tx1"/>
              </a:buClr>
            </a:pPr>
            <a:r>
              <a:rPr lang="en-GB" dirty="0" smtClean="0">
                <a:cs typeface="Chalkboard"/>
              </a:rPr>
              <a:t>With </a:t>
            </a:r>
            <a:r>
              <a:rPr lang="en-GB" dirty="0" err="1" smtClean="0">
                <a:solidFill>
                  <a:srgbClr val="FFFF00"/>
                </a:solidFill>
                <a:latin typeface="Courier"/>
                <a:cs typeface="Courier"/>
              </a:rPr>
              <a:t>pseq</a:t>
            </a:r>
            <a:r>
              <a:rPr lang="en-GB" dirty="0" smtClean="0">
                <a:cs typeface="Chalkboard"/>
              </a:rPr>
              <a:t>, we can control evaluation order. </a:t>
            </a:r>
            <a:endParaRPr lang="en-GB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25055" y="1392238"/>
            <a:ext cx="3693890" cy="830997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EDE52A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pseq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 :: a -&gt;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b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 -&gt;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b</a:t>
            </a:r>
            <a:endParaRPr lang="en-GB" sz="2400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x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 `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pseq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`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y</a:t>
            </a:r>
            <a:endParaRPr lang="en-GB" sz="24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93838" y="4084638"/>
            <a:ext cx="6468437" cy="830997"/>
          </a:xfrm>
          <a:prstGeom prst="rect">
            <a:avLst/>
          </a:prstGeom>
          <a:solidFill>
            <a:schemeClr val="accent6"/>
          </a:solidFill>
          <a:ln w="2857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400" b="1" dirty="0" err="1" smtClean="0">
                <a:latin typeface="Courier"/>
              </a:rPr>
              <a:t>x</a:t>
            </a:r>
            <a:r>
              <a:rPr lang="en-GB" sz="2400" b="1" dirty="0" smtClean="0">
                <a:latin typeface="Courier"/>
              </a:rPr>
              <a:t> `</a:t>
            </a:r>
            <a:r>
              <a:rPr lang="en-GB" sz="2400" b="1" dirty="0" err="1" smtClean="0">
                <a:latin typeface="Courier"/>
              </a:rPr>
              <a:t>pseq</a:t>
            </a:r>
            <a:r>
              <a:rPr lang="en-GB" sz="2400" b="1" dirty="0" smtClean="0">
                <a:latin typeface="Courier"/>
              </a:rPr>
              <a:t>` </a:t>
            </a:r>
            <a:r>
              <a:rPr lang="en-GB" sz="2400" b="1" dirty="0" err="1" smtClean="0">
                <a:latin typeface="Courier"/>
              </a:rPr>
              <a:t>y</a:t>
            </a:r>
            <a:r>
              <a:rPr lang="en-GB" sz="2400" b="1" dirty="0" smtClean="0">
                <a:latin typeface="Courier"/>
              </a:rPr>
              <a:t> = bottom if </a:t>
            </a:r>
            <a:r>
              <a:rPr lang="en-GB" sz="2400" b="1" dirty="0" err="1" smtClean="0">
                <a:latin typeface="Courier"/>
              </a:rPr>
              <a:t>x</a:t>
            </a:r>
            <a:r>
              <a:rPr lang="en-GB" sz="2400" b="1" dirty="0" smtClean="0">
                <a:latin typeface="Courier"/>
              </a:rPr>
              <a:t> -&gt; bottom</a:t>
            </a:r>
          </a:p>
          <a:p>
            <a:pPr>
              <a:tabLst>
                <a:tab pos="450850" algn="l"/>
              </a:tabLst>
            </a:pPr>
            <a:r>
              <a:rPr lang="en-GB" sz="2400" b="1" dirty="0" smtClean="0">
                <a:latin typeface="Courier"/>
              </a:rPr>
              <a:t>           = </a:t>
            </a:r>
            <a:r>
              <a:rPr lang="en-GB" sz="2400" b="1" dirty="0" err="1" smtClean="0">
                <a:latin typeface="Courier"/>
              </a:rPr>
              <a:t>y</a:t>
            </a:r>
            <a:r>
              <a:rPr lang="en-GB" sz="2400" b="1" dirty="0" smtClean="0">
                <a:latin typeface="Courier"/>
              </a:rPr>
              <a:t>      otherwise.   </a:t>
            </a:r>
            <a:endParaRPr lang="en-GB" sz="2400" b="1" dirty="0">
              <a:latin typeface="Courier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039255" y="5938838"/>
            <a:ext cx="4617370" cy="461665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EDE52A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 `par`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 `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pseq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` (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 +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)</a:t>
            </a:r>
            <a:endParaRPr lang="en-GB" sz="2400" b="1" dirty="0">
              <a:solidFill>
                <a:srgbClr val="000000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346200"/>
            <a:ext cx="8813800" cy="4749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Comic Sans MS" pitchFamily="66" charset="0"/>
            </a:endParaRPr>
          </a:p>
        </p:txBody>
      </p:sp>
      <p:pic>
        <p:nvPicPr>
          <p:cNvPr id="4" name="Picture 3" descr="parseqtwopro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1500174"/>
            <a:ext cx="7217017" cy="4159177"/>
          </a:xfrm>
          <a:prstGeom prst="rect">
            <a:avLst/>
          </a:prstGeom>
        </p:spPr>
      </p:pic>
      <p:pic>
        <p:nvPicPr>
          <p:cNvPr id="3" name="Picture 2" descr="http://images.intomobile.com/wp-content/uploads/2009/02/penti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000372"/>
            <a:ext cx="571504" cy="631092"/>
          </a:xfrm>
          <a:prstGeom prst="rect">
            <a:avLst/>
          </a:prstGeom>
          <a:noFill/>
        </p:spPr>
      </p:pic>
      <p:pic>
        <p:nvPicPr>
          <p:cNvPr id="5" name="Picture 4" descr="http://images.intomobile.com/wp-content/uploads/2009/02/penti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929066"/>
            <a:ext cx="571504" cy="631092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266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"/>
                <a:cs typeface="Courier"/>
              </a:rPr>
              <a:t>pseq</a:t>
            </a: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ThreadScope</a:t>
            </a:r>
            <a:endParaRPr lang="en-US" dirty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ThreadScope</a:t>
            </a:r>
            <a:r>
              <a:rPr lang="en-US" dirty="0" smtClean="0"/>
              <a:t> (in Beta) displays event logs generated by GHC to track spark behavior: </a:t>
            </a:r>
            <a:endParaRPr 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90500" y="2733675"/>
            <a:ext cx="1285875" cy="442674"/>
          </a:xfrm>
          <a:prstGeom prst="wedgeRoundRectCallout">
            <a:avLst>
              <a:gd name="adj1" fmla="val 92266"/>
              <a:gd name="adj2" fmla="val 81496"/>
              <a:gd name="adj3" fmla="val 1666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halkboard"/>
              </a:rPr>
              <a:t>Thread 1</a:t>
            </a:r>
            <a:endParaRPr lang="en-GB" dirty="0">
              <a:solidFill>
                <a:schemeClr val="bg1"/>
              </a:solidFill>
              <a:latin typeface="Chalkboard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0500" y="3394075"/>
            <a:ext cx="1362075" cy="783193"/>
          </a:xfrm>
          <a:prstGeom prst="wedgeRoundRectCallout">
            <a:avLst>
              <a:gd name="adj1" fmla="val 86284"/>
              <a:gd name="adj2" fmla="val -9063"/>
              <a:gd name="adj3" fmla="val 1666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halkboard"/>
              </a:rPr>
              <a:t>Thread 2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halkboard"/>
              </a:rPr>
              <a:t>(Idle)</a:t>
            </a:r>
            <a:endParaRPr lang="en-GB" dirty="0">
              <a:solidFill>
                <a:schemeClr val="bg1"/>
              </a:solidFill>
              <a:latin typeface="Chalkboard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87500" y="2947988"/>
            <a:ext cx="7391400" cy="3687521"/>
            <a:chOff x="1587500" y="2947988"/>
            <a:chExt cx="7391400" cy="3687521"/>
          </a:xfrm>
        </p:grpSpPr>
        <p:pic>
          <p:nvPicPr>
            <p:cNvPr id="8090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32001" y="2947988"/>
              <a:ext cx="6819900" cy="36875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587500" y="4711700"/>
              <a:ext cx="7391400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90500" y="4879975"/>
            <a:ext cx="1285875" cy="442674"/>
          </a:xfrm>
          <a:prstGeom prst="wedgeRoundRectCallout">
            <a:avLst>
              <a:gd name="adj1" fmla="val 94241"/>
              <a:gd name="adj2" fmla="val 44200"/>
              <a:gd name="adj3" fmla="val 1666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halkboard"/>
              </a:rPr>
              <a:t>Thread 1</a:t>
            </a:r>
            <a:endParaRPr lang="en-GB" dirty="0">
              <a:solidFill>
                <a:schemeClr val="bg1"/>
              </a:solidFill>
              <a:latin typeface="Chalkboard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90500" y="5438775"/>
            <a:ext cx="1362075" cy="783193"/>
          </a:xfrm>
          <a:prstGeom prst="wedgeRoundRectCallout">
            <a:avLst>
              <a:gd name="adj1" fmla="val 87216"/>
              <a:gd name="adj2" fmla="val -39873"/>
              <a:gd name="adj3" fmla="val 1666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halkboard"/>
              </a:rPr>
              <a:t>Thread 2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halkboard"/>
              </a:rPr>
              <a:t>(Busy)</a:t>
            </a:r>
            <a:endParaRPr lang="en-GB" dirty="0">
              <a:solidFill>
                <a:schemeClr val="bg1"/>
              </a:solidFill>
              <a:latin typeface="Chalkboard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849255" y="3995738"/>
            <a:ext cx="2955106" cy="461665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EDE52A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 `par` (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 +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)</a:t>
            </a:r>
            <a:endParaRPr lang="en-GB" sz="24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823855" y="5862638"/>
            <a:ext cx="2955106" cy="461665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EDE52A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 `par` (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 +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</a:rPr>
              <a:t>)</a:t>
            </a:r>
            <a:endParaRPr lang="en-GB" sz="24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900" y="4826000"/>
            <a:ext cx="8953500" cy="1841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Grand Challenge</a:t>
            </a:r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70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Making effective use of multi-core hardware is </a:t>
            </a:r>
            <a:r>
              <a:rPr lang="en-US" dirty="0" smtClean="0">
                <a:solidFill>
                  <a:srgbClr val="FFFF00"/>
                </a:solidFill>
              </a:rPr>
              <a:t>the challenge</a:t>
            </a:r>
            <a:r>
              <a:rPr lang="en-US" dirty="0" smtClean="0"/>
              <a:t> for programming languages now.</a:t>
            </a:r>
          </a:p>
          <a:p>
            <a:r>
              <a:rPr lang="en-US" dirty="0" smtClean="0"/>
              <a:t>Hardware is getting increasingly complicated:</a:t>
            </a:r>
          </a:p>
          <a:p>
            <a:pPr lvl="1"/>
            <a:r>
              <a:rPr lang="en-US" dirty="0" smtClean="0"/>
              <a:t>Nested memory hierarchies</a:t>
            </a:r>
          </a:p>
          <a:p>
            <a:pPr lvl="1"/>
            <a:r>
              <a:rPr lang="en-US" dirty="0" smtClean="0"/>
              <a:t>Hybrid processors: GPU + CPU, Cell, FPGA...</a:t>
            </a:r>
          </a:p>
          <a:p>
            <a:pPr lvl="1"/>
            <a:r>
              <a:rPr lang="en-US" dirty="0" smtClean="0"/>
              <a:t>Massive compute power sitting mostly idle.</a:t>
            </a:r>
          </a:p>
          <a:p>
            <a:r>
              <a:rPr lang="en-US" dirty="0" smtClean="0"/>
              <a:t>We need new programming models to program new commodity machines effectively.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Program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5473700"/>
            <a:ext cx="8750300" cy="1066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fib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sumEuler</a:t>
            </a:r>
            <a:r>
              <a:rPr lang="en-US" dirty="0" smtClean="0"/>
              <a:t> functions are unchanged.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57263" y="1606550"/>
            <a:ext cx="7249288" cy="3693319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"/>
              </a:rPr>
              <a:t>fib ::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-&gt;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Int</a:t>
            </a:r>
            <a:endParaRPr lang="en-US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"/>
              </a:rPr>
              <a:t>fib 0 = 0</a:t>
            </a:r>
          </a:p>
          <a:p>
            <a:pPr>
              <a:tabLst>
                <a:tab pos="45085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"/>
              </a:rPr>
              <a:t>fib 1 = 1</a:t>
            </a:r>
          </a:p>
          <a:p>
            <a:pPr>
              <a:tabLst>
                <a:tab pos="45085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"/>
              </a:rPr>
              <a:t>fib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n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= fib (n-1) + fib(n-2)</a:t>
            </a:r>
          </a:p>
          <a:p>
            <a:pPr>
              <a:tabLst>
                <a:tab pos="450850" algn="l"/>
              </a:tabLst>
            </a:pPr>
            <a:endParaRPr lang="en-US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sumEuler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::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-&gt;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Int</a:t>
            </a:r>
            <a:endParaRPr lang="en-US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sumEuler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n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= … in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ConcTutorial.hs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…</a:t>
            </a:r>
          </a:p>
          <a:p>
            <a:pPr>
              <a:tabLst>
                <a:tab pos="450850" algn="l"/>
              </a:tabLst>
            </a:pPr>
            <a:endParaRPr lang="en-US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parSumFibEulerGood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::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-&gt;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-&gt;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Int</a:t>
            </a:r>
            <a:endParaRPr lang="en-US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parSumFibEulerGood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a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</a:rPr>
              <a:t>f</a:t>
            </a:r>
            <a:r>
              <a:rPr lang="en-US" b="1" dirty="0" smtClean="0">
                <a:solidFill>
                  <a:srgbClr val="FF0000"/>
                </a:solidFill>
                <a:latin typeface="Courier"/>
              </a:rPr>
              <a:t> `par` (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</a:rPr>
              <a:t>e</a:t>
            </a:r>
            <a:r>
              <a:rPr lang="en-US" b="1" dirty="0" smtClean="0">
                <a:solidFill>
                  <a:srgbClr val="FF0000"/>
                </a:solidFill>
                <a:latin typeface="Courier"/>
              </a:rPr>
              <a:t> `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</a:rPr>
              <a:t>pseq</a:t>
            </a:r>
            <a:r>
              <a:rPr lang="en-US" b="1" dirty="0" smtClean="0">
                <a:solidFill>
                  <a:srgbClr val="FF0000"/>
                </a:solidFill>
                <a:latin typeface="Courier"/>
              </a:rPr>
              <a:t>` (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</a:rPr>
              <a:t>f</a:t>
            </a:r>
            <a:r>
              <a:rPr lang="en-US" b="1" dirty="0" smtClean="0">
                <a:solidFill>
                  <a:srgbClr val="FF0000"/>
                </a:solidFill>
                <a:latin typeface="Courier"/>
              </a:rPr>
              <a:t> +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</a:rPr>
              <a:t>e</a:t>
            </a:r>
            <a:r>
              <a:rPr lang="en-US" b="1" dirty="0" smtClean="0">
                <a:solidFill>
                  <a:srgbClr val="FF0000"/>
                </a:solidFill>
                <a:latin typeface="Courier"/>
              </a:rPr>
              <a:t>))</a:t>
            </a:r>
          </a:p>
          <a:p>
            <a:pPr>
              <a:tabLst>
                <a:tab pos="45085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"/>
              </a:rPr>
              <a:t>  where</a:t>
            </a:r>
          </a:p>
          <a:p>
            <a:pPr>
              <a:tabLst>
                <a:tab pos="45085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f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= fib a</a:t>
            </a:r>
          </a:p>
          <a:p>
            <a:pPr>
              <a:tabLst>
                <a:tab pos="45085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e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sumEuler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b</a:t>
            </a:r>
            <a:endParaRPr lang="en-GB" b="1" dirty="0">
              <a:solidFill>
                <a:srgbClr val="000000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1225" cy="898525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Strategies</a:t>
            </a:r>
          </a:p>
        </p:txBody>
      </p:sp>
      <p:pic>
        <p:nvPicPr>
          <p:cNvPr id="993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3" y="149225"/>
            <a:ext cx="9144000" cy="659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473700" y="647700"/>
            <a:ext cx="327162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halkboard"/>
                <a:cs typeface="Chalkboard"/>
                <a:hlinkClick r:id="rId4"/>
              </a:rPr>
              <a:t>Performance Numbers</a:t>
            </a:r>
            <a:endParaRPr lang="en-US" sz="2400" dirty="0">
              <a:solidFill>
                <a:schemeClr val="bg1"/>
              </a:solidFill>
              <a:latin typeface="Chalkboard"/>
              <a:cs typeface="Chalkboard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</a:t>
            </a:r>
            <a:br>
              <a:rPr lang="en-US" dirty="0" smtClean="0"/>
            </a:br>
            <a:r>
              <a:rPr lang="en-US" dirty="0" smtClean="0"/>
              <a:t>Semi-implicit parallelism</a:t>
            </a:r>
            <a:endParaRPr lang="en-US" dirty="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78000"/>
            <a:ext cx="8229600" cy="47091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Deterministic:</a:t>
            </a:r>
          </a:p>
          <a:p>
            <a:pPr lvl="1"/>
            <a:r>
              <a:rPr lang="en-US" dirty="0" smtClean="0"/>
              <a:t>Same results with parallel and sequential programs.</a:t>
            </a:r>
          </a:p>
          <a:p>
            <a:pPr lvl="1"/>
            <a:r>
              <a:rPr lang="en-US" dirty="0" smtClean="0"/>
              <a:t>No races, no errors.</a:t>
            </a:r>
          </a:p>
          <a:p>
            <a:pPr lvl="1"/>
            <a:r>
              <a:rPr lang="en-US" dirty="0" smtClean="0"/>
              <a:t>Good for reasoning: Erase the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par</a:t>
            </a:r>
            <a:r>
              <a:rPr lang="en-US" dirty="0" smtClean="0"/>
              <a:t> </a:t>
            </a:r>
            <a:r>
              <a:rPr lang="en-US" dirty="0" err="1" smtClean="0"/>
              <a:t>combinator</a:t>
            </a:r>
            <a:r>
              <a:rPr lang="en-US" dirty="0" smtClean="0"/>
              <a:t> and get the original program.</a:t>
            </a:r>
          </a:p>
          <a:p>
            <a:r>
              <a:rPr lang="en-US" dirty="0" smtClean="0"/>
              <a:t>Relies on purity.</a:t>
            </a:r>
          </a:p>
          <a:p>
            <a:r>
              <a:rPr lang="en-US" dirty="0" smtClean="0"/>
              <a:t>Cheap: Sprinkle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par</a:t>
            </a:r>
            <a:r>
              <a:rPr lang="en-US" dirty="0" smtClean="0"/>
              <a:t> as you like, then measure with </a:t>
            </a:r>
            <a:r>
              <a:rPr lang="en-US" dirty="0" err="1" smtClean="0"/>
              <a:t>ThreadScope</a:t>
            </a:r>
            <a:r>
              <a:rPr lang="en-US" dirty="0" smtClean="0"/>
              <a:t> and refine.</a:t>
            </a:r>
          </a:p>
          <a:p>
            <a:r>
              <a:rPr lang="en-US" dirty="0" smtClean="0"/>
              <a:t>Takes practice to learn where to put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par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pseq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Often good speed-ups with little effort.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274638"/>
            <a:ext cx="8674100" cy="114300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Candidate Models in Haskell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127625"/>
          </a:xfrm>
        </p:spPr>
        <p:txBody>
          <a:bodyPr>
            <a:normAutofit/>
          </a:bodyPr>
          <a:lstStyle/>
          <a:p>
            <a:pPr marL="357188" indent="-357188">
              <a:defRPr/>
            </a:pPr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Explicit threads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>
                <a:solidFill>
                  <a:schemeClr val="tx1">
                    <a:lumMod val="75000"/>
                  </a:schemeClr>
                </a:solidFill>
              </a:rPr>
              <a:t>Non-deterministic by design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>
                <a:solidFill>
                  <a:schemeClr val="tx1">
                    <a:lumMod val="75000"/>
                  </a:schemeClr>
                </a:solidFill>
              </a:rPr>
              <a:t>Monadic: </a:t>
            </a:r>
            <a:r>
              <a:rPr lang="en-GB" sz="2000" b="1" dirty="0" err="1" smtClean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forkIO</a:t>
            </a:r>
            <a:r>
              <a:rPr lang="en-GB" sz="2000" dirty="0" smtClean="0">
                <a:solidFill>
                  <a:schemeClr val="tx1">
                    <a:lumMod val="75000"/>
                  </a:schemeClr>
                </a:solidFill>
              </a:rPr>
              <a:t> and </a:t>
            </a:r>
            <a:r>
              <a:rPr lang="en-GB" sz="2000" b="1" dirty="0" smtClean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STM</a:t>
            </a:r>
          </a:p>
          <a:p>
            <a:pPr marL="357188" indent="-352425">
              <a:defRPr/>
            </a:pPr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Semi-implicit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>
                <a:solidFill>
                  <a:schemeClr val="tx1">
                    <a:lumMod val="75000"/>
                  </a:schemeClr>
                </a:solidFill>
              </a:rPr>
              <a:t>Deterministic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>
                <a:solidFill>
                  <a:schemeClr val="tx1">
                    <a:lumMod val="75000"/>
                  </a:schemeClr>
                </a:solidFill>
              </a:rPr>
              <a:t>Pure: </a:t>
            </a:r>
            <a:r>
              <a:rPr lang="en-GB" sz="2000" b="1" dirty="0" smtClean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par</a:t>
            </a:r>
            <a:r>
              <a:rPr lang="en-GB" sz="2000" dirty="0" smtClean="0">
                <a:solidFill>
                  <a:schemeClr val="tx1">
                    <a:lumMod val="75000"/>
                  </a:schemeClr>
                </a:solidFill>
              </a:rPr>
              <a:t> and </a:t>
            </a:r>
            <a:r>
              <a:rPr lang="en-GB" sz="2000" dirty="0" err="1" smtClean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p</a:t>
            </a:r>
            <a:r>
              <a:rPr lang="en-GB" sz="2000" b="1" dirty="0" err="1" smtClean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seq</a:t>
            </a:r>
            <a:endParaRPr lang="en-GB" sz="2000" b="1" dirty="0" smtClean="0">
              <a:solidFill>
                <a:schemeClr val="tx1">
                  <a:lumMod val="75000"/>
                </a:schemeClr>
              </a:solidFill>
              <a:latin typeface="Courier"/>
              <a:cs typeface="Courier"/>
            </a:endParaRPr>
          </a:p>
          <a:p>
            <a:pPr marL="357188" indent="-352425">
              <a:defRPr/>
            </a:pPr>
            <a:r>
              <a:rPr lang="en-GB" dirty="0" smtClean="0"/>
              <a:t>Data parallelism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Deterministic</a:t>
            </a:r>
            <a:endParaRPr lang="en-GB" dirty="0" smtClean="0"/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Pure: parallel arrays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Shared memory initially; distributed memory eventually; possibly even </a:t>
            </a:r>
            <a:r>
              <a:rPr lang="en-GB" sz="2000" dirty="0" err="1" smtClean="0"/>
              <a:t>GPUs</a:t>
            </a:r>
            <a:r>
              <a:rPr lang="en-GB" sz="2000" dirty="0" smtClean="0"/>
              <a:t>…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978400" y="1535113"/>
            <a:ext cx="3822700" cy="1477962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main :: IO () 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  = do {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ch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&lt;-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newChan</a:t>
            </a:r>
            <a:endParaRPr lang="en-GB" b="1" dirty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;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forkIO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ioManager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ch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;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forkIO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	(worker 1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ch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... etc ... }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970463" y="3308350"/>
            <a:ext cx="4063282" cy="1477328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::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-&gt;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Int</a:t>
            </a:r>
            <a:endParaRPr lang="en-GB" b="1" dirty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= a `par`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b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urier"/>
              </a:rPr>
              <a:t>`</a:t>
            </a:r>
            <a:r>
              <a:rPr lang="en-GB" b="1" dirty="0" err="1" smtClean="0">
                <a:solidFill>
                  <a:srgbClr val="000000"/>
                </a:solidFill>
                <a:latin typeface="Courier"/>
              </a:rPr>
              <a:t>pseq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` a +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b</a:t>
            </a:r>
            <a:endParaRPr lang="en-GB" b="1" dirty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where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	a = </a:t>
            </a:r>
            <a:r>
              <a:rPr lang="en-GB" b="1" dirty="0" smtClean="0">
                <a:solidFill>
                  <a:srgbClr val="000000"/>
                </a:solidFill>
                <a:latin typeface="Courier"/>
              </a:rPr>
              <a:t>f1 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(x-1)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	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b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GB" b="1" dirty="0" smtClean="0">
                <a:solidFill>
                  <a:srgbClr val="000000"/>
                </a:solidFill>
                <a:latin typeface="Courier"/>
              </a:rPr>
              <a:t>f2 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(x-2)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49800" y="173038"/>
            <a:ext cx="4038600" cy="931862"/>
          </a:xfrm>
        </p:spPr>
        <p:txBody>
          <a:bodyPr>
            <a:normAutofit/>
          </a:bodyPr>
          <a:lstStyle/>
          <a:p>
            <a:r>
              <a:rPr lang="en-GB" sz="5400" dirty="0" smtClean="0"/>
              <a:t>Road map</a:t>
            </a:r>
          </a:p>
        </p:txBody>
      </p:sp>
      <p:sp>
        <p:nvSpPr>
          <p:cNvPr id="4099" name="AutoShape 4"/>
          <p:cNvSpPr>
            <a:spLocks noChangeArrowheads="1"/>
          </p:cNvSpPr>
          <p:nvPr/>
        </p:nvSpPr>
        <p:spPr bwMode="auto">
          <a:xfrm>
            <a:off x="392202" y="691000"/>
            <a:ext cx="2182634" cy="71508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GB" sz="3600" b="1" dirty="0" err="1">
                <a:latin typeface="Chalkboard"/>
              </a:rPr>
              <a:t>Multicore</a:t>
            </a:r>
            <a:endParaRPr lang="en-GB" sz="3600" b="1" dirty="0">
              <a:latin typeface="Chalkboard"/>
            </a:endParaRPr>
          </a:p>
        </p:txBody>
      </p:sp>
      <p:sp>
        <p:nvSpPr>
          <p:cNvPr id="4100" name="AutoShape 5"/>
          <p:cNvSpPr>
            <a:spLocks noChangeArrowheads="1"/>
          </p:cNvSpPr>
          <p:nvPr/>
        </p:nvSpPr>
        <p:spPr bwMode="auto">
          <a:xfrm>
            <a:off x="3419475" y="1412875"/>
            <a:ext cx="2860675" cy="1319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Chalkboard"/>
              </a:rPr>
              <a:t>Parallel programming essential</a:t>
            </a:r>
          </a:p>
        </p:txBody>
      </p:sp>
      <p:sp>
        <p:nvSpPr>
          <p:cNvPr id="4101" name="AutoShape 6"/>
          <p:cNvSpPr>
            <a:spLocks noChangeArrowheads="1"/>
          </p:cNvSpPr>
          <p:nvPr/>
        </p:nvSpPr>
        <p:spPr bwMode="auto">
          <a:xfrm>
            <a:off x="271463" y="3692525"/>
            <a:ext cx="4065587" cy="21452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marL="265113" indent="-265113"/>
            <a:r>
              <a:rPr lang="en-GB" sz="3200" b="1" dirty="0">
                <a:solidFill>
                  <a:srgbClr val="FF0000"/>
                </a:solidFill>
                <a:latin typeface="Chalkboard"/>
              </a:rPr>
              <a:t>Task </a:t>
            </a:r>
            <a:r>
              <a:rPr lang="en-GB" sz="3200" b="1" dirty="0" smtClean="0">
                <a:solidFill>
                  <a:srgbClr val="FF0000"/>
                </a:solidFill>
                <a:latin typeface="Chalkboard"/>
              </a:rPr>
              <a:t>parallelism</a:t>
            </a:r>
          </a:p>
          <a:p>
            <a:r>
              <a:rPr lang="en-GB" sz="2400" b="1" dirty="0" smtClean="0">
                <a:solidFill>
                  <a:schemeClr val="bg1"/>
                </a:solidFill>
                <a:latin typeface="Chalkboard"/>
              </a:rPr>
              <a:t>Each thread does something different.</a:t>
            </a:r>
          </a:p>
          <a:p>
            <a:pPr>
              <a:buFont typeface="Lucida Grande"/>
              <a:buChar char="-"/>
            </a:pPr>
            <a:r>
              <a:rPr lang="en-GB" sz="2000" b="1" dirty="0" smtClean="0">
                <a:solidFill>
                  <a:schemeClr val="bg1"/>
                </a:solidFill>
                <a:latin typeface="Chalkboard"/>
              </a:rPr>
              <a:t> Explicit: threads, </a:t>
            </a:r>
            <a:r>
              <a:rPr lang="en-GB" sz="2000" b="1" dirty="0" err="1" smtClean="0">
                <a:solidFill>
                  <a:schemeClr val="bg1"/>
                </a:solidFill>
                <a:latin typeface="Chalkboard"/>
              </a:rPr>
              <a:t>MVars</a:t>
            </a:r>
            <a:r>
              <a:rPr lang="en-GB" sz="2000" b="1" dirty="0" smtClean="0">
                <a:solidFill>
                  <a:schemeClr val="bg1"/>
                </a:solidFill>
                <a:latin typeface="Chalkboard"/>
              </a:rPr>
              <a:t>, STM</a:t>
            </a:r>
          </a:p>
          <a:p>
            <a:pPr>
              <a:buFont typeface="Lucida Grande"/>
              <a:buChar char="-"/>
            </a:pPr>
            <a:r>
              <a:rPr lang="en-GB" sz="2000" b="1" dirty="0" smtClean="0">
                <a:solidFill>
                  <a:schemeClr val="bg1"/>
                </a:solidFill>
                <a:latin typeface="Chalkboard"/>
              </a:rPr>
              <a:t> Implicit: 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  <a:cs typeface="Courier"/>
              </a:rPr>
              <a:t>par</a:t>
            </a:r>
            <a:r>
              <a:rPr lang="en-GB" sz="2000" b="1" dirty="0" smtClean="0">
                <a:solidFill>
                  <a:schemeClr val="bg1"/>
                </a:solidFill>
                <a:latin typeface="Chalkboard"/>
              </a:rPr>
              <a:t> &amp;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  <a:cs typeface="Courier"/>
              </a:rPr>
              <a:t>pseq</a:t>
            </a:r>
            <a:endParaRPr lang="en-GB" sz="2400" b="1" dirty="0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4102" name="AutoShape 7"/>
          <p:cNvSpPr>
            <a:spLocks noChangeArrowheads="1"/>
          </p:cNvSpPr>
          <p:nvPr/>
        </p:nvSpPr>
        <p:spPr bwMode="auto">
          <a:xfrm>
            <a:off x="4741863" y="3692525"/>
            <a:ext cx="4057650" cy="1454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Chalkboard"/>
              </a:rPr>
              <a:t>Data parallelism</a:t>
            </a:r>
          </a:p>
          <a:p>
            <a:r>
              <a:rPr lang="en-GB" sz="2400" b="1" dirty="0">
                <a:solidFill>
                  <a:schemeClr val="bg1"/>
                </a:solidFill>
                <a:latin typeface="Chalkboard"/>
              </a:rPr>
              <a:t>Operate simultaneously on bulk data</a:t>
            </a:r>
          </a:p>
        </p:txBody>
      </p:sp>
      <p:sp>
        <p:nvSpPr>
          <p:cNvPr id="4103" name="AutoShape 8"/>
          <p:cNvSpPr>
            <a:spLocks noChangeArrowheads="1"/>
          </p:cNvSpPr>
          <p:nvPr/>
        </p:nvSpPr>
        <p:spPr bwMode="auto">
          <a:xfrm rot="10787483" flipH="1">
            <a:off x="895350" y="1399263"/>
            <a:ext cx="2160588" cy="12480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4104" name="AutoShape 9"/>
          <p:cNvSpPr>
            <a:spLocks noChangeArrowheads="1"/>
          </p:cNvSpPr>
          <p:nvPr/>
        </p:nvSpPr>
        <p:spPr bwMode="auto">
          <a:xfrm rot="7198891">
            <a:off x="3419475" y="2816901"/>
            <a:ext cx="865187" cy="733663"/>
          </a:xfrm>
          <a:prstGeom prst="rightArrow">
            <a:avLst>
              <a:gd name="adj1" fmla="val 50000"/>
              <a:gd name="adj2" fmla="val 37534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4105" name="AutoShape 10"/>
          <p:cNvSpPr>
            <a:spLocks noChangeArrowheads="1"/>
          </p:cNvSpPr>
          <p:nvPr/>
        </p:nvSpPr>
        <p:spPr bwMode="auto">
          <a:xfrm rot="3013640">
            <a:off x="5219700" y="2816901"/>
            <a:ext cx="865187" cy="733663"/>
          </a:xfrm>
          <a:prstGeom prst="rightArrow">
            <a:avLst>
              <a:gd name="adj1" fmla="val 50000"/>
              <a:gd name="adj2" fmla="val 37534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684213" y="5983288"/>
            <a:ext cx="232834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 dirty="0">
                <a:latin typeface="Chalkboard"/>
              </a:rPr>
              <a:t>Modest parallelism</a:t>
            </a:r>
          </a:p>
          <a:p>
            <a:r>
              <a:rPr lang="en-GB" sz="2000" b="1" dirty="0">
                <a:latin typeface="Chalkboard"/>
              </a:rPr>
              <a:t>Hard to program</a:t>
            </a:r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5076825" y="5229225"/>
            <a:ext cx="3147015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65113" indent="-265113"/>
            <a:r>
              <a:rPr lang="en-GB" sz="2000" b="1" dirty="0">
                <a:latin typeface="Chalkboard"/>
              </a:rPr>
              <a:t>Massive parallelism</a:t>
            </a:r>
          </a:p>
          <a:p>
            <a:pPr marL="265113" indent="-265113"/>
            <a:r>
              <a:rPr lang="en-GB" sz="2000" b="1" dirty="0">
                <a:latin typeface="Chalkboard"/>
              </a:rPr>
              <a:t>Easy to program</a:t>
            </a:r>
          </a:p>
          <a:p>
            <a:pPr marL="265113" indent="-265113">
              <a:buFont typeface="Lucida Grande"/>
              <a:buChar char="-"/>
            </a:pPr>
            <a:r>
              <a:rPr lang="en-GB" sz="2000" b="1" dirty="0">
                <a:latin typeface="Chalkboard"/>
              </a:rPr>
              <a:t>Single flow of control</a:t>
            </a:r>
          </a:p>
          <a:p>
            <a:pPr marL="265113" indent="-265113">
              <a:buFont typeface="Lucida Grande"/>
              <a:buChar char="-"/>
            </a:pPr>
            <a:r>
              <a:rPr lang="en-GB" sz="2000" b="1" dirty="0">
                <a:latin typeface="Chalkboard"/>
              </a:rPr>
              <a:t>Implicit synchronisation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4105" grpId="0" animBg="1"/>
      <p:bldP spid="41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6"/>
          <p:cNvSpPr>
            <a:spLocks noChangeArrowheads="1"/>
          </p:cNvSpPr>
          <p:nvPr/>
        </p:nvSpPr>
        <p:spPr bwMode="auto">
          <a:xfrm>
            <a:off x="1608138" y="426839"/>
            <a:ext cx="6088062" cy="8512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4400" b="1" dirty="0">
                <a:solidFill>
                  <a:srgbClr val="000000"/>
                </a:solidFill>
                <a:latin typeface="Chalkboard"/>
              </a:rPr>
              <a:t>Data </a:t>
            </a:r>
            <a:r>
              <a:rPr lang="en-GB" sz="4400" b="1" dirty="0" smtClean="0">
                <a:solidFill>
                  <a:srgbClr val="000000"/>
                </a:solidFill>
                <a:latin typeface="Chalkboard"/>
              </a:rPr>
              <a:t>parallelism</a:t>
            </a:r>
            <a:endParaRPr lang="en-GB" sz="4400" b="1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6147" name="AutoShape 9"/>
          <p:cNvSpPr>
            <a:spLocks noChangeArrowheads="1"/>
          </p:cNvSpPr>
          <p:nvPr/>
        </p:nvSpPr>
        <p:spPr bwMode="auto">
          <a:xfrm rot="7567386">
            <a:off x="2914650" y="1621513"/>
            <a:ext cx="865188" cy="733663"/>
          </a:xfrm>
          <a:prstGeom prst="rightArrow">
            <a:avLst>
              <a:gd name="adj1" fmla="val 50000"/>
              <a:gd name="adj2" fmla="val 37534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6148" name="AutoShape 12"/>
          <p:cNvSpPr>
            <a:spLocks noChangeArrowheads="1"/>
          </p:cNvSpPr>
          <p:nvPr/>
        </p:nvSpPr>
        <p:spPr bwMode="auto">
          <a:xfrm>
            <a:off x="250825" y="2433638"/>
            <a:ext cx="4053161" cy="1454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Chalkboard"/>
              </a:rPr>
              <a:t>Flat data parallel</a:t>
            </a:r>
          </a:p>
          <a:p>
            <a:pPr algn="ctr"/>
            <a:r>
              <a:rPr lang="en-GB" sz="2400" b="1" dirty="0">
                <a:solidFill>
                  <a:srgbClr val="000000"/>
                </a:solidFill>
                <a:latin typeface="Chalkboard"/>
              </a:rPr>
              <a:t>Apply </a:t>
            </a:r>
            <a:r>
              <a:rPr lang="en-GB" sz="2400" b="1" i="1" dirty="0">
                <a:solidFill>
                  <a:srgbClr val="000000"/>
                </a:solidFill>
                <a:latin typeface="Chalkboard"/>
              </a:rPr>
              <a:t>sequential </a:t>
            </a:r>
            <a:r>
              <a:rPr lang="en-GB" sz="2400" b="1" dirty="0">
                <a:solidFill>
                  <a:srgbClr val="000000"/>
                </a:solidFill>
                <a:latin typeface="Chalkboard"/>
              </a:rPr>
              <a:t>operation to bulk data</a:t>
            </a:r>
          </a:p>
        </p:txBody>
      </p:sp>
      <p:sp>
        <p:nvSpPr>
          <p:cNvPr id="6151" name="Text Box 15"/>
          <p:cNvSpPr txBox="1">
            <a:spLocks noChangeArrowheads="1"/>
          </p:cNvSpPr>
          <p:nvPr/>
        </p:nvSpPr>
        <p:spPr bwMode="auto">
          <a:xfrm>
            <a:off x="323850" y="3933825"/>
            <a:ext cx="4392613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>
              <a:buFont typeface="Lucida Grande"/>
              <a:buChar char="-"/>
            </a:pPr>
            <a:r>
              <a:rPr lang="en-GB" sz="2400" b="1" dirty="0">
                <a:latin typeface="Chalkboard"/>
              </a:rPr>
              <a:t>The brand </a:t>
            </a:r>
            <a:r>
              <a:rPr lang="en-GB" sz="2400" b="1" dirty="0" smtClean="0">
                <a:latin typeface="Chalkboard"/>
              </a:rPr>
              <a:t>leader     (Fortran, *C MPI,         map/reduce)</a:t>
            </a:r>
          </a:p>
          <a:p>
            <a:pPr marL="268288" indent="-268288">
              <a:buFont typeface="Lucida Grande"/>
              <a:buChar char="-"/>
            </a:pPr>
            <a:r>
              <a:rPr lang="en-GB" sz="2400" b="1" dirty="0">
                <a:latin typeface="Chalkboard"/>
              </a:rPr>
              <a:t>Limited applicability</a:t>
            </a:r>
            <a:r>
              <a:rPr lang="en-GB" sz="2400" b="1" dirty="0" smtClean="0">
                <a:latin typeface="Chalkboard"/>
              </a:rPr>
              <a:t>     (</a:t>
            </a:r>
            <a:r>
              <a:rPr lang="en-GB" sz="2400" b="1" dirty="0">
                <a:latin typeface="Chalkboard"/>
              </a:rPr>
              <a:t>dense matrix, map/reduce)</a:t>
            </a:r>
          </a:p>
          <a:p>
            <a:pPr marL="268288" indent="-268288">
              <a:buFont typeface="Lucida Grande"/>
              <a:buChar char="-"/>
            </a:pPr>
            <a:r>
              <a:rPr lang="en-GB" sz="2400" b="1" dirty="0">
                <a:latin typeface="Chalkboard"/>
              </a:rPr>
              <a:t>Well developed</a:t>
            </a:r>
          </a:p>
          <a:p>
            <a:pPr marL="268288" indent="-268288">
              <a:buFont typeface="Lucida Grande"/>
              <a:buChar char="-"/>
            </a:pPr>
            <a:r>
              <a:rPr lang="en-GB" sz="2400" b="1" dirty="0">
                <a:latin typeface="Chalkboard"/>
              </a:rPr>
              <a:t>Limited new opportunities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52938" y="1555750"/>
            <a:ext cx="4691062" cy="4686399"/>
            <a:chOff x="4452938" y="1555750"/>
            <a:chExt cx="4691062" cy="4686399"/>
          </a:xfrm>
        </p:grpSpPr>
        <p:sp>
          <p:nvSpPr>
            <p:cNvPr id="6149" name="AutoShape 13"/>
            <p:cNvSpPr>
              <a:spLocks noChangeArrowheads="1"/>
            </p:cNvSpPr>
            <p:nvPr/>
          </p:nvSpPr>
          <p:spPr bwMode="auto">
            <a:xfrm>
              <a:off x="4452938" y="2433638"/>
              <a:ext cx="4484687" cy="1454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FF0000"/>
                  </a:solidFill>
                  <a:latin typeface="Chalkboard"/>
                </a:rPr>
                <a:t>Nested data parallel</a:t>
              </a:r>
            </a:p>
            <a:p>
              <a:pPr algn="ctr"/>
              <a:r>
                <a:rPr lang="en-GB" sz="2400" b="1" dirty="0">
                  <a:solidFill>
                    <a:srgbClr val="000000"/>
                  </a:solidFill>
                  <a:latin typeface="Chalkboard"/>
                </a:rPr>
                <a:t>Apply </a:t>
              </a:r>
              <a:r>
                <a:rPr lang="en-GB" sz="2400" b="1" i="1" dirty="0">
                  <a:solidFill>
                    <a:srgbClr val="000000"/>
                  </a:solidFill>
                  <a:latin typeface="Chalkboard"/>
                </a:rPr>
                <a:t>parallel</a:t>
              </a:r>
            </a:p>
            <a:p>
              <a:pPr algn="ctr"/>
              <a:r>
                <a:rPr lang="en-GB" sz="2400" b="1" dirty="0">
                  <a:solidFill>
                    <a:srgbClr val="000000"/>
                  </a:solidFill>
                  <a:latin typeface="Chalkboard"/>
                </a:rPr>
                <a:t>operation to bulk data</a:t>
              </a:r>
            </a:p>
          </p:txBody>
        </p:sp>
        <p:sp>
          <p:nvSpPr>
            <p:cNvPr id="6150" name="AutoShape 14"/>
            <p:cNvSpPr>
              <a:spLocks noChangeArrowheads="1"/>
            </p:cNvSpPr>
            <p:nvPr/>
          </p:nvSpPr>
          <p:spPr bwMode="auto">
            <a:xfrm rot="3304454">
              <a:off x="4932363" y="1621512"/>
              <a:ext cx="865188" cy="733663"/>
            </a:xfrm>
            <a:prstGeom prst="rightArrow">
              <a:avLst>
                <a:gd name="adj1" fmla="val 50000"/>
                <a:gd name="adj2" fmla="val 37534"/>
              </a:avLst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6152" name="Text Box 18"/>
            <p:cNvSpPr txBox="1">
              <a:spLocks noChangeArrowheads="1"/>
            </p:cNvSpPr>
            <p:nvPr/>
          </p:nvSpPr>
          <p:spPr bwMode="auto">
            <a:xfrm>
              <a:off x="4751388" y="3933825"/>
              <a:ext cx="4392612" cy="2308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68288" indent="-268288">
                <a:buFont typeface="Lucida Grande"/>
                <a:buChar char="-"/>
              </a:pPr>
              <a:r>
                <a:rPr lang="en-GB" sz="2400" b="1" dirty="0">
                  <a:latin typeface="Chalkboard"/>
                </a:rPr>
                <a:t>Developed in 90’s</a:t>
              </a:r>
            </a:p>
            <a:p>
              <a:pPr marL="268288" indent="-268288">
                <a:buFont typeface="Lucida Grande"/>
                <a:buChar char="-"/>
              </a:pPr>
              <a:r>
                <a:rPr lang="en-GB" sz="2400" b="1" dirty="0">
                  <a:latin typeface="Chalkboard"/>
                </a:rPr>
                <a:t>Much wider applicability (sparse matrix, graph algorithms, games etc)</a:t>
              </a:r>
            </a:p>
            <a:p>
              <a:pPr marL="268288" indent="-268288">
                <a:buFont typeface="Lucida Grande"/>
                <a:buChar char="-"/>
              </a:pPr>
              <a:r>
                <a:rPr lang="en-GB" sz="2400" b="1" dirty="0">
                  <a:latin typeface="Chalkboard"/>
                </a:rPr>
                <a:t>Practically un-developed</a:t>
              </a:r>
            </a:p>
            <a:p>
              <a:pPr marL="268288" indent="-268288">
                <a:buClr>
                  <a:schemeClr val="tx1"/>
                </a:buClr>
                <a:buFont typeface="Lucida Grande"/>
                <a:buChar char="-"/>
              </a:pPr>
              <a:r>
                <a:rPr lang="en-GB" sz="2400" b="1" dirty="0">
                  <a:solidFill>
                    <a:srgbClr val="FFFF00"/>
                  </a:solidFill>
                  <a:latin typeface="Chalkboard"/>
                </a:rPr>
                <a:t>Huge opportunity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Flat data parallel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GB" sz="2800" dirty="0" smtClean="0"/>
              <a:t>Widely used, well understood, well supported</a:t>
            </a:r>
          </a:p>
          <a:p>
            <a:pPr>
              <a:lnSpc>
                <a:spcPct val="110000"/>
              </a:lnSpc>
              <a:buNone/>
            </a:pPr>
            <a:endParaRPr lang="en-GB" sz="2800" dirty="0" smtClean="0"/>
          </a:p>
          <a:p>
            <a:pPr>
              <a:lnSpc>
                <a:spcPct val="110000"/>
              </a:lnSpc>
            </a:pPr>
            <a:endParaRPr lang="en-GB" sz="2800" dirty="0" smtClean="0"/>
          </a:p>
          <a:p>
            <a:pPr>
              <a:lnSpc>
                <a:spcPct val="110000"/>
              </a:lnSpc>
            </a:pPr>
            <a:r>
              <a:rPr lang="en-GB" sz="2800" dirty="0" smtClean="0"/>
              <a:t>BUT: </a:t>
            </a:r>
            <a:r>
              <a:rPr lang="en-GB" sz="2800" b="1" dirty="0" smtClean="0">
                <a:solidFill>
                  <a:srgbClr val="FFFF00"/>
                </a:solidFill>
                <a:latin typeface="Courier"/>
              </a:rPr>
              <a:t>something</a:t>
            </a:r>
            <a:r>
              <a:rPr lang="en-GB" sz="2800" dirty="0" smtClean="0">
                <a:solidFill>
                  <a:srgbClr val="FFFF00"/>
                </a:solidFill>
              </a:rPr>
              <a:t> is sequential.</a:t>
            </a:r>
          </a:p>
          <a:p>
            <a:pPr>
              <a:lnSpc>
                <a:spcPct val="110000"/>
              </a:lnSpc>
            </a:pPr>
            <a:r>
              <a:rPr lang="en-GB" sz="2800" dirty="0" smtClean="0"/>
              <a:t>Single point of concurrency</a:t>
            </a:r>
          </a:p>
          <a:p>
            <a:pPr>
              <a:lnSpc>
                <a:spcPct val="110000"/>
              </a:lnSpc>
            </a:pPr>
            <a:r>
              <a:rPr lang="en-GB" sz="2800" dirty="0" smtClean="0"/>
              <a:t>Easy to implement: </a:t>
            </a:r>
            <a:br>
              <a:rPr lang="en-GB" sz="2800" dirty="0" smtClean="0"/>
            </a:br>
            <a:r>
              <a:rPr lang="en-GB" sz="2800" dirty="0" smtClean="0"/>
              <a:t>use “chunking”</a:t>
            </a:r>
          </a:p>
          <a:p>
            <a:pPr>
              <a:lnSpc>
                <a:spcPct val="110000"/>
              </a:lnSpc>
            </a:pPr>
            <a:r>
              <a:rPr lang="en-GB" sz="2800" dirty="0" smtClean="0"/>
              <a:t>Good cost model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471738" y="2247900"/>
            <a:ext cx="4213225" cy="944563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b="1" dirty="0" err="1">
                <a:solidFill>
                  <a:srgbClr val="000000"/>
                </a:solidFill>
                <a:latin typeface="Courier"/>
              </a:rPr>
              <a:t>foreach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in 1..N {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...do </a:t>
            </a:r>
            <a:r>
              <a:rPr lang="en-GB" b="1" dirty="0">
                <a:solidFill>
                  <a:srgbClr val="FF0000"/>
                </a:solidFill>
                <a:latin typeface="Courier"/>
              </a:rPr>
              <a:t>something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to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A[i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]...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}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6588125" y="3962400"/>
            <a:ext cx="411480" cy="411282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5292725" y="4898906"/>
            <a:ext cx="287338" cy="283464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cxnSp>
        <p:nvCxnSpPr>
          <p:cNvPr id="7176" name="AutoShape 8"/>
          <p:cNvCxnSpPr>
            <a:cxnSpLocks noChangeShapeType="1"/>
            <a:stCxn id="7174" idx="4"/>
            <a:endCxn id="7175" idx="0"/>
          </p:cNvCxnSpPr>
          <p:nvPr/>
        </p:nvCxnSpPr>
        <p:spPr bwMode="auto">
          <a:xfrm rot="5400000">
            <a:off x="5852518" y="3957559"/>
            <a:ext cx="525224" cy="13574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77" name="Oval 25"/>
          <p:cNvSpPr>
            <a:spLocks noChangeArrowheads="1"/>
          </p:cNvSpPr>
          <p:nvPr/>
        </p:nvSpPr>
        <p:spPr bwMode="auto">
          <a:xfrm>
            <a:off x="5641975" y="4898906"/>
            <a:ext cx="287338" cy="283464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cxnSp>
        <p:nvCxnSpPr>
          <p:cNvPr id="7178" name="AutoShape 26"/>
          <p:cNvCxnSpPr>
            <a:cxnSpLocks noChangeShapeType="1"/>
            <a:stCxn id="7174" idx="4"/>
            <a:endCxn id="7177" idx="0"/>
          </p:cNvCxnSpPr>
          <p:nvPr/>
        </p:nvCxnSpPr>
        <p:spPr bwMode="auto">
          <a:xfrm rot="5400000">
            <a:off x="6027143" y="4132184"/>
            <a:ext cx="525224" cy="10082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79" name="Oval 28"/>
          <p:cNvSpPr>
            <a:spLocks noChangeArrowheads="1"/>
          </p:cNvSpPr>
          <p:nvPr/>
        </p:nvSpPr>
        <p:spPr bwMode="auto">
          <a:xfrm>
            <a:off x="5991225" y="4898906"/>
            <a:ext cx="287338" cy="283464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cxnSp>
        <p:nvCxnSpPr>
          <p:cNvPr id="7180" name="AutoShape 29"/>
          <p:cNvCxnSpPr>
            <a:cxnSpLocks noChangeShapeType="1"/>
            <a:stCxn id="7174" idx="4"/>
            <a:endCxn id="7179" idx="0"/>
          </p:cNvCxnSpPr>
          <p:nvPr/>
        </p:nvCxnSpPr>
        <p:spPr bwMode="auto">
          <a:xfrm rot="5400000">
            <a:off x="6201768" y="4306809"/>
            <a:ext cx="525224" cy="6589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81" name="Oval 30"/>
          <p:cNvSpPr>
            <a:spLocks noChangeArrowheads="1"/>
          </p:cNvSpPr>
          <p:nvPr/>
        </p:nvSpPr>
        <p:spPr bwMode="auto">
          <a:xfrm>
            <a:off x="6340475" y="4898906"/>
            <a:ext cx="287338" cy="283464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cxnSp>
        <p:nvCxnSpPr>
          <p:cNvPr id="7182" name="AutoShape 31"/>
          <p:cNvCxnSpPr>
            <a:cxnSpLocks noChangeShapeType="1"/>
            <a:stCxn id="7174" idx="4"/>
            <a:endCxn id="7181" idx="0"/>
          </p:cNvCxnSpPr>
          <p:nvPr/>
        </p:nvCxnSpPr>
        <p:spPr bwMode="auto">
          <a:xfrm rot="5400000">
            <a:off x="6376393" y="4481434"/>
            <a:ext cx="525224" cy="3097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83" name="Oval 32"/>
          <p:cNvSpPr>
            <a:spLocks noChangeArrowheads="1"/>
          </p:cNvSpPr>
          <p:nvPr/>
        </p:nvSpPr>
        <p:spPr bwMode="auto">
          <a:xfrm>
            <a:off x="6691313" y="4898906"/>
            <a:ext cx="287337" cy="283464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cxnSp>
        <p:nvCxnSpPr>
          <p:cNvPr id="7184" name="AutoShape 33"/>
          <p:cNvCxnSpPr>
            <a:cxnSpLocks noChangeShapeType="1"/>
            <a:stCxn id="7174" idx="4"/>
            <a:endCxn id="7183" idx="0"/>
          </p:cNvCxnSpPr>
          <p:nvPr/>
        </p:nvCxnSpPr>
        <p:spPr bwMode="auto">
          <a:xfrm rot="16200000" flipH="1">
            <a:off x="6551811" y="4615735"/>
            <a:ext cx="525224" cy="41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85" name="Oval 34"/>
          <p:cNvSpPr>
            <a:spLocks noChangeArrowheads="1"/>
          </p:cNvSpPr>
          <p:nvPr/>
        </p:nvSpPr>
        <p:spPr bwMode="auto">
          <a:xfrm>
            <a:off x="7040563" y="4898906"/>
            <a:ext cx="287337" cy="283464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cxnSp>
        <p:nvCxnSpPr>
          <p:cNvPr id="7186" name="AutoShape 35"/>
          <p:cNvCxnSpPr>
            <a:cxnSpLocks noChangeShapeType="1"/>
            <a:stCxn id="7174" idx="4"/>
            <a:endCxn id="7185" idx="0"/>
          </p:cNvCxnSpPr>
          <p:nvPr/>
        </p:nvCxnSpPr>
        <p:spPr bwMode="auto">
          <a:xfrm rot="16200000" flipH="1">
            <a:off x="6726436" y="4441110"/>
            <a:ext cx="525224" cy="3903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87" name="AutoShape 37"/>
          <p:cNvCxnSpPr>
            <a:cxnSpLocks noChangeShapeType="1"/>
            <a:stCxn id="7174" idx="4"/>
            <a:endCxn id="7194" idx="0"/>
          </p:cNvCxnSpPr>
          <p:nvPr/>
        </p:nvCxnSpPr>
        <p:spPr bwMode="auto">
          <a:xfrm rot="16200000" flipH="1">
            <a:off x="6897093" y="4270454"/>
            <a:ext cx="523637" cy="73009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88" name="Oval 38"/>
          <p:cNvSpPr>
            <a:spLocks noChangeArrowheads="1"/>
          </p:cNvSpPr>
          <p:nvPr/>
        </p:nvSpPr>
        <p:spPr bwMode="auto">
          <a:xfrm>
            <a:off x="7740650" y="4898906"/>
            <a:ext cx="287338" cy="283464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cxnSp>
        <p:nvCxnSpPr>
          <p:cNvPr id="7189" name="AutoShape 39"/>
          <p:cNvCxnSpPr>
            <a:cxnSpLocks noChangeShapeType="1"/>
            <a:stCxn id="7174" idx="4"/>
            <a:endCxn id="7188" idx="0"/>
          </p:cNvCxnSpPr>
          <p:nvPr/>
        </p:nvCxnSpPr>
        <p:spPr bwMode="auto">
          <a:xfrm rot="16200000" flipH="1">
            <a:off x="7076480" y="4091067"/>
            <a:ext cx="525224" cy="10904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90" name="Text Box 40"/>
          <p:cNvSpPr txBox="1">
            <a:spLocks noChangeArrowheads="1"/>
          </p:cNvSpPr>
          <p:nvPr/>
        </p:nvSpPr>
        <p:spPr bwMode="auto">
          <a:xfrm>
            <a:off x="5003800" y="5805488"/>
            <a:ext cx="355738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>
                <a:latin typeface="Chalkboard"/>
              </a:rPr>
              <a:t>1,000,000’s of (small) work items</a:t>
            </a:r>
          </a:p>
        </p:txBody>
      </p:sp>
      <p:sp>
        <p:nvSpPr>
          <p:cNvPr id="7194" name="Oval 44"/>
          <p:cNvSpPr>
            <a:spLocks noChangeArrowheads="1"/>
          </p:cNvSpPr>
          <p:nvPr/>
        </p:nvSpPr>
        <p:spPr bwMode="auto">
          <a:xfrm>
            <a:off x="7380288" y="4897319"/>
            <a:ext cx="287337" cy="283464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7195" name="Text Box 45"/>
          <p:cNvSpPr txBox="1">
            <a:spLocks noChangeArrowheads="1"/>
          </p:cNvSpPr>
          <p:nvPr/>
        </p:nvSpPr>
        <p:spPr bwMode="auto">
          <a:xfrm>
            <a:off x="5570538" y="5484813"/>
            <a:ext cx="4040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>
                <a:latin typeface="Chalkboard"/>
              </a:rPr>
              <a:t>P1</a:t>
            </a:r>
          </a:p>
        </p:txBody>
      </p:sp>
      <p:sp>
        <p:nvSpPr>
          <p:cNvPr id="7196" name="Text Box 46"/>
          <p:cNvSpPr txBox="1">
            <a:spLocks noChangeArrowheads="1"/>
          </p:cNvSpPr>
          <p:nvPr/>
        </p:nvSpPr>
        <p:spPr bwMode="auto">
          <a:xfrm>
            <a:off x="6588125" y="5484813"/>
            <a:ext cx="4539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 smtClean="0">
                <a:latin typeface="Chalkboard"/>
              </a:rPr>
              <a:t>P2</a:t>
            </a:r>
            <a:endParaRPr lang="en-GB" b="1" dirty="0">
              <a:latin typeface="Chalkboard"/>
            </a:endParaRPr>
          </a:p>
        </p:txBody>
      </p:sp>
      <p:sp>
        <p:nvSpPr>
          <p:cNvPr id="7197" name="Text Box 47"/>
          <p:cNvSpPr txBox="1">
            <a:spLocks noChangeArrowheads="1"/>
          </p:cNvSpPr>
          <p:nvPr/>
        </p:nvSpPr>
        <p:spPr bwMode="auto">
          <a:xfrm>
            <a:off x="7485063" y="5484813"/>
            <a:ext cx="44967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>
                <a:latin typeface="Chalkboard"/>
              </a:rPr>
              <a:t>P3</a:t>
            </a:r>
          </a:p>
        </p:txBody>
      </p:sp>
      <p:sp>
        <p:nvSpPr>
          <p:cNvPr id="67" name="AutoShape 41"/>
          <p:cNvSpPr>
            <a:spLocks noChangeArrowheads="1"/>
          </p:cNvSpPr>
          <p:nvPr/>
        </p:nvSpPr>
        <p:spPr bwMode="auto">
          <a:xfrm>
            <a:off x="5335588" y="5337057"/>
            <a:ext cx="863600" cy="174743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70" name="AutoShape 41"/>
          <p:cNvSpPr>
            <a:spLocks noChangeArrowheads="1"/>
          </p:cNvSpPr>
          <p:nvPr/>
        </p:nvSpPr>
        <p:spPr bwMode="auto">
          <a:xfrm>
            <a:off x="6415088" y="5337057"/>
            <a:ext cx="863600" cy="174743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71" name="AutoShape 41"/>
          <p:cNvSpPr>
            <a:spLocks noChangeArrowheads="1"/>
          </p:cNvSpPr>
          <p:nvPr/>
        </p:nvSpPr>
        <p:spPr bwMode="auto">
          <a:xfrm>
            <a:off x="7494588" y="5346700"/>
            <a:ext cx="544512" cy="173736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Nested data parallel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Main idea: </a:t>
            </a:r>
            <a:r>
              <a:rPr lang="en-GB" b="1" dirty="0" smtClean="0">
                <a:solidFill>
                  <a:srgbClr val="FFFF00"/>
                </a:solidFill>
              </a:rPr>
              <a:t>Allow “</a:t>
            </a:r>
            <a:r>
              <a:rPr lang="en-GB" b="1" dirty="0" smtClean="0">
                <a:solidFill>
                  <a:srgbClr val="FFFF00"/>
                </a:solidFill>
                <a:latin typeface="Courier"/>
              </a:rPr>
              <a:t>something</a:t>
            </a:r>
            <a:r>
              <a:rPr lang="en-GB" b="1" dirty="0" smtClean="0">
                <a:solidFill>
                  <a:srgbClr val="FFFF00"/>
                </a:solidFill>
              </a:rPr>
              <a:t>” to be parallel.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Now the parallelism </a:t>
            </a:r>
            <a:br>
              <a:rPr lang="en-GB" dirty="0" smtClean="0"/>
            </a:br>
            <a:r>
              <a:rPr lang="en-GB" dirty="0" smtClean="0"/>
              <a:t>structure is recursive, </a:t>
            </a:r>
            <a:br>
              <a:rPr lang="en-GB" dirty="0" smtClean="0"/>
            </a:br>
            <a:r>
              <a:rPr lang="en-GB" dirty="0" smtClean="0"/>
              <a:t>and un-balanced.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Still good cost model.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Hard to implement!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484438" y="2268538"/>
            <a:ext cx="4625975" cy="103505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foreach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in 1..N {</a:t>
            </a:r>
          </a:p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	...do 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something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to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A[i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]...</a:t>
            </a:r>
          </a:p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}</a:t>
            </a:r>
          </a:p>
        </p:txBody>
      </p:sp>
      <p:sp>
        <p:nvSpPr>
          <p:cNvPr id="8197" name="Oval 5"/>
          <p:cNvSpPr>
            <a:spLocks noChangeAspect="1" noChangeArrowheads="1"/>
          </p:cNvSpPr>
          <p:nvPr/>
        </p:nvSpPr>
        <p:spPr bwMode="auto">
          <a:xfrm>
            <a:off x="6443663" y="3636844"/>
            <a:ext cx="276352" cy="281606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8198" name="Oval 6"/>
          <p:cNvSpPr>
            <a:spLocks noChangeAspect="1" noChangeArrowheads="1"/>
          </p:cNvSpPr>
          <p:nvPr/>
        </p:nvSpPr>
        <p:spPr bwMode="auto">
          <a:xfrm>
            <a:off x="5724525" y="4213106"/>
            <a:ext cx="276352" cy="281606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8199" name="Oval 7"/>
          <p:cNvSpPr>
            <a:spLocks noChangeAspect="1" noChangeArrowheads="1"/>
          </p:cNvSpPr>
          <p:nvPr/>
        </p:nvSpPr>
        <p:spPr bwMode="auto">
          <a:xfrm>
            <a:off x="6443663" y="4213106"/>
            <a:ext cx="276352" cy="281606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8200" name="Oval 8"/>
          <p:cNvSpPr>
            <a:spLocks noChangeAspect="1" noChangeArrowheads="1"/>
          </p:cNvSpPr>
          <p:nvPr/>
        </p:nvSpPr>
        <p:spPr bwMode="auto">
          <a:xfrm>
            <a:off x="7164388" y="4213106"/>
            <a:ext cx="276352" cy="281606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8201" name="Oval 9"/>
          <p:cNvSpPr>
            <a:spLocks noChangeAspect="1" noChangeArrowheads="1"/>
          </p:cNvSpPr>
          <p:nvPr/>
        </p:nvSpPr>
        <p:spPr bwMode="auto">
          <a:xfrm>
            <a:off x="5219700" y="4717931"/>
            <a:ext cx="276352" cy="281606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8202" name="Oval 10"/>
          <p:cNvSpPr>
            <a:spLocks noChangeAspect="1" noChangeArrowheads="1"/>
          </p:cNvSpPr>
          <p:nvPr/>
        </p:nvSpPr>
        <p:spPr bwMode="auto">
          <a:xfrm>
            <a:off x="5724525" y="4717931"/>
            <a:ext cx="276352" cy="281606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8203" name="Oval 11"/>
          <p:cNvSpPr>
            <a:spLocks noChangeAspect="1" noChangeArrowheads="1"/>
          </p:cNvSpPr>
          <p:nvPr/>
        </p:nvSpPr>
        <p:spPr bwMode="auto">
          <a:xfrm>
            <a:off x="6226175" y="4717931"/>
            <a:ext cx="276352" cy="281606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8204" name="Oval 12"/>
          <p:cNvSpPr>
            <a:spLocks noChangeAspect="1" noChangeArrowheads="1"/>
          </p:cNvSpPr>
          <p:nvPr/>
        </p:nvSpPr>
        <p:spPr bwMode="auto">
          <a:xfrm>
            <a:off x="6948488" y="4717931"/>
            <a:ext cx="276352" cy="281606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8205" name="Oval 13"/>
          <p:cNvSpPr>
            <a:spLocks noChangeAspect="1" noChangeArrowheads="1"/>
          </p:cNvSpPr>
          <p:nvPr/>
        </p:nvSpPr>
        <p:spPr bwMode="auto">
          <a:xfrm>
            <a:off x="7670800" y="4717931"/>
            <a:ext cx="276352" cy="281606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8206" name="Oval 14"/>
          <p:cNvSpPr>
            <a:spLocks noChangeAspect="1" noChangeArrowheads="1"/>
          </p:cNvSpPr>
          <p:nvPr/>
        </p:nvSpPr>
        <p:spPr bwMode="auto">
          <a:xfrm>
            <a:off x="5724525" y="5365631"/>
            <a:ext cx="276352" cy="281606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8207" name="Oval 15"/>
          <p:cNvSpPr>
            <a:spLocks noChangeAspect="1" noChangeArrowheads="1"/>
          </p:cNvSpPr>
          <p:nvPr/>
        </p:nvSpPr>
        <p:spPr bwMode="auto">
          <a:xfrm>
            <a:off x="6229350" y="5365631"/>
            <a:ext cx="276352" cy="281606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8208" name="Oval 16"/>
          <p:cNvSpPr>
            <a:spLocks noChangeAspect="1" noChangeArrowheads="1"/>
          </p:cNvSpPr>
          <p:nvPr/>
        </p:nvSpPr>
        <p:spPr bwMode="auto">
          <a:xfrm>
            <a:off x="6734175" y="5365631"/>
            <a:ext cx="276352" cy="281606"/>
          </a:xfrm>
          <a:prstGeom prst="ellipse">
            <a:avLst/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cxnSp>
        <p:nvCxnSpPr>
          <p:cNvPr id="8209" name="AutoShape 17"/>
          <p:cNvCxnSpPr>
            <a:cxnSpLocks noChangeShapeType="1"/>
            <a:stCxn id="8197" idx="4"/>
            <a:endCxn id="8198" idx="7"/>
          </p:cNvCxnSpPr>
          <p:nvPr/>
        </p:nvCxnSpPr>
        <p:spPr bwMode="auto">
          <a:xfrm rot="5400000">
            <a:off x="6103175" y="3775682"/>
            <a:ext cx="335896" cy="6214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0" name="AutoShape 18"/>
          <p:cNvCxnSpPr>
            <a:cxnSpLocks noChangeShapeType="1"/>
            <a:stCxn id="8197" idx="4"/>
            <a:endCxn id="8199" idx="0"/>
          </p:cNvCxnSpPr>
          <p:nvPr/>
        </p:nvCxnSpPr>
        <p:spPr bwMode="auto">
          <a:xfrm rot="5400000">
            <a:off x="6434511" y="4065778"/>
            <a:ext cx="294656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1" name="AutoShape 19"/>
          <p:cNvCxnSpPr>
            <a:cxnSpLocks noChangeShapeType="1"/>
            <a:stCxn id="8197" idx="4"/>
            <a:endCxn id="8200" idx="1"/>
          </p:cNvCxnSpPr>
          <p:nvPr/>
        </p:nvCxnSpPr>
        <p:spPr bwMode="auto">
          <a:xfrm rot="16200000" flipH="1">
            <a:off x="6725401" y="3774888"/>
            <a:ext cx="335896" cy="623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2" name="AutoShape 20"/>
          <p:cNvCxnSpPr>
            <a:cxnSpLocks noChangeShapeType="1"/>
            <a:stCxn id="8198" idx="4"/>
            <a:endCxn id="8201" idx="7"/>
          </p:cNvCxnSpPr>
          <p:nvPr/>
        </p:nvCxnSpPr>
        <p:spPr bwMode="auto">
          <a:xfrm rot="5400000">
            <a:off x="5526912" y="4423381"/>
            <a:ext cx="264459" cy="4071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3" name="AutoShape 21"/>
          <p:cNvCxnSpPr>
            <a:cxnSpLocks noChangeShapeType="1"/>
            <a:stCxn id="8198" idx="4"/>
            <a:endCxn id="8202" idx="0"/>
          </p:cNvCxnSpPr>
          <p:nvPr/>
        </p:nvCxnSpPr>
        <p:spPr bwMode="auto">
          <a:xfrm rot="5400000">
            <a:off x="5751092" y="4606321"/>
            <a:ext cx="223219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4" name="AutoShape 22"/>
          <p:cNvCxnSpPr>
            <a:cxnSpLocks noChangeShapeType="1"/>
            <a:stCxn id="8198" idx="4"/>
            <a:endCxn id="8203" idx="1"/>
          </p:cNvCxnSpPr>
          <p:nvPr/>
        </p:nvCxnSpPr>
        <p:spPr bwMode="auto">
          <a:xfrm rot="16200000" flipH="1">
            <a:off x="5932444" y="4424968"/>
            <a:ext cx="264459" cy="4039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5" name="AutoShape 23"/>
          <p:cNvCxnSpPr>
            <a:cxnSpLocks noChangeShapeType="1"/>
            <a:stCxn id="8200" idx="4"/>
            <a:endCxn id="8204" idx="0"/>
          </p:cNvCxnSpPr>
          <p:nvPr/>
        </p:nvCxnSpPr>
        <p:spPr bwMode="auto">
          <a:xfrm rot="5400000">
            <a:off x="7083005" y="4498371"/>
            <a:ext cx="223219" cy="215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6" name="AutoShape 24"/>
          <p:cNvCxnSpPr>
            <a:cxnSpLocks noChangeShapeType="1"/>
            <a:stCxn id="8200" idx="4"/>
            <a:endCxn id="8205" idx="1"/>
          </p:cNvCxnSpPr>
          <p:nvPr/>
        </p:nvCxnSpPr>
        <p:spPr bwMode="auto">
          <a:xfrm rot="16200000" flipH="1">
            <a:off x="7374688" y="4422587"/>
            <a:ext cx="264459" cy="40870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7" name="AutoShape 25"/>
          <p:cNvCxnSpPr>
            <a:cxnSpLocks noChangeShapeType="1"/>
            <a:stCxn id="8203" idx="4"/>
            <a:endCxn id="8208" idx="1"/>
          </p:cNvCxnSpPr>
          <p:nvPr/>
        </p:nvCxnSpPr>
        <p:spPr bwMode="auto">
          <a:xfrm rot="16200000" flipH="1">
            <a:off x="6365831" y="4998056"/>
            <a:ext cx="407334" cy="41029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8" name="AutoShape 26"/>
          <p:cNvCxnSpPr>
            <a:cxnSpLocks noChangeShapeType="1"/>
            <a:stCxn id="8203" idx="4"/>
            <a:endCxn id="8207" idx="0"/>
          </p:cNvCxnSpPr>
          <p:nvPr/>
        </p:nvCxnSpPr>
        <p:spPr bwMode="auto">
          <a:xfrm rot="16200000" flipH="1">
            <a:off x="6182891" y="5180996"/>
            <a:ext cx="366094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9" name="AutoShape 27"/>
          <p:cNvCxnSpPr>
            <a:cxnSpLocks noChangeShapeType="1"/>
            <a:stCxn id="8203" idx="4"/>
            <a:endCxn id="8206" idx="7"/>
          </p:cNvCxnSpPr>
          <p:nvPr/>
        </p:nvCxnSpPr>
        <p:spPr bwMode="auto">
          <a:xfrm rot="5400000">
            <a:off x="5958712" y="5001232"/>
            <a:ext cx="407334" cy="4039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4031157" y="6086475"/>
            <a:ext cx="497095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halkboard"/>
              </a:rPr>
              <a:t>Still 1,000,000’s of (small) work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274638"/>
            <a:ext cx="8585200" cy="1143000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Nested DP is great for </a:t>
            </a:r>
            <a:r>
              <a:rPr lang="en-GB" sz="4000" b="1" dirty="0" smtClean="0">
                <a:solidFill>
                  <a:srgbClr val="FFFF00"/>
                </a:solidFill>
              </a:rPr>
              <a:t>programmers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Fundamentally more modular.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Opens up a much wider range of applications: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Divide and conquer algorithms (e.g. sort)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Graph algorithms                                     (e.g. shortest path, spanning trees)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Sparse arrays, variable grid adaptive methods     (e.g. Barnes-Hut)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Physics engines for games, computational graphics (e.g. </a:t>
            </a:r>
            <a:r>
              <a:rPr lang="en-GB" dirty="0" err="1" smtClean="0"/>
              <a:t>Delauny</a:t>
            </a:r>
            <a:r>
              <a:rPr lang="en-GB" dirty="0" smtClean="0"/>
              <a:t> triangulation)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Machine learning, optimization, constraint solving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000" dirty="0" smtClean="0"/>
              <a:t>Nested DP is tough for </a:t>
            </a:r>
            <a:r>
              <a:rPr lang="en-GB" sz="4000" b="1" dirty="0" smtClean="0">
                <a:solidFill>
                  <a:srgbClr val="FFFF00"/>
                </a:solidFill>
              </a:rPr>
              <a:t>compilers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dirty="0" smtClean="0"/>
              <a:t>...because the concurrency tree is both irregular and fine-grained.</a:t>
            </a:r>
          </a:p>
          <a:p>
            <a:r>
              <a:rPr lang="en-GB" dirty="0" smtClean="0"/>
              <a:t>But it can be done!                            NESL (</a:t>
            </a:r>
            <a:r>
              <a:rPr lang="en-GB" dirty="0" err="1" smtClean="0"/>
              <a:t>Blelloch</a:t>
            </a:r>
            <a:r>
              <a:rPr lang="en-GB" dirty="0" smtClean="0"/>
              <a:t> 1995) is an existence proof.</a:t>
            </a:r>
          </a:p>
          <a:p>
            <a:r>
              <a:rPr lang="en-GB" dirty="0" smtClean="0"/>
              <a:t>Key idea: “</a:t>
            </a:r>
            <a:r>
              <a:rPr lang="en-GB" dirty="0" smtClean="0">
                <a:solidFill>
                  <a:srgbClr val="FFFF00"/>
                </a:solidFill>
              </a:rPr>
              <a:t>Flattening</a:t>
            </a:r>
            <a:r>
              <a:rPr lang="en-GB" dirty="0" smtClean="0"/>
              <a:t>” transformation: 	</a:t>
            </a:r>
          </a:p>
          <a:p>
            <a:endParaRPr lang="en-GB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37761" y="4714395"/>
            <a:ext cx="1857388" cy="733663"/>
          </a:xfrm>
          <a:prstGeom prst="rightArrow">
            <a:avLst>
              <a:gd name="adj1" fmla="val 50000"/>
              <a:gd name="adj2" fmla="val 35177"/>
            </a:avLst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halkboard"/>
              </a:rPr>
              <a:t>Compiler</a:t>
            </a:r>
            <a:endParaRPr lang="en-US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3699" y="4570448"/>
            <a:ext cx="3293261" cy="10215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GB" sz="1800" b="1" i="0" u="none" strike="noStrike" baseline="0" dirty="0" smtClean="0">
                <a:solidFill>
                  <a:schemeClr val="bg1"/>
                </a:solidFill>
                <a:effectLst/>
                <a:latin typeface="Chalkboard"/>
              </a:rPr>
              <a:t>Nested data parallel</a:t>
            </a:r>
            <a:r>
              <a:rPr kumimoji="0" lang="en-GB" sz="1800" b="1" i="0" u="none" strike="noStrike" dirty="0" smtClean="0">
                <a:solidFill>
                  <a:schemeClr val="bg1"/>
                </a:solidFill>
                <a:effectLst/>
                <a:latin typeface="Chalkboard"/>
              </a:rPr>
              <a:t> 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GB" baseline="0" dirty="0" smtClean="0">
                <a:solidFill>
                  <a:schemeClr val="bg1"/>
                </a:solidFill>
                <a:latin typeface="Chalkboard"/>
              </a:rPr>
              <a:t>(the one we want to write)</a:t>
            </a:r>
            <a:endParaRPr kumimoji="0" lang="en-GB" sz="1800" b="1" i="0" u="none" strike="noStrike" baseline="0" dirty="0">
              <a:solidFill>
                <a:schemeClr val="bg1"/>
              </a:solidFill>
              <a:effectLst/>
              <a:latin typeface="Chalkboard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818194" y="4570448"/>
            <a:ext cx="3073558" cy="10215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GB" sz="1800" b="1" i="0" u="none" strike="noStrike" baseline="0" dirty="0" smtClean="0">
                <a:solidFill>
                  <a:srgbClr val="000000"/>
                </a:solidFill>
                <a:effectLst/>
                <a:latin typeface="Chalkboard"/>
              </a:rPr>
              <a:t>Flat</a:t>
            </a:r>
            <a:r>
              <a:rPr kumimoji="0" lang="en-GB" sz="1800" b="1" i="0" u="none" strike="noStrike" dirty="0" smtClean="0">
                <a:solidFill>
                  <a:srgbClr val="000000"/>
                </a:solidFill>
                <a:effectLst/>
                <a:latin typeface="Chalkboard"/>
              </a:rPr>
              <a:t> </a:t>
            </a:r>
            <a:r>
              <a:rPr kumimoji="0" lang="en-GB" sz="1800" b="1" i="0" u="none" strike="noStrike" baseline="0" dirty="0" smtClean="0">
                <a:solidFill>
                  <a:srgbClr val="000000"/>
                </a:solidFill>
                <a:effectLst/>
                <a:latin typeface="Chalkboard"/>
              </a:rPr>
              <a:t>data parallel</a:t>
            </a:r>
            <a:r>
              <a:rPr kumimoji="0" lang="en-GB" sz="1800" b="1" i="0" u="none" strike="noStrike" dirty="0" smtClean="0">
                <a:solidFill>
                  <a:srgbClr val="000000"/>
                </a:solidFill>
                <a:effectLst/>
                <a:latin typeface="Chalkboard"/>
              </a:rPr>
              <a:t> 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GB" baseline="0" dirty="0" smtClean="0">
                <a:solidFill>
                  <a:srgbClr val="000000"/>
                </a:solidFill>
                <a:latin typeface="Chalkboard"/>
              </a:rPr>
              <a:t>(the one we want to run)</a:t>
            </a:r>
            <a:endParaRPr kumimoji="0" lang="en-GB" sz="1800" b="1" i="0" u="none" strike="noStrike" baseline="0" dirty="0">
              <a:solidFill>
                <a:srgbClr val="000000"/>
              </a:solidFill>
              <a:effectLst/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274638"/>
            <a:ext cx="86741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Candidate models in Haskell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127625"/>
          </a:xfrm>
        </p:spPr>
        <p:txBody>
          <a:bodyPr>
            <a:normAutofit/>
          </a:bodyPr>
          <a:lstStyle/>
          <a:p>
            <a:pPr marL="357188" indent="-357188">
              <a:defRPr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Explicit threads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</a:rPr>
              <a:t>Non-deterministic by design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</a:rPr>
              <a:t>Monadic: </a:t>
            </a:r>
            <a:r>
              <a:rPr lang="en-GB" sz="2000" b="1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forkIO</a:t>
            </a:r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STM</a:t>
            </a:r>
          </a:p>
          <a:p>
            <a:pPr marL="357188" indent="-352425">
              <a:defRPr/>
            </a:pPr>
            <a:r>
              <a:rPr lang="en-GB" dirty="0" smtClean="0"/>
              <a:t>Semi-implicit parallelism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Deterministic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Pure: </a:t>
            </a:r>
            <a:r>
              <a:rPr lang="en-GB" sz="2000" b="1" dirty="0" smtClean="0">
                <a:latin typeface="Courier"/>
                <a:cs typeface="Courier"/>
              </a:rPr>
              <a:t>par</a:t>
            </a:r>
            <a:r>
              <a:rPr lang="en-GB" sz="2000" dirty="0" smtClean="0"/>
              <a:t> and </a:t>
            </a:r>
            <a:r>
              <a:rPr lang="en-GB" sz="2000" dirty="0" err="1" smtClean="0">
                <a:latin typeface="Courier"/>
                <a:cs typeface="Courier"/>
              </a:rPr>
              <a:t>p</a:t>
            </a:r>
            <a:r>
              <a:rPr lang="en-GB" sz="2000" b="1" dirty="0" err="1" smtClean="0">
                <a:latin typeface="Courier"/>
                <a:cs typeface="Courier"/>
              </a:rPr>
              <a:t>seq</a:t>
            </a:r>
            <a:endParaRPr lang="en-GB" sz="2000" b="1" dirty="0" smtClean="0">
              <a:latin typeface="Courier"/>
              <a:cs typeface="Courier"/>
            </a:endParaRPr>
          </a:p>
          <a:p>
            <a:pPr marL="357188" indent="-352425">
              <a:defRPr/>
            </a:pPr>
            <a:r>
              <a:rPr lang="en-GB" dirty="0" smtClean="0"/>
              <a:t>Data parallelism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Deterministic</a:t>
            </a:r>
            <a:endParaRPr lang="en-GB" dirty="0" smtClean="0"/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Pure: parallel arrays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Shared memory initially; distributed memory eventually; possibly even </a:t>
            </a:r>
            <a:r>
              <a:rPr lang="en-GB" sz="2000" dirty="0" err="1" smtClean="0"/>
              <a:t>GPUs</a:t>
            </a:r>
            <a:r>
              <a:rPr lang="en-GB" sz="2000" dirty="0" smtClean="0"/>
              <a:t>…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978400" y="1535113"/>
            <a:ext cx="3822700" cy="1477962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main :: IO () 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  = do {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ch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&lt;-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newChan</a:t>
            </a:r>
            <a:endParaRPr lang="en-GB" b="1" dirty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;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forkIO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ioManager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ch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;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forkIO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	(worker 1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ch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... etc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Data Parallel Haskell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flipV="1">
            <a:off x="5087938" y="2941915"/>
            <a:ext cx="2305050" cy="1097994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4960938" y="1412875"/>
            <a:ext cx="3919150" cy="1200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68288" indent="-268288"/>
            <a:r>
              <a:rPr lang="en-GB" sz="2400" b="1" dirty="0">
                <a:latin typeface="Chalkboard"/>
              </a:rPr>
              <a:t>Substantial improvement in</a:t>
            </a:r>
          </a:p>
          <a:p>
            <a:pPr marL="268288" indent="-268288">
              <a:buFont typeface="Lucida Grande"/>
              <a:buChar char="-"/>
            </a:pPr>
            <a:r>
              <a:rPr lang="en-GB" sz="2400" b="1" dirty="0">
                <a:latin typeface="Chalkboard"/>
              </a:rPr>
              <a:t>Expressiveness</a:t>
            </a:r>
          </a:p>
          <a:p>
            <a:pPr marL="268288" indent="-268288">
              <a:buFont typeface="Lucida Grande"/>
              <a:buChar char="-"/>
            </a:pPr>
            <a:r>
              <a:rPr lang="en-GB" sz="2400" b="1" dirty="0">
                <a:latin typeface="Chalkboard"/>
              </a:rPr>
              <a:t>Performance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101600" y="3857625"/>
            <a:ext cx="3762568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274320">
              <a:buFont typeface="Lucida Grande"/>
              <a:buChar char="-"/>
            </a:pPr>
            <a:r>
              <a:rPr lang="en-GB" sz="2400" b="1" dirty="0" smtClean="0">
                <a:latin typeface="Chalkboard"/>
              </a:rPr>
              <a:t>Shared memory initially</a:t>
            </a:r>
          </a:p>
          <a:p>
            <a:pPr indent="-274320">
              <a:buFont typeface="Lucida Grande"/>
              <a:buChar char="-"/>
            </a:pPr>
            <a:r>
              <a:rPr lang="en-GB" sz="2400" b="1" dirty="0">
                <a:latin typeface="Chalkboard"/>
              </a:rPr>
              <a:t>Distributed memory </a:t>
            </a:r>
            <a:br>
              <a:rPr lang="en-GB" sz="2400" b="1" dirty="0">
                <a:latin typeface="Chalkboard"/>
              </a:rPr>
            </a:br>
            <a:r>
              <a:rPr lang="en-GB" sz="2400" b="1" dirty="0">
                <a:latin typeface="Chalkboard"/>
              </a:rPr>
              <a:t>	eventually</a:t>
            </a:r>
          </a:p>
          <a:p>
            <a:pPr indent="-274320">
              <a:buFont typeface="Lucida Grande"/>
              <a:buChar char="-"/>
            </a:pPr>
            <a:r>
              <a:rPr lang="en-GB" sz="2400" b="1" dirty="0" err="1">
                <a:latin typeface="Chalkboard"/>
              </a:rPr>
              <a:t>GPUs</a:t>
            </a:r>
            <a:r>
              <a:rPr lang="en-GB" sz="2400" b="1" dirty="0">
                <a:latin typeface="Chalkboard"/>
              </a:rPr>
              <a:t> anyone?</a:t>
            </a:r>
          </a:p>
        </p:txBody>
      </p:sp>
      <p:sp>
        <p:nvSpPr>
          <p:cNvPr id="20488" name="TextBox 7"/>
          <p:cNvSpPr txBox="1">
            <a:spLocks noChangeArrowheads="1"/>
          </p:cNvSpPr>
          <p:nvPr/>
        </p:nvSpPr>
        <p:spPr bwMode="auto">
          <a:xfrm>
            <a:off x="571500" y="5534025"/>
            <a:ext cx="335756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GB" sz="1600" b="1" dirty="0">
                <a:latin typeface="Chalkboard"/>
              </a:rPr>
              <a:t>Not a special purpose data-parallel compiler!  Most support is either useful for other things, or is in the form of library code.</a:t>
            </a:r>
            <a:endParaRPr lang="en-US" sz="1600" dirty="0">
              <a:latin typeface="Chalkboard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90500" y="1346200"/>
            <a:ext cx="4667250" cy="244760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marL="182880"/>
            <a:r>
              <a:rPr lang="en-US" sz="2800" b="1" dirty="0" smtClean="0">
                <a:solidFill>
                  <a:srgbClr val="FFFFFF"/>
                </a:solidFill>
                <a:latin typeface="Chalkboard"/>
              </a:rPr>
              <a:t>NESL (</a:t>
            </a:r>
            <a:r>
              <a:rPr lang="en-US" sz="2800" b="1" dirty="0" err="1" smtClean="0">
                <a:solidFill>
                  <a:srgbClr val="FFFFFF"/>
                </a:solidFill>
                <a:latin typeface="Chalkboard"/>
              </a:rPr>
              <a:t>Blelloch</a:t>
            </a:r>
            <a:r>
              <a:rPr lang="en-US" sz="2800" b="1" dirty="0" smtClean="0">
                <a:solidFill>
                  <a:srgbClr val="FFFFFF"/>
                </a:solidFill>
                <a:latin typeface="Chalkboard"/>
              </a:rPr>
              <a:t>)</a:t>
            </a:r>
            <a:br>
              <a:rPr lang="en-US" sz="2800" b="1" dirty="0" smtClean="0">
                <a:solidFill>
                  <a:srgbClr val="FFFFFF"/>
                </a:solidFill>
                <a:latin typeface="Chalkboard"/>
              </a:rPr>
            </a:br>
            <a:r>
              <a:rPr lang="en-US" sz="2000" b="1" dirty="0" smtClean="0">
                <a:solidFill>
                  <a:srgbClr val="FFFFFF"/>
                </a:solidFill>
                <a:latin typeface="Chalkboard"/>
              </a:rPr>
              <a:t>A mega-breakthrough but:</a:t>
            </a:r>
          </a:p>
          <a:p>
            <a:pPr marL="457200" indent="-182880">
              <a:buSzPts val="1400"/>
              <a:buFont typeface="Lucida Grande"/>
              <a:buChar char="-"/>
            </a:pPr>
            <a:r>
              <a:rPr lang="en-US" dirty="0" smtClean="0">
                <a:solidFill>
                  <a:srgbClr val="FFFFFF"/>
                </a:solidFill>
                <a:latin typeface="Chalkboard"/>
              </a:rPr>
              <a:t>specialized, prototype</a:t>
            </a:r>
          </a:p>
          <a:p>
            <a:pPr marL="457200" indent="-182880">
              <a:buSzPts val="1400"/>
              <a:buFont typeface="Lucida Grande"/>
              <a:buChar char="-"/>
            </a:pPr>
            <a:r>
              <a:rPr lang="en-US" dirty="0" smtClean="0">
                <a:solidFill>
                  <a:srgbClr val="FFFFFF"/>
                </a:solidFill>
                <a:latin typeface="Chalkboard"/>
              </a:rPr>
              <a:t>first order</a:t>
            </a:r>
          </a:p>
          <a:p>
            <a:pPr marL="457200" indent="-182880">
              <a:buSzPts val="1400"/>
              <a:buFont typeface="Lucida Grande"/>
              <a:buChar char="-"/>
            </a:pPr>
            <a:r>
              <a:rPr lang="en-US" dirty="0" smtClean="0">
                <a:solidFill>
                  <a:srgbClr val="FFFFFF"/>
                </a:solidFill>
                <a:latin typeface="Chalkboard"/>
              </a:rPr>
              <a:t>few data types</a:t>
            </a:r>
          </a:p>
          <a:p>
            <a:pPr marL="457200" indent="-182880">
              <a:buSzPts val="1400"/>
              <a:buFont typeface="Lucida Grande"/>
              <a:buChar char="-"/>
            </a:pPr>
            <a:r>
              <a:rPr lang="en-US" dirty="0" smtClean="0">
                <a:solidFill>
                  <a:srgbClr val="FFFFFF"/>
                </a:solidFill>
                <a:latin typeface="Chalkboard"/>
              </a:rPr>
              <a:t>no fusion</a:t>
            </a:r>
          </a:p>
          <a:p>
            <a:pPr marL="457200" indent="-182880">
              <a:buSzPts val="1400"/>
              <a:buFont typeface="Lucida Grande"/>
              <a:buChar char="-"/>
            </a:pPr>
            <a:r>
              <a:rPr lang="en-US" dirty="0" smtClean="0">
                <a:solidFill>
                  <a:srgbClr val="FFFFFF"/>
                </a:solidFill>
                <a:latin typeface="Chalkboard"/>
              </a:rPr>
              <a:t>interpreted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254500" y="4138762"/>
            <a:ext cx="4667250" cy="222188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algn="ctr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GB" sz="2000" dirty="0" smtClean="0">
                <a:latin typeface="Chalkboard"/>
              </a:rPr>
              <a:t> </a:t>
            </a:r>
            <a:r>
              <a:rPr lang="en-GB" sz="2800" b="1" dirty="0" smtClean="0">
                <a:latin typeface="Chalkboard"/>
              </a:rPr>
              <a:t>Haskell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dirty="0" smtClean="0">
                <a:latin typeface="Chalkboard"/>
              </a:rPr>
              <a:t>broad-spectrum, widely used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dirty="0" smtClean="0">
                <a:latin typeface="Chalkboard"/>
              </a:rPr>
              <a:t>higher order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dirty="0" smtClean="0">
                <a:latin typeface="Chalkboard"/>
              </a:rPr>
              <a:t>very rich data types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dirty="0" smtClean="0">
                <a:latin typeface="Chalkboard"/>
              </a:rPr>
              <a:t>aggressive fusion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dirty="0" smtClean="0">
                <a:latin typeface="Chalkboard"/>
              </a:rPr>
              <a:t>compiled</a:t>
            </a:r>
            <a:endParaRPr lang="en-GB" dirty="0"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6" grpId="0"/>
      <p:bldP spid="20487" grpId="0"/>
      <p:bldP spid="20488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Array comprehensions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395288" y="2708275"/>
            <a:ext cx="8289925" cy="73025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vecMul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:: [:Float:] -&gt; [:Float:] -&gt; Float</a:t>
            </a: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vecMul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v1 v2 =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[: f1*f2 | f1 &lt;- v1 | f2 &lt;- v2 :]</a:t>
            </a:r>
          </a:p>
        </p:txBody>
      </p:sp>
      <p:sp>
        <p:nvSpPr>
          <p:cNvPr id="11268" name="AutoShape 5"/>
          <p:cNvSpPr>
            <a:spLocks noChangeArrowheads="1"/>
          </p:cNvSpPr>
          <p:nvPr/>
        </p:nvSpPr>
        <p:spPr bwMode="auto">
          <a:xfrm>
            <a:off x="1281113" y="1390650"/>
            <a:ext cx="4268787" cy="919401"/>
          </a:xfrm>
          <a:prstGeom prst="wedgeRoundRectCallout">
            <a:avLst>
              <a:gd name="adj1" fmla="val -18384"/>
              <a:gd name="adj2" fmla="val 102142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urier"/>
                <a:cs typeface="Courier"/>
              </a:rPr>
              <a:t>[:Float:]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 is the type of </a:t>
            </a:r>
            <a:r>
              <a:rPr lang="en-GB" sz="2400" i="1" dirty="0">
                <a:solidFill>
                  <a:schemeClr val="bg1"/>
                </a:solidFill>
                <a:latin typeface="Chalkboard"/>
              </a:rPr>
              <a:t>parallel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 arrays of</a:t>
            </a:r>
            <a:r>
              <a:rPr lang="en-GB" sz="2400" dirty="0" smtClean="0">
                <a:solidFill>
                  <a:schemeClr val="bg1"/>
                </a:solidFill>
                <a:latin typeface="Chalkboard"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latin typeface="Courier"/>
                <a:cs typeface="Courier"/>
              </a:rPr>
              <a:t>Float</a:t>
            </a:r>
            <a:endParaRPr lang="en-GB" sz="2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1269" name="AutoShape 6"/>
          <p:cNvSpPr>
            <a:spLocks noChangeArrowheads="1"/>
          </p:cNvSpPr>
          <p:nvPr/>
        </p:nvSpPr>
        <p:spPr bwMode="auto">
          <a:xfrm>
            <a:off x="4214207" y="3995738"/>
            <a:ext cx="4929790" cy="1736646"/>
          </a:xfrm>
          <a:prstGeom prst="wedgeRoundRectCallout">
            <a:avLst>
              <a:gd name="adj1" fmla="val -40867"/>
              <a:gd name="adj2" fmla="val -8163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halkboard"/>
              </a:rPr>
              <a:t>An array comprehension:</a:t>
            </a:r>
            <a:r>
              <a:rPr lang="en-GB" sz="2400" dirty="0" smtClean="0">
                <a:solidFill>
                  <a:schemeClr val="bg1"/>
                </a:solidFill>
                <a:latin typeface="Chalkboard"/>
              </a:rPr>
              <a:t> </a:t>
            </a:r>
          </a:p>
          <a:p>
            <a:pPr algn="ctr"/>
            <a:r>
              <a:rPr lang="en-GB" sz="2400" dirty="0" smtClean="0">
                <a:solidFill>
                  <a:schemeClr val="bg1"/>
                </a:solidFill>
                <a:latin typeface="Chalkboard"/>
              </a:rPr>
              <a:t>“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the array of all </a:t>
            </a:r>
            <a:r>
              <a:rPr lang="en-GB" sz="2400" dirty="0">
                <a:solidFill>
                  <a:schemeClr val="bg1"/>
                </a:solidFill>
                <a:latin typeface="Courier"/>
                <a:cs typeface="Courier"/>
              </a:rPr>
              <a:t>f1*f2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 where </a:t>
            </a:r>
            <a:r>
              <a:rPr lang="en-GB" sz="2400" dirty="0">
                <a:solidFill>
                  <a:schemeClr val="bg1"/>
                </a:solidFill>
                <a:latin typeface="Courier"/>
                <a:cs typeface="Courier"/>
              </a:rPr>
              <a:t>f1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 is drawn from </a:t>
            </a:r>
            <a:r>
              <a:rPr lang="en-GB" sz="2400" dirty="0">
                <a:solidFill>
                  <a:schemeClr val="bg1"/>
                </a:solidFill>
                <a:latin typeface="Courier"/>
                <a:cs typeface="Courier"/>
              </a:rPr>
              <a:t>v1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 and </a:t>
            </a:r>
            <a:r>
              <a:rPr lang="en-GB" sz="2400" dirty="0">
                <a:solidFill>
                  <a:schemeClr val="bg1"/>
                </a:solidFill>
                <a:latin typeface="Courier"/>
                <a:cs typeface="Courier"/>
              </a:rPr>
              <a:t>f2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 from </a:t>
            </a:r>
            <a:r>
              <a:rPr lang="en-GB" sz="2400" dirty="0" smtClean="0">
                <a:solidFill>
                  <a:schemeClr val="bg1"/>
                </a:solidFill>
                <a:latin typeface="Courier"/>
                <a:cs typeface="Courier"/>
              </a:rPr>
              <a:t>v2</a:t>
            </a:r>
            <a:r>
              <a:rPr lang="en-GB" sz="2400" dirty="0" smtClean="0">
                <a:solidFill>
                  <a:schemeClr val="bg1"/>
                </a:solidFill>
                <a:latin typeface="Chalkboard"/>
                <a:cs typeface="Chalkboard"/>
              </a:rPr>
              <a:t> in lockstep.</a:t>
            </a:r>
            <a:r>
              <a:rPr lang="en-GB" sz="2400" dirty="0" smtClean="0">
                <a:solidFill>
                  <a:schemeClr val="bg1"/>
                </a:solidFill>
                <a:latin typeface="Chalkboard"/>
              </a:rPr>
              <a:t>”</a:t>
            </a:r>
            <a:endParaRPr lang="en-GB" sz="2400" dirty="0">
              <a:solidFill>
                <a:schemeClr val="bg1"/>
              </a:solidFill>
              <a:latin typeface="Chalkboard"/>
            </a:endParaRPr>
          </a:p>
        </p:txBody>
      </p:sp>
      <p:sp>
        <p:nvSpPr>
          <p:cNvPr id="11270" name="AutoShape 7"/>
          <p:cNvSpPr>
            <a:spLocks noChangeArrowheads="1"/>
          </p:cNvSpPr>
          <p:nvPr/>
        </p:nvSpPr>
        <p:spPr bwMode="auto">
          <a:xfrm>
            <a:off x="107950" y="4005263"/>
            <a:ext cx="3887788" cy="408623"/>
          </a:xfrm>
          <a:prstGeom prst="wedgeRoundRectCallout">
            <a:avLst>
              <a:gd name="adj1" fmla="val 21500"/>
              <a:gd name="adj2" fmla="val -17779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 dirty="0" err="1" smtClean="0">
                <a:solidFill>
                  <a:schemeClr val="bg1"/>
                </a:solidFill>
                <a:latin typeface="Courier"/>
                <a:cs typeface="Courier"/>
              </a:rPr>
              <a:t>sumP</a:t>
            </a:r>
            <a:r>
              <a:rPr lang="en-GB" b="1" dirty="0" smtClean="0">
                <a:solidFill>
                  <a:schemeClr val="bg1"/>
                </a:solidFill>
                <a:latin typeface="Courier"/>
                <a:cs typeface="Courier"/>
              </a:rPr>
              <a:t> :: [:Float:] -&gt; Float</a:t>
            </a:r>
            <a:endParaRPr lang="en-GB" b="1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179388" y="4868863"/>
            <a:ext cx="4105275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 dirty="0">
                <a:latin typeface="Chalkboard"/>
              </a:rPr>
              <a:t>Operations over parallel array are computed in parallel; that is the only way the programmer says “do parallel </a:t>
            </a:r>
            <a:r>
              <a:rPr lang="en-GB" sz="2000" b="1" dirty="0" smtClean="0">
                <a:latin typeface="Chalkboard"/>
              </a:rPr>
              <a:t>stuff.”</a:t>
            </a:r>
            <a:endParaRPr lang="en-GB" sz="2000" b="1" dirty="0">
              <a:latin typeface="Chalkboard"/>
            </a:endParaRP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6443663" y="6165850"/>
            <a:ext cx="223435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b="1" dirty="0">
                <a:latin typeface="Chalkboard"/>
              </a:rPr>
              <a:t>NB: no locks!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 smtClean="0"/>
              <a:t>Sparse vector multiplication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33388" y="3129401"/>
            <a:ext cx="8266112" cy="92333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450850" algn="l"/>
              </a:tabLst>
            </a:pPr>
            <a:r>
              <a:rPr lang="en-GB" sz="2200" b="1" dirty="0" err="1" smtClean="0">
                <a:solidFill>
                  <a:srgbClr val="000000"/>
                </a:solidFill>
                <a:latin typeface="Courier"/>
              </a:rPr>
              <a:t>sDotP</a:t>
            </a:r>
            <a:r>
              <a:rPr lang="en-GB" sz="22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:: [:(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Int,Float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):] -&gt; [:Float:] -&gt; Float</a:t>
            </a:r>
            <a:endParaRPr lang="en-GB" sz="2200" b="1" dirty="0" smtClean="0">
              <a:solidFill>
                <a:srgbClr val="000000"/>
              </a:solidFill>
              <a:latin typeface="Courier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450850" algn="l"/>
              </a:tabLst>
            </a:pPr>
            <a:r>
              <a:rPr lang="en-GB" sz="2200" b="1" dirty="0" err="1" smtClean="0">
                <a:solidFill>
                  <a:srgbClr val="000000"/>
                </a:solidFill>
                <a:latin typeface="Courier"/>
              </a:rPr>
              <a:t>sDotP</a:t>
            </a:r>
            <a:r>
              <a:rPr lang="en-GB" sz="22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sv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sumP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 [: </a:t>
            </a:r>
            <a:r>
              <a:rPr lang="en-GB" sz="2200" b="1" dirty="0" err="1" smtClean="0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200" b="1" dirty="0" smtClean="0">
                <a:solidFill>
                  <a:srgbClr val="000000"/>
                </a:solidFill>
                <a:latin typeface="Courier"/>
              </a:rPr>
              <a:t> * (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v!i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) | (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i,f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) &lt;- 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sv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 :]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96888" y="1446213"/>
            <a:ext cx="7070560" cy="1328023"/>
          </a:xfrm>
          <a:prstGeom prst="wedgeRoundRectCallout">
            <a:avLst>
              <a:gd name="adj1" fmla="val -6865"/>
              <a:gd name="adj2" fmla="val 7185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halkboard"/>
              </a:rPr>
              <a:t>A sparse vector is represented as a vector of (</a:t>
            </a:r>
            <a:r>
              <a:rPr lang="en-GB" sz="2400" dirty="0" smtClean="0">
                <a:solidFill>
                  <a:schemeClr val="bg1"/>
                </a:solidFill>
                <a:latin typeface="Chalkboard"/>
              </a:rPr>
              <a:t>index, value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) </a:t>
            </a:r>
            <a:r>
              <a:rPr lang="en-GB" sz="2400" dirty="0" smtClean="0">
                <a:solidFill>
                  <a:schemeClr val="bg1"/>
                </a:solidFill>
                <a:latin typeface="Chalkboard"/>
              </a:rPr>
              <a:t>pairs: </a:t>
            </a:r>
          </a:p>
          <a:p>
            <a:r>
              <a:rPr lang="en-GB" sz="2200" b="1" dirty="0" smtClean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2200" b="1" dirty="0" smtClean="0">
                <a:solidFill>
                  <a:schemeClr val="bg1"/>
                </a:solidFill>
                <a:latin typeface="Courier"/>
                <a:cs typeface="Courier"/>
                <a:sym typeface="Wingdings"/>
              </a:rPr>
              <a:t>:(0</a:t>
            </a:r>
            <a:r>
              <a:rPr lang="en-GB" sz="2200" b="1" dirty="0" smtClean="0">
                <a:solidFill>
                  <a:schemeClr val="bg1"/>
                </a:solidFill>
                <a:latin typeface="Courier"/>
                <a:cs typeface="Courier"/>
              </a:rPr>
              <a:t>,3),(2,10):]</a:t>
            </a:r>
            <a:r>
              <a:rPr lang="en-GB" sz="2200" b="1" dirty="0" smtClean="0">
                <a:solidFill>
                  <a:schemeClr val="bg1"/>
                </a:solidFill>
                <a:latin typeface="Chalkboard"/>
                <a:cs typeface="Chalkboard"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latin typeface="Chalkboard"/>
              </a:rPr>
              <a:t>instead of </a:t>
            </a:r>
            <a:r>
              <a:rPr lang="en-GB" sz="2200" b="1" dirty="0" smtClean="0">
                <a:solidFill>
                  <a:schemeClr val="bg1"/>
                </a:solidFill>
                <a:latin typeface="Courier"/>
                <a:cs typeface="Courier"/>
              </a:rPr>
              <a:t>[:3,0,10,0:]</a:t>
            </a:r>
            <a:r>
              <a:rPr lang="en-GB" sz="2400" dirty="0" smtClean="0">
                <a:solidFill>
                  <a:schemeClr val="bg1"/>
                </a:solidFill>
                <a:latin typeface="Chalkboard"/>
              </a:rPr>
              <a:t>.</a:t>
            </a:r>
            <a:endParaRPr lang="en-GB" sz="2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4292600" y="4314825"/>
            <a:ext cx="4787900" cy="510778"/>
          </a:xfrm>
          <a:prstGeom prst="wedgeRoundRectCallout">
            <a:avLst>
              <a:gd name="adj1" fmla="val -36802"/>
              <a:gd name="adj2" fmla="val -91720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400" dirty="0" err="1">
                <a:solidFill>
                  <a:schemeClr val="bg1"/>
                </a:solidFill>
                <a:latin typeface="Courier"/>
                <a:cs typeface="Courier"/>
              </a:rPr>
              <a:t>v!i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 gets the </a:t>
            </a:r>
            <a:r>
              <a:rPr lang="en-GB" sz="2400" dirty="0" err="1" smtClean="0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GB" sz="2400" dirty="0" err="1" smtClean="0">
                <a:solidFill>
                  <a:schemeClr val="bg1"/>
                </a:solidFill>
                <a:latin typeface="Chalkboard"/>
              </a:rPr>
              <a:t>th</a:t>
            </a:r>
            <a:r>
              <a:rPr lang="en-GB" sz="2400" dirty="0" smtClean="0">
                <a:solidFill>
                  <a:schemeClr val="bg1"/>
                </a:solidFill>
                <a:latin typeface="Chalkboard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element of </a:t>
            </a:r>
            <a:r>
              <a:rPr lang="en-GB" sz="2400" dirty="0" err="1">
                <a:solidFill>
                  <a:schemeClr val="bg1"/>
                </a:solidFill>
                <a:latin typeface="Courier"/>
                <a:cs typeface="Courier"/>
              </a:rPr>
              <a:t>v</a:t>
            </a:r>
            <a:endParaRPr lang="en-GB" sz="2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228600" y="6169025"/>
            <a:ext cx="866315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halkboard"/>
              </a:rPr>
              <a:t>Parallelism is proportional to length of sparse </a:t>
            </a:r>
            <a:r>
              <a:rPr lang="en-GB" sz="2400" b="1" dirty="0" smtClean="0">
                <a:latin typeface="Chalkboard"/>
              </a:rPr>
              <a:t>vector.</a:t>
            </a:r>
            <a:endParaRPr lang="en-GB" sz="2400" b="1" dirty="0">
              <a:latin typeface="Chalkboard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8600" y="4975225"/>
            <a:ext cx="4826000" cy="1021556"/>
          </a:xfrm>
          <a:prstGeom prst="wedgeRoundRectCallout">
            <a:avLst>
              <a:gd name="adj1" fmla="val -22594"/>
              <a:gd name="adj2" fmla="val -49451"/>
              <a:gd name="adj3" fmla="val 16667"/>
            </a:avLst>
          </a:prstGeom>
          <a:solidFill>
            <a:srgbClr val="A379BB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 err="1" smtClean="0">
                <a:solidFill>
                  <a:schemeClr val="bg1"/>
                </a:solidFill>
                <a:latin typeface="Courier"/>
                <a:cs typeface="Courier"/>
              </a:rPr>
              <a:t>sDotP</a:t>
            </a:r>
            <a:r>
              <a:rPr lang="en-GB" b="1" dirty="0" smtClean="0">
                <a:solidFill>
                  <a:schemeClr val="bg1"/>
                </a:solidFill>
                <a:latin typeface="Courier"/>
                <a:cs typeface="Courier"/>
              </a:rPr>
              <a:t> [</a:t>
            </a:r>
            <a:r>
              <a:rPr lang="en-US" b="1" dirty="0" smtClean="0">
                <a:solidFill>
                  <a:schemeClr val="bg1"/>
                </a:solidFill>
                <a:latin typeface="Courier"/>
                <a:cs typeface="Courier"/>
                <a:sym typeface="Wingdings"/>
              </a:rPr>
              <a:t>:(0</a:t>
            </a:r>
            <a:r>
              <a:rPr lang="en-GB" b="1" dirty="0" smtClean="0">
                <a:solidFill>
                  <a:schemeClr val="bg1"/>
                </a:solidFill>
                <a:latin typeface="Courier"/>
                <a:cs typeface="Courier"/>
              </a:rPr>
              <a:t>,3),(2,10):][:2,1,1,4:]</a:t>
            </a:r>
          </a:p>
          <a:p>
            <a:r>
              <a:rPr lang="en-GB" b="1" dirty="0" smtClean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GB" b="1" dirty="0" err="1" smtClean="0">
                <a:solidFill>
                  <a:schemeClr val="bg1"/>
                </a:solidFill>
                <a:latin typeface="Courier"/>
                <a:cs typeface="Courier"/>
              </a:rPr>
              <a:t>sumP</a:t>
            </a:r>
            <a:r>
              <a:rPr lang="en-GB" b="1" dirty="0" smtClean="0">
                <a:solidFill>
                  <a:schemeClr val="bg1"/>
                </a:solidFill>
                <a:latin typeface="Courier"/>
                <a:cs typeface="Courier"/>
              </a:rPr>
              <a:t> [: 3 * 2, 10 * 1 :]</a:t>
            </a:r>
          </a:p>
          <a:p>
            <a:r>
              <a:rPr lang="en-GB" b="1" dirty="0" smtClean="0">
                <a:solidFill>
                  <a:schemeClr val="bg1"/>
                </a:solidFill>
                <a:latin typeface="Courier"/>
                <a:cs typeface="Courier"/>
              </a:rPr>
              <a:t> = 16 </a:t>
            </a:r>
            <a:endParaRPr lang="en-GB" b="1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12293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 smtClean="0"/>
              <a:t>Sparse matrix multiplication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55588" y="3203575"/>
            <a:ext cx="8649899" cy="92333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450850" algn="l"/>
              </a:tabLst>
            </a:pP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smMul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 :: [:[:(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Int,Float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):]:] -&gt; [:Float:] -&gt; Float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450850" algn="l"/>
              </a:tabLst>
            </a:pP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smMul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sm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sumP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 [:</a:t>
            </a:r>
            <a:r>
              <a:rPr lang="en-GB" sz="22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"/>
              </a:rPr>
              <a:t>sDotP</a:t>
            </a:r>
            <a:r>
              <a:rPr lang="en-GB" sz="22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"/>
              </a:rPr>
              <a:t>sv</a:t>
            </a:r>
            <a:r>
              <a:rPr lang="en-GB" sz="22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 | 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sv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 &lt;- </a:t>
            </a:r>
            <a:r>
              <a:rPr lang="en-GB" sz="2200" b="1" dirty="0" err="1">
                <a:solidFill>
                  <a:srgbClr val="000000"/>
                </a:solidFill>
                <a:latin typeface="Courier"/>
              </a:rPr>
              <a:t>sm</a:t>
            </a:r>
            <a:r>
              <a:rPr lang="en-GB" sz="2200" b="1" dirty="0">
                <a:solidFill>
                  <a:srgbClr val="000000"/>
                </a:solidFill>
                <a:latin typeface="Courier"/>
              </a:rPr>
              <a:t> :]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213945" y="1573213"/>
            <a:ext cx="7587155" cy="1259919"/>
          </a:xfrm>
          <a:prstGeom prst="wedgeRoundRectCallout">
            <a:avLst>
              <a:gd name="adj1" fmla="val -26570"/>
              <a:gd name="adj2" fmla="val 6664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Chalkboard"/>
              </a:rPr>
              <a:t>A sparse matrix is a vector of sparse vectors:</a:t>
            </a:r>
          </a:p>
          <a:p>
            <a:r>
              <a:rPr lang="en-GB" sz="2200" b="1" dirty="0" smtClean="0">
                <a:solidFill>
                  <a:schemeClr val="bg1"/>
                </a:solidFill>
                <a:latin typeface="Courier"/>
                <a:cs typeface="Courier"/>
              </a:rPr>
              <a:t>[:[:(1,3),(4,10):],</a:t>
            </a:r>
          </a:p>
          <a:p>
            <a:r>
              <a:rPr lang="en-GB" sz="2200" b="1" dirty="0" smtClean="0">
                <a:solidFill>
                  <a:schemeClr val="bg1"/>
                </a:solidFill>
                <a:latin typeface="Courier"/>
                <a:cs typeface="Courier"/>
              </a:rPr>
              <a:t>  [:(0,2),(1,12),(4,6):]:]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1403349" y="5164138"/>
            <a:ext cx="7125795" cy="1396127"/>
          </a:xfrm>
          <a:prstGeom prst="wedgeRoundRectCallout">
            <a:avLst>
              <a:gd name="adj1" fmla="val -12897"/>
              <a:gd name="adj2" fmla="val -12454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halkboard"/>
              </a:rPr>
              <a:t>Nested data parallelism here!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  </a:t>
            </a:r>
            <a:br>
              <a:rPr lang="en-GB" sz="2400" dirty="0">
                <a:solidFill>
                  <a:schemeClr val="bg1"/>
                </a:solidFill>
                <a:latin typeface="Chalkboard"/>
              </a:rPr>
            </a:br>
            <a:r>
              <a:rPr lang="en-GB" sz="2400" dirty="0">
                <a:solidFill>
                  <a:schemeClr val="bg1"/>
                </a:solidFill>
                <a:latin typeface="Chalkboard"/>
              </a:rPr>
              <a:t>We are calling a parallel operation, </a:t>
            </a:r>
            <a:r>
              <a:rPr lang="en-GB" sz="2400" b="1" dirty="0" err="1" smtClean="0">
                <a:solidFill>
                  <a:schemeClr val="bg1"/>
                </a:solidFill>
                <a:latin typeface="Courier"/>
                <a:cs typeface="Courier"/>
              </a:rPr>
              <a:t>sDotP</a:t>
            </a:r>
            <a:r>
              <a:rPr lang="en-GB" sz="2400" dirty="0" smtClean="0">
                <a:solidFill>
                  <a:schemeClr val="bg1"/>
                </a:solidFill>
                <a:latin typeface="Chalkboard"/>
              </a:rPr>
              <a:t>, </a:t>
            </a:r>
            <a:r>
              <a:rPr lang="en-GB" sz="2400" dirty="0">
                <a:solidFill>
                  <a:schemeClr val="bg1"/>
                </a:solidFill>
                <a:latin typeface="Chalkboard"/>
              </a:rPr>
              <a:t>on every element of a parallel array, </a:t>
            </a:r>
            <a:r>
              <a:rPr lang="en-GB" sz="2400" dirty="0" smtClean="0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GB" sz="2400" dirty="0" smtClean="0">
                <a:solidFill>
                  <a:schemeClr val="bg1"/>
                </a:solidFill>
                <a:latin typeface="Chalkboard"/>
                <a:cs typeface="Chalkboard"/>
              </a:rPr>
              <a:t>.</a:t>
            </a:r>
            <a:endParaRPr lang="en-GB" sz="2400" dirty="0">
              <a:solidFill>
                <a:schemeClr val="bg1"/>
              </a:solidFill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 autoUpdateAnimBg="0"/>
      <p:bldP spid="133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28"/>
            <a:ext cx="9144000" cy="1143000"/>
          </a:xfrm>
        </p:spPr>
        <p:txBody>
          <a:bodyPr>
            <a:noAutofit/>
          </a:bodyPr>
          <a:lstStyle/>
          <a:p>
            <a:r>
              <a:rPr lang="en-GB" sz="4400" dirty="0" smtClean="0"/>
              <a:t>Example: Data-parallel </a:t>
            </a:r>
            <a:r>
              <a:rPr lang="en-GB" sz="4400" dirty="0" err="1" smtClean="0"/>
              <a:t>Quicksort</a:t>
            </a:r>
            <a:endParaRPr lang="en-GB" sz="4400" dirty="0" smtClean="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684213" y="1680892"/>
            <a:ext cx="6296025" cy="286385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sort :: [:Float:] -&gt; [:Float:]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sort a = if (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lengthP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a &lt;= 1) then a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			else sa!0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+:+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eq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+:+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sa!1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 	where 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= a!0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		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lt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= [: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|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&lt;-a,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		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eq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= [: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|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&lt;-a,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		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gr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= [: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|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&lt;-a,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		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sa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= [: sort a | a &lt;- [: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lt,gr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:] :]</a:t>
            </a:r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1403350" y="5420934"/>
            <a:ext cx="4321175" cy="1055608"/>
          </a:xfrm>
          <a:prstGeom prst="wedgeRoundRectCallout">
            <a:avLst>
              <a:gd name="adj1" fmla="val -11352"/>
              <a:gd name="adj2" fmla="val -136542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halkboard"/>
              </a:rPr>
              <a:t>2-way nested data </a:t>
            </a:r>
            <a:r>
              <a:rPr lang="en-GB" sz="2800" dirty="0" smtClean="0">
                <a:solidFill>
                  <a:schemeClr val="bg1"/>
                </a:solidFill>
                <a:latin typeface="Chalkboard"/>
              </a:rPr>
              <a:t>parallelism here.</a:t>
            </a:r>
            <a:r>
              <a:rPr lang="en-GB" sz="2400" dirty="0" smtClean="0">
                <a:solidFill>
                  <a:schemeClr val="bg1"/>
                </a:solidFill>
                <a:latin typeface="Chalkboard"/>
              </a:rPr>
              <a:t>  </a:t>
            </a:r>
            <a:endParaRPr lang="en-GB" sz="2400" dirty="0">
              <a:solidFill>
                <a:schemeClr val="bg1"/>
              </a:solidFill>
              <a:latin typeface="Chalkboard"/>
            </a:endParaRP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>
            <a:off x="6659563" y="2199897"/>
            <a:ext cx="2160587" cy="1055608"/>
          </a:xfrm>
          <a:prstGeom prst="wedgeRoundRectCallout">
            <a:avLst>
              <a:gd name="adj1" fmla="val -107093"/>
              <a:gd name="adj2" fmla="val 104148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halkboard"/>
              </a:rPr>
              <a:t>Parallel filters</a:t>
            </a:r>
            <a:endParaRPr lang="en-GB" sz="2400" dirty="0">
              <a:solidFill>
                <a:schemeClr val="bg1"/>
              </a:solidFill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How it works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690688" y="1681163"/>
            <a:ext cx="6911975" cy="469900"/>
          </a:xfrm>
          <a:prstGeom prst="rect">
            <a:avLst/>
          </a:prstGeom>
          <a:solidFill>
            <a:schemeClr val="accent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2400" b="1" dirty="0">
                <a:latin typeface="Chalkboard"/>
              </a:rPr>
              <a:t>sort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690688" y="2616200"/>
            <a:ext cx="4537075" cy="469900"/>
          </a:xfrm>
          <a:prstGeom prst="rect">
            <a:avLst/>
          </a:prstGeom>
          <a:solidFill>
            <a:schemeClr val="accent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2400" b="1" dirty="0">
                <a:latin typeface="Chalkboard"/>
              </a:rPr>
              <a:t>sort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6659563" y="2616200"/>
            <a:ext cx="1944687" cy="469900"/>
          </a:xfrm>
          <a:prstGeom prst="rect">
            <a:avLst/>
          </a:prstGeom>
          <a:solidFill>
            <a:schemeClr val="accent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2400" b="1" dirty="0">
                <a:latin typeface="Chalkboard"/>
              </a:rPr>
              <a:t>sort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690688" y="3624263"/>
            <a:ext cx="1441450" cy="469900"/>
          </a:xfrm>
          <a:prstGeom prst="rect">
            <a:avLst/>
          </a:prstGeom>
          <a:solidFill>
            <a:schemeClr val="accent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2400" b="1" dirty="0">
                <a:latin typeface="Chalkboard"/>
              </a:rPr>
              <a:t>sort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3348038" y="3624263"/>
            <a:ext cx="2808287" cy="469900"/>
          </a:xfrm>
          <a:prstGeom prst="rect">
            <a:avLst/>
          </a:prstGeom>
          <a:solidFill>
            <a:schemeClr val="accent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2400" b="1" dirty="0">
                <a:latin typeface="Chalkboard"/>
              </a:rPr>
              <a:t>sort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6659563" y="3624263"/>
            <a:ext cx="1296987" cy="469900"/>
          </a:xfrm>
          <a:prstGeom prst="rect">
            <a:avLst/>
          </a:prstGeom>
          <a:solidFill>
            <a:schemeClr val="accent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2400" b="1" dirty="0">
                <a:latin typeface="Chalkboard"/>
              </a:rPr>
              <a:t>sort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8172450" y="3623747"/>
            <a:ext cx="360363" cy="475487"/>
          </a:xfrm>
          <a:prstGeom prst="rect">
            <a:avLst/>
          </a:prstGeom>
          <a:solidFill>
            <a:schemeClr val="accent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179388" y="1624013"/>
            <a:ext cx="1089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 dirty="0">
                <a:latin typeface="Chalkboard"/>
              </a:rPr>
              <a:t>Step 1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179388" y="2633663"/>
            <a:ext cx="112082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 dirty="0">
                <a:latin typeface="Chalkboard"/>
              </a:rPr>
              <a:t>Step 2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179388" y="3570288"/>
            <a:ext cx="111344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 dirty="0">
                <a:latin typeface="Chalkboard"/>
              </a:rPr>
              <a:t>Step 3</a:t>
            </a: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4030663" y="4105275"/>
            <a:ext cx="1312389" cy="5847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dirty="0">
                <a:latin typeface="Chalkboard"/>
              </a:rPr>
              <a:t>...etc...</a:t>
            </a:r>
          </a:p>
        </p:txBody>
      </p:sp>
      <p:cxnSp>
        <p:nvCxnSpPr>
          <p:cNvPr id="17422" name="AutoShape 17"/>
          <p:cNvCxnSpPr>
            <a:cxnSpLocks noChangeShapeType="1"/>
            <a:stCxn id="17411" idx="2"/>
            <a:endCxn id="17412" idx="0"/>
          </p:cNvCxnSpPr>
          <p:nvPr/>
        </p:nvCxnSpPr>
        <p:spPr bwMode="auto">
          <a:xfrm flipH="1">
            <a:off x="3959225" y="2151063"/>
            <a:ext cx="1187450" cy="46513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3" name="AutoShape 18"/>
          <p:cNvCxnSpPr>
            <a:cxnSpLocks noChangeShapeType="1"/>
            <a:stCxn id="17411" idx="2"/>
            <a:endCxn id="17413" idx="0"/>
          </p:cNvCxnSpPr>
          <p:nvPr/>
        </p:nvCxnSpPr>
        <p:spPr bwMode="auto">
          <a:xfrm>
            <a:off x="5146675" y="2151063"/>
            <a:ext cx="2486025" cy="465137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4" name="AutoShape 19"/>
          <p:cNvCxnSpPr>
            <a:cxnSpLocks noChangeShapeType="1"/>
            <a:stCxn id="17412" idx="2"/>
            <a:endCxn id="17414" idx="0"/>
          </p:cNvCxnSpPr>
          <p:nvPr/>
        </p:nvCxnSpPr>
        <p:spPr bwMode="auto">
          <a:xfrm flipH="1">
            <a:off x="2411413" y="3086100"/>
            <a:ext cx="1547812" cy="5381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5" name="AutoShape 20"/>
          <p:cNvCxnSpPr>
            <a:cxnSpLocks noChangeShapeType="1"/>
            <a:stCxn id="17412" idx="2"/>
            <a:endCxn id="17415" idx="0"/>
          </p:cNvCxnSpPr>
          <p:nvPr/>
        </p:nvCxnSpPr>
        <p:spPr bwMode="auto">
          <a:xfrm>
            <a:off x="3959225" y="3086100"/>
            <a:ext cx="793750" cy="5381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6" name="AutoShape 21"/>
          <p:cNvCxnSpPr>
            <a:cxnSpLocks noChangeShapeType="1"/>
            <a:stCxn id="17413" idx="2"/>
            <a:endCxn id="17416" idx="0"/>
          </p:cNvCxnSpPr>
          <p:nvPr/>
        </p:nvCxnSpPr>
        <p:spPr bwMode="auto">
          <a:xfrm flipH="1">
            <a:off x="7308850" y="3086100"/>
            <a:ext cx="323850" cy="5381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7" name="AutoShape 22"/>
          <p:cNvCxnSpPr>
            <a:cxnSpLocks noChangeShapeType="1"/>
            <a:stCxn id="17413" idx="2"/>
            <a:endCxn id="17417" idx="0"/>
          </p:cNvCxnSpPr>
          <p:nvPr/>
        </p:nvCxnSpPr>
        <p:spPr bwMode="auto">
          <a:xfrm rot="16200000" flipH="1">
            <a:off x="7723446" y="2994560"/>
            <a:ext cx="537647" cy="72072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720725" y="4787900"/>
            <a:ext cx="8243888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5113" indent="-265113">
              <a:buClr>
                <a:schemeClr val="tx1"/>
              </a:buClr>
              <a:buFont typeface="Lucida Grande"/>
              <a:buChar char="-"/>
            </a:pPr>
            <a:r>
              <a:rPr lang="en-GB" sz="2400" dirty="0">
                <a:latin typeface="Chalkboard"/>
              </a:rPr>
              <a:t>All sub-sorts at the same level are done in </a:t>
            </a:r>
            <a:r>
              <a:rPr lang="en-GB" sz="2400" dirty="0" smtClean="0">
                <a:latin typeface="Chalkboard"/>
              </a:rPr>
              <a:t>parallel.</a:t>
            </a:r>
          </a:p>
          <a:p>
            <a:pPr marL="265113" indent="-265113">
              <a:buClr>
                <a:schemeClr val="tx1"/>
              </a:buClr>
              <a:buFont typeface="Lucida Grande"/>
              <a:buChar char="-"/>
            </a:pPr>
            <a:r>
              <a:rPr lang="en-GB" sz="2400" dirty="0">
                <a:solidFill>
                  <a:srgbClr val="FFFF00"/>
                </a:solidFill>
                <a:latin typeface="Chalkboard"/>
              </a:rPr>
              <a:t>Segment vectors</a:t>
            </a:r>
            <a:r>
              <a:rPr lang="en-GB" sz="2400" dirty="0">
                <a:latin typeface="Chalkboard"/>
              </a:rPr>
              <a:t> track which chunk belongs to which sub </a:t>
            </a:r>
            <a:r>
              <a:rPr lang="en-GB" sz="2400" dirty="0" smtClean="0">
                <a:latin typeface="Chalkboard"/>
              </a:rPr>
              <a:t>problem.</a:t>
            </a:r>
          </a:p>
          <a:p>
            <a:pPr marL="265113" indent="-265113">
              <a:buClr>
                <a:schemeClr val="tx1"/>
              </a:buClr>
              <a:buFont typeface="Lucida Grande"/>
              <a:buChar char="-"/>
            </a:pPr>
            <a:r>
              <a:rPr lang="en-GB" sz="2400" dirty="0">
                <a:latin typeface="Chalkboard"/>
              </a:rPr>
              <a:t>Instant insanity when done by </a:t>
            </a:r>
            <a:r>
              <a:rPr lang="en-GB" sz="2400" dirty="0" smtClean="0">
                <a:latin typeface="Chalkboard"/>
              </a:rPr>
              <a:t>hand.</a:t>
            </a:r>
            <a:endParaRPr lang="en-GB" sz="2400" dirty="0">
              <a:latin typeface="Chalkboard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dirty="0" smtClean="0"/>
              <a:t>Example: Parallel Search</a:t>
            </a:r>
            <a:endParaRPr lang="en-US" sz="4800" b="0" dirty="0">
              <a:solidFill>
                <a:srgbClr val="EFE0A2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32460" y="1747822"/>
            <a:ext cx="7726419" cy="1323439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type Doc    = [: String :]   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-- Sequence of words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type Corpus = [: Doc    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endParaRPr lang="en-GB" sz="2000" b="1" dirty="0" smtClean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search :: Corpus -&gt; String -&gt; [: (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Doc,[:Int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:]):]</a:t>
            </a:r>
            <a:endParaRPr lang="en-GB" sz="2000" b="1" dirty="0">
              <a:solidFill>
                <a:srgbClr val="FF0000"/>
              </a:solidFill>
              <a:latin typeface="Courier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393140" y="3676648"/>
            <a:ext cx="4732873" cy="1736646"/>
          </a:xfrm>
          <a:prstGeom prst="wedgeRoundRectCallout">
            <a:avLst>
              <a:gd name="adj1" fmla="val 45123"/>
              <a:gd name="adj2" fmla="val -8108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GB" sz="2400" b="0" i="0" u="none" strike="noStrike" baseline="0" dirty="0" smtClean="0">
                <a:solidFill>
                  <a:srgbClr val="000000"/>
                </a:solidFill>
                <a:effectLst/>
                <a:latin typeface="Chalkboard"/>
              </a:rPr>
              <a:t>Find all </a:t>
            </a:r>
            <a:r>
              <a:rPr lang="en-GB" sz="2400" b="0" dirty="0" smtClean="0">
                <a:solidFill>
                  <a:srgbClr val="000000"/>
                </a:solidFill>
                <a:latin typeface="Chalkboard"/>
              </a:rPr>
              <a:t>Docs that mention the string, along with the places where it is mentioned </a:t>
            </a:r>
            <a:br>
              <a:rPr lang="en-GB" sz="2400" b="0" dirty="0" smtClean="0">
                <a:solidFill>
                  <a:srgbClr val="000000"/>
                </a:solidFill>
                <a:latin typeface="Chalkboard"/>
              </a:rPr>
            </a:br>
            <a:r>
              <a:rPr lang="en-GB" sz="2400" b="0" dirty="0" smtClean="0">
                <a:solidFill>
                  <a:srgbClr val="000000"/>
                </a:solidFill>
                <a:latin typeface="Chalkboard"/>
              </a:rPr>
              <a:t>(e.g. word 45 and 99) </a:t>
            </a:r>
            <a:endParaRPr kumimoji="0" lang="en-GB" sz="2400" b="0" i="0" u="none" strike="noStrike" baseline="0" dirty="0">
              <a:solidFill>
                <a:srgbClr val="000000"/>
              </a:solidFill>
              <a:effectLst/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 bwMode="auto">
          <a:xfrm>
            <a:off x="1445170" y="4687127"/>
            <a:ext cx="7620000" cy="919401"/>
          </a:xfrm>
          <a:prstGeom prst="wedgeRoundRectCallout">
            <a:avLst>
              <a:gd name="adj1" fmla="val -41779"/>
              <a:gd name="adj2" fmla="val -1549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GB" sz="2400" b="0" i="0" u="none" strike="noStrike" baseline="0" dirty="0" smtClean="0">
                <a:solidFill>
                  <a:schemeClr val="bg1"/>
                </a:solidFill>
                <a:effectLst/>
                <a:latin typeface="Chalkboard"/>
              </a:rPr>
              <a:t>Find all </a:t>
            </a:r>
            <a:r>
              <a:rPr lang="en-GB" sz="2400" b="0" dirty="0" smtClean="0">
                <a:solidFill>
                  <a:schemeClr val="bg1"/>
                </a:solidFill>
                <a:latin typeface="Chalkboard"/>
              </a:rPr>
              <a:t>the places where a string is mentioned in a document (e.g. word 45 and 99) .</a:t>
            </a:r>
            <a:endParaRPr kumimoji="0" lang="en-GB" sz="2400" b="0" i="0" u="none" strike="noStrike" baseline="0" dirty="0">
              <a:solidFill>
                <a:schemeClr val="bg1"/>
              </a:solidFill>
              <a:effectLst/>
              <a:latin typeface="Chalkboard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09404" y="1735122"/>
            <a:ext cx="7572506" cy="1938992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type Doc    = [: String 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type Corpus = [: Doc    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endParaRPr lang="en-GB" sz="2000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search :: Corpus -&gt; String -&gt; [: (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Doc,[:Int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:]):]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endParaRPr lang="en-GB" sz="2000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wordOccs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:: Doc -&gt; String -&gt; [: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Int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:]</a:t>
            </a:r>
            <a:endParaRPr lang="en-GB" sz="2000" b="1" dirty="0">
              <a:solidFill>
                <a:srgbClr val="FF0000"/>
              </a:solidFill>
              <a:latin typeface="Courier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dirty="0" smtClean="0"/>
              <a:t>Example: Parallel Search</a:t>
            </a:r>
            <a:endParaRPr lang="en-US" sz="4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Example: Parallel Search</a:t>
            </a:r>
            <a:endParaRPr lang="en-GB" sz="4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0696" y="1633522"/>
            <a:ext cx="7572506" cy="2862322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type Doc    = [: String 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type Corpus = [: Doc    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endParaRPr lang="en-GB" sz="2000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search :: Corpus -&gt; String -&gt; [: (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Doc,[:Int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:]):]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search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ds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s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= [: (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d,is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) |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d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&lt;-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ds</a:t>
            </a:r>
            <a:endParaRPr lang="en-GB" sz="2000" b="1" dirty="0" smtClean="0">
              <a:solidFill>
                <a:srgbClr val="FF0000"/>
              </a:solidFill>
              <a:latin typeface="Courier"/>
            </a:endParaRP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						, let is =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wordOccs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d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s</a:t>
            </a:r>
            <a:endParaRPr lang="en-GB" sz="2000" b="1" dirty="0" smtClean="0">
              <a:solidFill>
                <a:srgbClr val="FF0000"/>
              </a:solidFill>
              <a:latin typeface="Courier"/>
            </a:endParaRP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						, not (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nullP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is) 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endParaRPr lang="en-GB" sz="2000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wordOccs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:: Doc -&gt; String -&gt; [: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Int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:]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86314" y="5715016"/>
            <a:ext cx="3570208" cy="400110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nullP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:: [:a:] -&gt;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Bool</a:t>
            </a:r>
            <a:endParaRPr lang="en-GB" sz="2000" b="1" dirty="0">
              <a:solidFill>
                <a:srgbClr val="000000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Example: Parallel Search</a:t>
            </a:r>
            <a:endParaRPr lang="en-GB" sz="4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4348" y="1503709"/>
            <a:ext cx="7725192" cy="3477875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type Doc    = [: String 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type Corpus = [: Doc    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endParaRPr lang="en-GB" sz="2000" b="1" dirty="0" smtClean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search :: Corpus -&gt; String -&gt; [: (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Doc,[:Int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:]):]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endParaRPr lang="en-GB" sz="2000" b="1" dirty="0" smtClean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wordOccs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:: Doc -&gt; String -&gt; [: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Int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wordOccs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d s = [: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i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| (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i,si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) &lt;-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zipP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positions d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                   ,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s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==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si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   where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     positions :: [: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Int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     positions =  [: 1..lengthP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d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:]</a:t>
            </a:r>
            <a:endParaRPr lang="en-GB" sz="2000" b="1" dirty="0">
              <a:solidFill>
                <a:srgbClr val="FF0000"/>
              </a:solidFill>
              <a:latin typeface="Courier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00364" y="5500702"/>
            <a:ext cx="6032421" cy="707886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zipP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   :: [:a:] -&gt; [: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b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:] -&gt; [:(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a,b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):]</a:t>
            </a:r>
          </a:p>
          <a:p>
            <a:pPr>
              <a:tabLst>
                <a:tab pos="450850" algn="l"/>
                <a:tab pos="901700" algn="l"/>
                <a:tab pos="1344613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lengthP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:: [:a:] -&gt;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Int</a:t>
            </a:r>
            <a:endParaRPr lang="en-GB" sz="2000" b="1" dirty="0">
              <a:solidFill>
                <a:srgbClr val="000000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</a:t>
            </a:r>
            <a:r>
              <a:rPr lang="en-US" dirty="0" err="1" smtClean="0"/>
              <a:t>vs</a:t>
            </a:r>
            <a:r>
              <a:rPr lang="en-US" dirty="0" smtClean="0"/>
              <a:t>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FF00"/>
                </a:solidFill>
              </a:rPr>
              <a:t>parallel</a:t>
            </a:r>
            <a:r>
              <a:rPr lang="en-US" dirty="0" smtClean="0"/>
              <a:t> program exploits real parallel computing resources to </a:t>
            </a:r>
            <a:r>
              <a:rPr lang="en-US" i="1" dirty="0" smtClean="0"/>
              <a:t>run faster</a:t>
            </a:r>
            <a:r>
              <a:rPr lang="en-US" dirty="0" smtClean="0"/>
              <a:t> while computing the </a:t>
            </a:r>
            <a:r>
              <a:rPr lang="en-US" i="1" dirty="0" smtClean="0"/>
              <a:t>same answer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Expectation of genuinely simultaneous execution</a:t>
            </a:r>
          </a:p>
          <a:p>
            <a:pPr lvl="1"/>
            <a:r>
              <a:rPr lang="en-US" dirty="0" smtClean="0"/>
              <a:t>Deterministic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FF00"/>
                </a:solidFill>
              </a:rPr>
              <a:t>concurrent </a:t>
            </a:r>
            <a:r>
              <a:rPr lang="en-US" dirty="0" smtClean="0"/>
              <a:t>program models independent agents that can communicate and synchronize.</a:t>
            </a:r>
          </a:p>
          <a:p>
            <a:pPr lvl="1"/>
            <a:r>
              <a:rPr lang="en-US" dirty="0" smtClean="0"/>
              <a:t>Meaningful on a machine with one processor</a:t>
            </a:r>
          </a:p>
          <a:p>
            <a:pPr lvl="1"/>
            <a:r>
              <a:rPr lang="en-US" dirty="0" smtClean="0"/>
              <a:t>Non-deterministic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Hard to implement well!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2462213" y="2543175"/>
            <a:ext cx="5688012" cy="3960813"/>
            <a:chOff x="1763713" y="2492375"/>
            <a:chExt cx="5688012" cy="3960813"/>
          </a:xfrm>
        </p:grpSpPr>
        <p:sp>
          <p:nvSpPr>
            <p:cNvPr id="14339" name="Rectangle 4"/>
            <p:cNvSpPr>
              <a:spLocks noChangeArrowheads="1"/>
            </p:cNvSpPr>
            <p:nvPr/>
          </p:nvSpPr>
          <p:spPr bwMode="auto">
            <a:xfrm>
              <a:off x="1763713" y="2542659"/>
              <a:ext cx="5688012" cy="369332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40" name="Line 5"/>
            <p:cNvSpPr>
              <a:spLocks noChangeShapeType="1"/>
            </p:cNvSpPr>
            <p:nvPr/>
          </p:nvSpPr>
          <p:spPr bwMode="auto">
            <a:xfrm>
              <a:off x="2243138" y="2492375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41" name="Line 6"/>
            <p:cNvSpPr>
              <a:spLocks noChangeShapeType="1"/>
            </p:cNvSpPr>
            <p:nvPr/>
          </p:nvSpPr>
          <p:spPr bwMode="auto">
            <a:xfrm>
              <a:off x="2722563" y="2492375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42" name="Line 7"/>
            <p:cNvSpPr>
              <a:spLocks noChangeShapeType="1"/>
            </p:cNvSpPr>
            <p:nvPr/>
          </p:nvSpPr>
          <p:spPr bwMode="auto">
            <a:xfrm>
              <a:off x="3203575" y="2492375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>
              <a:off x="3684588" y="2492375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44" name="Line 9"/>
            <p:cNvSpPr>
              <a:spLocks noChangeShapeType="1"/>
            </p:cNvSpPr>
            <p:nvPr/>
          </p:nvSpPr>
          <p:spPr bwMode="auto">
            <a:xfrm>
              <a:off x="4165600" y="2492375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45" name="Line 10"/>
            <p:cNvSpPr>
              <a:spLocks noChangeShapeType="1"/>
            </p:cNvSpPr>
            <p:nvPr/>
          </p:nvSpPr>
          <p:spPr bwMode="auto">
            <a:xfrm>
              <a:off x="4645025" y="2492375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5126038" y="2492375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47" name="Line 12"/>
            <p:cNvSpPr>
              <a:spLocks noChangeShapeType="1"/>
            </p:cNvSpPr>
            <p:nvPr/>
          </p:nvSpPr>
          <p:spPr bwMode="auto">
            <a:xfrm>
              <a:off x="5607050" y="2492375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48" name="Line 13"/>
            <p:cNvSpPr>
              <a:spLocks noChangeShapeType="1"/>
            </p:cNvSpPr>
            <p:nvPr/>
          </p:nvSpPr>
          <p:spPr bwMode="auto">
            <a:xfrm>
              <a:off x="6086475" y="2492375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49" name="Line 14"/>
            <p:cNvSpPr>
              <a:spLocks noChangeShapeType="1"/>
            </p:cNvSpPr>
            <p:nvPr/>
          </p:nvSpPr>
          <p:spPr bwMode="auto">
            <a:xfrm>
              <a:off x="6567488" y="2492375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50" name="Line 15"/>
            <p:cNvSpPr>
              <a:spLocks noChangeShapeType="1"/>
            </p:cNvSpPr>
            <p:nvPr/>
          </p:nvSpPr>
          <p:spPr bwMode="auto">
            <a:xfrm>
              <a:off x="7048500" y="2492375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grpSp>
          <p:nvGrpSpPr>
            <p:cNvPr id="2" name="Group 30"/>
            <p:cNvGrpSpPr>
              <a:grpSpLocks/>
            </p:cNvGrpSpPr>
            <p:nvPr/>
          </p:nvGrpSpPr>
          <p:grpSpPr bwMode="auto">
            <a:xfrm>
              <a:off x="1815489" y="3162300"/>
              <a:ext cx="369522" cy="1879600"/>
              <a:chOff x="1645" y="1570"/>
              <a:chExt cx="429" cy="2132"/>
            </a:xfrm>
            <a:solidFill>
              <a:schemeClr val="accent3"/>
            </a:solidFill>
          </p:grpSpPr>
          <p:sp>
            <p:nvSpPr>
              <p:cNvPr id="14441" name="Rectangle 16"/>
              <p:cNvSpPr>
                <a:spLocks noChangeArrowheads="1"/>
              </p:cNvSpPr>
              <p:nvPr/>
            </p:nvSpPr>
            <p:spPr bwMode="auto">
              <a:xfrm rot="16200000">
                <a:off x="794" y="2421"/>
                <a:ext cx="2132" cy="429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42" name="Line 21"/>
              <p:cNvSpPr>
                <a:spLocks noChangeShapeType="1"/>
              </p:cNvSpPr>
              <p:nvPr/>
            </p:nvSpPr>
            <p:spPr bwMode="auto">
              <a:xfrm rot="-5400000">
                <a:off x="1860" y="3270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43" name="Line 22"/>
              <p:cNvSpPr>
                <a:spLocks noChangeShapeType="1"/>
              </p:cNvSpPr>
              <p:nvPr/>
            </p:nvSpPr>
            <p:spPr bwMode="auto">
              <a:xfrm rot="-5400000">
                <a:off x="1860" y="2952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44" name="Line 23"/>
              <p:cNvSpPr>
                <a:spLocks noChangeShapeType="1"/>
              </p:cNvSpPr>
              <p:nvPr/>
            </p:nvSpPr>
            <p:spPr bwMode="auto">
              <a:xfrm rot="-5400000">
                <a:off x="1860" y="2634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45" name="Line 24"/>
              <p:cNvSpPr>
                <a:spLocks noChangeShapeType="1"/>
              </p:cNvSpPr>
              <p:nvPr/>
            </p:nvSpPr>
            <p:spPr bwMode="auto">
              <a:xfrm rot="-5400000">
                <a:off x="1860" y="2316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46" name="Line 25"/>
              <p:cNvSpPr>
                <a:spLocks noChangeShapeType="1"/>
              </p:cNvSpPr>
              <p:nvPr/>
            </p:nvSpPr>
            <p:spPr bwMode="auto">
              <a:xfrm rot="-5400000">
                <a:off x="1860" y="1998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47" name="Line 26"/>
              <p:cNvSpPr>
                <a:spLocks noChangeShapeType="1"/>
              </p:cNvSpPr>
              <p:nvPr/>
            </p:nvSpPr>
            <p:spPr bwMode="auto">
              <a:xfrm rot="-5400000">
                <a:off x="1860" y="1680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3720437" y="3163783"/>
              <a:ext cx="369705" cy="471488"/>
              <a:chOff x="1260" y="1571"/>
              <a:chExt cx="245" cy="318"/>
            </a:xfrm>
            <a:solidFill>
              <a:schemeClr val="accent3"/>
            </a:solidFill>
          </p:grpSpPr>
          <p:sp>
            <p:nvSpPr>
              <p:cNvPr id="14439" name="Rectangle 32"/>
              <p:cNvSpPr>
                <a:spLocks noChangeArrowheads="1"/>
              </p:cNvSpPr>
              <p:nvPr/>
            </p:nvSpPr>
            <p:spPr bwMode="auto">
              <a:xfrm rot="16200000">
                <a:off x="1224" y="1607"/>
                <a:ext cx="318" cy="24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40" name="Line 38"/>
              <p:cNvSpPr>
                <a:spLocks noChangeShapeType="1"/>
              </p:cNvSpPr>
              <p:nvPr/>
            </p:nvSpPr>
            <p:spPr bwMode="auto">
              <a:xfrm rot="-5400000">
                <a:off x="1383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2291700" y="3162300"/>
              <a:ext cx="369598" cy="3290888"/>
              <a:chOff x="1895" y="1570"/>
              <a:chExt cx="245" cy="2223"/>
            </a:xfrm>
            <a:solidFill>
              <a:schemeClr val="accent3"/>
            </a:solidFill>
          </p:grpSpPr>
          <p:sp>
            <p:nvSpPr>
              <p:cNvPr id="14426" name="Rectangle 40"/>
              <p:cNvSpPr>
                <a:spLocks noChangeArrowheads="1"/>
              </p:cNvSpPr>
              <p:nvPr/>
            </p:nvSpPr>
            <p:spPr bwMode="auto">
              <a:xfrm rot="16200000">
                <a:off x="906" y="2559"/>
                <a:ext cx="2223" cy="24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27" name="Line 41"/>
              <p:cNvSpPr>
                <a:spLocks noChangeShapeType="1"/>
              </p:cNvSpPr>
              <p:nvPr/>
            </p:nvSpPr>
            <p:spPr bwMode="auto">
              <a:xfrm rot="-5400000">
                <a:off x="2018" y="2586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28" name="Line 42"/>
              <p:cNvSpPr>
                <a:spLocks noChangeShapeType="1"/>
              </p:cNvSpPr>
              <p:nvPr/>
            </p:nvSpPr>
            <p:spPr bwMode="auto">
              <a:xfrm rot="-5400000">
                <a:off x="2018" y="2397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29" name="Line 43"/>
              <p:cNvSpPr>
                <a:spLocks noChangeShapeType="1"/>
              </p:cNvSpPr>
              <p:nvPr/>
            </p:nvSpPr>
            <p:spPr bwMode="auto">
              <a:xfrm rot="-5400000">
                <a:off x="2018" y="220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30" name="Line 44"/>
              <p:cNvSpPr>
                <a:spLocks noChangeShapeType="1"/>
              </p:cNvSpPr>
              <p:nvPr/>
            </p:nvSpPr>
            <p:spPr bwMode="auto">
              <a:xfrm rot="-5400000">
                <a:off x="2018" y="201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31" name="Line 45"/>
              <p:cNvSpPr>
                <a:spLocks noChangeShapeType="1"/>
              </p:cNvSpPr>
              <p:nvPr/>
            </p:nvSpPr>
            <p:spPr bwMode="auto">
              <a:xfrm rot="-5400000">
                <a:off x="2018" y="182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32" name="Line 46"/>
              <p:cNvSpPr>
                <a:spLocks noChangeShapeType="1"/>
              </p:cNvSpPr>
              <p:nvPr/>
            </p:nvSpPr>
            <p:spPr bwMode="auto">
              <a:xfrm rot="-5400000">
                <a:off x="2018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33" name="Line 47"/>
              <p:cNvSpPr>
                <a:spLocks noChangeShapeType="1"/>
              </p:cNvSpPr>
              <p:nvPr/>
            </p:nvSpPr>
            <p:spPr bwMode="auto">
              <a:xfrm rot="-5400000">
                <a:off x="2018" y="274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34" name="Line 48"/>
              <p:cNvSpPr>
                <a:spLocks noChangeShapeType="1"/>
              </p:cNvSpPr>
              <p:nvPr/>
            </p:nvSpPr>
            <p:spPr bwMode="auto">
              <a:xfrm rot="-5400000">
                <a:off x="2018" y="2912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35" name="Line 49"/>
              <p:cNvSpPr>
                <a:spLocks noChangeShapeType="1"/>
              </p:cNvSpPr>
              <p:nvPr/>
            </p:nvSpPr>
            <p:spPr bwMode="auto">
              <a:xfrm rot="-5400000">
                <a:off x="2018" y="3075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36" name="Line 50"/>
              <p:cNvSpPr>
                <a:spLocks noChangeShapeType="1"/>
              </p:cNvSpPr>
              <p:nvPr/>
            </p:nvSpPr>
            <p:spPr bwMode="auto">
              <a:xfrm rot="-5400000">
                <a:off x="2018" y="323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37" name="Line 51"/>
              <p:cNvSpPr>
                <a:spLocks noChangeShapeType="1"/>
              </p:cNvSpPr>
              <p:nvPr/>
            </p:nvSpPr>
            <p:spPr bwMode="auto">
              <a:xfrm rot="-5400000">
                <a:off x="2018" y="3401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38" name="Line 52"/>
              <p:cNvSpPr>
                <a:spLocks noChangeShapeType="1"/>
              </p:cNvSpPr>
              <p:nvPr/>
            </p:nvSpPr>
            <p:spPr bwMode="auto">
              <a:xfrm rot="-5400000">
                <a:off x="2018" y="3564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5" name="Group 55"/>
            <p:cNvGrpSpPr>
              <a:grpSpLocks/>
            </p:cNvGrpSpPr>
            <p:nvPr/>
          </p:nvGrpSpPr>
          <p:grpSpPr bwMode="auto">
            <a:xfrm>
              <a:off x="2767950" y="3162300"/>
              <a:ext cx="369598" cy="3290888"/>
              <a:chOff x="1895" y="1570"/>
              <a:chExt cx="245" cy="2223"/>
            </a:xfrm>
            <a:solidFill>
              <a:schemeClr val="accent3"/>
            </a:solidFill>
          </p:grpSpPr>
          <p:sp>
            <p:nvSpPr>
              <p:cNvPr id="14413" name="Rectangle 56"/>
              <p:cNvSpPr>
                <a:spLocks noChangeArrowheads="1"/>
              </p:cNvSpPr>
              <p:nvPr/>
            </p:nvSpPr>
            <p:spPr bwMode="auto">
              <a:xfrm rot="16200000">
                <a:off x="906" y="2559"/>
                <a:ext cx="2223" cy="24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14" name="Line 57"/>
              <p:cNvSpPr>
                <a:spLocks noChangeShapeType="1"/>
              </p:cNvSpPr>
              <p:nvPr/>
            </p:nvSpPr>
            <p:spPr bwMode="auto">
              <a:xfrm rot="-5400000">
                <a:off x="2018" y="2586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15" name="Line 58"/>
              <p:cNvSpPr>
                <a:spLocks noChangeShapeType="1"/>
              </p:cNvSpPr>
              <p:nvPr/>
            </p:nvSpPr>
            <p:spPr bwMode="auto">
              <a:xfrm rot="-5400000">
                <a:off x="2018" y="2397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16" name="Line 59"/>
              <p:cNvSpPr>
                <a:spLocks noChangeShapeType="1"/>
              </p:cNvSpPr>
              <p:nvPr/>
            </p:nvSpPr>
            <p:spPr bwMode="auto">
              <a:xfrm rot="-5400000">
                <a:off x="2018" y="220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17" name="Line 60"/>
              <p:cNvSpPr>
                <a:spLocks noChangeShapeType="1"/>
              </p:cNvSpPr>
              <p:nvPr/>
            </p:nvSpPr>
            <p:spPr bwMode="auto">
              <a:xfrm rot="-5400000">
                <a:off x="2018" y="201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18" name="Line 61"/>
              <p:cNvSpPr>
                <a:spLocks noChangeShapeType="1"/>
              </p:cNvSpPr>
              <p:nvPr/>
            </p:nvSpPr>
            <p:spPr bwMode="auto">
              <a:xfrm rot="-5400000">
                <a:off x="2018" y="182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19" name="Line 62"/>
              <p:cNvSpPr>
                <a:spLocks noChangeShapeType="1"/>
              </p:cNvSpPr>
              <p:nvPr/>
            </p:nvSpPr>
            <p:spPr bwMode="auto">
              <a:xfrm rot="-5400000">
                <a:off x="2018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20" name="Line 63"/>
              <p:cNvSpPr>
                <a:spLocks noChangeShapeType="1"/>
              </p:cNvSpPr>
              <p:nvPr/>
            </p:nvSpPr>
            <p:spPr bwMode="auto">
              <a:xfrm rot="-5400000">
                <a:off x="2018" y="274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21" name="Line 64"/>
              <p:cNvSpPr>
                <a:spLocks noChangeShapeType="1"/>
              </p:cNvSpPr>
              <p:nvPr/>
            </p:nvSpPr>
            <p:spPr bwMode="auto">
              <a:xfrm rot="-5400000">
                <a:off x="2018" y="2912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22" name="Line 65"/>
              <p:cNvSpPr>
                <a:spLocks noChangeShapeType="1"/>
              </p:cNvSpPr>
              <p:nvPr/>
            </p:nvSpPr>
            <p:spPr bwMode="auto">
              <a:xfrm rot="-5400000">
                <a:off x="2018" y="3075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23" name="Line 66"/>
              <p:cNvSpPr>
                <a:spLocks noChangeShapeType="1"/>
              </p:cNvSpPr>
              <p:nvPr/>
            </p:nvSpPr>
            <p:spPr bwMode="auto">
              <a:xfrm rot="-5400000">
                <a:off x="2018" y="323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24" name="Line 67"/>
              <p:cNvSpPr>
                <a:spLocks noChangeShapeType="1"/>
              </p:cNvSpPr>
              <p:nvPr/>
            </p:nvSpPr>
            <p:spPr bwMode="auto">
              <a:xfrm rot="-5400000">
                <a:off x="2018" y="3401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25" name="Line 68"/>
              <p:cNvSpPr>
                <a:spLocks noChangeShapeType="1"/>
              </p:cNvSpPr>
              <p:nvPr/>
            </p:nvSpPr>
            <p:spPr bwMode="auto">
              <a:xfrm rot="-5400000">
                <a:off x="2018" y="3564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6" name="Group 69"/>
            <p:cNvGrpSpPr>
              <a:grpSpLocks/>
            </p:cNvGrpSpPr>
            <p:nvPr/>
          </p:nvGrpSpPr>
          <p:grpSpPr bwMode="auto">
            <a:xfrm>
              <a:off x="3243839" y="3162300"/>
              <a:ext cx="368806" cy="471488"/>
              <a:chOff x="1261" y="1570"/>
              <a:chExt cx="243" cy="318"/>
            </a:xfrm>
            <a:solidFill>
              <a:schemeClr val="accent3"/>
            </a:solidFill>
          </p:grpSpPr>
          <p:sp>
            <p:nvSpPr>
              <p:cNvPr id="14411" name="Rectangle 70"/>
              <p:cNvSpPr>
                <a:spLocks noChangeArrowheads="1"/>
              </p:cNvSpPr>
              <p:nvPr/>
            </p:nvSpPr>
            <p:spPr bwMode="auto">
              <a:xfrm rot="16200000">
                <a:off x="1224" y="1607"/>
                <a:ext cx="318" cy="243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12" name="Line 71"/>
              <p:cNvSpPr>
                <a:spLocks noChangeShapeType="1"/>
              </p:cNvSpPr>
              <p:nvPr/>
            </p:nvSpPr>
            <p:spPr bwMode="auto">
              <a:xfrm rot="-5400000">
                <a:off x="1383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7" name="Group 72"/>
            <p:cNvGrpSpPr>
              <a:grpSpLocks/>
            </p:cNvGrpSpPr>
            <p:nvPr/>
          </p:nvGrpSpPr>
          <p:grpSpPr bwMode="auto">
            <a:xfrm>
              <a:off x="4198277" y="3163783"/>
              <a:ext cx="369704" cy="471488"/>
              <a:chOff x="1260" y="1571"/>
              <a:chExt cx="245" cy="318"/>
            </a:xfrm>
            <a:solidFill>
              <a:schemeClr val="accent3"/>
            </a:solidFill>
          </p:grpSpPr>
          <p:sp>
            <p:nvSpPr>
              <p:cNvPr id="14409" name="Rectangle 73"/>
              <p:cNvSpPr>
                <a:spLocks noChangeArrowheads="1"/>
              </p:cNvSpPr>
              <p:nvPr/>
            </p:nvSpPr>
            <p:spPr bwMode="auto">
              <a:xfrm rot="16200000">
                <a:off x="1224" y="1607"/>
                <a:ext cx="318" cy="24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10" name="Line 74"/>
              <p:cNvSpPr>
                <a:spLocks noChangeShapeType="1"/>
              </p:cNvSpPr>
              <p:nvPr/>
            </p:nvSpPr>
            <p:spPr bwMode="auto">
              <a:xfrm rot="-5400000">
                <a:off x="1383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4677752" y="3162300"/>
              <a:ext cx="369522" cy="1879600"/>
              <a:chOff x="1645" y="1570"/>
              <a:chExt cx="429" cy="2132"/>
            </a:xfrm>
            <a:solidFill>
              <a:schemeClr val="accent3"/>
            </a:solidFill>
          </p:grpSpPr>
          <p:sp>
            <p:nvSpPr>
              <p:cNvPr id="14402" name="Rectangle 76"/>
              <p:cNvSpPr>
                <a:spLocks noChangeArrowheads="1"/>
              </p:cNvSpPr>
              <p:nvPr/>
            </p:nvSpPr>
            <p:spPr bwMode="auto">
              <a:xfrm rot="16200000">
                <a:off x="794" y="2421"/>
                <a:ext cx="2132" cy="429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03" name="Line 77"/>
              <p:cNvSpPr>
                <a:spLocks noChangeShapeType="1"/>
              </p:cNvSpPr>
              <p:nvPr/>
            </p:nvSpPr>
            <p:spPr bwMode="auto">
              <a:xfrm rot="-5400000">
                <a:off x="1860" y="3270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04" name="Line 78"/>
              <p:cNvSpPr>
                <a:spLocks noChangeShapeType="1"/>
              </p:cNvSpPr>
              <p:nvPr/>
            </p:nvSpPr>
            <p:spPr bwMode="auto">
              <a:xfrm rot="-5400000">
                <a:off x="1860" y="2952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05" name="Line 79"/>
              <p:cNvSpPr>
                <a:spLocks noChangeShapeType="1"/>
              </p:cNvSpPr>
              <p:nvPr/>
            </p:nvSpPr>
            <p:spPr bwMode="auto">
              <a:xfrm rot="-5400000">
                <a:off x="1860" y="2634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06" name="Line 80"/>
              <p:cNvSpPr>
                <a:spLocks noChangeShapeType="1"/>
              </p:cNvSpPr>
              <p:nvPr/>
            </p:nvSpPr>
            <p:spPr bwMode="auto">
              <a:xfrm rot="-5400000">
                <a:off x="1860" y="2316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07" name="Line 81"/>
              <p:cNvSpPr>
                <a:spLocks noChangeShapeType="1"/>
              </p:cNvSpPr>
              <p:nvPr/>
            </p:nvSpPr>
            <p:spPr bwMode="auto">
              <a:xfrm rot="-5400000">
                <a:off x="1860" y="1998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08" name="Line 82"/>
              <p:cNvSpPr>
                <a:spLocks noChangeShapeType="1"/>
              </p:cNvSpPr>
              <p:nvPr/>
            </p:nvSpPr>
            <p:spPr bwMode="auto">
              <a:xfrm rot="-5400000">
                <a:off x="1860" y="1680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9" name="Group 83"/>
            <p:cNvGrpSpPr>
              <a:grpSpLocks/>
            </p:cNvGrpSpPr>
            <p:nvPr/>
          </p:nvGrpSpPr>
          <p:grpSpPr bwMode="auto">
            <a:xfrm>
              <a:off x="5631706" y="3161418"/>
              <a:ext cx="369071" cy="1879600"/>
              <a:chOff x="1647" y="1569"/>
              <a:chExt cx="426" cy="2132"/>
            </a:xfrm>
            <a:solidFill>
              <a:schemeClr val="accent3"/>
            </a:solidFill>
          </p:grpSpPr>
          <p:sp>
            <p:nvSpPr>
              <p:cNvPr id="14395" name="Rectangle 84"/>
              <p:cNvSpPr>
                <a:spLocks noChangeArrowheads="1"/>
              </p:cNvSpPr>
              <p:nvPr/>
            </p:nvSpPr>
            <p:spPr bwMode="auto">
              <a:xfrm rot="16200000">
                <a:off x="794" y="2422"/>
                <a:ext cx="2132" cy="426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96" name="Line 85"/>
              <p:cNvSpPr>
                <a:spLocks noChangeShapeType="1"/>
              </p:cNvSpPr>
              <p:nvPr/>
            </p:nvSpPr>
            <p:spPr bwMode="auto">
              <a:xfrm rot="-5400000">
                <a:off x="1860" y="3270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97" name="Line 86"/>
              <p:cNvSpPr>
                <a:spLocks noChangeShapeType="1"/>
              </p:cNvSpPr>
              <p:nvPr/>
            </p:nvSpPr>
            <p:spPr bwMode="auto">
              <a:xfrm rot="-5400000">
                <a:off x="1860" y="2952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98" name="Line 87"/>
              <p:cNvSpPr>
                <a:spLocks noChangeShapeType="1"/>
              </p:cNvSpPr>
              <p:nvPr/>
            </p:nvSpPr>
            <p:spPr bwMode="auto">
              <a:xfrm rot="-5400000">
                <a:off x="1860" y="2634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99" name="Line 88"/>
              <p:cNvSpPr>
                <a:spLocks noChangeShapeType="1"/>
              </p:cNvSpPr>
              <p:nvPr/>
            </p:nvSpPr>
            <p:spPr bwMode="auto">
              <a:xfrm rot="-5400000">
                <a:off x="1860" y="2316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00" name="Line 89"/>
              <p:cNvSpPr>
                <a:spLocks noChangeShapeType="1"/>
              </p:cNvSpPr>
              <p:nvPr/>
            </p:nvSpPr>
            <p:spPr bwMode="auto">
              <a:xfrm rot="-5400000">
                <a:off x="1860" y="1998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401" name="Line 90"/>
              <p:cNvSpPr>
                <a:spLocks noChangeShapeType="1"/>
              </p:cNvSpPr>
              <p:nvPr/>
            </p:nvSpPr>
            <p:spPr bwMode="auto">
              <a:xfrm rot="-5400000">
                <a:off x="1860" y="1680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10" name="Group 91"/>
            <p:cNvGrpSpPr>
              <a:grpSpLocks/>
            </p:cNvGrpSpPr>
            <p:nvPr/>
          </p:nvGrpSpPr>
          <p:grpSpPr bwMode="auto">
            <a:xfrm>
              <a:off x="5153952" y="3163783"/>
              <a:ext cx="369704" cy="471488"/>
              <a:chOff x="1260" y="1571"/>
              <a:chExt cx="245" cy="318"/>
            </a:xfrm>
            <a:solidFill>
              <a:schemeClr val="accent3"/>
            </a:solidFill>
          </p:grpSpPr>
          <p:sp>
            <p:nvSpPr>
              <p:cNvPr id="14393" name="Rectangle 92"/>
              <p:cNvSpPr>
                <a:spLocks noChangeArrowheads="1"/>
              </p:cNvSpPr>
              <p:nvPr/>
            </p:nvSpPr>
            <p:spPr bwMode="auto">
              <a:xfrm rot="16200000">
                <a:off x="1224" y="1607"/>
                <a:ext cx="318" cy="24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94" name="Line 93"/>
              <p:cNvSpPr>
                <a:spLocks noChangeShapeType="1"/>
              </p:cNvSpPr>
              <p:nvPr/>
            </p:nvSpPr>
            <p:spPr bwMode="auto">
              <a:xfrm rot="-5400000">
                <a:off x="1383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6107704" y="3162300"/>
              <a:ext cx="368712" cy="3290888"/>
              <a:chOff x="1896" y="1570"/>
              <a:chExt cx="243" cy="2223"/>
            </a:xfrm>
            <a:solidFill>
              <a:schemeClr val="accent3"/>
            </a:solidFill>
          </p:grpSpPr>
          <p:sp>
            <p:nvSpPr>
              <p:cNvPr id="14380" name="Rectangle 95"/>
              <p:cNvSpPr>
                <a:spLocks noChangeArrowheads="1"/>
              </p:cNvSpPr>
              <p:nvPr/>
            </p:nvSpPr>
            <p:spPr bwMode="auto">
              <a:xfrm rot="16200000">
                <a:off x="906" y="2560"/>
                <a:ext cx="2223" cy="243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81" name="Line 96"/>
              <p:cNvSpPr>
                <a:spLocks noChangeShapeType="1"/>
              </p:cNvSpPr>
              <p:nvPr/>
            </p:nvSpPr>
            <p:spPr bwMode="auto">
              <a:xfrm rot="-5400000">
                <a:off x="2018" y="2586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82" name="Line 97"/>
              <p:cNvSpPr>
                <a:spLocks noChangeShapeType="1"/>
              </p:cNvSpPr>
              <p:nvPr/>
            </p:nvSpPr>
            <p:spPr bwMode="auto">
              <a:xfrm rot="-5400000">
                <a:off x="2018" y="2397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83" name="Line 98"/>
              <p:cNvSpPr>
                <a:spLocks noChangeShapeType="1"/>
              </p:cNvSpPr>
              <p:nvPr/>
            </p:nvSpPr>
            <p:spPr bwMode="auto">
              <a:xfrm rot="-5400000">
                <a:off x="2018" y="220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84" name="Line 99"/>
              <p:cNvSpPr>
                <a:spLocks noChangeShapeType="1"/>
              </p:cNvSpPr>
              <p:nvPr/>
            </p:nvSpPr>
            <p:spPr bwMode="auto">
              <a:xfrm rot="-5400000">
                <a:off x="2018" y="201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85" name="Line 100"/>
              <p:cNvSpPr>
                <a:spLocks noChangeShapeType="1"/>
              </p:cNvSpPr>
              <p:nvPr/>
            </p:nvSpPr>
            <p:spPr bwMode="auto">
              <a:xfrm rot="-5400000">
                <a:off x="2018" y="182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86" name="Line 101"/>
              <p:cNvSpPr>
                <a:spLocks noChangeShapeType="1"/>
              </p:cNvSpPr>
              <p:nvPr/>
            </p:nvSpPr>
            <p:spPr bwMode="auto">
              <a:xfrm rot="-5400000">
                <a:off x="2018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87" name="Line 102"/>
              <p:cNvSpPr>
                <a:spLocks noChangeShapeType="1"/>
              </p:cNvSpPr>
              <p:nvPr/>
            </p:nvSpPr>
            <p:spPr bwMode="auto">
              <a:xfrm rot="-5400000">
                <a:off x="2018" y="274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88" name="Line 103"/>
              <p:cNvSpPr>
                <a:spLocks noChangeShapeType="1"/>
              </p:cNvSpPr>
              <p:nvPr/>
            </p:nvSpPr>
            <p:spPr bwMode="auto">
              <a:xfrm rot="-5400000">
                <a:off x="2018" y="2912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89" name="Line 104"/>
              <p:cNvSpPr>
                <a:spLocks noChangeShapeType="1"/>
              </p:cNvSpPr>
              <p:nvPr/>
            </p:nvSpPr>
            <p:spPr bwMode="auto">
              <a:xfrm rot="-5400000">
                <a:off x="2018" y="3075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90" name="Line 105"/>
              <p:cNvSpPr>
                <a:spLocks noChangeShapeType="1"/>
              </p:cNvSpPr>
              <p:nvPr/>
            </p:nvSpPr>
            <p:spPr bwMode="auto">
              <a:xfrm rot="-5400000">
                <a:off x="2018" y="323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91" name="Line 106"/>
              <p:cNvSpPr>
                <a:spLocks noChangeShapeType="1"/>
              </p:cNvSpPr>
              <p:nvPr/>
            </p:nvSpPr>
            <p:spPr bwMode="auto">
              <a:xfrm rot="-5400000">
                <a:off x="2018" y="3401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92" name="Line 107"/>
              <p:cNvSpPr>
                <a:spLocks noChangeShapeType="1"/>
              </p:cNvSpPr>
              <p:nvPr/>
            </p:nvSpPr>
            <p:spPr bwMode="auto">
              <a:xfrm rot="-5400000">
                <a:off x="2018" y="3564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6582702" y="3163783"/>
              <a:ext cx="369704" cy="471488"/>
              <a:chOff x="1260" y="1571"/>
              <a:chExt cx="245" cy="318"/>
            </a:xfrm>
            <a:solidFill>
              <a:schemeClr val="accent3"/>
            </a:solidFill>
          </p:grpSpPr>
          <p:sp>
            <p:nvSpPr>
              <p:cNvPr id="14378" name="Rectangle 109"/>
              <p:cNvSpPr>
                <a:spLocks noChangeArrowheads="1"/>
              </p:cNvSpPr>
              <p:nvPr/>
            </p:nvSpPr>
            <p:spPr bwMode="auto">
              <a:xfrm rot="16200000">
                <a:off x="1224" y="1607"/>
                <a:ext cx="318" cy="24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79" name="Line 110"/>
              <p:cNvSpPr>
                <a:spLocks noChangeShapeType="1"/>
              </p:cNvSpPr>
              <p:nvPr/>
            </p:nvSpPr>
            <p:spPr bwMode="auto">
              <a:xfrm rot="-5400000">
                <a:off x="1383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7062127" y="3163783"/>
              <a:ext cx="369704" cy="471488"/>
              <a:chOff x="1260" y="1571"/>
              <a:chExt cx="245" cy="318"/>
            </a:xfrm>
            <a:solidFill>
              <a:schemeClr val="accent3"/>
            </a:solidFill>
          </p:grpSpPr>
          <p:sp>
            <p:nvSpPr>
              <p:cNvPr id="14376" name="Rectangle 112"/>
              <p:cNvSpPr>
                <a:spLocks noChangeArrowheads="1"/>
              </p:cNvSpPr>
              <p:nvPr/>
            </p:nvSpPr>
            <p:spPr bwMode="auto">
              <a:xfrm rot="16200000">
                <a:off x="1224" y="1607"/>
                <a:ext cx="318" cy="24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14377" name="Line 113"/>
              <p:cNvSpPr>
                <a:spLocks noChangeShapeType="1"/>
              </p:cNvSpPr>
              <p:nvPr/>
            </p:nvSpPr>
            <p:spPr bwMode="auto">
              <a:xfrm rot="-5400000">
                <a:off x="1383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sp>
          <p:nvSpPr>
            <p:cNvPr id="14363" name="Line 114"/>
            <p:cNvSpPr>
              <a:spLocks noChangeShapeType="1"/>
            </p:cNvSpPr>
            <p:nvPr/>
          </p:nvSpPr>
          <p:spPr bwMode="auto">
            <a:xfrm>
              <a:off x="1968500" y="2760663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64" name="Line 115"/>
            <p:cNvSpPr>
              <a:spLocks noChangeShapeType="1"/>
            </p:cNvSpPr>
            <p:nvPr/>
          </p:nvSpPr>
          <p:spPr bwMode="auto">
            <a:xfrm>
              <a:off x="2455863" y="2760663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65" name="Line 116"/>
            <p:cNvSpPr>
              <a:spLocks noChangeShapeType="1"/>
            </p:cNvSpPr>
            <p:nvPr/>
          </p:nvSpPr>
          <p:spPr bwMode="auto">
            <a:xfrm>
              <a:off x="2941638" y="2760663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66" name="Line 117"/>
            <p:cNvSpPr>
              <a:spLocks noChangeShapeType="1"/>
            </p:cNvSpPr>
            <p:nvPr/>
          </p:nvSpPr>
          <p:spPr bwMode="auto">
            <a:xfrm>
              <a:off x="3429000" y="2760663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67" name="Line 118"/>
            <p:cNvSpPr>
              <a:spLocks noChangeShapeType="1"/>
            </p:cNvSpPr>
            <p:nvPr/>
          </p:nvSpPr>
          <p:spPr bwMode="auto">
            <a:xfrm>
              <a:off x="3916363" y="2760663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68" name="Line 119"/>
            <p:cNvSpPr>
              <a:spLocks noChangeShapeType="1"/>
            </p:cNvSpPr>
            <p:nvPr/>
          </p:nvSpPr>
          <p:spPr bwMode="auto">
            <a:xfrm>
              <a:off x="4402138" y="2760663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69" name="Line 120"/>
            <p:cNvSpPr>
              <a:spLocks noChangeShapeType="1"/>
            </p:cNvSpPr>
            <p:nvPr/>
          </p:nvSpPr>
          <p:spPr bwMode="auto">
            <a:xfrm>
              <a:off x="4889500" y="2760663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70" name="Line 121"/>
            <p:cNvSpPr>
              <a:spLocks noChangeShapeType="1"/>
            </p:cNvSpPr>
            <p:nvPr/>
          </p:nvSpPr>
          <p:spPr bwMode="auto">
            <a:xfrm>
              <a:off x="5375275" y="2760663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71" name="Line 122"/>
            <p:cNvSpPr>
              <a:spLocks noChangeShapeType="1"/>
            </p:cNvSpPr>
            <p:nvPr/>
          </p:nvSpPr>
          <p:spPr bwMode="auto">
            <a:xfrm>
              <a:off x="5862638" y="2760663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72" name="Line 123"/>
            <p:cNvSpPr>
              <a:spLocks noChangeShapeType="1"/>
            </p:cNvSpPr>
            <p:nvPr/>
          </p:nvSpPr>
          <p:spPr bwMode="auto">
            <a:xfrm>
              <a:off x="6348413" y="2760663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73" name="Line 124"/>
            <p:cNvSpPr>
              <a:spLocks noChangeShapeType="1"/>
            </p:cNvSpPr>
            <p:nvPr/>
          </p:nvSpPr>
          <p:spPr bwMode="auto">
            <a:xfrm>
              <a:off x="6835775" y="2760663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4374" name="Line 138"/>
            <p:cNvSpPr>
              <a:spLocks noChangeShapeType="1"/>
            </p:cNvSpPr>
            <p:nvPr/>
          </p:nvSpPr>
          <p:spPr bwMode="auto">
            <a:xfrm>
              <a:off x="7246938" y="2760663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</p:grpSp>
      <p:sp>
        <p:nvSpPr>
          <p:cNvPr id="14375" name="Text Box 139"/>
          <p:cNvSpPr txBox="1">
            <a:spLocks noChangeArrowheads="1"/>
          </p:cNvSpPr>
          <p:nvPr/>
        </p:nvSpPr>
        <p:spPr bwMode="auto">
          <a:xfrm>
            <a:off x="360363" y="1377950"/>
            <a:ext cx="8415337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5113" indent="-265113">
              <a:buFontTx/>
              <a:buChar char="•"/>
            </a:pPr>
            <a:r>
              <a:rPr lang="en-GB" sz="2600" dirty="0">
                <a:latin typeface="Chalkboard"/>
              </a:rPr>
              <a:t>Evenly chunking at top level might be </a:t>
            </a:r>
            <a:r>
              <a:rPr lang="en-GB" sz="2600" b="1" dirty="0">
                <a:solidFill>
                  <a:srgbClr val="FFFF00"/>
                </a:solidFill>
                <a:latin typeface="Chalkboard"/>
              </a:rPr>
              <a:t>ill-</a:t>
            </a:r>
            <a:r>
              <a:rPr lang="en-GB" sz="2600" b="1" dirty="0" smtClean="0">
                <a:solidFill>
                  <a:srgbClr val="FFFF00"/>
                </a:solidFill>
                <a:latin typeface="Chalkboard"/>
              </a:rPr>
              <a:t>balanced</a:t>
            </a:r>
            <a:r>
              <a:rPr lang="en-GB" sz="2600" b="1" dirty="0" smtClean="0">
                <a:latin typeface="Chalkboard"/>
              </a:rPr>
              <a:t>.</a:t>
            </a:r>
            <a:endParaRPr lang="en-GB" sz="2600" b="1" dirty="0" smtClean="0">
              <a:solidFill>
                <a:srgbClr val="FFFF00"/>
              </a:solidFill>
              <a:latin typeface="Chalkboard"/>
            </a:endParaRPr>
          </a:p>
          <a:p>
            <a:pPr marL="265113" indent="-265113">
              <a:buFontTx/>
              <a:buChar char="•"/>
            </a:pPr>
            <a:r>
              <a:rPr lang="en-GB" sz="2600" dirty="0">
                <a:latin typeface="Chalkboard"/>
              </a:rPr>
              <a:t>Top level </a:t>
            </a:r>
            <a:r>
              <a:rPr lang="en-GB" sz="2600" dirty="0" smtClean="0">
                <a:latin typeface="Chalkboard"/>
              </a:rPr>
              <a:t>alone </a:t>
            </a:r>
            <a:r>
              <a:rPr lang="en-GB" sz="2600" dirty="0">
                <a:latin typeface="Chalkboard"/>
              </a:rPr>
              <a:t>might </a:t>
            </a:r>
            <a:r>
              <a:rPr lang="en-GB" sz="2600" b="1" dirty="0">
                <a:solidFill>
                  <a:srgbClr val="FFFF00"/>
                </a:solidFill>
                <a:latin typeface="Chalkboard"/>
              </a:rPr>
              <a:t>not be very </a:t>
            </a:r>
            <a:r>
              <a:rPr lang="en-GB" sz="2600" b="1" dirty="0" smtClean="0">
                <a:solidFill>
                  <a:srgbClr val="FFFF00"/>
                </a:solidFill>
                <a:latin typeface="Chalkboard"/>
              </a:rPr>
              <a:t>parallel</a:t>
            </a:r>
            <a:r>
              <a:rPr lang="en-GB" sz="2600" b="1" dirty="0" smtClean="0">
                <a:latin typeface="Chalkboard"/>
              </a:rPr>
              <a:t>.</a:t>
            </a:r>
            <a:endParaRPr lang="en-GB" sz="2600" b="1" dirty="0">
              <a:latin typeface="Chalkboard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76404" y="2616200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08104" y="3225800"/>
            <a:ext cx="135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Documents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GB" sz="4600" dirty="0" smtClean="0"/>
              <a:t>The flattening transformation</a:t>
            </a:r>
          </a:p>
        </p:txBody>
      </p:sp>
      <p:sp>
        <p:nvSpPr>
          <p:cNvPr id="15378" name="Rectangle 4"/>
          <p:cNvSpPr>
            <a:spLocks noChangeArrowheads="1"/>
          </p:cNvSpPr>
          <p:nvPr/>
        </p:nvSpPr>
        <p:spPr bwMode="auto">
          <a:xfrm>
            <a:off x="276225" y="3276600"/>
            <a:ext cx="8642350" cy="473076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en-US" dirty="0">
              <a:latin typeface="Chalkboard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 rot="16200000">
            <a:off x="571500" y="3079751"/>
            <a:ext cx="369888" cy="863600"/>
            <a:chOff x="1645" y="1570"/>
            <a:chExt cx="429" cy="2132"/>
          </a:xfrm>
          <a:solidFill>
            <a:schemeClr val="accent3"/>
          </a:solidFill>
        </p:grpSpPr>
        <p:sp>
          <p:nvSpPr>
            <p:cNvPr id="15429" name="Rectangle 17"/>
            <p:cNvSpPr>
              <a:spLocks noChangeArrowheads="1"/>
            </p:cNvSpPr>
            <p:nvPr/>
          </p:nvSpPr>
          <p:spPr bwMode="auto">
            <a:xfrm rot="16200000">
              <a:off x="794" y="2421"/>
              <a:ext cx="2132" cy="429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30" name="Line 18"/>
            <p:cNvSpPr>
              <a:spLocks noChangeShapeType="1"/>
            </p:cNvSpPr>
            <p:nvPr/>
          </p:nvSpPr>
          <p:spPr bwMode="auto">
            <a:xfrm rot="-5400000">
              <a:off x="1860" y="3270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31" name="Line 19"/>
            <p:cNvSpPr>
              <a:spLocks noChangeShapeType="1"/>
            </p:cNvSpPr>
            <p:nvPr/>
          </p:nvSpPr>
          <p:spPr bwMode="auto">
            <a:xfrm rot="-5400000">
              <a:off x="1860" y="2952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32" name="Line 20"/>
            <p:cNvSpPr>
              <a:spLocks noChangeShapeType="1"/>
            </p:cNvSpPr>
            <p:nvPr/>
          </p:nvSpPr>
          <p:spPr bwMode="auto">
            <a:xfrm rot="-5400000">
              <a:off x="1860" y="2634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33" name="Line 21"/>
            <p:cNvSpPr>
              <a:spLocks noChangeShapeType="1"/>
            </p:cNvSpPr>
            <p:nvPr/>
          </p:nvSpPr>
          <p:spPr bwMode="auto">
            <a:xfrm rot="-5400000">
              <a:off x="1860" y="2316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34" name="Line 22"/>
            <p:cNvSpPr>
              <a:spLocks noChangeShapeType="1"/>
            </p:cNvSpPr>
            <p:nvPr/>
          </p:nvSpPr>
          <p:spPr bwMode="auto">
            <a:xfrm rot="-5400000">
              <a:off x="1860" y="1998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35" name="Line 23"/>
            <p:cNvSpPr>
              <a:spLocks noChangeShapeType="1"/>
            </p:cNvSpPr>
            <p:nvPr/>
          </p:nvSpPr>
          <p:spPr bwMode="auto">
            <a:xfrm rot="-5400000">
              <a:off x="1860" y="1680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 rot="5400000">
            <a:off x="4494213" y="3408363"/>
            <a:ext cx="369888" cy="215900"/>
            <a:chOff x="1260" y="1571"/>
            <a:chExt cx="245" cy="318"/>
          </a:xfrm>
          <a:solidFill>
            <a:schemeClr val="accent3"/>
          </a:solidFill>
        </p:grpSpPr>
        <p:sp>
          <p:nvSpPr>
            <p:cNvPr id="15427" name="Rectangle 25"/>
            <p:cNvSpPr>
              <a:spLocks noChangeArrowheads="1"/>
            </p:cNvSpPr>
            <p:nvPr/>
          </p:nvSpPr>
          <p:spPr bwMode="auto">
            <a:xfrm rot="16200000">
              <a:off x="1224" y="1607"/>
              <a:ext cx="318" cy="24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28" name="Line 26"/>
            <p:cNvSpPr>
              <a:spLocks noChangeShapeType="1"/>
            </p:cNvSpPr>
            <p:nvPr/>
          </p:nvSpPr>
          <p:spPr bwMode="auto">
            <a:xfrm rot="-5400000">
              <a:off x="1383" y="1639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 rot="5400000">
            <a:off x="1795463" y="2797176"/>
            <a:ext cx="369888" cy="1441450"/>
            <a:chOff x="1895" y="1570"/>
            <a:chExt cx="245" cy="2223"/>
          </a:xfrm>
          <a:solidFill>
            <a:schemeClr val="accent3"/>
          </a:solidFill>
        </p:grpSpPr>
        <p:sp>
          <p:nvSpPr>
            <p:cNvPr id="15414" name="Rectangle 28"/>
            <p:cNvSpPr>
              <a:spLocks noChangeArrowheads="1"/>
            </p:cNvSpPr>
            <p:nvPr/>
          </p:nvSpPr>
          <p:spPr bwMode="auto">
            <a:xfrm rot="16200000">
              <a:off x="906" y="2559"/>
              <a:ext cx="2223" cy="24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15" name="Line 29"/>
            <p:cNvSpPr>
              <a:spLocks noChangeShapeType="1"/>
            </p:cNvSpPr>
            <p:nvPr/>
          </p:nvSpPr>
          <p:spPr bwMode="auto">
            <a:xfrm rot="-5400000">
              <a:off x="2018" y="2586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16" name="Line 30"/>
            <p:cNvSpPr>
              <a:spLocks noChangeShapeType="1"/>
            </p:cNvSpPr>
            <p:nvPr/>
          </p:nvSpPr>
          <p:spPr bwMode="auto">
            <a:xfrm rot="-5400000">
              <a:off x="2018" y="2397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17" name="Line 31"/>
            <p:cNvSpPr>
              <a:spLocks noChangeShapeType="1"/>
            </p:cNvSpPr>
            <p:nvPr/>
          </p:nvSpPr>
          <p:spPr bwMode="auto">
            <a:xfrm rot="-5400000">
              <a:off x="2018" y="2208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18" name="Line 32"/>
            <p:cNvSpPr>
              <a:spLocks noChangeShapeType="1"/>
            </p:cNvSpPr>
            <p:nvPr/>
          </p:nvSpPr>
          <p:spPr bwMode="auto">
            <a:xfrm rot="-5400000">
              <a:off x="2018" y="2018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19" name="Line 33"/>
            <p:cNvSpPr>
              <a:spLocks noChangeShapeType="1"/>
            </p:cNvSpPr>
            <p:nvPr/>
          </p:nvSpPr>
          <p:spPr bwMode="auto">
            <a:xfrm rot="-5400000">
              <a:off x="2018" y="1829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20" name="Line 34"/>
            <p:cNvSpPr>
              <a:spLocks noChangeShapeType="1"/>
            </p:cNvSpPr>
            <p:nvPr/>
          </p:nvSpPr>
          <p:spPr bwMode="auto">
            <a:xfrm rot="-5400000">
              <a:off x="2018" y="1639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21" name="Line 35"/>
            <p:cNvSpPr>
              <a:spLocks noChangeShapeType="1"/>
            </p:cNvSpPr>
            <p:nvPr/>
          </p:nvSpPr>
          <p:spPr bwMode="auto">
            <a:xfrm rot="-5400000">
              <a:off x="2018" y="2749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22" name="Line 36"/>
            <p:cNvSpPr>
              <a:spLocks noChangeShapeType="1"/>
            </p:cNvSpPr>
            <p:nvPr/>
          </p:nvSpPr>
          <p:spPr bwMode="auto">
            <a:xfrm rot="-5400000">
              <a:off x="2018" y="2912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23" name="Line 37"/>
            <p:cNvSpPr>
              <a:spLocks noChangeShapeType="1"/>
            </p:cNvSpPr>
            <p:nvPr/>
          </p:nvSpPr>
          <p:spPr bwMode="auto">
            <a:xfrm rot="-5400000">
              <a:off x="2018" y="3075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24" name="Line 38"/>
            <p:cNvSpPr>
              <a:spLocks noChangeShapeType="1"/>
            </p:cNvSpPr>
            <p:nvPr/>
          </p:nvSpPr>
          <p:spPr bwMode="auto">
            <a:xfrm rot="-5400000">
              <a:off x="2018" y="3238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25" name="Line 39"/>
            <p:cNvSpPr>
              <a:spLocks noChangeShapeType="1"/>
            </p:cNvSpPr>
            <p:nvPr/>
          </p:nvSpPr>
          <p:spPr bwMode="auto">
            <a:xfrm rot="-5400000">
              <a:off x="2018" y="3401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26" name="Line 40"/>
            <p:cNvSpPr>
              <a:spLocks noChangeShapeType="1"/>
            </p:cNvSpPr>
            <p:nvPr/>
          </p:nvSpPr>
          <p:spPr bwMode="auto">
            <a:xfrm rot="-5400000">
              <a:off x="2018" y="3564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 rot="5400000">
            <a:off x="3308350" y="2797176"/>
            <a:ext cx="369888" cy="1441450"/>
            <a:chOff x="1895" y="1570"/>
            <a:chExt cx="245" cy="2223"/>
          </a:xfrm>
          <a:solidFill>
            <a:schemeClr val="accent3"/>
          </a:solidFill>
        </p:grpSpPr>
        <p:sp>
          <p:nvSpPr>
            <p:cNvPr id="15401" name="Rectangle 42"/>
            <p:cNvSpPr>
              <a:spLocks noChangeArrowheads="1"/>
            </p:cNvSpPr>
            <p:nvPr/>
          </p:nvSpPr>
          <p:spPr bwMode="auto">
            <a:xfrm rot="16200000">
              <a:off x="906" y="2559"/>
              <a:ext cx="2223" cy="24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02" name="Line 43"/>
            <p:cNvSpPr>
              <a:spLocks noChangeShapeType="1"/>
            </p:cNvSpPr>
            <p:nvPr/>
          </p:nvSpPr>
          <p:spPr bwMode="auto">
            <a:xfrm rot="-5400000">
              <a:off x="2018" y="2586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03" name="Line 44"/>
            <p:cNvSpPr>
              <a:spLocks noChangeShapeType="1"/>
            </p:cNvSpPr>
            <p:nvPr/>
          </p:nvSpPr>
          <p:spPr bwMode="auto">
            <a:xfrm rot="-5400000">
              <a:off x="2018" y="2397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04" name="Line 45"/>
            <p:cNvSpPr>
              <a:spLocks noChangeShapeType="1"/>
            </p:cNvSpPr>
            <p:nvPr/>
          </p:nvSpPr>
          <p:spPr bwMode="auto">
            <a:xfrm rot="-5400000">
              <a:off x="2018" y="2208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05" name="Line 46"/>
            <p:cNvSpPr>
              <a:spLocks noChangeShapeType="1"/>
            </p:cNvSpPr>
            <p:nvPr/>
          </p:nvSpPr>
          <p:spPr bwMode="auto">
            <a:xfrm rot="-5400000">
              <a:off x="2018" y="2018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06" name="Line 47"/>
            <p:cNvSpPr>
              <a:spLocks noChangeShapeType="1"/>
            </p:cNvSpPr>
            <p:nvPr/>
          </p:nvSpPr>
          <p:spPr bwMode="auto">
            <a:xfrm rot="-5400000">
              <a:off x="2018" y="1829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07" name="Line 48"/>
            <p:cNvSpPr>
              <a:spLocks noChangeShapeType="1"/>
            </p:cNvSpPr>
            <p:nvPr/>
          </p:nvSpPr>
          <p:spPr bwMode="auto">
            <a:xfrm rot="-5400000">
              <a:off x="2018" y="1639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08" name="Line 49"/>
            <p:cNvSpPr>
              <a:spLocks noChangeShapeType="1"/>
            </p:cNvSpPr>
            <p:nvPr/>
          </p:nvSpPr>
          <p:spPr bwMode="auto">
            <a:xfrm rot="-5400000">
              <a:off x="2018" y="2749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09" name="Line 50"/>
            <p:cNvSpPr>
              <a:spLocks noChangeShapeType="1"/>
            </p:cNvSpPr>
            <p:nvPr/>
          </p:nvSpPr>
          <p:spPr bwMode="auto">
            <a:xfrm rot="-5400000">
              <a:off x="2018" y="2912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10" name="Line 51"/>
            <p:cNvSpPr>
              <a:spLocks noChangeShapeType="1"/>
            </p:cNvSpPr>
            <p:nvPr/>
          </p:nvSpPr>
          <p:spPr bwMode="auto">
            <a:xfrm rot="-5400000">
              <a:off x="2018" y="3075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11" name="Line 52"/>
            <p:cNvSpPr>
              <a:spLocks noChangeShapeType="1"/>
            </p:cNvSpPr>
            <p:nvPr/>
          </p:nvSpPr>
          <p:spPr bwMode="auto">
            <a:xfrm rot="-5400000">
              <a:off x="2018" y="3238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12" name="Line 53"/>
            <p:cNvSpPr>
              <a:spLocks noChangeShapeType="1"/>
            </p:cNvSpPr>
            <p:nvPr/>
          </p:nvSpPr>
          <p:spPr bwMode="auto">
            <a:xfrm rot="-5400000">
              <a:off x="2018" y="3401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13" name="Line 54"/>
            <p:cNvSpPr>
              <a:spLocks noChangeShapeType="1"/>
            </p:cNvSpPr>
            <p:nvPr/>
          </p:nvSpPr>
          <p:spPr bwMode="auto">
            <a:xfrm rot="-5400000">
              <a:off x="2018" y="3564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 rot="5400000">
            <a:off x="4214813" y="3398838"/>
            <a:ext cx="368300" cy="227013"/>
            <a:chOff x="1261" y="1570"/>
            <a:chExt cx="243" cy="318"/>
          </a:xfrm>
          <a:solidFill>
            <a:schemeClr val="accent3"/>
          </a:solidFill>
        </p:grpSpPr>
        <p:sp>
          <p:nvSpPr>
            <p:cNvPr id="15399" name="Rectangle 56"/>
            <p:cNvSpPr>
              <a:spLocks noChangeArrowheads="1"/>
            </p:cNvSpPr>
            <p:nvPr/>
          </p:nvSpPr>
          <p:spPr bwMode="auto">
            <a:xfrm rot="16200000">
              <a:off x="1224" y="1607"/>
              <a:ext cx="318" cy="243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400" name="Line 57"/>
            <p:cNvSpPr>
              <a:spLocks noChangeShapeType="1"/>
            </p:cNvSpPr>
            <p:nvPr/>
          </p:nvSpPr>
          <p:spPr bwMode="auto">
            <a:xfrm rot="-5400000">
              <a:off x="1383" y="1639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 rot="16200000">
            <a:off x="4802188" y="3389313"/>
            <a:ext cx="369888" cy="252413"/>
            <a:chOff x="1260" y="1571"/>
            <a:chExt cx="245" cy="318"/>
          </a:xfrm>
          <a:solidFill>
            <a:schemeClr val="accent3"/>
          </a:solidFill>
        </p:grpSpPr>
        <p:sp>
          <p:nvSpPr>
            <p:cNvPr id="15397" name="Rectangle 59"/>
            <p:cNvSpPr>
              <a:spLocks noChangeArrowheads="1"/>
            </p:cNvSpPr>
            <p:nvPr/>
          </p:nvSpPr>
          <p:spPr bwMode="auto">
            <a:xfrm rot="16200000">
              <a:off x="1224" y="1607"/>
              <a:ext cx="318" cy="24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98" name="Line 60"/>
            <p:cNvSpPr>
              <a:spLocks noChangeShapeType="1"/>
            </p:cNvSpPr>
            <p:nvPr/>
          </p:nvSpPr>
          <p:spPr bwMode="auto">
            <a:xfrm rot="-5400000">
              <a:off x="1383" y="1639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 rot="16200000">
            <a:off x="5468938" y="3008313"/>
            <a:ext cx="369888" cy="1009650"/>
            <a:chOff x="1645" y="1570"/>
            <a:chExt cx="429" cy="2132"/>
          </a:xfrm>
          <a:solidFill>
            <a:schemeClr val="accent3"/>
          </a:solidFill>
        </p:grpSpPr>
        <p:sp>
          <p:nvSpPr>
            <p:cNvPr id="15390" name="Rectangle 62"/>
            <p:cNvSpPr>
              <a:spLocks noChangeArrowheads="1"/>
            </p:cNvSpPr>
            <p:nvPr/>
          </p:nvSpPr>
          <p:spPr bwMode="auto">
            <a:xfrm rot="16200000">
              <a:off x="794" y="2421"/>
              <a:ext cx="2132" cy="429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91" name="Line 63"/>
            <p:cNvSpPr>
              <a:spLocks noChangeShapeType="1"/>
            </p:cNvSpPr>
            <p:nvPr/>
          </p:nvSpPr>
          <p:spPr bwMode="auto">
            <a:xfrm rot="-5400000">
              <a:off x="1860" y="3270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92" name="Line 64"/>
            <p:cNvSpPr>
              <a:spLocks noChangeShapeType="1"/>
            </p:cNvSpPr>
            <p:nvPr/>
          </p:nvSpPr>
          <p:spPr bwMode="auto">
            <a:xfrm rot="-5400000">
              <a:off x="1860" y="2952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93" name="Line 65"/>
            <p:cNvSpPr>
              <a:spLocks noChangeShapeType="1"/>
            </p:cNvSpPr>
            <p:nvPr/>
          </p:nvSpPr>
          <p:spPr bwMode="auto">
            <a:xfrm rot="-5400000">
              <a:off x="1860" y="2634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94" name="Line 66"/>
            <p:cNvSpPr>
              <a:spLocks noChangeShapeType="1"/>
            </p:cNvSpPr>
            <p:nvPr/>
          </p:nvSpPr>
          <p:spPr bwMode="auto">
            <a:xfrm rot="-5400000">
              <a:off x="1860" y="2316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95" name="Line 67"/>
            <p:cNvSpPr>
              <a:spLocks noChangeShapeType="1"/>
            </p:cNvSpPr>
            <p:nvPr/>
          </p:nvSpPr>
          <p:spPr bwMode="auto">
            <a:xfrm rot="-5400000">
              <a:off x="1860" y="1998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96" name="Line 68"/>
            <p:cNvSpPr>
              <a:spLocks noChangeShapeType="1"/>
            </p:cNvSpPr>
            <p:nvPr/>
          </p:nvSpPr>
          <p:spPr bwMode="auto">
            <a:xfrm rot="-5400000">
              <a:off x="1860" y="1680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 rot="16200000">
            <a:off x="6170613" y="3389313"/>
            <a:ext cx="369888" cy="252413"/>
            <a:chOff x="1260" y="1571"/>
            <a:chExt cx="245" cy="318"/>
          </a:xfrm>
          <a:solidFill>
            <a:schemeClr val="accent3"/>
          </a:solidFill>
        </p:grpSpPr>
        <p:sp>
          <p:nvSpPr>
            <p:cNvPr id="15388" name="Rectangle 78"/>
            <p:cNvSpPr>
              <a:spLocks noChangeArrowheads="1"/>
            </p:cNvSpPr>
            <p:nvPr/>
          </p:nvSpPr>
          <p:spPr bwMode="auto">
            <a:xfrm rot="16200000">
              <a:off x="1224" y="1607"/>
              <a:ext cx="318" cy="24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89" name="Line 79"/>
            <p:cNvSpPr>
              <a:spLocks noChangeShapeType="1"/>
            </p:cNvSpPr>
            <p:nvPr/>
          </p:nvSpPr>
          <p:spPr bwMode="auto">
            <a:xfrm rot="-5400000">
              <a:off x="1383" y="1639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</p:grpSp>
      <p:sp>
        <p:nvSpPr>
          <p:cNvPr id="15387" name="Text Box 114"/>
          <p:cNvSpPr txBox="1">
            <a:spLocks noChangeArrowheads="1"/>
          </p:cNvSpPr>
          <p:nvPr/>
        </p:nvSpPr>
        <p:spPr bwMode="auto">
          <a:xfrm>
            <a:off x="6732588" y="3349626"/>
            <a:ext cx="6815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halkboard"/>
              </a:rPr>
              <a:t>etc…</a:t>
            </a:r>
            <a:endParaRPr lang="en-GB" dirty="0">
              <a:solidFill>
                <a:schemeClr val="bg1"/>
              </a:solidFill>
              <a:latin typeface="Chalkboard"/>
            </a:endParaRPr>
          </a:p>
        </p:txBody>
      </p:sp>
      <p:sp>
        <p:nvSpPr>
          <p:cNvPr id="15364" name="Text Box 115"/>
          <p:cNvSpPr txBox="1">
            <a:spLocks noChangeArrowheads="1"/>
          </p:cNvSpPr>
          <p:nvPr/>
        </p:nvSpPr>
        <p:spPr bwMode="auto">
          <a:xfrm>
            <a:off x="360363" y="1377950"/>
            <a:ext cx="8243887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5113" indent="-265113">
              <a:buFont typeface="Lucida Grande"/>
              <a:buChar char="-"/>
            </a:pPr>
            <a:r>
              <a:rPr lang="en-GB" sz="2800" dirty="0">
                <a:latin typeface="Chalkboard"/>
              </a:rPr>
              <a:t>Concatenate sub-arrays into one big, flat </a:t>
            </a:r>
            <a:r>
              <a:rPr lang="en-GB" sz="2800" dirty="0" smtClean="0">
                <a:latin typeface="Chalkboard"/>
              </a:rPr>
              <a:t>array.</a:t>
            </a:r>
          </a:p>
          <a:p>
            <a:pPr marL="265113" indent="-265113">
              <a:buFont typeface="Lucida Grande"/>
              <a:buChar char="-"/>
            </a:pPr>
            <a:r>
              <a:rPr lang="en-GB" sz="2800" dirty="0">
                <a:latin typeface="Chalkboard"/>
              </a:rPr>
              <a:t>Operate in parallel on the big </a:t>
            </a:r>
            <a:r>
              <a:rPr lang="en-GB" sz="2800" dirty="0" smtClean="0">
                <a:latin typeface="Chalkboard"/>
              </a:rPr>
              <a:t>array.</a:t>
            </a:r>
          </a:p>
          <a:p>
            <a:pPr marL="265113" indent="-265113">
              <a:buClr>
                <a:schemeClr val="tx1"/>
              </a:buClr>
              <a:buFont typeface="Lucida Grande"/>
              <a:buChar char="-"/>
            </a:pPr>
            <a:r>
              <a:rPr lang="en-GB" sz="2800" dirty="0">
                <a:solidFill>
                  <a:srgbClr val="FFFF00"/>
                </a:solidFill>
                <a:latin typeface="Chalkboard"/>
              </a:rPr>
              <a:t>Segment vector</a:t>
            </a:r>
            <a:r>
              <a:rPr lang="en-GB" sz="2800" dirty="0" smtClean="0">
                <a:latin typeface="Chalkboard"/>
              </a:rPr>
              <a:t> tracks extent of sub</a:t>
            </a:r>
            <a:r>
              <a:rPr lang="en-GB" sz="2800" dirty="0">
                <a:latin typeface="Chalkboard"/>
              </a:rPr>
              <a:t>-</a:t>
            </a:r>
            <a:r>
              <a:rPr lang="en-GB" sz="2800" dirty="0" smtClean="0">
                <a:latin typeface="Chalkboard"/>
              </a:rPr>
              <a:t>arrays.</a:t>
            </a:r>
            <a:endParaRPr lang="en-GB" sz="2800" dirty="0">
              <a:latin typeface="Chalkboard"/>
            </a:endParaRPr>
          </a:p>
        </p:txBody>
      </p:sp>
      <p:grpSp>
        <p:nvGrpSpPr>
          <p:cNvPr id="11" name="Group 117"/>
          <p:cNvGrpSpPr>
            <a:grpSpLocks/>
          </p:cNvGrpSpPr>
          <p:nvPr/>
        </p:nvGrpSpPr>
        <p:grpSpPr bwMode="auto">
          <a:xfrm rot="-5400000">
            <a:off x="1222695" y="3562710"/>
            <a:ext cx="369072" cy="1879600"/>
            <a:chOff x="1647" y="1569"/>
            <a:chExt cx="426" cy="2132"/>
          </a:xfrm>
          <a:solidFill>
            <a:schemeClr val="accent6"/>
          </a:solidFill>
        </p:grpSpPr>
        <p:sp>
          <p:nvSpPr>
            <p:cNvPr id="15371" name="Rectangle 118"/>
            <p:cNvSpPr>
              <a:spLocks noChangeArrowheads="1"/>
            </p:cNvSpPr>
            <p:nvPr/>
          </p:nvSpPr>
          <p:spPr bwMode="auto">
            <a:xfrm rot="16200000">
              <a:off x="794" y="2422"/>
              <a:ext cx="2132" cy="426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72" name="Line 119"/>
            <p:cNvSpPr>
              <a:spLocks noChangeShapeType="1"/>
            </p:cNvSpPr>
            <p:nvPr/>
          </p:nvSpPr>
          <p:spPr bwMode="auto">
            <a:xfrm rot="-5400000">
              <a:off x="1860" y="3270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73" name="Line 120"/>
            <p:cNvSpPr>
              <a:spLocks noChangeShapeType="1"/>
            </p:cNvSpPr>
            <p:nvPr/>
          </p:nvSpPr>
          <p:spPr bwMode="auto">
            <a:xfrm rot="-5400000">
              <a:off x="1860" y="2952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74" name="Line 121"/>
            <p:cNvSpPr>
              <a:spLocks noChangeShapeType="1"/>
            </p:cNvSpPr>
            <p:nvPr/>
          </p:nvSpPr>
          <p:spPr bwMode="auto">
            <a:xfrm rot="-5400000">
              <a:off x="1860" y="2634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75" name="Line 122"/>
            <p:cNvSpPr>
              <a:spLocks noChangeShapeType="1"/>
            </p:cNvSpPr>
            <p:nvPr/>
          </p:nvSpPr>
          <p:spPr bwMode="auto">
            <a:xfrm rot="-5400000">
              <a:off x="1860" y="2316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76" name="Line 123"/>
            <p:cNvSpPr>
              <a:spLocks noChangeShapeType="1"/>
            </p:cNvSpPr>
            <p:nvPr/>
          </p:nvSpPr>
          <p:spPr bwMode="auto">
            <a:xfrm rot="-5400000">
              <a:off x="1860" y="1998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15377" name="Line 124"/>
            <p:cNvSpPr>
              <a:spLocks noChangeShapeType="1"/>
            </p:cNvSpPr>
            <p:nvPr/>
          </p:nvSpPr>
          <p:spPr bwMode="auto">
            <a:xfrm rot="-5400000">
              <a:off x="1860" y="1680"/>
              <a:ext cx="0" cy="3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</p:grpSp>
      <p:sp>
        <p:nvSpPr>
          <p:cNvPr id="15366" name="Line 126"/>
          <p:cNvSpPr>
            <a:spLocks noChangeShapeType="1"/>
          </p:cNvSpPr>
          <p:nvPr/>
        </p:nvSpPr>
        <p:spPr bwMode="auto">
          <a:xfrm flipH="1" flipV="1">
            <a:off x="468313" y="3716338"/>
            <a:ext cx="142875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15367" name="Line 127"/>
          <p:cNvSpPr>
            <a:spLocks noChangeShapeType="1"/>
          </p:cNvSpPr>
          <p:nvPr/>
        </p:nvSpPr>
        <p:spPr bwMode="auto">
          <a:xfrm flipV="1">
            <a:off x="827088" y="3644900"/>
            <a:ext cx="43180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15368" name="Line 128"/>
          <p:cNvSpPr>
            <a:spLocks noChangeShapeType="1"/>
          </p:cNvSpPr>
          <p:nvPr/>
        </p:nvSpPr>
        <p:spPr bwMode="auto">
          <a:xfrm flipV="1">
            <a:off x="1116013" y="3644900"/>
            <a:ext cx="172720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15369" name="Line 129"/>
          <p:cNvSpPr>
            <a:spLocks noChangeShapeType="1"/>
          </p:cNvSpPr>
          <p:nvPr/>
        </p:nvSpPr>
        <p:spPr bwMode="auto">
          <a:xfrm flipV="1">
            <a:off x="1404938" y="3716338"/>
            <a:ext cx="2879725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15370" name="Text Box 130"/>
          <p:cNvSpPr txBox="1">
            <a:spLocks noChangeArrowheads="1"/>
          </p:cNvSpPr>
          <p:nvPr/>
        </p:nvSpPr>
        <p:spPr bwMode="auto">
          <a:xfrm>
            <a:off x="1258888" y="5064125"/>
            <a:ext cx="7885112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5113" indent="-265113">
              <a:buFont typeface="Lucida Grande"/>
              <a:buChar char="-"/>
            </a:pPr>
            <a:r>
              <a:rPr lang="en-GB" sz="2400" dirty="0">
                <a:latin typeface="Chalkboard"/>
              </a:rPr>
              <a:t>Lots of </a:t>
            </a:r>
            <a:r>
              <a:rPr lang="en-GB" sz="2400" dirty="0" err="1">
                <a:latin typeface="Chalkboard"/>
              </a:rPr>
              <a:t>tricksy</a:t>
            </a:r>
            <a:r>
              <a:rPr lang="en-GB" sz="2400" dirty="0">
                <a:latin typeface="Chalkboard"/>
              </a:rPr>
              <a:t> book-keeping!</a:t>
            </a:r>
          </a:p>
          <a:p>
            <a:pPr marL="265113" indent="-265113">
              <a:buFont typeface="Lucida Grande"/>
              <a:buChar char="-"/>
            </a:pPr>
            <a:r>
              <a:rPr lang="en-GB" sz="2400" dirty="0">
                <a:latin typeface="Chalkboard"/>
              </a:rPr>
              <a:t>Possible to do by hand (and done in practice), but very hard to get </a:t>
            </a:r>
            <a:r>
              <a:rPr lang="en-GB" sz="2400" dirty="0" smtClean="0">
                <a:latin typeface="Chalkboard"/>
              </a:rPr>
              <a:t>right.</a:t>
            </a:r>
          </a:p>
          <a:p>
            <a:pPr marL="265113" indent="-265113">
              <a:buFont typeface="Lucida Grande"/>
              <a:buChar char="-"/>
            </a:pPr>
            <a:r>
              <a:rPr lang="en-GB" sz="2400" dirty="0" err="1">
                <a:latin typeface="Chalkboard"/>
              </a:rPr>
              <a:t>Blelloch</a:t>
            </a:r>
            <a:r>
              <a:rPr lang="en-GB" sz="2400" dirty="0">
                <a:latin typeface="Chalkboard"/>
              </a:rPr>
              <a:t> showed it could be done </a:t>
            </a:r>
            <a:r>
              <a:rPr lang="en-GB" sz="2400" dirty="0" smtClean="0">
                <a:latin typeface="Chalkboard"/>
              </a:rPr>
              <a:t>systematically.</a:t>
            </a:r>
            <a:endParaRPr lang="en-GB" sz="2400" dirty="0"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Fusion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9974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800" dirty="0" smtClean="0"/>
              <a:t>Flattening </a:t>
            </a:r>
            <a:r>
              <a:rPr lang="en-GB" dirty="0" smtClean="0"/>
              <a:t>enables load balancing, but it is not enough to ensure good performance.  Consider:</a:t>
            </a:r>
            <a:endParaRPr lang="en-GB" sz="2800" dirty="0" smtClean="0"/>
          </a:p>
          <a:p>
            <a:pPr marL="538163" indent="-269875">
              <a:lnSpc>
                <a:spcPct val="90000"/>
              </a:lnSpc>
              <a:buNone/>
            </a:pPr>
            <a:endParaRPr lang="en-GB" dirty="0" smtClean="0"/>
          </a:p>
          <a:p>
            <a:pPr marL="538163" indent="-269875">
              <a:lnSpc>
                <a:spcPct val="90000"/>
              </a:lnSpc>
              <a:buNone/>
            </a:pPr>
            <a:endParaRPr lang="en-GB" sz="2800" dirty="0" smtClean="0"/>
          </a:p>
          <a:p>
            <a:pPr marL="538163" indent="-269875">
              <a:lnSpc>
                <a:spcPct val="90000"/>
              </a:lnSpc>
            </a:pPr>
            <a:endParaRPr lang="en-GB" sz="2800" dirty="0" smtClean="0"/>
          </a:p>
          <a:p>
            <a:pPr marL="538163" indent="-269875">
              <a:lnSpc>
                <a:spcPct val="90000"/>
              </a:lnSpc>
            </a:pPr>
            <a:r>
              <a:rPr lang="en-GB" sz="2800" dirty="0" smtClean="0">
                <a:solidFill>
                  <a:srgbClr val="FFFF00"/>
                </a:solidFill>
              </a:rPr>
              <a:t>Bad idea</a:t>
            </a:r>
            <a:r>
              <a:rPr lang="en-GB" sz="2800" dirty="0" smtClean="0"/>
              <a:t>:</a:t>
            </a:r>
          </a:p>
          <a:p>
            <a:pPr marL="859536" lvl="1" indent="-347472">
              <a:spcBef>
                <a:spcPts val="0"/>
              </a:spcBef>
              <a:buFont typeface="Wingdings" pitchFamily="2" charset="2"/>
              <a:buAutoNum type="arabicPeriod"/>
            </a:pPr>
            <a:r>
              <a:rPr lang="en-GB" sz="2400" dirty="0" smtClean="0"/>
              <a:t>Generate </a:t>
            </a:r>
            <a:r>
              <a:rPr lang="en-GB" sz="2300" dirty="0" smtClean="0">
                <a:latin typeface="Courier"/>
                <a:cs typeface="Courier"/>
              </a:rPr>
              <a:t>[: f1*f2 | f1 &lt;- v1 | f2 &lt;-v2 :]</a:t>
            </a:r>
            <a:endParaRPr lang="en-GB" sz="2300" dirty="0" smtClean="0"/>
          </a:p>
          <a:p>
            <a:pPr marL="859536" lvl="1" indent="-347472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sz="2400" dirty="0" smtClean="0"/>
              <a:t>Add the elements of this big intermediate vector.</a:t>
            </a:r>
          </a:p>
          <a:p>
            <a:pPr marL="538163" indent="-269875">
              <a:lnSpc>
                <a:spcPct val="90000"/>
              </a:lnSpc>
            </a:pPr>
            <a:r>
              <a:rPr lang="en-GB" sz="2800" dirty="0" smtClean="0">
                <a:solidFill>
                  <a:srgbClr val="FFFF00"/>
                </a:solidFill>
              </a:rPr>
              <a:t>Good idea</a:t>
            </a:r>
            <a:r>
              <a:rPr lang="en-GB" sz="2800" dirty="0" smtClean="0"/>
              <a:t>: </a:t>
            </a:r>
            <a:r>
              <a:rPr lang="en-GB" dirty="0" smtClean="0"/>
              <a:t>M</a:t>
            </a:r>
            <a:r>
              <a:rPr lang="en-GB" sz="2800" dirty="0" smtClean="0"/>
              <a:t>ultiply and add in the same loop.</a:t>
            </a:r>
          </a:p>
          <a:p>
            <a:pPr marL="858203" lvl="1" indent="-269875">
              <a:lnSpc>
                <a:spcPct val="90000"/>
              </a:lnSpc>
            </a:pPr>
            <a:r>
              <a:rPr lang="en-GB" sz="2400" dirty="0" smtClean="0"/>
              <a:t>That is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FF00"/>
                </a:solidFill>
              </a:rPr>
              <a:t>fuse</a:t>
            </a:r>
            <a:r>
              <a:rPr lang="en-GB" dirty="0" smtClean="0"/>
              <a:t> </a:t>
            </a:r>
            <a:r>
              <a:rPr lang="en-GB" sz="2400" dirty="0" smtClean="0"/>
              <a:t>the multiply loop with the add loop.</a:t>
            </a:r>
          </a:p>
          <a:p>
            <a:pPr marL="858203" lvl="1" indent="-269875">
              <a:lnSpc>
                <a:spcPct val="90000"/>
              </a:lnSpc>
            </a:pPr>
            <a:r>
              <a:rPr lang="en-GB" sz="2400" dirty="0" smtClean="0"/>
              <a:t>Very general, aggressive fusion is required.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68313" y="2355850"/>
            <a:ext cx="8289925" cy="73025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vecMul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:: [:Float:] -&gt; [:Float:] -&gt; Float</a:t>
            </a: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vecMul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v1 v2 =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[: f1*f2 | f1 &lt;- v1 | f2 &lt;- v2 :]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Implementation Techniques</a:t>
            </a:r>
            <a:endParaRPr lang="en-US" sz="4800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003300" y="1422400"/>
            <a:ext cx="7505700" cy="47091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Four key pieces of technology: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GB" sz="2400" dirty="0" err="1" smtClean="0">
                <a:solidFill>
                  <a:srgbClr val="FFFF00"/>
                </a:solidFill>
              </a:rPr>
              <a:t>Vectorization</a:t>
            </a:r>
            <a:endParaRPr lang="en-GB" sz="2400" dirty="0" smtClean="0">
              <a:solidFill>
                <a:srgbClr val="FFFF00"/>
              </a:solidFill>
            </a:endParaRPr>
          </a:p>
          <a:p>
            <a:pPr marL="781050" lvl="1" indent="-381000">
              <a:lnSpc>
                <a:spcPct val="80000"/>
              </a:lnSpc>
            </a:pPr>
            <a:r>
              <a:rPr lang="en-GB" sz="2000" dirty="0" smtClean="0"/>
              <a:t>Specific to parallel arrays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GB" sz="2400" dirty="0" smtClean="0">
                <a:solidFill>
                  <a:srgbClr val="FFFF00"/>
                </a:solidFill>
              </a:rPr>
              <a:t>Non-parametric data representations</a:t>
            </a:r>
          </a:p>
          <a:p>
            <a:pPr marL="781050" lvl="1" indent="-381000">
              <a:lnSpc>
                <a:spcPct val="80000"/>
              </a:lnSpc>
              <a:buClrTx/>
            </a:pPr>
            <a:r>
              <a:rPr lang="en-GB" sz="2000" dirty="0" smtClean="0"/>
              <a:t>A generically useful new feature in GHC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GB" sz="2400" dirty="0" smtClean="0">
                <a:solidFill>
                  <a:srgbClr val="FFFF00"/>
                </a:solidFill>
              </a:rPr>
              <a:t>Distribution</a:t>
            </a:r>
          </a:p>
          <a:p>
            <a:pPr marL="781050" lvl="1" indent="-381000">
              <a:lnSpc>
                <a:spcPct val="80000"/>
              </a:lnSpc>
            </a:pPr>
            <a:r>
              <a:rPr lang="en-GB" sz="2000" dirty="0" smtClean="0"/>
              <a:t>Divide up the work evenly between processors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GB" sz="2400" dirty="0" smtClean="0">
                <a:solidFill>
                  <a:srgbClr val="FFFF00"/>
                </a:solidFill>
              </a:rPr>
              <a:t>Aggressive fusion</a:t>
            </a:r>
          </a:p>
          <a:p>
            <a:pPr marL="781050" lvl="1" indent="-381000">
              <a:lnSpc>
                <a:spcPct val="80000"/>
              </a:lnSpc>
              <a:buClrTx/>
            </a:pPr>
            <a:r>
              <a:rPr lang="en-GB" sz="2000" dirty="0" smtClean="0"/>
              <a:t>Uses “rewrite rules,” an old feature of GHC</a:t>
            </a:r>
          </a:p>
        </p:txBody>
      </p:sp>
      <p:sp>
        <p:nvSpPr>
          <p:cNvPr id="21507" name="AutoShape 4"/>
          <p:cNvSpPr>
            <a:spLocks noChangeArrowheads="1"/>
          </p:cNvSpPr>
          <p:nvPr/>
        </p:nvSpPr>
        <p:spPr bwMode="auto">
          <a:xfrm>
            <a:off x="787400" y="5376862"/>
            <a:ext cx="7858125" cy="132873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2400" b="1" dirty="0">
                <a:latin typeface="Chalkboard"/>
              </a:rPr>
              <a:t>Main</a:t>
            </a:r>
            <a:r>
              <a:rPr lang="en-GB" sz="2400" b="1" dirty="0" smtClean="0">
                <a:latin typeface="Chalkboard"/>
              </a:rPr>
              <a:t> advance: </a:t>
            </a:r>
            <a:r>
              <a:rPr lang="en-GB" sz="2400" b="1" dirty="0">
                <a:latin typeface="Chalkboard"/>
              </a:rPr>
              <a:t>an </a:t>
            </a:r>
            <a:r>
              <a:rPr lang="en-GB" sz="2400" b="1" dirty="0" smtClean="0">
                <a:latin typeface="Chalkboard"/>
              </a:rPr>
              <a:t>optimizing </a:t>
            </a:r>
            <a:r>
              <a:rPr lang="en-GB" sz="2400" b="1" dirty="0">
                <a:latin typeface="Chalkboard"/>
              </a:rPr>
              <a:t>data-parallel compiler implemented by modest enhancements to a full-scale functional language </a:t>
            </a:r>
            <a:r>
              <a:rPr lang="en-GB" sz="2400" b="1" dirty="0" smtClean="0">
                <a:latin typeface="Chalkboard"/>
              </a:rPr>
              <a:t>implementation.</a:t>
            </a:r>
            <a:endParaRPr lang="en-GB" sz="2400" b="1" dirty="0">
              <a:latin typeface="Chalkboar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1803400"/>
            <a:ext cx="581203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800" dirty="0" smtClean="0">
                <a:latin typeface="Chalkboard"/>
                <a:cs typeface="Chalkboard"/>
              </a:rPr>
              <a:t>}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2572" y="2406134"/>
            <a:ext cx="1537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Flattening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 smtClean="0"/>
              <a:t>Step 0: </a:t>
            </a:r>
            <a:r>
              <a:rPr lang="en-GB" sz="4800" dirty="0" err="1" smtClean="0"/>
              <a:t>Desugaring</a:t>
            </a:r>
            <a:endParaRPr lang="en-GB" sz="4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Haskell source into simpler core, </a:t>
            </a:r>
            <a:r>
              <a:rPr lang="en-US" dirty="0" err="1" smtClean="0"/>
              <a:t>e.g</a:t>
            </a:r>
            <a:r>
              <a:rPr lang="en-US" dirty="0" smtClean="0"/>
              <a:t>, removing array comprehensions: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71550" y="2770188"/>
            <a:ext cx="7726419" cy="1716147"/>
            <a:chOff x="971550" y="2770188"/>
            <a:chExt cx="7726419" cy="1716147"/>
          </a:xfrm>
        </p:grpSpPr>
        <p:sp>
          <p:nvSpPr>
            <p:cNvPr id="25605" name="Down Arrow 9"/>
            <p:cNvSpPr>
              <a:spLocks noChangeArrowheads="1"/>
            </p:cNvSpPr>
            <p:nvPr/>
          </p:nvSpPr>
          <p:spPr bwMode="auto">
            <a:xfrm>
              <a:off x="4292600" y="3365501"/>
              <a:ext cx="431800" cy="711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2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C9C2D1"/>
                </a:solidFill>
                <a:latin typeface="Chalkboard"/>
              </a:endParaRPr>
            </a:p>
          </p:txBody>
        </p:sp>
        <p:sp>
          <p:nvSpPr>
            <p:cNvPr id="25603" name="Text Box 4"/>
            <p:cNvSpPr txBox="1">
              <a:spLocks noChangeArrowheads="1"/>
            </p:cNvSpPr>
            <p:nvPr/>
          </p:nvSpPr>
          <p:spPr bwMode="auto">
            <a:xfrm>
              <a:off x="1000125" y="2770188"/>
              <a:ext cx="7418593" cy="70788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</a:tabLst>
              </a:pPr>
              <a:r>
                <a:rPr lang="en-GB" sz="2000" b="1" dirty="0" err="1" smtClean="0">
                  <a:solidFill>
                    <a:schemeClr val="bg1"/>
                  </a:solidFill>
                  <a:latin typeface="Courier"/>
                </a:rPr>
                <a:t>sDotP</a:t>
              </a:r>
              <a:r>
                <a:rPr lang="en-GB" sz="2000" b="1" dirty="0" smtClean="0">
                  <a:solidFill>
                    <a:schemeClr val="bg1"/>
                  </a:solidFill>
                  <a:latin typeface="Courier"/>
                </a:rPr>
                <a:t> :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: [:(</a:t>
              </a:r>
              <a:r>
                <a:rPr lang="en-GB" sz="2000" b="1" dirty="0" err="1">
                  <a:solidFill>
                    <a:schemeClr val="bg1"/>
                  </a:solidFill>
                  <a:latin typeface="Courier"/>
                </a:rPr>
                <a:t>Int,Float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):] -&gt; [:Float:] -&gt; Float</a:t>
              </a:r>
            </a:p>
            <a:p>
              <a:pPr>
                <a:tabLst>
                  <a:tab pos="450850" algn="l"/>
                </a:tabLst>
              </a:pPr>
              <a:r>
                <a:rPr lang="en-GB" sz="2000" b="1" dirty="0" err="1" smtClean="0">
                  <a:solidFill>
                    <a:schemeClr val="bg1"/>
                  </a:solidFill>
                  <a:latin typeface="Courier"/>
                </a:rPr>
                <a:t>sDotP</a:t>
              </a:r>
              <a:r>
                <a:rPr lang="en-GB" sz="2000" b="1" dirty="0" smtClean="0">
                  <a:solidFill>
                    <a:schemeClr val="bg1"/>
                  </a:solidFill>
                  <a:latin typeface="Courier"/>
                </a:rPr>
                <a:t> </a:t>
              </a:r>
              <a:r>
                <a:rPr lang="en-GB" sz="2000" b="1" dirty="0" err="1">
                  <a:solidFill>
                    <a:schemeClr val="bg1"/>
                  </a:solidFill>
                  <a:latin typeface="Courier"/>
                </a:rPr>
                <a:t>sv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 </a:t>
              </a:r>
              <a:r>
                <a:rPr lang="en-GB" sz="2000" b="1" dirty="0" err="1">
                  <a:solidFill>
                    <a:schemeClr val="bg1"/>
                  </a:solidFill>
                  <a:latin typeface="Courier"/>
                </a:rPr>
                <a:t>v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 = </a:t>
              </a:r>
              <a:r>
                <a:rPr lang="en-GB" sz="2000" b="1" dirty="0" err="1">
                  <a:solidFill>
                    <a:schemeClr val="bg1"/>
                  </a:solidFill>
                  <a:latin typeface="Courier"/>
                </a:rPr>
                <a:t>sumP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 [: </a:t>
              </a:r>
              <a:r>
                <a:rPr lang="en-GB" sz="2000" b="1" dirty="0" err="1" smtClean="0">
                  <a:solidFill>
                    <a:schemeClr val="bg1"/>
                  </a:solidFill>
                  <a:latin typeface="Courier"/>
                </a:rPr>
                <a:t>f</a:t>
              </a:r>
              <a:r>
                <a:rPr lang="en-GB" sz="2000" b="1" dirty="0" smtClean="0">
                  <a:solidFill>
                    <a:schemeClr val="bg1"/>
                  </a:solidFill>
                  <a:latin typeface="Courier"/>
                </a:rPr>
                <a:t> * (</a:t>
              </a:r>
              <a:r>
                <a:rPr lang="en-GB" sz="2000" b="1" dirty="0" err="1">
                  <a:solidFill>
                    <a:schemeClr val="bg1"/>
                  </a:solidFill>
                  <a:latin typeface="Courier"/>
                </a:rPr>
                <a:t>v!i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) | (</a:t>
              </a:r>
              <a:r>
                <a:rPr lang="en-GB" sz="2000" b="1" dirty="0" err="1">
                  <a:solidFill>
                    <a:schemeClr val="bg1"/>
                  </a:solidFill>
                  <a:latin typeface="Courier"/>
                </a:rPr>
                <a:t>i,f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) &lt;- </a:t>
              </a:r>
              <a:r>
                <a:rPr lang="en-GB" sz="2000" b="1" dirty="0" err="1">
                  <a:solidFill>
                    <a:schemeClr val="bg1"/>
                  </a:solidFill>
                  <a:latin typeface="Courier"/>
                </a:rPr>
                <a:t>sv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 :</a:t>
              </a:r>
              <a:r>
                <a:rPr lang="en-GB" sz="2000" b="1" dirty="0" smtClean="0">
                  <a:solidFill>
                    <a:schemeClr val="bg1"/>
                  </a:solidFill>
                  <a:latin typeface="Courier"/>
                </a:rPr>
                <a:t>]</a:t>
              </a:r>
            </a:p>
          </p:txBody>
        </p:sp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971550" y="4086225"/>
              <a:ext cx="7726419" cy="40011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</a:tabLst>
              </a:pPr>
              <a:r>
                <a:rPr lang="en-GB" sz="2000" b="1" dirty="0" err="1" smtClean="0">
                  <a:solidFill>
                    <a:srgbClr val="000000"/>
                  </a:solidFill>
                  <a:latin typeface="Courier"/>
                </a:rPr>
                <a:t>sDotP</a:t>
              </a: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sv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v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 = </a:t>
              </a: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sumP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 (</a:t>
              </a: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mapP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 (\(</a:t>
              </a: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i,f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) -&gt; </a:t>
              </a: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f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 * (</a:t>
              </a: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v!i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)) </a:t>
              </a: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sv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)</a:t>
              </a:r>
            </a:p>
          </p:txBody>
        </p:sp>
      </p:grp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3295650" y="5864225"/>
            <a:ext cx="5416550" cy="708025"/>
          </a:xfrm>
          <a:prstGeom prst="rect">
            <a:avLst/>
          </a:prstGeom>
          <a:solidFill>
            <a:schemeClr val="accent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:: Num a =&gt; [:a:] -&gt; a</a:t>
            </a: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mapP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:: (a -&gt;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b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 -&gt; [:a:] -&gt; [: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b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Down Arrow 9"/>
          <p:cNvSpPr>
            <a:spLocks noChangeArrowheads="1"/>
          </p:cNvSpPr>
          <p:nvPr/>
        </p:nvSpPr>
        <p:spPr bwMode="auto">
          <a:xfrm>
            <a:off x="4140200" y="3219451"/>
            <a:ext cx="438150" cy="717550"/>
          </a:xfrm>
          <a:prstGeom prst="downArrow">
            <a:avLst>
              <a:gd name="adj1" fmla="val 50000"/>
              <a:gd name="adj2" fmla="val 49998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2"/>
              </a:solidFill>
              <a:latin typeface="Chalkboard"/>
            </a:endParaRPr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415925" y="3951288"/>
            <a:ext cx="8495986" cy="40011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svMul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snd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^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 *^ 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fst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^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))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Step 1: </a:t>
            </a:r>
            <a:r>
              <a:rPr lang="en-GB" sz="4800" dirty="0" err="1" smtClean="0"/>
              <a:t>Vectorization</a:t>
            </a:r>
            <a:endParaRPr lang="en-GB" sz="48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scalar function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/>
              <a:t> by the </a:t>
            </a:r>
            <a:r>
              <a:rPr lang="en-US" dirty="0" smtClean="0">
                <a:solidFill>
                  <a:srgbClr val="FFFF00"/>
                </a:solidFill>
              </a:rPr>
              <a:t>lifted </a:t>
            </a:r>
            <a:r>
              <a:rPr lang="en-US" dirty="0" smtClean="0"/>
              <a:t>(</a:t>
            </a:r>
            <a:r>
              <a:rPr lang="en-US" dirty="0" err="1" smtClean="0"/>
              <a:t>vectorized</a:t>
            </a:r>
            <a:r>
              <a:rPr lang="en-US" dirty="0" smtClean="0"/>
              <a:t>) version, written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^</a:t>
            </a:r>
            <a:r>
              <a:rPr lang="en-US" dirty="0" smtClean="0">
                <a:cs typeface="Chalkboard"/>
              </a:rPr>
              <a:t>.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50888" y="2703513"/>
            <a:ext cx="7724775" cy="708025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svMul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:: [:(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Int,Float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):] -&gt; [:Float:] -&gt; Float</a:t>
            </a: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svMul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mapP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(\(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i,f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-&gt;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*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v!i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))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73250" y="4997450"/>
            <a:ext cx="7023953" cy="1631216"/>
          </a:xfrm>
          <a:prstGeom prst="rect">
            <a:avLst/>
          </a:prstGeom>
          <a:solidFill>
            <a:schemeClr val="accent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1438275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	:: Num a =&gt; [:a:] -&gt; a</a:t>
            </a:r>
          </a:p>
          <a:p>
            <a:pPr>
              <a:tabLst>
                <a:tab pos="1438275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"/>
              </a:rPr>
              <a:t>*^ 	:: Num a =&gt; [:a:] -&gt; [:a:] -&gt; [:a: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]</a:t>
            </a:r>
          </a:p>
          <a:p>
            <a:pPr>
              <a:tabLst>
                <a:tab pos="1438275" algn="l"/>
              </a:tabLst>
            </a:pP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fst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^	: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 [:(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a,b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):] -&gt; [:a: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]</a:t>
            </a:r>
          </a:p>
          <a:p>
            <a:pPr>
              <a:tabLst>
                <a:tab pos="1438275" algn="l"/>
              </a:tabLst>
            </a:pP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snd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^	:: [:(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a,b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):] -&gt; [: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b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:]</a:t>
            </a:r>
          </a:p>
          <a:p>
            <a:pPr>
              <a:tabLst>
                <a:tab pos="1438275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	:: [:a:] -&gt; [: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Int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:] -&gt; [:a:]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GB" sz="4800" dirty="0" err="1" smtClean="0"/>
              <a:t>Vectorization</a:t>
            </a:r>
            <a:r>
              <a:rPr lang="en-GB" sz="4800" dirty="0" smtClean="0"/>
              <a:t>: Basic idea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857375" y="1649413"/>
            <a:ext cx="1928733" cy="52322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Courier"/>
              </a:rPr>
              <a:t>mapP</a:t>
            </a:r>
            <a:r>
              <a:rPr lang="en-GB" sz="2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800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8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800" b="1" dirty="0" err="1">
                <a:solidFill>
                  <a:srgbClr val="000000"/>
                </a:solidFill>
                <a:latin typeface="Courier"/>
              </a:rPr>
              <a:t>v</a:t>
            </a:r>
            <a:endParaRPr lang="en-GB" sz="28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27652" name="Rectangle 3"/>
          <p:cNvSpPr txBox="1">
            <a:spLocks noChangeArrowheads="1"/>
          </p:cNvSpPr>
          <p:nvPr/>
        </p:nvSpPr>
        <p:spPr bwMode="auto">
          <a:xfrm>
            <a:off x="482600" y="3414713"/>
            <a:ext cx="822960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>
                <a:latin typeface="Chalkboard"/>
              </a:rPr>
              <a:t>For every function </a:t>
            </a:r>
            <a:r>
              <a:rPr lang="en-GB" sz="2800" dirty="0">
                <a:latin typeface="Courier"/>
                <a:cs typeface="Courier"/>
              </a:rPr>
              <a:t>f</a:t>
            </a:r>
            <a:r>
              <a:rPr lang="en-GB" sz="2800" dirty="0">
                <a:latin typeface="Chalkboard"/>
              </a:rPr>
              <a:t>, generate its </a:t>
            </a:r>
            <a:br>
              <a:rPr lang="en-GB" sz="2800" dirty="0">
                <a:latin typeface="Chalkboard"/>
              </a:rPr>
            </a:br>
            <a:r>
              <a:rPr lang="en-GB" sz="2800" b="1" dirty="0" smtClean="0">
                <a:solidFill>
                  <a:srgbClr val="FFFF00"/>
                </a:solidFill>
                <a:latin typeface="Chalkboard"/>
              </a:rPr>
              <a:t>lifted version</a:t>
            </a:r>
            <a:r>
              <a:rPr lang="en-GB" sz="2800" dirty="0">
                <a:latin typeface="Chalkboard"/>
              </a:rPr>
              <a:t>, </a:t>
            </a:r>
            <a:r>
              <a:rPr lang="en-GB" sz="2800" dirty="0" smtClean="0">
                <a:latin typeface="Chalkboard"/>
              </a:rPr>
              <a:t>named </a:t>
            </a:r>
            <a:r>
              <a:rPr lang="en-GB" sz="2800" dirty="0" err="1">
                <a:latin typeface="Courier"/>
                <a:cs typeface="Courier"/>
              </a:rPr>
              <a:t>f</a:t>
            </a:r>
            <a:r>
              <a:rPr lang="en-GB" sz="2800" dirty="0" smtClean="0">
                <a:latin typeface="Courier"/>
                <a:cs typeface="Courier"/>
              </a:rPr>
              <a:t>^</a:t>
            </a:r>
            <a:r>
              <a:rPr lang="en-GB" sz="2800" dirty="0" smtClean="0">
                <a:latin typeface="Chalkboard"/>
                <a:cs typeface="Chalkboard"/>
              </a:rPr>
              <a:t>.</a:t>
            </a:r>
          </a:p>
          <a:p>
            <a:pPr marL="357188" indent="-3571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>
                <a:latin typeface="Chalkboard"/>
              </a:rPr>
              <a:t>Result:</a:t>
            </a:r>
            <a:r>
              <a:rPr lang="en-GB" sz="2800" dirty="0" smtClean="0">
                <a:latin typeface="Chalkboard"/>
              </a:rPr>
              <a:t> A </a:t>
            </a:r>
            <a:r>
              <a:rPr lang="en-GB" sz="2800" dirty="0">
                <a:latin typeface="Chalkboard"/>
              </a:rPr>
              <a:t>functional program, operating over flat arrays, with a fixed set of primitive operations </a:t>
            </a:r>
            <a:r>
              <a:rPr lang="en-GB" sz="2800" dirty="0">
                <a:latin typeface="Courier"/>
                <a:cs typeface="Courier"/>
              </a:rPr>
              <a:t>*^</a:t>
            </a:r>
            <a:r>
              <a:rPr lang="en-GB" sz="2800" dirty="0">
                <a:latin typeface="Chalkboard"/>
              </a:rPr>
              <a:t>, </a:t>
            </a:r>
            <a:r>
              <a:rPr lang="en-GB" sz="2800" dirty="0" err="1">
                <a:latin typeface="Courier"/>
                <a:cs typeface="Courier"/>
              </a:rPr>
              <a:t>sumP</a:t>
            </a:r>
            <a:r>
              <a:rPr lang="en-GB" sz="2800" dirty="0">
                <a:latin typeface="Chalkboard"/>
              </a:rPr>
              <a:t>, </a:t>
            </a:r>
            <a:r>
              <a:rPr lang="en-GB" sz="2800" dirty="0" err="1">
                <a:latin typeface="Courier"/>
                <a:cs typeface="Courier"/>
              </a:rPr>
              <a:t>fst</a:t>
            </a:r>
            <a:r>
              <a:rPr lang="en-GB" sz="2800" dirty="0">
                <a:latin typeface="Courier"/>
                <a:cs typeface="Courier"/>
              </a:rPr>
              <a:t>^</a:t>
            </a:r>
            <a:r>
              <a:rPr lang="en-GB" sz="2800" dirty="0">
                <a:latin typeface="Chalkboard"/>
              </a:rPr>
              <a:t>, etc.</a:t>
            </a:r>
          </a:p>
          <a:p>
            <a:pPr marL="357188" indent="-3571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>
                <a:latin typeface="Chalkboard"/>
              </a:rPr>
              <a:t>Lots of intermediate arrays!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786313" y="1649413"/>
            <a:ext cx="1044575" cy="523875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800" b="1" dirty="0">
                <a:solidFill>
                  <a:srgbClr val="000000"/>
                </a:solidFill>
                <a:latin typeface="Courier"/>
              </a:rPr>
              <a:t>^ </a:t>
            </a:r>
            <a:r>
              <a:rPr lang="en-GB" sz="2800" b="1" dirty="0" err="1">
                <a:solidFill>
                  <a:srgbClr val="000000"/>
                </a:solidFill>
                <a:latin typeface="Courier"/>
              </a:rPr>
              <a:t>v</a:t>
            </a:r>
            <a:endParaRPr lang="en-GB" sz="28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27654" name="Right Arrow 16"/>
          <p:cNvSpPr>
            <a:spLocks noChangeArrowheads="1"/>
          </p:cNvSpPr>
          <p:nvPr/>
        </p:nvSpPr>
        <p:spPr bwMode="auto">
          <a:xfrm>
            <a:off x="4102100" y="1500188"/>
            <a:ext cx="245388" cy="7336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>
              <a:latin typeface="Chalkboard"/>
            </a:endParaRPr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1428750" y="2435225"/>
            <a:ext cx="6032500" cy="708025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 :: T1 -&gt; T2</a:t>
            </a: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^ :: [:T1:] -&gt; [:T2:]  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-- 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^ = 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mapP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f</a:t>
            </a:r>
            <a:endParaRPr lang="en-GB" sz="2000" b="1" dirty="0">
              <a:solidFill>
                <a:srgbClr val="FF0000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800" dirty="0" err="1" smtClean="0"/>
              <a:t>Vectorization</a:t>
            </a:r>
            <a:r>
              <a:rPr lang="en-GB" sz="4800" dirty="0" smtClean="0"/>
              <a:t>: Basic idea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857375" y="1428750"/>
            <a:ext cx="6495112" cy="1631216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 ::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Int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-&gt;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Int</a:t>
            </a:r>
            <a:endParaRPr lang="en-GB" sz="2000" b="1" dirty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x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=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+ 1</a:t>
            </a:r>
            <a:endParaRPr lang="en-GB" sz="2000" b="1" dirty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endParaRPr lang="en-GB" sz="2000" b="1" dirty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^ :: [: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Int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:] -&gt; [: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Int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:]</a:t>
            </a: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^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xs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=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xs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+^ 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replicateP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lengthP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xs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) 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1)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929063" y="5572125"/>
            <a:ext cx="4954587" cy="708025"/>
          </a:xfrm>
          <a:prstGeom prst="rect">
            <a:avLst/>
          </a:prstGeom>
          <a:solidFill>
            <a:schemeClr val="accent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replicateP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::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-&gt; a -&gt; [:a:]</a:t>
            </a: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lengthP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   :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: [:a:] -&gt;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Int</a:t>
            </a:r>
            <a:endParaRPr lang="en-GB" sz="2000" b="1" dirty="0">
              <a:solidFill>
                <a:srgbClr val="000000"/>
              </a:solidFill>
              <a:latin typeface="Courier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43188" y="3357563"/>
          <a:ext cx="4357718" cy="182403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71636"/>
                <a:gridCol w="2786082"/>
              </a:tblGrid>
              <a:tr h="44227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halkboard"/>
                        </a:rPr>
                        <a:t>Source</a:t>
                      </a:r>
                      <a:endParaRPr lang="en-GB" dirty="0">
                        <a:solidFill>
                          <a:schemeClr val="tx1"/>
                        </a:solidFill>
                        <a:latin typeface="Chalkboar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halkboard"/>
                        </a:rPr>
                        <a:t>Transformed to…</a:t>
                      </a:r>
                      <a:endParaRPr lang="en-GB" dirty="0">
                        <a:solidFill>
                          <a:schemeClr val="tx1"/>
                        </a:solidFill>
                        <a:latin typeface="Chalkboar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halkboard"/>
                        </a:rPr>
                        <a:t>Locals, </a:t>
                      </a:r>
                      <a:r>
                        <a:rPr lang="en-GB" dirty="0" err="1" smtClean="0">
                          <a:latin typeface="Chalkboard"/>
                        </a:rPr>
                        <a:t>xs</a:t>
                      </a:r>
                      <a:endParaRPr lang="en-GB" dirty="0">
                        <a:latin typeface="Chalkboar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halkboard"/>
                        </a:rPr>
                        <a:t>xs</a:t>
                      </a:r>
                      <a:endParaRPr lang="en-GB" dirty="0">
                        <a:latin typeface="Chalkboar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halkboard"/>
                        </a:rPr>
                        <a:t>Globals</a:t>
                      </a:r>
                      <a:r>
                        <a:rPr lang="en-GB" dirty="0" smtClean="0">
                          <a:latin typeface="Chalkboard"/>
                        </a:rPr>
                        <a:t>, g</a:t>
                      </a:r>
                      <a:endParaRPr lang="en-GB" dirty="0">
                        <a:latin typeface="Chalkboar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halkboard"/>
                        </a:rPr>
                        <a:t>g^</a:t>
                      </a:r>
                      <a:endParaRPr lang="en-GB" dirty="0">
                        <a:latin typeface="Chalkboar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halkboard"/>
                        </a:rPr>
                        <a:t>Constants,</a:t>
                      </a:r>
                      <a:r>
                        <a:rPr lang="en-GB" baseline="0" dirty="0" smtClean="0">
                          <a:latin typeface="Chalkboard"/>
                        </a:rPr>
                        <a:t> k</a:t>
                      </a:r>
                      <a:endParaRPr lang="en-GB" dirty="0">
                        <a:latin typeface="Chalkboar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halkboard"/>
                        </a:rPr>
                        <a:t>replicateP</a:t>
                      </a:r>
                      <a:r>
                        <a:rPr lang="en-GB" dirty="0" smtClean="0">
                          <a:latin typeface="Chalkboard"/>
                        </a:rPr>
                        <a:t> (</a:t>
                      </a:r>
                      <a:r>
                        <a:rPr lang="en-GB" dirty="0" err="1" smtClean="0">
                          <a:latin typeface="Chalkboard"/>
                        </a:rPr>
                        <a:t>lengthP</a:t>
                      </a:r>
                      <a:r>
                        <a:rPr lang="en-GB" dirty="0" smtClean="0">
                          <a:latin typeface="Chalkboard"/>
                        </a:rPr>
                        <a:t> </a:t>
                      </a:r>
                      <a:r>
                        <a:rPr lang="en-GB" dirty="0" err="1" smtClean="0">
                          <a:latin typeface="Chalkboard"/>
                        </a:rPr>
                        <a:t>xs</a:t>
                      </a:r>
                      <a:r>
                        <a:rPr lang="en-GB" dirty="0" smtClean="0">
                          <a:latin typeface="Chalkboard"/>
                        </a:rPr>
                        <a:t>) k</a:t>
                      </a:r>
                      <a:endParaRPr lang="en-GB" dirty="0">
                        <a:latin typeface="Chalkboar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err="1" smtClean="0"/>
              <a:t>Vectorization</a:t>
            </a:r>
            <a:r>
              <a:rPr lang="en-GB" sz="4800" dirty="0" smtClean="0"/>
              <a:t>: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lift functions that have already been lifted?</a:t>
            </a:r>
            <a:endParaRPr lang="en-US" dirty="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673225" y="2820988"/>
            <a:ext cx="6175375" cy="1938992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400" b="1" dirty="0" smtClean="0">
                <a:solidFill>
                  <a:schemeClr val="bg1"/>
                </a:solidFill>
                <a:latin typeface="Courier"/>
              </a:rPr>
              <a:t> :</a:t>
            </a:r>
            <a:r>
              <a:rPr lang="en-GB" sz="2400" b="1" dirty="0">
                <a:solidFill>
                  <a:schemeClr val="bg1"/>
                </a:solidFill>
                <a:latin typeface="Courier"/>
              </a:rPr>
              <a:t>: [:</a:t>
            </a:r>
            <a:r>
              <a:rPr lang="en-GB" sz="2400" b="1" dirty="0" err="1">
                <a:solidFill>
                  <a:schemeClr val="bg1"/>
                </a:solidFill>
                <a:latin typeface="Courier"/>
              </a:rPr>
              <a:t>Int</a:t>
            </a:r>
            <a:r>
              <a:rPr lang="en-GB" sz="2400" b="1" dirty="0">
                <a:solidFill>
                  <a:schemeClr val="bg1"/>
                </a:solidFill>
                <a:latin typeface="Courier"/>
              </a:rPr>
              <a:t>:] -&gt; [:</a:t>
            </a:r>
            <a:r>
              <a:rPr lang="en-GB" sz="2400" b="1" dirty="0" err="1">
                <a:solidFill>
                  <a:schemeClr val="bg1"/>
                </a:solidFill>
                <a:latin typeface="Courier"/>
              </a:rPr>
              <a:t>Int</a:t>
            </a:r>
            <a:r>
              <a:rPr lang="en-GB" sz="2400" b="1" dirty="0">
                <a:solidFill>
                  <a:schemeClr val="bg1"/>
                </a:solidFill>
                <a:latin typeface="Courier"/>
              </a:rPr>
              <a:t>:]</a:t>
            </a:r>
          </a:p>
          <a:p>
            <a:pPr>
              <a:tabLst>
                <a:tab pos="450850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4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  <a:latin typeface="Courier"/>
              </a:rPr>
              <a:t>xs</a:t>
            </a:r>
            <a:r>
              <a:rPr lang="en-GB" sz="24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urier"/>
              </a:rPr>
              <a:t>= </a:t>
            </a:r>
            <a:r>
              <a:rPr lang="en-GB" sz="2400" b="1" dirty="0" err="1">
                <a:solidFill>
                  <a:schemeClr val="bg1"/>
                </a:solidFill>
                <a:latin typeface="Courier"/>
              </a:rPr>
              <a:t>mapP</a:t>
            </a:r>
            <a:r>
              <a:rPr lang="en-GB" sz="24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Courier"/>
              </a:rPr>
              <a:t>g</a:t>
            </a:r>
            <a:r>
              <a:rPr lang="en-GB" sz="24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  <a:latin typeface="Courier"/>
              </a:rPr>
              <a:t>xs</a:t>
            </a:r>
            <a:r>
              <a:rPr lang="en-GB" sz="24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urier"/>
              </a:rPr>
              <a:t>= </a:t>
            </a:r>
            <a:r>
              <a:rPr lang="en-GB" sz="2400" b="1" dirty="0" err="1">
                <a:solidFill>
                  <a:schemeClr val="bg1"/>
                </a:solidFill>
                <a:latin typeface="Courier"/>
              </a:rPr>
              <a:t>g</a:t>
            </a:r>
            <a:r>
              <a:rPr lang="en-GB" sz="2400" b="1" dirty="0">
                <a:solidFill>
                  <a:schemeClr val="bg1"/>
                </a:solidFill>
                <a:latin typeface="Courier"/>
              </a:rPr>
              <a:t>^</a:t>
            </a:r>
            <a:r>
              <a:rPr lang="en-GB" sz="24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  <a:latin typeface="Courier"/>
              </a:rPr>
              <a:t>xs</a:t>
            </a:r>
            <a:endParaRPr lang="en-GB" sz="2400" b="1" dirty="0" smtClean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endParaRPr lang="en-GB" sz="2400" b="1" dirty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400" b="1" dirty="0">
                <a:solidFill>
                  <a:schemeClr val="bg1"/>
                </a:solidFill>
                <a:latin typeface="Courier"/>
              </a:rPr>
              <a:t>^ :: [:[:</a:t>
            </a:r>
            <a:r>
              <a:rPr lang="en-GB" sz="2400" b="1" dirty="0" err="1">
                <a:solidFill>
                  <a:schemeClr val="bg1"/>
                </a:solidFill>
                <a:latin typeface="Courier"/>
              </a:rPr>
              <a:t>Int</a:t>
            </a:r>
            <a:r>
              <a:rPr lang="en-GB" sz="2400" b="1" dirty="0">
                <a:solidFill>
                  <a:schemeClr val="bg1"/>
                </a:solidFill>
                <a:latin typeface="Courier"/>
              </a:rPr>
              <a:t>:]:] -&gt; [:[:</a:t>
            </a:r>
            <a:r>
              <a:rPr lang="en-GB" sz="2400" b="1" dirty="0" err="1">
                <a:solidFill>
                  <a:schemeClr val="bg1"/>
                </a:solidFill>
                <a:latin typeface="Courier"/>
              </a:rPr>
              <a:t>Int</a:t>
            </a:r>
            <a:r>
              <a:rPr lang="en-GB" sz="2400" b="1" dirty="0">
                <a:solidFill>
                  <a:schemeClr val="bg1"/>
                </a:solidFill>
                <a:latin typeface="Courier"/>
              </a:rPr>
              <a:t>:]:]</a:t>
            </a:r>
          </a:p>
          <a:p>
            <a:pPr>
              <a:tabLst>
                <a:tab pos="450850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400" b="1" dirty="0">
                <a:solidFill>
                  <a:schemeClr val="bg1"/>
                </a:solidFill>
                <a:latin typeface="Courier"/>
              </a:rPr>
              <a:t>^</a:t>
            </a:r>
            <a:r>
              <a:rPr lang="en-GB" sz="24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  <a:latin typeface="Courier"/>
              </a:rPr>
              <a:t>xss</a:t>
            </a:r>
            <a:r>
              <a:rPr lang="en-GB" sz="24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urier"/>
              </a:rPr>
              <a:t>= </a:t>
            </a:r>
            <a:r>
              <a:rPr lang="en-GB" sz="2400" b="1" dirty="0" err="1">
                <a:solidFill>
                  <a:srgbClr val="FF0000"/>
                </a:solidFill>
                <a:latin typeface="Courier"/>
              </a:rPr>
              <a:t>g</a:t>
            </a:r>
            <a:r>
              <a:rPr lang="en-GB" sz="2400" b="1" dirty="0">
                <a:solidFill>
                  <a:srgbClr val="FF0000"/>
                </a:solidFill>
                <a:latin typeface="Courier"/>
              </a:rPr>
              <a:t>^^</a:t>
            </a:r>
            <a:r>
              <a:rPr lang="en-GB" sz="24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  <a:latin typeface="Courier"/>
              </a:rPr>
              <a:t>xss</a:t>
            </a:r>
            <a:r>
              <a:rPr lang="en-GB" sz="24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urier"/>
              </a:rPr>
              <a:t>	</a:t>
            </a:r>
            <a:r>
              <a:rPr lang="en-GB" sz="2400" b="1" dirty="0">
                <a:solidFill>
                  <a:srgbClr val="FF0000"/>
                </a:solidFill>
                <a:latin typeface="Courier"/>
              </a:rPr>
              <a:t>--???</a:t>
            </a:r>
          </a:p>
        </p:txBody>
      </p:sp>
      <p:sp>
        <p:nvSpPr>
          <p:cNvPr id="29700" name="AutoShape 5"/>
          <p:cNvSpPr>
            <a:spLocks noChangeArrowheads="1"/>
          </p:cNvSpPr>
          <p:nvPr/>
        </p:nvSpPr>
        <p:spPr bwMode="auto">
          <a:xfrm>
            <a:off x="2744788" y="5756275"/>
            <a:ext cx="5884862" cy="646986"/>
          </a:xfrm>
          <a:prstGeom prst="wedgeRoundRectCallout">
            <a:avLst>
              <a:gd name="adj1" fmla="val -39586"/>
              <a:gd name="adj2" fmla="val -193940"/>
              <a:gd name="adj3" fmla="val 1666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halkboard"/>
              </a:rPr>
              <a:t>Yet another version of </a:t>
            </a:r>
            <a:r>
              <a:rPr lang="en-GB" sz="3200" dirty="0" err="1">
                <a:solidFill>
                  <a:schemeClr val="bg1"/>
                </a:solidFill>
                <a:latin typeface="Courier"/>
                <a:cs typeface="Courier"/>
              </a:rPr>
              <a:t>g</a:t>
            </a:r>
            <a:r>
              <a:rPr lang="en-GB" sz="3200" dirty="0">
                <a:solidFill>
                  <a:schemeClr val="bg1"/>
                </a:solidFill>
                <a:latin typeface="Chalkboard"/>
              </a:rPr>
              <a:t>???</a:t>
            </a:r>
            <a:endParaRPr lang="en-GB" sz="2800" dirty="0">
              <a:solidFill>
                <a:schemeClr val="bg1"/>
              </a:solidFill>
              <a:latin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800" dirty="0" err="1" smtClean="0"/>
              <a:t>Vectorization</a:t>
            </a:r>
            <a:r>
              <a:rPr lang="en-GB" sz="4800" dirty="0" smtClean="0"/>
              <a:t>: Key insight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000125" y="1550988"/>
            <a:ext cx="6365875" cy="1631216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: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 [: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Int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:] -&gt; [: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Int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:]</a:t>
            </a: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xs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=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mapP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g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xs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=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g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^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xs</a:t>
            </a:r>
            <a:endParaRPr lang="en-GB" sz="2000" b="1" dirty="0" smtClean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endParaRPr lang="en-GB" sz="2000" b="1" dirty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^ :: [:[: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Int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:]:] -&gt; [:[: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Int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:]:]</a:t>
            </a: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^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xss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= 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segmentP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xss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g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^ (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concatP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xss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)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14375" y="3551238"/>
            <a:ext cx="6765925" cy="730250"/>
          </a:xfrm>
          <a:prstGeom prst="rect">
            <a:avLst/>
          </a:prstGeom>
          <a:solidFill>
            <a:schemeClr val="accent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concatP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 :: [:[:a:]:] -&gt; [:a:]</a:t>
            </a: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segmentP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:: [:[:a:]:] -&gt; [: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b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:] -&gt; [:[: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b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:]:]</a:t>
            </a: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6183313" y="1365250"/>
            <a:ext cx="2643187" cy="1123712"/>
          </a:xfrm>
          <a:prstGeom prst="wedgeRoundRectCallout">
            <a:avLst>
              <a:gd name="adj1" fmla="val -58407"/>
              <a:gd name="adj2" fmla="val 48824"/>
              <a:gd name="adj3" fmla="val 1666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halkboard"/>
              </a:rPr>
              <a:t>First concatenate, </a:t>
            </a:r>
            <a:br>
              <a:rPr lang="en-GB" sz="2000" dirty="0">
                <a:solidFill>
                  <a:schemeClr val="bg1"/>
                </a:solidFill>
                <a:latin typeface="Chalkboard"/>
              </a:rPr>
            </a:br>
            <a:r>
              <a:rPr lang="en-GB" sz="2000" dirty="0">
                <a:solidFill>
                  <a:schemeClr val="bg1"/>
                </a:solidFill>
                <a:latin typeface="Chalkboard"/>
              </a:rPr>
              <a:t>then map, </a:t>
            </a:r>
            <a:br>
              <a:rPr lang="en-GB" sz="2000" dirty="0">
                <a:solidFill>
                  <a:schemeClr val="bg1"/>
                </a:solidFill>
                <a:latin typeface="Chalkboard"/>
              </a:rPr>
            </a:br>
            <a:r>
              <a:rPr lang="en-GB" sz="2000" dirty="0">
                <a:solidFill>
                  <a:schemeClr val="bg1"/>
                </a:solidFill>
                <a:latin typeface="Chalkboard"/>
              </a:rPr>
              <a:t>then re-split</a:t>
            </a:r>
            <a:endParaRPr lang="en-GB" dirty="0">
              <a:solidFill>
                <a:schemeClr val="bg1"/>
              </a:solidFill>
              <a:latin typeface="Chalkboard"/>
            </a:endParaRPr>
          </a:p>
        </p:txBody>
      </p:sp>
      <p:sp>
        <p:nvSpPr>
          <p:cNvPr id="30726" name="AutoShape 5"/>
          <p:cNvSpPr>
            <a:spLocks noChangeArrowheads="1"/>
          </p:cNvSpPr>
          <p:nvPr/>
        </p:nvSpPr>
        <p:spPr bwMode="auto">
          <a:xfrm>
            <a:off x="1357313" y="4765675"/>
            <a:ext cx="1285875" cy="442674"/>
          </a:xfrm>
          <a:prstGeom prst="wedgeRoundRectCallout">
            <a:avLst>
              <a:gd name="adj1" fmla="val 105106"/>
              <a:gd name="adj2" fmla="val -176708"/>
              <a:gd name="adj3" fmla="val 1666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halkboard"/>
              </a:rPr>
              <a:t>Shape</a:t>
            </a:r>
            <a:endParaRPr lang="en-GB" dirty="0">
              <a:solidFill>
                <a:schemeClr val="bg1"/>
              </a:solidFill>
              <a:latin typeface="Chalkboard"/>
            </a:endParaRPr>
          </a:p>
        </p:txBody>
      </p:sp>
      <p:sp>
        <p:nvSpPr>
          <p:cNvPr id="30727" name="AutoShape 5"/>
          <p:cNvSpPr>
            <a:spLocks noChangeArrowheads="1"/>
          </p:cNvSpPr>
          <p:nvPr/>
        </p:nvSpPr>
        <p:spPr bwMode="auto">
          <a:xfrm>
            <a:off x="3429000" y="4765675"/>
            <a:ext cx="1428750" cy="442674"/>
          </a:xfrm>
          <a:prstGeom prst="wedgeRoundRectCallout">
            <a:avLst>
              <a:gd name="adj1" fmla="val 42616"/>
              <a:gd name="adj2" fmla="val -176708"/>
              <a:gd name="adj3" fmla="val 1666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halkboard"/>
              </a:rPr>
              <a:t>Flat data</a:t>
            </a:r>
            <a:endParaRPr lang="en-GB" dirty="0">
              <a:solidFill>
                <a:schemeClr val="bg1"/>
              </a:solidFill>
              <a:latin typeface="Chalkboard"/>
            </a:endParaRPr>
          </a:p>
        </p:txBody>
      </p:sp>
      <p:sp>
        <p:nvSpPr>
          <p:cNvPr id="30728" name="AutoShape 5"/>
          <p:cNvSpPr>
            <a:spLocks noChangeArrowheads="1"/>
          </p:cNvSpPr>
          <p:nvPr/>
        </p:nvSpPr>
        <p:spPr bwMode="auto">
          <a:xfrm>
            <a:off x="5572125" y="4767263"/>
            <a:ext cx="1285875" cy="783193"/>
          </a:xfrm>
          <a:prstGeom prst="wedgeRoundRectCallout">
            <a:avLst>
              <a:gd name="adj1" fmla="val 31125"/>
              <a:gd name="adj2" fmla="val -114204"/>
              <a:gd name="adj3" fmla="val 1666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halkboard"/>
              </a:rPr>
              <a:t>Nested data</a:t>
            </a:r>
            <a:endParaRPr lang="en-GB" dirty="0">
              <a:solidFill>
                <a:schemeClr val="bg1"/>
              </a:solidFill>
              <a:latin typeface="Chalkboard"/>
            </a:endParaRPr>
          </a:p>
        </p:txBody>
      </p:sp>
      <p:sp>
        <p:nvSpPr>
          <p:cNvPr id="30729" name="Rectangle 3"/>
          <p:cNvSpPr txBox="1">
            <a:spLocks noChangeArrowheads="1"/>
          </p:cNvSpPr>
          <p:nvPr/>
        </p:nvSpPr>
        <p:spPr bwMode="auto">
          <a:xfrm>
            <a:off x="468313" y="5805488"/>
            <a:ext cx="85328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eaLnBrk="0" hangingPunct="0">
              <a:spcBef>
                <a:spcPct val="20000"/>
              </a:spcBef>
              <a:buClr>
                <a:srgbClr val="FF0000"/>
              </a:buClr>
            </a:pPr>
            <a:r>
              <a:rPr lang="en-GB" sz="3200" dirty="0">
                <a:latin typeface="Chalkboard"/>
              </a:rPr>
              <a:t>Payoff: </a:t>
            </a:r>
            <a:r>
              <a:rPr lang="en-GB" sz="3200" dirty="0" err="1">
                <a:latin typeface="Courier"/>
                <a:cs typeface="Courier"/>
              </a:rPr>
              <a:t>f</a:t>
            </a:r>
            <a:r>
              <a:rPr lang="en-GB" sz="3200" dirty="0">
                <a:latin typeface="Chalkboard"/>
              </a:rPr>
              <a:t> and </a:t>
            </a:r>
            <a:r>
              <a:rPr lang="en-GB" sz="3200" dirty="0" err="1">
                <a:latin typeface="Courier"/>
                <a:cs typeface="Courier"/>
              </a:rPr>
              <a:t>f</a:t>
            </a:r>
            <a:r>
              <a:rPr lang="en-GB" sz="3200" dirty="0">
                <a:latin typeface="Courier"/>
                <a:cs typeface="Courier"/>
              </a:rPr>
              <a:t>^</a:t>
            </a:r>
            <a:r>
              <a:rPr lang="en-GB" sz="3200" dirty="0">
                <a:latin typeface="Chalkboard"/>
              </a:rPr>
              <a:t> are enough.  No </a:t>
            </a:r>
            <a:r>
              <a:rPr lang="en-GB" sz="3200" dirty="0" err="1">
                <a:latin typeface="Courier"/>
                <a:cs typeface="Courier"/>
              </a:rPr>
              <a:t>f</a:t>
            </a:r>
            <a:r>
              <a:rPr lang="en-GB" sz="3200" dirty="0">
                <a:latin typeface="Courier"/>
                <a:cs typeface="Courier"/>
              </a:rPr>
              <a:t>^</a:t>
            </a:r>
            <a:r>
              <a:rPr lang="en-GB" sz="3200" dirty="0" smtClean="0">
                <a:latin typeface="Courier"/>
                <a:cs typeface="Courier"/>
              </a:rPr>
              <a:t>^</a:t>
            </a:r>
            <a:r>
              <a:rPr lang="en-GB" sz="3200" dirty="0" smtClean="0">
                <a:latin typeface="Chalkboard"/>
              </a:rPr>
              <a:t>.</a:t>
            </a:r>
            <a:endParaRPr lang="en-GB" sz="32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Haskell Execution Model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357422" y="4929198"/>
            <a:ext cx="5746054" cy="1571636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2400" dirty="0" smtClean="0">
                <a:solidFill>
                  <a:prstClr val="black"/>
                </a:solidFill>
                <a:latin typeface="Courier"/>
              </a:rPr>
              <a:t>fib 0 = 0</a:t>
            </a:r>
          </a:p>
          <a:p>
            <a:pPr lvl="0"/>
            <a:r>
              <a:rPr lang="pt-BR" sz="2400" dirty="0" smtClean="0">
                <a:solidFill>
                  <a:prstClr val="black"/>
                </a:solidFill>
                <a:latin typeface="Courier"/>
              </a:rPr>
              <a:t>fib 1 = 1</a:t>
            </a:r>
          </a:p>
          <a:p>
            <a:pPr lvl="0"/>
            <a:r>
              <a:rPr lang="pt-BR" sz="2400" dirty="0" smtClean="0">
                <a:solidFill>
                  <a:prstClr val="black"/>
                </a:solidFill>
                <a:latin typeface="Courier"/>
              </a:rPr>
              <a:t>fib n = fib (n-1) + fib (n-2)</a:t>
            </a:r>
            <a:endParaRPr lang="en-GB" dirty="0">
              <a:latin typeface="Courier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4480" y="3214686"/>
            <a:ext cx="857256" cy="6429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dirty="0">
              <a:latin typeface="Courier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71736" y="3214686"/>
            <a:ext cx="857256" cy="6429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dirty="0">
              <a:latin typeface="Courie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8992" y="3214686"/>
            <a:ext cx="857256" cy="6429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2400" dirty="0" smtClean="0">
                <a:solidFill>
                  <a:prstClr val="black"/>
                </a:solidFill>
                <a:latin typeface="Courier"/>
              </a:rPr>
              <a:t>10</a:t>
            </a:r>
            <a:endParaRPr lang="en-GB" dirty="0">
              <a:latin typeface="Courier"/>
            </a:endParaRPr>
          </a:p>
        </p:txBody>
      </p:sp>
      <p:cxnSp>
        <p:nvCxnSpPr>
          <p:cNvPr id="10" name="Shape 9"/>
          <p:cNvCxnSpPr>
            <a:endCxn id="4" idx="1"/>
          </p:cNvCxnSpPr>
          <p:nvPr/>
        </p:nvCxnSpPr>
        <p:spPr>
          <a:xfrm rot="16200000" flipH="1">
            <a:off x="1142976" y="4500570"/>
            <a:ext cx="2214578" cy="214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43174" y="3214686"/>
            <a:ext cx="714380" cy="642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28860" y="4071942"/>
            <a:ext cx="857256" cy="6429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dirty="0">
              <a:latin typeface="Courier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86116" y="4071942"/>
            <a:ext cx="857256" cy="6429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dirty="0">
              <a:latin typeface="Courier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43372" y="4071942"/>
            <a:ext cx="857256" cy="6429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2400" dirty="0" smtClean="0">
                <a:solidFill>
                  <a:prstClr val="black"/>
                </a:solidFill>
                <a:latin typeface="Courier"/>
              </a:rPr>
              <a:t>9</a:t>
            </a:r>
            <a:endParaRPr lang="en-GB" dirty="0">
              <a:latin typeface="Courier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357554" y="4071942"/>
            <a:ext cx="714380" cy="642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572000" y="3071810"/>
            <a:ext cx="857256" cy="6429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dirty="0">
              <a:latin typeface="Courier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429256" y="3071810"/>
            <a:ext cx="857256" cy="6429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dirty="0">
              <a:latin typeface="Courier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86512" y="3071810"/>
            <a:ext cx="857256" cy="6429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2400" dirty="0" smtClean="0">
                <a:solidFill>
                  <a:prstClr val="black"/>
                </a:solidFill>
                <a:latin typeface="Courier"/>
              </a:rPr>
              <a:t>8</a:t>
            </a:r>
            <a:endParaRPr lang="en-GB" dirty="0">
              <a:latin typeface="Courier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500694" y="3071810"/>
            <a:ext cx="714380" cy="642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/>
          <p:nvPr/>
        </p:nvCxnSpPr>
        <p:spPr>
          <a:xfrm rot="5400000">
            <a:off x="2393141" y="4536289"/>
            <a:ext cx="571504" cy="357190"/>
          </a:xfrm>
          <a:prstGeom prst="bentConnector3">
            <a:avLst>
              <a:gd name="adj1" fmla="val 6967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hape 25"/>
          <p:cNvCxnSpPr/>
          <p:nvPr/>
        </p:nvCxnSpPr>
        <p:spPr>
          <a:xfrm rot="16200000" flipH="1">
            <a:off x="4393405" y="4036223"/>
            <a:ext cx="1571636" cy="357190"/>
          </a:xfrm>
          <a:prstGeom prst="bentConnector3">
            <a:avLst>
              <a:gd name="adj1" fmla="val 3044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48"/>
          <p:cNvGrpSpPr/>
          <p:nvPr/>
        </p:nvGrpSpPr>
        <p:grpSpPr>
          <a:xfrm>
            <a:off x="3428992" y="2786058"/>
            <a:ext cx="2571768" cy="642942"/>
            <a:chOff x="500034" y="6000768"/>
            <a:chExt cx="2571768" cy="642942"/>
          </a:xfrm>
        </p:grpSpPr>
        <p:sp>
          <p:nvSpPr>
            <p:cNvPr id="50" name="Rounded Rectangle 49"/>
            <p:cNvSpPr/>
            <p:nvPr/>
          </p:nvSpPr>
          <p:spPr>
            <a:xfrm>
              <a:off x="500034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GB" dirty="0">
                <a:latin typeface="Courier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357290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GB" dirty="0">
                <a:latin typeface="Courier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214546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sz="2400" dirty="0" smtClean="0">
                  <a:solidFill>
                    <a:prstClr val="black"/>
                  </a:solidFill>
                  <a:latin typeface="Courier"/>
                </a:rPr>
                <a:t>3</a:t>
              </a:r>
              <a:endParaRPr lang="en-GB" dirty="0">
                <a:latin typeface="Courier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1428728" y="6000768"/>
              <a:ext cx="714380" cy="6429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63"/>
          <p:cNvGrpSpPr/>
          <p:nvPr/>
        </p:nvGrpSpPr>
        <p:grpSpPr>
          <a:xfrm>
            <a:off x="3786182" y="3571876"/>
            <a:ext cx="2571768" cy="642942"/>
            <a:chOff x="500034" y="6000768"/>
            <a:chExt cx="2571768" cy="642942"/>
          </a:xfrm>
        </p:grpSpPr>
        <p:sp>
          <p:nvSpPr>
            <p:cNvPr id="65" name="Rounded Rectangle 64"/>
            <p:cNvSpPr/>
            <p:nvPr/>
          </p:nvSpPr>
          <p:spPr>
            <a:xfrm>
              <a:off x="500034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GB" dirty="0">
                <a:latin typeface="Courier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357290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GB" dirty="0">
                <a:latin typeface="Courier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214546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sz="2400" dirty="0" smtClean="0">
                  <a:solidFill>
                    <a:prstClr val="black"/>
                  </a:solidFill>
                  <a:latin typeface="Courier"/>
                </a:rPr>
                <a:t>5</a:t>
              </a:r>
              <a:endParaRPr lang="en-GB" dirty="0">
                <a:latin typeface="Courier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428728" y="6000768"/>
              <a:ext cx="714380" cy="6429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42"/>
          <p:cNvGrpSpPr/>
          <p:nvPr/>
        </p:nvGrpSpPr>
        <p:grpSpPr>
          <a:xfrm>
            <a:off x="4429124" y="2857496"/>
            <a:ext cx="2571768" cy="642942"/>
            <a:chOff x="500034" y="6000768"/>
            <a:chExt cx="2571768" cy="642942"/>
          </a:xfrm>
        </p:grpSpPr>
        <p:sp>
          <p:nvSpPr>
            <p:cNvPr id="39" name="Rounded Rectangle 38"/>
            <p:cNvSpPr/>
            <p:nvPr/>
          </p:nvSpPr>
          <p:spPr>
            <a:xfrm>
              <a:off x="500034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GB" dirty="0">
                <a:latin typeface="Courier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357290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GB" dirty="0">
                <a:latin typeface="Courier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214546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sz="2400" dirty="0" smtClean="0">
                  <a:solidFill>
                    <a:prstClr val="black"/>
                  </a:solidFill>
                  <a:latin typeface="Courier"/>
                </a:rPr>
                <a:t>8</a:t>
              </a:r>
              <a:endParaRPr lang="en-GB" dirty="0">
                <a:latin typeface="Courier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428728" y="6000768"/>
              <a:ext cx="714380" cy="6429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58"/>
          <p:cNvGrpSpPr/>
          <p:nvPr/>
        </p:nvGrpSpPr>
        <p:grpSpPr>
          <a:xfrm>
            <a:off x="2285984" y="3000372"/>
            <a:ext cx="2571768" cy="642942"/>
            <a:chOff x="500034" y="6000768"/>
            <a:chExt cx="2571768" cy="642942"/>
          </a:xfrm>
        </p:grpSpPr>
        <p:sp>
          <p:nvSpPr>
            <p:cNvPr id="60" name="Rounded Rectangle 59"/>
            <p:cNvSpPr/>
            <p:nvPr/>
          </p:nvSpPr>
          <p:spPr>
            <a:xfrm>
              <a:off x="500034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GB" dirty="0">
                <a:latin typeface="Courier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357290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GB" dirty="0">
                <a:latin typeface="Courier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214546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sz="2400" dirty="0" smtClean="0">
                  <a:solidFill>
                    <a:prstClr val="black"/>
                  </a:solidFill>
                  <a:latin typeface="Courier"/>
                </a:rPr>
                <a:t>6</a:t>
              </a:r>
              <a:endParaRPr lang="en-GB" dirty="0">
                <a:latin typeface="Courier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1428728" y="6000768"/>
              <a:ext cx="714380" cy="6429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53"/>
          <p:cNvGrpSpPr/>
          <p:nvPr/>
        </p:nvGrpSpPr>
        <p:grpSpPr>
          <a:xfrm>
            <a:off x="2571736" y="3714752"/>
            <a:ext cx="2571768" cy="642942"/>
            <a:chOff x="500034" y="6000768"/>
            <a:chExt cx="2571768" cy="642942"/>
          </a:xfrm>
        </p:grpSpPr>
        <p:sp>
          <p:nvSpPr>
            <p:cNvPr id="55" name="Rounded Rectangle 54"/>
            <p:cNvSpPr/>
            <p:nvPr/>
          </p:nvSpPr>
          <p:spPr>
            <a:xfrm>
              <a:off x="500034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GB" dirty="0">
                <a:latin typeface="Courier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357290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GB" dirty="0">
                <a:latin typeface="Courier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214546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sz="2400" dirty="0" smtClean="0">
                  <a:solidFill>
                    <a:prstClr val="black"/>
                  </a:solidFill>
                  <a:latin typeface="Courier"/>
                </a:rPr>
                <a:t>5</a:t>
              </a:r>
              <a:endParaRPr lang="en-GB" dirty="0">
                <a:latin typeface="Courier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1428728" y="6000768"/>
              <a:ext cx="714380" cy="6429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43"/>
          <p:cNvGrpSpPr/>
          <p:nvPr/>
        </p:nvGrpSpPr>
        <p:grpSpPr>
          <a:xfrm>
            <a:off x="4143372" y="3500438"/>
            <a:ext cx="2571768" cy="642942"/>
            <a:chOff x="500034" y="6000768"/>
            <a:chExt cx="2571768" cy="642942"/>
          </a:xfrm>
        </p:grpSpPr>
        <p:sp>
          <p:nvSpPr>
            <p:cNvPr id="45" name="Rounded Rectangle 44"/>
            <p:cNvSpPr/>
            <p:nvPr/>
          </p:nvSpPr>
          <p:spPr>
            <a:xfrm>
              <a:off x="500034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GB" dirty="0">
                <a:latin typeface="Courier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357290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GB" dirty="0">
                <a:latin typeface="Courier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214546" y="6000768"/>
              <a:ext cx="857256" cy="6429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sz="2400" dirty="0" smtClean="0">
                  <a:solidFill>
                    <a:prstClr val="black"/>
                  </a:solidFill>
                  <a:latin typeface="Courier"/>
                </a:rPr>
                <a:t>8</a:t>
              </a:r>
              <a:endParaRPr lang="en-GB" dirty="0">
                <a:latin typeface="Courier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428728" y="6000768"/>
              <a:ext cx="714380" cy="6429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ounded Rectangle 69"/>
          <p:cNvSpPr/>
          <p:nvPr/>
        </p:nvSpPr>
        <p:spPr>
          <a:xfrm>
            <a:off x="3143240" y="2071678"/>
            <a:ext cx="857256" cy="6429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dirty="0">
              <a:latin typeface="Courier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000496" y="2071678"/>
            <a:ext cx="857256" cy="6429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2400" dirty="0" smtClean="0">
                <a:solidFill>
                  <a:prstClr val="black"/>
                </a:solidFill>
                <a:latin typeface="Courier"/>
              </a:rPr>
              <a:t>1</a:t>
            </a:r>
            <a:endParaRPr lang="en-GB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857752" y="2071678"/>
            <a:ext cx="857256" cy="6429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2400" dirty="0" smtClean="0">
                <a:solidFill>
                  <a:prstClr val="black"/>
                </a:solidFill>
                <a:latin typeface="Courier"/>
              </a:rPr>
              <a:t>1</a:t>
            </a:r>
            <a:endParaRPr lang="en-GB" dirty="0">
              <a:latin typeface="Courier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4071934" y="2071678"/>
            <a:ext cx="714380" cy="642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hape 25"/>
          <p:cNvCxnSpPr/>
          <p:nvPr/>
        </p:nvCxnSpPr>
        <p:spPr>
          <a:xfrm rot="5400000">
            <a:off x="2249471" y="3750471"/>
            <a:ext cx="2644000" cy="7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AutoShape 7"/>
          <p:cNvSpPr>
            <a:spLocks noChangeArrowheads="1"/>
          </p:cNvSpPr>
          <p:nvPr/>
        </p:nvSpPr>
        <p:spPr bwMode="auto">
          <a:xfrm>
            <a:off x="214282" y="1857364"/>
            <a:ext cx="1571636" cy="1071570"/>
          </a:xfrm>
          <a:prstGeom prst="wedgeRectCallout">
            <a:avLst>
              <a:gd name="adj1" fmla="val 49156"/>
              <a:gd name="adj2" fmla="val 80596"/>
            </a:avLst>
          </a:prstGeom>
          <a:solidFill>
            <a:schemeClr val="accent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2400" dirty="0" smtClean="0">
                <a:latin typeface="Chalkboard"/>
              </a:rPr>
              <a:t> “</a:t>
            </a:r>
            <a:r>
              <a:rPr lang="en-US" sz="2400" dirty="0" err="1" smtClean="0">
                <a:latin typeface="Chalkboard"/>
              </a:rPr>
              <a:t>Thunk</a:t>
            </a:r>
            <a:r>
              <a:rPr lang="en-US" sz="2400" dirty="0" smtClean="0">
                <a:latin typeface="Chalkboard"/>
              </a:rPr>
              <a:t>”             for      </a:t>
            </a:r>
            <a:r>
              <a:rPr lang="en-US" sz="2400" dirty="0" smtClean="0">
                <a:latin typeface="Courier"/>
                <a:cs typeface="Courier"/>
              </a:rPr>
              <a:t>fib 10</a:t>
            </a:r>
            <a:endParaRPr lang="en-GB" sz="2400" u="none" dirty="0">
              <a:latin typeface="Chalkboard"/>
            </a:endParaRPr>
          </a:p>
        </p:txBody>
      </p:sp>
      <p:sp>
        <p:nvSpPr>
          <p:cNvPr id="82" name="AutoShape 7"/>
          <p:cNvSpPr>
            <a:spLocks noChangeArrowheads="1"/>
          </p:cNvSpPr>
          <p:nvPr/>
        </p:nvSpPr>
        <p:spPr bwMode="auto">
          <a:xfrm>
            <a:off x="2000232" y="1857364"/>
            <a:ext cx="2357454" cy="866780"/>
          </a:xfrm>
          <a:prstGeom prst="wedgeRectCallout">
            <a:avLst>
              <a:gd name="adj1" fmla="val -40661"/>
              <a:gd name="adj2" fmla="val 120703"/>
            </a:avLst>
          </a:prstGeom>
          <a:solidFill>
            <a:schemeClr val="accent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2400" dirty="0" smtClean="0">
                <a:latin typeface="Chalkboard"/>
              </a:rPr>
              <a:t>Pointer to the implementation</a:t>
            </a:r>
            <a:endParaRPr lang="en-GB" sz="2400" u="none" dirty="0">
              <a:latin typeface="Chalkboard"/>
            </a:endParaRPr>
          </a:p>
        </p:txBody>
      </p:sp>
      <p:sp>
        <p:nvSpPr>
          <p:cNvPr id="83" name="AutoShape 7"/>
          <p:cNvSpPr>
            <a:spLocks noChangeArrowheads="1"/>
          </p:cNvSpPr>
          <p:nvPr/>
        </p:nvSpPr>
        <p:spPr bwMode="auto">
          <a:xfrm>
            <a:off x="3143240" y="4000504"/>
            <a:ext cx="2357454" cy="866780"/>
          </a:xfrm>
          <a:prstGeom prst="wedgeRectCallout">
            <a:avLst>
              <a:gd name="adj1" fmla="val -53501"/>
              <a:gd name="adj2" fmla="val -85961"/>
            </a:avLst>
          </a:prstGeom>
          <a:solidFill>
            <a:schemeClr val="accent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2400" dirty="0" smtClean="0">
                <a:latin typeface="Chalkboard"/>
              </a:rPr>
              <a:t>Storage slot for the result</a:t>
            </a:r>
            <a:endParaRPr lang="en-GB" sz="2400" u="none" dirty="0">
              <a:latin typeface="Chalkboard"/>
            </a:endParaRPr>
          </a:p>
        </p:txBody>
      </p:sp>
      <p:sp>
        <p:nvSpPr>
          <p:cNvPr id="84" name="AutoShape 7"/>
          <p:cNvSpPr>
            <a:spLocks noChangeArrowheads="1"/>
          </p:cNvSpPr>
          <p:nvPr/>
        </p:nvSpPr>
        <p:spPr bwMode="auto">
          <a:xfrm>
            <a:off x="4429124" y="2285992"/>
            <a:ext cx="2413110" cy="866780"/>
          </a:xfrm>
          <a:prstGeom prst="wedgeRectCallout">
            <a:avLst>
              <a:gd name="adj1" fmla="val -76218"/>
              <a:gd name="adj2" fmla="val 69686"/>
            </a:avLst>
          </a:prstGeom>
          <a:solidFill>
            <a:schemeClr val="accent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2400" dirty="0" smtClean="0">
                <a:latin typeface="Chalkboard"/>
              </a:rPr>
              <a:t>Values for free variables</a:t>
            </a:r>
            <a:endParaRPr lang="en-GB" sz="2400" u="none" dirty="0">
              <a:latin typeface="Chalkboar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70" grpId="0" animBg="1"/>
      <p:bldP spid="71" grpId="0" build="allAtOnce" animBg="1"/>
      <p:bldP spid="72" grpId="0" animBg="1"/>
      <p:bldP spid="8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 smtClean="0"/>
              <a:t>Step 2: Representing arrays</a:t>
            </a:r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395288" y="1341438"/>
            <a:ext cx="82296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420938" indent="-2420938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GB" sz="2800" dirty="0">
                <a:latin typeface="Courier"/>
              </a:rPr>
              <a:t>[:Double:]</a:t>
            </a:r>
            <a:r>
              <a:rPr lang="en-GB" sz="2800" b="1" dirty="0">
                <a:latin typeface="Courier"/>
              </a:rPr>
              <a:t>	</a:t>
            </a:r>
            <a:r>
              <a:rPr lang="en-GB" sz="2800" dirty="0">
                <a:latin typeface="Chalkboard"/>
              </a:rPr>
              <a:t>Arrays of pointers to boxed numbers are </a:t>
            </a:r>
            <a:r>
              <a:rPr lang="en-GB" sz="2800" dirty="0">
                <a:solidFill>
                  <a:srgbClr val="FFFF00"/>
                </a:solidFill>
                <a:latin typeface="Chalkboard"/>
              </a:rPr>
              <a:t>Much Too </a:t>
            </a:r>
            <a:r>
              <a:rPr lang="en-GB" sz="2800" dirty="0" smtClean="0">
                <a:solidFill>
                  <a:srgbClr val="FFFF00"/>
                </a:solidFill>
                <a:latin typeface="Chalkboard"/>
              </a:rPr>
              <a:t>Slow</a:t>
            </a:r>
            <a:r>
              <a:rPr lang="en-GB" sz="2800" dirty="0" smtClean="0">
                <a:latin typeface="Chalkboard"/>
              </a:rPr>
              <a:t>.</a:t>
            </a:r>
          </a:p>
          <a:p>
            <a:pPr marL="2420938" indent="-2420938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GB" sz="2800" dirty="0">
                <a:latin typeface="Courier"/>
              </a:rPr>
              <a:t>[:(</a:t>
            </a:r>
            <a:r>
              <a:rPr lang="en-GB" sz="2800" dirty="0" err="1">
                <a:latin typeface="Courier"/>
              </a:rPr>
              <a:t>a,b</a:t>
            </a:r>
            <a:r>
              <a:rPr lang="en-GB" sz="2800" dirty="0">
                <a:latin typeface="Courier"/>
              </a:rPr>
              <a:t>):]</a:t>
            </a:r>
            <a:r>
              <a:rPr lang="en-GB" sz="2800" dirty="0">
                <a:latin typeface="Chalkboard"/>
              </a:rPr>
              <a:t>	Arrays of pointers to pairs are</a:t>
            </a:r>
            <a:r>
              <a:rPr lang="en-GB" sz="2800" dirty="0" smtClean="0">
                <a:latin typeface="Chalkboard"/>
              </a:rPr>
              <a:t> also </a:t>
            </a:r>
            <a:r>
              <a:rPr lang="en-GB" sz="2800" dirty="0" smtClean="0">
                <a:solidFill>
                  <a:srgbClr val="FFFF00"/>
                </a:solidFill>
                <a:latin typeface="Chalkboard"/>
              </a:rPr>
              <a:t>Much </a:t>
            </a:r>
            <a:r>
              <a:rPr lang="en-GB" sz="2800" dirty="0">
                <a:solidFill>
                  <a:srgbClr val="FFFF00"/>
                </a:solidFill>
                <a:latin typeface="Chalkboard"/>
              </a:rPr>
              <a:t>Too </a:t>
            </a:r>
            <a:r>
              <a:rPr lang="en-GB" sz="2800" dirty="0" smtClean="0">
                <a:solidFill>
                  <a:srgbClr val="FFFF00"/>
                </a:solidFill>
                <a:latin typeface="Chalkboard"/>
              </a:rPr>
              <a:t>Slow</a:t>
            </a:r>
            <a:r>
              <a:rPr lang="en-GB" sz="2800" dirty="0" smtClean="0">
                <a:latin typeface="Chalkboard"/>
              </a:rPr>
              <a:t>.</a:t>
            </a:r>
          </a:p>
          <a:p>
            <a:pPr marL="2420938" indent="-2420938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endParaRPr lang="en-GB" sz="2800" dirty="0">
              <a:latin typeface="Chalkboard"/>
            </a:endParaRPr>
          </a:p>
        </p:txBody>
      </p:sp>
      <p:sp>
        <p:nvSpPr>
          <p:cNvPr id="31748" name="AutoShape 10"/>
          <p:cNvSpPr>
            <a:spLocks noChangeArrowheads="1"/>
          </p:cNvSpPr>
          <p:nvPr/>
        </p:nvSpPr>
        <p:spPr bwMode="auto">
          <a:xfrm>
            <a:off x="4067175" y="4076700"/>
            <a:ext cx="4826000" cy="2389406"/>
          </a:xfrm>
          <a:prstGeom prst="cloudCallout">
            <a:avLst>
              <a:gd name="adj1" fmla="val -37336"/>
              <a:gd name="adj2" fmla="val 15987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Chalkboard"/>
              </a:rPr>
              <a:t>Idea!</a:t>
            </a:r>
            <a:endParaRPr lang="en-GB" sz="2400" b="1" dirty="0" smtClean="0">
              <a:solidFill>
                <a:schemeClr val="bg1"/>
              </a:solidFill>
              <a:latin typeface="Chalkboard"/>
            </a:endParaRPr>
          </a:p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Chalkboard"/>
              </a:rPr>
              <a:t>Select representation </a:t>
            </a:r>
            <a:r>
              <a:rPr lang="en-GB" sz="2400" b="1" dirty="0">
                <a:solidFill>
                  <a:schemeClr val="bg1"/>
                </a:solidFill>
                <a:latin typeface="Chalkboard"/>
              </a:rPr>
              <a:t>of</a:t>
            </a:r>
            <a:r>
              <a:rPr lang="en-GB" sz="2400" b="1" dirty="0" smtClean="0">
                <a:solidFill>
                  <a:schemeClr val="bg1"/>
                </a:solidFill>
                <a:latin typeface="Chalkboard"/>
              </a:rPr>
              <a:t> array based on its element type…</a:t>
            </a:r>
            <a:endParaRPr lang="en-GB" sz="2400" b="1" dirty="0">
              <a:solidFill>
                <a:schemeClr val="bg1"/>
              </a:solidFill>
              <a:latin typeface="Chalkboard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61963" y="3692525"/>
            <a:ext cx="3894137" cy="1220291"/>
            <a:chOff x="461963" y="3870325"/>
            <a:chExt cx="3894137" cy="1220291"/>
          </a:xfrm>
        </p:grpSpPr>
        <p:sp>
          <p:nvSpPr>
            <p:cNvPr id="31749" name="Rectangle 4"/>
            <p:cNvSpPr>
              <a:spLocks noChangeArrowheads="1"/>
            </p:cNvSpPr>
            <p:nvPr/>
          </p:nvSpPr>
          <p:spPr bwMode="auto">
            <a:xfrm>
              <a:off x="468313" y="3870325"/>
              <a:ext cx="3887787" cy="468313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50" name="Line 5"/>
            <p:cNvSpPr>
              <a:spLocks noChangeShapeType="1"/>
            </p:cNvSpPr>
            <p:nvPr/>
          </p:nvSpPr>
          <p:spPr bwMode="auto">
            <a:xfrm>
              <a:off x="947738" y="3879850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>
              <a:off x="1427163" y="3879850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52" name="Line 7"/>
            <p:cNvSpPr>
              <a:spLocks noChangeShapeType="1"/>
            </p:cNvSpPr>
            <p:nvPr/>
          </p:nvSpPr>
          <p:spPr bwMode="auto">
            <a:xfrm>
              <a:off x="1908175" y="3879850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53" name="Line 8"/>
            <p:cNvSpPr>
              <a:spLocks noChangeShapeType="1"/>
            </p:cNvSpPr>
            <p:nvPr/>
          </p:nvSpPr>
          <p:spPr bwMode="auto">
            <a:xfrm>
              <a:off x="2389188" y="3879850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54" name="Line 9"/>
            <p:cNvSpPr>
              <a:spLocks noChangeShapeType="1"/>
            </p:cNvSpPr>
            <p:nvPr/>
          </p:nvSpPr>
          <p:spPr bwMode="auto">
            <a:xfrm>
              <a:off x="2870200" y="3879850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>
              <a:off x="3349625" y="3879850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56" name="Line 11"/>
            <p:cNvSpPr>
              <a:spLocks noChangeShapeType="1"/>
            </p:cNvSpPr>
            <p:nvPr/>
          </p:nvSpPr>
          <p:spPr bwMode="auto">
            <a:xfrm>
              <a:off x="3830638" y="3879850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57" name="Line 114"/>
            <p:cNvSpPr>
              <a:spLocks noChangeShapeType="1"/>
            </p:cNvSpPr>
            <p:nvPr/>
          </p:nvSpPr>
          <p:spPr bwMode="auto">
            <a:xfrm>
              <a:off x="673100" y="4122738"/>
              <a:ext cx="11113" cy="479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58" name="Line 117"/>
            <p:cNvSpPr>
              <a:spLocks noChangeShapeType="1"/>
            </p:cNvSpPr>
            <p:nvPr/>
          </p:nvSpPr>
          <p:spPr bwMode="auto">
            <a:xfrm>
              <a:off x="2133600" y="4148138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59" name="Line 118"/>
            <p:cNvSpPr>
              <a:spLocks noChangeShapeType="1"/>
            </p:cNvSpPr>
            <p:nvPr/>
          </p:nvSpPr>
          <p:spPr bwMode="auto">
            <a:xfrm>
              <a:off x="2620963" y="4148138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60" name="Line 119"/>
            <p:cNvSpPr>
              <a:spLocks noChangeShapeType="1"/>
            </p:cNvSpPr>
            <p:nvPr/>
          </p:nvSpPr>
          <p:spPr bwMode="auto">
            <a:xfrm>
              <a:off x="3106738" y="4148138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61" name="Line 120"/>
            <p:cNvSpPr>
              <a:spLocks noChangeShapeType="1"/>
            </p:cNvSpPr>
            <p:nvPr/>
          </p:nvSpPr>
          <p:spPr bwMode="auto">
            <a:xfrm>
              <a:off x="3594100" y="4148138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62" name="Line 121"/>
            <p:cNvSpPr>
              <a:spLocks noChangeShapeType="1"/>
            </p:cNvSpPr>
            <p:nvPr/>
          </p:nvSpPr>
          <p:spPr bwMode="auto">
            <a:xfrm>
              <a:off x="4079875" y="4148138"/>
              <a:ext cx="0" cy="3349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grpSp>
          <p:nvGrpSpPr>
            <p:cNvPr id="2" name="Group 38"/>
            <p:cNvGrpSpPr>
              <a:grpSpLocks/>
            </p:cNvGrpSpPr>
            <p:nvPr/>
          </p:nvGrpSpPr>
          <p:grpSpPr bwMode="auto">
            <a:xfrm rot="5400000">
              <a:off x="554832" y="4766469"/>
              <a:ext cx="184150" cy="369888"/>
              <a:chOff x="304" y="2565"/>
              <a:chExt cx="116" cy="233"/>
            </a:xfrm>
            <a:solidFill>
              <a:srgbClr val="A379BB"/>
            </a:solidFill>
          </p:grpSpPr>
          <p:sp>
            <p:nvSpPr>
              <p:cNvPr id="31773" name="Rectangle 35"/>
              <p:cNvSpPr>
                <a:spLocks noChangeArrowheads="1"/>
              </p:cNvSpPr>
              <p:nvPr/>
            </p:nvSpPr>
            <p:spPr bwMode="auto">
              <a:xfrm>
                <a:off x="304" y="2565"/>
                <a:ext cx="116" cy="233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1774" name="Line 36"/>
              <p:cNvSpPr>
                <a:spLocks noChangeShapeType="1"/>
              </p:cNvSpPr>
              <p:nvPr/>
            </p:nvSpPr>
            <p:spPr bwMode="auto">
              <a:xfrm>
                <a:off x="358" y="2568"/>
                <a:ext cx="0" cy="2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sp>
          <p:nvSpPr>
            <p:cNvPr id="31764" name="Text Box 46"/>
            <p:cNvSpPr txBox="1">
              <a:spLocks noChangeArrowheads="1"/>
            </p:cNvSpPr>
            <p:nvPr/>
          </p:nvSpPr>
          <p:spPr bwMode="auto">
            <a:xfrm>
              <a:off x="1835150" y="4321175"/>
              <a:ext cx="586818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4400" b="1" dirty="0">
                  <a:latin typeface="Chalkboard"/>
                </a:rPr>
                <a:t>...</a:t>
              </a:r>
            </a:p>
          </p:txBody>
        </p:sp>
        <p:grpSp>
          <p:nvGrpSpPr>
            <p:cNvPr id="3" name="Group 47"/>
            <p:cNvGrpSpPr>
              <a:grpSpLocks/>
            </p:cNvGrpSpPr>
            <p:nvPr/>
          </p:nvGrpSpPr>
          <p:grpSpPr bwMode="auto">
            <a:xfrm rot="5400000">
              <a:off x="1059657" y="4766469"/>
              <a:ext cx="184150" cy="369888"/>
              <a:chOff x="304" y="2565"/>
              <a:chExt cx="116" cy="233"/>
            </a:xfrm>
            <a:solidFill>
              <a:srgbClr val="A379BB"/>
            </a:solidFill>
          </p:grpSpPr>
          <p:sp>
            <p:nvSpPr>
              <p:cNvPr id="31771" name="Rectangle 48"/>
              <p:cNvSpPr>
                <a:spLocks noChangeArrowheads="1"/>
              </p:cNvSpPr>
              <p:nvPr/>
            </p:nvSpPr>
            <p:spPr bwMode="auto">
              <a:xfrm>
                <a:off x="304" y="2565"/>
                <a:ext cx="116" cy="233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1772" name="Line 49"/>
              <p:cNvSpPr>
                <a:spLocks noChangeShapeType="1"/>
              </p:cNvSpPr>
              <p:nvPr/>
            </p:nvSpPr>
            <p:spPr bwMode="auto">
              <a:xfrm>
                <a:off x="358" y="2568"/>
                <a:ext cx="0" cy="2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4" name="Group 50"/>
            <p:cNvGrpSpPr>
              <a:grpSpLocks/>
            </p:cNvGrpSpPr>
            <p:nvPr/>
          </p:nvGrpSpPr>
          <p:grpSpPr bwMode="auto">
            <a:xfrm rot="5400000">
              <a:off x="1564482" y="4766469"/>
              <a:ext cx="184150" cy="369888"/>
              <a:chOff x="304" y="2565"/>
              <a:chExt cx="116" cy="233"/>
            </a:xfrm>
            <a:solidFill>
              <a:srgbClr val="A379BB"/>
            </a:solidFill>
          </p:grpSpPr>
          <p:sp>
            <p:nvSpPr>
              <p:cNvPr id="31769" name="Rectangle 51"/>
              <p:cNvSpPr>
                <a:spLocks noChangeArrowheads="1"/>
              </p:cNvSpPr>
              <p:nvPr/>
            </p:nvSpPr>
            <p:spPr bwMode="auto">
              <a:xfrm>
                <a:off x="304" y="2565"/>
                <a:ext cx="116" cy="233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1770" name="Line 52"/>
              <p:cNvSpPr>
                <a:spLocks noChangeShapeType="1"/>
              </p:cNvSpPr>
              <p:nvPr/>
            </p:nvSpPr>
            <p:spPr bwMode="auto">
              <a:xfrm>
                <a:off x="358" y="2568"/>
                <a:ext cx="0" cy="2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sp>
          <p:nvSpPr>
            <p:cNvPr id="31767" name="Line 114"/>
            <p:cNvSpPr>
              <a:spLocks noChangeShapeType="1"/>
            </p:cNvSpPr>
            <p:nvPr/>
          </p:nvSpPr>
          <p:spPr bwMode="auto">
            <a:xfrm>
              <a:off x="1187450" y="4122738"/>
              <a:ext cx="11113" cy="479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1768" name="Line 114"/>
            <p:cNvSpPr>
              <a:spLocks noChangeShapeType="1"/>
            </p:cNvSpPr>
            <p:nvPr/>
          </p:nvSpPr>
          <p:spPr bwMode="auto">
            <a:xfrm>
              <a:off x="1619250" y="4122738"/>
              <a:ext cx="11113" cy="479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 smtClean="0"/>
              <a:t>Step 2: Representing arrays </a:t>
            </a:r>
            <a:endParaRPr lang="en-GB" sz="4800" b="1" dirty="0" smtClean="0">
              <a:solidFill>
                <a:schemeClr val="tx1"/>
              </a:solidFill>
            </a:endParaRP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Haskell with construct to specify families of data structures each with a different implementation.  </a:t>
            </a:r>
            <a:endParaRPr lang="en-US" dirty="0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327150" y="3106738"/>
            <a:ext cx="6775450" cy="1323439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data 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family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[:a:]</a:t>
            </a:r>
          </a:p>
          <a:p>
            <a:pPr>
              <a:tabLst>
                <a:tab pos="450850" algn="l"/>
              </a:tabLst>
            </a:pPr>
            <a:endParaRPr lang="en-GB" sz="2000" b="1" dirty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data 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instance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[:Double:] = AD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Int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ByteArray</a:t>
            </a:r>
            <a:endParaRPr lang="en-GB" sz="2000" b="1" dirty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data 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instance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[:(a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b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):]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AP [:a:] [: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:]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4254501" y="6154142"/>
            <a:ext cx="4724399" cy="51077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algn="ctr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2400" b="1" dirty="0" smtClean="0">
                <a:latin typeface="Chalkboard"/>
              </a:rPr>
              <a:t>[POPL05], [ICFP05], [TLDI07]</a:t>
            </a:r>
            <a:endParaRPr lang="en-GB" sz="2400" b="1" dirty="0">
              <a:latin typeface="Chalkboard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488" y="4668838"/>
            <a:ext cx="5111750" cy="1303337"/>
            <a:chOff x="776288" y="3068638"/>
            <a:chExt cx="5111750" cy="1303337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 rot="5400000">
              <a:off x="915194" y="3574256"/>
              <a:ext cx="184150" cy="369887"/>
              <a:chOff x="304" y="2565"/>
              <a:chExt cx="116" cy="233"/>
            </a:xfrm>
            <a:solidFill>
              <a:srgbClr val="A379BB"/>
            </a:solidFill>
          </p:grpSpPr>
          <p:sp>
            <p:nvSpPr>
              <p:cNvPr id="32795" name="Rectangle 10"/>
              <p:cNvSpPr>
                <a:spLocks noChangeArrowheads="1"/>
              </p:cNvSpPr>
              <p:nvPr/>
            </p:nvSpPr>
            <p:spPr bwMode="auto">
              <a:xfrm>
                <a:off x="304" y="2565"/>
                <a:ext cx="116" cy="233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96" name="Line 11"/>
              <p:cNvSpPr>
                <a:spLocks noChangeShapeType="1"/>
              </p:cNvSpPr>
              <p:nvPr/>
            </p:nvSpPr>
            <p:spPr bwMode="auto">
              <a:xfrm>
                <a:off x="358" y="2568"/>
                <a:ext cx="0" cy="2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</p:grp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2000250" y="3181350"/>
              <a:ext cx="3887788" cy="471488"/>
              <a:chOff x="295" y="2052"/>
              <a:chExt cx="2449" cy="297"/>
            </a:xfrm>
            <a:solidFill>
              <a:srgbClr val="A379BB"/>
            </a:solidFill>
          </p:grpSpPr>
          <p:sp>
            <p:nvSpPr>
              <p:cNvPr id="32787" name="Rectangle 4"/>
              <p:cNvSpPr>
                <a:spLocks noChangeArrowheads="1"/>
              </p:cNvSpPr>
              <p:nvPr/>
            </p:nvSpPr>
            <p:spPr bwMode="auto">
              <a:xfrm>
                <a:off x="295" y="2054"/>
                <a:ext cx="2449" cy="29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88" name="Line 5"/>
              <p:cNvSpPr>
                <a:spLocks noChangeShapeType="1"/>
              </p:cNvSpPr>
              <p:nvPr/>
            </p:nvSpPr>
            <p:spPr bwMode="auto">
              <a:xfrm>
                <a:off x="597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89" name="Line 6"/>
              <p:cNvSpPr>
                <a:spLocks noChangeShapeType="1"/>
              </p:cNvSpPr>
              <p:nvPr/>
            </p:nvSpPr>
            <p:spPr bwMode="auto">
              <a:xfrm>
                <a:off x="899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90" name="Line 7"/>
              <p:cNvSpPr>
                <a:spLocks noChangeShapeType="1"/>
              </p:cNvSpPr>
              <p:nvPr/>
            </p:nvSpPr>
            <p:spPr bwMode="auto">
              <a:xfrm>
                <a:off x="1202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91" name="Line 8"/>
              <p:cNvSpPr>
                <a:spLocks noChangeShapeType="1"/>
              </p:cNvSpPr>
              <p:nvPr/>
            </p:nvSpPr>
            <p:spPr bwMode="auto">
              <a:xfrm>
                <a:off x="1505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92" name="Line 9"/>
              <p:cNvSpPr>
                <a:spLocks noChangeShapeType="1"/>
              </p:cNvSpPr>
              <p:nvPr/>
            </p:nvSpPr>
            <p:spPr bwMode="auto">
              <a:xfrm>
                <a:off x="1808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93" name="Line 10"/>
              <p:cNvSpPr>
                <a:spLocks noChangeShapeType="1"/>
              </p:cNvSpPr>
              <p:nvPr/>
            </p:nvSpPr>
            <p:spPr bwMode="auto">
              <a:xfrm>
                <a:off x="2110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94" name="Line 11"/>
              <p:cNvSpPr>
                <a:spLocks noChangeShapeType="1"/>
              </p:cNvSpPr>
              <p:nvPr/>
            </p:nvSpPr>
            <p:spPr bwMode="auto">
              <a:xfrm>
                <a:off x="2413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979613" y="3900488"/>
              <a:ext cx="3887787" cy="471487"/>
              <a:chOff x="1979613" y="3900488"/>
              <a:chExt cx="3887787" cy="471487"/>
            </a:xfrm>
          </p:grpSpPr>
          <p:sp>
            <p:nvSpPr>
              <p:cNvPr id="32774" name="Rectangle 4"/>
              <p:cNvSpPr>
                <a:spLocks noChangeArrowheads="1"/>
              </p:cNvSpPr>
              <p:nvPr/>
            </p:nvSpPr>
            <p:spPr bwMode="auto">
              <a:xfrm>
                <a:off x="1979613" y="3903663"/>
                <a:ext cx="3887787" cy="468312"/>
              </a:xfrm>
              <a:prstGeom prst="rect">
                <a:avLst/>
              </a:prstGeom>
              <a:solidFill>
                <a:srgbClr val="A379BB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75" name="Line 5"/>
              <p:cNvSpPr>
                <a:spLocks noChangeShapeType="1"/>
              </p:cNvSpPr>
              <p:nvPr/>
            </p:nvSpPr>
            <p:spPr bwMode="auto">
              <a:xfrm>
                <a:off x="2459038" y="3900488"/>
                <a:ext cx="0" cy="469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2776" name="Line 6"/>
              <p:cNvSpPr>
                <a:spLocks noChangeShapeType="1"/>
              </p:cNvSpPr>
              <p:nvPr/>
            </p:nvSpPr>
            <p:spPr bwMode="auto">
              <a:xfrm>
                <a:off x="2938463" y="3900488"/>
                <a:ext cx="0" cy="469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2777" name="Line 7"/>
              <p:cNvSpPr>
                <a:spLocks noChangeShapeType="1"/>
              </p:cNvSpPr>
              <p:nvPr/>
            </p:nvSpPr>
            <p:spPr bwMode="auto">
              <a:xfrm>
                <a:off x="3419475" y="3900488"/>
                <a:ext cx="0" cy="469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2778" name="Line 8"/>
              <p:cNvSpPr>
                <a:spLocks noChangeShapeType="1"/>
              </p:cNvSpPr>
              <p:nvPr/>
            </p:nvSpPr>
            <p:spPr bwMode="auto">
              <a:xfrm>
                <a:off x="3900488" y="3900488"/>
                <a:ext cx="0" cy="469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2779" name="Line 9"/>
              <p:cNvSpPr>
                <a:spLocks noChangeShapeType="1"/>
              </p:cNvSpPr>
              <p:nvPr/>
            </p:nvSpPr>
            <p:spPr bwMode="auto">
              <a:xfrm>
                <a:off x="4381500" y="3900488"/>
                <a:ext cx="0" cy="469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2780" name="Line 10"/>
              <p:cNvSpPr>
                <a:spLocks noChangeShapeType="1"/>
              </p:cNvSpPr>
              <p:nvPr/>
            </p:nvSpPr>
            <p:spPr bwMode="auto">
              <a:xfrm>
                <a:off x="4860925" y="3900488"/>
                <a:ext cx="0" cy="469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2781" name="Line 11"/>
              <p:cNvSpPr>
                <a:spLocks noChangeShapeType="1"/>
              </p:cNvSpPr>
              <p:nvPr/>
            </p:nvSpPr>
            <p:spPr bwMode="auto">
              <a:xfrm>
                <a:off x="5341938" y="3900488"/>
                <a:ext cx="0" cy="469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sp>
          <p:nvSpPr>
            <p:cNvPr id="32782" name="Line 114"/>
            <p:cNvSpPr>
              <a:spLocks noChangeShapeType="1"/>
            </p:cNvSpPr>
            <p:nvPr/>
          </p:nvSpPr>
          <p:spPr bwMode="auto">
            <a:xfrm flipV="1">
              <a:off x="1081088" y="3486150"/>
              <a:ext cx="865187" cy="1444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2784" name="Text Box 31"/>
            <p:cNvSpPr txBox="1">
              <a:spLocks noChangeArrowheads="1"/>
            </p:cNvSpPr>
            <p:nvPr/>
          </p:nvSpPr>
          <p:spPr bwMode="auto">
            <a:xfrm>
              <a:off x="776288" y="3068638"/>
              <a:ext cx="46171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latin typeface="Courier"/>
                  <a:cs typeface="Courier"/>
                </a:rPr>
                <a:t>AP</a:t>
              </a:r>
              <a:endParaRPr lang="en-GB" b="1" dirty="0">
                <a:latin typeface="Courier"/>
                <a:cs typeface="Courier"/>
              </a:endParaRPr>
            </a:p>
          </p:txBody>
        </p:sp>
        <p:sp>
          <p:nvSpPr>
            <p:cNvPr id="30" name="Line 114"/>
            <p:cNvSpPr>
              <a:spLocks noChangeShapeType="1"/>
            </p:cNvSpPr>
            <p:nvPr/>
          </p:nvSpPr>
          <p:spPr bwMode="auto">
            <a:xfrm>
              <a:off x="1093788" y="3917950"/>
              <a:ext cx="865187" cy="1444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 smtClean="0"/>
              <a:t>Step 2: Representing arrays </a:t>
            </a:r>
            <a:endParaRPr lang="en-GB" sz="4800" b="1" dirty="0" smtClean="0">
              <a:solidFill>
                <a:schemeClr val="tx1"/>
              </a:solidFill>
            </a:endParaRP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187450" y="1557338"/>
            <a:ext cx="6991350" cy="1015663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data 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family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[:a: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]</a:t>
            </a:r>
          </a:p>
          <a:p>
            <a:pPr>
              <a:tabLst>
                <a:tab pos="45085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data 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instance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[:Double:] = AD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Int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ByteArray</a:t>
            </a:r>
            <a:endParaRPr lang="en-GB" sz="2000" b="1" dirty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data 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instance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[:(a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b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):]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AP [:a:] [: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:]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66788" y="2852738"/>
            <a:ext cx="5111750" cy="1303337"/>
            <a:chOff x="776288" y="3068638"/>
            <a:chExt cx="5111750" cy="1303337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 rot="5400000">
              <a:off x="915194" y="3574256"/>
              <a:ext cx="184150" cy="369887"/>
              <a:chOff x="304" y="2565"/>
              <a:chExt cx="116" cy="233"/>
            </a:xfrm>
            <a:solidFill>
              <a:srgbClr val="A379BB"/>
            </a:solidFill>
          </p:grpSpPr>
          <p:sp>
            <p:nvSpPr>
              <p:cNvPr id="32795" name="Rectangle 10"/>
              <p:cNvSpPr>
                <a:spLocks noChangeArrowheads="1"/>
              </p:cNvSpPr>
              <p:nvPr/>
            </p:nvSpPr>
            <p:spPr bwMode="auto">
              <a:xfrm>
                <a:off x="304" y="2565"/>
                <a:ext cx="116" cy="233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96" name="Line 11"/>
              <p:cNvSpPr>
                <a:spLocks noChangeShapeType="1"/>
              </p:cNvSpPr>
              <p:nvPr/>
            </p:nvSpPr>
            <p:spPr bwMode="auto">
              <a:xfrm>
                <a:off x="358" y="2568"/>
                <a:ext cx="0" cy="2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</p:grp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2000250" y="3181350"/>
              <a:ext cx="3887788" cy="471488"/>
              <a:chOff x="295" y="2052"/>
              <a:chExt cx="2449" cy="297"/>
            </a:xfrm>
            <a:solidFill>
              <a:srgbClr val="A379BB"/>
            </a:solidFill>
          </p:grpSpPr>
          <p:sp>
            <p:nvSpPr>
              <p:cNvPr id="32787" name="Rectangle 4"/>
              <p:cNvSpPr>
                <a:spLocks noChangeArrowheads="1"/>
              </p:cNvSpPr>
              <p:nvPr/>
            </p:nvSpPr>
            <p:spPr bwMode="auto">
              <a:xfrm>
                <a:off x="295" y="2054"/>
                <a:ext cx="2449" cy="29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88" name="Line 5"/>
              <p:cNvSpPr>
                <a:spLocks noChangeShapeType="1"/>
              </p:cNvSpPr>
              <p:nvPr/>
            </p:nvSpPr>
            <p:spPr bwMode="auto">
              <a:xfrm>
                <a:off x="597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89" name="Line 6"/>
              <p:cNvSpPr>
                <a:spLocks noChangeShapeType="1"/>
              </p:cNvSpPr>
              <p:nvPr/>
            </p:nvSpPr>
            <p:spPr bwMode="auto">
              <a:xfrm>
                <a:off x="899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90" name="Line 7"/>
              <p:cNvSpPr>
                <a:spLocks noChangeShapeType="1"/>
              </p:cNvSpPr>
              <p:nvPr/>
            </p:nvSpPr>
            <p:spPr bwMode="auto">
              <a:xfrm>
                <a:off x="1202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91" name="Line 8"/>
              <p:cNvSpPr>
                <a:spLocks noChangeShapeType="1"/>
              </p:cNvSpPr>
              <p:nvPr/>
            </p:nvSpPr>
            <p:spPr bwMode="auto">
              <a:xfrm>
                <a:off x="1505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92" name="Line 9"/>
              <p:cNvSpPr>
                <a:spLocks noChangeShapeType="1"/>
              </p:cNvSpPr>
              <p:nvPr/>
            </p:nvSpPr>
            <p:spPr bwMode="auto">
              <a:xfrm>
                <a:off x="1808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93" name="Line 10"/>
              <p:cNvSpPr>
                <a:spLocks noChangeShapeType="1"/>
              </p:cNvSpPr>
              <p:nvPr/>
            </p:nvSpPr>
            <p:spPr bwMode="auto">
              <a:xfrm>
                <a:off x="2110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  <p:sp>
            <p:nvSpPr>
              <p:cNvPr id="32794" name="Line 11"/>
              <p:cNvSpPr>
                <a:spLocks noChangeShapeType="1"/>
              </p:cNvSpPr>
              <p:nvPr/>
            </p:nvSpPr>
            <p:spPr bwMode="auto">
              <a:xfrm>
                <a:off x="2413" y="2052"/>
                <a:ext cx="0" cy="2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Chalkboard"/>
                </a:endParaRPr>
              </a:p>
            </p:txBody>
          </p:sp>
        </p:grpSp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979613" y="3903663"/>
              <a:ext cx="3887787" cy="468312"/>
            </a:xfrm>
            <a:prstGeom prst="rect">
              <a:avLst/>
            </a:prstGeom>
            <a:solidFill>
              <a:srgbClr val="A379BB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dirty="0">
                <a:solidFill>
                  <a:schemeClr val="accent6"/>
                </a:solidFill>
                <a:latin typeface="Chalkboard"/>
              </a:endParaRPr>
            </a:p>
          </p:txBody>
        </p:sp>
        <p:sp>
          <p:nvSpPr>
            <p:cNvPr id="32775" name="Line 5"/>
            <p:cNvSpPr>
              <a:spLocks noChangeShapeType="1"/>
            </p:cNvSpPr>
            <p:nvPr/>
          </p:nvSpPr>
          <p:spPr bwMode="auto">
            <a:xfrm>
              <a:off x="2459038" y="3900488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2776" name="Line 6"/>
            <p:cNvSpPr>
              <a:spLocks noChangeShapeType="1"/>
            </p:cNvSpPr>
            <p:nvPr/>
          </p:nvSpPr>
          <p:spPr bwMode="auto">
            <a:xfrm>
              <a:off x="2938463" y="3900488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2777" name="Line 7"/>
            <p:cNvSpPr>
              <a:spLocks noChangeShapeType="1"/>
            </p:cNvSpPr>
            <p:nvPr/>
          </p:nvSpPr>
          <p:spPr bwMode="auto">
            <a:xfrm>
              <a:off x="3419475" y="3900488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2778" name="Line 8"/>
            <p:cNvSpPr>
              <a:spLocks noChangeShapeType="1"/>
            </p:cNvSpPr>
            <p:nvPr/>
          </p:nvSpPr>
          <p:spPr bwMode="auto">
            <a:xfrm>
              <a:off x="3900488" y="3900488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>
              <a:off x="4381500" y="3900488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2780" name="Line 10"/>
            <p:cNvSpPr>
              <a:spLocks noChangeShapeType="1"/>
            </p:cNvSpPr>
            <p:nvPr/>
          </p:nvSpPr>
          <p:spPr bwMode="auto">
            <a:xfrm>
              <a:off x="4860925" y="3900488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2781" name="Line 11"/>
            <p:cNvSpPr>
              <a:spLocks noChangeShapeType="1"/>
            </p:cNvSpPr>
            <p:nvPr/>
          </p:nvSpPr>
          <p:spPr bwMode="auto">
            <a:xfrm>
              <a:off x="5341938" y="3900488"/>
              <a:ext cx="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2782" name="Line 114"/>
            <p:cNvSpPr>
              <a:spLocks noChangeShapeType="1"/>
            </p:cNvSpPr>
            <p:nvPr/>
          </p:nvSpPr>
          <p:spPr bwMode="auto">
            <a:xfrm flipV="1">
              <a:off x="1042988" y="3435350"/>
              <a:ext cx="865187" cy="1444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2783" name="Line 114"/>
            <p:cNvSpPr>
              <a:spLocks noChangeShapeType="1"/>
            </p:cNvSpPr>
            <p:nvPr/>
          </p:nvSpPr>
          <p:spPr bwMode="auto">
            <a:xfrm>
              <a:off x="1042988" y="3868738"/>
              <a:ext cx="792162" cy="1428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32784" name="Text Box 31"/>
            <p:cNvSpPr txBox="1">
              <a:spLocks noChangeArrowheads="1"/>
            </p:cNvSpPr>
            <p:nvPr/>
          </p:nvSpPr>
          <p:spPr bwMode="auto">
            <a:xfrm>
              <a:off x="776288" y="3068638"/>
              <a:ext cx="4826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 dirty="0">
                  <a:latin typeface="Chalkboard"/>
                </a:rPr>
                <a:t>AP</a:t>
              </a:r>
            </a:p>
          </p:txBody>
        </p:sp>
      </p:grpSp>
      <p:sp>
        <p:nvSpPr>
          <p:cNvPr id="32785" name="Text Box 4"/>
          <p:cNvSpPr txBox="1">
            <a:spLocks noChangeArrowheads="1"/>
          </p:cNvSpPr>
          <p:nvPr/>
        </p:nvSpPr>
        <p:spPr bwMode="auto">
          <a:xfrm>
            <a:off x="1423988" y="5924550"/>
            <a:ext cx="6524625" cy="73025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fst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^ :: [:(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a,b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):] -&gt; [:a:]</a:t>
            </a: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fst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^ (AP as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bs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 = as</a:t>
            </a:r>
          </a:p>
        </p:txBody>
      </p:sp>
      <p:sp>
        <p:nvSpPr>
          <p:cNvPr id="32786" name="Rectangle 3"/>
          <p:cNvSpPr txBox="1">
            <a:spLocks noChangeArrowheads="1"/>
          </p:cNvSpPr>
          <p:nvPr/>
        </p:nvSpPr>
        <p:spPr bwMode="auto">
          <a:xfrm>
            <a:off x="914400" y="4508500"/>
            <a:ext cx="74549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eaLnBrk="0" hangingPunct="0">
              <a:spcBef>
                <a:spcPct val="20000"/>
              </a:spcBef>
              <a:buClr>
                <a:schemeClr val="tx1"/>
              </a:buClr>
              <a:buFont typeface="Lucida Grande"/>
              <a:buChar char="-"/>
            </a:pPr>
            <a:r>
              <a:rPr lang="en-GB" sz="2400" dirty="0">
                <a:latin typeface="Chalkboard"/>
              </a:rPr>
              <a:t>Now </a:t>
            </a:r>
            <a:r>
              <a:rPr lang="en-GB" sz="2400" dirty="0">
                <a:latin typeface="Courier"/>
                <a:cs typeface="Courier"/>
              </a:rPr>
              <a:t>*^</a:t>
            </a:r>
            <a:r>
              <a:rPr lang="en-GB" sz="2400" dirty="0" smtClean="0">
                <a:latin typeface="Chalkboard"/>
              </a:rPr>
              <a:t> can be </a:t>
            </a:r>
            <a:r>
              <a:rPr lang="en-GB" sz="2400" dirty="0">
                <a:latin typeface="Chalkboard"/>
              </a:rPr>
              <a:t>a fast </a:t>
            </a:r>
            <a:r>
              <a:rPr lang="en-GB" sz="2400" dirty="0" smtClean="0">
                <a:latin typeface="Chalkboard"/>
              </a:rPr>
              <a:t>loop because array elements are not boxed.</a:t>
            </a:r>
          </a:p>
          <a:p>
            <a:pPr marL="357188" indent="-357188" eaLnBrk="0" hangingPunct="0">
              <a:spcBef>
                <a:spcPct val="20000"/>
              </a:spcBef>
              <a:buClr>
                <a:schemeClr val="tx1"/>
              </a:buClr>
              <a:buFont typeface="Lucida Grande"/>
              <a:buChar char="-"/>
            </a:pPr>
            <a:r>
              <a:rPr lang="en-GB" sz="2400" dirty="0">
                <a:latin typeface="Chalkboard"/>
              </a:rPr>
              <a:t>And </a:t>
            </a:r>
            <a:r>
              <a:rPr lang="en-GB" sz="2400" dirty="0" err="1">
                <a:latin typeface="Courier"/>
                <a:cs typeface="Courier"/>
              </a:rPr>
              <a:t>fst</a:t>
            </a:r>
            <a:r>
              <a:rPr lang="en-GB" sz="2400" dirty="0">
                <a:latin typeface="Courier"/>
                <a:cs typeface="Courier"/>
              </a:rPr>
              <a:t>^</a:t>
            </a:r>
            <a:r>
              <a:rPr lang="en-GB" sz="2400" dirty="0">
                <a:latin typeface="Chalkboard"/>
              </a:rPr>
              <a:t> is constant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Step 2: Nested arrays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nested array as a pair of a shape descriptor and a flat array: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54125" y="4751388"/>
            <a:ext cx="7527925" cy="1325622"/>
            <a:chOff x="428625" y="1208088"/>
            <a:chExt cx="7527925" cy="1325622"/>
          </a:xfrm>
        </p:grpSpPr>
        <p:sp>
          <p:nvSpPr>
            <p:cNvPr id="33795" name="AutoShape 5"/>
            <p:cNvSpPr>
              <a:spLocks noChangeArrowheads="1"/>
            </p:cNvSpPr>
            <p:nvPr/>
          </p:nvSpPr>
          <p:spPr bwMode="auto">
            <a:xfrm>
              <a:off x="4527550" y="1208088"/>
              <a:ext cx="1285875" cy="442674"/>
            </a:xfrm>
            <a:prstGeom prst="wedgeRoundRectCallout">
              <a:avLst>
                <a:gd name="adj1" fmla="val 20347"/>
                <a:gd name="adj2" fmla="val 167565"/>
                <a:gd name="adj3" fmla="val 16667"/>
              </a:avLst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Chalkboard"/>
                </a:rPr>
                <a:t>Shape</a:t>
              </a:r>
              <a:endParaRPr lang="en-GB" dirty="0">
                <a:solidFill>
                  <a:schemeClr val="bg1"/>
                </a:solidFill>
                <a:latin typeface="Chalkboard"/>
              </a:endParaRPr>
            </a:p>
          </p:txBody>
        </p:sp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428625" y="2133600"/>
              <a:ext cx="6649026" cy="40011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</a:tabLst>
              </a:pP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data instance [:[:a:]:] = AN [:</a:t>
              </a: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Int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:] [:a:</a:t>
              </a: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]</a:t>
              </a:r>
              <a:endParaRPr lang="en-GB" sz="2000" b="1" dirty="0">
                <a:solidFill>
                  <a:srgbClr val="000000"/>
                </a:solidFill>
                <a:latin typeface="Courier"/>
              </a:endParaRPr>
            </a:p>
          </p:txBody>
        </p:sp>
        <p:sp>
          <p:nvSpPr>
            <p:cNvPr id="33798" name="AutoShape 5"/>
            <p:cNvSpPr>
              <a:spLocks noChangeArrowheads="1"/>
            </p:cNvSpPr>
            <p:nvPr/>
          </p:nvSpPr>
          <p:spPr bwMode="auto">
            <a:xfrm>
              <a:off x="6527800" y="1279525"/>
              <a:ext cx="1428750" cy="442674"/>
            </a:xfrm>
            <a:prstGeom prst="wedgeRoundRectCallout">
              <a:avLst>
                <a:gd name="adj1" fmla="val -42718"/>
                <a:gd name="adj2" fmla="val 177995"/>
                <a:gd name="adj3" fmla="val 16667"/>
              </a:avLst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Chalkboard"/>
                </a:rPr>
                <a:t>Flat data</a:t>
              </a:r>
              <a:endParaRPr lang="en-GB" dirty="0">
                <a:solidFill>
                  <a:schemeClr val="bg1"/>
                </a:solidFill>
                <a:latin typeface="Chalkboard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6550" y="2921000"/>
            <a:ext cx="8642350" cy="1410446"/>
            <a:chOff x="276225" y="3276600"/>
            <a:chExt cx="8642350" cy="1410446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76225" y="3276600"/>
              <a:ext cx="8642350" cy="473076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dirty="0">
                <a:latin typeface="Chalkboard"/>
              </a:endParaRPr>
            </a:p>
          </p:txBody>
        </p: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 rot="16200000">
              <a:off x="571500" y="3079751"/>
              <a:ext cx="369888" cy="863600"/>
              <a:chOff x="1645" y="1570"/>
              <a:chExt cx="429" cy="2132"/>
            </a:xfrm>
            <a:solidFill>
              <a:schemeClr val="accent3"/>
            </a:solidFill>
          </p:grpSpPr>
          <p:sp>
            <p:nvSpPr>
              <p:cNvPr id="73" name="Rectangle 17"/>
              <p:cNvSpPr>
                <a:spLocks noChangeArrowheads="1"/>
              </p:cNvSpPr>
              <p:nvPr/>
            </p:nvSpPr>
            <p:spPr bwMode="auto">
              <a:xfrm rot="16200000">
                <a:off x="794" y="2421"/>
                <a:ext cx="2132" cy="429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74" name="Line 18"/>
              <p:cNvSpPr>
                <a:spLocks noChangeShapeType="1"/>
              </p:cNvSpPr>
              <p:nvPr/>
            </p:nvSpPr>
            <p:spPr bwMode="auto">
              <a:xfrm rot="-5400000">
                <a:off x="1860" y="3270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75" name="Line 19"/>
              <p:cNvSpPr>
                <a:spLocks noChangeShapeType="1"/>
              </p:cNvSpPr>
              <p:nvPr/>
            </p:nvSpPr>
            <p:spPr bwMode="auto">
              <a:xfrm rot="-5400000">
                <a:off x="1860" y="2952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76" name="Line 20"/>
              <p:cNvSpPr>
                <a:spLocks noChangeShapeType="1"/>
              </p:cNvSpPr>
              <p:nvPr/>
            </p:nvSpPr>
            <p:spPr bwMode="auto">
              <a:xfrm rot="-5400000">
                <a:off x="1860" y="2634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77" name="Line 21"/>
              <p:cNvSpPr>
                <a:spLocks noChangeShapeType="1"/>
              </p:cNvSpPr>
              <p:nvPr/>
            </p:nvSpPr>
            <p:spPr bwMode="auto">
              <a:xfrm rot="-5400000">
                <a:off x="1860" y="2316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78" name="Line 22"/>
              <p:cNvSpPr>
                <a:spLocks noChangeShapeType="1"/>
              </p:cNvSpPr>
              <p:nvPr/>
            </p:nvSpPr>
            <p:spPr bwMode="auto">
              <a:xfrm rot="-5400000">
                <a:off x="1860" y="1998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79" name="Line 23"/>
              <p:cNvSpPr>
                <a:spLocks noChangeShapeType="1"/>
              </p:cNvSpPr>
              <p:nvPr/>
            </p:nvSpPr>
            <p:spPr bwMode="auto">
              <a:xfrm rot="-5400000">
                <a:off x="1860" y="1680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 rot="5400000">
              <a:off x="4494213" y="3408363"/>
              <a:ext cx="369888" cy="215900"/>
              <a:chOff x="1260" y="1571"/>
              <a:chExt cx="245" cy="318"/>
            </a:xfrm>
            <a:solidFill>
              <a:schemeClr val="accent3"/>
            </a:solidFill>
          </p:grpSpPr>
          <p:sp>
            <p:nvSpPr>
              <p:cNvPr id="71" name="Rectangle 25"/>
              <p:cNvSpPr>
                <a:spLocks noChangeArrowheads="1"/>
              </p:cNvSpPr>
              <p:nvPr/>
            </p:nvSpPr>
            <p:spPr bwMode="auto">
              <a:xfrm rot="16200000">
                <a:off x="1224" y="1607"/>
                <a:ext cx="318" cy="24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72" name="Line 26"/>
              <p:cNvSpPr>
                <a:spLocks noChangeShapeType="1"/>
              </p:cNvSpPr>
              <p:nvPr/>
            </p:nvSpPr>
            <p:spPr bwMode="auto">
              <a:xfrm rot="-5400000">
                <a:off x="1383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 rot="5400000">
              <a:off x="1795463" y="2797176"/>
              <a:ext cx="369888" cy="1441450"/>
              <a:chOff x="1895" y="1570"/>
              <a:chExt cx="245" cy="2223"/>
            </a:xfrm>
            <a:solidFill>
              <a:schemeClr val="accent3"/>
            </a:solidFill>
          </p:grpSpPr>
          <p:sp>
            <p:nvSpPr>
              <p:cNvPr id="58" name="Rectangle 28"/>
              <p:cNvSpPr>
                <a:spLocks noChangeArrowheads="1"/>
              </p:cNvSpPr>
              <p:nvPr/>
            </p:nvSpPr>
            <p:spPr bwMode="auto">
              <a:xfrm rot="16200000">
                <a:off x="906" y="2559"/>
                <a:ext cx="2223" cy="24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59" name="Line 29"/>
              <p:cNvSpPr>
                <a:spLocks noChangeShapeType="1"/>
              </p:cNvSpPr>
              <p:nvPr/>
            </p:nvSpPr>
            <p:spPr bwMode="auto">
              <a:xfrm rot="-5400000">
                <a:off x="2018" y="2586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60" name="Line 30"/>
              <p:cNvSpPr>
                <a:spLocks noChangeShapeType="1"/>
              </p:cNvSpPr>
              <p:nvPr/>
            </p:nvSpPr>
            <p:spPr bwMode="auto">
              <a:xfrm rot="-5400000">
                <a:off x="2018" y="2397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61" name="Line 31"/>
              <p:cNvSpPr>
                <a:spLocks noChangeShapeType="1"/>
              </p:cNvSpPr>
              <p:nvPr/>
            </p:nvSpPr>
            <p:spPr bwMode="auto">
              <a:xfrm rot="-5400000">
                <a:off x="2018" y="220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62" name="Line 32"/>
              <p:cNvSpPr>
                <a:spLocks noChangeShapeType="1"/>
              </p:cNvSpPr>
              <p:nvPr/>
            </p:nvSpPr>
            <p:spPr bwMode="auto">
              <a:xfrm rot="-5400000">
                <a:off x="2018" y="201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63" name="Line 33"/>
              <p:cNvSpPr>
                <a:spLocks noChangeShapeType="1"/>
              </p:cNvSpPr>
              <p:nvPr/>
            </p:nvSpPr>
            <p:spPr bwMode="auto">
              <a:xfrm rot="-5400000">
                <a:off x="2018" y="182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64" name="Line 34"/>
              <p:cNvSpPr>
                <a:spLocks noChangeShapeType="1"/>
              </p:cNvSpPr>
              <p:nvPr/>
            </p:nvSpPr>
            <p:spPr bwMode="auto">
              <a:xfrm rot="-5400000">
                <a:off x="2018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65" name="Line 35"/>
              <p:cNvSpPr>
                <a:spLocks noChangeShapeType="1"/>
              </p:cNvSpPr>
              <p:nvPr/>
            </p:nvSpPr>
            <p:spPr bwMode="auto">
              <a:xfrm rot="-5400000">
                <a:off x="2018" y="274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66" name="Line 36"/>
              <p:cNvSpPr>
                <a:spLocks noChangeShapeType="1"/>
              </p:cNvSpPr>
              <p:nvPr/>
            </p:nvSpPr>
            <p:spPr bwMode="auto">
              <a:xfrm rot="-5400000">
                <a:off x="2018" y="2912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67" name="Line 37"/>
              <p:cNvSpPr>
                <a:spLocks noChangeShapeType="1"/>
              </p:cNvSpPr>
              <p:nvPr/>
            </p:nvSpPr>
            <p:spPr bwMode="auto">
              <a:xfrm rot="-5400000">
                <a:off x="2018" y="3075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68" name="Line 38"/>
              <p:cNvSpPr>
                <a:spLocks noChangeShapeType="1"/>
              </p:cNvSpPr>
              <p:nvPr/>
            </p:nvSpPr>
            <p:spPr bwMode="auto">
              <a:xfrm rot="-5400000">
                <a:off x="2018" y="323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69" name="Line 39"/>
              <p:cNvSpPr>
                <a:spLocks noChangeShapeType="1"/>
              </p:cNvSpPr>
              <p:nvPr/>
            </p:nvSpPr>
            <p:spPr bwMode="auto">
              <a:xfrm rot="-5400000">
                <a:off x="2018" y="3401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70" name="Line 40"/>
              <p:cNvSpPr>
                <a:spLocks noChangeShapeType="1"/>
              </p:cNvSpPr>
              <p:nvPr/>
            </p:nvSpPr>
            <p:spPr bwMode="auto">
              <a:xfrm rot="-5400000">
                <a:off x="2018" y="3564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 rot="5400000">
              <a:off x="3308350" y="2797176"/>
              <a:ext cx="369888" cy="1441450"/>
              <a:chOff x="1895" y="1570"/>
              <a:chExt cx="245" cy="2223"/>
            </a:xfrm>
            <a:solidFill>
              <a:schemeClr val="accent3"/>
            </a:solidFill>
          </p:grpSpPr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 rot="16200000">
                <a:off x="906" y="2559"/>
                <a:ext cx="2223" cy="24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 rot="-5400000">
                <a:off x="2018" y="2586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rot="-5400000">
                <a:off x="2018" y="2397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rot="-5400000">
                <a:off x="2018" y="220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rot="-5400000">
                <a:off x="2018" y="201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 rot="-5400000">
                <a:off x="2018" y="182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rot="-5400000">
                <a:off x="2018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 rot="-5400000">
                <a:off x="2018" y="274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 rot="-5400000">
                <a:off x="2018" y="2912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 rot="-5400000">
                <a:off x="2018" y="3075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rot="-5400000">
                <a:off x="2018" y="3238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rot="-5400000">
                <a:off x="2018" y="3401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rot="-5400000">
                <a:off x="2018" y="3564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15" name="Group 55"/>
            <p:cNvGrpSpPr>
              <a:grpSpLocks/>
            </p:cNvGrpSpPr>
            <p:nvPr/>
          </p:nvGrpSpPr>
          <p:grpSpPr bwMode="auto">
            <a:xfrm rot="5400000">
              <a:off x="4214813" y="3398838"/>
              <a:ext cx="368300" cy="227013"/>
              <a:chOff x="1261" y="1570"/>
              <a:chExt cx="243" cy="318"/>
            </a:xfrm>
            <a:solidFill>
              <a:schemeClr val="accent3"/>
            </a:solidFill>
          </p:grpSpPr>
          <p:sp>
            <p:nvSpPr>
              <p:cNvPr id="43" name="Rectangle 56"/>
              <p:cNvSpPr>
                <a:spLocks noChangeArrowheads="1"/>
              </p:cNvSpPr>
              <p:nvPr/>
            </p:nvSpPr>
            <p:spPr bwMode="auto">
              <a:xfrm rot="16200000">
                <a:off x="1224" y="1607"/>
                <a:ext cx="318" cy="243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44" name="Line 57"/>
              <p:cNvSpPr>
                <a:spLocks noChangeShapeType="1"/>
              </p:cNvSpPr>
              <p:nvPr/>
            </p:nvSpPr>
            <p:spPr bwMode="auto">
              <a:xfrm rot="-5400000">
                <a:off x="1383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16" name="Group 58"/>
            <p:cNvGrpSpPr>
              <a:grpSpLocks/>
            </p:cNvGrpSpPr>
            <p:nvPr/>
          </p:nvGrpSpPr>
          <p:grpSpPr bwMode="auto">
            <a:xfrm rot="16200000">
              <a:off x="4802188" y="3389313"/>
              <a:ext cx="369888" cy="252413"/>
              <a:chOff x="1260" y="1571"/>
              <a:chExt cx="245" cy="318"/>
            </a:xfrm>
            <a:solidFill>
              <a:schemeClr val="accent3"/>
            </a:solidFill>
          </p:grpSpPr>
          <p:sp>
            <p:nvSpPr>
              <p:cNvPr id="41" name="Rectangle 59"/>
              <p:cNvSpPr>
                <a:spLocks noChangeArrowheads="1"/>
              </p:cNvSpPr>
              <p:nvPr/>
            </p:nvSpPr>
            <p:spPr bwMode="auto">
              <a:xfrm rot="16200000">
                <a:off x="1224" y="1607"/>
                <a:ext cx="318" cy="24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42" name="Line 60"/>
              <p:cNvSpPr>
                <a:spLocks noChangeShapeType="1"/>
              </p:cNvSpPr>
              <p:nvPr/>
            </p:nvSpPr>
            <p:spPr bwMode="auto">
              <a:xfrm rot="-5400000">
                <a:off x="1383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 rot="16200000">
              <a:off x="5468938" y="3008313"/>
              <a:ext cx="369888" cy="1009650"/>
              <a:chOff x="1645" y="1570"/>
              <a:chExt cx="429" cy="2132"/>
            </a:xfrm>
            <a:solidFill>
              <a:schemeClr val="accent3"/>
            </a:solidFill>
          </p:grpSpPr>
          <p:sp>
            <p:nvSpPr>
              <p:cNvPr id="34" name="Rectangle 62"/>
              <p:cNvSpPr>
                <a:spLocks noChangeArrowheads="1"/>
              </p:cNvSpPr>
              <p:nvPr/>
            </p:nvSpPr>
            <p:spPr bwMode="auto">
              <a:xfrm rot="16200000">
                <a:off x="794" y="2421"/>
                <a:ext cx="2132" cy="429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5" name="Line 63"/>
              <p:cNvSpPr>
                <a:spLocks noChangeShapeType="1"/>
              </p:cNvSpPr>
              <p:nvPr/>
            </p:nvSpPr>
            <p:spPr bwMode="auto">
              <a:xfrm rot="-5400000">
                <a:off x="1860" y="3270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6" name="Line 64"/>
              <p:cNvSpPr>
                <a:spLocks noChangeShapeType="1"/>
              </p:cNvSpPr>
              <p:nvPr/>
            </p:nvSpPr>
            <p:spPr bwMode="auto">
              <a:xfrm rot="-5400000">
                <a:off x="1860" y="2952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7" name="Line 65"/>
              <p:cNvSpPr>
                <a:spLocks noChangeShapeType="1"/>
              </p:cNvSpPr>
              <p:nvPr/>
            </p:nvSpPr>
            <p:spPr bwMode="auto">
              <a:xfrm rot="-5400000">
                <a:off x="1860" y="2634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8" name="Line 66"/>
              <p:cNvSpPr>
                <a:spLocks noChangeShapeType="1"/>
              </p:cNvSpPr>
              <p:nvPr/>
            </p:nvSpPr>
            <p:spPr bwMode="auto">
              <a:xfrm rot="-5400000">
                <a:off x="1860" y="2316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9" name="Line 67"/>
              <p:cNvSpPr>
                <a:spLocks noChangeShapeType="1"/>
              </p:cNvSpPr>
              <p:nvPr/>
            </p:nvSpPr>
            <p:spPr bwMode="auto">
              <a:xfrm rot="-5400000">
                <a:off x="1860" y="1998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40" name="Line 68"/>
              <p:cNvSpPr>
                <a:spLocks noChangeShapeType="1"/>
              </p:cNvSpPr>
              <p:nvPr/>
            </p:nvSpPr>
            <p:spPr bwMode="auto">
              <a:xfrm rot="-5400000">
                <a:off x="1860" y="1680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 rot="16200000">
              <a:off x="6170613" y="3389313"/>
              <a:ext cx="369888" cy="252413"/>
              <a:chOff x="1260" y="1571"/>
              <a:chExt cx="245" cy="318"/>
            </a:xfrm>
            <a:solidFill>
              <a:schemeClr val="accent3"/>
            </a:solidFill>
          </p:grpSpPr>
          <p:sp>
            <p:nvSpPr>
              <p:cNvPr id="32" name="Rectangle 78"/>
              <p:cNvSpPr>
                <a:spLocks noChangeArrowheads="1"/>
              </p:cNvSpPr>
              <p:nvPr/>
            </p:nvSpPr>
            <p:spPr bwMode="auto">
              <a:xfrm rot="16200000">
                <a:off x="1224" y="1607"/>
                <a:ext cx="318" cy="24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auto">
              <a:xfrm rot="-5400000">
                <a:off x="1383" y="1639"/>
                <a:ext cx="0" cy="18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sp>
          <p:nvSpPr>
            <p:cNvPr id="19" name="Text Box 114"/>
            <p:cNvSpPr txBox="1">
              <a:spLocks noChangeArrowheads="1"/>
            </p:cNvSpPr>
            <p:nvPr/>
          </p:nvSpPr>
          <p:spPr bwMode="auto">
            <a:xfrm>
              <a:off x="6732588" y="3349626"/>
              <a:ext cx="68152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  <a:latin typeface="Chalkboard"/>
                </a:rPr>
                <a:t>etc…</a:t>
              </a:r>
              <a:endParaRPr lang="en-GB" dirty="0">
                <a:solidFill>
                  <a:schemeClr val="bg1"/>
                </a:solidFill>
                <a:latin typeface="Chalkboard"/>
              </a:endParaRPr>
            </a:p>
          </p:txBody>
        </p:sp>
        <p:grpSp>
          <p:nvGrpSpPr>
            <p:cNvPr id="20" name="Group 117"/>
            <p:cNvGrpSpPr>
              <a:grpSpLocks/>
            </p:cNvGrpSpPr>
            <p:nvPr/>
          </p:nvGrpSpPr>
          <p:grpSpPr bwMode="auto">
            <a:xfrm rot="-5400000">
              <a:off x="1222695" y="3562710"/>
              <a:ext cx="369072" cy="1879600"/>
              <a:chOff x="1647" y="1569"/>
              <a:chExt cx="426" cy="2132"/>
            </a:xfrm>
            <a:solidFill>
              <a:schemeClr val="accent6"/>
            </a:solidFill>
          </p:grpSpPr>
          <p:sp>
            <p:nvSpPr>
              <p:cNvPr id="25" name="Rectangle 118"/>
              <p:cNvSpPr>
                <a:spLocks noChangeArrowheads="1"/>
              </p:cNvSpPr>
              <p:nvPr/>
            </p:nvSpPr>
            <p:spPr bwMode="auto">
              <a:xfrm rot="16200000">
                <a:off x="794" y="2422"/>
                <a:ext cx="2132" cy="426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26" name="Line 119"/>
              <p:cNvSpPr>
                <a:spLocks noChangeShapeType="1"/>
              </p:cNvSpPr>
              <p:nvPr/>
            </p:nvSpPr>
            <p:spPr bwMode="auto">
              <a:xfrm rot="-5400000">
                <a:off x="1860" y="3270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27" name="Line 120"/>
              <p:cNvSpPr>
                <a:spLocks noChangeShapeType="1"/>
              </p:cNvSpPr>
              <p:nvPr/>
            </p:nvSpPr>
            <p:spPr bwMode="auto">
              <a:xfrm rot="-5400000">
                <a:off x="1860" y="2952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28" name="Line 121"/>
              <p:cNvSpPr>
                <a:spLocks noChangeShapeType="1"/>
              </p:cNvSpPr>
              <p:nvPr/>
            </p:nvSpPr>
            <p:spPr bwMode="auto">
              <a:xfrm rot="-5400000">
                <a:off x="1860" y="2634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29" name="Line 122"/>
              <p:cNvSpPr>
                <a:spLocks noChangeShapeType="1"/>
              </p:cNvSpPr>
              <p:nvPr/>
            </p:nvSpPr>
            <p:spPr bwMode="auto">
              <a:xfrm rot="-5400000">
                <a:off x="1860" y="2316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0" name="Line 123"/>
              <p:cNvSpPr>
                <a:spLocks noChangeShapeType="1"/>
              </p:cNvSpPr>
              <p:nvPr/>
            </p:nvSpPr>
            <p:spPr bwMode="auto">
              <a:xfrm rot="-5400000">
                <a:off x="1860" y="1998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  <p:sp>
            <p:nvSpPr>
              <p:cNvPr id="31" name="Line 124"/>
              <p:cNvSpPr>
                <a:spLocks noChangeShapeType="1"/>
              </p:cNvSpPr>
              <p:nvPr/>
            </p:nvSpPr>
            <p:spPr bwMode="auto">
              <a:xfrm rot="-5400000">
                <a:off x="1860" y="1680"/>
                <a:ext cx="0" cy="3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dirty="0">
                  <a:latin typeface="Chalkboard"/>
                </a:endParaRPr>
              </a:p>
            </p:txBody>
          </p:sp>
        </p:grpSp>
        <p:sp>
          <p:nvSpPr>
            <p:cNvPr id="21" name="Line 126"/>
            <p:cNvSpPr>
              <a:spLocks noChangeShapeType="1"/>
            </p:cNvSpPr>
            <p:nvPr/>
          </p:nvSpPr>
          <p:spPr bwMode="auto">
            <a:xfrm flipH="1" flipV="1">
              <a:off x="468313" y="3716338"/>
              <a:ext cx="142875" cy="792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22" name="Line 127"/>
            <p:cNvSpPr>
              <a:spLocks noChangeShapeType="1"/>
            </p:cNvSpPr>
            <p:nvPr/>
          </p:nvSpPr>
          <p:spPr bwMode="auto">
            <a:xfrm flipV="1">
              <a:off x="827088" y="3644900"/>
              <a:ext cx="431800" cy="86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23" name="Line 128"/>
            <p:cNvSpPr>
              <a:spLocks noChangeShapeType="1"/>
            </p:cNvSpPr>
            <p:nvPr/>
          </p:nvSpPr>
          <p:spPr bwMode="auto">
            <a:xfrm flipV="1">
              <a:off x="1116013" y="3644900"/>
              <a:ext cx="1727200" cy="86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  <p:sp>
          <p:nvSpPr>
            <p:cNvPr id="24" name="Line 129"/>
            <p:cNvSpPr>
              <a:spLocks noChangeShapeType="1"/>
            </p:cNvSpPr>
            <p:nvPr/>
          </p:nvSpPr>
          <p:spPr bwMode="auto">
            <a:xfrm flipV="1">
              <a:off x="1404938" y="3716338"/>
              <a:ext cx="2879725" cy="792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dirty="0">
                <a:latin typeface="Chalkboar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Step 2: Nested arrays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supports operations needed for lifting efficiently:</a:t>
            </a:r>
            <a:endParaRPr lang="en-US" dirty="0"/>
          </a:p>
        </p:txBody>
      </p:sp>
      <p:sp>
        <p:nvSpPr>
          <p:cNvPr id="33796" name="Rectangle 3"/>
          <p:cNvSpPr txBox="1">
            <a:spLocks noChangeArrowheads="1"/>
          </p:cNvSpPr>
          <p:nvPr/>
        </p:nvSpPr>
        <p:spPr bwMode="auto">
          <a:xfrm>
            <a:off x="417513" y="6105525"/>
            <a:ext cx="7875149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eaLnBrk="0" hangingPunct="0">
              <a:spcBef>
                <a:spcPct val="20000"/>
              </a:spcBef>
              <a:buClr>
                <a:srgbClr val="FF0000"/>
              </a:buClr>
            </a:pPr>
            <a:r>
              <a:rPr lang="en-GB" sz="2400" dirty="0">
                <a:latin typeface="Chalkboard"/>
              </a:rPr>
              <a:t>Surprise: </a:t>
            </a:r>
            <a:r>
              <a:rPr lang="en-GB" sz="2400" dirty="0" err="1">
                <a:latin typeface="Courier"/>
                <a:cs typeface="Courier"/>
              </a:rPr>
              <a:t>concatP</a:t>
            </a:r>
            <a:r>
              <a:rPr lang="en-GB" sz="2400" dirty="0">
                <a:latin typeface="Chalkboard"/>
              </a:rPr>
              <a:t>, </a:t>
            </a:r>
            <a:r>
              <a:rPr lang="en-GB" sz="2400" dirty="0" err="1">
                <a:latin typeface="Courier"/>
                <a:cs typeface="Courier"/>
              </a:rPr>
              <a:t>segmentP</a:t>
            </a:r>
            <a:r>
              <a:rPr lang="en-GB" sz="2400" dirty="0">
                <a:latin typeface="Chalkboard"/>
              </a:rPr>
              <a:t> are constant time!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1343025" y="2274888"/>
            <a:ext cx="7527925" cy="3179762"/>
            <a:chOff x="428625" y="1208088"/>
            <a:chExt cx="7527925" cy="3179762"/>
          </a:xfrm>
        </p:grpSpPr>
        <p:sp>
          <p:nvSpPr>
            <p:cNvPr id="33795" name="AutoShape 5"/>
            <p:cNvSpPr>
              <a:spLocks noChangeArrowheads="1"/>
            </p:cNvSpPr>
            <p:nvPr/>
          </p:nvSpPr>
          <p:spPr bwMode="auto">
            <a:xfrm>
              <a:off x="4527550" y="1208088"/>
              <a:ext cx="1285875" cy="442674"/>
            </a:xfrm>
            <a:prstGeom prst="wedgeRoundRectCallout">
              <a:avLst>
                <a:gd name="adj1" fmla="val 20347"/>
                <a:gd name="adj2" fmla="val 167565"/>
                <a:gd name="adj3" fmla="val 16667"/>
              </a:avLst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Chalkboard"/>
                </a:rPr>
                <a:t>Shape</a:t>
              </a:r>
              <a:endParaRPr lang="en-GB" dirty="0">
                <a:solidFill>
                  <a:schemeClr val="bg1"/>
                </a:solidFill>
                <a:latin typeface="Chalkboard"/>
              </a:endParaRPr>
            </a:p>
          </p:txBody>
        </p:sp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428625" y="2133600"/>
              <a:ext cx="6765925" cy="225425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</a:tabLst>
              </a:pP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data instance [:[:a:]:] = AN [:</a:t>
              </a: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Int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:] [:a:]</a:t>
              </a:r>
            </a:p>
            <a:p>
              <a:pPr>
                <a:tabLst>
                  <a:tab pos="450850" algn="l"/>
                </a:tabLst>
              </a:pPr>
              <a:endParaRPr lang="en-GB" sz="2000" b="1" dirty="0">
                <a:solidFill>
                  <a:srgbClr val="000000"/>
                </a:solidFill>
                <a:latin typeface="Courier"/>
              </a:endParaRPr>
            </a:p>
            <a:p>
              <a:pPr>
                <a:tabLst>
                  <a:tab pos="450850" algn="l"/>
                </a:tabLst>
              </a:pP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concatP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  :: [:[:a:]:] -&gt; [:a:]</a:t>
              </a:r>
            </a:p>
            <a:p>
              <a:pPr>
                <a:tabLst>
                  <a:tab pos="450850" algn="l"/>
                </a:tabLst>
              </a:pP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concatP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 (AN shape data) = data</a:t>
              </a:r>
            </a:p>
            <a:p>
              <a:pPr>
                <a:tabLst>
                  <a:tab pos="450850" algn="l"/>
                </a:tabLst>
              </a:pPr>
              <a:endParaRPr lang="en-GB" sz="2000" b="1" dirty="0">
                <a:solidFill>
                  <a:srgbClr val="000000"/>
                </a:solidFill>
                <a:latin typeface="Courier"/>
              </a:endParaRPr>
            </a:p>
            <a:p>
              <a:pPr>
                <a:tabLst>
                  <a:tab pos="450850" algn="l"/>
                </a:tabLst>
              </a:pP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segmentP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 :: [:[:a:]:] -&gt; [:</a:t>
              </a: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b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:] -&gt; [:[:</a:t>
              </a: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b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:]:]</a:t>
              </a:r>
            </a:p>
            <a:p>
              <a:pPr>
                <a:tabLst>
                  <a:tab pos="450850" algn="l"/>
                </a:tabLst>
              </a:pPr>
              <a:r>
                <a:rPr lang="en-GB" sz="2000" b="1" dirty="0" err="1">
                  <a:solidFill>
                    <a:srgbClr val="000000"/>
                  </a:solidFill>
                  <a:latin typeface="Courier"/>
                </a:rPr>
                <a:t>segmentP</a:t>
              </a:r>
              <a:r>
                <a:rPr lang="en-GB" sz="2000" b="1" dirty="0">
                  <a:solidFill>
                    <a:srgbClr val="000000"/>
                  </a:solidFill>
                  <a:latin typeface="Courier"/>
                </a:rPr>
                <a:t> (AN shape _) data = AN shape data</a:t>
              </a:r>
            </a:p>
          </p:txBody>
        </p:sp>
        <p:sp>
          <p:nvSpPr>
            <p:cNvPr id="33798" name="AutoShape 5"/>
            <p:cNvSpPr>
              <a:spLocks noChangeArrowheads="1"/>
            </p:cNvSpPr>
            <p:nvPr/>
          </p:nvSpPr>
          <p:spPr bwMode="auto">
            <a:xfrm>
              <a:off x="6527800" y="1279525"/>
              <a:ext cx="1428750" cy="442674"/>
            </a:xfrm>
            <a:prstGeom prst="wedgeRoundRectCallout">
              <a:avLst>
                <a:gd name="adj1" fmla="val -42718"/>
                <a:gd name="adj2" fmla="val 177995"/>
                <a:gd name="adj3" fmla="val 16667"/>
              </a:avLst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Chalkboard"/>
                </a:rPr>
                <a:t>Flat data</a:t>
              </a:r>
              <a:endParaRPr lang="en-GB" dirty="0">
                <a:solidFill>
                  <a:schemeClr val="bg1"/>
                </a:solidFill>
                <a:latin typeface="Chalkboar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Higher order complications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3071813"/>
            <a:ext cx="822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eaLnBrk="0" hangingPunct="0">
              <a:spcBef>
                <a:spcPct val="20000"/>
              </a:spcBef>
              <a:buFont typeface="Lucida Grande"/>
              <a:buChar char="-"/>
              <a:defRPr/>
            </a:pPr>
            <a:r>
              <a:rPr lang="en-GB" sz="2800" kern="0" dirty="0">
                <a:latin typeface="Courier"/>
                <a:cs typeface="Courier"/>
              </a:rPr>
              <a:t>f1^</a:t>
            </a:r>
            <a:r>
              <a:rPr lang="en-GB" sz="2800" kern="0" dirty="0">
                <a:latin typeface="Chalkboard"/>
              </a:rPr>
              <a:t> is good for </a:t>
            </a:r>
            <a:r>
              <a:rPr lang="en-GB" sz="2000" kern="0" dirty="0">
                <a:latin typeface="Courier"/>
                <a:cs typeface="Courier"/>
              </a:rPr>
              <a:t>[: </a:t>
            </a:r>
            <a:r>
              <a:rPr lang="en-GB" sz="2000" kern="0" dirty="0" err="1">
                <a:latin typeface="Courier"/>
                <a:cs typeface="Courier"/>
              </a:rPr>
              <a:t>f</a:t>
            </a:r>
            <a:r>
              <a:rPr lang="en-GB" sz="2000" kern="0" dirty="0">
                <a:latin typeface="Courier"/>
                <a:cs typeface="Courier"/>
              </a:rPr>
              <a:t> a </a:t>
            </a:r>
            <a:r>
              <a:rPr lang="en-GB" sz="2000" kern="0" dirty="0" err="1">
                <a:latin typeface="Courier"/>
                <a:cs typeface="Courier"/>
              </a:rPr>
              <a:t>b</a:t>
            </a:r>
            <a:r>
              <a:rPr lang="en-GB" sz="2000" kern="0" dirty="0">
                <a:latin typeface="Courier"/>
                <a:cs typeface="Courier"/>
              </a:rPr>
              <a:t> | a &lt;- as | </a:t>
            </a:r>
            <a:r>
              <a:rPr lang="en-GB" sz="2000" kern="0" dirty="0" err="1">
                <a:latin typeface="Courier"/>
                <a:cs typeface="Courier"/>
              </a:rPr>
              <a:t>b</a:t>
            </a:r>
            <a:r>
              <a:rPr lang="en-GB" sz="2000" kern="0" dirty="0">
                <a:latin typeface="Courier"/>
                <a:cs typeface="Courier"/>
              </a:rPr>
              <a:t> &lt;- </a:t>
            </a:r>
            <a:r>
              <a:rPr lang="en-GB" sz="2000" kern="0" dirty="0" err="1">
                <a:latin typeface="Courier"/>
                <a:cs typeface="Courier"/>
              </a:rPr>
              <a:t>bs</a:t>
            </a:r>
            <a:r>
              <a:rPr lang="en-GB" sz="2000" kern="0" dirty="0">
                <a:latin typeface="Courier"/>
                <a:cs typeface="Courier"/>
              </a:rPr>
              <a:t> :]</a:t>
            </a:r>
            <a:endParaRPr lang="en-GB" sz="2800" kern="0" dirty="0">
              <a:latin typeface="Courier"/>
              <a:cs typeface="Courier"/>
            </a:endParaRPr>
          </a:p>
          <a:p>
            <a:pPr marL="357188" indent="-357188" eaLnBrk="0" hangingPunct="0">
              <a:spcBef>
                <a:spcPct val="20000"/>
              </a:spcBef>
              <a:buFont typeface="Lucida Grande"/>
              <a:buChar char="-"/>
              <a:defRPr/>
            </a:pPr>
            <a:r>
              <a:rPr lang="en-GB" sz="2800" kern="0" dirty="0">
                <a:latin typeface="Chalkboard"/>
              </a:rPr>
              <a:t>But the type transformation is not </a:t>
            </a:r>
            <a:r>
              <a:rPr lang="en-GB" sz="2800" kern="0" dirty="0" smtClean="0">
                <a:latin typeface="Chalkboard"/>
              </a:rPr>
              <a:t>uniform.</a:t>
            </a:r>
          </a:p>
          <a:p>
            <a:pPr marL="357188" indent="-357188" eaLnBrk="0" hangingPunct="0">
              <a:spcBef>
                <a:spcPct val="20000"/>
              </a:spcBef>
              <a:buFont typeface="Lucida Grande"/>
              <a:buChar char="-"/>
              <a:defRPr/>
            </a:pPr>
            <a:r>
              <a:rPr lang="en-GB" sz="2800" kern="0" dirty="0">
                <a:latin typeface="Chalkboard"/>
              </a:rPr>
              <a:t>And sooner or later we want higher-order functions </a:t>
            </a:r>
            <a:r>
              <a:rPr lang="en-GB" sz="2800" kern="0" dirty="0" smtClean="0">
                <a:latin typeface="Chalkboard"/>
              </a:rPr>
              <a:t>anyway.</a:t>
            </a:r>
          </a:p>
          <a:p>
            <a:pPr marL="357188" indent="-357188" eaLnBrk="0" hangingPunct="0">
              <a:spcBef>
                <a:spcPct val="20000"/>
              </a:spcBef>
              <a:buFont typeface="Lucida Grande"/>
              <a:buChar char="-"/>
              <a:defRPr/>
            </a:pPr>
            <a:r>
              <a:rPr lang="en-GB" sz="2800" kern="0" dirty="0">
                <a:latin typeface="Courier"/>
                <a:cs typeface="Courier"/>
              </a:rPr>
              <a:t>f2^</a:t>
            </a:r>
            <a:r>
              <a:rPr lang="en-GB" sz="2800" kern="0" dirty="0">
                <a:latin typeface="Chalkboard"/>
              </a:rPr>
              <a:t> forces us to find a representation for</a:t>
            </a:r>
            <a:r>
              <a:rPr lang="en-GB" sz="2800" kern="0" dirty="0" smtClean="0">
                <a:latin typeface="Chalkboard"/>
              </a:rPr>
              <a:t>   </a:t>
            </a:r>
            <a:r>
              <a:rPr lang="en-GB" sz="2800" kern="0" dirty="0" smtClean="0">
                <a:latin typeface="Courier"/>
                <a:cs typeface="Courier"/>
              </a:rPr>
              <a:t>[</a:t>
            </a:r>
            <a:r>
              <a:rPr lang="en-GB" sz="2800" kern="0" dirty="0">
                <a:latin typeface="Courier"/>
                <a:cs typeface="Courier"/>
              </a:rPr>
              <a:t>:(T2-&gt;T3):]</a:t>
            </a:r>
            <a:r>
              <a:rPr lang="en-GB" sz="2800" kern="0" dirty="0">
                <a:latin typeface="Chalkboard"/>
              </a:rPr>
              <a:t>.  Closure conversion [PAPP06]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00063" y="1428750"/>
            <a:ext cx="8340725" cy="1323975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 :: T1 -&gt; T2 -&gt; T3</a:t>
            </a:r>
          </a:p>
          <a:p>
            <a:pPr>
              <a:tabLst>
                <a:tab pos="450850" algn="l"/>
              </a:tabLst>
            </a:pPr>
            <a:endParaRPr lang="en-GB" sz="2000" b="1" dirty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f1^ :: [:T1:] -&gt; [:T2:] -&gt; [:T3:] 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-– f1^ = 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zipWithP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f</a:t>
            </a:r>
            <a:endParaRPr lang="en-GB" sz="2000" b="1" dirty="0">
              <a:solidFill>
                <a:srgbClr val="FF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f2^ :: [:T1:] -&gt; [</a:t>
            </a:r>
            <a:r>
              <a:rPr lang="en-GB" sz="2000" b="1" dirty="0">
                <a:solidFill>
                  <a:srgbClr val="000000"/>
                </a:solidFill>
                <a:latin typeface="Courier"/>
                <a:sym typeface="Wingdings" pitchFamily="2" charset="2"/>
              </a:rPr>
              <a:t>:(T2 -&gt; T3):]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  <a:sym typeface="Wingdings" pitchFamily="2" charset="2"/>
              </a:rPr>
              <a:t>   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-–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  <a:sym typeface="Wingdings" pitchFamily="2" charset="2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ourier"/>
                <a:sym typeface="Wingdings" pitchFamily="2" charset="2"/>
              </a:rPr>
              <a:t>f2^ = </a:t>
            </a:r>
            <a:r>
              <a:rPr lang="en-GB" sz="2000" b="1" dirty="0" err="1">
                <a:solidFill>
                  <a:srgbClr val="FF0000"/>
                </a:solidFill>
                <a:latin typeface="Courier"/>
                <a:sym typeface="Wingdings" pitchFamily="2" charset="2"/>
              </a:rPr>
              <a:t>mapP</a:t>
            </a:r>
            <a:r>
              <a:rPr lang="en-GB" sz="2000" b="1" dirty="0">
                <a:solidFill>
                  <a:srgbClr val="FF0000"/>
                </a:solidFill>
                <a:latin typeface="Courier"/>
                <a:sym typeface="Wingdings" pitchFamily="2" charset="2"/>
              </a:rPr>
              <a:t> </a:t>
            </a:r>
            <a:r>
              <a:rPr lang="en-GB" sz="2000" b="1" dirty="0" err="1">
                <a:solidFill>
                  <a:srgbClr val="FF0000"/>
                </a:solidFill>
                <a:latin typeface="Courier"/>
                <a:sym typeface="Wingdings" pitchFamily="2" charset="2"/>
              </a:rPr>
              <a:t>f</a:t>
            </a:r>
            <a:endParaRPr lang="en-GB" sz="2000" b="1" dirty="0">
              <a:solidFill>
                <a:srgbClr val="FF0000"/>
              </a:solidFill>
              <a:latin typeface="Courie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Step 3: Distribution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76475"/>
            <a:ext cx="8229600" cy="42481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2800" dirty="0" smtClean="0"/>
              <a:t>After steps 0-2, program consists of</a:t>
            </a:r>
          </a:p>
          <a:p>
            <a:pPr lvl="1">
              <a:lnSpc>
                <a:spcPct val="110000"/>
              </a:lnSpc>
            </a:pPr>
            <a:r>
              <a:rPr lang="en-GB" sz="2400" dirty="0" smtClean="0"/>
              <a:t>Flat arrays</a:t>
            </a:r>
          </a:p>
          <a:p>
            <a:pPr lvl="1">
              <a:lnSpc>
                <a:spcPct val="110000"/>
              </a:lnSpc>
            </a:pPr>
            <a:r>
              <a:rPr lang="en-GB" sz="2400" dirty="0" smtClean="0"/>
              <a:t>Vector operations over them (</a:t>
            </a:r>
            <a:r>
              <a:rPr lang="en-GB" sz="2400" dirty="0" smtClean="0">
                <a:latin typeface="Courier"/>
                <a:cs typeface="Courier"/>
              </a:rPr>
              <a:t>*^</a:t>
            </a:r>
            <a:r>
              <a:rPr lang="en-GB" sz="2400" dirty="0" smtClean="0"/>
              <a:t>, </a:t>
            </a:r>
            <a:r>
              <a:rPr lang="en-GB" sz="2400" dirty="0" err="1" smtClean="0">
                <a:latin typeface="Courier"/>
                <a:cs typeface="Courier"/>
              </a:rPr>
              <a:t>sumP</a:t>
            </a:r>
            <a:r>
              <a:rPr lang="en-GB" sz="2400" dirty="0" smtClean="0"/>
              <a:t> etc)</a:t>
            </a:r>
          </a:p>
          <a:p>
            <a:pPr>
              <a:lnSpc>
                <a:spcPct val="110000"/>
              </a:lnSpc>
            </a:pPr>
            <a:r>
              <a:rPr lang="en-GB" sz="2800" dirty="0" smtClean="0"/>
              <a:t>NESL directly executes this version.</a:t>
            </a:r>
          </a:p>
          <a:p>
            <a:pPr lvl="1">
              <a:lnSpc>
                <a:spcPct val="110000"/>
              </a:lnSpc>
            </a:pPr>
            <a:r>
              <a:rPr lang="en-GB" sz="2400" dirty="0" smtClean="0"/>
              <a:t>Hand-coded assembly for primitive ops.</a:t>
            </a:r>
          </a:p>
          <a:p>
            <a:pPr lvl="1">
              <a:lnSpc>
                <a:spcPct val="110000"/>
              </a:lnSpc>
            </a:pPr>
            <a:r>
              <a:rPr lang="en-GB" sz="2400" dirty="0" smtClean="0"/>
              <a:t>All the time is spent here anyway.</a:t>
            </a:r>
          </a:p>
          <a:p>
            <a:pPr>
              <a:lnSpc>
                <a:spcPct val="110000"/>
              </a:lnSpc>
            </a:pPr>
            <a:r>
              <a:rPr lang="en-GB" sz="2800" dirty="0" smtClean="0"/>
              <a:t>But</a:t>
            </a:r>
            <a:r>
              <a:rPr lang="en-GB" dirty="0" smtClean="0"/>
              <a:t>, program has many intermediate arrays:</a:t>
            </a:r>
            <a:endParaRPr lang="en-GB" sz="2800" dirty="0" smtClean="0"/>
          </a:p>
          <a:p>
            <a:pPr lvl="1">
              <a:lnSpc>
                <a:spcPct val="110000"/>
              </a:lnSpc>
            </a:pPr>
            <a:r>
              <a:rPr lang="en-GB" sz="2400" dirty="0" smtClean="0"/>
              <a:t>Increase memory traffic</a:t>
            </a:r>
          </a:p>
          <a:p>
            <a:pPr lvl="1">
              <a:lnSpc>
                <a:spcPct val="110000"/>
              </a:lnSpc>
            </a:pPr>
            <a:r>
              <a:rPr lang="en-GB" sz="2400" dirty="0" smtClean="0"/>
              <a:t>Additional synchronisation points</a:t>
            </a:r>
          </a:p>
          <a:p>
            <a:pPr>
              <a:lnSpc>
                <a:spcPct val="110000"/>
              </a:lnSpc>
            </a:pPr>
            <a:r>
              <a:rPr lang="en-GB" sz="2800" dirty="0" smtClean="0">
                <a:solidFill>
                  <a:srgbClr val="FFFF00"/>
                </a:solidFill>
              </a:rPr>
              <a:t>Idea</a:t>
            </a:r>
            <a:r>
              <a:rPr lang="en-GB" sz="2800" dirty="0" smtClean="0"/>
              <a:t>: distribution and fusion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39750" y="1341438"/>
            <a:ext cx="7880332" cy="707886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: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 [:(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Int,Float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):] -&gt; [:Float:] -&gt; Float</a:t>
            </a:r>
            <a:endParaRPr lang="en-GB" sz="2000" b="1" dirty="0" smtClean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AP is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=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 *^ 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is)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Step 3: Distribution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349500"/>
            <a:ext cx="8229600" cy="377666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GB" b="1" dirty="0" smtClean="0">
                <a:solidFill>
                  <a:srgbClr val="FFFF00"/>
                </a:solidFill>
              </a:rPr>
              <a:t>Distribution</a:t>
            </a:r>
            <a:r>
              <a:rPr lang="en-GB" dirty="0" smtClean="0"/>
              <a:t>: Divide </a:t>
            </a:r>
            <a:r>
              <a:rPr lang="en-GB" dirty="0" smtClean="0">
                <a:latin typeface="Courier"/>
                <a:cs typeface="Courier"/>
              </a:rPr>
              <a:t>is</a:t>
            </a:r>
            <a:r>
              <a:rPr lang="en-GB" dirty="0" smtClean="0"/>
              <a:t>, </a:t>
            </a:r>
            <a:r>
              <a:rPr lang="en-GB" dirty="0" err="1" smtClean="0">
                <a:latin typeface="Courier"/>
                <a:cs typeface="Courier"/>
              </a:rPr>
              <a:t>fs</a:t>
            </a:r>
            <a:r>
              <a:rPr lang="en-GB" dirty="0" smtClean="0"/>
              <a:t> into chunks, one chunk per processor.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GB" b="1" dirty="0" smtClean="0">
                <a:solidFill>
                  <a:srgbClr val="FFFF00"/>
                </a:solidFill>
              </a:rPr>
              <a:t>Fusion</a:t>
            </a:r>
            <a:r>
              <a:rPr lang="en-GB" dirty="0" smtClean="0"/>
              <a:t>: Execute                                   </a:t>
            </a:r>
            <a:r>
              <a:rPr lang="en-GB" dirty="0" err="1" smtClean="0">
                <a:latin typeface="Courier"/>
                <a:cs typeface="Courier"/>
              </a:rPr>
              <a:t>sumP</a:t>
            </a:r>
            <a:r>
              <a:rPr lang="en-GB" dirty="0" smtClean="0">
                <a:latin typeface="Courier"/>
                <a:cs typeface="Courier"/>
              </a:rPr>
              <a:t> (</a:t>
            </a:r>
            <a:r>
              <a:rPr lang="en-GB" dirty="0" err="1" smtClean="0">
                <a:latin typeface="Courier"/>
                <a:cs typeface="Courier"/>
              </a:rPr>
              <a:t>fs</a:t>
            </a:r>
            <a:r>
              <a:rPr lang="en-GB" dirty="0" smtClean="0">
                <a:latin typeface="Courier"/>
                <a:cs typeface="Courier"/>
              </a:rPr>
              <a:t> *^ </a:t>
            </a:r>
            <a:r>
              <a:rPr lang="en-GB" dirty="0" err="1" smtClean="0">
                <a:latin typeface="Courier"/>
                <a:cs typeface="Courier"/>
              </a:rPr>
              <a:t>bpermute</a:t>
            </a:r>
            <a:r>
              <a:rPr lang="en-GB" dirty="0" smtClean="0">
                <a:latin typeface="Courier"/>
                <a:cs typeface="Courier"/>
              </a:rPr>
              <a:t> </a:t>
            </a:r>
            <a:r>
              <a:rPr lang="en-GB" dirty="0" err="1" smtClean="0">
                <a:latin typeface="Courier"/>
                <a:cs typeface="Courier"/>
              </a:rPr>
              <a:t>v</a:t>
            </a:r>
            <a:r>
              <a:rPr lang="en-GB" dirty="0" smtClean="0">
                <a:latin typeface="Courier"/>
                <a:cs typeface="Courier"/>
              </a:rPr>
              <a:t> is)</a:t>
            </a:r>
            <a:r>
              <a:rPr lang="en-GB" dirty="0" smtClean="0"/>
              <a:t>            in a tight, sequential loop on each processor.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GB" b="1" dirty="0" smtClean="0">
                <a:solidFill>
                  <a:srgbClr val="FFFF00"/>
                </a:solidFill>
              </a:rPr>
              <a:t>Combining</a:t>
            </a:r>
            <a:r>
              <a:rPr lang="en-GB" dirty="0" smtClean="0"/>
              <a:t>: Add the results of each chunk.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39750" y="1341438"/>
            <a:ext cx="7880332" cy="707886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: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: [:(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Int,Float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):] -&gt; [:Float:] -&gt; Float</a:t>
            </a:r>
            <a:endParaRPr lang="en-GB" sz="2000" b="1" dirty="0" smtClean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(AP is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=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 *^ 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is)</a:t>
            </a:r>
          </a:p>
        </p:txBody>
      </p:sp>
      <p:sp>
        <p:nvSpPr>
          <p:cNvPr id="36869" name="AutoShape 4"/>
          <p:cNvSpPr>
            <a:spLocks noChangeArrowheads="1"/>
          </p:cNvSpPr>
          <p:nvPr/>
        </p:nvSpPr>
        <p:spPr bwMode="auto">
          <a:xfrm>
            <a:off x="620713" y="6158905"/>
            <a:ext cx="7777162" cy="51077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algn="ctr">
            <a:solidFill>
              <a:schemeClr val="accent6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2400" b="1" dirty="0">
                <a:latin typeface="Chalkboard"/>
              </a:rPr>
              <a:t>Step 2 alone is not good</a:t>
            </a:r>
            <a:r>
              <a:rPr lang="en-GB" sz="2400" b="1" dirty="0" smtClean="0">
                <a:latin typeface="Chalkboard"/>
              </a:rPr>
              <a:t> on a </a:t>
            </a:r>
            <a:r>
              <a:rPr lang="en-GB" sz="2400" b="1" dirty="0">
                <a:latin typeface="Chalkboard"/>
              </a:rPr>
              <a:t>parallel machine!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Expressing distribution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14300" y="1536700"/>
            <a:ext cx="8991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GB" dirty="0" smtClean="0">
                <a:cs typeface="Chalkboard"/>
              </a:rPr>
              <a:t>Introduce new type to mark distribution.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GB" dirty="0" smtClean="0">
                <a:cs typeface="Chalkboard"/>
              </a:rPr>
              <a:t>Type </a:t>
            </a:r>
            <a:r>
              <a:rPr lang="en-GB" dirty="0" smtClean="0">
                <a:solidFill>
                  <a:srgbClr val="FFFF00"/>
                </a:solidFill>
                <a:latin typeface="Courier"/>
                <a:cs typeface="Courier"/>
              </a:rPr>
              <a:t>Dist a</a:t>
            </a:r>
            <a:r>
              <a:rPr lang="en-GB" dirty="0" smtClean="0">
                <a:cs typeface="Chalkboard"/>
              </a:rPr>
              <a:t> denotes collection of distributed </a:t>
            </a:r>
            <a:r>
              <a:rPr lang="en-GB" dirty="0" smtClean="0">
                <a:solidFill>
                  <a:srgbClr val="FFFF00"/>
                </a:solidFill>
                <a:latin typeface="Courier"/>
                <a:cs typeface="Courier"/>
              </a:rPr>
              <a:t>a</a:t>
            </a:r>
            <a:r>
              <a:rPr lang="en-GB" dirty="0" smtClean="0">
                <a:cs typeface="Chalkboard"/>
              </a:rPr>
              <a:t> values.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GB" dirty="0" smtClean="0">
                <a:cs typeface="Chalkboard"/>
              </a:rPr>
              <a:t>(Selected) Operations: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GB" sz="2400" dirty="0" err="1" smtClean="0">
                <a:solidFill>
                  <a:srgbClr val="FFFF00"/>
                </a:solidFill>
                <a:latin typeface="Courier"/>
                <a:cs typeface="Courier"/>
              </a:rPr>
              <a:t>splitD</a:t>
            </a:r>
            <a:r>
              <a:rPr lang="en-GB" sz="2400" dirty="0" smtClean="0">
                <a:cs typeface="Chalkboard"/>
              </a:rPr>
              <a:t>: Distribute data among processors.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GB" dirty="0" err="1" smtClean="0">
                <a:solidFill>
                  <a:srgbClr val="FFFF00"/>
                </a:solidFill>
                <a:latin typeface="Courier"/>
                <a:cs typeface="Courier"/>
              </a:rPr>
              <a:t>joinD</a:t>
            </a:r>
            <a:r>
              <a:rPr lang="en-GB" dirty="0" smtClean="0">
                <a:cs typeface="Chalkboard"/>
              </a:rPr>
              <a:t>: Collect result data.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GB" sz="2400" dirty="0" err="1" smtClean="0">
                <a:solidFill>
                  <a:srgbClr val="FFFF00"/>
                </a:solidFill>
                <a:latin typeface="Courier"/>
                <a:cs typeface="Courier"/>
              </a:rPr>
              <a:t>mapD</a:t>
            </a:r>
            <a:r>
              <a:rPr lang="en-GB" sz="2400" dirty="0" smtClean="0">
                <a:cs typeface="Chalkboard"/>
              </a:rPr>
              <a:t>: Run sequential function </a:t>
            </a:r>
            <a:r>
              <a:rPr lang="en-GB" dirty="0" smtClean="0">
                <a:cs typeface="Chalkboard"/>
              </a:rPr>
              <a:t>on each processor.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GB" sz="2400" dirty="0" err="1" smtClean="0">
                <a:solidFill>
                  <a:srgbClr val="FFFF00"/>
                </a:solidFill>
                <a:latin typeface="Courier"/>
                <a:cs typeface="Courier"/>
              </a:rPr>
              <a:t>sumD</a:t>
            </a:r>
            <a:r>
              <a:rPr lang="en-GB" sz="2400" dirty="0" smtClean="0">
                <a:cs typeface="Chalkboard"/>
              </a:rPr>
              <a:t>: Sum numbers returned from each processor.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416050" y="5075238"/>
            <a:ext cx="6100473" cy="1323439"/>
          </a:xfrm>
          <a:prstGeom prst="rect">
            <a:avLst/>
          </a:prstGeom>
          <a:solidFill>
            <a:schemeClr val="accent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  <a:tab pos="1438275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 	:: [:a:] -&gt; Dist [:a: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]</a:t>
            </a:r>
          </a:p>
          <a:p>
            <a:pPr>
              <a:tabLst>
                <a:tab pos="450850" algn="l"/>
                <a:tab pos="1438275" algn="l"/>
              </a:tabLst>
            </a:pP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joinD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	:: Dist [:a:] -&gt; [:a:]</a:t>
            </a:r>
          </a:p>
          <a:p>
            <a:pPr>
              <a:tabLst>
                <a:tab pos="450850" algn="l"/>
                <a:tab pos="1438275" algn="l"/>
              </a:tabLst>
            </a:pP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mapD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	:: (a-&gt;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b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 -&gt; Dist a -&gt; Dist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b</a:t>
            </a:r>
            <a:endParaRPr lang="en-GB" sz="2000" b="1" dirty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  <a:tab pos="1438275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sumD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	:: Dist Float -&gt; 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Distributing </a:t>
            </a:r>
            <a:r>
              <a:rPr lang="en-GB" sz="4800" dirty="0" err="1" smtClean="0">
                <a:latin typeface="Courier"/>
                <a:cs typeface="Courier"/>
              </a:rPr>
              <a:t>sumP</a:t>
            </a:r>
            <a:endParaRPr lang="en-GB" sz="4800" dirty="0" smtClean="0">
              <a:latin typeface="Courier"/>
              <a:cs typeface="Courier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11300"/>
            <a:ext cx="91440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GB" sz="2600" dirty="0" err="1" smtClean="0">
                <a:solidFill>
                  <a:srgbClr val="FFFF00"/>
                </a:solidFill>
                <a:latin typeface="Courier"/>
                <a:cs typeface="Courier"/>
              </a:rPr>
              <a:t>sumP</a:t>
            </a:r>
            <a:r>
              <a:rPr lang="en-GB" sz="2600" dirty="0" smtClean="0">
                <a:solidFill>
                  <a:srgbClr val="FFFF00"/>
                </a:solidFill>
                <a:cs typeface="Chalkboard"/>
              </a:rPr>
              <a:t> </a:t>
            </a:r>
            <a:r>
              <a:rPr lang="en-GB" sz="2600" dirty="0" smtClean="0">
                <a:cs typeface="Chalkboard"/>
              </a:rPr>
              <a:t>is the composition of more primitive functions: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en-GB" sz="2600" dirty="0" smtClean="0">
              <a:solidFill>
                <a:srgbClr val="FFFF0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en-GB" sz="2600" dirty="0" smtClean="0">
              <a:solidFill>
                <a:srgbClr val="FFFF00"/>
              </a:solidFill>
              <a:latin typeface="Courier"/>
              <a:cs typeface="Courier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641475" y="2179638"/>
            <a:ext cx="5851525" cy="73025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:: [:Float:] -&gt; Float</a:t>
            </a: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=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sumD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mapD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04901" y="3245584"/>
            <a:ext cx="8655308" cy="3346510"/>
            <a:chOff x="304901" y="3245584"/>
            <a:chExt cx="8655308" cy="3346510"/>
          </a:xfrm>
        </p:grpSpPr>
        <p:sp>
          <p:nvSpPr>
            <p:cNvPr id="37893" name="Text Box 4"/>
            <p:cNvSpPr txBox="1">
              <a:spLocks noChangeArrowheads="1"/>
            </p:cNvSpPr>
            <p:nvPr/>
          </p:nvSpPr>
          <p:spPr bwMode="auto">
            <a:xfrm>
              <a:off x="2940534" y="3245584"/>
              <a:ext cx="3262932" cy="40011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r>
                <a:rPr lang="en-GB" sz="2000" b="1" dirty="0" err="1" smtClean="0">
                  <a:solidFill>
                    <a:srgbClr val="000000"/>
                  </a:solidFill>
                  <a:latin typeface="Courier"/>
                </a:rPr>
                <a:t>xs</a:t>
              </a: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 = [: 2,1,4,9,5 :]</a:t>
              </a: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831850" y="4337784"/>
              <a:ext cx="3006410" cy="1015663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xs</a:t>
              </a:r>
              <a:r>
                <a:rPr lang="en-GB" sz="2000" b="1" baseline="-25000" dirty="0" smtClean="0">
                  <a:solidFill>
                    <a:srgbClr val="000000"/>
                  </a:solidFill>
                  <a:latin typeface="Courier"/>
                </a:rPr>
                <a:t>1</a:t>
              </a: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 = [: 2,1,4 :]</a:t>
              </a:r>
            </a:p>
            <a:p>
              <a:pPr>
                <a:tabLst>
                  <a:tab pos="450850" algn="l"/>
                  <a:tab pos="1438275" algn="l"/>
                </a:tabLst>
              </a:pP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t</a:t>
              </a:r>
              <a:r>
                <a:rPr lang="en-GB" sz="2000" b="1" baseline="-25000" dirty="0" smtClean="0">
                  <a:solidFill>
                    <a:srgbClr val="000000"/>
                  </a:solidFill>
                  <a:latin typeface="Courier"/>
                </a:rPr>
                <a:t>1</a:t>
              </a: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  = </a:t>
              </a:r>
              <a:r>
                <a:rPr lang="en-GB" sz="2000" b="1" dirty="0" err="1" smtClean="0">
                  <a:solidFill>
                    <a:srgbClr val="000000"/>
                  </a:solidFill>
                  <a:latin typeface="Courier"/>
                </a:rPr>
                <a:t>mapD</a:t>
              </a: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GB" sz="2000" b="1" dirty="0" err="1" smtClean="0">
                  <a:solidFill>
                    <a:srgbClr val="000000"/>
                  </a:solidFill>
                  <a:latin typeface="Courier"/>
                </a:rPr>
                <a:t>sumS</a:t>
              </a: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 xs</a:t>
              </a:r>
              <a:r>
                <a:rPr lang="en-GB" sz="2000" b="1" baseline="-25000" dirty="0" smtClean="0">
                  <a:solidFill>
                    <a:srgbClr val="000000"/>
                  </a:solidFill>
                  <a:latin typeface="Courier"/>
                </a:rPr>
                <a:t>1</a:t>
              </a:r>
            </a:p>
            <a:p>
              <a:pPr>
                <a:tabLst>
                  <a:tab pos="450850" algn="l"/>
                  <a:tab pos="1438275" algn="l"/>
                </a:tabLst>
              </a:pPr>
              <a:r>
                <a:rPr lang="en-GB" sz="2000" b="1" baseline="-25000" dirty="0" smtClean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   = 7</a:t>
              </a: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5378450" y="4286984"/>
              <a:ext cx="3006410" cy="1015663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xs</a:t>
              </a:r>
              <a:r>
                <a:rPr lang="en-GB" sz="2000" b="1" baseline="-25000" dirty="0" smtClean="0">
                  <a:solidFill>
                    <a:srgbClr val="000000"/>
                  </a:solidFill>
                  <a:latin typeface="Courier"/>
                </a:rPr>
                <a:t>2</a:t>
              </a: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 = [: 9,5 :]</a:t>
              </a:r>
            </a:p>
            <a:p>
              <a:pPr>
                <a:tabLst>
                  <a:tab pos="450850" algn="l"/>
                  <a:tab pos="1438275" algn="l"/>
                </a:tabLst>
              </a:pP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t</a:t>
              </a:r>
              <a:r>
                <a:rPr lang="en-GB" sz="2000" b="1" baseline="-25000" dirty="0" smtClean="0">
                  <a:solidFill>
                    <a:srgbClr val="000000"/>
                  </a:solidFill>
                  <a:latin typeface="Courier"/>
                </a:rPr>
                <a:t>2</a:t>
              </a: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  = </a:t>
              </a:r>
              <a:r>
                <a:rPr lang="en-GB" sz="2000" b="1" dirty="0" err="1" smtClean="0">
                  <a:solidFill>
                    <a:srgbClr val="000000"/>
                  </a:solidFill>
                  <a:latin typeface="Courier"/>
                </a:rPr>
                <a:t>mapD</a:t>
              </a: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GB" sz="2000" b="1" dirty="0" err="1" smtClean="0">
                  <a:solidFill>
                    <a:srgbClr val="000000"/>
                  </a:solidFill>
                  <a:latin typeface="Courier"/>
                </a:rPr>
                <a:t>sumS</a:t>
              </a: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 xs</a:t>
              </a:r>
              <a:r>
                <a:rPr lang="en-GB" sz="2000" b="1" baseline="-25000" dirty="0" smtClean="0">
                  <a:solidFill>
                    <a:srgbClr val="000000"/>
                  </a:solidFill>
                  <a:latin typeface="Courier"/>
                </a:rPr>
                <a:t>2</a:t>
              </a:r>
            </a:p>
            <a:p>
              <a:pPr>
                <a:tabLst>
                  <a:tab pos="450850" algn="l"/>
                  <a:tab pos="1438275" algn="l"/>
                </a:tabLst>
              </a:pPr>
              <a:r>
                <a:rPr lang="en-GB" sz="2000" b="1" baseline="-25000" dirty="0" smtClean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   = 14</a:t>
              </a:r>
              <a:endParaRPr lang="en-GB" sz="2000" b="1" dirty="0" smtClean="0">
                <a:solidFill>
                  <a:schemeClr val="bg1"/>
                </a:solidFill>
                <a:latin typeface="Courier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633144" y="6191984"/>
              <a:ext cx="1877713" cy="40011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r>
                <a:rPr lang="en-GB" sz="2000" b="1" dirty="0" smtClean="0">
                  <a:solidFill>
                    <a:srgbClr val="000000"/>
                  </a:solidFill>
                  <a:latin typeface="Courier"/>
                </a:rPr>
                <a:t>result = 21</a:t>
              </a: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cxnSp>
          <p:nvCxnSpPr>
            <p:cNvPr id="10" name="Straight Arrow Connector 9"/>
            <p:cNvCxnSpPr>
              <a:stCxn id="37893" idx="2"/>
              <a:endCxn id="6" idx="0"/>
            </p:cNvCxnSpPr>
            <p:nvPr/>
          </p:nvCxnSpPr>
          <p:spPr>
            <a:xfrm rot="5400000">
              <a:off x="3107483" y="2873267"/>
              <a:ext cx="692090" cy="2236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7893" idx="2"/>
              <a:endCxn id="7" idx="0"/>
            </p:cNvCxnSpPr>
            <p:nvPr/>
          </p:nvCxnSpPr>
          <p:spPr>
            <a:xfrm rot="16200000" flipH="1">
              <a:off x="5406182" y="2811511"/>
              <a:ext cx="641290" cy="2309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8" idx="0"/>
            </p:cNvCxnSpPr>
            <p:nvPr/>
          </p:nvCxnSpPr>
          <p:spPr>
            <a:xfrm rot="16200000" flipH="1">
              <a:off x="3034260" y="4654242"/>
              <a:ext cx="838537" cy="2236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2"/>
              <a:endCxn id="8" idx="0"/>
            </p:cNvCxnSpPr>
            <p:nvPr/>
          </p:nvCxnSpPr>
          <p:spPr>
            <a:xfrm rot="5400000">
              <a:off x="5282160" y="4592488"/>
              <a:ext cx="889337" cy="23096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64101" y="3784600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"/>
                  <a:cs typeface="Courier"/>
                </a:rPr>
                <a:t>splitD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02623" y="45847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"/>
                  <a:cs typeface="Courier"/>
                </a:rPr>
                <a:t>mapD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02623" y="54864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"/>
                  <a:cs typeface="Courier"/>
                </a:rPr>
                <a:t>sumD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4901" y="38354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Processor 1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1801" y="38354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Processor 2</a:t>
              </a:r>
              <a:endParaRPr lang="en-US" dirty="0">
                <a:latin typeface="Courier"/>
                <a:cs typeface="Couri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Functional Programming to the Rescue?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600200"/>
            <a:ext cx="8939048" cy="4709160"/>
          </a:xfrm>
        </p:spPr>
        <p:txBody>
          <a:bodyPr>
            <a:normAutofit/>
          </a:bodyPr>
          <a:lstStyle/>
          <a:p>
            <a:r>
              <a:rPr lang="en-GB" dirty="0" smtClean="0"/>
              <a:t>No side effects makes parallelism easy, right?</a:t>
            </a:r>
          </a:p>
          <a:p>
            <a:pPr lvl="1"/>
            <a:r>
              <a:rPr lang="en-GB" dirty="0" smtClean="0"/>
              <a:t>It is always safe to speculate on pure code.</a:t>
            </a:r>
          </a:p>
          <a:p>
            <a:pPr lvl="1"/>
            <a:r>
              <a:rPr lang="en-GB" dirty="0" smtClean="0"/>
              <a:t>Execute each sub-expression in its own thread?</a:t>
            </a:r>
          </a:p>
          <a:p>
            <a:r>
              <a:rPr lang="en-GB" dirty="0" smtClean="0"/>
              <a:t>Alas, the 80s dream does not work.  </a:t>
            </a:r>
          </a:p>
          <a:p>
            <a:pPr lvl="1"/>
            <a:r>
              <a:rPr lang="en-GB" dirty="0" smtClean="0">
                <a:solidFill>
                  <a:srgbClr val="FFFF00"/>
                </a:solidFill>
              </a:rPr>
              <a:t>Far too many parallel tasks</a:t>
            </a:r>
            <a:r>
              <a:rPr lang="en-GB" dirty="0" smtClean="0"/>
              <a:t>, many of which are too small to be worth the overhead of forking them.</a:t>
            </a:r>
          </a:p>
          <a:p>
            <a:pPr lvl="1"/>
            <a:r>
              <a:rPr lang="en-GB" dirty="0" smtClean="0"/>
              <a:t>Difficult/impossible for compiler to guess which are worth forking.</a:t>
            </a:r>
          </a:p>
          <a:p>
            <a:pPr marL="684213" indent="-682625">
              <a:spcBef>
                <a:spcPts val="800"/>
              </a:spcBef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 smtClean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476375" y="5524380"/>
            <a:ext cx="6194425" cy="91940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800"/>
              </a:spcBef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>
                <a:latin typeface="Chalkboard"/>
                <a:cs typeface="Chalkboard"/>
              </a:rPr>
              <a:t>Idea: Give the user control over which expressions might run in parallel.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Example: Distribution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GB" dirty="0" err="1" smtClean="0">
                <a:solidFill>
                  <a:srgbClr val="FFFF00"/>
                </a:solidFill>
                <a:latin typeface="Courier"/>
                <a:cs typeface="Courier"/>
              </a:rPr>
              <a:t>sumP</a:t>
            </a:r>
            <a:r>
              <a:rPr lang="en-GB" dirty="0" smtClean="0">
                <a:cs typeface="Chalkboard"/>
              </a:rPr>
              <a:t> is a composition of these functions:</a:t>
            </a:r>
            <a:endParaRPr lang="en-GB" sz="2800" dirty="0" smtClean="0">
              <a:cs typeface="Chalkboard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en-GB" dirty="0" smtClean="0">
              <a:solidFill>
                <a:srgbClr val="FFFF0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en-GB" sz="1200" dirty="0" smtClean="0">
              <a:solidFill>
                <a:srgbClr val="FFFF00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GB" sz="2800" dirty="0" err="1" smtClean="0">
                <a:solidFill>
                  <a:srgbClr val="FFFF00"/>
                </a:solidFill>
                <a:latin typeface="Courier"/>
                <a:cs typeface="Courier"/>
              </a:rPr>
              <a:t>sumS</a:t>
            </a:r>
            <a:r>
              <a:rPr lang="en-GB" sz="2800" dirty="0" smtClean="0"/>
              <a:t> </a:t>
            </a:r>
            <a:r>
              <a:rPr lang="en-GB" sz="2800" b="1" dirty="0" smtClean="0"/>
              <a:t>is a tight </a:t>
            </a:r>
            <a:r>
              <a:rPr lang="en-GB" sz="2800" b="1" i="1" dirty="0" smtClean="0"/>
              <a:t>sequential </a:t>
            </a:r>
            <a:r>
              <a:rPr lang="en-GB" sz="2800" b="1" dirty="0" smtClean="0"/>
              <a:t>loop.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GB" sz="2800" dirty="0" err="1" smtClean="0">
                <a:solidFill>
                  <a:srgbClr val="FFFF00"/>
                </a:solidFill>
                <a:latin typeface="Courier"/>
                <a:cs typeface="Courier"/>
              </a:rPr>
              <a:t>mapD</a:t>
            </a:r>
            <a:r>
              <a:rPr lang="en-GB" sz="2800" dirty="0" smtClean="0"/>
              <a:t> is true source of parallelism: </a:t>
            </a:r>
            <a:r>
              <a:rPr lang="en-GB" sz="2400" dirty="0" smtClean="0"/>
              <a:t>It starts a “gang”, runs it, and waits for gang members to finish.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641475" y="2179638"/>
            <a:ext cx="5851525" cy="73025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:: [:Float:] -&gt; Float</a:t>
            </a:r>
          </a:p>
          <a:p>
            <a:pPr>
              <a:tabLst>
                <a:tab pos="450850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=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sumD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mapD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sumS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416050" y="4909284"/>
            <a:ext cx="6100473" cy="1631216"/>
          </a:xfrm>
          <a:prstGeom prst="rect">
            <a:avLst/>
          </a:prstGeom>
          <a:solidFill>
            <a:schemeClr val="accent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  <a:tab pos="1438275" algn="l"/>
              </a:tabLst>
            </a:pP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 	:: [:a:] -&gt; Dist [:a:]</a:t>
            </a:r>
          </a:p>
          <a:p>
            <a:pPr>
              <a:tabLst>
                <a:tab pos="450850" algn="l"/>
                <a:tab pos="1438275" algn="l"/>
              </a:tabLst>
            </a:pP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mapD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	:: (a-&gt;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-&gt; Dist a -&gt; Dist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</a:t>
            </a:r>
            <a:endParaRPr lang="en-GB" sz="2000" b="1" dirty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  <a:tab pos="1438275" algn="l"/>
              </a:tabLst>
            </a:pP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	:: Dist Float -&gt; Float</a:t>
            </a:r>
          </a:p>
          <a:p>
            <a:pPr>
              <a:tabLst>
                <a:tab pos="450850" algn="l"/>
                <a:tab pos="1438275" algn="l"/>
              </a:tabLst>
            </a:pPr>
            <a:endParaRPr lang="en-GB" sz="2000" b="1" dirty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  <a:tab pos="1438275" algn="l"/>
              </a:tabLst>
            </a:pP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	:: [:Float:] -&gt; Float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	</a:t>
            </a:r>
            <a:endParaRPr lang="en-GB" sz="2000" b="1" dirty="0">
              <a:solidFill>
                <a:schemeClr val="bg1"/>
              </a:solidFill>
              <a:latin typeface="Courie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800" dirty="0" smtClean="0"/>
              <a:t>Distributing Lifted Multiply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441450" y="1201738"/>
            <a:ext cx="6613525" cy="103505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"/>
              </a:rPr>
              <a:t>*^ :: [:Float:] -&gt; [:Float:] -&gt; [:Float:]</a:t>
            </a:r>
          </a:p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"/>
              </a:rPr>
              <a:t>*^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ys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=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joinD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mapD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mulS</a:t>
            </a:r>
            <a:endParaRPr lang="en-GB" sz="2000" b="1" dirty="0">
              <a:solidFill>
                <a:schemeClr val="bg1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"/>
              </a:rPr>
              <a:t>			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zipD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 (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"/>
              </a:rPr>
              <a:t>ys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))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04901" y="2521684"/>
            <a:ext cx="8655308" cy="4197410"/>
            <a:chOff x="304901" y="2521684"/>
            <a:chExt cx="8655308" cy="4197410"/>
          </a:xfrm>
        </p:grpSpPr>
        <p:grpSp>
          <p:nvGrpSpPr>
            <p:cNvPr id="7" name="Group 6"/>
            <p:cNvGrpSpPr/>
            <p:nvPr/>
          </p:nvGrpSpPr>
          <p:grpSpPr>
            <a:xfrm>
              <a:off x="304901" y="2521684"/>
              <a:ext cx="8655308" cy="4197410"/>
              <a:chOff x="304901" y="2674084"/>
              <a:chExt cx="8655308" cy="4197410"/>
            </a:xfrm>
          </p:grpSpPr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2915134" y="2674084"/>
                <a:ext cx="3262932" cy="707886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err="1" smtClean="0">
                    <a:solidFill>
                      <a:srgbClr val="000000"/>
                    </a:solidFill>
                    <a:latin typeface="Courier"/>
                  </a:rPr>
                  <a:t>xs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= [: 2,1,4,9,5 :]</a:t>
                </a:r>
              </a:p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err="1" smtClean="0">
                    <a:solidFill>
                      <a:srgbClr val="000000"/>
                    </a:solidFill>
                    <a:latin typeface="Courier"/>
                  </a:rPr>
                  <a:t>ys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= [: 3,2,2,1,1 :]</a:t>
                </a: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831850" y="4337784"/>
                <a:ext cx="3006410" cy="1631216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xs</a:t>
                </a:r>
                <a:r>
                  <a:rPr lang="en-GB" sz="2000" b="1" baseline="-25000" dirty="0" smtClean="0">
                    <a:solidFill>
                      <a:srgbClr val="000000"/>
                    </a:solidFill>
                    <a:latin typeface="Courier"/>
                  </a:rPr>
                  <a:t>1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= [: 2,1,4 :]</a:t>
                </a:r>
              </a:p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ys</a:t>
                </a:r>
                <a:r>
                  <a:rPr lang="en-GB" sz="2000" b="1" baseline="-25000" dirty="0" smtClean="0">
                    <a:solidFill>
                      <a:srgbClr val="000000"/>
                    </a:solidFill>
                    <a:latin typeface="Courier"/>
                  </a:rPr>
                  <a:t>1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= [: 3,2,2 :]</a:t>
                </a:r>
              </a:p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zs</a:t>
                </a:r>
                <a:r>
                  <a:rPr lang="en-GB" sz="2000" b="1" baseline="-25000" dirty="0" smtClean="0">
                    <a:solidFill>
                      <a:srgbClr val="000000"/>
                    </a:solidFill>
                    <a:latin typeface="Courier"/>
                  </a:rPr>
                  <a:t>1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= </a:t>
                </a:r>
                <a:r>
                  <a:rPr lang="en-GB" sz="2000" b="1" dirty="0" err="1" smtClean="0">
                    <a:solidFill>
                      <a:srgbClr val="000000"/>
                    </a:solidFill>
                    <a:latin typeface="Courier"/>
                  </a:rPr>
                  <a:t>zipD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…</a:t>
                </a:r>
                <a:endParaRPr lang="en-GB" sz="2000" b="1" baseline="-25000" dirty="0" smtClean="0">
                  <a:solidFill>
                    <a:srgbClr val="000000"/>
                  </a:solidFill>
                  <a:latin typeface="Courier"/>
                </a:endParaRPr>
              </a:p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t</a:t>
                </a:r>
                <a:r>
                  <a:rPr lang="en-GB" sz="2000" b="1" baseline="-25000" dirty="0" smtClean="0">
                    <a:solidFill>
                      <a:srgbClr val="000000"/>
                    </a:solidFill>
                    <a:latin typeface="Courier"/>
                  </a:rPr>
                  <a:t>1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 = </a:t>
                </a:r>
                <a:r>
                  <a:rPr lang="en-GB" sz="2000" b="1" dirty="0" err="1" smtClean="0">
                    <a:solidFill>
                      <a:srgbClr val="000000"/>
                    </a:solidFill>
                    <a:latin typeface="Courier"/>
                  </a:rPr>
                  <a:t>mapD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</a:t>
                </a:r>
                <a:r>
                  <a:rPr lang="en-GB" sz="2000" b="1" dirty="0" err="1" smtClean="0">
                    <a:solidFill>
                      <a:srgbClr val="000000"/>
                    </a:solidFill>
                    <a:latin typeface="Courier"/>
                  </a:rPr>
                  <a:t>mulS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zs</a:t>
                </a:r>
                <a:r>
                  <a:rPr lang="en-GB" sz="2000" b="1" baseline="-25000" dirty="0" smtClean="0">
                    <a:solidFill>
                      <a:srgbClr val="000000"/>
                    </a:solidFill>
                    <a:latin typeface="Courier"/>
                  </a:rPr>
                  <a:t>1</a:t>
                </a:r>
              </a:p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baseline="-25000" dirty="0" smtClean="0">
                    <a:solidFill>
                      <a:srgbClr val="000000"/>
                    </a:solidFill>
                    <a:latin typeface="Courier"/>
                  </a:rPr>
                  <a:t> 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  = [: 6,2,8 :]</a:t>
                </a: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5378450" y="4286984"/>
                <a:ext cx="3006410" cy="1631216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xs</a:t>
                </a:r>
                <a:r>
                  <a:rPr lang="en-GB" sz="2000" b="1" baseline="-25000" dirty="0" smtClean="0">
                    <a:solidFill>
                      <a:srgbClr val="000000"/>
                    </a:solidFill>
                    <a:latin typeface="Courier"/>
                  </a:rPr>
                  <a:t>2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= [: 9,5 :]</a:t>
                </a:r>
              </a:p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ys</a:t>
                </a:r>
                <a:r>
                  <a:rPr lang="en-GB" sz="2000" b="1" baseline="-25000" dirty="0" smtClean="0">
                    <a:solidFill>
                      <a:srgbClr val="000000"/>
                    </a:solidFill>
                    <a:latin typeface="Courier"/>
                  </a:rPr>
                  <a:t>2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= [: 1,1 :]</a:t>
                </a:r>
              </a:p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zs</a:t>
                </a:r>
                <a:r>
                  <a:rPr lang="en-GB" sz="2000" b="1" baseline="-25000" dirty="0" smtClean="0">
                    <a:solidFill>
                      <a:srgbClr val="000000"/>
                    </a:solidFill>
                    <a:latin typeface="Courier"/>
                  </a:rPr>
                  <a:t>2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= </a:t>
                </a:r>
                <a:r>
                  <a:rPr lang="en-GB" sz="2000" b="1" dirty="0" err="1" smtClean="0">
                    <a:solidFill>
                      <a:srgbClr val="000000"/>
                    </a:solidFill>
                    <a:latin typeface="Courier"/>
                  </a:rPr>
                  <a:t>zipD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…</a:t>
                </a:r>
              </a:p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t</a:t>
                </a:r>
                <a:r>
                  <a:rPr lang="en-GB" sz="2000" b="1" baseline="-25000" dirty="0" smtClean="0">
                    <a:solidFill>
                      <a:srgbClr val="000000"/>
                    </a:solidFill>
                    <a:latin typeface="Courier"/>
                  </a:rPr>
                  <a:t>2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 = </a:t>
                </a:r>
                <a:r>
                  <a:rPr lang="en-GB" sz="2000" b="1" dirty="0" err="1" smtClean="0">
                    <a:solidFill>
                      <a:srgbClr val="000000"/>
                    </a:solidFill>
                    <a:latin typeface="Courier"/>
                  </a:rPr>
                  <a:t>mapD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</a:t>
                </a:r>
                <a:r>
                  <a:rPr lang="en-GB" sz="2000" b="1" dirty="0" err="1" smtClean="0">
                    <a:solidFill>
                      <a:srgbClr val="000000"/>
                    </a:solidFill>
                    <a:latin typeface="Courier"/>
                  </a:rPr>
                  <a:t>sumS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zs</a:t>
                </a:r>
                <a:r>
                  <a:rPr lang="en-GB" sz="2000" b="1" baseline="-25000" dirty="0" smtClean="0">
                    <a:solidFill>
                      <a:srgbClr val="000000"/>
                    </a:solidFill>
                    <a:latin typeface="Courier"/>
                  </a:rPr>
                  <a:t>2</a:t>
                </a:r>
              </a:p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baseline="-25000" dirty="0" smtClean="0">
                    <a:solidFill>
                      <a:srgbClr val="000000"/>
                    </a:solidFill>
                    <a:latin typeface="Courier"/>
                  </a:rPr>
                  <a:t> </a:t>
                </a: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   = [: 9,5 :]</a:t>
                </a:r>
                <a:endParaRPr lang="en-GB" sz="2000" b="1" dirty="0" smtClean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2667944" y="6471384"/>
                <a:ext cx="3878586" cy="40011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smtClean="0">
                    <a:solidFill>
                      <a:srgbClr val="000000"/>
                    </a:solidFill>
                    <a:latin typeface="Courier"/>
                  </a:rPr>
                  <a:t>result = [: 6,2,8,9,5 :]</a:t>
                </a: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cxnSp>
            <p:nvCxnSpPr>
              <p:cNvPr id="12" name="Straight Arrow Connector 11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2962921" y="2754105"/>
                <a:ext cx="955814" cy="2211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8" idx="2"/>
                <a:endCxn id="10" idx="0"/>
              </p:cNvCxnSpPr>
              <p:nvPr/>
            </p:nvCxnSpPr>
            <p:spPr>
              <a:xfrm rot="16200000" flipH="1">
                <a:off x="5261620" y="2666949"/>
                <a:ext cx="905014" cy="233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3219954" y="5084101"/>
                <a:ext cx="502384" cy="22721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10" idx="2"/>
                <a:endCxn id="11" idx="0"/>
              </p:cNvCxnSpPr>
              <p:nvPr/>
            </p:nvCxnSpPr>
            <p:spPr>
              <a:xfrm rot="5400000">
                <a:off x="5467854" y="5057583"/>
                <a:ext cx="553184" cy="22744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064101" y="3784600"/>
                <a:ext cx="1015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Courier"/>
                    <a:cs typeface="Courier"/>
                  </a:rPr>
                  <a:t>splitD</a:t>
                </a:r>
                <a:endParaRPr lang="en-US" dirty="0">
                  <a:latin typeface="Courier"/>
                  <a:cs typeface="Courier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202623" y="5969000"/>
                <a:ext cx="87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Courier"/>
                    <a:cs typeface="Courier"/>
                  </a:rPr>
                  <a:t>joinD</a:t>
                </a:r>
                <a:endParaRPr lang="en-US" dirty="0">
                  <a:latin typeface="Courier"/>
                  <a:cs typeface="Courier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4901" y="3835400"/>
                <a:ext cx="17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"/>
                    <a:cs typeface="Courier"/>
                  </a:rPr>
                  <a:t>Processor 1</a:t>
                </a:r>
                <a:endParaRPr lang="en-US" dirty="0">
                  <a:latin typeface="Courier"/>
                  <a:cs typeface="Courier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251801" y="3835400"/>
                <a:ext cx="17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"/>
                    <a:cs typeface="Courier"/>
                  </a:rPr>
                  <a:t>Processor 2</a:t>
                </a:r>
                <a:endParaRPr lang="en-US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240723" y="51689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"/>
                  <a:cs typeface="Courier"/>
                </a:rPr>
                <a:t>mapD</a:t>
              </a:r>
              <a:endParaRPr lang="en-US" dirty="0">
                <a:latin typeface="Courier"/>
                <a:cs typeface="Couri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9538"/>
            <a:ext cx="8229600" cy="969962"/>
          </a:xfrm>
        </p:spPr>
        <p:txBody>
          <a:bodyPr>
            <a:normAutofit/>
          </a:bodyPr>
          <a:lstStyle/>
          <a:p>
            <a:r>
              <a:rPr lang="en-GB" sz="4800" dirty="0" smtClean="0"/>
              <a:t>Step 4: Fusion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0300"/>
            <a:ext cx="8686800" cy="8509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Idea</a:t>
            </a:r>
            <a:r>
              <a:rPr lang="en-GB" dirty="0" smtClean="0"/>
              <a:t>: Rewriting rules eliminate synchronizations.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3550" y="1824038"/>
            <a:ext cx="8045450" cy="1631216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:: [:(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Int,Float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):] -&gt; [:Float:] -&gt; Float</a:t>
            </a:r>
            <a:endParaRPr lang="en-GB" sz="2000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(AP is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pPr>
              <a:tabLst>
                <a:tab pos="45085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 =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 *^ 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is)</a:t>
            </a:r>
          </a:p>
          <a:p>
            <a:pPr>
              <a:tabLst>
                <a:tab pos="45085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 =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.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mapD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. 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 . 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joinD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.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mapD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mulS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$</a:t>
            </a:r>
          </a:p>
          <a:p>
            <a:pPr>
              <a:tabLst>
                <a:tab pos="45085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	     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zipD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is))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76723" y="3677384"/>
            <a:ext cx="8853715" cy="2489200"/>
            <a:chOff x="176723" y="3677384"/>
            <a:chExt cx="8853715" cy="2489200"/>
          </a:xfrm>
        </p:grpSpPr>
        <p:grpSp>
          <p:nvGrpSpPr>
            <p:cNvPr id="62" name="Group 61"/>
            <p:cNvGrpSpPr/>
            <p:nvPr/>
          </p:nvGrpSpPr>
          <p:grpSpPr>
            <a:xfrm>
              <a:off x="176723" y="3677384"/>
              <a:ext cx="1912427" cy="2489200"/>
              <a:chOff x="227523" y="2877284"/>
              <a:chExt cx="1912427" cy="2489200"/>
            </a:xfrm>
          </p:grpSpPr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1438989" y="287728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smtClean="0">
                    <a:solidFill>
                      <a:schemeClr val="bg1"/>
                    </a:solidFill>
                    <a:latin typeface="Courier"/>
                  </a:rPr>
                  <a:t> </a:t>
                </a: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1035050" y="34170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11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1898650" y="34170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normAutofit fontScale="55000" lnSpcReduction="20000"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 smtClean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1438989" y="399488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cxnSp>
            <p:nvCxnSpPr>
              <p:cNvPr id="12" name="Straight Arrow Connector 11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1195745" y="3059490"/>
                <a:ext cx="311150" cy="403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8" idx="2"/>
                <a:endCxn id="10" idx="0"/>
              </p:cNvCxnSpPr>
              <p:nvPr/>
            </p:nvCxnSpPr>
            <p:spPr>
              <a:xfrm rot="16200000" flipH="1">
                <a:off x="1627544" y="3031628"/>
                <a:ext cx="311150" cy="4596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1176694" y="3618289"/>
                <a:ext cx="349250" cy="403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10" idx="2"/>
                <a:endCxn id="11" idx="0"/>
              </p:cNvCxnSpPr>
              <p:nvPr/>
            </p:nvCxnSpPr>
            <p:spPr>
              <a:xfrm rot="5400000">
                <a:off x="1608495" y="3590429"/>
                <a:ext cx="349250" cy="4596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29123" y="3733800"/>
                <a:ext cx="87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Courier"/>
                    <a:cs typeface="Courier"/>
                  </a:rPr>
                  <a:t>joinD</a:t>
                </a:r>
                <a:endParaRPr lang="en-US" dirty="0">
                  <a:latin typeface="Courier"/>
                  <a:cs typeface="Courier"/>
                </a:endParaRPr>
              </a:p>
            </p:txBody>
          </p:sp>
          <p:sp>
            <p:nvSpPr>
              <p:cNvPr id="50" name="Text Box 4"/>
              <p:cNvSpPr txBox="1">
                <a:spLocks noChangeArrowheads="1"/>
              </p:cNvSpPr>
              <p:nvPr/>
            </p:nvSpPr>
            <p:spPr bwMode="auto">
              <a:xfrm>
                <a:off x="1047750" y="45473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no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11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51" name="Text Box 4"/>
              <p:cNvSpPr txBox="1">
                <a:spLocks noChangeArrowheads="1"/>
              </p:cNvSpPr>
              <p:nvPr/>
            </p:nvSpPr>
            <p:spPr bwMode="auto">
              <a:xfrm>
                <a:off x="1911350" y="45473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norm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1100" b="1" baseline="-25000" dirty="0" smtClean="0">
                  <a:solidFill>
                    <a:schemeClr val="bg1"/>
                  </a:solidFill>
                  <a:latin typeface="Courier"/>
                </a:endParaRPr>
              </a:p>
            </p:txBody>
          </p:sp>
          <p:cxnSp>
            <p:nvCxnSpPr>
              <p:cNvPr id="52" name="Straight Arrow Connector 51"/>
              <p:cNvCxnSpPr>
                <a:stCxn id="11" idx="2"/>
                <a:endCxn id="50" idx="0"/>
              </p:cNvCxnSpPr>
              <p:nvPr/>
            </p:nvCxnSpPr>
            <p:spPr>
              <a:xfrm rot="5400000">
                <a:off x="1195745" y="4189790"/>
                <a:ext cx="323850" cy="3912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1" idx="2"/>
                <a:endCxn id="51" idx="0"/>
              </p:cNvCxnSpPr>
              <p:nvPr/>
            </p:nvCxnSpPr>
            <p:spPr>
              <a:xfrm rot="16200000" flipH="1">
                <a:off x="1627544" y="4149228"/>
                <a:ext cx="323850" cy="472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1451689" y="513788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cxnSp>
            <p:nvCxnSpPr>
              <p:cNvPr id="57" name="Straight Arrow Connector 56"/>
              <p:cNvCxnSpPr>
                <a:stCxn id="50" idx="2"/>
                <a:endCxn id="56" idx="0"/>
              </p:cNvCxnSpPr>
              <p:nvPr/>
            </p:nvCxnSpPr>
            <p:spPr>
              <a:xfrm rot="16200000" flipH="1">
                <a:off x="1183044" y="4754939"/>
                <a:ext cx="361950" cy="403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1" idx="2"/>
                <a:endCxn id="56" idx="0"/>
              </p:cNvCxnSpPr>
              <p:nvPr/>
            </p:nvCxnSpPr>
            <p:spPr>
              <a:xfrm rot="5400000">
                <a:off x="1614845" y="4727079"/>
                <a:ext cx="361950" cy="4596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7523" y="4203700"/>
                <a:ext cx="1015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Courier"/>
                    <a:cs typeface="Courier"/>
                  </a:rPr>
                  <a:t>splitD</a:t>
                </a:r>
                <a:endParaRPr lang="en-US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409950" y="3677384"/>
              <a:ext cx="1104900" cy="2489200"/>
              <a:chOff x="3613150" y="2877284"/>
              <a:chExt cx="1104900" cy="2489200"/>
            </a:xfrm>
          </p:grpSpPr>
          <p:sp>
            <p:nvSpPr>
              <p:cNvPr id="64" name="Text Box 4"/>
              <p:cNvSpPr txBox="1">
                <a:spLocks noChangeArrowheads="1"/>
              </p:cNvSpPr>
              <p:nvPr/>
            </p:nvSpPr>
            <p:spPr bwMode="auto">
              <a:xfrm>
                <a:off x="4017089" y="287728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smtClean="0">
                    <a:solidFill>
                      <a:schemeClr val="bg1"/>
                    </a:solidFill>
                    <a:latin typeface="Courier"/>
                  </a:rPr>
                  <a:t> </a:t>
                </a: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65" name="Text Box 4"/>
              <p:cNvSpPr txBox="1">
                <a:spLocks noChangeArrowheads="1"/>
              </p:cNvSpPr>
              <p:nvPr/>
            </p:nvSpPr>
            <p:spPr bwMode="auto">
              <a:xfrm>
                <a:off x="3613150" y="34170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normAutofit fontScale="55000" lnSpcReduction="20000"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66" name="Text Box 4"/>
              <p:cNvSpPr txBox="1">
                <a:spLocks noChangeArrowheads="1"/>
              </p:cNvSpPr>
              <p:nvPr/>
            </p:nvSpPr>
            <p:spPr bwMode="auto">
              <a:xfrm>
                <a:off x="4476750" y="34170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normAutofit fontScale="55000" lnSpcReduction="20000"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 smtClean="0">
                  <a:solidFill>
                    <a:schemeClr val="bg1"/>
                  </a:solidFill>
                  <a:latin typeface="Courier"/>
                </a:endParaRPr>
              </a:p>
            </p:txBody>
          </p:sp>
          <p:cxnSp>
            <p:nvCxnSpPr>
              <p:cNvPr id="68" name="Straight Arrow Connector 67"/>
              <p:cNvCxnSpPr>
                <a:stCxn id="64" idx="2"/>
                <a:endCxn id="65" idx="0"/>
              </p:cNvCxnSpPr>
              <p:nvPr/>
            </p:nvCxnSpPr>
            <p:spPr>
              <a:xfrm rot="5400000">
                <a:off x="3773845" y="3059490"/>
                <a:ext cx="311150" cy="403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4" idx="2"/>
                <a:endCxn id="66" idx="0"/>
              </p:cNvCxnSpPr>
              <p:nvPr/>
            </p:nvCxnSpPr>
            <p:spPr>
              <a:xfrm rot="16200000" flipH="1">
                <a:off x="4205644" y="3031628"/>
                <a:ext cx="311150" cy="4596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 Box 4"/>
              <p:cNvSpPr txBox="1">
                <a:spLocks noChangeArrowheads="1"/>
              </p:cNvSpPr>
              <p:nvPr/>
            </p:nvSpPr>
            <p:spPr bwMode="auto">
              <a:xfrm>
                <a:off x="3625850" y="45473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normAutofit fontScale="55000" lnSpcReduction="20000"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74" name="Text Box 4"/>
              <p:cNvSpPr txBox="1">
                <a:spLocks noChangeArrowheads="1"/>
              </p:cNvSpPr>
              <p:nvPr/>
            </p:nvSpPr>
            <p:spPr bwMode="auto">
              <a:xfrm>
                <a:off x="4489450" y="45473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normAutofit fontScale="55000" lnSpcReduction="20000"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 smtClean="0">
                  <a:solidFill>
                    <a:schemeClr val="bg1"/>
                  </a:solidFill>
                  <a:latin typeface="Courier"/>
                </a:endParaRPr>
              </a:p>
            </p:txBody>
          </p:sp>
          <p:cxnSp>
            <p:nvCxnSpPr>
              <p:cNvPr id="75" name="Straight Arrow Connector 74"/>
              <p:cNvCxnSpPr>
                <a:stCxn id="65" idx="2"/>
                <a:endCxn id="73" idx="0"/>
              </p:cNvCxnSpPr>
              <p:nvPr/>
            </p:nvCxnSpPr>
            <p:spPr>
              <a:xfrm rot="16200000" flipH="1">
                <a:off x="3282950" y="4090134"/>
                <a:ext cx="901700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6" idx="2"/>
                <a:endCxn id="74" idx="0"/>
              </p:cNvCxnSpPr>
              <p:nvPr/>
            </p:nvCxnSpPr>
            <p:spPr>
              <a:xfrm rot="16200000" flipH="1">
                <a:off x="4146550" y="4090134"/>
                <a:ext cx="901700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4"/>
              <p:cNvSpPr txBox="1">
                <a:spLocks noChangeArrowheads="1"/>
              </p:cNvSpPr>
              <p:nvPr/>
            </p:nvSpPr>
            <p:spPr bwMode="auto">
              <a:xfrm>
                <a:off x="4029789" y="513788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cxnSp>
            <p:nvCxnSpPr>
              <p:cNvPr id="78" name="Straight Arrow Connector 77"/>
              <p:cNvCxnSpPr>
                <a:stCxn id="73" idx="2"/>
                <a:endCxn id="77" idx="0"/>
              </p:cNvCxnSpPr>
              <p:nvPr/>
            </p:nvCxnSpPr>
            <p:spPr>
              <a:xfrm rot="16200000" flipH="1">
                <a:off x="3761144" y="4754939"/>
                <a:ext cx="361950" cy="403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2"/>
                <a:endCxn id="77" idx="0"/>
              </p:cNvCxnSpPr>
              <p:nvPr/>
            </p:nvCxnSpPr>
            <p:spPr>
              <a:xfrm rot="5400000">
                <a:off x="4192945" y="4727079"/>
                <a:ext cx="361950" cy="4596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 Box 4"/>
            <p:cNvSpPr txBox="1">
              <a:spLocks noChangeArrowheads="1"/>
            </p:cNvSpPr>
            <p:nvPr/>
          </p:nvSpPr>
          <p:spPr bwMode="auto">
            <a:xfrm>
              <a:off x="5081588" y="5122863"/>
              <a:ext cx="3770312" cy="1015663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450850" algn="l"/>
                  <a:tab pos="3227388" algn="l"/>
                </a:tabLst>
              </a:pP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{-# RULE</a:t>
              </a:r>
            </a:p>
            <a:p>
              <a:pPr>
                <a:tabLst>
                  <a:tab pos="450850" algn="l"/>
                  <a:tab pos="3227388" algn="l"/>
                </a:tabLst>
              </a:pP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	</a:t>
              </a:r>
              <a:r>
                <a:rPr lang="en-GB" sz="2000" b="1" dirty="0" err="1">
                  <a:solidFill>
                    <a:schemeClr val="bg1"/>
                  </a:solidFill>
                  <a:latin typeface="Courier"/>
                </a:rPr>
                <a:t>splitD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 (</a:t>
              </a:r>
              <a:r>
                <a:rPr lang="en-GB" sz="2000" b="1" dirty="0" err="1">
                  <a:solidFill>
                    <a:schemeClr val="bg1"/>
                  </a:solidFill>
                  <a:latin typeface="Courier"/>
                </a:rPr>
                <a:t>joinD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 </a:t>
              </a:r>
              <a:r>
                <a:rPr lang="en-GB" sz="2000" b="1" dirty="0" err="1">
                  <a:solidFill>
                    <a:schemeClr val="bg1"/>
                  </a:solidFill>
                  <a:latin typeface="Courier"/>
                </a:rPr>
                <a:t>x</a:t>
              </a:r>
              <a:r>
                <a:rPr lang="en-GB" sz="2000" b="1" dirty="0" smtClean="0">
                  <a:solidFill>
                    <a:schemeClr val="bg1"/>
                  </a:solidFill>
                  <a:latin typeface="Courier"/>
                </a:rPr>
                <a:t>) = </a:t>
              </a:r>
              <a:r>
                <a:rPr lang="en-GB" sz="2000" b="1" dirty="0" err="1" smtClean="0">
                  <a:solidFill>
                    <a:schemeClr val="bg1"/>
                  </a:solidFill>
                  <a:latin typeface="Courier"/>
                </a:rPr>
                <a:t>x</a:t>
              </a:r>
              <a:r>
                <a:rPr lang="en-GB" sz="2000" b="1" dirty="0" smtClean="0">
                  <a:solidFill>
                    <a:schemeClr val="bg1"/>
                  </a:solidFill>
                  <a:latin typeface="Courier"/>
                </a:rPr>
                <a:t> #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-}</a:t>
              </a:r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2336800" y="4548069"/>
              <a:ext cx="812800" cy="733663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dirty="0">
                <a:latin typeface="Chalkboard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21300" y="3911600"/>
              <a:ext cx="3709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A </a:t>
              </a:r>
              <a:r>
                <a:rPr lang="en-US" dirty="0" err="1" smtClean="0">
                  <a:latin typeface="Courier"/>
                  <a:cs typeface="Courier"/>
                </a:rPr>
                <a:t>joinD</a:t>
              </a:r>
              <a:r>
                <a:rPr lang="en-US" dirty="0" smtClean="0">
                  <a:latin typeface="Chalkboard"/>
                  <a:cs typeface="Chalkboard"/>
                </a:rPr>
                <a:t> followed by a </a:t>
              </a:r>
              <a:r>
                <a:rPr lang="en-US" dirty="0" err="1" smtClean="0">
                  <a:latin typeface="Courier"/>
                  <a:cs typeface="Courier"/>
                </a:rPr>
                <a:t>splitD</a:t>
              </a:r>
              <a:r>
                <a:rPr lang="en-US" dirty="0" smtClean="0">
                  <a:latin typeface="Chalkboard"/>
                  <a:cs typeface="Chalkboard"/>
                </a:rPr>
                <a:t> </a:t>
              </a:r>
            </a:p>
            <a:p>
              <a:r>
                <a:rPr lang="en-US" dirty="0" smtClean="0">
                  <a:latin typeface="Chalkboard"/>
                  <a:cs typeface="Chalkboard"/>
                </a:rPr>
                <a:t>can be replaced by doing nothing.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9538"/>
            <a:ext cx="8229600" cy="969962"/>
          </a:xfrm>
        </p:spPr>
        <p:txBody>
          <a:bodyPr>
            <a:normAutofit/>
          </a:bodyPr>
          <a:lstStyle/>
          <a:p>
            <a:r>
              <a:rPr lang="en-GB" sz="4800" dirty="0" smtClean="0"/>
              <a:t>Step 4: Fusion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0300"/>
            <a:ext cx="8573238" cy="8509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Idea</a:t>
            </a:r>
            <a:r>
              <a:rPr lang="en-GB" dirty="0" smtClean="0"/>
              <a:t>: Rewriting rules eliminate synchronizations.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3550" y="1824038"/>
            <a:ext cx="8045450" cy="1631216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:: [:(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Int,Float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):] -&gt; [:Float:] -&gt; Float</a:t>
            </a:r>
            <a:endParaRPr lang="en-GB" sz="2000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(AP is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pPr>
              <a:tabLst>
                <a:tab pos="45085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 =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 *^ 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is)</a:t>
            </a:r>
          </a:p>
          <a:p>
            <a:pPr>
              <a:tabLst>
                <a:tab pos="45085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 =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.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mapD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.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mapD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mulS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$</a:t>
            </a:r>
          </a:p>
          <a:p>
            <a:pPr>
              <a:tabLst>
                <a:tab pos="45085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	     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zipD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is))</a:t>
            </a:r>
          </a:p>
        </p:txBody>
      </p:sp>
      <p:grpSp>
        <p:nvGrpSpPr>
          <p:cNvPr id="2" name="Group 87"/>
          <p:cNvGrpSpPr/>
          <p:nvPr/>
        </p:nvGrpSpPr>
        <p:grpSpPr>
          <a:xfrm>
            <a:off x="176723" y="3677384"/>
            <a:ext cx="8853715" cy="2489200"/>
            <a:chOff x="176723" y="3677384"/>
            <a:chExt cx="8853715" cy="2489200"/>
          </a:xfrm>
        </p:grpSpPr>
        <p:grpSp>
          <p:nvGrpSpPr>
            <p:cNvPr id="3" name="Group 61"/>
            <p:cNvGrpSpPr/>
            <p:nvPr/>
          </p:nvGrpSpPr>
          <p:grpSpPr>
            <a:xfrm>
              <a:off x="176723" y="3677384"/>
              <a:ext cx="1912427" cy="2489200"/>
              <a:chOff x="227523" y="2877284"/>
              <a:chExt cx="1912427" cy="2489200"/>
            </a:xfrm>
          </p:grpSpPr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1438989" y="287728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smtClean="0">
                    <a:solidFill>
                      <a:schemeClr val="bg1"/>
                    </a:solidFill>
                    <a:latin typeface="Courier"/>
                  </a:rPr>
                  <a:t> </a:t>
                </a: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1035050" y="34170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1898650" y="34170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 smtClean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1438989" y="399488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cxnSp>
            <p:nvCxnSpPr>
              <p:cNvPr id="12" name="Straight Arrow Connector 11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1195745" y="3059490"/>
                <a:ext cx="311150" cy="403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8" idx="2"/>
                <a:endCxn id="10" idx="0"/>
              </p:cNvCxnSpPr>
              <p:nvPr/>
            </p:nvCxnSpPr>
            <p:spPr>
              <a:xfrm rot="16200000" flipH="1">
                <a:off x="1627544" y="3031628"/>
                <a:ext cx="311150" cy="4596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1176694" y="3618289"/>
                <a:ext cx="349250" cy="403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10" idx="2"/>
                <a:endCxn id="11" idx="0"/>
              </p:cNvCxnSpPr>
              <p:nvPr/>
            </p:nvCxnSpPr>
            <p:spPr>
              <a:xfrm rot="5400000">
                <a:off x="1608495" y="3590429"/>
                <a:ext cx="349250" cy="4596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29123" y="3733800"/>
                <a:ext cx="87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Courier"/>
                    <a:cs typeface="Courier"/>
                  </a:rPr>
                  <a:t>joinD</a:t>
                </a:r>
                <a:endParaRPr lang="en-US" dirty="0">
                  <a:latin typeface="Courier"/>
                  <a:cs typeface="Courier"/>
                </a:endParaRPr>
              </a:p>
            </p:txBody>
          </p:sp>
          <p:sp>
            <p:nvSpPr>
              <p:cNvPr id="50" name="Text Box 4"/>
              <p:cNvSpPr txBox="1">
                <a:spLocks noChangeArrowheads="1"/>
              </p:cNvSpPr>
              <p:nvPr/>
            </p:nvSpPr>
            <p:spPr bwMode="auto">
              <a:xfrm>
                <a:off x="1047750" y="45473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51" name="Text Box 4"/>
              <p:cNvSpPr txBox="1">
                <a:spLocks noChangeArrowheads="1"/>
              </p:cNvSpPr>
              <p:nvPr/>
            </p:nvSpPr>
            <p:spPr bwMode="auto">
              <a:xfrm>
                <a:off x="1911350" y="45473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 smtClean="0">
                  <a:solidFill>
                    <a:schemeClr val="bg1"/>
                  </a:solidFill>
                  <a:latin typeface="Courier"/>
                </a:endParaRPr>
              </a:p>
            </p:txBody>
          </p:sp>
          <p:cxnSp>
            <p:nvCxnSpPr>
              <p:cNvPr id="52" name="Straight Arrow Connector 51"/>
              <p:cNvCxnSpPr>
                <a:stCxn id="11" idx="2"/>
                <a:endCxn id="50" idx="0"/>
              </p:cNvCxnSpPr>
              <p:nvPr/>
            </p:nvCxnSpPr>
            <p:spPr>
              <a:xfrm rot="5400000">
                <a:off x="1195745" y="4189790"/>
                <a:ext cx="323850" cy="3912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1" idx="2"/>
                <a:endCxn id="51" idx="0"/>
              </p:cNvCxnSpPr>
              <p:nvPr/>
            </p:nvCxnSpPr>
            <p:spPr>
              <a:xfrm rot="16200000" flipH="1">
                <a:off x="1627544" y="4149228"/>
                <a:ext cx="323850" cy="472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1451689" y="513788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cxnSp>
            <p:nvCxnSpPr>
              <p:cNvPr id="57" name="Straight Arrow Connector 56"/>
              <p:cNvCxnSpPr>
                <a:stCxn id="50" idx="2"/>
                <a:endCxn id="56" idx="0"/>
              </p:cNvCxnSpPr>
              <p:nvPr/>
            </p:nvCxnSpPr>
            <p:spPr>
              <a:xfrm rot="16200000" flipH="1">
                <a:off x="1183044" y="4754939"/>
                <a:ext cx="361950" cy="403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1" idx="2"/>
                <a:endCxn id="56" idx="0"/>
              </p:cNvCxnSpPr>
              <p:nvPr/>
            </p:nvCxnSpPr>
            <p:spPr>
              <a:xfrm rot="5400000">
                <a:off x="1614845" y="4727079"/>
                <a:ext cx="361950" cy="4596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7523" y="4203700"/>
                <a:ext cx="1015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Courier"/>
                    <a:cs typeface="Courier"/>
                  </a:rPr>
                  <a:t>splitD</a:t>
                </a:r>
                <a:endParaRPr lang="en-US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4" name="Group 85"/>
            <p:cNvGrpSpPr/>
            <p:nvPr/>
          </p:nvGrpSpPr>
          <p:grpSpPr>
            <a:xfrm>
              <a:off x="3409950" y="3677384"/>
              <a:ext cx="1104900" cy="2489200"/>
              <a:chOff x="3613150" y="2877284"/>
              <a:chExt cx="1104900" cy="2489200"/>
            </a:xfrm>
          </p:grpSpPr>
          <p:sp>
            <p:nvSpPr>
              <p:cNvPr id="64" name="Text Box 4"/>
              <p:cNvSpPr txBox="1">
                <a:spLocks noChangeArrowheads="1"/>
              </p:cNvSpPr>
              <p:nvPr/>
            </p:nvSpPr>
            <p:spPr bwMode="auto">
              <a:xfrm>
                <a:off x="4017089" y="287728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r>
                  <a:rPr lang="en-GB" sz="2000" b="1" dirty="0" smtClean="0">
                    <a:solidFill>
                      <a:schemeClr val="bg1"/>
                    </a:solidFill>
                    <a:latin typeface="Courier"/>
                  </a:rPr>
                  <a:t> </a:t>
                </a: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65" name="Text Box 4"/>
              <p:cNvSpPr txBox="1">
                <a:spLocks noChangeArrowheads="1"/>
              </p:cNvSpPr>
              <p:nvPr/>
            </p:nvSpPr>
            <p:spPr bwMode="auto">
              <a:xfrm>
                <a:off x="3613150" y="34170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66" name="Text Box 4"/>
              <p:cNvSpPr txBox="1">
                <a:spLocks noChangeArrowheads="1"/>
              </p:cNvSpPr>
              <p:nvPr/>
            </p:nvSpPr>
            <p:spPr bwMode="auto">
              <a:xfrm>
                <a:off x="4476750" y="34170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 smtClean="0">
                  <a:solidFill>
                    <a:schemeClr val="bg1"/>
                  </a:solidFill>
                  <a:latin typeface="Courier"/>
                </a:endParaRPr>
              </a:p>
            </p:txBody>
          </p:sp>
          <p:cxnSp>
            <p:nvCxnSpPr>
              <p:cNvPr id="68" name="Straight Arrow Connector 67"/>
              <p:cNvCxnSpPr>
                <a:stCxn id="64" idx="2"/>
                <a:endCxn id="65" idx="0"/>
              </p:cNvCxnSpPr>
              <p:nvPr/>
            </p:nvCxnSpPr>
            <p:spPr>
              <a:xfrm rot="5400000">
                <a:off x="3773845" y="3059490"/>
                <a:ext cx="311150" cy="403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4" idx="2"/>
                <a:endCxn id="66" idx="0"/>
              </p:cNvCxnSpPr>
              <p:nvPr/>
            </p:nvCxnSpPr>
            <p:spPr>
              <a:xfrm rot="16200000" flipH="1">
                <a:off x="4205644" y="3031628"/>
                <a:ext cx="311150" cy="4596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 Box 4"/>
              <p:cNvSpPr txBox="1">
                <a:spLocks noChangeArrowheads="1"/>
              </p:cNvSpPr>
              <p:nvPr/>
            </p:nvSpPr>
            <p:spPr bwMode="auto">
              <a:xfrm>
                <a:off x="3625850" y="45473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sp>
            <p:nvSpPr>
              <p:cNvPr id="74" name="Text Box 4"/>
              <p:cNvSpPr txBox="1">
                <a:spLocks noChangeArrowheads="1"/>
              </p:cNvSpPr>
              <p:nvPr/>
            </p:nvSpPr>
            <p:spPr bwMode="auto">
              <a:xfrm>
                <a:off x="4489450" y="454733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 smtClean="0">
                  <a:solidFill>
                    <a:schemeClr val="bg1"/>
                  </a:solidFill>
                  <a:latin typeface="Courier"/>
                </a:endParaRPr>
              </a:p>
            </p:txBody>
          </p:sp>
          <p:cxnSp>
            <p:nvCxnSpPr>
              <p:cNvPr id="75" name="Straight Arrow Connector 74"/>
              <p:cNvCxnSpPr>
                <a:stCxn id="65" idx="2"/>
                <a:endCxn id="73" idx="0"/>
              </p:cNvCxnSpPr>
              <p:nvPr/>
            </p:nvCxnSpPr>
            <p:spPr>
              <a:xfrm rot="16200000" flipH="1">
                <a:off x="3282950" y="4090134"/>
                <a:ext cx="901700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6" idx="2"/>
                <a:endCxn id="74" idx="0"/>
              </p:cNvCxnSpPr>
              <p:nvPr/>
            </p:nvCxnSpPr>
            <p:spPr>
              <a:xfrm rot="16200000" flipH="1">
                <a:off x="4146550" y="4090134"/>
                <a:ext cx="901700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4"/>
              <p:cNvSpPr txBox="1">
                <a:spLocks noChangeArrowheads="1"/>
              </p:cNvSpPr>
              <p:nvPr/>
            </p:nvSpPr>
            <p:spPr bwMode="auto">
              <a:xfrm>
                <a:off x="4029789" y="5137884"/>
                <a:ext cx="228600" cy="228600"/>
              </a:xfrm>
              <a:prstGeom prst="rect">
                <a:avLst/>
              </a:prstGeom>
              <a:solidFill>
                <a:schemeClr val="accent6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tabLst>
                    <a:tab pos="450850" algn="l"/>
                    <a:tab pos="1438275" algn="l"/>
                  </a:tabLst>
                </a:pPr>
                <a:endParaRPr lang="en-GB" sz="2000" b="1" dirty="0">
                  <a:solidFill>
                    <a:schemeClr val="bg1"/>
                  </a:solidFill>
                  <a:latin typeface="Courier"/>
                </a:endParaRPr>
              </a:p>
            </p:txBody>
          </p:sp>
          <p:cxnSp>
            <p:nvCxnSpPr>
              <p:cNvPr id="78" name="Straight Arrow Connector 77"/>
              <p:cNvCxnSpPr>
                <a:stCxn id="73" idx="2"/>
                <a:endCxn id="77" idx="0"/>
              </p:cNvCxnSpPr>
              <p:nvPr/>
            </p:nvCxnSpPr>
            <p:spPr>
              <a:xfrm rot="16200000" flipH="1">
                <a:off x="3761144" y="4754939"/>
                <a:ext cx="361950" cy="403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2"/>
                <a:endCxn id="77" idx="0"/>
              </p:cNvCxnSpPr>
              <p:nvPr/>
            </p:nvCxnSpPr>
            <p:spPr>
              <a:xfrm rot="5400000">
                <a:off x="4192945" y="4727079"/>
                <a:ext cx="361950" cy="4596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 Box 4"/>
            <p:cNvSpPr txBox="1">
              <a:spLocks noChangeArrowheads="1"/>
            </p:cNvSpPr>
            <p:nvPr/>
          </p:nvSpPr>
          <p:spPr bwMode="auto">
            <a:xfrm>
              <a:off x="5081588" y="5122863"/>
              <a:ext cx="3770312" cy="1015663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450850" algn="l"/>
                  <a:tab pos="3227388" algn="l"/>
                </a:tabLst>
              </a:pP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{-# RULE</a:t>
              </a:r>
            </a:p>
            <a:p>
              <a:pPr>
                <a:tabLst>
                  <a:tab pos="450850" algn="l"/>
                  <a:tab pos="3227388" algn="l"/>
                </a:tabLst>
              </a:pP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	</a:t>
              </a:r>
              <a:r>
                <a:rPr lang="en-GB" sz="2000" b="1" dirty="0" err="1">
                  <a:solidFill>
                    <a:schemeClr val="bg1"/>
                  </a:solidFill>
                  <a:latin typeface="Courier"/>
                </a:rPr>
                <a:t>splitD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 (</a:t>
              </a:r>
              <a:r>
                <a:rPr lang="en-GB" sz="2000" b="1" dirty="0" err="1">
                  <a:solidFill>
                    <a:schemeClr val="bg1"/>
                  </a:solidFill>
                  <a:latin typeface="Courier"/>
                </a:rPr>
                <a:t>joinD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 </a:t>
              </a:r>
              <a:r>
                <a:rPr lang="en-GB" sz="2000" b="1" dirty="0" err="1">
                  <a:solidFill>
                    <a:schemeClr val="bg1"/>
                  </a:solidFill>
                  <a:latin typeface="Courier"/>
                </a:rPr>
                <a:t>x</a:t>
              </a:r>
              <a:r>
                <a:rPr lang="en-GB" sz="2000" b="1" dirty="0" smtClean="0">
                  <a:solidFill>
                    <a:schemeClr val="bg1"/>
                  </a:solidFill>
                  <a:latin typeface="Courier"/>
                </a:rPr>
                <a:t>) = </a:t>
              </a:r>
              <a:r>
                <a:rPr lang="en-GB" sz="2000" b="1" dirty="0" err="1" smtClean="0">
                  <a:solidFill>
                    <a:schemeClr val="bg1"/>
                  </a:solidFill>
                  <a:latin typeface="Courier"/>
                </a:rPr>
                <a:t>x</a:t>
              </a:r>
              <a:r>
                <a:rPr lang="en-GB" sz="2000" b="1" dirty="0" smtClean="0">
                  <a:solidFill>
                    <a:schemeClr val="bg1"/>
                  </a:solidFill>
                  <a:latin typeface="Courier"/>
                </a:rPr>
                <a:t> #</a:t>
              </a:r>
              <a:r>
                <a:rPr lang="en-GB" sz="2000" b="1" dirty="0">
                  <a:solidFill>
                    <a:schemeClr val="bg1"/>
                  </a:solidFill>
                  <a:latin typeface="Courier"/>
                </a:rPr>
                <a:t>-}</a:t>
              </a:r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2336800" y="4548069"/>
              <a:ext cx="812800" cy="733663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dirty="0">
                <a:latin typeface="Chalkboard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21300" y="3911600"/>
              <a:ext cx="3709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A </a:t>
              </a:r>
              <a:r>
                <a:rPr lang="en-US" dirty="0" err="1" smtClean="0">
                  <a:latin typeface="Courier"/>
                  <a:cs typeface="Courier"/>
                </a:rPr>
                <a:t>joinD</a:t>
              </a:r>
              <a:r>
                <a:rPr lang="en-US" dirty="0" smtClean="0">
                  <a:latin typeface="Chalkboard"/>
                  <a:cs typeface="Chalkboard"/>
                </a:rPr>
                <a:t> followed by a </a:t>
              </a:r>
              <a:r>
                <a:rPr lang="en-US" dirty="0" err="1" smtClean="0">
                  <a:latin typeface="Courier"/>
                  <a:cs typeface="Courier"/>
                </a:rPr>
                <a:t>splitD</a:t>
              </a:r>
              <a:r>
                <a:rPr lang="en-US" dirty="0" smtClean="0">
                  <a:latin typeface="Chalkboard"/>
                  <a:cs typeface="Chalkboard"/>
                </a:rPr>
                <a:t> </a:t>
              </a:r>
            </a:p>
            <a:p>
              <a:r>
                <a:rPr lang="en-US" dirty="0" smtClean="0">
                  <a:latin typeface="Chalkboard"/>
                  <a:cs typeface="Chalkboard"/>
                </a:rPr>
                <a:t>can be replaced by doing nothing.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9538"/>
            <a:ext cx="8229600" cy="969962"/>
          </a:xfrm>
        </p:spPr>
        <p:txBody>
          <a:bodyPr>
            <a:normAutofit/>
          </a:bodyPr>
          <a:lstStyle/>
          <a:p>
            <a:r>
              <a:rPr lang="en-GB" sz="4800" dirty="0" smtClean="0"/>
              <a:t>Step 4: Fusion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0300"/>
            <a:ext cx="8394700" cy="8509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Idea</a:t>
            </a:r>
            <a:r>
              <a:rPr lang="en-GB" dirty="0" smtClean="0"/>
              <a:t>: Rewriting rules eliminate synchronizations.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3550" y="1824038"/>
            <a:ext cx="8045450" cy="1631216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:: [:(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Int,Float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):] -&gt; [:Float:] -&gt; Float</a:t>
            </a:r>
            <a:endParaRPr lang="en-GB" sz="2000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(AP is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pPr>
              <a:tabLst>
                <a:tab pos="45085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 =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 *^ 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is)</a:t>
            </a:r>
          </a:p>
          <a:p>
            <a:pPr>
              <a:tabLst>
                <a:tab pos="45085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 =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. 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mapD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sumS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 .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rgbClr val="FF0000"/>
                </a:solidFill>
                <a:latin typeface="Courier"/>
              </a:rPr>
              <a:t>mapD</a:t>
            </a:r>
            <a:r>
              <a:rPr lang="en-GB" sz="2000" b="1" dirty="0" smtClean="0">
                <a:solidFill>
                  <a:srgbClr val="FF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mulS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$</a:t>
            </a:r>
          </a:p>
          <a:p>
            <a:pPr>
              <a:tabLst>
                <a:tab pos="45085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	     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zipD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is))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397250" y="4134584"/>
            <a:ext cx="1092200" cy="1587500"/>
            <a:chOff x="3409950" y="3677384"/>
            <a:chExt cx="1092200" cy="1587500"/>
          </a:xfrm>
        </p:grpSpPr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3813889" y="367738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r>
                <a:rPr lang="en-GB" sz="2000" b="1" dirty="0" smtClean="0">
                  <a:solidFill>
                    <a:schemeClr val="bg1"/>
                  </a:solidFill>
                  <a:latin typeface="Courier"/>
                </a:rPr>
                <a:t> </a:t>
              </a: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sp>
          <p:nvSpPr>
            <p:cNvPr id="65" name="Text Box 4"/>
            <p:cNvSpPr txBox="1">
              <a:spLocks noChangeArrowheads="1"/>
            </p:cNvSpPr>
            <p:nvPr/>
          </p:nvSpPr>
          <p:spPr bwMode="auto">
            <a:xfrm>
              <a:off x="3409950" y="4217134"/>
              <a:ext cx="228600" cy="4572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sp>
          <p:nvSpPr>
            <p:cNvPr id="66" name="Text Box 4"/>
            <p:cNvSpPr txBox="1">
              <a:spLocks noChangeArrowheads="1"/>
            </p:cNvSpPr>
            <p:nvPr/>
          </p:nvSpPr>
          <p:spPr bwMode="auto">
            <a:xfrm>
              <a:off x="4273550" y="4217134"/>
              <a:ext cx="228600" cy="4572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 smtClean="0">
                <a:solidFill>
                  <a:schemeClr val="bg1"/>
                </a:solidFill>
                <a:latin typeface="Courier"/>
              </a:endParaRPr>
            </a:p>
          </p:txBody>
        </p:sp>
        <p:cxnSp>
          <p:nvCxnSpPr>
            <p:cNvPr id="68" name="Straight Arrow Connector 67"/>
            <p:cNvCxnSpPr>
              <a:stCxn id="64" idx="2"/>
              <a:endCxn id="65" idx="0"/>
            </p:cNvCxnSpPr>
            <p:nvPr/>
          </p:nvCxnSpPr>
          <p:spPr>
            <a:xfrm rot="5400000">
              <a:off x="3570645" y="3859590"/>
              <a:ext cx="311150" cy="4039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4" idx="2"/>
              <a:endCxn id="66" idx="0"/>
            </p:cNvCxnSpPr>
            <p:nvPr/>
          </p:nvCxnSpPr>
          <p:spPr>
            <a:xfrm rot="16200000" flipH="1">
              <a:off x="4002444" y="3831728"/>
              <a:ext cx="311150" cy="459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3813889" y="503628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cxnSp>
          <p:nvCxnSpPr>
            <p:cNvPr id="78" name="Straight Arrow Connector 77"/>
            <p:cNvCxnSpPr>
              <a:stCxn id="65" idx="2"/>
              <a:endCxn id="77" idx="0"/>
            </p:cNvCxnSpPr>
            <p:nvPr/>
          </p:nvCxnSpPr>
          <p:spPr>
            <a:xfrm rot="16200000" flipH="1">
              <a:off x="3545244" y="4653339"/>
              <a:ext cx="361950" cy="4039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6" idx="2"/>
              <a:endCxn id="77" idx="0"/>
            </p:cNvCxnSpPr>
            <p:nvPr/>
          </p:nvCxnSpPr>
          <p:spPr>
            <a:xfrm rot="5400000">
              <a:off x="3977045" y="4625479"/>
              <a:ext cx="361950" cy="459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5081588" y="4843463"/>
            <a:ext cx="3770312" cy="1323439"/>
          </a:xfrm>
          <a:prstGeom prst="rect">
            <a:avLst/>
          </a:prstGeom>
          <a:solidFill>
            <a:schemeClr val="accent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  <a:tab pos="3227388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"/>
              </a:rPr>
              <a:t>{-# RULE</a:t>
            </a:r>
          </a:p>
          <a:p>
            <a:pPr>
              <a:tabLst>
                <a:tab pos="450850" algn="l"/>
                <a:tab pos="3227388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mapD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f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mapD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g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)	</a:t>
            </a:r>
          </a:p>
          <a:p>
            <a:pPr>
              <a:tabLst>
                <a:tab pos="450850" algn="l"/>
                <a:tab pos="3227388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     =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mapD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f.g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)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</a:p>
          <a:p>
            <a:pPr>
              <a:tabLst>
                <a:tab pos="450850" algn="l"/>
                <a:tab pos="3227388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#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-}</a:t>
            </a:r>
          </a:p>
        </p:txBody>
      </p:sp>
      <p:sp>
        <p:nvSpPr>
          <p:cNvPr id="84" name="Right Arrow 83"/>
          <p:cNvSpPr/>
          <p:nvPr/>
        </p:nvSpPr>
        <p:spPr>
          <a:xfrm>
            <a:off x="2336800" y="4548069"/>
            <a:ext cx="812800" cy="73366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>
              <a:latin typeface="Chalkboard"/>
            </a:endParaRPr>
          </a:p>
        </p:txBody>
      </p:sp>
      <p:grpSp>
        <p:nvGrpSpPr>
          <p:cNvPr id="39" name="Group 85"/>
          <p:cNvGrpSpPr/>
          <p:nvPr/>
        </p:nvGrpSpPr>
        <p:grpSpPr>
          <a:xfrm>
            <a:off x="819150" y="3740884"/>
            <a:ext cx="1104900" cy="2489200"/>
            <a:chOff x="3613150" y="2877284"/>
            <a:chExt cx="1104900" cy="2489200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4017089" y="287728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r>
                <a:rPr lang="en-GB" sz="2000" b="1" dirty="0" smtClean="0">
                  <a:solidFill>
                    <a:schemeClr val="bg1"/>
                  </a:solidFill>
                  <a:latin typeface="Courier"/>
                </a:rPr>
                <a:t> </a:t>
              </a: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3613150" y="341703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4476750" y="341703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 smtClean="0">
                <a:solidFill>
                  <a:schemeClr val="bg1"/>
                </a:solidFill>
                <a:latin typeface="Courier"/>
              </a:endParaRPr>
            </a:p>
          </p:txBody>
        </p:sp>
        <p:cxnSp>
          <p:nvCxnSpPr>
            <p:cNvPr id="43" name="Straight Arrow Connector 42"/>
            <p:cNvCxnSpPr>
              <a:stCxn id="40" idx="2"/>
              <a:endCxn id="41" idx="0"/>
            </p:cNvCxnSpPr>
            <p:nvPr/>
          </p:nvCxnSpPr>
          <p:spPr>
            <a:xfrm rot="5400000">
              <a:off x="3773845" y="3059490"/>
              <a:ext cx="311150" cy="4039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2"/>
              <a:endCxn id="42" idx="0"/>
            </p:cNvCxnSpPr>
            <p:nvPr/>
          </p:nvCxnSpPr>
          <p:spPr>
            <a:xfrm rot="16200000" flipH="1">
              <a:off x="4205644" y="3031628"/>
              <a:ext cx="311150" cy="459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3625850" y="454733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4489450" y="454733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 smtClean="0">
                <a:solidFill>
                  <a:schemeClr val="bg1"/>
                </a:solidFill>
                <a:latin typeface="Courier"/>
              </a:endParaRPr>
            </a:p>
          </p:txBody>
        </p:sp>
        <p:cxnSp>
          <p:nvCxnSpPr>
            <p:cNvPr id="47" name="Straight Arrow Connector 46"/>
            <p:cNvCxnSpPr>
              <a:stCxn id="41" idx="2"/>
              <a:endCxn id="45" idx="0"/>
            </p:cNvCxnSpPr>
            <p:nvPr/>
          </p:nvCxnSpPr>
          <p:spPr>
            <a:xfrm rot="16200000" flipH="1">
              <a:off x="3282950" y="4090134"/>
              <a:ext cx="9017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2"/>
              <a:endCxn id="46" idx="0"/>
            </p:cNvCxnSpPr>
            <p:nvPr/>
          </p:nvCxnSpPr>
          <p:spPr>
            <a:xfrm rot="16200000" flipH="1">
              <a:off x="4146550" y="4090134"/>
              <a:ext cx="9017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4029789" y="513788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cxnSp>
          <p:nvCxnSpPr>
            <p:cNvPr id="54" name="Straight Arrow Connector 53"/>
            <p:cNvCxnSpPr>
              <a:stCxn id="45" idx="2"/>
              <a:endCxn id="49" idx="0"/>
            </p:cNvCxnSpPr>
            <p:nvPr/>
          </p:nvCxnSpPr>
          <p:spPr>
            <a:xfrm rot="16200000" flipH="1">
              <a:off x="3761144" y="4754939"/>
              <a:ext cx="361950" cy="4039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6" idx="2"/>
              <a:endCxn id="49" idx="0"/>
            </p:cNvCxnSpPr>
            <p:nvPr/>
          </p:nvCxnSpPr>
          <p:spPr>
            <a:xfrm rot="5400000">
              <a:off x="4192945" y="4727079"/>
              <a:ext cx="361950" cy="459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321300" y="3708400"/>
            <a:ext cx="3386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Successive uses of </a:t>
            </a:r>
            <a:r>
              <a:rPr lang="en-US" dirty="0" err="1" smtClean="0">
                <a:latin typeface="Courier"/>
                <a:cs typeface="Courier"/>
              </a:rPr>
              <a:t>mapD</a:t>
            </a:r>
            <a:r>
              <a:rPr lang="en-US" dirty="0" smtClean="0">
                <a:latin typeface="Chalkboard"/>
                <a:cs typeface="Chalkboard"/>
              </a:rPr>
              <a:t> can </a:t>
            </a:r>
          </a:p>
          <a:p>
            <a:r>
              <a:rPr lang="en-US" dirty="0" smtClean="0">
                <a:latin typeface="Chalkboard"/>
                <a:cs typeface="Chalkboard"/>
              </a:rPr>
              <a:t>be coalesced, which removes a</a:t>
            </a:r>
          </a:p>
          <a:p>
            <a:r>
              <a:rPr lang="en-US" dirty="0" smtClean="0">
                <a:latin typeface="Chalkboard"/>
                <a:cs typeface="Chalkboard"/>
              </a:rPr>
              <a:t>synchronization point.</a:t>
            </a:r>
            <a:endParaRPr lang="en-US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9538"/>
            <a:ext cx="8229600" cy="969962"/>
          </a:xfrm>
        </p:spPr>
        <p:txBody>
          <a:bodyPr>
            <a:normAutofit/>
          </a:bodyPr>
          <a:lstStyle/>
          <a:p>
            <a:r>
              <a:rPr lang="en-GB" sz="4800" dirty="0" smtClean="0"/>
              <a:t>Step 4: Fusion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0300"/>
            <a:ext cx="8394700" cy="8509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Idea</a:t>
            </a:r>
            <a:r>
              <a:rPr lang="en-GB" dirty="0" smtClean="0"/>
              <a:t>: Rewriting rules eliminate synchronizations.</a:t>
            </a:r>
          </a:p>
        </p:txBody>
      </p:sp>
      <p:grpSp>
        <p:nvGrpSpPr>
          <p:cNvPr id="2" name="Group 62"/>
          <p:cNvGrpSpPr/>
          <p:nvPr/>
        </p:nvGrpSpPr>
        <p:grpSpPr>
          <a:xfrm>
            <a:off x="3397250" y="4134584"/>
            <a:ext cx="1092200" cy="1587500"/>
            <a:chOff x="3409950" y="3677384"/>
            <a:chExt cx="1092200" cy="1587500"/>
          </a:xfrm>
        </p:grpSpPr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3813889" y="367738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r>
                <a:rPr lang="en-GB" sz="2000" b="1" dirty="0" smtClean="0">
                  <a:solidFill>
                    <a:schemeClr val="bg1"/>
                  </a:solidFill>
                  <a:latin typeface="Courier"/>
                </a:rPr>
                <a:t> </a:t>
              </a: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sp>
          <p:nvSpPr>
            <p:cNvPr id="65" name="Text Box 4"/>
            <p:cNvSpPr txBox="1">
              <a:spLocks noChangeArrowheads="1"/>
            </p:cNvSpPr>
            <p:nvPr/>
          </p:nvSpPr>
          <p:spPr bwMode="auto">
            <a:xfrm>
              <a:off x="3409950" y="4217134"/>
              <a:ext cx="228600" cy="4572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sp>
          <p:nvSpPr>
            <p:cNvPr id="66" name="Text Box 4"/>
            <p:cNvSpPr txBox="1">
              <a:spLocks noChangeArrowheads="1"/>
            </p:cNvSpPr>
            <p:nvPr/>
          </p:nvSpPr>
          <p:spPr bwMode="auto">
            <a:xfrm>
              <a:off x="4273550" y="4217134"/>
              <a:ext cx="228600" cy="4572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 smtClean="0">
                <a:solidFill>
                  <a:schemeClr val="bg1"/>
                </a:solidFill>
                <a:latin typeface="Courier"/>
              </a:endParaRPr>
            </a:p>
          </p:txBody>
        </p:sp>
        <p:cxnSp>
          <p:nvCxnSpPr>
            <p:cNvPr id="68" name="Straight Arrow Connector 67"/>
            <p:cNvCxnSpPr>
              <a:stCxn id="64" idx="2"/>
              <a:endCxn id="65" idx="0"/>
            </p:cNvCxnSpPr>
            <p:nvPr/>
          </p:nvCxnSpPr>
          <p:spPr>
            <a:xfrm rot="5400000">
              <a:off x="3570645" y="3859590"/>
              <a:ext cx="311150" cy="4039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4" idx="2"/>
              <a:endCxn id="66" idx="0"/>
            </p:cNvCxnSpPr>
            <p:nvPr/>
          </p:nvCxnSpPr>
          <p:spPr>
            <a:xfrm rot="16200000" flipH="1">
              <a:off x="4002444" y="3831728"/>
              <a:ext cx="311150" cy="459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3813889" y="503628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cxnSp>
          <p:nvCxnSpPr>
            <p:cNvPr id="78" name="Straight Arrow Connector 77"/>
            <p:cNvCxnSpPr>
              <a:stCxn id="65" idx="2"/>
              <a:endCxn id="77" idx="0"/>
            </p:cNvCxnSpPr>
            <p:nvPr/>
          </p:nvCxnSpPr>
          <p:spPr>
            <a:xfrm rot="16200000" flipH="1">
              <a:off x="3545244" y="4653339"/>
              <a:ext cx="361950" cy="4039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6" idx="2"/>
              <a:endCxn id="77" idx="0"/>
            </p:cNvCxnSpPr>
            <p:nvPr/>
          </p:nvCxnSpPr>
          <p:spPr>
            <a:xfrm rot="5400000">
              <a:off x="3977045" y="4625479"/>
              <a:ext cx="361950" cy="459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5081588" y="4843463"/>
            <a:ext cx="3770312" cy="1323439"/>
          </a:xfrm>
          <a:prstGeom prst="rect">
            <a:avLst/>
          </a:prstGeom>
          <a:solidFill>
            <a:schemeClr val="accent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  <a:tab pos="3227388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"/>
              </a:rPr>
              <a:t>{-# RULE</a:t>
            </a:r>
          </a:p>
          <a:p>
            <a:pPr>
              <a:tabLst>
                <a:tab pos="450850" algn="l"/>
                <a:tab pos="3227388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mapD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f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mapD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g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)	</a:t>
            </a:r>
          </a:p>
          <a:p>
            <a:pPr>
              <a:tabLst>
                <a:tab pos="450850" algn="l"/>
                <a:tab pos="3227388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     =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mapD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(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f.g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) </a:t>
            </a:r>
            <a:r>
              <a:rPr lang="en-GB" sz="2000" b="1" dirty="0" err="1" smtClean="0">
                <a:solidFill>
                  <a:schemeClr val="bg1"/>
                </a:solidFill>
                <a:latin typeface="Courier"/>
              </a:rPr>
              <a:t>x</a:t>
            </a: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 </a:t>
            </a:r>
          </a:p>
          <a:p>
            <a:pPr>
              <a:tabLst>
                <a:tab pos="450850" algn="l"/>
                <a:tab pos="3227388" algn="l"/>
              </a:tabLst>
            </a:pPr>
            <a:r>
              <a:rPr lang="en-GB" sz="2000" b="1" dirty="0" smtClean="0">
                <a:solidFill>
                  <a:schemeClr val="bg1"/>
                </a:solidFill>
                <a:latin typeface="Courier"/>
              </a:rPr>
              <a:t>#</a:t>
            </a:r>
            <a:r>
              <a:rPr lang="en-GB" sz="2000" b="1" dirty="0">
                <a:solidFill>
                  <a:schemeClr val="bg1"/>
                </a:solidFill>
                <a:latin typeface="Courier"/>
              </a:rPr>
              <a:t>-}</a:t>
            </a:r>
          </a:p>
        </p:txBody>
      </p:sp>
      <p:sp>
        <p:nvSpPr>
          <p:cNvPr id="84" name="Right Arrow 83"/>
          <p:cNvSpPr/>
          <p:nvPr/>
        </p:nvSpPr>
        <p:spPr>
          <a:xfrm>
            <a:off x="2336800" y="4548069"/>
            <a:ext cx="812800" cy="73366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>
              <a:latin typeface="Chalkboard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21300" y="3708400"/>
            <a:ext cx="3386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Successive uses of </a:t>
            </a:r>
            <a:r>
              <a:rPr lang="en-US" dirty="0" err="1" smtClean="0">
                <a:latin typeface="Courier"/>
                <a:cs typeface="Courier"/>
              </a:rPr>
              <a:t>mapD</a:t>
            </a:r>
            <a:r>
              <a:rPr lang="en-US" dirty="0" smtClean="0">
                <a:latin typeface="Chalkboard"/>
                <a:cs typeface="Chalkboard"/>
              </a:rPr>
              <a:t> can </a:t>
            </a:r>
          </a:p>
          <a:p>
            <a:r>
              <a:rPr lang="en-US" dirty="0" smtClean="0">
                <a:latin typeface="Chalkboard"/>
                <a:cs typeface="Chalkboard"/>
              </a:rPr>
              <a:t>be coalesced, which removes a</a:t>
            </a:r>
          </a:p>
          <a:p>
            <a:r>
              <a:rPr lang="en-US" dirty="0" smtClean="0">
                <a:latin typeface="Chalkboard"/>
                <a:cs typeface="Chalkboard"/>
              </a:rPr>
              <a:t>synchronization point.</a:t>
            </a:r>
            <a:endParaRPr lang="en-US" dirty="0">
              <a:latin typeface="Chalkboard"/>
              <a:cs typeface="Chalkboard"/>
            </a:endParaRPr>
          </a:p>
        </p:txBody>
      </p:sp>
      <p:grpSp>
        <p:nvGrpSpPr>
          <p:cNvPr id="3" name="Group 85"/>
          <p:cNvGrpSpPr/>
          <p:nvPr/>
        </p:nvGrpSpPr>
        <p:grpSpPr>
          <a:xfrm>
            <a:off x="819150" y="3740884"/>
            <a:ext cx="1104900" cy="2489200"/>
            <a:chOff x="3613150" y="2877284"/>
            <a:chExt cx="1104900" cy="2489200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4017089" y="287728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r>
                <a:rPr lang="en-GB" sz="2000" b="1" dirty="0" smtClean="0">
                  <a:solidFill>
                    <a:schemeClr val="bg1"/>
                  </a:solidFill>
                  <a:latin typeface="Courier"/>
                </a:rPr>
                <a:t> </a:t>
              </a: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3613150" y="341703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4476750" y="341703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 smtClean="0">
                <a:solidFill>
                  <a:schemeClr val="bg1"/>
                </a:solidFill>
                <a:latin typeface="Courier"/>
              </a:endParaRPr>
            </a:p>
          </p:txBody>
        </p:sp>
        <p:cxnSp>
          <p:nvCxnSpPr>
            <p:cNvPr id="43" name="Straight Arrow Connector 42"/>
            <p:cNvCxnSpPr>
              <a:stCxn id="40" idx="2"/>
              <a:endCxn id="41" idx="0"/>
            </p:cNvCxnSpPr>
            <p:nvPr/>
          </p:nvCxnSpPr>
          <p:spPr>
            <a:xfrm rot="5400000">
              <a:off x="3773845" y="3059490"/>
              <a:ext cx="311150" cy="4039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2"/>
              <a:endCxn id="42" idx="0"/>
            </p:cNvCxnSpPr>
            <p:nvPr/>
          </p:nvCxnSpPr>
          <p:spPr>
            <a:xfrm rot="16200000" flipH="1">
              <a:off x="4205644" y="3031628"/>
              <a:ext cx="311150" cy="459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3625850" y="454733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4489450" y="454733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 smtClean="0">
                <a:solidFill>
                  <a:schemeClr val="bg1"/>
                </a:solidFill>
                <a:latin typeface="Courier"/>
              </a:endParaRPr>
            </a:p>
          </p:txBody>
        </p:sp>
        <p:cxnSp>
          <p:nvCxnSpPr>
            <p:cNvPr id="47" name="Straight Arrow Connector 46"/>
            <p:cNvCxnSpPr>
              <a:stCxn id="41" idx="2"/>
              <a:endCxn id="45" idx="0"/>
            </p:cNvCxnSpPr>
            <p:nvPr/>
          </p:nvCxnSpPr>
          <p:spPr>
            <a:xfrm rot="16200000" flipH="1">
              <a:off x="3282950" y="4090134"/>
              <a:ext cx="9017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2"/>
              <a:endCxn id="46" idx="0"/>
            </p:cNvCxnSpPr>
            <p:nvPr/>
          </p:nvCxnSpPr>
          <p:spPr>
            <a:xfrm rot="16200000" flipH="1">
              <a:off x="4146550" y="4090134"/>
              <a:ext cx="9017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4029789" y="5137884"/>
              <a:ext cx="228600" cy="228600"/>
            </a:xfrm>
            <a:prstGeom prst="rect">
              <a:avLst/>
            </a:prstGeom>
            <a:solidFill>
              <a:schemeClr val="accent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450850" algn="l"/>
                  <a:tab pos="1438275" algn="l"/>
                </a:tabLst>
              </a:pPr>
              <a:endParaRPr lang="en-GB" sz="2000" b="1" dirty="0">
                <a:solidFill>
                  <a:schemeClr val="bg1"/>
                </a:solidFill>
                <a:latin typeface="Courier"/>
              </a:endParaRPr>
            </a:p>
          </p:txBody>
        </p:sp>
        <p:cxnSp>
          <p:nvCxnSpPr>
            <p:cNvPr id="54" name="Straight Arrow Connector 53"/>
            <p:cNvCxnSpPr>
              <a:stCxn id="45" idx="2"/>
              <a:endCxn id="49" idx="0"/>
            </p:cNvCxnSpPr>
            <p:nvPr/>
          </p:nvCxnSpPr>
          <p:spPr>
            <a:xfrm rot="16200000" flipH="1">
              <a:off x="3761144" y="4754939"/>
              <a:ext cx="361950" cy="4039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6" idx="2"/>
              <a:endCxn id="49" idx="0"/>
            </p:cNvCxnSpPr>
            <p:nvPr/>
          </p:nvCxnSpPr>
          <p:spPr>
            <a:xfrm rot="5400000">
              <a:off x="4192945" y="4727079"/>
              <a:ext cx="361950" cy="459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55613" y="1825625"/>
            <a:ext cx="8034095" cy="1631216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: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: [:(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Int,Float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):] -&gt; [:Float:] -&gt; Float</a:t>
            </a:r>
            <a:endParaRPr lang="en-GB" sz="2000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AP is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pPr>
              <a:tabLst>
                <a:tab pos="45085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 =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 *^ 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is)</a:t>
            </a:r>
          </a:p>
          <a:p>
            <a:pPr>
              <a:tabLst>
                <a:tab pos="45085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 =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.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mapD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.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mulS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$</a:t>
            </a:r>
          </a:p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	  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zipD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is))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Step 4: Sequential fusion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781300"/>
            <a:ext cx="8229600" cy="3344863"/>
          </a:xfrm>
        </p:spPr>
        <p:txBody>
          <a:bodyPr/>
          <a:lstStyle/>
          <a:p>
            <a:r>
              <a:rPr lang="en-GB" dirty="0" smtClean="0"/>
              <a:t>Now we have a sequential fusion problem.</a:t>
            </a:r>
          </a:p>
          <a:p>
            <a:r>
              <a:rPr lang="en-GB" dirty="0" smtClean="0"/>
              <a:t>Problem: </a:t>
            </a:r>
          </a:p>
          <a:p>
            <a:pPr lvl="1"/>
            <a:r>
              <a:rPr lang="en-GB" dirty="0" smtClean="0"/>
              <a:t>Lots and lots of functions over arrays</a:t>
            </a:r>
          </a:p>
          <a:p>
            <a:pPr lvl="1"/>
            <a:r>
              <a:rPr lang="en-GB" dirty="0" smtClean="0"/>
              <a:t>Can’t have fusion rules for every pair</a:t>
            </a:r>
          </a:p>
          <a:p>
            <a:r>
              <a:rPr lang="en-GB" dirty="0" smtClean="0"/>
              <a:t>New idea: stream fusion.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11188" y="1341438"/>
            <a:ext cx="7832725" cy="133985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: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: [:(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Int,Float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):] -&gt; [:Float:] -&gt; Float</a:t>
            </a:r>
            <a:endParaRPr lang="en-GB" sz="2000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sDotP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AP is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 *^ 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is)</a:t>
            </a:r>
          </a:p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sumD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.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mapD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sumS</a:t>
            </a:r>
            <a:r>
              <a:rPr lang="en-GB" sz="2000" b="1" dirty="0">
                <a:solidFill>
                  <a:srgbClr val="FF0000"/>
                </a:solidFill>
                <a:latin typeface="Courier"/>
              </a:rPr>
              <a:t> . </a:t>
            </a:r>
            <a:r>
              <a:rPr lang="en-GB" sz="2000" b="1" dirty="0" err="1">
                <a:solidFill>
                  <a:srgbClr val="FF0000"/>
                </a:solidFill>
                <a:latin typeface="Courier"/>
              </a:rPr>
              <a:t>mulS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$</a:t>
            </a:r>
          </a:p>
          <a:p>
            <a:pPr>
              <a:tabLst>
                <a:tab pos="45085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"/>
              </a:rPr>
              <a:t>		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zipD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fs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)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splitD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bpermuteP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"/>
              </a:rPr>
              <a:t>v</a:t>
            </a:r>
            <a:r>
              <a:rPr lang="en-GB" sz="2000" b="1" dirty="0">
                <a:solidFill>
                  <a:srgbClr val="000000"/>
                </a:solidFill>
                <a:latin typeface="Courier"/>
              </a:rPr>
              <a:t> is))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Implementation Techniques</a:t>
            </a:r>
            <a:endParaRPr lang="en-US" sz="4800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003300" y="1422400"/>
            <a:ext cx="7505700" cy="47091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Four key pieces of technology: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GB" sz="2400" dirty="0" err="1" smtClean="0">
                <a:solidFill>
                  <a:srgbClr val="FFFF00"/>
                </a:solidFill>
              </a:rPr>
              <a:t>Vectorization</a:t>
            </a:r>
            <a:endParaRPr lang="en-GB" sz="2400" dirty="0" smtClean="0">
              <a:solidFill>
                <a:srgbClr val="FFFF00"/>
              </a:solidFill>
            </a:endParaRPr>
          </a:p>
          <a:p>
            <a:pPr marL="781050" lvl="1" indent="-381000">
              <a:lnSpc>
                <a:spcPct val="80000"/>
              </a:lnSpc>
            </a:pPr>
            <a:r>
              <a:rPr lang="en-GB" sz="2000" dirty="0" smtClean="0"/>
              <a:t>Specific to parallel arrays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GB" sz="2400" dirty="0" smtClean="0">
                <a:solidFill>
                  <a:srgbClr val="FFFF00"/>
                </a:solidFill>
              </a:rPr>
              <a:t>Non-parametric data representations</a:t>
            </a:r>
          </a:p>
          <a:p>
            <a:pPr marL="781050" lvl="1" indent="-381000">
              <a:lnSpc>
                <a:spcPct val="80000"/>
              </a:lnSpc>
              <a:buClrTx/>
            </a:pPr>
            <a:r>
              <a:rPr lang="en-GB" sz="2000" dirty="0" smtClean="0"/>
              <a:t>A generically useful new feature in GHC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GB" sz="2400" dirty="0" smtClean="0">
                <a:solidFill>
                  <a:srgbClr val="FFFF00"/>
                </a:solidFill>
              </a:rPr>
              <a:t>Distribution</a:t>
            </a:r>
          </a:p>
          <a:p>
            <a:pPr marL="781050" lvl="1" indent="-381000">
              <a:lnSpc>
                <a:spcPct val="80000"/>
              </a:lnSpc>
            </a:pPr>
            <a:r>
              <a:rPr lang="en-GB" sz="2000" dirty="0" smtClean="0"/>
              <a:t>Divide up the work evenly between processors</a:t>
            </a:r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GB" sz="2400" dirty="0" smtClean="0">
                <a:solidFill>
                  <a:srgbClr val="FFFF00"/>
                </a:solidFill>
              </a:rPr>
              <a:t>Aggressive fusion</a:t>
            </a:r>
          </a:p>
          <a:p>
            <a:pPr marL="781050" lvl="1" indent="-381000">
              <a:lnSpc>
                <a:spcPct val="80000"/>
              </a:lnSpc>
              <a:buClrTx/>
            </a:pPr>
            <a:r>
              <a:rPr lang="en-GB" sz="2000" dirty="0" smtClean="0"/>
              <a:t>Uses “rewrite rules,” an old feature of GHC</a:t>
            </a:r>
          </a:p>
        </p:txBody>
      </p:sp>
      <p:sp>
        <p:nvSpPr>
          <p:cNvPr id="21507" name="AutoShape 4"/>
          <p:cNvSpPr>
            <a:spLocks noChangeArrowheads="1"/>
          </p:cNvSpPr>
          <p:nvPr/>
        </p:nvSpPr>
        <p:spPr bwMode="auto">
          <a:xfrm>
            <a:off x="787400" y="5376862"/>
            <a:ext cx="7858125" cy="132873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2400" b="1" dirty="0">
                <a:latin typeface="Chalkboard"/>
              </a:rPr>
              <a:t>Main</a:t>
            </a:r>
            <a:r>
              <a:rPr lang="en-GB" sz="2400" b="1" dirty="0" smtClean="0">
                <a:latin typeface="Chalkboard"/>
              </a:rPr>
              <a:t> advance: </a:t>
            </a:r>
            <a:r>
              <a:rPr lang="en-GB" sz="2400" b="1" dirty="0">
                <a:latin typeface="Chalkboard"/>
              </a:rPr>
              <a:t>an </a:t>
            </a:r>
            <a:r>
              <a:rPr lang="en-GB" sz="2400" b="1" dirty="0" smtClean="0">
                <a:latin typeface="Chalkboard"/>
              </a:rPr>
              <a:t>optimizing </a:t>
            </a:r>
            <a:r>
              <a:rPr lang="en-GB" sz="2400" b="1" dirty="0">
                <a:latin typeface="Chalkboard"/>
              </a:rPr>
              <a:t>data-parallel compiler implemented by modest enhancements to a full-scale functional language </a:t>
            </a:r>
            <a:r>
              <a:rPr lang="en-GB" sz="2400" b="1" dirty="0" smtClean="0">
                <a:latin typeface="Chalkboard"/>
              </a:rPr>
              <a:t>implementation.</a:t>
            </a:r>
            <a:endParaRPr lang="en-GB" sz="2400" b="1" dirty="0">
              <a:latin typeface="Chalkboar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1803400"/>
            <a:ext cx="581203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800" dirty="0" smtClean="0">
                <a:latin typeface="Chalkboard"/>
                <a:cs typeface="Chalkboard"/>
              </a:rPr>
              <a:t>}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2572" y="2406134"/>
            <a:ext cx="1537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Flattening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Purity pays off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r>
              <a:rPr lang="en-GB" dirty="0" smtClean="0"/>
              <a:t>Two key transformations:</a:t>
            </a:r>
          </a:p>
          <a:p>
            <a:pPr lvl="1"/>
            <a:r>
              <a:rPr lang="en-GB" dirty="0" smtClean="0"/>
              <a:t>Flattening</a:t>
            </a:r>
          </a:p>
          <a:p>
            <a:pPr lvl="1"/>
            <a:r>
              <a:rPr lang="en-GB" dirty="0" smtClean="0"/>
              <a:t>Fusion</a:t>
            </a:r>
          </a:p>
          <a:p>
            <a:r>
              <a:rPr lang="en-GB" dirty="0" smtClean="0"/>
              <a:t>Both rely on purely-functional semantics:</a:t>
            </a:r>
          </a:p>
          <a:p>
            <a:pPr lvl="1"/>
            <a:r>
              <a:rPr lang="en-GB" dirty="0" smtClean="0"/>
              <a:t>No assignments.</a:t>
            </a:r>
          </a:p>
          <a:p>
            <a:pPr lvl="1"/>
            <a:r>
              <a:rPr lang="en-GB" dirty="0" smtClean="0"/>
              <a:t>Every operation is pure.</a:t>
            </a:r>
          </a:p>
          <a:p>
            <a:pPr lvl="1"/>
            <a:endParaRPr lang="en-GB" dirty="0" smtClean="0"/>
          </a:p>
          <a:p>
            <a:pPr lvl="1">
              <a:buFontTx/>
              <a:buNone/>
            </a:pPr>
            <a:endParaRPr lang="en-GB" dirty="0" smtClean="0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908050" y="4787940"/>
            <a:ext cx="7337425" cy="173664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3200" b="1" dirty="0" smtClean="0">
                <a:latin typeface="Chalkboard"/>
              </a:rPr>
              <a:t>Prediction: The </a:t>
            </a:r>
            <a:r>
              <a:rPr lang="en-GB" sz="3200" b="1" dirty="0">
                <a:latin typeface="Chalkboard"/>
              </a:rPr>
              <a:t>data-parallel languages of the future will be functional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And it goes fast too...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7092950" y="1484313"/>
            <a:ext cx="1871663" cy="2014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latin typeface="Chalkboard"/>
              </a:rPr>
              <a:t>1-processor version goes only 30% slower than C</a:t>
            </a:r>
          </a:p>
          <a:p>
            <a:endParaRPr lang="en-GB" b="1" dirty="0">
              <a:latin typeface="Chalkboard"/>
            </a:endParaRPr>
          </a:p>
          <a:p>
            <a:r>
              <a:rPr lang="en-GB" b="1" dirty="0" err="1">
                <a:latin typeface="Chalkboard"/>
              </a:rPr>
              <a:t>Perf</a:t>
            </a:r>
            <a:r>
              <a:rPr lang="en-GB" b="1" dirty="0">
                <a:latin typeface="Chalkboard"/>
              </a:rPr>
              <a:t> win with 2 processors</a:t>
            </a:r>
          </a:p>
        </p:txBody>
      </p:sp>
      <p:pic>
        <p:nvPicPr>
          <p:cNvPr id="22533" name="Picture 8" descr="MCj0237648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0" y="5013325"/>
            <a:ext cx="18669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AutoShape 9"/>
          <p:cNvSpPr>
            <a:spLocks noChangeArrowheads="1"/>
          </p:cNvSpPr>
          <p:nvPr/>
        </p:nvSpPr>
        <p:spPr bwMode="auto">
          <a:xfrm>
            <a:off x="7429500" y="3570288"/>
            <a:ext cx="1174750" cy="1298575"/>
          </a:xfrm>
          <a:prstGeom prst="wedgeEllipseCallout">
            <a:avLst>
              <a:gd name="adj1" fmla="val -11176"/>
              <a:gd name="adj2" fmla="val 74875"/>
            </a:avLst>
          </a:prstGeom>
          <a:solidFill>
            <a:schemeClr val="accent6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latin typeface="Chalkboard"/>
              </a:rPr>
              <a:t>Pinch of salt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1188" y="1412875"/>
            <a:ext cx="6335712" cy="4946650"/>
            <a:chOff x="611188" y="1412875"/>
            <a:chExt cx="6335712" cy="4946650"/>
          </a:xfrm>
        </p:grpSpPr>
        <p:pic>
          <p:nvPicPr>
            <p:cNvPr id="22531" name="Picture 5"/>
            <p:cNvPicPr>
              <a:picLocks noChangeAspect="1" noChangeArrowheads="1"/>
            </p:cNvPicPr>
            <p:nvPr/>
          </p:nvPicPr>
          <p:blipFill>
            <a:blip r:embed="rId4"/>
            <a:srcRect l="4892" t="10287" r="6102" b="8881"/>
            <a:stretch>
              <a:fillRect/>
            </a:stretch>
          </p:blipFill>
          <p:spPr bwMode="auto">
            <a:xfrm>
              <a:off x="611188" y="1412875"/>
              <a:ext cx="6335712" cy="49466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698500" y="5956300"/>
              <a:ext cx="1358900" cy="330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"/>
                <a:cs typeface="Courier"/>
              </a:rPr>
              <a:t>par</a:t>
            </a:r>
            <a:r>
              <a:rPr lang="en-GB" dirty="0" smtClean="0"/>
              <a:t> </a:t>
            </a:r>
            <a:r>
              <a:rPr lang="en-GB" dirty="0" err="1" smtClean="0"/>
              <a:t>combinator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298700"/>
            <a:ext cx="8229600" cy="437896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cs typeface="Chalkboard"/>
              </a:rPr>
              <a:t>Value (</a:t>
            </a:r>
            <a:r>
              <a:rPr lang="en-GB" dirty="0" err="1" smtClean="0">
                <a:cs typeface="Chalkboard"/>
              </a:rPr>
              <a:t>ie</a:t>
            </a:r>
            <a:r>
              <a:rPr lang="en-GB" dirty="0" smtClean="0">
                <a:cs typeface="Chalkboard"/>
              </a:rPr>
              <a:t>, </a:t>
            </a:r>
            <a:r>
              <a:rPr lang="en-GB" dirty="0" err="1" smtClean="0">
                <a:cs typeface="Chalkboard"/>
              </a:rPr>
              <a:t>thunk</a:t>
            </a:r>
            <a:r>
              <a:rPr lang="en-GB" dirty="0" smtClean="0">
                <a:cs typeface="Chalkboard"/>
              </a:rPr>
              <a:t>) bound to </a:t>
            </a:r>
            <a:r>
              <a:rPr lang="en-GB" dirty="0" err="1" smtClean="0">
                <a:latin typeface="Courier"/>
              </a:rPr>
              <a:t>x</a:t>
            </a:r>
            <a:r>
              <a:rPr lang="en-GB" dirty="0" smtClean="0"/>
              <a:t> is </a:t>
            </a:r>
            <a:r>
              <a:rPr lang="en-GB" b="1" dirty="0" smtClean="0">
                <a:solidFill>
                  <a:srgbClr val="FFFF00"/>
                </a:solidFill>
              </a:rPr>
              <a:t>sparked</a:t>
            </a:r>
            <a:r>
              <a:rPr lang="en-GB" dirty="0" smtClean="0"/>
              <a:t> for speculative evaluation.</a:t>
            </a:r>
          </a:p>
          <a:p>
            <a:r>
              <a:rPr lang="en-GB" dirty="0" smtClean="0"/>
              <a:t>Runtime </a:t>
            </a:r>
            <a:r>
              <a:rPr lang="en-GB" dirty="0" smtClean="0">
                <a:solidFill>
                  <a:srgbClr val="FFFF00"/>
                </a:solidFill>
              </a:rPr>
              <a:t>may instantiate</a:t>
            </a:r>
            <a:r>
              <a:rPr lang="en-GB" dirty="0" smtClean="0"/>
              <a:t> a spark on a thread running in parallel with the parent thread.</a:t>
            </a:r>
          </a:p>
          <a:p>
            <a:r>
              <a:rPr lang="en-GB" dirty="0" smtClean="0">
                <a:cs typeface="Chalkboard"/>
              </a:rPr>
              <a:t>Operationally, </a:t>
            </a:r>
            <a:r>
              <a:rPr lang="en-GB" dirty="0" err="1" smtClean="0">
                <a:latin typeface="Courier"/>
              </a:rPr>
              <a:t>x</a:t>
            </a:r>
            <a:r>
              <a:rPr lang="en-GB" dirty="0" smtClean="0">
                <a:latin typeface="Courier"/>
              </a:rPr>
              <a:t> `par` y = </a:t>
            </a:r>
            <a:r>
              <a:rPr lang="en-GB" dirty="0" err="1" smtClean="0">
                <a:latin typeface="Courier"/>
              </a:rPr>
              <a:t>y</a:t>
            </a:r>
            <a:endParaRPr lang="en-GB" dirty="0" smtClean="0">
              <a:latin typeface="Courier"/>
            </a:endParaRPr>
          </a:p>
          <a:p>
            <a:r>
              <a:rPr lang="en-GB" dirty="0" smtClean="0"/>
              <a:t>Typically, </a:t>
            </a:r>
            <a:r>
              <a:rPr lang="en-GB" dirty="0" err="1" smtClean="0">
                <a:latin typeface="Courier"/>
              </a:rPr>
              <a:t>x</a:t>
            </a:r>
            <a:r>
              <a:rPr lang="en-GB" dirty="0" smtClean="0"/>
              <a:t> is used inside </a:t>
            </a:r>
            <a:r>
              <a:rPr lang="en-GB" dirty="0" err="1" smtClean="0">
                <a:latin typeface="Courier"/>
              </a:rPr>
              <a:t>y</a:t>
            </a:r>
            <a:r>
              <a:rPr lang="en-GB" dirty="0" smtClean="0">
                <a:cs typeface="Chalkboard"/>
              </a:rPr>
              <a:t>:</a:t>
            </a:r>
          </a:p>
          <a:p>
            <a:endParaRPr lang="en-GB" dirty="0" smtClean="0">
              <a:cs typeface="Chalkboard"/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All parallelism built up from the 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par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combinator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GB" dirty="0" smtClean="0">
              <a:latin typeface="Courier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81338" y="1366838"/>
            <a:ext cx="2955106" cy="707886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par :: a -&gt;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b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-&gt;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b</a:t>
            </a:r>
            <a:endParaRPr lang="en-GB" sz="2000" b="1" dirty="0" smtClean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x</a:t>
            </a:r>
            <a:r>
              <a:rPr lang="en-GB" sz="2000" b="1" dirty="0" smtClean="0">
                <a:solidFill>
                  <a:srgbClr val="000000"/>
                </a:solidFill>
                <a:latin typeface="Courier"/>
              </a:rPr>
              <a:t> `par` </a:t>
            </a:r>
            <a:r>
              <a:rPr lang="en-GB" sz="2000" b="1" dirty="0" err="1" smtClean="0">
                <a:solidFill>
                  <a:srgbClr val="000000"/>
                </a:solidFill>
                <a:latin typeface="Courier"/>
              </a:rPr>
              <a:t>y</a:t>
            </a:r>
            <a:endParaRPr lang="en-GB" sz="20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92238" y="5115524"/>
            <a:ext cx="6354762" cy="400110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>
            <a:spAutoFit/>
          </a:bodyPr>
          <a:lstStyle/>
          <a:p>
            <a:pPr marL="0" lvl="1"/>
            <a:r>
              <a:rPr lang="en-GB" sz="2000" dirty="0" err="1" smtClean="0">
                <a:solidFill>
                  <a:schemeClr val="bg1"/>
                </a:solidFill>
                <a:latin typeface="Courier"/>
              </a:rPr>
              <a:t>blurRows</a:t>
            </a:r>
            <a:r>
              <a:rPr lang="en-GB" sz="2000" dirty="0" smtClean="0">
                <a:solidFill>
                  <a:schemeClr val="bg1"/>
                </a:solidFill>
                <a:latin typeface="Courier"/>
              </a:rPr>
              <a:t> `par` (mix </a:t>
            </a:r>
            <a:r>
              <a:rPr lang="en-GB" sz="2000" dirty="0" err="1" smtClean="0">
                <a:solidFill>
                  <a:schemeClr val="bg1"/>
                </a:solidFill>
                <a:latin typeface="Courier"/>
              </a:rPr>
              <a:t>blurCols</a:t>
            </a:r>
            <a:r>
              <a:rPr lang="en-GB" sz="2000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  <a:latin typeface="Courier"/>
              </a:rPr>
              <a:t>blurRows</a:t>
            </a:r>
            <a:r>
              <a:rPr lang="en-GB" sz="2000" dirty="0" smtClean="0">
                <a:solidFill>
                  <a:schemeClr val="bg1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800" dirty="0" smtClean="0"/>
              <a:t>Data Parallel Summary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9075"/>
            <a:ext cx="8229600" cy="5238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2800" b="1" dirty="0" smtClean="0">
                <a:solidFill>
                  <a:srgbClr val="FFFF00"/>
                </a:solidFill>
              </a:rPr>
              <a:t>Data parallelism</a:t>
            </a:r>
            <a:r>
              <a:rPr lang="en-GB" sz="2800" b="1" dirty="0" smtClean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is the most promising way to harness 100’s of cores.</a:t>
            </a:r>
          </a:p>
          <a:p>
            <a:pPr>
              <a:lnSpc>
                <a:spcPct val="110000"/>
              </a:lnSpc>
            </a:pPr>
            <a:r>
              <a:rPr lang="en-GB" sz="2800" b="1" dirty="0" smtClean="0">
                <a:solidFill>
                  <a:srgbClr val="FFFF00"/>
                </a:solidFill>
              </a:rPr>
              <a:t>Nested DP </a:t>
            </a:r>
            <a:r>
              <a:rPr lang="en-GB" sz="2800" dirty="0" smtClean="0"/>
              <a:t>is great for programmers: far, far more flexible than flat DP.</a:t>
            </a:r>
          </a:p>
          <a:p>
            <a:pPr>
              <a:lnSpc>
                <a:spcPct val="110000"/>
              </a:lnSpc>
            </a:pPr>
            <a:r>
              <a:rPr lang="en-GB" sz="2800" dirty="0" smtClean="0"/>
              <a:t>Nested DP is </a:t>
            </a:r>
            <a:r>
              <a:rPr lang="en-GB" sz="2800" dirty="0" smtClean="0">
                <a:solidFill>
                  <a:srgbClr val="FFFF00"/>
                </a:solidFill>
              </a:rPr>
              <a:t>tough to implement</a:t>
            </a:r>
            <a:r>
              <a:rPr lang="en-GB" sz="2800" dirty="0" smtClean="0"/>
              <a:t>, but we (think we) know how to do it.</a:t>
            </a:r>
          </a:p>
          <a:p>
            <a:pPr>
              <a:lnSpc>
                <a:spcPct val="110000"/>
              </a:lnSpc>
            </a:pPr>
            <a:r>
              <a:rPr lang="en-GB" sz="2800" dirty="0" smtClean="0">
                <a:solidFill>
                  <a:srgbClr val="FFFF00"/>
                </a:solidFill>
              </a:rPr>
              <a:t>Functional programming</a:t>
            </a:r>
            <a:r>
              <a:rPr lang="en-GB" sz="2800" dirty="0" smtClean="0"/>
              <a:t> is a massive win in this space.</a:t>
            </a:r>
          </a:p>
          <a:p>
            <a:pPr>
              <a:lnSpc>
                <a:spcPct val="110000"/>
              </a:lnSpc>
            </a:pPr>
            <a:r>
              <a:rPr lang="en-GB" b="1" dirty="0" smtClean="0">
                <a:solidFill>
                  <a:srgbClr val="FFFF00"/>
                </a:solidFill>
              </a:rPr>
              <a:t>Work in progress: </a:t>
            </a:r>
            <a:r>
              <a:rPr lang="en-GB" b="1" dirty="0" smtClean="0"/>
              <a:t>starting to be available in GHC 6.10 and 6.12</a:t>
            </a:r>
            <a:r>
              <a:rPr lang="en-GB" b="1" dirty="0" smtClean="0">
                <a:solidFill>
                  <a:srgbClr val="FFFFFF"/>
                </a:solidFill>
              </a:rPr>
              <a:t>.</a:t>
            </a:r>
            <a:endParaRPr lang="en-GB" sz="1200" dirty="0" smtClean="0"/>
          </a:p>
          <a:p>
            <a:pPr>
              <a:lnSpc>
                <a:spcPct val="80000"/>
              </a:lnSpc>
            </a:pPr>
            <a:endParaRPr lang="en-GB" sz="1200" dirty="0" smtClean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>
                <a:hlinkClick r:id="rId3"/>
              </a:rPr>
              <a:t>http://haskell.org/haskellwiki/GHC/Data_Parallel_Haskell</a:t>
            </a:r>
            <a:endParaRPr lang="en-GB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274638"/>
            <a:ext cx="8674100" cy="114300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Candidate Models in Haskell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127625"/>
          </a:xfrm>
        </p:spPr>
        <p:txBody>
          <a:bodyPr>
            <a:normAutofit/>
          </a:bodyPr>
          <a:lstStyle/>
          <a:p>
            <a:pPr marL="357188" indent="-357188">
              <a:defRPr/>
            </a:pPr>
            <a:r>
              <a:rPr lang="en-GB" dirty="0" smtClean="0"/>
              <a:t>Explicit threads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Non-deterministic by design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Monadic: </a:t>
            </a:r>
            <a:r>
              <a:rPr lang="en-GB" sz="2000" b="1" dirty="0" err="1" smtClean="0">
                <a:latin typeface="Courier"/>
                <a:cs typeface="Courier"/>
              </a:rPr>
              <a:t>forkIO</a:t>
            </a:r>
            <a:r>
              <a:rPr lang="en-GB" sz="2000" dirty="0" smtClean="0"/>
              <a:t> and </a:t>
            </a:r>
            <a:r>
              <a:rPr lang="en-GB" sz="2000" b="1" dirty="0" smtClean="0">
                <a:latin typeface="Courier"/>
                <a:cs typeface="Courier"/>
              </a:rPr>
              <a:t>STM</a:t>
            </a:r>
          </a:p>
          <a:p>
            <a:pPr marL="357188" indent="-352425">
              <a:defRPr/>
            </a:pPr>
            <a:r>
              <a:rPr lang="en-GB" dirty="0" smtClean="0"/>
              <a:t>Semi-implicit parallelism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Deterministic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Pure: </a:t>
            </a:r>
            <a:r>
              <a:rPr lang="en-GB" sz="2000" b="1" dirty="0" smtClean="0">
                <a:latin typeface="Courier"/>
                <a:cs typeface="Courier"/>
              </a:rPr>
              <a:t>par</a:t>
            </a:r>
            <a:r>
              <a:rPr lang="en-GB" sz="2000" dirty="0" smtClean="0"/>
              <a:t> and </a:t>
            </a:r>
            <a:r>
              <a:rPr lang="en-GB" sz="2000" dirty="0" err="1" smtClean="0">
                <a:latin typeface="Courier"/>
                <a:cs typeface="Courier"/>
              </a:rPr>
              <a:t>p</a:t>
            </a:r>
            <a:r>
              <a:rPr lang="en-GB" sz="2000" b="1" dirty="0" err="1" smtClean="0">
                <a:latin typeface="Courier"/>
                <a:cs typeface="Courier"/>
              </a:rPr>
              <a:t>seq</a:t>
            </a:r>
            <a:endParaRPr lang="en-GB" sz="2000" b="1" dirty="0" smtClean="0">
              <a:latin typeface="Courier"/>
              <a:cs typeface="Courier"/>
            </a:endParaRPr>
          </a:p>
          <a:p>
            <a:pPr marL="357188" indent="-352425">
              <a:defRPr/>
            </a:pPr>
            <a:r>
              <a:rPr lang="en-GB" dirty="0" smtClean="0"/>
              <a:t>Data parallelism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Deterministic</a:t>
            </a:r>
            <a:endParaRPr lang="en-GB" dirty="0" smtClean="0"/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Pure: parallel arrays</a:t>
            </a:r>
          </a:p>
          <a:p>
            <a:pPr marL="809625" lvl="1" indent="-352425">
              <a:buFont typeface="Wingdings" pitchFamily="2" charset="2"/>
              <a:buChar char="§"/>
              <a:defRPr/>
            </a:pPr>
            <a:r>
              <a:rPr lang="en-GB" sz="2000" dirty="0" smtClean="0"/>
              <a:t>Shared memory initially; distributed memory eventually; possibly even </a:t>
            </a:r>
            <a:r>
              <a:rPr lang="en-GB" sz="2000" dirty="0" err="1" smtClean="0"/>
              <a:t>GPUs</a:t>
            </a:r>
            <a:r>
              <a:rPr lang="en-GB" sz="2000" dirty="0" smtClean="0"/>
              <a:t>…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978400" y="1535113"/>
            <a:ext cx="3822700" cy="1477962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main :: IO () 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  = do {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ch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&lt;-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newChan</a:t>
            </a:r>
            <a:endParaRPr lang="en-GB" b="1" dirty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;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forkIO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ioManager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ch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;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forkIO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	(worker 1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ch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... etc ... }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970463" y="3308350"/>
            <a:ext cx="4063282" cy="1477328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0850" algn="l"/>
              </a:tabLst>
            </a:pPr>
            <a:r>
              <a:rPr lang="en-GB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::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-&gt;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Int</a:t>
            </a:r>
            <a:endParaRPr lang="en-GB" b="1" dirty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b="1" dirty="0" err="1">
                <a:solidFill>
                  <a:srgbClr val="000000"/>
                </a:solidFill>
                <a:latin typeface="Courier"/>
              </a:rPr>
              <a:t>f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= a `par`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b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urier"/>
              </a:rPr>
              <a:t>`</a:t>
            </a:r>
            <a:r>
              <a:rPr lang="en-GB" b="1" dirty="0" err="1" smtClean="0">
                <a:solidFill>
                  <a:srgbClr val="000000"/>
                </a:solidFill>
                <a:latin typeface="Courier"/>
              </a:rPr>
              <a:t>pseq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` a +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b</a:t>
            </a:r>
            <a:endParaRPr lang="en-GB" b="1" dirty="0">
              <a:solidFill>
                <a:srgbClr val="000000"/>
              </a:solidFill>
              <a:latin typeface="Courier"/>
            </a:endParaRP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where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	a = </a:t>
            </a:r>
            <a:r>
              <a:rPr lang="en-GB" b="1" dirty="0" smtClean="0">
                <a:solidFill>
                  <a:srgbClr val="000000"/>
                </a:solidFill>
                <a:latin typeface="Courier"/>
              </a:rPr>
              <a:t>f1 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(x-1)</a:t>
            </a:r>
          </a:p>
          <a:p>
            <a:pPr>
              <a:tabLst>
                <a:tab pos="450850" algn="l"/>
              </a:tabLst>
            </a:pPr>
            <a:r>
              <a:rPr lang="en-GB" b="1" dirty="0">
                <a:solidFill>
                  <a:srgbClr val="000000"/>
                </a:solidFill>
                <a:latin typeface="Courier"/>
              </a:rPr>
              <a:t>		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b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GB" b="1" dirty="0" smtClean="0">
                <a:solidFill>
                  <a:srgbClr val="000000"/>
                </a:solidFill>
                <a:latin typeface="Courier"/>
              </a:rPr>
              <a:t>f2 </a:t>
            </a:r>
            <a:r>
              <a:rPr lang="en-GB" b="1" dirty="0">
                <a:solidFill>
                  <a:srgbClr val="000000"/>
                </a:solidFill>
                <a:latin typeface="Courier"/>
              </a:rPr>
              <a:t>(x-2)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Grand Challenge</a:t>
            </a:r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709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Making effective use of </a:t>
            </a:r>
            <a:r>
              <a:rPr lang="en-US" dirty="0" err="1" smtClean="0"/>
              <a:t>multicore</a:t>
            </a:r>
            <a:r>
              <a:rPr lang="en-US" dirty="0" smtClean="0"/>
              <a:t> hardware is </a:t>
            </a:r>
            <a:r>
              <a:rPr lang="en-US" dirty="0" smtClean="0">
                <a:solidFill>
                  <a:srgbClr val="FFFF00"/>
                </a:solidFill>
              </a:rPr>
              <a:t>the challenge</a:t>
            </a:r>
            <a:r>
              <a:rPr lang="en-US" dirty="0" smtClean="0"/>
              <a:t> for programming languages now.</a:t>
            </a:r>
          </a:p>
          <a:p>
            <a:r>
              <a:rPr lang="en-US" dirty="0" smtClean="0"/>
              <a:t>Hardware is getting increasingly complicated:</a:t>
            </a:r>
          </a:p>
          <a:p>
            <a:pPr lvl="1"/>
            <a:r>
              <a:rPr lang="en-US" dirty="0" smtClean="0"/>
              <a:t>Nested memory hierarchies</a:t>
            </a:r>
          </a:p>
          <a:p>
            <a:pPr lvl="1"/>
            <a:r>
              <a:rPr lang="en-US" dirty="0" smtClean="0"/>
              <a:t>Hybrid processors: GPU + CPU, Cell, FPGA...</a:t>
            </a:r>
          </a:p>
          <a:p>
            <a:pPr lvl="1"/>
            <a:r>
              <a:rPr lang="en-US" dirty="0" smtClean="0"/>
              <a:t>Massive compute power sitting mostly idle.</a:t>
            </a:r>
          </a:p>
          <a:p>
            <a:r>
              <a:rPr lang="en-US" dirty="0" smtClean="0"/>
              <a:t>We need new programming models to program new commodity machines effectively.</a:t>
            </a:r>
          </a:p>
          <a:p>
            <a:r>
              <a:rPr lang="en-US" dirty="0" smtClean="0"/>
              <a:t>Language researchers are working hard to answer this challenge…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06600" y="1295400"/>
            <a:ext cx="5168900" cy="5219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Comic Sans MS" pitchFamily="66" charset="0"/>
            </a:endParaRPr>
          </a:p>
        </p:txBody>
      </p:sp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/>
          <a:lstStyle/>
          <a:p>
            <a:r>
              <a:rPr lang="en-US" dirty="0" smtClean="0"/>
              <a:t>Concurrency Hierarchy</a:t>
            </a:r>
            <a:endParaRPr lang="en-US" dirty="0"/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460500"/>
            <a:ext cx="4572000" cy="4792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GHC Runtime</a:t>
            </a:r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31200" cy="4709160"/>
          </a:xfrm>
        </p:spPr>
        <p:txBody>
          <a:bodyPr/>
          <a:lstStyle/>
          <a:p>
            <a:r>
              <a:rPr lang="en-US" dirty="0" smtClean="0"/>
              <a:t>Multiple virtual CPUs</a:t>
            </a:r>
          </a:p>
          <a:p>
            <a:pPr lvl="1"/>
            <a:r>
              <a:rPr lang="en-US" dirty="0" smtClean="0"/>
              <a:t>Each virtual CPU has a pool of OS threads.</a:t>
            </a:r>
          </a:p>
          <a:p>
            <a:pPr lvl="1"/>
            <a:r>
              <a:rPr lang="en-US" dirty="0" smtClean="0"/>
              <a:t>CPU-local spark pools for additional work.</a:t>
            </a:r>
          </a:p>
          <a:p>
            <a:pPr lvl="1"/>
            <a:r>
              <a:rPr lang="en-US" dirty="0" smtClean="0"/>
              <a:t>Work-stealing queue to run sparks.</a:t>
            </a:r>
          </a:p>
          <a:p>
            <a:r>
              <a:rPr lang="en-US" dirty="0" smtClean="0"/>
              <a:t>Lightweight Haskell threads map many-to-one onto OS threads.</a:t>
            </a:r>
          </a:p>
          <a:p>
            <a:r>
              <a:rPr lang="en-US" dirty="0" smtClean="0"/>
              <a:t>Automatic thread migration and load balancing.</a:t>
            </a:r>
          </a:p>
          <a:p>
            <a:r>
              <a:rPr lang="en-US" dirty="0" smtClean="0"/>
              <a:t>Parallel, generational garbage collection.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FFC000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>
        <a:spAutoFit/>
      </a:bodyPr>
      <a:lstStyle>
        <a:defPPr algn="ctr">
          <a:defRPr dirty="0">
            <a:latin typeface="Comic Sans MS" pitchFamily="66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37302</TotalTime>
  <Words>4415</Words>
  <Application>Microsoft Office PowerPoint</Application>
  <PresentationFormat>全屏显示(4:3)</PresentationFormat>
  <Paragraphs>771</Paragraphs>
  <Slides>72</Slides>
  <Notes>60</Notes>
  <HiddenSlides>4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5" baseType="lpstr">
      <vt:lpstr>Chalkboard</vt:lpstr>
      <vt:lpstr>Lucida Grande</vt:lpstr>
      <vt:lpstr>ＭＳ Ｐゴシック</vt:lpstr>
      <vt:lpstr>Arial</vt:lpstr>
      <vt:lpstr>Book Antiqua</vt:lpstr>
      <vt:lpstr>Calibri</vt:lpstr>
      <vt:lpstr>Comic Sans MS</vt:lpstr>
      <vt:lpstr>Courier</vt:lpstr>
      <vt:lpstr>Wingdings</vt:lpstr>
      <vt:lpstr>Wingdings 2</vt:lpstr>
      <vt:lpstr>Wingdings 3</vt:lpstr>
      <vt:lpstr>Apex</vt:lpstr>
      <vt:lpstr>Office Theme</vt:lpstr>
      <vt:lpstr>Parallelism in Haskell</vt:lpstr>
      <vt:lpstr>The Grand Challenge</vt:lpstr>
      <vt:lpstr>Candidate models in Haskell</vt:lpstr>
      <vt:lpstr>Parallelism vs Concurrency</vt:lpstr>
      <vt:lpstr>Haskell Execution Model</vt:lpstr>
      <vt:lpstr>Functional Programming to the Rescue?</vt:lpstr>
      <vt:lpstr>The par combinator</vt:lpstr>
      <vt:lpstr>Concurrency Hierarchy</vt:lpstr>
      <vt:lpstr>The GHC Runtime</vt:lpstr>
      <vt:lpstr>The meaning of par</vt:lpstr>
      <vt:lpstr>Example: One processor</vt:lpstr>
      <vt:lpstr>Example: Two Processors</vt:lpstr>
      <vt:lpstr>Model: Two Processors</vt:lpstr>
      <vt:lpstr>Model: One Processor</vt:lpstr>
      <vt:lpstr>No parallelism?</vt:lpstr>
      <vt:lpstr>Lucky parallelism</vt:lpstr>
      <vt:lpstr>A second combinator: pseq</vt:lpstr>
      <vt:lpstr>Using pseq</vt:lpstr>
      <vt:lpstr>ThreadScope</vt:lpstr>
      <vt:lpstr>Sample Program</vt:lpstr>
      <vt:lpstr>Strategies</vt:lpstr>
      <vt:lpstr>Summary:  Semi-implicit parallelism</vt:lpstr>
      <vt:lpstr>Candidate Models in Haskell</vt:lpstr>
      <vt:lpstr>Road map</vt:lpstr>
      <vt:lpstr>PowerPoint 演示文稿</vt:lpstr>
      <vt:lpstr>Flat data parallel</vt:lpstr>
      <vt:lpstr>Nested data parallel</vt:lpstr>
      <vt:lpstr>Nested DP is great for programmers</vt:lpstr>
      <vt:lpstr>Nested DP is tough for compilers</vt:lpstr>
      <vt:lpstr>Data Parallel Haskell</vt:lpstr>
      <vt:lpstr>Array comprehensions</vt:lpstr>
      <vt:lpstr>Sparse vector multiplication</vt:lpstr>
      <vt:lpstr>Sparse matrix multiplication</vt:lpstr>
      <vt:lpstr>Example: Data-parallel Quicksort</vt:lpstr>
      <vt:lpstr>How it works</vt:lpstr>
      <vt:lpstr>Example: Parallel Search</vt:lpstr>
      <vt:lpstr>Example: Parallel Search</vt:lpstr>
      <vt:lpstr>Example: Parallel Search</vt:lpstr>
      <vt:lpstr>Example: Parallel Search</vt:lpstr>
      <vt:lpstr>Hard to implement well!</vt:lpstr>
      <vt:lpstr>The flattening transformation</vt:lpstr>
      <vt:lpstr>Fusion</vt:lpstr>
      <vt:lpstr>Implementation Techniques</vt:lpstr>
      <vt:lpstr>Step 0: Desugaring</vt:lpstr>
      <vt:lpstr>Step 1: Vectorization</vt:lpstr>
      <vt:lpstr>Vectorization: Basic idea</vt:lpstr>
      <vt:lpstr>Vectorization: Basic idea</vt:lpstr>
      <vt:lpstr>Vectorization: Problem</vt:lpstr>
      <vt:lpstr>Vectorization: Key insight</vt:lpstr>
      <vt:lpstr>Step 2: Representing arrays</vt:lpstr>
      <vt:lpstr>Step 2: Representing arrays </vt:lpstr>
      <vt:lpstr>Step 2: Representing arrays </vt:lpstr>
      <vt:lpstr>Step 2: Nested arrays</vt:lpstr>
      <vt:lpstr>Step 2: Nested arrays</vt:lpstr>
      <vt:lpstr>Higher order complications</vt:lpstr>
      <vt:lpstr>Step 3: Distribution</vt:lpstr>
      <vt:lpstr>Step 3: Distribution</vt:lpstr>
      <vt:lpstr>Expressing distribution</vt:lpstr>
      <vt:lpstr>Distributing sumP</vt:lpstr>
      <vt:lpstr>Example: Distribution</vt:lpstr>
      <vt:lpstr>Distributing Lifted Multiply</vt:lpstr>
      <vt:lpstr>Step 4: Fusion</vt:lpstr>
      <vt:lpstr>Step 4: Fusion</vt:lpstr>
      <vt:lpstr>Step 4: Fusion</vt:lpstr>
      <vt:lpstr>Step 4: Fusion</vt:lpstr>
      <vt:lpstr>Step 4: Sequential fusion</vt:lpstr>
      <vt:lpstr>Implementation Techniques</vt:lpstr>
      <vt:lpstr>Purity pays off</vt:lpstr>
      <vt:lpstr>And it goes fast too...</vt:lpstr>
      <vt:lpstr>Data Parallel Summary</vt:lpstr>
      <vt:lpstr>Candidate Models in Haskell</vt:lpstr>
      <vt:lpstr>The Grand Challenge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taste of Haskell </dc:title>
  <dc:creator>Simon Peyton Jones</dc:creator>
  <cp:lastModifiedBy>Xinyu Feng</cp:lastModifiedBy>
  <cp:revision>876</cp:revision>
  <cp:lastPrinted>2008-10-15T19:48:29Z</cp:lastPrinted>
  <dcterms:created xsi:type="dcterms:W3CDTF">2010-11-16T22:55:57Z</dcterms:created>
  <dcterms:modified xsi:type="dcterms:W3CDTF">2014-05-12T14:50:01Z</dcterms:modified>
</cp:coreProperties>
</file>