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83" r:id="rId4"/>
    <p:sldId id="280" r:id="rId5"/>
    <p:sldId id="281" r:id="rId6"/>
    <p:sldId id="284" r:id="rId7"/>
    <p:sldId id="285" r:id="rId8"/>
    <p:sldId id="286" r:id="rId9"/>
    <p:sldId id="287" r:id="rId10"/>
    <p:sldId id="289" r:id="rId11"/>
    <p:sldId id="258" r:id="rId12"/>
    <p:sldId id="267" r:id="rId13"/>
    <p:sldId id="268" r:id="rId14"/>
    <p:sldId id="261" r:id="rId15"/>
    <p:sldId id="288" r:id="rId16"/>
    <p:sldId id="262" r:id="rId17"/>
    <p:sldId id="269" r:id="rId18"/>
    <p:sldId id="270" r:id="rId19"/>
    <p:sldId id="271" r:id="rId20"/>
    <p:sldId id="259" r:id="rId21"/>
    <p:sldId id="272" r:id="rId22"/>
    <p:sldId id="263" r:id="rId23"/>
    <p:sldId id="264" r:id="rId24"/>
    <p:sldId id="277" r:id="rId25"/>
    <p:sldId id="278" r:id="rId26"/>
    <p:sldId id="279" r:id="rId27"/>
    <p:sldId id="265" r:id="rId28"/>
    <p:sldId id="273" r:id="rId29"/>
    <p:sldId id="274" r:id="rId30"/>
    <p:sldId id="275" r:id="rId31"/>
    <p:sldId id="27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0" autoAdjust="0"/>
    <p:restoredTop sz="89992" autoAdjust="0"/>
  </p:normalViewPr>
  <p:slideViewPr>
    <p:cSldViewPr snapToGrid="0">
      <p:cViewPr varScale="1">
        <p:scale>
          <a:sx n="61" d="100"/>
          <a:sy n="61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E1193-F9F7-469F-B810-57DA60C0BCC9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9A4A0-07D4-46A9-AA57-648084242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6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al_programming_language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al_programming_language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9A4A0-07D4-46A9-AA57-6480842427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4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构造预测分析器时要消除左递归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9A4A0-07D4-46A9-AA57-6480842427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5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什么是最一般的合一代换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9A4A0-07D4-46A9-AA57-64808424278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7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('Meta Language') is a general-purpose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unctional programming language"/>
              </a:rPr>
              <a:t>functional programming language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9A4A0-07D4-46A9-AA57-64808424278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0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('Meta Language') is a general-purpose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unctional programming language"/>
              </a:rPr>
              <a:t>functional programming language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9A4A0-07D4-46A9-AA57-64808424278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6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9A4A0-07D4-46A9-AA57-64808424278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3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3B6D-C619-4FFC-A7CA-43B28DDD91D8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3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722E-B4B9-434A-B561-07AB1BFC79B8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16AC-C376-41C5-8C68-6439FF456722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783-4FC9-4C15-B1E2-D7DA364FEBCA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45BA-B1A4-4414-8629-9B81178C1D6A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8619-7F06-4387-B6DB-885E593C8518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B77F-DB91-4651-9799-B0DFE4089500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6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A1F6-864D-49D1-85BC-148D82B37F72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9897-5D0B-4B58-AA25-E0E976FE2052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1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C76E-801E-4B41-A008-95CCBA28619F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1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BF95-2ED7-40A0-AEFD-5FA9ADB894E4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2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CB959-2BF6-4310-AE50-0106E21A2E3D}" type="datetime1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A328-2012-46F9-88E5-55FF0D248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2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2017-11-23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82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H7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2630" y="60262"/>
            <a:ext cx="3104015" cy="21663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400" dirty="0" smtClean="0"/>
              <a:t>4.12(b) </a:t>
            </a:r>
            <a:r>
              <a:rPr lang="zh-CN" altLang="en-US" sz="1400" dirty="0" smtClean="0"/>
              <a:t>文法如下：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     S</a:t>
            </a:r>
            <a:r>
              <a:rPr lang="en-US" altLang="zh-CN" sz="1400" dirty="0"/>
              <a:t>’  →  S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S   </a:t>
            </a:r>
            <a:r>
              <a:rPr lang="en-US" altLang="zh-CN" sz="1400" dirty="0"/>
              <a:t>→ (L)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S   </a:t>
            </a:r>
            <a:r>
              <a:rPr lang="en-US" altLang="zh-CN" sz="1400" dirty="0"/>
              <a:t>→  a </a:t>
            </a:r>
          </a:p>
          <a:p>
            <a:pPr marL="0" indent="0">
              <a:buNone/>
            </a:pPr>
            <a:r>
              <a:rPr lang="en-US" altLang="zh-CN" sz="1400" dirty="0" smtClean="0"/>
              <a:t>     L   </a:t>
            </a:r>
            <a:r>
              <a:rPr lang="en-US" altLang="zh-CN" sz="1400" dirty="0"/>
              <a:t>→  ST</a:t>
            </a:r>
          </a:p>
          <a:p>
            <a:pPr marL="0" indent="0">
              <a:buNone/>
            </a:pPr>
            <a:r>
              <a:rPr lang="en-US" altLang="zh-CN" sz="1400" dirty="0" smtClean="0"/>
              <a:t>     T  </a:t>
            </a:r>
            <a:r>
              <a:rPr lang="en-US" altLang="zh-CN" sz="1400" dirty="0"/>
              <a:t>→ ,ST | </a:t>
            </a:r>
            <a:r>
              <a:rPr lang="zh-CN" altLang="en-US" sz="1400" dirty="0"/>
              <a:t>𝜀</a:t>
            </a:r>
          </a:p>
          <a:p>
            <a:pPr marL="0" indent="0">
              <a:buNone/>
            </a:pPr>
            <a:r>
              <a:rPr lang="zh-CN" altLang="en-US" sz="1400" dirty="0" smtClean="0"/>
              <a:t>写</a:t>
            </a:r>
            <a:r>
              <a:rPr lang="zh-CN" altLang="en-US" sz="1400" dirty="0"/>
              <a:t>出自下而上分析的栈操作代码</a:t>
            </a:r>
            <a:endParaRPr lang="en-US" altLang="zh-CN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引入标记非终极符</a:t>
            </a:r>
            <a:r>
              <a:rPr lang="en-US" altLang="zh-CN" dirty="0" smtClean="0"/>
              <a:t>M,N,R,P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88103"/>
              </p:ext>
            </p:extLst>
          </p:nvPr>
        </p:nvGraphicFramePr>
        <p:xfrm>
          <a:off x="1234441" y="2304956"/>
          <a:ext cx="8747759" cy="4495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821"/>
                <a:gridCol w="3850211"/>
                <a:gridCol w="3394727"/>
              </a:tblGrid>
              <a:tr h="37041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产生式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语义规则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栈操作代码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S’  →  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S.in = </a:t>
                      </a:r>
                      <a:r>
                        <a:rPr lang="en-US" altLang="zh-CN" sz="1600" dirty="0" err="1" smtClean="0"/>
                        <a:t>M.out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Stack[top - 1] = Stack[top]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M  → </a:t>
                      </a:r>
                      <a:r>
                        <a:rPr lang="zh-CN" altLang="en-US" sz="1600" dirty="0" smtClean="0"/>
                        <a:t>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M.out</a:t>
                      </a:r>
                      <a:r>
                        <a:rPr lang="en-US" altLang="zh-CN" sz="1600" baseline="0" dirty="0" smtClean="0"/>
                        <a:t> = 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Stack[top + 1] = 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   → (NL)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N.in = S.in + 1, L.in = </a:t>
                      </a:r>
                      <a:r>
                        <a:rPr lang="en-US" altLang="zh-CN" sz="1600" dirty="0" err="1" smtClean="0"/>
                        <a:t>N.out</a:t>
                      </a:r>
                      <a:r>
                        <a:rPr lang="en-US" altLang="zh-CN" sz="1600" dirty="0" smtClean="0"/>
                        <a:t>;  </a:t>
                      </a:r>
                      <a:r>
                        <a:rPr lang="en-US" altLang="zh-CN" sz="1600" dirty="0" err="1" smtClean="0"/>
                        <a:t>S.out</a:t>
                      </a:r>
                      <a:r>
                        <a:rPr lang="en-US" altLang="zh-CN" sz="1600" dirty="0" smtClean="0"/>
                        <a:t> = </a:t>
                      </a:r>
                      <a:r>
                        <a:rPr lang="en-US" altLang="zh-CN" sz="1600" dirty="0" err="1" smtClean="0"/>
                        <a:t>L.out</a:t>
                      </a:r>
                      <a:r>
                        <a:rPr lang="en-US" altLang="zh-CN" sz="1600" dirty="0" smtClean="0"/>
                        <a:t> + 1;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Stack[top - 3] = Stack[top - 1] + 1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N  → </a:t>
                      </a:r>
                      <a:r>
                        <a:rPr lang="zh-CN" altLang="en-US" sz="1600" dirty="0" smtClean="0"/>
                        <a:t>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N.out</a:t>
                      </a:r>
                      <a:r>
                        <a:rPr lang="en-US" altLang="zh-CN" sz="1600" baseline="0" dirty="0" smtClean="0"/>
                        <a:t> = N.in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Stack[top + 1] = Stack[top - 1] + 1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   →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S.out</a:t>
                      </a:r>
                      <a:r>
                        <a:rPr lang="en-US" altLang="zh-CN" sz="1600" dirty="0" smtClean="0"/>
                        <a:t> = S.in + 1; print (</a:t>
                      </a:r>
                      <a:r>
                        <a:rPr lang="en-US" altLang="zh-CN" sz="1600" dirty="0" err="1" smtClean="0"/>
                        <a:t>S.out</a:t>
                      </a:r>
                      <a:r>
                        <a:rPr lang="en-US" altLang="zh-CN" sz="1600" dirty="0" smtClean="0"/>
                        <a:t>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Stack[top] = Stack[top - 1] + 1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600" dirty="0" smtClean="0"/>
                        <a:t>L   →  SRT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S.in = L.in;  R.in = S.in; T.in = </a:t>
                      </a:r>
                      <a:r>
                        <a:rPr lang="en-US" altLang="zh-CN" sz="1600" dirty="0" err="1" smtClean="0"/>
                        <a:t>R.out</a:t>
                      </a:r>
                      <a:r>
                        <a:rPr lang="en-US" altLang="zh-CN" sz="1600" dirty="0" smtClean="0"/>
                        <a:t>, </a:t>
                      </a:r>
                      <a:r>
                        <a:rPr lang="en-US" altLang="zh-CN" sz="1600" dirty="0" err="1" smtClean="0"/>
                        <a:t>L.out</a:t>
                      </a:r>
                      <a:r>
                        <a:rPr lang="en-US" altLang="zh-CN" sz="1600" dirty="0" smtClean="0"/>
                        <a:t> = </a:t>
                      </a:r>
                      <a:r>
                        <a:rPr lang="en-US" altLang="zh-CN" sz="1600" dirty="0" err="1" smtClean="0"/>
                        <a:t>T.out</a:t>
                      </a:r>
                      <a:r>
                        <a:rPr lang="en-US" altLang="zh-CN" sz="1600" dirty="0" smtClean="0"/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Stack[top - 2] = Stack[top]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  → </a:t>
                      </a:r>
                      <a:r>
                        <a:rPr lang="zh-CN" altLang="en-US" sz="1600" dirty="0" smtClean="0"/>
                        <a:t>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R.out</a:t>
                      </a:r>
                      <a:r>
                        <a:rPr lang="en-US" altLang="zh-CN" sz="1600" dirty="0" smtClean="0"/>
                        <a:t> = R.in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Stack[top + 1] = Stack[top - 1]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T  → ,SPT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dirty="0" smtClean="0"/>
                        <a:t> 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S.in = T.in</a:t>
                      </a:r>
                      <a:r>
                        <a:rPr lang="en-US" altLang="zh-CN" sz="1600" baseline="0" dirty="0" smtClean="0"/>
                        <a:t> + 1</a:t>
                      </a:r>
                      <a:r>
                        <a:rPr lang="en-US" altLang="zh-CN" sz="1600" dirty="0" smtClean="0"/>
                        <a:t>;  P.in = S.in;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dirty="0" smtClean="0"/>
                        <a:t>T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baseline="0" dirty="0" smtClean="0"/>
                        <a:t>.in = </a:t>
                      </a:r>
                      <a:r>
                        <a:rPr lang="en-US" altLang="zh-CN" sz="1600" baseline="0" dirty="0" err="1" smtClean="0"/>
                        <a:t>P.out</a:t>
                      </a:r>
                      <a:r>
                        <a:rPr lang="en-US" altLang="zh-CN" sz="1600" baseline="0" dirty="0" smtClean="0"/>
                        <a:t>; </a:t>
                      </a:r>
                      <a:r>
                        <a:rPr lang="en-US" altLang="zh-CN" sz="1600" dirty="0" smtClean="0"/>
                        <a:t>T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dirty="0" smtClean="0"/>
                        <a:t>.out = </a:t>
                      </a:r>
                      <a:r>
                        <a:rPr lang="en-US" altLang="zh-CN" sz="1600" dirty="0" err="1" smtClean="0"/>
                        <a:t>S.out</a:t>
                      </a:r>
                      <a:r>
                        <a:rPr lang="en-US" altLang="zh-CN" sz="1600" dirty="0" smtClean="0"/>
                        <a:t>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Stack[top - 3] = Stack[top] </a:t>
                      </a:r>
                      <a:endParaRPr lang="zh-CN" altLang="en-US" sz="16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  → </a:t>
                      </a:r>
                      <a:r>
                        <a:rPr lang="zh-CN" altLang="en-US" sz="1600" dirty="0" smtClean="0"/>
                        <a:t>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P.out</a:t>
                      </a:r>
                      <a:r>
                        <a:rPr lang="en-US" altLang="zh-CN" sz="1600" baseline="0" dirty="0" smtClean="0"/>
                        <a:t> = P.in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Stack[top + 1] = Stack[top]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T  → </a:t>
                      </a:r>
                      <a:r>
                        <a:rPr lang="zh-CN" altLang="en-US" sz="1600" dirty="0" smtClean="0"/>
                        <a:t>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T.out</a:t>
                      </a:r>
                      <a:r>
                        <a:rPr lang="en-US" altLang="zh-CN" sz="1600" baseline="0" dirty="0" smtClean="0"/>
                        <a:t> = T.in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Stack[top] = Stack[top - 1] 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3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H8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假</a:t>
            </a:r>
            <a:r>
              <a:rPr lang="zh-CN" altLang="en-US" dirty="0" smtClean="0"/>
              <a:t>如有下列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的声明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b;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} CELL, *PCELL;</a:t>
            </a:r>
          </a:p>
          <a:p>
            <a:pPr marL="0" indent="0">
              <a:buNone/>
            </a:pPr>
            <a:r>
              <a:rPr lang="en-US" altLang="zh-CN" dirty="0" smtClean="0"/>
              <a:t>   CELL foo[100];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PCELL bar(x, y)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 CELL y; {}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为变量</a:t>
            </a:r>
            <a:r>
              <a:rPr lang="en-US" altLang="zh-CN" dirty="0" smtClean="0"/>
              <a:t>foo</a:t>
            </a:r>
            <a:r>
              <a:rPr lang="zh-CN" altLang="en-US" dirty="0" smtClean="0"/>
              <a:t>和函数</a:t>
            </a:r>
            <a:r>
              <a:rPr lang="en-US" altLang="zh-CN" dirty="0" smtClean="0"/>
              <a:t>bar</a:t>
            </a:r>
            <a:r>
              <a:rPr lang="zh-CN" altLang="en-US" dirty="0" smtClean="0"/>
              <a:t>的类型写出类型表达式。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H8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0265" y="513645"/>
            <a:ext cx="3680179" cy="21900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400" dirty="0" smtClean="0"/>
              <a:t>5.5 </a:t>
            </a:r>
            <a:r>
              <a:rPr lang="zh-CN" altLang="en-US" sz="1400" dirty="0"/>
              <a:t>假</a:t>
            </a:r>
            <a:r>
              <a:rPr lang="zh-CN" altLang="en-US" sz="1400" dirty="0" smtClean="0"/>
              <a:t>如有下列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的声明</a:t>
            </a:r>
            <a:r>
              <a:rPr lang="en-US" altLang="zh-CN" sz="1400" dirty="0" smtClean="0"/>
              <a:t>: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typedef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{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a, b;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} CELL, *PCELL;</a:t>
            </a:r>
          </a:p>
          <a:p>
            <a:pPr marL="0" indent="0">
              <a:buNone/>
            </a:pPr>
            <a:r>
              <a:rPr lang="en-US" altLang="zh-CN" sz="1400" dirty="0" smtClean="0"/>
              <a:t>   CELL foo[100];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PCELL bar(x, y)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x; CELL y; {}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为变量</a:t>
            </a:r>
            <a:r>
              <a:rPr lang="en-US" altLang="zh-CN" sz="1400" dirty="0" smtClean="0"/>
              <a:t>foo</a:t>
            </a:r>
            <a:r>
              <a:rPr lang="zh-CN" altLang="en-US" sz="1400" dirty="0" smtClean="0"/>
              <a:t>和函数</a:t>
            </a:r>
            <a:r>
              <a:rPr lang="en-US" altLang="zh-CN" sz="1400" dirty="0" smtClean="0"/>
              <a:t>bar</a:t>
            </a:r>
            <a:r>
              <a:rPr lang="zh-CN" altLang="en-US" sz="1400" dirty="0" smtClean="0"/>
              <a:t>的类型写出类型表达式。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568697" y="1402833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CELL foo[100</a:t>
            </a:r>
            <a:r>
              <a:rPr lang="en-US" altLang="zh-CN" sz="3200" dirty="0" smtClean="0"/>
              <a:t>];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98698" y="2296191"/>
            <a:ext cx="558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array(</a:t>
            </a:r>
            <a:r>
              <a:rPr lang="en-US" altLang="zh-CN" sz="3200" dirty="0" smtClean="0">
                <a:solidFill>
                  <a:srgbClr val="FF0000"/>
                </a:solidFill>
              </a:rPr>
              <a:t>Range ?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TypeOfElement</a:t>
            </a:r>
            <a:r>
              <a:rPr lang="en-US" altLang="zh-CN" sz="3200" dirty="0" smtClean="0">
                <a:solidFill>
                  <a:srgbClr val="FF0000"/>
                </a:solidFill>
              </a:rPr>
              <a:t> ?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98698" y="3189549"/>
            <a:ext cx="558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array(0..99,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TypeOfElement</a:t>
            </a:r>
            <a:r>
              <a:rPr lang="en-US" altLang="zh-CN" sz="3200" dirty="0" smtClean="0">
                <a:solidFill>
                  <a:srgbClr val="FF0000"/>
                </a:solidFill>
              </a:rPr>
              <a:t> ?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546119" y="4082907"/>
            <a:ext cx="309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array(0..99, </a:t>
            </a:r>
            <a:r>
              <a:rPr lang="en-US" altLang="zh-CN" sz="3200" dirty="0" smtClean="0">
                <a:solidFill>
                  <a:srgbClr val="FF0000"/>
                </a:solidFill>
              </a:rPr>
              <a:t>CELL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039758" y="4976265"/>
            <a:ext cx="6105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array(0..99, record(</a:t>
            </a:r>
            <a:r>
              <a:rPr lang="en-US" altLang="zh-CN" sz="3200" dirty="0"/>
              <a:t>(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200" dirty="0" smtClean="0">
                <a:solidFill>
                  <a:srgbClr val="FF0000"/>
                </a:solidFill>
              </a:rPr>
              <a:t> a</a:t>
            </a:r>
            <a:r>
              <a:rPr lang="en-US" altLang="zh-CN" sz="3200" dirty="0" smtClean="0"/>
              <a:t>)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×(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200" dirty="0" smtClean="0">
                <a:solidFill>
                  <a:srgbClr val="FF0000"/>
                </a:solidFill>
              </a:rPr>
              <a:t> b</a:t>
            </a:r>
            <a:r>
              <a:rPr lang="en-US" altLang="zh-CN" sz="3200" dirty="0" smtClean="0"/>
              <a:t>)))</a:t>
            </a:r>
            <a:endParaRPr lang="en-US" altLang="zh-C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38198" y="5869624"/>
            <a:ext cx="850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array(0..99, record((a × integer) ×(b </a:t>
            </a:r>
            <a:r>
              <a:rPr lang="en-US" altLang="zh-CN" sz="3200" dirty="0"/>
              <a:t>× integer</a:t>
            </a:r>
            <a:r>
              <a:rPr lang="en-US" altLang="zh-CN" sz="3200" dirty="0" smtClean="0"/>
              <a:t>)))</a:t>
            </a:r>
            <a:endParaRPr lang="en-US" altLang="zh-CN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H8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0265" y="513645"/>
            <a:ext cx="3680179" cy="21900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sz="1400" dirty="0" smtClean="0"/>
              <a:t>5.5 </a:t>
            </a:r>
            <a:r>
              <a:rPr lang="zh-CN" altLang="en-US" sz="1400" dirty="0"/>
              <a:t>假</a:t>
            </a:r>
            <a:r>
              <a:rPr lang="zh-CN" altLang="en-US" sz="1400" dirty="0" smtClean="0"/>
              <a:t>如有下列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的声明</a:t>
            </a:r>
            <a:r>
              <a:rPr lang="en-US" altLang="zh-CN" sz="1400" dirty="0" smtClean="0"/>
              <a:t>: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typedef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struct</a:t>
            </a:r>
            <a:r>
              <a:rPr lang="en-US" altLang="zh-CN" sz="1400" dirty="0" smtClean="0"/>
              <a:t>{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a, b;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} CELL, *PCELL;</a:t>
            </a:r>
          </a:p>
          <a:p>
            <a:pPr marL="0" indent="0">
              <a:buNone/>
            </a:pPr>
            <a:r>
              <a:rPr lang="en-US" altLang="zh-CN" sz="1400" dirty="0" smtClean="0"/>
              <a:t>   CELL foo[100];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PCELL bar(x, y)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x; CELL y; {}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为变量</a:t>
            </a:r>
            <a:r>
              <a:rPr lang="en-US" altLang="zh-CN" sz="1400" dirty="0" smtClean="0"/>
              <a:t>foo</a:t>
            </a:r>
            <a:r>
              <a:rPr lang="zh-CN" altLang="en-US" sz="1400" dirty="0" smtClean="0"/>
              <a:t>和函数</a:t>
            </a:r>
            <a:r>
              <a:rPr lang="en-US" altLang="zh-CN" sz="1400" dirty="0" smtClean="0"/>
              <a:t>bar</a:t>
            </a:r>
            <a:r>
              <a:rPr lang="zh-CN" altLang="en-US" sz="1400" dirty="0" smtClean="0"/>
              <a:t>的类型写出类型表达式。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794880" y="1641000"/>
            <a:ext cx="4979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PCELL bar(x, y)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x; CELL y; {}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8111" y="2535491"/>
            <a:ext cx="749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TypeOfParameters</a:t>
            </a:r>
            <a:r>
              <a:rPr lang="en-US" altLang="zh-CN" sz="3200" dirty="0" smtClean="0"/>
              <a:t>? -&gt; </a:t>
            </a:r>
            <a:r>
              <a:rPr lang="en-US" altLang="zh-CN" sz="3200" dirty="0" err="1" smtClean="0"/>
              <a:t>TypeOfReturnValue</a:t>
            </a:r>
            <a:r>
              <a:rPr lang="en-US" altLang="zh-CN" sz="3200" dirty="0" smtClean="0"/>
              <a:t>?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90612" y="3429982"/>
            <a:ext cx="558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(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200" dirty="0" smtClean="0"/>
              <a:t> ×</a:t>
            </a:r>
            <a:r>
              <a:rPr lang="en-US" altLang="zh-CN" sz="3200" dirty="0" smtClean="0">
                <a:solidFill>
                  <a:srgbClr val="FF0000"/>
                </a:solidFill>
              </a:rPr>
              <a:t>CELL</a:t>
            </a:r>
            <a:r>
              <a:rPr lang="en-US" altLang="zh-CN" sz="3200" dirty="0" smtClean="0"/>
              <a:t>) -&gt; </a:t>
            </a:r>
            <a:r>
              <a:rPr lang="en-US" altLang="zh-CN" sz="3200" dirty="0" smtClean="0">
                <a:solidFill>
                  <a:srgbClr val="FF0000"/>
                </a:solidFill>
              </a:rPr>
              <a:t>PCELL</a:t>
            </a:r>
            <a:r>
              <a:rPr lang="en-US" altLang="zh-CN" sz="3200" dirty="0" smtClean="0"/>
              <a:t>  </a:t>
            </a:r>
            <a:endParaRPr lang="en-US" altLang="zh-C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" y="4324473"/>
            <a:ext cx="10340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(integer ×record(</a:t>
            </a:r>
            <a:r>
              <a:rPr lang="en-US" altLang="zh-CN" sz="3200" dirty="0"/>
              <a:t>(a × integer) ×(b × integer</a:t>
            </a:r>
            <a:r>
              <a:rPr lang="en-US" altLang="zh-CN" sz="3200" dirty="0" smtClean="0"/>
              <a:t>))) -&gt; </a:t>
            </a:r>
            <a:r>
              <a:rPr lang="en-US" altLang="zh-CN" sz="3200" dirty="0" smtClean="0">
                <a:solidFill>
                  <a:srgbClr val="FF0000"/>
                </a:solidFill>
              </a:rPr>
              <a:t>PCELL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967" y="5139945"/>
            <a:ext cx="8901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(integer ×record((a × integer) ×(b × integer))) </a:t>
            </a:r>
            <a:r>
              <a:rPr lang="en-US" altLang="zh-CN" sz="3200" dirty="0" smtClean="0"/>
              <a:t>-&gt;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pointer(</a:t>
            </a:r>
            <a:r>
              <a:rPr lang="en-US" altLang="zh-CN" sz="3200" dirty="0"/>
              <a:t>record((a × integer) ×(b × integer))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5.12 </a:t>
                </a:r>
                <a:r>
                  <a:rPr lang="zh-CN" altLang="en-US" dirty="0" smtClean="0"/>
                  <a:t>拓展</a:t>
                </a:r>
                <a:r>
                  <a:rPr lang="en-US" altLang="zh-CN" dirty="0" smtClean="0"/>
                  <a:t>5.3.3</a:t>
                </a:r>
                <a:r>
                  <a:rPr lang="zh-CN" altLang="en-US" dirty="0" smtClean="0"/>
                  <a:t>节的类型检查，使之能包含记录。有关记录部分的类型和记录域引用表达式的语法如下：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𝒓𝒆𝒄𝒐𝒓𝒅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𝑓𝑖𝑒𝑙𝑑𝑠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𝑖𝑒𝑙𝑑𝑠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𝑓𝑖𝑒𝑙𝑑𝑠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𝑓𝑖𝑒𝑙𝑑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𝑓𝑖𝑒𝑙𝑑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𝑖𝑒𝑙𝑑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𝐢𝐝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zh-CN" alt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94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5.12 </a:t>
                </a:r>
                <a:r>
                  <a:rPr lang="zh-CN" altLang="en-US" dirty="0" smtClean="0"/>
                  <a:t>拓展</a:t>
                </a:r>
                <a:r>
                  <a:rPr lang="en-US" altLang="zh-CN" dirty="0" smtClean="0"/>
                  <a:t>5.3.3</a:t>
                </a:r>
                <a:r>
                  <a:rPr lang="zh-CN" altLang="en-US" dirty="0" smtClean="0"/>
                  <a:t>节的类型检查，使之能包含记录。有关记录部分的类型和记录域引用表达式的语法如下：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𝒓𝒆𝒄𝒐𝒓𝒅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𝑓𝑖𝑒𝑙𝑑𝑠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𝐞𝐧𝐝</m:t>
                    </m:r>
                  </m:oMath>
                </a14:m>
                <a:r>
                  <a:rPr lang="en-US" altLang="zh-CN" b="1" dirty="0" smtClean="0"/>
                  <a:t>       </a:t>
                </a:r>
                <a:r>
                  <a:rPr lang="en-US" altLang="zh-CN" dirty="0" smtClean="0"/>
                  <a:t>{</a:t>
                </a:r>
                <a:r>
                  <a:rPr lang="en-US" altLang="zh-CN" dirty="0" err="1" smtClean="0"/>
                  <a:t>T.type</a:t>
                </a:r>
                <a:r>
                  <a:rPr lang="en-US" altLang="zh-CN" dirty="0" smtClean="0"/>
                  <a:t> = record(</a:t>
                </a:r>
                <a:r>
                  <a:rPr lang="en-US" altLang="zh-CN" dirty="0" err="1" smtClean="0"/>
                  <a:t>fields.type</a:t>
                </a:r>
                <a:r>
                  <a:rPr lang="en-US" altLang="zh-CN" dirty="0" smtClean="0"/>
                  <a:t>)}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𝑖𝑒𝑙𝑑𝑠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𝑓𝑖𝑒𝑙𝑑𝑠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𝑓𝑖𝑒𝑙𝑑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 smtClean="0">
                    <a:ea typeface="Cambria Math" panose="02040503050406030204" pitchFamily="18" charset="0"/>
                  </a:rPr>
                  <a:t>         {</a:t>
                </a:r>
                <a:r>
                  <a:rPr lang="en-US" altLang="zh-CN" b="0" dirty="0" err="1" smtClean="0">
                    <a:ea typeface="Cambria Math" panose="02040503050406030204" pitchFamily="18" charset="0"/>
                  </a:rPr>
                  <a:t>fields.type</a:t>
                </a:r>
                <a:r>
                  <a:rPr lang="en-US" altLang="zh-CN" b="0" dirty="0" smtClean="0">
                    <a:ea typeface="Cambria Math" panose="02040503050406030204" pitchFamily="18" charset="0"/>
                  </a:rPr>
                  <a:t> = </a:t>
                </a:r>
                <a:r>
                  <a:rPr lang="en-US" altLang="zh-CN" b="0" dirty="0" err="1" smtClean="0">
                    <a:ea typeface="Cambria Math" panose="02040503050406030204" pitchFamily="18" charset="0"/>
                  </a:rPr>
                  <a:t>fields.type</a:t>
                </a:r>
                <a:r>
                  <a:rPr lang="en-US" altLang="zh-CN" b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/>
                  <a:t>× </a:t>
                </a:r>
                <a:r>
                  <a:rPr lang="en-US" altLang="zh-CN" dirty="0" err="1" smtClean="0"/>
                  <a:t>field.type</a:t>
                </a:r>
                <a:r>
                  <a:rPr lang="en-US" altLang="zh-CN" b="0" dirty="0" smtClean="0">
                    <a:ea typeface="Cambria Math" panose="020405030504060302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𝑓𝑖𝑒𝑙𝑑𝑠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𝑓𝑖𝑒𝑙𝑑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                      {</a:t>
                </a:r>
                <a:r>
                  <a:rPr lang="en-US" altLang="zh-CN" dirty="0">
                    <a:ea typeface="Cambria Math" panose="02040503050406030204" pitchFamily="18" charset="0"/>
                  </a:rPr>
                  <a:t>fields.type = </a:t>
                </a:r>
                <a:r>
                  <a:rPr lang="en-US" altLang="zh-CN" dirty="0" err="1" smtClean="0"/>
                  <a:t>field.type</a:t>
                </a:r>
                <a:r>
                  <a:rPr lang="en-US" altLang="zh-CN" dirty="0">
                    <a:ea typeface="Cambria Math" panose="02040503050406030204" pitchFamily="18" charset="0"/>
                  </a:rPr>
                  <a:t>}</a:t>
                </a:r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𝑖𝑒𝑙𝑑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b="1" dirty="0" smtClean="0"/>
                  <a:t>                          </a:t>
                </a:r>
                <a:r>
                  <a:rPr lang="en-US" altLang="zh-CN" dirty="0" smtClean="0"/>
                  <a:t>{</a:t>
                </a:r>
                <a:r>
                  <a:rPr lang="en-US" altLang="zh-CN" dirty="0" err="1" smtClean="0"/>
                  <a:t>field.type</a:t>
                </a:r>
                <a:r>
                  <a:rPr lang="en-US" altLang="zh-CN" dirty="0" smtClean="0"/>
                  <a:t> = id.name × </a:t>
                </a:r>
                <a:r>
                  <a:rPr lang="en-US" altLang="zh-CN" dirty="0" err="1" smtClean="0"/>
                  <a:t>T.type</a:t>
                </a:r>
                <a:r>
                  <a:rPr lang="en-US" altLang="zh-CN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𝐢𝐝</m:t>
                    </m:r>
                  </m:oMath>
                </a14:m>
                <a:r>
                  <a:rPr lang="en-US" altLang="zh-CN" b="1" dirty="0" smtClean="0"/>
                  <a:t>                                 </a:t>
                </a:r>
                <a:r>
                  <a:rPr lang="en-US" altLang="zh-CN" dirty="0" smtClean="0"/>
                  <a:t>{</a:t>
                </a:r>
                <a:r>
                  <a:rPr lang="en-US" altLang="zh-CN" dirty="0" err="1" smtClean="0"/>
                  <a:t>E.type</a:t>
                </a:r>
                <a:r>
                  <a:rPr lang="en-US" altLang="zh-CN" dirty="0" smtClean="0"/>
                  <a:t> = if(E1.type == record(t))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                                            lookup(E1.type, id.name)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                                        else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                                             </a:t>
                </a:r>
                <a:r>
                  <a:rPr lang="en-US" altLang="zh-CN" dirty="0" err="1" smtClean="0"/>
                  <a:t>type_error</a:t>
                </a:r>
                <a:r>
                  <a:rPr lang="en-US" altLang="zh-CN" dirty="0" smtClean="0"/>
                  <a:t>;}</a:t>
                </a:r>
              </a:p>
              <a:p>
                <a:pPr marL="0" indent="0">
                  <a:buNone/>
                </a:pPr>
                <a:endParaRPr lang="zh-CN" alt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9495"/>
              </a:xfrm>
              <a:blipFill rotWithShape="0">
                <a:blip r:embed="rId2"/>
                <a:stretch>
                  <a:fillRect l="-1043" t="-3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H8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8156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5.13</a:t>
            </a:r>
            <a:r>
              <a:rPr lang="zh-CN" altLang="en-US" sz="2400" dirty="0"/>
              <a:t>在文件</a:t>
            </a:r>
            <a:r>
              <a:rPr lang="en-US" sz="2400" dirty="0" err="1"/>
              <a:t>stdlib.h</a:t>
            </a:r>
            <a:r>
              <a:rPr lang="zh-CN" altLang="en-US" sz="2400" dirty="0"/>
              <a:t>中，关于</a:t>
            </a:r>
            <a:r>
              <a:rPr lang="en-US" sz="2400" dirty="0" err="1"/>
              <a:t>qsort</a:t>
            </a:r>
            <a:r>
              <a:rPr lang="zh-CN" altLang="en-US" sz="2400" dirty="0"/>
              <a:t>的外部声明如下：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extern void </a:t>
            </a:r>
            <a:r>
              <a:rPr lang="en-US" sz="2400" dirty="0" err="1"/>
              <a:t>qsort</a:t>
            </a:r>
            <a:r>
              <a:rPr lang="en-US" sz="2400" dirty="0"/>
              <a:t>(void *, </a:t>
            </a:r>
            <a:r>
              <a:rPr lang="en-US" sz="2400" dirty="0" err="1"/>
              <a:t>size_t</a:t>
            </a:r>
            <a:r>
              <a:rPr lang="en-US" sz="2400" dirty="0"/>
              <a:t>, </a:t>
            </a:r>
            <a:r>
              <a:rPr lang="en-US" sz="2400" dirty="0" err="1"/>
              <a:t>size_t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(*)(</a:t>
            </a:r>
            <a:r>
              <a:rPr lang="en-US" sz="2400" dirty="0" err="1"/>
              <a:t>const</a:t>
            </a:r>
            <a:r>
              <a:rPr lang="en-US" sz="2400" dirty="0"/>
              <a:t> void *, </a:t>
            </a:r>
            <a:r>
              <a:rPr lang="en-US" sz="2400" dirty="0" err="1"/>
              <a:t>const</a:t>
            </a:r>
            <a:r>
              <a:rPr lang="en-US" sz="2400" dirty="0"/>
              <a:t> void *));</a:t>
            </a:r>
          </a:p>
          <a:p>
            <a:pPr marL="0" indent="0">
              <a:buNone/>
            </a:pPr>
            <a:r>
              <a:rPr lang="zh-CN" altLang="en-US" sz="2400" dirty="0" smtClean="0"/>
              <a:t>用</a:t>
            </a:r>
            <a:r>
              <a:rPr lang="en-US" sz="2400" dirty="0"/>
              <a:t>SPARC/Solaris C</a:t>
            </a:r>
            <a:r>
              <a:rPr lang="zh-CN" altLang="en-US" sz="2400" dirty="0"/>
              <a:t>编译器</a:t>
            </a:r>
            <a:r>
              <a:rPr lang="zh-CN" altLang="en-US" sz="2400" dirty="0" smtClean="0"/>
              <a:t>编译下面</a:t>
            </a:r>
            <a:r>
              <a:rPr lang="zh-CN" altLang="en-US" sz="2400" dirty="0"/>
              <a:t>的</a:t>
            </a:r>
            <a:r>
              <a:rPr lang="en-US" sz="2400" dirty="0" smtClean="0"/>
              <a:t>C</a:t>
            </a:r>
            <a:r>
              <a:rPr lang="zh-CN" altLang="en-US" sz="2400" dirty="0"/>
              <a:t>程序</a:t>
            </a:r>
            <a:r>
              <a:rPr lang="zh-CN" altLang="en-US" sz="2400" dirty="0" smtClean="0"/>
              <a:t>时</a:t>
            </a:r>
            <a:r>
              <a:rPr lang="zh-CN" altLang="en-US" sz="2400" dirty="0"/>
              <a:t>，错误信息如下：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type.c:24: warning: passing argument 4 of `</a:t>
            </a:r>
            <a:r>
              <a:rPr lang="en-US" sz="2400" dirty="0" err="1"/>
              <a:t>qsort</a:t>
            </a:r>
            <a:r>
              <a:rPr lang="en-US" sz="2400" dirty="0"/>
              <a:t>’ from incompatible pointer type</a:t>
            </a:r>
          </a:p>
          <a:p>
            <a:pPr marL="0" indent="0">
              <a:buNone/>
            </a:pPr>
            <a:r>
              <a:rPr lang="zh-CN" altLang="en-US" sz="2400" dirty="0"/>
              <a:t>请你对该程序略作修改，使得该警告错误能消失，并且不改变程序的结果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781045" y="170375"/>
            <a:ext cx="4485908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{</a:t>
            </a:r>
          </a:p>
          <a:p>
            <a:r>
              <a:rPr lang="en-US" sz="1600" dirty="0"/>
              <a:t>    	</a:t>
            </a:r>
            <a:r>
              <a:rPr lang="en-US" sz="1600" dirty="0" err="1"/>
              <a:t>int</a:t>
            </a:r>
            <a:r>
              <a:rPr lang="en-US" sz="1600" dirty="0"/>
              <a:t>     Ave;</a:t>
            </a:r>
          </a:p>
          <a:p>
            <a:r>
              <a:rPr lang="en-US" sz="1600" dirty="0"/>
              <a:t>    	double  </a:t>
            </a:r>
            <a:r>
              <a:rPr lang="en-US" sz="1600" dirty="0" err="1"/>
              <a:t>Prob</a:t>
            </a:r>
            <a:r>
              <a:rPr lang="en-US" sz="1600" dirty="0"/>
              <a:t>;</a:t>
            </a:r>
          </a:p>
          <a:p>
            <a:r>
              <a:rPr lang="en-US" sz="1600" dirty="0"/>
              <a:t>}HYPO;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HYPO  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 err="1"/>
              <a:t>astHypo</a:t>
            </a:r>
            <a:r>
              <a:rPr lang="en-US" sz="1600" dirty="0"/>
              <a:t>;</a:t>
            </a:r>
          </a:p>
          <a:p>
            <a:r>
              <a:rPr lang="en-US" altLang="zh-CN" sz="1600" dirty="0" err="1"/>
              <a:t>i</a:t>
            </a:r>
            <a:r>
              <a:rPr lang="en-US" sz="1600" dirty="0" err="1"/>
              <a:t>nt</a:t>
            </a:r>
            <a:r>
              <a:rPr lang="en-US" sz="1600" dirty="0"/>
              <a:t>  n;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HypoCompare</a:t>
            </a:r>
            <a:r>
              <a:rPr lang="en-US" sz="1600" dirty="0"/>
              <a:t>(HYPO 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/>
              <a:t>stHypo1, HYPO 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/>
              <a:t>stHypo2)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if </a:t>
            </a:r>
            <a:r>
              <a:rPr lang="en-US" sz="1600" dirty="0"/>
              <a:t>(stHypo1-&gt;</a:t>
            </a:r>
            <a:r>
              <a:rPr lang="en-US" sz="1600" dirty="0" err="1"/>
              <a:t>Prob</a:t>
            </a:r>
            <a:r>
              <a:rPr lang="en-US" sz="1600" dirty="0"/>
              <a:t>&gt;stHypo2-&gt;</a:t>
            </a:r>
            <a:r>
              <a:rPr lang="en-US" sz="1600" dirty="0" err="1"/>
              <a:t>Prob</a:t>
            </a:r>
            <a:r>
              <a:rPr lang="en-US" sz="1600" dirty="0"/>
              <a:t>){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return</a:t>
            </a:r>
            <a:r>
              <a:rPr lang="en-US" sz="1600" dirty="0"/>
              <a:t>(-1);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>else if (stHypo1-&gt;</a:t>
            </a:r>
            <a:r>
              <a:rPr lang="en-US" sz="1600" dirty="0" err="1"/>
              <a:t>Prob</a:t>
            </a:r>
            <a:r>
              <a:rPr lang="en-US" sz="1600" dirty="0"/>
              <a:t>&lt;stHypo2-&gt;</a:t>
            </a:r>
            <a:r>
              <a:rPr lang="en-US" sz="1600" dirty="0" err="1"/>
              <a:t>Prob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return(1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>else{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return(0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}/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/>
              <a:t> end of function </a:t>
            </a:r>
            <a:r>
              <a:rPr lang="en-US" sz="1600" dirty="0" err="1"/>
              <a:t>HypoCompare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/>
              <a:t>/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qsort</a:t>
            </a:r>
            <a:r>
              <a:rPr lang="en-US" sz="1600" dirty="0" smtClean="0"/>
              <a:t> </a:t>
            </a:r>
            <a:r>
              <a:rPr lang="en-US" sz="1600" dirty="0"/>
              <a:t>( </a:t>
            </a:r>
            <a:r>
              <a:rPr lang="en-US" sz="1600" dirty="0" err="1"/>
              <a:t>astHypo,n,sizeof</a:t>
            </a:r>
            <a:r>
              <a:rPr lang="en-US" sz="1600" dirty="0"/>
              <a:t>(HYPO),</a:t>
            </a:r>
            <a:r>
              <a:rPr lang="en-US" sz="1600" dirty="0" err="1"/>
              <a:t>HypoCompare</a:t>
            </a:r>
            <a:r>
              <a:rPr lang="en-US" sz="1600" dirty="0"/>
              <a:t>);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H8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8156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5.13</a:t>
            </a:r>
            <a:r>
              <a:rPr lang="zh-CN" altLang="en-US" sz="2400" dirty="0" smtClean="0"/>
              <a:t>在文件</a:t>
            </a:r>
            <a:r>
              <a:rPr lang="en-US" sz="2400" dirty="0" err="1" smtClean="0"/>
              <a:t>stdlib.h</a:t>
            </a:r>
            <a:r>
              <a:rPr lang="zh-CN" altLang="en-US" sz="2400" dirty="0" smtClean="0"/>
              <a:t>中，关于</a:t>
            </a:r>
            <a:r>
              <a:rPr lang="en-US" sz="2400" dirty="0" err="1" smtClean="0"/>
              <a:t>qsort</a:t>
            </a:r>
            <a:r>
              <a:rPr lang="zh-CN" altLang="en-US" sz="2400" dirty="0" smtClean="0"/>
              <a:t>的外部声明如下：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extern void </a:t>
            </a:r>
            <a:r>
              <a:rPr lang="en-US" sz="2400" dirty="0" err="1" smtClean="0"/>
              <a:t>qsort</a:t>
            </a:r>
            <a:r>
              <a:rPr lang="en-US" sz="2400" dirty="0" smtClean="0"/>
              <a:t>(void *,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(*)(</a:t>
            </a:r>
            <a:r>
              <a:rPr lang="en-US" sz="2400" dirty="0" err="1" smtClean="0">
                <a:solidFill>
                  <a:srgbClr val="FF0000"/>
                </a:solidFill>
              </a:rPr>
              <a:t>const</a:t>
            </a:r>
            <a:r>
              <a:rPr lang="en-US" sz="2400" dirty="0" smtClean="0">
                <a:solidFill>
                  <a:srgbClr val="FF0000"/>
                </a:solidFill>
              </a:rPr>
              <a:t> void *, </a:t>
            </a:r>
            <a:r>
              <a:rPr lang="en-US" sz="2400" dirty="0" err="1" smtClean="0">
                <a:solidFill>
                  <a:srgbClr val="FF0000"/>
                </a:solidFill>
              </a:rPr>
              <a:t>const</a:t>
            </a:r>
            <a:r>
              <a:rPr lang="en-US" sz="2400" dirty="0" smtClean="0">
                <a:solidFill>
                  <a:srgbClr val="FF0000"/>
                </a:solidFill>
              </a:rPr>
              <a:t> void *)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zh-CN" altLang="en-US" sz="2400" dirty="0"/>
              <a:t>问题：</a:t>
            </a:r>
            <a:r>
              <a:rPr lang="en-US" altLang="zh-CN" sz="2400" dirty="0" err="1"/>
              <a:t>qsort</a:t>
            </a:r>
            <a:r>
              <a:rPr lang="zh-CN" altLang="en-US" sz="2400" dirty="0"/>
              <a:t>的第四个形式参数类型与函数调用的传参类型不一致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781045" y="170375"/>
            <a:ext cx="4485908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{</a:t>
            </a:r>
          </a:p>
          <a:p>
            <a:r>
              <a:rPr lang="en-US" sz="1600" dirty="0"/>
              <a:t>    	</a:t>
            </a:r>
            <a:r>
              <a:rPr lang="en-US" sz="1600" dirty="0" err="1"/>
              <a:t>int</a:t>
            </a:r>
            <a:r>
              <a:rPr lang="en-US" sz="1600" dirty="0"/>
              <a:t>     Ave;</a:t>
            </a:r>
          </a:p>
          <a:p>
            <a:r>
              <a:rPr lang="en-US" sz="1600" dirty="0"/>
              <a:t>    	double  </a:t>
            </a:r>
            <a:r>
              <a:rPr lang="en-US" sz="1600" dirty="0" err="1"/>
              <a:t>Prob</a:t>
            </a:r>
            <a:r>
              <a:rPr lang="en-US" sz="1600" dirty="0"/>
              <a:t>;</a:t>
            </a:r>
          </a:p>
          <a:p>
            <a:r>
              <a:rPr lang="en-US" sz="1600" dirty="0"/>
              <a:t>}HYPO;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HYPO  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 err="1"/>
              <a:t>astHypo</a:t>
            </a:r>
            <a:r>
              <a:rPr lang="en-US" sz="1600" dirty="0"/>
              <a:t>;</a:t>
            </a:r>
          </a:p>
          <a:p>
            <a:r>
              <a:rPr lang="en-US" altLang="zh-CN" sz="1600" dirty="0" err="1"/>
              <a:t>i</a:t>
            </a:r>
            <a:r>
              <a:rPr lang="en-US" sz="1600" dirty="0" err="1"/>
              <a:t>nt</a:t>
            </a:r>
            <a:r>
              <a:rPr lang="en-US" sz="1600" dirty="0"/>
              <a:t>  n;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HypoCompare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HYPO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</a:t>
            </a:r>
            <a:r>
              <a:rPr lang="en-US" sz="1600" dirty="0">
                <a:solidFill>
                  <a:srgbClr val="FF0000"/>
                </a:solidFill>
              </a:rPr>
              <a:t>stHypo1, HYPO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</a:t>
            </a:r>
            <a:r>
              <a:rPr lang="en-US" sz="1600" dirty="0">
                <a:solidFill>
                  <a:srgbClr val="FF0000"/>
                </a:solidFill>
              </a:rPr>
              <a:t>stHypo2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if </a:t>
            </a:r>
            <a:r>
              <a:rPr lang="en-US" sz="1600" dirty="0"/>
              <a:t>(stHypo1-&gt;</a:t>
            </a:r>
            <a:r>
              <a:rPr lang="en-US" sz="1600" dirty="0" err="1"/>
              <a:t>Prob</a:t>
            </a:r>
            <a:r>
              <a:rPr lang="en-US" sz="1600" dirty="0"/>
              <a:t>&gt;stHypo2-&gt;</a:t>
            </a:r>
            <a:r>
              <a:rPr lang="en-US" sz="1600" dirty="0" err="1"/>
              <a:t>Prob</a:t>
            </a:r>
            <a:r>
              <a:rPr lang="en-US" sz="1600" dirty="0"/>
              <a:t>){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return</a:t>
            </a:r>
            <a:r>
              <a:rPr lang="en-US" sz="1600" dirty="0"/>
              <a:t>(-1);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>else if (stHypo1-&gt;</a:t>
            </a:r>
            <a:r>
              <a:rPr lang="en-US" sz="1600" dirty="0" err="1"/>
              <a:t>Prob</a:t>
            </a:r>
            <a:r>
              <a:rPr lang="en-US" sz="1600" dirty="0"/>
              <a:t>&lt;stHypo2-&gt;</a:t>
            </a:r>
            <a:r>
              <a:rPr lang="en-US" sz="1600" dirty="0" err="1"/>
              <a:t>Prob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return(1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>else{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return(0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}/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/>
              <a:t> end of function </a:t>
            </a:r>
            <a:r>
              <a:rPr lang="en-US" sz="1600" dirty="0" err="1"/>
              <a:t>HypoCompare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/>
              <a:t>/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qsort</a:t>
            </a:r>
            <a:r>
              <a:rPr lang="en-US" sz="1600" dirty="0" smtClean="0"/>
              <a:t> </a:t>
            </a:r>
            <a:r>
              <a:rPr lang="en-US" sz="1600" dirty="0"/>
              <a:t>( </a:t>
            </a:r>
            <a:r>
              <a:rPr lang="en-US" sz="1600" dirty="0" err="1"/>
              <a:t>astHypo</a:t>
            </a:r>
            <a:r>
              <a:rPr lang="en-US" sz="1600" dirty="0" smtClean="0"/>
              <a:t>, n, </a:t>
            </a:r>
            <a:r>
              <a:rPr lang="en-US" sz="1600" dirty="0" err="1" smtClean="0"/>
              <a:t>sizeof</a:t>
            </a:r>
            <a:r>
              <a:rPr lang="en-US" sz="1600" dirty="0" smtClean="0"/>
              <a:t>(HYPO), </a:t>
            </a:r>
            <a:r>
              <a:rPr lang="en-US" sz="1600" dirty="0" err="1" smtClean="0">
                <a:solidFill>
                  <a:srgbClr val="FF0000"/>
                </a:solidFill>
              </a:rPr>
              <a:t>HypoCompare</a:t>
            </a:r>
            <a:r>
              <a:rPr lang="en-US" sz="1600" dirty="0"/>
              <a:t>);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H8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8156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5.13</a:t>
            </a:r>
            <a:r>
              <a:rPr lang="zh-CN" altLang="en-US" sz="2400" dirty="0" smtClean="0"/>
              <a:t>在文件</a:t>
            </a:r>
            <a:r>
              <a:rPr lang="en-US" sz="2400" dirty="0" err="1" smtClean="0"/>
              <a:t>stdlib.h</a:t>
            </a:r>
            <a:r>
              <a:rPr lang="zh-CN" altLang="en-US" sz="2400" dirty="0" smtClean="0"/>
              <a:t>中，关于</a:t>
            </a:r>
            <a:r>
              <a:rPr lang="en-US" sz="2400" dirty="0" err="1" smtClean="0"/>
              <a:t>qsort</a:t>
            </a:r>
            <a:r>
              <a:rPr lang="zh-CN" altLang="en-US" sz="2400" dirty="0" smtClean="0"/>
              <a:t>的外部声明如下：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extern void </a:t>
            </a:r>
            <a:r>
              <a:rPr lang="en-US" sz="2400" dirty="0" err="1" smtClean="0"/>
              <a:t>qsort</a:t>
            </a:r>
            <a:r>
              <a:rPr lang="en-US" sz="2400" dirty="0" smtClean="0"/>
              <a:t>(void *,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(*)(</a:t>
            </a:r>
            <a:r>
              <a:rPr lang="en-US" sz="2400" dirty="0" err="1" smtClean="0">
                <a:solidFill>
                  <a:srgbClr val="FF0000"/>
                </a:solidFill>
              </a:rPr>
              <a:t>const</a:t>
            </a:r>
            <a:r>
              <a:rPr lang="en-US" sz="2400" dirty="0" smtClean="0">
                <a:solidFill>
                  <a:srgbClr val="FF0000"/>
                </a:solidFill>
              </a:rPr>
              <a:t> void *, </a:t>
            </a:r>
            <a:r>
              <a:rPr lang="en-US" sz="2400" dirty="0" err="1" smtClean="0">
                <a:solidFill>
                  <a:srgbClr val="FF0000"/>
                </a:solidFill>
              </a:rPr>
              <a:t>const</a:t>
            </a:r>
            <a:r>
              <a:rPr lang="en-US" sz="2400" dirty="0" smtClean="0">
                <a:solidFill>
                  <a:srgbClr val="FF0000"/>
                </a:solidFill>
              </a:rPr>
              <a:t> void *)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zh-CN" altLang="en-US" sz="2400" dirty="0"/>
              <a:t>问题：</a:t>
            </a:r>
            <a:r>
              <a:rPr lang="en-US" altLang="zh-CN" sz="2400" dirty="0" err="1"/>
              <a:t>qsort</a:t>
            </a:r>
            <a:r>
              <a:rPr lang="zh-CN" altLang="en-US" sz="2400" dirty="0"/>
              <a:t>的第四个形式参数类型与函数调用的传参类型不</a:t>
            </a:r>
            <a:r>
              <a:rPr lang="zh-CN" altLang="en-US" sz="2400" dirty="0" smtClean="0"/>
              <a:t>一致</a:t>
            </a:r>
            <a:endParaRPr 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方法一：修改</a:t>
            </a:r>
            <a:r>
              <a:rPr lang="en-US" altLang="zh-CN" sz="2400" dirty="0" err="1" smtClean="0"/>
              <a:t>HypoCompare</a:t>
            </a:r>
            <a:r>
              <a:rPr lang="zh-CN" altLang="en-US" sz="2400" dirty="0" smtClean="0"/>
              <a:t>函数形式参数的类型</a:t>
            </a:r>
            <a:endParaRPr lang="en-US" sz="2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781045" y="170375"/>
            <a:ext cx="5283754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{</a:t>
            </a:r>
          </a:p>
          <a:p>
            <a:r>
              <a:rPr lang="en-US" sz="1600" dirty="0"/>
              <a:t>    	</a:t>
            </a:r>
            <a:r>
              <a:rPr lang="en-US" sz="1600" dirty="0" err="1"/>
              <a:t>int</a:t>
            </a:r>
            <a:r>
              <a:rPr lang="en-US" sz="1600" dirty="0"/>
              <a:t>     Ave;</a:t>
            </a:r>
          </a:p>
          <a:p>
            <a:r>
              <a:rPr lang="en-US" sz="1600" dirty="0"/>
              <a:t>    	double  </a:t>
            </a:r>
            <a:r>
              <a:rPr lang="en-US" sz="1600" dirty="0" err="1"/>
              <a:t>Prob</a:t>
            </a:r>
            <a:r>
              <a:rPr lang="en-US" sz="1600" dirty="0"/>
              <a:t>;</a:t>
            </a:r>
          </a:p>
          <a:p>
            <a:r>
              <a:rPr lang="en-US" sz="1600" dirty="0"/>
              <a:t>}HYPO;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HYPO  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 err="1"/>
              <a:t>astHypo</a:t>
            </a:r>
            <a:r>
              <a:rPr lang="en-US" sz="1600" dirty="0"/>
              <a:t>;</a:t>
            </a:r>
          </a:p>
          <a:p>
            <a:r>
              <a:rPr lang="en-US" altLang="zh-CN" sz="1600" dirty="0" err="1"/>
              <a:t>i</a:t>
            </a:r>
            <a:r>
              <a:rPr lang="en-US" sz="1600" dirty="0" err="1"/>
              <a:t>nt</a:t>
            </a:r>
            <a:r>
              <a:rPr lang="en-US" sz="1600" dirty="0"/>
              <a:t>  n;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HypoCompare</a:t>
            </a:r>
            <a:r>
              <a:rPr lang="en-US" sz="1600" dirty="0" smtClean="0"/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600" dirty="0" smtClean="0">
                <a:solidFill>
                  <a:srgbClr val="FF0000"/>
                </a:solidFill>
              </a:rPr>
              <a:t> void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</a:t>
            </a:r>
            <a:r>
              <a:rPr lang="en-US" sz="1600" dirty="0">
                <a:solidFill>
                  <a:srgbClr val="FF0000"/>
                </a:solidFill>
              </a:rPr>
              <a:t>stHypo1, </a:t>
            </a:r>
            <a:r>
              <a:rPr lang="en-US" sz="1600" dirty="0" err="1" smtClean="0">
                <a:solidFill>
                  <a:srgbClr val="FF0000"/>
                </a:solidFill>
              </a:rPr>
              <a:t>const</a:t>
            </a:r>
            <a:r>
              <a:rPr lang="en-US" sz="1600" dirty="0" smtClean="0">
                <a:solidFill>
                  <a:srgbClr val="FF0000"/>
                </a:solidFill>
              </a:rPr>
              <a:t> void</a:t>
            </a:r>
            <a:r>
              <a:rPr lang="en-US" sz="1600" dirty="0" smtClean="0">
                <a:solidFill>
                  <a:srgbClr val="FF0000"/>
                </a:solidFill>
                <a:sym typeface="Symbol" panose="05050102010706020507" pitchFamily="18" charset="2"/>
              </a:rPr>
              <a:t></a:t>
            </a:r>
            <a:r>
              <a:rPr lang="en-US" sz="1600" dirty="0">
                <a:solidFill>
                  <a:srgbClr val="FF0000"/>
                </a:solidFill>
              </a:rPr>
              <a:t>stHypo2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if (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HYPO </a:t>
            </a:r>
            <a:r>
              <a:rPr lang="en-US" sz="1600" dirty="0" smtClean="0">
                <a:solidFill>
                  <a:srgbClr val="FF0000"/>
                </a:solidFill>
              </a:rPr>
              <a:t>*)</a:t>
            </a:r>
            <a:r>
              <a:rPr lang="en-US" sz="1600" dirty="0" smtClean="0"/>
              <a:t>stHypo1-</a:t>
            </a:r>
            <a:r>
              <a:rPr lang="en-US" sz="1600" dirty="0"/>
              <a:t>&gt;</a:t>
            </a:r>
            <a:r>
              <a:rPr lang="en-US" sz="1600" dirty="0" err="1" smtClean="0"/>
              <a:t>Prob</a:t>
            </a:r>
            <a:r>
              <a:rPr lang="en-US" sz="1600" dirty="0" smtClean="0"/>
              <a:t>&gt;</a:t>
            </a:r>
            <a:r>
              <a:rPr lang="en-US" sz="1600" dirty="0">
                <a:solidFill>
                  <a:srgbClr val="FF0000"/>
                </a:solidFill>
              </a:rPr>
              <a:t>(HYPO *)</a:t>
            </a:r>
            <a:r>
              <a:rPr lang="en-US" sz="1600" dirty="0" smtClean="0"/>
              <a:t>stHypo2-</a:t>
            </a:r>
            <a:r>
              <a:rPr lang="en-US" sz="1600" dirty="0"/>
              <a:t>&gt;</a:t>
            </a:r>
            <a:r>
              <a:rPr lang="en-US" sz="1600" dirty="0" err="1"/>
              <a:t>Prob</a:t>
            </a:r>
            <a:r>
              <a:rPr lang="en-US" sz="1600" dirty="0"/>
              <a:t>){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return</a:t>
            </a:r>
            <a:r>
              <a:rPr lang="en-US" sz="1600" dirty="0"/>
              <a:t>(-1);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>else if 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FF0000"/>
                </a:solidFill>
              </a:rPr>
              <a:t>(HYPO *)</a:t>
            </a:r>
            <a:r>
              <a:rPr lang="en-US" sz="1600" dirty="0" smtClean="0"/>
              <a:t>stHypo1-</a:t>
            </a:r>
            <a:r>
              <a:rPr lang="en-US" sz="1600" dirty="0"/>
              <a:t>&gt;</a:t>
            </a:r>
            <a:r>
              <a:rPr lang="en-US" sz="1600" dirty="0" err="1"/>
              <a:t>Prob</a:t>
            </a:r>
            <a:r>
              <a:rPr lang="en-US" sz="1600" dirty="0" smtClean="0"/>
              <a:t>&lt;</a:t>
            </a:r>
            <a:r>
              <a:rPr lang="en-US" sz="1600" dirty="0">
                <a:solidFill>
                  <a:srgbClr val="FF0000"/>
                </a:solidFill>
              </a:rPr>
              <a:t>(HYPO *)</a:t>
            </a:r>
            <a:r>
              <a:rPr lang="en-US" sz="1600" dirty="0" smtClean="0"/>
              <a:t>stHypo2-</a:t>
            </a:r>
            <a:r>
              <a:rPr lang="en-US" sz="1600" dirty="0"/>
              <a:t>&gt;</a:t>
            </a:r>
            <a:r>
              <a:rPr lang="en-US" sz="1600" dirty="0" err="1"/>
              <a:t>Prob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return(1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>else{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return(0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}/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/>
              <a:t> end of function </a:t>
            </a:r>
            <a:r>
              <a:rPr lang="en-US" sz="1600" dirty="0" err="1"/>
              <a:t>HypoCompare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/>
              <a:t>/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qsort</a:t>
            </a:r>
            <a:r>
              <a:rPr lang="en-US" sz="1600" dirty="0" smtClean="0"/>
              <a:t> </a:t>
            </a:r>
            <a:r>
              <a:rPr lang="en-US" sz="1600" dirty="0"/>
              <a:t>( </a:t>
            </a:r>
            <a:r>
              <a:rPr lang="en-US" sz="1600" dirty="0" err="1"/>
              <a:t>astHypo</a:t>
            </a:r>
            <a:r>
              <a:rPr lang="en-US" sz="1600" dirty="0" smtClean="0"/>
              <a:t>, n, </a:t>
            </a:r>
            <a:r>
              <a:rPr lang="en-US" sz="1600" dirty="0" err="1" smtClean="0"/>
              <a:t>sizeof</a:t>
            </a:r>
            <a:r>
              <a:rPr lang="en-US" sz="1600" dirty="0" smtClean="0"/>
              <a:t>(HYPO), </a:t>
            </a:r>
            <a:r>
              <a:rPr lang="en-US" sz="1600" dirty="0" err="1" smtClean="0">
                <a:solidFill>
                  <a:srgbClr val="FF0000"/>
                </a:solidFill>
              </a:rPr>
              <a:t>HypoCompare</a:t>
            </a:r>
            <a:r>
              <a:rPr lang="en-US" sz="1600" dirty="0"/>
              <a:t>);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H8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8156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5.13</a:t>
            </a:r>
            <a:r>
              <a:rPr lang="zh-CN" altLang="en-US" sz="2400" dirty="0" smtClean="0"/>
              <a:t>在文件</a:t>
            </a:r>
            <a:r>
              <a:rPr lang="en-US" sz="2400" dirty="0" err="1" smtClean="0"/>
              <a:t>stdlib.h</a:t>
            </a:r>
            <a:r>
              <a:rPr lang="zh-CN" altLang="en-US" sz="2400" dirty="0" smtClean="0"/>
              <a:t>中，关于</a:t>
            </a:r>
            <a:r>
              <a:rPr lang="en-US" sz="2400" dirty="0" err="1" smtClean="0"/>
              <a:t>qsort</a:t>
            </a:r>
            <a:r>
              <a:rPr lang="zh-CN" altLang="en-US" sz="2400" dirty="0" smtClean="0"/>
              <a:t>的外部声明如下：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extern void </a:t>
            </a:r>
            <a:r>
              <a:rPr lang="en-US" sz="2400" dirty="0" err="1" smtClean="0"/>
              <a:t>qsort</a:t>
            </a:r>
            <a:r>
              <a:rPr lang="en-US" sz="2400" dirty="0" smtClean="0"/>
              <a:t>(void *,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(*)(</a:t>
            </a:r>
            <a:r>
              <a:rPr lang="en-US" sz="2400" dirty="0" err="1" smtClean="0">
                <a:solidFill>
                  <a:srgbClr val="FF0000"/>
                </a:solidFill>
              </a:rPr>
              <a:t>const</a:t>
            </a:r>
            <a:r>
              <a:rPr lang="en-US" sz="2400" dirty="0" smtClean="0">
                <a:solidFill>
                  <a:srgbClr val="FF0000"/>
                </a:solidFill>
              </a:rPr>
              <a:t> void *, </a:t>
            </a:r>
            <a:r>
              <a:rPr lang="en-US" sz="2400" dirty="0" err="1" smtClean="0">
                <a:solidFill>
                  <a:srgbClr val="FF0000"/>
                </a:solidFill>
              </a:rPr>
              <a:t>const</a:t>
            </a:r>
            <a:r>
              <a:rPr lang="en-US" sz="2400" dirty="0" smtClean="0">
                <a:solidFill>
                  <a:srgbClr val="FF0000"/>
                </a:solidFill>
              </a:rPr>
              <a:t> void *)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zh-CN" altLang="en-US" sz="2400" dirty="0"/>
              <a:t>问题：</a:t>
            </a:r>
            <a:r>
              <a:rPr lang="en-US" altLang="zh-CN" sz="2400" dirty="0" err="1"/>
              <a:t>qsort</a:t>
            </a:r>
            <a:r>
              <a:rPr lang="zh-CN" altLang="en-US" sz="2400" dirty="0"/>
              <a:t>的第四个形式参数类型与函数调用的传参类型不</a:t>
            </a:r>
            <a:r>
              <a:rPr lang="zh-CN" altLang="en-US" sz="2400" dirty="0" smtClean="0"/>
              <a:t>一致</a:t>
            </a:r>
            <a:endParaRPr 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方法二：强制修改</a:t>
            </a:r>
            <a:r>
              <a:rPr lang="en-US" altLang="zh-CN" sz="2400" dirty="0" err="1" smtClean="0"/>
              <a:t>qsort</a:t>
            </a:r>
            <a:r>
              <a:rPr lang="zh-CN" altLang="en-US" sz="2400" dirty="0" smtClean="0"/>
              <a:t>函数调用中第四个参数的类型</a:t>
            </a:r>
            <a:endParaRPr lang="en-US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264998" y="170375"/>
            <a:ext cx="6297951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 err="1"/>
              <a:t>typedef</a:t>
            </a:r>
            <a:r>
              <a:rPr lang="en-US" sz="1600" dirty="0"/>
              <a:t> </a:t>
            </a:r>
            <a:r>
              <a:rPr lang="en-US" sz="1600" dirty="0" err="1"/>
              <a:t>struct</a:t>
            </a:r>
            <a:r>
              <a:rPr lang="en-US" sz="1600" dirty="0"/>
              <a:t>{</a:t>
            </a:r>
          </a:p>
          <a:p>
            <a:r>
              <a:rPr lang="en-US" sz="1600" dirty="0"/>
              <a:t>    	</a:t>
            </a:r>
            <a:r>
              <a:rPr lang="en-US" sz="1600" dirty="0" err="1"/>
              <a:t>int</a:t>
            </a:r>
            <a:r>
              <a:rPr lang="en-US" sz="1600" dirty="0"/>
              <a:t>     Ave;</a:t>
            </a:r>
          </a:p>
          <a:p>
            <a:r>
              <a:rPr lang="en-US" sz="1600" dirty="0"/>
              <a:t>    	double  </a:t>
            </a:r>
            <a:r>
              <a:rPr lang="en-US" sz="1600" dirty="0" err="1"/>
              <a:t>Prob</a:t>
            </a:r>
            <a:r>
              <a:rPr lang="en-US" sz="1600" dirty="0"/>
              <a:t>;</a:t>
            </a:r>
          </a:p>
          <a:p>
            <a:r>
              <a:rPr lang="en-US" sz="1600" dirty="0"/>
              <a:t>}HYPO;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HYPO  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 err="1"/>
              <a:t>astHypo</a:t>
            </a:r>
            <a:r>
              <a:rPr lang="en-US" sz="1600" dirty="0"/>
              <a:t>;</a:t>
            </a:r>
          </a:p>
          <a:p>
            <a:r>
              <a:rPr lang="en-US" altLang="zh-CN" sz="1600" dirty="0" err="1"/>
              <a:t>i</a:t>
            </a:r>
            <a:r>
              <a:rPr lang="en-US" sz="1600" dirty="0" err="1"/>
              <a:t>nt</a:t>
            </a:r>
            <a:r>
              <a:rPr lang="en-US" sz="1600" dirty="0"/>
              <a:t>  n;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HypoCompare</a:t>
            </a:r>
            <a:r>
              <a:rPr lang="en-US" sz="1600" dirty="0"/>
              <a:t>(HYPO 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/>
              <a:t>stHypo1, HYPO 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/>
              <a:t>stHypo2)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if </a:t>
            </a:r>
            <a:r>
              <a:rPr lang="en-US" sz="1600" dirty="0"/>
              <a:t>(stHypo1-&gt;</a:t>
            </a:r>
            <a:r>
              <a:rPr lang="en-US" sz="1600" dirty="0" err="1"/>
              <a:t>Prob</a:t>
            </a:r>
            <a:r>
              <a:rPr lang="en-US" sz="1600" dirty="0"/>
              <a:t>&gt;stHypo2-&gt;</a:t>
            </a:r>
            <a:r>
              <a:rPr lang="en-US" sz="1600" dirty="0" err="1"/>
              <a:t>Prob</a:t>
            </a:r>
            <a:r>
              <a:rPr lang="en-US" sz="1600" dirty="0"/>
              <a:t>){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return</a:t>
            </a:r>
            <a:r>
              <a:rPr lang="en-US" sz="1600" dirty="0"/>
              <a:t>(-1);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>else if (stHypo1-&gt;</a:t>
            </a:r>
            <a:r>
              <a:rPr lang="en-US" sz="1600" dirty="0" err="1"/>
              <a:t>Prob</a:t>
            </a:r>
            <a:r>
              <a:rPr lang="en-US" sz="1600" dirty="0"/>
              <a:t>&lt;stHypo2-&gt;</a:t>
            </a:r>
            <a:r>
              <a:rPr lang="en-US" sz="1600" dirty="0" err="1"/>
              <a:t>Prob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return(1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>else{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return(0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}/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/>
              <a:t> end of function </a:t>
            </a:r>
            <a:r>
              <a:rPr lang="en-US" sz="1600" dirty="0" err="1"/>
              <a:t>HypoCompare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</a:t>
            </a:r>
            <a:r>
              <a:rPr lang="en-US" sz="1600" dirty="0"/>
              <a:t>/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qsort</a:t>
            </a:r>
            <a:r>
              <a:rPr lang="en-US" sz="1600" dirty="0" smtClean="0"/>
              <a:t> </a:t>
            </a:r>
            <a:r>
              <a:rPr lang="en-US" sz="1600" dirty="0"/>
              <a:t>( </a:t>
            </a:r>
            <a:r>
              <a:rPr lang="en-US" sz="1600" dirty="0" err="1"/>
              <a:t>astHypo</a:t>
            </a:r>
            <a:r>
              <a:rPr lang="en-US" sz="1600" dirty="0" smtClean="0"/>
              <a:t>, n, </a:t>
            </a:r>
            <a:r>
              <a:rPr lang="en-US" sz="1600" dirty="0" err="1" smtClean="0"/>
              <a:t>sizeof</a:t>
            </a:r>
            <a:r>
              <a:rPr lang="en-US" sz="1600" dirty="0" smtClean="0"/>
              <a:t>(HYPO),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(*)(</a:t>
            </a:r>
            <a:r>
              <a:rPr lang="en-US" sz="1600" dirty="0" err="1">
                <a:solidFill>
                  <a:srgbClr val="FF0000"/>
                </a:solidFill>
              </a:rPr>
              <a:t>const</a:t>
            </a:r>
            <a:r>
              <a:rPr lang="en-US" sz="1600" dirty="0">
                <a:solidFill>
                  <a:srgbClr val="FF0000"/>
                </a:solidFill>
              </a:rPr>
              <a:t> void *, </a:t>
            </a:r>
            <a:r>
              <a:rPr lang="en-US" sz="1600" dirty="0" err="1">
                <a:solidFill>
                  <a:srgbClr val="FF0000"/>
                </a:solidFill>
              </a:rPr>
              <a:t>const</a:t>
            </a:r>
            <a:r>
              <a:rPr lang="en-US" sz="1600" dirty="0">
                <a:solidFill>
                  <a:srgbClr val="FF0000"/>
                </a:solidFill>
              </a:rPr>
              <a:t> void </a:t>
            </a:r>
            <a:r>
              <a:rPr lang="en-US" sz="1600" dirty="0" smtClean="0">
                <a:solidFill>
                  <a:srgbClr val="FF0000"/>
                </a:solidFill>
              </a:rPr>
              <a:t>*)</a:t>
            </a:r>
          </a:p>
          <a:p>
            <a:r>
              <a:rPr lang="en-US" sz="1600" dirty="0" err="1" smtClean="0"/>
              <a:t>HypoCompare</a:t>
            </a:r>
            <a:r>
              <a:rPr lang="en-US" sz="1600" dirty="0"/>
              <a:t>);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4.12(b) </a:t>
                </a:r>
                <a:r>
                  <a:rPr lang="zh-CN" altLang="en-US" dirty="0" smtClean="0"/>
                  <a:t>文法如下：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写一个翻译方案，它打印出每个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在句子中是第几个字符。例如，当句子是</a:t>
                </a:r>
                <a:r>
                  <a:rPr lang="en-US" altLang="zh-CN" dirty="0" smtClean="0"/>
                  <a:t>(a,(a,(</a:t>
                </a:r>
                <a:r>
                  <a:rPr lang="en-US" altLang="zh-CN" dirty="0" err="1" smtClean="0"/>
                  <a:t>a,a</a:t>
                </a:r>
                <a:r>
                  <a:rPr lang="en-US" altLang="zh-CN" dirty="0" smtClean="0"/>
                  <a:t>),(a)))</a:t>
                </a:r>
                <a:r>
                  <a:rPr lang="zh-CN" altLang="en-US" dirty="0" smtClean="0"/>
                  <a:t>时，打印的结果是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 5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 8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 10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 14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(2)</a:t>
                </a:r>
                <a:r>
                  <a:rPr lang="zh-CN" altLang="en-US" dirty="0" smtClean="0"/>
                  <a:t>写出相应的语法制导定义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</a:t>
                </a:r>
                <a:r>
                  <a:rPr lang="zh-CN" altLang="en-US" dirty="0" smtClean="0"/>
                  <a:t>写出相应的预测翻译器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(4)</a:t>
                </a:r>
                <a:r>
                  <a:rPr lang="zh-CN" altLang="en-US" dirty="0" smtClean="0"/>
                  <a:t>写出自下而上分析的栈操作代码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5.16</a:t>
            </a:r>
            <a:r>
              <a:rPr lang="zh-CN" altLang="en-US" dirty="0"/>
              <a:t>对下面的每对表达式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a)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/>
              <a:t>1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(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/>
              <a:t>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en-US" dirty="0"/>
              <a:t>b) </a:t>
            </a:r>
            <a:r>
              <a:rPr lang="en-US" i="1" dirty="0"/>
              <a:t>array</a:t>
            </a:r>
            <a:r>
              <a:rPr lang="en-US" dirty="0"/>
              <a:t> (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(</a:t>
            </a:r>
            <a:r>
              <a:rPr lang="en-US" i="1" dirty="0"/>
              <a:t>pointer</a:t>
            </a:r>
            <a:r>
              <a:rPr lang="en-US" dirty="0"/>
              <a:t> (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en-US" dirty="0"/>
              <a:t>c) </a:t>
            </a:r>
            <a:r>
              <a:rPr lang="en-US" i="1" dirty="0">
                <a:sym typeface="Symbol" panose="05050102010706020507" pitchFamily="18" charset="2"/>
              </a:rPr>
              <a:t></a:t>
            </a:r>
            <a:r>
              <a:rPr lang="en-US" baseline="-25000" dirty="0"/>
              <a:t>1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>
                <a:sym typeface="Symbol" panose="05050102010706020507" pitchFamily="18" charset="2"/>
              </a:rPr>
              <a:t></a:t>
            </a:r>
            <a:r>
              <a:rPr lang="en-US" baseline="-25000" dirty="0" smtClean="0"/>
              <a:t>2</a:t>
            </a:r>
          </a:p>
          <a:p>
            <a:pPr marL="0" indent="0">
              <a:buNone/>
            </a:pPr>
            <a:r>
              <a:rPr lang="zh-CN" altLang="en-US" dirty="0" smtClean="0"/>
              <a:t>找出</a:t>
            </a:r>
            <a:r>
              <a:rPr lang="en-US" altLang="zh-CN" dirty="0" smtClean="0"/>
              <a:t>(a)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(b)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(b)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(c)</a:t>
            </a:r>
            <a:r>
              <a:rPr lang="zh-CN" altLang="en-US" dirty="0" smtClean="0"/>
              <a:t>最</a:t>
            </a:r>
            <a:r>
              <a:rPr lang="zh-CN" altLang="en-US" dirty="0"/>
              <a:t>一般的合一代换：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8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(a)</a:t>
            </a:r>
            <a:r>
              <a:rPr lang="zh-CN" altLang="en-US" dirty="0"/>
              <a:t>与</a:t>
            </a:r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46545" y="365125"/>
            <a:ext cx="4468640" cy="188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 5.16</a:t>
            </a:r>
            <a:r>
              <a:rPr lang="zh-CN" altLang="en-US" sz="1800" dirty="0" smtClean="0"/>
              <a:t>对下面的每对表达式，</a:t>
            </a:r>
            <a:endParaRPr lang="en-US" altLang="zh-CN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(a) 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baseline="-25000" dirty="0" smtClean="0"/>
              <a:t>1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(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baseline="-25000" dirty="0" smtClean="0"/>
              <a:t>2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   (b) </a:t>
            </a:r>
            <a:r>
              <a:rPr lang="en-US" sz="1800" i="1" dirty="0" smtClean="0"/>
              <a:t>array</a:t>
            </a:r>
            <a:r>
              <a:rPr lang="en-US" sz="1800" dirty="0" smtClean="0"/>
              <a:t> (</a:t>
            </a:r>
            <a:r>
              <a:rPr lang="en-US" sz="1800" i="1" dirty="0" smtClean="0">
                <a:sym typeface="Symbol" panose="05050102010706020507" pitchFamily="18" charset="2"/>
              </a:rPr>
              <a:t>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(</a:t>
            </a:r>
            <a:r>
              <a:rPr lang="en-US" sz="1800" i="1" dirty="0" smtClean="0"/>
              <a:t>pointer</a:t>
            </a:r>
            <a:r>
              <a:rPr lang="en-US" sz="1800" dirty="0" smtClean="0"/>
              <a:t> (</a:t>
            </a:r>
            <a:r>
              <a:rPr lang="en-US" sz="1800" i="1" dirty="0" smtClean="0">
                <a:sym typeface="Symbol" panose="05050102010706020507" pitchFamily="18" charset="2"/>
              </a:rPr>
              <a:t>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i="1" dirty="0" smtClean="0">
                <a:sym typeface="Symbol" panose="05050102010706020507" pitchFamily="18" charset="2"/>
              </a:rPr>
              <a:t>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   (c) </a:t>
            </a:r>
            <a:r>
              <a:rPr lang="en-US" sz="1800" i="1" dirty="0" smtClean="0">
                <a:sym typeface="Symbol" panose="05050102010706020507" pitchFamily="18" charset="2"/>
              </a:rPr>
              <a:t></a:t>
            </a:r>
            <a:r>
              <a:rPr lang="en-US" sz="1800" baseline="-25000" dirty="0" smtClean="0"/>
              <a:t>1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>
                <a:sym typeface="Symbol" panose="05050102010706020507" pitchFamily="18" charset="2"/>
              </a:rPr>
              <a:t></a:t>
            </a:r>
            <a:r>
              <a:rPr lang="en-US" sz="1800" baseline="-25000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 smtClean="0"/>
              <a:t>找出</a:t>
            </a:r>
            <a:r>
              <a:rPr lang="en-US" altLang="zh-CN" sz="1800" dirty="0" smtClean="0"/>
              <a:t>(a) </a:t>
            </a:r>
            <a:r>
              <a:rPr lang="zh-CN" altLang="en-US" sz="1800" dirty="0" smtClean="0"/>
              <a:t>和 </a:t>
            </a:r>
            <a:r>
              <a:rPr lang="en-US" altLang="zh-CN" sz="1800" dirty="0" smtClean="0"/>
              <a:t>(b) 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(b)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(c)</a:t>
            </a:r>
            <a:r>
              <a:rPr lang="zh-CN" altLang="en-US" sz="1800" dirty="0" smtClean="0"/>
              <a:t>最一般的合一代换：</a:t>
            </a:r>
            <a:endParaRPr lang="en-US" sz="1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683944" y="3285650"/>
            <a:ext cx="8669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S(α1) = array ( β1 ) </a:t>
            </a:r>
            <a:endParaRPr lang="en-US" sz="2800" dirty="0" smtClean="0"/>
          </a:p>
          <a:p>
            <a:r>
              <a:rPr lang="en-US" sz="2800" dirty="0" smtClean="0"/>
              <a:t>S(α2</a:t>
            </a:r>
            <a:r>
              <a:rPr lang="en-US" sz="2800" dirty="0"/>
              <a:t>) = pointer ( β1 ) </a:t>
            </a:r>
            <a:endParaRPr lang="en-US" sz="2800" dirty="0" smtClean="0"/>
          </a:p>
          <a:p>
            <a:r>
              <a:rPr lang="en-US" sz="2800" dirty="0" smtClean="0"/>
              <a:t>S(β2</a:t>
            </a:r>
            <a:r>
              <a:rPr lang="en-US" sz="2800" dirty="0"/>
              <a:t>) = array ( β1 )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(b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(c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46545" y="365125"/>
            <a:ext cx="4468640" cy="188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 5.16</a:t>
            </a:r>
            <a:r>
              <a:rPr lang="zh-CN" altLang="en-US" sz="1800" dirty="0" smtClean="0"/>
              <a:t>对下面的每对表达式，</a:t>
            </a:r>
            <a:endParaRPr lang="en-US" altLang="zh-CN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(a) 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baseline="-25000" dirty="0" smtClean="0"/>
              <a:t>1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(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baseline="-25000" dirty="0" smtClean="0"/>
              <a:t>2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   (b) </a:t>
            </a:r>
            <a:r>
              <a:rPr lang="en-US" sz="1800" i="1" dirty="0" smtClean="0"/>
              <a:t>array</a:t>
            </a:r>
            <a:r>
              <a:rPr lang="en-US" sz="1800" dirty="0" smtClean="0"/>
              <a:t> (</a:t>
            </a:r>
            <a:r>
              <a:rPr lang="en-US" sz="1800" i="1" dirty="0" smtClean="0">
                <a:sym typeface="Symbol" panose="05050102010706020507" pitchFamily="18" charset="2"/>
              </a:rPr>
              <a:t>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(</a:t>
            </a:r>
            <a:r>
              <a:rPr lang="en-US" sz="1800" i="1" dirty="0" smtClean="0"/>
              <a:t>pointer</a:t>
            </a:r>
            <a:r>
              <a:rPr lang="en-US" sz="1800" dirty="0" smtClean="0"/>
              <a:t> (</a:t>
            </a:r>
            <a:r>
              <a:rPr lang="en-US" sz="1800" i="1" dirty="0" smtClean="0">
                <a:sym typeface="Symbol" panose="05050102010706020507" pitchFamily="18" charset="2"/>
              </a:rPr>
              <a:t>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i="1" dirty="0" smtClean="0">
                <a:sym typeface="Symbol" panose="05050102010706020507" pitchFamily="18" charset="2"/>
              </a:rPr>
              <a:t>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   (c) </a:t>
            </a:r>
            <a:r>
              <a:rPr lang="en-US" sz="1800" i="1" dirty="0" smtClean="0">
                <a:sym typeface="Symbol" panose="05050102010706020507" pitchFamily="18" charset="2"/>
              </a:rPr>
              <a:t></a:t>
            </a:r>
            <a:r>
              <a:rPr lang="en-US" sz="1800" baseline="-25000" dirty="0" smtClean="0"/>
              <a:t>1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>
                <a:sym typeface="Symbol" panose="05050102010706020507" pitchFamily="18" charset="2"/>
              </a:rPr>
              <a:t></a:t>
            </a:r>
            <a:r>
              <a:rPr lang="en-US" sz="1800" baseline="-25000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 smtClean="0"/>
              <a:t>找出</a:t>
            </a:r>
            <a:r>
              <a:rPr lang="en-US" altLang="zh-CN" sz="1800" dirty="0" smtClean="0"/>
              <a:t>(a) </a:t>
            </a:r>
            <a:r>
              <a:rPr lang="zh-CN" altLang="en-US" sz="1800" dirty="0" smtClean="0"/>
              <a:t>和 </a:t>
            </a:r>
            <a:r>
              <a:rPr lang="en-US" altLang="zh-CN" sz="1800" dirty="0" smtClean="0"/>
              <a:t>(b) 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(b)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(c)</a:t>
            </a:r>
            <a:r>
              <a:rPr lang="zh-CN" altLang="en-US" sz="1800" dirty="0" smtClean="0"/>
              <a:t>最一般的合一代换：</a:t>
            </a:r>
            <a:endParaRPr lang="en-US" sz="1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710220" y="3613979"/>
            <a:ext cx="40182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S(γ1) = array ( β1 ) </a:t>
            </a:r>
            <a:endParaRPr lang="en-US" sz="2800" dirty="0" smtClean="0"/>
          </a:p>
          <a:p>
            <a:r>
              <a:rPr lang="en-US" sz="2800" dirty="0" smtClean="0"/>
              <a:t>S(γ2</a:t>
            </a:r>
            <a:r>
              <a:rPr lang="en-US" sz="2800" dirty="0"/>
              <a:t>) = pointer ( β1 ) → β2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 5.17</a:t>
            </a:r>
            <a:r>
              <a:rPr lang="zh-CN" altLang="en-US" dirty="0"/>
              <a:t>效仿例</a:t>
            </a:r>
            <a:r>
              <a:rPr lang="en-US" dirty="0"/>
              <a:t>5.5</a:t>
            </a:r>
            <a:r>
              <a:rPr lang="zh-CN" altLang="en-US" dirty="0"/>
              <a:t>，推导下面</a:t>
            </a:r>
            <a:r>
              <a:rPr lang="en-US" dirty="0"/>
              <a:t>map</a:t>
            </a:r>
            <a:r>
              <a:rPr lang="zh-CN" altLang="en-US" dirty="0"/>
              <a:t>的多态类型：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map :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dirty="0"/>
              <a:t>. ( (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i="1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dirty="0"/>
              <a:t> )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i="1" dirty="0"/>
              <a:t> list </a:t>
            </a:r>
            <a:r>
              <a:rPr lang="en-US" dirty="0"/>
              <a:t>(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/>
              <a:t> ) )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(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map</a:t>
            </a:r>
            <a:r>
              <a:rPr lang="zh-CN" altLang="en-US" dirty="0"/>
              <a:t>的</a:t>
            </a:r>
            <a:r>
              <a:rPr lang="en-US" dirty="0"/>
              <a:t>ML</a:t>
            </a:r>
            <a:r>
              <a:rPr lang="zh-CN" altLang="en-US" dirty="0"/>
              <a:t>定义是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 map ( f, l ) =</a:t>
            </a:r>
          </a:p>
          <a:p>
            <a:pPr marL="0" indent="0">
              <a:buNone/>
            </a:pPr>
            <a:r>
              <a:rPr lang="en-US" dirty="0" smtClean="0"/>
              <a:t>    if </a:t>
            </a:r>
            <a:r>
              <a:rPr lang="en-US" dirty="0"/>
              <a:t>null (l ) then nil</a:t>
            </a:r>
          </a:p>
          <a:p>
            <a:pPr marL="0" indent="0">
              <a:buNone/>
            </a:pPr>
            <a:r>
              <a:rPr lang="en-US" dirty="0" smtClean="0"/>
              <a:t>    else </a:t>
            </a:r>
            <a:r>
              <a:rPr lang="en-US" dirty="0"/>
              <a:t>cons (f (</a:t>
            </a:r>
            <a:r>
              <a:rPr lang="en-US" dirty="0" err="1"/>
              <a:t>hd</a:t>
            </a:r>
            <a:r>
              <a:rPr lang="en-US" dirty="0"/>
              <a:t> (l)), map (f, </a:t>
            </a:r>
            <a:r>
              <a:rPr lang="en-US" dirty="0" err="1"/>
              <a:t>tl</a:t>
            </a:r>
            <a:r>
              <a:rPr lang="en-US" dirty="0"/>
              <a:t> (l ) ) );</a:t>
            </a:r>
          </a:p>
          <a:p>
            <a:pPr marL="0" indent="0">
              <a:buNone/>
            </a:pPr>
            <a:r>
              <a:rPr lang="zh-CN" altLang="en-US" dirty="0"/>
              <a:t>在这个函数体中，内部定义的标识符的类型是：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null </a:t>
            </a:r>
            <a:r>
              <a:rPr lang="en-US" dirty="0"/>
              <a:t>: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/>
              <a:t>. </a:t>
            </a:r>
            <a:r>
              <a:rPr lang="en-US" i="1" dirty="0"/>
              <a:t>list</a:t>
            </a:r>
            <a:r>
              <a:rPr lang="en-US" dirty="0"/>
              <a:t> (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/>
              <a:t> )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nil </a:t>
            </a:r>
            <a:r>
              <a:rPr lang="en-US" dirty="0"/>
              <a:t>: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/>
              <a:t>. </a:t>
            </a:r>
            <a:r>
              <a:rPr lang="en-US" i="1" dirty="0" smtClean="0"/>
              <a:t>list</a:t>
            </a:r>
            <a:r>
              <a:rPr lang="en-US" dirty="0" smtClean="0"/>
              <a:t> (</a:t>
            </a:r>
            <a:r>
              <a:rPr lang="en-US" i="1" dirty="0" smtClean="0">
                <a:sym typeface="Symbol" panose="05050102010706020507" pitchFamily="18" charset="2"/>
              </a:rPr>
              <a:t></a:t>
            </a:r>
            <a:r>
              <a:rPr lang="en-US" dirty="0" smtClean="0"/>
              <a:t> ) ;</a:t>
            </a:r>
          </a:p>
          <a:p>
            <a:pPr marL="0" indent="0">
              <a:buNone/>
            </a:pPr>
            <a:r>
              <a:rPr lang="en-US" dirty="0" smtClean="0"/>
              <a:t>    cons : </a:t>
            </a:r>
            <a:r>
              <a:rPr lang="en-US" dirty="0" smtClean="0">
                <a:sym typeface="Symbol" panose="05050102010706020507" pitchFamily="18" charset="2"/>
              </a:rPr>
              <a:t></a:t>
            </a:r>
            <a:r>
              <a:rPr lang="en-US" i="1" dirty="0" smtClean="0">
                <a:sym typeface="Symbol" panose="05050102010706020507" pitchFamily="18" charset="2"/>
              </a:rPr>
              <a:t></a:t>
            </a:r>
            <a:r>
              <a:rPr lang="en-US" dirty="0" smtClean="0"/>
              <a:t>. (</a:t>
            </a:r>
            <a:r>
              <a:rPr lang="en-US" i="1" dirty="0" smtClean="0">
                <a:sym typeface="Symbol" panose="05050102010706020507" pitchFamily="18" charset="2"/>
              </a:rPr>
              <a:t></a:t>
            </a:r>
            <a:r>
              <a:rPr lang="en-US" i="1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list</a:t>
            </a:r>
            <a:r>
              <a:rPr lang="en-US" dirty="0" smtClean="0"/>
              <a:t> (</a:t>
            </a:r>
            <a:r>
              <a:rPr lang="en-US" i="1" dirty="0" smtClean="0">
                <a:sym typeface="Symbol" panose="05050102010706020507" pitchFamily="18" charset="2"/>
              </a:rPr>
              <a:t></a:t>
            </a:r>
            <a:r>
              <a:rPr lang="en-US" dirty="0" smtClean="0"/>
              <a:t> ) )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list</a:t>
            </a:r>
            <a:r>
              <a:rPr lang="en-US" dirty="0" smtClean="0"/>
              <a:t> (</a:t>
            </a:r>
            <a:r>
              <a:rPr lang="en-US" i="1" dirty="0" smtClean="0">
                <a:sym typeface="Symbol" panose="05050102010706020507" pitchFamily="18" charset="2"/>
              </a:rPr>
              <a:t></a:t>
            </a:r>
            <a:r>
              <a:rPr lang="en-US" dirty="0" smtClean="0"/>
              <a:t> ) 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hd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/>
              <a:t>. </a:t>
            </a:r>
            <a:r>
              <a:rPr lang="en-US" i="1" dirty="0"/>
              <a:t>list </a:t>
            </a:r>
            <a:r>
              <a:rPr lang="en-US" dirty="0"/>
              <a:t>(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/>
              <a:t> )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tl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/>
              <a:t>. </a:t>
            </a:r>
            <a:r>
              <a:rPr lang="en-US" i="1" dirty="0"/>
              <a:t>list</a:t>
            </a:r>
            <a:r>
              <a:rPr lang="en-US" dirty="0"/>
              <a:t> (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/>
              <a:t> )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i="1" dirty="0"/>
              <a:t> list</a:t>
            </a:r>
            <a:r>
              <a:rPr lang="en-US" dirty="0"/>
              <a:t> (</a:t>
            </a:r>
            <a:r>
              <a:rPr lang="en-US" i="1" dirty="0">
                <a:sym typeface="Symbol" panose="05050102010706020507" pitchFamily="18" charset="2"/>
              </a:rPr>
              <a:t></a:t>
            </a:r>
            <a:r>
              <a:rPr lang="en-US" dirty="0"/>
              <a:t> ) ;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678" y="205054"/>
            <a:ext cx="4134416" cy="389616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400" dirty="0" smtClean="0"/>
              <a:t> 5.17</a:t>
            </a:r>
            <a:r>
              <a:rPr lang="zh-CN" altLang="en-US" sz="1400" dirty="0"/>
              <a:t>效仿例</a:t>
            </a:r>
            <a:r>
              <a:rPr lang="en-US" sz="1400" dirty="0"/>
              <a:t>5.5</a:t>
            </a:r>
            <a:r>
              <a:rPr lang="zh-CN" altLang="en-US" sz="1400" dirty="0"/>
              <a:t>，推导下面</a:t>
            </a:r>
            <a:r>
              <a:rPr lang="en-US" sz="1400" dirty="0"/>
              <a:t>map</a:t>
            </a:r>
            <a:r>
              <a:rPr lang="zh-CN" altLang="en-US" sz="1400" dirty="0"/>
              <a:t>的多态类型：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map 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</a:t>
            </a:r>
            <a:r>
              <a:rPr lang="en-US" sz="1400" i="1" dirty="0"/>
              <a:t>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</a:t>
            </a:r>
            <a:r>
              <a:rPr lang="en-US" sz="1400" dirty="0"/>
              <a:t>. ( 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i="1" dirty="0"/>
              <a:t>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 </a:t>
            </a:r>
            <a:r>
              <a:rPr lang="en-US" sz="1400" i="1" dirty="0">
                <a:sym typeface="Symbol" panose="05050102010706020507" pitchFamily="18" charset="2"/>
              </a:rPr>
              <a:t></a:t>
            </a:r>
            <a:r>
              <a:rPr lang="en-US" sz="1400" dirty="0"/>
              <a:t> ) </a:t>
            </a:r>
            <a:r>
              <a:rPr lang="en-US" sz="1400" dirty="0">
                <a:sym typeface="Symbol" panose="05050102010706020507" pitchFamily="18" charset="2"/>
              </a:rPr>
              <a:t></a:t>
            </a:r>
            <a:r>
              <a:rPr lang="en-US" sz="1400" i="1" dirty="0"/>
              <a:t> list </a:t>
            </a:r>
            <a:r>
              <a:rPr lang="en-US" sz="1400" dirty="0"/>
              <a:t>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)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 </a:t>
            </a:r>
            <a:r>
              <a:rPr lang="en-US" sz="1400" i="1" dirty="0"/>
              <a:t>list</a:t>
            </a:r>
            <a:r>
              <a:rPr lang="en-US" sz="1400" dirty="0"/>
              <a:t> (</a:t>
            </a:r>
            <a:r>
              <a:rPr lang="en-US" sz="1400" i="1" dirty="0">
                <a:sym typeface="Symbol" panose="05050102010706020507" pitchFamily="18" charset="2"/>
              </a:rPr>
              <a:t></a:t>
            </a:r>
            <a:r>
              <a:rPr lang="en-US" sz="1400" dirty="0"/>
              <a:t> )</a:t>
            </a:r>
          </a:p>
          <a:p>
            <a:pPr marL="0" indent="0">
              <a:buNone/>
            </a:pPr>
            <a:r>
              <a:rPr lang="en-US" sz="1400" dirty="0"/>
              <a:t>map</a:t>
            </a:r>
            <a:r>
              <a:rPr lang="zh-CN" altLang="en-US" sz="1400" dirty="0"/>
              <a:t>的</a:t>
            </a:r>
            <a:r>
              <a:rPr lang="en-US" sz="1400" dirty="0"/>
              <a:t>ML</a:t>
            </a:r>
            <a:r>
              <a:rPr lang="zh-CN" altLang="en-US" sz="1400" dirty="0"/>
              <a:t>定义是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fun map ( f, l ) =</a:t>
            </a:r>
          </a:p>
          <a:p>
            <a:pPr marL="0" indent="0">
              <a:buNone/>
            </a:pPr>
            <a:r>
              <a:rPr lang="en-US" sz="1400" dirty="0" smtClean="0"/>
              <a:t>    if </a:t>
            </a:r>
            <a:r>
              <a:rPr lang="en-US" sz="1400" dirty="0"/>
              <a:t>null (l ) then nil</a:t>
            </a:r>
          </a:p>
          <a:p>
            <a:pPr marL="0" indent="0">
              <a:buNone/>
            </a:pPr>
            <a:r>
              <a:rPr lang="en-US" sz="1400" dirty="0" smtClean="0"/>
              <a:t>    else </a:t>
            </a:r>
            <a:r>
              <a:rPr lang="en-US" sz="1400" dirty="0"/>
              <a:t>cons (f (</a:t>
            </a:r>
            <a:r>
              <a:rPr lang="en-US" sz="1400" dirty="0" err="1"/>
              <a:t>hd</a:t>
            </a:r>
            <a:r>
              <a:rPr lang="en-US" sz="1400" dirty="0"/>
              <a:t> (l)), map (f, </a:t>
            </a:r>
            <a:r>
              <a:rPr lang="en-US" sz="1400" dirty="0" err="1"/>
              <a:t>tl</a:t>
            </a:r>
            <a:r>
              <a:rPr lang="en-US" sz="1400" dirty="0"/>
              <a:t> (l ) ) );</a:t>
            </a:r>
          </a:p>
          <a:p>
            <a:pPr marL="0" indent="0">
              <a:buNone/>
            </a:pPr>
            <a:r>
              <a:rPr lang="zh-CN" altLang="en-US" sz="1400" dirty="0"/>
              <a:t>在这个函数体中，内部定义的标识符的类型是：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null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 </a:t>
            </a:r>
            <a:r>
              <a:rPr lang="en-US" sz="1400" i="1" dirty="0"/>
              <a:t>list</a:t>
            </a:r>
            <a:r>
              <a:rPr lang="en-US" sz="1400" dirty="0"/>
              <a:t> 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smtClean="0"/>
              <a:t>;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nil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 </a:t>
            </a:r>
            <a:r>
              <a:rPr lang="en-US" sz="1400" i="1" dirty="0" smtClean="0"/>
              <a:t>list</a:t>
            </a:r>
            <a:r>
              <a:rPr lang="en-US" sz="1400" dirty="0" smtClean="0"/>
              <a:t> (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dirty="0" smtClean="0"/>
              <a:t> ) ;</a:t>
            </a:r>
          </a:p>
          <a:p>
            <a:pPr marL="0" indent="0">
              <a:buNone/>
            </a:pPr>
            <a:r>
              <a:rPr lang="en-US" sz="1400" dirty="0" smtClean="0"/>
              <a:t>    cons : </a:t>
            </a:r>
            <a:r>
              <a:rPr lang="en-US" sz="1400" dirty="0" smtClean="0">
                <a:sym typeface="Symbol" panose="05050102010706020507" pitchFamily="18" charset="2"/>
              </a:rPr>
              <a:t>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dirty="0" smtClean="0"/>
              <a:t>. (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i="1" dirty="0" smtClean="0"/>
              <a:t> </a:t>
            </a:r>
            <a:r>
              <a:rPr lang="en-US" sz="1400" dirty="0" smtClean="0">
                <a:sym typeface="Symbol" panose="05050102010706020507" pitchFamily="18" charset="2"/>
              </a:rPr>
              <a:t></a:t>
            </a:r>
            <a:r>
              <a:rPr lang="en-US" sz="1400" dirty="0" smtClean="0"/>
              <a:t> </a:t>
            </a:r>
            <a:r>
              <a:rPr lang="en-US" sz="1400" i="1" dirty="0" smtClean="0"/>
              <a:t>list</a:t>
            </a:r>
            <a:r>
              <a:rPr lang="en-US" sz="1400" dirty="0" smtClean="0"/>
              <a:t> (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dirty="0" smtClean="0"/>
              <a:t> ) ) </a:t>
            </a:r>
            <a:r>
              <a:rPr lang="en-US" sz="1400" dirty="0" smtClean="0">
                <a:sym typeface="Symbol" panose="05050102010706020507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i="1" dirty="0" smtClean="0"/>
              <a:t>list</a:t>
            </a:r>
            <a:r>
              <a:rPr lang="en-US" sz="1400" dirty="0" smtClean="0"/>
              <a:t> (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dirty="0" smtClean="0"/>
              <a:t> ) 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hd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 </a:t>
            </a:r>
            <a:r>
              <a:rPr lang="en-US" sz="1400" i="1" dirty="0"/>
              <a:t>list </a:t>
            </a:r>
            <a:r>
              <a:rPr lang="en-US" sz="1400" dirty="0"/>
              <a:t>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 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tl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 </a:t>
            </a:r>
            <a:r>
              <a:rPr lang="en-US" sz="1400" i="1" dirty="0"/>
              <a:t>list</a:t>
            </a:r>
            <a:r>
              <a:rPr lang="en-US" sz="1400" dirty="0"/>
              <a:t> 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i="1" dirty="0"/>
              <a:t> list</a:t>
            </a:r>
            <a:r>
              <a:rPr lang="en-US" sz="1400" dirty="0"/>
              <a:t> 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 </a:t>
            </a:r>
            <a:r>
              <a:rPr lang="zh-CN" altLang="en-US" dirty="0" smtClean="0"/>
              <a:t>第一步：列出类型声明和要检查的表达式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48532" y="2583783"/>
            <a:ext cx="4780719" cy="3896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buNone/>
            </a:pPr>
            <a:r>
              <a:rPr lang="en-US" sz="1800" dirty="0"/>
              <a:t>    f : </a:t>
            </a:r>
            <a:r>
              <a:rPr lang="el-GR" sz="1800" dirty="0" smtClean="0"/>
              <a:t>α</a:t>
            </a:r>
            <a:endParaRPr lang="en-US" sz="1800" dirty="0" smtClean="0"/>
          </a:p>
          <a:p>
            <a:pPr marL="0" indent="0">
              <a:lnSpc>
                <a:spcPts val="1200"/>
              </a:lnSpc>
              <a:buNone/>
            </a:pPr>
            <a:r>
              <a:rPr lang="en-US" sz="1800" dirty="0"/>
              <a:t>    l : </a:t>
            </a:r>
            <a:r>
              <a:rPr lang="el-GR" sz="1800" dirty="0" smtClean="0"/>
              <a:t>β</a:t>
            </a:r>
            <a:endParaRPr lang="en-US" sz="1800" dirty="0" smtClean="0"/>
          </a:p>
          <a:p>
            <a:pPr marL="0" indent="0">
              <a:lnSpc>
                <a:spcPts val="12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if: </a:t>
            </a:r>
            <a:r>
              <a:rPr lang="en-US" sz="1800" dirty="0">
                <a:sym typeface="Symbol" panose="05050102010706020507" pitchFamily="18" charset="2"/>
              </a:rPr>
              <a:t></a:t>
            </a:r>
            <a:r>
              <a:rPr lang="en-US" sz="1800" i="1" dirty="0">
                <a:sym typeface="Symbol" panose="05050102010706020507" pitchFamily="18" charset="2"/>
              </a:rPr>
              <a:t></a:t>
            </a:r>
            <a:r>
              <a:rPr lang="en-US" sz="1800" dirty="0"/>
              <a:t>.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>
                <a:sym typeface="Symbol" panose="05050102010706020507" pitchFamily="18" charset="2"/>
              </a:rPr>
              <a:t></a:t>
            </a:r>
            <a:r>
              <a:rPr lang="en-US" sz="1800" dirty="0"/>
              <a:t> </a:t>
            </a:r>
            <a:r>
              <a:rPr lang="en-US" sz="1800" i="1" dirty="0" smtClean="0"/>
              <a:t>list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i="1" dirty="0">
                <a:sym typeface="Symbol" panose="05050102010706020507" pitchFamily="18" charset="2"/>
              </a:rPr>
              <a:t></a:t>
            </a:r>
            <a:r>
              <a:rPr lang="en-US" sz="1800" dirty="0"/>
              <a:t> ) </a:t>
            </a:r>
            <a:r>
              <a:rPr lang="en-US" sz="1800" dirty="0">
                <a:sym typeface="Symbol" panose="05050102010706020507" pitchFamily="18" charset="2"/>
              </a:rPr>
              <a:t></a:t>
            </a:r>
            <a:r>
              <a:rPr lang="en-US" sz="1800" dirty="0"/>
              <a:t> </a:t>
            </a:r>
            <a:r>
              <a:rPr lang="en-US" sz="1800" i="1" dirty="0"/>
              <a:t>list</a:t>
            </a:r>
            <a:r>
              <a:rPr lang="en-US" sz="1800" dirty="0"/>
              <a:t> (</a:t>
            </a:r>
            <a:r>
              <a:rPr lang="en-US" sz="1800" i="1" dirty="0">
                <a:sym typeface="Symbol" panose="05050102010706020507" pitchFamily="18" charset="2"/>
              </a:rPr>
              <a:t></a:t>
            </a:r>
            <a:r>
              <a:rPr lang="en-US" sz="1800" dirty="0"/>
              <a:t> ) </a:t>
            </a:r>
            <a:r>
              <a:rPr lang="en-US" sz="1800" dirty="0" smtClean="0">
                <a:sym typeface="Symbol" panose="05050102010706020507" pitchFamily="18" charset="2"/>
              </a:rPr>
              <a:t> </a:t>
            </a:r>
            <a:r>
              <a:rPr lang="en-US" sz="1800" i="1" dirty="0"/>
              <a:t>list</a:t>
            </a:r>
            <a:r>
              <a:rPr lang="en-US" sz="1800" dirty="0"/>
              <a:t> (</a:t>
            </a:r>
            <a:r>
              <a:rPr lang="en-US" sz="1800" i="1" dirty="0">
                <a:sym typeface="Symbol" panose="05050102010706020507" pitchFamily="18" charset="2"/>
              </a:rPr>
              <a:t></a:t>
            </a:r>
            <a:r>
              <a:rPr lang="en-US" sz="1800" dirty="0"/>
              <a:t> )</a:t>
            </a:r>
            <a:r>
              <a:rPr lang="en-US" sz="1800" dirty="0" smtClean="0"/>
              <a:t>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null : </a:t>
            </a:r>
            <a:r>
              <a:rPr lang="en-US" sz="1800" dirty="0" smtClean="0">
                <a:sym typeface="Symbol" panose="05050102010706020507" pitchFamily="18" charset="2"/>
              </a:rPr>
              <a:t>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. </a:t>
            </a:r>
            <a:r>
              <a:rPr lang="en-US" sz="1800" i="1" dirty="0" smtClean="0"/>
              <a:t>list</a:t>
            </a:r>
            <a:r>
              <a:rPr lang="en-US" sz="1800" dirty="0" smtClean="0"/>
              <a:t> (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 )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; </a:t>
            </a:r>
          </a:p>
          <a:p>
            <a:pPr marL="0" indent="0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sz="1800" dirty="0" smtClean="0"/>
              <a:t>    nil : </a:t>
            </a:r>
            <a:r>
              <a:rPr lang="en-US" sz="1800" dirty="0" smtClean="0">
                <a:sym typeface="Symbol" panose="05050102010706020507" pitchFamily="18" charset="2"/>
              </a:rPr>
              <a:t>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. </a:t>
            </a:r>
            <a:r>
              <a:rPr lang="en-US" sz="1800" i="1" dirty="0" smtClean="0"/>
              <a:t>list</a:t>
            </a:r>
            <a:r>
              <a:rPr lang="en-US" sz="1800" dirty="0" smtClean="0"/>
              <a:t> (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 ) ;</a:t>
            </a:r>
          </a:p>
          <a:p>
            <a:pPr marL="0" indent="0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sz="1800" dirty="0" smtClean="0"/>
              <a:t>    cons : </a:t>
            </a:r>
            <a:r>
              <a:rPr lang="en-US" sz="1800" dirty="0" smtClean="0">
                <a:sym typeface="Symbol" panose="05050102010706020507" pitchFamily="18" charset="2"/>
              </a:rPr>
              <a:t>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. (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i="1" dirty="0" smtClean="0"/>
              <a:t> </a:t>
            </a:r>
            <a:r>
              <a:rPr lang="en-US" sz="1800" dirty="0" smtClean="0">
                <a:sym typeface="Symbol" panose="05050102010706020507" pitchFamily="18" charset="2"/>
              </a:rPr>
              <a:t></a:t>
            </a:r>
            <a:r>
              <a:rPr lang="en-US" sz="1800" dirty="0" smtClean="0"/>
              <a:t> </a:t>
            </a:r>
            <a:r>
              <a:rPr lang="en-US" sz="1800" i="1" dirty="0" smtClean="0"/>
              <a:t>list</a:t>
            </a:r>
            <a:r>
              <a:rPr lang="en-US" sz="1800" dirty="0" smtClean="0"/>
              <a:t> (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 ) )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list</a:t>
            </a:r>
            <a:r>
              <a:rPr lang="en-US" sz="1800" dirty="0" smtClean="0"/>
              <a:t> (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 ) ;</a:t>
            </a:r>
          </a:p>
          <a:p>
            <a:pPr marL="0" indent="0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hd</a:t>
            </a:r>
            <a:r>
              <a:rPr lang="en-US" sz="1800" dirty="0" smtClean="0"/>
              <a:t> : </a:t>
            </a:r>
            <a:r>
              <a:rPr lang="en-US" sz="1800" dirty="0" smtClean="0">
                <a:sym typeface="Symbol" panose="05050102010706020507" pitchFamily="18" charset="2"/>
              </a:rPr>
              <a:t>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. </a:t>
            </a:r>
            <a:r>
              <a:rPr lang="en-US" sz="1800" i="1" dirty="0" smtClean="0"/>
              <a:t>list </a:t>
            </a:r>
            <a:r>
              <a:rPr lang="en-US" sz="1800" dirty="0" smtClean="0"/>
              <a:t>(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 )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 ;</a:t>
            </a:r>
          </a:p>
          <a:p>
            <a:pPr marL="0" indent="0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tl</a:t>
            </a:r>
            <a:r>
              <a:rPr lang="en-US" sz="1800" dirty="0" smtClean="0"/>
              <a:t> : </a:t>
            </a:r>
            <a:r>
              <a:rPr lang="en-US" sz="1800" dirty="0" smtClean="0">
                <a:sym typeface="Symbol" panose="05050102010706020507" pitchFamily="18" charset="2"/>
              </a:rPr>
              <a:t>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. </a:t>
            </a:r>
            <a:r>
              <a:rPr lang="en-US" sz="1800" i="1" dirty="0" smtClean="0"/>
              <a:t>list</a:t>
            </a:r>
            <a:r>
              <a:rPr lang="en-US" sz="1800" dirty="0" smtClean="0"/>
              <a:t> (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 ) </a:t>
            </a:r>
            <a:r>
              <a:rPr lang="en-US" sz="1800" dirty="0" smtClean="0">
                <a:sym typeface="Symbol" panose="05050102010706020507" pitchFamily="18" charset="2"/>
              </a:rPr>
              <a:t></a:t>
            </a:r>
            <a:r>
              <a:rPr lang="en-US" sz="1800" i="1" dirty="0" smtClean="0"/>
              <a:t> list</a:t>
            </a:r>
            <a:r>
              <a:rPr lang="en-US" sz="1800" dirty="0" smtClean="0"/>
              <a:t> (</a:t>
            </a:r>
            <a:r>
              <a:rPr lang="en-US" sz="1800" i="1" dirty="0" smtClean="0">
                <a:sym typeface="Symbol" panose="05050102010706020507" pitchFamily="18" charset="2"/>
              </a:rPr>
              <a:t></a:t>
            </a:r>
            <a:r>
              <a:rPr lang="en-US" sz="1800" dirty="0" smtClean="0"/>
              <a:t> ) ;</a:t>
            </a:r>
          </a:p>
          <a:p>
            <a:pPr marL="0" indent="0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altLang="zh-CN" sz="1800" dirty="0" smtClean="0"/>
              <a:t>match(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800" dirty="0" smtClean="0"/>
              <a:t>       map </a:t>
            </a:r>
            <a:r>
              <a:rPr lang="en-US" altLang="zh-CN" sz="1800" dirty="0"/>
              <a:t>( f, l </a:t>
            </a:r>
            <a:r>
              <a:rPr lang="en-US" altLang="zh-CN" sz="1800" dirty="0" smtClean="0"/>
              <a:t>),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800" dirty="0"/>
              <a:t>       </a:t>
            </a:r>
            <a:r>
              <a:rPr lang="en-US" altLang="zh-CN" sz="1800" dirty="0" smtClean="0"/>
              <a:t>if </a:t>
            </a:r>
            <a:r>
              <a:rPr lang="en-US" altLang="zh-CN" sz="1800" dirty="0"/>
              <a:t>null (l ) then nil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          </a:t>
            </a:r>
            <a:r>
              <a:rPr lang="en-US" altLang="zh-CN" sz="1800" dirty="0"/>
              <a:t>else cons (f (</a:t>
            </a:r>
            <a:r>
              <a:rPr lang="en-US" altLang="zh-CN" sz="1800" dirty="0" err="1"/>
              <a:t>hd</a:t>
            </a:r>
            <a:r>
              <a:rPr lang="en-US" altLang="zh-CN" sz="1800" dirty="0"/>
              <a:t> (l)), map (f, </a:t>
            </a:r>
            <a:r>
              <a:rPr lang="en-US" altLang="zh-CN" sz="1800" dirty="0" err="1"/>
              <a:t>tl</a:t>
            </a:r>
            <a:r>
              <a:rPr lang="en-US" altLang="zh-CN" sz="1800" dirty="0"/>
              <a:t> (l ) ) );</a:t>
            </a:r>
            <a:endParaRPr lang="en-US" altLang="zh-CN" sz="1800" dirty="0" smtClean="0"/>
          </a:p>
          <a:p>
            <a:pPr marL="0" indent="0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)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678" y="205054"/>
            <a:ext cx="4134416" cy="24668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map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</a:t>
            </a:r>
            <a:r>
              <a:rPr lang="en-US" sz="1400" i="1" dirty="0"/>
              <a:t>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</a:t>
            </a:r>
            <a:r>
              <a:rPr lang="en-US" sz="1400" dirty="0"/>
              <a:t>. ( 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i="1" dirty="0"/>
              <a:t>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 </a:t>
            </a:r>
            <a:r>
              <a:rPr lang="en-US" sz="1400" i="1" dirty="0">
                <a:sym typeface="Symbol" panose="05050102010706020507" pitchFamily="18" charset="2"/>
              </a:rPr>
              <a:t></a:t>
            </a:r>
            <a:r>
              <a:rPr lang="en-US" sz="1400" dirty="0"/>
              <a:t> ) </a:t>
            </a:r>
            <a:r>
              <a:rPr lang="en-US" sz="1400" dirty="0">
                <a:sym typeface="Symbol" panose="05050102010706020507" pitchFamily="18" charset="2"/>
              </a:rPr>
              <a:t></a:t>
            </a:r>
            <a:r>
              <a:rPr lang="en-US" sz="1400" i="1" dirty="0"/>
              <a:t> list </a:t>
            </a:r>
            <a:r>
              <a:rPr lang="en-US" sz="1400" dirty="0"/>
              <a:t>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)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 </a:t>
            </a:r>
            <a:r>
              <a:rPr lang="en-US" sz="1400" i="1" dirty="0"/>
              <a:t>list</a:t>
            </a:r>
            <a:r>
              <a:rPr lang="en-US" sz="1400" dirty="0"/>
              <a:t> (</a:t>
            </a:r>
            <a:r>
              <a:rPr lang="en-US" sz="1400" i="1" dirty="0">
                <a:sym typeface="Symbol" panose="05050102010706020507" pitchFamily="18" charset="2"/>
              </a:rPr>
              <a:t></a:t>
            </a:r>
            <a:r>
              <a:rPr lang="en-US" sz="1400" dirty="0"/>
              <a:t> )</a:t>
            </a:r>
          </a:p>
          <a:p>
            <a:pPr marL="0" indent="0">
              <a:buNone/>
            </a:pPr>
            <a:r>
              <a:rPr lang="en-US" sz="1400" dirty="0" smtClean="0"/>
              <a:t>fun </a:t>
            </a:r>
            <a:r>
              <a:rPr lang="en-US" sz="1400" dirty="0"/>
              <a:t>map ( f, l ) =</a:t>
            </a:r>
          </a:p>
          <a:p>
            <a:pPr marL="0" indent="0">
              <a:buNone/>
            </a:pPr>
            <a:r>
              <a:rPr lang="en-US" sz="1400" dirty="0" smtClean="0"/>
              <a:t>    if </a:t>
            </a:r>
            <a:r>
              <a:rPr lang="en-US" sz="1400" dirty="0"/>
              <a:t>null (l ) then nil</a:t>
            </a:r>
          </a:p>
          <a:p>
            <a:pPr marL="0" indent="0">
              <a:buNone/>
            </a:pPr>
            <a:r>
              <a:rPr lang="en-US" sz="1400" dirty="0" smtClean="0"/>
              <a:t>    else </a:t>
            </a:r>
            <a:r>
              <a:rPr lang="en-US" sz="1400" dirty="0"/>
              <a:t>cons (f (</a:t>
            </a:r>
            <a:r>
              <a:rPr lang="en-US" sz="1400" dirty="0" err="1"/>
              <a:t>hd</a:t>
            </a:r>
            <a:r>
              <a:rPr lang="en-US" sz="1400" dirty="0"/>
              <a:t> (l)), map (f, </a:t>
            </a:r>
            <a:r>
              <a:rPr lang="en-US" sz="1400" dirty="0" err="1"/>
              <a:t>tl</a:t>
            </a:r>
            <a:r>
              <a:rPr lang="en-US" sz="1400" dirty="0"/>
              <a:t> (l ) ) );</a:t>
            </a:r>
          </a:p>
          <a:p>
            <a:pPr marL="0" indent="0">
              <a:buNone/>
            </a:pPr>
            <a:r>
              <a:rPr lang="en-US" sz="1400" dirty="0" smtClean="0"/>
              <a:t>null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 </a:t>
            </a:r>
            <a:r>
              <a:rPr lang="en-US" sz="1400" i="1" dirty="0"/>
              <a:t>list</a:t>
            </a:r>
            <a:r>
              <a:rPr lang="en-US" sz="1400" dirty="0"/>
              <a:t> 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smtClean="0"/>
              <a:t>;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nil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 </a:t>
            </a:r>
            <a:r>
              <a:rPr lang="en-US" sz="1400" i="1" dirty="0" smtClean="0"/>
              <a:t>list</a:t>
            </a:r>
            <a:r>
              <a:rPr lang="en-US" sz="1400" dirty="0" smtClean="0"/>
              <a:t> (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dirty="0" smtClean="0"/>
              <a:t> ) ;</a:t>
            </a:r>
          </a:p>
          <a:p>
            <a:pPr marL="0" indent="0">
              <a:buNone/>
            </a:pPr>
            <a:r>
              <a:rPr lang="en-US" sz="1400" dirty="0" smtClean="0"/>
              <a:t>    cons : </a:t>
            </a:r>
            <a:r>
              <a:rPr lang="en-US" sz="1400" dirty="0" smtClean="0">
                <a:sym typeface="Symbol" panose="05050102010706020507" pitchFamily="18" charset="2"/>
              </a:rPr>
              <a:t>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dirty="0" smtClean="0"/>
              <a:t>. (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i="1" dirty="0" smtClean="0"/>
              <a:t> </a:t>
            </a:r>
            <a:r>
              <a:rPr lang="en-US" sz="1400" dirty="0" smtClean="0">
                <a:sym typeface="Symbol" panose="05050102010706020507" pitchFamily="18" charset="2"/>
              </a:rPr>
              <a:t></a:t>
            </a:r>
            <a:r>
              <a:rPr lang="en-US" sz="1400" dirty="0" smtClean="0"/>
              <a:t> </a:t>
            </a:r>
            <a:r>
              <a:rPr lang="en-US" sz="1400" i="1" dirty="0" smtClean="0"/>
              <a:t>list</a:t>
            </a:r>
            <a:r>
              <a:rPr lang="en-US" sz="1400" dirty="0" smtClean="0"/>
              <a:t> (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dirty="0" smtClean="0"/>
              <a:t> ) ) </a:t>
            </a:r>
            <a:r>
              <a:rPr lang="en-US" sz="1400" dirty="0" smtClean="0">
                <a:sym typeface="Symbol" panose="05050102010706020507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i="1" dirty="0" smtClean="0"/>
              <a:t>list</a:t>
            </a:r>
            <a:r>
              <a:rPr lang="en-US" sz="1400" dirty="0" smtClean="0"/>
              <a:t> (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dirty="0" smtClean="0"/>
              <a:t> ) 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hd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 </a:t>
            </a:r>
            <a:r>
              <a:rPr lang="en-US" sz="1400" i="1" dirty="0"/>
              <a:t>list </a:t>
            </a:r>
            <a:r>
              <a:rPr lang="en-US" sz="1400" dirty="0"/>
              <a:t>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 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</a:t>
            </a:r>
            <a:r>
              <a:rPr lang="en-US" sz="1400" dirty="0" smtClean="0"/>
              <a:t>;    </a:t>
            </a:r>
            <a:r>
              <a:rPr lang="en-US" sz="1400" dirty="0" err="1" smtClean="0"/>
              <a:t>tl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 </a:t>
            </a:r>
            <a:r>
              <a:rPr lang="en-US" sz="1400" i="1" dirty="0"/>
              <a:t>list</a:t>
            </a:r>
            <a:r>
              <a:rPr lang="en-US" sz="1400" dirty="0"/>
              <a:t> 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i="1" dirty="0"/>
              <a:t> list</a:t>
            </a:r>
            <a:r>
              <a:rPr lang="en-US" sz="1400" dirty="0"/>
              <a:t> 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 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步：代换推导</a:t>
            </a:r>
            <a:endParaRPr lang="en-US" dirty="0" smtClean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76089"/>
              </p:ext>
            </p:extLst>
          </p:nvPr>
        </p:nvGraphicFramePr>
        <p:xfrm>
          <a:off x="1018681" y="2757730"/>
          <a:ext cx="968318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94"/>
                <a:gridCol w="2879789"/>
                <a:gridCol w="3084717"/>
                <a:gridCol w="295768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定型断言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f : </a:t>
                      </a:r>
                      <a:r>
                        <a:rPr lang="el-GR" sz="1400" b="1" dirty="0" smtClean="0"/>
                        <a:t>α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(</a:t>
                      </a:r>
                      <a:r>
                        <a:rPr lang="en-US" sz="1400" b="1" dirty="0" err="1" smtClean="0"/>
                        <a:t>Exp</a:t>
                      </a:r>
                      <a:r>
                        <a:rPr lang="en-US" sz="1400" b="1" dirty="0" smtClean="0"/>
                        <a:t> Id)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l : </a:t>
                      </a:r>
                      <a:r>
                        <a:rPr lang="el-GR" sz="1400" b="1" dirty="0" smtClean="0"/>
                        <a:t>β</a:t>
                      </a:r>
                      <a:endParaRPr 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(</a:t>
                      </a:r>
                      <a:r>
                        <a:rPr lang="en-US" sz="1400" b="1" dirty="0" err="1" smtClean="0"/>
                        <a:t>Exp</a:t>
                      </a:r>
                      <a:r>
                        <a:rPr lang="en-US" sz="1400" b="1" dirty="0" smtClean="0"/>
                        <a:t> Id)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 : </a:t>
                      </a:r>
                      <a:r>
                        <a:rPr lang="el-GR" sz="14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γ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dirty="0" err="1" smtClean="0"/>
                        <a:t>Exp</a:t>
                      </a:r>
                      <a:r>
                        <a:rPr lang="en-US" altLang="zh-CN" sz="1400" b="1" dirty="0" smtClean="0"/>
                        <a:t> Id)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 ( f , l ) : 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γ = ( α </a:t>
                      </a:r>
                      <a:r>
                        <a:rPr lang="en-US" altLang="zh-CN" sz="1400" b="1" dirty="0" smtClean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β ) → δ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Funcall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 : 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α0) →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(</a:t>
                      </a:r>
                      <a:r>
                        <a:rPr lang="en-US" sz="1400" b="1" dirty="0" err="1" smtClean="0"/>
                        <a:t>Exp</a:t>
                      </a:r>
                      <a:r>
                        <a:rPr lang="en-US" sz="1400" b="1" baseline="0" dirty="0" smtClean="0"/>
                        <a:t> Id Fresh)</a:t>
                      </a:r>
                      <a:endParaRPr lang="en-US" sz="14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6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 ( l ) :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 = 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α0)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Funcall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(2))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nil : 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α1)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dirty="0" err="1" smtClean="0"/>
                        <a:t>Exp</a:t>
                      </a:r>
                      <a:r>
                        <a:rPr lang="en-US" altLang="zh-CN" sz="1400" b="1" baseline="0" dirty="0" smtClean="0"/>
                        <a:t> Id Fresh)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 : 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α0)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由（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）可得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α2) → α2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dirty="0" err="1" smtClean="0"/>
                        <a:t>Exp</a:t>
                      </a:r>
                      <a:r>
                        <a:rPr lang="en-US" altLang="zh-CN" sz="1400" b="1" baseline="0" dirty="0" smtClean="0"/>
                        <a:t> Id Fresh)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144" y="177989"/>
            <a:ext cx="3519731" cy="29364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map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</a:t>
            </a:r>
            <a:r>
              <a:rPr lang="en-US" sz="1400" i="1" dirty="0"/>
              <a:t>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</a:t>
            </a:r>
            <a:r>
              <a:rPr lang="en-US" sz="1400" dirty="0"/>
              <a:t>. ( 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i="1" dirty="0"/>
              <a:t>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 </a:t>
            </a:r>
            <a:r>
              <a:rPr lang="en-US" sz="1400" i="1" dirty="0">
                <a:sym typeface="Symbol" panose="05050102010706020507" pitchFamily="18" charset="2"/>
              </a:rPr>
              <a:t></a:t>
            </a:r>
            <a:r>
              <a:rPr lang="en-US" sz="1400" dirty="0"/>
              <a:t> ) </a:t>
            </a:r>
            <a:r>
              <a:rPr lang="en-US" sz="1400" dirty="0">
                <a:sym typeface="Symbol" panose="05050102010706020507" pitchFamily="18" charset="2"/>
              </a:rPr>
              <a:t></a:t>
            </a:r>
            <a:r>
              <a:rPr lang="en-US" sz="1400" i="1" dirty="0"/>
              <a:t> list </a:t>
            </a:r>
            <a:r>
              <a:rPr lang="en-US" sz="1400" dirty="0"/>
              <a:t>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)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 </a:t>
            </a:r>
            <a:r>
              <a:rPr lang="en-US" sz="1400" i="1" dirty="0"/>
              <a:t>list</a:t>
            </a:r>
            <a:r>
              <a:rPr lang="en-US" sz="1400" dirty="0"/>
              <a:t> (</a:t>
            </a:r>
            <a:r>
              <a:rPr lang="en-US" sz="1400" i="1" dirty="0">
                <a:sym typeface="Symbol" panose="05050102010706020507" pitchFamily="18" charset="2"/>
              </a:rPr>
              <a:t></a:t>
            </a:r>
            <a:r>
              <a:rPr lang="en-US" sz="1400" dirty="0"/>
              <a:t> )</a:t>
            </a:r>
          </a:p>
          <a:p>
            <a:pPr marL="0" indent="0">
              <a:buNone/>
            </a:pPr>
            <a:r>
              <a:rPr lang="en-US" sz="1400" dirty="0" smtClean="0"/>
              <a:t>fun </a:t>
            </a:r>
            <a:r>
              <a:rPr lang="en-US" sz="1400" dirty="0"/>
              <a:t>map ( f, l ) =</a:t>
            </a:r>
          </a:p>
          <a:p>
            <a:pPr marL="0" indent="0">
              <a:buNone/>
            </a:pPr>
            <a:r>
              <a:rPr lang="en-US" sz="1400" dirty="0" smtClean="0"/>
              <a:t>    if </a:t>
            </a:r>
            <a:r>
              <a:rPr lang="en-US" sz="1400" dirty="0"/>
              <a:t>null (l ) then nil</a:t>
            </a:r>
          </a:p>
          <a:p>
            <a:pPr marL="0" indent="0">
              <a:buNone/>
            </a:pPr>
            <a:r>
              <a:rPr lang="en-US" sz="1400" dirty="0" smtClean="0"/>
              <a:t>    else </a:t>
            </a:r>
            <a:r>
              <a:rPr lang="en-US" sz="1400" dirty="0"/>
              <a:t>cons (f (</a:t>
            </a:r>
            <a:r>
              <a:rPr lang="en-US" sz="1400" dirty="0" err="1"/>
              <a:t>hd</a:t>
            </a:r>
            <a:r>
              <a:rPr lang="en-US" sz="1400" dirty="0"/>
              <a:t> (l)), map (f, </a:t>
            </a:r>
            <a:r>
              <a:rPr lang="en-US" sz="1400" dirty="0" err="1"/>
              <a:t>tl</a:t>
            </a:r>
            <a:r>
              <a:rPr lang="en-US" sz="1400" dirty="0"/>
              <a:t> (l ) ) );</a:t>
            </a:r>
          </a:p>
          <a:p>
            <a:pPr marL="0" indent="0">
              <a:buNone/>
            </a:pPr>
            <a:r>
              <a:rPr lang="en-US" sz="1400" dirty="0" smtClean="0"/>
              <a:t>null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 </a:t>
            </a:r>
            <a:r>
              <a:rPr lang="en-US" sz="1400" i="1" dirty="0"/>
              <a:t>list</a:t>
            </a:r>
            <a:r>
              <a:rPr lang="en-US" sz="1400" dirty="0"/>
              <a:t> 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smtClean="0"/>
              <a:t>;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nil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 </a:t>
            </a:r>
            <a:r>
              <a:rPr lang="en-US" sz="1400" i="1" dirty="0" smtClean="0"/>
              <a:t>list</a:t>
            </a:r>
            <a:r>
              <a:rPr lang="en-US" sz="1400" dirty="0" smtClean="0"/>
              <a:t> (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dirty="0" smtClean="0"/>
              <a:t> ) ;</a:t>
            </a:r>
          </a:p>
          <a:p>
            <a:pPr marL="0" indent="0">
              <a:buNone/>
            </a:pPr>
            <a:r>
              <a:rPr lang="en-US" sz="1400" dirty="0" smtClean="0"/>
              <a:t>    cons : </a:t>
            </a:r>
            <a:r>
              <a:rPr lang="en-US" sz="1400" dirty="0" smtClean="0">
                <a:sym typeface="Symbol" panose="05050102010706020507" pitchFamily="18" charset="2"/>
              </a:rPr>
              <a:t>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dirty="0" smtClean="0"/>
              <a:t>. (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i="1" dirty="0" smtClean="0"/>
              <a:t> </a:t>
            </a:r>
            <a:r>
              <a:rPr lang="en-US" sz="1400" dirty="0" smtClean="0">
                <a:sym typeface="Symbol" panose="05050102010706020507" pitchFamily="18" charset="2"/>
              </a:rPr>
              <a:t></a:t>
            </a:r>
            <a:r>
              <a:rPr lang="en-US" sz="1400" dirty="0" smtClean="0"/>
              <a:t> </a:t>
            </a:r>
            <a:r>
              <a:rPr lang="en-US" sz="1400" i="1" dirty="0" smtClean="0"/>
              <a:t>list</a:t>
            </a:r>
            <a:r>
              <a:rPr lang="en-US" sz="1400" dirty="0" smtClean="0"/>
              <a:t> (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dirty="0" smtClean="0"/>
              <a:t> ) ) </a:t>
            </a:r>
            <a:r>
              <a:rPr lang="en-US" sz="1400" dirty="0" smtClean="0">
                <a:sym typeface="Symbol" panose="05050102010706020507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i="1" dirty="0" smtClean="0"/>
              <a:t>list</a:t>
            </a:r>
            <a:r>
              <a:rPr lang="en-US" sz="1400" dirty="0" smtClean="0"/>
              <a:t> (</a:t>
            </a:r>
            <a:r>
              <a:rPr lang="en-US" sz="1400" i="1" dirty="0" smtClean="0">
                <a:sym typeface="Symbol" panose="05050102010706020507" pitchFamily="18" charset="2"/>
              </a:rPr>
              <a:t></a:t>
            </a:r>
            <a:r>
              <a:rPr lang="en-US" sz="1400" dirty="0" smtClean="0"/>
              <a:t> ) 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hd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 </a:t>
            </a:r>
            <a:r>
              <a:rPr lang="en-US" sz="1400" i="1" dirty="0"/>
              <a:t>list </a:t>
            </a:r>
            <a:r>
              <a:rPr lang="en-US" sz="1400" dirty="0"/>
              <a:t>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 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tl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dirty="0">
                <a:sym typeface="Symbol" panose="05050102010706020507" pitchFamily="18" charset="2"/>
              </a:rPr>
              <a:t>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. </a:t>
            </a:r>
            <a:r>
              <a:rPr lang="en-US" sz="1400" i="1" dirty="0"/>
              <a:t>list</a:t>
            </a:r>
            <a:r>
              <a:rPr lang="en-US" sz="1400" dirty="0"/>
              <a:t> 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i="1" dirty="0"/>
              <a:t> list</a:t>
            </a:r>
            <a:r>
              <a:rPr lang="en-US" sz="1400" dirty="0"/>
              <a:t> (</a:t>
            </a:r>
            <a:r>
              <a:rPr lang="en-US" sz="1400" i="1" dirty="0">
                <a:sym typeface="Symbol" panose="05050102010706020507" pitchFamily="18" charset="2"/>
              </a:rPr>
              <a:t></a:t>
            </a:r>
            <a:r>
              <a:rPr lang="en-US" sz="1400" dirty="0"/>
              <a:t> ) 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 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步：代换推导</a:t>
            </a:r>
            <a:endParaRPr lang="en-US" dirty="0" smtClean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79067"/>
              </p:ext>
            </p:extLst>
          </p:nvPr>
        </p:nvGraphicFramePr>
        <p:xfrm>
          <a:off x="294125" y="1320608"/>
          <a:ext cx="8084019" cy="477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48"/>
                <a:gridCol w="4070433"/>
                <a:gridCol w="1831074"/>
                <a:gridCol w="1648064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行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定型断言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代换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规则</a:t>
                      </a:r>
                      <a:endParaRPr lang="en-US" sz="1400" dirty="0"/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α2) → α2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dirty="0" err="1" smtClean="0"/>
                        <a:t>Exp</a:t>
                      </a:r>
                      <a:r>
                        <a:rPr lang="en-US" altLang="zh-CN" sz="1400" b="1" baseline="0" dirty="0" smtClean="0"/>
                        <a:t> Id Fresh)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 l ) : 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α2 = α0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Funcall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 (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 l ) ) : 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 = α0→α3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 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 : 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α0→α3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由（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）可得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α4)→ 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α4)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dirty="0" err="1" smtClean="0"/>
                        <a:t>Exp</a:t>
                      </a:r>
                      <a:r>
                        <a:rPr lang="en-US" altLang="zh-CN" sz="1400" b="1" baseline="0" dirty="0" smtClean="0"/>
                        <a:t> Id Fresh)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 l ) : 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α0)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α4 = α0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Funcall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 : ((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α0→α3)</a:t>
                      </a:r>
                      <a:r>
                        <a:rPr lang="en-US" altLang="zh-CN" sz="1400" b="1" dirty="0" smtClean="0">
                          <a:sym typeface="Symbol" panose="05050102010706020507" pitchFamily="18" charset="2"/>
                        </a:rPr>
                        <a:t> 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α0))→ δ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由（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）可得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16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 ( f ,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 l ) ) : δ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Funcall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0891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 : 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α5 </a:t>
                      </a:r>
                      <a:r>
                        <a:rPr lang="en-US" altLang="zh-CN" sz="1400" b="1" dirty="0" smtClean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α5) → 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α5)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dirty="0" err="1" smtClean="0"/>
                        <a:t>Exp</a:t>
                      </a:r>
                      <a:r>
                        <a:rPr lang="en-US" altLang="zh-CN" sz="1400" b="1" baseline="0" dirty="0" smtClean="0"/>
                        <a:t> Id Fresh)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3700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18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 (…) : 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α3)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α5 = α3 , δ=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α3)</a:t>
                      </a:r>
                      <a:endParaRPr lang="en-US" altLang="zh-CN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Funcall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3700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19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: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dirty="0" smtClean="0">
                          <a:sym typeface="Symbol" panose="05050102010706020507" pitchFamily="18" charset="2"/>
                        </a:rPr>
                        <a:t> 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list(α6) </a:t>
                      </a:r>
                      <a:r>
                        <a:rPr lang="en-US" altLang="zh-CN" sz="1400" b="1" dirty="0" smtClean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list(α6) →list(α6)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dirty="0" err="1" smtClean="0"/>
                        <a:t>Exp</a:t>
                      </a:r>
                      <a:r>
                        <a:rPr lang="en-US" altLang="zh-CN" sz="1400" b="1" baseline="0" dirty="0" smtClean="0"/>
                        <a:t> Id Fresh)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3700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(…) : 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α1)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α6 = α1 , α3 = α1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Funcall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3700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 : 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α7 </a:t>
                      </a:r>
                      <a:r>
                        <a:rPr lang="en-US" altLang="zh-CN" sz="1400" b="1" dirty="0" smtClean="0">
                          <a:sym typeface="Symbol" panose="05050102010706020507" pitchFamily="18" charset="2"/>
                        </a:rPr>
                        <a:t> 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α7 → α7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dirty="0" err="1" smtClean="0"/>
                        <a:t>Exp</a:t>
                      </a:r>
                      <a:r>
                        <a:rPr lang="en-US" altLang="zh-CN" sz="1400" b="1" baseline="0" dirty="0" smtClean="0"/>
                        <a:t> Id Fresh)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  <a:tr h="33700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 (…) : 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α1)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α7 = 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(</a:t>
                      </a: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α1)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Funcall</a:t>
                      </a:r>
                      <a:r>
                        <a:rPr lang="en-US" altLang="zh-CN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4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2915" y="6176963"/>
            <a:ext cx="526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至此有</a:t>
            </a:r>
            <a:r>
              <a:rPr lang="en-US" altLang="zh-CN" b="1" dirty="0"/>
              <a:t>map : ( (</a:t>
            </a:r>
            <a:r>
              <a:rPr lang="el-GR" altLang="zh-CN" b="1" dirty="0"/>
              <a:t>α0→α1</a:t>
            </a:r>
            <a:r>
              <a:rPr lang="el-GR" altLang="zh-CN" b="1" dirty="0" smtClean="0"/>
              <a:t>)</a:t>
            </a:r>
            <a:r>
              <a:rPr lang="en-US" altLang="zh-CN" dirty="0">
                <a:sym typeface="Symbol" panose="05050102010706020507" pitchFamily="18" charset="2"/>
              </a:rPr>
              <a:t>  </a:t>
            </a:r>
            <a:r>
              <a:rPr lang="en-US" altLang="zh-CN" b="1" dirty="0" smtClean="0"/>
              <a:t>list(</a:t>
            </a:r>
            <a:r>
              <a:rPr lang="el-GR" altLang="zh-CN" b="1" dirty="0"/>
              <a:t>α0) )→</a:t>
            </a:r>
            <a:r>
              <a:rPr lang="en-US" altLang="zh-CN" b="1" dirty="0"/>
              <a:t>list(</a:t>
            </a:r>
            <a:r>
              <a:rPr lang="el-GR" altLang="zh-CN" b="1" dirty="0"/>
              <a:t>α1)</a:t>
            </a:r>
          </a:p>
          <a:p>
            <a:r>
              <a:rPr lang="zh-CN" altLang="en-US" dirty="0"/>
              <a:t>所以</a:t>
            </a:r>
            <a:r>
              <a:rPr lang="en-US" altLang="zh-CN" b="1" dirty="0"/>
              <a:t>map : </a:t>
            </a:r>
            <a:r>
              <a:rPr lang="en-US" altLang="zh-CN" dirty="0"/>
              <a:t>∀ </a:t>
            </a:r>
            <a:r>
              <a:rPr lang="el-GR" altLang="zh-CN" b="1" i="1" dirty="0"/>
              <a:t>α . </a:t>
            </a:r>
            <a:r>
              <a:rPr lang="el-GR" altLang="zh-CN" dirty="0"/>
              <a:t>∀ </a:t>
            </a:r>
            <a:r>
              <a:rPr lang="el-GR" altLang="zh-CN" b="1" i="1" dirty="0"/>
              <a:t>β . ( ( α → β )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l-GR" altLang="zh-CN" b="1" i="1" dirty="0" smtClean="0"/>
              <a:t> </a:t>
            </a:r>
            <a:r>
              <a:rPr lang="en-US" altLang="zh-CN" b="1" i="1" dirty="0"/>
              <a:t>list ( </a:t>
            </a:r>
            <a:r>
              <a:rPr lang="el-GR" altLang="zh-CN" b="1" i="1" dirty="0"/>
              <a:t>α ) ) → </a:t>
            </a:r>
            <a:r>
              <a:rPr lang="en-US" altLang="zh-CN" b="1" i="1" dirty="0"/>
              <a:t>list ( </a:t>
            </a:r>
            <a:r>
              <a:rPr lang="el-GR" altLang="zh-CN" b="1" i="1" dirty="0"/>
              <a:t>β )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5.21 </a:t>
            </a:r>
            <a:r>
              <a:rPr lang="zh-CN" altLang="en-US" dirty="0" smtClean="0"/>
              <a:t>使</a:t>
            </a:r>
            <a:r>
              <a:rPr lang="zh-CN" altLang="en-US" dirty="0"/>
              <a:t>用例</a:t>
            </a:r>
            <a:r>
              <a:rPr lang="en-US" dirty="0"/>
              <a:t>5.9</a:t>
            </a:r>
            <a:r>
              <a:rPr lang="zh-CN" altLang="en-US" dirty="0"/>
              <a:t>的规则，确定下列哪些表达式有唯一类型（假定</a:t>
            </a:r>
            <a:r>
              <a:rPr lang="en-US" dirty="0"/>
              <a:t>z</a:t>
            </a:r>
            <a:r>
              <a:rPr lang="zh-CN" altLang="en-US" dirty="0"/>
              <a:t>是复数）：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en-US" dirty="0"/>
              <a:t>a) 1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2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en-US" dirty="0"/>
              <a:t>b) 1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(z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2)</a:t>
            </a:r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en-US" dirty="0"/>
              <a:t>c) (1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z )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z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5.21 </a:t>
            </a:r>
            <a:r>
              <a:rPr lang="zh-CN" altLang="en-US" dirty="0" smtClean="0"/>
              <a:t>使</a:t>
            </a:r>
            <a:r>
              <a:rPr lang="zh-CN" altLang="en-US" dirty="0"/>
              <a:t>用例</a:t>
            </a:r>
            <a:r>
              <a:rPr lang="en-US" dirty="0"/>
              <a:t>5.9</a:t>
            </a:r>
            <a:r>
              <a:rPr lang="zh-CN" altLang="en-US" dirty="0"/>
              <a:t>的规则，确定下列哪些表达式有唯一类型（假定</a:t>
            </a:r>
            <a:r>
              <a:rPr lang="en-US" dirty="0"/>
              <a:t>z</a:t>
            </a:r>
            <a:r>
              <a:rPr lang="zh-CN" altLang="en-US" dirty="0"/>
              <a:t>是复数）：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en-US" dirty="0"/>
              <a:t>a) 1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2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en-US" dirty="0"/>
              <a:t>b) 1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(z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2)</a:t>
            </a:r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en-US" dirty="0"/>
              <a:t>c) (1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z )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</a:t>
            </a:r>
            <a:r>
              <a:rPr lang="en-US" dirty="0" smtClean="0"/>
              <a:t>z</a:t>
            </a:r>
          </a:p>
          <a:p>
            <a:r>
              <a:rPr lang="zh-CN" altLang="en-US" dirty="0" smtClean="0"/>
              <a:t>运算规则：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-&gt; complex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complex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complex -&gt; complex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733" y="177894"/>
            <a:ext cx="4802109" cy="3244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2000" dirty="0"/>
              <a:t> </a:t>
            </a:r>
            <a:r>
              <a:rPr lang="en-US" altLang="zh-CN" sz="2000" dirty="0" smtClean="0"/>
              <a:t>5.21 </a:t>
            </a:r>
            <a:r>
              <a:rPr lang="zh-CN" altLang="en-US" sz="2000" dirty="0" smtClean="0"/>
              <a:t>使</a:t>
            </a:r>
            <a:r>
              <a:rPr lang="zh-CN" altLang="en-US" sz="2000" dirty="0"/>
              <a:t>用例</a:t>
            </a:r>
            <a:r>
              <a:rPr lang="en-US" sz="2000" dirty="0"/>
              <a:t>5.9</a:t>
            </a:r>
            <a:r>
              <a:rPr lang="zh-CN" altLang="en-US" sz="2000" dirty="0"/>
              <a:t>的规则，确定下列哪些表达式有唯一类型（假定</a:t>
            </a:r>
            <a:r>
              <a:rPr lang="en-US" sz="2000" dirty="0"/>
              <a:t>z</a:t>
            </a:r>
            <a:r>
              <a:rPr lang="zh-CN" altLang="en-US" sz="2000" dirty="0"/>
              <a:t>是复数）：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(</a:t>
            </a:r>
            <a:r>
              <a:rPr lang="en-US" sz="2000" dirty="0"/>
              <a:t>a) 1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2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3</a:t>
            </a:r>
          </a:p>
          <a:p>
            <a:pPr marL="0" indent="0">
              <a:buNone/>
            </a:pPr>
            <a:r>
              <a:rPr lang="en-US" sz="2000" dirty="0" smtClean="0"/>
              <a:t>   (</a:t>
            </a:r>
            <a:r>
              <a:rPr lang="en-US" sz="2000" dirty="0"/>
              <a:t>b) 1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 (z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2)</a:t>
            </a:r>
          </a:p>
          <a:p>
            <a:pPr marL="0" indent="0">
              <a:buNone/>
            </a:pPr>
            <a:r>
              <a:rPr lang="en-US" sz="2000" dirty="0" smtClean="0"/>
              <a:t>   (</a:t>
            </a:r>
            <a:r>
              <a:rPr lang="en-US" sz="2000" dirty="0"/>
              <a:t>c) (1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 z )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 </a:t>
            </a:r>
            <a:r>
              <a:rPr lang="en-US" sz="2000" dirty="0" smtClean="0"/>
              <a:t>z</a:t>
            </a:r>
          </a:p>
          <a:p>
            <a:r>
              <a:rPr lang="zh-CN" altLang="en-US" sz="2000" dirty="0" smtClean="0"/>
              <a:t>运算规则：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 err="1"/>
              <a:t>i</a:t>
            </a:r>
            <a:r>
              <a:rPr lang="en-US" altLang="zh-CN" sz="1800" dirty="0" err="1" smtClean="0"/>
              <a:t>nt</a:t>
            </a:r>
            <a:r>
              <a:rPr lang="en-US" altLang="zh-CN" sz="1800" dirty="0" smtClean="0"/>
              <a:t> </a:t>
            </a:r>
            <a:r>
              <a:rPr lang="en-US" altLang="zh-CN" sz="1800" dirty="0">
                <a:sym typeface="Symbol" panose="05050102010706020507" pitchFamily="18" charset="2"/>
              </a:rPr>
              <a:t>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-&gt; </a:t>
            </a:r>
            <a:r>
              <a:rPr lang="en-US" altLang="zh-CN" sz="1800" dirty="0" err="1" smtClean="0"/>
              <a:t>int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altLang="zh-CN" sz="1800" dirty="0">
                <a:sym typeface="Symbol" panose="05050102010706020507" pitchFamily="18" charset="2"/>
              </a:rPr>
              <a:t>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-&gt; complex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complex </a:t>
            </a:r>
            <a:r>
              <a:rPr lang="en-US" altLang="zh-CN" sz="1800" dirty="0">
                <a:sym typeface="Symbol" panose="05050102010706020507" pitchFamily="18" charset="2"/>
              </a:rPr>
              <a:t></a:t>
            </a:r>
            <a:r>
              <a:rPr lang="en-US" sz="1800" dirty="0" smtClean="0"/>
              <a:t> complex -&gt; complex</a:t>
            </a:r>
            <a:endParaRPr lang="en-US" sz="1800" dirty="0"/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82017" y="5512583"/>
            <a:ext cx="1819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1:{</a:t>
            </a:r>
            <a:r>
              <a:rPr lang="en-US" sz="2000" dirty="0" err="1" smtClean="0"/>
              <a:t>int</a:t>
            </a:r>
            <a:r>
              <a:rPr lang="en-US" sz="2000" dirty="0" smtClean="0"/>
              <a:t>, complex}</a:t>
            </a:r>
            <a:endParaRPr 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764936" y="5512583"/>
            <a:ext cx="1819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2:{</a:t>
            </a:r>
            <a:r>
              <a:rPr lang="en-US" sz="2000" dirty="0" err="1" smtClean="0"/>
              <a:t>int</a:t>
            </a:r>
            <a:r>
              <a:rPr lang="en-US" sz="2000" dirty="0" smtClean="0"/>
              <a:t>, complex}</a:t>
            </a:r>
            <a:endParaRPr 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167163" y="6019762"/>
            <a:ext cx="332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*: {</a:t>
            </a:r>
            <a:r>
              <a:rPr lang="fr-FR" sz="2000" dirty="0" smtClean="0"/>
              <a:t>i 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fr-FR" sz="2000" dirty="0" smtClean="0"/>
              <a:t> i </a:t>
            </a:r>
            <a:r>
              <a:rPr lang="fr-FR" sz="2000" dirty="0"/>
              <a:t>-&gt; </a:t>
            </a:r>
            <a:r>
              <a:rPr lang="fr-FR" sz="2000" dirty="0" smtClean="0"/>
              <a:t>i, i 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fr-FR" sz="2000" dirty="0" smtClean="0"/>
              <a:t> i </a:t>
            </a:r>
            <a:r>
              <a:rPr lang="fr-FR" sz="2000" dirty="0"/>
              <a:t>-&gt; </a:t>
            </a:r>
            <a:r>
              <a:rPr lang="fr-FR" sz="2000" dirty="0" smtClean="0"/>
              <a:t>c, c 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fr-FR" sz="2000" dirty="0" smtClean="0"/>
              <a:t> c </a:t>
            </a:r>
            <a:r>
              <a:rPr lang="fr-FR" sz="2000" dirty="0"/>
              <a:t>-&gt; </a:t>
            </a:r>
            <a:r>
              <a:rPr lang="fr-FR" sz="2000" dirty="0" smtClean="0"/>
              <a:t>c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855536" y="4504923"/>
            <a:ext cx="2077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1*2:{</a:t>
            </a:r>
            <a:r>
              <a:rPr lang="en-US" sz="2000" dirty="0" err="1" smtClean="0"/>
              <a:t>int</a:t>
            </a:r>
            <a:r>
              <a:rPr lang="en-US" sz="2000" dirty="0" smtClean="0"/>
              <a:t>, complex}</a:t>
            </a:r>
            <a:endParaRPr 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4381229" y="4511056"/>
            <a:ext cx="346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*: {</a:t>
            </a:r>
            <a:r>
              <a:rPr lang="fr-FR" sz="2000" dirty="0" smtClean="0"/>
              <a:t>i 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fr-FR" sz="2000" dirty="0" smtClean="0"/>
              <a:t> i </a:t>
            </a:r>
            <a:r>
              <a:rPr lang="fr-FR" sz="2000" dirty="0"/>
              <a:t>-&gt; </a:t>
            </a:r>
            <a:r>
              <a:rPr lang="fr-FR" sz="2000" dirty="0" smtClean="0"/>
              <a:t>i, i 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fr-FR" sz="2000" dirty="0" smtClean="0"/>
              <a:t> i </a:t>
            </a:r>
            <a:r>
              <a:rPr lang="fr-FR" sz="2000" dirty="0"/>
              <a:t>-&gt; </a:t>
            </a:r>
            <a:r>
              <a:rPr lang="fr-FR" sz="2000" dirty="0" smtClean="0"/>
              <a:t>c, c 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fr-FR" sz="2000" dirty="0" smtClean="0"/>
              <a:t> c </a:t>
            </a:r>
            <a:r>
              <a:rPr lang="fr-FR" sz="2000" dirty="0"/>
              <a:t>-&gt; </a:t>
            </a:r>
            <a:r>
              <a:rPr lang="fr-FR" sz="2000" dirty="0" smtClean="0"/>
              <a:t>c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8007170" y="4504923"/>
            <a:ext cx="1819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:{</a:t>
            </a:r>
            <a:r>
              <a:rPr lang="en-US" sz="2000" dirty="0" err="1" smtClean="0"/>
              <a:t>int</a:t>
            </a:r>
            <a:r>
              <a:rPr lang="en-US" sz="2000" dirty="0" smtClean="0"/>
              <a:t>, complex}</a:t>
            </a:r>
            <a:endParaRPr 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247771" y="3455115"/>
            <a:ext cx="2335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1*2*3:{</a:t>
            </a:r>
            <a:r>
              <a:rPr lang="en-US" sz="2000" dirty="0" err="1" smtClean="0"/>
              <a:t>int</a:t>
            </a:r>
            <a:r>
              <a:rPr lang="en-US" sz="2000" dirty="0" smtClean="0"/>
              <a:t>, complex}</a:t>
            </a:r>
            <a:endParaRPr lang="en-US" sz="2000" dirty="0"/>
          </a:p>
        </p:txBody>
      </p:sp>
      <p:cxnSp>
        <p:nvCxnSpPr>
          <p:cNvPr id="15" name="直接连接符 14"/>
          <p:cNvCxnSpPr>
            <a:stCxn id="7" idx="2"/>
            <a:endCxn id="4" idx="0"/>
          </p:cNvCxnSpPr>
          <p:nvPr/>
        </p:nvCxnSpPr>
        <p:spPr>
          <a:xfrm flipH="1">
            <a:off x="1491689" y="4905033"/>
            <a:ext cx="1402561" cy="60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2"/>
            <a:endCxn id="6" idx="0"/>
          </p:cNvCxnSpPr>
          <p:nvPr/>
        </p:nvCxnSpPr>
        <p:spPr>
          <a:xfrm>
            <a:off x="2894250" y="4905033"/>
            <a:ext cx="935370" cy="111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2"/>
            <a:endCxn id="5" idx="0"/>
          </p:cNvCxnSpPr>
          <p:nvPr/>
        </p:nvCxnSpPr>
        <p:spPr>
          <a:xfrm>
            <a:off x="2894250" y="4905033"/>
            <a:ext cx="3780358" cy="60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2"/>
            <a:endCxn id="7" idx="0"/>
          </p:cNvCxnSpPr>
          <p:nvPr/>
        </p:nvCxnSpPr>
        <p:spPr>
          <a:xfrm flipH="1">
            <a:off x="2894250" y="3855225"/>
            <a:ext cx="2521277" cy="649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2"/>
            <a:endCxn id="8" idx="0"/>
          </p:cNvCxnSpPr>
          <p:nvPr/>
        </p:nvCxnSpPr>
        <p:spPr>
          <a:xfrm>
            <a:off x="5415527" y="3855225"/>
            <a:ext cx="698819" cy="65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2"/>
            <a:endCxn id="9" idx="0"/>
          </p:cNvCxnSpPr>
          <p:nvPr/>
        </p:nvCxnSpPr>
        <p:spPr>
          <a:xfrm>
            <a:off x="5415527" y="3855225"/>
            <a:ext cx="3501315" cy="649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847463" y="58819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类型不唯一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02411" y="356659"/>
            <a:ext cx="8185877" cy="5635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 b="1" dirty="0"/>
              <a:t>概念区分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527381" y="1220755"/>
            <a:ext cx="10637924" cy="380360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000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0990" indent="-380990">
              <a:lnSpc>
                <a:spcPts val="3733"/>
              </a:lnSpc>
              <a:spcBef>
                <a:spcPts val="667"/>
              </a:spcBef>
              <a:buClr>
                <a:schemeClr val="bg2">
                  <a:lumMod val="75000"/>
                </a:schemeClr>
              </a:buClr>
            </a:pPr>
            <a:r>
              <a:rPr lang="zh-CN" altLang="en-US" sz="2667" dirty="0"/>
              <a:t>语义规则和产生式相联系的两种方式</a:t>
            </a:r>
          </a:p>
          <a:p>
            <a:pPr marL="781003" lvl="1" indent="-380990">
              <a:lnSpc>
                <a:spcPts val="3733"/>
              </a:lnSpc>
              <a:spcBef>
                <a:spcPts val="667"/>
              </a:spcBef>
              <a:buClr>
                <a:schemeClr val="bg2">
                  <a:lumMod val="75000"/>
                </a:schemeClr>
              </a:buClr>
              <a:buFont typeface="微软雅黑" panose="020B0503020204020204" pitchFamily="34" charset="-122"/>
              <a:buChar char="­"/>
            </a:pPr>
            <a:r>
              <a:rPr lang="zh-CN" altLang="en-US" dirty="0">
                <a:solidFill>
                  <a:srgbClr val="FF0000"/>
                </a:solidFill>
              </a:rPr>
              <a:t>语法制导定</a:t>
            </a:r>
            <a:r>
              <a:rPr lang="zh-CN" altLang="en-US" dirty="0" smtClean="0">
                <a:solidFill>
                  <a:srgbClr val="FF0000"/>
                </a:solidFill>
              </a:rPr>
              <a:t>义</a:t>
            </a:r>
          </a:p>
          <a:p>
            <a:pPr lvl="2">
              <a:lnSpc>
                <a:spcPts val="3733"/>
              </a:lnSpc>
              <a:spcBef>
                <a:spcPts val="667"/>
              </a:spcBef>
              <a:buClr>
                <a:schemeClr val="bg1">
                  <a:lumMod val="50000"/>
                </a:schemeClr>
              </a:buClr>
              <a:buSzPct val="70000"/>
            </a:pPr>
            <a:r>
              <a:rPr lang="zh-CN" altLang="en-US" sz="2400" dirty="0" smtClean="0"/>
              <a:t>将文法符号和某些属性相关联，并通过语义规则来描述如何计算属性的值，没有描述这些规则的计算时机</a:t>
            </a:r>
            <a:endParaRPr lang="zh-CN" altLang="en-US" sz="2400" dirty="0"/>
          </a:p>
          <a:p>
            <a:pPr marL="781003" lvl="1" indent="-380990">
              <a:lnSpc>
                <a:spcPts val="3733"/>
              </a:lnSpc>
              <a:spcBef>
                <a:spcPts val="667"/>
              </a:spcBef>
              <a:buClr>
                <a:schemeClr val="bg2">
                  <a:lumMod val="75000"/>
                </a:schemeClr>
              </a:buClr>
              <a:buFont typeface="微软雅黑" panose="020B0503020204020204" pitchFamily="34" charset="-122"/>
              <a:buChar char="­"/>
            </a:pPr>
            <a:r>
              <a:rPr lang="zh-CN" altLang="en-US" dirty="0" smtClean="0">
                <a:solidFill>
                  <a:srgbClr val="FF0000"/>
                </a:solidFill>
              </a:rPr>
              <a:t>语</a:t>
            </a:r>
            <a:r>
              <a:rPr lang="zh-CN" altLang="en-US" dirty="0">
                <a:solidFill>
                  <a:srgbClr val="FF0000"/>
                </a:solidFill>
              </a:rPr>
              <a:t>法制导的翻译方案</a:t>
            </a:r>
          </a:p>
          <a:p>
            <a:pPr lvl="2">
              <a:lnSpc>
                <a:spcPts val="3733"/>
              </a:lnSpc>
              <a:spcBef>
                <a:spcPts val="667"/>
              </a:spcBef>
              <a:buClr>
                <a:schemeClr val="bg1">
                  <a:lumMod val="50000"/>
                </a:schemeClr>
              </a:buClr>
              <a:buSzPct val="70000"/>
            </a:pPr>
            <a:r>
              <a:rPr lang="zh-CN" altLang="en-US" sz="2400" dirty="0"/>
              <a:t>在产生式的右部的适当位置，插入相应的语义动作，按照分析的进程，执行遇到的语义动</a:t>
            </a:r>
            <a:r>
              <a:rPr lang="zh-CN" altLang="en-US" sz="2400" dirty="0" smtClean="0"/>
              <a:t>作，从而明确了语法分析过程中属性的计算时机。</a:t>
            </a:r>
            <a:endParaRPr lang="zh-CN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9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733" y="177894"/>
            <a:ext cx="4802109" cy="3244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2000" dirty="0"/>
              <a:t> </a:t>
            </a:r>
            <a:r>
              <a:rPr lang="en-US" altLang="zh-CN" sz="2000" dirty="0" smtClean="0"/>
              <a:t>5.21 </a:t>
            </a:r>
            <a:r>
              <a:rPr lang="zh-CN" altLang="en-US" sz="2000" dirty="0" smtClean="0"/>
              <a:t>使</a:t>
            </a:r>
            <a:r>
              <a:rPr lang="zh-CN" altLang="en-US" sz="2000" dirty="0"/>
              <a:t>用例</a:t>
            </a:r>
            <a:r>
              <a:rPr lang="en-US" sz="2000" dirty="0"/>
              <a:t>5.9</a:t>
            </a:r>
            <a:r>
              <a:rPr lang="zh-CN" altLang="en-US" sz="2000" dirty="0"/>
              <a:t>的规则，确定下列哪些表达式有唯一类型（假定</a:t>
            </a:r>
            <a:r>
              <a:rPr lang="en-US" sz="2000" dirty="0"/>
              <a:t>z</a:t>
            </a:r>
            <a:r>
              <a:rPr lang="zh-CN" altLang="en-US" sz="2000" dirty="0"/>
              <a:t>是复数）：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(</a:t>
            </a:r>
            <a:r>
              <a:rPr lang="en-US" sz="2000" dirty="0"/>
              <a:t>a) 1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2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3</a:t>
            </a:r>
          </a:p>
          <a:p>
            <a:pPr marL="0" indent="0">
              <a:buNone/>
            </a:pPr>
            <a:r>
              <a:rPr lang="en-US" sz="2000" dirty="0" smtClean="0"/>
              <a:t>   (</a:t>
            </a:r>
            <a:r>
              <a:rPr lang="en-US" sz="2000" dirty="0"/>
              <a:t>b) 1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 (z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2)</a:t>
            </a:r>
          </a:p>
          <a:p>
            <a:pPr marL="0" indent="0">
              <a:buNone/>
            </a:pPr>
            <a:r>
              <a:rPr lang="en-US" sz="2000" dirty="0" smtClean="0"/>
              <a:t>   (</a:t>
            </a:r>
            <a:r>
              <a:rPr lang="en-US" sz="2000" dirty="0"/>
              <a:t>c) (1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 z )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 </a:t>
            </a:r>
            <a:r>
              <a:rPr lang="en-US" sz="2000" dirty="0" smtClean="0"/>
              <a:t>z</a:t>
            </a:r>
          </a:p>
          <a:p>
            <a:r>
              <a:rPr lang="zh-CN" altLang="en-US" sz="2000" dirty="0" smtClean="0"/>
              <a:t>运算规则：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 err="1"/>
              <a:t>i</a:t>
            </a:r>
            <a:r>
              <a:rPr lang="en-US" altLang="zh-CN" sz="1800" dirty="0" err="1" smtClean="0"/>
              <a:t>nt</a:t>
            </a:r>
            <a:r>
              <a:rPr lang="en-US" altLang="zh-CN" sz="1800" dirty="0" smtClean="0"/>
              <a:t> </a:t>
            </a:r>
            <a:r>
              <a:rPr lang="en-US" altLang="zh-CN" sz="1800" dirty="0">
                <a:sym typeface="Symbol" panose="05050102010706020507" pitchFamily="18" charset="2"/>
              </a:rPr>
              <a:t>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-&gt; </a:t>
            </a:r>
            <a:r>
              <a:rPr lang="en-US" altLang="zh-CN" sz="1800" dirty="0" err="1" smtClean="0"/>
              <a:t>int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altLang="zh-CN" sz="1800" dirty="0">
                <a:sym typeface="Symbol" panose="05050102010706020507" pitchFamily="18" charset="2"/>
              </a:rPr>
              <a:t>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-&gt; complex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complex </a:t>
            </a:r>
            <a:r>
              <a:rPr lang="en-US" altLang="zh-CN" sz="1800" dirty="0">
                <a:sym typeface="Symbol" panose="05050102010706020507" pitchFamily="18" charset="2"/>
              </a:rPr>
              <a:t></a:t>
            </a:r>
            <a:r>
              <a:rPr lang="en-US" sz="1800" dirty="0" smtClean="0"/>
              <a:t> complex -&gt; complex</a:t>
            </a:r>
            <a:endParaRPr lang="en-US" sz="1800" dirty="0"/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791009" y="5550111"/>
            <a:ext cx="1390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dirty="0" smtClean="0"/>
              <a:t>:{complex}</a:t>
            </a:r>
            <a:endParaRPr 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72982" y="5568014"/>
            <a:ext cx="1819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dirty="0" smtClean="0"/>
              <a:t>:{</a:t>
            </a:r>
            <a:r>
              <a:rPr lang="en-US" sz="2000" dirty="0" err="1" smtClean="0"/>
              <a:t>int</a:t>
            </a:r>
            <a:r>
              <a:rPr lang="en-US" sz="2000" dirty="0" smtClean="0"/>
              <a:t>, complex}</a:t>
            </a:r>
            <a:endParaRPr 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251943" y="5565216"/>
            <a:ext cx="338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*: {</a:t>
            </a:r>
            <a:r>
              <a:rPr lang="fr-FR" sz="2000" dirty="0" smtClean="0"/>
              <a:t>i </a:t>
            </a:r>
            <a:r>
              <a:rPr lang="fr-FR" sz="2000" dirty="0"/>
              <a:t>X </a:t>
            </a:r>
            <a:r>
              <a:rPr lang="fr-FR" sz="2000" dirty="0" smtClean="0"/>
              <a:t>i </a:t>
            </a:r>
            <a:r>
              <a:rPr lang="fr-FR" sz="2000" dirty="0"/>
              <a:t>-&gt; </a:t>
            </a:r>
            <a:r>
              <a:rPr lang="fr-FR" sz="2000" dirty="0" smtClean="0"/>
              <a:t>i, i </a:t>
            </a:r>
            <a:r>
              <a:rPr lang="fr-FR" sz="2000" dirty="0"/>
              <a:t>X </a:t>
            </a:r>
            <a:r>
              <a:rPr lang="fr-FR" sz="2000" dirty="0" smtClean="0"/>
              <a:t>i </a:t>
            </a:r>
            <a:r>
              <a:rPr lang="fr-FR" sz="2000" dirty="0"/>
              <a:t>-&gt; </a:t>
            </a:r>
            <a:r>
              <a:rPr lang="fr-FR" sz="2000" dirty="0" smtClean="0"/>
              <a:t>c, c </a:t>
            </a:r>
            <a:r>
              <a:rPr lang="fr-FR" sz="2000" dirty="0"/>
              <a:t>X </a:t>
            </a:r>
            <a:r>
              <a:rPr lang="fr-FR" sz="2000" dirty="0" smtClean="0"/>
              <a:t>c </a:t>
            </a:r>
            <a:r>
              <a:rPr lang="fr-FR" sz="2000" dirty="0"/>
              <a:t>-&gt; </a:t>
            </a:r>
            <a:r>
              <a:rPr lang="fr-FR" sz="2000" dirty="0" smtClean="0"/>
              <a:t>c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218477" y="4504923"/>
            <a:ext cx="821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1:{</a:t>
            </a:r>
            <a:r>
              <a:rPr lang="en-US" sz="2000" dirty="0" err="1" smtClean="0"/>
              <a:t>int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176649" y="4511056"/>
            <a:ext cx="41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*: {</a:t>
            </a:r>
            <a:r>
              <a:rPr lang="fr-FR" sz="2000" dirty="0" smtClean="0"/>
              <a:t>i 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fr-FR" sz="2000" dirty="0" smtClean="0"/>
              <a:t> i </a:t>
            </a:r>
            <a:r>
              <a:rPr lang="fr-FR" sz="2000" dirty="0"/>
              <a:t>-&gt; </a:t>
            </a:r>
            <a:r>
              <a:rPr lang="fr-FR" sz="2000" dirty="0" smtClean="0"/>
              <a:t>i, i 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fr-FR" sz="2000" dirty="0" smtClean="0"/>
              <a:t> i </a:t>
            </a:r>
            <a:r>
              <a:rPr lang="fr-FR" sz="2000" dirty="0"/>
              <a:t>-&gt; </a:t>
            </a:r>
            <a:r>
              <a:rPr lang="fr-FR" sz="2000" dirty="0" smtClean="0"/>
              <a:t>c, c 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fr-FR" sz="2000" dirty="0" smtClean="0"/>
              <a:t> c </a:t>
            </a:r>
            <a:r>
              <a:rPr lang="fr-FR" sz="2000" dirty="0"/>
              <a:t>-&gt; </a:t>
            </a:r>
            <a:r>
              <a:rPr lang="fr-FR" sz="2000" dirty="0" smtClean="0"/>
              <a:t>c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8007170" y="4504923"/>
            <a:ext cx="1648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dirty="0" smtClean="0"/>
              <a:t>*2:{complex}</a:t>
            </a:r>
            <a:endParaRPr 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247771" y="3455115"/>
            <a:ext cx="248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 (z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2</a:t>
            </a:r>
            <a:r>
              <a:rPr lang="en-US" sz="2000" dirty="0" smtClean="0"/>
              <a:t>) :{complex}</a:t>
            </a:r>
            <a:endParaRPr lang="en-US" sz="2000" dirty="0"/>
          </a:p>
        </p:txBody>
      </p:sp>
      <p:cxnSp>
        <p:nvCxnSpPr>
          <p:cNvPr id="15" name="直接连接符 14"/>
          <p:cNvCxnSpPr>
            <a:stCxn id="9" idx="2"/>
            <a:endCxn id="4" idx="0"/>
          </p:cNvCxnSpPr>
          <p:nvPr/>
        </p:nvCxnSpPr>
        <p:spPr>
          <a:xfrm flipH="1">
            <a:off x="6486264" y="4905033"/>
            <a:ext cx="2345203" cy="645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2"/>
            <a:endCxn id="6" idx="0"/>
          </p:cNvCxnSpPr>
          <p:nvPr/>
        </p:nvCxnSpPr>
        <p:spPr>
          <a:xfrm>
            <a:off x="8831467" y="4905033"/>
            <a:ext cx="111777" cy="66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2"/>
            <a:endCxn id="5" idx="0"/>
          </p:cNvCxnSpPr>
          <p:nvPr/>
        </p:nvCxnSpPr>
        <p:spPr>
          <a:xfrm>
            <a:off x="8831467" y="4905033"/>
            <a:ext cx="2551187" cy="66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2"/>
            <a:endCxn id="7" idx="0"/>
          </p:cNvCxnSpPr>
          <p:nvPr/>
        </p:nvCxnSpPr>
        <p:spPr>
          <a:xfrm flipH="1">
            <a:off x="1629423" y="3855225"/>
            <a:ext cx="3861288" cy="649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2"/>
            <a:endCxn id="8" idx="0"/>
          </p:cNvCxnSpPr>
          <p:nvPr/>
        </p:nvCxnSpPr>
        <p:spPr>
          <a:xfrm flipH="1">
            <a:off x="5273649" y="3855225"/>
            <a:ext cx="217062" cy="65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2"/>
            <a:endCxn id="9" idx="0"/>
          </p:cNvCxnSpPr>
          <p:nvPr/>
        </p:nvCxnSpPr>
        <p:spPr>
          <a:xfrm>
            <a:off x="5490711" y="3855225"/>
            <a:ext cx="3340756" cy="649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38200" y="6329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类型唯一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733" y="177894"/>
            <a:ext cx="4802109" cy="32443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2000" dirty="0"/>
              <a:t> </a:t>
            </a:r>
            <a:r>
              <a:rPr lang="en-US" altLang="zh-CN" sz="2000" dirty="0" smtClean="0"/>
              <a:t>5.21 </a:t>
            </a:r>
            <a:r>
              <a:rPr lang="zh-CN" altLang="en-US" sz="2000" dirty="0" smtClean="0"/>
              <a:t>使</a:t>
            </a:r>
            <a:r>
              <a:rPr lang="zh-CN" altLang="en-US" sz="2000" dirty="0"/>
              <a:t>用例</a:t>
            </a:r>
            <a:r>
              <a:rPr lang="en-US" sz="2000" dirty="0"/>
              <a:t>5.9</a:t>
            </a:r>
            <a:r>
              <a:rPr lang="zh-CN" altLang="en-US" sz="2000" dirty="0"/>
              <a:t>的规则，确定下列哪些表达式有唯一类型（假定</a:t>
            </a:r>
            <a:r>
              <a:rPr lang="en-US" sz="2000" dirty="0"/>
              <a:t>z</a:t>
            </a:r>
            <a:r>
              <a:rPr lang="zh-CN" altLang="en-US" sz="2000" dirty="0"/>
              <a:t>是复数）：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(</a:t>
            </a:r>
            <a:r>
              <a:rPr lang="en-US" sz="2000" dirty="0"/>
              <a:t>a) 1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2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3</a:t>
            </a:r>
          </a:p>
          <a:p>
            <a:pPr marL="0" indent="0">
              <a:buNone/>
            </a:pPr>
            <a:r>
              <a:rPr lang="en-US" sz="2000" dirty="0" smtClean="0"/>
              <a:t>   (</a:t>
            </a:r>
            <a:r>
              <a:rPr lang="en-US" sz="2000" dirty="0"/>
              <a:t>b) 1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 (z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2)</a:t>
            </a:r>
          </a:p>
          <a:p>
            <a:pPr marL="0" indent="0">
              <a:buNone/>
            </a:pPr>
            <a:r>
              <a:rPr lang="en-US" sz="2000" dirty="0" smtClean="0"/>
              <a:t>   (</a:t>
            </a:r>
            <a:r>
              <a:rPr lang="en-US" sz="2000" dirty="0"/>
              <a:t>c) (1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 z )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 </a:t>
            </a:r>
            <a:r>
              <a:rPr lang="en-US" sz="2000" dirty="0" smtClean="0"/>
              <a:t>z</a:t>
            </a:r>
          </a:p>
          <a:p>
            <a:r>
              <a:rPr lang="zh-CN" altLang="en-US" sz="2000" dirty="0" smtClean="0"/>
              <a:t>运算规则：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 err="1"/>
              <a:t>i</a:t>
            </a:r>
            <a:r>
              <a:rPr lang="en-US" altLang="zh-CN" sz="1800" dirty="0" err="1" smtClean="0"/>
              <a:t>nt</a:t>
            </a:r>
            <a:r>
              <a:rPr lang="en-US" altLang="zh-CN" sz="1800" dirty="0" smtClean="0"/>
              <a:t> </a:t>
            </a:r>
            <a:r>
              <a:rPr lang="en-US" altLang="zh-CN" sz="1800" dirty="0">
                <a:sym typeface="Symbol" panose="05050102010706020507" pitchFamily="18" charset="2"/>
              </a:rPr>
              <a:t>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-&gt; </a:t>
            </a:r>
            <a:r>
              <a:rPr lang="en-US" altLang="zh-CN" sz="1800" dirty="0" err="1" smtClean="0"/>
              <a:t>int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altLang="zh-CN" sz="1800" dirty="0">
                <a:sym typeface="Symbol" panose="05050102010706020507" pitchFamily="18" charset="2"/>
              </a:rPr>
              <a:t>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-&gt; complex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complex </a:t>
            </a:r>
            <a:r>
              <a:rPr lang="en-US" altLang="zh-CN" sz="1800" dirty="0">
                <a:sym typeface="Symbol" panose="05050102010706020507" pitchFamily="18" charset="2"/>
              </a:rPr>
              <a:t></a:t>
            </a:r>
            <a:r>
              <a:rPr lang="en-US" sz="1800" dirty="0" smtClean="0"/>
              <a:t> complex -&gt; complex</a:t>
            </a:r>
            <a:endParaRPr lang="en-US" sz="1800" dirty="0"/>
          </a:p>
          <a:p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855536" y="4504923"/>
            <a:ext cx="15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1*z:{complex}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81229" y="4511056"/>
            <a:ext cx="29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*: {</a:t>
            </a:r>
            <a:r>
              <a:rPr lang="fr-FR" dirty="0" smtClean="0"/>
              <a:t>i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fr-FR" dirty="0" smtClean="0"/>
              <a:t> i </a:t>
            </a:r>
            <a:r>
              <a:rPr lang="fr-FR" dirty="0"/>
              <a:t>-&gt; </a:t>
            </a:r>
            <a:r>
              <a:rPr lang="fr-FR" dirty="0" smtClean="0"/>
              <a:t>i, i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fr-FR" dirty="0" smtClean="0"/>
              <a:t> i </a:t>
            </a:r>
            <a:r>
              <a:rPr lang="fr-FR" dirty="0"/>
              <a:t>-&gt; </a:t>
            </a:r>
            <a:r>
              <a:rPr lang="fr-FR" dirty="0" smtClean="0"/>
              <a:t>c, c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fr-FR" dirty="0" smtClean="0"/>
              <a:t> c </a:t>
            </a:r>
            <a:r>
              <a:rPr lang="fr-FR" dirty="0"/>
              <a:t>-&gt; </a:t>
            </a:r>
            <a:r>
              <a:rPr lang="fr-FR" dirty="0" smtClean="0"/>
              <a:t>c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07170" y="4504923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z:{complex}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47771" y="3455115"/>
            <a:ext cx="270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z ) 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en-US" dirty="0"/>
              <a:t> </a:t>
            </a:r>
            <a:r>
              <a:rPr lang="en-US" dirty="0" smtClean="0"/>
              <a:t>z:{complex}</a:t>
            </a:r>
            <a:endParaRPr lang="en-US" dirty="0"/>
          </a:p>
        </p:txBody>
      </p:sp>
      <p:cxnSp>
        <p:nvCxnSpPr>
          <p:cNvPr id="21" name="直接连接符 20"/>
          <p:cNvCxnSpPr>
            <a:stCxn id="11" idx="2"/>
            <a:endCxn id="7" idx="0"/>
          </p:cNvCxnSpPr>
          <p:nvPr/>
        </p:nvCxnSpPr>
        <p:spPr>
          <a:xfrm flipH="1">
            <a:off x="2607216" y="3824447"/>
            <a:ext cx="2993200" cy="680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2"/>
            <a:endCxn id="8" idx="0"/>
          </p:cNvCxnSpPr>
          <p:nvPr/>
        </p:nvCxnSpPr>
        <p:spPr>
          <a:xfrm>
            <a:off x="5600416" y="3824447"/>
            <a:ext cx="275523" cy="68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2"/>
            <a:endCxn id="9" idx="0"/>
          </p:cNvCxnSpPr>
          <p:nvPr/>
        </p:nvCxnSpPr>
        <p:spPr>
          <a:xfrm>
            <a:off x="5600416" y="3824447"/>
            <a:ext cx="3042217" cy="680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38200" y="6329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类型唯一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2586" y="5514774"/>
            <a:ext cx="165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1:{</a:t>
            </a:r>
            <a:r>
              <a:rPr lang="en-US" dirty="0" err="1" smtClean="0"/>
              <a:t>int</a:t>
            </a:r>
            <a:r>
              <a:rPr lang="en-US" dirty="0" smtClean="0"/>
              <a:t>, complex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11697" y="5504563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:{complex}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49322" y="5504563"/>
            <a:ext cx="29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*: {</a:t>
            </a:r>
            <a:r>
              <a:rPr lang="fr-FR" dirty="0" smtClean="0"/>
              <a:t>i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fr-FR" dirty="0" smtClean="0"/>
              <a:t> i </a:t>
            </a:r>
            <a:r>
              <a:rPr lang="fr-FR" dirty="0"/>
              <a:t>-&gt; </a:t>
            </a:r>
            <a:r>
              <a:rPr lang="fr-FR" dirty="0" smtClean="0"/>
              <a:t>i, i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fr-FR" dirty="0" smtClean="0"/>
              <a:t> i </a:t>
            </a:r>
            <a:r>
              <a:rPr lang="fr-FR" dirty="0"/>
              <a:t>-&gt; </a:t>
            </a:r>
            <a:r>
              <a:rPr lang="fr-FR" dirty="0" smtClean="0"/>
              <a:t>c, c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fr-FR" dirty="0" smtClean="0"/>
              <a:t> c </a:t>
            </a:r>
            <a:r>
              <a:rPr lang="fr-FR" dirty="0"/>
              <a:t>-&gt; </a:t>
            </a:r>
            <a:r>
              <a:rPr lang="fr-FR" dirty="0" smtClean="0"/>
              <a:t>c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4" name="直接连接符 23"/>
          <p:cNvCxnSpPr>
            <a:stCxn id="7" idx="2"/>
            <a:endCxn id="18" idx="0"/>
          </p:cNvCxnSpPr>
          <p:nvPr/>
        </p:nvCxnSpPr>
        <p:spPr>
          <a:xfrm flipH="1">
            <a:off x="1020954" y="4874255"/>
            <a:ext cx="1586262" cy="640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2"/>
            <a:endCxn id="22" idx="0"/>
          </p:cNvCxnSpPr>
          <p:nvPr/>
        </p:nvCxnSpPr>
        <p:spPr>
          <a:xfrm>
            <a:off x="2607216" y="4874255"/>
            <a:ext cx="736816" cy="63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7" idx="2"/>
            <a:endCxn id="20" idx="0"/>
          </p:cNvCxnSpPr>
          <p:nvPr/>
        </p:nvCxnSpPr>
        <p:spPr>
          <a:xfrm>
            <a:off x="2607216" y="4874255"/>
            <a:ext cx="3139944" cy="63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2629" y="252766"/>
                <a:ext cx="3104015" cy="1765363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altLang="zh-CN" sz="1400" dirty="0" smtClean="0"/>
                  <a:t>4.12(b) </a:t>
                </a:r>
                <a:r>
                  <a:rPr lang="zh-CN" altLang="en-US" sz="1400" dirty="0" smtClean="0"/>
                  <a:t>文法如下：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1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40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400" dirty="0" smtClean="0"/>
                  <a:t>(1)</a:t>
                </a:r>
                <a:r>
                  <a:rPr lang="zh-CN" altLang="en-US" sz="1400" dirty="0" smtClean="0"/>
                  <a:t>写一个翻译方案，它打印出每个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在句子中是第几个字符。例如，当句子是</a:t>
                </a:r>
                <a:r>
                  <a:rPr lang="en-US" altLang="zh-CN" sz="1400" dirty="0" smtClean="0"/>
                  <a:t>(a,(a,(</a:t>
                </a:r>
                <a:r>
                  <a:rPr lang="en-US" altLang="zh-CN" sz="1400" dirty="0" err="1" smtClean="0"/>
                  <a:t>a,a</a:t>
                </a:r>
                <a:r>
                  <a:rPr lang="en-US" altLang="zh-CN" sz="1400" dirty="0" smtClean="0"/>
                  <a:t>),(a)))</a:t>
                </a:r>
                <a:r>
                  <a:rPr lang="zh-CN" altLang="en-US" sz="1400" dirty="0" smtClean="0"/>
                  <a:t>时，打印的结果是</a:t>
                </a: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，</a:t>
                </a:r>
                <a:r>
                  <a:rPr lang="en-US" altLang="zh-CN" sz="1400" dirty="0" smtClean="0"/>
                  <a:t> 5</a:t>
                </a:r>
                <a:r>
                  <a:rPr lang="zh-CN" altLang="en-US" sz="1400" dirty="0" smtClean="0"/>
                  <a:t>，</a:t>
                </a:r>
                <a:r>
                  <a:rPr lang="en-US" altLang="zh-CN" sz="1400" dirty="0" smtClean="0"/>
                  <a:t> 8</a:t>
                </a:r>
                <a:r>
                  <a:rPr lang="zh-CN" altLang="en-US" sz="1400" dirty="0" smtClean="0"/>
                  <a:t>，</a:t>
                </a:r>
                <a:r>
                  <a:rPr lang="en-US" altLang="zh-CN" sz="1400" dirty="0" smtClean="0"/>
                  <a:t> 10</a:t>
                </a:r>
                <a:r>
                  <a:rPr lang="zh-CN" altLang="en-US" sz="1400" dirty="0" smtClean="0"/>
                  <a:t>，</a:t>
                </a:r>
                <a:r>
                  <a:rPr lang="en-US" altLang="zh-CN" sz="1400" dirty="0" smtClean="0"/>
                  <a:t> 14</a:t>
                </a:r>
                <a:r>
                  <a:rPr lang="zh-CN" altLang="en-US" sz="1400" dirty="0" smtClean="0"/>
                  <a:t>。</a:t>
                </a:r>
                <a:endParaRPr lang="en-US" altLang="zh-CN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2629" y="252766"/>
                <a:ext cx="3104015" cy="1765363"/>
              </a:xfrm>
              <a:blipFill rotWithShape="0">
                <a:blip r:embed="rId2"/>
                <a:stretch>
                  <a:fillRect l="-391" t="-2055" r="-5479" b="-6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2066255"/>
            <a:ext cx="109884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r>
              <a:rPr lang="zh-CN" altLang="en-US" dirty="0" smtClean="0"/>
              <a:t>自身的信息无法确定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在序列中的位置，因此必须要借助继承属性。</a:t>
            </a:r>
            <a:endParaRPr lang="en-US" altLang="zh-CN" dirty="0" smtClean="0"/>
          </a:p>
          <a:p>
            <a:r>
              <a:rPr lang="zh-CN" altLang="en-US" dirty="0" smtClean="0"/>
              <a:t>方法一：</a:t>
            </a:r>
            <a:endParaRPr lang="en-US" altLang="zh-CN" dirty="0" smtClean="0"/>
          </a:p>
          <a:p>
            <a:pPr lvl="1"/>
            <a:r>
              <a:rPr lang="zh-CN" altLang="en-US" dirty="0"/>
              <a:t>继承属</a:t>
            </a:r>
            <a:r>
              <a:rPr lang="zh-CN" altLang="en-US" dirty="0" smtClean="0"/>
              <a:t>性 </a:t>
            </a:r>
            <a:r>
              <a:rPr lang="en-US" altLang="zh-CN" dirty="0" smtClean="0"/>
              <a:t>in</a:t>
            </a:r>
            <a:r>
              <a:rPr lang="zh-CN" altLang="en-US" dirty="0" smtClean="0"/>
              <a:t>：该文法符号推出的字符序列的前面已经有多少字符</a:t>
            </a:r>
            <a:endParaRPr lang="en-US" altLang="zh-CN" dirty="0" smtClean="0"/>
          </a:p>
          <a:p>
            <a:pPr lvl="1"/>
            <a:r>
              <a:rPr lang="zh-CN" altLang="en-US" dirty="0"/>
              <a:t>综合属</a:t>
            </a:r>
            <a:r>
              <a:rPr lang="zh-CN" altLang="en-US" dirty="0" smtClean="0"/>
              <a:t>性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：</a:t>
            </a:r>
            <a:r>
              <a:rPr lang="zh-CN" altLang="en-US" dirty="0"/>
              <a:t>该文法符号推出的字符序</a:t>
            </a:r>
            <a:r>
              <a:rPr lang="zh-CN" altLang="en-US" dirty="0" smtClean="0"/>
              <a:t>列的最后一个字符在序列中是第几个字符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3903" y="4487541"/>
            <a:ext cx="7064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S’ </a:t>
            </a:r>
            <a:r>
              <a:rPr lang="en-US" altLang="zh-CN" dirty="0" smtClean="0"/>
              <a:t> →  </a:t>
            </a:r>
            <a:r>
              <a:rPr lang="en-US" altLang="zh-CN" dirty="0"/>
              <a:t>{ S.in = 0; </a:t>
            </a:r>
            <a:r>
              <a:rPr lang="en-US" altLang="zh-CN" dirty="0" smtClean="0"/>
              <a:t>}  </a:t>
            </a:r>
            <a:r>
              <a:rPr lang="en-US" altLang="zh-CN" dirty="0"/>
              <a:t>S </a:t>
            </a:r>
          </a:p>
          <a:p>
            <a:r>
              <a:rPr lang="en-US" altLang="zh-CN" dirty="0"/>
              <a:t>S </a:t>
            </a:r>
            <a:r>
              <a:rPr lang="en-US" altLang="zh-CN" dirty="0" smtClean="0"/>
              <a:t>  →  { </a:t>
            </a:r>
            <a:r>
              <a:rPr lang="en-US" altLang="zh-CN" dirty="0"/>
              <a:t>L.in = S.in +1; } </a:t>
            </a:r>
            <a:r>
              <a:rPr lang="en-US" altLang="zh-CN" dirty="0" smtClean="0"/>
              <a:t> (</a:t>
            </a:r>
            <a:r>
              <a:rPr lang="en-US" altLang="zh-CN" dirty="0"/>
              <a:t>L</a:t>
            </a:r>
            <a:r>
              <a:rPr lang="en-US" altLang="zh-CN" dirty="0" smtClean="0"/>
              <a:t>)  </a:t>
            </a:r>
            <a:r>
              <a:rPr lang="en-US" altLang="zh-CN" dirty="0"/>
              <a:t>{ </a:t>
            </a:r>
            <a:r>
              <a:rPr lang="en-US" altLang="zh-CN" dirty="0" err="1"/>
              <a:t>S.out</a:t>
            </a:r>
            <a:r>
              <a:rPr lang="en-US" altLang="zh-CN" dirty="0"/>
              <a:t> = </a:t>
            </a:r>
            <a:r>
              <a:rPr lang="en-US" altLang="zh-CN" dirty="0" err="1"/>
              <a:t>L.out</a:t>
            </a:r>
            <a:r>
              <a:rPr lang="en-US" altLang="zh-CN" dirty="0"/>
              <a:t> + 1; } </a:t>
            </a:r>
          </a:p>
          <a:p>
            <a:r>
              <a:rPr lang="en-US" altLang="zh-CN" dirty="0"/>
              <a:t>S </a:t>
            </a:r>
            <a:r>
              <a:rPr lang="en-US" altLang="zh-CN" dirty="0" smtClean="0"/>
              <a:t>  →  a </a:t>
            </a:r>
            <a:r>
              <a:rPr lang="en-US" altLang="zh-CN" dirty="0"/>
              <a:t>{ </a:t>
            </a:r>
            <a:r>
              <a:rPr lang="en-US" altLang="zh-CN" dirty="0" err="1"/>
              <a:t>S.out</a:t>
            </a:r>
            <a:r>
              <a:rPr lang="en-US" altLang="zh-CN" dirty="0"/>
              <a:t> = S.in + 1; print (</a:t>
            </a:r>
            <a:r>
              <a:rPr lang="en-US" altLang="zh-CN" dirty="0" err="1"/>
              <a:t>S.out</a:t>
            </a:r>
            <a:r>
              <a:rPr lang="en-US" altLang="zh-CN" dirty="0"/>
              <a:t>); } </a:t>
            </a:r>
          </a:p>
          <a:p>
            <a:r>
              <a:rPr lang="en-US" altLang="zh-CN" dirty="0"/>
              <a:t>L </a:t>
            </a:r>
            <a:r>
              <a:rPr lang="en-US" altLang="zh-CN" dirty="0" smtClean="0"/>
              <a:t>  →  { </a:t>
            </a:r>
            <a:r>
              <a:rPr lang="en-US" altLang="zh-CN" dirty="0"/>
              <a:t>L1.in = L.in; </a:t>
            </a:r>
            <a:r>
              <a:rPr lang="en-US" altLang="zh-CN" dirty="0" smtClean="0"/>
              <a:t>}  </a:t>
            </a:r>
            <a:r>
              <a:rPr lang="en-US" altLang="zh-CN" dirty="0"/>
              <a:t>L1, { S.in = L1.out + 1; } S {</a:t>
            </a:r>
            <a:r>
              <a:rPr lang="en-US" altLang="zh-CN" dirty="0" err="1"/>
              <a:t>L.out</a:t>
            </a:r>
            <a:r>
              <a:rPr lang="en-US" altLang="zh-CN" dirty="0"/>
              <a:t> = </a:t>
            </a:r>
            <a:r>
              <a:rPr lang="en-US" altLang="zh-CN" dirty="0" err="1"/>
              <a:t>S.out</a:t>
            </a:r>
            <a:r>
              <a:rPr lang="en-US" altLang="zh-CN" dirty="0"/>
              <a:t>; } </a:t>
            </a:r>
          </a:p>
          <a:p>
            <a:r>
              <a:rPr lang="en-US" altLang="zh-CN" dirty="0"/>
              <a:t>L </a:t>
            </a:r>
            <a:r>
              <a:rPr lang="en-US" altLang="zh-CN" dirty="0" smtClean="0"/>
              <a:t>  →  { </a:t>
            </a:r>
            <a:r>
              <a:rPr lang="en-US" altLang="zh-CN" dirty="0"/>
              <a:t>S.in = L.in; </a:t>
            </a:r>
            <a:r>
              <a:rPr lang="en-US" altLang="zh-CN" dirty="0" smtClean="0"/>
              <a:t>}  S  </a:t>
            </a:r>
            <a:r>
              <a:rPr lang="en-US" altLang="zh-CN" dirty="0"/>
              <a:t>{ </a:t>
            </a:r>
            <a:r>
              <a:rPr lang="en-US" altLang="zh-CN" dirty="0" err="1"/>
              <a:t>L.out</a:t>
            </a:r>
            <a:r>
              <a:rPr lang="en-US" altLang="zh-CN" dirty="0"/>
              <a:t> = </a:t>
            </a:r>
            <a:r>
              <a:rPr lang="en-US" altLang="zh-CN" dirty="0" err="1"/>
              <a:t>S.out</a:t>
            </a:r>
            <a:r>
              <a:rPr lang="en-US" altLang="zh-CN" dirty="0"/>
              <a:t>; }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70757" y="173292"/>
                <a:ext cx="3104015" cy="1765363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altLang="zh-CN" sz="1400" dirty="0" smtClean="0"/>
                  <a:t>4.12(b) </a:t>
                </a:r>
                <a:r>
                  <a:rPr lang="zh-CN" altLang="en-US" sz="1400" dirty="0" smtClean="0"/>
                  <a:t>文法如下：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1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40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400" dirty="0" smtClean="0"/>
                  <a:t>(1)</a:t>
                </a:r>
                <a:r>
                  <a:rPr lang="zh-CN" altLang="en-US" sz="1400" dirty="0" smtClean="0"/>
                  <a:t>写一个翻译方案，它打印出每个</a:t>
                </a:r>
                <a:r>
                  <a:rPr lang="en-US" altLang="zh-CN" sz="1400" dirty="0" smtClean="0"/>
                  <a:t>a</a:t>
                </a:r>
                <a:r>
                  <a:rPr lang="zh-CN" altLang="en-US" sz="1400" dirty="0" smtClean="0"/>
                  <a:t>在句子中是第几个字符。例如，当句子是</a:t>
                </a:r>
                <a:r>
                  <a:rPr lang="en-US" altLang="zh-CN" sz="1400" dirty="0" smtClean="0"/>
                  <a:t>(a,(a,(</a:t>
                </a:r>
                <a:r>
                  <a:rPr lang="en-US" altLang="zh-CN" sz="1400" dirty="0" err="1" smtClean="0"/>
                  <a:t>a,a</a:t>
                </a:r>
                <a:r>
                  <a:rPr lang="en-US" altLang="zh-CN" sz="1400" dirty="0" smtClean="0"/>
                  <a:t>),(a)))</a:t>
                </a:r>
                <a:r>
                  <a:rPr lang="zh-CN" altLang="en-US" sz="1400" dirty="0" smtClean="0"/>
                  <a:t>时，打印的结果是</a:t>
                </a:r>
                <a:r>
                  <a:rPr lang="en-US" altLang="zh-CN" sz="1400" dirty="0" smtClean="0"/>
                  <a:t>2</a:t>
                </a:r>
                <a:r>
                  <a:rPr lang="zh-CN" altLang="en-US" sz="1400" dirty="0" smtClean="0"/>
                  <a:t>，</a:t>
                </a:r>
                <a:r>
                  <a:rPr lang="en-US" altLang="zh-CN" sz="1400" dirty="0" smtClean="0"/>
                  <a:t> 5</a:t>
                </a:r>
                <a:r>
                  <a:rPr lang="zh-CN" altLang="en-US" sz="1400" dirty="0" smtClean="0"/>
                  <a:t>，</a:t>
                </a:r>
                <a:r>
                  <a:rPr lang="en-US" altLang="zh-CN" sz="1400" dirty="0" smtClean="0"/>
                  <a:t> 8</a:t>
                </a:r>
                <a:r>
                  <a:rPr lang="zh-CN" altLang="en-US" sz="1400" dirty="0" smtClean="0"/>
                  <a:t>，</a:t>
                </a:r>
                <a:r>
                  <a:rPr lang="en-US" altLang="zh-CN" sz="1400" dirty="0" smtClean="0"/>
                  <a:t> 10</a:t>
                </a:r>
                <a:r>
                  <a:rPr lang="zh-CN" altLang="en-US" sz="1400" dirty="0" smtClean="0"/>
                  <a:t>，</a:t>
                </a:r>
                <a:r>
                  <a:rPr lang="en-US" altLang="zh-CN" sz="1400" dirty="0" smtClean="0"/>
                  <a:t> 14</a:t>
                </a:r>
                <a:r>
                  <a:rPr lang="zh-CN" altLang="en-US" sz="1400" dirty="0" smtClean="0"/>
                  <a:t>。</a:t>
                </a:r>
                <a:endParaRPr lang="en-US" altLang="zh-CN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0757" y="173292"/>
                <a:ext cx="3104015" cy="1765363"/>
              </a:xfrm>
              <a:blipFill rotWithShape="0">
                <a:blip r:embed="rId2"/>
                <a:stretch>
                  <a:fillRect l="-391" t="-2055" r="-5479" b="-6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130488"/>
            <a:ext cx="108725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r>
              <a:rPr lang="zh-CN" altLang="en-US" dirty="0" smtClean="0"/>
              <a:t>自身的信息无法确定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在序列中的位置，因此必须要借助继承属性。</a:t>
            </a:r>
            <a:endParaRPr lang="en-US" altLang="zh-CN" dirty="0" smtClean="0"/>
          </a:p>
          <a:p>
            <a:r>
              <a:rPr lang="zh-CN" altLang="en-US" dirty="0" smtClean="0"/>
              <a:t>方法二：</a:t>
            </a:r>
            <a:endParaRPr lang="en-US" altLang="zh-CN" dirty="0" smtClean="0"/>
          </a:p>
          <a:p>
            <a:pPr lvl="1"/>
            <a:r>
              <a:rPr lang="zh-CN" altLang="en-US" dirty="0"/>
              <a:t>继承属</a:t>
            </a:r>
            <a:r>
              <a:rPr lang="zh-CN" altLang="en-US" dirty="0" smtClean="0"/>
              <a:t>性 </a:t>
            </a:r>
            <a:r>
              <a:rPr lang="en-US" altLang="zh-CN" dirty="0" smtClean="0"/>
              <a:t>in</a:t>
            </a:r>
            <a:r>
              <a:rPr lang="zh-CN" altLang="en-US" dirty="0" smtClean="0"/>
              <a:t>：该文法符号推出的字符序列的前面已经有多少字符</a:t>
            </a:r>
            <a:endParaRPr lang="en-US" altLang="zh-CN" dirty="0" smtClean="0"/>
          </a:p>
          <a:p>
            <a:pPr lvl="1"/>
            <a:r>
              <a:rPr lang="zh-CN" altLang="en-US" dirty="0"/>
              <a:t>综合属</a:t>
            </a:r>
            <a:r>
              <a:rPr lang="zh-CN" altLang="en-US" dirty="0" smtClean="0"/>
              <a:t>性 </a:t>
            </a:r>
            <a:r>
              <a:rPr lang="en-US" altLang="zh-CN" dirty="0"/>
              <a:t>total</a:t>
            </a:r>
            <a:r>
              <a:rPr lang="zh-CN" altLang="en-US" dirty="0" smtClean="0"/>
              <a:t>：</a:t>
            </a:r>
            <a:r>
              <a:rPr lang="zh-CN" altLang="en-US" dirty="0"/>
              <a:t>该文法符号推出的字符序</a:t>
            </a:r>
            <a:r>
              <a:rPr lang="zh-CN" altLang="en-US" dirty="0" smtClean="0"/>
              <a:t>列所包含的字符总数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63903" y="4535667"/>
            <a:ext cx="7064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S’ </a:t>
            </a:r>
            <a:r>
              <a:rPr lang="en-US" altLang="zh-CN" dirty="0" smtClean="0"/>
              <a:t> →  </a:t>
            </a:r>
            <a:r>
              <a:rPr lang="en-US" altLang="zh-CN" dirty="0"/>
              <a:t>{ S.in = 0; </a:t>
            </a:r>
            <a:r>
              <a:rPr lang="en-US" altLang="zh-CN" dirty="0" smtClean="0"/>
              <a:t>}  </a:t>
            </a:r>
            <a:r>
              <a:rPr lang="en-US" altLang="zh-CN" dirty="0"/>
              <a:t>S </a:t>
            </a:r>
          </a:p>
          <a:p>
            <a:r>
              <a:rPr lang="en-US" altLang="zh-CN" dirty="0"/>
              <a:t>S </a:t>
            </a:r>
            <a:r>
              <a:rPr lang="en-US" altLang="zh-CN" dirty="0" smtClean="0"/>
              <a:t>  →  { </a:t>
            </a:r>
            <a:r>
              <a:rPr lang="en-US" altLang="zh-CN" dirty="0"/>
              <a:t>L.in = S.in +1; } </a:t>
            </a:r>
            <a:r>
              <a:rPr lang="en-US" altLang="zh-CN" dirty="0" smtClean="0"/>
              <a:t> (</a:t>
            </a:r>
            <a:r>
              <a:rPr lang="en-US" altLang="zh-CN" dirty="0"/>
              <a:t>L</a:t>
            </a:r>
            <a:r>
              <a:rPr lang="en-US" altLang="zh-CN" dirty="0" smtClean="0"/>
              <a:t>)  </a:t>
            </a:r>
            <a:r>
              <a:rPr lang="en-US" altLang="zh-CN" dirty="0"/>
              <a:t>{ </a:t>
            </a:r>
            <a:r>
              <a:rPr lang="en-US" altLang="zh-CN" dirty="0" err="1" smtClean="0"/>
              <a:t>S.total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L.total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2;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S </a:t>
            </a:r>
            <a:r>
              <a:rPr lang="en-US" altLang="zh-CN" dirty="0" smtClean="0"/>
              <a:t>  →  a </a:t>
            </a:r>
            <a:r>
              <a:rPr lang="en-US" altLang="zh-CN" dirty="0"/>
              <a:t>{ </a:t>
            </a:r>
            <a:r>
              <a:rPr lang="en-US" altLang="zh-CN" dirty="0" err="1" smtClean="0"/>
              <a:t>S.total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1</a:t>
            </a:r>
            <a:r>
              <a:rPr lang="en-US" altLang="zh-CN" dirty="0"/>
              <a:t>; print (</a:t>
            </a:r>
            <a:r>
              <a:rPr lang="en-US" altLang="zh-CN" dirty="0" smtClean="0"/>
              <a:t>S.in + 1);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L </a:t>
            </a:r>
            <a:r>
              <a:rPr lang="en-US" altLang="zh-CN" dirty="0" smtClean="0"/>
              <a:t>  →  { </a:t>
            </a:r>
            <a:r>
              <a:rPr lang="en-US" altLang="zh-CN" dirty="0"/>
              <a:t>L1.in = L.in; </a:t>
            </a:r>
            <a:r>
              <a:rPr lang="en-US" altLang="zh-CN" dirty="0" smtClean="0"/>
              <a:t>}  </a:t>
            </a:r>
            <a:r>
              <a:rPr lang="en-US" altLang="zh-CN" dirty="0"/>
              <a:t>L1, { S.in = </a:t>
            </a:r>
            <a:r>
              <a:rPr lang="en-US" altLang="zh-CN" dirty="0" smtClean="0"/>
              <a:t>L1.in + L1.total </a:t>
            </a:r>
            <a:r>
              <a:rPr lang="en-US" altLang="zh-CN" dirty="0"/>
              <a:t>+ 1; } S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L.total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L1.total +</a:t>
            </a:r>
            <a:r>
              <a:rPr lang="en-US" altLang="zh-CN" dirty="0" err="1" smtClean="0"/>
              <a:t>S.total</a:t>
            </a:r>
            <a:r>
              <a:rPr lang="en-US" altLang="zh-CN" dirty="0" smtClean="0"/>
              <a:t> + 1;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L </a:t>
            </a:r>
            <a:r>
              <a:rPr lang="en-US" altLang="zh-CN" dirty="0" smtClean="0"/>
              <a:t>  →  { </a:t>
            </a:r>
            <a:r>
              <a:rPr lang="en-US" altLang="zh-CN" dirty="0"/>
              <a:t>S.in = L.in; </a:t>
            </a:r>
            <a:r>
              <a:rPr lang="en-US" altLang="zh-CN" dirty="0" smtClean="0"/>
              <a:t>}  S  </a:t>
            </a:r>
            <a:r>
              <a:rPr lang="en-US" altLang="zh-CN" dirty="0"/>
              <a:t>{ </a:t>
            </a:r>
            <a:r>
              <a:rPr lang="en-US" altLang="zh-CN" dirty="0" err="1" smtClean="0"/>
              <a:t>L.total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S.total</a:t>
            </a:r>
            <a:r>
              <a:rPr lang="en-US" altLang="zh-CN" dirty="0" smtClean="0"/>
              <a:t>;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58256" y="285894"/>
                <a:ext cx="3104015" cy="1246024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altLang="zh-CN" sz="1400" dirty="0" smtClean="0"/>
                  <a:t>4.12(b) </a:t>
                </a:r>
                <a:r>
                  <a:rPr lang="zh-CN" altLang="en-US" sz="1400" dirty="0" smtClean="0"/>
                  <a:t>文法如下：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1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40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400" dirty="0"/>
                  <a:t>写出相应的语法制导定义</a:t>
                </a:r>
                <a:endParaRPr lang="en-US" altLang="zh-CN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8256" y="285894"/>
                <a:ext cx="3104015" cy="1246024"/>
              </a:xfrm>
              <a:blipFill rotWithShape="0">
                <a:blip r:embed="rId3"/>
                <a:stretch>
                  <a:fillRect l="-391" t="-3398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05648"/>
            <a:ext cx="108352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r>
              <a:rPr lang="zh-CN" altLang="en-US" dirty="0" smtClean="0"/>
              <a:t>自身的信息无法确定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在序列中的位置，因此必须要借助继承属性。</a:t>
            </a:r>
            <a:endParaRPr lang="en-US" altLang="zh-CN" dirty="0" smtClean="0"/>
          </a:p>
          <a:p>
            <a:r>
              <a:rPr lang="zh-CN" altLang="en-US" dirty="0"/>
              <a:t>方法</a:t>
            </a:r>
            <a:r>
              <a:rPr lang="zh-CN" altLang="en-US" dirty="0" smtClean="0"/>
              <a:t>一的语法制导定义：</a:t>
            </a:r>
            <a:endParaRPr lang="en-US" altLang="zh-CN" dirty="0"/>
          </a:p>
          <a:p>
            <a:pPr lvl="1"/>
            <a:r>
              <a:rPr lang="zh-CN" altLang="en-US" dirty="0"/>
              <a:t>继承属性 </a:t>
            </a:r>
            <a:r>
              <a:rPr lang="en-US" altLang="zh-CN" dirty="0"/>
              <a:t>in</a:t>
            </a:r>
            <a:r>
              <a:rPr lang="zh-CN" altLang="en-US" dirty="0"/>
              <a:t>：该文法符号推出的字符序列的前面已经有多少字符</a:t>
            </a:r>
            <a:endParaRPr lang="en-US" altLang="zh-CN" dirty="0"/>
          </a:p>
          <a:p>
            <a:pPr lvl="1"/>
            <a:r>
              <a:rPr lang="zh-CN" altLang="en-US" dirty="0"/>
              <a:t>综合属性 </a:t>
            </a:r>
            <a:r>
              <a:rPr lang="en-US" altLang="zh-CN" dirty="0"/>
              <a:t>out</a:t>
            </a:r>
            <a:r>
              <a:rPr lang="zh-CN" altLang="en-US" dirty="0"/>
              <a:t>：该文法符号推出的字符序列的最后一个字符在序列中是第几个字符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26982"/>
              </p:ext>
            </p:extLst>
          </p:nvPr>
        </p:nvGraphicFramePr>
        <p:xfrm>
          <a:off x="1722120" y="4316254"/>
          <a:ext cx="87477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880"/>
                <a:gridCol w="43738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产生式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语义规则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S’  →  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S.in = 0; 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   →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L.in = S.in +1;  </a:t>
                      </a:r>
                      <a:r>
                        <a:rPr lang="en-US" altLang="zh-CN" dirty="0" err="1" smtClean="0"/>
                        <a:t>S.out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L.out</a:t>
                      </a:r>
                      <a:r>
                        <a:rPr lang="en-US" altLang="zh-CN" dirty="0" smtClean="0"/>
                        <a:t> + 1;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   →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S.out</a:t>
                      </a:r>
                      <a:r>
                        <a:rPr lang="en-US" altLang="zh-CN" dirty="0" smtClean="0"/>
                        <a:t> = S.in + 1; print (</a:t>
                      </a:r>
                      <a:r>
                        <a:rPr lang="en-US" altLang="zh-CN" dirty="0" err="1" smtClean="0"/>
                        <a:t>S.out</a:t>
                      </a:r>
                      <a:r>
                        <a:rPr lang="en-US" altLang="zh-CN" dirty="0" smtClean="0"/>
                        <a:t>);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   →  L1,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L1.in = L.in;  S.in = L1.out + 1; </a:t>
                      </a:r>
                      <a:r>
                        <a:rPr lang="en-US" altLang="zh-CN" dirty="0" err="1" smtClean="0"/>
                        <a:t>L.out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S.out</a:t>
                      </a:r>
                      <a:r>
                        <a:rPr lang="en-US" altLang="zh-CN" dirty="0" smtClean="0"/>
                        <a:t>;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   →  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S.in = L.in;  </a:t>
                      </a:r>
                      <a:r>
                        <a:rPr lang="en-US" altLang="zh-CN" dirty="0" err="1" smtClean="0"/>
                        <a:t>L.out</a:t>
                      </a:r>
                      <a:r>
                        <a:rPr lang="en-US" altLang="zh-CN" dirty="0" smtClean="0"/>
                        <a:t> = </a:t>
                      </a:r>
                      <a:r>
                        <a:rPr lang="en-US" altLang="zh-CN" dirty="0" err="1" smtClean="0"/>
                        <a:t>S.out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2630" y="60263"/>
                <a:ext cx="3104015" cy="1240086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altLang="zh-CN" sz="1400" dirty="0" smtClean="0"/>
                  <a:t>4.12(b) </a:t>
                </a:r>
                <a:r>
                  <a:rPr lang="zh-CN" altLang="en-US" sz="1400" dirty="0" smtClean="0"/>
                  <a:t>文法如下：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1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40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400" dirty="0"/>
                  <a:t>写出相应的预测翻译器</a:t>
                </a:r>
                <a:endParaRPr lang="en-US" altLang="zh-CN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2630" y="60263"/>
                <a:ext cx="3104015" cy="1240086"/>
              </a:xfrm>
              <a:blipFill rotWithShape="0">
                <a:blip r:embed="rId3"/>
                <a:stretch>
                  <a:fillRect l="-391" t="-3415" b="-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</a:t>
            </a:r>
            <a:r>
              <a:rPr lang="zh-CN" altLang="en-US" dirty="0" smtClean="0"/>
              <a:t>除左递归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4783" y="2402067"/>
                <a:ext cx="70641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S’ </a:t>
                </a:r>
                <a:r>
                  <a:rPr lang="en-US" altLang="zh-CN" dirty="0" smtClean="0"/>
                  <a:t> →  S </a:t>
                </a:r>
                <a:endParaRPr lang="en-US" altLang="zh-CN" dirty="0"/>
              </a:p>
              <a:p>
                <a:r>
                  <a:rPr lang="en-US" altLang="zh-CN" dirty="0"/>
                  <a:t>S </a:t>
                </a:r>
                <a:r>
                  <a:rPr lang="en-US" altLang="zh-CN" dirty="0" smtClean="0"/>
                  <a:t>  → (</a:t>
                </a:r>
                <a:r>
                  <a:rPr lang="en-US" altLang="zh-CN" dirty="0"/>
                  <a:t>L</a:t>
                </a:r>
                <a:r>
                  <a:rPr lang="en-US" altLang="zh-CN" dirty="0" smtClean="0"/>
                  <a:t>) </a:t>
                </a:r>
                <a:endParaRPr lang="en-US" altLang="zh-CN" dirty="0"/>
              </a:p>
              <a:p>
                <a:r>
                  <a:rPr lang="en-US" altLang="zh-CN" dirty="0"/>
                  <a:t>S </a:t>
                </a:r>
                <a:r>
                  <a:rPr lang="en-US" altLang="zh-CN" dirty="0" smtClean="0"/>
                  <a:t>  →  a </a:t>
                </a:r>
              </a:p>
              <a:p>
                <a:r>
                  <a:rPr lang="en-US" altLang="zh-CN" dirty="0" smtClean="0"/>
                  <a:t>L   →  ST</a:t>
                </a:r>
              </a:p>
              <a:p>
                <a:r>
                  <a:rPr lang="en-US" altLang="zh-CN" dirty="0"/>
                  <a:t>T</a:t>
                </a:r>
                <a:r>
                  <a:rPr lang="en-US" altLang="zh-CN" dirty="0" smtClean="0"/>
                  <a:t>  → ,ST |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83" y="2402067"/>
                <a:ext cx="7064194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777" t="-2066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3252791"/>
                  </p:ext>
                </p:extLst>
              </p:nvPr>
            </p:nvGraphicFramePr>
            <p:xfrm>
              <a:off x="2032000" y="4001294"/>
              <a:ext cx="874776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3880"/>
                    <a:gridCol w="437388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产生式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语义规则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S’  →  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S.in = 0;  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   → (L)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L.in = S.in +1;  </a:t>
                          </a:r>
                          <a:r>
                            <a:rPr lang="en-US" altLang="zh-CN" dirty="0" err="1" smtClean="0"/>
                            <a:t>S.out</a:t>
                          </a:r>
                          <a:r>
                            <a:rPr lang="en-US" altLang="zh-CN" dirty="0" smtClean="0"/>
                            <a:t> = </a:t>
                          </a:r>
                          <a:r>
                            <a:rPr lang="en-US" altLang="zh-CN" dirty="0" err="1" smtClean="0"/>
                            <a:t>L.out</a:t>
                          </a:r>
                          <a:r>
                            <a:rPr lang="en-US" altLang="zh-CN" dirty="0" smtClean="0"/>
                            <a:t> + 1; 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   → 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err="1" smtClean="0"/>
                            <a:t>S.out</a:t>
                          </a:r>
                          <a:r>
                            <a:rPr lang="en-US" altLang="zh-CN" dirty="0" smtClean="0"/>
                            <a:t> = S.in + 1; print (</a:t>
                          </a:r>
                          <a:r>
                            <a:rPr lang="en-US" altLang="zh-CN" dirty="0" err="1" smtClean="0"/>
                            <a:t>S.out</a:t>
                          </a:r>
                          <a:r>
                            <a:rPr lang="en-US" altLang="zh-CN" dirty="0" smtClean="0"/>
                            <a:t>);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L   →  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S.in = L.in;  T.in = </a:t>
                          </a:r>
                          <a:r>
                            <a:rPr lang="en-US" altLang="zh-CN" dirty="0" err="1" smtClean="0"/>
                            <a:t>S.out</a:t>
                          </a:r>
                          <a:r>
                            <a:rPr lang="en-US" altLang="zh-CN" dirty="0" smtClean="0"/>
                            <a:t>; </a:t>
                          </a:r>
                          <a:r>
                            <a:rPr lang="en-US" altLang="zh-CN" dirty="0" err="1" smtClean="0"/>
                            <a:t>L.out</a:t>
                          </a:r>
                          <a:r>
                            <a:rPr lang="en-US" altLang="zh-CN" dirty="0" smtClean="0"/>
                            <a:t> = </a:t>
                          </a:r>
                          <a:r>
                            <a:rPr lang="en-US" altLang="zh-CN" dirty="0" err="1" smtClean="0"/>
                            <a:t>T.out</a:t>
                          </a:r>
                          <a:r>
                            <a:rPr lang="en-US" altLang="zh-CN" dirty="0" smtClean="0"/>
                            <a:t>;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   →  ,ST</a:t>
                          </a:r>
                          <a:r>
                            <a:rPr lang="en-US" altLang="zh-CN" baseline="-25000" dirty="0" smtClean="0"/>
                            <a:t>1</a:t>
                          </a:r>
                          <a:endParaRPr lang="zh-CN" altLang="en-US" baseline="-25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S.in = T.in + 1; T</a:t>
                          </a:r>
                          <a:r>
                            <a:rPr lang="en-US" altLang="zh-CN" baseline="-25000" dirty="0" smtClean="0"/>
                            <a:t>1</a:t>
                          </a:r>
                          <a:r>
                            <a:rPr lang="en-US" altLang="zh-CN" dirty="0" smtClean="0"/>
                            <a:t>.in = </a:t>
                          </a:r>
                          <a:r>
                            <a:rPr lang="en-US" altLang="zh-CN" dirty="0" err="1" smtClean="0"/>
                            <a:t>S.out</a:t>
                          </a:r>
                          <a:r>
                            <a:rPr lang="en-US" altLang="zh-CN" dirty="0" smtClean="0"/>
                            <a:t>; </a:t>
                          </a:r>
                          <a:r>
                            <a:rPr lang="en-US" altLang="zh-CN" dirty="0" err="1" smtClean="0"/>
                            <a:t>T.out</a:t>
                          </a:r>
                          <a:r>
                            <a:rPr lang="en-US" altLang="zh-CN" dirty="0" smtClean="0"/>
                            <a:t> = T</a:t>
                          </a:r>
                          <a:r>
                            <a:rPr lang="en-US" altLang="zh-CN" baseline="-25000" dirty="0" smtClean="0"/>
                            <a:t>1</a:t>
                          </a:r>
                          <a:r>
                            <a:rPr lang="en-US" altLang="zh-CN" dirty="0" smtClean="0"/>
                            <a:t>.out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   → 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T.in = </a:t>
                          </a:r>
                          <a:r>
                            <a:rPr lang="en-US" altLang="zh-CN" dirty="0" err="1" smtClean="0"/>
                            <a:t>T.out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3252791"/>
                  </p:ext>
                </p:extLst>
              </p:nvPr>
            </p:nvGraphicFramePr>
            <p:xfrm>
              <a:off x="2032000" y="4001294"/>
              <a:ext cx="874776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3880"/>
                    <a:gridCol w="437388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产生式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语</a:t>
                          </a:r>
                          <a:r>
                            <a:rPr lang="zh-CN" altLang="en-US" dirty="0" smtClean="0"/>
                            <a:t>义规则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S’  →  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S.in = 0;  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   → (L)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L.in = S.in +1;  </a:t>
                          </a:r>
                          <a:r>
                            <a:rPr lang="en-US" altLang="zh-CN" dirty="0" err="1" smtClean="0"/>
                            <a:t>S.out</a:t>
                          </a:r>
                          <a:r>
                            <a:rPr lang="en-US" altLang="zh-CN" dirty="0" smtClean="0"/>
                            <a:t> = </a:t>
                          </a:r>
                          <a:r>
                            <a:rPr lang="en-US" altLang="zh-CN" dirty="0" err="1" smtClean="0"/>
                            <a:t>L.out</a:t>
                          </a:r>
                          <a:r>
                            <a:rPr lang="en-US" altLang="zh-CN" dirty="0" smtClean="0"/>
                            <a:t> + 1; 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   → 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err="1" smtClean="0"/>
                            <a:t>S.out</a:t>
                          </a:r>
                          <a:r>
                            <a:rPr lang="en-US" altLang="zh-CN" dirty="0" smtClean="0"/>
                            <a:t> = S.in + 1; print (</a:t>
                          </a:r>
                          <a:r>
                            <a:rPr lang="en-US" altLang="zh-CN" dirty="0" err="1" smtClean="0"/>
                            <a:t>S.out</a:t>
                          </a:r>
                          <a:r>
                            <a:rPr lang="en-US" altLang="zh-CN" dirty="0" smtClean="0"/>
                            <a:t>);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L   →  </a:t>
                          </a:r>
                          <a:r>
                            <a:rPr lang="en-US" altLang="zh-CN" dirty="0" smtClean="0"/>
                            <a:t>ST</a:t>
                          </a:r>
                          <a:endParaRPr lang="en-US" altLang="zh-C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S.in </a:t>
                          </a:r>
                          <a:r>
                            <a:rPr lang="en-US" altLang="zh-CN" dirty="0" smtClean="0"/>
                            <a:t>= L.in;  </a:t>
                          </a:r>
                          <a:r>
                            <a:rPr lang="en-US" altLang="zh-CN" dirty="0" smtClean="0"/>
                            <a:t>T.in </a:t>
                          </a:r>
                          <a:r>
                            <a:rPr lang="en-US" altLang="zh-CN" dirty="0" smtClean="0"/>
                            <a:t>= </a:t>
                          </a:r>
                          <a:r>
                            <a:rPr lang="en-US" altLang="zh-CN" dirty="0" err="1" smtClean="0"/>
                            <a:t>S.out</a:t>
                          </a:r>
                          <a:r>
                            <a:rPr lang="en-US" altLang="zh-CN" dirty="0" smtClean="0"/>
                            <a:t>; </a:t>
                          </a:r>
                          <a:r>
                            <a:rPr lang="en-US" altLang="zh-CN" dirty="0" err="1" smtClean="0"/>
                            <a:t>L.out</a:t>
                          </a:r>
                          <a:r>
                            <a:rPr lang="en-US" altLang="zh-CN" dirty="0" smtClean="0"/>
                            <a:t> = </a:t>
                          </a:r>
                          <a:r>
                            <a:rPr lang="en-US" altLang="zh-CN" dirty="0" err="1" smtClean="0"/>
                            <a:t>T.out</a:t>
                          </a:r>
                          <a:r>
                            <a:rPr lang="en-US" altLang="zh-CN" dirty="0" smtClean="0"/>
                            <a:t>;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   </a:t>
                          </a:r>
                          <a:r>
                            <a:rPr lang="en-US" altLang="zh-CN" dirty="0" smtClean="0"/>
                            <a:t>→  ,</a:t>
                          </a:r>
                          <a:r>
                            <a:rPr lang="en-US" altLang="zh-CN" dirty="0" smtClean="0"/>
                            <a:t>ST</a:t>
                          </a:r>
                          <a:r>
                            <a:rPr lang="en-US" altLang="zh-CN" baseline="-25000" dirty="0" smtClean="0"/>
                            <a:t>1</a:t>
                          </a:r>
                          <a:endParaRPr lang="zh-CN" altLang="en-US" baseline="-25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S.in = </a:t>
                          </a:r>
                          <a:r>
                            <a:rPr lang="en-US" altLang="zh-CN" dirty="0" smtClean="0"/>
                            <a:t>T.in </a:t>
                          </a:r>
                          <a:r>
                            <a:rPr lang="en-US" altLang="zh-CN" dirty="0" smtClean="0"/>
                            <a:t>+ 1; </a:t>
                          </a:r>
                          <a:r>
                            <a:rPr lang="en-US" altLang="zh-CN" dirty="0" smtClean="0"/>
                            <a:t>T</a:t>
                          </a:r>
                          <a:r>
                            <a:rPr lang="en-US" altLang="zh-CN" baseline="-25000" dirty="0" smtClean="0"/>
                            <a:t>1</a:t>
                          </a:r>
                          <a:r>
                            <a:rPr lang="en-US" altLang="zh-CN" dirty="0" smtClean="0"/>
                            <a:t>.in </a:t>
                          </a:r>
                          <a:r>
                            <a:rPr lang="en-US" altLang="zh-CN" dirty="0" smtClean="0"/>
                            <a:t>= </a:t>
                          </a:r>
                          <a:r>
                            <a:rPr lang="en-US" altLang="zh-CN" dirty="0" err="1" smtClean="0"/>
                            <a:t>S.out</a:t>
                          </a:r>
                          <a:r>
                            <a:rPr lang="en-US" altLang="zh-CN" dirty="0" smtClean="0"/>
                            <a:t>; </a:t>
                          </a:r>
                          <a:r>
                            <a:rPr lang="en-US" altLang="zh-CN" dirty="0" err="1" smtClean="0"/>
                            <a:t>T.out</a:t>
                          </a:r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= </a:t>
                          </a:r>
                          <a:r>
                            <a:rPr lang="en-US" altLang="zh-CN" dirty="0" smtClean="0"/>
                            <a:t>T</a:t>
                          </a:r>
                          <a:r>
                            <a:rPr lang="en-US" altLang="zh-CN" baseline="-25000" dirty="0" smtClean="0"/>
                            <a:t>1</a:t>
                          </a:r>
                          <a:r>
                            <a:rPr lang="en-US" altLang="zh-CN" dirty="0" smtClean="0"/>
                            <a:t>.out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9" t="-613115" r="-10055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T.in </a:t>
                          </a:r>
                          <a:r>
                            <a:rPr lang="en-US" altLang="zh-CN" dirty="0" smtClean="0"/>
                            <a:t>= </a:t>
                          </a:r>
                          <a:r>
                            <a:rPr lang="en-US" altLang="zh-CN" dirty="0" err="1" smtClean="0"/>
                            <a:t>T.out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H7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961005"/>
            <a:ext cx="3784600" cy="3215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S’(){</a:t>
            </a:r>
          </a:p>
          <a:p>
            <a:pPr marL="0" indent="0">
              <a:buNone/>
            </a:pPr>
            <a:r>
              <a:rPr lang="en-US" altLang="zh-CN" dirty="0" smtClean="0"/>
              <a:t>  return S(0);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471920" y="2638302"/>
            <a:ext cx="436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S(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in, out;</a:t>
            </a:r>
          </a:p>
          <a:p>
            <a:r>
              <a:rPr lang="en-US" altLang="zh-CN" dirty="0"/>
              <a:t>  if(</a:t>
            </a:r>
            <a:r>
              <a:rPr lang="en-US" altLang="zh-CN" dirty="0" err="1"/>
              <a:t>lookahead</a:t>
            </a:r>
            <a:r>
              <a:rPr lang="en-US" altLang="zh-CN" dirty="0"/>
              <a:t> == ‘(’){</a:t>
            </a:r>
          </a:p>
          <a:p>
            <a:r>
              <a:rPr lang="en-US" altLang="zh-CN" dirty="0"/>
              <a:t>      in = b + 1;</a:t>
            </a:r>
          </a:p>
          <a:p>
            <a:r>
              <a:rPr lang="en-US" altLang="zh-CN" dirty="0"/>
              <a:t>      match(‘(’);</a:t>
            </a:r>
          </a:p>
          <a:p>
            <a:r>
              <a:rPr lang="en-US" altLang="zh-CN" dirty="0"/>
              <a:t>      out = L(in) + 1;</a:t>
            </a:r>
          </a:p>
          <a:p>
            <a:r>
              <a:rPr lang="en-US" altLang="zh-CN" dirty="0"/>
              <a:t>      match(‘)’)</a:t>
            </a:r>
          </a:p>
          <a:p>
            <a:r>
              <a:rPr lang="en-US" altLang="zh-CN" dirty="0"/>
              <a:t>  }else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match(‘a’);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out = b + 1;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print(out);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return out;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639646"/>
                  </p:ext>
                </p:extLst>
              </p:nvPr>
            </p:nvGraphicFramePr>
            <p:xfrm>
              <a:off x="1960748" y="207128"/>
              <a:ext cx="874776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3880"/>
                    <a:gridCol w="4373880"/>
                  </a:tblGrid>
                  <a:tr h="276624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产生式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语义规则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2766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S’  →  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S.in = 0;  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2766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   → (L)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L.in = S.in +1;  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 = </a:t>
                          </a:r>
                          <a:r>
                            <a:rPr lang="en-US" altLang="zh-CN" sz="1400" dirty="0" err="1" smtClean="0"/>
                            <a:t>L.out</a:t>
                          </a:r>
                          <a:r>
                            <a:rPr lang="en-US" altLang="zh-CN" sz="1400" dirty="0" smtClean="0"/>
                            <a:t> + 1; 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2766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   → 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 = S.in + 1; print (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); </a:t>
                          </a:r>
                        </a:p>
                      </a:txBody>
                      <a:tcPr/>
                    </a:tc>
                  </a:tr>
                  <a:tr h="2766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L   →  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S.in = L.in;  T.in = 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; </a:t>
                          </a:r>
                          <a:r>
                            <a:rPr lang="en-US" altLang="zh-CN" sz="1400" dirty="0" err="1" smtClean="0"/>
                            <a:t>L.out</a:t>
                          </a:r>
                          <a:r>
                            <a:rPr lang="en-US" altLang="zh-CN" sz="1400" dirty="0" smtClean="0"/>
                            <a:t> = </a:t>
                          </a:r>
                          <a:r>
                            <a:rPr lang="en-US" altLang="zh-CN" sz="1400" dirty="0" err="1" smtClean="0"/>
                            <a:t>T.out</a:t>
                          </a:r>
                          <a:r>
                            <a:rPr lang="en-US" altLang="zh-CN" sz="1400" dirty="0" smtClean="0"/>
                            <a:t>; </a:t>
                          </a:r>
                        </a:p>
                      </a:txBody>
                      <a:tcPr/>
                    </a:tc>
                  </a:tr>
                  <a:tr h="2766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   →  ,ST</a:t>
                          </a:r>
                          <a:r>
                            <a:rPr lang="en-US" altLang="zh-CN" sz="1400" baseline="-25000" dirty="0" smtClean="0"/>
                            <a:t>1</a:t>
                          </a:r>
                          <a:endParaRPr lang="zh-CN" altLang="en-US" sz="1400" baseline="-25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S.in = T.in + 1; T</a:t>
                          </a:r>
                          <a:r>
                            <a:rPr lang="en-US" altLang="zh-CN" sz="1400" baseline="-25000" dirty="0" smtClean="0"/>
                            <a:t>1</a:t>
                          </a:r>
                          <a:r>
                            <a:rPr lang="en-US" altLang="zh-CN" sz="1400" dirty="0" smtClean="0"/>
                            <a:t>.in = 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; </a:t>
                          </a:r>
                          <a:r>
                            <a:rPr lang="en-US" altLang="zh-CN" sz="1400" dirty="0" err="1" smtClean="0"/>
                            <a:t>T.out</a:t>
                          </a:r>
                          <a:r>
                            <a:rPr lang="en-US" altLang="zh-CN" sz="1400" dirty="0" smtClean="0"/>
                            <a:t> = T</a:t>
                          </a:r>
                          <a:r>
                            <a:rPr lang="en-US" altLang="zh-CN" sz="1400" baseline="-25000" dirty="0" smtClean="0"/>
                            <a:t>1</a:t>
                          </a:r>
                          <a:r>
                            <a:rPr lang="en-US" altLang="zh-CN" sz="1400" dirty="0" smtClean="0"/>
                            <a:t>.out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2766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   → 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US" altLang="zh-C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T.in = </a:t>
                          </a:r>
                          <a:r>
                            <a:rPr lang="en-US" altLang="zh-CN" sz="1400" dirty="0" err="1" smtClean="0"/>
                            <a:t>T.out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639646"/>
                  </p:ext>
                </p:extLst>
              </p:nvPr>
            </p:nvGraphicFramePr>
            <p:xfrm>
              <a:off x="1960748" y="207128"/>
              <a:ext cx="874776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3880"/>
                    <a:gridCol w="4373880"/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产生式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语</a:t>
                          </a:r>
                          <a:r>
                            <a:rPr lang="zh-CN" altLang="en-US" sz="1400" dirty="0" smtClean="0"/>
                            <a:t>义规则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S’  →  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S.in = 0;  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   → (L)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L.in = S.in +1;  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 = </a:t>
                          </a:r>
                          <a:r>
                            <a:rPr lang="en-US" altLang="zh-CN" sz="1400" dirty="0" err="1" smtClean="0"/>
                            <a:t>L.out</a:t>
                          </a:r>
                          <a:r>
                            <a:rPr lang="en-US" altLang="zh-CN" sz="1400" dirty="0" smtClean="0"/>
                            <a:t> + 1; 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   → 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 = S.in + 1; print (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); </a:t>
                          </a: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L   →  </a:t>
                          </a:r>
                          <a:r>
                            <a:rPr lang="en-US" altLang="zh-CN" sz="1400" dirty="0" smtClean="0"/>
                            <a:t>ST</a:t>
                          </a:r>
                          <a:endParaRPr lang="en-US" altLang="zh-CN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S.in </a:t>
                          </a:r>
                          <a:r>
                            <a:rPr lang="en-US" altLang="zh-CN" sz="1400" dirty="0" smtClean="0"/>
                            <a:t>= L.in;  </a:t>
                          </a:r>
                          <a:r>
                            <a:rPr lang="en-US" altLang="zh-CN" sz="1400" dirty="0" smtClean="0"/>
                            <a:t>T.in </a:t>
                          </a:r>
                          <a:r>
                            <a:rPr lang="en-US" altLang="zh-CN" sz="1400" dirty="0" smtClean="0"/>
                            <a:t>= 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; </a:t>
                          </a:r>
                          <a:r>
                            <a:rPr lang="en-US" altLang="zh-CN" sz="1400" dirty="0" err="1" smtClean="0"/>
                            <a:t>L.out</a:t>
                          </a:r>
                          <a:r>
                            <a:rPr lang="en-US" altLang="zh-CN" sz="1400" dirty="0" smtClean="0"/>
                            <a:t> = </a:t>
                          </a:r>
                          <a:r>
                            <a:rPr lang="en-US" altLang="zh-CN" sz="1400" dirty="0" err="1" smtClean="0"/>
                            <a:t>T.out</a:t>
                          </a:r>
                          <a:r>
                            <a:rPr lang="en-US" altLang="zh-CN" sz="1400" dirty="0" smtClean="0"/>
                            <a:t>; </a:t>
                          </a: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   </a:t>
                          </a:r>
                          <a:r>
                            <a:rPr lang="en-US" altLang="zh-CN" sz="1400" dirty="0" smtClean="0"/>
                            <a:t>→  ,</a:t>
                          </a:r>
                          <a:r>
                            <a:rPr lang="en-US" altLang="zh-CN" sz="1400" dirty="0" smtClean="0"/>
                            <a:t>ST</a:t>
                          </a:r>
                          <a:r>
                            <a:rPr lang="en-US" altLang="zh-CN" sz="1400" baseline="-25000" dirty="0" smtClean="0"/>
                            <a:t>1</a:t>
                          </a:r>
                          <a:endParaRPr lang="zh-CN" altLang="en-US" sz="1400" baseline="-25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S.in = </a:t>
                          </a:r>
                          <a:r>
                            <a:rPr lang="en-US" altLang="zh-CN" sz="1400" dirty="0" smtClean="0"/>
                            <a:t>T.in </a:t>
                          </a:r>
                          <a:r>
                            <a:rPr lang="en-US" altLang="zh-CN" sz="1400" dirty="0" smtClean="0"/>
                            <a:t>+ 1; </a:t>
                          </a:r>
                          <a:r>
                            <a:rPr lang="en-US" altLang="zh-CN" sz="1400" dirty="0" smtClean="0"/>
                            <a:t>T</a:t>
                          </a:r>
                          <a:r>
                            <a:rPr lang="en-US" altLang="zh-CN" sz="1400" baseline="-25000" dirty="0" smtClean="0"/>
                            <a:t>1</a:t>
                          </a:r>
                          <a:r>
                            <a:rPr lang="en-US" altLang="zh-CN" sz="1400" dirty="0" smtClean="0"/>
                            <a:t>.in </a:t>
                          </a:r>
                          <a:r>
                            <a:rPr lang="en-US" altLang="zh-CN" sz="1400" dirty="0" smtClean="0"/>
                            <a:t>= 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; </a:t>
                          </a:r>
                          <a:r>
                            <a:rPr lang="en-US" altLang="zh-CN" sz="1400" dirty="0" err="1" smtClean="0"/>
                            <a:t>T.out</a:t>
                          </a:r>
                          <a:r>
                            <a:rPr lang="en-US" altLang="zh-CN" sz="1400" dirty="0" smtClean="0"/>
                            <a:t> </a:t>
                          </a:r>
                          <a:r>
                            <a:rPr lang="en-US" altLang="zh-CN" sz="1400" dirty="0" smtClean="0"/>
                            <a:t>= </a:t>
                          </a:r>
                          <a:r>
                            <a:rPr lang="en-US" altLang="zh-CN" sz="1400" dirty="0" smtClean="0"/>
                            <a:t>T</a:t>
                          </a:r>
                          <a:r>
                            <a:rPr lang="en-US" altLang="zh-CN" sz="1400" baseline="-25000" dirty="0" smtClean="0"/>
                            <a:t>1</a:t>
                          </a:r>
                          <a:r>
                            <a:rPr lang="en-US" altLang="zh-CN" sz="1400" dirty="0" smtClean="0"/>
                            <a:t>.out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9" t="-608000" r="-10055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T.in </a:t>
                          </a:r>
                          <a:r>
                            <a:rPr lang="en-US" altLang="zh-CN" sz="1400" dirty="0" smtClean="0"/>
                            <a:t>= </a:t>
                          </a:r>
                          <a:r>
                            <a:rPr lang="en-US" altLang="zh-CN" sz="1400" dirty="0" err="1" smtClean="0"/>
                            <a:t>T.out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12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H7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11036" y="2854128"/>
            <a:ext cx="3784600" cy="3215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L(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out;</a:t>
            </a:r>
          </a:p>
          <a:p>
            <a:pPr marL="0" indent="0">
              <a:buNone/>
            </a:pPr>
            <a:r>
              <a:rPr lang="en-US" altLang="zh-CN" dirty="0" smtClean="0"/>
              <a:t>  out = S(b);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out = </a:t>
            </a:r>
            <a:r>
              <a:rPr lang="en-US" altLang="zh-CN" dirty="0"/>
              <a:t>T</a:t>
            </a:r>
            <a:r>
              <a:rPr lang="en-US" altLang="zh-CN" dirty="0" smtClean="0"/>
              <a:t>(out);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return out;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515265" y="2449191"/>
            <a:ext cx="4368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out;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if(</a:t>
            </a:r>
            <a:r>
              <a:rPr lang="en-US" altLang="zh-CN" sz="2400" dirty="0" err="1" smtClean="0"/>
              <a:t>lookahead</a:t>
            </a:r>
            <a:r>
              <a:rPr lang="en-US" altLang="zh-CN" sz="2400" dirty="0" smtClean="0"/>
              <a:t> == ‘,’){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match(‘,’);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out = S(b+1);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out = </a:t>
            </a:r>
            <a:r>
              <a:rPr lang="en-US" altLang="zh-CN" sz="2400" dirty="0"/>
              <a:t>T</a:t>
            </a:r>
            <a:r>
              <a:rPr lang="en-US" altLang="zh-CN" sz="2400" dirty="0" smtClean="0"/>
              <a:t>(out);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}else{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out = b;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return out;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A328-2012-46F9-88E5-55FF0D24822D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477463"/>
                  </p:ext>
                </p:extLst>
              </p:nvPr>
            </p:nvGraphicFramePr>
            <p:xfrm>
              <a:off x="1913247" y="99165"/>
              <a:ext cx="874776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3880"/>
                    <a:gridCol w="4373880"/>
                  </a:tblGrid>
                  <a:tr h="276624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产生式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语义规则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2766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S’  →  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S.in = 0;  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2766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   → (L)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L.in = S.in +1;  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 = </a:t>
                          </a:r>
                          <a:r>
                            <a:rPr lang="en-US" altLang="zh-CN" sz="1400" dirty="0" err="1" smtClean="0"/>
                            <a:t>L.out</a:t>
                          </a:r>
                          <a:r>
                            <a:rPr lang="en-US" altLang="zh-CN" sz="1400" dirty="0" smtClean="0"/>
                            <a:t> + 1; 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2766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   → 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 = S.in + 1; print (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); </a:t>
                          </a:r>
                        </a:p>
                      </a:txBody>
                      <a:tcPr/>
                    </a:tc>
                  </a:tr>
                  <a:tr h="2766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L   →  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S.in = L.in;  T.in = 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; </a:t>
                          </a:r>
                          <a:r>
                            <a:rPr lang="en-US" altLang="zh-CN" sz="1400" dirty="0" err="1" smtClean="0"/>
                            <a:t>L.out</a:t>
                          </a:r>
                          <a:r>
                            <a:rPr lang="en-US" altLang="zh-CN" sz="1400" dirty="0" smtClean="0"/>
                            <a:t> = </a:t>
                          </a:r>
                          <a:r>
                            <a:rPr lang="en-US" altLang="zh-CN" sz="1400" dirty="0" err="1" smtClean="0"/>
                            <a:t>T.out</a:t>
                          </a:r>
                          <a:r>
                            <a:rPr lang="en-US" altLang="zh-CN" sz="1400" dirty="0" smtClean="0"/>
                            <a:t>; </a:t>
                          </a:r>
                        </a:p>
                      </a:txBody>
                      <a:tcPr/>
                    </a:tc>
                  </a:tr>
                  <a:tr h="2766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   →  ,ST</a:t>
                          </a:r>
                          <a:r>
                            <a:rPr lang="en-US" altLang="zh-CN" sz="1400" baseline="-25000" dirty="0" smtClean="0"/>
                            <a:t>1</a:t>
                          </a:r>
                          <a:endParaRPr lang="zh-CN" altLang="en-US" sz="1400" baseline="-25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S.in = T.in + 1; T</a:t>
                          </a:r>
                          <a:r>
                            <a:rPr lang="en-US" altLang="zh-CN" sz="1400" baseline="-25000" dirty="0" smtClean="0"/>
                            <a:t>1</a:t>
                          </a:r>
                          <a:r>
                            <a:rPr lang="en-US" altLang="zh-CN" sz="1400" dirty="0" smtClean="0"/>
                            <a:t>.in = 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; </a:t>
                          </a:r>
                          <a:r>
                            <a:rPr lang="en-US" altLang="zh-CN" sz="1400" dirty="0" err="1" smtClean="0"/>
                            <a:t>T.out</a:t>
                          </a:r>
                          <a:r>
                            <a:rPr lang="en-US" altLang="zh-CN" sz="1400" dirty="0" smtClean="0"/>
                            <a:t> = T</a:t>
                          </a:r>
                          <a:r>
                            <a:rPr lang="en-US" altLang="zh-CN" sz="1400" baseline="-25000" dirty="0" smtClean="0"/>
                            <a:t>1</a:t>
                          </a:r>
                          <a:r>
                            <a:rPr lang="en-US" altLang="zh-CN" sz="1400" dirty="0" smtClean="0"/>
                            <a:t>.out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2766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   → 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US" altLang="zh-C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T.in = </a:t>
                          </a:r>
                          <a:r>
                            <a:rPr lang="en-US" altLang="zh-CN" sz="1400" dirty="0" err="1" smtClean="0"/>
                            <a:t>T.out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477463"/>
                  </p:ext>
                </p:extLst>
              </p:nvPr>
            </p:nvGraphicFramePr>
            <p:xfrm>
              <a:off x="1913247" y="99165"/>
              <a:ext cx="874776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3880"/>
                    <a:gridCol w="4373880"/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产生式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400" dirty="0" smtClean="0"/>
                            <a:t>语义规则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S’  →  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S.in = 0;  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   → (L)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L.in = S.in +1;  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 = </a:t>
                          </a:r>
                          <a:r>
                            <a:rPr lang="en-US" altLang="zh-CN" sz="1400" dirty="0" err="1" smtClean="0"/>
                            <a:t>L.out</a:t>
                          </a:r>
                          <a:r>
                            <a:rPr lang="en-US" altLang="zh-CN" sz="1400" dirty="0" smtClean="0"/>
                            <a:t> + 1; 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   → 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 = S.in + 1; print (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); </a:t>
                          </a: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L   →  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S.in = L.in;  T.in = 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; </a:t>
                          </a:r>
                          <a:r>
                            <a:rPr lang="en-US" altLang="zh-CN" sz="1400" dirty="0" err="1" smtClean="0"/>
                            <a:t>L.out</a:t>
                          </a:r>
                          <a:r>
                            <a:rPr lang="en-US" altLang="zh-CN" sz="1400" dirty="0" smtClean="0"/>
                            <a:t> = </a:t>
                          </a:r>
                          <a:r>
                            <a:rPr lang="en-US" altLang="zh-CN" sz="1400" dirty="0" err="1" smtClean="0"/>
                            <a:t>T.out</a:t>
                          </a:r>
                          <a:r>
                            <a:rPr lang="en-US" altLang="zh-CN" sz="1400" dirty="0" smtClean="0"/>
                            <a:t>; </a:t>
                          </a: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   →  ,ST</a:t>
                          </a:r>
                          <a:r>
                            <a:rPr lang="en-US" altLang="zh-CN" sz="1400" baseline="-25000" dirty="0" smtClean="0"/>
                            <a:t>1</a:t>
                          </a:r>
                          <a:endParaRPr lang="zh-CN" altLang="en-US" sz="1400" baseline="-25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S.in = T.in + 1; T</a:t>
                          </a:r>
                          <a:r>
                            <a:rPr lang="en-US" altLang="zh-CN" sz="1400" baseline="-25000" dirty="0" smtClean="0"/>
                            <a:t>1</a:t>
                          </a:r>
                          <a:r>
                            <a:rPr lang="en-US" altLang="zh-CN" sz="1400" dirty="0" smtClean="0"/>
                            <a:t>.in = </a:t>
                          </a:r>
                          <a:r>
                            <a:rPr lang="en-US" altLang="zh-CN" sz="1400" dirty="0" err="1" smtClean="0"/>
                            <a:t>S.out</a:t>
                          </a:r>
                          <a:r>
                            <a:rPr lang="en-US" altLang="zh-CN" sz="1400" dirty="0" smtClean="0"/>
                            <a:t>; </a:t>
                          </a:r>
                          <a:r>
                            <a:rPr lang="en-US" altLang="zh-CN" sz="1400" dirty="0" err="1" smtClean="0"/>
                            <a:t>T.out</a:t>
                          </a:r>
                          <a:r>
                            <a:rPr lang="en-US" altLang="zh-CN" sz="1400" dirty="0" smtClean="0"/>
                            <a:t> = T</a:t>
                          </a:r>
                          <a:r>
                            <a:rPr lang="en-US" altLang="zh-CN" sz="1400" baseline="-25000" dirty="0" smtClean="0"/>
                            <a:t>1</a:t>
                          </a:r>
                          <a:r>
                            <a:rPr lang="en-US" altLang="zh-CN" sz="1400" dirty="0" smtClean="0"/>
                            <a:t>.out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9" t="-608000" r="-10069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T.in = </a:t>
                          </a:r>
                          <a:r>
                            <a:rPr lang="en-US" altLang="zh-CN" sz="1400" dirty="0" err="1" smtClean="0"/>
                            <a:t>T.out</a:t>
                          </a:r>
                          <a:endParaRPr lang="zh-CN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57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3383</Words>
  <Application>Microsoft Office PowerPoint</Application>
  <PresentationFormat>Widescreen</PresentationFormat>
  <Paragraphs>649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Calibri Light</vt:lpstr>
      <vt:lpstr>Cambria Math</vt:lpstr>
      <vt:lpstr>Symbol</vt:lpstr>
      <vt:lpstr>Wingdings</vt:lpstr>
      <vt:lpstr>Office Theme</vt:lpstr>
      <vt:lpstr>习题课</vt:lpstr>
      <vt:lpstr>H7</vt:lpstr>
      <vt:lpstr>概念区分</vt:lpstr>
      <vt:lpstr>H7</vt:lpstr>
      <vt:lpstr>H7</vt:lpstr>
      <vt:lpstr>H7</vt:lpstr>
      <vt:lpstr>H7</vt:lpstr>
      <vt:lpstr>H7</vt:lpstr>
      <vt:lpstr>H7</vt:lpstr>
      <vt:lpstr>H7</vt:lpstr>
      <vt:lpstr>H8</vt:lpstr>
      <vt:lpstr>H8</vt:lpstr>
      <vt:lpstr>H8</vt:lpstr>
      <vt:lpstr>H8</vt:lpstr>
      <vt:lpstr>H8</vt:lpstr>
      <vt:lpstr>H8</vt:lpstr>
      <vt:lpstr>H8</vt:lpstr>
      <vt:lpstr>H8</vt:lpstr>
      <vt:lpstr>H8</vt:lpstr>
      <vt:lpstr>H9</vt:lpstr>
      <vt:lpstr>H9</vt:lpstr>
      <vt:lpstr>H9</vt:lpstr>
      <vt:lpstr>H9</vt:lpstr>
      <vt:lpstr>H9</vt:lpstr>
      <vt:lpstr>H9</vt:lpstr>
      <vt:lpstr>H9</vt:lpstr>
      <vt:lpstr>H9</vt:lpstr>
      <vt:lpstr>H9</vt:lpstr>
      <vt:lpstr>H9</vt:lpstr>
      <vt:lpstr>H9</vt:lpstr>
      <vt:lpstr>H9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cheng li</dc:creator>
  <cp:lastModifiedBy>cheng li</cp:lastModifiedBy>
  <cp:revision>59</cp:revision>
  <dcterms:created xsi:type="dcterms:W3CDTF">2017-11-21T05:21:30Z</dcterms:created>
  <dcterms:modified xsi:type="dcterms:W3CDTF">2017-12-23T03:12:48Z</dcterms:modified>
</cp:coreProperties>
</file>