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66" r:id="rId3"/>
    <p:sldId id="299" r:id="rId4"/>
    <p:sldId id="300" r:id="rId5"/>
    <p:sldId id="301" r:id="rId6"/>
    <p:sldId id="302" r:id="rId7"/>
    <p:sldId id="303" r:id="rId8"/>
    <p:sldId id="304" r:id="rId9"/>
    <p:sldId id="290" r:id="rId10"/>
    <p:sldId id="292" r:id="rId11"/>
    <p:sldId id="293" r:id="rId12"/>
    <p:sldId id="294" r:id="rId13"/>
    <p:sldId id="295" r:id="rId14"/>
    <p:sldId id="296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12" r:id="rId26"/>
    <p:sldId id="323" r:id="rId27"/>
    <p:sldId id="297" r:id="rId28"/>
    <p:sldId id="324" r:id="rId29"/>
    <p:sldId id="325" r:id="rId30"/>
    <p:sldId id="327" r:id="rId31"/>
    <p:sldId id="328" r:id="rId32"/>
    <p:sldId id="298" r:id="rId33"/>
    <p:sldId id="342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08" r:id="rId48"/>
    <p:sldId id="311" r:id="rId49"/>
    <p:sldId id="309" r:id="rId50"/>
    <p:sldId id="310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0" autoAdjust="0"/>
    <p:restoredTop sz="89992" autoAdjust="0"/>
  </p:normalViewPr>
  <p:slideViewPr>
    <p:cSldViewPr snapToGrid="0">
      <p:cViewPr varScale="1">
        <p:scale>
          <a:sx n="61" d="100"/>
          <a:sy n="61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E1193-F9F7-469F-B810-57DA60C0BCC9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9A4A0-07D4-46A9-AA57-648084242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6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交集哈！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9A4A0-07D4-46A9-AA57-64808424278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6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9A4A0-07D4-46A9-AA57-64808424278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4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直接收取：注意产生式右部的每一个形如“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的组合，把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直接收入到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Follow(U)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是紧跟在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后的终结符。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．直接收取：对形如“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UP…”(P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是非终结符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的组合，把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First(P)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直接收入到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Follow(U)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在这里，如果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First（P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中有空字符，那么就要把左部（假设是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Follow（S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送入到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Follow（U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中。还有就是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集中是没有空字符的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直接收取：若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S－&gt;…U，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即以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结尾，则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$∈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Follow(U)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4．*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反复传送：对形如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U－&gt;…P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的产生式（其中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是非终结符），应把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Follow(U)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中的全部内容传送到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Follow(P)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9A4A0-07D4-46A9-AA57-648084242782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06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409A-669D-49A5-A8A1-07B4A9CD93C0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编译原理与技术</a:t>
            </a:r>
            <a:r>
              <a:rPr lang="en-US" altLang="zh-CN" smtClean="0"/>
              <a:t>》</a:t>
            </a:r>
            <a:r>
              <a:rPr lang="zh-CN" altLang="en-US" smtClean="0"/>
              <a:t>之代码优化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3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D15-C548-4E1F-9F9B-66FBD3B525CE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编译原理与技术</a:t>
            </a:r>
            <a:r>
              <a:rPr lang="en-US" altLang="zh-CN" smtClean="0"/>
              <a:t>》</a:t>
            </a:r>
            <a:r>
              <a:rPr lang="zh-CN" altLang="en-US" smtClean="0"/>
              <a:t>之代码优化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76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3C40-EC15-46AC-866F-0DFB4CA6DA37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编译原理与技术</a:t>
            </a:r>
            <a:r>
              <a:rPr lang="en-US" altLang="zh-CN" smtClean="0"/>
              <a:t>》</a:t>
            </a:r>
            <a:r>
              <a:rPr lang="zh-CN" altLang="en-US" smtClean="0"/>
              <a:t>之代码优化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0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89DD-C8D4-4EED-9878-9850258B5B9D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编译原理与技术</a:t>
            </a:r>
            <a:r>
              <a:rPr lang="en-US" altLang="zh-CN" smtClean="0"/>
              <a:t>》</a:t>
            </a:r>
            <a:r>
              <a:rPr lang="zh-CN" altLang="en-US" smtClean="0"/>
              <a:t>之代码优化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73F4-F1DA-4D0A-B429-BDBDDB11DE9F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编译原理与技术</a:t>
            </a:r>
            <a:r>
              <a:rPr lang="en-US" altLang="zh-CN" smtClean="0"/>
              <a:t>》</a:t>
            </a:r>
            <a:r>
              <a:rPr lang="zh-CN" altLang="en-US" smtClean="0"/>
              <a:t>之代码优化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022-1B4E-485D-A5EF-5FAC51A7B727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编译原理与技术</a:t>
            </a:r>
            <a:r>
              <a:rPr lang="en-US" altLang="zh-CN" smtClean="0"/>
              <a:t>》</a:t>
            </a:r>
            <a:r>
              <a:rPr lang="zh-CN" altLang="en-US" smtClean="0"/>
              <a:t>之代码优化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36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C58-7311-4DF0-AAF4-DF5760FC3DB7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编译原理与技术</a:t>
            </a:r>
            <a:r>
              <a:rPr lang="en-US" altLang="zh-CN" smtClean="0"/>
              <a:t>》</a:t>
            </a:r>
            <a:r>
              <a:rPr lang="zh-CN" altLang="en-US" smtClean="0"/>
              <a:t>之代码优化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6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8C0-FDCD-49EA-B6F0-1368963F2EA0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编译原理与技术</a:t>
            </a:r>
            <a:r>
              <a:rPr lang="en-US" altLang="zh-CN" smtClean="0"/>
              <a:t>》</a:t>
            </a:r>
            <a:r>
              <a:rPr lang="zh-CN" altLang="en-US" smtClean="0"/>
              <a:t>之代码优化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3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944E-0C9B-4A1D-ADEA-1213244067DD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编译原理与技术</a:t>
            </a:r>
            <a:r>
              <a:rPr lang="en-US" altLang="zh-CN" smtClean="0"/>
              <a:t>》</a:t>
            </a:r>
            <a:r>
              <a:rPr lang="zh-CN" altLang="en-US" smtClean="0"/>
              <a:t>之代码优化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1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EDF7-22A8-48D1-B0E1-0532074ECC91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编译原理与技术</a:t>
            </a:r>
            <a:r>
              <a:rPr lang="en-US" altLang="zh-CN" smtClean="0"/>
              <a:t>》</a:t>
            </a:r>
            <a:r>
              <a:rPr lang="zh-CN" altLang="en-US" smtClean="0"/>
              <a:t>之代码优化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1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7A97-9282-42A6-8186-CB0ECF38C766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编译原理与技术</a:t>
            </a:r>
            <a:r>
              <a:rPr lang="en-US" altLang="zh-CN" smtClean="0"/>
              <a:t>》</a:t>
            </a:r>
            <a:r>
              <a:rPr lang="zh-CN" altLang="en-US" smtClean="0"/>
              <a:t>之代码优化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2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6FCE2-DC1B-4B37-ADCF-CFCC35E9FFD4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《</a:t>
            </a:r>
            <a:r>
              <a:rPr lang="zh-CN" altLang="en-US" smtClean="0"/>
              <a:t>编译原理与技术</a:t>
            </a:r>
            <a:r>
              <a:rPr lang="en-US" altLang="zh-CN" smtClean="0"/>
              <a:t>》</a:t>
            </a:r>
            <a:r>
              <a:rPr lang="zh-CN" altLang="en-US" smtClean="0"/>
              <a:t>之代码优化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2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2017-12-21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8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9.1 </a:t>
            </a:r>
            <a:r>
              <a:rPr lang="en-US" altLang="zh-CN" dirty="0"/>
              <a:t>b</a:t>
            </a:r>
            <a:r>
              <a:rPr lang="en-US" altLang="zh-CN" dirty="0" smtClean="0"/>
              <a:t>. </a:t>
            </a:r>
            <a:r>
              <a:rPr lang="zh-CN" altLang="en-US" dirty="0" smtClean="0"/>
              <a:t>块</a:t>
            </a:r>
            <a:r>
              <a:rPr lang="en-US" altLang="zh-CN" dirty="0" smtClean="0"/>
              <a:t>B1</a:t>
            </a:r>
            <a:r>
              <a:rPr lang="zh-CN" altLang="en-US" dirty="0" smtClean="0"/>
              <a:t>中的语句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(2)</a:t>
            </a:r>
            <a:r>
              <a:rPr lang="zh-CN" altLang="en-US" dirty="0" smtClean="0"/>
              <a:t>都是复写语句，并且它们给</a:t>
            </a:r>
            <a:r>
              <a:rPr lang="en-US" altLang="zh-CN" dirty="0" smtClean="0"/>
              <a:t>ab</a:t>
            </a:r>
            <a:r>
              <a:rPr lang="zh-CN" altLang="en-US" dirty="0" smtClean="0"/>
              <a:t>的赋值都是常量。可以对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的哪些引用实施复写传播并将这些引用替换成对常量的引用？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值在</a:t>
            </a:r>
            <a:r>
              <a:rPr lang="en-US" altLang="zh-CN" dirty="0" smtClean="0"/>
              <a:t>2,3,4,5</a:t>
            </a:r>
            <a:r>
              <a:rPr lang="zh-CN" altLang="en-US" dirty="0" smtClean="0"/>
              <a:t>中未被修改，所以可以使用复写，而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不可以</a:t>
            </a: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162" y="649029"/>
            <a:ext cx="5665875" cy="55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9.1 c. </a:t>
            </a:r>
            <a:r>
              <a:rPr lang="zh-CN" altLang="en-US" dirty="0" smtClean="0"/>
              <a:t>识别每个循环的全局公共子表达式。</a:t>
            </a:r>
            <a:endParaRPr lang="en-US" altLang="zh-CN" dirty="0" smtClean="0"/>
          </a:p>
          <a:p>
            <a:r>
              <a:rPr lang="en-US" altLang="zh-CN" dirty="0" smtClean="0"/>
              <a:t>{3,4} </a:t>
            </a:r>
            <a:r>
              <a:rPr lang="zh-CN" altLang="en-US" dirty="0" smtClean="0"/>
              <a:t>： 无</a:t>
            </a:r>
            <a:endParaRPr lang="en-US" altLang="zh-CN" dirty="0" smtClean="0"/>
          </a:p>
          <a:p>
            <a:r>
              <a:rPr lang="en-US" altLang="zh-CN" dirty="0" smtClean="0"/>
              <a:t>{2,3,4,5}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c-a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162" y="649029"/>
            <a:ext cx="5665875" cy="55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9.1 </a:t>
            </a:r>
            <a:r>
              <a:rPr lang="en-US" altLang="zh-CN" dirty="0"/>
              <a:t>d</a:t>
            </a:r>
            <a:r>
              <a:rPr lang="en-US" altLang="zh-CN" dirty="0" smtClean="0"/>
              <a:t>. </a:t>
            </a:r>
            <a:r>
              <a:rPr lang="zh-CN" altLang="en-US" dirty="0" smtClean="0"/>
              <a:t>识别每个循环的归纳变量</a:t>
            </a:r>
            <a:endParaRPr lang="en-US" altLang="zh-CN" dirty="0" smtClean="0"/>
          </a:p>
          <a:p>
            <a:r>
              <a:rPr lang="zh-CN" altLang="en-US" dirty="0" smtClean="0"/>
              <a:t>归纳变量在循环的每一次迭代中增加固定的值</a:t>
            </a:r>
            <a:endParaRPr lang="en-US" altLang="zh-CN" dirty="0" smtClean="0"/>
          </a:p>
          <a:p>
            <a:r>
              <a:rPr lang="en-US" altLang="zh-CN" dirty="0" smtClean="0"/>
              <a:t>{3,4}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</a:t>
            </a:r>
          </a:p>
          <a:p>
            <a:r>
              <a:rPr lang="en-US" altLang="zh-CN" dirty="0" smtClean="0"/>
              <a:t>{2,3,4,5}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162" y="649029"/>
            <a:ext cx="5665875" cy="55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6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9.1 e.</a:t>
            </a:r>
            <a:r>
              <a:rPr lang="zh-CN" altLang="en-US" dirty="0" smtClean="0"/>
              <a:t>识别每一个循环的不变计算</a:t>
            </a:r>
            <a:endParaRPr lang="en-US" altLang="zh-CN" dirty="0" smtClean="0"/>
          </a:p>
          <a:p>
            <a:r>
              <a:rPr lang="en-US" altLang="zh-CN" dirty="0" smtClean="0"/>
              <a:t>{3,4}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a+b</a:t>
            </a:r>
            <a:endParaRPr lang="en-US" altLang="zh-CN" dirty="0" smtClean="0"/>
          </a:p>
          <a:p>
            <a:r>
              <a:rPr lang="en-US" altLang="zh-CN" dirty="0" smtClean="0"/>
              <a:t>{2,3,4,5}</a:t>
            </a:r>
            <a:r>
              <a:rPr lang="zh-CN" altLang="en-US" dirty="0" smtClean="0"/>
              <a:t>：无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162" y="649029"/>
            <a:ext cx="5665875" cy="55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9.3 a.</a:t>
            </a:r>
            <a:r>
              <a:rPr lang="zh-CN" altLang="en-US" dirty="0" smtClean="0"/>
              <a:t>为到达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定值分析，计算每个块的</a:t>
            </a:r>
            <a:r>
              <a:rPr lang="en-US" altLang="zh-CN" dirty="0" err="1" smtClean="0"/>
              <a:t>gen,kill,IN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en-US" altLang="zh-CN" dirty="0" smtClean="0"/>
              <a:t>GEN[B1] = {d1,d2}</a:t>
            </a:r>
          </a:p>
          <a:p>
            <a:r>
              <a:rPr lang="en-US" altLang="zh-CN" dirty="0" smtClean="0"/>
              <a:t>KILL[B1] = {d8,d10,d11}</a:t>
            </a:r>
          </a:p>
          <a:p>
            <a:r>
              <a:rPr lang="en-US" altLang="zh-CN" dirty="0" smtClean="0"/>
              <a:t>GEN[B2] = {d3,d4}</a:t>
            </a:r>
          </a:p>
          <a:p>
            <a:r>
              <a:rPr lang="en-US" altLang="zh-CN" dirty="0" smtClean="0"/>
              <a:t>KILL[B2] = {d5,d6}</a:t>
            </a:r>
          </a:p>
          <a:p>
            <a:r>
              <a:rPr lang="en-US" altLang="zh-CN" dirty="0" smtClean="0"/>
              <a:t>GEN[B3] = {d5}</a:t>
            </a:r>
          </a:p>
          <a:p>
            <a:r>
              <a:rPr lang="en-US" altLang="zh-CN" dirty="0" smtClean="0"/>
              <a:t>KILL[B3] = {d4,d6}</a:t>
            </a:r>
          </a:p>
          <a:p>
            <a:r>
              <a:rPr lang="en-US" altLang="zh-CN" dirty="0" smtClean="0"/>
              <a:t>GEN[B4] = {d6,d7}</a:t>
            </a:r>
          </a:p>
          <a:p>
            <a:r>
              <a:rPr lang="en-US" altLang="zh-CN" dirty="0" smtClean="0"/>
              <a:t>KILL[B4] = {d4,d5,d9}</a:t>
            </a:r>
          </a:p>
          <a:p>
            <a:r>
              <a:rPr lang="en-US" altLang="zh-CN" dirty="0" smtClean="0"/>
              <a:t>GEN[B5] = {d8, d9}</a:t>
            </a:r>
          </a:p>
          <a:p>
            <a:r>
              <a:rPr lang="en-US" altLang="zh-CN" dirty="0" smtClean="0"/>
              <a:t>KILL[B5] = {d2,d11,d7}</a:t>
            </a:r>
          </a:p>
          <a:p>
            <a:r>
              <a:rPr lang="en-US" altLang="zh-CN" dirty="0" smtClean="0"/>
              <a:t>GEN[B6] = {d10,d11}</a:t>
            </a:r>
          </a:p>
          <a:p>
            <a:r>
              <a:rPr lang="en-US" altLang="zh-CN" dirty="0" smtClean="0"/>
              <a:t>KILL[B6] = {d1,d2,d8}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162" y="649029"/>
            <a:ext cx="5665875" cy="55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35924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9.3 a.</a:t>
            </a:r>
            <a:r>
              <a:rPr lang="zh-CN" altLang="en-US" dirty="0" smtClean="0"/>
              <a:t>为到达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定值分析，计算每个块的</a:t>
            </a:r>
            <a:r>
              <a:rPr lang="en-US" altLang="zh-CN" dirty="0" err="1" smtClean="0"/>
              <a:t>gen,kill,IN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68985"/>
              </p:ext>
            </p:extLst>
          </p:nvPr>
        </p:nvGraphicFramePr>
        <p:xfrm>
          <a:off x="85726" y="115094"/>
          <a:ext cx="1203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88"/>
                <a:gridCol w="844728"/>
                <a:gridCol w="1387133"/>
                <a:gridCol w="2987671"/>
                <a:gridCol w="2356347"/>
                <a:gridCol w="39035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IN[B]_2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OUT[B]_2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{d1,d2} </a:t>
                      </a:r>
                      <a:r>
                        <a:rPr lang="en-US" altLang="zh-CN" dirty="0" smtClean="0"/>
                        <a:t>U (</a:t>
                      </a:r>
                      <a:r>
                        <a:rPr lang="en-US" dirty="0" smtClean="0"/>
                        <a:t>∅ - </a:t>
                      </a:r>
                      <a:r>
                        <a:rPr lang="en-US" altLang="zh-CN" dirty="0" smtClean="0"/>
                        <a:t>{d8,d10,d11})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= {d1,d2}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99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35924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9.3 a.</a:t>
            </a:r>
            <a:r>
              <a:rPr lang="zh-CN" altLang="en-US" dirty="0" smtClean="0"/>
              <a:t>为到达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定值分析，计算每个块的</a:t>
            </a:r>
            <a:r>
              <a:rPr lang="en-US" altLang="zh-CN" dirty="0" err="1" smtClean="0"/>
              <a:t>gen,kill,IN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93335"/>
              </p:ext>
            </p:extLst>
          </p:nvPr>
        </p:nvGraphicFramePr>
        <p:xfrm>
          <a:off x="85726" y="115094"/>
          <a:ext cx="1203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88"/>
                <a:gridCol w="844728"/>
                <a:gridCol w="1387133"/>
                <a:gridCol w="2987671"/>
                <a:gridCol w="2356347"/>
                <a:gridCol w="39035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IN[B]_2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OUT[B]_2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{d1,d2} </a:t>
                      </a:r>
                      <a:r>
                        <a:rPr lang="en-US" altLang="zh-CN" dirty="0" smtClean="0"/>
                        <a:t>U (</a:t>
                      </a:r>
                      <a:r>
                        <a:rPr lang="en-US" dirty="0" smtClean="0"/>
                        <a:t>∅ - </a:t>
                      </a:r>
                      <a:r>
                        <a:rPr lang="en-US" altLang="zh-CN" dirty="0" smtClean="0"/>
                        <a:t>{d8,d10,d11})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=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{d1,d2}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{d1,d2}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{d3,d4} 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{d1,d2}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- </a:t>
                      </a:r>
                      <a:r>
                        <a:rPr lang="en-US" altLang="zh-CN" dirty="0" smtClean="0"/>
                        <a:t>{d5,d6}</a:t>
                      </a:r>
                      <a:r>
                        <a:rPr lang="en-US" baseline="0" dirty="0" smtClean="0"/>
                        <a:t>) = {d1,d2,d3,d4}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35924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9.3 a.</a:t>
            </a:r>
            <a:r>
              <a:rPr lang="zh-CN" altLang="en-US" dirty="0" smtClean="0"/>
              <a:t>为到达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定值分析，计算每个块的</a:t>
            </a:r>
            <a:r>
              <a:rPr lang="en-US" altLang="zh-CN" dirty="0" err="1" smtClean="0"/>
              <a:t>gen,kill,IN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95293"/>
              </p:ext>
            </p:extLst>
          </p:nvPr>
        </p:nvGraphicFramePr>
        <p:xfrm>
          <a:off x="85726" y="115094"/>
          <a:ext cx="12039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88"/>
                <a:gridCol w="844728"/>
                <a:gridCol w="1387133"/>
                <a:gridCol w="2987671"/>
                <a:gridCol w="2356347"/>
                <a:gridCol w="39035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IN[B]_2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OUT[B]_2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{d1,d2} </a:t>
                      </a:r>
                      <a:r>
                        <a:rPr lang="en-US" altLang="zh-CN" dirty="0" smtClean="0"/>
                        <a:t>U (</a:t>
                      </a:r>
                      <a:r>
                        <a:rPr lang="en-US" dirty="0" smtClean="0"/>
                        <a:t>∅ - </a:t>
                      </a:r>
                      <a:r>
                        <a:rPr lang="en-US" altLang="zh-CN" dirty="0" smtClean="0"/>
                        <a:t>{d8,d10,d11})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= {d1,d2}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{d1,d2}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{d3,d4} +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{d1,d2}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altLang="zh-CN" dirty="0" smtClean="0"/>
                        <a:t>{d5,d6}</a:t>
                      </a:r>
                      <a:r>
                        <a:rPr lang="en-US" baseline="0" dirty="0" smtClean="0"/>
                        <a:t>) 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{d1,d2,d3,d4}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{d1,d2,d3,d4}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{d5}</a:t>
                      </a:r>
                      <a:r>
                        <a:rPr lang="en-US" altLang="zh-CN" baseline="0" dirty="0" smtClean="0"/>
                        <a:t> +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{d1,d2,d3,d4} - </a:t>
                      </a:r>
                      <a:r>
                        <a:rPr lang="en-US" altLang="zh-CN" dirty="0" smtClean="0"/>
                        <a:t>{d4,d6}</a:t>
                      </a:r>
                      <a:r>
                        <a:rPr lang="en-US" altLang="zh-CN" baseline="0" dirty="0" smtClean="0"/>
                        <a:t>) = {d1,d2,d3,d5}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∅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3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35924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9.3 a.</a:t>
            </a:r>
            <a:r>
              <a:rPr lang="zh-CN" altLang="en-US" dirty="0" smtClean="0"/>
              <a:t>为到达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定值分析，计算每个块的</a:t>
            </a:r>
            <a:r>
              <a:rPr lang="en-US" altLang="zh-CN" dirty="0" err="1" smtClean="0"/>
              <a:t>gen,kill,IN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86455"/>
              </p:ext>
            </p:extLst>
          </p:nvPr>
        </p:nvGraphicFramePr>
        <p:xfrm>
          <a:off x="85726" y="115094"/>
          <a:ext cx="120396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88"/>
                <a:gridCol w="844728"/>
                <a:gridCol w="1387133"/>
                <a:gridCol w="2987671"/>
                <a:gridCol w="2356347"/>
                <a:gridCol w="39035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IN[B]_2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OUT[B]_2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{d1,d2} </a:t>
                      </a:r>
                      <a:r>
                        <a:rPr lang="en-US" altLang="zh-CN" dirty="0" smtClean="0"/>
                        <a:t>U (</a:t>
                      </a:r>
                      <a:r>
                        <a:rPr lang="en-US" dirty="0" smtClean="0"/>
                        <a:t>∅ - </a:t>
                      </a:r>
                      <a:r>
                        <a:rPr lang="en-US" altLang="zh-CN" dirty="0" smtClean="0"/>
                        <a:t>{d8,d10,d11})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= {d1,d2}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{d1,d2}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{d3,d4} +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{d1,d2}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altLang="zh-CN" dirty="0" smtClean="0"/>
                        <a:t>{d5,d6}</a:t>
                      </a:r>
                      <a:r>
                        <a:rPr lang="en-US" baseline="0" dirty="0" smtClean="0"/>
                        <a:t>) = {d1,d2,d3,d4}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{d1,d2,d3,d4}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{d5}</a:t>
                      </a:r>
                      <a:r>
                        <a:rPr lang="en-US" altLang="zh-CN" baseline="0" dirty="0" smtClean="0"/>
                        <a:t> + (</a:t>
                      </a:r>
                      <a:r>
                        <a:rPr lang="en-US" baseline="0" dirty="0" smtClean="0"/>
                        <a:t>{d1,d2,d3,d4} - </a:t>
                      </a:r>
                      <a:r>
                        <a:rPr lang="en-US" altLang="zh-CN" dirty="0" smtClean="0"/>
                        <a:t>{d4,d6}</a:t>
                      </a:r>
                      <a:r>
                        <a:rPr lang="en-US" altLang="zh-CN" baseline="0" dirty="0" smtClean="0"/>
                        <a:t>) =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{d1,d2,d3,d5}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{d1,d2,d3,d5}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{d6,d7} + (</a:t>
                      </a:r>
                      <a:r>
                        <a:rPr lang="en-US" altLang="zh-CN" baseline="0" dirty="0" smtClean="0"/>
                        <a:t>{d1,d2,d3,d5} - </a:t>
                      </a:r>
                      <a:r>
                        <a:rPr lang="en-US" altLang="zh-CN" dirty="0" smtClean="0"/>
                        <a:t>{d4,d5,d9}) = {d1,d2,d3,d6,d7}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5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35924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9.3 a.</a:t>
            </a:r>
            <a:r>
              <a:rPr lang="zh-CN" altLang="en-US" dirty="0" smtClean="0"/>
              <a:t>为到达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定值分析，计算每个块的</a:t>
            </a:r>
            <a:r>
              <a:rPr lang="en-US" altLang="zh-CN" dirty="0" err="1" smtClean="0"/>
              <a:t>gen,kill,IN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25477"/>
              </p:ext>
            </p:extLst>
          </p:nvPr>
        </p:nvGraphicFramePr>
        <p:xfrm>
          <a:off x="85726" y="115094"/>
          <a:ext cx="12039600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88"/>
                <a:gridCol w="844728"/>
                <a:gridCol w="1387133"/>
                <a:gridCol w="2987671"/>
                <a:gridCol w="2356347"/>
                <a:gridCol w="39035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IN[B]_2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OUT[B]_2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{d1,d2} </a:t>
                      </a:r>
                      <a:r>
                        <a:rPr lang="en-US" altLang="zh-CN" dirty="0" smtClean="0"/>
                        <a:t>U (</a:t>
                      </a:r>
                      <a:r>
                        <a:rPr lang="en-US" dirty="0" smtClean="0"/>
                        <a:t>∅ - </a:t>
                      </a:r>
                      <a:r>
                        <a:rPr lang="en-US" altLang="zh-CN" dirty="0" smtClean="0"/>
                        <a:t>{d8,d10,d11})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= {d1,d2}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{d1,d2}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{d3,d4} +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{d1,d2}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altLang="zh-CN" dirty="0" smtClean="0"/>
                        <a:t>{d5,d6}</a:t>
                      </a:r>
                      <a:r>
                        <a:rPr lang="en-US" baseline="0" dirty="0" smtClean="0"/>
                        <a:t>) 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{d1,d2,d3,d4}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{d1,d2,d3,d4}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{d5}</a:t>
                      </a:r>
                      <a:r>
                        <a:rPr lang="en-US" altLang="zh-CN" baseline="0" dirty="0" smtClean="0"/>
                        <a:t> + (</a:t>
                      </a:r>
                      <a:r>
                        <a:rPr lang="en-US" baseline="0" dirty="0" smtClean="0"/>
                        <a:t>{d1,d2,d3,d4} - </a:t>
                      </a:r>
                      <a:r>
                        <a:rPr lang="en-US" altLang="zh-CN" dirty="0" smtClean="0"/>
                        <a:t>{d4,d6}</a:t>
                      </a:r>
                      <a:r>
                        <a:rPr lang="en-US" altLang="zh-CN" baseline="0" dirty="0" smtClean="0"/>
                        <a:t>) =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{d1,d2,d3,d5}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{d1,d2,d3,d5}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{d6,d7} + (</a:t>
                      </a:r>
                      <a:r>
                        <a:rPr lang="en-US" altLang="zh-CN" baseline="0" dirty="0" smtClean="0"/>
                        <a:t>{d1,d2,d3,d5} - </a:t>
                      </a:r>
                      <a:r>
                        <a:rPr lang="en-US" altLang="zh-CN" dirty="0" smtClean="0"/>
                        <a:t>{d4,d5,d9}) = {d1,d2,d3,d6,d7}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{d1,d2,d3,d4} </a:t>
                      </a:r>
                      <a:r>
                        <a:rPr lang="en-US" baseline="0" dirty="0" smtClean="0"/>
                        <a:t>U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{d1,d2,d3,d5}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{d1,d2,d3,d4,d5}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{d8, d9}</a:t>
                      </a:r>
                      <a:r>
                        <a:rPr lang="en-US" altLang="zh-CN" baseline="0" dirty="0" smtClean="0"/>
                        <a:t> + (</a:t>
                      </a:r>
                      <a:r>
                        <a:rPr lang="en-US" dirty="0" smtClean="0"/>
                        <a:t>{d1,d2,d3,d4,d5}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-</a:t>
                      </a:r>
                      <a:r>
                        <a:rPr lang="en-US" altLang="zh-CN" dirty="0" smtClean="0"/>
                        <a:t>{d2,d11,d7}</a:t>
                      </a:r>
                      <a:r>
                        <a:rPr lang="en-US" altLang="zh-CN" baseline="0" dirty="0" smtClean="0"/>
                        <a:t>) = {d1,d3,d4,d5,d8,d9}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1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8.5 </a:t>
            </a:r>
            <a:r>
              <a:rPr lang="zh-CN" altLang="en-US" dirty="0" smtClean="0"/>
              <a:t>在早先的</a:t>
            </a:r>
            <a:r>
              <a:rPr lang="en-US" altLang="zh-CN" dirty="0" smtClean="0"/>
              <a:t>SPARC/SunOS</a:t>
            </a:r>
            <a:r>
              <a:rPr lang="zh-CN" altLang="en-US" dirty="0" smtClean="0"/>
              <a:t>系统上，经某编译器编译后，下面程序的运行结果是</a:t>
            </a:r>
            <a:r>
              <a:rPr lang="en-US" altLang="zh-CN" dirty="0" smtClean="0"/>
              <a:t>120</a:t>
            </a:r>
            <a:r>
              <a:rPr lang="zh-CN" altLang="en-US" dirty="0" smtClean="0"/>
              <a:t>。但是如果把第十行</a:t>
            </a:r>
            <a:r>
              <a:rPr lang="en-US" altLang="zh-CN" dirty="0" smtClean="0"/>
              <a:t>abs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）改成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的话，则结果为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。试分析一下原因。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33500" y="3199606"/>
            <a:ext cx="3049489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int</a:t>
            </a:r>
            <a:r>
              <a:rPr lang="en-US" sz="1600" dirty="0" smtClean="0"/>
              <a:t> fact(){</a:t>
            </a:r>
          </a:p>
          <a:p>
            <a:r>
              <a:rPr lang="en-US" sz="1600" dirty="0" smtClean="0"/>
              <a:t>  static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5;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if(</a:t>
            </a:r>
            <a:r>
              <a:rPr lang="en-US" sz="1600" dirty="0" err="1" smtClean="0"/>
              <a:t>i</a:t>
            </a:r>
            <a:r>
              <a:rPr lang="en-US" sz="1600" dirty="0" smtClean="0"/>
              <a:t> == 0){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return(1);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else{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i</a:t>
            </a:r>
            <a:r>
              <a:rPr lang="en-US" sz="1600" dirty="0" smtClean="0"/>
              <a:t> = </a:t>
            </a:r>
            <a:r>
              <a:rPr lang="en-US" sz="1600" dirty="0" err="1" smtClean="0"/>
              <a:t>i</a:t>
            </a:r>
            <a:r>
              <a:rPr lang="en-US" sz="1600" dirty="0" smtClean="0"/>
              <a:t> – 1;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return ((</a:t>
            </a:r>
            <a:r>
              <a:rPr lang="en-US" sz="1600" dirty="0" err="1" smtClean="0"/>
              <a:t>i</a:t>
            </a:r>
            <a:r>
              <a:rPr lang="en-US" sz="1600" dirty="0" smtClean="0"/>
              <a:t> + abs(1)) * fact());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/>
          </a:p>
          <a:p>
            <a:r>
              <a:rPr lang="en-US" sz="1600" dirty="0" smtClean="0"/>
              <a:t>main(){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(“factor of 5 = %d\n”, fact())</a:t>
            </a:r>
          </a:p>
          <a:p>
            <a:r>
              <a:rPr lang="en-US" sz="1600" dirty="0" smtClean="0"/>
              <a:t>}</a:t>
            </a:r>
          </a:p>
          <a:p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10250" y="422910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解答：有一些编译器基于寄存器分配优化的考虑，</a:t>
            </a:r>
            <a:endParaRPr lang="en-US" altLang="zh-CN" dirty="0" smtClean="0"/>
          </a:p>
          <a:p>
            <a:r>
              <a:rPr lang="zh-CN" altLang="en-US" dirty="0" smtClean="0"/>
              <a:t>在计算次序的选择上优先考虑函数表达式。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35924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9.3 a.</a:t>
            </a:r>
            <a:r>
              <a:rPr lang="zh-CN" altLang="en-US" dirty="0" smtClean="0"/>
              <a:t>为到达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定值分析，计算每个块的</a:t>
            </a:r>
            <a:r>
              <a:rPr lang="en-US" altLang="zh-CN" dirty="0" err="1" smtClean="0"/>
              <a:t>gen,kill,IN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333"/>
              </p:ext>
            </p:extLst>
          </p:nvPr>
        </p:nvGraphicFramePr>
        <p:xfrm>
          <a:off x="85726" y="115094"/>
          <a:ext cx="12039600" cy="58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88"/>
                <a:gridCol w="844728"/>
                <a:gridCol w="1387133"/>
                <a:gridCol w="2987671"/>
                <a:gridCol w="2356347"/>
                <a:gridCol w="39035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IN[B]_2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OUT[B]_2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{d1,d2} </a:t>
                      </a:r>
                      <a:r>
                        <a:rPr lang="en-US" altLang="zh-CN" dirty="0" smtClean="0"/>
                        <a:t>U (</a:t>
                      </a:r>
                      <a:r>
                        <a:rPr lang="en-US" dirty="0" smtClean="0"/>
                        <a:t>∅ - </a:t>
                      </a:r>
                      <a:r>
                        <a:rPr lang="en-US" altLang="zh-CN" dirty="0" smtClean="0"/>
                        <a:t>{d8,d10,d11})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= {d1,d2}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{d1,d2}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{d3,d4} +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{d1,d2}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altLang="zh-CN" dirty="0" smtClean="0"/>
                        <a:t>{d5,d6}</a:t>
                      </a:r>
                      <a:r>
                        <a:rPr lang="en-US" baseline="0" dirty="0" smtClean="0"/>
                        <a:t>) = {d1,d2,d3,d4}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{d1,d2,d3,d4}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{d5}</a:t>
                      </a:r>
                      <a:r>
                        <a:rPr lang="en-US" altLang="zh-CN" baseline="0" dirty="0" smtClean="0"/>
                        <a:t> + (</a:t>
                      </a:r>
                      <a:r>
                        <a:rPr lang="en-US" baseline="0" dirty="0" smtClean="0"/>
                        <a:t>{d1,d2,d3,d4} - </a:t>
                      </a:r>
                      <a:r>
                        <a:rPr lang="en-US" altLang="zh-CN" dirty="0" smtClean="0"/>
                        <a:t>{d4,d6}</a:t>
                      </a:r>
                      <a:r>
                        <a:rPr lang="en-US" altLang="zh-CN" baseline="0" dirty="0" smtClean="0"/>
                        <a:t>) = {d1,d2,d3,d5}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{d1,d2,d3,d5}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{d6,d7} + (</a:t>
                      </a:r>
                      <a:r>
                        <a:rPr lang="en-US" altLang="zh-CN" baseline="0" dirty="0" smtClean="0"/>
                        <a:t>{d1,d2,d3,d5} - </a:t>
                      </a:r>
                      <a:r>
                        <a:rPr lang="en-US" altLang="zh-CN" dirty="0" smtClean="0"/>
                        <a:t>{d4,d5,d9}) = {d1,d2,d3,d6,d7}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{d1,d2,d3,d4} U </a:t>
                      </a:r>
                      <a:r>
                        <a:rPr lang="en-US" altLang="zh-CN" baseline="0" dirty="0" smtClean="0"/>
                        <a:t>{d1,d2,d3,d5}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{d1,d2,d3,d4,d5}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{d8, d9}</a:t>
                      </a:r>
                      <a:r>
                        <a:rPr lang="en-US" altLang="zh-CN" baseline="0" dirty="0" smtClean="0"/>
                        <a:t> + (</a:t>
                      </a:r>
                      <a:r>
                        <a:rPr lang="en-US" dirty="0" smtClean="0"/>
                        <a:t>{d1,d2,d3,d4,d5}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-</a:t>
                      </a:r>
                      <a:r>
                        <a:rPr lang="en-US" altLang="zh-CN" dirty="0" smtClean="0"/>
                        <a:t>{d2,d11,d7}</a:t>
                      </a:r>
                      <a:r>
                        <a:rPr lang="en-US" altLang="zh-CN" baseline="0" dirty="0" smtClean="0"/>
                        <a:t>) =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{d1,d3,d4,d5,d8,d9}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{d1,d3,d4,d5,d8,d9}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{d10,d11} +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baseline="0" dirty="0" smtClean="0"/>
                        <a:t>{d1,d3,d4,d5,d8,d9}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  {d1,d2,d8}) = {d3,d4,d5,d9,d10,d11}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10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35924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9.3 a.</a:t>
            </a:r>
            <a:r>
              <a:rPr lang="zh-CN" altLang="en-US" dirty="0" smtClean="0"/>
              <a:t>为到达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定值分析，计算每个块的</a:t>
            </a:r>
            <a:r>
              <a:rPr lang="en-US" altLang="zh-CN" dirty="0" err="1" smtClean="0"/>
              <a:t>gen,kill,IN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24059"/>
              </p:ext>
            </p:extLst>
          </p:nvPr>
        </p:nvGraphicFramePr>
        <p:xfrm>
          <a:off x="85726" y="115094"/>
          <a:ext cx="12039600" cy="613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88"/>
                <a:gridCol w="844728"/>
                <a:gridCol w="1387133"/>
                <a:gridCol w="2987671"/>
                <a:gridCol w="2356347"/>
                <a:gridCol w="39035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IN[B]_2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OUT[B]_2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{d1,d2} </a:t>
                      </a:r>
                      <a:r>
                        <a:rPr lang="en-US" altLang="zh-CN" dirty="0" smtClean="0"/>
                        <a:t>U (</a:t>
                      </a:r>
                      <a:r>
                        <a:rPr lang="en-US" dirty="0" smtClean="0"/>
                        <a:t>∅ - </a:t>
                      </a:r>
                      <a:r>
                        <a:rPr lang="en-US" altLang="zh-CN" dirty="0" smtClean="0"/>
                        <a:t>{d8,d10,d11})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= {d1,d2}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∅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{d1,d2}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{d1,d2}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{d3,d4} +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{d1,d2}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altLang="zh-CN" dirty="0" smtClean="0"/>
                        <a:t>{d5,d6}</a:t>
                      </a:r>
                      <a:r>
                        <a:rPr lang="en-US" baseline="0" dirty="0" smtClean="0"/>
                        <a:t>) = {d1,d2,d3,d4}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{d1,d2}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aseline="0" dirty="0" smtClean="0"/>
                        <a:t>U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{d1,d3,d4,d5,d8,d9}</a:t>
                      </a:r>
                      <a:r>
                        <a:rPr lang="en-US" altLang="zh-CN" baseline="0" dirty="0" smtClean="0"/>
                        <a:t> = {d1,d2,d3,d4,d5,d8,d9}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{d3,d4} +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altLang="zh-CN" baseline="0" dirty="0" smtClean="0"/>
                        <a:t>{d1,d2,d3,d4,d5,d8,d9}- </a:t>
                      </a:r>
                      <a:r>
                        <a:rPr lang="en-US" altLang="zh-CN" dirty="0" smtClean="0"/>
                        <a:t>{d5,d6}</a:t>
                      </a:r>
                      <a:r>
                        <a:rPr lang="en-US" baseline="0" dirty="0" smtClean="0"/>
                        <a:t>) </a:t>
                      </a:r>
                      <a:r>
                        <a:rPr lang="en-US" altLang="zh-CN" baseline="0" dirty="0" smtClean="0"/>
                        <a:t>= {d1,d2,d3,d4,d6,d8,d9}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{d1,d2,d3,d4}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{d5}</a:t>
                      </a:r>
                      <a:r>
                        <a:rPr lang="en-US" altLang="zh-CN" baseline="0" dirty="0" smtClean="0"/>
                        <a:t> + (</a:t>
                      </a:r>
                      <a:r>
                        <a:rPr lang="en-US" baseline="0" dirty="0" smtClean="0"/>
                        <a:t>{d1,d2,d3,d4} - </a:t>
                      </a:r>
                      <a:r>
                        <a:rPr lang="en-US" altLang="zh-CN" dirty="0" smtClean="0"/>
                        <a:t>{d4,d6}</a:t>
                      </a:r>
                      <a:r>
                        <a:rPr lang="en-US" altLang="zh-CN" baseline="0" dirty="0" smtClean="0"/>
                        <a:t>) = {d1,d2,d3,d5}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{d1,d2,d3,d5}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{d6,d7} + (</a:t>
                      </a:r>
                      <a:r>
                        <a:rPr lang="en-US" altLang="zh-CN" baseline="0" dirty="0" smtClean="0"/>
                        <a:t>{d1,d2,d3,d5} - </a:t>
                      </a:r>
                      <a:r>
                        <a:rPr lang="en-US" altLang="zh-CN" dirty="0" smtClean="0"/>
                        <a:t>{d4,d5,d9}) = {d1,d2,d3,d6,d7}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{d1,d2,d3,d4} U </a:t>
                      </a:r>
                      <a:r>
                        <a:rPr lang="en-US" altLang="zh-CN" baseline="0" dirty="0" smtClean="0"/>
                        <a:t>{d1,d2,d3,d5}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{d1,d2,d3,d4,d5}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{d8, d9}</a:t>
                      </a:r>
                      <a:r>
                        <a:rPr lang="en-US" altLang="zh-CN" baseline="0" dirty="0" smtClean="0"/>
                        <a:t> + (</a:t>
                      </a:r>
                      <a:r>
                        <a:rPr lang="en-US" dirty="0" smtClean="0"/>
                        <a:t>{d1,d2,d3,d4,d5}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-</a:t>
                      </a:r>
                      <a:r>
                        <a:rPr lang="en-US" altLang="zh-CN" dirty="0" smtClean="0"/>
                        <a:t>{d2,d11,d7}</a:t>
                      </a:r>
                      <a:r>
                        <a:rPr lang="en-US" altLang="zh-CN" baseline="0" dirty="0" smtClean="0"/>
                        <a:t>) =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{d1,d3,d4,d5,d8,d9}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{d1,d3,d4,d5,d8,d9}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{d10,d11} +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baseline="0" dirty="0" smtClean="0"/>
                        <a:t>{d1,d3,d4,d5,d8,d9}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  {d1,d2,d8}) = {d3,d4,d5,d9,d10,d11}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6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35924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9.3 a.</a:t>
            </a:r>
            <a:r>
              <a:rPr lang="zh-CN" altLang="en-US" dirty="0" smtClean="0"/>
              <a:t>为到达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定值分析，计算每个块的</a:t>
            </a:r>
            <a:r>
              <a:rPr lang="en-US" altLang="zh-CN" dirty="0" err="1" smtClean="0"/>
              <a:t>gen,kill,IN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99022"/>
              </p:ext>
            </p:extLst>
          </p:nvPr>
        </p:nvGraphicFramePr>
        <p:xfrm>
          <a:off x="85726" y="115094"/>
          <a:ext cx="12039600" cy="668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88"/>
                <a:gridCol w="844728"/>
                <a:gridCol w="1387133"/>
                <a:gridCol w="2987671"/>
                <a:gridCol w="2356347"/>
                <a:gridCol w="39035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IN[B]_2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OUT[B]_2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{d1,d2} </a:t>
                      </a:r>
                      <a:r>
                        <a:rPr lang="en-US" altLang="zh-CN" dirty="0" smtClean="0"/>
                        <a:t>U (</a:t>
                      </a:r>
                      <a:r>
                        <a:rPr lang="en-US" dirty="0" smtClean="0"/>
                        <a:t>∅ - </a:t>
                      </a:r>
                      <a:r>
                        <a:rPr lang="en-US" altLang="zh-CN" dirty="0" smtClean="0"/>
                        <a:t>{d8,d10,d11})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= {d1,d2}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∅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{d1,d2}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{d1,d2}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{d3,d4} +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{d1,d2}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altLang="zh-CN" dirty="0" smtClean="0"/>
                        <a:t>{d5,d6}</a:t>
                      </a:r>
                      <a:r>
                        <a:rPr lang="en-US" baseline="0" dirty="0" smtClean="0"/>
                        <a:t>) = {d1,d2,d3,d4}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{d1,d2}</a:t>
                      </a:r>
                      <a:r>
                        <a:rPr lang="en-US" altLang="zh-CN" baseline="0" dirty="0" smtClean="0"/>
                        <a:t> U {d1,d3,d4,d5,d8,d9} = {d1,d2,d3,d4,d5,d8,d9}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{d3,d4} +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altLang="zh-CN" baseline="0" dirty="0" smtClean="0"/>
                        <a:t>{d1,d2,d3,d4,d5,d8,d9}- </a:t>
                      </a:r>
                      <a:r>
                        <a:rPr lang="en-US" altLang="zh-CN" dirty="0" smtClean="0"/>
                        <a:t>{d5,d6}</a:t>
                      </a:r>
                      <a:r>
                        <a:rPr lang="en-US" baseline="0" dirty="0" smtClean="0"/>
                        <a:t>) </a:t>
                      </a:r>
                      <a:r>
                        <a:rPr lang="en-US" altLang="zh-CN" baseline="0" dirty="0" smtClean="0"/>
                        <a:t>=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{d1,d2,d3,d4,d6,d8,d9}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{d1,d2,d3,d4}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{d5}</a:t>
                      </a:r>
                      <a:r>
                        <a:rPr lang="en-US" altLang="zh-CN" baseline="0" dirty="0" smtClean="0"/>
                        <a:t> + (</a:t>
                      </a:r>
                      <a:r>
                        <a:rPr lang="en-US" baseline="0" dirty="0" smtClean="0"/>
                        <a:t>{d1,d2,d3,d4} - </a:t>
                      </a:r>
                      <a:r>
                        <a:rPr lang="en-US" altLang="zh-CN" dirty="0" smtClean="0"/>
                        <a:t>{d4,d6}</a:t>
                      </a:r>
                      <a:r>
                        <a:rPr lang="en-US" altLang="zh-CN" baseline="0" dirty="0" smtClean="0"/>
                        <a:t>) = {d1,d2,d3,d5}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{d1,d2,d3,d4,d6,d8,d9}</a:t>
                      </a:r>
                      <a:r>
                        <a:rPr lang="en-US" altLang="zh-CN" baseline="0" dirty="0" smtClean="0"/>
                        <a:t> U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{d1,d2,d3,d6,d7}</a:t>
                      </a:r>
                      <a:r>
                        <a:rPr lang="en-US" altLang="zh-CN" baseline="0" dirty="0" smtClean="0"/>
                        <a:t> = {d1,d2,d3,d4,d6,d7,d8,d9}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{d5}</a:t>
                      </a:r>
                      <a:r>
                        <a:rPr lang="en-US" altLang="zh-CN" baseline="0" dirty="0" smtClean="0"/>
                        <a:t> + ({d1,d2,d3,d4,d6,d7,d8,d9}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- </a:t>
                      </a:r>
                      <a:r>
                        <a:rPr lang="en-US" altLang="zh-CN" dirty="0" smtClean="0"/>
                        <a:t>{d4,d6}</a:t>
                      </a:r>
                      <a:r>
                        <a:rPr lang="en-US" altLang="zh-CN" baseline="0" dirty="0" smtClean="0"/>
                        <a:t>) = {d1,d2,d3,d5,d7,d8,d9}</a:t>
                      </a:r>
                      <a:endParaRPr lang="en-US" altLang="zh-C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{d1,d2,d3,d5}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{d6,d7} + (</a:t>
                      </a:r>
                      <a:r>
                        <a:rPr lang="en-US" altLang="zh-CN" baseline="0" dirty="0" smtClean="0"/>
                        <a:t>{d1,d2,d3,d5} - </a:t>
                      </a:r>
                      <a:r>
                        <a:rPr lang="en-US" altLang="zh-CN" dirty="0" smtClean="0"/>
                        <a:t>{d4,d5,d9}) =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{d1,d2,d3,d6,d7}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{d1,d2,d3,d4} U </a:t>
                      </a:r>
                      <a:r>
                        <a:rPr lang="en-US" altLang="zh-CN" baseline="0" dirty="0" smtClean="0"/>
                        <a:t>{d1,d2,d3,d5}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{d1,d2,d3,d4,d5}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{d8, d9}</a:t>
                      </a:r>
                      <a:r>
                        <a:rPr lang="en-US" altLang="zh-CN" baseline="0" dirty="0" smtClean="0"/>
                        <a:t> + (</a:t>
                      </a:r>
                      <a:r>
                        <a:rPr lang="en-US" dirty="0" smtClean="0"/>
                        <a:t>{d1,d2,d3,d4,d5}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-</a:t>
                      </a:r>
                      <a:r>
                        <a:rPr lang="en-US" altLang="zh-CN" dirty="0" smtClean="0"/>
                        <a:t>{d2,d11,d7}</a:t>
                      </a:r>
                      <a:r>
                        <a:rPr lang="en-US" altLang="zh-CN" baseline="0" dirty="0" smtClean="0"/>
                        <a:t>) = {d1,d3,d4,d5,d8,d9}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{d1,d3,d4,d5,d8,d9}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{d10,d11} +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baseline="0" dirty="0" smtClean="0"/>
                        <a:t>{d1,d3,d4,d5,d8,d9}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  {d1,d2,d8}) = {d3,d4,d5,d9,d10,d11}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5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35924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9.3 a.</a:t>
            </a:r>
            <a:r>
              <a:rPr lang="zh-CN" altLang="en-US" dirty="0" smtClean="0"/>
              <a:t>为到达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定值分析，计算每个块的</a:t>
            </a:r>
            <a:r>
              <a:rPr lang="en-US" altLang="zh-CN" dirty="0" err="1" smtClean="0"/>
              <a:t>gen,kill,IN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52712"/>
              </p:ext>
            </p:extLst>
          </p:nvPr>
        </p:nvGraphicFramePr>
        <p:xfrm>
          <a:off x="85726" y="115094"/>
          <a:ext cx="12039600" cy="668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88"/>
                <a:gridCol w="844728"/>
                <a:gridCol w="1387133"/>
                <a:gridCol w="2987671"/>
                <a:gridCol w="2356347"/>
                <a:gridCol w="39035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IN[B]_2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OUT[B]_2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{d1,d2} </a:t>
                      </a:r>
                      <a:r>
                        <a:rPr lang="en-US" altLang="zh-CN" dirty="0" smtClean="0"/>
                        <a:t>U (</a:t>
                      </a:r>
                      <a:r>
                        <a:rPr lang="en-US" dirty="0" smtClean="0"/>
                        <a:t>∅ - </a:t>
                      </a:r>
                      <a:r>
                        <a:rPr lang="en-US" altLang="zh-CN" dirty="0" smtClean="0"/>
                        <a:t>{d8,d10,d11})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= {d1,d2}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∅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{d1,d2}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{d1,d2}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{d3,d4} +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{d1,d2}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altLang="zh-CN" dirty="0" smtClean="0"/>
                        <a:t>{d5,d6}</a:t>
                      </a:r>
                      <a:r>
                        <a:rPr lang="en-US" baseline="0" dirty="0" smtClean="0"/>
                        <a:t>) = {d1,d2,d3,d4}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{d1,d2}</a:t>
                      </a:r>
                      <a:r>
                        <a:rPr lang="en-US" altLang="zh-CN" baseline="0" dirty="0" smtClean="0"/>
                        <a:t> U {d1,d3,d4,d5,d8,d9} = {d1,d2,d3,d4,d5,d8,d9}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{d3,d4} +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altLang="zh-CN" baseline="0" dirty="0" smtClean="0"/>
                        <a:t>{d1,d2,d3,d4,d5,d8,d9}- </a:t>
                      </a:r>
                      <a:r>
                        <a:rPr lang="en-US" altLang="zh-CN" dirty="0" smtClean="0"/>
                        <a:t>{d5,d6}</a:t>
                      </a:r>
                      <a:r>
                        <a:rPr lang="en-US" baseline="0" dirty="0" smtClean="0"/>
                        <a:t>) </a:t>
                      </a:r>
                      <a:r>
                        <a:rPr lang="en-US" altLang="zh-CN" baseline="0" dirty="0" smtClean="0"/>
                        <a:t>= {d1,d2,d3,d4,d6,d8,d9}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{d1,d2,d3,d4}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{d5}</a:t>
                      </a:r>
                      <a:r>
                        <a:rPr lang="en-US" altLang="zh-CN" baseline="0" dirty="0" smtClean="0"/>
                        <a:t> + (</a:t>
                      </a:r>
                      <a:r>
                        <a:rPr lang="en-US" baseline="0" dirty="0" smtClean="0"/>
                        <a:t>{d1,d2,d3,d4} - </a:t>
                      </a:r>
                      <a:r>
                        <a:rPr lang="en-US" altLang="zh-CN" dirty="0" smtClean="0"/>
                        <a:t>{d4,d6}</a:t>
                      </a:r>
                      <a:r>
                        <a:rPr lang="en-US" altLang="zh-CN" baseline="0" dirty="0" smtClean="0"/>
                        <a:t>) = {d1,d2,d3,d5}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{d1,d2,d3,d4,d6,d8,d9} U </a:t>
                      </a:r>
                      <a:r>
                        <a:rPr lang="en-US" altLang="zh-CN" dirty="0" smtClean="0"/>
                        <a:t>{d1,d2,d3,d6,d7}</a:t>
                      </a:r>
                      <a:r>
                        <a:rPr lang="en-US" altLang="zh-CN" baseline="0" dirty="0" smtClean="0"/>
                        <a:t> = {d1,d2,d3,d4,d6,d7,d8,d9}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{d5}</a:t>
                      </a:r>
                      <a:r>
                        <a:rPr lang="en-US" altLang="zh-CN" baseline="0" dirty="0" smtClean="0"/>
                        <a:t> + ({d1,d2,d3,d4,d6,d7,d8,d9}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- </a:t>
                      </a:r>
                      <a:r>
                        <a:rPr lang="en-US" altLang="zh-CN" dirty="0" smtClean="0"/>
                        <a:t>{d4,d6}</a:t>
                      </a:r>
                      <a:r>
                        <a:rPr lang="en-US" altLang="zh-CN" baseline="0" dirty="0" smtClean="0"/>
                        <a:t>) =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{d1,d2,d3,d5,d7,d8,d9}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{d1,d2,d3,d5}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{d6,d7} + (</a:t>
                      </a:r>
                      <a:r>
                        <a:rPr lang="en-US" altLang="zh-CN" baseline="0" dirty="0" smtClean="0"/>
                        <a:t>{d1,d2,d3,d5} - </a:t>
                      </a:r>
                      <a:r>
                        <a:rPr lang="en-US" altLang="zh-CN" dirty="0" smtClean="0"/>
                        <a:t>{d4,d5,d9}) = {d1,d2,d3,d6,d7}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{d1,d2,d3,d5,d7,d8,d9}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{d6,d7} + </a:t>
                      </a:r>
                      <a:r>
                        <a:rPr lang="en-US" altLang="zh-CN" baseline="0" dirty="0" smtClean="0"/>
                        <a:t>{d1,d2,d3,d5,d7,d8,d9}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- </a:t>
                      </a:r>
                      <a:r>
                        <a:rPr lang="en-US" altLang="zh-CN" dirty="0" smtClean="0"/>
                        <a:t>{d4,d5,d9}) = {d1,d2,d3,d6,d7,d8}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{d1,d2,d3,d4} U </a:t>
                      </a:r>
                      <a:r>
                        <a:rPr lang="en-US" altLang="zh-CN" baseline="0" dirty="0" smtClean="0"/>
                        <a:t>{d1,d2,d3,d5}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{d1,d2,d3,d4,d5}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{d8, d9}</a:t>
                      </a:r>
                      <a:r>
                        <a:rPr lang="en-US" altLang="zh-CN" baseline="0" dirty="0" smtClean="0"/>
                        <a:t> + (</a:t>
                      </a:r>
                      <a:r>
                        <a:rPr lang="en-US" dirty="0" smtClean="0"/>
                        <a:t>{d1,d2,d3,d4,d5}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-</a:t>
                      </a:r>
                      <a:r>
                        <a:rPr lang="en-US" altLang="zh-CN" dirty="0" smtClean="0"/>
                        <a:t>{d2,d11,d7}</a:t>
                      </a:r>
                      <a:r>
                        <a:rPr lang="en-US" altLang="zh-CN" baseline="0" dirty="0" smtClean="0"/>
                        <a:t>) = {d1,d3,d4,d5,d8,d9}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{d1,d3,d4,d5,d8,d9}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{d10,d11} +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baseline="0" dirty="0" smtClean="0"/>
                        <a:t>{d1,d3,d4,d5,d8,d9}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  {d1,d2,d8}) = {d3,d4,d5,d9,d10,d11}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1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35924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9.3 a.</a:t>
            </a:r>
            <a:r>
              <a:rPr lang="zh-CN" altLang="en-US" dirty="0" smtClean="0"/>
              <a:t>为到达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定值分析，计算每个块的</a:t>
            </a:r>
            <a:r>
              <a:rPr lang="en-US" altLang="zh-CN" dirty="0" err="1" smtClean="0"/>
              <a:t>gen,kill,IN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98970"/>
              </p:ext>
            </p:extLst>
          </p:nvPr>
        </p:nvGraphicFramePr>
        <p:xfrm>
          <a:off x="85726" y="115094"/>
          <a:ext cx="12039600" cy="668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88"/>
                <a:gridCol w="844728"/>
                <a:gridCol w="1387133"/>
                <a:gridCol w="2987671"/>
                <a:gridCol w="2356347"/>
                <a:gridCol w="39035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IN[B]_2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OUT[B]_2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{d1,d2} </a:t>
                      </a:r>
                      <a:r>
                        <a:rPr lang="en-US" altLang="zh-CN" dirty="0" smtClean="0"/>
                        <a:t>U (</a:t>
                      </a:r>
                      <a:r>
                        <a:rPr lang="en-US" dirty="0" smtClean="0"/>
                        <a:t>∅ - </a:t>
                      </a:r>
                      <a:r>
                        <a:rPr lang="en-US" altLang="zh-CN" dirty="0" smtClean="0"/>
                        <a:t>{d8,d10,d11})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= {d1,d2}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∅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{d1,d2}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{d1,d2}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{d3,d4} +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{d1,d2}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altLang="zh-CN" dirty="0" smtClean="0"/>
                        <a:t>{d5,d6}</a:t>
                      </a:r>
                      <a:r>
                        <a:rPr lang="en-US" baseline="0" dirty="0" smtClean="0"/>
                        <a:t>) = {d1,d2,d3,d4}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{d1,d2}</a:t>
                      </a:r>
                      <a:r>
                        <a:rPr lang="en-US" altLang="zh-CN" baseline="0" dirty="0" smtClean="0"/>
                        <a:t> U {d1,d3,d4,d5,d8,d9} = {d1,d2,d3,d4,d5,d8,d9}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{d3,d4} +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altLang="zh-CN" baseline="0" dirty="0" smtClean="0"/>
                        <a:t>{d1,d2,d3,d4,d5,d8,d9}- </a:t>
                      </a:r>
                      <a:r>
                        <a:rPr lang="en-US" altLang="zh-CN" dirty="0" smtClean="0"/>
                        <a:t>{d5,d6}</a:t>
                      </a:r>
                      <a:r>
                        <a:rPr lang="en-US" baseline="0" dirty="0" smtClean="0"/>
                        <a:t>) </a:t>
                      </a:r>
                      <a:r>
                        <a:rPr lang="en-US" altLang="zh-CN" baseline="0" dirty="0" smtClean="0"/>
                        <a:t>=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{d1,d2,d3,d4,d6,d8,d9}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{d1,d2,d3,d4}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{d5}</a:t>
                      </a:r>
                      <a:r>
                        <a:rPr lang="en-US" altLang="zh-CN" baseline="0" dirty="0" smtClean="0"/>
                        <a:t> + (</a:t>
                      </a:r>
                      <a:r>
                        <a:rPr lang="en-US" baseline="0" dirty="0" smtClean="0"/>
                        <a:t>{d1,d2,d3,d4} - </a:t>
                      </a:r>
                      <a:r>
                        <a:rPr lang="en-US" altLang="zh-CN" dirty="0" smtClean="0"/>
                        <a:t>{d4,d6}</a:t>
                      </a:r>
                      <a:r>
                        <a:rPr lang="en-US" altLang="zh-CN" baseline="0" dirty="0" smtClean="0"/>
                        <a:t>) = {d1,d2,d3,d5}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{d1,d2,d3,d4,d6,d8,d9} U </a:t>
                      </a:r>
                      <a:r>
                        <a:rPr lang="en-US" altLang="zh-CN" dirty="0" smtClean="0"/>
                        <a:t>{d1,d2,d3,d6,d7}</a:t>
                      </a:r>
                      <a:r>
                        <a:rPr lang="en-US" altLang="zh-CN" baseline="0" dirty="0" smtClean="0"/>
                        <a:t> = {d1,d2,d3,d4,d6,d7,d8,d9}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{d5}</a:t>
                      </a:r>
                      <a:r>
                        <a:rPr lang="en-US" altLang="zh-CN" baseline="0" dirty="0" smtClean="0"/>
                        <a:t> + ({d1,d2,d3,d4,d6,d7,d8,d9}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- </a:t>
                      </a:r>
                      <a:r>
                        <a:rPr lang="en-US" altLang="zh-CN" dirty="0" smtClean="0"/>
                        <a:t>{d4,d6}</a:t>
                      </a:r>
                      <a:r>
                        <a:rPr lang="en-US" altLang="zh-CN" baseline="0" dirty="0" smtClean="0"/>
                        <a:t>) =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{d1,d2,d3,d5,d7,d8,d9}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{d1,d2,d3,d5}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{d6,d7} + (</a:t>
                      </a:r>
                      <a:r>
                        <a:rPr lang="en-US" altLang="zh-CN" baseline="0" dirty="0" smtClean="0"/>
                        <a:t>{d1,d2,d3,d5} - </a:t>
                      </a:r>
                      <a:r>
                        <a:rPr lang="en-US" altLang="zh-CN" dirty="0" smtClean="0"/>
                        <a:t>{d4,d5,d9}) = {d1,d2,d3,d6,d7}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{d1,d2,d3,d5,d7,d8,d9}</a:t>
                      </a:r>
                      <a:endParaRPr lang="en-US" altLang="zh-C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{d6,d7} + </a:t>
                      </a:r>
                      <a:r>
                        <a:rPr lang="en-US" altLang="zh-CN" baseline="0" dirty="0" smtClean="0"/>
                        <a:t>{d1,d2,d3,d5,d7,d8,d9}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- </a:t>
                      </a:r>
                      <a:r>
                        <a:rPr lang="en-US" altLang="zh-CN" dirty="0" smtClean="0"/>
                        <a:t>{d4,d5,d9}) = {d1,d2,d3,d6,d7,d8}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{d1,d2,d3,d4} U </a:t>
                      </a:r>
                      <a:r>
                        <a:rPr lang="en-US" altLang="zh-CN" baseline="0" dirty="0" smtClean="0"/>
                        <a:t>{d1,d2,d3,d5}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{d1,d2,d3,d4,d5}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{d8, d9}</a:t>
                      </a:r>
                      <a:r>
                        <a:rPr lang="en-US" altLang="zh-CN" baseline="0" dirty="0" smtClean="0"/>
                        <a:t> + (</a:t>
                      </a:r>
                      <a:r>
                        <a:rPr lang="en-US" dirty="0" smtClean="0"/>
                        <a:t>{d1,d2,d3,d4,d5}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-</a:t>
                      </a:r>
                      <a:r>
                        <a:rPr lang="en-US" altLang="zh-CN" dirty="0" smtClean="0"/>
                        <a:t>{d2,d11,d7}</a:t>
                      </a:r>
                      <a:r>
                        <a:rPr lang="en-US" altLang="zh-CN" baseline="0" dirty="0" smtClean="0"/>
                        <a:t>) = {d1,d3,d4,d5,d8,d9}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{d1,d2,d3,d4,d6,d8,d9}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{d1,d2,d3,d5,d7,d8,d9}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={d1,d2,d3,d4,d5,d6,d7,d8,d9}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{d8, d9}</a:t>
                      </a:r>
                      <a:r>
                        <a:rPr lang="en-US" altLang="zh-CN" baseline="0" dirty="0" smtClean="0"/>
                        <a:t> + (</a:t>
                      </a:r>
                      <a:r>
                        <a:rPr lang="en-US" dirty="0" smtClean="0"/>
                        <a:t>{d1,d2,d3,d4,d5,d6,d7,d8,d9}</a:t>
                      </a:r>
                      <a:r>
                        <a:rPr lang="en-US" altLang="zh-CN" baseline="0" dirty="0" smtClean="0"/>
                        <a:t>-</a:t>
                      </a:r>
                      <a:r>
                        <a:rPr lang="en-US" altLang="zh-CN" dirty="0" smtClean="0"/>
                        <a:t>{d2,d11,d7}</a:t>
                      </a:r>
                      <a:r>
                        <a:rPr lang="en-US" altLang="zh-CN" baseline="0" dirty="0" smtClean="0"/>
                        <a:t>) = {d1,d3,d4,d5,d6,d8,d9}</a:t>
                      </a:r>
                      <a:endParaRPr lang="en-US" altLang="zh-C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{d1,d3,d4,d5,d8,d9}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{d10,d11} +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baseline="0" dirty="0" smtClean="0"/>
                        <a:t>{d1,d3,d4,d5,d8,d9}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  {d1,d2,d8}) = {d3,d4,d5,d9,d10,d11}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9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35924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9.3 a.</a:t>
            </a:r>
            <a:r>
              <a:rPr lang="zh-CN" altLang="en-US" dirty="0" smtClean="0"/>
              <a:t>为到达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定值分析，计算每个块的</a:t>
            </a:r>
            <a:r>
              <a:rPr lang="en-US" altLang="zh-CN" dirty="0" err="1" smtClean="0"/>
              <a:t>gen,kill,IN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66966"/>
              </p:ext>
            </p:extLst>
          </p:nvPr>
        </p:nvGraphicFramePr>
        <p:xfrm>
          <a:off x="85726" y="115094"/>
          <a:ext cx="12039600" cy="668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88"/>
                <a:gridCol w="844728"/>
                <a:gridCol w="1387133"/>
                <a:gridCol w="2987671"/>
                <a:gridCol w="2356347"/>
                <a:gridCol w="39035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IN[B]_2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OUT[B]_2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{d1,d2} </a:t>
                      </a:r>
                      <a:r>
                        <a:rPr lang="en-US" altLang="zh-CN" dirty="0" smtClean="0"/>
                        <a:t>U (</a:t>
                      </a:r>
                      <a:r>
                        <a:rPr lang="en-US" dirty="0" smtClean="0"/>
                        <a:t>∅ - </a:t>
                      </a:r>
                      <a:r>
                        <a:rPr lang="en-US" altLang="zh-CN" dirty="0" smtClean="0"/>
                        <a:t>{d8,d10,d11})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= {d1,d2}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∅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{d1,d2}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{d1,d2}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{d3,d4} +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{d1,d2}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altLang="zh-CN" dirty="0" smtClean="0"/>
                        <a:t>{d5,d6}</a:t>
                      </a:r>
                      <a:r>
                        <a:rPr lang="en-US" baseline="0" dirty="0" smtClean="0"/>
                        <a:t>) = {d1,d2,d3,d4}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{d1,d2}</a:t>
                      </a:r>
                      <a:r>
                        <a:rPr lang="en-US" altLang="zh-CN" baseline="0" dirty="0" smtClean="0"/>
                        <a:t> U {d1,d3,d4,d5,d8,d9} = {d1,d2,d3,d4,d5,d8,d9}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{d3,d4} +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altLang="zh-CN" baseline="0" dirty="0" smtClean="0"/>
                        <a:t>{d1,d2,d3,d4,d5,d8,d9}- </a:t>
                      </a:r>
                      <a:r>
                        <a:rPr lang="en-US" altLang="zh-CN" dirty="0" smtClean="0"/>
                        <a:t>{d5,d6}</a:t>
                      </a:r>
                      <a:r>
                        <a:rPr lang="en-US" baseline="0" dirty="0" smtClean="0"/>
                        <a:t>) </a:t>
                      </a:r>
                      <a:r>
                        <a:rPr lang="en-US" altLang="zh-CN" baseline="0" dirty="0" smtClean="0"/>
                        <a:t>= {d1,d2,d3,d4,d6,d8,d9}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{d1,d2,d3,d4}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{d5}</a:t>
                      </a:r>
                      <a:r>
                        <a:rPr lang="en-US" altLang="zh-CN" baseline="0" dirty="0" smtClean="0"/>
                        <a:t> + (</a:t>
                      </a:r>
                      <a:r>
                        <a:rPr lang="en-US" baseline="0" dirty="0" smtClean="0"/>
                        <a:t>{d1,d2,d3,d4} - </a:t>
                      </a:r>
                      <a:r>
                        <a:rPr lang="en-US" altLang="zh-CN" dirty="0" smtClean="0"/>
                        <a:t>{d4,d6}</a:t>
                      </a:r>
                      <a:r>
                        <a:rPr lang="en-US" altLang="zh-CN" baseline="0" dirty="0" smtClean="0"/>
                        <a:t>) = {d1,d2,d3,d5}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{d1,d2,d3,d4,d6,d8,d9} U </a:t>
                      </a:r>
                      <a:r>
                        <a:rPr lang="en-US" altLang="zh-CN" dirty="0" smtClean="0"/>
                        <a:t>{d1,d2,d3,d6,d7}</a:t>
                      </a:r>
                      <a:r>
                        <a:rPr lang="en-US" altLang="zh-CN" baseline="0" dirty="0" smtClean="0"/>
                        <a:t> = {d1,d2,d3,d4,d6,d7,d8,d9}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{d5}</a:t>
                      </a:r>
                      <a:r>
                        <a:rPr lang="en-US" altLang="zh-CN" baseline="0" dirty="0" smtClean="0"/>
                        <a:t> + ({d1,d2,d3,d4,d6,d7,d8,d9}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- </a:t>
                      </a:r>
                      <a:r>
                        <a:rPr lang="en-US" altLang="zh-CN" dirty="0" smtClean="0"/>
                        <a:t>{d4,d6}</a:t>
                      </a:r>
                      <a:r>
                        <a:rPr lang="en-US" altLang="zh-CN" baseline="0" dirty="0" smtClean="0"/>
                        <a:t>) = {d1,d2,d3,d5,d7,d8,d9}</a:t>
                      </a:r>
                      <a:endParaRPr lang="en-US" altLang="zh-C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{d1,d2,d3,d5}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{d6,d7} + (</a:t>
                      </a:r>
                      <a:r>
                        <a:rPr lang="en-US" altLang="zh-CN" baseline="0" dirty="0" smtClean="0"/>
                        <a:t>{d1,d2,d3,d5} - </a:t>
                      </a:r>
                      <a:r>
                        <a:rPr lang="en-US" altLang="zh-CN" dirty="0" smtClean="0"/>
                        <a:t>{d4,d5,d9}) = {d1,d2,d3,d6,d7}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{d1,d2,d3,d5,d7,d8,d9}</a:t>
                      </a:r>
                      <a:endParaRPr lang="en-US" altLang="zh-C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{d6,d7} + </a:t>
                      </a:r>
                      <a:r>
                        <a:rPr lang="en-US" altLang="zh-CN" baseline="0" dirty="0" smtClean="0"/>
                        <a:t>{d1,d2,d3,d5,d7,d8,d9}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- </a:t>
                      </a:r>
                      <a:r>
                        <a:rPr lang="en-US" altLang="zh-CN" dirty="0" smtClean="0"/>
                        <a:t>{d4,d5,d9}) = {d1,d2,d3,d6,d7,d8}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{d1,d2,d3,d4} U </a:t>
                      </a:r>
                      <a:r>
                        <a:rPr lang="en-US" altLang="zh-CN" baseline="0" dirty="0" smtClean="0"/>
                        <a:t>{d1,d2,d3,d5}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{d1,d2,d3,d4,d5}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{d8, d9}</a:t>
                      </a:r>
                      <a:r>
                        <a:rPr lang="en-US" altLang="zh-CN" baseline="0" dirty="0" smtClean="0"/>
                        <a:t> + (</a:t>
                      </a:r>
                      <a:r>
                        <a:rPr lang="en-US" dirty="0" smtClean="0"/>
                        <a:t>{d1,d2,d3,d4,d5}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-</a:t>
                      </a:r>
                      <a:r>
                        <a:rPr lang="en-US" altLang="zh-CN" dirty="0" smtClean="0"/>
                        <a:t>{d2,d11,d7}</a:t>
                      </a:r>
                      <a:r>
                        <a:rPr lang="en-US" altLang="zh-CN" baseline="0" dirty="0" smtClean="0"/>
                        <a:t>) = {d1,d3,d4,d5,d8,d9}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{d1,d2,d3,d4,d6,d8,d9}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 </a:t>
                      </a:r>
                      <a:r>
                        <a:rPr lang="en-US" altLang="zh-CN" baseline="0" dirty="0" smtClean="0"/>
                        <a:t>{d1,d2,d3,d5,d7,d8,d9}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={d1,d2,d3,d4,d5,d6,d7,d8,d9}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{d8, d9}</a:t>
                      </a:r>
                      <a:r>
                        <a:rPr lang="en-US" altLang="zh-CN" baseline="0" dirty="0" smtClean="0"/>
                        <a:t> + (</a:t>
                      </a:r>
                      <a:r>
                        <a:rPr lang="en-US" dirty="0" smtClean="0"/>
                        <a:t>{d1,d2,d3,d4,d5,d6,d7,d8,d9}</a:t>
                      </a:r>
                      <a:r>
                        <a:rPr lang="en-US" altLang="zh-CN" baseline="0" dirty="0" smtClean="0"/>
                        <a:t>-</a:t>
                      </a:r>
                      <a:r>
                        <a:rPr lang="en-US" altLang="zh-CN" dirty="0" smtClean="0"/>
                        <a:t>{d2,d11,d7}</a:t>
                      </a:r>
                      <a:r>
                        <a:rPr lang="en-US" altLang="zh-CN" baseline="0" dirty="0" smtClean="0"/>
                        <a:t>) =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{d1,d3,d4,d5,d6,d8,d9}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{d1,d3,d4,d5,d8,d9}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{d10,d11} +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baseline="0" dirty="0" smtClean="0"/>
                        <a:t>{d1,d3,d4,d5,d8,d9}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  {d1,d2,d8}) = {d3,d4,d5,d9,d10,d11}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{d1,d3,d4,d5,d6,d8,d9}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{d10,d11} +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baseline="0" dirty="0" smtClean="0"/>
                        <a:t>{d1,d3,d4,d5,d6,d8,d9}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  {d1,d2,d8}) = {d3,d4,d5,d6,d9,d10,d11}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6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35924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9.3 a.</a:t>
            </a:r>
            <a:r>
              <a:rPr lang="zh-CN" altLang="en-US" dirty="0" smtClean="0"/>
              <a:t>为到达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定值分析，计算每个块的</a:t>
            </a:r>
            <a:r>
              <a:rPr lang="en-US" altLang="zh-CN" dirty="0" err="1" smtClean="0"/>
              <a:t>gen,kill,IN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44003"/>
              </p:ext>
            </p:extLst>
          </p:nvPr>
        </p:nvGraphicFramePr>
        <p:xfrm>
          <a:off x="85726" y="115094"/>
          <a:ext cx="12039600" cy="668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88"/>
                <a:gridCol w="844728"/>
                <a:gridCol w="1387133"/>
                <a:gridCol w="2987671"/>
                <a:gridCol w="2356347"/>
                <a:gridCol w="39035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OUT[B]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IN[B]_2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OUT[B]_2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∅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∅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{d1,d2}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U (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∅ -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{d8,d10,d11})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= {d1,d2}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∅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{d1,d2}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∅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{d1,d2}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{d3,d4} +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{d1,d2}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{d5,d6}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 = {d1,d2,d3,d4}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{d1,d2}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U {d1,d3,d4,d5,d8,d9} = {d1,d2,d3,d4,d5,d8,d9}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{d3,d4} +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{d1,d2,d3,d4,d5,d8,d9}-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{d5,d6}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= {d1,d2,d3,d4,d6,d8,d9}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∅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{d1,d2,d3,d4}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{d5}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+ (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{d1,d2,d3,d4} -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{d4,d6}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) = {d1,d2,d3,d5}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{d1,d2,d3,d4,d6,d8,d9} U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{d1,d2,d3,d6,d7}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= {d1,d2,d3,d4,d6,d7,d8,d9}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{d5}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+ ({d1,d2,d3,d4,d6,d7,d8,d9}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{d4,d6}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) = {d1,d2,d3,d5,d7,d8,d9}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∅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{d1,d2,d3,d5}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{d6,d7} + (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{d1,d2,d3,d5} -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{d4,d5,d9}) = {d1,d2,d3,d6,d7}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{d1,d2,d3,d5,d7,d8,d9}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{d6,d7} +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{d1,d2,d3,d5,d7,d8,d9}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{d4,d5,d9}) = {d1,d2,d3,d6,d7,d8}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∅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{d1,d2,d3,d4} U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{d1,d2,d3,d5}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 {d1,d2,d3,d4,d5}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{d8, d9}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+ (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{d1,d2,d3,d4,d5}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{d2,d11,d7}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) = {d1,d3,d4,d5,d8,d9}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{d1,d2,d3,d4,d6,d8,d9}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{d1,d2,d3,d5,d7,d8,d9}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={d1,d2,d3,d4,d5,d6,d7,d8,d9}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{d8, d9}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+ (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{d1,d2,d3,d4,d5,d6,d7,d8,d9}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{d2,d11,d7}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) = {d1,d3,d4,d5,d6,d8,d9}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∅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{d1,d3,d4,d5,d8,d9}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{d10,d11} +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{d1,d3,d4,d5,d8,d9}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  {d1,d2,d8}) = {d3,d4,d5,d9,d10,d11}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{d1,d3,d4,d5,d6,d8,d9}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{d10,d11} +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{d1,d3,d4,d5,d6,d8,d9}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  {d1,d2,d8}) = {d3,d4,d5,d6,d9,d10,d11}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2962274" y="3112293"/>
            <a:ext cx="5895975" cy="10310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继续迭代直到</a:t>
            </a:r>
            <a:r>
              <a:rPr lang="en-US" altLang="zh-CN" b="1" dirty="0" smtClean="0"/>
              <a:t>out</a:t>
            </a:r>
            <a:r>
              <a:rPr lang="zh-CN" altLang="en-US" b="1" dirty="0" smtClean="0"/>
              <a:t>没有变化，此处略去，由于时间关系，有可能计算有误，做一个免责声明。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151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9.3 b.</a:t>
            </a:r>
            <a:r>
              <a:rPr lang="zh-CN" altLang="en-US" dirty="0" smtClean="0"/>
              <a:t>为可用表达式分析，计算每个块的</a:t>
            </a:r>
            <a:r>
              <a:rPr lang="en-US" altLang="zh-CN" dirty="0" err="1" smtClean="0"/>
              <a:t>e_gen,e_kill,IN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集合</a:t>
            </a: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162" y="649029"/>
            <a:ext cx="5665875" cy="55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062" y="19051"/>
            <a:ext cx="3608938" cy="3521075"/>
          </a:xfrm>
          <a:prstGeom prst="rect">
            <a:avLst/>
          </a:prstGeom>
        </p:spPr>
      </p:pic>
      <p:graphicFrame>
        <p:nvGraphicFramePr>
          <p:cNvPr id="9" name="Group 6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722316"/>
              </p:ext>
            </p:extLst>
          </p:nvPr>
        </p:nvGraphicFramePr>
        <p:xfrm>
          <a:off x="219075" y="1057275"/>
          <a:ext cx="8540750" cy="4497388"/>
        </p:xfrm>
        <a:graphic>
          <a:graphicData uri="http://schemas.openxmlformats.org/drawingml/2006/table">
            <a:tbl>
              <a:tblPr/>
              <a:tblGrid>
                <a:gridCol w="1450975"/>
                <a:gridCol w="3733800"/>
                <a:gridCol w="3355975"/>
              </a:tblGrid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基本块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e_gen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e_kill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{1,2}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a+b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 c-a, b*d, a-d}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a+b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 c-a}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 b*d, c-a, a-d}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 b*d, a-d }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{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a+b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 b*d, a-d }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{c-a}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a+b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 b*d, e+1}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{a-d}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{1,2,a+b}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全部表达式</a:t>
                      </a: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U 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= {1,2,a+b,c-a,b*d,e+1,a-d}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2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062" y="19051"/>
            <a:ext cx="3608938" cy="352107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49431"/>
              </p:ext>
            </p:extLst>
          </p:nvPr>
        </p:nvGraphicFramePr>
        <p:xfrm>
          <a:off x="85726" y="115094"/>
          <a:ext cx="1203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88"/>
                <a:gridCol w="897136"/>
                <a:gridCol w="1334725"/>
                <a:gridCol w="2987671"/>
                <a:gridCol w="2356347"/>
                <a:gridCol w="39035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IN[B]_2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OUT[B]_2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{1,2}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U (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Ø -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{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a+b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, c-a, b*d, a-d}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) = {1,2}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6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9.15 </a:t>
            </a:r>
            <a:r>
              <a:rPr lang="en-US" altLang="zh-CN" dirty="0"/>
              <a:t>a</a:t>
            </a:r>
            <a:r>
              <a:rPr lang="en-US" altLang="zh-CN" dirty="0" smtClean="0"/>
              <a:t>.</a:t>
            </a:r>
            <a:r>
              <a:rPr lang="zh-CN" altLang="en-US" dirty="0" smtClean="0"/>
              <a:t>计算支配关系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D(1) = {1}</a:t>
            </a:r>
          </a:p>
          <a:p>
            <a:pPr marL="0" indent="0">
              <a:buNone/>
            </a:pPr>
            <a:r>
              <a:rPr lang="en-US" altLang="zh-CN" dirty="0" smtClean="0"/>
              <a:t>D(2) = {1,2}</a:t>
            </a:r>
          </a:p>
          <a:p>
            <a:pPr marL="0" indent="0">
              <a:buNone/>
            </a:pPr>
            <a:r>
              <a:rPr lang="en-US" altLang="zh-CN" dirty="0" smtClean="0"/>
              <a:t>D(3) = {1,2,3}</a:t>
            </a:r>
          </a:p>
          <a:p>
            <a:pPr marL="0" indent="0">
              <a:buNone/>
            </a:pPr>
            <a:r>
              <a:rPr lang="en-US" altLang="zh-CN" dirty="0" smtClean="0"/>
              <a:t>D(4) = {1,2,3,4}</a:t>
            </a:r>
          </a:p>
          <a:p>
            <a:pPr marL="0" indent="0">
              <a:buNone/>
            </a:pPr>
            <a:r>
              <a:rPr lang="en-US" altLang="zh-CN" dirty="0" smtClean="0"/>
              <a:t>D(5) = {1,2,5}</a:t>
            </a:r>
          </a:p>
          <a:p>
            <a:pPr marL="0" indent="0">
              <a:buNone/>
            </a:pPr>
            <a:r>
              <a:rPr lang="en-US" altLang="zh-CN" dirty="0" smtClean="0"/>
              <a:t>D(6) = {1,2,5,6}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162" y="649029"/>
            <a:ext cx="5665875" cy="55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062" y="19051"/>
            <a:ext cx="3608938" cy="352107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42964"/>
              </p:ext>
            </p:extLst>
          </p:nvPr>
        </p:nvGraphicFramePr>
        <p:xfrm>
          <a:off x="85726" y="115094"/>
          <a:ext cx="12039600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88"/>
                <a:gridCol w="897136"/>
                <a:gridCol w="1334725"/>
                <a:gridCol w="2987671"/>
                <a:gridCol w="2356347"/>
                <a:gridCol w="39035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IN[B]_2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OUT[B]_2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{1,2}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U (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Ø -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{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a+b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, c-a, b*d, a-d}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) = {1,2}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{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a+b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, c-a} U (U-{ b*d, c-a, a-d}) = {1,2,a+b,c-a,e+1}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0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062" y="19051"/>
            <a:ext cx="3608938" cy="352107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3292"/>
              </p:ext>
            </p:extLst>
          </p:nvPr>
        </p:nvGraphicFramePr>
        <p:xfrm>
          <a:off x="85726" y="115094"/>
          <a:ext cx="12039600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88"/>
                <a:gridCol w="897136"/>
                <a:gridCol w="1334725"/>
                <a:gridCol w="2987671"/>
                <a:gridCol w="2356347"/>
                <a:gridCol w="39035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OUT[B]_1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IN[B]_2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OUT[B]_2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{1,2}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U (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Ø -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{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a+b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, c-a, b*d, a-d}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) = {1,2}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{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a+b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, c-a} U (U-{ b*d, c-a, a-d}) = {1,2,a+b,c-a,e+1}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2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9.3 c.</a:t>
            </a:r>
            <a:r>
              <a:rPr lang="zh-CN" altLang="en-US" dirty="0" smtClean="0"/>
              <a:t>为活跃变量分析，计算每个块的</a:t>
            </a:r>
            <a:r>
              <a:rPr lang="en-US" altLang="zh-CN" dirty="0" err="1" smtClean="0"/>
              <a:t>def,use,IN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集合</a:t>
            </a: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162" y="649029"/>
            <a:ext cx="5665875" cy="5527934"/>
          </a:xfrm>
          <a:prstGeom prst="rect">
            <a:avLst/>
          </a:prstGeom>
        </p:spPr>
      </p:pic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713232" y="2862072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迭代计算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1800" dirty="0" smtClean="0"/>
              <a:t>		</a:t>
            </a:r>
            <a:r>
              <a:rPr lang="en-US" altLang="zh-CN" sz="1800" dirty="0" smtClean="0"/>
              <a:t>OUT[B] = </a:t>
            </a:r>
            <a:r>
              <a:rPr lang="en-US" altLang="zh-CN" sz="1800" dirty="0" smtClean="0">
                <a:latin typeface="宋体" panose="02010600030101010101" pitchFamily="2" charset="-122"/>
                <a:cs typeface="Arial" panose="020B0604020202020204" pitchFamily="34" charset="0"/>
              </a:rPr>
              <a:t>∪</a:t>
            </a:r>
            <a:r>
              <a:rPr lang="en-US" altLang="zh-CN" sz="1800" dirty="0" smtClean="0"/>
              <a:t> IN[S], </a:t>
            </a:r>
            <a:r>
              <a:rPr lang="en-US" altLang="zh-CN" sz="1800" dirty="0" err="1" smtClean="0"/>
              <a:t>S</a:t>
            </a:r>
            <a:r>
              <a:rPr lang="en-US" altLang="zh-CN" sz="1800" dirty="0" err="1" smtClean="0">
                <a:latin typeface="宋体" panose="02010600030101010101" pitchFamily="2" charset="-122"/>
                <a:cs typeface="Arial" panose="020B0604020202020204" pitchFamily="34" charset="0"/>
              </a:rPr>
              <a:t>∈</a:t>
            </a:r>
            <a:r>
              <a:rPr lang="en-US" altLang="zh-CN" sz="1800" dirty="0" err="1" smtClean="0">
                <a:cs typeface="Arial" panose="020B0604020202020204" pitchFamily="34" charset="0"/>
              </a:rPr>
              <a:t>Succ</a:t>
            </a:r>
            <a:r>
              <a:rPr lang="en-US" altLang="zh-CN" sz="1800" dirty="0" smtClean="0">
                <a:cs typeface="Arial" panose="020B0604020202020204" pitchFamily="34" charset="0"/>
              </a:rPr>
              <a:t>(B)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1800" dirty="0" smtClean="0">
                <a:cs typeface="Arial" panose="020B0604020202020204" pitchFamily="34" charset="0"/>
              </a:rPr>
              <a:t>		IN[B]     =  USE[B] </a:t>
            </a:r>
            <a:r>
              <a:rPr lang="en-US" altLang="zh-CN" sz="1800" dirty="0" smtClean="0">
                <a:latin typeface="宋体" panose="02010600030101010101" pitchFamily="2" charset="-122"/>
                <a:cs typeface="Arial" panose="020B0604020202020204" pitchFamily="34" charset="0"/>
              </a:rPr>
              <a:t>∪</a:t>
            </a:r>
            <a:r>
              <a:rPr lang="en-US" altLang="zh-CN" sz="1800" dirty="0" smtClean="0">
                <a:cs typeface="Arial" panose="020B0604020202020204" pitchFamily="34" charset="0"/>
              </a:rPr>
              <a:t> (OUT[B]-DEF[B])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1800" dirty="0" smtClean="0">
                <a:cs typeface="Arial" panose="020B0604020202020204" pitchFamily="34" charset="0"/>
              </a:rPr>
              <a:t>		USE[B]</a:t>
            </a:r>
            <a:r>
              <a:rPr lang="zh-CN" altLang="en-US" sz="1800" dirty="0" smtClean="0">
                <a:cs typeface="Arial" panose="020B0604020202020204" pitchFamily="34" charset="0"/>
              </a:rPr>
              <a:t>－基本块</a:t>
            </a:r>
            <a:r>
              <a:rPr lang="en-US" altLang="zh-CN" sz="1800" dirty="0" smtClean="0">
                <a:cs typeface="Arial" panose="020B0604020202020204" pitchFamily="34" charset="0"/>
              </a:rPr>
              <a:t>B</a:t>
            </a:r>
            <a:r>
              <a:rPr lang="zh-CN" altLang="en-US" sz="1800" dirty="0" smtClean="0">
                <a:cs typeface="Arial" panose="020B0604020202020204" pitchFamily="34" charset="0"/>
              </a:rPr>
              <a:t>中有引用且该引用前无定值的变量集合；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1800" dirty="0" smtClean="0">
                <a:cs typeface="Arial" panose="020B0604020202020204" pitchFamily="34" charset="0"/>
              </a:rPr>
              <a:t>		</a:t>
            </a:r>
            <a:r>
              <a:rPr lang="en-US" altLang="zh-CN" sz="1800" dirty="0" smtClean="0">
                <a:cs typeface="Arial" panose="020B0604020202020204" pitchFamily="34" charset="0"/>
              </a:rPr>
              <a:t>DEF[B]</a:t>
            </a:r>
            <a:r>
              <a:rPr lang="zh-CN" altLang="en-US" sz="1800" dirty="0" smtClean="0">
                <a:cs typeface="Arial" panose="020B0604020202020204" pitchFamily="34" charset="0"/>
              </a:rPr>
              <a:t>－基本块</a:t>
            </a:r>
            <a:r>
              <a:rPr lang="en-US" altLang="zh-CN" sz="1800" dirty="0" smtClean="0">
                <a:cs typeface="Arial" panose="020B0604020202020204" pitchFamily="34" charset="0"/>
              </a:rPr>
              <a:t>B</a:t>
            </a:r>
            <a:r>
              <a:rPr lang="zh-CN" altLang="en-US" sz="1800" dirty="0" smtClean="0">
                <a:cs typeface="Arial" panose="020B0604020202020204" pitchFamily="34" charset="0"/>
              </a:rPr>
              <a:t>中有定值且该定值前无引用的变量集合；</a:t>
            </a:r>
          </a:p>
          <a:p>
            <a:r>
              <a:rPr lang="zh-CN" altLang="en-US" sz="1800" dirty="0" smtClean="0">
                <a:cs typeface="Arial" panose="020B0604020202020204" pitchFamily="34" charset="0"/>
              </a:rPr>
              <a:t>计算次序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1800" dirty="0" smtClean="0">
                <a:cs typeface="Arial" panose="020B0604020202020204" pitchFamily="34" charset="0"/>
              </a:rPr>
              <a:t>	－ 结点深度优先序的逆序（向后流）</a:t>
            </a:r>
            <a:r>
              <a:rPr lang="en-US" altLang="zh-CN" sz="1800" dirty="0" smtClean="0">
                <a:cs typeface="Arial" panose="020B0604020202020204" pitchFamily="34" charset="0"/>
              </a:rPr>
              <a:t>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1800" dirty="0" smtClean="0">
                <a:cs typeface="Arial" panose="020B0604020202020204" pitchFamily="34" charset="0"/>
              </a:rPr>
              <a:t>	</a:t>
            </a:r>
            <a:r>
              <a:rPr lang="zh-CN" altLang="en-US" sz="1800" dirty="0" smtClean="0">
                <a:cs typeface="Arial" panose="020B0604020202020204" pitchFamily="34" charset="0"/>
              </a:rPr>
              <a:t>－ </a:t>
            </a:r>
            <a:r>
              <a:rPr lang="en-US" altLang="zh-CN" sz="1800" dirty="0" smtClean="0">
                <a:cs typeface="Arial" panose="020B0604020202020204" pitchFamily="34" charset="0"/>
              </a:rPr>
              <a:t>B6 </a:t>
            </a:r>
            <a:r>
              <a:rPr lang="en-US" altLang="zh-CN" sz="1800" dirty="0" smtClean="0">
                <a:cs typeface="Arial" panose="020B0604020202020204" pitchFamily="34" charset="0"/>
                <a:sym typeface="Wingdings" panose="05000000000000000000" pitchFamily="2" charset="2"/>
              </a:rPr>
              <a:t> B5  B4  B3  B2  B1 </a:t>
            </a:r>
          </a:p>
        </p:txBody>
      </p:sp>
    </p:spTree>
    <p:extLst>
      <p:ext uri="{BB962C8B-B14F-4D97-AF65-F5344CB8AC3E}">
        <p14:creationId xmlns:p14="http://schemas.microsoft.com/office/powerpoint/2010/main" val="3737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9.3 c.</a:t>
            </a:r>
            <a:r>
              <a:rPr lang="zh-CN" altLang="en-US" dirty="0" smtClean="0"/>
              <a:t>为活跃变量分析，计算每个块的</a:t>
            </a:r>
            <a:r>
              <a:rPr lang="en-US" altLang="zh-CN" dirty="0" err="1" smtClean="0"/>
              <a:t>def,use,IN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集合</a:t>
            </a: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0" y="438717"/>
            <a:ext cx="5665875" cy="5527934"/>
          </a:xfrm>
          <a:prstGeom prst="rect">
            <a:avLst/>
          </a:prstGeom>
        </p:spPr>
      </p:pic>
      <p:sp>
        <p:nvSpPr>
          <p:cNvPr id="10" name="Rectangle 3"/>
          <p:cNvSpPr txBox="1">
            <a:spLocks noRot="1" noChangeArrowheads="1"/>
          </p:cNvSpPr>
          <p:nvPr/>
        </p:nvSpPr>
        <p:spPr>
          <a:xfrm>
            <a:off x="838200" y="2828544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各基本块</a:t>
            </a:r>
            <a:r>
              <a:rPr lang="en-US" altLang="zh-CN" sz="1800" dirty="0" smtClean="0"/>
              <a:t>USE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DEF</a:t>
            </a:r>
            <a:r>
              <a:rPr lang="zh-CN" altLang="en-US" sz="1800" dirty="0" smtClean="0"/>
              <a:t>如下，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1800" dirty="0" smtClean="0"/>
              <a:t>	</a:t>
            </a:r>
            <a:r>
              <a:rPr lang="en-US" altLang="zh-CN" sz="1800" dirty="0" smtClean="0"/>
              <a:t>USE[B1] = { } ; DEF[B1] = { a, b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1800" dirty="0" smtClean="0"/>
              <a:t>	USE[B2] = { a, b } ; DEF[B2] = { c, d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1800" dirty="0" smtClean="0"/>
              <a:t>	USE[B3] = { b, d } ; DEF[B3] = {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1800" dirty="0" smtClean="0"/>
              <a:t>	USE[B4] = { a, b, e } ; DEF[B4] = { d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1800" dirty="0" smtClean="0"/>
              <a:t>	USE[B5] = { a, b, c } ; DEF[B5] = { e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1800" dirty="0" smtClean="0"/>
              <a:t>	USE[B6] = { b, d } ; DEF[B6] = { a }</a:t>
            </a:r>
          </a:p>
          <a:p>
            <a:r>
              <a:rPr lang="zh-CN" altLang="en-US" sz="1800" dirty="0" smtClean="0"/>
              <a:t>初始值，</a:t>
            </a:r>
            <a:r>
              <a:rPr lang="en-US" altLang="zh-CN" sz="1800" dirty="0" smtClean="0"/>
              <a:t>all B, IN[B] = { },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1800" dirty="0" smtClean="0"/>
              <a:t>			 OUT[B6]={ }//</a:t>
            </a:r>
            <a:r>
              <a:rPr lang="zh-CN" altLang="en-US" sz="1800" dirty="0" smtClean="0"/>
              <a:t>出口块</a:t>
            </a:r>
          </a:p>
        </p:txBody>
      </p:sp>
    </p:spTree>
    <p:extLst>
      <p:ext uri="{BB962C8B-B14F-4D97-AF65-F5344CB8AC3E}">
        <p14:creationId xmlns:p14="http://schemas.microsoft.com/office/powerpoint/2010/main" val="25784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1"/>
            <a:ext cx="8540750" cy="487363"/>
          </a:xfrm>
        </p:spPr>
        <p:txBody>
          <a:bodyPr>
            <a:normAutofit fontScale="90000"/>
          </a:bodyPr>
          <a:lstStyle/>
          <a:p>
            <a:pPr algn="l" eaLnBrk="1" hangingPunct="1">
              <a:buFontTx/>
              <a:buChar char="•"/>
            </a:pPr>
            <a:r>
              <a:rPr lang="zh-CN" altLang="en-US" sz="3600" dirty="0">
                <a:solidFill>
                  <a:srgbClr val="0000FF"/>
                </a:solidFill>
              </a:rPr>
              <a:t>基本块出口活跃变量</a:t>
            </a:r>
          </a:p>
        </p:txBody>
      </p:sp>
      <p:sp>
        <p:nvSpPr>
          <p:cNvPr id="40966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第一次迭代计算</a:t>
            </a:r>
          </a:p>
        </p:txBody>
      </p:sp>
      <p:sp>
        <p:nvSpPr>
          <p:cNvPr id="40967" name="Text Box 4"/>
          <p:cNvSpPr txBox="1">
            <a:spLocks noChangeArrowheads="1"/>
          </p:cNvSpPr>
          <p:nvPr/>
        </p:nvSpPr>
        <p:spPr bwMode="auto">
          <a:xfrm>
            <a:off x="6477000" y="1066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(1)  a :=  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(2)  b :=  2</a:t>
            </a:r>
          </a:p>
        </p:txBody>
      </p:sp>
      <p:sp>
        <p:nvSpPr>
          <p:cNvPr id="40968" name="Text Box 5"/>
          <p:cNvSpPr txBox="1">
            <a:spLocks noChangeArrowheads="1"/>
          </p:cNvSpPr>
          <p:nvPr/>
        </p:nvSpPr>
        <p:spPr bwMode="auto">
          <a:xfrm>
            <a:off x="5943600" y="1143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B1</a:t>
            </a:r>
          </a:p>
        </p:txBody>
      </p:sp>
      <p:sp>
        <p:nvSpPr>
          <p:cNvPr id="40969" name="Text Box 6"/>
          <p:cNvSpPr txBox="1">
            <a:spLocks noChangeArrowheads="1"/>
          </p:cNvSpPr>
          <p:nvPr/>
        </p:nvSpPr>
        <p:spPr bwMode="auto">
          <a:xfrm>
            <a:off x="6477000" y="22860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(3)  c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(4)  d :=  c – a </a:t>
            </a:r>
          </a:p>
        </p:txBody>
      </p:sp>
      <p:sp>
        <p:nvSpPr>
          <p:cNvPr id="40970" name="Text Box 7"/>
          <p:cNvSpPr txBox="1">
            <a:spLocks noChangeArrowheads="1"/>
          </p:cNvSpPr>
          <p:nvPr/>
        </p:nvSpPr>
        <p:spPr bwMode="auto">
          <a:xfrm>
            <a:off x="5943600" y="2362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B2</a:t>
            </a:r>
          </a:p>
        </p:txBody>
      </p:sp>
      <p:sp>
        <p:nvSpPr>
          <p:cNvPr id="40971" name="Text Box 8"/>
          <p:cNvSpPr txBox="1">
            <a:spLocks noChangeArrowheads="1"/>
          </p:cNvSpPr>
          <p:nvPr/>
        </p:nvSpPr>
        <p:spPr bwMode="auto">
          <a:xfrm>
            <a:off x="6477000" y="3935414"/>
            <a:ext cx="1905000" cy="7127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(8)  b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(9)  e :=  c – a </a:t>
            </a:r>
          </a:p>
        </p:txBody>
      </p:sp>
      <p:sp>
        <p:nvSpPr>
          <p:cNvPr id="40972" name="Text Box 9"/>
          <p:cNvSpPr txBox="1">
            <a:spLocks noChangeArrowheads="1"/>
          </p:cNvSpPr>
          <p:nvPr/>
        </p:nvSpPr>
        <p:spPr bwMode="auto">
          <a:xfrm>
            <a:off x="5943600" y="4052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B5</a:t>
            </a:r>
          </a:p>
        </p:txBody>
      </p:sp>
      <p:sp>
        <p:nvSpPr>
          <p:cNvPr id="40973" name="Text Box 10"/>
          <p:cNvSpPr txBox="1">
            <a:spLocks noChangeArrowheads="1"/>
          </p:cNvSpPr>
          <p:nvPr/>
        </p:nvSpPr>
        <p:spPr bwMode="auto">
          <a:xfrm>
            <a:off x="3802063" y="3294064"/>
            <a:ext cx="1905000" cy="276999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(5)  d :=  b * d</a:t>
            </a:r>
          </a:p>
        </p:txBody>
      </p:sp>
      <p:sp>
        <p:nvSpPr>
          <p:cNvPr id="40974" name="Text Box 11"/>
          <p:cNvSpPr txBox="1">
            <a:spLocks noChangeArrowheads="1"/>
          </p:cNvSpPr>
          <p:nvPr/>
        </p:nvSpPr>
        <p:spPr bwMode="auto">
          <a:xfrm>
            <a:off x="3276600" y="3276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B3</a:t>
            </a:r>
          </a:p>
        </p:txBody>
      </p:sp>
      <p:sp>
        <p:nvSpPr>
          <p:cNvPr id="40975" name="Text Box 12"/>
          <p:cNvSpPr txBox="1">
            <a:spLocks noChangeArrowheads="1"/>
          </p:cNvSpPr>
          <p:nvPr/>
        </p:nvSpPr>
        <p:spPr bwMode="auto">
          <a:xfrm>
            <a:off x="3810000" y="48006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(6)  d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(7)  e :=  e + 1</a:t>
            </a:r>
          </a:p>
        </p:txBody>
      </p:sp>
      <p:sp>
        <p:nvSpPr>
          <p:cNvPr id="40976" name="Text Box 13"/>
          <p:cNvSpPr txBox="1">
            <a:spLocks noChangeArrowheads="1"/>
          </p:cNvSpPr>
          <p:nvPr/>
        </p:nvSpPr>
        <p:spPr bwMode="auto">
          <a:xfrm>
            <a:off x="3276600" y="4876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B4</a:t>
            </a:r>
          </a:p>
        </p:txBody>
      </p:sp>
      <p:sp>
        <p:nvSpPr>
          <p:cNvPr id="40977" name="Text Box 14"/>
          <p:cNvSpPr txBox="1">
            <a:spLocks noChangeArrowheads="1"/>
          </p:cNvSpPr>
          <p:nvPr/>
        </p:nvSpPr>
        <p:spPr bwMode="auto">
          <a:xfrm>
            <a:off x="6477000" y="5257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(10)  a :=  b * d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(11)  b :=  a – d </a:t>
            </a:r>
          </a:p>
        </p:txBody>
      </p:sp>
      <p:sp>
        <p:nvSpPr>
          <p:cNvPr id="40978" name="Text Box 15"/>
          <p:cNvSpPr txBox="1">
            <a:spLocks noChangeArrowheads="1"/>
          </p:cNvSpPr>
          <p:nvPr/>
        </p:nvSpPr>
        <p:spPr bwMode="auto">
          <a:xfrm>
            <a:off x="8382000" y="5410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B6</a:t>
            </a:r>
          </a:p>
        </p:txBody>
      </p:sp>
      <p:sp>
        <p:nvSpPr>
          <p:cNvPr id="40979" name="Line 16"/>
          <p:cNvSpPr>
            <a:spLocks noChangeShapeType="1"/>
          </p:cNvSpPr>
          <p:nvPr/>
        </p:nvSpPr>
        <p:spPr bwMode="auto">
          <a:xfrm>
            <a:off x="7391400" y="1828800"/>
            <a:ext cx="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0980" name="Line 17"/>
          <p:cNvSpPr>
            <a:spLocks noChangeShapeType="1"/>
          </p:cNvSpPr>
          <p:nvPr/>
        </p:nvSpPr>
        <p:spPr bwMode="auto">
          <a:xfrm>
            <a:off x="7391400" y="2995614"/>
            <a:ext cx="0" cy="89058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0981" name="Line 18"/>
          <p:cNvSpPr>
            <a:spLocks noChangeShapeType="1"/>
          </p:cNvSpPr>
          <p:nvPr/>
        </p:nvSpPr>
        <p:spPr bwMode="auto">
          <a:xfrm>
            <a:off x="7391400" y="4648200"/>
            <a:ext cx="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0982" name="Line 19"/>
          <p:cNvSpPr>
            <a:spLocks noChangeShapeType="1"/>
          </p:cNvSpPr>
          <p:nvPr/>
        </p:nvSpPr>
        <p:spPr bwMode="auto">
          <a:xfrm flipH="1">
            <a:off x="5715000" y="2971800"/>
            <a:ext cx="762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0983" name="Line 20"/>
          <p:cNvSpPr>
            <a:spLocks noChangeShapeType="1"/>
          </p:cNvSpPr>
          <p:nvPr/>
        </p:nvSpPr>
        <p:spPr bwMode="auto">
          <a:xfrm>
            <a:off x="5715000" y="3581400"/>
            <a:ext cx="762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0984" name="Line 21"/>
          <p:cNvSpPr>
            <a:spLocks noChangeShapeType="1"/>
          </p:cNvSpPr>
          <p:nvPr/>
        </p:nvSpPr>
        <p:spPr bwMode="auto">
          <a:xfrm>
            <a:off x="4724400" y="3581400"/>
            <a:ext cx="0" cy="1219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0985" name="Freeform 22"/>
          <p:cNvSpPr>
            <a:spLocks/>
          </p:cNvSpPr>
          <p:nvPr/>
        </p:nvSpPr>
        <p:spPr bwMode="auto">
          <a:xfrm>
            <a:off x="2882900" y="2819400"/>
            <a:ext cx="1612900" cy="3124200"/>
          </a:xfrm>
          <a:custGeom>
            <a:avLst/>
            <a:gdLst>
              <a:gd name="T0" fmla="*/ 1384300 w 1016"/>
              <a:gd name="T1" fmla="*/ 2743200 h 1968"/>
              <a:gd name="T2" fmla="*/ 1079500 w 1016"/>
              <a:gd name="T3" fmla="*/ 3048000 h 1968"/>
              <a:gd name="T4" fmla="*/ 622300 w 1016"/>
              <a:gd name="T5" fmla="*/ 3048000 h 1968"/>
              <a:gd name="T6" fmla="*/ 165100 w 1016"/>
              <a:gd name="T7" fmla="*/ 2590800 h 1968"/>
              <a:gd name="T8" fmla="*/ 12700 w 1016"/>
              <a:gd name="T9" fmla="*/ 1524000 h 1968"/>
              <a:gd name="T10" fmla="*/ 241300 w 1016"/>
              <a:gd name="T11" fmla="*/ 533400 h 1968"/>
              <a:gd name="T12" fmla="*/ 698500 w 1016"/>
              <a:gd name="T13" fmla="*/ 76200 h 1968"/>
              <a:gd name="T14" fmla="*/ 1231900 w 1016"/>
              <a:gd name="T15" fmla="*/ 76200 h 1968"/>
              <a:gd name="T16" fmla="*/ 1612900 w 1016"/>
              <a:gd name="T17" fmla="*/ 457200 h 19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6" h="1968">
                <a:moveTo>
                  <a:pt x="872" y="1728"/>
                </a:moveTo>
                <a:cubicBezTo>
                  <a:pt x="816" y="1808"/>
                  <a:pt x="760" y="1888"/>
                  <a:pt x="680" y="1920"/>
                </a:cubicBezTo>
                <a:cubicBezTo>
                  <a:pt x="600" y="1952"/>
                  <a:pt x="488" y="1968"/>
                  <a:pt x="392" y="1920"/>
                </a:cubicBezTo>
                <a:cubicBezTo>
                  <a:pt x="296" y="1872"/>
                  <a:pt x="168" y="1792"/>
                  <a:pt x="104" y="1632"/>
                </a:cubicBezTo>
                <a:cubicBezTo>
                  <a:pt x="40" y="1472"/>
                  <a:pt x="0" y="1176"/>
                  <a:pt x="8" y="960"/>
                </a:cubicBezTo>
                <a:cubicBezTo>
                  <a:pt x="16" y="744"/>
                  <a:pt x="80" y="488"/>
                  <a:pt x="152" y="336"/>
                </a:cubicBezTo>
                <a:cubicBezTo>
                  <a:pt x="224" y="184"/>
                  <a:pt x="336" y="96"/>
                  <a:pt x="440" y="48"/>
                </a:cubicBezTo>
                <a:cubicBezTo>
                  <a:pt x="544" y="0"/>
                  <a:pt x="680" y="8"/>
                  <a:pt x="776" y="48"/>
                </a:cubicBezTo>
                <a:cubicBezTo>
                  <a:pt x="872" y="88"/>
                  <a:pt x="944" y="188"/>
                  <a:pt x="1016" y="288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0986" name="Freeform 23"/>
          <p:cNvSpPr>
            <a:spLocks/>
          </p:cNvSpPr>
          <p:nvPr/>
        </p:nvSpPr>
        <p:spPr bwMode="auto">
          <a:xfrm>
            <a:off x="8001000" y="1968500"/>
            <a:ext cx="1257300" cy="2946400"/>
          </a:xfrm>
          <a:custGeom>
            <a:avLst/>
            <a:gdLst>
              <a:gd name="T0" fmla="*/ 0 w 792"/>
              <a:gd name="T1" fmla="*/ 2679700 h 1856"/>
              <a:gd name="T2" fmla="*/ 381000 w 792"/>
              <a:gd name="T3" fmla="*/ 2908300 h 1856"/>
              <a:gd name="T4" fmla="*/ 914400 w 792"/>
              <a:gd name="T5" fmla="*/ 2755900 h 1856"/>
              <a:gd name="T6" fmla="*/ 1219200 w 792"/>
              <a:gd name="T7" fmla="*/ 1765300 h 1856"/>
              <a:gd name="T8" fmla="*/ 1143000 w 792"/>
              <a:gd name="T9" fmla="*/ 622300 h 1856"/>
              <a:gd name="T10" fmla="*/ 838200 w 792"/>
              <a:gd name="T11" fmla="*/ 165100 h 1856"/>
              <a:gd name="T12" fmla="*/ 533400 w 792"/>
              <a:gd name="T13" fmla="*/ 12700 h 1856"/>
              <a:gd name="T14" fmla="*/ 228600 w 792"/>
              <a:gd name="T15" fmla="*/ 88900 h 1856"/>
              <a:gd name="T16" fmla="*/ 0 w 792"/>
              <a:gd name="T17" fmla="*/ 317500 h 18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2" h="1856">
                <a:moveTo>
                  <a:pt x="0" y="1688"/>
                </a:moveTo>
                <a:cubicBezTo>
                  <a:pt x="72" y="1756"/>
                  <a:pt x="144" y="1824"/>
                  <a:pt x="240" y="1832"/>
                </a:cubicBezTo>
                <a:cubicBezTo>
                  <a:pt x="336" y="1840"/>
                  <a:pt x="488" y="1856"/>
                  <a:pt x="576" y="1736"/>
                </a:cubicBezTo>
                <a:cubicBezTo>
                  <a:pt x="664" y="1616"/>
                  <a:pt x="744" y="1336"/>
                  <a:pt x="768" y="1112"/>
                </a:cubicBezTo>
                <a:cubicBezTo>
                  <a:pt x="792" y="888"/>
                  <a:pt x="760" y="560"/>
                  <a:pt x="720" y="392"/>
                </a:cubicBezTo>
                <a:cubicBezTo>
                  <a:pt x="680" y="224"/>
                  <a:pt x="592" y="168"/>
                  <a:pt x="528" y="104"/>
                </a:cubicBezTo>
                <a:cubicBezTo>
                  <a:pt x="464" y="40"/>
                  <a:pt x="400" y="16"/>
                  <a:pt x="336" y="8"/>
                </a:cubicBezTo>
                <a:cubicBezTo>
                  <a:pt x="272" y="0"/>
                  <a:pt x="200" y="24"/>
                  <a:pt x="144" y="56"/>
                </a:cubicBezTo>
                <a:cubicBezTo>
                  <a:pt x="88" y="88"/>
                  <a:pt x="44" y="144"/>
                  <a:pt x="0" y="200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0987" name="Text Box 24"/>
          <p:cNvSpPr txBox="1">
            <a:spLocks noChangeArrowheads="1"/>
          </p:cNvSpPr>
          <p:nvPr/>
        </p:nvSpPr>
        <p:spPr bwMode="auto">
          <a:xfrm>
            <a:off x="7162800" y="5943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</a:rPr>
              <a:t>{  }</a:t>
            </a:r>
          </a:p>
        </p:txBody>
      </p:sp>
      <p:sp>
        <p:nvSpPr>
          <p:cNvPr id="40988" name="Text Box 25"/>
          <p:cNvSpPr txBox="1">
            <a:spLocks noChangeArrowheads="1"/>
          </p:cNvSpPr>
          <p:nvPr/>
        </p:nvSpPr>
        <p:spPr bwMode="auto">
          <a:xfrm>
            <a:off x="6019800" y="4876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</a:rPr>
              <a:t>{ b, d }</a:t>
            </a:r>
          </a:p>
        </p:txBody>
      </p:sp>
    </p:spTree>
    <p:extLst>
      <p:ext uri="{BB962C8B-B14F-4D97-AF65-F5344CB8AC3E}">
        <p14:creationId xmlns:p14="http://schemas.microsoft.com/office/powerpoint/2010/main" val="5231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1981200" y="274638"/>
            <a:ext cx="82296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3600">
                <a:solidFill>
                  <a:srgbClr val="2436E6"/>
                </a:solidFill>
              </a:rPr>
              <a:t>基本块出口活跃变量</a:t>
            </a:r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003366"/>
              </a:buClr>
            </a:pPr>
            <a:r>
              <a:rPr lang="zh-CN" altLang="en-US">
                <a:solidFill>
                  <a:srgbClr val="2436E6"/>
                </a:solidFill>
              </a:rPr>
              <a:t>第一次迭代计算</a:t>
            </a:r>
          </a:p>
        </p:txBody>
      </p:sp>
      <p:sp>
        <p:nvSpPr>
          <p:cNvPr id="41991" name="Text Box 4"/>
          <p:cNvSpPr txBox="1">
            <a:spLocks noChangeArrowheads="1"/>
          </p:cNvSpPr>
          <p:nvPr/>
        </p:nvSpPr>
        <p:spPr bwMode="auto">
          <a:xfrm>
            <a:off x="6477000" y="1066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(1)  a :=  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(2)  b :=  2</a:t>
            </a:r>
          </a:p>
        </p:txBody>
      </p:sp>
      <p:sp>
        <p:nvSpPr>
          <p:cNvPr id="41992" name="Text Box 5"/>
          <p:cNvSpPr txBox="1">
            <a:spLocks noChangeArrowheads="1"/>
          </p:cNvSpPr>
          <p:nvPr/>
        </p:nvSpPr>
        <p:spPr bwMode="auto">
          <a:xfrm>
            <a:off x="5943600" y="1143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B1</a:t>
            </a:r>
          </a:p>
        </p:txBody>
      </p:sp>
      <p:sp>
        <p:nvSpPr>
          <p:cNvPr id="41993" name="Text Box 6"/>
          <p:cNvSpPr txBox="1">
            <a:spLocks noChangeArrowheads="1"/>
          </p:cNvSpPr>
          <p:nvPr/>
        </p:nvSpPr>
        <p:spPr bwMode="auto">
          <a:xfrm>
            <a:off x="6477000" y="22860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(3)  c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(4)  d :=  c – a </a:t>
            </a:r>
          </a:p>
        </p:txBody>
      </p:sp>
      <p:sp>
        <p:nvSpPr>
          <p:cNvPr id="41994" name="Text Box 7"/>
          <p:cNvSpPr txBox="1">
            <a:spLocks noChangeArrowheads="1"/>
          </p:cNvSpPr>
          <p:nvPr/>
        </p:nvSpPr>
        <p:spPr bwMode="auto">
          <a:xfrm>
            <a:off x="5943600" y="2362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B2</a:t>
            </a:r>
          </a:p>
        </p:txBody>
      </p:sp>
      <p:sp>
        <p:nvSpPr>
          <p:cNvPr id="41995" name="Text Box 8"/>
          <p:cNvSpPr txBox="1">
            <a:spLocks noChangeArrowheads="1"/>
          </p:cNvSpPr>
          <p:nvPr/>
        </p:nvSpPr>
        <p:spPr bwMode="auto">
          <a:xfrm>
            <a:off x="6477000" y="3935414"/>
            <a:ext cx="1905000" cy="7127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(8)  b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(9)  e :=  c – a </a:t>
            </a:r>
          </a:p>
        </p:txBody>
      </p:sp>
      <p:sp>
        <p:nvSpPr>
          <p:cNvPr id="41996" name="Text Box 9"/>
          <p:cNvSpPr txBox="1">
            <a:spLocks noChangeArrowheads="1"/>
          </p:cNvSpPr>
          <p:nvPr/>
        </p:nvSpPr>
        <p:spPr bwMode="auto">
          <a:xfrm>
            <a:off x="5943600" y="4052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B5</a:t>
            </a:r>
          </a:p>
        </p:txBody>
      </p:sp>
      <p:sp>
        <p:nvSpPr>
          <p:cNvPr id="41997" name="Text Box 10"/>
          <p:cNvSpPr txBox="1">
            <a:spLocks noChangeArrowheads="1"/>
          </p:cNvSpPr>
          <p:nvPr/>
        </p:nvSpPr>
        <p:spPr bwMode="auto">
          <a:xfrm>
            <a:off x="3802063" y="3294064"/>
            <a:ext cx="1905000" cy="276999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(5)  d :=  b * d</a:t>
            </a:r>
          </a:p>
        </p:txBody>
      </p:sp>
      <p:sp>
        <p:nvSpPr>
          <p:cNvPr id="41998" name="Text Box 11"/>
          <p:cNvSpPr txBox="1">
            <a:spLocks noChangeArrowheads="1"/>
          </p:cNvSpPr>
          <p:nvPr/>
        </p:nvSpPr>
        <p:spPr bwMode="auto">
          <a:xfrm>
            <a:off x="3276600" y="3276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B3</a:t>
            </a:r>
          </a:p>
        </p:txBody>
      </p:sp>
      <p:sp>
        <p:nvSpPr>
          <p:cNvPr id="41999" name="Text Box 12"/>
          <p:cNvSpPr txBox="1">
            <a:spLocks noChangeArrowheads="1"/>
          </p:cNvSpPr>
          <p:nvPr/>
        </p:nvSpPr>
        <p:spPr bwMode="auto">
          <a:xfrm>
            <a:off x="3810000" y="48006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(6)  d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(7)  e :=  e + 1</a:t>
            </a:r>
          </a:p>
        </p:txBody>
      </p:sp>
      <p:sp>
        <p:nvSpPr>
          <p:cNvPr id="42000" name="Text Box 13"/>
          <p:cNvSpPr txBox="1">
            <a:spLocks noChangeArrowheads="1"/>
          </p:cNvSpPr>
          <p:nvPr/>
        </p:nvSpPr>
        <p:spPr bwMode="auto">
          <a:xfrm>
            <a:off x="3276600" y="4876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B4</a:t>
            </a:r>
          </a:p>
        </p:txBody>
      </p:sp>
      <p:sp>
        <p:nvSpPr>
          <p:cNvPr id="42001" name="Text Box 14"/>
          <p:cNvSpPr txBox="1">
            <a:spLocks noChangeArrowheads="1"/>
          </p:cNvSpPr>
          <p:nvPr/>
        </p:nvSpPr>
        <p:spPr bwMode="auto">
          <a:xfrm>
            <a:off x="6477000" y="5257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(10)  a :=  b * d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(11)  b :=  a – d </a:t>
            </a:r>
          </a:p>
        </p:txBody>
      </p:sp>
      <p:sp>
        <p:nvSpPr>
          <p:cNvPr id="42002" name="Text Box 15"/>
          <p:cNvSpPr txBox="1">
            <a:spLocks noChangeArrowheads="1"/>
          </p:cNvSpPr>
          <p:nvPr/>
        </p:nvSpPr>
        <p:spPr bwMode="auto">
          <a:xfrm>
            <a:off x="8382000" y="5410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B6</a:t>
            </a:r>
          </a:p>
        </p:txBody>
      </p:sp>
      <p:sp>
        <p:nvSpPr>
          <p:cNvPr id="42003" name="Line 16"/>
          <p:cNvSpPr>
            <a:spLocks noChangeShapeType="1"/>
          </p:cNvSpPr>
          <p:nvPr/>
        </p:nvSpPr>
        <p:spPr bwMode="auto">
          <a:xfrm>
            <a:off x="7391400" y="1828800"/>
            <a:ext cx="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2004" name="Line 17"/>
          <p:cNvSpPr>
            <a:spLocks noChangeShapeType="1"/>
          </p:cNvSpPr>
          <p:nvPr/>
        </p:nvSpPr>
        <p:spPr bwMode="auto">
          <a:xfrm>
            <a:off x="7391400" y="2995614"/>
            <a:ext cx="0" cy="89058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2005" name="Line 18"/>
          <p:cNvSpPr>
            <a:spLocks noChangeShapeType="1"/>
          </p:cNvSpPr>
          <p:nvPr/>
        </p:nvSpPr>
        <p:spPr bwMode="auto">
          <a:xfrm>
            <a:off x="7391400" y="46482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2006" name="Line 19"/>
          <p:cNvSpPr>
            <a:spLocks noChangeShapeType="1"/>
          </p:cNvSpPr>
          <p:nvPr/>
        </p:nvSpPr>
        <p:spPr bwMode="auto">
          <a:xfrm flipH="1">
            <a:off x="5715000" y="2971800"/>
            <a:ext cx="762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2007" name="Line 20"/>
          <p:cNvSpPr>
            <a:spLocks noChangeShapeType="1"/>
          </p:cNvSpPr>
          <p:nvPr/>
        </p:nvSpPr>
        <p:spPr bwMode="auto">
          <a:xfrm>
            <a:off x="5715000" y="3581400"/>
            <a:ext cx="762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2008" name="Line 21"/>
          <p:cNvSpPr>
            <a:spLocks noChangeShapeType="1"/>
          </p:cNvSpPr>
          <p:nvPr/>
        </p:nvSpPr>
        <p:spPr bwMode="auto">
          <a:xfrm>
            <a:off x="4724400" y="3581400"/>
            <a:ext cx="0" cy="1219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2009" name="Freeform 22"/>
          <p:cNvSpPr>
            <a:spLocks/>
          </p:cNvSpPr>
          <p:nvPr/>
        </p:nvSpPr>
        <p:spPr bwMode="auto">
          <a:xfrm>
            <a:off x="2882900" y="2819400"/>
            <a:ext cx="1612900" cy="3124200"/>
          </a:xfrm>
          <a:custGeom>
            <a:avLst/>
            <a:gdLst>
              <a:gd name="T0" fmla="*/ 1384300 w 1016"/>
              <a:gd name="T1" fmla="*/ 2743200 h 1968"/>
              <a:gd name="T2" fmla="*/ 1079500 w 1016"/>
              <a:gd name="T3" fmla="*/ 3048000 h 1968"/>
              <a:gd name="T4" fmla="*/ 622300 w 1016"/>
              <a:gd name="T5" fmla="*/ 3048000 h 1968"/>
              <a:gd name="T6" fmla="*/ 165100 w 1016"/>
              <a:gd name="T7" fmla="*/ 2590800 h 1968"/>
              <a:gd name="T8" fmla="*/ 12700 w 1016"/>
              <a:gd name="T9" fmla="*/ 1524000 h 1968"/>
              <a:gd name="T10" fmla="*/ 241300 w 1016"/>
              <a:gd name="T11" fmla="*/ 533400 h 1968"/>
              <a:gd name="T12" fmla="*/ 698500 w 1016"/>
              <a:gd name="T13" fmla="*/ 76200 h 1968"/>
              <a:gd name="T14" fmla="*/ 1231900 w 1016"/>
              <a:gd name="T15" fmla="*/ 76200 h 1968"/>
              <a:gd name="T16" fmla="*/ 1612900 w 1016"/>
              <a:gd name="T17" fmla="*/ 457200 h 19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6" h="1968">
                <a:moveTo>
                  <a:pt x="872" y="1728"/>
                </a:moveTo>
                <a:cubicBezTo>
                  <a:pt x="816" y="1808"/>
                  <a:pt x="760" y="1888"/>
                  <a:pt x="680" y="1920"/>
                </a:cubicBezTo>
                <a:cubicBezTo>
                  <a:pt x="600" y="1952"/>
                  <a:pt x="488" y="1968"/>
                  <a:pt x="392" y="1920"/>
                </a:cubicBezTo>
                <a:cubicBezTo>
                  <a:pt x="296" y="1872"/>
                  <a:pt x="168" y="1792"/>
                  <a:pt x="104" y="1632"/>
                </a:cubicBezTo>
                <a:cubicBezTo>
                  <a:pt x="40" y="1472"/>
                  <a:pt x="0" y="1176"/>
                  <a:pt x="8" y="960"/>
                </a:cubicBezTo>
                <a:cubicBezTo>
                  <a:pt x="16" y="744"/>
                  <a:pt x="80" y="488"/>
                  <a:pt x="152" y="336"/>
                </a:cubicBezTo>
                <a:cubicBezTo>
                  <a:pt x="224" y="184"/>
                  <a:pt x="336" y="96"/>
                  <a:pt x="440" y="48"/>
                </a:cubicBezTo>
                <a:cubicBezTo>
                  <a:pt x="544" y="0"/>
                  <a:pt x="680" y="8"/>
                  <a:pt x="776" y="48"/>
                </a:cubicBezTo>
                <a:cubicBezTo>
                  <a:pt x="872" y="88"/>
                  <a:pt x="944" y="188"/>
                  <a:pt x="1016" y="288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2010" name="Freeform 23"/>
          <p:cNvSpPr>
            <a:spLocks/>
          </p:cNvSpPr>
          <p:nvPr/>
        </p:nvSpPr>
        <p:spPr bwMode="auto">
          <a:xfrm>
            <a:off x="8001000" y="1968500"/>
            <a:ext cx="1257300" cy="2946400"/>
          </a:xfrm>
          <a:custGeom>
            <a:avLst/>
            <a:gdLst>
              <a:gd name="T0" fmla="*/ 0 w 792"/>
              <a:gd name="T1" fmla="*/ 2679700 h 1856"/>
              <a:gd name="T2" fmla="*/ 381000 w 792"/>
              <a:gd name="T3" fmla="*/ 2908300 h 1856"/>
              <a:gd name="T4" fmla="*/ 914400 w 792"/>
              <a:gd name="T5" fmla="*/ 2755900 h 1856"/>
              <a:gd name="T6" fmla="*/ 1219200 w 792"/>
              <a:gd name="T7" fmla="*/ 1765300 h 1856"/>
              <a:gd name="T8" fmla="*/ 1143000 w 792"/>
              <a:gd name="T9" fmla="*/ 622300 h 1856"/>
              <a:gd name="T10" fmla="*/ 838200 w 792"/>
              <a:gd name="T11" fmla="*/ 165100 h 1856"/>
              <a:gd name="T12" fmla="*/ 533400 w 792"/>
              <a:gd name="T13" fmla="*/ 12700 h 1856"/>
              <a:gd name="T14" fmla="*/ 228600 w 792"/>
              <a:gd name="T15" fmla="*/ 88900 h 1856"/>
              <a:gd name="T16" fmla="*/ 0 w 792"/>
              <a:gd name="T17" fmla="*/ 317500 h 18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2" h="1856">
                <a:moveTo>
                  <a:pt x="0" y="1688"/>
                </a:moveTo>
                <a:cubicBezTo>
                  <a:pt x="72" y="1756"/>
                  <a:pt x="144" y="1824"/>
                  <a:pt x="240" y="1832"/>
                </a:cubicBezTo>
                <a:cubicBezTo>
                  <a:pt x="336" y="1840"/>
                  <a:pt x="488" y="1856"/>
                  <a:pt x="576" y="1736"/>
                </a:cubicBezTo>
                <a:cubicBezTo>
                  <a:pt x="664" y="1616"/>
                  <a:pt x="744" y="1336"/>
                  <a:pt x="768" y="1112"/>
                </a:cubicBezTo>
                <a:cubicBezTo>
                  <a:pt x="792" y="888"/>
                  <a:pt x="760" y="560"/>
                  <a:pt x="720" y="392"/>
                </a:cubicBezTo>
                <a:cubicBezTo>
                  <a:pt x="680" y="224"/>
                  <a:pt x="592" y="168"/>
                  <a:pt x="528" y="104"/>
                </a:cubicBezTo>
                <a:cubicBezTo>
                  <a:pt x="464" y="40"/>
                  <a:pt x="400" y="16"/>
                  <a:pt x="336" y="8"/>
                </a:cubicBezTo>
                <a:cubicBezTo>
                  <a:pt x="272" y="0"/>
                  <a:pt x="200" y="24"/>
                  <a:pt x="144" y="56"/>
                </a:cubicBezTo>
                <a:cubicBezTo>
                  <a:pt x="88" y="88"/>
                  <a:pt x="44" y="144"/>
                  <a:pt x="0" y="20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2011" name="Text Box 24"/>
          <p:cNvSpPr txBox="1">
            <a:spLocks noChangeArrowheads="1"/>
          </p:cNvSpPr>
          <p:nvPr/>
        </p:nvSpPr>
        <p:spPr bwMode="auto">
          <a:xfrm>
            <a:off x="7162800" y="5943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}</a:t>
            </a:r>
          </a:p>
        </p:txBody>
      </p:sp>
      <p:sp>
        <p:nvSpPr>
          <p:cNvPr id="42012" name="Text Box 25"/>
          <p:cNvSpPr txBox="1">
            <a:spLocks noChangeArrowheads="1"/>
          </p:cNvSpPr>
          <p:nvPr/>
        </p:nvSpPr>
        <p:spPr bwMode="auto">
          <a:xfrm>
            <a:off x="6019800" y="4876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b, d }</a:t>
            </a:r>
          </a:p>
        </p:txBody>
      </p:sp>
      <p:sp>
        <p:nvSpPr>
          <p:cNvPr id="42013" name="Text Box 26"/>
          <p:cNvSpPr txBox="1">
            <a:spLocks noChangeArrowheads="1"/>
          </p:cNvSpPr>
          <p:nvPr/>
        </p:nvSpPr>
        <p:spPr bwMode="auto">
          <a:xfrm>
            <a:off x="7162800" y="46482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</a:rPr>
              <a:t>{  b, d }</a:t>
            </a:r>
          </a:p>
        </p:txBody>
      </p:sp>
      <p:sp>
        <p:nvSpPr>
          <p:cNvPr id="42014" name="Text Box 27"/>
          <p:cNvSpPr txBox="1">
            <a:spLocks noChangeArrowheads="1"/>
          </p:cNvSpPr>
          <p:nvPr/>
        </p:nvSpPr>
        <p:spPr bwMode="auto">
          <a:xfrm>
            <a:off x="6172200" y="35052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</a:rPr>
              <a:t>{  a,b,c,d }</a:t>
            </a:r>
          </a:p>
        </p:txBody>
      </p:sp>
    </p:spTree>
    <p:extLst>
      <p:ext uri="{BB962C8B-B14F-4D97-AF65-F5344CB8AC3E}">
        <p14:creationId xmlns:p14="http://schemas.microsoft.com/office/powerpoint/2010/main" val="40778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1981200" y="274638"/>
            <a:ext cx="82296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3600">
                <a:solidFill>
                  <a:srgbClr val="2436E6"/>
                </a:solidFill>
              </a:rPr>
              <a:t>基本块出口活跃变量</a:t>
            </a: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003366"/>
              </a:buClr>
            </a:pPr>
            <a:r>
              <a:rPr lang="zh-CN" altLang="en-US">
                <a:solidFill>
                  <a:srgbClr val="2436E6"/>
                </a:solidFill>
              </a:rPr>
              <a:t>第一次迭代计算</a:t>
            </a:r>
          </a:p>
        </p:txBody>
      </p:sp>
      <p:sp>
        <p:nvSpPr>
          <p:cNvPr id="43015" name="Text Box 4"/>
          <p:cNvSpPr txBox="1">
            <a:spLocks noChangeArrowheads="1"/>
          </p:cNvSpPr>
          <p:nvPr/>
        </p:nvSpPr>
        <p:spPr bwMode="auto">
          <a:xfrm>
            <a:off x="6477000" y="1066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(1)  a :=  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(2)  b :=  2</a:t>
            </a:r>
          </a:p>
        </p:txBody>
      </p:sp>
      <p:sp>
        <p:nvSpPr>
          <p:cNvPr id="43016" name="Text Box 5"/>
          <p:cNvSpPr txBox="1">
            <a:spLocks noChangeArrowheads="1"/>
          </p:cNvSpPr>
          <p:nvPr/>
        </p:nvSpPr>
        <p:spPr bwMode="auto">
          <a:xfrm>
            <a:off x="5943600" y="1143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B1</a:t>
            </a:r>
          </a:p>
        </p:txBody>
      </p:sp>
      <p:sp>
        <p:nvSpPr>
          <p:cNvPr id="43017" name="Text Box 6"/>
          <p:cNvSpPr txBox="1">
            <a:spLocks noChangeArrowheads="1"/>
          </p:cNvSpPr>
          <p:nvPr/>
        </p:nvSpPr>
        <p:spPr bwMode="auto">
          <a:xfrm>
            <a:off x="6477000" y="22860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(3)  c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(4)  d :=  c – a </a:t>
            </a:r>
          </a:p>
        </p:txBody>
      </p:sp>
      <p:sp>
        <p:nvSpPr>
          <p:cNvPr id="43018" name="Text Box 7"/>
          <p:cNvSpPr txBox="1">
            <a:spLocks noChangeArrowheads="1"/>
          </p:cNvSpPr>
          <p:nvPr/>
        </p:nvSpPr>
        <p:spPr bwMode="auto">
          <a:xfrm>
            <a:off x="5943600" y="2362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B2</a:t>
            </a:r>
          </a:p>
        </p:txBody>
      </p:sp>
      <p:sp>
        <p:nvSpPr>
          <p:cNvPr id="43019" name="Text Box 8"/>
          <p:cNvSpPr txBox="1">
            <a:spLocks noChangeArrowheads="1"/>
          </p:cNvSpPr>
          <p:nvPr/>
        </p:nvSpPr>
        <p:spPr bwMode="auto">
          <a:xfrm>
            <a:off x="6477000" y="3935414"/>
            <a:ext cx="1905000" cy="7127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(8)  b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(9)  e :=  c – a </a:t>
            </a:r>
          </a:p>
        </p:txBody>
      </p:sp>
      <p:sp>
        <p:nvSpPr>
          <p:cNvPr id="43020" name="Text Box 9"/>
          <p:cNvSpPr txBox="1">
            <a:spLocks noChangeArrowheads="1"/>
          </p:cNvSpPr>
          <p:nvPr/>
        </p:nvSpPr>
        <p:spPr bwMode="auto">
          <a:xfrm>
            <a:off x="5943600" y="4052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B5</a:t>
            </a:r>
          </a:p>
        </p:txBody>
      </p:sp>
      <p:sp>
        <p:nvSpPr>
          <p:cNvPr id="43021" name="Text Box 10"/>
          <p:cNvSpPr txBox="1">
            <a:spLocks noChangeArrowheads="1"/>
          </p:cNvSpPr>
          <p:nvPr/>
        </p:nvSpPr>
        <p:spPr bwMode="auto">
          <a:xfrm>
            <a:off x="3802063" y="3294064"/>
            <a:ext cx="1905000" cy="276999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(5)  d :=  b * d</a:t>
            </a:r>
          </a:p>
        </p:txBody>
      </p:sp>
      <p:sp>
        <p:nvSpPr>
          <p:cNvPr id="43022" name="Text Box 11"/>
          <p:cNvSpPr txBox="1">
            <a:spLocks noChangeArrowheads="1"/>
          </p:cNvSpPr>
          <p:nvPr/>
        </p:nvSpPr>
        <p:spPr bwMode="auto">
          <a:xfrm>
            <a:off x="3276600" y="3276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B3</a:t>
            </a:r>
          </a:p>
        </p:txBody>
      </p:sp>
      <p:sp>
        <p:nvSpPr>
          <p:cNvPr id="43023" name="Text Box 12"/>
          <p:cNvSpPr txBox="1">
            <a:spLocks noChangeArrowheads="1"/>
          </p:cNvSpPr>
          <p:nvPr/>
        </p:nvSpPr>
        <p:spPr bwMode="auto">
          <a:xfrm>
            <a:off x="3810000" y="48006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(6)  d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(7)  e :=  e + 1</a:t>
            </a:r>
          </a:p>
        </p:txBody>
      </p:sp>
      <p:sp>
        <p:nvSpPr>
          <p:cNvPr id="43024" name="Text Box 13"/>
          <p:cNvSpPr txBox="1">
            <a:spLocks noChangeArrowheads="1"/>
          </p:cNvSpPr>
          <p:nvPr/>
        </p:nvSpPr>
        <p:spPr bwMode="auto">
          <a:xfrm>
            <a:off x="3276600" y="4876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B4</a:t>
            </a:r>
          </a:p>
        </p:txBody>
      </p:sp>
      <p:sp>
        <p:nvSpPr>
          <p:cNvPr id="43025" name="Text Box 14"/>
          <p:cNvSpPr txBox="1">
            <a:spLocks noChangeArrowheads="1"/>
          </p:cNvSpPr>
          <p:nvPr/>
        </p:nvSpPr>
        <p:spPr bwMode="auto">
          <a:xfrm>
            <a:off x="6477000" y="5257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(10)  a :=  b * d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(11)  b :=  a – d </a:t>
            </a:r>
          </a:p>
        </p:txBody>
      </p:sp>
      <p:sp>
        <p:nvSpPr>
          <p:cNvPr id="43026" name="Text Box 15"/>
          <p:cNvSpPr txBox="1">
            <a:spLocks noChangeArrowheads="1"/>
          </p:cNvSpPr>
          <p:nvPr/>
        </p:nvSpPr>
        <p:spPr bwMode="auto">
          <a:xfrm>
            <a:off x="8382000" y="5410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B6</a:t>
            </a:r>
          </a:p>
        </p:txBody>
      </p:sp>
      <p:sp>
        <p:nvSpPr>
          <p:cNvPr id="43027" name="Line 16"/>
          <p:cNvSpPr>
            <a:spLocks noChangeShapeType="1"/>
          </p:cNvSpPr>
          <p:nvPr/>
        </p:nvSpPr>
        <p:spPr bwMode="auto">
          <a:xfrm>
            <a:off x="7391400" y="1828800"/>
            <a:ext cx="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3028" name="Line 17"/>
          <p:cNvSpPr>
            <a:spLocks noChangeShapeType="1"/>
          </p:cNvSpPr>
          <p:nvPr/>
        </p:nvSpPr>
        <p:spPr bwMode="auto">
          <a:xfrm>
            <a:off x="7391400" y="2995614"/>
            <a:ext cx="0" cy="89058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3029" name="Line 18"/>
          <p:cNvSpPr>
            <a:spLocks noChangeShapeType="1"/>
          </p:cNvSpPr>
          <p:nvPr/>
        </p:nvSpPr>
        <p:spPr bwMode="auto">
          <a:xfrm>
            <a:off x="7391400" y="4648200"/>
            <a:ext cx="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3030" name="Line 19"/>
          <p:cNvSpPr>
            <a:spLocks noChangeShapeType="1"/>
          </p:cNvSpPr>
          <p:nvPr/>
        </p:nvSpPr>
        <p:spPr bwMode="auto">
          <a:xfrm flipH="1">
            <a:off x="5715000" y="2971800"/>
            <a:ext cx="762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3031" name="Line 20"/>
          <p:cNvSpPr>
            <a:spLocks noChangeShapeType="1"/>
          </p:cNvSpPr>
          <p:nvPr/>
        </p:nvSpPr>
        <p:spPr bwMode="auto">
          <a:xfrm>
            <a:off x="5715000" y="3581400"/>
            <a:ext cx="762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3032" name="Line 21"/>
          <p:cNvSpPr>
            <a:spLocks noChangeShapeType="1"/>
          </p:cNvSpPr>
          <p:nvPr/>
        </p:nvSpPr>
        <p:spPr bwMode="auto">
          <a:xfrm>
            <a:off x="4724400" y="3581400"/>
            <a:ext cx="0" cy="1219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3033" name="Freeform 22"/>
          <p:cNvSpPr>
            <a:spLocks/>
          </p:cNvSpPr>
          <p:nvPr/>
        </p:nvSpPr>
        <p:spPr bwMode="auto">
          <a:xfrm>
            <a:off x="2882900" y="2819400"/>
            <a:ext cx="1612900" cy="3124200"/>
          </a:xfrm>
          <a:custGeom>
            <a:avLst/>
            <a:gdLst>
              <a:gd name="T0" fmla="*/ 1384300 w 1016"/>
              <a:gd name="T1" fmla="*/ 2743200 h 1968"/>
              <a:gd name="T2" fmla="*/ 1079500 w 1016"/>
              <a:gd name="T3" fmla="*/ 3048000 h 1968"/>
              <a:gd name="T4" fmla="*/ 622300 w 1016"/>
              <a:gd name="T5" fmla="*/ 3048000 h 1968"/>
              <a:gd name="T6" fmla="*/ 165100 w 1016"/>
              <a:gd name="T7" fmla="*/ 2590800 h 1968"/>
              <a:gd name="T8" fmla="*/ 12700 w 1016"/>
              <a:gd name="T9" fmla="*/ 1524000 h 1968"/>
              <a:gd name="T10" fmla="*/ 241300 w 1016"/>
              <a:gd name="T11" fmla="*/ 533400 h 1968"/>
              <a:gd name="T12" fmla="*/ 698500 w 1016"/>
              <a:gd name="T13" fmla="*/ 76200 h 1968"/>
              <a:gd name="T14" fmla="*/ 1231900 w 1016"/>
              <a:gd name="T15" fmla="*/ 76200 h 1968"/>
              <a:gd name="T16" fmla="*/ 1612900 w 1016"/>
              <a:gd name="T17" fmla="*/ 457200 h 19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6" h="1968">
                <a:moveTo>
                  <a:pt x="872" y="1728"/>
                </a:moveTo>
                <a:cubicBezTo>
                  <a:pt x="816" y="1808"/>
                  <a:pt x="760" y="1888"/>
                  <a:pt x="680" y="1920"/>
                </a:cubicBezTo>
                <a:cubicBezTo>
                  <a:pt x="600" y="1952"/>
                  <a:pt x="488" y="1968"/>
                  <a:pt x="392" y="1920"/>
                </a:cubicBezTo>
                <a:cubicBezTo>
                  <a:pt x="296" y="1872"/>
                  <a:pt x="168" y="1792"/>
                  <a:pt x="104" y="1632"/>
                </a:cubicBezTo>
                <a:cubicBezTo>
                  <a:pt x="40" y="1472"/>
                  <a:pt x="0" y="1176"/>
                  <a:pt x="8" y="960"/>
                </a:cubicBezTo>
                <a:cubicBezTo>
                  <a:pt x="16" y="744"/>
                  <a:pt x="80" y="488"/>
                  <a:pt x="152" y="336"/>
                </a:cubicBezTo>
                <a:cubicBezTo>
                  <a:pt x="224" y="184"/>
                  <a:pt x="336" y="96"/>
                  <a:pt x="440" y="48"/>
                </a:cubicBezTo>
                <a:cubicBezTo>
                  <a:pt x="544" y="0"/>
                  <a:pt x="680" y="8"/>
                  <a:pt x="776" y="48"/>
                </a:cubicBezTo>
                <a:cubicBezTo>
                  <a:pt x="872" y="88"/>
                  <a:pt x="944" y="188"/>
                  <a:pt x="1016" y="28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3034" name="Freeform 23"/>
          <p:cNvSpPr>
            <a:spLocks/>
          </p:cNvSpPr>
          <p:nvPr/>
        </p:nvSpPr>
        <p:spPr bwMode="auto">
          <a:xfrm>
            <a:off x="8001000" y="1968500"/>
            <a:ext cx="1257300" cy="2946400"/>
          </a:xfrm>
          <a:custGeom>
            <a:avLst/>
            <a:gdLst>
              <a:gd name="T0" fmla="*/ 0 w 792"/>
              <a:gd name="T1" fmla="*/ 2679700 h 1856"/>
              <a:gd name="T2" fmla="*/ 381000 w 792"/>
              <a:gd name="T3" fmla="*/ 2908300 h 1856"/>
              <a:gd name="T4" fmla="*/ 914400 w 792"/>
              <a:gd name="T5" fmla="*/ 2755900 h 1856"/>
              <a:gd name="T6" fmla="*/ 1219200 w 792"/>
              <a:gd name="T7" fmla="*/ 1765300 h 1856"/>
              <a:gd name="T8" fmla="*/ 1143000 w 792"/>
              <a:gd name="T9" fmla="*/ 622300 h 1856"/>
              <a:gd name="T10" fmla="*/ 838200 w 792"/>
              <a:gd name="T11" fmla="*/ 165100 h 1856"/>
              <a:gd name="T12" fmla="*/ 533400 w 792"/>
              <a:gd name="T13" fmla="*/ 12700 h 1856"/>
              <a:gd name="T14" fmla="*/ 228600 w 792"/>
              <a:gd name="T15" fmla="*/ 88900 h 1856"/>
              <a:gd name="T16" fmla="*/ 0 w 792"/>
              <a:gd name="T17" fmla="*/ 317500 h 18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2" h="1856">
                <a:moveTo>
                  <a:pt x="0" y="1688"/>
                </a:moveTo>
                <a:cubicBezTo>
                  <a:pt x="72" y="1756"/>
                  <a:pt x="144" y="1824"/>
                  <a:pt x="240" y="1832"/>
                </a:cubicBezTo>
                <a:cubicBezTo>
                  <a:pt x="336" y="1840"/>
                  <a:pt x="488" y="1856"/>
                  <a:pt x="576" y="1736"/>
                </a:cubicBezTo>
                <a:cubicBezTo>
                  <a:pt x="664" y="1616"/>
                  <a:pt x="744" y="1336"/>
                  <a:pt x="768" y="1112"/>
                </a:cubicBezTo>
                <a:cubicBezTo>
                  <a:pt x="792" y="888"/>
                  <a:pt x="760" y="560"/>
                  <a:pt x="720" y="392"/>
                </a:cubicBezTo>
                <a:cubicBezTo>
                  <a:pt x="680" y="224"/>
                  <a:pt x="592" y="168"/>
                  <a:pt x="528" y="104"/>
                </a:cubicBezTo>
                <a:cubicBezTo>
                  <a:pt x="464" y="40"/>
                  <a:pt x="400" y="16"/>
                  <a:pt x="336" y="8"/>
                </a:cubicBezTo>
                <a:cubicBezTo>
                  <a:pt x="272" y="0"/>
                  <a:pt x="200" y="24"/>
                  <a:pt x="144" y="56"/>
                </a:cubicBezTo>
                <a:cubicBezTo>
                  <a:pt x="88" y="88"/>
                  <a:pt x="44" y="144"/>
                  <a:pt x="0" y="200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3035" name="Text Box 24"/>
          <p:cNvSpPr txBox="1">
            <a:spLocks noChangeArrowheads="1"/>
          </p:cNvSpPr>
          <p:nvPr/>
        </p:nvSpPr>
        <p:spPr bwMode="auto">
          <a:xfrm>
            <a:off x="7162800" y="5943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}</a:t>
            </a:r>
          </a:p>
        </p:txBody>
      </p:sp>
      <p:sp>
        <p:nvSpPr>
          <p:cNvPr id="43036" name="Text Box 25"/>
          <p:cNvSpPr txBox="1">
            <a:spLocks noChangeArrowheads="1"/>
          </p:cNvSpPr>
          <p:nvPr/>
        </p:nvSpPr>
        <p:spPr bwMode="auto">
          <a:xfrm>
            <a:off x="6019800" y="4876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b, d }</a:t>
            </a:r>
          </a:p>
        </p:txBody>
      </p:sp>
      <p:sp>
        <p:nvSpPr>
          <p:cNvPr id="43037" name="Text Box 26"/>
          <p:cNvSpPr txBox="1">
            <a:spLocks noChangeArrowheads="1"/>
          </p:cNvSpPr>
          <p:nvPr/>
        </p:nvSpPr>
        <p:spPr bwMode="auto">
          <a:xfrm>
            <a:off x="7162800" y="46482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b, d }</a:t>
            </a:r>
          </a:p>
        </p:txBody>
      </p:sp>
      <p:sp>
        <p:nvSpPr>
          <p:cNvPr id="43038" name="Text Box 27"/>
          <p:cNvSpPr txBox="1">
            <a:spLocks noChangeArrowheads="1"/>
          </p:cNvSpPr>
          <p:nvPr/>
        </p:nvSpPr>
        <p:spPr bwMode="auto">
          <a:xfrm>
            <a:off x="6172200" y="35052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a,b,c,d }</a:t>
            </a:r>
          </a:p>
        </p:txBody>
      </p:sp>
      <p:sp>
        <p:nvSpPr>
          <p:cNvPr id="43039" name="Text Box 28"/>
          <p:cNvSpPr txBox="1">
            <a:spLocks noChangeArrowheads="1"/>
          </p:cNvSpPr>
          <p:nvPr/>
        </p:nvSpPr>
        <p:spPr bwMode="auto">
          <a:xfrm>
            <a:off x="4419600" y="5562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</a:rPr>
              <a:t>{  }</a:t>
            </a:r>
          </a:p>
        </p:txBody>
      </p:sp>
      <p:sp>
        <p:nvSpPr>
          <p:cNvPr id="43040" name="Text Box 29"/>
          <p:cNvSpPr txBox="1">
            <a:spLocks noChangeArrowheads="1"/>
          </p:cNvSpPr>
          <p:nvPr/>
        </p:nvSpPr>
        <p:spPr bwMode="auto">
          <a:xfrm>
            <a:off x="3429000" y="4419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</a:rPr>
              <a:t>{ a,b,e }</a:t>
            </a:r>
          </a:p>
        </p:txBody>
      </p:sp>
    </p:spTree>
    <p:extLst>
      <p:ext uri="{BB962C8B-B14F-4D97-AF65-F5344CB8AC3E}">
        <p14:creationId xmlns:p14="http://schemas.microsoft.com/office/powerpoint/2010/main" val="28068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ChangeArrowheads="1"/>
          </p:cNvSpPr>
          <p:nvPr/>
        </p:nvSpPr>
        <p:spPr bwMode="auto">
          <a:xfrm>
            <a:off x="1981200" y="274638"/>
            <a:ext cx="82296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3600">
                <a:solidFill>
                  <a:srgbClr val="2436E6"/>
                </a:solidFill>
              </a:rPr>
              <a:t>基本块出口活跃变量</a:t>
            </a:r>
          </a:p>
        </p:txBody>
      </p:sp>
      <p:sp>
        <p:nvSpPr>
          <p:cNvPr id="44038" name="Rectangle 3"/>
          <p:cNvSpPr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003366"/>
              </a:buClr>
            </a:pPr>
            <a:r>
              <a:rPr lang="zh-CN" altLang="en-US">
                <a:solidFill>
                  <a:srgbClr val="2436E6"/>
                </a:solidFill>
              </a:rPr>
              <a:t>第一次迭代计算</a:t>
            </a:r>
          </a:p>
        </p:txBody>
      </p:sp>
      <p:sp>
        <p:nvSpPr>
          <p:cNvPr id="44039" name="Text Box 4"/>
          <p:cNvSpPr txBox="1">
            <a:spLocks noChangeArrowheads="1"/>
          </p:cNvSpPr>
          <p:nvPr/>
        </p:nvSpPr>
        <p:spPr bwMode="auto">
          <a:xfrm>
            <a:off x="6477000" y="1066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(1)  a :=  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(2)  b :=  2</a:t>
            </a:r>
          </a:p>
        </p:txBody>
      </p:sp>
      <p:sp>
        <p:nvSpPr>
          <p:cNvPr id="44040" name="Text Box 5"/>
          <p:cNvSpPr txBox="1">
            <a:spLocks noChangeArrowheads="1"/>
          </p:cNvSpPr>
          <p:nvPr/>
        </p:nvSpPr>
        <p:spPr bwMode="auto">
          <a:xfrm>
            <a:off x="5943600" y="1143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B1</a:t>
            </a:r>
          </a:p>
        </p:txBody>
      </p:sp>
      <p:sp>
        <p:nvSpPr>
          <p:cNvPr id="44041" name="Text Box 6"/>
          <p:cNvSpPr txBox="1">
            <a:spLocks noChangeArrowheads="1"/>
          </p:cNvSpPr>
          <p:nvPr/>
        </p:nvSpPr>
        <p:spPr bwMode="auto">
          <a:xfrm>
            <a:off x="6477000" y="22860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(3)  c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(4)  d :=  c – a </a:t>
            </a:r>
          </a:p>
        </p:txBody>
      </p:sp>
      <p:sp>
        <p:nvSpPr>
          <p:cNvPr id="44042" name="Text Box 7"/>
          <p:cNvSpPr txBox="1">
            <a:spLocks noChangeArrowheads="1"/>
          </p:cNvSpPr>
          <p:nvPr/>
        </p:nvSpPr>
        <p:spPr bwMode="auto">
          <a:xfrm>
            <a:off x="5943600" y="2362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B2</a:t>
            </a:r>
          </a:p>
        </p:txBody>
      </p:sp>
      <p:sp>
        <p:nvSpPr>
          <p:cNvPr id="44043" name="Text Box 8"/>
          <p:cNvSpPr txBox="1">
            <a:spLocks noChangeArrowheads="1"/>
          </p:cNvSpPr>
          <p:nvPr/>
        </p:nvSpPr>
        <p:spPr bwMode="auto">
          <a:xfrm>
            <a:off x="6477000" y="3935414"/>
            <a:ext cx="1905000" cy="7127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(8)  b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(9)  e :=  c – a </a:t>
            </a:r>
          </a:p>
        </p:txBody>
      </p:sp>
      <p:sp>
        <p:nvSpPr>
          <p:cNvPr id="44044" name="Text Box 9"/>
          <p:cNvSpPr txBox="1">
            <a:spLocks noChangeArrowheads="1"/>
          </p:cNvSpPr>
          <p:nvPr/>
        </p:nvSpPr>
        <p:spPr bwMode="auto">
          <a:xfrm>
            <a:off x="5943600" y="4052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B5</a:t>
            </a:r>
          </a:p>
        </p:txBody>
      </p:sp>
      <p:sp>
        <p:nvSpPr>
          <p:cNvPr id="44045" name="Text Box 10"/>
          <p:cNvSpPr txBox="1">
            <a:spLocks noChangeArrowheads="1"/>
          </p:cNvSpPr>
          <p:nvPr/>
        </p:nvSpPr>
        <p:spPr bwMode="auto">
          <a:xfrm>
            <a:off x="3802063" y="3294064"/>
            <a:ext cx="1905000" cy="276999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(5)  d :=  b * d</a:t>
            </a:r>
          </a:p>
        </p:txBody>
      </p:sp>
      <p:sp>
        <p:nvSpPr>
          <p:cNvPr id="44046" name="Text Box 11"/>
          <p:cNvSpPr txBox="1">
            <a:spLocks noChangeArrowheads="1"/>
          </p:cNvSpPr>
          <p:nvPr/>
        </p:nvSpPr>
        <p:spPr bwMode="auto">
          <a:xfrm>
            <a:off x="3276600" y="3276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B3</a:t>
            </a:r>
          </a:p>
        </p:txBody>
      </p:sp>
      <p:sp>
        <p:nvSpPr>
          <p:cNvPr id="44047" name="Text Box 12"/>
          <p:cNvSpPr txBox="1">
            <a:spLocks noChangeArrowheads="1"/>
          </p:cNvSpPr>
          <p:nvPr/>
        </p:nvSpPr>
        <p:spPr bwMode="auto">
          <a:xfrm>
            <a:off x="3810000" y="48006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(6)  d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(7)  e :=  e + 1</a:t>
            </a:r>
          </a:p>
        </p:txBody>
      </p:sp>
      <p:sp>
        <p:nvSpPr>
          <p:cNvPr id="44048" name="Text Box 13"/>
          <p:cNvSpPr txBox="1">
            <a:spLocks noChangeArrowheads="1"/>
          </p:cNvSpPr>
          <p:nvPr/>
        </p:nvSpPr>
        <p:spPr bwMode="auto">
          <a:xfrm>
            <a:off x="3276600" y="4876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B4</a:t>
            </a:r>
          </a:p>
        </p:txBody>
      </p:sp>
      <p:sp>
        <p:nvSpPr>
          <p:cNvPr id="44049" name="Text Box 14"/>
          <p:cNvSpPr txBox="1">
            <a:spLocks noChangeArrowheads="1"/>
          </p:cNvSpPr>
          <p:nvPr/>
        </p:nvSpPr>
        <p:spPr bwMode="auto">
          <a:xfrm>
            <a:off x="6477000" y="5257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(10)  a :=  b * d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(11)  b :=  a – d </a:t>
            </a:r>
          </a:p>
        </p:txBody>
      </p:sp>
      <p:sp>
        <p:nvSpPr>
          <p:cNvPr id="44050" name="Text Box 15"/>
          <p:cNvSpPr txBox="1">
            <a:spLocks noChangeArrowheads="1"/>
          </p:cNvSpPr>
          <p:nvPr/>
        </p:nvSpPr>
        <p:spPr bwMode="auto">
          <a:xfrm>
            <a:off x="8382000" y="5410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B6</a:t>
            </a:r>
          </a:p>
        </p:txBody>
      </p:sp>
      <p:sp>
        <p:nvSpPr>
          <p:cNvPr id="44051" name="Line 16"/>
          <p:cNvSpPr>
            <a:spLocks noChangeShapeType="1"/>
          </p:cNvSpPr>
          <p:nvPr/>
        </p:nvSpPr>
        <p:spPr bwMode="auto">
          <a:xfrm>
            <a:off x="7391400" y="1828800"/>
            <a:ext cx="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4052" name="Line 17"/>
          <p:cNvSpPr>
            <a:spLocks noChangeShapeType="1"/>
          </p:cNvSpPr>
          <p:nvPr/>
        </p:nvSpPr>
        <p:spPr bwMode="auto">
          <a:xfrm>
            <a:off x="7391400" y="2995614"/>
            <a:ext cx="0" cy="89058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4053" name="Line 18"/>
          <p:cNvSpPr>
            <a:spLocks noChangeShapeType="1"/>
          </p:cNvSpPr>
          <p:nvPr/>
        </p:nvSpPr>
        <p:spPr bwMode="auto">
          <a:xfrm>
            <a:off x="7391400" y="4648200"/>
            <a:ext cx="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4054" name="Line 19"/>
          <p:cNvSpPr>
            <a:spLocks noChangeShapeType="1"/>
          </p:cNvSpPr>
          <p:nvPr/>
        </p:nvSpPr>
        <p:spPr bwMode="auto">
          <a:xfrm flipH="1">
            <a:off x="5715000" y="2971800"/>
            <a:ext cx="762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4055" name="Line 20"/>
          <p:cNvSpPr>
            <a:spLocks noChangeShapeType="1"/>
          </p:cNvSpPr>
          <p:nvPr/>
        </p:nvSpPr>
        <p:spPr bwMode="auto">
          <a:xfrm>
            <a:off x="5715000" y="3581400"/>
            <a:ext cx="7620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4056" name="Line 21"/>
          <p:cNvSpPr>
            <a:spLocks noChangeShapeType="1"/>
          </p:cNvSpPr>
          <p:nvPr/>
        </p:nvSpPr>
        <p:spPr bwMode="auto">
          <a:xfrm>
            <a:off x="4724400" y="3581400"/>
            <a:ext cx="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4057" name="Freeform 22"/>
          <p:cNvSpPr>
            <a:spLocks/>
          </p:cNvSpPr>
          <p:nvPr/>
        </p:nvSpPr>
        <p:spPr bwMode="auto">
          <a:xfrm>
            <a:off x="2882900" y="2819400"/>
            <a:ext cx="1612900" cy="3124200"/>
          </a:xfrm>
          <a:custGeom>
            <a:avLst/>
            <a:gdLst>
              <a:gd name="T0" fmla="*/ 1384300 w 1016"/>
              <a:gd name="T1" fmla="*/ 2743200 h 1968"/>
              <a:gd name="T2" fmla="*/ 1079500 w 1016"/>
              <a:gd name="T3" fmla="*/ 3048000 h 1968"/>
              <a:gd name="T4" fmla="*/ 622300 w 1016"/>
              <a:gd name="T5" fmla="*/ 3048000 h 1968"/>
              <a:gd name="T6" fmla="*/ 165100 w 1016"/>
              <a:gd name="T7" fmla="*/ 2590800 h 1968"/>
              <a:gd name="T8" fmla="*/ 12700 w 1016"/>
              <a:gd name="T9" fmla="*/ 1524000 h 1968"/>
              <a:gd name="T10" fmla="*/ 241300 w 1016"/>
              <a:gd name="T11" fmla="*/ 533400 h 1968"/>
              <a:gd name="T12" fmla="*/ 698500 w 1016"/>
              <a:gd name="T13" fmla="*/ 76200 h 1968"/>
              <a:gd name="T14" fmla="*/ 1231900 w 1016"/>
              <a:gd name="T15" fmla="*/ 76200 h 1968"/>
              <a:gd name="T16" fmla="*/ 1612900 w 1016"/>
              <a:gd name="T17" fmla="*/ 457200 h 19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6" h="1968">
                <a:moveTo>
                  <a:pt x="872" y="1728"/>
                </a:moveTo>
                <a:cubicBezTo>
                  <a:pt x="816" y="1808"/>
                  <a:pt x="760" y="1888"/>
                  <a:pt x="680" y="1920"/>
                </a:cubicBezTo>
                <a:cubicBezTo>
                  <a:pt x="600" y="1952"/>
                  <a:pt x="488" y="1968"/>
                  <a:pt x="392" y="1920"/>
                </a:cubicBezTo>
                <a:cubicBezTo>
                  <a:pt x="296" y="1872"/>
                  <a:pt x="168" y="1792"/>
                  <a:pt x="104" y="1632"/>
                </a:cubicBezTo>
                <a:cubicBezTo>
                  <a:pt x="40" y="1472"/>
                  <a:pt x="0" y="1176"/>
                  <a:pt x="8" y="960"/>
                </a:cubicBezTo>
                <a:cubicBezTo>
                  <a:pt x="16" y="744"/>
                  <a:pt x="80" y="488"/>
                  <a:pt x="152" y="336"/>
                </a:cubicBezTo>
                <a:cubicBezTo>
                  <a:pt x="224" y="184"/>
                  <a:pt x="336" y="96"/>
                  <a:pt x="440" y="48"/>
                </a:cubicBezTo>
                <a:cubicBezTo>
                  <a:pt x="544" y="0"/>
                  <a:pt x="680" y="8"/>
                  <a:pt x="776" y="48"/>
                </a:cubicBezTo>
                <a:cubicBezTo>
                  <a:pt x="872" y="88"/>
                  <a:pt x="944" y="188"/>
                  <a:pt x="1016" y="288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4058" name="Freeform 23"/>
          <p:cNvSpPr>
            <a:spLocks/>
          </p:cNvSpPr>
          <p:nvPr/>
        </p:nvSpPr>
        <p:spPr bwMode="auto">
          <a:xfrm>
            <a:off x="8001000" y="1968500"/>
            <a:ext cx="1257300" cy="2946400"/>
          </a:xfrm>
          <a:custGeom>
            <a:avLst/>
            <a:gdLst>
              <a:gd name="T0" fmla="*/ 0 w 792"/>
              <a:gd name="T1" fmla="*/ 2679700 h 1856"/>
              <a:gd name="T2" fmla="*/ 381000 w 792"/>
              <a:gd name="T3" fmla="*/ 2908300 h 1856"/>
              <a:gd name="T4" fmla="*/ 914400 w 792"/>
              <a:gd name="T5" fmla="*/ 2755900 h 1856"/>
              <a:gd name="T6" fmla="*/ 1219200 w 792"/>
              <a:gd name="T7" fmla="*/ 1765300 h 1856"/>
              <a:gd name="T8" fmla="*/ 1143000 w 792"/>
              <a:gd name="T9" fmla="*/ 622300 h 1856"/>
              <a:gd name="T10" fmla="*/ 838200 w 792"/>
              <a:gd name="T11" fmla="*/ 165100 h 1856"/>
              <a:gd name="T12" fmla="*/ 533400 w 792"/>
              <a:gd name="T13" fmla="*/ 12700 h 1856"/>
              <a:gd name="T14" fmla="*/ 228600 w 792"/>
              <a:gd name="T15" fmla="*/ 88900 h 1856"/>
              <a:gd name="T16" fmla="*/ 0 w 792"/>
              <a:gd name="T17" fmla="*/ 317500 h 18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2" h="1856">
                <a:moveTo>
                  <a:pt x="0" y="1688"/>
                </a:moveTo>
                <a:cubicBezTo>
                  <a:pt x="72" y="1756"/>
                  <a:pt x="144" y="1824"/>
                  <a:pt x="240" y="1832"/>
                </a:cubicBezTo>
                <a:cubicBezTo>
                  <a:pt x="336" y="1840"/>
                  <a:pt x="488" y="1856"/>
                  <a:pt x="576" y="1736"/>
                </a:cubicBezTo>
                <a:cubicBezTo>
                  <a:pt x="664" y="1616"/>
                  <a:pt x="744" y="1336"/>
                  <a:pt x="768" y="1112"/>
                </a:cubicBezTo>
                <a:cubicBezTo>
                  <a:pt x="792" y="888"/>
                  <a:pt x="760" y="560"/>
                  <a:pt x="720" y="392"/>
                </a:cubicBezTo>
                <a:cubicBezTo>
                  <a:pt x="680" y="224"/>
                  <a:pt x="592" y="168"/>
                  <a:pt x="528" y="104"/>
                </a:cubicBezTo>
                <a:cubicBezTo>
                  <a:pt x="464" y="40"/>
                  <a:pt x="400" y="16"/>
                  <a:pt x="336" y="8"/>
                </a:cubicBezTo>
                <a:cubicBezTo>
                  <a:pt x="272" y="0"/>
                  <a:pt x="200" y="24"/>
                  <a:pt x="144" y="56"/>
                </a:cubicBezTo>
                <a:cubicBezTo>
                  <a:pt x="88" y="88"/>
                  <a:pt x="44" y="144"/>
                  <a:pt x="0" y="200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4059" name="Text Box 24"/>
          <p:cNvSpPr txBox="1">
            <a:spLocks noChangeArrowheads="1"/>
          </p:cNvSpPr>
          <p:nvPr/>
        </p:nvSpPr>
        <p:spPr bwMode="auto">
          <a:xfrm>
            <a:off x="7162800" y="5943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}</a:t>
            </a:r>
          </a:p>
        </p:txBody>
      </p:sp>
      <p:sp>
        <p:nvSpPr>
          <p:cNvPr id="44060" name="Text Box 25"/>
          <p:cNvSpPr txBox="1">
            <a:spLocks noChangeArrowheads="1"/>
          </p:cNvSpPr>
          <p:nvPr/>
        </p:nvSpPr>
        <p:spPr bwMode="auto">
          <a:xfrm>
            <a:off x="6019800" y="4876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b, d }</a:t>
            </a:r>
          </a:p>
        </p:txBody>
      </p:sp>
      <p:sp>
        <p:nvSpPr>
          <p:cNvPr id="44061" name="Text Box 26"/>
          <p:cNvSpPr txBox="1">
            <a:spLocks noChangeArrowheads="1"/>
          </p:cNvSpPr>
          <p:nvPr/>
        </p:nvSpPr>
        <p:spPr bwMode="auto">
          <a:xfrm>
            <a:off x="7162800" y="46482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b, d }</a:t>
            </a:r>
          </a:p>
        </p:txBody>
      </p:sp>
      <p:sp>
        <p:nvSpPr>
          <p:cNvPr id="44062" name="Text Box 27"/>
          <p:cNvSpPr txBox="1">
            <a:spLocks noChangeArrowheads="1"/>
          </p:cNvSpPr>
          <p:nvPr/>
        </p:nvSpPr>
        <p:spPr bwMode="auto">
          <a:xfrm>
            <a:off x="6172200" y="35052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a,b,c,d }</a:t>
            </a:r>
          </a:p>
        </p:txBody>
      </p:sp>
      <p:sp>
        <p:nvSpPr>
          <p:cNvPr id="44063" name="Text Box 28"/>
          <p:cNvSpPr txBox="1">
            <a:spLocks noChangeArrowheads="1"/>
          </p:cNvSpPr>
          <p:nvPr/>
        </p:nvSpPr>
        <p:spPr bwMode="auto">
          <a:xfrm>
            <a:off x="4419600" y="5562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}</a:t>
            </a:r>
          </a:p>
        </p:txBody>
      </p:sp>
      <p:sp>
        <p:nvSpPr>
          <p:cNvPr id="44064" name="Text Box 29"/>
          <p:cNvSpPr txBox="1">
            <a:spLocks noChangeArrowheads="1"/>
          </p:cNvSpPr>
          <p:nvPr/>
        </p:nvSpPr>
        <p:spPr bwMode="auto">
          <a:xfrm>
            <a:off x="3429000" y="4419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a,b,e }</a:t>
            </a:r>
          </a:p>
        </p:txBody>
      </p:sp>
      <p:sp>
        <p:nvSpPr>
          <p:cNvPr id="44065" name="Text Box 30"/>
          <p:cNvSpPr txBox="1">
            <a:spLocks noChangeArrowheads="1"/>
          </p:cNvSpPr>
          <p:nvPr/>
        </p:nvSpPr>
        <p:spPr bwMode="auto">
          <a:xfrm>
            <a:off x="4495800" y="3581401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</a:rPr>
              <a:t>{ a,b,c,d,e }</a:t>
            </a:r>
          </a:p>
        </p:txBody>
      </p:sp>
      <p:sp>
        <p:nvSpPr>
          <p:cNvPr id="44066" name="Text Box 31"/>
          <p:cNvSpPr txBox="1">
            <a:spLocks noChangeArrowheads="1"/>
          </p:cNvSpPr>
          <p:nvPr/>
        </p:nvSpPr>
        <p:spPr bwMode="auto">
          <a:xfrm>
            <a:off x="4343400" y="2895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</a:rPr>
              <a:t>{ a,b,c,d,e }</a:t>
            </a:r>
          </a:p>
        </p:txBody>
      </p:sp>
    </p:spTree>
    <p:extLst>
      <p:ext uri="{BB962C8B-B14F-4D97-AF65-F5344CB8AC3E}">
        <p14:creationId xmlns:p14="http://schemas.microsoft.com/office/powerpoint/2010/main" val="3591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ChangeArrowheads="1"/>
          </p:cNvSpPr>
          <p:nvPr/>
        </p:nvSpPr>
        <p:spPr bwMode="auto">
          <a:xfrm>
            <a:off x="1981200" y="274638"/>
            <a:ext cx="82296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3600">
                <a:solidFill>
                  <a:srgbClr val="2436E6"/>
                </a:solidFill>
              </a:rPr>
              <a:t>基本块出口活跃变量</a:t>
            </a:r>
          </a:p>
        </p:txBody>
      </p:sp>
      <p:sp>
        <p:nvSpPr>
          <p:cNvPr id="45062" name="Rectangle 3"/>
          <p:cNvSpPr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003366"/>
              </a:buClr>
            </a:pPr>
            <a:r>
              <a:rPr lang="zh-CN" altLang="en-US">
                <a:solidFill>
                  <a:srgbClr val="2436E6"/>
                </a:solidFill>
              </a:rPr>
              <a:t>第一次迭代计算</a:t>
            </a: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6477000" y="1066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(1)  a :=  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(2)  b :=  2</a:t>
            </a:r>
          </a:p>
        </p:txBody>
      </p:sp>
      <p:sp>
        <p:nvSpPr>
          <p:cNvPr id="45064" name="Text Box 5"/>
          <p:cNvSpPr txBox="1">
            <a:spLocks noChangeArrowheads="1"/>
          </p:cNvSpPr>
          <p:nvPr/>
        </p:nvSpPr>
        <p:spPr bwMode="auto">
          <a:xfrm>
            <a:off x="5943600" y="1143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B1</a:t>
            </a:r>
          </a:p>
        </p:txBody>
      </p:sp>
      <p:sp>
        <p:nvSpPr>
          <p:cNvPr id="45065" name="Text Box 6"/>
          <p:cNvSpPr txBox="1">
            <a:spLocks noChangeArrowheads="1"/>
          </p:cNvSpPr>
          <p:nvPr/>
        </p:nvSpPr>
        <p:spPr bwMode="auto">
          <a:xfrm>
            <a:off x="6477000" y="22860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(3)  c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(4)  d :=  c – a </a:t>
            </a:r>
          </a:p>
        </p:txBody>
      </p:sp>
      <p:sp>
        <p:nvSpPr>
          <p:cNvPr id="45066" name="Text Box 7"/>
          <p:cNvSpPr txBox="1">
            <a:spLocks noChangeArrowheads="1"/>
          </p:cNvSpPr>
          <p:nvPr/>
        </p:nvSpPr>
        <p:spPr bwMode="auto">
          <a:xfrm>
            <a:off x="5943600" y="2362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B2</a:t>
            </a:r>
          </a:p>
        </p:txBody>
      </p:sp>
      <p:sp>
        <p:nvSpPr>
          <p:cNvPr id="45067" name="Text Box 8"/>
          <p:cNvSpPr txBox="1">
            <a:spLocks noChangeArrowheads="1"/>
          </p:cNvSpPr>
          <p:nvPr/>
        </p:nvSpPr>
        <p:spPr bwMode="auto">
          <a:xfrm>
            <a:off x="6477000" y="3935414"/>
            <a:ext cx="1905000" cy="7127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(8)  b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(9)  e :=  c – a </a:t>
            </a:r>
          </a:p>
        </p:txBody>
      </p:sp>
      <p:sp>
        <p:nvSpPr>
          <p:cNvPr id="45068" name="Text Box 9"/>
          <p:cNvSpPr txBox="1">
            <a:spLocks noChangeArrowheads="1"/>
          </p:cNvSpPr>
          <p:nvPr/>
        </p:nvSpPr>
        <p:spPr bwMode="auto">
          <a:xfrm>
            <a:off x="5943600" y="4052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B5</a:t>
            </a:r>
          </a:p>
        </p:txBody>
      </p:sp>
      <p:sp>
        <p:nvSpPr>
          <p:cNvPr id="45069" name="Text Box 10"/>
          <p:cNvSpPr txBox="1">
            <a:spLocks noChangeArrowheads="1"/>
          </p:cNvSpPr>
          <p:nvPr/>
        </p:nvSpPr>
        <p:spPr bwMode="auto">
          <a:xfrm>
            <a:off x="3802063" y="3294064"/>
            <a:ext cx="1905000" cy="276999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(5)  d :=  b * d</a:t>
            </a:r>
          </a:p>
        </p:txBody>
      </p:sp>
      <p:sp>
        <p:nvSpPr>
          <p:cNvPr id="45070" name="Text Box 11"/>
          <p:cNvSpPr txBox="1">
            <a:spLocks noChangeArrowheads="1"/>
          </p:cNvSpPr>
          <p:nvPr/>
        </p:nvSpPr>
        <p:spPr bwMode="auto">
          <a:xfrm>
            <a:off x="3276600" y="3276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B3</a:t>
            </a:r>
          </a:p>
        </p:txBody>
      </p:sp>
      <p:sp>
        <p:nvSpPr>
          <p:cNvPr id="45071" name="Text Box 12"/>
          <p:cNvSpPr txBox="1">
            <a:spLocks noChangeArrowheads="1"/>
          </p:cNvSpPr>
          <p:nvPr/>
        </p:nvSpPr>
        <p:spPr bwMode="auto">
          <a:xfrm>
            <a:off x="3810000" y="48006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(6)  d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(7)  e :=  e + 1</a:t>
            </a:r>
          </a:p>
        </p:txBody>
      </p:sp>
      <p:sp>
        <p:nvSpPr>
          <p:cNvPr id="45072" name="Text Box 13"/>
          <p:cNvSpPr txBox="1">
            <a:spLocks noChangeArrowheads="1"/>
          </p:cNvSpPr>
          <p:nvPr/>
        </p:nvSpPr>
        <p:spPr bwMode="auto">
          <a:xfrm>
            <a:off x="3276600" y="4876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B4</a:t>
            </a:r>
          </a:p>
        </p:txBody>
      </p:sp>
      <p:sp>
        <p:nvSpPr>
          <p:cNvPr id="45073" name="Text Box 14"/>
          <p:cNvSpPr txBox="1">
            <a:spLocks noChangeArrowheads="1"/>
          </p:cNvSpPr>
          <p:nvPr/>
        </p:nvSpPr>
        <p:spPr bwMode="auto">
          <a:xfrm>
            <a:off x="6477000" y="5257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(10)  a :=  b * d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(11)  b :=  a – d </a:t>
            </a:r>
          </a:p>
        </p:txBody>
      </p:sp>
      <p:sp>
        <p:nvSpPr>
          <p:cNvPr id="45074" name="Text Box 15"/>
          <p:cNvSpPr txBox="1">
            <a:spLocks noChangeArrowheads="1"/>
          </p:cNvSpPr>
          <p:nvPr/>
        </p:nvSpPr>
        <p:spPr bwMode="auto">
          <a:xfrm>
            <a:off x="8382000" y="5410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B6</a:t>
            </a:r>
          </a:p>
        </p:txBody>
      </p:sp>
      <p:sp>
        <p:nvSpPr>
          <p:cNvPr id="45075" name="Line 16"/>
          <p:cNvSpPr>
            <a:spLocks noChangeShapeType="1"/>
          </p:cNvSpPr>
          <p:nvPr/>
        </p:nvSpPr>
        <p:spPr bwMode="auto">
          <a:xfrm>
            <a:off x="7391400" y="1828800"/>
            <a:ext cx="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5076" name="Line 17"/>
          <p:cNvSpPr>
            <a:spLocks noChangeShapeType="1"/>
          </p:cNvSpPr>
          <p:nvPr/>
        </p:nvSpPr>
        <p:spPr bwMode="auto">
          <a:xfrm>
            <a:off x="7391400" y="2995614"/>
            <a:ext cx="0" cy="890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5077" name="Line 18"/>
          <p:cNvSpPr>
            <a:spLocks noChangeShapeType="1"/>
          </p:cNvSpPr>
          <p:nvPr/>
        </p:nvSpPr>
        <p:spPr bwMode="auto">
          <a:xfrm>
            <a:off x="7391400" y="4648200"/>
            <a:ext cx="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5078" name="Line 19"/>
          <p:cNvSpPr>
            <a:spLocks noChangeShapeType="1"/>
          </p:cNvSpPr>
          <p:nvPr/>
        </p:nvSpPr>
        <p:spPr bwMode="auto">
          <a:xfrm flipH="1">
            <a:off x="5715000" y="2971800"/>
            <a:ext cx="7620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5079" name="Line 20"/>
          <p:cNvSpPr>
            <a:spLocks noChangeShapeType="1"/>
          </p:cNvSpPr>
          <p:nvPr/>
        </p:nvSpPr>
        <p:spPr bwMode="auto">
          <a:xfrm>
            <a:off x="5715000" y="3581400"/>
            <a:ext cx="762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5080" name="Line 21"/>
          <p:cNvSpPr>
            <a:spLocks noChangeShapeType="1"/>
          </p:cNvSpPr>
          <p:nvPr/>
        </p:nvSpPr>
        <p:spPr bwMode="auto">
          <a:xfrm>
            <a:off x="4724400" y="3581400"/>
            <a:ext cx="0" cy="1219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5081" name="Freeform 22"/>
          <p:cNvSpPr>
            <a:spLocks/>
          </p:cNvSpPr>
          <p:nvPr/>
        </p:nvSpPr>
        <p:spPr bwMode="auto">
          <a:xfrm>
            <a:off x="2882900" y="2819400"/>
            <a:ext cx="1612900" cy="3124200"/>
          </a:xfrm>
          <a:custGeom>
            <a:avLst/>
            <a:gdLst>
              <a:gd name="T0" fmla="*/ 1384300 w 1016"/>
              <a:gd name="T1" fmla="*/ 2743200 h 1968"/>
              <a:gd name="T2" fmla="*/ 1079500 w 1016"/>
              <a:gd name="T3" fmla="*/ 3048000 h 1968"/>
              <a:gd name="T4" fmla="*/ 622300 w 1016"/>
              <a:gd name="T5" fmla="*/ 3048000 h 1968"/>
              <a:gd name="T6" fmla="*/ 165100 w 1016"/>
              <a:gd name="T7" fmla="*/ 2590800 h 1968"/>
              <a:gd name="T8" fmla="*/ 12700 w 1016"/>
              <a:gd name="T9" fmla="*/ 1524000 h 1968"/>
              <a:gd name="T10" fmla="*/ 241300 w 1016"/>
              <a:gd name="T11" fmla="*/ 533400 h 1968"/>
              <a:gd name="T12" fmla="*/ 698500 w 1016"/>
              <a:gd name="T13" fmla="*/ 76200 h 1968"/>
              <a:gd name="T14" fmla="*/ 1231900 w 1016"/>
              <a:gd name="T15" fmla="*/ 76200 h 1968"/>
              <a:gd name="T16" fmla="*/ 1612900 w 1016"/>
              <a:gd name="T17" fmla="*/ 457200 h 19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6" h="1968">
                <a:moveTo>
                  <a:pt x="872" y="1728"/>
                </a:moveTo>
                <a:cubicBezTo>
                  <a:pt x="816" y="1808"/>
                  <a:pt x="760" y="1888"/>
                  <a:pt x="680" y="1920"/>
                </a:cubicBezTo>
                <a:cubicBezTo>
                  <a:pt x="600" y="1952"/>
                  <a:pt x="488" y="1968"/>
                  <a:pt x="392" y="1920"/>
                </a:cubicBezTo>
                <a:cubicBezTo>
                  <a:pt x="296" y="1872"/>
                  <a:pt x="168" y="1792"/>
                  <a:pt x="104" y="1632"/>
                </a:cubicBezTo>
                <a:cubicBezTo>
                  <a:pt x="40" y="1472"/>
                  <a:pt x="0" y="1176"/>
                  <a:pt x="8" y="960"/>
                </a:cubicBezTo>
                <a:cubicBezTo>
                  <a:pt x="16" y="744"/>
                  <a:pt x="80" y="488"/>
                  <a:pt x="152" y="336"/>
                </a:cubicBezTo>
                <a:cubicBezTo>
                  <a:pt x="224" y="184"/>
                  <a:pt x="336" y="96"/>
                  <a:pt x="440" y="48"/>
                </a:cubicBezTo>
                <a:cubicBezTo>
                  <a:pt x="544" y="0"/>
                  <a:pt x="680" y="8"/>
                  <a:pt x="776" y="48"/>
                </a:cubicBezTo>
                <a:cubicBezTo>
                  <a:pt x="872" y="88"/>
                  <a:pt x="944" y="188"/>
                  <a:pt x="1016" y="288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5082" name="Freeform 23"/>
          <p:cNvSpPr>
            <a:spLocks/>
          </p:cNvSpPr>
          <p:nvPr/>
        </p:nvSpPr>
        <p:spPr bwMode="auto">
          <a:xfrm>
            <a:off x="8001000" y="1968500"/>
            <a:ext cx="1257300" cy="2946400"/>
          </a:xfrm>
          <a:custGeom>
            <a:avLst/>
            <a:gdLst>
              <a:gd name="T0" fmla="*/ 0 w 792"/>
              <a:gd name="T1" fmla="*/ 2679700 h 1856"/>
              <a:gd name="T2" fmla="*/ 381000 w 792"/>
              <a:gd name="T3" fmla="*/ 2908300 h 1856"/>
              <a:gd name="T4" fmla="*/ 914400 w 792"/>
              <a:gd name="T5" fmla="*/ 2755900 h 1856"/>
              <a:gd name="T6" fmla="*/ 1219200 w 792"/>
              <a:gd name="T7" fmla="*/ 1765300 h 1856"/>
              <a:gd name="T8" fmla="*/ 1143000 w 792"/>
              <a:gd name="T9" fmla="*/ 622300 h 1856"/>
              <a:gd name="T10" fmla="*/ 838200 w 792"/>
              <a:gd name="T11" fmla="*/ 165100 h 1856"/>
              <a:gd name="T12" fmla="*/ 533400 w 792"/>
              <a:gd name="T13" fmla="*/ 12700 h 1856"/>
              <a:gd name="T14" fmla="*/ 228600 w 792"/>
              <a:gd name="T15" fmla="*/ 88900 h 1856"/>
              <a:gd name="T16" fmla="*/ 0 w 792"/>
              <a:gd name="T17" fmla="*/ 317500 h 18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2" h="1856">
                <a:moveTo>
                  <a:pt x="0" y="1688"/>
                </a:moveTo>
                <a:cubicBezTo>
                  <a:pt x="72" y="1756"/>
                  <a:pt x="144" y="1824"/>
                  <a:pt x="240" y="1832"/>
                </a:cubicBezTo>
                <a:cubicBezTo>
                  <a:pt x="336" y="1840"/>
                  <a:pt x="488" y="1856"/>
                  <a:pt x="576" y="1736"/>
                </a:cubicBezTo>
                <a:cubicBezTo>
                  <a:pt x="664" y="1616"/>
                  <a:pt x="744" y="1336"/>
                  <a:pt x="768" y="1112"/>
                </a:cubicBezTo>
                <a:cubicBezTo>
                  <a:pt x="792" y="888"/>
                  <a:pt x="760" y="560"/>
                  <a:pt x="720" y="392"/>
                </a:cubicBezTo>
                <a:cubicBezTo>
                  <a:pt x="680" y="224"/>
                  <a:pt x="592" y="168"/>
                  <a:pt x="528" y="104"/>
                </a:cubicBezTo>
                <a:cubicBezTo>
                  <a:pt x="464" y="40"/>
                  <a:pt x="400" y="16"/>
                  <a:pt x="336" y="8"/>
                </a:cubicBezTo>
                <a:cubicBezTo>
                  <a:pt x="272" y="0"/>
                  <a:pt x="200" y="24"/>
                  <a:pt x="144" y="56"/>
                </a:cubicBezTo>
                <a:cubicBezTo>
                  <a:pt x="88" y="88"/>
                  <a:pt x="44" y="144"/>
                  <a:pt x="0" y="200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5083" name="Text Box 24"/>
          <p:cNvSpPr txBox="1">
            <a:spLocks noChangeArrowheads="1"/>
          </p:cNvSpPr>
          <p:nvPr/>
        </p:nvSpPr>
        <p:spPr bwMode="auto">
          <a:xfrm>
            <a:off x="7162800" y="5943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}</a:t>
            </a:r>
          </a:p>
        </p:txBody>
      </p:sp>
      <p:sp>
        <p:nvSpPr>
          <p:cNvPr id="45084" name="Text Box 25"/>
          <p:cNvSpPr txBox="1">
            <a:spLocks noChangeArrowheads="1"/>
          </p:cNvSpPr>
          <p:nvPr/>
        </p:nvSpPr>
        <p:spPr bwMode="auto">
          <a:xfrm>
            <a:off x="6019800" y="4876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b, d }</a:t>
            </a:r>
          </a:p>
        </p:txBody>
      </p:sp>
      <p:sp>
        <p:nvSpPr>
          <p:cNvPr id="45085" name="Text Box 26"/>
          <p:cNvSpPr txBox="1">
            <a:spLocks noChangeArrowheads="1"/>
          </p:cNvSpPr>
          <p:nvPr/>
        </p:nvSpPr>
        <p:spPr bwMode="auto">
          <a:xfrm>
            <a:off x="7162800" y="46482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b, d }</a:t>
            </a:r>
          </a:p>
        </p:txBody>
      </p:sp>
      <p:sp>
        <p:nvSpPr>
          <p:cNvPr id="45086" name="Text Box 27"/>
          <p:cNvSpPr txBox="1">
            <a:spLocks noChangeArrowheads="1"/>
          </p:cNvSpPr>
          <p:nvPr/>
        </p:nvSpPr>
        <p:spPr bwMode="auto">
          <a:xfrm>
            <a:off x="6172200" y="35052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a,b,c,d }</a:t>
            </a:r>
          </a:p>
        </p:txBody>
      </p:sp>
      <p:sp>
        <p:nvSpPr>
          <p:cNvPr id="45087" name="Text Box 28"/>
          <p:cNvSpPr txBox="1">
            <a:spLocks noChangeArrowheads="1"/>
          </p:cNvSpPr>
          <p:nvPr/>
        </p:nvSpPr>
        <p:spPr bwMode="auto">
          <a:xfrm>
            <a:off x="4419600" y="5562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}</a:t>
            </a:r>
          </a:p>
        </p:txBody>
      </p:sp>
      <p:sp>
        <p:nvSpPr>
          <p:cNvPr id="45088" name="Text Box 29"/>
          <p:cNvSpPr txBox="1">
            <a:spLocks noChangeArrowheads="1"/>
          </p:cNvSpPr>
          <p:nvPr/>
        </p:nvSpPr>
        <p:spPr bwMode="auto">
          <a:xfrm>
            <a:off x="3429000" y="4419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a,b,e }</a:t>
            </a:r>
          </a:p>
        </p:txBody>
      </p:sp>
      <p:sp>
        <p:nvSpPr>
          <p:cNvPr id="45089" name="Text Box 30"/>
          <p:cNvSpPr txBox="1">
            <a:spLocks noChangeArrowheads="1"/>
          </p:cNvSpPr>
          <p:nvPr/>
        </p:nvSpPr>
        <p:spPr bwMode="auto">
          <a:xfrm>
            <a:off x="4495800" y="3581401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45090" name="Text Box 31"/>
          <p:cNvSpPr txBox="1">
            <a:spLocks noChangeArrowheads="1"/>
          </p:cNvSpPr>
          <p:nvPr/>
        </p:nvSpPr>
        <p:spPr bwMode="auto">
          <a:xfrm>
            <a:off x="4343400" y="2895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45091" name="Text Box 32"/>
          <p:cNvSpPr txBox="1">
            <a:spLocks noChangeArrowheads="1"/>
          </p:cNvSpPr>
          <p:nvPr/>
        </p:nvSpPr>
        <p:spPr bwMode="auto">
          <a:xfrm>
            <a:off x="7315200" y="2971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</a:rPr>
              <a:t>{ a,b,c,d,e }</a:t>
            </a:r>
          </a:p>
        </p:txBody>
      </p:sp>
      <p:sp>
        <p:nvSpPr>
          <p:cNvPr id="45092" name="Text Box 33"/>
          <p:cNvSpPr txBox="1">
            <a:spLocks noChangeArrowheads="1"/>
          </p:cNvSpPr>
          <p:nvPr/>
        </p:nvSpPr>
        <p:spPr bwMode="auto">
          <a:xfrm>
            <a:off x="5562600" y="19050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</a:rPr>
              <a:t>{ a,b,e }</a:t>
            </a:r>
          </a:p>
        </p:txBody>
      </p:sp>
    </p:spTree>
    <p:extLst>
      <p:ext uri="{BB962C8B-B14F-4D97-AF65-F5344CB8AC3E}">
        <p14:creationId xmlns:p14="http://schemas.microsoft.com/office/powerpoint/2010/main" val="244429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1981200" y="274638"/>
            <a:ext cx="82296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3600">
                <a:solidFill>
                  <a:srgbClr val="2436E6"/>
                </a:solidFill>
              </a:rPr>
              <a:t>基本块出口活跃变量</a:t>
            </a:r>
          </a:p>
        </p:txBody>
      </p:sp>
      <p:sp>
        <p:nvSpPr>
          <p:cNvPr id="46086" name="Rectangle 3"/>
          <p:cNvSpPr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003366"/>
              </a:buClr>
            </a:pPr>
            <a:r>
              <a:rPr lang="zh-CN" altLang="en-US">
                <a:solidFill>
                  <a:srgbClr val="2436E6"/>
                </a:solidFill>
              </a:rPr>
              <a:t>第一次迭代计算</a:t>
            </a:r>
          </a:p>
        </p:txBody>
      </p:sp>
      <p:sp>
        <p:nvSpPr>
          <p:cNvPr id="46087" name="Text Box 4"/>
          <p:cNvSpPr txBox="1">
            <a:spLocks noChangeArrowheads="1"/>
          </p:cNvSpPr>
          <p:nvPr/>
        </p:nvSpPr>
        <p:spPr bwMode="auto">
          <a:xfrm>
            <a:off x="6477000" y="1066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(1)  a :=  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(2)  b :=  2</a:t>
            </a:r>
          </a:p>
        </p:txBody>
      </p:sp>
      <p:sp>
        <p:nvSpPr>
          <p:cNvPr id="46088" name="Text Box 5"/>
          <p:cNvSpPr txBox="1">
            <a:spLocks noChangeArrowheads="1"/>
          </p:cNvSpPr>
          <p:nvPr/>
        </p:nvSpPr>
        <p:spPr bwMode="auto">
          <a:xfrm>
            <a:off x="5943600" y="1143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B1</a:t>
            </a:r>
          </a:p>
        </p:txBody>
      </p:sp>
      <p:sp>
        <p:nvSpPr>
          <p:cNvPr id="46089" name="Text Box 6"/>
          <p:cNvSpPr txBox="1">
            <a:spLocks noChangeArrowheads="1"/>
          </p:cNvSpPr>
          <p:nvPr/>
        </p:nvSpPr>
        <p:spPr bwMode="auto">
          <a:xfrm>
            <a:off x="6477000" y="22860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(3)  c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(4)  d :=  c – a </a:t>
            </a:r>
          </a:p>
        </p:txBody>
      </p:sp>
      <p:sp>
        <p:nvSpPr>
          <p:cNvPr id="46090" name="Text Box 7"/>
          <p:cNvSpPr txBox="1">
            <a:spLocks noChangeArrowheads="1"/>
          </p:cNvSpPr>
          <p:nvPr/>
        </p:nvSpPr>
        <p:spPr bwMode="auto">
          <a:xfrm>
            <a:off x="5943600" y="2362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B2</a:t>
            </a:r>
          </a:p>
        </p:txBody>
      </p:sp>
      <p:sp>
        <p:nvSpPr>
          <p:cNvPr id="46091" name="Text Box 8"/>
          <p:cNvSpPr txBox="1">
            <a:spLocks noChangeArrowheads="1"/>
          </p:cNvSpPr>
          <p:nvPr/>
        </p:nvSpPr>
        <p:spPr bwMode="auto">
          <a:xfrm>
            <a:off x="6477000" y="3935414"/>
            <a:ext cx="1905000" cy="7127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(8)  b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(9)  e :=  c – a </a:t>
            </a:r>
          </a:p>
        </p:txBody>
      </p:sp>
      <p:sp>
        <p:nvSpPr>
          <p:cNvPr id="46092" name="Text Box 9"/>
          <p:cNvSpPr txBox="1">
            <a:spLocks noChangeArrowheads="1"/>
          </p:cNvSpPr>
          <p:nvPr/>
        </p:nvSpPr>
        <p:spPr bwMode="auto">
          <a:xfrm>
            <a:off x="5943600" y="4052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B5</a:t>
            </a:r>
          </a:p>
        </p:txBody>
      </p:sp>
      <p:sp>
        <p:nvSpPr>
          <p:cNvPr id="46093" name="Text Box 10"/>
          <p:cNvSpPr txBox="1">
            <a:spLocks noChangeArrowheads="1"/>
          </p:cNvSpPr>
          <p:nvPr/>
        </p:nvSpPr>
        <p:spPr bwMode="auto">
          <a:xfrm>
            <a:off x="3802063" y="3294064"/>
            <a:ext cx="1905000" cy="276999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(5)  d :=  b * d</a:t>
            </a:r>
          </a:p>
        </p:txBody>
      </p:sp>
      <p:sp>
        <p:nvSpPr>
          <p:cNvPr id="46094" name="Text Box 11"/>
          <p:cNvSpPr txBox="1">
            <a:spLocks noChangeArrowheads="1"/>
          </p:cNvSpPr>
          <p:nvPr/>
        </p:nvSpPr>
        <p:spPr bwMode="auto">
          <a:xfrm>
            <a:off x="3276600" y="3276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B3</a:t>
            </a:r>
          </a:p>
        </p:txBody>
      </p:sp>
      <p:sp>
        <p:nvSpPr>
          <p:cNvPr id="46095" name="Text Box 12"/>
          <p:cNvSpPr txBox="1">
            <a:spLocks noChangeArrowheads="1"/>
          </p:cNvSpPr>
          <p:nvPr/>
        </p:nvSpPr>
        <p:spPr bwMode="auto">
          <a:xfrm>
            <a:off x="3810000" y="48006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(6)  d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(7)  e :=  e + 1</a:t>
            </a:r>
          </a:p>
        </p:txBody>
      </p:sp>
      <p:sp>
        <p:nvSpPr>
          <p:cNvPr id="46096" name="Text Box 13"/>
          <p:cNvSpPr txBox="1">
            <a:spLocks noChangeArrowheads="1"/>
          </p:cNvSpPr>
          <p:nvPr/>
        </p:nvSpPr>
        <p:spPr bwMode="auto">
          <a:xfrm>
            <a:off x="3276600" y="4876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B4</a:t>
            </a:r>
          </a:p>
        </p:txBody>
      </p:sp>
      <p:sp>
        <p:nvSpPr>
          <p:cNvPr id="46097" name="Text Box 14"/>
          <p:cNvSpPr txBox="1">
            <a:spLocks noChangeArrowheads="1"/>
          </p:cNvSpPr>
          <p:nvPr/>
        </p:nvSpPr>
        <p:spPr bwMode="auto">
          <a:xfrm>
            <a:off x="6477000" y="5257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(10)  a :=  b * d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(11)  b :=  a – d </a:t>
            </a:r>
          </a:p>
        </p:txBody>
      </p:sp>
      <p:sp>
        <p:nvSpPr>
          <p:cNvPr id="46098" name="Text Box 15"/>
          <p:cNvSpPr txBox="1">
            <a:spLocks noChangeArrowheads="1"/>
          </p:cNvSpPr>
          <p:nvPr/>
        </p:nvSpPr>
        <p:spPr bwMode="auto">
          <a:xfrm>
            <a:off x="8382000" y="5410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B6</a:t>
            </a:r>
          </a:p>
        </p:txBody>
      </p:sp>
      <p:sp>
        <p:nvSpPr>
          <p:cNvPr id="46099" name="Line 16"/>
          <p:cNvSpPr>
            <a:spLocks noChangeShapeType="1"/>
          </p:cNvSpPr>
          <p:nvPr/>
        </p:nvSpPr>
        <p:spPr bwMode="auto">
          <a:xfrm>
            <a:off x="7391400" y="1828800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6100" name="Line 17"/>
          <p:cNvSpPr>
            <a:spLocks noChangeShapeType="1"/>
          </p:cNvSpPr>
          <p:nvPr/>
        </p:nvSpPr>
        <p:spPr bwMode="auto">
          <a:xfrm>
            <a:off x="7391400" y="2995614"/>
            <a:ext cx="0" cy="89058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6101" name="Line 18"/>
          <p:cNvSpPr>
            <a:spLocks noChangeShapeType="1"/>
          </p:cNvSpPr>
          <p:nvPr/>
        </p:nvSpPr>
        <p:spPr bwMode="auto">
          <a:xfrm>
            <a:off x="7391400" y="4648200"/>
            <a:ext cx="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6102" name="Line 19"/>
          <p:cNvSpPr>
            <a:spLocks noChangeShapeType="1"/>
          </p:cNvSpPr>
          <p:nvPr/>
        </p:nvSpPr>
        <p:spPr bwMode="auto">
          <a:xfrm flipH="1">
            <a:off x="5715000" y="2971800"/>
            <a:ext cx="762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6103" name="Line 20"/>
          <p:cNvSpPr>
            <a:spLocks noChangeShapeType="1"/>
          </p:cNvSpPr>
          <p:nvPr/>
        </p:nvSpPr>
        <p:spPr bwMode="auto">
          <a:xfrm>
            <a:off x="5715000" y="3581400"/>
            <a:ext cx="762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6104" name="Line 21"/>
          <p:cNvSpPr>
            <a:spLocks noChangeShapeType="1"/>
          </p:cNvSpPr>
          <p:nvPr/>
        </p:nvSpPr>
        <p:spPr bwMode="auto">
          <a:xfrm>
            <a:off x="4724400" y="3581400"/>
            <a:ext cx="0" cy="1219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6105" name="Freeform 22"/>
          <p:cNvSpPr>
            <a:spLocks/>
          </p:cNvSpPr>
          <p:nvPr/>
        </p:nvSpPr>
        <p:spPr bwMode="auto">
          <a:xfrm>
            <a:off x="2882900" y="2819400"/>
            <a:ext cx="1612900" cy="3124200"/>
          </a:xfrm>
          <a:custGeom>
            <a:avLst/>
            <a:gdLst>
              <a:gd name="T0" fmla="*/ 1384300 w 1016"/>
              <a:gd name="T1" fmla="*/ 2743200 h 1968"/>
              <a:gd name="T2" fmla="*/ 1079500 w 1016"/>
              <a:gd name="T3" fmla="*/ 3048000 h 1968"/>
              <a:gd name="T4" fmla="*/ 622300 w 1016"/>
              <a:gd name="T5" fmla="*/ 3048000 h 1968"/>
              <a:gd name="T6" fmla="*/ 165100 w 1016"/>
              <a:gd name="T7" fmla="*/ 2590800 h 1968"/>
              <a:gd name="T8" fmla="*/ 12700 w 1016"/>
              <a:gd name="T9" fmla="*/ 1524000 h 1968"/>
              <a:gd name="T10" fmla="*/ 241300 w 1016"/>
              <a:gd name="T11" fmla="*/ 533400 h 1968"/>
              <a:gd name="T12" fmla="*/ 698500 w 1016"/>
              <a:gd name="T13" fmla="*/ 76200 h 1968"/>
              <a:gd name="T14" fmla="*/ 1231900 w 1016"/>
              <a:gd name="T15" fmla="*/ 76200 h 1968"/>
              <a:gd name="T16" fmla="*/ 1612900 w 1016"/>
              <a:gd name="T17" fmla="*/ 457200 h 19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6" h="1968">
                <a:moveTo>
                  <a:pt x="872" y="1728"/>
                </a:moveTo>
                <a:cubicBezTo>
                  <a:pt x="816" y="1808"/>
                  <a:pt x="760" y="1888"/>
                  <a:pt x="680" y="1920"/>
                </a:cubicBezTo>
                <a:cubicBezTo>
                  <a:pt x="600" y="1952"/>
                  <a:pt x="488" y="1968"/>
                  <a:pt x="392" y="1920"/>
                </a:cubicBezTo>
                <a:cubicBezTo>
                  <a:pt x="296" y="1872"/>
                  <a:pt x="168" y="1792"/>
                  <a:pt x="104" y="1632"/>
                </a:cubicBezTo>
                <a:cubicBezTo>
                  <a:pt x="40" y="1472"/>
                  <a:pt x="0" y="1176"/>
                  <a:pt x="8" y="960"/>
                </a:cubicBezTo>
                <a:cubicBezTo>
                  <a:pt x="16" y="744"/>
                  <a:pt x="80" y="488"/>
                  <a:pt x="152" y="336"/>
                </a:cubicBezTo>
                <a:cubicBezTo>
                  <a:pt x="224" y="184"/>
                  <a:pt x="336" y="96"/>
                  <a:pt x="440" y="48"/>
                </a:cubicBezTo>
                <a:cubicBezTo>
                  <a:pt x="544" y="0"/>
                  <a:pt x="680" y="8"/>
                  <a:pt x="776" y="48"/>
                </a:cubicBezTo>
                <a:cubicBezTo>
                  <a:pt x="872" y="88"/>
                  <a:pt x="944" y="188"/>
                  <a:pt x="1016" y="288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6106" name="Freeform 23"/>
          <p:cNvSpPr>
            <a:spLocks/>
          </p:cNvSpPr>
          <p:nvPr/>
        </p:nvSpPr>
        <p:spPr bwMode="auto">
          <a:xfrm>
            <a:off x="8001000" y="1968500"/>
            <a:ext cx="1257300" cy="2946400"/>
          </a:xfrm>
          <a:custGeom>
            <a:avLst/>
            <a:gdLst>
              <a:gd name="T0" fmla="*/ 0 w 792"/>
              <a:gd name="T1" fmla="*/ 2679700 h 1856"/>
              <a:gd name="T2" fmla="*/ 381000 w 792"/>
              <a:gd name="T3" fmla="*/ 2908300 h 1856"/>
              <a:gd name="T4" fmla="*/ 914400 w 792"/>
              <a:gd name="T5" fmla="*/ 2755900 h 1856"/>
              <a:gd name="T6" fmla="*/ 1219200 w 792"/>
              <a:gd name="T7" fmla="*/ 1765300 h 1856"/>
              <a:gd name="T8" fmla="*/ 1143000 w 792"/>
              <a:gd name="T9" fmla="*/ 622300 h 1856"/>
              <a:gd name="T10" fmla="*/ 838200 w 792"/>
              <a:gd name="T11" fmla="*/ 165100 h 1856"/>
              <a:gd name="T12" fmla="*/ 533400 w 792"/>
              <a:gd name="T13" fmla="*/ 12700 h 1856"/>
              <a:gd name="T14" fmla="*/ 228600 w 792"/>
              <a:gd name="T15" fmla="*/ 88900 h 1856"/>
              <a:gd name="T16" fmla="*/ 0 w 792"/>
              <a:gd name="T17" fmla="*/ 317500 h 18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2" h="1856">
                <a:moveTo>
                  <a:pt x="0" y="1688"/>
                </a:moveTo>
                <a:cubicBezTo>
                  <a:pt x="72" y="1756"/>
                  <a:pt x="144" y="1824"/>
                  <a:pt x="240" y="1832"/>
                </a:cubicBezTo>
                <a:cubicBezTo>
                  <a:pt x="336" y="1840"/>
                  <a:pt x="488" y="1856"/>
                  <a:pt x="576" y="1736"/>
                </a:cubicBezTo>
                <a:cubicBezTo>
                  <a:pt x="664" y="1616"/>
                  <a:pt x="744" y="1336"/>
                  <a:pt x="768" y="1112"/>
                </a:cubicBezTo>
                <a:cubicBezTo>
                  <a:pt x="792" y="888"/>
                  <a:pt x="760" y="560"/>
                  <a:pt x="720" y="392"/>
                </a:cubicBezTo>
                <a:cubicBezTo>
                  <a:pt x="680" y="224"/>
                  <a:pt x="592" y="168"/>
                  <a:pt x="528" y="104"/>
                </a:cubicBezTo>
                <a:cubicBezTo>
                  <a:pt x="464" y="40"/>
                  <a:pt x="400" y="16"/>
                  <a:pt x="336" y="8"/>
                </a:cubicBezTo>
                <a:cubicBezTo>
                  <a:pt x="272" y="0"/>
                  <a:pt x="200" y="24"/>
                  <a:pt x="144" y="56"/>
                </a:cubicBezTo>
                <a:cubicBezTo>
                  <a:pt x="88" y="88"/>
                  <a:pt x="44" y="144"/>
                  <a:pt x="0" y="200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6107" name="Text Box 24"/>
          <p:cNvSpPr txBox="1">
            <a:spLocks noChangeArrowheads="1"/>
          </p:cNvSpPr>
          <p:nvPr/>
        </p:nvSpPr>
        <p:spPr bwMode="auto">
          <a:xfrm>
            <a:off x="7162800" y="5943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}</a:t>
            </a:r>
          </a:p>
        </p:txBody>
      </p:sp>
      <p:sp>
        <p:nvSpPr>
          <p:cNvPr id="46108" name="Text Box 25"/>
          <p:cNvSpPr txBox="1">
            <a:spLocks noChangeArrowheads="1"/>
          </p:cNvSpPr>
          <p:nvPr/>
        </p:nvSpPr>
        <p:spPr bwMode="auto">
          <a:xfrm>
            <a:off x="6019800" y="4876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b, d }</a:t>
            </a:r>
          </a:p>
        </p:txBody>
      </p:sp>
      <p:sp>
        <p:nvSpPr>
          <p:cNvPr id="46109" name="Text Box 26"/>
          <p:cNvSpPr txBox="1">
            <a:spLocks noChangeArrowheads="1"/>
          </p:cNvSpPr>
          <p:nvPr/>
        </p:nvSpPr>
        <p:spPr bwMode="auto">
          <a:xfrm>
            <a:off x="7162800" y="46482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b, d }</a:t>
            </a:r>
          </a:p>
        </p:txBody>
      </p:sp>
      <p:sp>
        <p:nvSpPr>
          <p:cNvPr id="46110" name="Text Box 27"/>
          <p:cNvSpPr txBox="1">
            <a:spLocks noChangeArrowheads="1"/>
          </p:cNvSpPr>
          <p:nvPr/>
        </p:nvSpPr>
        <p:spPr bwMode="auto">
          <a:xfrm>
            <a:off x="6172200" y="35052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 }</a:t>
            </a:r>
          </a:p>
        </p:txBody>
      </p:sp>
      <p:sp>
        <p:nvSpPr>
          <p:cNvPr id="46111" name="Text Box 28"/>
          <p:cNvSpPr txBox="1">
            <a:spLocks noChangeArrowheads="1"/>
          </p:cNvSpPr>
          <p:nvPr/>
        </p:nvSpPr>
        <p:spPr bwMode="auto">
          <a:xfrm>
            <a:off x="4419600" y="5562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}</a:t>
            </a:r>
          </a:p>
        </p:txBody>
      </p:sp>
      <p:sp>
        <p:nvSpPr>
          <p:cNvPr id="46112" name="Text Box 29"/>
          <p:cNvSpPr txBox="1">
            <a:spLocks noChangeArrowheads="1"/>
          </p:cNvSpPr>
          <p:nvPr/>
        </p:nvSpPr>
        <p:spPr bwMode="auto">
          <a:xfrm>
            <a:off x="3429000" y="4419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a,b,e }</a:t>
            </a:r>
          </a:p>
        </p:txBody>
      </p:sp>
      <p:sp>
        <p:nvSpPr>
          <p:cNvPr id="46113" name="Text Box 30"/>
          <p:cNvSpPr txBox="1">
            <a:spLocks noChangeArrowheads="1"/>
          </p:cNvSpPr>
          <p:nvPr/>
        </p:nvSpPr>
        <p:spPr bwMode="auto">
          <a:xfrm>
            <a:off x="4495800" y="3581401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46114" name="Text Box 31"/>
          <p:cNvSpPr txBox="1">
            <a:spLocks noChangeArrowheads="1"/>
          </p:cNvSpPr>
          <p:nvPr/>
        </p:nvSpPr>
        <p:spPr bwMode="auto">
          <a:xfrm>
            <a:off x="4343400" y="2895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46115" name="Text Box 32"/>
          <p:cNvSpPr txBox="1">
            <a:spLocks noChangeArrowheads="1"/>
          </p:cNvSpPr>
          <p:nvPr/>
        </p:nvSpPr>
        <p:spPr bwMode="auto">
          <a:xfrm>
            <a:off x="7315200" y="2971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46116" name="Text Box 33"/>
          <p:cNvSpPr txBox="1">
            <a:spLocks noChangeArrowheads="1"/>
          </p:cNvSpPr>
          <p:nvPr/>
        </p:nvSpPr>
        <p:spPr bwMode="auto">
          <a:xfrm>
            <a:off x="6110288" y="19446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a,b,e }</a:t>
            </a:r>
          </a:p>
        </p:txBody>
      </p:sp>
      <p:sp>
        <p:nvSpPr>
          <p:cNvPr id="46117" name="Text Box 34"/>
          <p:cNvSpPr txBox="1">
            <a:spLocks noChangeArrowheads="1"/>
          </p:cNvSpPr>
          <p:nvPr/>
        </p:nvSpPr>
        <p:spPr bwMode="auto">
          <a:xfrm>
            <a:off x="7162800" y="1711326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</a:rPr>
              <a:t>{ a,b,e }</a:t>
            </a:r>
          </a:p>
        </p:txBody>
      </p:sp>
      <p:sp>
        <p:nvSpPr>
          <p:cNvPr id="46118" name="Text Box 35"/>
          <p:cNvSpPr txBox="1">
            <a:spLocks noChangeArrowheads="1"/>
          </p:cNvSpPr>
          <p:nvPr/>
        </p:nvSpPr>
        <p:spPr bwMode="auto">
          <a:xfrm>
            <a:off x="6096000" y="685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</a:rPr>
              <a:t>{ e }</a:t>
            </a:r>
          </a:p>
        </p:txBody>
      </p:sp>
    </p:spTree>
    <p:extLst>
      <p:ext uri="{BB962C8B-B14F-4D97-AF65-F5344CB8AC3E}">
        <p14:creationId xmlns:p14="http://schemas.microsoft.com/office/powerpoint/2010/main" val="28629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9.15 </a:t>
            </a:r>
            <a:r>
              <a:rPr lang="en-US" altLang="zh-CN" dirty="0"/>
              <a:t>b</a:t>
            </a:r>
            <a:r>
              <a:rPr lang="en-US" altLang="zh-CN" dirty="0" smtClean="0"/>
              <a:t>.</a:t>
            </a:r>
            <a:r>
              <a:rPr lang="zh-CN" altLang="en-US" dirty="0" smtClean="0"/>
              <a:t>找出一种深度优先排序</a:t>
            </a:r>
            <a:endParaRPr lang="en-US" altLang="zh-CN" dirty="0" smtClean="0"/>
          </a:p>
          <a:p>
            <a:r>
              <a:rPr lang="en-US" altLang="zh-CN" dirty="0" smtClean="0"/>
              <a:t>{1,2,5,6,3,4}</a:t>
            </a:r>
          </a:p>
          <a:p>
            <a:r>
              <a:rPr lang="en-US" altLang="zh-CN" dirty="0" smtClean="0"/>
              <a:t>Or</a:t>
            </a:r>
          </a:p>
          <a:p>
            <a:r>
              <a:rPr lang="en-US" altLang="zh-CN" dirty="0" smtClean="0"/>
              <a:t>{1,2,3,4,5,6}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162" y="649029"/>
            <a:ext cx="5665875" cy="55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4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ChangeArrowheads="1"/>
          </p:cNvSpPr>
          <p:nvPr/>
        </p:nvSpPr>
        <p:spPr bwMode="auto">
          <a:xfrm>
            <a:off x="1981200" y="274638"/>
            <a:ext cx="82296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3600">
                <a:solidFill>
                  <a:srgbClr val="2436E6"/>
                </a:solidFill>
              </a:rPr>
              <a:t>基本块出口活跃变量</a:t>
            </a:r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003366"/>
              </a:buClr>
            </a:pPr>
            <a:r>
              <a:rPr lang="zh-CN" altLang="en-US">
                <a:solidFill>
                  <a:srgbClr val="2436E6"/>
                </a:solidFill>
              </a:rPr>
              <a:t>第二次迭代计算</a:t>
            </a:r>
          </a:p>
        </p:txBody>
      </p:sp>
      <p:sp>
        <p:nvSpPr>
          <p:cNvPr id="47111" name="Text Box 4"/>
          <p:cNvSpPr txBox="1">
            <a:spLocks noChangeArrowheads="1"/>
          </p:cNvSpPr>
          <p:nvPr/>
        </p:nvSpPr>
        <p:spPr bwMode="auto">
          <a:xfrm>
            <a:off x="6477000" y="1066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(1)  a :=  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(2)  b :=  2</a:t>
            </a:r>
          </a:p>
        </p:txBody>
      </p:sp>
      <p:sp>
        <p:nvSpPr>
          <p:cNvPr id="47112" name="Text Box 5"/>
          <p:cNvSpPr txBox="1">
            <a:spLocks noChangeArrowheads="1"/>
          </p:cNvSpPr>
          <p:nvPr/>
        </p:nvSpPr>
        <p:spPr bwMode="auto">
          <a:xfrm>
            <a:off x="5943600" y="1143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B1</a:t>
            </a:r>
          </a:p>
        </p:txBody>
      </p:sp>
      <p:sp>
        <p:nvSpPr>
          <p:cNvPr id="47113" name="Text Box 6"/>
          <p:cNvSpPr txBox="1">
            <a:spLocks noChangeArrowheads="1"/>
          </p:cNvSpPr>
          <p:nvPr/>
        </p:nvSpPr>
        <p:spPr bwMode="auto">
          <a:xfrm>
            <a:off x="6477000" y="22860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(3)  c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(4)  d :=  c – a </a:t>
            </a:r>
          </a:p>
        </p:txBody>
      </p:sp>
      <p:sp>
        <p:nvSpPr>
          <p:cNvPr id="47114" name="Text Box 7"/>
          <p:cNvSpPr txBox="1">
            <a:spLocks noChangeArrowheads="1"/>
          </p:cNvSpPr>
          <p:nvPr/>
        </p:nvSpPr>
        <p:spPr bwMode="auto">
          <a:xfrm>
            <a:off x="5943600" y="2362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B2</a:t>
            </a:r>
          </a:p>
        </p:txBody>
      </p:sp>
      <p:sp>
        <p:nvSpPr>
          <p:cNvPr id="47115" name="Text Box 8"/>
          <p:cNvSpPr txBox="1">
            <a:spLocks noChangeArrowheads="1"/>
          </p:cNvSpPr>
          <p:nvPr/>
        </p:nvSpPr>
        <p:spPr bwMode="auto">
          <a:xfrm>
            <a:off x="6477000" y="3935414"/>
            <a:ext cx="1905000" cy="7127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(8)  b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(9)  e :=  c – a </a:t>
            </a:r>
          </a:p>
        </p:txBody>
      </p:sp>
      <p:sp>
        <p:nvSpPr>
          <p:cNvPr id="47116" name="Text Box 9"/>
          <p:cNvSpPr txBox="1">
            <a:spLocks noChangeArrowheads="1"/>
          </p:cNvSpPr>
          <p:nvPr/>
        </p:nvSpPr>
        <p:spPr bwMode="auto">
          <a:xfrm>
            <a:off x="5943600" y="4052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B5</a:t>
            </a:r>
          </a:p>
        </p:txBody>
      </p:sp>
      <p:sp>
        <p:nvSpPr>
          <p:cNvPr id="47117" name="Text Box 10"/>
          <p:cNvSpPr txBox="1">
            <a:spLocks noChangeArrowheads="1"/>
          </p:cNvSpPr>
          <p:nvPr/>
        </p:nvSpPr>
        <p:spPr bwMode="auto">
          <a:xfrm>
            <a:off x="3802063" y="3294064"/>
            <a:ext cx="1905000" cy="276999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(5)  d :=  b * d</a:t>
            </a:r>
          </a:p>
        </p:txBody>
      </p:sp>
      <p:sp>
        <p:nvSpPr>
          <p:cNvPr id="47118" name="Text Box 11"/>
          <p:cNvSpPr txBox="1">
            <a:spLocks noChangeArrowheads="1"/>
          </p:cNvSpPr>
          <p:nvPr/>
        </p:nvSpPr>
        <p:spPr bwMode="auto">
          <a:xfrm>
            <a:off x="3276600" y="3276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B3</a:t>
            </a:r>
          </a:p>
        </p:txBody>
      </p:sp>
      <p:sp>
        <p:nvSpPr>
          <p:cNvPr id="47119" name="Text Box 12"/>
          <p:cNvSpPr txBox="1">
            <a:spLocks noChangeArrowheads="1"/>
          </p:cNvSpPr>
          <p:nvPr/>
        </p:nvSpPr>
        <p:spPr bwMode="auto">
          <a:xfrm>
            <a:off x="3810000" y="48006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(6)  d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(7)  e :=  e + 1</a:t>
            </a:r>
          </a:p>
        </p:txBody>
      </p:sp>
      <p:sp>
        <p:nvSpPr>
          <p:cNvPr id="47120" name="Text Box 13"/>
          <p:cNvSpPr txBox="1">
            <a:spLocks noChangeArrowheads="1"/>
          </p:cNvSpPr>
          <p:nvPr/>
        </p:nvSpPr>
        <p:spPr bwMode="auto">
          <a:xfrm>
            <a:off x="3276600" y="4876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B4</a:t>
            </a:r>
          </a:p>
        </p:txBody>
      </p:sp>
      <p:sp>
        <p:nvSpPr>
          <p:cNvPr id="47121" name="Text Box 14"/>
          <p:cNvSpPr txBox="1">
            <a:spLocks noChangeArrowheads="1"/>
          </p:cNvSpPr>
          <p:nvPr/>
        </p:nvSpPr>
        <p:spPr bwMode="auto">
          <a:xfrm>
            <a:off x="6477000" y="5257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(10)  a :=  b * d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(11)  b :=  a – d </a:t>
            </a:r>
          </a:p>
        </p:txBody>
      </p:sp>
      <p:sp>
        <p:nvSpPr>
          <p:cNvPr id="47122" name="Text Box 15"/>
          <p:cNvSpPr txBox="1">
            <a:spLocks noChangeArrowheads="1"/>
          </p:cNvSpPr>
          <p:nvPr/>
        </p:nvSpPr>
        <p:spPr bwMode="auto">
          <a:xfrm>
            <a:off x="8382000" y="5410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B6</a:t>
            </a:r>
          </a:p>
        </p:txBody>
      </p:sp>
      <p:sp>
        <p:nvSpPr>
          <p:cNvPr id="47123" name="Line 16"/>
          <p:cNvSpPr>
            <a:spLocks noChangeShapeType="1"/>
          </p:cNvSpPr>
          <p:nvPr/>
        </p:nvSpPr>
        <p:spPr bwMode="auto">
          <a:xfrm>
            <a:off x="7391400" y="1828800"/>
            <a:ext cx="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7124" name="Line 17"/>
          <p:cNvSpPr>
            <a:spLocks noChangeShapeType="1"/>
          </p:cNvSpPr>
          <p:nvPr/>
        </p:nvSpPr>
        <p:spPr bwMode="auto">
          <a:xfrm>
            <a:off x="7391400" y="2995614"/>
            <a:ext cx="0" cy="89058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7125" name="Line 18"/>
          <p:cNvSpPr>
            <a:spLocks noChangeShapeType="1"/>
          </p:cNvSpPr>
          <p:nvPr/>
        </p:nvSpPr>
        <p:spPr bwMode="auto">
          <a:xfrm>
            <a:off x="7391400" y="4648200"/>
            <a:ext cx="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7126" name="Line 19"/>
          <p:cNvSpPr>
            <a:spLocks noChangeShapeType="1"/>
          </p:cNvSpPr>
          <p:nvPr/>
        </p:nvSpPr>
        <p:spPr bwMode="auto">
          <a:xfrm flipH="1">
            <a:off x="5715000" y="2971800"/>
            <a:ext cx="762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7127" name="Line 20"/>
          <p:cNvSpPr>
            <a:spLocks noChangeShapeType="1"/>
          </p:cNvSpPr>
          <p:nvPr/>
        </p:nvSpPr>
        <p:spPr bwMode="auto">
          <a:xfrm>
            <a:off x="5715000" y="3581400"/>
            <a:ext cx="762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7128" name="Line 21"/>
          <p:cNvSpPr>
            <a:spLocks noChangeShapeType="1"/>
          </p:cNvSpPr>
          <p:nvPr/>
        </p:nvSpPr>
        <p:spPr bwMode="auto">
          <a:xfrm>
            <a:off x="4724400" y="3581400"/>
            <a:ext cx="0" cy="1219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7129" name="Freeform 22"/>
          <p:cNvSpPr>
            <a:spLocks/>
          </p:cNvSpPr>
          <p:nvPr/>
        </p:nvSpPr>
        <p:spPr bwMode="auto">
          <a:xfrm>
            <a:off x="2882900" y="2819400"/>
            <a:ext cx="1612900" cy="3124200"/>
          </a:xfrm>
          <a:custGeom>
            <a:avLst/>
            <a:gdLst>
              <a:gd name="T0" fmla="*/ 1384300 w 1016"/>
              <a:gd name="T1" fmla="*/ 2743200 h 1968"/>
              <a:gd name="T2" fmla="*/ 1079500 w 1016"/>
              <a:gd name="T3" fmla="*/ 3048000 h 1968"/>
              <a:gd name="T4" fmla="*/ 622300 w 1016"/>
              <a:gd name="T5" fmla="*/ 3048000 h 1968"/>
              <a:gd name="T6" fmla="*/ 165100 w 1016"/>
              <a:gd name="T7" fmla="*/ 2590800 h 1968"/>
              <a:gd name="T8" fmla="*/ 12700 w 1016"/>
              <a:gd name="T9" fmla="*/ 1524000 h 1968"/>
              <a:gd name="T10" fmla="*/ 241300 w 1016"/>
              <a:gd name="T11" fmla="*/ 533400 h 1968"/>
              <a:gd name="T12" fmla="*/ 698500 w 1016"/>
              <a:gd name="T13" fmla="*/ 76200 h 1968"/>
              <a:gd name="T14" fmla="*/ 1231900 w 1016"/>
              <a:gd name="T15" fmla="*/ 76200 h 1968"/>
              <a:gd name="T16" fmla="*/ 1612900 w 1016"/>
              <a:gd name="T17" fmla="*/ 457200 h 19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6" h="1968">
                <a:moveTo>
                  <a:pt x="872" y="1728"/>
                </a:moveTo>
                <a:cubicBezTo>
                  <a:pt x="816" y="1808"/>
                  <a:pt x="760" y="1888"/>
                  <a:pt x="680" y="1920"/>
                </a:cubicBezTo>
                <a:cubicBezTo>
                  <a:pt x="600" y="1952"/>
                  <a:pt x="488" y="1968"/>
                  <a:pt x="392" y="1920"/>
                </a:cubicBezTo>
                <a:cubicBezTo>
                  <a:pt x="296" y="1872"/>
                  <a:pt x="168" y="1792"/>
                  <a:pt x="104" y="1632"/>
                </a:cubicBezTo>
                <a:cubicBezTo>
                  <a:pt x="40" y="1472"/>
                  <a:pt x="0" y="1176"/>
                  <a:pt x="8" y="960"/>
                </a:cubicBezTo>
                <a:cubicBezTo>
                  <a:pt x="16" y="744"/>
                  <a:pt x="80" y="488"/>
                  <a:pt x="152" y="336"/>
                </a:cubicBezTo>
                <a:cubicBezTo>
                  <a:pt x="224" y="184"/>
                  <a:pt x="336" y="96"/>
                  <a:pt x="440" y="48"/>
                </a:cubicBezTo>
                <a:cubicBezTo>
                  <a:pt x="544" y="0"/>
                  <a:pt x="680" y="8"/>
                  <a:pt x="776" y="48"/>
                </a:cubicBezTo>
                <a:cubicBezTo>
                  <a:pt x="872" y="88"/>
                  <a:pt x="944" y="188"/>
                  <a:pt x="1016" y="288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7130" name="Freeform 23"/>
          <p:cNvSpPr>
            <a:spLocks/>
          </p:cNvSpPr>
          <p:nvPr/>
        </p:nvSpPr>
        <p:spPr bwMode="auto">
          <a:xfrm>
            <a:off x="8001000" y="1968500"/>
            <a:ext cx="1257300" cy="2946400"/>
          </a:xfrm>
          <a:custGeom>
            <a:avLst/>
            <a:gdLst>
              <a:gd name="T0" fmla="*/ 0 w 792"/>
              <a:gd name="T1" fmla="*/ 2679700 h 1856"/>
              <a:gd name="T2" fmla="*/ 381000 w 792"/>
              <a:gd name="T3" fmla="*/ 2908300 h 1856"/>
              <a:gd name="T4" fmla="*/ 914400 w 792"/>
              <a:gd name="T5" fmla="*/ 2755900 h 1856"/>
              <a:gd name="T6" fmla="*/ 1219200 w 792"/>
              <a:gd name="T7" fmla="*/ 1765300 h 1856"/>
              <a:gd name="T8" fmla="*/ 1143000 w 792"/>
              <a:gd name="T9" fmla="*/ 622300 h 1856"/>
              <a:gd name="T10" fmla="*/ 838200 w 792"/>
              <a:gd name="T11" fmla="*/ 165100 h 1856"/>
              <a:gd name="T12" fmla="*/ 533400 w 792"/>
              <a:gd name="T13" fmla="*/ 12700 h 1856"/>
              <a:gd name="T14" fmla="*/ 228600 w 792"/>
              <a:gd name="T15" fmla="*/ 88900 h 1856"/>
              <a:gd name="T16" fmla="*/ 0 w 792"/>
              <a:gd name="T17" fmla="*/ 317500 h 18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2" h="1856">
                <a:moveTo>
                  <a:pt x="0" y="1688"/>
                </a:moveTo>
                <a:cubicBezTo>
                  <a:pt x="72" y="1756"/>
                  <a:pt x="144" y="1824"/>
                  <a:pt x="240" y="1832"/>
                </a:cubicBezTo>
                <a:cubicBezTo>
                  <a:pt x="336" y="1840"/>
                  <a:pt x="488" y="1856"/>
                  <a:pt x="576" y="1736"/>
                </a:cubicBezTo>
                <a:cubicBezTo>
                  <a:pt x="664" y="1616"/>
                  <a:pt x="744" y="1336"/>
                  <a:pt x="768" y="1112"/>
                </a:cubicBezTo>
                <a:cubicBezTo>
                  <a:pt x="792" y="888"/>
                  <a:pt x="760" y="560"/>
                  <a:pt x="720" y="392"/>
                </a:cubicBezTo>
                <a:cubicBezTo>
                  <a:pt x="680" y="224"/>
                  <a:pt x="592" y="168"/>
                  <a:pt x="528" y="104"/>
                </a:cubicBezTo>
                <a:cubicBezTo>
                  <a:pt x="464" y="40"/>
                  <a:pt x="400" y="16"/>
                  <a:pt x="336" y="8"/>
                </a:cubicBezTo>
                <a:cubicBezTo>
                  <a:pt x="272" y="0"/>
                  <a:pt x="200" y="24"/>
                  <a:pt x="144" y="56"/>
                </a:cubicBezTo>
                <a:cubicBezTo>
                  <a:pt x="88" y="88"/>
                  <a:pt x="44" y="144"/>
                  <a:pt x="0" y="200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7131" name="Text Box 24"/>
          <p:cNvSpPr txBox="1">
            <a:spLocks noChangeArrowheads="1"/>
          </p:cNvSpPr>
          <p:nvPr/>
        </p:nvSpPr>
        <p:spPr bwMode="auto">
          <a:xfrm>
            <a:off x="7162800" y="5943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</a:rPr>
              <a:t>{  }</a:t>
            </a:r>
          </a:p>
        </p:txBody>
      </p:sp>
      <p:sp>
        <p:nvSpPr>
          <p:cNvPr id="47132" name="Text Box 25"/>
          <p:cNvSpPr txBox="1">
            <a:spLocks noChangeArrowheads="1"/>
          </p:cNvSpPr>
          <p:nvPr/>
        </p:nvSpPr>
        <p:spPr bwMode="auto">
          <a:xfrm>
            <a:off x="6019800" y="4876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</a:rPr>
              <a:t>{ b, d }</a:t>
            </a:r>
          </a:p>
        </p:txBody>
      </p:sp>
      <p:sp>
        <p:nvSpPr>
          <p:cNvPr id="47133" name="Text Box 26"/>
          <p:cNvSpPr txBox="1">
            <a:spLocks noChangeArrowheads="1"/>
          </p:cNvSpPr>
          <p:nvPr/>
        </p:nvSpPr>
        <p:spPr bwMode="auto">
          <a:xfrm>
            <a:off x="7162800" y="46482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b, d }</a:t>
            </a:r>
          </a:p>
        </p:txBody>
      </p:sp>
      <p:sp>
        <p:nvSpPr>
          <p:cNvPr id="47134" name="Text Box 27"/>
          <p:cNvSpPr txBox="1">
            <a:spLocks noChangeArrowheads="1"/>
          </p:cNvSpPr>
          <p:nvPr/>
        </p:nvSpPr>
        <p:spPr bwMode="auto">
          <a:xfrm>
            <a:off x="6172200" y="35052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 }</a:t>
            </a:r>
          </a:p>
        </p:txBody>
      </p:sp>
      <p:sp>
        <p:nvSpPr>
          <p:cNvPr id="47135" name="Text Box 28"/>
          <p:cNvSpPr txBox="1">
            <a:spLocks noChangeArrowheads="1"/>
          </p:cNvSpPr>
          <p:nvPr/>
        </p:nvSpPr>
        <p:spPr bwMode="auto">
          <a:xfrm>
            <a:off x="4419600" y="5562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}</a:t>
            </a:r>
          </a:p>
        </p:txBody>
      </p:sp>
      <p:sp>
        <p:nvSpPr>
          <p:cNvPr id="47136" name="Text Box 29"/>
          <p:cNvSpPr txBox="1">
            <a:spLocks noChangeArrowheads="1"/>
          </p:cNvSpPr>
          <p:nvPr/>
        </p:nvSpPr>
        <p:spPr bwMode="auto">
          <a:xfrm>
            <a:off x="3429000" y="4419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a,b,e }</a:t>
            </a:r>
          </a:p>
        </p:txBody>
      </p:sp>
      <p:sp>
        <p:nvSpPr>
          <p:cNvPr id="47137" name="Text Box 30"/>
          <p:cNvSpPr txBox="1">
            <a:spLocks noChangeArrowheads="1"/>
          </p:cNvSpPr>
          <p:nvPr/>
        </p:nvSpPr>
        <p:spPr bwMode="auto">
          <a:xfrm>
            <a:off x="4495800" y="3581401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47138" name="Text Box 31"/>
          <p:cNvSpPr txBox="1">
            <a:spLocks noChangeArrowheads="1"/>
          </p:cNvSpPr>
          <p:nvPr/>
        </p:nvSpPr>
        <p:spPr bwMode="auto">
          <a:xfrm>
            <a:off x="4343400" y="2895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47139" name="Text Box 32"/>
          <p:cNvSpPr txBox="1">
            <a:spLocks noChangeArrowheads="1"/>
          </p:cNvSpPr>
          <p:nvPr/>
        </p:nvSpPr>
        <p:spPr bwMode="auto">
          <a:xfrm>
            <a:off x="7315200" y="2971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47140" name="Text Box 33"/>
          <p:cNvSpPr txBox="1">
            <a:spLocks noChangeArrowheads="1"/>
          </p:cNvSpPr>
          <p:nvPr/>
        </p:nvSpPr>
        <p:spPr bwMode="auto">
          <a:xfrm>
            <a:off x="6110288" y="19446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a,b,e }</a:t>
            </a:r>
          </a:p>
        </p:txBody>
      </p:sp>
      <p:sp>
        <p:nvSpPr>
          <p:cNvPr id="47141" name="Text Box 34"/>
          <p:cNvSpPr txBox="1">
            <a:spLocks noChangeArrowheads="1"/>
          </p:cNvSpPr>
          <p:nvPr/>
        </p:nvSpPr>
        <p:spPr bwMode="auto">
          <a:xfrm>
            <a:off x="7162800" y="1711326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a,b,e }</a:t>
            </a:r>
          </a:p>
        </p:txBody>
      </p:sp>
      <p:sp>
        <p:nvSpPr>
          <p:cNvPr id="47142" name="Text Box 35"/>
          <p:cNvSpPr txBox="1">
            <a:spLocks noChangeArrowheads="1"/>
          </p:cNvSpPr>
          <p:nvPr/>
        </p:nvSpPr>
        <p:spPr bwMode="auto">
          <a:xfrm>
            <a:off x="6096000" y="685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e }</a:t>
            </a:r>
          </a:p>
        </p:txBody>
      </p:sp>
    </p:spTree>
    <p:extLst>
      <p:ext uri="{BB962C8B-B14F-4D97-AF65-F5344CB8AC3E}">
        <p14:creationId xmlns:p14="http://schemas.microsoft.com/office/powerpoint/2010/main" val="18756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1981200" y="274638"/>
            <a:ext cx="82296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3600">
                <a:solidFill>
                  <a:srgbClr val="2436E6"/>
                </a:solidFill>
              </a:rPr>
              <a:t>基本块出口活跃变量</a:t>
            </a:r>
          </a:p>
        </p:txBody>
      </p:sp>
      <p:sp>
        <p:nvSpPr>
          <p:cNvPr id="48134" name="Rectangle 3"/>
          <p:cNvSpPr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003366"/>
              </a:buClr>
            </a:pPr>
            <a:r>
              <a:rPr lang="zh-CN" altLang="en-US">
                <a:solidFill>
                  <a:srgbClr val="2436E6"/>
                </a:solidFill>
              </a:rPr>
              <a:t>第二次迭代计算</a:t>
            </a:r>
          </a:p>
        </p:txBody>
      </p:sp>
      <p:sp>
        <p:nvSpPr>
          <p:cNvPr id="48135" name="Text Box 4"/>
          <p:cNvSpPr txBox="1">
            <a:spLocks noChangeArrowheads="1"/>
          </p:cNvSpPr>
          <p:nvPr/>
        </p:nvSpPr>
        <p:spPr bwMode="auto">
          <a:xfrm>
            <a:off x="6477000" y="1066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(1)  a :=  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(2)  b :=  2</a:t>
            </a:r>
          </a:p>
        </p:txBody>
      </p:sp>
      <p:sp>
        <p:nvSpPr>
          <p:cNvPr id="48136" name="Text Box 5"/>
          <p:cNvSpPr txBox="1">
            <a:spLocks noChangeArrowheads="1"/>
          </p:cNvSpPr>
          <p:nvPr/>
        </p:nvSpPr>
        <p:spPr bwMode="auto">
          <a:xfrm>
            <a:off x="5943600" y="1143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B1</a:t>
            </a:r>
          </a:p>
        </p:txBody>
      </p:sp>
      <p:sp>
        <p:nvSpPr>
          <p:cNvPr id="48137" name="Text Box 6"/>
          <p:cNvSpPr txBox="1">
            <a:spLocks noChangeArrowheads="1"/>
          </p:cNvSpPr>
          <p:nvPr/>
        </p:nvSpPr>
        <p:spPr bwMode="auto">
          <a:xfrm>
            <a:off x="6477000" y="22860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(3)  c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(4)  d :=  c – a </a:t>
            </a:r>
          </a:p>
        </p:txBody>
      </p:sp>
      <p:sp>
        <p:nvSpPr>
          <p:cNvPr id="48138" name="Text Box 7"/>
          <p:cNvSpPr txBox="1">
            <a:spLocks noChangeArrowheads="1"/>
          </p:cNvSpPr>
          <p:nvPr/>
        </p:nvSpPr>
        <p:spPr bwMode="auto">
          <a:xfrm>
            <a:off x="5943600" y="2362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B2</a:t>
            </a:r>
          </a:p>
        </p:txBody>
      </p:sp>
      <p:sp>
        <p:nvSpPr>
          <p:cNvPr id="48139" name="Text Box 8"/>
          <p:cNvSpPr txBox="1">
            <a:spLocks noChangeArrowheads="1"/>
          </p:cNvSpPr>
          <p:nvPr/>
        </p:nvSpPr>
        <p:spPr bwMode="auto">
          <a:xfrm>
            <a:off x="6477000" y="3935414"/>
            <a:ext cx="1905000" cy="7127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(8)  b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(9)  e :=  c – a 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5943600" y="4052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B5</a:t>
            </a:r>
          </a:p>
        </p:txBody>
      </p:sp>
      <p:sp>
        <p:nvSpPr>
          <p:cNvPr id="48141" name="Text Box 10"/>
          <p:cNvSpPr txBox="1">
            <a:spLocks noChangeArrowheads="1"/>
          </p:cNvSpPr>
          <p:nvPr/>
        </p:nvSpPr>
        <p:spPr bwMode="auto">
          <a:xfrm>
            <a:off x="3802063" y="3294064"/>
            <a:ext cx="1905000" cy="276999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(5)  d :=  b * d</a:t>
            </a:r>
          </a:p>
        </p:txBody>
      </p:sp>
      <p:sp>
        <p:nvSpPr>
          <p:cNvPr id="48142" name="Text Box 11"/>
          <p:cNvSpPr txBox="1">
            <a:spLocks noChangeArrowheads="1"/>
          </p:cNvSpPr>
          <p:nvPr/>
        </p:nvSpPr>
        <p:spPr bwMode="auto">
          <a:xfrm>
            <a:off x="3276600" y="3276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B3</a:t>
            </a:r>
          </a:p>
        </p:txBody>
      </p:sp>
      <p:sp>
        <p:nvSpPr>
          <p:cNvPr id="48143" name="Text Box 12"/>
          <p:cNvSpPr txBox="1">
            <a:spLocks noChangeArrowheads="1"/>
          </p:cNvSpPr>
          <p:nvPr/>
        </p:nvSpPr>
        <p:spPr bwMode="auto">
          <a:xfrm>
            <a:off x="3810000" y="48006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(6)  d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(7)  e :=  e + 1</a:t>
            </a:r>
          </a:p>
        </p:txBody>
      </p:sp>
      <p:sp>
        <p:nvSpPr>
          <p:cNvPr id="48144" name="Text Box 13"/>
          <p:cNvSpPr txBox="1">
            <a:spLocks noChangeArrowheads="1"/>
          </p:cNvSpPr>
          <p:nvPr/>
        </p:nvSpPr>
        <p:spPr bwMode="auto">
          <a:xfrm>
            <a:off x="3276600" y="4876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B4</a:t>
            </a:r>
          </a:p>
        </p:txBody>
      </p:sp>
      <p:sp>
        <p:nvSpPr>
          <p:cNvPr id="48145" name="Text Box 14"/>
          <p:cNvSpPr txBox="1">
            <a:spLocks noChangeArrowheads="1"/>
          </p:cNvSpPr>
          <p:nvPr/>
        </p:nvSpPr>
        <p:spPr bwMode="auto">
          <a:xfrm>
            <a:off x="6477000" y="5257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(10)  a :=  b * d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(11)  b :=  a – d </a:t>
            </a:r>
          </a:p>
        </p:txBody>
      </p:sp>
      <p:sp>
        <p:nvSpPr>
          <p:cNvPr id="48146" name="Text Box 15"/>
          <p:cNvSpPr txBox="1">
            <a:spLocks noChangeArrowheads="1"/>
          </p:cNvSpPr>
          <p:nvPr/>
        </p:nvSpPr>
        <p:spPr bwMode="auto">
          <a:xfrm>
            <a:off x="8382000" y="5410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B6</a:t>
            </a:r>
          </a:p>
        </p:txBody>
      </p:sp>
      <p:sp>
        <p:nvSpPr>
          <p:cNvPr id="48147" name="Line 16"/>
          <p:cNvSpPr>
            <a:spLocks noChangeShapeType="1"/>
          </p:cNvSpPr>
          <p:nvPr/>
        </p:nvSpPr>
        <p:spPr bwMode="auto">
          <a:xfrm>
            <a:off x="7391400" y="1828800"/>
            <a:ext cx="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8148" name="Line 17"/>
          <p:cNvSpPr>
            <a:spLocks noChangeShapeType="1"/>
          </p:cNvSpPr>
          <p:nvPr/>
        </p:nvSpPr>
        <p:spPr bwMode="auto">
          <a:xfrm>
            <a:off x="7391400" y="2995614"/>
            <a:ext cx="0" cy="89058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8149" name="Line 18"/>
          <p:cNvSpPr>
            <a:spLocks noChangeShapeType="1"/>
          </p:cNvSpPr>
          <p:nvPr/>
        </p:nvSpPr>
        <p:spPr bwMode="auto">
          <a:xfrm>
            <a:off x="7391400" y="46482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8150" name="Line 19"/>
          <p:cNvSpPr>
            <a:spLocks noChangeShapeType="1"/>
          </p:cNvSpPr>
          <p:nvPr/>
        </p:nvSpPr>
        <p:spPr bwMode="auto">
          <a:xfrm flipH="1">
            <a:off x="5715000" y="2971800"/>
            <a:ext cx="762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8151" name="Line 20"/>
          <p:cNvSpPr>
            <a:spLocks noChangeShapeType="1"/>
          </p:cNvSpPr>
          <p:nvPr/>
        </p:nvSpPr>
        <p:spPr bwMode="auto">
          <a:xfrm>
            <a:off x="5715000" y="3581400"/>
            <a:ext cx="762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8152" name="Line 21"/>
          <p:cNvSpPr>
            <a:spLocks noChangeShapeType="1"/>
          </p:cNvSpPr>
          <p:nvPr/>
        </p:nvSpPr>
        <p:spPr bwMode="auto">
          <a:xfrm>
            <a:off x="4724400" y="3581400"/>
            <a:ext cx="0" cy="1219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8153" name="Freeform 22"/>
          <p:cNvSpPr>
            <a:spLocks/>
          </p:cNvSpPr>
          <p:nvPr/>
        </p:nvSpPr>
        <p:spPr bwMode="auto">
          <a:xfrm>
            <a:off x="2882900" y="2819400"/>
            <a:ext cx="1612900" cy="3124200"/>
          </a:xfrm>
          <a:custGeom>
            <a:avLst/>
            <a:gdLst>
              <a:gd name="T0" fmla="*/ 1384300 w 1016"/>
              <a:gd name="T1" fmla="*/ 2743200 h 1968"/>
              <a:gd name="T2" fmla="*/ 1079500 w 1016"/>
              <a:gd name="T3" fmla="*/ 3048000 h 1968"/>
              <a:gd name="T4" fmla="*/ 622300 w 1016"/>
              <a:gd name="T5" fmla="*/ 3048000 h 1968"/>
              <a:gd name="T6" fmla="*/ 165100 w 1016"/>
              <a:gd name="T7" fmla="*/ 2590800 h 1968"/>
              <a:gd name="T8" fmla="*/ 12700 w 1016"/>
              <a:gd name="T9" fmla="*/ 1524000 h 1968"/>
              <a:gd name="T10" fmla="*/ 241300 w 1016"/>
              <a:gd name="T11" fmla="*/ 533400 h 1968"/>
              <a:gd name="T12" fmla="*/ 698500 w 1016"/>
              <a:gd name="T13" fmla="*/ 76200 h 1968"/>
              <a:gd name="T14" fmla="*/ 1231900 w 1016"/>
              <a:gd name="T15" fmla="*/ 76200 h 1968"/>
              <a:gd name="T16" fmla="*/ 1612900 w 1016"/>
              <a:gd name="T17" fmla="*/ 457200 h 19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6" h="1968">
                <a:moveTo>
                  <a:pt x="872" y="1728"/>
                </a:moveTo>
                <a:cubicBezTo>
                  <a:pt x="816" y="1808"/>
                  <a:pt x="760" y="1888"/>
                  <a:pt x="680" y="1920"/>
                </a:cubicBezTo>
                <a:cubicBezTo>
                  <a:pt x="600" y="1952"/>
                  <a:pt x="488" y="1968"/>
                  <a:pt x="392" y="1920"/>
                </a:cubicBezTo>
                <a:cubicBezTo>
                  <a:pt x="296" y="1872"/>
                  <a:pt x="168" y="1792"/>
                  <a:pt x="104" y="1632"/>
                </a:cubicBezTo>
                <a:cubicBezTo>
                  <a:pt x="40" y="1472"/>
                  <a:pt x="0" y="1176"/>
                  <a:pt x="8" y="960"/>
                </a:cubicBezTo>
                <a:cubicBezTo>
                  <a:pt x="16" y="744"/>
                  <a:pt x="80" y="488"/>
                  <a:pt x="152" y="336"/>
                </a:cubicBezTo>
                <a:cubicBezTo>
                  <a:pt x="224" y="184"/>
                  <a:pt x="336" y="96"/>
                  <a:pt x="440" y="48"/>
                </a:cubicBezTo>
                <a:cubicBezTo>
                  <a:pt x="544" y="0"/>
                  <a:pt x="680" y="8"/>
                  <a:pt x="776" y="48"/>
                </a:cubicBezTo>
                <a:cubicBezTo>
                  <a:pt x="872" y="88"/>
                  <a:pt x="944" y="188"/>
                  <a:pt x="1016" y="288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8154" name="Freeform 23"/>
          <p:cNvSpPr>
            <a:spLocks/>
          </p:cNvSpPr>
          <p:nvPr/>
        </p:nvSpPr>
        <p:spPr bwMode="auto">
          <a:xfrm>
            <a:off x="8001000" y="1968500"/>
            <a:ext cx="1257300" cy="2946400"/>
          </a:xfrm>
          <a:custGeom>
            <a:avLst/>
            <a:gdLst>
              <a:gd name="T0" fmla="*/ 0 w 792"/>
              <a:gd name="T1" fmla="*/ 2679700 h 1856"/>
              <a:gd name="T2" fmla="*/ 381000 w 792"/>
              <a:gd name="T3" fmla="*/ 2908300 h 1856"/>
              <a:gd name="T4" fmla="*/ 914400 w 792"/>
              <a:gd name="T5" fmla="*/ 2755900 h 1856"/>
              <a:gd name="T6" fmla="*/ 1219200 w 792"/>
              <a:gd name="T7" fmla="*/ 1765300 h 1856"/>
              <a:gd name="T8" fmla="*/ 1143000 w 792"/>
              <a:gd name="T9" fmla="*/ 622300 h 1856"/>
              <a:gd name="T10" fmla="*/ 838200 w 792"/>
              <a:gd name="T11" fmla="*/ 165100 h 1856"/>
              <a:gd name="T12" fmla="*/ 533400 w 792"/>
              <a:gd name="T13" fmla="*/ 12700 h 1856"/>
              <a:gd name="T14" fmla="*/ 228600 w 792"/>
              <a:gd name="T15" fmla="*/ 88900 h 1856"/>
              <a:gd name="T16" fmla="*/ 0 w 792"/>
              <a:gd name="T17" fmla="*/ 317500 h 18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2" h="1856">
                <a:moveTo>
                  <a:pt x="0" y="1688"/>
                </a:moveTo>
                <a:cubicBezTo>
                  <a:pt x="72" y="1756"/>
                  <a:pt x="144" y="1824"/>
                  <a:pt x="240" y="1832"/>
                </a:cubicBezTo>
                <a:cubicBezTo>
                  <a:pt x="336" y="1840"/>
                  <a:pt x="488" y="1856"/>
                  <a:pt x="576" y="1736"/>
                </a:cubicBezTo>
                <a:cubicBezTo>
                  <a:pt x="664" y="1616"/>
                  <a:pt x="744" y="1336"/>
                  <a:pt x="768" y="1112"/>
                </a:cubicBezTo>
                <a:cubicBezTo>
                  <a:pt x="792" y="888"/>
                  <a:pt x="760" y="560"/>
                  <a:pt x="720" y="392"/>
                </a:cubicBezTo>
                <a:cubicBezTo>
                  <a:pt x="680" y="224"/>
                  <a:pt x="592" y="168"/>
                  <a:pt x="528" y="104"/>
                </a:cubicBezTo>
                <a:cubicBezTo>
                  <a:pt x="464" y="40"/>
                  <a:pt x="400" y="16"/>
                  <a:pt x="336" y="8"/>
                </a:cubicBezTo>
                <a:cubicBezTo>
                  <a:pt x="272" y="0"/>
                  <a:pt x="200" y="24"/>
                  <a:pt x="144" y="56"/>
                </a:cubicBezTo>
                <a:cubicBezTo>
                  <a:pt x="88" y="88"/>
                  <a:pt x="44" y="144"/>
                  <a:pt x="0" y="20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8155" name="Text Box 24"/>
          <p:cNvSpPr txBox="1">
            <a:spLocks noChangeArrowheads="1"/>
          </p:cNvSpPr>
          <p:nvPr/>
        </p:nvSpPr>
        <p:spPr bwMode="auto">
          <a:xfrm>
            <a:off x="7162800" y="5943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}</a:t>
            </a:r>
          </a:p>
        </p:txBody>
      </p:sp>
      <p:sp>
        <p:nvSpPr>
          <p:cNvPr id="48156" name="Text Box 25"/>
          <p:cNvSpPr txBox="1">
            <a:spLocks noChangeArrowheads="1"/>
          </p:cNvSpPr>
          <p:nvPr/>
        </p:nvSpPr>
        <p:spPr bwMode="auto">
          <a:xfrm>
            <a:off x="6019800" y="4876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b, d }</a:t>
            </a:r>
          </a:p>
        </p:txBody>
      </p:sp>
      <p:sp>
        <p:nvSpPr>
          <p:cNvPr id="48157" name="Text Box 26"/>
          <p:cNvSpPr txBox="1">
            <a:spLocks noChangeArrowheads="1"/>
          </p:cNvSpPr>
          <p:nvPr/>
        </p:nvSpPr>
        <p:spPr bwMode="auto">
          <a:xfrm>
            <a:off x="7239000" y="47386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</a:rPr>
              <a:t>{ a,b,d,e }</a:t>
            </a:r>
          </a:p>
        </p:txBody>
      </p:sp>
      <p:sp>
        <p:nvSpPr>
          <p:cNvPr id="48158" name="Text Box 27"/>
          <p:cNvSpPr txBox="1">
            <a:spLocks noChangeArrowheads="1"/>
          </p:cNvSpPr>
          <p:nvPr/>
        </p:nvSpPr>
        <p:spPr bwMode="auto">
          <a:xfrm>
            <a:off x="6172200" y="35052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>
                <a:solidFill>
                  <a:srgbClr val="FF0000"/>
                </a:solidFill>
              </a:rPr>
              <a:t>{ a,b,c,d }</a:t>
            </a:r>
          </a:p>
        </p:txBody>
      </p:sp>
      <p:sp>
        <p:nvSpPr>
          <p:cNvPr id="48159" name="Text Box 28"/>
          <p:cNvSpPr txBox="1">
            <a:spLocks noChangeArrowheads="1"/>
          </p:cNvSpPr>
          <p:nvPr/>
        </p:nvSpPr>
        <p:spPr bwMode="auto">
          <a:xfrm>
            <a:off x="4419600" y="5562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}</a:t>
            </a:r>
          </a:p>
        </p:txBody>
      </p:sp>
      <p:sp>
        <p:nvSpPr>
          <p:cNvPr id="48160" name="Text Box 29"/>
          <p:cNvSpPr txBox="1">
            <a:spLocks noChangeArrowheads="1"/>
          </p:cNvSpPr>
          <p:nvPr/>
        </p:nvSpPr>
        <p:spPr bwMode="auto">
          <a:xfrm>
            <a:off x="3429000" y="4419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a,b,e }</a:t>
            </a:r>
          </a:p>
        </p:txBody>
      </p:sp>
      <p:sp>
        <p:nvSpPr>
          <p:cNvPr id="48161" name="Text Box 30"/>
          <p:cNvSpPr txBox="1">
            <a:spLocks noChangeArrowheads="1"/>
          </p:cNvSpPr>
          <p:nvPr/>
        </p:nvSpPr>
        <p:spPr bwMode="auto">
          <a:xfrm>
            <a:off x="4495800" y="3581401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48162" name="Text Box 31"/>
          <p:cNvSpPr txBox="1">
            <a:spLocks noChangeArrowheads="1"/>
          </p:cNvSpPr>
          <p:nvPr/>
        </p:nvSpPr>
        <p:spPr bwMode="auto">
          <a:xfrm>
            <a:off x="4343400" y="2895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48163" name="Text Box 32"/>
          <p:cNvSpPr txBox="1">
            <a:spLocks noChangeArrowheads="1"/>
          </p:cNvSpPr>
          <p:nvPr/>
        </p:nvSpPr>
        <p:spPr bwMode="auto">
          <a:xfrm>
            <a:off x="7315200" y="2971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48164" name="Text Box 33"/>
          <p:cNvSpPr txBox="1">
            <a:spLocks noChangeArrowheads="1"/>
          </p:cNvSpPr>
          <p:nvPr/>
        </p:nvSpPr>
        <p:spPr bwMode="auto">
          <a:xfrm>
            <a:off x="6110288" y="19446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a,b,e }</a:t>
            </a:r>
          </a:p>
        </p:txBody>
      </p:sp>
      <p:sp>
        <p:nvSpPr>
          <p:cNvPr id="48165" name="Text Box 34"/>
          <p:cNvSpPr txBox="1">
            <a:spLocks noChangeArrowheads="1"/>
          </p:cNvSpPr>
          <p:nvPr/>
        </p:nvSpPr>
        <p:spPr bwMode="auto">
          <a:xfrm>
            <a:off x="7162800" y="1711326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a,b,e }</a:t>
            </a:r>
          </a:p>
        </p:txBody>
      </p:sp>
      <p:sp>
        <p:nvSpPr>
          <p:cNvPr id="48166" name="Text Box 35"/>
          <p:cNvSpPr txBox="1">
            <a:spLocks noChangeArrowheads="1"/>
          </p:cNvSpPr>
          <p:nvPr/>
        </p:nvSpPr>
        <p:spPr bwMode="auto">
          <a:xfrm>
            <a:off x="6096000" y="685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e }</a:t>
            </a:r>
          </a:p>
        </p:txBody>
      </p:sp>
    </p:spTree>
    <p:extLst>
      <p:ext uri="{BB962C8B-B14F-4D97-AF65-F5344CB8AC3E}">
        <p14:creationId xmlns:p14="http://schemas.microsoft.com/office/powerpoint/2010/main" val="35174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1981200" y="274638"/>
            <a:ext cx="82296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3600">
                <a:solidFill>
                  <a:srgbClr val="2436E6"/>
                </a:solidFill>
              </a:rPr>
              <a:t>基本块出口活跃变量</a:t>
            </a:r>
          </a:p>
        </p:txBody>
      </p:sp>
      <p:sp>
        <p:nvSpPr>
          <p:cNvPr id="49158" name="Rectangle 3"/>
          <p:cNvSpPr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003366"/>
              </a:buClr>
            </a:pPr>
            <a:r>
              <a:rPr lang="zh-CN" altLang="en-US">
                <a:solidFill>
                  <a:srgbClr val="2436E6"/>
                </a:solidFill>
              </a:rPr>
              <a:t>第二次迭代计算</a:t>
            </a:r>
          </a:p>
        </p:txBody>
      </p:sp>
      <p:sp>
        <p:nvSpPr>
          <p:cNvPr id="49159" name="Text Box 4"/>
          <p:cNvSpPr txBox="1">
            <a:spLocks noChangeArrowheads="1"/>
          </p:cNvSpPr>
          <p:nvPr/>
        </p:nvSpPr>
        <p:spPr bwMode="auto">
          <a:xfrm>
            <a:off x="6477000" y="1066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(1)  a :=  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(2)  b :=  2</a:t>
            </a:r>
          </a:p>
        </p:txBody>
      </p:sp>
      <p:sp>
        <p:nvSpPr>
          <p:cNvPr id="49160" name="Text Box 5"/>
          <p:cNvSpPr txBox="1">
            <a:spLocks noChangeArrowheads="1"/>
          </p:cNvSpPr>
          <p:nvPr/>
        </p:nvSpPr>
        <p:spPr bwMode="auto">
          <a:xfrm>
            <a:off x="5943600" y="1143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B1</a:t>
            </a:r>
          </a:p>
        </p:txBody>
      </p:sp>
      <p:sp>
        <p:nvSpPr>
          <p:cNvPr id="49161" name="Text Box 6"/>
          <p:cNvSpPr txBox="1">
            <a:spLocks noChangeArrowheads="1"/>
          </p:cNvSpPr>
          <p:nvPr/>
        </p:nvSpPr>
        <p:spPr bwMode="auto">
          <a:xfrm>
            <a:off x="6477000" y="22860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(3)  c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(4)  d :=  c – a </a:t>
            </a:r>
          </a:p>
        </p:txBody>
      </p:sp>
      <p:sp>
        <p:nvSpPr>
          <p:cNvPr id="49162" name="Text Box 7"/>
          <p:cNvSpPr txBox="1">
            <a:spLocks noChangeArrowheads="1"/>
          </p:cNvSpPr>
          <p:nvPr/>
        </p:nvSpPr>
        <p:spPr bwMode="auto">
          <a:xfrm>
            <a:off x="5943600" y="2362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B2</a:t>
            </a:r>
          </a:p>
        </p:txBody>
      </p:sp>
      <p:sp>
        <p:nvSpPr>
          <p:cNvPr id="49163" name="Text Box 8"/>
          <p:cNvSpPr txBox="1">
            <a:spLocks noChangeArrowheads="1"/>
          </p:cNvSpPr>
          <p:nvPr/>
        </p:nvSpPr>
        <p:spPr bwMode="auto">
          <a:xfrm>
            <a:off x="6477000" y="3935414"/>
            <a:ext cx="1905000" cy="7127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(8)  b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(9)  e :=  c – a </a:t>
            </a:r>
          </a:p>
        </p:txBody>
      </p:sp>
      <p:sp>
        <p:nvSpPr>
          <p:cNvPr id="49164" name="Text Box 9"/>
          <p:cNvSpPr txBox="1">
            <a:spLocks noChangeArrowheads="1"/>
          </p:cNvSpPr>
          <p:nvPr/>
        </p:nvSpPr>
        <p:spPr bwMode="auto">
          <a:xfrm>
            <a:off x="5943600" y="4052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B5</a:t>
            </a:r>
          </a:p>
        </p:txBody>
      </p:sp>
      <p:sp>
        <p:nvSpPr>
          <p:cNvPr id="49165" name="Text Box 10"/>
          <p:cNvSpPr txBox="1">
            <a:spLocks noChangeArrowheads="1"/>
          </p:cNvSpPr>
          <p:nvPr/>
        </p:nvSpPr>
        <p:spPr bwMode="auto">
          <a:xfrm>
            <a:off x="3802063" y="3294064"/>
            <a:ext cx="1905000" cy="276999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(5)  d :=  b * d</a:t>
            </a:r>
          </a:p>
        </p:txBody>
      </p:sp>
      <p:sp>
        <p:nvSpPr>
          <p:cNvPr id="49166" name="Text Box 11"/>
          <p:cNvSpPr txBox="1">
            <a:spLocks noChangeArrowheads="1"/>
          </p:cNvSpPr>
          <p:nvPr/>
        </p:nvSpPr>
        <p:spPr bwMode="auto">
          <a:xfrm>
            <a:off x="3276600" y="3276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B3</a:t>
            </a:r>
          </a:p>
        </p:txBody>
      </p:sp>
      <p:sp>
        <p:nvSpPr>
          <p:cNvPr id="49167" name="Text Box 12"/>
          <p:cNvSpPr txBox="1">
            <a:spLocks noChangeArrowheads="1"/>
          </p:cNvSpPr>
          <p:nvPr/>
        </p:nvSpPr>
        <p:spPr bwMode="auto">
          <a:xfrm>
            <a:off x="3810000" y="48006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(6)  d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(7)  e :=  e + 1</a:t>
            </a:r>
          </a:p>
        </p:txBody>
      </p:sp>
      <p:sp>
        <p:nvSpPr>
          <p:cNvPr id="49168" name="Text Box 13"/>
          <p:cNvSpPr txBox="1">
            <a:spLocks noChangeArrowheads="1"/>
          </p:cNvSpPr>
          <p:nvPr/>
        </p:nvSpPr>
        <p:spPr bwMode="auto">
          <a:xfrm>
            <a:off x="3276600" y="4876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B4</a:t>
            </a:r>
          </a:p>
        </p:txBody>
      </p:sp>
      <p:sp>
        <p:nvSpPr>
          <p:cNvPr id="49169" name="Text Box 14"/>
          <p:cNvSpPr txBox="1">
            <a:spLocks noChangeArrowheads="1"/>
          </p:cNvSpPr>
          <p:nvPr/>
        </p:nvSpPr>
        <p:spPr bwMode="auto">
          <a:xfrm>
            <a:off x="6477000" y="5257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(10)  a :=  b * d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(11)  b :=  a – d </a:t>
            </a:r>
          </a:p>
        </p:txBody>
      </p:sp>
      <p:sp>
        <p:nvSpPr>
          <p:cNvPr id="49170" name="Text Box 15"/>
          <p:cNvSpPr txBox="1">
            <a:spLocks noChangeArrowheads="1"/>
          </p:cNvSpPr>
          <p:nvPr/>
        </p:nvSpPr>
        <p:spPr bwMode="auto">
          <a:xfrm>
            <a:off x="8382000" y="5410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B6</a:t>
            </a:r>
          </a:p>
        </p:txBody>
      </p:sp>
      <p:sp>
        <p:nvSpPr>
          <p:cNvPr id="49171" name="Line 16"/>
          <p:cNvSpPr>
            <a:spLocks noChangeShapeType="1"/>
          </p:cNvSpPr>
          <p:nvPr/>
        </p:nvSpPr>
        <p:spPr bwMode="auto">
          <a:xfrm>
            <a:off x="7391400" y="1828800"/>
            <a:ext cx="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9172" name="Line 17"/>
          <p:cNvSpPr>
            <a:spLocks noChangeShapeType="1"/>
          </p:cNvSpPr>
          <p:nvPr/>
        </p:nvSpPr>
        <p:spPr bwMode="auto">
          <a:xfrm>
            <a:off x="7391400" y="2995614"/>
            <a:ext cx="0" cy="89058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9173" name="Line 18"/>
          <p:cNvSpPr>
            <a:spLocks noChangeShapeType="1"/>
          </p:cNvSpPr>
          <p:nvPr/>
        </p:nvSpPr>
        <p:spPr bwMode="auto">
          <a:xfrm>
            <a:off x="7391400" y="4648200"/>
            <a:ext cx="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9174" name="Line 19"/>
          <p:cNvSpPr>
            <a:spLocks noChangeShapeType="1"/>
          </p:cNvSpPr>
          <p:nvPr/>
        </p:nvSpPr>
        <p:spPr bwMode="auto">
          <a:xfrm flipH="1">
            <a:off x="5715000" y="2971800"/>
            <a:ext cx="762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9175" name="Line 20"/>
          <p:cNvSpPr>
            <a:spLocks noChangeShapeType="1"/>
          </p:cNvSpPr>
          <p:nvPr/>
        </p:nvSpPr>
        <p:spPr bwMode="auto">
          <a:xfrm>
            <a:off x="5715000" y="3581400"/>
            <a:ext cx="762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9176" name="Line 21"/>
          <p:cNvSpPr>
            <a:spLocks noChangeShapeType="1"/>
          </p:cNvSpPr>
          <p:nvPr/>
        </p:nvSpPr>
        <p:spPr bwMode="auto">
          <a:xfrm>
            <a:off x="4724400" y="3581400"/>
            <a:ext cx="0" cy="1219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9177" name="Freeform 22"/>
          <p:cNvSpPr>
            <a:spLocks/>
          </p:cNvSpPr>
          <p:nvPr/>
        </p:nvSpPr>
        <p:spPr bwMode="auto">
          <a:xfrm>
            <a:off x="2882900" y="2819400"/>
            <a:ext cx="1612900" cy="3124200"/>
          </a:xfrm>
          <a:custGeom>
            <a:avLst/>
            <a:gdLst>
              <a:gd name="T0" fmla="*/ 1384300 w 1016"/>
              <a:gd name="T1" fmla="*/ 2743200 h 1968"/>
              <a:gd name="T2" fmla="*/ 1079500 w 1016"/>
              <a:gd name="T3" fmla="*/ 3048000 h 1968"/>
              <a:gd name="T4" fmla="*/ 622300 w 1016"/>
              <a:gd name="T5" fmla="*/ 3048000 h 1968"/>
              <a:gd name="T6" fmla="*/ 165100 w 1016"/>
              <a:gd name="T7" fmla="*/ 2590800 h 1968"/>
              <a:gd name="T8" fmla="*/ 12700 w 1016"/>
              <a:gd name="T9" fmla="*/ 1524000 h 1968"/>
              <a:gd name="T10" fmla="*/ 241300 w 1016"/>
              <a:gd name="T11" fmla="*/ 533400 h 1968"/>
              <a:gd name="T12" fmla="*/ 698500 w 1016"/>
              <a:gd name="T13" fmla="*/ 76200 h 1968"/>
              <a:gd name="T14" fmla="*/ 1231900 w 1016"/>
              <a:gd name="T15" fmla="*/ 76200 h 1968"/>
              <a:gd name="T16" fmla="*/ 1612900 w 1016"/>
              <a:gd name="T17" fmla="*/ 457200 h 19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6" h="1968">
                <a:moveTo>
                  <a:pt x="872" y="1728"/>
                </a:moveTo>
                <a:cubicBezTo>
                  <a:pt x="816" y="1808"/>
                  <a:pt x="760" y="1888"/>
                  <a:pt x="680" y="1920"/>
                </a:cubicBezTo>
                <a:cubicBezTo>
                  <a:pt x="600" y="1952"/>
                  <a:pt x="488" y="1968"/>
                  <a:pt x="392" y="1920"/>
                </a:cubicBezTo>
                <a:cubicBezTo>
                  <a:pt x="296" y="1872"/>
                  <a:pt x="168" y="1792"/>
                  <a:pt x="104" y="1632"/>
                </a:cubicBezTo>
                <a:cubicBezTo>
                  <a:pt x="40" y="1472"/>
                  <a:pt x="0" y="1176"/>
                  <a:pt x="8" y="960"/>
                </a:cubicBezTo>
                <a:cubicBezTo>
                  <a:pt x="16" y="744"/>
                  <a:pt x="80" y="488"/>
                  <a:pt x="152" y="336"/>
                </a:cubicBezTo>
                <a:cubicBezTo>
                  <a:pt x="224" y="184"/>
                  <a:pt x="336" y="96"/>
                  <a:pt x="440" y="48"/>
                </a:cubicBezTo>
                <a:cubicBezTo>
                  <a:pt x="544" y="0"/>
                  <a:pt x="680" y="8"/>
                  <a:pt x="776" y="48"/>
                </a:cubicBezTo>
                <a:cubicBezTo>
                  <a:pt x="872" y="88"/>
                  <a:pt x="944" y="188"/>
                  <a:pt x="1016" y="28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9178" name="Freeform 23"/>
          <p:cNvSpPr>
            <a:spLocks/>
          </p:cNvSpPr>
          <p:nvPr/>
        </p:nvSpPr>
        <p:spPr bwMode="auto">
          <a:xfrm>
            <a:off x="8001000" y="1968500"/>
            <a:ext cx="1257300" cy="2946400"/>
          </a:xfrm>
          <a:custGeom>
            <a:avLst/>
            <a:gdLst>
              <a:gd name="T0" fmla="*/ 0 w 792"/>
              <a:gd name="T1" fmla="*/ 2679700 h 1856"/>
              <a:gd name="T2" fmla="*/ 381000 w 792"/>
              <a:gd name="T3" fmla="*/ 2908300 h 1856"/>
              <a:gd name="T4" fmla="*/ 914400 w 792"/>
              <a:gd name="T5" fmla="*/ 2755900 h 1856"/>
              <a:gd name="T6" fmla="*/ 1219200 w 792"/>
              <a:gd name="T7" fmla="*/ 1765300 h 1856"/>
              <a:gd name="T8" fmla="*/ 1143000 w 792"/>
              <a:gd name="T9" fmla="*/ 622300 h 1856"/>
              <a:gd name="T10" fmla="*/ 838200 w 792"/>
              <a:gd name="T11" fmla="*/ 165100 h 1856"/>
              <a:gd name="T12" fmla="*/ 533400 w 792"/>
              <a:gd name="T13" fmla="*/ 12700 h 1856"/>
              <a:gd name="T14" fmla="*/ 228600 w 792"/>
              <a:gd name="T15" fmla="*/ 88900 h 1856"/>
              <a:gd name="T16" fmla="*/ 0 w 792"/>
              <a:gd name="T17" fmla="*/ 317500 h 18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2" h="1856">
                <a:moveTo>
                  <a:pt x="0" y="1688"/>
                </a:moveTo>
                <a:cubicBezTo>
                  <a:pt x="72" y="1756"/>
                  <a:pt x="144" y="1824"/>
                  <a:pt x="240" y="1832"/>
                </a:cubicBezTo>
                <a:cubicBezTo>
                  <a:pt x="336" y="1840"/>
                  <a:pt x="488" y="1856"/>
                  <a:pt x="576" y="1736"/>
                </a:cubicBezTo>
                <a:cubicBezTo>
                  <a:pt x="664" y="1616"/>
                  <a:pt x="744" y="1336"/>
                  <a:pt x="768" y="1112"/>
                </a:cubicBezTo>
                <a:cubicBezTo>
                  <a:pt x="792" y="888"/>
                  <a:pt x="760" y="560"/>
                  <a:pt x="720" y="392"/>
                </a:cubicBezTo>
                <a:cubicBezTo>
                  <a:pt x="680" y="224"/>
                  <a:pt x="592" y="168"/>
                  <a:pt x="528" y="104"/>
                </a:cubicBezTo>
                <a:cubicBezTo>
                  <a:pt x="464" y="40"/>
                  <a:pt x="400" y="16"/>
                  <a:pt x="336" y="8"/>
                </a:cubicBezTo>
                <a:cubicBezTo>
                  <a:pt x="272" y="0"/>
                  <a:pt x="200" y="24"/>
                  <a:pt x="144" y="56"/>
                </a:cubicBezTo>
                <a:cubicBezTo>
                  <a:pt x="88" y="88"/>
                  <a:pt x="44" y="144"/>
                  <a:pt x="0" y="200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49179" name="Text Box 24"/>
          <p:cNvSpPr txBox="1">
            <a:spLocks noChangeArrowheads="1"/>
          </p:cNvSpPr>
          <p:nvPr/>
        </p:nvSpPr>
        <p:spPr bwMode="auto">
          <a:xfrm>
            <a:off x="7162800" y="5943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}</a:t>
            </a:r>
          </a:p>
        </p:txBody>
      </p:sp>
      <p:sp>
        <p:nvSpPr>
          <p:cNvPr id="49180" name="Text Box 25"/>
          <p:cNvSpPr txBox="1">
            <a:spLocks noChangeArrowheads="1"/>
          </p:cNvSpPr>
          <p:nvPr/>
        </p:nvSpPr>
        <p:spPr bwMode="auto">
          <a:xfrm>
            <a:off x="6019800" y="4876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b, d }</a:t>
            </a:r>
          </a:p>
        </p:txBody>
      </p:sp>
      <p:sp>
        <p:nvSpPr>
          <p:cNvPr id="49181" name="Text Box 26"/>
          <p:cNvSpPr txBox="1">
            <a:spLocks noChangeArrowheads="1"/>
          </p:cNvSpPr>
          <p:nvPr/>
        </p:nvSpPr>
        <p:spPr bwMode="auto">
          <a:xfrm>
            <a:off x="7239000" y="47386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a,b,d,e }</a:t>
            </a:r>
          </a:p>
        </p:txBody>
      </p:sp>
      <p:sp>
        <p:nvSpPr>
          <p:cNvPr id="49182" name="Text Box 27"/>
          <p:cNvSpPr txBox="1">
            <a:spLocks noChangeArrowheads="1"/>
          </p:cNvSpPr>
          <p:nvPr/>
        </p:nvSpPr>
        <p:spPr bwMode="auto">
          <a:xfrm>
            <a:off x="6172200" y="35052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>
                <a:solidFill>
                  <a:srgbClr val="2436E6"/>
                </a:solidFill>
              </a:rPr>
              <a:t>{ a,b,c,d }</a:t>
            </a:r>
          </a:p>
        </p:txBody>
      </p:sp>
      <p:sp>
        <p:nvSpPr>
          <p:cNvPr id="49183" name="Text Box 28"/>
          <p:cNvSpPr txBox="1">
            <a:spLocks noChangeArrowheads="1"/>
          </p:cNvSpPr>
          <p:nvPr/>
        </p:nvSpPr>
        <p:spPr bwMode="auto">
          <a:xfrm>
            <a:off x="4419600" y="5562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</a:rPr>
              <a:t>{ a,b,c,d,e }</a:t>
            </a:r>
          </a:p>
        </p:txBody>
      </p:sp>
      <p:sp>
        <p:nvSpPr>
          <p:cNvPr id="49184" name="Text Box 29"/>
          <p:cNvSpPr txBox="1">
            <a:spLocks noChangeArrowheads="1"/>
          </p:cNvSpPr>
          <p:nvPr/>
        </p:nvSpPr>
        <p:spPr bwMode="auto">
          <a:xfrm>
            <a:off x="3429000" y="4419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</a:rPr>
              <a:t>{ a,b,c,e }</a:t>
            </a:r>
          </a:p>
        </p:txBody>
      </p:sp>
      <p:sp>
        <p:nvSpPr>
          <p:cNvPr id="49185" name="Text Box 30"/>
          <p:cNvSpPr txBox="1">
            <a:spLocks noChangeArrowheads="1"/>
          </p:cNvSpPr>
          <p:nvPr/>
        </p:nvSpPr>
        <p:spPr bwMode="auto">
          <a:xfrm>
            <a:off x="4495800" y="3581401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49186" name="Text Box 31"/>
          <p:cNvSpPr txBox="1">
            <a:spLocks noChangeArrowheads="1"/>
          </p:cNvSpPr>
          <p:nvPr/>
        </p:nvSpPr>
        <p:spPr bwMode="auto">
          <a:xfrm>
            <a:off x="4343400" y="2895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49187" name="Text Box 32"/>
          <p:cNvSpPr txBox="1">
            <a:spLocks noChangeArrowheads="1"/>
          </p:cNvSpPr>
          <p:nvPr/>
        </p:nvSpPr>
        <p:spPr bwMode="auto">
          <a:xfrm>
            <a:off x="7315200" y="2971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49188" name="Text Box 33"/>
          <p:cNvSpPr txBox="1">
            <a:spLocks noChangeArrowheads="1"/>
          </p:cNvSpPr>
          <p:nvPr/>
        </p:nvSpPr>
        <p:spPr bwMode="auto">
          <a:xfrm>
            <a:off x="6110288" y="19446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a,b,e }</a:t>
            </a:r>
          </a:p>
        </p:txBody>
      </p:sp>
      <p:sp>
        <p:nvSpPr>
          <p:cNvPr id="49189" name="Text Box 34"/>
          <p:cNvSpPr txBox="1">
            <a:spLocks noChangeArrowheads="1"/>
          </p:cNvSpPr>
          <p:nvPr/>
        </p:nvSpPr>
        <p:spPr bwMode="auto">
          <a:xfrm>
            <a:off x="7162800" y="1711326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a,b,e }</a:t>
            </a:r>
          </a:p>
        </p:txBody>
      </p:sp>
      <p:sp>
        <p:nvSpPr>
          <p:cNvPr id="49190" name="Text Box 35"/>
          <p:cNvSpPr txBox="1">
            <a:spLocks noChangeArrowheads="1"/>
          </p:cNvSpPr>
          <p:nvPr/>
        </p:nvSpPr>
        <p:spPr bwMode="auto">
          <a:xfrm>
            <a:off x="6096000" y="685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e }</a:t>
            </a:r>
          </a:p>
        </p:txBody>
      </p:sp>
    </p:spTree>
    <p:extLst>
      <p:ext uri="{BB962C8B-B14F-4D97-AF65-F5344CB8AC3E}">
        <p14:creationId xmlns:p14="http://schemas.microsoft.com/office/powerpoint/2010/main" val="30454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1981200" y="274638"/>
            <a:ext cx="82296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3600">
                <a:solidFill>
                  <a:srgbClr val="2436E6"/>
                </a:solidFill>
              </a:rPr>
              <a:t>基本块出口活跃变量</a:t>
            </a:r>
          </a:p>
        </p:txBody>
      </p:sp>
      <p:sp>
        <p:nvSpPr>
          <p:cNvPr id="50182" name="Rectangle 3"/>
          <p:cNvSpPr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003366"/>
              </a:buClr>
            </a:pPr>
            <a:r>
              <a:rPr lang="zh-CN" altLang="en-US">
                <a:solidFill>
                  <a:srgbClr val="2436E6"/>
                </a:solidFill>
              </a:rPr>
              <a:t>第二次迭代计算</a:t>
            </a:r>
          </a:p>
        </p:txBody>
      </p:sp>
      <p:sp>
        <p:nvSpPr>
          <p:cNvPr id="50183" name="Text Box 4"/>
          <p:cNvSpPr txBox="1">
            <a:spLocks noChangeArrowheads="1"/>
          </p:cNvSpPr>
          <p:nvPr/>
        </p:nvSpPr>
        <p:spPr bwMode="auto">
          <a:xfrm>
            <a:off x="6477000" y="1066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(1)  a :=  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(2)  b :=  2</a:t>
            </a:r>
          </a:p>
        </p:txBody>
      </p:sp>
      <p:sp>
        <p:nvSpPr>
          <p:cNvPr id="50184" name="Text Box 5"/>
          <p:cNvSpPr txBox="1">
            <a:spLocks noChangeArrowheads="1"/>
          </p:cNvSpPr>
          <p:nvPr/>
        </p:nvSpPr>
        <p:spPr bwMode="auto">
          <a:xfrm>
            <a:off x="5943600" y="1143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B1</a:t>
            </a:r>
          </a:p>
        </p:txBody>
      </p:sp>
      <p:sp>
        <p:nvSpPr>
          <p:cNvPr id="50185" name="Text Box 6"/>
          <p:cNvSpPr txBox="1">
            <a:spLocks noChangeArrowheads="1"/>
          </p:cNvSpPr>
          <p:nvPr/>
        </p:nvSpPr>
        <p:spPr bwMode="auto">
          <a:xfrm>
            <a:off x="6477000" y="22860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(3)  c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(4)  d :=  c – a </a:t>
            </a:r>
          </a:p>
        </p:txBody>
      </p:sp>
      <p:sp>
        <p:nvSpPr>
          <p:cNvPr id="50186" name="Text Box 7"/>
          <p:cNvSpPr txBox="1">
            <a:spLocks noChangeArrowheads="1"/>
          </p:cNvSpPr>
          <p:nvPr/>
        </p:nvSpPr>
        <p:spPr bwMode="auto">
          <a:xfrm>
            <a:off x="5943600" y="2362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B2</a:t>
            </a:r>
          </a:p>
        </p:txBody>
      </p:sp>
      <p:sp>
        <p:nvSpPr>
          <p:cNvPr id="50187" name="Text Box 8"/>
          <p:cNvSpPr txBox="1">
            <a:spLocks noChangeArrowheads="1"/>
          </p:cNvSpPr>
          <p:nvPr/>
        </p:nvSpPr>
        <p:spPr bwMode="auto">
          <a:xfrm>
            <a:off x="6477000" y="3935414"/>
            <a:ext cx="1905000" cy="7127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(8)  b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(9)  e :=  c – a </a:t>
            </a:r>
          </a:p>
        </p:txBody>
      </p:sp>
      <p:sp>
        <p:nvSpPr>
          <p:cNvPr id="50188" name="Text Box 9"/>
          <p:cNvSpPr txBox="1">
            <a:spLocks noChangeArrowheads="1"/>
          </p:cNvSpPr>
          <p:nvPr/>
        </p:nvSpPr>
        <p:spPr bwMode="auto">
          <a:xfrm>
            <a:off x="5943600" y="4052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B5</a:t>
            </a:r>
          </a:p>
        </p:txBody>
      </p:sp>
      <p:sp>
        <p:nvSpPr>
          <p:cNvPr id="50189" name="Text Box 10"/>
          <p:cNvSpPr txBox="1">
            <a:spLocks noChangeArrowheads="1"/>
          </p:cNvSpPr>
          <p:nvPr/>
        </p:nvSpPr>
        <p:spPr bwMode="auto">
          <a:xfrm>
            <a:off x="3802063" y="3294064"/>
            <a:ext cx="1905000" cy="276999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(5)  d :=  b * d</a:t>
            </a:r>
          </a:p>
        </p:txBody>
      </p:sp>
      <p:sp>
        <p:nvSpPr>
          <p:cNvPr id="50190" name="Text Box 11"/>
          <p:cNvSpPr txBox="1">
            <a:spLocks noChangeArrowheads="1"/>
          </p:cNvSpPr>
          <p:nvPr/>
        </p:nvSpPr>
        <p:spPr bwMode="auto">
          <a:xfrm>
            <a:off x="3276600" y="3276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B3</a:t>
            </a:r>
          </a:p>
        </p:txBody>
      </p:sp>
      <p:sp>
        <p:nvSpPr>
          <p:cNvPr id="50191" name="Text Box 12"/>
          <p:cNvSpPr txBox="1">
            <a:spLocks noChangeArrowheads="1"/>
          </p:cNvSpPr>
          <p:nvPr/>
        </p:nvSpPr>
        <p:spPr bwMode="auto">
          <a:xfrm>
            <a:off x="3810000" y="48006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(6)  d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(7)  e :=  e + 1</a:t>
            </a:r>
          </a:p>
        </p:txBody>
      </p:sp>
      <p:sp>
        <p:nvSpPr>
          <p:cNvPr id="50192" name="Text Box 13"/>
          <p:cNvSpPr txBox="1">
            <a:spLocks noChangeArrowheads="1"/>
          </p:cNvSpPr>
          <p:nvPr/>
        </p:nvSpPr>
        <p:spPr bwMode="auto">
          <a:xfrm>
            <a:off x="3276600" y="4876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B4</a:t>
            </a:r>
          </a:p>
        </p:txBody>
      </p:sp>
      <p:sp>
        <p:nvSpPr>
          <p:cNvPr id="50193" name="Text Box 14"/>
          <p:cNvSpPr txBox="1">
            <a:spLocks noChangeArrowheads="1"/>
          </p:cNvSpPr>
          <p:nvPr/>
        </p:nvSpPr>
        <p:spPr bwMode="auto">
          <a:xfrm>
            <a:off x="6477000" y="5257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(10)  a :=  b * d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(11)  b :=  a – d </a:t>
            </a:r>
          </a:p>
        </p:txBody>
      </p:sp>
      <p:sp>
        <p:nvSpPr>
          <p:cNvPr id="50194" name="Text Box 15"/>
          <p:cNvSpPr txBox="1">
            <a:spLocks noChangeArrowheads="1"/>
          </p:cNvSpPr>
          <p:nvPr/>
        </p:nvSpPr>
        <p:spPr bwMode="auto">
          <a:xfrm>
            <a:off x="8382000" y="5410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B6</a:t>
            </a:r>
          </a:p>
        </p:txBody>
      </p:sp>
      <p:sp>
        <p:nvSpPr>
          <p:cNvPr id="50195" name="Line 16"/>
          <p:cNvSpPr>
            <a:spLocks noChangeShapeType="1"/>
          </p:cNvSpPr>
          <p:nvPr/>
        </p:nvSpPr>
        <p:spPr bwMode="auto">
          <a:xfrm>
            <a:off x="7391400" y="1828800"/>
            <a:ext cx="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0196" name="Line 17"/>
          <p:cNvSpPr>
            <a:spLocks noChangeShapeType="1"/>
          </p:cNvSpPr>
          <p:nvPr/>
        </p:nvSpPr>
        <p:spPr bwMode="auto">
          <a:xfrm>
            <a:off x="7391400" y="2995614"/>
            <a:ext cx="0" cy="89058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0197" name="Line 18"/>
          <p:cNvSpPr>
            <a:spLocks noChangeShapeType="1"/>
          </p:cNvSpPr>
          <p:nvPr/>
        </p:nvSpPr>
        <p:spPr bwMode="auto">
          <a:xfrm>
            <a:off x="7391400" y="4648200"/>
            <a:ext cx="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0198" name="Line 19"/>
          <p:cNvSpPr>
            <a:spLocks noChangeShapeType="1"/>
          </p:cNvSpPr>
          <p:nvPr/>
        </p:nvSpPr>
        <p:spPr bwMode="auto">
          <a:xfrm flipH="1">
            <a:off x="5715000" y="2971800"/>
            <a:ext cx="762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0199" name="Line 20"/>
          <p:cNvSpPr>
            <a:spLocks noChangeShapeType="1"/>
          </p:cNvSpPr>
          <p:nvPr/>
        </p:nvSpPr>
        <p:spPr bwMode="auto">
          <a:xfrm>
            <a:off x="5715000" y="3581400"/>
            <a:ext cx="7620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0200" name="Line 21"/>
          <p:cNvSpPr>
            <a:spLocks noChangeShapeType="1"/>
          </p:cNvSpPr>
          <p:nvPr/>
        </p:nvSpPr>
        <p:spPr bwMode="auto">
          <a:xfrm>
            <a:off x="4724400" y="3581400"/>
            <a:ext cx="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0201" name="Freeform 22"/>
          <p:cNvSpPr>
            <a:spLocks/>
          </p:cNvSpPr>
          <p:nvPr/>
        </p:nvSpPr>
        <p:spPr bwMode="auto">
          <a:xfrm>
            <a:off x="2882900" y="2819400"/>
            <a:ext cx="1612900" cy="3124200"/>
          </a:xfrm>
          <a:custGeom>
            <a:avLst/>
            <a:gdLst>
              <a:gd name="T0" fmla="*/ 1384300 w 1016"/>
              <a:gd name="T1" fmla="*/ 2743200 h 1968"/>
              <a:gd name="T2" fmla="*/ 1079500 w 1016"/>
              <a:gd name="T3" fmla="*/ 3048000 h 1968"/>
              <a:gd name="T4" fmla="*/ 622300 w 1016"/>
              <a:gd name="T5" fmla="*/ 3048000 h 1968"/>
              <a:gd name="T6" fmla="*/ 165100 w 1016"/>
              <a:gd name="T7" fmla="*/ 2590800 h 1968"/>
              <a:gd name="T8" fmla="*/ 12700 w 1016"/>
              <a:gd name="T9" fmla="*/ 1524000 h 1968"/>
              <a:gd name="T10" fmla="*/ 241300 w 1016"/>
              <a:gd name="T11" fmla="*/ 533400 h 1968"/>
              <a:gd name="T12" fmla="*/ 698500 w 1016"/>
              <a:gd name="T13" fmla="*/ 76200 h 1968"/>
              <a:gd name="T14" fmla="*/ 1231900 w 1016"/>
              <a:gd name="T15" fmla="*/ 76200 h 1968"/>
              <a:gd name="T16" fmla="*/ 1612900 w 1016"/>
              <a:gd name="T17" fmla="*/ 457200 h 19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6" h="1968">
                <a:moveTo>
                  <a:pt x="872" y="1728"/>
                </a:moveTo>
                <a:cubicBezTo>
                  <a:pt x="816" y="1808"/>
                  <a:pt x="760" y="1888"/>
                  <a:pt x="680" y="1920"/>
                </a:cubicBezTo>
                <a:cubicBezTo>
                  <a:pt x="600" y="1952"/>
                  <a:pt x="488" y="1968"/>
                  <a:pt x="392" y="1920"/>
                </a:cubicBezTo>
                <a:cubicBezTo>
                  <a:pt x="296" y="1872"/>
                  <a:pt x="168" y="1792"/>
                  <a:pt x="104" y="1632"/>
                </a:cubicBezTo>
                <a:cubicBezTo>
                  <a:pt x="40" y="1472"/>
                  <a:pt x="0" y="1176"/>
                  <a:pt x="8" y="960"/>
                </a:cubicBezTo>
                <a:cubicBezTo>
                  <a:pt x="16" y="744"/>
                  <a:pt x="80" y="488"/>
                  <a:pt x="152" y="336"/>
                </a:cubicBezTo>
                <a:cubicBezTo>
                  <a:pt x="224" y="184"/>
                  <a:pt x="336" y="96"/>
                  <a:pt x="440" y="48"/>
                </a:cubicBezTo>
                <a:cubicBezTo>
                  <a:pt x="544" y="0"/>
                  <a:pt x="680" y="8"/>
                  <a:pt x="776" y="48"/>
                </a:cubicBezTo>
                <a:cubicBezTo>
                  <a:pt x="872" y="88"/>
                  <a:pt x="944" y="188"/>
                  <a:pt x="1016" y="288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0202" name="Freeform 23"/>
          <p:cNvSpPr>
            <a:spLocks/>
          </p:cNvSpPr>
          <p:nvPr/>
        </p:nvSpPr>
        <p:spPr bwMode="auto">
          <a:xfrm>
            <a:off x="8001000" y="1968500"/>
            <a:ext cx="1257300" cy="2946400"/>
          </a:xfrm>
          <a:custGeom>
            <a:avLst/>
            <a:gdLst>
              <a:gd name="T0" fmla="*/ 0 w 792"/>
              <a:gd name="T1" fmla="*/ 2679700 h 1856"/>
              <a:gd name="T2" fmla="*/ 381000 w 792"/>
              <a:gd name="T3" fmla="*/ 2908300 h 1856"/>
              <a:gd name="T4" fmla="*/ 914400 w 792"/>
              <a:gd name="T5" fmla="*/ 2755900 h 1856"/>
              <a:gd name="T6" fmla="*/ 1219200 w 792"/>
              <a:gd name="T7" fmla="*/ 1765300 h 1856"/>
              <a:gd name="T8" fmla="*/ 1143000 w 792"/>
              <a:gd name="T9" fmla="*/ 622300 h 1856"/>
              <a:gd name="T10" fmla="*/ 838200 w 792"/>
              <a:gd name="T11" fmla="*/ 165100 h 1856"/>
              <a:gd name="T12" fmla="*/ 533400 w 792"/>
              <a:gd name="T13" fmla="*/ 12700 h 1856"/>
              <a:gd name="T14" fmla="*/ 228600 w 792"/>
              <a:gd name="T15" fmla="*/ 88900 h 1856"/>
              <a:gd name="T16" fmla="*/ 0 w 792"/>
              <a:gd name="T17" fmla="*/ 317500 h 18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2" h="1856">
                <a:moveTo>
                  <a:pt x="0" y="1688"/>
                </a:moveTo>
                <a:cubicBezTo>
                  <a:pt x="72" y="1756"/>
                  <a:pt x="144" y="1824"/>
                  <a:pt x="240" y="1832"/>
                </a:cubicBezTo>
                <a:cubicBezTo>
                  <a:pt x="336" y="1840"/>
                  <a:pt x="488" y="1856"/>
                  <a:pt x="576" y="1736"/>
                </a:cubicBezTo>
                <a:cubicBezTo>
                  <a:pt x="664" y="1616"/>
                  <a:pt x="744" y="1336"/>
                  <a:pt x="768" y="1112"/>
                </a:cubicBezTo>
                <a:cubicBezTo>
                  <a:pt x="792" y="888"/>
                  <a:pt x="760" y="560"/>
                  <a:pt x="720" y="392"/>
                </a:cubicBezTo>
                <a:cubicBezTo>
                  <a:pt x="680" y="224"/>
                  <a:pt x="592" y="168"/>
                  <a:pt x="528" y="104"/>
                </a:cubicBezTo>
                <a:cubicBezTo>
                  <a:pt x="464" y="40"/>
                  <a:pt x="400" y="16"/>
                  <a:pt x="336" y="8"/>
                </a:cubicBezTo>
                <a:cubicBezTo>
                  <a:pt x="272" y="0"/>
                  <a:pt x="200" y="24"/>
                  <a:pt x="144" y="56"/>
                </a:cubicBezTo>
                <a:cubicBezTo>
                  <a:pt x="88" y="88"/>
                  <a:pt x="44" y="144"/>
                  <a:pt x="0" y="200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0203" name="Text Box 24"/>
          <p:cNvSpPr txBox="1">
            <a:spLocks noChangeArrowheads="1"/>
          </p:cNvSpPr>
          <p:nvPr/>
        </p:nvSpPr>
        <p:spPr bwMode="auto">
          <a:xfrm>
            <a:off x="7162800" y="5943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}</a:t>
            </a:r>
          </a:p>
        </p:txBody>
      </p:sp>
      <p:sp>
        <p:nvSpPr>
          <p:cNvPr id="50204" name="Text Box 25"/>
          <p:cNvSpPr txBox="1">
            <a:spLocks noChangeArrowheads="1"/>
          </p:cNvSpPr>
          <p:nvPr/>
        </p:nvSpPr>
        <p:spPr bwMode="auto">
          <a:xfrm>
            <a:off x="6019800" y="4876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b, d }</a:t>
            </a:r>
          </a:p>
        </p:txBody>
      </p:sp>
      <p:sp>
        <p:nvSpPr>
          <p:cNvPr id="50205" name="Text Box 26"/>
          <p:cNvSpPr txBox="1">
            <a:spLocks noChangeArrowheads="1"/>
          </p:cNvSpPr>
          <p:nvPr/>
        </p:nvSpPr>
        <p:spPr bwMode="auto">
          <a:xfrm>
            <a:off x="7239000" y="47386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a,b,d,e }</a:t>
            </a:r>
          </a:p>
        </p:txBody>
      </p:sp>
      <p:sp>
        <p:nvSpPr>
          <p:cNvPr id="50206" name="Text Box 27"/>
          <p:cNvSpPr txBox="1">
            <a:spLocks noChangeArrowheads="1"/>
          </p:cNvSpPr>
          <p:nvPr/>
        </p:nvSpPr>
        <p:spPr bwMode="auto">
          <a:xfrm>
            <a:off x="6172200" y="35052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>
                <a:solidFill>
                  <a:srgbClr val="2436E6"/>
                </a:solidFill>
              </a:rPr>
              <a:t>{ a,b,c,d }</a:t>
            </a:r>
          </a:p>
        </p:txBody>
      </p:sp>
      <p:sp>
        <p:nvSpPr>
          <p:cNvPr id="50207" name="Text Box 28"/>
          <p:cNvSpPr txBox="1">
            <a:spLocks noChangeArrowheads="1"/>
          </p:cNvSpPr>
          <p:nvPr/>
        </p:nvSpPr>
        <p:spPr bwMode="auto">
          <a:xfrm>
            <a:off x="4419600" y="5562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50208" name="Text Box 29"/>
          <p:cNvSpPr txBox="1">
            <a:spLocks noChangeArrowheads="1"/>
          </p:cNvSpPr>
          <p:nvPr/>
        </p:nvSpPr>
        <p:spPr bwMode="auto">
          <a:xfrm>
            <a:off x="3429000" y="4419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a,b,c,e }</a:t>
            </a:r>
          </a:p>
        </p:txBody>
      </p:sp>
      <p:sp>
        <p:nvSpPr>
          <p:cNvPr id="50209" name="Text Box 30"/>
          <p:cNvSpPr txBox="1">
            <a:spLocks noChangeArrowheads="1"/>
          </p:cNvSpPr>
          <p:nvPr/>
        </p:nvSpPr>
        <p:spPr bwMode="auto">
          <a:xfrm>
            <a:off x="4495800" y="3581401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>
                <a:solidFill>
                  <a:srgbClr val="FF0000"/>
                </a:solidFill>
              </a:rPr>
              <a:t>{ a,b,c,d,e }</a:t>
            </a:r>
          </a:p>
        </p:txBody>
      </p:sp>
      <p:sp>
        <p:nvSpPr>
          <p:cNvPr id="50210" name="Text Box 31"/>
          <p:cNvSpPr txBox="1">
            <a:spLocks noChangeArrowheads="1"/>
          </p:cNvSpPr>
          <p:nvPr/>
        </p:nvSpPr>
        <p:spPr bwMode="auto">
          <a:xfrm>
            <a:off x="4343400" y="2895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>
                <a:solidFill>
                  <a:srgbClr val="FF0000"/>
                </a:solidFill>
              </a:rPr>
              <a:t>{ a,b,c,d,e }</a:t>
            </a:r>
          </a:p>
        </p:txBody>
      </p:sp>
      <p:sp>
        <p:nvSpPr>
          <p:cNvPr id="50211" name="Text Box 32"/>
          <p:cNvSpPr txBox="1">
            <a:spLocks noChangeArrowheads="1"/>
          </p:cNvSpPr>
          <p:nvPr/>
        </p:nvSpPr>
        <p:spPr bwMode="auto">
          <a:xfrm>
            <a:off x="7315200" y="2971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50212" name="Text Box 33"/>
          <p:cNvSpPr txBox="1">
            <a:spLocks noChangeArrowheads="1"/>
          </p:cNvSpPr>
          <p:nvPr/>
        </p:nvSpPr>
        <p:spPr bwMode="auto">
          <a:xfrm>
            <a:off x="6110288" y="19446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a,b,e }</a:t>
            </a:r>
          </a:p>
        </p:txBody>
      </p:sp>
      <p:sp>
        <p:nvSpPr>
          <p:cNvPr id="50213" name="Text Box 34"/>
          <p:cNvSpPr txBox="1">
            <a:spLocks noChangeArrowheads="1"/>
          </p:cNvSpPr>
          <p:nvPr/>
        </p:nvSpPr>
        <p:spPr bwMode="auto">
          <a:xfrm>
            <a:off x="7162800" y="1711326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a,b,e }</a:t>
            </a:r>
          </a:p>
        </p:txBody>
      </p:sp>
      <p:sp>
        <p:nvSpPr>
          <p:cNvPr id="50214" name="Text Box 35"/>
          <p:cNvSpPr txBox="1">
            <a:spLocks noChangeArrowheads="1"/>
          </p:cNvSpPr>
          <p:nvPr/>
        </p:nvSpPr>
        <p:spPr bwMode="auto">
          <a:xfrm>
            <a:off x="6096000" y="685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e }</a:t>
            </a:r>
          </a:p>
        </p:txBody>
      </p:sp>
    </p:spTree>
    <p:extLst>
      <p:ext uri="{BB962C8B-B14F-4D97-AF65-F5344CB8AC3E}">
        <p14:creationId xmlns:p14="http://schemas.microsoft.com/office/powerpoint/2010/main" val="19169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1981200" y="274638"/>
            <a:ext cx="82296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3600">
                <a:solidFill>
                  <a:srgbClr val="2436E6"/>
                </a:solidFill>
              </a:rPr>
              <a:t>基本块出口活跃变量</a:t>
            </a:r>
          </a:p>
        </p:txBody>
      </p:sp>
      <p:sp>
        <p:nvSpPr>
          <p:cNvPr id="51206" name="Rectangle 3"/>
          <p:cNvSpPr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003366"/>
              </a:buClr>
            </a:pPr>
            <a:r>
              <a:rPr lang="zh-CN" altLang="en-US">
                <a:solidFill>
                  <a:srgbClr val="2436E6"/>
                </a:solidFill>
              </a:rPr>
              <a:t>第二次迭代计算</a:t>
            </a:r>
          </a:p>
        </p:txBody>
      </p:sp>
      <p:sp>
        <p:nvSpPr>
          <p:cNvPr id="51207" name="Text Box 4"/>
          <p:cNvSpPr txBox="1">
            <a:spLocks noChangeArrowheads="1"/>
          </p:cNvSpPr>
          <p:nvPr/>
        </p:nvSpPr>
        <p:spPr bwMode="auto">
          <a:xfrm>
            <a:off x="6477000" y="1066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(1)  a :=  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(2)  b :=  2</a:t>
            </a:r>
          </a:p>
        </p:txBody>
      </p:sp>
      <p:sp>
        <p:nvSpPr>
          <p:cNvPr id="51208" name="Text Box 5"/>
          <p:cNvSpPr txBox="1">
            <a:spLocks noChangeArrowheads="1"/>
          </p:cNvSpPr>
          <p:nvPr/>
        </p:nvSpPr>
        <p:spPr bwMode="auto">
          <a:xfrm>
            <a:off x="5943600" y="1143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B1</a:t>
            </a:r>
          </a:p>
        </p:txBody>
      </p:sp>
      <p:sp>
        <p:nvSpPr>
          <p:cNvPr id="51209" name="Text Box 6"/>
          <p:cNvSpPr txBox="1">
            <a:spLocks noChangeArrowheads="1"/>
          </p:cNvSpPr>
          <p:nvPr/>
        </p:nvSpPr>
        <p:spPr bwMode="auto">
          <a:xfrm>
            <a:off x="6477000" y="22860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(3)  c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(4)  d :=  c – a </a:t>
            </a:r>
          </a:p>
        </p:txBody>
      </p:sp>
      <p:sp>
        <p:nvSpPr>
          <p:cNvPr id="51210" name="Text Box 7"/>
          <p:cNvSpPr txBox="1">
            <a:spLocks noChangeArrowheads="1"/>
          </p:cNvSpPr>
          <p:nvPr/>
        </p:nvSpPr>
        <p:spPr bwMode="auto">
          <a:xfrm>
            <a:off x="5943600" y="2362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B2</a:t>
            </a:r>
          </a:p>
        </p:txBody>
      </p:sp>
      <p:sp>
        <p:nvSpPr>
          <p:cNvPr id="51211" name="Text Box 8"/>
          <p:cNvSpPr txBox="1">
            <a:spLocks noChangeArrowheads="1"/>
          </p:cNvSpPr>
          <p:nvPr/>
        </p:nvSpPr>
        <p:spPr bwMode="auto">
          <a:xfrm>
            <a:off x="6477000" y="3935414"/>
            <a:ext cx="1905000" cy="7127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(8)  b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(9)  e :=  c – a </a:t>
            </a:r>
          </a:p>
        </p:txBody>
      </p:sp>
      <p:sp>
        <p:nvSpPr>
          <p:cNvPr id="51212" name="Text Box 9"/>
          <p:cNvSpPr txBox="1">
            <a:spLocks noChangeArrowheads="1"/>
          </p:cNvSpPr>
          <p:nvPr/>
        </p:nvSpPr>
        <p:spPr bwMode="auto">
          <a:xfrm>
            <a:off x="5943600" y="4052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B5</a:t>
            </a:r>
          </a:p>
        </p:txBody>
      </p:sp>
      <p:sp>
        <p:nvSpPr>
          <p:cNvPr id="51213" name="Text Box 10"/>
          <p:cNvSpPr txBox="1">
            <a:spLocks noChangeArrowheads="1"/>
          </p:cNvSpPr>
          <p:nvPr/>
        </p:nvSpPr>
        <p:spPr bwMode="auto">
          <a:xfrm>
            <a:off x="3802063" y="3294064"/>
            <a:ext cx="1905000" cy="276999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(5)  d :=  b * d</a:t>
            </a:r>
          </a:p>
        </p:txBody>
      </p:sp>
      <p:sp>
        <p:nvSpPr>
          <p:cNvPr id="51214" name="Text Box 11"/>
          <p:cNvSpPr txBox="1">
            <a:spLocks noChangeArrowheads="1"/>
          </p:cNvSpPr>
          <p:nvPr/>
        </p:nvSpPr>
        <p:spPr bwMode="auto">
          <a:xfrm>
            <a:off x="3276600" y="3276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B3</a:t>
            </a:r>
          </a:p>
        </p:txBody>
      </p:sp>
      <p:sp>
        <p:nvSpPr>
          <p:cNvPr id="51215" name="Text Box 12"/>
          <p:cNvSpPr txBox="1">
            <a:spLocks noChangeArrowheads="1"/>
          </p:cNvSpPr>
          <p:nvPr/>
        </p:nvSpPr>
        <p:spPr bwMode="auto">
          <a:xfrm>
            <a:off x="3810000" y="48006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(6)  d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(7)  e :=  e + 1</a:t>
            </a:r>
          </a:p>
        </p:txBody>
      </p:sp>
      <p:sp>
        <p:nvSpPr>
          <p:cNvPr id="51216" name="Text Box 13"/>
          <p:cNvSpPr txBox="1">
            <a:spLocks noChangeArrowheads="1"/>
          </p:cNvSpPr>
          <p:nvPr/>
        </p:nvSpPr>
        <p:spPr bwMode="auto">
          <a:xfrm>
            <a:off x="3276600" y="4876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B4</a:t>
            </a:r>
          </a:p>
        </p:txBody>
      </p:sp>
      <p:sp>
        <p:nvSpPr>
          <p:cNvPr id="51217" name="Text Box 14"/>
          <p:cNvSpPr txBox="1">
            <a:spLocks noChangeArrowheads="1"/>
          </p:cNvSpPr>
          <p:nvPr/>
        </p:nvSpPr>
        <p:spPr bwMode="auto">
          <a:xfrm>
            <a:off x="6477000" y="5257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(10)  a :=  b * d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(11)  b :=  a – d </a:t>
            </a:r>
          </a:p>
        </p:txBody>
      </p:sp>
      <p:sp>
        <p:nvSpPr>
          <p:cNvPr id="51218" name="Text Box 15"/>
          <p:cNvSpPr txBox="1">
            <a:spLocks noChangeArrowheads="1"/>
          </p:cNvSpPr>
          <p:nvPr/>
        </p:nvSpPr>
        <p:spPr bwMode="auto">
          <a:xfrm>
            <a:off x="8382000" y="5410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B6</a:t>
            </a:r>
          </a:p>
        </p:txBody>
      </p:sp>
      <p:sp>
        <p:nvSpPr>
          <p:cNvPr id="51219" name="Line 16"/>
          <p:cNvSpPr>
            <a:spLocks noChangeShapeType="1"/>
          </p:cNvSpPr>
          <p:nvPr/>
        </p:nvSpPr>
        <p:spPr bwMode="auto">
          <a:xfrm>
            <a:off x="7391400" y="1828800"/>
            <a:ext cx="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1220" name="Line 17"/>
          <p:cNvSpPr>
            <a:spLocks noChangeShapeType="1"/>
          </p:cNvSpPr>
          <p:nvPr/>
        </p:nvSpPr>
        <p:spPr bwMode="auto">
          <a:xfrm>
            <a:off x="7391400" y="2995614"/>
            <a:ext cx="0" cy="890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1221" name="Line 18"/>
          <p:cNvSpPr>
            <a:spLocks noChangeShapeType="1"/>
          </p:cNvSpPr>
          <p:nvPr/>
        </p:nvSpPr>
        <p:spPr bwMode="auto">
          <a:xfrm>
            <a:off x="7391400" y="4648200"/>
            <a:ext cx="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1222" name="Line 19"/>
          <p:cNvSpPr>
            <a:spLocks noChangeShapeType="1"/>
          </p:cNvSpPr>
          <p:nvPr/>
        </p:nvSpPr>
        <p:spPr bwMode="auto">
          <a:xfrm flipH="1">
            <a:off x="5715000" y="2971800"/>
            <a:ext cx="7620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1223" name="Line 20"/>
          <p:cNvSpPr>
            <a:spLocks noChangeShapeType="1"/>
          </p:cNvSpPr>
          <p:nvPr/>
        </p:nvSpPr>
        <p:spPr bwMode="auto">
          <a:xfrm>
            <a:off x="5715000" y="3581400"/>
            <a:ext cx="762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1224" name="Line 21"/>
          <p:cNvSpPr>
            <a:spLocks noChangeShapeType="1"/>
          </p:cNvSpPr>
          <p:nvPr/>
        </p:nvSpPr>
        <p:spPr bwMode="auto">
          <a:xfrm>
            <a:off x="4724400" y="3581400"/>
            <a:ext cx="0" cy="1219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1225" name="Freeform 22"/>
          <p:cNvSpPr>
            <a:spLocks/>
          </p:cNvSpPr>
          <p:nvPr/>
        </p:nvSpPr>
        <p:spPr bwMode="auto">
          <a:xfrm>
            <a:off x="2882900" y="2819400"/>
            <a:ext cx="1612900" cy="3124200"/>
          </a:xfrm>
          <a:custGeom>
            <a:avLst/>
            <a:gdLst>
              <a:gd name="T0" fmla="*/ 1384300 w 1016"/>
              <a:gd name="T1" fmla="*/ 2743200 h 1968"/>
              <a:gd name="T2" fmla="*/ 1079500 w 1016"/>
              <a:gd name="T3" fmla="*/ 3048000 h 1968"/>
              <a:gd name="T4" fmla="*/ 622300 w 1016"/>
              <a:gd name="T5" fmla="*/ 3048000 h 1968"/>
              <a:gd name="T6" fmla="*/ 165100 w 1016"/>
              <a:gd name="T7" fmla="*/ 2590800 h 1968"/>
              <a:gd name="T8" fmla="*/ 12700 w 1016"/>
              <a:gd name="T9" fmla="*/ 1524000 h 1968"/>
              <a:gd name="T10" fmla="*/ 241300 w 1016"/>
              <a:gd name="T11" fmla="*/ 533400 h 1968"/>
              <a:gd name="T12" fmla="*/ 698500 w 1016"/>
              <a:gd name="T13" fmla="*/ 76200 h 1968"/>
              <a:gd name="T14" fmla="*/ 1231900 w 1016"/>
              <a:gd name="T15" fmla="*/ 76200 h 1968"/>
              <a:gd name="T16" fmla="*/ 1612900 w 1016"/>
              <a:gd name="T17" fmla="*/ 457200 h 19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6" h="1968">
                <a:moveTo>
                  <a:pt x="872" y="1728"/>
                </a:moveTo>
                <a:cubicBezTo>
                  <a:pt x="816" y="1808"/>
                  <a:pt x="760" y="1888"/>
                  <a:pt x="680" y="1920"/>
                </a:cubicBezTo>
                <a:cubicBezTo>
                  <a:pt x="600" y="1952"/>
                  <a:pt x="488" y="1968"/>
                  <a:pt x="392" y="1920"/>
                </a:cubicBezTo>
                <a:cubicBezTo>
                  <a:pt x="296" y="1872"/>
                  <a:pt x="168" y="1792"/>
                  <a:pt x="104" y="1632"/>
                </a:cubicBezTo>
                <a:cubicBezTo>
                  <a:pt x="40" y="1472"/>
                  <a:pt x="0" y="1176"/>
                  <a:pt x="8" y="960"/>
                </a:cubicBezTo>
                <a:cubicBezTo>
                  <a:pt x="16" y="744"/>
                  <a:pt x="80" y="488"/>
                  <a:pt x="152" y="336"/>
                </a:cubicBezTo>
                <a:cubicBezTo>
                  <a:pt x="224" y="184"/>
                  <a:pt x="336" y="96"/>
                  <a:pt x="440" y="48"/>
                </a:cubicBezTo>
                <a:cubicBezTo>
                  <a:pt x="544" y="0"/>
                  <a:pt x="680" y="8"/>
                  <a:pt x="776" y="48"/>
                </a:cubicBezTo>
                <a:cubicBezTo>
                  <a:pt x="872" y="88"/>
                  <a:pt x="944" y="188"/>
                  <a:pt x="1016" y="288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1226" name="Freeform 23"/>
          <p:cNvSpPr>
            <a:spLocks/>
          </p:cNvSpPr>
          <p:nvPr/>
        </p:nvSpPr>
        <p:spPr bwMode="auto">
          <a:xfrm>
            <a:off x="8001000" y="1968500"/>
            <a:ext cx="1257300" cy="2946400"/>
          </a:xfrm>
          <a:custGeom>
            <a:avLst/>
            <a:gdLst>
              <a:gd name="T0" fmla="*/ 0 w 792"/>
              <a:gd name="T1" fmla="*/ 2679700 h 1856"/>
              <a:gd name="T2" fmla="*/ 381000 w 792"/>
              <a:gd name="T3" fmla="*/ 2908300 h 1856"/>
              <a:gd name="T4" fmla="*/ 914400 w 792"/>
              <a:gd name="T5" fmla="*/ 2755900 h 1856"/>
              <a:gd name="T6" fmla="*/ 1219200 w 792"/>
              <a:gd name="T7" fmla="*/ 1765300 h 1856"/>
              <a:gd name="T8" fmla="*/ 1143000 w 792"/>
              <a:gd name="T9" fmla="*/ 622300 h 1856"/>
              <a:gd name="T10" fmla="*/ 838200 w 792"/>
              <a:gd name="T11" fmla="*/ 165100 h 1856"/>
              <a:gd name="T12" fmla="*/ 533400 w 792"/>
              <a:gd name="T13" fmla="*/ 12700 h 1856"/>
              <a:gd name="T14" fmla="*/ 228600 w 792"/>
              <a:gd name="T15" fmla="*/ 88900 h 1856"/>
              <a:gd name="T16" fmla="*/ 0 w 792"/>
              <a:gd name="T17" fmla="*/ 317500 h 18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2" h="1856">
                <a:moveTo>
                  <a:pt x="0" y="1688"/>
                </a:moveTo>
                <a:cubicBezTo>
                  <a:pt x="72" y="1756"/>
                  <a:pt x="144" y="1824"/>
                  <a:pt x="240" y="1832"/>
                </a:cubicBezTo>
                <a:cubicBezTo>
                  <a:pt x="336" y="1840"/>
                  <a:pt x="488" y="1856"/>
                  <a:pt x="576" y="1736"/>
                </a:cubicBezTo>
                <a:cubicBezTo>
                  <a:pt x="664" y="1616"/>
                  <a:pt x="744" y="1336"/>
                  <a:pt x="768" y="1112"/>
                </a:cubicBezTo>
                <a:cubicBezTo>
                  <a:pt x="792" y="888"/>
                  <a:pt x="760" y="560"/>
                  <a:pt x="720" y="392"/>
                </a:cubicBezTo>
                <a:cubicBezTo>
                  <a:pt x="680" y="224"/>
                  <a:pt x="592" y="168"/>
                  <a:pt x="528" y="104"/>
                </a:cubicBezTo>
                <a:cubicBezTo>
                  <a:pt x="464" y="40"/>
                  <a:pt x="400" y="16"/>
                  <a:pt x="336" y="8"/>
                </a:cubicBezTo>
                <a:cubicBezTo>
                  <a:pt x="272" y="0"/>
                  <a:pt x="200" y="24"/>
                  <a:pt x="144" y="56"/>
                </a:cubicBezTo>
                <a:cubicBezTo>
                  <a:pt x="88" y="88"/>
                  <a:pt x="44" y="144"/>
                  <a:pt x="0" y="200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1227" name="Text Box 24"/>
          <p:cNvSpPr txBox="1">
            <a:spLocks noChangeArrowheads="1"/>
          </p:cNvSpPr>
          <p:nvPr/>
        </p:nvSpPr>
        <p:spPr bwMode="auto">
          <a:xfrm>
            <a:off x="7162800" y="5943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}</a:t>
            </a:r>
          </a:p>
        </p:txBody>
      </p:sp>
      <p:sp>
        <p:nvSpPr>
          <p:cNvPr id="51228" name="Text Box 25"/>
          <p:cNvSpPr txBox="1">
            <a:spLocks noChangeArrowheads="1"/>
          </p:cNvSpPr>
          <p:nvPr/>
        </p:nvSpPr>
        <p:spPr bwMode="auto">
          <a:xfrm>
            <a:off x="6019800" y="4876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b, d }</a:t>
            </a:r>
          </a:p>
        </p:txBody>
      </p:sp>
      <p:sp>
        <p:nvSpPr>
          <p:cNvPr id="51229" name="Text Box 26"/>
          <p:cNvSpPr txBox="1">
            <a:spLocks noChangeArrowheads="1"/>
          </p:cNvSpPr>
          <p:nvPr/>
        </p:nvSpPr>
        <p:spPr bwMode="auto">
          <a:xfrm>
            <a:off x="7239000" y="47386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a,b,d,e }</a:t>
            </a:r>
          </a:p>
        </p:txBody>
      </p:sp>
      <p:sp>
        <p:nvSpPr>
          <p:cNvPr id="51230" name="Text Box 27"/>
          <p:cNvSpPr txBox="1">
            <a:spLocks noChangeArrowheads="1"/>
          </p:cNvSpPr>
          <p:nvPr/>
        </p:nvSpPr>
        <p:spPr bwMode="auto">
          <a:xfrm>
            <a:off x="6172200" y="35052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>
                <a:solidFill>
                  <a:srgbClr val="2436E6"/>
                </a:solidFill>
              </a:rPr>
              <a:t>{ a,b,c,d }</a:t>
            </a:r>
          </a:p>
        </p:txBody>
      </p:sp>
      <p:sp>
        <p:nvSpPr>
          <p:cNvPr id="51231" name="Text Box 28"/>
          <p:cNvSpPr txBox="1">
            <a:spLocks noChangeArrowheads="1"/>
          </p:cNvSpPr>
          <p:nvPr/>
        </p:nvSpPr>
        <p:spPr bwMode="auto">
          <a:xfrm>
            <a:off x="4419600" y="5562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51232" name="Text Box 29"/>
          <p:cNvSpPr txBox="1">
            <a:spLocks noChangeArrowheads="1"/>
          </p:cNvSpPr>
          <p:nvPr/>
        </p:nvSpPr>
        <p:spPr bwMode="auto">
          <a:xfrm>
            <a:off x="3429000" y="4419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a,b,c,e }</a:t>
            </a:r>
          </a:p>
        </p:txBody>
      </p:sp>
      <p:sp>
        <p:nvSpPr>
          <p:cNvPr id="51233" name="Text Box 30"/>
          <p:cNvSpPr txBox="1">
            <a:spLocks noChangeArrowheads="1"/>
          </p:cNvSpPr>
          <p:nvPr/>
        </p:nvSpPr>
        <p:spPr bwMode="auto">
          <a:xfrm>
            <a:off x="4495800" y="3581401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51234" name="Text Box 31"/>
          <p:cNvSpPr txBox="1">
            <a:spLocks noChangeArrowheads="1"/>
          </p:cNvSpPr>
          <p:nvPr/>
        </p:nvSpPr>
        <p:spPr bwMode="auto">
          <a:xfrm>
            <a:off x="4343400" y="2895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51235" name="Text Box 32"/>
          <p:cNvSpPr txBox="1">
            <a:spLocks noChangeArrowheads="1"/>
          </p:cNvSpPr>
          <p:nvPr/>
        </p:nvSpPr>
        <p:spPr bwMode="auto">
          <a:xfrm>
            <a:off x="7315200" y="2971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>
                <a:solidFill>
                  <a:srgbClr val="FF0000"/>
                </a:solidFill>
              </a:rPr>
              <a:t>{ a,b,c,d,e }</a:t>
            </a:r>
          </a:p>
        </p:txBody>
      </p:sp>
      <p:sp>
        <p:nvSpPr>
          <p:cNvPr id="51236" name="Text Box 33"/>
          <p:cNvSpPr txBox="1">
            <a:spLocks noChangeArrowheads="1"/>
          </p:cNvSpPr>
          <p:nvPr/>
        </p:nvSpPr>
        <p:spPr bwMode="auto">
          <a:xfrm>
            <a:off x="6110288" y="19446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>
                <a:solidFill>
                  <a:srgbClr val="FF0000"/>
                </a:solidFill>
              </a:rPr>
              <a:t>{ a,b,e }</a:t>
            </a:r>
          </a:p>
        </p:txBody>
      </p:sp>
      <p:sp>
        <p:nvSpPr>
          <p:cNvPr id="51237" name="Text Box 34"/>
          <p:cNvSpPr txBox="1">
            <a:spLocks noChangeArrowheads="1"/>
          </p:cNvSpPr>
          <p:nvPr/>
        </p:nvSpPr>
        <p:spPr bwMode="auto">
          <a:xfrm>
            <a:off x="7162800" y="1711326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a,b,e }</a:t>
            </a:r>
          </a:p>
        </p:txBody>
      </p:sp>
      <p:sp>
        <p:nvSpPr>
          <p:cNvPr id="51238" name="Text Box 35"/>
          <p:cNvSpPr txBox="1">
            <a:spLocks noChangeArrowheads="1"/>
          </p:cNvSpPr>
          <p:nvPr/>
        </p:nvSpPr>
        <p:spPr bwMode="auto">
          <a:xfrm>
            <a:off x="6096000" y="685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e }</a:t>
            </a:r>
          </a:p>
        </p:txBody>
      </p:sp>
    </p:spTree>
    <p:extLst>
      <p:ext uri="{BB962C8B-B14F-4D97-AF65-F5344CB8AC3E}">
        <p14:creationId xmlns:p14="http://schemas.microsoft.com/office/powerpoint/2010/main" val="368541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1981200" y="274638"/>
            <a:ext cx="82296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3600">
                <a:solidFill>
                  <a:srgbClr val="2436E6"/>
                </a:solidFill>
              </a:rPr>
              <a:t>基本块出口活跃变量</a:t>
            </a:r>
          </a:p>
        </p:txBody>
      </p:sp>
      <p:sp>
        <p:nvSpPr>
          <p:cNvPr id="52230" name="Rectangle 3"/>
          <p:cNvSpPr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003366"/>
              </a:buClr>
            </a:pPr>
            <a:r>
              <a:rPr lang="zh-CN" altLang="en-US">
                <a:solidFill>
                  <a:srgbClr val="2436E6"/>
                </a:solidFill>
              </a:rPr>
              <a:t>第二次迭代计算</a:t>
            </a:r>
          </a:p>
        </p:txBody>
      </p:sp>
      <p:sp>
        <p:nvSpPr>
          <p:cNvPr id="52231" name="Text Box 4"/>
          <p:cNvSpPr txBox="1">
            <a:spLocks noChangeArrowheads="1"/>
          </p:cNvSpPr>
          <p:nvPr/>
        </p:nvSpPr>
        <p:spPr bwMode="auto">
          <a:xfrm>
            <a:off x="6477000" y="1066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(1)  a :=  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(2)  b :=  2</a:t>
            </a:r>
          </a:p>
        </p:txBody>
      </p:sp>
      <p:sp>
        <p:nvSpPr>
          <p:cNvPr id="52232" name="Text Box 5"/>
          <p:cNvSpPr txBox="1">
            <a:spLocks noChangeArrowheads="1"/>
          </p:cNvSpPr>
          <p:nvPr/>
        </p:nvSpPr>
        <p:spPr bwMode="auto">
          <a:xfrm>
            <a:off x="5943600" y="1143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B1</a:t>
            </a:r>
          </a:p>
        </p:txBody>
      </p:sp>
      <p:sp>
        <p:nvSpPr>
          <p:cNvPr id="52233" name="Text Box 6"/>
          <p:cNvSpPr txBox="1">
            <a:spLocks noChangeArrowheads="1"/>
          </p:cNvSpPr>
          <p:nvPr/>
        </p:nvSpPr>
        <p:spPr bwMode="auto">
          <a:xfrm>
            <a:off x="6477000" y="22860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(3)  c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(4)  d :=  c – a </a:t>
            </a:r>
          </a:p>
        </p:txBody>
      </p:sp>
      <p:sp>
        <p:nvSpPr>
          <p:cNvPr id="52234" name="Text Box 7"/>
          <p:cNvSpPr txBox="1">
            <a:spLocks noChangeArrowheads="1"/>
          </p:cNvSpPr>
          <p:nvPr/>
        </p:nvSpPr>
        <p:spPr bwMode="auto">
          <a:xfrm>
            <a:off x="5943600" y="2362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B2</a:t>
            </a:r>
          </a:p>
        </p:txBody>
      </p:sp>
      <p:sp>
        <p:nvSpPr>
          <p:cNvPr id="52235" name="Text Box 8"/>
          <p:cNvSpPr txBox="1">
            <a:spLocks noChangeArrowheads="1"/>
          </p:cNvSpPr>
          <p:nvPr/>
        </p:nvSpPr>
        <p:spPr bwMode="auto">
          <a:xfrm>
            <a:off x="6477000" y="3935414"/>
            <a:ext cx="1905000" cy="7127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(8)  b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(9)  e :=  c – a </a:t>
            </a:r>
          </a:p>
        </p:txBody>
      </p:sp>
      <p:sp>
        <p:nvSpPr>
          <p:cNvPr id="52236" name="Text Box 9"/>
          <p:cNvSpPr txBox="1">
            <a:spLocks noChangeArrowheads="1"/>
          </p:cNvSpPr>
          <p:nvPr/>
        </p:nvSpPr>
        <p:spPr bwMode="auto">
          <a:xfrm>
            <a:off x="5943600" y="4052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B5</a:t>
            </a:r>
          </a:p>
        </p:txBody>
      </p:sp>
      <p:sp>
        <p:nvSpPr>
          <p:cNvPr id="52237" name="Text Box 10"/>
          <p:cNvSpPr txBox="1">
            <a:spLocks noChangeArrowheads="1"/>
          </p:cNvSpPr>
          <p:nvPr/>
        </p:nvSpPr>
        <p:spPr bwMode="auto">
          <a:xfrm>
            <a:off x="3802063" y="3294064"/>
            <a:ext cx="1905000" cy="276999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(5)  d :=  b * d</a:t>
            </a:r>
          </a:p>
        </p:txBody>
      </p:sp>
      <p:sp>
        <p:nvSpPr>
          <p:cNvPr id="52238" name="Text Box 11"/>
          <p:cNvSpPr txBox="1">
            <a:spLocks noChangeArrowheads="1"/>
          </p:cNvSpPr>
          <p:nvPr/>
        </p:nvSpPr>
        <p:spPr bwMode="auto">
          <a:xfrm>
            <a:off x="3276600" y="3276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B3</a:t>
            </a:r>
          </a:p>
        </p:txBody>
      </p:sp>
      <p:sp>
        <p:nvSpPr>
          <p:cNvPr id="52239" name="Text Box 12"/>
          <p:cNvSpPr txBox="1">
            <a:spLocks noChangeArrowheads="1"/>
          </p:cNvSpPr>
          <p:nvPr/>
        </p:nvSpPr>
        <p:spPr bwMode="auto">
          <a:xfrm>
            <a:off x="3810000" y="48006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(6)  d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(7)  e :=  e + 1</a:t>
            </a:r>
          </a:p>
        </p:txBody>
      </p:sp>
      <p:sp>
        <p:nvSpPr>
          <p:cNvPr id="52240" name="Text Box 13"/>
          <p:cNvSpPr txBox="1">
            <a:spLocks noChangeArrowheads="1"/>
          </p:cNvSpPr>
          <p:nvPr/>
        </p:nvSpPr>
        <p:spPr bwMode="auto">
          <a:xfrm>
            <a:off x="3276600" y="4876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B4</a:t>
            </a:r>
          </a:p>
        </p:txBody>
      </p:sp>
      <p:sp>
        <p:nvSpPr>
          <p:cNvPr id="52241" name="Text Box 14"/>
          <p:cNvSpPr txBox="1">
            <a:spLocks noChangeArrowheads="1"/>
          </p:cNvSpPr>
          <p:nvPr/>
        </p:nvSpPr>
        <p:spPr bwMode="auto">
          <a:xfrm>
            <a:off x="6477000" y="5257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(10)  a :=  b * d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(11)  b :=  a – d </a:t>
            </a:r>
          </a:p>
        </p:txBody>
      </p:sp>
      <p:sp>
        <p:nvSpPr>
          <p:cNvPr id="52242" name="Text Box 15"/>
          <p:cNvSpPr txBox="1">
            <a:spLocks noChangeArrowheads="1"/>
          </p:cNvSpPr>
          <p:nvPr/>
        </p:nvSpPr>
        <p:spPr bwMode="auto">
          <a:xfrm>
            <a:off x="8382000" y="5410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B6</a:t>
            </a:r>
          </a:p>
        </p:txBody>
      </p:sp>
      <p:sp>
        <p:nvSpPr>
          <p:cNvPr id="52243" name="Line 16"/>
          <p:cNvSpPr>
            <a:spLocks noChangeShapeType="1"/>
          </p:cNvSpPr>
          <p:nvPr/>
        </p:nvSpPr>
        <p:spPr bwMode="auto">
          <a:xfrm>
            <a:off x="7391400" y="1828800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2244" name="Line 17"/>
          <p:cNvSpPr>
            <a:spLocks noChangeShapeType="1"/>
          </p:cNvSpPr>
          <p:nvPr/>
        </p:nvSpPr>
        <p:spPr bwMode="auto">
          <a:xfrm>
            <a:off x="7391400" y="2995614"/>
            <a:ext cx="0" cy="89058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2245" name="Line 18"/>
          <p:cNvSpPr>
            <a:spLocks noChangeShapeType="1"/>
          </p:cNvSpPr>
          <p:nvPr/>
        </p:nvSpPr>
        <p:spPr bwMode="auto">
          <a:xfrm>
            <a:off x="7391400" y="4648200"/>
            <a:ext cx="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2246" name="Line 19"/>
          <p:cNvSpPr>
            <a:spLocks noChangeShapeType="1"/>
          </p:cNvSpPr>
          <p:nvPr/>
        </p:nvSpPr>
        <p:spPr bwMode="auto">
          <a:xfrm flipH="1">
            <a:off x="5715000" y="2971800"/>
            <a:ext cx="762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2247" name="Line 20"/>
          <p:cNvSpPr>
            <a:spLocks noChangeShapeType="1"/>
          </p:cNvSpPr>
          <p:nvPr/>
        </p:nvSpPr>
        <p:spPr bwMode="auto">
          <a:xfrm>
            <a:off x="5715000" y="3581400"/>
            <a:ext cx="762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2248" name="Line 21"/>
          <p:cNvSpPr>
            <a:spLocks noChangeShapeType="1"/>
          </p:cNvSpPr>
          <p:nvPr/>
        </p:nvSpPr>
        <p:spPr bwMode="auto">
          <a:xfrm>
            <a:off x="4724400" y="3581400"/>
            <a:ext cx="0" cy="1219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2249" name="Freeform 22"/>
          <p:cNvSpPr>
            <a:spLocks/>
          </p:cNvSpPr>
          <p:nvPr/>
        </p:nvSpPr>
        <p:spPr bwMode="auto">
          <a:xfrm>
            <a:off x="2882900" y="2819400"/>
            <a:ext cx="1612900" cy="3124200"/>
          </a:xfrm>
          <a:custGeom>
            <a:avLst/>
            <a:gdLst>
              <a:gd name="T0" fmla="*/ 1384300 w 1016"/>
              <a:gd name="T1" fmla="*/ 2743200 h 1968"/>
              <a:gd name="T2" fmla="*/ 1079500 w 1016"/>
              <a:gd name="T3" fmla="*/ 3048000 h 1968"/>
              <a:gd name="T4" fmla="*/ 622300 w 1016"/>
              <a:gd name="T5" fmla="*/ 3048000 h 1968"/>
              <a:gd name="T6" fmla="*/ 165100 w 1016"/>
              <a:gd name="T7" fmla="*/ 2590800 h 1968"/>
              <a:gd name="T8" fmla="*/ 12700 w 1016"/>
              <a:gd name="T9" fmla="*/ 1524000 h 1968"/>
              <a:gd name="T10" fmla="*/ 241300 w 1016"/>
              <a:gd name="T11" fmla="*/ 533400 h 1968"/>
              <a:gd name="T12" fmla="*/ 698500 w 1016"/>
              <a:gd name="T13" fmla="*/ 76200 h 1968"/>
              <a:gd name="T14" fmla="*/ 1231900 w 1016"/>
              <a:gd name="T15" fmla="*/ 76200 h 1968"/>
              <a:gd name="T16" fmla="*/ 1612900 w 1016"/>
              <a:gd name="T17" fmla="*/ 457200 h 19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6" h="1968">
                <a:moveTo>
                  <a:pt x="872" y="1728"/>
                </a:moveTo>
                <a:cubicBezTo>
                  <a:pt x="816" y="1808"/>
                  <a:pt x="760" y="1888"/>
                  <a:pt x="680" y="1920"/>
                </a:cubicBezTo>
                <a:cubicBezTo>
                  <a:pt x="600" y="1952"/>
                  <a:pt x="488" y="1968"/>
                  <a:pt x="392" y="1920"/>
                </a:cubicBezTo>
                <a:cubicBezTo>
                  <a:pt x="296" y="1872"/>
                  <a:pt x="168" y="1792"/>
                  <a:pt x="104" y="1632"/>
                </a:cubicBezTo>
                <a:cubicBezTo>
                  <a:pt x="40" y="1472"/>
                  <a:pt x="0" y="1176"/>
                  <a:pt x="8" y="960"/>
                </a:cubicBezTo>
                <a:cubicBezTo>
                  <a:pt x="16" y="744"/>
                  <a:pt x="80" y="488"/>
                  <a:pt x="152" y="336"/>
                </a:cubicBezTo>
                <a:cubicBezTo>
                  <a:pt x="224" y="184"/>
                  <a:pt x="336" y="96"/>
                  <a:pt x="440" y="48"/>
                </a:cubicBezTo>
                <a:cubicBezTo>
                  <a:pt x="544" y="0"/>
                  <a:pt x="680" y="8"/>
                  <a:pt x="776" y="48"/>
                </a:cubicBezTo>
                <a:cubicBezTo>
                  <a:pt x="872" y="88"/>
                  <a:pt x="944" y="188"/>
                  <a:pt x="1016" y="288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2250" name="Freeform 23"/>
          <p:cNvSpPr>
            <a:spLocks/>
          </p:cNvSpPr>
          <p:nvPr/>
        </p:nvSpPr>
        <p:spPr bwMode="auto">
          <a:xfrm>
            <a:off x="8001000" y="1968500"/>
            <a:ext cx="1257300" cy="2946400"/>
          </a:xfrm>
          <a:custGeom>
            <a:avLst/>
            <a:gdLst>
              <a:gd name="T0" fmla="*/ 0 w 792"/>
              <a:gd name="T1" fmla="*/ 2679700 h 1856"/>
              <a:gd name="T2" fmla="*/ 381000 w 792"/>
              <a:gd name="T3" fmla="*/ 2908300 h 1856"/>
              <a:gd name="T4" fmla="*/ 914400 w 792"/>
              <a:gd name="T5" fmla="*/ 2755900 h 1856"/>
              <a:gd name="T6" fmla="*/ 1219200 w 792"/>
              <a:gd name="T7" fmla="*/ 1765300 h 1856"/>
              <a:gd name="T8" fmla="*/ 1143000 w 792"/>
              <a:gd name="T9" fmla="*/ 622300 h 1856"/>
              <a:gd name="T10" fmla="*/ 838200 w 792"/>
              <a:gd name="T11" fmla="*/ 165100 h 1856"/>
              <a:gd name="T12" fmla="*/ 533400 w 792"/>
              <a:gd name="T13" fmla="*/ 12700 h 1856"/>
              <a:gd name="T14" fmla="*/ 228600 w 792"/>
              <a:gd name="T15" fmla="*/ 88900 h 1856"/>
              <a:gd name="T16" fmla="*/ 0 w 792"/>
              <a:gd name="T17" fmla="*/ 317500 h 18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2" h="1856">
                <a:moveTo>
                  <a:pt x="0" y="1688"/>
                </a:moveTo>
                <a:cubicBezTo>
                  <a:pt x="72" y="1756"/>
                  <a:pt x="144" y="1824"/>
                  <a:pt x="240" y="1832"/>
                </a:cubicBezTo>
                <a:cubicBezTo>
                  <a:pt x="336" y="1840"/>
                  <a:pt x="488" y="1856"/>
                  <a:pt x="576" y="1736"/>
                </a:cubicBezTo>
                <a:cubicBezTo>
                  <a:pt x="664" y="1616"/>
                  <a:pt x="744" y="1336"/>
                  <a:pt x="768" y="1112"/>
                </a:cubicBezTo>
                <a:cubicBezTo>
                  <a:pt x="792" y="888"/>
                  <a:pt x="760" y="560"/>
                  <a:pt x="720" y="392"/>
                </a:cubicBezTo>
                <a:cubicBezTo>
                  <a:pt x="680" y="224"/>
                  <a:pt x="592" y="168"/>
                  <a:pt x="528" y="104"/>
                </a:cubicBezTo>
                <a:cubicBezTo>
                  <a:pt x="464" y="40"/>
                  <a:pt x="400" y="16"/>
                  <a:pt x="336" y="8"/>
                </a:cubicBezTo>
                <a:cubicBezTo>
                  <a:pt x="272" y="0"/>
                  <a:pt x="200" y="24"/>
                  <a:pt x="144" y="56"/>
                </a:cubicBezTo>
                <a:cubicBezTo>
                  <a:pt x="88" y="88"/>
                  <a:pt x="44" y="144"/>
                  <a:pt x="0" y="200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2251" name="Text Box 24"/>
          <p:cNvSpPr txBox="1">
            <a:spLocks noChangeArrowheads="1"/>
          </p:cNvSpPr>
          <p:nvPr/>
        </p:nvSpPr>
        <p:spPr bwMode="auto">
          <a:xfrm>
            <a:off x="7162800" y="5943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}</a:t>
            </a:r>
          </a:p>
        </p:txBody>
      </p:sp>
      <p:sp>
        <p:nvSpPr>
          <p:cNvPr id="52252" name="Text Box 25"/>
          <p:cNvSpPr txBox="1">
            <a:spLocks noChangeArrowheads="1"/>
          </p:cNvSpPr>
          <p:nvPr/>
        </p:nvSpPr>
        <p:spPr bwMode="auto">
          <a:xfrm>
            <a:off x="6019800" y="4876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b, d }</a:t>
            </a:r>
          </a:p>
        </p:txBody>
      </p:sp>
      <p:sp>
        <p:nvSpPr>
          <p:cNvPr id="52253" name="Text Box 26"/>
          <p:cNvSpPr txBox="1">
            <a:spLocks noChangeArrowheads="1"/>
          </p:cNvSpPr>
          <p:nvPr/>
        </p:nvSpPr>
        <p:spPr bwMode="auto">
          <a:xfrm>
            <a:off x="7239000" y="47386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a,b,d,e }</a:t>
            </a:r>
          </a:p>
        </p:txBody>
      </p:sp>
      <p:sp>
        <p:nvSpPr>
          <p:cNvPr id="52254" name="Text Box 27"/>
          <p:cNvSpPr txBox="1">
            <a:spLocks noChangeArrowheads="1"/>
          </p:cNvSpPr>
          <p:nvPr/>
        </p:nvSpPr>
        <p:spPr bwMode="auto">
          <a:xfrm>
            <a:off x="6172200" y="35052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>
                <a:solidFill>
                  <a:srgbClr val="2436E6"/>
                </a:solidFill>
              </a:rPr>
              <a:t>{ a,b,c,d }</a:t>
            </a:r>
          </a:p>
        </p:txBody>
      </p:sp>
      <p:sp>
        <p:nvSpPr>
          <p:cNvPr id="52255" name="Text Box 28"/>
          <p:cNvSpPr txBox="1">
            <a:spLocks noChangeArrowheads="1"/>
          </p:cNvSpPr>
          <p:nvPr/>
        </p:nvSpPr>
        <p:spPr bwMode="auto">
          <a:xfrm>
            <a:off x="4419600" y="5562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52256" name="Text Box 29"/>
          <p:cNvSpPr txBox="1">
            <a:spLocks noChangeArrowheads="1"/>
          </p:cNvSpPr>
          <p:nvPr/>
        </p:nvSpPr>
        <p:spPr bwMode="auto">
          <a:xfrm>
            <a:off x="3429000" y="4419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a,b,c,e }</a:t>
            </a:r>
          </a:p>
        </p:txBody>
      </p:sp>
      <p:sp>
        <p:nvSpPr>
          <p:cNvPr id="52257" name="Text Box 30"/>
          <p:cNvSpPr txBox="1">
            <a:spLocks noChangeArrowheads="1"/>
          </p:cNvSpPr>
          <p:nvPr/>
        </p:nvSpPr>
        <p:spPr bwMode="auto">
          <a:xfrm>
            <a:off x="4495800" y="3581401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52258" name="Text Box 31"/>
          <p:cNvSpPr txBox="1">
            <a:spLocks noChangeArrowheads="1"/>
          </p:cNvSpPr>
          <p:nvPr/>
        </p:nvSpPr>
        <p:spPr bwMode="auto">
          <a:xfrm>
            <a:off x="4343400" y="2895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52259" name="Text Box 32"/>
          <p:cNvSpPr txBox="1">
            <a:spLocks noChangeArrowheads="1"/>
          </p:cNvSpPr>
          <p:nvPr/>
        </p:nvSpPr>
        <p:spPr bwMode="auto">
          <a:xfrm>
            <a:off x="7315200" y="2971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52260" name="Text Box 33"/>
          <p:cNvSpPr txBox="1">
            <a:spLocks noChangeArrowheads="1"/>
          </p:cNvSpPr>
          <p:nvPr/>
        </p:nvSpPr>
        <p:spPr bwMode="auto">
          <a:xfrm>
            <a:off x="6110288" y="19446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>
                <a:solidFill>
                  <a:srgbClr val="2436E6"/>
                </a:solidFill>
              </a:rPr>
              <a:t>{ a,b,e }</a:t>
            </a:r>
          </a:p>
        </p:txBody>
      </p:sp>
      <p:sp>
        <p:nvSpPr>
          <p:cNvPr id="52261" name="Text Box 34"/>
          <p:cNvSpPr txBox="1">
            <a:spLocks noChangeArrowheads="1"/>
          </p:cNvSpPr>
          <p:nvPr/>
        </p:nvSpPr>
        <p:spPr bwMode="auto">
          <a:xfrm>
            <a:off x="7162800" y="1711326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>
                <a:solidFill>
                  <a:srgbClr val="FF0000"/>
                </a:solidFill>
              </a:rPr>
              <a:t>{ a,b,e }</a:t>
            </a:r>
          </a:p>
        </p:txBody>
      </p:sp>
      <p:sp>
        <p:nvSpPr>
          <p:cNvPr id="52262" name="Text Box 35"/>
          <p:cNvSpPr txBox="1">
            <a:spLocks noChangeArrowheads="1"/>
          </p:cNvSpPr>
          <p:nvPr/>
        </p:nvSpPr>
        <p:spPr bwMode="auto">
          <a:xfrm>
            <a:off x="6096000" y="685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>
                <a:solidFill>
                  <a:srgbClr val="FF0000"/>
                </a:solidFill>
              </a:rPr>
              <a:t>{ e }</a:t>
            </a:r>
          </a:p>
        </p:txBody>
      </p:sp>
    </p:spTree>
    <p:extLst>
      <p:ext uri="{BB962C8B-B14F-4D97-AF65-F5344CB8AC3E}">
        <p14:creationId xmlns:p14="http://schemas.microsoft.com/office/powerpoint/2010/main" val="347181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1981200" y="274638"/>
            <a:ext cx="82296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3600">
                <a:solidFill>
                  <a:srgbClr val="2436E6"/>
                </a:solidFill>
              </a:rPr>
              <a:t>基本块出口活跃变量</a:t>
            </a:r>
          </a:p>
        </p:txBody>
      </p:sp>
      <p:sp>
        <p:nvSpPr>
          <p:cNvPr id="53254" name="Rectangle 3"/>
          <p:cNvSpPr>
            <a:spLocks noChangeArrowheads="1"/>
          </p:cNvSpPr>
          <p:nvPr/>
        </p:nvSpPr>
        <p:spPr bwMode="auto">
          <a:xfrm>
            <a:off x="1981200" y="12954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003366"/>
              </a:buClr>
            </a:pPr>
            <a:r>
              <a:rPr lang="zh-CN" altLang="en-US" sz="2800">
                <a:solidFill>
                  <a:srgbClr val="2436E6"/>
                </a:solidFill>
              </a:rPr>
              <a:t>第三次迭代与前一次</a:t>
            </a:r>
          </a:p>
          <a:p>
            <a:pPr fontAlgn="base">
              <a:spcAft>
                <a:spcPct val="0"/>
              </a:spcAft>
              <a:buClr>
                <a:srgbClr val="003366"/>
              </a:buClr>
              <a:buFont typeface="Wingdings 2" panose="05020102010507070707" pitchFamily="18" charset="2"/>
              <a:buNone/>
            </a:pPr>
            <a:r>
              <a:rPr lang="zh-CN" altLang="en-US" sz="2800">
                <a:solidFill>
                  <a:srgbClr val="2436E6"/>
                </a:solidFill>
              </a:rPr>
              <a:t>结果一样，计算结束</a:t>
            </a:r>
          </a:p>
        </p:txBody>
      </p:sp>
      <p:sp>
        <p:nvSpPr>
          <p:cNvPr id="53255" name="Text Box 4"/>
          <p:cNvSpPr txBox="1">
            <a:spLocks noChangeArrowheads="1"/>
          </p:cNvSpPr>
          <p:nvPr/>
        </p:nvSpPr>
        <p:spPr bwMode="auto">
          <a:xfrm>
            <a:off x="6477000" y="1066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(1)  a :=  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(2)  b :=  2</a:t>
            </a:r>
          </a:p>
        </p:txBody>
      </p:sp>
      <p:sp>
        <p:nvSpPr>
          <p:cNvPr id="53256" name="Text Box 5"/>
          <p:cNvSpPr txBox="1">
            <a:spLocks noChangeArrowheads="1"/>
          </p:cNvSpPr>
          <p:nvPr/>
        </p:nvSpPr>
        <p:spPr bwMode="auto">
          <a:xfrm>
            <a:off x="5943600" y="1143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B1</a:t>
            </a:r>
          </a:p>
        </p:txBody>
      </p:sp>
      <p:sp>
        <p:nvSpPr>
          <p:cNvPr id="53257" name="Text Box 6"/>
          <p:cNvSpPr txBox="1">
            <a:spLocks noChangeArrowheads="1"/>
          </p:cNvSpPr>
          <p:nvPr/>
        </p:nvSpPr>
        <p:spPr bwMode="auto">
          <a:xfrm>
            <a:off x="6477000" y="22860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(3)  c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(4)  d :=  c – a </a:t>
            </a:r>
          </a:p>
        </p:txBody>
      </p:sp>
      <p:sp>
        <p:nvSpPr>
          <p:cNvPr id="53258" name="Text Box 7"/>
          <p:cNvSpPr txBox="1">
            <a:spLocks noChangeArrowheads="1"/>
          </p:cNvSpPr>
          <p:nvPr/>
        </p:nvSpPr>
        <p:spPr bwMode="auto">
          <a:xfrm>
            <a:off x="5943600" y="2362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B2</a:t>
            </a:r>
          </a:p>
        </p:txBody>
      </p:sp>
      <p:sp>
        <p:nvSpPr>
          <p:cNvPr id="53259" name="Text Box 8"/>
          <p:cNvSpPr txBox="1">
            <a:spLocks noChangeArrowheads="1"/>
          </p:cNvSpPr>
          <p:nvPr/>
        </p:nvSpPr>
        <p:spPr bwMode="auto">
          <a:xfrm>
            <a:off x="6477000" y="3935414"/>
            <a:ext cx="1905000" cy="7127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(8)  b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(9)  e :=  c – a </a:t>
            </a:r>
          </a:p>
        </p:txBody>
      </p:sp>
      <p:sp>
        <p:nvSpPr>
          <p:cNvPr id="53260" name="Text Box 9"/>
          <p:cNvSpPr txBox="1">
            <a:spLocks noChangeArrowheads="1"/>
          </p:cNvSpPr>
          <p:nvPr/>
        </p:nvSpPr>
        <p:spPr bwMode="auto">
          <a:xfrm>
            <a:off x="5943600" y="4052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B5</a:t>
            </a:r>
          </a:p>
        </p:txBody>
      </p:sp>
      <p:sp>
        <p:nvSpPr>
          <p:cNvPr id="53261" name="Text Box 10"/>
          <p:cNvSpPr txBox="1">
            <a:spLocks noChangeArrowheads="1"/>
          </p:cNvSpPr>
          <p:nvPr/>
        </p:nvSpPr>
        <p:spPr bwMode="auto">
          <a:xfrm>
            <a:off x="3802063" y="3294064"/>
            <a:ext cx="1905000" cy="276999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(5)  d :=  b * d</a:t>
            </a:r>
          </a:p>
        </p:txBody>
      </p:sp>
      <p:sp>
        <p:nvSpPr>
          <p:cNvPr id="53262" name="Text Box 11"/>
          <p:cNvSpPr txBox="1">
            <a:spLocks noChangeArrowheads="1"/>
          </p:cNvSpPr>
          <p:nvPr/>
        </p:nvSpPr>
        <p:spPr bwMode="auto">
          <a:xfrm>
            <a:off x="3276600" y="3276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B3</a:t>
            </a:r>
          </a:p>
        </p:txBody>
      </p:sp>
      <p:sp>
        <p:nvSpPr>
          <p:cNvPr id="53263" name="Text Box 12"/>
          <p:cNvSpPr txBox="1">
            <a:spLocks noChangeArrowheads="1"/>
          </p:cNvSpPr>
          <p:nvPr/>
        </p:nvSpPr>
        <p:spPr bwMode="auto">
          <a:xfrm>
            <a:off x="3810000" y="48006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(6)  d :=  a +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(7)  e :=  e + 1</a:t>
            </a:r>
          </a:p>
        </p:txBody>
      </p:sp>
      <p:sp>
        <p:nvSpPr>
          <p:cNvPr id="53264" name="Text Box 13"/>
          <p:cNvSpPr txBox="1">
            <a:spLocks noChangeArrowheads="1"/>
          </p:cNvSpPr>
          <p:nvPr/>
        </p:nvSpPr>
        <p:spPr bwMode="auto">
          <a:xfrm>
            <a:off x="3276600" y="4876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B4</a:t>
            </a:r>
          </a:p>
        </p:txBody>
      </p:sp>
      <p:sp>
        <p:nvSpPr>
          <p:cNvPr id="53265" name="Text Box 14"/>
          <p:cNvSpPr txBox="1">
            <a:spLocks noChangeArrowheads="1"/>
          </p:cNvSpPr>
          <p:nvPr/>
        </p:nvSpPr>
        <p:spPr bwMode="auto">
          <a:xfrm>
            <a:off x="6477000" y="5257800"/>
            <a:ext cx="1905000" cy="712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(10)  a :=  b * d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(11)  b :=  a – d </a:t>
            </a:r>
          </a:p>
        </p:txBody>
      </p:sp>
      <p:sp>
        <p:nvSpPr>
          <p:cNvPr id="53266" name="Text Box 15"/>
          <p:cNvSpPr txBox="1">
            <a:spLocks noChangeArrowheads="1"/>
          </p:cNvSpPr>
          <p:nvPr/>
        </p:nvSpPr>
        <p:spPr bwMode="auto">
          <a:xfrm>
            <a:off x="8382000" y="5410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B6</a:t>
            </a:r>
          </a:p>
        </p:txBody>
      </p:sp>
      <p:sp>
        <p:nvSpPr>
          <p:cNvPr id="53267" name="Line 16"/>
          <p:cNvSpPr>
            <a:spLocks noChangeShapeType="1"/>
          </p:cNvSpPr>
          <p:nvPr/>
        </p:nvSpPr>
        <p:spPr bwMode="auto">
          <a:xfrm>
            <a:off x="7391400" y="1828800"/>
            <a:ext cx="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3268" name="Line 17"/>
          <p:cNvSpPr>
            <a:spLocks noChangeShapeType="1"/>
          </p:cNvSpPr>
          <p:nvPr/>
        </p:nvSpPr>
        <p:spPr bwMode="auto">
          <a:xfrm>
            <a:off x="7391400" y="2995614"/>
            <a:ext cx="0" cy="89058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3269" name="Line 18"/>
          <p:cNvSpPr>
            <a:spLocks noChangeShapeType="1"/>
          </p:cNvSpPr>
          <p:nvPr/>
        </p:nvSpPr>
        <p:spPr bwMode="auto">
          <a:xfrm>
            <a:off x="7391400" y="4648200"/>
            <a:ext cx="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3270" name="Line 19"/>
          <p:cNvSpPr>
            <a:spLocks noChangeShapeType="1"/>
          </p:cNvSpPr>
          <p:nvPr/>
        </p:nvSpPr>
        <p:spPr bwMode="auto">
          <a:xfrm flipH="1">
            <a:off x="5715000" y="2971800"/>
            <a:ext cx="762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3271" name="Line 20"/>
          <p:cNvSpPr>
            <a:spLocks noChangeShapeType="1"/>
          </p:cNvSpPr>
          <p:nvPr/>
        </p:nvSpPr>
        <p:spPr bwMode="auto">
          <a:xfrm>
            <a:off x="5715000" y="3581400"/>
            <a:ext cx="762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3272" name="Line 21"/>
          <p:cNvSpPr>
            <a:spLocks noChangeShapeType="1"/>
          </p:cNvSpPr>
          <p:nvPr/>
        </p:nvSpPr>
        <p:spPr bwMode="auto">
          <a:xfrm>
            <a:off x="4724400" y="3581400"/>
            <a:ext cx="0" cy="1219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3273" name="Freeform 22"/>
          <p:cNvSpPr>
            <a:spLocks/>
          </p:cNvSpPr>
          <p:nvPr/>
        </p:nvSpPr>
        <p:spPr bwMode="auto">
          <a:xfrm>
            <a:off x="2882900" y="2819400"/>
            <a:ext cx="1612900" cy="3124200"/>
          </a:xfrm>
          <a:custGeom>
            <a:avLst/>
            <a:gdLst>
              <a:gd name="T0" fmla="*/ 1384300 w 1016"/>
              <a:gd name="T1" fmla="*/ 2743200 h 1968"/>
              <a:gd name="T2" fmla="*/ 1079500 w 1016"/>
              <a:gd name="T3" fmla="*/ 3048000 h 1968"/>
              <a:gd name="T4" fmla="*/ 622300 w 1016"/>
              <a:gd name="T5" fmla="*/ 3048000 h 1968"/>
              <a:gd name="T6" fmla="*/ 165100 w 1016"/>
              <a:gd name="T7" fmla="*/ 2590800 h 1968"/>
              <a:gd name="T8" fmla="*/ 12700 w 1016"/>
              <a:gd name="T9" fmla="*/ 1524000 h 1968"/>
              <a:gd name="T10" fmla="*/ 241300 w 1016"/>
              <a:gd name="T11" fmla="*/ 533400 h 1968"/>
              <a:gd name="T12" fmla="*/ 698500 w 1016"/>
              <a:gd name="T13" fmla="*/ 76200 h 1968"/>
              <a:gd name="T14" fmla="*/ 1231900 w 1016"/>
              <a:gd name="T15" fmla="*/ 76200 h 1968"/>
              <a:gd name="T16" fmla="*/ 1612900 w 1016"/>
              <a:gd name="T17" fmla="*/ 457200 h 19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6" h="1968">
                <a:moveTo>
                  <a:pt x="872" y="1728"/>
                </a:moveTo>
                <a:cubicBezTo>
                  <a:pt x="816" y="1808"/>
                  <a:pt x="760" y="1888"/>
                  <a:pt x="680" y="1920"/>
                </a:cubicBezTo>
                <a:cubicBezTo>
                  <a:pt x="600" y="1952"/>
                  <a:pt x="488" y="1968"/>
                  <a:pt x="392" y="1920"/>
                </a:cubicBezTo>
                <a:cubicBezTo>
                  <a:pt x="296" y="1872"/>
                  <a:pt x="168" y="1792"/>
                  <a:pt x="104" y="1632"/>
                </a:cubicBezTo>
                <a:cubicBezTo>
                  <a:pt x="40" y="1472"/>
                  <a:pt x="0" y="1176"/>
                  <a:pt x="8" y="960"/>
                </a:cubicBezTo>
                <a:cubicBezTo>
                  <a:pt x="16" y="744"/>
                  <a:pt x="80" y="488"/>
                  <a:pt x="152" y="336"/>
                </a:cubicBezTo>
                <a:cubicBezTo>
                  <a:pt x="224" y="184"/>
                  <a:pt x="336" y="96"/>
                  <a:pt x="440" y="48"/>
                </a:cubicBezTo>
                <a:cubicBezTo>
                  <a:pt x="544" y="0"/>
                  <a:pt x="680" y="8"/>
                  <a:pt x="776" y="48"/>
                </a:cubicBezTo>
                <a:cubicBezTo>
                  <a:pt x="872" y="88"/>
                  <a:pt x="944" y="188"/>
                  <a:pt x="1016" y="288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3274" name="Freeform 23"/>
          <p:cNvSpPr>
            <a:spLocks/>
          </p:cNvSpPr>
          <p:nvPr/>
        </p:nvSpPr>
        <p:spPr bwMode="auto">
          <a:xfrm>
            <a:off x="8001000" y="1968500"/>
            <a:ext cx="1257300" cy="2946400"/>
          </a:xfrm>
          <a:custGeom>
            <a:avLst/>
            <a:gdLst>
              <a:gd name="T0" fmla="*/ 0 w 792"/>
              <a:gd name="T1" fmla="*/ 2679700 h 1856"/>
              <a:gd name="T2" fmla="*/ 381000 w 792"/>
              <a:gd name="T3" fmla="*/ 2908300 h 1856"/>
              <a:gd name="T4" fmla="*/ 914400 w 792"/>
              <a:gd name="T5" fmla="*/ 2755900 h 1856"/>
              <a:gd name="T6" fmla="*/ 1219200 w 792"/>
              <a:gd name="T7" fmla="*/ 1765300 h 1856"/>
              <a:gd name="T8" fmla="*/ 1143000 w 792"/>
              <a:gd name="T9" fmla="*/ 622300 h 1856"/>
              <a:gd name="T10" fmla="*/ 838200 w 792"/>
              <a:gd name="T11" fmla="*/ 165100 h 1856"/>
              <a:gd name="T12" fmla="*/ 533400 w 792"/>
              <a:gd name="T13" fmla="*/ 12700 h 1856"/>
              <a:gd name="T14" fmla="*/ 228600 w 792"/>
              <a:gd name="T15" fmla="*/ 88900 h 1856"/>
              <a:gd name="T16" fmla="*/ 0 w 792"/>
              <a:gd name="T17" fmla="*/ 317500 h 18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2" h="1856">
                <a:moveTo>
                  <a:pt x="0" y="1688"/>
                </a:moveTo>
                <a:cubicBezTo>
                  <a:pt x="72" y="1756"/>
                  <a:pt x="144" y="1824"/>
                  <a:pt x="240" y="1832"/>
                </a:cubicBezTo>
                <a:cubicBezTo>
                  <a:pt x="336" y="1840"/>
                  <a:pt x="488" y="1856"/>
                  <a:pt x="576" y="1736"/>
                </a:cubicBezTo>
                <a:cubicBezTo>
                  <a:pt x="664" y="1616"/>
                  <a:pt x="744" y="1336"/>
                  <a:pt x="768" y="1112"/>
                </a:cubicBezTo>
                <a:cubicBezTo>
                  <a:pt x="792" y="888"/>
                  <a:pt x="760" y="560"/>
                  <a:pt x="720" y="392"/>
                </a:cubicBezTo>
                <a:cubicBezTo>
                  <a:pt x="680" y="224"/>
                  <a:pt x="592" y="168"/>
                  <a:pt x="528" y="104"/>
                </a:cubicBezTo>
                <a:cubicBezTo>
                  <a:pt x="464" y="40"/>
                  <a:pt x="400" y="16"/>
                  <a:pt x="336" y="8"/>
                </a:cubicBezTo>
                <a:cubicBezTo>
                  <a:pt x="272" y="0"/>
                  <a:pt x="200" y="24"/>
                  <a:pt x="144" y="56"/>
                </a:cubicBezTo>
                <a:cubicBezTo>
                  <a:pt x="88" y="88"/>
                  <a:pt x="44" y="144"/>
                  <a:pt x="0" y="200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</a:endParaRPr>
          </a:p>
        </p:txBody>
      </p:sp>
      <p:sp>
        <p:nvSpPr>
          <p:cNvPr id="53275" name="Text Box 24"/>
          <p:cNvSpPr txBox="1">
            <a:spLocks noChangeArrowheads="1"/>
          </p:cNvSpPr>
          <p:nvPr/>
        </p:nvSpPr>
        <p:spPr bwMode="auto">
          <a:xfrm>
            <a:off x="7162800" y="5943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 }</a:t>
            </a:r>
          </a:p>
        </p:txBody>
      </p:sp>
      <p:sp>
        <p:nvSpPr>
          <p:cNvPr id="53276" name="Text Box 25"/>
          <p:cNvSpPr txBox="1">
            <a:spLocks noChangeArrowheads="1"/>
          </p:cNvSpPr>
          <p:nvPr/>
        </p:nvSpPr>
        <p:spPr bwMode="auto">
          <a:xfrm>
            <a:off x="7239000" y="47386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a,b,d,e }</a:t>
            </a:r>
          </a:p>
        </p:txBody>
      </p:sp>
      <p:sp>
        <p:nvSpPr>
          <p:cNvPr id="53277" name="Text Box 26"/>
          <p:cNvSpPr txBox="1">
            <a:spLocks noChangeArrowheads="1"/>
          </p:cNvSpPr>
          <p:nvPr/>
        </p:nvSpPr>
        <p:spPr bwMode="auto">
          <a:xfrm>
            <a:off x="4419600" y="5562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53278" name="Text Box 27"/>
          <p:cNvSpPr txBox="1">
            <a:spLocks noChangeArrowheads="1"/>
          </p:cNvSpPr>
          <p:nvPr/>
        </p:nvSpPr>
        <p:spPr bwMode="auto">
          <a:xfrm>
            <a:off x="4495800" y="3581401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53279" name="Text Box 28"/>
          <p:cNvSpPr txBox="1">
            <a:spLocks noChangeArrowheads="1"/>
          </p:cNvSpPr>
          <p:nvPr/>
        </p:nvSpPr>
        <p:spPr bwMode="auto">
          <a:xfrm>
            <a:off x="7315200" y="2971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a,b,c,d,e }</a:t>
            </a:r>
          </a:p>
        </p:txBody>
      </p:sp>
      <p:sp>
        <p:nvSpPr>
          <p:cNvPr id="53280" name="Text Box 29"/>
          <p:cNvSpPr txBox="1">
            <a:spLocks noChangeArrowheads="1"/>
          </p:cNvSpPr>
          <p:nvPr/>
        </p:nvSpPr>
        <p:spPr bwMode="auto">
          <a:xfrm>
            <a:off x="7162800" y="1711326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2436E6"/>
                </a:solidFill>
              </a:rPr>
              <a:t>{ a,b,e }</a:t>
            </a:r>
          </a:p>
        </p:txBody>
      </p:sp>
    </p:spTree>
    <p:extLst>
      <p:ext uri="{BB962C8B-B14F-4D97-AF65-F5344CB8AC3E}">
        <p14:creationId xmlns:p14="http://schemas.microsoft.com/office/powerpoint/2010/main" val="19489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期中考试第二题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考虑如下的语言，其中的串可以划分成</a:t>
                </a:r>
                <a:r>
                  <a:rPr lang="en-US" altLang="zh-CN" dirty="0" smtClean="0"/>
                  <a:t>k&gt;=0</a:t>
                </a:r>
                <a:r>
                  <a:rPr lang="zh-CN" altLang="en-US" dirty="0" smtClean="0"/>
                  <a:t>个子串，每个字串是以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为中心、</a:t>
                </a:r>
                <a:r>
                  <a:rPr lang="en-US" altLang="zh-CN" dirty="0" smtClean="0"/>
                  <a:t>2m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组成的轴对称串</a:t>
                </a:r>
                <a:r>
                  <a:rPr lang="en-US" altLang="zh-CN" dirty="0" smtClean="0"/>
                  <a:t>(m&gt;=1)</a:t>
                </a:r>
                <a:r>
                  <a:rPr lang="zh-CN" altLang="en-US" dirty="0" smtClean="0"/>
                  <a:t>；不同的子串可以有不同的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值。例如，语言包括串</a:t>
                </a:r>
                <a:r>
                  <a:rPr lang="en-US" altLang="zh-CN" dirty="0" smtClean="0"/>
                  <a:t>Ƹ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aba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aabaaaba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abaaabaaaabaa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r>
                  <a:rPr lang="en-US" dirty="0" smtClean="0"/>
                  <a:t>(1) </a:t>
                </a:r>
                <a:r>
                  <a:rPr lang="zh-CN" altLang="en-US" dirty="0" smtClean="0"/>
                  <a:t>为该语言设计一个</a:t>
                </a:r>
                <a:r>
                  <a:rPr lang="en-US" altLang="zh-CN" dirty="0" smtClean="0"/>
                  <a:t>LL(1)</a:t>
                </a:r>
                <a:r>
                  <a:rPr lang="zh-CN" altLang="en-US" dirty="0" smtClean="0"/>
                  <a:t>文法，并证明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𝑎𝑃𝑎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𝑎𝑃𝑎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lvl="1"/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5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期中考试第二题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考虑如下的语言，其中的串可以划分成</a:t>
                </a:r>
                <a:r>
                  <a:rPr lang="en-US" altLang="zh-CN" dirty="0" smtClean="0"/>
                  <a:t>k&gt;=0</a:t>
                </a:r>
                <a:r>
                  <a:rPr lang="zh-CN" altLang="en-US" dirty="0" smtClean="0"/>
                  <a:t>个子串，每个字串是以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为中心、</a:t>
                </a:r>
                <a:r>
                  <a:rPr lang="en-US" altLang="zh-CN" dirty="0" smtClean="0"/>
                  <a:t>2m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组成的轴对称串</a:t>
                </a:r>
                <a:r>
                  <a:rPr lang="en-US" altLang="zh-CN" dirty="0" smtClean="0"/>
                  <a:t>(m&gt;=1)</a:t>
                </a:r>
                <a:r>
                  <a:rPr lang="zh-CN" altLang="en-US" dirty="0" smtClean="0"/>
                  <a:t>；不同的子串可以有不同的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值。例如，语言包括串</a:t>
                </a:r>
                <a:r>
                  <a:rPr lang="en-US" altLang="zh-CN" dirty="0" smtClean="0"/>
                  <a:t>Ƹ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aba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aabaaaba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abaaabaaaabaa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r>
                  <a:rPr lang="en-US" dirty="0" smtClean="0"/>
                  <a:t>(1) </a:t>
                </a:r>
                <a:r>
                  <a:rPr lang="zh-CN" altLang="en-US" dirty="0" smtClean="0"/>
                  <a:t>为该语言设计一个</a:t>
                </a:r>
                <a:r>
                  <a:rPr lang="en-US" altLang="zh-CN" dirty="0" smtClean="0"/>
                  <a:t>LL(1)</a:t>
                </a:r>
                <a:r>
                  <a:rPr lang="zh-CN" altLang="en-US" dirty="0" smtClean="0"/>
                  <a:t>文法，并证明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𝑎𝑃𝑎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𝑎𝑃𝑎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altLang="zh-CN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irst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LS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zh-CN" altLang="en-US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无交集</a:t>
                </a:r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Follow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与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First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LS</m:t>
                        </m:r>
                      </m:e>
                    </m:d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无交集</m:t>
                    </m:r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First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aPa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无交集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lvl="1"/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922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56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期中考试第二题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考虑如下的语言，其中的串可以划分成</a:t>
                </a:r>
                <a:r>
                  <a:rPr lang="en-US" altLang="zh-CN" dirty="0" smtClean="0"/>
                  <a:t>k&gt;=0</a:t>
                </a:r>
                <a:r>
                  <a:rPr lang="zh-CN" altLang="en-US" dirty="0" smtClean="0"/>
                  <a:t>个子串，每个字串是以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为中心、</a:t>
                </a:r>
                <a:r>
                  <a:rPr lang="en-US" altLang="zh-CN" dirty="0" smtClean="0"/>
                  <a:t>2m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组成的轴对称串</a:t>
                </a:r>
                <a:r>
                  <a:rPr lang="en-US" altLang="zh-CN" dirty="0" smtClean="0"/>
                  <a:t>(m&gt;=1)</a:t>
                </a:r>
                <a:r>
                  <a:rPr lang="zh-CN" altLang="en-US" dirty="0" smtClean="0"/>
                  <a:t>；不同的子串可以有不同的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值。例如，语言包括串</a:t>
                </a:r>
                <a:r>
                  <a:rPr lang="en-US" altLang="zh-CN" dirty="0" smtClean="0"/>
                  <a:t>Ƹ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aba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aabaaaba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abaaabaaaabaa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r>
                  <a:rPr lang="en-US" dirty="0" smtClean="0"/>
                  <a:t>(2) </a:t>
                </a:r>
                <a:r>
                  <a:rPr lang="zh-CN" altLang="en-US" dirty="0" smtClean="0"/>
                  <a:t>为该语言设计一个二义的文法，并证明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SLS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𝑎𝑃𝑎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𝑎𝑃𝑎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</a:t>
                </a:r>
                <a:r>
                  <a:rPr lang="en-US" altLang="zh-CN" dirty="0" err="1" smtClean="0"/>
                  <a:t>abaabaaba</a:t>
                </a:r>
                <a:r>
                  <a:rPr lang="zh-CN" altLang="en-US" dirty="0" smtClean="0"/>
                  <a:t>可以找出两个不同的最左推导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SLS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 smtClean="0"/>
                  <a:t> SLSLS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 smtClean="0"/>
                  <a:t> SLSLSLS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LSLSLS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aPa</m:t>
                    </m:r>
                  </m:oMath>
                </a14:m>
                <a:r>
                  <a:rPr lang="en-US" altLang="zh-CN" dirty="0" smtClean="0"/>
                  <a:t>SLSLS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dirty="0"/>
                  <a:t>SLSLS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aba</m:t>
                    </m:r>
                  </m:oMath>
                </a14:m>
                <a:r>
                  <a:rPr lang="en-US" altLang="zh-CN" dirty="0"/>
                  <a:t>LSLS 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SLS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altLang="zh-CN" dirty="0"/>
                  <a:t> SLSLS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LSLS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aPaSLS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SLS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aba</m:t>
                    </m:r>
                  </m:oMath>
                </a14:m>
                <a:r>
                  <a:rPr lang="en-US" altLang="zh-CN" dirty="0"/>
                  <a:t>SLSLS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aba</m:t>
                    </m:r>
                  </m:oMath>
                </a14:m>
                <a:r>
                  <a:rPr lang="en-US" altLang="zh-CN" dirty="0"/>
                  <a:t>LSLS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922" r="-3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3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9.15 c.</a:t>
            </a:r>
            <a:r>
              <a:rPr lang="zh-CN" altLang="en-US" dirty="0" smtClean="0"/>
              <a:t>对（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）的结果，标明前进边，后撤边和交叉边</a:t>
            </a:r>
            <a:endParaRPr lang="en-US" altLang="zh-CN" dirty="0" smtClean="0"/>
          </a:p>
          <a:p>
            <a:r>
              <a:rPr lang="zh-CN" altLang="en-US" dirty="0"/>
              <a:t>前进</a:t>
            </a:r>
            <a:r>
              <a:rPr lang="zh-CN" altLang="en-US" dirty="0" smtClean="0"/>
              <a:t>边：</a:t>
            </a:r>
            <a:r>
              <a:rPr lang="en-US" altLang="zh-CN" dirty="0" smtClean="0"/>
              <a:t>1-&gt;2; 2-&gt;5;2-&gt;3;5-&gt;6;3-&gt;4</a:t>
            </a:r>
          </a:p>
          <a:p>
            <a:r>
              <a:rPr lang="zh-CN" altLang="en-US" dirty="0"/>
              <a:t>后撤</a:t>
            </a:r>
            <a:r>
              <a:rPr lang="zh-CN" altLang="en-US" dirty="0" smtClean="0"/>
              <a:t>边：</a:t>
            </a:r>
            <a:r>
              <a:rPr lang="en-US" altLang="zh-CN" dirty="0" smtClean="0"/>
              <a:t>4-&gt;3; 5-&gt;2</a:t>
            </a:r>
          </a:p>
          <a:p>
            <a:r>
              <a:rPr lang="zh-CN" altLang="en-US" dirty="0"/>
              <a:t>交叉</a:t>
            </a:r>
            <a:r>
              <a:rPr lang="zh-CN" altLang="en-US" dirty="0" smtClean="0"/>
              <a:t>边：</a:t>
            </a:r>
            <a:r>
              <a:rPr lang="en-US" altLang="zh-CN" dirty="0" smtClean="0"/>
              <a:t>3-&gt;5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162" y="649029"/>
            <a:ext cx="5665875" cy="55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期中考试第二题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考虑如下的语言，其中的串可以划分成</a:t>
                </a:r>
                <a:r>
                  <a:rPr lang="en-US" altLang="zh-CN" dirty="0" smtClean="0"/>
                  <a:t>k&gt;=0</a:t>
                </a:r>
                <a:r>
                  <a:rPr lang="zh-CN" altLang="en-US" dirty="0" smtClean="0"/>
                  <a:t>个子串，每个字串是以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为中心、</a:t>
                </a:r>
                <a:r>
                  <a:rPr lang="en-US" altLang="zh-CN" dirty="0" smtClean="0"/>
                  <a:t>2m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组成的轴对称串</a:t>
                </a:r>
                <a:r>
                  <a:rPr lang="en-US" altLang="zh-CN" dirty="0" smtClean="0"/>
                  <a:t>(m&gt;=1)</a:t>
                </a:r>
                <a:r>
                  <a:rPr lang="zh-CN" altLang="en-US" dirty="0" smtClean="0"/>
                  <a:t>；不同的子串可以有不同的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值。例如，语言包括串</a:t>
                </a:r>
                <a:r>
                  <a:rPr lang="en-US" altLang="zh-CN" dirty="0" smtClean="0"/>
                  <a:t>Ƹ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aba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aabaaaba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abaaabaaaabaa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r>
                  <a:rPr lang="en-US" dirty="0" smtClean="0"/>
                  <a:t>(3) </a:t>
                </a:r>
                <a:r>
                  <a:rPr lang="zh-CN" altLang="en-US" dirty="0" smtClean="0"/>
                  <a:t>为该语言设计一个非二义且非</a:t>
                </a:r>
                <a:r>
                  <a:rPr lang="en-US" altLang="zh-CN" dirty="0" smtClean="0"/>
                  <a:t>LR(1)</a:t>
                </a:r>
                <a:r>
                  <a:rPr lang="zh-CN" altLang="en-US" dirty="0" smtClean="0"/>
                  <a:t>的文法，并</a:t>
                </a:r>
                <a:r>
                  <a:rPr lang="zh-CN" altLang="en-US" dirty="0"/>
                  <a:t>说</a:t>
                </a:r>
                <a:r>
                  <a:rPr lang="zh-CN" altLang="en-US" dirty="0" smtClean="0"/>
                  <a:t>明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𝑎𝑃𝑎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𝑎𝑃𝑎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3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3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9.15 d.</a:t>
            </a:r>
            <a:r>
              <a:rPr lang="zh-CN" altLang="en-US" dirty="0" smtClean="0"/>
              <a:t>该图是否可归约</a:t>
            </a:r>
            <a:endParaRPr lang="en-US" altLang="zh-CN" dirty="0" smtClean="0"/>
          </a:p>
          <a:p>
            <a:r>
              <a:rPr lang="zh-CN" altLang="en-US" dirty="0"/>
              <a:t>后撤边：</a:t>
            </a:r>
            <a:r>
              <a:rPr lang="en-US" altLang="zh-CN" dirty="0"/>
              <a:t>4-&gt;3; 5-&gt;2</a:t>
            </a:r>
          </a:p>
          <a:p>
            <a:r>
              <a:rPr lang="zh-CN" altLang="en-US" dirty="0"/>
              <a:t>判断他们</a:t>
            </a:r>
            <a:r>
              <a:rPr lang="zh-CN" altLang="en-US" dirty="0" smtClean="0"/>
              <a:t>是不是回边</a:t>
            </a:r>
            <a:endParaRPr lang="en-US" altLang="zh-CN" dirty="0" smtClean="0"/>
          </a:p>
          <a:p>
            <a:r>
              <a:rPr lang="zh-CN" altLang="en-US" dirty="0"/>
              <a:t>显然</a:t>
            </a:r>
            <a:r>
              <a:rPr lang="zh-CN" altLang="en-US" dirty="0" smtClean="0"/>
              <a:t>是</a:t>
            </a:r>
            <a:endParaRPr lang="en-US" altLang="zh-CN" dirty="0" smtClean="0"/>
          </a:p>
          <a:p>
            <a:r>
              <a:rPr lang="zh-CN" altLang="en-US" dirty="0" smtClean="0"/>
              <a:t>所以可以归约</a:t>
            </a: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162" y="649029"/>
            <a:ext cx="5665875" cy="55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9.15 e.</a:t>
            </a:r>
            <a:r>
              <a:rPr lang="zh-CN" altLang="en-US" dirty="0" smtClean="0"/>
              <a:t>计算该流图的深度</a:t>
            </a:r>
            <a:endParaRPr lang="en-US" altLang="zh-CN" dirty="0" smtClean="0"/>
          </a:p>
          <a:p>
            <a:r>
              <a:rPr lang="zh-CN" altLang="en-US" dirty="0" smtClean="0"/>
              <a:t>深度为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看无环路径上有几条后撤边</a:t>
            </a: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162" y="649029"/>
            <a:ext cx="5665875" cy="55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7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9.15 f.</a:t>
            </a:r>
            <a:r>
              <a:rPr lang="zh-CN" altLang="en-US" dirty="0" smtClean="0"/>
              <a:t>找出该图的自然循环</a:t>
            </a:r>
            <a:endParaRPr lang="en-US" altLang="zh-CN" dirty="0" smtClean="0"/>
          </a:p>
          <a:p>
            <a:r>
              <a:rPr lang="zh-CN" altLang="en-US" dirty="0"/>
              <a:t>针对回</a:t>
            </a:r>
            <a:r>
              <a:rPr lang="zh-CN" altLang="en-US" dirty="0" smtClean="0"/>
              <a:t>边：</a:t>
            </a:r>
            <a:endParaRPr lang="en-US" altLang="zh-CN" dirty="0" smtClean="0"/>
          </a:p>
          <a:p>
            <a:r>
              <a:rPr lang="en-US" altLang="zh-CN" dirty="0"/>
              <a:t>4-&gt;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{3,4} </a:t>
            </a:r>
          </a:p>
          <a:p>
            <a:r>
              <a:rPr lang="en-US" altLang="zh-CN" dirty="0" smtClean="0"/>
              <a:t>5-</a:t>
            </a:r>
            <a:r>
              <a:rPr lang="en-US" altLang="zh-CN" dirty="0"/>
              <a:t>&gt;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{2</a:t>
            </a:r>
            <a:r>
              <a:rPr lang="en-US" altLang="zh-CN" dirty="0"/>
              <a:t>,</a:t>
            </a:r>
            <a:r>
              <a:rPr lang="en-US" altLang="zh-CN" dirty="0" smtClean="0"/>
              <a:t>3,4,5}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162" y="649029"/>
            <a:ext cx="5665875" cy="55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9.1 a. </a:t>
            </a:r>
            <a:r>
              <a:rPr lang="zh-CN" altLang="en-US" dirty="0" smtClean="0"/>
              <a:t>识别该流图的循环</a:t>
            </a:r>
            <a:endParaRPr lang="en-US" altLang="zh-CN" dirty="0" smtClean="0"/>
          </a:p>
          <a:p>
            <a:r>
              <a:rPr lang="zh-CN" altLang="en-US" dirty="0"/>
              <a:t>针对回边：</a:t>
            </a:r>
            <a:endParaRPr lang="en-US" altLang="zh-CN" dirty="0"/>
          </a:p>
          <a:p>
            <a:r>
              <a:rPr lang="en-US" altLang="zh-CN" dirty="0"/>
              <a:t>4-&gt;3</a:t>
            </a:r>
            <a:r>
              <a:rPr lang="zh-CN" altLang="en-US" dirty="0"/>
              <a:t>：</a:t>
            </a:r>
            <a:r>
              <a:rPr lang="en-US" altLang="zh-CN" dirty="0"/>
              <a:t> {3,4} </a:t>
            </a:r>
          </a:p>
          <a:p>
            <a:r>
              <a:rPr lang="en-US" altLang="zh-CN" dirty="0"/>
              <a:t>5-&gt;2</a:t>
            </a:r>
            <a:r>
              <a:rPr lang="zh-CN" altLang="en-US" dirty="0"/>
              <a:t>：</a:t>
            </a:r>
            <a:r>
              <a:rPr lang="en-US" altLang="zh-CN" dirty="0"/>
              <a:t>{2,3,4,5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162" y="649029"/>
            <a:ext cx="5665875" cy="55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</TotalTime>
  <Words>5597</Words>
  <Application>Microsoft Office PowerPoint</Application>
  <PresentationFormat>Widescreen</PresentationFormat>
  <Paragraphs>1065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宋体</vt:lpstr>
      <vt:lpstr>Arial</vt:lpstr>
      <vt:lpstr>Calibri</vt:lpstr>
      <vt:lpstr>Calibri Light</vt:lpstr>
      <vt:lpstr>Cambria Math</vt:lpstr>
      <vt:lpstr>Wingdings</vt:lpstr>
      <vt:lpstr>Wingdings 2</vt:lpstr>
      <vt:lpstr>Office Theme</vt:lpstr>
      <vt:lpstr>习题课</vt:lpstr>
      <vt:lpstr>H12</vt:lpstr>
      <vt:lpstr>H12</vt:lpstr>
      <vt:lpstr>H12</vt:lpstr>
      <vt:lpstr>H12</vt:lpstr>
      <vt:lpstr>H12</vt:lpstr>
      <vt:lpstr>H12</vt:lpstr>
      <vt:lpstr>H12</vt:lpstr>
      <vt:lpstr>H12</vt:lpstr>
      <vt:lpstr>H12</vt:lpstr>
      <vt:lpstr>H12</vt:lpstr>
      <vt:lpstr>H12</vt:lpstr>
      <vt:lpstr>H12</vt:lpstr>
      <vt:lpstr>H12</vt:lpstr>
      <vt:lpstr>H12</vt:lpstr>
      <vt:lpstr>H12</vt:lpstr>
      <vt:lpstr>H12</vt:lpstr>
      <vt:lpstr>H12</vt:lpstr>
      <vt:lpstr>H12</vt:lpstr>
      <vt:lpstr>H12</vt:lpstr>
      <vt:lpstr>H12</vt:lpstr>
      <vt:lpstr>H12</vt:lpstr>
      <vt:lpstr>H12</vt:lpstr>
      <vt:lpstr>H12</vt:lpstr>
      <vt:lpstr>H12</vt:lpstr>
      <vt:lpstr>H12</vt:lpstr>
      <vt:lpstr>H12</vt:lpstr>
      <vt:lpstr>PowerPoint Presentation</vt:lpstr>
      <vt:lpstr>PowerPoint Presentation</vt:lpstr>
      <vt:lpstr>PowerPoint Presentation</vt:lpstr>
      <vt:lpstr>PowerPoint Presentation</vt:lpstr>
      <vt:lpstr>H12</vt:lpstr>
      <vt:lpstr>H12</vt:lpstr>
      <vt:lpstr>基本块出口活跃变量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期中考试第二题</vt:lpstr>
      <vt:lpstr>期中考试第二题</vt:lpstr>
      <vt:lpstr>期中考试第二题</vt:lpstr>
      <vt:lpstr>期中考试第二题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</dc:title>
  <dc:creator>cheng li</dc:creator>
  <cp:lastModifiedBy>cheng li</cp:lastModifiedBy>
  <cp:revision>98</cp:revision>
  <dcterms:created xsi:type="dcterms:W3CDTF">2017-11-21T05:21:30Z</dcterms:created>
  <dcterms:modified xsi:type="dcterms:W3CDTF">2017-12-21T02:28:00Z</dcterms:modified>
</cp:coreProperties>
</file>