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6" r:id="rId2"/>
    <p:sldMasterId id="2147483708" r:id="rId3"/>
    <p:sldMasterId id="2147483720" r:id="rId4"/>
  </p:sldMasterIdLst>
  <p:notesMasterIdLst>
    <p:notesMasterId r:id="rId59"/>
  </p:notesMasterIdLst>
  <p:sldIdLst>
    <p:sldId id="256" r:id="rId5"/>
    <p:sldId id="258" r:id="rId6"/>
    <p:sldId id="259" r:id="rId7"/>
    <p:sldId id="260" r:id="rId8"/>
    <p:sldId id="274" r:id="rId9"/>
    <p:sldId id="261" r:id="rId10"/>
    <p:sldId id="262" r:id="rId11"/>
    <p:sldId id="263" r:id="rId12"/>
    <p:sldId id="264" r:id="rId13"/>
    <p:sldId id="268" r:id="rId14"/>
    <p:sldId id="267" r:id="rId15"/>
    <p:sldId id="270" r:id="rId16"/>
    <p:sldId id="273" r:id="rId17"/>
    <p:sldId id="271" r:id="rId18"/>
    <p:sldId id="266" r:id="rId19"/>
    <p:sldId id="269" r:id="rId20"/>
    <p:sldId id="272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95593" autoAdjust="0"/>
  </p:normalViewPr>
  <p:slideViewPr>
    <p:cSldViewPr snapToGrid="0" snapToObjects="1">
      <p:cViewPr varScale="1">
        <p:scale>
          <a:sx n="96" d="100"/>
          <a:sy n="96" d="100"/>
        </p:scale>
        <p:origin x="85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AB17B-5D19-3740-A3BD-648FC918EAC9}" type="datetimeFigureOut">
              <a:t>2016/11/25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042A3-3050-5E48-A64C-F644663C2D3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3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 smtClean="0"/>
              <a:t>http://open-std.org/JTC1/SC22/WG21/docs/papers/2013/n3638.html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042A3-3050-5E48-A64C-F644663C2D39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482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78" indent="0" algn="ctr">
              <a:buNone/>
              <a:defRPr/>
            </a:lvl2pPr>
            <a:lvl3pPr marL="914354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2" indent="0" algn="ctr">
              <a:buNone/>
              <a:defRPr/>
            </a:lvl7pPr>
            <a:lvl8pPr marL="3200240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B9FF6C-D651-E248-AD6E-A480F14FEFBD}" type="datetimeFigureOut">
              <a:t>2016/11/25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0F2DC-80D3-7647-86E4-C65759818F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B9FF6C-D651-E248-AD6E-A480F14FEFBD}" type="datetimeFigureOut">
              <a:t>2016/11/25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0F2DC-80D3-7647-86E4-C65759818F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7626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B9FF6C-D651-E248-AD6E-A480F14FEFBD}" type="datetimeFigureOut">
              <a:t>2016/11/25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0F2DC-80D3-7647-86E4-C65759818F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89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78" indent="0" algn="ctr">
              <a:buNone/>
              <a:defRPr/>
            </a:lvl2pPr>
            <a:lvl3pPr marL="914354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2" indent="0" algn="ctr">
              <a:buNone/>
              <a:defRPr/>
            </a:lvl7pPr>
            <a:lvl8pPr marL="3200240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*</a:t>
            </a:r>
            <a:endParaRPr lang="zh-CN" altLang="en-US" b="0" i="0">
              <a:solidFill>
                <a:srgbClr val="08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HPC Middleware Workshop[11/09/2015,</a:t>
            </a:r>
            <a:r>
              <a:rPr lang="zh-CN" altLang="en-US"/>
              <a:t>无锡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BBF03-2632-9846-91FA-55A7F634EE51}" type="slidenum">
              <a:rPr lang="zh-CN" altLang="en-US"/>
              <a:pPr/>
              <a:t>‹#›</a:t>
            </a:fld>
            <a:endParaRPr lang="zh-CN" altLang="en-US" b="0" i="0">
              <a:solidFill>
                <a:srgbClr val="0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209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*</a:t>
            </a:r>
            <a:endParaRPr lang="zh-CN" altLang="en-US" b="0" i="0">
              <a:solidFill>
                <a:srgbClr val="08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HPC Middleware Workshop[11/09/2015,</a:t>
            </a:r>
            <a:r>
              <a:rPr lang="zh-CN" altLang="en-US"/>
              <a:t>无锡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9E4DE4-9C97-CE4C-996F-11A5B54D73BF}" type="slidenum">
              <a:rPr lang="zh-CN" altLang="en-US"/>
              <a:pPr/>
              <a:t>‹#›</a:t>
            </a:fld>
            <a:endParaRPr lang="zh-CN" altLang="en-US" b="0" i="0">
              <a:solidFill>
                <a:srgbClr val="0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070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2" indent="0">
              <a:buNone/>
              <a:defRPr sz="1400"/>
            </a:lvl7pPr>
            <a:lvl8pPr marL="3200240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*</a:t>
            </a:r>
            <a:endParaRPr lang="zh-CN" altLang="en-US" b="0" i="0">
              <a:solidFill>
                <a:srgbClr val="08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HPC Middleware Workshop[11/09/2015,</a:t>
            </a:r>
            <a:r>
              <a:rPr lang="zh-CN" altLang="en-US"/>
              <a:t>无锡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B11320-D84F-A14A-8DCA-930A96E5A3CF}" type="slidenum">
              <a:rPr lang="zh-CN" altLang="en-US"/>
              <a:pPr/>
              <a:t>‹#›</a:t>
            </a:fld>
            <a:endParaRPr lang="zh-CN" altLang="en-US" b="0" i="0">
              <a:solidFill>
                <a:srgbClr val="0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01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*</a:t>
            </a:r>
            <a:endParaRPr lang="zh-CN" altLang="en-US" b="0" i="0">
              <a:solidFill>
                <a:srgbClr val="08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HPC Middleware Workshop[11/09/2015,</a:t>
            </a:r>
            <a:r>
              <a:rPr lang="zh-CN" altLang="en-US"/>
              <a:t>无锡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CA723B-1794-DD42-97FB-C8BEBEBB7407}" type="slidenum">
              <a:rPr lang="zh-CN" altLang="en-US"/>
              <a:pPr/>
              <a:t>‹#›</a:t>
            </a:fld>
            <a:endParaRPr lang="zh-CN" altLang="en-US" b="0" i="0">
              <a:solidFill>
                <a:srgbClr val="0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114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*</a:t>
            </a:r>
            <a:endParaRPr lang="zh-CN" altLang="en-US" b="0" i="0">
              <a:solidFill>
                <a:srgbClr val="08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HPC Middleware Workshop[11/09/2015,</a:t>
            </a:r>
            <a:r>
              <a:rPr lang="zh-CN" altLang="en-US"/>
              <a:t>无锡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CFF953-E795-674D-B26E-ACC6FCC67583}" type="slidenum">
              <a:rPr lang="zh-CN" altLang="en-US"/>
              <a:pPr/>
              <a:t>‹#›</a:t>
            </a:fld>
            <a:endParaRPr lang="zh-CN" altLang="en-US" b="0" i="0">
              <a:solidFill>
                <a:srgbClr val="0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61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*</a:t>
            </a:r>
            <a:endParaRPr lang="zh-CN" altLang="en-US" b="0" i="0">
              <a:solidFill>
                <a:srgbClr val="08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HPC Middleware Workshop[11/09/2015,</a:t>
            </a:r>
            <a:r>
              <a:rPr lang="zh-CN" altLang="en-US"/>
              <a:t>无锡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566C95-6040-DE44-B15A-42552EEE0A9A}" type="slidenum">
              <a:rPr lang="zh-CN" altLang="en-US"/>
              <a:pPr/>
              <a:t>‹#›</a:t>
            </a:fld>
            <a:endParaRPr lang="zh-CN" altLang="en-US" b="0" i="0">
              <a:solidFill>
                <a:srgbClr val="0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9350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*</a:t>
            </a:r>
            <a:endParaRPr lang="zh-CN" altLang="en-US" b="0" i="0">
              <a:solidFill>
                <a:srgbClr val="08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38FE4-2771-AC4D-A7B5-7D5752C2A916}" type="slidenum">
              <a:rPr lang="zh-CN" altLang="en-US"/>
              <a:pPr/>
              <a:t>‹#›</a:t>
            </a:fld>
            <a:endParaRPr lang="zh-CN" altLang="en-US" b="0" i="0">
              <a:solidFill>
                <a:srgbClr val="0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5023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*</a:t>
            </a:r>
            <a:endParaRPr lang="zh-CN" altLang="en-US" b="0" i="0">
              <a:solidFill>
                <a:srgbClr val="08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EF2B2-AEE8-5541-A4A2-D77B1952E56E}" type="slidenum">
              <a:rPr lang="zh-CN" altLang="en-US"/>
              <a:pPr/>
              <a:t>‹#›</a:t>
            </a:fld>
            <a:endParaRPr lang="zh-CN" altLang="en-US" b="0" i="0">
              <a:solidFill>
                <a:srgbClr val="0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B9FF6C-D651-E248-AD6E-A480F14FEFBD}" type="datetimeFigureOut">
              <a:t>2016/11/25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0F2DC-80D3-7647-86E4-C65759818F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93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altLang="zh-CN" noProof="0" smtClean="0">
                <a:sym typeface="Calibri" pitchFamily="34" charset="0"/>
              </a:rPr>
              <a:t>Drag picture to placeholder or click icon to add</a:t>
            </a:r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*</a:t>
            </a:r>
            <a:endParaRPr lang="zh-CN" altLang="en-US" b="0" i="0">
              <a:solidFill>
                <a:srgbClr val="08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453C1-FDEB-F34A-8234-9199375B4B71}" type="slidenum">
              <a:rPr lang="zh-CN" altLang="en-US"/>
              <a:pPr/>
              <a:t>‹#›</a:t>
            </a:fld>
            <a:endParaRPr lang="zh-CN" altLang="en-US" b="0" i="0">
              <a:solidFill>
                <a:srgbClr val="0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130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*</a:t>
            </a:r>
            <a:endParaRPr lang="zh-CN" altLang="en-US" b="0" i="0">
              <a:solidFill>
                <a:srgbClr val="08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ECFAFE-EA68-CA4A-BA1E-337657266DD4}" type="slidenum">
              <a:rPr lang="zh-CN" altLang="en-US"/>
              <a:pPr/>
              <a:t>‹#›</a:t>
            </a:fld>
            <a:endParaRPr lang="zh-CN" altLang="en-US" b="0" i="0">
              <a:solidFill>
                <a:srgbClr val="0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382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7626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*</a:t>
            </a:r>
            <a:endParaRPr lang="zh-CN" altLang="en-US" b="0" i="0">
              <a:solidFill>
                <a:srgbClr val="08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22789-8DC6-E543-A4A4-E5C15CF796C1}" type="slidenum">
              <a:rPr lang="zh-CN" altLang="en-US"/>
              <a:pPr/>
              <a:t>‹#›</a:t>
            </a:fld>
            <a:endParaRPr lang="zh-CN" altLang="en-US" b="0" i="0">
              <a:solidFill>
                <a:srgbClr val="0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7047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*</a:t>
            </a:r>
            <a:endParaRPr lang="zh-CN" altLang="en-US" b="0" i="0">
              <a:solidFill>
                <a:srgbClr val="08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HPC Middleware Workshop[11/09/2015,</a:t>
            </a:r>
            <a:r>
              <a:rPr lang="zh-CN" altLang="en-US"/>
              <a:t>无锡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BBF03-2632-9846-91FA-55A7F634EE51}" type="slidenum">
              <a:rPr lang="zh-CN" altLang="en-US"/>
              <a:pPr/>
              <a:t>‹#›</a:t>
            </a:fld>
            <a:endParaRPr lang="zh-CN" altLang="en-US" b="0" i="0">
              <a:solidFill>
                <a:srgbClr val="0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1665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*</a:t>
            </a:r>
            <a:endParaRPr lang="zh-CN" altLang="en-US" b="0" i="0">
              <a:solidFill>
                <a:srgbClr val="08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HPC Middleware Workshop[11/09/2015,</a:t>
            </a:r>
            <a:r>
              <a:rPr lang="zh-CN" altLang="en-US"/>
              <a:t>无锡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9E4DE4-9C97-CE4C-996F-11A5B54D73BF}" type="slidenum">
              <a:rPr lang="zh-CN" altLang="en-US"/>
              <a:pPr/>
              <a:t>‹#›</a:t>
            </a:fld>
            <a:endParaRPr lang="zh-CN" altLang="en-US" b="0" i="0">
              <a:solidFill>
                <a:srgbClr val="0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730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*</a:t>
            </a:r>
            <a:endParaRPr lang="zh-CN" altLang="en-US" b="0" i="0">
              <a:solidFill>
                <a:srgbClr val="08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HPC Middleware Workshop[11/09/2015,</a:t>
            </a:r>
            <a:r>
              <a:rPr lang="zh-CN" altLang="en-US"/>
              <a:t>无锡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B11320-D84F-A14A-8DCA-930A96E5A3CF}" type="slidenum">
              <a:rPr lang="zh-CN" altLang="en-US"/>
              <a:pPr/>
              <a:t>‹#›</a:t>
            </a:fld>
            <a:endParaRPr lang="zh-CN" altLang="en-US" b="0" i="0">
              <a:solidFill>
                <a:srgbClr val="0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846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*</a:t>
            </a:r>
            <a:endParaRPr lang="zh-CN" altLang="en-US" b="0" i="0">
              <a:solidFill>
                <a:srgbClr val="08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HPC Middleware Workshop[11/09/2015,</a:t>
            </a:r>
            <a:r>
              <a:rPr lang="zh-CN" altLang="en-US"/>
              <a:t>无锡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CA723B-1794-DD42-97FB-C8BEBEBB7407}" type="slidenum">
              <a:rPr lang="zh-CN" altLang="en-US"/>
              <a:pPr/>
              <a:t>‹#›</a:t>
            </a:fld>
            <a:endParaRPr lang="zh-CN" altLang="en-US" b="0" i="0">
              <a:solidFill>
                <a:srgbClr val="0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287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*</a:t>
            </a:r>
            <a:endParaRPr lang="zh-CN" altLang="en-US" b="0" i="0">
              <a:solidFill>
                <a:srgbClr val="08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HPC Middleware Workshop[11/09/2015,</a:t>
            </a:r>
            <a:r>
              <a:rPr lang="zh-CN" altLang="en-US"/>
              <a:t>无锡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CFF953-E795-674D-B26E-ACC6FCC67583}" type="slidenum">
              <a:rPr lang="zh-CN" altLang="en-US"/>
              <a:pPr/>
              <a:t>‹#›</a:t>
            </a:fld>
            <a:endParaRPr lang="zh-CN" altLang="en-US" b="0" i="0">
              <a:solidFill>
                <a:srgbClr val="0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78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*</a:t>
            </a:r>
            <a:endParaRPr lang="zh-CN" altLang="en-US" b="0" i="0">
              <a:solidFill>
                <a:srgbClr val="08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HPC Middleware Workshop[11/09/2015,</a:t>
            </a:r>
            <a:r>
              <a:rPr lang="zh-CN" altLang="en-US"/>
              <a:t>无锡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566C95-6040-DE44-B15A-42552EEE0A9A}" type="slidenum">
              <a:rPr lang="zh-CN" altLang="en-US"/>
              <a:pPr/>
              <a:t>‹#›</a:t>
            </a:fld>
            <a:endParaRPr lang="zh-CN" altLang="en-US" b="0" i="0">
              <a:solidFill>
                <a:srgbClr val="0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0785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*</a:t>
            </a:r>
            <a:endParaRPr lang="zh-CN" altLang="en-US" b="0" i="0">
              <a:solidFill>
                <a:srgbClr val="08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C38FE4-2771-AC4D-A7B5-7D5752C2A916}" type="slidenum">
              <a:rPr lang="zh-CN" altLang="en-US"/>
              <a:pPr/>
              <a:t>‹#›</a:t>
            </a:fld>
            <a:endParaRPr lang="zh-CN" altLang="en-US" b="0" i="0">
              <a:solidFill>
                <a:srgbClr val="0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69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2" indent="0">
              <a:buNone/>
              <a:defRPr sz="1400"/>
            </a:lvl7pPr>
            <a:lvl8pPr marL="3200240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B9FF6C-D651-E248-AD6E-A480F14FEFBD}" type="datetimeFigureOut">
              <a:t>2016/11/25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0F2DC-80D3-7647-86E4-C65759818F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485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*</a:t>
            </a:r>
            <a:endParaRPr lang="zh-CN" altLang="en-US" b="0" i="0">
              <a:solidFill>
                <a:srgbClr val="08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AEF2B2-AEE8-5541-A4A2-D77B1952E56E}" type="slidenum">
              <a:rPr lang="zh-CN" altLang="en-US"/>
              <a:pPr/>
              <a:t>‹#›</a:t>
            </a:fld>
            <a:endParaRPr lang="zh-CN" altLang="en-US" b="0" i="0">
              <a:solidFill>
                <a:srgbClr val="0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3418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>
                <a:sym typeface="Calibri" pitchFamily="34" charset="0"/>
              </a:rPr>
              <a:t>Drag picture to placeholder or click icon to add</a:t>
            </a:r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*</a:t>
            </a:r>
            <a:endParaRPr lang="zh-CN" altLang="en-US" b="0" i="0">
              <a:solidFill>
                <a:srgbClr val="08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E453C1-FDEB-F34A-8234-9199375B4B71}" type="slidenum">
              <a:rPr lang="zh-CN" altLang="en-US"/>
              <a:pPr/>
              <a:t>‹#›</a:t>
            </a:fld>
            <a:endParaRPr lang="zh-CN" altLang="en-US" b="0" i="0">
              <a:solidFill>
                <a:srgbClr val="0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7459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*</a:t>
            </a:r>
            <a:endParaRPr lang="zh-CN" altLang="en-US" b="0" i="0">
              <a:solidFill>
                <a:srgbClr val="08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ECFAFE-EA68-CA4A-BA1E-337657266DD4}" type="slidenum">
              <a:rPr lang="zh-CN" altLang="en-US"/>
              <a:pPr/>
              <a:t>‹#›</a:t>
            </a:fld>
            <a:endParaRPr lang="zh-CN" altLang="en-US" b="0" i="0">
              <a:solidFill>
                <a:srgbClr val="0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0190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*</a:t>
            </a:r>
            <a:endParaRPr lang="zh-CN" altLang="en-US" b="0" i="0">
              <a:solidFill>
                <a:srgbClr val="08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422789-8DC6-E543-A4A4-E5C15CF796C1}" type="slidenum">
              <a:rPr lang="zh-CN" altLang="en-US"/>
              <a:pPr/>
              <a:t>‹#›</a:t>
            </a:fld>
            <a:endParaRPr lang="zh-CN" altLang="en-US" b="0" i="0">
              <a:solidFill>
                <a:srgbClr val="0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430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*</a:t>
            </a:r>
            <a:endParaRPr lang="zh-CN" altLang="en-US" b="0" i="0">
              <a:solidFill>
                <a:srgbClr val="08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HPC Middleware Workshop[11/09/2015,</a:t>
            </a:r>
            <a:r>
              <a:rPr lang="zh-CN" altLang="en-US"/>
              <a:t>无锡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BBF03-2632-9846-91FA-55A7F634EE51}" type="slidenum">
              <a:rPr lang="zh-CN" altLang="en-US"/>
              <a:pPr/>
              <a:t>‹#›</a:t>
            </a:fld>
            <a:endParaRPr lang="zh-CN" altLang="en-US" b="0" i="0">
              <a:solidFill>
                <a:srgbClr val="0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2181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*</a:t>
            </a:r>
            <a:endParaRPr lang="zh-CN" altLang="en-US" b="0" i="0">
              <a:solidFill>
                <a:srgbClr val="08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HPC Middleware Workshop[11/09/2015,</a:t>
            </a:r>
            <a:r>
              <a:rPr lang="zh-CN" altLang="en-US"/>
              <a:t>无锡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9E4DE4-9C97-CE4C-996F-11A5B54D73BF}" type="slidenum">
              <a:rPr lang="zh-CN" altLang="en-US"/>
              <a:pPr/>
              <a:t>‹#›</a:t>
            </a:fld>
            <a:endParaRPr lang="zh-CN" altLang="en-US" b="0" i="0">
              <a:solidFill>
                <a:srgbClr val="0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1095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*</a:t>
            </a:r>
            <a:endParaRPr lang="zh-CN" altLang="en-US" b="0" i="0">
              <a:solidFill>
                <a:srgbClr val="08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HPC Middleware Workshop[11/09/2015,</a:t>
            </a:r>
            <a:r>
              <a:rPr lang="zh-CN" altLang="en-US"/>
              <a:t>无锡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B11320-D84F-A14A-8DCA-930A96E5A3CF}" type="slidenum">
              <a:rPr lang="zh-CN" altLang="en-US"/>
              <a:pPr/>
              <a:t>‹#›</a:t>
            </a:fld>
            <a:endParaRPr lang="zh-CN" altLang="en-US" b="0" i="0">
              <a:solidFill>
                <a:srgbClr val="0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049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*</a:t>
            </a:r>
            <a:endParaRPr lang="zh-CN" altLang="en-US" b="0" i="0">
              <a:solidFill>
                <a:srgbClr val="08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HPC Middleware Workshop[11/09/2015,</a:t>
            </a:r>
            <a:r>
              <a:rPr lang="zh-CN" altLang="en-US"/>
              <a:t>无锡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CA723B-1794-DD42-97FB-C8BEBEBB7407}" type="slidenum">
              <a:rPr lang="zh-CN" altLang="en-US"/>
              <a:pPr/>
              <a:t>‹#›</a:t>
            </a:fld>
            <a:endParaRPr lang="zh-CN" altLang="en-US" b="0" i="0">
              <a:solidFill>
                <a:srgbClr val="0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7666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*</a:t>
            </a:r>
            <a:endParaRPr lang="zh-CN" altLang="en-US" b="0" i="0">
              <a:solidFill>
                <a:srgbClr val="08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HPC Middleware Workshop[11/09/2015,</a:t>
            </a:r>
            <a:r>
              <a:rPr lang="zh-CN" altLang="en-US"/>
              <a:t>无锡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CFF953-E795-674D-B26E-ACC6FCC67583}" type="slidenum">
              <a:rPr lang="zh-CN" altLang="en-US"/>
              <a:pPr/>
              <a:t>‹#›</a:t>
            </a:fld>
            <a:endParaRPr lang="zh-CN" altLang="en-US" b="0" i="0">
              <a:solidFill>
                <a:srgbClr val="0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0866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*</a:t>
            </a:r>
            <a:endParaRPr lang="zh-CN" altLang="en-US" b="0" i="0">
              <a:solidFill>
                <a:srgbClr val="08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HPC Middleware Workshop[11/09/2015,</a:t>
            </a:r>
            <a:r>
              <a:rPr lang="zh-CN" altLang="en-US"/>
              <a:t>无锡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566C95-6040-DE44-B15A-42552EEE0A9A}" type="slidenum">
              <a:rPr lang="zh-CN" altLang="en-US"/>
              <a:pPr/>
              <a:t>‹#›</a:t>
            </a:fld>
            <a:endParaRPr lang="zh-CN" altLang="en-US" b="0" i="0">
              <a:solidFill>
                <a:srgbClr val="0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90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B9FF6C-D651-E248-AD6E-A480F14FEFBD}" type="datetimeFigureOut">
              <a:t>2016/11/25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0F2DC-80D3-7647-86E4-C65759818F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439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*</a:t>
            </a:r>
            <a:endParaRPr lang="zh-CN" altLang="en-US" b="0" i="0">
              <a:solidFill>
                <a:srgbClr val="08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38FE4-2771-AC4D-A7B5-7D5752C2A916}" type="slidenum">
              <a:rPr lang="zh-CN" altLang="en-US"/>
              <a:pPr/>
              <a:t>‹#›</a:t>
            </a:fld>
            <a:endParaRPr lang="zh-CN" altLang="en-US" b="0" i="0">
              <a:solidFill>
                <a:srgbClr val="0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7333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*</a:t>
            </a:r>
            <a:endParaRPr lang="zh-CN" altLang="en-US" b="0" i="0">
              <a:solidFill>
                <a:srgbClr val="08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EF2B2-AEE8-5541-A4A2-D77B1952E56E}" type="slidenum">
              <a:rPr lang="zh-CN" altLang="en-US"/>
              <a:pPr/>
              <a:t>‹#›</a:t>
            </a:fld>
            <a:endParaRPr lang="zh-CN" altLang="en-US" b="0" i="0">
              <a:solidFill>
                <a:srgbClr val="0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2163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>
                <a:sym typeface="Calibri" pitchFamily="34" charset="0"/>
              </a:rPr>
              <a:t>Drag picture to placeholder or click icon to add</a:t>
            </a:r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*</a:t>
            </a:r>
            <a:endParaRPr lang="zh-CN" altLang="en-US" b="0" i="0">
              <a:solidFill>
                <a:srgbClr val="08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453C1-FDEB-F34A-8234-9199375B4B71}" type="slidenum">
              <a:rPr lang="zh-CN" altLang="en-US"/>
              <a:pPr/>
              <a:t>‹#›</a:t>
            </a:fld>
            <a:endParaRPr lang="zh-CN" altLang="en-US" b="0" i="0">
              <a:solidFill>
                <a:srgbClr val="0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48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*</a:t>
            </a:r>
            <a:endParaRPr lang="zh-CN" altLang="en-US" b="0" i="0">
              <a:solidFill>
                <a:srgbClr val="08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ECFAFE-EA68-CA4A-BA1E-337657266DD4}" type="slidenum">
              <a:rPr lang="zh-CN" altLang="en-US"/>
              <a:pPr/>
              <a:t>‹#›</a:t>
            </a:fld>
            <a:endParaRPr lang="zh-CN" altLang="en-US" b="0" i="0">
              <a:solidFill>
                <a:srgbClr val="0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657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*</a:t>
            </a:r>
            <a:endParaRPr lang="zh-CN" altLang="en-US" b="0" i="0">
              <a:solidFill>
                <a:srgbClr val="08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22789-8DC6-E543-A4A4-E5C15CF796C1}" type="slidenum">
              <a:rPr lang="zh-CN" altLang="en-US"/>
              <a:pPr/>
              <a:t>‹#›</a:t>
            </a:fld>
            <a:endParaRPr lang="zh-CN" altLang="en-US" b="0" i="0">
              <a:solidFill>
                <a:srgbClr val="0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B9FF6C-D651-E248-AD6E-A480F14FEFBD}" type="datetimeFigureOut">
              <a:t>2016/11/25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0F2DC-80D3-7647-86E4-C65759818F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0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B9FF6C-D651-E248-AD6E-A480F14FEFBD}" type="datetimeFigureOut">
              <a:t>2016/11/25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0F2DC-80D3-7647-86E4-C65759818F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6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B9FF6C-D651-E248-AD6E-A480F14FEFBD}" type="datetimeFigureOut">
              <a:t>2016/11/25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0F2DC-80D3-7647-86E4-C65759818F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6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B9FF6C-D651-E248-AD6E-A480F14FEFBD}" type="datetimeFigureOut">
              <a:t>2016/11/25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0F2DC-80D3-7647-86E4-C65759818F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5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altLang="zh-CN" noProof="0" smtClean="0">
                <a:sym typeface="Calibri" pitchFamily="34" charset="0"/>
              </a:rPr>
              <a:t>Drag picture to placeholder or click icon to add</a:t>
            </a:r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B9FF6C-D651-E248-AD6E-A480F14FEFBD}" type="datetimeFigureOut">
              <a:t>2016/11/25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0F2DC-80D3-7647-86E4-C65759818F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2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 Light" charset="0"/>
              </a:rPr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charset="0"/>
              </a:rPr>
              <a:t>第二级</a:t>
            </a:r>
          </a:p>
          <a:p>
            <a:pPr lvl="2"/>
            <a:r>
              <a:rPr lang="zh-CN" altLang="en-US">
                <a:sym typeface="Calibri" charset="0"/>
              </a:rPr>
              <a:t>第三级</a:t>
            </a:r>
          </a:p>
          <a:p>
            <a:pPr lvl="3"/>
            <a:r>
              <a:rPr lang="zh-CN" altLang="en-US">
                <a:sym typeface="Calibri" charset="0"/>
              </a:rPr>
              <a:t>第四级</a:t>
            </a:r>
          </a:p>
          <a:p>
            <a:pPr lvl="4"/>
            <a:r>
              <a:rPr lang="zh-CN" altLang="en-US">
                <a:sym typeface="Calibri" charset="0"/>
              </a:rPr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8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latinLnBrk="1" hangingPunct="1">
              <a:defRPr b="1" i="1"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</a:lstStyle>
          <a:p>
            <a:fld id="{DCB9FF6C-D651-E248-AD6E-A480F14FEFBD}" type="datetimeFigureOut">
              <a:t>2016/11/25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8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latinLnBrk="1" hangingPunct="1">
              <a:defRPr b="1" i="1">
                <a:solidFill>
                  <a:srgbClr val="000000"/>
                </a:solidFill>
                <a:sym typeface="Calibri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8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latinLnBrk="1" hangingPunct="1">
              <a:defRPr b="1" i="1">
                <a:solidFill>
                  <a:srgbClr val="000000"/>
                </a:solidFill>
                <a:sym typeface="Calibri" charset="0"/>
              </a:defRPr>
            </a:lvl1pPr>
          </a:lstStyle>
          <a:p>
            <a:fld id="{27E0F2DC-80D3-7647-86E4-C65759818F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charset="0"/>
        </a:defRPr>
      </a:lvl5pPr>
      <a:lvl6pPr marL="45717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6pPr>
      <a:lvl7pPr marL="91435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7pPr>
      <a:lvl8pPr marL="137153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8pPr>
      <a:lvl9pPr marL="182870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9pPr>
    </p:titleStyle>
    <p:bodyStyle>
      <a:lvl1pPr marL="228589" indent="-228589" algn="l" defTabSz="0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685766" indent="-228589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charset="0"/>
        </a:defRPr>
      </a:lvl2pPr>
      <a:lvl3pPr marL="1142942" indent="-228589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  <a:sym typeface="Calibri" charset="0"/>
        </a:defRPr>
      </a:lvl3pPr>
      <a:lvl4pPr marL="1600120" indent="-228589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sym typeface="Calibri" charset="0"/>
        </a:defRPr>
      </a:lvl4pPr>
      <a:lvl5pPr marL="2057298" indent="-228589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sym typeface="Calibri" charset="0"/>
        </a:defRPr>
      </a:lvl5pPr>
      <a:lvl6pPr marL="2514474" indent="-228589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652" indent="-228589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8829" indent="-228589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006" indent="-228589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 Light" charset="0"/>
              </a:rPr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charset="0"/>
              </a:rPr>
              <a:t>第二级</a:t>
            </a:r>
          </a:p>
          <a:p>
            <a:pPr lvl="2"/>
            <a:r>
              <a:rPr lang="zh-CN" altLang="en-US">
                <a:sym typeface="Calibri" charset="0"/>
              </a:rPr>
              <a:t>第三级</a:t>
            </a:r>
          </a:p>
          <a:p>
            <a:pPr lvl="3"/>
            <a:r>
              <a:rPr lang="zh-CN" altLang="en-US">
                <a:sym typeface="Calibri" charset="0"/>
              </a:rPr>
              <a:t>第四级</a:t>
            </a:r>
          </a:p>
          <a:p>
            <a:pPr lvl="4"/>
            <a:r>
              <a:rPr lang="zh-CN" altLang="en-US">
                <a:sym typeface="Calibri" charset="0"/>
              </a:rPr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467475"/>
            <a:ext cx="20574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latinLnBrk="1" hangingPunct="1">
              <a:defRPr b="1" i="1"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*</a:t>
            </a:r>
            <a:endParaRPr lang="zh-CN" altLang="en-US" b="0" i="0">
              <a:solidFill>
                <a:srgbClr val="080000"/>
              </a:solidFill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467475"/>
            <a:ext cx="50530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b="1">
                <a:solidFill>
                  <a:schemeClr val="accent1"/>
                </a:solidFill>
                <a:sym typeface="Calibri" charset="0"/>
              </a:defRPr>
            </a:lvl1pPr>
          </a:lstStyle>
          <a:p>
            <a:r>
              <a:rPr lang="en-US" altLang="zh-CN"/>
              <a:t>HPC Middleware Workshop[11/09/2015,</a:t>
            </a:r>
            <a:r>
              <a:rPr lang="zh-CN" altLang="en-US"/>
              <a:t>无锡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48639" y="6467475"/>
            <a:ext cx="766762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latinLnBrk="1" hangingPunct="1">
              <a:defRPr b="1" i="1">
                <a:solidFill>
                  <a:srgbClr val="000000"/>
                </a:solidFill>
                <a:sym typeface="Calibri" charset="0"/>
              </a:defRPr>
            </a:lvl1pPr>
          </a:lstStyle>
          <a:p>
            <a:fld id="{FA4EE266-FBF6-7341-99F7-0C0A37DB8A14}" type="slidenum">
              <a:rPr lang="zh-CN" altLang="en-US"/>
              <a:pPr/>
              <a:t>‹#›</a:t>
            </a:fld>
            <a:endParaRPr lang="zh-CN" altLang="en-US" b="0" i="0">
              <a:solidFill>
                <a:srgbClr val="0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10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charset="0"/>
        </a:defRPr>
      </a:lvl5pPr>
      <a:lvl6pPr marL="45717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6pPr>
      <a:lvl7pPr marL="91435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7pPr>
      <a:lvl8pPr marL="137153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8pPr>
      <a:lvl9pPr marL="182870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9pPr>
    </p:titleStyle>
    <p:bodyStyle>
      <a:lvl1pPr marL="228589" indent="-228589" algn="l" defTabSz="0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685766" indent="-228589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charset="0"/>
        </a:defRPr>
      </a:lvl2pPr>
      <a:lvl3pPr marL="1142942" indent="-228589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  <a:sym typeface="Calibri" charset="0"/>
        </a:defRPr>
      </a:lvl3pPr>
      <a:lvl4pPr marL="1600120" indent="-228589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sym typeface="Calibri" charset="0"/>
        </a:defRPr>
      </a:lvl4pPr>
      <a:lvl5pPr marL="2057298" indent="-228589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sym typeface="Calibri" charset="0"/>
        </a:defRPr>
      </a:lvl5pPr>
      <a:lvl6pPr marL="2514474" indent="-228589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652" indent="-228589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8829" indent="-228589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006" indent="-228589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 Light" charset="0"/>
              </a:rPr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charset="0"/>
              </a:rPr>
              <a:t>第二级</a:t>
            </a:r>
          </a:p>
          <a:p>
            <a:pPr lvl="2"/>
            <a:r>
              <a:rPr lang="zh-CN" altLang="en-US">
                <a:sym typeface="Calibri" charset="0"/>
              </a:rPr>
              <a:t>第三级</a:t>
            </a:r>
          </a:p>
          <a:p>
            <a:pPr lvl="3"/>
            <a:r>
              <a:rPr lang="zh-CN" altLang="en-US">
                <a:sym typeface="Calibri" charset="0"/>
              </a:rPr>
              <a:t>第四级</a:t>
            </a:r>
          </a:p>
          <a:p>
            <a:pPr lvl="4"/>
            <a:r>
              <a:rPr lang="zh-CN" altLang="en-US">
                <a:sym typeface="Calibri" charset="0"/>
              </a:rPr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latinLnBrk="1" hangingPunct="1">
              <a:defRPr b="1" i="1"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</a:lstStyle>
          <a:p>
            <a:fld id="{DCB9FF6C-D651-E248-AD6E-A480F14FEFBD}" type="datetimeFigureOut">
              <a:t>2016/11/25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latinLnBrk="1" hangingPunct="1">
              <a:defRPr b="1" i="1">
                <a:solidFill>
                  <a:srgbClr val="000000"/>
                </a:solidFill>
                <a:sym typeface="Calibri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latinLnBrk="1" hangingPunct="1">
              <a:defRPr b="1" i="1">
                <a:solidFill>
                  <a:srgbClr val="000000"/>
                </a:solidFill>
                <a:sym typeface="Calibri" charset="0"/>
              </a:defRPr>
            </a:lvl1pPr>
          </a:lstStyle>
          <a:p>
            <a:fld id="{27E0F2DC-80D3-7647-86E4-C65759818F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1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9pPr>
    </p:titleStyle>
    <p:bodyStyle>
      <a:lvl1pPr marL="228600" indent="-228600" algn="l" defTabSz="0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6858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charset="0"/>
        </a:defRPr>
      </a:lvl2pPr>
      <a:lvl3pPr marL="11430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  <a:sym typeface="Calibri" charset="0"/>
        </a:defRPr>
      </a:lvl3pPr>
      <a:lvl4pPr marL="16002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sym typeface="Calibri" charset="0"/>
        </a:defRPr>
      </a:lvl4pPr>
      <a:lvl5pPr marL="20574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sym typeface="Calibri" charset="0"/>
        </a:defRPr>
      </a:lvl5pPr>
      <a:lvl6pPr marL="25146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 Light" charset="0"/>
              </a:rPr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charset="0"/>
              </a:rPr>
              <a:t>第二级</a:t>
            </a:r>
          </a:p>
          <a:p>
            <a:pPr lvl="2"/>
            <a:r>
              <a:rPr lang="zh-CN" altLang="en-US">
                <a:sym typeface="Calibri" charset="0"/>
              </a:rPr>
              <a:t>第三级</a:t>
            </a:r>
          </a:p>
          <a:p>
            <a:pPr lvl="3"/>
            <a:r>
              <a:rPr lang="zh-CN" altLang="en-US">
                <a:sym typeface="Calibri" charset="0"/>
              </a:rPr>
              <a:t>第四级</a:t>
            </a:r>
          </a:p>
          <a:p>
            <a:pPr lvl="4"/>
            <a:r>
              <a:rPr lang="zh-CN" altLang="en-US">
                <a:sym typeface="Calibri" charset="0"/>
              </a:rPr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467475"/>
            <a:ext cx="20574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latinLnBrk="1" hangingPunct="1">
              <a:defRPr b="1" i="1"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*</a:t>
            </a:r>
            <a:endParaRPr lang="zh-CN" altLang="en-US" b="0" i="0">
              <a:solidFill>
                <a:srgbClr val="080000"/>
              </a:solidFill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467475"/>
            <a:ext cx="50530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b="1">
                <a:solidFill>
                  <a:schemeClr val="accent1"/>
                </a:solidFill>
                <a:sym typeface="Calibri" charset="0"/>
              </a:defRPr>
            </a:lvl1pPr>
          </a:lstStyle>
          <a:p>
            <a:r>
              <a:rPr lang="en-US" altLang="zh-CN"/>
              <a:t>HPC Middleware Workshop[11/09/2015,</a:t>
            </a:r>
            <a:r>
              <a:rPr lang="zh-CN" altLang="en-US"/>
              <a:t>无锡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48638" y="6467475"/>
            <a:ext cx="766762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latinLnBrk="1" hangingPunct="1">
              <a:defRPr b="1" i="1">
                <a:solidFill>
                  <a:srgbClr val="000000"/>
                </a:solidFill>
                <a:sym typeface="Calibri" charset="0"/>
              </a:defRPr>
            </a:lvl1pPr>
          </a:lstStyle>
          <a:p>
            <a:fld id="{FA4EE266-FBF6-7341-99F7-0C0A37DB8A14}" type="slidenum">
              <a:rPr lang="zh-CN" altLang="en-US"/>
              <a:pPr/>
              <a:t>‹#›</a:t>
            </a:fld>
            <a:endParaRPr lang="zh-CN" altLang="en-US" b="0" i="0">
              <a:solidFill>
                <a:srgbClr val="0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72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9pPr>
    </p:titleStyle>
    <p:bodyStyle>
      <a:lvl1pPr marL="228600" indent="-228600" algn="l" defTabSz="0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6858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charset="0"/>
        </a:defRPr>
      </a:lvl2pPr>
      <a:lvl3pPr marL="11430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  <a:sym typeface="Calibri" charset="0"/>
        </a:defRPr>
      </a:lvl3pPr>
      <a:lvl4pPr marL="16002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sym typeface="Calibri" charset="0"/>
        </a:defRPr>
      </a:lvl4pPr>
      <a:lvl5pPr marL="20574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sym typeface="Calibri" charset="0"/>
        </a:defRPr>
      </a:lvl5pPr>
      <a:lvl6pPr marL="25146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编译原理</a:t>
            </a:r>
            <a:r>
              <a:rPr lang="en-US" altLang="zh-CN" dirty="0" smtClean="0"/>
              <a:t>(H)  </a:t>
            </a:r>
            <a:r>
              <a:rPr lang="zh-CN" altLang="en-US" sz="2800" dirty="0" smtClean="0"/>
              <a:t>讨论课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happens?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588894" y="2813370"/>
            <a:ext cx="2361374" cy="2161619"/>
            <a:chOff x="5252831" y="2293635"/>
            <a:chExt cx="2361374" cy="2161619"/>
          </a:xfrm>
        </p:grpSpPr>
        <p:sp>
          <p:nvSpPr>
            <p:cNvPr id="4" name="矩形 3"/>
            <p:cNvSpPr/>
            <p:nvPr/>
          </p:nvSpPr>
          <p:spPr bwMode="auto">
            <a:xfrm>
              <a:off x="5590761" y="2759837"/>
              <a:ext cx="397565" cy="298174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DejaVu Sans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80000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5590761" y="3213725"/>
              <a:ext cx="397565" cy="298174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DejaVu Sans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80000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252831" y="2720944"/>
              <a:ext cx="337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onsolas" panose="020B0609020204030204" pitchFamily="49" charset="0"/>
                </a:rPr>
                <a:t>a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252831" y="3185563"/>
              <a:ext cx="337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</a:rPr>
                <a:t>b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6481139" y="2629764"/>
              <a:ext cx="1007995" cy="1825490"/>
            </a:xfrm>
            <a:prstGeom prst="rect">
              <a:avLst/>
            </a:prstGeom>
            <a:ln>
              <a:solidFill>
                <a:schemeClr val="bg2"/>
              </a:solidFill>
              <a:prstDash val="sysDash"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DejaVu Sans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80000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>
              <a:off x="5789543" y="2905610"/>
              <a:ext cx="8564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5789543" y="3370229"/>
              <a:ext cx="8564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矩形 19"/>
            <p:cNvSpPr/>
            <p:nvPr/>
          </p:nvSpPr>
          <p:spPr bwMode="auto">
            <a:xfrm>
              <a:off x="6650935" y="2798730"/>
              <a:ext cx="674205" cy="2186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DejaVu Sans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80000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6645965" y="3254274"/>
              <a:ext cx="674205" cy="2186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DejaVu Sans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80000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645965" y="2293635"/>
              <a:ext cx="968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heap</a:t>
              </a:r>
              <a:endParaRPr lang="zh-CN" altLang="en-US" dirty="0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041372" y="2790104"/>
            <a:ext cx="2615626" cy="2161619"/>
            <a:chOff x="3081128" y="1667422"/>
            <a:chExt cx="2615626" cy="2161619"/>
          </a:xfrm>
        </p:grpSpPr>
        <p:sp>
          <p:nvSpPr>
            <p:cNvPr id="25" name="矩形 24"/>
            <p:cNvSpPr/>
            <p:nvPr/>
          </p:nvSpPr>
          <p:spPr bwMode="auto">
            <a:xfrm>
              <a:off x="3673310" y="2133624"/>
              <a:ext cx="397565" cy="298174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DejaVu Sans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80000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3673310" y="2587512"/>
              <a:ext cx="397565" cy="298174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DejaVu Sans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80000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335380" y="2094731"/>
              <a:ext cx="337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onsolas" panose="020B0609020204030204" pitchFamily="49" charset="0"/>
                </a:rPr>
                <a:t>a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335380" y="2559350"/>
              <a:ext cx="337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</a:rPr>
                <a:t>b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4563688" y="2003551"/>
              <a:ext cx="1007995" cy="1825490"/>
            </a:xfrm>
            <a:prstGeom prst="rect">
              <a:avLst/>
            </a:prstGeom>
            <a:ln>
              <a:solidFill>
                <a:schemeClr val="bg2"/>
              </a:solidFill>
              <a:prstDash val="sysDash"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DejaVu Sans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80000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 bwMode="auto">
            <a:xfrm>
              <a:off x="3872092" y="2279397"/>
              <a:ext cx="8564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接箭头连接符 30"/>
            <p:cNvCxnSpPr/>
            <p:nvPr/>
          </p:nvCxnSpPr>
          <p:spPr bwMode="auto">
            <a:xfrm>
              <a:off x="3872092" y="2744016"/>
              <a:ext cx="8564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矩形 31"/>
            <p:cNvSpPr/>
            <p:nvPr/>
          </p:nvSpPr>
          <p:spPr bwMode="auto">
            <a:xfrm>
              <a:off x="4733484" y="2172517"/>
              <a:ext cx="674205" cy="2186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DejaVu Sans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80000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4728514" y="2628061"/>
              <a:ext cx="674205" cy="2186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DejaVu Sans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80000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728514" y="1667422"/>
              <a:ext cx="968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heap</a:t>
              </a:r>
              <a:endParaRPr lang="zh-CN" altLang="en-US" dirty="0"/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3665811" y="3059548"/>
              <a:ext cx="397565" cy="29817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002">
              <a:schemeClr val="dk2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DejaVu Sans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80000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81128" y="3031386"/>
              <a:ext cx="559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latin typeface="Consolas" panose="020B0609020204030204" pitchFamily="49" charset="0"/>
                </a:rPr>
                <a:t>a+b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 bwMode="auto">
            <a:xfrm>
              <a:off x="3864593" y="3216052"/>
              <a:ext cx="8564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矩形 48"/>
            <p:cNvSpPr/>
            <p:nvPr/>
          </p:nvSpPr>
          <p:spPr bwMode="auto">
            <a:xfrm>
              <a:off x="4721015" y="3100097"/>
              <a:ext cx="674205" cy="218660"/>
            </a:xfrm>
            <a:prstGeom prst="rect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DejaVu Sans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80000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5756470" y="2801737"/>
            <a:ext cx="2608127" cy="2331383"/>
            <a:chOff x="5796226" y="1679055"/>
            <a:chExt cx="2608127" cy="2331383"/>
          </a:xfrm>
        </p:grpSpPr>
        <p:sp>
          <p:nvSpPr>
            <p:cNvPr id="36" name="矩形 35"/>
            <p:cNvSpPr/>
            <p:nvPr/>
          </p:nvSpPr>
          <p:spPr bwMode="auto">
            <a:xfrm>
              <a:off x="6380909" y="2145257"/>
              <a:ext cx="397565" cy="298174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DejaVu Sans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80000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6380909" y="2599145"/>
              <a:ext cx="397565" cy="298174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DejaVu Sans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80000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042979" y="2106364"/>
              <a:ext cx="337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onsolas" panose="020B0609020204030204" pitchFamily="49" charset="0"/>
                </a:rPr>
                <a:t>a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042979" y="2570983"/>
              <a:ext cx="337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</a:rPr>
                <a:t>b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7271287" y="2015183"/>
              <a:ext cx="1007995" cy="1995255"/>
            </a:xfrm>
            <a:prstGeom prst="rect">
              <a:avLst/>
            </a:prstGeom>
            <a:ln>
              <a:solidFill>
                <a:schemeClr val="bg2"/>
              </a:solidFill>
              <a:prstDash val="sysDash"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DejaVu Sans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80000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>
              <a:off x="6579691" y="2291030"/>
              <a:ext cx="8564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接箭头连接符 41"/>
            <p:cNvCxnSpPr/>
            <p:nvPr/>
          </p:nvCxnSpPr>
          <p:spPr bwMode="auto">
            <a:xfrm>
              <a:off x="6579691" y="2755649"/>
              <a:ext cx="8564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矩形 42"/>
            <p:cNvSpPr/>
            <p:nvPr/>
          </p:nvSpPr>
          <p:spPr bwMode="auto">
            <a:xfrm>
              <a:off x="7441083" y="2184150"/>
              <a:ext cx="674205" cy="2186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DejaVu Sans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80000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7436113" y="2639694"/>
              <a:ext cx="674205" cy="2186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DejaVu Sans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80000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436113" y="1679055"/>
              <a:ext cx="968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heap</a:t>
              </a:r>
              <a:endParaRPr lang="zh-CN" altLang="en-US" dirty="0"/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6380909" y="3061314"/>
              <a:ext cx="397565" cy="2981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  <a:extLst/>
          </p:spPr>
          <p:style>
            <a:lnRef idx="3">
              <a:schemeClr val="lt1"/>
            </a:lnRef>
            <a:fillRef idx="1002">
              <a:schemeClr val="dk2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DejaVu Sans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80000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796226" y="3033152"/>
              <a:ext cx="559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latin typeface="Consolas" panose="020B0609020204030204" pitchFamily="49" charset="0"/>
                </a:rPr>
                <a:t>a+b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52" name="直接箭头连接符 51"/>
            <p:cNvCxnSpPr/>
            <p:nvPr/>
          </p:nvCxnSpPr>
          <p:spPr bwMode="auto">
            <a:xfrm>
              <a:off x="6579691" y="3217818"/>
              <a:ext cx="8564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矩形 52"/>
            <p:cNvSpPr/>
            <p:nvPr/>
          </p:nvSpPr>
          <p:spPr bwMode="auto">
            <a:xfrm>
              <a:off x="7436113" y="3101863"/>
              <a:ext cx="674205" cy="2186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DejaVu Sans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80000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6380909" y="3507885"/>
              <a:ext cx="397565" cy="2981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002">
              <a:schemeClr val="dk2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DejaVu Sans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80000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042979" y="3479723"/>
              <a:ext cx="313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onsolas" panose="020B0609020204030204" pitchFamily="49" charset="0"/>
                </a:rPr>
                <a:t>c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56" name="直接箭头连接符 55"/>
            <p:cNvCxnSpPr/>
            <p:nvPr/>
          </p:nvCxnSpPr>
          <p:spPr bwMode="auto">
            <a:xfrm>
              <a:off x="6579691" y="3664389"/>
              <a:ext cx="8564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矩形 56"/>
            <p:cNvSpPr/>
            <p:nvPr/>
          </p:nvSpPr>
          <p:spPr bwMode="auto">
            <a:xfrm>
              <a:off x="7436113" y="3548434"/>
              <a:ext cx="674205" cy="218660"/>
            </a:xfrm>
            <a:prstGeom prst="rect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DejaVu Sans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80000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62" name="右弧形箭头 61"/>
            <p:cNvSpPr/>
            <p:nvPr/>
          </p:nvSpPr>
          <p:spPr bwMode="auto">
            <a:xfrm>
              <a:off x="8180735" y="3217818"/>
              <a:ext cx="223617" cy="504386"/>
            </a:xfrm>
            <a:prstGeom prst="curvedLeftArrow">
              <a:avLst>
                <a:gd name="adj1" fmla="val 25000"/>
                <a:gd name="adj2" fmla="val 54480"/>
                <a:gd name="adj3" fmla="val 33889"/>
              </a:avLst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DejaVu Sans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80000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63" name="乘号 62"/>
            <p:cNvSpPr/>
            <p:nvPr/>
          </p:nvSpPr>
          <p:spPr bwMode="auto">
            <a:xfrm>
              <a:off x="7583994" y="3089012"/>
              <a:ext cx="378443" cy="241779"/>
            </a:xfrm>
            <a:prstGeom prst="mathMultiply">
              <a:avLst>
                <a:gd name="adj1" fmla="val 7076"/>
              </a:avLst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DejaVu Sans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80000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2951069" y="1813093"/>
            <a:ext cx="2733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List c = a + b;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570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Dilemma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5156275" cy="4351338"/>
          </a:xfrm>
        </p:spPr>
        <p:txBody>
          <a:bodyPr/>
          <a:lstStyle/>
          <a:p>
            <a:r>
              <a:rPr lang="en-US" altLang="zh-CN" dirty="0" smtClean="0"/>
              <a:t>operator+ have to return a temp value, which is abandoned later.</a:t>
            </a:r>
          </a:p>
          <a:p>
            <a:r>
              <a:rPr lang="en-US" altLang="zh-CN" dirty="0" smtClean="0"/>
              <a:t>If we want to correctly perform copy between variables, we have to write a deep-copy constructor.</a:t>
            </a:r>
          </a:p>
          <a:p>
            <a:r>
              <a:rPr lang="en-US" altLang="zh-CN" dirty="0" smtClean="0"/>
              <a:t>If we don’t want to deep-copy temp variables, we’ll have to modify the temp variable so that it wouldn’t perform </a:t>
            </a:r>
            <a:r>
              <a:rPr lang="en-US" altLang="zh-CN" dirty="0" smtClean="0"/>
              <a:t>delete.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756470" y="2063354"/>
            <a:ext cx="2608127" cy="2331383"/>
            <a:chOff x="5796226" y="1679055"/>
            <a:chExt cx="2608127" cy="2331383"/>
          </a:xfrm>
        </p:grpSpPr>
        <p:sp>
          <p:nvSpPr>
            <p:cNvPr id="5" name="矩形 4"/>
            <p:cNvSpPr/>
            <p:nvPr/>
          </p:nvSpPr>
          <p:spPr bwMode="auto">
            <a:xfrm>
              <a:off x="6380909" y="2145257"/>
              <a:ext cx="397565" cy="298174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DejaVu Sans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80000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6380909" y="2599145"/>
              <a:ext cx="397565" cy="298174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DejaVu Sans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80000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042979" y="2106364"/>
              <a:ext cx="337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onsolas" panose="020B0609020204030204" pitchFamily="49" charset="0"/>
                </a:rPr>
                <a:t>a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042979" y="2570983"/>
              <a:ext cx="337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</a:rPr>
                <a:t>b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7271287" y="2015183"/>
              <a:ext cx="1007995" cy="1995255"/>
            </a:xfrm>
            <a:prstGeom prst="rect">
              <a:avLst/>
            </a:prstGeom>
            <a:ln>
              <a:solidFill>
                <a:schemeClr val="bg2"/>
              </a:solidFill>
              <a:prstDash val="sysDash"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DejaVu Sans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80000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 bwMode="auto">
            <a:xfrm>
              <a:off x="6579691" y="2291030"/>
              <a:ext cx="8564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箭头连接符 10"/>
            <p:cNvCxnSpPr/>
            <p:nvPr/>
          </p:nvCxnSpPr>
          <p:spPr bwMode="auto">
            <a:xfrm>
              <a:off x="6579691" y="2755649"/>
              <a:ext cx="8564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矩形 11"/>
            <p:cNvSpPr/>
            <p:nvPr/>
          </p:nvSpPr>
          <p:spPr bwMode="auto">
            <a:xfrm>
              <a:off x="7441083" y="2184150"/>
              <a:ext cx="674205" cy="2186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DejaVu Sans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80000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7436113" y="2639694"/>
              <a:ext cx="674205" cy="2186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DejaVu Sans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80000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436113" y="1679055"/>
              <a:ext cx="968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heap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6380909" y="3061314"/>
              <a:ext cx="397565" cy="2981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  <a:extLst/>
          </p:spPr>
          <p:style>
            <a:lnRef idx="3">
              <a:schemeClr val="lt1"/>
            </a:lnRef>
            <a:fillRef idx="1002">
              <a:schemeClr val="dk2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DejaVu Sans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80000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796226" y="3033152"/>
              <a:ext cx="559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latin typeface="Consolas" panose="020B0609020204030204" pitchFamily="49" charset="0"/>
                </a:rPr>
                <a:t>a+b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>
              <a:off x="6579691" y="3217818"/>
              <a:ext cx="8564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矩形 17"/>
            <p:cNvSpPr/>
            <p:nvPr/>
          </p:nvSpPr>
          <p:spPr bwMode="auto">
            <a:xfrm>
              <a:off x="7436113" y="3101863"/>
              <a:ext cx="674205" cy="2186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DejaVu Sans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80000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6380909" y="3507885"/>
              <a:ext cx="397565" cy="2981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002">
              <a:schemeClr val="dk2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DejaVu Sans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80000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042979" y="3479723"/>
              <a:ext cx="313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onsolas" panose="020B0609020204030204" pitchFamily="49" charset="0"/>
                </a:rPr>
                <a:t>c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 bwMode="auto">
            <a:xfrm>
              <a:off x="6579691" y="3664389"/>
              <a:ext cx="8564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矩形 21"/>
            <p:cNvSpPr/>
            <p:nvPr/>
          </p:nvSpPr>
          <p:spPr bwMode="auto">
            <a:xfrm>
              <a:off x="7436113" y="3548434"/>
              <a:ext cx="674205" cy="218660"/>
            </a:xfrm>
            <a:prstGeom prst="rect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DejaVu Sans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80000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3" name="右弧形箭头 22"/>
            <p:cNvSpPr/>
            <p:nvPr/>
          </p:nvSpPr>
          <p:spPr bwMode="auto">
            <a:xfrm>
              <a:off x="8180735" y="3217818"/>
              <a:ext cx="223617" cy="504386"/>
            </a:xfrm>
            <a:prstGeom prst="curvedLeftArrow">
              <a:avLst>
                <a:gd name="adj1" fmla="val 25000"/>
                <a:gd name="adj2" fmla="val 54480"/>
                <a:gd name="adj3" fmla="val 33889"/>
              </a:avLst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DejaVu Sans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80000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4" name="乘号 23"/>
            <p:cNvSpPr/>
            <p:nvPr/>
          </p:nvSpPr>
          <p:spPr bwMode="auto">
            <a:xfrm>
              <a:off x="7583994" y="3089012"/>
              <a:ext cx="378443" cy="241779"/>
            </a:xfrm>
            <a:prstGeom prst="mathMultiply">
              <a:avLst>
                <a:gd name="adj1" fmla="val 7076"/>
              </a:avLst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DejaVu Sans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80000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66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want </a:t>
            </a:r>
            <a:r>
              <a:rPr lang="en-US" altLang="zh-CN" dirty="0"/>
              <a:t>access to </a:t>
            </a:r>
            <a:r>
              <a:rPr lang="en-US" altLang="zh-CN" dirty="0" smtClean="0"/>
              <a:t>a temporary </a:t>
            </a:r>
            <a:r>
              <a:rPr lang="en-US" altLang="zh-CN" dirty="0"/>
              <a:t>object (+1s), in a way that is more flexible than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lvalue</a:t>
            </a:r>
            <a:r>
              <a:rPr lang="en-US" altLang="zh-CN" dirty="0"/>
              <a:t> references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We want to distinguish </a:t>
            </a:r>
            <a:r>
              <a:rPr lang="en-US" altLang="zh-CN" dirty="0"/>
              <a:t>temp values from regular values, so that we can treat them </a:t>
            </a:r>
            <a:r>
              <a:rPr lang="en-US" altLang="zh-CN" dirty="0" smtClean="0"/>
              <a:t>separately.</a:t>
            </a:r>
          </a:p>
          <a:p>
            <a:r>
              <a:rPr lang="en-US" altLang="zh-CN" dirty="0" smtClean="0"/>
              <a:t>Therefore, we need to add a new form of type into the type system, which is </a:t>
            </a:r>
            <a:r>
              <a:rPr lang="en-US" altLang="zh-CN" b="1" dirty="0" err="1" smtClean="0"/>
              <a:t>rvalue</a:t>
            </a:r>
            <a:r>
              <a:rPr lang="en-US" altLang="zh-CN" b="1" dirty="0" smtClean="0"/>
              <a:t> reference</a:t>
            </a:r>
            <a:r>
              <a:rPr lang="en-US" altLang="zh-CN" dirty="0" smtClean="0"/>
              <a:t>, denoted as </a:t>
            </a:r>
            <a:r>
              <a:rPr lang="en-US" altLang="zh-CN" sz="2400" dirty="0" smtClean="0">
                <a:latin typeface="Consolas" panose="020B0609020204030204" pitchFamily="49" charset="0"/>
              </a:rPr>
              <a:t>T&amp;&amp;.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45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Rvalue</a:t>
            </a:r>
            <a:r>
              <a:rPr lang="en-US" altLang="zh-CN" dirty="0" smtClean="0"/>
              <a:t> 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Rvalue</a:t>
            </a:r>
            <a:r>
              <a:rPr lang="en-US" altLang="zh-CN" dirty="0" smtClean="0"/>
              <a:t> reference can only bind to </a:t>
            </a:r>
            <a:r>
              <a:rPr lang="en-US" altLang="zh-CN" dirty="0" err="1" smtClean="0"/>
              <a:t>rvalues</a:t>
            </a:r>
            <a:r>
              <a:rPr lang="en-US" altLang="zh-CN" dirty="0" smtClean="0"/>
              <a:t>, (non-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lvalue</a:t>
            </a:r>
            <a:r>
              <a:rPr lang="en-US" altLang="zh-CN" dirty="0" smtClean="0"/>
              <a:t> reference can only bind to </a:t>
            </a:r>
            <a:r>
              <a:rPr lang="en-US" altLang="zh-CN" dirty="0" err="1" smtClean="0"/>
              <a:t>lvalues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After binding, </a:t>
            </a:r>
            <a:r>
              <a:rPr lang="en-US" altLang="zh-CN" dirty="0" err="1" smtClean="0"/>
              <a:t>rvalue</a:t>
            </a:r>
            <a:r>
              <a:rPr lang="en-US" altLang="zh-CN" dirty="0" smtClean="0"/>
              <a:t> reference can be used as a regular reference, which leads to a fact that </a:t>
            </a:r>
            <a:r>
              <a:rPr lang="en-US" altLang="zh-CN" b="1" dirty="0" err="1" smtClean="0"/>
              <a:t>rvalue</a:t>
            </a:r>
            <a:r>
              <a:rPr lang="en-US" altLang="zh-CN" b="1" dirty="0" smtClean="0"/>
              <a:t> reference is an </a:t>
            </a:r>
            <a:r>
              <a:rPr lang="en-US" altLang="zh-CN" b="1" dirty="0" err="1" smtClean="0"/>
              <a:t>lvalue</a:t>
            </a:r>
            <a:r>
              <a:rPr lang="en-US" altLang="zh-CN" b="1" dirty="0" smtClean="0"/>
              <a:t> in expressions</a:t>
            </a:r>
            <a:r>
              <a:rPr lang="en-US" altLang="zh-CN" dirty="0"/>
              <a:t>: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18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1800" dirty="0" smtClean="0">
                <a:latin typeface="Consolas" panose="020B0609020204030204" pitchFamily="49" charset="0"/>
              </a:rPr>
              <a:t> &amp;&amp;r = 1+2;</a:t>
            </a:r>
          </a:p>
          <a:p>
            <a:pPr marL="457200" lvl="1" indent="0">
              <a:buNone/>
            </a:pPr>
            <a:r>
              <a:rPr lang="en-US" altLang="zh-CN" sz="1800" dirty="0" smtClean="0">
                <a:latin typeface="Consolas" panose="020B0609020204030204" pitchFamily="49" charset="0"/>
              </a:rPr>
              <a:t>r++;  // valid!</a:t>
            </a:r>
          </a:p>
          <a:p>
            <a:r>
              <a:rPr lang="en-US" altLang="zh-CN" dirty="0" smtClean="0"/>
              <a:t>Lifetime of that </a:t>
            </a:r>
            <a:r>
              <a:rPr lang="en-US" altLang="zh-CN" dirty="0" err="1" smtClean="0"/>
              <a:t>binded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rvalue</a:t>
            </a:r>
            <a:r>
              <a:rPr lang="en-US" altLang="zh-CN" dirty="0" smtClean="0"/>
              <a:t> is extended to the lifetime of </a:t>
            </a:r>
            <a:r>
              <a:rPr lang="en-US" altLang="zh-CN" dirty="0" err="1" smtClean="0"/>
              <a:t>rvalue</a:t>
            </a:r>
            <a:r>
              <a:rPr lang="en-US" altLang="zh-CN" dirty="0" smtClean="0"/>
              <a:t> reference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88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 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825625"/>
            <a:ext cx="5329859" cy="4351338"/>
          </a:xfrm>
        </p:spPr>
        <p:txBody>
          <a:bodyPr/>
          <a:lstStyle/>
          <a:p>
            <a:r>
              <a:rPr lang="en-US" altLang="zh-CN" dirty="0" smtClean="0"/>
              <a:t>Treat </a:t>
            </a:r>
            <a:r>
              <a:rPr lang="en-US" altLang="zh-CN" dirty="0" err="1" smtClean="0"/>
              <a:t>lvalue</a:t>
            </a:r>
            <a:r>
              <a:rPr lang="en-US" altLang="zh-CN" dirty="0" smtClean="0"/>
              <a:t> reference normally: do deep-copy</a:t>
            </a:r>
          </a:p>
          <a:p>
            <a:r>
              <a:rPr lang="en-US" altLang="zh-CN" dirty="0" smtClean="0"/>
              <a:t>Treat </a:t>
            </a:r>
            <a:r>
              <a:rPr lang="en-US" altLang="zh-CN" dirty="0" err="1" smtClean="0"/>
              <a:t>rvalues</a:t>
            </a:r>
            <a:r>
              <a:rPr lang="en-US" altLang="zh-CN" dirty="0" smtClean="0"/>
              <a:t> separately (in what we call a move constructor):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directly ‘steal’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prevent temp object from destroying them</a:t>
            </a:r>
          </a:p>
          <a:p>
            <a:r>
              <a:rPr lang="en-US" altLang="zh-CN" dirty="0" smtClean="0"/>
              <a:t>The compiler will choose the correct overload for you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714" y="1130157"/>
            <a:ext cx="3188286" cy="2267819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5351915" y="3677532"/>
            <a:ext cx="3133249" cy="2331383"/>
            <a:chOff x="5351915" y="3677532"/>
            <a:chExt cx="3133249" cy="2331383"/>
          </a:xfrm>
        </p:grpSpPr>
        <p:sp>
          <p:nvSpPr>
            <p:cNvPr id="6" name="矩形 5"/>
            <p:cNvSpPr/>
            <p:nvPr/>
          </p:nvSpPr>
          <p:spPr bwMode="auto">
            <a:xfrm>
              <a:off x="6461720" y="4143734"/>
              <a:ext cx="397565" cy="298174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DejaVu Sans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80000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6461720" y="4597622"/>
              <a:ext cx="397565" cy="298174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DejaVu Sans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80000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123790" y="4104841"/>
              <a:ext cx="337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onsolas" panose="020B0609020204030204" pitchFamily="49" charset="0"/>
                </a:rPr>
                <a:t>a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123790" y="4569460"/>
              <a:ext cx="337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</a:rPr>
                <a:t>b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7352098" y="4013660"/>
              <a:ext cx="1007995" cy="1995255"/>
            </a:xfrm>
            <a:prstGeom prst="rect">
              <a:avLst/>
            </a:prstGeom>
            <a:ln>
              <a:solidFill>
                <a:schemeClr val="bg2"/>
              </a:solidFill>
              <a:prstDash val="sysDash"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DejaVu Sans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80000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>
              <a:off x="6660502" y="4289507"/>
              <a:ext cx="8564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箭头连接符 11"/>
            <p:cNvCxnSpPr/>
            <p:nvPr/>
          </p:nvCxnSpPr>
          <p:spPr bwMode="auto">
            <a:xfrm>
              <a:off x="6660502" y="4754126"/>
              <a:ext cx="8564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矩形 12"/>
            <p:cNvSpPr/>
            <p:nvPr/>
          </p:nvSpPr>
          <p:spPr bwMode="auto">
            <a:xfrm>
              <a:off x="7521894" y="4182627"/>
              <a:ext cx="674205" cy="2186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DejaVu Sans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80000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7516924" y="4638171"/>
              <a:ext cx="674205" cy="2186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DejaVu Sans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80000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516924" y="3677532"/>
              <a:ext cx="968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heap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6461720" y="5059791"/>
              <a:ext cx="397565" cy="2981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  <a:extLst/>
          </p:spPr>
          <p:style>
            <a:lnRef idx="3">
              <a:schemeClr val="lt1"/>
            </a:lnRef>
            <a:fillRef idx="1002">
              <a:schemeClr val="dk2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DejaVu Sans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80000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877037" y="5031629"/>
              <a:ext cx="559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latin typeface="Consolas" panose="020B0609020204030204" pitchFamily="49" charset="0"/>
                </a:rPr>
                <a:t>a+b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7516924" y="5100340"/>
              <a:ext cx="674205" cy="2186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DejaVu Sans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80000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6461720" y="5506362"/>
              <a:ext cx="397565" cy="2981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002">
              <a:schemeClr val="dk2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DejaVu Sans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80000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123790" y="5478200"/>
              <a:ext cx="313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onsolas" panose="020B0609020204030204" pitchFamily="49" charset="0"/>
                </a:rPr>
                <a:t>c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22" name="直接箭头连接符 21"/>
            <p:cNvCxnSpPr>
              <a:endCxn id="19" idx="1"/>
            </p:cNvCxnSpPr>
            <p:nvPr/>
          </p:nvCxnSpPr>
          <p:spPr bwMode="auto">
            <a:xfrm flipV="1">
              <a:off x="6660502" y="5209670"/>
              <a:ext cx="856422" cy="4531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文本框 26"/>
            <p:cNvSpPr txBox="1"/>
            <p:nvPr/>
          </p:nvSpPr>
          <p:spPr>
            <a:xfrm>
              <a:off x="5351915" y="5031629"/>
              <a:ext cx="259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onsolas" panose="020B0609020204030204" pitchFamily="49" charset="0"/>
                </a:rPr>
                <a:t>l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29" name="直接箭头连接符 28"/>
            <p:cNvCxnSpPr>
              <a:stCxn id="27" idx="3"/>
              <a:endCxn id="17" idx="1"/>
            </p:cNvCxnSpPr>
            <p:nvPr/>
          </p:nvCxnSpPr>
          <p:spPr bwMode="auto">
            <a:xfrm>
              <a:off x="5611809" y="5216295"/>
              <a:ext cx="26522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2024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std</a:t>
            </a:r>
            <a:r>
              <a:rPr lang="en-US" altLang="zh-CN" dirty="0" smtClean="0"/>
              <a:t>::move and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::forward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std</a:t>
            </a:r>
            <a:r>
              <a:rPr lang="en-US" altLang="zh-CN" dirty="0" smtClean="0"/>
              <a:t>::move simply performs a type cast, which makes other </a:t>
            </a:r>
            <a:r>
              <a:rPr lang="en-US" altLang="zh-CN" dirty="0" err="1" smtClean="0"/>
              <a:t>funtions</a:t>
            </a:r>
            <a:r>
              <a:rPr lang="en-US" altLang="zh-CN" dirty="0" smtClean="0"/>
              <a:t> treat an </a:t>
            </a:r>
            <a:r>
              <a:rPr lang="en-US" altLang="zh-CN" dirty="0" err="1" smtClean="0"/>
              <a:t>lvalue</a:t>
            </a:r>
            <a:r>
              <a:rPr lang="en-US" altLang="zh-CN" dirty="0" smtClean="0"/>
              <a:t> as </a:t>
            </a:r>
            <a:r>
              <a:rPr lang="en-US" altLang="zh-CN" dirty="0" err="1" smtClean="0"/>
              <a:t>rvalue</a:t>
            </a:r>
            <a:endParaRPr lang="en-US" altLang="zh-CN" dirty="0" smtClean="0"/>
          </a:p>
          <a:p>
            <a:r>
              <a:rPr lang="en-US" altLang="zh-CN" dirty="0" err="1" smtClean="0"/>
              <a:t>std</a:t>
            </a:r>
            <a:r>
              <a:rPr lang="en-US" altLang="zh-CN" dirty="0" smtClean="0"/>
              <a:t>::forward is a template function that pass arguments ‘as-is’ (in terms of type) to another function. Have a lot to do with templates.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69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</a:t>
            </a:r>
            <a:r>
              <a:rPr lang="en-US" altLang="zh-CN" dirty="0" err="1" smtClean="0"/>
              <a:t>unique_ptr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cs typeface="+mn-cs"/>
              </a:rPr>
              <a:t>unique_ptr</a:t>
            </a:r>
            <a:r>
              <a:rPr lang="en-US" altLang="zh-CN" dirty="0" smtClean="0"/>
              <a:t> is, as you imagine, unique, so we shouldn’t perform copy on it. Copy constructor is marked as deleted.</a:t>
            </a:r>
          </a:p>
          <a:p>
            <a:r>
              <a:rPr lang="en-US" altLang="zh-CN" dirty="0" smtClean="0">
                <a:cs typeface="+mn-cs"/>
              </a:rPr>
              <a:t>When a function returns an </a:t>
            </a:r>
            <a:r>
              <a:rPr lang="en-US" altLang="zh-CN" dirty="0" err="1" smtClean="0">
                <a:cs typeface="+mn-cs"/>
              </a:rPr>
              <a:t>unique_ptr</a:t>
            </a:r>
            <a:r>
              <a:rPr lang="en-US" altLang="zh-CN" dirty="0" smtClean="0">
                <a:cs typeface="+mn-cs"/>
              </a:rPr>
              <a:t>, which is later assigned to a new one, we can let the new one ‘steal’ the underlying raw pointer, and reset the old one, in the move constructor.</a:t>
            </a:r>
          </a:p>
          <a:p>
            <a:r>
              <a:rPr lang="en-US" altLang="zh-CN" dirty="0" smtClean="0"/>
              <a:t>To explicitly do such ‘stealing’ on an </a:t>
            </a:r>
            <a:r>
              <a:rPr lang="en-US" altLang="zh-CN" dirty="0" err="1" smtClean="0"/>
              <a:t>lvalue</a:t>
            </a:r>
            <a:r>
              <a:rPr lang="en-US" altLang="zh-CN" dirty="0" smtClean="0"/>
              <a:t> (call the move constructor which accepts only </a:t>
            </a:r>
            <a:r>
              <a:rPr lang="en-US" altLang="zh-CN" dirty="0" err="1" smtClean="0"/>
              <a:t>rvalues</a:t>
            </a:r>
            <a:r>
              <a:rPr lang="en-US" altLang="zh-CN" dirty="0" smtClean="0"/>
              <a:t>), we do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::move.</a:t>
            </a:r>
            <a:endParaRPr lang="en-US" altLang="zh-CN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33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58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Clang Static Analyzer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5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静态分析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/>
              <a:t>不需要执行</a:t>
            </a:r>
            <a:r>
              <a:rPr lang="en-US" altLang="zh-CN"/>
              <a:t>,</a:t>
            </a:r>
            <a:r>
              <a:rPr lang="zh-CN" altLang="en-US"/>
              <a:t> 直接分析代码</a:t>
            </a:r>
            <a:endParaRPr lang="en-US" altLang="zh-CN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26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modern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Key points</a:t>
            </a:r>
            <a:r>
              <a:rPr lang="en-US" altLang="zh-CN" dirty="0"/>
              <a:t>:</a:t>
            </a:r>
            <a:endParaRPr lang="en-US" altLang="zh-CN" dirty="0" smtClean="0"/>
          </a:p>
          <a:p>
            <a:r>
              <a:rPr lang="en-US" altLang="zh-CN" b="1" dirty="0" smtClean="0"/>
              <a:t>Syntax changes</a:t>
            </a:r>
            <a:r>
              <a:rPr lang="en-US" altLang="zh-CN" dirty="0"/>
              <a:t>	</a:t>
            </a:r>
            <a:r>
              <a:rPr lang="en-US" altLang="zh-CN" dirty="0" smtClean="0"/>
              <a:t>	    </a:t>
            </a:r>
            <a:r>
              <a:rPr lang="en-US" altLang="zh-CN" dirty="0" err="1" smtClean="0"/>
              <a:t>nullptr</a:t>
            </a:r>
            <a:r>
              <a:rPr lang="en-US" altLang="zh-CN" dirty="0" smtClean="0"/>
              <a:t>, using, </a:t>
            </a:r>
            <a:r>
              <a:rPr lang="en-US" altLang="zh-CN" dirty="0" err="1" smtClean="0"/>
              <a:t>constexpr</a:t>
            </a:r>
            <a:r>
              <a:rPr lang="en-US" altLang="zh-CN" dirty="0" smtClean="0"/>
              <a:t>, lambda</a:t>
            </a:r>
          </a:p>
          <a:p>
            <a:r>
              <a:rPr lang="en-US" b="1" dirty="0" smtClean="0"/>
              <a:t>Type inference</a:t>
            </a:r>
            <a:r>
              <a:rPr lang="en-US" dirty="0"/>
              <a:t> </a:t>
            </a:r>
            <a:r>
              <a:rPr lang="en-US" dirty="0" smtClean="0"/>
              <a:t>    auto, </a:t>
            </a:r>
            <a:r>
              <a:rPr lang="en-US" dirty="0" err="1" smtClean="0"/>
              <a:t>decltype</a:t>
            </a:r>
            <a:endParaRPr lang="en-US" dirty="0" smtClean="0"/>
          </a:p>
          <a:p>
            <a:r>
              <a:rPr lang="en-US" b="1" dirty="0" smtClean="0"/>
              <a:t>Smart pointers</a:t>
            </a: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unique_ptr</a:t>
            </a:r>
            <a:r>
              <a:rPr lang="en-US" dirty="0" smtClean="0"/>
              <a:t>, </a:t>
            </a:r>
            <a:r>
              <a:rPr lang="en-US" dirty="0" err="1" smtClean="0"/>
              <a:t>shared_ptr</a:t>
            </a:r>
            <a:endParaRPr lang="en-US" dirty="0" smtClean="0"/>
          </a:p>
          <a:p>
            <a:r>
              <a:rPr lang="en-US" b="1" dirty="0" err="1" smtClean="0"/>
              <a:t>Rvalue</a:t>
            </a:r>
            <a:r>
              <a:rPr lang="en-US" b="1" dirty="0" smtClean="0"/>
              <a:t> reference</a:t>
            </a:r>
            <a:r>
              <a:rPr lang="en-US" dirty="0"/>
              <a:t> </a:t>
            </a:r>
            <a:r>
              <a:rPr lang="en-US" dirty="0" smtClean="0"/>
              <a:t>motivation, move, forward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We will </a:t>
            </a:r>
            <a:r>
              <a:rPr lang="en-US" dirty="0" err="1" smtClean="0"/>
              <a:t>dicuss</a:t>
            </a:r>
            <a:r>
              <a:rPr lang="en-US" dirty="0" smtClean="0"/>
              <a:t> not only about what they are, but also how are they implemented.</a:t>
            </a:r>
          </a:p>
        </p:txBody>
      </p:sp>
    </p:spTree>
    <p:extLst>
      <p:ext uri="{BB962C8B-B14F-4D97-AF65-F5344CB8AC3E}">
        <p14:creationId xmlns:p14="http://schemas.microsoft.com/office/powerpoint/2010/main" val="110168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静态分析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/>
              <a:t>不需要执行</a:t>
            </a:r>
            <a:r>
              <a:rPr lang="en-US" altLang="zh-CN"/>
              <a:t>,</a:t>
            </a:r>
            <a:r>
              <a:rPr lang="zh-CN" altLang="en-US"/>
              <a:t> 直接分析代码</a:t>
            </a:r>
            <a:endParaRPr lang="en-US" altLang="zh-CN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/>
              <a:t>可以用来</a:t>
            </a:r>
            <a:endParaRPr lang="en-US" altLang="zh-CN"/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/>
              <a:t>优化</a:t>
            </a:r>
            <a:endParaRPr lang="en-US" altLang="zh-CN"/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/>
              <a:t>变换</a:t>
            </a:r>
            <a:r>
              <a:rPr lang="en-US" altLang="zh-CN"/>
              <a:t>,</a:t>
            </a:r>
            <a:r>
              <a:rPr lang="zh-CN" altLang="en-US"/>
              <a:t> 重构</a:t>
            </a:r>
            <a:endParaRPr lang="en-US" altLang="zh-CN"/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/>
              <a:t>找 </a:t>
            </a:r>
            <a:r>
              <a:rPr lang="en-US" altLang="zh-CN"/>
              <a:t>bug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/>
              <a:t>验证程序正确性</a:t>
            </a:r>
            <a:endParaRPr lang="en-US" altLang="zh-CN"/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/>
              <a:t>可视化</a:t>
            </a:r>
            <a:endParaRPr lang="en-US" altLang="zh-CN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992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静态分析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/>
              <a:t>不需要执行</a:t>
            </a:r>
            <a:r>
              <a:rPr lang="en-US" altLang="zh-CN"/>
              <a:t>,</a:t>
            </a:r>
            <a:r>
              <a:rPr lang="zh-CN" altLang="en-US"/>
              <a:t> 直接分析代码</a:t>
            </a:r>
            <a:endParaRPr lang="en-US" altLang="zh-CN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/>
              <a:t>可以用来 找 </a:t>
            </a:r>
            <a:r>
              <a:rPr lang="en-US" altLang="zh-CN"/>
              <a:t>bug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/>
              <a:t>局限性</a:t>
            </a:r>
            <a:endParaRPr lang="en-US" altLang="zh-CN"/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/>
              <a:t>停机问题不可判定</a:t>
            </a:r>
            <a:endParaRPr lang="en-US" altLang="zh-CN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3187393" y="3688030"/>
            <a:ext cx="470191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5"/>
                </a:solidFill>
                <a:latin typeface="Sauce Code Powerline" charset="0"/>
                <a:ea typeface="Sauce Code Powerline" charset="0"/>
                <a:cs typeface="Sauce Code Powerline" charset="0"/>
              </a:rPr>
              <a:t>int</a:t>
            </a:r>
            <a:r>
              <a:rPr lang="en-US" altLang="zh-CN">
                <a:latin typeface="Sauce Code Powerline" charset="0"/>
                <a:ea typeface="Sauce Code Powerline" charset="0"/>
                <a:cs typeface="Sauce Code Powerline" charset="0"/>
              </a:rPr>
              <a:t> x = </a:t>
            </a:r>
            <a:r>
              <a:rPr lang="en-US" altLang="zh-CN">
                <a:solidFill>
                  <a:schemeClr val="accent2"/>
                </a:solidFill>
                <a:latin typeface="Sauce Code Powerline" charset="0"/>
                <a:ea typeface="Sauce Code Powerline" charset="0"/>
                <a:cs typeface="Sauce Code Powerline" charset="0"/>
              </a:rPr>
              <a:t>0</a:t>
            </a:r>
          </a:p>
          <a:p>
            <a:r>
              <a:rPr lang="en-US" altLang="zh-CN">
                <a:solidFill>
                  <a:schemeClr val="accent5"/>
                </a:solidFill>
                <a:latin typeface="Sauce Code Powerline" charset="0"/>
                <a:ea typeface="Sauce Code Powerline" charset="0"/>
                <a:cs typeface="Sauce Code Powerline" charset="0"/>
              </a:rPr>
              <a:t>If</a:t>
            </a:r>
            <a:r>
              <a:rPr lang="zh-CN" altLang="en-US">
                <a:latin typeface="Sauce Code Powerline" charset="0"/>
                <a:ea typeface="Sauce Code Powerline" charset="0"/>
                <a:cs typeface="Sauce Code Powerline" charset="0"/>
              </a:rPr>
              <a:t> </a:t>
            </a:r>
            <a:r>
              <a:rPr lang="en-US" altLang="zh-CN">
                <a:latin typeface="Sauce Code Powerline" charset="0"/>
                <a:ea typeface="Sauce Code Powerline" charset="0"/>
                <a:cs typeface="Sauce Code Powerline" charset="0"/>
              </a:rPr>
              <a:t>(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Sauce Code Powerline" charset="0"/>
                <a:ea typeface="Sauce Code Powerline" charset="0"/>
                <a:cs typeface="Sauce Code Powerline" charset="0"/>
              </a:rPr>
              <a:t>program_halts_on_input</a:t>
            </a:r>
            <a:r>
              <a:rPr lang="en-US" altLang="zh-CN">
                <a:latin typeface="Sauce Code Powerline" charset="0"/>
                <a:ea typeface="Sauce Code Powerline" charset="0"/>
                <a:cs typeface="Sauce Code Powerline" charset="0"/>
              </a:rPr>
              <a:t>(P, I))</a:t>
            </a:r>
          </a:p>
          <a:p>
            <a:r>
              <a:rPr lang="en-US">
                <a:latin typeface="Sauce Code Powerline" charset="0"/>
                <a:ea typeface="Sauce Code Powerline" charset="0"/>
                <a:cs typeface="Sauce Code Powerline" charset="0"/>
              </a:rPr>
              <a:t>   x++</a:t>
            </a:r>
          </a:p>
          <a:p>
            <a:r>
              <a:rPr lang="en-US" sz="2800" i="1">
                <a:solidFill>
                  <a:schemeClr val="bg2">
                    <a:lumMod val="50000"/>
                  </a:schemeClr>
                </a:solidFill>
              </a:rPr>
              <a:t>// x </a:t>
            </a:r>
            <a:r>
              <a:rPr lang="zh-CN" altLang="en-US" sz="2800" i="1">
                <a:solidFill>
                  <a:schemeClr val="bg2">
                    <a:lumMod val="50000"/>
                  </a:schemeClr>
                </a:solidFill>
              </a:rPr>
              <a:t>的值</a:t>
            </a:r>
            <a:r>
              <a:rPr lang="en-US" sz="2800" i="1">
                <a:solidFill>
                  <a:schemeClr val="bg2">
                    <a:lumMod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901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静态分析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/>
              <a:t>不需要执行</a:t>
            </a:r>
            <a:r>
              <a:rPr lang="en-US" altLang="zh-CN"/>
              <a:t>,</a:t>
            </a:r>
            <a:r>
              <a:rPr lang="zh-CN" altLang="en-US"/>
              <a:t> 直接分析代码</a:t>
            </a:r>
            <a:endParaRPr lang="en-US" altLang="zh-CN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/>
              <a:t>可以用来 找 </a:t>
            </a:r>
            <a:r>
              <a:rPr lang="en-US" altLang="zh-CN"/>
              <a:t>bug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/>
              <a:t>局限性</a:t>
            </a:r>
            <a:endParaRPr lang="en-US" altLang="zh-CN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/>
              <a:t>近似</a:t>
            </a:r>
            <a:endParaRPr lang="en-US" altLang="zh-CN"/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/>
              <a:t>False</a:t>
            </a:r>
            <a:r>
              <a:rPr lang="zh-CN" altLang="en-US"/>
              <a:t> </a:t>
            </a:r>
            <a:r>
              <a:rPr lang="en-US" altLang="zh-CN"/>
              <a:t>positive</a:t>
            </a:r>
            <a:r>
              <a:rPr lang="zh-CN" altLang="en-US"/>
              <a:t> 漏报</a:t>
            </a:r>
            <a:endParaRPr lang="en-US" altLang="zh-CN"/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/>
              <a:t>False</a:t>
            </a:r>
            <a:r>
              <a:rPr lang="zh-CN" altLang="en-US"/>
              <a:t> </a:t>
            </a:r>
            <a:r>
              <a:rPr lang="en-US" altLang="zh-CN"/>
              <a:t>negtive</a:t>
            </a:r>
            <a:r>
              <a:rPr lang="zh-CN" altLang="en-US"/>
              <a:t> 错报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051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静态分析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/>
              <a:t>不需要执行</a:t>
            </a:r>
            <a:r>
              <a:rPr lang="en-US" altLang="zh-CN"/>
              <a:t>,</a:t>
            </a:r>
            <a:r>
              <a:rPr lang="zh-CN" altLang="en-US"/>
              <a:t> 直接分析代码</a:t>
            </a:r>
            <a:endParaRPr lang="en-US" altLang="zh-CN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/>
              <a:t>可以用来 找 </a:t>
            </a:r>
            <a:r>
              <a:rPr lang="en-US" altLang="zh-CN"/>
              <a:t>bug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/>
              <a:t>局限性</a:t>
            </a:r>
            <a:endParaRPr lang="en-US" altLang="zh-CN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/>
              <a:t>近似</a:t>
            </a:r>
            <a:endParaRPr lang="en-US" altLang="zh-CN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/>
              <a:t>方法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396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静态分析方法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Textual 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53309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Textual pattern matching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直接进行字符串比配</a:t>
            </a:r>
            <a:r>
              <a:rPr lang="en-US" altLang="zh-CN"/>
              <a:t>,</a:t>
            </a:r>
            <a:r>
              <a:rPr lang="zh-CN" altLang="en-US"/>
              <a:t> 或进行一定的转换</a:t>
            </a:r>
            <a:endParaRPr lang="en-US"/>
          </a:p>
        </p:txBody>
      </p:sp>
      <p:sp>
        <p:nvSpPr>
          <p:cNvPr id="4" name="Szövegdoboz 3"/>
          <p:cNvSpPr txBox="1"/>
          <p:nvPr/>
        </p:nvSpPr>
        <p:spPr>
          <a:xfrm>
            <a:off x="4506132" y="2372492"/>
            <a:ext cx="44005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auce Code Powerline" charset="0"/>
                <a:ea typeface="Sauce Code Powerline" charset="0"/>
                <a:cs typeface="Sauce Code Powerline" charset="0"/>
              </a:rPr>
              <a:t>#define </a:t>
            </a:r>
            <a:r>
              <a:rPr lang="en-US" sz="2400" dirty="0">
                <a:solidFill>
                  <a:srgbClr val="FF0000"/>
                </a:solidFill>
                <a:latin typeface="Sauce Code Powerline" charset="0"/>
                <a:ea typeface="Sauce Code Powerline" charset="0"/>
                <a:cs typeface="Sauce Code Powerline" charset="0"/>
              </a:rPr>
              <a:t>M</a:t>
            </a:r>
            <a:r>
              <a:rPr lang="en-US" sz="2400" dirty="0">
                <a:latin typeface="Sauce Code Powerline" charset="0"/>
                <a:ea typeface="Sauce Code Powerline" charset="0"/>
                <a:cs typeface="Sauce Code Powerline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Sauce Code Powerline" charset="0"/>
                <a:ea typeface="Sauce Code Powerline" charset="0"/>
                <a:cs typeface="Sauce Code Powerline" charset="0"/>
              </a:rPr>
              <a:t>0</a:t>
            </a:r>
          </a:p>
          <a:p>
            <a:r>
              <a:rPr lang="en-US" sz="2400" dirty="0" err="1">
                <a:solidFill>
                  <a:schemeClr val="accent5"/>
                </a:solidFill>
                <a:latin typeface="Sauce Code Powerline" charset="0"/>
                <a:ea typeface="Sauce Code Powerline" charset="0"/>
                <a:cs typeface="Sauce Code Powerline" charset="0"/>
              </a:rPr>
              <a:t>int</a:t>
            </a:r>
            <a:r>
              <a:rPr lang="en-US" sz="2400" dirty="0">
                <a:solidFill>
                  <a:schemeClr val="accent5"/>
                </a:solidFill>
                <a:latin typeface="Sauce Code Powerline" charset="0"/>
                <a:ea typeface="Sauce Code Powerline" charset="0"/>
                <a:cs typeface="Sauce Code Powerline" charset="0"/>
              </a:rPr>
              <a:t> </a:t>
            </a:r>
            <a:r>
              <a:rPr lang="en-US" sz="2400" dirty="0">
                <a:latin typeface="Sauce Code Powerline" charset="0"/>
                <a:ea typeface="Sauce Code Powerline" charset="0"/>
                <a:cs typeface="Sauce Code Powerline" charset="0"/>
              </a:rPr>
              <a:t>a = </a:t>
            </a:r>
            <a:r>
              <a:rPr lang="en-US" sz="2400" dirty="0">
                <a:solidFill>
                  <a:schemeClr val="accent2"/>
                </a:solidFill>
                <a:latin typeface="Sauce Code Powerline" charset="0"/>
                <a:ea typeface="Sauce Code Powerline" charset="0"/>
                <a:cs typeface="Sauce Code Powerline" charset="0"/>
              </a:rPr>
              <a:t>5 </a:t>
            </a:r>
            <a:r>
              <a:rPr lang="en-US" sz="2400" dirty="0">
                <a:latin typeface="Sauce Code Powerline" charset="0"/>
                <a:ea typeface="Sauce Code Powerline" charset="0"/>
                <a:cs typeface="Sauce Code Powerline" charset="0"/>
              </a:rPr>
              <a:t>/ </a:t>
            </a:r>
            <a:r>
              <a:rPr lang="en-US" sz="2400" dirty="0">
                <a:solidFill>
                  <a:srgbClr val="FF0000"/>
                </a:solidFill>
                <a:latin typeface="Sauce Code Powerline" charset="0"/>
                <a:ea typeface="Sauce Code Powerline" charset="0"/>
                <a:cs typeface="Sauce Code Powerline" charset="0"/>
              </a:rPr>
              <a:t>M</a:t>
            </a:r>
            <a:r>
              <a:rPr lang="en-US" sz="2400" dirty="0">
                <a:latin typeface="Sauce Code Powerline" charset="0"/>
                <a:ea typeface="Sauce Code Powerline" charset="0"/>
                <a:cs typeface="Sauce Code Powerline" charset="0"/>
              </a:rPr>
              <a:t>;</a:t>
            </a:r>
          </a:p>
          <a:p>
            <a:r>
              <a:rPr lang="en-US" sz="2400" dirty="0" err="1">
                <a:solidFill>
                  <a:schemeClr val="accent5"/>
                </a:solidFill>
                <a:latin typeface="Sauce Code Powerline" charset="0"/>
                <a:ea typeface="Sauce Code Powerline" charset="0"/>
                <a:cs typeface="Sauce Code Powerline" charset="0"/>
              </a:rPr>
              <a:t>int</a:t>
            </a:r>
            <a:r>
              <a:rPr lang="en-US" sz="2400" dirty="0">
                <a:solidFill>
                  <a:schemeClr val="accent5"/>
                </a:solidFill>
                <a:latin typeface="Sauce Code Powerline" charset="0"/>
                <a:ea typeface="Sauce Code Powerline" charset="0"/>
                <a:cs typeface="Sauce Code Powerline" charset="0"/>
              </a:rPr>
              <a:t> </a:t>
            </a:r>
            <a:r>
              <a:rPr lang="en-US" sz="2400" dirty="0">
                <a:latin typeface="Sauce Code Powerline" charset="0"/>
                <a:ea typeface="Sauce Code Powerline" charset="0"/>
                <a:cs typeface="Sauce Code Powerline" charset="0"/>
              </a:rPr>
              <a:t>b = </a:t>
            </a:r>
            <a:r>
              <a:rPr lang="en-US" sz="2400" dirty="0" err="1">
                <a:solidFill>
                  <a:schemeClr val="accent6"/>
                </a:solidFill>
                <a:latin typeface="Sauce Code Powerline" charset="0"/>
                <a:ea typeface="Sauce Code Powerline" charset="0"/>
                <a:cs typeface="Sauce Code Powerline" charset="0"/>
              </a:rPr>
              <a:t>getValue</a:t>
            </a:r>
            <a:r>
              <a:rPr lang="en-US" sz="2400" dirty="0">
                <a:latin typeface="Sauce Code Powerline" charset="0"/>
                <a:ea typeface="Sauce Code Powerline" charset="0"/>
                <a:cs typeface="Sauce Code Powerline" charset="0"/>
              </a:rPr>
              <a:t>();</a:t>
            </a:r>
          </a:p>
          <a:p>
            <a:r>
              <a:rPr lang="en-US" sz="2400" dirty="0">
                <a:solidFill>
                  <a:schemeClr val="accent5"/>
                </a:solidFill>
                <a:latin typeface="Sauce Code Powerline" charset="0"/>
                <a:ea typeface="Sauce Code Powerline" charset="0"/>
                <a:cs typeface="Sauce Code Powerline" charset="0"/>
              </a:rPr>
              <a:t>if</a:t>
            </a:r>
            <a:r>
              <a:rPr lang="en-US" sz="2400" dirty="0">
                <a:latin typeface="Sauce Code Powerline" charset="0"/>
                <a:ea typeface="Sauce Code Powerline" charset="0"/>
                <a:cs typeface="Sauce Code Powerline" charset="0"/>
              </a:rPr>
              <a:t> (b == </a:t>
            </a:r>
            <a:r>
              <a:rPr lang="en-US" sz="2400" dirty="0">
                <a:solidFill>
                  <a:schemeClr val="accent2"/>
                </a:solidFill>
                <a:latin typeface="Sauce Code Powerline" charset="0"/>
                <a:ea typeface="Sauce Code Powerline" charset="0"/>
                <a:cs typeface="Sauce Code Powerline" charset="0"/>
              </a:rPr>
              <a:t>4</a:t>
            </a:r>
            <a:r>
              <a:rPr lang="en-US" sz="2400" dirty="0">
                <a:latin typeface="Sauce Code Powerline" charset="0"/>
                <a:ea typeface="Sauce Code Powerline" charset="0"/>
                <a:cs typeface="Sauce Code Powerline" charset="0"/>
              </a:rPr>
              <a:t>) {</a:t>
            </a:r>
          </a:p>
          <a:p>
            <a:r>
              <a:rPr lang="en-US" sz="2400" dirty="0">
                <a:latin typeface="Sauce Code Powerline" charset="0"/>
                <a:ea typeface="Sauce Code Powerline" charset="0"/>
                <a:cs typeface="Sauce Code Powerline" charset="0"/>
              </a:rPr>
              <a:t>  ...</a:t>
            </a:r>
          </a:p>
          <a:p>
            <a:r>
              <a:rPr lang="en-US" sz="2400" dirty="0">
                <a:latin typeface="Sauce Code Powerline" charset="0"/>
                <a:ea typeface="Sauce Code Powerline" charset="0"/>
                <a:cs typeface="Sauce Code Powerline" charset="0"/>
              </a:rPr>
              <a:t>  </a:t>
            </a:r>
            <a:r>
              <a:rPr lang="en-US" sz="2400" dirty="0" err="1">
                <a:solidFill>
                  <a:schemeClr val="accent5"/>
                </a:solidFill>
                <a:latin typeface="Sauce Code Powerline" charset="0"/>
                <a:ea typeface="Sauce Code Powerline" charset="0"/>
                <a:cs typeface="Sauce Code Powerline" charset="0"/>
              </a:rPr>
              <a:t>int</a:t>
            </a:r>
            <a:r>
              <a:rPr lang="en-US" sz="2400" dirty="0">
                <a:solidFill>
                  <a:schemeClr val="accent5"/>
                </a:solidFill>
                <a:latin typeface="Sauce Code Powerline" charset="0"/>
                <a:ea typeface="Sauce Code Powerline" charset="0"/>
                <a:cs typeface="Sauce Code Powerline" charset="0"/>
              </a:rPr>
              <a:t> </a:t>
            </a:r>
            <a:r>
              <a:rPr lang="en-US" sz="2400" dirty="0">
                <a:latin typeface="Sauce Code Powerline" charset="0"/>
                <a:ea typeface="Sauce Code Powerline" charset="0"/>
                <a:cs typeface="Sauce Code Powerline" charset="0"/>
              </a:rPr>
              <a:t>c = </a:t>
            </a:r>
            <a:r>
              <a:rPr lang="en-US" sz="2400" dirty="0">
                <a:solidFill>
                  <a:schemeClr val="accent2"/>
                </a:solidFill>
                <a:latin typeface="Sauce Code Powerline" charset="0"/>
                <a:ea typeface="Sauce Code Powerline" charset="0"/>
                <a:cs typeface="Sauce Code Powerline" charset="0"/>
              </a:rPr>
              <a:t>5 </a:t>
            </a:r>
            <a:r>
              <a:rPr lang="en-US" sz="2400" dirty="0">
                <a:latin typeface="Sauce Code Powerline" charset="0"/>
                <a:ea typeface="Sauce Code Powerline" charset="0"/>
                <a:cs typeface="Sauce Code Powerline" charset="0"/>
              </a:rPr>
              <a:t>/ (b – </a:t>
            </a:r>
            <a:r>
              <a:rPr lang="en-US" sz="2400" dirty="0">
                <a:solidFill>
                  <a:schemeClr val="accent2"/>
                </a:solidFill>
                <a:latin typeface="Sauce Code Powerline" charset="0"/>
                <a:ea typeface="Sauce Code Powerline" charset="0"/>
                <a:cs typeface="Sauce Code Powerline" charset="0"/>
              </a:rPr>
              <a:t>4</a:t>
            </a:r>
            <a:r>
              <a:rPr lang="en-US" sz="2400" dirty="0">
                <a:latin typeface="Sauce Code Powerline" charset="0"/>
                <a:ea typeface="Sauce Code Powerline" charset="0"/>
                <a:cs typeface="Sauce Code Powerline" charset="0"/>
              </a:rPr>
              <a:t>);</a:t>
            </a:r>
          </a:p>
          <a:p>
            <a:r>
              <a:rPr lang="en-US" sz="2400" dirty="0">
                <a:latin typeface="Sauce Code Powerline" charset="0"/>
                <a:ea typeface="Sauce Code Powerline" charset="0"/>
                <a:cs typeface="Sauce Code Powerline" charset="0"/>
              </a:rPr>
              <a:t>}</a:t>
            </a:r>
          </a:p>
        </p:txBody>
      </p:sp>
      <p:sp>
        <p:nvSpPr>
          <p:cNvPr id="5" name="Téglalap 6"/>
          <p:cNvSpPr/>
          <p:nvPr/>
        </p:nvSpPr>
        <p:spPr>
          <a:xfrm>
            <a:off x="6339130" y="4132919"/>
            <a:ext cx="2461970" cy="53036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églalap 5"/>
          <p:cNvSpPr/>
          <p:nvPr/>
        </p:nvSpPr>
        <p:spPr>
          <a:xfrm flipH="1">
            <a:off x="5873858" y="2774548"/>
            <a:ext cx="1332369" cy="420985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" y="3809753"/>
            <a:ext cx="407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uce Code Powerline" charset="0"/>
                <a:ea typeface="Sauce Code Powerline" charset="0"/>
                <a:cs typeface="Sauce Code Powerline" charset="0"/>
              </a:rPr>
              <a:t>Token::</a:t>
            </a:r>
            <a:r>
              <a:rPr lang="en-US" dirty="0">
                <a:solidFill>
                  <a:schemeClr val="accent6"/>
                </a:solidFill>
                <a:latin typeface="Sauce Code Powerline" charset="0"/>
                <a:ea typeface="Sauce Code Powerline" charset="0"/>
                <a:cs typeface="Sauce Code Powerline" charset="0"/>
              </a:rPr>
              <a:t>Match</a:t>
            </a:r>
            <a:r>
              <a:rPr lang="en-US" dirty="0">
                <a:latin typeface="Sauce Code Powerline" charset="0"/>
                <a:ea typeface="Sauce Code Powerline" charset="0"/>
                <a:cs typeface="Sauce Code Powerline" charset="0"/>
              </a:rPr>
              <a:t>(</a:t>
            </a:r>
            <a:r>
              <a:rPr lang="en-US" dirty="0" err="1">
                <a:latin typeface="Sauce Code Powerline" charset="0"/>
                <a:ea typeface="Sauce Code Powerline" charset="0"/>
                <a:cs typeface="Sauce Code Powerline" charset="0"/>
              </a:rPr>
              <a:t>tok</a:t>
            </a:r>
            <a:r>
              <a:rPr lang="en-US" dirty="0">
                <a:latin typeface="Sauce Code Powerline" charset="0"/>
                <a:ea typeface="Sauce Code Powerline" charset="0"/>
                <a:cs typeface="Sauce Code Powerline" charset="0"/>
              </a:rPr>
              <a:t>, “ / 0”);</a:t>
            </a:r>
          </a:p>
          <a:p>
            <a:endParaRPr lang="en-US">
              <a:latin typeface="Sauce Code Powerline" charset="0"/>
              <a:ea typeface="Sauce Code Powerline" charset="0"/>
              <a:cs typeface="Sauce Code Power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5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静态分析方法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Textual pattern matching </a:t>
            </a:r>
          </a:p>
          <a:p>
            <a:r>
              <a:rPr lang="en-US" dirty="0"/>
              <a:t>Matching the Syntax Tree</a:t>
            </a:r>
          </a:p>
        </p:txBody>
      </p:sp>
    </p:spTree>
    <p:extLst>
      <p:ext uri="{BB962C8B-B14F-4D97-AF65-F5344CB8AC3E}">
        <p14:creationId xmlns:p14="http://schemas.microsoft.com/office/powerpoint/2010/main" val="129013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228" y="-399545"/>
            <a:ext cx="6668621" cy="808957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1546" y="4674943"/>
            <a:ext cx="5756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VariableDeclarator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[../Type/ReferenceType/ClassOrInterfaceType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[@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Image 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= 'Factory'] </a:t>
            </a: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and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..[@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Final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='false']]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1364776"/>
            <a:ext cx="23112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6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6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160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sz="160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Factory</a:t>
            </a:r>
            <a:r>
              <a:rPr lang="en-US" sz="1600">
                <a:latin typeface="Consolas" charset="0"/>
                <a:ea typeface="Consolas" charset="0"/>
                <a:cs typeface="Consolas" charset="0"/>
              </a:rPr>
              <a:t> f1;</a:t>
            </a:r>
          </a:p>
          <a:p>
            <a:r>
              <a:rPr lang="en-US" sz="1600">
                <a:latin typeface="Consolas" charset="0"/>
                <a:ea typeface="Consolas" charset="0"/>
                <a:cs typeface="Consolas" charset="0"/>
              </a:rPr>
              <a:t> </a:t>
            </a:r>
          </a:p>
          <a:p>
            <a:r>
              <a:rPr lang="en-US" sz="160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600">
                <a:latin typeface="Consolas" charset="0"/>
                <a:ea typeface="Consolas" charset="0"/>
                <a:cs typeface="Consolas" charset="0"/>
              </a:rPr>
              <a:t> myMethod() {</a:t>
            </a:r>
          </a:p>
          <a:p>
            <a:r>
              <a:rPr lang="en-US" sz="160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Factory</a:t>
            </a:r>
            <a:r>
              <a:rPr lang="en-US" sz="1600">
                <a:latin typeface="Consolas" charset="0"/>
                <a:ea typeface="Consolas" charset="0"/>
                <a:cs typeface="Consolas" charset="0"/>
              </a:rPr>
              <a:t> f2;</a:t>
            </a:r>
          </a:p>
          <a:p>
            <a:r>
              <a:rPr lang="en-US" sz="160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>
                <a:latin typeface="Consolas" charset="0"/>
                <a:ea typeface="Consolas" charset="0"/>
                <a:cs typeface="Consolas" charset="0"/>
              </a:rPr>
              <a:t> a;</a:t>
            </a:r>
          </a:p>
          <a:p>
            <a:r>
              <a:rPr lang="en-US" sz="160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6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196034" y="1998722"/>
            <a:ext cx="1665027" cy="27795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40313" y="5429021"/>
            <a:ext cx="1641495" cy="33850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4297" y="1094291"/>
            <a:ext cx="2937931" cy="260425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4674943"/>
            <a:ext cx="5677469" cy="92333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静态分析方法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Textual pattern matching </a:t>
            </a:r>
          </a:p>
          <a:p>
            <a:r>
              <a:rPr lang="en-US" dirty="0"/>
              <a:t>Matching the Syntax Tree</a:t>
            </a:r>
          </a:p>
          <a:p>
            <a:r>
              <a:rPr lang="en-US" dirty="0"/>
              <a:t>Flow sensitive algorithms</a:t>
            </a:r>
          </a:p>
        </p:txBody>
      </p:sp>
    </p:spTree>
    <p:extLst>
      <p:ext uri="{BB962C8B-B14F-4D97-AF65-F5344CB8AC3E}">
        <p14:creationId xmlns:p14="http://schemas.microsoft.com/office/powerpoint/2010/main" val="127445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静态分析方法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Textual pattern matching </a:t>
            </a:r>
          </a:p>
          <a:p>
            <a:r>
              <a:rPr lang="en-US" dirty="0"/>
              <a:t>Matching the Syntax Tree</a:t>
            </a:r>
          </a:p>
          <a:p>
            <a:r>
              <a:rPr lang="en-US" dirty="0"/>
              <a:t>Flow sensitive algorithms</a:t>
            </a:r>
          </a:p>
          <a:p>
            <a:r>
              <a:rPr lang="en-US" dirty="0"/>
              <a:t>Path sensitive algorithms </a:t>
            </a:r>
            <a:r>
              <a:rPr lang="mr-IN" dirty="0"/>
              <a:t>–</a:t>
            </a:r>
            <a:r>
              <a:rPr lang="en-US" dirty="0"/>
              <a:t> Clang Static Analyzer</a:t>
            </a:r>
          </a:p>
        </p:txBody>
      </p:sp>
    </p:spTree>
    <p:extLst>
      <p:ext uri="{BB962C8B-B14F-4D97-AF65-F5344CB8AC3E}">
        <p14:creationId xmlns:p14="http://schemas.microsoft.com/office/powerpoint/2010/main" val="8331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Syntax changes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</a:t>
            </a:r>
            <a:r>
              <a:rPr lang="en-US" altLang="zh-CN" dirty="0" err="1" smtClean="0"/>
              <a:t>ullptr</a:t>
            </a:r>
            <a:r>
              <a:rPr lang="en-US" altLang="zh-CN" dirty="0" smtClean="0"/>
              <a:t>: </a:t>
            </a:r>
            <a:r>
              <a:rPr lang="en-US" altLang="zh-CN" b="1" dirty="0" smtClean="0"/>
              <a:t>typed</a:t>
            </a:r>
            <a:r>
              <a:rPr lang="en-US" altLang="zh-CN" dirty="0" smtClean="0"/>
              <a:t> null pointer constant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void f(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void f(void*);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f(0);        // calls f(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f(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nullptr</a:t>
            </a:r>
            <a:r>
              <a:rPr lang="en-US" altLang="zh-CN" sz="1600" dirty="0" smtClean="0">
                <a:latin typeface="Consolas" panose="020B0609020204030204" pitchFamily="49" charset="0"/>
              </a:rPr>
              <a:t>);  // calls f(void*)</a:t>
            </a:r>
          </a:p>
          <a:p>
            <a:r>
              <a:rPr lang="en-US" altLang="zh-CN" dirty="0" smtClean="0"/>
              <a:t>Alias declaration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using </a:t>
            </a:r>
            <a:r>
              <a:rPr lang="en-US" altLang="zh-CN" sz="1600" dirty="0" err="1">
                <a:latin typeface="Consolas" panose="020B0609020204030204" pitchFamily="49" charset="0"/>
              </a:rPr>
              <a:t>UPtrMapSS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=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latin typeface="Consolas" panose="020B0609020204030204" pitchFamily="49" charset="0"/>
              </a:rPr>
              <a:t>::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unique_ptr</a:t>
            </a:r>
            <a:endParaRPr lang="en-US" altLang="zh-CN" sz="16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&lt;</a:t>
            </a:r>
            <a:r>
              <a:rPr lang="en-US" altLang="zh-CN" sz="1600" dirty="0" err="1"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latin typeface="Consolas" panose="020B0609020204030204" pitchFamily="49" charset="0"/>
              </a:rPr>
              <a:t>::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unordered_map</a:t>
            </a:r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latin typeface="Consolas" panose="020B0609020204030204" pitchFamily="49" charset="0"/>
              </a:rPr>
              <a:t>::string, </a:t>
            </a:r>
            <a:r>
              <a:rPr lang="en-US" altLang="zh-CN" sz="1600" dirty="0" err="1"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latin typeface="Consolas" panose="020B0609020204030204" pitchFamily="49" charset="0"/>
              </a:rPr>
              <a:t>::string</a:t>
            </a:r>
            <a:r>
              <a:rPr lang="en-US" altLang="zh-CN" sz="1600" dirty="0" smtClean="0">
                <a:latin typeface="Consolas" panose="020B0609020204030204" pitchFamily="49" charset="0"/>
              </a:rPr>
              <a:t>&gt;&gt;;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using FP = void (*)(</a:t>
            </a:r>
            <a:r>
              <a:rPr lang="en-US" altLang="zh-CN" sz="1600" dirty="0" err="1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const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latin typeface="Consolas" panose="020B0609020204030204" pitchFamily="49" charset="0"/>
              </a:rPr>
              <a:t>::string</a:t>
            </a:r>
            <a:r>
              <a:rPr lang="en-US" altLang="zh-CN" sz="1600" dirty="0" smtClean="0">
                <a:latin typeface="Consolas" panose="020B0609020204030204" pitchFamily="49" charset="0"/>
              </a:rPr>
              <a:t>&amp;);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template&lt;</a:t>
            </a:r>
            <a:r>
              <a:rPr lang="en-US" altLang="zh-CN" sz="1600" dirty="0" err="1">
                <a:latin typeface="Consolas" panose="020B0609020204030204" pitchFamily="49" charset="0"/>
              </a:rPr>
              <a:t>typename</a:t>
            </a:r>
            <a:r>
              <a:rPr lang="en-US" altLang="zh-CN" sz="1600" dirty="0">
                <a:latin typeface="Consolas" panose="020B0609020204030204" pitchFamily="49" charset="0"/>
              </a:rPr>
              <a:t> T&gt;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using </a:t>
            </a:r>
            <a:r>
              <a:rPr lang="en-US" altLang="zh-CN" sz="1600" dirty="0" err="1">
                <a:latin typeface="Consolas" panose="020B0609020204030204" pitchFamily="49" charset="0"/>
              </a:rPr>
              <a:t>MyAllocList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latin typeface="Consolas" panose="020B0609020204030204" pitchFamily="49" charset="0"/>
              </a:rPr>
              <a:t>::list&lt;T, </a:t>
            </a:r>
            <a:r>
              <a:rPr lang="en-US" altLang="zh-CN" sz="1600" dirty="0" err="1">
                <a:latin typeface="Consolas" panose="020B0609020204030204" pitchFamily="49" charset="0"/>
              </a:rPr>
              <a:t>MyAlloc</a:t>
            </a:r>
            <a:r>
              <a:rPr lang="en-US" altLang="zh-CN" sz="1600" dirty="0">
                <a:latin typeface="Consolas" panose="020B0609020204030204" pitchFamily="49" charset="0"/>
              </a:rPr>
              <a:t>&lt;T&gt;&gt;;</a:t>
            </a:r>
            <a:endParaRPr lang="en-US" altLang="zh-CN" sz="16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// more examples on dealing with templates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31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符号执行</a:t>
            </a:r>
            <a:endParaRPr lang="en-US" noProof="0" dirty="0"/>
          </a:p>
        </p:txBody>
      </p:sp>
      <p:sp>
        <p:nvSpPr>
          <p:cNvPr id="6" name="Téglalap 5"/>
          <p:cNvSpPr/>
          <p:nvPr/>
        </p:nvSpPr>
        <p:spPr>
          <a:xfrm>
            <a:off x="258788" y="2436017"/>
            <a:ext cx="358640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 test(</a:t>
            </a:r>
            <a:r>
              <a:rPr lang="en-US" sz="15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 b) {</a:t>
            </a:r>
          </a:p>
          <a:p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1" dirty="0" err="1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500" b="1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1" dirty="0" err="1">
                <a:latin typeface="Consolas" charset="0"/>
                <a:ea typeface="Consolas" charset="0"/>
                <a:cs typeface="Consolas" charset="0"/>
              </a:rPr>
              <a:t>a,c</a:t>
            </a:r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1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switch</a:t>
            </a:r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 (b){</a:t>
            </a:r>
          </a:p>
          <a:p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1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: a = b /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1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: c = b -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            a = b / c; </a:t>
            </a:r>
            <a:r>
              <a:rPr lang="en-US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zh-CN" altLang="en-US" sz="1500" b="1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sz="1500" b="1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altLang="zh-CN" sz="1500" b="1" dirty="0">
                <a:latin typeface="Consolas" charset="0"/>
                <a:ea typeface="Consolas" charset="0"/>
                <a:cs typeface="Consolas" charset="0"/>
              </a:rPr>
              <a:t>:</a:t>
            </a:r>
            <a:endParaRPr lang="en-US" sz="15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8" name="Téglalap: lekerekített 7"/>
          <p:cNvSpPr/>
          <p:nvPr/>
        </p:nvSpPr>
        <p:spPr>
          <a:xfrm>
            <a:off x="5606951" y="1629143"/>
            <a:ext cx="1114425" cy="492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 $b</a:t>
            </a:r>
          </a:p>
        </p:txBody>
      </p:sp>
      <p:sp>
        <p:nvSpPr>
          <p:cNvPr id="9" name="Téglalap: lekerekített 8"/>
          <p:cNvSpPr/>
          <p:nvPr/>
        </p:nvSpPr>
        <p:spPr>
          <a:xfrm>
            <a:off x="3950494" y="2430066"/>
            <a:ext cx="1114425" cy="492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 $b</a:t>
            </a:r>
          </a:p>
        </p:txBody>
      </p:sp>
      <p:cxnSp>
        <p:nvCxnSpPr>
          <p:cNvPr id="18" name="Összekötő: görbe 17"/>
          <p:cNvCxnSpPr>
            <a:stCxn id="8" idx="2"/>
            <a:endCxn id="9" idx="0"/>
          </p:cNvCxnSpPr>
          <p:nvPr/>
        </p:nvCxnSpPr>
        <p:spPr>
          <a:xfrm rot="5400000">
            <a:off x="5181933" y="1447836"/>
            <a:ext cx="308005" cy="1656457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zövegdoboz 37"/>
          <p:cNvSpPr txBox="1"/>
          <p:nvPr/>
        </p:nvSpPr>
        <p:spPr>
          <a:xfrm>
            <a:off x="6721376" y="1714441"/>
            <a:ext cx="9004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switch(b)</a:t>
            </a:r>
          </a:p>
        </p:txBody>
      </p:sp>
      <p:sp>
        <p:nvSpPr>
          <p:cNvPr id="39" name="Szövegdoboz 38"/>
          <p:cNvSpPr txBox="1"/>
          <p:nvPr/>
        </p:nvSpPr>
        <p:spPr>
          <a:xfrm>
            <a:off x="4719192" y="2016948"/>
            <a:ext cx="7989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5"/>
                </a:solidFill>
              </a:rPr>
              <a:t>default</a:t>
            </a:r>
          </a:p>
        </p:txBody>
      </p:sp>
      <p:sp>
        <p:nvSpPr>
          <p:cNvPr id="43" name="Téglalap 42"/>
          <p:cNvSpPr/>
          <p:nvPr/>
        </p:nvSpPr>
        <p:spPr>
          <a:xfrm>
            <a:off x="3647661" y="2988616"/>
            <a:ext cx="32500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$b</a:t>
            </a:r>
            <a:r>
              <a:rPr lang="zh-CN" altLang="en-US" sz="1600" dirty="0"/>
              <a:t> </a:t>
            </a:r>
            <a:r>
              <a:rPr lang="en-US" sz="1600" dirty="0"/>
              <a:t>=</a:t>
            </a:r>
            <a:r>
              <a:rPr lang="zh-CN" altLang="en-US" sz="1600" dirty="0"/>
              <a:t> </a:t>
            </a:r>
            <a:r>
              <a:rPr lang="en-US" sz="1600" dirty="0"/>
              <a:t>[MIN_INT,0],</a:t>
            </a:r>
            <a:r>
              <a:rPr lang="zh-CN" altLang="en-US" sz="1600" dirty="0"/>
              <a:t> </a:t>
            </a:r>
            <a:r>
              <a:rPr lang="en-US" sz="1600" dirty="0"/>
              <a:t>[2,3],</a:t>
            </a:r>
            <a:r>
              <a:rPr lang="zh-CN" altLang="en-US" sz="1600" dirty="0"/>
              <a:t> </a:t>
            </a:r>
            <a:r>
              <a:rPr lang="en-US" sz="1600" dirty="0"/>
              <a:t>[5,MAX_INT]</a:t>
            </a:r>
          </a:p>
        </p:txBody>
      </p:sp>
    </p:spTree>
    <p:extLst>
      <p:ext uri="{BB962C8B-B14F-4D97-AF65-F5344CB8AC3E}">
        <p14:creationId xmlns:p14="http://schemas.microsoft.com/office/powerpoint/2010/main" val="155074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符号执行</a:t>
            </a:r>
            <a:endParaRPr lang="en-US" noProof="0" dirty="0"/>
          </a:p>
        </p:txBody>
      </p:sp>
      <p:sp>
        <p:nvSpPr>
          <p:cNvPr id="6" name="Téglalap 5"/>
          <p:cNvSpPr/>
          <p:nvPr/>
        </p:nvSpPr>
        <p:spPr>
          <a:xfrm>
            <a:off x="258788" y="2436017"/>
            <a:ext cx="358640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 test(</a:t>
            </a:r>
            <a:r>
              <a:rPr lang="en-US" sz="15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 b) {</a:t>
            </a:r>
          </a:p>
          <a:p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1" dirty="0" err="1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500" b="1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1" dirty="0" err="1">
                <a:latin typeface="Consolas" charset="0"/>
                <a:ea typeface="Consolas" charset="0"/>
                <a:cs typeface="Consolas" charset="0"/>
              </a:rPr>
              <a:t>a,c</a:t>
            </a:r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1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switch</a:t>
            </a:r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 (b){</a:t>
            </a:r>
          </a:p>
          <a:p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1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: a = b /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1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: c = b -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            a = b / c; </a:t>
            </a:r>
            <a:r>
              <a:rPr lang="en-US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zh-CN" altLang="en-US" sz="1500" b="1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sz="1500" b="1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altLang="zh-CN" sz="1500" b="1" dirty="0">
                <a:latin typeface="Consolas" charset="0"/>
                <a:ea typeface="Consolas" charset="0"/>
                <a:cs typeface="Consolas" charset="0"/>
              </a:rPr>
              <a:t>:</a:t>
            </a:r>
            <a:endParaRPr lang="en-US" sz="15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8" name="Téglalap: lekerekített 7"/>
          <p:cNvSpPr/>
          <p:nvPr/>
        </p:nvSpPr>
        <p:spPr>
          <a:xfrm>
            <a:off x="5606951" y="1629143"/>
            <a:ext cx="1114425" cy="492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 $b</a:t>
            </a:r>
          </a:p>
        </p:txBody>
      </p:sp>
      <p:sp>
        <p:nvSpPr>
          <p:cNvPr id="9" name="Téglalap: lekerekített 8"/>
          <p:cNvSpPr/>
          <p:nvPr/>
        </p:nvSpPr>
        <p:spPr>
          <a:xfrm>
            <a:off x="3950494" y="2430066"/>
            <a:ext cx="1114425" cy="492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 $b</a:t>
            </a:r>
          </a:p>
        </p:txBody>
      </p:sp>
      <p:sp>
        <p:nvSpPr>
          <p:cNvPr id="10" name="Téglalap: lekerekített 9"/>
          <p:cNvSpPr/>
          <p:nvPr/>
        </p:nvSpPr>
        <p:spPr>
          <a:xfrm>
            <a:off x="5606951" y="2430065"/>
            <a:ext cx="1114425" cy="492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 $b</a:t>
            </a:r>
          </a:p>
        </p:txBody>
      </p:sp>
      <p:sp>
        <p:nvSpPr>
          <p:cNvPr id="12" name="Téglalap: lekerekített 11"/>
          <p:cNvSpPr/>
          <p:nvPr/>
        </p:nvSpPr>
        <p:spPr>
          <a:xfrm>
            <a:off x="5606951" y="3973751"/>
            <a:ext cx="1114425" cy="492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 $b</a:t>
            </a:r>
          </a:p>
        </p:txBody>
      </p:sp>
      <p:cxnSp>
        <p:nvCxnSpPr>
          <p:cNvPr id="18" name="Összekötő: görbe 17"/>
          <p:cNvCxnSpPr>
            <a:stCxn id="8" idx="2"/>
            <a:endCxn id="9" idx="0"/>
          </p:cNvCxnSpPr>
          <p:nvPr/>
        </p:nvCxnSpPr>
        <p:spPr>
          <a:xfrm rot="5400000">
            <a:off x="5181933" y="1447836"/>
            <a:ext cx="308005" cy="1656457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Összekötő: görbe 19"/>
          <p:cNvCxnSpPr>
            <a:stCxn id="8" idx="2"/>
            <a:endCxn id="10" idx="0"/>
          </p:cNvCxnSpPr>
          <p:nvPr/>
        </p:nvCxnSpPr>
        <p:spPr>
          <a:xfrm rot="5400000">
            <a:off x="6010162" y="2276063"/>
            <a:ext cx="308003" cy="9525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Összekötő: görbe 23"/>
          <p:cNvCxnSpPr>
            <a:stCxn id="10" idx="2"/>
            <a:endCxn id="12" idx="0"/>
          </p:cNvCxnSpPr>
          <p:nvPr/>
        </p:nvCxnSpPr>
        <p:spPr>
          <a:xfrm rot="5400000">
            <a:off x="5638781" y="3448367"/>
            <a:ext cx="1050767" cy="127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zövegdoboz 37"/>
          <p:cNvSpPr txBox="1"/>
          <p:nvPr/>
        </p:nvSpPr>
        <p:spPr>
          <a:xfrm>
            <a:off x="6721376" y="1714441"/>
            <a:ext cx="7989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switch(b)</a:t>
            </a:r>
          </a:p>
        </p:txBody>
      </p:sp>
      <p:sp>
        <p:nvSpPr>
          <p:cNvPr id="39" name="Szövegdoboz 38"/>
          <p:cNvSpPr txBox="1"/>
          <p:nvPr/>
        </p:nvSpPr>
        <p:spPr>
          <a:xfrm>
            <a:off x="4719192" y="2016948"/>
            <a:ext cx="7989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5"/>
                </a:solidFill>
              </a:rPr>
              <a:t>default</a:t>
            </a:r>
          </a:p>
        </p:txBody>
      </p:sp>
      <p:sp>
        <p:nvSpPr>
          <p:cNvPr id="41" name="Szövegdoboz 40"/>
          <p:cNvSpPr txBox="1"/>
          <p:nvPr/>
        </p:nvSpPr>
        <p:spPr>
          <a:xfrm>
            <a:off x="6164163" y="2185396"/>
            <a:ext cx="6738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5"/>
                </a:solidFill>
              </a:rPr>
              <a:t>case</a:t>
            </a:r>
            <a:r>
              <a:rPr lang="en-US" sz="1350" dirty="0"/>
              <a:t> 1</a:t>
            </a:r>
          </a:p>
        </p:txBody>
      </p:sp>
      <p:sp>
        <p:nvSpPr>
          <p:cNvPr id="43" name="Téglalap 42"/>
          <p:cNvSpPr/>
          <p:nvPr/>
        </p:nvSpPr>
        <p:spPr>
          <a:xfrm>
            <a:off x="3503296" y="2998142"/>
            <a:ext cx="26271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$b=[MIN_INT,0],[2,3],[5,MAX_INT]</a:t>
            </a:r>
          </a:p>
        </p:txBody>
      </p:sp>
      <p:sp>
        <p:nvSpPr>
          <p:cNvPr id="45" name="Téglalap 44"/>
          <p:cNvSpPr/>
          <p:nvPr/>
        </p:nvSpPr>
        <p:spPr>
          <a:xfrm>
            <a:off x="6168927" y="2934107"/>
            <a:ext cx="1225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$b=[1,1]</a:t>
            </a:r>
          </a:p>
        </p:txBody>
      </p:sp>
      <p:sp>
        <p:nvSpPr>
          <p:cNvPr id="47" name="Téglalap 46"/>
          <p:cNvSpPr/>
          <p:nvPr/>
        </p:nvSpPr>
        <p:spPr>
          <a:xfrm>
            <a:off x="6187456" y="3481819"/>
            <a:ext cx="90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= b/0;</a:t>
            </a:r>
          </a:p>
        </p:txBody>
      </p:sp>
      <p:sp>
        <p:nvSpPr>
          <p:cNvPr id="3" name="Oval 2"/>
          <p:cNvSpPr/>
          <p:nvPr/>
        </p:nvSpPr>
        <p:spPr>
          <a:xfrm>
            <a:off x="6148984" y="3310229"/>
            <a:ext cx="1017148" cy="677094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7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符号执行</a:t>
            </a:r>
            <a:endParaRPr lang="en-US" noProof="0" dirty="0"/>
          </a:p>
        </p:txBody>
      </p:sp>
      <p:sp>
        <p:nvSpPr>
          <p:cNvPr id="6" name="Téglalap 5"/>
          <p:cNvSpPr/>
          <p:nvPr/>
        </p:nvSpPr>
        <p:spPr>
          <a:xfrm>
            <a:off x="258788" y="2436017"/>
            <a:ext cx="358640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 test(</a:t>
            </a:r>
            <a:r>
              <a:rPr lang="en-US" sz="15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 b) {</a:t>
            </a:r>
          </a:p>
          <a:p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1" dirty="0" err="1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500" b="1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1" dirty="0" err="1">
                <a:latin typeface="Consolas" charset="0"/>
                <a:ea typeface="Consolas" charset="0"/>
                <a:cs typeface="Consolas" charset="0"/>
              </a:rPr>
              <a:t>a,c</a:t>
            </a:r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1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switch</a:t>
            </a:r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 (b){</a:t>
            </a:r>
          </a:p>
          <a:p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1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: a = b /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1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: c = b -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            a = b / c; </a:t>
            </a:r>
            <a:r>
              <a:rPr lang="en-US" sz="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zh-CN" altLang="en-US" sz="1500" b="1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sz="1500" b="1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altLang="zh-CN" sz="1500" b="1" dirty="0">
                <a:latin typeface="Consolas" charset="0"/>
                <a:ea typeface="Consolas" charset="0"/>
                <a:cs typeface="Consolas" charset="0"/>
              </a:rPr>
              <a:t>:</a:t>
            </a:r>
            <a:endParaRPr lang="en-US" sz="15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8" name="Téglalap: lekerekített 7"/>
          <p:cNvSpPr/>
          <p:nvPr/>
        </p:nvSpPr>
        <p:spPr>
          <a:xfrm>
            <a:off x="5606951" y="1629143"/>
            <a:ext cx="1114425" cy="492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 $b</a:t>
            </a:r>
          </a:p>
        </p:txBody>
      </p:sp>
      <p:sp>
        <p:nvSpPr>
          <p:cNvPr id="9" name="Téglalap: lekerekített 8"/>
          <p:cNvSpPr/>
          <p:nvPr/>
        </p:nvSpPr>
        <p:spPr>
          <a:xfrm>
            <a:off x="3950494" y="2430066"/>
            <a:ext cx="1114425" cy="492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 $b</a:t>
            </a:r>
          </a:p>
        </p:txBody>
      </p:sp>
      <p:sp>
        <p:nvSpPr>
          <p:cNvPr id="10" name="Téglalap: lekerekített 9"/>
          <p:cNvSpPr/>
          <p:nvPr/>
        </p:nvSpPr>
        <p:spPr>
          <a:xfrm>
            <a:off x="5606951" y="2430065"/>
            <a:ext cx="1114425" cy="492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 $b</a:t>
            </a:r>
          </a:p>
        </p:txBody>
      </p:sp>
      <p:sp>
        <p:nvSpPr>
          <p:cNvPr id="11" name="Téglalap: lekerekített 10"/>
          <p:cNvSpPr/>
          <p:nvPr/>
        </p:nvSpPr>
        <p:spPr>
          <a:xfrm>
            <a:off x="7263408" y="2430066"/>
            <a:ext cx="1114425" cy="492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 $b</a:t>
            </a:r>
          </a:p>
        </p:txBody>
      </p:sp>
      <p:sp>
        <p:nvSpPr>
          <p:cNvPr id="12" name="Téglalap: lekerekített 11"/>
          <p:cNvSpPr/>
          <p:nvPr/>
        </p:nvSpPr>
        <p:spPr>
          <a:xfrm>
            <a:off x="5606951" y="3933578"/>
            <a:ext cx="1114425" cy="492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 $b</a:t>
            </a:r>
          </a:p>
        </p:txBody>
      </p:sp>
      <p:sp>
        <p:nvSpPr>
          <p:cNvPr id="13" name="Téglalap: lekerekített 12"/>
          <p:cNvSpPr/>
          <p:nvPr/>
        </p:nvSpPr>
        <p:spPr>
          <a:xfrm>
            <a:off x="7252991" y="3747733"/>
            <a:ext cx="1114425" cy="681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 $b</a:t>
            </a:r>
          </a:p>
          <a:p>
            <a:pPr algn="ctr"/>
            <a:r>
              <a:rPr lang="en-US" dirty="0"/>
              <a:t>c: 0</a:t>
            </a:r>
          </a:p>
        </p:txBody>
      </p:sp>
      <p:sp>
        <p:nvSpPr>
          <p:cNvPr id="14" name="Téglalap: lekerekített 13"/>
          <p:cNvSpPr/>
          <p:nvPr/>
        </p:nvSpPr>
        <p:spPr>
          <a:xfrm>
            <a:off x="7263408" y="5065402"/>
            <a:ext cx="1114425" cy="628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 $b</a:t>
            </a:r>
          </a:p>
          <a:p>
            <a:pPr algn="ctr"/>
            <a:r>
              <a:rPr lang="en-US" dirty="0"/>
              <a:t>c: 0</a:t>
            </a:r>
          </a:p>
        </p:txBody>
      </p:sp>
      <p:cxnSp>
        <p:nvCxnSpPr>
          <p:cNvPr id="18" name="Összekötő: görbe 17"/>
          <p:cNvCxnSpPr>
            <a:stCxn id="8" idx="2"/>
            <a:endCxn id="9" idx="0"/>
          </p:cNvCxnSpPr>
          <p:nvPr/>
        </p:nvCxnSpPr>
        <p:spPr>
          <a:xfrm rot="5400000">
            <a:off x="5181933" y="1447836"/>
            <a:ext cx="308005" cy="1656457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Összekötő: görbe 19"/>
          <p:cNvCxnSpPr>
            <a:stCxn id="8" idx="2"/>
            <a:endCxn id="10" idx="0"/>
          </p:cNvCxnSpPr>
          <p:nvPr/>
        </p:nvCxnSpPr>
        <p:spPr>
          <a:xfrm rot="5400000">
            <a:off x="6010162" y="2276063"/>
            <a:ext cx="308003" cy="9525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Összekötő: görbe 21"/>
          <p:cNvCxnSpPr>
            <a:stCxn id="8" idx="2"/>
            <a:endCxn id="11" idx="0"/>
          </p:cNvCxnSpPr>
          <p:nvPr/>
        </p:nvCxnSpPr>
        <p:spPr>
          <a:xfrm rot="16200000" flipH="1">
            <a:off x="6838390" y="1447834"/>
            <a:ext cx="308004" cy="165645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Összekötő: görbe 23"/>
          <p:cNvCxnSpPr>
            <a:stCxn id="10" idx="2"/>
            <a:endCxn id="12" idx="0"/>
          </p:cNvCxnSpPr>
          <p:nvPr/>
        </p:nvCxnSpPr>
        <p:spPr>
          <a:xfrm rot="5400000">
            <a:off x="5658867" y="3428281"/>
            <a:ext cx="1010594" cy="127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Összekötő: görbe 25"/>
          <p:cNvCxnSpPr>
            <a:stCxn id="11" idx="2"/>
            <a:endCxn id="13" idx="0"/>
          </p:cNvCxnSpPr>
          <p:nvPr/>
        </p:nvCxnSpPr>
        <p:spPr>
          <a:xfrm rot="5400000">
            <a:off x="7403038" y="3330151"/>
            <a:ext cx="824750" cy="10417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Összekötő: görbe 27"/>
          <p:cNvCxnSpPr>
            <a:stCxn id="13" idx="2"/>
            <a:endCxn id="14" idx="0"/>
          </p:cNvCxnSpPr>
          <p:nvPr/>
        </p:nvCxnSpPr>
        <p:spPr>
          <a:xfrm rot="16200000" flipH="1">
            <a:off x="7497274" y="4742055"/>
            <a:ext cx="636277" cy="10417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zövegdoboz 37"/>
          <p:cNvSpPr txBox="1"/>
          <p:nvPr/>
        </p:nvSpPr>
        <p:spPr>
          <a:xfrm>
            <a:off x="6721376" y="1714441"/>
            <a:ext cx="7989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switch(b)</a:t>
            </a:r>
          </a:p>
        </p:txBody>
      </p:sp>
      <p:sp>
        <p:nvSpPr>
          <p:cNvPr id="39" name="Szövegdoboz 38"/>
          <p:cNvSpPr txBox="1"/>
          <p:nvPr/>
        </p:nvSpPr>
        <p:spPr>
          <a:xfrm>
            <a:off x="4719192" y="2016948"/>
            <a:ext cx="7989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5"/>
                </a:solidFill>
              </a:rPr>
              <a:t>default</a:t>
            </a:r>
          </a:p>
        </p:txBody>
      </p:sp>
      <p:sp>
        <p:nvSpPr>
          <p:cNvPr id="40" name="Szövegdoboz 39"/>
          <p:cNvSpPr txBox="1"/>
          <p:nvPr/>
        </p:nvSpPr>
        <p:spPr>
          <a:xfrm>
            <a:off x="7380091" y="2058726"/>
            <a:ext cx="6926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5"/>
                </a:solidFill>
              </a:rPr>
              <a:t>case</a:t>
            </a:r>
            <a:r>
              <a:rPr lang="en-US" sz="1350" dirty="0"/>
              <a:t> 4</a:t>
            </a:r>
          </a:p>
        </p:txBody>
      </p:sp>
      <p:sp>
        <p:nvSpPr>
          <p:cNvPr id="41" name="Szövegdoboz 40"/>
          <p:cNvSpPr txBox="1"/>
          <p:nvPr/>
        </p:nvSpPr>
        <p:spPr>
          <a:xfrm>
            <a:off x="6164163" y="2185396"/>
            <a:ext cx="6738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5"/>
                </a:solidFill>
              </a:rPr>
              <a:t>case</a:t>
            </a:r>
            <a:r>
              <a:rPr lang="en-US" sz="1350" dirty="0"/>
              <a:t> 1</a:t>
            </a:r>
          </a:p>
        </p:txBody>
      </p:sp>
      <p:sp>
        <p:nvSpPr>
          <p:cNvPr id="43" name="Téglalap 42"/>
          <p:cNvSpPr/>
          <p:nvPr/>
        </p:nvSpPr>
        <p:spPr>
          <a:xfrm>
            <a:off x="3503296" y="2998142"/>
            <a:ext cx="26271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$b=[MIN_INT,0],[2,3],[5,MAX_INT]</a:t>
            </a:r>
          </a:p>
        </p:txBody>
      </p:sp>
      <p:sp>
        <p:nvSpPr>
          <p:cNvPr id="45" name="Téglalap 44"/>
          <p:cNvSpPr/>
          <p:nvPr/>
        </p:nvSpPr>
        <p:spPr>
          <a:xfrm>
            <a:off x="6168927" y="2934108"/>
            <a:ext cx="77617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$b=[1,1]</a:t>
            </a:r>
          </a:p>
        </p:txBody>
      </p:sp>
      <p:sp>
        <p:nvSpPr>
          <p:cNvPr id="47" name="Téglalap 46"/>
          <p:cNvSpPr/>
          <p:nvPr/>
        </p:nvSpPr>
        <p:spPr>
          <a:xfrm>
            <a:off x="6185752" y="3622372"/>
            <a:ext cx="72487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a = b/0;</a:t>
            </a:r>
          </a:p>
        </p:txBody>
      </p:sp>
      <p:sp>
        <p:nvSpPr>
          <p:cNvPr id="49" name="Téglalap 48"/>
          <p:cNvSpPr/>
          <p:nvPr/>
        </p:nvSpPr>
        <p:spPr>
          <a:xfrm>
            <a:off x="7820621" y="2950813"/>
            <a:ext cx="800637" cy="304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$b=[4,4]</a:t>
            </a:r>
          </a:p>
        </p:txBody>
      </p:sp>
      <p:sp>
        <p:nvSpPr>
          <p:cNvPr id="52" name="Téglalap 51"/>
          <p:cNvSpPr/>
          <p:nvPr/>
        </p:nvSpPr>
        <p:spPr>
          <a:xfrm>
            <a:off x="7881953" y="3473362"/>
            <a:ext cx="73930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c = b-4; </a:t>
            </a:r>
          </a:p>
        </p:txBody>
      </p:sp>
      <p:sp>
        <p:nvSpPr>
          <p:cNvPr id="53" name="Téglalap 52"/>
          <p:cNvSpPr/>
          <p:nvPr/>
        </p:nvSpPr>
        <p:spPr>
          <a:xfrm>
            <a:off x="7820621" y="4426497"/>
            <a:ext cx="77617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$b=[4,4]</a:t>
            </a:r>
          </a:p>
        </p:txBody>
      </p:sp>
      <p:sp>
        <p:nvSpPr>
          <p:cNvPr id="54" name="Téglalap 53"/>
          <p:cNvSpPr/>
          <p:nvPr/>
        </p:nvSpPr>
        <p:spPr>
          <a:xfrm>
            <a:off x="7820621" y="5651193"/>
            <a:ext cx="77617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$b=[4,4]</a:t>
            </a:r>
          </a:p>
        </p:txBody>
      </p:sp>
      <p:sp>
        <p:nvSpPr>
          <p:cNvPr id="56" name="Téglalap 55"/>
          <p:cNvSpPr/>
          <p:nvPr/>
        </p:nvSpPr>
        <p:spPr>
          <a:xfrm>
            <a:off x="6871302" y="4673329"/>
            <a:ext cx="903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= b/c; </a:t>
            </a:r>
          </a:p>
        </p:txBody>
      </p:sp>
      <p:sp>
        <p:nvSpPr>
          <p:cNvPr id="32" name="Oval 31"/>
          <p:cNvSpPr/>
          <p:nvPr/>
        </p:nvSpPr>
        <p:spPr>
          <a:xfrm>
            <a:off x="6148984" y="3496071"/>
            <a:ext cx="761646" cy="491251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721376" y="4469149"/>
            <a:ext cx="1017148" cy="677094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7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306996" y="2375453"/>
            <a:ext cx="6107596" cy="1331843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Clang</a:t>
            </a:r>
            <a:r>
              <a:rPr lang="zh-CN" altLang="en-US"/>
              <a:t> </a:t>
            </a:r>
            <a:r>
              <a:rPr lang="en-US" altLang="zh-CN"/>
              <a:t>Static</a:t>
            </a:r>
            <a:r>
              <a:rPr lang="zh-CN" altLang="en-US"/>
              <a:t> </a:t>
            </a:r>
            <a:r>
              <a:rPr lang="en-US" altLang="zh-CN"/>
              <a:t>Analyzer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整体</a:t>
            </a:r>
            <a:endParaRPr lang="en-US" altLang="zh-CN"/>
          </a:p>
        </p:txBody>
      </p:sp>
      <p:sp>
        <p:nvSpPr>
          <p:cNvPr id="7" name="Rounded Rectangle 6"/>
          <p:cNvSpPr/>
          <p:nvPr/>
        </p:nvSpPr>
        <p:spPr>
          <a:xfrm>
            <a:off x="3647661" y="2564296"/>
            <a:ext cx="1480930" cy="616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Core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21930" y="2564296"/>
            <a:ext cx="1480930" cy="616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FrontEnd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773392" y="2564296"/>
            <a:ext cx="1480930" cy="616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Checkers</a:t>
            </a:r>
            <a:endParaRPr lang="en-US"/>
          </a:p>
        </p:txBody>
      </p:sp>
      <p:sp>
        <p:nvSpPr>
          <p:cNvPr id="13" name="Up-Down Arrow 12"/>
          <p:cNvSpPr/>
          <p:nvPr/>
        </p:nvSpPr>
        <p:spPr>
          <a:xfrm rot="16200000">
            <a:off x="3096662" y="2511494"/>
            <a:ext cx="442291" cy="701952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/>
          <p:nvPr/>
        </p:nvSpPr>
        <p:spPr>
          <a:xfrm rot="16200000">
            <a:off x="5229847" y="2511495"/>
            <a:ext cx="442291" cy="701952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13857" y="3315458"/>
            <a:ext cx="87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CSA</a:t>
            </a:r>
            <a:endParaRPr lang="en-US"/>
          </a:p>
        </p:txBody>
      </p:sp>
      <p:sp>
        <p:nvSpPr>
          <p:cNvPr id="16" name="Up-Down Arrow 15"/>
          <p:cNvSpPr/>
          <p:nvPr/>
        </p:nvSpPr>
        <p:spPr>
          <a:xfrm>
            <a:off x="1958630" y="3222724"/>
            <a:ext cx="442291" cy="924132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/>
          <p:cNvSpPr/>
          <p:nvPr/>
        </p:nvSpPr>
        <p:spPr>
          <a:xfrm>
            <a:off x="1457324" y="4410386"/>
            <a:ext cx="1444901" cy="106348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Clang</a:t>
            </a:r>
          </a:p>
          <a:p>
            <a:pPr algn="ctr"/>
            <a:r>
              <a:rPr lang="en-US" altLang="zh-CN"/>
              <a:t>AST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2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FrontEnd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Clang</a:t>
            </a:r>
            <a:r>
              <a:rPr lang="zh-CN" altLang="en-US"/>
              <a:t> 产生 </a:t>
            </a:r>
            <a:r>
              <a:rPr lang="en-US" altLang="zh-CN"/>
              <a:t>AST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1261" y="2252400"/>
            <a:ext cx="2882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20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200">
                <a:latin typeface="Consolas" charset="0"/>
                <a:ea typeface="Consolas" charset="0"/>
                <a:cs typeface="Consolas" charset="0"/>
              </a:rPr>
              <a:t> main(</a:t>
            </a:r>
            <a:r>
              <a:rPr lang="mr-IN" sz="120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sz="1200">
                <a:latin typeface="Consolas" charset="0"/>
                <a:ea typeface="Consolas" charset="0"/>
                <a:cs typeface="Consolas" charset="0"/>
              </a:rPr>
              <a:t>) {</a:t>
            </a:r>
            <a:endParaRPr lang="en-US" sz="1200"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20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20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200">
                <a:latin typeface="Consolas" charset="0"/>
                <a:ea typeface="Consolas" charset="0"/>
                <a:cs typeface="Consolas" charset="0"/>
              </a:rPr>
              <a:t> a = </a:t>
            </a:r>
            <a:r>
              <a:rPr lang="mr-IN" sz="120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sz="120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200"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20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20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sz="12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20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mr-IN" sz="120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200"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20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20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31" y="3075117"/>
            <a:ext cx="7441937" cy="29420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412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FrontEnd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Clang</a:t>
            </a:r>
            <a:r>
              <a:rPr lang="zh-CN" altLang="en-US"/>
              <a:t> 产生 </a:t>
            </a:r>
            <a:r>
              <a:rPr lang="en-US" altLang="zh-CN"/>
              <a:t>AST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1261" y="2252400"/>
            <a:ext cx="2882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20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200">
                <a:latin typeface="Consolas" charset="0"/>
                <a:ea typeface="Consolas" charset="0"/>
                <a:cs typeface="Consolas" charset="0"/>
              </a:rPr>
              <a:t> main(</a:t>
            </a:r>
            <a:r>
              <a:rPr lang="mr-IN" sz="120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sz="1200">
                <a:latin typeface="Consolas" charset="0"/>
                <a:ea typeface="Consolas" charset="0"/>
                <a:cs typeface="Consolas" charset="0"/>
              </a:rPr>
              <a:t>) {</a:t>
            </a:r>
            <a:endParaRPr lang="en-US" sz="1200"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20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20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200">
                <a:latin typeface="Consolas" charset="0"/>
                <a:ea typeface="Consolas" charset="0"/>
                <a:cs typeface="Consolas" charset="0"/>
              </a:rPr>
              <a:t> a = </a:t>
            </a:r>
            <a:r>
              <a:rPr lang="mr-IN" sz="120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sz="120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200"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20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20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sz="12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20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mr-IN" sz="120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200"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20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20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31" y="3075117"/>
            <a:ext cx="7441937" cy="29420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4403035" y="1490870"/>
            <a:ext cx="695739" cy="423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Decl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487643" y="1490870"/>
            <a:ext cx="771939" cy="447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Stmt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648451" y="1490870"/>
            <a:ext cx="771939" cy="447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Type</a:t>
            </a:r>
            <a:endParaRPr lang="en-US"/>
          </a:p>
        </p:txBody>
      </p:sp>
      <p:cxnSp>
        <p:nvCxnSpPr>
          <p:cNvPr id="11" name="Straight Arrow Connector 10"/>
          <p:cNvCxnSpPr>
            <a:stCxn id="12" idx="0"/>
            <a:endCxn id="7" idx="2"/>
          </p:cNvCxnSpPr>
          <p:nvPr/>
        </p:nvCxnSpPr>
        <p:spPr>
          <a:xfrm flipV="1">
            <a:off x="4144617" y="1914319"/>
            <a:ext cx="606288" cy="54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101008" y="2463939"/>
            <a:ext cx="2087218" cy="387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TranslationUnitDecl</a:t>
            </a: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359262" y="2458963"/>
            <a:ext cx="1298714" cy="397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ReturnStmt</a:t>
            </a:r>
            <a:endParaRPr lang="en-US"/>
          </a:p>
        </p:txBody>
      </p:sp>
      <p:cxnSp>
        <p:nvCxnSpPr>
          <p:cNvPr id="17" name="Straight Arrow Connector 16"/>
          <p:cNvCxnSpPr>
            <a:stCxn id="16" idx="0"/>
            <a:endCxn id="8" idx="2"/>
          </p:cNvCxnSpPr>
          <p:nvPr/>
        </p:nvCxnSpPr>
        <p:spPr>
          <a:xfrm flipH="1" flipV="1">
            <a:off x="5873613" y="1938130"/>
            <a:ext cx="135006" cy="52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3" idx="0"/>
            <a:endCxn id="9" idx="2"/>
          </p:cNvCxnSpPr>
          <p:nvPr/>
        </p:nvCxnSpPr>
        <p:spPr>
          <a:xfrm flipH="1" flipV="1">
            <a:off x="7034421" y="1938130"/>
            <a:ext cx="503552" cy="531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809523" y="2469288"/>
            <a:ext cx="1456899" cy="397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PointerType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2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FrontEnd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Clang</a:t>
            </a:r>
            <a:r>
              <a:rPr lang="zh-CN" altLang="en-US"/>
              <a:t> 产生 </a:t>
            </a:r>
            <a:r>
              <a:rPr lang="en-US" altLang="zh-CN"/>
              <a:t>AST</a:t>
            </a:r>
          </a:p>
          <a:p>
            <a:r>
              <a:rPr lang="en-US" altLang="zh-CN"/>
              <a:t>AST</a:t>
            </a:r>
            <a:r>
              <a:rPr lang="zh-CN" altLang="en-US"/>
              <a:t> 放在 </a:t>
            </a:r>
            <a:r>
              <a:rPr lang="en-US" altLang="zh-CN"/>
              <a:t>ASTContext</a:t>
            </a:r>
            <a:r>
              <a:rPr lang="zh-CN" altLang="en-US"/>
              <a:t> 里面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5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FrontEnd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Clang</a:t>
            </a:r>
            <a:r>
              <a:rPr lang="zh-CN" altLang="en-US"/>
              <a:t> 产生 </a:t>
            </a:r>
            <a:r>
              <a:rPr lang="en-US" altLang="zh-CN"/>
              <a:t>AST</a:t>
            </a:r>
          </a:p>
          <a:p>
            <a:r>
              <a:rPr lang="en-US" altLang="zh-CN"/>
              <a:t>AST</a:t>
            </a:r>
            <a:r>
              <a:rPr lang="zh-CN" altLang="en-US"/>
              <a:t> 放在 </a:t>
            </a:r>
            <a:r>
              <a:rPr lang="en-US" altLang="zh-CN"/>
              <a:t>ASTContext</a:t>
            </a:r>
            <a:r>
              <a:rPr lang="zh-CN" altLang="en-US"/>
              <a:t> 里面</a:t>
            </a:r>
            <a:endParaRPr lang="en-US" altLang="zh-CN"/>
          </a:p>
          <a:p>
            <a:r>
              <a:rPr lang="zh-CN" altLang="en-US"/>
              <a:t>遍历 </a:t>
            </a:r>
            <a:r>
              <a:rPr lang="en-US" altLang="zh-CN"/>
              <a:t>AST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0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遍历 </a:t>
            </a:r>
            <a:r>
              <a:rPr lang="en-US" altLang="zh-CN"/>
              <a:t>AST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实现一个类 </a:t>
            </a:r>
            <a:r>
              <a:rPr lang="en-US" altLang="zh-CN"/>
              <a:t>A,</a:t>
            </a:r>
            <a:r>
              <a:rPr lang="zh-CN" altLang="en-US"/>
              <a:t> 继承 </a:t>
            </a:r>
            <a:r>
              <a:rPr lang="en-US"/>
              <a:t>RecursiveASTVisitor&lt;A&gt;</a:t>
            </a:r>
            <a:r>
              <a:rPr lang="zh-CN" altLang="en-US"/>
              <a:t> </a:t>
            </a:r>
            <a:r>
              <a:rPr lang="en-US" altLang="zh-CN"/>
              <a:t>,</a:t>
            </a:r>
            <a:r>
              <a:rPr lang="zh-CN" altLang="en-US"/>
              <a:t> 重载</a:t>
            </a:r>
            <a:r>
              <a:rPr lang="en-US" altLang="zh-CN"/>
              <a:t>VisitXXX(XXX</a:t>
            </a:r>
            <a:r>
              <a:rPr lang="zh-CN" altLang="en-US"/>
              <a:t> </a:t>
            </a:r>
            <a:r>
              <a:rPr lang="en-US" altLang="zh-CN"/>
              <a:t>x)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13790" y="3051313"/>
            <a:ext cx="67983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altLang="zh-CN"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en-US" altLang="zh-CN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RecursiveASTVisitor</a:t>
            </a:r>
            <a:r>
              <a:rPr lang="en-US" altLang="zh-CN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altLang="zh-CN">
                <a:latin typeface="Consolas" charset="0"/>
                <a:ea typeface="Consolas" charset="0"/>
                <a:cs typeface="Consolas" charset="0"/>
              </a:rPr>
              <a:t>&gt; {</a:t>
            </a:r>
          </a:p>
          <a:p>
            <a:r>
              <a:rPr lang="en-US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: 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ASTContext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*context) 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       :context(context) {}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bool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VisitDecl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Decl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*d) {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   d-&gt;</a:t>
            </a:r>
            <a:r>
              <a:rPr lang="en-US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dump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private :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ASTContext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context;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8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遍历 </a:t>
            </a:r>
            <a:r>
              <a:rPr lang="en-US" altLang="zh-CN"/>
              <a:t>AST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zh-CN" altLang="en-US"/>
              <a:t>静态多态 </a:t>
            </a:r>
            <a:r>
              <a:rPr lang="en-US" altLang="zh-CN"/>
              <a:t>Curiously</a:t>
            </a:r>
            <a:r>
              <a:rPr lang="zh-CN" altLang="en-US"/>
              <a:t> </a:t>
            </a:r>
            <a:r>
              <a:rPr lang="en-US" altLang="zh-CN"/>
              <a:t>Recurring Template Pattern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2984" y="2186977"/>
            <a:ext cx="75180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template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en-US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typename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Child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Base 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interface() {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static_cast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Child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*&gt;(</a:t>
            </a:r>
            <a:r>
              <a:rPr lang="en-US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)-&gt;implementation();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implementation() {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    std::cout &lt;&lt; “Base” &lt;&lt; std::endl;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Derived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Derived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&gt; {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implementation() {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    std::cout &lt;&lt; “Drived” &lt;&lt; std::endl;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5136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Syntax changes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: compile time constants</a:t>
            </a:r>
          </a:p>
          <a:p>
            <a:pPr marL="457200" lvl="1" indent="0">
              <a:buNone/>
            </a:pPr>
            <a:r>
              <a:rPr lang="en-US" altLang="zh-CN" sz="1600" dirty="0" err="1" smtClean="0">
                <a:latin typeface="Consolas" panose="020B0609020204030204" pitchFamily="49" charset="0"/>
              </a:rPr>
              <a:t>constexpr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</a:rPr>
              <a:t> base = 3;</a:t>
            </a:r>
          </a:p>
          <a:p>
            <a:pPr marL="457200" lvl="1" indent="0">
              <a:buNone/>
            </a:pPr>
            <a:r>
              <a:rPr lang="en-US" altLang="zh-CN" sz="1600" dirty="0" err="1" smtClean="0">
                <a:latin typeface="Consolas" panose="020B0609020204030204" pitchFamily="49" charset="0"/>
              </a:rPr>
              <a:t>constexpr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exp</a:t>
            </a:r>
            <a:r>
              <a:rPr lang="en-US" altLang="zh-CN" sz="1600" dirty="0" smtClean="0">
                <a:latin typeface="Consolas" panose="020B0609020204030204" pitchFamily="49" charset="0"/>
              </a:rPr>
              <a:t> = base + 2;</a:t>
            </a:r>
          </a:p>
          <a:p>
            <a:pPr marL="457200" lvl="1" indent="0">
              <a:buNone/>
            </a:pPr>
            <a:r>
              <a:rPr lang="en-US" altLang="zh-CN" sz="1600" dirty="0" err="1" smtClean="0">
                <a:latin typeface="Consolas" panose="020B0609020204030204" pitchFamily="49" charset="0"/>
              </a:rPr>
              <a:t>constexpr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pow(</a:t>
            </a:r>
            <a:r>
              <a:rPr lang="en-US" altLang="zh-CN" sz="1600" dirty="0" err="1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base, </a:t>
            </a:r>
            <a:r>
              <a:rPr lang="en-US" altLang="zh-CN" sz="1600" dirty="0" err="1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exp</a:t>
            </a:r>
            <a:r>
              <a:rPr lang="en-US" altLang="zh-CN" sz="1600" dirty="0">
                <a:latin typeface="Consolas" panose="020B0609020204030204" pitchFamily="49" charset="0"/>
              </a:rPr>
              <a:t>) </a:t>
            </a:r>
            <a:r>
              <a:rPr lang="en-US" altLang="zh-CN" sz="1600" dirty="0" err="1">
                <a:latin typeface="Consolas" panose="020B0609020204030204" pitchFamily="49" charset="0"/>
              </a:rPr>
              <a:t>noexcept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    auto </a:t>
            </a:r>
            <a:r>
              <a:rPr lang="en-US" altLang="zh-CN" sz="1600" dirty="0">
                <a:latin typeface="Consolas" panose="020B0609020204030204" pitchFamily="49" charset="0"/>
              </a:rPr>
              <a:t>result = 1;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</a:t>
            </a:r>
            <a:r>
              <a:rPr lang="en-US" altLang="zh-CN" sz="1600" dirty="0" smtClean="0">
                <a:latin typeface="Consolas" panose="020B0609020204030204" pitchFamily="49" charset="0"/>
              </a:rPr>
              <a:t>  for 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= 0;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&lt; </a:t>
            </a:r>
            <a:r>
              <a:rPr lang="en-US" altLang="zh-CN" sz="1600" dirty="0" err="1">
                <a:latin typeface="Consolas" panose="020B0609020204030204" pitchFamily="49" charset="0"/>
              </a:rPr>
              <a:t>exp</a:t>
            </a:r>
            <a:r>
              <a:rPr lang="en-US" altLang="zh-CN" sz="1600" dirty="0">
                <a:latin typeface="Consolas" panose="020B0609020204030204" pitchFamily="49" charset="0"/>
              </a:rPr>
              <a:t>; ++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) result *= base;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</a:t>
            </a:r>
            <a:r>
              <a:rPr lang="en-US" altLang="zh-CN" sz="1600" dirty="0" smtClean="0">
                <a:latin typeface="Consolas" panose="020B0609020204030204" pitchFamily="49" charset="0"/>
              </a:rPr>
              <a:t>  return </a:t>
            </a:r>
            <a:r>
              <a:rPr lang="en-US" altLang="zh-CN" sz="1600" dirty="0">
                <a:latin typeface="Consolas" panose="020B0609020204030204" pitchFamily="49" charset="0"/>
              </a:rPr>
              <a:t>result;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} // </a:t>
            </a:r>
            <a:r>
              <a:rPr lang="en-US" altLang="zh-CN" sz="1600" dirty="0">
                <a:latin typeface="Consolas" panose="020B0609020204030204" pitchFamily="49" charset="0"/>
              </a:rPr>
              <a:t>C++</a:t>
            </a:r>
            <a:r>
              <a:rPr lang="en-US" altLang="zh-CN" sz="1600" dirty="0" smtClean="0">
                <a:latin typeface="Consolas" panose="020B0609020204030204" pitchFamily="49" charset="0"/>
              </a:rPr>
              <a:t>14</a:t>
            </a:r>
          </a:p>
          <a:p>
            <a:pPr marL="457200" lvl="1" indent="0">
              <a:buNone/>
            </a:pPr>
            <a:r>
              <a:rPr lang="en-US" altLang="zh-CN" sz="1600" dirty="0" err="1" smtClean="0">
                <a:latin typeface="Consolas" panose="020B0609020204030204" pitchFamily="49" charset="0"/>
              </a:rPr>
              <a:t>const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std</a:t>
            </a:r>
            <a:r>
              <a:rPr lang="en-US" altLang="zh-CN" sz="1600" dirty="0" smtClean="0">
                <a:latin typeface="Consolas" panose="020B0609020204030204" pitchFamily="49" charset="0"/>
              </a:rPr>
              <a:t>::array&lt;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</a:rPr>
              <a:t>, pow(base,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exp</a:t>
            </a:r>
            <a:r>
              <a:rPr lang="en-US" altLang="zh-CN" sz="1600" dirty="0" smtClean="0">
                <a:latin typeface="Consolas" panose="020B0609020204030204" pitchFamily="49" charset="0"/>
              </a:rPr>
              <a:t>)&gt; foo; // have 3^5 elements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                                   // can’t be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constexpr</a:t>
            </a:r>
            <a:endParaRPr lang="en-US" altLang="zh-CN" sz="16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CN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/>
              <a:t>What are the differences between 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constexpr</a:t>
            </a:r>
            <a:r>
              <a:rPr lang="en-US" altLang="zh-CN" dirty="0" smtClean="0"/>
              <a:t> and 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const</a:t>
            </a:r>
            <a:r>
              <a:rPr lang="en-US" altLang="zh-CN" dirty="0" smtClean="0"/>
              <a:t>?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31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遍历 </a:t>
            </a:r>
            <a:r>
              <a:rPr lang="en-US" altLang="zh-CN"/>
              <a:t>AST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zh-CN" altLang="en-US"/>
              <a:t>静态多态 </a:t>
            </a:r>
            <a:r>
              <a:rPr lang="en-US" altLang="zh-CN"/>
              <a:t>Curiously</a:t>
            </a:r>
            <a:r>
              <a:rPr lang="zh-CN" altLang="en-US"/>
              <a:t> </a:t>
            </a:r>
            <a:r>
              <a:rPr lang="en-US" altLang="zh-CN"/>
              <a:t>Recurring Template Pattern</a:t>
            </a:r>
          </a:p>
          <a:p>
            <a:r>
              <a:rPr lang="zh-CN" altLang="en-US"/>
              <a:t>对比动态多态</a:t>
            </a:r>
            <a:endParaRPr lang="en-US" altLang="zh-CN"/>
          </a:p>
        </p:txBody>
      </p:sp>
      <p:sp>
        <p:nvSpPr>
          <p:cNvPr id="5" name="Rectangle 4"/>
          <p:cNvSpPr/>
          <p:nvPr/>
        </p:nvSpPr>
        <p:spPr>
          <a:xfrm>
            <a:off x="6482442" y="3914908"/>
            <a:ext cx="1910442" cy="44829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6605" y="273765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Base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2559" y="3073400"/>
            <a:ext cx="56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vptr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13833" y="3033918"/>
            <a:ext cx="1368609" cy="44829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23645" y="2664586"/>
            <a:ext cx="91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Derived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14694" y="3067507"/>
            <a:ext cx="56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vptr</a:t>
            </a: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47257" y="3344155"/>
            <a:ext cx="457200" cy="6041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68993" y="3291655"/>
            <a:ext cx="457200" cy="6041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392215" y="3028024"/>
            <a:ext cx="1350847" cy="44829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004457" y="3993873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void impl( 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94240" y="3954391"/>
            <a:ext cx="1910442" cy="44829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578354" y="3968883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void impl( 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09662" y="4545619"/>
            <a:ext cx="3464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Base </a:t>
            </a:r>
            <a:r>
              <a:rPr lang="en-US" sz="2400">
                <a:latin typeface="Consolas" charset="0"/>
                <a:ea typeface="Consolas" charset="0"/>
                <a:cs typeface="Consolas" charset="0"/>
              </a:rPr>
              <a:t>*p;</a:t>
            </a:r>
          </a:p>
          <a:p>
            <a:r>
              <a:rPr lang="en-US" sz="2400">
                <a:latin typeface="Consolas" charset="0"/>
                <a:ea typeface="Consolas" charset="0"/>
                <a:cs typeface="Consolas" charset="0"/>
              </a:rPr>
              <a:t>p-&gt;vptr[0]()</a:t>
            </a:r>
          </a:p>
        </p:txBody>
      </p:sp>
    </p:spTree>
    <p:extLst>
      <p:ext uri="{BB962C8B-B14F-4D97-AF65-F5344CB8AC3E}">
        <p14:creationId xmlns:p14="http://schemas.microsoft.com/office/powerpoint/2010/main" val="42335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遍历 </a:t>
            </a:r>
            <a:r>
              <a:rPr lang="en-US" altLang="zh-CN"/>
              <a:t>AST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zh-CN" altLang="en-US"/>
              <a:t>静态多态 </a:t>
            </a:r>
            <a:r>
              <a:rPr lang="en-US" altLang="zh-CN"/>
              <a:t>Curiously</a:t>
            </a:r>
            <a:r>
              <a:rPr lang="zh-CN" altLang="en-US"/>
              <a:t> </a:t>
            </a:r>
            <a:r>
              <a:rPr lang="en-US" altLang="zh-CN"/>
              <a:t>Recurring Template Pattern</a:t>
            </a:r>
          </a:p>
          <a:p>
            <a:r>
              <a:rPr lang="zh-CN" altLang="en-US"/>
              <a:t>对比动态多态</a:t>
            </a:r>
            <a:endParaRPr lang="en-US" altLang="zh-CN"/>
          </a:p>
          <a:p>
            <a:pPr lvl="1"/>
            <a:r>
              <a:rPr lang="zh-CN" altLang="en-US"/>
              <a:t>省去 </a:t>
            </a:r>
            <a:r>
              <a:rPr lang="en-US" altLang="zh-CN"/>
              <a:t>vtable,</a:t>
            </a:r>
            <a:r>
              <a:rPr lang="zh-CN" altLang="en-US"/>
              <a:t> 指向 </a:t>
            </a:r>
            <a:r>
              <a:rPr lang="en-US" altLang="zh-CN"/>
              <a:t>vtable</a:t>
            </a:r>
            <a:r>
              <a:rPr lang="zh-CN" altLang="en-US"/>
              <a:t> 的指针</a:t>
            </a:r>
            <a:endParaRPr lang="en-US" altLang="zh-CN"/>
          </a:p>
          <a:p>
            <a:pPr lvl="1"/>
            <a:r>
              <a:rPr lang="zh-CN" altLang="en-US"/>
              <a:t>省去了动态多态的一次间接函数调用</a:t>
            </a:r>
            <a:endParaRPr lang="en-US" altLang="zh-CN"/>
          </a:p>
          <a:p>
            <a:pPr lvl="1"/>
            <a:r>
              <a:rPr lang="zh-CN" altLang="en-US"/>
              <a:t>可以 </a:t>
            </a:r>
            <a:r>
              <a:rPr lang="en-US" altLang="zh-CN"/>
              <a:t>inline</a:t>
            </a:r>
            <a:r>
              <a:rPr lang="zh-CN" altLang="en-US"/>
              <a:t> 优化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28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FrontEnd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Clang</a:t>
            </a:r>
            <a:r>
              <a:rPr lang="zh-CN" altLang="en-US"/>
              <a:t> 产生 </a:t>
            </a:r>
            <a:r>
              <a:rPr lang="en-US" altLang="zh-CN"/>
              <a:t>AST</a:t>
            </a:r>
          </a:p>
          <a:p>
            <a:r>
              <a:rPr lang="en-US" altLang="zh-CN"/>
              <a:t>AST</a:t>
            </a:r>
            <a:r>
              <a:rPr lang="zh-CN" altLang="en-US"/>
              <a:t> 放在 </a:t>
            </a:r>
            <a:r>
              <a:rPr lang="en-US" altLang="zh-CN"/>
              <a:t>ASTContext</a:t>
            </a:r>
            <a:r>
              <a:rPr lang="zh-CN" altLang="en-US"/>
              <a:t> 里面</a:t>
            </a:r>
            <a:endParaRPr lang="en-US" altLang="zh-CN"/>
          </a:p>
          <a:p>
            <a:r>
              <a:rPr lang="zh-CN" altLang="en-US"/>
              <a:t>遍历 </a:t>
            </a:r>
            <a:r>
              <a:rPr lang="en-US" altLang="zh-CN"/>
              <a:t>AST</a:t>
            </a:r>
          </a:p>
          <a:p>
            <a:r>
              <a:rPr lang="en-US" altLang="zh-CN"/>
              <a:t>Syntax</a:t>
            </a:r>
            <a:r>
              <a:rPr lang="zh-CN" altLang="en-US"/>
              <a:t> 模式检查</a:t>
            </a:r>
            <a:r>
              <a:rPr lang="en-US" altLang="zh-CN"/>
              <a:t>,</a:t>
            </a:r>
            <a:r>
              <a:rPr lang="zh-CN" altLang="en-US"/>
              <a:t> 直接在 </a:t>
            </a:r>
            <a:r>
              <a:rPr lang="en-US" altLang="zh-CN"/>
              <a:t>AST</a:t>
            </a:r>
            <a:r>
              <a:rPr lang="zh-CN" altLang="en-US"/>
              <a:t> 上检查</a:t>
            </a:r>
            <a:endParaRPr lang="en-US" altLang="zh-CN"/>
          </a:p>
          <a:p>
            <a:r>
              <a:rPr lang="en-US" altLang="zh-CN"/>
              <a:t>Path</a:t>
            </a:r>
            <a:r>
              <a:rPr lang="zh-CN" altLang="en-US"/>
              <a:t> 模式检查</a:t>
            </a:r>
            <a:r>
              <a:rPr lang="en-US" altLang="zh-CN"/>
              <a:t>,</a:t>
            </a:r>
            <a:r>
              <a:rPr lang="zh-CN" altLang="en-US"/>
              <a:t> 先构造 </a:t>
            </a:r>
            <a:r>
              <a:rPr lang="en-US" altLang="zh-CN"/>
              <a:t>CFG,</a:t>
            </a:r>
            <a:r>
              <a:rPr lang="zh-CN" altLang="en-US"/>
              <a:t> 在检查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499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FrontEnd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Clang</a:t>
            </a:r>
            <a:r>
              <a:rPr lang="zh-CN" altLang="en-US"/>
              <a:t> 产生 </a:t>
            </a:r>
            <a:r>
              <a:rPr lang="en-US" altLang="zh-CN"/>
              <a:t>AST</a:t>
            </a:r>
          </a:p>
          <a:p>
            <a:r>
              <a:rPr lang="en-US" altLang="zh-CN"/>
              <a:t>AST</a:t>
            </a:r>
            <a:r>
              <a:rPr lang="zh-CN" altLang="en-US"/>
              <a:t> 放在 </a:t>
            </a:r>
            <a:r>
              <a:rPr lang="en-US" altLang="zh-CN"/>
              <a:t>ASTContext</a:t>
            </a:r>
            <a:r>
              <a:rPr lang="zh-CN" altLang="en-US"/>
              <a:t> 里面</a:t>
            </a:r>
            <a:endParaRPr lang="en-US" altLang="zh-CN"/>
          </a:p>
          <a:p>
            <a:r>
              <a:rPr lang="zh-CN" altLang="en-US"/>
              <a:t>遍历 </a:t>
            </a:r>
            <a:r>
              <a:rPr lang="en-US" altLang="zh-CN"/>
              <a:t>AST</a:t>
            </a:r>
          </a:p>
          <a:p>
            <a:r>
              <a:rPr lang="en-US" altLang="zh-CN"/>
              <a:t>Syntax</a:t>
            </a:r>
            <a:r>
              <a:rPr lang="zh-CN" altLang="en-US"/>
              <a:t> 模式检查</a:t>
            </a:r>
            <a:r>
              <a:rPr lang="en-US" altLang="zh-CN"/>
              <a:t>,</a:t>
            </a:r>
            <a:r>
              <a:rPr lang="zh-CN" altLang="en-US"/>
              <a:t> 直接在 </a:t>
            </a:r>
            <a:r>
              <a:rPr lang="en-US" altLang="zh-CN"/>
              <a:t>AST</a:t>
            </a:r>
            <a:r>
              <a:rPr lang="zh-CN" altLang="en-US"/>
              <a:t> 上检查</a:t>
            </a:r>
            <a:endParaRPr lang="en-US" altLang="zh-CN"/>
          </a:p>
          <a:p>
            <a:r>
              <a:rPr lang="en-US" altLang="zh-CN"/>
              <a:t>Path</a:t>
            </a:r>
            <a:r>
              <a:rPr lang="zh-CN" altLang="en-US"/>
              <a:t> 模式检查</a:t>
            </a:r>
            <a:r>
              <a:rPr lang="en-US" altLang="zh-CN"/>
              <a:t>,</a:t>
            </a:r>
            <a:r>
              <a:rPr lang="zh-CN" altLang="en-US"/>
              <a:t> 先构造 </a:t>
            </a:r>
            <a:r>
              <a:rPr lang="en-US" altLang="zh-CN"/>
              <a:t>CFG,</a:t>
            </a:r>
            <a:r>
              <a:rPr lang="zh-CN" altLang="en-US"/>
              <a:t> 再检查</a:t>
            </a:r>
            <a:endParaRPr lang="en-US" altLang="zh-CN"/>
          </a:p>
          <a:p>
            <a:r>
              <a:rPr lang="zh-CN" altLang="en-US"/>
              <a:t>跨函数分析 </a:t>
            </a:r>
            <a:r>
              <a:rPr lang="en-US" altLang="zh-CN"/>
              <a:t>(</a:t>
            </a:r>
            <a:r>
              <a:rPr lang="zh-CN" altLang="en-US"/>
              <a:t>不支持跨</a:t>
            </a:r>
            <a:r>
              <a:rPr lang="en-US" altLang="zh-CN"/>
              <a:t>translation</a:t>
            </a:r>
            <a:r>
              <a:rPr lang="zh-CN" altLang="en-US"/>
              <a:t> </a:t>
            </a:r>
            <a:r>
              <a:rPr lang="en-US" altLang="zh-CN"/>
              <a:t>unit)</a:t>
            </a:r>
          </a:p>
        </p:txBody>
      </p:sp>
    </p:spTree>
    <p:extLst>
      <p:ext uri="{BB962C8B-B14F-4D97-AF65-F5344CB8AC3E}">
        <p14:creationId xmlns:p14="http://schemas.microsoft.com/office/powerpoint/2010/main" val="82495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跨函数分析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生成函数调用图  </a:t>
            </a:r>
            <a:r>
              <a:rPr lang="en-US" altLang="zh-CN"/>
              <a:t>CallGraph</a:t>
            </a:r>
          </a:p>
          <a:p>
            <a:pPr lvl="1"/>
            <a:r>
              <a:rPr lang="zh-CN" altLang="en-US"/>
              <a:t>遍历函数体</a:t>
            </a:r>
            <a:r>
              <a:rPr lang="en-US" altLang="zh-CN"/>
              <a:t>,</a:t>
            </a:r>
            <a:r>
              <a:rPr lang="zh-CN" altLang="en-US"/>
              <a:t> 找到里面所有的函数调用</a:t>
            </a:r>
            <a:endParaRPr lang="en-US" altLang="zh-CN"/>
          </a:p>
          <a:p>
            <a:r>
              <a:rPr lang="zh-CN" altLang="en-US"/>
              <a:t>遍历 </a:t>
            </a:r>
            <a:r>
              <a:rPr lang="en-US" altLang="zh-CN"/>
              <a:t>(</a:t>
            </a:r>
            <a:r>
              <a:rPr lang="zh-CN" altLang="en-US"/>
              <a:t>顺序</a:t>
            </a:r>
            <a:r>
              <a:rPr lang="en-US" altLang="zh-CN"/>
              <a:t>)</a:t>
            </a:r>
          </a:p>
          <a:p>
            <a:r>
              <a:rPr lang="zh-CN" altLang="en-US"/>
              <a:t>能够 </a:t>
            </a:r>
            <a:r>
              <a:rPr lang="en-US" altLang="zh-CN"/>
              <a:t>inline</a:t>
            </a:r>
            <a:r>
              <a:rPr lang="zh-CN" altLang="en-US"/>
              <a:t> 的函数</a:t>
            </a:r>
            <a:r>
              <a:rPr lang="en-US" altLang="zh-CN"/>
              <a:t>(</a:t>
            </a:r>
            <a:r>
              <a:rPr lang="zh-CN" altLang="en-US"/>
              <a:t>哪些</a:t>
            </a:r>
            <a:r>
              <a:rPr lang="en-US" altLang="zh-CN"/>
              <a:t>?),</a:t>
            </a:r>
            <a:r>
              <a:rPr lang="zh-CN" altLang="en-US"/>
              <a:t> 直接展开</a:t>
            </a:r>
            <a:r>
              <a:rPr lang="en-US" altLang="zh-CN"/>
              <a:t>,</a:t>
            </a:r>
            <a:r>
              <a:rPr lang="zh-CN" altLang="en-US"/>
              <a:t> 变成过程内分析</a:t>
            </a:r>
            <a:endParaRPr lang="en-US" altLang="zh-CN"/>
          </a:p>
          <a:p>
            <a:endParaRPr lang="en-US" altLang="zh-CN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0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内存模型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&lt;name,</a:t>
            </a:r>
            <a:r>
              <a:rPr lang="zh-CN" altLang="en-US"/>
              <a:t> </a:t>
            </a:r>
            <a:r>
              <a:rPr lang="en-US" altLang="zh-CN"/>
              <a:t>value&gt;</a:t>
            </a:r>
            <a:r>
              <a:rPr lang="zh-CN" altLang="en-US"/>
              <a:t> </a:t>
            </a:r>
            <a:r>
              <a:rPr lang="en-US" altLang="zh-CN"/>
              <a:t>pairs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8699" y="3167742"/>
            <a:ext cx="5470071" cy="104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>
                <a:latin typeface="Consolas" charset="0"/>
                <a:ea typeface="Consolas" charset="0"/>
                <a:cs typeface="Consolas" charset="0"/>
              </a:rPr>
              <a:t> i = 1;</a:t>
            </a:r>
          </a:p>
          <a:p>
            <a:r>
              <a:rPr lang="en-US" sz="200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>
                <a:latin typeface="Consolas" charset="0"/>
                <a:ea typeface="Consolas" charset="0"/>
                <a:cs typeface="Consolas" charset="0"/>
              </a:rPr>
              <a:t> *p1 = &amp;i;</a:t>
            </a:r>
          </a:p>
          <a:p>
            <a:r>
              <a:rPr lang="en-US" sz="200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>
                <a:latin typeface="Consolas" charset="0"/>
                <a:ea typeface="Consolas" charset="0"/>
                <a:cs typeface="Consolas" charset="0"/>
              </a:rPr>
              <a:t> *p2 = &amp;i;</a:t>
            </a:r>
          </a:p>
        </p:txBody>
      </p:sp>
    </p:spTree>
    <p:extLst>
      <p:ext uri="{BB962C8B-B14F-4D97-AF65-F5344CB8AC3E}">
        <p14:creationId xmlns:p14="http://schemas.microsoft.com/office/powerpoint/2010/main" val="198277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内存模型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 Var  -&gt; Loc  -&gt; Value</a:t>
            </a:r>
          </a:p>
          <a:p>
            <a:r>
              <a:rPr lang="en-US" altLang="zh-CN"/>
              <a:t> </a:t>
            </a:r>
            <a:r>
              <a:rPr lang="zh-CN" altLang="en-US"/>
              <a:t>每个左值都有对应的一个 </a:t>
            </a:r>
            <a:r>
              <a:rPr lang="en-US" altLang="zh-CN"/>
              <a:t>Region</a:t>
            </a:r>
          </a:p>
          <a:p>
            <a:pPr lvl="1"/>
            <a:r>
              <a:rPr lang="en-US" altLang="zh-CN"/>
              <a:t>VarRegion</a:t>
            </a:r>
          </a:p>
          <a:p>
            <a:pPr lvl="1"/>
            <a:r>
              <a:rPr lang="en-US" altLang="zh-CN"/>
              <a:t>SubRegion:</a:t>
            </a:r>
            <a:r>
              <a:rPr lang="zh-CN" altLang="en-US"/>
              <a:t> </a:t>
            </a:r>
            <a:r>
              <a:rPr lang="en-US" altLang="zh-CN"/>
              <a:t>ElementRegion,</a:t>
            </a:r>
            <a:r>
              <a:rPr lang="zh-CN" altLang="en-US"/>
              <a:t> </a:t>
            </a:r>
            <a:r>
              <a:rPr lang="en-US" altLang="zh-CN"/>
              <a:t>FieldRegion</a:t>
            </a:r>
          </a:p>
          <a:p>
            <a:pPr lvl="1"/>
            <a:r>
              <a:rPr lang="en-US" altLang="zh-CN"/>
              <a:t>MemSpaceRegion:</a:t>
            </a:r>
            <a:r>
              <a:rPr lang="zh-CN" altLang="en-US"/>
              <a:t> </a:t>
            </a:r>
            <a:r>
              <a:rPr lang="en-US" altLang="zh-CN"/>
              <a:t>stack,</a:t>
            </a:r>
            <a:r>
              <a:rPr lang="zh-CN" altLang="en-US"/>
              <a:t> </a:t>
            </a:r>
            <a:r>
              <a:rPr lang="en-US" altLang="zh-CN"/>
              <a:t>static,</a:t>
            </a:r>
            <a:r>
              <a:rPr lang="zh-CN" altLang="en-US"/>
              <a:t> </a:t>
            </a:r>
            <a:r>
              <a:rPr lang="en-US" altLang="zh-CN"/>
              <a:t>heap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8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内存模型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 Var  -&gt; Loc  -&gt; Value</a:t>
            </a:r>
          </a:p>
          <a:p>
            <a:r>
              <a:rPr lang="en-US" altLang="zh-CN"/>
              <a:t> </a:t>
            </a:r>
            <a:r>
              <a:rPr lang="zh-CN" altLang="en-US"/>
              <a:t>每个左值都有对应的一个 </a:t>
            </a:r>
            <a:r>
              <a:rPr lang="en-US" altLang="zh-CN"/>
              <a:t>Region</a:t>
            </a:r>
          </a:p>
          <a:p>
            <a:pPr lvl="1"/>
            <a:r>
              <a:rPr lang="en-US" altLang="zh-CN"/>
              <a:t>VarRegion</a:t>
            </a:r>
          </a:p>
          <a:p>
            <a:pPr lvl="1"/>
            <a:r>
              <a:rPr lang="en-US" altLang="zh-CN"/>
              <a:t>SubRegion:</a:t>
            </a:r>
            <a:r>
              <a:rPr lang="zh-CN" altLang="en-US"/>
              <a:t> </a:t>
            </a:r>
            <a:r>
              <a:rPr lang="en-US" altLang="zh-CN"/>
              <a:t>ElementRegion,</a:t>
            </a:r>
            <a:r>
              <a:rPr lang="zh-CN" altLang="en-US"/>
              <a:t> </a:t>
            </a:r>
            <a:r>
              <a:rPr lang="en-US" altLang="zh-CN"/>
              <a:t>FieldRegion</a:t>
            </a:r>
          </a:p>
          <a:p>
            <a:pPr lvl="1"/>
            <a:r>
              <a:rPr lang="en-US" altLang="zh-CN"/>
              <a:t>MemSpaceRegion:</a:t>
            </a:r>
            <a:r>
              <a:rPr lang="zh-CN" altLang="en-US"/>
              <a:t> </a:t>
            </a:r>
            <a:r>
              <a:rPr lang="en-US" altLang="zh-CN"/>
              <a:t>stack,</a:t>
            </a:r>
            <a:r>
              <a:rPr lang="zh-CN" altLang="en-US"/>
              <a:t> </a:t>
            </a:r>
            <a:r>
              <a:rPr lang="en-US" altLang="zh-CN"/>
              <a:t>static,</a:t>
            </a:r>
            <a:r>
              <a:rPr lang="zh-CN" altLang="en-US"/>
              <a:t> </a:t>
            </a:r>
            <a:r>
              <a:rPr lang="en-US" altLang="zh-CN"/>
              <a:t>heap</a:t>
            </a:r>
          </a:p>
          <a:p>
            <a:r>
              <a:rPr lang="en-US" altLang="zh-CN"/>
              <a:t>RegionView</a:t>
            </a:r>
          </a:p>
          <a:p>
            <a:pPr lvl="1"/>
            <a:r>
              <a:rPr lang="zh-CN" altLang="en-US"/>
              <a:t>一块内存可以看做是 </a:t>
            </a:r>
            <a:r>
              <a:rPr lang="en-US" altLang="zh-CN"/>
              <a:t>int</a:t>
            </a:r>
            <a:r>
              <a:rPr lang="zh-CN" altLang="en-US"/>
              <a:t>* 也可以是 </a:t>
            </a:r>
            <a:r>
              <a:rPr lang="en-US" altLang="zh-CN"/>
              <a:t>char</a:t>
            </a:r>
            <a:r>
              <a:rPr lang="zh-CN" altLang="en-US"/>
              <a:t>*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0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294958"/>
            <a:ext cx="7095744" cy="40575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内存模型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7442"/>
            <a:ext cx="7886700" cy="4351338"/>
          </a:xfrm>
        </p:spPr>
        <p:txBody>
          <a:bodyPr/>
          <a:lstStyle/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/>
              <a:t>Env : Expr -&gt; SVal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/>
              <a:t>Store : Region -&gt; SVal</a:t>
            </a:r>
          </a:p>
        </p:txBody>
      </p:sp>
    </p:spTree>
    <p:extLst>
      <p:ext uri="{BB962C8B-B14F-4D97-AF65-F5344CB8AC3E}">
        <p14:creationId xmlns:p14="http://schemas.microsoft.com/office/powerpoint/2010/main" val="160361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内存模型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0362" y="1554480"/>
            <a:ext cx="45285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s1 { </a:t>
            </a: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d; }</a:t>
            </a:r>
          </a:p>
          <a:p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s2 { </a:t>
            </a: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s1 * p; }</a:t>
            </a:r>
          </a:p>
          <a:p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foo() {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s1 data;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s2 *sp;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a[2];</a:t>
            </a:r>
          </a:p>
          <a:p>
            <a:endParaRPr lang="en-US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sp = 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  malloc(sizeof(</a:t>
            </a: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s2))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s</a:t>
            </a:r>
            <a:r>
              <a:rPr lang="mr-IN">
                <a:latin typeface="Consolas" charset="0"/>
                <a:ea typeface="Consolas" charset="0"/>
                <a:cs typeface="Consolas" charset="0"/>
                <a:sym typeface="Wingdings"/>
              </a:rPr>
              <a:t>p-&gt;</a:t>
            </a:r>
            <a:r>
              <a:rPr lang="en-US">
                <a:latin typeface="Consolas" charset="0"/>
                <a:ea typeface="Consolas" charset="0"/>
                <a:cs typeface="Consolas" charset="0"/>
                <a:sym typeface="Wingdings"/>
              </a:rPr>
              <a:t>p = &amp;data;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  <a:sym typeface="Wingdings"/>
              </a:rPr>
              <a:t>    sp-&gt;p-&gt;d = 3;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  <a:sym typeface="Wingdings"/>
              </a:rPr>
              <a:t>    a[1] = data.d;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  <a:sym typeface="Wingdings"/>
              </a:rPr>
              <a:t>}</a:t>
            </a:r>
            <a:endParaRPr lang="en-US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717923" y="1690689"/>
          <a:ext cx="4218432" cy="384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36573"/>
                <a:gridCol w="1207008"/>
                <a:gridCol w="1474851"/>
              </a:tblGrid>
              <a:tr h="427040">
                <a:tc>
                  <a:txBody>
                    <a:bodyPr/>
                    <a:lstStyle/>
                    <a:p>
                      <a:r>
                        <a:rPr lang="en-US"/>
                        <a:t>Exp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Value</a:t>
                      </a:r>
                    </a:p>
                  </a:txBody>
                  <a:tcPr/>
                </a:tc>
              </a:tr>
              <a:tr h="427040">
                <a:tc>
                  <a:txBody>
                    <a:bodyPr/>
                    <a:lstStyle/>
                    <a:p>
                      <a:r>
                        <a:rPr lang="en-US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region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/>
                </a:tc>
              </a:tr>
              <a:tr h="427040">
                <a:tc>
                  <a:txBody>
                    <a:bodyPr/>
                    <a:lstStyle/>
                    <a:p>
                      <a:r>
                        <a:rPr lang="en-US"/>
                        <a:t>data.d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region</a:t>
                      </a:r>
                      <a:r>
                        <a:rPr lang="en-US" baseline="0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undefined</a:t>
                      </a:r>
                    </a:p>
                  </a:txBody>
                  <a:tcPr/>
                </a:tc>
              </a:tr>
              <a:tr h="427040">
                <a:tc>
                  <a:txBody>
                    <a:bodyPr/>
                    <a:lstStyle/>
                    <a:p>
                      <a:r>
                        <a:rPr lang="en-US"/>
                        <a:t>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region</a:t>
                      </a:r>
                      <a:r>
                        <a:rPr lang="en-US" baseline="0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undefined</a:t>
                      </a:r>
                    </a:p>
                  </a:txBody>
                  <a:tcPr/>
                </a:tc>
              </a:tr>
              <a:tr h="427040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region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/>
                </a:tc>
              </a:tr>
              <a:tr h="427040">
                <a:tc>
                  <a:txBody>
                    <a:bodyPr/>
                    <a:lstStyle/>
                    <a:p>
                      <a:r>
                        <a:rPr lang="en-US"/>
                        <a:t>a[0]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region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undefined</a:t>
                      </a:r>
                    </a:p>
                  </a:txBody>
                  <a:tcPr/>
                </a:tc>
              </a:tr>
              <a:tr h="427040">
                <a:tc>
                  <a:txBody>
                    <a:bodyPr/>
                    <a:lstStyle/>
                    <a:p>
                      <a:r>
                        <a:rPr lang="en-US"/>
                        <a:t>a[1]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region</a:t>
                      </a:r>
                      <a:r>
                        <a:rPr lang="en-US" baseline="0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undefined</a:t>
                      </a:r>
                    </a:p>
                  </a:txBody>
                  <a:tcPr/>
                </a:tc>
              </a:tr>
              <a:tr h="427040">
                <a:tc>
                  <a:txBody>
                    <a:bodyPr/>
                    <a:lstStyle/>
                    <a:p>
                      <a:r>
                        <a:rPr lang="en-US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 </a:t>
                      </a:r>
                    </a:p>
                  </a:txBody>
                  <a:tcPr/>
                </a:tc>
              </a:tr>
              <a:tr h="427040">
                <a:tc>
                  <a:txBody>
                    <a:bodyPr/>
                    <a:lstStyle/>
                    <a:p>
                      <a:r>
                        <a:rPr lang="en-US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riangle 2"/>
          <p:cNvSpPr/>
          <p:nvPr/>
        </p:nvSpPr>
        <p:spPr>
          <a:xfrm rot="5400000">
            <a:off x="739329" y="3430953"/>
            <a:ext cx="325757" cy="369189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3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Lambda expressions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sz="1800" dirty="0" smtClean="0">
                <a:latin typeface="Consolas" panose="020B0609020204030204" pitchFamily="49" charset="0"/>
              </a:rPr>
              <a:t>// simple lambda expression</a:t>
            </a:r>
          </a:p>
          <a:p>
            <a:pPr marL="457200" lvl="1" indent="0">
              <a:buNone/>
            </a:pPr>
            <a:r>
              <a:rPr lang="en-US" altLang="zh-CN" sz="1800" dirty="0" err="1" smtClean="0">
                <a:latin typeface="Consolas" panose="020B0609020204030204" pitchFamily="49" charset="0"/>
              </a:rPr>
              <a:t>std</a:t>
            </a:r>
            <a:r>
              <a:rPr lang="en-US" altLang="zh-CN" sz="1800" dirty="0">
                <a:latin typeface="Consolas" panose="020B0609020204030204" pitchFamily="49" charset="0"/>
              </a:rPr>
              <a:t>::</a:t>
            </a:r>
            <a:r>
              <a:rPr lang="en-US" altLang="zh-CN" sz="1800" dirty="0" err="1">
                <a:latin typeface="Consolas" panose="020B0609020204030204" pitchFamily="49" charset="0"/>
              </a:rPr>
              <a:t>find_if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latin typeface="Consolas" panose="020B0609020204030204" pitchFamily="49" charset="0"/>
              </a:rPr>
              <a:t>container.begin</a:t>
            </a:r>
            <a:r>
              <a:rPr lang="en-US" altLang="zh-CN" sz="1800" dirty="0">
                <a:latin typeface="Consolas" panose="020B0609020204030204" pitchFamily="49" charset="0"/>
              </a:rPr>
              <a:t>(), </a:t>
            </a:r>
            <a:r>
              <a:rPr lang="en-US" altLang="zh-CN" sz="1800" dirty="0" err="1">
                <a:latin typeface="Consolas" panose="020B0609020204030204" pitchFamily="49" charset="0"/>
              </a:rPr>
              <a:t>container.end</a:t>
            </a:r>
            <a:r>
              <a:rPr lang="en-US" altLang="zh-CN" sz="1800" dirty="0">
                <a:latin typeface="Consolas" panose="020B0609020204030204" pitchFamily="49" charset="0"/>
              </a:rPr>
              <a:t>(),</a:t>
            </a:r>
          </a:p>
          <a:p>
            <a:pPr marL="457200" lvl="1" indent="0">
              <a:buNone/>
            </a:pPr>
            <a:r>
              <a:rPr lang="en-US" altLang="zh-CN" sz="1800" dirty="0" smtClean="0">
                <a:latin typeface="Consolas" panose="020B0609020204030204" pitchFamily="49" charset="0"/>
              </a:rPr>
              <a:t>    [](</a:t>
            </a:r>
            <a:r>
              <a:rPr lang="en-US" altLang="zh-CN" sz="1800" dirty="0" err="1"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latin typeface="Consolas" panose="020B0609020204030204" pitchFamily="49" charset="0"/>
              </a:rPr>
              <a:t>val</a:t>
            </a:r>
            <a:r>
              <a:rPr lang="en-US" altLang="zh-CN" sz="1800" dirty="0">
                <a:latin typeface="Consolas" panose="020B0609020204030204" pitchFamily="49" charset="0"/>
              </a:rPr>
              <a:t>) { return 0 &lt; </a:t>
            </a:r>
            <a:r>
              <a:rPr lang="en-US" altLang="zh-CN" sz="1800" dirty="0" err="1">
                <a:latin typeface="Consolas" panose="020B0609020204030204" pitchFamily="49" charset="0"/>
              </a:rPr>
              <a:t>val</a:t>
            </a:r>
            <a:r>
              <a:rPr lang="en-US" altLang="zh-CN" sz="1800" dirty="0">
                <a:latin typeface="Consolas" panose="020B0609020204030204" pitchFamily="49" charset="0"/>
              </a:rPr>
              <a:t> &amp;&amp; </a:t>
            </a:r>
            <a:r>
              <a:rPr lang="en-US" altLang="zh-CN" sz="1800" dirty="0" err="1">
                <a:latin typeface="Consolas" panose="020B0609020204030204" pitchFamily="49" charset="0"/>
              </a:rPr>
              <a:t>val</a:t>
            </a:r>
            <a:r>
              <a:rPr lang="en-US" altLang="zh-CN" sz="1800" dirty="0">
                <a:latin typeface="Consolas" panose="020B0609020204030204" pitchFamily="49" charset="0"/>
              </a:rPr>
              <a:t> &lt; 10; </a:t>
            </a:r>
            <a:r>
              <a:rPr lang="en-US" altLang="zh-CN" sz="1800" dirty="0" smtClean="0">
                <a:latin typeface="Consolas" panose="020B0609020204030204" pitchFamily="49" charset="0"/>
              </a:rPr>
              <a:t>});</a:t>
            </a:r>
          </a:p>
          <a:p>
            <a:pPr marL="457200" lvl="1" indent="0">
              <a:buNone/>
            </a:pPr>
            <a:endParaRPr lang="en-US" altLang="zh-CN" sz="18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1800" dirty="0" smtClean="0">
                <a:latin typeface="Consolas" panose="020B0609020204030204" pitchFamily="49" charset="0"/>
              </a:rPr>
              <a:t>// lambda expression that captures the environment</a:t>
            </a:r>
          </a:p>
          <a:p>
            <a:pPr marL="457200" lvl="1" indent="0">
              <a:buNone/>
            </a:pPr>
            <a:r>
              <a:rPr lang="en-US" altLang="zh-CN" sz="18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1800" dirty="0" smtClean="0">
                <a:latin typeface="Consolas" panose="020B0609020204030204" pitchFamily="49" charset="0"/>
              </a:rPr>
              <a:t> x;</a:t>
            </a:r>
          </a:p>
          <a:p>
            <a:pPr marL="457200" lvl="1" indent="0">
              <a:buNone/>
            </a:pPr>
            <a:r>
              <a:rPr lang="en-US" altLang="zh-CN" sz="1800" dirty="0" smtClean="0">
                <a:latin typeface="Consolas" panose="020B0609020204030204" pitchFamily="49" charset="0"/>
              </a:rPr>
              <a:t>auto </a:t>
            </a:r>
            <a:r>
              <a:rPr lang="en-US" altLang="zh-CN" sz="1800" dirty="0" err="1" smtClean="0">
                <a:latin typeface="Consolas" panose="020B0609020204030204" pitchFamily="49" charset="0"/>
              </a:rPr>
              <a:t>add_x</a:t>
            </a:r>
            <a:r>
              <a:rPr lang="en-US" altLang="zh-CN" sz="1800" dirty="0" smtClean="0">
                <a:latin typeface="Consolas" panose="020B0609020204030204" pitchFamily="49" charset="0"/>
              </a:rPr>
              <a:t> = [x](</a:t>
            </a:r>
            <a:r>
              <a:rPr lang="en-US" altLang="zh-CN" sz="18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1800" dirty="0" smtClean="0">
                <a:latin typeface="Consolas" panose="020B0609020204030204" pitchFamily="49" charset="0"/>
              </a:rPr>
              <a:t> y) { return x + y; }</a:t>
            </a:r>
          </a:p>
          <a:p>
            <a:pPr marL="457200" lvl="1" indent="0">
              <a:buNone/>
            </a:pPr>
            <a:r>
              <a:rPr lang="en-US" altLang="zh-CN" sz="1800" dirty="0" smtClean="0">
                <a:latin typeface="Consolas" panose="020B0609020204030204" pitchFamily="49" charset="0"/>
              </a:rPr>
              <a:t>auto </a:t>
            </a:r>
            <a:r>
              <a:rPr lang="en-US" altLang="zh-CN" sz="1800" dirty="0" err="1" smtClean="0">
                <a:latin typeface="Consolas" panose="020B0609020204030204" pitchFamily="49" charset="0"/>
              </a:rPr>
              <a:t>add_to_x</a:t>
            </a:r>
            <a:r>
              <a:rPr lang="en-US" altLang="zh-CN" sz="1800" dirty="0" smtClean="0">
                <a:latin typeface="Consolas" panose="020B0609020204030204" pitchFamily="49" charset="0"/>
              </a:rPr>
              <a:t> = [&amp;x](</a:t>
            </a:r>
            <a:r>
              <a:rPr lang="en-US" altLang="zh-CN" sz="18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1800" dirty="0" smtClean="0">
                <a:latin typeface="Consolas" panose="020B0609020204030204" pitchFamily="49" charset="0"/>
              </a:rPr>
              <a:t> y) { x += y; }</a:t>
            </a:r>
          </a:p>
          <a:p>
            <a:pPr marL="457200" lvl="1" indent="0">
              <a:buNone/>
            </a:pPr>
            <a:endParaRPr lang="en-US" altLang="zh-CN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/>
              <a:t>Note: lifetimes of the captured references are NOT extended!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1560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内存模型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0362" y="1554480"/>
            <a:ext cx="45285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s1 { </a:t>
            </a: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d; }</a:t>
            </a:r>
          </a:p>
          <a:p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s2 { </a:t>
            </a: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s1 * p; }</a:t>
            </a:r>
          </a:p>
          <a:p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foo() {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s1 data;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s2 *sp;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a[2];</a:t>
            </a:r>
          </a:p>
          <a:p>
            <a:endParaRPr lang="en-US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sp = 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  malloc(sizeof(</a:t>
            </a: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s2))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s</a:t>
            </a:r>
            <a:r>
              <a:rPr lang="mr-IN">
                <a:latin typeface="Consolas" charset="0"/>
                <a:ea typeface="Consolas" charset="0"/>
                <a:cs typeface="Consolas" charset="0"/>
                <a:sym typeface="Wingdings"/>
              </a:rPr>
              <a:t>p-&gt;</a:t>
            </a:r>
            <a:r>
              <a:rPr lang="en-US">
                <a:latin typeface="Consolas" charset="0"/>
                <a:ea typeface="Consolas" charset="0"/>
                <a:cs typeface="Consolas" charset="0"/>
                <a:sym typeface="Wingdings"/>
              </a:rPr>
              <a:t>p = &amp;data;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  <a:sym typeface="Wingdings"/>
              </a:rPr>
              <a:t>    sp-&gt;p-&gt;d = 3;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  <a:sym typeface="Wingdings"/>
              </a:rPr>
              <a:t>    a[1] = data.d;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  <a:sym typeface="Wingdings"/>
              </a:rPr>
              <a:t>}</a:t>
            </a:r>
            <a:endParaRPr lang="en-US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717923" y="1690689"/>
          <a:ext cx="4218432" cy="384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36573"/>
                <a:gridCol w="1207008"/>
                <a:gridCol w="1474851"/>
              </a:tblGrid>
              <a:tr h="427040">
                <a:tc>
                  <a:txBody>
                    <a:bodyPr/>
                    <a:lstStyle/>
                    <a:p>
                      <a:r>
                        <a:rPr lang="en-US"/>
                        <a:t>Exp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Value</a:t>
                      </a:r>
                    </a:p>
                  </a:txBody>
                  <a:tcPr/>
                </a:tc>
              </a:tr>
              <a:tr h="427040">
                <a:tc>
                  <a:txBody>
                    <a:bodyPr/>
                    <a:lstStyle/>
                    <a:p>
                      <a:r>
                        <a:rPr lang="en-US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region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/>
                </a:tc>
              </a:tr>
              <a:tr h="427040">
                <a:tc>
                  <a:txBody>
                    <a:bodyPr/>
                    <a:lstStyle/>
                    <a:p>
                      <a:r>
                        <a:rPr lang="en-US"/>
                        <a:t>data.d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region</a:t>
                      </a:r>
                      <a:r>
                        <a:rPr lang="en-US" baseline="0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undefined</a:t>
                      </a:r>
                    </a:p>
                  </a:txBody>
                  <a:tcPr/>
                </a:tc>
              </a:tr>
              <a:tr h="427040">
                <a:tc>
                  <a:txBody>
                    <a:bodyPr/>
                    <a:lstStyle/>
                    <a:p>
                      <a:r>
                        <a:rPr lang="en-US"/>
                        <a:t>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region</a:t>
                      </a:r>
                      <a:r>
                        <a:rPr lang="en-US" baseline="0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undefined</a:t>
                      </a:r>
                    </a:p>
                  </a:txBody>
                  <a:tcPr/>
                </a:tc>
              </a:tr>
              <a:tr h="427040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region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/>
                </a:tc>
              </a:tr>
              <a:tr h="427040">
                <a:tc>
                  <a:txBody>
                    <a:bodyPr/>
                    <a:lstStyle/>
                    <a:p>
                      <a:r>
                        <a:rPr lang="en-US"/>
                        <a:t>a[0]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region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undefined</a:t>
                      </a:r>
                    </a:p>
                  </a:txBody>
                  <a:tcPr/>
                </a:tc>
              </a:tr>
              <a:tr h="427040">
                <a:tc>
                  <a:txBody>
                    <a:bodyPr/>
                    <a:lstStyle/>
                    <a:p>
                      <a:r>
                        <a:rPr lang="en-US"/>
                        <a:t>a[1]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region</a:t>
                      </a:r>
                      <a:r>
                        <a:rPr lang="en-US" baseline="0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undefined</a:t>
                      </a:r>
                    </a:p>
                  </a:txBody>
                  <a:tcPr/>
                </a:tc>
              </a:tr>
              <a:tr h="4270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MallocReg0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region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N/A</a:t>
                      </a:r>
                    </a:p>
                  </a:txBody>
                  <a:tcPr/>
                </a:tc>
              </a:tr>
              <a:tr h="4270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MallocReg0.p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region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undefined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riangle 6"/>
          <p:cNvSpPr/>
          <p:nvPr/>
        </p:nvSpPr>
        <p:spPr>
          <a:xfrm rot="5400000">
            <a:off x="650366" y="3851577"/>
            <a:ext cx="325757" cy="369189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7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内存模型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0362" y="1554480"/>
            <a:ext cx="45285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s1 { </a:t>
            </a: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d; }</a:t>
            </a:r>
          </a:p>
          <a:p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s2 { </a:t>
            </a: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s1 * p; }</a:t>
            </a:r>
          </a:p>
          <a:p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foo() {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s1 data;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s2 *sp;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a[2];</a:t>
            </a:r>
          </a:p>
          <a:p>
            <a:endParaRPr lang="en-US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sp = 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  malloc(sizeof(</a:t>
            </a: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s2))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s</a:t>
            </a:r>
            <a:r>
              <a:rPr lang="mr-IN">
                <a:latin typeface="Consolas" charset="0"/>
                <a:ea typeface="Consolas" charset="0"/>
                <a:cs typeface="Consolas" charset="0"/>
                <a:sym typeface="Wingdings"/>
              </a:rPr>
              <a:t>p-&gt;</a:t>
            </a:r>
            <a:r>
              <a:rPr lang="en-US">
                <a:latin typeface="Consolas" charset="0"/>
                <a:ea typeface="Consolas" charset="0"/>
                <a:cs typeface="Consolas" charset="0"/>
                <a:sym typeface="Wingdings"/>
              </a:rPr>
              <a:t>p = &amp;data;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  <a:sym typeface="Wingdings"/>
              </a:rPr>
              <a:t>    sp-&gt;p-&gt;d = 3;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  <a:sym typeface="Wingdings"/>
              </a:rPr>
              <a:t>    a[1] = data.d;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  <a:sym typeface="Wingdings"/>
              </a:rPr>
              <a:t>}</a:t>
            </a:r>
            <a:endParaRPr lang="en-US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717923" y="1690689"/>
          <a:ext cx="4218432" cy="384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36573"/>
                <a:gridCol w="1207008"/>
                <a:gridCol w="1474851"/>
              </a:tblGrid>
              <a:tr h="427040">
                <a:tc>
                  <a:txBody>
                    <a:bodyPr/>
                    <a:lstStyle/>
                    <a:p>
                      <a:r>
                        <a:rPr lang="en-US"/>
                        <a:t>Exp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Value</a:t>
                      </a:r>
                    </a:p>
                  </a:txBody>
                  <a:tcPr/>
                </a:tc>
              </a:tr>
              <a:tr h="427040">
                <a:tc>
                  <a:txBody>
                    <a:bodyPr/>
                    <a:lstStyle/>
                    <a:p>
                      <a:r>
                        <a:rPr lang="en-US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region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/>
                </a:tc>
              </a:tr>
              <a:tr h="427040">
                <a:tc>
                  <a:txBody>
                    <a:bodyPr/>
                    <a:lstStyle/>
                    <a:p>
                      <a:r>
                        <a:rPr lang="en-US"/>
                        <a:t>data.d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region</a:t>
                      </a:r>
                      <a:r>
                        <a:rPr lang="en-US" baseline="0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undefined</a:t>
                      </a:r>
                    </a:p>
                  </a:txBody>
                  <a:tcPr/>
                </a:tc>
              </a:tr>
              <a:tr h="427040">
                <a:tc>
                  <a:txBody>
                    <a:bodyPr/>
                    <a:lstStyle/>
                    <a:p>
                      <a:r>
                        <a:rPr lang="en-US"/>
                        <a:t>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region</a:t>
                      </a:r>
                      <a:r>
                        <a:rPr lang="en-US" baseline="0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undefined</a:t>
                      </a:r>
                    </a:p>
                  </a:txBody>
                  <a:tcPr/>
                </a:tc>
              </a:tr>
              <a:tr h="427040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region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/>
                </a:tc>
              </a:tr>
              <a:tr h="427040">
                <a:tc>
                  <a:txBody>
                    <a:bodyPr/>
                    <a:lstStyle/>
                    <a:p>
                      <a:r>
                        <a:rPr lang="en-US"/>
                        <a:t>a[0]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region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undefined</a:t>
                      </a:r>
                    </a:p>
                  </a:txBody>
                  <a:tcPr/>
                </a:tc>
              </a:tr>
              <a:tr h="427040">
                <a:tc>
                  <a:txBody>
                    <a:bodyPr/>
                    <a:lstStyle/>
                    <a:p>
                      <a:r>
                        <a:rPr lang="en-US"/>
                        <a:t>a[1]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region</a:t>
                      </a:r>
                      <a:r>
                        <a:rPr lang="en-US" baseline="0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undefined</a:t>
                      </a:r>
                    </a:p>
                  </a:txBody>
                  <a:tcPr/>
                </a:tc>
              </a:tr>
              <a:tr h="427040">
                <a:tc>
                  <a:txBody>
                    <a:bodyPr/>
                    <a:lstStyle/>
                    <a:p>
                      <a:r>
                        <a:rPr lang="en-US"/>
                        <a:t>MallocReg0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region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/>
                </a:tc>
              </a:tr>
              <a:tr h="427040">
                <a:tc>
                  <a:txBody>
                    <a:bodyPr/>
                    <a:lstStyle/>
                    <a:p>
                      <a:r>
                        <a:rPr lang="en-US"/>
                        <a:t>MallocReg0.p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region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region 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riangle 6"/>
          <p:cNvSpPr/>
          <p:nvPr/>
        </p:nvSpPr>
        <p:spPr>
          <a:xfrm rot="5400000">
            <a:off x="757617" y="4180761"/>
            <a:ext cx="325757" cy="369189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6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内存模型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0362" y="1554480"/>
            <a:ext cx="45285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s1 { </a:t>
            </a: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d; }</a:t>
            </a:r>
          </a:p>
          <a:p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s2 { </a:t>
            </a: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s1 * p; }</a:t>
            </a:r>
          </a:p>
          <a:p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foo() {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s1 data;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s2 *sp;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a[2];</a:t>
            </a:r>
          </a:p>
          <a:p>
            <a:endParaRPr lang="en-US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sp = 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  malloc(sizeof(</a:t>
            </a: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s2))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s</a:t>
            </a:r>
            <a:r>
              <a:rPr lang="mr-IN">
                <a:latin typeface="Consolas" charset="0"/>
                <a:ea typeface="Consolas" charset="0"/>
                <a:cs typeface="Consolas" charset="0"/>
                <a:sym typeface="Wingdings"/>
              </a:rPr>
              <a:t>p-&gt;</a:t>
            </a:r>
            <a:r>
              <a:rPr lang="en-US">
                <a:latin typeface="Consolas" charset="0"/>
                <a:ea typeface="Consolas" charset="0"/>
                <a:cs typeface="Consolas" charset="0"/>
                <a:sym typeface="Wingdings"/>
              </a:rPr>
              <a:t>p = &amp;data;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  <a:sym typeface="Wingdings"/>
              </a:rPr>
              <a:t>    sp-&gt;p-&gt;d = 3;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  <a:sym typeface="Wingdings"/>
              </a:rPr>
              <a:t>    a[1] = data.d;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  <a:sym typeface="Wingdings"/>
              </a:rPr>
              <a:t>}</a:t>
            </a:r>
            <a:endParaRPr lang="en-US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717923" y="1690689"/>
          <a:ext cx="4218432" cy="384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36573"/>
                <a:gridCol w="1207008"/>
                <a:gridCol w="1474851"/>
              </a:tblGrid>
              <a:tr h="427040">
                <a:tc>
                  <a:txBody>
                    <a:bodyPr/>
                    <a:lstStyle/>
                    <a:p>
                      <a:r>
                        <a:rPr lang="en-US"/>
                        <a:t>Exp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Value</a:t>
                      </a:r>
                    </a:p>
                  </a:txBody>
                  <a:tcPr/>
                </a:tc>
              </a:tr>
              <a:tr h="427040">
                <a:tc>
                  <a:txBody>
                    <a:bodyPr/>
                    <a:lstStyle/>
                    <a:p>
                      <a:r>
                        <a:rPr lang="en-US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region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/>
                </a:tc>
              </a:tr>
              <a:tr h="427040">
                <a:tc>
                  <a:txBody>
                    <a:bodyPr/>
                    <a:lstStyle/>
                    <a:p>
                      <a:r>
                        <a:rPr lang="en-US"/>
                        <a:t>data.d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region</a:t>
                      </a:r>
                      <a:r>
                        <a:rPr lang="en-US" baseline="0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</a:tr>
              <a:tr h="427040">
                <a:tc>
                  <a:txBody>
                    <a:bodyPr/>
                    <a:lstStyle/>
                    <a:p>
                      <a:r>
                        <a:rPr lang="en-US"/>
                        <a:t>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region</a:t>
                      </a:r>
                      <a:r>
                        <a:rPr lang="en-US" baseline="0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undefined</a:t>
                      </a:r>
                    </a:p>
                  </a:txBody>
                  <a:tcPr/>
                </a:tc>
              </a:tr>
              <a:tr h="427040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region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/>
                </a:tc>
              </a:tr>
              <a:tr h="427040">
                <a:tc>
                  <a:txBody>
                    <a:bodyPr/>
                    <a:lstStyle/>
                    <a:p>
                      <a:r>
                        <a:rPr lang="en-US"/>
                        <a:t>a[0]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region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undefined</a:t>
                      </a:r>
                    </a:p>
                  </a:txBody>
                  <a:tcPr/>
                </a:tc>
              </a:tr>
              <a:tr h="427040">
                <a:tc>
                  <a:txBody>
                    <a:bodyPr/>
                    <a:lstStyle/>
                    <a:p>
                      <a:r>
                        <a:rPr lang="en-US"/>
                        <a:t>a[1]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region</a:t>
                      </a:r>
                      <a:r>
                        <a:rPr lang="en-US" baseline="0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undefined</a:t>
                      </a:r>
                    </a:p>
                  </a:txBody>
                  <a:tcPr/>
                </a:tc>
              </a:tr>
              <a:tr h="427040">
                <a:tc>
                  <a:txBody>
                    <a:bodyPr/>
                    <a:lstStyle/>
                    <a:p>
                      <a:r>
                        <a:rPr lang="en-US"/>
                        <a:t>MallocReg0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region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/>
                </a:tc>
              </a:tr>
              <a:tr h="427040">
                <a:tc>
                  <a:txBody>
                    <a:bodyPr/>
                    <a:lstStyle/>
                    <a:p>
                      <a:r>
                        <a:rPr lang="en-US"/>
                        <a:t>MallocReg0.p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region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region 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riangle 6"/>
          <p:cNvSpPr/>
          <p:nvPr/>
        </p:nvSpPr>
        <p:spPr>
          <a:xfrm rot="5400000">
            <a:off x="757617" y="4436793"/>
            <a:ext cx="325757" cy="369189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5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内存模型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0362" y="1554480"/>
            <a:ext cx="45285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s1 { </a:t>
            </a: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d; }</a:t>
            </a:r>
          </a:p>
          <a:p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s2 { </a:t>
            </a: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s1 * p; }</a:t>
            </a:r>
          </a:p>
          <a:p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foo() {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s1 data;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s2 *sp;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a[2];</a:t>
            </a:r>
          </a:p>
          <a:p>
            <a:endParaRPr lang="en-US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sp = 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  malloc(sizeof(</a:t>
            </a: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 s2))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    s</a:t>
            </a:r>
            <a:r>
              <a:rPr lang="mr-IN">
                <a:latin typeface="Consolas" charset="0"/>
                <a:ea typeface="Consolas" charset="0"/>
                <a:cs typeface="Consolas" charset="0"/>
                <a:sym typeface="Wingdings"/>
              </a:rPr>
              <a:t>p-&gt;</a:t>
            </a:r>
            <a:r>
              <a:rPr lang="en-US">
                <a:latin typeface="Consolas" charset="0"/>
                <a:ea typeface="Consolas" charset="0"/>
                <a:cs typeface="Consolas" charset="0"/>
                <a:sym typeface="Wingdings"/>
              </a:rPr>
              <a:t>p = &amp;data;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  <a:sym typeface="Wingdings"/>
              </a:rPr>
              <a:t>    sp-&gt;p-&gt;d = 3;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  <a:sym typeface="Wingdings"/>
              </a:rPr>
              <a:t>    a[1] = data.d;</a:t>
            </a:r>
          </a:p>
          <a:p>
            <a:r>
              <a:rPr lang="en-US">
                <a:latin typeface="Consolas" charset="0"/>
                <a:ea typeface="Consolas" charset="0"/>
                <a:cs typeface="Consolas" charset="0"/>
                <a:sym typeface="Wingdings"/>
              </a:rPr>
              <a:t>}</a:t>
            </a:r>
            <a:endParaRPr lang="en-US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717923" y="1690689"/>
          <a:ext cx="4218432" cy="384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36573"/>
                <a:gridCol w="1207008"/>
                <a:gridCol w="1474851"/>
              </a:tblGrid>
              <a:tr h="427040">
                <a:tc>
                  <a:txBody>
                    <a:bodyPr/>
                    <a:lstStyle/>
                    <a:p>
                      <a:r>
                        <a:rPr lang="en-US"/>
                        <a:t>Exp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Value</a:t>
                      </a:r>
                    </a:p>
                  </a:txBody>
                  <a:tcPr/>
                </a:tc>
              </a:tr>
              <a:tr h="427040">
                <a:tc>
                  <a:txBody>
                    <a:bodyPr/>
                    <a:lstStyle/>
                    <a:p>
                      <a:r>
                        <a:rPr lang="en-US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region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/>
                </a:tc>
              </a:tr>
              <a:tr h="427040">
                <a:tc>
                  <a:txBody>
                    <a:bodyPr/>
                    <a:lstStyle/>
                    <a:p>
                      <a:r>
                        <a:rPr lang="en-US"/>
                        <a:t>data.d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region</a:t>
                      </a:r>
                      <a:r>
                        <a:rPr lang="en-US" baseline="0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</a:tr>
              <a:tr h="427040">
                <a:tc>
                  <a:txBody>
                    <a:bodyPr/>
                    <a:lstStyle/>
                    <a:p>
                      <a:r>
                        <a:rPr lang="en-US"/>
                        <a:t>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region</a:t>
                      </a:r>
                      <a:r>
                        <a:rPr lang="en-US" baseline="0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undefined</a:t>
                      </a:r>
                    </a:p>
                  </a:txBody>
                  <a:tcPr/>
                </a:tc>
              </a:tr>
              <a:tr h="427040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region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/>
                </a:tc>
              </a:tr>
              <a:tr h="427040">
                <a:tc>
                  <a:txBody>
                    <a:bodyPr/>
                    <a:lstStyle/>
                    <a:p>
                      <a:r>
                        <a:rPr lang="en-US"/>
                        <a:t>a[0]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region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undefined</a:t>
                      </a:r>
                    </a:p>
                  </a:txBody>
                  <a:tcPr/>
                </a:tc>
              </a:tr>
              <a:tr h="427040">
                <a:tc>
                  <a:txBody>
                    <a:bodyPr/>
                    <a:lstStyle/>
                    <a:p>
                      <a:r>
                        <a:rPr lang="en-US"/>
                        <a:t>a[1]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region</a:t>
                      </a:r>
                      <a:r>
                        <a:rPr lang="en-US" baseline="0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</a:tr>
              <a:tr h="427040">
                <a:tc>
                  <a:txBody>
                    <a:bodyPr/>
                    <a:lstStyle/>
                    <a:p>
                      <a:r>
                        <a:rPr lang="en-US"/>
                        <a:t>MallocReg0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region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/>
                </a:tc>
              </a:tr>
              <a:tr h="427040">
                <a:tc>
                  <a:txBody>
                    <a:bodyPr/>
                    <a:lstStyle/>
                    <a:p>
                      <a:r>
                        <a:rPr lang="en-US"/>
                        <a:t>MallocReg0.p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region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region 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riangle 6"/>
          <p:cNvSpPr/>
          <p:nvPr/>
        </p:nvSpPr>
        <p:spPr>
          <a:xfrm rot="5400000">
            <a:off x="757617" y="4692825"/>
            <a:ext cx="325757" cy="369189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9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95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 inference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Simple bottom-up type inference: similar to template type inference</a:t>
            </a:r>
          </a:p>
          <a:p>
            <a:r>
              <a:rPr lang="en-US" altLang="zh-CN" dirty="0" smtClean="0"/>
              <a:t>On expression, function return type, function parameter type, lambdas:</a:t>
            </a:r>
          </a:p>
          <a:p>
            <a:pPr marL="457200" lvl="1" indent="0">
              <a:buNone/>
            </a:pPr>
            <a:r>
              <a:rPr lang="es-ES" altLang="zh-CN" sz="1800" dirty="0" smtClean="0">
                <a:latin typeface="Consolas" panose="020B0609020204030204" pitchFamily="49" charset="0"/>
              </a:rPr>
              <a:t>auto pow(int base, int exp)</a:t>
            </a:r>
          </a:p>
          <a:p>
            <a:pPr marL="457200" lvl="1" indent="0">
              <a:buNone/>
            </a:pPr>
            <a:r>
              <a:rPr lang="es-ES" altLang="zh-CN" sz="1800" dirty="0" smtClean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altLang="zh-CN" sz="1800" dirty="0" smtClean="0">
                <a:latin typeface="Consolas" panose="020B0609020204030204" pitchFamily="49" charset="0"/>
              </a:rPr>
              <a:t>    if 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latin typeface="Consolas" panose="020B0609020204030204" pitchFamily="49" charset="0"/>
              </a:rPr>
              <a:t>exp</a:t>
            </a:r>
            <a:r>
              <a:rPr lang="en-US" altLang="zh-CN" sz="1800" dirty="0">
                <a:latin typeface="Consolas" panose="020B0609020204030204" pitchFamily="49" charset="0"/>
              </a:rPr>
              <a:t> == 0) return 1;</a:t>
            </a:r>
          </a:p>
          <a:p>
            <a:pPr marL="457200" lvl="1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else return base * pow(base, </a:t>
            </a:r>
            <a:r>
              <a:rPr lang="en-US" altLang="zh-CN" sz="1800" dirty="0" err="1">
                <a:latin typeface="Consolas" panose="020B0609020204030204" pitchFamily="49" charset="0"/>
              </a:rPr>
              <a:t>exp</a:t>
            </a:r>
            <a:r>
              <a:rPr lang="en-US" altLang="zh-CN" sz="1800" dirty="0">
                <a:latin typeface="Consolas" panose="020B0609020204030204" pitchFamily="49" charset="0"/>
              </a:rPr>
              <a:t> - 1</a:t>
            </a:r>
            <a:r>
              <a:rPr lang="en-US" altLang="zh-CN" sz="1800" dirty="0" smtClean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s-ES" altLang="zh-CN" sz="1800" dirty="0" smtClean="0">
                <a:latin typeface="Consolas" panose="020B0609020204030204" pitchFamily="49" charset="0"/>
              </a:rPr>
              <a:t>} // C++14.</a:t>
            </a:r>
          </a:p>
          <a:p>
            <a:pPr marL="457200" lvl="1" indent="0">
              <a:buNone/>
            </a:pPr>
            <a:r>
              <a:rPr lang="es-ES" altLang="zh-CN" sz="1800" dirty="0" smtClean="0">
                <a:latin typeface="Consolas" panose="020B0609020204030204" pitchFamily="49" charset="0"/>
              </a:rPr>
              <a:t>auto </a:t>
            </a:r>
            <a:r>
              <a:rPr lang="es-ES" altLang="zh-CN" sz="1800" dirty="0">
                <a:latin typeface="Consolas" panose="020B0609020204030204" pitchFamily="49" charset="0"/>
              </a:rPr>
              <a:t>lambda = [](auto x, auto y) {return x + y</a:t>
            </a:r>
            <a:r>
              <a:rPr lang="es-ES" altLang="zh-CN" sz="1800" dirty="0" smtClean="0">
                <a:latin typeface="Consolas" panose="020B0609020204030204" pitchFamily="49" charset="0"/>
              </a:rPr>
              <a:t>;};</a:t>
            </a:r>
          </a:p>
          <a:p>
            <a:pPr marL="457200" lvl="1" indent="0">
              <a:buNone/>
            </a:pPr>
            <a:endParaRPr lang="es-ES" altLang="zh-CN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altLang="zh-CN" dirty="0" smtClean="0"/>
              <a:t>Why so simple? What happens on ptrs/refs?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96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Smart pointers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unique_ptr</a:t>
            </a:r>
            <a:r>
              <a:rPr lang="en-US" altLang="zh-CN" dirty="0" smtClean="0"/>
              <a:t>: based on life-cycle, “owns” a pointer</a:t>
            </a:r>
          </a:p>
          <a:p>
            <a:r>
              <a:rPr lang="en-US" altLang="zh-CN" dirty="0" err="1" smtClean="0"/>
              <a:t>shared_ptr</a:t>
            </a:r>
            <a:r>
              <a:rPr lang="en-US" altLang="zh-CN" dirty="0" smtClean="0"/>
              <a:t>: based on reference count, “shares” a pointer</a:t>
            </a:r>
          </a:p>
          <a:p>
            <a:r>
              <a:rPr lang="en-US" altLang="zh-CN" dirty="0" err="1" smtClean="0"/>
              <a:t>weak_ptr</a:t>
            </a:r>
            <a:r>
              <a:rPr lang="en-US" altLang="zh-CN" dirty="0" smtClean="0"/>
              <a:t>: to break </a:t>
            </a:r>
            <a:r>
              <a:rPr lang="en-US" altLang="zh-CN" dirty="0" err="1" smtClean="0"/>
              <a:t>shared_ptr</a:t>
            </a:r>
            <a:r>
              <a:rPr lang="en-US" altLang="zh-CN" dirty="0" smtClean="0"/>
              <a:t> cycle (and more)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How to transfer ownership of an </a:t>
            </a:r>
            <a:r>
              <a:rPr lang="en-US" altLang="zh-CN" dirty="0" err="1" smtClean="0"/>
              <a:t>unique_ptr</a:t>
            </a:r>
            <a:r>
              <a:rPr lang="en-US" altLang="zh-CN" dirty="0" smtClean="0"/>
              <a:t>?</a:t>
            </a:r>
          </a:p>
          <a:p>
            <a:pPr marL="0" indent="0">
              <a:buNone/>
            </a:pPr>
            <a:r>
              <a:rPr lang="en-US" altLang="zh-CN" dirty="0" smtClean="0"/>
              <a:t>How to implement a tree? What about a graph?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46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Rvalue</a:t>
            </a:r>
            <a:r>
              <a:rPr lang="en-US" altLang="zh-CN" dirty="0" smtClean="0"/>
              <a:t> references: 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See the following example. Do you notice the efficiency problem?</a:t>
            </a:r>
          </a:p>
          <a:p>
            <a:pPr marL="457200" lvl="1" indent="0">
              <a:buNone/>
            </a:pPr>
            <a:r>
              <a:rPr lang="en-US" altLang="zh-CN" sz="1800" dirty="0" smtClean="0">
                <a:latin typeface="Consolas" panose="020B0609020204030204" pitchFamily="49" charset="0"/>
              </a:rPr>
              <a:t>class List { ... };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1800" dirty="0" smtClean="0">
                <a:latin typeface="Consolas" panose="020B0609020204030204" pitchFamily="49" charset="0"/>
              </a:rPr>
              <a:t>List a(10), b(20);</a:t>
            </a:r>
          </a:p>
          <a:p>
            <a:pPr marL="457200" lvl="1" indent="0">
              <a:buNone/>
            </a:pPr>
            <a:r>
              <a:rPr lang="en-US" altLang="zh-CN" sz="1800" dirty="0" smtClean="0">
                <a:latin typeface="Consolas" panose="020B0609020204030204" pitchFamily="49" charset="0"/>
              </a:rPr>
              <a:t>List c = a + b;  // two steps: call op+ of a on b,</a:t>
            </a:r>
          </a:p>
          <a:p>
            <a:pPr marL="457200" lvl="1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 smtClean="0">
                <a:latin typeface="Consolas" panose="020B0609020204030204" pitchFamily="49" charset="0"/>
              </a:rPr>
              <a:t>      	          // call constructor on (</a:t>
            </a:r>
            <a:r>
              <a:rPr lang="en-US" altLang="zh-CN" sz="1800" dirty="0" err="1" smtClean="0">
                <a:latin typeface="Consolas" panose="020B0609020204030204" pitchFamily="49" charset="0"/>
              </a:rPr>
              <a:t>a+b</a:t>
            </a:r>
            <a:r>
              <a:rPr lang="en-US" altLang="zh-CN" sz="1800" dirty="0" smtClean="0">
                <a:latin typeface="Consolas" panose="020B0609020204030204" pitchFamily="49" charset="0"/>
              </a:rPr>
              <a:t>)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cs typeface="+mn-cs"/>
              </a:rPr>
              <a:t>   How do you write constructor for List?</a:t>
            </a:r>
          </a:p>
        </p:txBody>
      </p:sp>
    </p:spTree>
    <p:extLst>
      <p:ext uri="{BB962C8B-B14F-4D97-AF65-F5344CB8AC3E}">
        <p14:creationId xmlns:p14="http://schemas.microsoft.com/office/powerpoint/2010/main" val="198391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Using C++98 convention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11" y="1690688"/>
            <a:ext cx="7187978" cy="400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1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FromLab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FFFFFF"/>
      </a:accent3>
      <a:accent4>
        <a:srgbClr val="000000"/>
      </a:accent4>
      <a:accent5>
        <a:srgbClr val="AABBDC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DejaVu Sans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rgbClr val="080000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DejaVu Sans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rgbClr val="080000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0070C0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AABBDC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FromLab" id="{8F3547E3-6FEB-D644-9AC6-5C968454646F}" vid="{5ABF4125-6819-8341-8855-74BC5400C477}"/>
    </a:ext>
  </a:extLst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FFFFFF"/>
      </a:accent3>
      <a:accent4>
        <a:srgbClr val="000000"/>
      </a:accent4>
      <a:accent5>
        <a:srgbClr val="AABBDC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DejaVu Sans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rgbClr val="080000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DejaVu Sans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rgbClr val="080000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0070C0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AABBDC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hemeFromLab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FFFFFF"/>
      </a:accent3>
      <a:accent4>
        <a:srgbClr val="000000"/>
      </a:accent4>
      <a:accent5>
        <a:srgbClr val="AABBDC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DejaVu Sans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rgbClr val="080000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DejaVu Sans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rgbClr val="080000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0070C0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AABBDC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FromLab" id="{8F3547E3-6FEB-D644-9AC6-5C968454646F}" vid="{5ABF4125-6819-8341-8855-74BC5400C477}"/>
    </a:ext>
  </a:extLst>
</a:theme>
</file>

<file path=ppt/theme/theme4.xml><?xml version="1.0" encoding="utf-8"?>
<a:theme xmlns:a="http://schemas.openxmlformats.org/drawingml/2006/main" name="2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FFFFFF"/>
      </a:accent3>
      <a:accent4>
        <a:srgbClr val="000000"/>
      </a:accent4>
      <a:accent5>
        <a:srgbClr val="AABBDC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DejaVu Sans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rgbClr val="080000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DejaVu Sans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rgbClr val="080000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0070C0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AABBDC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ThemeFromLab</Template>
  <TotalTime>2079</TotalTime>
  <Words>2435</Words>
  <Application>Microsoft Office PowerPoint</Application>
  <PresentationFormat>全屏显示(4:3)</PresentationFormat>
  <Paragraphs>589</Paragraphs>
  <Slides>54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54</vt:i4>
      </vt:variant>
    </vt:vector>
  </HeadingPairs>
  <TitlesOfParts>
    <vt:vector size="67" baseType="lpstr">
      <vt:lpstr>DejaVu Sans</vt:lpstr>
      <vt:lpstr>DengXian</vt:lpstr>
      <vt:lpstr>Sauce Code Powerline</vt:lpstr>
      <vt:lpstr>宋体</vt:lpstr>
      <vt:lpstr>Arial</vt:lpstr>
      <vt:lpstr>Calibri</vt:lpstr>
      <vt:lpstr>Calibri Light</vt:lpstr>
      <vt:lpstr>Consolas</vt:lpstr>
      <vt:lpstr>Wingdings</vt:lpstr>
      <vt:lpstr>ThemeFromLab</vt:lpstr>
      <vt:lpstr>1_Office 主题</vt:lpstr>
      <vt:lpstr>1_ThemeFromLab</vt:lpstr>
      <vt:lpstr>2_Office 主题</vt:lpstr>
      <vt:lpstr>编译原理(H)  讨论课</vt:lpstr>
      <vt:lpstr>Introduction to modern C++</vt:lpstr>
      <vt:lpstr>Syntax changes</vt:lpstr>
      <vt:lpstr>Syntax changes</vt:lpstr>
      <vt:lpstr>Lambda expressions</vt:lpstr>
      <vt:lpstr>Type inference</vt:lpstr>
      <vt:lpstr>Smart pointers</vt:lpstr>
      <vt:lpstr>Rvalue references: motivation</vt:lpstr>
      <vt:lpstr>Using C++98 convention</vt:lpstr>
      <vt:lpstr>What happens?</vt:lpstr>
      <vt:lpstr>Dilemma</vt:lpstr>
      <vt:lpstr>Approach</vt:lpstr>
      <vt:lpstr>Rvalue reference</vt:lpstr>
      <vt:lpstr>New solution</vt:lpstr>
      <vt:lpstr>std::move and std::forward</vt:lpstr>
      <vt:lpstr>Example: unique_ptr</vt:lpstr>
      <vt:lpstr>Q&amp;A</vt:lpstr>
      <vt:lpstr>Clang Static Analyzer</vt:lpstr>
      <vt:lpstr>静态分析</vt:lpstr>
      <vt:lpstr>静态分析</vt:lpstr>
      <vt:lpstr>静态分析</vt:lpstr>
      <vt:lpstr>静态分析</vt:lpstr>
      <vt:lpstr>静态分析</vt:lpstr>
      <vt:lpstr>静态分析方法</vt:lpstr>
      <vt:lpstr>Textual pattern matching</vt:lpstr>
      <vt:lpstr>静态分析方法</vt:lpstr>
      <vt:lpstr>PowerPoint 演示文稿</vt:lpstr>
      <vt:lpstr>静态分析方法</vt:lpstr>
      <vt:lpstr>静态分析方法</vt:lpstr>
      <vt:lpstr>符号执行</vt:lpstr>
      <vt:lpstr>符号执行</vt:lpstr>
      <vt:lpstr>符号执行</vt:lpstr>
      <vt:lpstr>Clang Static Analyzer</vt:lpstr>
      <vt:lpstr>FrontEnd</vt:lpstr>
      <vt:lpstr>FrontEnd</vt:lpstr>
      <vt:lpstr>FrontEnd</vt:lpstr>
      <vt:lpstr>FrontEnd</vt:lpstr>
      <vt:lpstr>遍历 AST</vt:lpstr>
      <vt:lpstr>遍历 AST</vt:lpstr>
      <vt:lpstr>遍历 AST</vt:lpstr>
      <vt:lpstr>遍历 AST</vt:lpstr>
      <vt:lpstr>FrontEnd</vt:lpstr>
      <vt:lpstr>FrontEnd</vt:lpstr>
      <vt:lpstr>跨函数分析</vt:lpstr>
      <vt:lpstr>内存模型</vt:lpstr>
      <vt:lpstr>内存模型</vt:lpstr>
      <vt:lpstr>内存模型</vt:lpstr>
      <vt:lpstr>内存模型</vt:lpstr>
      <vt:lpstr>内存模型</vt:lpstr>
      <vt:lpstr>内存模型</vt:lpstr>
      <vt:lpstr>内存模型</vt:lpstr>
      <vt:lpstr>内存模型</vt:lpstr>
      <vt:lpstr>内存模型</vt:lpstr>
      <vt:lpstr>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郭兴</dc:creator>
  <cp:lastModifiedBy>阴钰</cp:lastModifiedBy>
  <cp:revision>120</cp:revision>
  <dcterms:created xsi:type="dcterms:W3CDTF">2016-10-12T09:13:36Z</dcterms:created>
  <dcterms:modified xsi:type="dcterms:W3CDTF">2016-11-25T00:59:46Z</dcterms:modified>
</cp:coreProperties>
</file>