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6" r:id="rId4"/>
    <p:sldId id="267" r:id="rId5"/>
    <p:sldId id="269" r:id="rId6"/>
    <p:sldId id="258" r:id="rId7"/>
    <p:sldId id="259" r:id="rId8"/>
    <p:sldId id="265" r:id="rId9"/>
    <p:sldId id="261" r:id="rId10"/>
    <p:sldId id="260" r:id="rId11"/>
    <p:sldId id="264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B8EDF2E-3A85-4B0A-BB7B-556250C6BDCF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iubb@mail.ustc.edu.cn" TargetMode="External"/><Relationship Id="rId2" Type="http://schemas.openxmlformats.org/officeDocument/2006/relationships/hyperlink" Target="http://staff.ustc.edu.cn/~bhu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uiliu@mail.ustc.edu.c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22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25.png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Computer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作业：</a:t>
            </a:r>
            <a:r>
              <a:rPr lang="en-US" dirty="0"/>
              <a:t>20%</a:t>
            </a:r>
            <a:endParaRPr lang="zh-CN" altLang="en-US" dirty="0"/>
          </a:p>
          <a:p>
            <a:r>
              <a:rPr lang="zh-CN" altLang="en-US" dirty="0"/>
              <a:t>实验：</a:t>
            </a:r>
            <a:r>
              <a:rPr lang="en-US" dirty="0"/>
              <a:t>20%</a:t>
            </a:r>
            <a:endParaRPr lang="zh-CN" altLang="en-US" dirty="0"/>
          </a:p>
          <a:p>
            <a:r>
              <a:rPr lang="zh-CN" altLang="en-US" dirty="0" smtClean="0"/>
              <a:t>课堂测验：</a:t>
            </a:r>
            <a:r>
              <a:rPr lang="en-US" dirty="0"/>
              <a:t>10</a:t>
            </a:r>
            <a:r>
              <a:rPr 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期中考试：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两个班统一试卷</a:t>
            </a:r>
            <a:r>
              <a:rPr lang="en-US" altLang="zh-CN" dirty="0" smtClean="0"/>
              <a:t>）</a:t>
            </a:r>
            <a:endParaRPr lang="en-US" dirty="0" smtClean="0"/>
          </a:p>
          <a:p>
            <a:r>
              <a:rPr lang="zh-CN" altLang="en-US" dirty="0" smtClean="0"/>
              <a:t>期末考试：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两个班统一试卷</a:t>
            </a:r>
            <a:r>
              <a:rPr lang="en-US" altLang="zh-CN" dirty="0" smtClean="0"/>
              <a:t>）</a:t>
            </a:r>
          </a:p>
          <a:p>
            <a:r>
              <a:rPr lang="zh-CN" altLang="en-US" smtClean="0">
                <a:solidFill>
                  <a:srgbClr val="0070C0"/>
                </a:solidFill>
              </a:rPr>
              <a:t>课外拓展：</a:t>
            </a:r>
            <a:r>
              <a:rPr lang="zh-CN" altLang="en-US" dirty="0" smtClean="0">
                <a:solidFill>
                  <a:srgbClr val="0070C0"/>
                </a:solidFill>
              </a:rPr>
              <a:t>最高</a:t>
            </a:r>
            <a:r>
              <a:rPr lang="en-US" altLang="zh-CN" dirty="0" smtClean="0">
                <a:solidFill>
                  <a:srgbClr val="0070C0"/>
                </a:solidFill>
              </a:rPr>
              <a:t>10</a:t>
            </a:r>
            <a:r>
              <a:rPr lang="zh-CN" altLang="en-US" dirty="0" smtClean="0">
                <a:solidFill>
                  <a:srgbClr val="0070C0"/>
                </a:solidFill>
              </a:rPr>
              <a:t>分（附加分）</a:t>
            </a:r>
          </a:p>
          <a:p>
            <a:pPr>
              <a:buNone/>
            </a:pPr>
            <a:endParaRPr lang="en-US" altLang="zh-CN" sz="120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作业</a:t>
            </a:r>
            <a:r>
              <a:rPr lang="zh-CN" altLang="en-US" dirty="0">
                <a:solidFill>
                  <a:srgbClr val="FF0000"/>
                </a:solidFill>
              </a:rPr>
              <a:t>和实验报告必须按时</a:t>
            </a:r>
            <a:r>
              <a:rPr lang="zh-CN" altLang="en-US" dirty="0" smtClean="0">
                <a:solidFill>
                  <a:srgbClr val="FF0000"/>
                </a:solidFill>
              </a:rPr>
              <a:t>交，抄袭不计成绩，迟交成绩折半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上课不允许使用电脑和手机</a:t>
            </a:r>
          </a:p>
          <a:p>
            <a:pPr lvl="0"/>
            <a:r>
              <a:rPr lang="zh-CN" altLang="en-US" dirty="0" smtClean="0">
                <a:solidFill>
                  <a:srgbClr val="FF0000"/>
                </a:solidFill>
              </a:rPr>
              <a:t>课堂测验缺考的处理：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不予补考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若有班主任签字的请假条，本次测验不计入平时成绩，否则本次测验成绩计为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实验缺交</a:t>
            </a:r>
            <a:r>
              <a:rPr lang="en-US" altLang="zh-CN" dirty="0" smtClean="0">
                <a:solidFill>
                  <a:srgbClr val="FF0000"/>
                </a:solidFill>
              </a:rPr>
              <a:t>1/3</a:t>
            </a:r>
            <a:r>
              <a:rPr lang="zh-CN" altLang="en-US" dirty="0" smtClean="0">
                <a:solidFill>
                  <a:srgbClr val="FF0000"/>
                </a:solidFill>
              </a:rPr>
              <a:t>以上（含）的处理：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本课程的实验成绩为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，学分为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在补交实验之前，不能参加补考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后续相关课程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网络系统实验</a:t>
            </a:r>
            <a:r>
              <a:rPr lang="zh-CN" altLang="en-US" dirty="0" smtClean="0"/>
              <a:t>（三下）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编程实验，交换机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路由器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服务器配置实验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网络算法学</a:t>
            </a:r>
            <a:r>
              <a:rPr lang="zh-CN" altLang="en-US" dirty="0" smtClean="0"/>
              <a:t>（四上）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关注网络处理系统的高效实现</a:t>
            </a:r>
            <a:endParaRPr lang="en-US" altLang="zh-CN" dirty="0" smtClean="0"/>
          </a:p>
          <a:p>
            <a:pPr lvl="1"/>
            <a:endParaRPr lang="en-US" altLang="zh-CN" sz="120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信息安全导论</a:t>
            </a:r>
            <a:r>
              <a:rPr lang="zh-CN" altLang="en-US" dirty="0" smtClean="0"/>
              <a:t>（三下）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针对信息安全较全面的介绍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信息安全实验</a:t>
            </a:r>
            <a:r>
              <a:rPr lang="zh-CN" altLang="en-US" dirty="0" smtClean="0"/>
              <a:t>（三暑）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攻防实验 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几点忠告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学习网络和使用网络是两回事：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使用网络是愉快的，学习网络可能是枯燥的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sz="1200" dirty="0" smtClean="0"/>
          </a:p>
          <a:p>
            <a:r>
              <a:rPr lang="zh-CN" altLang="en-US" dirty="0" smtClean="0"/>
              <a:t>要有正确的学习方法：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网络课涉及的知识点很多，</a:t>
            </a:r>
            <a:r>
              <a:rPr lang="zh-CN" altLang="en-US" dirty="0" smtClean="0">
                <a:solidFill>
                  <a:srgbClr val="FF0000"/>
                </a:solidFill>
              </a:rPr>
              <a:t>要经常梳理知识点，建立知识点之间的联系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协议</a:t>
            </a:r>
            <a:r>
              <a:rPr lang="zh-CN" altLang="en-US" smtClean="0"/>
              <a:t>就是一系列规定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切忌死记硬背，要理解为什么这么规定</a:t>
            </a:r>
            <a:endParaRPr lang="en-US" altLang="zh-CN" dirty="0" smtClean="0"/>
          </a:p>
          <a:p>
            <a:endParaRPr lang="en-US" altLang="zh-CN" sz="1200" dirty="0" smtClean="0"/>
          </a:p>
          <a:p>
            <a:r>
              <a:rPr lang="zh-CN" altLang="en-US" dirty="0" smtClean="0"/>
              <a:t>亲自做实验，</a:t>
            </a:r>
            <a:r>
              <a:rPr lang="zh-CN" altLang="en-US" dirty="0" smtClean="0">
                <a:solidFill>
                  <a:srgbClr val="FF0000"/>
                </a:solidFill>
              </a:rPr>
              <a:t>动手实践很重要！！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助教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教师：</a:t>
            </a:r>
            <a:r>
              <a:rPr lang="zh-CN" altLang="en-US" dirty="0"/>
              <a:t>华蓓</a:t>
            </a:r>
          </a:p>
          <a:p>
            <a:pPr lvl="1"/>
            <a:r>
              <a:rPr lang="zh-CN" altLang="en-US" dirty="0"/>
              <a:t>办公室：科技</a:t>
            </a:r>
            <a:r>
              <a:rPr lang="zh-CN" altLang="en-US" dirty="0" smtClean="0"/>
              <a:t>实验楼西</a:t>
            </a:r>
            <a:r>
              <a:rPr lang="zh-CN" altLang="en-US" dirty="0"/>
              <a:t>楼</a:t>
            </a:r>
            <a:r>
              <a:rPr lang="en-US" dirty="0"/>
              <a:t>617</a:t>
            </a:r>
            <a:r>
              <a:rPr lang="zh-CN" altLang="en-US" dirty="0"/>
              <a:t>室</a:t>
            </a:r>
          </a:p>
          <a:p>
            <a:pPr lvl="1"/>
            <a:r>
              <a:rPr lang="zh-CN" altLang="en-US" dirty="0"/>
              <a:t>电话</a:t>
            </a:r>
            <a:r>
              <a:rPr lang="en-US" dirty="0"/>
              <a:t>: 63607043</a:t>
            </a:r>
            <a:endParaRPr lang="zh-CN" altLang="en-US" dirty="0"/>
          </a:p>
          <a:p>
            <a:pPr lvl="1"/>
            <a:r>
              <a:rPr lang="zh-CN" altLang="en-US" dirty="0" smtClean="0"/>
              <a:t>电子邮件</a:t>
            </a:r>
            <a:r>
              <a:rPr lang="en-US" dirty="0"/>
              <a:t>: bhua@ustc.edu.cn </a:t>
            </a:r>
            <a:endParaRPr lang="zh-CN" altLang="en-US" dirty="0"/>
          </a:p>
          <a:p>
            <a:pPr lvl="1"/>
            <a:r>
              <a:rPr lang="zh-CN" altLang="en-US" dirty="0"/>
              <a:t>主页：</a:t>
            </a:r>
            <a:r>
              <a:rPr lang="en-US" b="1" u="sng" dirty="0">
                <a:solidFill>
                  <a:srgbClr val="FF0000"/>
                </a:solidFill>
                <a:hlinkClick r:id="rId2"/>
              </a:rPr>
              <a:t>http://staff.ustc.edu.cn/~</a:t>
            </a:r>
            <a:r>
              <a:rPr lang="en-US" b="1" u="sng" dirty="0" smtClean="0">
                <a:solidFill>
                  <a:srgbClr val="FF0000"/>
                </a:solidFill>
                <a:hlinkClick r:id="rId2"/>
              </a:rPr>
              <a:t>bhua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助教：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刘贝贝：</a:t>
            </a:r>
            <a:r>
              <a:rPr lang="en-US" altLang="zh-CN" dirty="0" smtClean="0">
                <a:hlinkClick r:id="rId3"/>
              </a:rPr>
              <a:t>liubb@mail.ustc.edu.cn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刘锐：</a:t>
            </a:r>
            <a:r>
              <a:rPr lang="en-US" altLang="zh-CN" dirty="0" smtClean="0">
                <a:hlinkClick r:id="rId4"/>
              </a:rPr>
              <a:t>ruiliu@mail.ustc.edu.cn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网络无处不在</a:t>
            </a:r>
            <a:endParaRPr lang="zh-CN" altLang="en-US" dirty="0"/>
          </a:p>
        </p:txBody>
      </p:sp>
      <p:pic>
        <p:nvPicPr>
          <p:cNvPr id="4" name="内容占位符 3" descr="办公室上网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2880320" cy="1440160"/>
          </a:xfrm>
        </p:spPr>
      </p:pic>
      <p:pic>
        <p:nvPicPr>
          <p:cNvPr id="5" name="图片 4" descr="家庭宽带上网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3" y="1628800"/>
            <a:ext cx="2165573" cy="1440160"/>
          </a:xfrm>
          <a:prstGeom prst="rect">
            <a:avLst/>
          </a:prstGeom>
        </p:spPr>
      </p:pic>
      <p:pic>
        <p:nvPicPr>
          <p:cNvPr id="6" name="图片 5" descr="车站wif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933057"/>
            <a:ext cx="2880320" cy="1684519"/>
          </a:xfrm>
          <a:prstGeom prst="rect">
            <a:avLst/>
          </a:prstGeom>
        </p:spPr>
      </p:pic>
      <p:pic>
        <p:nvPicPr>
          <p:cNvPr id="7" name="图片 6" descr="走路玩手机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1" y="1628800"/>
            <a:ext cx="2005285" cy="144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工作场所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家庭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车站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240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路上</a:t>
            </a:r>
            <a:endParaRPr lang="zh-CN" altLang="en-US" dirty="0"/>
          </a:p>
        </p:txBody>
      </p:sp>
      <p:pic>
        <p:nvPicPr>
          <p:cNvPr id="14" name="图片 13" descr="物联网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3933056"/>
            <a:ext cx="2995532" cy="1872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52120" y="5877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物联网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普通用户看到的网络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3200" dirty="0" smtClean="0"/>
              <a:t>网络应用</a:t>
            </a:r>
            <a:endParaRPr lang="en-US" altLang="zh-CN" sz="3200" dirty="0" smtClean="0"/>
          </a:p>
          <a:p>
            <a:endParaRPr lang="zh-CN" altLang="en-US" dirty="0"/>
          </a:p>
        </p:txBody>
      </p:sp>
      <p:pic>
        <p:nvPicPr>
          <p:cNvPr id="5" name="内容占位符 4" descr="网上搜索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7715" y="2492896"/>
            <a:ext cx="2007657" cy="1080120"/>
          </a:xfrm>
        </p:spPr>
      </p:pic>
      <p:pic>
        <p:nvPicPr>
          <p:cNvPr id="6" name="图片 5" descr="网上聊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1813185" cy="1152128"/>
          </a:xfrm>
          <a:prstGeom prst="rect">
            <a:avLst/>
          </a:prstGeom>
        </p:spPr>
      </p:pic>
      <p:pic>
        <p:nvPicPr>
          <p:cNvPr id="7" name="图片 6" descr="网上购物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7" y="2492896"/>
            <a:ext cx="1214055" cy="1296144"/>
          </a:xfrm>
          <a:prstGeom prst="rect">
            <a:avLst/>
          </a:prstGeom>
        </p:spPr>
      </p:pic>
      <p:pic>
        <p:nvPicPr>
          <p:cNvPr id="8" name="图片 7" descr="上网看电影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5157192"/>
            <a:ext cx="2016224" cy="1088761"/>
          </a:xfrm>
          <a:prstGeom prst="rect">
            <a:avLst/>
          </a:prstGeom>
        </p:spPr>
      </p:pic>
      <p:pic>
        <p:nvPicPr>
          <p:cNvPr id="10" name="Picture 3" descr="Screen Clippi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977" t="5508"/>
          <a:stretch>
            <a:fillRect/>
          </a:stretch>
        </p:blipFill>
        <p:spPr bwMode="auto">
          <a:xfrm>
            <a:off x="4932040" y="3717032"/>
            <a:ext cx="279009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Screen Clippi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348880"/>
            <a:ext cx="1617787" cy="114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9" descr="手机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328" y="2204864"/>
            <a:ext cx="61118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无线路由器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68344" y="3717032"/>
            <a:ext cx="1224136" cy="1224136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4860032" y="1556792"/>
            <a:ext cx="4038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上网设备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图片 16" descr="网络设备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5364088" y="5661248"/>
            <a:ext cx="1332656" cy="403918"/>
          </a:xfrm>
          <a:prstGeom prst="rect">
            <a:avLst/>
          </a:prstGeom>
        </p:spPr>
      </p:pic>
      <p:pic>
        <p:nvPicPr>
          <p:cNvPr id="18" name="图片 17" descr="无线上网卡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80312" y="5373217"/>
            <a:ext cx="1394842" cy="936104"/>
          </a:xfrm>
          <a:prstGeom prst="rect">
            <a:avLst/>
          </a:prstGeom>
        </p:spPr>
      </p:pic>
      <p:pic>
        <p:nvPicPr>
          <p:cNvPr id="19" name="图片 18" descr="网游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29762" y="3933056"/>
            <a:ext cx="1764196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本课程要了解的网络</a:t>
            </a:r>
            <a:endParaRPr lang="zh-CN" altLang="en-US" dirty="0"/>
          </a:p>
        </p:txBody>
      </p:sp>
      <p:pic>
        <p:nvPicPr>
          <p:cNvPr id="616" name="内容占位符 615" descr="互联网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275856" y="1844824"/>
            <a:ext cx="5491745" cy="3384376"/>
          </a:xfrm>
        </p:spPr>
      </p:pic>
      <p:grpSp>
        <p:nvGrpSpPr>
          <p:cNvPr id="5" name="Group 262"/>
          <p:cNvGrpSpPr>
            <a:grpSpLocks/>
          </p:cNvGrpSpPr>
          <p:nvPr/>
        </p:nvGrpSpPr>
        <p:grpSpPr bwMode="auto">
          <a:xfrm>
            <a:off x="395536" y="1844824"/>
            <a:ext cx="2592288" cy="3384376"/>
            <a:chOff x="3177" y="1065"/>
            <a:chExt cx="2186" cy="2828"/>
          </a:xfrm>
        </p:grpSpPr>
        <p:sp>
          <p:nvSpPr>
            <p:cNvPr id="6" name="Freeform 263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4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>
                <a:gd name="T0" fmla="*/ 2962331 w 765"/>
                <a:gd name="T1" fmla="*/ 80230 h 459"/>
                <a:gd name="T2" fmla="*/ 2007464 w 765"/>
                <a:gd name="T3" fmla="*/ 565927 h 459"/>
                <a:gd name="T4" fmla="*/ 671564 w 765"/>
                <a:gd name="T5" fmla="*/ 811285 h 459"/>
                <a:gd name="T6" fmla="*/ 95961 w 765"/>
                <a:gd name="T7" fmla="*/ 2736919 h 459"/>
                <a:gd name="T8" fmla="*/ 1256062 w 765"/>
                <a:gd name="T9" fmla="*/ 3610078 h 459"/>
                <a:gd name="T10" fmla="*/ 2414544 w 765"/>
                <a:gd name="T11" fmla="*/ 3468882 h 459"/>
                <a:gd name="T12" fmla="*/ 4075472 w 765"/>
                <a:gd name="T13" fmla="*/ 3610078 h 459"/>
                <a:gd name="T14" fmla="*/ 4876933 w 765"/>
                <a:gd name="T15" fmla="*/ 3532405 h 459"/>
                <a:gd name="T16" fmla="*/ 5249562 w 765"/>
                <a:gd name="T17" fmla="*/ 3024570 h 459"/>
                <a:gd name="T18" fmla="*/ 5240341 w 765"/>
                <a:gd name="T19" fmla="*/ 1286450 h 459"/>
                <a:gd name="T20" fmla="*/ 4624854 w 765"/>
                <a:gd name="T21" fmla="*/ 275381 h 459"/>
                <a:gd name="T22" fmla="*/ 2962331 w 765"/>
                <a:gd name="T23" fmla="*/ 8023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65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266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324" name="Rectangle 2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5" name="AutoShape 2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CCFF"/>
                  </a:solidFill>
                  <a:ea typeface="宋体" charset="-122"/>
                </a:endParaRPr>
              </a:p>
            </p:txBody>
          </p:sp>
        </p:grpSp>
        <p:grpSp>
          <p:nvGrpSpPr>
            <p:cNvPr id="10" name="Group 269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294" name="Line 2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5" name="Line 2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6" name="Line 2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" name="Line 2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8" name="Line 2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9" name="Line 2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0" name="Line 2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1" name="Line 2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2" name="Line 2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3" name="Line 2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4" name="Line 2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5" name="Line 2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6" name="Line 2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" name="Line 2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" name="Line 2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09" name="Group 2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20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1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2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3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" name="Group 2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16" name="Line 2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8" name="Line 2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9" name="Line 2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" name="Group 2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12" name="Line 2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3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4" name="Line 2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5" name="Line 2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300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291" name="Picture 301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2" name="Line 30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" name="Line 30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2" name="Picture 304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305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289" name="Object 1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26" name="Clip" r:id="rId6" imgW="819000" imgH="847800" progId="">
                  <p:embed/>
                </p:oleObj>
              </a:graphicData>
            </a:graphic>
          </p:graphicFrame>
          <p:graphicFrame>
            <p:nvGraphicFramePr>
              <p:cNvPr id="290" name="Object 1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27" name="Clip" r:id="rId7" imgW="1266840" imgH="1200240" progId="">
                  <p:embed/>
                </p:oleObj>
              </a:graphicData>
            </a:graphic>
          </p:graphicFrame>
        </p:grpSp>
        <p:grpSp>
          <p:nvGrpSpPr>
            <p:cNvPr id="14" name="Group 308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276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7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80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81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6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2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83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322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263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4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67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68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73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9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70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" name="Group 336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250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1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2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54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55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60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7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350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237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8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41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42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7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3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4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364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224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25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28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29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4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1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378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211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2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15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16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1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392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198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9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02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03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8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5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406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185" name="Oval 4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6" name="Line 4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" name="Line 4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" name="Rectangle 4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89" name="Oval 4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90" name="Group 4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Line 4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Line 4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1" name="Group 4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2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" name="Group 420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172" name="Oval 4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3" name="Line 4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" name="Line 4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Rectangle 4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76" name="Oval 4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77" name="Group 4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2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Line 4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Line 4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" name="Group 4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9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" name="Line 434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35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36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37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38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439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170" name="Object 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28" name="Clip" r:id="rId8" imgW="819000" imgH="847800" progId="">
                  <p:embed/>
                </p:oleObj>
              </a:graphicData>
            </a:graphic>
          </p:graphicFrame>
          <p:graphicFrame>
            <p:nvGraphicFramePr>
              <p:cNvPr id="171" name="Object 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29" name="Clip" r:id="rId9" imgW="1266840" imgH="1200240" progId="">
                  <p:embed/>
                </p:oleObj>
              </a:graphicData>
            </a:graphic>
          </p:graphicFrame>
        </p:grpSp>
        <p:grpSp>
          <p:nvGrpSpPr>
            <p:cNvPr id="29" name="Group 442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153" name="Picture 443" descr="31u_bnrz[1]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" name="Freeform 44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Freeform 44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44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44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4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4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5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45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45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45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45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45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5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Freeform 45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45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45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" name="Object 5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p:oleObj spid="_x0000_s1030" name="Clip" r:id="rId11" imgW="1305000" imgH="1085760" progId="">
                <p:embed/>
              </p:oleObj>
            </a:graphicData>
          </a:graphic>
        </p:graphicFrame>
        <p:sp>
          <p:nvSpPr>
            <p:cNvPr id="31" name="Line 461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62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63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4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465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145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6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7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8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9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2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36" name="Line 474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75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476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132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3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36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37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2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8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9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Group 490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119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0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23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24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9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6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" name="Group 504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106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7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10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11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" name="Line 518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19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20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521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22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23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24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25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26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27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" name="Object 6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p:oleObj spid="_x0000_s1031" name="Clip" r:id="rId12" imgW="1305000" imgH="1085760" progId="">
                <p:embed/>
              </p:oleObj>
            </a:graphicData>
          </a:graphic>
        </p:graphicFrame>
        <p:graphicFrame>
          <p:nvGraphicFramePr>
            <p:cNvPr id="52" name="Object 7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p:oleObj spid="_x0000_s1032" name="Clip" r:id="rId13" imgW="1305000" imgH="1085760" progId="">
                <p:embed/>
              </p:oleObj>
            </a:graphicData>
          </a:graphic>
        </p:graphicFrame>
        <p:graphicFrame>
          <p:nvGraphicFramePr>
            <p:cNvPr id="53" name="Object 8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p:oleObj spid="_x0000_s1033" name="Clip" r:id="rId14" imgW="1305000" imgH="1085760" progId="">
                <p:embed/>
              </p:oleObj>
            </a:graphicData>
          </a:graphic>
        </p:graphicFrame>
        <p:graphicFrame>
          <p:nvGraphicFramePr>
            <p:cNvPr id="54" name="Object 9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p:oleObj spid="_x0000_s1034" name="Clip" r:id="rId15" imgW="1305000" imgH="1085760" progId="">
                <p:embed/>
              </p:oleObj>
            </a:graphicData>
          </a:graphic>
        </p:graphicFrame>
        <p:grpSp>
          <p:nvGrpSpPr>
            <p:cNvPr id="55" name="Group 532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104" name="Object 1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5" name="Clip" r:id="rId16" imgW="819000" imgH="847800" progId="">
                  <p:embed/>
                </p:oleObj>
              </a:graphicData>
            </a:graphic>
          </p:graphicFrame>
          <p:graphicFrame>
            <p:nvGraphicFramePr>
              <p:cNvPr id="105" name="Object 1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6" name="Clip" r:id="rId17" imgW="1266840" imgH="1200240" progId="">
                  <p:embed/>
                </p:oleObj>
              </a:graphicData>
            </a:graphic>
          </p:graphicFrame>
        </p:grpSp>
        <p:grpSp>
          <p:nvGrpSpPr>
            <p:cNvPr id="56" name="Group 535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102" name="Object 1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7" name="Clip" r:id="rId18" imgW="819000" imgH="847800" progId="">
                  <p:embed/>
                </p:oleObj>
              </a:graphicData>
            </a:graphic>
          </p:graphicFrame>
          <p:graphicFrame>
            <p:nvGraphicFramePr>
              <p:cNvPr id="103" name="Object 1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8" name="Clip" r:id="rId19" imgW="1266840" imgH="1200240" progId="">
                  <p:embed/>
                </p:oleObj>
              </a:graphicData>
            </a:graphic>
          </p:graphicFrame>
        </p:grpSp>
        <p:grpSp>
          <p:nvGrpSpPr>
            <p:cNvPr id="57" name="Group 538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85" name="Picture 539" descr="31u_bnrz[1]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Line 556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57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" name="Group 558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77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8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9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0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1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4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" name="Line 567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68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69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70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1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72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73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74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75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576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77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578"/>
            <p:cNvSpPr txBox="1">
              <a:spLocks noChangeArrowheads="1"/>
            </p:cNvSpPr>
            <p:nvPr/>
          </p:nvSpPr>
          <p:spPr bwMode="auto">
            <a:xfrm>
              <a:off x="3229" y="2006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3" name="Text Box 579"/>
            <p:cNvSpPr txBox="1">
              <a:spLocks noChangeArrowheads="1"/>
            </p:cNvSpPr>
            <p:nvPr/>
          </p:nvSpPr>
          <p:spPr bwMode="auto">
            <a:xfrm>
              <a:off x="3515" y="2852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4" name="Text Box 580"/>
            <p:cNvSpPr txBox="1">
              <a:spLocks noChangeArrowheads="1"/>
            </p:cNvSpPr>
            <p:nvPr/>
          </p:nvSpPr>
          <p:spPr bwMode="auto">
            <a:xfrm>
              <a:off x="3234" y="1065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5" name="Text Box 581"/>
            <p:cNvSpPr txBox="1">
              <a:spLocks noChangeArrowheads="1"/>
            </p:cNvSpPr>
            <p:nvPr/>
          </p:nvSpPr>
          <p:spPr bwMode="auto">
            <a:xfrm>
              <a:off x="4369" y="1368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6" name="Text Box 582"/>
            <p:cNvSpPr txBox="1">
              <a:spLocks noChangeArrowheads="1"/>
            </p:cNvSpPr>
            <p:nvPr/>
          </p:nvSpPr>
          <p:spPr bwMode="auto">
            <a:xfrm>
              <a:off x="4240" y="2240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0" y="537321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因特网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终端</a:t>
            </a:r>
            <a:r>
              <a:rPr lang="en-US" altLang="zh-CN" dirty="0" smtClean="0"/>
              <a:t>+</a:t>
            </a:r>
            <a:r>
              <a:rPr lang="zh-CN" altLang="en-US" dirty="0" smtClean="0"/>
              <a:t>接入网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网络核心</a:t>
            </a:r>
            <a:endParaRPr lang="zh-CN" altLang="en-US" dirty="0"/>
          </a:p>
        </p:txBody>
      </p:sp>
      <p:sp>
        <p:nvSpPr>
          <p:cNvPr id="618" name="TextBox 617"/>
          <p:cNvSpPr txBox="1"/>
          <p:nvPr/>
        </p:nvSpPr>
        <p:spPr>
          <a:xfrm>
            <a:off x="5220072" y="53732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因特网的网络核心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掌握计算机网络的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概念、工作原理、体系结构、重要</a:t>
            </a:r>
            <a:r>
              <a:rPr lang="zh-CN" altLang="en-US" dirty="0" smtClean="0">
                <a:solidFill>
                  <a:srgbClr val="FF0000"/>
                </a:solidFill>
              </a:rPr>
              <a:t>协议</a:t>
            </a:r>
            <a:r>
              <a:rPr lang="zh-CN" altLang="en-US" dirty="0" smtClean="0"/>
              <a:t>（以因特网为实例）</a:t>
            </a:r>
            <a:endParaRPr lang="en-US" altLang="zh-CN" dirty="0" smtClean="0"/>
          </a:p>
          <a:p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了解</a:t>
            </a:r>
            <a:r>
              <a:rPr lang="zh-CN" altLang="en-US" dirty="0"/>
              <a:t>典型</a:t>
            </a:r>
            <a:r>
              <a:rPr lang="zh-CN" altLang="en-US" dirty="0">
                <a:solidFill>
                  <a:srgbClr val="FF0000"/>
                </a:solidFill>
              </a:rPr>
              <a:t>网络设备</a:t>
            </a:r>
            <a:r>
              <a:rPr lang="zh-CN" altLang="en-US" dirty="0" smtClean="0"/>
              <a:t>的工作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endParaRPr lang="zh-CN" altLang="en-US" sz="1200" dirty="0"/>
          </a:p>
          <a:p>
            <a:r>
              <a:rPr lang="zh-CN" altLang="en-US" dirty="0"/>
              <a:t>能够运用计算机网络</a:t>
            </a:r>
            <a:r>
              <a:rPr lang="zh-CN" altLang="en-US" dirty="0" smtClean="0"/>
              <a:t>的知识分析和解决一些实际问题</a:t>
            </a:r>
            <a:endParaRPr lang="en-US" altLang="zh-CN" dirty="0" smtClean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教材与参考书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大经典教材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Kurose &amp; Ross, </a:t>
            </a:r>
            <a:r>
              <a:rPr lang="en-US" altLang="zh-CN" b="1" dirty="0" smtClean="0">
                <a:solidFill>
                  <a:srgbClr val="FF0000"/>
                </a:solidFill>
              </a:rPr>
              <a:t>Computer Networking: A Top-Down Approach (6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CN" b="1" dirty="0" smtClean="0">
                <a:solidFill>
                  <a:srgbClr val="FF0000"/>
                </a:solidFill>
              </a:rPr>
              <a:t> Edition)</a:t>
            </a:r>
            <a:r>
              <a:rPr lang="en-US" altLang="zh-CN" dirty="0" smtClean="0"/>
              <a:t>. </a:t>
            </a:r>
            <a:r>
              <a:rPr lang="en-US" altLang="zh-CN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教材</a:t>
            </a:r>
            <a:r>
              <a:rPr lang="en-US" altLang="zh-CN" dirty="0" smtClean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Tanenbaum</a:t>
            </a:r>
            <a:r>
              <a:rPr lang="en-US" dirty="0" smtClean="0">
                <a:solidFill>
                  <a:srgbClr val="0070C0"/>
                </a:solidFill>
              </a:rPr>
              <a:t>,   </a:t>
            </a:r>
            <a:r>
              <a:rPr lang="en-US" b="1" dirty="0">
                <a:solidFill>
                  <a:srgbClr val="0070C0"/>
                </a:solidFill>
              </a:rPr>
              <a:t>Computer Networks</a:t>
            </a:r>
            <a:r>
              <a:rPr lang="en-US" dirty="0" smtClean="0">
                <a:solidFill>
                  <a:srgbClr val="0070C0"/>
                </a:solidFill>
              </a:rPr>
              <a:t>. （</a:t>
            </a:r>
            <a:r>
              <a:rPr lang="en-US" dirty="0" err="1" smtClean="0">
                <a:solidFill>
                  <a:srgbClr val="0070C0"/>
                </a:solidFill>
              </a:rPr>
              <a:t>参考书</a:t>
            </a:r>
            <a:r>
              <a:rPr lang="en-US" dirty="0" smtClean="0">
                <a:solidFill>
                  <a:srgbClr val="0070C0"/>
                </a:solidFill>
              </a:rPr>
              <a:t>）</a:t>
            </a:r>
            <a:endParaRPr lang="zh-CN" alt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Peterson  &amp; Davie,   </a:t>
            </a:r>
            <a:r>
              <a:rPr lang="en-US" b="1" dirty="0" smtClean="0"/>
              <a:t>Computer Networks</a:t>
            </a:r>
            <a:r>
              <a:rPr lang="en-US" b="1" dirty="0"/>
              <a:t>: A Systems Approach</a:t>
            </a:r>
            <a:r>
              <a:rPr lang="en-US" dirty="0"/>
              <a:t>.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每一章后面有复习题、习题、编程作业和观察</a:t>
            </a:r>
            <a:r>
              <a:rPr lang="zh-CN" altLang="en-US" dirty="0" smtClean="0"/>
              <a:t>实验：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复习题</a:t>
            </a:r>
            <a:r>
              <a:rPr lang="zh-CN" altLang="en-US" dirty="0" smtClean="0"/>
              <a:t>：</a:t>
            </a:r>
            <a:r>
              <a:rPr lang="zh-CN" altLang="en-US" sz="2400" dirty="0" smtClean="0"/>
              <a:t>课后自己复习，也许会在课上提问或作为测验题</a:t>
            </a:r>
            <a:endParaRPr lang="en-US" altLang="zh-CN" sz="24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习题：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选出</a:t>
            </a:r>
            <a:r>
              <a:rPr lang="zh-CN" altLang="en-US" dirty="0" smtClean="0"/>
              <a:t>一些作为作业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其余题目建议同学自选练习，提倡讨论，有问题问助教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对于提问较为集中的题目，</a:t>
            </a:r>
            <a:r>
              <a:rPr lang="zh-CN" altLang="en-US" dirty="0" smtClean="0"/>
              <a:t>可</a:t>
            </a:r>
            <a:r>
              <a:rPr lang="zh-CN" altLang="en-US" dirty="0" smtClean="0"/>
              <a:t>考虑</a:t>
            </a:r>
            <a:r>
              <a:rPr lang="zh-CN" altLang="en-US" dirty="0" smtClean="0"/>
              <a:t>安排</a:t>
            </a:r>
            <a:r>
              <a:rPr lang="zh-CN" altLang="en-US" dirty="0" smtClean="0"/>
              <a:t>习题课讲解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编程作业：不做（下学期有“网络系统实验”）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观察实验</a:t>
            </a:r>
            <a:r>
              <a:rPr lang="zh-CN" altLang="en-US" dirty="0" smtClean="0"/>
              <a:t>：本课程的实验内容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zh-CN" altLang="en-US" dirty="0" smtClean="0"/>
              <a:t>个左右的观察实验：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从</a:t>
            </a:r>
            <a:r>
              <a:rPr lang="zh-CN" altLang="en-US" dirty="0"/>
              <a:t>网络中</a:t>
            </a:r>
            <a:r>
              <a:rPr lang="zh-CN" altLang="en-US" dirty="0" smtClean="0"/>
              <a:t>抓包，按照实验指导书的要求观察包结构并</a:t>
            </a:r>
            <a:r>
              <a:rPr lang="zh-CN" altLang="en-US" dirty="0"/>
              <a:t>回答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注：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Wireshark</a:t>
            </a:r>
            <a:r>
              <a:rPr lang="zh-CN" altLang="en-US" sz="2400" dirty="0" smtClean="0">
                <a:solidFill>
                  <a:srgbClr val="0070C0"/>
                </a:solidFill>
              </a:rPr>
              <a:t>是最流行的包分析工具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1"/>
            <a:endParaRPr lang="en-US" altLang="zh-CN" sz="1200" dirty="0" smtClean="0"/>
          </a:p>
          <a:p>
            <a:r>
              <a:rPr lang="zh-CN" altLang="en-US" dirty="0" smtClean="0"/>
              <a:t>实验目的：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通过观察数据包加深对协议的理解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学会使用</a:t>
            </a:r>
            <a:r>
              <a:rPr lang="en-US" dirty="0" err="1" smtClean="0"/>
              <a:t>Wireshark</a:t>
            </a:r>
            <a:r>
              <a:rPr lang="zh-CN" altLang="en-US" dirty="0" smtClean="0"/>
              <a:t>及一些常用的网络工具，如</a:t>
            </a:r>
            <a:r>
              <a:rPr lang="en-US" dirty="0" err="1" smtClean="0"/>
              <a:t>nslookup</a:t>
            </a:r>
            <a:r>
              <a:rPr lang="zh-CN" altLang="en-US" dirty="0" smtClean="0"/>
              <a:t>、</a:t>
            </a:r>
            <a:r>
              <a:rPr lang="en-US" dirty="0" err="1" smtClean="0"/>
              <a:t>ipconfig、arp</a:t>
            </a:r>
            <a:r>
              <a:rPr lang="zh-CN" altLang="en-US" dirty="0" smtClean="0"/>
              <a:t>、</a:t>
            </a:r>
            <a:r>
              <a:rPr lang="en-US" dirty="0" smtClean="0"/>
              <a:t>ping</a:t>
            </a:r>
            <a:r>
              <a:rPr lang="zh-CN" altLang="en-US" dirty="0" smtClean="0"/>
              <a:t>、</a:t>
            </a:r>
            <a:r>
              <a:rPr lang="en-US" dirty="0" err="1" smtClean="0"/>
              <a:t>tracert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574</Words>
  <Application>Microsoft Office PowerPoint</Application>
  <PresentationFormat>全屏显示(4:3)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暗香扑面</vt:lpstr>
      <vt:lpstr>Clip</vt:lpstr>
      <vt:lpstr>计算机网络</vt:lpstr>
      <vt:lpstr>教师/助教信息</vt:lpstr>
      <vt:lpstr>网络无处不在</vt:lpstr>
      <vt:lpstr>普通用户看到的网络</vt:lpstr>
      <vt:lpstr>本课程要了解的网络</vt:lpstr>
      <vt:lpstr>教学目标</vt:lpstr>
      <vt:lpstr>教材与参考书</vt:lpstr>
      <vt:lpstr>教材的使用</vt:lpstr>
      <vt:lpstr>关于实验</vt:lpstr>
      <vt:lpstr>课程成绩</vt:lpstr>
      <vt:lpstr>其它说明</vt:lpstr>
      <vt:lpstr>后续相关课程</vt:lpstr>
      <vt:lpstr>几点忠告</vt:lpstr>
    </vt:vector>
  </TitlesOfParts>
  <Company>ustc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ustc</dc:creator>
  <cp:lastModifiedBy>ustc</cp:lastModifiedBy>
  <cp:revision>72</cp:revision>
  <dcterms:created xsi:type="dcterms:W3CDTF">2014-08-27T13:12:44Z</dcterms:created>
  <dcterms:modified xsi:type="dcterms:W3CDTF">2017-09-01T14:38:05Z</dcterms:modified>
</cp:coreProperties>
</file>