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8" r:id="rId3"/>
    <p:sldId id="736" r:id="rId5"/>
    <p:sldId id="759" r:id="rId6"/>
    <p:sldId id="787" r:id="rId7"/>
    <p:sldId id="760" r:id="rId8"/>
    <p:sldId id="761" r:id="rId9"/>
    <p:sldId id="769" r:id="rId10"/>
    <p:sldId id="788" r:id="rId11"/>
    <p:sldId id="863" r:id="rId12"/>
    <p:sldId id="789" r:id="rId13"/>
    <p:sldId id="790" r:id="rId14"/>
    <p:sldId id="793" r:id="rId15"/>
    <p:sldId id="791" r:id="rId16"/>
    <p:sldId id="795" r:id="rId17"/>
    <p:sldId id="798" r:id="rId18"/>
    <p:sldId id="800" r:id="rId19"/>
    <p:sldId id="801" r:id="rId20"/>
    <p:sldId id="799" r:id="rId21"/>
    <p:sldId id="765" r:id="rId22"/>
    <p:sldId id="864" r:id="rId23"/>
    <p:sldId id="865" r:id="rId24"/>
    <p:sldId id="866" r:id="rId25"/>
    <p:sldId id="867" r:id="rId26"/>
    <p:sldId id="805" r:id="rId27"/>
    <p:sldId id="868" r:id="rId28"/>
    <p:sldId id="763" r:id="rId29"/>
    <p:sldId id="830" r:id="rId30"/>
    <p:sldId id="831" r:id="rId31"/>
    <p:sldId id="832" r:id="rId32"/>
    <p:sldId id="833" r:id="rId33"/>
    <p:sldId id="836" r:id="rId34"/>
    <p:sldId id="838" r:id="rId35"/>
    <p:sldId id="839" r:id="rId36"/>
    <p:sldId id="840" r:id="rId37"/>
    <p:sldId id="841" r:id="rId38"/>
    <p:sldId id="842" r:id="rId39"/>
    <p:sldId id="843" r:id="rId40"/>
    <p:sldId id="764" r:id="rId41"/>
    <p:sldId id="771" r:id="rId42"/>
    <p:sldId id="772" r:id="rId43"/>
    <p:sldId id="774" r:id="rId44"/>
    <p:sldId id="773" r:id="rId45"/>
    <p:sldId id="775" r:id="rId46"/>
    <p:sldId id="776" r:id="rId47"/>
    <p:sldId id="777" r:id="rId48"/>
    <p:sldId id="778" r:id="rId49"/>
    <p:sldId id="779" r:id="rId50"/>
    <p:sldId id="781" r:id="rId51"/>
    <p:sldId id="782" r:id="rId52"/>
    <p:sldId id="783" r:id="rId53"/>
    <p:sldId id="784" r:id="rId54"/>
    <p:sldId id="785" r:id="rId55"/>
    <p:sldId id="786" r:id="rId56"/>
    <p:sldId id="766" r:id="rId57"/>
    <p:sldId id="826" r:id="rId58"/>
    <p:sldId id="718" r:id="rId59"/>
  </p:sldIdLst>
  <p:sldSz cx="9144000" cy="6858000" type="screen4x3"/>
  <p:notesSz cx="7102475" cy="10233025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879C0"/>
    <a:srgbClr val="000099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96"/>
    <p:restoredTop sz="93005"/>
  </p:normalViewPr>
  <p:slideViewPr>
    <p:cSldViewPr showGuides="1">
      <p:cViewPr varScale="1">
        <p:scale>
          <a:sx n="92" d="100"/>
          <a:sy n="92" d="100"/>
        </p:scale>
        <p:origin x="1632" y="176"/>
      </p:cViewPr>
      <p:guideLst>
        <p:guide orient="horz" pos="2159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D009A3-81F0-FF4A-AF17-FF6E3481089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8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57" tIns="49528" rIns="99057" bIns="4952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9057" tIns="49528" rIns="99057" bIns="49528" numCol="1" anchor="b" anchorCtr="0" compatLnSpc="1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F83906-947A-0B41-998C-7C864D193D9F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0" smtClean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kern="1200" cap="none" spc="0" normalizeH="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0" i="0" kern="1200" cap="none" spc="0" normalizeH="0" baseline="0" noProof="0" dirty="0" smtClean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julyedu.com</a:t>
            </a: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g-BG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37288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Picture 9" descr="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188" y="6237288"/>
            <a:ext cx="277812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9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t>3月面试求职班</a:t>
            </a:r>
            <a:r>
              <a:rPr lang="en-US"/>
              <a:t>-</a:t>
            </a:r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1980423" name="Rectangle 7"/>
          <p:cNvSpPr>
            <a:spLocks noChangeArrowheads="1"/>
          </p:cNvSpPr>
          <p:nvPr/>
        </p:nvSpPr>
        <p:spPr bwMode="auto">
          <a:xfrm>
            <a:off x="4643438" y="3933825"/>
            <a:ext cx="24495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200">
                <a:latin typeface="宋体" panose="02010600030101010101" pitchFamily="2" charset="-122"/>
              </a:rPr>
              <a:t>七月在线 许老师</a:t>
            </a:r>
            <a:r>
              <a:rPr lang="en-US" altLang="zh-CN" sz="2200">
                <a:latin typeface="宋体" panose="02010600030101010101" pitchFamily="2" charset="-122"/>
              </a:rPr>
              <a:t>	</a:t>
            </a:r>
            <a:endParaRPr lang="en-US" altLang="zh-CN" sz="2200">
              <a:latin typeface="宋体" panose="02010600030101010101" pitchFamily="2" charset="-122"/>
            </a:endParaRPr>
          </a:p>
        </p:txBody>
      </p:sp>
      <p:sp>
        <p:nvSpPr>
          <p:cNvPr id="1980425" name="Text Box 9"/>
          <p:cNvSpPr txBox="1">
            <a:spLocks noChangeArrowheads="1"/>
          </p:cNvSpPr>
          <p:nvPr/>
        </p:nvSpPr>
        <p:spPr bwMode="auto">
          <a:xfrm>
            <a:off x="4643438" y="461645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0400" y="2686050"/>
            <a:ext cx="5351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n=3</a:t>
            </a:r>
            <a:endParaRPr lang="en-US" altLang="zh-CN"/>
          </a:p>
          <a:p>
            <a:r>
              <a:rPr lang="en-US" altLang="zh-CN"/>
              <a:t>[</a:t>
            </a:r>
            <a:r>
              <a:rPr lang="zh-CN" altLang="zh-CN"/>
              <a:t>空</a:t>
            </a:r>
            <a:r>
              <a:rPr lang="en-US" altLang="zh-CN"/>
              <a:t>,</a:t>
            </a:r>
            <a:r>
              <a:rPr lang="zh-CN" altLang="zh-CN"/>
              <a:t>空</a:t>
            </a:r>
            <a:r>
              <a:rPr lang="en-US" altLang="zh-CN"/>
              <a:t>,1]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n=2</a:t>
            </a:r>
            <a:endParaRPr lang="en-US" altLang="zh-CN"/>
          </a:p>
          <a:p>
            <a:r>
              <a:rPr lang="en-US" altLang="zh-CN"/>
              <a:t>[</a:t>
            </a:r>
            <a:r>
              <a:rPr lang="zh-CN" altLang="zh-CN">
                <a:sym typeface="+mn-ea"/>
              </a:rPr>
              <a:t>空</a:t>
            </a:r>
            <a:r>
              <a:rPr lang="en-US" altLang="zh-CN"/>
              <a:t>,1,1]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n=1</a:t>
            </a:r>
            <a:endParaRPr lang="en-US" altLang="zh-CN"/>
          </a:p>
          <a:p>
            <a:r>
              <a:rPr lang="en-US" altLang="zh-CN"/>
              <a:t>[1,1,1]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n=0</a:t>
            </a:r>
            <a:endParaRPr lang="en-US" altLang="zh-CN"/>
          </a:p>
          <a:p>
            <a:r>
              <a:rPr lang="en-US" altLang="zh-CN"/>
              <a:t>[1,1,1] </a:t>
            </a:r>
            <a:r>
              <a:rPr lang="zh-CN" altLang="zh-CN"/>
              <a:t>输出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n=1</a:t>
            </a:r>
            <a:endParaRPr lang="en-US" altLang="zh-CN"/>
          </a:p>
          <a:p>
            <a:r>
              <a:rPr lang="en-US" altLang="zh-CN"/>
              <a:t>[2,1,1]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n=0</a:t>
            </a:r>
            <a:endParaRPr lang="en-US" altLang="zh-CN"/>
          </a:p>
          <a:p>
            <a:r>
              <a:rPr lang="en-US" altLang="zh-CN"/>
              <a:t>[2,1,1] </a:t>
            </a:r>
            <a:r>
              <a:rPr lang="zh-CN" altLang="zh-CN"/>
              <a:t>输出</a:t>
            </a:r>
            <a:endParaRPr lang="zh-CN" altLang="zh-CN"/>
          </a:p>
          <a:p>
            <a:pPr marL="0" lv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n=1</a:t>
            </a:r>
            <a:endParaRPr lang="en-US" altLang="zh-CN"/>
          </a:p>
          <a:p>
            <a:r>
              <a:rPr lang="en-US" altLang="zh-CN"/>
              <a:t>[3,1,1]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n=0</a:t>
            </a:r>
            <a:endParaRPr lang="en-US" altLang="zh-CN"/>
          </a:p>
          <a:p>
            <a:r>
              <a:rPr lang="en-US" altLang="zh-CN"/>
              <a:t>[3,1,1] </a:t>
            </a:r>
            <a:r>
              <a:rPr lang="zh-CN" altLang="zh-CN"/>
              <a:t>输出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n=2</a:t>
            </a:r>
            <a:endParaRPr lang="en-US" altLang="zh-CN"/>
          </a:p>
          <a:p>
            <a:r>
              <a:rPr lang="en-US" altLang="zh-CN"/>
              <a:t>i=1 [3,1,1]</a:t>
            </a:r>
            <a:r>
              <a:rPr lang="zh-CN" altLang="zh-CN"/>
              <a:t>执行完了</a:t>
            </a:r>
            <a:endParaRPr lang="zh-CN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i=2 [(3),2,1] </a:t>
            </a:r>
            <a:endParaRPr lang="en-US" altLang="zh-CN"/>
          </a:p>
          <a:p>
            <a:r>
              <a:rPr lang="zh-CN" altLang="en-US"/>
              <a:t>继续调用</a:t>
            </a:r>
            <a:r>
              <a:rPr lang="en-US" altLang="zh-CN"/>
              <a:t>fun(1)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1185" y="1752600"/>
            <a:ext cx="4428490" cy="4208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void fun(int n)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/>
          </a:p>
          <a:p>
            <a:pPr marL="471170" lvl="1" indent="0">
              <a:buNone/>
            </a:pPr>
            <a:r>
              <a:rPr lang="en-US" altLang="zh-CN">
                <a:sym typeface="+mn-ea"/>
              </a:rPr>
              <a:t>if(n == 0)</a:t>
            </a:r>
            <a:endParaRPr lang="en-US" altLang="zh-CN">
              <a:sym typeface="+mn-ea"/>
            </a:endParaRPr>
          </a:p>
          <a:p>
            <a:pPr marL="471170" lvl="1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47117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输出</a:t>
            </a: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  <a:p>
            <a:pPr marL="471170" lvl="1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 marL="471170" lvl="1" indent="0">
              <a:buNone/>
            </a:pPr>
            <a:r>
              <a:rPr lang="en-US" altLang="zh-CN">
                <a:sym typeface="+mn-ea"/>
              </a:rPr>
              <a:t>else</a:t>
            </a:r>
            <a:endParaRPr lang="en-US" altLang="zh-CN"/>
          </a:p>
          <a:p>
            <a:pPr marL="471170" lvl="1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/>
          </a:p>
          <a:p>
            <a:pPr marL="909320" lvl="2" indent="0">
              <a:buNone/>
            </a:pPr>
            <a:r>
              <a:rPr lang="en-US" altLang="zh-CN">
                <a:sym typeface="+mn-ea"/>
              </a:rPr>
              <a:t>for(int i = 1; i &lt; 4; i++)</a:t>
            </a:r>
            <a:endParaRPr lang="en-US" altLang="zh-CN"/>
          </a:p>
          <a:p>
            <a:pPr marL="909320" lvl="2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909320" lvl="2" indent="0">
              <a:buNone/>
            </a:pPr>
            <a:r>
              <a:rPr lang="en-US" altLang="zh-CN">
                <a:sym typeface="+mn-ea"/>
              </a:rPr>
              <a:t>	      a[n] = i;</a:t>
            </a:r>
            <a:endParaRPr lang="en-US" altLang="zh-CN">
              <a:sym typeface="+mn-ea"/>
            </a:endParaRPr>
          </a:p>
          <a:p>
            <a:pPr marL="909320" lvl="2" indent="0">
              <a:buNone/>
            </a:pPr>
            <a:r>
              <a:rPr lang="en-US" altLang="zh-CN">
                <a:sym typeface="+mn-ea"/>
              </a:rPr>
              <a:t>      fun(n - 1); </a:t>
            </a:r>
            <a:endParaRPr lang="en-US" altLang="zh-CN">
              <a:sym typeface="+mn-ea"/>
            </a:endParaRPr>
          </a:p>
          <a:p>
            <a:pPr marL="909320" lvl="2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 marL="471170" lvl="1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 marL="13970" lvl="0" indent="0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</p:txBody>
      </p:sp>
      <p:sp>
        <p:nvSpPr>
          <p:cNvPr id="8" name="减号 7"/>
          <p:cNvSpPr/>
          <p:nvPr/>
        </p:nvSpPr>
        <p:spPr>
          <a:xfrm>
            <a:off x="5267960" y="5097145"/>
            <a:ext cx="2893060" cy="76200"/>
          </a:xfrm>
          <a:prstGeom prst="mathMinus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zh-CN"/>
              <a:t>全排列问题</a:t>
            </a:r>
            <a:endParaRPr lang="zh-CN" altLang="zh-CN"/>
          </a:p>
          <a:p>
            <a:pPr lvl="1"/>
            <a:r>
              <a:rPr lang="zh-CN" altLang="zh-CN" sz="2600"/>
              <a:t>将</a:t>
            </a:r>
            <a:r>
              <a:rPr lang="en-US" altLang="zh-CN" sz="2600"/>
              <a:t>1..n</a:t>
            </a:r>
            <a:r>
              <a:rPr lang="zh-CN" altLang="en-US" sz="2600"/>
              <a:t>排列的所有方案</a:t>
            </a:r>
            <a:endParaRPr lang="zh-CN" altLang="en-US" sz="2600"/>
          </a:p>
          <a:p>
            <a:r>
              <a:rPr lang="zh-CN" altLang="zh-CN"/>
              <a:t>组合问题</a:t>
            </a:r>
            <a:endParaRPr lang="zh-CN" altLang="zh-CN"/>
          </a:p>
          <a:p>
            <a:pPr lvl="1"/>
            <a:r>
              <a:rPr lang="zh-CN" altLang="zh-CN"/>
              <a:t>从</a:t>
            </a:r>
            <a:r>
              <a:rPr lang="en-US" altLang="zh-CN"/>
              <a:t>1..n</a:t>
            </a:r>
            <a:r>
              <a:rPr lang="zh-CN" altLang="zh-CN"/>
              <a:t>里面取</a:t>
            </a:r>
            <a:r>
              <a:rPr lang="en-US" altLang="zh-CN"/>
              <a:t>k</a:t>
            </a:r>
            <a:r>
              <a:rPr lang="zh-CN" altLang="zh-CN"/>
              <a:t>个数的所有方案</a:t>
            </a:r>
            <a:endParaRPr lang="en-US" altLang="zh-CN"/>
          </a:p>
          <a:p>
            <a:pPr lvl="0"/>
            <a:r>
              <a:rPr lang="zh-CN" altLang="zh-CN"/>
              <a:t>带条件的排列组合</a:t>
            </a:r>
            <a:endParaRPr lang="zh-CN" altLang="zh-CN"/>
          </a:p>
          <a:p>
            <a:pPr lvl="1"/>
            <a:r>
              <a:rPr lang="zh-CN" altLang="zh-CN">
                <a:sym typeface="+mn-ea"/>
              </a:rPr>
              <a:t>从</a:t>
            </a:r>
            <a:r>
              <a:rPr lang="en-US" altLang="zh-CN">
                <a:sym typeface="+mn-ea"/>
              </a:rPr>
              <a:t>a[1..n]</a:t>
            </a:r>
            <a:r>
              <a:rPr lang="zh-CN" altLang="zh-CN">
                <a:sym typeface="+mn-ea"/>
              </a:rPr>
              <a:t>数组里面取</a:t>
            </a:r>
            <a:r>
              <a:rPr lang="en-US" altLang="zh-CN">
                <a:sym typeface="+mn-ea"/>
              </a:rPr>
              <a:t>k</a:t>
            </a:r>
            <a:r>
              <a:rPr lang="zh-CN" altLang="zh-CN">
                <a:sym typeface="+mn-ea"/>
              </a:rPr>
              <a:t>个数 使得其和为</a:t>
            </a:r>
            <a:endParaRPr lang="en-US" altLang="zh-CN">
              <a:sym typeface="+mn-ea"/>
            </a:endParaRPr>
          </a:p>
          <a:p>
            <a:pPr lvl="0"/>
            <a:r>
              <a:rPr lang="zh-CN" altLang="zh-CN"/>
              <a:t>八皇后问题</a:t>
            </a:r>
            <a:endParaRPr lang="zh-CN" altLang="zh-CN"/>
          </a:p>
          <a:p>
            <a:pPr lvl="1"/>
            <a:r>
              <a:rPr lang="zh-CN" altLang="zh-CN"/>
              <a:t>带条件的全排</a:t>
            </a:r>
            <a:endParaRPr lang="zh-CN" altLang="zh-CN"/>
          </a:p>
          <a:p>
            <a:pPr marL="0" lvl="0" indent="0">
              <a:buNone/>
            </a:pPr>
            <a:endParaRPr lang="zh-CN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en-US"/>
              <a:t>定义</a:t>
            </a:r>
            <a:endParaRPr lang="zh-CN" altLang="en-US"/>
          </a:p>
          <a:p>
            <a:pPr lvl="1"/>
            <a:r>
              <a:rPr lang="zh-CN" altLang="en-US"/>
              <a:t>在函数的定义中使用函数自身的方法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zh-CN">
                <a:sym typeface="+mn-ea"/>
              </a:rPr>
              <a:t>从</a:t>
            </a:r>
            <a:r>
              <a:rPr lang="en-US" altLang="zh-CN">
                <a:sym typeface="+mn-ea"/>
              </a:rPr>
              <a:t>1..n</a:t>
            </a:r>
            <a:r>
              <a:rPr lang="zh-CN" altLang="zh-CN">
                <a:sym typeface="+mn-ea"/>
              </a:rPr>
              <a:t>里面取</a:t>
            </a:r>
            <a:r>
              <a:rPr lang="en-US" altLang="zh-CN">
                <a:sym typeface="+mn-ea"/>
              </a:rPr>
              <a:t>k</a:t>
            </a:r>
            <a:r>
              <a:rPr lang="zh-CN" altLang="zh-CN">
                <a:sym typeface="+mn-ea"/>
              </a:rPr>
              <a:t>个数的所有组合</a:t>
            </a:r>
            <a:endParaRPr lang="zh-CN" altLang="zh-CN">
              <a:sym typeface="+mn-ea"/>
            </a:endParaRPr>
          </a:p>
          <a:p>
            <a:endParaRPr lang="en-US" altLang="zh-CN" sz="2400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zh-CN">
                <a:sym typeface="+mn-ea"/>
              </a:rPr>
              <a:t>从</a:t>
            </a:r>
            <a:r>
              <a:rPr lang="en-US" altLang="zh-CN">
                <a:sym typeface="+mn-ea"/>
              </a:rPr>
              <a:t>1..n</a:t>
            </a:r>
            <a:r>
              <a:rPr lang="zh-CN" altLang="zh-CN">
                <a:sym typeface="+mn-ea"/>
              </a:rPr>
              <a:t>里面取</a:t>
            </a:r>
            <a:r>
              <a:rPr lang="en-US" altLang="zh-CN">
                <a:sym typeface="+mn-ea"/>
              </a:rPr>
              <a:t>k</a:t>
            </a:r>
            <a:r>
              <a:rPr lang="zh-CN" altLang="zh-CN">
                <a:sym typeface="+mn-ea"/>
              </a:rPr>
              <a:t>个数的所有组合</a:t>
            </a:r>
            <a:endParaRPr lang="zh-CN" altLang="en-US"/>
          </a:p>
          <a:p>
            <a:pPr marL="0" indent="0"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8210" y="2419985"/>
            <a:ext cx="3147695" cy="3507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void fun(int n,int k,int p,int last)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{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if(p==k)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{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   ans.push_back(a);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}else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{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   for(int i=last;i&lt;=n;i++)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   {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       a[p]=i;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       fun(n,k,p+1,i+1);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   }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}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调用</a:t>
            </a:r>
            <a:r>
              <a:rPr lang="en-US" altLang="zh-CN" sz="1400">
                <a:sym typeface="+mn-ea"/>
              </a:rPr>
              <a:t>fun(n,k-1,0,1)</a:t>
            </a:r>
            <a:endParaRPr lang="en-US" altLang="zh-CN" sz="1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8395" y="2419985"/>
            <a:ext cx="3550285" cy="3720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void fun(int n,int k)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/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if(k==-1)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	ans.push_back(a);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/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else</a:t>
            </a:r>
            <a:endParaRPr lang="en-US" altLang="zh-CN" sz="1400"/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/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for(int i = n;i&gt;=1;i--)</a:t>
            </a:r>
            <a:endParaRPr lang="en-US" altLang="zh-CN" sz="1400"/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	      a[k]=i;</a:t>
            </a:r>
            <a:endParaRPr lang="en-US" altLang="zh-CN" sz="14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      fun(i-1,k-1); </a:t>
            </a:r>
            <a:endParaRPr lang="en-US" altLang="zh-CN" sz="14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/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/>
          </a:p>
          <a:p>
            <a:pPr marL="13970" lvl="0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  <a:p>
            <a:pPr marL="13970" lvl="0" indent="0">
              <a:buNone/>
            </a:pPr>
            <a:endParaRPr lang="en-US" altLang="zh-CN" sz="1400">
              <a:sym typeface="+mn-ea"/>
            </a:endParaRPr>
          </a:p>
          <a:p>
            <a:pPr marL="13970" lvl="0" indent="0">
              <a:buNone/>
            </a:pPr>
            <a:r>
              <a:rPr lang="zh-CN" altLang="zh-CN" sz="1400">
                <a:sym typeface="+mn-ea"/>
              </a:rPr>
              <a:t>调用</a:t>
            </a:r>
            <a:r>
              <a:rPr lang="en-US" altLang="zh-CN" sz="1400">
                <a:sym typeface="+mn-ea"/>
              </a:rPr>
              <a:t>fun(n,k-1)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zh-CN">
                <a:sym typeface="+mn-ea"/>
              </a:rPr>
              <a:t>从数组candidates里面取若干个不相同的数且和等于</a:t>
            </a:r>
            <a:r>
              <a:rPr lang="en-US" altLang="zh-CN">
                <a:sym typeface="+mn-ea"/>
              </a:rPr>
              <a:t>t</a:t>
            </a:r>
            <a:endParaRPr lang="en-US" altLang="zh-CN">
              <a:sym typeface="+mn-ea"/>
            </a:endParaRPr>
          </a:p>
          <a:p>
            <a:r>
              <a:rPr lang="zh-CN" altLang="zh-CN" sz="2400">
                <a:sym typeface="+mn-ea"/>
              </a:rPr>
              <a:t>candidates元素为正且不相同</a:t>
            </a:r>
            <a:r>
              <a:rPr lang="en-US" altLang="zh-CN" sz="2400"/>
              <a:t>	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zh-CN">
                <a:sym typeface="+mn-ea"/>
              </a:rPr>
              <a:t>从数组candidates里面</a:t>
            </a:r>
            <a:r>
              <a:rPr lang="zh-CN" altLang="zh-CN">
                <a:sym typeface="+mn-ea"/>
              </a:rPr>
              <a:t>取若干</a:t>
            </a:r>
            <a:r>
              <a:rPr lang="zh-CN" altLang="zh-CN">
                <a:sym typeface="+mn-ea"/>
              </a:rPr>
              <a:t>个</a:t>
            </a:r>
            <a:r>
              <a:rPr lang="zh-CN" altLang="zh-CN">
                <a:sym typeface="+mn-ea"/>
              </a:rPr>
              <a:t>不相同的数且和等于</a:t>
            </a:r>
            <a:r>
              <a:rPr lang="en-US" altLang="zh-CN">
                <a:sym typeface="+mn-ea"/>
              </a:rPr>
              <a:t>t</a:t>
            </a:r>
            <a:endParaRPr lang="zh-CN" altLang="en-US"/>
          </a:p>
          <a:p>
            <a:pPr marL="0" indent="0"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7010" y="2303780"/>
            <a:ext cx="5213985" cy="414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void fun(const vector&lt;int&gt; &amp;candidates, int st, int t)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/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if(t == 0) 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	ans.push_back(a);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}else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if(t &gt;0 )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/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for(int i = st; i&lt;candidates.size(); i++)</a:t>
            </a:r>
            <a:endParaRPr lang="en-US" altLang="zh-CN" sz="1400"/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	      a.push_back(candidates[i]);</a:t>
            </a:r>
            <a:endParaRPr lang="en-US" altLang="zh-CN" sz="14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      fun(candidates,i+1,t-candidates[i]</a:t>
            </a:r>
            <a:r>
              <a:rPr lang="en-US" altLang="zh-CN" sz="1400">
                <a:sym typeface="+mn-ea"/>
              </a:rPr>
              <a:t>); </a:t>
            </a:r>
            <a:endParaRPr lang="en-US" altLang="zh-CN" sz="14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	      a.pop_back();</a:t>
            </a:r>
            <a:endParaRPr lang="en-US" altLang="zh-CN" sz="14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/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/>
          </a:p>
          <a:p>
            <a:pPr marL="13970" lvl="0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zh-CN" altLang="en-US" sz="1400"/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调用</a:t>
            </a:r>
            <a:r>
              <a:rPr lang="en-US" altLang="zh-CN" sz="1400">
                <a:sym typeface="+mn-ea"/>
              </a:rPr>
              <a:t>fun(n,k-1,0,1)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枚举应用</a:t>
            </a:r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675" y="1733550"/>
            <a:ext cx="7919085" cy="6067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1400">
                <a:cs typeface="+mn-ea"/>
                <a:sym typeface="+mn-ea"/>
              </a:rPr>
              <a:t>void fun(int x)</a:t>
            </a:r>
            <a:endParaRPr lang="en-US" altLang="zh-CN" sz="1400"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cs typeface="+mn-ea"/>
                <a:sym typeface="+mn-ea"/>
              </a:rPr>
              <a:t>{</a:t>
            </a:r>
            <a:endParaRPr lang="en-US" altLang="zh-CN" sz="1400"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cs typeface="+mn-ea"/>
                <a:sym typeface="+mn-ea"/>
              </a:rPr>
              <a:t>      </a:t>
            </a:r>
            <a:endParaRPr lang="zh-CN" altLang="en-US" sz="1400">
              <a:cs typeface="+mn-ea"/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cs typeface="+mn-ea"/>
                <a:sym typeface="+mn-ea"/>
              </a:rPr>
              <a:t>if(x==-1)//</a:t>
            </a:r>
            <a:r>
              <a:rPr lang="zh-CN" altLang="zh-CN" sz="1400">
                <a:cs typeface="+mn-ea"/>
                <a:sym typeface="+mn-ea"/>
              </a:rPr>
              <a:t>越界或者符合要求了</a:t>
            </a:r>
            <a:endParaRPr lang="zh-CN" altLang="zh-CN" sz="1400">
              <a:cs typeface="+mn-ea"/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cs typeface="+mn-ea"/>
                <a:sym typeface="+mn-ea"/>
              </a:rPr>
              <a:t>{</a:t>
            </a:r>
            <a:endParaRPr lang="en-US" altLang="zh-CN" sz="1400">
              <a:cs typeface="+mn-ea"/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cs typeface="+mn-ea"/>
                <a:sym typeface="+mn-ea"/>
              </a:rPr>
              <a:t>	if</a:t>
            </a:r>
            <a:r>
              <a:rPr lang="zh-CN" altLang="zh-CN" sz="1400">
                <a:cs typeface="+mn-ea"/>
                <a:sym typeface="+mn-ea"/>
              </a:rPr>
              <a:t>符合要求 输出</a:t>
            </a:r>
            <a:endParaRPr lang="zh-CN" altLang="zh-CN" sz="1400">
              <a:cs typeface="+mn-ea"/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cs typeface="+mn-ea"/>
                <a:sym typeface="+mn-ea"/>
              </a:rPr>
              <a:t>}</a:t>
            </a:r>
            <a:endParaRPr lang="en-US" altLang="zh-CN" sz="1400">
              <a:cs typeface="+mn-ea"/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cs typeface="+mn-ea"/>
                <a:sym typeface="+mn-ea"/>
              </a:rPr>
              <a:t> </a:t>
            </a:r>
            <a:r>
              <a:rPr lang="zh-CN" altLang="en-US" sz="1400">
                <a:cs typeface="+mn-ea"/>
                <a:sym typeface="+mn-ea"/>
              </a:rPr>
              <a:t>剪枝 判断是不是有继续做下去的必要</a:t>
            </a:r>
            <a:endParaRPr lang="en-US" altLang="zh-CN" sz="1400">
              <a:cs typeface="+mn-ea"/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cs typeface="+mn-ea"/>
                <a:sym typeface="+mn-ea"/>
              </a:rPr>
              <a:t>else</a:t>
            </a:r>
            <a:endParaRPr lang="en-US" altLang="zh-CN" sz="1400">
              <a:cs typeface="+mn-ea"/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cs typeface="+mn-ea"/>
                <a:sym typeface="+mn-ea"/>
              </a:rPr>
              <a:t>{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for(int i=0;i&lt;8;i++)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{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      if(usey[i] &amp;&amp;</a:t>
            </a:r>
            <a:r>
              <a:rPr lang="en-US" altLang="zh-CN" sz="1400">
                <a:cs typeface="+mn-ea"/>
                <a:sym typeface="+mn-ea"/>
              </a:rPr>
              <a:t>use1[x-i+n]&amp;&amp;use2[x+i])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      {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	usey[i]=false;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	use1[x-i+n]=false;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	use2[x+i]=false;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	a[x]=i；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	fun(x-1);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	a[x]=-1;</a:t>
            </a:r>
            <a:endParaRPr lang="en-US" altLang="zh-CN" sz="1400">
              <a:cs typeface="+mn-ea"/>
              <a:sym typeface="+mn-ea"/>
            </a:endParaRPr>
          </a:p>
          <a:p>
            <a:pPr marL="0" lvl="2" indent="0">
              <a:buNone/>
            </a:pPr>
            <a:r>
              <a:rPr lang="en-US" altLang="zh-CN" sz="1400">
                <a:cs typeface="+mn-ea"/>
                <a:sym typeface="+mn-ea"/>
              </a:rPr>
              <a:t>		usey[i]=true;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	use1[x-i+n]=true;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		use2[x+i]=true;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      }</a:t>
            </a:r>
            <a:endParaRPr lang="en-US" altLang="zh-CN" sz="1400">
              <a:cs typeface="+mn-ea"/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cs typeface="+mn-ea"/>
                <a:sym typeface="+mn-ea"/>
              </a:rPr>
              <a:t>}</a:t>
            </a:r>
            <a:endParaRPr lang="en-US" altLang="zh-CN" sz="1400">
              <a:cs typeface="+mn-ea"/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cs typeface="+mn-ea"/>
                <a:sym typeface="+mn-ea"/>
              </a:rPr>
              <a:t>}</a:t>
            </a:r>
            <a:endParaRPr lang="en-US" altLang="zh-CN" sz="1400">
              <a:cs typeface="+mn-ea"/>
              <a:sym typeface="+mn-ea"/>
            </a:endParaRPr>
          </a:p>
          <a:p>
            <a:pPr marL="13970" lvl="0" indent="0">
              <a:buNone/>
            </a:pPr>
            <a:r>
              <a:rPr lang="en-US" altLang="zh-CN" sz="1400">
                <a:cs typeface="+mn-ea"/>
                <a:sym typeface="+mn-ea"/>
              </a:rPr>
              <a:t>}</a:t>
            </a:r>
            <a:endParaRPr lang="en-US" altLang="zh-CN" sz="1400">
              <a:cs typeface="+mn-ea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 altLang="zh-CN">
                <a:sym typeface="+mn-ea"/>
              </a:rPr>
              <a:t>八皇后</a:t>
            </a:r>
            <a:endParaRPr lang="zh-CN" altLang="zh-CN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竖向辅助数组 </a:t>
            </a:r>
            <a:r>
              <a:rPr lang="en-US" altLang="zh-CN"/>
              <a:t>usey[y]</a:t>
            </a:r>
            <a:endParaRPr lang="en-US" altLang="zh-CN"/>
          </a:p>
          <a:p>
            <a:r>
              <a:rPr lang="zh-CN" altLang="en-US"/>
              <a:t>斜</a:t>
            </a:r>
            <a:r>
              <a:rPr lang="en-US" altLang="zh-CN"/>
              <a:t>1</a:t>
            </a:r>
            <a:r>
              <a:rPr lang="zh-CN" altLang="en-US"/>
              <a:t>辅助数组</a:t>
            </a:r>
            <a:r>
              <a:rPr lang="en-US" altLang="zh-CN"/>
              <a:t>	use1[x-y+n]</a:t>
            </a:r>
            <a:endParaRPr lang="en-US" altLang="zh-CN"/>
          </a:p>
          <a:p>
            <a:r>
              <a:rPr lang="zh-CN" altLang="en-US"/>
              <a:t>斜</a:t>
            </a:r>
            <a:r>
              <a:rPr lang="en-US" altLang="zh-CN"/>
              <a:t>2</a:t>
            </a:r>
            <a:r>
              <a:rPr lang="zh-CN" altLang="en-US"/>
              <a:t>辅助数组</a:t>
            </a:r>
            <a:r>
              <a:rPr lang="en-US" altLang="zh-CN"/>
              <a:t>	use2[x+y]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680" y="1752600"/>
            <a:ext cx="2818765" cy="30149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en-US"/>
              <a:t>搜索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zh-CN"/>
              <a:t>二叉树搜索</a:t>
            </a:r>
            <a:endParaRPr lang="zh-CN" altLang="zh-CN"/>
          </a:p>
          <a:p>
            <a:pPr lvl="1"/>
            <a:r>
              <a:rPr lang="zh-CN" altLang="en-US"/>
              <a:t>问题可以变成左右子树问题</a:t>
            </a:r>
            <a:endParaRPr lang="zh-CN" altLang="en-US"/>
          </a:p>
          <a:p>
            <a:pPr lvl="1"/>
            <a:r>
              <a:rPr lang="zh-CN" altLang="en-US"/>
              <a:t>递归出口为：叶子节点或者空树</a:t>
            </a:r>
            <a:endParaRPr lang="zh-CN" altLang="en-US"/>
          </a:p>
          <a:p>
            <a:pPr lvl="1"/>
            <a:r>
              <a:rPr lang="zh-CN" altLang="en-US"/>
              <a:t>经典问题：</a:t>
            </a:r>
            <a:endParaRPr lang="zh-CN" altLang="en-US"/>
          </a:p>
          <a:p>
            <a:pPr lvl="2"/>
            <a:r>
              <a:rPr lang="zh-CN" altLang="en-US"/>
              <a:t>全遍历</a:t>
            </a:r>
            <a:endParaRPr lang="zh-CN" altLang="en-US"/>
          </a:p>
          <a:p>
            <a:pPr lvl="2"/>
            <a:r>
              <a:rPr lang="zh-CN" altLang="en-US"/>
              <a:t>求树的深度</a:t>
            </a:r>
            <a:endParaRPr lang="zh-CN" altLang="en-US"/>
          </a:p>
          <a:p>
            <a:pPr lvl="2"/>
            <a:r>
              <a:rPr lang="zh-CN" altLang="en-US"/>
              <a:t>二叉搜索树的查找</a:t>
            </a:r>
            <a:endParaRPr lang="zh-CN" altLang="en-US"/>
          </a:p>
          <a:p>
            <a:pPr lvl="2"/>
            <a:r>
              <a:rPr lang="zh-CN" altLang="en-US"/>
              <a:t>前序后序中序的转换</a:t>
            </a:r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/>
              <a:t>快速排序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en-US" sz="2600"/>
              <a:t>需求：</a:t>
            </a:r>
            <a:endParaRPr lang="zh-CN" altLang="en-US" sz="2600"/>
          </a:p>
          <a:p>
            <a:pPr marL="0" indent="0">
              <a:buNone/>
            </a:pPr>
            <a:r>
              <a:rPr lang="en-US" altLang="zh-CN" sz="2600"/>
              <a:t>	</a:t>
            </a:r>
            <a:r>
              <a:rPr lang="zh-CN" altLang="en-US" sz="2600"/>
              <a:t>将数组</a:t>
            </a:r>
            <a:r>
              <a:rPr lang="en-US" altLang="zh-CN" sz="2600"/>
              <a:t>a[1..n]</a:t>
            </a:r>
            <a:r>
              <a:rPr lang="zh-CN" altLang="en-US" sz="2600"/>
              <a:t>里面的元素从小到大排序</a:t>
            </a:r>
            <a:endParaRPr lang="zh-CN" altLang="en-US" sz="2600"/>
          </a:p>
          <a:p>
            <a:r>
              <a:rPr lang="zh-CN" altLang="en-US" sz="2600"/>
              <a:t>核心思想</a:t>
            </a:r>
            <a:endParaRPr lang="zh-CN" altLang="en-US" sz="2600"/>
          </a:p>
          <a:p>
            <a:pPr lvl="1"/>
            <a:r>
              <a:rPr lang="zh-CN" altLang="en-US" sz="2250"/>
              <a:t>选一个参考对象</a:t>
            </a:r>
            <a:r>
              <a:rPr lang="en-US" altLang="zh-CN" sz="2250">
                <a:sym typeface="+mn-ea"/>
              </a:rPr>
              <a:t>key=</a:t>
            </a:r>
            <a:r>
              <a:rPr lang="en-US" altLang="zh-CN" sz="2250"/>
              <a:t>a[k]</a:t>
            </a:r>
            <a:endParaRPr lang="en-US" altLang="zh-CN" sz="2250"/>
          </a:p>
          <a:p>
            <a:pPr lvl="1"/>
            <a:r>
              <a:rPr lang="zh-CN" altLang="en-US" sz="2250"/>
              <a:t>将除</a:t>
            </a:r>
            <a:r>
              <a:rPr lang="en-US" altLang="zh-CN" sz="2250"/>
              <a:t>key</a:t>
            </a:r>
            <a:r>
              <a:rPr lang="zh-CN" altLang="en-US" sz="2250"/>
              <a:t>以外的待排序对象分为小于</a:t>
            </a:r>
            <a:r>
              <a:rPr lang="en-US" altLang="zh-CN" sz="2250"/>
              <a:t>key</a:t>
            </a:r>
            <a:r>
              <a:rPr lang="zh-CN" altLang="en-US" sz="2250"/>
              <a:t>的与大于等于</a:t>
            </a:r>
            <a:r>
              <a:rPr lang="en-US" altLang="zh-CN" sz="2250"/>
              <a:t>key</a:t>
            </a:r>
            <a:r>
              <a:rPr lang="zh-CN" altLang="en-US" sz="2250"/>
              <a:t>的两部分</a:t>
            </a:r>
            <a:endParaRPr lang="zh-CN" altLang="en-US" sz="2250"/>
          </a:p>
          <a:p>
            <a:pPr lvl="1"/>
            <a:r>
              <a:rPr lang="zh-CN" altLang="zh-CN" sz="2250"/>
              <a:t>将小于</a:t>
            </a:r>
            <a:r>
              <a:rPr lang="en-US" altLang="zh-CN" sz="2250"/>
              <a:t>key</a:t>
            </a:r>
            <a:r>
              <a:rPr lang="zh-CN" altLang="zh-CN" sz="2250"/>
              <a:t>的对象放在数组的前半段</a:t>
            </a:r>
            <a:endParaRPr lang="zh-CN" altLang="zh-CN" sz="2250"/>
          </a:p>
          <a:p>
            <a:pPr lvl="1"/>
            <a:r>
              <a:rPr lang="zh-CN" altLang="en-US" sz="2250">
                <a:sym typeface="+mn-ea"/>
              </a:rPr>
              <a:t>将大于等于</a:t>
            </a:r>
            <a:r>
              <a:rPr lang="en-US" altLang="zh-CN" sz="2250">
                <a:sym typeface="+mn-ea"/>
              </a:rPr>
              <a:t>key</a:t>
            </a:r>
            <a:r>
              <a:rPr lang="zh-CN" altLang="en-US" sz="2250">
                <a:sym typeface="+mn-ea"/>
              </a:rPr>
              <a:t>的对象放在数组的后半段</a:t>
            </a:r>
            <a:endParaRPr lang="zh-CN" altLang="en-US" sz="2250">
              <a:sym typeface="+mn-ea"/>
            </a:endParaRPr>
          </a:p>
          <a:p>
            <a:pPr lvl="1"/>
            <a:r>
              <a:rPr lang="en-US" altLang="zh-CN" sz="2250">
                <a:sym typeface="+mn-ea"/>
              </a:rPr>
              <a:t>a[1..p-1]&lt;key a[p]=key a[p..n]&gt;=key</a:t>
            </a:r>
            <a:endParaRPr lang="en-US" altLang="zh-CN" sz="2250">
              <a:sym typeface="+mn-ea"/>
            </a:endParaRPr>
          </a:p>
          <a:p>
            <a:pPr lvl="1"/>
            <a:r>
              <a:rPr lang="zh-CN" altLang="zh-CN" sz="2250">
                <a:sym typeface="+mn-ea"/>
              </a:rPr>
              <a:t>如果</a:t>
            </a:r>
            <a:r>
              <a:rPr lang="en-US" altLang="zh-CN" sz="2250">
                <a:sym typeface="+mn-ea"/>
              </a:rPr>
              <a:t>a[1..p-1]</a:t>
            </a:r>
            <a:r>
              <a:rPr lang="zh-CN" altLang="zh-CN" sz="2250">
                <a:sym typeface="+mn-ea"/>
              </a:rPr>
              <a:t>有序 且</a:t>
            </a:r>
            <a:r>
              <a:rPr lang="en-US" altLang="zh-CN" sz="2250">
                <a:sym typeface="+mn-ea"/>
              </a:rPr>
              <a:t>a[p..n]</a:t>
            </a:r>
            <a:r>
              <a:rPr lang="zh-CN" altLang="zh-CN" sz="2250">
                <a:sym typeface="+mn-ea"/>
              </a:rPr>
              <a:t>有序，则</a:t>
            </a:r>
            <a:r>
              <a:rPr lang="en-US" altLang="zh-CN" sz="2250">
                <a:sym typeface="+mn-ea"/>
              </a:rPr>
              <a:t>a[1..n]</a:t>
            </a:r>
            <a:r>
              <a:rPr lang="zh-CN" altLang="zh-CN" sz="2250">
                <a:sym typeface="+mn-ea"/>
              </a:rPr>
              <a:t>有序</a:t>
            </a:r>
            <a:endParaRPr lang="zh-CN" altLang="zh-CN" sz="2250">
              <a:sym typeface="+mn-ea"/>
            </a:endParaRPr>
          </a:p>
          <a:p>
            <a:pPr lvl="1"/>
            <a:endParaRPr lang="en-US" altLang="zh-CN" sz="2250"/>
          </a:p>
          <a:p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5" y="1850390"/>
            <a:ext cx="5735320" cy="201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void QuickSort(int a[], int st, int ed)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if(st&gt;=ed) return;</a:t>
            </a:r>
            <a:endParaRPr lang="en-US" altLang="zh-CN"/>
          </a:p>
          <a:p>
            <a:r>
              <a:rPr lang="en-US" altLang="zh-CN"/>
              <a:t>	int j=partition(a,st,ed);</a:t>
            </a:r>
            <a:endParaRPr lang="en-US" altLang="zh-CN"/>
          </a:p>
          <a:p>
            <a:r>
              <a:rPr lang="en-US" altLang="zh-CN"/>
              <a:t>	QuickSort(a,st,j-1);</a:t>
            </a:r>
            <a:endParaRPr lang="en-US" altLang="zh-CN"/>
          </a:p>
          <a:p>
            <a:r>
              <a:rPr lang="en-US" altLang="zh-CN"/>
              <a:t>	QuickSort(a,j+1,ed);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5" y="1699260"/>
            <a:ext cx="5735320" cy="3933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ym typeface="+mn-ea"/>
              </a:rPr>
              <a:t>int Partition</a:t>
            </a:r>
            <a:r>
              <a:rPr lang="en-US" altLang="zh-CN" sz="1400"/>
              <a:t> (int a[], int st, int ed)</a:t>
            </a:r>
            <a:endParaRPr lang="en-US" altLang="zh-CN" sz="1400"/>
          </a:p>
          <a:p>
            <a:r>
              <a:rPr lang="en-US" altLang="zh-CN" sz="1400"/>
              <a:t>{</a:t>
            </a:r>
            <a:endParaRPr lang="en-US" altLang="zh-CN" sz="1400"/>
          </a:p>
          <a:p>
            <a:r>
              <a:rPr lang="en-US" altLang="zh-CN" sz="1400"/>
              <a:t>	int i = st;</a:t>
            </a:r>
            <a:endParaRPr lang="en-US" altLang="zh-CN" sz="1400"/>
          </a:p>
          <a:p>
            <a:r>
              <a:rPr lang="en-US" altLang="zh-CN" sz="1400"/>
              <a:t>	int j = ed;</a:t>
            </a:r>
            <a:endParaRPr lang="en-US" altLang="zh-CN" sz="1400"/>
          </a:p>
          <a:p>
            <a:r>
              <a:rPr lang="en-US" altLang="zh-CN" sz="1400"/>
              <a:t>	int key = a[st];</a:t>
            </a:r>
            <a:endParaRPr lang="en-US" altLang="zh-CN" sz="1400"/>
          </a:p>
          <a:p>
            <a:r>
              <a:rPr lang="en-US" altLang="zh-CN" sz="1400"/>
              <a:t>	while(i&lt;j)</a:t>
            </a:r>
            <a:endParaRPr lang="en-US" altLang="zh-CN" sz="1400"/>
          </a:p>
          <a:p>
            <a:r>
              <a:rPr lang="en-US" altLang="zh-CN" sz="1400"/>
              <a:t>	{</a:t>
            </a:r>
            <a:endParaRPr lang="en-US" altLang="zh-CN" sz="1400"/>
          </a:p>
          <a:p>
            <a:r>
              <a:rPr lang="en-US" altLang="zh-CN" sz="1400"/>
              <a:t>		while (i&lt;j &amp;&amp; a[j] &gt;= key) j--;</a:t>
            </a:r>
            <a:endParaRPr lang="en-US" altLang="zh-CN" sz="1400"/>
          </a:p>
          <a:p>
            <a:r>
              <a:rPr lang="en-US" altLang="zh-CN" sz="1400"/>
              <a:t>		while (i&lt;j &amp;&amp; a[i] &lt;= key) i++;</a:t>
            </a:r>
            <a:endParaRPr lang="en-US" altLang="zh-CN" sz="1400"/>
          </a:p>
          <a:p>
            <a:r>
              <a:rPr lang="en-US" altLang="zh-CN" sz="1400"/>
              <a:t>		if (i&lt;j)</a:t>
            </a:r>
            <a:endParaRPr lang="en-US" altLang="zh-CN" sz="1400"/>
          </a:p>
          <a:p>
            <a:r>
              <a:rPr lang="en-US" altLang="zh-CN" sz="1400"/>
              <a:t>		{</a:t>
            </a:r>
            <a:endParaRPr lang="en-US" altLang="zh-CN" sz="1400"/>
          </a:p>
          <a:p>
            <a:r>
              <a:rPr lang="en-US" altLang="zh-CN" sz="1400"/>
              <a:t>			swap(a[i], a[j]);</a:t>
            </a:r>
            <a:endParaRPr lang="en-US" altLang="zh-CN" sz="1400"/>
          </a:p>
          <a:p>
            <a:r>
              <a:rPr lang="en-US" altLang="zh-CN" sz="1400"/>
              <a:t>		}</a:t>
            </a:r>
            <a:endParaRPr lang="en-US" altLang="zh-CN" sz="1400"/>
          </a:p>
          <a:p>
            <a:r>
              <a:rPr lang="en-US" altLang="zh-CN" sz="1400"/>
              <a:t>	}</a:t>
            </a:r>
            <a:endParaRPr lang="en-US" altLang="zh-CN" sz="1400"/>
          </a:p>
          <a:p>
            <a:r>
              <a:rPr lang="en-US" altLang="zh-CN" sz="1400"/>
              <a:t>	a[st] = a[i];</a:t>
            </a:r>
            <a:endParaRPr lang="en-US" altLang="zh-CN" sz="1400"/>
          </a:p>
          <a:p>
            <a:r>
              <a:rPr lang="en-US" altLang="zh-CN" sz="1400"/>
              <a:t>	a[i] = key;</a:t>
            </a:r>
            <a:endParaRPr lang="en-US" altLang="zh-CN" sz="1400"/>
          </a:p>
          <a:p>
            <a:r>
              <a:rPr lang="en-US" altLang="zh-CN" sz="1400"/>
              <a:t>	return i;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/>
              <a:t>斐波拉契数列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f(n)=f(n-1)+f(n-2)  //n&gt;=2</a:t>
            </a:r>
            <a:endParaRPr lang="en-US" altLang="zh-CN"/>
          </a:p>
          <a:p>
            <a:r>
              <a:rPr lang="en-US" altLang="zh-CN"/>
              <a:t>f(n)=0		       //n==0</a:t>
            </a:r>
            <a:endParaRPr lang="en-US" altLang="zh-CN"/>
          </a:p>
          <a:p>
            <a:r>
              <a:rPr lang="en-US" altLang="zh-CN"/>
              <a:t>f(n)=1	                 //n==1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1656080" y="1958975"/>
          <a:ext cx="5702935" cy="119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633730"/>
                <a:gridCol w="633730"/>
                <a:gridCol w="633730"/>
                <a:gridCol w="633095"/>
                <a:gridCol w="633730"/>
                <a:gridCol w="633730"/>
                <a:gridCol w="633730"/>
                <a:gridCol w="633730"/>
              </a:tblGrid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1656080" y="1958975"/>
          <a:ext cx="5702935" cy="119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633730"/>
                <a:gridCol w="633730"/>
                <a:gridCol w="633730"/>
                <a:gridCol w="633095"/>
                <a:gridCol w="633730"/>
                <a:gridCol w="633730"/>
                <a:gridCol w="633730"/>
                <a:gridCol w="633730"/>
              </a:tblGrid>
              <a:tr h="39751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1656080" y="1958975"/>
          <a:ext cx="5702935" cy="119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633730"/>
                <a:gridCol w="633730"/>
                <a:gridCol w="633730"/>
                <a:gridCol w="633095"/>
                <a:gridCol w="633730"/>
                <a:gridCol w="633730"/>
                <a:gridCol w="633730"/>
                <a:gridCol w="633730"/>
              </a:tblGrid>
              <a:tr h="39751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1656080" y="1958975"/>
          <a:ext cx="5702935" cy="119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633730"/>
                <a:gridCol w="633730"/>
                <a:gridCol w="633730"/>
                <a:gridCol w="633095"/>
                <a:gridCol w="633730"/>
                <a:gridCol w="633730"/>
                <a:gridCol w="633730"/>
                <a:gridCol w="633730"/>
              </a:tblGrid>
              <a:tr h="39751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1656080" y="1958975"/>
          <a:ext cx="5702935" cy="119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633730"/>
                <a:gridCol w="633730"/>
                <a:gridCol w="633730"/>
                <a:gridCol w="633095"/>
                <a:gridCol w="633730"/>
                <a:gridCol w="633730"/>
                <a:gridCol w="633730"/>
                <a:gridCol w="633730"/>
              </a:tblGrid>
              <a:tr h="39751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1656080" y="1958975"/>
          <a:ext cx="5702935" cy="119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633730"/>
                <a:gridCol w="633730"/>
                <a:gridCol w="633730"/>
                <a:gridCol w="633095"/>
                <a:gridCol w="633730"/>
                <a:gridCol w="633730"/>
                <a:gridCol w="633730"/>
                <a:gridCol w="633730"/>
              </a:tblGrid>
              <a:tr h="39751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i,j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1656080" y="1958975"/>
          <a:ext cx="5702935" cy="119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633730"/>
                <a:gridCol w="633730"/>
                <a:gridCol w="633730"/>
                <a:gridCol w="633095"/>
                <a:gridCol w="633730"/>
                <a:gridCol w="633730"/>
                <a:gridCol w="633730"/>
                <a:gridCol w="633730"/>
              </a:tblGrid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i,j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656080" y="3947160"/>
            <a:ext cx="103505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key=5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025015" y="2971165"/>
            <a:ext cx="2232660" cy="13335"/>
          </a:xfrm>
          <a:prstGeom prst="straightConnector1">
            <a:avLst/>
          </a:prstGeom>
          <a:ln w="60325" cmpd="sng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6" idx="2"/>
          </p:cNvCxnSpPr>
          <p:nvPr/>
        </p:nvCxnSpPr>
        <p:spPr>
          <a:xfrm flipV="1">
            <a:off x="2691130" y="3150870"/>
            <a:ext cx="1816735" cy="1012825"/>
          </a:xfrm>
          <a:prstGeom prst="straightConnector1">
            <a:avLst/>
          </a:prstGeom>
          <a:ln w="60325" cmpd="sng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递归</a:t>
            </a:r>
            <a:r>
              <a:rPr lang="en-US" altLang="zh-CN">
                <a:sym typeface="+mn-ea"/>
              </a:rPr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1656080" y="1958975"/>
          <a:ext cx="5702935" cy="119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633730"/>
                <a:gridCol w="633730"/>
                <a:gridCol w="633730"/>
                <a:gridCol w="633095"/>
                <a:gridCol w="633730"/>
                <a:gridCol w="633730"/>
                <a:gridCol w="633730"/>
                <a:gridCol w="633730"/>
              </a:tblGrid>
              <a:tr h="39751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i,j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n=9</a:t>
            </a:r>
            <a:endParaRPr lang="en-US" altLang="zh-CN"/>
          </a:p>
          <a:p>
            <a:r>
              <a:rPr lang="en-US" altLang="zh-CN"/>
              <a:t>[5 3 7 4 8 9 1 6 2]</a:t>
            </a:r>
            <a:endParaRPr lang="en-US" altLang="zh-CN"/>
          </a:p>
          <a:p>
            <a:r>
              <a:rPr lang="en-US" altLang="zh-CN"/>
              <a:t>key=5</a:t>
            </a:r>
            <a:endParaRPr lang="en-US" altLang="zh-CN"/>
          </a:p>
          <a:p>
            <a:r>
              <a:rPr lang="en-US" altLang="zh-CN"/>
              <a:t>[3 4 1 2] 5 [7 8 9 6]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3 4 1 2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</a:t>
            </a:r>
            <a:r>
              <a:rPr lang="en-US" altLang="zh-CN">
                <a:sym typeface="+mn-ea"/>
              </a:rPr>
              <a:t>4</a:t>
            </a:r>
            <a:endParaRPr lang="en-US" altLang="zh-CN"/>
          </a:p>
          <a:p>
            <a:r>
              <a:rPr lang="en-US" altLang="zh-CN">
                <a:sym typeface="+mn-ea"/>
              </a:rPr>
              <a:t>[3 4 1 2]</a:t>
            </a:r>
            <a:endParaRPr lang="en-US" altLang="zh-CN"/>
          </a:p>
          <a:p>
            <a:r>
              <a:rPr lang="en-US" altLang="zh-CN"/>
              <a:t>key=3</a:t>
            </a:r>
            <a:endParaRPr lang="en-US" altLang="zh-CN"/>
          </a:p>
          <a:p>
            <a:r>
              <a:rPr lang="en-US" altLang="zh-CN"/>
              <a:t>[1 2] 3 [4]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3 4 1 2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/>
              <a:t>斐波拉契数列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1735" y="2379980"/>
            <a:ext cx="5694045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f(5)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81735" y="3108325"/>
            <a:ext cx="3442335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15535" y="3108325"/>
            <a:ext cx="1960245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f(3)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915535" y="3737610"/>
            <a:ext cx="1211580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330950" y="3737610"/>
            <a:ext cx="544830" cy="28765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f(1)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915535" y="4399280"/>
            <a:ext cx="544830" cy="28765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f(1)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582285" y="4399280"/>
            <a:ext cx="544830" cy="28765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f(0)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289935" y="3738245"/>
            <a:ext cx="1211580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289935" y="4399280"/>
            <a:ext cx="544830" cy="28765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f(1)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3956685" y="4399280"/>
            <a:ext cx="544830" cy="28765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f(0)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181735" y="3738245"/>
            <a:ext cx="1960245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f(3)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181735" y="4399280"/>
            <a:ext cx="1211580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597150" y="4399280"/>
            <a:ext cx="544830" cy="28765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f(1)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1181735" y="5060950"/>
            <a:ext cx="544830" cy="28765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f(1)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1848485" y="5060950"/>
            <a:ext cx="544830" cy="28765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f(0)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n=2</a:t>
            </a:r>
            <a:endParaRPr lang="en-US" altLang="zh-CN"/>
          </a:p>
          <a:p>
            <a:r>
              <a:rPr lang="en-US" altLang="zh-CN">
                <a:sym typeface="+mn-ea"/>
              </a:rPr>
              <a:t>[1 2]</a:t>
            </a:r>
            <a:endParaRPr lang="en-US" altLang="zh-CN"/>
          </a:p>
          <a:p>
            <a:r>
              <a:rPr lang="en-US" altLang="zh-CN"/>
              <a:t>key=1</a:t>
            </a:r>
            <a:endParaRPr lang="en-US" altLang="zh-CN"/>
          </a:p>
          <a:p>
            <a:r>
              <a:rPr lang="en-US" altLang="zh-CN"/>
              <a:t>[] 1 [2]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3 4 1 2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n=0</a:t>
            </a:r>
            <a:endParaRPr lang="en-US" altLang="zh-CN"/>
          </a:p>
          <a:p>
            <a:r>
              <a:rPr lang="en-US" altLang="zh-CN">
                <a:sym typeface="+mn-ea"/>
              </a:rPr>
              <a:t>[]</a:t>
            </a:r>
            <a:endParaRPr lang="en-US" altLang="zh-CN"/>
          </a:p>
          <a:p>
            <a:r>
              <a:rPr lang="zh-CN" altLang="zh-CN"/>
              <a:t>不需要排序不递归</a:t>
            </a:r>
            <a:endParaRPr lang="zh-CN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3 4 1 2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n=1</a:t>
            </a:r>
            <a:endParaRPr lang="en-US" altLang="zh-CN"/>
          </a:p>
          <a:p>
            <a:r>
              <a:rPr lang="en-US" altLang="zh-CN">
                <a:sym typeface="+mn-ea"/>
              </a:rPr>
              <a:t>[2]</a:t>
            </a:r>
            <a:endParaRPr lang="en-US" altLang="zh-CN"/>
          </a:p>
          <a:p>
            <a:r>
              <a:rPr lang="zh-CN" altLang="zh-CN"/>
              <a:t>不需要排序不递归</a:t>
            </a:r>
            <a:endParaRPr lang="zh-CN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3 4 1 2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n=2</a:t>
            </a:r>
            <a:endParaRPr lang="en-US" altLang="zh-CN"/>
          </a:p>
          <a:p>
            <a:r>
              <a:rPr lang="en-US" altLang="zh-CN">
                <a:sym typeface="+mn-ea"/>
              </a:rPr>
              <a:t>[1 2]</a:t>
            </a:r>
            <a:endParaRPr lang="en-US" altLang="zh-CN"/>
          </a:p>
          <a:p>
            <a:r>
              <a:rPr lang="en-US" altLang="zh-CN"/>
              <a:t>key=1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1 [2]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3 4 1 2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n=1</a:t>
            </a:r>
            <a:endParaRPr lang="en-US" altLang="zh-CN"/>
          </a:p>
          <a:p>
            <a:r>
              <a:rPr lang="en-US" altLang="zh-CN">
                <a:sym typeface="+mn-ea"/>
              </a:rPr>
              <a:t>[4]</a:t>
            </a:r>
            <a:endParaRPr lang="en-US" altLang="zh-CN"/>
          </a:p>
          <a:p>
            <a:r>
              <a:rPr lang="zh-CN" altLang="zh-CN">
                <a:sym typeface="+mn-ea"/>
              </a:rPr>
              <a:t>不需要排序不递归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3 4 1 2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n=4</a:t>
            </a:r>
            <a:endParaRPr lang="en-US" altLang="zh-CN"/>
          </a:p>
          <a:p>
            <a:r>
              <a:rPr lang="en-US" altLang="zh-CN">
                <a:sym typeface="+mn-ea"/>
              </a:rPr>
              <a:t>[3 4 1 2]</a:t>
            </a:r>
            <a:endParaRPr lang="en-US" altLang="zh-CN"/>
          </a:p>
          <a:p>
            <a:r>
              <a:rPr lang="en-US" altLang="zh-CN">
                <a:sym typeface="+mn-ea"/>
              </a:rPr>
              <a:t>key=3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[1 2] 3 [4]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008" y="1752600"/>
            <a:ext cx="8001000" cy="4267200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n=4</a:t>
            </a:r>
            <a:endParaRPr lang="en-US" altLang="zh-CN"/>
          </a:p>
          <a:p>
            <a:r>
              <a:rPr lang="en-US" altLang="zh-CN">
                <a:sym typeface="+mn-ea"/>
              </a:rPr>
              <a:t>[7 8 9 6]</a:t>
            </a:r>
            <a:endParaRPr lang="en-US" altLang="zh-CN"/>
          </a:p>
          <a:p>
            <a:r>
              <a:rPr lang="en-US" altLang="zh-CN">
                <a:sym typeface="+mn-ea"/>
              </a:rPr>
              <a:t>key=7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[6] 7 [8 9]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95135" y="3126740"/>
            <a:ext cx="340360" cy="3346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211060" y="3126740"/>
            <a:ext cx="675005" cy="3346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8 9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1" idx="2"/>
            <a:endCxn id="17" idx="0"/>
          </p:cNvCxnSpPr>
          <p:nvPr/>
        </p:nvCxnSpPr>
        <p:spPr>
          <a:xfrm flipH="1">
            <a:off x="6965315" y="2811780"/>
            <a:ext cx="37592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8" idx="0"/>
          </p:cNvCxnSpPr>
          <p:nvPr/>
        </p:nvCxnSpPr>
        <p:spPr>
          <a:xfrm>
            <a:off x="7341235" y="2811780"/>
            <a:ext cx="2076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008" y="1752600"/>
            <a:ext cx="8001000" cy="4267200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n=1</a:t>
            </a:r>
            <a:endParaRPr lang="en-US" altLang="zh-CN"/>
          </a:p>
          <a:p>
            <a:r>
              <a:rPr lang="en-US" altLang="zh-CN">
                <a:sym typeface="+mn-ea"/>
              </a:rPr>
              <a:t>[6]</a:t>
            </a:r>
            <a:endParaRPr lang="en-US" altLang="zh-CN"/>
          </a:p>
          <a:p>
            <a:r>
              <a:rPr lang="zh-CN" altLang="zh-CN">
                <a:sym typeface="+mn-ea"/>
              </a:rPr>
              <a:t>不需要排序不递归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95135" y="3126740"/>
            <a:ext cx="340360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211060" y="3126740"/>
            <a:ext cx="675005" cy="3346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8 9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1" idx="2"/>
            <a:endCxn id="17" idx="0"/>
          </p:cNvCxnSpPr>
          <p:nvPr/>
        </p:nvCxnSpPr>
        <p:spPr>
          <a:xfrm flipH="1">
            <a:off x="6965315" y="2811780"/>
            <a:ext cx="37592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8" idx="0"/>
          </p:cNvCxnSpPr>
          <p:nvPr/>
        </p:nvCxnSpPr>
        <p:spPr>
          <a:xfrm>
            <a:off x="7341235" y="2811780"/>
            <a:ext cx="2076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008" y="1752600"/>
            <a:ext cx="8001000" cy="4267200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n=2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[8 9]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key=8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[] 8 [9]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95135" y="3126740"/>
            <a:ext cx="34036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212965" y="3126740"/>
            <a:ext cx="673735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8 9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1" idx="2"/>
            <a:endCxn id="17" idx="0"/>
          </p:cNvCxnSpPr>
          <p:nvPr/>
        </p:nvCxnSpPr>
        <p:spPr>
          <a:xfrm flipH="1">
            <a:off x="6965315" y="2811780"/>
            <a:ext cx="37592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8" idx="0"/>
          </p:cNvCxnSpPr>
          <p:nvPr/>
        </p:nvCxnSpPr>
        <p:spPr>
          <a:xfrm>
            <a:off x="7341235" y="2811780"/>
            <a:ext cx="20891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628255" y="3665220"/>
            <a:ext cx="309880" cy="3346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212965" y="3665220"/>
            <a:ext cx="309880" cy="3346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393940" y="3461385"/>
            <a:ext cx="10287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</p:cNvCxnSpPr>
          <p:nvPr/>
        </p:nvCxnSpPr>
        <p:spPr>
          <a:xfrm>
            <a:off x="7550150" y="3461385"/>
            <a:ext cx="2584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008" y="1752600"/>
            <a:ext cx="8001000" cy="4267200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n=0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[]</a:t>
            </a:r>
            <a:endParaRPr lang="en-US" altLang="zh-CN">
              <a:sym typeface="+mn-ea"/>
            </a:endParaRPr>
          </a:p>
          <a:p>
            <a:r>
              <a:rPr lang="zh-CN" altLang="zh-CN">
                <a:sym typeface="+mn-ea"/>
              </a:rPr>
              <a:t>不需要排序不递归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95135" y="3126740"/>
            <a:ext cx="34036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212965" y="3126740"/>
            <a:ext cx="67373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8 9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1" idx="2"/>
            <a:endCxn id="17" idx="0"/>
          </p:cNvCxnSpPr>
          <p:nvPr/>
        </p:nvCxnSpPr>
        <p:spPr>
          <a:xfrm flipH="1">
            <a:off x="6965315" y="2811780"/>
            <a:ext cx="37592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8" idx="0"/>
          </p:cNvCxnSpPr>
          <p:nvPr/>
        </p:nvCxnSpPr>
        <p:spPr>
          <a:xfrm>
            <a:off x="7341235" y="2811780"/>
            <a:ext cx="20891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628255" y="3665220"/>
            <a:ext cx="309880" cy="3346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212965" y="3665220"/>
            <a:ext cx="309880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393940" y="3461385"/>
            <a:ext cx="10287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</p:cNvCxnSpPr>
          <p:nvPr/>
        </p:nvCxnSpPr>
        <p:spPr>
          <a:xfrm>
            <a:off x="7550150" y="3461385"/>
            <a:ext cx="2584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en-US"/>
              <a:t>基本思路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en-US"/>
              <a:t>目标：解决一个规模为</a:t>
            </a:r>
            <a:r>
              <a:rPr lang="en-US" altLang="zh-CN"/>
              <a:t>n</a:t>
            </a:r>
            <a:r>
              <a:rPr lang="zh-CN" altLang="en-US"/>
              <a:t>的问题</a:t>
            </a:r>
            <a:endParaRPr lang="zh-CN" altLang="en-US"/>
          </a:p>
          <a:p>
            <a:r>
              <a:rPr lang="zh-CN" altLang="en-US"/>
              <a:t>思路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 sz="2600"/>
              <a:t>n=1</a:t>
            </a:r>
            <a:r>
              <a:rPr lang="zh-CN" altLang="en-US" sz="2600"/>
              <a:t>的时候，问题太简单了</a:t>
            </a:r>
            <a:endParaRPr lang="zh-CN" altLang="en-US" sz="2600"/>
          </a:p>
          <a:p>
            <a:pPr lvl="1"/>
            <a:r>
              <a:rPr lang="en-US" altLang="zh-CN" sz="2600"/>
              <a:t>n=2</a:t>
            </a:r>
            <a:r>
              <a:rPr lang="zh-CN" altLang="en-US" sz="2600"/>
              <a:t>的时候，问题也挺简单</a:t>
            </a:r>
            <a:endParaRPr lang="zh-CN" altLang="en-US" sz="2600"/>
          </a:p>
          <a:p>
            <a:pPr lvl="1"/>
            <a:r>
              <a:rPr lang="zh-CN" altLang="zh-CN" sz="2600"/>
              <a:t>如果已经解决了</a:t>
            </a:r>
            <a:r>
              <a:rPr lang="en-US" altLang="zh-CN" sz="2600"/>
              <a:t>n=k-1</a:t>
            </a:r>
            <a:r>
              <a:rPr lang="zh-CN" altLang="en-US" sz="2600"/>
              <a:t>，能解决</a:t>
            </a:r>
            <a:r>
              <a:rPr lang="en-US" altLang="zh-CN" sz="2600"/>
              <a:t>n=k</a:t>
            </a:r>
            <a:r>
              <a:rPr lang="zh-CN" altLang="en-US" sz="2600"/>
              <a:t>吗</a:t>
            </a:r>
            <a:endParaRPr lang="zh-CN" altLang="en-US" sz="2600"/>
          </a:p>
          <a:p>
            <a:pPr lvl="1"/>
            <a:r>
              <a:rPr lang="zh-CN" altLang="zh-CN">
                <a:sym typeface="+mn-ea"/>
              </a:rPr>
              <a:t>如果已经解决了</a:t>
            </a:r>
            <a:r>
              <a:rPr lang="en-US" altLang="zh-CN">
                <a:sym typeface="+mn-ea"/>
              </a:rPr>
              <a:t>n=k/2</a:t>
            </a:r>
            <a:r>
              <a:rPr lang="zh-CN" altLang="en-US">
                <a:sym typeface="+mn-ea"/>
              </a:rPr>
              <a:t>，能解决</a:t>
            </a:r>
            <a:r>
              <a:rPr lang="en-US" altLang="zh-CN">
                <a:sym typeface="+mn-ea"/>
              </a:rPr>
              <a:t>n=k</a:t>
            </a:r>
            <a:r>
              <a:rPr lang="zh-CN" altLang="en-US">
                <a:sym typeface="+mn-ea"/>
              </a:rPr>
              <a:t>吗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每一步有多种选择，不知道哪个对。。。</a:t>
            </a:r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008" y="1752600"/>
            <a:ext cx="8001000" cy="4267200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n=1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[9]</a:t>
            </a:r>
            <a:endParaRPr lang="en-US" altLang="zh-CN">
              <a:sym typeface="+mn-ea"/>
            </a:endParaRPr>
          </a:p>
          <a:p>
            <a:r>
              <a:rPr lang="zh-CN" altLang="zh-CN">
                <a:sym typeface="+mn-ea"/>
              </a:rPr>
              <a:t>不需要排序不递归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95135" y="3126740"/>
            <a:ext cx="34036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212965" y="3126740"/>
            <a:ext cx="67373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8 9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1" idx="2"/>
            <a:endCxn id="17" idx="0"/>
          </p:cNvCxnSpPr>
          <p:nvPr/>
        </p:nvCxnSpPr>
        <p:spPr>
          <a:xfrm flipH="1">
            <a:off x="6965315" y="2811780"/>
            <a:ext cx="37592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8" idx="0"/>
          </p:cNvCxnSpPr>
          <p:nvPr/>
        </p:nvCxnSpPr>
        <p:spPr>
          <a:xfrm>
            <a:off x="7341235" y="2811780"/>
            <a:ext cx="20891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628255" y="3665220"/>
            <a:ext cx="309880" cy="3346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21296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393940" y="3461385"/>
            <a:ext cx="10287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</p:cNvCxnSpPr>
          <p:nvPr/>
        </p:nvCxnSpPr>
        <p:spPr>
          <a:xfrm>
            <a:off x="7550150" y="3461385"/>
            <a:ext cx="2584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008" y="1752600"/>
            <a:ext cx="8001000" cy="4267200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n=2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[8 9]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key=8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8 [9]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7 8 9 6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95135" y="3126740"/>
            <a:ext cx="34036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212965" y="3126740"/>
            <a:ext cx="67373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8 9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1" idx="2"/>
            <a:endCxn id="17" idx="0"/>
          </p:cNvCxnSpPr>
          <p:nvPr/>
        </p:nvCxnSpPr>
        <p:spPr>
          <a:xfrm flipH="1">
            <a:off x="6965315" y="2811780"/>
            <a:ext cx="37592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8" idx="0"/>
          </p:cNvCxnSpPr>
          <p:nvPr/>
        </p:nvCxnSpPr>
        <p:spPr>
          <a:xfrm>
            <a:off x="7341235" y="2811780"/>
            <a:ext cx="20891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62825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21296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393940" y="3461385"/>
            <a:ext cx="10287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</p:cNvCxnSpPr>
          <p:nvPr/>
        </p:nvCxnSpPr>
        <p:spPr>
          <a:xfrm>
            <a:off x="7550150" y="3461385"/>
            <a:ext cx="2584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008" y="1752600"/>
            <a:ext cx="8001000" cy="4267200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n=4</a:t>
            </a:r>
            <a:endParaRPr lang="en-US" altLang="zh-CN"/>
          </a:p>
          <a:p>
            <a:r>
              <a:rPr lang="en-US" altLang="zh-CN">
                <a:sym typeface="+mn-ea"/>
              </a:rPr>
              <a:t>[7 8 9 6]</a:t>
            </a:r>
            <a:endParaRPr lang="en-US" altLang="zh-CN"/>
          </a:p>
          <a:p>
            <a:r>
              <a:rPr lang="en-US" altLang="zh-CN">
                <a:sym typeface="+mn-ea"/>
              </a:rPr>
              <a:t>key=7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[6] 7 [8 9]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5 3 7 4 8 9 1 6 2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6 7 8 9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95135" y="3126740"/>
            <a:ext cx="34036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212965" y="3126740"/>
            <a:ext cx="67373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8 9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1" idx="2"/>
            <a:endCxn id="17" idx="0"/>
          </p:cNvCxnSpPr>
          <p:nvPr/>
        </p:nvCxnSpPr>
        <p:spPr>
          <a:xfrm flipH="1">
            <a:off x="6965315" y="2811780"/>
            <a:ext cx="37592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8" idx="0"/>
          </p:cNvCxnSpPr>
          <p:nvPr/>
        </p:nvCxnSpPr>
        <p:spPr>
          <a:xfrm>
            <a:off x="7341235" y="2811780"/>
            <a:ext cx="20891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62825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21296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393940" y="3461385"/>
            <a:ext cx="10287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</p:cNvCxnSpPr>
          <p:nvPr/>
        </p:nvCxnSpPr>
        <p:spPr>
          <a:xfrm>
            <a:off x="7550150" y="3461385"/>
            <a:ext cx="2584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008" y="1752600"/>
            <a:ext cx="8001000" cy="4267200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n=9</a:t>
            </a:r>
            <a:endParaRPr lang="en-US" altLang="zh-CN"/>
          </a:p>
          <a:p>
            <a:r>
              <a:rPr lang="en-US" altLang="zh-CN">
                <a:sym typeface="+mn-ea"/>
              </a:rPr>
              <a:t>[5 3 7 4 8 9 1 6 2]</a:t>
            </a:r>
            <a:endParaRPr lang="en-US" altLang="zh-CN"/>
          </a:p>
          <a:p>
            <a:r>
              <a:rPr lang="en-US" altLang="zh-CN">
                <a:sym typeface="+mn-ea"/>
              </a:rPr>
              <a:t>key=5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[1 2 3 4] 5 [6 7 8 9]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6560" y="1752600"/>
            <a:ext cx="2390140" cy="3600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1 2 3 4 5 6 7 8 9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96560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1 2 3 4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795135" y="2477135"/>
            <a:ext cx="109156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6 7 8 9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 flipH="1">
            <a:off x="6042660" y="2112645"/>
            <a:ext cx="64897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6741160" y="2112645"/>
            <a:ext cx="60007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97195" y="3126740"/>
            <a:ext cx="72517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78245" y="312674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 flipH="1">
            <a:off x="5859780" y="2811780"/>
            <a:ext cx="18288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042660" y="2811780"/>
            <a:ext cx="329565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1248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49719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7" idx="2"/>
            <a:endCxn id="25" idx="0"/>
          </p:cNvCxnSpPr>
          <p:nvPr/>
        </p:nvCxnSpPr>
        <p:spPr>
          <a:xfrm flipH="1">
            <a:off x="5652135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4" idx="0"/>
          </p:cNvCxnSpPr>
          <p:nvPr/>
        </p:nvCxnSpPr>
        <p:spPr>
          <a:xfrm>
            <a:off x="5859780" y="3461385"/>
            <a:ext cx="2076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95135" y="3126740"/>
            <a:ext cx="34036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212965" y="3126740"/>
            <a:ext cx="673735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8 9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1" idx="2"/>
            <a:endCxn id="17" idx="0"/>
          </p:cNvCxnSpPr>
          <p:nvPr/>
        </p:nvCxnSpPr>
        <p:spPr>
          <a:xfrm flipH="1">
            <a:off x="6965315" y="2811780"/>
            <a:ext cx="37592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8" idx="0"/>
          </p:cNvCxnSpPr>
          <p:nvPr/>
        </p:nvCxnSpPr>
        <p:spPr>
          <a:xfrm>
            <a:off x="7341235" y="2811780"/>
            <a:ext cx="20891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62825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212965" y="3665220"/>
            <a:ext cx="309880" cy="334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空</a:t>
            </a:r>
            <a:endParaRPr lang="zh-CN" altLang="zh-CN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393940" y="3461385"/>
            <a:ext cx="10287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</p:cNvCxnSpPr>
          <p:nvPr/>
        </p:nvCxnSpPr>
        <p:spPr>
          <a:xfrm>
            <a:off x="7550150" y="3461385"/>
            <a:ext cx="25844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en-US"/>
              <a:t>记忆化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en-US"/>
              <a:t>每个</a:t>
            </a:r>
            <a:r>
              <a:rPr lang="en-US" altLang="zh-CN"/>
              <a:t>f(n)</a:t>
            </a:r>
            <a:r>
              <a:rPr lang="zh-CN" altLang="en-US"/>
              <a:t>仅计算一次并将结果存储</a:t>
            </a:r>
            <a:endParaRPr lang="zh-CN" altLang="en-US"/>
          </a:p>
          <a:p>
            <a:r>
              <a:rPr lang="zh-CN" altLang="en-US"/>
              <a:t>哪些问题可以记忆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/>
              <a:t>作业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LeetCode 77</a:t>
            </a:r>
            <a:endParaRPr lang="en-US" altLang="zh-CN"/>
          </a:p>
          <a:p>
            <a:r>
              <a:rPr lang="en-US" altLang="zh-CN"/>
              <a:t>LeetCode 39</a:t>
            </a:r>
            <a:endParaRPr lang="en-US" altLang="zh-CN"/>
          </a:p>
          <a:p>
            <a:r>
              <a:rPr lang="en-US" altLang="zh-CN"/>
              <a:t>LeetCode 51</a:t>
            </a:r>
            <a:endParaRPr lang="zh-CN" altLang="zh-CN"/>
          </a:p>
          <a:p>
            <a:pPr algn="just"/>
            <a:r>
              <a:rPr lang="en-US" altLang="zh-CN"/>
              <a:t>LeetCode 17</a:t>
            </a:r>
            <a:endParaRPr lang="en-US" altLang="zh-CN"/>
          </a:p>
          <a:p>
            <a:r>
              <a:rPr lang="en-US" altLang="zh-CN"/>
              <a:t>LeetCode </a:t>
            </a:r>
            <a:r>
              <a:rPr lang="zh-CN" altLang="en-US"/>
              <a:t>37. Sudoku Solver</a:t>
            </a:r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08175" y="2565400"/>
            <a:ext cx="57594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4400">
                <a:latin typeface="Verdana" panose="020B0604030504040204" pitchFamily="34" charset="0"/>
                <a:ea typeface="华文行楷" panose="02010800040101010101" pitchFamily="2" charset="-122"/>
              </a:rPr>
              <a:t>      </a:t>
            </a:r>
            <a:r>
              <a:rPr lang="zh-CN" altLang="en-US" sz="4400">
                <a:latin typeface="Verdana" panose="020B0604030504040204" pitchFamily="34" charset="0"/>
                <a:ea typeface="华文行楷" panose="02010800040101010101" pitchFamily="2" charset="-122"/>
              </a:rPr>
              <a:t>感谢大家！</a:t>
            </a:r>
            <a:endParaRPr lang="zh-CN" altLang="en-US" sz="4400">
              <a:latin typeface="Verdana" panose="020B0604030504040204" pitchFamily="34" charset="0"/>
              <a:ea typeface="华文行楷" panose="0201080004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endParaRPr lang="zh-CN" altLang="en-US" sz="400">
              <a:latin typeface="Verdana" panose="020B0604030504040204" pitchFamily="34" charset="0"/>
              <a:ea typeface="华文行楷" panose="0201080004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4400">
                <a:latin typeface="Verdana" panose="020B0604030504040204" pitchFamily="34" charset="0"/>
                <a:ea typeface="华文行楷" panose="02010800040101010101" pitchFamily="2" charset="-122"/>
              </a:rPr>
              <a:t>恳请大家批评指正！</a:t>
            </a:r>
            <a:endParaRPr lang="zh-CN" altLang="en-US" sz="4400"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en-US"/>
              <a:t>问题列表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>
                <a:sym typeface="+mn-ea"/>
              </a:rPr>
              <a:t>n! a^n </a:t>
            </a:r>
            <a:r>
              <a:rPr lang="zh-CN" altLang="zh-CN">
                <a:sym typeface="+mn-ea"/>
              </a:rPr>
              <a:t>斐波拉契数列</a:t>
            </a:r>
            <a:endParaRPr lang="zh-CN" altLang="en-US"/>
          </a:p>
          <a:p>
            <a:r>
              <a:rPr lang="zh-CN" altLang="en-US"/>
              <a:t>用递归做二分</a:t>
            </a:r>
            <a:endParaRPr lang="zh-CN" altLang="en-US"/>
          </a:p>
          <a:p>
            <a:pPr lvl="1"/>
            <a:r>
              <a:rPr lang="zh-CN" altLang="en-US"/>
              <a:t>快速排序</a:t>
            </a:r>
            <a:endParaRPr lang="zh-CN" altLang="en-US"/>
          </a:p>
          <a:p>
            <a:r>
              <a:rPr lang="zh-CN" altLang="en-US"/>
              <a:t>用递归做枚举</a:t>
            </a:r>
            <a:r>
              <a:rPr lang="en-US" altLang="zh-CN"/>
              <a:t>/</a:t>
            </a:r>
            <a:r>
              <a:rPr lang="zh-CN" altLang="en-US"/>
              <a:t>遍历</a:t>
            </a:r>
            <a:endParaRPr lang="zh-CN" altLang="en-US"/>
          </a:p>
          <a:p>
            <a:pPr lvl="1"/>
            <a:r>
              <a:rPr lang="zh-CN" altLang="en-US" sz="2250"/>
              <a:t>所有可能的枚举 全排列 组合</a:t>
            </a:r>
            <a:endParaRPr lang="zh-CN" altLang="en-US" sz="2250"/>
          </a:p>
          <a:p>
            <a:pPr lvl="1"/>
            <a:r>
              <a:rPr lang="zh-CN" altLang="en-US" sz="2250"/>
              <a:t>树的遍历</a:t>
            </a:r>
            <a:endParaRPr lang="zh-CN" altLang="en-US" sz="2250"/>
          </a:p>
          <a:p>
            <a:pPr lvl="1"/>
            <a:r>
              <a:rPr lang="zh-CN" altLang="en-US" sz="2600"/>
              <a:t>图的遍历</a:t>
            </a:r>
            <a:endParaRPr lang="zh-CN" altLang="en-US" sz="2600"/>
          </a:p>
          <a:p>
            <a:r>
              <a:rPr lang="zh-CN" altLang="en-US"/>
              <a:t>用递归做状态转移方程</a:t>
            </a:r>
            <a:endParaRPr lang="zh-CN" altLang="en-US"/>
          </a:p>
          <a:p>
            <a:pPr lvl="1"/>
            <a:r>
              <a:rPr lang="zh-CN" altLang="en-US" sz="2600"/>
              <a:t>动态规划的记忆化搜索实现</a:t>
            </a:r>
            <a:endParaRPr lang="zh-CN" altLang="en-US" sz="2600"/>
          </a:p>
          <a:p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zh-CN"/>
              <a:t>枚举</a:t>
            </a:r>
            <a:endParaRPr lang="zh-CN" altLang="zh-CN"/>
          </a:p>
          <a:p>
            <a:pPr lvl="1"/>
            <a:r>
              <a:rPr lang="zh-CN" altLang="en-US"/>
              <a:t>数组</a:t>
            </a:r>
            <a:r>
              <a:rPr lang="en-US" altLang="zh-CN"/>
              <a:t>a[1..n] </a:t>
            </a:r>
            <a:r>
              <a:rPr lang="zh-CN" altLang="zh-CN"/>
              <a:t>每个元素可以是</a:t>
            </a:r>
            <a:r>
              <a:rPr lang="en-US" altLang="zh-CN"/>
              <a:t>1</a:t>
            </a:r>
            <a:r>
              <a:rPr lang="zh-CN" altLang="zh-CN"/>
              <a:t>到</a:t>
            </a:r>
            <a:r>
              <a:rPr lang="en-US" altLang="zh-CN"/>
              <a:t>k</a:t>
            </a:r>
            <a:r>
              <a:rPr lang="zh-CN" altLang="en-US"/>
              <a:t>的自然数</a:t>
            </a:r>
            <a:endParaRPr lang="zh-CN" altLang="en-US"/>
          </a:p>
          <a:p>
            <a:pPr lvl="1"/>
            <a:r>
              <a:rPr lang="zh-CN" altLang="en-US"/>
              <a:t>枚举</a:t>
            </a:r>
            <a:r>
              <a:rPr lang="en-US" altLang="zh-CN"/>
              <a:t>a[n]=1..k</a:t>
            </a:r>
            <a:r>
              <a:rPr lang="zh-CN" altLang="zh-CN"/>
              <a:t>的所有情况</a:t>
            </a:r>
            <a:endParaRPr lang="zh-CN" altLang="zh-CN"/>
          </a:p>
          <a:p>
            <a:pPr lvl="2"/>
            <a:r>
              <a:rPr lang="en-US" altLang="zh-CN">
                <a:sym typeface="+mn-ea"/>
              </a:rPr>
              <a:t>a[1..n-1]</a:t>
            </a:r>
            <a:r>
              <a:rPr lang="zh-CN" altLang="zh-CN">
                <a:sym typeface="+mn-ea"/>
              </a:rPr>
              <a:t>全排列 </a:t>
            </a:r>
            <a:r>
              <a:rPr lang="en-US" altLang="zh-CN">
                <a:sym typeface="+mn-ea"/>
              </a:rPr>
              <a:t>+ </a:t>
            </a:r>
            <a:r>
              <a:rPr lang="en-US" altLang="zh-CN"/>
              <a:t>a[n]=1 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a[1..n-1]</a:t>
            </a:r>
            <a:r>
              <a:rPr lang="zh-CN" altLang="zh-CN">
                <a:sym typeface="+mn-ea"/>
              </a:rPr>
              <a:t>全排列 </a:t>
            </a:r>
            <a:r>
              <a:rPr lang="en-US" altLang="zh-CN">
                <a:sym typeface="+mn-ea"/>
              </a:rPr>
              <a:t>+ a[n]=2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-----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a[1..n-1]</a:t>
            </a:r>
            <a:r>
              <a:rPr lang="zh-CN" altLang="zh-CN">
                <a:sym typeface="+mn-ea"/>
              </a:rPr>
              <a:t>全排列 </a:t>
            </a:r>
            <a:r>
              <a:rPr lang="en-US" altLang="zh-CN">
                <a:sym typeface="+mn-ea"/>
              </a:rPr>
              <a:t>+ a[n]=k  </a:t>
            </a:r>
            <a:endParaRPr lang="en-US" altLang="zh-CN">
              <a:sym typeface="+mn-ea"/>
            </a:endParaRPr>
          </a:p>
          <a:p>
            <a:pPr lvl="1"/>
            <a:r>
              <a:rPr lang="zh-CN" altLang="zh-CN"/>
              <a:t>掌握了全排列也就掌握所有问题的硬搜</a:t>
            </a:r>
            <a:endParaRPr lang="zh-CN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en-US"/>
              <a:t>求</a:t>
            </a:r>
            <a:r>
              <a:rPr lang="zh-CN" altLang="zh-CN">
                <a:sym typeface="+mn-ea"/>
              </a:rPr>
              <a:t>枚举出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位数</a:t>
            </a:r>
            <a:r>
              <a:rPr lang="zh-CN" altLang="zh-CN"/>
              <a:t>每位数字可以取</a:t>
            </a:r>
            <a:r>
              <a:rPr lang="en-US" altLang="zh-CN"/>
              <a:t>1..3</a:t>
            </a:r>
            <a:r>
              <a:rPr lang="zh-CN" altLang="en-US"/>
              <a:t>的所有可能</a:t>
            </a:r>
            <a:endParaRPr lang="zh-CN" altLang="en-US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p>
            <a:r>
              <a:rPr lang="zh-CN" altLang="en-US"/>
              <a:t>递归</a:t>
            </a:r>
            <a:r>
              <a:rPr lang="en-US" altLang="zh-CN"/>
              <a:t>-</a:t>
            </a:r>
            <a:r>
              <a:rPr lang="zh-CN" altLang="zh-CN">
                <a:sym typeface="+mn-ea"/>
              </a:rPr>
              <a:t>枚举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zh-CN" altLang="en-US"/>
              <a:t>求</a:t>
            </a:r>
            <a:r>
              <a:rPr lang="zh-CN" altLang="zh-CN">
                <a:sym typeface="+mn-ea"/>
              </a:rPr>
              <a:t>枚举出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位数</a:t>
            </a:r>
            <a:r>
              <a:rPr lang="zh-CN" altLang="zh-CN"/>
              <a:t>每位数字可以取</a:t>
            </a:r>
            <a:r>
              <a:rPr lang="en-US" altLang="zh-CN"/>
              <a:t>1..3</a:t>
            </a:r>
            <a:r>
              <a:rPr lang="zh-CN" altLang="en-US"/>
              <a:t>的所有可能</a:t>
            </a:r>
            <a:endParaRPr lang="zh-CN" altLang="en-US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3月面试求职班</a:t>
            </a:r>
            <a:endParaRPr kumimoji="0" lang="en-US" altLang="zh-CN" sz="13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julyedu.com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175" y="2730500"/>
            <a:ext cx="7183120" cy="3507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void fun(int n)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600">
                <a:sym typeface="+mn-ea"/>
              </a:rPr>
              <a:t>if(n == 0)</a:t>
            </a:r>
            <a:endParaRPr lang="en-US" altLang="zh-CN" sz="16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600">
                <a:sym typeface="+mn-ea"/>
              </a:rPr>
              <a:t>{</a:t>
            </a:r>
            <a:endParaRPr lang="en-US" altLang="zh-CN" sz="16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600">
                <a:sym typeface="+mn-ea"/>
              </a:rPr>
              <a:t>	</a:t>
            </a:r>
            <a:r>
              <a:rPr lang="zh-CN" altLang="zh-CN" sz="1600">
                <a:sym typeface="+mn-ea"/>
              </a:rPr>
              <a:t>输出</a:t>
            </a:r>
            <a:r>
              <a:rPr lang="en-US" altLang="zh-CN" sz="1600">
                <a:sym typeface="+mn-ea"/>
              </a:rPr>
              <a:t>a</a:t>
            </a:r>
            <a:endParaRPr lang="en-US" altLang="zh-CN" sz="16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else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for(int i = 1; i &lt; 4; i++)</a:t>
            </a:r>
            <a:endParaRPr lang="en-US" altLang="zh-CN" sz="14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600">
                <a:sym typeface="+mn-ea"/>
              </a:rPr>
              <a:t>{</a:t>
            </a:r>
            <a:endParaRPr lang="en-US" altLang="zh-CN" sz="16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600">
                <a:sym typeface="+mn-ea"/>
              </a:rPr>
              <a:t>		a[n] = i; </a:t>
            </a:r>
            <a:endParaRPr lang="en-US" altLang="zh-CN" sz="16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600">
                <a:sym typeface="+mn-ea"/>
              </a:rPr>
              <a:t>		fun(n - 1); </a:t>
            </a:r>
            <a:endParaRPr lang="en-US" altLang="zh-CN" sz="1600">
              <a:sym typeface="+mn-ea"/>
            </a:endParaRPr>
          </a:p>
          <a:p>
            <a:pPr marL="909320" lvl="2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  <a:p>
            <a:pPr marL="471170" lvl="1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  <a:p>
            <a:pPr marL="13970" lvl="0" indent="0">
              <a:buNone/>
            </a:pPr>
            <a:r>
              <a:rPr lang="en-US" altLang="zh-CN" sz="1600">
                <a:sym typeface="+mn-ea"/>
              </a:rPr>
              <a:t>}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None/>
          <a:defRPr lang="en-US" altLang="zh-CN" sz="1400">
            <a:sym typeface="+mn-ea"/>
          </a:defRPr>
        </a:defPPr>
      </a:lstStyle>
    </a:tx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白色背景_新魏_网址_左字样</Template>
  <TotalTime>0</TotalTime>
  <Words>5277</Words>
  <Application>WPS 演示</Application>
  <PresentationFormat>全屏显示(4:3)</PresentationFormat>
  <Paragraphs>1359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宋体</vt:lpstr>
      <vt:lpstr>Wingdings</vt:lpstr>
      <vt:lpstr>Verdana</vt:lpstr>
      <vt:lpstr>方正舒体</vt:lpstr>
      <vt:lpstr>Times New Roman</vt:lpstr>
      <vt:lpstr>黑体</vt:lpstr>
      <vt:lpstr>Arial</vt:lpstr>
      <vt:lpstr>华文新魏</vt:lpstr>
      <vt:lpstr>微软雅黑</vt:lpstr>
      <vt:lpstr>华文行楷</vt:lpstr>
      <vt:lpstr>Arial Unicode MS</vt:lpstr>
      <vt:lpstr>3_Profile</vt:lpstr>
      <vt:lpstr>3月面试求职班-递归</vt:lpstr>
      <vt:lpstr>递归-基本概念</vt:lpstr>
      <vt:lpstr>递归-斐波拉契数列</vt:lpstr>
      <vt:lpstr>递归-斐波拉契数列</vt:lpstr>
      <vt:lpstr>递归-基本思路</vt:lpstr>
      <vt:lpstr>递归-问题列表</vt:lpstr>
      <vt:lpstr>递归-枚举</vt:lpstr>
      <vt:lpstr>递归-枚举</vt:lpstr>
      <vt:lpstr>递归-枚举</vt:lpstr>
      <vt:lpstr>递归-枚举</vt:lpstr>
      <vt:lpstr>递归-枚举</vt:lpstr>
      <vt:lpstr>递归-枚举</vt:lpstr>
      <vt:lpstr>递归-枚举</vt:lpstr>
      <vt:lpstr>递归-枚举</vt:lpstr>
      <vt:lpstr>递归-枚举</vt:lpstr>
      <vt:lpstr>递归-枚举</vt:lpstr>
      <vt:lpstr>递归-枚举</vt:lpstr>
      <vt:lpstr>递归-枚举</vt:lpstr>
      <vt:lpstr>递归-枚举应用</vt:lpstr>
      <vt:lpstr>递归-枚举</vt:lpstr>
      <vt:lpstr>递归-枚举</vt:lpstr>
      <vt:lpstr>递归-枚举</vt:lpstr>
      <vt:lpstr>递归-枚举</vt:lpstr>
      <vt:lpstr>递归-枚举应用</vt:lpstr>
      <vt:lpstr>PowerPoint 演示文稿</vt:lpstr>
      <vt:lpstr>递归-搜索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递归-快速排序</vt:lpstr>
      <vt:lpstr>递归-记忆化</vt:lpstr>
      <vt:lpstr>作业</vt:lpstr>
      <vt:lpstr>PowerPoint 演示文稿</vt:lpstr>
    </vt:vector>
  </TitlesOfParts>
  <Company>CAGS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zouwei</dc:creator>
  <cp:lastModifiedBy>pl</cp:lastModifiedBy>
  <cp:revision>866</cp:revision>
  <cp:lastPrinted>2016-08-26T16:11:00Z</cp:lastPrinted>
  <dcterms:created xsi:type="dcterms:W3CDTF">2015-03-02T06:37:00Z</dcterms:created>
  <dcterms:modified xsi:type="dcterms:W3CDTF">2017-03-25T04:24:46Z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