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50" r:id="rId5"/>
    <p:sldMasterId id="2147484663" r:id="rId6"/>
  </p:sldMasterIdLst>
  <p:notesMasterIdLst>
    <p:notesMasterId r:id="rId42"/>
  </p:notesMasterIdLst>
  <p:handoutMasterIdLst>
    <p:handoutMasterId r:id="rId43"/>
  </p:handoutMasterIdLst>
  <p:sldIdLst>
    <p:sldId id="1816" r:id="rId7"/>
    <p:sldId id="1806" r:id="rId8"/>
    <p:sldId id="750" r:id="rId9"/>
    <p:sldId id="1808" r:id="rId10"/>
    <p:sldId id="714" r:id="rId11"/>
    <p:sldId id="715" r:id="rId12"/>
    <p:sldId id="716" r:id="rId13"/>
    <p:sldId id="717" r:id="rId14"/>
    <p:sldId id="718" r:id="rId15"/>
    <p:sldId id="1815" r:id="rId16"/>
    <p:sldId id="747" r:id="rId17"/>
    <p:sldId id="730" r:id="rId18"/>
    <p:sldId id="734" r:id="rId19"/>
    <p:sldId id="731" r:id="rId20"/>
    <p:sldId id="732" r:id="rId21"/>
    <p:sldId id="733" r:id="rId22"/>
    <p:sldId id="751" r:id="rId23"/>
    <p:sldId id="737" r:id="rId24"/>
    <p:sldId id="724" r:id="rId25"/>
    <p:sldId id="739" r:id="rId26"/>
    <p:sldId id="727" r:id="rId27"/>
    <p:sldId id="752" r:id="rId28"/>
    <p:sldId id="583" r:id="rId29"/>
    <p:sldId id="606" r:id="rId30"/>
    <p:sldId id="713" r:id="rId31"/>
    <p:sldId id="610" r:id="rId32"/>
    <p:sldId id="653" r:id="rId33"/>
    <p:sldId id="652" r:id="rId34"/>
    <p:sldId id="607" r:id="rId35"/>
    <p:sldId id="608" r:id="rId36"/>
    <p:sldId id="743" r:id="rId37"/>
    <p:sldId id="1826" r:id="rId38"/>
    <p:sldId id="578" r:id="rId39"/>
    <p:sldId id="1807" r:id="rId40"/>
    <p:sldId id="1817"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1A1A1A"/>
    <a:srgbClr val="FFFFFF"/>
    <a:srgbClr val="0078D4"/>
    <a:srgbClr val="107C10"/>
    <a:srgbClr val="EAEAEA"/>
    <a:srgbClr val="004B50"/>
    <a:srgbClr val="008272"/>
    <a:srgbClr val="00BCF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693" autoAdjust="0"/>
  </p:normalViewPr>
  <p:slideViewPr>
    <p:cSldViewPr snapToGrid="0">
      <p:cViewPr varScale="1">
        <p:scale>
          <a:sx n="86" d="100"/>
          <a:sy n="86" d="100"/>
        </p:scale>
        <p:origin x="562"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5/12/2018 2:08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5/12/2018 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24233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45761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1830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9184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22489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12869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9119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1165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246369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656127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73713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9544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89950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CB77D4-BACA-490E-B7B7-8B2BEE66115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710670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CB77D4-BACA-490E-B7B7-8B2BEE66115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31943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940605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CB77D4-BACA-490E-B7B7-8B2BEE66115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136550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CB77D4-BACA-490E-B7B7-8B2BEE66115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619652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CB77D4-BACA-490E-B7B7-8B2BEE661158}"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189205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243689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228570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56791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402386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1433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643911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13156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74989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34175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B7CC17-A2B3-487A-9BD6-BD5033D3524B}"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38442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5/12/2018</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08198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2205452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6153781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216356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303340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dirty="0"/>
              <a:t>Session code here</a:t>
            </a:r>
          </a:p>
        </p:txBody>
      </p:sp>
    </p:spTree>
    <p:extLst>
      <p:ext uri="{BB962C8B-B14F-4D97-AF65-F5344CB8AC3E}">
        <p14:creationId xmlns:p14="http://schemas.microsoft.com/office/powerpoint/2010/main" val="1215558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4267">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1"/>
            <a:ext cx="9144000" cy="533400"/>
          </a:xfrm>
        </p:spPr>
        <p:txBody>
          <a:bodyPr/>
          <a:lstStyle>
            <a:lvl1pPr marL="0" indent="0" algn="r">
              <a:buNone/>
              <a:defRPr sz="2667">
                <a:solidFill>
                  <a:schemeClr val="tx2"/>
                </a:solidFill>
                <a:latin typeface="+mj-lt"/>
                <a:ea typeface="+mj-ea"/>
                <a:cs typeface="+mj-cs"/>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867"/>
            </a:lvl1pPr>
          </a:lstStyle>
          <a:p>
            <a:endParaRPr lang="en-US" dirty="0"/>
          </a:p>
        </p:txBody>
      </p:sp>
      <p:sp>
        <p:nvSpPr>
          <p:cNvPr id="17" name="Footer Placeholder 16"/>
          <p:cNvSpPr>
            <a:spLocks noGrp="1"/>
          </p:cNvSpPr>
          <p:nvPr>
            <p:ph type="ftr" sz="quarter" idx="11"/>
          </p:nvPr>
        </p:nvSpPr>
        <p:spPr>
          <a:xfrm>
            <a:off x="3864864" y="6355080"/>
            <a:ext cx="4632960" cy="365760"/>
          </a:xfrm>
        </p:spPr>
        <p:txBody>
          <a:bodyPr/>
          <a:lstStyle/>
          <a:p>
            <a:endParaRPr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867D2357-0CAC-406B-B69F-CEEE12A3DAE7}" type="slidenum">
              <a:rPr lang="en-US" smtClean="0"/>
              <a:pPr/>
              <a:t>‹#›</a:t>
            </a:fld>
            <a:endParaRPr lang="en-US" dirty="0"/>
          </a:p>
        </p:txBody>
      </p:sp>
    </p:spTree>
    <p:extLst>
      <p:ext uri="{BB962C8B-B14F-4D97-AF65-F5344CB8AC3E}">
        <p14:creationId xmlns:p14="http://schemas.microsoft.com/office/powerpoint/2010/main" val="391807262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9ED19-9042-4804-81A9-A8DA8FB10A43}" type="slidenum">
              <a:rPr lang="en-US" smtClean="0"/>
              <a:pPr/>
              <a:t>‹#›</a:t>
            </a:fld>
            <a:endParaRPr lang="en-US" dirty="0"/>
          </a:p>
        </p:txBody>
      </p:sp>
      <p:sp>
        <p:nvSpPr>
          <p:cNvPr id="8" name="Content Placeholder 7"/>
          <p:cNvSpPr>
            <a:spLocks noGrp="1"/>
          </p:cNvSpPr>
          <p:nvPr>
            <p:ph sz="quarter" idx="1"/>
          </p:nvPr>
        </p:nvSpPr>
        <p:spPr>
          <a:xfrm>
            <a:off x="609600" y="1219200"/>
            <a:ext cx="10972800" cy="5105400"/>
          </a:xfrm>
        </p:spPr>
        <p:txBody>
          <a:bodyPr/>
          <a:lstStyle>
            <a:lvl1pPr>
              <a:lnSpc>
                <a:spcPct val="110000"/>
              </a:lnSpc>
              <a:spcBef>
                <a:spcPts val="1200"/>
              </a:spcBef>
              <a:defRPr/>
            </a:lvl1pPr>
            <a:lvl2pPr>
              <a:lnSpc>
                <a:spcPct val="110000"/>
              </a:lnSpc>
              <a:defRPr/>
            </a:lvl2pPr>
            <a:lvl3pPr>
              <a:lnSpc>
                <a:spcPct val="110000"/>
              </a:lnSpc>
              <a:defRPr/>
            </a:lvl3pPr>
            <a:lvl4pPr>
              <a:lnSpc>
                <a:spcPct val="110000"/>
              </a:lnSpc>
              <a:defRPr/>
            </a:lvl4pPr>
            <a:lvl5pPr>
              <a:lnSpc>
                <a:spcPct val="110000"/>
              </a:lnSpc>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197136747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Roadmap">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dk1"/>
          </a:lnRef>
          <a:fillRef idx="3">
            <a:schemeClr val="dk1"/>
          </a:fillRef>
          <a:effectRef idx="3">
            <a:schemeClr val="dk1"/>
          </a:effectRef>
          <a:fontRef idx="none"/>
        </p:style>
        <p:txBody>
          <a:bodyPr>
            <a:scene3d>
              <a:camera prst="orthographicFront"/>
              <a:lightRig rig="threePt" dir="t"/>
            </a:scene3d>
            <a:sp3d extrusionH="57150">
              <a:bevelT w="69850" h="38100" prst="cross"/>
            </a:sp3d>
          </a:bodyPr>
          <a:lstStyle>
            <a:lvl1pPr>
              <a:defRPr>
                <a:solidFill>
                  <a:schemeClr val="bg1">
                    <a:lumMod val="85000"/>
                  </a:schemeClr>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99ED19-9042-4804-81A9-A8DA8FB10A43}" type="slidenum">
              <a:rPr lang="en-US" smtClean="0"/>
              <a:pPr/>
              <a:t>‹#›</a:t>
            </a:fld>
            <a:endParaRPr lang="en-US" dirty="0"/>
          </a:p>
        </p:txBody>
      </p:sp>
      <p:sp>
        <p:nvSpPr>
          <p:cNvPr id="8" name="Content Placeholder 7"/>
          <p:cNvSpPr>
            <a:spLocks noGrp="1"/>
          </p:cNvSpPr>
          <p:nvPr>
            <p:ph sz="quarter" idx="1"/>
          </p:nvPr>
        </p:nvSpPr>
        <p:spPr>
          <a:xfrm>
            <a:off x="609600" y="1219200"/>
            <a:ext cx="10972800" cy="5105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29834311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4634" y="889000"/>
            <a:ext cx="9554967" cy="2235200"/>
          </a:xfrm>
        </p:spPr>
        <p:txBody>
          <a:bodyPr anchor="t" anchorCtr="0">
            <a:normAutofit/>
          </a:bodyPr>
          <a:lstStyle>
            <a:lvl1pPr algn="r">
              <a:buNone/>
              <a:defRPr sz="3200" b="0" cap="none" baseline="0"/>
            </a:lvl1pPr>
          </a:lstStyle>
          <a:p>
            <a:r>
              <a:rPr kumimoji="0" lang="en-US" dirty="0"/>
              <a:t>Click to edit Master title style</a:t>
            </a:r>
          </a:p>
        </p:txBody>
      </p:sp>
      <p:sp>
        <p:nvSpPr>
          <p:cNvPr id="3" name="Text Placeholder 2"/>
          <p:cNvSpPr>
            <a:spLocks noGrp="1"/>
          </p:cNvSpPr>
          <p:nvPr>
            <p:ph type="body" idx="1"/>
          </p:nvPr>
        </p:nvSpPr>
        <p:spPr>
          <a:xfrm>
            <a:off x="1320800" y="3429000"/>
            <a:ext cx="9448800" cy="1981200"/>
          </a:xfrm>
        </p:spPr>
        <p:txBody>
          <a:bodyPr anchor="t" anchorCtr="0"/>
          <a:lstStyle>
            <a:lvl1pPr marL="0" indent="0" algn="r">
              <a:buNone/>
              <a:defRPr sz="2667">
                <a:solidFill>
                  <a:schemeClr val="tx1">
                    <a:tint val="75000"/>
                  </a:schemeClr>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B5656F8C-6801-4A3A-ABD9-D5113ED9EF59}" type="slidenum">
              <a:rPr lang="en-US" smtClean="0"/>
              <a:pPr/>
              <a:t>‹#›</a:t>
            </a:fld>
            <a:endParaRPr lang="en-US" dirty="0"/>
          </a:p>
        </p:txBody>
      </p:sp>
    </p:spTree>
    <p:extLst>
      <p:ext uri="{BB962C8B-B14F-4D97-AF65-F5344CB8AC3E}">
        <p14:creationId xmlns:p14="http://schemas.microsoft.com/office/powerpoint/2010/main" val="149928659"/>
      </p:ext>
    </p:extLst>
  </p:cSld>
  <p:clrMapOvr>
    <a:overrideClrMapping bg1="dk1" tx1="lt1" bg2="dk2" tx2="lt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621DCD-F3FC-4C68-9E29-5DAC775E9709}"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3"/>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26573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3200" b="1">
                <a:solidFill>
                  <a:schemeClr val="accent2"/>
                </a:solidFill>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29" y="1295400"/>
            <a:ext cx="5389033" cy="685800"/>
          </a:xfrm>
          <a:noFill/>
          <a:ln>
            <a:noFill/>
          </a:ln>
        </p:spPr>
        <p:txBody>
          <a:bodyPr lIns="91440" anchor="b" anchorCtr="0"/>
          <a:lstStyle>
            <a:lvl1pPr marL="0" indent="0">
              <a:buNone/>
              <a:defRPr sz="3200" b="1">
                <a:solidFill>
                  <a:schemeClr val="accent2"/>
                </a:solidFill>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708C90-7C07-431C-983F-E97A77ADBCD5}"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2620856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2A5653-3AD0-4086-90D0-C8C05C905D0B}" type="slidenum">
              <a:rPr lang="en-US" smtClean="0"/>
              <a:pPr/>
              <a:t>‹#›</a:t>
            </a:fld>
            <a:endParaRPr lang="en-US" dirty="0"/>
          </a:p>
        </p:txBody>
      </p:sp>
    </p:spTree>
    <p:extLst>
      <p:ext uri="{BB962C8B-B14F-4D97-AF65-F5344CB8AC3E}">
        <p14:creationId xmlns:p14="http://schemas.microsoft.com/office/powerpoint/2010/main" val="117946909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C766F3-8576-4750-B295-C6FA71381CF9}" type="slidenum">
              <a:rPr lang="en-US" smtClean="0"/>
              <a:pPr/>
              <a:t>‹#›</a:t>
            </a:fld>
            <a:endParaRPr lang="en-US" dirty="0"/>
          </a:p>
        </p:txBody>
      </p:sp>
    </p:spTree>
    <p:extLst>
      <p:ext uri="{BB962C8B-B14F-4D97-AF65-F5344CB8AC3E}">
        <p14:creationId xmlns:p14="http://schemas.microsoft.com/office/powerpoint/2010/main" val="24439219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667"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4"/>
            <a:ext cx="3352800" cy="4843463"/>
          </a:xfrm>
        </p:spPr>
        <p:txBody>
          <a:bodyPr/>
          <a:lstStyle>
            <a:lvl1pPr marL="0" indent="0">
              <a:lnSpc>
                <a:spcPts val="2933"/>
              </a:lnSpc>
              <a:spcAft>
                <a:spcPts val="1333"/>
              </a:spcAft>
              <a:buNone/>
              <a:defRPr sz="2133">
                <a:solidFill>
                  <a:schemeClr val="tx2"/>
                </a:solidFill>
              </a:defRPr>
            </a:lvl1pPr>
            <a:lvl2pPr>
              <a:buNone/>
              <a:defRPr sz="1600"/>
            </a:lvl2pPr>
            <a:lvl3pPr>
              <a:buNone/>
              <a:defRPr sz="1333"/>
            </a:lvl3pPr>
            <a:lvl4pPr>
              <a:buNone/>
              <a:defRPr sz="1200"/>
            </a:lvl4pPr>
            <a:lvl5pPr>
              <a:buNone/>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F39BC6-F6B6-4ACC-8857-3A8DF534C858}" type="slidenum">
              <a:rPr lang="en-US" smtClean="0"/>
              <a:pPr/>
              <a:t>‹#›</a:t>
            </a:fld>
            <a:endParaRPr lang="en-US"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21920" tIns="60960" rIns="121920" bIns="60960" anchor="t" compatLnSpc="1"/>
          <a:lstStyle/>
          <a:p>
            <a:endParaRPr kumimoji="0" lang="en-US" sz="2353"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880333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667"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800"/>
              </a:spcBef>
              <a:buNone/>
              <a:defRPr sz="4267"/>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867"/>
            </a:lvl1pPr>
            <a:lvl2pPr>
              <a:defRPr sz="1600"/>
            </a:lvl2pPr>
            <a:lvl3pPr>
              <a:defRPr sz="1333"/>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1ACB1D-D769-40D7-BCF7-E98A377CBE35}"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21920" tIns="60960" rIns="121920" bIns="60960" anchor="t" compatLnSpc="1"/>
          <a:lstStyle/>
          <a:p>
            <a:endParaRPr kumimoji="0" lang="en-US" sz="2353" dirty="0"/>
          </a:p>
        </p:txBody>
      </p:sp>
      <p:sp>
        <p:nvSpPr>
          <p:cNvPr id="9" name="Isosceles Triangle 8"/>
          <p:cNvSpPr>
            <a:spLocks noChangeAspect="1"/>
          </p:cNvSpPr>
          <p:nvPr/>
        </p:nvSpPr>
        <p:spPr>
          <a:xfrm rot="5400000">
            <a:off x="590641"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353"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353" dirty="0"/>
          </a:p>
        </p:txBody>
      </p:sp>
    </p:spTree>
    <p:extLst>
      <p:ext uri="{BB962C8B-B14F-4D97-AF65-F5344CB8AC3E}">
        <p14:creationId xmlns:p14="http://schemas.microsoft.com/office/powerpoint/2010/main" val="1810183798"/>
      </p:ext>
    </p:extLst>
  </p:cSld>
  <p:clrMapOvr>
    <a:overrideClrMapping bg1="dk1" tx1="lt1" bg2="dk2" tx2="lt2" accent1="accent1" accent2="accent2" accent3="accent3" accent4="accent4" accent5="accent5" accent6="accent6" hlink="hlink" folHlink="folHlink"/>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9977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9"/>
          </a:xfrm>
          <a:noFill/>
        </p:spPr>
        <p:txBody>
          <a:bodyPr wrap="square"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here</a:t>
            </a:r>
          </a:p>
        </p:txBody>
      </p:sp>
      <p:sp>
        <p:nvSpPr>
          <p:cNvPr id="5" name="Text Placeholder 4"/>
          <p:cNvSpPr>
            <a:spLocks noGrp="1"/>
          </p:cNvSpPr>
          <p:nvPr>
            <p:ph type="body" sz="quarter" idx="12" hasCustomPrompt="1"/>
          </p:nvPr>
        </p:nvSpPr>
        <p:spPr>
          <a:xfrm>
            <a:off x="584200" y="3962401"/>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3"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2"/>
            <a:ext cx="3017520" cy="307777"/>
          </a:xfrm>
        </p:spPr>
        <p:txBody>
          <a:bodyPr anchor="b"/>
          <a:lstStyle>
            <a:lvl1pPr marL="0" indent="0" algn="r">
              <a:buFont typeface="Arial" panose="020B0604020202020204" pitchFamily="34" charset="0"/>
              <a:buNone/>
              <a:defRPr sz="2000">
                <a:latin typeface="+mn-lt"/>
              </a:defRPr>
            </a:lvl1pPr>
            <a:lvl2pPr marL="228594" indent="0">
              <a:buNone/>
              <a:defRPr/>
            </a:lvl2pPr>
          </a:lstStyle>
          <a:p>
            <a:pPr lvl="0"/>
            <a:r>
              <a:rPr lang="en-US" dirty="0"/>
              <a:t>Session code here</a:t>
            </a:r>
          </a:p>
        </p:txBody>
      </p:sp>
    </p:spTree>
    <p:extLst>
      <p:ext uri="{BB962C8B-B14F-4D97-AF65-F5344CB8AC3E}">
        <p14:creationId xmlns:p14="http://schemas.microsoft.com/office/powerpoint/2010/main" val="672405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9"/>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353"/>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9"/>
            <a:ext cx="3550972" cy="307777"/>
          </a:xfrm>
          <a:prstGeom prst="rect">
            <a:avLst/>
          </a:prstGeom>
        </p:spPr>
        <p:txBody>
          <a:bodyPr wrap="none" lIns="0" tIns="0" rIns="0" bIns="0">
            <a:spAutoFit/>
          </a:bodyPr>
          <a:lstStyle/>
          <a:p>
            <a:pPr marL="0" marR="0" lvl="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826183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9"/>
          </a:xfrm>
          <a:noFill/>
        </p:spPr>
        <p:txBody>
          <a:bodyPr wrap="square"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here</a:t>
            </a:r>
          </a:p>
        </p:txBody>
      </p:sp>
      <p:sp>
        <p:nvSpPr>
          <p:cNvPr id="5" name="Text Placeholder 4"/>
          <p:cNvSpPr>
            <a:spLocks noGrp="1"/>
          </p:cNvSpPr>
          <p:nvPr>
            <p:ph type="body" sz="quarter" idx="12" hasCustomPrompt="1"/>
          </p:nvPr>
        </p:nvSpPr>
        <p:spPr>
          <a:xfrm>
            <a:off x="584200" y="3962401"/>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3"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2"/>
            <a:ext cx="3017520" cy="307777"/>
          </a:xfrm>
        </p:spPr>
        <p:txBody>
          <a:bodyPr anchor="b"/>
          <a:lstStyle>
            <a:lvl1pPr marL="0" indent="0" algn="r">
              <a:buFont typeface="Arial" panose="020B0604020202020204" pitchFamily="34" charset="0"/>
              <a:buNone/>
              <a:defRPr sz="2000">
                <a:latin typeface="+mn-lt"/>
              </a:defRPr>
            </a:lvl1pPr>
            <a:lvl2pPr marL="228594" indent="0">
              <a:buNone/>
              <a:defRPr/>
            </a:lvl2pPr>
          </a:lstStyle>
          <a:p>
            <a:pPr lvl="0"/>
            <a:r>
              <a:rPr lang="en-US" dirty="0"/>
              <a:t>Session code here</a:t>
            </a:r>
          </a:p>
        </p:txBody>
      </p:sp>
    </p:spTree>
    <p:extLst>
      <p:ext uri="{BB962C8B-B14F-4D97-AF65-F5344CB8AC3E}">
        <p14:creationId xmlns:p14="http://schemas.microsoft.com/office/powerpoint/2010/main" val="2284579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158763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135334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3"/>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3"/>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927749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0"/>
            <a:ext cx="5212080" cy="1649683"/>
          </a:xfrm>
        </p:spPr>
        <p:txBody>
          <a:bodyPr wrap="square">
            <a:spAutoFit/>
          </a:bodyPr>
          <a:lstStyle>
            <a:lvl1pPr marL="231769" indent="-231769">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28" indent="-171446">
              <a:buFont typeface="Wingdings" panose="05000000000000000000" pitchFamily="2" charset="2"/>
              <a:buChar char=""/>
              <a:defRPr sz="2000" b="0"/>
            </a:lvl2pPr>
            <a:lvl3pPr marL="639747" indent="-188909">
              <a:buFont typeface="Wingdings" panose="05000000000000000000" pitchFamily="2" charset="2"/>
              <a:buChar char=""/>
              <a:tabLst/>
              <a:defRPr sz="1600" b="0"/>
            </a:lvl3pPr>
            <a:lvl4pPr marL="828654" indent="-176209">
              <a:buFont typeface="Wingdings" panose="05000000000000000000" pitchFamily="2" charset="2"/>
              <a:buChar char=""/>
              <a:defRPr sz="1400" b="0"/>
            </a:lvl4pPr>
            <a:lvl5pPr marL="1023913" indent="-16985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5" y="1437480"/>
            <a:ext cx="5212080" cy="1649683"/>
          </a:xfrm>
        </p:spPr>
        <p:txBody>
          <a:bodyPr wrap="square">
            <a:spAutoFit/>
          </a:bodyPr>
          <a:lstStyle>
            <a:lvl1pPr marL="231769" indent="-231769">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28" indent="-171446">
              <a:buFont typeface="Wingdings" panose="05000000000000000000" pitchFamily="2" charset="2"/>
              <a:buChar char=""/>
              <a:defRPr sz="2000" b="0"/>
            </a:lvl2pPr>
            <a:lvl3pPr marL="639747" indent="-188909">
              <a:buFont typeface="Wingdings" panose="05000000000000000000" pitchFamily="2" charset="2"/>
              <a:buChar char=""/>
              <a:tabLst/>
              <a:defRPr sz="1600" b="0"/>
            </a:lvl3pPr>
            <a:lvl4pPr marL="828654" indent="-176209">
              <a:buFont typeface="Wingdings" panose="05000000000000000000" pitchFamily="2" charset="2"/>
              <a:buChar char=""/>
              <a:defRPr sz="1400" b="0"/>
            </a:lvl4pPr>
            <a:lvl5pPr marL="1023913" indent="-16985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39102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4838530"/>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256393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2701086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032034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1"/>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307777"/>
          </a:xfrm>
        </p:spPr>
        <p:txBody>
          <a:bodyPr/>
          <a:lstStyle>
            <a:lvl1pPr marL="0" indent="0">
              <a:buNone/>
              <a:defRPr sz="20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1618508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3"/>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2834701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8"/>
            <a:ext cx="4160520" cy="861775"/>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1780008"/>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1"/>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3" y="0"/>
            <a:ext cx="7176267" cy="6858000"/>
          </a:xfrm>
          <a:prstGeom prst="rect">
            <a:avLst/>
          </a:prstGeom>
        </p:spPr>
      </p:pic>
    </p:spTree>
    <p:extLst>
      <p:ext uri="{BB962C8B-B14F-4D97-AF65-F5344CB8AC3E}">
        <p14:creationId xmlns:p14="http://schemas.microsoft.com/office/powerpoint/2010/main" val="4244515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1"/>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3" y="0"/>
            <a:ext cx="7176267" cy="6858000"/>
          </a:xfrm>
          <a:prstGeom prst="rect">
            <a:avLst/>
          </a:prstGeom>
        </p:spPr>
      </p:pic>
    </p:spTree>
    <p:extLst>
      <p:ext uri="{BB962C8B-B14F-4D97-AF65-F5344CB8AC3E}">
        <p14:creationId xmlns:p14="http://schemas.microsoft.com/office/powerpoint/2010/main" val="608534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667512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3" y="0"/>
            <a:ext cx="7176267" cy="6858000"/>
          </a:xfrm>
          <a:prstGeom prst="rect">
            <a:avLst/>
          </a:prstGeom>
        </p:spPr>
      </p:pic>
    </p:spTree>
    <p:extLst>
      <p:ext uri="{BB962C8B-B14F-4D97-AF65-F5344CB8AC3E}">
        <p14:creationId xmlns:p14="http://schemas.microsoft.com/office/powerpoint/2010/main" val="2200987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667512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3" y="0"/>
            <a:ext cx="7176267" cy="6858000"/>
          </a:xfrm>
          <a:prstGeom prst="rect">
            <a:avLst/>
          </a:prstGeom>
        </p:spPr>
      </p:pic>
    </p:spTree>
    <p:extLst>
      <p:ext uri="{BB962C8B-B14F-4D97-AF65-F5344CB8AC3E}">
        <p14:creationId xmlns:p14="http://schemas.microsoft.com/office/powerpoint/2010/main" val="138578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12834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1"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890057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765559"/>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77118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445034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502976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89"/>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66216662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emf"/><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648" r:id="rId2"/>
    <p:sldLayoutId id="2147484240" r:id="rId3"/>
    <p:sldLayoutId id="2147484241" r:id="rId4"/>
    <p:sldLayoutId id="2147484474" r:id="rId5"/>
    <p:sldLayoutId id="2147484245" r:id="rId6"/>
    <p:sldLayoutId id="2147484247" r:id="rId7"/>
    <p:sldLayoutId id="2147484639" r:id="rId8"/>
    <p:sldLayoutId id="2147484603" r:id="rId9"/>
    <p:sldLayoutId id="2147484649" r:id="rId10"/>
    <p:sldLayoutId id="2147484645" r:id="rId11"/>
    <p:sldLayoutId id="2147484646" r:id="rId12"/>
    <p:sldLayoutId id="2147484647" r:id="rId13"/>
    <p:sldLayoutId id="2147484249" r:id="rId14"/>
    <p:sldLayoutId id="2147484640" r:id="rId15"/>
    <p:sldLayoutId id="2147484582" r:id="rId16"/>
    <p:sldLayoutId id="2147484641" r:id="rId17"/>
    <p:sldLayoutId id="2147484584" r:id="rId18"/>
    <p:sldLayoutId id="2147484583" r:id="rId19"/>
    <p:sldLayoutId id="2147484256" r:id="rId20"/>
    <p:sldLayoutId id="2147484257" r:id="rId21"/>
    <p:sldLayoutId id="2147484585" r:id="rId22"/>
    <p:sldLayoutId id="2147484299" r:id="rId23"/>
    <p:sldLayoutId id="2147484263" r:id="rId24"/>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scene3d>
              <a:camera prst="orthographicFront"/>
              <a:lightRig rig="threePt" dir="t"/>
            </a:scene3d>
            <a:sp3d extrusionH="57150">
              <a:bevelT w="69850" h="38100" prst="cross"/>
            </a:sp3d>
          </a:bodyPr>
          <a:lstStyle/>
          <a:p>
            <a:r>
              <a:rPr kumimoji="0" lang="en-US" dirty="0"/>
              <a:t>Click to edit Master title style</a:t>
            </a:r>
          </a:p>
        </p:txBody>
      </p:sp>
      <p:sp>
        <p:nvSpPr>
          <p:cNvPr id="13" name="Text Placeholder 12"/>
          <p:cNvSpPr>
            <a:spLocks noGrp="1"/>
          </p:cNvSpPr>
          <p:nvPr>
            <p:ph type="body" idx="1"/>
          </p:nvPr>
        </p:nvSpPr>
        <p:spPr>
          <a:xfrm>
            <a:off x="609600" y="1219200"/>
            <a:ext cx="10972800" cy="51054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534400" y="6356351"/>
            <a:ext cx="3052064" cy="365760"/>
          </a:xfrm>
          <a:prstGeom prst="rect">
            <a:avLst/>
          </a:prstGeom>
        </p:spPr>
        <p:txBody>
          <a:bodyPr vert="horz"/>
          <a:lstStyle>
            <a:lvl1pPr algn="l" eaLnBrk="1" latinLnBrk="0" hangingPunct="1">
              <a:defRPr kumimoji="0" sz="1867">
                <a:solidFill>
                  <a:schemeClr val="tx2"/>
                </a:solidFill>
              </a:defRPr>
            </a:lvl1pPr>
          </a:lstStyle>
          <a:p>
            <a:endParaRPr lang="en-US" dirty="0"/>
          </a:p>
        </p:txBody>
      </p:sp>
      <p:sp>
        <p:nvSpPr>
          <p:cNvPr id="3" name="Footer Placeholder 2"/>
          <p:cNvSpPr>
            <a:spLocks noGrp="1"/>
          </p:cNvSpPr>
          <p:nvPr>
            <p:ph type="ftr" sz="quarter" idx="3"/>
          </p:nvPr>
        </p:nvSpPr>
        <p:spPr>
          <a:xfrm>
            <a:off x="3864864" y="6356351"/>
            <a:ext cx="4673600" cy="365760"/>
          </a:xfrm>
          <a:prstGeom prst="rect">
            <a:avLst/>
          </a:prstGeom>
        </p:spPr>
        <p:txBody>
          <a:bodyPr vert="horz"/>
          <a:lstStyle>
            <a:lvl1pPr algn="r" eaLnBrk="1" latinLnBrk="0" hangingPunct="1">
              <a:defRPr kumimoji="0" sz="1867">
                <a:solidFill>
                  <a:schemeClr val="tx2"/>
                </a:solidFill>
              </a:defRPr>
            </a:lvl1pPr>
          </a:lstStyle>
          <a:p>
            <a:endParaRPr lang="en-US" dirty="0"/>
          </a:p>
        </p:txBody>
      </p:sp>
      <p:sp>
        <p:nvSpPr>
          <p:cNvPr id="23" name="Slide Number Placeholder 22"/>
          <p:cNvSpPr>
            <a:spLocks noGrp="1"/>
          </p:cNvSpPr>
          <p:nvPr>
            <p:ph type="sldNum" sz="quarter" idx="4"/>
          </p:nvPr>
        </p:nvSpPr>
        <p:spPr>
          <a:xfrm>
            <a:off x="816864" y="6356351"/>
            <a:ext cx="2641600" cy="365760"/>
          </a:xfrm>
          <a:prstGeom prst="rect">
            <a:avLst/>
          </a:prstGeom>
        </p:spPr>
        <p:txBody>
          <a:bodyPr vert="horz"/>
          <a:lstStyle>
            <a:lvl1pPr algn="l" eaLnBrk="1" latinLnBrk="0" hangingPunct="1">
              <a:defRPr kumimoji="0" sz="1867">
                <a:solidFill>
                  <a:schemeClr val="tx2"/>
                </a:solidFill>
              </a:defRPr>
            </a:lvl1pPr>
          </a:lstStyle>
          <a:p>
            <a:fld id="{E6A6B793-0EA8-4034-9BCA-8042D3BD00B8}" type="slidenum">
              <a:rPr lang="en-US" smtClean="0"/>
              <a:pPr/>
              <a:t>‹#›</a:t>
            </a:fld>
            <a:endParaRPr lang="en-US"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21920" tIns="60960" rIns="121920" bIns="60960" anchor="t" compatLnSpc="1"/>
          <a:lstStyle/>
          <a:p>
            <a:endParaRPr kumimoji="0" lang="en-US" sz="2353" dirty="0"/>
          </a:p>
        </p:txBody>
      </p:sp>
    </p:spTree>
    <p:extLst>
      <p:ext uri="{BB962C8B-B14F-4D97-AF65-F5344CB8AC3E}">
        <p14:creationId xmlns:p14="http://schemas.microsoft.com/office/powerpoint/2010/main" val="3814168351"/>
      </p:ext>
    </p:extLst>
  </p:cSld>
  <p:clrMap bg1="lt1" tx1="dk1" bg2="lt2" tx2="dk2" accent1="accent1" accent2="accent2" accent3="accent3" accent4="accent4" accent5="accent5" accent6="accent6" hlink="hlink" folHlink="folHlink"/>
  <p:sldLayoutIdLst>
    <p:sldLayoutId id="2147484651" r:id="rId1"/>
    <p:sldLayoutId id="2147484652" r:id="rId2"/>
    <p:sldLayoutId id="2147484653" r:id="rId3"/>
    <p:sldLayoutId id="2147484654" r:id="rId4"/>
    <p:sldLayoutId id="2147484655" r:id="rId5"/>
    <p:sldLayoutId id="2147484656" r:id="rId6"/>
    <p:sldLayoutId id="2147484657" r:id="rId7"/>
    <p:sldLayoutId id="2147484658" r:id="rId8"/>
    <p:sldLayoutId id="2147484659" r:id="rId9"/>
    <p:sldLayoutId id="2147484660" r:id="rId10"/>
    <p:sldLayoutId id="2147484661" r:id="rId11"/>
    <p:sldLayoutId id="2147484662" r:id="rId12"/>
  </p:sldLayoutIdLst>
  <p:transition/>
  <p:txStyles>
    <p:titleStyle>
      <a:lvl1pPr algn="l" rtl="0" eaLnBrk="1" latinLnBrk="0" hangingPunct="1">
        <a:spcBef>
          <a:spcPct val="0"/>
        </a:spcBef>
        <a:buNone/>
        <a:defRPr kumimoji="0" sz="4267" kern="1200">
          <a:solidFill>
            <a:schemeClr val="tx2"/>
          </a:solidFill>
          <a:effectLst>
            <a:outerShdw blurRad="25400" dist="25400" dir="2700000" algn="tl" rotWithShape="0">
              <a:prstClr val="black">
                <a:alpha val="25000"/>
              </a:prstClr>
            </a:outerShdw>
          </a:effectLst>
          <a:latin typeface="+mj-lt"/>
          <a:ea typeface="+mj-ea"/>
          <a:cs typeface="+mj-cs"/>
        </a:defRPr>
      </a:lvl1pPr>
    </p:titleStyle>
    <p:bodyStyle>
      <a:lvl1pPr marL="365751" indent="-365751" algn="l" rtl="0" eaLnBrk="1" latinLnBrk="0" hangingPunct="1">
        <a:spcBef>
          <a:spcPts val="800"/>
        </a:spcBef>
        <a:buClr>
          <a:schemeClr val="accent1"/>
        </a:buClr>
        <a:buSzPct val="76000"/>
        <a:buFont typeface="Wingdings 3"/>
        <a:buChar char=""/>
        <a:defRPr kumimoji="0" sz="3467" kern="1200">
          <a:solidFill>
            <a:schemeClr val="tx1"/>
          </a:solidFill>
          <a:latin typeface="+mn-lt"/>
          <a:ea typeface="+mn-ea"/>
          <a:cs typeface="+mn-cs"/>
        </a:defRPr>
      </a:lvl1pPr>
      <a:lvl2pPr marL="731502" indent="-365751" algn="l" rtl="0" eaLnBrk="1" latinLnBrk="0" hangingPunct="1">
        <a:spcBef>
          <a:spcPts val="667"/>
        </a:spcBef>
        <a:buClr>
          <a:schemeClr val="accent2"/>
        </a:buClr>
        <a:buSzPct val="76000"/>
        <a:buFont typeface="Wingdings 3"/>
        <a:buChar char=""/>
        <a:defRPr kumimoji="0" sz="3067" kern="1200">
          <a:solidFill>
            <a:schemeClr val="tx2"/>
          </a:solidFill>
          <a:latin typeface="+mn-lt"/>
          <a:ea typeface="+mn-ea"/>
          <a:cs typeface="+mn-cs"/>
        </a:defRPr>
      </a:lvl2pPr>
      <a:lvl3pPr marL="1097253" indent="-304792" algn="l" rtl="0" eaLnBrk="1" latinLnBrk="0" hangingPunct="1">
        <a:spcBef>
          <a:spcPts val="667"/>
        </a:spcBef>
        <a:buClr>
          <a:schemeClr val="bg1">
            <a:shade val="50000"/>
          </a:schemeClr>
        </a:buClr>
        <a:buSzPct val="76000"/>
        <a:buFont typeface="Wingdings 3"/>
        <a:buChar char=""/>
        <a:defRPr kumimoji="0" sz="2667" kern="1200">
          <a:solidFill>
            <a:schemeClr val="tx1"/>
          </a:solidFill>
          <a:latin typeface="+mn-lt"/>
          <a:ea typeface="+mn-ea"/>
          <a:cs typeface="+mn-cs"/>
        </a:defRPr>
      </a:lvl3pPr>
      <a:lvl4pPr marL="1463003" indent="-304792" algn="l" rtl="0" eaLnBrk="1" latinLnBrk="0" hangingPunct="1">
        <a:spcBef>
          <a:spcPts val="533"/>
        </a:spcBef>
        <a:buClr>
          <a:schemeClr val="accent2">
            <a:shade val="75000"/>
          </a:schemeClr>
        </a:buClr>
        <a:buSzPct val="70000"/>
        <a:buFont typeface="Wingdings"/>
        <a:buChar char=""/>
        <a:defRPr kumimoji="0" sz="2400" kern="1200">
          <a:solidFill>
            <a:schemeClr val="tx1"/>
          </a:solidFill>
          <a:latin typeface="+mn-lt"/>
          <a:ea typeface="+mn-ea"/>
          <a:cs typeface="+mn-cs"/>
        </a:defRPr>
      </a:lvl4pPr>
      <a:lvl5pPr marL="1828754" indent="-304792" algn="l" rtl="0" eaLnBrk="1" latinLnBrk="0" hangingPunct="1">
        <a:spcBef>
          <a:spcPts val="400"/>
        </a:spcBef>
        <a:buClr>
          <a:schemeClr val="accent2"/>
        </a:buClr>
        <a:buSzPct val="70000"/>
        <a:buFont typeface="Wingdings"/>
        <a:buChar char=""/>
        <a:defRPr kumimoji="0" sz="2133" kern="1200">
          <a:solidFill>
            <a:schemeClr val="tx1"/>
          </a:solidFill>
          <a:latin typeface="+mn-lt"/>
          <a:ea typeface="+mn-ea"/>
          <a:cs typeface="+mn-cs"/>
        </a:defRPr>
      </a:lvl5pPr>
      <a:lvl6pPr marL="2194505" indent="-243834" algn="l" rtl="0" eaLnBrk="1" latinLnBrk="0" hangingPunct="1">
        <a:spcBef>
          <a:spcPts val="400"/>
        </a:spcBef>
        <a:buClr>
          <a:srgbClr val="9FB8CD">
            <a:shade val="75000"/>
          </a:srgbClr>
        </a:buClr>
        <a:buSzPct val="75000"/>
        <a:buFont typeface="Wingdings 3"/>
        <a:buChar char=""/>
        <a:defRPr kumimoji="0" lang="en-US" sz="2133" kern="1200" smtClean="0">
          <a:solidFill>
            <a:schemeClr val="tx1"/>
          </a:solidFill>
          <a:latin typeface="+mn-lt"/>
          <a:ea typeface="+mn-ea"/>
          <a:cs typeface="+mn-cs"/>
        </a:defRPr>
      </a:lvl6pPr>
      <a:lvl7pPr marL="2438339" indent="-243834" algn="l" rtl="0" eaLnBrk="1" latinLnBrk="0" hangingPunct="1">
        <a:spcBef>
          <a:spcPts val="400"/>
        </a:spcBef>
        <a:buClr>
          <a:srgbClr val="727CA3">
            <a:shade val="75000"/>
          </a:srgbClr>
        </a:buClr>
        <a:buSzPct val="75000"/>
        <a:buFont typeface="Wingdings 3"/>
        <a:buChar char=""/>
        <a:defRPr kumimoji="0" lang="en-US" sz="1867" kern="1200" smtClean="0">
          <a:solidFill>
            <a:schemeClr val="tx1"/>
          </a:solidFill>
          <a:latin typeface="+mn-lt"/>
          <a:ea typeface="+mn-ea"/>
          <a:cs typeface="+mn-cs"/>
        </a:defRPr>
      </a:lvl7pPr>
      <a:lvl8pPr marL="2682173" indent="-243834" algn="l" rtl="0" eaLnBrk="1" latinLnBrk="0" hangingPunct="1">
        <a:spcBef>
          <a:spcPts val="400"/>
        </a:spcBef>
        <a:buClr>
          <a:prstClr val="white">
            <a:shade val="50000"/>
          </a:prstClr>
        </a:buClr>
        <a:buSzPct val="75000"/>
        <a:buFont typeface="Wingdings 3"/>
        <a:buChar char=""/>
        <a:defRPr kumimoji="0" lang="en-US" sz="1867" kern="1200" smtClean="0">
          <a:solidFill>
            <a:schemeClr val="tx1"/>
          </a:solidFill>
          <a:latin typeface="+mn-lt"/>
          <a:ea typeface="+mn-ea"/>
          <a:cs typeface="+mn-cs"/>
        </a:defRPr>
      </a:lvl8pPr>
      <a:lvl9pPr marL="2926007" indent="-243834" algn="l" rtl="0" eaLnBrk="1" latinLnBrk="0" hangingPunct="1">
        <a:spcBef>
          <a:spcPts val="400"/>
        </a:spcBef>
        <a:buClr>
          <a:srgbClr val="9FB8CD"/>
        </a:buClr>
        <a:buSzPct val="75000"/>
        <a:buFont typeface="Wingdings 3"/>
        <a:buChar char=""/>
        <a:defRPr kumimoji="0" lang="en-US" sz="16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6399398"/>
      </p:ext>
    </p:extLst>
  </p:cSld>
  <p:clrMap bg1="lt1" tx1="dk1" bg2="lt2" tx2="dk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 id="2147484673" r:id="rId10"/>
    <p:sldLayoutId id="2147484674" r:id="rId11"/>
    <p:sldLayoutId id="2147484675" r:id="rId12"/>
    <p:sldLayoutId id="2147484676" r:id="rId13"/>
    <p:sldLayoutId id="2147484677" r:id="rId14"/>
    <p:sldLayoutId id="2147484678" r:id="rId15"/>
    <p:sldLayoutId id="2147484679" r:id="rId16"/>
    <p:sldLayoutId id="2147484680" r:id="rId17"/>
    <p:sldLayoutId id="2147484681" r:id="rId18"/>
    <p:sldLayoutId id="2147484682" r:id="rId19"/>
    <p:sldLayoutId id="2147484683" r:id="rId20"/>
    <p:sldLayoutId id="2147484684" r:id="rId21"/>
    <p:sldLayoutId id="2147484685" r:id="rId22"/>
    <p:sldLayoutId id="2147484686" r:id="rId23"/>
    <p:sldLayoutId id="2147484687" r:id="rId24"/>
  </p:sldLayoutIdLst>
  <p:transition>
    <p:fade/>
  </p:transition>
  <p:hf sldNum="0" hdr="0" ftr="0" dt="0"/>
  <p:txStyles>
    <p:titleStyle>
      <a:lvl1pPr algn="l" defTabSz="932719"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3.emf"/><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229B4B-F6CF-4486-86EB-0A747CB68275}"/>
              </a:ext>
            </a:extLst>
          </p:cNvPr>
          <p:cNvSpPr/>
          <p:nvPr/>
        </p:nvSpPr>
        <p:spPr>
          <a:xfrm>
            <a:off x="0" y="2501419"/>
            <a:ext cx="12192000" cy="50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1219170" fontAlgn="base">
              <a:spcBef>
                <a:spcPct val="0"/>
              </a:spcBef>
              <a:spcAft>
                <a:spcPct val="0"/>
              </a:spcAft>
            </a:pPr>
            <a:endParaRPr lang="en-US" sz="2400">
              <a:solidFill>
                <a:prstClr val="black"/>
              </a:solidFill>
              <a:latin typeface="Calibri"/>
            </a:endParaRPr>
          </a:p>
        </p:txBody>
      </p:sp>
      <p:sp>
        <p:nvSpPr>
          <p:cNvPr id="4" name="Title 3">
            <a:extLst>
              <a:ext uri="{FF2B5EF4-FFF2-40B4-BE49-F238E27FC236}">
                <a16:creationId xmlns:a16="http://schemas.microsoft.com/office/drawing/2014/main" id="{731AA93E-3C35-412C-9E97-28FB51DB10FA}"/>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5A9467FD-9CDD-4C78-910B-C18F1D116E9B}"/>
              </a:ext>
            </a:extLst>
          </p:cNvPr>
          <p:cNvSpPr>
            <a:spLocks noGrp="1"/>
          </p:cNvSpPr>
          <p:nvPr>
            <p:ph sz="quarter" idx="1"/>
          </p:nvPr>
        </p:nvSpPr>
        <p:spPr>
          <a:xfrm>
            <a:off x="609600" y="1473200"/>
            <a:ext cx="10972800" cy="4292600"/>
          </a:xfrm>
        </p:spPr>
        <p:txBody>
          <a:bodyPr>
            <a:normAutofit fontScale="77500" lnSpcReduction="20000"/>
          </a:bodyPr>
          <a:lstStyle/>
          <a:p>
            <a:pPr>
              <a:lnSpc>
                <a:spcPct val="130000"/>
              </a:lnSpc>
            </a:pPr>
            <a:r>
              <a:rPr lang="en-US" dirty="0"/>
              <a:t>What’s new?</a:t>
            </a:r>
          </a:p>
          <a:p>
            <a:pPr lvl="1">
              <a:lnSpc>
                <a:spcPct val="130000"/>
              </a:lnSpc>
            </a:pPr>
            <a:r>
              <a:rPr lang="en-US" dirty="0"/>
              <a:t>“Classic” vs. “Modern” C++</a:t>
            </a:r>
          </a:p>
          <a:p>
            <a:pPr lvl="1">
              <a:lnSpc>
                <a:spcPct val="130000"/>
              </a:lnSpc>
            </a:pPr>
            <a:r>
              <a:rPr lang="en-US" dirty="0"/>
              <a:t>Move semantics; vocabulary types</a:t>
            </a:r>
          </a:p>
          <a:p>
            <a:pPr>
              <a:lnSpc>
                <a:spcPct val="130000"/>
              </a:lnSpc>
            </a:pPr>
            <a:r>
              <a:rPr lang="en-US" dirty="0"/>
              <a:t>“Top two” general issues/techniques</a:t>
            </a:r>
          </a:p>
          <a:p>
            <a:pPr lvl="1">
              <a:lnSpc>
                <a:spcPct val="130000"/>
              </a:lnSpc>
            </a:pPr>
            <a:r>
              <a:rPr lang="en-US" dirty="0"/>
              <a:t>RAII + scopes</a:t>
            </a:r>
          </a:p>
          <a:p>
            <a:pPr lvl="1">
              <a:lnSpc>
                <a:spcPct val="130000"/>
              </a:lnSpc>
            </a:pPr>
            <a:r>
              <a:rPr lang="en-US" dirty="0"/>
              <a:t>Error handling</a:t>
            </a:r>
          </a:p>
          <a:p>
            <a:pPr>
              <a:lnSpc>
                <a:spcPct val="130000"/>
              </a:lnSpc>
            </a:pPr>
            <a:r>
              <a:rPr lang="en-US" dirty="0"/>
              <a:t>“One more”</a:t>
            </a:r>
          </a:p>
          <a:p>
            <a:pPr lvl="1">
              <a:lnSpc>
                <a:spcPct val="130000"/>
              </a:lnSpc>
            </a:pPr>
            <a:r>
              <a:rPr lang="en-US" dirty="0"/>
              <a:t>Pointers: Dumb and smart (and smart used correctly)</a:t>
            </a:r>
          </a:p>
          <a:p>
            <a:pPr lvl="1">
              <a:lnSpc>
                <a:spcPct val="130000"/>
              </a:lnSpc>
            </a:pPr>
            <a:endParaRPr lang="en-US" dirty="0"/>
          </a:p>
        </p:txBody>
      </p:sp>
    </p:spTree>
    <p:extLst>
      <p:ext uri="{BB962C8B-B14F-4D97-AF65-F5344CB8AC3E}">
        <p14:creationId xmlns:p14="http://schemas.microsoft.com/office/powerpoint/2010/main" val="1439926567"/>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Value types &amp; </a:t>
            </a:r>
            <a:r>
              <a:rPr lang="en-US" b="1" dirty="0"/>
              <a:t>move</a:t>
            </a:r>
            <a:r>
              <a:rPr lang="en-US" dirty="0"/>
              <a:t> efficiency</a:t>
            </a:r>
          </a:p>
        </p:txBody>
      </p:sp>
      <p:sp>
        <p:nvSpPr>
          <p:cNvPr id="15" name="Text Placeholder 6"/>
          <p:cNvSpPr txBox="1">
            <a:spLocks/>
          </p:cNvSpPr>
          <p:nvPr/>
        </p:nvSpPr>
        <p:spPr>
          <a:xfrm>
            <a:off x="609600" y="1286181"/>
            <a:ext cx="5386917" cy="685703"/>
          </a:xfrm>
          <a:prstGeom prst="rect">
            <a:avLst/>
          </a:prstGeom>
          <a:noFill/>
          <a:ln>
            <a:noFill/>
          </a:ln>
        </p:spPr>
        <p:txBody>
          <a:bodyPr vert="horz" lIns="89643" anchor="b" anchorCtr="0">
            <a:no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Then: C++98 code</a:t>
            </a:r>
          </a:p>
        </p:txBody>
      </p:sp>
      <p:sp>
        <p:nvSpPr>
          <p:cNvPr id="16" name="Text Placeholder 7"/>
          <p:cNvSpPr txBox="1">
            <a:spLocks/>
          </p:cNvSpPr>
          <p:nvPr/>
        </p:nvSpPr>
        <p:spPr>
          <a:xfrm>
            <a:off x="6469725" y="1295703"/>
            <a:ext cx="5197616" cy="685703"/>
          </a:xfrm>
          <a:prstGeom prst="rect">
            <a:avLst/>
          </a:prstGeom>
          <a:noFill/>
          <a:ln>
            <a:noFill/>
          </a:ln>
        </p:spPr>
        <p:txBody>
          <a:bodyPr vert="horz" lIns="89643" anchor="b" anchorCtr="0">
            <a:norm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Now: Modern C++</a:t>
            </a:r>
          </a:p>
        </p:txBody>
      </p:sp>
      <p:sp>
        <p:nvSpPr>
          <p:cNvPr id="17" name="Content Placeholder 4"/>
          <p:cNvSpPr txBox="1">
            <a:spLocks/>
          </p:cNvSpPr>
          <p:nvPr/>
        </p:nvSpPr>
        <p:spPr>
          <a:xfrm>
            <a:off x="611809" y="2133785"/>
            <a:ext cx="5633596" cy="4204460"/>
          </a:xfrm>
          <a:prstGeom prst="rect">
            <a:avLst/>
          </a:prstGeom>
        </p:spPr>
        <p:txBody>
          <a:bodyPr vert="horz">
            <a:no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spcBef>
                <a:spcPts val="600"/>
              </a:spcBef>
              <a:buClr>
                <a:srgbClr val="727CA3"/>
              </a:buClr>
              <a:buNone/>
              <a:defRPr/>
            </a:pPr>
            <a:r>
              <a:rPr lang="en-US" sz="2133" dirty="0">
                <a:solidFill>
                  <a:prstClr val="black">
                    <a:lumMod val="65000"/>
                    <a:lumOff val="35000"/>
                  </a:prstClr>
                </a:solidFill>
                <a:latin typeface="Calibri"/>
              </a:rPr>
              <a:t>set&lt;widget&gt;</a:t>
            </a:r>
            <a:r>
              <a:rPr lang="en-US" sz="2133" dirty="0">
                <a:solidFill>
                  <a:srgbClr val="C00000"/>
                </a:solidFill>
                <a:latin typeface="Calibri"/>
              </a:rPr>
              <a:t>*</a:t>
            </a:r>
            <a:r>
              <a:rPr lang="en-US" sz="2133" dirty="0">
                <a:solidFill>
                  <a:prstClr val="black">
                    <a:lumMod val="65000"/>
                    <a:lumOff val="35000"/>
                  </a:prstClr>
                </a:solidFill>
                <a:latin typeface="Calibri"/>
              </a:rPr>
              <a:t> </a:t>
            </a:r>
            <a:r>
              <a:rPr lang="en-US" sz="2133" dirty="0" err="1">
                <a:solidFill>
                  <a:prstClr val="black">
                    <a:lumMod val="65000"/>
                    <a:lumOff val="35000"/>
                  </a:prstClr>
                </a:solidFill>
                <a:latin typeface="Calibri"/>
              </a:rPr>
              <a:t>load_huge_data</a:t>
            </a:r>
            <a:r>
              <a:rPr lang="en-US" sz="2133" dirty="0">
                <a:solidFill>
                  <a:prstClr val="black">
                    <a:lumMod val="65000"/>
                    <a:lumOff val="35000"/>
                  </a:prstClr>
                </a:solidFill>
                <a:latin typeface="Calibri"/>
              </a:rPr>
              <a:t>() {</a:t>
            </a:r>
            <a:br>
              <a:rPr lang="en-US" sz="2133" dirty="0">
                <a:solidFill>
                  <a:prstClr val="black">
                    <a:lumMod val="65000"/>
                    <a:lumOff val="35000"/>
                  </a:prstClr>
                </a:solidFill>
                <a:latin typeface="Calibri"/>
              </a:rPr>
            </a:br>
            <a:r>
              <a:rPr lang="en-US" sz="2133" dirty="0">
                <a:solidFill>
                  <a:prstClr val="black">
                    <a:lumMod val="65000"/>
                    <a:lumOff val="35000"/>
                  </a:prstClr>
                </a:solidFill>
                <a:latin typeface="Calibri"/>
              </a:rPr>
              <a:t>    set&lt;widget&gt;</a:t>
            </a:r>
            <a:r>
              <a:rPr lang="en-US" sz="2133" dirty="0">
                <a:solidFill>
                  <a:srgbClr val="C00000"/>
                </a:solidFill>
                <a:latin typeface="Calibri"/>
              </a:rPr>
              <a:t>*</a:t>
            </a:r>
            <a:r>
              <a:rPr lang="en-US" sz="2133" dirty="0">
                <a:solidFill>
                  <a:prstClr val="black">
                    <a:lumMod val="65000"/>
                    <a:lumOff val="35000"/>
                  </a:prstClr>
                </a:solidFill>
                <a:latin typeface="Calibri"/>
              </a:rPr>
              <a:t> ret </a:t>
            </a:r>
            <a:r>
              <a:rPr lang="en-US" sz="2133" dirty="0">
                <a:solidFill>
                  <a:srgbClr val="C00000"/>
                </a:solidFill>
                <a:latin typeface="Calibri"/>
              </a:rPr>
              <a:t>= new set&lt;widget&gt;()</a:t>
            </a:r>
            <a:r>
              <a:rPr lang="en-US" sz="2133" dirty="0">
                <a:solidFill>
                  <a:prstClr val="black">
                    <a:lumMod val="65000"/>
                    <a:lumOff val="35000"/>
                  </a:prstClr>
                </a:solidFill>
                <a:latin typeface="Calibri"/>
              </a:rPr>
              <a:t>;</a:t>
            </a:r>
            <a:br>
              <a:rPr lang="en-US" sz="2133" dirty="0">
                <a:solidFill>
                  <a:prstClr val="black">
                    <a:lumMod val="65000"/>
                    <a:lumOff val="35000"/>
                  </a:prstClr>
                </a:solidFill>
                <a:latin typeface="Calibri"/>
              </a:rPr>
            </a:br>
            <a:r>
              <a:rPr lang="en-US" sz="2133" dirty="0">
                <a:solidFill>
                  <a:prstClr val="black">
                    <a:lumMod val="65000"/>
                    <a:lumOff val="35000"/>
                  </a:prstClr>
                </a:solidFill>
                <a:latin typeface="Calibri"/>
              </a:rPr>
              <a:t>    // … load data and populate </a:t>
            </a:r>
            <a:r>
              <a:rPr lang="en-US" sz="2133" dirty="0">
                <a:solidFill>
                  <a:srgbClr val="C00000"/>
                </a:solidFill>
                <a:latin typeface="Calibri"/>
              </a:rPr>
              <a:t>*</a:t>
            </a:r>
            <a:r>
              <a:rPr lang="en-US" sz="2133" dirty="0">
                <a:solidFill>
                  <a:prstClr val="black">
                    <a:lumMod val="65000"/>
                    <a:lumOff val="35000"/>
                  </a:prstClr>
                </a:solidFill>
                <a:latin typeface="Calibri"/>
              </a:rPr>
              <a:t>ret …</a:t>
            </a:r>
            <a:br>
              <a:rPr lang="en-US" sz="2133" dirty="0">
                <a:solidFill>
                  <a:prstClr val="black">
                    <a:lumMod val="65000"/>
                    <a:lumOff val="35000"/>
                  </a:prstClr>
                </a:solidFill>
                <a:latin typeface="Calibri"/>
              </a:rPr>
            </a:br>
            <a:r>
              <a:rPr lang="en-US" sz="2133" dirty="0">
                <a:solidFill>
                  <a:prstClr val="black">
                    <a:lumMod val="65000"/>
                    <a:lumOff val="35000"/>
                  </a:prstClr>
                </a:solidFill>
                <a:latin typeface="Calibri"/>
              </a:rPr>
              <a:t>  </a:t>
            </a:r>
            <a:r>
              <a:rPr lang="en-US" sz="2133" b="1" dirty="0">
                <a:solidFill>
                  <a:prstClr val="black">
                    <a:lumMod val="65000"/>
                    <a:lumOff val="35000"/>
                  </a:prstClr>
                </a:solidFill>
                <a:latin typeface="Calibri"/>
              </a:rPr>
              <a:t>  return ret;</a:t>
            </a:r>
            <a:br>
              <a:rPr lang="en-US" sz="2133" b="1" dirty="0">
                <a:solidFill>
                  <a:prstClr val="black">
                    <a:lumMod val="65000"/>
                    <a:lumOff val="35000"/>
                  </a:prstClr>
                </a:solidFill>
                <a:latin typeface="Calibri"/>
              </a:rPr>
            </a:br>
            <a:r>
              <a:rPr lang="en-US" sz="2133" dirty="0">
                <a:solidFill>
                  <a:prstClr val="black">
                    <a:lumMod val="65000"/>
                    <a:lumOff val="35000"/>
                  </a:prstClr>
                </a:solidFill>
                <a:latin typeface="Calibri"/>
              </a:rPr>
              <a:t>}</a:t>
            </a:r>
          </a:p>
          <a:p>
            <a:pPr marL="0" indent="0" defTabSz="896455">
              <a:spcBef>
                <a:spcPts val="600"/>
              </a:spcBef>
              <a:buClr>
                <a:srgbClr val="727CA3"/>
              </a:buClr>
              <a:buNone/>
              <a:defRPr/>
            </a:pPr>
            <a:r>
              <a:rPr lang="en-US" sz="2133" dirty="0">
                <a:solidFill>
                  <a:prstClr val="black">
                    <a:lumMod val="65000"/>
                    <a:lumOff val="35000"/>
                  </a:prstClr>
                </a:solidFill>
                <a:latin typeface="Calibri"/>
              </a:rPr>
              <a:t>widgets = </a:t>
            </a:r>
            <a:r>
              <a:rPr lang="en-US" sz="2133" dirty="0" err="1">
                <a:solidFill>
                  <a:prstClr val="black">
                    <a:lumMod val="65000"/>
                    <a:lumOff val="35000"/>
                  </a:prstClr>
                </a:solidFill>
                <a:latin typeface="Calibri"/>
              </a:rPr>
              <a:t>load_huge_data</a:t>
            </a:r>
            <a:r>
              <a:rPr lang="en-US" sz="2133" dirty="0">
                <a:solidFill>
                  <a:prstClr val="black">
                    <a:lumMod val="65000"/>
                    <a:lumOff val="35000"/>
                  </a:prstClr>
                </a:solidFill>
                <a:latin typeface="Calibri"/>
              </a:rPr>
              <a:t>();</a:t>
            </a:r>
          </a:p>
          <a:p>
            <a:pPr marL="0" indent="0" defTabSz="896455">
              <a:spcBef>
                <a:spcPts val="600"/>
              </a:spcBef>
              <a:buClr>
                <a:srgbClr val="727CA3"/>
              </a:buClr>
              <a:buNone/>
              <a:defRPr/>
            </a:pPr>
            <a:r>
              <a:rPr lang="en-US" sz="2133" dirty="0">
                <a:solidFill>
                  <a:prstClr val="black">
                    <a:lumMod val="65000"/>
                    <a:lumOff val="35000"/>
                  </a:prstClr>
                </a:solidFill>
                <a:latin typeface="Calibri"/>
              </a:rPr>
              <a:t>use(</a:t>
            </a:r>
            <a:r>
              <a:rPr lang="en-US" sz="2133" dirty="0">
                <a:solidFill>
                  <a:srgbClr val="C00000"/>
                </a:solidFill>
                <a:latin typeface="Calibri"/>
              </a:rPr>
              <a:t>*</a:t>
            </a:r>
            <a:r>
              <a:rPr lang="en-US" sz="2133" dirty="0">
                <a:solidFill>
                  <a:prstClr val="black">
                    <a:lumMod val="65000"/>
                    <a:lumOff val="35000"/>
                  </a:prstClr>
                </a:solidFill>
                <a:latin typeface="Calibri"/>
              </a:rPr>
              <a:t>widgets);</a:t>
            </a:r>
          </a:p>
        </p:txBody>
      </p:sp>
      <p:sp>
        <p:nvSpPr>
          <p:cNvPr id="18" name="Content Placeholder 8"/>
          <p:cNvSpPr txBox="1">
            <a:spLocks/>
          </p:cNvSpPr>
          <p:nvPr/>
        </p:nvSpPr>
        <p:spPr>
          <a:xfrm>
            <a:off x="6469511" y="2133785"/>
            <a:ext cx="5193533" cy="2846369"/>
          </a:xfrm>
          <a:prstGeom prst="rect">
            <a:avLst/>
          </a:prstGeom>
        </p:spPr>
        <p:txBody>
          <a:bodyPr vert="horz">
            <a:norm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spcBef>
                <a:spcPts val="600"/>
              </a:spcBef>
              <a:buClr>
                <a:srgbClr val="727CA3"/>
              </a:buClr>
              <a:buNone/>
              <a:defRPr/>
            </a:pPr>
            <a:r>
              <a:rPr lang="en-US" sz="2133" b="1" dirty="0">
                <a:solidFill>
                  <a:srgbClr val="0070C0"/>
                </a:solidFill>
                <a:latin typeface="Calibri"/>
              </a:rPr>
              <a:t>set&lt;widget&gt;</a:t>
            </a:r>
            <a:r>
              <a:rPr lang="en-US" sz="2133" dirty="0">
                <a:solidFill>
                  <a:srgbClr val="0070C0"/>
                </a:solidFill>
                <a:latin typeface="Calibri"/>
              </a:rPr>
              <a:t> </a:t>
            </a:r>
            <a:r>
              <a:rPr lang="en-US" sz="2133" dirty="0" err="1">
                <a:solidFill>
                  <a:srgbClr val="0070C0"/>
                </a:solidFill>
                <a:latin typeface="Calibri"/>
              </a:rPr>
              <a:t>load_huge_data</a:t>
            </a:r>
            <a:r>
              <a:rPr lang="en-US" sz="2133" dirty="0">
                <a:solidFill>
                  <a:srgbClr val="0070C0"/>
                </a:solidFill>
                <a:latin typeface="Calibri"/>
              </a:rPr>
              <a:t>() {</a:t>
            </a:r>
            <a:br>
              <a:rPr lang="en-US" sz="2133" dirty="0">
                <a:solidFill>
                  <a:srgbClr val="0070C0"/>
                </a:solidFill>
                <a:latin typeface="Calibri"/>
              </a:rPr>
            </a:br>
            <a:r>
              <a:rPr lang="en-US" sz="2133" dirty="0">
                <a:solidFill>
                  <a:srgbClr val="0070C0"/>
                </a:solidFill>
                <a:latin typeface="Calibri"/>
              </a:rPr>
              <a:t>    set&lt;widget&gt; ret;</a:t>
            </a:r>
            <a:br>
              <a:rPr lang="en-US" sz="2133" dirty="0">
                <a:solidFill>
                  <a:srgbClr val="0070C0"/>
                </a:solidFill>
                <a:latin typeface="Calibri"/>
              </a:rPr>
            </a:br>
            <a:r>
              <a:rPr lang="en-US" sz="2133" dirty="0">
                <a:solidFill>
                  <a:srgbClr val="0070C0"/>
                </a:solidFill>
                <a:latin typeface="Calibri"/>
              </a:rPr>
              <a:t>    // … load data and populate ret …</a:t>
            </a:r>
            <a:br>
              <a:rPr lang="en-US" sz="2133" dirty="0">
                <a:solidFill>
                  <a:srgbClr val="0070C0"/>
                </a:solidFill>
                <a:latin typeface="Calibri"/>
              </a:rPr>
            </a:br>
            <a:r>
              <a:rPr lang="en-US" sz="2133" dirty="0">
                <a:solidFill>
                  <a:srgbClr val="0070C0"/>
                </a:solidFill>
                <a:latin typeface="Calibri"/>
              </a:rPr>
              <a:t>  </a:t>
            </a:r>
            <a:r>
              <a:rPr lang="en-US" sz="2133" b="1" dirty="0">
                <a:solidFill>
                  <a:srgbClr val="0070C0"/>
                </a:solidFill>
                <a:latin typeface="Calibri"/>
              </a:rPr>
              <a:t>  return ret;</a:t>
            </a:r>
            <a:br>
              <a:rPr lang="en-US" sz="2133" b="1" dirty="0">
                <a:solidFill>
                  <a:srgbClr val="0070C0"/>
                </a:solidFill>
                <a:latin typeface="Calibri"/>
              </a:rPr>
            </a:br>
            <a:r>
              <a:rPr lang="en-US" sz="2133" dirty="0">
                <a:solidFill>
                  <a:srgbClr val="0070C0"/>
                </a:solidFill>
                <a:latin typeface="Calibri"/>
              </a:rPr>
              <a:t>}</a:t>
            </a:r>
          </a:p>
          <a:p>
            <a:pPr marL="0" indent="0" defTabSz="896455">
              <a:spcBef>
                <a:spcPts val="600"/>
              </a:spcBef>
              <a:buClr>
                <a:srgbClr val="727CA3"/>
              </a:buClr>
              <a:buNone/>
              <a:defRPr/>
            </a:pPr>
            <a:r>
              <a:rPr lang="en-US" sz="2133" dirty="0">
                <a:solidFill>
                  <a:srgbClr val="0070C0"/>
                </a:solidFill>
                <a:latin typeface="Calibri"/>
              </a:rPr>
              <a:t>widgets = </a:t>
            </a:r>
            <a:r>
              <a:rPr lang="en-US" sz="2133" dirty="0" err="1">
                <a:solidFill>
                  <a:srgbClr val="0070C0"/>
                </a:solidFill>
                <a:latin typeface="Calibri"/>
              </a:rPr>
              <a:t>load_huge_data</a:t>
            </a:r>
            <a:r>
              <a:rPr lang="en-US" sz="2133" dirty="0">
                <a:solidFill>
                  <a:srgbClr val="0070C0"/>
                </a:solidFill>
                <a:latin typeface="Calibri"/>
              </a:rPr>
              <a:t>();</a:t>
            </a:r>
          </a:p>
          <a:p>
            <a:pPr marL="0" indent="0" defTabSz="896455">
              <a:spcBef>
                <a:spcPts val="600"/>
              </a:spcBef>
              <a:buClr>
                <a:srgbClr val="727CA3"/>
              </a:buClr>
              <a:buNone/>
              <a:defRPr/>
            </a:pPr>
            <a:r>
              <a:rPr lang="en-US" sz="2133" dirty="0">
                <a:solidFill>
                  <a:srgbClr val="0070C0"/>
                </a:solidFill>
                <a:latin typeface="Calibri"/>
              </a:rPr>
              <a:t>use(widgets);</a:t>
            </a:r>
          </a:p>
        </p:txBody>
      </p:sp>
      <p:sp>
        <p:nvSpPr>
          <p:cNvPr id="12" name="Line Callout 1 18">
            <a:extLst>
              <a:ext uri="{FF2B5EF4-FFF2-40B4-BE49-F238E27FC236}">
                <a16:creationId xmlns:a16="http://schemas.microsoft.com/office/drawing/2014/main" id="{13861DA7-80B0-43DA-BB40-7062142F0D60}"/>
              </a:ext>
            </a:extLst>
          </p:cNvPr>
          <p:cNvSpPr/>
          <p:nvPr/>
        </p:nvSpPr>
        <p:spPr>
          <a:xfrm>
            <a:off x="8432800" y="3307941"/>
            <a:ext cx="2972557" cy="498055"/>
          </a:xfrm>
          <a:prstGeom prst="borderCallout1">
            <a:avLst>
              <a:gd name="adj1" fmla="val 25636"/>
              <a:gd name="adj2" fmla="val -1190"/>
              <a:gd name="adj3" fmla="val 125371"/>
              <a:gd name="adj4" fmla="val -28088"/>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b="1" kern="0" dirty="0">
                <a:solidFill>
                  <a:prstClr val="white"/>
                </a:solidFill>
                <a:latin typeface="Calibri"/>
              </a:rPr>
              <a:t>efficient</a:t>
            </a:r>
            <a:r>
              <a:rPr lang="en-US" sz="2000" kern="0" dirty="0">
                <a:solidFill>
                  <a:prstClr val="white"/>
                </a:solidFill>
                <a:latin typeface="Calibri"/>
              </a:rPr>
              <a:t>, no deep copy</a:t>
            </a:r>
          </a:p>
        </p:txBody>
      </p:sp>
      <p:sp>
        <p:nvSpPr>
          <p:cNvPr id="13" name="Line Callout 1 6">
            <a:extLst>
              <a:ext uri="{FF2B5EF4-FFF2-40B4-BE49-F238E27FC236}">
                <a16:creationId xmlns:a16="http://schemas.microsoft.com/office/drawing/2014/main" id="{7A42D3B6-BB83-4F70-AE2F-63789CBB59EF}"/>
              </a:ext>
            </a:extLst>
          </p:cNvPr>
          <p:cNvSpPr/>
          <p:nvPr/>
        </p:nvSpPr>
        <p:spPr>
          <a:xfrm>
            <a:off x="7020441" y="5276173"/>
            <a:ext cx="4091672" cy="1100017"/>
          </a:xfrm>
          <a:prstGeom prst="borderCallout1">
            <a:avLst>
              <a:gd name="adj1" fmla="val 5331"/>
              <a:gd name="adj2" fmla="val 105"/>
              <a:gd name="adj3" fmla="val 2110"/>
              <a:gd name="adj4" fmla="val -193"/>
            </a:avLst>
          </a:prstGeom>
          <a:solidFill>
            <a:srgbClr val="65BC46"/>
          </a:solidFill>
          <a:ln w="19050" cap="flat" cmpd="sng" algn="ctr">
            <a:solidFill>
              <a:srgbClr val="727CA3">
                <a:shade val="50000"/>
              </a:srgbClr>
            </a:solidFill>
            <a:prstDash val="solid"/>
          </a:ln>
          <a:effectLst/>
        </p:spPr>
        <p:txBody>
          <a:bodyPr rtlCol="0" anchor="ctr"/>
          <a:lstStyle/>
          <a:p>
            <a:pPr algn="ctr" defTabSz="914258" fontAlgn="base">
              <a:spcBef>
                <a:spcPts val="600"/>
              </a:spcBef>
              <a:spcAft>
                <a:spcPct val="0"/>
              </a:spcAft>
              <a:defRPr/>
            </a:pPr>
            <a:r>
              <a:rPr lang="en-US" sz="2000" b="1" kern="0" dirty="0">
                <a:solidFill>
                  <a:prstClr val="white"/>
                </a:solidFill>
                <a:latin typeface="Calibri"/>
              </a:rPr>
              <a:t>clean semantics</a:t>
            </a:r>
            <a:r>
              <a:rPr lang="en-US" sz="2000" kern="0" dirty="0">
                <a:solidFill>
                  <a:prstClr val="white"/>
                </a:solidFill>
                <a:latin typeface="Calibri"/>
              </a:rPr>
              <a:t> of value types</a:t>
            </a:r>
          </a:p>
          <a:p>
            <a:pPr algn="ctr" defTabSz="914258" fontAlgn="base">
              <a:spcBef>
                <a:spcPts val="600"/>
              </a:spcBef>
              <a:spcAft>
                <a:spcPct val="0"/>
              </a:spcAft>
              <a:defRPr/>
            </a:pPr>
            <a:r>
              <a:rPr lang="en-US" sz="2000" kern="0" dirty="0">
                <a:solidFill>
                  <a:prstClr val="white"/>
                </a:solidFill>
                <a:latin typeface="Calibri"/>
              </a:rPr>
              <a:t>+  </a:t>
            </a:r>
            <a:r>
              <a:rPr lang="en-US" sz="2000" b="1" kern="0" dirty="0">
                <a:solidFill>
                  <a:prstClr val="white"/>
                </a:solidFill>
                <a:latin typeface="Calibri"/>
              </a:rPr>
              <a:t>efficiency</a:t>
            </a:r>
            <a:r>
              <a:rPr lang="en-US" sz="2000" kern="0" dirty="0">
                <a:solidFill>
                  <a:prstClr val="white"/>
                </a:solidFill>
                <a:latin typeface="Calibri"/>
              </a:rPr>
              <a:t> of reference types</a:t>
            </a:r>
          </a:p>
        </p:txBody>
      </p:sp>
      <p:sp>
        <p:nvSpPr>
          <p:cNvPr id="14" name="Line Callout 1 22">
            <a:extLst>
              <a:ext uri="{FF2B5EF4-FFF2-40B4-BE49-F238E27FC236}">
                <a16:creationId xmlns:a16="http://schemas.microsoft.com/office/drawing/2014/main" id="{B7EB511D-2327-4E35-9D3F-C80C08820165}"/>
              </a:ext>
            </a:extLst>
          </p:cNvPr>
          <p:cNvSpPr/>
          <p:nvPr/>
        </p:nvSpPr>
        <p:spPr>
          <a:xfrm>
            <a:off x="1785552" y="5010306"/>
            <a:ext cx="3802449" cy="1686485"/>
          </a:xfrm>
          <a:prstGeom prst="borderCallout1">
            <a:avLst>
              <a:gd name="adj1" fmla="val 19563"/>
              <a:gd name="adj2" fmla="val -3740"/>
              <a:gd name="adj3" fmla="val -17877"/>
              <a:gd name="adj4" fmla="val -16762"/>
            </a:avLst>
          </a:prstGeom>
          <a:solidFill>
            <a:srgbClr val="C00000"/>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b="1" kern="0" dirty="0">
                <a:solidFill>
                  <a:prstClr val="white"/>
                </a:solidFill>
                <a:latin typeface="Calibri"/>
              </a:rPr>
              <a:t>brittle</a:t>
            </a:r>
          </a:p>
          <a:p>
            <a:pPr algn="ctr" defTabSz="914258">
              <a:spcBef>
                <a:spcPts val="600"/>
              </a:spcBef>
              <a:defRPr/>
            </a:pPr>
            <a:r>
              <a:rPr lang="en-US" sz="2000" kern="0" dirty="0">
                <a:solidFill>
                  <a:prstClr val="white"/>
                </a:solidFill>
                <a:latin typeface="Calibri"/>
              </a:rPr>
              <a:t>just asking for returned pointer to be leaked, dangled, etc.</a:t>
            </a:r>
          </a:p>
          <a:p>
            <a:pPr algn="ctr" defTabSz="914258">
              <a:spcBef>
                <a:spcPts val="600"/>
              </a:spcBef>
              <a:defRPr/>
            </a:pPr>
            <a:r>
              <a:rPr lang="en-US" sz="2000" kern="0" dirty="0">
                <a:solidFill>
                  <a:prstClr val="white"/>
                </a:solidFill>
                <a:latin typeface="Calibri"/>
              </a:rPr>
              <a:t>extra indirection throughout code</a:t>
            </a:r>
          </a:p>
        </p:txBody>
      </p:sp>
    </p:spTree>
    <p:extLst>
      <p:ext uri="{BB962C8B-B14F-4D97-AF65-F5344CB8AC3E}">
        <p14:creationId xmlns:p14="http://schemas.microsoft.com/office/powerpoint/2010/main" val="1623053450"/>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F9EA-A3F1-4E0F-8309-D1E5D46632E8}"/>
              </a:ext>
            </a:extLst>
          </p:cNvPr>
          <p:cNvSpPr>
            <a:spLocks noGrp="1"/>
          </p:cNvSpPr>
          <p:nvPr>
            <p:ph type="title"/>
          </p:nvPr>
        </p:nvSpPr>
        <p:spPr/>
        <p:txBody>
          <a:bodyPr>
            <a:normAutofit/>
          </a:bodyPr>
          <a:lstStyle/>
          <a:p>
            <a:r>
              <a:rPr lang="en-US" dirty="0"/>
              <a:t>Key new std:: vocabulary types in C++17</a:t>
            </a:r>
          </a:p>
        </p:txBody>
      </p:sp>
      <p:sp>
        <p:nvSpPr>
          <p:cNvPr id="3" name="Content Placeholder 2">
            <a:extLst>
              <a:ext uri="{FF2B5EF4-FFF2-40B4-BE49-F238E27FC236}">
                <a16:creationId xmlns:a16="http://schemas.microsoft.com/office/drawing/2014/main" id="{B884DCD8-A042-42E6-A8AC-23E64BF2B38F}"/>
              </a:ext>
            </a:extLst>
          </p:cNvPr>
          <p:cNvSpPr>
            <a:spLocks noGrp="1"/>
          </p:cNvSpPr>
          <p:nvPr>
            <p:ph sz="quarter" idx="1"/>
          </p:nvPr>
        </p:nvSpPr>
        <p:spPr/>
        <p:txBody>
          <a:bodyPr>
            <a:normAutofit fontScale="92500" lnSpcReduction="10000"/>
          </a:bodyPr>
          <a:lstStyle/>
          <a:p>
            <a:r>
              <a:rPr lang="en-US" dirty="0"/>
              <a:t>string_view</a:t>
            </a:r>
          </a:p>
          <a:p>
            <a:pPr lvl="1"/>
            <a:r>
              <a:rPr lang="en-US" dirty="0"/>
              <a:t>Non-owning const view of any contiguous sequence of characters.</a:t>
            </a:r>
          </a:p>
          <a:p>
            <a:pPr lvl="1"/>
            <a:r>
              <a:rPr lang="en-US" dirty="0"/>
              <a:t>Variations for different character types (e.g., wide).</a:t>
            </a:r>
          </a:p>
          <a:p>
            <a:r>
              <a:rPr lang="en-US" dirty="0"/>
              <a:t>optional&lt;T&gt;</a:t>
            </a:r>
          </a:p>
          <a:p>
            <a:pPr lvl="1"/>
            <a:r>
              <a:rPr lang="en-US" dirty="0"/>
              <a:t>Contains a T value or “empty.”</a:t>
            </a:r>
          </a:p>
          <a:p>
            <a:r>
              <a:rPr lang="en-US" dirty="0"/>
              <a:t>variant&lt;</a:t>
            </a:r>
            <a:r>
              <a:rPr lang="en-US" dirty="0" err="1"/>
              <a:t>Ts</a:t>
            </a:r>
            <a:r>
              <a:rPr lang="en-US" dirty="0"/>
              <a:t>…&gt;</a:t>
            </a:r>
          </a:p>
          <a:p>
            <a:pPr lvl="1"/>
            <a:r>
              <a:rPr lang="en-US" dirty="0"/>
              <a:t>Contains one value of a fixed set of types.</a:t>
            </a:r>
          </a:p>
          <a:p>
            <a:r>
              <a:rPr lang="en-US" dirty="0"/>
              <a:t>any</a:t>
            </a:r>
          </a:p>
          <a:p>
            <a:pPr lvl="1"/>
            <a:r>
              <a:rPr lang="en-US" dirty="0"/>
              <a:t>Contains one value of any type, fully dynamic type.</a:t>
            </a:r>
          </a:p>
        </p:txBody>
      </p:sp>
    </p:spTree>
    <p:extLst>
      <p:ext uri="{BB962C8B-B14F-4D97-AF65-F5344CB8AC3E}">
        <p14:creationId xmlns:p14="http://schemas.microsoft.com/office/powerpoint/2010/main" val="2354170944"/>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8D1C-99EB-4CB4-B558-A5F31867E6D6}"/>
              </a:ext>
            </a:extLst>
          </p:cNvPr>
          <p:cNvSpPr>
            <a:spLocks noGrp="1"/>
          </p:cNvSpPr>
          <p:nvPr>
            <p:ph type="title"/>
          </p:nvPr>
        </p:nvSpPr>
        <p:spPr/>
        <p:txBody>
          <a:bodyPr>
            <a:normAutofit fontScale="90000"/>
          </a:bodyPr>
          <a:lstStyle/>
          <a:p>
            <a:r>
              <a:rPr lang="en-US" dirty="0"/>
              <a:t>string_view (&amp; variations, e.g., </a:t>
            </a:r>
            <a:r>
              <a:rPr lang="en-US" dirty="0" err="1"/>
              <a:t>wstring_view</a:t>
            </a:r>
            <a:r>
              <a:rPr lang="en-US" dirty="0"/>
              <a:t>)</a:t>
            </a:r>
          </a:p>
        </p:txBody>
      </p:sp>
      <p:sp>
        <p:nvSpPr>
          <p:cNvPr id="3" name="Content Placeholder 2">
            <a:extLst>
              <a:ext uri="{FF2B5EF4-FFF2-40B4-BE49-F238E27FC236}">
                <a16:creationId xmlns:a16="http://schemas.microsoft.com/office/drawing/2014/main" id="{F867DAAE-075D-4060-A98B-C46288F6AE03}"/>
              </a:ext>
            </a:extLst>
          </p:cNvPr>
          <p:cNvSpPr>
            <a:spLocks noGrp="1"/>
          </p:cNvSpPr>
          <p:nvPr>
            <p:ph sz="quarter" idx="1"/>
          </p:nvPr>
        </p:nvSpPr>
        <p:spPr>
          <a:xfrm>
            <a:off x="609600" y="1219200"/>
            <a:ext cx="10972800" cy="5461000"/>
          </a:xfrm>
          <a:effectLst/>
        </p:spPr>
        <p:txBody>
          <a:bodyPr>
            <a:normAutofit fontScale="70000" lnSpcReduction="20000"/>
          </a:bodyPr>
          <a:lstStyle/>
          <a:p>
            <a:pPr>
              <a:lnSpc>
                <a:spcPct val="108000"/>
              </a:lnSpc>
              <a:tabLst>
                <a:tab pos="6705432" algn="l"/>
              </a:tabLst>
            </a:pPr>
            <a:r>
              <a:rPr lang="en-US" dirty="0"/>
              <a:t>Non-owning const view of a contiguous sequence of characters.</a:t>
            </a:r>
          </a:p>
          <a:p>
            <a:pPr lvl="1">
              <a:lnSpc>
                <a:spcPct val="108000"/>
              </a:lnSpc>
              <a:tabLst>
                <a:tab pos="6705432" algn="l"/>
              </a:tabLst>
            </a:pPr>
            <a:r>
              <a:rPr lang="en-US" dirty="0">
                <a:solidFill>
                  <a:srgbClr val="C00000"/>
                </a:solidFill>
              </a:rPr>
              <a:t>Note: NOT null-terminated.</a:t>
            </a:r>
          </a:p>
          <a:p>
            <a:pPr>
              <a:lnSpc>
                <a:spcPct val="108000"/>
              </a:lnSpc>
              <a:tabLst>
                <a:tab pos="6705432" algn="l"/>
              </a:tabLst>
            </a:pPr>
            <a:r>
              <a:rPr lang="en-US" dirty="0"/>
              <a:t>All these callers, and all their types… 	… can be made to work with:</a:t>
            </a:r>
          </a:p>
          <a:p>
            <a:pPr marL="365751" lvl="1" indent="0">
              <a:lnSpc>
                <a:spcPct val="108000"/>
              </a:lnSpc>
              <a:buNone/>
              <a:tabLst>
                <a:tab pos="3124122" algn="l"/>
                <a:tab pos="6402757" algn="l"/>
              </a:tabLst>
            </a:pPr>
            <a:r>
              <a:rPr lang="en-US" dirty="0">
                <a:solidFill>
                  <a:srgbClr val="0070C0"/>
                </a:solidFill>
              </a:rPr>
              <a:t>std::</a:t>
            </a:r>
            <a:r>
              <a:rPr lang="en-US" dirty="0" err="1">
                <a:solidFill>
                  <a:srgbClr val="0070C0"/>
                </a:solidFill>
              </a:rPr>
              <a:t>wstring</a:t>
            </a:r>
            <a:r>
              <a:rPr lang="en-US" dirty="0">
                <a:solidFill>
                  <a:srgbClr val="0070C0"/>
                </a:solidFill>
              </a:rPr>
              <a:t> s;	f(s);</a:t>
            </a:r>
          </a:p>
          <a:p>
            <a:pPr marL="365751" lvl="1" indent="0">
              <a:lnSpc>
                <a:spcPct val="108000"/>
              </a:lnSpc>
              <a:buNone/>
              <a:tabLst>
                <a:tab pos="3124122" algn="l"/>
                <a:tab pos="6402757" algn="l"/>
              </a:tabLst>
            </a:pPr>
            <a:r>
              <a:rPr lang="en-US" dirty="0" err="1">
                <a:solidFill>
                  <a:srgbClr val="0070C0"/>
                </a:solidFill>
              </a:rPr>
              <a:t>wchar_t</a:t>
            </a:r>
            <a:r>
              <a:rPr lang="en-US" dirty="0">
                <a:solidFill>
                  <a:srgbClr val="0070C0"/>
                </a:solidFill>
              </a:rPr>
              <a:t>* s, size_t </a:t>
            </a:r>
            <a:r>
              <a:rPr lang="en-US" dirty="0" err="1">
                <a:solidFill>
                  <a:srgbClr val="0070C0"/>
                </a:solidFill>
              </a:rPr>
              <a:t>len</a:t>
            </a:r>
            <a:r>
              <a:rPr lang="en-US" dirty="0">
                <a:solidFill>
                  <a:srgbClr val="0070C0"/>
                </a:solidFill>
              </a:rPr>
              <a:t>;	f(</a:t>
            </a:r>
            <a:r>
              <a:rPr lang="en-US" dirty="0">
                <a:solidFill>
                  <a:srgbClr val="00B050"/>
                </a:solidFill>
              </a:rPr>
              <a:t>{</a:t>
            </a:r>
            <a:r>
              <a:rPr lang="en-US" dirty="0" err="1">
                <a:solidFill>
                  <a:srgbClr val="0070C0"/>
                </a:solidFill>
              </a:rPr>
              <a:t>s,len</a:t>
            </a:r>
            <a:r>
              <a:rPr lang="en-US" dirty="0">
                <a:solidFill>
                  <a:srgbClr val="00B050"/>
                </a:solidFill>
              </a:rPr>
              <a:t>}</a:t>
            </a:r>
            <a:r>
              <a:rPr lang="en-US" dirty="0">
                <a:solidFill>
                  <a:srgbClr val="0070C0"/>
                </a:solidFill>
              </a:rPr>
              <a:t>);</a:t>
            </a:r>
          </a:p>
          <a:p>
            <a:pPr marL="365751" lvl="1" indent="0">
              <a:lnSpc>
                <a:spcPct val="108000"/>
              </a:lnSpc>
              <a:buNone/>
              <a:tabLst>
                <a:tab pos="3124122" algn="l"/>
                <a:tab pos="6402757" algn="l"/>
              </a:tabLst>
            </a:pPr>
            <a:r>
              <a:rPr lang="en-US" b="1" dirty="0" err="1">
                <a:solidFill>
                  <a:srgbClr val="0070C0"/>
                </a:solidFill>
              </a:rPr>
              <a:t>winrt</a:t>
            </a:r>
            <a:r>
              <a:rPr lang="en-US" b="1" dirty="0">
                <a:solidFill>
                  <a:srgbClr val="0070C0"/>
                </a:solidFill>
              </a:rPr>
              <a:t>::</a:t>
            </a:r>
            <a:r>
              <a:rPr lang="en-US" b="1" dirty="0" err="1">
                <a:solidFill>
                  <a:srgbClr val="0070C0"/>
                </a:solidFill>
              </a:rPr>
              <a:t>hstring</a:t>
            </a:r>
            <a:r>
              <a:rPr lang="en-US" b="1" dirty="0">
                <a:solidFill>
                  <a:srgbClr val="0070C0"/>
                </a:solidFill>
              </a:rPr>
              <a:t> s;	f(s);</a:t>
            </a:r>
          </a:p>
          <a:p>
            <a:pPr marL="365751" lvl="1" indent="0">
              <a:lnSpc>
                <a:spcPct val="108000"/>
              </a:lnSpc>
              <a:buNone/>
              <a:tabLst>
                <a:tab pos="3124122" algn="l"/>
                <a:tab pos="6402757" algn="l"/>
              </a:tabLst>
            </a:pPr>
            <a:r>
              <a:rPr lang="en-US" b="1" dirty="0" err="1">
                <a:solidFill>
                  <a:srgbClr val="0070C0"/>
                </a:solidFill>
              </a:rPr>
              <a:t>QString</a:t>
            </a:r>
            <a:r>
              <a:rPr lang="en-US" b="1" dirty="0">
                <a:solidFill>
                  <a:srgbClr val="0070C0"/>
                </a:solidFill>
              </a:rPr>
              <a:t> s;	f(</a:t>
            </a:r>
            <a:r>
              <a:rPr lang="en-US" b="1" dirty="0" err="1">
                <a:solidFill>
                  <a:srgbClr val="0070C0"/>
                </a:solidFill>
              </a:rPr>
              <a:t>s</a:t>
            </a:r>
            <a:r>
              <a:rPr lang="en-US" b="1" dirty="0" err="1">
                <a:solidFill>
                  <a:srgbClr val="00B050"/>
                </a:solidFill>
              </a:rPr>
              <a:t>.toWStringView</a:t>
            </a:r>
            <a:r>
              <a:rPr lang="en-US" b="1" dirty="0">
                <a:solidFill>
                  <a:srgbClr val="00B050"/>
                </a:solidFill>
              </a:rPr>
              <a:t>()</a:t>
            </a:r>
            <a:r>
              <a:rPr lang="en-US" b="1" dirty="0">
                <a:solidFill>
                  <a:srgbClr val="0070C0"/>
                </a:solidFill>
              </a:rPr>
              <a:t>);</a:t>
            </a:r>
          </a:p>
          <a:p>
            <a:pPr marL="365751" lvl="1" indent="0">
              <a:lnSpc>
                <a:spcPct val="108000"/>
              </a:lnSpc>
              <a:buNone/>
              <a:tabLst>
                <a:tab pos="3124122" algn="l"/>
                <a:tab pos="6709666" algn="l"/>
              </a:tabLst>
            </a:pPr>
            <a:r>
              <a:rPr lang="en-US" dirty="0" err="1">
                <a:solidFill>
                  <a:srgbClr val="0070C0"/>
                </a:solidFill>
              </a:rPr>
              <a:t>CStringW</a:t>
            </a:r>
            <a:r>
              <a:rPr lang="en-US" dirty="0">
                <a:solidFill>
                  <a:srgbClr val="0070C0"/>
                </a:solidFill>
              </a:rPr>
              <a:t> s;	f(</a:t>
            </a:r>
            <a:r>
              <a:rPr lang="en-US" dirty="0">
                <a:solidFill>
                  <a:srgbClr val="00B050"/>
                </a:solidFill>
              </a:rPr>
              <a:t>(LPCSTR)</a:t>
            </a:r>
            <a:r>
              <a:rPr lang="en-US" dirty="0">
                <a:solidFill>
                  <a:srgbClr val="0070C0"/>
                </a:solidFill>
              </a:rPr>
              <a:t>s); 	</a:t>
            </a:r>
            <a:r>
              <a:rPr lang="en-US" sz="3467" dirty="0">
                <a:solidFill>
                  <a:srgbClr val="0070C0"/>
                </a:solidFill>
              </a:rPr>
              <a:t>void f(</a:t>
            </a:r>
            <a:r>
              <a:rPr lang="en-US" sz="3467" dirty="0" err="1">
                <a:solidFill>
                  <a:srgbClr val="00B050"/>
                </a:solidFill>
              </a:rPr>
              <a:t>wstring_view</a:t>
            </a:r>
            <a:r>
              <a:rPr lang="en-US" sz="3467" dirty="0">
                <a:solidFill>
                  <a:srgbClr val="0070C0"/>
                </a:solidFill>
              </a:rPr>
              <a:t> s);</a:t>
            </a:r>
          </a:p>
          <a:p>
            <a:pPr marL="365751" lvl="1" indent="0">
              <a:lnSpc>
                <a:spcPct val="108000"/>
              </a:lnSpc>
              <a:buNone/>
              <a:tabLst>
                <a:tab pos="3124122" algn="l"/>
                <a:tab pos="6402757" algn="l"/>
              </a:tabLst>
            </a:pPr>
            <a:r>
              <a:rPr lang="en-US" dirty="0" err="1">
                <a:solidFill>
                  <a:srgbClr val="0070C0"/>
                </a:solidFill>
              </a:rPr>
              <a:t>CComBSTR</a:t>
            </a:r>
            <a:r>
              <a:rPr lang="en-US" dirty="0">
                <a:solidFill>
                  <a:srgbClr val="0070C0"/>
                </a:solidFill>
              </a:rPr>
              <a:t> s;	f(</a:t>
            </a:r>
            <a:r>
              <a:rPr lang="en-US" dirty="0">
                <a:solidFill>
                  <a:srgbClr val="00B050"/>
                </a:solidFill>
              </a:rPr>
              <a:t>{</a:t>
            </a:r>
            <a:r>
              <a:rPr lang="en-US" dirty="0" err="1">
                <a:solidFill>
                  <a:srgbClr val="0070C0"/>
                </a:solidFill>
              </a:rPr>
              <a:t>s</a:t>
            </a:r>
            <a:r>
              <a:rPr lang="en-US" dirty="0" err="1">
                <a:solidFill>
                  <a:srgbClr val="00B050"/>
                </a:solidFill>
              </a:rPr>
              <a:t>.m_str</a:t>
            </a:r>
            <a:r>
              <a:rPr lang="en-US" dirty="0">
                <a:solidFill>
                  <a:srgbClr val="00B050"/>
                </a:solidFill>
              </a:rPr>
              <a:t>, </a:t>
            </a:r>
            <a:r>
              <a:rPr lang="en-US" dirty="0" err="1">
                <a:solidFill>
                  <a:srgbClr val="00B050"/>
                </a:solidFill>
              </a:rPr>
              <a:t>s.Length</a:t>
            </a:r>
            <a:r>
              <a:rPr lang="en-US" dirty="0">
                <a:solidFill>
                  <a:srgbClr val="00B050"/>
                </a:solidFill>
              </a:rPr>
              <a:t>()}</a:t>
            </a:r>
            <a:r>
              <a:rPr lang="en-US" dirty="0">
                <a:solidFill>
                  <a:srgbClr val="0070C0"/>
                </a:solidFill>
              </a:rPr>
              <a:t>);</a:t>
            </a:r>
          </a:p>
          <a:p>
            <a:pPr marL="365751" lvl="1" indent="0">
              <a:lnSpc>
                <a:spcPct val="108000"/>
              </a:lnSpc>
              <a:buNone/>
              <a:tabLst>
                <a:tab pos="3124122" algn="l"/>
                <a:tab pos="6402757" algn="l"/>
              </a:tabLst>
            </a:pPr>
            <a:r>
              <a:rPr lang="en-US" dirty="0">
                <a:solidFill>
                  <a:srgbClr val="0070C0"/>
                </a:solidFill>
              </a:rPr>
              <a:t>BSTR s;  	f(</a:t>
            </a:r>
            <a:r>
              <a:rPr lang="en-US" dirty="0">
                <a:solidFill>
                  <a:srgbClr val="00B050"/>
                </a:solidFill>
              </a:rPr>
              <a:t>{</a:t>
            </a:r>
            <a:r>
              <a:rPr lang="en-US" dirty="0" err="1">
                <a:solidFill>
                  <a:srgbClr val="0070C0"/>
                </a:solidFill>
              </a:rPr>
              <a:t>s</a:t>
            </a:r>
            <a:r>
              <a:rPr lang="en-US" dirty="0" err="1">
                <a:solidFill>
                  <a:srgbClr val="00B050"/>
                </a:solidFill>
              </a:rPr>
              <a:t>,SysStringLen</a:t>
            </a:r>
            <a:r>
              <a:rPr lang="en-US" dirty="0">
                <a:solidFill>
                  <a:srgbClr val="00B050"/>
                </a:solidFill>
              </a:rPr>
              <a:t>(s)}</a:t>
            </a:r>
            <a:r>
              <a:rPr lang="en-US" dirty="0">
                <a:solidFill>
                  <a:srgbClr val="0070C0"/>
                </a:solidFill>
              </a:rPr>
              <a:t>);</a:t>
            </a:r>
          </a:p>
          <a:p>
            <a:pPr marL="365751" lvl="1" indent="0">
              <a:lnSpc>
                <a:spcPct val="108000"/>
              </a:lnSpc>
              <a:buNone/>
              <a:tabLst>
                <a:tab pos="3124122" algn="l"/>
                <a:tab pos="6402757" algn="l"/>
              </a:tabLst>
            </a:pPr>
            <a:r>
              <a:rPr lang="en-US" dirty="0">
                <a:solidFill>
                  <a:srgbClr val="0070C0"/>
                </a:solidFill>
              </a:rPr>
              <a:t>_</a:t>
            </a:r>
            <a:r>
              <a:rPr lang="en-US" dirty="0" err="1">
                <a:solidFill>
                  <a:srgbClr val="0070C0"/>
                </a:solidFill>
              </a:rPr>
              <a:t>bstr_t</a:t>
            </a:r>
            <a:r>
              <a:rPr lang="en-US" dirty="0">
                <a:solidFill>
                  <a:srgbClr val="0070C0"/>
                </a:solidFill>
              </a:rPr>
              <a:t> s;	f(</a:t>
            </a:r>
            <a:r>
              <a:rPr lang="en-US" dirty="0">
                <a:solidFill>
                  <a:srgbClr val="00B050"/>
                </a:solidFill>
              </a:rPr>
              <a:t>{</a:t>
            </a:r>
            <a:r>
              <a:rPr lang="en-US" dirty="0" err="1">
                <a:solidFill>
                  <a:srgbClr val="0070C0"/>
                </a:solidFill>
              </a:rPr>
              <a:t>s</a:t>
            </a:r>
            <a:r>
              <a:rPr lang="en-US" dirty="0" err="1">
                <a:solidFill>
                  <a:srgbClr val="00B050"/>
                </a:solidFill>
              </a:rPr>
              <a:t>,s.length</a:t>
            </a:r>
            <a:r>
              <a:rPr lang="en-US" dirty="0">
                <a:solidFill>
                  <a:srgbClr val="00B050"/>
                </a:solidFill>
              </a:rPr>
              <a:t>()}</a:t>
            </a:r>
            <a:r>
              <a:rPr lang="en-US" dirty="0">
                <a:solidFill>
                  <a:srgbClr val="0070C0"/>
                </a:solidFill>
              </a:rPr>
              <a:t>);</a:t>
            </a:r>
          </a:p>
          <a:p>
            <a:pPr marL="365751" lvl="1" indent="0">
              <a:lnSpc>
                <a:spcPct val="108000"/>
              </a:lnSpc>
              <a:buNone/>
              <a:tabLst>
                <a:tab pos="3124122" algn="l"/>
                <a:tab pos="6402757" algn="l"/>
              </a:tabLst>
            </a:pPr>
            <a:r>
              <a:rPr lang="en-US" dirty="0">
                <a:solidFill>
                  <a:srgbClr val="0070C0"/>
                </a:solidFill>
              </a:rPr>
              <a:t>UNICODE_STRING s;	f(</a:t>
            </a:r>
            <a:r>
              <a:rPr lang="en-US" dirty="0">
                <a:solidFill>
                  <a:srgbClr val="00B050"/>
                </a:solidFill>
              </a:rPr>
              <a:t>{</a:t>
            </a:r>
            <a:r>
              <a:rPr lang="en-US" dirty="0" err="1">
                <a:solidFill>
                  <a:srgbClr val="0070C0"/>
                </a:solidFill>
              </a:rPr>
              <a:t>s</a:t>
            </a:r>
            <a:r>
              <a:rPr lang="en-US" dirty="0" err="1">
                <a:solidFill>
                  <a:srgbClr val="00B050"/>
                </a:solidFill>
              </a:rPr>
              <a:t>.Buffer</a:t>
            </a:r>
            <a:r>
              <a:rPr lang="en-US" dirty="0">
                <a:solidFill>
                  <a:srgbClr val="00B050"/>
                </a:solidFill>
              </a:rPr>
              <a:t>, </a:t>
            </a:r>
            <a:r>
              <a:rPr lang="en-US" dirty="0" err="1">
                <a:solidFill>
                  <a:srgbClr val="00B050"/>
                </a:solidFill>
              </a:rPr>
              <a:t>s.Length</a:t>
            </a:r>
            <a:r>
              <a:rPr lang="en-US" dirty="0">
                <a:solidFill>
                  <a:srgbClr val="00B050"/>
                </a:solidFill>
              </a:rPr>
              <a:t>}</a:t>
            </a:r>
            <a:r>
              <a:rPr lang="en-US" dirty="0">
                <a:solidFill>
                  <a:srgbClr val="0070C0"/>
                </a:solidFill>
              </a:rPr>
              <a:t>);</a:t>
            </a:r>
          </a:p>
          <a:p>
            <a:pPr marL="365751" lvl="1" indent="0">
              <a:lnSpc>
                <a:spcPct val="108000"/>
              </a:lnSpc>
              <a:buNone/>
              <a:tabLst>
                <a:tab pos="3124122" algn="l"/>
                <a:tab pos="6402757" algn="l"/>
              </a:tabLst>
            </a:pPr>
            <a:r>
              <a:rPr lang="en-US" i="1" dirty="0">
                <a:solidFill>
                  <a:srgbClr val="0070C0"/>
                </a:solidFill>
              </a:rPr>
              <a:t>/* … known incomplete sample … */</a:t>
            </a:r>
          </a:p>
        </p:txBody>
      </p:sp>
      <p:sp>
        <p:nvSpPr>
          <p:cNvPr id="6" name="Right Arrow 1">
            <a:extLst>
              <a:ext uri="{FF2B5EF4-FFF2-40B4-BE49-F238E27FC236}">
                <a16:creationId xmlns:a16="http://schemas.microsoft.com/office/drawing/2014/main" id="{26BD9C89-C1D2-4403-92F1-0F9A419842F7}"/>
              </a:ext>
            </a:extLst>
          </p:cNvPr>
          <p:cNvSpPr/>
          <p:nvPr/>
        </p:nvSpPr>
        <p:spPr>
          <a:xfrm>
            <a:off x="6604001" y="3650769"/>
            <a:ext cx="614852" cy="1035585"/>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ct val="0"/>
              </a:spcAft>
            </a:pPr>
            <a:endParaRPr lang="en-US" sz="2400">
              <a:solidFill>
                <a:prstClr val="white"/>
              </a:solidFill>
              <a:latin typeface="Calibri"/>
            </a:endParaRPr>
          </a:p>
        </p:txBody>
      </p:sp>
    </p:spTree>
    <p:extLst>
      <p:ext uri="{BB962C8B-B14F-4D97-AF65-F5344CB8AC3E}">
        <p14:creationId xmlns:p14="http://schemas.microsoft.com/office/powerpoint/2010/main" val="2871729161"/>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8D1C-99EB-4CB4-B558-A5F31867E6D6}"/>
              </a:ext>
            </a:extLst>
          </p:cNvPr>
          <p:cNvSpPr>
            <a:spLocks noGrp="1"/>
          </p:cNvSpPr>
          <p:nvPr>
            <p:ph type="title"/>
          </p:nvPr>
        </p:nvSpPr>
        <p:spPr/>
        <p:txBody>
          <a:bodyPr/>
          <a:lstStyle/>
          <a:p>
            <a:r>
              <a:rPr lang="en-US" dirty="0"/>
              <a:t>optional&lt;T&gt;</a:t>
            </a:r>
          </a:p>
        </p:txBody>
      </p:sp>
      <p:sp>
        <p:nvSpPr>
          <p:cNvPr id="3" name="Content Placeholder 2">
            <a:extLst>
              <a:ext uri="{FF2B5EF4-FFF2-40B4-BE49-F238E27FC236}">
                <a16:creationId xmlns:a16="http://schemas.microsoft.com/office/drawing/2014/main" id="{F867DAAE-075D-4060-A98B-C46288F6AE03}"/>
              </a:ext>
            </a:extLst>
          </p:cNvPr>
          <p:cNvSpPr>
            <a:spLocks noGrp="1"/>
          </p:cNvSpPr>
          <p:nvPr>
            <p:ph sz="quarter" idx="1"/>
          </p:nvPr>
        </p:nvSpPr>
        <p:spPr>
          <a:xfrm>
            <a:off x="609600" y="1219200"/>
            <a:ext cx="10972800" cy="5562600"/>
          </a:xfrm>
        </p:spPr>
        <p:txBody>
          <a:bodyPr>
            <a:normAutofit fontScale="70000" lnSpcReduction="20000"/>
          </a:bodyPr>
          <a:lstStyle/>
          <a:p>
            <a:pPr>
              <a:lnSpc>
                <a:spcPct val="120000"/>
              </a:lnSpc>
            </a:pPr>
            <a:r>
              <a:rPr lang="en-US" dirty="0"/>
              <a:t>Contains a T value or “empty.”</a:t>
            </a:r>
            <a:endParaRPr lang="en-US" dirty="0">
              <a:solidFill>
                <a:srgbClr val="0070C0"/>
              </a:solidFill>
            </a:endParaRPr>
          </a:p>
          <a:p>
            <a:pPr marL="365751" lvl="1" indent="0">
              <a:lnSpc>
                <a:spcPct val="120000"/>
              </a:lnSpc>
              <a:buNone/>
            </a:pPr>
            <a:r>
              <a:rPr lang="en-US" dirty="0">
                <a:solidFill>
                  <a:srgbClr val="00B050"/>
                </a:solidFill>
              </a:rPr>
              <a:t>std::optional&lt;std::string&gt;</a:t>
            </a:r>
            <a:r>
              <a:rPr lang="en-US" dirty="0">
                <a:solidFill>
                  <a:srgbClr val="0070C0"/>
                </a:solidFill>
              </a:rPr>
              <a:t> create() {</a:t>
            </a:r>
            <a:br>
              <a:rPr lang="en-US" dirty="0">
                <a:solidFill>
                  <a:srgbClr val="0070C0"/>
                </a:solidFill>
              </a:rPr>
            </a:br>
            <a:r>
              <a:rPr lang="en-US" dirty="0">
                <a:solidFill>
                  <a:srgbClr val="0070C0"/>
                </a:solidFill>
              </a:rPr>
              <a:t>    if (something) return “xyzzy”;</a:t>
            </a:r>
            <a:br>
              <a:rPr lang="en-US" dirty="0">
                <a:solidFill>
                  <a:srgbClr val="0070C0"/>
                </a:solidFill>
              </a:rPr>
            </a:br>
            <a:r>
              <a:rPr lang="en-US" dirty="0">
                <a:solidFill>
                  <a:srgbClr val="0070C0"/>
                </a:solidFill>
              </a:rPr>
              <a:t>    else                   return {};   			// or std::</a:t>
            </a:r>
            <a:r>
              <a:rPr lang="en-US" dirty="0" err="1">
                <a:solidFill>
                  <a:srgbClr val="0070C0"/>
                </a:solidFill>
              </a:rPr>
              <a:t>nullopt</a:t>
            </a:r>
            <a:br>
              <a:rPr lang="en-US" dirty="0">
                <a:solidFill>
                  <a:srgbClr val="0070C0"/>
                </a:solidFill>
              </a:rPr>
            </a:br>
            <a:r>
              <a:rPr lang="en-US" dirty="0">
                <a:solidFill>
                  <a:srgbClr val="0070C0"/>
                </a:solidFill>
              </a:rPr>
              <a:t>}</a:t>
            </a:r>
          </a:p>
          <a:p>
            <a:pPr marL="365751" lvl="1" indent="0">
              <a:lnSpc>
                <a:spcPct val="120000"/>
              </a:lnSpc>
              <a:spcBef>
                <a:spcPts val="1600"/>
              </a:spcBef>
              <a:buNone/>
            </a:pPr>
            <a:r>
              <a:rPr lang="en-US" dirty="0">
                <a:solidFill>
                  <a:srgbClr val="0070C0"/>
                </a:solidFill>
              </a:rPr>
              <a:t>int main() {</a:t>
            </a:r>
            <a:br>
              <a:rPr lang="en-US" dirty="0">
                <a:solidFill>
                  <a:srgbClr val="0070C0"/>
                </a:solidFill>
              </a:rPr>
            </a:br>
            <a:r>
              <a:rPr lang="en-US" dirty="0">
                <a:solidFill>
                  <a:srgbClr val="0070C0"/>
                </a:solidFill>
              </a:rPr>
              <a:t>    auto result = create();</a:t>
            </a:r>
            <a:br>
              <a:rPr lang="en-US" dirty="0">
                <a:solidFill>
                  <a:srgbClr val="0070C0"/>
                </a:solidFill>
              </a:rPr>
            </a:br>
            <a:r>
              <a:rPr lang="en-US" dirty="0">
                <a:solidFill>
                  <a:srgbClr val="0070C0"/>
                </a:solidFill>
              </a:rPr>
              <a:t>    if (result) {</a:t>
            </a:r>
            <a:br>
              <a:rPr lang="en-US" dirty="0">
                <a:solidFill>
                  <a:srgbClr val="0070C0"/>
                </a:solidFill>
              </a:rPr>
            </a:br>
            <a:r>
              <a:rPr lang="en-US" dirty="0">
                <a:solidFill>
                  <a:srgbClr val="0070C0"/>
                </a:solidFill>
              </a:rPr>
              <a:t>        std::cout &lt;&lt; </a:t>
            </a:r>
            <a:r>
              <a:rPr lang="en-US" dirty="0">
                <a:solidFill>
                  <a:srgbClr val="00B050"/>
                </a:solidFill>
              </a:rPr>
              <a:t>*result</a:t>
            </a:r>
            <a:r>
              <a:rPr lang="en-US" dirty="0">
                <a:solidFill>
                  <a:srgbClr val="0070C0"/>
                </a:solidFill>
              </a:rPr>
              <a:t> &lt;&lt; ‘\n’;			// ok</a:t>
            </a:r>
            <a:br>
              <a:rPr lang="en-US" dirty="0">
                <a:solidFill>
                  <a:srgbClr val="0070C0"/>
                </a:solidFill>
              </a:rPr>
            </a:br>
            <a:r>
              <a:rPr lang="en-US" dirty="0">
                <a:solidFill>
                  <a:srgbClr val="0070C0"/>
                </a:solidFill>
              </a:rPr>
              <a:t>    }</a:t>
            </a:r>
          </a:p>
          <a:p>
            <a:pPr marL="365751" lvl="1" indent="0">
              <a:lnSpc>
                <a:spcPct val="120000"/>
              </a:lnSpc>
              <a:buNone/>
            </a:pPr>
            <a:r>
              <a:rPr lang="en-US" dirty="0">
                <a:solidFill>
                  <a:srgbClr val="0070C0"/>
                </a:solidFill>
              </a:rPr>
              <a:t>    try { cout &lt;&lt; </a:t>
            </a:r>
            <a:r>
              <a:rPr lang="en-US" dirty="0">
                <a:solidFill>
                  <a:srgbClr val="C00000"/>
                </a:solidFill>
              </a:rPr>
              <a:t>*result</a:t>
            </a:r>
            <a:r>
              <a:rPr lang="en-US" dirty="0">
                <a:solidFill>
                  <a:srgbClr val="0070C0"/>
                </a:solidFill>
              </a:rPr>
              <a:t>; }				// can throw</a:t>
            </a:r>
            <a:br>
              <a:rPr lang="en-US" dirty="0">
                <a:solidFill>
                  <a:srgbClr val="0070C0"/>
                </a:solidFill>
              </a:rPr>
            </a:br>
            <a:r>
              <a:rPr lang="en-US" dirty="0">
                <a:solidFill>
                  <a:srgbClr val="0070C0"/>
                </a:solidFill>
              </a:rPr>
              <a:t>    catch( const </a:t>
            </a:r>
            <a:r>
              <a:rPr lang="en-US" dirty="0" err="1">
                <a:solidFill>
                  <a:srgbClr val="0070C0"/>
                </a:solidFill>
              </a:rPr>
              <a:t>bad_optional_access</a:t>
            </a:r>
            <a:r>
              <a:rPr lang="en-US" dirty="0">
                <a:solidFill>
                  <a:srgbClr val="0070C0"/>
                </a:solidFill>
              </a:rPr>
              <a:t>&amp; e) { /*...*/ }</a:t>
            </a:r>
          </a:p>
          <a:p>
            <a:pPr marL="365751" lvl="1" indent="0">
              <a:lnSpc>
                <a:spcPct val="120000"/>
              </a:lnSpc>
              <a:buNone/>
            </a:pPr>
            <a:r>
              <a:rPr lang="en-US" dirty="0">
                <a:solidFill>
                  <a:srgbClr val="0070C0"/>
                </a:solidFill>
              </a:rPr>
              <a:t>    cout &lt;&lt; </a:t>
            </a:r>
            <a:r>
              <a:rPr lang="en-US" dirty="0" err="1">
                <a:solidFill>
                  <a:srgbClr val="00B050"/>
                </a:solidFill>
              </a:rPr>
              <a:t>result.value_or</a:t>
            </a:r>
            <a:r>
              <a:rPr lang="en-US" dirty="0">
                <a:solidFill>
                  <a:srgbClr val="00B050"/>
                </a:solidFill>
              </a:rPr>
              <a:t>(“empty”)</a:t>
            </a:r>
            <a:r>
              <a:rPr lang="en-US" dirty="0">
                <a:solidFill>
                  <a:srgbClr val="0070C0"/>
                </a:solidFill>
              </a:rPr>
              <a:t> &lt;&lt; ‘\n’;		// if empty, prints “empty”</a:t>
            </a:r>
            <a:br>
              <a:rPr lang="en-US" dirty="0">
                <a:solidFill>
                  <a:srgbClr val="0070C0"/>
                </a:solidFill>
              </a:rPr>
            </a:br>
            <a:r>
              <a:rPr lang="en-US" dirty="0">
                <a:solidFill>
                  <a:srgbClr val="0070C0"/>
                </a:solidFill>
              </a:rPr>
              <a:t>}</a:t>
            </a:r>
          </a:p>
        </p:txBody>
      </p:sp>
    </p:spTree>
    <p:extLst>
      <p:ext uri="{BB962C8B-B14F-4D97-AF65-F5344CB8AC3E}">
        <p14:creationId xmlns:p14="http://schemas.microsoft.com/office/powerpoint/2010/main" val="1119062233"/>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8D1C-99EB-4CB4-B558-A5F31867E6D6}"/>
              </a:ext>
            </a:extLst>
          </p:cNvPr>
          <p:cNvSpPr>
            <a:spLocks noGrp="1"/>
          </p:cNvSpPr>
          <p:nvPr>
            <p:ph type="title"/>
          </p:nvPr>
        </p:nvSpPr>
        <p:spPr/>
        <p:txBody>
          <a:bodyPr/>
          <a:lstStyle/>
          <a:p>
            <a:r>
              <a:rPr lang="en-US" dirty="0"/>
              <a:t>variant&lt;</a:t>
            </a:r>
            <a:r>
              <a:rPr lang="en-US" dirty="0" err="1"/>
              <a:t>Ts</a:t>
            </a:r>
            <a:r>
              <a:rPr lang="en-US" dirty="0"/>
              <a:t>…&gt;</a:t>
            </a:r>
          </a:p>
        </p:txBody>
      </p:sp>
      <p:sp>
        <p:nvSpPr>
          <p:cNvPr id="3" name="Content Placeholder 2">
            <a:extLst>
              <a:ext uri="{FF2B5EF4-FFF2-40B4-BE49-F238E27FC236}">
                <a16:creationId xmlns:a16="http://schemas.microsoft.com/office/drawing/2014/main" id="{F867DAAE-075D-4060-A98B-C46288F6AE03}"/>
              </a:ext>
            </a:extLst>
          </p:cNvPr>
          <p:cNvSpPr>
            <a:spLocks noGrp="1"/>
          </p:cNvSpPr>
          <p:nvPr>
            <p:ph sz="quarter" idx="1"/>
          </p:nvPr>
        </p:nvSpPr>
        <p:spPr/>
        <p:txBody>
          <a:bodyPr>
            <a:normAutofit fontScale="70000" lnSpcReduction="20000"/>
          </a:bodyPr>
          <a:lstStyle/>
          <a:p>
            <a:pPr>
              <a:lnSpc>
                <a:spcPct val="120000"/>
              </a:lnSpc>
            </a:pPr>
            <a:r>
              <a:rPr lang="en-US" dirty="0"/>
              <a:t>Contains one value of a fixed set of types.</a:t>
            </a:r>
            <a:endParaRPr lang="en-US" dirty="0">
              <a:solidFill>
                <a:srgbClr val="0070C0"/>
              </a:solidFill>
            </a:endParaRPr>
          </a:p>
          <a:p>
            <a:pPr marL="365751" lvl="1" indent="0">
              <a:lnSpc>
                <a:spcPct val="120000"/>
              </a:lnSpc>
              <a:buNone/>
            </a:pPr>
            <a:endParaRPr lang="en-US" dirty="0">
              <a:solidFill>
                <a:srgbClr val="0070C0"/>
              </a:solidFill>
            </a:endParaRPr>
          </a:p>
          <a:p>
            <a:pPr marL="365751" lvl="1" indent="0">
              <a:lnSpc>
                <a:spcPct val="120000"/>
              </a:lnSpc>
              <a:buNone/>
            </a:pPr>
            <a:r>
              <a:rPr lang="en-US" dirty="0">
                <a:solidFill>
                  <a:srgbClr val="0070C0"/>
                </a:solidFill>
              </a:rPr>
              <a:t>auto v = </a:t>
            </a:r>
            <a:r>
              <a:rPr lang="en-US" b="1" dirty="0">
                <a:solidFill>
                  <a:srgbClr val="00B050"/>
                </a:solidFill>
              </a:rPr>
              <a:t>variant&lt;int,double&gt;</a:t>
            </a:r>
            <a:r>
              <a:rPr lang="en-US" dirty="0">
                <a:solidFill>
                  <a:srgbClr val="0070C0"/>
                </a:solidFill>
              </a:rPr>
              <a:t>(42);		// v now holds an int</a:t>
            </a:r>
          </a:p>
          <a:p>
            <a:pPr marL="365751" lvl="1" indent="0">
              <a:lnSpc>
                <a:spcPct val="120000"/>
              </a:lnSpc>
              <a:buNone/>
            </a:pPr>
            <a:r>
              <a:rPr lang="en-US" dirty="0">
                <a:solidFill>
                  <a:srgbClr val="0070C0"/>
                </a:solidFill>
              </a:rPr>
              <a:t>cout &lt;&lt; </a:t>
            </a:r>
            <a:r>
              <a:rPr lang="en-US" dirty="0">
                <a:solidFill>
                  <a:srgbClr val="00B050"/>
                </a:solidFill>
              </a:rPr>
              <a:t>get&lt;int&gt;(v)</a:t>
            </a:r>
            <a:r>
              <a:rPr lang="en-US" dirty="0">
                <a:solidFill>
                  <a:srgbClr val="0070C0"/>
                </a:solidFill>
              </a:rPr>
              <a:t>;			// ok, prints “42”</a:t>
            </a:r>
          </a:p>
          <a:p>
            <a:pPr marL="365751" lvl="1" indent="0">
              <a:lnSpc>
                <a:spcPct val="120000"/>
              </a:lnSpc>
              <a:buNone/>
            </a:pPr>
            <a:r>
              <a:rPr lang="en-US" dirty="0">
                <a:solidFill>
                  <a:srgbClr val="0070C0"/>
                </a:solidFill>
              </a:rPr>
              <a:t>try {</a:t>
            </a:r>
            <a:br>
              <a:rPr lang="en-US" dirty="0">
                <a:solidFill>
                  <a:srgbClr val="0070C0"/>
                </a:solidFill>
              </a:rPr>
            </a:br>
            <a:r>
              <a:rPr lang="en-US" dirty="0">
                <a:solidFill>
                  <a:srgbClr val="0070C0"/>
                </a:solidFill>
              </a:rPr>
              <a:t>    cout &lt;&lt; </a:t>
            </a:r>
            <a:r>
              <a:rPr lang="en-US" dirty="0">
                <a:solidFill>
                  <a:srgbClr val="C00000"/>
                </a:solidFill>
              </a:rPr>
              <a:t>get&lt;double&gt;(v)</a:t>
            </a:r>
            <a:r>
              <a:rPr lang="en-US" dirty="0">
                <a:solidFill>
                  <a:srgbClr val="0070C0"/>
                </a:solidFill>
              </a:rPr>
              <a:t>;			// error, throws</a:t>
            </a:r>
            <a:br>
              <a:rPr lang="en-US" dirty="0">
                <a:solidFill>
                  <a:srgbClr val="0070C0"/>
                </a:solidFill>
              </a:rPr>
            </a:br>
            <a:r>
              <a:rPr lang="en-US" dirty="0">
                <a:solidFill>
                  <a:srgbClr val="0070C0"/>
                </a:solidFill>
              </a:rPr>
              <a:t>}</a:t>
            </a:r>
            <a:br>
              <a:rPr lang="en-US" dirty="0">
                <a:solidFill>
                  <a:srgbClr val="0070C0"/>
                </a:solidFill>
              </a:rPr>
            </a:br>
            <a:r>
              <a:rPr lang="en-US" dirty="0">
                <a:solidFill>
                  <a:srgbClr val="0070C0"/>
                </a:solidFill>
              </a:rPr>
              <a:t>catch( const </a:t>
            </a:r>
            <a:r>
              <a:rPr lang="en-US" dirty="0" err="1">
                <a:solidFill>
                  <a:srgbClr val="0070C0"/>
                </a:solidFill>
              </a:rPr>
              <a:t>bad_variant_access</a:t>
            </a:r>
            <a:r>
              <a:rPr lang="en-US" dirty="0">
                <a:solidFill>
                  <a:srgbClr val="0070C0"/>
                </a:solidFill>
              </a:rPr>
              <a:t>&amp; e) {</a:t>
            </a:r>
            <a:br>
              <a:rPr lang="en-US" dirty="0">
                <a:solidFill>
                  <a:srgbClr val="0070C0"/>
                </a:solidFill>
              </a:rPr>
            </a:br>
            <a:r>
              <a:rPr lang="en-US" dirty="0">
                <a:solidFill>
                  <a:srgbClr val="0070C0"/>
                </a:solidFill>
              </a:rPr>
              <a:t>    cout &lt;&lt; </a:t>
            </a:r>
            <a:r>
              <a:rPr lang="en-US" dirty="0" err="1">
                <a:solidFill>
                  <a:srgbClr val="0070C0"/>
                </a:solidFill>
              </a:rPr>
              <a:t>e.what</a:t>
            </a:r>
            <a:r>
              <a:rPr lang="en-US" dirty="0">
                <a:solidFill>
                  <a:srgbClr val="0070C0"/>
                </a:solidFill>
              </a:rPr>
              <a:t>();</a:t>
            </a:r>
            <a:br>
              <a:rPr lang="en-US" dirty="0">
                <a:solidFill>
                  <a:srgbClr val="0070C0"/>
                </a:solidFill>
              </a:rPr>
            </a:br>
            <a:r>
              <a:rPr lang="en-US" dirty="0">
                <a:solidFill>
                  <a:srgbClr val="0070C0"/>
                </a:solidFill>
              </a:rPr>
              <a:t>}</a:t>
            </a:r>
          </a:p>
          <a:p>
            <a:pPr marL="365751" lvl="1" indent="0">
              <a:lnSpc>
                <a:spcPct val="120000"/>
              </a:lnSpc>
              <a:buNone/>
            </a:pPr>
            <a:endParaRPr lang="en-US" dirty="0">
              <a:solidFill>
                <a:srgbClr val="0070C0"/>
              </a:solidFill>
            </a:endParaRPr>
          </a:p>
          <a:p>
            <a:pPr marL="365751" lvl="1" indent="0">
              <a:lnSpc>
                <a:spcPct val="120000"/>
              </a:lnSpc>
              <a:buNone/>
            </a:pPr>
            <a:r>
              <a:rPr lang="en-US" dirty="0">
                <a:solidFill>
                  <a:srgbClr val="0070C0"/>
                </a:solidFill>
              </a:rPr>
              <a:t>v = 3.14159;				// v now holds a double</a:t>
            </a:r>
          </a:p>
          <a:p>
            <a:pPr marL="365751" lvl="1" indent="0">
              <a:lnSpc>
                <a:spcPct val="120000"/>
              </a:lnSpc>
              <a:buNone/>
            </a:pPr>
            <a:r>
              <a:rPr lang="en-US" dirty="0">
                <a:solidFill>
                  <a:srgbClr val="0070C0"/>
                </a:solidFill>
              </a:rPr>
              <a:t>cout &lt;&lt; </a:t>
            </a:r>
            <a:r>
              <a:rPr lang="en-US" dirty="0">
                <a:solidFill>
                  <a:srgbClr val="00B050"/>
                </a:solidFill>
              </a:rPr>
              <a:t>get&lt;double&gt;(v)</a:t>
            </a:r>
            <a:r>
              <a:rPr lang="en-US" dirty="0">
                <a:solidFill>
                  <a:srgbClr val="0070C0"/>
                </a:solidFill>
              </a:rPr>
              <a:t>;			// now ok, prints “3.14159”</a:t>
            </a:r>
          </a:p>
        </p:txBody>
      </p:sp>
    </p:spTree>
    <p:extLst>
      <p:ext uri="{BB962C8B-B14F-4D97-AF65-F5344CB8AC3E}">
        <p14:creationId xmlns:p14="http://schemas.microsoft.com/office/powerpoint/2010/main" val="1372236369"/>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8D1C-99EB-4CB4-B558-A5F31867E6D6}"/>
              </a:ext>
            </a:extLst>
          </p:cNvPr>
          <p:cNvSpPr>
            <a:spLocks noGrp="1"/>
          </p:cNvSpPr>
          <p:nvPr>
            <p:ph type="title"/>
          </p:nvPr>
        </p:nvSpPr>
        <p:spPr/>
        <p:txBody>
          <a:bodyPr/>
          <a:lstStyle/>
          <a:p>
            <a:r>
              <a:rPr lang="en-US" dirty="0"/>
              <a:t>any</a:t>
            </a:r>
          </a:p>
        </p:txBody>
      </p:sp>
      <p:sp>
        <p:nvSpPr>
          <p:cNvPr id="3" name="Content Placeholder 2">
            <a:extLst>
              <a:ext uri="{FF2B5EF4-FFF2-40B4-BE49-F238E27FC236}">
                <a16:creationId xmlns:a16="http://schemas.microsoft.com/office/drawing/2014/main" id="{F867DAAE-075D-4060-A98B-C46288F6AE03}"/>
              </a:ext>
            </a:extLst>
          </p:cNvPr>
          <p:cNvSpPr>
            <a:spLocks noGrp="1"/>
          </p:cNvSpPr>
          <p:nvPr>
            <p:ph sz="quarter" idx="1"/>
          </p:nvPr>
        </p:nvSpPr>
        <p:spPr>
          <a:xfrm>
            <a:off x="609600" y="1219200"/>
            <a:ext cx="10972800" cy="5105400"/>
          </a:xfrm>
        </p:spPr>
        <p:txBody>
          <a:bodyPr>
            <a:normAutofit fontScale="70000" lnSpcReduction="20000"/>
          </a:bodyPr>
          <a:lstStyle/>
          <a:p>
            <a:pPr>
              <a:lnSpc>
                <a:spcPct val="120000"/>
              </a:lnSpc>
            </a:pPr>
            <a:r>
              <a:rPr lang="en-US" dirty="0"/>
              <a:t>Contains one value of any type, fully dynamic type.</a:t>
            </a:r>
          </a:p>
          <a:p>
            <a:pPr marL="365751" lvl="1" indent="0">
              <a:lnSpc>
                <a:spcPct val="120000"/>
              </a:lnSpc>
              <a:buNone/>
            </a:pPr>
            <a:endParaRPr lang="en-US" dirty="0">
              <a:solidFill>
                <a:srgbClr val="0070C0"/>
              </a:solidFill>
            </a:endParaRPr>
          </a:p>
          <a:p>
            <a:pPr marL="365751" lvl="1" indent="0">
              <a:lnSpc>
                <a:spcPct val="120000"/>
              </a:lnSpc>
              <a:buNone/>
            </a:pPr>
            <a:r>
              <a:rPr lang="en-US" dirty="0">
                <a:solidFill>
                  <a:srgbClr val="0070C0"/>
                </a:solidFill>
              </a:rPr>
              <a:t>auto a = </a:t>
            </a:r>
            <a:r>
              <a:rPr lang="en-US" b="1" dirty="0">
                <a:solidFill>
                  <a:srgbClr val="00B050"/>
                </a:solidFill>
              </a:rPr>
              <a:t>any</a:t>
            </a:r>
            <a:r>
              <a:rPr lang="en-US" dirty="0">
                <a:solidFill>
                  <a:srgbClr val="0070C0"/>
                </a:solidFill>
              </a:rPr>
              <a:t>(42);			// a now holds an int</a:t>
            </a:r>
          </a:p>
          <a:p>
            <a:pPr marL="365751" lvl="1" indent="0">
              <a:lnSpc>
                <a:spcPct val="120000"/>
              </a:lnSpc>
              <a:buNone/>
            </a:pPr>
            <a:r>
              <a:rPr lang="en-US" dirty="0">
                <a:solidFill>
                  <a:srgbClr val="0070C0"/>
                </a:solidFill>
              </a:rPr>
              <a:t>cout &lt;&lt; </a:t>
            </a:r>
            <a:r>
              <a:rPr lang="en-US" dirty="0" err="1">
                <a:solidFill>
                  <a:srgbClr val="00B050"/>
                </a:solidFill>
              </a:rPr>
              <a:t>any_cast</a:t>
            </a:r>
            <a:r>
              <a:rPr lang="en-US" dirty="0">
                <a:solidFill>
                  <a:srgbClr val="00B050"/>
                </a:solidFill>
              </a:rPr>
              <a:t>&lt;int&gt;(a)</a:t>
            </a:r>
            <a:r>
              <a:rPr lang="en-US" dirty="0">
                <a:solidFill>
                  <a:srgbClr val="0070C0"/>
                </a:solidFill>
              </a:rPr>
              <a:t>;		// ok, prints “42”</a:t>
            </a:r>
          </a:p>
          <a:p>
            <a:pPr marL="365751" lvl="1" indent="0">
              <a:lnSpc>
                <a:spcPct val="120000"/>
              </a:lnSpc>
              <a:buNone/>
            </a:pPr>
            <a:r>
              <a:rPr lang="en-US" dirty="0">
                <a:solidFill>
                  <a:srgbClr val="0070C0"/>
                </a:solidFill>
              </a:rPr>
              <a:t>try {</a:t>
            </a:r>
            <a:br>
              <a:rPr lang="en-US" dirty="0">
                <a:solidFill>
                  <a:srgbClr val="0070C0"/>
                </a:solidFill>
              </a:rPr>
            </a:br>
            <a:r>
              <a:rPr lang="en-US" dirty="0">
                <a:solidFill>
                  <a:srgbClr val="0070C0"/>
                </a:solidFill>
              </a:rPr>
              <a:t>    cout &lt;&lt; </a:t>
            </a:r>
            <a:r>
              <a:rPr lang="en-US" dirty="0" err="1">
                <a:solidFill>
                  <a:srgbClr val="C00000"/>
                </a:solidFill>
              </a:rPr>
              <a:t>any_cast</a:t>
            </a:r>
            <a:r>
              <a:rPr lang="en-US" dirty="0">
                <a:solidFill>
                  <a:srgbClr val="C00000"/>
                </a:solidFill>
              </a:rPr>
              <a:t>&lt;string&gt;(a)</a:t>
            </a:r>
            <a:r>
              <a:rPr lang="en-US" dirty="0">
                <a:solidFill>
                  <a:srgbClr val="0070C0"/>
                </a:solidFill>
              </a:rPr>
              <a:t>;	// error, throws</a:t>
            </a:r>
            <a:br>
              <a:rPr lang="en-US" dirty="0">
                <a:solidFill>
                  <a:srgbClr val="0070C0"/>
                </a:solidFill>
              </a:rPr>
            </a:br>
            <a:r>
              <a:rPr lang="en-US" dirty="0">
                <a:solidFill>
                  <a:srgbClr val="0070C0"/>
                </a:solidFill>
              </a:rPr>
              <a:t>}</a:t>
            </a:r>
            <a:br>
              <a:rPr lang="en-US" dirty="0">
                <a:solidFill>
                  <a:srgbClr val="0070C0"/>
                </a:solidFill>
              </a:rPr>
            </a:br>
            <a:r>
              <a:rPr lang="en-US" dirty="0">
                <a:solidFill>
                  <a:srgbClr val="0070C0"/>
                </a:solidFill>
              </a:rPr>
              <a:t>catch( const </a:t>
            </a:r>
            <a:r>
              <a:rPr lang="en-US" dirty="0" err="1">
                <a:solidFill>
                  <a:srgbClr val="0070C0"/>
                </a:solidFill>
              </a:rPr>
              <a:t>bad_any_cast</a:t>
            </a:r>
            <a:r>
              <a:rPr lang="en-US" dirty="0">
                <a:solidFill>
                  <a:srgbClr val="0070C0"/>
                </a:solidFill>
              </a:rPr>
              <a:t>&amp; e) {</a:t>
            </a:r>
            <a:br>
              <a:rPr lang="en-US" dirty="0">
                <a:solidFill>
                  <a:srgbClr val="0070C0"/>
                </a:solidFill>
              </a:rPr>
            </a:br>
            <a:r>
              <a:rPr lang="en-US" dirty="0">
                <a:solidFill>
                  <a:srgbClr val="0070C0"/>
                </a:solidFill>
              </a:rPr>
              <a:t>    cout &lt;&lt; </a:t>
            </a:r>
            <a:r>
              <a:rPr lang="en-US" dirty="0" err="1">
                <a:solidFill>
                  <a:srgbClr val="0070C0"/>
                </a:solidFill>
              </a:rPr>
              <a:t>e.what</a:t>
            </a:r>
            <a:r>
              <a:rPr lang="en-US" dirty="0">
                <a:solidFill>
                  <a:srgbClr val="0070C0"/>
                </a:solidFill>
              </a:rPr>
              <a:t>();</a:t>
            </a:r>
            <a:br>
              <a:rPr lang="en-US" dirty="0">
                <a:solidFill>
                  <a:srgbClr val="0070C0"/>
                </a:solidFill>
              </a:rPr>
            </a:br>
            <a:r>
              <a:rPr lang="en-US" dirty="0">
                <a:solidFill>
                  <a:srgbClr val="0070C0"/>
                </a:solidFill>
              </a:rPr>
              <a:t>}</a:t>
            </a:r>
          </a:p>
          <a:p>
            <a:pPr marL="365751" lvl="1" indent="0">
              <a:lnSpc>
                <a:spcPct val="120000"/>
              </a:lnSpc>
              <a:buNone/>
            </a:pPr>
            <a:endParaRPr lang="en-US" dirty="0">
              <a:solidFill>
                <a:srgbClr val="0070C0"/>
              </a:solidFill>
            </a:endParaRPr>
          </a:p>
          <a:p>
            <a:pPr marL="365751" lvl="1" indent="0">
              <a:lnSpc>
                <a:spcPct val="120000"/>
              </a:lnSpc>
              <a:buNone/>
            </a:pPr>
            <a:r>
              <a:rPr lang="en-US" dirty="0">
                <a:solidFill>
                  <a:srgbClr val="0070C0"/>
                </a:solidFill>
              </a:rPr>
              <a:t>a = “</a:t>
            </a:r>
            <a:r>
              <a:rPr lang="en-US" dirty="0" err="1">
                <a:solidFill>
                  <a:srgbClr val="0070C0"/>
                </a:solidFill>
              </a:rPr>
              <a:t>xyzzy”s</a:t>
            </a:r>
            <a:r>
              <a:rPr lang="en-US" dirty="0">
                <a:solidFill>
                  <a:srgbClr val="0070C0"/>
                </a:solidFill>
              </a:rPr>
              <a:t>;			// a now holds a std::string</a:t>
            </a:r>
          </a:p>
          <a:p>
            <a:pPr marL="365751" lvl="1" indent="0">
              <a:lnSpc>
                <a:spcPct val="120000"/>
              </a:lnSpc>
              <a:buNone/>
            </a:pPr>
            <a:r>
              <a:rPr lang="en-US" dirty="0">
                <a:solidFill>
                  <a:srgbClr val="0070C0"/>
                </a:solidFill>
              </a:rPr>
              <a:t>cout &lt;&lt; </a:t>
            </a:r>
            <a:r>
              <a:rPr lang="en-US" dirty="0" err="1">
                <a:solidFill>
                  <a:srgbClr val="00B050"/>
                </a:solidFill>
              </a:rPr>
              <a:t>any_cast</a:t>
            </a:r>
            <a:r>
              <a:rPr lang="en-US" dirty="0">
                <a:solidFill>
                  <a:srgbClr val="00B050"/>
                </a:solidFill>
              </a:rPr>
              <a:t>&lt;string&gt;(a)</a:t>
            </a:r>
            <a:r>
              <a:rPr lang="en-US" dirty="0">
                <a:solidFill>
                  <a:srgbClr val="0070C0"/>
                </a:solidFill>
              </a:rPr>
              <a:t>;		// now ok, prints “xyzzy”</a:t>
            </a:r>
          </a:p>
        </p:txBody>
      </p:sp>
    </p:spTree>
    <p:extLst>
      <p:ext uri="{BB962C8B-B14F-4D97-AF65-F5344CB8AC3E}">
        <p14:creationId xmlns:p14="http://schemas.microsoft.com/office/powerpoint/2010/main" val="1239427618"/>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229B4B-F6CF-4486-86EB-0A747CB68275}"/>
              </a:ext>
            </a:extLst>
          </p:cNvPr>
          <p:cNvSpPr/>
          <p:nvPr/>
        </p:nvSpPr>
        <p:spPr>
          <a:xfrm>
            <a:off x="0" y="3022600"/>
            <a:ext cx="12192000" cy="1524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1219170" fontAlgn="base">
              <a:spcBef>
                <a:spcPct val="0"/>
              </a:spcBef>
              <a:spcAft>
                <a:spcPct val="0"/>
              </a:spcAft>
            </a:pPr>
            <a:endParaRPr lang="en-US" sz="2400">
              <a:solidFill>
                <a:prstClr val="black"/>
              </a:solidFill>
              <a:latin typeface="Calibri"/>
            </a:endParaRPr>
          </a:p>
        </p:txBody>
      </p:sp>
      <p:sp>
        <p:nvSpPr>
          <p:cNvPr id="4" name="Title 3">
            <a:extLst>
              <a:ext uri="{FF2B5EF4-FFF2-40B4-BE49-F238E27FC236}">
                <a16:creationId xmlns:a16="http://schemas.microsoft.com/office/drawing/2014/main" id="{731AA93E-3C35-412C-9E97-28FB51DB10FA}"/>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5A9467FD-9CDD-4C78-910B-C18F1D116E9B}"/>
              </a:ext>
            </a:extLst>
          </p:cNvPr>
          <p:cNvSpPr>
            <a:spLocks noGrp="1"/>
          </p:cNvSpPr>
          <p:nvPr>
            <p:ph sz="quarter" idx="1"/>
          </p:nvPr>
        </p:nvSpPr>
        <p:spPr>
          <a:xfrm>
            <a:off x="609600" y="1473200"/>
            <a:ext cx="10972800" cy="4191000"/>
          </a:xfrm>
        </p:spPr>
        <p:txBody>
          <a:bodyPr>
            <a:normAutofit fontScale="77500" lnSpcReduction="20000"/>
          </a:bodyPr>
          <a:lstStyle/>
          <a:p>
            <a:pPr>
              <a:lnSpc>
                <a:spcPct val="130000"/>
              </a:lnSpc>
            </a:pPr>
            <a:r>
              <a:rPr lang="en-US" dirty="0"/>
              <a:t>What’s new?</a:t>
            </a:r>
          </a:p>
          <a:p>
            <a:pPr lvl="1">
              <a:lnSpc>
                <a:spcPct val="130000"/>
              </a:lnSpc>
            </a:pPr>
            <a:r>
              <a:rPr lang="en-US" dirty="0"/>
              <a:t>“Classic” vs. “Modern” C++</a:t>
            </a:r>
          </a:p>
          <a:p>
            <a:pPr lvl="1">
              <a:lnSpc>
                <a:spcPct val="130000"/>
              </a:lnSpc>
            </a:pPr>
            <a:r>
              <a:rPr lang="en-US" dirty="0"/>
              <a:t>Move semantics; vocabulary types</a:t>
            </a:r>
          </a:p>
          <a:p>
            <a:pPr>
              <a:lnSpc>
                <a:spcPct val="130000"/>
              </a:lnSpc>
            </a:pPr>
            <a:r>
              <a:rPr lang="en-US" dirty="0"/>
              <a:t>“Top two” general issues/techniques</a:t>
            </a:r>
          </a:p>
          <a:p>
            <a:pPr lvl="1">
              <a:lnSpc>
                <a:spcPct val="130000"/>
              </a:lnSpc>
            </a:pPr>
            <a:r>
              <a:rPr lang="en-US" dirty="0"/>
              <a:t>RAII + scopes</a:t>
            </a:r>
          </a:p>
          <a:p>
            <a:pPr lvl="1">
              <a:lnSpc>
                <a:spcPct val="130000"/>
              </a:lnSpc>
            </a:pPr>
            <a:r>
              <a:rPr lang="en-US" dirty="0"/>
              <a:t>Error handling</a:t>
            </a:r>
          </a:p>
          <a:p>
            <a:pPr>
              <a:lnSpc>
                <a:spcPct val="130000"/>
              </a:lnSpc>
            </a:pPr>
            <a:r>
              <a:rPr lang="en-US" dirty="0"/>
              <a:t>“One more”</a:t>
            </a:r>
          </a:p>
          <a:p>
            <a:pPr lvl="1">
              <a:lnSpc>
                <a:spcPct val="130000"/>
              </a:lnSpc>
            </a:pPr>
            <a:r>
              <a:rPr lang="en-US" dirty="0"/>
              <a:t>Pointers: Dumb and smart (and smart used correctly)</a:t>
            </a:r>
          </a:p>
          <a:p>
            <a:pPr lvl="1">
              <a:lnSpc>
                <a:spcPct val="130000"/>
              </a:lnSpc>
            </a:pPr>
            <a:endParaRPr lang="en-US" dirty="0"/>
          </a:p>
        </p:txBody>
      </p:sp>
    </p:spTree>
    <p:extLst>
      <p:ext uri="{BB962C8B-B14F-4D97-AF65-F5344CB8AC3E}">
        <p14:creationId xmlns:p14="http://schemas.microsoft.com/office/powerpoint/2010/main" val="2602611904"/>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own resources (RAII)</a:t>
            </a:r>
          </a:p>
        </p:txBody>
      </p:sp>
      <p:sp>
        <p:nvSpPr>
          <p:cNvPr id="3" name="Content Placeholder 2"/>
          <p:cNvSpPr>
            <a:spLocks noGrp="1"/>
          </p:cNvSpPr>
          <p:nvPr>
            <p:ph sz="quarter" idx="1"/>
          </p:nvPr>
        </p:nvSpPr>
        <p:spPr>
          <a:xfrm>
            <a:off x="609600" y="1219200"/>
            <a:ext cx="11277600" cy="5156200"/>
          </a:xfrm>
        </p:spPr>
        <p:txBody>
          <a:bodyPr>
            <a:normAutofit fontScale="85000" lnSpcReduction="20000"/>
          </a:bodyPr>
          <a:lstStyle/>
          <a:p>
            <a:pPr>
              <a:lnSpc>
                <a:spcPct val="120000"/>
              </a:lnSpc>
            </a:pPr>
            <a:r>
              <a:rPr lang="en-US" dirty="0"/>
              <a:t>Make sure that objects own resources. Pass every “new” object to the constructor of an object that owns it (e.g., </a:t>
            </a:r>
            <a:r>
              <a:rPr lang="en-US" i="1" dirty="0"/>
              <a:t>unique_ptr</a:t>
            </a:r>
            <a:r>
              <a:rPr lang="en-US" dirty="0"/>
              <a:t>).</a:t>
            </a:r>
          </a:p>
          <a:p>
            <a:pPr marL="914377" lvl="2" indent="0">
              <a:lnSpc>
                <a:spcPct val="120000"/>
              </a:lnSpc>
              <a:buNone/>
            </a:pPr>
            <a:r>
              <a:rPr lang="en-US" dirty="0">
                <a:solidFill>
                  <a:srgbClr val="0070C0"/>
                </a:solidFill>
              </a:rPr>
              <a:t>void f() {</a:t>
            </a:r>
            <a:br>
              <a:rPr lang="en-US" dirty="0">
                <a:solidFill>
                  <a:srgbClr val="0070C0"/>
                </a:solidFill>
              </a:rPr>
            </a:br>
            <a:r>
              <a:rPr lang="en-US" dirty="0">
                <a:solidFill>
                  <a:srgbClr val="0070C0"/>
                </a:solidFill>
              </a:rPr>
              <a:t>  auto p = </a:t>
            </a:r>
            <a:r>
              <a:rPr lang="en-US" b="1" dirty="0" err="1">
                <a:solidFill>
                  <a:srgbClr val="0070C0"/>
                </a:solidFill>
              </a:rPr>
              <a:t>make_unique</a:t>
            </a:r>
            <a:r>
              <a:rPr lang="en-US" b="1" dirty="0">
                <a:solidFill>
                  <a:srgbClr val="0070C0"/>
                </a:solidFill>
              </a:rPr>
              <a:t>&lt;widget&gt;(</a:t>
            </a:r>
            <a:r>
              <a:rPr lang="en-US"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  </a:t>
            </a:r>
            <a:r>
              <a:rPr lang="en-US" b="1" dirty="0" err="1">
                <a:solidFill>
                  <a:srgbClr val="0070C0"/>
                </a:solidFill>
              </a:rPr>
              <a:t>my_class</a:t>
            </a:r>
            <a:r>
              <a:rPr lang="en-US" b="1" dirty="0">
                <a:solidFill>
                  <a:srgbClr val="0070C0"/>
                </a:solidFill>
              </a:rPr>
              <a:t> x( </a:t>
            </a:r>
            <a:r>
              <a:rPr lang="en-US" dirty="0" err="1">
                <a:solidFill>
                  <a:srgbClr val="0070C0"/>
                </a:solidFill>
              </a:rPr>
              <a:t>OpenFile</a:t>
            </a:r>
            <a:r>
              <a:rPr lang="en-US" dirty="0">
                <a:solidFill>
                  <a:srgbClr val="0070C0"/>
                </a:solidFill>
              </a:rPr>
              <a:t>()</a:t>
            </a:r>
            <a:r>
              <a:rPr lang="en-US" b="1" dirty="0">
                <a:solidFill>
                  <a:srgbClr val="0070C0"/>
                </a:solidFill>
              </a:rPr>
              <a:t> );</a:t>
            </a:r>
          </a:p>
          <a:p>
            <a:pPr marL="914377" lvl="2" indent="0">
              <a:lnSpc>
                <a:spcPct val="120000"/>
              </a:lnSpc>
              <a:buNone/>
            </a:pPr>
            <a:r>
              <a:rPr lang="en-US" dirty="0">
                <a:solidFill>
                  <a:srgbClr val="0070C0"/>
                </a:solidFill>
              </a:rPr>
              <a:t>  …</a:t>
            </a:r>
          </a:p>
          <a:p>
            <a:pPr marL="914377" lvl="2" indent="0">
              <a:lnSpc>
                <a:spcPct val="120000"/>
              </a:lnSpc>
              <a:buNone/>
            </a:pPr>
            <a:r>
              <a:rPr lang="en-US" dirty="0">
                <a:solidFill>
                  <a:srgbClr val="0070C0"/>
                </a:solidFill>
              </a:rPr>
              <a:t>} // automatic destruction and deallocation, automatic exception safety</a:t>
            </a:r>
            <a:endParaRPr lang="en-US" u="sng" dirty="0">
              <a:solidFill>
                <a:srgbClr val="0070C0"/>
              </a:solidFill>
            </a:endParaRPr>
          </a:p>
          <a:p>
            <a:pPr>
              <a:lnSpc>
                <a:spcPct val="120000"/>
              </a:lnSpc>
            </a:pPr>
            <a:r>
              <a:rPr lang="en-US" dirty="0"/>
              <a:t>What if there isn’t already an RAII type?</a:t>
            </a:r>
          </a:p>
          <a:p>
            <a:pPr lvl="1">
              <a:lnSpc>
                <a:spcPct val="120000"/>
              </a:lnSpc>
            </a:pPr>
            <a:r>
              <a:rPr lang="en-US" dirty="0"/>
              <a:t>Write one.</a:t>
            </a:r>
            <a:endParaRPr lang="en-US" sz="2533" dirty="0">
              <a:solidFill>
                <a:srgbClr val="0070C0"/>
              </a:solidFill>
            </a:endParaRPr>
          </a:p>
          <a:p>
            <a:pPr lvl="1">
              <a:lnSpc>
                <a:spcPct val="120000"/>
              </a:lnSpc>
            </a:pPr>
            <a:r>
              <a:rPr lang="en-US" b="1" dirty="0"/>
              <a:t>Rarely, </a:t>
            </a:r>
            <a:r>
              <a:rPr lang="en-US" dirty="0"/>
              <a:t>consider </a:t>
            </a:r>
            <a:r>
              <a:rPr lang="en-US" i="1" dirty="0" err="1"/>
              <a:t>gsl</a:t>
            </a:r>
            <a:r>
              <a:rPr lang="en-US" i="1" dirty="0"/>
              <a:t>::finally</a:t>
            </a:r>
            <a:r>
              <a:rPr lang="en-US" dirty="0"/>
              <a:t>. It is intended as a </a:t>
            </a:r>
            <a:r>
              <a:rPr lang="en-US" b="1" dirty="0"/>
              <a:t>last resort</a:t>
            </a:r>
            <a:r>
              <a:rPr lang="en-US" dirty="0"/>
              <a:t>.</a:t>
            </a:r>
          </a:p>
          <a:p>
            <a:pPr lvl="2">
              <a:lnSpc>
                <a:spcPct val="120000"/>
              </a:lnSpc>
            </a:pPr>
            <a:r>
              <a:rPr lang="en-US" dirty="0"/>
              <a:t>Easy to abuse: In reviewed code, typically &gt;50% of uses are abuses.</a:t>
            </a:r>
          </a:p>
        </p:txBody>
      </p:sp>
    </p:spTree>
    <p:extLst>
      <p:ext uri="{BB962C8B-B14F-4D97-AF65-F5344CB8AC3E}">
        <p14:creationId xmlns:p14="http://schemas.microsoft.com/office/powerpoint/2010/main" val="384713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733" b="1" dirty="0"/>
              <a:t>Scoped lifetime </a:t>
            </a:r>
            <a:r>
              <a:rPr lang="en-US" sz="3733" dirty="0"/>
              <a:t>= efficient + exception-Safe</a:t>
            </a:r>
          </a:p>
        </p:txBody>
      </p:sp>
      <p:sp>
        <p:nvSpPr>
          <p:cNvPr id="11" name="Content Placeholder 7"/>
          <p:cNvSpPr txBox="1">
            <a:spLocks/>
          </p:cNvSpPr>
          <p:nvPr/>
        </p:nvSpPr>
        <p:spPr>
          <a:xfrm>
            <a:off x="568047" y="1219514"/>
            <a:ext cx="5388864" cy="4937060"/>
          </a:xfrm>
          <a:prstGeom prst="rect">
            <a:avLst/>
          </a:prstGeom>
        </p:spPr>
        <p:txBody>
          <a:bodyPr vert="horz">
            <a:norm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spcBef>
                <a:spcPts val="600"/>
              </a:spcBef>
              <a:buClr>
                <a:srgbClr val="727CA3"/>
              </a:buClr>
              <a:buNone/>
              <a:defRPr/>
            </a:pPr>
            <a:endParaRPr lang="en-US" sz="2200" dirty="0">
              <a:solidFill>
                <a:srgbClr val="0070C0"/>
              </a:solidFill>
              <a:latin typeface="Calibri"/>
            </a:endParaRPr>
          </a:p>
          <a:p>
            <a:pPr marL="0" indent="0" defTabSz="896455">
              <a:spcBef>
                <a:spcPts val="600"/>
              </a:spcBef>
              <a:buClr>
                <a:srgbClr val="727CA3"/>
              </a:buClr>
              <a:buNone/>
              <a:defRPr/>
            </a:pPr>
            <a:r>
              <a:rPr lang="en-US" sz="2200" dirty="0">
                <a:solidFill>
                  <a:srgbClr val="0070C0"/>
                </a:solidFill>
                <a:latin typeface="Calibri"/>
              </a:rPr>
              <a:t>class widget {</a:t>
            </a:r>
          </a:p>
          <a:p>
            <a:pPr marL="0" indent="0" defTabSz="896455">
              <a:spcBef>
                <a:spcPts val="600"/>
              </a:spcBef>
              <a:buClr>
                <a:srgbClr val="727CA3"/>
              </a:buClr>
              <a:buNone/>
              <a:defRPr/>
            </a:pPr>
            <a:r>
              <a:rPr lang="en-US" sz="2200" dirty="0">
                <a:solidFill>
                  <a:srgbClr val="0070C0"/>
                </a:solidFill>
                <a:latin typeface="Calibri"/>
              </a:rPr>
              <a:t>private:</a:t>
            </a:r>
            <a:br>
              <a:rPr lang="en-US" sz="2200" dirty="0">
                <a:solidFill>
                  <a:srgbClr val="0070C0"/>
                </a:solidFill>
                <a:latin typeface="Calibri"/>
              </a:rPr>
            </a:br>
            <a:r>
              <a:rPr lang="en-US" sz="2200" dirty="0">
                <a:solidFill>
                  <a:srgbClr val="0070C0"/>
                </a:solidFill>
                <a:latin typeface="Calibri"/>
              </a:rPr>
              <a:t>  </a:t>
            </a:r>
            <a:r>
              <a:rPr lang="en-US" sz="2200" b="1" dirty="0">
                <a:solidFill>
                  <a:srgbClr val="0070C0"/>
                </a:solidFill>
                <a:latin typeface="Calibri"/>
              </a:rPr>
              <a:t>  gadget g;</a:t>
            </a:r>
          </a:p>
          <a:p>
            <a:pPr marL="0" indent="0" defTabSz="896455">
              <a:spcBef>
                <a:spcPts val="600"/>
              </a:spcBef>
              <a:buClr>
                <a:srgbClr val="727CA3"/>
              </a:buClr>
              <a:buNone/>
              <a:defRPr/>
            </a:pPr>
            <a:r>
              <a:rPr lang="en-US" sz="2200" dirty="0">
                <a:solidFill>
                  <a:srgbClr val="0070C0"/>
                </a:solidFill>
                <a:latin typeface="Calibri"/>
              </a:rPr>
              <a:t>public:</a:t>
            </a:r>
            <a:br>
              <a:rPr lang="en-US" sz="2200" dirty="0">
                <a:solidFill>
                  <a:srgbClr val="0070C0"/>
                </a:solidFill>
                <a:latin typeface="Calibri"/>
              </a:rPr>
            </a:br>
            <a:r>
              <a:rPr lang="en-US" sz="2200" dirty="0">
                <a:solidFill>
                  <a:srgbClr val="0070C0"/>
                </a:solidFill>
                <a:latin typeface="Calibri"/>
              </a:rPr>
              <a:t>    void draw();</a:t>
            </a:r>
            <a:br>
              <a:rPr lang="en-US" sz="2200" dirty="0">
                <a:solidFill>
                  <a:srgbClr val="0070C0"/>
                </a:solidFill>
                <a:latin typeface="Calibri"/>
              </a:rPr>
            </a:br>
            <a:r>
              <a:rPr lang="en-US" sz="2200" dirty="0">
                <a:solidFill>
                  <a:srgbClr val="0070C0"/>
                </a:solidFill>
                <a:latin typeface="Calibri"/>
              </a:rPr>
              <a:t>};</a:t>
            </a:r>
          </a:p>
        </p:txBody>
      </p:sp>
      <p:sp>
        <p:nvSpPr>
          <p:cNvPr id="13" name="Line Callout 1 12"/>
          <p:cNvSpPr/>
          <p:nvPr/>
        </p:nvSpPr>
        <p:spPr>
          <a:xfrm>
            <a:off x="2998742" y="1785555"/>
            <a:ext cx="2756925" cy="2056919"/>
          </a:xfrm>
          <a:prstGeom prst="borderCallout1">
            <a:avLst>
              <a:gd name="adj1" fmla="val 25636"/>
              <a:gd name="adj2" fmla="val -1190"/>
              <a:gd name="adj3" fmla="val 38922"/>
              <a:gd name="adj4" fmla="val -36334"/>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b="1" kern="0" dirty="0">
                <a:solidFill>
                  <a:prstClr val="white"/>
                </a:solidFill>
                <a:latin typeface="Calibri"/>
              </a:rPr>
              <a:t>all types are destructible</a:t>
            </a:r>
          </a:p>
          <a:p>
            <a:pPr algn="ctr" defTabSz="914258">
              <a:spcBef>
                <a:spcPts val="600"/>
              </a:spcBef>
              <a:defRPr/>
            </a:pPr>
            <a:r>
              <a:rPr lang="en-US" sz="2000" kern="0" dirty="0">
                <a:solidFill>
                  <a:prstClr val="white"/>
                </a:solidFill>
                <a:latin typeface="Calibri"/>
              </a:rPr>
              <a:t>lifetime automatically tied to enclosing object</a:t>
            </a:r>
          </a:p>
          <a:p>
            <a:pPr algn="ctr" defTabSz="914258">
              <a:spcBef>
                <a:spcPts val="600"/>
              </a:spcBef>
              <a:defRPr/>
            </a:pPr>
            <a:r>
              <a:rPr lang="en-US" sz="2000" kern="0" dirty="0">
                <a:solidFill>
                  <a:prstClr val="white"/>
                </a:solidFill>
                <a:latin typeface="Calibri"/>
              </a:rPr>
              <a:t>no leak, exception safe</a:t>
            </a:r>
          </a:p>
        </p:txBody>
      </p:sp>
      <p:sp>
        <p:nvSpPr>
          <p:cNvPr id="17" name="Line Callout 1 16"/>
          <p:cNvSpPr/>
          <p:nvPr/>
        </p:nvSpPr>
        <p:spPr>
          <a:xfrm>
            <a:off x="2998742" y="3983896"/>
            <a:ext cx="2756925" cy="1487829"/>
          </a:xfrm>
          <a:prstGeom prst="borderCallout1">
            <a:avLst>
              <a:gd name="adj1" fmla="val 25636"/>
              <a:gd name="adj2" fmla="val -1190"/>
              <a:gd name="adj3" fmla="val -92859"/>
              <a:gd name="adj4" fmla="val -35525"/>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a</a:t>
            </a:r>
            <a:r>
              <a:rPr lang="en-US" sz="2000" kern="0" dirty="0" err="1">
                <a:solidFill>
                  <a:prstClr val="white"/>
                </a:solidFill>
                <a:latin typeface="Calibri"/>
              </a:rPr>
              <a:t>utomatic</a:t>
            </a:r>
            <a:r>
              <a:rPr lang="en-US" sz="2000" kern="0" dirty="0">
                <a:solidFill>
                  <a:prstClr val="white"/>
                </a:solidFill>
                <a:latin typeface="Calibri"/>
              </a:rPr>
              <a:t> propagation, as if “</a:t>
            </a:r>
            <a:r>
              <a:rPr lang="en-US" sz="2000" kern="0" dirty="0" err="1">
                <a:solidFill>
                  <a:prstClr val="white"/>
                </a:solidFill>
                <a:latin typeface="Calibri"/>
              </a:rPr>
              <a:t>widget.dispose</a:t>
            </a:r>
            <a:r>
              <a:rPr lang="en-US" sz="2000" kern="0" dirty="0">
                <a:solidFill>
                  <a:prstClr val="white"/>
                </a:solidFill>
                <a:latin typeface="Calibri"/>
              </a:rPr>
              <a:t>() </a:t>
            </a:r>
            <a:br>
              <a:rPr lang="en-US" sz="2000" kern="0" dirty="0">
                <a:solidFill>
                  <a:prstClr val="white"/>
                </a:solidFill>
                <a:latin typeface="Calibri"/>
              </a:rPr>
            </a:br>
            <a:r>
              <a:rPr lang="en-US" sz="2000" kern="0" dirty="0">
                <a:solidFill>
                  <a:prstClr val="white"/>
                </a:solidFill>
                <a:latin typeface="Calibri"/>
              </a:rPr>
              <a:t>{ </a:t>
            </a:r>
            <a:r>
              <a:rPr lang="en-US" sz="2000" kern="0" dirty="0" err="1">
                <a:solidFill>
                  <a:prstClr val="white"/>
                </a:solidFill>
                <a:latin typeface="Calibri"/>
              </a:rPr>
              <a:t>g.dispose</a:t>
            </a:r>
            <a:r>
              <a:rPr lang="en-US" sz="2000" kern="0" dirty="0">
                <a:solidFill>
                  <a:prstClr val="white"/>
                </a:solidFill>
                <a:latin typeface="Calibri"/>
              </a:rPr>
              <a:t>(); }”</a:t>
            </a:r>
          </a:p>
        </p:txBody>
      </p:sp>
      <p:sp>
        <p:nvSpPr>
          <p:cNvPr id="10" name="Content Placeholder 8"/>
          <p:cNvSpPr txBox="1">
            <a:spLocks/>
          </p:cNvSpPr>
          <p:nvPr/>
        </p:nvSpPr>
        <p:spPr>
          <a:xfrm>
            <a:off x="6459195" y="1216466"/>
            <a:ext cx="5388864" cy="4937060"/>
          </a:xfrm>
          <a:prstGeom prst="rect">
            <a:avLst/>
          </a:prstGeom>
        </p:spPr>
        <p:txBody>
          <a:bodyPr vert="horz">
            <a:norm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spcBef>
                <a:spcPts val="600"/>
              </a:spcBef>
              <a:buClr>
                <a:srgbClr val="727CA3"/>
              </a:buClr>
              <a:buNone/>
              <a:defRPr/>
            </a:pPr>
            <a:endParaRPr lang="en-US" sz="2200" dirty="0">
              <a:solidFill>
                <a:srgbClr val="0070C0"/>
              </a:solidFill>
              <a:latin typeface="Calibri"/>
            </a:endParaRPr>
          </a:p>
          <a:p>
            <a:pPr marL="0" indent="0" defTabSz="896455">
              <a:spcBef>
                <a:spcPts val="600"/>
              </a:spcBef>
              <a:buClr>
                <a:srgbClr val="727CA3"/>
              </a:buClr>
              <a:buNone/>
              <a:defRPr/>
            </a:pPr>
            <a:r>
              <a:rPr lang="en-US" sz="2200" dirty="0">
                <a:solidFill>
                  <a:srgbClr val="0070C0"/>
                </a:solidFill>
                <a:latin typeface="Calibri"/>
              </a:rPr>
              <a:t>void f() {</a:t>
            </a:r>
            <a:br>
              <a:rPr lang="en-US" sz="2200" dirty="0">
                <a:solidFill>
                  <a:srgbClr val="0070C0"/>
                </a:solidFill>
                <a:latin typeface="Calibri"/>
              </a:rPr>
            </a:br>
            <a:r>
              <a:rPr lang="en-US" sz="2200" dirty="0">
                <a:solidFill>
                  <a:srgbClr val="0070C0"/>
                </a:solidFill>
                <a:latin typeface="Calibri"/>
              </a:rPr>
              <a:t>  </a:t>
            </a:r>
            <a:r>
              <a:rPr lang="en-US" sz="2200" b="1" dirty="0">
                <a:solidFill>
                  <a:srgbClr val="0070C0"/>
                </a:solidFill>
                <a:latin typeface="Calibri"/>
              </a:rPr>
              <a:t>  widget w;</a:t>
            </a:r>
            <a:br>
              <a:rPr lang="en-US" sz="2200" b="1" dirty="0">
                <a:solidFill>
                  <a:srgbClr val="0070C0"/>
                </a:solidFill>
                <a:latin typeface="Calibri"/>
              </a:rPr>
            </a:br>
            <a:r>
              <a:rPr lang="en-US" sz="2200" b="1" dirty="0">
                <a:solidFill>
                  <a:srgbClr val="0070C0"/>
                </a:solidFill>
                <a:latin typeface="Calibri"/>
              </a:rPr>
              <a:t>  </a:t>
            </a:r>
            <a:r>
              <a:rPr lang="en-US" sz="2200" dirty="0">
                <a:solidFill>
                  <a:srgbClr val="0070C0"/>
                </a:solidFill>
                <a:latin typeface="Calibri"/>
              </a:rPr>
              <a:t>  :::</a:t>
            </a:r>
          </a:p>
          <a:p>
            <a:pPr marL="0" indent="0" defTabSz="896455">
              <a:spcBef>
                <a:spcPts val="600"/>
              </a:spcBef>
              <a:buClr>
                <a:srgbClr val="727CA3"/>
              </a:buClr>
              <a:buNone/>
              <a:defRPr/>
            </a:pPr>
            <a:r>
              <a:rPr lang="en-US" sz="2200" dirty="0">
                <a:solidFill>
                  <a:srgbClr val="0070C0"/>
                </a:solidFill>
                <a:latin typeface="Calibri"/>
              </a:rPr>
              <a:t>    </a:t>
            </a:r>
            <a:r>
              <a:rPr lang="en-US" sz="2200" dirty="0" err="1">
                <a:solidFill>
                  <a:srgbClr val="0070C0"/>
                </a:solidFill>
                <a:latin typeface="Calibri"/>
              </a:rPr>
              <a:t>w.draw</a:t>
            </a:r>
            <a:r>
              <a:rPr lang="en-US" sz="2200" dirty="0">
                <a:solidFill>
                  <a:srgbClr val="0070C0"/>
                </a:solidFill>
                <a:latin typeface="Calibri"/>
              </a:rPr>
              <a:t>();</a:t>
            </a:r>
          </a:p>
          <a:p>
            <a:pPr marL="0" indent="0" defTabSz="896455">
              <a:spcBef>
                <a:spcPts val="600"/>
              </a:spcBef>
              <a:buClr>
                <a:srgbClr val="727CA3"/>
              </a:buClr>
              <a:buNone/>
              <a:defRPr/>
            </a:pPr>
            <a:r>
              <a:rPr lang="en-US" sz="2200" dirty="0">
                <a:solidFill>
                  <a:srgbClr val="0070C0"/>
                </a:solidFill>
                <a:latin typeface="Calibri"/>
              </a:rPr>
              <a:t>    :::</a:t>
            </a:r>
          </a:p>
          <a:p>
            <a:pPr marL="0" indent="0" defTabSz="896455">
              <a:spcBef>
                <a:spcPts val="600"/>
              </a:spcBef>
              <a:buClr>
                <a:srgbClr val="727CA3"/>
              </a:buClr>
              <a:buNone/>
              <a:defRPr/>
            </a:pPr>
            <a:r>
              <a:rPr lang="en-US" sz="2200" dirty="0">
                <a:solidFill>
                  <a:srgbClr val="0070C0"/>
                </a:solidFill>
                <a:latin typeface="Calibri"/>
              </a:rPr>
              <a:t>}</a:t>
            </a:r>
          </a:p>
        </p:txBody>
      </p:sp>
      <p:sp>
        <p:nvSpPr>
          <p:cNvPr id="12" name="Line Callout 1 11"/>
          <p:cNvSpPr/>
          <p:nvPr/>
        </p:nvSpPr>
        <p:spPr>
          <a:xfrm>
            <a:off x="8700234" y="1702681"/>
            <a:ext cx="2750241" cy="1463505"/>
          </a:xfrm>
          <a:prstGeom prst="borderCallout1">
            <a:avLst>
              <a:gd name="adj1" fmla="val 25636"/>
              <a:gd name="adj2" fmla="val -1190"/>
              <a:gd name="adj3" fmla="val 32729"/>
              <a:gd name="adj4" fmla="val -26269"/>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lifetime automatically tied to enclosing scope</a:t>
            </a:r>
          </a:p>
          <a:p>
            <a:pPr algn="ctr" defTabSz="914258">
              <a:spcBef>
                <a:spcPts val="600"/>
              </a:spcBef>
              <a:defRPr/>
            </a:pPr>
            <a:r>
              <a:rPr lang="en-US" sz="2000" kern="0" dirty="0">
                <a:solidFill>
                  <a:prstClr val="white"/>
                </a:solidFill>
                <a:latin typeface="Calibri"/>
              </a:rPr>
              <a:t>constructs w, including the </a:t>
            </a:r>
            <a:r>
              <a:rPr lang="en-US" sz="2000" kern="0" dirty="0" err="1">
                <a:solidFill>
                  <a:prstClr val="white"/>
                </a:solidFill>
                <a:latin typeface="Calibri"/>
              </a:rPr>
              <a:t>w.g</a:t>
            </a:r>
            <a:r>
              <a:rPr lang="en-US" sz="2000" kern="0" dirty="0">
                <a:solidFill>
                  <a:prstClr val="white"/>
                </a:solidFill>
                <a:latin typeface="Calibri"/>
              </a:rPr>
              <a:t> gadget member</a:t>
            </a:r>
          </a:p>
        </p:txBody>
      </p:sp>
      <p:sp>
        <p:nvSpPr>
          <p:cNvPr id="14" name="Line Callout 1 13"/>
          <p:cNvSpPr/>
          <p:nvPr/>
        </p:nvSpPr>
        <p:spPr>
          <a:xfrm>
            <a:off x="7821757" y="3305904"/>
            <a:ext cx="2750241" cy="1235115"/>
          </a:xfrm>
          <a:prstGeom prst="borderCallout1">
            <a:avLst>
              <a:gd name="adj1" fmla="val 25636"/>
              <a:gd name="adj2" fmla="val -1190"/>
              <a:gd name="adj3" fmla="val 36056"/>
              <a:gd name="adj4" fmla="val -40027"/>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a</a:t>
            </a:r>
            <a:r>
              <a:rPr lang="en-US" sz="2000" kern="0" dirty="0" err="1">
                <a:solidFill>
                  <a:prstClr val="white"/>
                </a:solidFill>
                <a:latin typeface="Calibri"/>
              </a:rPr>
              <a:t>utomatic</a:t>
            </a:r>
            <a:r>
              <a:rPr lang="en-US" sz="2000" kern="0" dirty="0">
                <a:solidFill>
                  <a:prstClr val="white"/>
                </a:solidFill>
                <a:latin typeface="Calibri"/>
              </a:rPr>
              <a:t> destruction and </a:t>
            </a:r>
            <a:r>
              <a:rPr lang="en-US" sz="2000" kern="0" dirty="0" err="1">
                <a:solidFill>
                  <a:prstClr val="white"/>
                </a:solidFill>
                <a:latin typeface="Calibri"/>
              </a:rPr>
              <a:t>deallocation</a:t>
            </a:r>
            <a:r>
              <a:rPr lang="en-US" sz="2000" kern="0" dirty="0">
                <a:solidFill>
                  <a:prstClr val="white"/>
                </a:solidFill>
                <a:latin typeface="Calibri"/>
              </a:rPr>
              <a:t> for w and </a:t>
            </a:r>
            <a:r>
              <a:rPr lang="en-US" sz="2000" kern="0" dirty="0" err="1">
                <a:solidFill>
                  <a:prstClr val="white"/>
                </a:solidFill>
                <a:latin typeface="Calibri"/>
              </a:rPr>
              <a:t>w.g</a:t>
            </a:r>
            <a:endParaRPr lang="en-US" sz="2000" kern="0" dirty="0">
              <a:solidFill>
                <a:prstClr val="white"/>
              </a:solidFill>
              <a:latin typeface="Calibri"/>
            </a:endParaRPr>
          </a:p>
        </p:txBody>
      </p:sp>
      <p:sp>
        <p:nvSpPr>
          <p:cNvPr id="15" name="Line Callout 1 14"/>
          <p:cNvSpPr/>
          <p:nvPr/>
        </p:nvSpPr>
        <p:spPr>
          <a:xfrm>
            <a:off x="7821758" y="4665698"/>
            <a:ext cx="2750241" cy="1487829"/>
          </a:xfrm>
          <a:prstGeom prst="borderCallout1">
            <a:avLst>
              <a:gd name="adj1" fmla="val 25636"/>
              <a:gd name="adj2" fmla="val -1190"/>
              <a:gd name="adj3" fmla="val -61172"/>
              <a:gd name="adj4" fmla="val -40400"/>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a</a:t>
            </a:r>
            <a:r>
              <a:rPr lang="en-US" sz="2000" kern="0" dirty="0" err="1">
                <a:solidFill>
                  <a:prstClr val="white"/>
                </a:solidFill>
                <a:latin typeface="Calibri"/>
              </a:rPr>
              <a:t>utomatic</a:t>
            </a:r>
            <a:r>
              <a:rPr lang="en-US" sz="2000" kern="0" dirty="0">
                <a:solidFill>
                  <a:prstClr val="white"/>
                </a:solidFill>
                <a:latin typeface="Calibri"/>
              </a:rPr>
              <a:t> exception safety, as if “</a:t>
            </a:r>
            <a:r>
              <a:rPr lang="en-US" sz="2000" b="1" u="sng" kern="0" dirty="0">
                <a:solidFill>
                  <a:prstClr val="white"/>
                </a:solidFill>
                <a:latin typeface="Calibri"/>
              </a:rPr>
              <a:t>finally</a:t>
            </a:r>
            <a:r>
              <a:rPr lang="en-US" sz="2000" kern="0" dirty="0">
                <a:solidFill>
                  <a:prstClr val="white"/>
                </a:solidFill>
                <a:latin typeface="Calibri"/>
              </a:rPr>
              <a:t> { </a:t>
            </a:r>
            <a:r>
              <a:rPr lang="en-US" sz="2000" kern="0" dirty="0" err="1">
                <a:solidFill>
                  <a:prstClr val="white"/>
                </a:solidFill>
                <a:latin typeface="Calibri"/>
              </a:rPr>
              <a:t>w.g.dispose</a:t>
            </a:r>
            <a:r>
              <a:rPr lang="en-US" sz="2000" kern="0" dirty="0">
                <a:solidFill>
                  <a:prstClr val="white"/>
                </a:solidFill>
                <a:latin typeface="Calibri"/>
              </a:rPr>
              <a:t>(); </a:t>
            </a:r>
            <a:r>
              <a:rPr lang="en-US" sz="2000" kern="0" dirty="0" err="1">
                <a:solidFill>
                  <a:prstClr val="white"/>
                </a:solidFill>
                <a:latin typeface="Calibri"/>
              </a:rPr>
              <a:t>w.dispose</a:t>
            </a:r>
            <a:r>
              <a:rPr lang="en-US" sz="2000" kern="0" dirty="0">
                <a:solidFill>
                  <a:prstClr val="white"/>
                </a:solidFill>
                <a:latin typeface="Calibri"/>
              </a:rPr>
              <a:t>(); }”</a:t>
            </a:r>
          </a:p>
        </p:txBody>
      </p:sp>
    </p:spTree>
    <p:extLst>
      <p:ext uri="{BB962C8B-B14F-4D97-AF65-F5344CB8AC3E}">
        <p14:creationId xmlns:p14="http://schemas.microsoft.com/office/powerpoint/2010/main" val="2457906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0" grpId="0"/>
      <p:bldP spid="12"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1452-18F6-4F4D-B541-49744E4B70ED}"/>
              </a:ext>
            </a:extLst>
          </p:cNvPr>
          <p:cNvSpPr>
            <a:spLocks noGrp="1"/>
          </p:cNvSpPr>
          <p:nvPr>
            <p:ph type="title"/>
          </p:nvPr>
        </p:nvSpPr>
        <p:spPr>
          <a:xfrm>
            <a:off x="584200" y="2425781"/>
            <a:ext cx="6675120" cy="1107996"/>
          </a:xfrm>
        </p:spPr>
        <p:txBody>
          <a:bodyPr/>
          <a:lstStyle/>
          <a:p>
            <a:r>
              <a:rPr lang="en-US" dirty="0">
                <a:effectLst/>
              </a:rPr>
              <a:t>How to Adopt Modern C++17 into Your C++ Code</a:t>
            </a:r>
            <a:endParaRPr lang="en-US" dirty="0"/>
          </a:p>
        </p:txBody>
      </p:sp>
      <p:sp>
        <p:nvSpPr>
          <p:cNvPr id="3" name="Text Placeholder 2">
            <a:extLst>
              <a:ext uri="{FF2B5EF4-FFF2-40B4-BE49-F238E27FC236}">
                <a16:creationId xmlns:a16="http://schemas.microsoft.com/office/drawing/2014/main" id="{20FD0DDA-D58B-433E-B8E3-A11E83188545}"/>
              </a:ext>
            </a:extLst>
          </p:cNvPr>
          <p:cNvSpPr>
            <a:spLocks noGrp="1"/>
          </p:cNvSpPr>
          <p:nvPr>
            <p:ph type="body" sz="quarter" idx="12"/>
          </p:nvPr>
        </p:nvSpPr>
        <p:spPr/>
        <p:txBody>
          <a:bodyPr/>
          <a:lstStyle/>
          <a:p>
            <a:r>
              <a:rPr lang="en-US" dirty="0"/>
              <a:t>Herb Sutter</a:t>
            </a:r>
          </a:p>
        </p:txBody>
      </p:sp>
      <p:sp>
        <p:nvSpPr>
          <p:cNvPr id="6" name="Text Placeholder 5">
            <a:extLst>
              <a:ext uri="{FF2B5EF4-FFF2-40B4-BE49-F238E27FC236}">
                <a16:creationId xmlns:a16="http://schemas.microsoft.com/office/drawing/2014/main" id="{4E70D65E-D155-4B5F-AC8B-BEDE86DACF68}"/>
              </a:ext>
            </a:extLst>
          </p:cNvPr>
          <p:cNvSpPr>
            <a:spLocks noGrp="1"/>
          </p:cNvSpPr>
          <p:nvPr>
            <p:ph type="body" sz="quarter" idx="13"/>
          </p:nvPr>
        </p:nvSpPr>
        <p:spPr/>
        <p:txBody>
          <a:bodyPr>
            <a:normAutofit fontScale="85000" lnSpcReduction="20000"/>
          </a:bodyPr>
          <a:lstStyle/>
          <a:p>
            <a:r>
              <a:rPr lang="en-US" dirty="0"/>
              <a:t>BRK2146</a:t>
            </a:r>
          </a:p>
        </p:txBody>
      </p:sp>
    </p:spTree>
    <p:extLst>
      <p:ext uri="{BB962C8B-B14F-4D97-AF65-F5344CB8AC3E}">
        <p14:creationId xmlns:p14="http://schemas.microsoft.com/office/powerpoint/2010/main" val="19858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and exceptions: In one slide</a:t>
            </a:r>
          </a:p>
        </p:txBody>
      </p:sp>
      <p:sp>
        <p:nvSpPr>
          <p:cNvPr id="3" name="Content Placeholder 2"/>
          <p:cNvSpPr>
            <a:spLocks noGrp="1"/>
          </p:cNvSpPr>
          <p:nvPr>
            <p:ph sz="quarter" idx="1"/>
          </p:nvPr>
        </p:nvSpPr>
        <p:spPr>
          <a:xfrm>
            <a:off x="609600" y="1219200"/>
            <a:ext cx="10972800" cy="5461000"/>
          </a:xfrm>
        </p:spPr>
        <p:txBody>
          <a:bodyPr>
            <a:normAutofit fontScale="77500" lnSpcReduction="20000"/>
          </a:bodyPr>
          <a:lstStyle/>
          <a:p>
            <a:r>
              <a:rPr lang="en-US" b="1" dirty="0"/>
              <a:t>Use exceptions/codes only to report errors</a:t>
            </a:r>
            <a:r>
              <a:rPr lang="en-US" dirty="0"/>
              <a:t>, defined as the function can’t do what it advertised (achieve documented success postconditions).</a:t>
            </a:r>
          </a:p>
          <a:p>
            <a:pPr lvl="2"/>
            <a:r>
              <a:rPr lang="en-US" dirty="0"/>
              <a:t>Merriam-Webster: “an act that … fails to achieve what should be done”</a:t>
            </a:r>
          </a:p>
          <a:p>
            <a:pPr lvl="2"/>
            <a:r>
              <a:rPr lang="en-US" dirty="0"/>
              <a:t>Much clearer than </a:t>
            </a:r>
            <a:r>
              <a:rPr lang="en-US" strike="sngStrike" dirty="0"/>
              <a:t>“use exceptions for exceptional situations.”</a:t>
            </a:r>
          </a:p>
          <a:p>
            <a:r>
              <a:rPr lang="en-US" dirty="0"/>
              <a:t>Error codes vs. exceptions? No fundamental difference. </a:t>
            </a:r>
            <a:r>
              <a:rPr lang="en-US" b="1" dirty="0">
                <a:solidFill>
                  <a:srgbClr val="00B050"/>
                </a:solidFill>
              </a:rPr>
              <a:t>Pick one </a:t>
            </a:r>
            <a:r>
              <a:rPr lang="en-US" b="1" dirty="0">
                <a:solidFill>
                  <a:srgbClr val="C00000"/>
                </a:solidFill>
              </a:rPr>
              <a:t>(1)</a:t>
            </a:r>
            <a:r>
              <a:rPr lang="en-US" b="1" dirty="0">
                <a:solidFill>
                  <a:srgbClr val="00B050"/>
                </a:solidFill>
              </a:rPr>
              <a:t>.</a:t>
            </a:r>
          </a:p>
          <a:p>
            <a:pPr lvl="1"/>
            <a:r>
              <a:rPr lang="en-US" b="1" dirty="0"/>
              <a:t>Prefer exceptions wherever possible:</a:t>
            </a:r>
          </a:p>
          <a:p>
            <a:pPr lvl="2"/>
            <a:r>
              <a:rPr lang="en-US" dirty="0"/>
              <a:t>Error codes are ignored by default.</a:t>
            </a:r>
            <a:r>
              <a:rPr lang="en-US" dirty="0">
                <a:solidFill>
                  <a:srgbClr val="C00000"/>
                </a:solidFill>
              </a:rPr>
              <a:t> (ouch)</a:t>
            </a:r>
          </a:p>
          <a:p>
            <a:pPr lvl="2"/>
            <a:r>
              <a:rPr lang="en-US" dirty="0"/>
              <a:t>Error codes have to be manually propagated by intermediate code.</a:t>
            </a:r>
          </a:p>
          <a:p>
            <a:pPr lvl="2"/>
            <a:r>
              <a:rPr lang="en-US" dirty="0"/>
              <a:t>Error codes don’t work well for errors in constructors and operators.</a:t>
            </a:r>
          </a:p>
          <a:p>
            <a:pPr lvl="2"/>
            <a:r>
              <a:rPr lang="en-US" dirty="0"/>
              <a:t>Error codes interleave “normal” and “error handling” code.</a:t>
            </a:r>
          </a:p>
          <a:p>
            <a:pPr lvl="1"/>
            <a:r>
              <a:rPr lang="en-US" b="1" dirty="0"/>
              <a:t>Use error codes on boundaries with non-C++ code</a:t>
            </a:r>
            <a:r>
              <a:rPr lang="en-US" dirty="0"/>
              <a:t> (including C and DLL APIs).</a:t>
            </a:r>
          </a:p>
        </p:txBody>
      </p:sp>
    </p:spTree>
    <p:extLst>
      <p:ext uri="{BB962C8B-B14F-4D97-AF65-F5344CB8AC3E}">
        <p14:creationId xmlns:p14="http://schemas.microsoft.com/office/powerpoint/2010/main" val="81390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D2A9-7179-4AFC-99C9-80359565D393}"/>
              </a:ext>
            </a:extLst>
          </p:cNvPr>
          <p:cNvSpPr>
            <a:spLocks noGrp="1"/>
          </p:cNvSpPr>
          <p:nvPr>
            <p:ph type="title"/>
          </p:nvPr>
        </p:nvSpPr>
        <p:spPr/>
        <p:txBody>
          <a:bodyPr/>
          <a:lstStyle/>
          <a:p>
            <a:r>
              <a:rPr lang="en-US" dirty="0"/>
              <a:t>Preconditions and postconditions</a:t>
            </a:r>
          </a:p>
        </p:txBody>
      </p:sp>
      <p:sp>
        <p:nvSpPr>
          <p:cNvPr id="3" name="Content Placeholder 2">
            <a:extLst>
              <a:ext uri="{FF2B5EF4-FFF2-40B4-BE49-F238E27FC236}">
                <a16:creationId xmlns:a16="http://schemas.microsoft.com/office/drawing/2014/main" id="{88DD64ED-0806-44A7-8B6D-955AFEE1FE76}"/>
              </a:ext>
            </a:extLst>
          </p:cNvPr>
          <p:cNvSpPr>
            <a:spLocks noGrp="1"/>
          </p:cNvSpPr>
          <p:nvPr>
            <p:ph sz="quarter" idx="1"/>
          </p:nvPr>
        </p:nvSpPr>
        <p:spPr/>
        <p:txBody>
          <a:bodyPr>
            <a:normAutofit fontScale="85000" lnSpcReduction="20000"/>
          </a:bodyPr>
          <a:lstStyle/>
          <a:p>
            <a:r>
              <a:rPr lang="en-US" dirty="0"/>
              <a:t>Precondition and postcondition violations should assert (or fail fast).</a:t>
            </a:r>
          </a:p>
          <a:p>
            <a:pPr lvl="1"/>
            <a:r>
              <a:rPr lang="en-US" dirty="0"/>
              <a:t>They are logic bugs in the function caller and function callee body, respectively, that should be reported at development time.</a:t>
            </a:r>
          </a:p>
          <a:p>
            <a:pPr lvl="1"/>
            <a:r>
              <a:rPr lang="en-US" dirty="0"/>
              <a:t>Also, throwing an exception loses debug stack context.</a:t>
            </a:r>
          </a:p>
          <a:p>
            <a:r>
              <a:rPr lang="en-US" dirty="0"/>
              <a:t>Postconditions should include or imply “!SUCCESS_EXIT ||”.</a:t>
            </a:r>
          </a:p>
          <a:p>
            <a:pPr lvl="1"/>
            <a:r>
              <a:rPr lang="en-US" dirty="0"/>
              <a:t>It’s only a postcondition violation (bug in function body) if we’re returning success.</a:t>
            </a:r>
          </a:p>
          <a:p>
            <a:pPr lvl="1"/>
            <a:r>
              <a:rPr lang="en-US" dirty="0"/>
              <a:t>It’s never a postcondition violation if we’re reporting an error </a:t>
            </a:r>
            <a:br>
              <a:rPr lang="en-US" dirty="0"/>
            </a:br>
            <a:r>
              <a:rPr lang="en-US" dirty="0"/>
              <a:t>(throwing an exception or returning a non-success code).</a:t>
            </a:r>
          </a:p>
          <a:p>
            <a:pPr lvl="1"/>
            <a:r>
              <a:rPr lang="en-US" dirty="0"/>
              <a:t>Corollary: If we’re throwing an exception, we never need to explicitly write “!SUCCESS_EXIT ||” on our postconditions because our success and failure paths are already explicitly distinct (return vs. throw).</a:t>
            </a:r>
          </a:p>
        </p:txBody>
      </p:sp>
    </p:spTree>
    <p:extLst>
      <p:ext uri="{BB962C8B-B14F-4D97-AF65-F5344CB8AC3E}">
        <p14:creationId xmlns:p14="http://schemas.microsoft.com/office/powerpoint/2010/main" val="3495059750"/>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229B4B-F6CF-4486-86EB-0A747CB68275}"/>
              </a:ext>
            </a:extLst>
          </p:cNvPr>
          <p:cNvSpPr/>
          <p:nvPr/>
        </p:nvSpPr>
        <p:spPr>
          <a:xfrm>
            <a:off x="0" y="4546601"/>
            <a:ext cx="12192000" cy="10613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1219170" fontAlgn="base">
              <a:spcBef>
                <a:spcPct val="0"/>
              </a:spcBef>
              <a:spcAft>
                <a:spcPct val="0"/>
              </a:spcAft>
            </a:pPr>
            <a:endParaRPr lang="en-US" sz="2400">
              <a:solidFill>
                <a:prstClr val="black"/>
              </a:solidFill>
              <a:latin typeface="Calibri"/>
            </a:endParaRPr>
          </a:p>
        </p:txBody>
      </p:sp>
      <p:sp>
        <p:nvSpPr>
          <p:cNvPr id="4" name="Title 3">
            <a:extLst>
              <a:ext uri="{FF2B5EF4-FFF2-40B4-BE49-F238E27FC236}">
                <a16:creationId xmlns:a16="http://schemas.microsoft.com/office/drawing/2014/main" id="{731AA93E-3C35-412C-9E97-28FB51DB10FA}"/>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5A9467FD-9CDD-4C78-910B-C18F1D116E9B}"/>
              </a:ext>
            </a:extLst>
          </p:cNvPr>
          <p:cNvSpPr>
            <a:spLocks noGrp="1"/>
          </p:cNvSpPr>
          <p:nvPr>
            <p:ph sz="quarter" idx="1"/>
          </p:nvPr>
        </p:nvSpPr>
        <p:spPr>
          <a:xfrm>
            <a:off x="609600" y="1473200"/>
            <a:ext cx="10972800" cy="4292600"/>
          </a:xfrm>
        </p:spPr>
        <p:txBody>
          <a:bodyPr>
            <a:normAutofit fontScale="77500" lnSpcReduction="20000"/>
          </a:bodyPr>
          <a:lstStyle/>
          <a:p>
            <a:pPr>
              <a:lnSpc>
                <a:spcPct val="130000"/>
              </a:lnSpc>
            </a:pPr>
            <a:r>
              <a:rPr lang="en-US" dirty="0"/>
              <a:t>What’s new?</a:t>
            </a:r>
          </a:p>
          <a:p>
            <a:pPr lvl="1">
              <a:lnSpc>
                <a:spcPct val="130000"/>
              </a:lnSpc>
            </a:pPr>
            <a:r>
              <a:rPr lang="en-US" dirty="0"/>
              <a:t>“Classic” vs. “Modern” C++</a:t>
            </a:r>
          </a:p>
          <a:p>
            <a:pPr lvl="1">
              <a:lnSpc>
                <a:spcPct val="130000"/>
              </a:lnSpc>
            </a:pPr>
            <a:r>
              <a:rPr lang="en-US" dirty="0"/>
              <a:t>Move semantics; vocabulary types</a:t>
            </a:r>
          </a:p>
          <a:p>
            <a:pPr>
              <a:lnSpc>
                <a:spcPct val="130000"/>
              </a:lnSpc>
            </a:pPr>
            <a:r>
              <a:rPr lang="en-US" dirty="0"/>
              <a:t>“Top two” general issues/techniques</a:t>
            </a:r>
          </a:p>
          <a:p>
            <a:pPr lvl="1">
              <a:lnSpc>
                <a:spcPct val="130000"/>
              </a:lnSpc>
            </a:pPr>
            <a:r>
              <a:rPr lang="en-US" dirty="0"/>
              <a:t>RAII + scopes</a:t>
            </a:r>
          </a:p>
          <a:p>
            <a:pPr lvl="1">
              <a:lnSpc>
                <a:spcPct val="130000"/>
              </a:lnSpc>
            </a:pPr>
            <a:r>
              <a:rPr lang="en-US" dirty="0"/>
              <a:t>Error handling</a:t>
            </a:r>
          </a:p>
          <a:p>
            <a:pPr>
              <a:lnSpc>
                <a:spcPct val="130000"/>
              </a:lnSpc>
            </a:pPr>
            <a:r>
              <a:rPr lang="en-US" dirty="0"/>
              <a:t>“One more”</a:t>
            </a:r>
          </a:p>
          <a:p>
            <a:pPr lvl="1">
              <a:lnSpc>
                <a:spcPct val="130000"/>
              </a:lnSpc>
            </a:pPr>
            <a:r>
              <a:rPr lang="en-US" dirty="0"/>
              <a:t>Pointers: Dumb and smart (and smart used correctly)</a:t>
            </a:r>
          </a:p>
          <a:p>
            <a:pPr lvl="1">
              <a:lnSpc>
                <a:spcPct val="130000"/>
              </a:lnSpc>
            </a:pPr>
            <a:endParaRPr lang="en-US" dirty="0"/>
          </a:p>
        </p:txBody>
      </p:sp>
    </p:spTree>
    <p:extLst>
      <p:ext uri="{BB962C8B-B14F-4D97-AF65-F5344CB8AC3E}">
        <p14:creationId xmlns:p14="http://schemas.microsoft.com/office/powerpoint/2010/main" val="92123570"/>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Don’t Use Owning *, </a:t>
            </a:r>
            <a:r>
              <a:rPr lang="en-US" i="1" dirty="0"/>
              <a:t>new</a:t>
            </a:r>
            <a:r>
              <a:rPr lang="en-US" dirty="0"/>
              <a:t>, or </a:t>
            </a:r>
            <a:r>
              <a:rPr lang="en-US" i="1" dirty="0"/>
              <a:t>delete</a:t>
            </a:r>
          </a:p>
        </p:txBody>
      </p:sp>
      <p:sp>
        <p:nvSpPr>
          <p:cNvPr id="5" name="Content Placeholder 4"/>
          <p:cNvSpPr>
            <a:spLocks noGrp="1"/>
          </p:cNvSpPr>
          <p:nvPr>
            <p:ph sz="quarter" idx="1"/>
          </p:nvPr>
        </p:nvSpPr>
        <p:spPr>
          <a:xfrm>
            <a:off x="609600" y="1219200"/>
            <a:ext cx="5080000" cy="6228920"/>
          </a:xfrm>
        </p:spPr>
        <p:txBody>
          <a:bodyPr>
            <a:normAutofit fontScale="77500" lnSpcReduction="20000"/>
          </a:bodyPr>
          <a:lstStyle/>
          <a:p>
            <a:pPr>
              <a:lnSpc>
                <a:spcPct val="120000"/>
              </a:lnSpc>
            </a:pPr>
            <a:r>
              <a:rPr lang="en-US" dirty="0"/>
              <a:t>C++98:</a:t>
            </a:r>
          </a:p>
          <a:p>
            <a:pPr marL="457189" lvl="1" indent="0">
              <a:lnSpc>
                <a:spcPct val="120000"/>
              </a:lnSpc>
              <a:buNone/>
            </a:pPr>
            <a:r>
              <a:rPr lang="en-US" dirty="0">
                <a:solidFill>
                  <a:srgbClr val="C00000"/>
                </a:solidFill>
              </a:rPr>
              <a:t>widget*</a:t>
            </a:r>
            <a:r>
              <a:rPr lang="en-US" dirty="0">
                <a:solidFill>
                  <a:srgbClr val="0070C0"/>
                </a:solidFill>
              </a:rPr>
              <a:t> factory(); </a:t>
            </a:r>
          </a:p>
          <a:p>
            <a:pPr marL="457189" lvl="1" indent="0">
              <a:lnSpc>
                <a:spcPct val="120000"/>
              </a:lnSpc>
              <a:buNone/>
            </a:pPr>
            <a:r>
              <a:rPr lang="en-US" dirty="0">
                <a:solidFill>
                  <a:srgbClr val="0070C0"/>
                </a:solidFill>
              </a:rPr>
              <a:t>void caller() {</a:t>
            </a:r>
            <a:br>
              <a:rPr lang="en-US" dirty="0">
                <a:solidFill>
                  <a:srgbClr val="0070C0"/>
                </a:solidFill>
              </a:rPr>
            </a:br>
            <a:r>
              <a:rPr lang="en-US" dirty="0">
                <a:solidFill>
                  <a:srgbClr val="0070C0"/>
                </a:solidFill>
              </a:rPr>
              <a:t>    </a:t>
            </a:r>
            <a:r>
              <a:rPr lang="en-US" dirty="0">
                <a:solidFill>
                  <a:srgbClr val="C00000"/>
                </a:solidFill>
              </a:rPr>
              <a:t>widget*</a:t>
            </a:r>
            <a:r>
              <a:rPr lang="en-US" dirty="0">
                <a:solidFill>
                  <a:srgbClr val="0070C0"/>
                </a:solidFill>
              </a:rPr>
              <a:t> w = factory();</a:t>
            </a:r>
            <a:br>
              <a:rPr lang="en-US" dirty="0">
                <a:solidFill>
                  <a:srgbClr val="0070C0"/>
                </a:solidFill>
              </a:rPr>
            </a:br>
            <a:r>
              <a:rPr lang="en-US" dirty="0">
                <a:solidFill>
                  <a:srgbClr val="0070C0"/>
                </a:solidFill>
              </a:rPr>
              <a:t>    </a:t>
            </a:r>
            <a:r>
              <a:rPr lang="en-US" dirty="0">
                <a:solidFill>
                  <a:srgbClr val="C00000"/>
                </a:solidFill>
              </a:rPr>
              <a:t>gadget* </a:t>
            </a:r>
            <a:r>
              <a:rPr lang="en-US" dirty="0">
                <a:solidFill>
                  <a:srgbClr val="0070C0"/>
                </a:solidFill>
              </a:rPr>
              <a:t>g = </a:t>
            </a:r>
            <a:r>
              <a:rPr lang="en-US" dirty="0">
                <a:solidFill>
                  <a:srgbClr val="C00000"/>
                </a:solidFill>
              </a:rPr>
              <a:t>new</a:t>
            </a:r>
            <a:r>
              <a:rPr lang="en-US" dirty="0">
                <a:solidFill>
                  <a:srgbClr val="0070C0"/>
                </a:solidFill>
              </a:rPr>
              <a:t> gadget();</a:t>
            </a:r>
            <a:br>
              <a:rPr lang="en-US" dirty="0">
                <a:solidFill>
                  <a:srgbClr val="0070C0"/>
                </a:solidFill>
              </a:rPr>
            </a:br>
            <a:r>
              <a:rPr lang="en-US" dirty="0">
                <a:solidFill>
                  <a:srgbClr val="0070C0"/>
                </a:solidFill>
              </a:rPr>
              <a:t>    use( *w, *g );</a:t>
            </a:r>
            <a:br>
              <a:rPr lang="en-US" dirty="0">
                <a:solidFill>
                  <a:srgbClr val="0070C0"/>
                </a:solidFill>
              </a:rPr>
            </a:br>
            <a:r>
              <a:rPr lang="en-US" dirty="0">
                <a:solidFill>
                  <a:srgbClr val="0070C0"/>
                </a:solidFill>
              </a:rPr>
              <a:t>    </a:t>
            </a:r>
            <a:r>
              <a:rPr lang="en-US" dirty="0">
                <a:solidFill>
                  <a:srgbClr val="C00000"/>
                </a:solidFill>
              </a:rPr>
              <a:t>delete g;</a:t>
            </a:r>
            <a:br>
              <a:rPr lang="en-US" dirty="0">
                <a:solidFill>
                  <a:srgbClr val="0070C0"/>
                </a:solidFill>
              </a:rPr>
            </a:br>
            <a:r>
              <a:rPr lang="en-US" dirty="0">
                <a:solidFill>
                  <a:srgbClr val="0070C0"/>
                </a:solidFill>
              </a:rPr>
              <a:t>    </a:t>
            </a:r>
            <a:r>
              <a:rPr lang="en-US" dirty="0">
                <a:solidFill>
                  <a:srgbClr val="C00000"/>
                </a:solidFill>
              </a:rPr>
              <a:t>delete w;</a:t>
            </a:r>
            <a:br>
              <a:rPr lang="en-US" dirty="0">
                <a:solidFill>
                  <a:srgbClr val="0070C0"/>
                </a:solidFill>
              </a:rPr>
            </a:br>
            <a:r>
              <a:rPr lang="en-US" dirty="0">
                <a:solidFill>
                  <a:srgbClr val="0070C0"/>
                </a:solidFill>
              </a:rPr>
              <a:t>}</a:t>
            </a:r>
          </a:p>
          <a:p>
            <a:pPr marL="365751" lvl="1" indent="0" algn="ctr">
              <a:lnSpc>
                <a:spcPct val="120000"/>
              </a:lnSpc>
              <a:buNone/>
            </a:pPr>
            <a:r>
              <a:rPr lang="en-US" i="1" dirty="0">
                <a:solidFill>
                  <a:srgbClr val="C00000"/>
                </a:solidFill>
                <a:sym typeface="Symbol" panose="05050102010706020507" pitchFamily="18" charset="2"/>
              </a:rPr>
              <a:t>red</a:t>
            </a:r>
            <a:r>
              <a:rPr lang="en-US" i="1" dirty="0">
                <a:sym typeface="Symbol" panose="05050102010706020507" pitchFamily="18" charset="2"/>
              </a:rPr>
              <a:t> </a:t>
            </a:r>
            <a:r>
              <a:rPr lang="en-US" i="1" dirty="0"/>
              <a:t> now “mostly wrong” </a:t>
            </a:r>
            <a:r>
              <a:rPr lang="en-US" dirty="0">
                <a:sym typeface="Wingdings" panose="05000000000000000000" pitchFamily="2" charset="2"/>
              </a:rPr>
              <a:t></a:t>
            </a:r>
            <a:endParaRPr lang="en-US" dirty="0"/>
          </a:p>
          <a:p>
            <a:pPr>
              <a:lnSpc>
                <a:spcPct val="120000"/>
              </a:lnSpc>
            </a:pPr>
            <a:r>
              <a:rPr lang="en-US" dirty="0"/>
              <a:t>Don’t use owning *, </a:t>
            </a:r>
            <a:r>
              <a:rPr lang="en-US" i="1" dirty="0"/>
              <a:t>new,</a:t>
            </a:r>
            <a:r>
              <a:rPr lang="en-US" dirty="0"/>
              <a:t> </a:t>
            </a:r>
            <a:r>
              <a:rPr lang="en-US" i="1" dirty="0"/>
              <a:t>delete</a:t>
            </a:r>
            <a:r>
              <a:rPr lang="en-US" dirty="0"/>
              <a:t>.</a:t>
            </a:r>
          </a:p>
          <a:p>
            <a:pPr lvl="1">
              <a:lnSpc>
                <a:spcPct val="120000"/>
              </a:lnSpc>
            </a:pPr>
            <a:r>
              <a:rPr lang="en-US" dirty="0"/>
              <a:t>Except: Encapsulated inside impl of low-level data structures.</a:t>
            </a:r>
          </a:p>
        </p:txBody>
      </p:sp>
      <p:sp>
        <p:nvSpPr>
          <p:cNvPr id="2" name="Content Placeholder 1"/>
          <p:cNvSpPr>
            <a:spLocks noGrp="1"/>
          </p:cNvSpPr>
          <p:nvPr>
            <p:ph sz="quarter" idx="2"/>
          </p:nvPr>
        </p:nvSpPr>
        <p:spPr>
          <a:xfrm>
            <a:off x="5791200" y="1216154"/>
            <a:ext cx="6096000" cy="5768847"/>
          </a:xfrm>
        </p:spPr>
        <p:txBody>
          <a:bodyPr>
            <a:normAutofit fontScale="77500" lnSpcReduction="20000"/>
          </a:bodyPr>
          <a:lstStyle/>
          <a:p>
            <a:pPr>
              <a:lnSpc>
                <a:spcPct val="120000"/>
              </a:lnSpc>
              <a:spcBef>
                <a:spcPts val="2000"/>
              </a:spcBef>
            </a:pPr>
            <a:r>
              <a:rPr lang="en-US" dirty="0"/>
              <a:t>Modern C++:</a:t>
            </a:r>
          </a:p>
          <a:p>
            <a:pPr marL="457189" lvl="1" indent="0">
              <a:lnSpc>
                <a:spcPct val="120000"/>
              </a:lnSpc>
              <a:buNone/>
            </a:pPr>
            <a:r>
              <a:rPr lang="en-US" dirty="0" err="1">
                <a:solidFill>
                  <a:srgbClr val="00B050"/>
                </a:solidFill>
              </a:rPr>
              <a:t>unique_ptr</a:t>
            </a:r>
            <a:r>
              <a:rPr lang="en-US" dirty="0">
                <a:solidFill>
                  <a:srgbClr val="00B050"/>
                </a:solidFill>
              </a:rPr>
              <a:t>&lt;widget&gt;</a:t>
            </a:r>
            <a:r>
              <a:rPr lang="en-US" dirty="0">
                <a:solidFill>
                  <a:srgbClr val="0070C0"/>
                </a:solidFill>
              </a:rPr>
              <a:t> factory();</a:t>
            </a:r>
          </a:p>
          <a:p>
            <a:pPr marL="457189" lvl="1" indent="0">
              <a:lnSpc>
                <a:spcPct val="120000"/>
              </a:lnSpc>
              <a:buNone/>
            </a:pPr>
            <a:r>
              <a:rPr lang="en-US" dirty="0">
                <a:solidFill>
                  <a:srgbClr val="0070C0"/>
                </a:solidFill>
              </a:rPr>
              <a:t>void caller() {</a:t>
            </a:r>
            <a:br>
              <a:rPr lang="en-US" dirty="0">
                <a:solidFill>
                  <a:srgbClr val="0070C0"/>
                </a:solidFill>
              </a:rPr>
            </a:br>
            <a:r>
              <a:rPr lang="en-US" dirty="0">
                <a:solidFill>
                  <a:srgbClr val="0070C0"/>
                </a:solidFill>
              </a:rPr>
              <a:t>    </a:t>
            </a:r>
            <a:r>
              <a:rPr lang="en-US" dirty="0">
                <a:solidFill>
                  <a:srgbClr val="00B050"/>
                </a:solidFill>
              </a:rPr>
              <a:t>auto </a:t>
            </a:r>
            <a:r>
              <a:rPr lang="en-US" dirty="0">
                <a:solidFill>
                  <a:srgbClr val="0070C0"/>
                </a:solidFill>
              </a:rPr>
              <a:t>w = factory();</a:t>
            </a:r>
            <a:br>
              <a:rPr lang="en-US" dirty="0">
                <a:solidFill>
                  <a:srgbClr val="0070C0"/>
                </a:solidFill>
              </a:rPr>
            </a:br>
            <a:r>
              <a:rPr lang="en-US" dirty="0">
                <a:solidFill>
                  <a:srgbClr val="0070C0"/>
                </a:solidFill>
              </a:rPr>
              <a:t>    </a:t>
            </a:r>
            <a:r>
              <a:rPr lang="en-US" dirty="0">
                <a:solidFill>
                  <a:srgbClr val="00B050"/>
                </a:solidFill>
              </a:rPr>
              <a:t>auto </a:t>
            </a:r>
            <a:r>
              <a:rPr lang="en-US" dirty="0">
                <a:solidFill>
                  <a:srgbClr val="0070C0"/>
                </a:solidFill>
              </a:rPr>
              <a:t>g = </a:t>
            </a:r>
            <a:r>
              <a:rPr lang="en-US" dirty="0" err="1">
                <a:solidFill>
                  <a:srgbClr val="00B050"/>
                </a:solidFill>
              </a:rPr>
              <a:t>make_unique</a:t>
            </a:r>
            <a:r>
              <a:rPr lang="en-US" dirty="0">
                <a:solidFill>
                  <a:srgbClr val="0070C0"/>
                </a:solidFill>
              </a:rPr>
              <a:t>&lt;gadget&gt;();</a:t>
            </a:r>
            <a:br>
              <a:rPr lang="en-US" dirty="0">
                <a:solidFill>
                  <a:srgbClr val="0070C0"/>
                </a:solidFill>
              </a:rPr>
            </a:br>
            <a:r>
              <a:rPr lang="en-US" dirty="0">
                <a:solidFill>
                  <a:srgbClr val="0070C0"/>
                </a:solidFill>
              </a:rPr>
              <a:t>    use( *w, *g );</a:t>
            </a:r>
            <a:br>
              <a:rPr lang="en-US" dirty="0">
                <a:solidFill>
                  <a:srgbClr val="0070C0"/>
                </a:solidFill>
              </a:rPr>
            </a:br>
            <a:r>
              <a:rPr lang="en-US" dirty="0">
                <a:solidFill>
                  <a:srgbClr val="0070C0"/>
                </a:solidFill>
              </a:rPr>
              <a:t>}</a:t>
            </a:r>
          </a:p>
          <a:p>
            <a:pPr marL="457189" lvl="1" indent="0">
              <a:lnSpc>
                <a:spcPct val="120000"/>
              </a:lnSpc>
              <a:buNone/>
            </a:pPr>
            <a:endParaRPr lang="en-US" dirty="0">
              <a:solidFill>
                <a:srgbClr val="0070C0"/>
              </a:solidFill>
            </a:endParaRPr>
          </a:p>
          <a:p>
            <a:pPr marL="457189" lvl="1" indent="0">
              <a:lnSpc>
                <a:spcPct val="120000"/>
              </a:lnSpc>
              <a:buNone/>
            </a:pPr>
            <a:endParaRPr lang="en-US" dirty="0">
              <a:solidFill>
                <a:srgbClr val="0070C0"/>
              </a:solidFill>
            </a:endParaRPr>
          </a:p>
          <a:p>
            <a:pPr>
              <a:lnSpc>
                <a:spcPct val="110000"/>
              </a:lnSpc>
              <a:spcBef>
                <a:spcPts val="3200"/>
              </a:spcBef>
            </a:pPr>
            <a:r>
              <a:rPr lang="en-US" dirty="0"/>
              <a:t>For “new”, use </a:t>
            </a:r>
            <a:r>
              <a:rPr lang="en-US" i="1" dirty="0" err="1"/>
              <a:t>make_unique</a:t>
            </a:r>
            <a:r>
              <a:rPr lang="en-US" dirty="0"/>
              <a:t> by default, </a:t>
            </a:r>
            <a:r>
              <a:rPr lang="en-US" i="1" dirty="0"/>
              <a:t>make_shared</a:t>
            </a:r>
            <a:r>
              <a:rPr lang="en-US" dirty="0"/>
              <a:t> if it will be shared.</a:t>
            </a:r>
          </a:p>
          <a:p>
            <a:pPr lvl="1">
              <a:lnSpc>
                <a:spcPct val="120000"/>
              </a:lnSpc>
            </a:pPr>
            <a:r>
              <a:rPr lang="en-US" dirty="0"/>
              <a:t>For “delete”, write nothing.</a:t>
            </a:r>
          </a:p>
        </p:txBody>
      </p:sp>
    </p:spTree>
    <p:extLst>
      <p:ext uri="{BB962C8B-B14F-4D97-AF65-F5344CB8AC3E}">
        <p14:creationId xmlns:p14="http://schemas.microsoft.com/office/powerpoint/2010/main" val="1624033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NB: Non-Owning */&amp; Are Still Great</a:t>
            </a:r>
            <a:endParaRPr lang="en-US" i="1" dirty="0"/>
          </a:p>
        </p:txBody>
      </p:sp>
      <p:sp>
        <p:nvSpPr>
          <p:cNvPr id="5" name="Content Placeholder 4"/>
          <p:cNvSpPr>
            <a:spLocks noGrp="1"/>
          </p:cNvSpPr>
          <p:nvPr>
            <p:ph sz="quarter" idx="1"/>
          </p:nvPr>
        </p:nvSpPr>
        <p:spPr>
          <a:xfrm>
            <a:off x="609600" y="1219200"/>
            <a:ext cx="5486400" cy="3124200"/>
          </a:xfrm>
        </p:spPr>
        <p:txBody>
          <a:bodyPr>
            <a:noAutofit/>
          </a:bodyPr>
          <a:lstStyle/>
          <a:p>
            <a:pPr>
              <a:tabLst>
                <a:tab pos="3356949" algn="l"/>
              </a:tabLst>
            </a:pPr>
            <a:r>
              <a:rPr lang="en-US" sz="2667" dirty="0"/>
              <a:t>C++98 “Classic”:</a:t>
            </a:r>
          </a:p>
          <a:p>
            <a:pPr marL="457189" lvl="1" indent="0">
              <a:buNone/>
              <a:tabLst>
                <a:tab pos="3356949" algn="l"/>
              </a:tabLst>
            </a:pPr>
            <a:r>
              <a:rPr lang="en-US" sz="2400" dirty="0">
                <a:solidFill>
                  <a:srgbClr val="0070C0"/>
                </a:solidFill>
              </a:rPr>
              <a:t>void f( widget</a:t>
            </a:r>
            <a:r>
              <a:rPr lang="en-US" sz="2400" b="1" dirty="0">
                <a:solidFill>
                  <a:srgbClr val="00B050"/>
                </a:solidFill>
              </a:rPr>
              <a:t>&amp;</a:t>
            </a:r>
            <a:r>
              <a:rPr lang="en-US" sz="2400" dirty="0">
                <a:solidFill>
                  <a:srgbClr val="0070C0"/>
                </a:solidFill>
              </a:rPr>
              <a:t> w ) {	// if required</a:t>
            </a:r>
            <a:br>
              <a:rPr lang="en-US" sz="2400" dirty="0">
                <a:solidFill>
                  <a:srgbClr val="0070C0"/>
                </a:solidFill>
              </a:rPr>
            </a:br>
            <a:r>
              <a:rPr lang="en-US" sz="2400" dirty="0">
                <a:solidFill>
                  <a:srgbClr val="0070C0"/>
                </a:solidFill>
              </a:rPr>
              <a:t>    use(w);</a:t>
            </a:r>
            <a:br>
              <a:rPr lang="en-US" sz="2400" dirty="0">
                <a:solidFill>
                  <a:srgbClr val="0070C0"/>
                </a:solidFill>
              </a:rPr>
            </a:br>
            <a:r>
              <a:rPr lang="en-US" sz="2400" dirty="0">
                <a:solidFill>
                  <a:srgbClr val="0070C0"/>
                </a:solidFill>
              </a:rPr>
              <a:t>}</a:t>
            </a:r>
          </a:p>
          <a:p>
            <a:pPr marL="457189" lvl="1" indent="0">
              <a:buNone/>
              <a:tabLst>
                <a:tab pos="3356949" algn="l"/>
              </a:tabLst>
            </a:pPr>
            <a:r>
              <a:rPr lang="en-US" sz="2400" dirty="0">
                <a:solidFill>
                  <a:srgbClr val="0070C0"/>
                </a:solidFill>
              </a:rPr>
              <a:t>void g( widget</a:t>
            </a:r>
            <a:r>
              <a:rPr lang="en-US" sz="2400" b="1" dirty="0">
                <a:solidFill>
                  <a:srgbClr val="00B050"/>
                </a:solidFill>
              </a:rPr>
              <a:t>*</a:t>
            </a:r>
            <a:r>
              <a:rPr lang="en-US" sz="2400" dirty="0">
                <a:solidFill>
                  <a:srgbClr val="0070C0"/>
                </a:solidFill>
              </a:rPr>
              <a:t> w ) {	// if optional</a:t>
            </a:r>
            <a:br>
              <a:rPr lang="en-US" sz="2400" dirty="0">
                <a:solidFill>
                  <a:srgbClr val="0070C0"/>
                </a:solidFill>
              </a:rPr>
            </a:br>
            <a:r>
              <a:rPr lang="en-US" sz="2400" dirty="0">
                <a:solidFill>
                  <a:srgbClr val="0070C0"/>
                </a:solidFill>
              </a:rPr>
              <a:t>    if(w) use(*w);</a:t>
            </a:r>
            <a:br>
              <a:rPr lang="en-US" sz="2400" dirty="0">
                <a:solidFill>
                  <a:srgbClr val="0070C0"/>
                </a:solidFill>
              </a:rPr>
            </a:br>
            <a:r>
              <a:rPr lang="en-US" sz="2400" dirty="0">
                <a:solidFill>
                  <a:srgbClr val="0070C0"/>
                </a:solidFill>
              </a:rPr>
              <a:t>}</a:t>
            </a:r>
          </a:p>
        </p:txBody>
      </p:sp>
      <p:sp>
        <p:nvSpPr>
          <p:cNvPr id="2" name="Content Placeholder 1"/>
          <p:cNvSpPr>
            <a:spLocks noGrp="1"/>
          </p:cNvSpPr>
          <p:nvPr>
            <p:ph sz="quarter" idx="2"/>
          </p:nvPr>
        </p:nvSpPr>
        <p:spPr>
          <a:xfrm>
            <a:off x="6197600" y="1216153"/>
            <a:ext cx="5367528" cy="5716051"/>
          </a:xfrm>
        </p:spPr>
        <p:txBody>
          <a:bodyPr>
            <a:normAutofit/>
          </a:bodyPr>
          <a:lstStyle/>
          <a:p>
            <a:pPr>
              <a:spcBef>
                <a:spcPts val="2000"/>
              </a:spcBef>
              <a:tabLst>
                <a:tab pos="3356949" algn="l"/>
              </a:tabLst>
            </a:pPr>
            <a:r>
              <a:rPr lang="en-US" sz="2667" dirty="0"/>
              <a:t>Modern C++ “Still Classic”:</a:t>
            </a:r>
          </a:p>
          <a:p>
            <a:pPr marL="457189" lvl="1" indent="0">
              <a:buClr>
                <a:srgbClr val="9FB8CD"/>
              </a:buClr>
              <a:buNone/>
              <a:tabLst>
                <a:tab pos="3356949" algn="l"/>
              </a:tabLst>
            </a:pPr>
            <a:r>
              <a:rPr lang="en-US" sz="2400" dirty="0">
                <a:solidFill>
                  <a:srgbClr val="0070C0"/>
                </a:solidFill>
              </a:rPr>
              <a:t>void f( widget</a:t>
            </a:r>
            <a:r>
              <a:rPr lang="en-US" sz="2400" b="1" dirty="0">
                <a:solidFill>
                  <a:srgbClr val="00B050"/>
                </a:solidFill>
              </a:rPr>
              <a:t>&amp;</a:t>
            </a:r>
            <a:r>
              <a:rPr lang="en-US" sz="2400" dirty="0">
                <a:solidFill>
                  <a:srgbClr val="0070C0"/>
                </a:solidFill>
              </a:rPr>
              <a:t> w ) {	// if required</a:t>
            </a:r>
            <a:br>
              <a:rPr lang="en-US" sz="2400" dirty="0">
                <a:solidFill>
                  <a:srgbClr val="0070C0"/>
                </a:solidFill>
              </a:rPr>
            </a:br>
            <a:r>
              <a:rPr lang="en-US" sz="2400" dirty="0">
                <a:solidFill>
                  <a:srgbClr val="0070C0"/>
                </a:solidFill>
              </a:rPr>
              <a:t>    use(w);</a:t>
            </a:r>
            <a:br>
              <a:rPr lang="en-US" sz="2400" dirty="0">
                <a:solidFill>
                  <a:srgbClr val="0070C0"/>
                </a:solidFill>
              </a:rPr>
            </a:br>
            <a:r>
              <a:rPr lang="en-US" sz="2400" dirty="0">
                <a:solidFill>
                  <a:srgbClr val="0070C0"/>
                </a:solidFill>
              </a:rPr>
              <a:t>}</a:t>
            </a:r>
          </a:p>
          <a:p>
            <a:pPr marL="457189" lvl="1" indent="0">
              <a:buClr>
                <a:srgbClr val="9FB8CD"/>
              </a:buClr>
              <a:buNone/>
              <a:tabLst>
                <a:tab pos="3356949" algn="l"/>
              </a:tabLst>
            </a:pPr>
            <a:r>
              <a:rPr lang="en-US" sz="2400" dirty="0">
                <a:solidFill>
                  <a:srgbClr val="0070C0"/>
                </a:solidFill>
              </a:rPr>
              <a:t>void g( widget</a:t>
            </a:r>
            <a:r>
              <a:rPr lang="en-US" sz="2400" b="1" dirty="0">
                <a:solidFill>
                  <a:srgbClr val="00B050"/>
                </a:solidFill>
              </a:rPr>
              <a:t>*</a:t>
            </a:r>
            <a:r>
              <a:rPr lang="en-US" sz="2400" dirty="0">
                <a:solidFill>
                  <a:srgbClr val="0070C0"/>
                </a:solidFill>
              </a:rPr>
              <a:t> w ) {	// if optional</a:t>
            </a:r>
            <a:br>
              <a:rPr lang="en-US" sz="2400" dirty="0">
                <a:solidFill>
                  <a:srgbClr val="0070C0"/>
                </a:solidFill>
              </a:rPr>
            </a:br>
            <a:r>
              <a:rPr lang="en-US" sz="2400" dirty="0">
                <a:solidFill>
                  <a:srgbClr val="0070C0"/>
                </a:solidFill>
              </a:rPr>
              <a:t>    if(w) use(*w);</a:t>
            </a:r>
            <a:br>
              <a:rPr lang="en-US" sz="2400" dirty="0">
                <a:solidFill>
                  <a:srgbClr val="0070C0"/>
                </a:solidFill>
              </a:rPr>
            </a:br>
            <a:r>
              <a:rPr lang="en-US" sz="2400" dirty="0">
                <a:solidFill>
                  <a:srgbClr val="0070C0"/>
                </a:solidFill>
              </a:rPr>
              <a:t>}</a:t>
            </a:r>
          </a:p>
        </p:txBody>
      </p:sp>
      <p:sp>
        <p:nvSpPr>
          <p:cNvPr id="3" name="Rectangle 2"/>
          <p:cNvSpPr/>
          <p:nvPr/>
        </p:nvSpPr>
        <p:spPr>
          <a:xfrm>
            <a:off x="6299200" y="4454445"/>
            <a:ext cx="5486400" cy="2144177"/>
          </a:xfrm>
          <a:prstGeom prst="rect">
            <a:avLst/>
          </a:prstGeom>
          <a:solidFill>
            <a:schemeClr val="accent2">
              <a:lumMod val="20000"/>
              <a:lumOff val="80000"/>
            </a:schemeClr>
          </a:solidFill>
        </p:spPr>
        <p:txBody>
          <a:bodyPr wrap="square">
            <a:spAutoFit/>
          </a:bodyPr>
          <a:lstStyle/>
          <a:p>
            <a:pPr marL="0" lvl="1" defTabSz="1219170" fontAlgn="base">
              <a:spcAft>
                <a:spcPct val="0"/>
              </a:spcAft>
            </a:pPr>
            <a:r>
              <a:rPr lang="en-US" sz="2400" dirty="0">
                <a:solidFill>
                  <a:srgbClr val="0070C0"/>
                </a:solidFill>
                <a:latin typeface="Calibri"/>
              </a:rPr>
              <a:t>auto </a:t>
            </a:r>
            <a:r>
              <a:rPr lang="en-US" sz="2400" dirty="0" err="1">
                <a:solidFill>
                  <a:srgbClr val="0070C0"/>
                </a:solidFill>
                <a:latin typeface="Calibri"/>
              </a:rPr>
              <a:t>upw</a:t>
            </a:r>
            <a:r>
              <a:rPr lang="en-US" sz="2400" dirty="0">
                <a:solidFill>
                  <a:srgbClr val="0070C0"/>
                </a:solidFill>
                <a:latin typeface="Calibri"/>
              </a:rPr>
              <a:t> = </a:t>
            </a:r>
            <a:r>
              <a:rPr lang="en-US" sz="2400" dirty="0" err="1">
                <a:solidFill>
                  <a:srgbClr val="0070C0"/>
                </a:solidFill>
                <a:latin typeface="Calibri"/>
              </a:rPr>
              <a:t>make_unique</a:t>
            </a:r>
            <a:r>
              <a:rPr lang="en-US" sz="2400" dirty="0">
                <a:solidFill>
                  <a:srgbClr val="0070C0"/>
                </a:solidFill>
                <a:latin typeface="Calibri"/>
              </a:rPr>
              <a:t>&lt;widget&gt;();</a:t>
            </a:r>
          </a:p>
          <a:p>
            <a:pPr marL="0" lvl="1" defTabSz="1219170" fontAlgn="base">
              <a:lnSpc>
                <a:spcPct val="50000"/>
              </a:lnSpc>
              <a:spcAft>
                <a:spcPct val="0"/>
              </a:spcAft>
            </a:pPr>
            <a:r>
              <a:rPr lang="en-US" sz="2400" dirty="0">
                <a:solidFill>
                  <a:srgbClr val="0070C0"/>
                </a:solidFill>
                <a:latin typeface="Calibri"/>
              </a:rPr>
              <a:t>…</a:t>
            </a:r>
          </a:p>
          <a:p>
            <a:pPr marL="0" lvl="1" defTabSz="1219170" fontAlgn="base">
              <a:spcAft>
                <a:spcPct val="0"/>
              </a:spcAft>
            </a:pPr>
            <a:r>
              <a:rPr lang="en-US" sz="2400" dirty="0">
                <a:solidFill>
                  <a:srgbClr val="0070C0"/>
                </a:solidFill>
                <a:latin typeface="Calibri"/>
              </a:rPr>
              <a:t>f( </a:t>
            </a:r>
            <a:r>
              <a:rPr lang="en-US" sz="2400" b="1" dirty="0">
                <a:solidFill>
                  <a:srgbClr val="00B050"/>
                </a:solidFill>
                <a:latin typeface="Calibri"/>
              </a:rPr>
              <a:t>*</a:t>
            </a:r>
            <a:r>
              <a:rPr lang="en-US" sz="2400" dirty="0" err="1">
                <a:solidFill>
                  <a:srgbClr val="0070C0"/>
                </a:solidFill>
                <a:latin typeface="Calibri"/>
              </a:rPr>
              <a:t>upw</a:t>
            </a:r>
            <a:r>
              <a:rPr lang="en-US" sz="2400" dirty="0">
                <a:solidFill>
                  <a:srgbClr val="0070C0"/>
                </a:solidFill>
                <a:latin typeface="Calibri"/>
              </a:rPr>
              <a:t> );</a:t>
            </a:r>
          </a:p>
          <a:p>
            <a:pPr marL="0" lvl="1" defTabSz="1219170" fontAlgn="base">
              <a:spcBef>
                <a:spcPts val="1600"/>
              </a:spcBef>
              <a:spcAft>
                <a:spcPct val="0"/>
              </a:spcAft>
            </a:pPr>
            <a:r>
              <a:rPr lang="en-US" sz="2400" dirty="0">
                <a:solidFill>
                  <a:srgbClr val="0070C0"/>
                </a:solidFill>
                <a:latin typeface="Calibri"/>
              </a:rPr>
              <a:t>auto </a:t>
            </a:r>
            <a:r>
              <a:rPr lang="en-US" sz="2400" dirty="0" err="1">
                <a:solidFill>
                  <a:srgbClr val="0070C0"/>
                </a:solidFill>
                <a:latin typeface="Calibri"/>
              </a:rPr>
              <a:t>spw</a:t>
            </a:r>
            <a:r>
              <a:rPr lang="en-US" sz="2400" dirty="0">
                <a:solidFill>
                  <a:srgbClr val="0070C0"/>
                </a:solidFill>
                <a:latin typeface="Calibri"/>
              </a:rPr>
              <a:t> = </a:t>
            </a:r>
            <a:r>
              <a:rPr lang="en-US" sz="2400" dirty="0" err="1">
                <a:solidFill>
                  <a:srgbClr val="0070C0"/>
                </a:solidFill>
                <a:latin typeface="Calibri"/>
              </a:rPr>
              <a:t>make_shared</a:t>
            </a:r>
            <a:r>
              <a:rPr lang="en-US" sz="2400" dirty="0">
                <a:solidFill>
                  <a:srgbClr val="0070C0"/>
                </a:solidFill>
                <a:latin typeface="Calibri"/>
              </a:rPr>
              <a:t>&lt;widget&gt;();</a:t>
            </a:r>
          </a:p>
          <a:p>
            <a:pPr marL="0" lvl="1" defTabSz="1219170" fontAlgn="base">
              <a:lnSpc>
                <a:spcPct val="50000"/>
              </a:lnSpc>
              <a:spcAft>
                <a:spcPct val="0"/>
              </a:spcAft>
            </a:pPr>
            <a:r>
              <a:rPr lang="en-US" sz="2400" dirty="0">
                <a:solidFill>
                  <a:srgbClr val="0070C0"/>
                </a:solidFill>
                <a:latin typeface="Calibri"/>
              </a:rPr>
              <a:t>…</a:t>
            </a:r>
          </a:p>
          <a:p>
            <a:pPr marL="0" lvl="1" defTabSz="1219170" fontAlgn="base">
              <a:spcAft>
                <a:spcPct val="0"/>
              </a:spcAft>
            </a:pPr>
            <a:r>
              <a:rPr lang="en-US" sz="2400" dirty="0">
                <a:solidFill>
                  <a:srgbClr val="0070C0"/>
                </a:solidFill>
                <a:latin typeface="Calibri"/>
              </a:rPr>
              <a:t>g( </a:t>
            </a:r>
            <a:r>
              <a:rPr lang="en-US" sz="2400" dirty="0" err="1">
                <a:solidFill>
                  <a:srgbClr val="0070C0"/>
                </a:solidFill>
                <a:latin typeface="Calibri"/>
              </a:rPr>
              <a:t>spw</a:t>
            </a:r>
            <a:r>
              <a:rPr lang="en-US" sz="2400" b="1" dirty="0" err="1">
                <a:solidFill>
                  <a:srgbClr val="00B050"/>
                </a:solidFill>
                <a:latin typeface="Calibri"/>
              </a:rPr>
              <a:t>.get</a:t>
            </a:r>
            <a:r>
              <a:rPr lang="en-US" sz="2400" b="1" dirty="0">
                <a:solidFill>
                  <a:srgbClr val="00B050"/>
                </a:solidFill>
                <a:latin typeface="Calibri"/>
              </a:rPr>
              <a:t>()</a:t>
            </a:r>
            <a:r>
              <a:rPr lang="en-US" sz="2400" dirty="0">
                <a:solidFill>
                  <a:srgbClr val="0070C0"/>
                </a:solidFill>
                <a:latin typeface="Calibri"/>
              </a:rPr>
              <a:t> );</a:t>
            </a:r>
          </a:p>
        </p:txBody>
      </p:sp>
      <p:sp>
        <p:nvSpPr>
          <p:cNvPr id="6" name="TextBox 5"/>
          <p:cNvSpPr txBox="1"/>
          <p:nvPr/>
        </p:nvSpPr>
        <p:spPr>
          <a:xfrm>
            <a:off x="2274687" y="4953001"/>
            <a:ext cx="1792477" cy="1050737"/>
          </a:xfrm>
          <a:prstGeom prst="rect">
            <a:avLst/>
          </a:prstGeom>
          <a:noFill/>
        </p:spPr>
        <p:txBody>
          <a:bodyPr wrap="none" rtlCol="0">
            <a:spAutoFit/>
          </a:bodyPr>
          <a:lstStyle/>
          <a:p>
            <a:pPr algn="ctr" defTabSz="1219170" fontAlgn="base">
              <a:lnSpc>
                <a:spcPct val="50000"/>
              </a:lnSpc>
              <a:spcBef>
                <a:spcPct val="0"/>
              </a:spcBef>
              <a:spcAft>
                <a:spcPct val="0"/>
              </a:spcAft>
            </a:pPr>
            <a:r>
              <a:rPr lang="en-US" sz="9600" dirty="0">
                <a:solidFill>
                  <a:srgbClr val="00B050"/>
                </a:solidFill>
                <a:latin typeface="Calibri"/>
                <a:sym typeface="Wingdings" panose="05000000000000000000" pitchFamily="2" charset="2"/>
              </a:rPr>
              <a:t></a:t>
            </a:r>
          </a:p>
          <a:p>
            <a:pPr algn="ctr" defTabSz="1219170" fontAlgn="base">
              <a:lnSpc>
                <a:spcPct val="50000"/>
              </a:lnSpc>
              <a:spcBef>
                <a:spcPct val="0"/>
              </a:spcBef>
              <a:spcAft>
                <a:spcPct val="0"/>
              </a:spcAft>
            </a:pPr>
            <a:r>
              <a:rPr lang="en-US" sz="2400" dirty="0">
                <a:solidFill>
                  <a:srgbClr val="00B050"/>
                </a:solidFill>
                <a:latin typeface="Calibri"/>
                <a:sym typeface="Wingdings" panose="05000000000000000000" pitchFamily="2" charset="2"/>
              </a:rPr>
              <a:t>* and &amp; FTW</a:t>
            </a:r>
            <a:endParaRPr lang="en-US" sz="2133" i="1" dirty="0">
              <a:solidFill>
                <a:prstClr val="black">
                  <a:lumMod val="50000"/>
                  <a:lumOff val="50000"/>
                </a:prstClr>
              </a:solidFill>
              <a:latin typeface="Calibri"/>
            </a:endParaRPr>
          </a:p>
        </p:txBody>
      </p:sp>
    </p:spTree>
    <p:extLst>
      <p:ext uri="{BB962C8B-B14F-4D97-AF65-F5344CB8AC3E}">
        <p14:creationId xmlns:p14="http://schemas.microsoft.com/office/powerpoint/2010/main" val="2697121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F967-764D-49AA-B8C4-525833B051B5}"/>
              </a:ext>
            </a:extLst>
          </p:cNvPr>
          <p:cNvSpPr>
            <a:spLocks noGrp="1"/>
          </p:cNvSpPr>
          <p:nvPr>
            <p:ph type="title"/>
          </p:nvPr>
        </p:nvSpPr>
        <p:spPr/>
        <p:txBody>
          <a:bodyPr>
            <a:noAutofit/>
          </a:bodyPr>
          <a:lstStyle/>
          <a:p>
            <a:r>
              <a:rPr lang="en-US" sz="3600" dirty="0"/>
              <a:t>Did You Know: Smart Pointers are Pretty Smart</a:t>
            </a:r>
          </a:p>
        </p:txBody>
      </p:sp>
      <p:sp>
        <p:nvSpPr>
          <p:cNvPr id="3" name="Content Placeholder 2">
            <a:extLst>
              <a:ext uri="{FF2B5EF4-FFF2-40B4-BE49-F238E27FC236}">
                <a16:creationId xmlns:a16="http://schemas.microsoft.com/office/drawing/2014/main" id="{9029FA23-078B-4757-8770-118C2960CE17}"/>
              </a:ext>
            </a:extLst>
          </p:cNvPr>
          <p:cNvSpPr>
            <a:spLocks noGrp="1"/>
          </p:cNvSpPr>
          <p:nvPr>
            <p:ph sz="quarter" idx="1"/>
          </p:nvPr>
        </p:nvSpPr>
        <p:spPr>
          <a:xfrm>
            <a:off x="609600" y="1219200"/>
            <a:ext cx="10972800" cy="5359400"/>
          </a:xfrm>
        </p:spPr>
        <p:txBody>
          <a:bodyPr>
            <a:normAutofit fontScale="77500" lnSpcReduction="20000"/>
          </a:bodyPr>
          <a:lstStyle/>
          <a:p>
            <a:pPr>
              <a:lnSpc>
                <a:spcPct val="120000"/>
              </a:lnSpc>
            </a:pPr>
            <a:r>
              <a:rPr lang="en-US" dirty="0"/>
              <a:t>Derived-to-base just works:</a:t>
            </a:r>
          </a:p>
          <a:p>
            <a:pPr marL="609585" lvl="1" indent="0">
              <a:lnSpc>
                <a:spcPct val="120000"/>
              </a:lnSpc>
              <a:buNone/>
            </a:pPr>
            <a:r>
              <a:rPr lang="en-US" dirty="0">
                <a:solidFill>
                  <a:srgbClr val="0070C0"/>
                </a:solidFill>
              </a:rPr>
              <a:t>// void f(const </a:t>
            </a:r>
            <a:r>
              <a:rPr lang="en-US" dirty="0" err="1">
                <a:solidFill>
                  <a:srgbClr val="0070C0"/>
                </a:solidFill>
              </a:rPr>
              <a:t>shared_ptr</a:t>
            </a:r>
            <a:r>
              <a:rPr lang="en-US" dirty="0">
                <a:solidFill>
                  <a:srgbClr val="0070C0"/>
                </a:solidFill>
              </a:rPr>
              <a:t>&lt;</a:t>
            </a:r>
            <a:r>
              <a:rPr lang="en-US" dirty="0">
                <a:solidFill>
                  <a:srgbClr val="00B050"/>
                </a:solidFill>
              </a:rPr>
              <a:t>Base</a:t>
            </a:r>
            <a:r>
              <a:rPr lang="en-US" dirty="0">
                <a:solidFill>
                  <a:srgbClr val="0070C0"/>
                </a:solidFill>
              </a:rPr>
              <a:t>&gt;&amp;);</a:t>
            </a:r>
          </a:p>
          <a:p>
            <a:pPr marL="609585" lvl="1" indent="0">
              <a:lnSpc>
                <a:spcPct val="120000"/>
              </a:lnSpc>
              <a:buNone/>
            </a:pPr>
            <a:r>
              <a:rPr lang="en-US" dirty="0">
                <a:solidFill>
                  <a:srgbClr val="0070C0"/>
                </a:solidFill>
              </a:rPr>
              <a:t>f( make_shared&lt;</a:t>
            </a:r>
            <a:r>
              <a:rPr lang="en-US" dirty="0">
                <a:solidFill>
                  <a:srgbClr val="00B050"/>
                </a:solidFill>
              </a:rPr>
              <a:t>Derived</a:t>
            </a:r>
            <a:r>
              <a:rPr lang="en-US" dirty="0">
                <a:solidFill>
                  <a:srgbClr val="0070C0"/>
                </a:solidFill>
              </a:rPr>
              <a:t>&gt;() );		// ok</a:t>
            </a:r>
          </a:p>
          <a:p>
            <a:pPr>
              <a:lnSpc>
                <a:spcPct val="120000"/>
              </a:lnSpc>
            </a:pPr>
            <a:r>
              <a:rPr lang="en-US" dirty="0"/>
              <a:t>Non-const-to-const just works:</a:t>
            </a:r>
          </a:p>
          <a:p>
            <a:pPr marL="609585" lvl="1" indent="0">
              <a:lnSpc>
                <a:spcPct val="120000"/>
              </a:lnSpc>
              <a:buNone/>
            </a:pPr>
            <a:r>
              <a:rPr lang="en-US" dirty="0">
                <a:solidFill>
                  <a:srgbClr val="0070C0"/>
                </a:solidFill>
              </a:rPr>
              <a:t>// void f(const </a:t>
            </a:r>
            <a:r>
              <a:rPr lang="en-US" dirty="0" err="1">
                <a:solidFill>
                  <a:srgbClr val="0070C0"/>
                </a:solidFill>
              </a:rPr>
              <a:t>shared_ptr</a:t>
            </a:r>
            <a:r>
              <a:rPr lang="en-US" dirty="0">
                <a:solidFill>
                  <a:srgbClr val="0070C0"/>
                </a:solidFill>
              </a:rPr>
              <a:t>&lt;</a:t>
            </a:r>
            <a:r>
              <a:rPr lang="en-US" dirty="0">
                <a:solidFill>
                  <a:srgbClr val="00B050"/>
                </a:solidFill>
              </a:rPr>
              <a:t>const Node</a:t>
            </a:r>
            <a:r>
              <a:rPr lang="en-US" dirty="0">
                <a:solidFill>
                  <a:srgbClr val="0070C0"/>
                </a:solidFill>
              </a:rPr>
              <a:t>&gt;&amp;);</a:t>
            </a:r>
          </a:p>
          <a:p>
            <a:pPr marL="609585" lvl="1" indent="0">
              <a:lnSpc>
                <a:spcPct val="120000"/>
              </a:lnSpc>
              <a:buNone/>
            </a:pPr>
            <a:r>
              <a:rPr lang="en-US" dirty="0">
                <a:solidFill>
                  <a:srgbClr val="0070C0"/>
                </a:solidFill>
              </a:rPr>
              <a:t>f( make_shared&lt;</a:t>
            </a:r>
            <a:r>
              <a:rPr lang="en-US" dirty="0">
                <a:solidFill>
                  <a:srgbClr val="00B050"/>
                </a:solidFill>
              </a:rPr>
              <a:t>Node</a:t>
            </a:r>
            <a:r>
              <a:rPr lang="en-US" dirty="0">
                <a:solidFill>
                  <a:srgbClr val="0070C0"/>
                </a:solidFill>
              </a:rPr>
              <a:t>&gt;() );		// ok</a:t>
            </a:r>
          </a:p>
          <a:p>
            <a:pPr>
              <a:lnSpc>
                <a:spcPct val="120000"/>
              </a:lnSpc>
            </a:pPr>
            <a:r>
              <a:rPr lang="en-US" dirty="0"/>
              <a:t>Bonus geek cred if you know the aliasing ctor:</a:t>
            </a:r>
          </a:p>
          <a:p>
            <a:pPr marL="609585" lvl="1" indent="0">
              <a:lnSpc>
                <a:spcPct val="120000"/>
              </a:lnSpc>
              <a:buNone/>
            </a:pPr>
            <a:r>
              <a:rPr lang="en-US" dirty="0">
                <a:solidFill>
                  <a:srgbClr val="0070C0"/>
                </a:solidFill>
              </a:rPr>
              <a:t>struct Node { </a:t>
            </a:r>
            <a:r>
              <a:rPr lang="en-US" dirty="0">
                <a:solidFill>
                  <a:srgbClr val="00B050"/>
                </a:solidFill>
              </a:rPr>
              <a:t>Data </a:t>
            </a:r>
            <a:r>
              <a:rPr lang="en-US" dirty="0" err="1">
                <a:solidFill>
                  <a:srgbClr val="00B050"/>
                </a:solidFill>
              </a:rPr>
              <a:t>data</a:t>
            </a:r>
            <a:r>
              <a:rPr lang="en-US" dirty="0">
                <a:solidFill>
                  <a:srgbClr val="00B050"/>
                </a:solidFill>
              </a:rPr>
              <a:t>;</a:t>
            </a:r>
            <a:r>
              <a:rPr lang="en-US" dirty="0">
                <a:solidFill>
                  <a:srgbClr val="0070C0"/>
                </a:solidFill>
              </a:rPr>
              <a:t> };</a:t>
            </a:r>
          </a:p>
          <a:p>
            <a:pPr marL="609585" lvl="1" indent="0">
              <a:lnSpc>
                <a:spcPct val="120000"/>
              </a:lnSpc>
              <a:buNone/>
            </a:pPr>
            <a:r>
              <a:rPr lang="en-US" dirty="0" err="1">
                <a:solidFill>
                  <a:srgbClr val="0070C0"/>
                </a:solidFill>
              </a:rPr>
              <a:t>shared_ptr</a:t>
            </a:r>
            <a:r>
              <a:rPr lang="en-US" dirty="0">
                <a:solidFill>
                  <a:srgbClr val="0070C0"/>
                </a:solidFill>
              </a:rPr>
              <a:t>&lt;</a:t>
            </a:r>
            <a:r>
              <a:rPr lang="en-US" dirty="0">
                <a:solidFill>
                  <a:srgbClr val="00B050"/>
                </a:solidFill>
              </a:rPr>
              <a:t>Data</a:t>
            </a:r>
            <a:r>
              <a:rPr lang="en-US" dirty="0">
                <a:solidFill>
                  <a:srgbClr val="0070C0"/>
                </a:solidFill>
              </a:rPr>
              <a:t>&gt; </a:t>
            </a:r>
            <a:r>
              <a:rPr lang="en-US" dirty="0" err="1">
                <a:solidFill>
                  <a:srgbClr val="0070C0"/>
                </a:solidFill>
              </a:rPr>
              <a:t>get_data</a:t>
            </a:r>
            <a:r>
              <a:rPr lang="en-US" dirty="0">
                <a:solidFill>
                  <a:srgbClr val="0070C0"/>
                </a:solidFill>
              </a:rPr>
              <a:t>(const </a:t>
            </a:r>
            <a:r>
              <a:rPr lang="en-US" dirty="0" err="1">
                <a:solidFill>
                  <a:srgbClr val="0070C0"/>
                </a:solidFill>
              </a:rPr>
              <a:t>shared_ptr</a:t>
            </a:r>
            <a:r>
              <a:rPr lang="en-US" dirty="0">
                <a:solidFill>
                  <a:srgbClr val="0070C0"/>
                </a:solidFill>
              </a:rPr>
              <a:t>&lt;Node&gt;&amp; </a:t>
            </a:r>
            <a:r>
              <a:rPr lang="en-US" dirty="0" err="1">
                <a:solidFill>
                  <a:srgbClr val="0070C0"/>
                </a:solidFill>
              </a:rPr>
              <a:t>pn</a:t>
            </a:r>
            <a:r>
              <a:rPr lang="en-US" dirty="0">
                <a:solidFill>
                  <a:srgbClr val="0070C0"/>
                </a:solidFill>
              </a:rPr>
              <a:t>) {</a:t>
            </a:r>
            <a:br>
              <a:rPr lang="en-US" dirty="0">
                <a:solidFill>
                  <a:srgbClr val="0070C0"/>
                </a:solidFill>
              </a:rPr>
            </a:br>
            <a:r>
              <a:rPr lang="en-US" dirty="0">
                <a:solidFill>
                  <a:srgbClr val="0070C0"/>
                </a:solidFill>
              </a:rPr>
              <a:t>    return </a:t>
            </a:r>
            <a:r>
              <a:rPr lang="en-US" b="1" dirty="0">
                <a:solidFill>
                  <a:srgbClr val="0070C0"/>
                </a:solidFill>
              </a:rPr>
              <a:t>{ </a:t>
            </a:r>
            <a:r>
              <a:rPr lang="en-US" b="1" dirty="0" err="1">
                <a:solidFill>
                  <a:srgbClr val="0070C0"/>
                </a:solidFill>
              </a:rPr>
              <a:t>pn</a:t>
            </a:r>
            <a:r>
              <a:rPr lang="en-US" b="1" dirty="0">
                <a:solidFill>
                  <a:srgbClr val="0070C0"/>
                </a:solidFill>
              </a:rPr>
              <a:t>, </a:t>
            </a:r>
            <a:r>
              <a:rPr lang="en-US" b="1" dirty="0">
                <a:solidFill>
                  <a:srgbClr val="00B050"/>
                </a:solidFill>
              </a:rPr>
              <a:t>&amp;(</a:t>
            </a:r>
            <a:r>
              <a:rPr lang="en-US" b="1" dirty="0" err="1">
                <a:solidFill>
                  <a:srgbClr val="00B050"/>
                </a:solidFill>
              </a:rPr>
              <a:t>pn</a:t>
            </a:r>
            <a:r>
              <a:rPr lang="en-US" b="1" dirty="0">
                <a:solidFill>
                  <a:srgbClr val="00B050"/>
                </a:solidFill>
              </a:rPr>
              <a:t>-&gt;data)</a:t>
            </a:r>
            <a:r>
              <a:rPr lang="en-US" b="1" dirty="0">
                <a:solidFill>
                  <a:srgbClr val="0070C0"/>
                </a:solidFill>
              </a:rPr>
              <a:t> }</a:t>
            </a:r>
            <a:r>
              <a:rPr lang="en-US" dirty="0">
                <a:solidFill>
                  <a:srgbClr val="0070C0"/>
                </a:solidFill>
              </a:rPr>
              <a:t>;		// ok</a:t>
            </a:r>
            <a:br>
              <a:rPr lang="en-US" dirty="0">
                <a:solidFill>
                  <a:srgbClr val="0070C0"/>
                </a:solidFill>
              </a:rPr>
            </a:br>
            <a:r>
              <a:rPr lang="en-US" dirty="0">
                <a:solidFill>
                  <a:srgbClr val="0070C0"/>
                </a:solidFill>
              </a:rPr>
              <a:t>}</a:t>
            </a:r>
          </a:p>
        </p:txBody>
      </p:sp>
      <p:grpSp>
        <p:nvGrpSpPr>
          <p:cNvPr id="12" name="Group 11">
            <a:extLst>
              <a:ext uri="{FF2B5EF4-FFF2-40B4-BE49-F238E27FC236}">
                <a16:creationId xmlns:a16="http://schemas.microsoft.com/office/drawing/2014/main" id="{0D3606B4-32EE-432A-ABEB-35A1EF599459}"/>
              </a:ext>
            </a:extLst>
          </p:cNvPr>
          <p:cNvGrpSpPr/>
          <p:nvPr/>
        </p:nvGrpSpPr>
        <p:grpSpPr>
          <a:xfrm>
            <a:off x="8940820" y="4117866"/>
            <a:ext cx="2844833" cy="2460732"/>
            <a:chOff x="7083797" y="2184310"/>
            <a:chExt cx="1193452" cy="1032318"/>
          </a:xfrm>
        </p:grpSpPr>
        <p:sp>
          <p:nvSpPr>
            <p:cNvPr id="7" name="Rectangle 6">
              <a:extLst>
                <a:ext uri="{FF2B5EF4-FFF2-40B4-BE49-F238E27FC236}">
                  <a16:creationId xmlns:a16="http://schemas.microsoft.com/office/drawing/2014/main" id="{D7550D26-AE21-4E16-ACF7-632B140CCD78}"/>
                </a:ext>
              </a:extLst>
            </p:cNvPr>
            <p:cNvSpPr/>
            <p:nvPr/>
          </p:nvSpPr>
          <p:spPr>
            <a:xfrm>
              <a:off x="7629162" y="2561724"/>
              <a:ext cx="438875" cy="65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170" fontAlgn="base">
                <a:spcBef>
                  <a:spcPct val="0"/>
                </a:spcBef>
                <a:spcAft>
                  <a:spcPct val="0"/>
                </a:spcAft>
              </a:pPr>
              <a:endParaRPr lang="en-US" sz="1600" i="1" dirty="0">
                <a:solidFill>
                  <a:prstClr val="white"/>
                </a:solidFill>
                <a:latin typeface="Bookman Old Style"/>
              </a:endParaRPr>
            </a:p>
            <a:p>
              <a:pPr algn="ctr" defTabSz="1219170" fontAlgn="base">
                <a:spcBef>
                  <a:spcPct val="0"/>
                </a:spcBef>
                <a:spcAft>
                  <a:spcPct val="0"/>
                </a:spcAft>
              </a:pPr>
              <a:endParaRPr lang="en-US" sz="1600" i="1" dirty="0">
                <a:solidFill>
                  <a:prstClr val="white"/>
                </a:solidFill>
                <a:latin typeface="Bookman Old Style"/>
              </a:endParaRPr>
            </a:p>
            <a:p>
              <a:pPr algn="ctr" defTabSz="1219170" fontAlgn="base">
                <a:spcBef>
                  <a:spcPct val="0"/>
                </a:spcBef>
                <a:spcAft>
                  <a:spcPct val="0"/>
                </a:spcAft>
              </a:pPr>
              <a:endParaRPr lang="en-US" sz="1600" i="1" dirty="0">
                <a:solidFill>
                  <a:prstClr val="white"/>
                </a:solidFill>
                <a:latin typeface="Bookman Old Style"/>
              </a:endParaRPr>
            </a:p>
            <a:p>
              <a:pPr algn="ctr" defTabSz="1219170" fontAlgn="base">
                <a:spcBef>
                  <a:spcPct val="0"/>
                </a:spcBef>
                <a:spcAft>
                  <a:spcPct val="0"/>
                </a:spcAft>
              </a:pPr>
              <a:endParaRPr lang="en-US" sz="1600" i="1" dirty="0">
                <a:solidFill>
                  <a:prstClr val="white"/>
                </a:solidFill>
                <a:latin typeface="Bookman Old Style"/>
              </a:endParaRPr>
            </a:p>
            <a:p>
              <a:pPr algn="ctr" defTabSz="1219170" fontAlgn="base">
                <a:spcBef>
                  <a:spcPct val="0"/>
                </a:spcBef>
                <a:spcAft>
                  <a:spcPct val="0"/>
                </a:spcAft>
              </a:pPr>
              <a:r>
                <a:rPr lang="en-US" sz="1600" i="1" dirty="0">
                  <a:solidFill>
                    <a:prstClr val="white"/>
                  </a:solidFill>
                  <a:latin typeface="Bookman Old Style"/>
                </a:rPr>
                <a:t>Node</a:t>
              </a:r>
            </a:p>
            <a:p>
              <a:pPr algn="ctr" defTabSz="1219170" fontAlgn="base">
                <a:spcBef>
                  <a:spcPct val="0"/>
                </a:spcBef>
                <a:spcAft>
                  <a:spcPct val="0"/>
                </a:spcAft>
              </a:pPr>
              <a:endParaRPr lang="en-US" sz="1600" i="1" dirty="0">
                <a:solidFill>
                  <a:prstClr val="white"/>
                </a:solidFill>
                <a:latin typeface="Bookman Old Style"/>
              </a:endParaRPr>
            </a:p>
          </p:txBody>
        </p:sp>
        <p:cxnSp>
          <p:nvCxnSpPr>
            <p:cNvPr id="4" name="Connector: Curved 3">
              <a:extLst>
                <a:ext uri="{FF2B5EF4-FFF2-40B4-BE49-F238E27FC236}">
                  <a16:creationId xmlns:a16="http://schemas.microsoft.com/office/drawing/2014/main" id="{1E454C29-6072-4893-8D34-1153BFCCC7AC}"/>
                </a:ext>
              </a:extLst>
            </p:cNvPr>
            <p:cNvCxnSpPr>
              <a:cxnSpLocks/>
              <a:endCxn id="7" idx="0"/>
            </p:cNvCxnSpPr>
            <p:nvPr/>
          </p:nvCxnSpPr>
          <p:spPr>
            <a:xfrm rot="10800000" flipV="1">
              <a:off x="7848600" y="2184310"/>
              <a:ext cx="428649" cy="37741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DF544D0-8C9B-495C-A1AC-19D3674BB52F}"/>
                </a:ext>
              </a:extLst>
            </p:cNvPr>
            <p:cNvSpPr/>
            <p:nvPr/>
          </p:nvSpPr>
          <p:spPr>
            <a:xfrm>
              <a:off x="7701212" y="2625395"/>
              <a:ext cx="294773" cy="279303"/>
            </a:xfrm>
            <a:prstGeom prst="rect">
              <a:avLst/>
            </a:prstGeom>
            <a:effectLst>
              <a:glow rad="101600">
                <a:schemeClr val="accent3">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defTabSz="1219170" fontAlgn="base">
                <a:spcBef>
                  <a:spcPct val="0"/>
                </a:spcBef>
                <a:spcAft>
                  <a:spcPct val="0"/>
                </a:spcAft>
              </a:pPr>
              <a:r>
                <a:rPr lang="en-US" sz="1600" i="1" dirty="0">
                  <a:solidFill>
                    <a:prstClr val="white"/>
                  </a:solidFill>
                  <a:latin typeface="Bookman Old Style"/>
                </a:rPr>
                <a:t>Data</a:t>
              </a:r>
            </a:p>
          </p:txBody>
        </p:sp>
        <p:cxnSp>
          <p:nvCxnSpPr>
            <p:cNvPr id="8" name="Connector: Curved 7">
              <a:extLst>
                <a:ext uri="{FF2B5EF4-FFF2-40B4-BE49-F238E27FC236}">
                  <a16:creationId xmlns:a16="http://schemas.microsoft.com/office/drawing/2014/main" id="{A199E2AC-24FA-4748-AB56-1A7766841027}"/>
                </a:ext>
              </a:extLst>
            </p:cNvPr>
            <p:cNvCxnSpPr>
              <a:cxnSpLocks/>
              <a:endCxn id="5" idx="1"/>
            </p:cNvCxnSpPr>
            <p:nvPr/>
          </p:nvCxnSpPr>
          <p:spPr>
            <a:xfrm>
              <a:off x="7083797" y="2364170"/>
              <a:ext cx="617415" cy="400876"/>
            </a:xfrm>
            <a:prstGeom prst="curvedConnector3">
              <a:avLst>
                <a:gd name="adj1" fmla="val 50000"/>
              </a:avLst>
            </a:prstGeom>
            <a:ln w="28575">
              <a:tailEnd type="triangle"/>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701434"/>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Antipatterns</a:t>
            </a:r>
            <a:r>
              <a:rPr lang="en-US" dirty="0"/>
              <a:t> </a:t>
            </a:r>
            <a:r>
              <a:rPr lang="en-US" dirty="0">
                <a:solidFill>
                  <a:srgbClr val="C00000"/>
                </a:solidFill>
              </a:rPr>
              <a:t>Hurt Pain </a:t>
            </a:r>
            <a:r>
              <a:rPr lang="en-US" dirty="0" err="1">
                <a:solidFill>
                  <a:srgbClr val="C00000"/>
                </a:solidFill>
              </a:rPr>
              <a:t>Pain</a:t>
            </a:r>
            <a:endParaRPr lang="en-US" i="1" dirty="0">
              <a:solidFill>
                <a:srgbClr val="C00000"/>
              </a:solidFill>
            </a:endParaRPr>
          </a:p>
        </p:txBody>
      </p:sp>
      <p:sp>
        <p:nvSpPr>
          <p:cNvPr id="5" name="Content Placeholder 4"/>
          <p:cNvSpPr>
            <a:spLocks noGrp="1"/>
          </p:cNvSpPr>
          <p:nvPr>
            <p:ph sz="quarter" idx="1"/>
          </p:nvPr>
        </p:nvSpPr>
        <p:spPr>
          <a:xfrm>
            <a:off x="609600" y="1219200"/>
            <a:ext cx="5486400" cy="3327401"/>
          </a:xfrm>
        </p:spPr>
        <p:txBody>
          <a:bodyPr>
            <a:normAutofit fontScale="92500" lnSpcReduction="10000"/>
          </a:bodyPr>
          <a:lstStyle/>
          <a:p>
            <a:pPr>
              <a:lnSpc>
                <a:spcPct val="120000"/>
              </a:lnSpc>
            </a:pPr>
            <a:r>
              <a:rPr lang="en-US" sz="2667" dirty="0" err="1"/>
              <a:t>Antipattern</a:t>
            </a:r>
            <a:r>
              <a:rPr lang="en-US" sz="2667" dirty="0"/>
              <a:t> #1: Parameters</a:t>
            </a:r>
            <a:br>
              <a:rPr lang="en-US" sz="2667" dirty="0"/>
            </a:br>
            <a:r>
              <a:rPr lang="en-US" sz="2667" dirty="0"/>
              <a:t>(Note: </a:t>
            </a:r>
            <a:r>
              <a:rPr lang="en-US" sz="2667" i="1" dirty="0"/>
              <a:t>Any</a:t>
            </a:r>
            <a:r>
              <a:rPr lang="en-US" sz="2667" dirty="0"/>
              <a:t> </a:t>
            </a:r>
            <a:r>
              <a:rPr lang="en-US" sz="2667" dirty="0" err="1"/>
              <a:t>refcounted</a:t>
            </a:r>
            <a:r>
              <a:rPr lang="en-US" sz="2667" dirty="0"/>
              <a:t> pointer type.)</a:t>
            </a:r>
          </a:p>
          <a:p>
            <a:pPr marL="457189" lvl="1" indent="0">
              <a:lnSpc>
                <a:spcPct val="120000"/>
              </a:lnSpc>
              <a:buNone/>
            </a:pPr>
            <a:r>
              <a:rPr lang="en-US" sz="2400" dirty="0">
                <a:solidFill>
                  <a:srgbClr val="0070C0"/>
                </a:solidFill>
              </a:rPr>
              <a:t>void f( </a:t>
            </a:r>
            <a:r>
              <a:rPr lang="en-US" sz="2400" dirty="0" err="1">
                <a:solidFill>
                  <a:schemeClr val="accent4">
                    <a:lumMod val="50000"/>
                  </a:schemeClr>
                </a:solidFill>
              </a:rPr>
              <a:t>refcnt_ptr</a:t>
            </a:r>
            <a:r>
              <a:rPr lang="en-US" sz="2400" dirty="0">
                <a:solidFill>
                  <a:schemeClr val="accent4">
                    <a:lumMod val="50000"/>
                  </a:schemeClr>
                </a:solidFill>
              </a:rPr>
              <a:t>&lt;</a:t>
            </a:r>
            <a:r>
              <a:rPr lang="en-US" sz="2400" dirty="0">
                <a:solidFill>
                  <a:srgbClr val="0070C0"/>
                </a:solidFill>
              </a:rPr>
              <a:t>widget</a:t>
            </a:r>
            <a:r>
              <a:rPr lang="en-US" sz="2400" dirty="0">
                <a:solidFill>
                  <a:schemeClr val="accent4">
                    <a:lumMod val="50000"/>
                  </a:schemeClr>
                </a:solidFill>
              </a:rPr>
              <a:t>&gt;&amp;</a:t>
            </a:r>
            <a:r>
              <a:rPr lang="en-US" sz="2400" dirty="0">
                <a:solidFill>
                  <a:srgbClr val="0070C0"/>
                </a:solidFill>
              </a:rPr>
              <a:t> w ) {</a:t>
            </a:r>
            <a:br>
              <a:rPr lang="en-US" sz="2400" dirty="0">
                <a:solidFill>
                  <a:srgbClr val="0070C0"/>
                </a:solidFill>
              </a:rPr>
            </a:br>
            <a:r>
              <a:rPr lang="en-US" sz="2400" dirty="0">
                <a:solidFill>
                  <a:srgbClr val="0070C0"/>
                </a:solidFill>
              </a:rPr>
              <a:t>    use(*w);</a:t>
            </a:r>
            <a:br>
              <a:rPr lang="en-US" sz="2400" dirty="0">
                <a:solidFill>
                  <a:srgbClr val="0070C0"/>
                </a:solidFill>
              </a:rPr>
            </a:br>
            <a:r>
              <a:rPr lang="en-US" sz="2400" dirty="0">
                <a:solidFill>
                  <a:srgbClr val="0070C0"/>
                </a:solidFill>
              </a:rPr>
              <a:t>} </a:t>
            </a:r>
            <a:r>
              <a:rPr lang="en-US" sz="2400" dirty="0">
                <a:solidFill>
                  <a:schemeClr val="accent4">
                    <a:lumMod val="50000"/>
                  </a:schemeClr>
                </a:solidFill>
              </a:rPr>
              <a:t>// ?</a:t>
            </a:r>
          </a:p>
          <a:p>
            <a:pPr marL="457189" lvl="1" indent="0">
              <a:lnSpc>
                <a:spcPct val="120000"/>
              </a:lnSpc>
              <a:buNone/>
            </a:pPr>
            <a:r>
              <a:rPr lang="en-US" sz="2400" dirty="0">
                <a:solidFill>
                  <a:srgbClr val="0070C0"/>
                </a:solidFill>
              </a:rPr>
              <a:t>void f( </a:t>
            </a:r>
            <a:r>
              <a:rPr lang="en-US" sz="2400" b="1" dirty="0" err="1">
                <a:solidFill>
                  <a:srgbClr val="C00000"/>
                </a:solidFill>
              </a:rPr>
              <a:t>refcnt_ptr</a:t>
            </a:r>
            <a:r>
              <a:rPr lang="en-US" sz="2400" b="1" dirty="0">
                <a:solidFill>
                  <a:srgbClr val="C00000"/>
                </a:solidFill>
              </a:rPr>
              <a:t>&lt;</a:t>
            </a:r>
            <a:r>
              <a:rPr lang="en-US" sz="2400" dirty="0">
                <a:solidFill>
                  <a:srgbClr val="0070C0"/>
                </a:solidFill>
              </a:rPr>
              <a:t>widget</a:t>
            </a:r>
            <a:r>
              <a:rPr lang="en-US" sz="2400" b="1" dirty="0">
                <a:solidFill>
                  <a:srgbClr val="C00000"/>
                </a:solidFill>
              </a:rPr>
              <a:t>&gt;</a:t>
            </a:r>
            <a:r>
              <a:rPr lang="en-US" sz="2400" dirty="0">
                <a:solidFill>
                  <a:srgbClr val="0070C0"/>
                </a:solidFill>
              </a:rPr>
              <a:t> w ) {</a:t>
            </a:r>
            <a:br>
              <a:rPr lang="en-US" sz="2400" dirty="0">
                <a:solidFill>
                  <a:srgbClr val="0070C0"/>
                </a:solidFill>
              </a:rPr>
            </a:br>
            <a:r>
              <a:rPr lang="en-US" sz="2400" dirty="0">
                <a:solidFill>
                  <a:srgbClr val="0070C0"/>
                </a:solidFill>
              </a:rPr>
              <a:t>    use(*w);</a:t>
            </a:r>
            <a:br>
              <a:rPr lang="en-US" sz="2400" dirty="0">
                <a:solidFill>
                  <a:srgbClr val="0070C0"/>
                </a:solidFill>
              </a:rPr>
            </a:br>
            <a:r>
              <a:rPr lang="en-US" sz="2400" dirty="0">
                <a:solidFill>
                  <a:srgbClr val="0070C0"/>
                </a:solidFill>
              </a:rPr>
              <a:t>} </a:t>
            </a:r>
            <a:r>
              <a:rPr lang="en-US" sz="2400" b="1" dirty="0">
                <a:solidFill>
                  <a:srgbClr val="C00000"/>
                </a:solidFill>
              </a:rPr>
              <a:t>// ?!?!</a:t>
            </a:r>
          </a:p>
          <a:p>
            <a:pPr marL="457189" lvl="1" indent="0">
              <a:lnSpc>
                <a:spcPct val="120000"/>
              </a:lnSpc>
              <a:buNone/>
            </a:pPr>
            <a:endParaRPr lang="en-US" sz="2400" dirty="0">
              <a:solidFill>
                <a:srgbClr val="0070C0"/>
              </a:solidFill>
            </a:endParaRPr>
          </a:p>
        </p:txBody>
      </p:sp>
      <p:sp>
        <p:nvSpPr>
          <p:cNvPr id="2" name="Content Placeholder 1"/>
          <p:cNvSpPr>
            <a:spLocks noGrp="1"/>
          </p:cNvSpPr>
          <p:nvPr>
            <p:ph sz="quarter" idx="2"/>
          </p:nvPr>
        </p:nvSpPr>
        <p:spPr>
          <a:xfrm>
            <a:off x="6096000" y="1216154"/>
            <a:ext cx="5469128" cy="4416695"/>
          </a:xfrm>
        </p:spPr>
        <p:txBody>
          <a:bodyPr>
            <a:normAutofit fontScale="92500" lnSpcReduction="10000"/>
          </a:bodyPr>
          <a:lstStyle/>
          <a:p>
            <a:pPr>
              <a:lnSpc>
                <a:spcPct val="120000"/>
              </a:lnSpc>
              <a:spcBef>
                <a:spcPts val="2000"/>
              </a:spcBef>
            </a:pPr>
            <a:r>
              <a:rPr lang="en-US" sz="2667" dirty="0" err="1"/>
              <a:t>Antipattern</a:t>
            </a:r>
            <a:r>
              <a:rPr lang="en-US" sz="2667" dirty="0"/>
              <a:t>  #2: Loops</a:t>
            </a:r>
            <a:br>
              <a:rPr lang="en-US" sz="2667" dirty="0"/>
            </a:br>
            <a:r>
              <a:rPr lang="en-US" sz="2667" dirty="0"/>
              <a:t>(Note: </a:t>
            </a:r>
            <a:r>
              <a:rPr lang="en-US" sz="2667" i="1" dirty="0"/>
              <a:t>Any</a:t>
            </a:r>
            <a:r>
              <a:rPr lang="en-US" sz="2667" dirty="0"/>
              <a:t> </a:t>
            </a:r>
            <a:r>
              <a:rPr lang="en-US" sz="2667" dirty="0" err="1"/>
              <a:t>refcounted</a:t>
            </a:r>
            <a:r>
              <a:rPr lang="en-US" sz="2667" dirty="0"/>
              <a:t> pointer type.)</a:t>
            </a:r>
          </a:p>
          <a:p>
            <a:pPr marL="457189" lvl="1" indent="0">
              <a:lnSpc>
                <a:spcPct val="120000"/>
              </a:lnSpc>
              <a:buNone/>
            </a:pPr>
            <a:r>
              <a:rPr lang="en-US" sz="2400" dirty="0" err="1">
                <a:solidFill>
                  <a:srgbClr val="0070C0"/>
                </a:solidFill>
              </a:rPr>
              <a:t>refcnt_ptr</a:t>
            </a:r>
            <a:r>
              <a:rPr lang="en-US" sz="2400" dirty="0">
                <a:solidFill>
                  <a:srgbClr val="0070C0"/>
                </a:solidFill>
              </a:rPr>
              <a:t>&lt;widget&gt; w = …;</a:t>
            </a:r>
          </a:p>
          <a:p>
            <a:pPr marL="457189" lvl="1" indent="0">
              <a:lnSpc>
                <a:spcPct val="120000"/>
              </a:lnSpc>
              <a:buNone/>
            </a:pPr>
            <a:r>
              <a:rPr lang="en-US" sz="2400" dirty="0">
                <a:solidFill>
                  <a:srgbClr val="0070C0"/>
                </a:solidFill>
              </a:rPr>
              <a:t>for( auto&amp; e: </a:t>
            </a:r>
            <a:r>
              <a:rPr lang="en-US" sz="2400" dirty="0" err="1">
                <a:solidFill>
                  <a:srgbClr val="0070C0"/>
                </a:solidFill>
              </a:rPr>
              <a:t>baz</a:t>
            </a:r>
            <a:r>
              <a:rPr lang="en-US" sz="2400" dirty="0">
                <a:solidFill>
                  <a:srgbClr val="0070C0"/>
                </a:solidFill>
              </a:rPr>
              <a:t> ) {</a:t>
            </a:r>
          </a:p>
          <a:p>
            <a:pPr marL="457189" lvl="1" indent="0">
              <a:lnSpc>
                <a:spcPct val="120000"/>
              </a:lnSpc>
              <a:buNone/>
            </a:pPr>
            <a:r>
              <a:rPr lang="en-US" sz="2400" dirty="0">
                <a:solidFill>
                  <a:srgbClr val="0070C0"/>
                </a:solidFill>
              </a:rPr>
              <a:t>    auto </a:t>
            </a:r>
            <a:r>
              <a:rPr lang="en-US" sz="2400" b="1" dirty="0">
                <a:solidFill>
                  <a:srgbClr val="C00000"/>
                </a:solidFill>
              </a:rPr>
              <a:t>w2 = w</a:t>
            </a:r>
            <a:r>
              <a:rPr lang="en-US" sz="2400" dirty="0">
                <a:solidFill>
                  <a:srgbClr val="C00000"/>
                </a:solidFill>
              </a:rPr>
              <a:t>;</a:t>
            </a:r>
            <a:br>
              <a:rPr lang="en-US" sz="2400" dirty="0">
                <a:solidFill>
                  <a:srgbClr val="C00000"/>
                </a:solidFill>
              </a:rPr>
            </a:br>
            <a:r>
              <a:rPr lang="en-US" sz="2400" dirty="0">
                <a:solidFill>
                  <a:srgbClr val="0070C0"/>
                </a:solidFill>
              </a:rPr>
              <a:t>    use(w2, *w, *w2, whatever);</a:t>
            </a:r>
          </a:p>
          <a:p>
            <a:pPr marL="457189" lvl="1" indent="0">
              <a:lnSpc>
                <a:spcPct val="120000"/>
              </a:lnSpc>
              <a:buNone/>
            </a:pPr>
            <a:r>
              <a:rPr lang="en-US" sz="2400" dirty="0">
                <a:solidFill>
                  <a:srgbClr val="0070C0"/>
                </a:solidFill>
              </a:rPr>
              <a:t>} </a:t>
            </a:r>
            <a:r>
              <a:rPr lang="en-US" sz="2400" b="1" dirty="0">
                <a:solidFill>
                  <a:srgbClr val="C00000"/>
                </a:solidFill>
              </a:rPr>
              <a:t>// ?!?!?!?!</a:t>
            </a:r>
            <a:endParaRPr lang="en-US" sz="2400" dirty="0">
              <a:solidFill>
                <a:srgbClr val="0070C0"/>
              </a:solidFill>
            </a:endParaRPr>
          </a:p>
          <a:p>
            <a:pPr marL="457189" lvl="1" indent="0">
              <a:lnSpc>
                <a:spcPct val="120000"/>
              </a:lnSpc>
              <a:buNone/>
            </a:pPr>
            <a:endParaRPr lang="en-US" sz="2400" dirty="0">
              <a:solidFill>
                <a:srgbClr val="0070C0"/>
              </a:solidFill>
            </a:endParaRPr>
          </a:p>
        </p:txBody>
      </p:sp>
      <p:sp>
        <p:nvSpPr>
          <p:cNvPr id="3" name="TextBox 2"/>
          <p:cNvSpPr txBox="1"/>
          <p:nvPr/>
        </p:nvSpPr>
        <p:spPr>
          <a:xfrm>
            <a:off x="329739" y="4953000"/>
            <a:ext cx="5766261" cy="165199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defTabSz="1219170" fontAlgn="base">
              <a:spcBef>
                <a:spcPts val="800"/>
              </a:spcBef>
              <a:spcAft>
                <a:spcPct val="0"/>
              </a:spcAft>
            </a:pPr>
            <a:r>
              <a:rPr lang="en-US" sz="2267" dirty="0">
                <a:solidFill>
                  <a:prstClr val="black"/>
                </a:solidFill>
                <a:latin typeface="Calibri"/>
              </a:rPr>
              <a:t>Example (HT: Andrei Alexandrescu): In late 2013, Facebook </a:t>
            </a:r>
            <a:r>
              <a:rPr lang="en-US" sz="2267" dirty="0" err="1">
                <a:solidFill>
                  <a:prstClr val="black"/>
                </a:solidFill>
                <a:latin typeface="Calibri"/>
              </a:rPr>
              <a:t>RocksDB</a:t>
            </a:r>
            <a:r>
              <a:rPr lang="en-US" sz="2267" dirty="0">
                <a:solidFill>
                  <a:prstClr val="black"/>
                </a:solidFill>
                <a:latin typeface="Calibri"/>
              </a:rPr>
              <a:t> changed pass-by-value </a:t>
            </a:r>
            <a:r>
              <a:rPr lang="en-US" sz="2267" i="1" dirty="0">
                <a:solidFill>
                  <a:prstClr val="black"/>
                </a:solidFill>
                <a:latin typeface="Calibri"/>
              </a:rPr>
              <a:t>shared_ptr</a:t>
            </a:r>
            <a:r>
              <a:rPr lang="en-US" sz="2267" dirty="0">
                <a:solidFill>
                  <a:prstClr val="black"/>
                </a:solidFill>
                <a:latin typeface="Calibri"/>
              </a:rPr>
              <a:t> to pass-*/&amp;.</a:t>
            </a:r>
          </a:p>
          <a:p>
            <a:pPr algn="ctr" defTabSz="1219170" fontAlgn="base">
              <a:spcBef>
                <a:spcPts val="800"/>
              </a:spcBef>
              <a:spcAft>
                <a:spcPct val="0"/>
              </a:spcAft>
            </a:pPr>
            <a:r>
              <a:rPr lang="en-US" sz="2267" dirty="0">
                <a:solidFill>
                  <a:prstClr val="black"/>
                </a:solidFill>
                <a:latin typeface="Calibri"/>
                <a:sym typeface="Symbol" panose="05050102010706020507" pitchFamily="18" charset="2"/>
              </a:rPr>
              <a:t> </a:t>
            </a:r>
            <a:r>
              <a:rPr lang="en-US" sz="2667" b="1" dirty="0">
                <a:solidFill>
                  <a:prstClr val="black"/>
                </a:solidFill>
                <a:latin typeface="Calibri"/>
              </a:rPr>
              <a:t>4</a:t>
            </a:r>
            <a:r>
              <a:rPr lang="en-US" sz="2667" b="1" dirty="0">
                <a:solidFill>
                  <a:prstClr val="black"/>
                </a:solidFill>
                <a:latin typeface="Calibri"/>
                <a:sym typeface="Symbol" panose="05050102010706020507" pitchFamily="18" charset="2"/>
              </a:rPr>
              <a:t></a:t>
            </a:r>
            <a:r>
              <a:rPr lang="en-US" sz="2667" b="1" dirty="0">
                <a:solidFill>
                  <a:prstClr val="black"/>
                </a:solidFill>
                <a:latin typeface="Calibri"/>
              </a:rPr>
              <a:t> QPS</a:t>
            </a:r>
            <a:r>
              <a:rPr lang="en-US" sz="2267" dirty="0">
                <a:solidFill>
                  <a:prstClr val="black"/>
                </a:solidFill>
                <a:latin typeface="Calibri"/>
              </a:rPr>
              <a:t> (100K to 400K) in one benchmark</a:t>
            </a:r>
            <a:endParaRPr lang="en-US" sz="2267" i="1" dirty="0">
              <a:solidFill>
                <a:srgbClr val="0070C0"/>
              </a:solidFill>
              <a:latin typeface="Calibri"/>
            </a:endParaRPr>
          </a:p>
        </p:txBody>
      </p:sp>
      <p:sp>
        <p:nvSpPr>
          <p:cNvPr id="6" name="TextBox 5">
            <a:extLst>
              <a:ext uri="{FF2B5EF4-FFF2-40B4-BE49-F238E27FC236}">
                <a16:creationId xmlns:a16="http://schemas.microsoft.com/office/drawing/2014/main" id="{1B117378-F41C-4D9D-BE6D-A22D978A45DB}"/>
              </a:ext>
            </a:extLst>
          </p:cNvPr>
          <p:cNvSpPr txBox="1"/>
          <p:nvPr/>
        </p:nvSpPr>
        <p:spPr>
          <a:xfrm>
            <a:off x="6271768" y="4953000"/>
            <a:ext cx="5541264" cy="165199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defTabSz="1219170" fontAlgn="base">
              <a:spcBef>
                <a:spcPts val="800"/>
              </a:spcBef>
              <a:spcAft>
                <a:spcPct val="0"/>
              </a:spcAft>
            </a:pPr>
            <a:r>
              <a:rPr lang="en-US" sz="2267" dirty="0">
                <a:solidFill>
                  <a:prstClr val="black"/>
                </a:solidFill>
                <a:latin typeface="Calibri"/>
              </a:rPr>
              <a:t>Example: C++/WinRT factory cache was slow. “Obvious” suspect: cache’s mutex lock</a:t>
            </a:r>
          </a:p>
          <a:p>
            <a:pPr algn="ctr" defTabSz="1219170" fontAlgn="base">
              <a:spcBef>
                <a:spcPts val="800"/>
              </a:spcBef>
              <a:spcAft>
                <a:spcPct val="0"/>
              </a:spcAft>
            </a:pPr>
            <a:r>
              <a:rPr lang="en-US" sz="2267" dirty="0">
                <a:solidFill>
                  <a:prstClr val="black"/>
                </a:solidFill>
                <a:latin typeface="Calibri"/>
                <a:sym typeface="Symbol" panose="05050102010706020507" pitchFamily="18" charset="2"/>
              </a:rPr>
              <a:t>Actual culprit: </a:t>
            </a:r>
            <a:r>
              <a:rPr lang="en-US" sz="2667" b="1" dirty="0">
                <a:solidFill>
                  <a:prstClr val="black"/>
                </a:solidFill>
                <a:latin typeface="Calibri"/>
                <a:sym typeface="Symbol" panose="05050102010706020507" pitchFamily="18" charset="2"/>
              </a:rPr>
              <a:t>&gt;50% time</a:t>
            </a:r>
            <a:r>
              <a:rPr lang="en-US" sz="2267" dirty="0">
                <a:solidFill>
                  <a:prstClr val="black"/>
                </a:solidFill>
                <a:latin typeface="Calibri"/>
                <a:sym typeface="Symbol" panose="05050102010706020507" pitchFamily="18" charset="2"/>
              </a:rPr>
              <a:t> spent in extra </a:t>
            </a:r>
            <a:r>
              <a:rPr lang="en-US" sz="2267" dirty="0" err="1">
                <a:solidFill>
                  <a:prstClr val="black"/>
                </a:solidFill>
                <a:latin typeface="Calibri"/>
                <a:sym typeface="Symbol" panose="05050102010706020507" pitchFamily="18" charset="2"/>
              </a:rPr>
              <a:t>AddRef</a:t>
            </a:r>
            <a:r>
              <a:rPr lang="en-US" sz="2267" dirty="0">
                <a:solidFill>
                  <a:prstClr val="black"/>
                </a:solidFill>
                <a:latin typeface="Calibri"/>
                <a:sym typeface="Symbol" panose="05050102010706020507" pitchFamily="18" charset="2"/>
              </a:rPr>
              <a:t>/Release on returned object</a:t>
            </a:r>
            <a:endParaRPr lang="en-US" sz="2267" i="1" dirty="0">
              <a:solidFill>
                <a:srgbClr val="0070C0"/>
              </a:solidFill>
              <a:latin typeface="Calibri"/>
            </a:endParaRPr>
          </a:p>
        </p:txBody>
      </p:sp>
    </p:spTree>
    <p:extLst>
      <p:ext uri="{BB962C8B-B14F-4D97-AF65-F5344CB8AC3E}">
        <p14:creationId xmlns:p14="http://schemas.microsoft.com/office/powerpoint/2010/main" val="632661826"/>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467" dirty="0"/>
              <a:t>Guideline: Dereference </a:t>
            </a:r>
            <a:r>
              <a:rPr lang="en-US" sz="3467" i="1" dirty="0" err="1"/>
              <a:t>Unaliased+Local</a:t>
            </a:r>
            <a:r>
              <a:rPr lang="en-US" sz="3467" dirty="0"/>
              <a:t> RC </a:t>
            </a:r>
            <a:r>
              <a:rPr lang="en-US" sz="3467" dirty="0" err="1"/>
              <a:t>Ptrs</a:t>
            </a:r>
            <a:endParaRPr lang="en-US" sz="3467" i="1" dirty="0">
              <a:solidFill>
                <a:srgbClr val="C00000"/>
              </a:solidFill>
            </a:endParaRPr>
          </a:p>
        </p:txBody>
      </p:sp>
      <p:sp>
        <p:nvSpPr>
          <p:cNvPr id="5" name="Content Placeholder 4"/>
          <p:cNvSpPr>
            <a:spLocks noGrp="1"/>
          </p:cNvSpPr>
          <p:nvPr>
            <p:ph sz="quarter" idx="1"/>
          </p:nvPr>
        </p:nvSpPr>
        <p:spPr>
          <a:xfrm>
            <a:off x="609600" y="1219200"/>
            <a:ext cx="5486400" cy="5562601"/>
          </a:xfrm>
        </p:spPr>
        <p:txBody>
          <a:bodyPr>
            <a:normAutofit fontScale="85000" lnSpcReduction="10000"/>
          </a:bodyPr>
          <a:lstStyle/>
          <a:p>
            <a:r>
              <a:rPr lang="en-US" sz="2667" dirty="0"/>
              <a:t>The reentrancy pitfall (simplified):</a:t>
            </a:r>
            <a:br>
              <a:rPr lang="en-US" sz="2667" dirty="0"/>
            </a:br>
            <a:endParaRPr lang="en-US" sz="2667" dirty="0"/>
          </a:p>
          <a:p>
            <a:pPr marL="457189" lvl="1" indent="0">
              <a:buNone/>
            </a:pPr>
            <a:r>
              <a:rPr lang="en-US" sz="2400" dirty="0">
                <a:solidFill>
                  <a:schemeClr val="bg1">
                    <a:lumMod val="50000"/>
                  </a:schemeClr>
                </a:solidFill>
              </a:rPr>
              <a:t>// global (static or heap), or aliased local</a:t>
            </a:r>
            <a:br>
              <a:rPr lang="en-US" sz="2400" dirty="0">
                <a:solidFill>
                  <a:schemeClr val="bg1">
                    <a:lumMod val="50000"/>
                  </a:schemeClr>
                </a:solidFill>
              </a:rPr>
            </a:br>
            <a:r>
              <a:rPr lang="en-US" sz="2400" dirty="0">
                <a:solidFill>
                  <a:srgbClr val="0070C0"/>
                </a:solidFill>
              </a:rPr>
              <a:t>… shared_ptr&lt;widget&gt; </a:t>
            </a:r>
            <a:r>
              <a:rPr lang="en-US" sz="2400" dirty="0" err="1">
                <a:solidFill>
                  <a:srgbClr val="0070C0"/>
                </a:solidFill>
              </a:rPr>
              <a:t>other_p</a:t>
            </a:r>
            <a:r>
              <a:rPr lang="en-US" sz="2400" dirty="0">
                <a:solidFill>
                  <a:srgbClr val="0070C0"/>
                </a:solidFill>
              </a:rPr>
              <a:t> …</a:t>
            </a:r>
            <a:br>
              <a:rPr lang="en-US" sz="2400" dirty="0">
                <a:solidFill>
                  <a:srgbClr val="0070C0"/>
                </a:solidFill>
              </a:rPr>
            </a:br>
            <a:endParaRPr lang="en-US" sz="2400" dirty="0">
              <a:solidFill>
                <a:srgbClr val="0070C0"/>
              </a:solidFill>
            </a:endParaRPr>
          </a:p>
          <a:p>
            <a:pPr marL="457189" lvl="1" indent="0">
              <a:buNone/>
            </a:pPr>
            <a:r>
              <a:rPr lang="en-US" sz="2400" dirty="0">
                <a:solidFill>
                  <a:srgbClr val="0070C0"/>
                </a:solidFill>
              </a:rPr>
              <a:t>void f( widget&amp; w ) {</a:t>
            </a:r>
            <a:br>
              <a:rPr lang="en-US" sz="2400" dirty="0">
                <a:solidFill>
                  <a:srgbClr val="0070C0"/>
                </a:solidFill>
              </a:rPr>
            </a:br>
            <a:r>
              <a:rPr lang="en-US" sz="2400" dirty="0">
                <a:solidFill>
                  <a:srgbClr val="0070C0"/>
                </a:solidFill>
              </a:rPr>
              <a:t>    g();</a:t>
            </a:r>
            <a:br>
              <a:rPr lang="en-US" sz="2400" dirty="0">
                <a:solidFill>
                  <a:srgbClr val="0070C0"/>
                </a:solidFill>
              </a:rPr>
            </a:br>
            <a:r>
              <a:rPr lang="en-US" sz="2400" dirty="0">
                <a:solidFill>
                  <a:schemeClr val="accent4">
                    <a:lumMod val="50000"/>
                  </a:schemeClr>
                </a:solidFill>
              </a:rPr>
              <a:t>    use(w);</a:t>
            </a:r>
            <a:br>
              <a:rPr lang="en-US" sz="2400" dirty="0">
                <a:solidFill>
                  <a:srgbClr val="0070C0"/>
                </a:solidFill>
              </a:rPr>
            </a:br>
            <a:r>
              <a:rPr lang="en-US" sz="2400" dirty="0">
                <a:solidFill>
                  <a:srgbClr val="0070C0"/>
                </a:solidFill>
              </a:rPr>
              <a:t>}</a:t>
            </a:r>
            <a:endParaRPr lang="en-US" sz="2400" dirty="0">
              <a:solidFill>
                <a:schemeClr val="accent4">
                  <a:lumMod val="50000"/>
                </a:schemeClr>
              </a:solidFill>
            </a:endParaRPr>
          </a:p>
          <a:p>
            <a:pPr marL="457189" lvl="1" indent="0">
              <a:buNone/>
            </a:pPr>
            <a:r>
              <a:rPr lang="en-US" sz="2400" dirty="0">
                <a:solidFill>
                  <a:srgbClr val="0070C0"/>
                </a:solidFill>
              </a:rPr>
              <a:t>void g() {</a:t>
            </a:r>
            <a:br>
              <a:rPr lang="en-US" sz="2400" dirty="0">
                <a:solidFill>
                  <a:srgbClr val="0070C0"/>
                </a:solidFill>
              </a:rPr>
            </a:br>
            <a:r>
              <a:rPr lang="en-US" sz="2400" dirty="0">
                <a:solidFill>
                  <a:schemeClr val="accent4">
                    <a:lumMod val="50000"/>
                  </a:schemeClr>
                </a:solidFill>
              </a:rPr>
              <a:t>    </a:t>
            </a:r>
            <a:r>
              <a:rPr lang="en-US" sz="2400" dirty="0" err="1">
                <a:solidFill>
                  <a:schemeClr val="accent4">
                    <a:lumMod val="50000"/>
                  </a:schemeClr>
                </a:solidFill>
              </a:rPr>
              <a:t>other_p</a:t>
            </a:r>
            <a:r>
              <a:rPr lang="en-US" sz="2400" dirty="0">
                <a:solidFill>
                  <a:schemeClr val="accent4">
                    <a:lumMod val="50000"/>
                  </a:schemeClr>
                </a:solidFill>
              </a:rPr>
              <a:t> = … ;</a:t>
            </a:r>
            <a:br>
              <a:rPr lang="en-US" sz="2400" dirty="0">
                <a:solidFill>
                  <a:schemeClr val="accent4">
                    <a:lumMod val="50000"/>
                  </a:schemeClr>
                </a:solidFill>
              </a:rPr>
            </a:br>
            <a:r>
              <a:rPr lang="en-US" sz="2400" dirty="0">
                <a:solidFill>
                  <a:srgbClr val="0070C0"/>
                </a:solidFill>
              </a:rPr>
              <a:t>}</a:t>
            </a:r>
            <a:br>
              <a:rPr lang="en-US" sz="2400" dirty="0">
                <a:solidFill>
                  <a:srgbClr val="0070C0"/>
                </a:solidFill>
              </a:rPr>
            </a:br>
            <a:endParaRPr lang="en-US" sz="2400" b="1" dirty="0">
              <a:solidFill>
                <a:srgbClr val="C00000"/>
              </a:solidFill>
            </a:endParaRPr>
          </a:p>
          <a:p>
            <a:pPr marL="457189" lvl="1" indent="0">
              <a:buNone/>
            </a:pPr>
            <a:r>
              <a:rPr lang="en-US" sz="2400" dirty="0">
                <a:solidFill>
                  <a:srgbClr val="0070C0"/>
                </a:solidFill>
              </a:rPr>
              <a:t>void </a:t>
            </a:r>
            <a:r>
              <a:rPr lang="en-US" sz="2400" dirty="0" err="1">
                <a:solidFill>
                  <a:srgbClr val="0070C0"/>
                </a:solidFill>
              </a:rPr>
              <a:t>my_code</a:t>
            </a:r>
            <a:r>
              <a:rPr lang="en-US" sz="2400" dirty="0">
                <a:solidFill>
                  <a:srgbClr val="0070C0"/>
                </a:solidFill>
              </a:rPr>
              <a:t>() {</a:t>
            </a:r>
            <a:br>
              <a:rPr lang="en-US" sz="2400" dirty="0">
                <a:solidFill>
                  <a:srgbClr val="0070C0"/>
                </a:solidFill>
              </a:rPr>
            </a:br>
            <a:br>
              <a:rPr lang="en-US" sz="2400" dirty="0">
                <a:solidFill>
                  <a:srgbClr val="0070C0"/>
                </a:solidFill>
              </a:rPr>
            </a:br>
            <a:r>
              <a:rPr lang="en-US" sz="2400" b="1" dirty="0">
                <a:solidFill>
                  <a:srgbClr val="C00000"/>
                </a:solidFill>
              </a:rPr>
              <a:t>    f( *</a:t>
            </a:r>
            <a:r>
              <a:rPr lang="en-US" sz="2400" b="1" dirty="0" err="1">
                <a:solidFill>
                  <a:srgbClr val="C00000"/>
                </a:solidFill>
              </a:rPr>
              <a:t>other_p</a:t>
            </a:r>
            <a:r>
              <a:rPr lang="en-US" sz="2400" b="1" dirty="0">
                <a:solidFill>
                  <a:srgbClr val="C00000"/>
                </a:solidFill>
              </a:rPr>
              <a:t> );	// passing *nonlocal</a:t>
            </a:r>
            <a:br>
              <a:rPr lang="en-US" sz="2400" b="1" dirty="0">
                <a:solidFill>
                  <a:srgbClr val="C00000"/>
                </a:solidFill>
              </a:rPr>
            </a:br>
            <a:br>
              <a:rPr lang="en-US" sz="2400" b="1" dirty="0">
                <a:solidFill>
                  <a:srgbClr val="C00000"/>
                </a:solidFill>
              </a:rPr>
            </a:br>
            <a:r>
              <a:rPr lang="en-US" sz="2400" dirty="0">
                <a:solidFill>
                  <a:srgbClr val="0070C0"/>
                </a:solidFill>
              </a:rPr>
              <a:t>} </a:t>
            </a:r>
            <a:r>
              <a:rPr lang="en-US" sz="2400" dirty="0">
                <a:solidFill>
                  <a:srgbClr val="C00000"/>
                </a:solidFill>
              </a:rPr>
              <a:t>	</a:t>
            </a:r>
            <a:r>
              <a:rPr lang="en-US" sz="2400" b="1" dirty="0">
                <a:solidFill>
                  <a:srgbClr val="C00000"/>
                </a:solidFill>
              </a:rPr>
              <a:t>// should not pass code review</a:t>
            </a:r>
            <a:endParaRPr lang="en-US" sz="2400" dirty="0">
              <a:solidFill>
                <a:srgbClr val="C00000"/>
              </a:solidFill>
            </a:endParaRPr>
          </a:p>
        </p:txBody>
      </p:sp>
      <p:sp>
        <p:nvSpPr>
          <p:cNvPr id="2" name="Content Placeholder 1"/>
          <p:cNvSpPr>
            <a:spLocks noGrp="1"/>
          </p:cNvSpPr>
          <p:nvPr>
            <p:ph sz="quarter" idx="2"/>
          </p:nvPr>
        </p:nvSpPr>
        <p:spPr>
          <a:xfrm>
            <a:off x="6096000" y="1216154"/>
            <a:ext cx="5469128" cy="5565647"/>
          </a:xfrm>
        </p:spPr>
        <p:txBody>
          <a:bodyPr>
            <a:normAutofit fontScale="85000" lnSpcReduction="10000"/>
          </a:bodyPr>
          <a:lstStyle/>
          <a:p>
            <a:pPr>
              <a:spcBef>
                <a:spcPts val="2000"/>
              </a:spcBef>
            </a:pPr>
            <a:r>
              <a:rPr lang="en-US" sz="2667" dirty="0"/>
              <a:t>“Pin” using </a:t>
            </a:r>
            <a:r>
              <a:rPr lang="en-US" sz="2667" dirty="0" err="1"/>
              <a:t>unaliased</a:t>
            </a:r>
            <a:r>
              <a:rPr lang="en-US" sz="2667" dirty="0"/>
              <a:t> local copy.</a:t>
            </a:r>
            <a:br>
              <a:rPr lang="en-US" sz="2667" dirty="0"/>
            </a:br>
            <a:endParaRPr lang="en-US" sz="2667" dirty="0"/>
          </a:p>
          <a:p>
            <a:pPr marL="457189" lvl="1" indent="0">
              <a:buNone/>
            </a:pPr>
            <a:r>
              <a:rPr lang="en-US" sz="2400" dirty="0">
                <a:solidFill>
                  <a:schemeClr val="bg1">
                    <a:lumMod val="50000"/>
                  </a:schemeClr>
                </a:solidFill>
              </a:rPr>
              <a:t>// global (static or heap), or aliased local</a:t>
            </a:r>
            <a:br>
              <a:rPr lang="en-US" sz="2400" dirty="0">
                <a:solidFill>
                  <a:schemeClr val="bg1">
                    <a:lumMod val="50000"/>
                  </a:schemeClr>
                </a:solidFill>
              </a:rPr>
            </a:br>
            <a:r>
              <a:rPr lang="en-US" sz="2400" dirty="0">
                <a:solidFill>
                  <a:srgbClr val="0070C0"/>
                </a:solidFill>
              </a:rPr>
              <a:t>… shared_ptr&lt;widget&gt; </a:t>
            </a:r>
            <a:r>
              <a:rPr lang="en-US" sz="2400" dirty="0" err="1">
                <a:solidFill>
                  <a:srgbClr val="0070C0"/>
                </a:solidFill>
              </a:rPr>
              <a:t>other_p</a:t>
            </a:r>
            <a:r>
              <a:rPr lang="en-US" sz="2400" dirty="0">
                <a:solidFill>
                  <a:srgbClr val="0070C0"/>
                </a:solidFill>
              </a:rPr>
              <a:t> …</a:t>
            </a:r>
            <a:br>
              <a:rPr lang="en-US" sz="2400" dirty="0">
                <a:solidFill>
                  <a:srgbClr val="0070C0"/>
                </a:solidFill>
              </a:rPr>
            </a:br>
            <a:endParaRPr lang="en-US" sz="2400" dirty="0">
              <a:solidFill>
                <a:srgbClr val="0070C0"/>
              </a:solidFill>
            </a:endParaRPr>
          </a:p>
          <a:p>
            <a:pPr marL="457189" lvl="1" indent="0">
              <a:buNone/>
            </a:pPr>
            <a:r>
              <a:rPr lang="en-US" sz="2400" dirty="0">
                <a:solidFill>
                  <a:srgbClr val="0070C0"/>
                </a:solidFill>
              </a:rPr>
              <a:t>void f( widget&amp; w ) {</a:t>
            </a:r>
            <a:br>
              <a:rPr lang="en-US" sz="2400" dirty="0">
                <a:solidFill>
                  <a:srgbClr val="0070C0"/>
                </a:solidFill>
              </a:rPr>
            </a:br>
            <a:r>
              <a:rPr lang="en-US" sz="2400" dirty="0">
                <a:solidFill>
                  <a:srgbClr val="0070C0"/>
                </a:solidFill>
              </a:rPr>
              <a:t>    g();</a:t>
            </a:r>
            <a:br>
              <a:rPr lang="en-US" sz="2400" dirty="0">
                <a:solidFill>
                  <a:srgbClr val="0070C0"/>
                </a:solidFill>
              </a:rPr>
            </a:br>
            <a:r>
              <a:rPr lang="en-US" sz="2400" dirty="0">
                <a:solidFill>
                  <a:schemeClr val="accent4">
                    <a:lumMod val="50000"/>
                  </a:schemeClr>
                </a:solidFill>
              </a:rPr>
              <a:t>    </a:t>
            </a:r>
            <a:r>
              <a:rPr lang="en-US" sz="2400" dirty="0">
                <a:solidFill>
                  <a:srgbClr val="0070C0"/>
                </a:solidFill>
              </a:rPr>
              <a:t>use(w);</a:t>
            </a:r>
            <a:br>
              <a:rPr lang="en-US" sz="2400" dirty="0">
                <a:solidFill>
                  <a:srgbClr val="0070C0"/>
                </a:solidFill>
              </a:rPr>
            </a:br>
            <a:r>
              <a:rPr lang="en-US" sz="2400" dirty="0">
                <a:solidFill>
                  <a:srgbClr val="0070C0"/>
                </a:solidFill>
              </a:rPr>
              <a:t>}</a:t>
            </a:r>
          </a:p>
          <a:p>
            <a:pPr marL="457189" lvl="1" indent="0">
              <a:buNone/>
            </a:pPr>
            <a:r>
              <a:rPr lang="en-US" sz="2400" dirty="0">
                <a:solidFill>
                  <a:srgbClr val="0070C0"/>
                </a:solidFill>
              </a:rPr>
              <a:t>void g() {</a:t>
            </a:r>
            <a:br>
              <a:rPr lang="en-US" sz="2400" dirty="0">
                <a:solidFill>
                  <a:srgbClr val="0070C0"/>
                </a:solidFill>
              </a:rPr>
            </a:br>
            <a:r>
              <a:rPr lang="en-US" sz="2400" dirty="0">
                <a:solidFill>
                  <a:srgbClr val="0070C0"/>
                </a:solidFill>
              </a:rPr>
              <a:t>    </a:t>
            </a:r>
            <a:r>
              <a:rPr lang="en-US" sz="2400" dirty="0" err="1">
                <a:solidFill>
                  <a:srgbClr val="0070C0"/>
                </a:solidFill>
              </a:rPr>
              <a:t>other_p</a:t>
            </a:r>
            <a:r>
              <a:rPr lang="en-US" sz="2400" dirty="0">
                <a:solidFill>
                  <a:srgbClr val="0070C0"/>
                </a:solidFill>
              </a:rPr>
              <a:t> = … ;</a:t>
            </a:r>
            <a:br>
              <a:rPr lang="en-US" sz="2400" dirty="0">
                <a:solidFill>
                  <a:srgbClr val="0070C0"/>
                </a:solidFill>
              </a:rPr>
            </a:br>
            <a:r>
              <a:rPr lang="en-US" sz="2400" dirty="0">
                <a:solidFill>
                  <a:srgbClr val="0070C0"/>
                </a:solidFill>
              </a:rPr>
              <a:t>}</a:t>
            </a:r>
            <a:br>
              <a:rPr lang="en-US" sz="2400" dirty="0">
                <a:solidFill>
                  <a:srgbClr val="0070C0"/>
                </a:solidFill>
              </a:rPr>
            </a:br>
            <a:endParaRPr lang="en-US" sz="2400" b="1" dirty="0">
              <a:solidFill>
                <a:srgbClr val="C00000"/>
              </a:solidFill>
            </a:endParaRPr>
          </a:p>
          <a:p>
            <a:pPr marL="457189" lvl="1" indent="0">
              <a:buNone/>
              <a:tabLst>
                <a:tab pos="2664817" algn="l"/>
              </a:tabLst>
            </a:pPr>
            <a:r>
              <a:rPr lang="en-US" sz="2400" dirty="0">
                <a:solidFill>
                  <a:srgbClr val="0070C0"/>
                </a:solidFill>
              </a:rPr>
              <a:t>void </a:t>
            </a:r>
            <a:r>
              <a:rPr lang="en-US" sz="2400" dirty="0" err="1">
                <a:solidFill>
                  <a:srgbClr val="0070C0"/>
                </a:solidFill>
              </a:rPr>
              <a:t>my_code</a:t>
            </a:r>
            <a:r>
              <a:rPr lang="en-US" sz="2400" dirty="0">
                <a:solidFill>
                  <a:srgbClr val="0070C0"/>
                </a:solidFill>
              </a:rPr>
              <a:t>() {</a:t>
            </a:r>
            <a:br>
              <a:rPr lang="en-US" sz="2400" dirty="0">
                <a:solidFill>
                  <a:srgbClr val="0070C0"/>
                </a:solidFill>
              </a:rPr>
            </a:br>
            <a:r>
              <a:rPr lang="en-US" sz="2400" b="1" dirty="0">
                <a:solidFill>
                  <a:srgbClr val="00B050"/>
                </a:solidFill>
              </a:rPr>
              <a:t>    auto pin = </a:t>
            </a:r>
            <a:r>
              <a:rPr lang="en-US" sz="2400" b="1" dirty="0" err="1">
                <a:solidFill>
                  <a:srgbClr val="00B050"/>
                </a:solidFill>
              </a:rPr>
              <a:t>other_p</a:t>
            </a:r>
            <a:r>
              <a:rPr lang="en-US" sz="2400" b="1" dirty="0">
                <a:solidFill>
                  <a:srgbClr val="00B050"/>
                </a:solidFill>
              </a:rPr>
              <a:t>;</a:t>
            </a:r>
            <a:r>
              <a:rPr lang="en-US" sz="2400" dirty="0">
                <a:solidFill>
                  <a:srgbClr val="00B050"/>
                </a:solidFill>
              </a:rPr>
              <a:t> // 1 ++ for whole tree</a:t>
            </a:r>
            <a:br>
              <a:rPr lang="en-US" sz="2400" dirty="0">
                <a:solidFill>
                  <a:srgbClr val="0070C0"/>
                </a:solidFill>
              </a:rPr>
            </a:br>
            <a:r>
              <a:rPr lang="en-US" sz="2400" dirty="0">
                <a:solidFill>
                  <a:srgbClr val="00B050"/>
                </a:solidFill>
              </a:rPr>
              <a:t>    f( *pin );	// ok, *local</a:t>
            </a:r>
            <a:br>
              <a:rPr lang="en-US" sz="2400" dirty="0">
                <a:solidFill>
                  <a:srgbClr val="00B050"/>
                </a:solidFill>
              </a:rPr>
            </a:br>
            <a:br>
              <a:rPr lang="en-US" sz="2400" dirty="0">
                <a:solidFill>
                  <a:srgbClr val="0070C0"/>
                </a:solidFill>
              </a:rPr>
            </a:br>
            <a:r>
              <a:rPr lang="en-US" sz="2400" dirty="0">
                <a:solidFill>
                  <a:srgbClr val="0070C0"/>
                </a:solidFill>
              </a:rPr>
              <a:t>}</a:t>
            </a:r>
          </a:p>
        </p:txBody>
      </p:sp>
      <p:cxnSp>
        <p:nvCxnSpPr>
          <p:cNvPr id="6" name="Straight Connector 5"/>
          <p:cNvCxnSpPr/>
          <p:nvPr/>
        </p:nvCxnSpPr>
        <p:spPr>
          <a:xfrm>
            <a:off x="0" y="2699080"/>
            <a:ext cx="12192000" cy="0"/>
          </a:xfrm>
          <a:prstGeom prst="line">
            <a:avLst/>
          </a:prstGeom>
          <a:ln>
            <a:solidFill>
              <a:schemeClr val="bg1">
                <a:lumMod val="95000"/>
              </a:schemeClr>
            </a:solidFill>
          </a:ln>
          <a:scene3d>
            <a:camera prst="orthographicFront"/>
            <a:lightRig rig="threePt" dir="t"/>
          </a:scene3d>
          <a:sp3d>
            <a:bevelT w="152400" h="50800" prst="softRound"/>
          </a:sp3d>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5116093"/>
            <a:ext cx="12192000" cy="0"/>
          </a:xfrm>
          <a:prstGeom prst="line">
            <a:avLst/>
          </a:prstGeom>
          <a:ln>
            <a:solidFill>
              <a:schemeClr val="bg1">
                <a:lumMod val="95000"/>
              </a:schemeClr>
            </a:solidFill>
          </a:ln>
          <a:scene3d>
            <a:camera prst="orthographicFront"/>
            <a:lightRig rig="threePt" dir="t"/>
          </a:scene3d>
          <a:sp3d>
            <a:bevelT w="152400" h="50800" prst="softRoun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733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467" dirty="0"/>
              <a:t>Guideline: Dereference </a:t>
            </a:r>
            <a:r>
              <a:rPr lang="en-US" sz="3467" i="1" dirty="0" err="1"/>
              <a:t>Unaliased+Local</a:t>
            </a:r>
            <a:r>
              <a:rPr lang="en-US" sz="3467" dirty="0"/>
              <a:t> RC </a:t>
            </a:r>
            <a:r>
              <a:rPr lang="en-US" sz="3467" dirty="0" err="1"/>
              <a:t>Ptrs</a:t>
            </a:r>
            <a:endParaRPr lang="en-US" sz="3467" i="1" dirty="0">
              <a:solidFill>
                <a:srgbClr val="C00000"/>
              </a:solidFill>
            </a:endParaRPr>
          </a:p>
        </p:txBody>
      </p:sp>
      <p:sp>
        <p:nvSpPr>
          <p:cNvPr id="5" name="Content Placeholder 4"/>
          <p:cNvSpPr>
            <a:spLocks noGrp="1"/>
          </p:cNvSpPr>
          <p:nvPr>
            <p:ph sz="quarter" idx="1"/>
          </p:nvPr>
        </p:nvSpPr>
        <p:spPr>
          <a:xfrm>
            <a:off x="609600" y="1219200"/>
            <a:ext cx="5486400" cy="5562601"/>
          </a:xfrm>
        </p:spPr>
        <p:txBody>
          <a:bodyPr>
            <a:normAutofit fontScale="85000" lnSpcReduction="10000"/>
          </a:bodyPr>
          <a:lstStyle/>
          <a:p>
            <a:r>
              <a:rPr lang="en-US" sz="2667" dirty="0"/>
              <a:t>The reentrancy pitfall (simplified):</a:t>
            </a:r>
            <a:br>
              <a:rPr lang="en-US" sz="2667" dirty="0"/>
            </a:br>
            <a:endParaRPr lang="en-US" sz="2667" dirty="0"/>
          </a:p>
          <a:p>
            <a:pPr marL="457189" lvl="1" indent="0">
              <a:buNone/>
            </a:pPr>
            <a:r>
              <a:rPr lang="en-US" sz="2400" dirty="0">
                <a:solidFill>
                  <a:schemeClr val="bg1">
                    <a:lumMod val="50000"/>
                  </a:schemeClr>
                </a:solidFill>
              </a:rPr>
              <a:t>// global (static or heap), or aliased local</a:t>
            </a:r>
            <a:br>
              <a:rPr lang="en-US" sz="2400" dirty="0">
                <a:solidFill>
                  <a:schemeClr val="bg1">
                    <a:lumMod val="50000"/>
                  </a:schemeClr>
                </a:solidFill>
              </a:rPr>
            </a:br>
            <a:r>
              <a:rPr lang="en-US" sz="2400" dirty="0">
                <a:solidFill>
                  <a:srgbClr val="0070C0"/>
                </a:solidFill>
              </a:rPr>
              <a:t>… shared_ptr&lt;widget&gt; </a:t>
            </a:r>
            <a:r>
              <a:rPr lang="en-US" sz="2400" dirty="0" err="1">
                <a:solidFill>
                  <a:srgbClr val="0070C0"/>
                </a:solidFill>
              </a:rPr>
              <a:t>other_p</a:t>
            </a:r>
            <a:r>
              <a:rPr lang="en-US" sz="2400" dirty="0">
                <a:solidFill>
                  <a:srgbClr val="0070C0"/>
                </a:solidFill>
              </a:rPr>
              <a:t> …</a:t>
            </a:r>
            <a:br>
              <a:rPr lang="en-US" sz="2400" dirty="0">
                <a:solidFill>
                  <a:srgbClr val="0070C0"/>
                </a:solidFill>
              </a:rPr>
            </a:br>
            <a:endParaRPr lang="en-US" sz="2400" dirty="0">
              <a:solidFill>
                <a:srgbClr val="0070C0"/>
              </a:solidFill>
            </a:endParaRPr>
          </a:p>
          <a:p>
            <a:pPr marL="457189" lvl="1" indent="0">
              <a:buNone/>
            </a:pPr>
            <a:r>
              <a:rPr lang="en-US" sz="2400" dirty="0">
                <a:solidFill>
                  <a:srgbClr val="0070C0"/>
                </a:solidFill>
              </a:rPr>
              <a:t>void f( widget&amp; w ) {</a:t>
            </a:r>
            <a:br>
              <a:rPr lang="en-US" sz="2400" dirty="0">
                <a:solidFill>
                  <a:srgbClr val="0070C0"/>
                </a:solidFill>
              </a:rPr>
            </a:br>
            <a:r>
              <a:rPr lang="en-US" sz="2400" dirty="0">
                <a:solidFill>
                  <a:srgbClr val="0070C0"/>
                </a:solidFill>
              </a:rPr>
              <a:t>    g();</a:t>
            </a:r>
            <a:br>
              <a:rPr lang="en-US" sz="2400" dirty="0">
                <a:solidFill>
                  <a:srgbClr val="0070C0"/>
                </a:solidFill>
              </a:rPr>
            </a:br>
            <a:r>
              <a:rPr lang="en-US" sz="2400" dirty="0">
                <a:solidFill>
                  <a:schemeClr val="accent4">
                    <a:lumMod val="50000"/>
                  </a:schemeClr>
                </a:solidFill>
              </a:rPr>
              <a:t>    use(w);</a:t>
            </a:r>
            <a:br>
              <a:rPr lang="en-US" sz="2400" dirty="0">
                <a:solidFill>
                  <a:srgbClr val="0070C0"/>
                </a:solidFill>
              </a:rPr>
            </a:br>
            <a:r>
              <a:rPr lang="en-US" sz="2400" dirty="0">
                <a:solidFill>
                  <a:srgbClr val="0070C0"/>
                </a:solidFill>
              </a:rPr>
              <a:t>}</a:t>
            </a:r>
            <a:endParaRPr lang="en-US" sz="2400" dirty="0">
              <a:solidFill>
                <a:schemeClr val="accent4">
                  <a:lumMod val="50000"/>
                </a:schemeClr>
              </a:solidFill>
            </a:endParaRPr>
          </a:p>
          <a:p>
            <a:pPr marL="457189" lvl="1" indent="0">
              <a:buNone/>
            </a:pPr>
            <a:r>
              <a:rPr lang="en-US" sz="2400" dirty="0">
                <a:solidFill>
                  <a:srgbClr val="0070C0"/>
                </a:solidFill>
              </a:rPr>
              <a:t>void g() {</a:t>
            </a:r>
            <a:br>
              <a:rPr lang="en-US" sz="2400" dirty="0">
                <a:solidFill>
                  <a:srgbClr val="0070C0"/>
                </a:solidFill>
              </a:rPr>
            </a:br>
            <a:r>
              <a:rPr lang="en-US" sz="2400" dirty="0">
                <a:solidFill>
                  <a:schemeClr val="accent4">
                    <a:lumMod val="50000"/>
                  </a:schemeClr>
                </a:solidFill>
              </a:rPr>
              <a:t>    </a:t>
            </a:r>
            <a:r>
              <a:rPr lang="en-US" sz="2400" dirty="0" err="1">
                <a:solidFill>
                  <a:schemeClr val="accent4">
                    <a:lumMod val="50000"/>
                  </a:schemeClr>
                </a:solidFill>
              </a:rPr>
              <a:t>other_p</a:t>
            </a:r>
            <a:r>
              <a:rPr lang="en-US" sz="2400" dirty="0">
                <a:solidFill>
                  <a:schemeClr val="accent4">
                    <a:lumMod val="50000"/>
                  </a:schemeClr>
                </a:solidFill>
              </a:rPr>
              <a:t> = … ;</a:t>
            </a:r>
            <a:br>
              <a:rPr lang="en-US" sz="2400" dirty="0">
                <a:solidFill>
                  <a:schemeClr val="accent4">
                    <a:lumMod val="50000"/>
                  </a:schemeClr>
                </a:solidFill>
              </a:rPr>
            </a:br>
            <a:r>
              <a:rPr lang="en-US" sz="2400" dirty="0">
                <a:solidFill>
                  <a:srgbClr val="0070C0"/>
                </a:solidFill>
              </a:rPr>
              <a:t>}</a:t>
            </a:r>
            <a:br>
              <a:rPr lang="en-US" sz="2400" dirty="0">
                <a:solidFill>
                  <a:srgbClr val="0070C0"/>
                </a:solidFill>
              </a:rPr>
            </a:br>
            <a:endParaRPr lang="en-US" sz="2400" b="1" dirty="0">
              <a:solidFill>
                <a:srgbClr val="C00000"/>
              </a:solidFill>
            </a:endParaRPr>
          </a:p>
          <a:p>
            <a:pPr marL="457189" lvl="1" indent="0">
              <a:buNone/>
            </a:pPr>
            <a:r>
              <a:rPr lang="en-US" sz="2400" dirty="0">
                <a:solidFill>
                  <a:srgbClr val="0070C0"/>
                </a:solidFill>
              </a:rPr>
              <a:t>void </a:t>
            </a:r>
            <a:r>
              <a:rPr lang="en-US" sz="2400" dirty="0" err="1">
                <a:solidFill>
                  <a:srgbClr val="0070C0"/>
                </a:solidFill>
              </a:rPr>
              <a:t>my_code</a:t>
            </a:r>
            <a:r>
              <a:rPr lang="en-US" sz="2400" dirty="0">
                <a:solidFill>
                  <a:srgbClr val="0070C0"/>
                </a:solidFill>
              </a:rPr>
              <a:t>() {</a:t>
            </a:r>
            <a:br>
              <a:rPr lang="en-US" sz="2400" dirty="0">
                <a:solidFill>
                  <a:srgbClr val="0070C0"/>
                </a:solidFill>
              </a:rPr>
            </a:br>
            <a:br>
              <a:rPr lang="en-US" sz="2400" dirty="0">
                <a:solidFill>
                  <a:srgbClr val="0070C0"/>
                </a:solidFill>
              </a:rPr>
            </a:br>
            <a:r>
              <a:rPr lang="en-US" sz="2400" b="1" dirty="0">
                <a:solidFill>
                  <a:srgbClr val="C00000"/>
                </a:solidFill>
              </a:rPr>
              <a:t>    f( *</a:t>
            </a:r>
            <a:r>
              <a:rPr lang="en-US" sz="2400" b="1" dirty="0" err="1">
                <a:solidFill>
                  <a:srgbClr val="C00000"/>
                </a:solidFill>
              </a:rPr>
              <a:t>other_p</a:t>
            </a:r>
            <a:r>
              <a:rPr lang="en-US" sz="2400" b="1" dirty="0">
                <a:solidFill>
                  <a:srgbClr val="C00000"/>
                </a:solidFill>
              </a:rPr>
              <a:t> );	// passing *nonlocal</a:t>
            </a:r>
            <a:br>
              <a:rPr lang="en-US" sz="2400" b="1" dirty="0">
                <a:solidFill>
                  <a:srgbClr val="C00000"/>
                </a:solidFill>
              </a:rPr>
            </a:br>
            <a:r>
              <a:rPr lang="en-US" sz="2400" dirty="0">
                <a:solidFill>
                  <a:srgbClr val="C00000"/>
                </a:solidFill>
              </a:rPr>
              <a:t>    </a:t>
            </a:r>
            <a:r>
              <a:rPr lang="en-US" sz="2400" dirty="0" err="1">
                <a:solidFill>
                  <a:srgbClr val="C00000"/>
                </a:solidFill>
              </a:rPr>
              <a:t>other_p</a:t>
            </a:r>
            <a:r>
              <a:rPr lang="en-US" sz="2400" dirty="0">
                <a:solidFill>
                  <a:srgbClr val="C00000"/>
                </a:solidFill>
              </a:rPr>
              <a:t>-&gt;foo();	// (or nonlocal-&gt;)</a:t>
            </a:r>
            <a:br>
              <a:rPr lang="en-US" sz="2400" b="1" dirty="0">
                <a:solidFill>
                  <a:srgbClr val="C00000"/>
                </a:solidFill>
              </a:rPr>
            </a:br>
            <a:r>
              <a:rPr lang="en-US" sz="2400" dirty="0">
                <a:solidFill>
                  <a:srgbClr val="0070C0"/>
                </a:solidFill>
              </a:rPr>
              <a:t>}</a:t>
            </a:r>
            <a:r>
              <a:rPr lang="en-US" sz="2400" dirty="0">
                <a:solidFill>
                  <a:srgbClr val="C00000"/>
                </a:solidFill>
              </a:rPr>
              <a:t> 	</a:t>
            </a:r>
            <a:r>
              <a:rPr lang="en-US" sz="2400" b="1" dirty="0">
                <a:solidFill>
                  <a:srgbClr val="C00000"/>
                </a:solidFill>
              </a:rPr>
              <a:t>// should not pass code review</a:t>
            </a:r>
            <a:endParaRPr lang="en-US" sz="2400" dirty="0">
              <a:solidFill>
                <a:srgbClr val="C00000"/>
              </a:solidFill>
            </a:endParaRPr>
          </a:p>
        </p:txBody>
      </p:sp>
      <p:sp>
        <p:nvSpPr>
          <p:cNvPr id="2" name="Content Placeholder 1"/>
          <p:cNvSpPr>
            <a:spLocks noGrp="1"/>
          </p:cNvSpPr>
          <p:nvPr>
            <p:ph sz="quarter" idx="2"/>
          </p:nvPr>
        </p:nvSpPr>
        <p:spPr>
          <a:xfrm>
            <a:off x="6096000" y="1216154"/>
            <a:ext cx="5469128" cy="5565647"/>
          </a:xfrm>
        </p:spPr>
        <p:txBody>
          <a:bodyPr>
            <a:normAutofit fontScale="85000" lnSpcReduction="10000"/>
          </a:bodyPr>
          <a:lstStyle/>
          <a:p>
            <a:pPr>
              <a:spcBef>
                <a:spcPts val="2000"/>
              </a:spcBef>
            </a:pPr>
            <a:r>
              <a:rPr lang="en-US" sz="2667" dirty="0"/>
              <a:t>“Pin” using </a:t>
            </a:r>
            <a:r>
              <a:rPr lang="en-US" sz="2667" dirty="0" err="1"/>
              <a:t>unaliased</a:t>
            </a:r>
            <a:r>
              <a:rPr lang="en-US" sz="2667" dirty="0"/>
              <a:t> local copy.</a:t>
            </a:r>
            <a:br>
              <a:rPr lang="en-US" sz="2667" dirty="0"/>
            </a:br>
            <a:endParaRPr lang="en-US" sz="2667" dirty="0"/>
          </a:p>
          <a:p>
            <a:pPr marL="457189" lvl="1" indent="0">
              <a:buNone/>
            </a:pPr>
            <a:r>
              <a:rPr lang="en-US" sz="2400" dirty="0">
                <a:solidFill>
                  <a:schemeClr val="bg1">
                    <a:lumMod val="50000"/>
                  </a:schemeClr>
                </a:solidFill>
              </a:rPr>
              <a:t>// global (static or heap), or aliased local</a:t>
            </a:r>
            <a:br>
              <a:rPr lang="en-US" sz="2400" dirty="0">
                <a:solidFill>
                  <a:schemeClr val="bg1">
                    <a:lumMod val="50000"/>
                  </a:schemeClr>
                </a:solidFill>
              </a:rPr>
            </a:br>
            <a:r>
              <a:rPr lang="en-US" sz="2400" dirty="0">
                <a:solidFill>
                  <a:srgbClr val="0070C0"/>
                </a:solidFill>
              </a:rPr>
              <a:t>… shared_ptr&lt;widget&gt; </a:t>
            </a:r>
            <a:r>
              <a:rPr lang="en-US" sz="2400" dirty="0" err="1">
                <a:solidFill>
                  <a:srgbClr val="0070C0"/>
                </a:solidFill>
              </a:rPr>
              <a:t>other_p</a:t>
            </a:r>
            <a:r>
              <a:rPr lang="en-US" sz="2400" dirty="0">
                <a:solidFill>
                  <a:srgbClr val="0070C0"/>
                </a:solidFill>
              </a:rPr>
              <a:t> …</a:t>
            </a:r>
            <a:br>
              <a:rPr lang="en-US" sz="2400" dirty="0">
                <a:solidFill>
                  <a:srgbClr val="0070C0"/>
                </a:solidFill>
              </a:rPr>
            </a:br>
            <a:endParaRPr lang="en-US" sz="2400" dirty="0">
              <a:solidFill>
                <a:srgbClr val="0070C0"/>
              </a:solidFill>
            </a:endParaRPr>
          </a:p>
          <a:p>
            <a:pPr marL="457189" lvl="1" indent="0">
              <a:buNone/>
            </a:pPr>
            <a:r>
              <a:rPr lang="en-US" sz="2400" dirty="0">
                <a:solidFill>
                  <a:srgbClr val="0070C0"/>
                </a:solidFill>
              </a:rPr>
              <a:t>void f( widget&amp; w ) {</a:t>
            </a:r>
            <a:br>
              <a:rPr lang="en-US" sz="2400" dirty="0">
                <a:solidFill>
                  <a:srgbClr val="0070C0"/>
                </a:solidFill>
              </a:rPr>
            </a:br>
            <a:r>
              <a:rPr lang="en-US" sz="2400" dirty="0">
                <a:solidFill>
                  <a:srgbClr val="0070C0"/>
                </a:solidFill>
              </a:rPr>
              <a:t>    g();</a:t>
            </a:r>
            <a:br>
              <a:rPr lang="en-US" sz="2400" dirty="0">
                <a:solidFill>
                  <a:srgbClr val="0070C0"/>
                </a:solidFill>
              </a:rPr>
            </a:br>
            <a:r>
              <a:rPr lang="en-US" sz="2400" dirty="0">
                <a:solidFill>
                  <a:schemeClr val="accent4">
                    <a:lumMod val="50000"/>
                  </a:schemeClr>
                </a:solidFill>
              </a:rPr>
              <a:t>    </a:t>
            </a:r>
            <a:r>
              <a:rPr lang="en-US" sz="2400" dirty="0">
                <a:solidFill>
                  <a:srgbClr val="0070C0"/>
                </a:solidFill>
              </a:rPr>
              <a:t>use(w);</a:t>
            </a:r>
            <a:br>
              <a:rPr lang="en-US" sz="2400" dirty="0">
                <a:solidFill>
                  <a:srgbClr val="0070C0"/>
                </a:solidFill>
              </a:rPr>
            </a:br>
            <a:r>
              <a:rPr lang="en-US" sz="2400" dirty="0">
                <a:solidFill>
                  <a:srgbClr val="0070C0"/>
                </a:solidFill>
              </a:rPr>
              <a:t>}</a:t>
            </a:r>
          </a:p>
          <a:p>
            <a:pPr marL="457189" lvl="1" indent="0">
              <a:buNone/>
            </a:pPr>
            <a:r>
              <a:rPr lang="en-US" sz="2400" dirty="0">
                <a:solidFill>
                  <a:srgbClr val="0070C0"/>
                </a:solidFill>
              </a:rPr>
              <a:t>void g() {</a:t>
            </a:r>
            <a:br>
              <a:rPr lang="en-US" sz="2400" dirty="0">
                <a:solidFill>
                  <a:srgbClr val="0070C0"/>
                </a:solidFill>
              </a:rPr>
            </a:br>
            <a:r>
              <a:rPr lang="en-US" sz="2400" dirty="0">
                <a:solidFill>
                  <a:srgbClr val="0070C0"/>
                </a:solidFill>
              </a:rPr>
              <a:t>    </a:t>
            </a:r>
            <a:r>
              <a:rPr lang="en-US" sz="2400" dirty="0" err="1">
                <a:solidFill>
                  <a:srgbClr val="0070C0"/>
                </a:solidFill>
              </a:rPr>
              <a:t>other_p</a:t>
            </a:r>
            <a:r>
              <a:rPr lang="en-US" sz="2400" dirty="0">
                <a:solidFill>
                  <a:srgbClr val="0070C0"/>
                </a:solidFill>
              </a:rPr>
              <a:t> = … ;</a:t>
            </a:r>
            <a:br>
              <a:rPr lang="en-US" sz="2400" dirty="0">
                <a:solidFill>
                  <a:srgbClr val="0070C0"/>
                </a:solidFill>
              </a:rPr>
            </a:br>
            <a:r>
              <a:rPr lang="en-US" sz="2400" dirty="0">
                <a:solidFill>
                  <a:srgbClr val="0070C0"/>
                </a:solidFill>
              </a:rPr>
              <a:t>}</a:t>
            </a:r>
            <a:br>
              <a:rPr lang="en-US" sz="2400" dirty="0">
                <a:solidFill>
                  <a:srgbClr val="0070C0"/>
                </a:solidFill>
              </a:rPr>
            </a:br>
            <a:endParaRPr lang="en-US" sz="2400" b="1" dirty="0">
              <a:solidFill>
                <a:srgbClr val="C00000"/>
              </a:solidFill>
            </a:endParaRPr>
          </a:p>
          <a:p>
            <a:pPr marL="457189" lvl="1" indent="0">
              <a:buNone/>
              <a:tabLst>
                <a:tab pos="2664817" algn="l"/>
              </a:tabLst>
            </a:pPr>
            <a:r>
              <a:rPr lang="en-US" sz="2400" dirty="0">
                <a:solidFill>
                  <a:srgbClr val="0070C0"/>
                </a:solidFill>
              </a:rPr>
              <a:t>void </a:t>
            </a:r>
            <a:r>
              <a:rPr lang="en-US" sz="2400" dirty="0" err="1">
                <a:solidFill>
                  <a:srgbClr val="0070C0"/>
                </a:solidFill>
              </a:rPr>
              <a:t>my_code</a:t>
            </a:r>
            <a:r>
              <a:rPr lang="en-US" sz="2400" dirty="0">
                <a:solidFill>
                  <a:srgbClr val="0070C0"/>
                </a:solidFill>
              </a:rPr>
              <a:t>() {</a:t>
            </a:r>
            <a:br>
              <a:rPr lang="en-US" sz="2400" dirty="0">
                <a:solidFill>
                  <a:srgbClr val="0070C0"/>
                </a:solidFill>
              </a:rPr>
            </a:br>
            <a:r>
              <a:rPr lang="en-US" sz="2400" b="1" dirty="0">
                <a:solidFill>
                  <a:srgbClr val="00B050"/>
                </a:solidFill>
              </a:rPr>
              <a:t>    auto pin = </a:t>
            </a:r>
            <a:r>
              <a:rPr lang="en-US" sz="2400" b="1" dirty="0" err="1">
                <a:solidFill>
                  <a:srgbClr val="00B050"/>
                </a:solidFill>
              </a:rPr>
              <a:t>other_p</a:t>
            </a:r>
            <a:r>
              <a:rPr lang="en-US" sz="2400" b="1" dirty="0">
                <a:solidFill>
                  <a:srgbClr val="00B050"/>
                </a:solidFill>
              </a:rPr>
              <a:t>; </a:t>
            </a:r>
            <a:r>
              <a:rPr lang="en-US" sz="2400" dirty="0">
                <a:solidFill>
                  <a:srgbClr val="00B050"/>
                </a:solidFill>
              </a:rPr>
              <a:t>// 1 ++ for whole tree</a:t>
            </a:r>
            <a:br>
              <a:rPr lang="en-US" sz="2400" dirty="0">
                <a:solidFill>
                  <a:srgbClr val="0070C0"/>
                </a:solidFill>
              </a:rPr>
            </a:br>
            <a:r>
              <a:rPr lang="en-US" sz="2400" dirty="0">
                <a:solidFill>
                  <a:srgbClr val="00B050"/>
                </a:solidFill>
              </a:rPr>
              <a:t>    f( *pin );	// ok, *local</a:t>
            </a:r>
            <a:br>
              <a:rPr lang="en-US" sz="2400" dirty="0">
                <a:solidFill>
                  <a:srgbClr val="00B050"/>
                </a:solidFill>
              </a:rPr>
            </a:br>
            <a:r>
              <a:rPr lang="en-US" sz="2400" dirty="0">
                <a:solidFill>
                  <a:srgbClr val="00B050"/>
                </a:solidFill>
              </a:rPr>
              <a:t>    pin-&gt;foo();	// ok, local-&gt;</a:t>
            </a:r>
            <a:br>
              <a:rPr lang="en-US" sz="2400" dirty="0">
                <a:solidFill>
                  <a:srgbClr val="0070C0"/>
                </a:solidFill>
              </a:rPr>
            </a:br>
            <a:r>
              <a:rPr lang="en-US" sz="2400" dirty="0">
                <a:solidFill>
                  <a:srgbClr val="0070C0"/>
                </a:solidFill>
              </a:rPr>
              <a:t>}</a:t>
            </a:r>
          </a:p>
        </p:txBody>
      </p:sp>
      <p:cxnSp>
        <p:nvCxnSpPr>
          <p:cNvPr id="6" name="Straight Connector 5"/>
          <p:cNvCxnSpPr/>
          <p:nvPr/>
        </p:nvCxnSpPr>
        <p:spPr>
          <a:xfrm>
            <a:off x="0" y="2699080"/>
            <a:ext cx="12192000" cy="0"/>
          </a:xfrm>
          <a:prstGeom prst="line">
            <a:avLst/>
          </a:prstGeom>
          <a:ln>
            <a:solidFill>
              <a:schemeClr val="bg1">
                <a:lumMod val="95000"/>
              </a:schemeClr>
            </a:solidFill>
          </a:ln>
          <a:scene3d>
            <a:camera prst="orthographicFront"/>
            <a:lightRig rig="threePt" dir="t"/>
          </a:scene3d>
          <a:sp3d>
            <a:bevelT w="152400" h="50800" prst="softRound"/>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116093"/>
            <a:ext cx="12192000" cy="0"/>
          </a:xfrm>
          <a:prstGeom prst="line">
            <a:avLst/>
          </a:prstGeom>
          <a:ln>
            <a:solidFill>
              <a:schemeClr val="bg1">
                <a:lumMod val="95000"/>
              </a:schemeClr>
            </a:solidFill>
          </a:ln>
          <a:scene3d>
            <a:camera prst="orthographicFront"/>
            <a:lightRig rig="threePt" dir="t"/>
          </a:scene3d>
          <a:sp3d>
            <a:bevelT w="152400" h="50800" prst="softRoun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28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Passing Smart Pointers</a:t>
            </a:r>
          </a:p>
        </p:txBody>
      </p:sp>
      <p:sp>
        <p:nvSpPr>
          <p:cNvPr id="6" name="Content Placeholder 5"/>
          <p:cNvSpPr>
            <a:spLocks noGrp="1"/>
          </p:cNvSpPr>
          <p:nvPr>
            <p:ph sz="quarter" idx="1"/>
          </p:nvPr>
        </p:nvSpPr>
        <p:spPr>
          <a:xfrm>
            <a:off x="609600" y="1219200"/>
            <a:ext cx="11176000" cy="5105400"/>
          </a:xfrm>
        </p:spPr>
        <p:txBody>
          <a:bodyPr>
            <a:normAutofit/>
          </a:bodyPr>
          <a:lstStyle/>
          <a:p>
            <a:pPr marL="0" lvl="1" indent="0">
              <a:lnSpc>
                <a:spcPct val="90000"/>
              </a:lnSpc>
              <a:spcBef>
                <a:spcPts val="1200"/>
              </a:spcBef>
              <a:buClr>
                <a:schemeClr val="accent1"/>
              </a:buClr>
              <a:buNone/>
              <a:tabLst>
                <a:tab pos="2288060" algn="l"/>
                <a:tab pos="6553036" algn="l"/>
              </a:tabLst>
            </a:pPr>
            <a:r>
              <a:rPr lang="en-US" sz="2667" dirty="0">
                <a:solidFill>
                  <a:srgbClr val="00B050"/>
                </a:solidFill>
              </a:rPr>
              <a:t>unique_ptr&lt;</a:t>
            </a:r>
            <a:r>
              <a:rPr lang="en-US" sz="2667" dirty="0">
                <a:solidFill>
                  <a:srgbClr val="0070C0"/>
                </a:solidFill>
              </a:rPr>
              <a:t>widget</a:t>
            </a:r>
            <a:r>
              <a:rPr lang="en-US" sz="2667" dirty="0">
                <a:solidFill>
                  <a:srgbClr val="00B050"/>
                </a:solidFill>
              </a:rPr>
              <a:t>&gt;</a:t>
            </a:r>
            <a:r>
              <a:rPr lang="en-US" sz="2667" dirty="0">
                <a:solidFill>
                  <a:srgbClr val="0070C0"/>
                </a:solidFill>
              </a:rPr>
              <a:t> </a:t>
            </a:r>
            <a:r>
              <a:rPr lang="en-US" sz="2667" b="1" dirty="0">
                <a:solidFill>
                  <a:srgbClr val="005C2A"/>
                </a:solidFill>
              </a:rPr>
              <a:t>factory</a:t>
            </a:r>
            <a:r>
              <a:rPr lang="en-US" sz="2667" dirty="0">
                <a:solidFill>
                  <a:srgbClr val="0070C0"/>
                </a:solidFill>
              </a:rPr>
              <a:t>();	// source – produces widget</a:t>
            </a:r>
          </a:p>
          <a:p>
            <a:pPr marL="0" lvl="1" indent="0">
              <a:lnSpc>
                <a:spcPct val="90000"/>
              </a:lnSpc>
              <a:spcBef>
                <a:spcPts val="1200"/>
              </a:spcBef>
              <a:buClr>
                <a:schemeClr val="accent1"/>
              </a:buClr>
              <a:buNone/>
              <a:tabLst>
                <a:tab pos="2288060" algn="l"/>
                <a:tab pos="6553036" algn="l"/>
              </a:tabLst>
            </a:pPr>
            <a:r>
              <a:rPr lang="en-US" sz="2667" dirty="0">
                <a:solidFill>
                  <a:srgbClr val="0070C0"/>
                </a:solidFill>
              </a:rPr>
              <a:t>void </a:t>
            </a:r>
            <a:r>
              <a:rPr lang="en-US" sz="2667" b="1" dirty="0">
                <a:solidFill>
                  <a:srgbClr val="005C2A"/>
                </a:solidFill>
              </a:rPr>
              <a:t>sink</a:t>
            </a:r>
            <a:r>
              <a:rPr lang="en-US" sz="2667" dirty="0">
                <a:solidFill>
                  <a:srgbClr val="0070C0"/>
                </a:solidFill>
              </a:rPr>
              <a:t>( </a:t>
            </a:r>
            <a:r>
              <a:rPr lang="en-US" sz="2667" dirty="0">
                <a:solidFill>
                  <a:srgbClr val="00B050"/>
                </a:solidFill>
              </a:rPr>
              <a:t>unique_ptr&lt;</a:t>
            </a:r>
            <a:r>
              <a:rPr lang="en-US" sz="2667" dirty="0">
                <a:solidFill>
                  <a:srgbClr val="0070C0"/>
                </a:solidFill>
              </a:rPr>
              <a:t>widget</a:t>
            </a:r>
            <a:r>
              <a:rPr lang="en-US" sz="2667" dirty="0">
                <a:solidFill>
                  <a:srgbClr val="00B050"/>
                </a:solidFill>
              </a:rPr>
              <a:t>&gt;</a:t>
            </a:r>
            <a:r>
              <a:rPr lang="en-US" sz="2667" dirty="0">
                <a:solidFill>
                  <a:srgbClr val="0070C0"/>
                </a:solidFill>
              </a:rPr>
              <a:t> );	// sink – consumes widget</a:t>
            </a:r>
          </a:p>
          <a:p>
            <a:pPr marL="0" lvl="1" indent="0">
              <a:lnSpc>
                <a:spcPct val="90000"/>
              </a:lnSpc>
              <a:spcBef>
                <a:spcPts val="1200"/>
              </a:spcBef>
              <a:buClr>
                <a:schemeClr val="accent1"/>
              </a:buClr>
              <a:buNone/>
              <a:tabLst>
                <a:tab pos="2288060" algn="l"/>
                <a:tab pos="6553036" algn="l"/>
              </a:tabLst>
            </a:pPr>
            <a:r>
              <a:rPr lang="en-US" sz="2667" dirty="0">
                <a:solidFill>
                  <a:srgbClr val="0070C0"/>
                </a:solidFill>
              </a:rPr>
              <a:t>void </a:t>
            </a:r>
            <a:r>
              <a:rPr lang="en-US" sz="2667" b="1" dirty="0">
                <a:solidFill>
                  <a:srgbClr val="005C2A"/>
                </a:solidFill>
              </a:rPr>
              <a:t>reseat</a:t>
            </a:r>
            <a:r>
              <a:rPr lang="en-US" sz="2667" dirty="0">
                <a:solidFill>
                  <a:srgbClr val="0070C0"/>
                </a:solidFill>
              </a:rPr>
              <a:t>( </a:t>
            </a:r>
            <a:r>
              <a:rPr lang="en-US" sz="2667" dirty="0">
                <a:solidFill>
                  <a:srgbClr val="00B050"/>
                </a:solidFill>
              </a:rPr>
              <a:t>unique_ptr&lt;</a:t>
            </a:r>
            <a:r>
              <a:rPr lang="en-US" sz="2667" dirty="0">
                <a:solidFill>
                  <a:srgbClr val="0070C0"/>
                </a:solidFill>
              </a:rPr>
              <a:t>widget</a:t>
            </a:r>
            <a:r>
              <a:rPr lang="en-US" sz="2667" dirty="0">
                <a:solidFill>
                  <a:srgbClr val="00B050"/>
                </a:solidFill>
              </a:rPr>
              <a:t>&gt;&amp;</a:t>
            </a:r>
            <a:r>
              <a:rPr lang="en-US" sz="2667" dirty="0">
                <a:solidFill>
                  <a:srgbClr val="0070C0"/>
                </a:solidFill>
              </a:rPr>
              <a:t> );	// “</a:t>
            </a:r>
            <a:r>
              <a:rPr lang="en-US" sz="2667" b="1" dirty="0">
                <a:solidFill>
                  <a:srgbClr val="0070C0"/>
                </a:solidFill>
              </a:rPr>
              <a:t>will</a:t>
            </a:r>
            <a:r>
              <a:rPr lang="en-US" sz="2667" dirty="0">
                <a:solidFill>
                  <a:srgbClr val="0070C0"/>
                </a:solidFill>
              </a:rPr>
              <a:t>” or “</a:t>
            </a:r>
            <a:r>
              <a:rPr lang="en-US" sz="2667" b="1" dirty="0">
                <a:solidFill>
                  <a:srgbClr val="0070C0"/>
                </a:solidFill>
              </a:rPr>
              <a:t>might</a:t>
            </a:r>
            <a:r>
              <a:rPr lang="en-US" sz="2667" dirty="0">
                <a:solidFill>
                  <a:srgbClr val="0070C0"/>
                </a:solidFill>
              </a:rPr>
              <a:t>” reseat </a:t>
            </a:r>
            <a:r>
              <a:rPr lang="en-US" sz="2667" dirty="0" err="1">
                <a:solidFill>
                  <a:srgbClr val="0070C0"/>
                </a:solidFill>
              </a:rPr>
              <a:t>ptr</a:t>
            </a:r>
            <a:endParaRPr lang="en-US" sz="2667" i="1" dirty="0">
              <a:solidFill>
                <a:srgbClr val="0070C0"/>
              </a:solidFill>
            </a:endParaRPr>
          </a:p>
          <a:p>
            <a:pPr marL="0" lvl="1" indent="0">
              <a:lnSpc>
                <a:spcPct val="90000"/>
              </a:lnSpc>
              <a:spcBef>
                <a:spcPts val="1200"/>
              </a:spcBef>
              <a:buClr>
                <a:schemeClr val="accent1"/>
              </a:buClr>
              <a:buNone/>
              <a:tabLst>
                <a:tab pos="2288060" algn="l"/>
                <a:tab pos="6553036" algn="l"/>
              </a:tabLst>
            </a:pPr>
            <a:r>
              <a:rPr lang="en-US" sz="2667" strike="sngStrike" dirty="0">
                <a:solidFill>
                  <a:srgbClr val="0070C0"/>
                </a:solidFill>
              </a:rPr>
              <a:t>void </a:t>
            </a:r>
            <a:r>
              <a:rPr lang="en-US" sz="2667" b="1" strike="sngStrike" dirty="0" err="1">
                <a:solidFill>
                  <a:srgbClr val="860000"/>
                </a:solidFill>
              </a:rPr>
              <a:t>thinko</a:t>
            </a:r>
            <a:r>
              <a:rPr lang="en-US" sz="2667" strike="sngStrike" dirty="0">
                <a:solidFill>
                  <a:srgbClr val="0070C0"/>
                </a:solidFill>
              </a:rPr>
              <a:t>( </a:t>
            </a:r>
            <a:r>
              <a:rPr lang="en-US" sz="2667" strike="sngStrike" dirty="0">
                <a:solidFill>
                  <a:srgbClr val="C00000"/>
                </a:solidFill>
              </a:rPr>
              <a:t>const unique_ptr&lt;</a:t>
            </a:r>
            <a:r>
              <a:rPr lang="en-US" sz="2667" strike="sngStrike" dirty="0">
                <a:solidFill>
                  <a:srgbClr val="0070C0"/>
                </a:solidFill>
              </a:rPr>
              <a:t>widget</a:t>
            </a:r>
            <a:r>
              <a:rPr lang="en-US" sz="2667" strike="sngStrike" dirty="0">
                <a:solidFill>
                  <a:srgbClr val="C00000"/>
                </a:solidFill>
              </a:rPr>
              <a:t>&gt;&amp;</a:t>
            </a:r>
            <a:r>
              <a:rPr lang="en-US" sz="2667" strike="sngStrike" dirty="0">
                <a:solidFill>
                  <a:srgbClr val="0070C0"/>
                </a:solidFill>
              </a:rPr>
              <a:t> );	</a:t>
            </a:r>
            <a:r>
              <a:rPr lang="en-US" sz="2667" strike="sngStrike" dirty="0">
                <a:solidFill>
                  <a:srgbClr val="C00000"/>
                </a:solidFill>
              </a:rPr>
              <a:t>// usually not what you want</a:t>
            </a:r>
            <a:endParaRPr lang="en-US" sz="2667" i="1" strike="sngStrike" dirty="0">
              <a:solidFill>
                <a:srgbClr val="C00000"/>
              </a:solidFill>
            </a:endParaRPr>
          </a:p>
          <a:p>
            <a:pPr marL="0" lvl="1" indent="0">
              <a:lnSpc>
                <a:spcPct val="90000"/>
              </a:lnSpc>
              <a:spcBef>
                <a:spcPts val="1200"/>
              </a:spcBef>
              <a:buClr>
                <a:schemeClr val="accent1"/>
              </a:buClr>
              <a:buNone/>
              <a:tabLst>
                <a:tab pos="2288060" algn="l"/>
                <a:tab pos="6553036" algn="l"/>
              </a:tabLst>
            </a:pPr>
            <a:endParaRPr lang="en-US" sz="2667" dirty="0">
              <a:solidFill>
                <a:srgbClr val="0070C0"/>
              </a:solidFill>
            </a:endParaRPr>
          </a:p>
          <a:p>
            <a:pPr marL="0" lvl="1" indent="0">
              <a:lnSpc>
                <a:spcPct val="90000"/>
              </a:lnSpc>
              <a:spcBef>
                <a:spcPts val="1200"/>
              </a:spcBef>
              <a:buClr>
                <a:schemeClr val="accent1"/>
              </a:buClr>
              <a:buNone/>
              <a:tabLst>
                <a:tab pos="2288060" algn="l"/>
                <a:tab pos="6553036" algn="l"/>
              </a:tabLst>
            </a:pPr>
            <a:r>
              <a:rPr lang="en-US" sz="2667" dirty="0">
                <a:solidFill>
                  <a:srgbClr val="00B050"/>
                </a:solidFill>
              </a:rPr>
              <a:t>shared_ptr&lt;</a:t>
            </a:r>
            <a:r>
              <a:rPr lang="en-US" sz="2667" dirty="0">
                <a:solidFill>
                  <a:srgbClr val="0070C0"/>
                </a:solidFill>
              </a:rPr>
              <a:t>widget</a:t>
            </a:r>
            <a:r>
              <a:rPr lang="en-US" sz="2667" dirty="0">
                <a:solidFill>
                  <a:srgbClr val="00B050"/>
                </a:solidFill>
              </a:rPr>
              <a:t>&gt;</a:t>
            </a:r>
            <a:r>
              <a:rPr lang="en-US" sz="2667" dirty="0">
                <a:solidFill>
                  <a:srgbClr val="0070C0"/>
                </a:solidFill>
              </a:rPr>
              <a:t> </a:t>
            </a:r>
            <a:r>
              <a:rPr lang="en-US" sz="2667" b="1" dirty="0">
                <a:solidFill>
                  <a:srgbClr val="005C2A"/>
                </a:solidFill>
              </a:rPr>
              <a:t>factory</a:t>
            </a:r>
            <a:r>
              <a:rPr lang="en-US" sz="2667" dirty="0">
                <a:solidFill>
                  <a:srgbClr val="0070C0"/>
                </a:solidFill>
              </a:rPr>
              <a:t>();	// source + shared ownership </a:t>
            </a:r>
            <a:br>
              <a:rPr lang="en-US" sz="2667" dirty="0">
                <a:solidFill>
                  <a:srgbClr val="0070C0"/>
                </a:solidFill>
              </a:rPr>
            </a:br>
            <a:r>
              <a:rPr lang="en-US" sz="2667" dirty="0">
                <a:solidFill>
                  <a:srgbClr val="0070C0"/>
                </a:solidFill>
              </a:rPr>
              <a:t>	// when you know it will be shared, perhaps by factory itself</a:t>
            </a:r>
          </a:p>
          <a:p>
            <a:pPr marL="0" lvl="1" indent="0">
              <a:lnSpc>
                <a:spcPct val="90000"/>
              </a:lnSpc>
              <a:spcBef>
                <a:spcPts val="1200"/>
              </a:spcBef>
              <a:buClr>
                <a:schemeClr val="accent1"/>
              </a:buClr>
              <a:buNone/>
              <a:tabLst>
                <a:tab pos="2288060" algn="l"/>
                <a:tab pos="6553036" algn="l"/>
              </a:tabLst>
            </a:pPr>
            <a:r>
              <a:rPr lang="en-US" sz="2667" dirty="0">
                <a:solidFill>
                  <a:srgbClr val="0070C0"/>
                </a:solidFill>
              </a:rPr>
              <a:t>void </a:t>
            </a:r>
            <a:r>
              <a:rPr lang="en-US" sz="2667" b="1" dirty="0">
                <a:solidFill>
                  <a:srgbClr val="005C2A"/>
                </a:solidFill>
              </a:rPr>
              <a:t>share</a:t>
            </a:r>
            <a:r>
              <a:rPr lang="en-US" sz="2667" dirty="0">
                <a:solidFill>
                  <a:srgbClr val="0070C0"/>
                </a:solidFill>
              </a:rPr>
              <a:t>( </a:t>
            </a:r>
            <a:r>
              <a:rPr lang="en-US" sz="2667" dirty="0">
                <a:solidFill>
                  <a:srgbClr val="00B050"/>
                </a:solidFill>
              </a:rPr>
              <a:t>shared_ptr&lt;</a:t>
            </a:r>
            <a:r>
              <a:rPr lang="en-US" sz="2667" dirty="0">
                <a:solidFill>
                  <a:srgbClr val="0070C0"/>
                </a:solidFill>
              </a:rPr>
              <a:t>widget</a:t>
            </a:r>
            <a:r>
              <a:rPr lang="en-US" sz="2667" dirty="0">
                <a:solidFill>
                  <a:srgbClr val="00B050"/>
                </a:solidFill>
              </a:rPr>
              <a:t>&gt;</a:t>
            </a:r>
            <a:r>
              <a:rPr lang="en-US" sz="2667" dirty="0">
                <a:solidFill>
                  <a:srgbClr val="0070C0"/>
                </a:solidFill>
              </a:rPr>
              <a:t> );	// share – “</a:t>
            </a:r>
            <a:r>
              <a:rPr lang="en-US" sz="2667" b="1" dirty="0">
                <a:solidFill>
                  <a:srgbClr val="0070C0"/>
                </a:solidFill>
              </a:rPr>
              <a:t>will</a:t>
            </a:r>
            <a:r>
              <a:rPr lang="en-US" sz="2667" dirty="0">
                <a:solidFill>
                  <a:srgbClr val="0070C0"/>
                </a:solidFill>
              </a:rPr>
              <a:t>” retain </a:t>
            </a:r>
            <a:r>
              <a:rPr lang="en-US" sz="2667" dirty="0" err="1">
                <a:solidFill>
                  <a:srgbClr val="0070C0"/>
                </a:solidFill>
              </a:rPr>
              <a:t>refcount</a:t>
            </a:r>
            <a:endParaRPr lang="en-US" sz="2667" dirty="0">
              <a:solidFill>
                <a:srgbClr val="0070C0"/>
              </a:solidFill>
            </a:endParaRPr>
          </a:p>
          <a:p>
            <a:pPr marL="0" lvl="1" indent="0">
              <a:lnSpc>
                <a:spcPct val="90000"/>
              </a:lnSpc>
              <a:spcBef>
                <a:spcPts val="1200"/>
              </a:spcBef>
              <a:buClr>
                <a:schemeClr val="accent1"/>
              </a:buClr>
              <a:buNone/>
              <a:tabLst>
                <a:tab pos="2288060" algn="l"/>
                <a:tab pos="6553036" algn="l"/>
              </a:tabLst>
            </a:pPr>
            <a:r>
              <a:rPr lang="en-US" sz="2667" dirty="0">
                <a:solidFill>
                  <a:srgbClr val="0070C0"/>
                </a:solidFill>
              </a:rPr>
              <a:t>void </a:t>
            </a:r>
            <a:r>
              <a:rPr lang="en-US" sz="2667" b="1" dirty="0">
                <a:solidFill>
                  <a:srgbClr val="005C2A"/>
                </a:solidFill>
              </a:rPr>
              <a:t>reseat</a:t>
            </a:r>
            <a:r>
              <a:rPr lang="en-US" sz="2667" dirty="0">
                <a:solidFill>
                  <a:srgbClr val="0070C0"/>
                </a:solidFill>
              </a:rPr>
              <a:t>( </a:t>
            </a:r>
            <a:r>
              <a:rPr lang="en-US" sz="2667" dirty="0">
                <a:solidFill>
                  <a:srgbClr val="00B050"/>
                </a:solidFill>
              </a:rPr>
              <a:t>shared_ptr&lt;</a:t>
            </a:r>
            <a:r>
              <a:rPr lang="en-US" sz="2667" dirty="0">
                <a:solidFill>
                  <a:srgbClr val="0070C0"/>
                </a:solidFill>
              </a:rPr>
              <a:t>widget</a:t>
            </a:r>
            <a:r>
              <a:rPr lang="en-US" sz="2667" dirty="0">
                <a:solidFill>
                  <a:srgbClr val="00B050"/>
                </a:solidFill>
              </a:rPr>
              <a:t>&gt;&amp;</a:t>
            </a:r>
            <a:r>
              <a:rPr lang="en-US" sz="2667" dirty="0">
                <a:solidFill>
                  <a:srgbClr val="0070C0"/>
                </a:solidFill>
              </a:rPr>
              <a:t> );	// “</a:t>
            </a:r>
            <a:r>
              <a:rPr lang="en-US" sz="2667" b="1" dirty="0">
                <a:solidFill>
                  <a:srgbClr val="0070C0"/>
                </a:solidFill>
              </a:rPr>
              <a:t>might</a:t>
            </a:r>
            <a:r>
              <a:rPr lang="en-US" sz="2667" dirty="0">
                <a:solidFill>
                  <a:srgbClr val="0070C0"/>
                </a:solidFill>
              </a:rPr>
              <a:t>” reseat </a:t>
            </a:r>
            <a:r>
              <a:rPr lang="en-US" sz="2667" dirty="0" err="1">
                <a:solidFill>
                  <a:srgbClr val="0070C0"/>
                </a:solidFill>
              </a:rPr>
              <a:t>ptr</a:t>
            </a:r>
            <a:endParaRPr lang="en-US" sz="2667" dirty="0">
              <a:solidFill>
                <a:srgbClr val="0070C0"/>
              </a:solidFill>
            </a:endParaRPr>
          </a:p>
          <a:p>
            <a:pPr marL="0" lvl="1" indent="0">
              <a:lnSpc>
                <a:spcPct val="90000"/>
              </a:lnSpc>
              <a:spcBef>
                <a:spcPts val="1200"/>
              </a:spcBef>
              <a:buClr>
                <a:schemeClr val="accent1"/>
              </a:buClr>
              <a:buNone/>
              <a:tabLst>
                <a:tab pos="2288060" algn="l"/>
                <a:tab pos="6553036" algn="l"/>
              </a:tabLst>
            </a:pPr>
            <a:r>
              <a:rPr lang="en-US" sz="2667" dirty="0">
                <a:solidFill>
                  <a:srgbClr val="0070C0"/>
                </a:solidFill>
              </a:rPr>
              <a:t>void </a:t>
            </a:r>
            <a:r>
              <a:rPr lang="en-US" sz="2667" b="1" dirty="0" err="1">
                <a:solidFill>
                  <a:srgbClr val="005C2A"/>
                </a:solidFill>
              </a:rPr>
              <a:t>may_share</a:t>
            </a:r>
            <a:r>
              <a:rPr lang="en-US" sz="2667" dirty="0">
                <a:solidFill>
                  <a:srgbClr val="0070C0"/>
                </a:solidFill>
              </a:rPr>
              <a:t>( </a:t>
            </a:r>
            <a:r>
              <a:rPr lang="en-US" sz="2667" dirty="0">
                <a:solidFill>
                  <a:srgbClr val="00B050"/>
                </a:solidFill>
              </a:rPr>
              <a:t>const shared_ptr&lt;</a:t>
            </a:r>
            <a:r>
              <a:rPr lang="en-US" sz="2667" dirty="0">
                <a:solidFill>
                  <a:srgbClr val="0070C0"/>
                </a:solidFill>
              </a:rPr>
              <a:t>widget</a:t>
            </a:r>
            <a:r>
              <a:rPr lang="en-US" sz="2667" dirty="0">
                <a:solidFill>
                  <a:srgbClr val="00B050"/>
                </a:solidFill>
              </a:rPr>
              <a:t>&gt;&amp;</a:t>
            </a:r>
            <a:r>
              <a:rPr lang="en-US" sz="2667" dirty="0">
                <a:solidFill>
                  <a:srgbClr val="0070C0"/>
                </a:solidFill>
              </a:rPr>
              <a:t> );	// “</a:t>
            </a:r>
            <a:r>
              <a:rPr lang="en-US" sz="2667" b="1" dirty="0">
                <a:solidFill>
                  <a:srgbClr val="0070C0"/>
                </a:solidFill>
              </a:rPr>
              <a:t>might</a:t>
            </a:r>
            <a:r>
              <a:rPr lang="en-US" sz="2667" dirty="0">
                <a:solidFill>
                  <a:srgbClr val="0070C0"/>
                </a:solidFill>
              </a:rPr>
              <a:t>” retain </a:t>
            </a:r>
            <a:r>
              <a:rPr lang="en-US" sz="2667" dirty="0" err="1">
                <a:solidFill>
                  <a:srgbClr val="0070C0"/>
                </a:solidFill>
              </a:rPr>
              <a:t>refcount</a:t>
            </a:r>
            <a:endParaRPr lang="en-US" sz="2667" dirty="0">
              <a:solidFill>
                <a:srgbClr val="0070C0"/>
              </a:solidFill>
            </a:endParaRPr>
          </a:p>
        </p:txBody>
      </p:sp>
    </p:spTree>
    <p:extLst>
      <p:ext uri="{BB962C8B-B14F-4D97-AF65-F5344CB8AC3E}">
        <p14:creationId xmlns:p14="http://schemas.microsoft.com/office/powerpoint/2010/main" val="407111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229B4B-F6CF-4486-86EB-0A747CB68275}"/>
              </a:ext>
            </a:extLst>
          </p:cNvPr>
          <p:cNvSpPr/>
          <p:nvPr/>
        </p:nvSpPr>
        <p:spPr>
          <a:xfrm>
            <a:off x="0" y="2006600"/>
            <a:ext cx="12192000" cy="50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1219170" fontAlgn="base">
              <a:spcBef>
                <a:spcPct val="0"/>
              </a:spcBef>
              <a:spcAft>
                <a:spcPct val="0"/>
              </a:spcAft>
            </a:pPr>
            <a:endParaRPr lang="en-US" sz="2400">
              <a:solidFill>
                <a:prstClr val="black"/>
              </a:solidFill>
              <a:latin typeface="Calibri"/>
            </a:endParaRPr>
          </a:p>
        </p:txBody>
      </p:sp>
      <p:sp>
        <p:nvSpPr>
          <p:cNvPr id="4" name="Title 3">
            <a:extLst>
              <a:ext uri="{FF2B5EF4-FFF2-40B4-BE49-F238E27FC236}">
                <a16:creationId xmlns:a16="http://schemas.microsoft.com/office/drawing/2014/main" id="{731AA93E-3C35-412C-9E97-28FB51DB10FA}"/>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5A9467FD-9CDD-4C78-910B-C18F1D116E9B}"/>
              </a:ext>
            </a:extLst>
          </p:cNvPr>
          <p:cNvSpPr>
            <a:spLocks noGrp="1"/>
          </p:cNvSpPr>
          <p:nvPr>
            <p:ph sz="quarter" idx="1"/>
          </p:nvPr>
        </p:nvSpPr>
        <p:spPr>
          <a:xfrm>
            <a:off x="609600" y="1473200"/>
            <a:ext cx="10972800" cy="4292600"/>
          </a:xfrm>
        </p:spPr>
        <p:txBody>
          <a:bodyPr>
            <a:normAutofit fontScale="77500" lnSpcReduction="20000"/>
          </a:bodyPr>
          <a:lstStyle/>
          <a:p>
            <a:pPr>
              <a:lnSpc>
                <a:spcPct val="130000"/>
              </a:lnSpc>
            </a:pPr>
            <a:r>
              <a:rPr lang="en-US" dirty="0"/>
              <a:t>What’s new?</a:t>
            </a:r>
          </a:p>
          <a:p>
            <a:pPr lvl="1">
              <a:lnSpc>
                <a:spcPct val="130000"/>
              </a:lnSpc>
            </a:pPr>
            <a:r>
              <a:rPr lang="en-US" dirty="0"/>
              <a:t>“Classic” vs. “Modern” C++</a:t>
            </a:r>
          </a:p>
          <a:p>
            <a:pPr lvl="1">
              <a:lnSpc>
                <a:spcPct val="130000"/>
              </a:lnSpc>
            </a:pPr>
            <a:r>
              <a:rPr lang="en-US" dirty="0"/>
              <a:t>Move semantics; vocabulary types</a:t>
            </a:r>
          </a:p>
          <a:p>
            <a:pPr>
              <a:lnSpc>
                <a:spcPct val="130000"/>
              </a:lnSpc>
            </a:pPr>
            <a:r>
              <a:rPr lang="en-US" dirty="0"/>
              <a:t>“Top two” general issues/techniques</a:t>
            </a:r>
          </a:p>
          <a:p>
            <a:pPr lvl="1">
              <a:lnSpc>
                <a:spcPct val="130000"/>
              </a:lnSpc>
            </a:pPr>
            <a:r>
              <a:rPr lang="en-US" dirty="0"/>
              <a:t>RAII + scopes</a:t>
            </a:r>
          </a:p>
          <a:p>
            <a:pPr lvl="1">
              <a:lnSpc>
                <a:spcPct val="130000"/>
              </a:lnSpc>
            </a:pPr>
            <a:r>
              <a:rPr lang="en-US" dirty="0"/>
              <a:t>Error handling</a:t>
            </a:r>
          </a:p>
          <a:p>
            <a:pPr>
              <a:lnSpc>
                <a:spcPct val="130000"/>
              </a:lnSpc>
            </a:pPr>
            <a:r>
              <a:rPr lang="en-US" dirty="0"/>
              <a:t>“One more”</a:t>
            </a:r>
          </a:p>
          <a:p>
            <a:pPr lvl="1">
              <a:lnSpc>
                <a:spcPct val="130000"/>
              </a:lnSpc>
            </a:pPr>
            <a:r>
              <a:rPr lang="en-US" dirty="0"/>
              <a:t>Pointers: Dumb and smart (and smart used correctly)</a:t>
            </a:r>
          </a:p>
          <a:p>
            <a:pPr lvl="1">
              <a:lnSpc>
                <a:spcPct val="130000"/>
              </a:lnSpc>
            </a:pPr>
            <a:endParaRPr lang="en-US" dirty="0"/>
          </a:p>
        </p:txBody>
      </p:sp>
    </p:spTree>
    <p:extLst>
      <p:ext uri="{BB962C8B-B14F-4D97-AF65-F5344CB8AC3E}">
        <p14:creationId xmlns:p14="http://schemas.microsoft.com/office/powerpoint/2010/main" val="387130680"/>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“Doing it right”</a:t>
            </a:r>
          </a:p>
        </p:txBody>
      </p:sp>
      <p:sp>
        <p:nvSpPr>
          <p:cNvPr id="3" name="Content Placeholder 2"/>
          <p:cNvSpPr>
            <a:spLocks noGrp="1"/>
          </p:cNvSpPr>
          <p:nvPr>
            <p:ph sz="quarter" idx="1"/>
          </p:nvPr>
        </p:nvSpPr>
        <p:spPr>
          <a:xfrm>
            <a:off x="609600" y="1219200"/>
            <a:ext cx="11074400" cy="5461000"/>
          </a:xfrm>
        </p:spPr>
        <p:txBody>
          <a:bodyPr>
            <a:normAutofit fontScale="77500" lnSpcReduction="20000"/>
          </a:bodyPr>
          <a:lstStyle/>
          <a:p>
            <a:pPr marL="320032" indent="-321725">
              <a:buFont typeface="+mj-lt"/>
              <a:buAutoNum type="arabicPeriod"/>
            </a:pPr>
            <a:r>
              <a:rPr lang="en-US" b="1" dirty="0">
                <a:solidFill>
                  <a:schemeClr val="accent1"/>
                </a:solidFill>
                <a:effectLst>
                  <a:innerShdw blurRad="114300">
                    <a:prstClr val="black"/>
                  </a:innerShdw>
                </a:effectLst>
              </a:rPr>
              <a:t>Never pass smart pointers (by value or by reference) unless you actually want to manipulate the pointer </a:t>
            </a:r>
            <a:r>
              <a:rPr lang="en-US" b="1" dirty="0">
                <a:solidFill>
                  <a:schemeClr val="accent1"/>
                </a:solidFill>
                <a:effectLst>
                  <a:innerShdw blurRad="114300">
                    <a:prstClr val="black"/>
                  </a:innerShdw>
                </a:effectLst>
                <a:sym typeface="Symbol" panose="05050102010706020507" pitchFamily="18" charset="2"/>
              </a:rPr>
              <a:t> store, change, or let go of a reference.</a:t>
            </a:r>
          </a:p>
          <a:p>
            <a:pPr lvl="1"/>
            <a:r>
              <a:rPr lang="en-US" dirty="0">
                <a:sym typeface="Symbol" panose="05050102010706020507" pitchFamily="18" charset="2"/>
              </a:rPr>
              <a:t>Prefer passing objects by * or &amp; as usual – just like always.</a:t>
            </a:r>
          </a:p>
          <a:p>
            <a:pPr lvl="2"/>
            <a:r>
              <a:rPr lang="en-US" dirty="0">
                <a:sym typeface="Symbol" panose="05050102010706020507" pitchFamily="18" charset="2"/>
              </a:rPr>
              <a:t>Remember: Take </a:t>
            </a:r>
            <a:r>
              <a:rPr lang="en-US" dirty="0" err="1">
                <a:sym typeface="Symbol" panose="05050102010706020507" pitchFamily="18" charset="2"/>
              </a:rPr>
              <a:t>unaliased+local</a:t>
            </a:r>
            <a:r>
              <a:rPr lang="en-US" dirty="0">
                <a:sym typeface="Symbol" panose="05050102010706020507" pitchFamily="18" charset="2"/>
              </a:rPr>
              <a:t> copy at the top of a call tree, don’t pass f(*</a:t>
            </a:r>
            <a:r>
              <a:rPr lang="en-US" dirty="0" err="1">
                <a:sym typeface="Symbol" panose="05050102010706020507" pitchFamily="18" charset="2"/>
              </a:rPr>
              <a:t>other_p</a:t>
            </a:r>
            <a:r>
              <a:rPr lang="en-US" dirty="0">
                <a:sym typeface="Symbol" panose="05050102010706020507" pitchFamily="18" charset="2"/>
              </a:rPr>
              <a:t>).</a:t>
            </a:r>
          </a:p>
          <a:p>
            <a:pPr lvl="1"/>
            <a:r>
              <a:rPr lang="en-US" b="1" dirty="0">
                <a:sym typeface="Symbol" panose="05050102010706020507" pitchFamily="18" charset="2"/>
              </a:rPr>
              <a:t>Else</a:t>
            </a:r>
            <a:r>
              <a:rPr lang="en-US" dirty="0">
                <a:sym typeface="Symbol" panose="05050102010706020507" pitchFamily="18" charset="2"/>
              </a:rPr>
              <a:t> if you do want to manipulate lifetime, great, do it as on previous slide.</a:t>
            </a:r>
          </a:p>
          <a:p>
            <a:pPr marL="320032" indent="-321725">
              <a:buFont typeface="+mj-lt"/>
              <a:buAutoNum type="arabicPeriod"/>
            </a:pPr>
            <a:r>
              <a:rPr lang="en-US" b="1" dirty="0">
                <a:solidFill>
                  <a:schemeClr val="accent1"/>
                </a:solidFill>
                <a:effectLst>
                  <a:innerShdw blurRad="114300">
                    <a:prstClr val="black"/>
                  </a:innerShdw>
                </a:effectLst>
                <a:sym typeface="Symbol" panose="05050102010706020507" pitchFamily="18" charset="2"/>
              </a:rPr>
              <a:t>Express ownership using unique_ptr wherever possible</a:t>
            </a:r>
            <a:r>
              <a:rPr lang="en-US" dirty="0">
                <a:sym typeface="Symbol" panose="05050102010706020507" pitchFamily="18" charset="2"/>
              </a:rPr>
              <a:t>, including when you don’t know whether the object will actually ever be shared.</a:t>
            </a:r>
          </a:p>
          <a:p>
            <a:pPr lvl="1"/>
            <a:r>
              <a:rPr lang="en-US" dirty="0">
                <a:sym typeface="Symbol" panose="05050102010706020507" pitchFamily="18" charset="2"/>
              </a:rPr>
              <a:t>It’s free = exactly the cost of a raw pointer, by design.</a:t>
            </a:r>
          </a:p>
          <a:p>
            <a:pPr lvl="1"/>
            <a:r>
              <a:rPr lang="en-US" dirty="0">
                <a:sym typeface="Symbol" panose="05050102010706020507" pitchFamily="18" charset="2"/>
              </a:rPr>
              <a:t>It’s safe = better than a raw pointer, including exception-safe.</a:t>
            </a:r>
          </a:p>
          <a:p>
            <a:pPr lvl="1"/>
            <a:r>
              <a:rPr lang="en-US" dirty="0">
                <a:sym typeface="Symbol" panose="05050102010706020507" pitchFamily="18" charset="2"/>
              </a:rPr>
              <a:t>It’s declarative = expresses intended uniqueness and source/sink semantics.</a:t>
            </a:r>
          </a:p>
          <a:p>
            <a:pPr lvl="1"/>
            <a:r>
              <a:rPr lang="en-US" b="1" dirty="0">
                <a:sym typeface="Symbol" panose="05050102010706020507" pitchFamily="18" charset="2"/>
              </a:rPr>
              <a:t>It removes many (often most) objects out of the ref counted population.</a:t>
            </a:r>
          </a:p>
          <a:p>
            <a:pPr marL="320032" indent="-321725">
              <a:buFont typeface="+mj-lt"/>
              <a:buAutoNum type="arabicPeriod"/>
            </a:pPr>
            <a:r>
              <a:rPr lang="en-US" b="1" dirty="0">
                <a:solidFill>
                  <a:schemeClr val="accent1"/>
                </a:solidFill>
                <a:effectLst>
                  <a:innerShdw blurRad="114300">
                    <a:prstClr val="black"/>
                  </a:innerShdw>
                </a:effectLst>
                <a:sym typeface="Symbol" panose="05050102010706020507" pitchFamily="18" charset="2"/>
              </a:rPr>
              <a:t>Else use </a:t>
            </a:r>
            <a:r>
              <a:rPr lang="en-US" b="1" dirty="0" err="1">
                <a:solidFill>
                  <a:schemeClr val="accent1"/>
                </a:solidFill>
                <a:effectLst>
                  <a:innerShdw blurRad="114300">
                    <a:prstClr val="black"/>
                  </a:innerShdw>
                </a:effectLst>
                <a:sym typeface="Symbol" panose="05050102010706020507" pitchFamily="18" charset="2"/>
              </a:rPr>
              <a:t>make_shared</a:t>
            </a:r>
            <a:r>
              <a:rPr lang="en-US" b="1" dirty="0">
                <a:solidFill>
                  <a:schemeClr val="accent1"/>
                </a:solidFill>
                <a:effectLst>
                  <a:innerShdw blurRad="114300">
                    <a:prstClr val="black"/>
                  </a:innerShdw>
                </a:effectLst>
                <a:sym typeface="Symbol" panose="05050102010706020507" pitchFamily="18" charset="2"/>
              </a:rPr>
              <a:t> up front wherever possible</a:t>
            </a:r>
            <a:r>
              <a:rPr lang="en-US" spc="-13" dirty="0">
                <a:sym typeface="Symbol" panose="05050102010706020507" pitchFamily="18" charset="2"/>
              </a:rPr>
              <a:t>, if object will be shared.</a:t>
            </a:r>
          </a:p>
        </p:txBody>
      </p:sp>
    </p:spTree>
    <p:extLst>
      <p:ext uri="{BB962C8B-B14F-4D97-AF65-F5344CB8AC3E}">
        <p14:creationId xmlns:p14="http://schemas.microsoft.com/office/powerpoint/2010/main" val="111043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1AA93E-3C35-412C-9E97-28FB51DB10FA}"/>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5A9467FD-9CDD-4C78-910B-C18F1D116E9B}"/>
              </a:ext>
            </a:extLst>
          </p:cNvPr>
          <p:cNvSpPr>
            <a:spLocks noGrp="1"/>
          </p:cNvSpPr>
          <p:nvPr>
            <p:ph sz="quarter" idx="1"/>
          </p:nvPr>
        </p:nvSpPr>
        <p:spPr>
          <a:xfrm>
            <a:off x="609600" y="1473200"/>
            <a:ext cx="10972800" cy="4292600"/>
          </a:xfrm>
        </p:spPr>
        <p:txBody>
          <a:bodyPr>
            <a:normAutofit fontScale="77500" lnSpcReduction="20000"/>
          </a:bodyPr>
          <a:lstStyle/>
          <a:p>
            <a:pPr>
              <a:lnSpc>
                <a:spcPct val="130000"/>
              </a:lnSpc>
            </a:pPr>
            <a:r>
              <a:rPr lang="en-US" dirty="0"/>
              <a:t>What’s new?</a:t>
            </a:r>
          </a:p>
          <a:p>
            <a:pPr lvl="1">
              <a:lnSpc>
                <a:spcPct val="130000"/>
              </a:lnSpc>
            </a:pPr>
            <a:r>
              <a:rPr lang="en-US" dirty="0"/>
              <a:t>“Classic” vs. “Modern” C++</a:t>
            </a:r>
          </a:p>
          <a:p>
            <a:pPr lvl="1">
              <a:lnSpc>
                <a:spcPct val="130000"/>
              </a:lnSpc>
            </a:pPr>
            <a:r>
              <a:rPr lang="en-US" dirty="0"/>
              <a:t>Move semantics; vocabulary types</a:t>
            </a:r>
          </a:p>
          <a:p>
            <a:pPr>
              <a:lnSpc>
                <a:spcPct val="130000"/>
              </a:lnSpc>
            </a:pPr>
            <a:r>
              <a:rPr lang="en-US" dirty="0"/>
              <a:t>“Top two” general issues/techniques</a:t>
            </a:r>
          </a:p>
          <a:p>
            <a:pPr lvl="1">
              <a:lnSpc>
                <a:spcPct val="130000"/>
              </a:lnSpc>
            </a:pPr>
            <a:r>
              <a:rPr lang="en-US" dirty="0"/>
              <a:t>RAII + scopes</a:t>
            </a:r>
          </a:p>
          <a:p>
            <a:pPr lvl="1">
              <a:lnSpc>
                <a:spcPct val="130000"/>
              </a:lnSpc>
            </a:pPr>
            <a:r>
              <a:rPr lang="en-US" dirty="0"/>
              <a:t>Error handling</a:t>
            </a:r>
          </a:p>
          <a:p>
            <a:pPr>
              <a:lnSpc>
                <a:spcPct val="130000"/>
              </a:lnSpc>
            </a:pPr>
            <a:r>
              <a:rPr lang="en-US" dirty="0"/>
              <a:t>“One more”</a:t>
            </a:r>
          </a:p>
          <a:p>
            <a:pPr lvl="1">
              <a:lnSpc>
                <a:spcPct val="130000"/>
              </a:lnSpc>
            </a:pPr>
            <a:r>
              <a:rPr lang="en-US" dirty="0"/>
              <a:t>Pointers: Dumb and smart (and smart used correctly)</a:t>
            </a:r>
          </a:p>
          <a:p>
            <a:pPr lvl="1">
              <a:lnSpc>
                <a:spcPct val="130000"/>
              </a:lnSpc>
            </a:pPr>
            <a:endParaRPr lang="en-US" dirty="0"/>
          </a:p>
        </p:txBody>
      </p:sp>
    </p:spTree>
    <p:extLst>
      <p:ext uri="{BB962C8B-B14F-4D97-AF65-F5344CB8AC3E}">
        <p14:creationId xmlns:p14="http://schemas.microsoft.com/office/powerpoint/2010/main" val="3281740029"/>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649396-45E6-44B4-B4BF-42E7B35ED3EB}"/>
              </a:ext>
            </a:extLst>
          </p:cNvPr>
          <p:cNvSpPr/>
          <p:nvPr/>
        </p:nvSpPr>
        <p:spPr bwMode="auto">
          <a:xfrm>
            <a:off x="0" y="487"/>
            <a:ext cx="5046560"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46F3BFC1-F164-474D-99B4-DEC0CBF8F92F}"/>
              </a:ext>
            </a:extLst>
          </p:cNvPr>
          <p:cNvSpPr txBox="1"/>
          <p:nvPr/>
        </p:nvSpPr>
        <p:spPr>
          <a:xfrm>
            <a:off x="250164" y="2550977"/>
            <a:ext cx="3537023" cy="2462087"/>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3921" b="0" i="0" u="none" strike="noStrike" kern="1200" cap="none" spc="0" normalizeH="0" baseline="0" noProof="0" dirty="0">
                <a:ln>
                  <a:noFill/>
                </a:ln>
                <a:gradFill>
                  <a:gsLst>
                    <a:gs pos="4120">
                      <a:srgbClr val="FFFFFF"/>
                    </a:gs>
                    <a:gs pos="14000">
                      <a:srgbClr val="FFFFFF"/>
                    </a:gs>
                  </a:gsLst>
                  <a:lin ang="5400000" scaled="0"/>
                </a:gradFill>
                <a:effectLst/>
                <a:uLnTx/>
                <a:uFillTx/>
                <a:latin typeface="Segoe UI"/>
                <a:ea typeface="+mn-ea"/>
                <a:cs typeface="+mn-cs"/>
              </a:rPr>
              <a:t>Complete your evaluations </a:t>
            </a:r>
            <a:br>
              <a:rPr kumimoji="0" lang="en-US" sz="3921" b="0" i="0" u="none" strike="noStrike" kern="1200" cap="none" spc="0" normalizeH="0" baseline="0" noProof="0" dirty="0">
                <a:ln>
                  <a:noFill/>
                </a:ln>
                <a:gradFill>
                  <a:gsLst>
                    <a:gs pos="4120">
                      <a:srgbClr val="FFFFFF"/>
                    </a:gs>
                    <a:gs pos="14000">
                      <a:srgbClr val="FFFFFF"/>
                    </a:gs>
                  </a:gsLst>
                  <a:lin ang="5400000" scaled="0"/>
                </a:gradFill>
                <a:effectLst/>
                <a:uLnTx/>
                <a:uFillTx/>
                <a:latin typeface="Segoe UI"/>
                <a:ea typeface="+mn-ea"/>
                <a:cs typeface="+mn-cs"/>
              </a:rPr>
            </a:br>
            <a:r>
              <a:rPr kumimoji="0" lang="en-US" sz="3921" b="0" i="0" u="none" strike="noStrike" kern="1200" cap="none" spc="0" normalizeH="0" baseline="0" noProof="0" dirty="0">
                <a:ln>
                  <a:noFill/>
                </a:ln>
                <a:gradFill>
                  <a:gsLst>
                    <a:gs pos="4120">
                      <a:srgbClr val="FFFFFF"/>
                    </a:gs>
                    <a:gs pos="14000">
                      <a:srgbClr val="FFFFFF"/>
                    </a:gs>
                  </a:gsLst>
                  <a:lin ang="5400000" scaled="0"/>
                </a:gradFill>
                <a:effectLst/>
                <a:uLnTx/>
                <a:uFillTx/>
                <a:latin typeface="Segoe UI"/>
                <a:ea typeface="+mn-ea"/>
                <a:cs typeface="+mn-cs"/>
              </a:rPr>
              <a:t>to </a:t>
            </a:r>
            <a:r>
              <a:rPr kumimoji="0" lang="en-US" sz="3921" b="1" i="0" u="none" strike="noStrike" kern="1200" cap="none" spc="0" normalizeH="0" baseline="0" noProof="0" dirty="0">
                <a:ln>
                  <a:noFill/>
                </a:ln>
                <a:gradFill>
                  <a:gsLst>
                    <a:gs pos="4120">
                      <a:srgbClr val="FFFFFF"/>
                    </a:gs>
                    <a:gs pos="14000">
                      <a:srgbClr val="FFFFFF"/>
                    </a:gs>
                  </a:gsLst>
                  <a:lin ang="5400000" scaled="0"/>
                </a:gradFill>
                <a:effectLst/>
                <a:uLnTx/>
                <a:uFillTx/>
                <a:latin typeface="Segoe UI" panose="020B0502040204020203" pitchFamily="34" charset="0"/>
                <a:ea typeface="+mn-ea"/>
                <a:cs typeface="Segoe UI" panose="020B0502040204020203" pitchFamily="34" charset="0"/>
              </a:rPr>
              <a:t>win prizes! </a:t>
            </a:r>
          </a:p>
        </p:txBody>
      </p:sp>
      <p:sp>
        <p:nvSpPr>
          <p:cNvPr id="5" name="TextBox 4">
            <a:extLst>
              <a:ext uri="{FF2B5EF4-FFF2-40B4-BE49-F238E27FC236}">
                <a16:creationId xmlns:a16="http://schemas.microsoft.com/office/drawing/2014/main" id="{705D2AC1-E78D-487F-B163-91F86BADBF36}"/>
              </a:ext>
            </a:extLst>
          </p:cNvPr>
          <p:cNvSpPr txBox="1"/>
          <p:nvPr/>
        </p:nvSpPr>
        <p:spPr>
          <a:xfrm>
            <a:off x="6247551" y="2667800"/>
            <a:ext cx="5694286" cy="1050007"/>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Be eligible to win!</a:t>
            </a:r>
            <a:br>
              <a:rPr kumimoji="0" lang="en-US" sz="1765"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panose="020B0502040204020203" pitchFamily="34" charset="0"/>
                <a:ea typeface="+mn-ea"/>
                <a:cs typeface="Segoe UI" panose="020B0502040204020203" pitchFamily="34" charset="0"/>
              </a:rPr>
            </a:b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panose="020B0502040204020203" pitchFamily="34" charset="0"/>
                <a:ea typeface="+mn-ea"/>
                <a:cs typeface="Segoe UI" panose="020B0502040204020203" pitchFamily="34" charset="0"/>
              </a:rPr>
              <a:t>Make sure you are scanned into your session and complete your session eval to be eligible to win.</a:t>
            </a:r>
          </a:p>
        </p:txBody>
      </p:sp>
      <p:sp>
        <p:nvSpPr>
          <p:cNvPr id="6" name="TextBox 5">
            <a:extLst>
              <a:ext uri="{FF2B5EF4-FFF2-40B4-BE49-F238E27FC236}">
                <a16:creationId xmlns:a16="http://schemas.microsoft.com/office/drawing/2014/main" id="{55CD72A4-07B9-40B8-96C9-8DE799566D59}"/>
              </a:ext>
            </a:extLst>
          </p:cNvPr>
          <p:cNvSpPr txBox="1"/>
          <p:nvPr/>
        </p:nvSpPr>
        <p:spPr>
          <a:xfrm>
            <a:off x="6247551" y="3738795"/>
            <a:ext cx="5528896" cy="83276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Seven winners each day!</a:t>
            </a:r>
            <a:br>
              <a:rPr kumimoji="0" lang="en-US" sz="1961"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a:ea typeface="+mn-ea"/>
                <a:cs typeface="+mn-cs"/>
              </a:rPr>
            </a:b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panose="020B0502040204020203" pitchFamily="34" charset="0"/>
                <a:ea typeface="+mn-ea"/>
                <a:cs typeface="Segoe UI" panose="020B0502040204020203" pitchFamily="34" charset="0"/>
              </a:rPr>
              <a:t>Winners will be notified via email.</a:t>
            </a:r>
          </a:p>
        </p:txBody>
      </p:sp>
      <p:sp>
        <p:nvSpPr>
          <p:cNvPr id="7" name="TextBox 6">
            <a:extLst>
              <a:ext uri="{FF2B5EF4-FFF2-40B4-BE49-F238E27FC236}">
                <a16:creationId xmlns:a16="http://schemas.microsoft.com/office/drawing/2014/main" id="{8123D63E-B62B-4B63-9DA2-4B82AA98DD7F}"/>
              </a:ext>
            </a:extLst>
          </p:cNvPr>
          <p:cNvSpPr txBox="1"/>
          <p:nvPr/>
        </p:nvSpPr>
        <p:spPr>
          <a:xfrm>
            <a:off x="6236127" y="4592546"/>
            <a:ext cx="5540320" cy="200346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Pick up your prize before leaving!</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panose="020B0502040204020203" pitchFamily="34" charset="0"/>
                <a:ea typeface="+mn-ea"/>
                <a:cs typeface="Segoe UI" panose="020B0502040204020203" pitchFamily="34" charset="0"/>
              </a:rPr>
              <a:t>Prizes can be claimed at the info counter located on WSCC level 4, Galleria level.</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Monday: pick up 2:15pm–6:30pm</a:t>
            </a: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panose="020B0502040204020203" pitchFamily="34" charset="0"/>
                <a:ea typeface="+mn-ea"/>
                <a:cs typeface="Segoe UI" panose="020B0502040204020203" pitchFamily="34" charset="0"/>
              </a:rPr>
              <a:t>.</a:t>
            </a: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 </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Tuesday: pick up 7:00am–6:00pm.</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5243">
                      <a:srgbClr val="1A1A1A"/>
                    </a:gs>
                    <a:gs pos="14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Wednesday: pick up 7:00am–5:30pm. </a:t>
            </a:r>
          </a:p>
        </p:txBody>
      </p:sp>
      <p:grpSp>
        <p:nvGrpSpPr>
          <p:cNvPr id="8" name="Group 7">
            <a:extLst>
              <a:ext uri="{FF2B5EF4-FFF2-40B4-BE49-F238E27FC236}">
                <a16:creationId xmlns:a16="http://schemas.microsoft.com/office/drawing/2014/main" id="{E605B7DB-B435-4A1D-B849-CD4122A914C2}"/>
              </a:ext>
            </a:extLst>
          </p:cNvPr>
          <p:cNvGrpSpPr/>
          <p:nvPr/>
        </p:nvGrpSpPr>
        <p:grpSpPr>
          <a:xfrm>
            <a:off x="5487301" y="2818391"/>
            <a:ext cx="748825" cy="748825"/>
            <a:chOff x="3365860" y="518405"/>
            <a:chExt cx="874460" cy="874460"/>
          </a:xfrm>
        </p:grpSpPr>
        <p:sp>
          <p:nvSpPr>
            <p:cNvPr id="9" name="Oval 8">
              <a:extLst>
                <a:ext uri="{FF2B5EF4-FFF2-40B4-BE49-F238E27FC236}">
                  <a16:creationId xmlns:a16="http://schemas.microsoft.com/office/drawing/2014/main" id="{0EFEEE38-4F8E-4D6E-AA9F-BD6FFA082168}"/>
                </a:ext>
              </a:extLst>
            </p:cNvPr>
            <p:cNvSpPr/>
            <p:nvPr/>
          </p:nvSpPr>
          <p:spPr bwMode="auto">
            <a:xfrm>
              <a:off x="3365860" y="518405"/>
              <a:ext cx="874460" cy="87446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PostUpdateLegacy_E1D7" title="Icon of an article, feed, or social media thread">
              <a:extLst>
                <a:ext uri="{FF2B5EF4-FFF2-40B4-BE49-F238E27FC236}">
                  <a16:creationId xmlns:a16="http://schemas.microsoft.com/office/drawing/2014/main" id="{8959DEDE-B2CE-4BFA-977A-B139D00AB7FD}"/>
                </a:ext>
              </a:extLst>
            </p:cNvPr>
            <p:cNvSpPr>
              <a:spLocks noChangeAspect="1" noEditPoints="1"/>
            </p:cNvSpPr>
            <p:nvPr/>
          </p:nvSpPr>
          <p:spPr bwMode="auto">
            <a:xfrm>
              <a:off x="3571961" y="836852"/>
              <a:ext cx="462258" cy="237566"/>
            </a:xfrm>
            <a:custGeom>
              <a:avLst/>
              <a:gdLst>
                <a:gd name="T0" fmla="*/ 270 w 1041"/>
                <a:gd name="T1" fmla="*/ 268 h 535"/>
                <a:gd name="T2" fmla="*/ 68 w 1041"/>
                <a:gd name="T3" fmla="*/ 268 h 535"/>
                <a:gd name="T4" fmla="*/ 269 w 1041"/>
                <a:gd name="T5" fmla="*/ 133 h 535"/>
                <a:gd name="T6" fmla="*/ 0 w 1041"/>
                <a:gd name="T7" fmla="*/ 133 h 535"/>
                <a:gd name="T8" fmla="*/ 270 w 1041"/>
                <a:gd name="T9" fmla="*/ 404 h 535"/>
                <a:gd name="T10" fmla="*/ 135 w 1041"/>
                <a:gd name="T11" fmla="*/ 404 h 535"/>
                <a:gd name="T12" fmla="*/ 1041 w 1041"/>
                <a:gd name="T13" fmla="*/ 0 h 535"/>
                <a:gd name="T14" fmla="*/ 371 w 1041"/>
                <a:gd name="T15" fmla="*/ 0 h 535"/>
                <a:gd name="T16" fmla="*/ 371 w 1041"/>
                <a:gd name="T17" fmla="*/ 535 h 535"/>
                <a:gd name="T18" fmla="*/ 1041 w 1041"/>
                <a:gd name="T19" fmla="*/ 535 h 535"/>
                <a:gd name="T20" fmla="*/ 1041 w 1041"/>
                <a:gd name="T21" fmla="*/ 0 h 535"/>
                <a:gd name="T22" fmla="*/ 671 w 1041"/>
                <a:gd name="T23" fmla="*/ 268 h 535"/>
                <a:gd name="T24" fmla="*/ 469 w 1041"/>
                <a:gd name="T25" fmla="*/ 268 h 535"/>
                <a:gd name="T26" fmla="*/ 942 w 1041"/>
                <a:gd name="T27" fmla="*/ 133 h 535"/>
                <a:gd name="T28" fmla="*/ 469 w 1041"/>
                <a:gd name="T29" fmla="*/ 133 h 535"/>
                <a:gd name="T30" fmla="*/ 672 w 1041"/>
                <a:gd name="T31" fmla="*/ 404 h 535"/>
                <a:gd name="T32" fmla="*/ 469 w 1041"/>
                <a:gd name="T33" fmla="*/ 404 h 535"/>
                <a:gd name="T34" fmla="*/ 909 w 1041"/>
                <a:gd name="T35" fmla="*/ 267 h 535"/>
                <a:gd name="T36" fmla="*/ 772 w 1041"/>
                <a:gd name="T37" fmla="*/ 267 h 535"/>
                <a:gd name="T38" fmla="*/ 772 w 1041"/>
                <a:gd name="T39" fmla="*/ 404 h 535"/>
                <a:gd name="T40" fmla="*/ 909 w 1041"/>
                <a:gd name="T41" fmla="*/ 404 h 535"/>
                <a:gd name="T42" fmla="*/ 909 w 1041"/>
                <a:gd name="T43" fmla="*/ 26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1" h="535">
                  <a:moveTo>
                    <a:pt x="270" y="268"/>
                  </a:moveTo>
                  <a:lnTo>
                    <a:pt x="68" y="268"/>
                  </a:lnTo>
                  <a:moveTo>
                    <a:pt x="269" y="133"/>
                  </a:moveTo>
                  <a:lnTo>
                    <a:pt x="0" y="133"/>
                  </a:lnTo>
                  <a:moveTo>
                    <a:pt x="270" y="404"/>
                  </a:moveTo>
                  <a:lnTo>
                    <a:pt x="135" y="404"/>
                  </a:lnTo>
                  <a:moveTo>
                    <a:pt x="1041" y="0"/>
                  </a:moveTo>
                  <a:lnTo>
                    <a:pt x="371" y="0"/>
                  </a:lnTo>
                  <a:lnTo>
                    <a:pt x="371" y="535"/>
                  </a:lnTo>
                  <a:lnTo>
                    <a:pt x="1041" y="535"/>
                  </a:lnTo>
                  <a:lnTo>
                    <a:pt x="1041" y="0"/>
                  </a:lnTo>
                  <a:moveTo>
                    <a:pt x="671" y="268"/>
                  </a:moveTo>
                  <a:lnTo>
                    <a:pt x="469" y="268"/>
                  </a:lnTo>
                  <a:moveTo>
                    <a:pt x="942" y="133"/>
                  </a:moveTo>
                  <a:lnTo>
                    <a:pt x="469" y="133"/>
                  </a:lnTo>
                  <a:moveTo>
                    <a:pt x="672" y="404"/>
                  </a:moveTo>
                  <a:lnTo>
                    <a:pt x="469" y="404"/>
                  </a:lnTo>
                  <a:moveTo>
                    <a:pt x="909" y="267"/>
                  </a:moveTo>
                  <a:lnTo>
                    <a:pt x="772" y="267"/>
                  </a:lnTo>
                  <a:lnTo>
                    <a:pt x="772" y="404"/>
                  </a:lnTo>
                  <a:lnTo>
                    <a:pt x="909" y="404"/>
                  </a:lnTo>
                  <a:lnTo>
                    <a:pt x="909" y="267"/>
                  </a:lnTo>
                </a:path>
              </a:pathLst>
            </a:custGeom>
            <a:noFill/>
            <a:ln w="15875"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C9F52DCE-C1AC-4646-BC27-D445BA5101E3}"/>
              </a:ext>
            </a:extLst>
          </p:cNvPr>
          <p:cNvGrpSpPr/>
          <p:nvPr/>
        </p:nvGrpSpPr>
        <p:grpSpPr>
          <a:xfrm>
            <a:off x="5487301" y="3780764"/>
            <a:ext cx="748825" cy="748825"/>
            <a:chOff x="3360463" y="3259074"/>
            <a:chExt cx="874460" cy="874460"/>
          </a:xfrm>
        </p:grpSpPr>
        <p:sp>
          <p:nvSpPr>
            <p:cNvPr id="12" name="Oval 11">
              <a:extLst>
                <a:ext uri="{FF2B5EF4-FFF2-40B4-BE49-F238E27FC236}">
                  <a16:creationId xmlns:a16="http://schemas.microsoft.com/office/drawing/2014/main" id="{6E3E3E1A-1575-40BB-BA74-73BF4754A437}"/>
                </a:ext>
              </a:extLst>
            </p:cNvPr>
            <p:cNvSpPr/>
            <p:nvPr/>
          </p:nvSpPr>
          <p:spPr bwMode="auto">
            <a:xfrm>
              <a:off x="3360463" y="3259074"/>
              <a:ext cx="874460" cy="87446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Clock_E917" title="Icon of a clock">
              <a:extLst>
                <a:ext uri="{FF2B5EF4-FFF2-40B4-BE49-F238E27FC236}">
                  <a16:creationId xmlns:a16="http://schemas.microsoft.com/office/drawing/2014/main" id="{0A13A740-301D-46F2-A68C-F18400B8BD6F}"/>
                </a:ext>
              </a:extLst>
            </p:cNvPr>
            <p:cNvSpPr>
              <a:spLocks noChangeAspect="1" noEditPoints="1"/>
            </p:cNvSpPr>
            <p:nvPr/>
          </p:nvSpPr>
          <p:spPr bwMode="auto">
            <a:xfrm>
              <a:off x="3564218" y="3462715"/>
              <a:ext cx="466950" cy="467178"/>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90160370-07D8-4BF8-8BA1-A3713F300829}"/>
              </a:ext>
            </a:extLst>
          </p:cNvPr>
          <p:cNvGrpSpPr/>
          <p:nvPr/>
        </p:nvGrpSpPr>
        <p:grpSpPr>
          <a:xfrm>
            <a:off x="5487301" y="4780852"/>
            <a:ext cx="748825" cy="748825"/>
            <a:chOff x="3360463" y="4644762"/>
            <a:chExt cx="874460" cy="874460"/>
          </a:xfrm>
        </p:grpSpPr>
        <p:sp>
          <p:nvSpPr>
            <p:cNvPr id="15" name="Oval 14">
              <a:extLst>
                <a:ext uri="{FF2B5EF4-FFF2-40B4-BE49-F238E27FC236}">
                  <a16:creationId xmlns:a16="http://schemas.microsoft.com/office/drawing/2014/main" id="{D9822844-F975-4DFA-8744-6D67D09B7265}"/>
                </a:ext>
              </a:extLst>
            </p:cNvPr>
            <p:cNvSpPr/>
            <p:nvPr/>
          </p:nvSpPr>
          <p:spPr bwMode="auto">
            <a:xfrm>
              <a:off x="3360463" y="4644762"/>
              <a:ext cx="874460" cy="87446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people_5" title="Icon of a person with a box around them">
              <a:extLst>
                <a:ext uri="{FF2B5EF4-FFF2-40B4-BE49-F238E27FC236}">
                  <a16:creationId xmlns:a16="http://schemas.microsoft.com/office/drawing/2014/main" id="{3DF2DD8F-015C-4AD8-9A7F-AAF5DC545FEB}"/>
                </a:ext>
              </a:extLst>
            </p:cNvPr>
            <p:cNvSpPr>
              <a:spLocks noChangeAspect="1" noEditPoints="1"/>
            </p:cNvSpPr>
            <p:nvPr/>
          </p:nvSpPr>
          <p:spPr bwMode="auto">
            <a:xfrm>
              <a:off x="3584567" y="4869712"/>
              <a:ext cx="426252" cy="424560"/>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BAC8F63E-8FBD-4601-9099-71A22A335927}"/>
              </a:ext>
            </a:extLst>
          </p:cNvPr>
          <p:cNvGrpSpPr/>
          <p:nvPr/>
        </p:nvGrpSpPr>
        <p:grpSpPr>
          <a:xfrm>
            <a:off x="5390157" y="452186"/>
            <a:ext cx="6325589" cy="2004622"/>
            <a:chOff x="5498241" y="460756"/>
            <a:chExt cx="6452430" cy="2044819"/>
          </a:xfrm>
        </p:grpSpPr>
        <p:pic>
          <p:nvPicPr>
            <p:cNvPr id="17" name="Picture 4" descr="Related image">
              <a:extLst>
                <a:ext uri="{FF2B5EF4-FFF2-40B4-BE49-F238E27FC236}">
                  <a16:creationId xmlns:a16="http://schemas.microsoft.com/office/drawing/2014/main" id="{DADDEF44-4B16-4D38-AD15-34D625E1E8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80" t="10204" r="11583" b="39755"/>
            <a:stretch/>
          </p:blipFill>
          <p:spPr bwMode="auto">
            <a:xfrm>
              <a:off x="8087786" y="1191025"/>
              <a:ext cx="1271587" cy="8357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Related image">
              <a:extLst>
                <a:ext uri="{FF2B5EF4-FFF2-40B4-BE49-F238E27FC236}">
                  <a16:creationId xmlns:a16="http://schemas.microsoft.com/office/drawing/2014/main" id="{261F94BD-26CE-4896-9576-9215452E84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13" b="9281"/>
            <a:stretch/>
          </p:blipFill>
          <p:spPr bwMode="auto">
            <a:xfrm>
              <a:off x="5652407" y="1288568"/>
              <a:ext cx="2041676"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993D8995-8BA0-454C-85EC-55D004F9D971}"/>
                </a:ext>
              </a:extLst>
            </p:cNvPr>
            <p:cNvPicPr>
              <a:picLocks noChangeAspect="1"/>
            </p:cNvPicPr>
            <p:nvPr/>
          </p:nvPicPr>
          <p:blipFill rotWithShape="1">
            <a:blip r:embed="rId4"/>
            <a:srcRect l="16296" t="6524" r="3349" b="26759"/>
            <a:stretch/>
          </p:blipFill>
          <p:spPr>
            <a:xfrm>
              <a:off x="10333038" y="1185010"/>
              <a:ext cx="1031139" cy="841746"/>
            </a:xfrm>
            <a:prstGeom prst="rect">
              <a:avLst/>
            </a:prstGeom>
          </p:spPr>
        </p:pic>
        <p:sp>
          <p:nvSpPr>
            <p:cNvPr id="20" name="TextBox 19">
              <a:extLst>
                <a:ext uri="{FF2B5EF4-FFF2-40B4-BE49-F238E27FC236}">
                  <a16:creationId xmlns:a16="http://schemas.microsoft.com/office/drawing/2014/main" id="{858215AD-EE41-4E4A-916F-5F90206EEEFE}"/>
                </a:ext>
              </a:extLst>
            </p:cNvPr>
            <p:cNvSpPr txBox="1"/>
            <p:nvPr/>
          </p:nvSpPr>
          <p:spPr>
            <a:xfrm>
              <a:off x="5498241" y="2016210"/>
              <a:ext cx="2350008" cy="489365"/>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873">
                        <a:srgbClr val="0D0D0D"/>
                      </a:gs>
                      <a:gs pos="14000">
                        <a:srgbClr val="0D0D0D"/>
                      </a:gs>
                    </a:gsLst>
                    <a:lin ang="5400000" scaled="0"/>
                  </a:gradFill>
                  <a:effectLst/>
                  <a:uLnTx/>
                  <a:uFillTx/>
                  <a:latin typeface="Segoe UI" panose="020B0502040204020203" pitchFamily="34" charset="0"/>
                  <a:ea typeface="+mn-ea"/>
                  <a:cs typeface="Segoe UI" panose="020B0502040204020203" pitchFamily="34" charset="0"/>
                </a:rPr>
                <a:t>Xbox One X </a:t>
              </a:r>
            </a:p>
          </p:txBody>
        </p:sp>
        <p:sp>
          <p:nvSpPr>
            <p:cNvPr id="21" name="TextBox 20">
              <a:extLst>
                <a:ext uri="{FF2B5EF4-FFF2-40B4-BE49-F238E27FC236}">
                  <a16:creationId xmlns:a16="http://schemas.microsoft.com/office/drawing/2014/main" id="{2BA97638-08FE-4651-88AC-7048CDFCF7EC}"/>
                </a:ext>
              </a:extLst>
            </p:cNvPr>
            <p:cNvSpPr txBox="1"/>
            <p:nvPr/>
          </p:nvSpPr>
          <p:spPr>
            <a:xfrm>
              <a:off x="7548575" y="2016210"/>
              <a:ext cx="2350008" cy="489365"/>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873">
                        <a:srgbClr val="0D0D0D"/>
                      </a:gs>
                      <a:gs pos="14000">
                        <a:srgbClr val="0D0D0D"/>
                      </a:gs>
                    </a:gsLst>
                    <a:lin ang="5400000" scaled="0"/>
                  </a:gradFill>
                  <a:effectLst/>
                  <a:uLnTx/>
                  <a:uFillTx/>
                  <a:latin typeface="Segoe UI" panose="020B0502040204020203" pitchFamily="34" charset="0"/>
                  <a:ea typeface="+mn-ea"/>
                  <a:cs typeface="Segoe UI" panose="020B0502040204020203" pitchFamily="34" charset="0"/>
                </a:rPr>
                <a:t>DJI Spark Drone </a:t>
              </a:r>
            </a:p>
          </p:txBody>
        </p:sp>
        <p:sp>
          <p:nvSpPr>
            <p:cNvPr id="22" name="TextBox 21">
              <a:extLst>
                <a:ext uri="{FF2B5EF4-FFF2-40B4-BE49-F238E27FC236}">
                  <a16:creationId xmlns:a16="http://schemas.microsoft.com/office/drawing/2014/main" id="{DCD175B2-05F9-4BEE-9FFA-1FCEA79DDF42}"/>
                </a:ext>
              </a:extLst>
            </p:cNvPr>
            <p:cNvSpPr txBox="1"/>
            <p:nvPr/>
          </p:nvSpPr>
          <p:spPr>
            <a:xfrm>
              <a:off x="9598909" y="2016210"/>
              <a:ext cx="2351762" cy="489365"/>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873">
                        <a:srgbClr val="0D0D0D"/>
                      </a:gs>
                      <a:gs pos="14000">
                        <a:srgbClr val="0D0D0D"/>
                      </a:gs>
                    </a:gsLst>
                    <a:lin ang="5400000" scaled="0"/>
                  </a:gradFill>
                  <a:effectLst/>
                  <a:uLnTx/>
                  <a:uFillTx/>
                  <a:latin typeface="Segoe UI" panose="020B0502040204020203" pitchFamily="34" charset="0"/>
                  <a:ea typeface="+mn-ea"/>
                  <a:cs typeface="Segoe UI" panose="020B0502040204020203" pitchFamily="34" charset="0"/>
                </a:rPr>
                <a:t>Starbucks gift cards </a:t>
              </a:r>
            </a:p>
          </p:txBody>
        </p:sp>
        <p:sp>
          <p:nvSpPr>
            <p:cNvPr id="23" name="TextBox 22">
              <a:extLst>
                <a:ext uri="{FF2B5EF4-FFF2-40B4-BE49-F238E27FC236}">
                  <a16:creationId xmlns:a16="http://schemas.microsoft.com/office/drawing/2014/main" id="{6139C41E-0808-4843-B098-2DD67A12EA75}"/>
                </a:ext>
              </a:extLst>
            </p:cNvPr>
            <p:cNvSpPr txBox="1"/>
            <p:nvPr/>
          </p:nvSpPr>
          <p:spPr>
            <a:xfrm>
              <a:off x="7477899" y="460756"/>
              <a:ext cx="2451192" cy="627864"/>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dirty="0">
                  <a:ln>
                    <a:noFill/>
                  </a:ln>
                  <a:gradFill>
                    <a:gsLst>
                      <a:gs pos="1873">
                        <a:srgbClr val="1A1A1A"/>
                      </a:gs>
                      <a:gs pos="11000">
                        <a:srgbClr val="1A1A1A"/>
                      </a:gs>
                    </a:gsLst>
                    <a:lin ang="5400000" scaled="0"/>
                  </a:gradFill>
                  <a:effectLst/>
                  <a:uLnTx/>
                  <a:uFillTx/>
                  <a:latin typeface="Segoe UI" panose="020B0502040204020203" pitchFamily="34" charset="0"/>
                  <a:ea typeface="+mn-ea"/>
                  <a:cs typeface="Segoe UI" panose="020B0502040204020203" pitchFamily="34" charset="0"/>
                </a:rPr>
                <a:t>Daily </a:t>
              </a:r>
              <a:r>
                <a:rPr kumimoji="0" lang="en-US" sz="2353" b="1" i="0" u="none" strike="noStrike" kern="1200" cap="none" spc="0" normalizeH="0" baseline="0" noProof="0" dirty="0">
                  <a:ln>
                    <a:noFill/>
                  </a:ln>
                  <a:gradFill>
                    <a:gsLst>
                      <a:gs pos="0">
                        <a:srgbClr val="0D0D0D"/>
                      </a:gs>
                      <a:gs pos="7000">
                        <a:srgbClr val="0D0D0D"/>
                      </a:gs>
                    </a:gsLst>
                    <a:lin ang="5400000" scaled="0"/>
                  </a:gradFill>
                  <a:effectLst/>
                  <a:uLnTx/>
                  <a:uFillTx/>
                  <a:latin typeface="Segoe UI" panose="020B0502040204020203" pitchFamily="34" charset="0"/>
                  <a:ea typeface="+mn-ea"/>
                  <a:cs typeface="Segoe UI" panose="020B0502040204020203" pitchFamily="34" charset="0"/>
                </a:rPr>
                <a:t>Prizes</a:t>
              </a:r>
            </a:p>
          </p:txBody>
        </p:sp>
      </p:grpSp>
      <p:sp>
        <p:nvSpPr>
          <p:cNvPr id="24" name="Freeform: Shape 23">
            <a:extLst>
              <a:ext uri="{FF2B5EF4-FFF2-40B4-BE49-F238E27FC236}">
                <a16:creationId xmlns:a16="http://schemas.microsoft.com/office/drawing/2014/main" id="{36AF687E-D398-4DFF-A28F-FFAF032B7DFD}"/>
              </a:ext>
            </a:extLst>
          </p:cNvPr>
          <p:cNvSpPr/>
          <p:nvPr/>
        </p:nvSpPr>
        <p:spPr bwMode="auto">
          <a:xfrm>
            <a:off x="5487302" y="2560382"/>
            <a:ext cx="6095689" cy="0"/>
          </a:xfrm>
          <a:custGeom>
            <a:avLst/>
            <a:gdLst>
              <a:gd name="connsiteX0" fmla="*/ 0 w 6438900"/>
              <a:gd name="connsiteY0" fmla="*/ 0 h 0"/>
              <a:gd name="connsiteX1" fmla="*/ 6438900 w 6438900"/>
              <a:gd name="connsiteY1" fmla="*/ 0 h 0"/>
            </a:gdLst>
            <a:ahLst/>
            <a:cxnLst>
              <a:cxn ang="0">
                <a:pos x="connsiteX0" y="connsiteY0"/>
              </a:cxn>
              <a:cxn ang="0">
                <a:pos x="connsiteX1" y="connsiteY1"/>
              </a:cxn>
            </a:cxnLst>
            <a:rect l="l" t="t" r="r" b="b"/>
            <a:pathLst>
              <a:path w="6438900">
                <a:moveTo>
                  <a:pt x="0" y="0"/>
                </a:moveTo>
                <a:lnTo>
                  <a:pt x="6438900" y="0"/>
                </a:lnTo>
              </a:path>
            </a:pathLst>
          </a:custGeom>
          <a:noFill/>
          <a:ln w="25400" cap="rnd">
            <a:solidFill>
              <a:schemeClr val="tx2">
                <a:lumMod val="75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 name="Freeform: Shape 24">
            <a:extLst>
              <a:ext uri="{FF2B5EF4-FFF2-40B4-BE49-F238E27FC236}">
                <a16:creationId xmlns:a16="http://schemas.microsoft.com/office/drawing/2014/main" id="{FAD5BCB2-51FA-421F-B8B9-4E89BD0926E9}"/>
              </a:ext>
            </a:extLst>
          </p:cNvPr>
          <p:cNvSpPr/>
          <p:nvPr/>
        </p:nvSpPr>
        <p:spPr bwMode="auto">
          <a:xfrm>
            <a:off x="5487302" y="442212"/>
            <a:ext cx="6095689" cy="0"/>
          </a:xfrm>
          <a:custGeom>
            <a:avLst/>
            <a:gdLst>
              <a:gd name="connsiteX0" fmla="*/ 0 w 6438900"/>
              <a:gd name="connsiteY0" fmla="*/ 0 h 0"/>
              <a:gd name="connsiteX1" fmla="*/ 6438900 w 6438900"/>
              <a:gd name="connsiteY1" fmla="*/ 0 h 0"/>
            </a:gdLst>
            <a:ahLst/>
            <a:cxnLst>
              <a:cxn ang="0">
                <a:pos x="connsiteX0" y="connsiteY0"/>
              </a:cxn>
              <a:cxn ang="0">
                <a:pos x="connsiteX1" y="connsiteY1"/>
              </a:cxn>
            </a:cxnLst>
            <a:rect l="l" t="t" r="r" b="b"/>
            <a:pathLst>
              <a:path w="6438900">
                <a:moveTo>
                  <a:pt x="0" y="0"/>
                </a:moveTo>
                <a:lnTo>
                  <a:pt x="6438900" y="0"/>
                </a:lnTo>
              </a:path>
            </a:pathLst>
          </a:custGeom>
          <a:noFill/>
          <a:ln w="25400" cap="rnd">
            <a:solidFill>
              <a:schemeClr val="tx2">
                <a:lumMod val="75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F463F23E-6B18-4ACB-9A5D-1908081FECAB}"/>
              </a:ext>
            </a:extLst>
          </p:cNvPr>
          <p:cNvSpPr/>
          <p:nvPr/>
        </p:nvSpPr>
        <p:spPr>
          <a:xfrm>
            <a:off x="266691" y="6081555"/>
            <a:ext cx="4236427" cy="470693"/>
          </a:xfrm>
          <a:prstGeom prst="rect">
            <a:avLst/>
          </a:prstGeom>
        </p:spPr>
        <p:txBody>
          <a:bodyPr wrap="none" lIns="179285" tIns="143428" rIns="179285" bIns="143428">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4120">
                      <a:srgbClr val="FFFFFF"/>
                    </a:gs>
                    <a:gs pos="14000">
                      <a:srgbClr val="FFFFFF"/>
                    </a:gs>
                  </a:gsLst>
                  <a:lin ang="5400000" scaled="0"/>
                </a:gradFill>
                <a:effectLst/>
                <a:uLnTx/>
                <a:uFillTx/>
                <a:latin typeface="Segoe UI" panose="020B0502040204020203" pitchFamily="34" charset="0"/>
                <a:ea typeface="+mn-ea"/>
                <a:cs typeface="Segoe UI" panose="020B0502040204020203" pitchFamily="34" charset="0"/>
              </a:rPr>
              <a:t>Please contact build@eventcore.com for more information</a:t>
            </a:r>
          </a:p>
        </p:txBody>
      </p:sp>
      <p:sp>
        <p:nvSpPr>
          <p:cNvPr id="27" name="Touchscreen" title="Icon of a closed hand with one finger touching a screen">
            <a:extLst>
              <a:ext uri="{FF2B5EF4-FFF2-40B4-BE49-F238E27FC236}">
                <a16:creationId xmlns:a16="http://schemas.microsoft.com/office/drawing/2014/main" id="{BF452F81-E981-42E9-8BDA-87DFF3B06080}"/>
              </a:ext>
            </a:extLst>
          </p:cNvPr>
          <p:cNvSpPr>
            <a:spLocks noChangeAspect="1" noEditPoints="1"/>
          </p:cNvSpPr>
          <p:nvPr/>
        </p:nvSpPr>
        <p:spPr bwMode="auto">
          <a:xfrm>
            <a:off x="448213" y="1778570"/>
            <a:ext cx="717452" cy="672682"/>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pic>
        <p:nvPicPr>
          <p:cNvPr id="30" name="Picture 29">
            <a:extLst>
              <a:ext uri="{FF2B5EF4-FFF2-40B4-BE49-F238E27FC236}">
                <a16:creationId xmlns:a16="http://schemas.microsoft.com/office/drawing/2014/main" id="{7D71CC50-F332-4492-972F-F41434EC1DAC}"/>
              </a:ext>
            </a:extLst>
          </p:cNvPr>
          <p:cNvPicPr>
            <a:picLocks noChangeAspect="1"/>
          </p:cNvPicPr>
          <p:nvPr/>
        </p:nvPicPr>
        <p:blipFill rotWithShape="1">
          <a:blip r:embed="rId5"/>
          <a:srcRect l="2296" t="16745" r="35372" b="16745"/>
          <a:stretch/>
        </p:blipFill>
        <p:spPr>
          <a:xfrm flipV="1">
            <a:off x="2004259" y="6833"/>
            <a:ext cx="3042302" cy="4331896"/>
          </a:xfrm>
          <a:prstGeom prst="rect">
            <a:avLst/>
          </a:prstGeom>
        </p:spPr>
      </p:pic>
    </p:spTree>
    <p:extLst>
      <p:ext uri="{BB962C8B-B14F-4D97-AF65-F5344CB8AC3E}">
        <p14:creationId xmlns:p14="http://schemas.microsoft.com/office/powerpoint/2010/main" val="2734713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8"/>
                                        </p:tgtEl>
                                      </p:cBhvr>
                                      <p:by x="0" y="0"/>
                                    </p:animScale>
                                  </p:childTnLst>
                                </p:cTn>
                              </p:par>
                              <p:par>
                                <p:cTn id="9" presetID="1" presetClass="entr" presetSubtype="0" fill="hold" nodeType="with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par>
                                <p:cTn id="11" presetID="6" presetClass="emph" presetSubtype="0" accel="100000" autoRev="1" fill="hold" nodeType="withEffect">
                                  <p:stCondLst>
                                    <p:cond delay="0"/>
                                  </p:stCondLst>
                                  <p:childTnLst>
                                    <p:animScale>
                                      <p:cBhvr>
                                        <p:cTn id="12" dur="500" fill="hold"/>
                                        <p:tgtEl>
                                          <p:spTgt spid="11"/>
                                        </p:tgtEl>
                                      </p:cBhvr>
                                      <p:by x="0" y="0"/>
                                    </p:animScale>
                                  </p:childTnLst>
                                </p:cTn>
                              </p:par>
                              <p:par>
                                <p:cTn id="13" presetID="1" presetClass="entr" presetSubtype="0" fill="hold" nodeType="with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par>
                                <p:cTn id="15" presetID="6" presetClass="emph" presetSubtype="0" accel="100000" autoRev="1" fill="hold" nodeType="withEffect">
                                  <p:stCondLst>
                                    <p:cond delay="0"/>
                                  </p:stCondLst>
                                  <p:childTnLst>
                                    <p:animScale>
                                      <p:cBhvr>
                                        <p:cTn id="16" dur="500" fill="hold"/>
                                        <p:tgtEl>
                                          <p:spTgt spid="14"/>
                                        </p:tgtEl>
                                      </p:cBhvr>
                                      <p:by x="0" y="0"/>
                                    </p:animScale>
                                  </p:childTnLst>
                                </p:cTn>
                              </p:par>
                              <p:par>
                                <p:cTn id="17" presetID="10" presetClass="entr" presetSubtype="0" fill="hold" grpId="0"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5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6" presetClass="entr" presetSubtype="37" fill="hold" grpId="0" nodeType="withEffect">
                                  <p:stCondLst>
                                    <p:cond delay="500"/>
                                  </p:stCondLst>
                                  <p:childTnLst>
                                    <p:set>
                                      <p:cBhvr>
                                        <p:cTn id="33" dur="1" fill="hold">
                                          <p:stCondLst>
                                            <p:cond delay="0"/>
                                          </p:stCondLst>
                                        </p:cTn>
                                        <p:tgtEl>
                                          <p:spTgt spid="25"/>
                                        </p:tgtEl>
                                        <p:attrNameLst>
                                          <p:attrName>style.visibility</p:attrName>
                                        </p:attrNameLst>
                                      </p:cBhvr>
                                      <p:to>
                                        <p:strVal val="visible"/>
                                      </p:to>
                                    </p:set>
                                    <p:animEffect transition="in" filter="barn(outVertical)">
                                      <p:cBhvr>
                                        <p:cTn id="34" dur="500"/>
                                        <p:tgtEl>
                                          <p:spTgt spid="25"/>
                                        </p:tgtEl>
                                      </p:cBhvr>
                                    </p:animEffect>
                                  </p:childTnLst>
                                </p:cTn>
                              </p:par>
                              <p:par>
                                <p:cTn id="35" presetID="16" presetClass="entr" presetSubtype="37" fill="hold" grpId="0" nodeType="withEffect">
                                  <p:stCondLst>
                                    <p:cond delay="500"/>
                                  </p:stCondLst>
                                  <p:childTnLst>
                                    <p:set>
                                      <p:cBhvr>
                                        <p:cTn id="36" dur="1" fill="hold">
                                          <p:stCondLst>
                                            <p:cond delay="0"/>
                                          </p:stCondLst>
                                        </p:cTn>
                                        <p:tgtEl>
                                          <p:spTgt spid="24"/>
                                        </p:tgtEl>
                                        <p:attrNameLst>
                                          <p:attrName>style.visibility</p:attrName>
                                        </p:attrNameLst>
                                      </p:cBhvr>
                                      <p:to>
                                        <p:strVal val="visible"/>
                                      </p:to>
                                    </p:set>
                                    <p:animEffect transition="in" filter="barn(outVertical)">
                                      <p:cBhvr>
                                        <p:cTn id="37" dur="500"/>
                                        <p:tgtEl>
                                          <p:spTgt spid="24"/>
                                        </p:tgtEl>
                                      </p:cBhvr>
                                    </p:animEffect>
                                  </p:childTnLst>
                                </p:cTn>
                              </p:par>
                              <p:par>
                                <p:cTn id="38" presetID="2" presetClass="entr" presetSubtype="4" decel="10000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24"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Bonus: C++ supports multiple return values</a:t>
            </a:r>
          </a:p>
        </p:txBody>
      </p:sp>
      <p:sp>
        <p:nvSpPr>
          <p:cNvPr id="3" name="Content Placeholder 2"/>
          <p:cNvSpPr>
            <a:spLocks noGrp="1"/>
          </p:cNvSpPr>
          <p:nvPr>
            <p:ph sz="quarter" idx="1"/>
          </p:nvPr>
        </p:nvSpPr>
        <p:spPr>
          <a:xfrm>
            <a:off x="609600" y="1219200"/>
            <a:ext cx="10972800" cy="5359400"/>
          </a:xfrm>
        </p:spPr>
        <p:txBody>
          <a:bodyPr>
            <a:normAutofit fontScale="77500" lnSpcReduction="20000"/>
          </a:bodyPr>
          <a:lstStyle/>
          <a:p>
            <a:pPr>
              <a:tabLst>
                <a:tab pos="5029074" algn="l"/>
              </a:tabLst>
            </a:pPr>
            <a:r>
              <a:rPr lang="en-US" dirty="0"/>
              <a:t>… and it turns out we’ve already been doing it.</a:t>
            </a:r>
          </a:p>
          <a:p>
            <a:pPr>
              <a:tabLst>
                <a:tab pos="5029074" algn="l"/>
              </a:tabLst>
            </a:pPr>
            <a:r>
              <a:rPr lang="en-US" dirty="0"/>
              <a:t>Given a </a:t>
            </a:r>
            <a:r>
              <a:rPr lang="en-US" i="1" dirty="0"/>
              <a:t>set&lt;string&gt; myset</a:t>
            </a:r>
            <a:r>
              <a:rPr lang="en-US" dirty="0"/>
              <a:t>, consider:</a:t>
            </a:r>
          </a:p>
          <a:p>
            <a:pPr marL="461422" lvl="1" indent="0">
              <a:spcBef>
                <a:spcPts val="800"/>
              </a:spcBef>
              <a:buNone/>
              <a:tabLst>
                <a:tab pos="5029074" algn="l"/>
              </a:tabLst>
            </a:pPr>
            <a:r>
              <a:rPr lang="en-US" dirty="0">
                <a:solidFill>
                  <a:srgbClr val="0070C0"/>
                </a:solidFill>
              </a:rPr>
              <a:t>// C++98</a:t>
            </a:r>
          </a:p>
          <a:p>
            <a:pPr marL="461422" lvl="1" indent="0">
              <a:buNone/>
              <a:tabLst>
                <a:tab pos="5029074" algn="l"/>
              </a:tabLst>
            </a:pPr>
            <a:r>
              <a:rPr lang="en-US" b="1" dirty="0">
                <a:solidFill>
                  <a:schemeClr val="accent4">
                    <a:lumMod val="50000"/>
                  </a:schemeClr>
                </a:solidFill>
              </a:rPr>
              <a:t>pair&lt;set&lt;string&gt;::</a:t>
            </a:r>
            <a:r>
              <a:rPr lang="en-US" b="1" dirty="0" err="1">
                <a:solidFill>
                  <a:schemeClr val="accent4">
                    <a:lumMod val="50000"/>
                  </a:schemeClr>
                </a:solidFill>
              </a:rPr>
              <a:t>iterator,bool</a:t>
            </a:r>
            <a:r>
              <a:rPr lang="en-US" b="1" dirty="0">
                <a:solidFill>
                  <a:schemeClr val="accent4">
                    <a:lumMod val="50000"/>
                  </a:schemeClr>
                </a:solidFill>
              </a:rPr>
              <a:t>&gt;</a:t>
            </a:r>
            <a:r>
              <a:rPr lang="en-US" b="1" dirty="0">
                <a:solidFill>
                  <a:srgbClr val="0070C0"/>
                </a:solidFill>
              </a:rPr>
              <a:t> </a:t>
            </a:r>
            <a:r>
              <a:rPr lang="en-US" dirty="0">
                <a:solidFill>
                  <a:srgbClr val="0070C0"/>
                </a:solidFill>
              </a:rPr>
              <a:t>result = </a:t>
            </a:r>
            <a:r>
              <a:rPr lang="en-US" dirty="0" err="1">
                <a:solidFill>
                  <a:srgbClr val="0070C0"/>
                </a:solidFill>
              </a:rPr>
              <a:t>myset.insert</a:t>
            </a:r>
            <a:r>
              <a:rPr lang="en-US" dirty="0">
                <a:solidFill>
                  <a:srgbClr val="0070C0"/>
                </a:solidFill>
              </a:rPr>
              <a:t>( “Hello” );</a:t>
            </a:r>
            <a:br>
              <a:rPr lang="en-US" dirty="0"/>
            </a:br>
            <a:r>
              <a:rPr lang="en-US" dirty="0">
                <a:solidFill>
                  <a:srgbClr val="0070C0"/>
                </a:solidFill>
              </a:rPr>
              <a:t>if (</a:t>
            </a:r>
            <a:r>
              <a:rPr lang="en-US" dirty="0" err="1">
                <a:solidFill>
                  <a:srgbClr val="00B050"/>
                </a:solidFill>
              </a:rPr>
              <a:t>result</a:t>
            </a:r>
            <a:r>
              <a:rPr lang="en-US" b="1" dirty="0" err="1">
                <a:solidFill>
                  <a:srgbClr val="00B050"/>
                </a:solidFill>
              </a:rPr>
              <a:t>.second</a:t>
            </a:r>
            <a:r>
              <a:rPr lang="en-US" dirty="0">
                <a:solidFill>
                  <a:srgbClr val="0070C0"/>
                </a:solidFill>
              </a:rPr>
              <a:t>) </a:t>
            </a:r>
            <a:r>
              <a:rPr lang="en-US" dirty="0" err="1">
                <a:solidFill>
                  <a:srgbClr val="0070C0"/>
                </a:solidFill>
              </a:rPr>
              <a:t>do_something_with</a:t>
            </a:r>
            <a:r>
              <a:rPr lang="en-US" dirty="0">
                <a:solidFill>
                  <a:srgbClr val="0070C0"/>
                </a:solidFill>
              </a:rPr>
              <a:t>( </a:t>
            </a:r>
            <a:r>
              <a:rPr lang="en-US" dirty="0" err="1">
                <a:solidFill>
                  <a:srgbClr val="00B050"/>
                </a:solidFill>
              </a:rPr>
              <a:t>result</a:t>
            </a:r>
            <a:r>
              <a:rPr lang="en-US" b="1" dirty="0" err="1">
                <a:solidFill>
                  <a:srgbClr val="00B050"/>
                </a:solidFill>
              </a:rPr>
              <a:t>.first</a:t>
            </a:r>
            <a:r>
              <a:rPr lang="en-US" dirty="0">
                <a:solidFill>
                  <a:srgbClr val="0070C0"/>
                </a:solidFill>
              </a:rPr>
              <a:t> );	// workaround</a:t>
            </a:r>
          </a:p>
          <a:p>
            <a:pPr marL="461422" lvl="1" indent="0">
              <a:spcBef>
                <a:spcPts val="2400"/>
              </a:spcBef>
              <a:buNone/>
              <a:tabLst>
                <a:tab pos="5029074" algn="l"/>
              </a:tabLst>
            </a:pPr>
            <a:r>
              <a:rPr lang="en-US" dirty="0">
                <a:solidFill>
                  <a:srgbClr val="0070C0"/>
                </a:solidFill>
              </a:rPr>
              <a:t>// C++11 – sweet backward </a:t>
            </a:r>
            <a:r>
              <a:rPr lang="en-US" dirty="0" err="1">
                <a:solidFill>
                  <a:srgbClr val="0070C0"/>
                </a:solidFill>
              </a:rPr>
              <a:t>compat</a:t>
            </a:r>
            <a:endParaRPr lang="en-US" dirty="0">
              <a:solidFill>
                <a:srgbClr val="0070C0"/>
              </a:solidFill>
            </a:endParaRPr>
          </a:p>
          <a:p>
            <a:pPr marL="461422" lvl="1" indent="0">
              <a:buNone/>
              <a:tabLst>
                <a:tab pos="5029074" algn="l"/>
              </a:tabLst>
            </a:pPr>
            <a:r>
              <a:rPr lang="en-US" b="1" dirty="0">
                <a:solidFill>
                  <a:srgbClr val="00B050"/>
                </a:solidFill>
              </a:rPr>
              <a:t>auto</a:t>
            </a:r>
            <a:r>
              <a:rPr lang="en-US" dirty="0">
                <a:solidFill>
                  <a:srgbClr val="0070C0"/>
                </a:solidFill>
              </a:rPr>
              <a:t> result = </a:t>
            </a:r>
            <a:r>
              <a:rPr lang="en-US" dirty="0" err="1">
                <a:solidFill>
                  <a:srgbClr val="0070C0"/>
                </a:solidFill>
              </a:rPr>
              <a:t>myset.insert</a:t>
            </a:r>
            <a:r>
              <a:rPr lang="en-US" dirty="0">
                <a:solidFill>
                  <a:srgbClr val="0070C0"/>
                </a:solidFill>
              </a:rPr>
              <a:t>( “Hello” );			// nicer syntax, and the</a:t>
            </a:r>
            <a:br>
              <a:rPr lang="en-US" dirty="0"/>
            </a:br>
            <a:r>
              <a:rPr lang="en-US" dirty="0">
                <a:solidFill>
                  <a:srgbClr val="0070C0"/>
                </a:solidFill>
              </a:rPr>
              <a:t>if (</a:t>
            </a:r>
            <a:r>
              <a:rPr lang="en-US" dirty="0" err="1">
                <a:solidFill>
                  <a:srgbClr val="00B050"/>
                </a:solidFill>
              </a:rPr>
              <a:t>result</a:t>
            </a:r>
            <a:r>
              <a:rPr lang="en-US" b="1" dirty="0" err="1">
                <a:solidFill>
                  <a:srgbClr val="00B050"/>
                </a:solidFill>
              </a:rPr>
              <a:t>.second</a:t>
            </a:r>
            <a:r>
              <a:rPr lang="en-US" dirty="0">
                <a:solidFill>
                  <a:srgbClr val="0070C0"/>
                </a:solidFill>
              </a:rPr>
              <a:t>) </a:t>
            </a:r>
            <a:r>
              <a:rPr lang="en-US" dirty="0" err="1">
                <a:solidFill>
                  <a:srgbClr val="0070C0"/>
                </a:solidFill>
              </a:rPr>
              <a:t>do_something_with</a:t>
            </a:r>
            <a:r>
              <a:rPr lang="en-US" dirty="0">
                <a:solidFill>
                  <a:srgbClr val="0070C0"/>
                </a:solidFill>
              </a:rPr>
              <a:t>( </a:t>
            </a:r>
            <a:r>
              <a:rPr lang="en-US" dirty="0" err="1">
                <a:solidFill>
                  <a:srgbClr val="00B050"/>
                </a:solidFill>
              </a:rPr>
              <a:t>result</a:t>
            </a:r>
            <a:r>
              <a:rPr lang="en-US" b="1" dirty="0" err="1">
                <a:solidFill>
                  <a:srgbClr val="00B050"/>
                </a:solidFill>
              </a:rPr>
              <a:t>.first</a:t>
            </a:r>
            <a:r>
              <a:rPr lang="en-US" dirty="0">
                <a:solidFill>
                  <a:srgbClr val="0070C0"/>
                </a:solidFill>
              </a:rPr>
              <a:t> );	// workaround still works</a:t>
            </a:r>
          </a:p>
          <a:p>
            <a:pPr marL="461422" lvl="1" indent="0">
              <a:spcBef>
                <a:spcPts val="2400"/>
              </a:spcBef>
              <a:buNone/>
              <a:tabLst>
                <a:tab pos="5029074" algn="l"/>
              </a:tabLst>
            </a:pPr>
            <a:r>
              <a:rPr lang="en-US" dirty="0">
                <a:solidFill>
                  <a:srgbClr val="0070C0"/>
                </a:solidFill>
              </a:rPr>
              <a:t>// C++</a:t>
            </a:r>
            <a:r>
              <a:rPr lang="en-US" b="1" dirty="0">
                <a:solidFill>
                  <a:srgbClr val="0070C0"/>
                </a:solidFill>
              </a:rPr>
              <a:t>17</a:t>
            </a:r>
            <a:endParaRPr lang="en-US" dirty="0">
              <a:solidFill>
                <a:srgbClr val="0070C0"/>
              </a:solidFill>
            </a:endParaRPr>
          </a:p>
          <a:p>
            <a:pPr marL="461422" lvl="1" indent="0">
              <a:buNone/>
              <a:tabLst>
                <a:tab pos="5029074" algn="l"/>
              </a:tabLst>
            </a:pPr>
            <a:r>
              <a:rPr lang="en-US" b="1" dirty="0">
                <a:solidFill>
                  <a:srgbClr val="00B050"/>
                </a:solidFill>
              </a:rPr>
              <a:t>auto</a:t>
            </a:r>
            <a:r>
              <a:rPr lang="en-US" b="1" dirty="0">
                <a:solidFill>
                  <a:srgbClr val="0070C0"/>
                </a:solidFill>
              </a:rPr>
              <a:t> [ </a:t>
            </a:r>
            <a:r>
              <a:rPr lang="en-US" b="1" dirty="0" err="1">
                <a:solidFill>
                  <a:srgbClr val="0070C0"/>
                </a:solidFill>
              </a:rPr>
              <a:t>iter</a:t>
            </a:r>
            <a:r>
              <a:rPr lang="en-US" b="1" dirty="0">
                <a:solidFill>
                  <a:srgbClr val="0070C0"/>
                </a:solidFill>
              </a:rPr>
              <a:t>, success ]</a:t>
            </a:r>
            <a:r>
              <a:rPr lang="en-US" dirty="0">
                <a:solidFill>
                  <a:srgbClr val="0070C0"/>
                </a:solidFill>
              </a:rPr>
              <a:t> = </a:t>
            </a:r>
            <a:r>
              <a:rPr lang="en-US" dirty="0" err="1">
                <a:solidFill>
                  <a:srgbClr val="0070C0"/>
                </a:solidFill>
              </a:rPr>
              <a:t>myset.insert</a:t>
            </a:r>
            <a:r>
              <a:rPr lang="en-US" dirty="0">
                <a:solidFill>
                  <a:srgbClr val="0070C0"/>
                </a:solidFill>
              </a:rPr>
              <a:t>( “Hello” );		</a:t>
            </a:r>
            <a:r>
              <a:rPr lang="en-US" dirty="0">
                <a:solidFill>
                  <a:srgbClr val="00B050"/>
                </a:solidFill>
              </a:rPr>
              <a:t>// normal return value</a:t>
            </a:r>
            <a:br>
              <a:rPr lang="en-US" dirty="0"/>
            </a:br>
            <a:r>
              <a:rPr lang="en-US" dirty="0">
                <a:solidFill>
                  <a:srgbClr val="0070C0"/>
                </a:solidFill>
              </a:rPr>
              <a:t>if (</a:t>
            </a:r>
            <a:r>
              <a:rPr lang="en-US" b="1" dirty="0">
                <a:solidFill>
                  <a:srgbClr val="00B050"/>
                </a:solidFill>
              </a:rPr>
              <a:t>success</a:t>
            </a:r>
            <a:r>
              <a:rPr lang="en-US" dirty="0">
                <a:solidFill>
                  <a:srgbClr val="0070C0"/>
                </a:solidFill>
              </a:rPr>
              <a:t>) </a:t>
            </a:r>
            <a:r>
              <a:rPr lang="en-US" dirty="0" err="1">
                <a:solidFill>
                  <a:srgbClr val="0070C0"/>
                </a:solidFill>
              </a:rPr>
              <a:t>do_something_with</a:t>
            </a:r>
            <a:r>
              <a:rPr lang="en-US" dirty="0">
                <a:solidFill>
                  <a:srgbClr val="0070C0"/>
                </a:solidFill>
              </a:rPr>
              <a:t>( </a:t>
            </a:r>
            <a:r>
              <a:rPr lang="en-US" b="1" dirty="0" err="1">
                <a:solidFill>
                  <a:srgbClr val="00B050"/>
                </a:solidFill>
              </a:rPr>
              <a:t>iter</a:t>
            </a:r>
            <a:r>
              <a:rPr lang="en-US" dirty="0">
                <a:solidFill>
                  <a:srgbClr val="0070C0"/>
                </a:solidFill>
              </a:rPr>
              <a:t> );</a:t>
            </a:r>
          </a:p>
        </p:txBody>
      </p:sp>
    </p:spTree>
    <p:extLst>
      <p:ext uri="{BB962C8B-B14F-4D97-AF65-F5344CB8AC3E}">
        <p14:creationId xmlns:p14="http://schemas.microsoft.com/office/powerpoint/2010/main" val="2846679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1452-18F6-4F4D-B541-49744E4B70ED}"/>
              </a:ext>
            </a:extLst>
          </p:cNvPr>
          <p:cNvSpPr>
            <a:spLocks noGrp="1"/>
          </p:cNvSpPr>
          <p:nvPr>
            <p:ph type="title"/>
          </p:nvPr>
        </p:nvSpPr>
        <p:spPr>
          <a:xfrm>
            <a:off x="584200" y="2425781"/>
            <a:ext cx="6675120" cy="1107996"/>
          </a:xfrm>
        </p:spPr>
        <p:txBody>
          <a:bodyPr/>
          <a:lstStyle/>
          <a:p>
            <a:r>
              <a:rPr lang="en-US" dirty="0">
                <a:effectLst/>
              </a:rPr>
              <a:t>How to Adopt Modern C++17 into Your C++ Code</a:t>
            </a:r>
            <a:endParaRPr lang="en-US" dirty="0"/>
          </a:p>
        </p:txBody>
      </p:sp>
      <p:sp>
        <p:nvSpPr>
          <p:cNvPr id="3" name="Text Placeholder 2">
            <a:extLst>
              <a:ext uri="{FF2B5EF4-FFF2-40B4-BE49-F238E27FC236}">
                <a16:creationId xmlns:a16="http://schemas.microsoft.com/office/drawing/2014/main" id="{20FD0DDA-D58B-433E-B8E3-A11E83188545}"/>
              </a:ext>
            </a:extLst>
          </p:cNvPr>
          <p:cNvSpPr>
            <a:spLocks noGrp="1"/>
          </p:cNvSpPr>
          <p:nvPr>
            <p:ph type="body" sz="quarter" idx="12"/>
          </p:nvPr>
        </p:nvSpPr>
        <p:spPr/>
        <p:txBody>
          <a:bodyPr/>
          <a:lstStyle/>
          <a:p>
            <a:r>
              <a:rPr lang="en-US" dirty="0"/>
              <a:t>Herb Sutter</a:t>
            </a:r>
          </a:p>
        </p:txBody>
      </p:sp>
      <p:sp>
        <p:nvSpPr>
          <p:cNvPr id="6" name="Text Placeholder 5">
            <a:extLst>
              <a:ext uri="{FF2B5EF4-FFF2-40B4-BE49-F238E27FC236}">
                <a16:creationId xmlns:a16="http://schemas.microsoft.com/office/drawing/2014/main" id="{4E70D65E-D155-4B5F-AC8B-BEDE86DACF68}"/>
              </a:ext>
            </a:extLst>
          </p:cNvPr>
          <p:cNvSpPr>
            <a:spLocks noGrp="1"/>
          </p:cNvSpPr>
          <p:nvPr>
            <p:ph type="body" sz="quarter" idx="13"/>
          </p:nvPr>
        </p:nvSpPr>
        <p:spPr/>
        <p:txBody>
          <a:bodyPr>
            <a:normAutofit fontScale="85000" lnSpcReduction="20000"/>
          </a:bodyPr>
          <a:lstStyle/>
          <a:p>
            <a:r>
              <a:rPr lang="en-US" dirty="0"/>
              <a:t>BRK2146</a:t>
            </a:r>
          </a:p>
        </p:txBody>
      </p:sp>
    </p:spTree>
    <p:extLst>
      <p:ext uri="{BB962C8B-B14F-4D97-AF65-F5344CB8AC3E}">
        <p14:creationId xmlns:p14="http://schemas.microsoft.com/office/powerpoint/2010/main" val="8134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02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249E39-5540-4939-94CD-AE8068039CF3}"/>
              </a:ext>
            </a:extLst>
          </p:cNvPr>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19533" t="52139" r="8343" b="10695"/>
          <a:stretch/>
        </p:blipFill>
        <p:spPr>
          <a:xfrm>
            <a:off x="-1" y="0"/>
            <a:ext cx="12192001" cy="6858000"/>
          </a:xfrm>
          <a:prstGeom prst="rect">
            <a:avLst/>
          </a:prstGeom>
          <a:ln>
            <a:noFill/>
          </a:ln>
          <a:effectLst>
            <a:outerShdw blurRad="190500" algn="tl" rotWithShape="0">
              <a:srgbClr val="000000">
                <a:alpha val="70000"/>
              </a:srgbClr>
            </a:outerShdw>
          </a:effectLst>
        </p:spPr>
      </p:pic>
      <p:sp>
        <p:nvSpPr>
          <p:cNvPr id="2" name="Title 1"/>
          <p:cNvSpPr>
            <a:spLocks noGrp="1"/>
          </p:cNvSpPr>
          <p:nvPr>
            <p:ph type="title"/>
          </p:nvPr>
        </p:nvSpPr>
        <p:spPr>
          <a:xfrm>
            <a:off x="609600" y="152400"/>
            <a:ext cx="7010400" cy="990600"/>
          </a:xfrm>
        </p:spPr>
        <p:txBody>
          <a:bodyPr>
            <a:normAutofit/>
          </a:bodyPr>
          <a:lstStyle/>
          <a:p>
            <a:r>
              <a:rPr lang="en-US" dirty="0"/>
              <a:t>Coming in summer 2018</a:t>
            </a:r>
          </a:p>
        </p:txBody>
      </p:sp>
      <p:sp>
        <p:nvSpPr>
          <p:cNvPr id="3" name="Content Placeholder 2"/>
          <p:cNvSpPr>
            <a:spLocks noGrp="1"/>
          </p:cNvSpPr>
          <p:nvPr>
            <p:ph sz="quarter" idx="1"/>
          </p:nvPr>
        </p:nvSpPr>
        <p:spPr>
          <a:xfrm>
            <a:off x="609600" y="1219200"/>
            <a:ext cx="6604000" cy="4953000"/>
          </a:xfrm>
        </p:spPr>
        <p:txBody>
          <a:bodyPr>
            <a:normAutofit fontScale="70000" lnSpcReduction="20000"/>
          </a:bodyPr>
          <a:lstStyle/>
          <a:p>
            <a:endParaRPr lang="en-US" dirty="0"/>
          </a:p>
          <a:p>
            <a:r>
              <a:rPr lang="en-US" dirty="0"/>
              <a:t>“What should every C++ programmer be expected to know?”</a:t>
            </a:r>
          </a:p>
          <a:p>
            <a:pPr lvl="1"/>
            <a:r>
              <a:rPr lang="en-US" dirty="0"/>
              <a:t>For years, there has not been a single source to point to.</a:t>
            </a:r>
          </a:p>
          <a:p>
            <a:endParaRPr lang="en-US" dirty="0"/>
          </a:p>
          <a:p>
            <a:r>
              <a:rPr lang="en-US" dirty="0"/>
              <a:t>Now there is. Readable on a long plane flight.</a:t>
            </a:r>
          </a:p>
          <a:p>
            <a:pPr lvl="1"/>
            <a:r>
              <a:rPr lang="en-US" b="1" dirty="0"/>
              <a:t>Recommend it heavily!</a:t>
            </a:r>
          </a:p>
          <a:p>
            <a:pPr lvl="1"/>
            <a:r>
              <a:rPr lang="en-US" dirty="0"/>
              <a:t>Also a demonstration that modern C++ is simpler to teach and explain.</a:t>
            </a:r>
          </a:p>
          <a:p>
            <a:pPr lvl="1"/>
            <a:r>
              <a:rPr lang="en-US" dirty="0">
                <a:solidFill>
                  <a:srgbClr val="00B050"/>
                </a:solidFill>
              </a:rPr>
              <a:t>Currently being updated for C++17, </a:t>
            </a:r>
            <a:br>
              <a:rPr lang="en-US" dirty="0">
                <a:solidFill>
                  <a:srgbClr val="00B050"/>
                </a:solidFill>
              </a:rPr>
            </a:br>
            <a:r>
              <a:rPr lang="en-US" dirty="0">
                <a:solidFill>
                  <a:srgbClr val="00B050"/>
                </a:solidFill>
              </a:rPr>
              <a:t>Second Edition ETA July 2018.</a:t>
            </a:r>
          </a:p>
        </p:txBody>
      </p:sp>
      <p:pic>
        <p:nvPicPr>
          <p:cNvPr id="6" name="Picture 5">
            <a:extLst>
              <a:ext uri="{FF2B5EF4-FFF2-40B4-BE49-F238E27FC236}">
                <a16:creationId xmlns:a16="http://schemas.microsoft.com/office/drawing/2014/main" id="{D548A064-269D-4880-8A45-D49EB7C4D0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188"/>
          <a:stretch/>
        </p:blipFill>
        <p:spPr>
          <a:xfrm rot="352190">
            <a:off x="7731746" y="694382"/>
            <a:ext cx="3991255" cy="4905589"/>
          </a:xfrm>
          <a:prstGeom prst="rect">
            <a:avLst/>
          </a:prstGeom>
          <a:ln>
            <a:noFill/>
          </a:ln>
          <a:effectLst>
            <a:outerShdw blurRad="190500" algn="tl" rotWithShape="0">
              <a:srgbClr val="000000">
                <a:alpha val="70000"/>
              </a:srgbClr>
            </a:outerShdw>
          </a:effectLst>
        </p:spPr>
      </p:pic>
      <p:sp>
        <p:nvSpPr>
          <p:cNvPr id="9" name="Freeform: Shape 8">
            <a:extLst>
              <a:ext uri="{FF2B5EF4-FFF2-40B4-BE49-F238E27FC236}">
                <a16:creationId xmlns:a16="http://schemas.microsoft.com/office/drawing/2014/main" id="{21C2807F-506B-43C6-9AB7-4125885BF573}"/>
              </a:ext>
            </a:extLst>
          </p:cNvPr>
          <p:cNvSpPr/>
          <p:nvPr/>
        </p:nvSpPr>
        <p:spPr>
          <a:xfrm>
            <a:off x="5618947" y="1905001"/>
            <a:ext cx="5892800" cy="3898041"/>
          </a:xfrm>
          <a:custGeom>
            <a:avLst/>
            <a:gdLst>
              <a:gd name="connsiteX0" fmla="*/ 0 w 3916808"/>
              <a:gd name="connsiteY0" fmla="*/ 2770069 h 2770069"/>
              <a:gd name="connsiteX1" fmla="*/ 2362587 w 3916808"/>
              <a:gd name="connsiteY1" fmla="*/ 2175941 h 2770069"/>
              <a:gd name="connsiteX2" fmla="*/ 3894323 w 3916808"/>
              <a:gd name="connsiteY2" fmla="*/ 862361 h 2770069"/>
              <a:gd name="connsiteX3" fmla="*/ 3184154 w 3916808"/>
              <a:gd name="connsiteY3" fmla="*/ 82568 h 2770069"/>
              <a:gd name="connsiteX4" fmla="*/ 1930915 w 3916808"/>
              <a:gd name="connsiteY4" fmla="*/ 50077 h 2770069"/>
              <a:gd name="connsiteX5" fmla="*/ 1870574 w 3916808"/>
              <a:gd name="connsiteY5" fmla="*/ 323933 h 2770069"/>
              <a:gd name="connsiteX6" fmla="*/ 2617876 w 3916808"/>
              <a:gd name="connsiteY6" fmla="*/ 556014 h 2770069"/>
              <a:gd name="connsiteX7" fmla="*/ 2910298 w 3916808"/>
              <a:gd name="connsiteY7" fmla="*/ 444615 h 2770069"/>
              <a:gd name="connsiteX8" fmla="*/ 2896373 w 3916808"/>
              <a:gd name="connsiteY8" fmla="*/ 398198 h 277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6808" h="2770069">
                <a:moveTo>
                  <a:pt x="0" y="2770069"/>
                </a:moveTo>
                <a:cubicBezTo>
                  <a:pt x="856766" y="2631980"/>
                  <a:pt x="1713533" y="2493892"/>
                  <a:pt x="2362587" y="2175941"/>
                </a:cubicBezTo>
                <a:cubicBezTo>
                  <a:pt x="3011641" y="1857990"/>
                  <a:pt x="3757395" y="1211256"/>
                  <a:pt x="3894323" y="862361"/>
                </a:cubicBezTo>
                <a:cubicBezTo>
                  <a:pt x="4031251" y="513465"/>
                  <a:pt x="3511389" y="217949"/>
                  <a:pt x="3184154" y="82568"/>
                </a:cubicBezTo>
                <a:cubicBezTo>
                  <a:pt x="2856919" y="-52813"/>
                  <a:pt x="2149845" y="9850"/>
                  <a:pt x="1930915" y="50077"/>
                </a:cubicBezTo>
                <a:cubicBezTo>
                  <a:pt x="1711985" y="90304"/>
                  <a:pt x="1756081" y="239610"/>
                  <a:pt x="1870574" y="323933"/>
                </a:cubicBezTo>
                <a:cubicBezTo>
                  <a:pt x="1985067" y="408256"/>
                  <a:pt x="2444589" y="535900"/>
                  <a:pt x="2617876" y="556014"/>
                </a:cubicBezTo>
                <a:cubicBezTo>
                  <a:pt x="2791163" y="576128"/>
                  <a:pt x="2863882" y="470918"/>
                  <a:pt x="2910298" y="444615"/>
                </a:cubicBezTo>
                <a:cubicBezTo>
                  <a:pt x="2956714" y="418312"/>
                  <a:pt x="2926543" y="408255"/>
                  <a:pt x="2896373" y="398198"/>
                </a:cubicBezTo>
              </a:path>
            </a:pathLst>
          </a:custGeom>
          <a:noFill/>
          <a:ln>
            <a:solidFill>
              <a:srgbClr val="00B050"/>
            </a:solidFill>
            <a:headEnd type="none" w="med" len="med"/>
            <a:tailEnd type="triangle"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fontAlgn="base">
              <a:spcBef>
                <a:spcPct val="0"/>
              </a:spcBef>
              <a:spcAft>
                <a:spcPct val="0"/>
              </a:spcAft>
            </a:pPr>
            <a:endParaRPr lang="en-US" sz="2400">
              <a:solidFill>
                <a:prstClr val="white"/>
              </a:solidFill>
              <a:latin typeface="Calibri"/>
            </a:endParaRPr>
          </a:p>
        </p:txBody>
      </p:sp>
    </p:spTree>
    <p:extLst>
      <p:ext uri="{BB962C8B-B14F-4D97-AF65-F5344CB8AC3E}">
        <p14:creationId xmlns:p14="http://schemas.microsoft.com/office/powerpoint/2010/main" val="3507903992"/>
      </p:ext>
    </p:extLst>
  </p:cSld>
  <p:clrMapOvr>
    <a:masterClrMapping/>
  </p:clrMapOvr>
  <mc:AlternateContent xmlns:mc="http://schemas.openxmlformats.org/markup-compatibility/2006" xmlns:p14="http://schemas.microsoft.com/office/powerpoint/2010/main">
    <mc:Choice Requires="p14">
      <p:transition p14:dur="0"/>
    </mc:Choice>
    <mc:Fallback xmlns:a14="http://schemas.microsoft.com/office/drawing/2010/main"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different: At a glance</a:t>
            </a:r>
          </a:p>
        </p:txBody>
      </p:sp>
      <p:sp>
        <p:nvSpPr>
          <p:cNvPr id="15" name="Text Placeholder 6"/>
          <p:cNvSpPr txBox="1">
            <a:spLocks/>
          </p:cNvSpPr>
          <p:nvPr/>
        </p:nvSpPr>
        <p:spPr>
          <a:xfrm>
            <a:off x="609600" y="1286181"/>
            <a:ext cx="5386917" cy="685703"/>
          </a:xfrm>
          <a:prstGeom prst="rect">
            <a:avLst/>
          </a:prstGeom>
          <a:noFill/>
          <a:ln>
            <a:noFill/>
          </a:ln>
        </p:spPr>
        <p:txBody>
          <a:bodyPr vert="horz" lIns="89643" anchor="b" anchorCtr="0">
            <a:no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Then: C++98 code</a:t>
            </a:r>
          </a:p>
        </p:txBody>
      </p:sp>
      <p:sp>
        <p:nvSpPr>
          <p:cNvPr id="17" name="Content Placeholder 4"/>
          <p:cNvSpPr txBox="1">
            <a:spLocks/>
          </p:cNvSpPr>
          <p:nvPr/>
        </p:nvSpPr>
        <p:spPr>
          <a:xfrm>
            <a:off x="611809" y="2133785"/>
            <a:ext cx="5633596" cy="4204460"/>
          </a:xfrm>
          <a:prstGeom prst="rect">
            <a:avLst/>
          </a:prstGeom>
        </p:spPr>
        <p:txBody>
          <a:bodyPr vert="horz">
            <a:no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lnSpc>
                <a:spcPts val="2400"/>
              </a:lnSpc>
              <a:spcBef>
                <a:spcPts val="600"/>
              </a:spcBef>
              <a:buClr>
                <a:srgbClr val="727CA3"/>
              </a:buClr>
              <a:buNone/>
              <a:defRPr/>
            </a:pPr>
            <a:r>
              <a:rPr lang="en-US" sz="1961" dirty="0">
                <a:solidFill>
                  <a:sysClr val="windowText" lastClr="000000">
                    <a:lumMod val="65000"/>
                    <a:lumOff val="35000"/>
                  </a:sysClr>
                </a:solidFill>
                <a:latin typeface="Calibri"/>
              </a:rPr>
              <a:t>circle* p = </a:t>
            </a:r>
            <a:r>
              <a:rPr lang="en-US" sz="1961" b="1" dirty="0">
                <a:solidFill>
                  <a:sysClr val="windowText" lastClr="000000">
                    <a:lumMod val="65000"/>
                    <a:lumOff val="35000"/>
                  </a:sysClr>
                </a:solidFill>
                <a:latin typeface="Calibri"/>
              </a:rPr>
              <a:t>new</a:t>
            </a:r>
            <a:r>
              <a:rPr lang="en-US" sz="1961" dirty="0">
                <a:solidFill>
                  <a:sysClr val="windowText" lastClr="000000">
                    <a:lumMod val="65000"/>
                    <a:lumOff val="35000"/>
                  </a:sysClr>
                </a:solidFill>
                <a:latin typeface="Calibri"/>
              </a:rPr>
              <a:t> </a:t>
            </a:r>
            <a:r>
              <a:rPr lang="en-US" sz="1961" b="1" dirty="0">
                <a:solidFill>
                  <a:sysClr val="windowText" lastClr="000000">
                    <a:lumMod val="65000"/>
                    <a:lumOff val="35000"/>
                  </a:sysClr>
                </a:solidFill>
                <a:latin typeface="Calibri"/>
              </a:rPr>
              <a:t>circle</a:t>
            </a:r>
            <a:r>
              <a:rPr lang="en-US" sz="1961" dirty="0">
                <a:solidFill>
                  <a:sysClr val="windowText" lastClr="000000">
                    <a:lumMod val="65000"/>
                    <a:lumOff val="35000"/>
                  </a:sysClr>
                </a:solidFill>
                <a:latin typeface="Calibri"/>
              </a:rPr>
              <a:t>( 42 );</a:t>
            </a:r>
          </a:p>
          <a:p>
            <a:pPr marL="0" indent="0" defTabSz="896455">
              <a:lnSpc>
                <a:spcPts val="2400"/>
              </a:lnSpc>
              <a:spcBef>
                <a:spcPts val="600"/>
              </a:spcBef>
              <a:buClr>
                <a:srgbClr val="727CA3"/>
              </a:buClr>
              <a:buNone/>
              <a:defRPr/>
            </a:pPr>
            <a:r>
              <a:rPr lang="en-US" sz="1961" dirty="0">
                <a:solidFill>
                  <a:sysClr val="windowText" lastClr="000000">
                    <a:lumMod val="65000"/>
                    <a:lumOff val="35000"/>
                  </a:sysClr>
                </a:solidFill>
                <a:latin typeface="Calibri"/>
              </a:rPr>
              <a:t>vector&lt;</a:t>
            </a:r>
            <a:r>
              <a:rPr lang="en-US" sz="1961" b="1" dirty="0">
                <a:solidFill>
                  <a:sysClr val="windowText" lastClr="000000">
                    <a:lumMod val="65000"/>
                    <a:lumOff val="35000"/>
                  </a:sysClr>
                </a:solidFill>
                <a:latin typeface="Calibri"/>
              </a:rPr>
              <a:t>shape*</a:t>
            </a:r>
            <a:r>
              <a:rPr lang="en-US" sz="1961" dirty="0">
                <a:solidFill>
                  <a:sysClr val="windowText" lastClr="000000">
                    <a:lumMod val="65000"/>
                    <a:lumOff val="35000"/>
                  </a:sysClr>
                </a:solidFill>
                <a:latin typeface="Calibri"/>
              </a:rPr>
              <a:t>&gt; v = </a:t>
            </a:r>
            <a:r>
              <a:rPr lang="en-US" sz="1961" dirty="0" err="1">
                <a:solidFill>
                  <a:sysClr val="windowText" lastClr="000000">
                    <a:lumMod val="65000"/>
                    <a:lumOff val="35000"/>
                  </a:sysClr>
                </a:solidFill>
                <a:latin typeface="Calibri"/>
              </a:rPr>
              <a:t>load_shapes</a:t>
            </a:r>
            <a:r>
              <a:rPr lang="en-US" sz="1961" dirty="0">
                <a:solidFill>
                  <a:sysClr val="windowText" lastClr="000000">
                    <a:lumMod val="65000"/>
                    <a:lumOff val="35000"/>
                  </a:sysClr>
                </a:solidFill>
                <a:latin typeface="Calibri"/>
              </a:rPr>
              <a:t>();</a:t>
            </a:r>
          </a:p>
          <a:p>
            <a:pPr marL="0" indent="0" defTabSz="896455">
              <a:lnSpc>
                <a:spcPts val="2400"/>
              </a:lnSpc>
              <a:spcBef>
                <a:spcPts val="600"/>
              </a:spcBef>
              <a:buClr>
                <a:srgbClr val="727CA3"/>
              </a:buClr>
              <a:buNone/>
              <a:defRPr/>
            </a:pPr>
            <a:r>
              <a:rPr lang="en-US" sz="1961" b="1" spc="-80" dirty="0">
                <a:solidFill>
                  <a:sysClr val="windowText" lastClr="000000">
                    <a:lumMod val="65000"/>
                    <a:lumOff val="35000"/>
                  </a:sysClr>
                </a:solidFill>
                <a:latin typeface="Calibri"/>
              </a:rPr>
              <a:t>for</a:t>
            </a:r>
            <a:r>
              <a:rPr lang="en-US" sz="1961" spc="-80" dirty="0">
                <a:solidFill>
                  <a:sysClr val="windowText" lastClr="000000">
                    <a:lumMod val="65000"/>
                    <a:lumOff val="35000"/>
                  </a:sysClr>
                </a:solidFill>
                <a:latin typeface="Calibri"/>
              </a:rPr>
              <a:t>( vector&lt;shape*&gt;::iterator </a:t>
            </a:r>
            <a:r>
              <a:rPr lang="en-US" sz="1961" spc="-80" dirty="0" err="1">
                <a:solidFill>
                  <a:sysClr val="windowText" lastClr="000000">
                    <a:lumMod val="65000"/>
                    <a:lumOff val="35000"/>
                  </a:sysClr>
                </a:solidFill>
                <a:latin typeface="Calibri"/>
              </a:rPr>
              <a:t>i</a:t>
            </a:r>
            <a:r>
              <a:rPr lang="en-US" sz="1961" spc="-80" dirty="0">
                <a:solidFill>
                  <a:sysClr val="windowText" lastClr="000000">
                    <a:lumMod val="65000"/>
                    <a:lumOff val="35000"/>
                  </a:sysClr>
                </a:solidFill>
                <a:latin typeface="Calibri"/>
              </a:rPr>
              <a:t> = </a:t>
            </a:r>
            <a:r>
              <a:rPr lang="en-US" sz="1961" spc="-80" dirty="0" err="1">
                <a:solidFill>
                  <a:sysClr val="windowText" lastClr="000000">
                    <a:lumMod val="65000"/>
                    <a:lumOff val="35000"/>
                  </a:sysClr>
                </a:solidFill>
                <a:latin typeface="Calibri"/>
              </a:rPr>
              <a:t>v.begin</a:t>
            </a:r>
            <a:r>
              <a:rPr lang="en-US" sz="1961" spc="-80" dirty="0">
                <a:solidFill>
                  <a:sysClr val="windowText" lastClr="000000">
                    <a:lumMod val="65000"/>
                    <a:lumOff val="35000"/>
                  </a:sysClr>
                </a:solidFill>
                <a:latin typeface="Calibri"/>
              </a:rPr>
              <a:t>(); </a:t>
            </a:r>
            <a:r>
              <a:rPr lang="en-US" sz="1961" spc="-80" dirty="0" err="1">
                <a:solidFill>
                  <a:sysClr val="windowText" lastClr="000000">
                    <a:lumMod val="65000"/>
                    <a:lumOff val="35000"/>
                  </a:sysClr>
                </a:solidFill>
                <a:latin typeface="Calibri"/>
              </a:rPr>
              <a:t>i</a:t>
            </a:r>
            <a:r>
              <a:rPr lang="en-US" sz="1961" spc="-80" dirty="0">
                <a:solidFill>
                  <a:sysClr val="windowText" lastClr="000000">
                    <a:lumMod val="65000"/>
                    <a:lumOff val="35000"/>
                  </a:sysClr>
                </a:solidFill>
                <a:latin typeface="Calibri"/>
              </a:rPr>
              <a:t> != </a:t>
            </a:r>
            <a:r>
              <a:rPr lang="en-US" sz="1961" spc="-80" dirty="0" err="1">
                <a:solidFill>
                  <a:sysClr val="windowText" lastClr="000000">
                    <a:lumMod val="65000"/>
                    <a:lumOff val="35000"/>
                  </a:sysClr>
                </a:solidFill>
                <a:latin typeface="Calibri"/>
              </a:rPr>
              <a:t>v.end</a:t>
            </a:r>
            <a:r>
              <a:rPr lang="en-US" sz="1961" spc="-80" dirty="0">
                <a:solidFill>
                  <a:sysClr val="windowText" lastClr="000000">
                    <a:lumMod val="65000"/>
                    <a:lumOff val="35000"/>
                  </a:sysClr>
                </a:solidFill>
                <a:latin typeface="Calibri"/>
              </a:rPr>
              <a:t>(); ++</a:t>
            </a:r>
            <a:r>
              <a:rPr lang="en-US" sz="1961" spc="-80" dirty="0" err="1">
                <a:solidFill>
                  <a:sysClr val="windowText" lastClr="000000">
                    <a:lumMod val="65000"/>
                    <a:lumOff val="35000"/>
                  </a:sysClr>
                </a:solidFill>
                <a:latin typeface="Calibri"/>
              </a:rPr>
              <a:t>i</a:t>
            </a:r>
            <a:r>
              <a:rPr lang="en-US" sz="1961" spc="-80" dirty="0">
                <a:solidFill>
                  <a:sysClr val="windowText" lastClr="000000">
                    <a:lumMod val="65000"/>
                    <a:lumOff val="35000"/>
                  </a:sysClr>
                </a:solidFill>
                <a:latin typeface="Calibri"/>
              </a:rPr>
              <a:t> ) {</a:t>
            </a:r>
            <a:br>
              <a:rPr lang="en-US" sz="1961" spc="-100" dirty="0">
                <a:solidFill>
                  <a:sysClr val="windowText" lastClr="000000">
                    <a:lumMod val="65000"/>
                    <a:lumOff val="35000"/>
                  </a:sysClr>
                </a:solidFill>
                <a:latin typeface="Calibri"/>
              </a:rPr>
            </a:br>
            <a:r>
              <a:rPr lang="en-US" sz="1961" spc="-100" dirty="0">
                <a:solidFill>
                  <a:sysClr val="windowText" lastClr="000000">
                    <a:lumMod val="65000"/>
                    <a:lumOff val="35000"/>
                  </a:sysClr>
                </a:solidFill>
                <a:latin typeface="Calibri"/>
              </a:rPr>
              <a:t>  </a:t>
            </a:r>
            <a:r>
              <a:rPr lang="en-US" sz="1961" dirty="0">
                <a:solidFill>
                  <a:sysClr val="windowText" lastClr="000000">
                    <a:lumMod val="65000"/>
                    <a:lumOff val="35000"/>
                  </a:sysClr>
                </a:solidFill>
                <a:latin typeface="Calibri"/>
              </a:rPr>
              <a:t>  if(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&amp;&amp;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 *p )</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        </a:t>
            </a:r>
            <a:r>
              <a:rPr lang="en-US" sz="1961" dirty="0" err="1">
                <a:solidFill>
                  <a:sysClr val="windowText" lastClr="000000">
                    <a:lumMod val="65000"/>
                    <a:lumOff val="35000"/>
                  </a:sysClr>
                </a:solidFill>
                <a:latin typeface="Calibri"/>
              </a:rPr>
              <a:t>cout</a:t>
            </a:r>
            <a:r>
              <a:rPr lang="en-US" sz="1961" dirty="0">
                <a:solidFill>
                  <a:sysClr val="windowText" lastClr="000000">
                    <a:lumMod val="65000"/>
                    <a:lumOff val="35000"/>
                  </a:sysClr>
                </a:solidFill>
                <a:latin typeface="Calibri"/>
              </a:rPr>
              <a:t> &lt;&lt;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&lt;&lt; “ is a match\n”;</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a:t>
            </a:r>
          </a:p>
          <a:p>
            <a:pPr marL="0" indent="0" defTabSz="896455">
              <a:lnSpc>
                <a:spcPts val="2400"/>
              </a:lnSpc>
              <a:spcBef>
                <a:spcPts val="600"/>
              </a:spcBef>
              <a:buClr>
                <a:srgbClr val="727CA3"/>
              </a:buClr>
              <a:buNone/>
              <a:defRPr/>
            </a:pPr>
            <a:r>
              <a:rPr lang="en-US" sz="1961" i="1" dirty="0">
                <a:solidFill>
                  <a:sysClr val="windowText" lastClr="000000">
                    <a:lumMod val="65000"/>
                    <a:lumOff val="35000"/>
                  </a:sysClr>
                </a:solidFill>
                <a:latin typeface="Calibri"/>
              </a:rPr>
              <a:t>// … later, possibly elsewhere …</a:t>
            </a:r>
          </a:p>
          <a:p>
            <a:pPr marL="0" indent="0" defTabSz="896455">
              <a:lnSpc>
                <a:spcPts val="2400"/>
              </a:lnSpc>
              <a:spcBef>
                <a:spcPts val="600"/>
              </a:spcBef>
              <a:buClr>
                <a:srgbClr val="727CA3"/>
              </a:buClr>
              <a:buNone/>
              <a:defRPr/>
            </a:pPr>
            <a:r>
              <a:rPr lang="en-US" sz="1961" dirty="0">
                <a:solidFill>
                  <a:sysClr val="windowText" lastClr="000000">
                    <a:lumMod val="65000"/>
                    <a:lumOff val="35000"/>
                  </a:sysClr>
                </a:solidFill>
                <a:latin typeface="Calibri"/>
              </a:rPr>
              <a:t>for( vector&lt;shape*&gt;::iterator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 </a:t>
            </a:r>
            <a:r>
              <a:rPr lang="en-US" sz="1961" dirty="0" err="1">
                <a:solidFill>
                  <a:sysClr val="windowText" lastClr="000000">
                    <a:lumMod val="65000"/>
                    <a:lumOff val="35000"/>
                  </a:sysClr>
                </a:solidFill>
                <a:latin typeface="Calibri"/>
              </a:rPr>
              <a:t>v.begin</a:t>
            </a:r>
            <a:r>
              <a:rPr lang="en-US" sz="1961" dirty="0">
                <a:solidFill>
                  <a:sysClr val="windowText" lastClr="000000">
                    <a:lumMod val="65000"/>
                    <a:lumOff val="35000"/>
                  </a:sysClr>
                </a:solidFill>
                <a:latin typeface="Calibri"/>
              </a:rPr>
              <a:t>();</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 </a:t>
            </a:r>
            <a:r>
              <a:rPr lang="en-US" sz="1961" dirty="0" err="1">
                <a:solidFill>
                  <a:sysClr val="windowText" lastClr="000000">
                    <a:lumMod val="65000"/>
                    <a:lumOff val="35000"/>
                  </a:sysClr>
                </a:solidFill>
                <a:latin typeface="Calibri"/>
              </a:rPr>
              <a:t>v.end</a:t>
            </a:r>
            <a:r>
              <a:rPr lang="en-US" sz="1961" dirty="0">
                <a:solidFill>
                  <a:sysClr val="windowText" lastClr="000000">
                    <a:lumMod val="65000"/>
                    <a:lumOff val="35000"/>
                  </a:sysClr>
                </a:solidFill>
                <a:latin typeface="Calibri"/>
              </a:rPr>
              <a:t>();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 {</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    </a:t>
            </a:r>
            <a:r>
              <a:rPr lang="en-US" sz="1961" b="1" dirty="0">
                <a:solidFill>
                  <a:sysClr val="windowText" lastClr="000000">
                    <a:lumMod val="65000"/>
                    <a:lumOff val="35000"/>
                  </a:sysClr>
                </a:solidFill>
                <a:latin typeface="Calibri"/>
              </a:rPr>
              <a:t>delete</a:t>
            </a:r>
            <a:r>
              <a:rPr lang="en-US" sz="1961" dirty="0">
                <a:solidFill>
                  <a:sysClr val="windowText" lastClr="000000">
                    <a:lumMod val="65000"/>
                    <a:lumOff val="35000"/>
                  </a:sysClr>
                </a:solidFill>
                <a:latin typeface="Calibri"/>
              </a:rPr>
              <a:t>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a:t>
            </a:r>
          </a:p>
          <a:p>
            <a:pPr marL="0" indent="0" defTabSz="896455">
              <a:lnSpc>
                <a:spcPts val="2400"/>
              </a:lnSpc>
              <a:spcBef>
                <a:spcPts val="600"/>
              </a:spcBef>
              <a:buClr>
                <a:srgbClr val="727CA3"/>
              </a:buClr>
              <a:buNone/>
              <a:defRPr/>
            </a:pPr>
            <a:r>
              <a:rPr lang="en-US" sz="1961" b="1" dirty="0">
                <a:solidFill>
                  <a:sysClr val="windowText" lastClr="000000">
                    <a:lumMod val="65000"/>
                    <a:lumOff val="35000"/>
                  </a:sysClr>
                </a:solidFill>
                <a:latin typeface="Calibri"/>
              </a:rPr>
              <a:t>delete</a:t>
            </a:r>
            <a:r>
              <a:rPr lang="en-US" sz="1961" dirty="0">
                <a:solidFill>
                  <a:sysClr val="windowText" lastClr="000000">
                    <a:lumMod val="65000"/>
                    <a:lumOff val="35000"/>
                  </a:sysClr>
                </a:solidFill>
                <a:latin typeface="Calibri"/>
              </a:rPr>
              <a:t> p;</a:t>
            </a:r>
          </a:p>
        </p:txBody>
      </p:sp>
      <p:sp>
        <p:nvSpPr>
          <p:cNvPr id="3" name="Arrow: Left 2">
            <a:extLst>
              <a:ext uri="{FF2B5EF4-FFF2-40B4-BE49-F238E27FC236}">
                <a16:creationId xmlns:a16="http://schemas.microsoft.com/office/drawing/2014/main" id="{E9B280C6-D9D6-4EF4-9EC0-E06CB9C324D3}"/>
              </a:ext>
            </a:extLst>
          </p:cNvPr>
          <p:cNvSpPr/>
          <p:nvPr/>
        </p:nvSpPr>
        <p:spPr>
          <a:xfrm rot="351617">
            <a:off x="6807200" y="3124200"/>
            <a:ext cx="4772992" cy="203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base">
              <a:spcBef>
                <a:spcPct val="0"/>
              </a:spcBef>
              <a:spcAft>
                <a:spcPct val="0"/>
              </a:spcAft>
            </a:pPr>
            <a:r>
              <a:rPr lang="en-US" sz="2400" dirty="0">
                <a:solidFill>
                  <a:prstClr val="white"/>
                </a:solidFill>
                <a:latin typeface="Calibri"/>
              </a:rPr>
              <a:t>IMPORTANT: </a:t>
            </a:r>
            <a:br>
              <a:rPr lang="en-US" sz="2400" dirty="0">
                <a:solidFill>
                  <a:prstClr val="white"/>
                </a:solidFill>
                <a:latin typeface="Calibri"/>
              </a:rPr>
            </a:br>
            <a:r>
              <a:rPr lang="en-US" sz="2400" dirty="0">
                <a:solidFill>
                  <a:prstClr val="white"/>
                </a:solidFill>
                <a:latin typeface="Calibri"/>
              </a:rPr>
              <a:t>Still compiles and works!</a:t>
            </a:r>
          </a:p>
        </p:txBody>
      </p:sp>
    </p:spTree>
    <p:extLst>
      <p:ext uri="{BB962C8B-B14F-4D97-AF65-F5344CB8AC3E}">
        <p14:creationId xmlns:p14="http://schemas.microsoft.com/office/powerpoint/2010/main" val="3585291936"/>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different: At a glance</a:t>
            </a:r>
          </a:p>
        </p:txBody>
      </p:sp>
      <p:sp>
        <p:nvSpPr>
          <p:cNvPr id="15" name="Text Placeholder 6"/>
          <p:cNvSpPr txBox="1">
            <a:spLocks/>
          </p:cNvSpPr>
          <p:nvPr/>
        </p:nvSpPr>
        <p:spPr>
          <a:xfrm>
            <a:off x="609600" y="1286181"/>
            <a:ext cx="5386917" cy="685703"/>
          </a:xfrm>
          <a:prstGeom prst="rect">
            <a:avLst/>
          </a:prstGeom>
          <a:noFill/>
          <a:ln>
            <a:noFill/>
          </a:ln>
        </p:spPr>
        <p:txBody>
          <a:bodyPr vert="horz" lIns="89643" anchor="b" anchorCtr="0">
            <a:no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Then: C++98 code</a:t>
            </a:r>
          </a:p>
        </p:txBody>
      </p:sp>
      <p:sp>
        <p:nvSpPr>
          <p:cNvPr id="16" name="Text Placeholder 7"/>
          <p:cNvSpPr txBox="1">
            <a:spLocks/>
          </p:cNvSpPr>
          <p:nvPr/>
        </p:nvSpPr>
        <p:spPr>
          <a:xfrm>
            <a:off x="6469725" y="1295703"/>
            <a:ext cx="5197616" cy="685703"/>
          </a:xfrm>
          <a:prstGeom prst="rect">
            <a:avLst/>
          </a:prstGeom>
          <a:noFill/>
          <a:ln>
            <a:noFill/>
          </a:ln>
        </p:spPr>
        <p:txBody>
          <a:bodyPr vert="horz" lIns="89643" anchor="b" anchorCtr="0">
            <a:norm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Now: Modern C++</a:t>
            </a:r>
          </a:p>
        </p:txBody>
      </p:sp>
      <p:sp>
        <p:nvSpPr>
          <p:cNvPr id="17" name="Content Placeholder 4"/>
          <p:cNvSpPr txBox="1">
            <a:spLocks/>
          </p:cNvSpPr>
          <p:nvPr/>
        </p:nvSpPr>
        <p:spPr>
          <a:xfrm>
            <a:off x="611809" y="2133785"/>
            <a:ext cx="5633596" cy="4204460"/>
          </a:xfrm>
          <a:prstGeom prst="rect">
            <a:avLst/>
          </a:prstGeom>
        </p:spPr>
        <p:txBody>
          <a:bodyPr vert="horz">
            <a:no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lnSpc>
                <a:spcPts val="2400"/>
              </a:lnSpc>
              <a:spcBef>
                <a:spcPts val="600"/>
              </a:spcBef>
              <a:buClr>
                <a:srgbClr val="727CA3"/>
              </a:buClr>
              <a:buNone/>
              <a:defRPr/>
            </a:pPr>
            <a:r>
              <a:rPr lang="en-US" sz="1961" dirty="0">
                <a:solidFill>
                  <a:srgbClr val="C00000"/>
                </a:solidFill>
                <a:latin typeface="Calibri"/>
              </a:rPr>
              <a:t>circle*</a:t>
            </a:r>
            <a:r>
              <a:rPr lang="en-US" sz="1961" dirty="0">
                <a:solidFill>
                  <a:sysClr val="windowText" lastClr="000000">
                    <a:lumMod val="65000"/>
                    <a:lumOff val="35000"/>
                  </a:sysClr>
                </a:solidFill>
                <a:latin typeface="Calibri"/>
              </a:rPr>
              <a:t> p = </a:t>
            </a:r>
            <a:r>
              <a:rPr lang="en-US" sz="1961" b="1" dirty="0">
                <a:solidFill>
                  <a:srgbClr val="C00000"/>
                </a:solidFill>
                <a:latin typeface="Calibri"/>
              </a:rPr>
              <a:t>new</a:t>
            </a:r>
            <a:r>
              <a:rPr lang="en-US" sz="1961" dirty="0">
                <a:solidFill>
                  <a:srgbClr val="C00000"/>
                </a:solidFill>
                <a:latin typeface="Calibri"/>
              </a:rPr>
              <a:t> </a:t>
            </a:r>
            <a:r>
              <a:rPr lang="en-US" sz="1961" b="1" dirty="0">
                <a:solidFill>
                  <a:srgbClr val="C00000"/>
                </a:solidFill>
                <a:latin typeface="Calibri"/>
              </a:rPr>
              <a:t>circle</a:t>
            </a:r>
            <a:r>
              <a:rPr lang="en-US" sz="1961" dirty="0">
                <a:solidFill>
                  <a:sysClr val="windowText" lastClr="000000">
                    <a:lumMod val="65000"/>
                    <a:lumOff val="35000"/>
                  </a:sysClr>
                </a:solidFill>
                <a:latin typeface="Calibri"/>
              </a:rPr>
              <a:t>( 42 );</a:t>
            </a:r>
          </a:p>
          <a:p>
            <a:pPr marL="0" indent="0" defTabSz="896455">
              <a:lnSpc>
                <a:spcPts val="2400"/>
              </a:lnSpc>
              <a:spcBef>
                <a:spcPts val="600"/>
              </a:spcBef>
              <a:buClr>
                <a:srgbClr val="727CA3"/>
              </a:buClr>
              <a:buNone/>
              <a:defRPr/>
            </a:pPr>
            <a:r>
              <a:rPr lang="en-US" sz="1961" dirty="0">
                <a:solidFill>
                  <a:sysClr val="windowText" lastClr="000000">
                    <a:lumMod val="65000"/>
                    <a:lumOff val="35000"/>
                  </a:sysClr>
                </a:solidFill>
                <a:latin typeface="Calibri"/>
              </a:rPr>
              <a:t>vector&lt;</a:t>
            </a:r>
            <a:r>
              <a:rPr lang="en-US" sz="1961" b="1" dirty="0">
                <a:solidFill>
                  <a:srgbClr val="C00000"/>
                </a:solidFill>
                <a:latin typeface="Calibri"/>
              </a:rPr>
              <a:t>shape*</a:t>
            </a:r>
            <a:r>
              <a:rPr lang="en-US" sz="1961" dirty="0">
                <a:solidFill>
                  <a:sysClr val="windowText" lastClr="000000">
                    <a:lumMod val="65000"/>
                    <a:lumOff val="35000"/>
                  </a:sysClr>
                </a:solidFill>
                <a:latin typeface="Calibri"/>
              </a:rPr>
              <a:t>&gt; v = </a:t>
            </a:r>
            <a:r>
              <a:rPr lang="en-US" sz="1961" dirty="0" err="1">
                <a:solidFill>
                  <a:sysClr val="windowText" lastClr="000000">
                    <a:lumMod val="65000"/>
                    <a:lumOff val="35000"/>
                  </a:sysClr>
                </a:solidFill>
                <a:latin typeface="Calibri"/>
              </a:rPr>
              <a:t>load_shapes</a:t>
            </a:r>
            <a:r>
              <a:rPr lang="en-US" sz="1961" dirty="0">
                <a:solidFill>
                  <a:sysClr val="windowText" lastClr="000000">
                    <a:lumMod val="65000"/>
                    <a:lumOff val="35000"/>
                  </a:sysClr>
                </a:solidFill>
                <a:latin typeface="Calibri"/>
              </a:rPr>
              <a:t>();</a:t>
            </a:r>
          </a:p>
          <a:p>
            <a:pPr marL="0" indent="0" defTabSz="896455">
              <a:lnSpc>
                <a:spcPts val="2400"/>
              </a:lnSpc>
              <a:spcBef>
                <a:spcPts val="600"/>
              </a:spcBef>
              <a:buClr>
                <a:srgbClr val="727CA3"/>
              </a:buClr>
              <a:buNone/>
              <a:defRPr/>
            </a:pPr>
            <a:r>
              <a:rPr lang="en-US" sz="1961" b="1" spc="-80" dirty="0">
                <a:solidFill>
                  <a:srgbClr val="C00000"/>
                </a:solidFill>
                <a:latin typeface="Calibri"/>
              </a:rPr>
              <a:t>for</a:t>
            </a:r>
            <a:r>
              <a:rPr lang="en-US" sz="1961" spc="-80" dirty="0">
                <a:solidFill>
                  <a:srgbClr val="C00000"/>
                </a:solidFill>
                <a:latin typeface="Calibri"/>
              </a:rPr>
              <a:t>( vector&lt;shape*&gt;::iterator </a:t>
            </a:r>
            <a:r>
              <a:rPr lang="en-US" sz="1961" spc="-80" dirty="0" err="1">
                <a:solidFill>
                  <a:srgbClr val="C00000"/>
                </a:solidFill>
                <a:latin typeface="Calibri"/>
              </a:rPr>
              <a:t>i</a:t>
            </a:r>
            <a:r>
              <a:rPr lang="en-US" sz="1961" spc="-80" dirty="0">
                <a:solidFill>
                  <a:srgbClr val="C00000"/>
                </a:solidFill>
                <a:latin typeface="Calibri"/>
              </a:rPr>
              <a:t> = </a:t>
            </a:r>
            <a:r>
              <a:rPr lang="en-US" sz="1961" spc="-80" dirty="0" err="1">
                <a:solidFill>
                  <a:srgbClr val="C00000"/>
                </a:solidFill>
                <a:latin typeface="Calibri"/>
              </a:rPr>
              <a:t>v.begin</a:t>
            </a:r>
            <a:r>
              <a:rPr lang="en-US" sz="1961" spc="-80" dirty="0">
                <a:solidFill>
                  <a:srgbClr val="C00000"/>
                </a:solidFill>
                <a:latin typeface="Calibri"/>
              </a:rPr>
              <a:t>(); </a:t>
            </a:r>
            <a:r>
              <a:rPr lang="en-US" sz="1961" spc="-80" dirty="0" err="1">
                <a:solidFill>
                  <a:srgbClr val="C00000"/>
                </a:solidFill>
                <a:latin typeface="Calibri"/>
              </a:rPr>
              <a:t>i</a:t>
            </a:r>
            <a:r>
              <a:rPr lang="en-US" sz="1961" spc="-80" dirty="0">
                <a:solidFill>
                  <a:srgbClr val="C00000"/>
                </a:solidFill>
                <a:latin typeface="Calibri"/>
              </a:rPr>
              <a:t> != </a:t>
            </a:r>
            <a:r>
              <a:rPr lang="en-US" sz="1961" spc="-80" dirty="0" err="1">
                <a:solidFill>
                  <a:srgbClr val="C00000"/>
                </a:solidFill>
                <a:latin typeface="Calibri"/>
              </a:rPr>
              <a:t>v.end</a:t>
            </a:r>
            <a:r>
              <a:rPr lang="en-US" sz="1961" spc="-80" dirty="0">
                <a:solidFill>
                  <a:srgbClr val="C00000"/>
                </a:solidFill>
                <a:latin typeface="Calibri"/>
              </a:rPr>
              <a:t>(); ++</a:t>
            </a:r>
            <a:r>
              <a:rPr lang="en-US" sz="1961" spc="-80" dirty="0" err="1">
                <a:solidFill>
                  <a:srgbClr val="C00000"/>
                </a:solidFill>
                <a:latin typeface="Calibri"/>
              </a:rPr>
              <a:t>i</a:t>
            </a:r>
            <a:r>
              <a:rPr lang="en-US" sz="1961" spc="-80" dirty="0">
                <a:solidFill>
                  <a:srgbClr val="C00000"/>
                </a:solidFill>
                <a:latin typeface="Calibri"/>
              </a:rPr>
              <a:t> )</a:t>
            </a:r>
            <a:r>
              <a:rPr lang="en-US" sz="1961" spc="-80" dirty="0">
                <a:solidFill>
                  <a:sysClr val="windowText" lastClr="000000">
                    <a:lumMod val="65000"/>
                    <a:lumOff val="35000"/>
                  </a:sysClr>
                </a:solidFill>
                <a:latin typeface="Calibri"/>
              </a:rPr>
              <a:t> {</a:t>
            </a:r>
            <a:br>
              <a:rPr lang="en-US" sz="1961" spc="-100" dirty="0">
                <a:solidFill>
                  <a:sysClr val="windowText" lastClr="000000">
                    <a:lumMod val="65000"/>
                    <a:lumOff val="35000"/>
                  </a:sysClr>
                </a:solidFill>
                <a:latin typeface="Calibri"/>
              </a:rPr>
            </a:br>
            <a:r>
              <a:rPr lang="en-US" sz="1961" spc="-100" dirty="0">
                <a:solidFill>
                  <a:sysClr val="windowText" lastClr="000000">
                    <a:lumMod val="65000"/>
                    <a:lumOff val="35000"/>
                  </a:sysClr>
                </a:solidFill>
                <a:latin typeface="Calibri"/>
              </a:rPr>
              <a:t>  </a:t>
            </a:r>
            <a:r>
              <a:rPr lang="en-US" sz="1961" dirty="0">
                <a:solidFill>
                  <a:sysClr val="windowText" lastClr="000000">
                    <a:lumMod val="65000"/>
                    <a:lumOff val="35000"/>
                  </a:sysClr>
                </a:solidFill>
                <a:latin typeface="Calibri"/>
              </a:rPr>
              <a:t>  if(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&amp;&amp;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 *p )</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        </a:t>
            </a:r>
            <a:r>
              <a:rPr lang="en-US" sz="1961" dirty="0" err="1">
                <a:solidFill>
                  <a:sysClr val="windowText" lastClr="000000">
                    <a:lumMod val="65000"/>
                    <a:lumOff val="35000"/>
                  </a:sysClr>
                </a:solidFill>
                <a:latin typeface="Calibri"/>
              </a:rPr>
              <a:t>cout</a:t>
            </a:r>
            <a:r>
              <a:rPr lang="en-US" sz="1961" dirty="0">
                <a:solidFill>
                  <a:sysClr val="windowText" lastClr="000000">
                    <a:lumMod val="65000"/>
                    <a:lumOff val="35000"/>
                  </a:sysClr>
                </a:solidFill>
                <a:latin typeface="Calibri"/>
              </a:rPr>
              <a:t> &lt;&lt; **</a:t>
            </a:r>
            <a:r>
              <a:rPr lang="en-US" sz="1961" dirty="0" err="1">
                <a:solidFill>
                  <a:sysClr val="windowText" lastClr="000000">
                    <a:lumMod val="65000"/>
                    <a:lumOff val="35000"/>
                  </a:sysClr>
                </a:solidFill>
                <a:latin typeface="Calibri"/>
              </a:rPr>
              <a:t>i</a:t>
            </a:r>
            <a:r>
              <a:rPr lang="en-US" sz="1961" dirty="0">
                <a:solidFill>
                  <a:sysClr val="windowText" lastClr="000000">
                    <a:lumMod val="65000"/>
                    <a:lumOff val="35000"/>
                  </a:sysClr>
                </a:solidFill>
                <a:latin typeface="Calibri"/>
              </a:rPr>
              <a:t> &lt;&lt; “ is a match\n”;</a:t>
            </a:r>
            <a:br>
              <a:rPr lang="en-US" sz="1961" dirty="0">
                <a:solidFill>
                  <a:sysClr val="windowText" lastClr="000000">
                    <a:lumMod val="65000"/>
                    <a:lumOff val="35000"/>
                  </a:sysClr>
                </a:solidFill>
                <a:latin typeface="Calibri"/>
              </a:rPr>
            </a:br>
            <a:r>
              <a:rPr lang="en-US" sz="1961" dirty="0">
                <a:solidFill>
                  <a:sysClr val="windowText" lastClr="000000">
                    <a:lumMod val="65000"/>
                    <a:lumOff val="35000"/>
                  </a:sysClr>
                </a:solidFill>
                <a:latin typeface="Calibri"/>
              </a:rPr>
              <a:t>}</a:t>
            </a:r>
          </a:p>
          <a:p>
            <a:pPr marL="0" indent="0" defTabSz="896455">
              <a:lnSpc>
                <a:spcPts val="2400"/>
              </a:lnSpc>
              <a:spcBef>
                <a:spcPts val="600"/>
              </a:spcBef>
              <a:buClr>
                <a:srgbClr val="727CA3"/>
              </a:buClr>
              <a:buNone/>
              <a:defRPr/>
            </a:pPr>
            <a:r>
              <a:rPr lang="en-US" sz="1961" i="1" dirty="0">
                <a:solidFill>
                  <a:sysClr val="windowText" lastClr="000000">
                    <a:lumMod val="65000"/>
                    <a:lumOff val="35000"/>
                  </a:sysClr>
                </a:solidFill>
                <a:latin typeface="Calibri"/>
              </a:rPr>
              <a:t>// … later, possibly elsewhere …</a:t>
            </a:r>
          </a:p>
          <a:p>
            <a:pPr marL="0" indent="0" defTabSz="896455">
              <a:lnSpc>
                <a:spcPts val="2400"/>
              </a:lnSpc>
              <a:spcBef>
                <a:spcPts val="600"/>
              </a:spcBef>
              <a:buClr>
                <a:srgbClr val="727CA3"/>
              </a:buClr>
              <a:buNone/>
              <a:defRPr/>
            </a:pPr>
            <a:r>
              <a:rPr lang="en-US" sz="1961" dirty="0">
                <a:solidFill>
                  <a:srgbClr val="C00000"/>
                </a:solidFill>
                <a:latin typeface="Calibri"/>
              </a:rPr>
              <a:t>for( vector&lt;shape*&gt;::iterator </a:t>
            </a:r>
            <a:r>
              <a:rPr lang="en-US" sz="1961" dirty="0" err="1">
                <a:solidFill>
                  <a:srgbClr val="C00000"/>
                </a:solidFill>
                <a:latin typeface="Calibri"/>
              </a:rPr>
              <a:t>i</a:t>
            </a:r>
            <a:r>
              <a:rPr lang="en-US" sz="1961" dirty="0">
                <a:solidFill>
                  <a:srgbClr val="C00000"/>
                </a:solidFill>
                <a:latin typeface="Calibri"/>
              </a:rPr>
              <a:t> = </a:t>
            </a:r>
            <a:r>
              <a:rPr lang="en-US" sz="1961" dirty="0" err="1">
                <a:solidFill>
                  <a:srgbClr val="C00000"/>
                </a:solidFill>
                <a:latin typeface="Calibri"/>
              </a:rPr>
              <a:t>v.begin</a:t>
            </a:r>
            <a:r>
              <a:rPr lang="en-US" sz="1961" dirty="0">
                <a:solidFill>
                  <a:srgbClr val="C00000"/>
                </a:solidFill>
                <a:latin typeface="Calibri"/>
              </a:rPr>
              <a:t>();</a:t>
            </a:r>
            <a:br>
              <a:rPr lang="en-US" sz="1961" dirty="0">
                <a:solidFill>
                  <a:srgbClr val="C00000"/>
                </a:solidFill>
                <a:latin typeface="Calibri"/>
              </a:rPr>
            </a:br>
            <a:r>
              <a:rPr lang="en-US" sz="1961" dirty="0">
                <a:solidFill>
                  <a:srgbClr val="C00000"/>
                </a:solidFill>
                <a:latin typeface="Calibri"/>
              </a:rPr>
              <a:t>        </a:t>
            </a:r>
            <a:r>
              <a:rPr lang="en-US" sz="1961" dirty="0" err="1">
                <a:solidFill>
                  <a:srgbClr val="C00000"/>
                </a:solidFill>
                <a:latin typeface="Calibri"/>
              </a:rPr>
              <a:t>i</a:t>
            </a:r>
            <a:r>
              <a:rPr lang="en-US" sz="1961" dirty="0">
                <a:solidFill>
                  <a:srgbClr val="C00000"/>
                </a:solidFill>
                <a:latin typeface="Calibri"/>
              </a:rPr>
              <a:t> != </a:t>
            </a:r>
            <a:r>
              <a:rPr lang="en-US" sz="1961" dirty="0" err="1">
                <a:solidFill>
                  <a:srgbClr val="C00000"/>
                </a:solidFill>
                <a:latin typeface="Calibri"/>
              </a:rPr>
              <a:t>v.end</a:t>
            </a:r>
            <a:r>
              <a:rPr lang="en-US" sz="1961" dirty="0">
                <a:solidFill>
                  <a:srgbClr val="C00000"/>
                </a:solidFill>
                <a:latin typeface="Calibri"/>
              </a:rPr>
              <a:t>(); ++</a:t>
            </a:r>
            <a:r>
              <a:rPr lang="en-US" sz="1961" dirty="0" err="1">
                <a:solidFill>
                  <a:srgbClr val="C00000"/>
                </a:solidFill>
                <a:latin typeface="Calibri"/>
              </a:rPr>
              <a:t>i</a:t>
            </a:r>
            <a:r>
              <a:rPr lang="en-US" sz="1961" dirty="0">
                <a:solidFill>
                  <a:srgbClr val="C00000"/>
                </a:solidFill>
                <a:latin typeface="Calibri"/>
              </a:rPr>
              <a:t> ) {</a:t>
            </a:r>
            <a:br>
              <a:rPr lang="en-US" sz="1961" dirty="0">
                <a:solidFill>
                  <a:srgbClr val="C00000"/>
                </a:solidFill>
                <a:latin typeface="Calibri"/>
              </a:rPr>
            </a:br>
            <a:r>
              <a:rPr lang="en-US" sz="1961" dirty="0">
                <a:solidFill>
                  <a:srgbClr val="C00000"/>
                </a:solidFill>
                <a:latin typeface="Calibri"/>
              </a:rPr>
              <a:t>    </a:t>
            </a:r>
            <a:r>
              <a:rPr lang="en-US" sz="1961" b="1" dirty="0">
                <a:solidFill>
                  <a:srgbClr val="C00000"/>
                </a:solidFill>
                <a:latin typeface="Calibri"/>
              </a:rPr>
              <a:t>delete</a:t>
            </a:r>
            <a:r>
              <a:rPr lang="en-US" sz="1961" dirty="0">
                <a:solidFill>
                  <a:srgbClr val="C00000"/>
                </a:solidFill>
                <a:latin typeface="Calibri"/>
              </a:rPr>
              <a:t> *</a:t>
            </a:r>
            <a:r>
              <a:rPr lang="en-US" sz="1961" dirty="0" err="1">
                <a:solidFill>
                  <a:srgbClr val="C00000"/>
                </a:solidFill>
                <a:latin typeface="Calibri"/>
              </a:rPr>
              <a:t>i</a:t>
            </a:r>
            <a:r>
              <a:rPr lang="en-US" sz="1961" dirty="0">
                <a:solidFill>
                  <a:srgbClr val="C00000"/>
                </a:solidFill>
                <a:latin typeface="Calibri"/>
              </a:rPr>
              <a:t>;</a:t>
            </a:r>
            <a:br>
              <a:rPr lang="en-US" sz="1961" dirty="0">
                <a:solidFill>
                  <a:sysClr val="windowText" lastClr="000000">
                    <a:lumMod val="65000"/>
                    <a:lumOff val="35000"/>
                  </a:sysClr>
                </a:solidFill>
                <a:latin typeface="Calibri"/>
              </a:rPr>
            </a:br>
            <a:r>
              <a:rPr lang="en-US" sz="1961" dirty="0">
                <a:solidFill>
                  <a:srgbClr val="C00000"/>
                </a:solidFill>
                <a:latin typeface="Calibri"/>
              </a:rPr>
              <a:t>}</a:t>
            </a:r>
          </a:p>
          <a:p>
            <a:pPr marL="0" indent="0" defTabSz="896455">
              <a:lnSpc>
                <a:spcPts val="2400"/>
              </a:lnSpc>
              <a:spcBef>
                <a:spcPts val="600"/>
              </a:spcBef>
              <a:buClr>
                <a:srgbClr val="727CA3"/>
              </a:buClr>
              <a:buNone/>
              <a:defRPr/>
            </a:pPr>
            <a:r>
              <a:rPr lang="en-US" sz="1961" b="1" dirty="0">
                <a:solidFill>
                  <a:srgbClr val="C00000"/>
                </a:solidFill>
                <a:latin typeface="Calibri"/>
              </a:rPr>
              <a:t>delete</a:t>
            </a:r>
            <a:r>
              <a:rPr lang="en-US" sz="1961" dirty="0">
                <a:solidFill>
                  <a:srgbClr val="C00000"/>
                </a:solidFill>
                <a:latin typeface="Calibri"/>
              </a:rPr>
              <a:t> p;</a:t>
            </a:r>
          </a:p>
        </p:txBody>
      </p:sp>
      <p:sp>
        <p:nvSpPr>
          <p:cNvPr id="18" name="Content Placeholder 8"/>
          <p:cNvSpPr txBox="1">
            <a:spLocks/>
          </p:cNvSpPr>
          <p:nvPr/>
        </p:nvSpPr>
        <p:spPr>
          <a:xfrm>
            <a:off x="6469511" y="2133785"/>
            <a:ext cx="5193533" cy="2846369"/>
          </a:xfrm>
          <a:prstGeom prst="rect">
            <a:avLst/>
          </a:prstGeom>
        </p:spPr>
        <p:txBody>
          <a:bodyPr vert="horz">
            <a:norm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a:lnSpc>
                <a:spcPts val="2400"/>
              </a:lnSpc>
              <a:spcBef>
                <a:spcPts val="600"/>
              </a:spcBef>
              <a:buClr>
                <a:srgbClr val="727CA3"/>
              </a:buClr>
              <a:buNone/>
              <a:defRPr/>
            </a:pPr>
            <a:r>
              <a:rPr lang="en-US" sz="1961" b="1" dirty="0">
                <a:solidFill>
                  <a:srgbClr val="0070C0"/>
                </a:solidFill>
                <a:latin typeface="Calibri"/>
              </a:rPr>
              <a:t>auto</a:t>
            </a:r>
            <a:r>
              <a:rPr lang="en-US" sz="1961" dirty="0">
                <a:solidFill>
                  <a:srgbClr val="0070C0"/>
                </a:solidFill>
                <a:latin typeface="Calibri"/>
              </a:rPr>
              <a:t> p = </a:t>
            </a:r>
            <a:r>
              <a:rPr lang="en-US" sz="1961" b="1" dirty="0" err="1">
                <a:solidFill>
                  <a:srgbClr val="0070C0"/>
                </a:solidFill>
                <a:latin typeface="Calibri"/>
              </a:rPr>
              <a:t>make_shared</a:t>
            </a:r>
            <a:r>
              <a:rPr lang="en-US" sz="1961" b="1" dirty="0">
                <a:solidFill>
                  <a:srgbClr val="0070C0"/>
                </a:solidFill>
                <a:latin typeface="Calibri"/>
              </a:rPr>
              <a:t>&lt;circle&gt;</a:t>
            </a:r>
            <a:r>
              <a:rPr lang="en-US" sz="1961" dirty="0">
                <a:solidFill>
                  <a:srgbClr val="0070C0"/>
                </a:solidFill>
                <a:latin typeface="Calibri"/>
              </a:rPr>
              <a:t>( 42 );</a:t>
            </a:r>
          </a:p>
          <a:p>
            <a:pPr marL="0" indent="0" defTabSz="896455">
              <a:lnSpc>
                <a:spcPts val="2400"/>
              </a:lnSpc>
              <a:spcBef>
                <a:spcPts val="600"/>
              </a:spcBef>
              <a:buClr>
                <a:srgbClr val="727CA3"/>
              </a:buClr>
              <a:buNone/>
              <a:defRPr/>
            </a:pPr>
            <a:r>
              <a:rPr lang="en-US" sz="1961" b="1" dirty="0">
                <a:solidFill>
                  <a:srgbClr val="0070C0"/>
                </a:solidFill>
                <a:latin typeface="Calibri"/>
              </a:rPr>
              <a:t>auto</a:t>
            </a:r>
            <a:r>
              <a:rPr lang="en-US" sz="1961" dirty="0">
                <a:solidFill>
                  <a:srgbClr val="0070C0"/>
                </a:solidFill>
                <a:latin typeface="Calibri"/>
              </a:rPr>
              <a:t> v = </a:t>
            </a:r>
            <a:r>
              <a:rPr lang="en-US" sz="1961" dirty="0" err="1">
                <a:solidFill>
                  <a:srgbClr val="0070C0"/>
                </a:solidFill>
                <a:latin typeface="Calibri"/>
              </a:rPr>
              <a:t>load_shapes</a:t>
            </a:r>
            <a:r>
              <a:rPr lang="en-US" sz="1961" dirty="0">
                <a:solidFill>
                  <a:srgbClr val="0070C0"/>
                </a:solidFill>
                <a:latin typeface="Calibri"/>
              </a:rPr>
              <a:t>();</a:t>
            </a:r>
          </a:p>
          <a:p>
            <a:pPr marL="0" indent="0" defTabSz="896455">
              <a:lnSpc>
                <a:spcPts val="2400"/>
              </a:lnSpc>
              <a:spcBef>
                <a:spcPts val="600"/>
              </a:spcBef>
              <a:buClr>
                <a:srgbClr val="727CA3"/>
              </a:buClr>
              <a:buNone/>
              <a:defRPr/>
            </a:pPr>
            <a:r>
              <a:rPr lang="en-US" sz="1961" b="1" spc="-51" dirty="0">
                <a:solidFill>
                  <a:srgbClr val="0070C0"/>
                </a:solidFill>
                <a:latin typeface="Calibri"/>
              </a:rPr>
              <a:t>for</a:t>
            </a:r>
            <a:r>
              <a:rPr lang="en-US" sz="1961" spc="-51" dirty="0">
                <a:solidFill>
                  <a:srgbClr val="0070C0"/>
                </a:solidFill>
                <a:latin typeface="Calibri"/>
              </a:rPr>
              <a:t>( auto&amp; s : v ) {</a:t>
            </a:r>
            <a:br>
              <a:rPr lang="en-US" sz="1961" spc="-51" dirty="0">
                <a:solidFill>
                  <a:srgbClr val="FADA7A">
                    <a:lumMod val="50000"/>
                  </a:srgbClr>
                </a:solidFill>
                <a:latin typeface="Calibri"/>
              </a:rPr>
            </a:br>
            <a:r>
              <a:rPr lang="en-US" sz="1961" dirty="0">
                <a:solidFill>
                  <a:srgbClr val="0070C0"/>
                </a:solidFill>
                <a:latin typeface="Calibri"/>
              </a:rPr>
              <a:t>    if( s &amp;&amp; *s == *p )</a:t>
            </a:r>
            <a:br>
              <a:rPr lang="en-US" sz="1961" dirty="0">
                <a:solidFill>
                  <a:srgbClr val="0070C0"/>
                </a:solidFill>
                <a:latin typeface="Calibri"/>
              </a:rPr>
            </a:br>
            <a:r>
              <a:rPr lang="en-US" sz="1961" dirty="0">
                <a:solidFill>
                  <a:srgbClr val="0070C0"/>
                </a:solidFill>
                <a:latin typeface="Calibri"/>
              </a:rPr>
              <a:t>        </a:t>
            </a:r>
            <a:r>
              <a:rPr lang="en-US" sz="1961" dirty="0" err="1">
                <a:solidFill>
                  <a:srgbClr val="0070C0"/>
                </a:solidFill>
                <a:latin typeface="Calibri"/>
              </a:rPr>
              <a:t>cout</a:t>
            </a:r>
            <a:r>
              <a:rPr lang="en-US" sz="1961" dirty="0">
                <a:solidFill>
                  <a:srgbClr val="0070C0"/>
                </a:solidFill>
                <a:latin typeface="Calibri"/>
              </a:rPr>
              <a:t> &lt;&lt; *s &lt;&lt; “ is a match\n”;</a:t>
            </a:r>
            <a:br>
              <a:rPr lang="en-US" sz="1961" dirty="0">
                <a:solidFill>
                  <a:srgbClr val="0070C0"/>
                </a:solidFill>
                <a:latin typeface="Calibri"/>
              </a:rPr>
            </a:br>
            <a:r>
              <a:rPr lang="en-US" sz="1961" dirty="0">
                <a:solidFill>
                  <a:srgbClr val="0070C0"/>
                </a:solidFill>
                <a:latin typeface="Calibri"/>
              </a:rPr>
              <a:t>}</a:t>
            </a:r>
          </a:p>
        </p:txBody>
      </p:sp>
      <p:sp>
        <p:nvSpPr>
          <p:cNvPr id="19" name="Line Callout 1 18"/>
          <p:cNvSpPr/>
          <p:nvPr/>
        </p:nvSpPr>
        <p:spPr>
          <a:xfrm>
            <a:off x="9382893" y="838861"/>
            <a:ext cx="2556439" cy="1170801"/>
          </a:xfrm>
          <a:prstGeom prst="borderCallout1">
            <a:avLst>
              <a:gd name="adj1" fmla="val 25636"/>
              <a:gd name="adj2" fmla="val -1190"/>
              <a:gd name="adj3" fmla="val 117664"/>
              <a:gd name="adj4" fmla="val -26303"/>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T* </a:t>
            </a:r>
            <a:r>
              <a:rPr lang="en-US" sz="2000" kern="0" dirty="0">
                <a:solidFill>
                  <a:prstClr val="white"/>
                </a:solidFill>
                <a:latin typeface="Calibri"/>
                <a:sym typeface="Symbol"/>
              </a:rPr>
              <a:t></a:t>
            </a:r>
            <a:r>
              <a:rPr lang="en-US" sz="2000" kern="0" dirty="0">
                <a:solidFill>
                  <a:prstClr val="white"/>
                </a:solidFill>
                <a:latin typeface="Calibri"/>
              </a:rPr>
              <a:t> </a:t>
            </a:r>
            <a:r>
              <a:rPr lang="en-US" sz="2000" b="1" kern="0" dirty="0">
                <a:solidFill>
                  <a:prstClr val="white"/>
                </a:solidFill>
                <a:latin typeface="Calibri"/>
              </a:rPr>
              <a:t>shared_ptr</a:t>
            </a:r>
            <a:r>
              <a:rPr lang="en-US" sz="2000" kern="0" dirty="0">
                <a:solidFill>
                  <a:prstClr val="white"/>
                </a:solidFill>
                <a:latin typeface="Calibri"/>
              </a:rPr>
              <a:t>&lt;T&gt;</a:t>
            </a:r>
          </a:p>
          <a:p>
            <a:pPr algn="ctr" defTabSz="914258">
              <a:spcBef>
                <a:spcPts val="600"/>
              </a:spcBef>
              <a:defRPr/>
            </a:pPr>
            <a:r>
              <a:rPr lang="en-US" sz="2000" kern="0" dirty="0">
                <a:solidFill>
                  <a:prstClr val="white"/>
                </a:solidFill>
                <a:latin typeface="Calibri"/>
              </a:rPr>
              <a:t>new </a:t>
            </a:r>
            <a:r>
              <a:rPr lang="en-US" sz="2000" kern="0" dirty="0">
                <a:solidFill>
                  <a:prstClr val="white"/>
                </a:solidFill>
                <a:latin typeface="Calibri"/>
                <a:sym typeface="Symbol"/>
              </a:rPr>
              <a:t></a:t>
            </a:r>
            <a:r>
              <a:rPr lang="en-US" sz="2000" kern="0" dirty="0">
                <a:solidFill>
                  <a:prstClr val="white"/>
                </a:solidFill>
                <a:latin typeface="Calibri"/>
              </a:rPr>
              <a:t> </a:t>
            </a:r>
            <a:r>
              <a:rPr lang="en-US" sz="2000" b="1" kern="0" dirty="0" err="1">
                <a:solidFill>
                  <a:prstClr val="white"/>
                </a:solidFill>
                <a:latin typeface="Calibri"/>
              </a:rPr>
              <a:t>make_unique</a:t>
            </a:r>
            <a:r>
              <a:rPr lang="en-US" sz="2000" b="1" kern="0" dirty="0">
                <a:solidFill>
                  <a:prstClr val="white"/>
                </a:solidFill>
                <a:latin typeface="Calibri"/>
              </a:rPr>
              <a:t> or </a:t>
            </a:r>
            <a:r>
              <a:rPr lang="en-US" sz="2000" b="1" kern="0" dirty="0" err="1">
                <a:solidFill>
                  <a:prstClr val="white"/>
                </a:solidFill>
                <a:latin typeface="Calibri"/>
              </a:rPr>
              <a:t>make_shared</a:t>
            </a:r>
            <a:endParaRPr lang="en-US" sz="2000" b="1" kern="0" dirty="0">
              <a:solidFill>
                <a:prstClr val="white"/>
              </a:solidFill>
              <a:latin typeface="Calibri"/>
            </a:endParaRPr>
          </a:p>
        </p:txBody>
      </p:sp>
      <p:sp>
        <p:nvSpPr>
          <p:cNvPr id="20" name="Line Callout 1 19"/>
          <p:cNvSpPr/>
          <p:nvPr/>
        </p:nvSpPr>
        <p:spPr>
          <a:xfrm>
            <a:off x="5573087" y="5370115"/>
            <a:ext cx="3621392" cy="1196373"/>
          </a:xfrm>
          <a:prstGeom prst="borderCallout1">
            <a:avLst>
              <a:gd name="adj1" fmla="val -4479"/>
              <a:gd name="adj2" fmla="val 18171"/>
              <a:gd name="adj3" fmla="val -51425"/>
              <a:gd name="adj4" fmla="val 24261"/>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no need for “delete” – </a:t>
            </a:r>
            <a:br>
              <a:rPr lang="en-US" sz="2000" kern="0" dirty="0">
                <a:solidFill>
                  <a:prstClr val="white"/>
                </a:solidFill>
                <a:latin typeface="Calibri"/>
              </a:rPr>
            </a:br>
            <a:r>
              <a:rPr lang="en-US" sz="2000" b="1" kern="0" dirty="0">
                <a:solidFill>
                  <a:prstClr val="white"/>
                </a:solidFill>
                <a:latin typeface="Calibri"/>
              </a:rPr>
              <a:t>automatic</a:t>
            </a:r>
            <a:r>
              <a:rPr lang="en-US" sz="2000" kern="0" dirty="0">
                <a:solidFill>
                  <a:prstClr val="white"/>
                </a:solidFill>
                <a:latin typeface="Calibri"/>
              </a:rPr>
              <a:t> lifetime management</a:t>
            </a:r>
          </a:p>
          <a:p>
            <a:pPr algn="ctr" defTabSz="914258">
              <a:spcBef>
                <a:spcPts val="600"/>
              </a:spcBef>
              <a:defRPr/>
            </a:pPr>
            <a:r>
              <a:rPr lang="en-US" sz="2000" b="1" kern="0" dirty="0">
                <a:solidFill>
                  <a:prstClr val="white"/>
                </a:solidFill>
                <a:latin typeface="Calibri"/>
              </a:rPr>
              <a:t>exception-safe</a:t>
            </a:r>
          </a:p>
        </p:txBody>
      </p:sp>
      <p:sp>
        <p:nvSpPr>
          <p:cNvPr id="21" name="Line Callout 1 20"/>
          <p:cNvSpPr/>
          <p:nvPr/>
        </p:nvSpPr>
        <p:spPr>
          <a:xfrm>
            <a:off x="9134883" y="2756681"/>
            <a:ext cx="2655476" cy="557824"/>
          </a:xfrm>
          <a:prstGeom prst="borderCallout1">
            <a:avLst>
              <a:gd name="adj1" fmla="val 25636"/>
              <a:gd name="adj2" fmla="val -1190"/>
              <a:gd name="adj3" fmla="val 54360"/>
              <a:gd name="adj4" fmla="val -31660"/>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kern="0" dirty="0">
                <a:solidFill>
                  <a:prstClr val="white"/>
                </a:solidFill>
                <a:latin typeface="Calibri"/>
              </a:rPr>
              <a:t>range-for</a:t>
            </a:r>
          </a:p>
        </p:txBody>
      </p:sp>
      <p:sp>
        <p:nvSpPr>
          <p:cNvPr id="22" name="Line Callout 1 21"/>
          <p:cNvSpPr/>
          <p:nvPr/>
        </p:nvSpPr>
        <p:spPr>
          <a:xfrm>
            <a:off x="5573087" y="931774"/>
            <a:ext cx="2556439" cy="552908"/>
          </a:xfrm>
          <a:prstGeom prst="borderCallout1">
            <a:avLst>
              <a:gd name="adj1" fmla="val 104997"/>
              <a:gd name="adj2" fmla="val 24126"/>
              <a:gd name="adj3" fmla="val 226248"/>
              <a:gd name="adj4" fmla="val 39598"/>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b="1" kern="0" dirty="0">
                <a:solidFill>
                  <a:prstClr val="white"/>
                </a:solidFill>
                <a:latin typeface="Calibri"/>
              </a:rPr>
              <a:t>auto</a:t>
            </a:r>
            <a:r>
              <a:rPr lang="en-US" sz="2000" kern="0" dirty="0">
                <a:solidFill>
                  <a:prstClr val="white"/>
                </a:solidFill>
                <a:latin typeface="Calibri"/>
              </a:rPr>
              <a:t> type deduction</a:t>
            </a:r>
          </a:p>
        </p:txBody>
      </p:sp>
      <p:sp>
        <p:nvSpPr>
          <p:cNvPr id="23" name="Line Callout 1 22"/>
          <p:cNvSpPr/>
          <p:nvPr/>
        </p:nvSpPr>
        <p:spPr>
          <a:xfrm>
            <a:off x="2430044" y="5370115"/>
            <a:ext cx="2684849" cy="1196373"/>
          </a:xfrm>
          <a:prstGeom prst="borderCallout1">
            <a:avLst>
              <a:gd name="adj1" fmla="val 19563"/>
              <a:gd name="adj2" fmla="val -3740"/>
              <a:gd name="adj3" fmla="val 852"/>
              <a:gd name="adj4" fmla="val -17744"/>
            </a:avLst>
          </a:prstGeom>
          <a:solidFill>
            <a:srgbClr val="C00000"/>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000" b="1" kern="0" dirty="0">
                <a:solidFill>
                  <a:prstClr val="white"/>
                </a:solidFill>
                <a:latin typeface="Calibri"/>
              </a:rPr>
              <a:t>not exception-safe</a:t>
            </a:r>
          </a:p>
          <a:p>
            <a:pPr algn="ctr" defTabSz="914258">
              <a:spcBef>
                <a:spcPts val="600"/>
              </a:spcBef>
              <a:defRPr/>
            </a:pPr>
            <a:r>
              <a:rPr lang="en-US" sz="2000" kern="0" dirty="0">
                <a:solidFill>
                  <a:prstClr val="white"/>
                </a:solidFill>
                <a:latin typeface="Calibri"/>
              </a:rPr>
              <a:t>missing try/catch, __try/__finally</a:t>
            </a:r>
          </a:p>
        </p:txBody>
      </p:sp>
    </p:spTree>
    <p:extLst>
      <p:ext uri="{BB962C8B-B14F-4D97-AF65-F5344CB8AC3E}">
        <p14:creationId xmlns:p14="http://schemas.microsoft.com/office/powerpoint/2010/main" val="147839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313" dirty="0"/>
              <a:t>Example: Compute arithmetic mean</a:t>
            </a:r>
          </a:p>
        </p:txBody>
      </p:sp>
      <p:sp>
        <p:nvSpPr>
          <p:cNvPr id="15" name="Text Placeholder 6"/>
          <p:cNvSpPr txBox="1">
            <a:spLocks/>
          </p:cNvSpPr>
          <p:nvPr/>
        </p:nvSpPr>
        <p:spPr>
          <a:xfrm>
            <a:off x="493346" y="1286181"/>
            <a:ext cx="4832620" cy="685703"/>
          </a:xfrm>
          <a:prstGeom prst="rect">
            <a:avLst/>
          </a:prstGeom>
          <a:noFill/>
          <a:ln>
            <a:noFill/>
          </a:ln>
        </p:spPr>
        <p:txBody>
          <a:bodyPr vert="horz" lIns="89643" anchor="b" anchorCtr="0">
            <a:no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Python</a:t>
            </a:r>
          </a:p>
        </p:txBody>
      </p:sp>
      <p:sp>
        <p:nvSpPr>
          <p:cNvPr id="16" name="Text Placeholder 7"/>
          <p:cNvSpPr txBox="1">
            <a:spLocks/>
          </p:cNvSpPr>
          <p:nvPr/>
        </p:nvSpPr>
        <p:spPr>
          <a:xfrm>
            <a:off x="5521704" y="1295703"/>
            <a:ext cx="5552696" cy="685703"/>
          </a:xfrm>
          <a:prstGeom prst="rect">
            <a:avLst/>
          </a:prstGeom>
          <a:noFill/>
          <a:ln>
            <a:noFill/>
          </a:ln>
        </p:spPr>
        <p:txBody>
          <a:bodyPr vert="horz" lIns="89643" anchor="b" anchorCtr="0">
            <a:norm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Modern C++</a:t>
            </a:r>
          </a:p>
        </p:txBody>
      </p:sp>
      <p:sp>
        <p:nvSpPr>
          <p:cNvPr id="17" name="Content Placeholder 4"/>
          <p:cNvSpPr txBox="1">
            <a:spLocks/>
          </p:cNvSpPr>
          <p:nvPr/>
        </p:nvSpPr>
        <p:spPr>
          <a:xfrm>
            <a:off x="495113" y="2133785"/>
            <a:ext cx="4828777" cy="4204460"/>
          </a:xfrm>
          <a:prstGeom prst="rect">
            <a:avLst/>
          </a:prstGeom>
        </p:spPr>
        <p:txBody>
          <a:bodyPr vert="horz">
            <a:no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fontAlgn="base">
              <a:spcBef>
                <a:spcPts val="816"/>
              </a:spcBef>
              <a:spcAft>
                <a:spcPct val="0"/>
              </a:spcAft>
              <a:buClr>
                <a:srgbClr val="727CA3"/>
              </a:buClr>
              <a:buNone/>
              <a:defRPr/>
            </a:pPr>
            <a:endParaRPr lang="en-US" sz="2353"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r>
              <a:rPr lang="en-US" sz="2353" dirty="0" err="1">
                <a:solidFill>
                  <a:sysClr val="windowText" lastClr="000000">
                    <a:lumMod val="65000"/>
                    <a:lumOff val="35000"/>
                  </a:sysClr>
                </a:solidFill>
                <a:latin typeface="Calibri"/>
              </a:rPr>
              <a:t>def</a:t>
            </a:r>
            <a:r>
              <a:rPr lang="en-US" sz="2353" dirty="0">
                <a:solidFill>
                  <a:sysClr val="windowText" lastClr="000000">
                    <a:lumMod val="65000"/>
                    <a:lumOff val="35000"/>
                  </a:sysClr>
                </a:solidFill>
                <a:latin typeface="Calibri"/>
              </a:rPr>
              <a:t> mean(</a:t>
            </a:r>
            <a:r>
              <a:rPr lang="en-US" sz="2353" dirty="0" err="1">
                <a:solidFill>
                  <a:sysClr val="windowText" lastClr="000000">
                    <a:lumMod val="65000"/>
                    <a:lumOff val="35000"/>
                  </a:sysClr>
                </a:solidFill>
                <a:latin typeface="Calibri"/>
              </a:rPr>
              <a:t>seq</a:t>
            </a:r>
            <a:r>
              <a:rPr lang="en-US" sz="2353" dirty="0">
                <a:solidFill>
                  <a:sysClr val="windowText" lastClr="000000">
                    <a:lumMod val="65000"/>
                    <a:lumOff val="35000"/>
                  </a:sysClr>
                </a:solidFill>
                <a:latin typeface="Calibri"/>
              </a:rPr>
              <a:t>):</a:t>
            </a:r>
          </a:p>
          <a:p>
            <a:pPr marL="0" indent="0" defTabSz="896455" fontAlgn="base">
              <a:spcBef>
                <a:spcPts val="816"/>
              </a:spcBef>
              <a:spcAft>
                <a:spcPct val="0"/>
              </a:spcAft>
              <a:buClr>
                <a:srgbClr val="727CA3"/>
              </a:buClr>
              <a:buNone/>
              <a:defRPr/>
            </a:pPr>
            <a:r>
              <a:rPr lang="en-US" sz="2353" dirty="0">
                <a:solidFill>
                  <a:sysClr val="windowText" lastClr="000000">
                    <a:lumMod val="65000"/>
                    <a:lumOff val="35000"/>
                  </a:sysClr>
                </a:solidFill>
                <a:latin typeface="Calibri"/>
              </a:rPr>
              <a:t>    n = 0.0</a:t>
            </a:r>
          </a:p>
          <a:p>
            <a:pPr marL="0" indent="0" defTabSz="896455" fontAlgn="base">
              <a:spcBef>
                <a:spcPts val="816"/>
              </a:spcBef>
              <a:spcAft>
                <a:spcPct val="0"/>
              </a:spcAft>
              <a:buClr>
                <a:srgbClr val="727CA3"/>
              </a:buClr>
              <a:buNone/>
              <a:defRPr/>
            </a:pPr>
            <a:r>
              <a:rPr lang="en-US" sz="2353" dirty="0">
                <a:solidFill>
                  <a:sysClr val="windowText" lastClr="000000">
                    <a:lumMod val="65000"/>
                    <a:lumOff val="35000"/>
                  </a:sysClr>
                </a:solidFill>
                <a:latin typeface="Calibri"/>
              </a:rPr>
              <a:t>    for x in </a:t>
            </a:r>
            <a:r>
              <a:rPr lang="en-US" sz="2353" dirty="0" err="1">
                <a:solidFill>
                  <a:sysClr val="windowText" lastClr="000000">
                    <a:lumMod val="65000"/>
                    <a:lumOff val="35000"/>
                  </a:sysClr>
                </a:solidFill>
                <a:latin typeface="Calibri"/>
              </a:rPr>
              <a:t>seq</a:t>
            </a:r>
            <a:r>
              <a:rPr lang="en-US" sz="2353" dirty="0">
                <a:solidFill>
                  <a:sysClr val="windowText" lastClr="000000">
                    <a:lumMod val="65000"/>
                    <a:lumOff val="35000"/>
                  </a:sysClr>
                </a:solidFill>
                <a:latin typeface="Calibri"/>
              </a:rPr>
              <a:t>:</a:t>
            </a:r>
          </a:p>
          <a:p>
            <a:pPr marL="0" indent="0" defTabSz="896455" fontAlgn="base">
              <a:spcBef>
                <a:spcPts val="816"/>
              </a:spcBef>
              <a:spcAft>
                <a:spcPct val="0"/>
              </a:spcAft>
              <a:buClr>
                <a:srgbClr val="727CA3"/>
              </a:buClr>
              <a:buNone/>
              <a:defRPr/>
            </a:pPr>
            <a:r>
              <a:rPr lang="en-US" sz="2353" dirty="0">
                <a:solidFill>
                  <a:sysClr val="windowText" lastClr="000000">
                    <a:lumMod val="65000"/>
                    <a:lumOff val="35000"/>
                  </a:sysClr>
                </a:solidFill>
                <a:latin typeface="Calibri"/>
              </a:rPr>
              <a:t>        n += x</a:t>
            </a:r>
          </a:p>
          <a:p>
            <a:pPr marL="0" indent="0" defTabSz="896455" fontAlgn="base">
              <a:spcBef>
                <a:spcPts val="816"/>
              </a:spcBef>
              <a:spcAft>
                <a:spcPct val="0"/>
              </a:spcAft>
              <a:buClr>
                <a:srgbClr val="727CA3"/>
              </a:buClr>
              <a:buNone/>
              <a:defRPr/>
            </a:pPr>
            <a:r>
              <a:rPr lang="en-US" sz="2353" dirty="0">
                <a:solidFill>
                  <a:sysClr val="windowText" lastClr="000000">
                    <a:lumMod val="65000"/>
                    <a:lumOff val="35000"/>
                  </a:sysClr>
                </a:solidFill>
                <a:latin typeface="Calibri"/>
              </a:rPr>
              <a:t>    return n / </a:t>
            </a:r>
            <a:r>
              <a:rPr lang="en-US" sz="2353" dirty="0" err="1">
                <a:solidFill>
                  <a:sysClr val="windowText" lastClr="000000">
                    <a:lumMod val="65000"/>
                    <a:lumOff val="35000"/>
                  </a:sysClr>
                </a:solidFill>
                <a:latin typeface="Calibri"/>
              </a:rPr>
              <a:t>len</a:t>
            </a:r>
            <a:r>
              <a:rPr lang="en-US" sz="2353" dirty="0">
                <a:solidFill>
                  <a:sysClr val="windowText" lastClr="000000">
                    <a:lumMod val="65000"/>
                    <a:lumOff val="35000"/>
                  </a:sysClr>
                </a:solidFill>
                <a:latin typeface="Calibri"/>
              </a:rPr>
              <a:t>(</a:t>
            </a:r>
            <a:r>
              <a:rPr lang="en-US" sz="2353" dirty="0" err="1">
                <a:solidFill>
                  <a:sysClr val="windowText" lastClr="000000">
                    <a:lumMod val="65000"/>
                    <a:lumOff val="35000"/>
                  </a:sysClr>
                </a:solidFill>
                <a:latin typeface="Calibri"/>
              </a:rPr>
              <a:t>seq</a:t>
            </a:r>
            <a:r>
              <a:rPr lang="en-US" sz="2353" dirty="0">
                <a:solidFill>
                  <a:sysClr val="windowText" lastClr="000000">
                    <a:lumMod val="65000"/>
                    <a:lumOff val="35000"/>
                  </a:sysClr>
                </a:solidFill>
                <a:latin typeface="Calibri"/>
              </a:rPr>
              <a:t>)</a:t>
            </a:r>
          </a:p>
        </p:txBody>
      </p:sp>
      <p:sp>
        <p:nvSpPr>
          <p:cNvPr id="18" name="Content Placeholder 8"/>
          <p:cNvSpPr txBox="1">
            <a:spLocks/>
          </p:cNvSpPr>
          <p:nvPr/>
        </p:nvSpPr>
        <p:spPr>
          <a:xfrm>
            <a:off x="5521769" y="2133785"/>
            <a:ext cx="5548335" cy="3909788"/>
          </a:xfrm>
          <a:prstGeom prst="rect">
            <a:avLst/>
          </a:prstGeom>
        </p:spPr>
        <p:txBody>
          <a:bodyPr vert="horz">
            <a:norm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fontAlgn="base">
              <a:spcBef>
                <a:spcPts val="816"/>
              </a:spcBef>
              <a:spcAft>
                <a:spcPct val="0"/>
              </a:spcAft>
              <a:buClr>
                <a:srgbClr val="727CA3"/>
              </a:buClr>
              <a:buNone/>
              <a:defRPr/>
            </a:pPr>
            <a:endParaRPr lang="pt-BR" sz="2353" dirty="0">
              <a:solidFill>
                <a:srgbClr val="0070C0"/>
              </a:solidFill>
              <a:latin typeface="Calibri"/>
            </a:endParaRPr>
          </a:p>
          <a:p>
            <a:pPr marL="0" indent="0" defTabSz="896455" fontAlgn="base">
              <a:spcBef>
                <a:spcPts val="816"/>
              </a:spcBef>
              <a:spcAft>
                <a:spcPct val="0"/>
              </a:spcAft>
              <a:buClr>
                <a:srgbClr val="727CA3"/>
              </a:buClr>
              <a:buNone/>
              <a:defRPr/>
            </a:pPr>
            <a:r>
              <a:rPr lang="pt-BR" sz="2353" b="1" dirty="0">
                <a:solidFill>
                  <a:srgbClr val="0070C0"/>
                </a:solidFill>
                <a:latin typeface="Calibri"/>
              </a:rPr>
              <a:t>auto</a:t>
            </a:r>
            <a:r>
              <a:rPr lang="pt-BR" sz="2353" dirty="0">
                <a:solidFill>
                  <a:srgbClr val="0070C0"/>
                </a:solidFill>
                <a:latin typeface="Calibri"/>
              </a:rPr>
              <a:t> mean(const Sequence&amp; seq) {</a:t>
            </a:r>
          </a:p>
          <a:p>
            <a:pPr marL="0" indent="0" defTabSz="896455" fontAlgn="base">
              <a:spcBef>
                <a:spcPts val="816"/>
              </a:spcBef>
              <a:spcAft>
                <a:spcPct val="0"/>
              </a:spcAft>
              <a:buClr>
                <a:srgbClr val="727CA3"/>
              </a:buClr>
              <a:buNone/>
              <a:defRPr/>
            </a:pPr>
            <a:r>
              <a:rPr lang="pt-BR" sz="2353" dirty="0">
                <a:solidFill>
                  <a:srgbClr val="0070C0"/>
                </a:solidFill>
                <a:latin typeface="Calibri"/>
              </a:rPr>
              <a:t>    </a:t>
            </a:r>
            <a:r>
              <a:rPr lang="pt-BR" sz="2353" b="1" dirty="0">
                <a:solidFill>
                  <a:srgbClr val="0070C0"/>
                </a:solidFill>
                <a:latin typeface="Calibri"/>
              </a:rPr>
              <a:t>auto</a:t>
            </a:r>
            <a:r>
              <a:rPr lang="pt-BR" sz="2353" dirty="0">
                <a:solidFill>
                  <a:srgbClr val="0070C0"/>
                </a:solidFill>
                <a:latin typeface="Calibri"/>
              </a:rPr>
              <a:t> n = 0.0;</a:t>
            </a:r>
          </a:p>
          <a:p>
            <a:pPr marL="0" indent="0" defTabSz="896455" fontAlgn="base">
              <a:spcBef>
                <a:spcPts val="816"/>
              </a:spcBef>
              <a:spcAft>
                <a:spcPct val="0"/>
              </a:spcAft>
              <a:buClr>
                <a:srgbClr val="727CA3"/>
              </a:buClr>
              <a:buNone/>
              <a:defRPr/>
            </a:pPr>
            <a:r>
              <a:rPr lang="pt-BR" sz="2353" dirty="0">
                <a:solidFill>
                  <a:srgbClr val="0070C0"/>
                </a:solidFill>
                <a:latin typeface="Calibri"/>
              </a:rPr>
              <a:t>    for (</a:t>
            </a:r>
            <a:r>
              <a:rPr lang="pt-BR" sz="2353" b="1" dirty="0">
                <a:solidFill>
                  <a:srgbClr val="0070C0"/>
                </a:solidFill>
                <a:latin typeface="Calibri"/>
              </a:rPr>
              <a:t>auto</a:t>
            </a:r>
            <a:r>
              <a:rPr lang="pt-BR" sz="2353" dirty="0">
                <a:solidFill>
                  <a:srgbClr val="0070C0"/>
                </a:solidFill>
                <a:latin typeface="Calibri"/>
              </a:rPr>
              <a:t> x : seq)</a:t>
            </a:r>
          </a:p>
          <a:p>
            <a:pPr marL="0" indent="0" defTabSz="896455" fontAlgn="base">
              <a:spcBef>
                <a:spcPts val="816"/>
              </a:spcBef>
              <a:spcAft>
                <a:spcPct val="0"/>
              </a:spcAft>
              <a:buClr>
                <a:srgbClr val="727CA3"/>
              </a:buClr>
              <a:buNone/>
              <a:defRPr/>
            </a:pPr>
            <a:r>
              <a:rPr lang="pt-BR" sz="2353" dirty="0">
                <a:solidFill>
                  <a:srgbClr val="0070C0"/>
                </a:solidFill>
                <a:latin typeface="Calibri"/>
              </a:rPr>
              <a:t>        n += x;</a:t>
            </a:r>
          </a:p>
          <a:p>
            <a:pPr marL="0" indent="0" defTabSz="896455" fontAlgn="base">
              <a:spcBef>
                <a:spcPts val="816"/>
              </a:spcBef>
              <a:spcAft>
                <a:spcPct val="0"/>
              </a:spcAft>
              <a:buClr>
                <a:srgbClr val="727CA3"/>
              </a:buClr>
              <a:buNone/>
              <a:defRPr/>
            </a:pPr>
            <a:r>
              <a:rPr lang="pt-BR" sz="2353" dirty="0">
                <a:solidFill>
                  <a:srgbClr val="0070C0"/>
                </a:solidFill>
                <a:latin typeface="Calibri"/>
              </a:rPr>
              <a:t>    return n / seq.size();</a:t>
            </a:r>
          </a:p>
          <a:p>
            <a:pPr marL="0" indent="0" defTabSz="896455" fontAlgn="base">
              <a:spcBef>
                <a:spcPts val="816"/>
              </a:spcBef>
              <a:spcAft>
                <a:spcPct val="0"/>
              </a:spcAft>
              <a:buClr>
                <a:srgbClr val="727CA3"/>
              </a:buClr>
              <a:buNone/>
              <a:defRPr/>
            </a:pPr>
            <a:r>
              <a:rPr lang="pt-BR" sz="2353" dirty="0">
                <a:solidFill>
                  <a:srgbClr val="0070C0"/>
                </a:solidFill>
                <a:latin typeface="Calibri"/>
              </a:rPr>
              <a:t>}</a:t>
            </a:r>
          </a:p>
        </p:txBody>
      </p:sp>
      <p:sp>
        <p:nvSpPr>
          <p:cNvPr id="24" name="Line Callout 1 23"/>
          <p:cNvSpPr/>
          <p:nvPr/>
        </p:nvSpPr>
        <p:spPr>
          <a:xfrm>
            <a:off x="8469464" y="1486746"/>
            <a:ext cx="2780979" cy="941247"/>
          </a:xfrm>
          <a:prstGeom prst="borderCallout1">
            <a:avLst>
              <a:gd name="adj1" fmla="val 25636"/>
              <a:gd name="adj2" fmla="val -1190"/>
              <a:gd name="adj3" fmla="val 115469"/>
              <a:gd name="adj4" fmla="val -18244"/>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353" kern="0" dirty="0">
                <a:solidFill>
                  <a:prstClr val="white"/>
                </a:solidFill>
                <a:latin typeface="Calibri"/>
              </a:rPr>
              <a:t>using a concept (note: not yet VC++)</a:t>
            </a:r>
            <a:endParaRPr lang="en-US" sz="2353" b="1" kern="0" dirty="0">
              <a:solidFill>
                <a:prstClr val="white"/>
              </a:solidFill>
              <a:latin typeface="Calibri"/>
            </a:endParaRPr>
          </a:p>
        </p:txBody>
      </p:sp>
      <p:grpSp>
        <p:nvGrpSpPr>
          <p:cNvPr id="8" name="Group 7"/>
          <p:cNvGrpSpPr/>
          <p:nvPr/>
        </p:nvGrpSpPr>
        <p:grpSpPr>
          <a:xfrm>
            <a:off x="4233126" y="2858221"/>
            <a:ext cx="2838679" cy="3484160"/>
            <a:chOff x="4922838" y="2430462"/>
            <a:chExt cx="2895600" cy="3554025"/>
          </a:xfrm>
        </p:grpSpPr>
        <p:cxnSp>
          <p:nvCxnSpPr>
            <p:cNvPr id="9" name="Straight Connector 8"/>
            <p:cNvCxnSpPr/>
            <p:nvPr/>
          </p:nvCxnSpPr>
          <p:spPr>
            <a:xfrm flipV="1">
              <a:off x="5456237" y="2430462"/>
              <a:ext cx="781084" cy="2460967"/>
            </a:xfrm>
            <a:prstGeom prst="line">
              <a:avLst/>
            </a:prstGeom>
            <a:solidFill>
              <a:srgbClr val="65BC46"/>
            </a:solidFill>
            <a:ln w="19050" cap="flat" cmpd="sng" algn="ctr">
              <a:solidFill>
                <a:srgbClr val="727CA3">
                  <a:shade val="50000"/>
                </a:srgbClr>
              </a:solidFill>
              <a:prstDash val="solid"/>
            </a:ln>
            <a:effectLst/>
          </p:spPr>
        </p:cxnSp>
        <p:sp>
          <p:nvSpPr>
            <p:cNvPr id="10" name="Line Callout 1 9"/>
            <p:cNvSpPr/>
            <p:nvPr/>
          </p:nvSpPr>
          <p:spPr>
            <a:xfrm>
              <a:off x="4922838" y="5021262"/>
              <a:ext cx="2895600" cy="963225"/>
            </a:xfrm>
            <a:prstGeom prst="borderCallout1">
              <a:avLst>
                <a:gd name="adj1" fmla="val -4479"/>
                <a:gd name="adj2" fmla="val 18171"/>
                <a:gd name="adj3" fmla="val -73100"/>
                <a:gd name="adj4" fmla="val 55305"/>
              </a:avLst>
            </a:prstGeom>
            <a:solidFill>
              <a:srgbClr val="65BC46"/>
            </a:solidFill>
            <a:ln w="19050" cap="flat" cmpd="sng" algn="ctr">
              <a:solidFill>
                <a:srgbClr val="727CA3">
                  <a:shade val="50000"/>
                </a:srgbClr>
              </a:solidFill>
              <a:prstDash val="solid"/>
            </a:ln>
            <a:effectLst/>
          </p:spPr>
          <p:txBody>
            <a:bodyPr rtlCol="0" anchor="ctr"/>
            <a:lstStyle/>
            <a:p>
              <a:pPr algn="ctr" defTabSz="914258">
                <a:spcBef>
                  <a:spcPts val="600"/>
                </a:spcBef>
                <a:defRPr/>
              </a:pPr>
              <a:r>
                <a:rPr lang="en-US" sz="2353" kern="0" dirty="0">
                  <a:solidFill>
                    <a:prstClr val="white"/>
                  </a:solidFill>
                  <a:latin typeface="Calibri"/>
                </a:rPr>
                <a:t>automatic return </a:t>
              </a:r>
              <a:br>
                <a:rPr lang="en-US" sz="2353" kern="0" dirty="0">
                  <a:solidFill>
                    <a:prstClr val="white"/>
                  </a:solidFill>
                  <a:latin typeface="Calibri"/>
                </a:rPr>
              </a:br>
              <a:r>
                <a:rPr lang="en-US" sz="2353" kern="0" dirty="0">
                  <a:solidFill>
                    <a:prstClr val="white"/>
                  </a:solidFill>
                  <a:latin typeface="Calibri"/>
                </a:rPr>
                <a:t>type deduction</a:t>
              </a:r>
              <a:endParaRPr lang="en-US" sz="2353" b="1" kern="0" dirty="0">
                <a:solidFill>
                  <a:prstClr val="white"/>
                </a:solidFill>
                <a:latin typeface="Calibri"/>
              </a:endParaRPr>
            </a:p>
          </p:txBody>
        </p:sp>
      </p:grpSp>
    </p:spTree>
    <p:extLst>
      <p:ext uri="{BB962C8B-B14F-4D97-AF65-F5344CB8AC3E}">
        <p14:creationId xmlns:p14="http://schemas.microsoft.com/office/powerpoint/2010/main" val="3003017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313" dirty="0"/>
              <a:t>Example: Compute arithmetic mean</a:t>
            </a:r>
          </a:p>
        </p:txBody>
      </p:sp>
      <p:sp>
        <p:nvSpPr>
          <p:cNvPr id="15" name="Text Placeholder 6"/>
          <p:cNvSpPr txBox="1">
            <a:spLocks/>
          </p:cNvSpPr>
          <p:nvPr/>
        </p:nvSpPr>
        <p:spPr>
          <a:xfrm>
            <a:off x="493346" y="1286181"/>
            <a:ext cx="4832620" cy="685703"/>
          </a:xfrm>
          <a:prstGeom prst="rect">
            <a:avLst/>
          </a:prstGeom>
          <a:noFill/>
          <a:ln>
            <a:noFill/>
          </a:ln>
        </p:spPr>
        <p:txBody>
          <a:bodyPr vert="horz" lIns="89643" anchor="b" anchorCtr="0">
            <a:no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Python</a:t>
            </a:r>
          </a:p>
        </p:txBody>
      </p:sp>
      <p:sp>
        <p:nvSpPr>
          <p:cNvPr id="16" name="Text Placeholder 7"/>
          <p:cNvSpPr txBox="1">
            <a:spLocks/>
          </p:cNvSpPr>
          <p:nvPr/>
        </p:nvSpPr>
        <p:spPr>
          <a:xfrm>
            <a:off x="5526240" y="1295703"/>
            <a:ext cx="5198227" cy="685703"/>
          </a:xfrm>
          <a:prstGeom prst="rect">
            <a:avLst/>
          </a:prstGeom>
          <a:noFill/>
          <a:ln>
            <a:noFill/>
          </a:ln>
        </p:spPr>
        <p:txBody>
          <a:bodyPr vert="horz" lIns="89643" anchor="b" anchorCtr="0">
            <a:norm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Modern C++</a:t>
            </a:r>
          </a:p>
        </p:txBody>
      </p:sp>
      <p:sp>
        <p:nvSpPr>
          <p:cNvPr id="17" name="Content Placeholder 4"/>
          <p:cNvSpPr txBox="1">
            <a:spLocks/>
          </p:cNvSpPr>
          <p:nvPr/>
        </p:nvSpPr>
        <p:spPr>
          <a:xfrm>
            <a:off x="495113" y="2133785"/>
            <a:ext cx="4828777" cy="4204460"/>
          </a:xfrm>
          <a:prstGeom prst="rect">
            <a:avLst/>
          </a:prstGeom>
        </p:spPr>
        <p:txBody>
          <a:bodyPr vert="horz">
            <a:no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fontAlgn="base">
              <a:spcBef>
                <a:spcPts val="816"/>
              </a:spcBef>
              <a:spcAft>
                <a:spcPct val="0"/>
              </a:spcAft>
              <a:buClr>
                <a:srgbClr val="727CA3"/>
              </a:buClr>
              <a:buNone/>
              <a:defRPr/>
            </a:pPr>
            <a:endParaRPr lang="en-US" sz="2157"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r>
              <a:rPr lang="en-US" sz="2157" dirty="0" err="1">
                <a:solidFill>
                  <a:sysClr val="windowText" lastClr="000000">
                    <a:lumMod val="65000"/>
                    <a:lumOff val="35000"/>
                  </a:sysClr>
                </a:solidFill>
                <a:latin typeface="Calibri"/>
              </a:rPr>
              <a:t>def</a:t>
            </a:r>
            <a:r>
              <a:rPr lang="en-US" sz="2157" dirty="0">
                <a:solidFill>
                  <a:sysClr val="windowText" lastClr="000000">
                    <a:lumMod val="65000"/>
                    <a:lumOff val="35000"/>
                  </a:sysClr>
                </a:solidFill>
                <a:latin typeface="Calibri"/>
              </a:rPr>
              <a:t> mean(</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a:t>
            </a:r>
          </a:p>
          <a:p>
            <a:pPr marL="0" indent="0" defTabSz="896455" fontAlgn="base">
              <a:spcBef>
                <a:spcPts val="816"/>
              </a:spcBef>
              <a:spcAft>
                <a:spcPct val="0"/>
              </a:spcAft>
              <a:buClr>
                <a:srgbClr val="727CA3"/>
              </a:buClr>
              <a:buNone/>
              <a:defRPr/>
            </a:pPr>
            <a:r>
              <a:rPr lang="en-US" sz="2157" dirty="0">
                <a:solidFill>
                  <a:sysClr val="windowText" lastClr="000000">
                    <a:lumMod val="65000"/>
                    <a:lumOff val="35000"/>
                  </a:sysClr>
                </a:solidFill>
                <a:latin typeface="Calibri"/>
              </a:rPr>
              <a:t>    return sum(</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 / </a:t>
            </a:r>
            <a:r>
              <a:rPr lang="en-US" sz="2157" dirty="0" err="1">
                <a:solidFill>
                  <a:sysClr val="windowText" lastClr="000000">
                    <a:lumMod val="65000"/>
                    <a:lumOff val="35000"/>
                  </a:sysClr>
                </a:solidFill>
                <a:latin typeface="Calibri"/>
              </a:rPr>
              <a:t>len</a:t>
            </a:r>
            <a:r>
              <a:rPr lang="en-US" sz="2157" dirty="0">
                <a:solidFill>
                  <a:sysClr val="windowText" lastClr="000000">
                    <a:lumMod val="65000"/>
                    <a:lumOff val="35000"/>
                  </a:sysClr>
                </a:solidFill>
                <a:latin typeface="Calibri"/>
              </a:rPr>
              <a:t>(</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a:t>
            </a:r>
          </a:p>
          <a:p>
            <a:pPr marL="0" indent="0" defTabSz="896455" fontAlgn="base">
              <a:spcBef>
                <a:spcPts val="816"/>
              </a:spcBef>
              <a:spcAft>
                <a:spcPct val="0"/>
              </a:spcAft>
              <a:buClr>
                <a:srgbClr val="727CA3"/>
              </a:buClr>
              <a:buNone/>
              <a:defRPr/>
            </a:pPr>
            <a:endParaRPr lang="en-US" sz="2157"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endParaRPr lang="en-US" sz="2157"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r>
              <a:rPr lang="en-US" sz="2157" dirty="0">
                <a:solidFill>
                  <a:sysClr val="windowText" lastClr="000000">
                    <a:lumMod val="65000"/>
                    <a:lumOff val="35000"/>
                  </a:sysClr>
                </a:solidFill>
                <a:latin typeface="Calibri"/>
              </a:rPr>
              <a:t>mean = lambda </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 sum(</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 / </a:t>
            </a:r>
            <a:r>
              <a:rPr lang="en-US" sz="2157" dirty="0" err="1">
                <a:solidFill>
                  <a:sysClr val="windowText" lastClr="000000">
                    <a:lumMod val="65000"/>
                    <a:lumOff val="35000"/>
                  </a:sysClr>
                </a:solidFill>
                <a:latin typeface="Calibri"/>
              </a:rPr>
              <a:t>len</a:t>
            </a:r>
            <a:r>
              <a:rPr lang="en-US" sz="2157" dirty="0">
                <a:solidFill>
                  <a:sysClr val="windowText" lastClr="000000">
                    <a:lumMod val="65000"/>
                    <a:lumOff val="35000"/>
                  </a:sysClr>
                </a:solidFill>
                <a:latin typeface="Calibri"/>
              </a:rPr>
              <a:t>(</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a:t>
            </a:r>
          </a:p>
        </p:txBody>
      </p:sp>
      <p:sp>
        <p:nvSpPr>
          <p:cNvPr id="18" name="Content Placeholder 8"/>
          <p:cNvSpPr txBox="1">
            <a:spLocks/>
          </p:cNvSpPr>
          <p:nvPr/>
        </p:nvSpPr>
        <p:spPr>
          <a:xfrm>
            <a:off x="5518384" y="2133785"/>
            <a:ext cx="6572017" cy="3909788"/>
          </a:xfrm>
          <a:prstGeom prst="rect">
            <a:avLst/>
          </a:prstGeom>
        </p:spPr>
        <p:txBody>
          <a:bodyPr vert="horz">
            <a:norm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fontAlgn="base">
              <a:spcBef>
                <a:spcPts val="816"/>
              </a:spcBef>
              <a:spcAft>
                <a:spcPct val="0"/>
              </a:spcAft>
              <a:buClr>
                <a:srgbClr val="727CA3"/>
              </a:buClr>
              <a:buNone/>
              <a:defRPr/>
            </a:pPr>
            <a:endParaRPr lang="pt-BR" sz="2157" dirty="0">
              <a:solidFill>
                <a:srgbClr val="0070C0"/>
              </a:solidFill>
              <a:latin typeface="Calibri"/>
            </a:endParaRPr>
          </a:p>
          <a:p>
            <a:pPr marL="0" indent="0" defTabSz="896455" fontAlgn="base">
              <a:spcBef>
                <a:spcPts val="816"/>
              </a:spcBef>
              <a:spcAft>
                <a:spcPct val="0"/>
              </a:spcAft>
              <a:buClr>
                <a:srgbClr val="727CA3"/>
              </a:buClr>
              <a:buNone/>
              <a:defRPr/>
            </a:pPr>
            <a:r>
              <a:rPr lang="pt-BR" sz="2157" dirty="0">
                <a:solidFill>
                  <a:srgbClr val="0070C0"/>
                </a:solidFill>
                <a:latin typeface="Calibri"/>
              </a:rPr>
              <a:t>auto mean(const Sequence&amp; seq)</a:t>
            </a:r>
          </a:p>
          <a:p>
            <a:pPr marL="0" indent="0" defTabSz="896455" fontAlgn="base">
              <a:spcBef>
                <a:spcPts val="816"/>
              </a:spcBef>
              <a:spcAft>
                <a:spcPct val="0"/>
              </a:spcAft>
              <a:buClr>
                <a:srgbClr val="727CA3"/>
              </a:buClr>
              <a:buNone/>
              <a:defRPr/>
            </a:pPr>
            <a:r>
              <a:rPr lang="pt-BR" sz="2157" dirty="0">
                <a:solidFill>
                  <a:srgbClr val="0070C0"/>
                </a:solidFill>
                <a:latin typeface="Calibri"/>
              </a:rPr>
              <a:t>    { return </a:t>
            </a:r>
            <a:r>
              <a:rPr lang="pt-BR" sz="2157" dirty="0">
                <a:solidFill>
                  <a:srgbClr val="00B050"/>
                </a:solidFill>
                <a:latin typeface="Calibri"/>
              </a:rPr>
              <a:t>reduce</a:t>
            </a:r>
            <a:r>
              <a:rPr lang="pt-BR" sz="2157" dirty="0">
                <a:solidFill>
                  <a:srgbClr val="0070C0"/>
                </a:solidFill>
                <a:latin typeface="Calibri"/>
              </a:rPr>
              <a:t>(begin(seq),end(seq)) / seq.size(); }</a:t>
            </a:r>
          </a:p>
          <a:p>
            <a:pPr marL="0" indent="0" defTabSz="896455" fontAlgn="base">
              <a:spcBef>
                <a:spcPts val="816"/>
              </a:spcBef>
              <a:spcAft>
                <a:spcPct val="0"/>
              </a:spcAft>
              <a:buClr>
                <a:srgbClr val="727CA3"/>
              </a:buClr>
              <a:buNone/>
              <a:defRPr/>
            </a:pPr>
            <a:endParaRPr lang="pt-BR" sz="2157" dirty="0">
              <a:solidFill>
                <a:srgbClr val="0070C0"/>
              </a:solidFill>
              <a:latin typeface="Calibri"/>
            </a:endParaRPr>
          </a:p>
          <a:p>
            <a:pPr marL="0" indent="0" defTabSz="896455" fontAlgn="base">
              <a:spcBef>
                <a:spcPts val="816"/>
              </a:spcBef>
              <a:spcAft>
                <a:spcPct val="0"/>
              </a:spcAft>
              <a:buClr>
                <a:srgbClr val="727CA3"/>
              </a:buClr>
              <a:buNone/>
              <a:defRPr/>
            </a:pPr>
            <a:endParaRPr lang="pt-BR" sz="2157" dirty="0">
              <a:solidFill>
                <a:srgbClr val="0070C0"/>
              </a:solidFill>
              <a:latin typeface="Calibri"/>
            </a:endParaRPr>
          </a:p>
          <a:p>
            <a:pPr marL="0" indent="0" defTabSz="896455" fontAlgn="base">
              <a:spcBef>
                <a:spcPts val="816"/>
              </a:spcBef>
              <a:spcAft>
                <a:spcPct val="0"/>
              </a:spcAft>
              <a:buClr>
                <a:srgbClr val="727CA3"/>
              </a:buClr>
              <a:buNone/>
              <a:defRPr/>
            </a:pPr>
            <a:r>
              <a:rPr lang="pt-BR" sz="2157" dirty="0">
                <a:solidFill>
                  <a:srgbClr val="0070C0"/>
                </a:solidFill>
                <a:latin typeface="Calibri"/>
              </a:rPr>
              <a:t>auto mean = [](const Sequence&amp; seq)</a:t>
            </a:r>
          </a:p>
          <a:p>
            <a:pPr marL="0" indent="0" defTabSz="896455" fontAlgn="base">
              <a:spcBef>
                <a:spcPts val="816"/>
              </a:spcBef>
              <a:spcAft>
                <a:spcPct val="0"/>
              </a:spcAft>
              <a:buClr>
                <a:srgbClr val="727CA3"/>
              </a:buClr>
              <a:buNone/>
              <a:defRPr/>
            </a:pPr>
            <a:r>
              <a:rPr lang="pt-BR" sz="2157" dirty="0">
                <a:solidFill>
                  <a:srgbClr val="0070C0"/>
                </a:solidFill>
                <a:latin typeface="Calibri"/>
              </a:rPr>
              <a:t>    { return </a:t>
            </a:r>
            <a:r>
              <a:rPr lang="pt-BR" sz="2157" dirty="0">
                <a:solidFill>
                  <a:srgbClr val="00B050"/>
                </a:solidFill>
                <a:latin typeface="Calibri"/>
              </a:rPr>
              <a:t>reduce</a:t>
            </a:r>
            <a:r>
              <a:rPr lang="pt-BR" sz="2157" dirty="0">
                <a:solidFill>
                  <a:srgbClr val="0070C0"/>
                </a:solidFill>
                <a:latin typeface="Calibri"/>
              </a:rPr>
              <a:t>(begin(seq),end(seq)) / seq.size(); }</a:t>
            </a:r>
          </a:p>
        </p:txBody>
      </p:sp>
    </p:spTree>
    <p:extLst>
      <p:ext uri="{BB962C8B-B14F-4D97-AF65-F5344CB8AC3E}">
        <p14:creationId xmlns:p14="http://schemas.microsoft.com/office/powerpoint/2010/main" val="3439779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313" dirty="0"/>
              <a:t>Example: Compute arithmetic mean</a:t>
            </a:r>
          </a:p>
        </p:txBody>
      </p:sp>
      <p:sp>
        <p:nvSpPr>
          <p:cNvPr id="15" name="Text Placeholder 6"/>
          <p:cNvSpPr txBox="1">
            <a:spLocks/>
          </p:cNvSpPr>
          <p:nvPr/>
        </p:nvSpPr>
        <p:spPr>
          <a:xfrm>
            <a:off x="493346" y="1286181"/>
            <a:ext cx="4832620" cy="685703"/>
          </a:xfrm>
          <a:prstGeom prst="rect">
            <a:avLst/>
          </a:prstGeom>
          <a:noFill/>
          <a:ln>
            <a:noFill/>
          </a:ln>
        </p:spPr>
        <p:txBody>
          <a:bodyPr vert="horz" lIns="89643" anchor="b" anchorCtr="0">
            <a:no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Python</a:t>
            </a:r>
          </a:p>
        </p:txBody>
      </p:sp>
      <p:sp>
        <p:nvSpPr>
          <p:cNvPr id="16" name="Text Placeholder 7"/>
          <p:cNvSpPr txBox="1">
            <a:spLocks/>
          </p:cNvSpPr>
          <p:nvPr/>
        </p:nvSpPr>
        <p:spPr>
          <a:xfrm>
            <a:off x="5469773" y="1295703"/>
            <a:ext cx="5198227" cy="685703"/>
          </a:xfrm>
          <a:prstGeom prst="rect">
            <a:avLst/>
          </a:prstGeom>
          <a:noFill/>
          <a:ln>
            <a:noFill/>
          </a:ln>
        </p:spPr>
        <p:txBody>
          <a:bodyPr vert="horz" lIns="89643" anchor="b" anchorCtr="0">
            <a:normAutofit/>
          </a:bodyPr>
          <a:lstStyle>
            <a:lvl1pPr marL="0" indent="0" algn="l" rtl="0" eaLnBrk="1" latinLnBrk="0" hangingPunct="1">
              <a:spcBef>
                <a:spcPts val="612"/>
              </a:spcBef>
              <a:buClr>
                <a:schemeClr val="accent1"/>
              </a:buClr>
              <a:buSzPct val="76000"/>
              <a:buFont typeface="Wingdings 3"/>
              <a:buNone/>
              <a:defRPr kumimoji="0" sz="2448" b="1" kern="1200">
                <a:solidFill>
                  <a:schemeClr val="accent2"/>
                </a:solidFill>
                <a:latin typeface="+mn-lt"/>
                <a:ea typeface="+mn-ea"/>
                <a:cs typeface="+mn-cs"/>
              </a:defRPr>
            </a:lvl1pPr>
            <a:lvl2pPr marL="559558" indent="-279779" algn="l" rtl="0" eaLnBrk="1" latinLnBrk="0" hangingPunct="1">
              <a:spcBef>
                <a:spcPts val="510"/>
              </a:spcBef>
              <a:buClr>
                <a:schemeClr val="accent2"/>
              </a:buClr>
              <a:buSzPct val="76000"/>
              <a:buFont typeface="Wingdings 3"/>
              <a:buNone/>
              <a:defRPr kumimoji="0" sz="2040" b="1"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None/>
              <a:defRPr kumimoji="0" sz="1836" b="1"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None/>
              <a:defRPr kumimoji="0" sz="1632" b="1"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None/>
              <a:defRPr kumimoji="0" sz="1632" b="1"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defTabSz="896455">
              <a:spcBef>
                <a:spcPts val="600"/>
              </a:spcBef>
              <a:buClr>
                <a:srgbClr val="727CA3"/>
              </a:buClr>
              <a:defRPr/>
            </a:pPr>
            <a:r>
              <a:rPr lang="en-US" sz="2400" dirty="0">
                <a:solidFill>
                  <a:srgbClr val="9FB8CD"/>
                </a:solidFill>
                <a:latin typeface="Calibri"/>
              </a:rPr>
              <a:t>C++17 with </a:t>
            </a:r>
            <a:r>
              <a:rPr lang="en-US" sz="2400" dirty="0">
                <a:solidFill>
                  <a:srgbClr val="92D050"/>
                </a:solidFill>
                <a:latin typeface="Calibri"/>
              </a:rPr>
              <a:t>parallel STL</a:t>
            </a:r>
          </a:p>
        </p:txBody>
      </p:sp>
      <p:sp>
        <p:nvSpPr>
          <p:cNvPr id="17" name="Content Placeholder 4"/>
          <p:cNvSpPr txBox="1">
            <a:spLocks/>
          </p:cNvSpPr>
          <p:nvPr/>
        </p:nvSpPr>
        <p:spPr>
          <a:xfrm>
            <a:off x="495113" y="2133785"/>
            <a:ext cx="4828777" cy="4204460"/>
          </a:xfrm>
          <a:prstGeom prst="rect">
            <a:avLst/>
          </a:prstGeom>
        </p:spPr>
        <p:txBody>
          <a:bodyPr vert="horz">
            <a:noAutofit/>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fontAlgn="base">
              <a:spcBef>
                <a:spcPts val="816"/>
              </a:spcBef>
              <a:spcAft>
                <a:spcPct val="0"/>
              </a:spcAft>
              <a:buClr>
                <a:srgbClr val="727CA3"/>
              </a:buClr>
              <a:buNone/>
              <a:defRPr/>
            </a:pPr>
            <a:endParaRPr lang="en-US" sz="2157"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r>
              <a:rPr lang="en-US" sz="2157" dirty="0" err="1">
                <a:solidFill>
                  <a:sysClr val="windowText" lastClr="000000">
                    <a:lumMod val="65000"/>
                    <a:lumOff val="35000"/>
                  </a:sysClr>
                </a:solidFill>
                <a:latin typeface="Calibri"/>
              </a:rPr>
              <a:t>def</a:t>
            </a:r>
            <a:r>
              <a:rPr lang="en-US" sz="2157" dirty="0">
                <a:solidFill>
                  <a:sysClr val="windowText" lastClr="000000">
                    <a:lumMod val="65000"/>
                    <a:lumOff val="35000"/>
                  </a:sysClr>
                </a:solidFill>
                <a:latin typeface="Calibri"/>
              </a:rPr>
              <a:t> mean(</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a:t>
            </a:r>
          </a:p>
          <a:p>
            <a:pPr marL="0" indent="0" defTabSz="896455" fontAlgn="base">
              <a:spcBef>
                <a:spcPts val="816"/>
              </a:spcBef>
              <a:spcAft>
                <a:spcPct val="0"/>
              </a:spcAft>
              <a:buClr>
                <a:srgbClr val="727CA3"/>
              </a:buClr>
              <a:buNone/>
              <a:defRPr/>
            </a:pPr>
            <a:r>
              <a:rPr lang="en-US" sz="2157" dirty="0">
                <a:solidFill>
                  <a:sysClr val="windowText" lastClr="000000">
                    <a:lumMod val="65000"/>
                    <a:lumOff val="35000"/>
                  </a:sysClr>
                </a:solidFill>
                <a:latin typeface="Calibri"/>
              </a:rPr>
              <a:t>    return sum(</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 / </a:t>
            </a:r>
            <a:r>
              <a:rPr lang="en-US" sz="2157" dirty="0" err="1">
                <a:solidFill>
                  <a:sysClr val="windowText" lastClr="000000">
                    <a:lumMod val="65000"/>
                    <a:lumOff val="35000"/>
                  </a:sysClr>
                </a:solidFill>
                <a:latin typeface="Calibri"/>
              </a:rPr>
              <a:t>len</a:t>
            </a:r>
            <a:r>
              <a:rPr lang="en-US" sz="2157" dirty="0">
                <a:solidFill>
                  <a:sysClr val="windowText" lastClr="000000">
                    <a:lumMod val="65000"/>
                    <a:lumOff val="35000"/>
                  </a:sysClr>
                </a:solidFill>
                <a:latin typeface="Calibri"/>
              </a:rPr>
              <a:t>(</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a:t>
            </a:r>
          </a:p>
          <a:p>
            <a:pPr marL="0" indent="0" defTabSz="896455" fontAlgn="base">
              <a:spcBef>
                <a:spcPts val="816"/>
              </a:spcBef>
              <a:spcAft>
                <a:spcPct val="0"/>
              </a:spcAft>
              <a:buClr>
                <a:srgbClr val="727CA3"/>
              </a:buClr>
              <a:buNone/>
              <a:defRPr/>
            </a:pPr>
            <a:endParaRPr lang="en-US" sz="2157"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endParaRPr lang="en-US" sz="2157" dirty="0">
              <a:solidFill>
                <a:sysClr val="windowText" lastClr="000000">
                  <a:lumMod val="65000"/>
                  <a:lumOff val="35000"/>
                </a:sysClr>
              </a:solidFill>
              <a:latin typeface="Calibri"/>
            </a:endParaRPr>
          </a:p>
          <a:p>
            <a:pPr marL="0" indent="0" defTabSz="896455" fontAlgn="base">
              <a:spcBef>
                <a:spcPts val="816"/>
              </a:spcBef>
              <a:spcAft>
                <a:spcPct val="0"/>
              </a:spcAft>
              <a:buClr>
                <a:srgbClr val="727CA3"/>
              </a:buClr>
              <a:buNone/>
              <a:defRPr/>
            </a:pPr>
            <a:r>
              <a:rPr lang="en-US" sz="2157" dirty="0">
                <a:solidFill>
                  <a:sysClr val="windowText" lastClr="000000">
                    <a:lumMod val="65000"/>
                    <a:lumOff val="35000"/>
                  </a:sysClr>
                </a:solidFill>
                <a:latin typeface="Calibri"/>
              </a:rPr>
              <a:t>mean = lambda </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 sum(</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 / </a:t>
            </a:r>
            <a:r>
              <a:rPr lang="en-US" sz="2157" dirty="0" err="1">
                <a:solidFill>
                  <a:sysClr val="windowText" lastClr="000000">
                    <a:lumMod val="65000"/>
                    <a:lumOff val="35000"/>
                  </a:sysClr>
                </a:solidFill>
                <a:latin typeface="Calibri"/>
              </a:rPr>
              <a:t>len</a:t>
            </a:r>
            <a:r>
              <a:rPr lang="en-US" sz="2157" dirty="0">
                <a:solidFill>
                  <a:sysClr val="windowText" lastClr="000000">
                    <a:lumMod val="65000"/>
                    <a:lumOff val="35000"/>
                  </a:sysClr>
                </a:solidFill>
                <a:latin typeface="Calibri"/>
              </a:rPr>
              <a:t>(</a:t>
            </a:r>
            <a:r>
              <a:rPr lang="en-US" sz="2157" dirty="0" err="1">
                <a:solidFill>
                  <a:sysClr val="windowText" lastClr="000000">
                    <a:lumMod val="65000"/>
                    <a:lumOff val="35000"/>
                  </a:sysClr>
                </a:solidFill>
                <a:latin typeface="Calibri"/>
              </a:rPr>
              <a:t>seq</a:t>
            </a:r>
            <a:r>
              <a:rPr lang="en-US" sz="2157" dirty="0">
                <a:solidFill>
                  <a:sysClr val="windowText" lastClr="000000">
                    <a:lumMod val="65000"/>
                    <a:lumOff val="35000"/>
                  </a:sysClr>
                </a:solidFill>
                <a:latin typeface="Calibri"/>
              </a:rPr>
              <a:t>)</a:t>
            </a:r>
          </a:p>
        </p:txBody>
      </p:sp>
      <p:sp>
        <p:nvSpPr>
          <p:cNvPr id="18" name="Content Placeholder 8"/>
          <p:cNvSpPr txBox="1">
            <a:spLocks/>
          </p:cNvSpPr>
          <p:nvPr/>
        </p:nvSpPr>
        <p:spPr>
          <a:xfrm>
            <a:off x="5518384" y="2133785"/>
            <a:ext cx="6572017" cy="3909788"/>
          </a:xfrm>
          <a:prstGeom prst="rect">
            <a:avLst/>
          </a:prstGeom>
        </p:spPr>
        <p:txBody>
          <a:bodyPr vert="horz">
            <a:normAutofit lnSpcReduction="10000"/>
          </a:bodyPr>
          <a:lstStyle>
            <a:lvl1pPr marL="279779" indent="-279779" algn="l" rtl="0" eaLnBrk="1" latinLnBrk="0" hangingPunct="1">
              <a:spcBef>
                <a:spcPts val="612"/>
              </a:spcBef>
              <a:buClr>
                <a:schemeClr val="accent1"/>
              </a:buClr>
              <a:buSzPct val="76000"/>
              <a:buFont typeface="Wingdings 3"/>
              <a:buChar char=""/>
              <a:defRPr kumimoji="0" sz="2652" kern="1200">
                <a:solidFill>
                  <a:schemeClr val="tx1"/>
                </a:solidFill>
                <a:latin typeface="+mn-lt"/>
                <a:ea typeface="+mn-ea"/>
                <a:cs typeface="+mn-cs"/>
              </a:defRPr>
            </a:lvl1pPr>
            <a:lvl2pPr marL="559558" indent="-279779" algn="l" rtl="0" eaLnBrk="1" latinLnBrk="0" hangingPunct="1">
              <a:spcBef>
                <a:spcPts val="510"/>
              </a:spcBef>
              <a:buClr>
                <a:schemeClr val="accent2"/>
              </a:buClr>
              <a:buSzPct val="76000"/>
              <a:buFont typeface="Wingdings 3"/>
              <a:buChar char=""/>
              <a:defRPr kumimoji="0" sz="2346" kern="1200">
                <a:solidFill>
                  <a:schemeClr val="tx2"/>
                </a:solidFill>
                <a:latin typeface="+mn-lt"/>
                <a:ea typeface="+mn-ea"/>
                <a:cs typeface="+mn-cs"/>
              </a:defRPr>
            </a:lvl2pPr>
            <a:lvl3pPr marL="839337" indent="-233149" algn="l" rtl="0" eaLnBrk="1" latinLnBrk="0" hangingPunct="1">
              <a:spcBef>
                <a:spcPts val="510"/>
              </a:spcBef>
              <a:buClr>
                <a:schemeClr val="bg1">
                  <a:shade val="50000"/>
                </a:schemeClr>
              </a:buClr>
              <a:buSzPct val="76000"/>
              <a:buFont typeface="Wingdings 3"/>
              <a:buChar char=""/>
              <a:defRPr kumimoji="0" sz="2040" kern="1200">
                <a:solidFill>
                  <a:schemeClr val="tx1"/>
                </a:solidFill>
                <a:latin typeface="+mn-lt"/>
                <a:ea typeface="+mn-ea"/>
                <a:cs typeface="+mn-cs"/>
              </a:defRPr>
            </a:lvl3pPr>
            <a:lvl4pPr marL="1119116" indent="-233149" algn="l" rtl="0" eaLnBrk="1" latinLnBrk="0" hangingPunct="1">
              <a:spcBef>
                <a:spcPts val="408"/>
              </a:spcBef>
              <a:buClr>
                <a:schemeClr val="accent2">
                  <a:shade val="75000"/>
                </a:schemeClr>
              </a:buClr>
              <a:buSzPct val="70000"/>
              <a:buFont typeface="Wingdings"/>
              <a:buChar char=""/>
              <a:defRPr kumimoji="0" sz="1836" kern="1200">
                <a:solidFill>
                  <a:schemeClr val="tx1"/>
                </a:solidFill>
                <a:latin typeface="+mn-lt"/>
                <a:ea typeface="+mn-ea"/>
                <a:cs typeface="+mn-cs"/>
              </a:defRPr>
            </a:lvl4pPr>
            <a:lvl5pPr marL="1398895" indent="-233149" algn="l" rtl="0" eaLnBrk="1" latinLnBrk="0" hangingPunct="1">
              <a:spcBef>
                <a:spcPts val="306"/>
              </a:spcBef>
              <a:buClr>
                <a:schemeClr val="accent2"/>
              </a:buClr>
              <a:buSzPct val="70000"/>
              <a:buFont typeface="Wingdings"/>
              <a:buChar char=""/>
              <a:defRPr kumimoji="0" sz="1632" kern="1200">
                <a:solidFill>
                  <a:schemeClr val="tx1"/>
                </a:solidFill>
                <a:latin typeface="+mn-lt"/>
                <a:ea typeface="+mn-ea"/>
                <a:cs typeface="+mn-cs"/>
              </a:defRPr>
            </a:lvl5pPr>
            <a:lvl6pPr marL="1678674" indent="-186519" algn="l" rtl="0" eaLnBrk="1" latinLnBrk="0" hangingPunct="1">
              <a:spcBef>
                <a:spcPts val="306"/>
              </a:spcBef>
              <a:buClr>
                <a:srgbClr val="9FB8CD">
                  <a:shade val="75000"/>
                </a:srgbClr>
              </a:buClr>
              <a:buSzPct val="75000"/>
              <a:buFont typeface="Wingdings 3"/>
              <a:buChar char=""/>
              <a:defRPr kumimoji="0" lang="en-US" sz="1632" kern="1200" smtClean="0">
                <a:solidFill>
                  <a:schemeClr val="tx1"/>
                </a:solidFill>
                <a:latin typeface="+mn-lt"/>
                <a:ea typeface="+mn-ea"/>
                <a:cs typeface="+mn-cs"/>
              </a:defRPr>
            </a:lvl6pPr>
            <a:lvl7pPr marL="1865193" indent="-186519" algn="l" rtl="0" eaLnBrk="1" latinLnBrk="0" hangingPunct="1">
              <a:spcBef>
                <a:spcPts val="306"/>
              </a:spcBef>
              <a:buClr>
                <a:srgbClr val="727CA3">
                  <a:shade val="75000"/>
                </a:srgbClr>
              </a:buClr>
              <a:buSzPct val="75000"/>
              <a:buFont typeface="Wingdings 3"/>
              <a:buChar char=""/>
              <a:defRPr kumimoji="0" lang="en-US" sz="1428" kern="1200" smtClean="0">
                <a:solidFill>
                  <a:schemeClr val="tx1"/>
                </a:solidFill>
                <a:latin typeface="+mn-lt"/>
                <a:ea typeface="+mn-ea"/>
                <a:cs typeface="+mn-cs"/>
              </a:defRPr>
            </a:lvl7pPr>
            <a:lvl8pPr marL="2051712" indent="-186519" algn="l" rtl="0" eaLnBrk="1" latinLnBrk="0" hangingPunct="1">
              <a:spcBef>
                <a:spcPts val="306"/>
              </a:spcBef>
              <a:buClr>
                <a:prstClr val="white">
                  <a:shade val="50000"/>
                </a:prstClr>
              </a:buClr>
              <a:buSzPct val="75000"/>
              <a:buFont typeface="Wingdings 3"/>
              <a:buChar char=""/>
              <a:defRPr kumimoji="0" lang="en-US" sz="1428" kern="1200" smtClean="0">
                <a:solidFill>
                  <a:schemeClr val="tx1"/>
                </a:solidFill>
                <a:latin typeface="+mn-lt"/>
                <a:ea typeface="+mn-ea"/>
                <a:cs typeface="+mn-cs"/>
              </a:defRPr>
            </a:lvl8pPr>
            <a:lvl9pPr marL="2238232" indent="-186519" algn="l" rtl="0" eaLnBrk="1" latinLnBrk="0" hangingPunct="1">
              <a:spcBef>
                <a:spcPts val="306"/>
              </a:spcBef>
              <a:buClr>
                <a:srgbClr val="9FB8CD"/>
              </a:buClr>
              <a:buSzPct val="75000"/>
              <a:buFont typeface="Wingdings 3"/>
              <a:buChar char=""/>
              <a:defRPr kumimoji="0" lang="en-US" sz="1224" kern="1200" smtClean="0">
                <a:solidFill>
                  <a:schemeClr val="tx1"/>
                </a:solidFill>
                <a:latin typeface="+mn-lt"/>
                <a:ea typeface="+mn-ea"/>
                <a:cs typeface="+mn-cs"/>
              </a:defRPr>
            </a:lvl9pPr>
          </a:lstStyle>
          <a:p>
            <a:pPr marL="0" indent="0" defTabSz="896455" fontAlgn="base">
              <a:spcBef>
                <a:spcPts val="816"/>
              </a:spcBef>
              <a:spcAft>
                <a:spcPct val="0"/>
              </a:spcAft>
              <a:buClr>
                <a:srgbClr val="727CA3"/>
              </a:buClr>
              <a:buNone/>
              <a:defRPr/>
            </a:pPr>
            <a:endParaRPr lang="pt-BR" sz="2157" dirty="0">
              <a:solidFill>
                <a:srgbClr val="0070C0"/>
              </a:solidFill>
              <a:latin typeface="Calibri"/>
            </a:endParaRPr>
          </a:p>
          <a:p>
            <a:pPr marL="0" indent="0" defTabSz="896455" fontAlgn="base">
              <a:spcBef>
                <a:spcPts val="816"/>
              </a:spcBef>
              <a:spcAft>
                <a:spcPct val="0"/>
              </a:spcAft>
              <a:buClr>
                <a:srgbClr val="727CA3"/>
              </a:buClr>
              <a:buNone/>
              <a:defRPr/>
            </a:pPr>
            <a:r>
              <a:rPr lang="pt-BR" sz="2157" dirty="0">
                <a:solidFill>
                  <a:srgbClr val="0070C0"/>
                </a:solidFill>
                <a:latin typeface="Calibri"/>
              </a:rPr>
              <a:t>auto mean(const Sequence&amp; seq) {</a:t>
            </a:r>
          </a:p>
          <a:p>
            <a:pPr marL="0" indent="0" defTabSz="896455" fontAlgn="base">
              <a:spcBef>
                <a:spcPts val="816"/>
              </a:spcBef>
              <a:spcAft>
                <a:spcPct val="0"/>
              </a:spcAft>
              <a:buClr>
                <a:srgbClr val="727CA3"/>
              </a:buClr>
              <a:buNone/>
              <a:defRPr/>
            </a:pPr>
            <a:r>
              <a:rPr lang="pt-BR" sz="2157" dirty="0">
                <a:solidFill>
                  <a:srgbClr val="0070C0"/>
                </a:solidFill>
                <a:latin typeface="Calibri"/>
              </a:rPr>
              <a:t>    return </a:t>
            </a:r>
            <a:r>
              <a:rPr lang="pt-BR" sz="2157" dirty="0">
                <a:solidFill>
                  <a:srgbClr val="00B050"/>
                </a:solidFill>
                <a:latin typeface="Calibri"/>
              </a:rPr>
              <a:t>reduce</a:t>
            </a:r>
            <a:r>
              <a:rPr lang="pt-BR" sz="2157" dirty="0">
                <a:solidFill>
                  <a:srgbClr val="0070C0"/>
                </a:solidFill>
                <a:latin typeface="Calibri"/>
              </a:rPr>
              <a:t>(</a:t>
            </a:r>
            <a:r>
              <a:rPr lang="pt-BR" sz="2157" dirty="0">
                <a:solidFill>
                  <a:srgbClr val="00B050"/>
                </a:solidFill>
                <a:latin typeface="Calibri"/>
              </a:rPr>
              <a:t>par_unseq,</a:t>
            </a:r>
            <a:r>
              <a:rPr lang="pt-BR" sz="2157" dirty="0">
                <a:solidFill>
                  <a:srgbClr val="0070C0"/>
                </a:solidFill>
                <a:latin typeface="Calibri"/>
              </a:rPr>
              <a:t>begin(seq),end(seq))</a:t>
            </a:r>
            <a:br>
              <a:rPr lang="pt-BR" sz="2157" dirty="0">
                <a:solidFill>
                  <a:srgbClr val="0070C0"/>
                </a:solidFill>
                <a:latin typeface="Calibri"/>
              </a:rPr>
            </a:br>
            <a:r>
              <a:rPr lang="pt-BR" sz="2157" dirty="0">
                <a:solidFill>
                  <a:srgbClr val="0070C0"/>
                </a:solidFill>
                <a:latin typeface="Calibri"/>
              </a:rPr>
              <a:t>                   / seq.size();</a:t>
            </a:r>
          </a:p>
          <a:p>
            <a:pPr marL="0" indent="0" defTabSz="896455" fontAlgn="base">
              <a:spcBef>
                <a:spcPts val="816"/>
              </a:spcBef>
              <a:spcAft>
                <a:spcPct val="0"/>
              </a:spcAft>
              <a:buClr>
                <a:srgbClr val="727CA3"/>
              </a:buClr>
              <a:buNone/>
              <a:defRPr/>
            </a:pPr>
            <a:r>
              <a:rPr lang="pt-BR" sz="2157" dirty="0">
                <a:solidFill>
                  <a:srgbClr val="0070C0"/>
                </a:solidFill>
                <a:latin typeface="Calibri"/>
              </a:rPr>
              <a:t>}</a:t>
            </a:r>
          </a:p>
          <a:p>
            <a:pPr marL="0" indent="0" defTabSz="896455" fontAlgn="base">
              <a:spcBef>
                <a:spcPts val="816"/>
              </a:spcBef>
              <a:spcAft>
                <a:spcPct val="0"/>
              </a:spcAft>
              <a:buClr>
                <a:srgbClr val="727CA3"/>
              </a:buClr>
              <a:buNone/>
              <a:defRPr/>
            </a:pPr>
            <a:endParaRPr lang="pt-BR" sz="2157" dirty="0">
              <a:solidFill>
                <a:srgbClr val="0070C0"/>
              </a:solidFill>
              <a:latin typeface="Calibri"/>
            </a:endParaRPr>
          </a:p>
          <a:p>
            <a:pPr marL="0" indent="0" defTabSz="896455" fontAlgn="base">
              <a:spcBef>
                <a:spcPts val="816"/>
              </a:spcBef>
              <a:spcAft>
                <a:spcPct val="0"/>
              </a:spcAft>
              <a:buClr>
                <a:srgbClr val="727CA3"/>
              </a:buClr>
              <a:buNone/>
              <a:defRPr/>
            </a:pPr>
            <a:r>
              <a:rPr lang="pt-BR" sz="2157" dirty="0">
                <a:solidFill>
                  <a:srgbClr val="0070C0"/>
                </a:solidFill>
                <a:latin typeface="Calibri"/>
              </a:rPr>
              <a:t>auto mean = [](const Sequence&amp; seq) {</a:t>
            </a:r>
          </a:p>
          <a:p>
            <a:pPr marL="0" indent="0" defTabSz="896455" fontAlgn="base">
              <a:spcBef>
                <a:spcPts val="816"/>
              </a:spcBef>
              <a:spcAft>
                <a:spcPct val="0"/>
              </a:spcAft>
              <a:buClr>
                <a:srgbClr val="727CA3"/>
              </a:buClr>
              <a:buNone/>
              <a:defRPr/>
            </a:pPr>
            <a:r>
              <a:rPr lang="pt-BR" sz="2157" dirty="0">
                <a:solidFill>
                  <a:srgbClr val="0070C0"/>
                </a:solidFill>
                <a:latin typeface="Calibri"/>
              </a:rPr>
              <a:t>    return </a:t>
            </a:r>
            <a:r>
              <a:rPr lang="pt-BR" sz="2157" dirty="0">
                <a:solidFill>
                  <a:srgbClr val="00B050"/>
                </a:solidFill>
                <a:latin typeface="Calibri"/>
              </a:rPr>
              <a:t>reduce</a:t>
            </a:r>
            <a:r>
              <a:rPr lang="pt-BR" sz="2157" dirty="0">
                <a:solidFill>
                  <a:srgbClr val="0070C0"/>
                </a:solidFill>
                <a:latin typeface="Calibri"/>
              </a:rPr>
              <a:t>(</a:t>
            </a:r>
            <a:r>
              <a:rPr lang="pt-BR" sz="2157" dirty="0">
                <a:solidFill>
                  <a:srgbClr val="00B050"/>
                </a:solidFill>
                <a:latin typeface="Calibri"/>
              </a:rPr>
              <a:t>par_unseq,</a:t>
            </a:r>
            <a:r>
              <a:rPr lang="pt-BR" sz="2157" dirty="0">
                <a:solidFill>
                  <a:srgbClr val="0070C0"/>
                </a:solidFill>
                <a:latin typeface="Calibri"/>
              </a:rPr>
              <a:t>begin(seq),end(seq))</a:t>
            </a:r>
            <a:br>
              <a:rPr lang="pt-BR" sz="2157" dirty="0">
                <a:solidFill>
                  <a:srgbClr val="0070C0"/>
                </a:solidFill>
                <a:latin typeface="Calibri"/>
              </a:rPr>
            </a:br>
            <a:r>
              <a:rPr lang="pt-BR" sz="2157" dirty="0">
                <a:solidFill>
                  <a:srgbClr val="0070C0"/>
                </a:solidFill>
                <a:latin typeface="Calibri"/>
              </a:rPr>
              <a:t>                   / seq.size();</a:t>
            </a:r>
          </a:p>
          <a:p>
            <a:pPr marL="0" indent="0" defTabSz="896455" fontAlgn="base">
              <a:spcBef>
                <a:spcPts val="816"/>
              </a:spcBef>
              <a:spcAft>
                <a:spcPct val="0"/>
              </a:spcAft>
              <a:buClr>
                <a:srgbClr val="727CA3"/>
              </a:buClr>
              <a:buNone/>
              <a:defRPr/>
            </a:pPr>
            <a:r>
              <a:rPr lang="pt-BR" sz="2157" dirty="0">
                <a:solidFill>
                  <a:srgbClr val="0070C0"/>
                </a:solidFill>
                <a:latin typeface="Calibri"/>
              </a:rPr>
              <a:t>}</a:t>
            </a:r>
          </a:p>
        </p:txBody>
      </p:sp>
    </p:spTree>
    <p:extLst>
      <p:ext uri="{BB962C8B-B14F-4D97-AF65-F5344CB8AC3E}">
        <p14:creationId xmlns:p14="http://schemas.microsoft.com/office/powerpoint/2010/main" val="4019129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Breakout_Template.potx" id="{1A72F1D6-8E00-44B7-8612-A96C51648790}" vid="{FC63816D-7A82-403A-9DF6-29F1914C4360}"/>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Bookman Old Style"/>
        <a:ea typeface=""/>
        <a:cs typeface=""/>
      </a:majorFont>
      <a:minorFont>
        <a:latin typeface="Calibri"/>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Breakout_Template.potx  -  Read-Only" id="{089FB0F4-222B-4071-9F3C-DF98BCDD28A2}" vid="{CDD4CE7B-188D-44BF-A00C-50B68E673EA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Sutter Herb</External_x0020_Speaker>
    <j478fa01fff54a9d85f93cc1f742caa8 xmlns="5a4b3278-325d-441a-b38f-6f1926bc734e">
      <Terms xmlns="http://schemas.microsoft.com/office/infopath/2007/PartnerControls"/>
    </j478fa01fff54a9d85f93cc1f742caa8>
    <Event_x0020_End_x0020_Date xmlns="5a4b3278-325d-441a-b38f-6f1926bc734e">2018-05-10T07:00:00+00:00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o33121adfc264c7dbcad13be7db3ea4b>
    <Session_x0020_Code xmlns="5a4b3278-325d-441a-b38f-6f1926bc734e">BRK2146</Session_x0020_Cod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c4b02e5b2c48420dbed84c0f2f02e9a3>
    <Event_x0020_Start_x0020_Date xmlns="5a4b3278-325d-441a-b38f-6f1926bc734e">2018-05-06T07:00:00+00:00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TermName>
          <TermId xmlns="http://schemas.microsoft.com/office/infopath/2007/PartnerControls">98156d08-f86c-467a-ad79-de9e9c534df7</TermId>
        </TermInfo>
      </Terms>
    </TaxKeywordTaxHTField>
    <j129f3114929433a812312450a84994c xmlns="5a4b3278-325d-441a-b38f-6f1926bc734e">
      <Terms xmlns="http://schemas.microsoft.com/office/infopath/2007/PartnerControls"/>
    </j129f3114929433a812312450a84994c>
    <TaxCatchAll xmlns="230e9df3-be65-4c73-a93b-d1236ebd677e">
      <Value>20</Value>
      <Value>19</Value>
      <Value>45</Value>
      <Value>42</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71AF13C-1D3C-427F-8B8C-A378D67473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Microsoft_Build_2018_16x9_Breakout_Template</Template>
  <TotalTime>169</TotalTime>
  <Words>2868</Words>
  <Application>Microsoft Office PowerPoint</Application>
  <PresentationFormat>宽屏</PresentationFormat>
  <Paragraphs>423</Paragraphs>
  <Slides>35</Slides>
  <Notes>30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35</vt:i4>
      </vt:variant>
    </vt:vector>
  </HeadingPairs>
  <TitlesOfParts>
    <vt:vector size="49" baseType="lpstr">
      <vt:lpstr>Arial</vt:lpstr>
      <vt:lpstr>Bookman Old Style</vt:lpstr>
      <vt:lpstr>Calibri</vt:lpstr>
      <vt:lpstr>Consolas</vt:lpstr>
      <vt:lpstr>Segoe UI</vt:lpstr>
      <vt:lpstr>Segoe UI Light</vt:lpstr>
      <vt:lpstr>Segoe UI Semibold</vt:lpstr>
      <vt:lpstr>Segoe UI Semilight</vt:lpstr>
      <vt:lpstr>Symbol</vt:lpstr>
      <vt:lpstr>Wingdings</vt:lpstr>
      <vt:lpstr>Wingdings 3</vt:lpstr>
      <vt:lpstr>5-50195_Microsoft_Build_Template</vt:lpstr>
      <vt:lpstr>Origin</vt:lpstr>
      <vt:lpstr>1_5-50195_Microsoft_Build_Template</vt:lpstr>
      <vt:lpstr>PowerPoint 演示文稿</vt:lpstr>
      <vt:lpstr>How to Adopt Modern C++17 into Your C++ Code</vt:lpstr>
      <vt:lpstr>Agenda</vt:lpstr>
      <vt:lpstr>Coming in summer 2018</vt:lpstr>
      <vt:lpstr>What’s different: At a glance</vt:lpstr>
      <vt:lpstr>What’s different: At a glance</vt:lpstr>
      <vt:lpstr>Example: Compute arithmetic mean</vt:lpstr>
      <vt:lpstr>Example: Compute arithmetic mean</vt:lpstr>
      <vt:lpstr>Example: Compute arithmetic mean</vt:lpstr>
      <vt:lpstr>Agenda</vt:lpstr>
      <vt:lpstr>Value types &amp; move efficiency</vt:lpstr>
      <vt:lpstr>Key new std:: vocabulary types in C++17</vt:lpstr>
      <vt:lpstr>string_view (&amp; variations, e.g., wstring_view)</vt:lpstr>
      <vt:lpstr>optional&lt;T&gt;</vt:lpstr>
      <vt:lpstr>variant&lt;Ts…&gt;</vt:lpstr>
      <vt:lpstr>any</vt:lpstr>
      <vt:lpstr>Agenda</vt:lpstr>
      <vt:lpstr>Objects own resources (RAII)</vt:lpstr>
      <vt:lpstr>Scoped lifetime = efficient + exception-Safe</vt:lpstr>
      <vt:lpstr>Errors and exceptions: In one slide</vt:lpstr>
      <vt:lpstr>Preconditions and postconditions</vt:lpstr>
      <vt:lpstr>Agenda</vt:lpstr>
      <vt:lpstr>Don’t Use Owning *, new, or delete</vt:lpstr>
      <vt:lpstr>NB: Non-Owning */&amp; Are Still Great</vt:lpstr>
      <vt:lpstr>Did You Know: Smart Pointers are Pretty Smart</vt:lpstr>
      <vt:lpstr>Antipatterns Hurt Pain Pain</vt:lpstr>
      <vt:lpstr>Guideline: Dereference Unaliased+Local RC Ptrs</vt:lpstr>
      <vt:lpstr>Guideline: Dereference Unaliased+Local RC Ptrs</vt:lpstr>
      <vt:lpstr>Passing Smart Pointers</vt:lpstr>
      <vt:lpstr>Summary: “Doing it right”</vt:lpstr>
      <vt:lpstr>Agenda</vt:lpstr>
      <vt:lpstr>PowerPoint 演示文稿</vt:lpstr>
      <vt:lpstr>Bonus: C++ supports multiple return values</vt:lpstr>
      <vt:lpstr>How to Adopt Modern C++17 into Your C++ Code</vt:lpstr>
      <vt:lpstr>PowerPoint 演示文稿</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Adopt Modern C++17 into Your C++ Code</dc:title>
  <dc:subject>Microsoft Build</dc:subject>
  <dc:creator>MS Events 0588</dc:creator>
  <cp:keywords>Microsoft Build</cp:keywords>
  <dc:description/>
  <cp:lastModifiedBy>宋 晓明</cp:lastModifiedBy>
  <cp:revision>2</cp:revision>
  <dcterms:created xsi:type="dcterms:W3CDTF">2018-05-06T19:07:47Z</dcterms:created>
  <dcterms:modified xsi:type="dcterms:W3CDTF">2018-05-12T08:55:45Z</dcterms:modified>
  <cp:category>Microsoft Build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20;#Washington State Convention and Trade Center|2ebf141d-f871-4cc9-bf08-f87f112ab464</vt:lpwstr>
  </property>
  <property fmtid="{D5CDD505-2E9C-101B-9397-08002B2CF9AE}" pid="7" name="Track">
    <vt:lpwstr/>
  </property>
  <property fmtid="{D5CDD505-2E9C-101B-9397-08002B2CF9AE}" pid="8" name="Event Location">
    <vt:lpwstr>19;#Seattle|54f46ed2-c77e-4a59-b182-a4171fdb0d11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42;#Microsoft Build|98156d08-f86c-467a-ad79-de9e9c534df7</vt:lpwstr>
  </property>
  <property fmtid="{D5CDD505-2E9C-101B-9397-08002B2CF9AE}" pid="21" name="Event Name">
    <vt:lpwstr>45;#Build|58542b36-5bf5-46a6-a53f-a41fb7a73785</vt:lpwstr>
  </property>
  <property fmtid="{D5CDD505-2E9C-101B-9397-08002B2CF9AE}" pid="22" name="Audience1">
    <vt:lpwstr/>
  </property>
</Properties>
</file>