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5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</a:t>
            </a:r>
            <a:r>
              <a:rPr lang="en-US" altLang="ko-KR" sz="2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1"/>
            <a:ext cx="3960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5</a:t>
            </a:r>
            <a:r>
              <a:rPr lang="es-ES" sz="2000" dirty="0" smtClean="0"/>
              <a:t>. </a:t>
            </a:r>
            <a:r>
              <a:rPr lang="es-ES" sz="2000" b="1" u="sng" dirty="0"/>
              <a:t>Nota</a:t>
            </a:r>
            <a:r>
              <a:rPr lang="es-ES" sz="2000" b="1" dirty="0"/>
              <a:t> </a:t>
            </a:r>
            <a:r>
              <a:rPr lang="es-ES" sz="2000" dirty="0"/>
              <a:t>: si elige instalar </a:t>
            </a:r>
            <a:r>
              <a:rPr lang="es-ES" sz="2000" dirty="0" err="1"/>
              <a:t>HermesJMS</a:t>
            </a:r>
            <a:r>
              <a:rPr lang="es-ES" sz="2000" dirty="0"/>
              <a:t>, deberá aceptar el acuerdo de </a:t>
            </a:r>
            <a:r>
              <a:rPr lang="es-ES" sz="2000" dirty="0" smtClean="0"/>
              <a:t>licencia </a:t>
            </a:r>
            <a:r>
              <a:rPr lang="es-ES" sz="2000" dirty="0"/>
              <a:t>de </a:t>
            </a:r>
            <a:r>
              <a:rPr lang="es-ES" sz="2000" dirty="0" err="1"/>
              <a:t>HermesJMS</a:t>
            </a:r>
            <a:r>
              <a:rPr lang="es-ES" sz="2000" dirty="0"/>
              <a:t>. </a:t>
            </a:r>
          </a:p>
          <a:p>
            <a:r>
              <a:rPr lang="es-ES" sz="2000" dirty="0"/>
              <a:t>Si elige instalar los tutoriales de SoapUI, especifique el directorio en el </a:t>
            </a:r>
            <a:r>
              <a:rPr lang="es-ES" sz="2000" dirty="0" smtClean="0"/>
              <a:t>que desea </a:t>
            </a:r>
            <a:r>
              <a:rPr lang="es-ES" sz="2000" dirty="0"/>
              <a:t>instalarlos.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879" b="-1"/>
          <a:stretch/>
        </p:blipFill>
        <p:spPr>
          <a:xfrm>
            <a:off x="4283968" y="1419622"/>
            <a:ext cx="4638675" cy="357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1"/>
            <a:ext cx="3960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6. </a:t>
            </a:r>
            <a:r>
              <a:rPr lang="es-ES" sz="2000" dirty="0"/>
              <a:t>Luego, podrá seleccionar la </a:t>
            </a:r>
            <a:endParaRPr lang="es-ES" sz="2000" dirty="0" smtClean="0"/>
          </a:p>
          <a:p>
            <a:r>
              <a:rPr lang="es-ES" sz="2000" dirty="0" smtClean="0"/>
              <a:t>carpeta </a:t>
            </a:r>
            <a:r>
              <a:rPr lang="es-ES" sz="2000" dirty="0"/>
              <a:t>del menú Inicio donde </a:t>
            </a:r>
            <a:endParaRPr lang="es-ES" sz="2000" dirty="0" smtClean="0"/>
          </a:p>
          <a:p>
            <a:r>
              <a:rPr lang="es-ES" sz="2000" dirty="0" smtClean="0"/>
              <a:t>desea </a:t>
            </a:r>
            <a:r>
              <a:rPr lang="es-ES" sz="2000" dirty="0"/>
              <a:t>que se agregue el acceso directo de </a:t>
            </a:r>
            <a:r>
              <a:rPr lang="es-ES" sz="2000" dirty="0" err="1"/>
              <a:t>soapUI</a:t>
            </a:r>
            <a:r>
              <a:rPr lang="es-ES" sz="20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89" y="1346310"/>
            <a:ext cx="4648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8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1"/>
            <a:ext cx="3960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7. </a:t>
            </a:r>
            <a:r>
              <a:rPr lang="es-ES" sz="2000" dirty="0"/>
              <a:t>y si desea agregar un ícono de escritorio.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47614"/>
            <a:ext cx="46005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1"/>
            <a:ext cx="396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8</a:t>
            </a:r>
            <a:r>
              <a:rPr lang="es-ES" sz="2000" dirty="0" smtClean="0"/>
              <a:t>. Finalmente al hacer clic en el botón Siguiente comienza la</a:t>
            </a:r>
          </a:p>
          <a:p>
            <a:r>
              <a:rPr lang="es-ES" sz="2000" dirty="0" smtClean="0"/>
              <a:t>instalación.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75606"/>
            <a:ext cx="46101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7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1"/>
            <a:ext cx="3960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9. </a:t>
            </a:r>
            <a:r>
              <a:rPr lang="es-ES" sz="2000" dirty="0"/>
              <a:t>Después de un par de minutos como máximo, la </a:t>
            </a:r>
            <a:r>
              <a:rPr lang="es-ES" sz="2000" dirty="0" smtClean="0"/>
              <a:t>instalación</a:t>
            </a:r>
          </a:p>
          <a:p>
            <a:r>
              <a:rPr lang="es-ES" sz="2000" dirty="0" smtClean="0"/>
              <a:t>debería </a:t>
            </a:r>
            <a:r>
              <a:rPr lang="es-ES" sz="2000" dirty="0"/>
              <a:t>haber terminado y </a:t>
            </a:r>
            <a:endParaRPr lang="es-ES" sz="2000" dirty="0" smtClean="0"/>
          </a:p>
          <a:p>
            <a:r>
              <a:rPr lang="es-ES" sz="2000" dirty="0" smtClean="0"/>
              <a:t>debería </a:t>
            </a:r>
            <a:r>
              <a:rPr lang="es-ES" sz="2000" dirty="0"/>
              <a:t>ver la siguiente pantalla.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20" t="782"/>
          <a:stretch/>
        </p:blipFill>
        <p:spPr>
          <a:xfrm>
            <a:off x="4283968" y="1275606"/>
            <a:ext cx="4614068" cy="36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635646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Ahora está listo para usar SoapUI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276" y="1554439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¿Qué es SoapUI?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817909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¿Por qué usar SoapUI?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4112833"/>
            <a:ext cx="460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descargar e instalar SoapUI?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smtClean="0">
                <a:cs typeface="Times New Roman" panose="02020603050405020304" pitchFamily="18" charset="0"/>
              </a:rPr>
              <a:t>Es la única herramienta </a:t>
            </a:r>
            <a:r>
              <a:rPr lang="es-ES" sz="2000" dirty="0">
                <a:cs typeface="Times New Roman" panose="02020603050405020304" pitchFamily="18" charset="0"/>
              </a:rPr>
              <a:t>de código abierto que cubre todo el espectro de </a:t>
            </a:r>
            <a:endParaRPr lang="es-ES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cs typeface="Times New Roman" panose="02020603050405020304" pitchFamily="18" charset="0"/>
              </a:rPr>
              <a:t>    pruebas (</a:t>
            </a:r>
            <a:r>
              <a:rPr lang="es-ES" sz="2000" dirty="0">
                <a:cs typeface="Times New Roman" panose="02020603050405020304" pitchFamily="18" charset="0"/>
              </a:rPr>
              <a:t>funcional, </a:t>
            </a:r>
            <a:r>
              <a:rPr lang="es-ES" sz="2000" dirty="0" smtClean="0">
                <a:cs typeface="Times New Roman" panose="02020603050405020304" pitchFamily="18" charset="0"/>
              </a:rPr>
              <a:t>seguridad</a:t>
            </a:r>
            <a:r>
              <a:rPr lang="es-ES" sz="2000" dirty="0"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cs typeface="Times New Roman" panose="02020603050405020304" pitchFamily="18" charset="0"/>
              </a:rPr>
              <a:t>carga y </a:t>
            </a:r>
            <a:r>
              <a:rPr lang="es-ES" sz="2000" dirty="0">
                <a:cs typeface="Times New Roman" panose="02020603050405020304" pitchFamily="18" charset="0"/>
              </a:rPr>
              <a:t>simulación). </a:t>
            </a:r>
            <a:endParaRPr lang="es-ES" sz="2000" dirty="0" smtClean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smtClean="0">
                <a:cs typeface="Times New Roman" panose="02020603050405020304" pitchFamily="18" charset="0"/>
              </a:rPr>
              <a:t>Cuenta con una </a:t>
            </a:r>
            <a:r>
              <a:rPr lang="es-ES" sz="2000" dirty="0">
                <a:cs typeface="Times New Roman" panose="02020603050405020304" pitchFamily="18" charset="0"/>
              </a:rPr>
              <a:t>interfaz gráfica fácil de </a:t>
            </a:r>
            <a:r>
              <a:rPr lang="es-ES" sz="2000" smtClean="0">
                <a:cs typeface="Times New Roman" panose="02020603050405020304" pitchFamily="18" charset="0"/>
              </a:rPr>
              <a:t>usar.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smtClean="0">
                <a:cs typeface="Times New Roman" panose="02020603050405020304" pitchFamily="18" charset="0"/>
              </a:rPr>
              <a:t>Es </a:t>
            </a:r>
            <a:r>
              <a:rPr lang="es-ES" sz="2000" dirty="0" smtClean="0">
                <a:cs typeface="Times New Roman" panose="02020603050405020304" pitchFamily="18" charset="0"/>
              </a:rPr>
              <a:t>el punto </a:t>
            </a:r>
            <a:r>
              <a:rPr lang="es-ES" sz="2000" dirty="0">
                <a:cs typeface="Times New Roman" panose="02020603050405020304" pitchFamily="18" charset="0"/>
              </a:rPr>
              <a:t>de entrada para las pruebas de API para que pueda </a:t>
            </a:r>
            <a:r>
              <a:rPr lang="es-ES" sz="2000" dirty="0" smtClean="0">
                <a:cs typeface="Times New Roman" panose="02020603050405020304" pitchFamily="18" charset="0"/>
              </a:rPr>
              <a:t>validar</a:t>
            </a:r>
          </a:p>
          <a:p>
            <a:pPr algn="just">
              <a:lnSpc>
                <a:spcPct val="150000"/>
              </a:lnSpc>
            </a:pPr>
            <a:r>
              <a:rPr lang="es-ES" sz="2000" dirty="0" smtClean="0">
                <a:cs typeface="Times New Roman" panose="02020603050405020304" pitchFamily="18" charset="0"/>
              </a:rPr>
              <a:t>      servicios web basados </a:t>
            </a:r>
            <a:r>
              <a:rPr lang="es-ES" sz="2000" dirty="0">
                <a:cs typeface="Times New Roman" panose="02020603050405020304" pitchFamily="18" charset="0"/>
              </a:rPr>
              <a:t>​​en REST, SOAP y </a:t>
            </a:r>
            <a:r>
              <a:rPr lang="es-ES" sz="2000" dirty="0" err="1">
                <a:cs typeface="Times New Roman" panose="02020603050405020304" pitchFamily="18" charset="0"/>
              </a:rPr>
              <a:t>GraphQL</a:t>
            </a:r>
            <a:r>
              <a:rPr lang="es-ES" sz="2000" dirty="0">
                <a:cs typeface="Times New Roman" panose="02020603050405020304" pitchFamily="18" charset="0"/>
              </a:rPr>
              <a:t> con facilidad.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¿Por qué usar SoapUI?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cs typeface="Times New Roman" panose="02020603050405020304" pitchFamily="18" charset="0"/>
              </a:rPr>
              <a:t>Permite crear pruebas API rápidas y eficientes</a:t>
            </a:r>
            <a:r>
              <a:rPr lang="es-ES" sz="20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cs typeface="Times New Roman" panose="02020603050405020304" pitchFamily="18" charset="0"/>
              </a:rPr>
              <a:t>Permite crear pruebas de rendimiento y seguridad</a:t>
            </a:r>
            <a:r>
              <a:rPr lang="es-ES" sz="20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smtClean="0">
                <a:cs typeface="Times New Roman" panose="02020603050405020304" pitchFamily="18" charset="0"/>
              </a:rPr>
              <a:t>Permite </a:t>
            </a:r>
            <a:r>
              <a:rPr lang="es-ES" sz="2000" dirty="0">
                <a:cs typeface="Times New Roman" panose="02020603050405020304" pitchFamily="18" charset="0"/>
              </a:rPr>
              <a:t>crear un marco completo de automatización de pruebas de api </a:t>
            </a:r>
            <a:endParaRPr lang="es-ES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 smtClean="0">
                <a:cs typeface="Times New Roman" panose="02020603050405020304" pitchFamily="18" charset="0"/>
              </a:rPr>
              <a:t>     utilizando </a:t>
            </a:r>
            <a:r>
              <a:rPr lang="es-ES" sz="2000" dirty="0">
                <a:cs typeface="Times New Roman" panose="02020603050405020304" pitchFamily="18" charset="0"/>
              </a:rPr>
              <a:t>la interfaz de usuario </a:t>
            </a:r>
            <a:r>
              <a:rPr lang="es-ES" sz="2000" dirty="0" smtClean="0">
                <a:cs typeface="Times New Roman" panose="02020603050405020304" pitchFamily="18" charset="0"/>
              </a:rPr>
              <a:t>SoapUI.</a:t>
            </a:r>
            <a:endParaRPr lang="es-E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1995686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Descarga e instalación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Una vez que haya descargado el </a:t>
            </a:r>
            <a:r>
              <a:rPr lang="es-ES" sz="2000" dirty="0" smtClean="0"/>
              <a:t>instalador, </a:t>
            </a:r>
            <a:r>
              <a:rPr lang="es-ES" sz="2000" dirty="0"/>
              <a:t>la instalación es </a:t>
            </a:r>
            <a:r>
              <a:rPr lang="es-ES" sz="2000" dirty="0" smtClean="0"/>
              <a:t>bastante</a:t>
            </a:r>
          </a:p>
          <a:p>
            <a:pPr algn="just">
              <a:lnSpc>
                <a:spcPct val="150000"/>
              </a:lnSpc>
            </a:pPr>
            <a:r>
              <a:rPr lang="es-ES" sz="2000" dirty="0" smtClean="0"/>
              <a:t>sencilla</a:t>
            </a:r>
            <a:r>
              <a:rPr lang="es-ES" sz="2000" dirty="0"/>
              <a:t>. Inícielo simplemente haciendo doble clic en él. El instalador se </a:t>
            </a:r>
            <a:endParaRPr lang="es-ES" sz="2000" dirty="0" smtClean="0"/>
          </a:p>
          <a:p>
            <a:pPr algn="just">
              <a:lnSpc>
                <a:spcPct val="150000"/>
              </a:lnSpc>
            </a:pPr>
            <a:r>
              <a:rPr lang="es-ES" sz="2000" dirty="0" smtClean="0"/>
              <a:t>iniciará </a:t>
            </a:r>
            <a:r>
              <a:rPr lang="es-ES" sz="2000" dirty="0"/>
              <a:t>inmediatamente. 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264220"/>
            <a:ext cx="3722090" cy="1648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 smtClean="0"/>
              <a:t>2. </a:t>
            </a:r>
            <a:r>
              <a:rPr lang="es-ES" sz="2000" dirty="0"/>
              <a:t>Pronto verá la pantalla de inicio. 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635646"/>
            <a:ext cx="4278635" cy="31550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3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0"/>
            <a:ext cx="493315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3</a:t>
            </a:r>
            <a:r>
              <a:rPr lang="es-ES" sz="2000" dirty="0" smtClean="0"/>
              <a:t>. </a:t>
            </a:r>
            <a:r>
              <a:rPr lang="es-ES" sz="2000" dirty="0"/>
              <a:t>Haga clic Siguiente para continuar. </a:t>
            </a:r>
          </a:p>
          <a:p>
            <a:endParaRPr lang="es-ES" sz="2000" dirty="0" smtClean="0"/>
          </a:p>
          <a:p>
            <a:r>
              <a:rPr lang="es-ES" sz="2000" dirty="0" smtClean="0"/>
              <a:t>Seleccione </a:t>
            </a:r>
            <a:r>
              <a:rPr lang="es-ES" sz="2000" dirty="0"/>
              <a:t>la carpeta de destino, que por defecto está establecida </a:t>
            </a:r>
            <a:r>
              <a:rPr lang="es-ES" sz="2000" dirty="0" smtClean="0"/>
              <a:t>en</a:t>
            </a:r>
          </a:p>
          <a:p>
            <a:endParaRPr lang="es-ES" sz="2000" dirty="0"/>
          </a:p>
          <a:p>
            <a:r>
              <a:rPr lang="es-ES" i="1" dirty="0" smtClean="0"/>
              <a:t>C</a:t>
            </a:r>
            <a:r>
              <a:rPr lang="es-ES" i="1" dirty="0"/>
              <a:t>:\Program </a:t>
            </a:r>
            <a:r>
              <a:rPr lang="es-ES" i="1" dirty="0" smtClean="0"/>
              <a:t>Files\</a:t>
            </a:r>
            <a:r>
              <a:rPr lang="es-ES" i="1" dirty="0" err="1" smtClean="0"/>
              <a:t>SmartBear</a:t>
            </a:r>
            <a:r>
              <a:rPr lang="es-ES" i="1" dirty="0" smtClean="0"/>
              <a:t>\SoapUI-5.6.0</a:t>
            </a:r>
            <a:endParaRPr lang="es-ES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51670"/>
            <a:ext cx="3971553" cy="3004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0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e instalación: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851670"/>
            <a:ext cx="8712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4. </a:t>
            </a:r>
            <a:r>
              <a:rPr lang="es-ES" sz="2000" dirty="0"/>
              <a:t>El siguiente paso le brinda la oportunidad de incluir, como componentes adicionales, archivos fuente de SoapUI, instalación de </a:t>
            </a:r>
            <a:r>
              <a:rPr lang="es-ES" sz="2000" dirty="0" err="1"/>
              <a:t>HermesJMS</a:t>
            </a:r>
            <a:r>
              <a:rPr lang="es-ES" sz="2000" dirty="0"/>
              <a:t> y </a:t>
            </a:r>
            <a:endParaRPr lang="es-ES" sz="2000" dirty="0" smtClean="0"/>
          </a:p>
          <a:p>
            <a:r>
              <a:rPr lang="es-ES" sz="2000" dirty="0" smtClean="0"/>
              <a:t>tutoriales</a:t>
            </a:r>
            <a:r>
              <a:rPr lang="es-ES" sz="2000" dirty="0"/>
              <a:t>. 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643758"/>
            <a:ext cx="2930002" cy="2292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335</Words>
  <Application>Microsoft Office PowerPoint</Application>
  <PresentationFormat>Presentación en pantalla (16:9)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152</cp:revision>
  <dcterms:created xsi:type="dcterms:W3CDTF">2016-12-05T23:26:54Z</dcterms:created>
  <dcterms:modified xsi:type="dcterms:W3CDTF">2022-05-25T17:52:41Z</dcterms:modified>
</cp:coreProperties>
</file>