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42"/>
  </p:notesMasterIdLst>
  <p:sldIdLst>
    <p:sldId id="256" r:id="rId4"/>
    <p:sldId id="261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9" r:id="rId25"/>
    <p:sldId id="338" r:id="rId26"/>
    <p:sldId id="340" r:id="rId27"/>
    <p:sldId id="341" r:id="rId28"/>
    <p:sldId id="342" r:id="rId29"/>
    <p:sldId id="343" r:id="rId30"/>
    <p:sldId id="344" r:id="rId31"/>
    <p:sldId id="345" r:id="rId32"/>
    <p:sldId id="347" r:id="rId33"/>
    <p:sldId id="346" r:id="rId34"/>
    <p:sldId id="348" r:id="rId35"/>
    <p:sldId id="349" r:id="rId36"/>
    <p:sldId id="350" r:id="rId37"/>
    <p:sldId id="351" r:id="rId38"/>
    <p:sldId id="352" r:id="rId39"/>
    <p:sldId id="353" r:id="rId40"/>
    <p:sldId id="262" r:id="rId4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>
      <p:cViewPr varScale="1">
        <p:scale>
          <a:sx n="93" d="100"/>
          <a:sy n="93" d="100"/>
        </p:scale>
        <p:origin x="726" y="66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54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10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48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40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56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82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96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53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684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5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969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332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067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563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080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013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543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258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541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887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05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975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858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539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869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559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606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24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50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88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36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35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13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7544" y="4083918"/>
            <a:ext cx="8568952" cy="1008112"/>
          </a:xfrm>
        </p:spPr>
        <p:txBody>
          <a:bodyPr/>
          <a:lstStyle/>
          <a:p>
            <a:pPr lvl="0">
              <a:spcBef>
                <a:spcPts val="0"/>
              </a:spcBef>
              <a:defRPr/>
            </a:pPr>
            <a:r>
              <a:rPr lang="en-US" altLang="ko-KR" sz="2800" dirty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SoapUI para principiantes</a:t>
            </a:r>
          </a:p>
          <a:p>
            <a:pPr lvl="0" algn="r">
              <a:spcBef>
                <a:spcPts val="0"/>
              </a:spcBef>
              <a:defRPr/>
            </a:pPr>
            <a:r>
              <a:rPr lang="en-US" altLang="ko-KR" sz="2000" i="1" u="sng" dirty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Autora</a:t>
            </a:r>
            <a:r>
              <a:rPr lang="en-US" altLang="ko-KR" sz="2000" b="1" dirty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: </a:t>
            </a:r>
          </a:p>
          <a:p>
            <a:pPr lvl="0" algn="r">
              <a:spcBef>
                <a:spcPts val="0"/>
              </a:spcBef>
              <a:defRPr/>
            </a:pPr>
            <a:r>
              <a:rPr lang="en-US" altLang="ko-KR" sz="1800" dirty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Ailyn del Pino Acosta</a:t>
            </a:r>
            <a:endParaRPr lang="en-US" altLang="ko-KR" sz="1800" dirty="0">
              <a:latin typeface="+mj-l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defRPr/>
            </a:pPr>
            <a:endParaRPr lang="en-US" altLang="ko-KR" sz="1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23478"/>
            <a:ext cx="1296144" cy="44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Assertion </a:t>
            </a:r>
            <a:r>
              <a:rPr lang="es-ES" sz="2800" dirty="0" err="1"/>
              <a:t>XPath</a:t>
            </a:r>
            <a:r>
              <a:rPr lang="es-ES" sz="2800" dirty="0"/>
              <a:t> Match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E7AAF-A181-425D-A573-7A85572932EB}" type="slidenum">
              <a:rPr lang="es-ES" smtClean="0"/>
              <a:t>10</a:t>
            </a:fld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107874" y="1174172"/>
            <a:ext cx="903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319" y="1188190"/>
            <a:ext cx="4464496" cy="34552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uadroTexto 7"/>
          <p:cNvSpPr txBox="1"/>
          <p:nvPr/>
        </p:nvSpPr>
        <p:spPr>
          <a:xfrm>
            <a:off x="281676" y="1958544"/>
            <a:ext cx="4169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 queremos insertar un Assertion </a:t>
            </a:r>
          </a:p>
          <a:p>
            <a:r>
              <a:rPr lang="es-ES" dirty="0" smtClean="0"/>
              <a:t>de tipo </a:t>
            </a:r>
            <a:r>
              <a:rPr lang="es-ES" b="1" dirty="0" err="1" smtClean="0"/>
              <a:t>Xpath</a:t>
            </a:r>
            <a:r>
              <a:rPr lang="es-ES" b="1" dirty="0" smtClean="0"/>
              <a:t> Match</a:t>
            </a:r>
            <a:r>
              <a:rPr lang="es-ES" dirty="0" smtClean="0"/>
              <a:t>, seguimos la </a:t>
            </a:r>
          </a:p>
          <a:p>
            <a:r>
              <a:rPr lang="es-ES" dirty="0" smtClean="0"/>
              <a:t>secuencia de la siguiente imagen.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004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Assertion </a:t>
            </a:r>
            <a:r>
              <a:rPr lang="es-ES" sz="2800" dirty="0" err="1"/>
              <a:t>XPath</a:t>
            </a:r>
            <a:r>
              <a:rPr lang="es-ES" sz="2800" dirty="0"/>
              <a:t> Match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E7AAF-A181-425D-A573-7A85572932EB}" type="slidenum">
              <a:rPr lang="es-ES" smtClean="0"/>
              <a:t>11</a:t>
            </a:fld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107874" y="1174172"/>
            <a:ext cx="903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208290" y="1648011"/>
            <a:ext cx="4221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 presionar el botón </a:t>
            </a:r>
            <a:r>
              <a:rPr lang="es-ES" b="1" dirty="0" smtClean="0"/>
              <a:t>Add</a:t>
            </a:r>
            <a:r>
              <a:rPr lang="es-ES" dirty="0" smtClean="0"/>
              <a:t> se muestra </a:t>
            </a:r>
          </a:p>
          <a:p>
            <a:r>
              <a:rPr lang="es-ES" dirty="0" smtClean="0"/>
              <a:t>la presente imagen, donde, a partir del botón </a:t>
            </a:r>
            <a:r>
              <a:rPr lang="es-ES" b="1" dirty="0" smtClean="0"/>
              <a:t>Declare, </a:t>
            </a:r>
            <a:r>
              <a:rPr lang="es-ES" dirty="0" smtClean="0"/>
              <a:t>se genera la siguiente </a:t>
            </a:r>
          </a:p>
          <a:p>
            <a:r>
              <a:rPr lang="es-ES" dirty="0" smtClean="0"/>
              <a:t>sintaxis (subrayada en la imagen)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357" y="1174172"/>
            <a:ext cx="4578361" cy="34704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284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Assertion </a:t>
            </a:r>
            <a:r>
              <a:rPr lang="es-ES" sz="2800" dirty="0" err="1"/>
              <a:t>XPath</a:t>
            </a:r>
            <a:r>
              <a:rPr lang="es-ES" sz="2800" dirty="0"/>
              <a:t> Match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E7AAF-A181-425D-A573-7A85572932EB}" type="slidenum">
              <a:rPr lang="es-ES" smtClean="0"/>
              <a:t>12</a:t>
            </a:fld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107874" y="1174172"/>
            <a:ext cx="903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107874" y="1148337"/>
            <a:ext cx="9036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Luego nos dirigimos a la solicitud que estamos queriendo probar y copiamos el valor </a:t>
            </a:r>
          </a:p>
          <a:p>
            <a:r>
              <a:rPr lang="es-ES" dirty="0" smtClean="0"/>
              <a:t>de la etiqueta que contiene la respuesta y la pegamos en la ventana en cuestión </a:t>
            </a:r>
            <a:endParaRPr lang="es-ES" dirty="0" smtClean="0"/>
          </a:p>
          <a:p>
            <a:r>
              <a:rPr lang="es-ES" dirty="0" smtClean="0"/>
              <a:t>seguida </a:t>
            </a:r>
            <a:r>
              <a:rPr lang="es-ES" dirty="0" smtClean="0"/>
              <a:t>de una doble barra diagonal.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171598"/>
            <a:ext cx="7162088" cy="2878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867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Assertion </a:t>
            </a:r>
            <a:r>
              <a:rPr lang="es-ES" sz="2800" dirty="0" err="1"/>
              <a:t>XPath</a:t>
            </a:r>
            <a:r>
              <a:rPr lang="es-ES" sz="2800" dirty="0"/>
              <a:t> Match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E7AAF-A181-425D-A573-7A85572932EB}" type="slidenum">
              <a:rPr lang="es-ES" smtClean="0"/>
              <a:t>13</a:t>
            </a:fld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107874" y="1174172"/>
            <a:ext cx="903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107874" y="1148337"/>
            <a:ext cx="9036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Después de haber copiado el valor de la etiqueta que contiene la respuesta, </a:t>
            </a:r>
          </a:p>
          <a:p>
            <a:r>
              <a:rPr lang="es-ES" dirty="0" smtClean="0"/>
              <a:t>seleccionamos el botón </a:t>
            </a:r>
            <a:r>
              <a:rPr lang="es-ES" b="1" dirty="0" err="1" smtClean="0"/>
              <a:t>Select</a:t>
            </a:r>
            <a:r>
              <a:rPr lang="es-ES" b="1" dirty="0" smtClean="0"/>
              <a:t> </a:t>
            </a:r>
            <a:r>
              <a:rPr lang="es-ES" b="1" dirty="0" err="1" smtClean="0"/>
              <a:t>from</a:t>
            </a:r>
            <a:r>
              <a:rPr lang="es-ES" b="1" dirty="0" smtClean="0"/>
              <a:t> </a:t>
            </a:r>
            <a:r>
              <a:rPr lang="es-ES" b="1" dirty="0" err="1" smtClean="0"/>
              <a:t>current</a:t>
            </a:r>
            <a:r>
              <a:rPr lang="es-ES" b="1" dirty="0" smtClean="0"/>
              <a:t>, </a:t>
            </a:r>
            <a:r>
              <a:rPr lang="es-ES" dirty="0" smtClean="0"/>
              <a:t>lo cual completa con el valor actual de la respuesta, como se muestra en la imagen. Seguidamente </a:t>
            </a:r>
            <a:r>
              <a:rPr lang="es-ES" dirty="0" smtClean="0"/>
              <a:t>presionamos </a:t>
            </a:r>
            <a:r>
              <a:rPr lang="es-ES" dirty="0" smtClean="0"/>
              <a:t>el botón </a:t>
            </a:r>
            <a:r>
              <a:rPr lang="es-ES" b="1" dirty="0" smtClean="0"/>
              <a:t>Save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t="1272"/>
          <a:stretch/>
        </p:blipFill>
        <p:spPr>
          <a:xfrm>
            <a:off x="2555776" y="2242345"/>
            <a:ext cx="3692383" cy="28390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369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Assertion </a:t>
            </a:r>
            <a:r>
              <a:rPr lang="es-ES" sz="2800" dirty="0" err="1"/>
              <a:t>XPath</a:t>
            </a:r>
            <a:r>
              <a:rPr lang="es-ES" sz="2800" dirty="0"/>
              <a:t> Match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E7AAF-A181-425D-A573-7A85572932EB}" type="slidenum">
              <a:rPr lang="es-ES" smtClean="0"/>
              <a:t>14</a:t>
            </a:fld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107874" y="1174172"/>
            <a:ext cx="903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65" y="1198642"/>
            <a:ext cx="8286192" cy="35999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100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Assertion </a:t>
            </a:r>
            <a:r>
              <a:rPr lang="es-ES" sz="2800" dirty="0" err="1" smtClean="0"/>
              <a:t>XQuery</a:t>
            </a:r>
            <a:r>
              <a:rPr lang="es-ES" sz="2800" dirty="0" smtClean="0"/>
              <a:t> Match</a:t>
            </a:r>
            <a:endParaRPr lang="es-ES" sz="2800" dirty="0"/>
          </a:p>
        </p:txBody>
      </p:sp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E7AAF-A181-425D-A573-7A85572932EB}" type="slidenum">
              <a:rPr lang="es-ES" smtClean="0"/>
              <a:t>15</a:t>
            </a:fld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107874" y="1174172"/>
            <a:ext cx="903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358838"/>
            <a:ext cx="4505887" cy="34606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59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Assertion </a:t>
            </a:r>
            <a:r>
              <a:rPr lang="es-ES" sz="2800" dirty="0" err="1" smtClean="0"/>
              <a:t>XQuery</a:t>
            </a:r>
            <a:r>
              <a:rPr lang="es-ES" sz="2800" dirty="0" smtClean="0"/>
              <a:t> Match</a:t>
            </a:r>
            <a:endParaRPr lang="es-ES" sz="2800" dirty="0"/>
          </a:p>
        </p:txBody>
      </p:sp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E7AAF-A181-425D-A573-7A85572932EB}" type="slidenum">
              <a:rPr lang="es-ES" smtClean="0"/>
              <a:t>16</a:t>
            </a:fld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107874" y="1174172"/>
            <a:ext cx="903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Assertion </a:t>
            </a:r>
            <a:r>
              <a:rPr lang="es-ES" dirty="0" err="1" smtClean="0"/>
              <a:t>XQuery</a:t>
            </a:r>
            <a:r>
              <a:rPr lang="es-ES" dirty="0" smtClean="0"/>
              <a:t> </a:t>
            </a:r>
            <a:r>
              <a:rPr lang="es-ES" dirty="0" smtClean="0"/>
              <a:t>funciona exactamente igual que la Assertion </a:t>
            </a:r>
            <a:r>
              <a:rPr lang="es-ES" dirty="0" err="1" smtClean="0"/>
              <a:t>XPath</a:t>
            </a:r>
            <a:r>
              <a:rPr lang="es-ES" dirty="0" smtClean="0"/>
              <a:t> Match.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725745"/>
            <a:ext cx="6022914" cy="31810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378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Assertion </a:t>
            </a:r>
            <a:r>
              <a:rPr lang="es-ES" sz="2800" dirty="0" err="1" smtClean="0"/>
              <a:t>Xquery</a:t>
            </a:r>
            <a:r>
              <a:rPr lang="es-ES" sz="2800" dirty="0" smtClean="0"/>
              <a:t> Match</a:t>
            </a:r>
            <a:endParaRPr lang="es-ES" sz="2800" dirty="0"/>
          </a:p>
        </p:txBody>
      </p:sp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E7AAF-A181-425D-A573-7A85572932EB}" type="slidenum">
              <a:rPr lang="es-ES" smtClean="0"/>
              <a:t>17</a:t>
            </a:fld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14" y="1236910"/>
            <a:ext cx="8352847" cy="381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0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altLang="ko-KR" sz="2800" dirty="0" smtClean="0"/>
              <a:t>Cumplimiento de estados y estándares</a:t>
            </a:r>
            <a:endParaRPr lang="es-ES" sz="2800" dirty="0"/>
          </a:p>
        </p:txBody>
      </p:sp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E7AAF-A181-425D-A573-7A85572932EB}" type="slidenum">
              <a:rPr lang="es-ES" smtClean="0"/>
              <a:t>18</a:t>
            </a:fld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107874" y="1174172"/>
            <a:ext cx="9036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Vayamos ahora al apartado de estados y estándares, y seleccionemos </a:t>
            </a:r>
          </a:p>
          <a:p>
            <a:r>
              <a:rPr lang="es-ES" b="1" dirty="0" err="1" smtClean="0"/>
              <a:t>Invalid</a:t>
            </a:r>
            <a:r>
              <a:rPr lang="es-ES" b="1" dirty="0" smtClean="0"/>
              <a:t> HTTP Status </a:t>
            </a:r>
            <a:r>
              <a:rPr lang="es-ES" b="1" dirty="0" err="1" smtClean="0"/>
              <a:t>Codes</a:t>
            </a:r>
            <a:r>
              <a:rPr lang="es-ES" b="1" dirty="0" smtClean="0"/>
              <a:t> </a:t>
            </a:r>
            <a:r>
              <a:rPr lang="es-ES" dirty="0" smtClean="0"/>
              <a:t>( esto no es más que los códigos de estados inválidos), y presionemos el botón Add.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1958573"/>
            <a:ext cx="3753792" cy="28875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668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altLang="ko-KR" sz="2800" dirty="0" smtClean="0"/>
              <a:t>Cumplimiento de estados y estándares</a:t>
            </a:r>
            <a:endParaRPr lang="es-ES" sz="2800" dirty="0"/>
          </a:p>
        </p:txBody>
      </p:sp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E7AAF-A181-425D-A573-7A85572932EB}" type="slidenum">
              <a:rPr lang="es-ES" smtClean="0"/>
              <a:t>19</a:t>
            </a:fld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107874" y="1174172"/>
            <a:ext cx="903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la presente ventana especificamos los códigos de estados que no queremos que se muestren y seguidamente presionamos el botón OK para ver 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368684"/>
            <a:ext cx="4419600" cy="2152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85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  <a:cs typeface="Times New Roman" panose="02020603050405020304" pitchFamily="18" charset="0"/>
              </a:rPr>
              <a:t>Contenidos:</a:t>
            </a:r>
          </a:p>
        </p:txBody>
      </p:sp>
      <p:sp>
        <p:nvSpPr>
          <p:cNvPr id="5" name="Oval 4"/>
          <p:cNvSpPr/>
          <p:nvPr/>
        </p:nvSpPr>
        <p:spPr>
          <a:xfrm>
            <a:off x="2784333" y="2167158"/>
            <a:ext cx="632480" cy="5507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3473624" y="2249584"/>
            <a:ext cx="567037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¿</a:t>
            </a:r>
            <a:r>
              <a:rPr lang="es-ES" dirty="0"/>
              <a:t>Cuáles son los diferentes tipos de </a:t>
            </a:r>
            <a:r>
              <a:rPr lang="es-ES" dirty="0" err="1"/>
              <a:t>assertions</a:t>
            </a:r>
            <a:r>
              <a:rPr lang="es-ES" dirty="0"/>
              <a:t> que </a:t>
            </a:r>
            <a:endParaRPr lang="es-ES" dirty="0" smtClean="0"/>
          </a:p>
          <a:p>
            <a:r>
              <a:rPr lang="es-ES" dirty="0" smtClean="0"/>
              <a:t>existen en </a:t>
            </a:r>
            <a:r>
              <a:rPr lang="es-ES" dirty="0"/>
              <a:t>SoapUI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?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97898" y="2211710"/>
            <a:ext cx="632482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E1F5B58-70F8-4075-A92B-683EDBFDCAB8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altLang="ko-KR" sz="2800" dirty="0" smtClean="0"/>
              <a:t>Cumplimiento de estados y estándares</a:t>
            </a:r>
            <a:endParaRPr lang="es-ES" sz="2800" dirty="0"/>
          </a:p>
        </p:txBody>
      </p:sp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E7AAF-A181-425D-A573-7A85572932EB}" type="slidenum">
              <a:rPr lang="es-ES" smtClean="0"/>
              <a:t>20</a:t>
            </a:fld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107874" y="1174172"/>
            <a:ext cx="903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 puede observar que la prueba esta pasando porque no se está mostrando ningún </a:t>
            </a:r>
          </a:p>
          <a:p>
            <a:r>
              <a:rPr lang="es-ES" dirty="0" smtClean="0"/>
              <a:t>código de estado de este tipo.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009658"/>
            <a:ext cx="7328712" cy="30605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961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altLang="ko-KR" sz="2800" dirty="0" smtClean="0"/>
              <a:t>Cumplimiento de estados y estándares</a:t>
            </a:r>
            <a:endParaRPr lang="es-ES" sz="2800" dirty="0"/>
          </a:p>
        </p:txBody>
      </p:sp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E7AAF-A181-425D-A573-7A85572932EB}" type="slidenum">
              <a:rPr lang="es-ES" smtClean="0"/>
              <a:t>21</a:t>
            </a:fld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107874" y="1563638"/>
            <a:ext cx="903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Pasemos a la siguiente afirmación:</a:t>
            </a:r>
          </a:p>
          <a:p>
            <a:r>
              <a:rPr lang="es-ES" b="1" dirty="0" err="1" smtClean="0"/>
              <a:t>Not</a:t>
            </a:r>
            <a:r>
              <a:rPr lang="es-ES" b="1" dirty="0" smtClean="0"/>
              <a:t> SOAP </a:t>
            </a:r>
            <a:r>
              <a:rPr lang="es-ES" b="1" dirty="0" err="1" smtClean="0"/>
              <a:t>Fault</a:t>
            </a:r>
            <a:endParaRPr lang="es-ES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937" y="1285398"/>
            <a:ext cx="4378052" cy="34151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uadroTexto 7"/>
          <p:cNvSpPr txBox="1"/>
          <p:nvPr/>
        </p:nvSpPr>
        <p:spPr>
          <a:xfrm>
            <a:off x="107874" y="2488209"/>
            <a:ext cx="4488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Esta Assertion lo que hará será verificar si el mensaje que muestra SOAP es el </a:t>
            </a:r>
          </a:p>
          <a:p>
            <a:r>
              <a:rPr lang="es-ES" dirty="0" smtClean="0"/>
              <a:t>adecuado según los estándares definidos por la herramienta.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21333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altLang="ko-KR" sz="2800" dirty="0" smtClean="0"/>
              <a:t>Cumplimiento de estados y estándares</a:t>
            </a:r>
            <a:endParaRPr lang="es-ES" sz="2800" dirty="0"/>
          </a:p>
        </p:txBody>
      </p:sp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E7AAF-A181-425D-A573-7A85572932EB}" type="slidenum">
              <a:rPr lang="es-ES" smtClean="0"/>
              <a:t>22</a:t>
            </a:fld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238130"/>
            <a:ext cx="7034064" cy="38234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2201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altLang="ko-KR" sz="2800" dirty="0" smtClean="0"/>
              <a:t>Cumplimiento de estados y estándares</a:t>
            </a:r>
            <a:endParaRPr lang="es-ES" sz="2800" dirty="0"/>
          </a:p>
        </p:txBody>
      </p:sp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E7AAF-A181-425D-A573-7A85572932EB}" type="slidenum">
              <a:rPr lang="es-ES" smtClean="0"/>
              <a:t>23</a:t>
            </a:fld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395" y="1347614"/>
            <a:ext cx="4229919" cy="32840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uadroTexto 7"/>
          <p:cNvSpPr txBox="1"/>
          <p:nvPr/>
        </p:nvSpPr>
        <p:spPr>
          <a:xfrm>
            <a:off x="395536" y="1419622"/>
            <a:ext cx="3960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Pasemos a la Assertion:</a:t>
            </a:r>
          </a:p>
          <a:p>
            <a:r>
              <a:rPr lang="es-ES" b="1" dirty="0" err="1" smtClean="0"/>
              <a:t>Valid</a:t>
            </a:r>
            <a:r>
              <a:rPr lang="es-ES" b="1" dirty="0" smtClean="0"/>
              <a:t> HTTP Status </a:t>
            </a:r>
            <a:r>
              <a:rPr lang="es-ES" b="1" dirty="0" err="1" smtClean="0"/>
              <a:t>Codes</a:t>
            </a:r>
            <a:r>
              <a:rPr lang="es-ES" b="1" dirty="0" smtClean="0"/>
              <a:t>, </a:t>
            </a:r>
            <a:r>
              <a:rPr lang="es-ES" dirty="0" smtClean="0"/>
              <a:t>donde </a:t>
            </a:r>
          </a:p>
          <a:p>
            <a:r>
              <a:rPr lang="es-ES" dirty="0" smtClean="0"/>
              <a:t>especificamos el o los códigos de </a:t>
            </a:r>
          </a:p>
          <a:p>
            <a:r>
              <a:rPr lang="es-ES" dirty="0" smtClean="0"/>
              <a:t>estados que esperamos recibir tras </a:t>
            </a:r>
          </a:p>
          <a:p>
            <a:r>
              <a:rPr lang="es-ES" dirty="0" smtClean="0"/>
              <a:t>la ejecución de la prueba.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219822"/>
            <a:ext cx="3446759" cy="16381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108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altLang="ko-KR" sz="2800" dirty="0" smtClean="0"/>
              <a:t>Cumplimiento de estados y estándares</a:t>
            </a:r>
            <a:endParaRPr lang="es-ES" sz="2800" dirty="0"/>
          </a:p>
        </p:txBody>
      </p:sp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E7AAF-A181-425D-A573-7A85572932EB}" type="slidenum">
              <a:rPr lang="es-ES" smtClean="0"/>
              <a:t>24</a:t>
            </a:fld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179512" y="1419622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 partir de la Assertion </a:t>
            </a:r>
            <a:r>
              <a:rPr lang="es-ES" b="1" dirty="0" smtClean="0"/>
              <a:t>SLA, </a:t>
            </a:r>
            <a:r>
              <a:rPr lang="es-ES" dirty="0" smtClean="0"/>
              <a:t>especificamos el tiempo esperado por la respuesta.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073" y="1491630"/>
            <a:ext cx="3941241" cy="30355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955" y="2197753"/>
            <a:ext cx="2695575" cy="1181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Flecha abajo 6"/>
          <p:cNvSpPr/>
          <p:nvPr/>
        </p:nvSpPr>
        <p:spPr>
          <a:xfrm>
            <a:off x="2159731" y="3427797"/>
            <a:ext cx="216024" cy="216024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230366" y="3771319"/>
            <a:ext cx="45576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En la ventana anterior especificamos que</a:t>
            </a:r>
          </a:p>
          <a:p>
            <a:r>
              <a:rPr lang="es-ES" dirty="0" smtClean="0"/>
              <a:t>la respuesta tiene que llegar en un tiempo</a:t>
            </a:r>
          </a:p>
          <a:p>
            <a:r>
              <a:rPr lang="es-ES" dirty="0" smtClean="0"/>
              <a:t>no superior a los 200 milisegundos, por el </a:t>
            </a:r>
          </a:p>
          <a:p>
            <a:r>
              <a:rPr lang="es-ES" dirty="0" smtClean="0"/>
              <a:t>contrario la prueba fallará.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950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altLang="ko-KR" sz="2800" dirty="0" smtClean="0"/>
              <a:t>Cumplimiento de estados y estándares</a:t>
            </a:r>
            <a:endParaRPr lang="es-ES" sz="2800" dirty="0"/>
          </a:p>
        </p:txBody>
      </p:sp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E7AAF-A181-425D-A573-7A85572932EB}" type="slidenum">
              <a:rPr lang="es-ES" smtClean="0"/>
              <a:t>25</a:t>
            </a:fld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204150" y="1275606"/>
            <a:ext cx="8939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la presente imagen se puede observar que la prueba falló porque sobrepaso los </a:t>
            </a:r>
          </a:p>
          <a:p>
            <a:r>
              <a:rPr lang="es-ES" dirty="0" smtClean="0"/>
              <a:t>200 milisegundos que se habían especificado, tardando un tiempo de </a:t>
            </a:r>
          </a:p>
          <a:p>
            <a:r>
              <a:rPr lang="es-ES" dirty="0" smtClean="0"/>
              <a:t>679 milisegundos.</a:t>
            </a:r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429118"/>
            <a:ext cx="3762375" cy="2047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379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altLang="ko-KR" sz="2800" dirty="0" err="1" smtClean="0"/>
              <a:t>Assertions</a:t>
            </a:r>
            <a:r>
              <a:rPr lang="es-ES" altLang="ko-KR" sz="2800" dirty="0" smtClean="0"/>
              <a:t> REST</a:t>
            </a:r>
            <a:endParaRPr lang="es-ES" sz="2800" dirty="0"/>
          </a:p>
        </p:txBody>
      </p:sp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E7AAF-A181-425D-A573-7A85572932EB}" type="slidenum">
              <a:rPr lang="es-ES" smtClean="0"/>
              <a:t>26</a:t>
            </a:fld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204150" y="1275606"/>
            <a:ext cx="893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Pasemos a la solicitud REST para probar la </a:t>
            </a:r>
            <a:r>
              <a:rPr lang="es-ES" dirty="0" err="1" smtClean="0"/>
              <a:t>assertions</a:t>
            </a:r>
            <a:r>
              <a:rPr lang="es-ES" dirty="0" smtClean="0"/>
              <a:t> </a:t>
            </a:r>
            <a:r>
              <a:rPr lang="es-ES" b="1" dirty="0" err="1" smtClean="0"/>
              <a:t>JsonPath</a:t>
            </a:r>
            <a:r>
              <a:rPr lang="es-ES" b="1" dirty="0" smtClean="0"/>
              <a:t> </a:t>
            </a:r>
            <a:r>
              <a:rPr lang="es-ES" b="1" dirty="0" err="1" smtClean="0"/>
              <a:t>Count</a:t>
            </a:r>
            <a:r>
              <a:rPr lang="es-ES" b="1" dirty="0"/>
              <a:t> </a:t>
            </a:r>
            <a:r>
              <a:rPr lang="es-ES" dirty="0" smtClean="0"/>
              <a:t>o conteo de </a:t>
            </a:r>
          </a:p>
          <a:p>
            <a:r>
              <a:rPr lang="es-ES" dirty="0"/>
              <a:t>r</a:t>
            </a:r>
            <a:r>
              <a:rPr lang="es-ES" dirty="0" smtClean="0"/>
              <a:t>utas JSON.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364" y="2001108"/>
            <a:ext cx="3702475" cy="28907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235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altLang="ko-KR" sz="2800" dirty="0" err="1" smtClean="0"/>
              <a:t>Assertions</a:t>
            </a:r>
            <a:r>
              <a:rPr lang="es-ES" altLang="ko-KR" sz="2800" dirty="0" smtClean="0"/>
              <a:t> REST</a:t>
            </a:r>
            <a:endParaRPr lang="es-ES" sz="2800" dirty="0"/>
          </a:p>
        </p:txBody>
      </p:sp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E7AAF-A181-425D-A573-7A85572932EB}" type="slidenum">
              <a:rPr lang="es-ES" smtClean="0"/>
              <a:t>27</a:t>
            </a:fld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204150" y="1275606"/>
            <a:ext cx="89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Primero que todo lo que haremos será copiar la respuesta JSON de nuestra solicitud.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148994"/>
            <a:ext cx="7895232" cy="25117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466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altLang="ko-KR" sz="2800" dirty="0" err="1" smtClean="0"/>
              <a:t>Assertions</a:t>
            </a:r>
            <a:r>
              <a:rPr lang="es-ES" altLang="ko-KR" sz="2800" dirty="0" smtClean="0"/>
              <a:t> REST</a:t>
            </a:r>
            <a:endParaRPr lang="es-ES" sz="2800" dirty="0"/>
          </a:p>
        </p:txBody>
      </p:sp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E7AAF-A181-425D-A573-7A85572932EB}" type="slidenum">
              <a:rPr lang="es-ES" smtClean="0"/>
              <a:t>28</a:t>
            </a:fld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204150" y="1275606"/>
            <a:ext cx="893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Luego nos dirigimos al siguiente buscador de rutas json y pegamos en el cuadro de la izquierda la respuesta de la solicitud.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407" y="1948910"/>
            <a:ext cx="6448897" cy="31275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397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altLang="ko-KR" sz="2800" dirty="0" err="1" smtClean="0"/>
              <a:t>Assertions</a:t>
            </a:r>
            <a:r>
              <a:rPr lang="es-ES" altLang="ko-KR" sz="2800" dirty="0" smtClean="0"/>
              <a:t> REST</a:t>
            </a:r>
            <a:endParaRPr lang="es-ES" sz="2800" dirty="0"/>
          </a:p>
        </p:txBody>
      </p:sp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E7AAF-A181-425D-A573-7A85572932EB}" type="slidenum">
              <a:rPr lang="es-ES" smtClean="0"/>
              <a:t>29</a:t>
            </a:fld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204150" y="1275606"/>
            <a:ext cx="8939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Luego nos movemos hasta el nodo que queramos dentro del árbol, y se va </a:t>
            </a:r>
          </a:p>
          <a:p>
            <a:r>
              <a:rPr lang="es-ES" dirty="0" smtClean="0"/>
              <a:t>completando la ruta hasta el mismo, como se puede observar en el campo Path. Una vez que estemos en la ruta que queramos la copiamos.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287392"/>
            <a:ext cx="5527651" cy="26560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973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Principales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tipos</a:t>
            </a:r>
            <a:r>
              <a:rPr lang="en-US" altLang="ko-KR" sz="2800" dirty="0" smtClean="0"/>
              <a:t> de Assertions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E7AAF-A181-425D-A573-7A85572932EB}" type="slidenum">
              <a:rPr lang="es-ES" smtClean="0"/>
              <a:t>3</a:t>
            </a:fld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683568" y="1563638"/>
            <a:ext cx="28007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dirty="0" err="1" smtClean="0"/>
              <a:t>Contains</a:t>
            </a:r>
            <a:endParaRPr lang="es-ES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Contains</a:t>
            </a:r>
            <a:endParaRPr lang="es-ES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dirty="0" err="1" smtClean="0"/>
              <a:t>XPath</a:t>
            </a:r>
            <a:r>
              <a:rPr lang="es-ES" dirty="0" smtClean="0"/>
              <a:t> Match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dirty="0" err="1" smtClean="0"/>
              <a:t>XQuery</a:t>
            </a:r>
            <a:r>
              <a:rPr lang="es-ES" dirty="0" smtClean="0"/>
              <a:t> Match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dirty="0" err="1" smtClean="0"/>
              <a:t>Compliance</a:t>
            </a:r>
            <a:endParaRPr lang="es-ES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dirty="0" smtClean="0"/>
              <a:t>JSON Path </a:t>
            </a:r>
            <a:r>
              <a:rPr lang="es-ES" dirty="0" err="1" smtClean="0"/>
              <a:t>assertions</a:t>
            </a:r>
            <a:endParaRPr lang="es-E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53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altLang="ko-KR" sz="2800" dirty="0" err="1" smtClean="0"/>
              <a:t>Assertions</a:t>
            </a:r>
            <a:r>
              <a:rPr lang="es-ES" altLang="ko-KR" sz="2800" dirty="0" smtClean="0"/>
              <a:t> REST</a:t>
            </a:r>
            <a:endParaRPr lang="es-ES" sz="2800" dirty="0"/>
          </a:p>
        </p:txBody>
      </p:sp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E7AAF-A181-425D-A573-7A85572932EB}" type="slidenum">
              <a:rPr lang="es-ES" smtClean="0"/>
              <a:t>30</a:t>
            </a:fld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204150" y="1275606"/>
            <a:ext cx="8939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Y la vamos a pegar en la siguiente ventana que se muestra luego de presionar el </a:t>
            </a:r>
          </a:p>
          <a:p>
            <a:r>
              <a:rPr lang="es-ES" dirty="0" smtClean="0"/>
              <a:t>botón </a:t>
            </a:r>
            <a:r>
              <a:rPr lang="es-ES" b="1" dirty="0" smtClean="0"/>
              <a:t>Add</a:t>
            </a:r>
            <a:r>
              <a:rPr lang="es-ES" dirty="0" smtClean="0"/>
              <a:t> de la ventana que se muestra en la diapositiva 26. Posteriormente </a:t>
            </a:r>
          </a:p>
          <a:p>
            <a:r>
              <a:rPr lang="es-ES" dirty="0" smtClean="0"/>
              <a:t>seleccionamos el botón </a:t>
            </a:r>
            <a:r>
              <a:rPr lang="es-ES" b="1" dirty="0" err="1" smtClean="0"/>
              <a:t>Select</a:t>
            </a:r>
            <a:r>
              <a:rPr lang="es-ES" b="1" dirty="0" smtClean="0"/>
              <a:t> </a:t>
            </a:r>
            <a:r>
              <a:rPr lang="es-ES" b="1" dirty="0" err="1" smtClean="0"/>
              <a:t>from</a:t>
            </a:r>
            <a:r>
              <a:rPr lang="es-ES" b="1" dirty="0" smtClean="0"/>
              <a:t> </a:t>
            </a:r>
            <a:r>
              <a:rPr lang="es-ES" b="1" dirty="0" err="1" smtClean="0"/>
              <a:t>current</a:t>
            </a:r>
            <a:r>
              <a:rPr lang="es-ES" b="1" dirty="0" smtClean="0"/>
              <a:t> </a:t>
            </a:r>
            <a:r>
              <a:rPr lang="es-ES" dirty="0" smtClean="0"/>
              <a:t>y a partir de este se muestra en el </a:t>
            </a:r>
          </a:p>
          <a:p>
            <a:r>
              <a:rPr lang="es-ES" dirty="0" smtClean="0"/>
              <a:t>campo de </a:t>
            </a:r>
            <a:r>
              <a:rPr lang="es-ES" dirty="0" smtClean="0"/>
              <a:t>a</a:t>
            </a:r>
            <a:r>
              <a:rPr lang="es-ES" dirty="0" smtClean="0"/>
              <a:t>bajo la cantidad de veces que aparece la ruta especificada, en este caso </a:t>
            </a:r>
          </a:p>
          <a:p>
            <a:r>
              <a:rPr lang="es-ES" dirty="0" smtClean="0"/>
              <a:t>solo aparece una única vez.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846173"/>
            <a:ext cx="5678016" cy="20495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966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altLang="ko-KR" sz="2800" dirty="0" err="1" smtClean="0"/>
              <a:t>Assertions</a:t>
            </a:r>
            <a:r>
              <a:rPr lang="es-ES" altLang="ko-KR" sz="2800" dirty="0" smtClean="0"/>
              <a:t> REST</a:t>
            </a:r>
            <a:endParaRPr lang="es-ES" sz="2800" dirty="0"/>
          </a:p>
        </p:txBody>
      </p:sp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E7AAF-A181-425D-A573-7A85572932EB}" type="slidenum">
              <a:rPr lang="es-ES" smtClean="0"/>
              <a:t>31</a:t>
            </a:fld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204150" y="1275606"/>
            <a:ext cx="89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 manera similar adicionamos la Assertion </a:t>
            </a:r>
            <a:r>
              <a:rPr lang="es-ES" dirty="0" err="1" smtClean="0"/>
              <a:t>JsonPath</a:t>
            </a:r>
            <a:r>
              <a:rPr lang="es-ES" dirty="0" smtClean="0"/>
              <a:t> Match. </a:t>
            </a:r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1779662"/>
            <a:ext cx="3888432" cy="30428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221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altLang="ko-KR" sz="2800" dirty="0" err="1" smtClean="0"/>
              <a:t>Assertions</a:t>
            </a:r>
            <a:r>
              <a:rPr lang="es-ES" altLang="ko-KR" sz="2800" dirty="0" smtClean="0"/>
              <a:t> REST</a:t>
            </a:r>
            <a:endParaRPr lang="es-ES" sz="2800" dirty="0"/>
          </a:p>
        </p:txBody>
      </p:sp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E7AAF-A181-425D-A573-7A85572932EB}" type="slidenum">
              <a:rPr lang="es-ES" smtClean="0"/>
              <a:t>32</a:t>
            </a:fld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204150" y="1275606"/>
            <a:ext cx="893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 manera similar adicionamos la Assertion </a:t>
            </a:r>
            <a:r>
              <a:rPr lang="es-ES" b="1" dirty="0" err="1" smtClean="0"/>
              <a:t>JsonPath</a:t>
            </a:r>
            <a:r>
              <a:rPr lang="es-ES" b="1" dirty="0" smtClean="0"/>
              <a:t> Match </a:t>
            </a:r>
            <a:r>
              <a:rPr lang="es-ES" dirty="0" smtClean="0"/>
              <a:t>y al pegar la ruta json y presionar el botón </a:t>
            </a:r>
            <a:r>
              <a:rPr lang="es-ES" b="1" dirty="0" err="1" smtClean="0"/>
              <a:t>Select</a:t>
            </a:r>
            <a:r>
              <a:rPr lang="es-ES" b="1" dirty="0" smtClean="0"/>
              <a:t> </a:t>
            </a:r>
            <a:r>
              <a:rPr lang="es-ES" b="1" dirty="0" err="1" smtClean="0"/>
              <a:t>from</a:t>
            </a:r>
            <a:r>
              <a:rPr lang="es-ES" b="1" dirty="0" smtClean="0"/>
              <a:t> </a:t>
            </a:r>
            <a:r>
              <a:rPr lang="es-ES" b="1" dirty="0" err="1" smtClean="0"/>
              <a:t>current</a:t>
            </a:r>
            <a:r>
              <a:rPr lang="es-ES" dirty="0" smtClean="0"/>
              <a:t>, se nos muestra la respuesta de la misma. 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148641"/>
            <a:ext cx="7467600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670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altLang="ko-KR" sz="2800" dirty="0" err="1" smtClean="0"/>
              <a:t>Assertions</a:t>
            </a:r>
            <a:r>
              <a:rPr lang="es-ES" altLang="ko-KR" sz="2800" dirty="0" smtClean="0"/>
              <a:t> REST</a:t>
            </a:r>
            <a:endParaRPr lang="es-ES" sz="2800" dirty="0"/>
          </a:p>
        </p:txBody>
      </p:sp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E7AAF-A181-425D-A573-7A85572932EB}" type="slidenum">
              <a:rPr lang="es-ES" smtClean="0"/>
              <a:t>33</a:t>
            </a:fld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204150" y="1275606"/>
            <a:ext cx="89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También podemos probarlo a partir del botón Test, como se muestra en la imagen: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944925"/>
            <a:ext cx="7477125" cy="2762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526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altLang="ko-KR" sz="2800" dirty="0" err="1" smtClean="0"/>
              <a:t>Assertions</a:t>
            </a:r>
            <a:r>
              <a:rPr lang="es-ES" altLang="ko-KR" sz="2800" dirty="0" smtClean="0"/>
              <a:t> REST</a:t>
            </a:r>
            <a:endParaRPr lang="es-ES" sz="2800" dirty="0"/>
          </a:p>
        </p:txBody>
      </p:sp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E7AAF-A181-425D-A573-7A85572932EB}" type="slidenum">
              <a:rPr lang="es-ES" smtClean="0"/>
              <a:t>34</a:t>
            </a:fld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204150" y="1275606"/>
            <a:ext cx="893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Además existe la </a:t>
            </a:r>
            <a:r>
              <a:rPr lang="es-ES" dirty="0" err="1" smtClean="0"/>
              <a:t>assertion</a:t>
            </a:r>
            <a:r>
              <a:rPr lang="es-ES" dirty="0" smtClean="0"/>
              <a:t> </a:t>
            </a:r>
            <a:r>
              <a:rPr lang="es-ES" b="1" dirty="0" err="1" smtClean="0"/>
              <a:t>JsonPath</a:t>
            </a:r>
            <a:r>
              <a:rPr lang="es-ES" b="1" dirty="0" smtClean="0"/>
              <a:t> </a:t>
            </a:r>
            <a:r>
              <a:rPr lang="es-ES" b="1" dirty="0" err="1" smtClean="0"/>
              <a:t>Existence</a:t>
            </a:r>
            <a:r>
              <a:rPr lang="es-ES" b="1" dirty="0" smtClean="0"/>
              <a:t> Match</a:t>
            </a:r>
            <a:r>
              <a:rPr lang="es-ES" dirty="0" smtClean="0"/>
              <a:t>, que no es más que la </a:t>
            </a:r>
          </a:p>
          <a:p>
            <a:r>
              <a:rPr lang="es-ES" dirty="0" smtClean="0"/>
              <a:t>coincidencia de existencia de ruta.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072563"/>
            <a:ext cx="3950766" cy="30644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329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altLang="ko-KR" sz="2800" dirty="0" err="1" smtClean="0"/>
              <a:t>Assertions</a:t>
            </a:r>
            <a:r>
              <a:rPr lang="es-ES" altLang="ko-KR" sz="2800" dirty="0" smtClean="0"/>
              <a:t> REST</a:t>
            </a:r>
            <a:endParaRPr lang="es-ES" sz="2800" dirty="0"/>
          </a:p>
        </p:txBody>
      </p:sp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E7AAF-A181-425D-A573-7A85572932EB}" type="slidenum">
              <a:rPr lang="es-ES" smtClean="0"/>
              <a:t>35</a:t>
            </a:fld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204150" y="1275606"/>
            <a:ext cx="893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Esta Assertion nos muestra como resultado true si la ruta existe y false en caso </a:t>
            </a:r>
          </a:p>
          <a:p>
            <a:r>
              <a:rPr lang="es-ES"/>
              <a:t>c</a:t>
            </a:r>
            <a:r>
              <a:rPr lang="es-ES" smtClean="0"/>
              <a:t>ontrario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00" y="2332916"/>
            <a:ext cx="7448550" cy="2562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790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altLang="ko-KR" sz="2800" dirty="0" err="1" smtClean="0"/>
              <a:t>Assertions</a:t>
            </a:r>
            <a:r>
              <a:rPr lang="es-ES" altLang="ko-KR" sz="2800" dirty="0" smtClean="0"/>
              <a:t> REST</a:t>
            </a:r>
            <a:endParaRPr lang="es-ES" sz="2800" dirty="0"/>
          </a:p>
        </p:txBody>
      </p:sp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E7AAF-A181-425D-A573-7A85572932EB}" type="slidenum">
              <a:rPr lang="es-ES" smtClean="0"/>
              <a:t>36</a:t>
            </a:fld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301202" y="1686735"/>
            <a:ext cx="4079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 partir de la </a:t>
            </a:r>
            <a:r>
              <a:rPr lang="es-ES" dirty="0" err="1" smtClean="0"/>
              <a:t>assertion</a:t>
            </a:r>
            <a:r>
              <a:rPr lang="es-ES" dirty="0" smtClean="0"/>
              <a:t> </a:t>
            </a:r>
          </a:p>
          <a:p>
            <a:r>
              <a:rPr lang="es-ES" b="1" dirty="0" err="1" smtClean="0"/>
              <a:t>JsonPath</a:t>
            </a:r>
            <a:r>
              <a:rPr lang="es-ES" b="1" dirty="0" smtClean="0"/>
              <a:t> </a:t>
            </a:r>
            <a:r>
              <a:rPr lang="es-ES" b="1" dirty="0" err="1" smtClean="0"/>
              <a:t>RegEx</a:t>
            </a:r>
            <a:r>
              <a:rPr lang="es-ES" b="1" dirty="0" smtClean="0"/>
              <a:t> Match</a:t>
            </a:r>
            <a:r>
              <a:rPr lang="es-ES" dirty="0" smtClean="0"/>
              <a:t>, no solo se </a:t>
            </a:r>
          </a:p>
          <a:p>
            <a:r>
              <a:rPr lang="es-ES" dirty="0" smtClean="0"/>
              <a:t>especifica una ruta json sino también </a:t>
            </a:r>
          </a:p>
          <a:p>
            <a:r>
              <a:rPr lang="es-ES" dirty="0" smtClean="0"/>
              <a:t>la respuesta que se está esperando.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602" y="1173385"/>
            <a:ext cx="4589165" cy="35669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123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altLang="ko-KR" sz="2800" dirty="0" err="1" smtClean="0"/>
              <a:t>Assertions</a:t>
            </a:r>
            <a:r>
              <a:rPr lang="es-ES" altLang="ko-KR" sz="2800" dirty="0" smtClean="0"/>
              <a:t> REST</a:t>
            </a:r>
            <a:endParaRPr lang="es-ES" sz="2800" dirty="0"/>
          </a:p>
        </p:txBody>
      </p:sp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E7AAF-A181-425D-A573-7A85572932EB}" type="slidenum">
              <a:rPr lang="es-ES" smtClean="0"/>
              <a:t>37</a:t>
            </a:fld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301202" y="1686735"/>
            <a:ext cx="52789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el siguiente ejemplo esperamos que a partir </a:t>
            </a:r>
          </a:p>
          <a:p>
            <a:r>
              <a:rPr lang="es-ES" dirty="0" smtClean="0"/>
              <a:t>de la ruta especificada se muestre el resultado </a:t>
            </a:r>
          </a:p>
          <a:p>
            <a:r>
              <a:rPr lang="es-ES" dirty="0" err="1" smtClean="0"/>
              <a:t>Americas</a:t>
            </a:r>
            <a:r>
              <a:rPr lang="es-ES" dirty="0" smtClean="0"/>
              <a:t> y esto nos va a decir si es verdadero o </a:t>
            </a:r>
          </a:p>
          <a:p>
            <a:r>
              <a:rPr lang="es-ES" dirty="0" smtClean="0"/>
              <a:t>falso una vez que presionemos sobre el botón </a:t>
            </a:r>
          </a:p>
          <a:p>
            <a:r>
              <a:rPr lang="es-ES" b="1" dirty="0" err="1" smtClean="0"/>
              <a:t>Select</a:t>
            </a:r>
            <a:r>
              <a:rPr lang="es-ES" b="1" dirty="0" smtClean="0"/>
              <a:t> </a:t>
            </a:r>
            <a:r>
              <a:rPr lang="es-ES" b="1" dirty="0" err="1" smtClean="0"/>
              <a:t>from</a:t>
            </a:r>
            <a:r>
              <a:rPr lang="es-ES" b="1" dirty="0" smtClean="0"/>
              <a:t> </a:t>
            </a:r>
            <a:r>
              <a:rPr lang="es-ES" b="1" dirty="0" err="1" smtClean="0"/>
              <a:t>current</a:t>
            </a:r>
            <a:r>
              <a:rPr lang="es-ES" dirty="0" smtClean="0"/>
              <a:t>. Como se puede observar el resultado que se muestra es verdadero porque en esta ruta la respuesta es </a:t>
            </a:r>
            <a:r>
              <a:rPr lang="es-ES" dirty="0" err="1" smtClean="0"/>
              <a:t>Americas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073" y="1347614"/>
            <a:ext cx="3171825" cy="3238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109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915816" y="1923678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Muchas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Gracias!!!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Ejemplo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práctico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E7AAF-A181-425D-A573-7A85572932EB}" type="slidenum">
              <a:rPr lang="es-ES" smtClean="0"/>
              <a:t>4</a:t>
            </a:fld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170059" y="1563638"/>
            <a:ext cx="6084168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 smtClean="0"/>
              <a:t>Lo primero será ubicarse en el proyecto </a:t>
            </a:r>
            <a:r>
              <a:rPr lang="es-ES" b="1" dirty="0" smtClean="0"/>
              <a:t>REST Project 1, </a:t>
            </a:r>
            <a:r>
              <a:rPr lang="es-ES" dirty="0" smtClean="0"/>
              <a:t>luego crear</a:t>
            </a:r>
            <a:r>
              <a:rPr lang="es-ES" b="1" dirty="0" smtClean="0"/>
              <a:t> </a:t>
            </a:r>
            <a:r>
              <a:rPr lang="es-ES" dirty="0" smtClean="0"/>
              <a:t>un </a:t>
            </a:r>
            <a:r>
              <a:rPr lang="es-ES" dirty="0" err="1" smtClean="0"/>
              <a:t>testCase</a:t>
            </a:r>
            <a:r>
              <a:rPr lang="es-ES" dirty="0" smtClean="0"/>
              <a:t> dentro del </a:t>
            </a:r>
            <a:r>
              <a:rPr lang="es-ES" b="1" dirty="0" err="1" smtClean="0"/>
              <a:t>TestSuite</a:t>
            </a:r>
            <a:r>
              <a:rPr lang="es-ES" b="1" dirty="0" smtClean="0"/>
              <a:t> 1 </a:t>
            </a:r>
            <a:r>
              <a:rPr lang="es-ES" dirty="0" smtClean="0"/>
              <a:t>y lo 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llamaremos </a:t>
            </a:r>
            <a:r>
              <a:rPr lang="es-ES" b="1" dirty="0" err="1" smtClean="0"/>
              <a:t>Assertions</a:t>
            </a:r>
            <a:r>
              <a:rPr lang="es-ES" b="1" dirty="0" smtClean="0"/>
              <a:t>. </a:t>
            </a:r>
            <a:r>
              <a:rPr lang="es-ES" dirty="0" smtClean="0"/>
              <a:t>Posteriormente incluir dentro 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del </a:t>
            </a:r>
            <a:r>
              <a:rPr lang="es-ES" dirty="0" err="1" smtClean="0"/>
              <a:t>testCase</a:t>
            </a:r>
            <a:r>
              <a:rPr lang="es-ES" dirty="0" smtClean="0"/>
              <a:t> </a:t>
            </a:r>
            <a:r>
              <a:rPr lang="es-ES" dirty="0" err="1" smtClean="0"/>
              <a:t>Assertions</a:t>
            </a:r>
            <a:r>
              <a:rPr lang="es-ES" dirty="0" smtClean="0"/>
              <a:t> dos solicitudes, una de tipo REST y la otra de tipo SOAP, como se muestra en la imagen: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740" y="1563638"/>
            <a:ext cx="2476500" cy="2514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473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/>
              <a:t>Ejemplo</a:t>
            </a:r>
            <a:r>
              <a:rPr lang="en-US" altLang="ko-KR" sz="2800" dirty="0"/>
              <a:t> </a:t>
            </a:r>
            <a:r>
              <a:rPr lang="en-US" altLang="ko-KR" sz="2800" dirty="0" err="1"/>
              <a:t>práctico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E7AAF-A181-425D-A573-7A85572932EB}" type="slidenum">
              <a:rPr lang="es-ES" smtClean="0"/>
              <a:t>5</a:t>
            </a:fld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179511" y="1165974"/>
            <a:ext cx="8875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 smtClean="0"/>
              <a:t>Pasemos a ejecutar la solicitud SOAP, especificando como </a:t>
            </a:r>
            <a:r>
              <a:rPr lang="es-ES" b="1" dirty="0" smtClean="0"/>
              <a:t>código ISO </a:t>
            </a:r>
            <a:r>
              <a:rPr lang="es-ES" dirty="0" smtClean="0"/>
              <a:t>CU, donde </a:t>
            </a:r>
            <a:endParaRPr lang="es-ES" dirty="0" smtClean="0"/>
          </a:p>
          <a:p>
            <a:pPr>
              <a:lnSpc>
                <a:spcPct val="150000"/>
              </a:lnSpc>
            </a:pPr>
            <a:r>
              <a:rPr lang="es-ES" dirty="0" smtClean="0"/>
              <a:t>podemos </a:t>
            </a:r>
            <a:r>
              <a:rPr lang="es-ES" dirty="0" smtClean="0"/>
              <a:t>ver como respuesta la capital </a:t>
            </a:r>
            <a:r>
              <a:rPr lang="es-ES" dirty="0" err="1" smtClean="0"/>
              <a:t>Havana</a:t>
            </a:r>
            <a:r>
              <a:rPr lang="es-ES" dirty="0"/>
              <a:t>.</a:t>
            </a:r>
            <a:endParaRPr lang="es-E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t="79843" b="-1"/>
          <a:stretch/>
        </p:blipFill>
        <p:spPr>
          <a:xfrm>
            <a:off x="827585" y="3927711"/>
            <a:ext cx="7122931" cy="78303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t="135" b="64645"/>
          <a:stretch/>
        </p:blipFill>
        <p:spPr>
          <a:xfrm>
            <a:off x="827584" y="2554058"/>
            <a:ext cx="7122931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0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/>
              <a:t>Ejemplo</a:t>
            </a:r>
            <a:r>
              <a:rPr lang="en-US" altLang="ko-KR" sz="2800" dirty="0"/>
              <a:t> </a:t>
            </a:r>
            <a:r>
              <a:rPr lang="en-US" altLang="ko-KR" sz="2800" dirty="0" err="1"/>
              <a:t>práctico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E7AAF-A181-425D-A573-7A85572932EB}" type="slidenum">
              <a:rPr lang="es-ES" smtClean="0"/>
              <a:t>6</a:t>
            </a:fld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107874" y="1174172"/>
            <a:ext cx="9036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 smtClean="0"/>
              <a:t>Luego nos dirigimos al apartado </a:t>
            </a:r>
            <a:r>
              <a:rPr lang="es-ES" dirty="0" err="1" smtClean="0"/>
              <a:t>Assertions</a:t>
            </a:r>
            <a:r>
              <a:rPr lang="es-ES" dirty="0" smtClean="0"/>
              <a:t> y damos clic sobre el icono </a:t>
            </a:r>
            <a:r>
              <a:rPr lang="es-ES" b="1" dirty="0" smtClean="0">
                <a:solidFill>
                  <a:srgbClr val="00B050"/>
                </a:solidFill>
              </a:rPr>
              <a:t>+</a:t>
            </a:r>
            <a:r>
              <a:rPr lang="es-ES" dirty="0" smtClean="0"/>
              <a:t>, mostrándose la siguiente ventana: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140" y="1774336"/>
            <a:ext cx="5835150" cy="331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Ejemplo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práctico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E7AAF-A181-425D-A573-7A85572932EB}" type="slidenum">
              <a:rPr lang="es-ES" smtClean="0"/>
              <a:t>7</a:t>
            </a:fld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107874" y="1174172"/>
            <a:ext cx="9036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 smtClean="0"/>
              <a:t>La ventana muestra diferentes tipos de </a:t>
            </a:r>
            <a:r>
              <a:rPr lang="es-ES" dirty="0" err="1" smtClean="0"/>
              <a:t>assertions</a:t>
            </a:r>
            <a:r>
              <a:rPr lang="es-ES" dirty="0" smtClean="0"/>
              <a:t>, comencemos por la </a:t>
            </a:r>
            <a:r>
              <a:rPr lang="es-ES" dirty="0" err="1" smtClean="0"/>
              <a:t>assertions</a:t>
            </a:r>
            <a:r>
              <a:rPr lang="es-ES" dirty="0" smtClean="0"/>
              <a:t> de 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Contenido de la propiedad.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18" y="1713404"/>
            <a:ext cx="4267373" cy="32923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789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Assertion Contains similar a </a:t>
            </a:r>
          </a:p>
          <a:p>
            <a:r>
              <a:rPr lang="en-US" altLang="ko-KR" sz="2800" dirty="0" smtClean="0"/>
              <a:t>assertion Not </a:t>
            </a:r>
            <a:r>
              <a:rPr lang="en-US" altLang="ko-KR" sz="2800" dirty="0"/>
              <a:t>C</a:t>
            </a:r>
            <a:r>
              <a:rPr lang="en-US" altLang="ko-KR" sz="2800" dirty="0" smtClean="0"/>
              <a:t>ontains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E7AAF-A181-425D-A573-7A85572932EB}" type="slidenum">
              <a:rPr lang="es-ES" smtClean="0"/>
              <a:t>8</a:t>
            </a:fld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107874" y="1174172"/>
            <a:ext cx="90361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 smtClean="0"/>
              <a:t>Si presionamos la Assertion </a:t>
            </a:r>
            <a:r>
              <a:rPr lang="es-ES" b="1" dirty="0" err="1" smtClean="0"/>
              <a:t>Contains</a:t>
            </a:r>
            <a:r>
              <a:rPr lang="es-ES" dirty="0" smtClean="0"/>
              <a:t> y luego seleccionamos el botón </a:t>
            </a:r>
            <a:r>
              <a:rPr lang="es-ES" b="1" dirty="0" smtClean="0"/>
              <a:t>Add </a:t>
            </a:r>
            <a:r>
              <a:rPr lang="es-ES" dirty="0" smtClean="0"/>
              <a:t>se nos 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muestra la siguiente ventana, donde se procede a especificar el contenido que 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esperamos que la respuesta contenga en si.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499742"/>
            <a:ext cx="4824597" cy="24982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8298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/>
              <a:t>Assertion Contains similar a </a:t>
            </a:r>
          </a:p>
          <a:p>
            <a:r>
              <a:rPr lang="en-US" altLang="ko-KR" sz="2800" dirty="0"/>
              <a:t>assertion Not Contains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E7AAF-A181-425D-A573-7A85572932EB}" type="slidenum">
              <a:rPr lang="es-ES" smtClean="0"/>
              <a:t>9</a:t>
            </a:fld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107874" y="1174172"/>
            <a:ext cx="9036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 smtClean="0"/>
              <a:t>Al presionar el botón OK podemos observar como se pinta en color verde la solicitud 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indicando que el test paso la prueba.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100168"/>
            <a:ext cx="6780047" cy="29021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558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19890</TotalTime>
  <Words>1082</Words>
  <Application>Microsoft Office PowerPoint</Application>
  <PresentationFormat>Presentación en pantalla (16:9)</PresentationFormat>
  <Paragraphs>197</Paragraphs>
  <Slides>38</Slides>
  <Notes>35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38</vt:i4>
      </vt:variant>
    </vt:vector>
  </HeadingPairs>
  <TitlesOfParts>
    <vt:vector size="47" baseType="lpstr">
      <vt:lpstr>Arial Unicode MS</vt:lpstr>
      <vt:lpstr>맑은 고딕</vt:lpstr>
      <vt:lpstr>Arial</vt:lpstr>
      <vt:lpstr>Calibri</vt:lpstr>
      <vt:lpstr>Times New Roman</vt:lpstr>
      <vt:lpstr>Wingdings</vt:lpstr>
      <vt:lpstr>Cover and End Slide Master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Ailyn</cp:lastModifiedBy>
  <cp:revision>534</cp:revision>
  <dcterms:created xsi:type="dcterms:W3CDTF">2016-12-05T23:26:54Z</dcterms:created>
  <dcterms:modified xsi:type="dcterms:W3CDTF">2022-07-11T18:58:58Z</dcterms:modified>
</cp:coreProperties>
</file>