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9"/>
  </p:notesMasterIdLst>
  <p:sldIdLst>
    <p:sldId id="256" r:id="rId4"/>
    <p:sldId id="261" r:id="rId5"/>
    <p:sldId id="345" r:id="rId6"/>
    <p:sldId id="350" r:id="rId7"/>
    <p:sldId id="346" r:id="rId8"/>
    <p:sldId id="347" r:id="rId9"/>
    <p:sldId id="348" r:id="rId10"/>
    <p:sldId id="349" r:id="rId11"/>
    <p:sldId id="351" r:id="rId12"/>
    <p:sldId id="352" r:id="rId13"/>
    <p:sldId id="353" r:id="rId14"/>
    <p:sldId id="354" r:id="rId15"/>
    <p:sldId id="355" r:id="rId16"/>
    <p:sldId id="356" r:id="rId17"/>
    <p:sldId id="357" r:id="rId18"/>
    <p:sldId id="358" r:id="rId19"/>
    <p:sldId id="359" r:id="rId20"/>
    <p:sldId id="360" r:id="rId21"/>
    <p:sldId id="361" r:id="rId22"/>
    <p:sldId id="362" r:id="rId23"/>
    <p:sldId id="363" r:id="rId24"/>
    <p:sldId id="365" r:id="rId25"/>
    <p:sldId id="364" r:id="rId26"/>
    <p:sldId id="366" r:id="rId27"/>
    <p:sldId id="262" r:id="rId2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9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14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022" autoAdjust="0"/>
  </p:normalViewPr>
  <p:slideViewPr>
    <p:cSldViewPr>
      <p:cViewPr varScale="1">
        <p:scale>
          <a:sx n="82" d="100"/>
          <a:sy n="82" d="100"/>
        </p:scale>
        <p:origin x="1026" y="72"/>
      </p:cViewPr>
      <p:guideLst>
        <p:guide orient="horz" pos="1620"/>
        <p:guide pos="2880"/>
        <p:guide orient="horz" pos="19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44AD1-7E96-455A-8C7F-605A7DD0F917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DC514-9E28-441F-BF04-3DE8912E9F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62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6551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5146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3858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98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472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8235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8945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8716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007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499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764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084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//Permite comprobar que el tiempo de respuesta es inferior a los 1000 milisegundos</a:t>
            </a:r>
          </a:p>
          <a:p>
            <a:r>
              <a:rPr lang="es-ES" dirty="0" err="1" smtClean="0"/>
              <a:t>assert</a:t>
            </a:r>
            <a:r>
              <a:rPr lang="es-ES" dirty="0" smtClean="0"/>
              <a:t> </a:t>
            </a:r>
            <a:r>
              <a:rPr lang="es-ES" dirty="0" err="1" smtClean="0"/>
              <a:t>messageExchange.timeTaken</a:t>
            </a:r>
            <a:r>
              <a:rPr lang="es-ES" dirty="0" smtClean="0"/>
              <a:t> &lt; 1000</a:t>
            </a:r>
          </a:p>
          <a:p>
            <a:endParaRPr lang="es-ES" dirty="0" smtClean="0"/>
          </a:p>
          <a:p>
            <a:r>
              <a:rPr lang="es-ES" dirty="0" smtClean="0"/>
              <a:t>// A partir de la siguiente </a:t>
            </a:r>
            <a:r>
              <a:rPr lang="es-ES" dirty="0" err="1" smtClean="0"/>
              <a:t>linea</a:t>
            </a:r>
            <a:r>
              <a:rPr lang="es-ES" dirty="0" smtClean="0"/>
              <a:t> obtengo el endpoint</a:t>
            </a:r>
          </a:p>
          <a:p>
            <a:r>
              <a:rPr lang="es-ES" dirty="0" smtClean="0"/>
              <a:t>//log.info </a:t>
            </a:r>
            <a:r>
              <a:rPr lang="es-ES" dirty="0" err="1" smtClean="0"/>
              <a:t>messageExchange.getEndpoint</a:t>
            </a:r>
            <a:r>
              <a:rPr lang="es-ES" dirty="0" smtClean="0"/>
              <a:t>()</a:t>
            </a:r>
          </a:p>
          <a:p>
            <a:endParaRPr lang="es-ES" dirty="0" smtClean="0"/>
          </a:p>
          <a:p>
            <a:r>
              <a:rPr lang="es-ES" dirty="0" smtClean="0"/>
              <a:t>//Comprueba que el endpoint sea el que le estamos pasando</a:t>
            </a:r>
          </a:p>
          <a:p>
            <a:r>
              <a:rPr lang="es-ES" dirty="0" err="1" smtClean="0"/>
              <a:t>def</a:t>
            </a:r>
            <a:r>
              <a:rPr lang="es-ES" dirty="0" smtClean="0"/>
              <a:t> </a:t>
            </a:r>
            <a:r>
              <a:rPr lang="es-ES" dirty="0" err="1" smtClean="0"/>
              <a:t>endPoint</a:t>
            </a:r>
            <a:r>
              <a:rPr lang="es-ES" dirty="0" smtClean="0"/>
              <a:t>= "http://www.oorsprong.org/websamples.countryinfo/CountryInfoService.wso"</a:t>
            </a:r>
          </a:p>
          <a:p>
            <a:r>
              <a:rPr lang="es-ES" dirty="0" err="1" smtClean="0"/>
              <a:t>assert</a:t>
            </a:r>
            <a:r>
              <a:rPr lang="es-ES" dirty="0" smtClean="0"/>
              <a:t> </a:t>
            </a:r>
            <a:r>
              <a:rPr lang="es-ES" dirty="0" err="1" smtClean="0"/>
              <a:t>messageExchange.getEndpoint</a:t>
            </a:r>
            <a:r>
              <a:rPr lang="es-ES" dirty="0" smtClean="0"/>
              <a:t>()== </a:t>
            </a:r>
            <a:r>
              <a:rPr lang="es-ES" dirty="0" err="1" smtClean="0"/>
              <a:t>endPoint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//Se obtiene el tiempo que tomó la solicitud en dar respuesta</a:t>
            </a:r>
          </a:p>
          <a:p>
            <a:r>
              <a:rPr lang="es-ES" dirty="0" smtClean="0"/>
              <a:t>//log.info </a:t>
            </a:r>
            <a:r>
              <a:rPr lang="es-ES" dirty="0" err="1" smtClean="0"/>
              <a:t>messageExchange.getTimeTaken</a:t>
            </a:r>
            <a:r>
              <a:rPr lang="es-ES" dirty="0" smtClean="0"/>
              <a:t>()</a:t>
            </a:r>
          </a:p>
          <a:p>
            <a:endParaRPr lang="es-ES" dirty="0" smtClean="0"/>
          </a:p>
          <a:p>
            <a:r>
              <a:rPr lang="es-ES" dirty="0" smtClean="0"/>
              <a:t>//Para obtener la respuesta del encabezado</a:t>
            </a:r>
          </a:p>
          <a:p>
            <a:r>
              <a:rPr lang="es-ES" dirty="0" smtClean="0"/>
              <a:t>//log.info(</a:t>
            </a:r>
            <a:r>
              <a:rPr lang="es-ES" dirty="0" err="1" smtClean="0"/>
              <a:t>messageExchange.getResponseHeaders</a:t>
            </a:r>
            <a:r>
              <a:rPr lang="es-ES" dirty="0" smtClean="0"/>
              <a:t>())</a:t>
            </a:r>
          </a:p>
          <a:p>
            <a:endParaRPr lang="es-ES" dirty="0" smtClean="0"/>
          </a:p>
          <a:p>
            <a:r>
              <a:rPr lang="es-ES" dirty="0" smtClean="0"/>
              <a:t>//Para obtener el valor del encabezado 'Content-</a:t>
            </a:r>
            <a:r>
              <a:rPr lang="es-ES" dirty="0" err="1" smtClean="0"/>
              <a:t>Length</a:t>
            </a:r>
            <a:r>
              <a:rPr lang="es-ES" dirty="0" smtClean="0"/>
              <a:t>'</a:t>
            </a:r>
          </a:p>
          <a:p>
            <a:r>
              <a:rPr lang="es-ES" dirty="0" smtClean="0"/>
              <a:t>//log.info(</a:t>
            </a:r>
            <a:r>
              <a:rPr lang="es-ES" dirty="0" err="1" smtClean="0"/>
              <a:t>messageExchange.responseHeaders</a:t>
            </a:r>
            <a:r>
              <a:rPr lang="es-ES" dirty="0" smtClean="0"/>
              <a:t>['Content-</a:t>
            </a:r>
            <a:r>
              <a:rPr lang="es-ES" dirty="0" err="1" smtClean="0"/>
              <a:t>Length</a:t>
            </a:r>
            <a:r>
              <a:rPr lang="es-ES" dirty="0" smtClean="0"/>
              <a:t>'])</a:t>
            </a:r>
          </a:p>
          <a:p>
            <a:endParaRPr lang="es-ES" dirty="0" smtClean="0"/>
          </a:p>
          <a:p>
            <a:r>
              <a:rPr lang="es-ES" dirty="0" smtClean="0"/>
              <a:t>//Comprueba que el encabezado contenga Content-</a:t>
            </a:r>
            <a:r>
              <a:rPr lang="es-ES" dirty="0" err="1" smtClean="0"/>
              <a:t>Length</a:t>
            </a:r>
            <a:endParaRPr lang="es-ES" dirty="0" smtClean="0"/>
          </a:p>
          <a:p>
            <a:r>
              <a:rPr lang="es-ES" dirty="0" err="1" smtClean="0"/>
              <a:t>assert</a:t>
            </a:r>
            <a:r>
              <a:rPr lang="es-ES" dirty="0" smtClean="0"/>
              <a:t> </a:t>
            </a:r>
            <a:r>
              <a:rPr lang="es-ES" dirty="0" err="1" smtClean="0"/>
              <a:t>messageExchange.responseHeaders</a:t>
            </a:r>
            <a:r>
              <a:rPr lang="es-ES" dirty="0" smtClean="0"/>
              <a:t>['Content-</a:t>
            </a:r>
            <a:r>
              <a:rPr lang="es-ES" dirty="0" err="1" smtClean="0"/>
              <a:t>Length</a:t>
            </a:r>
            <a:r>
              <a:rPr lang="es-ES" dirty="0" smtClean="0"/>
              <a:t>'] != </a:t>
            </a:r>
            <a:r>
              <a:rPr lang="es-ES" dirty="0" err="1" smtClean="0"/>
              <a:t>null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//Para saber cuantos archivos adjuntos hay</a:t>
            </a:r>
          </a:p>
          <a:p>
            <a:r>
              <a:rPr lang="es-ES" dirty="0" smtClean="0"/>
              <a:t>//log.info(</a:t>
            </a:r>
            <a:r>
              <a:rPr lang="es-ES" dirty="0" err="1" smtClean="0"/>
              <a:t>messageExchange.responseAttachments.length</a:t>
            </a:r>
            <a:r>
              <a:rPr lang="es-ES" dirty="0" smtClean="0"/>
              <a:t>)</a:t>
            </a:r>
          </a:p>
          <a:p>
            <a:endParaRPr lang="es-ES" dirty="0" smtClean="0"/>
          </a:p>
          <a:p>
            <a:r>
              <a:rPr lang="es-ES" dirty="0" smtClean="0"/>
              <a:t>//Para verificar que no hay  archivos adjunto</a:t>
            </a:r>
          </a:p>
          <a:p>
            <a:r>
              <a:rPr lang="es-ES" dirty="0" err="1" smtClean="0"/>
              <a:t>assert</a:t>
            </a:r>
            <a:r>
              <a:rPr lang="es-ES" dirty="0" smtClean="0"/>
              <a:t> </a:t>
            </a:r>
            <a:r>
              <a:rPr lang="es-ES" dirty="0" err="1" smtClean="0"/>
              <a:t>messageExchange.responseAttachments.length</a:t>
            </a:r>
            <a:r>
              <a:rPr lang="es-ES" dirty="0" smtClean="0"/>
              <a:t> == 0</a:t>
            </a:r>
          </a:p>
          <a:p>
            <a:endParaRPr lang="es-ES" dirty="0" smtClean="0"/>
          </a:p>
          <a:p>
            <a:r>
              <a:rPr lang="es-ES" dirty="0" smtClean="0"/>
              <a:t>//verifica los valores en el mensaje de respuesta </a:t>
            </a:r>
          </a:p>
          <a:p>
            <a:r>
              <a:rPr lang="es-ES" dirty="0" err="1" smtClean="0"/>
              <a:t>def</a:t>
            </a:r>
            <a:r>
              <a:rPr lang="es-ES" dirty="0" smtClean="0"/>
              <a:t> </a:t>
            </a:r>
            <a:r>
              <a:rPr lang="es-ES" dirty="0" err="1" smtClean="0"/>
              <a:t>groovyUtils</a:t>
            </a:r>
            <a:r>
              <a:rPr lang="es-ES" dirty="0" smtClean="0"/>
              <a:t>= new </a:t>
            </a:r>
            <a:r>
              <a:rPr lang="es-ES" dirty="0" err="1" smtClean="0"/>
              <a:t>com.eviware.soapui.support.GroovyUtils</a:t>
            </a:r>
            <a:r>
              <a:rPr lang="es-ES" dirty="0" smtClean="0"/>
              <a:t>(</a:t>
            </a:r>
            <a:r>
              <a:rPr lang="es-ES" dirty="0" err="1" smtClean="0"/>
              <a:t>context</a:t>
            </a:r>
            <a:r>
              <a:rPr lang="es-ES" dirty="0" smtClean="0"/>
              <a:t>)</a:t>
            </a:r>
          </a:p>
          <a:p>
            <a:r>
              <a:rPr lang="es-ES" dirty="0" smtClean="0"/>
              <a:t>//</a:t>
            </a:r>
            <a:r>
              <a:rPr lang="es-ES" dirty="0" err="1" smtClean="0"/>
              <a:t>def</a:t>
            </a:r>
            <a:r>
              <a:rPr lang="es-ES" dirty="0" smtClean="0"/>
              <a:t> </a:t>
            </a:r>
            <a:r>
              <a:rPr lang="es-ES" dirty="0" err="1" smtClean="0"/>
              <a:t>requestHolder</a:t>
            </a:r>
            <a:r>
              <a:rPr lang="es-ES" dirty="0" smtClean="0"/>
              <a:t>=</a:t>
            </a:r>
            <a:r>
              <a:rPr lang="es-ES" dirty="0" err="1" smtClean="0"/>
              <a:t>groovyUtils.getXmlHolder</a:t>
            </a:r>
            <a:r>
              <a:rPr lang="es-ES" dirty="0" smtClean="0"/>
              <a:t>(</a:t>
            </a:r>
            <a:r>
              <a:rPr lang="es-ES" dirty="0" err="1" smtClean="0"/>
              <a:t>messageExchange.requestContent</a:t>
            </a:r>
            <a:r>
              <a:rPr lang="es-ES" dirty="0" smtClean="0"/>
              <a:t>)</a:t>
            </a:r>
          </a:p>
          <a:p>
            <a:r>
              <a:rPr lang="es-ES" dirty="0" err="1" smtClean="0"/>
              <a:t>def</a:t>
            </a:r>
            <a:r>
              <a:rPr lang="es-ES" dirty="0" smtClean="0"/>
              <a:t> </a:t>
            </a:r>
            <a:r>
              <a:rPr lang="es-ES" dirty="0" err="1" smtClean="0"/>
              <a:t>responseHolder</a:t>
            </a:r>
            <a:r>
              <a:rPr lang="es-ES" dirty="0" smtClean="0"/>
              <a:t>=</a:t>
            </a:r>
            <a:r>
              <a:rPr lang="es-ES" dirty="0" err="1" smtClean="0"/>
              <a:t>groovyUtils.getXmlHolder</a:t>
            </a:r>
            <a:r>
              <a:rPr lang="es-ES" dirty="0" smtClean="0"/>
              <a:t>(</a:t>
            </a:r>
            <a:r>
              <a:rPr lang="es-ES" dirty="0" err="1" smtClean="0"/>
              <a:t>messageExchange.responseContent</a:t>
            </a:r>
            <a:r>
              <a:rPr lang="es-ES" dirty="0" smtClean="0"/>
              <a:t>)</a:t>
            </a:r>
          </a:p>
          <a:p>
            <a:endParaRPr lang="es-ES" dirty="0" smtClean="0"/>
          </a:p>
          <a:p>
            <a:r>
              <a:rPr lang="es-ES" dirty="0" err="1" smtClean="0"/>
              <a:t>def</a:t>
            </a:r>
            <a:r>
              <a:rPr lang="es-ES" dirty="0" smtClean="0"/>
              <a:t> capital=</a:t>
            </a:r>
            <a:r>
              <a:rPr lang="es-ES" dirty="0" err="1" smtClean="0"/>
              <a:t>responseHolder.getNodeValue</a:t>
            </a:r>
            <a:r>
              <a:rPr lang="es-ES" dirty="0" smtClean="0"/>
              <a:t>("//</a:t>
            </a:r>
            <a:r>
              <a:rPr lang="es-ES" dirty="0" err="1" smtClean="0"/>
              <a:t>m:CapitalCityResult</a:t>
            </a:r>
            <a:r>
              <a:rPr lang="es-ES" dirty="0" smtClean="0"/>
              <a:t>")</a:t>
            </a:r>
          </a:p>
          <a:p>
            <a:r>
              <a:rPr lang="es-ES" dirty="0" err="1" smtClean="0"/>
              <a:t>assert</a:t>
            </a:r>
            <a:r>
              <a:rPr lang="es-ES" dirty="0" smtClean="0"/>
              <a:t> capital =="</a:t>
            </a:r>
            <a:r>
              <a:rPr lang="es-ES" dirty="0" err="1" smtClean="0"/>
              <a:t>Havana</a:t>
            </a:r>
            <a:r>
              <a:rPr lang="es-ES" dirty="0" smtClean="0"/>
              <a:t>"</a:t>
            </a:r>
          </a:p>
          <a:p>
            <a:endParaRPr lang="es-ES" dirty="0" smtClean="0"/>
          </a:p>
          <a:p>
            <a:r>
              <a:rPr lang="es-ES" dirty="0" smtClean="0"/>
              <a:t>//Para obtener el mensaje </a:t>
            </a:r>
            <a:r>
              <a:rPr lang="es-ES" dirty="0" err="1" smtClean="0"/>
              <a:t>xml</a:t>
            </a:r>
            <a:r>
              <a:rPr lang="es-ES" dirty="0" smtClean="0"/>
              <a:t> fuera de la respuesta</a:t>
            </a:r>
          </a:p>
          <a:p>
            <a:r>
              <a:rPr lang="es-ES" dirty="0" err="1" smtClean="0"/>
              <a:t>def</a:t>
            </a:r>
            <a:r>
              <a:rPr lang="es-ES" dirty="0" smtClean="0"/>
              <a:t> respuesta=</a:t>
            </a:r>
            <a:r>
              <a:rPr lang="es-ES" dirty="0" err="1" smtClean="0"/>
              <a:t>messageExchange.responseContentAsXml.toString</a:t>
            </a:r>
            <a:r>
              <a:rPr lang="es-ES" dirty="0" smtClean="0"/>
              <a:t>()</a:t>
            </a:r>
          </a:p>
          <a:p>
            <a:r>
              <a:rPr lang="es-ES" dirty="0" smtClean="0"/>
              <a:t>log.info(respuesta)</a:t>
            </a:r>
          </a:p>
          <a:p>
            <a:endParaRPr lang="es-ES" smtClean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124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9348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795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 smtClean="0"/>
              <a:t>import</a:t>
            </a:r>
            <a:r>
              <a:rPr lang="es-ES" dirty="0" smtClean="0"/>
              <a:t> </a:t>
            </a:r>
            <a:r>
              <a:rPr lang="es-ES" dirty="0" err="1" smtClean="0"/>
              <a:t>groovy.json.JsonSlurper</a:t>
            </a:r>
            <a:endParaRPr lang="es-ES" dirty="0" smtClean="0"/>
          </a:p>
          <a:p>
            <a:r>
              <a:rPr lang="es-ES" dirty="0" err="1" smtClean="0"/>
              <a:t>def</a:t>
            </a:r>
            <a:r>
              <a:rPr lang="es-ES" dirty="0" smtClean="0"/>
              <a:t> </a:t>
            </a:r>
            <a:r>
              <a:rPr lang="es-ES" dirty="0" err="1" smtClean="0"/>
              <a:t>responseMessage</a:t>
            </a:r>
            <a:r>
              <a:rPr lang="es-ES" dirty="0" smtClean="0"/>
              <a:t> = </a:t>
            </a:r>
            <a:r>
              <a:rPr lang="es-ES" dirty="0" err="1" smtClean="0"/>
              <a:t>messageExchange.response.responseContent</a:t>
            </a:r>
            <a:endParaRPr lang="es-ES" dirty="0" smtClean="0"/>
          </a:p>
          <a:p>
            <a:r>
              <a:rPr lang="es-ES" dirty="0" err="1" smtClean="0"/>
              <a:t>def</a:t>
            </a:r>
            <a:r>
              <a:rPr lang="es-ES" dirty="0" smtClean="0"/>
              <a:t> json= new </a:t>
            </a:r>
            <a:r>
              <a:rPr lang="es-ES" dirty="0" err="1" smtClean="0"/>
              <a:t>JsonSlurper</a:t>
            </a:r>
            <a:r>
              <a:rPr lang="es-ES" dirty="0" smtClean="0"/>
              <a:t>().</a:t>
            </a:r>
            <a:r>
              <a:rPr lang="es-ES" dirty="0" err="1" smtClean="0"/>
              <a:t>parseText</a:t>
            </a:r>
            <a:r>
              <a:rPr lang="es-ES" dirty="0" smtClean="0"/>
              <a:t>(</a:t>
            </a:r>
            <a:r>
              <a:rPr lang="es-ES" dirty="0" err="1" smtClean="0"/>
              <a:t>responseMessage</a:t>
            </a:r>
            <a:r>
              <a:rPr lang="es-ES" dirty="0" smtClean="0"/>
              <a:t>)</a:t>
            </a:r>
          </a:p>
          <a:p>
            <a:endParaRPr lang="es-ES" dirty="0" smtClean="0"/>
          </a:p>
          <a:p>
            <a:r>
              <a:rPr lang="es-ES" dirty="0" smtClean="0"/>
              <a:t>//log.info(</a:t>
            </a:r>
            <a:r>
              <a:rPr lang="es-ES" dirty="0" err="1" smtClean="0"/>
              <a:t>json.region.toString</a:t>
            </a:r>
            <a:r>
              <a:rPr lang="es-ES" dirty="0" smtClean="0"/>
              <a:t>())</a:t>
            </a:r>
          </a:p>
          <a:p>
            <a:r>
              <a:rPr lang="es-ES" dirty="0" err="1" smtClean="0"/>
              <a:t>assert</a:t>
            </a:r>
            <a:r>
              <a:rPr lang="es-ES" dirty="0" smtClean="0"/>
              <a:t> </a:t>
            </a:r>
            <a:r>
              <a:rPr lang="es-ES" dirty="0" err="1" smtClean="0"/>
              <a:t>json.capital.toString</a:t>
            </a:r>
            <a:r>
              <a:rPr lang="es-ES" dirty="0" smtClean="0"/>
              <a:t>() !=</a:t>
            </a:r>
            <a:r>
              <a:rPr lang="es-ES" dirty="0" err="1" smtClean="0"/>
              <a:t>null</a:t>
            </a:r>
            <a:endParaRPr lang="es-ES" dirty="0" smtClean="0"/>
          </a:p>
          <a:p>
            <a:r>
              <a:rPr lang="es-ES" dirty="0" err="1" smtClean="0"/>
              <a:t>assert</a:t>
            </a:r>
            <a:r>
              <a:rPr lang="es-ES" dirty="0" smtClean="0"/>
              <a:t> </a:t>
            </a:r>
            <a:r>
              <a:rPr lang="es-ES" dirty="0" err="1" smtClean="0"/>
              <a:t>json.region.toString</a:t>
            </a:r>
            <a:r>
              <a:rPr lang="es-ES" dirty="0" smtClean="0"/>
              <a:t>() == "[</a:t>
            </a:r>
            <a:r>
              <a:rPr lang="es-ES" dirty="0" err="1" smtClean="0"/>
              <a:t>Americas</a:t>
            </a:r>
            <a:r>
              <a:rPr lang="es-ES" dirty="0" smtClean="0"/>
              <a:t>]"</a:t>
            </a:r>
          </a:p>
          <a:p>
            <a:endParaRPr lang="es-ES" dirty="0" smtClean="0"/>
          </a:p>
          <a:p>
            <a:r>
              <a:rPr lang="es-ES" dirty="0" err="1" smtClean="0"/>
              <a:t>testStepName</a:t>
            </a:r>
            <a:r>
              <a:rPr lang="es-ES" dirty="0" smtClean="0"/>
              <a:t>= messageExchange.modelItem.testStep.name</a:t>
            </a:r>
          </a:p>
          <a:p>
            <a:r>
              <a:rPr lang="es-ES" dirty="0" smtClean="0"/>
              <a:t>//log.info </a:t>
            </a:r>
            <a:r>
              <a:rPr lang="es-ES" dirty="0" err="1" smtClean="0"/>
              <a:t>testStepName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 // Obtiene el contenido de la respuesta en formato </a:t>
            </a:r>
            <a:r>
              <a:rPr lang="es-ES" dirty="0" err="1" smtClean="0"/>
              <a:t>xml</a:t>
            </a:r>
            <a:endParaRPr lang="es-ES" dirty="0" smtClean="0"/>
          </a:p>
          <a:p>
            <a:r>
              <a:rPr lang="es-ES" dirty="0" err="1" smtClean="0"/>
              <a:t>xmlHold</a:t>
            </a:r>
            <a:r>
              <a:rPr lang="es-ES" dirty="0" smtClean="0"/>
              <a:t>= </a:t>
            </a:r>
            <a:r>
              <a:rPr lang="es-ES" dirty="0" err="1" smtClean="0"/>
              <a:t>messageExchange.responseContentAsXml.toString</a:t>
            </a:r>
            <a:r>
              <a:rPr lang="es-ES" dirty="0" smtClean="0"/>
              <a:t>()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748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21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42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34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14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40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58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013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003798"/>
            <a:ext cx="4032448" cy="115212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</a:t>
            </a:r>
          </a:p>
          <a:p>
            <a:pPr lvl="0"/>
            <a:r>
              <a:rPr lang="en-US" altLang="ko-KR" dirty="0">
                <a:ea typeface="맑은 고딕" pitchFamily="50" charset="-127"/>
              </a:rPr>
              <a:t>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388" y="4155926"/>
            <a:ext cx="40324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0056" y="2282477"/>
            <a:ext cx="5002056" cy="254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7849" y="2623270"/>
            <a:ext cx="2398211" cy="17729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27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1520" y="210752"/>
            <a:ext cx="305983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69809" y="210752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369809" y="1795096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51520" y="3379104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751068" y="3379104"/>
            <a:ext cx="3024336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2570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113953"/>
            <a:ext cx="856895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1520" y="690017"/>
            <a:ext cx="856895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Rectangle 5"/>
          <p:cNvSpPr/>
          <p:nvPr userDrawn="1"/>
        </p:nvSpPr>
        <p:spPr>
          <a:xfrm flipH="1">
            <a:off x="4860032" y="1131590"/>
            <a:ext cx="4283968" cy="2880320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32704" y="0"/>
            <a:ext cx="3338624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3283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1448650"/>
            <a:ext cx="4680520" cy="32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219624" y="475565"/>
            <a:ext cx="3384000" cy="9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2728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1399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3397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95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5964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853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47951" y="2787774"/>
            <a:ext cx="3959992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7951" y="1291508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27657" y="3415796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27657" y="1291508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7951" y="3415796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4627665" y="2806575"/>
            <a:ext cx="3959992" cy="54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61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987574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571750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20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1315361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899537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25146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06337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505649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2699792" y="699542"/>
            <a:ext cx="3744416" cy="3744416"/>
            <a:chOff x="2699792" y="699542"/>
            <a:chExt cx="3744416" cy="3744416"/>
          </a:xfrm>
        </p:grpSpPr>
        <p:sp>
          <p:nvSpPr>
            <p:cNvPr id="2" name="Oval 1"/>
            <p:cNvSpPr/>
            <p:nvPr userDrawn="1"/>
          </p:nvSpPr>
          <p:spPr>
            <a:xfrm>
              <a:off x="2699792" y="699542"/>
              <a:ext cx="3744416" cy="3744416"/>
            </a:xfrm>
            <a:prstGeom prst="ellipse">
              <a:avLst/>
            </a:pr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2836962" y="836712"/>
              <a:ext cx="3470076" cy="3470076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 userDrawn="1"/>
        </p:nvGrpSpPr>
        <p:grpSpPr>
          <a:xfrm>
            <a:off x="5847953" y="984628"/>
            <a:ext cx="999728" cy="994953"/>
            <a:chOff x="6127601" y="487152"/>
            <a:chExt cx="999728" cy="994953"/>
          </a:xfrm>
        </p:grpSpPr>
        <p:sp>
          <p:nvSpPr>
            <p:cNvPr id="8" name="Oval 7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 userDrawn="1"/>
        </p:nvSpPr>
        <p:spPr>
          <a:xfrm rot="5400000">
            <a:off x="2286105" y="-398432"/>
            <a:ext cx="1332147" cy="590435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73610"/>
            <a:ext cx="4283968" cy="473576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647186"/>
            <a:ext cx="4283968" cy="28803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4608216" y="1977684"/>
            <a:ext cx="1152128" cy="1152128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13953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0017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00647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5220072" y="-6824"/>
            <a:ext cx="3923928" cy="5150323"/>
          </a:xfrm>
          <a:custGeom>
            <a:avLst/>
            <a:gdLst>
              <a:gd name="connsiteX0" fmla="*/ 0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0 w 4572000"/>
              <a:gd name="connsiteY4" fmla="*/ 0 h 5143500"/>
              <a:gd name="connsiteX0" fmla="*/ 2217761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2217761 w 4572000"/>
              <a:gd name="connsiteY4" fmla="*/ 0 h 5143500"/>
              <a:gd name="connsiteX0" fmla="*/ 2354239 w 4572000"/>
              <a:gd name="connsiteY0" fmla="*/ 0 h 5157147"/>
              <a:gd name="connsiteX1" fmla="*/ 4572000 w 4572000"/>
              <a:gd name="connsiteY1" fmla="*/ 13647 h 5157147"/>
              <a:gd name="connsiteX2" fmla="*/ 4572000 w 4572000"/>
              <a:gd name="connsiteY2" fmla="*/ 5157147 h 5157147"/>
              <a:gd name="connsiteX3" fmla="*/ 0 w 4572000"/>
              <a:gd name="connsiteY3" fmla="*/ 5157147 h 5157147"/>
              <a:gd name="connsiteX4" fmla="*/ 2354239 w 4572000"/>
              <a:gd name="connsiteY4" fmla="*/ 0 h 5157147"/>
              <a:gd name="connsiteX0" fmla="*/ 2347415 w 4572000"/>
              <a:gd name="connsiteY0" fmla="*/ 0 h 5150323"/>
              <a:gd name="connsiteX1" fmla="*/ 4572000 w 4572000"/>
              <a:gd name="connsiteY1" fmla="*/ 6823 h 5150323"/>
              <a:gd name="connsiteX2" fmla="*/ 4572000 w 4572000"/>
              <a:gd name="connsiteY2" fmla="*/ 5150323 h 5150323"/>
              <a:gd name="connsiteX3" fmla="*/ 0 w 4572000"/>
              <a:gd name="connsiteY3" fmla="*/ 5150323 h 5150323"/>
              <a:gd name="connsiteX4" fmla="*/ 2347415 w 4572000"/>
              <a:gd name="connsiteY4" fmla="*/ 0 h 5150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5150323">
                <a:moveTo>
                  <a:pt x="2347415" y="0"/>
                </a:moveTo>
                <a:lnTo>
                  <a:pt x="4572000" y="6823"/>
                </a:lnTo>
                <a:lnTo>
                  <a:pt x="4572000" y="5150323"/>
                </a:lnTo>
                <a:lnTo>
                  <a:pt x="0" y="5150323"/>
                </a:lnTo>
                <a:lnTo>
                  <a:pt x="234741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796136" y="3651870"/>
            <a:ext cx="33478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796136" y="4397684"/>
            <a:ext cx="33478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885026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8848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639427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727659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815891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539552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539551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2639427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2639426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4727659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4727658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6815891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6815890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279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097" y="1059582"/>
            <a:ext cx="3816424" cy="358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40112" y="1188189"/>
            <a:ext cx="3511110" cy="2325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547204"/>
            <a:ext cx="2808312" cy="340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8135" y="1685352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2771800" y="3076575"/>
            <a:ext cx="2808312" cy="15834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5940152" y="3076575"/>
            <a:ext cx="2808312" cy="15834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784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71" r:id="rId5"/>
    <p:sldLayoutId id="2147483655" r:id="rId6"/>
    <p:sldLayoutId id="2147483672" r:id="rId7"/>
    <p:sldLayoutId id="2147483675" r:id="rId8"/>
    <p:sldLayoutId id="2147483663" r:id="rId9"/>
    <p:sldLayoutId id="2147483674" r:id="rId10"/>
    <p:sldLayoutId id="2147483665" r:id="rId11"/>
    <p:sldLayoutId id="2147483666" r:id="rId12"/>
    <p:sldLayoutId id="2147483673" r:id="rId13"/>
    <p:sldLayoutId id="2147483669" r:id="rId14"/>
    <p:sldLayoutId id="2147483676" r:id="rId15"/>
    <p:sldLayoutId id="2147483668" r:id="rId16"/>
    <p:sldLayoutId id="2147483677" r:id="rId17"/>
    <p:sldLayoutId id="2147483656" r:id="rId1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67544" y="4083918"/>
            <a:ext cx="8568952" cy="1008112"/>
          </a:xfrm>
        </p:spPr>
        <p:txBody>
          <a:bodyPr/>
          <a:lstStyle/>
          <a:p>
            <a:pPr lvl="0">
              <a:spcBef>
                <a:spcPts val="0"/>
              </a:spcBef>
              <a:defRPr/>
            </a:pPr>
            <a:r>
              <a:rPr lang="en-US" altLang="ko-KR" sz="2800" dirty="0">
                <a:latin typeface="+mj-lt"/>
                <a:ea typeface="맑은 고딕" pitchFamily="50" charset="-127"/>
                <a:cs typeface="Times New Roman" panose="02020603050405020304" pitchFamily="18" charset="0"/>
              </a:rPr>
              <a:t>SoapUI para principiantes</a:t>
            </a:r>
          </a:p>
          <a:p>
            <a:pPr lvl="0" algn="r">
              <a:spcBef>
                <a:spcPts val="0"/>
              </a:spcBef>
              <a:defRPr/>
            </a:pPr>
            <a:r>
              <a:rPr lang="en-US" altLang="ko-KR" sz="2000" i="1" u="sng" dirty="0">
                <a:latin typeface="+mj-lt"/>
                <a:ea typeface="맑은 고딕" pitchFamily="50" charset="-127"/>
                <a:cs typeface="Times New Roman" panose="02020603050405020304" pitchFamily="18" charset="0"/>
              </a:rPr>
              <a:t>Autora</a:t>
            </a:r>
            <a:r>
              <a:rPr lang="en-US" altLang="ko-KR" sz="2000" b="1" dirty="0">
                <a:latin typeface="+mj-lt"/>
                <a:ea typeface="맑은 고딕" pitchFamily="50" charset="-127"/>
                <a:cs typeface="Times New Roman" panose="02020603050405020304" pitchFamily="18" charset="0"/>
              </a:rPr>
              <a:t>: </a:t>
            </a:r>
          </a:p>
          <a:p>
            <a:pPr lvl="0" algn="r">
              <a:spcBef>
                <a:spcPts val="0"/>
              </a:spcBef>
              <a:defRPr/>
            </a:pPr>
            <a:r>
              <a:rPr lang="en-US" altLang="ko-KR" sz="1800" dirty="0">
                <a:latin typeface="+mj-lt"/>
                <a:ea typeface="맑은 고딕" pitchFamily="50" charset="-127"/>
                <a:cs typeface="Times New Roman" panose="02020603050405020304" pitchFamily="18" charset="0"/>
              </a:rPr>
              <a:t>Ailyn del Pino Acosta</a:t>
            </a:r>
            <a:endParaRPr lang="en-US" altLang="ko-KR" sz="1800" dirty="0">
              <a:latin typeface="+mj-lt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defRPr/>
            </a:pPr>
            <a:endParaRPr lang="en-US" altLang="ko-KR" sz="12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123478"/>
            <a:ext cx="1296144" cy="44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/>
              <a:t>Script Assertion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716315" y="46599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E5BF957-7D44-4412-BB95-8FF8964EA64E}" type="slidenum">
              <a:rPr lang="es-ES" smtClean="0"/>
              <a:t>10</a:t>
            </a:fld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126481" y="1131590"/>
            <a:ext cx="8902740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dirty="0" smtClean="0"/>
              <a:t>Ahora podemos ver que la prueba paso porque el tiempo de respuesta es inferior a </a:t>
            </a:r>
          </a:p>
          <a:p>
            <a:pPr>
              <a:lnSpc>
                <a:spcPct val="150000"/>
              </a:lnSpc>
            </a:pPr>
            <a:r>
              <a:rPr lang="es-ES" dirty="0" smtClean="0"/>
              <a:t>los 1000 milisegundos.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2016326"/>
            <a:ext cx="5029693" cy="29945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6256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/>
              <a:t>Script Assertion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716315" y="46599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E5BF957-7D44-4412-BB95-8FF8964EA64E}" type="slidenum">
              <a:rPr lang="es-ES" smtClean="0"/>
              <a:t>11</a:t>
            </a:fld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126481" y="1131590"/>
            <a:ext cx="8902740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dirty="0" smtClean="0"/>
              <a:t>A partir de la línea 5 se obtiene el endpoint para luego hacer un assertion.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6696" y="2032427"/>
            <a:ext cx="4942309" cy="296538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2438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/>
              <a:t>Script Assertion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716315" y="46599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E5BF957-7D44-4412-BB95-8FF8964EA64E}" type="slidenum">
              <a:rPr lang="es-ES" smtClean="0"/>
              <a:t>12</a:t>
            </a:fld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126481" y="1131590"/>
            <a:ext cx="8902740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dirty="0" smtClean="0"/>
              <a:t>Luego verificamos que el endpoint que se muestra es el que le especificamos.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612609"/>
            <a:ext cx="7414220" cy="323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56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/>
              <a:t>Script Assertion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716315" y="46599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E5BF957-7D44-4412-BB95-8FF8964EA64E}" type="slidenum">
              <a:rPr lang="es-ES" smtClean="0"/>
              <a:t>13</a:t>
            </a:fld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126481" y="1131590"/>
            <a:ext cx="8902740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dirty="0" smtClean="0"/>
              <a:t>Si queremos saber el tiempo que tomó la solicitud en dar respuesta sería: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940" y="1733916"/>
            <a:ext cx="7245821" cy="31107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8093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/>
              <a:t>Script Assertion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716315" y="46599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E5BF957-7D44-4412-BB95-8FF8964EA64E}" type="slidenum">
              <a:rPr lang="es-ES" smtClean="0"/>
              <a:t>14</a:t>
            </a:fld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241260" y="1263362"/>
            <a:ext cx="8902740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dirty="0" smtClean="0"/>
              <a:t>Ahora, si queremos obtener el encabezado sería a partir de la siguiente línea de </a:t>
            </a:r>
          </a:p>
          <a:p>
            <a:pPr>
              <a:lnSpc>
                <a:spcPct val="150000"/>
              </a:lnSpc>
            </a:pPr>
            <a:r>
              <a:rPr lang="es-ES" dirty="0" smtClean="0"/>
              <a:t>código: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427734"/>
            <a:ext cx="7632848" cy="12215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0940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/>
              <a:t>Script Assertion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716315" y="46599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E5BF957-7D44-4412-BB95-8FF8964EA64E}" type="slidenum">
              <a:rPr lang="es-ES" smtClean="0"/>
              <a:t>15</a:t>
            </a:fld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301202" y="1362063"/>
            <a:ext cx="8902740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dirty="0" smtClean="0"/>
              <a:t>Si queremos ver que devuelve el encabezado en </a:t>
            </a:r>
            <a:r>
              <a:rPr lang="es-ES" b="1" dirty="0" smtClean="0"/>
              <a:t>Content-</a:t>
            </a:r>
            <a:r>
              <a:rPr lang="es-ES" b="1" dirty="0" err="1" smtClean="0"/>
              <a:t>Length</a:t>
            </a:r>
            <a:r>
              <a:rPr lang="es-ES" b="1" dirty="0" smtClean="0"/>
              <a:t> </a:t>
            </a:r>
            <a:r>
              <a:rPr lang="es-ES" dirty="0" smtClean="0"/>
              <a:t>sería:</a:t>
            </a:r>
            <a:endParaRPr lang="es-E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/>
          <a:srcRect t="3031" b="-1"/>
          <a:stretch/>
        </p:blipFill>
        <p:spPr>
          <a:xfrm>
            <a:off x="683568" y="2121284"/>
            <a:ext cx="7288734" cy="23042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2406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/>
              <a:t>Script Assertion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716315" y="46599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E5BF957-7D44-4412-BB95-8FF8964EA64E}" type="slidenum">
              <a:rPr lang="es-ES" smtClean="0"/>
              <a:t>16</a:t>
            </a:fld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301202" y="1362063"/>
            <a:ext cx="89027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dirty="0" smtClean="0"/>
              <a:t>Si queremos comprobar que el encabezado contenga </a:t>
            </a:r>
            <a:r>
              <a:rPr lang="es-ES" b="1" dirty="0" smtClean="0"/>
              <a:t>Content-</a:t>
            </a:r>
            <a:r>
              <a:rPr lang="es-ES" b="1" dirty="0" err="1" smtClean="0"/>
              <a:t>Length</a:t>
            </a:r>
            <a:r>
              <a:rPr lang="es-ES" b="1" dirty="0" smtClean="0"/>
              <a:t> </a:t>
            </a:r>
            <a:r>
              <a:rPr lang="es-ES" dirty="0" smtClean="0"/>
              <a:t>sería: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2067694"/>
            <a:ext cx="5688632" cy="6555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8313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/>
              <a:t>Script Assertion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716315" y="46599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E5BF957-7D44-4412-BB95-8FF8964EA64E}" type="slidenum">
              <a:rPr lang="es-ES" smtClean="0"/>
              <a:t>17</a:t>
            </a:fld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318372" y="1203598"/>
            <a:ext cx="8902740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dirty="0" smtClean="0"/>
              <a:t>Todos estos encabezados son verificable en el apartado </a:t>
            </a:r>
            <a:r>
              <a:rPr lang="es-ES" b="1" dirty="0" smtClean="0"/>
              <a:t>Headers</a:t>
            </a:r>
            <a:r>
              <a:rPr lang="es-ES" dirty="0" smtClean="0"/>
              <a:t> de la solicitud.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851232"/>
            <a:ext cx="7688733" cy="31921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8469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/>
              <a:t>Script Assertion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716315" y="46599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E5BF957-7D44-4412-BB95-8FF8964EA64E}" type="slidenum">
              <a:rPr lang="es-ES" smtClean="0"/>
              <a:t>18</a:t>
            </a:fld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318372" y="1203598"/>
            <a:ext cx="8902740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dirty="0" smtClean="0"/>
              <a:t>Para saber cuántos archivos adjunto hay: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689" y="1795831"/>
            <a:ext cx="3933825" cy="10191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4430" y="3759461"/>
            <a:ext cx="4076700" cy="6286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CuadroTexto 8"/>
          <p:cNvSpPr txBox="1"/>
          <p:nvPr/>
        </p:nvSpPr>
        <p:spPr>
          <a:xfrm>
            <a:off x="318372" y="3058966"/>
            <a:ext cx="8902740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dirty="0" smtClean="0"/>
              <a:t>Para verificar que no hayan archivos adjuntos: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550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/>
              <a:t>Script Assertion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716315" y="46599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E5BF957-7D44-4412-BB95-8FF8964EA64E}" type="slidenum">
              <a:rPr lang="es-ES" smtClean="0"/>
              <a:t>19</a:t>
            </a:fld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318372" y="1203598"/>
            <a:ext cx="8902740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dirty="0" smtClean="0"/>
              <a:t>Las siguientes líneas permiten verificar los valores en el mensaje de respuesta.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092181"/>
            <a:ext cx="6458394" cy="14668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1015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411760" y="301402"/>
            <a:ext cx="6732240" cy="701030"/>
          </a:xfrm>
          <a:custGeom>
            <a:avLst/>
            <a:gdLst/>
            <a:ahLst/>
            <a:cxnLst/>
            <a:rect l="l" t="t" r="r" b="b"/>
            <a:pathLst>
              <a:path w="6291808" h="701030">
                <a:moveTo>
                  <a:pt x="350515" y="0"/>
                </a:moveTo>
                <a:lnTo>
                  <a:pt x="6291808" y="0"/>
                </a:lnTo>
                <a:lnTo>
                  <a:pt x="6291808" y="701030"/>
                </a:lnTo>
                <a:lnTo>
                  <a:pt x="350515" y="701030"/>
                </a:lnTo>
                <a:cubicBezTo>
                  <a:pt x="156931" y="701030"/>
                  <a:pt x="0" y="544099"/>
                  <a:pt x="0" y="350515"/>
                </a:cubicBezTo>
                <a:cubicBezTo>
                  <a:pt x="0" y="156931"/>
                  <a:pt x="156931" y="0"/>
                  <a:pt x="35051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797898" y="339502"/>
            <a:ext cx="6346102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bg1"/>
                </a:solidFill>
                <a:cs typeface="Times New Roman" panose="02020603050405020304" pitchFamily="18" charset="0"/>
              </a:rPr>
              <a:t>Contenidos:</a:t>
            </a:r>
          </a:p>
        </p:txBody>
      </p:sp>
      <p:sp>
        <p:nvSpPr>
          <p:cNvPr id="5" name="Oval 4"/>
          <p:cNvSpPr/>
          <p:nvPr/>
        </p:nvSpPr>
        <p:spPr>
          <a:xfrm>
            <a:off x="3326160" y="1210466"/>
            <a:ext cx="632480" cy="5507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" name="TextBox 11"/>
          <p:cNvSpPr txBox="1"/>
          <p:nvPr/>
        </p:nvSpPr>
        <p:spPr>
          <a:xfrm>
            <a:off x="3958640" y="1330190"/>
            <a:ext cx="46085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¿Qué es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un script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assertion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?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42839" y="3216254"/>
            <a:ext cx="659903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¿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Cuáles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son los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diferentes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script assertions que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podemos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</a:t>
            </a: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usar en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mensajes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xml y json?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02338" y="4302641"/>
            <a:ext cx="636481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¿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Cuáles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son los </a:t>
            </a:r>
            <a:r>
              <a:rPr lang="en-US" altLang="ko-KR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principales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consejos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y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trucos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?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26159" y="1255020"/>
            <a:ext cx="632482" cy="461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3308426" y="2358476"/>
            <a:ext cx="608811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¿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Cómo adicionar script assertion?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21" name="Oval 4"/>
          <p:cNvSpPr/>
          <p:nvPr/>
        </p:nvSpPr>
        <p:spPr>
          <a:xfrm>
            <a:off x="1569859" y="4207359"/>
            <a:ext cx="632480" cy="5507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5" name="TextBox 21"/>
          <p:cNvSpPr txBox="1"/>
          <p:nvPr/>
        </p:nvSpPr>
        <p:spPr>
          <a:xfrm>
            <a:off x="1569857" y="4257736"/>
            <a:ext cx="632482" cy="461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Oval 4"/>
          <p:cNvSpPr/>
          <p:nvPr/>
        </p:nvSpPr>
        <p:spPr>
          <a:xfrm>
            <a:off x="2675946" y="2184396"/>
            <a:ext cx="632480" cy="5507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8" name="TextBox 21"/>
          <p:cNvSpPr txBox="1"/>
          <p:nvPr/>
        </p:nvSpPr>
        <p:spPr>
          <a:xfrm>
            <a:off x="2693678" y="2231745"/>
            <a:ext cx="632482" cy="461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Oval 4"/>
          <p:cNvSpPr/>
          <p:nvPr/>
        </p:nvSpPr>
        <p:spPr>
          <a:xfrm>
            <a:off x="2095520" y="3189761"/>
            <a:ext cx="632480" cy="5507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0" name="TextBox 21"/>
          <p:cNvSpPr txBox="1"/>
          <p:nvPr/>
        </p:nvSpPr>
        <p:spPr>
          <a:xfrm>
            <a:off x="2110359" y="3234313"/>
            <a:ext cx="632482" cy="461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8716315" y="46599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/>
              <a:t>Script Assertion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716315" y="46599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E5BF957-7D44-4412-BB95-8FF8964EA64E}" type="slidenum">
              <a:rPr lang="es-ES" smtClean="0"/>
              <a:t>20</a:t>
            </a:fld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318372" y="1203598"/>
            <a:ext cx="8710849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dirty="0" smtClean="0"/>
              <a:t>Si queremos obtener el mensaje </a:t>
            </a:r>
            <a:r>
              <a:rPr lang="es-ES" dirty="0" err="1" smtClean="0"/>
              <a:t>xml</a:t>
            </a:r>
            <a:r>
              <a:rPr lang="es-ES" dirty="0" smtClean="0"/>
              <a:t> fuera de la respuesta sería de la siguiente </a:t>
            </a:r>
          </a:p>
          <a:p>
            <a:pPr>
              <a:lnSpc>
                <a:spcPct val="150000"/>
              </a:lnSpc>
            </a:pPr>
            <a:r>
              <a:rPr lang="es-ES" dirty="0" smtClean="0"/>
              <a:t>manera.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336755"/>
            <a:ext cx="8130108" cy="16466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0757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/>
              <a:t>Script Assertion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716315" y="46599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E5BF957-7D44-4412-BB95-8FF8964EA64E}" type="slidenum">
              <a:rPr lang="es-ES" smtClean="0"/>
              <a:t>21</a:t>
            </a:fld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318372" y="1203598"/>
            <a:ext cx="87108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dirty="0" smtClean="0"/>
              <a:t>Todas las assertions anteriores son validas tanto para solicitudes SOAP como para solicitudes REST, excepto la de la diapositiva 19.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Ahora pasamos a ejecutar la </a:t>
            </a:r>
            <a:r>
              <a:rPr lang="en-US" dirty="0" err="1" smtClean="0"/>
              <a:t>solicitud</a:t>
            </a:r>
            <a:r>
              <a:rPr lang="en-US" dirty="0" smtClean="0"/>
              <a:t> REST que </a:t>
            </a:r>
            <a:r>
              <a:rPr lang="en-US" dirty="0" err="1" smtClean="0"/>
              <a:t>tenemos</a:t>
            </a:r>
            <a:r>
              <a:rPr lang="en-US" dirty="0" smtClean="0"/>
              <a:t> en </a:t>
            </a:r>
            <a:r>
              <a:rPr lang="en-US" dirty="0" err="1" smtClean="0"/>
              <a:t>nuestro</a:t>
            </a:r>
            <a:r>
              <a:rPr lang="en-US" dirty="0" smtClean="0"/>
              <a:t> </a:t>
            </a:r>
            <a:r>
              <a:rPr lang="en-US" dirty="0" err="1" smtClean="0"/>
              <a:t>testCase</a:t>
            </a:r>
            <a:r>
              <a:rPr lang="en-US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Assertions.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9078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/>
              <a:t>Script Assertion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716315" y="46599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E5BF957-7D44-4412-BB95-8FF8964EA64E}" type="slidenum">
              <a:rPr lang="es-ES" smtClean="0"/>
              <a:t>22</a:t>
            </a:fld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318372" y="1203598"/>
            <a:ext cx="87108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que se </a:t>
            </a:r>
            <a:r>
              <a:rPr lang="en-US" dirty="0" err="1" smtClean="0"/>
              <a:t>haya</a:t>
            </a:r>
            <a:r>
              <a:rPr lang="en-US" dirty="0" smtClean="0"/>
              <a:t> </a:t>
            </a:r>
            <a:r>
              <a:rPr lang="en-US" dirty="0" err="1" smtClean="0"/>
              <a:t>ejecutado</a:t>
            </a:r>
            <a:r>
              <a:rPr lang="en-US" dirty="0" smtClean="0"/>
              <a:t> la </a:t>
            </a:r>
            <a:r>
              <a:rPr lang="en-US" dirty="0" err="1" smtClean="0"/>
              <a:t>solicitud</a:t>
            </a:r>
            <a:r>
              <a:rPr lang="en-US" dirty="0" smtClean="0"/>
              <a:t> REST </a:t>
            </a:r>
            <a:r>
              <a:rPr lang="en-US" dirty="0" err="1" smtClean="0"/>
              <a:t>adicionamos</a:t>
            </a:r>
            <a:r>
              <a:rPr lang="en-US" dirty="0" smtClean="0"/>
              <a:t> un assertions de </a:t>
            </a:r>
            <a:r>
              <a:rPr lang="en-US" dirty="0" err="1" smtClean="0"/>
              <a:t>tipo</a:t>
            </a:r>
            <a:r>
              <a:rPr lang="en-US" dirty="0" smtClean="0"/>
              <a:t> script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ya</a:t>
            </a:r>
            <a:r>
              <a:rPr lang="en-US" dirty="0" smtClean="0"/>
              <a:t> </a:t>
            </a:r>
            <a:r>
              <a:rPr lang="en-US" dirty="0" err="1" smtClean="0"/>
              <a:t>hicimos</a:t>
            </a:r>
            <a:r>
              <a:rPr lang="en-US" dirty="0" smtClean="0"/>
              <a:t> </a:t>
            </a:r>
            <a:r>
              <a:rPr lang="en-US" dirty="0" err="1" smtClean="0"/>
              <a:t>anteriormenete</a:t>
            </a:r>
            <a:r>
              <a:rPr lang="en-US" dirty="0" smtClean="0"/>
              <a:t> para la </a:t>
            </a:r>
            <a:r>
              <a:rPr lang="en-US" dirty="0" err="1" smtClean="0"/>
              <a:t>solictud</a:t>
            </a:r>
            <a:r>
              <a:rPr lang="en-US" dirty="0" smtClean="0"/>
              <a:t> SOAP.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2311518"/>
            <a:ext cx="5728320" cy="25061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6112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/>
              <a:t>Script Assertion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716315" y="46599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E5BF957-7D44-4412-BB95-8FF8964EA64E}" type="slidenum">
              <a:rPr lang="es-ES" smtClean="0"/>
              <a:t>23</a:t>
            </a:fld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318372" y="1203598"/>
            <a:ext cx="8710849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Si </a:t>
            </a:r>
            <a:r>
              <a:rPr lang="en-US" dirty="0" err="1" smtClean="0"/>
              <a:t>quiere</a:t>
            </a:r>
            <a:r>
              <a:rPr lang="en-US" dirty="0" smtClean="0"/>
              <a:t> </a:t>
            </a:r>
            <a:r>
              <a:rPr lang="en-US" dirty="0" err="1" smtClean="0"/>
              <a:t>conocer</a:t>
            </a:r>
            <a:r>
              <a:rPr lang="en-US" dirty="0" smtClean="0"/>
              <a:t> el </a:t>
            </a:r>
            <a:r>
              <a:rPr lang="en-US" dirty="0" err="1" smtClean="0"/>
              <a:t>nombre</a:t>
            </a:r>
            <a:r>
              <a:rPr lang="en-US" dirty="0" smtClean="0"/>
              <a:t> de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paso</a:t>
            </a:r>
            <a:r>
              <a:rPr lang="en-US" dirty="0" smtClean="0"/>
              <a:t> de prueba </a:t>
            </a:r>
            <a:r>
              <a:rPr lang="en-US" dirty="0" err="1" smtClean="0"/>
              <a:t>ser</a:t>
            </a:r>
            <a:r>
              <a:rPr lang="es-ES" dirty="0" err="1" smtClean="0"/>
              <a:t>ía</a:t>
            </a:r>
            <a:r>
              <a:rPr lang="es-ES" dirty="0" smtClean="0"/>
              <a:t> de la siguiente manera:</a:t>
            </a:r>
            <a:endParaRPr lang="es-E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928847"/>
            <a:ext cx="7524154" cy="29119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8019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/>
              <a:t>Script Assertion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716315" y="46599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E5BF957-7D44-4412-BB95-8FF8964EA64E}" type="slidenum">
              <a:rPr lang="es-ES" smtClean="0"/>
              <a:t>24</a:t>
            </a:fld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318372" y="1203598"/>
            <a:ext cx="871084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Si </a:t>
            </a:r>
            <a:r>
              <a:rPr lang="en-US" dirty="0" err="1" smtClean="0"/>
              <a:t>quiere</a:t>
            </a:r>
            <a:r>
              <a:rPr lang="en-US" dirty="0" smtClean="0"/>
              <a:t> </a:t>
            </a:r>
            <a:r>
              <a:rPr lang="es-ES" dirty="0" smtClean="0"/>
              <a:t>obtener el contenido de la respuesta en formato </a:t>
            </a:r>
            <a:r>
              <a:rPr lang="es-ES" dirty="0" err="1" smtClean="0"/>
              <a:t>xml</a:t>
            </a:r>
            <a:r>
              <a:rPr lang="es-ES" dirty="0" smtClean="0"/>
              <a:t> sería: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1774262"/>
            <a:ext cx="6246696" cy="33243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1584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2915816" y="1923678"/>
            <a:ext cx="3470076" cy="576063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altLang="ko-KR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Muchas</a:t>
            </a:r>
            <a:endParaRPr lang="en-US" altLang="ko-KR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0" indent="0" algn="ctr">
              <a:buNone/>
            </a:pP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Gracias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smtClean="0"/>
              <a:t>Script Assertion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716315" y="46599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E5BF957-7D44-4412-BB95-8FF8964EA64E}" type="slidenum">
              <a:rPr lang="es-ES" smtClean="0"/>
              <a:t>3</a:t>
            </a:fld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179512" y="1563638"/>
            <a:ext cx="8849709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dirty="0" smtClean="0"/>
              <a:t>Un Script Assertion es un </a:t>
            </a:r>
            <a:r>
              <a:rPr lang="es-ES" dirty="0"/>
              <a:t>script </a:t>
            </a:r>
            <a:r>
              <a:rPr lang="es-ES" dirty="0" smtClean="0"/>
              <a:t>Groovy </a:t>
            </a:r>
            <a:r>
              <a:rPr lang="es-ES" dirty="0"/>
              <a:t>para realizar comprobaciones personalizadas en el mensaje. </a:t>
            </a:r>
            <a:r>
              <a:rPr lang="es-ES" dirty="0" smtClean="0"/>
              <a:t>Utilizado </a:t>
            </a:r>
            <a:r>
              <a:rPr lang="es-ES" dirty="0"/>
              <a:t>para verificar el contenido del mensaje, las cabeceras, las </a:t>
            </a:r>
            <a:endParaRPr lang="es-ES" dirty="0" smtClean="0"/>
          </a:p>
          <a:p>
            <a:pPr>
              <a:lnSpc>
                <a:spcPct val="150000"/>
              </a:lnSpc>
            </a:pPr>
            <a:r>
              <a:rPr lang="es-ES" dirty="0" smtClean="0"/>
              <a:t>propiedades </a:t>
            </a:r>
            <a:r>
              <a:rPr lang="es-ES" dirty="0"/>
              <a:t>y otros componentes.</a:t>
            </a:r>
          </a:p>
        </p:txBody>
      </p:sp>
    </p:spTree>
    <p:extLst>
      <p:ext uri="{BB962C8B-B14F-4D97-AF65-F5344CB8AC3E}">
        <p14:creationId xmlns:p14="http://schemas.microsoft.com/office/powerpoint/2010/main" val="380892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/>
              <a:t>Script Assertion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184" y="1744216"/>
            <a:ext cx="2381250" cy="25431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CuadroTexto 3"/>
          <p:cNvSpPr txBox="1"/>
          <p:nvPr/>
        </p:nvSpPr>
        <p:spPr>
          <a:xfrm>
            <a:off x="8716315" y="46599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E5BF957-7D44-4412-BB95-8FF8964EA64E}" type="slidenum">
              <a:rPr lang="es-ES" smtClean="0"/>
              <a:t>4</a:t>
            </a:fld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295398" y="1995686"/>
            <a:ext cx="57246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dirty="0" smtClean="0"/>
              <a:t>Partiendo se la clase anterior nos ubicamos en la </a:t>
            </a:r>
          </a:p>
          <a:p>
            <a:pPr>
              <a:lnSpc>
                <a:spcPct val="150000"/>
              </a:lnSpc>
            </a:pPr>
            <a:r>
              <a:rPr lang="es-ES" dirty="0" smtClean="0"/>
              <a:t>siguiente estructura del proyecto y abrimos la solicitud</a:t>
            </a:r>
          </a:p>
          <a:p>
            <a:pPr>
              <a:lnSpc>
                <a:spcPct val="150000"/>
              </a:lnSpc>
            </a:pPr>
            <a:r>
              <a:rPr lang="es-ES" dirty="0" smtClean="0"/>
              <a:t>CapitalCity, una vez que esta nos abra lo primero que</a:t>
            </a:r>
          </a:p>
          <a:p>
            <a:pPr>
              <a:lnSpc>
                <a:spcPct val="150000"/>
              </a:lnSpc>
            </a:pPr>
            <a:r>
              <a:rPr lang="es-ES" dirty="0" smtClean="0"/>
              <a:t>haremos será ejecutarla.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396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/>
              <a:t>Script Assertion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716315" y="46599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E5BF957-7D44-4412-BB95-8FF8964EA64E}" type="slidenum">
              <a:rPr lang="es-ES" smtClean="0"/>
              <a:t>5</a:t>
            </a:fld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126482" y="1131590"/>
            <a:ext cx="8765998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dirty="0" smtClean="0"/>
              <a:t>Adicionamos una Assertion como de costumbre, y en este caso seleccionaremos la opción </a:t>
            </a:r>
            <a:r>
              <a:rPr lang="es-ES" b="1" dirty="0" smtClean="0"/>
              <a:t>Script/ Script Assertion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2101480"/>
            <a:ext cx="3581201" cy="27752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4818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/>
              <a:t>Script Assertion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716315" y="46599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E5BF957-7D44-4412-BB95-8FF8964EA64E}" type="slidenum">
              <a:rPr lang="es-ES" smtClean="0"/>
              <a:t>6</a:t>
            </a:fld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160272" y="1510806"/>
            <a:ext cx="8765998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dirty="0" smtClean="0"/>
              <a:t>Al dar clic sobre el botón </a:t>
            </a:r>
            <a:r>
              <a:rPr lang="es-ES" b="1" dirty="0" smtClean="0"/>
              <a:t>Add</a:t>
            </a:r>
            <a:r>
              <a:rPr lang="es-ES" dirty="0" smtClean="0"/>
              <a:t> se nos muestra la siguiente ventana, donde </a:t>
            </a:r>
          </a:p>
          <a:p>
            <a:pPr>
              <a:lnSpc>
                <a:spcPct val="150000"/>
              </a:lnSpc>
            </a:pPr>
            <a:r>
              <a:rPr lang="es-ES" dirty="0" smtClean="0"/>
              <a:t>especificamos un nombre </a:t>
            </a:r>
            <a:r>
              <a:rPr lang="es-ES" dirty="0" err="1" smtClean="0"/>
              <a:t>unico</a:t>
            </a:r>
            <a:r>
              <a:rPr lang="es-ES" dirty="0" smtClean="0"/>
              <a:t> para nuestro script assertion.</a:t>
            </a:r>
            <a:endParaRPr lang="es-E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2715766"/>
            <a:ext cx="2932571" cy="13359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0743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/>
              <a:t>Script Assertion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716315" y="46599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E5BF957-7D44-4412-BB95-8FF8964EA64E}" type="slidenum">
              <a:rPr lang="es-ES" smtClean="0"/>
              <a:t>7</a:t>
            </a:fld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126481" y="1271168"/>
            <a:ext cx="8765998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dirty="0" smtClean="0"/>
              <a:t>Al dar clic sobre el botón OK se nos muestra la siguiente ventana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218" y="2140119"/>
            <a:ext cx="5724525" cy="23907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1008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/>
              <a:t>Script Assertion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716315" y="46599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E5BF957-7D44-4412-BB95-8FF8964EA64E}" type="slidenum">
              <a:rPr lang="es-ES" smtClean="0"/>
              <a:t>8</a:t>
            </a:fld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126481" y="1271168"/>
            <a:ext cx="8902740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dirty="0" smtClean="0"/>
              <a:t>Este script funciona con el objeto de intercambio de mensaje y este objeto almacena </a:t>
            </a:r>
          </a:p>
          <a:p>
            <a:pPr>
              <a:lnSpc>
                <a:spcPct val="150000"/>
              </a:lnSpc>
            </a:pPr>
            <a:r>
              <a:rPr lang="es-ES" dirty="0" smtClean="0"/>
              <a:t>todos los detalles de la última solicitud y respuesta, en nuestro caso ejecutamos la </a:t>
            </a:r>
          </a:p>
          <a:p>
            <a:pPr>
              <a:lnSpc>
                <a:spcPct val="150000"/>
              </a:lnSpc>
            </a:pPr>
            <a:r>
              <a:rPr lang="es-ES" dirty="0" smtClean="0"/>
              <a:t>solicitud CapitalCity.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482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/>
              <a:t>Script Assertion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716315" y="46599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E5BF957-7D44-4412-BB95-8FF8964EA64E}" type="slidenum">
              <a:rPr lang="es-ES" smtClean="0"/>
              <a:t>9</a:t>
            </a:fld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126481" y="1131590"/>
            <a:ext cx="8902740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dirty="0" smtClean="0"/>
              <a:t>A partir de la función </a:t>
            </a:r>
            <a:r>
              <a:rPr lang="es-ES" b="1" dirty="0" err="1" smtClean="0"/>
              <a:t>timeTaken</a:t>
            </a:r>
            <a:r>
              <a:rPr lang="es-ES" dirty="0" smtClean="0"/>
              <a:t>, se devuelve el tiempo tomado por la solicitud para </a:t>
            </a:r>
          </a:p>
          <a:p>
            <a:pPr>
              <a:lnSpc>
                <a:spcPct val="150000"/>
              </a:lnSpc>
            </a:pPr>
            <a:r>
              <a:rPr lang="es-ES" dirty="0" smtClean="0"/>
              <a:t>dar respuesta.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637" y="2003624"/>
            <a:ext cx="5254076" cy="30575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CuadroTexto 6"/>
          <p:cNvSpPr txBox="1"/>
          <p:nvPr/>
        </p:nvSpPr>
        <p:spPr>
          <a:xfrm>
            <a:off x="5615508" y="2827743"/>
            <a:ext cx="34491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En este caso la respuesta es </a:t>
            </a:r>
          </a:p>
          <a:p>
            <a:r>
              <a:rPr lang="es-ES" b="1" dirty="0" smtClean="0"/>
              <a:t>False </a:t>
            </a:r>
            <a:r>
              <a:rPr lang="es-ES" dirty="0" smtClean="0"/>
              <a:t>porque la respuesta tardó 710 milisegundos en lugar de </a:t>
            </a:r>
          </a:p>
          <a:p>
            <a:r>
              <a:rPr lang="es-ES" dirty="0" smtClean="0"/>
              <a:t>700.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4353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5906</TotalTime>
  <Words>810</Words>
  <Application>Microsoft Office PowerPoint</Application>
  <PresentationFormat>Presentación en pantalla (16:9)</PresentationFormat>
  <Paragraphs>174</Paragraphs>
  <Slides>25</Slides>
  <Notes>23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25</vt:i4>
      </vt:variant>
    </vt:vector>
  </HeadingPairs>
  <TitlesOfParts>
    <vt:vector size="33" baseType="lpstr">
      <vt:lpstr>Arial Unicode MS</vt:lpstr>
      <vt:lpstr>맑은 고딕</vt:lpstr>
      <vt:lpstr>Arial</vt:lpstr>
      <vt:lpstr>Calibri</vt:lpstr>
      <vt:lpstr>Times New Roman</vt:lpstr>
      <vt:lpstr>Cover and End Slide Master</vt:lpstr>
      <vt:lpstr>Contents Slide Master</vt:lpstr>
      <vt:lpstr>Section Break Slide Master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Ailyn</cp:lastModifiedBy>
  <cp:revision>325</cp:revision>
  <dcterms:created xsi:type="dcterms:W3CDTF">2016-12-05T23:26:54Z</dcterms:created>
  <dcterms:modified xsi:type="dcterms:W3CDTF">2022-07-19T18:47:51Z</dcterms:modified>
</cp:coreProperties>
</file>