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9"/>
  </p:notesMasterIdLst>
  <p:sldIdLst>
    <p:sldId id="256" r:id="rId4"/>
    <p:sldId id="261" r:id="rId5"/>
    <p:sldId id="313" r:id="rId6"/>
    <p:sldId id="316" r:id="rId7"/>
    <p:sldId id="314" r:id="rId8"/>
    <p:sldId id="317" r:id="rId9"/>
    <p:sldId id="318" r:id="rId10"/>
    <p:sldId id="319" r:id="rId11"/>
    <p:sldId id="321" r:id="rId12"/>
    <p:sldId id="320" r:id="rId13"/>
    <p:sldId id="323" r:id="rId14"/>
    <p:sldId id="322" r:id="rId15"/>
    <p:sldId id="324" r:id="rId16"/>
    <p:sldId id="326" r:id="rId17"/>
    <p:sldId id="325" r:id="rId18"/>
    <p:sldId id="327" r:id="rId19"/>
    <p:sldId id="303" r:id="rId20"/>
    <p:sldId id="328" r:id="rId21"/>
    <p:sldId id="329" r:id="rId22"/>
    <p:sldId id="330" r:id="rId23"/>
    <p:sldId id="331" r:id="rId24"/>
    <p:sldId id="332" r:id="rId25"/>
    <p:sldId id="333" r:id="rId26"/>
    <p:sldId id="334" r:id="rId27"/>
    <p:sldId id="336" r:id="rId28"/>
    <p:sldId id="335" r:id="rId29"/>
    <p:sldId id="337" r:id="rId30"/>
    <p:sldId id="338" r:id="rId31"/>
    <p:sldId id="339" r:id="rId32"/>
    <p:sldId id="341" r:id="rId33"/>
    <p:sldId id="342" r:id="rId34"/>
    <p:sldId id="343" r:id="rId35"/>
    <p:sldId id="344" r:id="rId36"/>
    <p:sldId id="345" r:id="rId37"/>
    <p:sldId id="262" r:id="rId3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43" autoAdjust="0"/>
  </p:normalViewPr>
  <p:slideViewPr>
    <p:cSldViewPr>
      <p:cViewPr varScale="1">
        <p:scale>
          <a:sx n="75" d="100"/>
          <a:sy n="75" d="100"/>
        </p:scale>
        <p:origin x="1236" y="54"/>
      </p:cViewPr>
      <p:guideLst>
        <p:guide orient="horz" pos="1620"/>
        <p:guide pos="2880"/>
        <p:guide orient="horz" pos="1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t>5/25/2022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t>‹Nº›</a:t>
            </a:fld>
            <a:endParaRPr lang="en-US"/>
          </a:p>
        </p:txBody>
      </p:sp>
    </p:spTree>
    <p:extLst>
      <p:ext uri="{BB962C8B-B14F-4D97-AF65-F5344CB8AC3E}">
        <p14:creationId xmlns:p14="http://schemas.microsoft.com/office/powerpoint/2010/main" val="15490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SoapUI puede analizar </a:t>
            </a:r>
            <a:r>
              <a:rPr lang="es-ES" dirty="0" err="1"/>
              <a:t>wsdl</a:t>
            </a:r>
            <a:r>
              <a:rPr lang="es-ES" dirty="0"/>
              <a:t> para crear peticiones api</a:t>
            </a:r>
          </a:p>
        </p:txBody>
      </p:sp>
      <p:sp>
        <p:nvSpPr>
          <p:cNvPr id="4" name="Marcador de número de diapositiva 3"/>
          <p:cNvSpPr>
            <a:spLocks noGrp="1"/>
          </p:cNvSpPr>
          <p:nvPr>
            <p:ph type="sldNum" sz="quarter" idx="10"/>
          </p:nvPr>
        </p:nvSpPr>
        <p:spPr/>
        <p:txBody>
          <a:bodyPr/>
          <a:lstStyle/>
          <a:p>
            <a:fld id="{89EDC514-9E28-441F-BF04-3DE8912E9F4E}" type="slidenum">
              <a:rPr lang="en-US" smtClean="0"/>
              <a:t>4</a:t>
            </a:fld>
            <a:endParaRPr lang="en-US"/>
          </a:p>
        </p:txBody>
      </p:sp>
    </p:spTree>
    <p:extLst>
      <p:ext uri="{BB962C8B-B14F-4D97-AF65-F5344CB8AC3E}">
        <p14:creationId xmlns:p14="http://schemas.microsoft.com/office/powerpoint/2010/main" val="2651939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10"/>
          </p:nvPr>
        </p:nvSpPr>
        <p:spPr/>
        <p:txBody>
          <a:bodyPr/>
          <a:lstStyle/>
          <a:p>
            <a:fld id="{89EDC514-9E28-441F-BF04-3DE8912E9F4E}" type="slidenum">
              <a:rPr lang="en-US" smtClean="0"/>
              <a:t>13</a:t>
            </a:fld>
            <a:endParaRPr lang="en-US"/>
          </a:p>
        </p:txBody>
      </p:sp>
    </p:spTree>
    <p:extLst>
      <p:ext uri="{BB962C8B-B14F-4D97-AF65-F5344CB8AC3E}">
        <p14:creationId xmlns:p14="http://schemas.microsoft.com/office/powerpoint/2010/main" val="3304508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10"/>
          </p:nvPr>
        </p:nvSpPr>
        <p:spPr/>
        <p:txBody>
          <a:bodyPr/>
          <a:lstStyle/>
          <a:p>
            <a:fld id="{89EDC514-9E28-441F-BF04-3DE8912E9F4E}" type="slidenum">
              <a:rPr lang="en-US" smtClean="0"/>
              <a:t>14</a:t>
            </a:fld>
            <a:endParaRPr lang="en-US"/>
          </a:p>
        </p:txBody>
      </p:sp>
    </p:spTree>
    <p:extLst>
      <p:ext uri="{BB962C8B-B14F-4D97-AF65-F5344CB8AC3E}">
        <p14:creationId xmlns:p14="http://schemas.microsoft.com/office/powerpoint/2010/main" val="1347772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De esta manera se puede observar como se crea un caso de prueba para cada solicitud</a:t>
            </a:r>
          </a:p>
        </p:txBody>
      </p:sp>
      <p:sp>
        <p:nvSpPr>
          <p:cNvPr id="4" name="Marcador de número de diapositiva 3"/>
          <p:cNvSpPr>
            <a:spLocks noGrp="1"/>
          </p:cNvSpPr>
          <p:nvPr>
            <p:ph type="sldNum" sz="quarter" idx="10"/>
          </p:nvPr>
        </p:nvSpPr>
        <p:spPr/>
        <p:txBody>
          <a:bodyPr/>
          <a:lstStyle/>
          <a:p>
            <a:fld id="{89EDC514-9E28-441F-BF04-3DE8912E9F4E}" type="slidenum">
              <a:rPr lang="en-US" smtClean="0"/>
              <a:t>15</a:t>
            </a:fld>
            <a:endParaRPr lang="en-US"/>
          </a:p>
        </p:txBody>
      </p:sp>
    </p:spTree>
    <p:extLst>
      <p:ext uri="{BB962C8B-B14F-4D97-AF65-F5344CB8AC3E}">
        <p14:creationId xmlns:p14="http://schemas.microsoft.com/office/powerpoint/2010/main" val="3895705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16</a:t>
            </a:fld>
            <a:endParaRPr lang="en-US"/>
          </a:p>
        </p:txBody>
      </p:sp>
    </p:spTree>
    <p:extLst>
      <p:ext uri="{BB962C8B-B14F-4D97-AF65-F5344CB8AC3E}">
        <p14:creationId xmlns:p14="http://schemas.microsoft.com/office/powerpoint/2010/main" val="1142741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17</a:t>
            </a:fld>
            <a:endParaRPr lang="en-US"/>
          </a:p>
        </p:txBody>
      </p:sp>
    </p:spTree>
    <p:extLst>
      <p:ext uri="{BB962C8B-B14F-4D97-AF65-F5344CB8AC3E}">
        <p14:creationId xmlns:p14="http://schemas.microsoft.com/office/powerpoint/2010/main" val="134574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18</a:t>
            </a:fld>
            <a:endParaRPr lang="en-US"/>
          </a:p>
        </p:txBody>
      </p:sp>
    </p:spTree>
    <p:extLst>
      <p:ext uri="{BB962C8B-B14F-4D97-AF65-F5344CB8AC3E}">
        <p14:creationId xmlns:p14="http://schemas.microsoft.com/office/powerpoint/2010/main" val="2248045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19</a:t>
            </a:fld>
            <a:endParaRPr lang="en-US"/>
          </a:p>
        </p:txBody>
      </p:sp>
    </p:spTree>
    <p:extLst>
      <p:ext uri="{BB962C8B-B14F-4D97-AF65-F5344CB8AC3E}">
        <p14:creationId xmlns:p14="http://schemas.microsoft.com/office/powerpoint/2010/main" val="675749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20</a:t>
            </a:fld>
            <a:endParaRPr lang="en-US"/>
          </a:p>
        </p:txBody>
      </p:sp>
    </p:spTree>
    <p:extLst>
      <p:ext uri="{BB962C8B-B14F-4D97-AF65-F5344CB8AC3E}">
        <p14:creationId xmlns:p14="http://schemas.microsoft.com/office/powerpoint/2010/main" val="1260066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21</a:t>
            </a:fld>
            <a:endParaRPr lang="en-US"/>
          </a:p>
        </p:txBody>
      </p:sp>
    </p:spTree>
    <p:extLst>
      <p:ext uri="{BB962C8B-B14F-4D97-AF65-F5344CB8AC3E}">
        <p14:creationId xmlns:p14="http://schemas.microsoft.com/office/powerpoint/2010/main" val="2157200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22</a:t>
            </a:fld>
            <a:endParaRPr lang="en-US"/>
          </a:p>
        </p:txBody>
      </p:sp>
    </p:spTree>
    <p:extLst>
      <p:ext uri="{BB962C8B-B14F-4D97-AF65-F5344CB8AC3E}">
        <p14:creationId xmlns:p14="http://schemas.microsoft.com/office/powerpoint/2010/main" val="4268902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SoapUI puede analizar </a:t>
            </a:r>
            <a:r>
              <a:rPr lang="es-ES" dirty="0" err="1"/>
              <a:t>wsdl</a:t>
            </a:r>
            <a:r>
              <a:rPr lang="es-ES" dirty="0"/>
              <a:t> para crear peticiones api</a:t>
            </a:r>
          </a:p>
        </p:txBody>
      </p:sp>
      <p:sp>
        <p:nvSpPr>
          <p:cNvPr id="4" name="Marcador de número de diapositiva 3"/>
          <p:cNvSpPr>
            <a:spLocks noGrp="1"/>
          </p:cNvSpPr>
          <p:nvPr>
            <p:ph type="sldNum" sz="quarter" idx="10"/>
          </p:nvPr>
        </p:nvSpPr>
        <p:spPr/>
        <p:txBody>
          <a:bodyPr/>
          <a:lstStyle/>
          <a:p>
            <a:fld id="{89EDC514-9E28-441F-BF04-3DE8912E9F4E}" type="slidenum">
              <a:rPr lang="en-US" smtClean="0"/>
              <a:t>5</a:t>
            </a:fld>
            <a:endParaRPr lang="en-US"/>
          </a:p>
        </p:txBody>
      </p:sp>
    </p:spTree>
    <p:extLst>
      <p:ext uri="{BB962C8B-B14F-4D97-AF65-F5344CB8AC3E}">
        <p14:creationId xmlns:p14="http://schemas.microsoft.com/office/powerpoint/2010/main" val="32744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23</a:t>
            </a:fld>
            <a:endParaRPr lang="en-US"/>
          </a:p>
        </p:txBody>
      </p:sp>
    </p:spTree>
    <p:extLst>
      <p:ext uri="{BB962C8B-B14F-4D97-AF65-F5344CB8AC3E}">
        <p14:creationId xmlns:p14="http://schemas.microsoft.com/office/powerpoint/2010/main" val="368729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24</a:t>
            </a:fld>
            <a:endParaRPr lang="en-US"/>
          </a:p>
        </p:txBody>
      </p:sp>
    </p:spTree>
    <p:extLst>
      <p:ext uri="{BB962C8B-B14F-4D97-AF65-F5344CB8AC3E}">
        <p14:creationId xmlns:p14="http://schemas.microsoft.com/office/powerpoint/2010/main" val="2275710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25</a:t>
            </a:fld>
            <a:endParaRPr lang="en-US"/>
          </a:p>
        </p:txBody>
      </p:sp>
    </p:spTree>
    <p:extLst>
      <p:ext uri="{BB962C8B-B14F-4D97-AF65-F5344CB8AC3E}">
        <p14:creationId xmlns:p14="http://schemas.microsoft.com/office/powerpoint/2010/main" val="2583420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26</a:t>
            </a:fld>
            <a:endParaRPr lang="en-US"/>
          </a:p>
        </p:txBody>
      </p:sp>
    </p:spTree>
    <p:extLst>
      <p:ext uri="{BB962C8B-B14F-4D97-AF65-F5344CB8AC3E}">
        <p14:creationId xmlns:p14="http://schemas.microsoft.com/office/powerpoint/2010/main" val="1761409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27</a:t>
            </a:fld>
            <a:endParaRPr lang="en-US"/>
          </a:p>
        </p:txBody>
      </p:sp>
    </p:spTree>
    <p:extLst>
      <p:ext uri="{BB962C8B-B14F-4D97-AF65-F5344CB8AC3E}">
        <p14:creationId xmlns:p14="http://schemas.microsoft.com/office/powerpoint/2010/main" val="1447931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28</a:t>
            </a:fld>
            <a:endParaRPr lang="en-US"/>
          </a:p>
        </p:txBody>
      </p:sp>
    </p:spTree>
    <p:extLst>
      <p:ext uri="{BB962C8B-B14F-4D97-AF65-F5344CB8AC3E}">
        <p14:creationId xmlns:p14="http://schemas.microsoft.com/office/powerpoint/2010/main" val="1069360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29</a:t>
            </a:fld>
            <a:endParaRPr lang="en-US"/>
          </a:p>
        </p:txBody>
      </p:sp>
    </p:spTree>
    <p:extLst>
      <p:ext uri="{BB962C8B-B14F-4D97-AF65-F5344CB8AC3E}">
        <p14:creationId xmlns:p14="http://schemas.microsoft.com/office/powerpoint/2010/main" val="3021525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30</a:t>
            </a:fld>
            <a:endParaRPr lang="en-US"/>
          </a:p>
        </p:txBody>
      </p:sp>
    </p:spTree>
    <p:extLst>
      <p:ext uri="{BB962C8B-B14F-4D97-AF65-F5344CB8AC3E}">
        <p14:creationId xmlns:p14="http://schemas.microsoft.com/office/powerpoint/2010/main" val="2600686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31</a:t>
            </a:fld>
            <a:endParaRPr lang="en-US"/>
          </a:p>
        </p:txBody>
      </p:sp>
    </p:spTree>
    <p:extLst>
      <p:ext uri="{BB962C8B-B14F-4D97-AF65-F5344CB8AC3E}">
        <p14:creationId xmlns:p14="http://schemas.microsoft.com/office/powerpoint/2010/main" val="2621764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32</a:t>
            </a:fld>
            <a:endParaRPr lang="en-US"/>
          </a:p>
        </p:txBody>
      </p:sp>
    </p:spTree>
    <p:extLst>
      <p:ext uri="{BB962C8B-B14F-4D97-AF65-F5344CB8AC3E}">
        <p14:creationId xmlns:p14="http://schemas.microsoft.com/office/powerpoint/2010/main" val="220009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SoapUI puede analizar </a:t>
            </a:r>
            <a:r>
              <a:rPr lang="es-ES" dirty="0" err="1"/>
              <a:t>wsdl</a:t>
            </a:r>
            <a:r>
              <a:rPr lang="es-ES" dirty="0"/>
              <a:t> para crear peticiones api</a:t>
            </a:r>
          </a:p>
        </p:txBody>
      </p:sp>
      <p:sp>
        <p:nvSpPr>
          <p:cNvPr id="4" name="Marcador de número de diapositiva 3"/>
          <p:cNvSpPr>
            <a:spLocks noGrp="1"/>
          </p:cNvSpPr>
          <p:nvPr>
            <p:ph type="sldNum" sz="quarter" idx="10"/>
          </p:nvPr>
        </p:nvSpPr>
        <p:spPr/>
        <p:txBody>
          <a:bodyPr/>
          <a:lstStyle/>
          <a:p>
            <a:fld id="{89EDC514-9E28-441F-BF04-3DE8912E9F4E}" type="slidenum">
              <a:rPr lang="en-US" smtClean="0"/>
              <a:t>6</a:t>
            </a:fld>
            <a:endParaRPr lang="en-US"/>
          </a:p>
        </p:txBody>
      </p:sp>
    </p:spTree>
    <p:extLst>
      <p:ext uri="{BB962C8B-B14F-4D97-AF65-F5344CB8AC3E}">
        <p14:creationId xmlns:p14="http://schemas.microsoft.com/office/powerpoint/2010/main" val="246173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33</a:t>
            </a:fld>
            <a:endParaRPr lang="en-US"/>
          </a:p>
        </p:txBody>
      </p:sp>
    </p:spTree>
    <p:extLst>
      <p:ext uri="{BB962C8B-B14F-4D97-AF65-F5344CB8AC3E}">
        <p14:creationId xmlns:p14="http://schemas.microsoft.com/office/powerpoint/2010/main" val="552889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9EDC514-9E28-441F-BF04-3DE8912E9F4E}" type="slidenum">
              <a:rPr lang="en-US" smtClean="0"/>
              <a:t>34</a:t>
            </a:fld>
            <a:endParaRPr lang="en-US"/>
          </a:p>
        </p:txBody>
      </p:sp>
    </p:spTree>
    <p:extLst>
      <p:ext uri="{BB962C8B-B14F-4D97-AF65-F5344CB8AC3E}">
        <p14:creationId xmlns:p14="http://schemas.microsoft.com/office/powerpoint/2010/main" val="812808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SoapUI puede analizar </a:t>
            </a:r>
            <a:r>
              <a:rPr lang="es-ES" dirty="0" err="1"/>
              <a:t>wsdl</a:t>
            </a:r>
            <a:r>
              <a:rPr lang="es-ES" dirty="0"/>
              <a:t> para crear peticiones api</a:t>
            </a:r>
          </a:p>
        </p:txBody>
      </p:sp>
      <p:sp>
        <p:nvSpPr>
          <p:cNvPr id="4" name="Marcador de número de diapositiva 3"/>
          <p:cNvSpPr>
            <a:spLocks noGrp="1"/>
          </p:cNvSpPr>
          <p:nvPr>
            <p:ph type="sldNum" sz="quarter" idx="10"/>
          </p:nvPr>
        </p:nvSpPr>
        <p:spPr/>
        <p:txBody>
          <a:bodyPr/>
          <a:lstStyle/>
          <a:p>
            <a:fld id="{89EDC514-9E28-441F-BF04-3DE8912E9F4E}" type="slidenum">
              <a:rPr lang="en-US" smtClean="0"/>
              <a:t>7</a:t>
            </a:fld>
            <a:endParaRPr lang="en-US"/>
          </a:p>
        </p:txBody>
      </p:sp>
    </p:spTree>
    <p:extLst>
      <p:ext uri="{BB962C8B-B14F-4D97-AF65-F5344CB8AC3E}">
        <p14:creationId xmlns:p14="http://schemas.microsoft.com/office/powerpoint/2010/main" val="81779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En este caso estaremos haciendo uso del servicio </a:t>
            </a:r>
            <a:r>
              <a:rPr lang="es-ES" dirty="0" err="1"/>
              <a:t>CountryInfoService</a:t>
            </a:r>
            <a:r>
              <a:rPr lang="es-ES" dirty="0"/>
              <a:t> y para encontrarlo</a:t>
            </a:r>
            <a:r>
              <a:rPr lang="es-ES" baseline="0" dirty="0"/>
              <a:t> </a:t>
            </a:r>
            <a:r>
              <a:rPr lang="es-ES" dirty="0" err="1"/>
              <a:t>Typeamos</a:t>
            </a:r>
            <a:r>
              <a:rPr lang="es-ES" baseline="0" dirty="0"/>
              <a:t> en</a:t>
            </a:r>
            <a:r>
              <a:rPr lang="es-ES" dirty="0"/>
              <a:t> la barra de búsqueda de </a:t>
            </a:r>
            <a:r>
              <a:rPr lang="es-ES" dirty="0" err="1"/>
              <a:t>google</a:t>
            </a:r>
            <a:r>
              <a:rPr lang="es-ES" dirty="0"/>
              <a:t> </a:t>
            </a:r>
            <a:r>
              <a:rPr lang="es-ES" b="1" dirty="0"/>
              <a:t>country </a:t>
            </a:r>
            <a:r>
              <a:rPr lang="es-ES" b="1" dirty="0" err="1"/>
              <a:t>wsdl</a:t>
            </a:r>
            <a:r>
              <a:rPr lang="es-ES" b="1" baseline="0" dirty="0"/>
              <a:t> </a:t>
            </a:r>
            <a:endParaRPr lang="es-ES" dirty="0"/>
          </a:p>
        </p:txBody>
      </p:sp>
      <p:sp>
        <p:nvSpPr>
          <p:cNvPr id="4" name="Marcador de número de diapositiva 3"/>
          <p:cNvSpPr>
            <a:spLocks noGrp="1"/>
          </p:cNvSpPr>
          <p:nvPr>
            <p:ph type="sldNum" sz="quarter" idx="10"/>
          </p:nvPr>
        </p:nvSpPr>
        <p:spPr/>
        <p:txBody>
          <a:bodyPr/>
          <a:lstStyle/>
          <a:p>
            <a:fld id="{89EDC514-9E28-441F-BF04-3DE8912E9F4E}" type="slidenum">
              <a:rPr lang="en-US" smtClean="0"/>
              <a:t>8</a:t>
            </a:fld>
            <a:endParaRPr lang="en-US"/>
          </a:p>
        </p:txBody>
      </p:sp>
    </p:spTree>
    <p:extLst>
      <p:ext uri="{BB962C8B-B14F-4D97-AF65-F5344CB8AC3E}">
        <p14:creationId xmlns:p14="http://schemas.microsoft.com/office/powerpoint/2010/main" val="4035455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En este caso estaremos haciendo uso del servicio </a:t>
            </a:r>
            <a:r>
              <a:rPr lang="es-ES" dirty="0" err="1"/>
              <a:t>CountryInfoService</a:t>
            </a:r>
            <a:r>
              <a:rPr lang="es-ES" dirty="0"/>
              <a:t> y para encontrarlo</a:t>
            </a:r>
            <a:r>
              <a:rPr lang="es-ES" baseline="0" dirty="0"/>
              <a:t> </a:t>
            </a:r>
            <a:r>
              <a:rPr lang="es-ES" dirty="0" err="1"/>
              <a:t>Typeamos</a:t>
            </a:r>
            <a:r>
              <a:rPr lang="es-ES" baseline="0" dirty="0"/>
              <a:t> en</a:t>
            </a:r>
            <a:r>
              <a:rPr lang="es-ES" dirty="0"/>
              <a:t> la barra de búsqueda de </a:t>
            </a:r>
            <a:r>
              <a:rPr lang="es-ES" dirty="0" err="1"/>
              <a:t>google</a:t>
            </a:r>
            <a:r>
              <a:rPr lang="es-ES" dirty="0"/>
              <a:t> </a:t>
            </a:r>
            <a:r>
              <a:rPr lang="es-ES" b="1" dirty="0"/>
              <a:t>country </a:t>
            </a:r>
            <a:r>
              <a:rPr lang="es-ES" b="1" dirty="0" err="1"/>
              <a:t>wsdl</a:t>
            </a:r>
            <a:r>
              <a:rPr lang="es-ES" b="1" baseline="0" dirty="0"/>
              <a:t> </a:t>
            </a:r>
            <a:endParaRPr lang="es-ES" dirty="0"/>
          </a:p>
        </p:txBody>
      </p:sp>
      <p:sp>
        <p:nvSpPr>
          <p:cNvPr id="4" name="Marcador de número de diapositiva 3"/>
          <p:cNvSpPr>
            <a:spLocks noGrp="1"/>
          </p:cNvSpPr>
          <p:nvPr>
            <p:ph type="sldNum" sz="quarter" idx="10"/>
          </p:nvPr>
        </p:nvSpPr>
        <p:spPr/>
        <p:txBody>
          <a:bodyPr/>
          <a:lstStyle/>
          <a:p>
            <a:fld id="{89EDC514-9E28-441F-BF04-3DE8912E9F4E}" type="slidenum">
              <a:rPr lang="en-US" smtClean="0"/>
              <a:t>9</a:t>
            </a:fld>
            <a:endParaRPr lang="en-US"/>
          </a:p>
        </p:txBody>
      </p:sp>
    </p:spTree>
    <p:extLst>
      <p:ext uri="{BB962C8B-B14F-4D97-AF65-F5344CB8AC3E}">
        <p14:creationId xmlns:p14="http://schemas.microsoft.com/office/powerpoint/2010/main" val="2368350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10"/>
          </p:nvPr>
        </p:nvSpPr>
        <p:spPr/>
        <p:txBody>
          <a:bodyPr/>
          <a:lstStyle/>
          <a:p>
            <a:fld id="{89EDC514-9E28-441F-BF04-3DE8912E9F4E}" type="slidenum">
              <a:rPr lang="en-US" smtClean="0"/>
              <a:t>10</a:t>
            </a:fld>
            <a:endParaRPr lang="en-US"/>
          </a:p>
        </p:txBody>
      </p:sp>
    </p:spTree>
    <p:extLst>
      <p:ext uri="{BB962C8B-B14F-4D97-AF65-F5344CB8AC3E}">
        <p14:creationId xmlns:p14="http://schemas.microsoft.com/office/powerpoint/2010/main" val="2494715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10"/>
          </p:nvPr>
        </p:nvSpPr>
        <p:spPr/>
        <p:txBody>
          <a:bodyPr/>
          <a:lstStyle/>
          <a:p>
            <a:fld id="{89EDC514-9E28-441F-BF04-3DE8912E9F4E}" type="slidenum">
              <a:rPr lang="en-US" smtClean="0"/>
              <a:t>11</a:t>
            </a:fld>
            <a:endParaRPr lang="en-US"/>
          </a:p>
        </p:txBody>
      </p:sp>
    </p:spTree>
    <p:extLst>
      <p:ext uri="{BB962C8B-B14F-4D97-AF65-F5344CB8AC3E}">
        <p14:creationId xmlns:p14="http://schemas.microsoft.com/office/powerpoint/2010/main" val="900258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Marcador de número de diapositiva 3"/>
          <p:cNvSpPr>
            <a:spLocks noGrp="1"/>
          </p:cNvSpPr>
          <p:nvPr>
            <p:ph type="sldNum" sz="quarter" idx="10"/>
          </p:nvPr>
        </p:nvSpPr>
        <p:spPr/>
        <p:txBody>
          <a:bodyPr/>
          <a:lstStyle/>
          <a:p>
            <a:fld id="{89EDC514-9E28-441F-BF04-3DE8912E9F4E}" type="slidenum">
              <a:rPr lang="en-US" smtClean="0"/>
              <a:t>12</a:t>
            </a:fld>
            <a:endParaRPr lang="en-US"/>
          </a:p>
        </p:txBody>
      </p:sp>
    </p:spTree>
    <p:extLst>
      <p:ext uri="{BB962C8B-B14F-4D97-AF65-F5344CB8AC3E}">
        <p14:creationId xmlns:p14="http://schemas.microsoft.com/office/powerpoint/2010/main" val="2808956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003798"/>
            <a:ext cx="4032448" cy="1152129"/>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ea typeface="맑은 고딕" pitchFamily="50" charset="-127"/>
              </a:rPr>
              <a:t>FREE PPT </a:t>
            </a:r>
          </a:p>
          <a:p>
            <a:pPr lvl="0"/>
            <a:r>
              <a:rPr lang="en-US" altLang="ko-KR" dirty="0">
                <a:ea typeface="맑은 고딕" pitchFamily="50" charset="-127"/>
              </a:rPr>
              <a:t>TEMPLATES</a:t>
            </a:r>
            <a:endParaRPr lang="en-US" altLang="ko-KR" dirty="0"/>
          </a:p>
        </p:txBody>
      </p:sp>
      <p:sp>
        <p:nvSpPr>
          <p:cNvPr id="11" name="Text Placeholder 9"/>
          <p:cNvSpPr>
            <a:spLocks noGrp="1"/>
          </p:cNvSpPr>
          <p:nvPr>
            <p:ph type="body" sz="quarter" idx="11" hasCustomPrompt="1"/>
          </p:nvPr>
        </p:nvSpPr>
        <p:spPr>
          <a:xfrm>
            <a:off x="395388" y="4155926"/>
            <a:ext cx="4032448" cy="576064"/>
          </a:xfrm>
          <a:prstGeom prst="rect">
            <a:avLst/>
          </a:prstGeom>
        </p:spPr>
        <p:txBody>
          <a:bodyPr anchor="ctr"/>
          <a:lstStyle>
            <a:lvl1pPr marL="0" indent="0" algn="l">
              <a:lnSpc>
                <a:spcPct val="100000"/>
              </a:lnSpc>
              <a:buNone/>
              <a:defRPr sz="1400" b="0" baseline="0">
                <a:solidFill>
                  <a:schemeClr val="bg1"/>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7"/>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0"/>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327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51520"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62570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328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51272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3596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24526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52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2514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20633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5056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0647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8502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
          <p:cNvSpPr>
            <a:spLocks noGrp="1"/>
          </p:cNvSpPr>
          <p:nvPr>
            <p:ph type="pic" idx="12" hasCustomPrompt="1"/>
          </p:nvPr>
        </p:nvSpPr>
        <p:spPr>
          <a:xfrm>
            <a:off x="538848"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2639427"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4727659"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6815891"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539552"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39551"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639427"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2639426"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userDrawn="1"/>
        </p:nvSpPr>
        <p:spPr>
          <a:xfrm>
            <a:off x="4727659"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userDrawn="1"/>
        </p:nvSpPr>
        <p:spPr>
          <a:xfrm>
            <a:off x="4727658"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userDrawn="1"/>
        </p:nvSpPr>
        <p:spPr>
          <a:xfrm>
            <a:off x="6815891"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userDrawn="1"/>
        </p:nvSpPr>
        <p:spPr>
          <a:xfrm>
            <a:off x="6815890"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832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2"/>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2" y="1188189"/>
            <a:ext cx="3511110"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5"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78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1" r:id="rId5"/>
    <p:sldLayoutId id="2147483655" r:id="rId6"/>
    <p:sldLayoutId id="2147483672" r:id="rId7"/>
    <p:sldLayoutId id="2147483675" r:id="rId8"/>
    <p:sldLayoutId id="2147483663" r:id="rId9"/>
    <p:sldLayoutId id="2147483674" r:id="rId10"/>
    <p:sldLayoutId id="2147483665" r:id="rId11"/>
    <p:sldLayoutId id="2147483666" r:id="rId12"/>
    <p:sldLayoutId id="2147483673" r:id="rId13"/>
    <p:sldLayoutId id="2147483669" r:id="rId14"/>
    <p:sldLayoutId id="2147483676" r:id="rId15"/>
    <p:sldLayoutId id="2147483668" r:id="rId16"/>
    <p:sldLayoutId id="2147483677"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7544" y="4083918"/>
            <a:ext cx="8568952" cy="1008112"/>
          </a:xfrm>
        </p:spPr>
        <p:txBody>
          <a:bodyPr/>
          <a:lstStyle/>
          <a:p>
            <a:pPr lvl="0">
              <a:spcBef>
                <a:spcPts val="0"/>
              </a:spcBef>
              <a:defRPr/>
            </a:pPr>
            <a:r>
              <a:rPr lang="en-US" altLang="ko-KR" sz="2800" dirty="0">
                <a:latin typeface="+mj-lt"/>
                <a:ea typeface="맑은 고딕" pitchFamily="50" charset="-127"/>
                <a:cs typeface="Times New Roman" panose="02020603050405020304" pitchFamily="18" charset="0"/>
              </a:rPr>
              <a:t>SoapUI para principiantes</a:t>
            </a:r>
          </a:p>
          <a:p>
            <a:pPr lvl="0" algn="r">
              <a:spcBef>
                <a:spcPts val="0"/>
              </a:spcBef>
              <a:defRPr/>
            </a:pPr>
            <a:r>
              <a:rPr lang="en-US" altLang="ko-KR" sz="2000" i="1" u="sng" dirty="0">
                <a:latin typeface="+mj-lt"/>
                <a:ea typeface="맑은 고딕" pitchFamily="50" charset="-127"/>
                <a:cs typeface="Times New Roman" panose="02020603050405020304" pitchFamily="18" charset="0"/>
              </a:rPr>
              <a:t>Autora</a:t>
            </a:r>
            <a:r>
              <a:rPr lang="en-US" altLang="ko-KR" sz="2000" b="1" dirty="0">
                <a:latin typeface="+mj-lt"/>
                <a:ea typeface="맑은 고딕" pitchFamily="50" charset="-127"/>
                <a:cs typeface="Times New Roman" panose="02020603050405020304" pitchFamily="18" charset="0"/>
              </a:rPr>
              <a:t>: </a:t>
            </a:r>
          </a:p>
          <a:p>
            <a:pPr lvl="0" algn="r">
              <a:spcBef>
                <a:spcPts val="0"/>
              </a:spcBef>
              <a:defRPr/>
            </a:pPr>
            <a:r>
              <a:rPr lang="en-US" altLang="ko-KR" sz="1800" dirty="0">
                <a:latin typeface="+mj-lt"/>
                <a:ea typeface="맑은 고딕" pitchFamily="50" charset="-127"/>
                <a:cs typeface="Times New Roman" panose="02020603050405020304" pitchFamily="18" charset="0"/>
              </a:rPr>
              <a:t>Ailyn del Pino Acosta</a:t>
            </a:r>
            <a:endParaRPr lang="en-US" altLang="ko-KR" sz="1800" dirty="0">
              <a:latin typeface="+mj-lt"/>
              <a:cs typeface="Times New Roman" panose="02020603050405020304" pitchFamily="18" charset="0"/>
            </a:endParaRPr>
          </a:p>
          <a:p>
            <a:pPr>
              <a:spcBef>
                <a:spcPts val="0"/>
              </a:spcBef>
              <a:defRPr/>
            </a:pPr>
            <a:endParaRPr lang="en-US" altLang="ko-KR" sz="1200" dirty="0"/>
          </a:p>
        </p:txBody>
      </p:sp>
      <p:pic>
        <p:nvPicPr>
          <p:cNvPr id="5" name="Imagen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40352" y="123478"/>
            <a:ext cx="1296144" cy="447883"/>
          </a:xfrm>
          <a:prstGeom prst="rect">
            <a:avLst/>
          </a:prstGeom>
        </p:spPr>
      </p:pic>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Adicionando archivo WSDL</a:t>
            </a:r>
            <a:endParaRPr lang="ko-KR" altLang="en-US" dirty="0">
              <a:solidFill>
                <a:schemeClr val="accent1"/>
              </a:solidFill>
            </a:endParaRPr>
          </a:p>
        </p:txBody>
      </p:sp>
      <p:pic>
        <p:nvPicPr>
          <p:cNvPr id="7" name="Imagen 6"/>
          <p:cNvPicPr>
            <a:picLocks noChangeAspect="1"/>
          </p:cNvPicPr>
          <p:nvPr/>
        </p:nvPicPr>
        <p:blipFill>
          <a:blip r:embed="rId3"/>
          <a:stretch>
            <a:fillRect/>
          </a:stretch>
        </p:blipFill>
        <p:spPr>
          <a:xfrm>
            <a:off x="1691680" y="2211710"/>
            <a:ext cx="5629676" cy="2636118"/>
          </a:xfrm>
          <a:prstGeom prst="rect">
            <a:avLst/>
          </a:prstGeom>
          <a:ln>
            <a:solidFill>
              <a:schemeClr val="tx1"/>
            </a:solidFill>
          </a:ln>
        </p:spPr>
      </p:pic>
      <p:sp>
        <p:nvSpPr>
          <p:cNvPr id="9" name="Rectángulo 8"/>
          <p:cNvSpPr/>
          <p:nvPr/>
        </p:nvSpPr>
        <p:spPr>
          <a:xfrm>
            <a:off x="107504" y="1203599"/>
            <a:ext cx="8928992" cy="923330"/>
          </a:xfrm>
          <a:prstGeom prst="rect">
            <a:avLst/>
          </a:prstGeom>
        </p:spPr>
        <p:txBody>
          <a:bodyPr wrap="square">
            <a:spAutoFit/>
          </a:bodyPr>
          <a:lstStyle/>
          <a:p>
            <a:r>
              <a:rPr lang="es-ES" dirty="0">
                <a:solidFill>
                  <a:schemeClr val="tx1">
                    <a:lumMod val="75000"/>
                    <a:lumOff val="25000"/>
                  </a:schemeClr>
                </a:solidFill>
              </a:rPr>
              <a:t>2- Una vez que este servicio se encuentre descargado en nuestras PC lo cargamos a partir del botón </a:t>
            </a:r>
            <a:r>
              <a:rPr lang="es-ES" b="1" dirty="0" err="1">
                <a:solidFill>
                  <a:schemeClr val="tx1">
                    <a:lumMod val="75000"/>
                    <a:lumOff val="25000"/>
                  </a:schemeClr>
                </a:solidFill>
              </a:rPr>
              <a:t>Browse</a:t>
            </a:r>
            <a:r>
              <a:rPr lang="es-ES" b="1" dirty="0">
                <a:solidFill>
                  <a:schemeClr val="tx1">
                    <a:lumMod val="75000"/>
                    <a:lumOff val="25000"/>
                  </a:schemeClr>
                </a:solidFill>
              </a:rPr>
              <a:t>… </a:t>
            </a:r>
            <a:r>
              <a:rPr lang="es-ES" dirty="0">
                <a:solidFill>
                  <a:schemeClr val="tx1">
                    <a:lumMod val="75000"/>
                    <a:lumOff val="25000"/>
                  </a:schemeClr>
                </a:solidFill>
              </a:rPr>
              <a:t>de la ventana Add WSDL y posteriormente presionamos el botón OK.</a:t>
            </a:r>
          </a:p>
        </p:txBody>
      </p:sp>
    </p:spTree>
    <p:extLst>
      <p:ext uri="{BB962C8B-B14F-4D97-AF65-F5344CB8AC3E}">
        <p14:creationId xmlns:p14="http://schemas.microsoft.com/office/powerpoint/2010/main" val="2464550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Adicionando archivo WSDL</a:t>
            </a:r>
            <a:endParaRPr lang="ko-KR" altLang="en-US" sz="2800" dirty="0">
              <a:solidFill>
                <a:schemeClr val="accent1"/>
              </a:solidFill>
            </a:endParaRPr>
          </a:p>
        </p:txBody>
      </p:sp>
      <p:sp>
        <p:nvSpPr>
          <p:cNvPr id="9" name="Rectángulo 8"/>
          <p:cNvSpPr/>
          <p:nvPr/>
        </p:nvSpPr>
        <p:spPr>
          <a:xfrm>
            <a:off x="2483768" y="1779662"/>
            <a:ext cx="6120680" cy="1200329"/>
          </a:xfrm>
          <a:prstGeom prst="rect">
            <a:avLst/>
          </a:prstGeom>
        </p:spPr>
        <p:txBody>
          <a:bodyPr wrap="square">
            <a:spAutoFit/>
          </a:bodyPr>
          <a:lstStyle/>
          <a:p>
            <a:r>
              <a:rPr lang="es-ES" dirty="0">
                <a:solidFill>
                  <a:schemeClr val="tx1">
                    <a:lumMod val="75000"/>
                    <a:lumOff val="25000"/>
                  </a:schemeClr>
                </a:solidFill>
              </a:rPr>
              <a:t>2- De esta manera se deben mostrar en el navegador las operaciones del servicio web asociadas con el proyecto, </a:t>
            </a:r>
          </a:p>
          <a:p>
            <a:r>
              <a:rPr lang="es-ES" dirty="0">
                <a:solidFill>
                  <a:schemeClr val="tx1">
                    <a:lumMod val="75000"/>
                    <a:lumOff val="25000"/>
                  </a:schemeClr>
                </a:solidFill>
              </a:rPr>
              <a:t>lo cual significa que ha agregado correctamente WSDL a su proyecto.</a:t>
            </a:r>
          </a:p>
        </p:txBody>
      </p:sp>
      <p:pic>
        <p:nvPicPr>
          <p:cNvPr id="10" name="Imagen 9"/>
          <p:cNvPicPr>
            <a:picLocks noChangeAspect="1"/>
          </p:cNvPicPr>
          <p:nvPr/>
        </p:nvPicPr>
        <p:blipFill>
          <a:blip r:embed="rId3"/>
          <a:stretch>
            <a:fillRect/>
          </a:stretch>
        </p:blipFill>
        <p:spPr>
          <a:xfrm>
            <a:off x="225250" y="1131590"/>
            <a:ext cx="2110558" cy="3867894"/>
          </a:xfrm>
          <a:prstGeom prst="rect">
            <a:avLst/>
          </a:prstGeom>
          <a:ln>
            <a:solidFill>
              <a:schemeClr val="tx1"/>
            </a:solidFill>
          </a:ln>
        </p:spPr>
      </p:pic>
    </p:spTree>
    <p:extLst>
      <p:ext uri="{BB962C8B-B14F-4D97-AF65-F5344CB8AC3E}">
        <p14:creationId xmlns:p14="http://schemas.microsoft.com/office/powerpoint/2010/main" val="3705526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Creando conjunto de prueba y casos de prueba.</a:t>
            </a:r>
            <a:endParaRPr lang="ko-KR" altLang="en-US" dirty="0">
              <a:solidFill>
                <a:schemeClr val="accent1"/>
              </a:solidFill>
            </a:endParaRPr>
          </a:p>
        </p:txBody>
      </p:sp>
      <p:sp>
        <p:nvSpPr>
          <p:cNvPr id="9" name="Rectángulo 8"/>
          <p:cNvSpPr/>
          <p:nvPr/>
        </p:nvSpPr>
        <p:spPr>
          <a:xfrm>
            <a:off x="107504" y="1491630"/>
            <a:ext cx="5832648" cy="923330"/>
          </a:xfrm>
          <a:prstGeom prst="rect">
            <a:avLst/>
          </a:prstGeom>
        </p:spPr>
        <p:txBody>
          <a:bodyPr wrap="square">
            <a:spAutoFit/>
          </a:bodyPr>
          <a:lstStyle/>
          <a:p>
            <a:r>
              <a:rPr lang="es-ES" dirty="0">
                <a:solidFill>
                  <a:schemeClr val="tx1">
                    <a:lumMod val="75000"/>
                    <a:lumOff val="25000"/>
                  </a:schemeClr>
                </a:solidFill>
              </a:rPr>
              <a:t>1- Para crear un conjunto de prueba basta con dar clic derecho sobre el servicio y presionar la opción: </a:t>
            </a:r>
          </a:p>
          <a:p>
            <a:r>
              <a:rPr lang="es-ES" b="1" dirty="0" err="1">
                <a:solidFill>
                  <a:schemeClr val="tx1">
                    <a:lumMod val="75000"/>
                    <a:lumOff val="25000"/>
                  </a:schemeClr>
                </a:solidFill>
              </a:rPr>
              <a:t>Generate</a:t>
            </a:r>
            <a:r>
              <a:rPr lang="es-ES" b="1" dirty="0">
                <a:solidFill>
                  <a:schemeClr val="tx1">
                    <a:lumMod val="75000"/>
                    <a:lumOff val="25000"/>
                  </a:schemeClr>
                </a:solidFill>
              </a:rPr>
              <a:t> </a:t>
            </a:r>
            <a:r>
              <a:rPr lang="es-ES" b="1" dirty="0" err="1">
                <a:solidFill>
                  <a:schemeClr val="tx1">
                    <a:lumMod val="75000"/>
                    <a:lumOff val="25000"/>
                  </a:schemeClr>
                </a:solidFill>
              </a:rPr>
              <a:t>TestSuite</a:t>
            </a:r>
            <a:endParaRPr lang="es-ES" b="1" dirty="0">
              <a:solidFill>
                <a:schemeClr val="tx1">
                  <a:lumMod val="75000"/>
                  <a:lumOff val="25000"/>
                </a:schemeClr>
              </a:solidFill>
            </a:endParaRPr>
          </a:p>
        </p:txBody>
      </p:sp>
      <p:pic>
        <p:nvPicPr>
          <p:cNvPr id="4" name="Imagen 3"/>
          <p:cNvPicPr>
            <a:picLocks noChangeAspect="1"/>
          </p:cNvPicPr>
          <p:nvPr/>
        </p:nvPicPr>
        <p:blipFill>
          <a:blip r:embed="rId3"/>
          <a:stretch>
            <a:fillRect/>
          </a:stretch>
        </p:blipFill>
        <p:spPr>
          <a:xfrm>
            <a:off x="6156176" y="1203598"/>
            <a:ext cx="2915881" cy="3816424"/>
          </a:xfrm>
          <a:prstGeom prst="rect">
            <a:avLst/>
          </a:prstGeom>
          <a:ln>
            <a:solidFill>
              <a:schemeClr val="tx1"/>
            </a:solidFill>
          </a:ln>
        </p:spPr>
      </p:pic>
    </p:spTree>
    <p:extLst>
      <p:ext uri="{BB962C8B-B14F-4D97-AF65-F5344CB8AC3E}">
        <p14:creationId xmlns:p14="http://schemas.microsoft.com/office/powerpoint/2010/main" val="395462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Creando conjunto de prueba y casos de prueba.</a:t>
            </a:r>
            <a:endParaRPr lang="ko-KR" altLang="en-US" dirty="0">
              <a:solidFill>
                <a:schemeClr val="accent1"/>
              </a:solidFill>
            </a:endParaRPr>
          </a:p>
        </p:txBody>
      </p:sp>
      <p:sp>
        <p:nvSpPr>
          <p:cNvPr id="9" name="Rectángulo 8"/>
          <p:cNvSpPr/>
          <p:nvPr/>
        </p:nvSpPr>
        <p:spPr>
          <a:xfrm>
            <a:off x="162594" y="1347614"/>
            <a:ext cx="8967714" cy="2585323"/>
          </a:xfrm>
          <a:prstGeom prst="rect">
            <a:avLst/>
          </a:prstGeom>
        </p:spPr>
        <p:txBody>
          <a:bodyPr wrap="square">
            <a:spAutoFit/>
          </a:bodyPr>
          <a:lstStyle/>
          <a:p>
            <a:r>
              <a:rPr lang="es-ES" dirty="0">
                <a:solidFill>
                  <a:schemeClr val="tx1">
                    <a:lumMod val="75000"/>
                    <a:lumOff val="25000"/>
                  </a:schemeClr>
                </a:solidFill>
              </a:rPr>
              <a:t>2- Luego se muestra esta ventana donde debemos elegir el estilo del conjunto de</a:t>
            </a:r>
          </a:p>
          <a:p>
            <a:r>
              <a:rPr lang="es-ES" dirty="0">
                <a:solidFill>
                  <a:schemeClr val="tx1">
                    <a:lumMod val="75000"/>
                    <a:lumOff val="25000"/>
                  </a:schemeClr>
                </a:solidFill>
              </a:rPr>
              <a:t> prueba que queremos crear. </a:t>
            </a:r>
          </a:p>
          <a:p>
            <a:endParaRPr lang="es-ES" dirty="0">
              <a:solidFill>
                <a:schemeClr val="tx1">
                  <a:lumMod val="75000"/>
                  <a:lumOff val="25000"/>
                </a:schemeClr>
              </a:solidFill>
            </a:endParaRPr>
          </a:p>
          <a:p>
            <a:pPr marL="285750" indent="-285750">
              <a:buFont typeface="Wingdings" panose="05000000000000000000" pitchFamily="2" charset="2"/>
              <a:buChar char="q"/>
            </a:pPr>
            <a:r>
              <a:rPr lang="es-ES" dirty="0">
                <a:solidFill>
                  <a:schemeClr val="tx1">
                    <a:lumMod val="75000"/>
                    <a:lumOff val="25000"/>
                  </a:schemeClr>
                </a:solidFill>
              </a:rPr>
              <a:t>La primera opción indica un caso de</a:t>
            </a:r>
          </a:p>
          <a:p>
            <a:r>
              <a:rPr lang="es-ES" dirty="0">
                <a:solidFill>
                  <a:schemeClr val="tx1">
                    <a:lumMod val="75000"/>
                    <a:lumOff val="25000"/>
                  </a:schemeClr>
                </a:solidFill>
              </a:rPr>
              <a:t> prueba para cada operación.</a:t>
            </a:r>
          </a:p>
          <a:p>
            <a:endParaRPr lang="es-ES" dirty="0">
              <a:solidFill>
                <a:schemeClr val="tx1">
                  <a:lumMod val="75000"/>
                  <a:lumOff val="25000"/>
                </a:schemeClr>
              </a:solidFill>
            </a:endParaRPr>
          </a:p>
          <a:p>
            <a:pPr marL="285750" indent="-285750">
              <a:buFont typeface="Wingdings" panose="05000000000000000000" pitchFamily="2" charset="2"/>
              <a:buChar char="q"/>
            </a:pPr>
            <a:r>
              <a:rPr lang="es-ES" dirty="0">
                <a:solidFill>
                  <a:schemeClr val="tx1">
                    <a:lumMod val="75000"/>
                    <a:lumOff val="25000"/>
                  </a:schemeClr>
                </a:solidFill>
              </a:rPr>
              <a:t>La segunda opción se refiere a un </a:t>
            </a:r>
          </a:p>
          <a:p>
            <a:r>
              <a:rPr lang="es-ES" dirty="0">
                <a:solidFill>
                  <a:schemeClr val="tx1">
                    <a:lumMod val="75000"/>
                    <a:lumOff val="25000"/>
                  </a:schemeClr>
                </a:solidFill>
              </a:rPr>
              <a:t>único caso de prueba con una solicitud </a:t>
            </a:r>
          </a:p>
          <a:p>
            <a:r>
              <a:rPr lang="es-ES" dirty="0">
                <a:solidFill>
                  <a:schemeClr val="tx1">
                    <a:lumMod val="75000"/>
                    <a:lumOff val="25000"/>
                  </a:schemeClr>
                </a:solidFill>
              </a:rPr>
              <a:t>para cada operación.</a:t>
            </a:r>
          </a:p>
        </p:txBody>
      </p:sp>
      <p:pic>
        <p:nvPicPr>
          <p:cNvPr id="3" name="Imagen 2"/>
          <p:cNvPicPr>
            <a:picLocks noChangeAspect="1"/>
          </p:cNvPicPr>
          <p:nvPr/>
        </p:nvPicPr>
        <p:blipFill>
          <a:blip r:embed="rId3"/>
          <a:stretch>
            <a:fillRect/>
          </a:stretch>
        </p:blipFill>
        <p:spPr>
          <a:xfrm>
            <a:off x="4646451" y="1707654"/>
            <a:ext cx="4381128" cy="3335631"/>
          </a:xfrm>
          <a:prstGeom prst="rect">
            <a:avLst/>
          </a:prstGeom>
          <a:ln>
            <a:solidFill>
              <a:schemeClr val="tx1"/>
            </a:solidFill>
          </a:ln>
        </p:spPr>
      </p:pic>
    </p:spTree>
    <p:extLst>
      <p:ext uri="{BB962C8B-B14F-4D97-AF65-F5344CB8AC3E}">
        <p14:creationId xmlns:p14="http://schemas.microsoft.com/office/powerpoint/2010/main" val="2971526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Creando conjunto de prueba y casos de prueba.</a:t>
            </a:r>
            <a:endParaRPr lang="ko-KR" altLang="en-US" dirty="0">
              <a:solidFill>
                <a:schemeClr val="accent1"/>
              </a:solidFill>
            </a:endParaRPr>
          </a:p>
        </p:txBody>
      </p:sp>
      <p:sp>
        <p:nvSpPr>
          <p:cNvPr id="9" name="Rectángulo 8"/>
          <p:cNvSpPr/>
          <p:nvPr/>
        </p:nvSpPr>
        <p:spPr>
          <a:xfrm>
            <a:off x="35496" y="1275606"/>
            <a:ext cx="9001000" cy="646331"/>
          </a:xfrm>
          <a:prstGeom prst="rect">
            <a:avLst/>
          </a:prstGeom>
        </p:spPr>
        <p:txBody>
          <a:bodyPr wrap="square">
            <a:spAutoFit/>
          </a:bodyPr>
          <a:lstStyle/>
          <a:p>
            <a:r>
              <a:rPr lang="es-ES" dirty="0">
                <a:solidFill>
                  <a:schemeClr val="tx1">
                    <a:lumMod val="75000"/>
                    <a:lumOff val="25000"/>
                  </a:schemeClr>
                </a:solidFill>
              </a:rPr>
              <a:t>Al dar clic en el botón OK se muestra una ventana en la que debe entrar el nombre del conjunto de prueba que se desea crear y seguidamente se presiona el botón OK.</a:t>
            </a:r>
          </a:p>
        </p:txBody>
      </p:sp>
      <p:pic>
        <p:nvPicPr>
          <p:cNvPr id="5" name="Imagen 4">
            <a:extLst>
              <a:ext uri="{FF2B5EF4-FFF2-40B4-BE49-F238E27FC236}">
                <a16:creationId xmlns:a16="http://schemas.microsoft.com/office/drawing/2014/main" xmlns="" id="{345C238D-FBC5-CFF6-8E21-20D4A4818B5C}"/>
              </a:ext>
            </a:extLst>
          </p:cNvPr>
          <p:cNvPicPr>
            <a:picLocks noChangeAspect="1"/>
          </p:cNvPicPr>
          <p:nvPr/>
        </p:nvPicPr>
        <p:blipFill>
          <a:blip r:embed="rId3"/>
          <a:stretch>
            <a:fillRect/>
          </a:stretch>
        </p:blipFill>
        <p:spPr>
          <a:xfrm>
            <a:off x="467544" y="2283718"/>
            <a:ext cx="2916806" cy="1351950"/>
          </a:xfrm>
          <a:prstGeom prst="rect">
            <a:avLst/>
          </a:prstGeom>
          <a:ln>
            <a:solidFill>
              <a:schemeClr val="tx1"/>
            </a:solidFill>
          </a:ln>
        </p:spPr>
      </p:pic>
      <p:sp>
        <p:nvSpPr>
          <p:cNvPr id="7" name="Rectángulo 6">
            <a:extLst>
              <a:ext uri="{FF2B5EF4-FFF2-40B4-BE49-F238E27FC236}">
                <a16:creationId xmlns:a16="http://schemas.microsoft.com/office/drawing/2014/main" xmlns="" id="{728783B6-EF1B-E333-72A4-48B5E62A42EC}"/>
              </a:ext>
            </a:extLst>
          </p:cNvPr>
          <p:cNvSpPr/>
          <p:nvPr/>
        </p:nvSpPr>
        <p:spPr>
          <a:xfrm>
            <a:off x="5148064" y="4587974"/>
            <a:ext cx="3995936" cy="369332"/>
          </a:xfrm>
          <a:prstGeom prst="rect">
            <a:avLst/>
          </a:prstGeom>
        </p:spPr>
        <p:txBody>
          <a:bodyPr wrap="square">
            <a:spAutoFit/>
          </a:bodyPr>
          <a:lstStyle/>
          <a:p>
            <a:r>
              <a:rPr lang="es-ES" dirty="0">
                <a:solidFill>
                  <a:schemeClr val="tx1">
                    <a:lumMod val="75000"/>
                    <a:lumOff val="25000"/>
                  </a:schemeClr>
                </a:solidFill>
              </a:rPr>
              <a:t>Mostrándose como a continuación…</a:t>
            </a:r>
          </a:p>
        </p:txBody>
      </p:sp>
    </p:spTree>
    <p:extLst>
      <p:ext uri="{BB962C8B-B14F-4D97-AF65-F5344CB8AC3E}">
        <p14:creationId xmlns:p14="http://schemas.microsoft.com/office/powerpoint/2010/main" val="627705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1ECE5974-6EC4-BE12-52FE-79E0775D9AE5}"/>
              </a:ext>
            </a:extLst>
          </p:cNvPr>
          <p:cNvPicPr>
            <a:picLocks noChangeAspect="1"/>
          </p:cNvPicPr>
          <p:nvPr/>
        </p:nvPicPr>
        <p:blipFill>
          <a:blip r:embed="rId3"/>
          <a:stretch>
            <a:fillRect/>
          </a:stretch>
        </p:blipFill>
        <p:spPr>
          <a:xfrm>
            <a:off x="9937" y="0"/>
            <a:ext cx="9134063" cy="5143500"/>
          </a:xfrm>
          <a:prstGeom prst="rect">
            <a:avLst/>
          </a:prstGeom>
        </p:spPr>
      </p:pic>
      <p:sp>
        <p:nvSpPr>
          <p:cNvPr id="8" name="Rectángulo 7">
            <a:extLst>
              <a:ext uri="{FF2B5EF4-FFF2-40B4-BE49-F238E27FC236}">
                <a16:creationId xmlns:a16="http://schemas.microsoft.com/office/drawing/2014/main" xmlns="" id="{AC49DAF7-8C86-0A75-A165-EA2B103B74F8}"/>
              </a:ext>
            </a:extLst>
          </p:cNvPr>
          <p:cNvSpPr/>
          <p:nvPr/>
        </p:nvSpPr>
        <p:spPr>
          <a:xfrm>
            <a:off x="179512" y="2715766"/>
            <a:ext cx="1440160" cy="2016224"/>
          </a:xfrm>
          <a:prstGeom prst="rect">
            <a:avLst/>
          </a:prstGeom>
          <a:noFill/>
          <a:ln>
            <a:solidFill>
              <a:srgbClr val="F214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12377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Interactuando con las solicitudes</a:t>
            </a:r>
            <a:endParaRPr lang="ko-KR" altLang="en-US" dirty="0">
              <a:solidFill>
                <a:schemeClr val="accent1"/>
              </a:solidFill>
            </a:endParaRPr>
          </a:p>
        </p:txBody>
      </p:sp>
      <p:sp>
        <p:nvSpPr>
          <p:cNvPr id="6" name="Rectángulo 5">
            <a:extLst>
              <a:ext uri="{FF2B5EF4-FFF2-40B4-BE49-F238E27FC236}">
                <a16:creationId xmlns:a16="http://schemas.microsoft.com/office/drawing/2014/main" xmlns="" id="{04259396-A405-202B-31D8-C75144B3A11D}"/>
              </a:ext>
            </a:extLst>
          </p:cNvPr>
          <p:cNvSpPr/>
          <p:nvPr/>
        </p:nvSpPr>
        <p:spPr>
          <a:xfrm>
            <a:off x="251520" y="1779662"/>
            <a:ext cx="6801264" cy="923330"/>
          </a:xfrm>
          <a:prstGeom prst="rect">
            <a:avLst/>
          </a:prstGeom>
        </p:spPr>
        <p:txBody>
          <a:bodyPr wrap="square">
            <a:spAutoFit/>
          </a:bodyPr>
          <a:lstStyle/>
          <a:p>
            <a:r>
              <a:rPr lang="es-ES" dirty="0">
                <a:solidFill>
                  <a:schemeClr val="tx1">
                    <a:lumMod val="75000"/>
                    <a:lumOff val="25000"/>
                  </a:schemeClr>
                </a:solidFill>
              </a:rPr>
              <a:t>Expandimos el primer </a:t>
            </a:r>
            <a:r>
              <a:rPr lang="es-ES" dirty="0" err="1">
                <a:solidFill>
                  <a:schemeClr val="tx1">
                    <a:lumMod val="75000"/>
                    <a:lumOff val="25000"/>
                  </a:schemeClr>
                </a:solidFill>
              </a:rPr>
              <a:t>TestCase</a:t>
            </a:r>
            <a:r>
              <a:rPr lang="es-ES" dirty="0">
                <a:solidFill>
                  <a:schemeClr val="tx1">
                    <a:lumMod val="75000"/>
                    <a:lumOff val="25000"/>
                  </a:schemeClr>
                </a:solidFill>
              </a:rPr>
              <a:t> (</a:t>
            </a:r>
            <a:r>
              <a:rPr lang="es-ES" b="1" dirty="0" err="1">
                <a:solidFill>
                  <a:schemeClr val="tx1">
                    <a:lumMod val="75000"/>
                    <a:lumOff val="25000"/>
                  </a:schemeClr>
                </a:solidFill>
              </a:rPr>
              <a:t>CapitalCity</a:t>
            </a:r>
            <a:r>
              <a:rPr lang="es-ES" b="1" dirty="0">
                <a:solidFill>
                  <a:schemeClr val="tx1">
                    <a:lumMod val="75000"/>
                    <a:lumOff val="25000"/>
                  </a:schemeClr>
                </a:solidFill>
              </a:rPr>
              <a:t> </a:t>
            </a:r>
            <a:r>
              <a:rPr lang="es-ES" b="1" dirty="0" err="1">
                <a:solidFill>
                  <a:schemeClr val="tx1">
                    <a:lumMod val="75000"/>
                    <a:lumOff val="25000"/>
                  </a:schemeClr>
                </a:solidFill>
              </a:rPr>
              <a:t>TestCase</a:t>
            </a:r>
            <a:r>
              <a:rPr lang="es-ES" dirty="0">
                <a:solidFill>
                  <a:schemeClr val="tx1">
                    <a:lumMod val="75000"/>
                    <a:lumOff val="25000"/>
                  </a:schemeClr>
                </a:solidFill>
              </a:rPr>
              <a:t>) y </a:t>
            </a:r>
          </a:p>
          <a:p>
            <a:r>
              <a:rPr lang="es-ES" dirty="0">
                <a:solidFill>
                  <a:schemeClr val="tx1">
                    <a:lumMod val="75000"/>
                    <a:lumOff val="25000"/>
                  </a:schemeClr>
                </a:solidFill>
              </a:rPr>
              <a:t>dentro de este expandimos </a:t>
            </a:r>
            <a:r>
              <a:rPr lang="es-ES" b="1" dirty="0">
                <a:solidFill>
                  <a:schemeClr val="tx1">
                    <a:lumMod val="75000"/>
                    <a:lumOff val="25000"/>
                  </a:schemeClr>
                </a:solidFill>
              </a:rPr>
              <a:t>Test </a:t>
            </a:r>
            <a:r>
              <a:rPr lang="es-ES" b="1" dirty="0" err="1">
                <a:solidFill>
                  <a:schemeClr val="tx1">
                    <a:lumMod val="75000"/>
                    <a:lumOff val="25000"/>
                  </a:schemeClr>
                </a:solidFill>
              </a:rPr>
              <a:t>Steps</a:t>
            </a:r>
            <a:r>
              <a:rPr lang="es-ES" b="1" dirty="0">
                <a:solidFill>
                  <a:schemeClr val="tx1">
                    <a:lumMod val="75000"/>
                    <a:lumOff val="25000"/>
                  </a:schemeClr>
                </a:solidFill>
              </a:rPr>
              <a:t>, </a:t>
            </a:r>
            <a:r>
              <a:rPr lang="es-ES" dirty="0">
                <a:solidFill>
                  <a:schemeClr val="tx1">
                    <a:lumMod val="75000"/>
                    <a:lumOff val="25000"/>
                  </a:schemeClr>
                </a:solidFill>
              </a:rPr>
              <a:t>mostrándose de</a:t>
            </a:r>
          </a:p>
          <a:p>
            <a:r>
              <a:rPr lang="es-ES" dirty="0">
                <a:solidFill>
                  <a:schemeClr val="tx1">
                    <a:lumMod val="75000"/>
                    <a:lumOff val="25000"/>
                  </a:schemeClr>
                </a:solidFill>
              </a:rPr>
              <a:t>esta manera la solicitud que queremos probar. </a:t>
            </a:r>
          </a:p>
        </p:txBody>
      </p:sp>
      <p:pic>
        <p:nvPicPr>
          <p:cNvPr id="9" name="Imagen 8">
            <a:extLst>
              <a:ext uri="{FF2B5EF4-FFF2-40B4-BE49-F238E27FC236}">
                <a16:creationId xmlns:a16="http://schemas.microsoft.com/office/drawing/2014/main" xmlns="" id="{7105E7C5-0A9E-0A9A-45A8-7EE1E67E4446}"/>
              </a:ext>
            </a:extLst>
          </p:cNvPr>
          <p:cNvPicPr>
            <a:picLocks noChangeAspect="1"/>
          </p:cNvPicPr>
          <p:nvPr/>
        </p:nvPicPr>
        <p:blipFill>
          <a:blip r:embed="rId3"/>
          <a:stretch>
            <a:fillRect/>
          </a:stretch>
        </p:blipFill>
        <p:spPr>
          <a:xfrm>
            <a:off x="6483704" y="1213616"/>
            <a:ext cx="2408776" cy="3734398"/>
          </a:xfrm>
          <a:prstGeom prst="rect">
            <a:avLst/>
          </a:prstGeom>
          <a:ln>
            <a:solidFill>
              <a:schemeClr val="tx1"/>
            </a:solidFill>
          </a:ln>
        </p:spPr>
      </p:pic>
    </p:spTree>
    <p:extLst>
      <p:ext uri="{BB962C8B-B14F-4D97-AF65-F5344CB8AC3E}">
        <p14:creationId xmlns:p14="http://schemas.microsoft.com/office/powerpoint/2010/main" val="3528289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Interactuando con las solicitudes</a:t>
            </a:r>
            <a:endParaRPr lang="ko-KR" altLang="en-US" sz="2800" dirty="0">
              <a:solidFill>
                <a:schemeClr val="accent1"/>
              </a:solidFill>
            </a:endParaRPr>
          </a:p>
        </p:txBody>
      </p:sp>
      <p:sp>
        <p:nvSpPr>
          <p:cNvPr id="6" name="Rectángulo 5">
            <a:extLst>
              <a:ext uri="{FF2B5EF4-FFF2-40B4-BE49-F238E27FC236}">
                <a16:creationId xmlns:a16="http://schemas.microsoft.com/office/drawing/2014/main" xmlns="" id="{04259396-A405-202B-31D8-C75144B3A11D}"/>
              </a:ext>
            </a:extLst>
          </p:cNvPr>
          <p:cNvSpPr/>
          <p:nvPr/>
        </p:nvSpPr>
        <p:spPr>
          <a:xfrm>
            <a:off x="221100" y="1203598"/>
            <a:ext cx="8922900" cy="369332"/>
          </a:xfrm>
          <a:prstGeom prst="rect">
            <a:avLst/>
          </a:prstGeom>
        </p:spPr>
        <p:txBody>
          <a:bodyPr wrap="square">
            <a:spAutoFit/>
          </a:bodyPr>
          <a:lstStyle/>
          <a:p>
            <a:r>
              <a:rPr lang="es-ES" dirty="0">
                <a:solidFill>
                  <a:schemeClr val="tx1">
                    <a:lumMod val="75000"/>
                    <a:lumOff val="25000"/>
                  </a:schemeClr>
                </a:solidFill>
              </a:rPr>
              <a:t>Al dar doble clic sobre la solicitud que queremos probar se muestra la siguiente vista. </a:t>
            </a:r>
          </a:p>
        </p:txBody>
      </p:sp>
      <p:pic>
        <p:nvPicPr>
          <p:cNvPr id="13" name="Imagen 12">
            <a:extLst>
              <a:ext uri="{FF2B5EF4-FFF2-40B4-BE49-F238E27FC236}">
                <a16:creationId xmlns:a16="http://schemas.microsoft.com/office/drawing/2014/main" xmlns="" id="{251CBFC1-BB23-B098-1657-494920DA9EA3}"/>
              </a:ext>
            </a:extLst>
          </p:cNvPr>
          <p:cNvPicPr>
            <a:picLocks noChangeAspect="1"/>
          </p:cNvPicPr>
          <p:nvPr/>
        </p:nvPicPr>
        <p:blipFill>
          <a:blip r:embed="rId3"/>
          <a:stretch>
            <a:fillRect/>
          </a:stretch>
        </p:blipFill>
        <p:spPr>
          <a:xfrm>
            <a:off x="1115616" y="1572930"/>
            <a:ext cx="6192688" cy="3533934"/>
          </a:xfrm>
          <a:prstGeom prst="rect">
            <a:avLst/>
          </a:prstGeom>
          <a:ln>
            <a:solidFill>
              <a:schemeClr val="tx1"/>
            </a:solidFill>
          </a:ln>
        </p:spPr>
      </p:pic>
    </p:spTree>
    <p:extLst>
      <p:ext uri="{BB962C8B-B14F-4D97-AF65-F5344CB8AC3E}">
        <p14:creationId xmlns:p14="http://schemas.microsoft.com/office/powerpoint/2010/main" val="143060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Parámetros de entrada</a:t>
            </a:r>
            <a:endParaRPr lang="ko-KR" altLang="en-US" sz="2800" dirty="0">
              <a:solidFill>
                <a:schemeClr val="accent1"/>
              </a:solidFill>
            </a:endParaRPr>
          </a:p>
        </p:txBody>
      </p:sp>
      <p:sp>
        <p:nvSpPr>
          <p:cNvPr id="6" name="Rectángulo 5">
            <a:extLst>
              <a:ext uri="{FF2B5EF4-FFF2-40B4-BE49-F238E27FC236}">
                <a16:creationId xmlns:a16="http://schemas.microsoft.com/office/drawing/2014/main" xmlns="" id="{04259396-A405-202B-31D8-C75144B3A11D}"/>
              </a:ext>
            </a:extLst>
          </p:cNvPr>
          <p:cNvSpPr/>
          <p:nvPr/>
        </p:nvSpPr>
        <p:spPr>
          <a:xfrm>
            <a:off x="110550" y="1245989"/>
            <a:ext cx="8922900" cy="923330"/>
          </a:xfrm>
          <a:prstGeom prst="rect">
            <a:avLst/>
          </a:prstGeom>
        </p:spPr>
        <p:txBody>
          <a:bodyPr wrap="square">
            <a:spAutoFit/>
          </a:bodyPr>
          <a:lstStyle/>
          <a:p>
            <a:r>
              <a:rPr lang="es-ES" dirty="0">
                <a:solidFill>
                  <a:schemeClr val="tx1">
                    <a:lumMod val="75000"/>
                    <a:lumOff val="25000"/>
                  </a:schemeClr>
                </a:solidFill>
              </a:rPr>
              <a:t>Para obtener una respuesta a dicha solicitud basta con especificar los parámetros de entrada, en este caso el código ISO del país. Posteriormente presionamos el triángulo </a:t>
            </a:r>
          </a:p>
          <a:p>
            <a:r>
              <a:rPr lang="es-ES" dirty="0">
                <a:solidFill>
                  <a:schemeClr val="tx1">
                    <a:lumMod val="75000"/>
                    <a:lumOff val="25000"/>
                  </a:schemeClr>
                </a:solidFill>
              </a:rPr>
              <a:t>verde para ejecutar dicha solicitud.</a:t>
            </a:r>
          </a:p>
        </p:txBody>
      </p:sp>
      <p:pic>
        <p:nvPicPr>
          <p:cNvPr id="4" name="Imagen 3">
            <a:extLst>
              <a:ext uri="{FF2B5EF4-FFF2-40B4-BE49-F238E27FC236}">
                <a16:creationId xmlns:a16="http://schemas.microsoft.com/office/drawing/2014/main" xmlns="" id="{096A479B-1043-0637-47E0-D7446907F2F9}"/>
              </a:ext>
            </a:extLst>
          </p:cNvPr>
          <p:cNvPicPr>
            <a:picLocks noChangeAspect="1"/>
          </p:cNvPicPr>
          <p:nvPr/>
        </p:nvPicPr>
        <p:blipFill rotWithShape="1">
          <a:blip r:embed="rId3"/>
          <a:srcRect r="54839" b="69600"/>
          <a:stretch/>
        </p:blipFill>
        <p:spPr>
          <a:xfrm>
            <a:off x="1979712" y="2378951"/>
            <a:ext cx="4536504" cy="2088242"/>
          </a:xfrm>
          <a:prstGeom prst="rect">
            <a:avLst/>
          </a:prstGeom>
          <a:solidFill>
            <a:schemeClr val="accent2"/>
          </a:solidFill>
          <a:ln>
            <a:solidFill>
              <a:schemeClr val="tx1"/>
            </a:solidFill>
          </a:ln>
        </p:spPr>
      </p:pic>
    </p:spTree>
    <p:extLst>
      <p:ext uri="{BB962C8B-B14F-4D97-AF65-F5344CB8AC3E}">
        <p14:creationId xmlns:p14="http://schemas.microsoft.com/office/powerpoint/2010/main" val="5180481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Ejecutando la </a:t>
            </a:r>
            <a:r>
              <a:rPr lang="en-US" altLang="ko-KR" sz="2800" dirty="0" err="1"/>
              <a:t>solicitud</a:t>
            </a:r>
            <a:endParaRPr lang="ko-KR" altLang="en-US" sz="2800" dirty="0">
              <a:solidFill>
                <a:schemeClr val="accent1"/>
              </a:solidFill>
            </a:endParaRPr>
          </a:p>
        </p:txBody>
      </p:sp>
      <p:sp>
        <p:nvSpPr>
          <p:cNvPr id="6" name="Rectángulo 5">
            <a:extLst>
              <a:ext uri="{FF2B5EF4-FFF2-40B4-BE49-F238E27FC236}">
                <a16:creationId xmlns:a16="http://schemas.microsoft.com/office/drawing/2014/main" xmlns="" id="{04259396-A405-202B-31D8-C75144B3A11D}"/>
              </a:ext>
            </a:extLst>
          </p:cNvPr>
          <p:cNvSpPr/>
          <p:nvPr/>
        </p:nvSpPr>
        <p:spPr>
          <a:xfrm>
            <a:off x="179512" y="1245989"/>
            <a:ext cx="8922900" cy="646331"/>
          </a:xfrm>
          <a:prstGeom prst="rect">
            <a:avLst/>
          </a:prstGeom>
        </p:spPr>
        <p:txBody>
          <a:bodyPr wrap="square">
            <a:spAutoFit/>
          </a:bodyPr>
          <a:lstStyle/>
          <a:p>
            <a:r>
              <a:rPr lang="es-ES" dirty="0">
                <a:solidFill>
                  <a:schemeClr val="tx1">
                    <a:lumMod val="75000"/>
                    <a:lumOff val="25000"/>
                  </a:schemeClr>
                </a:solidFill>
              </a:rPr>
              <a:t>Al especificar el código ISO del país y ejecutar dicha solicitud se muestra como </a:t>
            </a:r>
          </a:p>
          <a:p>
            <a:r>
              <a:rPr lang="es-ES" dirty="0">
                <a:solidFill>
                  <a:schemeClr val="tx1">
                    <a:lumMod val="75000"/>
                    <a:lumOff val="25000"/>
                  </a:schemeClr>
                </a:solidFill>
              </a:rPr>
              <a:t>respuesta la ciudad capital del mismo.</a:t>
            </a:r>
          </a:p>
        </p:txBody>
      </p:sp>
      <p:pic>
        <p:nvPicPr>
          <p:cNvPr id="8" name="Imagen 7">
            <a:extLst>
              <a:ext uri="{FF2B5EF4-FFF2-40B4-BE49-F238E27FC236}">
                <a16:creationId xmlns:a16="http://schemas.microsoft.com/office/drawing/2014/main" xmlns="" id="{63A8DD34-2315-B4BA-0CF5-4EA5BD4ABE2B}"/>
              </a:ext>
            </a:extLst>
          </p:cNvPr>
          <p:cNvPicPr>
            <a:picLocks noChangeAspect="1"/>
          </p:cNvPicPr>
          <p:nvPr/>
        </p:nvPicPr>
        <p:blipFill>
          <a:blip r:embed="rId3"/>
          <a:stretch>
            <a:fillRect/>
          </a:stretch>
        </p:blipFill>
        <p:spPr>
          <a:xfrm>
            <a:off x="179512" y="1928195"/>
            <a:ext cx="8846055" cy="1287109"/>
          </a:xfrm>
          <a:prstGeom prst="rect">
            <a:avLst/>
          </a:prstGeom>
          <a:ln>
            <a:solidFill>
              <a:schemeClr val="bg1"/>
            </a:solidFill>
          </a:ln>
        </p:spPr>
      </p:pic>
      <p:pic>
        <p:nvPicPr>
          <p:cNvPr id="11" name="Imagen 10">
            <a:extLst>
              <a:ext uri="{FF2B5EF4-FFF2-40B4-BE49-F238E27FC236}">
                <a16:creationId xmlns:a16="http://schemas.microsoft.com/office/drawing/2014/main" xmlns="" id="{C9B63875-7473-43E1-62EA-C72E8F32857F}"/>
              </a:ext>
            </a:extLst>
          </p:cNvPr>
          <p:cNvPicPr>
            <a:picLocks noChangeAspect="1"/>
          </p:cNvPicPr>
          <p:nvPr/>
        </p:nvPicPr>
        <p:blipFill>
          <a:blip r:embed="rId4"/>
          <a:stretch>
            <a:fillRect/>
          </a:stretch>
        </p:blipFill>
        <p:spPr>
          <a:xfrm>
            <a:off x="174334" y="3205052"/>
            <a:ext cx="8964489" cy="1117604"/>
          </a:xfrm>
          <a:prstGeom prst="rect">
            <a:avLst/>
          </a:prstGeom>
        </p:spPr>
      </p:pic>
      <p:sp>
        <p:nvSpPr>
          <p:cNvPr id="12" name="Rectángulo 11">
            <a:extLst>
              <a:ext uri="{FF2B5EF4-FFF2-40B4-BE49-F238E27FC236}">
                <a16:creationId xmlns:a16="http://schemas.microsoft.com/office/drawing/2014/main" xmlns="" id="{6B118655-59AE-5234-2F53-AE5E747E18DF}"/>
              </a:ext>
            </a:extLst>
          </p:cNvPr>
          <p:cNvSpPr/>
          <p:nvPr/>
        </p:nvSpPr>
        <p:spPr>
          <a:xfrm>
            <a:off x="207297" y="4560460"/>
            <a:ext cx="8922900" cy="369332"/>
          </a:xfrm>
          <a:prstGeom prst="rect">
            <a:avLst/>
          </a:prstGeom>
        </p:spPr>
        <p:txBody>
          <a:bodyPr wrap="square">
            <a:spAutoFit/>
          </a:bodyPr>
          <a:lstStyle/>
          <a:p>
            <a:r>
              <a:rPr lang="es-ES" dirty="0">
                <a:solidFill>
                  <a:schemeClr val="tx1">
                    <a:lumMod val="75000"/>
                    <a:lumOff val="25000"/>
                  </a:schemeClr>
                </a:solidFill>
              </a:rPr>
              <a:t>Para adicionar una afirmación presionamos sobre la palabra Assertions(0)</a:t>
            </a:r>
          </a:p>
        </p:txBody>
      </p:sp>
      <p:cxnSp>
        <p:nvCxnSpPr>
          <p:cNvPr id="34" name="Conector: angular 33">
            <a:extLst>
              <a:ext uri="{FF2B5EF4-FFF2-40B4-BE49-F238E27FC236}">
                <a16:creationId xmlns:a16="http://schemas.microsoft.com/office/drawing/2014/main" xmlns="" id="{EA651F38-9467-1797-64DA-9D949098371C}"/>
              </a:ext>
            </a:extLst>
          </p:cNvPr>
          <p:cNvCxnSpPr>
            <a:cxnSpLocks/>
          </p:cNvCxnSpPr>
          <p:nvPr/>
        </p:nvCxnSpPr>
        <p:spPr>
          <a:xfrm rot="10800000" flipH="1">
            <a:off x="179511" y="4011910"/>
            <a:ext cx="93905" cy="733216"/>
          </a:xfrm>
          <a:prstGeom prst="bentConnector4">
            <a:avLst>
              <a:gd name="adj1" fmla="val -124015"/>
              <a:gd name="adj2" fmla="val 9906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067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11760" y="301402"/>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txBox="1">
            <a:spLocks/>
          </p:cNvSpPr>
          <p:nvPr/>
        </p:nvSpPr>
        <p:spPr>
          <a:xfrm>
            <a:off x="2797898" y="339502"/>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800" dirty="0">
                <a:solidFill>
                  <a:schemeClr val="bg1"/>
                </a:solidFill>
                <a:cs typeface="Times New Roman" panose="02020603050405020304" pitchFamily="18" charset="0"/>
              </a:rPr>
              <a:t>Contenidos:</a:t>
            </a:r>
          </a:p>
        </p:txBody>
      </p:sp>
      <p:sp>
        <p:nvSpPr>
          <p:cNvPr id="5" name="Oval 4"/>
          <p:cNvSpPr/>
          <p:nvPr/>
        </p:nvSpPr>
        <p:spPr>
          <a:xfrm>
            <a:off x="3326160" y="1210466"/>
            <a:ext cx="632480" cy="5507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TextBox 11"/>
          <p:cNvSpPr txBox="1"/>
          <p:nvPr/>
        </p:nvSpPr>
        <p:spPr>
          <a:xfrm>
            <a:off x="3958640" y="1330190"/>
            <a:ext cx="4608512" cy="369332"/>
          </a:xfrm>
          <a:prstGeom prst="rect">
            <a:avLst/>
          </a:prstGeom>
          <a:noFill/>
        </p:spPr>
        <p:txBody>
          <a:bodyPr wrap="square" rtlCol="0" anchor="ctr">
            <a:spAutoFit/>
          </a:bodyPr>
          <a:lstStyle/>
          <a:p>
            <a:r>
              <a:rPr lang="en-US" altLang="ko-KR" dirty="0">
                <a:solidFill>
                  <a:schemeClr val="tx1">
                    <a:lumMod val="75000"/>
                    <a:lumOff val="25000"/>
                  </a:schemeClr>
                </a:solidFill>
                <a:cs typeface="Times New Roman" panose="02020603050405020304" pitchFamily="18" charset="0"/>
              </a:rPr>
              <a:t>¿Cómo crear un proyecto SOAP api?</a:t>
            </a:r>
            <a:endParaRPr lang="ko-KR" altLang="en-US" dirty="0">
              <a:solidFill>
                <a:schemeClr val="tx1">
                  <a:lumMod val="75000"/>
                  <a:lumOff val="25000"/>
                </a:schemeClr>
              </a:solidFill>
              <a:cs typeface="Times New Roman" panose="02020603050405020304" pitchFamily="18" charset="0"/>
            </a:endParaRPr>
          </a:p>
        </p:txBody>
      </p:sp>
      <p:sp>
        <p:nvSpPr>
          <p:cNvPr id="15" name="TextBox 14"/>
          <p:cNvSpPr txBox="1"/>
          <p:nvPr/>
        </p:nvSpPr>
        <p:spPr>
          <a:xfrm>
            <a:off x="2742839" y="3216254"/>
            <a:ext cx="6599033" cy="646331"/>
          </a:xfrm>
          <a:prstGeom prst="rect">
            <a:avLst/>
          </a:prstGeom>
          <a:noFill/>
        </p:spPr>
        <p:txBody>
          <a:bodyPr wrap="square" rtlCol="0" anchor="ctr">
            <a:spAutoFit/>
          </a:bodyPr>
          <a:lstStyle/>
          <a:p>
            <a:r>
              <a:rPr lang="en-US" altLang="ko-KR" dirty="0">
                <a:solidFill>
                  <a:schemeClr val="tx1">
                    <a:lumMod val="75000"/>
                    <a:lumOff val="25000"/>
                  </a:schemeClr>
                </a:solidFill>
                <a:cs typeface="Times New Roman" panose="02020603050405020304" pitchFamily="18" charset="0"/>
              </a:rPr>
              <a:t>¿Cómo crear un conjunto de prueba (Test Suite) y casos de prueba (Test Cases)?</a:t>
            </a:r>
            <a:endParaRPr lang="ko-KR" altLang="en-US" dirty="0">
              <a:solidFill>
                <a:schemeClr val="tx1">
                  <a:lumMod val="75000"/>
                  <a:lumOff val="25000"/>
                </a:schemeClr>
              </a:solidFill>
              <a:cs typeface="Times New Roman" panose="02020603050405020304" pitchFamily="18" charset="0"/>
            </a:endParaRPr>
          </a:p>
        </p:txBody>
      </p:sp>
      <p:sp>
        <p:nvSpPr>
          <p:cNvPr id="18" name="TextBox 17"/>
          <p:cNvSpPr txBox="1"/>
          <p:nvPr/>
        </p:nvSpPr>
        <p:spPr>
          <a:xfrm>
            <a:off x="2202339" y="4302641"/>
            <a:ext cx="4608512" cy="369332"/>
          </a:xfrm>
          <a:prstGeom prst="rect">
            <a:avLst/>
          </a:prstGeom>
          <a:noFill/>
        </p:spPr>
        <p:txBody>
          <a:bodyPr wrap="square" rtlCol="0" anchor="ctr">
            <a:spAutoFit/>
          </a:bodyPr>
          <a:lstStyle/>
          <a:p>
            <a:r>
              <a:rPr lang="en-US" altLang="ko-KR" dirty="0">
                <a:solidFill>
                  <a:schemeClr val="tx1">
                    <a:lumMod val="75000"/>
                    <a:lumOff val="25000"/>
                  </a:schemeClr>
                </a:solidFill>
                <a:cs typeface="Times New Roman" panose="02020603050405020304" pitchFamily="18" charset="0"/>
              </a:rPr>
              <a:t>¿Cómo adicionar afirmaciones ?</a:t>
            </a:r>
            <a:endParaRPr lang="ko-KR" altLang="en-US" dirty="0">
              <a:solidFill>
                <a:schemeClr val="tx1">
                  <a:lumMod val="75000"/>
                  <a:lumOff val="25000"/>
                </a:schemeClr>
              </a:solidFill>
              <a:cs typeface="Times New Roman" panose="02020603050405020304" pitchFamily="18" charset="0"/>
            </a:endParaRPr>
          </a:p>
        </p:txBody>
      </p:sp>
      <p:sp>
        <p:nvSpPr>
          <p:cNvPr id="22" name="TextBox 21"/>
          <p:cNvSpPr txBox="1"/>
          <p:nvPr/>
        </p:nvSpPr>
        <p:spPr>
          <a:xfrm>
            <a:off x="3326159" y="1255020"/>
            <a:ext cx="632482" cy="461666"/>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1</a:t>
            </a:r>
            <a:endParaRPr lang="ko-KR" altLang="en-US" sz="2400" b="1" dirty="0">
              <a:solidFill>
                <a:schemeClr val="bg1"/>
              </a:solidFill>
              <a:cs typeface="Arial" pitchFamily="34" charset="0"/>
            </a:endParaRPr>
          </a:p>
        </p:txBody>
      </p:sp>
      <p:sp>
        <p:nvSpPr>
          <p:cNvPr id="14" name="TextBox 14"/>
          <p:cNvSpPr txBox="1"/>
          <p:nvPr/>
        </p:nvSpPr>
        <p:spPr>
          <a:xfrm>
            <a:off x="3308426" y="2219977"/>
            <a:ext cx="6088110" cy="646331"/>
          </a:xfrm>
          <a:prstGeom prst="rect">
            <a:avLst/>
          </a:prstGeom>
          <a:noFill/>
        </p:spPr>
        <p:txBody>
          <a:bodyPr wrap="square" rtlCol="0" anchor="ctr">
            <a:spAutoFit/>
          </a:bodyPr>
          <a:lstStyle/>
          <a:p>
            <a:r>
              <a:rPr lang="en-US" altLang="ko-KR" dirty="0">
                <a:solidFill>
                  <a:schemeClr val="tx1">
                    <a:lumMod val="75000"/>
                    <a:lumOff val="25000"/>
                  </a:schemeClr>
                </a:solidFill>
                <a:cs typeface="Times New Roman" panose="02020603050405020304" pitchFamily="18" charset="0"/>
              </a:rPr>
              <a:t>¿Cómo Adicionar WSDL </a:t>
            </a:r>
            <a:r>
              <a:rPr lang="es-ES" dirty="0">
                <a:solidFill>
                  <a:schemeClr val="tx1">
                    <a:lumMod val="75000"/>
                    <a:lumOff val="25000"/>
                  </a:schemeClr>
                </a:solidFill>
              </a:rPr>
              <a:t>(Web Services </a:t>
            </a:r>
          </a:p>
          <a:p>
            <a:r>
              <a:rPr lang="es-ES" dirty="0">
                <a:solidFill>
                  <a:schemeClr val="tx1">
                    <a:lumMod val="75000"/>
                    <a:lumOff val="25000"/>
                  </a:schemeClr>
                </a:solidFill>
              </a:rPr>
              <a:t>Description Language</a:t>
            </a:r>
            <a:r>
              <a:rPr lang="en-US" altLang="ko-KR" dirty="0">
                <a:solidFill>
                  <a:schemeClr val="tx1">
                    <a:lumMod val="75000"/>
                    <a:lumOff val="25000"/>
                  </a:schemeClr>
                </a:solidFill>
                <a:cs typeface="Times New Roman" panose="02020603050405020304" pitchFamily="18" charset="0"/>
              </a:rPr>
              <a:t>)?</a:t>
            </a:r>
            <a:endParaRPr lang="ko-KR" altLang="en-US" dirty="0">
              <a:solidFill>
                <a:schemeClr val="tx1">
                  <a:lumMod val="75000"/>
                  <a:lumOff val="25000"/>
                </a:schemeClr>
              </a:solidFill>
              <a:cs typeface="Times New Roman" panose="02020603050405020304" pitchFamily="18" charset="0"/>
            </a:endParaRPr>
          </a:p>
        </p:txBody>
      </p:sp>
      <p:sp>
        <p:nvSpPr>
          <p:cNvPr id="21" name="Oval 4"/>
          <p:cNvSpPr/>
          <p:nvPr/>
        </p:nvSpPr>
        <p:spPr>
          <a:xfrm>
            <a:off x="1569859" y="4207359"/>
            <a:ext cx="632480" cy="5507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1"/>
          <p:cNvSpPr txBox="1"/>
          <p:nvPr/>
        </p:nvSpPr>
        <p:spPr>
          <a:xfrm>
            <a:off x="1569857" y="4257736"/>
            <a:ext cx="632482" cy="461666"/>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4</a:t>
            </a:r>
            <a:endParaRPr lang="ko-KR" altLang="en-US" sz="2400" b="1" dirty="0">
              <a:solidFill>
                <a:schemeClr val="bg1"/>
              </a:solidFill>
              <a:cs typeface="Arial" pitchFamily="34" charset="0"/>
            </a:endParaRPr>
          </a:p>
        </p:txBody>
      </p:sp>
      <p:sp>
        <p:nvSpPr>
          <p:cNvPr id="27" name="Oval 4"/>
          <p:cNvSpPr/>
          <p:nvPr/>
        </p:nvSpPr>
        <p:spPr>
          <a:xfrm>
            <a:off x="2675946" y="2184396"/>
            <a:ext cx="632480" cy="5507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TextBox 21"/>
          <p:cNvSpPr txBox="1"/>
          <p:nvPr/>
        </p:nvSpPr>
        <p:spPr>
          <a:xfrm>
            <a:off x="2693678" y="2231745"/>
            <a:ext cx="632482" cy="461666"/>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2</a:t>
            </a:r>
            <a:endParaRPr lang="ko-KR" altLang="en-US" sz="2400" b="1" dirty="0">
              <a:solidFill>
                <a:schemeClr val="bg1"/>
              </a:solidFill>
              <a:cs typeface="Arial" pitchFamily="34" charset="0"/>
            </a:endParaRPr>
          </a:p>
        </p:txBody>
      </p:sp>
      <p:sp>
        <p:nvSpPr>
          <p:cNvPr id="29" name="Oval 4"/>
          <p:cNvSpPr/>
          <p:nvPr/>
        </p:nvSpPr>
        <p:spPr>
          <a:xfrm>
            <a:off x="2095520" y="3189761"/>
            <a:ext cx="632480" cy="5507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TextBox 21"/>
          <p:cNvSpPr txBox="1"/>
          <p:nvPr/>
        </p:nvSpPr>
        <p:spPr>
          <a:xfrm>
            <a:off x="2110359" y="3234313"/>
            <a:ext cx="632482" cy="461666"/>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3</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Adicionando afirmaciones a la </a:t>
            </a:r>
            <a:r>
              <a:rPr lang="en-US" altLang="ko-KR" sz="2800" dirty="0" err="1"/>
              <a:t>solicitud</a:t>
            </a:r>
            <a:endParaRPr lang="ko-KR" altLang="en-US" sz="2800" dirty="0">
              <a:solidFill>
                <a:schemeClr val="accent1"/>
              </a:solidFill>
            </a:endParaRPr>
          </a:p>
        </p:txBody>
      </p:sp>
      <p:sp>
        <p:nvSpPr>
          <p:cNvPr id="6" name="Rectángulo 5">
            <a:extLst>
              <a:ext uri="{FF2B5EF4-FFF2-40B4-BE49-F238E27FC236}">
                <a16:creationId xmlns:a16="http://schemas.microsoft.com/office/drawing/2014/main" xmlns="" id="{04259396-A405-202B-31D8-C75144B3A11D}"/>
              </a:ext>
            </a:extLst>
          </p:cNvPr>
          <p:cNvSpPr/>
          <p:nvPr/>
        </p:nvSpPr>
        <p:spPr>
          <a:xfrm>
            <a:off x="110550" y="1164577"/>
            <a:ext cx="8922900" cy="369332"/>
          </a:xfrm>
          <a:prstGeom prst="rect">
            <a:avLst/>
          </a:prstGeom>
        </p:spPr>
        <p:txBody>
          <a:bodyPr wrap="square">
            <a:spAutoFit/>
          </a:bodyPr>
          <a:lstStyle/>
          <a:p>
            <a:r>
              <a:rPr lang="es-ES" dirty="0">
                <a:solidFill>
                  <a:schemeClr val="tx1">
                    <a:lumMod val="75000"/>
                    <a:lumOff val="25000"/>
                  </a:schemeClr>
                </a:solidFill>
              </a:rPr>
              <a:t>Mostrándose la siguiente vista, donde presionamos el icono </a:t>
            </a:r>
          </a:p>
        </p:txBody>
      </p:sp>
      <p:pic>
        <p:nvPicPr>
          <p:cNvPr id="4" name="Imagen 3">
            <a:extLst>
              <a:ext uri="{FF2B5EF4-FFF2-40B4-BE49-F238E27FC236}">
                <a16:creationId xmlns:a16="http://schemas.microsoft.com/office/drawing/2014/main" xmlns="" id="{5621CEA0-CB87-5FE1-E869-D7F7DE812A12}"/>
              </a:ext>
            </a:extLst>
          </p:cNvPr>
          <p:cNvPicPr>
            <a:picLocks noChangeAspect="1"/>
          </p:cNvPicPr>
          <p:nvPr/>
        </p:nvPicPr>
        <p:blipFill rotWithShape="1">
          <a:blip r:embed="rId3">
            <a:clrChange>
              <a:clrFrom>
                <a:srgbClr val="FFFFFF"/>
              </a:clrFrom>
              <a:clrTo>
                <a:srgbClr val="FFFFFF">
                  <a:alpha val="0"/>
                </a:srgbClr>
              </a:clrTo>
            </a:clrChange>
          </a:blip>
          <a:srcRect l="16667" t="-7708" r="16667"/>
          <a:stretch/>
        </p:blipFill>
        <p:spPr>
          <a:xfrm>
            <a:off x="6300192" y="1257261"/>
            <a:ext cx="144016" cy="230833"/>
          </a:xfrm>
          <a:prstGeom prst="rect">
            <a:avLst/>
          </a:prstGeom>
        </p:spPr>
      </p:pic>
      <p:pic>
        <p:nvPicPr>
          <p:cNvPr id="7" name="Imagen 6">
            <a:extLst>
              <a:ext uri="{FF2B5EF4-FFF2-40B4-BE49-F238E27FC236}">
                <a16:creationId xmlns:a16="http://schemas.microsoft.com/office/drawing/2014/main" xmlns="" id="{FE1DD5CA-E40C-60FA-0B89-0758B6635334}"/>
              </a:ext>
            </a:extLst>
          </p:cNvPr>
          <p:cNvPicPr>
            <a:picLocks noChangeAspect="1"/>
          </p:cNvPicPr>
          <p:nvPr/>
        </p:nvPicPr>
        <p:blipFill rotWithShape="1">
          <a:blip r:embed="rId4"/>
          <a:srcRect r="1314" b="79400"/>
          <a:stretch/>
        </p:blipFill>
        <p:spPr>
          <a:xfrm>
            <a:off x="208817" y="1599749"/>
            <a:ext cx="8611655" cy="1059582"/>
          </a:xfrm>
          <a:prstGeom prst="rect">
            <a:avLst/>
          </a:prstGeom>
        </p:spPr>
      </p:pic>
      <p:pic>
        <p:nvPicPr>
          <p:cNvPr id="15" name="Imagen 14">
            <a:extLst>
              <a:ext uri="{FF2B5EF4-FFF2-40B4-BE49-F238E27FC236}">
                <a16:creationId xmlns:a16="http://schemas.microsoft.com/office/drawing/2014/main" xmlns="" id="{41148649-493D-1282-F41E-F8851001997A}"/>
              </a:ext>
            </a:extLst>
          </p:cNvPr>
          <p:cNvPicPr>
            <a:picLocks noChangeAspect="1"/>
          </p:cNvPicPr>
          <p:nvPr/>
        </p:nvPicPr>
        <p:blipFill rotWithShape="1">
          <a:blip r:embed="rId5"/>
          <a:srcRect r="1314"/>
          <a:stretch/>
        </p:blipFill>
        <p:spPr>
          <a:xfrm>
            <a:off x="208817" y="2586270"/>
            <a:ext cx="8611655" cy="2433752"/>
          </a:xfrm>
          <a:prstGeom prst="rect">
            <a:avLst/>
          </a:prstGeom>
        </p:spPr>
      </p:pic>
    </p:spTree>
    <p:extLst>
      <p:ext uri="{BB962C8B-B14F-4D97-AF65-F5344CB8AC3E}">
        <p14:creationId xmlns:p14="http://schemas.microsoft.com/office/powerpoint/2010/main" val="2135552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Adicionando afirmaciones a la </a:t>
            </a:r>
            <a:r>
              <a:rPr lang="en-US" altLang="ko-KR" sz="2800" dirty="0" err="1"/>
              <a:t>solicitud</a:t>
            </a:r>
            <a:endParaRPr lang="ko-KR" altLang="en-US" sz="2800" dirty="0">
              <a:solidFill>
                <a:schemeClr val="accent1"/>
              </a:solidFill>
            </a:endParaRPr>
          </a:p>
        </p:txBody>
      </p:sp>
      <p:sp>
        <p:nvSpPr>
          <p:cNvPr id="9" name="Rectángulo 8">
            <a:extLst>
              <a:ext uri="{FF2B5EF4-FFF2-40B4-BE49-F238E27FC236}">
                <a16:creationId xmlns:a16="http://schemas.microsoft.com/office/drawing/2014/main" xmlns="" id="{7CDB494F-FF73-B129-E4D1-903AD3692032}"/>
              </a:ext>
            </a:extLst>
          </p:cNvPr>
          <p:cNvSpPr/>
          <p:nvPr/>
        </p:nvSpPr>
        <p:spPr>
          <a:xfrm>
            <a:off x="107504" y="1195506"/>
            <a:ext cx="9099334" cy="646331"/>
          </a:xfrm>
          <a:prstGeom prst="rect">
            <a:avLst/>
          </a:prstGeom>
        </p:spPr>
        <p:txBody>
          <a:bodyPr wrap="square">
            <a:spAutoFit/>
          </a:bodyPr>
          <a:lstStyle/>
          <a:p>
            <a:r>
              <a:rPr lang="es-ES" dirty="0">
                <a:solidFill>
                  <a:schemeClr val="tx1">
                    <a:lumMod val="75000"/>
                    <a:lumOff val="25000"/>
                  </a:schemeClr>
                </a:solidFill>
              </a:rPr>
              <a:t>Seguidamente se muestra la siguiente ventana, donde </a:t>
            </a:r>
            <a:r>
              <a:rPr lang="es-ES" b="1" dirty="0" err="1">
                <a:solidFill>
                  <a:schemeClr val="tx1">
                    <a:lumMod val="75000"/>
                    <a:lumOff val="25000"/>
                  </a:schemeClr>
                </a:solidFill>
              </a:rPr>
              <a:t>Contains</a:t>
            </a:r>
            <a:r>
              <a:rPr lang="es-ES" b="1" dirty="0">
                <a:solidFill>
                  <a:schemeClr val="tx1">
                    <a:lumMod val="75000"/>
                    <a:lumOff val="25000"/>
                  </a:schemeClr>
                </a:solidFill>
              </a:rPr>
              <a:t> </a:t>
            </a:r>
            <a:r>
              <a:rPr lang="es-ES" dirty="0">
                <a:solidFill>
                  <a:schemeClr val="tx1">
                    <a:lumMod val="75000"/>
                    <a:lumOff val="25000"/>
                  </a:schemeClr>
                </a:solidFill>
              </a:rPr>
              <a:t>busca la existencia de un token de cadena en el valor de la propiedad, admitiendo expresiones regulares.</a:t>
            </a:r>
          </a:p>
        </p:txBody>
      </p:sp>
      <p:pic>
        <p:nvPicPr>
          <p:cNvPr id="10" name="Imagen 9">
            <a:extLst>
              <a:ext uri="{FF2B5EF4-FFF2-40B4-BE49-F238E27FC236}">
                <a16:creationId xmlns:a16="http://schemas.microsoft.com/office/drawing/2014/main" xmlns="" id="{D347F7E0-E40C-97A3-CC86-3155B4CC7C5C}"/>
              </a:ext>
            </a:extLst>
          </p:cNvPr>
          <p:cNvPicPr>
            <a:picLocks noChangeAspect="1"/>
          </p:cNvPicPr>
          <p:nvPr/>
        </p:nvPicPr>
        <p:blipFill>
          <a:blip r:embed="rId3"/>
          <a:stretch>
            <a:fillRect/>
          </a:stretch>
        </p:blipFill>
        <p:spPr>
          <a:xfrm>
            <a:off x="611560" y="2006556"/>
            <a:ext cx="3766742" cy="2910664"/>
          </a:xfrm>
          <a:prstGeom prst="rect">
            <a:avLst/>
          </a:prstGeom>
        </p:spPr>
      </p:pic>
      <p:sp>
        <p:nvSpPr>
          <p:cNvPr id="12" name="Rectángulo 11">
            <a:extLst>
              <a:ext uri="{FF2B5EF4-FFF2-40B4-BE49-F238E27FC236}">
                <a16:creationId xmlns:a16="http://schemas.microsoft.com/office/drawing/2014/main" xmlns="" id="{ACB2824B-729F-68D5-76D9-7690CFD22B2B}"/>
              </a:ext>
            </a:extLst>
          </p:cNvPr>
          <p:cNvSpPr/>
          <p:nvPr/>
        </p:nvSpPr>
        <p:spPr>
          <a:xfrm>
            <a:off x="4378302" y="3138722"/>
            <a:ext cx="5018234" cy="646331"/>
          </a:xfrm>
          <a:prstGeom prst="rect">
            <a:avLst/>
          </a:prstGeom>
        </p:spPr>
        <p:txBody>
          <a:bodyPr wrap="square">
            <a:spAutoFit/>
          </a:bodyPr>
          <a:lstStyle/>
          <a:p>
            <a:r>
              <a:rPr lang="es-ES" dirty="0">
                <a:solidFill>
                  <a:schemeClr val="tx1">
                    <a:lumMod val="75000"/>
                    <a:lumOff val="25000"/>
                  </a:schemeClr>
                </a:solidFill>
              </a:rPr>
              <a:t>Al dar clic sobre </a:t>
            </a:r>
            <a:r>
              <a:rPr lang="es-ES" dirty="0" err="1">
                <a:solidFill>
                  <a:schemeClr val="tx1">
                    <a:lumMod val="75000"/>
                    <a:lumOff val="25000"/>
                  </a:schemeClr>
                </a:solidFill>
              </a:rPr>
              <a:t>Contains</a:t>
            </a:r>
            <a:r>
              <a:rPr lang="es-ES" dirty="0">
                <a:solidFill>
                  <a:schemeClr val="tx1">
                    <a:lumMod val="75000"/>
                    <a:lumOff val="25000"/>
                  </a:schemeClr>
                </a:solidFill>
              </a:rPr>
              <a:t> y presionar el botón </a:t>
            </a:r>
            <a:r>
              <a:rPr lang="es-ES" dirty="0" err="1">
                <a:solidFill>
                  <a:schemeClr val="tx1">
                    <a:lumMod val="75000"/>
                    <a:lumOff val="25000"/>
                  </a:schemeClr>
                </a:solidFill>
              </a:rPr>
              <a:t>Add</a:t>
            </a:r>
            <a:r>
              <a:rPr lang="es-ES" dirty="0">
                <a:solidFill>
                  <a:schemeClr val="tx1">
                    <a:lumMod val="75000"/>
                    <a:lumOff val="25000"/>
                  </a:schemeClr>
                </a:solidFill>
              </a:rPr>
              <a:t> se muestra la siguiente ventana.</a:t>
            </a:r>
          </a:p>
        </p:txBody>
      </p:sp>
      <p:cxnSp>
        <p:nvCxnSpPr>
          <p:cNvPr id="13" name="Conector: angular 12">
            <a:extLst>
              <a:ext uri="{FF2B5EF4-FFF2-40B4-BE49-F238E27FC236}">
                <a16:creationId xmlns:a16="http://schemas.microsoft.com/office/drawing/2014/main" xmlns="" id="{BDA09ADD-84EB-CF53-A396-B612264DB4C0}"/>
              </a:ext>
            </a:extLst>
          </p:cNvPr>
          <p:cNvCxnSpPr>
            <a:cxnSpLocks/>
            <a:stCxn id="12" idx="2"/>
          </p:cNvCxnSpPr>
          <p:nvPr/>
        </p:nvCxnSpPr>
        <p:spPr>
          <a:xfrm rot="16200000" flipH="1">
            <a:off x="7416481" y="3255991"/>
            <a:ext cx="730912" cy="178903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2626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Adicionando afirmaciones a la </a:t>
            </a:r>
            <a:r>
              <a:rPr lang="en-US" altLang="ko-KR" sz="2800" dirty="0" err="1"/>
              <a:t>solicitud</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107504" y="4076613"/>
            <a:ext cx="9036496" cy="646331"/>
          </a:xfrm>
          <a:prstGeom prst="rect">
            <a:avLst/>
          </a:prstGeom>
        </p:spPr>
        <p:txBody>
          <a:bodyPr wrap="square">
            <a:spAutoFit/>
          </a:bodyPr>
          <a:lstStyle/>
          <a:p>
            <a:r>
              <a:rPr lang="es-ES" dirty="0">
                <a:solidFill>
                  <a:schemeClr val="tx1">
                    <a:lumMod val="75000"/>
                    <a:lumOff val="25000"/>
                  </a:schemeClr>
                </a:solidFill>
              </a:rPr>
              <a:t>Entramos en el bloque de texto lo que debe contener la respuesta de la solicitud y </a:t>
            </a:r>
          </a:p>
          <a:p>
            <a:r>
              <a:rPr lang="es-ES" dirty="0">
                <a:solidFill>
                  <a:schemeClr val="tx1">
                    <a:lumMod val="75000"/>
                    <a:lumOff val="25000"/>
                  </a:schemeClr>
                </a:solidFill>
              </a:rPr>
              <a:t>presionamos el botón OK</a:t>
            </a:r>
          </a:p>
        </p:txBody>
      </p:sp>
      <p:pic>
        <p:nvPicPr>
          <p:cNvPr id="4" name="Imagen 3">
            <a:extLst>
              <a:ext uri="{FF2B5EF4-FFF2-40B4-BE49-F238E27FC236}">
                <a16:creationId xmlns:a16="http://schemas.microsoft.com/office/drawing/2014/main" xmlns="" id="{E57B478E-9EF6-2CEE-F9EF-76C73AD4B54F}"/>
              </a:ext>
            </a:extLst>
          </p:cNvPr>
          <p:cNvPicPr>
            <a:picLocks noChangeAspect="1"/>
          </p:cNvPicPr>
          <p:nvPr/>
        </p:nvPicPr>
        <p:blipFill rotWithShape="1">
          <a:blip r:embed="rId3"/>
          <a:srcRect l="-1" t="1051" r="1086"/>
          <a:stretch/>
        </p:blipFill>
        <p:spPr>
          <a:xfrm>
            <a:off x="1475657" y="1275605"/>
            <a:ext cx="5040560" cy="2620119"/>
          </a:xfrm>
          <a:prstGeom prst="rect">
            <a:avLst/>
          </a:prstGeom>
          <a:ln>
            <a:solidFill>
              <a:schemeClr val="tx1"/>
            </a:solidFill>
          </a:ln>
        </p:spPr>
      </p:pic>
    </p:spTree>
    <p:extLst>
      <p:ext uri="{BB962C8B-B14F-4D97-AF65-F5344CB8AC3E}">
        <p14:creationId xmlns:p14="http://schemas.microsoft.com/office/powerpoint/2010/main" val="4223524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Adicionando afirmaciones a la </a:t>
            </a:r>
            <a:r>
              <a:rPr lang="en-US" altLang="ko-KR" sz="2800" dirty="0" err="1"/>
              <a:t>solicitud</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179512" y="1256809"/>
            <a:ext cx="9198768" cy="646331"/>
          </a:xfrm>
          <a:prstGeom prst="rect">
            <a:avLst/>
          </a:prstGeom>
        </p:spPr>
        <p:txBody>
          <a:bodyPr wrap="square">
            <a:spAutoFit/>
          </a:bodyPr>
          <a:lstStyle/>
          <a:p>
            <a:r>
              <a:rPr lang="es-ES" dirty="0">
                <a:solidFill>
                  <a:schemeClr val="tx1">
                    <a:lumMod val="75000"/>
                    <a:lumOff val="25000"/>
                  </a:schemeClr>
                </a:solidFill>
              </a:rPr>
              <a:t>Si la respuesta de la solicitud contiene lo especificado entonces se pinta de color verde el circulito de Assertions, de lo contrario se pinta de color rojo.</a:t>
            </a:r>
          </a:p>
        </p:txBody>
      </p:sp>
      <p:pic>
        <p:nvPicPr>
          <p:cNvPr id="5" name="Imagen 4">
            <a:extLst>
              <a:ext uri="{FF2B5EF4-FFF2-40B4-BE49-F238E27FC236}">
                <a16:creationId xmlns:a16="http://schemas.microsoft.com/office/drawing/2014/main" xmlns="" id="{30040276-817A-DDD1-E6A4-B47CA13A3889}"/>
              </a:ext>
            </a:extLst>
          </p:cNvPr>
          <p:cNvPicPr>
            <a:picLocks noChangeAspect="1"/>
          </p:cNvPicPr>
          <p:nvPr/>
        </p:nvPicPr>
        <p:blipFill rotWithShape="1">
          <a:blip r:embed="rId3"/>
          <a:srcRect b="78000"/>
          <a:stretch/>
        </p:blipFill>
        <p:spPr>
          <a:xfrm>
            <a:off x="179512" y="2232248"/>
            <a:ext cx="8576144" cy="1131590"/>
          </a:xfrm>
          <a:prstGeom prst="rect">
            <a:avLst/>
          </a:prstGeom>
        </p:spPr>
      </p:pic>
      <p:pic>
        <p:nvPicPr>
          <p:cNvPr id="7" name="Imagen 6">
            <a:extLst>
              <a:ext uri="{FF2B5EF4-FFF2-40B4-BE49-F238E27FC236}">
                <a16:creationId xmlns:a16="http://schemas.microsoft.com/office/drawing/2014/main" xmlns="" id="{96CE313F-FDB7-EC3A-CF3F-FEE2FE5C5B3C}"/>
              </a:ext>
            </a:extLst>
          </p:cNvPr>
          <p:cNvPicPr>
            <a:picLocks noChangeAspect="1"/>
          </p:cNvPicPr>
          <p:nvPr/>
        </p:nvPicPr>
        <p:blipFill rotWithShape="1">
          <a:blip r:embed="rId3"/>
          <a:srcRect t="78000"/>
          <a:stretch/>
        </p:blipFill>
        <p:spPr>
          <a:xfrm>
            <a:off x="179512" y="3363838"/>
            <a:ext cx="8576144" cy="1131590"/>
          </a:xfrm>
          <a:prstGeom prst="rect">
            <a:avLst/>
          </a:prstGeom>
        </p:spPr>
      </p:pic>
    </p:spTree>
    <p:extLst>
      <p:ext uri="{BB962C8B-B14F-4D97-AF65-F5344CB8AC3E}">
        <p14:creationId xmlns:p14="http://schemas.microsoft.com/office/powerpoint/2010/main" val="3518080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Adicionando afirmaciones a la </a:t>
            </a:r>
            <a:r>
              <a:rPr lang="en-US" altLang="ko-KR" sz="2800" dirty="0" err="1"/>
              <a:t>solicitud</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301202" y="1189660"/>
            <a:ext cx="9198768" cy="369332"/>
          </a:xfrm>
          <a:prstGeom prst="rect">
            <a:avLst/>
          </a:prstGeom>
        </p:spPr>
        <p:txBody>
          <a:bodyPr wrap="square">
            <a:spAutoFit/>
          </a:bodyPr>
          <a:lstStyle/>
          <a:p>
            <a:r>
              <a:rPr lang="es-ES" dirty="0" smtClean="0">
                <a:solidFill>
                  <a:schemeClr val="tx1">
                    <a:lumMod val="75000"/>
                    <a:lumOff val="25000"/>
                  </a:schemeClr>
                </a:solidFill>
              </a:rPr>
              <a:t>Lo mismo pasa con el ícono de la solicitud</a:t>
            </a:r>
            <a:endParaRPr lang="es-ES" dirty="0">
              <a:solidFill>
                <a:schemeClr val="tx1">
                  <a:lumMod val="75000"/>
                  <a:lumOff val="25000"/>
                </a:schemeClr>
              </a:solidFill>
            </a:endParaRPr>
          </a:p>
        </p:txBody>
      </p:sp>
      <p:pic>
        <p:nvPicPr>
          <p:cNvPr id="3" name="Imagen 2"/>
          <p:cNvPicPr>
            <a:picLocks noChangeAspect="1"/>
          </p:cNvPicPr>
          <p:nvPr/>
        </p:nvPicPr>
        <p:blipFill>
          <a:blip r:embed="rId3"/>
          <a:stretch>
            <a:fillRect/>
          </a:stretch>
        </p:blipFill>
        <p:spPr>
          <a:xfrm>
            <a:off x="755080" y="2715766"/>
            <a:ext cx="2676525" cy="1828800"/>
          </a:xfrm>
          <a:prstGeom prst="rect">
            <a:avLst/>
          </a:prstGeom>
          <a:ln>
            <a:solidFill>
              <a:schemeClr val="tx1"/>
            </a:solidFill>
          </a:ln>
        </p:spPr>
      </p:pic>
      <p:pic>
        <p:nvPicPr>
          <p:cNvPr id="4" name="Imagen 3"/>
          <p:cNvPicPr>
            <a:picLocks noChangeAspect="1"/>
          </p:cNvPicPr>
          <p:nvPr/>
        </p:nvPicPr>
        <p:blipFill>
          <a:blip r:embed="rId4"/>
          <a:stretch>
            <a:fillRect/>
          </a:stretch>
        </p:blipFill>
        <p:spPr>
          <a:xfrm>
            <a:off x="5381476" y="2715766"/>
            <a:ext cx="2638425" cy="1762125"/>
          </a:xfrm>
          <a:prstGeom prst="rect">
            <a:avLst/>
          </a:prstGeom>
          <a:ln>
            <a:solidFill>
              <a:schemeClr val="tx1"/>
            </a:solidFill>
          </a:ln>
        </p:spPr>
      </p:pic>
      <p:sp>
        <p:nvSpPr>
          <p:cNvPr id="8" name="Rectángulo 7">
            <a:extLst>
              <a:ext uri="{FF2B5EF4-FFF2-40B4-BE49-F238E27FC236}">
                <a16:creationId xmlns:a16="http://schemas.microsoft.com/office/drawing/2014/main" xmlns="" id="{ACB2824B-729F-68D5-76D9-7690CFD22B2B}"/>
              </a:ext>
            </a:extLst>
          </p:cNvPr>
          <p:cNvSpPr/>
          <p:nvPr/>
        </p:nvSpPr>
        <p:spPr>
          <a:xfrm>
            <a:off x="1043608" y="2139702"/>
            <a:ext cx="9198768" cy="369332"/>
          </a:xfrm>
          <a:prstGeom prst="rect">
            <a:avLst/>
          </a:prstGeom>
        </p:spPr>
        <p:txBody>
          <a:bodyPr wrap="square">
            <a:spAutoFit/>
          </a:bodyPr>
          <a:lstStyle/>
          <a:p>
            <a:r>
              <a:rPr lang="es-ES" dirty="0" smtClean="0">
                <a:solidFill>
                  <a:schemeClr val="tx1">
                    <a:lumMod val="75000"/>
                    <a:lumOff val="25000"/>
                  </a:schemeClr>
                </a:solidFill>
              </a:rPr>
              <a:t>Caso favorable				Caso no favorable</a:t>
            </a:r>
            <a:endParaRPr lang="es-ES" dirty="0">
              <a:solidFill>
                <a:schemeClr val="tx1">
                  <a:lumMod val="75000"/>
                  <a:lumOff val="25000"/>
                </a:schemeClr>
              </a:solidFill>
            </a:endParaRPr>
          </a:p>
        </p:txBody>
      </p:sp>
    </p:spTree>
    <p:extLst>
      <p:ext uri="{BB962C8B-B14F-4D97-AF65-F5344CB8AC3E}">
        <p14:creationId xmlns:p14="http://schemas.microsoft.com/office/powerpoint/2010/main" val="3908752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err="1" smtClean="0"/>
              <a:t>Jerarquía</a:t>
            </a:r>
            <a:endParaRPr lang="ko-KR" altLang="en-US" sz="2800" dirty="0">
              <a:solidFill>
                <a:schemeClr val="accent1"/>
              </a:solidFill>
            </a:endParaRPr>
          </a:p>
        </p:txBody>
      </p:sp>
      <p:pic>
        <p:nvPicPr>
          <p:cNvPr id="6" name="Imagen 5"/>
          <p:cNvPicPr>
            <a:picLocks noChangeAspect="1"/>
          </p:cNvPicPr>
          <p:nvPr/>
        </p:nvPicPr>
        <p:blipFill>
          <a:blip r:embed="rId3"/>
          <a:stretch>
            <a:fillRect/>
          </a:stretch>
        </p:blipFill>
        <p:spPr>
          <a:xfrm>
            <a:off x="2699792" y="1995686"/>
            <a:ext cx="3306004" cy="1968624"/>
          </a:xfrm>
          <a:prstGeom prst="rect">
            <a:avLst/>
          </a:prstGeom>
          <a:ln>
            <a:solidFill>
              <a:schemeClr val="tx1"/>
            </a:solidFill>
          </a:ln>
        </p:spPr>
      </p:pic>
    </p:spTree>
    <p:extLst>
      <p:ext uri="{BB962C8B-B14F-4D97-AF65-F5344CB8AC3E}">
        <p14:creationId xmlns:p14="http://schemas.microsoft.com/office/powerpoint/2010/main" val="35344651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err="1" smtClean="0"/>
              <a:t>Ejecutando</a:t>
            </a:r>
            <a:r>
              <a:rPr lang="en-US" altLang="ko-KR" sz="2800" dirty="0" smtClean="0"/>
              <a:t> </a:t>
            </a:r>
            <a:r>
              <a:rPr lang="en-US" altLang="ko-KR" sz="2800" dirty="0" err="1" smtClean="0"/>
              <a:t>paso</a:t>
            </a:r>
            <a:r>
              <a:rPr lang="en-US" altLang="ko-KR" sz="2800" dirty="0" smtClean="0"/>
              <a:t> de prueba</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179512" y="1420492"/>
            <a:ext cx="8784976" cy="646331"/>
          </a:xfrm>
          <a:prstGeom prst="rect">
            <a:avLst/>
          </a:prstGeom>
        </p:spPr>
        <p:txBody>
          <a:bodyPr wrap="square">
            <a:spAutoFit/>
          </a:bodyPr>
          <a:lstStyle/>
          <a:p>
            <a:r>
              <a:rPr lang="es-ES" dirty="0" smtClean="0">
                <a:solidFill>
                  <a:schemeClr val="tx1">
                    <a:lumMod val="75000"/>
                    <a:lumOff val="25000"/>
                  </a:schemeClr>
                </a:solidFill>
              </a:rPr>
              <a:t>Para ejecutar un paso de prueba se accede a la solicitud como se estaba realizando hasta el momento y se presiona el triángulo verde.</a:t>
            </a:r>
            <a:endParaRPr lang="es-ES" dirty="0">
              <a:solidFill>
                <a:schemeClr val="tx1">
                  <a:lumMod val="75000"/>
                  <a:lumOff val="25000"/>
                </a:schemeClr>
              </a:solidFill>
            </a:endParaRPr>
          </a:p>
        </p:txBody>
      </p:sp>
      <p:pic>
        <p:nvPicPr>
          <p:cNvPr id="7" name="Imagen 6"/>
          <p:cNvPicPr>
            <a:picLocks noChangeAspect="1"/>
          </p:cNvPicPr>
          <p:nvPr/>
        </p:nvPicPr>
        <p:blipFill>
          <a:blip r:embed="rId3"/>
          <a:stretch>
            <a:fillRect/>
          </a:stretch>
        </p:blipFill>
        <p:spPr>
          <a:xfrm>
            <a:off x="467544" y="2715766"/>
            <a:ext cx="8208912" cy="1178940"/>
          </a:xfrm>
          <a:prstGeom prst="rect">
            <a:avLst/>
          </a:prstGeom>
          <a:ln>
            <a:solidFill>
              <a:schemeClr val="tx1"/>
            </a:solidFill>
          </a:ln>
        </p:spPr>
      </p:pic>
    </p:spTree>
    <p:extLst>
      <p:ext uri="{BB962C8B-B14F-4D97-AF65-F5344CB8AC3E}">
        <p14:creationId xmlns:p14="http://schemas.microsoft.com/office/powerpoint/2010/main" val="7217344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err="1" smtClean="0"/>
              <a:t>Ejecutando</a:t>
            </a:r>
            <a:r>
              <a:rPr lang="en-US" altLang="ko-KR" sz="2800" dirty="0" smtClean="0"/>
              <a:t> </a:t>
            </a:r>
            <a:r>
              <a:rPr lang="en-US" altLang="ko-KR" sz="2800" dirty="0" err="1" smtClean="0"/>
              <a:t>caso</a:t>
            </a:r>
            <a:r>
              <a:rPr lang="en-US" altLang="ko-KR" sz="2800" dirty="0" smtClean="0"/>
              <a:t> de prueba</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179512" y="1286639"/>
            <a:ext cx="8784976" cy="923330"/>
          </a:xfrm>
          <a:prstGeom prst="rect">
            <a:avLst/>
          </a:prstGeom>
        </p:spPr>
        <p:txBody>
          <a:bodyPr wrap="square">
            <a:spAutoFit/>
          </a:bodyPr>
          <a:lstStyle/>
          <a:p>
            <a:r>
              <a:rPr lang="es-ES" dirty="0" smtClean="0">
                <a:solidFill>
                  <a:schemeClr val="tx1">
                    <a:lumMod val="75000"/>
                    <a:lumOff val="25000"/>
                  </a:schemeClr>
                </a:solidFill>
              </a:rPr>
              <a:t>Para ejecutar un caso de prueba, nos dirigimos a su nivel correspondiente y damos doble clic en el, mostrándose la siguiente ventana, donde debemos presionar de </a:t>
            </a:r>
          </a:p>
          <a:p>
            <a:r>
              <a:rPr lang="es-ES" dirty="0" smtClean="0">
                <a:solidFill>
                  <a:schemeClr val="tx1">
                    <a:lumMod val="75000"/>
                    <a:lumOff val="25000"/>
                  </a:schemeClr>
                </a:solidFill>
              </a:rPr>
              <a:t>igual forma sobre el triángulo verde.</a:t>
            </a:r>
            <a:endParaRPr lang="es-ES" dirty="0">
              <a:solidFill>
                <a:schemeClr val="tx1">
                  <a:lumMod val="75000"/>
                  <a:lumOff val="25000"/>
                </a:schemeClr>
              </a:solidFill>
            </a:endParaRPr>
          </a:p>
        </p:txBody>
      </p:sp>
      <p:pic>
        <p:nvPicPr>
          <p:cNvPr id="3" name="Imagen 2"/>
          <p:cNvPicPr>
            <a:picLocks noChangeAspect="1"/>
          </p:cNvPicPr>
          <p:nvPr/>
        </p:nvPicPr>
        <p:blipFill>
          <a:blip r:embed="rId3"/>
          <a:stretch>
            <a:fillRect/>
          </a:stretch>
        </p:blipFill>
        <p:spPr>
          <a:xfrm>
            <a:off x="301202" y="2761000"/>
            <a:ext cx="8712969" cy="1273128"/>
          </a:xfrm>
          <a:prstGeom prst="rect">
            <a:avLst/>
          </a:prstGeom>
          <a:ln>
            <a:solidFill>
              <a:schemeClr val="tx1"/>
            </a:solidFill>
          </a:ln>
        </p:spPr>
      </p:pic>
    </p:spTree>
    <p:extLst>
      <p:ext uri="{BB962C8B-B14F-4D97-AF65-F5344CB8AC3E}">
        <p14:creationId xmlns:p14="http://schemas.microsoft.com/office/powerpoint/2010/main" val="16586170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err="1" smtClean="0"/>
              <a:t>Ejecutando</a:t>
            </a:r>
            <a:r>
              <a:rPr lang="en-US" altLang="ko-KR" sz="2800" dirty="0" smtClean="0"/>
              <a:t> conjunto de prueba</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179512" y="1286639"/>
            <a:ext cx="8784976" cy="646331"/>
          </a:xfrm>
          <a:prstGeom prst="rect">
            <a:avLst/>
          </a:prstGeom>
        </p:spPr>
        <p:txBody>
          <a:bodyPr wrap="square">
            <a:spAutoFit/>
          </a:bodyPr>
          <a:lstStyle/>
          <a:p>
            <a:r>
              <a:rPr lang="es-ES" dirty="0" smtClean="0">
                <a:solidFill>
                  <a:schemeClr val="tx1">
                    <a:lumMod val="75000"/>
                    <a:lumOff val="25000"/>
                  </a:schemeClr>
                </a:solidFill>
              </a:rPr>
              <a:t>Lo mismo para el conjunto de prueba, donde podemos observar como se ejecutan </a:t>
            </a:r>
          </a:p>
          <a:p>
            <a:r>
              <a:rPr lang="es-ES" dirty="0" smtClean="0">
                <a:solidFill>
                  <a:schemeClr val="tx1">
                    <a:lumMod val="75000"/>
                    <a:lumOff val="25000"/>
                  </a:schemeClr>
                </a:solidFill>
              </a:rPr>
              <a:t>todos los </a:t>
            </a:r>
            <a:r>
              <a:rPr lang="es-ES" dirty="0" err="1" smtClean="0">
                <a:solidFill>
                  <a:schemeClr val="tx1">
                    <a:lumMod val="75000"/>
                    <a:lumOff val="25000"/>
                  </a:schemeClr>
                </a:solidFill>
              </a:rPr>
              <a:t>testCase</a:t>
            </a:r>
            <a:r>
              <a:rPr lang="es-ES" dirty="0" smtClean="0">
                <a:solidFill>
                  <a:schemeClr val="tx1">
                    <a:lumMod val="75000"/>
                    <a:lumOff val="25000"/>
                  </a:schemeClr>
                </a:solidFill>
              </a:rPr>
              <a:t> que incluye este.</a:t>
            </a:r>
            <a:endParaRPr lang="es-ES" dirty="0">
              <a:solidFill>
                <a:schemeClr val="tx1">
                  <a:lumMod val="75000"/>
                  <a:lumOff val="25000"/>
                </a:schemeClr>
              </a:solidFill>
            </a:endParaRPr>
          </a:p>
        </p:txBody>
      </p:sp>
      <p:pic>
        <p:nvPicPr>
          <p:cNvPr id="4" name="Imagen 3"/>
          <p:cNvPicPr>
            <a:picLocks noChangeAspect="1"/>
          </p:cNvPicPr>
          <p:nvPr/>
        </p:nvPicPr>
        <p:blipFill>
          <a:blip r:embed="rId3"/>
          <a:stretch>
            <a:fillRect/>
          </a:stretch>
        </p:blipFill>
        <p:spPr>
          <a:xfrm>
            <a:off x="163612" y="2169522"/>
            <a:ext cx="8800876" cy="2476565"/>
          </a:xfrm>
          <a:prstGeom prst="rect">
            <a:avLst/>
          </a:prstGeom>
          <a:ln>
            <a:solidFill>
              <a:schemeClr val="tx1"/>
            </a:solidFill>
          </a:ln>
        </p:spPr>
      </p:pic>
    </p:spTree>
    <p:extLst>
      <p:ext uri="{BB962C8B-B14F-4D97-AF65-F5344CB8AC3E}">
        <p14:creationId xmlns:p14="http://schemas.microsoft.com/office/powerpoint/2010/main" val="1055159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err="1" smtClean="0"/>
              <a:t>Ejecutando</a:t>
            </a:r>
            <a:r>
              <a:rPr lang="en-US" altLang="ko-KR" sz="2800" dirty="0" smtClean="0"/>
              <a:t> casos de prueba en </a:t>
            </a:r>
            <a:r>
              <a:rPr lang="en-US" altLang="ko-KR" sz="2800" dirty="0" err="1" smtClean="0"/>
              <a:t>secuencias</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68052" y="1275606"/>
            <a:ext cx="9075948" cy="1200329"/>
          </a:xfrm>
          <a:prstGeom prst="rect">
            <a:avLst/>
          </a:prstGeom>
        </p:spPr>
        <p:txBody>
          <a:bodyPr wrap="square">
            <a:spAutoFit/>
          </a:bodyPr>
          <a:lstStyle/>
          <a:p>
            <a:r>
              <a:rPr lang="es-ES" dirty="0" smtClean="0">
                <a:solidFill>
                  <a:schemeClr val="tx1">
                    <a:lumMod val="75000"/>
                    <a:lumOff val="25000"/>
                  </a:schemeClr>
                </a:solidFill>
              </a:rPr>
              <a:t>Para ejecutar casos de prueba en secuencia nos ubicamos en el nivel del </a:t>
            </a:r>
            <a:r>
              <a:rPr lang="es-ES" dirty="0" err="1" smtClean="0">
                <a:solidFill>
                  <a:schemeClr val="tx1">
                    <a:lumMod val="75000"/>
                    <a:lumOff val="25000"/>
                  </a:schemeClr>
                </a:solidFill>
              </a:rPr>
              <a:t>testSuite</a:t>
            </a:r>
            <a:r>
              <a:rPr lang="es-ES" dirty="0" smtClean="0">
                <a:solidFill>
                  <a:schemeClr val="tx1">
                    <a:lumMod val="75000"/>
                    <a:lumOff val="25000"/>
                  </a:schemeClr>
                </a:solidFill>
              </a:rPr>
              <a:t> y</a:t>
            </a:r>
          </a:p>
          <a:p>
            <a:r>
              <a:rPr lang="es-ES" dirty="0" smtClean="0">
                <a:solidFill>
                  <a:schemeClr val="tx1">
                    <a:lumMod val="75000"/>
                    <a:lumOff val="25000"/>
                  </a:schemeClr>
                </a:solidFill>
              </a:rPr>
              <a:t>seleccionamos la opción que se muestra seleccionada, posteriormente seleccionamos el triángulo verde para realizar la ejecución correspondiente. De esta manera podemos observar como se van ejecutando de uno en uno cada uno de los casos de prueba.</a:t>
            </a:r>
            <a:endParaRPr lang="es-ES" dirty="0">
              <a:solidFill>
                <a:schemeClr val="tx1">
                  <a:lumMod val="75000"/>
                  <a:lumOff val="25000"/>
                </a:schemeClr>
              </a:solidFill>
            </a:endParaRPr>
          </a:p>
        </p:txBody>
      </p:sp>
      <p:pic>
        <p:nvPicPr>
          <p:cNvPr id="3" name="Imagen 2"/>
          <p:cNvPicPr>
            <a:picLocks noChangeAspect="1"/>
          </p:cNvPicPr>
          <p:nvPr/>
        </p:nvPicPr>
        <p:blipFill>
          <a:blip r:embed="rId3"/>
          <a:stretch>
            <a:fillRect/>
          </a:stretch>
        </p:blipFill>
        <p:spPr>
          <a:xfrm>
            <a:off x="157808" y="3219822"/>
            <a:ext cx="8784976" cy="1201592"/>
          </a:xfrm>
          <a:prstGeom prst="rect">
            <a:avLst/>
          </a:prstGeom>
          <a:ln>
            <a:solidFill>
              <a:schemeClr val="tx1"/>
            </a:solidFill>
          </a:ln>
        </p:spPr>
      </p:pic>
    </p:spTree>
    <p:extLst>
      <p:ext uri="{BB962C8B-B14F-4D97-AF65-F5344CB8AC3E}">
        <p14:creationId xmlns:p14="http://schemas.microsoft.com/office/powerpoint/2010/main" val="9695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11760" y="301402"/>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txBox="1">
            <a:spLocks/>
          </p:cNvSpPr>
          <p:nvPr/>
        </p:nvSpPr>
        <p:spPr>
          <a:xfrm>
            <a:off x="2797898" y="339502"/>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800" dirty="0">
                <a:solidFill>
                  <a:schemeClr val="bg1"/>
                </a:solidFill>
                <a:cs typeface="Times New Roman" panose="02020603050405020304" pitchFamily="18" charset="0"/>
              </a:rPr>
              <a:t>Contenidos:</a:t>
            </a:r>
          </a:p>
        </p:txBody>
      </p:sp>
      <p:sp>
        <p:nvSpPr>
          <p:cNvPr id="5" name="Oval 4"/>
          <p:cNvSpPr/>
          <p:nvPr/>
        </p:nvSpPr>
        <p:spPr>
          <a:xfrm>
            <a:off x="3326160" y="1210466"/>
            <a:ext cx="632480" cy="5507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TextBox 11"/>
          <p:cNvSpPr txBox="1"/>
          <p:nvPr/>
        </p:nvSpPr>
        <p:spPr>
          <a:xfrm>
            <a:off x="3958640" y="1268675"/>
            <a:ext cx="4608512" cy="646331"/>
          </a:xfrm>
          <a:prstGeom prst="rect">
            <a:avLst/>
          </a:prstGeom>
          <a:noFill/>
        </p:spPr>
        <p:txBody>
          <a:bodyPr wrap="square" rtlCol="0" anchor="ctr">
            <a:spAutoFit/>
          </a:bodyPr>
          <a:lstStyle/>
          <a:p>
            <a:r>
              <a:rPr lang="en-US" altLang="ko-KR" dirty="0">
                <a:solidFill>
                  <a:schemeClr val="tx1">
                    <a:lumMod val="75000"/>
                    <a:lumOff val="25000"/>
                  </a:schemeClr>
                </a:solidFill>
                <a:cs typeface="Times New Roman" panose="02020603050405020304" pitchFamily="18" charset="0"/>
              </a:rPr>
              <a:t>¿</a:t>
            </a:r>
            <a:r>
              <a:rPr lang="es-ES" altLang="ko-KR" dirty="0">
                <a:solidFill>
                  <a:schemeClr val="tx1">
                    <a:lumMod val="75000"/>
                    <a:lumOff val="25000"/>
                  </a:schemeClr>
                </a:solidFill>
                <a:cs typeface="Times New Roman" panose="02020603050405020304" pitchFamily="18" charset="0"/>
              </a:rPr>
              <a:t>Cómo ejecutar pasos de prueba, casos de prueba y conjuntos de pruebas</a:t>
            </a:r>
            <a:r>
              <a:rPr lang="en-US" altLang="ko-KR" dirty="0">
                <a:solidFill>
                  <a:schemeClr val="tx1">
                    <a:lumMod val="75000"/>
                    <a:lumOff val="25000"/>
                  </a:schemeClr>
                </a:solidFill>
                <a:cs typeface="Times New Roman" panose="02020603050405020304" pitchFamily="18" charset="0"/>
              </a:rPr>
              <a:t>?</a:t>
            </a:r>
            <a:endParaRPr lang="ko-KR" altLang="en-US" dirty="0">
              <a:solidFill>
                <a:schemeClr val="tx1">
                  <a:lumMod val="75000"/>
                  <a:lumOff val="25000"/>
                </a:schemeClr>
              </a:solidFill>
              <a:cs typeface="Times New Roman" panose="02020603050405020304" pitchFamily="18" charset="0"/>
            </a:endParaRPr>
          </a:p>
        </p:txBody>
      </p:sp>
      <p:sp>
        <p:nvSpPr>
          <p:cNvPr id="15" name="TextBox 14"/>
          <p:cNvSpPr txBox="1"/>
          <p:nvPr/>
        </p:nvSpPr>
        <p:spPr>
          <a:xfrm>
            <a:off x="2757680" y="3250225"/>
            <a:ext cx="6599033" cy="369332"/>
          </a:xfrm>
          <a:prstGeom prst="rect">
            <a:avLst/>
          </a:prstGeom>
          <a:noFill/>
        </p:spPr>
        <p:txBody>
          <a:bodyPr wrap="square" rtlCol="0" anchor="ctr">
            <a:spAutoFit/>
          </a:bodyPr>
          <a:lstStyle/>
          <a:p>
            <a:r>
              <a:rPr lang="en-US" altLang="ko-KR" dirty="0">
                <a:solidFill>
                  <a:schemeClr val="tx1">
                    <a:lumMod val="75000"/>
                    <a:lumOff val="25000"/>
                  </a:schemeClr>
                </a:solidFill>
                <a:cs typeface="Times New Roman" panose="02020603050405020304" pitchFamily="18" charset="0"/>
              </a:rPr>
              <a:t>¿Cómo crear documentación api?</a:t>
            </a:r>
            <a:endParaRPr lang="ko-KR" altLang="en-US" dirty="0">
              <a:solidFill>
                <a:schemeClr val="tx1">
                  <a:lumMod val="75000"/>
                  <a:lumOff val="25000"/>
                </a:schemeClr>
              </a:solidFill>
              <a:cs typeface="Times New Roman" panose="02020603050405020304" pitchFamily="18" charset="0"/>
            </a:endParaRPr>
          </a:p>
        </p:txBody>
      </p:sp>
      <p:sp>
        <p:nvSpPr>
          <p:cNvPr id="22" name="TextBox 21"/>
          <p:cNvSpPr txBox="1"/>
          <p:nvPr/>
        </p:nvSpPr>
        <p:spPr>
          <a:xfrm>
            <a:off x="3326159" y="1255020"/>
            <a:ext cx="632482" cy="461666"/>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5</a:t>
            </a:r>
            <a:endParaRPr lang="ko-KR" altLang="en-US" sz="2400" b="1" dirty="0">
              <a:solidFill>
                <a:schemeClr val="bg1"/>
              </a:solidFill>
              <a:cs typeface="Arial" pitchFamily="34" charset="0"/>
            </a:endParaRPr>
          </a:p>
        </p:txBody>
      </p:sp>
      <p:sp>
        <p:nvSpPr>
          <p:cNvPr id="14" name="TextBox 14"/>
          <p:cNvSpPr txBox="1"/>
          <p:nvPr/>
        </p:nvSpPr>
        <p:spPr>
          <a:xfrm>
            <a:off x="3296318" y="2181249"/>
            <a:ext cx="6088110" cy="646331"/>
          </a:xfrm>
          <a:prstGeom prst="rect">
            <a:avLst/>
          </a:prstGeom>
          <a:noFill/>
        </p:spPr>
        <p:txBody>
          <a:bodyPr wrap="square" rtlCol="0" anchor="ctr">
            <a:spAutoFit/>
          </a:bodyPr>
          <a:lstStyle/>
          <a:p>
            <a:r>
              <a:rPr lang="en-US" altLang="ko-KR" dirty="0">
                <a:solidFill>
                  <a:schemeClr val="tx1">
                    <a:lumMod val="75000"/>
                    <a:lumOff val="25000"/>
                  </a:schemeClr>
                </a:solidFill>
                <a:cs typeface="Times New Roman" panose="02020603050405020304" pitchFamily="18" charset="0"/>
              </a:rPr>
              <a:t>¿C</a:t>
            </a:r>
            <a:r>
              <a:rPr lang="es-ES" altLang="ko-KR" dirty="0">
                <a:solidFill>
                  <a:schemeClr val="tx1">
                    <a:lumMod val="75000"/>
                    <a:lumOff val="25000"/>
                  </a:schemeClr>
                </a:solidFill>
                <a:cs typeface="Times New Roman" panose="02020603050405020304" pitchFamily="18" charset="0"/>
              </a:rPr>
              <a:t>ómo ejecutar </a:t>
            </a:r>
            <a:r>
              <a:rPr lang="es-ES" altLang="ko-KR" dirty="0" smtClean="0">
                <a:solidFill>
                  <a:schemeClr val="tx1">
                    <a:lumMod val="75000"/>
                    <a:lumOff val="25000"/>
                  </a:schemeClr>
                </a:solidFill>
                <a:cs typeface="Times New Roman" panose="02020603050405020304" pitchFamily="18" charset="0"/>
              </a:rPr>
              <a:t>casos de prueba en secuencias y en </a:t>
            </a:r>
            <a:r>
              <a:rPr lang="es-ES" altLang="ko-KR" dirty="0">
                <a:solidFill>
                  <a:schemeClr val="tx1">
                    <a:lumMod val="75000"/>
                    <a:lumOff val="25000"/>
                  </a:schemeClr>
                </a:solidFill>
                <a:cs typeface="Times New Roman" panose="02020603050405020304" pitchFamily="18" charset="0"/>
              </a:rPr>
              <a:t>paralelo</a:t>
            </a:r>
            <a:r>
              <a:rPr lang="en-US" altLang="ko-KR" dirty="0">
                <a:solidFill>
                  <a:schemeClr val="tx1">
                    <a:lumMod val="75000"/>
                    <a:lumOff val="25000"/>
                  </a:schemeClr>
                </a:solidFill>
                <a:cs typeface="Times New Roman" panose="02020603050405020304" pitchFamily="18" charset="0"/>
              </a:rPr>
              <a:t>?</a:t>
            </a:r>
            <a:endParaRPr lang="ko-KR" altLang="en-US" dirty="0">
              <a:solidFill>
                <a:schemeClr val="tx1">
                  <a:lumMod val="75000"/>
                  <a:lumOff val="25000"/>
                </a:schemeClr>
              </a:solidFill>
              <a:cs typeface="Times New Roman" panose="02020603050405020304" pitchFamily="18" charset="0"/>
            </a:endParaRPr>
          </a:p>
        </p:txBody>
      </p:sp>
      <p:sp>
        <p:nvSpPr>
          <p:cNvPr id="27" name="Oval 4"/>
          <p:cNvSpPr/>
          <p:nvPr/>
        </p:nvSpPr>
        <p:spPr>
          <a:xfrm>
            <a:off x="2675946" y="2184396"/>
            <a:ext cx="632480" cy="5507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TextBox 21"/>
          <p:cNvSpPr txBox="1"/>
          <p:nvPr/>
        </p:nvSpPr>
        <p:spPr>
          <a:xfrm>
            <a:off x="2693678" y="2231745"/>
            <a:ext cx="632482" cy="461666"/>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6</a:t>
            </a:r>
            <a:endParaRPr lang="ko-KR" altLang="en-US" sz="2400" b="1" dirty="0">
              <a:solidFill>
                <a:schemeClr val="bg1"/>
              </a:solidFill>
              <a:cs typeface="Arial" pitchFamily="34" charset="0"/>
            </a:endParaRPr>
          </a:p>
        </p:txBody>
      </p:sp>
      <p:sp>
        <p:nvSpPr>
          <p:cNvPr id="29" name="Oval 4"/>
          <p:cNvSpPr/>
          <p:nvPr/>
        </p:nvSpPr>
        <p:spPr>
          <a:xfrm>
            <a:off x="2095520" y="3189761"/>
            <a:ext cx="632480" cy="5507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TextBox 21"/>
          <p:cNvSpPr txBox="1"/>
          <p:nvPr/>
        </p:nvSpPr>
        <p:spPr>
          <a:xfrm>
            <a:off x="2110359" y="3234313"/>
            <a:ext cx="632482" cy="461666"/>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7</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868893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err="1" smtClean="0"/>
              <a:t>Ejecutando</a:t>
            </a:r>
            <a:r>
              <a:rPr lang="en-US" altLang="ko-KR" sz="2800" dirty="0" smtClean="0"/>
              <a:t> casos de prueba en </a:t>
            </a:r>
            <a:r>
              <a:rPr lang="en-US" altLang="ko-KR" sz="2800" dirty="0" err="1" smtClean="0"/>
              <a:t>paralelo</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68052" y="1275606"/>
            <a:ext cx="9075948" cy="1477328"/>
          </a:xfrm>
          <a:prstGeom prst="rect">
            <a:avLst/>
          </a:prstGeom>
        </p:spPr>
        <p:txBody>
          <a:bodyPr wrap="square">
            <a:spAutoFit/>
          </a:bodyPr>
          <a:lstStyle/>
          <a:p>
            <a:r>
              <a:rPr lang="es-ES" dirty="0" smtClean="0">
                <a:solidFill>
                  <a:schemeClr val="tx1">
                    <a:lumMod val="75000"/>
                    <a:lumOff val="25000"/>
                  </a:schemeClr>
                </a:solidFill>
              </a:rPr>
              <a:t>Para ejecutar casos de prueba en paralelo de igual forma nos ubicamos en el nivel del</a:t>
            </a:r>
          </a:p>
          <a:p>
            <a:r>
              <a:rPr lang="es-ES" dirty="0" err="1" smtClean="0">
                <a:solidFill>
                  <a:schemeClr val="tx1">
                    <a:lumMod val="75000"/>
                    <a:lumOff val="25000"/>
                  </a:schemeClr>
                </a:solidFill>
              </a:rPr>
              <a:t>testSuite</a:t>
            </a:r>
            <a:r>
              <a:rPr lang="es-ES" dirty="0" smtClean="0">
                <a:solidFill>
                  <a:schemeClr val="tx1">
                    <a:lumMod val="75000"/>
                    <a:lumOff val="25000"/>
                  </a:schemeClr>
                </a:solidFill>
              </a:rPr>
              <a:t> y seleccionamos la opción que se muestra seleccionada, posteriormente </a:t>
            </a:r>
          </a:p>
          <a:p>
            <a:r>
              <a:rPr lang="es-ES" dirty="0" smtClean="0">
                <a:solidFill>
                  <a:schemeClr val="tx1">
                    <a:lumMod val="75000"/>
                    <a:lumOff val="25000"/>
                  </a:schemeClr>
                </a:solidFill>
              </a:rPr>
              <a:t>seleccionamos el triángulo verde para realizar la ejecución correspondiente. De esta </a:t>
            </a:r>
          </a:p>
          <a:p>
            <a:r>
              <a:rPr lang="es-ES" dirty="0" smtClean="0">
                <a:solidFill>
                  <a:schemeClr val="tx1">
                    <a:lumMod val="75000"/>
                    <a:lumOff val="25000"/>
                  </a:schemeClr>
                </a:solidFill>
              </a:rPr>
              <a:t>manera podemos observar como se van ejecutando todos los casos de prueba en </a:t>
            </a:r>
          </a:p>
          <a:p>
            <a:r>
              <a:rPr lang="es-ES" dirty="0" smtClean="0">
                <a:solidFill>
                  <a:schemeClr val="tx1">
                    <a:lumMod val="75000"/>
                    <a:lumOff val="25000"/>
                  </a:schemeClr>
                </a:solidFill>
              </a:rPr>
              <a:t>paralelo.</a:t>
            </a:r>
            <a:endParaRPr lang="es-ES" dirty="0">
              <a:solidFill>
                <a:schemeClr val="tx1">
                  <a:lumMod val="75000"/>
                  <a:lumOff val="25000"/>
                </a:schemeClr>
              </a:solidFill>
            </a:endParaRPr>
          </a:p>
        </p:txBody>
      </p:sp>
      <p:pic>
        <p:nvPicPr>
          <p:cNvPr id="5" name="Imagen 4"/>
          <p:cNvPicPr>
            <a:picLocks noChangeAspect="1"/>
          </p:cNvPicPr>
          <p:nvPr/>
        </p:nvPicPr>
        <p:blipFill rotWithShape="1">
          <a:blip r:embed="rId3"/>
          <a:srcRect b="50799"/>
          <a:stretch/>
        </p:blipFill>
        <p:spPr>
          <a:xfrm>
            <a:off x="276918" y="3075806"/>
            <a:ext cx="8528026" cy="1211356"/>
          </a:xfrm>
          <a:prstGeom prst="rect">
            <a:avLst/>
          </a:prstGeom>
          <a:ln>
            <a:solidFill>
              <a:schemeClr val="tx1"/>
            </a:solidFill>
          </a:ln>
        </p:spPr>
      </p:pic>
    </p:spTree>
    <p:extLst>
      <p:ext uri="{BB962C8B-B14F-4D97-AF65-F5344CB8AC3E}">
        <p14:creationId xmlns:p14="http://schemas.microsoft.com/office/powerpoint/2010/main" val="25968867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err="1" smtClean="0"/>
              <a:t>Ejecutando</a:t>
            </a:r>
            <a:r>
              <a:rPr lang="en-US" altLang="ko-KR" sz="2800" dirty="0" smtClean="0"/>
              <a:t> casos de prueba</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68052" y="1851670"/>
            <a:ext cx="9075948" cy="1200329"/>
          </a:xfrm>
          <a:prstGeom prst="rect">
            <a:avLst/>
          </a:prstGeom>
        </p:spPr>
        <p:txBody>
          <a:bodyPr wrap="square">
            <a:spAutoFit/>
          </a:bodyPr>
          <a:lstStyle/>
          <a:p>
            <a:r>
              <a:rPr lang="es-ES" dirty="0" smtClean="0">
                <a:solidFill>
                  <a:schemeClr val="tx1">
                    <a:lumMod val="75000"/>
                    <a:lumOff val="25000"/>
                  </a:schemeClr>
                </a:solidFill>
              </a:rPr>
              <a:t>En caso de que algún caso de prueba en particular falle, el conjunto de prueba es </a:t>
            </a:r>
          </a:p>
          <a:p>
            <a:r>
              <a:rPr lang="es-ES" dirty="0" smtClean="0">
                <a:solidFill>
                  <a:schemeClr val="tx1">
                    <a:lumMod val="75000"/>
                    <a:lumOff val="25000"/>
                  </a:schemeClr>
                </a:solidFill>
              </a:rPr>
              <a:t>considerado fallido, de igual forma ocurre cuando ejecutamos un caso de prueba que </a:t>
            </a:r>
          </a:p>
          <a:p>
            <a:r>
              <a:rPr lang="es-ES" dirty="0" smtClean="0">
                <a:solidFill>
                  <a:schemeClr val="tx1">
                    <a:lumMod val="75000"/>
                    <a:lumOff val="25000"/>
                  </a:schemeClr>
                </a:solidFill>
              </a:rPr>
              <a:t>contenga varias solicitudes, si una de estas falla el caso de prueba es considerado </a:t>
            </a:r>
          </a:p>
          <a:p>
            <a:r>
              <a:rPr lang="es-ES" dirty="0" smtClean="0">
                <a:solidFill>
                  <a:schemeClr val="tx1">
                    <a:lumMod val="75000"/>
                    <a:lumOff val="25000"/>
                  </a:schemeClr>
                </a:solidFill>
              </a:rPr>
              <a:t>Fallido.</a:t>
            </a:r>
            <a:endParaRPr lang="es-ES" dirty="0">
              <a:solidFill>
                <a:schemeClr val="tx1">
                  <a:lumMod val="75000"/>
                  <a:lumOff val="25000"/>
                </a:schemeClr>
              </a:solidFill>
            </a:endParaRPr>
          </a:p>
        </p:txBody>
      </p:sp>
    </p:spTree>
    <p:extLst>
      <p:ext uri="{BB962C8B-B14F-4D97-AF65-F5344CB8AC3E}">
        <p14:creationId xmlns:p14="http://schemas.microsoft.com/office/powerpoint/2010/main" val="1269515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err="1" smtClean="0"/>
              <a:t>Generar</a:t>
            </a:r>
            <a:r>
              <a:rPr lang="en-US" altLang="ko-KR" sz="2800" dirty="0" smtClean="0"/>
              <a:t> documentación API</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68052" y="1851670"/>
            <a:ext cx="5224028" cy="1200329"/>
          </a:xfrm>
          <a:prstGeom prst="rect">
            <a:avLst/>
          </a:prstGeom>
        </p:spPr>
        <p:txBody>
          <a:bodyPr wrap="square">
            <a:spAutoFit/>
          </a:bodyPr>
          <a:lstStyle/>
          <a:p>
            <a:r>
              <a:rPr lang="es-ES" dirty="0" smtClean="0">
                <a:solidFill>
                  <a:schemeClr val="tx1">
                    <a:lumMod val="75000"/>
                    <a:lumOff val="25000"/>
                  </a:schemeClr>
                </a:solidFill>
              </a:rPr>
              <a:t>Para generar documentación API nos paramos </a:t>
            </a:r>
          </a:p>
          <a:p>
            <a:r>
              <a:rPr lang="es-ES" dirty="0" smtClean="0">
                <a:solidFill>
                  <a:schemeClr val="tx1">
                    <a:lumMod val="75000"/>
                    <a:lumOff val="25000"/>
                  </a:schemeClr>
                </a:solidFill>
              </a:rPr>
              <a:t>sobre el servicio que estamos probando y damos clic derecho en él, luego seleccionamos la opción </a:t>
            </a:r>
            <a:r>
              <a:rPr lang="es-ES" b="1" dirty="0" err="1" smtClean="0">
                <a:solidFill>
                  <a:schemeClr val="tx1">
                    <a:lumMod val="75000"/>
                    <a:lumOff val="25000"/>
                  </a:schemeClr>
                </a:solidFill>
              </a:rPr>
              <a:t>Generate</a:t>
            </a:r>
            <a:r>
              <a:rPr lang="es-ES" b="1" dirty="0" smtClean="0">
                <a:solidFill>
                  <a:schemeClr val="tx1">
                    <a:lumMod val="75000"/>
                    <a:lumOff val="25000"/>
                  </a:schemeClr>
                </a:solidFill>
              </a:rPr>
              <a:t> </a:t>
            </a:r>
            <a:r>
              <a:rPr lang="es-ES" b="1" dirty="0" err="1" smtClean="0">
                <a:solidFill>
                  <a:schemeClr val="tx1">
                    <a:lumMod val="75000"/>
                    <a:lumOff val="25000"/>
                  </a:schemeClr>
                </a:solidFill>
              </a:rPr>
              <a:t>Documentacion</a:t>
            </a:r>
            <a:r>
              <a:rPr lang="es-ES" b="1" dirty="0" smtClean="0">
                <a:solidFill>
                  <a:schemeClr val="tx1">
                    <a:lumMod val="75000"/>
                    <a:lumOff val="25000"/>
                  </a:schemeClr>
                </a:solidFill>
              </a:rPr>
              <a:t>.</a:t>
            </a:r>
            <a:endParaRPr lang="es-ES" b="1" dirty="0">
              <a:solidFill>
                <a:schemeClr val="tx1">
                  <a:lumMod val="75000"/>
                  <a:lumOff val="25000"/>
                </a:schemeClr>
              </a:solidFill>
            </a:endParaRPr>
          </a:p>
        </p:txBody>
      </p:sp>
      <p:pic>
        <p:nvPicPr>
          <p:cNvPr id="3" name="Imagen 2"/>
          <p:cNvPicPr>
            <a:picLocks noChangeAspect="1"/>
          </p:cNvPicPr>
          <p:nvPr/>
        </p:nvPicPr>
        <p:blipFill>
          <a:blip r:embed="rId3"/>
          <a:stretch>
            <a:fillRect/>
          </a:stretch>
        </p:blipFill>
        <p:spPr>
          <a:xfrm>
            <a:off x="5364088" y="1203598"/>
            <a:ext cx="3562350" cy="3781425"/>
          </a:xfrm>
          <a:prstGeom prst="rect">
            <a:avLst/>
          </a:prstGeom>
          <a:ln>
            <a:solidFill>
              <a:schemeClr val="tx1"/>
            </a:solidFill>
          </a:ln>
        </p:spPr>
      </p:pic>
    </p:spTree>
    <p:extLst>
      <p:ext uri="{BB962C8B-B14F-4D97-AF65-F5344CB8AC3E}">
        <p14:creationId xmlns:p14="http://schemas.microsoft.com/office/powerpoint/2010/main" val="28937875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err="1" smtClean="0"/>
              <a:t>Generar</a:t>
            </a:r>
            <a:r>
              <a:rPr lang="en-US" altLang="ko-KR" sz="2800" dirty="0" smtClean="0"/>
              <a:t> documentación API</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146708" y="1351471"/>
            <a:ext cx="8968444" cy="646331"/>
          </a:xfrm>
          <a:prstGeom prst="rect">
            <a:avLst/>
          </a:prstGeom>
        </p:spPr>
        <p:txBody>
          <a:bodyPr wrap="square">
            <a:spAutoFit/>
          </a:bodyPr>
          <a:lstStyle/>
          <a:p>
            <a:r>
              <a:rPr lang="es-ES" dirty="0" smtClean="0">
                <a:solidFill>
                  <a:schemeClr val="tx1">
                    <a:lumMod val="75000"/>
                    <a:lumOff val="25000"/>
                  </a:schemeClr>
                </a:solidFill>
              </a:rPr>
              <a:t>En la ventana </a:t>
            </a:r>
            <a:r>
              <a:rPr lang="es-ES" b="1" dirty="0" smtClean="0">
                <a:solidFill>
                  <a:schemeClr val="tx1">
                    <a:lumMod val="75000"/>
                    <a:lumOff val="25000"/>
                  </a:schemeClr>
                </a:solidFill>
              </a:rPr>
              <a:t>Create </a:t>
            </a:r>
            <a:r>
              <a:rPr lang="es-ES" b="1" dirty="0" err="1" smtClean="0">
                <a:solidFill>
                  <a:schemeClr val="tx1">
                    <a:lumMod val="75000"/>
                    <a:lumOff val="25000"/>
                  </a:schemeClr>
                </a:solidFill>
              </a:rPr>
              <a:t>Documentation</a:t>
            </a:r>
            <a:r>
              <a:rPr lang="es-ES" b="1" dirty="0" smtClean="0">
                <a:solidFill>
                  <a:schemeClr val="tx1">
                    <a:lumMod val="75000"/>
                    <a:lumOff val="25000"/>
                  </a:schemeClr>
                </a:solidFill>
              </a:rPr>
              <a:t> </a:t>
            </a:r>
            <a:r>
              <a:rPr lang="es-ES" dirty="0" smtClean="0">
                <a:solidFill>
                  <a:schemeClr val="tx1">
                    <a:lumMod val="75000"/>
                    <a:lumOff val="25000"/>
                  </a:schemeClr>
                </a:solidFill>
              </a:rPr>
              <a:t>seleccionamos el botón </a:t>
            </a:r>
            <a:r>
              <a:rPr lang="es-ES" b="1" dirty="0" smtClean="0">
                <a:solidFill>
                  <a:schemeClr val="tx1">
                    <a:lumMod val="75000"/>
                    <a:lumOff val="25000"/>
                  </a:schemeClr>
                </a:solidFill>
              </a:rPr>
              <a:t>Browser…</a:t>
            </a:r>
          </a:p>
          <a:p>
            <a:r>
              <a:rPr lang="es-ES" dirty="0" smtClean="0">
                <a:solidFill>
                  <a:schemeClr val="tx1">
                    <a:lumMod val="75000"/>
                    <a:lumOff val="25000"/>
                  </a:schemeClr>
                </a:solidFill>
              </a:rPr>
              <a:t>Para proporcionarle la ubicación de la carpeta y presionamos el botón OK.</a:t>
            </a:r>
            <a:endParaRPr lang="es-ES" dirty="0">
              <a:solidFill>
                <a:schemeClr val="tx1">
                  <a:lumMod val="75000"/>
                  <a:lumOff val="25000"/>
                </a:schemeClr>
              </a:solidFill>
            </a:endParaRPr>
          </a:p>
        </p:txBody>
      </p:sp>
      <p:pic>
        <p:nvPicPr>
          <p:cNvPr id="4" name="Imagen 3"/>
          <p:cNvPicPr>
            <a:picLocks noChangeAspect="1"/>
          </p:cNvPicPr>
          <p:nvPr/>
        </p:nvPicPr>
        <p:blipFill>
          <a:blip r:embed="rId3"/>
          <a:stretch>
            <a:fillRect/>
          </a:stretch>
        </p:blipFill>
        <p:spPr>
          <a:xfrm>
            <a:off x="2195736" y="2499742"/>
            <a:ext cx="4524375" cy="1943100"/>
          </a:xfrm>
          <a:prstGeom prst="rect">
            <a:avLst/>
          </a:prstGeom>
          <a:ln>
            <a:solidFill>
              <a:schemeClr val="tx1"/>
            </a:solidFill>
          </a:ln>
        </p:spPr>
      </p:pic>
    </p:spTree>
    <p:extLst>
      <p:ext uri="{BB962C8B-B14F-4D97-AF65-F5344CB8AC3E}">
        <p14:creationId xmlns:p14="http://schemas.microsoft.com/office/powerpoint/2010/main" val="3630267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err="1" smtClean="0"/>
              <a:t>Generar</a:t>
            </a:r>
            <a:r>
              <a:rPr lang="en-US" altLang="ko-KR" sz="2800" dirty="0" smtClean="0"/>
              <a:t> documentación API</a:t>
            </a:r>
            <a:endParaRPr lang="ko-KR" altLang="en-US" sz="2800" dirty="0">
              <a:solidFill>
                <a:schemeClr val="accent1"/>
              </a:solidFill>
            </a:endParaRPr>
          </a:p>
        </p:txBody>
      </p:sp>
      <p:sp>
        <p:nvSpPr>
          <p:cNvPr id="12" name="Rectángulo 11">
            <a:extLst>
              <a:ext uri="{FF2B5EF4-FFF2-40B4-BE49-F238E27FC236}">
                <a16:creationId xmlns:a16="http://schemas.microsoft.com/office/drawing/2014/main" xmlns="" id="{ACB2824B-729F-68D5-76D9-7690CFD22B2B}"/>
              </a:ext>
            </a:extLst>
          </p:cNvPr>
          <p:cNvSpPr/>
          <p:nvPr/>
        </p:nvSpPr>
        <p:spPr>
          <a:xfrm>
            <a:off x="146708" y="1351471"/>
            <a:ext cx="8968444" cy="646331"/>
          </a:xfrm>
          <a:prstGeom prst="rect">
            <a:avLst/>
          </a:prstGeom>
        </p:spPr>
        <p:txBody>
          <a:bodyPr wrap="square">
            <a:spAutoFit/>
          </a:bodyPr>
          <a:lstStyle/>
          <a:p>
            <a:r>
              <a:rPr lang="es-ES" dirty="0" smtClean="0">
                <a:solidFill>
                  <a:schemeClr val="tx1">
                    <a:lumMod val="75000"/>
                    <a:lumOff val="25000"/>
                  </a:schemeClr>
                </a:solidFill>
              </a:rPr>
              <a:t>Automáticamente se nos abre el navegador con nuestra documentación API como se muestra en la imagen.</a:t>
            </a:r>
            <a:endParaRPr lang="es-ES" dirty="0">
              <a:solidFill>
                <a:schemeClr val="tx1">
                  <a:lumMod val="75000"/>
                  <a:lumOff val="25000"/>
                </a:schemeClr>
              </a:solidFill>
            </a:endParaRPr>
          </a:p>
        </p:txBody>
      </p:sp>
      <p:pic>
        <p:nvPicPr>
          <p:cNvPr id="5" name="Imagen 4"/>
          <p:cNvPicPr>
            <a:picLocks noChangeAspect="1"/>
          </p:cNvPicPr>
          <p:nvPr/>
        </p:nvPicPr>
        <p:blipFill>
          <a:blip r:embed="rId3"/>
          <a:stretch>
            <a:fillRect/>
          </a:stretch>
        </p:blipFill>
        <p:spPr>
          <a:xfrm>
            <a:off x="467544" y="2067695"/>
            <a:ext cx="8352928" cy="3075806"/>
          </a:xfrm>
          <a:prstGeom prst="rect">
            <a:avLst/>
          </a:prstGeom>
          <a:ln>
            <a:solidFill>
              <a:schemeClr val="tx1"/>
            </a:solidFill>
          </a:ln>
        </p:spPr>
      </p:pic>
    </p:spTree>
    <p:extLst>
      <p:ext uri="{BB962C8B-B14F-4D97-AF65-F5344CB8AC3E}">
        <p14:creationId xmlns:p14="http://schemas.microsoft.com/office/powerpoint/2010/main" val="38089243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915816" y="1923678"/>
            <a:ext cx="3470076" cy="576063"/>
          </a:xfrm>
          <a:prstGeom prst="rect">
            <a:avLst/>
          </a:prstGeom>
        </p:spPr>
        <p:txBody>
          <a:bodyPr/>
          <a:lstStyle/>
          <a:p>
            <a:pPr marL="0" indent="0" algn="ctr">
              <a:buNone/>
            </a:pPr>
            <a:r>
              <a:rPr lang="en-US" altLang="ko-KR" sz="3600" b="1" dirty="0" err="1" smtClean="0">
                <a:solidFill>
                  <a:schemeClr val="tx1">
                    <a:lumMod val="75000"/>
                    <a:lumOff val="25000"/>
                  </a:schemeClr>
                </a:solidFill>
                <a:latin typeface="+mj-lt"/>
              </a:rPr>
              <a:t>Muchas</a:t>
            </a:r>
            <a:endParaRPr lang="en-US" altLang="ko-KR" sz="3600" b="1" dirty="0" smtClean="0">
              <a:solidFill>
                <a:schemeClr val="tx1">
                  <a:lumMod val="75000"/>
                  <a:lumOff val="25000"/>
                </a:schemeClr>
              </a:solidFill>
              <a:latin typeface="+mj-lt"/>
            </a:endParaRPr>
          </a:p>
          <a:p>
            <a:pPr marL="0" indent="0" algn="ctr">
              <a:buNone/>
            </a:pPr>
            <a:r>
              <a:rPr lang="en-US" altLang="ko-KR" sz="3600" b="1" dirty="0" smtClean="0">
                <a:solidFill>
                  <a:schemeClr val="tx1">
                    <a:lumMod val="75000"/>
                    <a:lumOff val="25000"/>
                  </a:schemeClr>
                </a:solidFill>
                <a:latin typeface="+mj-lt"/>
              </a:rPr>
              <a:t>Gracias</a:t>
            </a:r>
            <a:endParaRPr lang="ko-KR" altLang="en-US" sz="3600" b="1" dirty="0">
              <a:solidFill>
                <a:schemeClr val="tx1">
                  <a:lumMod val="75000"/>
                  <a:lumOff val="25000"/>
                </a:schemeClr>
              </a:solidFill>
              <a:latin typeface="+mj-lt"/>
            </a:endParaRPr>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Creando un proyecto Soap api</a:t>
            </a:r>
            <a:endParaRPr lang="ko-KR" altLang="en-US" dirty="0">
              <a:solidFill>
                <a:schemeClr val="accent1"/>
              </a:solidFill>
            </a:endParaRPr>
          </a:p>
        </p:txBody>
      </p:sp>
      <p:sp>
        <p:nvSpPr>
          <p:cNvPr id="5" name="Rectángulo 4"/>
          <p:cNvSpPr/>
          <p:nvPr/>
        </p:nvSpPr>
        <p:spPr>
          <a:xfrm>
            <a:off x="179512" y="1851670"/>
            <a:ext cx="8856984" cy="496996"/>
          </a:xfrm>
          <a:prstGeom prst="rect">
            <a:avLst/>
          </a:prstGeom>
        </p:spPr>
        <p:txBody>
          <a:bodyPr wrap="square">
            <a:spAutoFit/>
          </a:bodyPr>
          <a:lstStyle/>
          <a:p>
            <a:pPr marL="342900" indent="-342900" algn="just">
              <a:lnSpc>
                <a:spcPct val="150000"/>
              </a:lnSpc>
              <a:buFont typeface="Wingdings" panose="05000000000000000000" pitchFamily="2" charset="2"/>
              <a:buChar char="q"/>
            </a:pPr>
            <a:endParaRPr lang="es-ES" sz="2000" dirty="0">
              <a:cs typeface="Times New Roman" panose="02020603050405020304" pitchFamily="18" charset="0"/>
            </a:endParaRPr>
          </a:p>
        </p:txBody>
      </p:sp>
      <p:sp>
        <p:nvSpPr>
          <p:cNvPr id="3" name="CuadroTexto 2"/>
          <p:cNvSpPr txBox="1"/>
          <p:nvPr/>
        </p:nvSpPr>
        <p:spPr>
          <a:xfrm>
            <a:off x="2269488" y="1634015"/>
            <a:ext cx="6848991" cy="1200329"/>
          </a:xfrm>
          <a:prstGeom prst="rect">
            <a:avLst/>
          </a:prstGeom>
          <a:noFill/>
        </p:spPr>
        <p:txBody>
          <a:bodyPr wrap="none" rtlCol="0">
            <a:spAutoFit/>
          </a:bodyPr>
          <a:lstStyle/>
          <a:p>
            <a:r>
              <a:rPr lang="es-ES" dirty="0">
                <a:solidFill>
                  <a:schemeClr val="tx1">
                    <a:lumMod val="75000"/>
                    <a:lumOff val="25000"/>
                  </a:schemeClr>
                </a:solidFill>
              </a:rPr>
              <a:t>1- Seleccionamos en el menú la opción: File/ New SOAP Project,</a:t>
            </a:r>
          </a:p>
          <a:p>
            <a:r>
              <a:rPr lang="es-ES" dirty="0">
                <a:solidFill>
                  <a:schemeClr val="tx1">
                    <a:lumMod val="75000"/>
                    <a:lumOff val="25000"/>
                  </a:schemeClr>
                </a:solidFill>
              </a:rPr>
              <a:t> o la combinación de teclas </a:t>
            </a:r>
            <a:r>
              <a:rPr lang="es-ES" dirty="0" err="1">
                <a:solidFill>
                  <a:schemeClr val="tx1">
                    <a:lumMod val="75000"/>
                    <a:lumOff val="25000"/>
                  </a:schemeClr>
                </a:solidFill>
              </a:rPr>
              <a:t>Ctrl+N</a:t>
            </a:r>
            <a:r>
              <a:rPr lang="es-ES" dirty="0">
                <a:solidFill>
                  <a:schemeClr val="tx1">
                    <a:lumMod val="75000"/>
                    <a:lumOff val="25000"/>
                  </a:schemeClr>
                </a:solidFill>
              </a:rPr>
              <a:t>. También se puede acceder</a:t>
            </a:r>
          </a:p>
          <a:p>
            <a:r>
              <a:rPr lang="es-ES" dirty="0">
                <a:solidFill>
                  <a:schemeClr val="tx1">
                    <a:lumMod val="75000"/>
                    <a:lumOff val="25000"/>
                  </a:schemeClr>
                </a:solidFill>
              </a:rPr>
              <a:t> a partir de la opción SOAP que se muestra en la barra de </a:t>
            </a:r>
          </a:p>
          <a:p>
            <a:r>
              <a:rPr lang="es-ES" dirty="0" smtClean="0">
                <a:solidFill>
                  <a:schemeClr val="tx1">
                    <a:lumMod val="75000"/>
                    <a:lumOff val="25000"/>
                  </a:schemeClr>
                </a:solidFill>
              </a:rPr>
              <a:t> herramientas </a:t>
            </a:r>
            <a:r>
              <a:rPr lang="es-ES" dirty="0">
                <a:solidFill>
                  <a:schemeClr val="tx1">
                    <a:lumMod val="75000"/>
                    <a:lumOff val="25000"/>
                  </a:schemeClr>
                </a:solidFill>
              </a:rPr>
              <a:t>de la ventana principal.</a:t>
            </a:r>
          </a:p>
        </p:txBody>
      </p:sp>
      <p:pic>
        <p:nvPicPr>
          <p:cNvPr id="6" name="Imagen 5"/>
          <p:cNvPicPr>
            <a:picLocks noChangeAspect="1"/>
          </p:cNvPicPr>
          <p:nvPr/>
        </p:nvPicPr>
        <p:blipFill>
          <a:blip r:embed="rId3"/>
          <a:stretch>
            <a:fillRect/>
          </a:stretch>
        </p:blipFill>
        <p:spPr>
          <a:xfrm>
            <a:off x="179512" y="1275606"/>
            <a:ext cx="1825493" cy="3744416"/>
          </a:xfrm>
          <a:prstGeom prst="rect">
            <a:avLst/>
          </a:prstGeom>
          <a:ln>
            <a:solidFill>
              <a:schemeClr val="tx1"/>
            </a:solidFill>
          </a:ln>
        </p:spPr>
      </p:pic>
      <p:pic>
        <p:nvPicPr>
          <p:cNvPr id="7" name="Imagen 6"/>
          <p:cNvPicPr>
            <a:picLocks noChangeAspect="1"/>
          </p:cNvPicPr>
          <p:nvPr/>
        </p:nvPicPr>
        <p:blipFill>
          <a:blip r:embed="rId4"/>
          <a:stretch>
            <a:fillRect/>
          </a:stretch>
        </p:blipFill>
        <p:spPr>
          <a:xfrm>
            <a:off x="2168971" y="3433451"/>
            <a:ext cx="6867525" cy="962025"/>
          </a:xfrm>
          <a:prstGeom prst="rect">
            <a:avLst/>
          </a:prstGeom>
          <a:ln>
            <a:solidFill>
              <a:schemeClr val="tx1"/>
            </a:solidFill>
          </a:ln>
        </p:spPr>
      </p:pic>
      <p:sp>
        <p:nvSpPr>
          <p:cNvPr id="9" name="Flecha abajo 8"/>
          <p:cNvSpPr/>
          <p:nvPr/>
        </p:nvSpPr>
        <p:spPr>
          <a:xfrm>
            <a:off x="5292080" y="2834344"/>
            <a:ext cx="720080" cy="529494"/>
          </a:xfrm>
          <a:prstGeom prst="down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41764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Creando un proyecto Soap api</a:t>
            </a:r>
            <a:endParaRPr lang="ko-KR" altLang="en-US" dirty="0">
              <a:solidFill>
                <a:schemeClr val="accent1"/>
              </a:solidFill>
            </a:endParaRPr>
          </a:p>
        </p:txBody>
      </p:sp>
      <p:sp>
        <p:nvSpPr>
          <p:cNvPr id="5" name="Rectángulo 4"/>
          <p:cNvSpPr/>
          <p:nvPr/>
        </p:nvSpPr>
        <p:spPr>
          <a:xfrm>
            <a:off x="179512" y="1851670"/>
            <a:ext cx="8856984" cy="496996"/>
          </a:xfrm>
          <a:prstGeom prst="rect">
            <a:avLst/>
          </a:prstGeom>
        </p:spPr>
        <p:txBody>
          <a:bodyPr wrap="square">
            <a:spAutoFit/>
          </a:bodyPr>
          <a:lstStyle/>
          <a:p>
            <a:pPr marL="342900" indent="-342900" algn="just">
              <a:lnSpc>
                <a:spcPct val="150000"/>
              </a:lnSpc>
              <a:buFont typeface="Wingdings" panose="05000000000000000000" pitchFamily="2" charset="2"/>
              <a:buChar char="q"/>
            </a:pPr>
            <a:endParaRPr lang="es-ES" sz="2000" dirty="0">
              <a:cs typeface="Times New Roman" panose="02020603050405020304" pitchFamily="18" charset="0"/>
            </a:endParaRPr>
          </a:p>
        </p:txBody>
      </p:sp>
      <p:sp>
        <p:nvSpPr>
          <p:cNvPr id="3" name="CuadroTexto 2"/>
          <p:cNvSpPr txBox="1"/>
          <p:nvPr/>
        </p:nvSpPr>
        <p:spPr>
          <a:xfrm>
            <a:off x="179512" y="1426131"/>
            <a:ext cx="9073008" cy="646331"/>
          </a:xfrm>
          <a:prstGeom prst="rect">
            <a:avLst/>
          </a:prstGeom>
          <a:noFill/>
        </p:spPr>
        <p:txBody>
          <a:bodyPr wrap="square" rtlCol="0">
            <a:spAutoFit/>
          </a:bodyPr>
          <a:lstStyle/>
          <a:p>
            <a:r>
              <a:rPr lang="es-ES" dirty="0">
                <a:solidFill>
                  <a:schemeClr val="tx1">
                    <a:lumMod val="75000"/>
                    <a:lumOff val="25000"/>
                  </a:schemeClr>
                </a:solidFill>
              </a:rPr>
              <a:t>2- De esta manera se nos muestra una nueva ventana donde debemos indicar el</a:t>
            </a:r>
          </a:p>
          <a:p>
            <a:r>
              <a:rPr lang="es-ES" dirty="0">
                <a:solidFill>
                  <a:schemeClr val="tx1">
                    <a:lumMod val="75000"/>
                    <a:lumOff val="25000"/>
                  </a:schemeClr>
                </a:solidFill>
              </a:rPr>
              <a:t> nombre del proyecto en el campo </a:t>
            </a:r>
            <a:r>
              <a:rPr lang="es-ES" b="1" dirty="0">
                <a:solidFill>
                  <a:schemeClr val="tx1">
                    <a:lumMod val="75000"/>
                    <a:lumOff val="25000"/>
                  </a:schemeClr>
                </a:solidFill>
              </a:rPr>
              <a:t>Project </a:t>
            </a:r>
            <a:r>
              <a:rPr lang="es-ES" b="1" dirty="0" err="1">
                <a:solidFill>
                  <a:schemeClr val="tx1">
                    <a:lumMod val="75000"/>
                    <a:lumOff val="25000"/>
                  </a:schemeClr>
                </a:solidFill>
              </a:rPr>
              <a:t>Name</a:t>
            </a:r>
            <a:r>
              <a:rPr lang="es-ES" b="1" dirty="0">
                <a:solidFill>
                  <a:schemeClr val="tx1">
                    <a:lumMod val="75000"/>
                    <a:lumOff val="25000"/>
                  </a:schemeClr>
                </a:solidFill>
              </a:rPr>
              <a:t> </a:t>
            </a:r>
            <a:r>
              <a:rPr lang="es-ES" dirty="0">
                <a:solidFill>
                  <a:schemeClr val="tx1">
                    <a:lumMod val="75000"/>
                    <a:lumOff val="25000"/>
                  </a:schemeClr>
                </a:solidFill>
              </a:rPr>
              <a:t>y luego dar clic el botón OK.</a:t>
            </a:r>
          </a:p>
        </p:txBody>
      </p:sp>
      <p:pic>
        <p:nvPicPr>
          <p:cNvPr id="9" name="Imagen 8"/>
          <p:cNvPicPr>
            <a:picLocks noChangeAspect="1"/>
          </p:cNvPicPr>
          <p:nvPr/>
        </p:nvPicPr>
        <p:blipFill>
          <a:blip r:embed="rId3"/>
          <a:stretch>
            <a:fillRect/>
          </a:stretch>
        </p:blipFill>
        <p:spPr>
          <a:xfrm>
            <a:off x="2136266" y="2348666"/>
            <a:ext cx="4943475" cy="2514600"/>
          </a:xfrm>
          <a:prstGeom prst="rect">
            <a:avLst/>
          </a:prstGeom>
          <a:ln>
            <a:solidFill>
              <a:schemeClr val="tx1"/>
            </a:solidFill>
          </a:ln>
        </p:spPr>
      </p:pic>
    </p:spTree>
    <p:extLst>
      <p:ext uri="{BB962C8B-B14F-4D97-AF65-F5344CB8AC3E}">
        <p14:creationId xmlns:p14="http://schemas.microsoft.com/office/powerpoint/2010/main" val="2200253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Adicionando archivo WSDL</a:t>
            </a:r>
            <a:endParaRPr lang="ko-KR" altLang="en-US" dirty="0">
              <a:solidFill>
                <a:schemeClr val="accent1"/>
              </a:solidFill>
            </a:endParaRPr>
          </a:p>
        </p:txBody>
      </p:sp>
      <p:sp>
        <p:nvSpPr>
          <p:cNvPr id="5" name="Rectángulo 4"/>
          <p:cNvSpPr/>
          <p:nvPr/>
        </p:nvSpPr>
        <p:spPr>
          <a:xfrm>
            <a:off x="179512" y="1851670"/>
            <a:ext cx="8856984" cy="496996"/>
          </a:xfrm>
          <a:prstGeom prst="rect">
            <a:avLst/>
          </a:prstGeom>
        </p:spPr>
        <p:txBody>
          <a:bodyPr wrap="square">
            <a:spAutoFit/>
          </a:bodyPr>
          <a:lstStyle/>
          <a:p>
            <a:pPr marL="342900" indent="-342900" algn="just">
              <a:lnSpc>
                <a:spcPct val="150000"/>
              </a:lnSpc>
              <a:buFont typeface="Wingdings" panose="05000000000000000000" pitchFamily="2" charset="2"/>
              <a:buChar char="q"/>
            </a:pPr>
            <a:endParaRPr lang="es-ES" sz="2000" dirty="0">
              <a:cs typeface="Times New Roman" panose="02020603050405020304" pitchFamily="18" charset="0"/>
            </a:endParaRPr>
          </a:p>
        </p:txBody>
      </p:sp>
      <p:sp>
        <p:nvSpPr>
          <p:cNvPr id="3" name="CuadroTexto 2"/>
          <p:cNvSpPr txBox="1"/>
          <p:nvPr/>
        </p:nvSpPr>
        <p:spPr>
          <a:xfrm>
            <a:off x="107504" y="1635646"/>
            <a:ext cx="8928992" cy="3139321"/>
          </a:xfrm>
          <a:prstGeom prst="rect">
            <a:avLst/>
          </a:prstGeom>
          <a:noFill/>
        </p:spPr>
        <p:txBody>
          <a:bodyPr wrap="square" rtlCol="0">
            <a:spAutoFit/>
          </a:bodyPr>
          <a:lstStyle/>
          <a:p>
            <a:pPr algn="just"/>
            <a:r>
              <a:rPr lang="es-ES" dirty="0">
                <a:solidFill>
                  <a:schemeClr val="tx1">
                    <a:lumMod val="75000"/>
                    <a:lumOff val="25000"/>
                  </a:schemeClr>
                </a:solidFill>
              </a:rPr>
              <a:t>En SoapUI, los proyectos SOAP utilizan principalmente servicios WSDL como recurso principal. No es necesario agregar un archivo WSDL, pero si lo hace, el proceso de </a:t>
            </a:r>
          </a:p>
          <a:p>
            <a:pPr algn="just"/>
            <a:r>
              <a:rPr lang="es-ES" dirty="0">
                <a:solidFill>
                  <a:schemeClr val="tx1">
                    <a:lumMod val="75000"/>
                    <a:lumOff val="25000"/>
                  </a:schemeClr>
                </a:solidFill>
              </a:rPr>
              <a:t>prueba será más fácil ya que el archivo WSDL generalmente contiene toda la </a:t>
            </a:r>
          </a:p>
          <a:p>
            <a:pPr algn="just"/>
            <a:r>
              <a:rPr lang="es-ES" dirty="0">
                <a:solidFill>
                  <a:schemeClr val="tx1">
                    <a:lumMod val="75000"/>
                    <a:lumOff val="25000"/>
                  </a:schemeClr>
                </a:solidFill>
              </a:rPr>
              <a:t>información necesaria sobre el servicio web que desea probar. </a:t>
            </a:r>
          </a:p>
          <a:p>
            <a:pPr algn="just"/>
            <a:endParaRPr lang="es-ES" dirty="0">
              <a:solidFill>
                <a:schemeClr val="tx1">
                  <a:lumMod val="75000"/>
                  <a:lumOff val="25000"/>
                </a:schemeClr>
              </a:solidFill>
            </a:endParaRPr>
          </a:p>
          <a:p>
            <a:pPr algn="just"/>
            <a:r>
              <a:rPr lang="es-ES" b="1" dirty="0">
                <a:solidFill>
                  <a:schemeClr val="tx1">
                    <a:lumMod val="75000"/>
                    <a:lumOff val="25000"/>
                  </a:schemeClr>
                </a:solidFill>
              </a:rPr>
              <a:t>	</a:t>
            </a:r>
          </a:p>
          <a:p>
            <a:pPr algn="just"/>
            <a:endParaRPr lang="es-ES" b="1" dirty="0">
              <a:solidFill>
                <a:schemeClr val="tx1">
                  <a:lumMod val="75000"/>
                  <a:lumOff val="25000"/>
                </a:schemeClr>
              </a:solidFill>
            </a:endParaRPr>
          </a:p>
          <a:p>
            <a:pPr algn="just"/>
            <a:endParaRPr lang="es-ES" b="1" dirty="0">
              <a:solidFill>
                <a:schemeClr val="tx1">
                  <a:lumMod val="75000"/>
                  <a:lumOff val="25000"/>
                </a:schemeClr>
              </a:solidFill>
            </a:endParaRPr>
          </a:p>
          <a:p>
            <a:pPr algn="just"/>
            <a:r>
              <a:rPr lang="es-ES" b="1" dirty="0">
                <a:solidFill>
                  <a:schemeClr val="tx1">
                    <a:lumMod val="75000"/>
                    <a:lumOff val="25000"/>
                  </a:schemeClr>
                </a:solidFill>
              </a:rPr>
              <a:t>			</a:t>
            </a:r>
          </a:p>
          <a:p>
            <a:pPr algn="just"/>
            <a:endParaRPr lang="es-ES" b="1" dirty="0">
              <a:solidFill>
                <a:schemeClr val="tx1">
                  <a:lumMod val="75000"/>
                  <a:lumOff val="25000"/>
                </a:schemeClr>
              </a:solidFill>
            </a:endParaRPr>
          </a:p>
          <a:p>
            <a:pPr algn="just"/>
            <a:r>
              <a:rPr lang="es-ES" b="1" dirty="0">
                <a:solidFill>
                  <a:schemeClr val="tx1">
                    <a:lumMod val="75000"/>
                    <a:lumOff val="25000"/>
                  </a:schemeClr>
                </a:solidFill>
              </a:rPr>
              <a:t>			Agreguemos un WSDL al proyecto recién creado!!!</a:t>
            </a:r>
          </a:p>
        </p:txBody>
      </p:sp>
    </p:spTree>
    <p:extLst>
      <p:ext uri="{BB962C8B-B14F-4D97-AF65-F5344CB8AC3E}">
        <p14:creationId xmlns:p14="http://schemas.microsoft.com/office/powerpoint/2010/main" val="3915889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Adicionando archivo WSDL</a:t>
            </a:r>
            <a:endParaRPr lang="ko-KR" altLang="en-US" dirty="0">
              <a:solidFill>
                <a:schemeClr val="accent1"/>
              </a:solidFill>
            </a:endParaRPr>
          </a:p>
        </p:txBody>
      </p:sp>
      <p:sp>
        <p:nvSpPr>
          <p:cNvPr id="5" name="Rectángulo 4"/>
          <p:cNvSpPr/>
          <p:nvPr/>
        </p:nvSpPr>
        <p:spPr>
          <a:xfrm>
            <a:off x="179512" y="1851670"/>
            <a:ext cx="8856984" cy="496996"/>
          </a:xfrm>
          <a:prstGeom prst="rect">
            <a:avLst/>
          </a:prstGeom>
        </p:spPr>
        <p:txBody>
          <a:bodyPr wrap="square">
            <a:spAutoFit/>
          </a:bodyPr>
          <a:lstStyle/>
          <a:p>
            <a:pPr marL="342900" indent="-342900" algn="just">
              <a:lnSpc>
                <a:spcPct val="150000"/>
              </a:lnSpc>
              <a:buFont typeface="Wingdings" panose="05000000000000000000" pitchFamily="2" charset="2"/>
              <a:buChar char="q"/>
            </a:pPr>
            <a:endParaRPr lang="es-ES" sz="2000" dirty="0">
              <a:cs typeface="Times New Roman" panose="02020603050405020304" pitchFamily="18" charset="0"/>
            </a:endParaRPr>
          </a:p>
        </p:txBody>
      </p:sp>
      <p:pic>
        <p:nvPicPr>
          <p:cNvPr id="4" name="Imagen 3"/>
          <p:cNvPicPr>
            <a:picLocks noChangeAspect="1"/>
          </p:cNvPicPr>
          <p:nvPr/>
        </p:nvPicPr>
        <p:blipFill>
          <a:blip r:embed="rId3"/>
          <a:stretch>
            <a:fillRect/>
          </a:stretch>
        </p:blipFill>
        <p:spPr>
          <a:xfrm>
            <a:off x="107504" y="1131590"/>
            <a:ext cx="2483768" cy="3939902"/>
          </a:xfrm>
          <a:prstGeom prst="rect">
            <a:avLst/>
          </a:prstGeom>
          <a:ln>
            <a:solidFill>
              <a:schemeClr val="tx1"/>
            </a:solidFill>
          </a:ln>
        </p:spPr>
      </p:pic>
      <p:sp>
        <p:nvSpPr>
          <p:cNvPr id="6" name="CuadroTexto 5"/>
          <p:cNvSpPr txBox="1"/>
          <p:nvPr/>
        </p:nvSpPr>
        <p:spPr>
          <a:xfrm>
            <a:off x="2819852" y="2097535"/>
            <a:ext cx="6126485" cy="923330"/>
          </a:xfrm>
          <a:prstGeom prst="rect">
            <a:avLst/>
          </a:prstGeom>
          <a:noFill/>
        </p:spPr>
        <p:txBody>
          <a:bodyPr wrap="none" rtlCol="0">
            <a:spAutoFit/>
          </a:bodyPr>
          <a:lstStyle/>
          <a:p>
            <a:r>
              <a:rPr lang="es-ES" dirty="0">
                <a:solidFill>
                  <a:schemeClr val="tx1">
                    <a:lumMod val="75000"/>
                    <a:lumOff val="25000"/>
                  </a:schemeClr>
                </a:solidFill>
              </a:rPr>
              <a:t>1- Damos clic derecho sobre el proyecto recién creado y</a:t>
            </a:r>
          </a:p>
          <a:p>
            <a:r>
              <a:rPr lang="es-ES" dirty="0">
                <a:solidFill>
                  <a:schemeClr val="tx1">
                    <a:lumMod val="75000"/>
                    <a:lumOff val="25000"/>
                  </a:schemeClr>
                </a:solidFill>
              </a:rPr>
              <a:t>seleccionamos la opción Add WSDL o la combinación de </a:t>
            </a:r>
          </a:p>
          <a:p>
            <a:r>
              <a:rPr lang="es-ES" dirty="0">
                <a:solidFill>
                  <a:schemeClr val="tx1">
                    <a:lumMod val="75000"/>
                    <a:lumOff val="25000"/>
                  </a:schemeClr>
                </a:solidFill>
              </a:rPr>
              <a:t>teclas </a:t>
            </a:r>
            <a:r>
              <a:rPr lang="es-ES" dirty="0" err="1">
                <a:solidFill>
                  <a:schemeClr val="tx1">
                    <a:lumMod val="75000"/>
                    <a:lumOff val="25000"/>
                  </a:schemeClr>
                </a:solidFill>
              </a:rPr>
              <a:t>Ctrl+U</a:t>
            </a:r>
            <a:r>
              <a:rPr lang="es-ES" dirty="0">
                <a:solidFill>
                  <a:schemeClr val="tx1">
                    <a:lumMod val="75000"/>
                    <a:lumOff val="25000"/>
                  </a:schemeClr>
                </a:solidFill>
              </a:rPr>
              <a:t>.</a:t>
            </a:r>
          </a:p>
        </p:txBody>
      </p:sp>
    </p:spTree>
    <p:extLst>
      <p:ext uri="{BB962C8B-B14F-4D97-AF65-F5344CB8AC3E}">
        <p14:creationId xmlns:p14="http://schemas.microsoft.com/office/powerpoint/2010/main" val="4288331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Adicionando archivo WSDL</a:t>
            </a:r>
            <a:endParaRPr lang="ko-KR" altLang="en-US" dirty="0">
              <a:solidFill>
                <a:schemeClr val="accent1"/>
              </a:solidFill>
            </a:endParaRPr>
          </a:p>
        </p:txBody>
      </p:sp>
      <p:sp>
        <p:nvSpPr>
          <p:cNvPr id="5" name="Rectángulo 4"/>
          <p:cNvSpPr/>
          <p:nvPr/>
        </p:nvSpPr>
        <p:spPr>
          <a:xfrm>
            <a:off x="179512" y="1851670"/>
            <a:ext cx="8856984" cy="496996"/>
          </a:xfrm>
          <a:prstGeom prst="rect">
            <a:avLst/>
          </a:prstGeom>
        </p:spPr>
        <p:txBody>
          <a:bodyPr wrap="square">
            <a:spAutoFit/>
          </a:bodyPr>
          <a:lstStyle/>
          <a:p>
            <a:pPr marL="342900" indent="-342900" algn="just">
              <a:lnSpc>
                <a:spcPct val="150000"/>
              </a:lnSpc>
              <a:buFont typeface="Wingdings" panose="05000000000000000000" pitchFamily="2" charset="2"/>
              <a:buChar char="q"/>
            </a:pPr>
            <a:endParaRPr lang="es-ES" sz="2000" dirty="0">
              <a:cs typeface="Times New Roman" panose="02020603050405020304" pitchFamily="18" charset="0"/>
            </a:endParaRPr>
          </a:p>
        </p:txBody>
      </p:sp>
      <p:sp>
        <p:nvSpPr>
          <p:cNvPr id="6" name="CuadroTexto 5"/>
          <p:cNvSpPr txBox="1"/>
          <p:nvPr/>
        </p:nvSpPr>
        <p:spPr>
          <a:xfrm>
            <a:off x="179512" y="1260416"/>
            <a:ext cx="8712968" cy="1477328"/>
          </a:xfrm>
          <a:prstGeom prst="rect">
            <a:avLst/>
          </a:prstGeom>
          <a:noFill/>
        </p:spPr>
        <p:txBody>
          <a:bodyPr wrap="square" rtlCol="0">
            <a:spAutoFit/>
          </a:bodyPr>
          <a:lstStyle/>
          <a:p>
            <a:r>
              <a:rPr lang="es-ES" dirty="0">
                <a:solidFill>
                  <a:schemeClr val="tx1">
                    <a:lumMod val="75000"/>
                    <a:lumOff val="25000"/>
                  </a:schemeClr>
                </a:solidFill>
              </a:rPr>
              <a:t>2- En el </a:t>
            </a:r>
            <a:r>
              <a:rPr lang="es-ES" b="1" dirty="0">
                <a:solidFill>
                  <a:schemeClr val="tx1">
                    <a:lumMod val="75000"/>
                    <a:lumOff val="25000"/>
                  </a:schemeClr>
                </a:solidFill>
              </a:rPr>
              <a:t>WSDL </a:t>
            </a:r>
            <a:r>
              <a:rPr lang="es-ES" b="1" dirty="0" err="1">
                <a:solidFill>
                  <a:schemeClr val="tx1">
                    <a:lumMod val="75000"/>
                    <a:lumOff val="25000"/>
                  </a:schemeClr>
                </a:solidFill>
              </a:rPr>
              <a:t>Location</a:t>
            </a:r>
            <a:r>
              <a:rPr lang="es-ES" b="1" dirty="0">
                <a:solidFill>
                  <a:schemeClr val="tx1">
                    <a:lumMod val="75000"/>
                    <a:lumOff val="25000"/>
                  </a:schemeClr>
                </a:solidFill>
              </a:rPr>
              <a:t> </a:t>
            </a:r>
            <a:r>
              <a:rPr lang="es-ES" dirty="0">
                <a:solidFill>
                  <a:schemeClr val="tx1">
                    <a:lumMod val="75000"/>
                    <a:lumOff val="25000"/>
                  </a:schemeClr>
                </a:solidFill>
              </a:rPr>
              <a:t>del cuadro de diálogo, especifique la ruta al archivo o</a:t>
            </a:r>
          </a:p>
          <a:p>
            <a:r>
              <a:rPr lang="es-ES" dirty="0">
                <a:solidFill>
                  <a:schemeClr val="tx1">
                    <a:lumMod val="75000"/>
                    <a:lumOff val="25000"/>
                  </a:schemeClr>
                </a:solidFill>
              </a:rPr>
              <a:t> servicio WSDL y luego presionamos el botón OK.</a:t>
            </a:r>
          </a:p>
          <a:p>
            <a:endParaRPr lang="en-US" dirty="0">
              <a:solidFill>
                <a:schemeClr val="tx1">
                  <a:lumMod val="75000"/>
                  <a:lumOff val="25000"/>
                </a:schemeClr>
              </a:solidFill>
            </a:endParaRPr>
          </a:p>
          <a:p>
            <a:endParaRPr lang="es-ES" dirty="0">
              <a:solidFill>
                <a:schemeClr val="tx1">
                  <a:lumMod val="75000"/>
                  <a:lumOff val="25000"/>
                </a:schemeClr>
              </a:solidFill>
            </a:endParaRPr>
          </a:p>
          <a:p>
            <a:endParaRPr lang="es-ES" dirty="0">
              <a:solidFill>
                <a:schemeClr val="tx1">
                  <a:lumMod val="75000"/>
                  <a:lumOff val="25000"/>
                </a:schemeClr>
              </a:solidFill>
            </a:endParaRPr>
          </a:p>
        </p:txBody>
      </p:sp>
      <p:pic>
        <p:nvPicPr>
          <p:cNvPr id="3" name="Imagen 2"/>
          <p:cNvPicPr>
            <a:picLocks noChangeAspect="1"/>
          </p:cNvPicPr>
          <p:nvPr/>
        </p:nvPicPr>
        <p:blipFill rotWithShape="1">
          <a:blip r:embed="rId3"/>
          <a:srcRect b="2494"/>
          <a:stretch/>
        </p:blipFill>
        <p:spPr>
          <a:xfrm>
            <a:off x="2140458" y="2430982"/>
            <a:ext cx="4791075" cy="2229000"/>
          </a:xfrm>
          <a:prstGeom prst="rect">
            <a:avLst/>
          </a:prstGeom>
          <a:ln>
            <a:solidFill>
              <a:schemeClr val="tx1"/>
            </a:solidFill>
          </a:ln>
        </p:spPr>
      </p:pic>
    </p:spTree>
    <p:extLst>
      <p:ext uri="{BB962C8B-B14F-4D97-AF65-F5344CB8AC3E}">
        <p14:creationId xmlns:p14="http://schemas.microsoft.com/office/powerpoint/2010/main" val="1360219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1202" y="195486"/>
            <a:ext cx="7200800" cy="576064"/>
          </a:xfrm>
        </p:spPr>
        <p:txBody>
          <a:bodyPr/>
          <a:lstStyle/>
          <a:p>
            <a:r>
              <a:rPr lang="en-US" altLang="ko-KR" sz="2800" dirty="0"/>
              <a:t>Adicionando archivo WSDL</a:t>
            </a:r>
            <a:endParaRPr lang="ko-KR" altLang="en-US" dirty="0">
              <a:solidFill>
                <a:schemeClr val="accent1"/>
              </a:solidFill>
            </a:endParaRPr>
          </a:p>
        </p:txBody>
      </p:sp>
      <p:pic>
        <p:nvPicPr>
          <p:cNvPr id="8" name="Imagen 7"/>
          <p:cNvPicPr>
            <a:picLocks noChangeAspect="1"/>
          </p:cNvPicPr>
          <p:nvPr/>
        </p:nvPicPr>
        <p:blipFill>
          <a:blip r:embed="rId3"/>
          <a:stretch>
            <a:fillRect/>
          </a:stretch>
        </p:blipFill>
        <p:spPr>
          <a:xfrm>
            <a:off x="1686085" y="1059582"/>
            <a:ext cx="5815917" cy="3962094"/>
          </a:xfrm>
          <a:prstGeom prst="rect">
            <a:avLst/>
          </a:prstGeom>
          <a:ln>
            <a:solidFill>
              <a:schemeClr val="tx1"/>
            </a:solidFill>
          </a:ln>
        </p:spPr>
      </p:pic>
    </p:spTree>
    <p:extLst>
      <p:ext uri="{BB962C8B-B14F-4D97-AF65-F5344CB8AC3E}">
        <p14:creationId xmlns:p14="http://schemas.microsoft.com/office/powerpoint/2010/main" val="1974876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5643</TotalTime>
  <Words>1233</Words>
  <Application>Microsoft Office PowerPoint</Application>
  <PresentationFormat>Presentación en pantalla (16:9)</PresentationFormat>
  <Paragraphs>166</Paragraphs>
  <Slides>35</Slides>
  <Notes>31</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35</vt:i4>
      </vt:variant>
    </vt:vector>
  </HeadingPairs>
  <TitlesOfParts>
    <vt:vector size="44" baseType="lpstr">
      <vt:lpstr>Arial Unicode MS</vt:lpstr>
      <vt:lpstr>맑은 고딕</vt:lpstr>
      <vt:lpstr>Arial</vt:lpstr>
      <vt:lpstr>Calibri</vt:lpstr>
      <vt:lpstr>Times New Roman</vt:lpstr>
      <vt:lpstr>Wingdings</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Ailyn</cp:lastModifiedBy>
  <cp:revision>263</cp:revision>
  <dcterms:created xsi:type="dcterms:W3CDTF">2016-12-05T23:26:54Z</dcterms:created>
  <dcterms:modified xsi:type="dcterms:W3CDTF">2022-05-26T02:47:14Z</dcterms:modified>
</cp:coreProperties>
</file>