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5"/>
  </p:notesMasterIdLst>
  <p:sldIdLst>
    <p:sldId id="256" r:id="rId4"/>
    <p:sldId id="261" r:id="rId5"/>
    <p:sldId id="312" r:id="rId6"/>
    <p:sldId id="265" r:id="rId7"/>
    <p:sldId id="313" r:id="rId8"/>
    <p:sldId id="314" r:id="rId9"/>
    <p:sldId id="315" r:id="rId10"/>
    <p:sldId id="316" r:id="rId11"/>
    <p:sldId id="317" r:id="rId12"/>
    <p:sldId id="302" r:id="rId13"/>
    <p:sldId id="301" r:id="rId14"/>
    <p:sldId id="318" r:id="rId15"/>
    <p:sldId id="319" r:id="rId16"/>
    <p:sldId id="320" r:id="rId17"/>
    <p:sldId id="321" r:id="rId18"/>
    <p:sldId id="322" r:id="rId19"/>
    <p:sldId id="323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434" autoAdjust="0"/>
  </p:normalViewPr>
  <p:slideViewPr>
    <p:cSldViewPr>
      <p:cViewPr varScale="1">
        <p:scale>
          <a:sx n="98" d="100"/>
          <a:sy n="98" d="100"/>
        </p:scale>
        <p:origin x="594" y="8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URI</a:t>
            </a:r>
            <a:r>
              <a:rPr lang="en-US" dirty="0" smtClean="0"/>
              <a:t>:</a:t>
            </a:r>
            <a:r>
              <a:rPr lang="en-US" baseline="0" dirty="0" smtClean="0"/>
              <a:t> es un </a:t>
            </a:r>
            <a:r>
              <a:rPr lang="en-US" baseline="0" dirty="0" err="1" smtClean="0"/>
              <a:t>identificador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uniforme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Basicamente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URL que se </a:t>
            </a:r>
            <a:r>
              <a:rPr lang="en-US" baseline="0" dirty="0" err="1" smtClean="0"/>
              <a:t>dirige</a:t>
            </a:r>
            <a:r>
              <a:rPr lang="en-US" baseline="0" dirty="0" smtClean="0"/>
              <a:t> a un </a:t>
            </a:r>
            <a:r>
              <a:rPr lang="en-US" baseline="0" dirty="0" err="1" smtClean="0"/>
              <a:t>recurso</a:t>
            </a:r>
            <a:r>
              <a:rPr lang="en-US" baseline="0" dirty="0" smtClean="0"/>
              <a:t> en particular en el back-end.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8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6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2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Luego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seleccionar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metodo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dicha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solicitud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presionamos</a:t>
            </a:r>
            <a:r>
              <a:rPr lang="en-US" baseline="0" dirty="0" smtClean="0"/>
              <a:t> el bot</a:t>
            </a:r>
            <a:r>
              <a:rPr lang="es-ES" baseline="0" dirty="0" err="1" smtClean="0"/>
              <a:t>ón</a:t>
            </a:r>
            <a:r>
              <a:rPr lang="es-ES" baseline="0" dirty="0" smtClean="0"/>
              <a:t> ejecutar y se puede observar como se muestra la respuesta en la pestaña json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1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6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4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7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5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1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</a:t>
            </a:r>
            <a:r>
              <a:rPr lang="en-US" altLang="ko-KR" sz="2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87824" y="2211710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ejemplo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52120" y="149163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Copiamos</a:t>
            </a:r>
            <a:r>
              <a:rPr lang="en-US" dirty="0" smtClean="0">
                <a:solidFill>
                  <a:srgbClr val="FF0000"/>
                </a:solidFill>
              </a:rPr>
              <a:t> la URI que se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muestra</a:t>
            </a:r>
            <a:r>
              <a:rPr lang="en-US" dirty="0" smtClean="0">
                <a:solidFill>
                  <a:srgbClr val="FF0000"/>
                </a:solidFill>
              </a:rPr>
              <a:t> en </a:t>
            </a:r>
            <a:r>
              <a:rPr lang="en-US" dirty="0" err="1" smtClean="0">
                <a:solidFill>
                  <a:srgbClr val="FF0000"/>
                </a:solidFill>
              </a:rPr>
              <a:t>pantalla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411760" y="3723878"/>
            <a:ext cx="5297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la </a:t>
            </a:r>
            <a:r>
              <a:rPr lang="en-US" dirty="0" err="1" smtClean="0">
                <a:solidFill>
                  <a:srgbClr val="FF0000"/>
                </a:solidFill>
              </a:rPr>
              <a:t>pegamos</a:t>
            </a:r>
            <a:r>
              <a:rPr lang="en-US" dirty="0" smtClean="0">
                <a:solidFill>
                  <a:srgbClr val="FF0000"/>
                </a:solidFill>
              </a:rPr>
              <a:t> en el campo URI de la </a:t>
            </a:r>
            <a:r>
              <a:rPr lang="en-US" dirty="0" err="1" smtClean="0">
                <a:solidFill>
                  <a:srgbClr val="FF0000"/>
                </a:solidFill>
              </a:rPr>
              <a:t>ventana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New REST Project de </a:t>
            </a:r>
            <a:r>
              <a:rPr lang="en-US" dirty="0" err="1" smtClean="0">
                <a:solidFill>
                  <a:srgbClr val="FF0000"/>
                </a:solidFill>
              </a:rPr>
              <a:t>nuestra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interfaz</a:t>
            </a:r>
            <a:r>
              <a:rPr lang="en-US" dirty="0" smtClean="0">
                <a:solidFill>
                  <a:srgbClr val="FF0000"/>
                </a:solidFill>
              </a:rPr>
              <a:t> de SoapUI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60402" y="2202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15547" y="296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1475656" y="1419622"/>
            <a:ext cx="79208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267744" y="1599642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 </a:t>
            </a:r>
            <a:r>
              <a:rPr lang="en-US" dirty="0" err="1" smtClean="0">
                <a:solidFill>
                  <a:srgbClr val="FF0000"/>
                </a:solidFill>
              </a:rPr>
              <a:t>puede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observar</a:t>
            </a:r>
            <a:r>
              <a:rPr lang="en-US" dirty="0" smtClean="0">
                <a:solidFill>
                  <a:srgbClr val="FF0000"/>
                </a:solidFill>
              </a:rPr>
              <a:t> que ha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creado</a:t>
            </a:r>
            <a:r>
              <a:rPr lang="en-US" dirty="0" smtClean="0">
                <a:solidFill>
                  <a:srgbClr val="FF0000"/>
                </a:solidFill>
              </a:rPr>
              <a:t> el proyecto </a:t>
            </a:r>
            <a:r>
              <a:rPr lang="en-US" dirty="0" err="1" smtClean="0">
                <a:solidFill>
                  <a:srgbClr val="FF0000"/>
                </a:solidFill>
              </a:rPr>
              <a:t>asociado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la URI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491" y="699542"/>
            <a:ext cx="2631509" cy="2736304"/>
          </a:xfrm>
          <a:prstGeom prst="rect">
            <a:avLst/>
          </a:prstGeom>
          <a:ln>
            <a:solidFill>
              <a:srgbClr val="F2141C"/>
            </a:solidFill>
          </a:ln>
        </p:spPr>
      </p:pic>
    </p:spTree>
    <p:extLst>
      <p:ext uri="{BB962C8B-B14F-4D97-AF65-F5344CB8AC3E}">
        <p14:creationId xmlns:p14="http://schemas.microsoft.com/office/powerpoint/2010/main" val="274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82" y="-1"/>
            <a:ext cx="9164282" cy="51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92080" y="170765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Ahora copiamos esta otra URI</a:t>
            </a:r>
          </a:p>
        </p:txBody>
      </p:sp>
    </p:spTree>
    <p:extLst>
      <p:ext uri="{BB962C8B-B14F-4D97-AF65-F5344CB8AC3E}">
        <p14:creationId xmlns:p14="http://schemas.microsoft.com/office/powerpoint/2010/main" val="8433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03598"/>
            <a:ext cx="3177681" cy="3668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251520" y="1635646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Nuevamente nos dirigimos a nuestra interfaz de SoapUI, damos clic derecho sobre el proyecto y seleccionamos la opción New REST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Service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from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URI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3437" y="195486"/>
            <a:ext cx="5322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REST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9512" y="1131590"/>
            <a:ext cx="871296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Luego se nos muestra la siguiente ventana, donde pegamos la URI que copiamos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 anterioridad y seguidamente presionamos el botón OK.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55726"/>
            <a:ext cx="43053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303437" y="195486"/>
            <a:ext cx="5322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REST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9512" y="1131590"/>
            <a:ext cx="871296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pueden observar que se muestra el segundo servicio a partir de la URI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especificada.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2283718"/>
            <a:ext cx="2795604" cy="2320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303437" y="195486"/>
            <a:ext cx="5322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REST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276" y="1554439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crear un proyecto REST?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817909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adicionar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solicitud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REST?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4112833"/>
            <a:ext cx="59360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agregar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parámetros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solicitud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195486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parámetros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de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63636" b="34762"/>
          <a:stretch/>
        </p:blipFill>
        <p:spPr>
          <a:xfrm>
            <a:off x="5292080" y="1419622"/>
            <a:ext cx="3528392" cy="3263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79512" y="1635646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partir del icono </a:t>
            </a:r>
            <a:r>
              <a:rPr lang="es-E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procedemos a  adicionar un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parámetro para dicha solicitud, especificando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Name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el nombre de la variable y en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Value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el valor que va a tener la misma.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195486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parámetros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de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3528" y="1449842"/>
            <a:ext cx="57606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seleccionamos en Style la opción TEMPLATE, mostrándose de la siguiente manera.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63777"/>
          <a:stretch/>
        </p:blipFill>
        <p:spPr>
          <a:xfrm>
            <a:off x="6274196" y="1129640"/>
            <a:ext cx="2520280" cy="1670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007768"/>
            <a:ext cx="8106940" cy="1724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866276" y="10614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2141C"/>
                </a:solidFill>
              </a:rPr>
              <a:t>1</a:t>
            </a:r>
            <a:endParaRPr lang="es-ES" dirty="0">
              <a:solidFill>
                <a:srgbClr val="F2141C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59" y="2822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2141C"/>
                </a:solidFill>
              </a:rPr>
              <a:t>2</a:t>
            </a:r>
            <a:endParaRPr lang="es-ES" dirty="0">
              <a:solidFill>
                <a:srgbClr val="F2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74"/>
            <a:ext cx="9144000" cy="41559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23528" y="195486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parámetros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de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07088" y="1635646"/>
            <a:ext cx="381642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rgbClr val="F2141C"/>
                </a:solidFill>
                <a:cs typeface="Times New Roman" panose="02020603050405020304" pitchFamily="18" charset="0"/>
              </a:rPr>
              <a:t>Lo próximo sería quitar </a:t>
            </a:r>
            <a:r>
              <a:rPr lang="es-ES" dirty="0" err="1" smtClean="0">
                <a:solidFill>
                  <a:srgbClr val="F2141C"/>
                </a:solidFill>
                <a:cs typeface="Times New Roman" panose="02020603050405020304" pitchFamily="18" charset="0"/>
              </a:rPr>
              <a:t>peru</a:t>
            </a:r>
            <a:r>
              <a:rPr lang="es-ES" dirty="0" smtClean="0">
                <a:solidFill>
                  <a:srgbClr val="F2141C"/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rgbClr val="F2141C"/>
                </a:solidFill>
                <a:cs typeface="Times New Roman" panose="02020603050405020304" pitchFamily="18" charset="0"/>
              </a:rPr>
              <a:t>del recurso y ejecutar la solicitud</a:t>
            </a:r>
            <a:endParaRPr lang="es-ES" dirty="0">
              <a:solidFill>
                <a:srgbClr val="F2141C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" name="Conector angular 8"/>
          <p:cNvCxnSpPr/>
          <p:nvPr/>
        </p:nvCxnSpPr>
        <p:spPr>
          <a:xfrm rot="16200000" flipV="1">
            <a:off x="5168437" y="1525262"/>
            <a:ext cx="372284" cy="305020"/>
          </a:xfrm>
          <a:prstGeom prst="bentConnector3">
            <a:avLst>
              <a:gd name="adj1" fmla="val 1011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195486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parámetros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de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64" y="1059582"/>
            <a:ext cx="9148564" cy="42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105475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15795"/>
            <a:ext cx="8823053" cy="2365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179512" y="105958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adicionar una solicitud a un caso de prueba nos dirigimos a la solicitud REST y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seleccionamos el icono seleccionado en la imagen.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85563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1238329"/>
            <a:ext cx="896448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Luego se nos muestra la siguiente ventana donde especificamos el nombre del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conjunto de prueba y presionamos en el botón OK.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02" y="2931790"/>
            <a:ext cx="3114675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10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6314" y="99861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1389231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Seguidamente se nos muestra esta otra ventana donde especificamos el nombre del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caso de prueba que queremos crear y presionamos nuevamente el botón OK.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5035" r="1149"/>
          <a:stretch/>
        </p:blipFill>
        <p:spPr>
          <a:xfrm>
            <a:off x="2947002" y="2931790"/>
            <a:ext cx="2798677" cy="1227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2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5786" y="113353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9552" y="1356886"/>
            <a:ext cx="896448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 la siguiente ventana especificamos el nombre de la solicitud y presionamos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 botón OK.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1555"/>
          <a:stretch/>
        </p:blipFill>
        <p:spPr>
          <a:xfrm>
            <a:off x="539552" y="2518346"/>
            <a:ext cx="4362450" cy="2222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895043"/>
            <a:ext cx="24765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echa derecha 7"/>
          <p:cNvSpPr/>
          <p:nvPr/>
        </p:nvSpPr>
        <p:spPr>
          <a:xfrm>
            <a:off x="5148064" y="3291830"/>
            <a:ext cx="792088" cy="3376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9928" y="17686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2564" y="1912059"/>
            <a:ext cx="4747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igual forma podemos adicionar una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solicitud a un caso de prueba parándonos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encima de ella y dando clic derecho para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seleccionar la opción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Add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59856"/>
            <a:ext cx="3905126" cy="344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10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276" y="1400551"/>
            <a:ext cx="46085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agregar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solicitud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 un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caso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prueba?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817909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adicionar afirmaciones?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9928" y="17686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1422767"/>
            <a:ext cx="871296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Seleccionamos el caso de prueba donde queremos adicionar dicha solicitud y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presionamos el botón OK.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278"/>
          <a:stretch/>
        </p:blipFill>
        <p:spPr>
          <a:xfrm>
            <a:off x="2915816" y="2710250"/>
            <a:ext cx="2695575" cy="1176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6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9928" y="17686"/>
            <a:ext cx="60244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un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775" y="1244725"/>
            <a:ext cx="64087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Seguidamente se muestra la siguiente ventana donde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especificamos el nombre de la solicitud y luego damos clic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sobre el botón OK.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082"/>
          <a:stretch/>
        </p:blipFill>
        <p:spPr>
          <a:xfrm>
            <a:off x="611560" y="2572520"/>
            <a:ext cx="4305300" cy="220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786" y="1460526"/>
            <a:ext cx="24669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echa derecha 7"/>
          <p:cNvSpPr/>
          <p:nvPr/>
        </p:nvSpPr>
        <p:spPr>
          <a:xfrm>
            <a:off x="5148064" y="3291830"/>
            <a:ext cx="792088" cy="3376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7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4084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Ejecutando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775" y="1146989"/>
            <a:ext cx="9006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ejecutar una solicitud basta con dar clic sobre esta y presionar el botón Ejecutar.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77430"/>
          <a:stretch/>
        </p:blipFill>
        <p:spPr>
          <a:xfrm>
            <a:off x="0" y="4107787"/>
            <a:ext cx="9144000" cy="9442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b="41703"/>
          <a:stretch/>
        </p:blipFill>
        <p:spPr>
          <a:xfrm>
            <a:off x="0" y="1668930"/>
            <a:ext cx="9144000" cy="24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38054"/>
            <a:ext cx="59041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Ejecutando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nivel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del </a:t>
            </a:r>
          </a:p>
          <a:p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caso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prueba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775" y="1146989"/>
            <a:ext cx="9006225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Las solicitudes se pueden ejecutar a nivel del caso de prueba, dando doble clic en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este y ejecutando a partir del triángulo verde, como se muestra en la imagen.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4" y="2485817"/>
            <a:ext cx="8619132" cy="2317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81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113703"/>
            <a:ext cx="59041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Ejecutando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una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nivel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del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conjunto de pruebas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775" y="1146989"/>
            <a:ext cx="900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También se pueden ejecutar a nivel del conjunto de pruebas, dando doble clic en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este y ejecutando a partir del triángulo verde, como se muestra en la imagen.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" y="2283718"/>
            <a:ext cx="9055571" cy="2388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6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03648" y="27937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1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21762" y="4371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74136" y="34485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3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03598"/>
            <a:ext cx="4905920" cy="3796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0" y="1863913"/>
            <a:ext cx="38155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Posteriormente se nos muestra la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siguiente ventana donde debemos dar clic sobre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Contains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presionar el botón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Add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7404" y="1215018"/>
            <a:ext cx="896659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especificamos en el campo Content lo que debe contener la respuesta de la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solicitud y presionamos el botón OK.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18324"/>
            <a:ext cx="5105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" y="0"/>
            <a:ext cx="91383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3992" y="1084748"/>
            <a:ext cx="8966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Por el contrario si le especificamos que contenga en la respuesta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Panama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presionamos el botón OK se puede observar el caso de prueba exitoso.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2690" r="1454" b="1"/>
          <a:stretch/>
        </p:blipFill>
        <p:spPr>
          <a:xfrm>
            <a:off x="1763689" y="2283718"/>
            <a:ext cx="5040560" cy="2604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12131" y="1275606"/>
            <a:ext cx="6748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1- Seleccionamos en el menú la opción File/New REST Project o la combinación de teclas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Ctrl+Alt+N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 También se puede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acceder a partir de la opción REST que se muestra en la barra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herramientas de la ventana principal.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9" y="1117698"/>
            <a:ext cx="2010928" cy="387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echa abajo 5"/>
          <p:cNvSpPr/>
          <p:nvPr/>
        </p:nvSpPr>
        <p:spPr>
          <a:xfrm>
            <a:off x="5273824" y="3054580"/>
            <a:ext cx="720080" cy="52949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54" y="3723878"/>
            <a:ext cx="6564099" cy="945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3528" y="217433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Adicionando afirmaciones a la 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solicitud</a:t>
            </a:r>
            <a:endParaRPr lang="es-E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35646"/>
            <a:ext cx="496855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4"/>
            <a:ext cx="9144000" cy="5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1851670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4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530" y="1275606"/>
            <a:ext cx="90984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nos muestra la siguiente ventana donde nos pide que entremos una URI. Para ello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vamos a nuestro navegador y buscamos una API REST de muestra o alguna solicitud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REST de muestra.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87774"/>
            <a:ext cx="431482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9512" y="1203598"/>
            <a:ext cx="87849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 esta ocasión estaremos usando un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ejemplo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parecido al proyecto SOAP de la 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sección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anterior y para ello buscamos en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google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simple country 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rest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api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y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eleccionamos la opción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REST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countries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93402"/>
            <a:ext cx="4824536" cy="2650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6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9512" y="1203598"/>
            <a:ext cx="87849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nos muestra en el navegador la siguiente página. 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1670"/>
            <a:ext cx="7723062" cy="3120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9512" y="1203598"/>
            <a:ext cx="87849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nos muestra en el navegador la siguiente página. 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1670"/>
            <a:ext cx="7723062" cy="3120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brir llave 2"/>
          <p:cNvSpPr/>
          <p:nvPr/>
        </p:nvSpPr>
        <p:spPr>
          <a:xfrm>
            <a:off x="5868144" y="2884268"/>
            <a:ext cx="360040" cy="2088232"/>
          </a:xfrm>
          <a:prstGeom prst="leftBrace">
            <a:avLst>
              <a:gd name="adj1" fmla="val 84524"/>
              <a:gd name="adj2" fmla="val 537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1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proyecto REST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9512" y="1203598"/>
            <a:ext cx="87849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nos muestra en el navegador la siguiente página. 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1670"/>
            <a:ext cx="7723062" cy="3120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brir llave 2"/>
          <p:cNvSpPr/>
          <p:nvPr/>
        </p:nvSpPr>
        <p:spPr>
          <a:xfrm>
            <a:off x="5868144" y="2884268"/>
            <a:ext cx="360040" cy="2088232"/>
          </a:xfrm>
          <a:prstGeom prst="leftBrace">
            <a:avLst>
              <a:gd name="adj1" fmla="val 84524"/>
              <a:gd name="adj2" fmla="val 537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558413" y="3723878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URI, que se </a:t>
            </a:r>
            <a:r>
              <a:rPr lang="en-US" dirty="0" err="1" smtClean="0">
                <a:solidFill>
                  <a:srgbClr val="FF0000"/>
                </a:solidFill>
              </a:rPr>
              <a:t>dirigen</a:t>
            </a:r>
            <a:r>
              <a:rPr lang="en-US" dirty="0" smtClean="0">
                <a:solidFill>
                  <a:srgbClr val="FF0000"/>
                </a:solidFill>
              </a:rPr>
              <a:t> a un </a:t>
            </a:r>
            <a:r>
              <a:rPr lang="en-US" dirty="0" err="1" smtClean="0">
                <a:solidFill>
                  <a:srgbClr val="FF0000"/>
                </a:solidFill>
              </a:rPr>
              <a:t>objeto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en particular en el back-end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911</Words>
  <Application>Microsoft Office PowerPoint</Application>
  <PresentationFormat>Presentación en pantalla (16:9)</PresentationFormat>
  <Paragraphs>153</Paragraphs>
  <Slides>41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253</cp:revision>
  <dcterms:created xsi:type="dcterms:W3CDTF">2016-12-05T23:26:54Z</dcterms:created>
  <dcterms:modified xsi:type="dcterms:W3CDTF">2022-05-27T19:30:27Z</dcterms:modified>
</cp:coreProperties>
</file>