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  <p:sldMasterId id="2147483653" r:id="rId3"/>
  </p:sldMasterIdLst>
  <p:notesMasterIdLst>
    <p:notesMasterId r:id="rId31"/>
  </p:notesMasterIdLst>
  <p:handoutMasterIdLst>
    <p:handoutMasterId r:id="rId32"/>
  </p:handoutMasterIdLst>
  <p:sldIdLst>
    <p:sldId id="256" r:id="rId4"/>
    <p:sldId id="261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36" r:id="rId13"/>
    <p:sldId id="338" r:id="rId14"/>
    <p:sldId id="337" r:id="rId15"/>
    <p:sldId id="325" r:id="rId16"/>
    <p:sldId id="328" r:id="rId17"/>
    <p:sldId id="330" r:id="rId18"/>
    <p:sldId id="329" r:id="rId19"/>
    <p:sldId id="331" r:id="rId20"/>
    <p:sldId id="332" r:id="rId21"/>
    <p:sldId id="333" r:id="rId22"/>
    <p:sldId id="334" r:id="rId23"/>
    <p:sldId id="335" r:id="rId24"/>
    <p:sldId id="339" r:id="rId25"/>
    <p:sldId id="340" r:id="rId26"/>
    <p:sldId id="342" r:id="rId27"/>
    <p:sldId id="343" r:id="rId28"/>
    <p:sldId id="341" r:id="rId29"/>
    <p:sldId id="262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0126" autoAdjust="0"/>
  </p:normalViewPr>
  <p:slideViewPr>
    <p:cSldViewPr>
      <p:cViewPr varScale="1">
        <p:scale>
          <a:sx n="89" d="100"/>
          <a:sy n="89" d="100"/>
        </p:scale>
        <p:origin x="1044" y="66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2663C-BD1D-4A75-B9AE-50D1FEB530AA}" type="datetimeFigureOut">
              <a:rPr lang="es-ES" smtClean="0"/>
              <a:t>16/06/2022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C6A21-2ED0-46CC-9E6A-977CBE5AE5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651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54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67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55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25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15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0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14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55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8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67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3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78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73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77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90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021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16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1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78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3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30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87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53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33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06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7544" y="4083918"/>
            <a:ext cx="8568952" cy="1008112"/>
          </a:xfrm>
        </p:spPr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en-US" altLang="ko-KR" sz="2800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SoapUI para principiantes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2000" i="1" u="sng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Autora</a:t>
            </a:r>
            <a:r>
              <a:rPr lang="en-US" altLang="ko-KR" sz="2000" b="1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: </a:t>
            </a:r>
          </a:p>
          <a:p>
            <a:pPr lvl="0" algn="r">
              <a:spcBef>
                <a:spcPts val="0"/>
              </a:spcBef>
              <a:defRPr/>
            </a:pPr>
            <a:r>
              <a:rPr lang="en-US" altLang="ko-KR" sz="1800" dirty="0">
                <a:latin typeface="+mj-lt"/>
                <a:ea typeface="맑은 고딕" pitchFamily="50" charset="-127"/>
                <a:cs typeface="Times New Roman" panose="02020603050405020304" pitchFamily="18" charset="0"/>
              </a:rPr>
              <a:t>Ailyn del Pino Acosta</a:t>
            </a:r>
            <a:endParaRPr lang="en-US" altLang="ko-KR" sz="1800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en-US" altLang="ko-KR" sz="1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23478"/>
            <a:ext cx="1296144" cy="4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Transferencia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2EAC1700-6E27-4B35-F2AC-526376A49FBE}"/>
              </a:ext>
            </a:extLst>
          </p:cNvPr>
          <p:cNvSpPr txBox="1"/>
          <p:nvPr/>
        </p:nvSpPr>
        <p:spPr>
          <a:xfrm>
            <a:off x="100555" y="1242394"/>
            <a:ext cx="540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Ahora el </a:t>
            </a:r>
            <a:r>
              <a:rPr lang="en-US" dirty="0" err="1" smtClean="0"/>
              <a:t>árbol</a:t>
            </a:r>
            <a:r>
              <a:rPr lang="en-US" dirty="0" smtClean="0"/>
              <a:t> </a:t>
            </a:r>
            <a:r>
              <a:rPr lang="en-US" dirty="0" err="1" smtClean="0"/>
              <a:t>tendrá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nueva</a:t>
            </a:r>
            <a:r>
              <a:rPr lang="en-US" dirty="0" smtClean="0"/>
              <a:t> </a:t>
            </a:r>
            <a:r>
              <a:rPr lang="en-US" dirty="0" err="1" smtClean="0"/>
              <a:t>estructura</a:t>
            </a:r>
            <a:r>
              <a:rPr lang="en-US" dirty="0" smtClean="0"/>
              <a:t>: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723590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593CA67-0ACC-4008-99D9-F0DECBE1B63B}" type="slidenum">
              <a:rPr lang="es-ES" smtClean="0"/>
              <a:t>10</a:t>
            </a:fld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52799"/>
            <a:ext cx="2543175" cy="1228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35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Transferencia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2EAC1700-6E27-4B35-F2AC-526376A49FBE}"/>
              </a:ext>
            </a:extLst>
          </p:cNvPr>
          <p:cNvSpPr txBox="1"/>
          <p:nvPr/>
        </p:nvSpPr>
        <p:spPr>
          <a:xfrm>
            <a:off x="100555" y="1242394"/>
            <a:ext cx="540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Ahora el </a:t>
            </a:r>
            <a:r>
              <a:rPr lang="en-US" dirty="0" err="1" smtClean="0"/>
              <a:t>árbol</a:t>
            </a:r>
            <a:r>
              <a:rPr lang="en-US" dirty="0" smtClean="0"/>
              <a:t> </a:t>
            </a:r>
            <a:r>
              <a:rPr lang="en-US" dirty="0" err="1" smtClean="0"/>
              <a:t>tendrá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nueva</a:t>
            </a:r>
            <a:r>
              <a:rPr lang="en-US" dirty="0" smtClean="0"/>
              <a:t> </a:t>
            </a:r>
            <a:r>
              <a:rPr lang="en-US" dirty="0" err="1" smtClean="0"/>
              <a:t>estructura</a:t>
            </a:r>
            <a:r>
              <a:rPr lang="en-US" dirty="0" smtClean="0"/>
              <a:t>: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723590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593CA67-0ACC-4008-99D9-F0DECBE1B63B}" type="slidenum">
              <a:rPr lang="es-ES" smtClean="0"/>
              <a:t>11</a:t>
            </a:fld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52799"/>
            <a:ext cx="2543175" cy="1228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/>
          <p:cNvSpPr txBox="1"/>
          <p:nvPr/>
        </p:nvSpPr>
        <p:spPr>
          <a:xfrm>
            <a:off x="301202" y="3939902"/>
            <a:ext cx="347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Para adicionar una propiedad a transferir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1827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Transferencia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2EAC1700-6E27-4B35-F2AC-526376A49FBE}"/>
              </a:ext>
            </a:extLst>
          </p:cNvPr>
          <p:cNvSpPr txBox="1"/>
          <p:nvPr/>
        </p:nvSpPr>
        <p:spPr>
          <a:xfrm>
            <a:off x="100555" y="1242394"/>
            <a:ext cx="540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Ahora el </a:t>
            </a:r>
            <a:r>
              <a:rPr lang="en-US" dirty="0" err="1" smtClean="0"/>
              <a:t>árbol</a:t>
            </a:r>
            <a:r>
              <a:rPr lang="en-US" dirty="0" smtClean="0"/>
              <a:t> </a:t>
            </a:r>
            <a:r>
              <a:rPr lang="en-US" dirty="0" err="1" smtClean="0"/>
              <a:t>tendrá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nueva</a:t>
            </a:r>
            <a:r>
              <a:rPr lang="en-US" dirty="0" smtClean="0"/>
              <a:t> </a:t>
            </a:r>
            <a:r>
              <a:rPr lang="en-US" dirty="0" err="1" smtClean="0"/>
              <a:t>estructura</a:t>
            </a:r>
            <a:r>
              <a:rPr lang="en-US" dirty="0" smtClean="0"/>
              <a:t>: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723590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593CA67-0ACC-4008-99D9-F0DECBE1B63B}" type="slidenum">
              <a:rPr lang="es-ES" smtClean="0"/>
              <a:t>12</a:t>
            </a:fld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52799"/>
            <a:ext cx="2543175" cy="1228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/>
          <p:cNvSpPr txBox="1"/>
          <p:nvPr/>
        </p:nvSpPr>
        <p:spPr>
          <a:xfrm>
            <a:off x="301202" y="3939902"/>
            <a:ext cx="347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Para adicionar una propiedad a transferir</a:t>
            </a:r>
            <a:endParaRPr lang="es-ES" b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602" y="1880166"/>
            <a:ext cx="4821988" cy="2860338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 flipV="1">
            <a:off x="2483768" y="2139702"/>
            <a:ext cx="1417834" cy="18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36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Transferencia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2EAC1700-6E27-4B35-F2AC-526376A49FBE}"/>
              </a:ext>
            </a:extLst>
          </p:cNvPr>
          <p:cNvSpPr txBox="1"/>
          <p:nvPr/>
        </p:nvSpPr>
        <p:spPr>
          <a:xfrm>
            <a:off x="100555" y="1242394"/>
            <a:ext cx="893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Seguidamente</a:t>
            </a:r>
            <a:r>
              <a:rPr lang="en-US" dirty="0" smtClean="0"/>
              <a:t> se </a:t>
            </a:r>
            <a:r>
              <a:rPr lang="en-US" dirty="0" err="1" smtClean="0"/>
              <a:t>muestra</a:t>
            </a:r>
            <a:r>
              <a:rPr lang="en-US" dirty="0" smtClean="0"/>
              <a:t>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ventana</a:t>
            </a:r>
            <a:r>
              <a:rPr lang="en-US" dirty="0" smtClean="0"/>
              <a:t>,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especifica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de la </a:t>
            </a:r>
          </a:p>
          <a:p>
            <a:pPr algn="just"/>
            <a:r>
              <a:rPr lang="en-US" dirty="0" err="1" smtClean="0"/>
              <a:t>propiedad</a:t>
            </a:r>
            <a:r>
              <a:rPr lang="en-US" dirty="0" smtClean="0"/>
              <a:t> a </a:t>
            </a:r>
            <a:r>
              <a:rPr lang="en-US" dirty="0" err="1" smtClean="0"/>
              <a:t>transferir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723590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593CA67-0ACC-4008-99D9-F0DECBE1B63B}" type="slidenum">
              <a:rPr lang="es-ES" smtClean="0"/>
              <a:t>13</a:t>
            </a:fld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400729"/>
            <a:ext cx="2590800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748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Transferencia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723590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593CA67-0ACC-4008-99D9-F0DECBE1B63B}" type="slidenum">
              <a:rPr lang="es-ES" smtClean="0"/>
              <a:t>14</a:t>
            </a:fld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244908"/>
            <a:ext cx="6716924" cy="35292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510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Transferencia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2EAC1700-6E27-4B35-F2AC-526376A49FBE}"/>
              </a:ext>
            </a:extLst>
          </p:cNvPr>
          <p:cNvSpPr txBox="1"/>
          <p:nvPr/>
        </p:nvSpPr>
        <p:spPr>
          <a:xfrm>
            <a:off x="100555" y="1242394"/>
            <a:ext cx="893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Lo </a:t>
            </a:r>
            <a:r>
              <a:rPr lang="en-US" dirty="0" err="1" smtClean="0"/>
              <a:t>próximo</a:t>
            </a:r>
            <a:r>
              <a:rPr lang="en-US" dirty="0" smtClean="0"/>
              <a:t> </a:t>
            </a:r>
            <a:r>
              <a:rPr lang="en-US" dirty="0" err="1" smtClean="0"/>
              <a:t>sería</a:t>
            </a:r>
            <a:r>
              <a:rPr lang="en-US" dirty="0" smtClean="0"/>
              <a:t> </a:t>
            </a:r>
            <a:r>
              <a:rPr lang="en-US" dirty="0" err="1" smtClean="0"/>
              <a:t>ir</a:t>
            </a:r>
            <a:r>
              <a:rPr lang="en-US" dirty="0" smtClean="0"/>
              <a:t> a la </a:t>
            </a:r>
            <a:r>
              <a:rPr lang="en-US" dirty="0" err="1" smtClean="0"/>
              <a:t>solicitud</a:t>
            </a:r>
            <a:r>
              <a:rPr lang="en-US" dirty="0" smtClean="0"/>
              <a:t> que </a:t>
            </a:r>
            <a:r>
              <a:rPr lang="en-US" dirty="0" err="1" smtClean="0"/>
              <a:t>contiene</a:t>
            </a:r>
            <a:r>
              <a:rPr lang="en-US" dirty="0" smtClean="0"/>
              <a:t> la </a:t>
            </a:r>
            <a:r>
              <a:rPr lang="en-US" dirty="0" err="1" smtClean="0"/>
              <a:t>propiedad</a:t>
            </a:r>
            <a:r>
              <a:rPr lang="en-US" dirty="0" smtClean="0"/>
              <a:t> a </a:t>
            </a:r>
            <a:r>
              <a:rPr lang="en-US" dirty="0" err="1" smtClean="0"/>
              <a:t>transferir</a:t>
            </a:r>
            <a:r>
              <a:rPr lang="en-US" dirty="0" smtClean="0"/>
              <a:t> y </a:t>
            </a:r>
            <a:r>
              <a:rPr lang="en-US" dirty="0" err="1" smtClean="0"/>
              <a:t>copiar</a:t>
            </a:r>
            <a:r>
              <a:rPr lang="en-US" dirty="0" smtClean="0"/>
              <a:t> la </a:t>
            </a:r>
          </a:p>
          <a:p>
            <a:pPr algn="just"/>
            <a:r>
              <a:rPr lang="en-US" dirty="0" err="1" smtClean="0"/>
              <a:t>etiqueta</a:t>
            </a:r>
            <a:r>
              <a:rPr lang="en-US" dirty="0" smtClean="0"/>
              <a:t> XML que </a:t>
            </a:r>
            <a:r>
              <a:rPr lang="en-US" dirty="0" err="1" smtClean="0"/>
              <a:t>contiene</a:t>
            </a:r>
            <a:r>
              <a:rPr lang="en-US" dirty="0" smtClean="0"/>
              <a:t> la </a:t>
            </a:r>
            <a:r>
              <a:rPr lang="en-US" dirty="0" err="1" smtClean="0"/>
              <a:t>respuesta</a:t>
            </a:r>
            <a:r>
              <a:rPr lang="en-US" dirty="0" smtClean="0"/>
              <a:t> de la </a:t>
            </a:r>
            <a:r>
              <a:rPr lang="en-US" dirty="0" err="1" smtClean="0"/>
              <a:t>misma</a:t>
            </a:r>
            <a:r>
              <a:rPr lang="en-US" dirty="0" smtClean="0"/>
              <a:t>.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723590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593CA67-0ACC-4008-99D9-F0DECBE1B63B}" type="slidenum">
              <a:rPr lang="es-ES" smtClean="0"/>
              <a:t>15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0" y="2281004"/>
            <a:ext cx="8661027" cy="16409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524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Transferencia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2EAC1700-6E27-4B35-F2AC-526376A49FBE}"/>
              </a:ext>
            </a:extLst>
          </p:cNvPr>
          <p:cNvSpPr txBox="1"/>
          <p:nvPr/>
        </p:nvSpPr>
        <p:spPr>
          <a:xfrm>
            <a:off x="100555" y="1242394"/>
            <a:ext cx="893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Luego</a:t>
            </a:r>
            <a:r>
              <a:rPr lang="en-US" dirty="0" smtClean="0"/>
              <a:t> la </a:t>
            </a:r>
            <a:r>
              <a:rPr lang="en-US" dirty="0" err="1" smtClean="0"/>
              <a:t>pega</a:t>
            </a:r>
            <a:r>
              <a:rPr lang="en-US" dirty="0" smtClean="0"/>
              <a:t> en </a:t>
            </a:r>
            <a:r>
              <a:rPr lang="en-US" b="1" i="1" dirty="0" smtClean="0"/>
              <a:t>Property Transfer </a:t>
            </a:r>
            <a:r>
              <a:rPr lang="en-US" dirty="0" err="1" smtClean="0"/>
              <a:t>seguida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doble</a:t>
            </a:r>
            <a:r>
              <a:rPr lang="en-US" dirty="0" smtClean="0"/>
              <a:t> </a:t>
            </a:r>
            <a:r>
              <a:rPr lang="en-US" dirty="0" err="1" smtClean="0"/>
              <a:t>barra</a:t>
            </a:r>
            <a:r>
              <a:rPr lang="en-US" dirty="0" smtClean="0"/>
              <a:t> diagonal. 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723590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593CA67-0ACC-4008-99D9-F0DECBE1B63B}" type="slidenum">
              <a:rPr lang="es-ES" smtClean="0"/>
              <a:t>16</a:t>
            </a:fld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833547"/>
            <a:ext cx="7626719" cy="2868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5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Transferencia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2EAC1700-6E27-4B35-F2AC-526376A49FBE}"/>
              </a:ext>
            </a:extLst>
          </p:cNvPr>
          <p:cNvSpPr txBox="1"/>
          <p:nvPr/>
        </p:nvSpPr>
        <p:spPr>
          <a:xfrm>
            <a:off x="100555" y="1242394"/>
            <a:ext cx="8935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De </a:t>
            </a:r>
            <a:r>
              <a:rPr lang="en-US" dirty="0" err="1" smtClean="0"/>
              <a:t>manera</a:t>
            </a:r>
            <a:r>
              <a:rPr lang="en-US" dirty="0" smtClean="0"/>
              <a:t> </a:t>
            </a:r>
            <a:r>
              <a:rPr lang="en-US" dirty="0"/>
              <a:t>similar se </a:t>
            </a:r>
            <a:r>
              <a:rPr lang="en-US" dirty="0" err="1"/>
              <a:t>dirige</a:t>
            </a:r>
            <a:r>
              <a:rPr lang="en-US" dirty="0"/>
              <a:t> a la </a:t>
            </a:r>
            <a:r>
              <a:rPr lang="en-US" dirty="0" err="1"/>
              <a:t>solicitud</a:t>
            </a:r>
            <a:r>
              <a:rPr lang="en-US" dirty="0"/>
              <a:t> que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entrada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respuesta</a:t>
            </a:r>
            <a:r>
              <a:rPr lang="en-US" dirty="0"/>
              <a:t> y </a:t>
            </a:r>
            <a:endParaRPr lang="en-US" dirty="0" smtClean="0"/>
          </a:p>
          <a:p>
            <a:pPr algn="just"/>
            <a:r>
              <a:rPr lang="en-US" dirty="0" err="1" smtClean="0"/>
              <a:t>copia</a:t>
            </a:r>
            <a:r>
              <a:rPr lang="en-US" dirty="0" smtClean="0"/>
              <a:t> la </a:t>
            </a:r>
            <a:r>
              <a:rPr lang="en-US" dirty="0" err="1"/>
              <a:t>etiqueta</a:t>
            </a:r>
            <a:r>
              <a:rPr lang="en-US" dirty="0"/>
              <a:t> </a:t>
            </a:r>
            <a:r>
              <a:rPr lang="en-US" dirty="0" smtClean="0"/>
              <a:t>XML, </a:t>
            </a:r>
            <a:r>
              <a:rPr lang="en-US" dirty="0" err="1" smtClean="0"/>
              <a:t>pegándola</a:t>
            </a:r>
            <a:r>
              <a:rPr lang="en-US" dirty="0" smtClean="0"/>
              <a:t> </a:t>
            </a:r>
            <a:r>
              <a:rPr lang="en-US" dirty="0"/>
              <a:t>en </a:t>
            </a:r>
            <a:r>
              <a:rPr lang="en-US" b="1" i="1" dirty="0"/>
              <a:t>Property Transfer </a:t>
            </a:r>
            <a:r>
              <a:rPr lang="en-US" dirty="0" err="1"/>
              <a:t>seguida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doble</a:t>
            </a:r>
            <a:r>
              <a:rPr lang="en-US" dirty="0"/>
              <a:t> </a:t>
            </a:r>
            <a:r>
              <a:rPr lang="en-US" dirty="0" err="1"/>
              <a:t>barra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US" dirty="0" smtClean="0"/>
              <a:t>diagonal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723590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593CA67-0ACC-4008-99D9-F0DECBE1B63B}" type="slidenum">
              <a:rPr lang="es-ES" smtClean="0"/>
              <a:t>17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50" y="2538223"/>
            <a:ext cx="8358708" cy="16564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330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Transferencia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723590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593CA67-0ACC-4008-99D9-F0DECBE1B63B}" type="slidenum">
              <a:rPr lang="es-ES" smtClean="0"/>
              <a:t>18</a:t>
            </a:fld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27" y="1275606"/>
            <a:ext cx="8627119" cy="32687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241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Transferencia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2EAC1700-6E27-4B35-F2AC-526376A49FBE}"/>
              </a:ext>
            </a:extLst>
          </p:cNvPr>
          <p:cNvSpPr txBox="1"/>
          <p:nvPr/>
        </p:nvSpPr>
        <p:spPr>
          <a:xfrm>
            <a:off x="140033" y="1205339"/>
            <a:ext cx="893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Ahora para que no </a:t>
            </a:r>
            <a:r>
              <a:rPr lang="en-US" dirty="0" err="1" smtClean="0"/>
              <a:t>tenga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transferencia</a:t>
            </a:r>
            <a:r>
              <a:rPr lang="en-US" dirty="0" smtClean="0"/>
              <a:t> de </a:t>
            </a:r>
            <a:r>
              <a:rPr lang="en-US" dirty="0" err="1" smtClean="0"/>
              <a:t>propiedades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</a:p>
          <a:p>
            <a:pPr algn="just"/>
            <a:r>
              <a:rPr lang="en-US" dirty="0" err="1" smtClean="0"/>
              <a:t>especificar</a:t>
            </a:r>
            <a:r>
              <a:rPr lang="en-US" dirty="0" smtClean="0"/>
              <a:t> un 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b="1" dirty="0" smtClean="0"/>
              <a:t> </a:t>
            </a:r>
            <a:r>
              <a:rPr lang="en-US" dirty="0" smtClean="0"/>
              <a:t>entre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//</a:t>
            </a:r>
            <a:r>
              <a:rPr lang="en-US" b="1" dirty="0" smtClean="0"/>
              <a:t> </a:t>
            </a:r>
            <a:r>
              <a:rPr lang="en-US" dirty="0" smtClean="0"/>
              <a:t>y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723590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593CA67-0ACC-4008-99D9-F0DECBE1B63B}" type="slidenum">
              <a:rPr lang="es-ES" smtClean="0"/>
              <a:t>19</a:t>
            </a:fld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46" y="2100168"/>
            <a:ext cx="8341916" cy="25849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235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Contenido</a:t>
            </a:r>
            <a:r>
              <a:rPr lang="en-US" sz="28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:</a:t>
            </a:r>
            <a:endParaRPr lang="en-US" sz="2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769900" y="1923678"/>
            <a:ext cx="793988" cy="8475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3666693" y="2016066"/>
            <a:ext cx="460851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¿</a:t>
            </a:r>
            <a:r>
              <a:rPr lang="es-E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Cómo </a:t>
            </a:r>
            <a:r>
              <a:rPr lang="es-E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enviar valores de la respuesta de una api a la solicitud de otra api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?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46495" y="2070915"/>
            <a:ext cx="86879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831094" y="4791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0176C7-1424-49D7-B616-749B6F47F9C5}" type="slidenum">
              <a:rPr lang="es-ES" smtClean="0"/>
              <a:t>2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7956376" y="47319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Transferencia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2EAC1700-6E27-4B35-F2AC-526376A49FBE}"/>
              </a:ext>
            </a:extLst>
          </p:cNvPr>
          <p:cNvSpPr txBox="1"/>
          <p:nvPr/>
        </p:nvSpPr>
        <p:spPr>
          <a:xfrm>
            <a:off x="140033" y="1205339"/>
            <a:ext cx="893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De </a:t>
            </a:r>
            <a:r>
              <a:rPr lang="en-US" dirty="0" err="1" smtClean="0"/>
              <a:t>esta</a:t>
            </a:r>
            <a:r>
              <a:rPr lang="en-US" dirty="0" smtClean="0"/>
              <a:t> forma al ejecutar la </a:t>
            </a:r>
            <a:r>
              <a:rPr lang="en-US" dirty="0" err="1" smtClean="0"/>
              <a:t>transferencia</a:t>
            </a:r>
            <a:r>
              <a:rPr lang="en-US" dirty="0" smtClean="0"/>
              <a:t> se </a:t>
            </a:r>
            <a:r>
              <a:rPr lang="en-US" dirty="0" err="1" smtClean="0"/>
              <a:t>muestra</a:t>
            </a:r>
            <a:r>
              <a:rPr lang="en-US" dirty="0" smtClean="0"/>
              <a:t> el valor que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</a:p>
          <a:p>
            <a:pPr algn="just"/>
            <a:r>
              <a:rPr lang="en-US" dirty="0" err="1" smtClean="0"/>
              <a:t>Transferir</a:t>
            </a:r>
            <a:r>
              <a:rPr lang="en-US" dirty="0" smtClean="0"/>
              <a:t>.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723590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593CA67-0ACC-4008-99D9-F0DECBE1B63B}" type="slidenum">
              <a:rPr lang="es-ES" smtClean="0"/>
              <a:t>20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995686"/>
            <a:ext cx="6595714" cy="30058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80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Transferencia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2EAC1700-6E27-4B35-F2AC-526376A49FBE}"/>
              </a:ext>
            </a:extLst>
          </p:cNvPr>
          <p:cNvSpPr txBox="1"/>
          <p:nvPr/>
        </p:nvSpPr>
        <p:spPr>
          <a:xfrm>
            <a:off x="140033" y="1205339"/>
            <a:ext cx="893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Ahora</a:t>
            </a:r>
            <a:r>
              <a:rPr lang="es-ES" dirty="0" smtClean="0"/>
              <a:t> para probar que todo funciona según lo esperado, se dirige a la solicitud </a:t>
            </a:r>
          </a:p>
          <a:p>
            <a:pPr algn="just"/>
            <a:r>
              <a:rPr lang="es-ES" b="1" i="1" dirty="0" err="1" smtClean="0"/>
              <a:t>CountryISOCode</a:t>
            </a:r>
            <a:r>
              <a:rPr lang="es-ES" b="1" i="1" dirty="0" smtClean="0"/>
              <a:t> </a:t>
            </a:r>
            <a:r>
              <a:rPr lang="es-ES" dirty="0" smtClean="0"/>
              <a:t>y especifica un país X.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723590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593CA67-0ACC-4008-99D9-F0DECBE1B63B}" type="slidenum">
              <a:rPr lang="es-ES" smtClean="0"/>
              <a:t>21</a:t>
            </a:fld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05" y="2437929"/>
            <a:ext cx="8817551" cy="18392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64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Transferencia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2EAC1700-6E27-4B35-F2AC-526376A49FBE}"/>
              </a:ext>
            </a:extLst>
          </p:cNvPr>
          <p:cNvSpPr txBox="1"/>
          <p:nvPr/>
        </p:nvSpPr>
        <p:spPr>
          <a:xfrm>
            <a:off x="140033" y="1205339"/>
            <a:ext cx="893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Luego se da doble clic sobre el </a:t>
            </a:r>
            <a:r>
              <a:rPr lang="es-ES" dirty="0" err="1" smtClean="0"/>
              <a:t>testCase</a:t>
            </a:r>
            <a:r>
              <a:rPr lang="es-ES" dirty="0" smtClean="0"/>
              <a:t> </a:t>
            </a:r>
            <a:r>
              <a:rPr lang="es-ES" b="1" i="1" dirty="0" err="1" smtClean="0"/>
              <a:t>TransferProperty</a:t>
            </a:r>
            <a:r>
              <a:rPr lang="es-ES" b="1" i="1" dirty="0" smtClean="0"/>
              <a:t> </a:t>
            </a:r>
            <a:r>
              <a:rPr lang="es-ES" dirty="0" smtClean="0"/>
              <a:t>y se procede a ejecutarlo.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723590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593CA67-0ACC-4008-99D9-F0DECBE1B63B}" type="slidenum">
              <a:rPr lang="es-ES" smtClean="0"/>
              <a:t>22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322" y="1664564"/>
            <a:ext cx="6529362" cy="3294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19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Transferencia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2EAC1700-6E27-4B35-F2AC-526376A49FBE}"/>
              </a:ext>
            </a:extLst>
          </p:cNvPr>
          <p:cNvSpPr txBox="1"/>
          <p:nvPr/>
        </p:nvSpPr>
        <p:spPr>
          <a:xfrm>
            <a:off x="140033" y="1205339"/>
            <a:ext cx="893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Para comprobar que la propiedad se transfirió correctamente, diríjase a </a:t>
            </a:r>
            <a:r>
              <a:rPr lang="es-ES" b="1" i="1" dirty="0" err="1" smtClean="0"/>
              <a:t>CapitalCity</a:t>
            </a:r>
            <a:r>
              <a:rPr lang="es-ES" dirty="0" smtClean="0"/>
              <a:t> </a:t>
            </a:r>
          </a:p>
          <a:p>
            <a:pPr algn="just"/>
            <a:r>
              <a:rPr lang="es-ES" dirty="0" smtClean="0"/>
              <a:t>para ver que esta solicitud se ejecutó.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723590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593CA67-0ACC-4008-99D9-F0DECBE1B63B}" type="slidenum">
              <a:rPr lang="es-ES" smtClean="0"/>
              <a:t>23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42" y="2340685"/>
            <a:ext cx="8651502" cy="17127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545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Transferencia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2EAC1700-6E27-4B35-F2AC-526376A49FBE}"/>
              </a:ext>
            </a:extLst>
          </p:cNvPr>
          <p:cNvSpPr txBox="1"/>
          <p:nvPr/>
        </p:nvSpPr>
        <p:spPr>
          <a:xfrm>
            <a:off x="140033" y="1205339"/>
            <a:ext cx="893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Diríjase al </a:t>
            </a:r>
            <a:r>
              <a:rPr lang="es-ES" dirty="0" err="1" smtClean="0"/>
              <a:t>testCase</a:t>
            </a:r>
            <a:r>
              <a:rPr lang="es-ES" dirty="0" smtClean="0"/>
              <a:t> </a:t>
            </a:r>
            <a:r>
              <a:rPr lang="es-ES" b="1" i="1" dirty="0" err="1" smtClean="0"/>
              <a:t>TransferProperty</a:t>
            </a:r>
            <a:r>
              <a:rPr lang="es-ES" b="1" i="1" dirty="0" smtClean="0"/>
              <a:t> </a:t>
            </a:r>
            <a:r>
              <a:rPr lang="es-ES" dirty="0" smtClean="0"/>
              <a:t>y cree la propiedad </a:t>
            </a:r>
            <a:r>
              <a:rPr lang="es-ES" b="1" i="1" dirty="0" smtClean="0"/>
              <a:t>País</a:t>
            </a:r>
            <a:r>
              <a:rPr lang="es-ES" dirty="0" smtClean="0"/>
              <a:t> para acceder a este a partir de la propiedad y no directamente.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723590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593CA67-0ACC-4008-99D9-F0DECBE1B63B}" type="slidenum">
              <a:rPr lang="es-ES" smtClean="0"/>
              <a:t>24</a:t>
            </a:fld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b="61150"/>
          <a:stretch/>
        </p:blipFill>
        <p:spPr>
          <a:xfrm>
            <a:off x="971006" y="1995686"/>
            <a:ext cx="6630516" cy="14712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73077"/>
          <a:stretch/>
        </p:blipFill>
        <p:spPr>
          <a:xfrm>
            <a:off x="971006" y="3451310"/>
            <a:ext cx="6630516" cy="10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3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Transferencia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2EAC1700-6E27-4B35-F2AC-526376A49FBE}"/>
              </a:ext>
            </a:extLst>
          </p:cNvPr>
          <p:cNvSpPr txBox="1"/>
          <p:nvPr/>
        </p:nvSpPr>
        <p:spPr>
          <a:xfrm>
            <a:off x="189210" y="1302318"/>
            <a:ext cx="893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Entonces la solicitud </a:t>
            </a:r>
            <a:r>
              <a:rPr lang="es-ES" b="1" i="1" dirty="0" err="1" smtClean="0"/>
              <a:t>CountryISOCode</a:t>
            </a:r>
            <a:r>
              <a:rPr lang="es-ES" dirty="0" smtClean="0"/>
              <a:t> quedaría de la siguiente manera: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723590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593CA67-0ACC-4008-99D9-F0DECBE1B63B}" type="slidenum">
              <a:rPr lang="es-ES" smtClean="0"/>
              <a:t>25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02" y="2211710"/>
            <a:ext cx="8521774" cy="16560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3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dirty="0" err="1" smtClean="0"/>
              <a:t>Evaluativo</a:t>
            </a:r>
            <a:endParaRPr lang="ko-KR" altLang="en-US" dirty="0"/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2EAC1700-6E27-4B35-F2AC-526376A49FBE}"/>
              </a:ext>
            </a:extLst>
          </p:cNvPr>
          <p:cNvSpPr txBox="1"/>
          <p:nvPr/>
        </p:nvSpPr>
        <p:spPr>
          <a:xfrm>
            <a:off x="140033" y="1205339"/>
            <a:ext cx="893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Aplicar la transferencia de propiedades para todas las solicitudes de manera que al </a:t>
            </a:r>
          </a:p>
          <a:p>
            <a:pPr algn="just"/>
            <a:r>
              <a:rPr lang="es-ES" dirty="0"/>
              <a:t>e</a:t>
            </a:r>
            <a:r>
              <a:rPr lang="es-ES" dirty="0" smtClean="0"/>
              <a:t>jecutar una solicitud el resto de las solicitudes tomen valores.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723590" y="47741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593CA67-0ACC-4008-99D9-F0DECBE1B63B}" type="slidenum">
              <a:rPr lang="es-ES" smtClean="0"/>
              <a:t>26</a:t>
            </a:fld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855" y="3435846"/>
            <a:ext cx="240336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915816" y="1923678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Muchas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altLang="ko-KR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Gracias!!!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Transferencia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2EAC1700-6E27-4B35-F2AC-526376A49FBE}"/>
              </a:ext>
            </a:extLst>
          </p:cNvPr>
          <p:cNvSpPr txBox="1"/>
          <p:nvPr/>
        </p:nvSpPr>
        <p:spPr>
          <a:xfrm>
            <a:off x="179511" y="1251504"/>
            <a:ext cx="5555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Lo </a:t>
            </a:r>
            <a:r>
              <a:rPr lang="en-US" dirty="0" err="1" smtClean="0"/>
              <a:t>primero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s-ES" dirty="0" smtClean="0"/>
              <a:t>á crear un nuevo </a:t>
            </a:r>
            <a:r>
              <a:rPr lang="es-ES" dirty="0" err="1" smtClean="0"/>
              <a:t>testCase</a:t>
            </a:r>
            <a:r>
              <a:rPr lang="es-ES" dirty="0" smtClean="0"/>
              <a:t> en el </a:t>
            </a:r>
          </a:p>
          <a:p>
            <a:pPr algn="just"/>
            <a:r>
              <a:rPr lang="es-ES" dirty="0" err="1" smtClean="0"/>
              <a:t>testSuite</a:t>
            </a:r>
            <a:r>
              <a:rPr lang="es-ES" dirty="0" smtClean="0"/>
              <a:t> donde se estaba trabajando, con nombre </a:t>
            </a:r>
          </a:p>
          <a:p>
            <a:pPr algn="just"/>
            <a:r>
              <a:rPr lang="es-ES" b="1" i="1" dirty="0" err="1" smtClean="0"/>
              <a:t>TransferProperty</a:t>
            </a:r>
            <a:r>
              <a:rPr lang="es-ES" dirty="0" smtClean="0"/>
              <a:t>. Para ello da clic derecho y</a:t>
            </a:r>
          </a:p>
          <a:p>
            <a:pPr algn="just"/>
            <a:r>
              <a:rPr lang="es-ES" dirty="0" smtClean="0"/>
              <a:t>selecciona la opción </a:t>
            </a:r>
            <a:r>
              <a:rPr lang="es-ES" b="1" i="1" dirty="0" smtClean="0"/>
              <a:t>New </a:t>
            </a:r>
            <a:r>
              <a:rPr lang="es-ES" b="1" i="1" dirty="0" err="1" smtClean="0"/>
              <a:t>TestCase</a:t>
            </a:r>
            <a:r>
              <a:rPr lang="es-ES" b="1" i="1" dirty="0" smtClean="0"/>
              <a:t>.</a:t>
            </a:r>
            <a:endParaRPr lang="es-ES" b="1" i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8831094" y="4808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CB75762-A4FC-4FC6-BFE3-2EADD0428BFE}" type="slidenum">
              <a:rPr lang="es-ES" smtClean="0"/>
              <a:t>3</a:t>
            </a:fld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981" y="1180056"/>
            <a:ext cx="3171825" cy="3619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2843929"/>
            <a:ext cx="2619375" cy="1238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17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Transferencia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2EAC1700-6E27-4B35-F2AC-526376A49FBE}"/>
              </a:ext>
            </a:extLst>
          </p:cNvPr>
          <p:cNvSpPr txBox="1"/>
          <p:nvPr/>
        </p:nvSpPr>
        <p:spPr>
          <a:xfrm>
            <a:off x="77496" y="1423826"/>
            <a:ext cx="6020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Luego diríjase al caso de prueba </a:t>
            </a:r>
            <a:r>
              <a:rPr lang="es-ES" b="1" i="1" dirty="0" err="1" smtClean="0"/>
              <a:t>CapitalCity</a:t>
            </a:r>
            <a:r>
              <a:rPr lang="es-ES" i="1" dirty="0" smtClean="0"/>
              <a:t> </a:t>
            </a:r>
            <a:r>
              <a:rPr lang="es-ES" b="1" i="1" dirty="0" err="1" smtClean="0"/>
              <a:t>TestCase</a:t>
            </a:r>
            <a:endParaRPr lang="es-ES" b="1" i="1" dirty="0" smtClean="0"/>
          </a:p>
          <a:p>
            <a:pPr algn="just"/>
            <a:r>
              <a:rPr lang="es-ES" dirty="0"/>
              <a:t>p</a:t>
            </a:r>
            <a:r>
              <a:rPr lang="es-ES" dirty="0" smtClean="0"/>
              <a:t>ara clonar la solicitud </a:t>
            </a:r>
            <a:r>
              <a:rPr lang="es-ES" b="1" i="1" dirty="0" err="1" smtClean="0"/>
              <a:t>CapitalCity</a:t>
            </a:r>
            <a:r>
              <a:rPr lang="es-ES" b="1" dirty="0" smtClean="0"/>
              <a:t> </a:t>
            </a:r>
            <a:r>
              <a:rPr lang="es-ES" dirty="0" smtClean="0"/>
              <a:t>y poder trabajar con </a:t>
            </a:r>
          </a:p>
          <a:p>
            <a:pPr algn="just"/>
            <a:r>
              <a:rPr lang="es-ES" dirty="0" smtClean="0"/>
              <a:t>esta desde el nuevo caso de prueba </a:t>
            </a:r>
            <a:r>
              <a:rPr lang="es-ES" b="1" i="1" dirty="0" err="1" smtClean="0"/>
              <a:t>TranferProperty</a:t>
            </a:r>
            <a:r>
              <a:rPr lang="es-ES" b="1" dirty="0" smtClean="0"/>
              <a:t>. </a:t>
            </a:r>
          </a:p>
          <a:p>
            <a:pPr algn="just"/>
            <a:r>
              <a:rPr lang="es-ES" dirty="0" smtClean="0"/>
              <a:t>Para ello da clic derecho sobre la solicitud y selecciona la</a:t>
            </a:r>
          </a:p>
          <a:p>
            <a:pPr algn="just"/>
            <a:r>
              <a:rPr lang="es-ES" dirty="0" smtClean="0"/>
              <a:t>opción </a:t>
            </a:r>
            <a:r>
              <a:rPr lang="es-ES" b="1" i="1" dirty="0" smtClean="0"/>
              <a:t>Clone </a:t>
            </a:r>
            <a:r>
              <a:rPr lang="es-ES" b="1" i="1" dirty="0" err="1"/>
              <a:t>T</a:t>
            </a:r>
            <a:r>
              <a:rPr lang="es-ES" b="1" i="1" dirty="0" err="1" smtClean="0"/>
              <a:t>estStep</a:t>
            </a:r>
            <a:r>
              <a:rPr lang="es-ES" b="1" i="1" dirty="0" smtClean="0"/>
              <a:t>.</a:t>
            </a:r>
            <a:endParaRPr lang="es-ES" b="1" i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8831094" y="4808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593CA67-0ACC-4008-99D9-F0DECBE1B63B}" type="slidenum">
              <a:rPr lang="es-ES" smtClean="0"/>
              <a:t>4</a:t>
            </a:fld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504" y="1131590"/>
            <a:ext cx="2841043" cy="3539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231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Transferencia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2EAC1700-6E27-4B35-F2AC-526376A49FBE}"/>
              </a:ext>
            </a:extLst>
          </p:cNvPr>
          <p:cNvSpPr txBox="1"/>
          <p:nvPr/>
        </p:nvSpPr>
        <p:spPr>
          <a:xfrm>
            <a:off x="100555" y="1242394"/>
            <a:ext cx="888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Se le asigna un nombre a la solicitud y se especifica la ubicación dentro del proyecto. Seguidamente selecciona el botón OK.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8831094" y="4808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593CA67-0ACC-4008-99D9-F0DECBE1B63B}" type="slidenum">
              <a:rPr lang="es-ES" smtClean="0"/>
              <a:t>5</a:t>
            </a:fld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363" y="2007684"/>
            <a:ext cx="4905375" cy="2800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81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Transferencia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2EAC1700-6E27-4B35-F2AC-526376A49FBE}"/>
              </a:ext>
            </a:extLst>
          </p:cNvPr>
          <p:cNvSpPr txBox="1"/>
          <p:nvPr/>
        </p:nvSpPr>
        <p:spPr>
          <a:xfrm>
            <a:off x="100555" y="1242394"/>
            <a:ext cx="888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Repite el mismo procedimiento( diapositiva 4 y 5) para el caso de la solicitud </a:t>
            </a:r>
          </a:p>
          <a:p>
            <a:pPr algn="just"/>
            <a:r>
              <a:rPr lang="es-ES" b="1" i="1" dirty="0" err="1" smtClean="0"/>
              <a:t>CountryISOCode</a:t>
            </a:r>
            <a:r>
              <a:rPr lang="es-ES" dirty="0" smtClean="0"/>
              <a:t>, quedando el árbol de la siguiente manera: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831094" y="4808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593CA67-0ACC-4008-99D9-F0DECBE1B63B}" type="slidenum">
              <a:rPr lang="es-ES" smtClean="0"/>
              <a:t>6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498001"/>
            <a:ext cx="2528463" cy="14448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021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Transferencia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2EAC1700-6E27-4B35-F2AC-526376A49FBE}"/>
              </a:ext>
            </a:extLst>
          </p:cNvPr>
          <p:cNvSpPr txBox="1"/>
          <p:nvPr/>
        </p:nvSpPr>
        <p:spPr>
          <a:xfrm>
            <a:off x="100555" y="1242394"/>
            <a:ext cx="8886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Abrir la solicitud </a:t>
            </a:r>
            <a:r>
              <a:rPr lang="es-ES" b="1" i="1" dirty="0" err="1" smtClean="0"/>
              <a:t>CountryISOCode</a:t>
            </a:r>
            <a:r>
              <a:rPr lang="es-ES" dirty="0" smtClean="0"/>
              <a:t> del caso de prueba </a:t>
            </a:r>
            <a:r>
              <a:rPr lang="es-ES" b="1" i="1" dirty="0" err="1" smtClean="0"/>
              <a:t>TransferProperty</a:t>
            </a:r>
            <a:r>
              <a:rPr lang="en-US" dirty="0" smtClean="0"/>
              <a:t>;</a:t>
            </a:r>
            <a:r>
              <a:rPr lang="es-ES" dirty="0" smtClean="0"/>
              <a:t> en ella </a:t>
            </a:r>
          </a:p>
          <a:p>
            <a:pPr algn="just"/>
            <a:r>
              <a:rPr lang="es-ES" dirty="0"/>
              <a:t>e</a:t>
            </a:r>
            <a:r>
              <a:rPr lang="es-ES" dirty="0" smtClean="0"/>
              <a:t>specificar un país </a:t>
            </a:r>
            <a:r>
              <a:rPr lang="es-ES" b="1" i="1" dirty="0" smtClean="0"/>
              <a:t>X</a:t>
            </a:r>
            <a:r>
              <a:rPr lang="es-ES" dirty="0" smtClean="0"/>
              <a:t> y al ejecutar la solicitud devuelve como respuesta el código </a:t>
            </a:r>
          </a:p>
          <a:p>
            <a:pPr algn="just"/>
            <a:r>
              <a:rPr lang="es-ES" dirty="0" smtClean="0"/>
              <a:t>ISO del país especificado. Ver imagen de ejemplo: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831094" y="4808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593CA67-0ACC-4008-99D9-F0DECBE1B63B}" type="slidenum">
              <a:rPr lang="es-ES" smtClean="0"/>
              <a:t>7</a:t>
            </a:fld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72" y="2680701"/>
            <a:ext cx="8589019" cy="17404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543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Transferencia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2EAC1700-6E27-4B35-F2AC-526376A49FBE}"/>
              </a:ext>
            </a:extLst>
          </p:cNvPr>
          <p:cNvSpPr txBox="1"/>
          <p:nvPr/>
        </p:nvSpPr>
        <p:spPr>
          <a:xfrm>
            <a:off x="100555" y="1242394"/>
            <a:ext cx="8886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Ahora, </a:t>
            </a:r>
            <a:r>
              <a:rPr lang="en-US" dirty="0" err="1" smtClean="0"/>
              <a:t>abra</a:t>
            </a:r>
            <a:r>
              <a:rPr lang="en-US" dirty="0" smtClean="0"/>
              <a:t> la </a:t>
            </a:r>
            <a:r>
              <a:rPr lang="en-US" dirty="0" err="1" smtClean="0"/>
              <a:t>solicitud</a:t>
            </a:r>
            <a:r>
              <a:rPr lang="en-US" dirty="0" smtClean="0"/>
              <a:t> </a:t>
            </a:r>
            <a:r>
              <a:rPr lang="en-US" b="1" i="1" dirty="0" err="1" smtClean="0"/>
              <a:t>CapitalCity</a:t>
            </a:r>
            <a:r>
              <a:rPr lang="en-US" b="1" i="1" dirty="0" smtClean="0"/>
              <a:t>, </a:t>
            </a:r>
            <a:r>
              <a:rPr lang="en-US" dirty="0" smtClean="0"/>
              <a:t>en </a:t>
            </a:r>
            <a:r>
              <a:rPr lang="en-US" dirty="0" err="1" smtClean="0"/>
              <a:t>ella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observar</a:t>
            </a:r>
            <a:r>
              <a:rPr lang="en-US" dirty="0" smtClean="0"/>
              <a:t> que la </a:t>
            </a:r>
            <a:r>
              <a:rPr lang="en-US" dirty="0" err="1" smtClean="0"/>
              <a:t>entrada</a:t>
            </a:r>
            <a:r>
              <a:rPr lang="en-US" dirty="0" smtClean="0"/>
              <a:t> es la </a:t>
            </a:r>
          </a:p>
          <a:p>
            <a:pPr algn="just"/>
            <a:r>
              <a:rPr lang="en-US" dirty="0" err="1" smtClean="0"/>
              <a:t>respuesta</a:t>
            </a:r>
            <a:r>
              <a:rPr lang="en-US" dirty="0" smtClean="0"/>
              <a:t> de la </a:t>
            </a:r>
            <a:r>
              <a:rPr lang="en-US" dirty="0" err="1" smtClean="0"/>
              <a:t>solicitud</a:t>
            </a:r>
            <a:r>
              <a:rPr lang="en-US" dirty="0" smtClean="0"/>
              <a:t> anterior, </a:t>
            </a:r>
            <a:r>
              <a:rPr lang="en-US" dirty="0" err="1" smtClean="0"/>
              <a:t>por</a:t>
            </a:r>
            <a:r>
              <a:rPr lang="en-US" dirty="0" smtClean="0"/>
              <a:t> lo que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transferimos</a:t>
            </a:r>
            <a:r>
              <a:rPr lang="en-US" dirty="0" smtClean="0"/>
              <a:t> </a:t>
            </a:r>
            <a:r>
              <a:rPr lang="en-US" dirty="0" err="1" smtClean="0"/>
              <a:t>dicha</a:t>
            </a:r>
            <a:r>
              <a:rPr lang="en-US" dirty="0" smtClean="0"/>
              <a:t> </a:t>
            </a:r>
            <a:r>
              <a:rPr lang="en-US" dirty="0" err="1" smtClean="0"/>
              <a:t>propiedad</a:t>
            </a:r>
            <a:r>
              <a:rPr lang="en-US" dirty="0" smtClean="0"/>
              <a:t> el </a:t>
            </a:r>
            <a:r>
              <a:rPr lang="en-US" dirty="0" err="1" smtClean="0"/>
              <a:t>trabajo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mucho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r>
              <a:rPr lang="en-US" dirty="0" smtClean="0"/>
              <a:t>.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831094" y="4808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593CA67-0ACC-4008-99D9-F0DECBE1B63B}" type="slidenum">
              <a:rPr lang="es-ES" smtClean="0"/>
              <a:t>8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515256"/>
            <a:ext cx="8843143" cy="17241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147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1202" y="195486"/>
            <a:ext cx="7200800" cy="576064"/>
          </a:xfrm>
        </p:spPr>
        <p:txBody>
          <a:bodyPr/>
          <a:lstStyle/>
          <a:p>
            <a:r>
              <a:rPr lang="en-US" altLang="ko-KR" sz="2800" dirty="0" err="1" smtClean="0"/>
              <a:t>Transferencia</a:t>
            </a:r>
            <a:r>
              <a:rPr lang="en-US" altLang="ko-KR" sz="2800" dirty="0" smtClean="0"/>
              <a:t> de </a:t>
            </a:r>
            <a:r>
              <a:rPr lang="en-US" altLang="ko-KR" sz="2800" dirty="0" err="1" smtClean="0"/>
              <a:t>propiedades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9512" y="1851670"/>
            <a:ext cx="8856984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2EAC1700-6E27-4B35-F2AC-526376A49FBE}"/>
              </a:ext>
            </a:extLst>
          </p:cNvPr>
          <p:cNvSpPr txBox="1"/>
          <p:nvPr/>
        </p:nvSpPr>
        <p:spPr>
          <a:xfrm>
            <a:off x="100555" y="1242394"/>
            <a:ext cx="5407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Para </a:t>
            </a:r>
            <a:r>
              <a:rPr lang="en-US" dirty="0" err="1" smtClean="0"/>
              <a:t>ello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clic</a:t>
            </a:r>
            <a:r>
              <a:rPr lang="en-US" dirty="0" smtClean="0"/>
              <a:t> </a:t>
            </a:r>
            <a:r>
              <a:rPr lang="en-US" dirty="0" err="1" smtClean="0"/>
              <a:t>derecho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la </a:t>
            </a:r>
            <a:r>
              <a:rPr lang="en-US" dirty="0" err="1" smtClean="0"/>
              <a:t>solicitud</a:t>
            </a:r>
            <a:r>
              <a:rPr lang="en-US" dirty="0" smtClean="0"/>
              <a:t> y </a:t>
            </a:r>
            <a:r>
              <a:rPr lang="en-US" dirty="0" err="1" smtClean="0"/>
              <a:t>seleccionar</a:t>
            </a:r>
            <a:r>
              <a:rPr lang="en-US" dirty="0" smtClean="0"/>
              <a:t> la </a:t>
            </a:r>
            <a:r>
              <a:rPr lang="en-US" dirty="0" err="1" smtClean="0"/>
              <a:t>opción</a:t>
            </a:r>
            <a:r>
              <a:rPr lang="en-US" dirty="0" smtClean="0"/>
              <a:t>: </a:t>
            </a:r>
          </a:p>
          <a:p>
            <a:pPr algn="just"/>
            <a:r>
              <a:rPr lang="en-US" b="1" i="1" dirty="0" smtClean="0"/>
              <a:t>Add Step/ Property Transfer</a:t>
            </a:r>
            <a:r>
              <a:rPr lang="en-US" dirty="0" smtClean="0"/>
              <a:t>. </a:t>
            </a:r>
            <a:r>
              <a:rPr lang="en-US" dirty="0" err="1" smtClean="0"/>
              <a:t>Luego</a:t>
            </a:r>
            <a:r>
              <a:rPr lang="en-US" dirty="0" smtClean="0"/>
              <a:t> </a:t>
            </a:r>
            <a:r>
              <a:rPr lang="en-US" dirty="0" err="1" smtClean="0"/>
              <a:t>especificar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un </a:t>
            </a:r>
            <a:r>
              <a:rPr lang="en-US" dirty="0" err="1" smtClean="0"/>
              <a:t>nombre</a:t>
            </a:r>
            <a:r>
              <a:rPr lang="en-US" dirty="0" smtClean="0"/>
              <a:t> y </a:t>
            </a:r>
            <a:r>
              <a:rPr lang="en-US" dirty="0" err="1" smtClean="0"/>
              <a:t>presionar</a:t>
            </a:r>
            <a:r>
              <a:rPr lang="en-US" dirty="0" smtClean="0"/>
              <a:t> el </a:t>
            </a:r>
            <a:r>
              <a:rPr lang="en-US" dirty="0" err="1" smtClean="0"/>
              <a:t>botón</a:t>
            </a:r>
            <a:r>
              <a:rPr lang="en-US" dirty="0" smtClean="0"/>
              <a:t> OK.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831094" y="4808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593CA67-0ACC-4008-99D9-F0DECBE1B63B}" type="slidenum">
              <a:rPr lang="es-ES" smtClean="0"/>
              <a:t>9</a:t>
            </a:fld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940543"/>
            <a:ext cx="2590800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1278166"/>
            <a:ext cx="3322990" cy="3360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95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19300</TotalTime>
  <Words>649</Words>
  <Application>Microsoft Office PowerPoint</Application>
  <PresentationFormat>Presentación en pantalla (16:9)</PresentationFormat>
  <Paragraphs>129</Paragraphs>
  <Slides>27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27</vt:i4>
      </vt:variant>
    </vt:vector>
  </HeadingPairs>
  <TitlesOfParts>
    <vt:vector size="36" baseType="lpstr">
      <vt:lpstr>Arial Unicode MS</vt:lpstr>
      <vt:lpstr>맑은 고딕</vt:lpstr>
      <vt:lpstr>Arial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Ailyn</cp:lastModifiedBy>
  <cp:revision>383</cp:revision>
  <dcterms:created xsi:type="dcterms:W3CDTF">2016-12-05T23:26:54Z</dcterms:created>
  <dcterms:modified xsi:type="dcterms:W3CDTF">2022-06-16T22:26:49Z</dcterms:modified>
</cp:coreProperties>
</file>