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4" r:id="rId2"/>
    <p:sldId id="277" r:id="rId3"/>
    <p:sldId id="281" r:id="rId4"/>
    <p:sldId id="276" r:id="rId5"/>
    <p:sldId id="278" r:id="rId6"/>
    <p:sldId id="275" r:id="rId7"/>
    <p:sldId id="28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050A6D5-A3F5-464D-B8D4-B8B6F922535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7E40808-315F-48AB-BFDA-39B3943A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5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6D2D-8270-44B7-A81D-CD4BB382062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3209-547E-4929-9E9F-DF44BA09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6D2D-8270-44B7-A81D-CD4BB382062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3209-547E-4929-9E9F-DF44BA09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1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6D2D-8270-44B7-A81D-CD4BB382062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3209-547E-4929-9E9F-DF44BA09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6D2D-8270-44B7-A81D-CD4BB382062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3209-547E-4929-9E9F-DF44BA09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3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6D2D-8270-44B7-A81D-CD4BB382062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3209-547E-4929-9E9F-DF44BA09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2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6D2D-8270-44B7-A81D-CD4BB382062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3209-547E-4929-9E9F-DF44BA09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6D2D-8270-44B7-A81D-CD4BB382062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3209-547E-4929-9E9F-DF44BA09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1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6D2D-8270-44B7-A81D-CD4BB382062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3209-547E-4929-9E9F-DF44BA09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7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6D2D-8270-44B7-A81D-CD4BB382062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3209-547E-4929-9E9F-DF44BA09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6D2D-8270-44B7-A81D-CD4BB382062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3209-547E-4929-9E9F-DF44BA09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6D2D-8270-44B7-A81D-CD4BB382062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3209-547E-4929-9E9F-DF44BA09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0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6D2D-8270-44B7-A81D-CD4BB382062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3209-547E-4929-9E9F-DF44BA09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0961" y="164489"/>
            <a:ext cx="763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/>
              <a:t>AIM-AHEAD Federated Network File </a:t>
            </a:r>
            <a:r>
              <a:rPr lang="en-US" sz="3200" b="1" smtClean="0"/>
              <a:t>Format</a:t>
            </a:r>
            <a:endParaRPr lang="en-US" sz="3200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9945" y="994689"/>
            <a:ext cx="11660751" cy="5697659"/>
          </a:xfrm>
        </p:spPr>
        <p:txBody>
          <a:bodyPr>
            <a:normAutofit fontScale="77500" lnSpcReduction="20000"/>
          </a:bodyPr>
          <a:lstStyle/>
          <a:p>
            <a:pPr marL="111125" indent="0">
              <a:spcBef>
                <a:spcPts val="1800"/>
              </a:spcBef>
              <a:buNone/>
            </a:pPr>
            <a:r>
              <a:rPr lang="en-US" smtClean="0"/>
              <a:t>LocalPatientData.csv (patient-level file, saved locally, never shared)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u="sng" smtClean="0"/>
              <a:t>site_id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u="sng" smtClean="0"/>
              <a:t>patient_num</a:t>
            </a:r>
            <a:endParaRPr lang="en-US" sz="2100" u="sng" smtClean="0"/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u="sng" smtClean="0"/>
              <a:t>concept_type</a:t>
            </a:r>
            <a:r>
              <a:rPr lang="en-US" sz="2100" smtClean="0"/>
              <a:t>   </a:t>
            </a:r>
            <a:r>
              <a:rPr lang="en-US" sz="2100" smtClean="0"/>
              <a:t>(AA-MED-CLASS</a:t>
            </a:r>
            <a:r>
              <a:rPr lang="en-US" sz="2100" smtClean="0"/>
              <a:t>, </a:t>
            </a:r>
            <a:r>
              <a:rPr lang="en-US" sz="2100" smtClean="0"/>
              <a:t>DIAG-ICD10</a:t>
            </a:r>
            <a:r>
              <a:rPr lang="en-US" sz="2100"/>
              <a:t>, </a:t>
            </a:r>
            <a:r>
              <a:rPr lang="en-US" sz="2100" smtClean="0"/>
              <a:t>  etc.)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u="sng" smtClean="0"/>
              <a:t>concept_code</a:t>
            </a:r>
            <a:r>
              <a:rPr lang="en-US" sz="2100" smtClean="0"/>
              <a:t>   (ACEI, </a:t>
            </a:r>
            <a:r>
              <a:rPr lang="en-US" sz="2100" smtClean="0"/>
              <a:t>I10,   </a:t>
            </a:r>
            <a:r>
              <a:rPr lang="en-US" sz="2100" smtClean="0"/>
              <a:t>etc.)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u="sng" smtClean="0"/>
              <a:t>start_date</a:t>
            </a:r>
            <a:r>
              <a:rPr lang="en-US" sz="2100" smtClean="0"/>
              <a:t>   (1/1/1900 if date is not applicable)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smtClean="0"/>
              <a:t>end_date   (e.g., visit discharge date)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smtClean="0"/>
              <a:t>value_num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smtClean="0"/>
              <a:t>value_char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smtClean="0"/>
              <a:t>value_units   (e.g., for lab tests)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smtClean="0"/>
              <a:t>local_code_name   </a:t>
            </a:r>
            <a:r>
              <a:rPr lang="en-US" sz="2100" smtClean="0"/>
              <a:t>(if available, the local name of the concept)</a:t>
            </a:r>
          </a:p>
          <a:p>
            <a:pPr marL="111125" indent="0">
              <a:spcBef>
                <a:spcPts val="3000"/>
              </a:spcBef>
              <a:buNone/>
            </a:pPr>
            <a:r>
              <a:rPr lang="en-US" smtClean="0"/>
              <a:t>SharedAggregateData.csv (simple rollup of LocalPatientData, shared)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u="sng" smtClean="0"/>
              <a:t>site_id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u="sng" smtClean="0"/>
              <a:t>concept_type</a:t>
            </a:r>
            <a:endParaRPr lang="en-US" sz="2100"/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u="sng" smtClean="0"/>
              <a:t>concept_code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u="sng" smtClean="0"/>
              <a:t>units</a:t>
            </a:r>
            <a:endParaRPr lang="en-US" sz="2100"/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smtClean="0"/>
              <a:t>num_patients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smtClean="0"/>
              <a:t>num_records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smtClean="0"/>
              <a:t>min_start_date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smtClean="0"/>
              <a:t>max_start_date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smtClean="0"/>
              <a:t>min_value_num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smtClean="0"/>
              <a:t>max_value_num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smtClean="0"/>
              <a:t>mean_value_num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smtClean="0"/>
              <a:t>stdev_value_num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smtClean="0"/>
              <a:t>count_distinct_value_char</a:t>
            </a:r>
          </a:p>
          <a:p>
            <a:pPr marL="914400" lvl="1" indent="-346075">
              <a:lnSpc>
                <a:spcPct val="100000"/>
              </a:lnSpc>
              <a:spcBef>
                <a:spcPts val="0"/>
              </a:spcBef>
            </a:pPr>
            <a:r>
              <a:rPr lang="en-US" sz="2100" smtClean="0"/>
              <a:t>max_local_code_name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53741" y="1915286"/>
            <a:ext cx="420575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000" smtClean="0">
                <a:solidFill>
                  <a:schemeClr val="accent5"/>
                </a:solidFill>
              </a:rPr>
              <a:t>R scripts on Docker will use this file to</a:t>
            </a:r>
          </a:p>
          <a:p>
            <a:pPr marL="287338" indent="-287338">
              <a:lnSpc>
                <a:spcPct val="85000"/>
              </a:lnSpc>
              <a:buAutoNum type="arabicPeriod"/>
            </a:pPr>
            <a:r>
              <a:rPr lang="en-US" sz="2000" smtClean="0">
                <a:solidFill>
                  <a:schemeClr val="accent5"/>
                </a:solidFill>
              </a:rPr>
              <a:t>define cohorts, index dates, etc.</a:t>
            </a:r>
          </a:p>
          <a:p>
            <a:pPr marL="287338" indent="-287338">
              <a:lnSpc>
                <a:spcPct val="85000"/>
              </a:lnSpc>
              <a:buAutoNum type="arabicPeriod"/>
            </a:pPr>
            <a:r>
              <a:rPr lang="en-US" sz="2000" smtClean="0">
                <a:solidFill>
                  <a:schemeClr val="accent5"/>
                </a:solidFill>
              </a:rPr>
              <a:t>perform quality checks</a:t>
            </a:r>
          </a:p>
          <a:p>
            <a:pPr marL="287338" indent="-287338">
              <a:lnSpc>
                <a:spcPct val="85000"/>
              </a:lnSpc>
              <a:buAutoNum type="arabicPeriod"/>
            </a:pPr>
            <a:r>
              <a:rPr lang="en-US" sz="2000" smtClean="0">
                <a:solidFill>
                  <a:schemeClr val="accent5"/>
                </a:solidFill>
              </a:rPr>
              <a:t>run working group analyses</a:t>
            </a:r>
            <a:endParaRPr lang="en-US" sz="200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9215" y="4594755"/>
            <a:ext cx="642485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000" smtClean="0">
                <a:solidFill>
                  <a:schemeClr val="accent5"/>
                </a:solidFill>
              </a:rPr>
              <a:t>This file will be uploaded to a central </a:t>
            </a:r>
            <a:r>
              <a:rPr lang="en-US" sz="2000" smtClean="0">
                <a:solidFill>
                  <a:schemeClr val="accent5"/>
                </a:solidFill>
              </a:rPr>
              <a:t>secure folder to</a:t>
            </a:r>
            <a:endParaRPr lang="en-US" sz="2000" smtClean="0">
              <a:solidFill>
                <a:schemeClr val="accent5"/>
              </a:solidFill>
            </a:endParaRPr>
          </a:p>
          <a:p>
            <a:pPr marL="287338" indent="-287338">
              <a:lnSpc>
                <a:spcPct val="85000"/>
              </a:lnSpc>
              <a:buAutoNum type="arabicPeriod"/>
            </a:pPr>
            <a:r>
              <a:rPr lang="en-US" sz="2000" smtClean="0">
                <a:solidFill>
                  <a:schemeClr val="accent5"/>
                </a:solidFill>
              </a:rPr>
              <a:t>know what types of data sites have</a:t>
            </a:r>
          </a:p>
          <a:p>
            <a:pPr marL="287338" indent="-287338">
              <a:lnSpc>
                <a:spcPct val="85000"/>
              </a:lnSpc>
              <a:buAutoNum type="arabicPeriod"/>
            </a:pPr>
            <a:r>
              <a:rPr lang="en-US" sz="2000" smtClean="0">
                <a:solidFill>
                  <a:schemeClr val="accent5"/>
                </a:solidFill>
              </a:rPr>
              <a:t>see the list of codes (and units) used</a:t>
            </a:r>
          </a:p>
          <a:p>
            <a:pPr marL="287338" indent="-287338">
              <a:lnSpc>
                <a:spcPct val="85000"/>
              </a:lnSpc>
              <a:buAutoNum type="arabicPeriod"/>
            </a:pPr>
            <a:r>
              <a:rPr lang="en-US" sz="2000" smtClean="0">
                <a:solidFill>
                  <a:schemeClr val="accent5"/>
                </a:solidFill>
              </a:rPr>
              <a:t>identify potential data quality problems</a:t>
            </a:r>
            <a:endParaRPr lang="en-US" sz="20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1735" y="164489"/>
            <a:ext cx="265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/>
              <a:t>Concept Types</a:t>
            </a:r>
            <a:endParaRPr lang="en-US" sz="32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911" y="892841"/>
            <a:ext cx="5019261" cy="3305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smtClean="0"/>
              <a:t>AA </a:t>
            </a:r>
            <a:r>
              <a:rPr lang="en-US" sz="2400" b="1" u="sng" smtClean="0"/>
              <a:t>"Common Data Elements" (CDEs)</a:t>
            </a:r>
          </a:p>
          <a:p>
            <a:pPr marL="463550" lvl="1" indent="-344488">
              <a:spcBef>
                <a:spcPts val="0"/>
              </a:spcBef>
            </a:pPr>
            <a:r>
              <a:rPr lang="fr-FR" sz="1600" smtClean="0"/>
              <a:t>AA-SITE</a:t>
            </a:r>
            <a:endParaRPr lang="fr-FR" sz="1600"/>
          </a:p>
          <a:p>
            <a:pPr marL="463550" lvl="1" indent="-344488">
              <a:spcBef>
                <a:spcPts val="0"/>
              </a:spcBef>
            </a:pPr>
            <a:r>
              <a:rPr lang="fr-FR" sz="1600" smtClean="0"/>
              <a:t>AA-SAMPLING-GROUP</a:t>
            </a:r>
            <a:endParaRPr lang="fr-FR" sz="1600"/>
          </a:p>
          <a:p>
            <a:pPr marL="463550" lvl="1" indent="-344488">
              <a:spcBef>
                <a:spcPts val="0"/>
              </a:spcBef>
            </a:pPr>
            <a:r>
              <a:rPr lang="fr-FR" sz="1600" smtClean="0"/>
              <a:t>AA-DEM</a:t>
            </a:r>
            <a:endParaRPr lang="fr-FR" sz="1600"/>
          </a:p>
          <a:p>
            <a:pPr marL="463550" lvl="1" indent="-344488">
              <a:spcBef>
                <a:spcPts val="0"/>
              </a:spcBef>
            </a:pPr>
            <a:r>
              <a:rPr lang="fr-FR" sz="1600" smtClean="0"/>
              <a:t>AA-VISIT</a:t>
            </a:r>
            <a:endParaRPr lang="fr-FR" sz="1600"/>
          </a:p>
          <a:p>
            <a:pPr marL="463550" lvl="1" indent="-344488">
              <a:spcBef>
                <a:spcPts val="0"/>
              </a:spcBef>
            </a:pPr>
            <a:r>
              <a:rPr lang="fr-FR" sz="1600" smtClean="0"/>
              <a:t>AA-SDOH</a:t>
            </a:r>
            <a:endParaRPr lang="fr-FR" sz="1600"/>
          </a:p>
          <a:p>
            <a:pPr marL="463550" lvl="1" indent="-344488">
              <a:spcBef>
                <a:spcPts val="0"/>
              </a:spcBef>
            </a:pPr>
            <a:r>
              <a:rPr lang="fr-FR" sz="1600" smtClean="0"/>
              <a:t>AA-LAB-LOINC</a:t>
            </a:r>
            <a:endParaRPr lang="fr-FR" sz="1600"/>
          </a:p>
          <a:p>
            <a:pPr marL="463550" lvl="1" indent="-344488">
              <a:spcBef>
                <a:spcPts val="0"/>
              </a:spcBef>
            </a:pPr>
            <a:r>
              <a:rPr lang="fr-FR" sz="1600" smtClean="0"/>
              <a:t>AA-MED-CLASS</a:t>
            </a:r>
            <a:endParaRPr lang="fr-FR" sz="1600"/>
          </a:p>
          <a:p>
            <a:pPr marL="463550" lvl="1" indent="-344488">
              <a:spcBef>
                <a:spcPts val="0"/>
              </a:spcBef>
            </a:pPr>
            <a:r>
              <a:rPr lang="fr-FR" sz="1600" smtClean="0"/>
              <a:t>AA-PROC-GROUP</a:t>
            </a:r>
            <a:endParaRPr lang="fr-FR" sz="1600" smtClean="0"/>
          </a:p>
          <a:p>
            <a:pPr marL="463550" lvl="1" indent="-344488">
              <a:spcBef>
                <a:spcPts val="0"/>
              </a:spcBef>
            </a:pPr>
            <a:r>
              <a:rPr lang="fr-FR" sz="1600" smtClean="0"/>
              <a:t>AA-DIAG-ICD10</a:t>
            </a:r>
            <a:endParaRPr lang="fr-FR" sz="1600" smtClean="0"/>
          </a:p>
          <a:p>
            <a:pPr marL="463550" lvl="1" indent="-344488">
              <a:spcBef>
                <a:spcPts val="0"/>
              </a:spcBef>
            </a:pPr>
            <a:r>
              <a:rPr lang="fr-FR" sz="1600" smtClean="0"/>
              <a:t>AA-DIAG-ICD9</a:t>
            </a:r>
            <a:endParaRPr lang="fr-FR" sz="1600"/>
          </a:p>
          <a:p>
            <a:endParaRPr lang="en-US" smtClean="0"/>
          </a:p>
          <a:p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152860" y="853086"/>
            <a:ext cx="4668079" cy="2673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u="sng" smtClean="0"/>
              <a:t>Unmapped Raw Data (Examples)</a:t>
            </a:r>
          </a:p>
          <a:p>
            <a:pPr marL="463550" lvl="1" indent="-344488"/>
            <a:r>
              <a:rPr lang="fr-FR" sz="1800" b="1" smtClean="0"/>
              <a:t>LAB-LOINC</a:t>
            </a:r>
            <a:endParaRPr lang="fr-FR" sz="1800" b="1"/>
          </a:p>
          <a:p>
            <a:pPr marL="463550" lvl="1" indent="-344488"/>
            <a:r>
              <a:rPr lang="fr-FR" sz="1800" b="1" smtClean="0"/>
              <a:t>MED-RxNorm</a:t>
            </a:r>
            <a:endParaRPr lang="fr-FR" sz="1800" b="1"/>
          </a:p>
          <a:p>
            <a:pPr marL="463550" lvl="1" indent="-344488"/>
            <a:r>
              <a:rPr lang="fr-FR" sz="1800" b="1" smtClean="0"/>
              <a:t>PROC-CPT</a:t>
            </a:r>
            <a:endParaRPr lang="fr-FR" sz="1800" b="1"/>
          </a:p>
          <a:p>
            <a:pPr marL="463550" lvl="1" indent="-344488"/>
            <a:r>
              <a:rPr lang="fr-FR" sz="1800"/>
              <a:t>PROC-ICD10AM</a:t>
            </a:r>
          </a:p>
          <a:p>
            <a:pPr marL="463550" lvl="1" indent="-344488"/>
            <a:r>
              <a:rPr lang="fr-FR" sz="1800"/>
              <a:t>PROC-ICD10PCS</a:t>
            </a:r>
          </a:p>
          <a:p>
            <a:pPr marL="463550" lvl="1" indent="-344488"/>
            <a:r>
              <a:rPr lang="fr-FR" sz="1800" smtClean="0"/>
              <a:t>PROC-ICD9</a:t>
            </a:r>
            <a:endParaRPr lang="fr-FR" sz="1800"/>
          </a:p>
          <a:p>
            <a:pPr marL="463550" lvl="1" indent="-344488"/>
            <a:r>
              <a:rPr lang="fr-FR" sz="1800" smtClean="0"/>
              <a:t>DEM-RACE</a:t>
            </a:r>
            <a:endParaRPr lang="en-US" sz="1800" smtClean="0"/>
          </a:p>
          <a:p>
            <a:endParaRPr lang="en-US" sz="1800"/>
          </a:p>
        </p:txBody>
      </p:sp>
      <p:sp>
        <p:nvSpPr>
          <p:cNvPr id="7" name="TextBox 6"/>
          <p:cNvSpPr txBox="1"/>
          <p:nvPr/>
        </p:nvSpPr>
        <p:spPr>
          <a:xfrm>
            <a:off x="308347" y="3749215"/>
            <a:ext cx="636291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mtClean="0">
                <a:solidFill>
                  <a:schemeClr val="accent5"/>
                </a:solidFill>
              </a:rPr>
              <a:t>These concept types have a standardized </a:t>
            </a:r>
            <a:r>
              <a:rPr lang="en-US" smtClean="0">
                <a:solidFill>
                  <a:schemeClr val="accent5"/>
                </a:solidFill>
              </a:rPr>
              <a:t>AIM-AHEAD (A) </a:t>
            </a:r>
            <a:r>
              <a:rPr lang="en-US" smtClean="0">
                <a:solidFill>
                  <a:schemeClr val="accent5"/>
                </a:solidFill>
              </a:rPr>
              <a:t>definition. All sites use the same concept codes. Code mappings are provided to sites as a separate table used by the SQL script.</a:t>
            </a:r>
          </a:p>
          <a:p>
            <a:pPr>
              <a:lnSpc>
                <a:spcPct val="85000"/>
              </a:lnSpc>
            </a:pPr>
            <a:endParaRPr lang="en-US" sz="2000" smtClean="0">
              <a:solidFill>
                <a:schemeClr val="accent5"/>
              </a:solidFill>
            </a:endParaRPr>
          </a:p>
          <a:p>
            <a:pPr>
              <a:lnSpc>
                <a:spcPct val="85000"/>
              </a:lnSpc>
            </a:pPr>
            <a:r>
              <a:rPr lang="en-US" b="1" u="sng" smtClean="0"/>
              <a:t>Code mapping table fields:</a:t>
            </a:r>
          </a:p>
          <a:p>
            <a:pPr>
              <a:lnSpc>
                <a:spcPct val="85000"/>
              </a:lnSpc>
            </a:pPr>
            <a:r>
              <a:rPr lang="en-US" sz="1600" smtClean="0"/>
              <a:t>concept_type</a:t>
            </a:r>
          </a:p>
          <a:p>
            <a:pPr>
              <a:lnSpc>
                <a:spcPct val="85000"/>
              </a:lnSpc>
            </a:pPr>
            <a:r>
              <a:rPr lang="en-US" sz="1600" smtClean="0"/>
              <a:t>concept_code</a:t>
            </a:r>
          </a:p>
          <a:p>
            <a:pPr>
              <a:lnSpc>
                <a:spcPct val="85000"/>
              </a:lnSpc>
            </a:pPr>
            <a:r>
              <a:rPr lang="en-US" sz="1600" smtClean="0"/>
              <a:t>local_code</a:t>
            </a:r>
          </a:p>
          <a:p>
            <a:pPr>
              <a:lnSpc>
                <a:spcPct val="85000"/>
              </a:lnSpc>
            </a:pPr>
            <a:r>
              <a:rPr lang="en-US" sz="1600" smtClean="0"/>
              <a:t>local_table</a:t>
            </a:r>
          </a:p>
          <a:p>
            <a:pPr>
              <a:lnSpc>
                <a:spcPct val="85000"/>
              </a:lnSpc>
            </a:pPr>
            <a:r>
              <a:rPr lang="en-US" sz="1600" smtClean="0"/>
              <a:t>local_field</a:t>
            </a:r>
            <a:endParaRPr lang="en-US" sz="1600" smtClean="0"/>
          </a:p>
          <a:p>
            <a:pPr>
              <a:lnSpc>
                <a:spcPct val="85000"/>
              </a:lnSpc>
            </a:pPr>
            <a:r>
              <a:rPr lang="en-US" sz="1600" smtClean="0"/>
              <a:t>units</a:t>
            </a:r>
          </a:p>
          <a:p>
            <a:pPr>
              <a:lnSpc>
                <a:spcPct val="85000"/>
              </a:lnSpc>
            </a:pPr>
            <a:r>
              <a:rPr lang="en-US" sz="1600" smtClean="0"/>
              <a:t>scale_factor</a:t>
            </a:r>
          </a:p>
          <a:p>
            <a:pPr>
              <a:lnSpc>
                <a:spcPct val="85000"/>
              </a:lnSpc>
            </a:pPr>
            <a:r>
              <a:rPr lang="en-US" sz="1600" smtClean="0"/>
              <a:t>local_code_name</a:t>
            </a: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7242314" y="3475606"/>
            <a:ext cx="4326834" cy="80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mtClean="0">
                <a:solidFill>
                  <a:schemeClr val="accent5"/>
                </a:solidFill>
              </a:rPr>
              <a:t>These concept types are optional. Sites load raw data. R scripts perform any mappings needed for a study.</a:t>
            </a:r>
            <a:endParaRPr 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5030" y="164489"/>
            <a:ext cx="2563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/>
              <a:t>Example </a:t>
            </a:r>
            <a:r>
              <a:rPr lang="en-US" sz="3200" b="1" smtClean="0"/>
              <a:t>CDEs</a:t>
            </a:r>
            <a:endParaRPr lang="en-US" sz="3200" b="1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14002"/>
              </p:ext>
            </p:extLst>
          </p:nvPr>
        </p:nvGraphicFramePr>
        <p:xfrm>
          <a:off x="3348382" y="1117232"/>
          <a:ext cx="549523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618"/>
                <a:gridCol w="2747618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concept_type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concept_code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AA-DEM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AgeInYears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AA-DEM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AA-DEM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AA-DEM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Deceased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AA-DEM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DateOfDeath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AA-VISIT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Inpatient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AA-VISIT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ICU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4CE-MRN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7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6211" y="164489"/>
            <a:ext cx="4201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/>
              <a:t>CDEs – Laboratory Tests</a:t>
            </a:r>
            <a:endParaRPr lang="en-US" sz="3200" b="1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00306"/>
              </p:ext>
            </p:extLst>
          </p:nvPr>
        </p:nvGraphicFramePr>
        <p:xfrm>
          <a:off x="1219200" y="1050972"/>
          <a:ext cx="9833113" cy="535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667"/>
                <a:gridCol w="1516160"/>
                <a:gridCol w="1868556"/>
                <a:gridCol w="4452730"/>
              </a:tblGrid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concept_type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concept_code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value_units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concept_desc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1742-6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U/L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alanine aminotransferase (ALT)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1751-7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g/dL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albumin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1920-8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U/L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aspartate aminotransferase (AST)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1975-2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mg/dL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bilirubin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1988-5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mg/L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C-reactive protein (CRP) (Normal Sensitivity)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2019-8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mmHg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PaCO2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2160-0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mg/dL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creatinine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2276-4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ng/mL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Ferritin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2532-0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U/L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lactate dehydrogenase (LDH)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2703-7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mmHg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PaO2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3255-7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mg/dL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Fibrinogen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33959-8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ng/mL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procalcitonin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34714-6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INR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48065-7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ng/mL{FEU}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D-dimer (FEU)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48066-5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ng/mL{DDU}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D-dimer (DDU)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49563-0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ng/mL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cardiac troponin (High Sensitivity)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5902-2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prothrombin time (PT)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6598-7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ug/L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cardiac troponin (Normal Sensitivity)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6690-2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10*3/uL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blood cell count (Leukocytes)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731-0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10*3/uL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lymphocyte count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751-8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10*3/uL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 count</a:t>
                      </a:r>
                    </a:p>
                  </a:txBody>
                  <a:tcPr marL="45720" marR="9525" marT="9144" marB="9144" anchor="b"/>
                </a:tc>
              </a:tr>
              <a:tr h="19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4CE-LAB-LOINC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777-3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10*3/uL</a:t>
                      </a:r>
                    </a:p>
                  </a:txBody>
                  <a:tcPr marL="45720" marR="9525" marT="9144" marB="91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platelet count</a:t>
                      </a:r>
                    </a:p>
                  </a:txBody>
                  <a:tcPr marL="45720" marR="9525" marT="9144" marB="9144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3268" y="164489"/>
            <a:ext cx="3447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/>
              <a:t>Site Level Variables</a:t>
            </a:r>
            <a:endParaRPr lang="en-US" sz="3200" b="1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88719"/>
              </p:ext>
            </p:extLst>
          </p:nvPr>
        </p:nvGraphicFramePr>
        <p:xfrm>
          <a:off x="503584" y="1816504"/>
          <a:ext cx="11211338" cy="3085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937"/>
                <a:gridCol w="1824375"/>
                <a:gridCol w="3127513"/>
                <a:gridCol w="1550504"/>
                <a:gridCol w="1603513"/>
                <a:gridCol w="1497496"/>
              </a:tblGrid>
              <a:tr h="342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patient_id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concept_type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concept_code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start_date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value_num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value_char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</a:tr>
              <a:tr h="342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AA-SITE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SiteID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1900-01-01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BIDMC</a:t>
                      </a:r>
                      <a:endParaRPr lang="en-US" sz="18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</a:tr>
              <a:tr h="342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AA-SITE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SourceDataUpdateDate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2022-10-01</a:t>
                      </a:r>
                      <a:endParaRPr lang="en-US" sz="18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-999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</a:tr>
              <a:tr h="342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AA-SITE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PatientLevelFileCreateDate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2022-11-15</a:t>
                      </a:r>
                      <a:endParaRPr lang="en-US" sz="18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</a:tr>
              <a:tr h="342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AA-SITE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ObfuscationSmallCountMask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1900-01-01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8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</a:tr>
              <a:tr h="342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AA-SITE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ObfuscationBlur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1900-01-01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</a:tr>
              <a:tr h="342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AA-SITE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RaceDataAvailable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1900-01-01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</a:tr>
              <a:tr h="342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AA-SITE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ICUDataAvailable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1900-01-01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</a:tr>
              <a:tr h="342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AA-SITE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DeathDataAvailable</a:t>
                      </a: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1900-01-01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18288" marB="18288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67880" y="1129962"/>
            <a:ext cx="2656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Local_Patient_Data</a:t>
            </a:r>
            <a:endParaRPr 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1192767" y="5390539"/>
            <a:ext cx="980646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smtClean="0"/>
              <a:t>For missing/null values, use "@" for strings, "-999" for numbers, and "1900-01-01" for dates.</a:t>
            </a:r>
          </a:p>
          <a:p>
            <a:pPr algn="ctr">
              <a:spcBef>
                <a:spcPts val="600"/>
              </a:spcBef>
            </a:pPr>
            <a:r>
              <a:rPr lang="en-US" sz="2000" smtClean="0"/>
              <a:t>(This is helpful when exporting to CSV format and importing back into a database.)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574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0722" y="164489"/>
            <a:ext cx="491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/>
              <a:t>Proposed Sampling Method</a:t>
            </a:r>
            <a:endParaRPr lang="en-US" sz="3200" b="1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258987"/>
              </p:ext>
            </p:extLst>
          </p:nvPr>
        </p:nvGraphicFramePr>
        <p:xfrm>
          <a:off x="454993" y="1647318"/>
          <a:ext cx="357366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99"/>
                <a:gridCol w="1338469"/>
              </a:tblGrid>
              <a:tr h="248141">
                <a:tc>
                  <a:txBody>
                    <a:bodyPr/>
                    <a:lstStyle/>
                    <a:p>
                      <a:r>
                        <a:rPr lang="en-US" sz="1600" smtClean="0"/>
                        <a:t>4CE-SAMPLING-GROUP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Patient_Num</a:t>
                      </a:r>
                      <a:endParaRPr lang="en-US" sz="1600"/>
                    </a:p>
                  </a:txBody>
                  <a:tcPr/>
                </a:tc>
              </a:tr>
              <a:tr h="248141">
                <a:tc>
                  <a:txBody>
                    <a:bodyPr/>
                    <a:lstStyle/>
                    <a:p>
                      <a:r>
                        <a:rPr lang="en-US" sz="1600" smtClean="0"/>
                        <a:t>AllPatientsSince2017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</a:t>
                      </a:r>
                      <a:endParaRPr lang="en-US" sz="1600"/>
                    </a:p>
                  </a:txBody>
                  <a:tcPr/>
                </a:tc>
              </a:tr>
              <a:tr h="248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AllPatientsSince2017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</a:tr>
              <a:tr h="248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AllPatientsSince2017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/>
                </a:tc>
              </a:tr>
              <a:tr h="248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AllPatientsSince2017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999,999</a:t>
                      </a:r>
                      <a:endParaRPr lang="en-US" sz="1600"/>
                    </a:p>
                  </a:txBody>
                  <a:tcPr/>
                </a:tc>
              </a:tr>
              <a:tr h="248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AllPatientsSince2017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1,000,000</a:t>
                      </a:r>
                      <a:endParaRPr lang="en-US" sz="1600"/>
                    </a:p>
                  </a:txBody>
                  <a:tcPr/>
                </a:tc>
              </a:tr>
              <a:tr h="248141">
                <a:tc>
                  <a:txBody>
                    <a:bodyPr/>
                    <a:lstStyle/>
                    <a:p>
                      <a:r>
                        <a:rPr lang="en-US" sz="1600" smtClean="0"/>
                        <a:t>AdmittedSince2017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</a:tr>
              <a:tr h="248141">
                <a:tc>
                  <a:txBody>
                    <a:bodyPr/>
                    <a:lstStyle/>
                    <a:p>
                      <a:r>
                        <a:rPr lang="en-US" sz="1600" smtClean="0"/>
                        <a:t>AdmittedSince2017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34,567</a:t>
                      </a:r>
                      <a:endParaRPr lang="en-US" sz="1600"/>
                    </a:p>
                  </a:txBody>
                  <a:tcPr/>
                </a:tc>
              </a:tr>
              <a:tr h="248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AdmittedSince2017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/>
                </a:tc>
              </a:tr>
              <a:tr h="248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AdmittedSince2017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987,654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0223" y="974032"/>
            <a:ext cx="3766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AimAhead_SamplingGroups</a:t>
            </a:r>
            <a:endParaRPr lang="en-US" sz="2400" b="1"/>
          </a:p>
        </p:txBody>
      </p:sp>
      <p:sp>
        <p:nvSpPr>
          <p:cNvPr id="7" name="Right Brace 6"/>
          <p:cNvSpPr/>
          <p:nvPr/>
        </p:nvSpPr>
        <p:spPr>
          <a:xfrm>
            <a:off x="4121426" y="1987824"/>
            <a:ext cx="225287" cy="16167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128052" y="3657597"/>
            <a:ext cx="205409" cy="1272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74762"/>
              </p:ext>
            </p:extLst>
          </p:nvPr>
        </p:nvGraphicFramePr>
        <p:xfrm>
          <a:off x="6215270" y="1647315"/>
          <a:ext cx="573819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487"/>
                <a:gridCol w="2292626"/>
                <a:gridCol w="2001079"/>
              </a:tblGrid>
              <a:tr h="241747">
                <a:tc>
                  <a:txBody>
                    <a:bodyPr/>
                    <a:lstStyle/>
                    <a:p>
                      <a:r>
                        <a:rPr lang="en-US" sz="1600" smtClean="0"/>
                        <a:t>patient_num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concept_type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concept_code</a:t>
                      </a:r>
                      <a:endParaRPr lang="en-US" sz="1600"/>
                    </a:p>
                  </a:txBody>
                  <a:tcPr/>
                </a:tc>
              </a:tr>
              <a:tr h="241747"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AA-SAMPLING-GROUP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AllPatientsSince2017</a:t>
                      </a:r>
                      <a:endParaRPr lang="en-US" sz="1600"/>
                    </a:p>
                  </a:txBody>
                  <a:tcPr/>
                </a:tc>
              </a:tr>
              <a:tr h="241747"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AA-SAMPLING-GROUP</a:t>
                      </a:r>
                      <a:endParaRPr 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AdmittedSince2017</a:t>
                      </a:r>
                      <a:endParaRPr lang="en-US" sz="1600"/>
                    </a:p>
                  </a:txBody>
                  <a:tcPr/>
                </a:tc>
              </a:tr>
              <a:tr h="241747">
                <a:tc>
                  <a:txBody>
                    <a:bodyPr/>
                    <a:lstStyle/>
                    <a:p>
                      <a:r>
                        <a:rPr lang="en-US" sz="1600" smtClean="0"/>
                        <a:t>987,654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AA-SAMPLING-GROUP</a:t>
                      </a:r>
                      <a:endParaRPr 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AdmittedSince2017</a:t>
                      </a:r>
                    </a:p>
                  </a:txBody>
                  <a:tcPr/>
                </a:tc>
              </a:tr>
              <a:tr h="241747">
                <a:tc>
                  <a:txBody>
                    <a:bodyPr/>
                    <a:lstStyle/>
                    <a:p>
                      <a:r>
                        <a:rPr lang="en-US" sz="1600" smtClean="0"/>
                        <a:t>999,999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AA-SAMPLING-GROUP</a:t>
                      </a:r>
                      <a:endParaRPr 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AllPatientsSince2017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30750" y="974032"/>
            <a:ext cx="3837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AimAhead_LocalPatientData</a:t>
            </a:r>
            <a:endParaRPr lang="en-US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4386470" y="2425145"/>
            <a:ext cx="1033669" cy="68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smtClean="0"/>
              <a:t>Random Sample 10,000+</a:t>
            </a:r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4366591" y="3969024"/>
            <a:ext cx="1033669" cy="68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smtClean="0"/>
              <a:t>Random Sample 10,000+</a:t>
            </a:r>
            <a:endParaRPr lang="en-US" sz="1600"/>
          </a:p>
        </p:txBody>
      </p:sp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5420139" y="1828797"/>
            <a:ext cx="649357" cy="9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</p:cNvCxnSpPr>
          <p:nvPr/>
        </p:nvCxnSpPr>
        <p:spPr>
          <a:xfrm flipV="1">
            <a:off x="5400260" y="2001076"/>
            <a:ext cx="642731" cy="231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2852" y="5085564"/>
            <a:ext cx="333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 patients in the sampling group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88765" y="4340082"/>
            <a:ext cx="5738191" cy="181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mtClean="0"/>
              <a:t>A random sample of at least 10K patients in each sampling group.</a:t>
            </a:r>
          </a:p>
          <a:p>
            <a:pPr marL="285750" indent="-285750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mtClean="0"/>
              <a:t>All patients if less than 10K. More than 10K patients per group encouraged, but not required. </a:t>
            </a:r>
          </a:p>
          <a:p>
            <a:pPr marL="285750" indent="-285750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mtClean="0"/>
              <a:t>Some patients might be selected for multiple sampling groups.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0868" y="164489"/>
            <a:ext cx="2931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/>
              <a:t>Database Tables</a:t>
            </a:r>
            <a:endParaRPr lang="en-US" sz="3200" b="1"/>
          </a:p>
        </p:txBody>
      </p:sp>
      <p:sp>
        <p:nvSpPr>
          <p:cNvPr id="2" name="TextBox 1"/>
          <p:cNvSpPr txBox="1"/>
          <p:nvPr/>
        </p:nvSpPr>
        <p:spPr>
          <a:xfrm>
            <a:off x="721218" y="901520"/>
            <a:ext cx="1085688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AimAhead_AllPatients</a:t>
            </a:r>
            <a:endParaRPr lang="en-US" sz="280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Lists of patient IDs that can be sampled (no data about those patients)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Randomly select 10K patient IDs from each list</a:t>
            </a:r>
          </a:p>
          <a:p>
            <a:pPr>
              <a:spcBef>
                <a:spcPts val="2400"/>
              </a:spcBef>
            </a:pPr>
            <a:r>
              <a:rPr lang="en-US" sz="2800" smtClean="0"/>
              <a:t>AimAhead_SampledPatients</a:t>
            </a:r>
            <a:endParaRPr lang="en-US" sz="2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Save a distinct list of patient IDs that were sampled across all sampling groups</a:t>
            </a:r>
            <a:endParaRPr lang="en-US" sz="2400"/>
          </a:p>
          <a:p>
            <a:pPr>
              <a:spcBef>
                <a:spcPts val="2400"/>
              </a:spcBef>
            </a:pPr>
            <a:r>
              <a:rPr lang="en-US" sz="2800"/>
              <a:t>AimAhead_CodeMappings</a:t>
            </a:r>
            <a:endParaRPr lang="en-US" sz="280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Mappings from local codes </a:t>
            </a:r>
            <a:r>
              <a:rPr lang="en-US" sz="2400" smtClean="0"/>
              <a:t>to common </a:t>
            </a:r>
            <a:r>
              <a:rPr lang="en-US" sz="2400" smtClean="0"/>
              <a:t>data elements</a:t>
            </a:r>
          </a:p>
          <a:p>
            <a:pPr>
              <a:spcBef>
                <a:spcPts val="2400"/>
              </a:spcBef>
            </a:pPr>
            <a:r>
              <a:rPr lang="en-US" sz="2800"/>
              <a:t>AimAhead_LocalPatientData</a:t>
            </a:r>
            <a:r>
              <a:rPr lang="en-US" sz="2400" smtClean="0"/>
              <a:t> </a:t>
            </a:r>
            <a:r>
              <a:rPr lang="en-US" sz="2400" smtClean="0">
                <a:sym typeface="Wingdings" panose="05000000000000000000" pitchFamily="2" charset="2"/>
              </a:rPr>
              <a:t> LocalPatientData.csv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>
                <a:sym typeface="Wingdings" panose="05000000000000000000" pitchFamily="2" charset="2"/>
              </a:rPr>
              <a:t>One table with all the data for all sampled patients (never shared)</a:t>
            </a:r>
            <a:endParaRPr lang="en-US" sz="2400" smtClean="0"/>
          </a:p>
          <a:p>
            <a:pPr>
              <a:spcBef>
                <a:spcPts val="2400"/>
              </a:spcBef>
            </a:pPr>
            <a:r>
              <a:rPr lang="en-US" sz="2800"/>
              <a:t>AimAhead_SharedAggregateData</a:t>
            </a:r>
            <a:r>
              <a:rPr lang="en-US" sz="2400" smtClean="0"/>
              <a:t> </a:t>
            </a:r>
            <a:r>
              <a:rPr lang="en-US" sz="2400" smtClean="0">
                <a:sym typeface="Wingdings" panose="05000000000000000000" pitchFamily="2" charset="2"/>
              </a:rPr>
              <a:t> SharedAggregateData.csv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>
                <a:sym typeface="Wingdings" panose="05000000000000000000" pitchFamily="2" charset="2"/>
              </a:rPr>
              <a:t>Simple summary of what data a site has (shared)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015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704</Words>
  <Application>Microsoft Office PowerPoint</Application>
  <PresentationFormat>Widescreen</PresentationFormat>
  <Paragraphs>293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GWEBER</dc:creator>
  <cp:lastModifiedBy>GWEBER</cp:lastModifiedBy>
  <cp:revision>64</cp:revision>
  <cp:lastPrinted>2022-10-14T13:06:27Z</cp:lastPrinted>
  <dcterms:created xsi:type="dcterms:W3CDTF">2022-07-14T16:18:03Z</dcterms:created>
  <dcterms:modified xsi:type="dcterms:W3CDTF">2022-11-23T21:41:42Z</dcterms:modified>
</cp:coreProperties>
</file>