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200"/>
    <a:srgbClr val="FF4B4F"/>
    <a:srgbClr val="6F6C00"/>
    <a:srgbClr val="FFFF66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7483-4EF5-4817-8EB1-C7082E74D8DA}" type="datetimeFigureOut">
              <a:rPr lang="en-PH" smtClean="0"/>
              <a:t>27/11/2020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5F42-CA1A-42DC-9A3B-E24D8E2EA83E}" type="slidenum">
              <a:rPr lang="en-PH" smtClean="0"/>
              <a:t>‹#›</a:t>
            </a:fld>
            <a:endParaRPr lang="en-P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55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7483-4EF5-4817-8EB1-C7082E74D8DA}" type="datetimeFigureOut">
              <a:rPr lang="en-PH" smtClean="0"/>
              <a:t>27/11/2020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5F42-CA1A-42DC-9A3B-E24D8E2EA83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4183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7483-4EF5-4817-8EB1-C7082E74D8DA}" type="datetimeFigureOut">
              <a:rPr lang="en-PH" smtClean="0"/>
              <a:t>27/11/2020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5F42-CA1A-42DC-9A3B-E24D8E2EA83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0958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7483-4EF5-4817-8EB1-C7082E74D8DA}" type="datetimeFigureOut">
              <a:rPr lang="en-PH" smtClean="0"/>
              <a:t>27/11/2020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5F42-CA1A-42DC-9A3B-E24D8E2EA83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8106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7483-4EF5-4817-8EB1-C7082E74D8DA}" type="datetimeFigureOut">
              <a:rPr lang="en-PH" smtClean="0"/>
              <a:t>27/11/2020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5F42-CA1A-42DC-9A3B-E24D8E2EA83E}" type="slidenum">
              <a:rPr lang="en-PH" smtClean="0"/>
              <a:t>‹#›</a:t>
            </a:fld>
            <a:endParaRPr lang="en-P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84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7483-4EF5-4817-8EB1-C7082E74D8DA}" type="datetimeFigureOut">
              <a:rPr lang="en-PH" smtClean="0"/>
              <a:t>27/11/2020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5F42-CA1A-42DC-9A3B-E24D8E2EA83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7118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7483-4EF5-4817-8EB1-C7082E74D8DA}" type="datetimeFigureOut">
              <a:rPr lang="en-PH" smtClean="0"/>
              <a:t>27/11/2020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5F42-CA1A-42DC-9A3B-E24D8E2EA83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4407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7483-4EF5-4817-8EB1-C7082E74D8DA}" type="datetimeFigureOut">
              <a:rPr lang="en-PH" smtClean="0"/>
              <a:t>27/11/2020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5F42-CA1A-42DC-9A3B-E24D8E2EA83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7814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7483-4EF5-4817-8EB1-C7082E74D8DA}" type="datetimeFigureOut">
              <a:rPr lang="en-PH" smtClean="0"/>
              <a:t>27/11/2020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5F42-CA1A-42DC-9A3B-E24D8E2EA83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6901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8947483-4EF5-4817-8EB1-C7082E74D8DA}" type="datetimeFigureOut">
              <a:rPr lang="en-PH" smtClean="0"/>
              <a:t>27/11/2020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A25F42-CA1A-42DC-9A3B-E24D8E2EA83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9446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7483-4EF5-4817-8EB1-C7082E74D8DA}" type="datetimeFigureOut">
              <a:rPr lang="en-PH" smtClean="0"/>
              <a:t>27/11/2020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5F42-CA1A-42DC-9A3B-E24D8E2EA83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2478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069" y="192939"/>
            <a:ext cx="11075621" cy="9175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10" y="1724302"/>
            <a:ext cx="10984180" cy="41447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8947483-4EF5-4817-8EB1-C7082E74D8DA}" type="datetimeFigureOut">
              <a:rPr lang="en-PH" smtClean="0"/>
              <a:t>27/11/2020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BA25F42-CA1A-42DC-9A3B-E24D8E2EA83E}" type="slidenum">
              <a:rPr lang="en-PH" smtClean="0"/>
              <a:t>‹#›</a:t>
            </a:fld>
            <a:endParaRPr lang="en-PH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589510" y="1398211"/>
            <a:ext cx="1098418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252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359C-000B-4BA4-8CA8-6F3AF77BE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460273"/>
            <a:ext cx="10058400" cy="3566160"/>
          </a:xfrm>
        </p:spPr>
        <p:txBody>
          <a:bodyPr>
            <a:normAutofit/>
          </a:bodyPr>
          <a:lstStyle/>
          <a:p>
            <a:r>
              <a:rPr lang="en-US" sz="7200" dirty="0"/>
              <a:t>On effect of sampling procedure on RNN performance</a:t>
            </a:r>
            <a:endParaRPr lang="en-PH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45D24-BB43-479F-9385-3AF9A9C8F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80908"/>
            <a:ext cx="10058400" cy="1143000"/>
          </a:xfrm>
        </p:spPr>
        <p:txBody>
          <a:bodyPr>
            <a:normAutofit/>
          </a:bodyPr>
          <a:lstStyle/>
          <a:p>
            <a:r>
              <a:rPr lang="en-US" sz="2000" b="1" dirty="0"/>
              <a:t>27 November 2020</a:t>
            </a:r>
          </a:p>
          <a:p>
            <a:r>
              <a:rPr lang="en-US" sz="2000" dirty="0"/>
              <a:t>Leodegario Lorenzo II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2869738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B1084-05C4-46A6-AF96-449E2427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time: Dense NN</a:t>
            </a:r>
            <a:endParaRPr lang="en-PH" dirty="0"/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3BEE81C5-8CDA-433A-91F0-26C95C5E7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25" y="1736829"/>
            <a:ext cx="6128578" cy="43668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37CA-1B67-44F1-8495-29C23CE29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129" y="5065713"/>
            <a:ext cx="4789561" cy="705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 difference between ‘first’ and other modes is about 132.9 secs on average.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9926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B1084-05C4-46A6-AF96-449E2427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time: LSTM and GRU</a:t>
            </a:r>
            <a:endParaRPr lang="en-PH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37CA-1B67-44F1-8495-29C23CE29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523" y="5567474"/>
            <a:ext cx="8918712" cy="808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 difference between ‘first’ and other modes is about 47.3 secs and 67.3 secs for LSTM and GRU respectively.</a:t>
            </a:r>
            <a:endParaRPr lang="en-PH" dirty="0"/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811A9866-9042-4AD4-A4B7-AE82579E6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69" y="1676931"/>
            <a:ext cx="5251047" cy="3741532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27E68113-867C-4120-9814-296274D04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879" y="1676932"/>
            <a:ext cx="5251047" cy="374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9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B1084-05C4-46A6-AF96-449E2427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  <a:endParaRPr lang="en-P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199585-B49E-474A-AA5B-259426C64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789" y="1618194"/>
            <a:ext cx="10984180" cy="227785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Gained deeper understanding of the sampling procedure for time-series problems.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Marginal gains in the accuracy of the model can be achieved by properly selecting the sampling procedure.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gain comes with computational cost.  Thus, general advice is to perform aggregation operations as a final step to further optimize the accuracy of the model.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2BB55CC-57B7-4AE6-A000-8A5E6719E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591925"/>
              </p:ext>
            </p:extLst>
          </p:nvPr>
        </p:nvGraphicFramePr>
        <p:xfrm>
          <a:off x="1398479" y="4041822"/>
          <a:ext cx="9274799" cy="20276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71968">
                  <a:extLst>
                    <a:ext uri="{9D8B030D-6E8A-4147-A177-3AD203B41FA5}">
                      <a16:colId xmlns:a16="http://schemas.microsoft.com/office/drawing/2014/main" val="293061842"/>
                    </a:ext>
                  </a:extLst>
                </a:gridCol>
                <a:gridCol w="2330122">
                  <a:extLst>
                    <a:ext uri="{9D8B030D-6E8A-4147-A177-3AD203B41FA5}">
                      <a16:colId xmlns:a16="http://schemas.microsoft.com/office/drawing/2014/main" val="3298156312"/>
                    </a:ext>
                  </a:extLst>
                </a:gridCol>
                <a:gridCol w="1946338">
                  <a:extLst>
                    <a:ext uri="{9D8B030D-6E8A-4147-A177-3AD203B41FA5}">
                      <a16:colId xmlns:a16="http://schemas.microsoft.com/office/drawing/2014/main" val="494698271"/>
                    </a:ext>
                  </a:extLst>
                </a:gridCol>
                <a:gridCol w="3026371">
                  <a:extLst>
                    <a:ext uri="{9D8B030D-6E8A-4147-A177-3AD203B41FA5}">
                      <a16:colId xmlns:a16="http://schemas.microsoft.com/office/drawing/2014/main" val="1701290521"/>
                    </a:ext>
                  </a:extLst>
                </a:gridCol>
              </a:tblGrid>
              <a:tr h="506918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Decrease in MAE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terms of (</a:t>
                      </a:r>
                      <a:r>
                        <a:rPr lang="en-PH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°C)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Additional Runtime (secs)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752271"/>
                  </a:ext>
                </a:extLst>
              </a:tr>
              <a:tr h="50691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Dense</a:t>
                      </a:r>
                      <a:endParaRPr lang="en-PH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-0.004696</a:t>
                      </a:r>
                      <a:endParaRPr lang="en-PH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-0.042</a:t>
                      </a:r>
                      <a:endParaRPr lang="en-PH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132.86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9325308"/>
                  </a:ext>
                </a:extLst>
              </a:tr>
              <a:tr h="50691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LSTM</a:t>
                      </a:r>
                      <a:endParaRPr lang="en-PH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-0.005667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-0.050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H" sz="18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47.33</a:t>
                      </a:r>
                      <a:endParaRPr lang="en-PH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93121"/>
                  </a:ext>
                </a:extLst>
              </a:tr>
              <a:tr h="50691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GRU</a:t>
                      </a:r>
                      <a:endParaRPr lang="en-PH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-0.006372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-0.056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67.29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23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77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4F05-09CD-4C80-9363-77DFEBE0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Time-series forecasting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25B57-F7A1-419E-B6CE-BD36A3B4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9266" y="4312247"/>
            <a:ext cx="8033468" cy="1787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Sample: </a:t>
            </a:r>
            <a:r>
              <a:rPr lang="en-US" dirty="0"/>
              <a:t>Set of historical values used as predictors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Lookback: </a:t>
            </a:r>
            <a:r>
              <a:rPr lang="en-US" dirty="0"/>
              <a:t>How far back in history we look to construct the sample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Delay: </a:t>
            </a:r>
            <a:r>
              <a:rPr lang="en-US" dirty="0"/>
              <a:t>Time difference between target and sample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Step: </a:t>
            </a:r>
            <a:r>
              <a:rPr lang="en-US" dirty="0"/>
              <a:t>Time step between values within the sample; period</a:t>
            </a:r>
            <a:endParaRPr lang="en-PH" b="1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B5DB540-CBE9-4EB1-A795-B89D884B4960}"/>
              </a:ext>
            </a:extLst>
          </p:cNvPr>
          <p:cNvGrpSpPr/>
          <p:nvPr/>
        </p:nvGrpSpPr>
        <p:grpSpPr>
          <a:xfrm>
            <a:off x="2222248" y="2604425"/>
            <a:ext cx="5878950" cy="332917"/>
            <a:chOff x="2222248" y="2604425"/>
            <a:chExt cx="5878950" cy="33291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33FB1DC-EDCF-4947-BB1C-31B83D12EDEA}"/>
                </a:ext>
              </a:extLst>
            </p:cNvPr>
            <p:cNvSpPr/>
            <p:nvPr/>
          </p:nvSpPr>
          <p:spPr>
            <a:xfrm>
              <a:off x="2222248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D877634-88BC-464B-8E90-2F8F5F169D06}"/>
                </a:ext>
              </a:extLst>
            </p:cNvPr>
            <p:cNvSpPr/>
            <p:nvPr/>
          </p:nvSpPr>
          <p:spPr>
            <a:xfrm>
              <a:off x="2772213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CC5173A-844B-40CD-AB87-0DD2F398CA09}"/>
                </a:ext>
              </a:extLst>
            </p:cNvPr>
            <p:cNvSpPr/>
            <p:nvPr/>
          </p:nvSpPr>
          <p:spPr>
            <a:xfrm>
              <a:off x="3322178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97563AE-CA13-44EB-91AE-94AE94AB44F7}"/>
                </a:ext>
              </a:extLst>
            </p:cNvPr>
            <p:cNvSpPr/>
            <p:nvPr/>
          </p:nvSpPr>
          <p:spPr>
            <a:xfrm>
              <a:off x="3872143" y="2604426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D8E266B-B906-4DE8-8931-91EEF2DE24F8}"/>
                </a:ext>
              </a:extLst>
            </p:cNvPr>
            <p:cNvSpPr/>
            <p:nvPr/>
          </p:nvSpPr>
          <p:spPr>
            <a:xfrm>
              <a:off x="4422108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FDC856B-9403-43B9-BEBD-517CD6BFAC03}"/>
                </a:ext>
              </a:extLst>
            </p:cNvPr>
            <p:cNvSpPr/>
            <p:nvPr/>
          </p:nvSpPr>
          <p:spPr>
            <a:xfrm>
              <a:off x="5018457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D8E8639-F000-4FDF-9C84-3E0E00334948}"/>
                </a:ext>
              </a:extLst>
            </p:cNvPr>
            <p:cNvSpPr/>
            <p:nvPr/>
          </p:nvSpPr>
          <p:spPr>
            <a:xfrm>
              <a:off x="5568422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55D89C2-F09E-4CE1-A806-912D7D49C331}"/>
                </a:ext>
              </a:extLst>
            </p:cNvPr>
            <p:cNvSpPr/>
            <p:nvPr/>
          </p:nvSpPr>
          <p:spPr>
            <a:xfrm>
              <a:off x="6118387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3044DDB-FFDD-44EB-A65D-A365F0044646}"/>
                </a:ext>
              </a:extLst>
            </p:cNvPr>
            <p:cNvSpPr/>
            <p:nvPr/>
          </p:nvSpPr>
          <p:spPr>
            <a:xfrm>
              <a:off x="6668352" y="2604426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660CD44-05B7-42DF-8513-CEBD6ECCB5FE}"/>
                </a:ext>
              </a:extLst>
            </p:cNvPr>
            <p:cNvSpPr/>
            <p:nvPr/>
          </p:nvSpPr>
          <p:spPr>
            <a:xfrm>
              <a:off x="7218317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0E93E6B-A5DE-47A1-A7AE-D77A67124B64}"/>
                </a:ext>
              </a:extLst>
            </p:cNvPr>
            <p:cNvSpPr/>
            <p:nvPr/>
          </p:nvSpPr>
          <p:spPr>
            <a:xfrm>
              <a:off x="7768282" y="2604426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2F19430-EBD4-4A73-84BB-E2B8EB1E036B}"/>
              </a:ext>
            </a:extLst>
          </p:cNvPr>
          <p:cNvSpPr/>
          <p:nvPr/>
        </p:nvSpPr>
        <p:spPr>
          <a:xfrm>
            <a:off x="6544068" y="2422206"/>
            <a:ext cx="574860" cy="697351"/>
          </a:xfrm>
          <a:prstGeom prst="roundRect">
            <a:avLst/>
          </a:prstGeom>
          <a:noFill/>
          <a:ln w="38100">
            <a:solidFill>
              <a:srgbClr val="FF4B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4E18622-5C92-44DF-B688-0C75005B85A1}"/>
              </a:ext>
            </a:extLst>
          </p:cNvPr>
          <p:cNvSpPr txBox="1">
            <a:spLocks/>
          </p:cNvSpPr>
          <p:nvPr/>
        </p:nvSpPr>
        <p:spPr>
          <a:xfrm>
            <a:off x="2135069" y="2044006"/>
            <a:ext cx="1090512" cy="378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b="1" dirty="0"/>
              <a:t>Sample</a:t>
            </a:r>
            <a:endParaRPr lang="en-PH" b="1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BFB5792-B660-4624-B1E4-11B84F76CDDF}"/>
              </a:ext>
            </a:extLst>
          </p:cNvPr>
          <p:cNvSpPr txBox="1">
            <a:spLocks/>
          </p:cNvSpPr>
          <p:nvPr/>
        </p:nvSpPr>
        <p:spPr>
          <a:xfrm>
            <a:off x="6544068" y="2001315"/>
            <a:ext cx="1090512" cy="378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b="1" dirty="0"/>
              <a:t>Target</a:t>
            </a:r>
            <a:endParaRPr lang="en-PH" b="1" dirty="0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4C54A54B-A435-48CF-846D-6D74180B79E8}"/>
              </a:ext>
            </a:extLst>
          </p:cNvPr>
          <p:cNvSpPr/>
          <p:nvPr/>
        </p:nvSpPr>
        <p:spPr>
          <a:xfrm rot="5400000">
            <a:off x="3526957" y="2015688"/>
            <a:ext cx="477956" cy="2837955"/>
          </a:xfrm>
          <a:prstGeom prst="rightBrace">
            <a:avLst>
              <a:gd name="adj1" fmla="val 63622"/>
              <a:gd name="adj2" fmla="val 50000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F9B7CB1-B5BB-47A8-BD66-29F1C9BF7578}"/>
              </a:ext>
            </a:extLst>
          </p:cNvPr>
          <p:cNvSpPr txBox="1">
            <a:spLocks/>
          </p:cNvSpPr>
          <p:nvPr/>
        </p:nvSpPr>
        <p:spPr>
          <a:xfrm>
            <a:off x="3199524" y="3795709"/>
            <a:ext cx="1345238" cy="436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b="1" dirty="0"/>
              <a:t>Lookback</a:t>
            </a:r>
            <a:endParaRPr lang="en-PH" b="1" dirty="0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C9E540FB-2F38-44A4-8D69-6079039B30E9}"/>
              </a:ext>
            </a:extLst>
          </p:cNvPr>
          <p:cNvSpPr/>
          <p:nvPr/>
        </p:nvSpPr>
        <p:spPr>
          <a:xfrm rot="5400000">
            <a:off x="5773202" y="2610049"/>
            <a:ext cx="477956" cy="1654534"/>
          </a:xfrm>
          <a:prstGeom prst="rightBrace">
            <a:avLst>
              <a:gd name="adj1" fmla="val 63622"/>
              <a:gd name="adj2" fmla="val 50000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110EEF8B-9F69-4E4B-BAA0-E59AE780C7E1}"/>
              </a:ext>
            </a:extLst>
          </p:cNvPr>
          <p:cNvSpPr txBox="1">
            <a:spLocks/>
          </p:cNvSpPr>
          <p:nvPr/>
        </p:nvSpPr>
        <p:spPr>
          <a:xfrm>
            <a:off x="5658089" y="3797269"/>
            <a:ext cx="793214" cy="436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b="1" dirty="0"/>
              <a:t>Delay</a:t>
            </a:r>
            <a:endParaRPr lang="en-PH" b="1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F28B8C7-F363-4FCC-81C1-7B5013EF0916}"/>
              </a:ext>
            </a:extLst>
          </p:cNvPr>
          <p:cNvGrpSpPr/>
          <p:nvPr/>
        </p:nvGrpSpPr>
        <p:grpSpPr>
          <a:xfrm>
            <a:off x="2079266" y="2237966"/>
            <a:ext cx="3380631" cy="1065830"/>
            <a:chOff x="2079266" y="2237966"/>
            <a:chExt cx="3380631" cy="106583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6174E3B-286B-4DAD-ABE1-32280F3B7EC4}"/>
                </a:ext>
              </a:extLst>
            </p:cNvPr>
            <p:cNvSpPr/>
            <p:nvPr/>
          </p:nvSpPr>
          <p:spPr>
            <a:xfrm>
              <a:off x="2079266" y="2422207"/>
              <a:ext cx="3380631" cy="69735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674A753-6041-4A65-B4C6-F9CF17C51FBB}"/>
                </a:ext>
              </a:extLst>
            </p:cNvPr>
            <p:cNvCxnSpPr>
              <a:cxnSpLocks/>
            </p:cNvCxnSpPr>
            <p:nvPr/>
          </p:nvCxnSpPr>
          <p:spPr>
            <a:xfrm>
              <a:off x="3199524" y="2237966"/>
              <a:ext cx="0" cy="1065830"/>
            </a:xfrm>
            <a:prstGeom prst="line">
              <a:avLst/>
            </a:prstGeom>
            <a:ln w="38100">
              <a:solidFill>
                <a:srgbClr val="FF4B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3D92F19-0212-4248-BD25-612FCA97DDE6}"/>
                </a:ext>
              </a:extLst>
            </p:cNvPr>
            <p:cNvCxnSpPr>
              <a:cxnSpLocks/>
            </p:cNvCxnSpPr>
            <p:nvPr/>
          </p:nvCxnSpPr>
          <p:spPr>
            <a:xfrm>
              <a:off x="4316092" y="2237966"/>
              <a:ext cx="0" cy="1065830"/>
            </a:xfrm>
            <a:prstGeom prst="line">
              <a:avLst/>
            </a:prstGeom>
            <a:ln w="38100">
              <a:solidFill>
                <a:srgbClr val="FF4B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ight Brace 33">
            <a:extLst>
              <a:ext uri="{FF2B5EF4-FFF2-40B4-BE49-F238E27FC236}">
                <a16:creationId xmlns:a16="http://schemas.microsoft.com/office/drawing/2014/main" id="{72329456-EF83-4FB4-AD75-DCC64E78B755}"/>
              </a:ext>
            </a:extLst>
          </p:cNvPr>
          <p:cNvSpPr/>
          <p:nvPr/>
        </p:nvSpPr>
        <p:spPr>
          <a:xfrm rot="16200000">
            <a:off x="4699313" y="1872583"/>
            <a:ext cx="333106" cy="638094"/>
          </a:xfrm>
          <a:prstGeom prst="rightBrace">
            <a:avLst>
              <a:gd name="adj1" fmla="val 35955"/>
              <a:gd name="adj2" fmla="val 50000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A8BBA2D4-2D48-41C0-A67B-64585CB42FB2}"/>
              </a:ext>
            </a:extLst>
          </p:cNvPr>
          <p:cNvSpPr txBox="1">
            <a:spLocks/>
          </p:cNvSpPr>
          <p:nvPr/>
        </p:nvSpPr>
        <p:spPr>
          <a:xfrm>
            <a:off x="4612632" y="1653759"/>
            <a:ext cx="1090512" cy="378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b="1" dirty="0"/>
              <a:t>Step</a:t>
            </a:r>
            <a:endParaRPr lang="en-PH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CE46A1E-2228-47EE-8A51-0BD63CC96746}"/>
              </a:ext>
            </a:extLst>
          </p:cNvPr>
          <p:cNvCxnSpPr>
            <a:cxnSpLocks/>
          </p:cNvCxnSpPr>
          <p:nvPr/>
        </p:nvCxnSpPr>
        <p:spPr>
          <a:xfrm>
            <a:off x="3204969" y="2235549"/>
            <a:ext cx="0" cy="1065830"/>
          </a:xfrm>
          <a:prstGeom prst="line">
            <a:avLst/>
          </a:prstGeom>
          <a:ln w="38100">
            <a:solidFill>
              <a:srgbClr val="FF4B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29FAF0B-4EF3-4EC1-95D4-55EF1059D11B}"/>
              </a:ext>
            </a:extLst>
          </p:cNvPr>
          <p:cNvCxnSpPr>
            <a:cxnSpLocks/>
          </p:cNvCxnSpPr>
          <p:nvPr/>
        </p:nvCxnSpPr>
        <p:spPr>
          <a:xfrm>
            <a:off x="4321537" y="2235549"/>
            <a:ext cx="0" cy="1065830"/>
          </a:xfrm>
          <a:prstGeom prst="line">
            <a:avLst/>
          </a:prstGeom>
          <a:ln w="38100">
            <a:solidFill>
              <a:srgbClr val="FF4B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6681CEF-B482-4C72-899D-549B98052E1D}"/>
              </a:ext>
            </a:extLst>
          </p:cNvPr>
          <p:cNvSpPr/>
          <p:nvPr/>
        </p:nvSpPr>
        <p:spPr>
          <a:xfrm>
            <a:off x="2079735" y="2419788"/>
            <a:ext cx="3380631" cy="69735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2018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5" grpId="0" animBg="1"/>
      <p:bldP spid="26" grpId="0"/>
      <p:bldP spid="27" grpId="0" animBg="1"/>
      <p:bldP spid="28" grpId="0"/>
      <p:bldP spid="34" grpId="0" animBg="1"/>
      <p:bldP spid="35" grpId="0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4F05-09CD-4C80-9363-77DFEBE0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Time-series sampling procedure</a:t>
            </a:r>
            <a:endParaRPr lang="en-PH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31990B3-D807-4A65-A787-E7D2CDAC108C}"/>
              </a:ext>
            </a:extLst>
          </p:cNvPr>
          <p:cNvGrpSpPr/>
          <p:nvPr/>
        </p:nvGrpSpPr>
        <p:grpSpPr>
          <a:xfrm>
            <a:off x="521782" y="2140598"/>
            <a:ext cx="5878950" cy="332917"/>
            <a:chOff x="2222248" y="2604425"/>
            <a:chExt cx="5878950" cy="332917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68A551B7-CFDA-4143-B0FD-682C19F465E0}"/>
                </a:ext>
              </a:extLst>
            </p:cNvPr>
            <p:cNvSpPr/>
            <p:nvPr/>
          </p:nvSpPr>
          <p:spPr>
            <a:xfrm>
              <a:off x="2222248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3B8772A-BF56-479E-A4BF-5994FB42898D}"/>
                </a:ext>
              </a:extLst>
            </p:cNvPr>
            <p:cNvSpPr/>
            <p:nvPr/>
          </p:nvSpPr>
          <p:spPr>
            <a:xfrm>
              <a:off x="2772213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B71D2E9F-F948-46F0-AC17-4B66BFC56123}"/>
                </a:ext>
              </a:extLst>
            </p:cNvPr>
            <p:cNvSpPr/>
            <p:nvPr/>
          </p:nvSpPr>
          <p:spPr>
            <a:xfrm>
              <a:off x="3322178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15C0F18-8606-4543-B85E-1504B94DD7D3}"/>
                </a:ext>
              </a:extLst>
            </p:cNvPr>
            <p:cNvSpPr/>
            <p:nvPr/>
          </p:nvSpPr>
          <p:spPr>
            <a:xfrm>
              <a:off x="3872143" y="2604426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0CAB5D2A-71C2-4CDD-9DB3-760FBF28D24C}"/>
                </a:ext>
              </a:extLst>
            </p:cNvPr>
            <p:cNvSpPr/>
            <p:nvPr/>
          </p:nvSpPr>
          <p:spPr>
            <a:xfrm>
              <a:off x="4422108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98122CD-5CBA-451C-B4D8-A73209E8D7C5}"/>
                </a:ext>
              </a:extLst>
            </p:cNvPr>
            <p:cNvSpPr/>
            <p:nvPr/>
          </p:nvSpPr>
          <p:spPr>
            <a:xfrm>
              <a:off x="5018457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A18EB5A3-DC62-4690-B005-0E5874C06496}"/>
                </a:ext>
              </a:extLst>
            </p:cNvPr>
            <p:cNvSpPr/>
            <p:nvPr/>
          </p:nvSpPr>
          <p:spPr>
            <a:xfrm>
              <a:off x="5568422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239B5677-FB6F-470A-9BEB-7C55054CB8D3}"/>
                </a:ext>
              </a:extLst>
            </p:cNvPr>
            <p:cNvSpPr/>
            <p:nvPr/>
          </p:nvSpPr>
          <p:spPr>
            <a:xfrm>
              <a:off x="6118387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B73CF15D-204C-472B-83C7-01A6FA726C4A}"/>
                </a:ext>
              </a:extLst>
            </p:cNvPr>
            <p:cNvSpPr/>
            <p:nvPr/>
          </p:nvSpPr>
          <p:spPr>
            <a:xfrm>
              <a:off x="6668352" y="2604426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356A89E3-79FA-4999-971D-BCD16FB04A80}"/>
                </a:ext>
              </a:extLst>
            </p:cNvPr>
            <p:cNvSpPr/>
            <p:nvPr/>
          </p:nvSpPr>
          <p:spPr>
            <a:xfrm>
              <a:off x="7218317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1C9EE0CF-E1F7-428B-B0BA-3D05054054C3}"/>
                </a:ext>
              </a:extLst>
            </p:cNvPr>
            <p:cNvSpPr/>
            <p:nvPr/>
          </p:nvSpPr>
          <p:spPr>
            <a:xfrm>
              <a:off x="7768282" y="2604426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E6380E38-1F19-4AF0-8DA6-92C1044ADF3D}"/>
              </a:ext>
            </a:extLst>
          </p:cNvPr>
          <p:cNvSpPr/>
          <p:nvPr/>
        </p:nvSpPr>
        <p:spPr>
          <a:xfrm>
            <a:off x="4843602" y="1958379"/>
            <a:ext cx="574860" cy="697351"/>
          </a:xfrm>
          <a:prstGeom prst="roundRect">
            <a:avLst/>
          </a:prstGeom>
          <a:noFill/>
          <a:ln w="38100">
            <a:solidFill>
              <a:srgbClr val="FF4B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B911AB8-C55C-40A5-A084-FCA33BAB36DA}"/>
              </a:ext>
            </a:extLst>
          </p:cNvPr>
          <p:cNvGrpSpPr/>
          <p:nvPr/>
        </p:nvGrpSpPr>
        <p:grpSpPr>
          <a:xfrm>
            <a:off x="378800" y="1774139"/>
            <a:ext cx="3380631" cy="1065830"/>
            <a:chOff x="2079266" y="2237966"/>
            <a:chExt cx="3380631" cy="1065830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C10CEB12-B023-45B7-A452-2042A5AEC27C}"/>
                </a:ext>
              </a:extLst>
            </p:cNvPr>
            <p:cNvSpPr/>
            <p:nvPr/>
          </p:nvSpPr>
          <p:spPr>
            <a:xfrm>
              <a:off x="2079266" y="2422207"/>
              <a:ext cx="3380631" cy="69735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0015FE68-FFBD-4247-9C0D-99323112FA87}"/>
                </a:ext>
              </a:extLst>
            </p:cNvPr>
            <p:cNvCxnSpPr>
              <a:cxnSpLocks/>
            </p:cNvCxnSpPr>
            <p:nvPr/>
          </p:nvCxnSpPr>
          <p:spPr>
            <a:xfrm>
              <a:off x="3199524" y="2237966"/>
              <a:ext cx="0" cy="1065830"/>
            </a:xfrm>
            <a:prstGeom prst="line">
              <a:avLst/>
            </a:prstGeom>
            <a:ln w="38100">
              <a:solidFill>
                <a:srgbClr val="FF4B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21EF6E3-2CD4-4E98-A72B-9398A6E0D6D2}"/>
                </a:ext>
              </a:extLst>
            </p:cNvPr>
            <p:cNvCxnSpPr>
              <a:cxnSpLocks/>
            </p:cNvCxnSpPr>
            <p:nvPr/>
          </p:nvCxnSpPr>
          <p:spPr>
            <a:xfrm>
              <a:off x="4316092" y="2237966"/>
              <a:ext cx="0" cy="1065830"/>
            </a:xfrm>
            <a:prstGeom prst="line">
              <a:avLst/>
            </a:prstGeom>
            <a:ln w="38100">
              <a:solidFill>
                <a:srgbClr val="FF4B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AF9586B-4736-4635-BA85-206C811E281B}"/>
              </a:ext>
            </a:extLst>
          </p:cNvPr>
          <p:cNvGrpSpPr/>
          <p:nvPr/>
        </p:nvGrpSpPr>
        <p:grpSpPr>
          <a:xfrm>
            <a:off x="521782" y="3503634"/>
            <a:ext cx="5878950" cy="332917"/>
            <a:chOff x="2222248" y="2604425"/>
            <a:chExt cx="5878950" cy="332917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60785A58-1436-438E-B2EE-D0E2458D550E}"/>
                </a:ext>
              </a:extLst>
            </p:cNvPr>
            <p:cNvSpPr/>
            <p:nvPr/>
          </p:nvSpPr>
          <p:spPr>
            <a:xfrm>
              <a:off x="2222248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031A6999-283D-46A4-AB4E-ED088364B234}"/>
                </a:ext>
              </a:extLst>
            </p:cNvPr>
            <p:cNvSpPr/>
            <p:nvPr/>
          </p:nvSpPr>
          <p:spPr>
            <a:xfrm>
              <a:off x="2772213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24193484-7010-4300-A3E0-BF1AEA6B32AF}"/>
                </a:ext>
              </a:extLst>
            </p:cNvPr>
            <p:cNvSpPr/>
            <p:nvPr/>
          </p:nvSpPr>
          <p:spPr>
            <a:xfrm>
              <a:off x="3322178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2B508A70-F9BE-4FB6-BE3F-46380B2DB0A0}"/>
                </a:ext>
              </a:extLst>
            </p:cNvPr>
            <p:cNvSpPr/>
            <p:nvPr/>
          </p:nvSpPr>
          <p:spPr>
            <a:xfrm>
              <a:off x="3872143" y="2604426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100BE8E-C374-4C0C-9028-032FCE2BCD88}"/>
                </a:ext>
              </a:extLst>
            </p:cNvPr>
            <p:cNvSpPr/>
            <p:nvPr/>
          </p:nvSpPr>
          <p:spPr>
            <a:xfrm>
              <a:off x="4422108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497923C9-96F7-421B-8246-D46359749A0A}"/>
                </a:ext>
              </a:extLst>
            </p:cNvPr>
            <p:cNvSpPr/>
            <p:nvPr/>
          </p:nvSpPr>
          <p:spPr>
            <a:xfrm>
              <a:off x="5018457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A0552F00-BEDC-4181-BD0B-13E44E9C1DE0}"/>
                </a:ext>
              </a:extLst>
            </p:cNvPr>
            <p:cNvSpPr/>
            <p:nvPr/>
          </p:nvSpPr>
          <p:spPr>
            <a:xfrm>
              <a:off x="5568422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EA025683-1B72-4402-A14A-FB095370F2CD}"/>
                </a:ext>
              </a:extLst>
            </p:cNvPr>
            <p:cNvSpPr/>
            <p:nvPr/>
          </p:nvSpPr>
          <p:spPr>
            <a:xfrm>
              <a:off x="6118387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D221DB8-93DB-4BE1-9345-C6336E1D3765}"/>
                </a:ext>
              </a:extLst>
            </p:cNvPr>
            <p:cNvSpPr/>
            <p:nvPr/>
          </p:nvSpPr>
          <p:spPr>
            <a:xfrm>
              <a:off x="6668352" y="2604426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64BFFE04-4284-4C88-BE99-5427AEE1446B}"/>
                </a:ext>
              </a:extLst>
            </p:cNvPr>
            <p:cNvSpPr/>
            <p:nvPr/>
          </p:nvSpPr>
          <p:spPr>
            <a:xfrm>
              <a:off x="7218317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372FF51E-D8D2-48F0-9FC4-37E2DD93DBD1}"/>
                </a:ext>
              </a:extLst>
            </p:cNvPr>
            <p:cNvSpPr/>
            <p:nvPr/>
          </p:nvSpPr>
          <p:spPr>
            <a:xfrm>
              <a:off x="7768282" y="2604426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24C9C0C7-6BB3-4DB7-B835-A677C2FDECAE}"/>
              </a:ext>
            </a:extLst>
          </p:cNvPr>
          <p:cNvSpPr/>
          <p:nvPr/>
        </p:nvSpPr>
        <p:spPr>
          <a:xfrm>
            <a:off x="5412782" y="3321415"/>
            <a:ext cx="574860" cy="697351"/>
          </a:xfrm>
          <a:prstGeom prst="roundRect">
            <a:avLst/>
          </a:prstGeom>
          <a:noFill/>
          <a:ln w="38100">
            <a:solidFill>
              <a:srgbClr val="FF4B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F8DD2CC-6062-4412-82EA-8191071DF977}"/>
              </a:ext>
            </a:extLst>
          </p:cNvPr>
          <p:cNvGrpSpPr/>
          <p:nvPr/>
        </p:nvGrpSpPr>
        <p:grpSpPr>
          <a:xfrm>
            <a:off x="925310" y="3137175"/>
            <a:ext cx="3380631" cy="1065830"/>
            <a:chOff x="2079266" y="2237966"/>
            <a:chExt cx="3380631" cy="1065830"/>
          </a:xfrm>
        </p:grpSpPr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3065A1DE-F9AE-495C-8812-94E4BB57E202}"/>
                </a:ext>
              </a:extLst>
            </p:cNvPr>
            <p:cNvSpPr/>
            <p:nvPr/>
          </p:nvSpPr>
          <p:spPr>
            <a:xfrm>
              <a:off x="2079266" y="2422207"/>
              <a:ext cx="3380631" cy="69735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16278351-8B4F-44BA-913B-C4D442B66B85}"/>
                </a:ext>
              </a:extLst>
            </p:cNvPr>
            <p:cNvCxnSpPr>
              <a:cxnSpLocks/>
            </p:cNvCxnSpPr>
            <p:nvPr/>
          </p:nvCxnSpPr>
          <p:spPr>
            <a:xfrm>
              <a:off x="3199524" y="2237966"/>
              <a:ext cx="0" cy="1065830"/>
            </a:xfrm>
            <a:prstGeom prst="line">
              <a:avLst/>
            </a:prstGeom>
            <a:ln w="38100">
              <a:solidFill>
                <a:srgbClr val="FF4B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D2A3ADA-7E17-4E09-B3D2-17B933000EF9}"/>
                </a:ext>
              </a:extLst>
            </p:cNvPr>
            <p:cNvCxnSpPr>
              <a:cxnSpLocks/>
            </p:cNvCxnSpPr>
            <p:nvPr/>
          </p:nvCxnSpPr>
          <p:spPr>
            <a:xfrm>
              <a:off x="4316092" y="2237966"/>
              <a:ext cx="0" cy="1065830"/>
            </a:xfrm>
            <a:prstGeom prst="line">
              <a:avLst/>
            </a:prstGeom>
            <a:ln w="38100">
              <a:solidFill>
                <a:srgbClr val="FF4B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5700EA3-CC6D-4281-A07A-CFBBEB66EEBE}"/>
              </a:ext>
            </a:extLst>
          </p:cNvPr>
          <p:cNvGrpSpPr/>
          <p:nvPr/>
        </p:nvGrpSpPr>
        <p:grpSpPr>
          <a:xfrm>
            <a:off x="521782" y="4900208"/>
            <a:ext cx="5878950" cy="332917"/>
            <a:chOff x="2222248" y="2604425"/>
            <a:chExt cx="5878950" cy="332917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F9561AE8-F3AA-4068-A108-C5F0785D1A49}"/>
                </a:ext>
              </a:extLst>
            </p:cNvPr>
            <p:cNvSpPr/>
            <p:nvPr/>
          </p:nvSpPr>
          <p:spPr>
            <a:xfrm>
              <a:off x="2222248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11D799B5-5DBF-455D-B366-5B62F1D42FE3}"/>
                </a:ext>
              </a:extLst>
            </p:cNvPr>
            <p:cNvSpPr/>
            <p:nvPr/>
          </p:nvSpPr>
          <p:spPr>
            <a:xfrm>
              <a:off x="2772213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808E79AA-C247-4CA8-A718-F6F68E5893F1}"/>
                </a:ext>
              </a:extLst>
            </p:cNvPr>
            <p:cNvSpPr/>
            <p:nvPr/>
          </p:nvSpPr>
          <p:spPr>
            <a:xfrm>
              <a:off x="3322178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84502D11-E998-410C-9A48-203C3B108228}"/>
                </a:ext>
              </a:extLst>
            </p:cNvPr>
            <p:cNvSpPr/>
            <p:nvPr/>
          </p:nvSpPr>
          <p:spPr>
            <a:xfrm>
              <a:off x="3872143" y="2604426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1B748B98-8A9D-46BD-B3CA-5664B2FA02A2}"/>
                </a:ext>
              </a:extLst>
            </p:cNvPr>
            <p:cNvSpPr/>
            <p:nvPr/>
          </p:nvSpPr>
          <p:spPr>
            <a:xfrm>
              <a:off x="4422108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C3149B92-0639-4D87-AB4A-7C9BEBAE04D2}"/>
                </a:ext>
              </a:extLst>
            </p:cNvPr>
            <p:cNvSpPr/>
            <p:nvPr/>
          </p:nvSpPr>
          <p:spPr>
            <a:xfrm>
              <a:off x="5018457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E5123173-1440-4673-872E-4F9C48236F5A}"/>
                </a:ext>
              </a:extLst>
            </p:cNvPr>
            <p:cNvSpPr/>
            <p:nvPr/>
          </p:nvSpPr>
          <p:spPr>
            <a:xfrm>
              <a:off x="5568422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FA85C362-C501-4381-8906-6076F9470EF8}"/>
                </a:ext>
              </a:extLst>
            </p:cNvPr>
            <p:cNvSpPr/>
            <p:nvPr/>
          </p:nvSpPr>
          <p:spPr>
            <a:xfrm>
              <a:off x="6118387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3058151-131E-4379-B5CB-4677C65CFD94}"/>
                </a:ext>
              </a:extLst>
            </p:cNvPr>
            <p:cNvSpPr/>
            <p:nvPr/>
          </p:nvSpPr>
          <p:spPr>
            <a:xfrm>
              <a:off x="6668352" y="2604426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29213F20-8ED4-40C6-939F-CDE4FC403B9D}"/>
                </a:ext>
              </a:extLst>
            </p:cNvPr>
            <p:cNvSpPr/>
            <p:nvPr/>
          </p:nvSpPr>
          <p:spPr>
            <a:xfrm>
              <a:off x="7218317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AF74B3B9-8B69-4FE8-876F-4BA283C06BF1}"/>
                </a:ext>
              </a:extLst>
            </p:cNvPr>
            <p:cNvSpPr/>
            <p:nvPr/>
          </p:nvSpPr>
          <p:spPr>
            <a:xfrm>
              <a:off x="7768282" y="2604426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410E5421-95C8-462A-9982-FEA1690993B8}"/>
              </a:ext>
            </a:extLst>
          </p:cNvPr>
          <p:cNvSpPr/>
          <p:nvPr/>
        </p:nvSpPr>
        <p:spPr>
          <a:xfrm>
            <a:off x="5970864" y="4717989"/>
            <a:ext cx="574860" cy="697351"/>
          </a:xfrm>
          <a:prstGeom prst="roundRect">
            <a:avLst/>
          </a:prstGeom>
          <a:noFill/>
          <a:ln w="38100">
            <a:solidFill>
              <a:srgbClr val="FF4B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E5E51C46-BDCE-4F29-B9C9-D7FC342EF971}"/>
              </a:ext>
            </a:extLst>
          </p:cNvPr>
          <p:cNvGrpSpPr/>
          <p:nvPr/>
        </p:nvGrpSpPr>
        <p:grpSpPr>
          <a:xfrm>
            <a:off x="1522003" y="4533749"/>
            <a:ext cx="3380631" cy="1065830"/>
            <a:chOff x="2079266" y="2237966"/>
            <a:chExt cx="3380631" cy="1065830"/>
          </a:xfrm>
        </p:grpSpPr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6C68260C-CF08-4C5C-B23E-EF94ED983A3B}"/>
                </a:ext>
              </a:extLst>
            </p:cNvPr>
            <p:cNvSpPr/>
            <p:nvPr/>
          </p:nvSpPr>
          <p:spPr>
            <a:xfrm>
              <a:off x="2079266" y="2422207"/>
              <a:ext cx="3380631" cy="69735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FAA4B4A-4F37-41ED-9BC2-172D219C8185}"/>
                </a:ext>
              </a:extLst>
            </p:cNvPr>
            <p:cNvCxnSpPr>
              <a:cxnSpLocks/>
            </p:cNvCxnSpPr>
            <p:nvPr/>
          </p:nvCxnSpPr>
          <p:spPr>
            <a:xfrm>
              <a:off x="3199524" y="2237966"/>
              <a:ext cx="0" cy="1065830"/>
            </a:xfrm>
            <a:prstGeom prst="line">
              <a:avLst/>
            </a:prstGeom>
            <a:ln w="38100">
              <a:solidFill>
                <a:srgbClr val="FF4B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D905A68-7D3F-449C-A164-1049C0AF37E2}"/>
                </a:ext>
              </a:extLst>
            </p:cNvPr>
            <p:cNvCxnSpPr>
              <a:cxnSpLocks/>
            </p:cNvCxnSpPr>
            <p:nvPr/>
          </p:nvCxnSpPr>
          <p:spPr>
            <a:xfrm>
              <a:off x="4316092" y="2237966"/>
              <a:ext cx="0" cy="1065830"/>
            </a:xfrm>
            <a:prstGeom prst="line">
              <a:avLst/>
            </a:prstGeom>
            <a:ln w="38100">
              <a:solidFill>
                <a:srgbClr val="FF4B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Content Placeholder 2">
            <a:extLst>
              <a:ext uri="{FF2B5EF4-FFF2-40B4-BE49-F238E27FC236}">
                <a16:creationId xmlns:a16="http://schemas.microsoft.com/office/drawing/2014/main" id="{5A0A2623-BFED-4FF2-BF52-1BDBC781A00B}"/>
              </a:ext>
            </a:extLst>
          </p:cNvPr>
          <p:cNvSpPr txBox="1">
            <a:spLocks/>
          </p:cNvSpPr>
          <p:nvPr/>
        </p:nvSpPr>
        <p:spPr>
          <a:xfrm>
            <a:off x="330205" y="1527547"/>
            <a:ext cx="1190209" cy="378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b="1" dirty="0"/>
              <a:t>Sample 1</a:t>
            </a:r>
            <a:endParaRPr lang="en-PH" b="1" dirty="0"/>
          </a:p>
        </p:txBody>
      </p:sp>
      <p:sp>
        <p:nvSpPr>
          <p:cNvPr id="157" name="Content Placeholder 2">
            <a:extLst>
              <a:ext uri="{FF2B5EF4-FFF2-40B4-BE49-F238E27FC236}">
                <a16:creationId xmlns:a16="http://schemas.microsoft.com/office/drawing/2014/main" id="{E5429A77-CA3C-464B-AC0A-A1F7D0BA3CAD}"/>
              </a:ext>
            </a:extLst>
          </p:cNvPr>
          <p:cNvSpPr txBox="1">
            <a:spLocks/>
          </p:cNvSpPr>
          <p:nvPr/>
        </p:nvSpPr>
        <p:spPr>
          <a:xfrm>
            <a:off x="4417921" y="1492134"/>
            <a:ext cx="1190209" cy="378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b="1" dirty="0"/>
              <a:t>Target 1</a:t>
            </a:r>
            <a:endParaRPr lang="en-PH" b="1" dirty="0"/>
          </a:p>
        </p:txBody>
      </p:sp>
      <p:sp>
        <p:nvSpPr>
          <p:cNvPr id="158" name="Content Placeholder 2">
            <a:extLst>
              <a:ext uri="{FF2B5EF4-FFF2-40B4-BE49-F238E27FC236}">
                <a16:creationId xmlns:a16="http://schemas.microsoft.com/office/drawing/2014/main" id="{DC0672DC-7FB5-4E53-815A-139A7B37A41F}"/>
              </a:ext>
            </a:extLst>
          </p:cNvPr>
          <p:cNvSpPr txBox="1">
            <a:spLocks/>
          </p:cNvSpPr>
          <p:nvPr/>
        </p:nvSpPr>
        <p:spPr>
          <a:xfrm>
            <a:off x="5013025" y="2915962"/>
            <a:ext cx="1190209" cy="378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b="1" dirty="0"/>
              <a:t>Target 2</a:t>
            </a:r>
            <a:endParaRPr lang="en-PH" b="1" dirty="0"/>
          </a:p>
        </p:txBody>
      </p:sp>
      <p:sp>
        <p:nvSpPr>
          <p:cNvPr id="159" name="Content Placeholder 2">
            <a:extLst>
              <a:ext uri="{FF2B5EF4-FFF2-40B4-BE49-F238E27FC236}">
                <a16:creationId xmlns:a16="http://schemas.microsoft.com/office/drawing/2014/main" id="{0760520F-71F2-477C-B2F4-86A66931EFBA}"/>
              </a:ext>
            </a:extLst>
          </p:cNvPr>
          <p:cNvSpPr txBox="1">
            <a:spLocks/>
          </p:cNvSpPr>
          <p:nvPr/>
        </p:nvSpPr>
        <p:spPr>
          <a:xfrm>
            <a:off x="774390" y="2890582"/>
            <a:ext cx="1190209" cy="378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b="1" dirty="0"/>
              <a:t>Sample 2</a:t>
            </a:r>
            <a:endParaRPr lang="en-PH" b="1" dirty="0"/>
          </a:p>
        </p:txBody>
      </p:sp>
      <p:sp>
        <p:nvSpPr>
          <p:cNvPr id="160" name="Content Placeholder 2">
            <a:extLst>
              <a:ext uri="{FF2B5EF4-FFF2-40B4-BE49-F238E27FC236}">
                <a16:creationId xmlns:a16="http://schemas.microsoft.com/office/drawing/2014/main" id="{2976AB0B-C01D-4700-B067-2316E429105C}"/>
              </a:ext>
            </a:extLst>
          </p:cNvPr>
          <p:cNvSpPr txBox="1">
            <a:spLocks/>
          </p:cNvSpPr>
          <p:nvPr/>
        </p:nvSpPr>
        <p:spPr>
          <a:xfrm>
            <a:off x="1429833" y="4339789"/>
            <a:ext cx="1190209" cy="378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b="1" dirty="0"/>
              <a:t>Sample 3</a:t>
            </a:r>
            <a:endParaRPr lang="en-PH" b="1" dirty="0"/>
          </a:p>
        </p:txBody>
      </p:sp>
      <p:sp>
        <p:nvSpPr>
          <p:cNvPr id="161" name="Content Placeholder 2">
            <a:extLst>
              <a:ext uri="{FF2B5EF4-FFF2-40B4-BE49-F238E27FC236}">
                <a16:creationId xmlns:a16="http://schemas.microsoft.com/office/drawing/2014/main" id="{92823A97-5C7D-448C-8ECE-EB05085CAAE4}"/>
              </a:ext>
            </a:extLst>
          </p:cNvPr>
          <p:cNvSpPr txBox="1">
            <a:spLocks/>
          </p:cNvSpPr>
          <p:nvPr/>
        </p:nvSpPr>
        <p:spPr>
          <a:xfrm>
            <a:off x="5537243" y="4359497"/>
            <a:ext cx="1190209" cy="378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b="1" dirty="0"/>
              <a:t>Target 3</a:t>
            </a:r>
            <a:endParaRPr lang="en-PH" b="1" dirty="0"/>
          </a:p>
        </p:txBody>
      </p:sp>
      <p:sp>
        <p:nvSpPr>
          <p:cNvPr id="162" name="Right Brace 161">
            <a:extLst>
              <a:ext uri="{FF2B5EF4-FFF2-40B4-BE49-F238E27FC236}">
                <a16:creationId xmlns:a16="http://schemas.microsoft.com/office/drawing/2014/main" id="{E5655CFC-4264-49C3-A7AC-984FD5D1A980}"/>
              </a:ext>
            </a:extLst>
          </p:cNvPr>
          <p:cNvSpPr/>
          <p:nvPr/>
        </p:nvSpPr>
        <p:spPr>
          <a:xfrm>
            <a:off x="6737830" y="1741054"/>
            <a:ext cx="477956" cy="4041175"/>
          </a:xfrm>
          <a:prstGeom prst="rightBrace">
            <a:avLst>
              <a:gd name="adj1" fmla="val 63622"/>
              <a:gd name="adj2" fmla="val 50000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3" name="Content Placeholder 2">
            <a:extLst>
              <a:ext uri="{FF2B5EF4-FFF2-40B4-BE49-F238E27FC236}">
                <a16:creationId xmlns:a16="http://schemas.microsoft.com/office/drawing/2014/main" id="{6BDF083B-FB8F-400E-834D-C4DE1253D4EA}"/>
              </a:ext>
            </a:extLst>
          </p:cNvPr>
          <p:cNvSpPr txBox="1">
            <a:spLocks/>
          </p:cNvSpPr>
          <p:nvPr/>
        </p:nvSpPr>
        <p:spPr>
          <a:xfrm>
            <a:off x="7419406" y="1846484"/>
            <a:ext cx="1190209" cy="378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b="1" dirty="0"/>
              <a:t>Samples</a:t>
            </a:r>
            <a:endParaRPr lang="en-PH" b="1" dirty="0"/>
          </a:p>
        </p:txBody>
      </p:sp>
      <p:sp>
        <p:nvSpPr>
          <p:cNvPr id="164" name="Content Placeholder 2">
            <a:extLst>
              <a:ext uri="{FF2B5EF4-FFF2-40B4-BE49-F238E27FC236}">
                <a16:creationId xmlns:a16="http://schemas.microsoft.com/office/drawing/2014/main" id="{0775A5B6-3E3F-4E40-B124-1C99E41D3836}"/>
              </a:ext>
            </a:extLst>
          </p:cNvPr>
          <p:cNvSpPr txBox="1">
            <a:spLocks/>
          </p:cNvSpPr>
          <p:nvPr/>
        </p:nvSpPr>
        <p:spPr>
          <a:xfrm>
            <a:off x="9921001" y="1846484"/>
            <a:ext cx="1190209" cy="378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b="1" dirty="0"/>
              <a:t>Targets</a:t>
            </a:r>
            <a:endParaRPr lang="en-PH" b="1" dirty="0"/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44621BDD-30A9-4007-8E08-F77BAAFA3D57}"/>
              </a:ext>
            </a:extLst>
          </p:cNvPr>
          <p:cNvCxnSpPr>
            <a:cxnSpLocks/>
          </p:cNvCxnSpPr>
          <p:nvPr/>
        </p:nvCxnSpPr>
        <p:spPr>
          <a:xfrm>
            <a:off x="7377513" y="2307054"/>
            <a:ext cx="36880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id="{47F234E8-2BE2-414B-97EF-AE5F9521484F}"/>
              </a:ext>
            </a:extLst>
          </p:cNvPr>
          <p:cNvSpPr/>
          <p:nvPr/>
        </p:nvSpPr>
        <p:spPr>
          <a:xfrm>
            <a:off x="7419589" y="2583046"/>
            <a:ext cx="332916" cy="332916"/>
          </a:xfrm>
          <a:prstGeom prst="ellipse">
            <a:avLst/>
          </a:prstGeom>
          <a:solidFill>
            <a:srgbClr val="FFFF6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0F45F4B3-81D8-4C0A-B9B9-431D55322621}"/>
              </a:ext>
            </a:extLst>
          </p:cNvPr>
          <p:cNvSpPr/>
          <p:nvPr/>
        </p:nvSpPr>
        <p:spPr>
          <a:xfrm>
            <a:off x="8230403" y="2581316"/>
            <a:ext cx="332916" cy="332916"/>
          </a:xfrm>
          <a:prstGeom prst="ellipse">
            <a:avLst/>
          </a:prstGeom>
          <a:solidFill>
            <a:srgbClr val="FFFF6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97316AC9-BA9F-43AA-AA24-3FA1A3EE6955}"/>
              </a:ext>
            </a:extLst>
          </p:cNvPr>
          <p:cNvSpPr/>
          <p:nvPr/>
        </p:nvSpPr>
        <p:spPr>
          <a:xfrm>
            <a:off x="9085202" y="2581316"/>
            <a:ext cx="332916" cy="332916"/>
          </a:xfrm>
          <a:prstGeom prst="ellipse">
            <a:avLst/>
          </a:prstGeom>
          <a:solidFill>
            <a:srgbClr val="FFFF6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8047C6A4-7656-4DAD-8C77-86D232187A1A}"/>
              </a:ext>
            </a:extLst>
          </p:cNvPr>
          <p:cNvSpPr/>
          <p:nvPr/>
        </p:nvSpPr>
        <p:spPr>
          <a:xfrm>
            <a:off x="10230120" y="2581316"/>
            <a:ext cx="332916" cy="33291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6C2FF7A-5017-4FE0-B4E1-96C8C87B91E7}"/>
              </a:ext>
            </a:extLst>
          </p:cNvPr>
          <p:cNvCxnSpPr>
            <a:cxnSpLocks/>
          </p:cNvCxnSpPr>
          <p:nvPr/>
        </p:nvCxnSpPr>
        <p:spPr>
          <a:xfrm>
            <a:off x="9751922" y="1824752"/>
            <a:ext cx="0" cy="3957477"/>
          </a:xfrm>
          <a:prstGeom prst="line">
            <a:avLst/>
          </a:prstGeom>
          <a:ln w="38100">
            <a:solidFill>
              <a:srgbClr val="FF4B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:a16="http://schemas.microsoft.com/office/drawing/2014/main" id="{0BABC1B8-C56C-42A8-A9EC-84477C32539E}"/>
              </a:ext>
            </a:extLst>
          </p:cNvPr>
          <p:cNvSpPr/>
          <p:nvPr/>
        </p:nvSpPr>
        <p:spPr>
          <a:xfrm>
            <a:off x="7419589" y="3671822"/>
            <a:ext cx="332916" cy="332916"/>
          </a:xfrm>
          <a:prstGeom prst="ellipse">
            <a:avLst/>
          </a:prstGeom>
          <a:solidFill>
            <a:srgbClr val="FFFF6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057766A9-8BDC-4826-8FC4-B01C245FEE35}"/>
              </a:ext>
            </a:extLst>
          </p:cNvPr>
          <p:cNvSpPr/>
          <p:nvPr/>
        </p:nvSpPr>
        <p:spPr>
          <a:xfrm>
            <a:off x="8230403" y="3670092"/>
            <a:ext cx="332916" cy="332916"/>
          </a:xfrm>
          <a:prstGeom prst="ellipse">
            <a:avLst/>
          </a:prstGeom>
          <a:solidFill>
            <a:srgbClr val="FFFF6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F20DFB00-FA1D-4808-8F19-59210A44D0F5}"/>
              </a:ext>
            </a:extLst>
          </p:cNvPr>
          <p:cNvSpPr/>
          <p:nvPr/>
        </p:nvSpPr>
        <p:spPr>
          <a:xfrm>
            <a:off x="9085202" y="3670092"/>
            <a:ext cx="332916" cy="332916"/>
          </a:xfrm>
          <a:prstGeom prst="ellipse">
            <a:avLst/>
          </a:prstGeom>
          <a:solidFill>
            <a:srgbClr val="FFFF6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83918AA2-DB2D-49F6-9056-B70684098B37}"/>
              </a:ext>
            </a:extLst>
          </p:cNvPr>
          <p:cNvSpPr/>
          <p:nvPr/>
        </p:nvSpPr>
        <p:spPr>
          <a:xfrm>
            <a:off x="7413559" y="4901938"/>
            <a:ext cx="332916" cy="332916"/>
          </a:xfrm>
          <a:prstGeom prst="ellipse">
            <a:avLst/>
          </a:prstGeom>
          <a:solidFill>
            <a:srgbClr val="FFFF6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350C4D31-1533-413E-A1C2-33F1B7FDAE4C}"/>
              </a:ext>
            </a:extLst>
          </p:cNvPr>
          <p:cNvSpPr/>
          <p:nvPr/>
        </p:nvSpPr>
        <p:spPr>
          <a:xfrm>
            <a:off x="8224373" y="4900208"/>
            <a:ext cx="332916" cy="332916"/>
          </a:xfrm>
          <a:prstGeom prst="ellipse">
            <a:avLst/>
          </a:prstGeom>
          <a:solidFill>
            <a:srgbClr val="FFFF6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812654BD-367A-4E53-B937-23641280ACE2}"/>
              </a:ext>
            </a:extLst>
          </p:cNvPr>
          <p:cNvSpPr/>
          <p:nvPr/>
        </p:nvSpPr>
        <p:spPr>
          <a:xfrm>
            <a:off x="9079172" y="4900208"/>
            <a:ext cx="332916" cy="332916"/>
          </a:xfrm>
          <a:prstGeom prst="ellipse">
            <a:avLst/>
          </a:prstGeom>
          <a:solidFill>
            <a:srgbClr val="FFFF6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2D68E9EA-0BBC-49C1-A9BD-A3200A0596EA}"/>
              </a:ext>
            </a:extLst>
          </p:cNvPr>
          <p:cNvSpPr/>
          <p:nvPr/>
        </p:nvSpPr>
        <p:spPr>
          <a:xfrm>
            <a:off x="10235850" y="3670092"/>
            <a:ext cx="332916" cy="33291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91554B29-4B4D-4565-90DA-67CDAB81D851}"/>
              </a:ext>
            </a:extLst>
          </p:cNvPr>
          <p:cNvSpPr/>
          <p:nvPr/>
        </p:nvSpPr>
        <p:spPr>
          <a:xfrm>
            <a:off x="10226783" y="4900206"/>
            <a:ext cx="332916" cy="33291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4222B3BE-86BC-42CA-B2C9-92D49F3AA864}"/>
              </a:ext>
            </a:extLst>
          </p:cNvPr>
          <p:cNvSpPr/>
          <p:nvPr/>
        </p:nvSpPr>
        <p:spPr>
          <a:xfrm>
            <a:off x="521782" y="2146490"/>
            <a:ext cx="332916" cy="332916"/>
          </a:xfrm>
          <a:prstGeom prst="ellipse">
            <a:avLst/>
          </a:prstGeom>
          <a:solidFill>
            <a:srgbClr val="FFFF6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331C80BA-CC9E-41E7-829C-C5A8C1DC073E}"/>
              </a:ext>
            </a:extLst>
          </p:cNvPr>
          <p:cNvSpPr/>
          <p:nvPr/>
        </p:nvSpPr>
        <p:spPr>
          <a:xfrm>
            <a:off x="1621712" y="2147397"/>
            <a:ext cx="332916" cy="332916"/>
          </a:xfrm>
          <a:prstGeom prst="ellipse">
            <a:avLst/>
          </a:prstGeom>
          <a:solidFill>
            <a:srgbClr val="FFFF6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1CFFC3E1-8D1F-4884-B30A-E29BBCD79D07}"/>
              </a:ext>
            </a:extLst>
          </p:cNvPr>
          <p:cNvSpPr/>
          <p:nvPr/>
        </p:nvSpPr>
        <p:spPr>
          <a:xfrm>
            <a:off x="2722630" y="2147397"/>
            <a:ext cx="332916" cy="332916"/>
          </a:xfrm>
          <a:prstGeom prst="ellipse">
            <a:avLst/>
          </a:prstGeom>
          <a:solidFill>
            <a:srgbClr val="FFFF6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FAB50FEB-2F97-4E19-B3C1-AA59331F14D7}"/>
              </a:ext>
            </a:extLst>
          </p:cNvPr>
          <p:cNvSpPr/>
          <p:nvPr/>
        </p:nvSpPr>
        <p:spPr>
          <a:xfrm>
            <a:off x="1073838" y="3502910"/>
            <a:ext cx="332916" cy="332916"/>
          </a:xfrm>
          <a:prstGeom prst="ellipse">
            <a:avLst/>
          </a:prstGeom>
          <a:solidFill>
            <a:srgbClr val="FFFF6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87A2D3A4-F497-411B-B629-3BB20A5663A9}"/>
              </a:ext>
            </a:extLst>
          </p:cNvPr>
          <p:cNvSpPr/>
          <p:nvPr/>
        </p:nvSpPr>
        <p:spPr>
          <a:xfrm>
            <a:off x="2170633" y="3502910"/>
            <a:ext cx="332916" cy="332916"/>
          </a:xfrm>
          <a:prstGeom prst="ellipse">
            <a:avLst/>
          </a:prstGeom>
          <a:solidFill>
            <a:srgbClr val="FFFF6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9284D8E3-76ED-47CA-9DE1-E3F907D0B238}"/>
              </a:ext>
            </a:extLst>
          </p:cNvPr>
          <p:cNvSpPr/>
          <p:nvPr/>
        </p:nvSpPr>
        <p:spPr>
          <a:xfrm>
            <a:off x="3317991" y="3502910"/>
            <a:ext cx="332916" cy="332916"/>
          </a:xfrm>
          <a:prstGeom prst="ellipse">
            <a:avLst/>
          </a:prstGeom>
          <a:solidFill>
            <a:srgbClr val="FFFF6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3E0756CA-FF08-4570-B216-4DC14AF61319}"/>
              </a:ext>
            </a:extLst>
          </p:cNvPr>
          <p:cNvSpPr/>
          <p:nvPr/>
        </p:nvSpPr>
        <p:spPr>
          <a:xfrm>
            <a:off x="1619933" y="4900055"/>
            <a:ext cx="332916" cy="332916"/>
          </a:xfrm>
          <a:prstGeom prst="ellipse">
            <a:avLst/>
          </a:prstGeom>
          <a:solidFill>
            <a:srgbClr val="FFFF6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008B61E9-9B0D-40C6-A0BA-F4E85F3859B1}"/>
              </a:ext>
            </a:extLst>
          </p:cNvPr>
          <p:cNvSpPr/>
          <p:nvPr/>
        </p:nvSpPr>
        <p:spPr>
          <a:xfrm>
            <a:off x="2721037" y="4900055"/>
            <a:ext cx="332916" cy="332916"/>
          </a:xfrm>
          <a:prstGeom prst="ellipse">
            <a:avLst/>
          </a:prstGeom>
          <a:solidFill>
            <a:srgbClr val="FFFF6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7B21B2B6-9CA0-491C-BA64-3A6EF68A3DCC}"/>
              </a:ext>
            </a:extLst>
          </p:cNvPr>
          <p:cNvSpPr/>
          <p:nvPr/>
        </p:nvSpPr>
        <p:spPr>
          <a:xfrm>
            <a:off x="3862926" y="4900055"/>
            <a:ext cx="332916" cy="332916"/>
          </a:xfrm>
          <a:prstGeom prst="ellipse">
            <a:avLst/>
          </a:prstGeom>
          <a:solidFill>
            <a:srgbClr val="FFFF6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2" name="Content Placeholder 2">
            <a:extLst>
              <a:ext uri="{FF2B5EF4-FFF2-40B4-BE49-F238E27FC236}">
                <a16:creationId xmlns:a16="http://schemas.microsoft.com/office/drawing/2014/main" id="{90C2DF34-8DA2-4B1C-987E-C1D88BA71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5" y="5902586"/>
            <a:ext cx="8618917" cy="52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By default the </a:t>
            </a:r>
            <a:r>
              <a:rPr lang="en-US" b="1" dirty="0"/>
              <a:t>generator </a:t>
            </a:r>
            <a:r>
              <a:rPr lang="en-US" dirty="0"/>
              <a:t>function picks the first value in within each timesteps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71414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51" grpId="0" animBg="1"/>
      <p:bldP spid="156" grpId="0"/>
      <p:bldP spid="157" grpId="0"/>
      <p:bldP spid="158" grpId="0"/>
      <p:bldP spid="159" grpId="0"/>
      <p:bldP spid="160" grpId="0"/>
      <p:bldP spid="161" grpId="0"/>
      <p:bldP spid="162" grpId="0" animBg="1"/>
      <p:bldP spid="163" grpId="0"/>
      <p:bldP spid="164" grpId="0"/>
      <p:bldP spid="167" grpId="0" animBg="1"/>
      <p:bldP spid="168" grpId="0" animBg="1"/>
      <p:bldP spid="169" grpId="0" animBg="1"/>
      <p:bldP spid="170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666EF7D-2F90-469B-97C4-3F9FCDC25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91" y="1562565"/>
            <a:ext cx="6123086" cy="39837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4D4F05-09CD-4C80-9363-77DFEBE0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Time-series sampling procedure</a:t>
            </a:r>
            <a:endParaRPr lang="en-PH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31990B3-D807-4A65-A787-E7D2CDAC108C}"/>
              </a:ext>
            </a:extLst>
          </p:cNvPr>
          <p:cNvGrpSpPr/>
          <p:nvPr/>
        </p:nvGrpSpPr>
        <p:grpSpPr>
          <a:xfrm>
            <a:off x="521782" y="2140598"/>
            <a:ext cx="4779020" cy="332917"/>
            <a:chOff x="2222248" y="2604425"/>
            <a:chExt cx="4779020" cy="332917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68A551B7-CFDA-4143-B0FD-682C19F465E0}"/>
                </a:ext>
              </a:extLst>
            </p:cNvPr>
            <p:cNvSpPr/>
            <p:nvPr/>
          </p:nvSpPr>
          <p:spPr>
            <a:xfrm>
              <a:off x="2222248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3B8772A-BF56-479E-A4BF-5994FB42898D}"/>
                </a:ext>
              </a:extLst>
            </p:cNvPr>
            <p:cNvSpPr/>
            <p:nvPr/>
          </p:nvSpPr>
          <p:spPr>
            <a:xfrm>
              <a:off x="2772213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B71D2E9F-F948-46F0-AC17-4B66BFC56123}"/>
                </a:ext>
              </a:extLst>
            </p:cNvPr>
            <p:cNvSpPr/>
            <p:nvPr/>
          </p:nvSpPr>
          <p:spPr>
            <a:xfrm>
              <a:off x="3322178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15C0F18-8606-4543-B85E-1504B94DD7D3}"/>
                </a:ext>
              </a:extLst>
            </p:cNvPr>
            <p:cNvSpPr/>
            <p:nvPr/>
          </p:nvSpPr>
          <p:spPr>
            <a:xfrm>
              <a:off x="3872143" y="2604426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0CAB5D2A-71C2-4CDD-9DB3-760FBF28D24C}"/>
                </a:ext>
              </a:extLst>
            </p:cNvPr>
            <p:cNvSpPr/>
            <p:nvPr/>
          </p:nvSpPr>
          <p:spPr>
            <a:xfrm>
              <a:off x="4422108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98122CD-5CBA-451C-B4D8-A73209E8D7C5}"/>
                </a:ext>
              </a:extLst>
            </p:cNvPr>
            <p:cNvSpPr/>
            <p:nvPr/>
          </p:nvSpPr>
          <p:spPr>
            <a:xfrm>
              <a:off x="5018457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A18EB5A3-DC62-4690-B005-0E5874C06496}"/>
                </a:ext>
              </a:extLst>
            </p:cNvPr>
            <p:cNvSpPr/>
            <p:nvPr/>
          </p:nvSpPr>
          <p:spPr>
            <a:xfrm>
              <a:off x="5568422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239B5677-FB6F-470A-9BEB-7C55054CB8D3}"/>
                </a:ext>
              </a:extLst>
            </p:cNvPr>
            <p:cNvSpPr/>
            <p:nvPr/>
          </p:nvSpPr>
          <p:spPr>
            <a:xfrm>
              <a:off x="6118387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B73CF15D-204C-472B-83C7-01A6FA726C4A}"/>
                </a:ext>
              </a:extLst>
            </p:cNvPr>
            <p:cNvSpPr/>
            <p:nvPr/>
          </p:nvSpPr>
          <p:spPr>
            <a:xfrm>
              <a:off x="6668352" y="2604426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E6380E38-1F19-4AF0-8DA6-92C1044ADF3D}"/>
              </a:ext>
            </a:extLst>
          </p:cNvPr>
          <p:cNvSpPr/>
          <p:nvPr/>
        </p:nvSpPr>
        <p:spPr>
          <a:xfrm>
            <a:off x="4843602" y="1958379"/>
            <a:ext cx="574860" cy="697351"/>
          </a:xfrm>
          <a:prstGeom prst="roundRect">
            <a:avLst/>
          </a:prstGeom>
          <a:noFill/>
          <a:ln w="38100">
            <a:solidFill>
              <a:srgbClr val="FF4B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B911AB8-C55C-40A5-A084-FCA33BAB36DA}"/>
              </a:ext>
            </a:extLst>
          </p:cNvPr>
          <p:cNvGrpSpPr/>
          <p:nvPr/>
        </p:nvGrpSpPr>
        <p:grpSpPr>
          <a:xfrm>
            <a:off x="378800" y="1774139"/>
            <a:ext cx="3380631" cy="1065830"/>
            <a:chOff x="2079266" y="2237966"/>
            <a:chExt cx="3380631" cy="1065830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C10CEB12-B023-45B7-A452-2042A5AEC27C}"/>
                </a:ext>
              </a:extLst>
            </p:cNvPr>
            <p:cNvSpPr/>
            <p:nvPr/>
          </p:nvSpPr>
          <p:spPr>
            <a:xfrm>
              <a:off x="2079266" y="2422207"/>
              <a:ext cx="3380631" cy="69735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0015FE68-FFBD-4247-9C0D-99323112FA87}"/>
                </a:ext>
              </a:extLst>
            </p:cNvPr>
            <p:cNvCxnSpPr>
              <a:cxnSpLocks/>
            </p:cNvCxnSpPr>
            <p:nvPr/>
          </p:nvCxnSpPr>
          <p:spPr>
            <a:xfrm>
              <a:off x="3199524" y="2237966"/>
              <a:ext cx="0" cy="1065830"/>
            </a:xfrm>
            <a:prstGeom prst="line">
              <a:avLst/>
            </a:prstGeom>
            <a:ln w="38100">
              <a:solidFill>
                <a:srgbClr val="FF4B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21EF6E3-2CD4-4E98-A72B-9398A6E0D6D2}"/>
                </a:ext>
              </a:extLst>
            </p:cNvPr>
            <p:cNvCxnSpPr>
              <a:cxnSpLocks/>
            </p:cNvCxnSpPr>
            <p:nvPr/>
          </p:nvCxnSpPr>
          <p:spPr>
            <a:xfrm>
              <a:off x="4316092" y="2237966"/>
              <a:ext cx="0" cy="1065830"/>
            </a:xfrm>
            <a:prstGeom prst="line">
              <a:avLst/>
            </a:prstGeom>
            <a:ln w="38100">
              <a:solidFill>
                <a:srgbClr val="FF4B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Content Placeholder 2">
            <a:extLst>
              <a:ext uri="{FF2B5EF4-FFF2-40B4-BE49-F238E27FC236}">
                <a16:creationId xmlns:a16="http://schemas.microsoft.com/office/drawing/2014/main" id="{5A0A2623-BFED-4FF2-BF52-1BDBC781A00B}"/>
              </a:ext>
            </a:extLst>
          </p:cNvPr>
          <p:cNvSpPr txBox="1">
            <a:spLocks/>
          </p:cNvSpPr>
          <p:nvPr/>
        </p:nvSpPr>
        <p:spPr>
          <a:xfrm>
            <a:off x="330205" y="1527547"/>
            <a:ext cx="1190209" cy="378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b="1" dirty="0"/>
              <a:t>Sample</a:t>
            </a:r>
            <a:endParaRPr lang="en-PH" b="1" dirty="0"/>
          </a:p>
        </p:txBody>
      </p:sp>
      <p:sp>
        <p:nvSpPr>
          <p:cNvPr id="157" name="Content Placeholder 2">
            <a:extLst>
              <a:ext uri="{FF2B5EF4-FFF2-40B4-BE49-F238E27FC236}">
                <a16:creationId xmlns:a16="http://schemas.microsoft.com/office/drawing/2014/main" id="{E5429A77-CA3C-464B-AC0A-A1F7D0BA3CAD}"/>
              </a:ext>
            </a:extLst>
          </p:cNvPr>
          <p:cNvSpPr txBox="1">
            <a:spLocks/>
          </p:cNvSpPr>
          <p:nvPr/>
        </p:nvSpPr>
        <p:spPr>
          <a:xfrm>
            <a:off x="4417921" y="1492134"/>
            <a:ext cx="1190209" cy="378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b="1" dirty="0"/>
              <a:t>Target</a:t>
            </a:r>
            <a:endParaRPr lang="en-PH" b="1" dirty="0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4222B3BE-86BC-42CA-B2C9-92D49F3AA864}"/>
              </a:ext>
            </a:extLst>
          </p:cNvPr>
          <p:cNvSpPr/>
          <p:nvPr/>
        </p:nvSpPr>
        <p:spPr>
          <a:xfrm>
            <a:off x="521782" y="2146490"/>
            <a:ext cx="332916" cy="332916"/>
          </a:xfrm>
          <a:prstGeom prst="ellipse">
            <a:avLst/>
          </a:prstGeom>
          <a:solidFill>
            <a:srgbClr val="FFFF6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331C80BA-CC9E-41E7-829C-C5A8C1DC073E}"/>
              </a:ext>
            </a:extLst>
          </p:cNvPr>
          <p:cNvSpPr/>
          <p:nvPr/>
        </p:nvSpPr>
        <p:spPr>
          <a:xfrm>
            <a:off x="1621712" y="2147397"/>
            <a:ext cx="332916" cy="332916"/>
          </a:xfrm>
          <a:prstGeom prst="ellipse">
            <a:avLst/>
          </a:prstGeom>
          <a:solidFill>
            <a:srgbClr val="FFFF6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1CFFC3E1-8D1F-4884-B30A-E29BBCD79D07}"/>
              </a:ext>
            </a:extLst>
          </p:cNvPr>
          <p:cNvSpPr/>
          <p:nvPr/>
        </p:nvSpPr>
        <p:spPr>
          <a:xfrm>
            <a:off x="2722630" y="2147397"/>
            <a:ext cx="332916" cy="332916"/>
          </a:xfrm>
          <a:prstGeom prst="ellipse">
            <a:avLst/>
          </a:prstGeom>
          <a:solidFill>
            <a:srgbClr val="FFFF6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A90EE5-9D50-4829-B9AF-25C06807F890}"/>
              </a:ext>
            </a:extLst>
          </p:cNvPr>
          <p:cNvSpPr/>
          <p:nvPr/>
        </p:nvSpPr>
        <p:spPr>
          <a:xfrm>
            <a:off x="6471037" y="4949106"/>
            <a:ext cx="2338467" cy="26087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D5B27D9-7856-40F7-AF75-FCBA1DA68CBA}"/>
              </a:ext>
            </a:extLst>
          </p:cNvPr>
          <p:cNvSpPr/>
          <p:nvPr/>
        </p:nvSpPr>
        <p:spPr>
          <a:xfrm>
            <a:off x="8057739" y="4889648"/>
            <a:ext cx="600961" cy="389745"/>
          </a:xfrm>
          <a:prstGeom prst="rect">
            <a:avLst/>
          </a:prstGeom>
          <a:noFill/>
          <a:ln w="38100">
            <a:solidFill>
              <a:srgbClr val="FF4B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67D8F9F-7C4B-4E13-B2DC-1B8E36C4260B}"/>
              </a:ext>
            </a:extLst>
          </p:cNvPr>
          <p:cNvSpPr/>
          <p:nvPr/>
        </p:nvSpPr>
        <p:spPr>
          <a:xfrm>
            <a:off x="9513642" y="4689800"/>
            <a:ext cx="600961" cy="389745"/>
          </a:xfrm>
          <a:prstGeom prst="rect">
            <a:avLst/>
          </a:prstGeom>
          <a:noFill/>
          <a:ln w="38100">
            <a:solidFill>
              <a:srgbClr val="FF4B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8AD3EEF-3913-45A2-A2D0-DDE4F98B8E46}"/>
              </a:ext>
            </a:extLst>
          </p:cNvPr>
          <p:cNvSpPr/>
          <p:nvPr/>
        </p:nvSpPr>
        <p:spPr>
          <a:xfrm>
            <a:off x="6490407" y="2839969"/>
            <a:ext cx="4886796" cy="389745"/>
          </a:xfrm>
          <a:prstGeom prst="rect">
            <a:avLst/>
          </a:prstGeom>
          <a:noFill/>
          <a:ln w="38100">
            <a:solidFill>
              <a:srgbClr val="FF4B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47E1205-412D-408A-9F5D-F2D7D2B4984E}"/>
              </a:ext>
            </a:extLst>
          </p:cNvPr>
          <p:cNvSpPr/>
          <p:nvPr/>
        </p:nvSpPr>
        <p:spPr>
          <a:xfrm>
            <a:off x="3701591" y="1868083"/>
            <a:ext cx="656704" cy="877942"/>
          </a:xfrm>
          <a:prstGeom prst="rect">
            <a:avLst/>
          </a:prstGeom>
          <a:noFill/>
          <a:ln w="38100">
            <a:solidFill>
              <a:srgbClr val="D7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Content Placeholder 2">
            <a:extLst>
              <a:ext uri="{FF2B5EF4-FFF2-40B4-BE49-F238E27FC236}">
                <a16:creationId xmlns:a16="http://schemas.microsoft.com/office/drawing/2014/main" id="{948F0372-5809-4FC9-8E0D-641183345058}"/>
              </a:ext>
            </a:extLst>
          </p:cNvPr>
          <p:cNvSpPr txBox="1">
            <a:spLocks/>
          </p:cNvSpPr>
          <p:nvPr/>
        </p:nvSpPr>
        <p:spPr>
          <a:xfrm>
            <a:off x="3670606" y="2876176"/>
            <a:ext cx="1190209" cy="378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rows[ j ]</a:t>
            </a:r>
            <a:endParaRPr lang="en-PH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AD93DE3-5867-4A98-A09D-4124AA0F733D}"/>
              </a:ext>
            </a:extLst>
          </p:cNvPr>
          <p:cNvSpPr/>
          <p:nvPr/>
        </p:nvSpPr>
        <p:spPr>
          <a:xfrm>
            <a:off x="329217" y="1868083"/>
            <a:ext cx="656704" cy="877942"/>
          </a:xfrm>
          <a:prstGeom prst="rect">
            <a:avLst/>
          </a:prstGeom>
          <a:noFill/>
          <a:ln w="38100">
            <a:solidFill>
              <a:srgbClr val="D7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Content Placeholder 2">
            <a:extLst>
              <a:ext uri="{FF2B5EF4-FFF2-40B4-BE49-F238E27FC236}">
                <a16:creationId xmlns:a16="http://schemas.microsoft.com/office/drawing/2014/main" id="{2905D6B9-A568-4335-BE57-D73551F11568}"/>
              </a:ext>
            </a:extLst>
          </p:cNvPr>
          <p:cNvSpPr txBox="1">
            <a:spLocks/>
          </p:cNvSpPr>
          <p:nvPr/>
        </p:nvSpPr>
        <p:spPr>
          <a:xfrm>
            <a:off x="259593" y="2870404"/>
            <a:ext cx="2244999" cy="378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rows[ j ] - lookback </a:t>
            </a:r>
            <a:endParaRPr lang="en-PH" dirty="0"/>
          </a:p>
        </p:txBody>
      </p:sp>
      <p:sp>
        <p:nvSpPr>
          <p:cNvPr id="99" name="Content Placeholder 2">
            <a:extLst>
              <a:ext uri="{FF2B5EF4-FFF2-40B4-BE49-F238E27FC236}">
                <a16:creationId xmlns:a16="http://schemas.microsoft.com/office/drawing/2014/main" id="{DF36BEB4-CD32-40D5-8010-025C34977F4F}"/>
              </a:ext>
            </a:extLst>
          </p:cNvPr>
          <p:cNvSpPr txBox="1">
            <a:spLocks/>
          </p:cNvSpPr>
          <p:nvPr/>
        </p:nvSpPr>
        <p:spPr>
          <a:xfrm>
            <a:off x="480823" y="4608021"/>
            <a:ext cx="5615177" cy="6180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1800" b="1" dirty="0"/>
              <a:t>indices </a:t>
            </a:r>
            <a:r>
              <a:rPr lang="en-US" sz="1800" dirty="0"/>
              <a:t>= range(rows[ j ] – lookback, rows[ j ], step)</a:t>
            </a:r>
            <a:endParaRPr lang="en-PH" sz="1800" dirty="0"/>
          </a:p>
        </p:txBody>
      </p:sp>
      <p:sp>
        <p:nvSpPr>
          <p:cNvPr id="100" name="Content Placeholder 2">
            <a:extLst>
              <a:ext uri="{FF2B5EF4-FFF2-40B4-BE49-F238E27FC236}">
                <a16:creationId xmlns:a16="http://schemas.microsoft.com/office/drawing/2014/main" id="{3B50AD31-4DBD-48DF-904F-BB3D45207FDE}"/>
              </a:ext>
            </a:extLst>
          </p:cNvPr>
          <p:cNvSpPr txBox="1">
            <a:spLocks/>
          </p:cNvSpPr>
          <p:nvPr/>
        </p:nvSpPr>
        <p:spPr>
          <a:xfrm>
            <a:off x="280298" y="3963589"/>
            <a:ext cx="5215603" cy="6180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b="1" dirty="0"/>
              <a:t>Getting the indices of the sampled values:</a:t>
            </a:r>
            <a:endParaRPr lang="en-PH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A4973C1-FC06-4B93-A456-DDAA921AAB7C}"/>
              </a:ext>
            </a:extLst>
          </p:cNvPr>
          <p:cNvSpPr/>
          <p:nvPr/>
        </p:nvSpPr>
        <p:spPr>
          <a:xfrm>
            <a:off x="6487079" y="3679620"/>
            <a:ext cx="4886796" cy="461168"/>
          </a:xfrm>
          <a:prstGeom prst="rect">
            <a:avLst/>
          </a:prstGeom>
          <a:noFill/>
          <a:ln w="38100">
            <a:solidFill>
              <a:srgbClr val="FF4B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1070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2" grpId="0" animBg="1"/>
      <p:bldP spid="93" grpId="0" animBg="1"/>
      <p:bldP spid="94" grpId="0" animBg="1"/>
      <p:bldP spid="95" grpId="0" animBg="1"/>
      <p:bldP spid="96" grpId="0"/>
      <p:bldP spid="97" grpId="0" animBg="1"/>
      <p:bldP spid="98" grpId="0"/>
      <p:bldP spid="99" grpId="0"/>
      <p:bldP spid="100" grpId="0"/>
      <p:bldP spid="10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FDB9C10B-9498-4045-BCA3-C5E1B444A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58" y="2053754"/>
            <a:ext cx="5655442" cy="367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4D4F05-09CD-4C80-9363-77DFEBE0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sampling aggregation</a:t>
            </a:r>
            <a:endParaRPr lang="en-P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2F7B35-EF1B-49C5-9698-A3225198E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822" y="2057902"/>
            <a:ext cx="5348067" cy="3675390"/>
          </a:xfrm>
          <a:prstGeom prst="rect">
            <a:avLst/>
          </a:prstGeom>
        </p:spPr>
      </p:pic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E91C8E41-8339-49CC-B8B3-5763C60AD108}"/>
              </a:ext>
            </a:extLst>
          </p:cNvPr>
          <p:cNvSpPr txBox="1">
            <a:spLocks/>
          </p:cNvSpPr>
          <p:nvPr/>
        </p:nvSpPr>
        <p:spPr>
          <a:xfrm>
            <a:off x="498069" y="1599492"/>
            <a:ext cx="1190209" cy="378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b="1" dirty="0"/>
              <a:t>Old</a:t>
            </a:r>
            <a:endParaRPr lang="en-PH" b="1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C7A0C919-A923-4C67-90B3-A2C3A6A3B77F}"/>
              </a:ext>
            </a:extLst>
          </p:cNvPr>
          <p:cNvSpPr txBox="1">
            <a:spLocks/>
          </p:cNvSpPr>
          <p:nvPr/>
        </p:nvSpPr>
        <p:spPr>
          <a:xfrm>
            <a:off x="6329822" y="1599492"/>
            <a:ext cx="1190209" cy="378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b="1" dirty="0"/>
              <a:t>New</a:t>
            </a:r>
            <a:endParaRPr lang="en-PH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D8A9FF8-C196-421C-82FB-175F49BE71B9}"/>
              </a:ext>
            </a:extLst>
          </p:cNvPr>
          <p:cNvSpPr/>
          <p:nvPr/>
        </p:nvSpPr>
        <p:spPr>
          <a:xfrm>
            <a:off x="1282606" y="5004277"/>
            <a:ext cx="4219836" cy="389745"/>
          </a:xfrm>
          <a:prstGeom prst="rect">
            <a:avLst/>
          </a:prstGeom>
          <a:noFill/>
          <a:ln w="38100">
            <a:solidFill>
              <a:srgbClr val="FF4B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ED70C8D-967B-4CE8-951B-107769BF328A}"/>
              </a:ext>
            </a:extLst>
          </p:cNvPr>
          <p:cNvSpPr/>
          <p:nvPr/>
        </p:nvSpPr>
        <p:spPr>
          <a:xfrm>
            <a:off x="7125118" y="4889615"/>
            <a:ext cx="4219836" cy="389745"/>
          </a:xfrm>
          <a:prstGeom prst="rect">
            <a:avLst/>
          </a:prstGeom>
          <a:noFill/>
          <a:ln w="38100">
            <a:solidFill>
              <a:srgbClr val="FF4B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9150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4F05-09CD-4C80-9363-77DFEBE0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sampling aggregation</a:t>
            </a: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71BF01-7840-4932-AA1A-7710ADD95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104" y="2612106"/>
            <a:ext cx="7067550" cy="359092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739031A-7E3F-4CA4-8173-9E0F9F112DE8}"/>
              </a:ext>
            </a:extLst>
          </p:cNvPr>
          <p:cNvGrpSpPr/>
          <p:nvPr/>
        </p:nvGrpSpPr>
        <p:grpSpPr>
          <a:xfrm>
            <a:off x="3156525" y="1912735"/>
            <a:ext cx="5878950" cy="332917"/>
            <a:chOff x="2222248" y="2604425"/>
            <a:chExt cx="5878950" cy="33291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51E6400-6A79-4FE9-99FD-050959EB2CD3}"/>
                </a:ext>
              </a:extLst>
            </p:cNvPr>
            <p:cNvSpPr/>
            <p:nvPr/>
          </p:nvSpPr>
          <p:spPr>
            <a:xfrm>
              <a:off x="2222248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D7C9250-5073-49D4-A220-8CD88F68A378}"/>
                </a:ext>
              </a:extLst>
            </p:cNvPr>
            <p:cNvSpPr/>
            <p:nvPr/>
          </p:nvSpPr>
          <p:spPr>
            <a:xfrm>
              <a:off x="2772213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8C49E7-BDC0-46F5-8E2D-5B0505024FFF}"/>
                </a:ext>
              </a:extLst>
            </p:cNvPr>
            <p:cNvSpPr/>
            <p:nvPr/>
          </p:nvSpPr>
          <p:spPr>
            <a:xfrm>
              <a:off x="3322178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344C9E0-DA21-44D0-87FD-BC5294EDB4AD}"/>
                </a:ext>
              </a:extLst>
            </p:cNvPr>
            <p:cNvSpPr/>
            <p:nvPr/>
          </p:nvSpPr>
          <p:spPr>
            <a:xfrm>
              <a:off x="3872143" y="2604426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9F7F765-9CC6-42BB-AA84-C2835C3E3FE9}"/>
                </a:ext>
              </a:extLst>
            </p:cNvPr>
            <p:cNvSpPr/>
            <p:nvPr/>
          </p:nvSpPr>
          <p:spPr>
            <a:xfrm>
              <a:off x="4422108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DB562F5-F351-4F42-9F2A-4D3A0B4D9277}"/>
                </a:ext>
              </a:extLst>
            </p:cNvPr>
            <p:cNvSpPr/>
            <p:nvPr/>
          </p:nvSpPr>
          <p:spPr>
            <a:xfrm>
              <a:off x="5018457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ABF1BB0-9A76-462C-86C6-B9EB0D7FDB92}"/>
                </a:ext>
              </a:extLst>
            </p:cNvPr>
            <p:cNvSpPr/>
            <p:nvPr/>
          </p:nvSpPr>
          <p:spPr>
            <a:xfrm>
              <a:off x="5568422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AAF00E2-16D0-47FF-A07B-45FFC54BCBDC}"/>
                </a:ext>
              </a:extLst>
            </p:cNvPr>
            <p:cNvSpPr/>
            <p:nvPr/>
          </p:nvSpPr>
          <p:spPr>
            <a:xfrm>
              <a:off x="6118387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27A4729-C2F7-4DD4-9340-E05AB4B79325}"/>
                </a:ext>
              </a:extLst>
            </p:cNvPr>
            <p:cNvSpPr/>
            <p:nvPr/>
          </p:nvSpPr>
          <p:spPr>
            <a:xfrm>
              <a:off x="6668352" y="2604426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F89CE93-B9E0-4C7D-B80F-71A1BF76C9BA}"/>
                </a:ext>
              </a:extLst>
            </p:cNvPr>
            <p:cNvSpPr/>
            <p:nvPr/>
          </p:nvSpPr>
          <p:spPr>
            <a:xfrm>
              <a:off x="7218317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20F4513-634D-4202-991A-85294AC2FE30}"/>
                </a:ext>
              </a:extLst>
            </p:cNvPr>
            <p:cNvSpPr/>
            <p:nvPr/>
          </p:nvSpPr>
          <p:spPr>
            <a:xfrm>
              <a:off x="7768282" y="2604426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6CD4D29-D770-44ED-8A7F-32DBFD16E67B}"/>
              </a:ext>
            </a:extLst>
          </p:cNvPr>
          <p:cNvGrpSpPr/>
          <p:nvPr/>
        </p:nvGrpSpPr>
        <p:grpSpPr>
          <a:xfrm>
            <a:off x="3013543" y="1546276"/>
            <a:ext cx="3380631" cy="1065830"/>
            <a:chOff x="2079266" y="2237966"/>
            <a:chExt cx="3380631" cy="106583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728CBDF-F969-4B3E-8696-97E88C225EAA}"/>
                </a:ext>
              </a:extLst>
            </p:cNvPr>
            <p:cNvSpPr/>
            <p:nvPr/>
          </p:nvSpPr>
          <p:spPr>
            <a:xfrm>
              <a:off x="2079266" y="2422207"/>
              <a:ext cx="3380631" cy="69735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B3CD138-0C57-4BB8-B68F-A705FB786FB1}"/>
                </a:ext>
              </a:extLst>
            </p:cNvPr>
            <p:cNvCxnSpPr>
              <a:cxnSpLocks/>
            </p:cNvCxnSpPr>
            <p:nvPr/>
          </p:nvCxnSpPr>
          <p:spPr>
            <a:xfrm>
              <a:off x="3199524" y="2237966"/>
              <a:ext cx="0" cy="1065830"/>
            </a:xfrm>
            <a:prstGeom prst="line">
              <a:avLst/>
            </a:prstGeom>
            <a:ln w="38100">
              <a:solidFill>
                <a:srgbClr val="FF4B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7802E5E-67D0-4D78-962D-867D826956BB}"/>
                </a:ext>
              </a:extLst>
            </p:cNvPr>
            <p:cNvCxnSpPr>
              <a:cxnSpLocks/>
            </p:cNvCxnSpPr>
            <p:nvPr/>
          </p:nvCxnSpPr>
          <p:spPr>
            <a:xfrm>
              <a:off x="4316092" y="2237966"/>
              <a:ext cx="0" cy="1065830"/>
            </a:xfrm>
            <a:prstGeom prst="line">
              <a:avLst/>
            </a:prstGeom>
            <a:ln w="38100">
              <a:solidFill>
                <a:srgbClr val="FF4B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08EB203-1499-4FDE-9790-BF2AE973335F}"/>
              </a:ext>
            </a:extLst>
          </p:cNvPr>
          <p:cNvSpPr txBox="1">
            <a:spLocks/>
          </p:cNvSpPr>
          <p:nvPr/>
        </p:nvSpPr>
        <p:spPr>
          <a:xfrm>
            <a:off x="1630007" y="1890091"/>
            <a:ext cx="1190209" cy="378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b="1" dirty="0"/>
              <a:t>Sample</a:t>
            </a:r>
            <a:endParaRPr lang="en-PH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9F9C0D-8E0E-4F71-8223-673B74F91DA3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394174" y="2079193"/>
            <a:ext cx="1237422" cy="1979460"/>
          </a:xfrm>
          <a:prstGeom prst="line">
            <a:avLst/>
          </a:prstGeom>
          <a:ln w="381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57DA71B-8DF5-4E69-9B45-D26014D1E450}"/>
              </a:ext>
            </a:extLst>
          </p:cNvPr>
          <p:cNvCxnSpPr>
            <a:cxnSpLocks/>
            <a:stCxn id="24" idx="1"/>
          </p:cNvCxnSpPr>
          <p:nvPr/>
        </p:nvCxnSpPr>
        <p:spPr>
          <a:xfrm>
            <a:off x="3013543" y="2079193"/>
            <a:ext cx="3105649" cy="2034545"/>
          </a:xfrm>
          <a:prstGeom prst="line">
            <a:avLst/>
          </a:prstGeom>
          <a:ln w="381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494905F-090A-47F9-8314-C691E786BB0A}"/>
              </a:ext>
            </a:extLst>
          </p:cNvPr>
          <p:cNvCxnSpPr>
            <a:cxnSpLocks/>
          </p:cNvCxnSpPr>
          <p:nvPr/>
        </p:nvCxnSpPr>
        <p:spPr>
          <a:xfrm>
            <a:off x="4111746" y="2079191"/>
            <a:ext cx="2368591" cy="2162030"/>
          </a:xfrm>
          <a:prstGeom prst="line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CC0F07D-7B2B-4B80-801C-C8F54643C8A1}"/>
              </a:ext>
            </a:extLst>
          </p:cNvPr>
          <p:cNvCxnSpPr>
            <a:cxnSpLocks/>
          </p:cNvCxnSpPr>
          <p:nvPr/>
        </p:nvCxnSpPr>
        <p:spPr>
          <a:xfrm>
            <a:off x="5241695" y="2141139"/>
            <a:ext cx="1224819" cy="2100082"/>
          </a:xfrm>
          <a:prstGeom prst="line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D8824A9-DF36-4CB8-B708-71DBF4BC5764}"/>
              </a:ext>
            </a:extLst>
          </p:cNvPr>
          <p:cNvSpPr/>
          <p:nvPr/>
        </p:nvSpPr>
        <p:spPr>
          <a:xfrm>
            <a:off x="3093419" y="1530558"/>
            <a:ext cx="968042" cy="1145710"/>
          </a:xfrm>
          <a:prstGeom prst="roundRect">
            <a:avLst/>
          </a:prstGeom>
          <a:noFill/>
          <a:ln w="38100">
            <a:solidFill>
              <a:srgbClr val="D7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A513B49-0CD0-4EFF-95AA-B210ED2D3C51}"/>
              </a:ext>
            </a:extLst>
          </p:cNvPr>
          <p:cNvSpPr/>
          <p:nvPr/>
        </p:nvSpPr>
        <p:spPr>
          <a:xfrm>
            <a:off x="2675979" y="4712188"/>
            <a:ext cx="3902984" cy="1448444"/>
          </a:xfrm>
          <a:prstGeom prst="roundRect">
            <a:avLst/>
          </a:prstGeom>
          <a:noFill/>
          <a:ln w="38100">
            <a:solidFill>
              <a:srgbClr val="D7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0084C5A-E7A3-4865-B06A-D58155D567F4}"/>
              </a:ext>
            </a:extLst>
          </p:cNvPr>
          <p:cNvSpPr/>
          <p:nvPr/>
        </p:nvSpPr>
        <p:spPr>
          <a:xfrm>
            <a:off x="4209986" y="1530558"/>
            <a:ext cx="968042" cy="1145710"/>
          </a:xfrm>
          <a:prstGeom prst="roundRect">
            <a:avLst/>
          </a:prstGeom>
          <a:noFill/>
          <a:ln w="38100">
            <a:solidFill>
              <a:srgbClr val="D7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579B544-D043-42AD-85D9-C177E9135C25}"/>
              </a:ext>
            </a:extLst>
          </p:cNvPr>
          <p:cNvSpPr/>
          <p:nvPr/>
        </p:nvSpPr>
        <p:spPr>
          <a:xfrm>
            <a:off x="5357519" y="1530558"/>
            <a:ext cx="968042" cy="1145710"/>
          </a:xfrm>
          <a:prstGeom prst="roundRect">
            <a:avLst/>
          </a:prstGeom>
          <a:noFill/>
          <a:ln w="38100">
            <a:solidFill>
              <a:srgbClr val="D7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787C3AE4-E8AF-46E8-A472-0973E096D771}"/>
              </a:ext>
            </a:extLst>
          </p:cNvPr>
          <p:cNvCxnSpPr>
            <a:stCxn id="47" idx="2"/>
            <a:endCxn id="48" idx="0"/>
          </p:cNvCxnSpPr>
          <p:nvPr/>
        </p:nvCxnSpPr>
        <p:spPr>
          <a:xfrm rot="16200000" flipH="1">
            <a:off x="3084495" y="3169212"/>
            <a:ext cx="2035920" cy="1050031"/>
          </a:xfrm>
          <a:prstGeom prst="curvedConnector3">
            <a:avLst/>
          </a:prstGeom>
          <a:ln w="38100">
            <a:solidFill>
              <a:srgbClr val="D7D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CC1CADC1-5168-4546-81B4-28FE54DCECC1}"/>
              </a:ext>
            </a:extLst>
          </p:cNvPr>
          <p:cNvCxnSpPr>
            <a:cxnSpLocks/>
            <a:stCxn id="49" idx="2"/>
            <a:endCxn id="48" idx="0"/>
          </p:cNvCxnSpPr>
          <p:nvPr/>
        </p:nvCxnSpPr>
        <p:spPr>
          <a:xfrm rot="5400000">
            <a:off x="3642779" y="3660960"/>
            <a:ext cx="2035920" cy="66536"/>
          </a:xfrm>
          <a:prstGeom prst="curvedConnector3">
            <a:avLst/>
          </a:prstGeom>
          <a:ln w="38100">
            <a:solidFill>
              <a:srgbClr val="D7D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9DDC588C-7487-4DA8-B0FD-21CCFB6B86F0}"/>
              </a:ext>
            </a:extLst>
          </p:cNvPr>
          <p:cNvCxnSpPr>
            <a:cxnSpLocks/>
            <a:stCxn id="50" idx="2"/>
            <a:endCxn id="48" idx="0"/>
          </p:cNvCxnSpPr>
          <p:nvPr/>
        </p:nvCxnSpPr>
        <p:spPr>
          <a:xfrm rot="5400000">
            <a:off x="4216546" y="3087194"/>
            <a:ext cx="2035920" cy="1214069"/>
          </a:xfrm>
          <a:prstGeom prst="curvedConnector3">
            <a:avLst/>
          </a:prstGeom>
          <a:ln w="38100">
            <a:solidFill>
              <a:srgbClr val="D7D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28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7" grpId="0" animBg="1"/>
      <p:bldP spid="48" grpId="0" animBg="1"/>
      <p:bldP spid="49" grpId="0" animBg="1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B1084-05C4-46A6-AF96-449E2427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loss: Dense NN</a:t>
            </a:r>
            <a:endParaRPr lang="en-PH" dirty="0"/>
          </a:p>
        </p:txBody>
      </p:sp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8EB28D7B-6962-44ED-BBA9-AED1EFFCB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556" y="1674481"/>
            <a:ext cx="9904888" cy="436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3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B1084-05C4-46A6-AF96-449E2427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loss: LSTM</a:t>
            </a:r>
            <a:endParaRPr lang="en-PH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8F4C4D4A-69FA-4A10-A326-2DCCA016D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94" y="1691189"/>
            <a:ext cx="9973370" cy="43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0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B1084-05C4-46A6-AF96-449E2427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loss: GRU</a:t>
            </a:r>
            <a:endParaRPr lang="en-PH" dirty="0"/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591BF202-71EC-47F6-ABD2-1A695F82E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68" y="1744867"/>
            <a:ext cx="10038622" cy="43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8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1">
      <a:majorFont>
        <a:latin typeface="Franklin Gothic Demi Cond"/>
        <a:ea typeface=""/>
        <a:cs typeface=""/>
      </a:majorFont>
      <a:minorFont>
        <a:latin typeface="Gill Sans MT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454</TotalTime>
  <Words>299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Franklin Gothic Demi Cond</vt:lpstr>
      <vt:lpstr>Gill Sans MT</vt:lpstr>
      <vt:lpstr>Retrospect</vt:lpstr>
      <vt:lpstr>On effect of sampling procedure on RNN performance</vt:lpstr>
      <vt:lpstr>Time-series forecasting</vt:lpstr>
      <vt:lpstr>Time-series sampling procedure</vt:lpstr>
      <vt:lpstr>Time-series sampling procedure</vt:lpstr>
      <vt:lpstr>Adding a sampling aggregation</vt:lpstr>
      <vt:lpstr>Adding a sampling aggregation</vt:lpstr>
      <vt:lpstr>Validation loss: Dense NN</vt:lpstr>
      <vt:lpstr>Validation loss: LSTM</vt:lpstr>
      <vt:lpstr>Validation loss: GRU</vt:lpstr>
      <vt:lpstr>Run time: Dense NN</vt:lpstr>
      <vt:lpstr>Run time: LSTM and GRU</vt:lpstr>
      <vt:lpstr>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effects of sampling procedure on RNN performance</dc:title>
  <dc:creator>Leodegario U. Lorenzo II</dc:creator>
  <cp:lastModifiedBy>Leodegario U. Lorenzo II</cp:lastModifiedBy>
  <cp:revision>23</cp:revision>
  <dcterms:created xsi:type="dcterms:W3CDTF">2020-11-26T13:47:51Z</dcterms:created>
  <dcterms:modified xsi:type="dcterms:W3CDTF">2020-11-27T08:05:05Z</dcterms:modified>
</cp:coreProperties>
</file>