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6" r:id="rId2"/>
  </p:sldMasterIdLst>
  <p:notesMasterIdLst>
    <p:notesMasterId r:id="rId24"/>
  </p:notesMasterIdLst>
  <p:sldIdLst>
    <p:sldId id="2122" r:id="rId3"/>
    <p:sldId id="291" r:id="rId4"/>
    <p:sldId id="290" r:id="rId5"/>
    <p:sldId id="258" r:id="rId6"/>
    <p:sldId id="277" r:id="rId7"/>
    <p:sldId id="278" r:id="rId8"/>
    <p:sldId id="292" r:id="rId9"/>
    <p:sldId id="297" r:id="rId10"/>
    <p:sldId id="293" r:id="rId11"/>
    <p:sldId id="294" r:id="rId12"/>
    <p:sldId id="280" r:id="rId13"/>
    <p:sldId id="281" r:id="rId14"/>
    <p:sldId id="295" r:id="rId15"/>
    <p:sldId id="279" r:id="rId16"/>
    <p:sldId id="283" r:id="rId17"/>
    <p:sldId id="284" r:id="rId18"/>
    <p:sldId id="296" r:id="rId19"/>
    <p:sldId id="285" r:id="rId20"/>
    <p:sldId id="286" r:id="rId21"/>
    <p:sldId id="287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E2549-DBB5-4049-8B9D-254417014097}" v="5" dt="2022-11-03T17:18:17.774"/>
    <p1510:client id="{5DF04E9A-AFD1-BB4D-8074-38CF971F6F3D}" v="10" dt="2022-11-03T16:47:1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94"/>
  </p:normalViewPr>
  <p:slideViewPr>
    <p:cSldViewPr>
      <p:cViewPr varScale="1">
        <p:scale>
          <a:sx n="121" d="100"/>
          <a:sy n="121" d="100"/>
        </p:scale>
        <p:origin x="1592" y="17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099E2549-DBB5-4049-8B9D-254417014097}"/>
    <pc:docChg chg="undo custSel modSld">
      <pc:chgData name="Mehdi Davoodi" userId="374eff1b-b6cf-4832-b347-6d58b624eb25" providerId="ADAL" clId="{099E2549-DBB5-4049-8B9D-254417014097}" dt="2022-11-03T17:18:30.973" v="24" actId="14100"/>
      <pc:docMkLst>
        <pc:docMk/>
      </pc:docMkLst>
      <pc:sldChg chg="modSp mod">
        <pc:chgData name="Mehdi Davoodi" userId="374eff1b-b6cf-4832-b347-6d58b624eb25" providerId="ADAL" clId="{099E2549-DBB5-4049-8B9D-254417014097}" dt="2022-11-03T17:02:58.438" v="0" actId="15"/>
        <pc:sldMkLst>
          <pc:docMk/>
          <pc:sldMk cId="0" sldId="277"/>
        </pc:sldMkLst>
        <pc:spChg chg="mod">
          <ac:chgData name="Mehdi Davoodi" userId="374eff1b-b6cf-4832-b347-6d58b624eb25" providerId="ADAL" clId="{099E2549-DBB5-4049-8B9D-254417014097}" dt="2022-11-03T17:02:58.438" v="0" actId="15"/>
          <ac:spMkLst>
            <pc:docMk/>
            <pc:sldMk cId="0" sldId="277"/>
            <ac:spMk id="18434" creationId="{00000000-0000-0000-0000-000000000000}"/>
          </ac:spMkLst>
        </pc:spChg>
      </pc:sldChg>
      <pc:sldChg chg="modSp mod chgLayout">
        <pc:chgData name="Mehdi Davoodi" userId="374eff1b-b6cf-4832-b347-6d58b624eb25" providerId="ADAL" clId="{099E2549-DBB5-4049-8B9D-254417014097}" dt="2022-11-03T17:04:07.767" v="4" actId="14100"/>
        <pc:sldMkLst>
          <pc:docMk/>
          <pc:sldMk cId="3709004551" sldId="292"/>
        </pc:sldMkLst>
        <pc:spChg chg="mod">
          <ac:chgData name="Mehdi Davoodi" userId="374eff1b-b6cf-4832-b347-6d58b624eb25" providerId="ADAL" clId="{099E2549-DBB5-4049-8B9D-254417014097}" dt="2022-11-03T17:04:07.767" v="4" actId="14100"/>
          <ac:spMkLst>
            <pc:docMk/>
            <pc:sldMk cId="3709004551" sldId="292"/>
            <ac:spMk id="4" creationId="{701B9C22-3898-4D29-9ABB-9883FDF9D5A0}"/>
          </ac:spMkLst>
        </pc:spChg>
        <pc:spChg chg="mod ord">
          <ac:chgData name="Mehdi Davoodi" userId="374eff1b-b6cf-4832-b347-6d58b624eb25" providerId="ADAL" clId="{099E2549-DBB5-4049-8B9D-254417014097}" dt="2022-11-03T17:04:04.819" v="3" actId="700"/>
          <ac:spMkLst>
            <pc:docMk/>
            <pc:sldMk cId="3709004551" sldId="292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99E2549-DBB5-4049-8B9D-254417014097}" dt="2022-11-03T17:04:04.819" v="3" actId="700"/>
          <ac:spMkLst>
            <pc:docMk/>
            <pc:sldMk cId="3709004551" sldId="292"/>
            <ac:spMk id="16386" creationId="{00000000-0000-0000-0000-000000000000}"/>
          </ac:spMkLst>
        </pc:spChg>
      </pc:sldChg>
      <pc:sldChg chg="addSp delSp modSp mod modAnim">
        <pc:chgData name="Mehdi Davoodi" userId="374eff1b-b6cf-4832-b347-6d58b624eb25" providerId="ADAL" clId="{099E2549-DBB5-4049-8B9D-254417014097}" dt="2022-11-03T17:17:40.172" v="10"/>
        <pc:sldMkLst>
          <pc:docMk/>
          <pc:sldMk cId="4055335764" sldId="293"/>
        </pc:sldMkLst>
        <pc:spChg chg="add del mod">
          <ac:chgData name="Mehdi Davoodi" userId="374eff1b-b6cf-4832-b347-6d58b624eb25" providerId="ADAL" clId="{099E2549-DBB5-4049-8B9D-254417014097}" dt="2022-11-03T17:17:17.628" v="7" actId="478"/>
          <ac:spMkLst>
            <pc:docMk/>
            <pc:sldMk cId="4055335764" sldId="293"/>
            <ac:spMk id="5" creationId="{9703875D-7C6C-03DF-E745-306F72245BB4}"/>
          </ac:spMkLst>
        </pc:spChg>
        <pc:cxnChg chg="add mod">
          <ac:chgData name="Mehdi Davoodi" userId="374eff1b-b6cf-4832-b347-6d58b624eb25" providerId="ADAL" clId="{099E2549-DBB5-4049-8B9D-254417014097}" dt="2022-11-03T17:17:33.416" v="9" actId="14100"/>
          <ac:cxnSpMkLst>
            <pc:docMk/>
            <pc:sldMk cId="4055335764" sldId="293"/>
            <ac:cxnSpMk id="7" creationId="{CC17A7A1-07C3-7977-4FBE-68DB79EC894D}"/>
          </ac:cxnSpMkLst>
        </pc:cxnChg>
      </pc:sldChg>
      <pc:sldChg chg="addSp modSp mod modAnim">
        <pc:chgData name="Mehdi Davoodi" userId="374eff1b-b6cf-4832-b347-6d58b624eb25" providerId="ADAL" clId="{099E2549-DBB5-4049-8B9D-254417014097}" dt="2022-11-03T17:18:30.973" v="24" actId="14100"/>
        <pc:sldMkLst>
          <pc:docMk/>
          <pc:sldMk cId="1557505095" sldId="294"/>
        </pc:sldMkLst>
        <pc:picChg chg="mod">
          <ac:chgData name="Mehdi Davoodi" userId="374eff1b-b6cf-4832-b347-6d58b624eb25" providerId="ADAL" clId="{099E2549-DBB5-4049-8B9D-254417014097}" dt="2022-11-03T17:18:08.613" v="18" actId="1076"/>
          <ac:picMkLst>
            <pc:docMk/>
            <pc:sldMk cId="1557505095" sldId="294"/>
            <ac:picMk id="4" creationId="{11AC5FA7-5207-4364-8061-FF4BF04F212B}"/>
          </ac:picMkLst>
        </pc:picChg>
        <pc:cxnChg chg="add mod">
          <ac:chgData name="Mehdi Davoodi" userId="374eff1b-b6cf-4832-b347-6d58b624eb25" providerId="ADAL" clId="{099E2549-DBB5-4049-8B9D-254417014097}" dt="2022-11-03T17:18:01.232" v="14" actId="1076"/>
          <ac:cxnSpMkLst>
            <pc:docMk/>
            <pc:sldMk cId="1557505095" sldId="294"/>
            <ac:cxnSpMk id="5" creationId="{69F330A0-C82A-0537-B99B-39E9CC7C7BA8}"/>
          </ac:cxnSpMkLst>
        </pc:cxnChg>
        <pc:cxnChg chg="add mod">
          <ac:chgData name="Mehdi Davoodi" userId="374eff1b-b6cf-4832-b347-6d58b624eb25" providerId="ADAL" clId="{099E2549-DBB5-4049-8B9D-254417014097}" dt="2022-11-03T17:18:14.360" v="19" actId="14100"/>
          <ac:cxnSpMkLst>
            <pc:docMk/>
            <pc:sldMk cId="1557505095" sldId="294"/>
            <ac:cxnSpMk id="6" creationId="{DBBCC06C-FD8B-224C-D732-E1E072D25A25}"/>
          </ac:cxnSpMkLst>
        </pc:cxnChg>
        <pc:cxnChg chg="add mod">
          <ac:chgData name="Mehdi Davoodi" userId="374eff1b-b6cf-4832-b347-6d58b624eb25" providerId="ADAL" clId="{099E2549-DBB5-4049-8B9D-254417014097}" dt="2022-11-03T17:18:30.973" v="24" actId="14100"/>
          <ac:cxnSpMkLst>
            <pc:docMk/>
            <pc:sldMk cId="1557505095" sldId="294"/>
            <ac:cxnSpMk id="9" creationId="{014BCF6E-7FA7-498B-1864-004C691F0D56}"/>
          </ac:cxnSpMkLst>
        </pc:cxnChg>
      </pc:sldChg>
    </pc:docChg>
  </pc:docChgLst>
  <pc:docChgLst>
    <pc:chgData name="Mehdi Davoodi" userId="374eff1b-b6cf-4832-b347-6d58b624eb25" providerId="ADAL" clId="{5DF04E9A-AFD1-BB4D-8074-38CF971F6F3D}"/>
    <pc:docChg chg="addSld delSld modSld">
      <pc:chgData name="Mehdi Davoodi" userId="374eff1b-b6cf-4832-b347-6d58b624eb25" providerId="ADAL" clId="{5DF04E9A-AFD1-BB4D-8074-38CF971F6F3D}" dt="2022-11-03T16:48:25.765" v="33" actId="2696"/>
      <pc:docMkLst>
        <pc:docMk/>
      </pc:docMkLst>
      <pc:sldChg chg="del">
        <pc:chgData name="Mehdi Davoodi" userId="374eff1b-b6cf-4832-b347-6d58b624eb25" providerId="ADAL" clId="{5DF04E9A-AFD1-BB4D-8074-38CF971F6F3D}" dt="2022-11-03T16:48:15.356" v="32" actId="2696"/>
        <pc:sldMkLst>
          <pc:docMk/>
          <pc:sldMk cId="0" sldId="257"/>
        </pc:sldMkLst>
      </pc:sldChg>
      <pc:sldChg chg="modSp mod">
        <pc:chgData name="Mehdi Davoodi" userId="374eff1b-b6cf-4832-b347-6d58b624eb25" providerId="ADAL" clId="{5DF04E9A-AFD1-BB4D-8074-38CF971F6F3D}" dt="2022-11-02T16:38:02.842" v="11" actId="207"/>
        <pc:sldMkLst>
          <pc:docMk/>
          <pc:sldMk cId="0" sldId="258"/>
        </pc:sldMkLst>
        <pc:spChg chg="mod">
          <ac:chgData name="Mehdi Davoodi" userId="374eff1b-b6cf-4832-b347-6d58b624eb25" providerId="ADAL" clId="{5DF04E9A-AFD1-BB4D-8074-38CF971F6F3D}" dt="2022-11-02T16:38:02.842" v="11" actId="207"/>
          <ac:spMkLst>
            <pc:docMk/>
            <pc:sldMk cId="0" sldId="258"/>
            <ac:spMk id="16386" creationId="{00000000-0000-0000-0000-000000000000}"/>
          </ac:spMkLst>
        </pc:spChg>
      </pc:sldChg>
      <pc:sldChg chg="addSp modSp mod">
        <pc:chgData name="Mehdi Davoodi" userId="374eff1b-b6cf-4832-b347-6d58b624eb25" providerId="ADAL" clId="{5DF04E9A-AFD1-BB4D-8074-38CF971F6F3D}" dt="2022-11-02T16:41:59.624" v="13" actId="1076"/>
        <pc:sldMkLst>
          <pc:docMk/>
          <pc:sldMk cId="0" sldId="278"/>
        </pc:sldMkLst>
        <pc:spChg chg="add mod">
          <ac:chgData name="Mehdi Davoodi" userId="374eff1b-b6cf-4832-b347-6d58b624eb25" providerId="ADAL" clId="{5DF04E9A-AFD1-BB4D-8074-38CF971F6F3D}" dt="2022-11-02T16:41:59.624" v="13" actId="1076"/>
          <ac:spMkLst>
            <pc:docMk/>
            <pc:sldMk cId="0" sldId="278"/>
            <ac:spMk id="2" creationId="{0F0E6BA4-B899-4337-869C-B2913ED50D6E}"/>
          </ac:spMkLst>
        </pc:spChg>
      </pc:sldChg>
      <pc:sldChg chg="addSp delSp modSp del">
        <pc:chgData name="Mehdi Davoodi" userId="374eff1b-b6cf-4832-b347-6d58b624eb25" providerId="ADAL" clId="{5DF04E9A-AFD1-BB4D-8074-38CF971F6F3D}" dt="2022-11-03T00:17:35.554" v="17" actId="2696"/>
        <pc:sldMkLst>
          <pc:docMk/>
          <pc:sldMk cId="0" sldId="282"/>
        </pc:sldMkLst>
        <pc:picChg chg="add del mod">
          <ac:chgData name="Mehdi Davoodi" userId="374eff1b-b6cf-4832-b347-6d58b624eb25" providerId="ADAL" clId="{5DF04E9A-AFD1-BB4D-8074-38CF971F6F3D}" dt="2022-11-03T00:17:32.712" v="16" actId="478"/>
          <ac:picMkLst>
            <pc:docMk/>
            <pc:sldMk cId="0" sldId="282"/>
            <ac:picMk id="34817" creationId="{00000000-0000-0000-0000-000000000000}"/>
          </ac:picMkLst>
        </pc:picChg>
      </pc:sldChg>
      <pc:sldChg chg="modSp mod">
        <pc:chgData name="Mehdi Davoodi" userId="374eff1b-b6cf-4832-b347-6d58b624eb25" providerId="ADAL" clId="{5DF04E9A-AFD1-BB4D-8074-38CF971F6F3D}" dt="2022-11-02T16:30:17.448" v="4" actId="207"/>
        <pc:sldMkLst>
          <pc:docMk/>
          <pc:sldMk cId="1169273564" sldId="290"/>
        </pc:sldMkLst>
        <pc:spChg chg="mod">
          <ac:chgData name="Mehdi Davoodi" userId="374eff1b-b6cf-4832-b347-6d58b624eb25" providerId="ADAL" clId="{5DF04E9A-AFD1-BB4D-8074-38CF971F6F3D}" dt="2022-11-02T16:30:17.448" v="4" actId="207"/>
          <ac:spMkLst>
            <pc:docMk/>
            <pc:sldMk cId="1169273564" sldId="290"/>
            <ac:spMk id="3" creationId="{418E96D5-1362-42A7-A021-AB0985AD261A}"/>
          </ac:spMkLst>
        </pc:spChg>
      </pc:sldChg>
      <pc:sldChg chg="modSp add del mod setBg">
        <pc:chgData name="Mehdi Davoodi" userId="374eff1b-b6cf-4832-b347-6d58b624eb25" providerId="ADAL" clId="{5DF04E9A-AFD1-BB4D-8074-38CF971F6F3D}" dt="2022-11-03T16:48:06.037" v="31" actId="20577"/>
        <pc:sldMkLst>
          <pc:docMk/>
          <pc:sldMk cId="0" sldId="2122"/>
        </pc:sldMkLst>
        <pc:spChg chg="mod">
          <ac:chgData name="Mehdi Davoodi" userId="374eff1b-b6cf-4832-b347-6d58b624eb25" providerId="ADAL" clId="{5DF04E9A-AFD1-BB4D-8074-38CF971F6F3D}" dt="2022-11-03T16:48:06.037" v="31" actId="20577"/>
          <ac:spMkLst>
            <pc:docMk/>
            <pc:sldMk cId="0" sldId="2122"/>
            <ac:spMk id="4" creationId="{DD277778-7364-E54E-EB37-CC9080899F77}"/>
          </ac:spMkLst>
        </pc:spChg>
      </pc:sldChg>
      <pc:sldChg chg="add del">
        <pc:chgData name="Mehdi Davoodi" userId="374eff1b-b6cf-4832-b347-6d58b624eb25" providerId="ADAL" clId="{5DF04E9A-AFD1-BB4D-8074-38CF971F6F3D}" dt="2022-11-03T16:48:25.765" v="33" actId="2696"/>
        <pc:sldMkLst>
          <pc:docMk/>
          <pc:sldMk cId="3518415058" sldId="21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A88421-F337-B148-BA98-9A1DA95A0BE4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292F2E4-608F-354C-A7B5-237A3C55E4B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D63321-56DB-604B-A4A2-ACB5D190ADB0}" type="slidenum">
              <a:rPr lang="en-US" altLang="x-none" sz="1200">
                <a:latin typeface="Calibri" charset="0"/>
              </a:rPr>
              <a:pPr eaLnBrk="1" hangingPunct="1"/>
              <a:t>16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47F897-3452-7A49-A6A6-3464005B4C41}" type="slidenum">
              <a:rPr lang="en-US" altLang="x-none" sz="1200">
                <a:latin typeface="Calibri" charset="0"/>
              </a:rPr>
              <a:pPr eaLnBrk="1" hangingPunct="1"/>
              <a:t>18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9CC9433-2A8E-4A4F-826A-F7B07878FE44}" type="slidenum">
              <a:rPr lang="en-US" altLang="x-none" sz="1200">
                <a:latin typeface="Calibri" charset="0"/>
              </a:rPr>
              <a:pPr eaLnBrk="1" hangingPunct="1"/>
              <a:t>19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5C2112-3AD5-4F4F-B462-240FF5E1F767}" type="slidenum">
              <a:rPr lang="en-US" altLang="x-none" sz="1200">
                <a:latin typeface="Calibri" charset="0"/>
              </a:rPr>
              <a:pPr eaLnBrk="1" hangingPunct="1"/>
              <a:t>20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F6D26A-AD9F-4840-93FB-15953B80A651}" type="slidenum">
              <a:rPr lang="en-US" altLang="x-none" sz="1200">
                <a:latin typeface="Calibri" charset="0"/>
              </a:rPr>
              <a:pPr eaLnBrk="1" hangingPunct="1"/>
              <a:t>21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EDE46E-5427-D44E-83A6-FA006D7314AF}" type="slidenum">
              <a:rPr lang="en-US" altLang="x-none" sz="1200">
                <a:latin typeface="Calibri" charset="0"/>
              </a:rPr>
              <a:pPr eaLnBrk="1" hangingPunct="1"/>
              <a:t>4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BDA6FB-2AFE-2A46-B344-B0773C64F18F}" type="slidenum">
              <a:rPr lang="en-US" altLang="x-none" sz="1200">
                <a:latin typeface="Calibri" charset="0"/>
              </a:rPr>
              <a:pPr eaLnBrk="1" hangingPunct="1"/>
              <a:t>5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CA44DA-AB4C-2745-9171-D8D1E4DB3D49}" type="slidenum">
              <a:rPr lang="en-US" altLang="x-none" sz="1200">
                <a:latin typeface="Calibri" charset="0"/>
              </a:rPr>
              <a:pPr eaLnBrk="1" hangingPunct="1"/>
              <a:t>6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EDE46E-5427-D44E-83A6-FA006D7314AF}" type="slidenum">
              <a:rPr lang="en-US" altLang="x-none" sz="1200">
                <a:latin typeface="Calibri" charset="0"/>
              </a:rPr>
              <a:pPr eaLnBrk="1" hangingPunct="1"/>
              <a:t>7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9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5C23335-EE09-6944-BE85-9CC4D466A3C8}" type="slidenum">
              <a:rPr lang="en-US" altLang="x-none" sz="1200">
                <a:latin typeface="Calibri" charset="0"/>
              </a:rPr>
              <a:pPr eaLnBrk="1" hangingPunct="1"/>
              <a:t>11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887CDF-B393-9E4C-8EFA-7A5EA657FF18}" type="slidenum">
              <a:rPr lang="en-US" altLang="x-none" sz="1200">
                <a:latin typeface="Calibri" charset="0"/>
              </a:rPr>
              <a:pPr eaLnBrk="1" hangingPunct="1"/>
              <a:t>12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A120C05-C422-BB4B-86CC-DE9E7D664DEB}" type="slidenum">
              <a:rPr lang="en-US" altLang="x-none" sz="1200">
                <a:latin typeface="Calibri" charset="0"/>
              </a:rPr>
              <a:pPr eaLnBrk="1" hangingPunct="1"/>
              <a:t>14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4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34598D-C0A3-404C-B06F-A15ED69C23C3}" type="slidenum">
              <a:rPr lang="en-US" altLang="x-none" sz="1200">
                <a:latin typeface="Calibri" charset="0"/>
              </a:rPr>
              <a:pPr eaLnBrk="1" hangingPunct="1"/>
              <a:t>15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D8B83A-0740-004D-BCA9-06D79157304D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E189A-9D2E-5748-A508-19B66C60CBE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59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8A1E3-3E11-0145-A83B-26005D7A503A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02FC1-913F-E74E-8658-A3F267CCAD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5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7C5D22-331B-754D-99E8-9490AF819021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6D7E-234D-F84A-9102-211347EB871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30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3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8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9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A88C7-93F7-F74C-A98C-2434200A0E43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8236-BD1B-B047-8180-93B37DCAFD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85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FE823-F7E2-844F-A599-9E7B98146D3D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F7501E05-439A-6E49-A561-58ADBDB649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705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B5649-87D6-0A48-AC57-25A0D38F97DA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F049A-8C3E-8C4D-9682-850EDC5D16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25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32DF4-AA59-C944-A930-65218DC58D4C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8BF71-F3ED-4E41-989C-8CEBA259E9B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0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60BCD-EBE9-FD4C-BA23-0365076C2FE9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E3EC4-4245-CB43-8FBF-D6E03256E6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13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8660B-F891-2043-96BC-92BDC9E8363B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C750-A32A-2D4F-B444-64CC52AD30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492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161A6-7830-234E-8151-CE477A79618B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2B706-DA81-CD41-8220-961B10347CC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300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A2C1B-FF5D-834B-B2BB-D34A754558E6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97E42D1D-7A1D-CC49-9283-1614DA5184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135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charset="0"/>
              </a:defRPr>
            </a:lvl1pPr>
          </a:lstStyle>
          <a:p>
            <a:fld id="{F40D1640-4F03-BC49-896F-8274F2B08DE8}" type="datetimeFigureOut">
              <a:rPr lang="en-US" altLang="x-none"/>
              <a:pPr/>
              <a:t>11/3/22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fld id="{59A141A0-6E68-724D-BBF8-36A7D44A6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5" r:id="rId2"/>
    <p:sldLayoutId id="2147483763" r:id="rId3"/>
    <p:sldLayoutId id="2147483756" r:id="rId4"/>
    <p:sldLayoutId id="2147483757" r:id="rId5"/>
    <p:sldLayoutId id="2147483758" r:id="rId6"/>
    <p:sldLayoutId id="2147483759" r:id="rId7"/>
    <p:sldLayoutId id="2147483764" r:id="rId8"/>
    <p:sldLayoutId id="2147483765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7019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77778-7364-E54E-EB37-CC908089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849831"/>
            <a:ext cx="7162800" cy="228123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K-Nearest-Neighbor (KNN)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(Chapter 7)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601850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A0E3-CC6E-4A3A-A968-A2E6DA6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78B1-C856-434E-811F-1837781260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9503"/>
            <a:ext cx="7772400" cy="4572000"/>
          </a:xfrm>
        </p:spPr>
        <p:txBody>
          <a:bodyPr/>
          <a:lstStyle/>
          <a:p>
            <a:r>
              <a:rPr lang="en-US" dirty="0"/>
              <a:t>1. Find the nearest k neighbors to the records to be classified </a:t>
            </a:r>
          </a:p>
          <a:p>
            <a:r>
              <a:rPr lang="en-US" dirty="0"/>
              <a:t>2. Use a </a:t>
            </a:r>
            <a:r>
              <a:rPr lang="en-US" b="1" dirty="0"/>
              <a:t>majority decision </a:t>
            </a:r>
            <a:r>
              <a:rPr lang="en-US" dirty="0"/>
              <a:t>rule to classify the record, where the record is classified as a member of the majority class of the k neighbors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5FA7-5207-4364-8061-FF4BF04F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755838"/>
            <a:ext cx="5562600" cy="279486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F330A0-C82A-0537-B99B-39E9CC7C7BA8}"/>
              </a:ext>
            </a:extLst>
          </p:cNvPr>
          <p:cNvCxnSpPr>
            <a:cxnSpLocks/>
          </p:cNvCxnSpPr>
          <p:nvPr/>
        </p:nvCxnSpPr>
        <p:spPr>
          <a:xfrm flipH="1">
            <a:off x="2438400" y="5038971"/>
            <a:ext cx="228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CC06C-FD8B-224C-D732-E1E072D25A25}"/>
              </a:ext>
            </a:extLst>
          </p:cNvPr>
          <p:cNvCxnSpPr>
            <a:cxnSpLocks/>
          </p:cNvCxnSpPr>
          <p:nvPr/>
        </p:nvCxnSpPr>
        <p:spPr>
          <a:xfrm>
            <a:off x="2667000" y="5038971"/>
            <a:ext cx="0" cy="36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4BCF6E-7FA7-498B-1864-004C691F0D56}"/>
              </a:ext>
            </a:extLst>
          </p:cNvPr>
          <p:cNvCxnSpPr>
            <a:cxnSpLocks/>
          </p:cNvCxnSpPr>
          <p:nvPr/>
        </p:nvCxnSpPr>
        <p:spPr>
          <a:xfrm>
            <a:off x="2667000" y="503897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Example: Riding Mowers	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38300"/>
            <a:ext cx="8229600" cy="3581400"/>
          </a:xfrm>
        </p:spPr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x-none" b="1" dirty="0">
                <a:latin typeface="Franklin Gothic Book" charset="0"/>
                <a:ea typeface="ＭＳ Ｐゴシック" charset="-128"/>
              </a:rPr>
              <a:t>Data: 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24 households classified as owning or not owning riding mowers</a:t>
            </a:r>
          </a:p>
          <a:p>
            <a:pPr eaLnBrk="1" hangingPunct="1">
              <a:buFont typeface="Wingdings 2" charset="2"/>
              <a:buNone/>
            </a:pPr>
            <a:r>
              <a:rPr lang="en-US" altLang="x-none" b="1" dirty="0">
                <a:latin typeface="Franklin Gothic Book" charset="0"/>
                <a:ea typeface="ＭＳ Ｐゴシック" charset="-128"/>
              </a:rPr>
              <a:t>Predictors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: Income, Lot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F50F6-6063-4974-AC0C-13554F9D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"/>
            <a:ext cx="6422922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41A14-6763-4A1B-A9E6-A07CC23F9D3D}"/>
              </a:ext>
            </a:extLst>
          </p:cNvPr>
          <p:cNvSpPr txBox="1"/>
          <p:nvPr/>
        </p:nvSpPr>
        <p:spPr>
          <a:xfrm>
            <a:off x="609600" y="510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new household with $60,000 income and lot size 20,000 ft^2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K = 1, the closest to the new household is household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K = 3, the closest to the new household are household #4, #9, #15</a:t>
            </a:r>
          </a:p>
          <a:p>
            <a:r>
              <a:rPr lang="en-US" dirty="0"/>
              <a:t>(majority vote: owner)</a:t>
            </a:r>
          </a:p>
        </p:txBody>
      </p:sp>
    </p:spTree>
    <p:extLst>
      <p:ext uri="{BB962C8B-B14F-4D97-AF65-F5344CB8AC3E}">
        <p14:creationId xmlns:p14="http://schemas.microsoft.com/office/powerpoint/2010/main" val="399152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Choosing k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is the number of nearby neighbors to be used to classify the new record</a:t>
            </a:r>
          </a:p>
          <a:p>
            <a:pPr lvl="2" eaLnBrk="1" hangingPunct="1"/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=1 means use the single nearest record</a:t>
            </a:r>
          </a:p>
          <a:p>
            <a:pPr lvl="2" eaLnBrk="1" hangingPunct="1"/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=5 means use the 5 nearest records</a:t>
            </a:r>
          </a:p>
          <a:p>
            <a:pPr marL="0" indent="0"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Typically choose that value of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which has lowest error rate in validation data</a:t>
            </a:r>
          </a:p>
          <a:p>
            <a:pPr marL="0" indent="0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marL="0" indent="0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marL="0" indent="0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77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Low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vs. High </a:t>
            </a:r>
            <a:r>
              <a:rPr lang="en-US" altLang="x-none" i="1">
                <a:ea typeface="ＭＳ Ｐゴシック" charset="-128"/>
              </a:rPr>
              <a:t>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458200" cy="4191000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Low values of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(1, 3, …) capture local structure in data (but also noise)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High values of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provide more smoothing, less noise, but may miss local structure</a:t>
            </a:r>
          </a:p>
          <a:p>
            <a:pPr marL="0" indent="0" eaLnBrk="1" hangingPunct="1"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marL="346075" lvl="1" indent="-26988" eaLnBrk="1" hangingPunct="1">
              <a:buFont typeface="Wingdings 2" charset="2"/>
              <a:buNone/>
            </a:pPr>
            <a:r>
              <a:rPr lang="en-US" altLang="x-none" b="1" dirty="0">
                <a:latin typeface="Franklin Gothic Book" charset="0"/>
                <a:ea typeface="ＭＳ Ｐゴシック" charset="-128"/>
              </a:rPr>
              <a:t>Note: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 the extreme case of k = n (i.e., the entire data set) is the same as the 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naïve rule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 (classify all records according to majority class)</a:t>
            </a:r>
          </a:p>
          <a:p>
            <a:pPr marL="0" indent="0"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0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Optimize KNN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For each record in validation data KNN finds neighbors amongst training data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 record is scored for all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.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Find the best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k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.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When multiple k’s have the lowest error rate, choose the lowest k.</a:t>
            </a:r>
          </a:p>
          <a:p>
            <a:pPr marL="0" indent="0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333E9-30B8-4128-A1C5-C241F6172D0A}"/>
              </a:ext>
            </a:extLst>
          </p:cNvPr>
          <p:cNvSpPr txBox="1"/>
          <p:nvPr/>
        </p:nvSpPr>
        <p:spPr>
          <a:xfrm>
            <a:off x="1524000" y="259080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sz="3600" dirty="0">
                <a:ea typeface="ＭＳ Ｐゴシック" charset="-128"/>
              </a:rPr>
              <a:t>K-NN for Prediction 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(for Numerical Outcome)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429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Using K-NN for Prediction 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(for Numerical Outcome)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305800" cy="3581400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Instead of 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majority vote determines class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 use </a:t>
            </a:r>
            <a:r>
              <a:rPr lang="en-US" altLang="ja-JP" b="1" i="1" dirty="0">
                <a:latin typeface="Franklin Gothic Book" charset="0"/>
                <a:ea typeface="ＭＳ Ｐゴシック" charset="-128"/>
              </a:rPr>
              <a:t>average 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of response values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May be a weighted average, weight decreasing with distance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Advantages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Simple</a:t>
            </a: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No assumptions required about Normal distribution, etc.</a:t>
            </a: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Effective at capturing complex interactions among variables without having to define a statistical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2672-2774-4A9A-AE53-EFDA768A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FC89E-696E-42F4-AFDF-74D1FF22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772400" cy="3905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0BF5E-F0EE-4D9F-B49A-89358E93CD40}"/>
              </a:ext>
            </a:extLst>
          </p:cNvPr>
          <p:cNvSpPr txBox="1"/>
          <p:nvPr/>
        </p:nvSpPr>
        <p:spPr>
          <a:xfrm>
            <a:off x="1714500" y="611285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/>
              <a:t>https://morioh.com/p/347a9262da98</a:t>
            </a:r>
          </a:p>
        </p:txBody>
      </p:sp>
    </p:spTree>
    <p:extLst>
      <p:ext uri="{BB962C8B-B14F-4D97-AF65-F5344CB8AC3E}">
        <p14:creationId xmlns:p14="http://schemas.microsoft.com/office/powerpoint/2010/main" val="381220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Shortcomings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772400" cy="4572000"/>
          </a:xfrm>
        </p:spPr>
        <p:txBody>
          <a:bodyPr/>
          <a:lstStyle/>
          <a:p>
            <a:pPr marL="514350" indent="-514350"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Required size of training set increases exponentially with # of predictors,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p</a:t>
            </a:r>
          </a:p>
          <a:p>
            <a:pPr marL="568325" lvl="2" indent="-22225" eaLnBrk="1" hangingPunct="1">
              <a:buFont typeface="Wingdings 2" charset="2"/>
              <a:buNone/>
            </a:pPr>
            <a:r>
              <a:rPr lang="en-US" altLang="x-none" dirty="0">
                <a:latin typeface="Franklin Gothic Book" charset="0"/>
                <a:ea typeface="ＭＳ Ｐゴシック" charset="-128"/>
              </a:rPr>
              <a:t>This is because expected distance to nearest neighbor increases with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p 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(with large vector of predictors, all records end up 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far away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 from each other)</a:t>
            </a:r>
          </a:p>
          <a:p>
            <a:pPr marL="514350" indent="-514350"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In a large training set, it takes a long time to find distances to all the neighbors and then identify the nearest one(s)</a:t>
            </a:r>
          </a:p>
          <a:p>
            <a:pPr marL="514350" indent="-514350"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These constitute 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curse of dimensionality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”</a:t>
            </a: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Summary	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Find distance between record-to-be-classified and all other records</a:t>
            </a: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Select k-nearest records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x-none" dirty="0">
                <a:latin typeface="Franklin Gothic Book" charset="0"/>
                <a:ea typeface="ＭＳ Ｐゴシック" charset="-128"/>
              </a:rPr>
              <a:t>Classify it according to majority vote of nearest neighbors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x-none" dirty="0">
                <a:latin typeface="Franklin Gothic Book" charset="0"/>
                <a:ea typeface="ＭＳ Ｐゴシック" charset="-128"/>
              </a:rPr>
              <a:t>Or, for prediction, take the as average of the nearest neighbors</a:t>
            </a:r>
          </a:p>
          <a:p>
            <a:pPr eaLnBrk="1" hangingPunct="1"/>
            <a:r>
              <a:rPr lang="ja-JP" altLang="en-US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Curse of dimensionality</a:t>
            </a:r>
            <a:r>
              <a:rPr lang="ja-JP" altLang="en-US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dirty="0">
                <a:latin typeface="Franklin Gothic Book" charset="0"/>
                <a:ea typeface="ＭＳ Ｐゴシック" charset="-128"/>
              </a:rPr>
              <a:t> – need to limit # of predictors</a:t>
            </a: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B97-CE03-4BF3-94A8-A186B092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6781800" cy="808038"/>
          </a:xfrm>
        </p:spPr>
        <p:txBody>
          <a:bodyPr/>
          <a:lstStyle/>
          <a:p>
            <a:r>
              <a:rPr lang="en-US" dirty="0"/>
              <a:t>What is KNN?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8E96D5-1362-42A7-A021-AB0985AD261A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382000" cy="43434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charset="2"/>
              <a:buNone/>
            </a:pPr>
            <a:endParaRPr lang="en-US" altLang="x-none" sz="2800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b="1" dirty="0">
                <a:latin typeface="Franklin Gothic Book" charset="0"/>
                <a:ea typeface="ＭＳ Ｐゴシック" charset="-128"/>
              </a:rPr>
              <a:t>K-nearest-neighbors algorithm 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can be used for </a:t>
            </a:r>
            <a:r>
              <a:rPr lang="en-US" altLang="x-none" dirty="0">
                <a:solidFill>
                  <a:srgbClr val="FF0000"/>
                </a:solidFill>
                <a:latin typeface="Franklin Gothic Book" charset="0"/>
                <a:ea typeface="ＭＳ Ｐゴシック" charset="-128"/>
              </a:rPr>
              <a:t>classification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(of categorical outcome) or </a:t>
            </a:r>
            <a:r>
              <a:rPr lang="en-US" altLang="x-none" dirty="0">
                <a:solidFill>
                  <a:srgbClr val="00B050"/>
                </a:solidFill>
                <a:latin typeface="Franklin Gothic Book" charset="0"/>
                <a:ea typeface="ＭＳ Ｐゴシック" charset="-128"/>
              </a:rPr>
              <a:t>prediction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(of a numerical outcome)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 method relies on finding “similar” records in the training data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These “neighbors” are then used to derive a classification or prediction for the new record by </a:t>
            </a:r>
            <a:r>
              <a:rPr lang="en-US" altLang="x-none" dirty="0">
                <a:solidFill>
                  <a:srgbClr val="FF0000"/>
                </a:solidFill>
                <a:latin typeface="Franklin Gothic Book" charset="0"/>
                <a:ea typeface="ＭＳ Ｐゴシック" charset="-128"/>
              </a:rPr>
              <a:t>voting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(for classification) or </a:t>
            </a:r>
            <a:r>
              <a:rPr lang="en-US" altLang="x-none" dirty="0">
                <a:solidFill>
                  <a:srgbClr val="00B050"/>
                </a:solidFill>
                <a:latin typeface="Franklin Gothic Book" charset="0"/>
                <a:ea typeface="ＭＳ Ｐゴシック" charset="-128"/>
              </a:rPr>
              <a:t>averaging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(for prediction)</a:t>
            </a:r>
          </a:p>
          <a:p>
            <a:pPr lvl="1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7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Characteristics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4572000"/>
          </a:xfrm>
        </p:spPr>
        <p:txBody>
          <a:bodyPr/>
          <a:lstStyle/>
          <a:p>
            <a:pPr eaLnBrk="1" hangingPunct="1">
              <a:buFont typeface="Wingdings 2" charset="2"/>
              <a:buNone/>
            </a:pPr>
            <a:endParaRPr lang="en-US" altLang="x-none" sz="2800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Data-driven, not model-driven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Makes </a:t>
            </a:r>
            <a:r>
              <a:rPr lang="en-US" altLang="x-none" dirty="0">
                <a:solidFill>
                  <a:srgbClr val="FF0000"/>
                </a:solidFill>
                <a:latin typeface="Franklin Gothic Book" charset="0"/>
                <a:ea typeface="ＭＳ Ｐゴシック" charset="-128"/>
              </a:rPr>
              <a:t>no assumptions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about the form of the relationship between the class membership (Y) and the predictors X1, X2, X3, …, </a:t>
            </a:r>
            <a:r>
              <a:rPr lang="en-US" altLang="x-none" dirty="0" err="1">
                <a:latin typeface="Franklin Gothic Book" charset="0"/>
                <a:ea typeface="ＭＳ Ｐゴシック" charset="-128"/>
              </a:rPr>
              <a:t>Xp</a:t>
            </a:r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This is a nonparametric method</a:t>
            </a:r>
          </a:p>
          <a:p>
            <a:pPr lvl="1"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Mathematical inference method that does not consider the underlying assumptions on the shape of the probability </a:t>
            </a:r>
            <a:r>
              <a:rPr lang="en-US" altLang="x-none" dirty="0">
                <a:solidFill>
                  <a:srgbClr val="FF0000"/>
                </a:solidFill>
                <a:latin typeface="Franklin Gothic Book" charset="0"/>
                <a:ea typeface="ＭＳ Ｐゴシック" charset="-128"/>
              </a:rPr>
              <a:t>distribution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of the population.</a:t>
            </a:r>
          </a:p>
          <a:p>
            <a:pPr lvl="1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Basic Idea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x-none" sz="2400" dirty="0">
                <a:latin typeface="Franklin Gothic Book" charset="0"/>
                <a:ea typeface="ＭＳ Ｐゴシック" charset="-128"/>
              </a:rPr>
              <a:t>For a given record to be classified, identify nearby records</a:t>
            </a:r>
          </a:p>
          <a:p>
            <a:pPr lvl="1" eaLnBrk="1" hangingPunct="1"/>
            <a:r>
              <a:rPr lang="ja-JP" altLang="en-US" sz="2200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sz="2200" dirty="0">
                <a:latin typeface="Franklin Gothic Book" charset="0"/>
                <a:ea typeface="ＭＳ Ｐゴシック" charset="-128"/>
              </a:rPr>
              <a:t>Near</a:t>
            </a:r>
            <a:r>
              <a:rPr lang="ja-JP" altLang="en-US" sz="2200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sz="2200" dirty="0">
                <a:latin typeface="Franklin Gothic Book" charset="0"/>
                <a:ea typeface="ＭＳ Ｐゴシック" charset="-128"/>
              </a:rPr>
              <a:t> means records with similar predictor values </a:t>
            </a:r>
            <a:r>
              <a:rPr lang="en-US" altLang="ja-JP" sz="2200" i="1" dirty="0">
                <a:latin typeface="Franklin Gothic Book" charset="0"/>
                <a:ea typeface="ＭＳ Ｐゴシック" charset="-128"/>
              </a:rPr>
              <a:t>X</a:t>
            </a:r>
            <a:r>
              <a:rPr lang="en-US" altLang="ja-JP" sz="2200" i="1" baseline="-25000" dirty="0">
                <a:latin typeface="Franklin Gothic Book" charset="0"/>
                <a:ea typeface="ＭＳ Ｐゴシック" charset="-128"/>
              </a:rPr>
              <a:t>1</a:t>
            </a:r>
            <a:r>
              <a:rPr lang="en-US" altLang="ja-JP" sz="2200" i="1" dirty="0">
                <a:latin typeface="Franklin Gothic Book" charset="0"/>
                <a:ea typeface="ＭＳ Ｐゴシック" charset="-128"/>
              </a:rPr>
              <a:t>, X</a:t>
            </a:r>
            <a:r>
              <a:rPr lang="en-US" altLang="ja-JP" sz="2200" i="1" baseline="-25000" dirty="0">
                <a:latin typeface="Franklin Gothic Book" charset="0"/>
                <a:ea typeface="ＭＳ Ｐゴシック" charset="-128"/>
              </a:rPr>
              <a:t>2</a:t>
            </a:r>
            <a:r>
              <a:rPr lang="en-US" altLang="ja-JP" sz="2200" i="1" dirty="0">
                <a:latin typeface="Franklin Gothic Book" charset="0"/>
                <a:ea typeface="ＭＳ Ｐゴシック" charset="-128"/>
              </a:rPr>
              <a:t>, … </a:t>
            </a:r>
            <a:r>
              <a:rPr lang="en-US" altLang="ja-JP" sz="2200" i="1" dirty="0" err="1">
                <a:latin typeface="Franklin Gothic Book" charset="0"/>
                <a:ea typeface="ＭＳ Ｐゴシック" charset="-128"/>
              </a:rPr>
              <a:t>X</a:t>
            </a:r>
            <a:r>
              <a:rPr lang="en-US" altLang="ja-JP" sz="2200" i="1" baseline="-25000" dirty="0" err="1">
                <a:latin typeface="Franklin Gothic Book" charset="0"/>
                <a:ea typeface="ＭＳ Ｐゴシック" charset="-128"/>
              </a:rPr>
              <a:t>p</a:t>
            </a:r>
            <a:endParaRPr lang="en-US" altLang="x-none" sz="2200" i="1" baseline="-25000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sz="2400" dirty="0">
                <a:latin typeface="Franklin Gothic Book" charset="0"/>
                <a:ea typeface="ＭＳ Ｐゴシック" charset="-128"/>
              </a:rPr>
              <a:t>Classify the record as whatever the predominant class is among the nearby records (the </a:t>
            </a:r>
            <a:r>
              <a:rPr lang="ja-JP" altLang="en-US" sz="2400" dirty="0">
                <a:latin typeface="Franklin Gothic Book" charset="0"/>
                <a:ea typeface="ＭＳ Ｐゴシック" charset="-128"/>
              </a:rPr>
              <a:t>“</a:t>
            </a:r>
            <a:r>
              <a:rPr lang="en-US" altLang="ja-JP" sz="2400" dirty="0">
                <a:latin typeface="Franklin Gothic Book" charset="0"/>
                <a:ea typeface="ＭＳ Ｐゴシック" charset="-128"/>
              </a:rPr>
              <a:t>neighbors</a:t>
            </a:r>
            <a:r>
              <a:rPr lang="ja-JP" altLang="en-US" sz="2400" dirty="0">
                <a:latin typeface="Franklin Gothic Book" charset="0"/>
                <a:ea typeface="ＭＳ Ｐゴシック" charset="-128"/>
              </a:rPr>
              <a:t>”</a:t>
            </a:r>
            <a:r>
              <a:rPr lang="en-US" altLang="ja-JP" sz="2400" dirty="0">
                <a:latin typeface="Franklin Gothic Book" charset="0"/>
                <a:ea typeface="ＭＳ Ｐゴシック" charset="-128"/>
              </a:rPr>
              <a:t>)</a:t>
            </a:r>
            <a:endParaRPr lang="en-US" altLang="x-none" sz="2400" dirty="0">
              <a:latin typeface="Franklin Gothic Book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D1E7D-74BC-40FA-91DE-9818958C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33800"/>
            <a:ext cx="545976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How to measure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nearby</a:t>
            </a:r>
            <a:r>
              <a:rPr lang="ja-JP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?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152401" y="1481744"/>
            <a:ext cx="8531224" cy="2099656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 most popular distance measure is </a:t>
            </a:r>
            <a:r>
              <a:rPr lang="en-US" altLang="x-none" b="1" dirty="0">
                <a:latin typeface="Franklin Gothic Book" charset="0"/>
                <a:ea typeface="ＭＳ Ｐゴシック" charset="-128"/>
              </a:rPr>
              <a:t>Euclidean distance</a:t>
            </a:r>
          </a:p>
          <a:p>
            <a:pPr eaLnBrk="1" hangingPunct="1"/>
            <a:endParaRPr lang="en-US" altLang="x-none" b="1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 Euclidean distance between two records (x</a:t>
            </a:r>
            <a:r>
              <a:rPr lang="en-US" altLang="x-none" sz="1600" dirty="0">
                <a:latin typeface="Franklin Gothic Book" charset="0"/>
                <a:ea typeface="ＭＳ Ｐゴシック" charset="-128"/>
              </a:rPr>
              <a:t>1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, x</a:t>
            </a:r>
            <a:r>
              <a:rPr lang="en-US" altLang="x-none" sz="1600" dirty="0">
                <a:latin typeface="Franklin Gothic Book" charset="0"/>
                <a:ea typeface="ＭＳ Ｐゴシック" charset="-128"/>
              </a:rPr>
              <a:t>2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,…, </a:t>
            </a:r>
            <a:r>
              <a:rPr lang="en-US" altLang="x-none" dirty="0" err="1">
                <a:latin typeface="Franklin Gothic Book" charset="0"/>
                <a:ea typeface="ＭＳ Ｐゴシック" charset="-128"/>
              </a:rPr>
              <a:t>x</a:t>
            </a:r>
            <a:r>
              <a:rPr lang="en-US" altLang="x-none" sz="1600" dirty="0" err="1">
                <a:latin typeface="Franklin Gothic Book" charset="0"/>
                <a:ea typeface="ＭＳ Ｐゴシック" charset="-128"/>
              </a:rPr>
              <a:t>p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) and (u</a:t>
            </a:r>
            <a:r>
              <a:rPr lang="en-US" altLang="x-none" sz="1800" dirty="0">
                <a:latin typeface="Franklin Gothic Book" charset="0"/>
                <a:ea typeface="ＭＳ Ｐゴシック" charset="-128"/>
              </a:rPr>
              <a:t>1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, u</a:t>
            </a:r>
            <a:r>
              <a:rPr lang="en-US" altLang="x-none" sz="1800" dirty="0">
                <a:latin typeface="Franklin Gothic Book" charset="0"/>
                <a:ea typeface="ＭＳ Ｐゴシック" charset="-128"/>
              </a:rPr>
              <a:t>2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, …, u</a:t>
            </a:r>
            <a:r>
              <a:rPr lang="en-US" altLang="x-none" sz="1800" dirty="0">
                <a:latin typeface="Franklin Gothic Book" charset="0"/>
                <a:ea typeface="ＭＳ Ｐゴシック" charset="-128"/>
              </a:rPr>
              <a:t>p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) is: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714599"/>
              </p:ext>
            </p:extLst>
          </p:nvPr>
        </p:nvGraphicFramePr>
        <p:xfrm>
          <a:off x="-3048000" y="3999114"/>
          <a:ext cx="1483794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300" imgH="495300" progId="">
                  <p:embed/>
                </p:oleObj>
              </mc:Choice>
              <mc:Fallback>
                <p:oleObj name="Document" r:id="rId3" imgW="5956300" imgH="495300" progId="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0" y="3999114"/>
                        <a:ext cx="14837946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132;p16">
            <a:extLst>
              <a:ext uri="{FF2B5EF4-FFF2-40B4-BE49-F238E27FC236}">
                <a16:creationId xmlns:a16="http://schemas.microsoft.com/office/drawing/2014/main" id="{0F0E6BA4-B899-4337-869C-B2913ED50D6E}"/>
              </a:ext>
            </a:extLst>
          </p:cNvPr>
          <p:cNvSpPr txBox="1"/>
          <p:nvPr/>
        </p:nvSpPr>
        <p:spPr>
          <a:xfrm>
            <a:off x="685800" y="5370714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Typically, predictor variables are first normalized (= standardized) to put them on comparable scales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preProcess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to normalize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Otherwise, metrics with large scales dominate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Euclidean distance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endParaRPr lang="en-US" altLang="x-none" sz="2800" dirty="0">
              <a:latin typeface="Franklin Gothic Book" charset="0"/>
              <a:ea typeface="ＭＳ Ｐゴシック" charset="-128"/>
            </a:endParaRPr>
          </a:p>
          <a:p>
            <a:pPr lvl="1" eaLnBrk="1" hangingPunct="1">
              <a:buFont typeface="Wingdings 2" charset="2"/>
              <a:buNone/>
            </a:pPr>
            <a:endParaRPr lang="en-US" altLang="x-none" dirty="0">
              <a:latin typeface="Franklin Gothic Book" charset="0"/>
              <a:ea typeface="ＭＳ Ｐゴシック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1B9C22-3898-4D29-9ABB-9883FDF9D5A0}"/>
              </a:ext>
            </a:extLst>
          </p:cNvPr>
          <p:cNvSpPr txBox="1">
            <a:spLocks/>
          </p:cNvSpPr>
          <p:nvPr/>
        </p:nvSpPr>
        <p:spPr bwMode="auto">
          <a:xfrm>
            <a:off x="188233" y="1600200"/>
            <a:ext cx="853122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In most cases, predictors should first be </a:t>
            </a:r>
            <a:r>
              <a:rPr lang="en-US" altLang="x-none" b="1" dirty="0">
                <a:latin typeface="Franklin Gothic Book" charset="0"/>
                <a:ea typeface="ＭＳ Ｐゴシック" charset="-128"/>
              </a:rPr>
              <a:t>standardized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before computing a Euclidian distance</a:t>
            </a:r>
          </a:p>
          <a:p>
            <a:pPr eaLnBrk="1" hangingPunct="1"/>
            <a:endParaRPr lang="en-US" altLang="x-none" dirty="0">
              <a:latin typeface="Franklin Gothic Book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latin typeface="Franklin Gothic Book" charset="0"/>
                <a:ea typeface="ＭＳ Ｐゴシック" charset="-128"/>
              </a:rPr>
              <a:t>The </a:t>
            </a:r>
            <a:r>
              <a:rPr lang="en-US" altLang="x-none" i="1" dirty="0">
                <a:solidFill>
                  <a:srgbClr val="FF0000"/>
                </a:solidFill>
                <a:latin typeface="Franklin Gothic Book" charset="0"/>
                <a:ea typeface="ＭＳ Ｐゴシック" charset="-128"/>
              </a:rPr>
              <a:t>mean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and </a:t>
            </a:r>
            <a:r>
              <a:rPr lang="en-US" altLang="x-none" i="1" dirty="0">
                <a:highlight>
                  <a:srgbClr val="FFFF00"/>
                </a:highlight>
                <a:latin typeface="Franklin Gothic Book" charset="0"/>
                <a:ea typeface="ＭＳ Ｐゴシック" charset="-128"/>
              </a:rPr>
              <a:t>standard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 deviation 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used to standardize new records are those of the </a:t>
            </a:r>
            <a:r>
              <a:rPr lang="en-US" altLang="x-none" i="1" dirty="0">
                <a:latin typeface="Franklin Gothic Book" charset="0"/>
                <a:ea typeface="ＭＳ Ｐゴシック" charset="-128"/>
              </a:rPr>
              <a:t>training</a:t>
            </a:r>
            <a:r>
              <a:rPr lang="en-US" altLang="x-none" dirty="0">
                <a:latin typeface="Franklin Gothic Book" charset="0"/>
                <a:ea typeface="ＭＳ Ｐゴシック" charset="-128"/>
              </a:rPr>
              <a:t> data, and the new record is not included in calculating them</a:t>
            </a:r>
          </a:p>
        </p:txBody>
      </p:sp>
    </p:spTree>
    <p:extLst>
      <p:ext uri="{BB962C8B-B14F-4D97-AF65-F5344CB8AC3E}">
        <p14:creationId xmlns:p14="http://schemas.microsoft.com/office/powerpoint/2010/main" val="370900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333E9-30B8-4128-A1C5-C241F6172D0A}"/>
              </a:ext>
            </a:extLst>
          </p:cNvPr>
          <p:cNvSpPr txBox="1"/>
          <p:nvPr/>
        </p:nvSpPr>
        <p:spPr>
          <a:xfrm>
            <a:off x="1524000" y="2590800"/>
            <a:ext cx="58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x-none" sz="3600" dirty="0">
                <a:ea typeface="ＭＳ Ｐゴシック" charset="-128"/>
              </a:rPr>
              <a:t>K-NN for Classification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07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DB1-6C9D-452B-845E-49FEF434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7981"/>
            <a:ext cx="7772400" cy="808038"/>
          </a:xfrm>
        </p:spPr>
        <p:txBody>
          <a:bodyPr/>
          <a:lstStyle/>
          <a:p>
            <a:r>
              <a:rPr lang="en-US" dirty="0"/>
              <a:t>Classification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2F54-6A3A-4AA0-95BB-9DE3936999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4572000"/>
          </a:xfrm>
        </p:spPr>
        <p:txBody>
          <a:bodyPr/>
          <a:lstStyle/>
          <a:p>
            <a:r>
              <a:rPr lang="en-US" dirty="0"/>
              <a:t>After computing the distances between the record to be classified and existing records:</a:t>
            </a:r>
          </a:p>
          <a:p>
            <a:r>
              <a:rPr lang="en-US" b="1" dirty="0"/>
              <a:t>The simplest case: k =1 </a:t>
            </a:r>
            <a:r>
              <a:rPr lang="en-US" dirty="0"/>
              <a:t>(look for the record that is the closest/the nearest neighbor), and classify the new record as belonging to the same class as its closest neighbor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A80F-486A-4CBD-8BAB-0C9A0747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00796"/>
            <a:ext cx="5638800" cy="28331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7A7A1-07C3-7977-4FBE-68DB79EC894D}"/>
              </a:ext>
            </a:extLst>
          </p:cNvPr>
          <p:cNvCxnSpPr>
            <a:cxnSpLocks/>
          </p:cNvCxnSpPr>
          <p:nvPr/>
        </p:nvCxnSpPr>
        <p:spPr>
          <a:xfrm flipH="1">
            <a:off x="2971800" y="4876800"/>
            <a:ext cx="228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4832</TotalTime>
  <Words>879</Words>
  <Application>Microsoft Macintosh PowerPoint</Application>
  <PresentationFormat>On-screen Show (4:3)</PresentationFormat>
  <Paragraphs>105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Franklin Gothic Book</vt:lpstr>
      <vt:lpstr>Garamond</vt:lpstr>
      <vt:lpstr>Perpetua</vt:lpstr>
      <vt:lpstr>Wingdings</vt:lpstr>
      <vt:lpstr>Wingdings 2</vt:lpstr>
      <vt:lpstr>Equity</vt:lpstr>
      <vt:lpstr>Edge</vt:lpstr>
      <vt:lpstr>Document</vt:lpstr>
      <vt:lpstr>Predictive Analytics in Business (BUAN 448)</vt:lpstr>
      <vt:lpstr>What is KNN?</vt:lpstr>
      <vt:lpstr>What is KNN?</vt:lpstr>
      <vt:lpstr>Characteristics</vt:lpstr>
      <vt:lpstr>Basic Idea</vt:lpstr>
      <vt:lpstr>How to measure “nearby”?</vt:lpstr>
      <vt:lpstr>Euclidean distance</vt:lpstr>
      <vt:lpstr>PowerPoint Presentation</vt:lpstr>
      <vt:lpstr>Classification Rule</vt:lpstr>
      <vt:lpstr>Classification Rule</vt:lpstr>
      <vt:lpstr>Example: Riding Mowers </vt:lpstr>
      <vt:lpstr>PowerPoint Presentation</vt:lpstr>
      <vt:lpstr>PowerPoint Presentation</vt:lpstr>
      <vt:lpstr>Choosing k</vt:lpstr>
      <vt:lpstr>Low k vs. High k</vt:lpstr>
      <vt:lpstr>Optimize KNN</vt:lpstr>
      <vt:lpstr>PowerPoint Presentation</vt:lpstr>
      <vt:lpstr>Using K-NN for Prediction  (for Numerical Outcome)</vt:lpstr>
      <vt:lpstr>Advantages</vt:lpstr>
      <vt:lpstr>Shortcomings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Mehdi Davoodi</cp:lastModifiedBy>
  <cp:revision>146</cp:revision>
  <dcterms:created xsi:type="dcterms:W3CDTF">2008-12-02T19:01:39Z</dcterms:created>
  <dcterms:modified xsi:type="dcterms:W3CDTF">2022-11-03T17:18:34Z</dcterms:modified>
</cp:coreProperties>
</file>