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image" Target="../media/image2.png"/><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34302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107828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185957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2841933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2543301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161715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3989936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293991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200359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132027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259550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142900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182059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371184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387405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195176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474D209-55AF-47D1-AAF5-14FE5877620A}" type="datetimeFigureOut">
              <a:rPr kumimoji="1" lang="ja-JP" altLang="en-US" smtClean="0"/>
              <a:t>2018/10/26</a:t>
            </a:fld>
            <a:endParaRPr kumimoji="1" lang="ja-JP" alt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136424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74D209-55AF-47D1-AAF5-14FE5877620A}" type="datetimeFigureOut">
              <a:rPr kumimoji="1" lang="ja-JP" altLang="en-US" smtClean="0"/>
              <a:t>2018/10/26</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A18130-13A6-49B9-992D-D786C2932818}" type="slidenum">
              <a:rPr kumimoji="1" lang="ja-JP" altLang="en-US" smtClean="0"/>
              <a:t>‹#›</a:t>
            </a:fld>
            <a:endParaRPr kumimoji="1" lang="ja-JP" altLang="en-US"/>
          </a:p>
        </p:txBody>
      </p:sp>
    </p:spTree>
    <p:extLst>
      <p:ext uri="{BB962C8B-B14F-4D97-AF65-F5344CB8AC3E}">
        <p14:creationId xmlns:p14="http://schemas.microsoft.com/office/powerpoint/2010/main" val="223868223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zh-TW" altLang="en-US" dirty="0"/>
              <a:t>２０１８年　活動</a:t>
            </a:r>
            <a:r>
              <a:rPr lang="zh-TW" altLang="en-US" dirty="0" smtClean="0"/>
              <a:t>報告</a:t>
            </a:r>
            <a:endParaRPr kumimoji="1" lang="ja-JP" altLang="en-US" dirty="0"/>
          </a:p>
        </p:txBody>
      </p:sp>
      <p:sp>
        <p:nvSpPr>
          <p:cNvPr id="3" name="サブタイトル 2"/>
          <p:cNvSpPr>
            <a:spLocks noGrp="1"/>
          </p:cNvSpPr>
          <p:nvPr>
            <p:ph type="subTitle" idx="1"/>
          </p:nvPr>
        </p:nvSpPr>
        <p:spPr/>
        <p:txBody>
          <a:bodyPr/>
          <a:lstStyle/>
          <a:p>
            <a:r>
              <a:rPr lang="ja-JP" altLang="en-US" dirty="0" smtClean="0"/>
              <a:t>サイトリニューアル</a:t>
            </a:r>
            <a:endParaRPr lang="ja-JP" altLang="en-US" dirty="0"/>
          </a:p>
        </p:txBody>
      </p:sp>
    </p:spTree>
    <p:extLst>
      <p:ext uri="{BB962C8B-B14F-4D97-AF65-F5344CB8AC3E}">
        <p14:creationId xmlns:p14="http://schemas.microsoft.com/office/powerpoint/2010/main" val="317265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800" dirty="0" smtClean="0"/>
              <a:t>目的</a:t>
            </a:r>
            <a:r>
              <a:rPr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lang="ja-JP" altLang="en-US" sz="4000" dirty="0"/>
              <a:t>参加社員の全員の学習を目的</a:t>
            </a:r>
            <a:r>
              <a:rPr lang="ja-JP" altLang="en-US" sz="4000" dirty="0" smtClean="0"/>
              <a:t>に</a:t>
            </a:r>
            <a:endParaRPr lang="en-US" altLang="ja-JP" sz="4000" dirty="0" smtClean="0"/>
          </a:p>
          <a:p>
            <a:pPr marL="0" indent="0">
              <a:buNone/>
            </a:pPr>
            <a:r>
              <a:rPr lang="ja-JP" altLang="en-US" sz="4000" dirty="0" smtClean="0"/>
              <a:t>   会社</a:t>
            </a:r>
            <a:r>
              <a:rPr lang="ja-JP" altLang="en-US" sz="4000" dirty="0"/>
              <a:t>の利益となる活動を行う。</a:t>
            </a:r>
          </a:p>
          <a:p>
            <a:endParaRPr kumimoji="1" lang="ja-JP" altLang="en-US" dirty="0"/>
          </a:p>
        </p:txBody>
      </p:sp>
    </p:spTree>
    <p:extLst>
      <p:ext uri="{BB962C8B-B14F-4D97-AF65-F5344CB8AC3E}">
        <p14:creationId xmlns:p14="http://schemas.microsoft.com/office/powerpoint/2010/main" val="262503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
            </a:r>
            <a:br>
              <a:rPr lang="ja-JP" altLang="en-US" dirty="0" smtClean="0"/>
            </a:br>
            <a:r>
              <a:rPr lang="ja-JP" altLang="en-US" sz="5300" dirty="0" smtClean="0"/>
              <a:t>現状の課題</a:t>
            </a:r>
            <a:br>
              <a:rPr lang="ja-JP" altLang="en-US" sz="5300" dirty="0" smtClean="0"/>
            </a:br>
            <a:endParaRPr kumimoji="1" lang="ja-JP" altLang="en-US" sz="5300" dirty="0"/>
          </a:p>
        </p:txBody>
      </p:sp>
      <p:sp>
        <p:nvSpPr>
          <p:cNvPr id="3" name="コンテンツ プレースホルダー 2"/>
          <p:cNvSpPr>
            <a:spLocks noGrp="1"/>
          </p:cNvSpPr>
          <p:nvPr>
            <p:ph idx="1"/>
          </p:nvPr>
        </p:nvSpPr>
        <p:spPr/>
        <p:txBody>
          <a:bodyPr/>
          <a:lstStyle/>
          <a:p>
            <a:endParaRPr lang="ja-JP" altLang="en-US" dirty="0" smtClean="0"/>
          </a:p>
          <a:p>
            <a:r>
              <a:rPr lang="ja-JP" altLang="en-US" dirty="0" smtClean="0"/>
              <a:t>自社ホームページの内容が現状とそぐわない</a:t>
            </a:r>
          </a:p>
          <a:p>
            <a:r>
              <a:rPr lang="ja-JP" altLang="en-US" dirty="0" smtClean="0"/>
              <a:t>サイボウズライブが今後無くなる</a:t>
            </a:r>
          </a:p>
          <a:p>
            <a:pPr marL="0" indent="0">
              <a:buNone/>
            </a:pPr>
            <a:r>
              <a:rPr lang="ja-JP" altLang="en-US" dirty="0" smtClean="0"/>
              <a:t>以上の問題点から、自社ホームページの刷新を行う。</a:t>
            </a:r>
          </a:p>
          <a:p>
            <a:pPr marL="0" indent="0">
              <a:buNone/>
            </a:pPr>
            <a:r>
              <a:rPr lang="ja-JP" altLang="en-US" sz="4400" dirty="0" smtClean="0"/>
              <a:t>⇒サイトリニューアル</a:t>
            </a:r>
            <a:r>
              <a:rPr lang="en-US" altLang="ja-JP" sz="4400" dirty="0" smtClean="0"/>
              <a:t>!!</a:t>
            </a:r>
            <a:endParaRPr lang="ja-JP" altLang="en-US" sz="4400" dirty="0" smtClean="0"/>
          </a:p>
          <a:p>
            <a:endParaRPr kumimoji="1" lang="ja-JP" altLang="en-US" dirty="0"/>
          </a:p>
        </p:txBody>
      </p:sp>
    </p:spTree>
    <p:extLst>
      <p:ext uri="{BB962C8B-B14F-4D97-AF65-F5344CB8AC3E}">
        <p14:creationId xmlns:p14="http://schemas.microsoft.com/office/powerpoint/2010/main" val="17888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1" y="428222"/>
            <a:ext cx="10018713" cy="1194515"/>
          </a:xfrm>
        </p:spPr>
        <p:txBody>
          <a:bodyPr>
            <a:normAutofit/>
          </a:bodyPr>
          <a:lstStyle/>
          <a:p>
            <a:r>
              <a:rPr lang="ja-JP" altLang="en-US" sz="4800" dirty="0"/>
              <a:t>活動</a:t>
            </a:r>
            <a:r>
              <a:rPr lang="ja-JP" altLang="en-US" sz="4800" dirty="0" smtClean="0"/>
              <a:t>計画</a:t>
            </a:r>
            <a:endParaRPr kumimoji="1" lang="ja-JP" altLang="en-US" sz="4800" dirty="0"/>
          </a:p>
        </p:txBody>
      </p:sp>
      <p:sp>
        <p:nvSpPr>
          <p:cNvPr id="3" name="コンテンツ プレースホルダー 2"/>
          <p:cNvSpPr>
            <a:spLocks noGrp="1"/>
          </p:cNvSpPr>
          <p:nvPr>
            <p:ph idx="1"/>
          </p:nvPr>
        </p:nvSpPr>
        <p:spPr>
          <a:xfrm>
            <a:off x="1484310" y="1416677"/>
            <a:ext cx="10248343" cy="5254580"/>
          </a:xfrm>
        </p:spPr>
        <p:txBody>
          <a:bodyPr>
            <a:normAutofit fontScale="70000" lnSpcReduction="20000"/>
          </a:bodyPr>
          <a:lstStyle/>
          <a:p>
            <a:pPr marL="0" indent="0">
              <a:buNone/>
            </a:pPr>
            <a:r>
              <a:rPr lang="ja-JP" altLang="en-US" sz="3600" b="1" dirty="0"/>
              <a:t>今年度中の開発範囲</a:t>
            </a:r>
          </a:p>
          <a:p>
            <a:r>
              <a:rPr lang="ja-JP" altLang="en-US" sz="3600" dirty="0" smtClean="0">
                <a:latin typeface="+mn-ea"/>
              </a:rPr>
              <a:t>帰社日は</a:t>
            </a:r>
            <a:r>
              <a:rPr lang="en-US" altLang="ja-JP" sz="3600" dirty="0" smtClean="0">
                <a:latin typeface="+mn-ea"/>
              </a:rPr>
              <a:t>5</a:t>
            </a:r>
            <a:r>
              <a:rPr lang="ja-JP" altLang="en-US" sz="3600" dirty="0" smtClean="0">
                <a:latin typeface="+mn-ea"/>
              </a:rPr>
              <a:t>月～</a:t>
            </a:r>
            <a:r>
              <a:rPr lang="en-US" altLang="ja-JP" sz="3600" dirty="0" smtClean="0">
                <a:latin typeface="+mn-ea"/>
              </a:rPr>
              <a:t>10</a:t>
            </a:r>
            <a:r>
              <a:rPr lang="ja-JP" altLang="en-US" sz="3600" dirty="0" smtClean="0">
                <a:latin typeface="+mn-ea"/>
              </a:rPr>
              <a:t>月までは毎月あり、</a:t>
            </a:r>
            <a:r>
              <a:rPr lang="en-US" altLang="ja-JP" sz="3600" dirty="0" smtClean="0">
                <a:latin typeface="+mn-ea"/>
              </a:rPr>
              <a:t>11</a:t>
            </a:r>
            <a:r>
              <a:rPr lang="ja-JP" altLang="en-US" sz="3600" dirty="0" smtClean="0">
                <a:latin typeface="+mn-ea"/>
              </a:rPr>
              <a:t>月～翌年</a:t>
            </a:r>
            <a:r>
              <a:rPr lang="en-US" altLang="ja-JP" sz="3600" dirty="0" smtClean="0">
                <a:latin typeface="+mn-ea"/>
              </a:rPr>
              <a:t>3</a:t>
            </a:r>
            <a:r>
              <a:rPr lang="ja-JP" altLang="en-US" sz="3600" dirty="0" smtClean="0">
                <a:latin typeface="+mn-ea"/>
              </a:rPr>
              <a:t>月は</a:t>
            </a:r>
            <a:r>
              <a:rPr lang="en-US" altLang="ja-JP" sz="3600" dirty="0">
                <a:latin typeface="+mn-ea"/>
              </a:rPr>
              <a:t>2,3</a:t>
            </a:r>
            <a:r>
              <a:rPr lang="ja-JP" altLang="en-US" sz="3600" dirty="0" smtClean="0">
                <a:latin typeface="+mn-ea"/>
              </a:rPr>
              <a:t>回の見込み。</a:t>
            </a:r>
          </a:p>
          <a:p>
            <a:r>
              <a:rPr lang="ja-JP" altLang="en-US" sz="3600" dirty="0" smtClean="0">
                <a:latin typeface="+mn-ea"/>
              </a:rPr>
              <a:t>帰社日</a:t>
            </a:r>
            <a:r>
              <a:rPr lang="en-US" altLang="ja-JP" sz="3600" dirty="0" smtClean="0">
                <a:latin typeface="+mn-ea"/>
              </a:rPr>
              <a:t>1</a:t>
            </a:r>
            <a:r>
              <a:rPr lang="ja-JP" altLang="en-US" sz="3600" dirty="0" smtClean="0">
                <a:latin typeface="+mn-ea"/>
              </a:rPr>
              <a:t>回の活動時間は</a:t>
            </a:r>
            <a:r>
              <a:rPr lang="en-US" altLang="ja-JP" sz="3600" dirty="0" smtClean="0">
                <a:latin typeface="+mn-ea"/>
              </a:rPr>
              <a:t>2</a:t>
            </a:r>
            <a:r>
              <a:rPr lang="ja-JP" altLang="en-US" sz="3600" dirty="0" smtClean="0">
                <a:latin typeface="+mn-ea"/>
              </a:rPr>
              <a:t>時間。</a:t>
            </a:r>
          </a:p>
          <a:p>
            <a:r>
              <a:rPr lang="ja-JP" altLang="en-US" sz="3600" dirty="0" smtClean="0">
                <a:latin typeface="+mn-ea"/>
              </a:rPr>
              <a:t>帰社できる社員を平均</a:t>
            </a:r>
            <a:r>
              <a:rPr lang="en-US" altLang="ja-JP" sz="3600" dirty="0" smtClean="0">
                <a:latin typeface="+mn-ea"/>
              </a:rPr>
              <a:t>6</a:t>
            </a:r>
            <a:r>
              <a:rPr lang="ja-JP" altLang="en-US" sz="3600" dirty="0" smtClean="0">
                <a:latin typeface="+mn-ea"/>
              </a:rPr>
              <a:t>人と仮定。</a:t>
            </a:r>
          </a:p>
          <a:p>
            <a:r>
              <a:rPr lang="ja-JP" altLang="en-US" sz="3600" dirty="0" smtClean="0">
                <a:latin typeface="+mn-ea"/>
              </a:rPr>
              <a:t>自社サイトの修正、メンテではなく全面刷新（新規開発）を行う。</a:t>
            </a:r>
          </a:p>
          <a:p>
            <a:r>
              <a:rPr lang="ja-JP" altLang="en-US" sz="3600" dirty="0" smtClean="0">
                <a:latin typeface="+mn-ea"/>
              </a:rPr>
              <a:t>開発言語は</a:t>
            </a:r>
            <a:r>
              <a:rPr lang="en-US" altLang="ja-JP" sz="3600" dirty="0" smtClean="0">
                <a:latin typeface="+mn-ea"/>
              </a:rPr>
              <a:t>JAVA</a:t>
            </a:r>
            <a:r>
              <a:rPr lang="ja-JP" altLang="en-US" sz="3600" dirty="0" smtClean="0">
                <a:latin typeface="+mn-ea"/>
              </a:rPr>
              <a:t>を中心とし、他に</a:t>
            </a:r>
            <a:r>
              <a:rPr lang="en-US" altLang="ja-JP" sz="3600" dirty="0" smtClean="0">
                <a:latin typeface="+mn-ea"/>
              </a:rPr>
              <a:t>HTML</a:t>
            </a:r>
            <a:r>
              <a:rPr lang="ja-JP" altLang="en-US" sz="3600" dirty="0" smtClean="0">
                <a:latin typeface="+mn-ea"/>
              </a:rPr>
              <a:t>等も使用し開発を行う。</a:t>
            </a:r>
          </a:p>
          <a:p>
            <a:pPr marL="0" indent="0">
              <a:buNone/>
            </a:pPr>
            <a:endParaRPr lang="ja-JP" altLang="en-US" sz="3600" dirty="0">
              <a:latin typeface="+mn-ea"/>
            </a:endParaRPr>
          </a:p>
          <a:p>
            <a:pPr marL="0" indent="0">
              <a:buNone/>
            </a:pPr>
            <a:r>
              <a:rPr lang="ja-JP" altLang="en-US" sz="3600" dirty="0" smtClean="0">
                <a:latin typeface="+mn-ea"/>
              </a:rPr>
              <a:t>以上の</a:t>
            </a:r>
            <a:r>
              <a:rPr lang="ja-JP" altLang="en-US" sz="3600" dirty="0">
                <a:latin typeface="+mn-ea"/>
              </a:rPr>
              <a:t>想定で、どの程度の開発が可能か検討した結果、</a:t>
            </a:r>
          </a:p>
          <a:p>
            <a:pPr marL="0" indent="0">
              <a:buNone/>
            </a:pPr>
            <a:r>
              <a:rPr lang="ja-JP" altLang="en-US" sz="3600" dirty="0" smtClean="0">
                <a:latin typeface="+mn-ea"/>
              </a:rPr>
              <a:t>今年度中</a:t>
            </a:r>
            <a:r>
              <a:rPr lang="ja-JP" altLang="en-US" sz="3600" dirty="0">
                <a:latin typeface="+mn-ea"/>
              </a:rPr>
              <a:t>の全面刷新は不可であり、終了まで複数年（</a:t>
            </a:r>
            <a:r>
              <a:rPr lang="en-US" altLang="ja-JP" sz="3600" dirty="0">
                <a:latin typeface="+mn-ea"/>
              </a:rPr>
              <a:t>3</a:t>
            </a:r>
            <a:r>
              <a:rPr lang="ja-JP" altLang="en-US" sz="3600" dirty="0">
                <a:latin typeface="+mn-ea"/>
              </a:rPr>
              <a:t>年以上）と判断。</a:t>
            </a:r>
          </a:p>
          <a:p>
            <a:pPr marL="0" indent="0">
              <a:buNone/>
            </a:pPr>
            <a:r>
              <a:rPr lang="ja-JP" altLang="en-US" sz="3600" dirty="0" smtClean="0">
                <a:latin typeface="+mn-ea"/>
              </a:rPr>
              <a:t>今年度中</a:t>
            </a:r>
            <a:r>
              <a:rPr lang="ja-JP" altLang="en-US" sz="3600" dirty="0">
                <a:latin typeface="+mn-ea"/>
              </a:rPr>
              <a:t>の活動としては</a:t>
            </a:r>
            <a:r>
              <a:rPr lang="ja-JP" altLang="en-US" sz="3600" b="1" dirty="0">
                <a:latin typeface="+mn-ea"/>
              </a:rPr>
              <a:t>「トップ画面（設計）＋</a:t>
            </a:r>
            <a:r>
              <a:rPr lang="en-US" altLang="ja-JP" sz="3600" b="1" dirty="0" smtClean="0">
                <a:latin typeface="+mn-ea"/>
              </a:rPr>
              <a:t>α</a:t>
            </a:r>
            <a:r>
              <a:rPr lang="ja-JP" altLang="en-US" sz="3600" b="1" dirty="0" smtClean="0">
                <a:latin typeface="+mn-ea"/>
              </a:rPr>
              <a:t>の</a:t>
            </a:r>
            <a:r>
              <a:rPr lang="ja-JP" altLang="en-US" sz="3600" b="1" dirty="0">
                <a:latin typeface="+mn-ea"/>
              </a:rPr>
              <a:t>開発」</a:t>
            </a:r>
            <a:r>
              <a:rPr lang="ja-JP" altLang="en-US" sz="3600" dirty="0">
                <a:latin typeface="+mn-ea"/>
              </a:rPr>
              <a:t>を目標とする</a:t>
            </a:r>
            <a:r>
              <a:rPr lang="ja-JP" altLang="en-US" sz="3600" dirty="0" smtClean="0">
                <a:latin typeface="+mn-ea"/>
              </a:rPr>
              <a:t>。</a:t>
            </a:r>
            <a:endParaRPr lang="ja-JP" altLang="en-US" sz="3600" dirty="0">
              <a:latin typeface="+mn-ea"/>
            </a:endParaRPr>
          </a:p>
          <a:p>
            <a:endParaRPr kumimoji="1" lang="ja-JP" altLang="en-US" dirty="0"/>
          </a:p>
        </p:txBody>
      </p:sp>
    </p:spTree>
    <p:extLst>
      <p:ext uri="{BB962C8B-B14F-4D97-AF65-F5344CB8AC3E}">
        <p14:creationId xmlns:p14="http://schemas.microsoft.com/office/powerpoint/2010/main" val="353950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スケジュール</a:t>
            </a:r>
            <a:r>
              <a:rPr lang="ja-JP" altLang="en-US" b="1" i="1" dirty="0"/>
              <a:t/>
            </a:r>
            <a:br>
              <a:rPr lang="ja-JP" altLang="en-US" b="1" i="1" dirty="0"/>
            </a:b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3200" dirty="0">
                <a:latin typeface="+mn-ea"/>
              </a:rPr>
              <a:t>5</a:t>
            </a:r>
            <a:r>
              <a:rPr lang="ja-JP" altLang="en-US" sz="3200" dirty="0">
                <a:latin typeface="+mn-ea"/>
              </a:rPr>
              <a:t>月：開発環境</a:t>
            </a:r>
            <a:r>
              <a:rPr lang="ja-JP" altLang="en-US" sz="3200" dirty="0" smtClean="0">
                <a:latin typeface="+mn-ea"/>
              </a:rPr>
              <a:t>セットアップ</a:t>
            </a:r>
            <a:endParaRPr lang="ja-JP" altLang="en-US" sz="3200" dirty="0">
              <a:latin typeface="+mn-ea"/>
            </a:endParaRPr>
          </a:p>
          <a:p>
            <a:pPr marL="0" indent="0">
              <a:buNone/>
            </a:pPr>
            <a:r>
              <a:rPr lang="en-US" altLang="ja-JP" sz="3200" dirty="0">
                <a:latin typeface="+mn-ea"/>
              </a:rPr>
              <a:t>6</a:t>
            </a:r>
            <a:r>
              <a:rPr lang="ja-JP" altLang="en-US" sz="3200" dirty="0">
                <a:latin typeface="+mn-ea"/>
              </a:rPr>
              <a:t>月～</a:t>
            </a:r>
            <a:r>
              <a:rPr lang="en-US" altLang="ja-JP" sz="3200" dirty="0">
                <a:latin typeface="+mn-ea"/>
              </a:rPr>
              <a:t>7</a:t>
            </a:r>
            <a:r>
              <a:rPr lang="ja-JP" altLang="en-US" sz="3200" dirty="0">
                <a:latin typeface="+mn-ea"/>
              </a:rPr>
              <a:t>月：トップ画面の設計・</a:t>
            </a:r>
            <a:r>
              <a:rPr lang="ja-JP" altLang="en-US" sz="3200" dirty="0" smtClean="0">
                <a:latin typeface="+mn-ea"/>
              </a:rPr>
              <a:t>デザイン</a:t>
            </a:r>
            <a:endParaRPr lang="ja-JP" altLang="en-US" sz="3200" dirty="0">
              <a:latin typeface="+mn-ea"/>
            </a:endParaRPr>
          </a:p>
          <a:p>
            <a:pPr marL="0" indent="0">
              <a:buNone/>
            </a:pPr>
            <a:r>
              <a:rPr lang="en-US" altLang="ja-JP" sz="3200" dirty="0" smtClean="0">
                <a:latin typeface="+mn-ea"/>
              </a:rPr>
              <a:t>8</a:t>
            </a:r>
            <a:r>
              <a:rPr lang="ja-JP" altLang="en-US" sz="3200" dirty="0">
                <a:latin typeface="+mn-ea"/>
              </a:rPr>
              <a:t>月～</a:t>
            </a:r>
            <a:r>
              <a:rPr lang="en-US" altLang="ja-JP" sz="3200" dirty="0">
                <a:latin typeface="+mn-ea"/>
              </a:rPr>
              <a:t>9</a:t>
            </a:r>
            <a:r>
              <a:rPr lang="ja-JP" altLang="en-US" sz="3200" dirty="0">
                <a:latin typeface="+mn-ea"/>
              </a:rPr>
              <a:t>月：トップ画面のモックコーディング</a:t>
            </a:r>
          </a:p>
          <a:p>
            <a:pPr marL="0" indent="0">
              <a:buNone/>
            </a:pPr>
            <a:r>
              <a:rPr lang="en-US" altLang="ja-JP" sz="3200" dirty="0" smtClean="0">
                <a:latin typeface="+mn-ea"/>
              </a:rPr>
              <a:t>10</a:t>
            </a:r>
            <a:r>
              <a:rPr lang="ja-JP" altLang="en-US" sz="3200" dirty="0">
                <a:latin typeface="+mn-ea"/>
              </a:rPr>
              <a:t>月～翌年</a:t>
            </a:r>
            <a:r>
              <a:rPr lang="en-US" altLang="ja-JP" sz="3200" dirty="0">
                <a:latin typeface="+mn-ea"/>
              </a:rPr>
              <a:t>3</a:t>
            </a:r>
            <a:r>
              <a:rPr lang="ja-JP" altLang="en-US" sz="3200" dirty="0">
                <a:latin typeface="+mn-ea"/>
              </a:rPr>
              <a:t>月：トップ画面からの画面遷移</a:t>
            </a:r>
            <a:r>
              <a:rPr lang="ja-JP" altLang="en-US" sz="3200" dirty="0" smtClean="0">
                <a:latin typeface="+mn-ea"/>
              </a:rPr>
              <a:t>設計</a:t>
            </a:r>
            <a:endParaRPr lang="ja-JP" altLang="en-US" sz="3200" dirty="0">
              <a:latin typeface="+mn-ea"/>
            </a:endParaRPr>
          </a:p>
        </p:txBody>
      </p:sp>
    </p:spTree>
    <p:extLst>
      <p:ext uri="{BB962C8B-B14F-4D97-AF65-F5344CB8AC3E}">
        <p14:creationId xmlns:p14="http://schemas.microsoft.com/office/powerpoint/2010/main" val="90788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26488"/>
            <a:ext cx="10515600" cy="1325563"/>
          </a:xfrm>
        </p:spPr>
        <p:txBody>
          <a:bodyPr>
            <a:normAutofit/>
          </a:bodyPr>
          <a:lstStyle/>
          <a:p>
            <a:r>
              <a:rPr lang="ja-JP" altLang="en-US" dirty="0"/>
              <a:t>活動実績</a:t>
            </a:r>
            <a:r>
              <a:rPr lang="ja-JP" altLang="en-US" b="1" i="1" dirty="0"/>
              <a:t/>
            </a:r>
            <a:br>
              <a:rPr lang="ja-JP" altLang="en-US" b="1" i="1" dirty="0"/>
            </a:br>
            <a:endParaRPr kumimoji="1" lang="ja-JP" altLang="en-US" dirty="0"/>
          </a:p>
        </p:txBody>
      </p:sp>
      <p:sp>
        <p:nvSpPr>
          <p:cNvPr id="3" name="コンテンツ プレースホルダー 2"/>
          <p:cNvSpPr>
            <a:spLocks noGrp="1"/>
          </p:cNvSpPr>
          <p:nvPr>
            <p:ph idx="1"/>
          </p:nvPr>
        </p:nvSpPr>
        <p:spPr>
          <a:xfrm>
            <a:off x="1918952" y="1249250"/>
            <a:ext cx="9749306" cy="5306095"/>
          </a:xfrm>
        </p:spPr>
        <p:txBody>
          <a:bodyPr>
            <a:noAutofit/>
          </a:bodyPr>
          <a:lstStyle/>
          <a:p>
            <a:pPr marL="0" indent="0">
              <a:buNone/>
            </a:pPr>
            <a:r>
              <a:rPr lang="en-US" altLang="ja-JP" sz="2600" dirty="0">
                <a:latin typeface="+mn-ea"/>
              </a:rPr>
              <a:t>5</a:t>
            </a:r>
            <a:r>
              <a:rPr lang="ja-JP" altLang="en-US" sz="2600" dirty="0">
                <a:latin typeface="+mn-ea"/>
              </a:rPr>
              <a:t>月</a:t>
            </a:r>
            <a:r>
              <a:rPr lang="ja-JP" altLang="en-US" sz="2600" dirty="0" smtClean="0">
                <a:latin typeface="+mn-ea"/>
              </a:rPr>
              <a:t>：社内パソコンの調査</a:t>
            </a:r>
            <a:endParaRPr lang="en-US" altLang="ja-JP" sz="2600" dirty="0" smtClean="0">
              <a:latin typeface="+mn-ea"/>
            </a:endParaRPr>
          </a:p>
          <a:p>
            <a:pPr marL="0" indent="0">
              <a:buNone/>
            </a:pPr>
            <a:r>
              <a:rPr lang="ja-JP" altLang="en-US" sz="2600" dirty="0">
                <a:latin typeface="+mn-ea"/>
              </a:rPr>
              <a:t>　</a:t>
            </a:r>
            <a:r>
              <a:rPr lang="ja-JP" altLang="en-US" sz="2600" dirty="0" smtClean="0">
                <a:latin typeface="+mn-ea"/>
              </a:rPr>
              <a:t>　　</a:t>
            </a:r>
            <a:r>
              <a:rPr lang="en-US" altLang="ja-JP" sz="2600" dirty="0" smtClean="0">
                <a:latin typeface="+mn-ea"/>
              </a:rPr>
              <a:t>OS</a:t>
            </a:r>
            <a:r>
              <a:rPr lang="ja-JP" altLang="en-US" sz="2600" dirty="0" smtClean="0">
                <a:latin typeface="+mn-ea"/>
              </a:rPr>
              <a:t>の更新・ウイルスチェックソフトの更新</a:t>
            </a:r>
            <a:endParaRPr lang="ja-JP" altLang="en-US" sz="2600" dirty="0">
              <a:latin typeface="+mn-ea"/>
            </a:endParaRPr>
          </a:p>
          <a:p>
            <a:pPr marL="0" indent="0">
              <a:buNone/>
            </a:pPr>
            <a:r>
              <a:rPr lang="en-US" altLang="ja-JP" sz="2600" dirty="0" smtClean="0">
                <a:latin typeface="+mn-ea"/>
              </a:rPr>
              <a:t>6</a:t>
            </a:r>
            <a:r>
              <a:rPr lang="ja-JP" altLang="en-US" sz="2600" dirty="0" smtClean="0">
                <a:latin typeface="+mn-ea"/>
              </a:rPr>
              <a:t>月</a:t>
            </a:r>
            <a:r>
              <a:rPr lang="ja-JP" altLang="en-US" sz="2600" dirty="0" smtClean="0">
                <a:latin typeface="+mn-ea"/>
              </a:rPr>
              <a:t>：</a:t>
            </a:r>
            <a:r>
              <a:rPr lang="en-US" altLang="ja-JP" sz="2600" dirty="0" smtClean="0">
                <a:latin typeface="+mn-ea"/>
              </a:rPr>
              <a:t> OS</a:t>
            </a:r>
            <a:r>
              <a:rPr lang="ja-JP" altLang="en-US" sz="2600" dirty="0" smtClean="0">
                <a:latin typeface="+mn-ea"/>
              </a:rPr>
              <a:t>の更新・ウイルスチェックソフトの更新</a:t>
            </a:r>
            <a:endParaRPr lang="en-US" altLang="ja-JP" sz="2600" dirty="0" smtClean="0">
              <a:latin typeface="+mn-ea"/>
            </a:endParaRPr>
          </a:p>
          <a:p>
            <a:pPr marL="0" indent="0">
              <a:buNone/>
            </a:pPr>
            <a:r>
              <a:rPr lang="ja-JP" altLang="en-US" sz="2600" dirty="0">
                <a:latin typeface="+mn-ea"/>
              </a:rPr>
              <a:t>　</a:t>
            </a:r>
            <a:r>
              <a:rPr lang="ja-JP" altLang="en-US" sz="2600" dirty="0" smtClean="0">
                <a:latin typeface="+mn-ea"/>
              </a:rPr>
              <a:t>　　</a:t>
            </a:r>
            <a:r>
              <a:rPr lang="ja-JP" altLang="en-US" sz="2600" dirty="0" smtClean="0">
                <a:latin typeface="+mn-ea"/>
              </a:rPr>
              <a:t>環境構築</a:t>
            </a:r>
            <a:r>
              <a:rPr lang="en-US" altLang="ja-JP" sz="2600" dirty="0" smtClean="0">
                <a:latin typeface="+mn-ea"/>
              </a:rPr>
              <a:t>( </a:t>
            </a:r>
            <a:r>
              <a:rPr lang="en-US" altLang="ja-JP" sz="2600" dirty="0" err="1" smtClean="0">
                <a:latin typeface="+mn-ea"/>
              </a:rPr>
              <a:t>Sourcetree</a:t>
            </a:r>
            <a:r>
              <a:rPr lang="ja-JP" altLang="en-US" sz="2600" dirty="0">
                <a:latin typeface="+mn-ea"/>
              </a:rPr>
              <a:t>・</a:t>
            </a:r>
            <a:r>
              <a:rPr lang="en-US" altLang="ja-JP" sz="2600" dirty="0" smtClean="0">
                <a:latin typeface="+mn-ea"/>
              </a:rPr>
              <a:t>Eclipse)</a:t>
            </a:r>
          </a:p>
          <a:p>
            <a:pPr marL="0" indent="0">
              <a:buNone/>
            </a:pPr>
            <a:r>
              <a:rPr lang="en-US" altLang="ja-JP" sz="2600" dirty="0" smtClean="0">
                <a:latin typeface="+mn-ea"/>
              </a:rPr>
              <a:t>7</a:t>
            </a:r>
            <a:r>
              <a:rPr lang="ja-JP" altLang="en-US" sz="2600" dirty="0" smtClean="0">
                <a:latin typeface="+mn-ea"/>
              </a:rPr>
              <a:t>月：</a:t>
            </a:r>
            <a:r>
              <a:rPr lang="ja-JP" altLang="en-US" sz="2600" dirty="0" smtClean="0">
                <a:latin typeface="+mn-ea"/>
              </a:rPr>
              <a:t>環境構築</a:t>
            </a:r>
            <a:r>
              <a:rPr lang="en-US" altLang="ja-JP" sz="2600" dirty="0" smtClean="0">
                <a:latin typeface="+mn-ea"/>
              </a:rPr>
              <a:t>(</a:t>
            </a:r>
            <a:r>
              <a:rPr lang="en-US" altLang="ja-JP" sz="2600" dirty="0" err="1" smtClean="0">
                <a:latin typeface="+mn-ea"/>
              </a:rPr>
              <a:t>Sourcetree</a:t>
            </a:r>
            <a:r>
              <a:rPr lang="ja-JP" altLang="en-US" sz="2600" dirty="0">
                <a:latin typeface="+mn-ea"/>
              </a:rPr>
              <a:t>・</a:t>
            </a:r>
            <a:r>
              <a:rPr lang="en-US" altLang="ja-JP" sz="2600" dirty="0" smtClean="0">
                <a:latin typeface="+mn-ea"/>
              </a:rPr>
              <a:t>Eclipse)</a:t>
            </a:r>
          </a:p>
          <a:p>
            <a:pPr marL="0" indent="0">
              <a:buNone/>
            </a:pPr>
            <a:r>
              <a:rPr lang="ja-JP" altLang="en-US" sz="2600" dirty="0">
                <a:latin typeface="+mn-ea"/>
              </a:rPr>
              <a:t>　</a:t>
            </a:r>
            <a:r>
              <a:rPr lang="ja-JP" altLang="en-US" sz="2600" dirty="0" smtClean="0">
                <a:latin typeface="+mn-ea"/>
              </a:rPr>
              <a:t>　　</a:t>
            </a:r>
            <a:r>
              <a:rPr lang="en-US" altLang="ja-JP" sz="2600" dirty="0" err="1" smtClean="0">
                <a:latin typeface="+mn-ea"/>
              </a:rPr>
              <a:t>GitHUB</a:t>
            </a:r>
            <a:r>
              <a:rPr lang="ja-JP" altLang="en-US" sz="2600" dirty="0" smtClean="0">
                <a:latin typeface="+mn-ea"/>
              </a:rPr>
              <a:t>アカウント登録作業</a:t>
            </a:r>
            <a:endParaRPr lang="ja-JP" altLang="en-US" sz="2600" dirty="0">
              <a:latin typeface="+mn-ea"/>
            </a:endParaRPr>
          </a:p>
          <a:p>
            <a:pPr marL="0" indent="0">
              <a:buNone/>
            </a:pPr>
            <a:r>
              <a:rPr lang="en-US" altLang="ja-JP" sz="2600" dirty="0" smtClean="0">
                <a:latin typeface="+mn-ea"/>
              </a:rPr>
              <a:t>8</a:t>
            </a:r>
            <a:r>
              <a:rPr lang="ja-JP" altLang="en-US" sz="2600" dirty="0" smtClean="0">
                <a:latin typeface="+mn-ea"/>
              </a:rPr>
              <a:t>月</a:t>
            </a:r>
            <a:r>
              <a:rPr lang="ja-JP" altLang="en-US" sz="2600" dirty="0" smtClean="0">
                <a:latin typeface="+mn-ea"/>
              </a:rPr>
              <a:t>：</a:t>
            </a:r>
            <a:r>
              <a:rPr lang="en-US" altLang="ja-JP" sz="2600" dirty="0" smtClean="0">
                <a:latin typeface="+mn-ea"/>
              </a:rPr>
              <a:t> </a:t>
            </a:r>
            <a:r>
              <a:rPr lang="en-US" altLang="ja-JP" sz="2600" dirty="0" err="1" smtClean="0">
                <a:latin typeface="+mn-ea"/>
              </a:rPr>
              <a:t>GitHUB</a:t>
            </a:r>
            <a:r>
              <a:rPr lang="ja-JP" altLang="en-US" sz="2600" dirty="0" smtClean="0">
                <a:latin typeface="+mn-ea"/>
              </a:rPr>
              <a:t>アカウント登録作業・ホームページ概要検討</a:t>
            </a:r>
            <a:endParaRPr lang="en-US" altLang="ja-JP" sz="2600" dirty="0" smtClean="0">
              <a:latin typeface="+mn-ea"/>
            </a:endParaRPr>
          </a:p>
          <a:p>
            <a:pPr marL="0" indent="0">
              <a:buNone/>
            </a:pPr>
            <a:r>
              <a:rPr lang="ja-JP" altLang="en-US" sz="2600" dirty="0">
                <a:latin typeface="+mn-ea"/>
              </a:rPr>
              <a:t>　</a:t>
            </a:r>
            <a:r>
              <a:rPr lang="ja-JP" altLang="en-US" sz="2600" dirty="0" smtClean="0">
                <a:latin typeface="+mn-ea"/>
              </a:rPr>
              <a:t>　　</a:t>
            </a:r>
            <a:r>
              <a:rPr lang="ja-JP" altLang="en-US" sz="2600" dirty="0" smtClean="0">
                <a:latin typeface="+mn-ea"/>
              </a:rPr>
              <a:t>チーム分け</a:t>
            </a:r>
            <a:endParaRPr lang="en-US" altLang="ja-JP" sz="2600" dirty="0" smtClean="0">
              <a:latin typeface="+mn-ea"/>
            </a:endParaRPr>
          </a:p>
          <a:p>
            <a:pPr marL="0" indent="0">
              <a:buNone/>
            </a:pPr>
            <a:r>
              <a:rPr lang="en-US" altLang="ja-JP" sz="2600" dirty="0" smtClean="0">
                <a:latin typeface="+mn-ea"/>
              </a:rPr>
              <a:t>9</a:t>
            </a:r>
            <a:r>
              <a:rPr lang="ja-JP" altLang="en-US" sz="2600" dirty="0">
                <a:latin typeface="+mn-ea"/>
              </a:rPr>
              <a:t>月：トップ</a:t>
            </a:r>
            <a:r>
              <a:rPr lang="ja-JP" altLang="en-US" sz="2600" dirty="0" smtClean="0">
                <a:latin typeface="+mn-ea"/>
              </a:rPr>
              <a:t>画面イメージ</a:t>
            </a:r>
            <a:r>
              <a:rPr lang="ja-JP" altLang="en-US" sz="2600" dirty="0">
                <a:latin typeface="+mn-ea"/>
              </a:rPr>
              <a:t>作成</a:t>
            </a:r>
          </a:p>
          <a:p>
            <a:pPr marL="0" indent="0">
              <a:buNone/>
            </a:pPr>
            <a:r>
              <a:rPr lang="en-US" altLang="ja-JP" sz="2600" dirty="0" smtClean="0">
                <a:latin typeface="+mn-ea"/>
              </a:rPr>
              <a:t>10</a:t>
            </a:r>
            <a:r>
              <a:rPr lang="ja-JP" altLang="en-US" sz="2600" dirty="0" smtClean="0">
                <a:latin typeface="+mn-ea"/>
              </a:rPr>
              <a:t>月：まとめ</a:t>
            </a:r>
            <a:endParaRPr kumimoji="1" lang="ja-JP" altLang="en-US" sz="2600" dirty="0">
              <a:latin typeface="+mn-ea"/>
            </a:endParaRPr>
          </a:p>
        </p:txBody>
      </p:sp>
    </p:spTree>
    <p:extLst>
      <p:ext uri="{BB962C8B-B14F-4D97-AF65-F5344CB8AC3E}">
        <p14:creationId xmlns:p14="http://schemas.microsoft.com/office/powerpoint/2010/main" val="411593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0489" y="54769"/>
            <a:ext cx="10515600" cy="1481138"/>
          </a:xfrm>
        </p:spPr>
        <p:txBody>
          <a:bodyPr>
            <a:normAutofit/>
          </a:bodyPr>
          <a:lstStyle/>
          <a:p>
            <a:r>
              <a:rPr lang="ja-JP" altLang="en-US" dirty="0" smtClean="0"/>
              <a:t>成果物（</a:t>
            </a:r>
            <a:r>
              <a:rPr lang="en-US" altLang="ja-JP" dirty="0" smtClean="0"/>
              <a:t>HP</a:t>
            </a:r>
            <a:r>
              <a:rPr lang="ja-JP" altLang="en-US" dirty="0" smtClean="0"/>
              <a:t>トップ画面イメージ）</a:t>
            </a:r>
            <a:endParaRPr kumimoji="1" lang="ja-JP" altLang="en-US" dirty="0"/>
          </a:p>
        </p:txBody>
      </p:sp>
      <p:pic>
        <p:nvPicPr>
          <p:cNvPr id="22" name="コンテンツ プレースホルダー 21"/>
          <p:cNvPicPr>
            <a:picLocks noGrp="1" noChangeAspect="1"/>
          </p:cNvPicPr>
          <p:nvPr>
            <p:ph idx="1"/>
          </p:nvPr>
        </p:nvPicPr>
        <p:blipFill>
          <a:blip r:embed="rId3"/>
          <a:stretch>
            <a:fillRect/>
          </a:stretch>
        </p:blipFill>
        <p:spPr>
          <a:xfrm>
            <a:off x="291660" y="1209676"/>
            <a:ext cx="5459269" cy="5648324"/>
          </a:xfrm>
          <a:prstGeom prst="rect">
            <a:avLst/>
          </a:prstGeom>
        </p:spPr>
      </p:pic>
      <p:sp>
        <p:nvSpPr>
          <p:cNvPr id="23" name="正方形/長方形 22"/>
          <p:cNvSpPr/>
          <p:nvPr/>
        </p:nvSpPr>
        <p:spPr>
          <a:xfrm>
            <a:off x="5903329" y="1209676"/>
            <a:ext cx="6151295" cy="5693866"/>
          </a:xfrm>
          <a:prstGeom prst="rect">
            <a:avLst/>
          </a:prstGeom>
        </p:spPr>
        <p:txBody>
          <a:bodyPr wrap="square">
            <a:spAutoFit/>
          </a:bodyPr>
          <a:lstStyle/>
          <a:p>
            <a:r>
              <a:rPr lang="ja-JP" altLang="en-US" sz="1400" dirty="0" smtClean="0">
                <a:solidFill>
                  <a:srgbClr val="FF0000"/>
                </a:solidFill>
              </a:rPr>
              <a:t>会社のロゴ</a:t>
            </a:r>
            <a:r>
              <a:rPr lang="ja-JP" altLang="en-US" sz="1400" dirty="0" smtClean="0"/>
              <a:t>	</a:t>
            </a:r>
          </a:p>
          <a:p>
            <a:r>
              <a:rPr lang="ja-JP" altLang="en-US" sz="1400" dirty="0" smtClean="0"/>
              <a:t>→</a:t>
            </a:r>
            <a:r>
              <a:rPr lang="en-US" altLang="ja-JP" sz="1400" dirty="0" smtClean="0"/>
              <a:t>HP</a:t>
            </a:r>
            <a:r>
              <a:rPr lang="ja-JP" altLang="en-US" sz="1400" dirty="0" smtClean="0"/>
              <a:t>にあるもの使用</a:t>
            </a:r>
          </a:p>
          <a:p>
            <a:r>
              <a:rPr lang="ja-JP" altLang="en-US" sz="1400" dirty="0" smtClean="0">
                <a:solidFill>
                  <a:srgbClr val="FF0000"/>
                </a:solidFill>
              </a:rPr>
              <a:t>メニューバー</a:t>
            </a:r>
            <a:r>
              <a:rPr lang="ja-JP" altLang="en-US" sz="1400" dirty="0" smtClean="0"/>
              <a:t>	</a:t>
            </a:r>
          </a:p>
          <a:p>
            <a:r>
              <a:rPr lang="ja-JP" altLang="en-US" sz="1400" dirty="0" smtClean="0"/>
              <a:t>→会社情報、事業内容、お問い合わせ</a:t>
            </a:r>
          </a:p>
          <a:p>
            <a:r>
              <a:rPr lang="ja-JP" altLang="en-US" sz="1400" dirty="0" smtClean="0"/>
              <a:t>　リンクのロールオーバーはなし</a:t>
            </a:r>
            <a:r>
              <a:rPr lang="en-US" altLang="ja-JP" sz="1400" dirty="0" smtClean="0"/>
              <a:t>(</a:t>
            </a:r>
            <a:r>
              <a:rPr lang="ja-JP" altLang="en-US" sz="1400" dirty="0" smtClean="0"/>
              <a:t>現状の方針</a:t>
            </a:r>
            <a:r>
              <a:rPr lang="en-US" altLang="ja-JP" sz="1400" dirty="0" smtClean="0"/>
              <a:t>)</a:t>
            </a:r>
          </a:p>
          <a:p>
            <a:r>
              <a:rPr lang="ja-JP" altLang="en-US" sz="1400" dirty="0" smtClean="0"/>
              <a:t>　細かい内容は各項目に中間リンクを置いて遷移させる</a:t>
            </a:r>
          </a:p>
          <a:p>
            <a:r>
              <a:rPr lang="ja-JP" altLang="en-US" sz="1400" dirty="0" smtClean="0"/>
              <a:t>　お問い合わせには、お客様窓口、パートナー募集、</a:t>
            </a:r>
            <a:endParaRPr lang="en-US" altLang="ja-JP" sz="1400" dirty="0" smtClean="0"/>
          </a:p>
          <a:p>
            <a:r>
              <a:rPr lang="ja-JP" altLang="en-US" sz="1400" dirty="0"/>
              <a:t>　</a:t>
            </a:r>
            <a:r>
              <a:rPr lang="ja-JP" altLang="en-US" sz="1400" dirty="0" smtClean="0"/>
              <a:t>採用を子リンクとしてまとめる</a:t>
            </a:r>
          </a:p>
          <a:p>
            <a:r>
              <a:rPr lang="ja-JP" altLang="en-US" sz="1400" dirty="0" smtClean="0"/>
              <a:t>　ホームボタンは削除</a:t>
            </a:r>
          </a:p>
          <a:p>
            <a:r>
              <a:rPr lang="ja-JP" altLang="en-US" sz="1400" dirty="0" smtClean="0"/>
              <a:t>　メニューバーの上に社名を入れる</a:t>
            </a:r>
          </a:p>
          <a:p>
            <a:r>
              <a:rPr lang="ja-JP" altLang="en-US" sz="1400" dirty="0" smtClean="0">
                <a:solidFill>
                  <a:srgbClr val="FF0000"/>
                </a:solidFill>
              </a:rPr>
              <a:t>コンテンツのパネル</a:t>
            </a:r>
            <a:r>
              <a:rPr lang="ja-JP" altLang="en-US" sz="1400" dirty="0" smtClean="0"/>
              <a:t>	</a:t>
            </a:r>
          </a:p>
          <a:p>
            <a:r>
              <a:rPr lang="ja-JP" altLang="en-US" sz="1400" dirty="0" smtClean="0"/>
              <a:t>→スクロールは排除。最大６件の情報のみ載せる</a:t>
            </a:r>
          </a:p>
          <a:p>
            <a:r>
              <a:rPr lang="ja-JP" altLang="en-US" sz="1400" dirty="0" smtClean="0"/>
              <a:t>　採用リンクは下本さんの写真のある画面に遷移</a:t>
            </a:r>
          </a:p>
          <a:p>
            <a:r>
              <a:rPr lang="ja-JP" altLang="en-US" sz="1400" dirty="0" smtClean="0"/>
              <a:t>　</a:t>
            </a:r>
            <a:r>
              <a:rPr lang="en-US" altLang="ja-JP" sz="1400" dirty="0" smtClean="0"/>
              <a:t>Twitter</a:t>
            </a:r>
            <a:r>
              <a:rPr lang="ja-JP" altLang="en-US" sz="1400" dirty="0" smtClean="0"/>
              <a:t>の埋め込みで最新情報を更新する</a:t>
            </a:r>
            <a:endParaRPr lang="en-US" altLang="ja-JP" sz="1400" dirty="0" smtClean="0"/>
          </a:p>
          <a:p>
            <a:r>
              <a:rPr lang="ja-JP" altLang="en-US" sz="1400" dirty="0"/>
              <a:t>　</a:t>
            </a:r>
            <a:r>
              <a:rPr lang="en-US" altLang="ja-JP" sz="1400" dirty="0" smtClean="0"/>
              <a:t>(</a:t>
            </a:r>
            <a:r>
              <a:rPr lang="ja-JP" altLang="en-US" sz="1400" dirty="0" smtClean="0"/>
              <a:t>情報更新に</a:t>
            </a:r>
            <a:r>
              <a:rPr lang="en-US" altLang="ja-JP" sz="1400" dirty="0" smtClean="0"/>
              <a:t>HP</a:t>
            </a:r>
            <a:r>
              <a:rPr lang="ja-JP" altLang="en-US" sz="1400" dirty="0" smtClean="0"/>
              <a:t>の更新が不要なため</a:t>
            </a:r>
            <a:r>
              <a:rPr lang="en-US" altLang="ja-JP" sz="1400" dirty="0" smtClean="0"/>
              <a:t>)</a:t>
            </a:r>
          </a:p>
          <a:p>
            <a:r>
              <a:rPr lang="ja-JP" altLang="en-US" sz="1400" dirty="0" smtClean="0"/>
              <a:t>　求人情報は</a:t>
            </a:r>
            <a:r>
              <a:rPr lang="en-US" altLang="ja-JP" sz="1400" dirty="0" smtClean="0"/>
              <a:t>Twitter</a:t>
            </a:r>
            <a:r>
              <a:rPr lang="ja-JP" altLang="en-US" sz="1400" dirty="0" smtClean="0"/>
              <a:t>などで告知。</a:t>
            </a:r>
            <a:r>
              <a:rPr lang="en-US" altLang="ja-JP" sz="1400" dirty="0" smtClean="0"/>
              <a:t>HP</a:t>
            </a:r>
            <a:r>
              <a:rPr lang="ja-JP" altLang="en-US" sz="1400" dirty="0" smtClean="0"/>
              <a:t>更新頻度があげられないため	</a:t>
            </a:r>
          </a:p>
          <a:p>
            <a:r>
              <a:rPr lang="ja-JP" altLang="en-US" sz="1400" dirty="0" smtClean="0">
                <a:solidFill>
                  <a:srgbClr val="FF0000"/>
                </a:solidFill>
              </a:rPr>
              <a:t>メイン画像</a:t>
            </a:r>
            <a:r>
              <a:rPr lang="ja-JP" altLang="en-US" sz="1400" dirty="0" smtClean="0"/>
              <a:t>	</a:t>
            </a:r>
          </a:p>
          <a:p>
            <a:r>
              <a:rPr lang="ja-JP" altLang="en-US" sz="1400" dirty="0" smtClean="0"/>
              <a:t>→現状一枚のみ</a:t>
            </a:r>
            <a:r>
              <a:rPr lang="en-US" altLang="ja-JP" sz="1400" dirty="0" smtClean="0"/>
              <a:t>(</a:t>
            </a:r>
            <a:r>
              <a:rPr lang="ja-JP" altLang="en-US" sz="1400" dirty="0" smtClean="0"/>
              <a:t>画像の内容は要検討</a:t>
            </a:r>
            <a:r>
              <a:rPr lang="en-US" altLang="ja-JP" sz="1400" dirty="0" smtClean="0"/>
              <a:t>)</a:t>
            </a:r>
          </a:p>
          <a:p>
            <a:r>
              <a:rPr lang="ja-JP" altLang="en-US" sz="1400" dirty="0" smtClean="0"/>
              <a:t>　リンク先は実績一覧ページに飛ばす</a:t>
            </a:r>
          </a:p>
          <a:p>
            <a:r>
              <a:rPr lang="ja-JP" altLang="en-US" sz="1400" dirty="0" smtClean="0">
                <a:solidFill>
                  <a:srgbClr val="FF0000"/>
                </a:solidFill>
              </a:rPr>
              <a:t>サイトマップ</a:t>
            </a:r>
            <a:r>
              <a:rPr lang="ja-JP" altLang="en-US" sz="1400" dirty="0" smtClean="0"/>
              <a:t>	</a:t>
            </a:r>
          </a:p>
          <a:p>
            <a:r>
              <a:rPr lang="ja-JP" altLang="en-US" sz="1400" dirty="0" smtClean="0"/>
              <a:t>→</a:t>
            </a:r>
            <a:r>
              <a:rPr lang="en-US" altLang="ja-JP" sz="1400" dirty="0" smtClean="0"/>
              <a:t>ISO27001</a:t>
            </a:r>
            <a:r>
              <a:rPr lang="ja-JP" altLang="en-US" sz="1400" dirty="0" smtClean="0"/>
              <a:t>を右側に表示。クリックで保護方針ページに遷移</a:t>
            </a:r>
          </a:p>
          <a:p>
            <a:r>
              <a:rPr lang="ja-JP" altLang="en-US" sz="1400" dirty="0" smtClean="0"/>
              <a:t>　載せる内容は要認定された全てのページへのリンク</a:t>
            </a:r>
          </a:p>
          <a:p>
            <a:r>
              <a:rPr lang="ja-JP" altLang="en-US" sz="1400" dirty="0" smtClean="0"/>
              <a:t>　</a:t>
            </a:r>
            <a:r>
              <a:rPr lang="en-US" altLang="ja-JP" sz="1400" dirty="0" err="1" smtClean="0"/>
              <a:t>CopyRight</a:t>
            </a:r>
            <a:r>
              <a:rPr lang="ja-JP" altLang="en-US" sz="1400" dirty="0" smtClean="0"/>
              <a:t>の年度表記は削除</a:t>
            </a:r>
          </a:p>
          <a:p>
            <a:r>
              <a:rPr lang="ja-JP" altLang="en-US" sz="1400" dirty="0" smtClean="0">
                <a:solidFill>
                  <a:srgbClr val="FF0000"/>
                </a:solidFill>
              </a:rPr>
              <a:t>サイトカラー</a:t>
            </a:r>
            <a:r>
              <a:rPr lang="ja-JP" altLang="en-US" sz="1400" dirty="0" smtClean="0"/>
              <a:t>	</a:t>
            </a:r>
          </a:p>
          <a:p>
            <a:r>
              <a:rPr lang="ja-JP" altLang="en-US" sz="1400" dirty="0" smtClean="0"/>
              <a:t>→現行</a:t>
            </a:r>
            <a:r>
              <a:rPr lang="en-US" altLang="ja-JP" sz="1400" dirty="0" smtClean="0"/>
              <a:t>HP</a:t>
            </a:r>
            <a:r>
              <a:rPr lang="ja-JP" altLang="en-US" sz="1400" dirty="0" smtClean="0"/>
              <a:t>のカラーリングを踏襲</a:t>
            </a:r>
            <a:endParaRPr lang="ja-JP" altLang="en-US" sz="1400" dirty="0"/>
          </a:p>
        </p:txBody>
      </p:sp>
    </p:spTree>
    <p:extLst>
      <p:ext uri="{BB962C8B-B14F-4D97-AF65-F5344CB8AC3E}">
        <p14:creationId xmlns:p14="http://schemas.microsoft.com/office/powerpoint/2010/main" val="371035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453981"/>
            <a:ext cx="10018713" cy="1194515"/>
          </a:xfrm>
        </p:spPr>
        <p:txBody>
          <a:bodyPr/>
          <a:lstStyle/>
          <a:p>
            <a:r>
              <a:rPr kumimoji="1" lang="ja-JP" altLang="en-US" dirty="0" smtClean="0"/>
              <a:t>反省と対策</a:t>
            </a:r>
            <a:endParaRPr kumimoji="1" lang="ja-JP" altLang="en-US" dirty="0"/>
          </a:p>
        </p:txBody>
      </p:sp>
      <p:sp>
        <p:nvSpPr>
          <p:cNvPr id="3" name="コンテンツ プレースホルダー 2"/>
          <p:cNvSpPr>
            <a:spLocks noGrp="1"/>
          </p:cNvSpPr>
          <p:nvPr>
            <p:ph idx="1"/>
          </p:nvPr>
        </p:nvSpPr>
        <p:spPr>
          <a:xfrm>
            <a:off x="1484310" y="1352283"/>
            <a:ext cx="10145313" cy="5215942"/>
          </a:xfrm>
        </p:spPr>
        <p:txBody>
          <a:bodyPr>
            <a:normAutofit fontScale="70000" lnSpcReduction="20000"/>
          </a:bodyPr>
          <a:lstStyle/>
          <a:p>
            <a:pPr marL="0" indent="0">
              <a:buNone/>
            </a:pPr>
            <a:r>
              <a:rPr lang="ja-JP" altLang="en-US" sz="2900" b="1" dirty="0">
                <a:latin typeface="+mn-ea"/>
              </a:rPr>
              <a:t>反省</a:t>
            </a:r>
            <a:endParaRPr lang="ja-JP" altLang="en-US" sz="2900" b="1" dirty="0" smtClean="0">
              <a:effectLst/>
              <a:latin typeface="+mn-ea"/>
            </a:endParaRPr>
          </a:p>
          <a:p>
            <a:r>
              <a:rPr lang="ja-JP" altLang="en-US" dirty="0" smtClean="0">
                <a:effectLst/>
                <a:latin typeface="+mn-ea"/>
              </a:rPr>
              <a:t>メンバーの帰社頻度が低く、会社の資産の現状を把握せずにスケジュールを立てた</a:t>
            </a:r>
          </a:p>
          <a:p>
            <a:pPr marL="0" indent="0">
              <a:buNone/>
            </a:pPr>
            <a:r>
              <a:rPr lang="ja-JP" altLang="en-US" dirty="0" smtClean="0">
                <a:effectLst/>
                <a:latin typeface="+mn-ea"/>
              </a:rPr>
              <a:t>　その結果、</a:t>
            </a:r>
            <a:r>
              <a:rPr lang="en-US" altLang="ja-JP" dirty="0" smtClean="0">
                <a:latin typeface="+mn-ea"/>
              </a:rPr>
              <a:t>OS</a:t>
            </a:r>
            <a:r>
              <a:rPr lang="ja-JP" altLang="en-US" dirty="0" smtClean="0">
                <a:effectLst/>
                <a:latin typeface="+mn-ea"/>
              </a:rPr>
              <a:t>のアップデートに工数が多くかかった。</a:t>
            </a:r>
          </a:p>
          <a:p>
            <a:r>
              <a:rPr lang="ja-JP" altLang="en-US" dirty="0" smtClean="0">
                <a:effectLst/>
                <a:latin typeface="+mn-ea"/>
              </a:rPr>
              <a:t>環境構築の見積もりが甘かった</a:t>
            </a:r>
          </a:p>
          <a:p>
            <a:pPr marL="0" indent="0">
              <a:buNone/>
            </a:pPr>
            <a:r>
              <a:rPr lang="ja-JP" altLang="en-US" dirty="0" smtClean="0">
                <a:effectLst/>
                <a:latin typeface="+mn-ea"/>
              </a:rPr>
              <a:t>　ソース管理のための個人アカウント発行など、環境構築に時間がかかった</a:t>
            </a:r>
          </a:p>
          <a:p>
            <a:r>
              <a:rPr lang="ja-JP" altLang="en-US" dirty="0" smtClean="0">
                <a:effectLst/>
                <a:latin typeface="+mn-ea"/>
              </a:rPr>
              <a:t>タスクの細分化が出来ていなかった</a:t>
            </a:r>
          </a:p>
          <a:p>
            <a:pPr marL="0" indent="0">
              <a:buNone/>
            </a:pPr>
            <a:r>
              <a:rPr lang="ja-JP" altLang="en-US" dirty="0" smtClean="0">
                <a:effectLst/>
                <a:latin typeface="+mn-ea"/>
              </a:rPr>
              <a:t>　達成のためには何が必要なのかが明確でないために見切り発車な作業をしていた</a:t>
            </a:r>
          </a:p>
          <a:p>
            <a:pPr marL="0" indent="0">
              <a:buNone/>
            </a:pPr>
            <a:endParaRPr lang="ja-JP" altLang="en-US" dirty="0" smtClean="0">
              <a:effectLst/>
              <a:latin typeface="+mn-ea"/>
            </a:endParaRPr>
          </a:p>
          <a:p>
            <a:pPr marL="0" indent="0">
              <a:buNone/>
            </a:pPr>
            <a:r>
              <a:rPr lang="ja-JP" altLang="en-US" sz="2900" b="1" dirty="0">
                <a:latin typeface="+mn-ea"/>
              </a:rPr>
              <a:t>対策</a:t>
            </a:r>
            <a:endParaRPr lang="ja-JP" altLang="en-US" sz="2900" b="1" dirty="0" smtClean="0">
              <a:effectLst/>
              <a:latin typeface="+mn-ea"/>
            </a:endParaRPr>
          </a:p>
          <a:p>
            <a:r>
              <a:rPr lang="ja-JP" altLang="en-US" dirty="0" smtClean="0">
                <a:effectLst/>
                <a:latin typeface="+mn-ea"/>
              </a:rPr>
              <a:t>環境について</a:t>
            </a:r>
          </a:p>
          <a:p>
            <a:pPr marL="0" indent="0">
              <a:buNone/>
            </a:pPr>
            <a:r>
              <a:rPr lang="ja-JP" altLang="en-US" dirty="0" smtClean="0">
                <a:effectLst/>
                <a:latin typeface="+mn-ea"/>
              </a:rPr>
              <a:t>　会社のパソコン及び個人アカウントの環境周りは完了している。</a:t>
            </a:r>
            <a:endParaRPr lang="en-US" altLang="ja-JP" dirty="0" smtClean="0">
              <a:effectLst/>
              <a:latin typeface="+mn-ea"/>
            </a:endParaRPr>
          </a:p>
          <a:p>
            <a:pPr marL="0" indent="0">
              <a:buNone/>
            </a:pPr>
            <a:r>
              <a:rPr lang="ja-JP" altLang="en-US" dirty="0" smtClean="0">
                <a:effectLst/>
                <a:latin typeface="+mn-ea"/>
              </a:rPr>
              <a:t>　サーバー環境については現サーバーで使用可能な</a:t>
            </a:r>
            <a:r>
              <a:rPr lang="en-US" altLang="ja-JP" dirty="0" smtClean="0">
                <a:latin typeface="+mn-ea"/>
              </a:rPr>
              <a:t>PHP</a:t>
            </a:r>
            <a:r>
              <a:rPr lang="ja-JP" altLang="en-US" dirty="0" smtClean="0">
                <a:latin typeface="+mn-ea"/>
              </a:rPr>
              <a:t>を用いて</a:t>
            </a:r>
            <a:r>
              <a:rPr lang="ja-JP" altLang="en-US" dirty="0" smtClean="0">
                <a:effectLst/>
                <a:latin typeface="+mn-ea"/>
              </a:rPr>
              <a:t>開発することで、サーバー設定の工数を削減することとする。</a:t>
            </a:r>
          </a:p>
          <a:p>
            <a:r>
              <a:rPr lang="ja-JP" altLang="en-US" dirty="0" smtClean="0">
                <a:effectLst/>
                <a:latin typeface="+mn-ea"/>
              </a:rPr>
              <a:t>タスク細分化について</a:t>
            </a:r>
          </a:p>
          <a:p>
            <a:pPr marL="0" indent="0">
              <a:buNone/>
            </a:pPr>
            <a:r>
              <a:rPr lang="ja-JP" altLang="en-US" dirty="0" smtClean="0">
                <a:effectLst/>
                <a:latin typeface="+mn-ea"/>
              </a:rPr>
              <a:t>　８月に３つの小チームを作成。今後はチーム毎の活動とし、個々のタスクを細分化していく。</a:t>
            </a:r>
          </a:p>
          <a:p>
            <a:pPr marL="0" indent="0">
              <a:buNone/>
            </a:pPr>
            <a:endParaRPr kumimoji="1" lang="ja-JP" altLang="en-US" dirty="0">
              <a:latin typeface="+mn-ea"/>
            </a:endParaRPr>
          </a:p>
        </p:txBody>
      </p:sp>
    </p:spTree>
    <p:extLst>
      <p:ext uri="{BB962C8B-B14F-4D97-AF65-F5344CB8AC3E}">
        <p14:creationId xmlns:p14="http://schemas.microsoft.com/office/powerpoint/2010/main" val="263017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２０１９年　スケジュール</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3200" dirty="0" smtClean="0">
                <a:latin typeface="+mn-ea"/>
              </a:rPr>
              <a:t>１～３月：トップ画面のモックコーディング（</a:t>
            </a:r>
            <a:r>
              <a:rPr kumimoji="1" lang="en-US" altLang="ja-JP" sz="3200" dirty="0" smtClean="0">
                <a:latin typeface="+mn-ea"/>
              </a:rPr>
              <a:t>HTML</a:t>
            </a:r>
            <a:r>
              <a:rPr kumimoji="1" lang="ja-JP" altLang="en-US" sz="3200" dirty="0" smtClean="0">
                <a:latin typeface="+mn-ea"/>
              </a:rPr>
              <a:t>）</a:t>
            </a:r>
            <a:endParaRPr kumimoji="1" lang="en-US" altLang="ja-JP" sz="3200" dirty="0" smtClean="0">
              <a:latin typeface="+mn-ea"/>
            </a:endParaRPr>
          </a:p>
          <a:p>
            <a:pPr marL="0" indent="0">
              <a:buNone/>
            </a:pPr>
            <a:endParaRPr lang="en-US" altLang="ja-JP" sz="3200" dirty="0">
              <a:latin typeface="+mn-ea"/>
            </a:endParaRPr>
          </a:p>
          <a:p>
            <a:pPr marL="0" indent="0">
              <a:buNone/>
            </a:pPr>
            <a:r>
              <a:rPr kumimoji="1" lang="ja-JP" altLang="en-US" sz="3200" dirty="0" smtClean="0">
                <a:latin typeface="+mn-ea"/>
              </a:rPr>
              <a:t>４月以降：問い合わせ画面（</a:t>
            </a:r>
            <a:r>
              <a:rPr kumimoji="1" lang="en-US" altLang="ja-JP" sz="3200" dirty="0" smtClean="0">
                <a:latin typeface="+mn-ea"/>
              </a:rPr>
              <a:t>PHP</a:t>
            </a:r>
            <a:r>
              <a:rPr kumimoji="1" lang="ja-JP" altLang="en-US" sz="3200" dirty="0" smtClean="0">
                <a:latin typeface="+mn-ea"/>
              </a:rPr>
              <a:t>）</a:t>
            </a:r>
            <a:endParaRPr kumimoji="1" lang="en-US" altLang="ja-JP" sz="3200" dirty="0" smtClean="0">
              <a:latin typeface="+mn-ea"/>
            </a:endParaRPr>
          </a:p>
        </p:txBody>
      </p:sp>
    </p:spTree>
    <p:extLst>
      <p:ext uri="{BB962C8B-B14F-4D97-AF65-F5344CB8AC3E}">
        <p14:creationId xmlns:p14="http://schemas.microsoft.com/office/powerpoint/2010/main" val="3592585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視差</Template>
  <TotalTime>67</TotalTime>
  <Words>304</Words>
  <Application>Microsoft Office PowerPoint</Application>
  <PresentationFormat>ワイド画面</PresentationFormat>
  <Paragraphs>83</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HGｺﾞｼｯｸM</vt:lpstr>
      <vt:lpstr>新細明體</vt:lpstr>
      <vt:lpstr>Arial</vt:lpstr>
      <vt:lpstr>Corbel</vt:lpstr>
      <vt:lpstr>視差</vt:lpstr>
      <vt:lpstr>２０１８年　活動報告</vt:lpstr>
      <vt:lpstr>目的 </vt:lpstr>
      <vt:lpstr> 現状の課題 </vt:lpstr>
      <vt:lpstr>活動計画</vt:lpstr>
      <vt:lpstr>スケジュール </vt:lpstr>
      <vt:lpstr>活動実績 </vt:lpstr>
      <vt:lpstr>成果物（HPトップ画面イメージ）</vt:lpstr>
      <vt:lpstr>反省と対策</vt:lpstr>
      <vt:lpstr>２０１９年　スケジュール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２０１８年　活動報告</dc:title>
  <dc:creator>aim</dc:creator>
  <cp:lastModifiedBy>aim</cp:lastModifiedBy>
  <cp:revision>11</cp:revision>
  <dcterms:created xsi:type="dcterms:W3CDTF">2018-10-26T07:10:39Z</dcterms:created>
  <dcterms:modified xsi:type="dcterms:W3CDTF">2018-10-26T08:18:28Z</dcterms:modified>
</cp:coreProperties>
</file>