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7D3170-1B3F-4959-B043-D4656EC26D16}"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33B77-D9E6-4ACD-842C-B81ED978A9DB}" type="slidenum">
              <a:rPr lang="en-US" smtClean="0"/>
              <a:t>‹#›</a:t>
            </a:fld>
            <a:endParaRPr lang="en-US"/>
          </a:p>
        </p:txBody>
      </p:sp>
    </p:spTree>
    <p:extLst>
      <p:ext uri="{BB962C8B-B14F-4D97-AF65-F5344CB8AC3E}">
        <p14:creationId xmlns:p14="http://schemas.microsoft.com/office/powerpoint/2010/main" val="596118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7D3170-1B3F-4959-B043-D4656EC26D16}"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33B77-D9E6-4ACD-842C-B81ED978A9DB}" type="slidenum">
              <a:rPr lang="en-US" smtClean="0"/>
              <a:t>‹#›</a:t>
            </a:fld>
            <a:endParaRPr lang="en-US"/>
          </a:p>
        </p:txBody>
      </p:sp>
    </p:spTree>
    <p:extLst>
      <p:ext uri="{BB962C8B-B14F-4D97-AF65-F5344CB8AC3E}">
        <p14:creationId xmlns:p14="http://schemas.microsoft.com/office/powerpoint/2010/main" val="108793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7D3170-1B3F-4959-B043-D4656EC26D16}"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33B77-D9E6-4ACD-842C-B81ED978A9DB}" type="slidenum">
              <a:rPr lang="en-US" smtClean="0"/>
              <a:t>‹#›</a:t>
            </a:fld>
            <a:endParaRPr lang="en-US"/>
          </a:p>
        </p:txBody>
      </p:sp>
    </p:spTree>
    <p:extLst>
      <p:ext uri="{BB962C8B-B14F-4D97-AF65-F5344CB8AC3E}">
        <p14:creationId xmlns:p14="http://schemas.microsoft.com/office/powerpoint/2010/main" val="2327887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7D3170-1B3F-4959-B043-D4656EC26D16}"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33B77-D9E6-4ACD-842C-B81ED978A9DB}" type="slidenum">
              <a:rPr lang="en-US" smtClean="0"/>
              <a:t>‹#›</a:t>
            </a:fld>
            <a:endParaRPr lang="en-US"/>
          </a:p>
        </p:txBody>
      </p:sp>
    </p:spTree>
    <p:extLst>
      <p:ext uri="{BB962C8B-B14F-4D97-AF65-F5344CB8AC3E}">
        <p14:creationId xmlns:p14="http://schemas.microsoft.com/office/powerpoint/2010/main" val="241954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7D3170-1B3F-4959-B043-D4656EC26D16}"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33B77-D9E6-4ACD-842C-B81ED978A9DB}" type="slidenum">
              <a:rPr lang="en-US" smtClean="0"/>
              <a:t>‹#›</a:t>
            </a:fld>
            <a:endParaRPr lang="en-US"/>
          </a:p>
        </p:txBody>
      </p:sp>
    </p:spTree>
    <p:extLst>
      <p:ext uri="{BB962C8B-B14F-4D97-AF65-F5344CB8AC3E}">
        <p14:creationId xmlns:p14="http://schemas.microsoft.com/office/powerpoint/2010/main" val="3491692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7D3170-1B3F-4959-B043-D4656EC26D16}"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33B77-D9E6-4ACD-842C-B81ED978A9DB}" type="slidenum">
              <a:rPr lang="en-US" smtClean="0"/>
              <a:t>‹#›</a:t>
            </a:fld>
            <a:endParaRPr lang="en-US"/>
          </a:p>
        </p:txBody>
      </p:sp>
    </p:spTree>
    <p:extLst>
      <p:ext uri="{BB962C8B-B14F-4D97-AF65-F5344CB8AC3E}">
        <p14:creationId xmlns:p14="http://schemas.microsoft.com/office/powerpoint/2010/main" val="3316385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7D3170-1B3F-4959-B043-D4656EC26D16}" type="datetimeFigureOut">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33B77-D9E6-4ACD-842C-B81ED978A9DB}" type="slidenum">
              <a:rPr lang="en-US" smtClean="0"/>
              <a:t>‹#›</a:t>
            </a:fld>
            <a:endParaRPr lang="en-US"/>
          </a:p>
        </p:txBody>
      </p:sp>
    </p:spTree>
    <p:extLst>
      <p:ext uri="{BB962C8B-B14F-4D97-AF65-F5344CB8AC3E}">
        <p14:creationId xmlns:p14="http://schemas.microsoft.com/office/powerpoint/2010/main" val="3026086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7D3170-1B3F-4959-B043-D4656EC26D16}" type="datetimeFigureOut">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33B77-D9E6-4ACD-842C-B81ED978A9DB}" type="slidenum">
              <a:rPr lang="en-US" smtClean="0"/>
              <a:t>‹#›</a:t>
            </a:fld>
            <a:endParaRPr lang="en-US"/>
          </a:p>
        </p:txBody>
      </p:sp>
    </p:spTree>
    <p:extLst>
      <p:ext uri="{BB962C8B-B14F-4D97-AF65-F5344CB8AC3E}">
        <p14:creationId xmlns:p14="http://schemas.microsoft.com/office/powerpoint/2010/main" val="4077194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D3170-1B3F-4959-B043-D4656EC26D16}" type="datetimeFigureOut">
              <a:rPr lang="en-US" smtClean="0"/>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33B77-D9E6-4ACD-842C-B81ED978A9DB}" type="slidenum">
              <a:rPr lang="en-US" smtClean="0"/>
              <a:t>‹#›</a:t>
            </a:fld>
            <a:endParaRPr lang="en-US"/>
          </a:p>
        </p:txBody>
      </p:sp>
    </p:spTree>
    <p:extLst>
      <p:ext uri="{BB962C8B-B14F-4D97-AF65-F5344CB8AC3E}">
        <p14:creationId xmlns:p14="http://schemas.microsoft.com/office/powerpoint/2010/main" val="377973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7D3170-1B3F-4959-B043-D4656EC26D16}"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33B77-D9E6-4ACD-842C-B81ED978A9DB}" type="slidenum">
              <a:rPr lang="en-US" smtClean="0"/>
              <a:t>‹#›</a:t>
            </a:fld>
            <a:endParaRPr lang="en-US"/>
          </a:p>
        </p:txBody>
      </p:sp>
    </p:spTree>
    <p:extLst>
      <p:ext uri="{BB962C8B-B14F-4D97-AF65-F5344CB8AC3E}">
        <p14:creationId xmlns:p14="http://schemas.microsoft.com/office/powerpoint/2010/main" val="2533577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7D3170-1B3F-4959-B043-D4656EC26D16}"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33B77-D9E6-4ACD-842C-B81ED978A9DB}" type="slidenum">
              <a:rPr lang="en-US" smtClean="0"/>
              <a:t>‹#›</a:t>
            </a:fld>
            <a:endParaRPr lang="en-US"/>
          </a:p>
        </p:txBody>
      </p:sp>
    </p:spTree>
    <p:extLst>
      <p:ext uri="{BB962C8B-B14F-4D97-AF65-F5344CB8AC3E}">
        <p14:creationId xmlns:p14="http://schemas.microsoft.com/office/powerpoint/2010/main" val="1332753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D3170-1B3F-4959-B043-D4656EC26D16}" type="datetimeFigureOut">
              <a:rPr lang="en-US" smtClean="0"/>
              <a:t>11/14/2024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33B77-D9E6-4ACD-842C-B81ED978A9DB}" type="slidenum">
              <a:rPr lang="en-US" smtClean="0"/>
              <a:t>‹#›</a:t>
            </a:fld>
            <a:endParaRPr lang="en-US"/>
          </a:p>
        </p:txBody>
      </p:sp>
    </p:spTree>
    <p:extLst>
      <p:ext uri="{BB962C8B-B14F-4D97-AF65-F5344CB8AC3E}">
        <p14:creationId xmlns:p14="http://schemas.microsoft.com/office/powerpoint/2010/main" val="647205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smtClean="0">
                <a:solidFill>
                  <a:srgbClr val="002060"/>
                </a:solidFill>
                <a:effectLst>
                  <a:outerShdw blurRad="38100" dist="38100" dir="2700000" algn="tl">
                    <a:srgbClr val="000000">
                      <a:alpha val="43137"/>
                    </a:srgbClr>
                  </a:outerShdw>
                </a:effectLst>
              </a:rPr>
              <a:t>YOUTH EDUCATION AND SKILL GAP ANALYSIS FOR RWANDA</a:t>
            </a:r>
            <a:endParaRPr lang="en-US" b="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pPr algn="l"/>
            <a:r>
              <a:rPr lang="en-US" b="1" dirty="0" smtClean="0">
                <a:solidFill>
                  <a:schemeClr val="tx2">
                    <a:lumMod val="50000"/>
                  </a:schemeClr>
                </a:solidFill>
              </a:rPr>
              <a:t>                Presented by </a:t>
            </a:r>
            <a:r>
              <a:rPr lang="en-US" dirty="0" smtClean="0">
                <a:solidFill>
                  <a:schemeClr val="tx2">
                    <a:lumMod val="50000"/>
                  </a:schemeClr>
                </a:solidFill>
              </a:rPr>
              <a:t>: SHYAKA </a:t>
            </a:r>
            <a:r>
              <a:rPr lang="en-US" dirty="0" err="1" smtClean="0">
                <a:solidFill>
                  <a:schemeClr val="tx2">
                    <a:lumMod val="50000"/>
                  </a:schemeClr>
                </a:solidFill>
              </a:rPr>
              <a:t>Aimable</a:t>
            </a:r>
            <a:endParaRPr lang="en-US" dirty="0" smtClean="0">
              <a:solidFill>
                <a:schemeClr val="tx2">
                  <a:lumMod val="50000"/>
                </a:schemeClr>
              </a:solidFill>
            </a:endParaRPr>
          </a:p>
          <a:p>
            <a:pPr algn="l"/>
            <a:r>
              <a:rPr lang="en-US" dirty="0" smtClean="0">
                <a:solidFill>
                  <a:schemeClr val="tx2">
                    <a:lumMod val="50000"/>
                  </a:schemeClr>
                </a:solidFill>
              </a:rPr>
              <a:t>                                           MUGISHA Gilbert</a:t>
            </a:r>
            <a:endParaRPr lang="en-US" dirty="0">
              <a:solidFill>
                <a:schemeClr val="tx2">
                  <a:lumMod val="50000"/>
                </a:schemeClr>
              </a:solidFill>
            </a:endParaRPr>
          </a:p>
          <a:p>
            <a:pPr algn="l"/>
            <a:r>
              <a:rPr lang="en-US" dirty="0" smtClean="0">
                <a:solidFill>
                  <a:schemeClr val="tx2">
                    <a:lumMod val="50000"/>
                  </a:schemeClr>
                </a:solidFill>
              </a:rPr>
              <a:t>                                           DUKUZUMUREMYI Elias</a:t>
            </a:r>
            <a:endParaRPr lang="en-US" dirty="0">
              <a:solidFill>
                <a:schemeClr val="tx2">
                  <a:lumMod val="50000"/>
                </a:schemeClr>
              </a:solidFill>
            </a:endParaRPr>
          </a:p>
        </p:txBody>
      </p:sp>
    </p:spTree>
    <p:extLst>
      <p:ext uri="{BB962C8B-B14F-4D97-AF65-F5344CB8AC3E}">
        <p14:creationId xmlns:p14="http://schemas.microsoft.com/office/powerpoint/2010/main" val="2169145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Challenges and Solutions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b="1" dirty="0" smtClean="0"/>
              <a:t>Data Quality:</a:t>
            </a:r>
            <a:r>
              <a:rPr lang="en-US" dirty="0" smtClean="0"/>
              <a:t> Work with NISR to ensure high-quality data.</a:t>
            </a:r>
          </a:p>
          <a:p>
            <a:r>
              <a:rPr lang="en-US" b="1" dirty="0" smtClean="0"/>
              <a:t>Youth Engagement:</a:t>
            </a:r>
            <a:r>
              <a:rPr lang="en-US" dirty="0" smtClean="0"/>
              <a:t> Partner with schools and youth organizations to promote the tool.</a:t>
            </a:r>
          </a:p>
          <a:p>
            <a:r>
              <a:rPr lang="en-US" b="1" dirty="0" smtClean="0"/>
              <a:t>Technical Resources:</a:t>
            </a:r>
            <a:r>
              <a:rPr lang="en-US" dirty="0" smtClean="0"/>
              <a:t> Use cloud solutions for large-scale data processing.</a:t>
            </a:r>
          </a:p>
          <a:p>
            <a:endParaRPr lang="en-US" dirty="0"/>
          </a:p>
        </p:txBody>
      </p:sp>
    </p:spTree>
    <p:extLst>
      <p:ext uri="{BB962C8B-B14F-4D97-AF65-F5344CB8AC3E}">
        <p14:creationId xmlns:p14="http://schemas.microsoft.com/office/powerpoint/2010/main" val="1230345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Expected Outcomes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b="1" dirty="0" smtClean="0"/>
              <a:t>Increase in youth employment</a:t>
            </a:r>
            <a:r>
              <a:rPr lang="en-US" dirty="0" smtClean="0"/>
              <a:t> in skill-demanding sectors.</a:t>
            </a:r>
          </a:p>
          <a:p>
            <a:r>
              <a:rPr lang="en-US" b="1" dirty="0" smtClean="0"/>
              <a:t>Positive feedback</a:t>
            </a:r>
            <a:r>
              <a:rPr lang="en-US" dirty="0" smtClean="0"/>
              <a:t> from young people, educators, and policymakers.</a:t>
            </a:r>
          </a:p>
          <a:p>
            <a:r>
              <a:rPr lang="en-US" b="1" dirty="0" smtClean="0"/>
              <a:t>Policy Adoption:</a:t>
            </a:r>
            <a:r>
              <a:rPr lang="en-US" dirty="0" smtClean="0"/>
              <a:t> More support for skill-focused education.</a:t>
            </a:r>
            <a:endParaRPr lang="en-US" dirty="0"/>
          </a:p>
        </p:txBody>
      </p:sp>
    </p:spTree>
    <p:extLst>
      <p:ext uri="{BB962C8B-B14F-4D97-AF65-F5344CB8AC3E}">
        <p14:creationId xmlns:p14="http://schemas.microsoft.com/office/powerpoint/2010/main" val="2770255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NISR Support</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b="1" dirty="0" smtClean="0"/>
              <a:t>Why We Need NISR’s Support</a:t>
            </a:r>
            <a:endParaRPr lang="en-US" dirty="0" smtClean="0"/>
          </a:p>
          <a:p>
            <a:r>
              <a:rPr lang="en-US" dirty="0" smtClean="0"/>
              <a:t>NISR’s data and expertise are key to making this tool effective.</a:t>
            </a:r>
          </a:p>
          <a:p>
            <a:r>
              <a:rPr lang="en-US" dirty="0" smtClean="0"/>
              <a:t>A partnership with NISR can help us reach more young people and create a real impact.</a:t>
            </a:r>
          </a:p>
          <a:p>
            <a:pPr marL="0" indent="0">
              <a:buNone/>
            </a:pPr>
            <a:r>
              <a:rPr lang="en-US" b="1" dirty="0" smtClean="0"/>
              <a:t>Final Message:</a:t>
            </a:r>
            <a:r>
              <a:rPr lang="en-US" dirty="0" smtClean="0"/>
              <a:t/>
            </a:r>
            <a:br>
              <a:rPr lang="en-US" dirty="0" smtClean="0"/>
            </a:br>
            <a:r>
              <a:rPr lang="en-US" dirty="0" smtClean="0"/>
              <a:t>Together, we can help young Rwandans get the skills they need to succeed and build Rwanda’s future.</a:t>
            </a:r>
            <a:endParaRPr lang="en-US" dirty="0"/>
          </a:p>
        </p:txBody>
      </p:sp>
    </p:spTree>
    <p:extLst>
      <p:ext uri="{BB962C8B-B14F-4D97-AF65-F5344CB8AC3E}">
        <p14:creationId xmlns:p14="http://schemas.microsoft.com/office/powerpoint/2010/main" val="3290673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Introduction to the Problem</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b="1" dirty="0" smtClean="0"/>
              <a:t>    Why This Matters</a:t>
            </a:r>
          </a:p>
          <a:p>
            <a:pPr marL="0" indent="0">
              <a:buNone/>
            </a:pPr>
            <a:r>
              <a:rPr lang="en-US" dirty="0" smtClean="0"/>
              <a:t/>
            </a:r>
            <a:br>
              <a:rPr lang="en-US" dirty="0" smtClean="0"/>
            </a:br>
            <a:r>
              <a:rPr lang="en-US" dirty="0" smtClean="0"/>
              <a:t>Many young people in Rwanda are learning skills, but these skills don’t always match what employers need. This mismatch leads to high youth unemployment and makes it harder for young people to find good jobs.</a:t>
            </a:r>
            <a:endParaRPr lang="en-US" dirty="0"/>
          </a:p>
        </p:txBody>
      </p:sp>
    </p:spTree>
    <p:extLst>
      <p:ext uri="{BB962C8B-B14F-4D97-AF65-F5344CB8AC3E}">
        <p14:creationId xmlns:p14="http://schemas.microsoft.com/office/powerpoint/2010/main" val="2526443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Our Solution</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b="1" dirty="0" smtClean="0"/>
              <a:t>Introducing the Youth Skill Gap Analysis Tool</a:t>
            </a:r>
          </a:p>
          <a:p>
            <a:pPr marL="0" indent="0">
              <a:buNone/>
            </a:pPr>
            <a:r>
              <a:rPr lang="en-US" dirty="0" smtClean="0"/>
              <a:t/>
            </a:r>
            <a:br>
              <a:rPr lang="en-US" dirty="0" smtClean="0"/>
            </a:br>
            <a:r>
              <a:rPr lang="en-US" dirty="0" smtClean="0"/>
              <a:t>We are developing a tool that can look at national education data to find gaps in skills.</a:t>
            </a:r>
          </a:p>
          <a:p>
            <a:r>
              <a:rPr lang="en-US" dirty="0" smtClean="0"/>
              <a:t>This tool will show what skills are missing among young people.</a:t>
            </a:r>
          </a:p>
          <a:p>
            <a:r>
              <a:rPr lang="en-US" dirty="0" smtClean="0"/>
              <a:t>It will also connect these skills to job opportunities in the economy.</a:t>
            </a:r>
          </a:p>
          <a:p>
            <a:pPr marL="0" indent="0">
              <a:buNone/>
            </a:pPr>
            <a:r>
              <a:rPr lang="en-US" b="1" dirty="0" smtClean="0"/>
              <a:t>Goal:</a:t>
            </a:r>
            <a:r>
              <a:rPr lang="en-US" dirty="0" smtClean="0"/>
              <a:t> Help young people learn skills that lead to real jobs.</a:t>
            </a:r>
          </a:p>
          <a:p>
            <a:endParaRPr lang="en-US" dirty="0"/>
          </a:p>
        </p:txBody>
      </p:sp>
    </p:spTree>
    <p:extLst>
      <p:ext uri="{BB962C8B-B14F-4D97-AF65-F5344CB8AC3E}">
        <p14:creationId xmlns:p14="http://schemas.microsoft.com/office/powerpoint/2010/main" val="4222618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How the Tool Works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b="1" dirty="0" smtClean="0"/>
              <a:t>Data Sources</a:t>
            </a:r>
          </a:p>
          <a:p>
            <a:pPr marL="0" indent="0">
              <a:buNone/>
            </a:pPr>
            <a:r>
              <a:rPr lang="en-US" dirty="0" smtClean="0"/>
              <a:t/>
            </a:r>
            <a:br>
              <a:rPr lang="en-US" dirty="0" smtClean="0"/>
            </a:br>
            <a:r>
              <a:rPr lang="en-US" dirty="0" smtClean="0"/>
              <a:t>We’ll use national data from schools, industries, and job trends in Rwanda.</a:t>
            </a:r>
          </a:p>
          <a:p>
            <a:pPr marL="0" indent="0">
              <a:buNone/>
            </a:pPr>
            <a:r>
              <a:rPr lang="en-US" b="1" dirty="0" smtClean="0"/>
              <a:t>Steps:</a:t>
            </a:r>
            <a:endParaRPr lang="en-US" dirty="0" smtClean="0"/>
          </a:p>
          <a:p>
            <a:r>
              <a:rPr lang="en-US" b="1" dirty="0" smtClean="0"/>
              <a:t>Analyze Skills:</a:t>
            </a:r>
            <a:r>
              <a:rPr lang="en-US" dirty="0" smtClean="0"/>
              <a:t> See what skills young people are learning.</a:t>
            </a:r>
          </a:p>
          <a:p>
            <a:r>
              <a:rPr lang="en-US" b="1" dirty="0" smtClean="0"/>
              <a:t>Identify Gaps:</a:t>
            </a:r>
            <a:r>
              <a:rPr lang="en-US" dirty="0" smtClean="0"/>
              <a:t> Compare these skills with what’s in demand.</a:t>
            </a:r>
          </a:p>
          <a:p>
            <a:r>
              <a:rPr lang="en-US" b="1" dirty="0" smtClean="0"/>
              <a:t>Suggest Learning Paths:</a:t>
            </a:r>
            <a:r>
              <a:rPr lang="en-US" dirty="0" smtClean="0"/>
              <a:t> Recommend skills for young people to focus on.</a:t>
            </a:r>
          </a:p>
          <a:p>
            <a:endParaRPr lang="en-US" dirty="0"/>
          </a:p>
        </p:txBody>
      </p:sp>
    </p:spTree>
    <p:extLst>
      <p:ext uri="{BB962C8B-B14F-4D97-AF65-F5344CB8AC3E}">
        <p14:creationId xmlns:p14="http://schemas.microsoft.com/office/powerpoint/2010/main" val="317505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Key Features of the Tool</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b="1" dirty="0" smtClean="0"/>
              <a:t>Skill Demand Forecasting:</a:t>
            </a:r>
            <a:r>
              <a:rPr lang="en-US" dirty="0" smtClean="0"/>
              <a:t> We use machine learning to predict future job skills.</a:t>
            </a:r>
            <a:endParaRPr lang="en-US" b="1" dirty="0" smtClean="0"/>
          </a:p>
          <a:p>
            <a:r>
              <a:rPr lang="en-US" b="1" dirty="0" smtClean="0"/>
              <a:t>Personalized Learning Suggestions:</a:t>
            </a:r>
            <a:r>
              <a:rPr lang="en-US" dirty="0" smtClean="0"/>
              <a:t> Create customized learning paths based on market needs.</a:t>
            </a:r>
            <a:endParaRPr lang="en-US" b="1" dirty="0" smtClean="0"/>
          </a:p>
          <a:p>
            <a:r>
              <a:rPr lang="en-US" b="1" dirty="0" smtClean="0"/>
              <a:t>Reports for Policymakers:</a:t>
            </a:r>
            <a:r>
              <a:rPr lang="en-US" dirty="0" smtClean="0"/>
              <a:t> Data-backed advice on which skills should be prioritized in education.</a:t>
            </a:r>
            <a:endParaRPr lang="en-US" dirty="0"/>
          </a:p>
        </p:txBody>
      </p:sp>
    </p:spTree>
    <p:extLst>
      <p:ext uri="{BB962C8B-B14F-4D97-AF65-F5344CB8AC3E}">
        <p14:creationId xmlns:p14="http://schemas.microsoft.com/office/powerpoint/2010/main" val="4230331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Why This is Innovative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b="1" dirty="0" smtClean="0"/>
              <a:t>Using Machine Learning for Predictions</a:t>
            </a:r>
          </a:p>
          <a:p>
            <a:pPr marL="0" indent="0">
              <a:buNone/>
            </a:pPr>
            <a:r>
              <a:rPr lang="en-US" dirty="0" smtClean="0"/>
              <a:t/>
            </a:r>
            <a:br>
              <a:rPr lang="en-US" dirty="0" smtClean="0"/>
            </a:br>
            <a:r>
              <a:rPr lang="en-US" dirty="0" smtClean="0"/>
              <a:t>Our tool isn’t just looking at data from today; it’s also trying to predict what skills will be needed in the future.</a:t>
            </a:r>
          </a:p>
          <a:p>
            <a:r>
              <a:rPr lang="en-US" dirty="0" smtClean="0"/>
              <a:t>Machine learning will help us forecast which industries and skills will grow.</a:t>
            </a:r>
          </a:p>
          <a:p>
            <a:r>
              <a:rPr lang="en-US" dirty="0" smtClean="0"/>
              <a:t>Young people will get timely advice on which skills to learn.</a:t>
            </a:r>
          </a:p>
          <a:p>
            <a:endParaRPr lang="en-US" dirty="0"/>
          </a:p>
        </p:txBody>
      </p:sp>
    </p:spTree>
    <p:extLst>
      <p:ext uri="{BB962C8B-B14F-4D97-AF65-F5344CB8AC3E}">
        <p14:creationId xmlns:p14="http://schemas.microsoft.com/office/powerpoint/2010/main" val="1268145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Impact on Rwanda’s Youth and Economy</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0" indent="0">
              <a:buNone/>
            </a:pPr>
            <a:r>
              <a:rPr lang="en-US" b="1" dirty="0" smtClean="0"/>
              <a:t>Benefits for Youth</a:t>
            </a:r>
            <a:endParaRPr lang="en-US" dirty="0" smtClean="0"/>
          </a:p>
          <a:p>
            <a:r>
              <a:rPr lang="en-US" dirty="0" smtClean="0"/>
              <a:t>Young people will learn the skills needed to get good jobs.</a:t>
            </a:r>
          </a:p>
          <a:p>
            <a:r>
              <a:rPr lang="en-US" dirty="0" smtClean="0"/>
              <a:t>They’ll be more prepared for the real job market.</a:t>
            </a:r>
          </a:p>
          <a:p>
            <a:pPr marL="0" indent="0">
              <a:buNone/>
            </a:pPr>
            <a:r>
              <a:rPr lang="en-US" b="1" dirty="0" smtClean="0"/>
              <a:t>Benefits for Policymakers</a:t>
            </a:r>
            <a:endParaRPr lang="en-US" dirty="0" smtClean="0"/>
          </a:p>
          <a:p>
            <a:r>
              <a:rPr lang="en-US" dirty="0" smtClean="0"/>
              <a:t>Policymakers will receive clear data on which skills are in demand.</a:t>
            </a:r>
          </a:p>
          <a:p>
            <a:r>
              <a:rPr lang="en-US" dirty="0" smtClean="0"/>
              <a:t>This will help them guide education policy and resources.</a:t>
            </a:r>
          </a:p>
          <a:p>
            <a:pPr marL="0" indent="0">
              <a:buNone/>
            </a:pPr>
            <a:r>
              <a:rPr lang="en-US" b="1" dirty="0" smtClean="0"/>
              <a:t>Economic Growth</a:t>
            </a:r>
            <a:r>
              <a:rPr lang="en-US" dirty="0" smtClean="0"/>
              <a:t/>
            </a:r>
            <a:br>
              <a:rPr lang="en-US" dirty="0" smtClean="0"/>
            </a:br>
            <a:r>
              <a:rPr lang="en-US" dirty="0" smtClean="0"/>
              <a:t>A skilled workforce will help Rwanda’s economy grow and attract more jobs.</a:t>
            </a:r>
          </a:p>
          <a:p>
            <a:endParaRPr lang="en-US" dirty="0"/>
          </a:p>
        </p:txBody>
      </p:sp>
    </p:spTree>
    <p:extLst>
      <p:ext uri="{BB962C8B-B14F-4D97-AF65-F5344CB8AC3E}">
        <p14:creationId xmlns:p14="http://schemas.microsoft.com/office/powerpoint/2010/main" val="1965923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How This Aligns with NISR’s Goals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dirty="0" smtClean="0"/>
              <a:t>Our project aligns with the National Institute of Statistics of Rwanda’s mission to use data for improving lives.</a:t>
            </a:r>
          </a:p>
          <a:p>
            <a:r>
              <a:rPr lang="en-US" dirty="0" smtClean="0"/>
              <a:t>It will provide insights to improve youth employment.</a:t>
            </a:r>
          </a:p>
          <a:p>
            <a:r>
              <a:rPr lang="en-US" dirty="0" smtClean="0"/>
              <a:t>It supports Rwanda’s goal of becoming a knowledge-based economy.</a:t>
            </a:r>
          </a:p>
          <a:p>
            <a:endParaRPr lang="en-US" dirty="0"/>
          </a:p>
        </p:txBody>
      </p:sp>
    </p:spTree>
    <p:extLst>
      <p:ext uri="{BB962C8B-B14F-4D97-AF65-F5344CB8AC3E}">
        <p14:creationId xmlns:p14="http://schemas.microsoft.com/office/powerpoint/2010/main" val="1580890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Project Timeline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pPr marL="0" indent="0">
              <a:buNone/>
            </a:pPr>
            <a:r>
              <a:rPr lang="en-US" b="1" dirty="0" smtClean="0"/>
              <a:t>Phase 1:</a:t>
            </a:r>
            <a:r>
              <a:rPr lang="en-US" dirty="0" smtClean="0"/>
              <a:t> Research and Data Collection (1 week)</a:t>
            </a:r>
          </a:p>
          <a:p>
            <a:r>
              <a:rPr lang="en-US" dirty="0" smtClean="0"/>
              <a:t>We’ll gather data from NISR, Ministry of Education, and other sources.</a:t>
            </a:r>
          </a:p>
          <a:p>
            <a:pPr marL="0" indent="0">
              <a:buNone/>
            </a:pPr>
            <a:r>
              <a:rPr lang="en-US" b="1" dirty="0" smtClean="0"/>
              <a:t>Phase 2:</a:t>
            </a:r>
            <a:r>
              <a:rPr lang="en-US" dirty="0" smtClean="0"/>
              <a:t> Development (2 weeks)</a:t>
            </a:r>
          </a:p>
          <a:p>
            <a:r>
              <a:rPr lang="en-US" dirty="0" smtClean="0"/>
              <a:t>We’ll create the machine learning models and analyze skill gaps.</a:t>
            </a:r>
          </a:p>
          <a:p>
            <a:pPr marL="0" indent="0">
              <a:buNone/>
            </a:pPr>
            <a:r>
              <a:rPr lang="en-US" b="1" dirty="0" smtClean="0"/>
              <a:t>Phase 3:</a:t>
            </a:r>
            <a:r>
              <a:rPr lang="en-US" dirty="0" smtClean="0"/>
              <a:t> Testing and Feedback (1 week)</a:t>
            </a:r>
          </a:p>
          <a:p>
            <a:r>
              <a:rPr lang="en-US" dirty="0" smtClean="0"/>
              <a:t>Test with educational institutions and refine the tool.</a:t>
            </a:r>
          </a:p>
          <a:p>
            <a:pPr marL="0" indent="0">
              <a:buNone/>
            </a:pPr>
            <a:r>
              <a:rPr lang="en-US" b="1" dirty="0" smtClean="0"/>
              <a:t>Phase 4:</a:t>
            </a:r>
            <a:r>
              <a:rPr lang="en-US" dirty="0" smtClean="0"/>
              <a:t> Full Rollout (Ongoing)</a:t>
            </a:r>
          </a:p>
          <a:p>
            <a:r>
              <a:rPr lang="en-US" dirty="0" smtClean="0"/>
              <a:t>Scale up to reach more schools and policymakers.</a:t>
            </a:r>
          </a:p>
          <a:p>
            <a:endParaRPr lang="en-US" dirty="0"/>
          </a:p>
        </p:txBody>
      </p:sp>
    </p:spTree>
    <p:extLst>
      <p:ext uri="{BB962C8B-B14F-4D97-AF65-F5344CB8AC3E}">
        <p14:creationId xmlns:p14="http://schemas.microsoft.com/office/powerpoint/2010/main" val="3819179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624</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YOUTH EDUCATION AND SKILL GAP ANALYSIS FOR RWANDA</vt:lpstr>
      <vt:lpstr>Introduction to the Problem</vt:lpstr>
      <vt:lpstr>Our Solution</vt:lpstr>
      <vt:lpstr>How the Tool Works</vt:lpstr>
      <vt:lpstr>Key Features of the Tool</vt:lpstr>
      <vt:lpstr>Why This is Innovative</vt:lpstr>
      <vt:lpstr>Impact on Rwanda’s Youth and Economy</vt:lpstr>
      <vt:lpstr>How This Aligns with NISR’s Goals</vt:lpstr>
      <vt:lpstr>Project Timeline</vt:lpstr>
      <vt:lpstr>Challenges and Solutions</vt:lpstr>
      <vt:lpstr>Expected Outcomes</vt:lpstr>
      <vt:lpstr>NISR Support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YOUTH EDUCATION AND SKILL GAP ANALYSIS FOR RWANDA</dc:title>
  <dc:creator>MUGISHA Gilbert</dc:creator>
  <cp:lastModifiedBy>MUGISHA Gilbert</cp:lastModifiedBy>
  <cp:revision>4</cp:revision>
  <dcterms:created xsi:type="dcterms:W3CDTF">2024-11-14T20:05:24Z</dcterms:created>
  <dcterms:modified xsi:type="dcterms:W3CDTF">2024-11-14T20:32:26Z</dcterms:modified>
</cp:coreProperties>
</file>