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Lst>
  <p:sldSz cx="18288000" cy="10287000"/>
  <p:notesSz cx="6858000" cy="9144000"/>
  <p:embeddedFontLst>
    <p:embeddedFont>
      <p:font typeface="Calibri" panose="020F0502020204030204" pitchFamily="34" charset="0"/>
      <p:regular r:id="rId9"/>
      <p:bold r:id="rId10"/>
      <p:italic r:id="rId11"/>
      <p:boldItalic r:id="rId12"/>
    </p:embeddedFont>
    <p:embeddedFont>
      <p:font typeface="Open Sauce Bold" panose="020B0604020202020204" charset="0"/>
      <p:regular r:id="rId13"/>
    </p:embeddedFont>
    <p:embeddedFont>
      <p:font typeface="Open Sauce Light" panose="020B0604020202020204" charset="0"/>
      <p:regular r:id="rId14"/>
    </p:embeddedFont>
    <p:embeddedFont>
      <p:font typeface="Open Sauce Light Bold" panose="020B0604020202020204" charset="0"/>
      <p:regular r:id="rId15"/>
    </p:embeddedFont>
    <p:embeddedFont>
      <p:font typeface="Open Sauce SemiBold" panose="020B0604020202020204"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4" d="100"/>
          <a:sy n="54" d="100"/>
        </p:scale>
        <p:origin x="754" y="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5.fntdata"/><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imal Khan" userId="d315d949324dfb95" providerId="LiveId" clId="{A55D452B-CED6-4B5A-93A9-5140E6CF77F6}"/>
    <pc:docChg chg="modSld">
      <pc:chgData name="Aimal Khan" userId="d315d949324dfb95" providerId="LiveId" clId="{A55D452B-CED6-4B5A-93A9-5140E6CF77F6}" dt="2021-09-27T20:42:54.763" v="1" actId="1076"/>
      <pc:docMkLst>
        <pc:docMk/>
      </pc:docMkLst>
      <pc:sldChg chg="modSp mod">
        <pc:chgData name="Aimal Khan" userId="d315d949324dfb95" providerId="LiveId" clId="{A55D452B-CED6-4B5A-93A9-5140E6CF77F6}" dt="2021-09-27T20:42:54.763" v="1" actId="1076"/>
        <pc:sldMkLst>
          <pc:docMk/>
          <pc:sldMk cId="0" sldId="256"/>
        </pc:sldMkLst>
        <pc:grpChg chg="mod">
          <ac:chgData name="Aimal Khan" userId="d315d949324dfb95" providerId="LiveId" clId="{A55D452B-CED6-4B5A-93A9-5140E6CF77F6}" dt="2021-09-27T20:42:54.763" v="1" actId="1076"/>
          <ac:grpSpMkLst>
            <pc:docMk/>
            <pc:sldMk cId="0" sldId="256"/>
            <ac:grpSpMk id="3" creationId="{00000000-0000-0000-0000-000000000000}"/>
          </ac:grpSpMkLst>
        </pc:gr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AutoShape 2"/>
          <p:cNvSpPr/>
          <p:nvPr/>
        </p:nvSpPr>
        <p:spPr>
          <a:xfrm>
            <a:off x="17240814" y="8061960"/>
            <a:ext cx="18486" cy="1196340"/>
          </a:xfrm>
          <a:prstGeom prst="rect">
            <a:avLst/>
          </a:prstGeom>
          <a:solidFill>
            <a:srgbClr val="FFFFFF"/>
          </a:solidFill>
        </p:spPr>
      </p:sp>
      <p:grpSp>
        <p:nvGrpSpPr>
          <p:cNvPr id="3" name="Group 3"/>
          <p:cNvGrpSpPr/>
          <p:nvPr/>
        </p:nvGrpSpPr>
        <p:grpSpPr>
          <a:xfrm>
            <a:off x="533400" y="9090729"/>
            <a:ext cx="7192957" cy="215196"/>
            <a:chOff x="0" y="0"/>
            <a:chExt cx="9590610" cy="286927"/>
          </a:xfrm>
        </p:grpSpPr>
        <p:sp>
          <p:nvSpPr>
            <p:cNvPr id="4" name="AutoShape 4"/>
            <p:cNvSpPr/>
            <p:nvPr/>
          </p:nvSpPr>
          <p:spPr>
            <a:xfrm>
              <a:off x="0" y="128647"/>
              <a:ext cx="9590610" cy="29633"/>
            </a:xfrm>
            <a:prstGeom prst="rect">
              <a:avLst/>
            </a:prstGeom>
            <a:solidFill>
              <a:srgbClr val="FFFFFF"/>
            </a:solidFill>
          </p:spPr>
        </p:sp>
        <p:sp>
          <p:nvSpPr>
            <p:cNvPr id="5" name="AutoShape 5"/>
            <p:cNvSpPr/>
            <p:nvPr/>
          </p:nvSpPr>
          <p:spPr>
            <a:xfrm>
              <a:off x="0" y="0"/>
              <a:ext cx="613239" cy="286927"/>
            </a:xfrm>
            <a:prstGeom prst="rect">
              <a:avLst/>
            </a:prstGeom>
            <a:solidFill>
              <a:srgbClr val="FFFFFF"/>
            </a:solidFill>
          </p:spPr>
        </p:sp>
      </p:grpSp>
      <p:sp>
        <p:nvSpPr>
          <p:cNvPr id="6" name="TextBox 6"/>
          <p:cNvSpPr txBox="1"/>
          <p:nvPr/>
        </p:nvSpPr>
        <p:spPr>
          <a:xfrm>
            <a:off x="1804577" y="4088037"/>
            <a:ext cx="9224217" cy="1609725"/>
          </a:xfrm>
          <a:prstGeom prst="rect">
            <a:avLst/>
          </a:prstGeom>
        </p:spPr>
        <p:txBody>
          <a:bodyPr lIns="0" tIns="0" rIns="0" bIns="0" rtlCol="0" anchor="t">
            <a:spAutoFit/>
          </a:bodyPr>
          <a:lstStyle/>
          <a:p>
            <a:pPr>
              <a:lnSpc>
                <a:spcPts val="12000"/>
              </a:lnSpc>
            </a:pPr>
            <a:r>
              <a:rPr lang="en-US" sz="12000">
                <a:solidFill>
                  <a:srgbClr val="FFFFFF"/>
                </a:solidFill>
                <a:latin typeface="Open Sauce SemiBold"/>
              </a:rPr>
              <a:t>APACHE</a:t>
            </a:r>
          </a:p>
        </p:txBody>
      </p:sp>
      <p:sp>
        <p:nvSpPr>
          <p:cNvPr id="7" name="TextBox 7"/>
          <p:cNvSpPr txBox="1"/>
          <p:nvPr/>
        </p:nvSpPr>
        <p:spPr>
          <a:xfrm>
            <a:off x="1028700" y="981075"/>
            <a:ext cx="5387985" cy="365760"/>
          </a:xfrm>
          <a:prstGeom prst="rect">
            <a:avLst/>
          </a:prstGeom>
        </p:spPr>
        <p:txBody>
          <a:bodyPr lIns="0" tIns="0" rIns="0" bIns="0" rtlCol="0" anchor="t">
            <a:spAutoFit/>
          </a:bodyPr>
          <a:lstStyle/>
          <a:p>
            <a:pPr>
              <a:lnSpc>
                <a:spcPts val="2940"/>
              </a:lnSpc>
            </a:pPr>
            <a:r>
              <a:rPr lang="en-US" sz="2100" spc="315">
                <a:solidFill>
                  <a:srgbClr val="FFFFFF"/>
                </a:solidFill>
                <a:latin typeface="Open Sauce Light"/>
              </a:rPr>
              <a:t>AFS-205</a:t>
            </a:r>
          </a:p>
        </p:txBody>
      </p:sp>
      <p:sp>
        <p:nvSpPr>
          <p:cNvPr id="8" name="TextBox 8"/>
          <p:cNvSpPr txBox="1"/>
          <p:nvPr/>
        </p:nvSpPr>
        <p:spPr>
          <a:xfrm>
            <a:off x="12686229" y="8000047"/>
            <a:ext cx="4281204" cy="1258252"/>
          </a:xfrm>
          <a:prstGeom prst="rect">
            <a:avLst/>
          </a:prstGeom>
        </p:spPr>
        <p:txBody>
          <a:bodyPr lIns="0" tIns="0" rIns="0" bIns="0" rtlCol="0" anchor="t">
            <a:spAutoFit/>
          </a:bodyPr>
          <a:lstStyle/>
          <a:p>
            <a:pPr>
              <a:lnSpc>
                <a:spcPts val="3359"/>
              </a:lnSpc>
            </a:pPr>
            <a:r>
              <a:rPr lang="en-US" sz="2400">
                <a:solidFill>
                  <a:srgbClr val="FFFFFF"/>
                </a:solidFill>
                <a:latin typeface="Open Sauce Light"/>
              </a:rPr>
              <a:t>Web Infrastructure &amp; Server Deployment - NGINX, Apache, &amp; Docker</a:t>
            </a:r>
          </a:p>
        </p:txBody>
      </p:sp>
      <p:sp>
        <p:nvSpPr>
          <p:cNvPr id="9" name="TextBox 9"/>
          <p:cNvSpPr txBox="1"/>
          <p:nvPr/>
        </p:nvSpPr>
        <p:spPr>
          <a:xfrm>
            <a:off x="14124068" y="952500"/>
            <a:ext cx="3135232" cy="712470"/>
          </a:xfrm>
          <a:prstGeom prst="rect">
            <a:avLst/>
          </a:prstGeom>
        </p:spPr>
        <p:txBody>
          <a:bodyPr lIns="0" tIns="0" rIns="0" bIns="0" rtlCol="0" anchor="t">
            <a:spAutoFit/>
          </a:bodyPr>
          <a:lstStyle/>
          <a:p>
            <a:pPr algn="r">
              <a:lnSpc>
                <a:spcPts val="5880"/>
              </a:lnSpc>
            </a:pPr>
            <a:r>
              <a:rPr lang="en-US" sz="4200" spc="84">
                <a:solidFill>
                  <a:srgbClr val="FFFFFF"/>
                </a:solidFill>
                <a:latin typeface="Open Sauce SemiBold"/>
              </a:rPr>
              <a:t>//01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AutoShape 2"/>
          <p:cNvSpPr/>
          <p:nvPr/>
        </p:nvSpPr>
        <p:spPr>
          <a:xfrm>
            <a:off x="1028700" y="1028700"/>
            <a:ext cx="19137" cy="721143"/>
          </a:xfrm>
          <a:prstGeom prst="rect">
            <a:avLst/>
          </a:prstGeom>
          <a:solidFill>
            <a:srgbClr val="FFFFFF"/>
          </a:solidFill>
        </p:spPr>
      </p:sp>
      <p:sp>
        <p:nvSpPr>
          <p:cNvPr id="3" name="TextBox 3"/>
          <p:cNvSpPr txBox="1"/>
          <p:nvPr/>
        </p:nvSpPr>
        <p:spPr>
          <a:xfrm>
            <a:off x="1353061" y="1000125"/>
            <a:ext cx="3053031" cy="773841"/>
          </a:xfrm>
          <a:prstGeom prst="rect">
            <a:avLst/>
          </a:prstGeom>
        </p:spPr>
        <p:txBody>
          <a:bodyPr lIns="0" tIns="0" rIns="0" bIns="0" rtlCol="0" anchor="t">
            <a:spAutoFit/>
          </a:bodyPr>
          <a:lstStyle/>
          <a:p>
            <a:pPr>
              <a:lnSpc>
                <a:spcPts val="2060"/>
              </a:lnSpc>
            </a:pPr>
            <a:r>
              <a:rPr lang="en-US" sz="1471">
                <a:solidFill>
                  <a:srgbClr val="FFFFFF"/>
                </a:solidFill>
                <a:latin typeface="Open Sauce Light"/>
              </a:rPr>
              <a:t>Web Infrastructure &amp; Server Deployment - NGINX, Apache, &amp; Docker</a:t>
            </a:r>
          </a:p>
        </p:txBody>
      </p:sp>
      <p:sp>
        <p:nvSpPr>
          <p:cNvPr id="4" name="TextBox 4"/>
          <p:cNvSpPr txBox="1"/>
          <p:nvPr/>
        </p:nvSpPr>
        <p:spPr>
          <a:xfrm>
            <a:off x="1047186" y="7868285"/>
            <a:ext cx="10226831" cy="1149350"/>
          </a:xfrm>
          <a:prstGeom prst="rect">
            <a:avLst/>
          </a:prstGeom>
        </p:spPr>
        <p:txBody>
          <a:bodyPr lIns="0" tIns="0" rIns="0" bIns="0" rtlCol="0" anchor="t">
            <a:spAutoFit/>
          </a:bodyPr>
          <a:lstStyle/>
          <a:p>
            <a:pPr marL="0" lvl="0" indent="0">
              <a:lnSpc>
                <a:spcPts val="8800"/>
              </a:lnSpc>
            </a:pPr>
            <a:r>
              <a:rPr lang="en-US" sz="8000" u="none">
                <a:solidFill>
                  <a:srgbClr val="FFFFFF"/>
                </a:solidFill>
                <a:latin typeface="Open Sauce SemiBold"/>
              </a:rPr>
              <a:t>Contents</a:t>
            </a:r>
          </a:p>
        </p:txBody>
      </p:sp>
      <p:sp>
        <p:nvSpPr>
          <p:cNvPr id="5" name="TextBox 5"/>
          <p:cNvSpPr txBox="1"/>
          <p:nvPr/>
        </p:nvSpPr>
        <p:spPr>
          <a:xfrm>
            <a:off x="13838252" y="8300720"/>
            <a:ext cx="3420611" cy="712470"/>
          </a:xfrm>
          <a:prstGeom prst="rect">
            <a:avLst/>
          </a:prstGeom>
        </p:spPr>
        <p:txBody>
          <a:bodyPr lIns="0" tIns="0" rIns="0" bIns="0" rtlCol="0" anchor="t">
            <a:spAutoFit/>
          </a:bodyPr>
          <a:lstStyle/>
          <a:p>
            <a:pPr algn="r">
              <a:lnSpc>
                <a:spcPts val="5880"/>
              </a:lnSpc>
            </a:pPr>
            <a:r>
              <a:rPr lang="en-US" sz="4200" spc="84">
                <a:solidFill>
                  <a:srgbClr val="FFFFFF"/>
                </a:solidFill>
                <a:latin typeface="Open Sauce SemiBold"/>
              </a:rPr>
              <a:t>//02</a:t>
            </a:r>
          </a:p>
        </p:txBody>
      </p:sp>
      <p:sp>
        <p:nvSpPr>
          <p:cNvPr id="6" name="AutoShape 6"/>
          <p:cNvSpPr/>
          <p:nvPr/>
        </p:nvSpPr>
        <p:spPr>
          <a:xfrm>
            <a:off x="11178986" y="1387093"/>
            <a:ext cx="5318533" cy="22354"/>
          </a:xfrm>
          <a:prstGeom prst="rect">
            <a:avLst/>
          </a:prstGeom>
          <a:solidFill>
            <a:srgbClr val="FFFFFF"/>
          </a:solidFill>
        </p:spPr>
      </p:sp>
      <p:sp>
        <p:nvSpPr>
          <p:cNvPr id="7" name="AutoShape 7"/>
          <p:cNvSpPr/>
          <p:nvPr/>
        </p:nvSpPr>
        <p:spPr>
          <a:xfrm>
            <a:off x="11178986" y="1965070"/>
            <a:ext cx="5318533" cy="22354"/>
          </a:xfrm>
          <a:prstGeom prst="rect">
            <a:avLst/>
          </a:prstGeom>
          <a:solidFill>
            <a:srgbClr val="FFFFFF"/>
          </a:solidFill>
        </p:spPr>
      </p:sp>
      <p:sp>
        <p:nvSpPr>
          <p:cNvPr id="8" name="AutoShape 8"/>
          <p:cNvSpPr/>
          <p:nvPr/>
        </p:nvSpPr>
        <p:spPr>
          <a:xfrm>
            <a:off x="11178986" y="2543047"/>
            <a:ext cx="5318533" cy="22354"/>
          </a:xfrm>
          <a:prstGeom prst="rect">
            <a:avLst/>
          </a:prstGeom>
          <a:solidFill>
            <a:srgbClr val="FFFFFF"/>
          </a:solidFill>
        </p:spPr>
      </p:sp>
      <p:sp>
        <p:nvSpPr>
          <p:cNvPr id="9" name="AutoShape 9"/>
          <p:cNvSpPr/>
          <p:nvPr/>
        </p:nvSpPr>
        <p:spPr>
          <a:xfrm>
            <a:off x="11178986" y="3121024"/>
            <a:ext cx="5318533" cy="22354"/>
          </a:xfrm>
          <a:prstGeom prst="rect">
            <a:avLst/>
          </a:prstGeom>
          <a:solidFill>
            <a:srgbClr val="FFFFFF"/>
          </a:solidFill>
        </p:spPr>
      </p:sp>
      <p:sp>
        <p:nvSpPr>
          <p:cNvPr id="10" name="AutoShape 10"/>
          <p:cNvSpPr/>
          <p:nvPr/>
        </p:nvSpPr>
        <p:spPr>
          <a:xfrm>
            <a:off x="11178986" y="3699001"/>
            <a:ext cx="5318533" cy="22354"/>
          </a:xfrm>
          <a:prstGeom prst="rect">
            <a:avLst/>
          </a:prstGeom>
          <a:solidFill>
            <a:srgbClr val="FFFFFF"/>
          </a:solidFill>
        </p:spPr>
      </p:sp>
      <p:sp>
        <p:nvSpPr>
          <p:cNvPr id="11" name="TextBox 11"/>
          <p:cNvSpPr txBox="1"/>
          <p:nvPr/>
        </p:nvSpPr>
        <p:spPr>
          <a:xfrm>
            <a:off x="6599680" y="1175385"/>
            <a:ext cx="4243133" cy="337185"/>
          </a:xfrm>
          <a:prstGeom prst="rect">
            <a:avLst/>
          </a:prstGeom>
        </p:spPr>
        <p:txBody>
          <a:bodyPr lIns="0" tIns="0" rIns="0" bIns="0" rtlCol="0" anchor="t">
            <a:spAutoFit/>
          </a:bodyPr>
          <a:lstStyle/>
          <a:p>
            <a:pPr algn="r">
              <a:lnSpc>
                <a:spcPts val="2880"/>
              </a:lnSpc>
            </a:pPr>
            <a:r>
              <a:rPr lang="en-US" sz="1800">
                <a:solidFill>
                  <a:srgbClr val="FFFFFF"/>
                </a:solidFill>
                <a:latin typeface="Open Sauce Light"/>
              </a:rPr>
              <a:t>What is Apache?</a:t>
            </a:r>
          </a:p>
        </p:txBody>
      </p:sp>
      <p:sp>
        <p:nvSpPr>
          <p:cNvPr id="12" name="TextBox 12"/>
          <p:cNvSpPr txBox="1"/>
          <p:nvPr/>
        </p:nvSpPr>
        <p:spPr>
          <a:xfrm>
            <a:off x="6599680" y="1753362"/>
            <a:ext cx="4243133" cy="337185"/>
          </a:xfrm>
          <a:prstGeom prst="rect">
            <a:avLst/>
          </a:prstGeom>
        </p:spPr>
        <p:txBody>
          <a:bodyPr lIns="0" tIns="0" rIns="0" bIns="0" rtlCol="0" anchor="t">
            <a:spAutoFit/>
          </a:bodyPr>
          <a:lstStyle/>
          <a:p>
            <a:pPr algn="r">
              <a:lnSpc>
                <a:spcPts val="2880"/>
              </a:lnSpc>
            </a:pPr>
            <a:r>
              <a:rPr lang="en-US" sz="1800">
                <a:solidFill>
                  <a:srgbClr val="FFFFFF"/>
                </a:solidFill>
                <a:latin typeface="Open Sauce Light"/>
              </a:rPr>
              <a:t>How does it work ?</a:t>
            </a:r>
          </a:p>
        </p:txBody>
      </p:sp>
      <p:sp>
        <p:nvSpPr>
          <p:cNvPr id="13" name="TextBox 13"/>
          <p:cNvSpPr txBox="1"/>
          <p:nvPr/>
        </p:nvSpPr>
        <p:spPr>
          <a:xfrm>
            <a:off x="6599680" y="2331339"/>
            <a:ext cx="4243133" cy="337185"/>
          </a:xfrm>
          <a:prstGeom prst="rect">
            <a:avLst/>
          </a:prstGeom>
        </p:spPr>
        <p:txBody>
          <a:bodyPr lIns="0" tIns="0" rIns="0" bIns="0" rtlCol="0" anchor="t">
            <a:spAutoFit/>
          </a:bodyPr>
          <a:lstStyle/>
          <a:p>
            <a:pPr algn="r">
              <a:lnSpc>
                <a:spcPts val="2880"/>
              </a:lnSpc>
            </a:pPr>
            <a:r>
              <a:rPr lang="en-US" sz="1800">
                <a:solidFill>
                  <a:srgbClr val="FFFFFF"/>
                </a:solidFill>
                <a:latin typeface="Open Sauce Light"/>
              </a:rPr>
              <a:t>Apache vs Nginx?</a:t>
            </a:r>
          </a:p>
        </p:txBody>
      </p:sp>
      <p:sp>
        <p:nvSpPr>
          <p:cNvPr id="14" name="TextBox 14"/>
          <p:cNvSpPr txBox="1"/>
          <p:nvPr/>
        </p:nvSpPr>
        <p:spPr>
          <a:xfrm>
            <a:off x="6599680" y="2909316"/>
            <a:ext cx="4243133" cy="337185"/>
          </a:xfrm>
          <a:prstGeom prst="rect">
            <a:avLst/>
          </a:prstGeom>
        </p:spPr>
        <p:txBody>
          <a:bodyPr lIns="0" tIns="0" rIns="0" bIns="0" rtlCol="0" anchor="t">
            <a:spAutoFit/>
          </a:bodyPr>
          <a:lstStyle/>
          <a:p>
            <a:pPr algn="r">
              <a:lnSpc>
                <a:spcPts val="2880"/>
              </a:lnSpc>
            </a:pPr>
            <a:r>
              <a:rPr lang="en-US" sz="1800">
                <a:solidFill>
                  <a:srgbClr val="FFFFFF"/>
                </a:solidFill>
                <a:latin typeface="Open Sauce Light"/>
              </a:rPr>
              <a:t>Pros &amp; Cons!</a:t>
            </a:r>
          </a:p>
        </p:txBody>
      </p:sp>
      <p:sp>
        <p:nvSpPr>
          <p:cNvPr id="15" name="TextBox 15"/>
          <p:cNvSpPr txBox="1"/>
          <p:nvPr/>
        </p:nvSpPr>
        <p:spPr>
          <a:xfrm>
            <a:off x="6599680" y="3487293"/>
            <a:ext cx="4243133" cy="337185"/>
          </a:xfrm>
          <a:prstGeom prst="rect">
            <a:avLst/>
          </a:prstGeom>
        </p:spPr>
        <p:txBody>
          <a:bodyPr lIns="0" tIns="0" rIns="0" bIns="0" rtlCol="0" anchor="t">
            <a:spAutoFit/>
          </a:bodyPr>
          <a:lstStyle/>
          <a:p>
            <a:pPr algn="r">
              <a:lnSpc>
                <a:spcPts val="2880"/>
              </a:lnSpc>
            </a:pPr>
            <a:r>
              <a:rPr lang="en-US" sz="1800">
                <a:solidFill>
                  <a:srgbClr val="FFFFFF"/>
                </a:solidFill>
                <a:latin typeface="Open Sauce Light"/>
              </a:rPr>
              <a:t>Whats Next!</a:t>
            </a:r>
          </a:p>
        </p:txBody>
      </p:sp>
      <p:sp>
        <p:nvSpPr>
          <p:cNvPr id="16" name="TextBox 16"/>
          <p:cNvSpPr txBox="1"/>
          <p:nvPr/>
        </p:nvSpPr>
        <p:spPr>
          <a:xfrm>
            <a:off x="16592987" y="1171575"/>
            <a:ext cx="666313" cy="365760"/>
          </a:xfrm>
          <a:prstGeom prst="rect">
            <a:avLst/>
          </a:prstGeom>
        </p:spPr>
        <p:txBody>
          <a:bodyPr lIns="0" tIns="0" rIns="0" bIns="0" rtlCol="0" anchor="t">
            <a:spAutoFit/>
          </a:bodyPr>
          <a:lstStyle/>
          <a:p>
            <a:pPr algn="r">
              <a:lnSpc>
                <a:spcPts val="2940"/>
              </a:lnSpc>
            </a:pPr>
            <a:r>
              <a:rPr lang="en-US" sz="2100">
                <a:solidFill>
                  <a:srgbClr val="FFFFFF"/>
                </a:solidFill>
                <a:latin typeface="Open Sauce Bold"/>
              </a:rPr>
              <a:t>03</a:t>
            </a:r>
          </a:p>
        </p:txBody>
      </p:sp>
      <p:sp>
        <p:nvSpPr>
          <p:cNvPr id="17" name="TextBox 17"/>
          <p:cNvSpPr txBox="1"/>
          <p:nvPr/>
        </p:nvSpPr>
        <p:spPr>
          <a:xfrm>
            <a:off x="16592987" y="1749552"/>
            <a:ext cx="666313" cy="365760"/>
          </a:xfrm>
          <a:prstGeom prst="rect">
            <a:avLst/>
          </a:prstGeom>
        </p:spPr>
        <p:txBody>
          <a:bodyPr lIns="0" tIns="0" rIns="0" bIns="0" rtlCol="0" anchor="t">
            <a:spAutoFit/>
          </a:bodyPr>
          <a:lstStyle/>
          <a:p>
            <a:pPr algn="r">
              <a:lnSpc>
                <a:spcPts val="2940"/>
              </a:lnSpc>
            </a:pPr>
            <a:r>
              <a:rPr lang="en-US" sz="2100">
                <a:solidFill>
                  <a:srgbClr val="FFFFFF"/>
                </a:solidFill>
                <a:latin typeface="Open Sauce Bold"/>
              </a:rPr>
              <a:t>04</a:t>
            </a:r>
          </a:p>
        </p:txBody>
      </p:sp>
      <p:sp>
        <p:nvSpPr>
          <p:cNvPr id="18" name="TextBox 18"/>
          <p:cNvSpPr txBox="1"/>
          <p:nvPr/>
        </p:nvSpPr>
        <p:spPr>
          <a:xfrm>
            <a:off x="16592987" y="2327529"/>
            <a:ext cx="666313" cy="365760"/>
          </a:xfrm>
          <a:prstGeom prst="rect">
            <a:avLst/>
          </a:prstGeom>
        </p:spPr>
        <p:txBody>
          <a:bodyPr lIns="0" tIns="0" rIns="0" bIns="0" rtlCol="0" anchor="t">
            <a:spAutoFit/>
          </a:bodyPr>
          <a:lstStyle/>
          <a:p>
            <a:pPr algn="r">
              <a:lnSpc>
                <a:spcPts val="2940"/>
              </a:lnSpc>
            </a:pPr>
            <a:r>
              <a:rPr lang="en-US" sz="2100">
                <a:solidFill>
                  <a:srgbClr val="FFFFFF"/>
                </a:solidFill>
                <a:latin typeface="Open Sauce Bold"/>
              </a:rPr>
              <a:t>05</a:t>
            </a:r>
          </a:p>
        </p:txBody>
      </p:sp>
      <p:sp>
        <p:nvSpPr>
          <p:cNvPr id="19" name="TextBox 19"/>
          <p:cNvSpPr txBox="1"/>
          <p:nvPr/>
        </p:nvSpPr>
        <p:spPr>
          <a:xfrm>
            <a:off x="16592987" y="2905506"/>
            <a:ext cx="666313" cy="365760"/>
          </a:xfrm>
          <a:prstGeom prst="rect">
            <a:avLst/>
          </a:prstGeom>
        </p:spPr>
        <p:txBody>
          <a:bodyPr lIns="0" tIns="0" rIns="0" bIns="0" rtlCol="0" anchor="t">
            <a:spAutoFit/>
          </a:bodyPr>
          <a:lstStyle/>
          <a:p>
            <a:pPr marL="0" lvl="0" indent="0" algn="r">
              <a:lnSpc>
                <a:spcPts val="2940"/>
              </a:lnSpc>
              <a:spcBef>
                <a:spcPct val="0"/>
              </a:spcBef>
            </a:pPr>
            <a:r>
              <a:rPr lang="en-US" sz="2100">
                <a:solidFill>
                  <a:srgbClr val="FFFFFF"/>
                </a:solidFill>
                <a:latin typeface="Open Sauce SemiBold"/>
              </a:rPr>
              <a:t>06</a:t>
            </a:r>
          </a:p>
        </p:txBody>
      </p:sp>
      <p:sp>
        <p:nvSpPr>
          <p:cNvPr id="20" name="TextBox 20"/>
          <p:cNvSpPr txBox="1"/>
          <p:nvPr/>
        </p:nvSpPr>
        <p:spPr>
          <a:xfrm>
            <a:off x="16592987" y="3483483"/>
            <a:ext cx="666313" cy="365760"/>
          </a:xfrm>
          <a:prstGeom prst="rect">
            <a:avLst/>
          </a:prstGeom>
        </p:spPr>
        <p:txBody>
          <a:bodyPr lIns="0" tIns="0" rIns="0" bIns="0" rtlCol="0" anchor="t">
            <a:spAutoFit/>
          </a:bodyPr>
          <a:lstStyle/>
          <a:p>
            <a:pPr algn="r">
              <a:lnSpc>
                <a:spcPts val="2940"/>
              </a:lnSpc>
            </a:pPr>
            <a:r>
              <a:rPr lang="en-US" sz="2100">
                <a:solidFill>
                  <a:srgbClr val="FFFFFF"/>
                </a:solidFill>
                <a:latin typeface="Open Sauce Bold"/>
              </a:rPr>
              <a:t>07</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extBox 2"/>
          <p:cNvSpPr txBox="1"/>
          <p:nvPr/>
        </p:nvSpPr>
        <p:spPr>
          <a:xfrm>
            <a:off x="8245408" y="1095375"/>
            <a:ext cx="9013892" cy="1149350"/>
          </a:xfrm>
          <a:prstGeom prst="rect">
            <a:avLst/>
          </a:prstGeom>
        </p:spPr>
        <p:txBody>
          <a:bodyPr lIns="0" tIns="0" rIns="0" bIns="0" rtlCol="0" anchor="t">
            <a:spAutoFit/>
          </a:bodyPr>
          <a:lstStyle/>
          <a:p>
            <a:pPr marL="0" lvl="0" indent="0" algn="r">
              <a:lnSpc>
                <a:spcPts val="8800"/>
              </a:lnSpc>
            </a:pPr>
            <a:r>
              <a:rPr lang="en-US" sz="8000">
                <a:solidFill>
                  <a:srgbClr val="FFFFFF"/>
                </a:solidFill>
                <a:latin typeface="Open Sauce SemiBold"/>
              </a:rPr>
              <a:t>What is APACHE?</a:t>
            </a:r>
          </a:p>
        </p:txBody>
      </p:sp>
      <p:sp>
        <p:nvSpPr>
          <p:cNvPr id="3" name="TextBox 3"/>
          <p:cNvSpPr txBox="1"/>
          <p:nvPr/>
        </p:nvSpPr>
        <p:spPr>
          <a:xfrm>
            <a:off x="2919009" y="3108578"/>
            <a:ext cx="14340292" cy="3696781"/>
          </a:xfrm>
          <a:prstGeom prst="rect">
            <a:avLst/>
          </a:prstGeom>
        </p:spPr>
        <p:txBody>
          <a:bodyPr wrap="square" lIns="0" tIns="0" rIns="0" bIns="0" rtlCol="0" anchor="t">
            <a:spAutoFit/>
          </a:bodyPr>
          <a:lstStyle/>
          <a:p>
            <a:pPr>
              <a:lnSpc>
                <a:spcPts val="2880"/>
              </a:lnSpc>
            </a:pPr>
            <a:r>
              <a:rPr lang="en-US" sz="2400" dirty="0">
                <a:solidFill>
                  <a:srgbClr val="FFFFFF"/>
                </a:solidFill>
                <a:latin typeface="Open Sauce Light"/>
              </a:rPr>
              <a:t>Apache HTTP Server is a free and open-source web server that delivers web content through the internet. It is commonly referred to as Apache and after development, it quickly became the most popular HTTP client on the web.</a:t>
            </a:r>
          </a:p>
          <a:p>
            <a:pPr>
              <a:lnSpc>
                <a:spcPts val="2880"/>
              </a:lnSpc>
            </a:pPr>
            <a:endParaRPr lang="en-US" sz="2400" dirty="0">
              <a:solidFill>
                <a:srgbClr val="FFFFFF"/>
              </a:solidFill>
              <a:latin typeface="Open Sauce Light"/>
            </a:endParaRPr>
          </a:p>
          <a:p>
            <a:pPr>
              <a:lnSpc>
                <a:spcPts val="2880"/>
              </a:lnSpc>
            </a:pPr>
            <a:r>
              <a:rPr lang="en-US" sz="2400" dirty="0">
                <a:solidFill>
                  <a:srgbClr val="FFFFFF"/>
                </a:solidFill>
                <a:latin typeface="Open Sauce Light"/>
              </a:rPr>
              <a:t>Apache is arguably one of the most popular web servers out there on the net, there are many other players and the landscape is always changing. Back in the late 90's and early 2000's, Apache’s dominance was very strong, serving over 50% of the internet's active websites. Microsoft's IIS (Internet Information Services) was also an option but not nearly as popular.</a:t>
            </a:r>
          </a:p>
          <a:p>
            <a:pPr>
              <a:lnSpc>
                <a:spcPts val="2880"/>
              </a:lnSpc>
            </a:pPr>
            <a:endParaRPr lang="en-US" sz="2400" dirty="0">
              <a:solidFill>
                <a:srgbClr val="FFFFFF"/>
              </a:solidFill>
              <a:latin typeface="Open Sauce Light"/>
            </a:endParaRPr>
          </a:p>
          <a:p>
            <a:pPr>
              <a:lnSpc>
                <a:spcPts val="2880"/>
              </a:lnSpc>
            </a:pPr>
            <a:r>
              <a:rPr lang="en-US" sz="2400" dirty="0">
                <a:solidFill>
                  <a:srgbClr val="FFFFFF"/>
                </a:solidFill>
                <a:latin typeface="Open Sauce Light"/>
              </a:rPr>
              <a:t>Apache HTTP server is a web server designed to serve static web pages..</a:t>
            </a:r>
          </a:p>
        </p:txBody>
      </p:sp>
      <p:grpSp>
        <p:nvGrpSpPr>
          <p:cNvPr id="4" name="Group 4"/>
          <p:cNvGrpSpPr/>
          <p:nvPr/>
        </p:nvGrpSpPr>
        <p:grpSpPr>
          <a:xfrm>
            <a:off x="7197945" y="8518207"/>
            <a:ext cx="10431011" cy="911543"/>
            <a:chOff x="0" y="0"/>
            <a:chExt cx="13908015" cy="1215390"/>
          </a:xfrm>
        </p:grpSpPr>
        <p:sp>
          <p:nvSpPr>
            <p:cNvPr id="5" name="AutoShape 5"/>
            <p:cNvSpPr/>
            <p:nvPr/>
          </p:nvSpPr>
          <p:spPr>
            <a:xfrm>
              <a:off x="8939523" y="19050"/>
              <a:ext cx="31209" cy="1176050"/>
            </a:xfrm>
            <a:prstGeom prst="rect">
              <a:avLst/>
            </a:prstGeom>
            <a:solidFill>
              <a:srgbClr val="FFFFFF"/>
            </a:solidFill>
          </p:spPr>
        </p:sp>
        <p:sp>
          <p:nvSpPr>
            <p:cNvPr id="6" name="TextBox 6"/>
            <p:cNvSpPr txBox="1"/>
            <p:nvPr/>
          </p:nvSpPr>
          <p:spPr>
            <a:xfrm>
              <a:off x="9468494" y="-38100"/>
              <a:ext cx="4439521" cy="1253490"/>
            </a:xfrm>
            <a:prstGeom prst="rect">
              <a:avLst/>
            </a:prstGeom>
          </p:spPr>
          <p:txBody>
            <a:bodyPr lIns="0" tIns="0" rIns="0" bIns="0" rtlCol="0" anchor="t">
              <a:spAutoFit/>
            </a:bodyPr>
            <a:lstStyle/>
            <a:p>
              <a:pPr>
                <a:lnSpc>
                  <a:spcPts val="2520"/>
                </a:lnSpc>
              </a:pPr>
              <a:r>
                <a:rPr lang="en-US" sz="1800">
                  <a:solidFill>
                    <a:srgbClr val="FFFFFF"/>
                  </a:solidFill>
                  <a:latin typeface="Open Sauce Light"/>
                </a:rPr>
                <a:t>Web Infrastructure &amp; Server Deployment - NGINX, Apache, &amp; Docker</a:t>
              </a:r>
            </a:p>
          </p:txBody>
        </p:sp>
        <p:sp>
          <p:nvSpPr>
            <p:cNvPr id="7" name="TextBox 7"/>
            <p:cNvSpPr txBox="1"/>
            <p:nvPr/>
          </p:nvSpPr>
          <p:spPr>
            <a:xfrm>
              <a:off x="0" y="257387"/>
              <a:ext cx="8021306" cy="402590"/>
            </a:xfrm>
            <a:prstGeom prst="rect">
              <a:avLst/>
            </a:prstGeom>
          </p:spPr>
          <p:txBody>
            <a:bodyPr lIns="0" tIns="0" rIns="0" bIns="0" rtlCol="0" anchor="t">
              <a:spAutoFit/>
            </a:bodyPr>
            <a:lstStyle/>
            <a:p>
              <a:pPr marL="0" lvl="0" indent="0">
                <a:lnSpc>
                  <a:spcPts val="2520"/>
                </a:lnSpc>
                <a:spcBef>
                  <a:spcPct val="0"/>
                </a:spcBef>
              </a:pPr>
              <a:r>
                <a:rPr lang="en-US" sz="1800" spc="270">
                  <a:solidFill>
                    <a:srgbClr val="FFFFFF"/>
                  </a:solidFill>
                  <a:latin typeface="Open Sauce Light"/>
                </a:rPr>
                <a:t>AFS-205</a:t>
              </a:r>
            </a:p>
          </p:txBody>
        </p:sp>
      </p:grpSp>
      <p:sp>
        <p:nvSpPr>
          <p:cNvPr id="8" name="TextBox 8"/>
          <p:cNvSpPr txBox="1"/>
          <p:nvPr/>
        </p:nvSpPr>
        <p:spPr>
          <a:xfrm>
            <a:off x="1028700" y="8300720"/>
            <a:ext cx="3420611" cy="712470"/>
          </a:xfrm>
          <a:prstGeom prst="rect">
            <a:avLst/>
          </a:prstGeom>
        </p:spPr>
        <p:txBody>
          <a:bodyPr lIns="0" tIns="0" rIns="0" bIns="0" rtlCol="0" anchor="t">
            <a:spAutoFit/>
          </a:bodyPr>
          <a:lstStyle/>
          <a:p>
            <a:pPr>
              <a:lnSpc>
                <a:spcPts val="5880"/>
              </a:lnSpc>
            </a:pPr>
            <a:r>
              <a:rPr lang="en-US" sz="4200" spc="84">
                <a:solidFill>
                  <a:srgbClr val="FFFFFF"/>
                </a:solidFill>
                <a:latin typeface="Open Sauce SemiBold"/>
              </a:rPr>
              <a:t>//03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AutoShape 2"/>
          <p:cNvSpPr/>
          <p:nvPr/>
        </p:nvSpPr>
        <p:spPr>
          <a:xfrm rot="-10800000">
            <a:off x="8016739" y="2527949"/>
            <a:ext cx="460035" cy="215245"/>
          </a:xfrm>
          <a:prstGeom prst="rect">
            <a:avLst/>
          </a:prstGeom>
          <a:solidFill>
            <a:srgbClr val="FFFFFF"/>
          </a:solidFill>
        </p:spPr>
      </p:sp>
      <p:sp>
        <p:nvSpPr>
          <p:cNvPr id="3" name="AutoShape 3"/>
          <p:cNvSpPr/>
          <p:nvPr/>
        </p:nvSpPr>
        <p:spPr>
          <a:xfrm>
            <a:off x="8476775" y="2630809"/>
            <a:ext cx="9124462" cy="9525"/>
          </a:xfrm>
          <a:prstGeom prst="rect">
            <a:avLst/>
          </a:prstGeom>
          <a:solidFill>
            <a:srgbClr val="FFFFFF"/>
          </a:solidFill>
        </p:spPr>
      </p:sp>
      <p:sp>
        <p:nvSpPr>
          <p:cNvPr id="4" name="AutoShape 4"/>
          <p:cNvSpPr/>
          <p:nvPr/>
        </p:nvSpPr>
        <p:spPr>
          <a:xfrm>
            <a:off x="13512062" y="8532495"/>
            <a:ext cx="23407" cy="882037"/>
          </a:xfrm>
          <a:prstGeom prst="rect">
            <a:avLst/>
          </a:prstGeom>
          <a:solidFill>
            <a:srgbClr val="FFFFFF"/>
          </a:solidFill>
        </p:spPr>
      </p:sp>
      <p:sp>
        <p:nvSpPr>
          <p:cNvPr id="5" name="TextBox 5"/>
          <p:cNvSpPr txBox="1"/>
          <p:nvPr/>
        </p:nvSpPr>
        <p:spPr>
          <a:xfrm>
            <a:off x="7545128" y="1095375"/>
            <a:ext cx="10742872" cy="1149350"/>
          </a:xfrm>
          <a:prstGeom prst="rect">
            <a:avLst/>
          </a:prstGeom>
        </p:spPr>
        <p:txBody>
          <a:bodyPr lIns="0" tIns="0" rIns="0" bIns="0" rtlCol="0" anchor="t">
            <a:spAutoFit/>
          </a:bodyPr>
          <a:lstStyle/>
          <a:p>
            <a:pPr marL="0" lvl="0" indent="0">
              <a:lnSpc>
                <a:spcPts val="8800"/>
              </a:lnSpc>
            </a:pPr>
            <a:r>
              <a:rPr lang="en-US" sz="8000" dirty="0">
                <a:solidFill>
                  <a:srgbClr val="FFFFFF"/>
                </a:solidFill>
                <a:latin typeface="Open Sauce SemiBold"/>
              </a:rPr>
              <a:t>How does it work?</a:t>
            </a:r>
          </a:p>
        </p:txBody>
      </p:sp>
      <p:sp>
        <p:nvSpPr>
          <p:cNvPr id="6" name="TextBox 6"/>
          <p:cNvSpPr txBox="1"/>
          <p:nvPr/>
        </p:nvSpPr>
        <p:spPr>
          <a:xfrm>
            <a:off x="4449311" y="3141312"/>
            <a:ext cx="12819514" cy="3709035"/>
          </a:xfrm>
          <a:prstGeom prst="rect">
            <a:avLst/>
          </a:prstGeom>
        </p:spPr>
        <p:txBody>
          <a:bodyPr lIns="0" tIns="0" rIns="0" bIns="0" rtlCol="0" anchor="t">
            <a:spAutoFit/>
          </a:bodyPr>
          <a:lstStyle/>
          <a:p>
            <a:pPr>
              <a:lnSpc>
                <a:spcPts val="2940"/>
              </a:lnSpc>
            </a:pPr>
            <a:r>
              <a:rPr lang="en-US" sz="2100" dirty="0">
                <a:solidFill>
                  <a:srgbClr val="FFFFFF"/>
                </a:solidFill>
                <a:latin typeface="Open Sauce Light"/>
              </a:rPr>
              <a:t>Apache functions as a way to communicate over networks from client to server using the TCP/IP protocol. Apache can be used for a wide variety of protocols, but the most common is HTTP/S. HTTP/S or Hyper Text Transfer Protocol (S stands for Secure) is one of the main protocols on the web, and the one protocol Apache is most known for.</a:t>
            </a:r>
          </a:p>
          <a:p>
            <a:pPr>
              <a:lnSpc>
                <a:spcPts val="2940"/>
              </a:lnSpc>
            </a:pPr>
            <a:endParaRPr lang="en-US" sz="2100" dirty="0">
              <a:solidFill>
                <a:srgbClr val="FFFFFF"/>
              </a:solidFill>
              <a:latin typeface="Open Sauce Light"/>
            </a:endParaRPr>
          </a:p>
          <a:p>
            <a:pPr>
              <a:lnSpc>
                <a:spcPts val="2940"/>
              </a:lnSpc>
            </a:pPr>
            <a:r>
              <a:rPr lang="en-US" sz="2100" dirty="0">
                <a:solidFill>
                  <a:srgbClr val="FFFFFF"/>
                </a:solidFill>
                <a:latin typeface="Open Sauce Light"/>
              </a:rPr>
              <a:t>Apache can accept and route specific traffic to certain ports and domains based on specific address-port combination requests. By default, Listen runs on port 80 but Apache can be bound to different ports for different domains, allowing for many different websites and domains to be hosted and a single server. You can have domain1.com listening on port 80, domain2.com on port 8080 and domain3.com on port 443 using HTTPS all on Apache.</a:t>
            </a:r>
          </a:p>
        </p:txBody>
      </p:sp>
      <p:sp>
        <p:nvSpPr>
          <p:cNvPr id="7" name="TextBox 7"/>
          <p:cNvSpPr txBox="1"/>
          <p:nvPr/>
        </p:nvSpPr>
        <p:spPr>
          <a:xfrm>
            <a:off x="13908791" y="8480108"/>
            <a:ext cx="3329641" cy="949643"/>
          </a:xfrm>
          <a:prstGeom prst="rect">
            <a:avLst/>
          </a:prstGeom>
        </p:spPr>
        <p:txBody>
          <a:bodyPr lIns="0" tIns="0" rIns="0" bIns="0" rtlCol="0" anchor="t">
            <a:spAutoFit/>
          </a:bodyPr>
          <a:lstStyle/>
          <a:p>
            <a:pPr>
              <a:lnSpc>
                <a:spcPts val="2520"/>
              </a:lnSpc>
            </a:pPr>
            <a:r>
              <a:rPr lang="en-US" sz="1800">
                <a:solidFill>
                  <a:srgbClr val="FFFFFF"/>
                </a:solidFill>
                <a:latin typeface="Open Sauce Light"/>
              </a:rPr>
              <a:t>Web Infrastructure &amp; Server Deployment - NGINX, Apache, &amp; Docker</a:t>
            </a:r>
          </a:p>
        </p:txBody>
      </p:sp>
      <p:sp>
        <p:nvSpPr>
          <p:cNvPr id="8" name="TextBox 8"/>
          <p:cNvSpPr txBox="1"/>
          <p:nvPr/>
        </p:nvSpPr>
        <p:spPr>
          <a:xfrm>
            <a:off x="1028700" y="8799195"/>
            <a:ext cx="6015980" cy="311468"/>
          </a:xfrm>
          <a:prstGeom prst="rect">
            <a:avLst/>
          </a:prstGeom>
        </p:spPr>
        <p:txBody>
          <a:bodyPr lIns="0" tIns="0" rIns="0" bIns="0" rtlCol="0" anchor="t">
            <a:spAutoFit/>
          </a:bodyPr>
          <a:lstStyle/>
          <a:p>
            <a:pPr marL="0" lvl="0" indent="0">
              <a:lnSpc>
                <a:spcPts val="2520"/>
              </a:lnSpc>
              <a:spcBef>
                <a:spcPct val="0"/>
              </a:spcBef>
            </a:pPr>
            <a:r>
              <a:rPr lang="en-US" sz="1800" spc="270">
                <a:solidFill>
                  <a:srgbClr val="FFFFFF"/>
                </a:solidFill>
                <a:latin typeface="Open Sauce Light"/>
              </a:rPr>
              <a:t>AFS-205</a:t>
            </a:r>
          </a:p>
        </p:txBody>
      </p:sp>
      <p:sp>
        <p:nvSpPr>
          <p:cNvPr id="9" name="TextBox 9"/>
          <p:cNvSpPr txBox="1"/>
          <p:nvPr/>
        </p:nvSpPr>
        <p:spPr>
          <a:xfrm>
            <a:off x="1028700" y="952500"/>
            <a:ext cx="3420611" cy="712470"/>
          </a:xfrm>
          <a:prstGeom prst="rect">
            <a:avLst/>
          </a:prstGeom>
        </p:spPr>
        <p:txBody>
          <a:bodyPr lIns="0" tIns="0" rIns="0" bIns="0" rtlCol="0" anchor="t">
            <a:spAutoFit/>
          </a:bodyPr>
          <a:lstStyle/>
          <a:p>
            <a:pPr>
              <a:lnSpc>
                <a:spcPts val="5880"/>
              </a:lnSpc>
            </a:pPr>
            <a:r>
              <a:rPr lang="en-US" sz="4200" spc="84">
                <a:solidFill>
                  <a:srgbClr val="FFFFFF"/>
                </a:solidFill>
                <a:latin typeface="Open Sauce SemiBold"/>
              </a:rPr>
              <a:t>//04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extBox 2"/>
          <p:cNvSpPr txBox="1"/>
          <p:nvPr/>
        </p:nvSpPr>
        <p:spPr>
          <a:xfrm>
            <a:off x="1028700" y="7887604"/>
            <a:ext cx="5969671" cy="675322"/>
          </a:xfrm>
          <a:prstGeom prst="rect">
            <a:avLst/>
          </a:prstGeom>
        </p:spPr>
        <p:txBody>
          <a:bodyPr lIns="0" tIns="0" rIns="0" bIns="0" rtlCol="0" anchor="t">
            <a:spAutoFit/>
          </a:bodyPr>
          <a:lstStyle/>
          <a:p>
            <a:pPr>
              <a:lnSpc>
                <a:spcPts val="5460"/>
              </a:lnSpc>
            </a:pPr>
            <a:r>
              <a:rPr lang="en-US" sz="4200">
                <a:solidFill>
                  <a:srgbClr val="FFFFFF"/>
                </a:solidFill>
                <a:latin typeface="Open Sauce Light"/>
              </a:rPr>
              <a:t>AFS 205</a:t>
            </a:r>
          </a:p>
        </p:txBody>
      </p:sp>
      <p:sp>
        <p:nvSpPr>
          <p:cNvPr id="3" name="TextBox 3"/>
          <p:cNvSpPr txBox="1"/>
          <p:nvPr/>
        </p:nvSpPr>
        <p:spPr>
          <a:xfrm>
            <a:off x="1028700" y="733425"/>
            <a:ext cx="16230600" cy="1149350"/>
          </a:xfrm>
          <a:prstGeom prst="rect">
            <a:avLst/>
          </a:prstGeom>
        </p:spPr>
        <p:txBody>
          <a:bodyPr lIns="0" tIns="0" rIns="0" bIns="0" rtlCol="0" anchor="t">
            <a:spAutoFit/>
          </a:bodyPr>
          <a:lstStyle/>
          <a:p>
            <a:pPr marL="0" lvl="0" indent="0" algn="ctr">
              <a:lnSpc>
                <a:spcPts val="8800"/>
              </a:lnSpc>
            </a:pPr>
            <a:r>
              <a:rPr lang="en-US" sz="8000">
                <a:solidFill>
                  <a:srgbClr val="FFFFFF"/>
                </a:solidFill>
                <a:latin typeface="Open Sauce SemiBold"/>
              </a:rPr>
              <a:t>Apache vs Nginx</a:t>
            </a:r>
          </a:p>
        </p:txBody>
      </p:sp>
      <p:grpSp>
        <p:nvGrpSpPr>
          <p:cNvPr id="4" name="Group 4"/>
          <p:cNvGrpSpPr/>
          <p:nvPr/>
        </p:nvGrpSpPr>
        <p:grpSpPr>
          <a:xfrm>
            <a:off x="1028700" y="9150702"/>
            <a:ext cx="5969671" cy="215196"/>
            <a:chOff x="0" y="0"/>
            <a:chExt cx="7959562" cy="286927"/>
          </a:xfrm>
        </p:grpSpPr>
        <p:sp>
          <p:nvSpPr>
            <p:cNvPr id="5" name="AutoShape 5"/>
            <p:cNvSpPr/>
            <p:nvPr/>
          </p:nvSpPr>
          <p:spPr>
            <a:xfrm>
              <a:off x="0" y="128647"/>
              <a:ext cx="7959562" cy="29208"/>
            </a:xfrm>
            <a:prstGeom prst="rect">
              <a:avLst/>
            </a:prstGeom>
            <a:solidFill>
              <a:srgbClr val="FFFFFF"/>
            </a:solidFill>
          </p:spPr>
        </p:sp>
        <p:sp>
          <p:nvSpPr>
            <p:cNvPr id="6" name="AutoShape 6"/>
            <p:cNvSpPr/>
            <p:nvPr/>
          </p:nvSpPr>
          <p:spPr>
            <a:xfrm>
              <a:off x="0" y="0"/>
              <a:ext cx="613239" cy="286927"/>
            </a:xfrm>
            <a:prstGeom prst="rect">
              <a:avLst/>
            </a:prstGeom>
            <a:solidFill>
              <a:srgbClr val="FFFFFF"/>
            </a:solidFill>
          </p:spPr>
        </p:sp>
      </p:grpSp>
      <p:sp>
        <p:nvSpPr>
          <p:cNvPr id="7" name="TextBox 7"/>
          <p:cNvSpPr txBox="1"/>
          <p:nvPr/>
        </p:nvSpPr>
        <p:spPr>
          <a:xfrm>
            <a:off x="1028700" y="2591307"/>
            <a:ext cx="16230600" cy="5566410"/>
          </a:xfrm>
          <a:prstGeom prst="rect">
            <a:avLst/>
          </a:prstGeom>
        </p:spPr>
        <p:txBody>
          <a:bodyPr lIns="0" tIns="0" rIns="0" bIns="0" rtlCol="0" anchor="t">
            <a:spAutoFit/>
          </a:bodyPr>
          <a:lstStyle/>
          <a:p>
            <a:pPr>
              <a:lnSpc>
                <a:spcPts val="2940"/>
              </a:lnSpc>
            </a:pPr>
            <a:r>
              <a:rPr lang="en-US" sz="2100" dirty="0">
                <a:solidFill>
                  <a:srgbClr val="FFFFFF"/>
                </a:solidFill>
                <a:latin typeface="Open Sauce Light"/>
              </a:rPr>
              <a:t>Nginx has an event-driven architecture that doesn’t create a new process for each request. Instead, it handles every incoming request in a single thread. This master process manages several worker processes that perform the actual processing of requests. The event-based model of Nginx distributes user requests among worker processes in an efficient way, therefore leading to much better scalability.</a:t>
            </a:r>
          </a:p>
          <a:p>
            <a:pPr>
              <a:lnSpc>
                <a:spcPts val="2940"/>
              </a:lnSpc>
            </a:pPr>
            <a:endParaRPr lang="en-US" sz="2100" dirty="0">
              <a:solidFill>
                <a:srgbClr val="FFFFFF"/>
              </a:solidFill>
              <a:latin typeface="Open Sauce Light"/>
            </a:endParaRPr>
          </a:p>
          <a:p>
            <a:pPr>
              <a:lnSpc>
                <a:spcPts val="2940"/>
              </a:lnSpc>
            </a:pPr>
            <a:r>
              <a:rPr lang="en-US" sz="2100" dirty="0">
                <a:solidFill>
                  <a:srgbClr val="FFFFFF"/>
                </a:solidFill>
                <a:latin typeface="Open Sauce Light"/>
              </a:rPr>
              <a:t>Since Apache uses the thread-based structure, owners of traffic-heavy websites may encounter performance problems.</a:t>
            </a:r>
          </a:p>
          <a:p>
            <a:pPr>
              <a:lnSpc>
                <a:spcPts val="2940"/>
              </a:lnSpc>
            </a:pPr>
            <a:endParaRPr lang="en-US" sz="2100" dirty="0">
              <a:solidFill>
                <a:srgbClr val="FFFFFF"/>
              </a:solidFill>
              <a:latin typeface="Open Sauce Light"/>
            </a:endParaRPr>
          </a:p>
          <a:p>
            <a:pPr>
              <a:lnSpc>
                <a:spcPts val="2940"/>
              </a:lnSpc>
            </a:pPr>
            <a:r>
              <a:rPr lang="en-US" sz="2100" dirty="0">
                <a:solidFill>
                  <a:srgbClr val="FFFFFF"/>
                </a:solidFill>
                <a:latin typeface="Open Sauce Light"/>
              </a:rPr>
              <a:t>If you need to manage a high-traffic website, Nginx is an excellent choice, as it can do that by using minimal resources.</a:t>
            </a:r>
          </a:p>
          <a:p>
            <a:pPr>
              <a:lnSpc>
                <a:spcPts val="2940"/>
              </a:lnSpc>
            </a:pPr>
            <a:endParaRPr lang="en-US" sz="2100" dirty="0">
              <a:solidFill>
                <a:srgbClr val="FFFFFF"/>
              </a:solidFill>
              <a:latin typeface="Open Sauce Light"/>
            </a:endParaRPr>
          </a:p>
          <a:p>
            <a:pPr>
              <a:lnSpc>
                <a:spcPts val="2940"/>
              </a:lnSpc>
            </a:pPr>
            <a:r>
              <a:rPr lang="en-US" sz="2100" dirty="0">
                <a:solidFill>
                  <a:srgbClr val="FFFFFF"/>
                </a:solidFill>
                <a:latin typeface="Open Sauce Light"/>
              </a:rPr>
              <a:t>For Serving Static web pages, Apache comes with a handful of advantages over Nginx, such as its easy configuration, lots of modules, and a beginner-friendly environment.</a:t>
            </a:r>
          </a:p>
          <a:p>
            <a:pPr algn="ctr">
              <a:lnSpc>
                <a:spcPts val="2940"/>
              </a:lnSpc>
            </a:pPr>
            <a:endParaRPr lang="en-US" sz="2100" dirty="0">
              <a:solidFill>
                <a:srgbClr val="FFFFFF"/>
              </a:solidFill>
              <a:latin typeface="Open Sauce Light"/>
            </a:endParaRPr>
          </a:p>
          <a:p>
            <a:pPr algn="ctr">
              <a:lnSpc>
                <a:spcPts val="2940"/>
              </a:lnSpc>
            </a:pPr>
            <a:endParaRPr lang="en-US" sz="2100" dirty="0">
              <a:solidFill>
                <a:srgbClr val="FFFFFF"/>
              </a:solidFill>
              <a:latin typeface="Open Sauce Light"/>
            </a:endParaRPr>
          </a:p>
          <a:p>
            <a:pPr algn="ctr">
              <a:lnSpc>
                <a:spcPts val="2940"/>
              </a:lnSpc>
            </a:pPr>
            <a:endParaRPr lang="en-US" sz="2100" dirty="0">
              <a:solidFill>
                <a:srgbClr val="FFFFFF"/>
              </a:solidFill>
              <a:latin typeface="Open Sauce Light"/>
            </a:endParaRPr>
          </a:p>
          <a:p>
            <a:pPr algn="ctr">
              <a:lnSpc>
                <a:spcPts val="2940"/>
              </a:lnSpc>
            </a:pPr>
            <a:endParaRPr lang="en-US" sz="2100" dirty="0">
              <a:solidFill>
                <a:srgbClr val="FFFFFF"/>
              </a:solidFill>
              <a:latin typeface="Open Sauce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AutoShape 2"/>
          <p:cNvSpPr/>
          <p:nvPr/>
        </p:nvSpPr>
        <p:spPr>
          <a:xfrm>
            <a:off x="14302637" y="8249953"/>
            <a:ext cx="23407" cy="882037"/>
          </a:xfrm>
          <a:prstGeom prst="rect">
            <a:avLst/>
          </a:prstGeom>
          <a:solidFill>
            <a:srgbClr val="FFFFFF"/>
          </a:solidFill>
        </p:spPr>
      </p:sp>
      <p:sp>
        <p:nvSpPr>
          <p:cNvPr id="3" name="TextBox 3"/>
          <p:cNvSpPr txBox="1"/>
          <p:nvPr/>
        </p:nvSpPr>
        <p:spPr>
          <a:xfrm>
            <a:off x="1028700" y="946785"/>
            <a:ext cx="13273937" cy="1149350"/>
          </a:xfrm>
          <a:prstGeom prst="rect">
            <a:avLst/>
          </a:prstGeom>
        </p:spPr>
        <p:txBody>
          <a:bodyPr lIns="0" tIns="0" rIns="0" bIns="0" rtlCol="0" anchor="t">
            <a:spAutoFit/>
          </a:bodyPr>
          <a:lstStyle/>
          <a:p>
            <a:pPr marL="0" lvl="0" indent="0">
              <a:lnSpc>
                <a:spcPts val="8800"/>
              </a:lnSpc>
            </a:pPr>
            <a:r>
              <a:rPr lang="en-US" sz="8000" dirty="0">
                <a:solidFill>
                  <a:srgbClr val="FFFFFF"/>
                </a:solidFill>
                <a:latin typeface="Open Sauce SemiBold"/>
              </a:rPr>
              <a:t>Pros and Cons of Apache</a:t>
            </a:r>
          </a:p>
        </p:txBody>
      </p:sp>
      <p:sp>
        <p:nvSpPr>
          <p:cNvPr id="4" name="AutoShape 4"/>
          <p:cNvSpPr/>
          <p:nvPr/>
        </p:nvSpPr>
        <p:spPr>
          <a:xfrm>
            <a:off x="1028700" y="9139590"/>
            <a:ext cx="10814199" cy="21906"/>
          </a:xfrm>
          <a:prstGeom prst="rect">
            <a:avLst/>
          </a:prstGeom>
          <a:solidFill>
            <a:srgbClr val="FFFFFF"/>
          </a:solidFill>
        </p:spPr>
      </p:sp>
      <p:sp>
        <p:nvSpPr>
          <p:cNvPr id="5" name="AutoShape 5"/>
          <p:cNvSpPr/>
          <p:nvPr/>
        </p:nvSpPr>
        <p:spPr>
          <a:xfrm>
            <a:off x="1028700" y="9043104"/>
            <a:ext cx="459929" cy="215196"/>
          </a:xfrm>
          <a:prstGeom prst="rect">
            <a:avLst/>
          </a:prstGeom>
          <a:solidFill>
            <a:srgbClr val="FFFFFF"/>
          </a:solidFill>
        </p:spPr>
      </p:sp>
      <p:sp>
        <p:nvSpPr>
          <p:cNvPr id="6" name="TextBox 6"/>
          <p:cNvSpPr txBox="1"/>
          <p:nvPr/>
        </p:nvSpPr>
        <p:spPr>
          <a:xfrm>
            <a:off x="14699366" y="8211853"/>
            <a:ext cx="3149167" cy="949643"/>
          </a:xfrm>
          <a:prstGeom prst="rect">
            <a:avLst/>
          </a:prstGeom>
        </p:spPr>
        <p:txBody>
          <a:bodyPr lIns="0" tIns="0" rIns="0" bIns="0" rtlCol="0" anchor="t">
            <a:spAutoFit/>
          </a:bodyPr>
          <a:lstStyle/>
          <a:p>
            <a:pPr>
              <a:lnSpc>
                <a:spcPts val="2520"/>
              </a:lnSpc>
            </a:pPr>
            <a:r>
              <a:rPr lang="en-US" sz="1800">
                <a:solidFill>
                  <a:srgbClr val="FFFFFF"/>
                </a:solidFill>
                <a:latin typeface="Open Sauce Light"/>
              </a:rPr>
              <a:t>Web Infrastructure &amp; Server Deployment - NGINX, Apache, &amp; Docker</a:t>
            </a:r>
          </a:p>
        </p:txBody>
      </p:sp>
      <p:sp>
        <p:nvSpPr>
          <p:cNvPr id="7" name="TextBox 7"/>
          <p:cNvSpPr txBox="1"/>
          <p:nvPr/>
        </p:nvSpPr>
        <p:spPr>
          <a:xfrm>
            <a:off x="15293529" y="1267134"/>
            <a:ext cx="2254336" cy="712470"/>
          </a:xfrm>
          <a:prstGeom prst="rect">
            <a:avLst/>
          </a:prstGeom>
        </p:spPr>
        <p:txBody>
          <a:bodyPr lIns="0" tIns="0" rIns="0" bIns="0" rtlCol="0" anchor="t">
            <a:spAutoFit/>
          </a:bodyPr>
          <a:lstStyle/>
          <a:p>
            <a:pPr algn="r">
              <a:lnSpc>
                <a:spcPts val="5880"/>
              </a:lnSpc>
            </a:pPr>
            <a:r>
              <a:rPr lang="en-US" sz="4200" spc="84">
                <a:solidFill>
                  <a:srgbClr val="FFFFFF"/>
                </a:solidFill>
                <a:latin typeface="Open Sauce SemiBold"/>
              </a:rPr>
              <a:t>//06</a:t>
            </a:r>
          </a:p>
        </p:txBody>
      </p:sp>
      <p:sp>
        <p:nvSpPr>
          <p:cNvPr id="8" name="TextBox 8"/>
          <p:cNvSpPr txBox="1"/>
          <p:nvPr/>
        </p:nvSpPr>
        <p:spPr>
          <a:xfrm>
            <a:off x="1258665" y="2712720"/>
            <a:ext cx="11239670" cy="5556265"/>
          </a:xfrm>
          <a:prstGeom prst="rect">
            <a:avLst/>
          </a:prstGeom>
        </p:spPr>
        <p:txBody>
          <a:bodyPr lIns="0" tIns="0" rIns="0" bIns="0" rtlCol="0" anchor="t">
            <a:spAutoFit/>
          </a:bodyPr>
          <a:lstStyle/>
          <a:p>
            <a:pPr>
              <a:lnSpc>
                <a:spcPts val="2880"/>
              </a:lnSpc>
              <a:spcBef>
                <a:spcPct val="0"/>
              </a:spcBef>
            </a:pPr>
            <a:r>
              <a:rPr lang="en-US" sz="3200" b="1" dirty="0">
                <a:solidFill>
                  <a:srgbClr val="FFFFFF"/>
                </a:solidFill>
                <a:latin typeface="Open Sauce Light Bold"/>
              </a:rPr>
              <a:t>Pros:</a:t>
            </a:r>
          </a:p>
          <a:p>
            <a:pPr>
              <a:lnSpc>
                <a:spcPts val="2880"/>
              </a:lnSpc>
              <a:spcBef>
                <a:spcPct val="0"/>
              </a:spcBef>
            </a:pPr>
            <a:endParaRPr lang="en-US" sz="2400" dirty="0">
              <a:solidFill>
                <a:srgbClr val="FFFFFF"/>
              </a:solidFill>
              <a:latin typeface="Open Sauce Light Bold"/>
            </a:endParaRPr>
          </a:p>
          <a:p>
            <a:pPr marL="342900" indent="-342900">
              <a:lnSpc>
                <a:spcPts val="2880"/>
              </a:lnSpc>
              <a:spcBef>
                <a:spcPct val="0"/>
              </a:spcBef>
              <a:buFont typeface="Arial" panose="020B0604020202020204" pitchFamily="34" charset="0"/>
              <a:buChar char="•"/>
            </a:pPr>
            <a:r>
              <a:rPr lang="en-US" sz="2400" dirty="0">
                <a:solidFill>
                  <a:srgbClr val="FFFFFF"/>
                </a:solidFill>
                <a:latin typeface="Open Sauce Light"/>
              </a:rPr>
              <a:t>Open-source and free, even for commercial use.</a:t>
            </a:r>
          </a:p>
          <a:p>
            <a:pPr marL="342900" indent="-342900">
              <a:lnSpc>
                <a:spcPts val="2880"/>
              </a:lnSpc>
              <a:spcBef>
                <a:spcPct val="0"/>
              </a:spcBef>
              <a:buFont typeface="Arial" panose="020B0604020202020204" pitchFamily="34" charset="0"/>
              <a:buChar char="•"/>
            </a:pPr>
            <a:r>
              <a:rPr lang="en-US" sz="2400" dirty="0">
                <a:solidFill>
                  <a:srgbClr val="FFFFFF"/>
                </a:solidFill>
                <a:latin typeface="Open Sauce Light"/>
              </a:rPr>
              <a:t>Reliable, stable software.</a:t>
            </a:r>
          </a:p>
          <a:p>
            <a:pPr marL="342900" indent="-342900">
              <a:lnSpc>
                <a:spcPts val="2880"/>
              </a:lnSpc>
              <a:spcBef>
                <a:spcPct val="0"/>
              </a:spcBef>
              <a:buFont typeface="Arial" panose="020B0604020202020204" pitchFamily="34" charset="0"/>
              <a:buChar char="•"/>
            </a:pPr>
            <a:r>
              <a:rPr lang="en-US" sz="2400" dirty="0">
                <a:solidFill>
                  <a:srgbClr val="FFFFFF"/>
                </a:solidFill>
                <a:latin typeface="Open Sauce Light"/>
              </a:rPr>
              <a:t>Frequently updated, regular security patches.</a:t>
            </a:r>
          </a:p>
          <a:p>
            <a:pPr marL="342900" indent="-342900">
              <a:lnSpc>
                <a:spcPts val="2880"/>
              </a:lnSpc>
              <a:spcBef>
                <a:spcPct val="0"/>
              </a:spcBef>
              <a:buFont typeface="Arial" panose="020B0604020202020204" pitchFamily="34" charset="0"/>
              <a:buChar char="•"/>
            </a:pPr>
            <a:r>
              <a:rPr lang="en-US" sz="2400" dirty="0">
                <a:solidFill>
                  <a:srgbClr val="FFFFFF"/>
                </a:solidFill>
                <a:latin typeface="Open Sauce Light"/>
              </a:rPr>
              <a:t>Flexible due to its module-based structure.</a:t>
            </a:r>
          </a:p>
          <a:p>
            <a:pPr marL="342900" indent="-342900">
              <a:lnSpc>
                <a:spcPts val="2880"/>
              </a:lnSpc>
              <a:spcBef>
                <a:spcPct val="0"/>
              </a:spcBef>
              <a:buFont typeface="Arial" panose="020B0604020202020204" pitchFamily="34" charset="0"/>
              <a:buChar char="•"/>
            </a:pPr>
            <a:r>
              <a:rPr lang="en-US" sz="2400" dirty="0">
                <a:solidFill>
                  <a:srgbClr val="FFFFFF"/>
                </a:solidFill>
                <a:latin typeface="Open Sauce Light"/>
              </a:rPr>
              <a:t>Easy to configure, beginner-friendly.</a:t>
            </a:r>
          </a:p>
          <a:p>
            <a:pPr marL="342900" indent="-342900">
              <a:lnSpc>
                <a:spcPts val="2880"/>
              </a:lnSpc>
              <a:spcBef>
                <a:spcPct val="0"/>
              </a:spcBef>
              <a:buFont typeface="Arial" panose="020B0604020202020204" pitchFamily="34" charset="0"/>
              <a:buChar char="•"/>
            </a:pPr>
            <a:r>
              <a:rPr lang="en-US" sz="2400" dirty="0">
                <a:solidFill>
                  <a:srgbClr val="FFFFFF"/>
                </a:solidFill>
                <a:latin typeface="Open Sauce Light"/>
              </a:rPr>
              <a:t>Cross-platform (works on both Unix and Windows servers).</a:t>
            </a:r>
          </a:p>
          <a:p>
            <a:pPr marL="342900" indent="-342900">
              <a:lnSpc>
                <a:spcPts val="2880"/>
              </a:lnSpc>
              <a:spcBef>
                <a:spcPct val="0"/>
              </a:spcBef>
              <a:buFont typeface="Arial" panose="020B0604020202020204" pitchFamily="34" charset="0"/>
              <a:buChar char="•"/>
            </a:pPr>
            <a:r>
              <a:rPr lang="en-US" sz="2400" dirty="0">
                <a:solidFill>
                  <a:srgbClr val="FFFFFF"/>
                </a:solidFill>
                <a:latin typeface="Open Sauce Light"/>
              </a:rPr>
              <a:t>Works out of the box with WordPress sites.</a:t>
            </a:r>
          </a:p>
          <a:p>
            <a:pPr marL="342900" indent="-342900">
              <a:lnSpc>
                <a:spcPts val="2880"/>
              </a:lnSpc>
              <a:spcBef>
                <a:spcPct val="0"/>
              </a:spcBef>
              <a:buFont typeface="Arial" panose="020B0604020202020204" pitchFamily="34" charset="0"/>
              <a:buChar char="•"/>
            </a:pPr>
            <a:r>
              <a:rPr lang="en-US" sz="2400" dirty="0">
                <a:solidFill>
                  <a:srgbClr val="FFFFFF"/>
                </a:solidFill>
                <a:latin typeface="Open Sauce Light"/>
              </a:rPr>
              <a:t>Huge community and easily available support in case of any problem.</a:t>
            </a:r>
          </a:p>
          <a:p>
            <a:pPr>
              <a:lnSpc>
                <a:spcPts val="2880"/>
              </a:lnSpc>
              <a:spcBef>
                <a:spcPct val="0"/>
              </a:spcBef>
            </a:pPr>
            <a:endParaRPr lang="en-US" sz="2400" dirty="0">
              <a:solidFill>
                <a:srgbClr val="FFFFFF"/>
              </a:solidFill>
              <a:latin typeface="Open Sauce Light"/>
            </a:endParaRPr>
          </a:p>
          <a:p>
            <a:pPr>
              <a:lnSpc>
                <a:spcPts val="2880"/>
              </a:lnSpc>
              <a:spcBef>
                <a:spcPct val="0"/>
              </a:spcBef>
            </a:pPr>
            <a:r>
              <a:rPr lang="en-US" sz="3200" b="1" dirty="0">
                <a:solidFill>
                  <a:srgbClr val="FFFFFF"/>
                </a:solidFill>
                <a:latin typeface="Open Sauce Light Bold"/>
              </a:rPr>
              <a:t>Cons:</a:t>
            </a:r>
          </a:p>
          <a:p>
            <a:pPr>
              <a:lnSpc>
                <a:spcPts val="2880"/>
              </a:lnSpc>
              <a:spcBef>
                <a:spcPct val="0"/>
              </a:spcBef>
            </a:pPr>
            <a:endParaRPr lang="en-US" sz="2400" dirty="0">
              <a:solidFill>
                <a:srgbClr val="FFFFFF"/>
              </a:solidFill>
              <a:latin typeface="Open Sauce Light Bold"/>
            </a:endParaRPr>
          </a:p>
          <a:p>
            <a:pPr marL="342900" indent="-342900">
              <a:lnSpc>
                <a:spcPts val="2880"/>
              </a:lnSpc>
              <a:spcBef>
                <a:spcPct val="0"/>
              </a:spcBef>
              <a:buFont typeface="Arial" panose="020B0604020202020204" pitchFamily="34" charset="0"/>
              <a:buChar char="•"/>
            </a:pPr>
            <a:r>
              <a:rPr lang="en-US" sz="2400" dirty="0">
                <a:solidFill>
                  <a:srgbClr val="FFFFFF"/>
                </a:solidFill>
                <a:latin typeface="Open Sauce Light"/>
              </a:rPr>
              <a:t>Performance problems on extremely traffic-heavy websites.</a:t>
            </a:r>
          </a:p>
          <a:p>
            <a:pPr marL="342900" indent="-342900">
              <a:lnSpc>
                <a:spcPts val="2880"/>
              </a:lnSpc>
              <a:spcBef>
                <a:spcPct val="0"/>
              </a:spcBef>
              <a:buFont typeface="Arial" panose="020B0604020202020204" pitchFamily="34" charset="0"/>
              <a:buChar char="•"/>
            </a:pPr>
            <a:r>
              <a:rPr lang="en-US" sz="2400" dirty="0">
                <a:solidFill>
                  <a:srgbClr val="FFFFFF"/>
                </a:solidFill>
                <a:latin typeface="Open Sauce Light"/>
              </a:rPr>
              <a:t>Too many configuration options can lead to security vulnerabilities.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extBox 2"/>
          <p:cNvSpPr txBox="1"/>
          <p:nvPr/>
        </p:nvSpPr>
        <p:spPr>
          <a:xfrm>
            <a:off x="1028700" y="4602163"/>
            <a:ext cx="7192957" cy="1149350"/>
          </a:xfrm>
          <a:prstGeom prst="rect">
            <a:avLst/>
          </a:prstGeom>
        </p:spPr>
        <p:txBody>
          <a:bodyPr lIns="0" tIns="0" rIns="0" bIns="0" rtlCol="0" anchor="t">
            <a:spAutoFit/>
          </a:bodyPr>
          <a:lstStyle/>
          <a:p>
            <a:pPr marL="0" lvl="0" indent="0">
              <a:lnSpc>
                <a:spcPts val="8800"/>
              </a:lnSpc>
            </a:pPr>
            <a:r>
              <a:rPr lang="en-US" sz="8000">
                <a:solidFill>
                  <a:srgbClr val="FFFFFF"/>
                </a:solidFill>
                <a:latin typeface="Open Sauce SemiBold"/>
              </a:rPr>
              <a:t>Whats Next?</a:t>
            </a:r>
          </a:p>
        </p:txBody>
      </p:sp>
      <p:grpSp>
        <p:nvGrpSpPr>
          <p:cNvPr id="3" name="Group 3"/>
          <p:cNvGrpSpPr/>
          <p:nvPr/>
        </p:nvGrpSpPr>
        <p:grpSpPr>
          <a:xfrm>
            <a:off x="1028700" y="9043104"/>
            <a:ext cx="7192957" cy="215196"/>
            <a:chOff x="0" y="0"/>
            <a:chExt cx="9590610" cy="286927"/>
          </a:xfrm>
        </p:grpSpPr>
        <p:sp>
          <p:nvSpPr>
            <p:cNvPr id="4" name="AutoShape 4"/>
            <p:cNvSpPr/>
            <p:nvPr/>
          </p:nvSpPr>
          <p:spPr>
            <a:xfrm>
              <a:off x="0" y="128647"/>
              <a:ext cx="9590610" cy="29633"/>
            </a:xfrm>
            <a:prstGeom prst="rect">
              <a:avLst/>
            </a:prstGeom>
            <a:solidFill>
              <a:srgbClr val="FFFFFF"/>
            </a:solidFill>
          </p:spPr>
        </p:sp>
        <p:sp>
          <p:nvSpPr>
            <p:cNvPr id="5" name="AutoShape 5"/>
            <p:cNvSpPr/>
            <p:nvPr/>
          </p:nvSpPr>
          <p:spPr>
            <a:xfrm>
              <a:off x="0" y="0"/>
              <a:ext cx="613239" cy="286927"/>
            </a:xfrm>
            <a:prstGeom prst="rect">
              <a:avLst/>
            </a:prstGeom>
            <a:solidFill>
              <a:srgbClr val="FFFFFF"/>
            </a:solidFill>
          </p:spPr>
        </p:sp>
      </p:grpSp>
      <p:sp>
        <p:nvSpPr>
          <p:cNvPr id="6" name="TextBox 6"/>
          <p:cNvSpPr txBox="1"/>
          <p:nvPr/>
        </p:nvSpPr>
        <p:spPr>
          <a:xfrm>
            <a:off x="10287000" y="2825295"/>
            <a:ext cx="6714598" cy="675322"/>
          </a:xfrm>
          <a:prstGeom prst="rect">
            <a:avLst/>
          </a:prstGeom>
        </p:spPr>
        <p:txBody>
          <a:bodyPr lIns="0" tIns="0" rIns="0" bIns="0" rtlCol="0" anchor="t">
            <a:spAutoFit/>
          </a:bodyPr>
          <a:lstStyle/>
          <a:p>
            <a:pPr>
              <a:lnSpc>
                <a:spcPts val="5460"/>
              </a:lnSpc>
            </a:pPr>
            <a:r>
              <a:rPr lang="en-US" sz="4200" dirty="0">
                <a:solidFill>
                  <a:srgbClr val="FFFFFF"/>
                </a:solidFill>
                <a:latin typeface="Open Sauce SemiBold"/>
              </a:rPr>
              <a:t>Installing Apache</a:t>
            </a:r>
          </a:p>
        </p:txBody>
      </p:sp>
      <p:sp>
        <p:nvSpPr>
          <p:cNvPr id="7" name="TextBox 7"/>
          <p:cNvSpPr txBox="1"/>
          <p:nvPr/>
        </p:nvSpPr>
        <p:spPr>
          <a:xfrm>
            <a:off x="10086226" y="4345320"/>
            <a:ext cx="6714598" cy="1128835"/>
          </a:xfrm>
          <a:prstGeom prst="rect">
            <a:avLst/>
          </a:prstGeom>
        </p:spPr>
        <p:txBody>
          <a:bodyPr lIns="0" tIns="0" rIns="0" bIns="0" rtlCol="0" anchor="t">
            <a:spAutoFit/>
          </a:bodyPr>
          <a:lstStyle/>
          <a:p>
            <a:pPr marL="571500" indent="-571500">
              <a:lnSpc>
                <a:spcPts val="2880"/>
              </a:lnSpc>
              <a:buFontTx/>
              <a:buChar char="-"/>
            </a:pPr>
            <a:r>
              <a:rPr lang="en-US" sz="3600" dirty="0">
                <a:solidFill>
                  <a:srgbClr val="FFFFFF"/>
                </a:solidFill>
                <a:latin typeface="Open Sauce Light"/>
              </a:rPr>
              <a:t>Setting up of Apache</a:t>
            </a:r>
          </a:p>
          <a:p>
            <a:pPr>
              <a:lnSpc>
                <a:spcPts val="2880"/>
              </a:lnSpc>
            </a:pPr>
            <a:r>
              <a:rPr lang="en-US" sz="3600" dirty="0">
                <a:solidFill>
                  <a:srgbClr val="FFFFFF"/>
                </a:solidFill>
                <a:latin typeface="Open Sauce Light"/>
              </a:rPr>
              <a:t> </a:t>
            </a:r>
          </a:p>
          <a:p>
            <a:pPr marL="0" lvl="0" indent="0">
              <a:lnSpc>
                <a:spcPts val="2880"/>
              </a:lnSpc>
              <a:spcBef>
                <a:spcPct val="0"/>
              </a:spcBef>
            </a:pPr>
            <a:r>
              <a:rPr lang="en-US" sz="3600" dirty="0">
                <a:solidFill>
                  <a:srgbClr val="FFFFFF"/>
                </a:solidFill>
                <a:latin typeface="Open Sauce Light"/>
              </a:rPr>
              <a:t>-   Hosting a website</a:t>
            </a:r>
          </a:p>
        </p:txBody>
      </p:sp>
      <p:sp>
        <p:nvSpPr>
          <p:cNvPr id="8" name="TextBox 8"/>
          <p:cNvSpPr txBox="1"/>
          <p:nvPr/>
        </p:nvSpPr>
        <p:spPr>
          <a:xfrm>
            <a:off x="10086226" y="2001364"/>
            <a:ext cx="6714598" cy="311468"/>
          </a:xfrm>
          <a:prstGeom prst="rect">
            <a:avLst/>
          </a:prstGeom>
        </p:spPr>
        <p:txBody>
          <a:bodyPr lIns="0" tIns="0" rIns="0" bIns="0" rtlCol="0" anchor="t">
            <a:spAutoFit/>
          </a:bodyPr>
          <a:lstStyle/>
          <a:p>
            <a:pPr marL="0" lvl="0" indent="0">
              <a:lnSpc>
                <a:spcPts val="2520"/>
              </a:lnSpc>
              <a:spcBef>
                <a:spcPct val="0"/>
              </a:spcBef>
            </a:pPr>
            <a:endParaRPr/>
          </a:p>
        </p:txBody>
      </p:sp>
      <p:sp>
        <p:nvSpPr>
          <p:cNvPr id="9" name="AutoShape 9"/>
          <p:cNvSpPr/>
          <p:nvPr/>
        </p:nvSpPr>
        <p:spPr>
          <a:xfrm>
            <a:off x="1028700" y="978933"/>
            <a:ext cx="23407" cy="882037"/>
          </a:xfrm>
          <a:prstGeom prst="rect">
            <a:avLst/>
          </a:prstGeom>
          <a:solidFill>
            <a:srgbClr val="FFFFFF"/>
          </a:solidFill>
        </p:spPr>
      </p:sp>
      <p:sp>
        <p:nvSpPr>
          <p:cNvPr id="10" name="TextBox 10"/>
          <p:cNvSpPr txBox="1"/>
          <p:nvPr/>
        </p:nvSpPr>
        <p:spPr>
          <a:xfrm>
            <a:off x="1425429" y="940833"/>
            <a:ext cx="3149167" cy="949643"/>
          </a:xfrm>
          <a:prstGeom prst="rect">
            <a:avLst/>
          </a:prstGeom>
        </p:spPr>
        <p:txBody>
          <a:bodyPr lIns="0" tIns="0" rIns="0" bIns="0" rtlCol="0" anchor="t">
            <a:spAutoFit/>
          </a:bodyPr>
          <a:lstStyle/>
          <a:p>
            <a:pPr>
              <a:lnSpc>
                <a:spcPts val="2520"/>
              </a:lnSpc>
            </a:pPr>
            <a:r>
              <a:rPr lang="en-US" sz="1800">
                <a:solidFill>
                  <a:srgbClr val="FFFFFF"/>
                </a:solidFill>
                <a:latin typeface="Open Sauce Light"/>
              </a:rPr>
              <a:t>Web Infrastructure &amp; Server Deployment - NGINX, Apache, &amp; Docker</a:t>
            </a:r>
          </a:p>
        </p:txBody>
      </p:sp>
      <p:sp>
        <p:nvSpPr>
          <p:cNvPr id="11" name="TextBox 11"/>
          <p:cNvSpPr txBox="1"/>
          <p:nvPr/>
        </p:nvSpPr>
        <p:spPr>
          <a:xfrm>
            <a:off x="15004964" y="8545830"/>
            <a:ext cx="2254336" cy="712470"/>
          </a:xfrm>
          <a:prstGeom prst="rect">
            <a:avLst/>
          </a:prstGeom>
        </p:spPr>
        <p:txBody>
          <a:bodyPr lIns="0" tIns="0" rIns="0" bIns="0" rtlCol="0" anchor="t">
            <a:spAutoFit/>
          </a:bodyPr>
          <a:lstStyle/>
          <a:p>
            <a:pPr algn="r">
              <a:lnSpc>
                <a:spcPts val="5880"/>
              </a:lnSpc>
            </a:pPr>
            <a:r>
              <a:rPr lang="en-US" sz="4200" spc="84">
                <a:solidFill>
                  <a:srgbClr val="FFFFFF"/>
                </a:solidFill>
                <a:latin typeface="Open Sauce SemiBold"/>
              </a:rPr>
              <a:t>//07</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653</Words>
  <Application>Microsoft Office PowerPoint</Application>
  <PresentationFormat>Custom</PresentationFormat>
  <Paragraphs>69</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Open Sauce Bold</vt:lpstr>
      <vt:lpstr>Open Sauce Light</vt:lpstr>
      <vt:lpstr>Open Sauce SemiBold</vt:lpstr>
      <vt:lpstr>Calibri</vt:lpstr>
      <vt:lpstr>Open Sauce Light 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 of NGNIX</dc:title>
  <cp:lastModifiedBy>Aimal Khan</cp:lastModifiedBy>
  <cp:revision>2</cp:revision>
  <dcterms:created xsi:type="dcterms:W3CDTF">2006-08-16T00:00:00Z</dcterms:created>
  <dcterms:modified xsi:type="dcterms:W3CDTF">2021-09-27T20:42:58Z</dcterms:modified>
  <dc:identifier>DAEMFdT9gCU</dc:identifier>
</cp:coreProperties>
</file>