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3" r:id="rId4"/>
    <p:sldId id="267" r:id="rId5"/>
    <p:sldId id="272" r:id="rId6"/>
    <p:sldId id="269" r:id="rId7"/>
    <p:sldId id="270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5"/>
    <p:restoredTop sz="94694"/>
  </p:normalViewPr>
  <p:slideViewPr>
    <p:cSldViewPr snapToGrid="0">
      <p:cViewPr varScale="1">
        <p:scale>
          <a:sx n="121" d="100"/>
          <a:sy n="121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D2D8-F2EF-02E7-CB91-E35F66747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D38BB-A7AC-1079-529A-993D18AE8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140E-BD3F-A03C-2744-4142CC08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847D7-9C4E-D530-B815-D51BD830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AD274-01BC-D9F4-4406-24FB1CEA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148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212C-F26C-F73D-BEB5-FB42954E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76B6D-F9B0-1F86-DCD1-A1BCB8B40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D15E-805E-368C-7EA8-BD025DC2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6370-D061-E8E8-4FDC-685700EB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DFCA-205C-E133-12DB-BAEAA7C9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263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2A3C8-81DF-8DD0-DEBF-B6D2A0E7D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EED23-A8B3-838D-F351-EB50F825F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83D1-CA4A-CA36-F861-FF626B32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819A-E949-0E88-6FC7-2F4D6409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90420-CD21-4417-85E4-6C985145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80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C2A5-5B92-854B-8F65-48B0E87C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6184-4C27-1AA2-036B-1B34D97AA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85575-96B1-C351-122C-5DB969DA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0101-E115-4636-ED9E-B42DD19A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1226A-999C-250F-27FB-20E72CC9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242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21B6-6DDB-BA8D-B2EA-C7668B83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E9BDF-5C77-3472-0E14-77D687BF5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14322-9F71-BFB7-0221-A6D771FE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A4931-DBF4-901C-111A-8DF21807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1A80-9E5D-83FB-710E-56AEF0EC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325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A6FE-3FA8-C8B1-21DD-E299C4A8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C62C9-624B-C00C-7275-0A8A4704B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7795C-0BFC-0C4D-95F5-C5451734D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F7AD9-9028-2B92-2629-39F472CB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D4CD0-1F3E-13E4-55D7-26D67A62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D3F02-ECCC-52A8-F967-5157497C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5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0A5E-AE15-1BC3-AC2F-47D9764A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8A94D-2D75-8D5B-AEF8-4C8F5C17C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00347-5F50-BC17-18B0-967080FA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04611-EF16-723C-E8BA-454AE7C41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0E92B-6107-A203-6FFF-606113C59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61F7E-0DDD-A42C-9056-59DEECE2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692B8-4DA1-E56E-CA8F-29B8C07C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72F44-2F57-861C-618C-10486FE7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689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0960-F3F7-308C-8B18-8364295C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63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487D6-E95D-AB03-FC8F-F4DD358E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ED2F8-6479-5B92-27A3-FE970813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C7506-28DF-7034-0EC8-189524D9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7BCB6C-7E9D-B224-74D2-61865142B573}"/>
              </a:ext>
            </a:extLst>
          </p:cNvPr>
          <p:cNvCxnSpPr>
            <a:cxnSpLocks/>
          </p:cNvCxnSpPr>
          <p:nvPr userDrawn="1"/>
        </p:nvCxnSpPr>
        <p:spPr>
          <a:xfrm>
            <a:off x="0" y="117404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17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4EDE9-9F04-9D7A-12A6-F10853A1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7899E-19BF-BCBE-FF18-7B53F8B4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CBA2D-1FA0-C3F1-B692-7416FB89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749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3EF6-D113-37ED-6DBA-5AF148C5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9E06-30F6-0927-F049-AC5B24E1E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261F7-0644-B8E3-078D-95E1C8677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456FB-82CB-5C0E-1FA6-8444891F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637CA-61B1-A670-B752-3B391895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6EAA7-CB8C-7377-789C-33FC4EF7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78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5416-D40A-09B6-D893-AC415A3E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E0BA9-D4E0-6B27-8D48-EE6E3EFAA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F4C54-C075-A728-CFE4-B3842462C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7360F-0AB7-8BF1-E889-1FF4B2D9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CAD50-673A-BB84-1AD4-1AF9B4E1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30CF5-7A73-3F14-34A3-21B15F1E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37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7437E-8231-828D-6B00-E6AB8355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A036-5754-2D3C-6845-72ABB58F5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D3711-5E32-C583-BD63-E0E95AD3E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8BEE0-6E9A-3065-B230-8D7814921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DAB28-7A53-16E2-C999-A6FB5B612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ED8E4-36A8-669A-2C4F-19BAC2780FC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4" y="181632"/>
            <a:ext cx="1557165" cy="8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okwi.com/projects/42685065835470028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5345-87C0-4A01-192C-4EDFC9975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51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Project #</a:t>
            </a:r>
            <a:r>
              <a:rPr lang="en-US" dirty="0">
                <a:solidFill>
                  <a:srgbClr val="FF0000"/>
                </a:solidFill>
              </a:rPr>
              <a:t>1</a:t>
            </a:r>
            <a:br>
              <a:rPr lang="en-US" dirty="0"/>
            </a:br>
            <a:r>
              <a:rPr lang="en-US" sz="3200" dirty="0">
                <a:solidFill>
                  <a:srgbClr val="000000"/>
                </a:solidFill>
                <a:effectLst/>
                <a:latin typeface="Helvetica" pitchFamily="2" charset="0"/>
              </a:rPr>
              <a:t>Kiosk Scrolling Message Board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16FC8-F5CF-1FBD-5B50-369AE1A0F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125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Spring 2025</a:t>
            </a:r>
          </a:p>
          <a:p>
            <a:r>
              <a:rPr lang="en-US" sz="2800" dirty="0"/>
              <a:t>0512-4494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C1541-8C4F-3BEE-56DD-E6F86E0B8903}"/>
              </a:ext>
            </a:extLst>
          </p:cNvPr>
          <p:cNvSpPr txBox="1"/>
          <p:nvPr/>
        </p:nvSpPr>
        <p:spPr>
          <a:xfrm>
            <a:off x="3004650" y="4877652"/>
            <a:ext cx="1832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AIMAN ABED</a:t>
            </a:r>
          </a:p>
          <a:p>
            <a:pPr algn="ctr"/>
            <a:endParaRPr lang="en-IL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4079A-C1F6-830E-75A8-2A4EAC343A36}"/>
              </a:ext>
            </a:extLst>
          </p:cNvPr>
          <p:cNvSpPr txBox="1"/>
          <p:nvPr/>
        </p:nvSpPr>
        <p:spPr>
          <a:xfrm>
            <a:off x="8032869" y="4877651"/>
            <a:ext cx="2451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EDWARD KHOURY</a:t>
            </a:r>
          </a:p>
          <a:p>
            <a:pPr algn="ctr"/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3716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7C4D-EEC4-7FB1-0DA7-CEADABB3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(Components) Diagram</a:t>
            </a:r>
            <a:endParaRPr lang="en-IL" dirty="0"/>
          </a:p>
        </p:txBody>
      </p:sp>
      <p:pic>
        <p:nvPicPr>
          <p:cNvPr id="4" name="Graphic 3" descr="Processor">
            <a:extLst>
              <a:ext uri="{FF2B5EF4-FFF2-40B4-BE49-F238E27FC236}">
                <a16:creationId xmlns:a16="http://schemas.microsoft.com/office/drawing/2014/main" id="{F8FA34F6-49CB-9CEF-9749-47151EC26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7067" y="477207"/>
            <a:ext cx="573465" cy="573465"/>
          </a:xfrm>
          <a:prstGeom prst="rect">
            <a:avLst/>
          </a:prstGeom>
        </p:spPr>
      </p:pic>
      <p:pic>
        <p:nvPicPr>
          <p:cNvPr id="9" name="Picture 8" descr="A circuit board with wires&#10;&#10;Description automatically generated">
            <a:extLst>
              <a:ext uri="{FF2B5EF4-FFF2-40B4-BE49-F238E27FC236}">
                <a16:creationId xmlns:a16="http://schemas.microsoft.com/office/drawing/2014/main" id="{0493D241-5CC0-379E-F3E4-65970EBCB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" t="16329"/>
          <a:stretch/>
        </p:blipFill>
        <p:spPr>
          <a:xfrm>
            <a:off x="0" y="1340729"/>
            <a:ext cx="6357258" cy="361452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3939D59-34E3-8B42-B835-B53FFDF15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1208"/>
              </p:ext>
            </p:extLst>
          </p:nvPr>
        </p:nvGraphicFramePr>
        <p:xfrm>
          <a:off x="6357258" y="1340729"/>
          <a:ext cx="5834742" cy="44805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44914">
                  <a:extLst>
                    <a:ext uri="{9D8B030D-6E8A-4147-A177-3AD203B41FA5}">
                      <a16:colId xmlns:a16="http://schemas.microsoft.com/office/drawing/2014/main" val="1852682455"/>
                    </a:ext>
                  </a:extLst>
                </a:gridCol>
                <a:gridCol w="1944914">
                  <a:extLst>
                    <a:ext uri="{9D8B030D-6E8A-4147-A177-3AD203B41FA5}">
                      <a16:colId xmlns:a16="http://schemas.microsoft.com/office/drawing/2014/main" val="1146113529"/>
                    </a:ext>
                  </a:extLst>
                </a:gridCol>
                <a:gridCol w="1944914">
                  <a:extLst>
                    <a:ext uri="{9D8B030D-6E8A-4147-A177-3AD203B41FA5}">
                      <a16:colId xmlns:a16="http://schemas.microsoft.com/office/drawing/2014/main" val="1430184782"/>
                    </a:ext>
                  </a:extLst>
                </a:gridCol>
              </a:tblGrid>
              <a:tr h="629674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Additional Attributes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401319"/>
                  </a:ext>
                </a:extLst>
              </a:tr>
              <a:tr h="629674">
                <a:tc>
                  <a:txBody>
                    <a:bodyPr/>
                    <a:lstStyle/>
                    <a:p>
                      <a:r>
                        <a:rPr lang="en-US" dirty="0"/>
                        <a:t>uno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wokwi</a:t>
                      </a:r>
                      <a:r>
                        <a:rPr lang="en-US" dirty="0"/>
                        <a:t>-</a:t>
                      </a:r>
                      <a:r>
                        <a:rPr lang="en-US" dirty="0" err="1"/>
                        <a:t>arduino</a:t>
                      </a:r>
                      <a:r>
                        <a:rPr lang="en-US" dirty="0"/>
                        <a:t>-uno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497184"/>
                  </a:ext>
                </a:extLst>
              </a:tr>
              <a:tr h="629674">
                <a:tc>
                  <a:txBody>
                    <a:bodyPr/>
                    <a:lstStyle/>
                    <a:p>
                      <a:r>
                        <a:rPr lang="en-US" dirty="0"/>
                        <a:t>bb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wokwi</a:t>
                      </a:r>
                      <a:r>
                        <a:rPr lang="en-US" dirty="0"/>
                        <a:t>-breadboard-mini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674021"/>
                  </a:ext>
                </a:extLst>
              </a:tr>
              <a:tr h="629674">
                <a:tc>
                  <a:txBody>
                    <a:bodyPr/>
                    <a:lstStyle/>
                    <a:p>
                      <a:r>
                        <a:rPr lang="en-US" dirty="0"/>
                        <a:t>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wokwi-max7219-matrix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Chain length: 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192285"/>
                  </a:ext>
                </a:extLst>
              </a:tr>
              <a:tr h="629674">
                <a:tc>
                  <a:txBody>
                    <a:bodyPr/>
                    <a:lstStyle/>
                    <a:p>
                      <a:r>
                        <a:rPr lang="en-US"/>
                        <a:t>joystick1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wokwi-analog-joystick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Rotated 90°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59171"/>
                  </a:ext>
                </a:extLst>
              </a:tr>
              <a:tr h="629674">
                <a:tc>
                  <a:txBody>
                    <a:bodyPr/>
                    <a:lstStyle/>
                    <a:p>
                      <a:r>
                        <a:rPr lang="en-US"/>
                        <a:t>pot1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wokwi-slide-potentiometer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Travel Length: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804885"/>
                  </a:ext>
                </a:extLst>
              </a:tr>
              <a:tr h="629674">
                <a:tc>
                  <a:txBody>
                    <a:bodyPr/>
                    <a:lstStyle/>
                    <a:p>
                      <a:r>
                        <a:rPr lang="en-US" dirty="0"/>
                        <a:t>sw1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wokwi-slide-switch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</a:t>
                      </a:r>
                      <a:r>
                        <a:rPr lang="en-IL" sz="1600" dirty="0"/>
                        <a:t>eft is off / right is 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083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17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4BA7ED01-9304-9BB0-F533-E4057FA50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9821"/>
            <a:ext cx="5703548" cy="43470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6E0A73D-87EB-FA2E-BEC3-AEE2DF52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58"/>
            <a:ext cx="10515600" cy="797631"/>
          </a:xfrm>
        </p:spPr>
        <p:txBody>
          <a:bodyPr/>
          <a:lstStyle/>
          <a:p>
            <a:r>
              <a:rPr lang="en-US" b="1" dirty="0"/>
              <a:t>hardware Blocks Diagram</a:t>
            </a:r>
            <a:endParaRPr lang="en-IL" b="0" dirty="0"/>
          </a:p>
        </p:txBody>
      </p:sp>
      <p:pic>
        <p:nvPicPr>
          <p:cNvPr id="6" name="Graphic 5" descr="Web design">
            <a:extLst>
              <a:ext uri="{FF2B5EF4-FFF2-40B4-BE49-F238E27FC236}">
                <a16:creationId xmlns:a16="http://schemas.microsoft.com/office/drawing/2014/main" id="{DF956326-6647-5416-FB36-DA42FE24F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601" y="356374"/>
            <a:ext cx="608398" cy="60839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8E33A6A-593E-5350-2A03-2C9CC9BC509F}"/>
              </a:ext>
            </a:extLst>
          </p:cNvPr>
          <p:cNvGrpSpPr/>
          <p:nvPr/>
        </p:nvGrpSpPr>
        <p:grpSpPr>
          <a:xfrm>
            <a:off x="5703549" y="1563266"/>
            <a:ext cx="6488452" cy="4753451"/>
            <a:chOff x="465364" y="1269300"/>
            <a:chExt cx="10736036" cy="5392757"/>
          </a:xfrm>
        </p:grpSpPr>
        <p:sp>
          <p:nvSpPr>
            <p:cNvPr id="3" name="Rectangle: Rounded Corners 8">
              <a:extLst>
                <a:ext uri="{FF2B5EF4-FFF2-40B4-BE49-F238E27FC236}">
                  <a16:creationId xmlns:a16="http://schemas.microsoft.com/office/drawing/2014/main" id="{B704BEE9-A462-0360-93A8-830D7451AB67}"/>
                </a:ext>
              </a:extLst>
            </p:cNvPr>
            <p:cNvSpPr/>
            <p:nvPr/>
          </p:nvSpPr>
          <p:spPr>
            <a:xfrm>
              <a:off x="4142827" y="3269242"/>
              <a:ext cx="4189703" cy="53685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u="none" strike="noStrike" dirty="0">
                  <a:solidFill>
                    <a:srgbClr val="0451A5"/>
                  </a:solidFill>
                  <a:effectLst/>
                  <a:latin typeface="Menlo" panose="020B0609030804020204" pitchFamily="49" charset="0"/>
                </a:rPr>
                <a:t>MD_PAROLA Display Controller</a:t>
              </a:r>
              <a:endParaRPr lang="en-US" sz="14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7" name="Rectangle: Rounded Corners 9">
              <a:extLst>
                <a:ext uri="{FF2B5EF4-FFF2-40B4-BE49-F238E27FC236}">
                  <a16:creationId xmlns:a16="http://schemas.microsoft.com/office/drawing/2014/main" id="{4ADEB5AA-82E0-DF6B-D39B-54028BF0623A}"/>
                </a:ext>
              </a:extLst>
            </p:cNvPr>
            <p:cNvSpPr/>
            <p:nvPr/>
          </p:nvSpPr>
          <p:spPr>
            <a:xfrm>
              <a:off x="8483053" y="2264032"/>
              <a:ext cx="1971391" cy="536851"/>
            </a:xfrm>
            <a:prstGeom prst="roundRect">
              <a:avLst/>
            </a:prstGeom>
            <a:solidFill>
              <a:srgbClr val="F6FEA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u="none" strike="noStrike" dirty="0">
                  <a:solidFill>
                    <a:srgbClr val="0451A5"/>
                  </a:solidFill>
                  <a:effectLst/>
                  <a:latin typeface="Menlo" panose="020B0609030804020204" pitchFamily="49" charset="0"/>
                </a:rPr>
                <a:t>Text buffer</a:t>
              </a:r>
              <a:endParaRPr lang="en-US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8" name="Rectangle: Rounded Corners 10">
              <a:extLst>
                <a:ext uri="{FF2B5EF4-FFF2-40B4-BE49-F238E27FC236}">
                  <a16:creationId xmlns:a16="http://schemas.microsoft.com/office/drawing/2014/main" id="{60B577D6-CB7E-A5E8-E77F-B1F5380A3D30}"/>
                </a:ext>
              </a:extLst>
            </p:cNvPr>
            <p:cNvSpPr/>
            <p:nvPr/>
          </p:nvSpPr>
          <p:spPr>
            <a:xfrm>
              <a:off x="5005455" y="2264032"/>
              <a:ext cx="2414251" cy="53685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u="none" strike="noStrike" dirty="0">
                  <a:solidFill>
                    <a:srgbClr val="0451A5"/>
                  </a:solidFill>
                  <a:effectLst/>
                  <a:latin typeface="Menlo" panose="020B0609030804020204" pitchFamily="49" charset="0"/>
                </a:rPr>
                <a:t>Message handler</a:t>
              </a:r>
              <a:endParaRPr lang="en-US" sz="14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9" name="Rectangle: Rounded Corners 10">
              <a:extLst>
                <a:ext uri="{FF2B5EF4-FFF2-40B4-BE49-F238E27FC236}">
                  <a16:creationId xmlns:a16="http://schemas.microsoft.com/office/drawing/2014/main" id="{1F6DEDFE-EAE2-FF25-9572-DB500B148158}"/>
                </a:ext>
              </a:extLst>
            </p:cNvPr>
            <p:cNvSpPr/>
            <p:nvPr/>
          </p:nvSpPr>
          <p:spPr>
            <a:xfrm>
              <a:off x="1387540" y="2267395"/>
              <a:ext cx="2870957" cy="53685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350"/>
                </a:lnSpc>
              </a:pPr>
              <a:r>
                <a:rPr lang="en-US" sz="1400" b="0" i="0" u="none" strike="noStrike" dirty="0">
                  <a:solidFill>
                    <a:srgbClr val="0451A5"/>
                  </a:solidFill>
                  <a:effectLst/>
                  <a:latin typeface="Menlo" panose="020B0609030804020204" pitchFamily="49" charset="0"/>
                </a:rPr>
                <a:t>Serial input handler</a:t>
              </a:r>
              <a:endParaRPr lang="en-US" sz="14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0" name="Rectangle: Rounded Corners 10">
              <a:extLst>
                <a:ext uri="{FF2B5EF4-FFF2-40B4-BE49-F238E27FC236}">
                  <a16:creationId xmlns:a16="http://schemas.microsoft.com/office/drawing/2014/main" id="{DC6C169B-06F5-ED8F-9108-C3565C475E9F}"/>
                </a:ext>
              </a:extLst>
            </p:cNvPr>
            <p:cNvSpPr/>
            <p:nvPr/>
          </p:nvSpPr>
          <p:spPr>
            <a:xfrm>
              <a:off x="2481267" y="5475938"/>
              <a:ext cx="6608925" cy="53685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350"/>
                </a:lnSpc>
              </a:pPr>
              <a:r>
                <a:rPr lang="en-US" sz="1400" b="0" i="0" u="none" strike="noStrike" dirty="0">
                  <a:solidFill>
                    <a:srgbClr val="0451A5"/>
                  </a:solidFill>
                  <a:effectLst/>
                  <a:latin typeface="Menlo" panose="020B0609030804020204" pitchFamily="49" charset="0"/>
                </a:rPr>
                <a:t>Scroll direction, speed and display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AAC8B41-BEB6-4848-5FCC-0597A644C815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 flipV="1">
              <a:off x="4258496" y="2532458"/>
              <a:ext cx="746958" cy="33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0585C75-E80A-CC2A-F49D-552300E8AEB8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>
              <a:off x="7419706" y="2532458"/>
              <a:ext cx="106334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4FE632-6046-8EA3-2A63-881A505ABE8D}"/>
                </a:ext>
              </a:extLst>
            </p:cNvPr>
            <p:cNvCxnSpPr>
              <a:cxnSpLocks/>
              <a:stCxn id="8" idx="2"/>
              <a:endCxn id="3" idx="0"/>
            </p:cNvCxnSpPr>
            <p:nvPr/>
          </p:nvCxnSpPr>
          <p:spPr>
            <a:xfrm>
              <a:off x="6212580" y="2800884"/>
              <a:ext cx="25099" cy="468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43AC5A51-50D5-8715-1475-F01EDAB941B8}"/>
                </a:ext>
              </a:extLst>
            </p:cNvPr>
            <p:cNvCxnSpPr>
              <a:cxnSpLocks/>
              <a:stCxn id="3" idx="3"/>
              <a:endCxn id="7" idx="2"/>
            </p:cNvCxnSpPr>
            <p:nvPr/>
          </p:nvCxnSpPr>
          <p:spPr>
            <a:xfrm flipV="1">
              <a:off x="8332530" y="2800884"/>
              <a:ext cx="1136218" cy="73678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20C7B6-50BF-720E-ACAC-955A795B49AF}"/>
                </a:ext>
              </a:extLst>
            </p:cNvPr>
            <p:cNvCxnSpPr>
              <a:cxnSpLocks/>
              <a:stCxn id="25" idx="2"/>
              <a:endCxn id="10" idx="0"/>
            </p:cNvCxnSpPr>
            <p:nvPr/>
          </p:nvCxnSpPr>
          <p:spPr>
            <a:xfrm flipH="1">
              <a:off x="5785730" y="5009765"/>
              <a:ext cx="2967589" cy="4661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CC7C776-B74D-1C93-E968-414184284DF7}"/>
                </a:ext>
              </a:extLst>
            </p:cNvPr>
            <p:cNvCxnSpPr>
              <a:cxnSpLocks/>
              <a:stCxn id="24" idx="2"/>
              <a:endCxn id="10" idx="0"/>
            </p:cNvCxnSpPr>
            <p:nvPr/>
          </p:nvCxnSpPr>
          <p:spPr>
            <a:xfrm flipH="1">
              <a:off x="5785730" y="4993648"/>
              <a:ext cx="40479" cy="4822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EE0E67D-1E3C-2E2D-5509-801563BFCBF3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6212580" y="3806094"/>
              <a:ext cx="25099" cy="658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7E26526-024D-980E-668E-E9D3548AD2D8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H="1" flipV="1">
              <a:off x="6237679" y="3806094"/>
              <a:ext cx="2601183" cy="7645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ame 18">
              <a:extLst>
                <a:ext uri="{FF2B5EF4-FFF2-40B4-BE49-F238E27FC236}">
                  <a16:creationId xmlns:a16="http://schemas.microsoft.com/office/drawing/2014/main" id="{B24C7204-98BE-A45A-7EB7-E483A0A819ED}"/>
                </a:ext>
              </a:extLst>
            </p:cNvPr>
            <p:cNvSpPr/>
            <p:nvPr/>
          </p:nvSpPr>
          <p:spPr>
            <a:xfrm>
              <a:off x="465364" y="1281793"/>
              <a:ext cx="10736036" cy="5380264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E66950-1179-5281-CE69-FEF799FB32D6}"/>
                </a:ext>
              </a:extLst>
            </p:cNvPr>
            <p:cNvSpPr/>
            <p:nvPr/>
          </p:nvSpPr>
          <p:spPr>
            <a:xfrm>
              <a:off x="4079524" y="1269300"/>
              <a:ext cx="3681411" cy="6787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ARDUINO</a:t>
              </a:r>
              <a:endParaRPr lang="en-IL" dirty="0"/>
            </a:p>
          </p:txBody>
        </p:sp>
        <p:sp>
          <p:nvSpPr>
            <p:cNvPr id="21" name="Rectangle: Rounded Corners 10">
              <a:extLst>
                <a:ext uri="{FF2B5EF4-FFF2-40B4-BE49-F238E27FC236}">
                  <a16:creationId xmlns:a16="http://schemas.microsoft.com/office/drawing/2014/main" id="{54BCC34D-646B-4CE0-9D33-013635CEFF95}"/>
                </a:ext>
              </a:extLst>
            </p:cNvPr>
            <p:cNvSpPr/>
            <p:nvPr/>
          </p:nvSpPr>
          <p:spPr>
            <a:xfrm>
              <a:off x="1684362" y="4456797"/>
              <a:ext cx="2230400" cy="53685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350"/>
                </a:lnSpc>
              </a:pPr>
              <a:r>
                <a:rPr lang="en-US" sz="1400" b="0" i="0" u="none" strike="noStrike" dirty="0">
                  <a:solidFill>
                    <a:srgbClr val="0451A5"/>
                  </a:solidFill>
                  <a:effectLst/>
                  <a:latin typeface="Menlo" panose="020B0609030804020204" pitchFamily="49" charset="0"/>
                </a:rPr>
                <a:t>Slide switch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A328277-FACF-FBE2-900F-3B5F17ED6162}"/>
                </a:ext>
              </a:extLst>
            </p:cNvPr>
            <p:cNvCxnSpPr>
              <a:cxnSpLocks/>
              <a:stCxn id="21" idx="2"/>
              <a:endCxn id="10" idx="0"/>
            </p:cNvCxnSpPr>
            <p:nvPr/>
          </p:nvCxnSpPr>
          <p:spPr>
            <a:xfrm>
              <a:off x="2799563" y="4993648"/>
              <a:ext cx="2986167" cy="4822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A8AAABE-4670-8723-D4A7-4A216487F0D7}"/>
                </a:ext>
              </a:extLst>
            </p:cNvPr>
            <p:cNvCxnSpPr>
              <a:cxnSpLocks/>
              <a:stCxn id="9" idx="2"/>
              <a:endCxn id="21" idx="0"/>
            </p:cNvCxnSpPr>
            <p:nvPr/>
          </p:nvCxnSpPr>
          <p:spPr>
            <a:xfrm flipH="1">
              <a:off x="2799563" y="2804246"/>
              <a:ext cx="23456" cy="16525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10">
              <a:extLst>
                <a:ext uri="{FF2B5EF4-FFF2-40B4-BE49-F238E27FC236}">
                  <a16:creationId xmlns:a16="http://schemas.microsoft.com/office/drawing/2014/main" id="{14F0D2BE-0D84-41EB-7605-31810F0ADE0B}"/>
                </a:ext>
              </a:extLst>
            </p:cNvPr>
            <p:cNvSpPr/>
            <p:nvPr/>
          </p:nvSpPr>
          <p:spPr>
            <a:xfrm>
              <a:off x="4410261" y="4456797"/>
              <a:ext cx="2831896" cy="53685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350"/>
                </a:lnSpc>
              </a:pPr>
              <a:r>
                <a:rPr lang="en-US" sz="1400" b="0" i="0" u="none" strike="noStrike" dirty="0">
                  <a:solidFill>
                    <a:srgbClr val="0451A5"/>
                  </a:solidFill>
                  <a:effectLst/>
                  <a:latin typeface="Menlo" panose="020B0609030804020204" pitchFamily="49" charset="0"/>
                </a:rPr>
                <a:t>Potentiometer</a:t>
              </a:r>
            </a:p>
          </p:txBody>
        </p:sp>
        <p:sp>
          <p:nvSpPr>
            <p:cNvPr id="25" name="Rectangle: Rounded Corners 10">
              <a:extLst>
                <a:ext uri="{FF2B5EF4-FFF2-40B4-BE49-F238E27FC236}">
                  <a16:creationId xmlns:a16="http://schemas.microsoft.com/office/drawing/2014/main" id="{3A94E6A0-312A-92FC-F366-816C79DFC79E}"/>
                </a:ext>
              </a:extLst>
            </p:cNvPr>
            <p:cNvSpPr/>
            <p:nvPr/>
          </p:nvSpPr>
          <p:spPr>
            <a:xfrm>
              <a:off x="7536868" y="4472914"/>
              <a:ext cx="2432901" cy="536851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350"/>
                </a:lnSpc>
              </a:pPr>
              <a:r>
                <a:rPr lang="en-US" sz="1400" b="0" i="0" u="none" strike="noStrike" dirty="0">
                  <a:solidFill>
                    <a:srgbClr val="0451A5"/>
                  </a:solidFill>
                  <a:effectLst/>
                  <a:latin typeface="Menlo" panose="020B0609030804020204" pitchFamily="49" charset="0"/>
                </a:rPr>
                <a:t>Joystick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47717B0-68F1-23AD-79FE-9CE446E5A914}"/>
                </a:ext>
              </a:extLst>
            </p:cNvPr>
            <p:cNvCxnSpPr>
              <a:cxnSpLocks/>
              <a:stCxn id="24" idx="1"/>
              <a:endCxn id="21" idx="3"/>
            </p:cNvCxnSpPr>
            <p:nvPr/>
          </p:nvCxnSpPr>
          <p:spPr>
            <a:xfrm flipH="1">
              <a:off x="3914762" y="4725222"/>
              <a:ext cx="4954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77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CE4F5-EBC5-8591-7825-58D4329E7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7C7C-EDD1-09F1-25FF-F25BBA62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Sequences Diagram</a:t>
            </a:r>
            <a:endParaRPr lang="en-IL" dirty="0"/>
          </a:p>
        </p:txBody>
      </p:sp>
      <p:pic>
        <p:nvPicPr>
          <p:cNvPr id="4" name="Graphic 3" descr="Workflow">
            <a:extLst>
              <a:ext uri="{FF2B5EF4-FFF2-40B4-BE49-F238E27FC236}">
                <a16:creationId xmlns:a16="http://schemas.microsoft.com/office/drawing/2014/main" id="{EC166EBE-1920-17FD-D9C8-13FBD1DDA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463" y="466603"/>
            <a:ext cx="594674" cy="594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640B99-77F0-5E23-5FA9-102A1EA3D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24"/>
          <a:stretch/>
        </p:blipFill>
        <p:spPr>
          <a:xfrm>
            <a:off x="540863" y="1749370"/>
            <a:ext cx="10515600" cy="51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5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99984B-9D0F-F7E0-8A14-69DF8639E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" b="6160"/>
          <a:stretch/>
        </p:blipFill>
        <p:spPr>
          <a:xfrm>
            <a:off x="3257600" y="1181290"/>
            <a:ext cx="6273262" cy="5676710"/>
          </a:xfrm>
          <a:prstGeom prst="rect">
            <a:avLst/>
          </a:prstGeom>
        </p:spPr>
      </p:pic>
      <p:pic>
        <p:nvPicPr>
          <p:cNvPr id="4" name="Graphic 3" descr="Workflow">
            <a:extLst>
              <a:ext uri="{FF2B5EF4-FFF2-40B4-BE49-F238E27FC236}">
                <a16:creationId xmlns:a16="http://schemas.microsoft.com/office/drawing/2014/main" id="{2EA22C36-19A5-9391-6C44-3DCDEAB17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56463" y="466603"/>
            <a:ext cx="594674" cy="59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5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5D659-D12C-4C0D-1914-2C1A6C9D1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5AED-C38F-63CF-3136-9BFC8742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Live Demo</a:t>
            </a:r>
            <a:endParaRPr lang="en-IL" dirty="0"/>
          </a:p>
        </p:txBody>
      </p:sp>
      <p:pic>
        <p:nvPicPr>
          <p:cNvPr id="4" name="Graphic 3" descr="Projector screen">
            <a:extLst>
              <a:ext uri="{FF2B5EF4-FFF2-40B4-BE49-F238E27FC236}">
                <a16:creationId xmlns:a16="http://schemas.microsoft.com/office/drawing/2014/main" id="{6F0E8077-9642-8829-B441-5EFD5EEB8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7641" y="467781"/>
            <a:ext cx="592318" cy="5923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19F37F-4E42-493E-E93A-EB09828CA0C5}"/>
              </a:ext>
            </a:extLst>
          </p:cNvPr>
          <p:cNvSpPr txBox="1"/>
          <p:nvPr/>
        </p:nvSpPr>
        <p:spPr>
          <a:xfrm>
            <a:off x="1660635" y="1534511"/>
            <a:ext cx="9837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4"/>
              </a:rPr>
              <a:t>https://</a:t>
            </a:r>
            <a:r>
              <a:rPr lang="en-US" sz="3200" dirty="0" err="1">
                <a:hlinkClick r:id="rId4"/>
              </a:rPr>
              <a:t>wokwi.com</a:t>
            </a:r>
            <a:r>
              <a:rPr lang="en-US" sz="3200" dirty="0">
                <a:hlinkClick r:id="rId4"/>
              </a:rPr>
              <a:t>/projects/426850658354700289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183234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B8CBB-6B32-C9BB-D07A-84F0DF4BF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4C1F-BEB4-81B5-74DD-1D408C36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 / Future Work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1F97EF-D679-80AD-509A-4304F783AF34}"/>
              </a:ext>
            </a:extLst>
          </p:cNvPr>
          <p:cNvSpPr txBox="1"/>
          <p:nvPr/>
        </p:nvSpPr>
        <p:spPr>
          <a:xfrm>
            <a:off x="0" y="1382027"/>
            <a:ext cx="119176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000000"/>
                </a:solidFill>
              </a:rPr>
              <a:t>N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ew insights that we got from this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How to connect and program an LED matrix using the Parola library.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How to use a joystick, potentiometer, and slide switch as inputs.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How to organize Arduino code using functions and states.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How to draw sequence and state diagrams to explain how the system works.</a:t>
            </a:r>
          </a:p>
          <a:p>
            <a:pPr algn="l"/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 Challenges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Making the joystick input work smoothly without glitches.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Making sure the display updates correctly when changing direction or message.</a:t>
            </a:r>
          </a:p>
          <a:p>
            <a:pPr algn="l"/>
            <a:r>
              <a:rPr lang="en-IL" sz="24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Ideas for Improvement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Add a small buzzer or LED for input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Off switch that shuts down the entire system while also retaining memory of the last state.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Save the last message using EEPROM.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Adding keyboard input for Easy user experience and better modularity.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110B3023-DA72-4CB5-A65E-D73B2CADD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7036" y="457176"/>
            <a:ext cx="613528" cy="6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3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231</Words>
  <Application>Microsoft Macintosh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Menlo</vt:lpstr>
      <vt:lpstr>Office Theme</vt:lpstr>
      <vt:lpstr>Project #1 Kiosk Scrolling Message Board</vt:lpstr>
      <vt:lpstr>Hardware (Components) Diagram</vt:lpstr>
      <vt:lpstr>hardware Blocks Diagram</vt:lpstr>
      <vt:lpstr>Sequences Diagram</vt:lpstr>
      <vt:lpstr>PowerPoint Presentation</vt:lpstr>
      <vt:lpstr>Live Demo</vt:lpstr>
      <vt:lpstr>Conclusions /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Yehonatan Kohavi</dc:creator>
  <cp:lastModifiedBy>Aiman Abed</cp:lastModifiedBy>
  <cp:revision>53</cp:revision>
  <dcterms:created xsi:type="dcterms:W3CDTF">2025-03-09T16:01:09Z</dcterms:created>
  <dcterms:modified xsi:type="dcterms:W3CDTF">2025-05-20T14:10:20Z</dcterms:modified>
</cp:coreProperties>
</file>