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3" r:id="rId4"/>
    <p:sldId id="277" r:id="rId5"/>
    <p:sldId id="267" r:id="rId6"/>
    <p:sldId id="274" r:id="rId7"/>
    <p:sldId id="275" r:id="rId8"/>
    <p:sldId id="276" r:id="rId9"/>
    <p:sldId id="269" r:id="rId10"/>
    <p:sldId id="270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/>
    <p:restoredTop sz="94694"/>
  </p:normalViewPr>
  <p:slideViewPr>
    <p:cSldViewPr snapToGrid="0">
      <p:cViewPr varScale="1">
        <p:scale>
          <a:sx n="121" d="100"/>
          <a:sy n="121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D2D8-F2EF-02E7-CB91-E35F66747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D38BB-A7AC-1079-529A-993D18AE8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140E-BD3F-A03C-2744-4142CC08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47D7-9C4E-D530-B815-D51BD830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AD274-01BC-D9F4-4406-24FB1CEA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148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212C-F26C-F73D-BEB5-FB42954E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76B6D-F9B0-1F86-DCD1-A1BCB8B40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D15E-805E-368C-7EA8-BD025DC2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6370-D061-E8E8-4FDC-685700EB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DFCA-205C-E133-12DB-BAEAA7C9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263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2A3C8-81DF-8DD0-DEBF-B6D2A0E7D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EED23-A8B3-838D-F351-EB50F825F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83D1-CA4A-CA36-F861-FF626B32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819A-E949-0E88-6FC7-2F4D6409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90420-CD21-4417-85E4-6C985145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80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C2A5-5B92-854B-8F65-48B0E87C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6184-4C27-1AA2-036B-1B34D97A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85575-96B1-C351-122C-5DB969DA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0101-E115-4636-ED9E-B42DD19A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226A-999C-250F-27FB-20E72CC9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24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21B6-6DDB-BA8D-B2EA-C7668B83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E9BDF-5C77-3472-0E14-77D687BF5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14322-9F71-BFB7-0221-A6D771FE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A4931-DBF4-901C-111A-8DF21807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1A80-9E5D-83FB-710E-56AEF0EC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325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A6FE-3FA8-C8B1-21DD-E299C4A8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C62C9-624B-C00C-7275-0A8A4704B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7795C-0BFC-0C4D-95F5-C5451734D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F7AD9-9028-2B92-2629-39F472CB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D4CD0-1F3E-13E4-55D7-26D67A62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D3F02-ECCC-52A8-F967-5157497C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5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0A5E-AE15-1BC3-AC2F-47D9764A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8A94D-2D75-8D5B-AEF8-4C8F5C17C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00347-5F50-BC17-18B0-967080FA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04611-EF16-723C-E8BA-454AE7C41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0E92B-6107-A203-6FFF-606113C59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61F7E-0DDD-A42C-9056-59DEECE2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692B8-4DA1-E56E-CA8F-29B8C07C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72F44-2F57-861C-618C-10486FE7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689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0960-F3F7-308C-8B18-8364295C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63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487D6-E95D-AB03-FC8F-F4DD358E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ED2F8-6479-5B92-27A3-FE970813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C7506-28DF-7034-0EC8-189524D9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7BCB6C-7E9D-B224-74D2-61865142B573}"/>
              </a:ext>
            </a:extLst>
          </p:cNvPr>
          <p:cNvCxnSpPr>
            <a:cxnSpLocks/>
          </p:cNvCxnSpPr>
          <p:nvPr userDrawn="1"/>
        </p:nvCxnSpPr>
        <p:spPr>
          <a:xfrm>
            <a:off x="0" y="117404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17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4EDE9-9F04-9D7A-12A6-F10853A1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7899E-19BF-BCBE-FF18-7B53F8B4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CBA2D-1FA0-C3F1-B692-7416FB89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749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3EF6-D113-37ED-6DBA-5AF148C5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9E06-30F6-0927-F049-AC5B24E1E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261F7-0644-B8E3-078D-95E1C8677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456FB-82CB-5C0E-1FA6-8444891F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637CA-61B1-A670-B752-3B391895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6EAA7-CB8C-7377-789C-33FC4EF7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78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5416-D40A-09B6-D893-AC415A3E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E0BA9-D4E0-6B27-8D48-EE6E3EFAA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F4C54-C075-A728-CFE4-B3842462C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7360F-0AB7-8BF1-E889-1FF4B2D9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CAD50-673A-BB84-1AD4-1AF9B4E1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30CF5-7A73-3F14-34A3-21B15F1E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3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7437E-8231-828D-6B00-E6AB8355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A036-5754-2D3C-6845-72ABB58F5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3711-5E32-C583-BD63-E0E95AD3E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8BEE0-6E9A-3065-B230-8D7814921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DAB28-7A53-16E2-C999-A6FB5B612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ED8E4-36A8-669A-2C4F-19BAC2780FC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174" y="181632"/>
            <a:ext cx="1557165" cy="8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5345-87C0-4A01-192C-4EDFC9975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51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Project #</a:t>
            </a:r>
            <a:r>
              <a:rPr lang="en-US" dirty="0">
                <a:solidFill>
                  <a:srgbClr val="FF0000"/>
                </a:solidFill>
              </a:rPr>
              <a:t>2</a:t>
            </a:r>
            <a:br>
              <a:rPr lang="en-US" dirty="0"/>
            </a:br>
            <a:r>
              <a:rPr lang="en-US" sz="3600" b="1" dirty="0">
                <a:solidFill>
                  <a:srgbClr val="000000"/>
                </a:solidFill>
                <a:effectLst/>
                <a:latin typeface="Helvetica" pitchFamily="2" charset="0"/>
              </a:rPr>
              <a:t>Pong</a:t>
            </a:r>
            <a:endParaRPr lang="en-IL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16FC8-F5CF-1FBD-5B50-369AE1A0F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125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Spring 2025</a:t>
            </a:r>
          </a:p>
          <a:p>
            <a:r>
              <a:rPr lang="en-US" sz="2800" dirty="0"/>
              <a:t>0512-4494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C1541-8C4F-3BEE-56DD-E6F86E0B8903}"/>
              </a:ext>
            </a:extLst>
          </p:cNvPr>
          <p:cNvSpPr txBox="1"/>
          <p:nvPr/>
        </p:nvSpPr>
        <p:spPr>
          <a:xfrm>
            <a:off x="3004650" y="487765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AIMAN ABED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4079A-C1F6-830E-75A8-2A4EAC343A36}"/>
              </a:ext>
            </a:extLst>
          </p:cNvPr>
          <p:cNvSpPr txBox="1"/>
          <p:nvPr/>
        </p:nvSpPr>
        <p:spPr>
          <a:xfrm>
            <a:off x="8032869" y="4877651"/>
            <a:ext cx="2451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EDWARD KHOURY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69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B8CBB-6B32-C9BB-D07A-84F0DF4BF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4C1F-BEB4-81B5-74DD-1D408C36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 / Future Work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F97EF-D679-80AD-509A-4304F783AF34}"/>
              </a:ext>
            </a:extLst>
          </p:cNvPr>
          <p:cNvSpPr txBox="1"/>
          <p:nvPr/>
        </p:nvSpPr>
        <p:spPr>
          <a:xfrm>
            <a:off x="0" y="1254807"/>
            <a:ext cx="119176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Key takeaways from this project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Learned to map analog inputs (A0/A1) to smooth paddle control.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Gained exp’ I²C communication with an SSD1306 OLED for real-time game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Organized Arduino code via clear state‐machines (setup(), loop(), game states).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Used UML block &amp; sequence diagrams to document hardware/software flow.</a:t>
            </a:r>
          </a:p>
          <a:p>
            <a:pPr algn="l"/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Challenges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Filtering noisy analog readings to avoid jittery paddle movement.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Tuning the frame-rate to prevent display flicker and input lag.</a:t>
            </a:r>
          </a:p>
          <a:p>
            <a:pPr algn="l"/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Ideas for Improvement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High-score memory: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store top scores in EEPROM for game persistence.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Difficulty levels: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user’s choice of diff’ level.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Richer audio: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multi-tone melodies and event-based sound effects.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Wireless controllers: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swap slide pots for Bluetooth gamepads.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Enhanced UI: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add animated start/pause screens and victory animations.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110B3023-DA72-4CB5-A65E-D73B2CADD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7036" y="457176"/>
            <a:ext cx="613528" cy="6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3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7C4D-EEC4-7FB1-0DA7-CEADABB3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(Components) Diagram</a:t>
            </a:r>
            <a:endParaRPr lang="en-IL" dirty="0"/>
          </a:p>
        </p:txBody>
      </p:sp>
      <p:pic>
        <p:nvPicPr>
          <p:cNvPr id="4" name="Graphic 3" descr="Processor">
            <a:extLst>
              <a:ext uri="{FF2B5EF4-FFF2-40B4-BE49-F238E27FC236}">
                <a16:creationId xmlns:a16="http://schemas.microsoft.com/office/drawing/2014/main" id="{F8FA34F6-49CB-9CEF-9749-47151EC2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7067" y="477207"/>
            <a:ext cx="573465" cy="5734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3939D59-34E3-8B42-B835-B53FFDF15C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15523"/>
                  </p:ext>
                </p:extLst>
              </p:nvPr>
            </p:nvGraphicFramePr>
            <p:xfrm>
              <a:off x="5381297" y="1211170"/>
              <a:ext cx="6274675" cy="5557992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061544">
                      <a:extLst>
                        <a:ext uri="{9D8B030D-6E8A-4147-A177-3AD203B41FA5}">
                          <a16:colId xmlns:a16="http://schemas.microsoft.com/office/drawing/2014/main" val="1852682455"/>
                        </a:ext>
                      </a:extLst>
                    </a:gridCol>
                    <a:gridCol w="3200397">
                      <a:extLst>
                        <a:ext uri="{9D8B030D-6E8A-4147-A177-3AD203B41FA5}">
                          <a16:colId xmlns:a16="http://schemas.microsoft.com/office/drawing/2014/main" val="1146113529"/>
                        </a:ext>
                      </a:extLst>
                    </a:gridCol>
                    <a:gridCol w="2012734">
                      <a:extLst>
                        <a:ext uri="{9D8B030D-6E8A-4147-A177-3AD203B41FA5}">
                          <a16:colId xmlns:a16="http://schemas.microsoft.com/office/drawing/2014/main" val="1430184782"/>
                        </a:ext>
                      </a:extLst>
                    </a:gridCol>
                  </a:tblGrid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Additional Attributes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2401319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</a:t>
                          </a:r>
                          <a:r>
                            <a:rPr lang="en-US" dirty="0" err="1"/>
                            <a:t>arduino</a:t>
                          </a:r>
                          <a:r>
                            <a:rPr lang="en-US" dirty="0"/>
                            <a:t>-nano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7497184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-breadboard-mini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3674021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oled2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board-ssd1306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i2cAddress : 0x3c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192285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pot1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-slide-potentiometer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Travel Length: 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4659171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pot2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-slide-potentiometer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Travel Length: 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5804885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wokwi-slide-switch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</a:t>
                          </a:r>
                          <a:r>
                            <a:rPr lang="en-IL" sz="1400" dirty="0"/>
                            <a:t>eft is SP / right is duel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3083166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bz1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-buzzer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volume : 0.1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6507396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-resistor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value: 1 k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u="none" strike="noStrike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Ω</m:t>
                              </m:r>
                            </m:oMath>
                          </a14:m>
                          <a:endParaRPr lang="en-US" sz="18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58941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3939D59-34E3-8B42-B835-B53FFDF15C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15523"/>
                  </p:ext>
                </p:extLst>
              </p:nvPr>
            </p:nvGraphicFramePr>
            <p:xfrm>
              <a:off x="5381297" y="1211170"/>
              <a:ext cx="6274675" cy="5557992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061544">
                      <a:extLst>
                        <a:ext uri="{9D8B030D-6E8A-4147-A177-3AD203B41FA5}">
                          <a16:colId xmlns:a16="http://schemas.microsoft.com/office/drawing/2014/main" val="1852682455"/>
                        </a:ext>
                      </a:extLst>
                    </a:gridCol>
                    <a:gridCol w="3200397">
                      <a:extLst>
                        <a:ext uri="{9D8B030D-6E8A-4147-A177-3AD203B41FA5}">
                          <a16:colId xmlns:a16="http://schemas.microsoft.com/office/drawing/2014/main" val="1146113529"/>
                        </a:ext>
                      </a:extLst>
                    </a:gridCol>
                    <a:gridCol w="2012734">
                      <a:extLst>
                        <a:ext uri="{9D8B030D-6E8A-4147-A177-3AD203B41FA5}">
                          <a16:colId xmlns:a16="http://schemas.microsoft.com/office/drawing/2014/main" val="143018478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Additional Attributes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2401319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</a:t>
                          </a:r>
                          <a:r>
                            <a:rPr lang="en-US" dirty="0" err="1"/>
                            <a:t>arduino</a:t>
                          </a:r>
                          <a:r>
                            <a:rPr lang="en-US" dirty="0"/>
                            <a:t>-nano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7497184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-breadboard-mini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3674021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oled2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board-ssd1306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i2cAddress : 0x3c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192285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pot1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-slide-potentiometer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Travel Length: 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4659171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pot2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-slide-potentiometer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Travel Length: 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5804885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wokwi-slide-switch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</a:t>
                          </a:r>
                          <a:r>
                            <a:rPr lang="en-IL" sz="1400" dirty="0"/>
                            <a:t>eft is SP / right is duel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3083166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bz1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-buzzer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volume : 0.1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6507396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-resistor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950" t="-818750" r="-1887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58941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A diagram of a circuit board&#10;&#10;Description automatically generated">
            <a:extLst>
              <a:ext uri="{FF2B5EF4-FFF2-40B4-BE49-F238E27FC236}">
                <a16:creationId xmlns:a16="http://schemas.microsoft.com/office/drawing/2014/main" id="{200D77CE-6856-3D9E-83E7-4B8D05F8029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62754"/>
            <a:ext cx="4887310" cy="56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7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6E0A73D-87EB-FA2E-BEC3-AEE2DF52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58"/>
            <a:ext cx="10515600" cy="797631"/>
          </a:xfrm>
        </p:spPr>
        <p:txBody>
          <a:bodyPr/>
          <a:lstStyle/>
          <a:p>
            <a:r>
              <a:rPr lang="en-US" b="1" dirty="0"/>
              <a:t>hardware Blocks Diagram</a:t>
            </a:r>
            <a:endParaRPr lang="en-IL" b="0" dirty="0"/>
          </a:p>
        </p:txBody>
      </p:sp>
      <p:pic>
        <p:nvPicPr>
          <p:cNvPr id="6" name="Graphic 5" descr="Web design">
            <a:extLst>
              <a:ext uri="{FF2B5EF4-FFF2-40B4-BE49-F238E27FC236}">
                <a16:creationId xmlns:a16="http://schemas.microsoft.com/office/drawing/2014/main" id="{DF956326-6647-5416-FB36-DA42FE24F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601" y="356374"/>
            <a:ext cx="608398" cy="60839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5FBB3E6-1352-7753-CA67-53BA6345B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1917240"/>
            <a:ext cx="12173387" cy="301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7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8">
            <a:extLst>
              <a:ext uri="{FF2B5EF4-FFF2-40B4-BE49-F238E27FC236}">
                <a16:creationId xmlns:a16="http://schemas.microsoft.com/office/drawing/2014/main" id="{119130E1-42F0-8EFE-E342-4DCE1B648BAE}"/>
              </a:ext>
            </a:extLst>
          </p:cNvPr>
          <p:cNvSpPr/>
          <p:nvPr/>
        </p:nvSpPr>
        <p:spPr>
          <a:xfrm>
            <a:off x="8660130" y="4833273"/>
            <a:ext cx="1749868" cy="5368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Time buffer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6" name="Rectangle: Rounded Corners 9">
            <a:extLst>
              <a:ext uri="{FF2B5EF4-FFF2-40B4-BE49-F238E27FC236}">
                <a16:creationId xmlns:a16="http://schemas.microsoft.com/office/drawing/2014/main" id="{A88EFF2C-30F5-0AD1-80C8-BDE74DB9012C}"/>
              </a:ext>
            </a:extLst>
          </p:cNvPr>
          <p:cNvSpPr/>
          <p:nvPr/>
        </p:nvSpPr>
        <p:spPr>
          <a:xfrm>
            <a:off x="8610600" y="2264032"/>
            <a:ext cx="1843844" cy="536851"/>
          </a:xfrm>
          <a:prstGeom prst="roundRect">
            <a:avLst/>
          </a:prstGeom>
          <a:solidFill>
            <a:srgbClr val="F6FEA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game state</a:t>
            </a:r>
          </a:p>
        </p:txBody>
      </p:sp>
      <p:sp>
        <p:nvSpPr>
          <p:cNvPr id="57" name="Rectangle: Rounded Corners 10">
            <a:extLst>
              <a:ext uri="{FF2B5EF4-FFF2-40B4-BE49-F238E27FC236}">
                <a16:creationId xmlns:a16="http://schemas.microsoft.com/office/drawing/2014/main" id="{3F64705C-E0CA-5BAD-A7B7-DA9B8DB3BECB}"/>
              </a:ext>
            </a:extLst>
          </p:cNvPr>
          <p:cNvSpPr/>
          <p:nvPr/>
        </p:nvSpPr>
        <p:spPr>
          <a:xfrm>
            <a:off x="6180599" y="2264032"/>
            <a:ext cx="1971391" cy="5368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Game mode</a:t>
            </a:r>
          </a:p>
        </p:txBody>
      </p:sp>
      <p:sp>
        <p:nvSpPr>
          <p:cNvPr id="59" name="Rectangle: Rounded Corners 10">
            <a:extLst>
              <a:ext uri="{FF2B5EF4-FFF2-40B4-BE49-F238E27FC236}">
                <a16:creationId xmlns:a16="http://schemas.microsoft.com/office/drawing/2014/main" id="{A6F58F6F-6FC5-CC76-0D68-ACD8F0820E07}"/>
              </a:ext>
            </a:extLst>
          </p:cNvPr>
          <p:cNvSpPr/>
          <p:nvPr/>
        </p:nvSpPr>
        <p:spPr>
          <a:xfrm>
            <a:off x="1638392" y="2266649"/>
            <a:ext cx="1730474" cy="53685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50"/>
              </a:lnSpc>
            </a:pPr>
            <a:r>
              <a:rPr lang="en-US" sz="1400" dirty="0">
                <a:solidFill>
                  <a:srgbClr val="0451A5"/>
                </a:solidFill>
                <a:latin typeface="Menlo" panose="020B0609030804020204" pitchFamily="49" charset="0"/>
              </a:rPr>
              <a:t>Setup 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386B5EC-E186-552C-E703-F685DEF33C27}"/>
              </a:ext>
            </a:extLst>
          </p:cNvPr>
          <p:cNvCxnSpPr>
            <a:cxnSpLocks/>
            <a:stCxn id="59" idx="3"/>
            <a:endCxn id="76" idx="1"/>
          </p:cNvCxnSpPr>
          <p:nvPr/>
        </p:nvCxnSpPr>
        <p:spPr>
          <a:xfrm flipV="1">
            <a:off x="3368866" y="2534489"/>
            <a:ext cx="426362" cy="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4709D604-E576-3539-4517-DA2DC58ED7C4}"/>
              </a:ext>
            </a:extLst>
          </p:cNvPr>
          <p:cNvCxnSpPr>
            <a:cxnSpLocks/>
            <a:stCxn id="56" idx="2"/>
            <a:endCxn id="55" idx="0"/>
          </p:cNvCxnSpPr>
          <p:nvPr/>
        </p:nvCxnSpPr>
        <p:spPr>
          <a:xfrm rot="16200000" flipH="1">
            <a:off x="8517598" y="3815807"/>
            <a:ext cx="2032390" cy="25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B2D06FA-2B6F-42CC-17F8-75453DA116E8}"/>
              </a:ext>
            </a:extLst>
          </p:cNvPr>
          <p:cNvCxnSpPr>
            <a:cxnSpLocks/>
            <a:stCxn id="57" idx="2"/>
            <a:endCxn id="43" idx="0"/>
          </p:cNvCxnSpPr>
          <p:nvPr/>
        </p:nvCxnSpPr>
        <p:spPr>
          <a:xfrm flipH="1">
            <a:off x="5936879" y="2800883"/>
            <a:ext cx="1229416" cy="11248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rame 116">
            <a:extLst>
              <a:ext uri="{FF2B5EF4-FFF2-40B4-BE49-F238E27FC236}">
                <a16:creationId xmlns:a16="http://schemas.microsoft.com/office/drawing/2014/main" id="{897E313F-F2E1-5A22-F790-384AE7556163}"/>
              </a:ext>
            </a:extLst>
          </p:cNvPr>
          <p:cNvSpPr/>
          <p:nvPr/>
        </p:nvSpPr>
        <p:spPr>
          <a:xfrm>
            <a:off x="465364" y="1281793"/>
            <a:ext cx="10736036" cy="538026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815818-FF3E-2F02-738C-0CBBDCCC3764}"/>
              </a:ext>
            </a:extLst>
          </p:cNvPr>
          <p:cNvSpPr/>
          <p:nvPr/>
        </p:nvSpPr>
        <p:spPr>
          <a:xfrm>
            <a:off x="4079524" y="1269300"/>
            <a:ext cx="3681411" cy="6787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  <a:endParaRPr lang="en-IL" dirty="0"/>
          </a:p>
        </p:txBody>
      </p:sp>
      <p:sp>
        <p:nvSpPr>
          <p:cNvPr id="2" name="Rectangle: Rounded Corners 10">
            <a:extLst>
              <a:ext uri="{FF2B5EF4-FFF2-40B4-BE49-F238E27FC236}">
                <a16:creationId xmlns:a16="http://schemas.microsoft.com/office/drawing/2014/main" id="{E6E2FC5E-D68E-14FF-219D-BBE6B142D6EA}"/>
              </a:ext>
            </a:extLst>
          </p:cNvPr>
          <p:cNvSpPr/>
          <p:nvPr/>
        </p:nvSpPr>
        <p:spPr>
          <a:xfrm>
            <a:off x="1453359" y="3866137"/>
            <a:ext cx="2100540" cy="5368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50"/>
              </a:lnSpc>
            </a:pPr>
            <a:r>
              <a:rPr lang="en-US" sz="1400" b="0" i="0" u="none" strike="noStrike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Slide switch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517AF1-D1BA-FEDC-165D-4A0AADBDC726}"/>
              </a:ext>
            </a:extLst>
          </p:cNvPr>
          <p:cNvCxnSpPr>
            <a:cxnSpLocks/>
            <a:stCxn id="59" idx="2"/>
            <a:endCxn id="2" idx="0"/>
          </p:cNvCxnSpPr>
          <p:nvPr/>
        </p:nvCxnSpPr>
        <p:spPr>
          <a:xfrm>
            <a:off x="2503629" y="2803500"/>
            <a:ext cx="0" cy="1062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10">
            <a:extLst>
              <a:ext uri="{FF2B5EF4-FFF2-40B4-BE49-F238E27FC236}">
                <a16:creationId xmlns:a16="http://schemas.microsoft.com/office/drawing/2014/main" id="{07ED5DB6-9ADC-58C3-6432-6E14BD113F68}"/>
              </a:ext>
            </a:extLst>
          </p:cNvPr>
          <p:cNvSpPr/>
          <p:nvPr/>
        </p:nvSpPr>
        <p:spPr>
          <a:xfrm>
            <a:off x="4886609" y="3925752"/>
            <a:ext cx="2100540" cy="5368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50"/>
              </a:lnSpc>
            </a:pPr>
            <a:r>
              <a:rPr lang="en-US" sz="1400" b="0" i="0" u="none" strike="noStrike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Potentiometer</a:t>
            </a:r>
            <a:r>
              <a:rPr lang="en-US" sz="1400" dirty="0">
                <a:solidFill>
                  <a:srgbClr val="0451A5"/>
                </a:solidFill>
                <a:latin typeface="Menlo" panose="020B0609030804020204" pitchFamily="49" charset="0"/>
              </a:rPr>
              <a:t>1</a:t>
            </a:r>
            <a:endParaRPr lang="en-US" sz="1400" b="0" i="0" u="none" strike="noStrike" dirty="0">
              <a:solidFill>
                <a:srgbClr val="0451A5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ED5170-43AC-11C8-37CB-BE41A98076BE}"/>
              </a:ext>
            </a:extLst>
          </p:cNvPr>
          <p:cNvSpPr txBox="1"/>
          <p:nvPr/>
        </p:nvSpPr>
        <p:spPr>
          <a:xfrm>
            <a:off x="3128150" y="407194"/>
            <a:ext cx="6108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Software Blocks Diagram</a:t>
            </a:r>
            <a:endParaRPr lang="en-IL" sz="3600" dirty="0"/>
          </a:p>
        </p:txBody>
      </p:sp>
      <p:pic>
        <p:nvPicPr>
          <p:cNvPr id="50" name="Graphic 49" descr="Web design">
            <a:extLst>
              <a:ext uri="{FF2B5EF4-FFF2-40B4-BE49-F238E27FC236}">
                <a16:creationId xmlns:a16="http://schemas.microsoft.com/office/drawing/2014/main" id="{519C3870-EF6E-86F1-134A-2489A0061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601" y="459741"/>
            <a:ext cx="608398" cy="60839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A8A9C5-3948-349F-D707-033B930C254F}"/>
              </a:ext>
            </a:extLst>
          </p:cNvPr>
          <p:cNvCxnSpPr>
            <a:cxnSpLocks/>
            <a:stCxn id="57" idx="3"/>
            <a:endCxn id="56" idx="1"/>
          </p:cNvCxnSpPr>
          <p:nvPr/>
        </p:nvCxnSpPr>
        <p:spPr>
          <a:xfrm>
            <a:off x="8151990" y="2532458"/>
            <a:ext cx="458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10">
            <a:extLst>
              <a:ext uri="{FF2B5EF4-FFF2-40B4-BE49-F238E27FC236}">
                <a16:creationId xmlns:a16="http://schemas.microsoft.com/office/drawing/2014/main" id="{72FB7D1B-EBDB-315F-CB21-B9CEC2E56BAA}"/>
              </a:ext>
            </a:extLst>
          </p:cNvPr>
          <p:cNvSpPr/>
          <p:nvPr/>
        </p:nvSpPr>
        <p:spPr>
          <a:xfrm>
            <a:off x="7223494" y="3916588"/>
            <a:ext cx="2100540" cy="5368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50"/>
              </a:lnSpc>
            </a:pPr>
            <a:r>
              <a:rPr lang="en-US" sz="1400" b="0" i="0" u="none" strike="noStrike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Potentiometer2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CE87AE-E8EE-40BD-2361-E054FCE4D71C}"/>
              </a:ext>
            </a:extLst>
          </p:cNvPr>
          <p:cNvCxnSpPr>
            <a:cxnSpLocks/>
            <a:stCxn id="57" idx="2"/>
            <a:endCxn id="40" idx="0"/>
          </p:cNvCxnSpPr>
          <p:nvPr/>
        </p:nvCxnSpPr>
        <p:spPr>
          <a:xfrm>
            <a:off x="7166295" y="2800883"/>
            <a:ext cx="1107469" cy="1115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8">
            <a:extLst>
              <a:ext uri="{FF2B5EF4-FFF2-40B4-BE49-F238E27FC236}">
                <a16:creationId xmlns:a16="http://schemas.microsoft.com/office/drawing/2014/main" id="{741504D7-B520-09E8-8FF9-EF8CBFB1A957}"/>
              </a:ext>
            </a:extLst>
          </p:cNvPr>
          <p:cNvSpPr/>
          <p:nvPr/>
        </p:nvSpPr>
        <p:spPr>
          <a:xfrm>
            <a:off x="3795228" y="2266063"/>
            <a:ext cx="1667188" cy="5368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Time buffer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B24A3ED-CADD-AEBC-51B0-E2187AB81EBA}"/>
              </a:ext>
            </a:extLst>
          </p:cNvPr>
          <p:cNvCxnSpPr>
            <a:cxnSpLocks/>
            <a:stCxn id="76" idx="3"/>
            <a:endCxn id="57" idx="1"/>
          </p:cNvCxnSpPr>
          <p:nvPr/>
        </p:nvCxnSpPr>
        <p:spPr>
          <a:xfrm flipV="1">
            <a:off x="5462416" y="2532458"/>
            <a:ext cx="718183" cy="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54AA45C-D9E3-D7DE-A400-488F4EAC96A7}"/>
              </a:ext>
            </a:extLst>
          </p:cNvPr>
          <p:cNvCxnSpPr>
            <a:cxnSpLocks/>
            <a:stCxn id="55" idx="1"/>
            <a:endCxn id="59" idx="1"/>
          </p:cNvCxnSpPr>
          <p:nvPr/>
        </p:nvCxnSpPr>
        <p:spPr>
          <a:xfrm rot="10800000">
            <a:off x="1638392" y="2535075"/>
            <a:ext cx="7021738" cy="2566624"/>
          </a:xfrm>
          <a:prstGeom prst="bentConnector3">
            <a:avLst>
              <a:gd name="adj1" fmla="val 103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1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CE4F5-EBC5-8591-7825-58D4329E7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7C7C-EDD1-09F1-25FF-F25BBA62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Sequences Diagram</a:t>
            </a:r>
            <a:endParaRPr lang="en-IL" dirty="0"/>
          </a:p>
        </p:txBody>
      </p:sp>
      <p:pic>
        <p:nvPicPr>
          <p:cNvPr id="4" name="Graphic 3" descr="Workflow">
            <a:extLst>
              <a:ext uri="{FF2B5EF4-FFF2-40B4-BE49-F238E27FC236}">
                <a16:creationId xmlns:a16="http://schemas.microsoft.com/office/drawing/2014/main" id="{EC166EBE-1920-17FD-D9C8-13FBD1DDA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463" y="466603"/>
            <a:ext cx="594674" cy="59467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42E0E5B8-4261-ABAC-6052-C3CA95E8A2A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00403"/>
            <a:ext cx="12218980" cy="55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5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DCCE50-16F3-0E32-91F7-9FDEA89BED8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34971"/>
            <a:ext cx="12203523" cy="57230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380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game&#10;&#10;Description automatically generated">
            <a:extLst>
              <a:ext uri="{FF2B5EF4-FFF2-40B4-BE49-F238E27FC236}">
                <a16:creationId xmlns:a16="http://schemas.microsoft.com/office/drawing/2014/main" id="{7803BFFE-0221-F327-B545-BE86B2D6441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2678"/>
            <a:ext cx="12192000" cy="57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6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D2938B5-1BA5-BEEB-86B0-CE441D1F8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419" y="0"/>
            <a:ext cx="7561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5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5D659-D12C-4C0D-1914-2C1A6C9D1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5AED-C38F-63CF-3136-9BFC8742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Live Demo</a:t>
            </a:r>
            <a:endParaRPr lang="en-IL" dirty="0"/>
          </a:p>
        </p:txBody>
      </p:sp>
      <p:pic>
        <p:nvPicPr>
          <p:cNvPr id="4" name="Graphic 3" descr="Projector screen">
            <a:extLst>
              <a:ext uri="{FF2B5EF4-FFF2-40B4-BE49-F238E27FC236}">
                <a16:creationId xmlns:a16="http://schemas.microsoft.com/office/drawing/2014/main" id="{6F0E8077-9642-8829-B441-5EFD5EEB8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7641" y="467781"/>
            <a:ext cx="592318" cy="59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34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236</Words>
  <Application>Microsoft Macintosh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Helvetica</vt:lpstr>
      <vt:lpstr>Menlo</vt:lpstr>
      <vt:lpstr>Office Theme</vt:lpstr>
      <vt:lpstr>Project #2 Pong</vt:lpstr>
      <vt:lpstr>Hardware (Components) Diagram</vt:lpstr>
      <vt:lpstr>hardware Blocks Diagram</vt:lpstr>
      <vt:lpstr>PowerPoint Presentation</vt:lpstr>
      <vt:lpstr>Sequences Diagram</vt:lpstr>
      <vt:lpstr>PowerPoint Presentation</vt:lpstr>
      <vt:lpstr>PowerPoint Presentation</vt:lpstr>
      <vt:lpstr>PowerPoint Presentation</vt:lpstr>
      <vt:lpstr>Live Demo</vt:lpstr>
      <vt:lpstr>Conclusions /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Yehonatan Kohavi</dc:creator>
  <cp:lastModifiedBy>Aiman Abed</cp:lastModifiedBy>
  <cp:revision>74</cp:revision>
  <dcterms:created xsi:type="dcterms:W3CDTF">2025-03-09T16:01:09Z</dcterms:created>
  <dcterms:modified xsi:type="dcterms:W3CDTF">2025-05-20T13:35:43Z</dcterms:modified>
</cp:coreProperties>
</file>