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74" r:id="rId3"/>
    <p:sldId id="275" r:id="rId4"/>
    <p:sldId id="276" r:id="rId5"/>
    <p:sldId id="277" r:id="rId6"/>
    <p:sldId id="278" r:id="rId7"/>
    <p:sldId id="279" r:id="rId8"/>
    <p:sldId id="280" r:id="rId9"/>
  </p:sldIdLst>
  <p:sldSz cx="9144000" cy="5143500" type="screen16x9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04A78ED2-7FAA-9144-B48F-D16B513C3D23}">
          <p14:sldIdLst>
            <p14:sldId id="256"/>
            <p14:sldId id="274"/>
            <p14:sldId id="275"/>
            <p14:sldId id="276"/>
            <p14:sldId id="277"/>
            <p14:sldId id="278"/>
            <p14:sldId id="279"/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66"/>
    <a:srgbClr val="000000"/>
    <a:srgbClr val="8C0000"/>
    <a:srgbClr val="5F5F5F"/>
    <a:srgbClr val="0066CC"/>
    <a:srgbClr val="CCD6E0"/>
    <a:srgbClr val="FFCC00"/>
    <a:srgbClr val="626000"/>
    <a:srgbClr val="FF9933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B3F193-EB11-47B2-9012-290CB44CD964}" v="21" dt="2023-05-09T12:48:58.8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223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4757" tIns="47378" rIns="94757" bIns="47378" numCol="1" anchor="t" anchorCtr="0" compatLnSpc="1">
            <a:prstTxWarp prst="textNoShape">
              <a:avLst/>
            </a:prstTxWarp>
          </a:bodyPr>
          <a:lstStyle>
            <a:lvl1pPr defTabSz="947738" eaLnBrk="1" hangingPunct="1">
              <a:defRPr sz="1200">
                <a:solidFill>
                  <a:srgbClr val="00245B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4757" tIns="47378" rIns="94757" bIns="47378" numCol="1" anchor="t" anchorCtr="0" compatLnSpc="1">
            <a:prstTxWarp prst="textNoShape">
              <a:avLst/>
            </a:prstTxWarp>
          </a:bodyPr>
          <a:lstStyle>
            <a:lvl1pPr algn="r" defTabSz="947738" eaLnBrk="1" hangingPunct="1">
              <a:defRPr sz="1200">
                <a:solidFill>
                  <a:srgbClr val="00245B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4757" tIns="47378" rIns="94757" bIns="47378" numCol="1" anchor="b" anchorCtr="0" compatLnSpc="1">
            <a:prstTxWarp prst="textNoShape">
              <a:avLst/>
            </a:prstTxWarp>
          </a:bodyPr>
          <a:lstStyle>
            <a:lvl1pPr defTabSz="947738" eaLnBrk="1" hangingPunct="1">
              <a:defRPr sz="1200">
                <a:solidFill>
                  <a:srgbClr val="00245B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4757" tIns="47378" rIns="94757" bIns="47378" numCol="1" anchor="b" anchorCtr="0" compatLnSpc="1">
            <a:prstTxWarp prst="textNoShape">
              <a:avLst/>
            </a:prstTxWarp>
          </a:bodyPr>
          <a:lstStyle>
            <a:lvl1pPr algn="r" defTabSz="947738" eaLnBrk="1" hangingPunct="1">
              <a:defRPr sz="1200">
                <a:solidFill>
                  <a:srgbClr val="00245B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fld id="{4386300B-C214-4045-B513-2B6B1E74822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99183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7" tIns="47378" rIns="94757" bIns="47378" numCol="1" anchor="t" anchorCtr="0" compatLnSpc="1">
            <a:prstTxWarp prst="textNoShape">
              <a:avLst/>
            </a:prstTxWarp>
          </a:bodyPr>
          <a:lstStyle>
            <a:lvl1pPr defTabSz="947738" eaLnBrk="1" hangingPunct="1">
              <a:defRPr sz="1200">
                <a:latin typeface="Verdan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7" tIns="47378" rIns="94757" bIns="47378" numCol="1" anchor="t" anchorCtr="0" compatLnSpc="1">
            <a:prstTxWarp prst="textNoShape">
              <a:avLst/>
            </a:prstTxWarp>
          </a:bodyPr>
          <a:lstStyle>
            <a:lvl1pPr algn="r" defTabSz="947738" eaLnBrk="1" hangingPunct="1">
              <a:defRPr sz="1200">
                <a:latin typeface="Verdan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1288" y="768350"/>
            <a:ext cx="68183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7" tIns="47378" rIns="94757" bIns="473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Klicken Sie, um die Formate des Vorlagentextes zu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7" tIns="47378" rIns="94757" bIns="47378" numCol="1" anchor="b" anchorCtr="0" compatLnSpc="1">
            <a:prstTxWarp prst="textNoShape">
              <a:avLst/>
            </a:prstTxWarp>
          </a:bodyPr>
          <a:lstStyle>
            <a:lvl1pPr defTabSz="947738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7" tIns="47378" rIns="94757" bIns="47378" numCol="1" anchor="b" anchorCtr="0" compatLnSpc="1">
            <a:prstTxWarp prst="textNoShape">
              <a:avLst/>
            </a:prstTxWarp>
          </a:bodyPr>
          <a:lstStyle>
            <a:lvl1pPr algn="r" defTabSz="947738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FABCA902-51D0-4602-B06E-7B2FCFF5FAD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1688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1288" y="768350"/>
            <a:ext cx="6818312" cy="3836988"/>
          </a:xfrm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409826" y="3462338"/>
            <a:ext cx="6467475" cy="1055134"/>
          </a:xfrm>
        </p:spPr>
        <p:txBody>
          <a:bodyPr lIns="0"/>
          <a:lstStyle>
            <a:lvl1pPr>
              <a:defRPr sz="2000" b="1" baseline="0" smtClean="0">
                <a:solidFill>
                  <a:srgbClr val="0066CC"/>
                </a:solidFill>
              </a:defRPr>
            </a:lvl1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5060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409825" y="1934766"/>
            <a:ext cx="6477000" cy="1102519"/>
          </a:xfrm>
        </p:spPr>
        <p:txBody>
          <a:bodyPr lIns="0" anchor="t"/>
          <a:lstStyle>
            <a:lvl1pPr>
              <a:lnSpc>
                <a:spcPct val="100000"/>
              </a:lnSpc>
              <a:defRPr sz="3600" smtClean="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260351" y="221456"/>
            <a:ext cx="4321175" cy="281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eaLnBrk="0" hangingPunct="0">
              <a:lnSpc>
                <a:spcPct val="65000"/>
              </a:lnSpc>
              <a:spcBef>
                <a:spcPct val="50000"/>
              </a:spcBef>
            </a:pPr>
            <a:r>
              <a:rPr lang="de-DE" sz="1000" b="1">
                <a:solidFill>
                  <a:srgbClr val="5F5F5F"/>
                </a:solidFill>
                <a:cs typeface="Arial" charset="0"/>
              </a:rPr>
              <a:t>Titel, Vorname, Name</a:t>
            </a:r>
          </a:p>
          <a:p>
            <a:pPr eaLnBrk="0" hangingPunct="0">
              <a:lnSpc>
                <a:spcPct val="65000"/>
              </a:lnSpc>
              <a:spcBef>
                <a:spcPct val="50000"/>
              </a:spcBef>
            </a:pPr>
            <a:r>
              <a:rPr lang="de-DE" sz="1000" b="1">
                <a:solidFill>
                  <a:srgbClr val="5F5F5F"/>
                </a:solidFill>
                <a:cs typeface="Arial" charset="0"/>
              </a:rPr>
              <a:t>Abteilung, Fachbereich oder Institut</a:t>
            </a:r>
          </a:p>
        </p:txBody>
      </p: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0" y="4999435"/>
            <a:ext cx="9144000" cy="14406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de-DE">
              <a:latin typeface="Verdana" pitchFamily="34" charset="0"/>
            </a:endParaRPr>
          </a:p>
        </p:txBody>
      </p:sp>
      <p:pic>
        <p:nvPicPr>
          <p:cNvPr id="8" name="Picture 24" descr="Logo_RGB_300dpi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23410" y="108348"/>
            <a:ext cx="1769765" cy="46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32589" y="628650"/>
            <a:ext cx="2160587" cy="410884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50826" y="628650"/>
            <a:ext cx="6329363" cy="410884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0825" y="4957200"/>
            <a:ext cx="5976938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>
              <a:defRPr sz="1000" b="0">
                <a:solidFill>
                  <a:srgbClr val="5F5F5F"/>
                </a:solidFill>
              </a:defRPr>
            </a:lvl1pPr>
          </a:lstStyle>
          <a:p>
            <a:r>
              <a:rPr lang="de-DE"/>
              <a:t>Titel, Datum, …</a:t>
            </a:r>
          </a:p>
        </p:txBody>
      </p:sp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6" y="1356122"/>
            <a:ext cx="4244975" cy="3381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1" y="1356122"/>
            <a:ext cx="4244975" cy="3381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</p:spTree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</p:spTree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/>
              <a:t>Click icon to add picture</a:t>
            </a:r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0" y="4999435"/>
            <a:ext cx="9144000" cy="14406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de-DE">
              <a:latin typeface="Verdana" pitchFamily="34" charset="0"/>
            </a:endParaRP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214438"/>
            <a:ext cx="8642350" cy="3646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205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709613"/>
            <a:ext cx="8642350" cy="321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27686" name="Rectangle 6"/>
          <p:cNvSpPr>
            <a:spLocks noChangeArrowheads="1"/>
          </p:cNvSpPr>
          <p:nvPr/>
        </p:nvSpPr>
        <p:spPr bwMode="auto">
          <a:xfrm>
            <a:off x="7610475" y="4958334"/>
            <a:ext cx="1227138" cy="179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fld id="{53965218-A59B-4292-9C98-79B58A46A890}" type="slidenum">
              <a:rPr lang="de-DE" sz="1000" b="1">
                <a:solidFill>
                  <a:srgbClr val="5F5F5F"/>
                </a:solidFill>
              </a:rPr>
              <a:pPr algn="r">
                <a:defRPr/>
              </a:pPr>
              <a:t>‹Nr.›</a:t>
            </a:fld>
            <a:endParaRPr lang="de-DE" sz="1000" b="1">
              <a:solidFill>
                <a:srgbClr val="5F5F5F"/>
              </a:solidFill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0825" y="4957200"/>
            <a:ext cx="5976938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>
              <a:defRPr sz="1000" b="0">
                <a:solidFill>
                  <a:srgbClr val="5F5F5F"/>
                </a:solidFill>
              </a:defRPr>
            </a:lvl1pPr>
          </a:lstStyle>
          <a:p>
            <a:r>
              <a:rPr lang="de-DE"/>
              <a:t>Titel, Datum, …</a:t>
            </a:r>
          </a:p>
        </p:txBody>
      </p:sp>
      <p:pic>
        <p:nvPicPr>
          <p:cNvPr id="8" name="Picture 24" descr="Logo_RGB_300dpi"/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123410" y="108348"/>
            <a:ext cx="1769765" cy="46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9" r:id="rId2"/>
    <p:sldLayoutId id="2147483688" r:id="rId3"/>
    <p:sldLayoutId id="2147483687" r:id="rId4"/>
    <p:sldLayoutId id="2147483686" r:id="rId5"/>
    <p:sldLayoutId id="2147483685" r:id="rId6"/>
    <p:sldLayoutId id="2147483684" r:id="rId7"/>
    <p:sldLayoutId id="2147483682" r:id="rId8"/>
    <p:sldLayoutId id="2147483681" r:id="rId9"/>
    <p:sldLayoutId id="2147483680" r:id="rId10"/>
  </p:sldLayoutIdLst>
  <p:transition spd="slow"/>
  <p:hf sldNum="0" hdr="0" dt="0"/>
  <p:txStyles>
    <p:title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9pPr>
    </p:titleStyle>
    <p:bodyStyle>
      <a:lvl1pPr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defRPr sz="2600">
          <a:solidFill>
            <a:srgbClr val="000000"/>
          </a:solidFill>
          <a:latin typeface="+mn-lt"/>
          <a:ea typeface="+mn-ea"/>
          <a:cs typeface="+mn-cs"/>
        </a:defRPr>
      </a:lvl1pPr>
      <a:lvl2pPr marL="3556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Font typeface="Arial" pitchFamily="34" charset="0"/>
        <a:buChar char="−"/>
        <a:defRPr sz="2600">
          <a:solidFill>
            <a:srgbClr val="000000"/>
          </a:solidFill>
          <a:latin typeface="+mn-lt"/>
        </a:defRPr>
      </a:lvl2pPr>
      <a:lvl3pPr marL="723900" indent="-1889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Font typeface="Arial" pitchFamily="34" charset="0"/>
        <a:buChar char="−"/>
        <a:defRPr sz="2600">
          <a:solidFill>
            <a:srgbClr val="000000"/>
          </a:solidFill>
          <a:latin typeface="+mn-lt"/>
        </a:defRPr>
      </a:lvl3pPr>
      <a:lvl4pPr marL="10795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Font typeface="Arial" pitchFamily="34" charset="0"/>
        <a:buChar char="−"/>
        <a:defRPr sz="2600">
          <a:solidFill>
            <a:srgbClr val="000000"/>
          </a:solidFill>
          <a:latin typeface="+mn-lt"/>
        </a:defRPr>
      </a:lvl4pPr>
      <a:lvl5pPr marL="14351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Font typeface="Arial" pitchFamily="34" charset="0"/>
        <a:buChar char="−"/>
        <a:defRPr sz="2600">
          <a:solidFill>
            <a:srgbClr val="000000"/>
          </a:solidFill>
          <a:latin typeface="+mn-lt"/>
        </a:defRPr>
      </a:lvl5pPr>
      <a:lvl6pPr marL="18923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6pPr>
      <a:lvl7pPr marL="23495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7pPr>
      <a:lvl8pPr marL="28067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8pPr>
      <a:lvl9pPr marL="32639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4" name="Title 1">
            <a:extLst>
              <a:ext uri="{FF2B5EF4-FFF2-40B4-BE49-F238E27FC236}">
                <a16:creationId xmlns:a16="http://schemas.microsoft.com/office/drawing/2014/main" id="{14395189-87F9-C591-FC38-DCE623135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7517" y="1927115"/>
            <a:ext cx="8642350" cy="32146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b="0">
                <a:latin typeface="Al Tarikh" pitchFamily="2" charset="-78"/>
                <a:cs typeface="Al Tarikh" pitchFamily="2" charset="-78"/>
              </a:rPr>
              <a:t>IoT Network Security in Smart Homes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1DCD8-3556-68D0-2F69-AC4120305631}"/>
              </a:ext>
            </a:extLst>
          </p:cNvPr>
          <p:cNvSpPr txBox="1"/>
          <p:nvPr/>
        </p:nvSpPr>
        <p:spPr>
          <a:xfrm>
            <a:off x="2443646" y="2405733"/>
            <a:ext cx="7550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i="0" err="1">
                <a:effectLst/>
                <a:latin typeface="Times New Roman" panose="02020603050405020304" pitchFamily="18" charset="0"/>
              </a:rPr>
              <a:t>Untersuchung</a:t>
            </a:r>
            <a:r>
              <a:rPr lang="en-GB" b="1" i="0">
                <a:effectLst/>
                <a:latin typeface="Times New Roman" panose="02020603050405020304" pitchFamily="18" charset="0"/>
              </a:rPr>
              <a:t> der </a:t>
            </a:r>
            <a:r>
              <a:rPr lang="en-GB" b="1" i="0" err="1">
                <a:effectLst/>
                <a:latin typeface="Times New Roman" panose="02020603050405020304" pitchFamily="18" charset="0"/>
              </a:rPr>
              <a:t>verschieden</a:t>
            </a:r>
            <a:r>
              <a:rPr lang="en-GB" b="1" i="0">
                <a:effectLst/>
                <a:latin typeface="Times New Roman" panose="02020603050405020304" pitchFamily="18" charset="0"/>
              </a:rPr>
              <a:t> </a:t>
            </a:r>
            <a:r>
              <a:rPr lang="en-GB" b="1" i="0" err="1">
                <a:effectLst/>
                <a:latin typeface="Times New Roman" panose="02020603050405020304" pitchFamily="18" charset="0"/>
              </a:rPr>
              <a:t>Schutzmechanismen</a:t>
            </a:r>
            <a:endParaRPr lang="en-GB" b="1">
              <a:latin typeface="Times New Roman" panose="02020603050405020304" pitchFamily="18" charset="0"/>
            </a:endParaRPr>
          </a:p>
          <a:p>
            <a:pPr algn="ctr"/>
            <a:r>
              <a:rPr lang="en-GB" b="1" i="0">
                <a:effectLst/>
                <a:latin typeface="Times New Roman" panose="02020603050405020304" pitchFamily="18" charset="0"/>
              </a:rPr>
              <a:t>in Smart Home </a:t>
            </a:r>
            <a:r>
              <a:rPr lang="en-GB" b="1" i="0" err="1">
                <a:effectLst/>
                <a:latin typeface="Times New Roman" panose="02020603050405020304" pitchFamily="18" charset="0"/>
              </a:rPr>
              <a:t>Netzwerken</a:t>
            </a:r>
            <a:endParaRPr lang="en-DE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DF823A-6F28-F0FA-60E5-46747601A022}"/>
              </a:ext>
            </a:extLst>
          </p:cNvPr>
          <p:cNvSpPr txBox="1"/>
          <p:nvPr/>
        </p:nvSpPr>
        <p:spPr>
          <a:xfrm>
            <a:off x="4535548" y="3221605"/>
            <a:ext cx="3456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>
                <a:solidFill>
                  <a:srgbClr val="003366"/>
                </a:solidFill>
                <a:latin typeface="Al Tarikh" pitchFamily="2" charset="-78"/>
                <a:cs typeface="Al Tarikh" pitchFamily="2" charset="-78"/>
              </a:rPr>
              <a:t>Aiman Al-Hazmi &amp; </a:t>
            </a:r>
            <a:r>
              <a:rPr lang="en-GB" b="0" i="0" err="1">
                <a:solidFill>
                  <a:srgbClr val="003366"/>
                </a:solidFill>
                <a:effectLst/>
                <a:latin typeface="Al Tarikh" pitchFamily="2" charset="-78"/>
                <a:cs typeface="Al Tarikh" pitchFamily="2" charset="-78"/>
              </a:rPr>
              <a:t>Zohreh</a:t>
            </a:r>
            <a:r>
              <a:rPr lang="en-GB" b="0" i="0">
                <a:solidFill>
                  <a:srgbClr val="003366"/>
                </a:solidFill>
                <a:effectLst/>
                <a:latin typeface="Al Tarikh" pitchFamily="2" charset="-78"/>
                <a:cs typeface="Al Tarikh" pitchFamily="2" charset="-78"/>
              </a:rPr>
              <a:t> </a:t>
            </a:r>
            <a:r>
              <a:rPr lang="en-GB" b="0" i="0" err="1">
                <a:solidFill>
                  <a:srgbClr val="003366"/>
                </a:solidFill>
                <a:effectLst/>
                <a:latin typeface="Al Tarikh" pitchFamily="2" charset="-78"/>
                <a:cs typeface="Al Tarikh" pitchFamily="2" charset="-78"/>
              </a:rPr>
              <a:t>Asadi</a:t>
            </a:r>
            <a:endParaRPr lang="en-DE">
              <a:solidFill>
                <a:srgbClr val="003366"/>
              </a:solidFill>
              <a:latin typeface="Al Tarikh" pitchFamily="2" charset="-78"/>
              <a:cs typeface="Al Tarikh" pitchFamily="2" charset="-78"/>
            </a:endParaRPr>
          </a:p>
        </p:txBody>
      </p:sp>
      <p:pic>
        <p:nvPicPr>
          <p:cNvPr id="14" name="Picture 1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D59C815-6A34-54A3-8E8D-E96E3059F6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19290"/>
            <a:ext cx="3201117" cy="32075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2FB7EB2-892F-588E-B39F-A2DEE232A0F9}"/>
              </a:ext>
            </a:extLst>
          </p:cNvPr>
          <p:cNvSpPr txBox="1"/>
          <p:nvPr/>
        </p:nvSpPr>
        <p:spPr>
          <a:xfrm>
            <a:off x="0" y="201749"/>
            <a:ext cx="38275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>
                <a:solidFill>
                  <a:srgbClr val="5F5F5F"/>
                </a:solidFill>
                <a:latin typeface="Al Tarikh" pitchFamily="2" charset="-78"/>
                <a:cs typeface="Al Tarikh" pitchFamily="2" charset="-78"/>
              </a:rPr>
              <a:t>Proseminar – </a:t>
            </a:r>
            <a:r>
              <a:rPr lang="en-US" sz="1000" b="0" err="1">
                <a:solidFill>
                  <a:srgbClr val="5F5F5F"/>
                </a:solidFill>
                <a:latin typeface="Al Tarikh" pitchFamily="2" charset="-78"/>
                <a:cs typeface="Al Tarikh" pitchFamily="2" charset="-78"/>
              </a:rPr>
              <a:t>Technische</a:t>
            </a:r>
            <a:r>
              <a:rPr lang="en-US" sz="1000" b="0">
                <a:solidFill>
                  <a:srgbClr val="5F5F5F"/>
                </a:solidFill>
                <a:latin typeface="Al Tarikh" pitchFamily="2" charset="-78"/>
                <a:cs typeface="Al Tarikh" pitchFamily="2" charset="-78"/>
              </a:rPr>
              <a:t> </a:t>
            </a:r>
            <a:r>
              <a:rPr lang="en-US" sz="1000" b="0" err="1">
                <a:solidFill>
                  <a:srgbClr val="5F5F5F"/>
                </a:solidFill>
                <a:latin typeface="Al Tarikh" pitchFamily="2" charset="-78"/>
                <a:cs typeface="Al Tarikh" pitchFamily="2" charset="-78"/>
              </a:rPr>
              <a:t>Informatik</a:t>
            </a:r>
            <a:endParaRPr lang="en-DE" sz="1000">
              <a:solidFill>
                <a:srgbClr val="5F5F5F"/>
              </a:solidFill>
            </a:endParaRP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Überblick 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-972492" y="4936711"/>
            <a:ext cx="6611193" cy="126177"/>
          </a:xfrm>
        </p:spPr>
        <p:txBody>
          <a:bodyPr/>
          <a:lstStyle/>
          <a:p>
            <a:pPr algn="ctr"/>
            <a:r>
              <a:rPr lang="en-GB" i="0" err="1">
                <a:effectLst/>
                <a:latin typeface="Times New Roman" panose="02020603050405020304" pitchFamily="18" charset="0"/>
              </a:rPr>
              <a:t>Untersuchung</a:t>
            </a:r>
            <a:r>
              <a:rPr lang="en-GB" i="0">
                <a:effectLst/>
                <a:latin typeface="Times New Roman" panose="02020603050405020304" pitchFamily="18" charset="0"/>
              </a:rPr>
              <a:t> der </a:t>
            </a:r>
            <a:r>
              <a:rPr lang="en-GB" i="0" err="1">
                <a:effectLst/>
                <a:latin typeface="Times New Roman" panose="02020603050405020304" pitchFamily="18" charset="0"/>
              </a:rPr>
              <a:t>verschieden</a:t>
            </a:r>
            <a:r>
              <a:rPr lang="en-GB" i="0">
                <a:effectLst/>
                <a:latin typeface="Times New Roman" panose="02020603050405020304" pitchFamily="18" charset="0"/>
              </a:rPr>
              <a:t> </a:t>
            </a:r>
            <a:r>
              <a:rPr lang="en-GB" i="0" err="1">
                <a:effectLst/>
                <a:latin typeface="Times New Roman" panose="02020603050405020304" pitchFamily="18" charset="0"/>
              </a:rPr>
              <a:t>Schutzmechanismen</a:t>
            </a:r>
            <a:r>
              <a:rPr lang="en-GB">
                <a:latin typeface="Times New Roman" panose="02020603050405020304" pitchFamily="18" charset="0"/>
              </a:rPr>
              <a:t> </a:t>
            </a:r>
            <a:r>
              <a:rPr lang="en-GB" i="0">
                <a:effectLst/>
                <a:latin typeface="Times New Roman" panose="02020603050405020304" pitchFamily="18" charset="0"/>
              </a:rPr>
              <a:t>in Smart Home </a:t>
            </a:r>
            <a:r>
              <a:rPr lang="en-GB" i="0" err="1">
                <a:effectLst/>
                <a:latin typeface="Times New Roman" panose="02020603050405020304" pitchFamily="18" charset="0"/>
              </a:rPr>
              <a:t>Netzwerken</a:t>
            </a:r>
            <a:endParaRPr lang="en-DE"/>
          </a:p>
          <a:p>
            <a:endParaRPr lang="de-D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128EE0-D585-0D4F-3859-6F2E2EC1D000}"/>
              </a:ext>
            </a:extLst>
          </p:cNvPr>
          <p:cNvSpPr txBox="1"/>
          <p:nvPr/>
        </p:nvSpPr>
        <p:spPr>
          <a:xfrm>
            <a:off x="250825" y="1691235"/>
            <a:ext cx="2273890" cy="258532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>
                <a:latin typeface="Arial"/>
                <a:cs typeface="Arial"/>
              </a:rPr>
              <a:t>Einführung</a:t>
            </a:r>
            <a:br>
              <a:rPr lang="en-DE"/>
            </a:br>
            <a:endParaRPr lang="en-DE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/>
              <a:t>Schwerpunkt</a:t>
            </a:r>
            <a:br>
              <a:rPr lang="en-DE"/>
            </a:br>
            <a:endParaRPr lang="en-DE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/>
              <a:t>Arbeitsquellen</a:t>
            </a:r>
            <a:br>
              <a:rPr lang="en-DE"/>
            </a:br>
            <a:endParaRPr lang="en-DE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/>
              <a:t>Grundstruktur</a:t>
            </a:r>
            <a:br>
              <a:rPr lang="en-DE"/>
            </a:br>
            <a:endParaRPr lang="en-DE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/>
              <a:t>Projektplanung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883FF627-E471-349C-42D9-B49EC56E5C8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0159" y="741981"/>
            <a:ext cx="3990061" cy="3921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444092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BA95F-E79D-61A7-6DC3-BFE49B650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/>
              <a:t>Einführung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7A9B33-8993-6375-EB35-BEF682ADD6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652517" y="4928135"/>
            <a:ext cx="5976938" cy="215365"/>
          </a:xfrm>
        </p:spPr>
        <p:txBody>
          <a:bodyPr/>
          <a:lstStyle/>
          <a:p>
            <a:pPr algn="ctr"/>
            <a:r>
              <a:rPr lang="en-GB" i="0" err="1">
                <a:effectLst/>
                <a:latin typeface="Times New Roman" panose="02020603050405020304" pitchFamily="18" charset="0"/>
              </a:rPr>
              <a:t>Untersuchung</a:t>
            </a:r>
            <a:r>
              <a:rPr lang="en-GB" i="0">
                <a:effectLst/>
                <a:latin typeface="Times New Roman" panose="02020603050405020304" pitchFamily="18" charset="0"/>
              </a:rPr>
              <a:t> der </a:t>
            </a:r>
            <a:r>
              <a:rPr lang="en-GB" i="0" err="1">
                <a:effectLst/>
                <a:latin typeface="Times New Roman" panose="02020603050405020304" pitchFamily="18" charset="0"/>
              </a:rPr>
              <a:t>verschieden</a:t>
            </a:r>
            <a:r>
              <a:rPr lang="en-GB" i="0">
                <a:effectLst/>
                <a:latin typeface="Times New Roman" panose="02020603050405020304" pitchFamily="18" charset="0"/>
              </a:rPr>
              <a:t> </a:t>
            </a:r>
            <a:r>
              <a:rPr lang="en-GB" i="0" err="1">
                <a:effectLst/>
                <a:latin typeface="Times New Roman" panose="02020603050405020304" pitchFamily="18" charset="0"/>
              </a:rPr>
              <a:t>Schutzmechanismen</a:t>
            </a:r>
            <a:r>
              <a:rPr lang="en-GB">
                <a:latin typeface="Times New Roman" panose="02020603050405020304" pitchFamily="18" charset="0"/>
              </a:rPr>
              <a:t> </a:t>
            </a:r>
            <a:r>
              <a:rPr lang="en-GB" i="0">
                <a:effectLst/>
                <a:latin typeface="Times New Roman" panose="02020603050405020304" pitchFamily="18" charset="0"/>
              </a:rPr>
              <a:t>in Smart Home </a:t>
            </a:r>
            <a:r>
              <a:rPr lang="en-GB" i="0" err="1">
                <a:effectLst/>
                <a:latin typeface="Times New Roman" panose="02020603050405020304" pitchFamily="18" charset="0"/>
              </a:rPr>
              <a:t>Netzwerken</a:t>
            </a:r>
            <a:endParaRPr lang="en-DE"/>
          </a:p>
          <a:p>
            <a:endParaRPr lang="de-D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1A7270-BA89-C559-5664-B1BFA1544B9A}"/>
              </a:ext>
            </a:extLst>
          </p:cNvPr>
          <p:cNvSpPr txBox="1"/>
          <p:nvPr/>
        </p:nvSpPr>
        <p:spPr>
          <a:xfrm>
            <a:off x="107742" y="1420392"/>
            <a:ext cx="430241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i="0">
                <a:solidFill>
                  <a:srgbClr val="000000"/>
                </a:solidFill>
                <a:effectLst/>
                <a:latin typeface="Söhne"/>
              </a:rPr>
              <a:t>Definition von IoT (Internet of Things)</a:t>
            </a:r>
            <a:br>
              <a:rPr lang="en-GB" b="0" i="0">
                <a:solidFill>
                  <a:srgbClr val="000000"/>
                </a:solidFill>
                <a:effectLst/>
                <a:latin typeface="Söhne"/>
              </a:rPr>
            </a:br>
            <a:r>
              <a:rPr lang="en-GB" sz="1400">
                <a:solidFill>
                  <a:srgbClr val="003366"/>
                </a:solidFill>
                <a:latin typeface="Söhne"/>
              </a:rPr>
              <a:t>E</a:t>
            </a:r>
            <a:r>
              <a:rPr lang="en-GB" sz="1400" b="0" i="0">
                <a:solidFill>
                  <a:srgbClr val="003366"/>
                </a:solidFill>
                <a:effectLst/>
                <a:latin typeface="Söhne"/>
              </a:rPr>
              <a:t>ine </a:t>
            </a:r>
            <a:r>
              <a:rPr lang="en-GB" sz="1400" b="0" i="0" err="1">
                <a:solidFill>
                  <a:srgbClr val="003366"/>
                </a:solidFill>
                <a:effectLst/>
                <a:latin typeface="Söhne"/>
              </a:rPr>
              <a:t>Netzwerkstruktur</a:t>
            </a:r>
            <a:r>
              <a:rPr lang="en-GB" sz="1400">
                <a:solidFill>
                  <a:srgbClr val="003366"/>
                </a:solidFill>
                <a:latin typeface="Söhne"/>
              </a:rPr>
              <a:t>, in der </a:t>
            </a:r>
            <a:r>
              <a:rPr lang="en-GB" sz="1400" err="1">
                <a:solidFill>
                  <a:srgbClr val="003366"/>
                </a:solidFill>
                <a:latin typeface="Söhne"/>
              </a:rPr>
              <a:t>physische</a:t>
            </a:r>
            <a:r>
              <a:rPr lang="en-GB" sz="1400">
                <a:solidFill>
                  <a:srgbClr val="003366"/>
                </a:solidFill>
                <a:latin typeface="Söhne"/>
              </a:rPr>
              <a:t> </a:t>
            </a:r>
            <a:r>
              <a:rPr lang="en-GB" sz="1400" err="1">
                <a:solidFill>
                  <a:srgbClr val="003366"/>
                </a:solidFill>
                <a:latin typeface="Söhne"/>
              </a:rPr>
              <a:t>Geräte</a:t>
            </a:r>
            <a:r>
              <a:rPr lang="en-GB" sz="1400">
                <a:solidFill>
                  <a:srgbClr val="003366"/>
                </a:solidFill>
                <a:latin typeface="Söhne"/>
              </a:rPr>
              <a:t>, </a:t>
            </a:r>
            <a:r>
              <a:rPr lang="en-GB" sz="1400" err="1">
                <a:solidFill>
                  <a:srgbClr val="003366"/>
                </a:solidFill>
                <a:latin typeface="Söhne"/>
              </a:rPr>
              <a:t>Fahrzeuge</a:t>
            </a:r>
            <a:r>
              <a:rPr lang="en-GB" sz="1400">
                <a:solidFill>
                  <a:srgbClr val="003366"/>
                </a:solidFill>
                <a:latin typeface="Söhne"/>
              </a:rPr>
              <a:t> und </a:t>
            </a:r>
            <a:r>
              <a:rPr lang="en-GB" sz="1400" err="1">
                <a:solidFill>
                  <a:srgbClr val="003366"/>
                </a:solidFill>
                <a:latin typeface="Söhne"/>
              </a:rPr>
              <a:t>andere</a:t>
            </a:r>
            <a:r>
              <a:rPr lang="en-GB" sz="1400">
                <a:solidFill>
                  <a:srgbClr val="003366"/>
                </a:solidFill>
                <a:latin typeface="Söhne"/>
              </a:rPr>
              <a:t> </a:t>
            </a:r>
            <a:r>
              <a:rPr lang="en-GB" sz="1400" err="1">
                <a:solidFill>
                  <a:srgbClr val="003366"/>
                </a:solidFill>
                <a:latin typeface="Söhne"/>
              </a:rPr>
              <a:t>Gegenstände</a:t>
            </a:r>
            <a:r>
              <a:rPr lang="en-GB" sz="1400">
                <a:solidFill>
                  <a:srgbClr val="003366"/>
                </a:solidFill>
                <a:latin typeface="Söhne"/>
              </a:rPr>
              <a:t> </a:t>
            </a:r>
            <a:r>
              <a:rPr lang="en-GB" sz="1400" err="1">
                <a:solidFill>
                  <a:srgbClr val="003366"/>
                </a:solidFill>
                <a:latin typeface="Söhne"/>
              </a:rPr>
              <a:t>über</a:t>
            </a:r>
            <a:r>
              <a:rPr lang="en-GB" sz="1400">
                <a:solidFill>
                  <a:srgbClr val="003366"/>
                </a:solidFill>
                <a:latin typeface="Söhne"/>
              </a:rPr>
              <a:t> das Internet </a:t>
            </a:r>
            <a:r>
              <a:rPr lang="en-GB" sz="1400" err="1">
                <a:solidFill>
                  <a:srgbClr val="003366"/>
                </a:solidFill>
                <a:latin typeface="Söhne"/>
              </a:rPr>
              <a:t>verbunden</a:t>
            </a:r>
            <a:r>
              <a:rPr lang="en-GB" sz="1400">
                <a:solidFill>
                  <a:srgbClr val="003366"/>
                </a:solidFill>
                <a:latin typeface="Söhne"/>
              </a:rPr>
              <a:t> und </a:t>
            </a:r>
            <a:r>
              <a:rPr lang="en-GB" sz="1400" err="1">
                <a:solidFill>
                  <a:srgbClr val="003366"/>
                </a:solidFill>
                <a:latin typeface="Söhne"/>
              </a:rPr>
              <a:t>vernetzet</a:t>
            </a:r>
            <a:r>
              <a:rPr lang="en-GB" sz="1400">
                <a:solidFill>
                  <a:srgbClr val="003366"/>
                </a:solidFill>
                <a:latin typeface="Söhne"/>
              </a:rPr>
              <a:t> </a:t>
            </a:r>
            <a:r>
              <a:rPr lang="en-GB" sz="1400" err="1">
                <a:solidFill>
                  <a:srgbClr val="003366"/>
                </a:solidFill>
                <a:latin typeface="Söhne"/>
              </a:rPr>
              <a:t>sind</a:t>
            </a:r>
            <a:r>
              <a:rPr lang="en-GB" sz="1400">
                <a:solidFill>
                  <a:srgbClr val="003366"/>
                </a:solidFill>
                <a:latin typeface="Söhne"/>
              </a:rPr>
              <a:t>,</a:t>
            </a:r>
          </a:p>
          <a:p>
            <a:r>
              <a:rPr lang="en-GB" sz="1400">
                <a:solidFill>
                  <a:srgbClr val="003366"/>
                </a:solidFill>
                <a:latin typeface="Söhne"/>
              </a:rPr>
              <a:t>       um </a:t>
            </a:r>
            <a:r>
              <a:rPr lang="en-GB" sz="1400" err="1">
                <a:solidFill>
                  <a:srgbClr val="003366"/>
                </a:solidFill>
                <a:latin typeface="Söhne"/>
              </a:rPr>
              <a:t>Daten</a:t>
            </a:r>
            <a:r>
              <a:rPr lang="en-GB" sz="1400">
                <a:solidFill>
                  <a:srgbClr val="003366"/>
                </a:solidFill>
                <a:latin typeface="Söhne"/>
              </a:rPr>
              <a:t> </a:t>
            </a:r>
            <a:r>
              <a:rPr lang="en-GB" sz="1400" err="1">
                <a:solidFill>
                  <a:srgbClr val="003366"/>
                </a:solidFill>
                <a:latin typeface="Söhne"/>
              </a:rPr>
              <a:t>zu</a:t>
            </a:r>
            <a:r>
              <a:rPr lang="en-GB" sz="1400">
                <a:solidFill>
                  <a:srgbClr val="003366"/>
                </a:solidFill>
                <a:latin typeface="Söhne"/>
              </a:rPr>
              <a:t> </a:t>
            </a:r>
            <a:r>
              <a:rPr lang="en-GB" sz="1400" err="1">
                <a:solidFill>
                  <a:srgbClr val="003366"/>
                </a:solidFill>
                <a:latin typeface="Söhne"/>
              </a:rPr>
              <a:t>sammeln</a:t>
            </a:r>
            <a:r>
              <a:rPr lang="en-GB" sz="1400">
                <a:solidFill>
                  <a:srgbClr val="003366"/>
                </a:solidFill>
                <a:latin typeface="Söhne"/>
              </a:rPr>
              <a:t> und </a:t>
            </a:r>
            <a:r>
              <a:rPr lang="en-GB" sz="1400" err="1">
                <a:solidFill>
                  <a:srgbClr val="003366"/>
                </a:solidFill>
                <a:latin typeface="Söhne"/>
              </a:rPr>
              <a:t>auszutauschen</a:t>
            </a:r>
            <a:r>
              <a:rPr lang="en-GB" sz="1400">
                <a:solidFill>
                  <a:srgbClr val="003366"/>
                </a:solidFill>
                <a:latin typeface="Söhne"/>
              </a:rPr>
              <a:t>.</a:t>
            </a:r>
            <a:br>
              <a:rPr lang="en-GB" sz="1100" b="0" i="0">
                <a:solidFill>
                  <a:srgbClr val="000000"/>
                </a:solidFill>
                <a:effectLst/>
                <a:latin typeface="Söhne"/>
              </a:rPr>
            </a:br>
            <a:br>
              <a:rPr lang="en-GB" sz="1100" b="0" i="0">
                <a:solidFill>
                  <a:srgbClr val="000000"/>
                </a:solidFill>
                <a:effectLst/>
                <a:latin typeface="Söhne"/>
              </a:rPr>
            </a:br>
            <a:endParaRPr lang="en-GB" sz="1100" b="0" i="0">
              <a:solidFill>
                <a:srgbClr val="000000"/>
              </a:solidFill>
              <a:effectLst/>
              <a:latin typeface="Söhne"/>
            </a:endParaRPr>
          </a:p>
          <a:p>
            <a:endParaRPr lang="en-GB">
              <a:solidFill>
                <a:srgbClr val="000000"/>
              </a:solidFill>
              <a:latin typeface="Söhne"/>
            </a:endParaRPr>
          </a:p>
        </p:txBody>
      </p:sp>
      <p:pic>
        <p:nvPicPr>
          <p:cNvPr id="10" name="Picture 9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26FB4F33-F034-3B92-93D9-7303571FA9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9701" y="1485826"/>
            <a:ext cx="4077789" cy="2850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723591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9142E-CD29-BAAD-AE0C-FF38726EC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/>
              <a:t>Schwerpunkt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B9C3C-5665-D434-4171-54FC0683F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214439"/>
            <a:ext cx="8642350" cy="501074"/>
          </a:xfrm>
        </p:spPr>
        <p:txBody>
          <a:bodyPr>
            <a:normAutofit fontScale="625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1800" b="0" i="0" err="1">
                <a:effectLst/>
                <a:latin typeface="Söhne"/>
              </a:rPr>
              <a:t>Potenzielle</a:t>
            </a:r>
            <a:r>
              <a:rPr lang="en-GB" sz="1800" b="0" i="0">
                <a:effectLst/>
                <a:latin typeface="Söhne"/>
              </a:rPr>
              <a:t> </a:t>
            </a:r>
            <a:r>
              <a:rPr lang="en-GB" sz="1800" b="0" i="0" err="1">
                <a:effectLst/>
                <a:latin typeface="Söhne"/>
              </a:rPr>
              <a:t>Risiken</a:t>
            </a:r>
            <a:r>
              <a:rPr lang="en-GB" sz="1800" b="0" i="0">
                <a:effectLst/>
                <a:latin typeface="Söhne"/>
              </a:rPr>
              <a:t> und </a:t>
            </a:r>
            <a:r>
              <a:rPr lang="en-GB" sz="1800" b="0" i="0" err="1">
                <a:effectLst/>
                <a:latin typeface="Söhne"/>
              </a:rPr>
              <a:t>Bedrohungen</a:t>
            </a:r>
            <a:r>
              <a:rPr lang="en-GB" sz="1800" b="0" i="0">
                <a:effectLst/>
                <a:latin typeface="Söhne"/>
              </a:rPr>
              <a:t> für Smart Home-</a:t>
            </a:r>
            <a:r>
              <a:rPr lang="en-GB" sz="1800" b="0" i="0" err="1">
                <a:effectLst/>
                <a:latin typeface="Söhne"/>
              </a:rPr>
              <a:t>Netzwerke</a:t>
            </a:r>
            <a:endParaRPr lang="en-GB" sz="1800">
              <a:latin typeface="Söhne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1800" b="0" i="0" err="1">
                <a:effectLst/>
                <a:latin typeface="Söhne"/>
              </a:rPr>
              <a:t>Notwendigkeit</a:t>
            </a:r>
            <a:r>
              <a:rPr lang="en-GB" sz="1800" b="0" i="0">
                <a:effectLst/>
                <a:latin typeface="Söhne"/>
              </a:rPr>
              <a:t> von </a:t>
            </a:r>
            <a:r>
              <a:rPr lang="en-GB" sz="1800" b="0" i="0" err="1">
                <a:effectLst/>
                <a:latin typeface="Söhne"/>
              </a:rPr>
              <a:t>Schutzmechanismen</a:t>
            </a:r>
            <a:r>
              <a:rPr lang="en-GB" sz="1800" b="0" i="0">
                <a:effectLst/>
                <a:latin typeface="Söhne"/>
              </a:rPr>
              <a:t> </a:t>
            </a:r>
            <a:r>
              <a:rPr lang="en-GB" sz="1800" b="0" i="0" err="1">
                <a:effectLst/>
                <a:latin typeface="Söhne"/>
              </a:rPr>
              <a:t>zur</a:t>
            </a:r>
            <a:r>
              <a:rPr lang="en-GB" sz="1800" b="0" i="0">
                <a:effectLst/>
                <a:latin typeface="Söhne"/>
              </a:rPr>
              <a:t> </a:t>
            </a:r>
            <a:r>
              <a:rPr lang="en-GB" sz="1800" b="0" i="0" err="1">
                <a:effectLst/>
                <a:latin typeface="Söhne"/>
              </a:rPr>
              <a:t>Sicherung</a:t>
            </a:r>
            <a:r>
              <a:rPr lang="en-GB" sz="1800" b="0" i="0">
                <a:effectLst/>
                <a:latin typeface="Söhne"/>
              </a:rPr>
              <a:t> von Smart Home-</a:t>
            </a:r>
            <a:r>
              <a:rPr lang="en-GB" sz="1800" b="0" i="0" err="1">
                <a:effectLst/>
                <a:latin typeface="Söhne"/>
              </a:rPr>
              <a:t>Netzwerken</a:t>
            </a:r>
            <a:br>
              <a:rPr lang="en-GB" sz="1800" b="0" i="0">
                <a:effectLst/>
                <a:latin typeface="Söhne"/>
              </a:rPr>
            </a:br>
            <a:r>
              <a:rPr lang="en-GB" sz="1400" b="0" i="0" err="1">
                <a:solidFill>
                  <a:srgbClr val="003366"/>
                </a:solidFill>
                <a:effectLst/>
                <a:latin typeface="Söhne"/>
              </a:rPr>
              <a:t>Verschlüsselung</a:t>
            </a:r>
            <a:r>
              <a:rPr lang="en-GB" sz="1400" b="0" i="0">
                <a:solidFill>
                  <a:srgbClr val="003366"/>
                </a:solidFill>
                <a:effectLst/>
                <a:latin typeface="Söhne"/>
              </a:rPr>
              <a:t>, Firewalls, Antivirus-Software und </a:t>
            </a:r>
            <a:r>
              <a:rPr lang="en-GB" sz="1400" b="0" i="0" err="1">
                <a:solidFill>
                  <a:srgbClr val="003366"/>
                </a:solidFill>
                <a:effectLst/>
                <a:latin typeface="Söhne"/>
              </a:rPr>
              <a:t>regelmäßige</a:t>
            </a:r>
            <a:r>
              <a:rPr lang="en-GB" sz="1400" b="0" i="0">
                <a:solidFill>
                  <a:srgbClr val="003366"/>
                </a:solidFill>
                <a:effectLst/>
                <a:latin typeface="Söhne"/>
              </a:rPr>
              <a:t> Updates.</a:t>
            </a:r>
          </a:p>
          <a:p>
            <a:endParaRPr lang="en-DE" sz="1400">
              <a:latin typeface="Söhne"/>
            </a:endParaRPr>
          </a:p>
          <a:p>
            <a:endParaRPr lang="en-GB" sz="1400">
              <a:latin typeface="Söhne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22C078-985A-F986-A49A-39687A065E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673202" y="4928135"/>
            <a:ext cx="5976938" cy="125129"/>
          </a:xfrm>
        </p:spPr>
        <p:txBody>
          <a:bodyPr/>
          <a:lstStyle/>
          <a:p>
            <a:pPr algn="ctr"/>
            <a:r>
              <a:rPr lang="en-GB" sz="1000" i="0" err="1">
                <a:effectLst/>
                <a:latin typeface="Times New Roman" panose="02020603050405020304" pitchFamily="18" charset="0"/>
              </a:rPr>
              <a:t>Untersuchung</a:t>
            </a:r>
            <a:r>
              <a:rPr lang="en-GB" sz="1000" i="0">
                <a:effectLst/>
                <a:latin typeface="Times New Roman" panose="02020603050405020304" pitchFamily="18" charset="0"/>
              </a:rPr>
              <a:t> der </a:t>
            </a:r>
            <a:r>
              <a:rPr lang="en-GB" sz="1000" i="0" err="1">
                <a:effectLst/>
                <a:latin typeface="Times New Roman" panose="02020603050405020304" pitchFamily="18" charset="0"/>
              </a:rPr>
              <a:t>verschieden</a:t>
            </a:r>
            <a:r>
              <a:rPr lang="en-GB" sz="1000" i="0">
                <a:effectLst/>
                <a:latin typeface="Times New Roman" panose="02020603050405020304" pitchFamily="18" charset="0"/>
              </a:rPr>
              <a:t> </a:t>
            </a:r>
            <a:r>
              <a:rPr lang="en-GB" sz="1000" i="0" err="1">
                <a:effectLst/>
                <a:latin typeface="Times New Roman" panose="02020603050405020304" pitchFamily="18" charset="0"/>
              </a:rPr>
              <a:t>Schutzmechanismen</a:t>
            </a:r>
            <a:r>
              <a:rPr lang="en-GB" sz="1000">
                <a:latin typeface="Times New Roman" panose="02020603050405020304" pitchFamily="18" charset="0"/>
              </a:rPr>
              <a:t> </a:t>
            </a:r>
            <a:r>
              <a:rPr lang="en-GB" sz="1000" i="0">
                <a:effectLst/>
                <a:latin typeface="Times New Roman" panose="02020603050405020304" pitchFamily="18" charset="0"/>
              </a:rPr>
              <a:t>in Smart Home </a:t>
            </a:r>
            <a:r>
              <a:rPr lang="en-GB" sz="1000" i="0" err="1">
                <a:effectLst/>
                <a:latin typeface="Times New Roman" panose="02020603050405020304" pitchFamily="18" charset="0"/>
              </a:rPr>
              <a:t>Netzwerken</a:t>
            </a:r>
            <a:endParaRPr lang="en-DE" sz="1000"/>
          </a:p>
          <a:p>
            <a:endParaRPr lang="de-DE" sz="1000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93034D8D-E82A-BFBB-CD69-694291325EE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469" y="2041071"/>
            <a:ext cx="48260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757570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FA65C-5429-C8BD-B447-72AABAB44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5" y="698038"/>
            <a:ext cx="8642350" cy="321469"/>
          </a:xfrm>
        </p:spPr>
        <p:txBody>
          <a:bodyPr>
            <a:normAutofit fontScale="90000"/>
          </a:bodyPr>
          <a:lstStyle/>
          <a:p>
            <a:r>
              <a:rPr lang="en-DE"/>
              <a:t>Arbeitsquellen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312660-276D-2CFE-E64D-484ECFB189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681475" y="4957389"/>
            <a:ext cx="5976938" cy="45719"/>
          </a:xfrm>
        </p:spPr>
        <p:txBody>
          <a:bodyPr/>
          <a:lstStyle/>
          <a:p>
            <a:pPr algn="ctr"/>
            <a:r>
              <a:rPr lang="en-GB" sz="1000" i="0" err="1">
                <a:effectLst/>
                <a:latin typeface="Times New Roman" panose="02020603050405020304" pitchFamily="18" charset="0"/>
              </a:rPr>
              <a:t>Untersuchung</a:t>
            </a:r>
            <a:r>
              <a:rPr lang="en-GB" sz="1000" i="0">
                <a:effectLst/>
                <a:latin typeface="Times New Roman" panose="02020603050405020304" pitchFamily="18" charset="0"/>
              </a:rPr>
              <a:t> der </a:t>
            </a:r>
            <a:r>
              <a:rPr lang="en-GB" sz="1000" i="0" err="1">
                <a:effectLst/>
                <a:latin typeface="Times New Roman" panose="02020603050405020304" pitchFamily="18" charset="0"/>
              </a:rPr>
              <a:t>verschieden</a:t>
            </a:r>
            <a:r>
              <a:rPr lang="en-GB" sz="1000" i="0">
                <a:effectLst/>
                <a:latin typeface="Times New Roman" panose="02020603050405020304" pitchFamily="18" charset="0"/>
              </a:rPr>
              <a:t> </a:t>
            </a:r>
            <a:r>
              <a:rPr lang="en-GB" sz="1000" i="0" err="1">
                <a:effectLst/>
                <a:latin typeface="Times New Roman" panose="02020603050405020304" pitchFamily="18" charset="0"/>
              </a:rPr>
              <a:t>Schutzmechanismen</a:t>
            </a:r>
            <a:r>
              <a:rPr lang="en-GB" sz="1000">
                <a:latin typeface="Times New Roman" panose="02020603050405020304" pitchFamily="18" charset="0"/>
              </a:rPr>
              <a:t> </a:t>
            </a:r>
            <a:r>
              <a:rPr lang="en-GB" sz="1000" i="0">
                <a:effectLst/>
                <a:latin typeface="Times New Roman" panose="02020603050405020304" pitchFamily="18" charset="0"/>
              </a:rPr>
              <a:t>in Smart Home </a:t>
            </a:r>
            <a:r>
              <a:rPr lang="en-GB" sz="1000" i="0" err="1">
                <a:effectLst/>
                <a:latin typeface="Times New Roman" panose="02020603050405020304" pitchFamily="18" charset="0"/>
              </a:rPr>
              <a:t>Netzwerken</a:t>
            </a:r>
            <a:endParaRPr lang="en-DE" sz="1000"/>
          </a:p>
          <a:p>
            <a:endParaRPr lang="de-DE" sz="10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033AC1-1886-2D37-07BA-0980B6616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3494"/>
            <a:ext cx="5976938" cy="3763706"/>
          </a:xfrm>
          <a:prstGeom prst="rect">
            <a:avLst/>
          </a:prstGeom>
        </p:spPr>
      </p:pic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3799A67-D7FF-3210-D2FA-E93259BBB1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341" y="1818168"/>
            <a:ext cx="3742660" cy="2615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019711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D0CCB-50D0-C67D-01CF-53292C829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/>
              <a:t>Grundstruktur </a:t>
            </a:r>
          </a:p>
        </p:txBody>
      </p:sp>
      <p:pic>
        <p:nvPicPr>
          <p:cNvPr id="6" name="Content Placeholder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29C97591-6C6B-98EA-78A5-3D5F05EEA6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53" y="1134319"/>
            <a:ext cx="3687417" cy="3822881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55D089-CF31-1B28-642F-07C3AF3A82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629057" y="4938139"/>
            <a:ext cx="5976938" cy="180000"/>
          </a:xfrm>
        </p:spPr>
        <p:txBody>
          <a:bodyPr/>
          <a:lstStyle/>
          <a:p>
            <a:pPr algn="ctr"/>
            <a:r>
              <a:rPr lang="en-GB" sz="1000" i="0" err="1">
                <a:effectLst/>
                <a:latin typeface="Times New Roman" panose="02020603050405020304" pitchFamily="18" charset="0"/>
              </a:rPr>
              <a:t>Untersuchung</a:t>
            </a:r>
            <a:r>
              <a:rPr lang="en-GB" sz="1000" i="0">
                <a:effectLst/>
                <a:latin typeface="Times New Roman" panose="02020603050405020304" pitchFamily="18" charset="0"/>
              </a:rPr>
              <a:t> der </a:t>
            </a:r>
            <a:r>
              <a:rPr lang="en-GB" sz="1000" i="0" err="1">
                <a:effectLst/>
                <a:latin typeface="Times New Roman" panose="02020603050405020304" pitchFamily="18" charset="0"/>
              </a:rPr>
              <a:t>verschieden</a:t>
            </a:r>
            <a:r>
              <a:rPr lang="en-GB" sz="1000" i="0">
                <a:effectLst/>
                <a:latin typeface="Times New Roman" panose="02020603050405020304" pitchFamily="18" charset="0"/>
              </a:rPr>
              <a:t> </a:t>
            </a:r>
            <a:r>
              <a:rPr lang="en-GB" sz="1000" i="0" err="1">
                <a:effectLst/>
                <a:latin typeface="Times New Roman" panose="02020603050405020304" pitchFamily="18" charset="0"/>
              </a:rPr>
              <a:t>Schutzmechanismen</a:t>
            </a:r>
            <a:r>
              <a:rPr lang="en-GB" sz="1000">
                <a:latin typeface="Times New Roman" panose="02020603050405020304" pitchFamily="18" charset="0"/>
              </a:rPr>
              <a:t> </a:t>
            </a:r>
            <a:r>
              <a:rPr lang="en-GB" sz="1000" i="0">
                <a:effectLst/>
                <a:latin typeface="Times New Roman" panose="02020603050405020304" pitchFamily="18" charset="0"/>
              </a:rPr>
              <a:t>in Smart Home </a:t>
            </a:r>
            <a:r>
              <a:rPr lang="en-GB" sz="1000" i="0" err="1">
                <a:effectLst/>
                <a:latin typeface="Times New Roman" panose="02020603050405020304" pitchFamily="18" charset="0"/>
              </a:rPr>
              <a:t>Netzwerken</a:t>
            </a:r>
            <a:endParaRPr lang="en-DE" sz="1000"/>
          </a:p>
          <a:p>
            <a:endParaRPr lang="de-DE" sz="1000"/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395AE21A-8313-09B4-2819-D6967FB1B46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084" y="1328845"/>
            <a:ext cx="5111463" cy="3330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697751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ED528-0040-5D57-BF5C-82D5DF256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/>
              <a:t>Weitere Planung </a:t>
            </a:r>
            <a:endParaRPr lang="de-DE">
              <a:cs typeface="Arial"/>
            </a:endParaRP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EB3D39E9-EA5D-8B27-F8F7-9353C6A310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5893" y="1354951"/>
            <a:ext cx="7647732" cy="3254891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5FDBB6-7190-1DEA-2635-2616DF6D79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548071" y="4937761"/>
            <a:ext cx="5976938" cy="215365"/>
          </a:xfrm>
        </p:spPr>
        <p:txBody>
          <a:bodyPr/>
          <a:lstStyle/>
          <a:p>
            <a:pPr algn="ctr"/>
            <a:r>
              <a:rPr lang="en-GB" sz="1000" i="0" err="1">
                <a:effectLst/>
                <a:latin typeface="Times New Roman" panose="02020603050405020304" pitchFamily="18" charset="0"/>
              </a:rPr>
              <a:t>Untersuchung</a:t>
            </a:r>
            <a:r>
              <a:rPr lang="en-GB" sz="1000" i="0">
                <a:effectLst/>
                <a:latin typeface="Times New Roman" panose="02020603050405020304" pitchFamily="18" charset="0"/>
              </a:rPr>
              <a:t> der </a:t>
            </a:r>
            <a:r>
              <a:rPr lang="en-GB" sz="1000" i="0" err="1">
                <a:effectLst/>
                <a:latin typeface="Times New Roman" panose="02020603050405020304" pitchFamily="18" charset="0"/>
              </a:rPr>
              <a:t>verschieden</a:t>
            </a:r>
            <a:r>
              <a:rPr lang="en-GB" sz="1000" i="0">
                <a:effectLst/>
                <a:latin typeface="Times New Roman" panose="02020603050405020304" pitchFamily="18" charset="0"/>
              </a:rPr>
              <a:t> </a:t>
            </a:r>
            <a:r>
              <a:rPr lang="en-GB" sz="1000" i="0" err="1">
                <a:effectLst/>
                <a:latin typeface="Times New Roman" panose="02020603050405020304" pitchFamily="18" charset="0"/>
              </a:rPr>
              <a:t>Schutzmechanismen</a:t>
            </a:r>
            <a:r>
              <a:rPr lang="en-GB" sz="1000">
                <a:latin typeface="Times New Roman" panose="02020603050405020304" pitchFamily="18" charset="0"/>
              </a:rPr>
              <a:t> </a:t>
            </a:r>
            <a:r>
              <a:rPr lang="en-GB" sz="1000" i="0">
                <a:effectLst/>
                <a:latin typeface="Times New Roman" panose="02020603050405020304" pitchFamily="18" charset="0"/>
              </a:rPr>
              <a:t>in Smart Home </a:t>
            </a:r>
            <a:r>
              <a:rPr lang="en-GB" sz="1000" i="0" err="1">
                <a:effectLst/>
                <a:latin typeface="Times New Roman" panose="02020603050405020304" pitchFamily="18" charset="0"/>
              </a:rPr>
              <a:t>Netzwerken</a:t>
            </a:r>
            <a:endParaRPr lang="en-DE" sz="1000"/>
          </a:p>
          <a:p>
            <a:endParaRPr lang="de-DE" sz="1000"/>
          </a:p>
        </p:txBody>
      </p:sp>
    </p:spTree>
    <p:extLst>
      <p:ext uri="{BB962C8B-B14F-4D97-AF65-F5344CB8AC3E}">
        <p14:creationId xmlns:p14="http://schemas.microsoft.com/office/powerpoint/2010/main" val="1387596642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F39FC-910A-837A-201D-595B7659F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4282" y="1675114"/>
            <a:ext cx="7886700" cy="994172"/>
          </a:xfrm>
        </p:spPr>
        <p:txBody>
          <a:bodyPr/>
          <a:lstStyle/>
          <a:p>
            <a:r>
              <a:rPr lang="en-DE" dirty="0"/>
              <a:t>Danke für </a:t>
            </a:r>
            <a:r>
              <a:rPr lang="en-DE"/>
              <a:t>die Aufmerksamkeit! 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248980-CB1A-AFA2-8163-773A9F060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539306" y="4928135"/>
            <a:ext cx="5976938" cy="215365"/>
          </a:xfrm>
        </p:spPr>
        <p:txBody>
          <a:bodyPr/>
          <a:lstStyle/>
          <a:p>
            <a:pPr algn="ctr"/>
            <a:r>
              <a:rPr lang="en-GB" sz="1000" i="0" err="1">
                <a:effectLst/>
                <a:latin typeface="Times New Roman" panose="02020603050405020304" pitchFamily="18" charset="0"/>
              </a:rPr>
              <a:t>Untersuchung</a:t>
            </a:r>
            <a:r>
              <a:rPr lang="en-GB" sz="1000" i="0">
                <a:effectLst/>
                <a:latin typeface="Times New Roman" panose="02020603050405020304" pitchFamily="18" charset="0"/>
              </a:rPr>
              <a:t> der </a:t>
            </a:r>
            <a:r>
              <a:rPr lang="en-GB" sz="1000" i="0" err="1">
                <a:effectLst/>
                <a:latin typeface="Times New Roman" panose="02020603050405020304" pitchFamily="18" charset="0"/>
              </a:rPr>
              <a:t>verschieden</a:t>
            </a:r>
            <a:r>
              <a:rPr lang="en-GB" sz="1000" i="0">
                <a:effectLst/>
                <a:latin typeface="Times New Roman" panose="02020603050405020304" pitchFamily="18" charset="0"/>
              </a:rPr>
              <a:t> </a:t>
            </a:r>
            <a:r>
              <a:rPr lang="en-GB" sz="1000" i="0" err="1">
                <a:effectLst/>
                <a:latin typeface="Times New Roman" panose="02020603050405020304" pitchFamily="18" charset="0"/>
              </a:rPr>
              <a:t>Schutzmechanismen</a:t>
            </a:r>
            <a:r>
              <a:rPr lang="en-GB" sz="1000">
                <a:latin typeface="Times New Roman" panose="02020603050405020304" pitchFamily="18" charset="0"/>
              </a:rPr>
              <a:t> </a:t>
            </a:r>
            <a:r>
              <a:rPr lang="en-GB" sz="1000" i="0">
                <a:effectLst/>
                <a:latin typeface="Times New Roman" panose="02020603050405020304" pitchFamily="18" charset="0"/>
              </a:rPr>
              <a:t>in Smart Home </a:t>
            </a:r>
            <a:r>
              <a:rPr lang="en-GB" sz="1000" i="0" err="1">
                <a:effectLst/>
                <a:latin typeface="Times New Roman" panose="02020603050405020304" pitchFamily="18" charset="0"/>
              </a:rPr>
              <a:t>Netzwerken</a:t>
            </a:r>
            <a:endParaRPr lang="en-DE" sz="1000"/>
          </a:p>
          <a:p>
            <a:endParaRPr lang="de-DE" sz="1000"/>
          </a:p>
        </p:txBody>
      </p:sp>
    </p:spTree>
    <p:extLst>
      <p:ext uri="{BB962C8B-B14F-4D97-AF65-F5344CB8AC3E}">
        <p14:creationId xmlns:p14="http://schemas.microsoft.com/office/powerpoint/2010/main" val="3148519757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FU_Standard-Vorlage_B">
  <a:themeElements>
    <a:clrScheme name="FU_Standard-Vorlage_B 1">
      <a:dk1>
        <a:srgbClr val="333333"/>
      </a:dk1>
      <a:lt1>
        <a:srgbClr val="FFFFFF"/>
      </a:lt1>
      <a:dk2>
        <a:srgbClr val="003366"/>
      </a:dk2>
      <a:lt2>
        <a:srgbClr val="808080"/>
      </a:lt2>
      <a:accent1>
        <a:srgbClr val="CCD6E0"/>
      </a:accent1>
      <a:accent2>
        <a:srgbClr val="99CC00"/>
      </a:accent2>
      <a:accent3>
        <a:srgbClr val="FFFFFF"/>
      </a:accent3>
      <a:accent4>
        <a:srgbClr val="2A2A2A"/>
      </a:accent4>
      <a:accent5>
        <a:srgbClr val="E2E8ED"/>
      </a:accent5>
      <a:accent6>
        <a:srgbClr val="8AB900"/>
      </a:accent6>
      <a:hlink>
        <a:srgbClr val="0066CC"/>
      </a:hlink>
      <a:folHlink>
        <a:srgbClr val="003366"/>
      </a:folHlink>
    </a:clrScheme>
    <a:fontScheme name="PPT_Vorla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_Vorlage 1">
        <a:dk1>
          <a:srgbClr val="333333"/>
        </a:dk1>
        <a:lt1>
          <a:srgbClr val="FFFFFF"/>
        </a:lt1>
        <a:dk2>
          <a:srgbClr val="969696"/>
        </a:dk2>
        <a:lt2>
          <a:srgbClr val="FFFFFF"/>
        </a:lt2>
        <a:accent1>
          <a:srgbClr val="BCC7F6"/>
        </a:accent1>
        <a:accent2>
          <a:srgbClr val="86B600"/>
        </a:accent2>
        <a:accent3>
          <a:srgbClr val="FFFFFF"/>
        </a:accent3>
        <a:accent4>
          <a:srgbClr val="2A2A2A"/>
        </a:accent4>
        <a:accent5>
          <a:srgbClr val="DAE0FA"/>
        </a:accent5>
        <a:accent6>
          <a:srgbClr val="79A500"/>
        </a:accent6>
        <a:hlink>
          <a:srgbClr val="003366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Vorlage 2">
        <a:dk1>
          <a:srgbClr val="333333"/>
        </a:dk1>
        <a:lt1>
          <a:srgbClr val="FFFFFF"/>
        </a:lt1>
        <a:dk2>
          <a:srgbClr val="969696"/>
        </a:dk2>
        <a:lt2>
          <a:srgbClr val="0066CC"/>
        </a:lt2>
        <a:accent1>
          <a:srgbClr val="BCC7F6"/>
        </a:accent1>
        <a:accent2>
          <a:srgbClr val="86B600"/>
        </a:accent2>
        <a:accent3>
          <a:srgbClr val="FFFFFF"/>
        </a:accent3>
        <a:accent4>
          <a:srgbClr val="2A2A2A"/>
        </a:accent4>
        <a:accent5>
          <a:srgbClr val="DAE0FA"/>
        </a:accent5>
        <a:accent6>
          <a:srgbClr val="79A500"/>
        </a:accent6>
        <a:hlink>
          <a:srgbClr val="003366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_Standard-Vorlage_B 1">
        <a:dk1>
          <a:srgbClr val="333333"/>
        </a:dk1>
        <a:lt1>
          <a:srgbClr val="FFFFFF"/>
        </a:lt1>
        <a:dk2>
          <a:srgbClr val="003366"/>
        </a:dk2>
        <a:lt2>
          <a:srgbClr val="808080"/>
        </a:lt2>
        <a:accent1>
          <a:srgbClr val="CCD6E0"/>
        </a:accent1>
        <a:accent2>
          <a:srgbClr val="99CC00"/>
        </a:accent2>
        <a:accent3>
          <a:srgbClr val="FFFFFF"/>
        </a:accent3>
        <a:accent4>
          <a:srgbClr val="2A2A2A"/>
        </a:accent4>
        <a:accent5>
          <a:srgbClr val="E2E8ED"/>
        </a:accent5>
        <a:accent6>
          <a:srgbClr val="8AB900"/>
        </a:accent6>
        <a:hlink>
          <a:srgbClr val="0066CC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owerPoint_Praesentation_16-9.potx" id="{839A9D6B-7843-4504-85DF-55D57CCFE0A4}" vid="{C6DF9F5D-C10F-4CB8-957A-483DD35F04A6}"/>
    </a:ext>
  </a:ext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Bildschirmpräsentation (16:9)</PresentationFormat>
  <Slides>8</Slides>
  <Notes>1</Notes>
  <HiddenSlides>0</HiddenSlide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FU_Standard-Vorlage_B</vt:lpstr>
      <vt:lpstr>IoT Network Security in Smart Homes</vt:lpstr>
      <vt:lpstr>Überblick </vt:lpstr>
      <vt:lpstr>Einführung</vt:lpstr>
      <vt:lpstr>Schwerpunkt</vt:lpstr>
      <vt:lpstr>Arbeitsquellen</vt:lpstr>
      <vt:lpstr>Grundstruktur </vt:lpstr>
      <vt:lpstr>Weitere Planung </vt:lpstr>
      <vt:lpstr>Danke für die Aufmerksamkeit!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Network Security in Smart Homes </dc:title>
  <dc:creator>t95kQIT0wVy86WaJ</dc:creator>
  <dc:description>Version 0.9, 10.11.2005</dc:description>
  <cp:revision>5</cp:revision>
  <cp:lastPrinted>2002-06-26T11:04:16Z</cp:lastPrinted>
  <dcterms:created xsi:type="dcterms:W3CDTF">2023-05-08T23:05:35Z</dcterms:created>
  <dcterms:modified xsi:type="dcterms:W3CDTF">2023-05-09T12:56:24Z</dcterms:modified>
</cp:coreProperties>
</file>