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1" r:id="rId3"/>
    <p:sldId id="282" r:id="rId4"/>
    <p:sldId id="283" r:id="rId5"/>
    <p:sldId id="284" r:id="rId6"/>
    <p:sldId id="285" r:id="rId7"/>
    <p:sldId id="291" r:id="rId8"/>
    <p:sldId id="290" r:id="rId9"/>
    <p:sldId id="289" r:id="rId10"/>
    <p:sldId id="286" r:id="rId11"/>
    <p:sldId id="287" r:id="rId12"/>
    <p:sldId id="280" r:id="rId13"/>
  </p:sldIdLst>
  <p:sldSz cx="9144000" cy="5143500" type="screen16x9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4A78ED2-7FAA-9144-B48F-D16B513C3D23}">
          <p14:sldIdLst>
            <p14:sldId id="256"/>
            <p14:sldId id="281"/>
            <p14:sldId id="282"/>
            <p14:sldId id="283"/>
            <p14:sldId id="284"/>
            <p14:sldId id="285"/>
            <p14:sldId id="291"/>
            <p14:sldId id="290"/>
            <p14:sldId id="289"/>
            <p14:sldId id="286"/>
            <p14:sldId id="287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00000"/>
    <a:srgbClr val="8C0000"/>
    <a:srgbClr val="5F5F5F"/>
    <a:srgbClr val="0066CC"/>
    <a:srgbClr val="CCD6E0"/>
    <a:srgbClr val="FFCC00"/>
    <a:srgbClr val="626000"/>
    <a:srgbClr val="FF9933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1F2E2-09B4-4149-9F66-84A1A0E6AD73}" v="306" dt="2023-06-05T13:50:56.252"/>
    <p1510:client id="{15C648B5-0E64-4648-B325-9F778ADED175}" v="220" dt="2023-06-05T15:22:26.643"/>
    <p1510:client id="{44FE4C38-2D22-44B3-866F-BF4A66C61CD4}" v="38" dt="2023-05-15T13:30:26.375"/>
    <p1510:client id="{5D7A7BAF-05FA-4CBA-A784-A88E2B282E6D}" v="6" dt="2023-05-11T11:52:42.508"/>
    <p1510:client id="{64B3F193-EB11-47B2-9012-290CB44CD964}" v="21" dt="2023-05-09T12:48:58.890"/>
    <p1510:client id="{692A963A-B809-4689-94AD-EBBD1E5F0163}" v="1" dt="2023-06-05T14:25:20.183"/>
    <p1510:client id="{8EC4DED7-C9C7-4ECD-9890-E61C1F5B2AF4}" v="212" dt="2023-06-05T15:39:08.871"/>
    <p1510:client id="{A1E63A75-9910-4996-8B70-642371963B79}" v="221" dt="2023-05-15T13:30:16.660"/>
    <p1510:client id="{B56537DF-65EE-4E28-8DF1-60715178C1C7}" v="429" dt="2023-06-05T15:18:55.039"/>
    <p1510:client id="{BF93098C-8444-4C8D-A11F-365449E762E9}" v="96" dt="2023-06-05T15:46:48.030"/>
    <p1510:client id="{D6EE0244-53CE-4168-B50B-F76ABC06084C}" v="9" dt="2023-05-15T11:50:10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solidFill>
                  <a:srgbClr val="00245B"/>
                </a:solidFill>
                <a:latin typeface="Verdana" pitchFamily="34" charset="0"/>
              </a:defRPr>
            </a:lvl1pPr>
          </a:lstStyle>
          <a:p>
            <a:pPr>
              <a:defRPr/>
            </a:pPr>
            <a:fld id="{4386300B-C214-4045-B513-2B6B1E7482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918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8350"/>
            <a:ext cx="68183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7" tIns="47378" rIns="94757" bIns="47378" numCol="1" anchor="b" anchorCtr="0" compatLnSpc="1">
            <a:prstTxWarp prst="textNoShape">
              <a:avLst/>
            </a:prstTxWarp>
          </a:bodyPr>
          <a:lstStyle>
            <a:lvl1pPr algn="r" defTabSz="947738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BCA902-51D0-4602-B06E-7B2FCFF5FAD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168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409826" y="3462338"/>
            <a:ext cx="6467475" cy="1055134"/>
          </a:xfrm>
        </p:spPr>
        <p:txBody>
          <a:bodyPr lIns="0"/>
          <a:lstStyle>
            <a:lvl1pPr>
              <a:defRPr sz="2000" b="1" baseline="0" smtClean="0">
                <a:solidFill>
                  <a:srgbClr val="0066CC"/>
                </a:solidFill>
              </a:defRPr>
            </a:lvl1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409825" y="1934766"/>
            <a:ext cx="6477000" cy="1102519"/>
          </a:xfrm>
        </p:spPr>
        <p:txBody>
          <a:bodyPr lIns="0" anchor="t"/>
          <a:lstStyle>
            <a:lvl1pPr>
              <a:lnSpc>
                <a:spcPct val="100000"/>
              </a:lnSpc>
              <a:defRPr sz="3600" smtClean="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60351" y="221456"/>
            <a:ext cx="4321175" cy="2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>
                <a:solidFill>
                  <a:srgbClr val="5F5F5F"/>
                </a:solidFill>
                <a:cs typeface="Arial" charset="0"/>
              </a:rPr>
              <a:t>Titel, Vorname, Name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de-DE" sz="1000" b="1">
                <a:solidFill>
                  <a:srgbClr val="5F5F5F"/>
                </a:solidFill>
                <a:cs typeface="Arial" charset="0"/>
              </a:rPr>
              <a:t>Abteilung, Fachbereich oder Institut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435"/>
            <a:ext cx="9144000" cy="1440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pic>
        <p:nvPicPr>
          <p:cNvPr id="8" name="Picture 24" descr="Logo_RGB_300dp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410" y="108348"/>
            <a:ext cx="1769765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32589" y="628650"/>
            <a:ext cx="2160587" cy="41088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0826" y="628650"/>
            <a:ext cx="6329363" cy="41088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4957200"/>
            <a:ext cx="5976938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/>
              <a:t>Titel, Datum, …</a:t>
            </a: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0826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1" y="1356122"/>
            <a:ext cx="4244975" cy="338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0" y="4999435"/>
            <a:ext cx="9144000" cy="14406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de-DE">
              <a:latin typeface="Verdana" pitchFamily="34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14438"/>
            <a:ext cx="8642350" cy="3646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709613"/>
            <a:ext cx="8642350" cy="32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7610475" y="4958334"/>
            <a:ext cx="1227138" cy="179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53965218-A59B-4292-9C98-79B58A46A890}" type="slidenum">
              <a:rPr lang="de-DE" sz="1000" b="1">
                <a:solidFill>
                  <a:srgbClr val="5F5F5F"/>
                </a:solidFill>
              </a:rPr>
              <a:pPr algn="r">
                <a:defRPr/>
              </a:pPr>
              <a:t>‹Nr.›</a:t>
            </a:fld>
            <a:endParaRPr lang="de-DE" sz="1000" b="1">
              <a:solidFill>
                <a:srgbClr val="5F5F5F"/>
              </a:solidFill>
            </a:endParaRP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4957200"/>
            <a:ext cx="5976938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5F5F5F"/>
                </a:solidFill>
              </a:defRPr>
            </a:lvl1pPr>
          </a:lstStyle>
          <a:p>
            <a:r>
              <a:rPr lang="de-DE"/>
              <a:t>Titel, Datum, …</a:t>
            </a:r>
          </a:p>
        </p:txBody>
      </p:sp>
      <p:pic>
        <p:nvPicPr>
          <p:cNvPr id="8" name="Picture 24" descr="Logo_RGB_300dpi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7123410" y="108348"/>
            <a:ext cx="1769765" cy="4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9" r:id="rId2"/>
    <p:sldLayoutId id="2147483688" r:id="rId3"/>
    <p:sldLayoutId id="2147483687" r:id="rId4"/>
    <p:sldLayoutId id="2147483686" r:id="rId5"/>
    <p:sldLayoutId id="2147483685" r:id="rId6"/>
    <p:sldLayoutId id="2147483684" r:id="rId7"/>
    <p:sldLayoutId id="2147483682" r:id="rId8"/>
    <p:sldLayoutId id="2147483681" r:id="rId9"/>
    <p:sldLayoutId id="2147483680" r:id="rId10"/>
  </p:sldLayoutIdLst>
  <p:transition spd="slow"/>
  <p:hf sldNum="0"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003366"/>
          </a:solidFill>
          <a:latin typeface="Arial" charset="0"/>
        </a:defRPr>
      </a:lvl9pPr>
    </p:titleStyle>
    <p:bodyStyle>
      <a:lvl1pPr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defRPr sz="2600">
          <a:solidFill>
            <a:srgbClr val="000000"/>
          </a:solidFill>
          <a:latin typeface="+mn-lt"/>
          <a:ea typeface="+mn-ea"/>
          <a:cs typeface="+mn-cs"/>
        </a:defRPr>
      </a:lvl1pPr>
      <a:lvl2pPr marL="3556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2pPr>
      <a:lvl3pPr marL="723900" indent="-1889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3pPr>
      <a:lvl4pPr marL="107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4pPr>
      <a:lvl5pPr marL="14351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rgbClr val="000000"/>
        </a:buClr>
        <a:buFont typeface="Arial" pitchFamily="34" charset="0"/>
        <a:buChar char="−"/>
        <a:defRPr sz="2600">
          <a:solidFill>
            <a:srgbClr val="000000"/>
          </a:solidFill>
          <a:latin typeface="+mn-lt"/>
        </a:defRPr>
      </a:lvl5pPr>
      <a:lvl6pPr marL="18923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6pPr>
      <a:lvl7pPr marL="23495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7pPr>
      <a:lvl8pPr marL="28067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8pPr>
      <a:lvl9pPr marL="3263900" indent="-176213" algn="l" rtl="0" eaLnBrk="1" fontAlgn="base" hangingPunct="1">
        <a:lnSpc>
          <a:spcPct val="102000"/>
        </a:lnSpc>
        <a:spcBef>
          <a:spcPts val="500"/>
        </a:spcBef>
        <a:spcAft>
          <a:spcPct val="0"/>
        </a:spcAft>
        <a:buClr>
          <a:schemeClr val="tx1"/>
        </a:buClr>
        <a:buSzPct val="90000"/>
        <a:buChar char="-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4" name="Title 1">
            <a:extLst>
              <a:ext uri="{FF2B5EF4-FFF2-40B4-BE49-F238E27FC236}">
                <a16:creationId xmlns:a16="http://schemas.microsoft.com/office/drawing/2014/main" id="{14395189-87F9-C591-FC38-DCE62313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17" y="1927115"/>
            <a:ext cx="8642350" cy="3214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0">
                <a:latin typeface="Al Tarikh" pitchFamily="2" charset="-78"/>
                <a:cs typeface="Al Tarikh" pitchFamily="2" charset="-78"/>
              </a:rPr>
              <a:t>IoT Network Security in Smart Homes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1DCD8-3556-68D0-2F69-AC4120305631}"/>
              </a:ext>
            </a:extLst>
          </p:cNvPr>
          <p:cNvSpPr txBox="1"/>
          <p:nvPr/>
        </p:nvSpPr>
        <p:spPr>
          <a:xfrm>
            <a:off x="2443646" y="2405733"/>
            <a:ext cx="7550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0" err="1">
                <a:effectLst/>
                <a:latin typeface="Times New Roman" panose="02020603050405020304" pitchFamily="18" charset="0"/>
              </a:rPr>
              <a:t>Untersuchung</a:t>
            </a:r>
            <a:r>
              <a:rPr lang="en-GB" b="1" i="0">
                <a:effectLst/>
                <a:latin typeface="Times New Roman" panose="02020603050405020304" pitchFamily="18" charset="0"/>
              </a:rPr>
              <a:t> der </a:t>
            </a:r>
            <a:r>
              <a:rPr lang="en-GB" b="1" i="0" err="1">
                <a:effectLst/>
                <a:latin typeface="Times New Roman" panose="02020603050405020304" pitchFamily="18" charset="0"/>
              </a:rPr>
              <a:t>verschieden</a:t>
            </a:r>
            <a:r>
              <a:rPr lang="en-GB" b="1" i="0">
                <a:effectLst/>
                <a:latin typeface="Times New Roman" panose="02020603050405020304" pitchFamily="18" charset="0"/>
              </a:rPr>
              <a:t> </a:t>
            </a:r>
            <a:r>
              <a:rPr lang="en-GB" b="1" i="0" err="1">
                <a:effectLst/>
                <a:latin typeface="Times New Roman" panose="02020603050405020304" pitchFamily="18" charset="0"/>
              </a:rPr>
              <a:t>Schutzmechanismen</a:t>
            </a:r>
            <a:endParaRPr lang="en-GB" b="1">
              <a:latin typeface="Times New Roman" panose="02020603050405020304" pitchFamily="18" charset="0"/>
            </a:endParaRPr>
          </a:p>
          <a:p>
            <a:pPr algn="ctr"/>
            <a:r>
              <a:rPr lang="en-GB" b="1" i="0">
                <a:effectLst/>
                <a:latin typeface="Times New Roman" panose="02020603050405020304" pitchFamily="18" charset="0"/>
              </a:rPr>
              <a:t>in Smart Home </a:t>
            </a:r>
            <a:r>
              <a:rPr lang="en-GB" b="1" i="0" err="1">
                <a:effectLst/>
                <a:latin typeface="Times New Roman" panose="02020603050405020304" pitchFamily="18" charset="0"/>
              </a:rPr>
              <a:t>Netzwerken</a:t>
            </a:r>
            <a:endParaRPr lang="en-DE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F823A-6F28-F0FA-60E5-46747601A022}"/>
              </a:ext>
            </a:extLst>
          </p:cNvPr>
          <p:cNvSpPr txBox="1"/>
          <p:nvPr/>
        </p:nvSpPr>
        <p:spPr>
          <a:xfrm>
            <a:off x="4535548" y="3221605"/>
            <a:ext cx="345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>
                <a:solidFill>
                  <a:srgbClr val="003366"/>
                </a:solidFill>
                <a:latin typeface="Al Tarikh" pitchFamily="2" charset="-78"/>
                <a:cs typeface="Al Tarikh" pitchFamily="2" charset="-78"/>
              </a:rPr>
              <a:t>Aiman Al-Hazmi &amp; </a:t>
            </a:r>
            <a:r>
              <a:rPr lang="en-GB" b="0" i="0" err="1">
                <a:solidFill>
                  <a:srgbClr val="003366"/>
                </a:solidFill>
                <a:effectLst/>
                <a:latin typeface="Al Tarikh" pitchFamily="2" charset="-78"/>
                <a:cs typeface="Al Tarikh" pitchFamily="2" charset="-78"/>
              </a:rPr>
              <a:t>Zohreh</a:t>
            </a:r>
            <a:r>
              <a:rPr lang="en-GB" b="0" i="0">
                <a:solidFill>
                  <a:srgbClr val="003366"/>
                </a:solidFill>
                <a:effectLst/>
                <a:latin typeface="Al Tarikh" pitchFamily="2" charset="-78"/>
                <a:cs typeface="Al Tarikh" pitchFamily="2" charset="-78"/>
              </a:rPr>
              <a:t> </a:t>
            </a:r>
            <a:r>
              <a:rPr lang="en-GB" b="0" i="0" err="1">
                <a:solidFill>
                  <a:srgbClr val="003366"/>
                </a:solidFill>
                <a:effectLst/>
                <a:latin typeface="Al Tarikh" pitchFamily="2" charset="-78"/>
                <a:cs typeface="Al Tarikh" pitchFamily="2" charset="-78"/>
              </a:rPr>
              <a:t>Asadi</a:t>
            </a:r>
            <a:endParaRPr lang="en-DE">
              <a:solidFill>
                <a:srgbClr val="003366"/>
              </a:solidFill>
              <a:latin typeface="Al Tarikh" pitchFamily="2" charset="-78"/>
              <a:cs typeface="Al Tarikh" pitchFamily="2" charset="-78"/>
            </a:endParaRPr>
          </a:p>
        </p:txBody>
      </p:sp>
      <p:pic>
        <p:nvPicPr>
          <p:cNvPr id="14" name="Picture 1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D59C815-6A34-54A3-8E8D-E96E3059F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9290"/>
            <a:ext cx="3201117" cy="32075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FB7EB2-892F-588E-B39F-A2DEE232A0F9}"/>
              </a:ext>
            </a:extLst>
          </p:cNvPr>
          <p:cNvSpPr txBox="1"/>
          <p:nvPr/>
        </p:nvSpPr>
        <p:spPr>
          <a:xfrm>
            <a:off x="0" y="201749"/>
            <a:ext cx="3827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>
                <a:solidFill>
                  <a:srgbClr val="5F5F5F"/>
                </a:solidFill>
                <a:latin typeface="Al Tarikh" pitchFamily="2" charset="-78"/>
                <a:cs typeface="Al Tarikh" pitchFamily="2" charset="-78"/>
              </a:rPr>
              <a:t>Proseminar – </a:t>
            </a:r>
            <a:r>
              <a:rPr lang="en-US" sz="1000" b="0" err="1">
                <a:solidFill>
                  <a:srgbClr val="5F5F5F"/>
                </a:solidFill>
                <a:latin typeface="Al Tarikh" pitchFamily="2" charset="-78"/>
                <a:cs typeface="Al Tarikh" pitchFamily="2" charset="-78"/>
              </a:rPr>
              <a:t>Technische</a:t>
            </a:r>
            <a:r>
              <a:rPr lang="en-US" sz="1000" b="0">
                <a:solidFill>
                  <a:srgbClr val="5F5F5F"/>
                </a:solidFill>
                <a:latin typeface="Al Tarikh" pitchFamily="2" charset="-78"/>
                <a:cs typeface="Al Tarikh" pitchFamily="2" charset="-78"/>
              </a:rPr>
              <a:t> </a:t>
            </a:r>
            <a:r>
              <a:rPr lang="en-US" sz="1000" b="0" err="1">
                <a:solidFill>
                  <a:srgbClr val="5F5F5F"/>
                </a:solidFill>
                <a:latin typeface="Al Tarikh" pitchFamily="2" charset="-78"/>
                <a:cs typeface="Al Tarikh" pitchFamily="2" charset="-78"/>
              </a:rPr>
              <a:t>Informatik</a:t>
            </a:r>
            <a:endParaRPr lang="en-DE" sz="1000">
              <a:solidFill>
                <a:srgbClr val="5F5F5F"/>
              </a:solidFill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0DA7F5-114A-5F8A-5039-A6C0F665F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76" y="465827"/>
            <a:ext cx="8642350" cy="465343"/>
          </a:xfrm>
        </p:spPr>
        <p:txBody>
          <a:bodyPr/>
          <a:lstStyle/>
          <a:p>
            <a:pPr algn="ctr"/>
            <a:r>
              <a:rPr lang="en-AU" err="1">
                <a:latin typeface="Arial"/>
                <a:cs typeface="Arial"/>
              </a:rPr>
              <a:t>Ergänzende</a:t>
            </a:r>
            <a:r>
              <a:rPr lang="en-AU">
                <a:latin typeface="Arial"/>
                <a:cs typeface="Arial"/>
              </a:rPr>
              <a:t> </a:t>
            </a:r>
            <a:r>
              <a:rPr lang="en-AU" err="1">
                <a:latin typeface="Arial"/>
                <a:cs typeface="Arial"/>
              </a:rPr>
              <a:t>Quellen</a:t>
            </a:r>
            <a:endParaRPr lang="en-AU" err="1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83B132-25DA-EAB6-57AE-DE8E50763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764" y="1031082"/>
            <a:ext cx="8642350" cy="3646885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endParaRPr lang="en-AU" sz="1800"/>
          </a:p>
          <a:p>
            <a:pPr marL="342900" indent="-342900" algn="just">
              <a:buFont typeface="+mj-lt"/>
              <a:buAutoNum type="arabicPeriod"/>
            </a:pPr>
            <a:endParaRPr lang="en-AU" sz="1800"/>
          </a:p>
          <a:p>
            <a:pPr marL="342900" indent="-342900" algn="just">
              <a:buFont typeface="+mj-lt"/>
              <a:buAutoNum type="arabicPeriod"/>
            </a:pPr>
            <a:r>
              <a:rPr lang="en-AU" sz="1800"/>
              <a:t>Internet of things (</a:t>
            </a:r>
            <a:r>
              <a:rPr lang="en-AU" sz="1800" err="1"/>
              <a:t>iot</a:t>
            </a:r>
            <a:r>
              <a:rPr lang="en-AU" sz="1800"/>
              <a:t>) of smart home: Privacy and security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AU" sz="1800"/>
              <a:t>A security authorization scheme for smart home internet of things devices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AU" sz="1800"/>
              <a:t>Designing eﬀicient smart home management with </a:t>
            </a:r>
            <a:r>
              <a:rPr lang="en-AU" sz="1800" err="1"/>
              <a:t>iot</a:t>
            </a:r>
            <a:r>
              <a:rPr lang="en-AU" sz="1800"/>
              <a:t> smart lighting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AU" sz="1800" err="1"/>
              <a:t>Iot</a:t>
            </a:r>
            <a:r>
              <a:rPr lang="en-AU" sz="1800"/>
              <a:t> privacy and security challenges for smart home environments</a:t>
            </a:r>
            <a:br>
              <a:rPr lang="en-AU" sz="800" b="0" i="0">
                <a:solidFill>
                  <a:srgbClr val="5D6879"/>
                </a:solidFill>
                <a:effectLst/>
                <a:latin typeface="Lato" panose="020B0604020202020204" pitchFamily="34" charset="0"/>
              </a:rPr>
            </a:br>
            <a:endParaRPr lang="LID4096" sz="800" kern="1200">
              <a:solidFill>
                <a:sysClr val="windowText" lastClr="000000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F648D0-673E-A925-397D-9B6416DE7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>
                <a:latin typeface="Arial"/>
                <a:cs typeface="Arial"/>
              </a:rPr>
              <a:t>IoT Network Security in Smart Homes, 06.06.2023, …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7966172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A208D3-EB7D-3EE8-D6AD-0F1FE2A7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557746"/>
            <a:ext cx="8642350" cy="321469"/>
          </a:xfrm>
        </p:spPr>
        <p:txBody>
          <a:bodyPr/>
          <a:lstStyle/>
          <a:p>
            <a:pPr algn="ctr"/>
            <a:r>
              <a:rPr lang="en-GB" err="1">
                <a:latin typeface="Arial"/>
                <a:cs typeface="Arial"/>
              </a:rPr>
              <a:t>Zwischenstand</a:t>
            </a:r>
            <a:endParaRPr lang="LID4096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54C6A7-9B6F-044F-B634-F0BD96BF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endParaRPr lang="en-US" sz="2000"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cs typeface="Arial"/>
              </a:rPr>
              <a:t>Eine </a:t>
            </a:r>
            <a:r>
              <a:rPr lang="en-US" sz="2000" err="1">
                <a:cs typeface="Arial"/>
              </a:rPr>
              <a:t>geeignete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Umsetzung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finden</a:t>
            </a:r>
            <a:r>
              <a:rPr lang="en-US" sz="2000">
                <a:cs typeface="Arial"/>
              </a:rPr>
              <a:t> und </a:t>
            </a:r>
            <a:r>
              <a:rPr lang="en-US" sz="2000" err="1">
                <a:cs typeface="Arial"/>
              </a:rPr>
              <a:t>erläutern</a:t>
            </a:r>
            <a:r>
              <a:rPr lang="en-US" sz="2000">
                <a:cs typeface="Arial"/>
              </a:rPr>
              <a:t>, </a:t>
            </a:r>
            <a:r>
              <a:rPr lang="en-US" sz="2000" err="1">
                <a:cs typeface="Arial"/>
              </a:rPr>
              <a:t>welche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Verschlüsselungs</a:t>
            </a:r>
            <a:r>
              <a:rPr lang="en-US" sz="2000">
                <a:cs typeface="Arial"/>
              </a:rPr>
              <a:t>- und </a:t>
            </a:r>
            <a:r>
              <a:rPr lang="en-US" sz="2000" err="1">
                <a:cs typeface="Arial"/>
              </a:rPr>
              <a:t>Autorisierungsalgorithmen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verwendet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wurden</a:t>
            </a:r>
            <a:r>
              <a:rPr lang="en-US" sz="2000">
                <a:cs typeface="Arial"/>
              </a:rPr>
              <a:t>. </a:t>
            </a:r>
            <a:endParaRPr lang="de-DE" sz="2000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cs typeface="Arial"/>
              </a:rPr>
              <a:t>Die </a:t>
            </a:r>
            <a:r>
              <a:rPr lang="en-US" sz="2000" err="1">
                <a:cs typeface="Arial"/>
              </a:rPr>
              <a:t>relevanten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Kapitel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mit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aussagekräftigen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Stichpunkten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ausfüllen</a:t>
            </a:r>
            <a:r>
              <a:rPr lang="en-US" sz="2000">
                <a:cs typeface="Arial"/>
              </a:rPr>
              <a:t>. </a:t>
            </a:r>
            <a:endParaRPr lang="de-DE" sz="2000">
              <a:cs typeface="Arial"/>
            </a:endParaRPr>
          </a:p>
          <a:p>
            <a:pPr marL="342900" indent="-342900">
              <a:buFont typeface="Arial"/>
              <a:buChar char="•"/>
            </a:pPr>
            <a:endParaRPr lang="en-US" sz="2000"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cs typeface="Arial"/>
              </a:rPr>
              <a:t>Eine </a:t>
            </a:r>
            <a:r>
              <a:rPr lang="en-US" sz="2000" err="1">
                <a:cs typeface="Arial"/>
              </a:rPr>
              <a:t>gründliche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Durchsicht</a:t>
            </a:r>
            <a:r>
              <a:rPr lang="en-US" sz="2000">
                <a:cs typeface="Arial"/>
              </a:rPr>
              <a:t> der </a:t>
            </a:r>
            <a:r>
              <a:rPr lang="en-US" sz="2000" err="1">
                <a:cs typeface="Arial"/>
              </a:rPr>
              <a:t>bisherigen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Quellen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vornehmen</a:t>
            </a:r>
            <a:r>
              <a:rPr lang="en-US" sz="2000">
                <a:cs typeface="Arial"/>
              </a:rPr>
              <a:t>, </a:t>
            </a:r>
            <a:r>
              <a:rPr lang="en-US" sz="2000" err="1">
                <a:cs typeface="Arial"/>
              </a:rPr>
              <a:t>Notizen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machen</a:t>
            </a:r>
            <a:r>
              <a:rPr lang="en-US" sz="2000">
                <a:cs typeface="Arial"/>
              </a:rPr>
              <a:t> und </a:t>
            </a:r>
            <a:r>
              <a:rPr lang="en-US" sz="2000" err="1">
                <a:cs typeface="Arial"/>
              </a:rPr>
              <a:t>eine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Zusammenfassung</a:t>
            </a:r>
            <a:r>
              <a:rPr lang="en-US" sz="2000">
                <a:cs typeface="Arial"/>
              </a:rPr>
              <a:t> </a:t>
            </a:r>
            <a:r>
              <a:rPr lang="en-US" sz="2000" err="1">
                <a:cs typeface="Arial"/>
              </a:rPr>
              <a:t>erstellen</a:t>
            </a:r>
            <a:r>
              <a:rPr lang="en-US" sz="2000">
                <a:cs typeface="Arial"/>
              </a:rPr>
              <a:t>.</a:t>
            </a:r>
            <a:endParaRPr lang="de-DE" sz="2000"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1A549D-D960-B23E-9999-2EF22871A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>
                <a:latin typeface="Arial"/>
                <a:cs typeface="Arial"/>
              </a:rPr>
              <a:t>IoT Network Security in Smart Homes, 06.06.2023, …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44530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39FC-910A-837A-201D-595B7659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282" y="1675114"/>
            <a:ext cx="7886700" cy="994172"/>
          </a:xfrm>
        </p:spPr>
        <p:txBody>
          <a:bodyPr/>
          <a:lstStyle/>
          <a:p>
            <a:r>
              <a:rPr lang="en-DE"/>
              <a:t>Danke für die Aufmerksamkeit!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48980-CB1A-AFA2-8163-773A9F060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6519" y="4928135"/>
            <a:ext cx="5976938" cy="215365"/>
          </a:xfrm>
        </p:spPr>
        <p:txBody>
          <a:bodyPr/>
          <a:lstStyle/>
          <a:p>
            <a:r>
              <a:rPr lang="de-DE">
                <a:latin typeface="Arial"/>
                <a:cs typeface="Arial"/>
              </a:rPr>
              <a:t>IoT Network Security </a:t>
            </a:r>
            <a:r>
              <a:rPr lang="de-DE" sz="1000" i="0">
                <a:effectLst/>
                <a:latin typeface="Arial"/>
                <a:cs typeface="Arial"/>
              </a:rPr>
              <a:t>in Smart </a:t>
            </a:r>
            <a:r>
              <a:rPr lang="de-DE">
                <a:latin typeface="Arial"/>
                <a:cs typeface="Arial"/>
              </a:rPr>
              <a:t>Homes, 06.06.2023, …</a:t>
            </a:r>
            <a:endParaRPr lang="en-GB" sz="1000">
              <a:cs typeface="Arial"/>
            </a:endParaRPr>
          </a:p>
          <a:p>
            <a:pPr algn="ctr"/>
            <a:endParaRPr lang="en-GB" sz="1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851975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01C59-4227-16FB-FD7D-6D64238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09" y="470749"/>
            <a:ext cx="8642350" cy="321469"/>
          </a:xfrm>
        </p:spPr>
        <p:txBody>
          <a:bodyPr/>
          <a:lstStyle/>
          <a:p>
            <a:pPr algn="ctr"/>
            <a:r>
              <a:rPr lang="en-AU" err="1">
                <a:latin typeface="Arial"/>
                <a:cs typeface="Arial"/>
              </a:rPr>
              <a:t>Rückblick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573FA-5D3C-E534-6BEF-79A540D01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056" y="1214438"/>
            <a:ext cx="5649119" cy="364688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1800">
              <a:cs typeface="Arial"/>
            </a:endParaRPr>
          </a:p>
          <a:p>
            <a:endParaRPr lang="en-GB" sz="180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/>
              <a:t>Def IoT</a:t>
            </a:r>
            <a:endParaRPr lang="en-GB" sz="180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err="1"/>
              <a:t>Schwerpunkt</a:t>
            </a:r>
            <a:endParaRPr lang="en-GB" sz="180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/>
              <a:t>Alte </a:t>
            </a:r>
            <a:r>
              <a:rPr lang="en-GB" sz="1800" err="1"/>
              <a:t>Quellen</a:t>
            </a:r>
            <a:r>
              <a:rPr lang="en-GB" sz="1800"/>
              <a:t> (7 </a:t>
            </a:r>
            <a:r>
              <a:rPr lang="en-GB" sz="1800" err="1"/>
              <a:t>Quellen</a:t>
            </a:r>
            <a:r>
              <a:rPr lang="en-GB" sz="1800"/>
              <a:t>)</a:t>
            </a:r>
            <a:endParaRPr lang="en-GB" sz="180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/>
              <a:t>Alte </a:t>
            </a:r>
            <a:r>
              <a:rPr lang="en-GB" sz="1800" err="1"/>
              <a:t>Grundstruktur</a:t>
            </a:r>
            <a:endParaRPr lang="en-GB" sz="180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sz="1800"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08E1E6-4DA1-22D2-8B3A-4E7B97A07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>
                <a:latin typeface="Arial"/>
                <a:cs typeface="Arial"/>
              </a:rPr>
              <a:t>IoT Network Security in Smart Homes, 06.06.2023, …</a:t>
            </a:r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3846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4C240-6F88-5227-FD29-13A8F64A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470749"/>
            <a:ext cx="8642350" cy="321469"/>
          </a:xfrm>
        </p:spPr>
        <p:txBody>
          <a:bodyPr/>
          <a:lstStyle/>
          <a:p>
            <a:pPr algn="ctr"/>
            <a:r>
              <a:rPr lang="en-GB" err="1">
                <a:latin typeface="Arial"/>
                <a:cs typeface="Arial"/>
              </a:rPr>
              <a:t>Kapitalstrukturänderung</a:t>
            </a:r>
            <a:endParaRPr lang="LID4096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678B2A-3729-DE1D-B14E-982A0E4F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>
                <a:latin typeface="Arial"/>
                <a:cs typeface="Arial"/>
              </a:rPr>
              <a:t>IoT Network Security in Smart Homes, 06.06.2023, …</a:t>
            </a:r>
          </a:p>
          <a:p>
            <a:endParaRPr lang="de-DE">
              <a:cs typeface="Arial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3A2775C0-7631-DC48-7518-24B1EDC3B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2268"/>
              </p:ext>
            </p:extLst>
          </p:nvPr>
        </p:nvGraphicFramePr>
        <p:xfrm>
          <a:off x="1859923" y="860827"/>
          <a:ext cx="5179605" cy="388351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35921">
                  <a:extLst>
                    <a:ext uri="{9D8B030D-6E8A-4147-A177-3AD203B41FA5}">
                      <a16:colId xmlns:a16="http://schemas.microsoft.com/office/drawing/2014/main" val="1946010007"/>
                    </a:ext>
                  </a:extLst>
                </a:gridCol>
                <a:gridCol w="1035921">
                  <a:extLst>
                    <a:ext uri="{9D8B030D-6E8A-4147-A177-3AD203B41FA5}">
                      <a16:colId xmlns:a16="http://schemas.microsoft.com/office/drawing/2014/main" val="3179659690"/>
                    </a:ext>
                  </a:extLst>
                </a:gridCol>
                <a:gridCol w="1035921">
                  <a:extLst>
                    <a:ext uri="{9D8B030D-6E8A-4147-A177-3AD203B41FA5}">
                      <a16:colId xmlns:a16="http://schemas.microsoft.com/office/drawing/2014/main" val="2501754223"/>
                    </a:ext>
                  </a:extLst>
                </a:gridCol>
                <a:gridCol w="1035921">
                  <a:extLst>
                    <a:ext uri="{9D8B030D-6E8A-4147-A177-3AD203B41FA5}">
                      <a16:colId xmlns:a16="http://schemas.microsoft.com/office/drawing/2014/main" val="2156991246"/>
                    </a:ext>
                  </a:extLst>
                </a:gridCol>
                <a:gridCol w="1035921">
                  <a:extLst>
                    <a:ext uri="{9D8B030D-6E8A-4147-A177-3AD203B41FA5}">
                      <a16:colId xmlns:a16="http://schemas.microsoft.com/office/drawing/2014/main" val="2593993668"/>
                    </a:ext>
                  </a:extLst>
                </a:gridCol>
              </a:tblGrid>
              <a:tr h="6326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800" b="1" i="0" u="none" strike="noStrike" baseline="0" noProof="0">
                          <a:solidFill>
                            <a:srgbClr val="000000"/>
                          </a:solidFill>
                          <a:latin typeface="Arial"/>
                        </a:rPr>
                        <a:t>Grundlagen von Smart Home Netzwerken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800" b="1" i="0" u="sng" strike="noStrike" baseline="0" noProof="0">
                          <a:solidFill>
                            <a:srgbClr val="000000"/>
                          </a:solidFill>
                          <a:latin typeface="Arial"/>
                        </a:rPr>
                        <a:t>Verschlüsselung, Authentifizierung und Zugriffskontrolle in Smart Home-Netzwerken</a:t>
                      </a:r>
                      <a:endParaRPr lang="de-DE" b="1" i="0" u="sng" strike="noStrike" baseline="0" noProof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800" b="1" i="0" u="sng" strike="noStrike" baseline="0" noProof="0">
                          <a:solidFill>
                            <a:srgbClr val="000000"/>
                          </a:solidFill>
                          <a:latin typeface="Arial"/>
                        </a:rPr>
                        <a:t>Mutual Authentication und TLS in Smart Home Netzwerken</a:t>
                      </a:r>
                      <a:endParaRPr lang="de-DE" u="sng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800">
                          <a:solidFill>
                            <a:schemeClr val="tx1"/>
                          </a:solidFill>
                        </a:rPr>
                        <a:t>Best Practices und Implementierungsbeispiele </a:t>
                      </a:r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800">
                          <a:solidFill>
                            <a:schemeClr val="tx1"/>
                          </a:solidFill>
                        </a:rPr>
                        <a:t>Zusammenfassung und Ausblick</a:t>
                      </a:r>
                      <a:endParaRPr lang="de-DE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176452"/>
                  </a:ext>
                </a:extLst>
              </a:tr>
              <a:tr h="632665">
                <a:tc>
                  <a:txBody>
                    <a:bodyPr/>
                    <a:lstStyle/>
                    <a:p>
                      <a:r>
                        <a:rPr lang="de-DE" sz="800"/>
                        <a:t>Architektur von Smart Home-Netzwerken </a:t>
                      </a:r>
                      <a:endParaRPr lang="LID4096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800" b="0" i="0" u="none" strike="noStrike" noProof="0">
                          <a:latin typeface="Arial"/>
                        </a:rPr>
                        <a:t>Verschlüsselungstechnologien</a:t>
                      </a:r>
                      <a:r>
                        <a:rPr lang="de-DE" sz="800"/>
                        <a:t> 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800" b="0" i="0" u="none" strike="noStrike" noProof="0">
                          <a:latin typeface="Arial"/>
                        </a:rPr>
                        <a:t>Mutual Authentication und TLS in Smart Home Netzwerken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Best Practices für die IoT-Netzwerksicherheit in Smart Homes </a:t>
                      </a:r>
                      <a:endParaRPr lang="LID4096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Zusammenfassung der Ergebnisse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63729"/>
                  </a:ext>
                </a:extLst>
              </a:tr>
              <a:tr h="942505">
                <a:tc>
                  <a:txBody>
                    <a:bodyPr/>
                    <a:lstStyle/>
                    <a:p>
                      <a:r>
                        <a:rPr lang="de-DE" sz="800"/>
                        <a:t>Bedrohungen und Risiken für Smart Home-Netzwerke </a:t>
                      </a:r>
                      <a:endParaRPr lang="LID4096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800" b="0" i="0" u="none" strike="noStrike" noProof="0">
                          <a:latin typeface="Arial"/>
                        </a:rPr>
                        <a:t>Authentifizierung</a:t>
                      </a:r>
                      <a:endParaRPr lang="de-DE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800" b="0" i="0" u="none" strike="noStrike" baseline="0" noProof="0"/>
                        <a:t>TLS (Transport Layer Security)</a:t>
                      </a:r>
                      <a:endParaRPr lang="de-D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Ausblick auf zukünftige Entwicklungen und Forschungsbedarf </a:t>
                      </a:r>
                      <a:endParaRPr lang="LID4096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145283"/>
                  </a:ext>
                </a:extLst>
              </a:tr>
              <a:tr h="742694">
                <a:tc>
                  <a:txBody>
                    <a:bodyPr/>
                    <a:lstStyle/>
                    <a:p>
                      <a:r>
                        <a:rPr lang="de-DE" sz="800"/>
                        <a:t>Wichtige Schutzmechanismen zur Sicherung von Smart Home-Netzwerken</a:t>
                      </a:r>
                      <a:endParaRPr lang="LID4096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800" b="0" i="0" u="none" strike="noStrike" noProof="0">
                          <a:latin typeface="Arial"/>
                        </a:rPr>
                        <a:t>Zugriffskontrolle und Berechtigungen</a:t>
                      </a:r>
                      <a:endParaRPr lang="de-DE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LID4096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LID4096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166278"/>
                  </a:ext>
                </a:extLst>
              </a:tr>
              <a:tr h="74269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800"/>
                    </a:p>
                    <a:p>
                      <a:pPr lvl="0">
                        <a:buNone/>
                      </a:pPr>
                      <a:r>
                        <a:rPr lang="de-DE" sz="800" b="0" i="0" u="sng" strike="noStrike" baseline="0" noProof="0">
                          <a:solidFill>
                            <a:srgbClr val="333333"/>
                          </a:solidFill>
                          <a:latin typeface="Arial"/>
                        </a:rPr>
                        <a:t>Kommunikationsprotokolle in Smart Home Netzwerken</a:t>
                      </a:r>
                      <a:endParaRPr lang="de-DE" u="sng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800" b="0" i="0" u="none" strike="noStrike" noProof="0">
                        <a:latin typeface="Arial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 sz="800" b="0" i="0" u="none" strike="noStrike" noProof="0">
                        <a:latin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de-DE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953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9136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31D57-ED22-6270-CDCA-4F6D47890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505609"/>
            <a:ext cx="8642350" cy="468099"/>
          </a:xfrm>
        </p:spPr>
        <p:txBody>
          <a:bodyPr/>
          <a:lstStyle/>
          <a:p>
            <a:pPr algn="ctr"/>
            <a:r>
              <a:rPr lang="en-GB" err="1">
                <a:latin typeface="Arial"/>
                <a:cs typeface="Arial"/>
              </a:rPr>
              <a:t>Quellen</a:t>
            </a:r>
            <a:r>
              <a:rPr lang="en-GB">
                <a:latin typeface="Arial"/>
                <a:cs typeface="Arial"/>
              </a:rPr>
              <a:t> und </a:t>
            </a:r>
            <a:r>
              <a:rPr lang="en-GB" err="1">
                <a:latin typeface="Arial"/>
                <a:cs typeface="Arial"/>
              </a:rPr>
              <a:t>Kapitalstruktur</a:t>
            </a:r>
            <a:endParaRPr lang="LID4096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D04FCB-D729-9CD1-7269-DA8DFECFF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>
                <a:latin typeface="Arial"/>
                <a:cs typeface="Arial"/>
              </a:rPr>
              <a:t>IoT Network Security in Smart Homes, 06.06.2023, …</a:t>
            </a:r>
          </a:p>
          <a:p>
            <a:endParaRPr lang="de-DE">
              <a:cs typeface="Arial"/>
            </a:endParaRPr>
          </a:p>
        </p:txBody>
      </p:sp>
      <p:graphicFrame>
        <p:nvGraphicFramePr>
          <p:cNvPr id="8" name="Tabelle 8">
            <a:extLst>
              <a:ext uri="{FF2B5EF4-FFF2-40B4-BE49-F238E27FC236}">
                <a16:creationId xmlns:a16="http://schemas.microsoft.com/office/drawing/2014/main" id="{F2A476DB-0062-6EB9-F1C6-F1103B74EA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954778"/>
              </p:ext>
            </p:extLst>
          </p:nvPr>
        </p:nvGraphicFramePr>
        <p:xfrm>
          <a:off x="353697" y="1864081"/>
          <a:ext cx="8446712" cy="1281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678">
                  <a:extLst>
                    <a:ext uri="{9D8B030D-6E8A-4147-A177-3AD203B41FA5}">
                      <a16:colId xmlns:a16="http://schemas.microsoft.com/office/drawing/2014/main" val="780231470"/>
                    </a:ext>
                  </a:extLst>
                </a:gridCol>
                <a:gridCol w="2111678">
                  <a:extLst>
                    <a:ext uri="{9D8B030D-6E8A-4147-A177-3AD203B41FA5}">
                      <a16:colId xmlns:a16="http://schemas.microsoft.com/office/drawing/2014/main" val="301651836"/>
                    </a:ext>
                  </a:extLst>
                </a:gridCol>
                <a:gridCol w="2111678">
                  <a:extLst>
                    <a:ext uri="{9D8B030D-6E8A-4147-A177-3AD203B41FA5}">
                      <a16:colId xmlns:a16="http://schemas.microsoft.com/office/drawing/2014/main" val="1668137123"/>
                    </a:ext>
                  </a:extLst>
                </a:gridCol>
                <a:gridCol w="2111678">
                  <a:extLst>
                    <a:ext uri="{9D8B030D-6E8A-4147-A177-3AD203B41FA5}">
                      <a16:colId xmlns:a16="http://schemas.microsoft.com/office/drawing/2014/main" val="618049936"/>
                    </a:ext>
                  </a:extLst>
                </a:gridCol>
              </a:tblGrid>
              <a:tr h="459598">
                <a:tc>
                  <a:txBody>
                    <a:bodyPr/>
                    <a:lstStyle/>
                    <a:p>
                      <a:r>
                        <a:rPr lang="de-DE" sz="1200">
                          <a:solidFill>
                            <a:sysClr val="windowText" lastClr="000000"/>
                          </a:solidFill>
                        </a:rPr>
                        <a:t>IoT-Netzwerksicherheit in Smart Homes </a:t>
                      </a:r>
                      <a:endParaRPr lang="LID4096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solidFill>
                            <a:sysClr val="windowText" lastClr="000000"/>
                          </a:solidFill>
                        </a:rPr>
                        <a:t>Verschlüsselung in Smart Home-Netzwerken </a:t>
                      </a:r>
                      <a:endParaRPr lang="LID4096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solidFill>
                            <a:sysClr val="windowText" lastClr="000000"/>
                          </a:solidFill>
                        </a:rPr>
                        <a:t>Authentifizierung und Zugriffskontrolle in Smart Home-Netzwerken </a:t>
                      </a:r>
                      <a:endParaRPr lang="LID4096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>
                          <a:solidFill>
                            <a:sysClr val="windowText" lastClr="000000"/>
                          </a:solidFill>
                        </a:rPr>
                        <a:t>Best Practices und Implementierungsbeispiele </a:t>
                      </a:r>
                      <a:endParaRPr lang="LID4096" sz="120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190654"/>
                  </a:ext>
                </a:extLst>
              </a:tr>
              <a:tr h="641193">
                <a:tc>
                  <a:txBody>
                    <a:bodyPr/>
                    <a:lstStyle/>
                    <a:p>
                      <a:r>
                        <a:rPr lang="en-GB"/>
                        <a:t>1, 3, 6, 8, 11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1, 2, 5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1, 9</a:t>
                      </a:r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1, 4, 5, 7, 10</a:t>
                      </a:r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01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27522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B24E61-A3CB-AC7F-3CFC-2F35D254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506210"/>
            <a:ext cx="8642350" cy="361419"/>
          </a:xfrm>
        </p:spPr>
        <p:txBody>
          <a:bodyPr/>
          <a:lstStyle/>
          <a:p>
            <a:pPr marL="285750" indent="-285750" algn="ctr"/>
            <a:r>
              <a:rPr lang="de-DE">
                <a:latin typeface="Arial"/>
                <a:cs typeface="Arial"/>
              </a:rPr>
              <a:t>Grund für die Auswahl der besten Quellen</a:t>
            </a:r>
            <a:endParaRPr lang="de-DE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6F69FF-5077-6B06-78EA-2FFDCE82B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574123"/>
            <a:ext cx="8642350" cy="2551844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sz="1400"/>
              <a:t> Quelle 1, "</a:t>
            </a:r>
            <a:r>
              <a:rPr lang="de-DE" sz="1400" err="1"/>
              <a:t>Cybersecurity</a:t>
            </a:r>
            <a:r>
              <a:rPr lang="de-DE" sz="1400"/>
              <a:t> in Smart Homes: </a:t>
            </a:r>
            <a:r>
              <a:rPr lang="de-DE" sz="1400" err="1"/>
              <a:t>Architectures</a:t>
            </a:r>
            <a:r>
              <a:rPr lang="de-DE" sz="1400"/>
              <a:t>, Solutions and Technologies" bietet einen umfassenden Überblick über IoT-Sicherheit in Smart Homes.</a:t>
            </a:r>
            <a:endParaRPr lang="de-DE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e-DE" sz="1400"/>
              <a:t> Das Buch liefert detaillierte Informationen über Architekturen, Lösungen und Technologien zur Sicherung von Smart Home-Netzwerken.</a:t>
            </a:r>
            <a:endParaRPr lang="de-DE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e-DE" sz="1400"/>
              <a:t> Quelle 2, "A </a:t>
            </a:r>
            <a:r>
              <a:rPr lang="de-DE" sz="1400" err="1"/>
              <a:t>survey</a:t>
            </a:r>
            <a:r>
              <a:rPr lang="de-DE" sz="1400"/>
              <a:t> </a:t>
            </a:r>
            <a:r>
              <a:rPr lang="de-DE" sz="1400" err="1"/>
              <a:t>of</a:t>
            </a:r>
            <a:r>
              <a:rPr lang="de-DE" sz="1400"/>
              <a:t> </a:t>
            </a:r>
            <a:r>
              <a:rPr lang="de-DE" sz="1400" err="1"/>
              <a:t>machine</a:t>
            </a:r>
            <a:r>
              <a:rPr lang="de-DE" sz="1400"/>
              <a:t> and </a:t>
            </a:r>
            <a:r>
              <a:rPr lang="de-DE" sz="1400" err="1"/>
              <a:t>deep</a:t>
            </a:r>
            <a:r>
              <a:rPr lang="de-DE" sz="1400"/>
              <a:t> </a:t>
            </a:r>
            <a:r>
              <a:rPr lang="de-DE" sz="1400" err="1"/>
              <a:t>learning</a:t>
            </a:r>
            <a:r>
              <a:rPr lang="de-DE" sz="1400"/>
              <a:t> </a:t>
            </a:r>
            <a:r>
              <a:rPr lang="de-DE" sz="1400" err="1"/>
              <a:t>methods</a:t>
            </a:r>
            <a:r>
              <a:rPr lang="de-DE" sz="1400"/>
              <a:t> </a:t>
            </a:r>
            <a:r>
              <a:rPr lang="de-DE" sz="1400" err="1"/>
              <a:t>for</a:t>
            </a:r>
            <a:r>
              <a:rPr lang="de-DE" sz="1400"/>
              <a:t> </a:t>
            </a:r>
            <a:r>
              <a:rPr lang="de-DE" sz="1400" err="1"/>
              <a:t>privacy</a:t>
            </a:r>
            <a:r>
              <a:rPr lang="de-DE" sz="1400"/>
              <a:t> </a:t>
            </a:r>
            <a:r>
              <a:rPr lang="de-DE" sz="1400" err="1"/>
              <a:t>protection</a:t>
            </a:r>
            <a:r>
              <a:rPr lang="de-DE" sz="1400"/>
              <a:t> in </a:t>
            </a:r>
            <a:r>
              <a:rPr lang="de-DE" sz="1400" err="1"/>
              <a:t>the</a:t>
            </a:r>
            <a:r>
              <a:rPr lang="de-DE" sz="1400"/>
              <a:t> </a:t>
            </a:r>
            <a:r>
              <a:rPr lang="de-DE" sz="1400" err="1"/>
              <a:t>internet</a:t>
            </a:r>
            <a:r>
              <a:rPr lang="de-DE" sz="1400"/>
              <a:t> </a:t>
            </a:r>
            <a:r>
              <a:rPr lang="de-DE" sz="1400" err="1"/>
              <a:t>of</a:t>
            </a:r>
            <a:r>
              <a:rPr lang="de-DE" sz="1400"/>
              <a:t> </a:t>
            </a:r>
            <a:r>
              <a:rPr lang="de-DE" sz="1400" err="1"/>
              <a:t>things</a:t>
            </a:r>
            <a:r>
              <a:rPr lang="de-DE" sz="1400"/>
              <a:t>", gibt einen Überblick über maschinelles Lernen und Deep Learning-Methoden für den Datenschutz im IoT.</a:t>
            </a:r>
            <a:endParaRPr lang="de-DE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e-DE" sz="1400"/>
              <a:t> Obwohl der Fokus auf Datenschutz liegt, bietet die Studie Einblicke in verschiedene Schutzmechanismen für Smart Home-Netzwerke.</a:t>
            </a:r>
            <a:endParaRPr lang="de-DE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e-DE" sz="1400"/>
              <a:t> Beide Quellen ergänzen sich und bieten einen ganzheitlichen Ansatz zur Untersuchung der Sicherheitsaspekte in Smart Home-Netzwerken.</a:t>
            </a:r>
            <a:endParaRPr lang="de-DE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de-DE" sz="1400"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3F5494-DD1E-4F5B-F363-9EF055A75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>
                <a:latin typeface="Arial"/>
                <a:cs typeface="Arial"/>
              </a:rPr>
              <a:t>IoT Network Security in Smart Homes, 06.06.2023, …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188254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385F7-3EE0-475F-9098-DE38310F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693255"/>
            <a:ext cx="8642350" cy="321469"/>
          </a:xfrm>
        </p:spPr>
        <p:txBody>
          <a:bodyPr/>
          <a:lstStyle/>
          <a:p>
            <a:pPr algn="ctr"/>
            <a:r>
              <a:rPr lang="en-GB" err="1">
                <a:latin typeface="Arial"/>
                <a:cs typeface="Arial"/>
              </a:rPr>
              <a:t>Quellenzusammenfassung</a:t>
            </a:r>
            <a:r>
              <a:rPr lang="en-GB">
                <a:latin typeface="Arial"/>
                <a:cs typeface="Arial"/>
              </a:rPr>
              <a:t>: [1] Chapter 2</a:t>
            </a:r>
            <a:endParaRPr lang="en-GB" b="0">
              <a:latin typeface="Arial"/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596F8F-F094-6360-048E-1A392B7D6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2705" y="1479948"/>
            <a:ext cx="4240979" cy="397285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>
                <a:cs typeface="Arial"/>
              </a:rPr>
              <a:t>Seven Key Concept</a:t>
            </a:r>
            <a:endParaRPr lang="de-DE" sz="1600">
              <a:solidFill>
                <a:srgbClr val="333333"/>
              </a:solidFill>
              <a:cs typeface="Arial"/>
            </a:endParaRPr>
          </a:p>
          <a:p>
            <a:pPr marL="641350" lvl="1" indent="-285750">
              <a:buFont typeface="Arial" panose="020B0604020202020204" pitchFamily="34" charset="0"/>
              <a:buChar char="•"/>
            </a:pPr>
            <a:r>
              <a:rPr lang="de-DE" sz="1050">
                <a:solidFill>
                  <a:schemeClr val="tx1"/>
                </a:solidFill>
                <a:cs typeface="Arial"/>
              </a:rPr>
              <a:t>Authentication </a:t>
            </a:r>
          </a:p>
          <a:p>
            <a:pPr marL="641350" lvl="1" indent="-285750">
              <a:buChar char="•"/>
            </a:pPr>
            <a:r>
              <a:rPr lang="de-DE" sz="1050" err="1">
                <a:solidFill>
                  <a:schemeClr val="tx1"/>
                </a:solidFill>
                <a:cs typeface="Arial"/>
              </a:rPr>
              <a:t>Authorization</a:t>
            </a:r>
            <a:r>
              <a:rPr lang="de-DE" sz="1050">
                <a:solidFill>
                  <a:schemeClr val="tx1"/>
                </a:solidFill>
                <a:ea typeface="+mn-lt"/>
                <a:cs typeface="+mn-lt"/>
              </a:rPr>
              <a:t> </a:t>
            </a:r>
          </a:p>
          <a:p>
            <a:pPr marL="641350" lvl="1" indent="-285750">
              <a:buChar char="•"/>
            </a:pPr>
            <a:r>
              <a:rPr lang="de-DE" sz="1050" err="1">
                <a:solidFill>
                  <a:schemeClr val="tx1"/>
                </a:solidFill>
                <a:ea typeface="+mn-lt"/>
                <a:cs typeface="+mn-lt"/>
              </a:rPr>
              <a:t>Confidentiality</a:t>
            </a:r>
            <a:r>
              <a:rPr lang="de-DE" sz="1050">
                <a:solidFill>
                  <a:schemeClr val="tx1"/>
                </a:solidFill>
                <a:ea typeface="+mn-lt"/>
                <a:cs typeface="+mn-lt"/>
              </a:rPr>
              <a:t> Data/</a:t>
            </a:r>
            <a:r>
              <a:rPr lang="de-DE" sz="1050" err="1">
                <a:solidFill>
                  <a:schemeClr val="tx1"/>
                </a:solidFill>
                <a:ea typeface="+mn-lt"/>
                <a:cs typeface="+mn-lt"/>
              </a:rPr>
              <a:t>message</a:t>
            </a:r>
            <a:r>
              <a:rPr lang="de-DE" sz="1050">
                <a:solidFill>
                  <a:schemeClr val="tx1"/>
                </a:solidFill>
                <a:ea typeface="+mn-lt"/>
                <a:cs typeface="+mn-lt"/>
              </a:rPr>
              <a:t> </a:t>
            </a:r>
          </a:p>
          <a:p>
            <a:pPr marL="641350" lvl="1" indent="-285750">
              <a:buChar char="•"/>
            </a:pPr>
            <a:r>
              <a:rPr lang="de-DE" sz="1050" err="1">
                <a:solidFill>
                  <a:schemeClr val="tx1"/>
                </a:solidFill>
                <a:ea typeface="+mn-lt"/>
                <a:cs typeface="+mn-lt"/>
              </a:rPr>
              <a:t>Accountability</a:t>
            </a:r>
            <a:r>
              <a:rPr lang="de-DE" sz="1050">
                <a:solidFill>
                  <a:schemeClr val="tx1"/>
                </a:solidFill>
                <a:ea typeface="+mn-lt"/>
                <a:cs typeface="+mn-lt"/>
              </a:rPr>
              <a:t> </a:t>
            </a:r>
          </a:p>
          <a:p>
            <a:pPr marL="641350" lvl="1" indent="-285750">
              <a:buChar char="•"/>
            </a:pPr>
            <a:r>
              <a:rPr lang="de-DE" sz="1050" err="1">
                <a:solidFill>
                  <a:schemeClr val="tx1"/>
                </a:solidFill>
                <a:ea typeface="+mn-lt"/>
                <a:cs typeface="+mn-lt"/>
              </a:rPr>
              <a:t>Availability</a:t>
            </a:r>
            <a:r>
              <a:rPr lang="de-DE" sz="1050">
                <a:solidFill>
                  <a:schemeClr val="tx1"/>
                </a:solidFill>
                <a:ea typeface="+mn-lt"/>
                <a:cs typeface="+mn-lt"/>
              </a:rPr>
              <a:t> </a:t>
            </a:r>
          </a:p>
          <a:p>
            <a:pPr marL="641350" lvl="1" indent="-285750">
              <a:buChar char="•"/>
            </a:pPr>
            <a:r>
              <a:rPr lang="de-DE" sz="1050">
                <a:solidFill>
                  <a:schemeClr val="tx1"/>
                </a:solidFill>
                <a:ea typeface="+mn-lt"/>
                <a:cs typeface="+mn-lt"/>
              </a:rPr>
              <a:t>Non-repudiation</a:t>
            </a:r>
            <a:endParaRPr lang="de-DE" sz="1050">
              <a:solidFill>
                <a:schemeClr val="tx1"/>
              </a:solidFill>
              <a:cs typeface="Arial"/>
            </a:endParaRPr>
          </a:p>
          <a:p>
            <a:r>
              <a:rPr lang="de-DE" sz="1400">
                <a:ea typeface="+mn-lt"/>
                <a:cs typeface="+mn-lt"/>
              </a:rPr>
              <a:t>• Architektur von Smart Home Netzwerken </a:t>
            </a:r>
          </a:p>
          <a:p>
            <a:r>
              <a:rPr lang="de-DE" sz="1400">
                <a:ea typeface="+mn-lt"/>
                <a:cs typeface="+mn-lt"/>
              </a:rPr>
              <a:t>• Definition eines Authentifizierungsprotokolls für das     Internet der Dinge (IoT) </a:t>
            </a:r>
          </a:p>
          <a:p>
            <a:endParaRPr lang="de-DE" sz="1400">
              <a:cs typeface="Arial"/>
            </a:endParaRPr>
          </a:p>
          <a:p>
            <a:endParaRPr lang="de-DE" sz="1400">
              <a:cs typeface="Arial"/>
            </a:endParaRPr>
          </a:p>
          <a:p>
            <a:endParaRPr lang="de-DE" sz="3200">
              <a:cs typeface="Arial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D6C6FCE-7938-29A7-08E5-B44DA51AF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03686" y="2002812"/>
            <a:ext cx="4244975" cy="3381375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sz="1200" dirty="0">
                <a:cs typeface="Arial"/>
              </a:rPr>
              <a:t> Mutual Authentication</a:t>
            </a:r>
          </a:p>
          <a:p>
            <a:pPr marL="641350" lvl="1" indent="-285750">
              <a:buFont typeface="Arial,Sans-Serif"/>
              <a:buChar char="•"/>
            </a:pPr>
            <a:r>
              <a:rPr lang="de-DE" sz="1050" dirty="0">
                <a:solidFill>
                  <a:schemeClr val="tx1"/>
                </a:solidFill>
                <a:cs typeface="Arial"/>
              </a:rPr>
              <a:t>Mutual Authentication (Gegenseitige Authentifizierung) </a:t>
            </a:r>
            <a:endParaRPr lang="en-US" sz="1050" dirty="0">
              <a:solidFill>
                <a:schemeClr val="tx1"/>
              </a:solidFill>
              <a:cs typeface="Arial"/>
            </a:endParaRPr>
          </a:p>
          <a:p>
            <a:pPr marL="641350" lvl="1" indent="-285750">
              <a:buFont typeface="Arial,Sans-Serif"/>
              <a:buChar char="•"/>
            </a:pPr>
            <a:r>
              <a:rPr lang="de-DE" sz="1050" dirty="0">
                <a:solidFill>
                  <a:schemeClr val="tx1"/>
                </a:solidFill>
                <a:cs typeface="Arial"/>
              </a:rPr>
              <a:t>Mutual Authentication mit einem </a:t>
            </a:r>
            <a:r>
              <a:rPr lang="de-DE" sz="1050" dirty="0" err="1">
                <a:solidFill>
                  <a:schemeClr val="tx1"/>
                </a:solidFill>
                <a:cs typeface="Arial"/>
              </a:rPr>
              <a:t>shared</a:t>
            </a:r>
            <a:r>
              <a:rPr lang="de-DE" sz="1050" dirty="0">
                <a:solidFill>
                  <a:schemeClr val="tx1"/>
                </a:solidFill>
                <a:cs typeface="Arial"/>
              </a:rPr>
              <a:t> </a:t>
            </a:r>
            <a:r>
              <a:rPr lang="de-DE" sz="1050" dirty="0" err="1">
                <a:solidFill>
                  <a:schemeClr val="tx1"/>
                </a:solidFill>
                <a:cs typeface="Arial"/>
              </a:rPr>
              <a:t>key</a:t>
            </a:r>
            <a:r>
              <a:rPr lang="de-DE" sz="1050" dirty="0">
                <a:solidFill>
                  <a:schemeClr val="tx1"/>
                </a:solidFill>
                <a:cs typeface="Arial"/>
              </a:rPr>
              <a:t> </a:t>
            </a:r>
            <a:endParaRPr lang="en-US" sz="1050" dirty="0">
              <a:solidFill>
                <a:schemeClr val="tx1"/>
              </a:solidFill>
              <a:cs typeface="Arial"/>
            </a:endParaRPr>
          </a:p>
          <a:p>
            <a:pPr marL="641350" lvl="1" indent="-285750">
              <a:buFont typeface="Arial,Sans-Serif"/>
              <a:buChar char="•"/>
            </a:pPr>
            <a:r>
              <a:rPr lang="de-DE" sz="1050" dirty="0">
                <a:solidFill>
                  <a:schemeClr val="tx1"/>
                </a:solidFill>
                <a:cs typeface="Arial"/>
              </a:rPr>
              <a:t>Mutual Authentication mit Public-Key-Kryptographie </a:t>
            </a:r>
          </a:p>
          <a:p>
            <a:pPr marL="641350" lvl="1" indent="-285750">
              <a:buFont typeface="Arial,Sans-Serif"/>
              <a:buChar char="•"/>
            </a:pPr>
            <a:endParaRPr lang="de-DE" sz="800">
              <a:solidFill>
                <a:schemeClr val="tx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de-DE" sz="1200" dirty="0">
                <a:cs typeface="Arial"/>
              </a:rPr>
              <a:t> X.509-Zertifikat</a:t>
            </a:r>
            <a:endParaRPr lang="de-DE" sz="1400" dirty="0">
              <a:cs typeface="Arial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A682DE-C033-C90E-87AA-BFA9E378542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957763"/>
            <a:ext cx="5976938" cy="179387"/>
          </a:xfrm>
        </p:spPr>
        <p:txBody>
          <a:bodyPr/>
          <a:lstStyle/>
          <a:p>
            <a:r>
              <a:rPr lang="de-DE">
                <a:latin typeface="Arial"/>
                <a:cs typeface="Arial"/>
              </a:rPr>
              <a:t>IoT Network Security in Smart Homes, 06.06.2023, …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417260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550957E-4583-8F92-7927-8621339A90DD}"/>
              </a:ext>
            </a:extLst>
          </p:cNvPr>
          <p:cNvSpPr txBox="1"/>
          <p:nvPr/>
        </p:nvSpPr>
        <p:spPr>
          <a:xfrm>
            <a:off x="100263" y="922420"/>
            <a:ext cx="331871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400" dirty="0">
                <a:solidFill>
                  <a:srgbClr val="000000"/>
                </a:solidFill>
                <a:latin typeface="Arial"/>
                <a:cs typeface="Arial"/>
              </a:rPr>
              <a:t>TLS (Transport Layer Security) </a:t>
            </a:r>
            <a:endParaRPr lang="de-DE" sz="1400">
              <a:latin typeface="Arial"/>
              <a:cs typeface="Arial"/>
            </a:endParaRPr>
          </a:p>
        </p:txBody>
      </p:sp>
      <p:pic>
        <p:nvPicPr>
          <p:cNvPr id="7" name="Grafik 7" descr="Ein Bild, das Diagramm enthält.&#10;&#10;Beschreibung automatisch generiert.">
            <a:extLst>
              <a:ext uri="{FF2B5EF4-FFF2-40B4-BE49-F238E27FC236}">
                <a16:creationId xmlns:a16="http://schemas.microsoft.com/office/drawing/2014/main" id="{28859967-57B4-8757-DCB7-D8D9DC2D7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057" y="876187"/>
            <a:ext cx="5179594" cy="394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1718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385F7-3EE0-475F-9098-DE38310F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618712"/>
            <a:ext cx="8642350" cy="321469"/>
          </a:xfrm>
        </p:spPr>
        <p:txBody>
          <a:bodyPr/>
          <a:lstStyle/>
          <a:p>
            <a:pPr algn="ctr"/>
            <a:r>
              <a:rPr lang="en-GB" err="1">
                <a:latin typeface="Arial"/>
                <a:cs typeface="Arial"/>
              </a:rPr>
              <a:t>Quellenzusammenfassung</a:t>
            </a:r>
            <a:r>
              <a:rPr lang="en-GB">
                <a:latin typeface="Arial"/>
                <a:cs typeface="Arial"/>
              </a:rPr>
              <a:t>: [1] Chapter 4</a:t>
            </a:r>
            <a:endParaRPr lang="LID4096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596F8F-F094-6360-048E-1A392B7D6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9407" y="1342787"/>
            <a:ext cx="4244975" cy="33813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cs typeface="Arial"/>
              </a:rPr>
              <a:t>IoT smart </a:t>
            </a:r>
            <a:r>
              <a:rPr lang="de-DE" sz="1400" err="1">
                <a:cs typeface="Arial"/>
              </a:rPr>
              <a:t>home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automation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is</a:t>
            </a:r>
            <a:r>
              <a:rPr lang="de-DE" sz="1400">
                <a:cs typeface="Arial"/>
              </a:rPr>
              <a:t> a </a:t>
            </a:r>
            <a:r>
              <a:rPr lang="de-DE" sz="1400" err="1">
                <a:cs typeface="Arial"/>
              </a:rPr>
              <a:t>rapidly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growing</a:t>
            </a:r>
            <a:r>
              <a:rPr lang="de-DE" sz="1400">
                <a:cs typeface="Arial"/>
              </a:rPr>
              <a:t> global </a:t>
            </a:r>
            <a:r>
              <a:rPr lang="de-DE" sz="1400" err="1">
                <a:cs typeface="Arial"/>
              </a:rPr>
              <a:t>trend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with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numerous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concerns</a:t>
            </a:r>
            <a:r>
              <a:rPr lang="de-DE" sz="1400">
                <a:cs typeface="Arial"/>
              </a:rPr>
              <a:t> and </a:t>
            </a:r>
            <a:r>
              <a:rPr lang="de-DE" sz="1400" err="1">
                <a:cs typeface="Arial"/>
              </a:rPr>
              <a:t>challenges</a:t>
            </a:r>
            <a:r>
              <a:rPr lang="de-DE" sz="1400">
                <a:cs typeface="Arial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cs typeface="Arial"/>
              </a:rPr>
              <a:t>Managing and </a:t>
            </a:r>
            <a:r>
              <a:rPr lang="de-DE" sz="1400" err="1">
                <a:cs typeface="Arial"/>
              </a:rPr>
              <a:t>securing</a:t>
            </a:r>
            <a:r>
              <a:rPr lang="de-DE" sz="1400">
                <a:cs typeface="Arial"/>
              </a:rPr>
              <a:t> IoT smart </a:t>
            </a:r>
            <a:r>
              <a:rPr lang="de-DE" sz="1400" err="1">
                <a:cs typeface="Arial"/>
              </a:rPr>
              <a:t>home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devices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requires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careful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attention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to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monitoring</a:t>
            </a:r>
            <a:r>
              <a:rPr lang="de-DE" sz="1400">
                <a:cs typeface="Arial"/>
              </a:rPr>
              <a:t>, </a:t>
            </a:r>
            <a:r>
              <a:rPr lang="de-DE" sz="1400" err="1">
                <a:cs typeface="Arial"/>
              </a:rPr>
              <a:t>energy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management</a:t>
            </a:r>
            <a:r>
              <a:rPr lang="de-DE" sz="1400">
                <a:cs typeface="Arial"/>
              </a:rPr>
              <a:t>, and </a:t>
            </a:r>
            <a:r>
              <a:rPr lang="de-DE" sz="1400" err="1">
                <a:cs typeface="Arial"/>
              </a:rPr>
              <a:t>data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protection</a:t>
            </a:r>
            <a:r>
              <a:rPr lang="de-DE" sz="1400">
                <a:cs typeface="Arial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cs typeface="Arial"/>
              </a:rPr>
              <a:t>Network </a:t>
            </a:r>
            <a:r>
              <a:rPr lang="de-DE" sz="1400" err="1">
                <a:cs typeface="Arial"/>
              </a:rPr>
              <a:t>security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is</a:t>
            </a:r>
            <a:r>
              <a:rPr lang="de-DE" sz="1400">
                <a:cs typeface="Arial"/>
              </a:rPr>
              <a:t> a </a:t>
            </a:r>
            <a:r>
              <a:rPr lang="de-DE" sz="1400" err="1">
                <a:cs typeface="Arial"/>
              </a:rPr>
              <a:t>major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concern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as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the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deployment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of</a:t>
            </a:r>
            <a:r>
              <a:rPr lang="de-DE" sz="1400">
                <a:cs typeface="Arial"/>
              </a:rPr>
              <a:t> smart </a:t>
            </a:r>
            <a:r>
              <a:rPr lang="de-DE" sz="1400" err="1">
                <a:cs typeface="Arial"/>
              </a:rPr>
              <a:t>home</a:t>
            </a:r>
            <a:r>
              <a:rPr lang="de-DE" sz="1400">
                <a:cs typeface="Arial"/>
              </a:rPr>
              <a:t> IoT </a:t>
            </a:r>
            <a:r>
              <a:rPr lang="de-DE" sz="1400" err="1">
                <a:cs typeface="Arial"/>
              </a:rPr>
              <a:t>infrastructure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continues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to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increase</a:t>
            </a:r>
            <a:r>
              <a:rPr lang="de-DE" sz="1400">
                <a:cs typeface="Arial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cs typeface="Arial"/>
              </a:rPr>
              <a:t>Lightweight </a:t>
            </a:r>
            <a:r>
              <a:rPr lang="de-DE" sz="1400" err="1">
                <a:cs typeface="Arial"/>
              </a:rPr>
              <a:t>security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apps</a:t>
            </a:r>
            <a:r>
              <a:rPr lang="de-DE" sz="1400">
                <a:cs typeface="Arial"/>
              </a:rPr>
              <a:t> and </a:t>
            </a:r>
            <a:r>
              <a:rPr lang="de-DE" sz="1400" err="1">
                <a:cs typeface="Arial"/>
              </a:rPr>
              <a:t>technologies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can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effectively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address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the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security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challenges</a:t>
            </a:r>
            <a:r>
              <a:rPr lang="de-DE" sz="1400">
                <a:cs typeface="Arial"/>
              </a:rPr>
              <a:t> in IoT-</a:t>
            </a:r>
            <a:r>
              <a:rPr lang="de-DE" sz="1400" err="1">
                <a:cs typeface="Arial"/>
              </a:rPr>
              <a:t>based</a:t>
            </a:r>
            <a:r>
              <a:rPr lang="de-DE" sz="1400">
                <a:cs typeface="Arial"/>
              </a:rPr>
              <a:t> smart </a:t>
            </a:r>
            <a:r>
              <a:rPr lang="de-DE" sz="1400" err="1">
                <a:cs typeface="Arial"/>
              </a:rPr>
              <a:t>homes</a:t>
            </a:r>
            <a:r>
              <a:rPr lang="de-DE" sz="1400">
                <a:cs typeface="Arial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>
              <a:cs typeface="Arial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D6C6FCE-7938-29A7-08E5-B44DA51AF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1" y="1126570"/>
            <a:ext cx="4244975" cy="3381375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sz="1400" err="1">
                <a:cs typeface="Arial"/>
              </a:rPr>
              <a:t>Implementing</a:t>
            </a:r>
            <a:r>
              <a:rPr lang="de-DE" sz="1400">
                <a:cs typeface="Arial"/>
              </a:rPr>
              <a:t> </a:t>
            </a:r>
            <a:r>
              <a:rPr lang="de-DE" sz="1400" err="1">
                <a:cs typeface="Arial"/>
              </a:rPr>
              <a:t>access</a:t>
            </a:r>
            <a:r>
              <a:rPr lang="de-DE" sz="1400">
                <a:cs typeface="Arial"/>
              </a:rPr>
              <a:t> </a:t>
            </a:r>
            <a:r>
              <a:rPr lang="de-DE" sz="1400" err="1">
                <a:cs typeface="Arial"/>
              </a:rPr>
              <a:t>monitoring</a:t>
            </a:r>
            <a:r>
              <a:rPr lang="de-DE" sz="1400">
                <a:cs typeface="Arial"/>
              </a:rPr>
              <a:t>, </a:t>
            </a:r>
            <a:r>
              <a:rPr lang="de-DE" sz="1400" err="1">
                <a:cs typeface="Arial"/>
              </a:rPr>
              <a:t>control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systems</a:t>
            </a:r>
            <a:r>
              <a:rPr lang="de-DE" sz="1400">
                <a:cs typeface="Arial"/>
              </a:rPr>
              <a:t>, and robust </a:t>
            </a:r>
            <a:r>
              <a:rPr lang="de-DE" sz="1400" err="1">
                <a:cs typeface="Arial"/>
              </a:rPr>
              <a:t>communication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procedures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significantly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enhance</a:t>
            </a:r>
            <a:r>
              <a:rPr lang="de-DE" sz="1400">
                <a:cs typeface="Arial"/>
              </a:rPr>
              <a:t> smart </a:t>
            </a:r>
            <a:r>
              <a:rPr lang="de-DE" sz="1400" err="1">
                <a:cs typeface="Arial"/>
              </a:rPr>
              <a:t>home</a:t>
            </a:r>
            <a:r>
              <a:rPr lang="de-DE" sz="1400">
                <a:cs typeface="Arial"/>
              </a:rPr>
              <a:t> </a:t>
            </a:r>
            <a:r>
              <a:rPr lang="de-DE" sz="1400" err="1">
                <a:cs typeface="Arial"/>
              </a:rPr>
              <a:t>security</a:t>
            </a:r>
            <a:r>
              <a:rPr lang="de-DE" sz="1400">
                <a:cs typeface="Arial"/>
              </a:rPr>
              <a:t>.</a:t>
            </a:r>
            <a:endParaRPr lang="de-DE"/>
          </a:p>
          <a:p>
            <a:pPr marL="285750" indent="-285750">
              <a:buFont typeface="Arial"/>
              <a:buChar char="•"/>
            </a:pPr>
            <a:r>
              <a:rPr lang="de-DE" sz="1400" err="1">
                <a:cs typeface="Arial"/>
              </a:rPr>
              <a:t>Confidentiality</a:t>
            </a:r>
            <a:r>
              <a:rPr lang="de-DE" sz="1400">
                <a:cs typeface="Arial"/>
              </a:rPr>
              <a:t> and </a:t>
            </a:r>
            <a:r>
              <a:rPr lang="de-DE" sz="1400" err="1">
                <a:cs typeface="Arial"/>
              </a:rPr>
              <a:t>security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of</a:t>
            </a:r>
            <a:r>
              <a:rPr lang="de-DE" sz="1400">
                <a:cs typeface="Arial"/>
              </a:rPr>
              <a:t> IoT-</a:t>
            </a:r>
            <a:r>
              <a:rPr lang="de-DE" sz="1400" err="1">
                <a:cs typeface="Arial"/>
              </a:rPr>
              <a:t>related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information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processing</a:t>
            </a:r>
            <a:r>
              <a:rPr lang="de-DE" sz="1400">
                <a:cs typeface="Arial"/>
              </a:rPr>
              <a:t> and </a:t>
            </a:r>
            <a:r>
              <a:rPr lang="de-DE" sz="1400" err="1">
                <a:cs typeface="Arial"/>
              </a:rPr>
              <a:t>threats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are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continuously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analyzed</a:t>
            </a:r>
            <a:r>
              <a:rPr lang="de-DE" sz="1400">
                <a:cs typeface="Arial"/>
              </a:rPr>
              <a:t> and </a:t>
            </a:r>
            <a:r>
              <a:rPr lang="de-DE" sz="1400" err="1">
                <a:cs typeface="Arial"/>
              </a:rPr>
              <a:t>regulated</a:t>
            </a:r>
            <a:r>
              <a:rPr lang="de-DE" sz="1400"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cs typeface="Arial"/>
              </a:rPr>
              <a:t>Standards and initiatives, such </a:t>
            </a:r>
            <a:r>
              <a:rPr lang="de-DE" sz="1400" err="1">
                <a:cs typeface="Arial"/>
              </a:rPr>
              <a:t>as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the</a:t>
            </a:r>
            <a:r>
              <a:rPr lang="de-DE" sz="1400">
                <a:cs typeface="Arial"/>
              </a:rPr>
              <a:t> Open Connectivity </a:t>
            </a:r>
            <a:r>
              <a:rPr lang="de-DE" sz="1400" err="1">
                <a:cs typeface="Arial"/>
              </a:rPr>
              <a:t>Foundation</a:t>
            </a:r>
            <a:r>
              <a:rPr lang="de-DE" sz="1400">
                <a:cs typeface="Arial"/>
              </a:rPr>
              <a:t> (OCF), </a:t>
            </a:r>
            <a:r>
              <a:rPr lang="de-DE" sz="1400" err="1">
                <a:cs typeface="Arial"/>
              </a:rPr>
              <a:t>Zigbee</a:t>
            </a:r>
            <a:r>
              <a:rPr lang="de-DE" sz="1400">
                <a:cs typeface="Arial"/>
              </a:rPr>
              <a:t> Alliance, and Bluetooth Special Interest Group (SIG), promote </a:t>
            </a:r>
            <a:r>
              <a:rPr lang="de-DE" sz="1400" err="1">
                <a:cs typeface="Arial"/>
              </a:rPr>
              <a:t>interoperability</a:t>
            </a:r>
            <a:r>
              <a:rPr lang="de-DE" sz="1400">
                <a:cs typeface="Arial"/>
              </a:rPr>
              <a:t> and </a:t>
            </a:r>
            <a:r>
              <a:rPr lang="de-DE" sz="1400" err="1">
                <a:cs typeface="Arial"/>
              </a:rPr>
              <a:t>enhance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security</a:t>
            </a:r>
            <a:r>
              <a:rPr lang="de-DE" sz="1400">
                <a:cs typeface="Arial"/>
              </a:rPr>
              <a:t> in smart </a:t>
            </a:r>
            <a:r>
              <a:rPr lang="de-DE" sz="1400" err="1">
                <a:cs typeface="Arial"/>
              </a:rPr>
              <a:t>home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systems</a:t>
            </a:r>
            <a:r>
              <a:rPr lang="de-DE" sz="1400"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cs typeface="Arial"/>
              </a:rPr>
              <a:t>IoT </a:t>
            </a:r>
            <a:r>
              <a:rPr lang="de-DE" sz="1400" err="1">
                <a:cs typeface="Arial"/>
              </a:rPr>
              <a:t>applications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encompass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various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areas</a:t>
            </a:r>
            <a:r>
              <a:rPr lang="de-DE" sz="1400">
                <a:cs typeface="Arial"/>
              </a:rPr>
              <a:t>, </a:t>
            </a:r>
            <a:r>
              <a:rPr lang="de-DE" sz="1400" err="1">
                <a:cs typeface="Arial"/>
              </a:rPr>
              <a:t>including</a:t>
            </a:r>
            <a:r>
              <a:rPr lang="de-DE" sz="1400">
                <a:cs typeface="Arial"/>
              </a:rPr>
              <a:t> remote </a:t>
            </a:r>
            <a:r>
              <a:rPr lang="de-DE" sz="1400" err="1">
                <a:cs typeface="Arial"/>
              </a:rPr>
              <a:t>monitoring</a:t>
            </a:r>
            <a:r>
              <a:rPr lang="de-DE" sz="1400">
                <a:cs typeface="Arial"/>
              </a:rPr>
              <a:t>, </a:t>
            </a:r>
            <a:r>
              <a:rPr lang="de-DE" sz="1400" err="1">
                <a:cs typeface="Arial"/>
              </a:rPr>
              <a:t>energy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consumption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management</a:t>
            </a:r>
            <a:r>
              <a:rPr lang="de-DE" sz="1400">
                <a:cs typeface="Arial"/>
              </a:rPr>
              <a:t>, and </a:t>
            </a:r>
            <a:r>
              <a:rPr lang="de-DE" sz="1400" err="1">
                <a:cs typeface="Arial"/>
              </a:rPr>
              <a:t>security</a:t>
            </a:r>
            <a:r>
              <a:rPr lang="de-DE" sz="1400">
                <a:cs typeface="Arial"/>
              </a:rPr>
              <a:t> </a:t>
            </a:r>
            <a:r>
              <a:rPr lang="de-DE" sz="1400" err="1">
                <a:cs typeface="Arial"/>
              </a:rPr>
              <a:t>systems</a:t>
            </a:r>
            <a:r>
              <a:rPr lang="de-DE" sz="1400">
                <a:cs typeface="Arial"/>
              </a:rPr>
              <a:t>, </a:t>
            </a:r>
            <a:r>
              <a:rPr lang="de-DE" sz="1400" err="1">
                <a:cs typeface="Arial"/>
              </a:rPr>
              <a:t>requiring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the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integration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of</a:t>
            </a:r>
            <a:r>
              <a:rPr lang="de-DE" sz="1400">
                <a:cs typeface="Arial"/>
              </a:rPr>
              <a:t> essential </a:t>
            </a:r>
            <a:r>
              <a:rPr lang="de-DE" sz="1400" err="1">
                <a:cs typeface="Arial"/>
              </a:rPr>
              <a:t>components</a:t>
            </a:r>
            <a:r>
              <a:rPr lang="de-DE" sz="1400">
                <a:cs typeface="Arial"/>
              </a:rPr>
              <a:t> and </a:t>
            </a:r>
            <a:r>
              <a:rPr lang="de-DE" sz="1400" err="1">
                <a:cs typeface="Arial"/>
              </a:rPr>
              <a:t>technologies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for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functionality</a:t>
            </a:r>
            <a:r>
              <a:rPr lang="de-DE" sz="1400">
                <a:cs typeface="Arial"/>
              </a:rPr>
              <a:t> and </a:t>
            </a:r>
            <a:r>
              <a:rPr lang="de-DE" sz="1400" err="1">
                <a:cs typeface="Arial"/>
              </a:rPr>
              <a:t>security</a:t>
            </a:r>
            <a:r>
              <a:rPr lang="de-DE" sz="1400">
                <a:cs typeface="Arial"/>
              </a:rPr>
              <a:t>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A682DE-C033-C90E-87AA-BFA9E378542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957763"/>
            <a:ext cx="5976938" cy="179387"/>
          </a:xfrm>
        </p:spPr>
        <p:txBody>
          <a:bodyPr/>
          <a:lstStyle/>
          <a:p>
            <a:r>
              <a:rPr lang="de-DE">
                <a:latin typeface="Arial"/>
                <a:cs typeface="Arial"/>
              </a:rPr>
              <a:t>IoT Network Security in Smart Homes, 06.06.2023, …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760753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385F7-3EE0-475F-9098-DE38310F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618712"/>
            <a:ext cx="8642350" cy="321469"/>
          </a:xfrm>
        </p:spPr>
        <p:txBody>
          <a:bodyPr/>
          <a:lstStyle/>
          <a:p>
            <a:pPr algn="ctr"/>
            <a:r>
              <a:rPr lang="en-GB" err="1">
                <a:latin typeface="Arial"/>
                <a:cs typeface="Arial"/>
              </a:rPr>
              <a:t>Quellenzusammenfassung</a:t>
            </a:r>
            <a:r>
              <a:rPr lang="en-GB">
                <a:latin typeface="Arial"/>
                <a:cs typeface="Arial"/>
              </a:rPr>
              <a:t>: [2]</a:t>
            </a:r>
            <a:endParaRPr lang="LID4096">
              <a:cs typeface="Arial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596F8F-F094-6360-048E-1A392B7D6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826" y="1471374"/>
            <a:ext cx="4244975" cy="33813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cs typeface="Arial"/>
              </a:rPr>
              <a:t>The Internet </a:t>
            </a:r>
            <a:r>
              <a:rPr lang="de-DE" sz="1400" err="1">
                <a:cs typeface="Arial"/>
              </a:rPr>
              <a:t>of</a:t>
            </a:r>
            <a:r>
              <a:rPr lang="de-DE" sz="1400">
                <a:cs typeface="Arial"/>
              </a:rPr>
              <a:t> Things (IoT) </a:t>
            </a:r>
            <a:r>
              <a:rPr lang="de-DE" sz="1400" err="1">
                <a:cs typeface="Arial"/>
              </a:rPr>
              <a:t>connects</a:t>
            </a:r>
            <a:r>
              <a:rPr lang="de-DE" sz="1400">
                <a:cs typeface="Arial"/>
              </a:rPr>
              <a:t> smart </a:t>
            </a:r>
            <a:r>
              <a:rPr lang="de-DE" sz="1400" err="1">
                <a:cs typeface="Arial"/>
              </a:rPr>
              <a:t>devices</a:t>
            </a:r>
            <a:r>
              <a:rPr lang="de-DE" sz="1400">
                <a:cs typeface="Arial"/>
              </a:rPr>
              <a:t>, </a:t>
            </a:r>
            <a:r>
              <a:rPr lang="de-DE" sz="1400" err="1">
                <a:cs typeface="Arial"/>
              </a:rPr>
              <a:t>enabling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them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to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exchange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information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with</a:t>
            </a:r>
            <a:r>
              <a:rPr lang="de-DE" sz="1400">
                <a:cs typeface="Arial"/>
              </a:rPr>
              <a:t> minimal human </a:t>
            </a:r>
            <a:r>
              <a:rPr lang="de-DE" sz="1400" err="1">
                <a:cs typeface="Arial"/>
              </a:rPr>
              <a:t>intervention</a:t>
            </a:r>
            <a:r>
              <a:rPr lang="de-DE" sz="1400">
                <a:cs typeface="Arial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cs typeface="Arial"/>
              </a:rPr>
              <a:t>The rapid </a:t>
            </a:r>
            <a:r>
              <a:rPr lang="de-DE" sz="1400" err="1">
                <a:cs typeface="Arial"/>
              </a:rPr>
              <a:t>advancement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of</a:t>
            </a:r>
            <a:r>
              <a:rPr lang="de-DE" sz="1400">
                <a:cs typeface="Arial"/>
              </a:rPr>
              <a:t> IoT </a:t>
            </a:r>
            <a:r>
              <a:rPr lang="de-DE" sz="1400" err="1">
                <a:cs typeface="Arial"/>
              </a:rPr>
              <a:t>is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expected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to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result</a:t>
            </a:r>
            <a:r>
              <a:rPr lang="de-DE" sz="1400">
                <a:cs typeface="Arial"/>
              </a:rPr>
              <a:t> in 27 </a:t>
            </a:r>
            <a:r>
              <a:rPr lang="de-DE" sz="1400" err="1">
                <a:cs typeface="Arial"/>
              </a:rPr>
              <a:t>billion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connected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devices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by</a:t>
            </a:r>
            <a:r>
              <a:rPr lang="de-DE" sz="1400">
                <a:cs typeface="Arial"/>
              </a:rPr>
              <a:t> 2025.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cs typeface="Arial"/>
              </a:rPr>
              <a:t>The </a:t>
            </a:r>
            <a:r>
              <a:rPr lang="de-DE" sz="1400" err="1">
                <a:cs typeface="Arial"/>
              </a:rPr>
              <a:t>sheer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volume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of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data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generated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by</a:t>
            </a:r>
            <a:r>
              <a:rPr lang="de-DE" sz="1400">
                <a:cs typeface="Arial"/>
              </a:rPr>
              <a:t> IoT </a:t>
            </a:r>
            <a:r>
              <a:rPr lang="de-DE" sz="1400" err="1">
                <a:cs typeface="Arial"/>
              </a:rPr>
              <a:t>raises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concerns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about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user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privacy</a:t>
            </a:r>
            <a:r>
              <a:rPr lang="de-DE" sz="1400">
                <a:cs typeface="Arial"/>
              </a:rPr>
              <a:t>.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>
                <a:cs typeface="Arial"/>
              </a:rPr>
              <a:t> Privacy </a:t>
            </a:r>
            <a:r>
              <a:rPr lang="de-DE" sz="1400" err="1">
                <a:cs typeface="Arial"/>
              </a:rPr>
              <a:t>regulations</a:t>
            </a:r>
            <a:r>
              <a:rPr lang="de-DE" sz="1400">
                <a:cs typeface="Arial"/>
              </a:rPr>
              <a:t>, such </a:t>
            </a:r>
            <a:r>
              <a:rPr lang="de-DE" sz="1400" err="1">
                <a:cs typeface="Arial"/>
              </a:rPr>
              <a:t>as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the</a:t>
            </a:r>
            <a:r>
              <a:rPr lang="de-DE" sz="1400">
                <a:cs typeface="Arial"/>
              </a:rPr>
              <a:t> EU General Data </a:t>
            </a:r>
            <a:r>
              <a:rPr lang="de-DE" sz="1400" err="1">
                <a:cs typeface="Arial"/>
              </a:rPr>
              <a:t>Protection</a:t>
            </a:r>
            <a:r>
              <a:rPr lang="de-DE" sz="1400">
                <a:cs typeface="Arial"/>
              </a:rPr>
              <a:t> Regulation (GDPR), </a:t>
            </a:r>
            <a:r>
              <a:rPr lang="de-DE" sz="1400" err="1">
                <a:cs typeface="Arial"/>
              </a:rPr>
              <a:t>aim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to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empower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users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with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control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over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their</a:t>
            </a:r>
            <a:r>
              <a:rPr lang="de-DE" sz="1400">
                <a:cs typeface="Arial"/>
              </a:rPr>
              <a:t> personal </a:t>
            </a:r>
            <a:r>
              <a:rPr lang="de-DE" sz="1400" err="1">
                <a:cs typeface="Arial"/>
              </a:rPr>
              <a:t>data</a:t>
            </a:r>
            <a:r>
              <a:rPr lang="de-DE" sz="1400">
                <a:cs typeface="Arial"/>
              </a:rPr>
              <a:t>.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>
              <a:cs typeface="Arial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D6C6FCE-7938-29A7-08E5-B44DA51AF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1" y="1240870"/>
            <a:ext cx="4244975" cy="3381375"/>
          </a:xfrm>
        </p:spPr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de-DE" sz="1400">
                <a:cs typeface="Arial"/>
              </a:rPr>
              <a:t> This </a:t>
            </a:r>
            <a:r>
              <a:rPr lang="de-DE" sz="1400" err="1">
                <a:cs typeface="Arial"/>
              </a:rPr>
              <a:t>paper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presents</a:t>
            </a:r>
            <a:r>
              <a:rPr lang="de-DE" sz="1400">
                <a:cs typeface="Arial"/>
              </a:rPr>
              <a:t> a </a:t>
            </a:r>
            <a:r>
              <a:rPr lang="de-DE" sz="1400" err="1">
                <a:cs typeface="Arial"/>
              </a:rPr>
              <a:t>comprehensive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survey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of</a:t>
            </a:r>
            <a:r>
              <a:rPr lang="de-DE" sz="1400">
                <a:cs typeface="Arial"/>
              </a:rPr>
              <a:t> </a:t>
            </a:r>
            <a:r>
              <a:rPr lang="de-DE" sz="1400" err="1">
                <a:cs typeface="Arial"/>
              </a:rPr>
              <a:t>machine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learning</a:t>
            </a:r>
            <a:r>
              <a:rPr lang="de-DE" sz="1400">
                <a:cs typeface="Arial"/>
              </a:rPr>
              <a:t> (ML) </a:t>
            </a:r>
            <a:r>
              <a:rPr lang="de-DE" sz="1400" err="1">
                <a:cs typeface="Arial"/>
              </a:rPr>
              <a:t>techniques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for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privacy</a:t>
            </a:r>
            <a:r>
              <a:rPr lang="de-DE" sz="1400">
                <a:cs typeface="Arial"/>
              </a:rPr>
              <a:t> </a:t>
            </a:r>
            <a:r>
              <a:rPr lang="de-DE" sz="1400" err="1">
                <a:cs typeface="Arial"/>
              </a:rPr>
              <a:t>protection</a:t>
            </a:r>
            <a:r>
              <a:rPr lang="de-DE" sz="1400">
                <a:cs typeface="Arial"/>
              </a:rPr>
              <a:t> in IoT </a:t>
            </a:r>
            <a:r>
              <a:rPr lang="de-DE" sz="1400" err="1">
                <a:cs typeface="Arial"/>
              </a:rPr>
              <a:t>environments</a:t>
            </a:r>
            <a:r>
              <a:rPr lang="de-DE" sz="1400"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cs typeface="Arial"/>
              </a:rPr>
              <a:t>The </a:t>
            </a:r>
            <a:r>
              <a:rPr lang="de-DE" sz="1400" err="1">
                <a:cs typeface="Arial"/>
              </a:rPr>
              <a:t>survey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covers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the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identification</a:t>
            </a:r>
            <a:r>
              <a:rPr lang="de-DE" sz="1400">
                <a:cs typeface="Arial"/>
              </a:rPr>
              <a:t> and </a:t>
            </a:r>
            <a:r>
              <a:rPr lang="de-DE" sz="1400" err="1">
                <a:cs typeface="Arial"/>
              </a:rPr>
              <a:t>classification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of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privacy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threats</a:t>
            </a:r>
            <a:r>
              <a:rPr lang="de-DE" sz="1400">
                <a:cs typeface="Arial"/>
              </a:rPr>
              <a:t>, </a:t>
            </a:r>
            <a:r>
              <a:rPr lang="de-DE" sz="1400" err="1">
                <a:cs typeface="Arial"/>
              </a:rPr>
              <a:t>reviews</a:t>
            </a:r>
            <a:r>
              <a:rPr lang="de-DE" sz="1400">
                <a:cs typeface="Arial"/>
              </a:rPr>
              <a:t> ML-</a:t>
            </a:r>
            <a:r>
              <a:rPr lang="de-DE" sz="1400" err="1">
                <a:cs typeface="Arial"/>
              </a:rPr>
              <a:t>based</a:t>
            </a:r>
            <a:r>
              <a:rPr lang="de-DE" sz="1400">
                <a:cs typeface="Arial"/>
              </a:rPr>
              <a:t> </a:t>
            </a:r>
            <a:r>
              <a:rPr lang="de-DE" sz="1400" err="1">
                <a:cs typeface="Arial"/>
              </a:rPr>
              <a:t>solutions</a:t>
            </a:r>
            <a:r>
              <a:rPr lang="de-DE" sz="1400">
                <a:cs typeface="Arial"/>
              </a:rPr>
              <a:t>, and </a:t>
            </a:r>
            <a:r>
              <a:rPr lang="de-DE" sz="1400" err="1">
                <a:cs typeface="Arial"/>
              </a:rPr>
              <a:t>proposes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future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directions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for</a:t>
            </a:r>
            <a:r>
              <a:rPr lang="de-DE" sz="1400">
                <a:cs typeface="Arial"/>
              </a:rPr>
              <a:t> </a:t>
            </a:r>
            <a:r>
              <a:rPr lang="de-DE" sz="1400" err="1">
                <a:cs typeface="Arial"/>
              </a:rPr>
              <a:t>privacy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preservation</a:t>
            </a:r>
            <a:r>
              <a:rPr lang="de-DE" sz="1400">
                <a:cs typeface="Arial"/>
              </a:rPr>
              <a:t> in IoT </a:t>
            </a:r>
            <a:r>
              <a:rPr lang="de-DE" sz="1400" err="1">
                <a:cs typeface="Arial"/>
              </a:rPr>
              <a:t>systems</a:t>
            </a:r>
            <a:r>
              <a:rPr lang="de-DE" sz="1400"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cs typeface="Arial"/>
              </a:rPr>
              <a:t> </a:t>
            </a:r>
            <a:r>
              <a:rPr lang="de-DE" sz="1400" err="1">
                <a:cs typeface="Arial"/>
              </a:rPr>
              <a:t>Previous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research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has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primarily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focused</a:t>
            </a:r>
            <a:r>
              <a:rPr lang="de-DE" sz="1400">
                <a:cs typeface="Arial"/>
              </a:rPr>
              <a:t> on </a:t>
            </a:r>
            <a:r>
              <a:rPr lang="de-DE" sz="1400" err="1">
                <a:cs typeface="Arial"/>
              </a:rPr>
              <a:t>cybersecurity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threats</a:t>
            </a:r>
            <a:r>
              <a:rPr lang="de-DE" sz="1400">
                <a:cs typeface="Arial"/>
              </a:rPr>
              <a:t> in IoT, </a:t>
            </a:r>
            <a:r>
              <a:rPr lang="de-DE" sz="1400" err="1">
                <a:cs typeface="Arial"/>
              </a:rPr>
              <a:t>with</a:t>
            </a:r>
            <a:r>
              <a:rPr lang="de-DE" sz="1400">
                <a:cs typeface="Arial"/>
              </a:rPr>
              <a:t> limited </a:t>
            </a:r>
            <a:r>
              <a:rPr lang="de-DE" sz="1400" err="1">
                <a:cs typeface="Arial"/>
              </a:rPr>
              <a:t>attention</a:t>
            </a:r>
            <a:r>
              <a:rPr lang="de-DE" sz="1400">
                <a:cs typeface="Arial"/>
              </a:rPr>
              <a:t> </a:t>
            </a:r>
            <a:r>
              <a:rPr lang="de-DE" sz="1400" err="1">
                <a:cs typeface="Arial"/>
              </a:rPr>
              <a:t>given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to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privacy-focused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surveys</a:t>
            </a:r>
            <a:r>
              <a:rPr lang="de-DE" sz="1400">
                <a:cs typeface="Arial"/>
              </a:rPr>
              <a:t> and </a:t>
            </a:r>
            <a:r>
              <a:rPr lang="de-DE" sz="1400" err="1">
                <a:cs typeface="Arial"/>
              </a:rPr>
              <a:t>solutions</a:t>
            </a:r>
            <a:r>
              <a:rPr lang="de-DE" sz="1400"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de-DE" sz="1400">
                <a:cs typeface="Arial"/>
              </a:rPr>
              <a:t>Privacy-</a:t>
            </a:r>
            <a:r>
              <a:rPr lang="de-DE" sz="1400" err="1">
                <a:cs typeface="Arial"/>
              </a:rPr>
              <a:t>preserving</a:t>
            </a:r>
            <a:r>
              <a:rPr lang="de-DE" sz="1400">
                <a:cs typeface="Arial"/>
              </a:rPr>
              <a:t> ML </a:t>
            </a:r>
            <a:r>
              <a:rPr lang="de-DE" sz="1400" err="1">
                <a:cs typeface="Arial"/>
              </a:rPr>
              <a:t>techniques</a:t>
            </a:r>
            <a:r>
              <a:rPr lang="de-DE" sz="1400">
                <a:cs typeface="Arial"/>
              </a:rPr>
              <a:t>, such </a:t>
            </a:r>
            <a:r>
              <a:rPr lang="de-DE" sz="1400" err="1">
                <a:cs typeface="Arial"/>
              </a:rPr>
              <a:t>as</a:t>
            </a:r>
            <a:r>
              <a:rPr lang="de-DE" sz="1400">
                <a:cs typeface="Arial"/>
              </a:rPr>
              <a:t> </a:t>
            </a:r>
            <a:r>
              <a:rPr lang="de-DE" sz="1400" err="1">
                <a:cs typeface="Arial"/>
              </a:rPr>
              <a:t>homomorphic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encryption</a:t>
            </a:r>
            <a:r>
              <a:rPr lang="de-DE" sz="1400">
                <a:cs typeface="Arial"/>
              </a:rPr>
              <a:t> and </a:t>
            </a:r>
            <a:r>
              <a:rPr lang="de-DE" sz="1400" err="1">
                <a:cs typeface="Arial"/>
              </a:rPr>
              <a:t>secure</a:t>
            </a:r>
            <a:r>
              <a:rPr lang="de-DE" sz="1400">
                <a:cs typeface="Arial"/>
              </a:rPr>
              <a:t> multi-party </a:t>
            </a:r>
            <a:r>
              <a:rPr lang="de-DE" sz="1400" err="1">
                <a:cs typeface="Arial"/>
              </a:rPr>
              <a:t>computation</a:t>
            </a:r>
            <a:r>
              <a:rPr lang="de-DE" sz="1400">
                <a:cs typeface="Arial"/>
              </a:rPr>
              <a:t> (SMC), </a:t>
            </a:r>
            <a:r>
              <a:rPr lang="de-DE" sz="1400" err="1">
                <a:cs typeface="Arial"/>
              </a:rPr>
              <a:t>are</a:t>
            </a:r>
            <a:r>
              <a:rPr lang="de-DE" sz="1400">
                <a:cs typeface="Arial"/>
              </a:rPr>
              <a:t> promising </a:t>
            </a:r>
            <a:r>
              <a:rPr lang="de-DE" sz="1400" err="1">
                <a:cs typeface="Arial"/>
              </a:rPr>
              <a:t>approaches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for</a:t>
            </a:r>
            <a:r>
              <a:rPr lang="de-DE" sz="1400">
                <a:cs typeface="Arial"/>
              </a:rPr>
              <a:t> </a:t>
            </a:r>
            <a:r>
              <a:rPr lang="de-DE" sz="1400" err="1">
                <a:cs typeface="Arial"/>
              </a:rPr>
              <a:t>protecting</a:t>
            </a:r>
            <a:r>
              <a:rPr lang="de-DE" sz="1400">
                <a:cs typeface="Arial"/>
              </a:rPr>
              <a:t> </a:t>
            </a:r>
            <a:r>
              <a:rPr lang="de-DE" sz="1400" err="1">
                <a:cs typeface="Arial"/>
              </a:rPr>
              <a:t>privacy</a:t>
            </a:r>
            <a:r>
              <a:rPr lang="de-DE" sz="1400">
                <a:cs typeface="Arial"/>
              </a:rPr>
              <a:t> in IoT.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A682DE-C033-C90E-87AA-BFA9E378542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957763"/>
            <a:ext cx="5976938" cy="179387"/>
          </a:xfrm>
        </p:spPr>
        <p:txBody>
          <a:bodyPr/>
          <a:lstStyle/>
          <a:p>
            <a:r>
              <a:rPr lang="de-DE">
                <a:latin typeface="Arial"/>
                <a:cs typeface="Arial"/>
              </a:rPr>
              <a:t>IoT Network Security in Smart Homes, 06.06.2023, …</a:t>
            </a:r>
          </a:p>
          <a:p>
            <a:endParaRPr lang="de-DE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72478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FU_Standard-Vorlage_B">
  <a:themeElements>
    <a:clrScheme name="FU_Standard-Vorlage_B 1">
      <a:dk1>
        <a:srgbClr val="333333"/>
      </a:dk1>
      <a:lt1>
        <a:srgbClr val="FFFFFF"/>
      </a:lt1>
      <a:dk2>
        <a:srgbClr val="003366"/>
      </a:dk2>
      <a:lt2>
        <a:srgbClr val="808080"/>
      </a:lt2>
      <a:accent1>
        <a:srgbClr val="CCD6E0"/>
      </a:accent1>
      <a:accent2>
        <a:srgbClr val="99CC00"/>
      </a:accent2>
      <a:accent3>
        <a:srgbClr val="FFFFFF"/>
      </a:accent3>
      <a:accent4>
        <a:srgbClr val="2A2A2A"/>
      </a:accent4>
      <a:accent5>
        <a:srgbClr val="E2E8ED"/>
      </a:accent5>
      <a:accent6>
        <a:srgbClr val="8AB900"/>
      </a:accent6>
      <a:hlink>
        <a:srgbClr val="0066CC"/>
      </a:hlink>
      <a:folHlink>
        <a:srgbClr val="003366"/>
      </a:folHlink>
    </a:clrScheme>
    <a:fontScheme name="PPT_Vorl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_Vorlage 1">
        <a:dk1>
          <a:srgbClr val="333333"/>
        </a:dk1>
        <a:lt1>
          <a:srgbClr val="FFFFFF"/>
        </a:lt1>
        <a:dk2>
          <a:srgbClr val="969696"/>
        </a:dk2>
        <a:lt2>
          <a:srgbClr val="FFFFFF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 2">
        <a:dk1>
          <a:srgbClr val="333333"/>
        </a:dk1>
        <a:lt1>
          <a:srgbClr val="FFFFFF"/>
        </a:lt1>
        <a:dk2>
          <a:srgbClr val="969696"/>
        </a:dk2>
        <a:lt2>
          <a:srgbClr val="0066CC"/>
        </a:lt2>
        <a:accent1>
          <a:srgbClr val="BCC7F6"/>
        </a:accent1>
        <a:accent2>
          <a:srgbClr val="86B600"/>
        </a:accent2>
        <a:accent3>
          <a:srgbClr val="FFFFFF"/>
        </a:accent3>
        <a:accent4>
          <a:srgbClr val="2A2A2A"/>
        </a:accent4>
        <a:accent5>
          <a:srgbClr val="DAE0FA"/>
        </a:accent5>
        <a:accent6>
          <a:srgbClr val="79A500"/>
        </a:accent6>
        <a:hlink>
          <a:srgbClr val="0033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_Standard-Vorlage_B 1">
        <a:dk1>
          <a:srgbClr val="333333"/>
        </a:dk1>
        <a:lt1>
          <a:srgbClr val="FFFFFF"/>
        </a:lt1>
        <a:dk2>
          <a:srgbClr val="003366"/>
        </a:dk2>
        <a:lt2>
          <a:srgbClr val="808080"/>
        </a:lt2>
        <a:accent1>
          <a:srgbClr val="CCD6E0"/>
        </a:accent1>
        <a:accent2>
          <a:srgbClr val="99CC00"/>
        </a:accent2>
        <a:accent3>
          <a:srgbClr val="FFFFFF"/>
        </a:accent3>
        <a:accent4>
          <a:srgbClr val="2A2A2A"/>
        </a:accent4>
        <a:accent5>
          <a:srgbClr val="E2E8ED"/>
        </a:accent5>
        <a:accent6>
          <a:srgbClr val="8AB900"/>
        </a:accent6>
        <a:hlink>
          <a:srgbClr val="0066CC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_Praesentation_16-9.potx" id="{839A9D6B-7843-4504-85DF-55D57CCFE0A4}" vid="{C6DF9F5D-C10F-4CB8-957A-483DD35F04A6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Bildschirmpräsentation (16:9)</PresentationFormat>
  <Slides>12</Slides>
  <Notes>1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FU_Standard-Vorlage_B</vt:lpstr>
      <vt:lpstr>IoT Network Security in Smart Homes</vt:lpstr>
      <vt:lpstr>Rückblick</vt:lpstr>
      <vt:lpstr>Kapitalstrukturänderung</vt:lpstr>
      <vt:lpstr>Quellen und Kapitalstruktur</vt:lpstr>
      <vt:lpstr>Grund für die Auswahl der besten Quellen</vt:lpstr>
      <vt:lpstr>Quellenzusammenfassung: [1] Chapter 2</vt:lpstr>
      <vt:lpstr>PowerPoint-Präsentation</vt:lpstr>
      <vt:lpstr>Quellenzusammenfassung: [1] Chapter 4</vt:lpstr>
      <vt:lpstr>Quellenzusammenfassung: [2]</vt:lpstr>
      <vt:lpstr>Ergänzende Quellen</vt:lpstr>
      <vt:lpstr>Zwischenstand</vt:lpstr>
      <vt:lpstr>Danke für die Aufmerksamkeit!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Network Security in Smart Homes</dc:title>
  <dc:creator>t95kQIT0wVy86WaJ</dc:creator>
  <dc:description>Version 0.9, 10.11.2005</dc:description>
  <cp:revision>79</cp:revision>
  <cp:lastPrinted>2002-06-26T11:04:16Z</cp:lastPrinted>
  <dcterms:created xsi:type="dcterms:W3CDTF">2023-05-08T23:05:35Z</dcterms:created>
  <dcterms:modified xsi:type="dcterms:W3CDTF">2023-06-05T15:47:17Z</dcterms:modified>
</cp:coreProperties>
</file>