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2" r:id="rId3"/>
    <p:sldId id="316" r:id="rId4"/>
    <p:sldId id="294" r:id="rId5"/>
    <p:sldId id="304" r:id="rId6"/>
    <p:sldId id="298" r:id="rId7"/>
    <p:sldId id="300" r:id="rId8"/>
    <p:sldId id="303" r:id="rId9"/>
    <p:sldId id="321" r:id="rId10"/>
    <p:sldId id="344" r:id="rId11"/>
    <p:sldId id="305" r:id="rId12"/>
    <p:sldId id="317" r:id="rId13"/>
    <p:sldId id="353" r:id="rId14"/>
    <p:sldId id="349" r:id="rId15"/>
    <p:sldId id="320" r:id="rId16"/>
    <p:sldId id="345" r:id="rId17"/>
    <p:sldId id="293" r:id="rId18"/>
    <p:sldId id="342" r:id="rId19"/>
    <p:sldId id="343" r:id="rId20"/>
    <p:sldId id="302" r:id="rId21"/>
    <p:sldId id="309" r:id="rId22"/>
    <p:sldId id="346" r:id="rId23"/>
    <p:sldId id="322" r:id="rId24"/>
    <p:sldId id="355" r:id="rId25"/>
    <p:sldId id="347" r:id="rId26"/>
    <p:sldId id="338" r:id="rId27"/>
    <p:sldId id="311" r:id="rId28"/>
    <p:sldId id="313" r:id="rId29"/>
    <p:sldId id="348" r:id="rId30"/>
    <p:sldId id="314" r:id="rId31"/>
    <p:sldId id="350" r:id="rId32"/>
    <p:sldId id="315" r:id="rId33"/>
    <p:sldId id="351" r:id="rId34"/>
    <p:sldId id="339" r:id="rId35"/>
    <p:sldId id="328" r:id="rId36"/>
    <p:sldId id="323" r:id="rId37"/>
    <p:sldId id="324" r:id="rId38"/>
    <p:sldId id="326" r:id="rId39"/>
    <p:sldId id="358" r:id="rId40"/>
    <p:sldId id="360" r:id="rId41"/>
    <p:sldId id="359" r:id="rId42"/>
    <p:sldId id="361" r:id="rId43"/>
    <p:sldId id="330" r:id="rId44"/>
    <p:sldId id="331" r:id="rId45"/>
    <p:sldId id="332" r:id="rId46"/>
    <p:sldId id="333" r:id="rId47"/>
    <p:sldId id="362" r:id="rId48"/>
    <p:sldId id="327" r:id="rId49"/>
    <p:sldId id="335" r:id="rId50"/>
    <p:sldId id="334" r:id="rId51"/>
    <p:sldId id="340" r:id="rId52"/>
    <p:sldId id="336" r:id="rId53"/>
    <p:sldId id="354" r:id="rId54"/>
    <p:sldId id="357" r:id="rId55"/>
    <p:sldId id="366" r:id="rId56"/>
    <p:sldId id="363" r:id="rId57"/>
    <p:sldId id="365" r:id="rId58"/>
    <p:sldId id="352" r:id="rId59"/>
    <p:sldId id="280" r:id="rId60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92"/>
            <p14:sldId id="316"/>
            <p14:sldId id="294"/>
            <p14:sldId id="304"/>
            <p14:sldId id="298"/>
            <p14:sldId id="300"/>
            <p14:sldId id="303"/>
            <p14:sldId id="321"/>
            <p14:sldId id="344"/>
            <p14:sldId id="305"/>
            <p14:sldId id="317"/>
            <p14:sldId id="353"/>
            <p14:sldId id="349"/>
            <p14:sldId id="320"/>
            <p14:sldId id="345"/>
            <p14:sldId id="293"/>
            <p14:sldId id="342"/>
            <p14:sldId id="343"/>
            <p14:sldId id="302"/>
            <p14:sldId id="309"/>
            <p14:sldId id="346"/>
            <p14:sldId id="322"/>
            <p14:sldId id="355"/>
            <p14:sldId id="347"/>
            <p14:sldId id="338"/>
            <p14:sldId id="311"/>
            <p14:sldId id="313"/>
            <p14:sldId id="348"/>
            <p14:sldId id="314"/>
            <p14:sldId id="350"/>
            <p14:sldId id="315"/>
            <p14:sldId id="351"/>
            <p14:sldId id="339"/>
            <p14:sldId id="328"/>
            <p14:sldId id="323"/>
            <p14:sldId id="324"/>
            <p14:sldId id="326"/>
            <p14:sldId id="358"/>
            <p14:sldId id="360"/>
            <p14:sldId id="359"/>
            <p14:sldId id="361"/>
            <p14:sldId id="330"/>
            <p14:sldId id="331"/>
            <p14:sldId id="332"/>
            <p14:sldId id="333"/>
            <p14:sldId id="362"/>
            <p14:sldId id="327"/>
            <p14:sldId id="335"/>
            <p14:sldId id="334"/>
            <p14:sldId id="340"/>
            <p14:sldId id="336"/>
            <p14:sldId id="354"/>
            <p14:sldId id="357"/>
            <p14:sldId id="366"/>
            <p14:sldId id="363"/>
            <p14:sldId id="365"/>
            <p14:sldId id="35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66CC"/>
    <a:srgbClr val="000000"/>
    <a:srgbClr val="8C0000"/>
    <a:srgbClr val="5F5F5F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1F2E2-09B4-4149-9F66-84A1A0E6AD73}" v="306" dt="2023-06-05T13:50:56.252"/>
    <p1510:client id="{15C648B5-0E64-4648-B325-9F778ADED175}" v="220" dt="2023-06-05T15:22:26.643"/>
    <p1510:client id="{21ADB688-278E-4E8D-AB0A-191D3A678C46}" v="4062" dt="2023-07-09T18:09:33.223"/>
    <p1510:client id="{4053C924-C7E7-42DC-A17B-AE439DEA7E21}" v="164" dt="2023-07-10T15:39:39.314"/>
    <p1510:client id="{44FE4C38-2D22-44B3-866F-BF4A66C61CD4}" v="38" dt="2023-05-15T13:30:26.375"/>
    <p1510:client id="{47AF2340-C910-431B-BB85-E05D8002C5D8}" v="19" dt="2023-07-10T08:00:05.975"/>
    <p1510:client id="{4CF47EF0-1A27-4B62-B50E-EC5B11589470}" v="133" dt="2023-07-10T12:19:55.309"/>
    <p1510:client id="{5D7A7BAF-05FA-4CBA-A784-A88E2B282E6D}" v="6" dt="2023-05-11T11:52:42.508"/>
    <p1510:client id="{5FDCF1B6-7ED8-4FBF-847F-6620DD871D25}" v="3060" dt="2023-07-09T16:16:19.461"/>
    <p1510:client id="{64B3F193-EB11-47B2-9012-290CB44CD964}" v="21" dt="2023-05-09T12:48:58.890"/>
    <p1510:client id="{692A963A-B809-4689-94AD-EBBD1E5F0163}" v="1" dt="2023-06-05T14:25:20.183"/>
    <p1510:client id="{71AE2717-8984-4BD4-AC0C-581B108D6D0C}" v="740" dt="2023-07-09T19:20:04.255"/>
    <p1510:client id="{8EC4DED7-C9C7-4ECD-9890-E61C1F5B2AF4}" v="212" dt="2023-06-05T15:39:08.871"/>
    <p1510:client id="{A1E63A75-9910-4996-8B70-642371963B79}" v="221" dt="2023-05-15T13:30:16.660"/>
    <p1510:client id="{A31834BB-B50E-4BE7-967B-39CBE836631E}" v="682" dt="2023-07-10T10:51:27.575"/>
    <p1510:client id="{B116408F-4978-4941-A4E2-A1E4B92715D4}" v="13" dt="2023-06-05T22:35:19.997"/>
    <p1510:client id="{B56537DF-65EE-4E28-8DF1-60715178C1C7}" v="429" dt="2023-06-05T15:18:55.039"/>
    <p1510:client id="{BF93098C-8444-4C8D-A11F-365449E762E9}" v="96" dt="2023-06-05T15:46:48.030"/>
    <p1510:client id="{D6EE0244-53CE-4168-B50B-F76ABC06084C}" v="9" dt="2023-05-15T11:50:10.630"/>
    <p1510:client id="{DCF1E20C-DF9D-4B72-9A28-A454504977C5}" v="99" dt="2023-07-09T16:34:09.500"/>
    <p1510:client id="{EC9BA666-2830-41C1-9C03-C0C48301BF4C}" v="1261" dt="2023-07-09T21:59:49.384"/>
    <p1510:client id="{F45FE5D5-E480-42C0-A00A-8396BC14DF92}" v="12" dt="2023-06-05T20:30:32.949"/>
    <p1510:client id="{F4B1B307-4F9B-4C8E-A8D6-335D8AA66D68}" v="89" dt="2023-06-05T20:43:55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94753-FFF6-4783-B04F-146EC969E88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AD456349-8E82-42AC-B3F2-B7C10DB6D889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Shared key </a:t>
          </a:r>
          <a:endParaRPr lang="de-DE"/>
        </a:p>
      </dgm:t>
    </dgm:pt>
    <dgm:pt modelId="{B0717C56-41BC-4C04-A573-37A099430BA1}" type="parTrans" cxnId="{D9343E17-B1D5-4F0D-9081-1FB6B54C4188}">
      <dgm:prSet/>
      <dgm:spPr/>
    </dgm:pt>
    <dgm:pt modelId="{7925A8B4-7D75-4FE2-AEF5-FFB3CA07074A}" type="sibTrans" cxnId="{D9343E17-B1D5-4F0D-9081-1FB6B54C4188}">
      <dgm:prSet/>
      <dgm:spPr/>
    </dgm:pt>
    <dgm:pt modelId="{B3F9188C-0F9B-42B5-B0D5-F4F218438DC9}">
      <dgm:prSet phldrT="[Text]" phldr="0"/>
      <dgm:spPr/>
      <dgm:t>
        <a:bodyPr/>
        <a:lstStyle/>
        <a:p>
          <a:pPr rtl="0"/>
          <a:r>
            <a:rPr lang="de-DE">
              <a:latin typeface="Arial"/>
            </a:rPr>
            <a:t>Public </a:t>
          </a:r>
          <a:r>
            <a:rPr lang="de-DE" err="1">
              <a:latin typeface="Arial"/>
            </a:rPr>
            <a:t>key</a:t>
          </a:r>
          <a:endParaRPr lang="de-DE" err="1"/>
        </a:p>
      </dgm:t>
    </dgm:pt>
    <dgm:pt modelId="{72473A1D-9F5C-42E4-BFAB-10A677D7AFCF}" type="parTrans" cxnId="{F8AAD826-F928-4A11-9E8B-3CE9C35FACB7}">
      <dgm:prSet/>
      <dgm:spPr/>
    </dgm:pt>
    <dgm:pt modelId="{EDE8EBEE-D533-4B39-A4FC-91AF8FB071E7}" type="sibTrans" cxnId="{F8AAD826-F928-4A11-9E8B-3CE9C35FACB7}">
      <dgm:prSet/>
      <dgm:spPr/>
    </dgm:pt>
    <dgm:pt modelId="{7B7CEBF5-7CFA-4A27-815A-0283F705CAC5}">
      <dgm:prSet phldrT="[Text]" phldr="0"/>
      <dgm:spPr/>
      <dgm:t>
        <a:bodyPr/>
        <a:lstStyle/>
        <a:p>
          <a:r>
            <a:rPr lang="de-DE" err="1">
              <a:latin typeface="Arial"/>
            </a:rPr>
            <a:t>timestamp</a:t>
          </a:r>
          <a:endParaRPr lang="de-DE" err="1"/>
        </a:p>
      </dgm:t>
    </dgm:pt>
    <dgm:pt modelId="{6155102C-1255-428A-9E56-2956F264559C}" type="parTrans" cxnId="{DF0EF7F3-D4C6-44C3-8796-A84CB2C5355E}">
      <dgm:prSet/>
      <dgm:spPr/>
    </dgm:pt>
    <dgm:pt modelId="{BE0046D9-AE85-431A-A82B-95143CB747B4}" type="sibTrans" cxnId="{DF0EF7F3-D4C6-44C3-8796-A84CB2C5355E}">
      <dgm:prSet/>
      <dgm:spPr/>
    </dgm:pt>
    <dgm:pt modelId="{3FD4F16C-0E97-4749-AD10-517FC2C5EE32}" type="pres">
      <dgm:prSet presAssocID="{20194753-FFF6-4783-B04F-146EC969E881}" presName="arrowDiagram" presStyleCnt="0">
        <dgm:presLayoutVars>
          <dgm:chMax val="5"/>
          <dgm:dir/>
          <dgm:resizeHandles val="exact"/>
        </dgm:presLayoutVars>
      </dgm:prSet>
      <dgm:spPr/>
    </dgm:pt>
    <dgm:pt modelId="{923AD6C0-D855-47E3-B9B6-DAB4E8A2F562}" type="pres">
      <dgm:prSet presAssocID="{20194753-FFF6-4783-B04F-146EC969E881}" presName="arrow" presStyleLbl="bgShp" presStyleIdx="0" presStyleCnt="1"/>
      <dgm:spPr/>
    </dgm:pt>
    <dgm:pt modelId="{5EFA414E-625D-4656-B942-A99D6A4FAC61}" type="pres">
      <dgm:prSet presAssocID="{20194753-FFF6-4783-B04F-146EC969E881}" presName="arrowDiagram3" presStyleCnt="0"/>
      <dgm:spPr/>
    </dgm:pt>
    <dgm:pt modelId="{4C57241C-DE96-4991-8B92-F94A6EBAF41F}" type="pres">
      <dgm:prSet presAssocID="{AD456349-8E82-42AC-B3F2-B7C10DB6D889}" presName="bullet3a" presStyleLbl="node1" presStyleIdx="0" presStyleCnt="3"/>
      <dgm:spPr/>
    </dgm:pt>
    <dgm:pt modelId="{D06B9BAD-802F-46C2-BB96-638AC8E835C8}" type="pres">
      <dgm:prSet presAssocID="{AD456349-8E82-42AC-B3F2-B7C10DB6D889}" presName="textBox3a" presStyleLbl="revTx" presStyleIdx="0" presStyleCnt="3">
        <dgm:presLayoutVars>
          <dgm:bulletEnabled val="1"/>
        </dgm:presLayoutVars>
      </dgm:prSet>
      <dgm:spPr/>
    </dgm:pt>
    <dgm:pt modelId="{B03349C1-02CE-4AAE-A6F1-EFA78E3A419F}" type="pres">
      <dgm:prSet presAssocID="{B3F9188C-0F9B-42B5-B0D5-F4F218438DC9}" presName="bullet3b" presStyleLbl="node1" presStyleIdx="1" presStyleCnt="3"/>
      <dgm:spPr/>
    </dgm:pt>
    <dgm:pt modelId="{4297982D-9033-4C57-96BA-C226A70282F9}" type="pres">
      <dgm:prSet presAssocID="{B3F9188C-0F9B-42B5-B0D5-F4F218438DC9}" presName="textBox3b" presStyleLbl="revTx" presStyleIdx="1" presStyleCnt="3">
        <dgm:presLayoutVars>
          <dgm:bulletEnabled val="1"/>
        </dgm:presLayoutVars>
      </dgm:prSet>
      <dgm:spPr/>
    </dgm:pt>
    <dgm:pt modelId="{27F430FE-4D55-41A1-9E3A-404BD98A57A6}" type="pres">
      <dgm:prSet presAssocID="{7B7CEBF5-7CFA-4A27-815A-0283F705CAC5}" presName="bullet3c" presStyleLbl="node1" presStyleIdx="2" presStyleCnt="3"/>
      <dgm:spPr/>
    </dgm:pt>
    <dgm:pt modelId="{09B8FFAB-65BE-4636-901E-1076EC4815BD}" type="pres">
      <dgm:prSet presAssocID="{7B7CEBF5-7CFA-4A27-815A-0283F705CAC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9343E17-B1D5-4F0D-9081-1FB6B54C4188}" srcId="{20194753-FFF6-4783-B04F-146EC969E881}" destId="{AD456349-8E82-42AC-B3F2-B7C10DB6D889}" srcOrd="0" destOrd="0" parTransId="{B0717C56-41BC-4C04-A573-37A099430BA1}" sibTransId="{7925A8B4-7D75-4FE2-AEF5-FFB3CA07074A}"/>
    <dgm:cxn modelId="{F8AAD826-F928-4A11-9E8B-3CE9C35FACB7}" srcId="{20194753-FFF6-4783-B04F-146EC969E881}" destId="{B3F9188C-0F9B-42B5-B0D5-F4F218438DC9}" srcOrd="1" destOrd="0" parTransId="{72473A1D-9F5C-42E4-BFAB-10A677D7AFCF}" sibTransId="{EDE8EBEE-D533-4B39-A4FC-91AF8FB071E7}"/>
    <dgm:cxn modelId="{FB364D37-B2AF-4382-870E-7257DC7BF929}" type="presOf" srcId="{AD456349-8E82-42AC-B3F2-B7C10DB6D889}" destId="{D06B9BAD-802F-46C2-BB96-638AC8E835C8}" srcOrd="0" destOrd="0" presId="urn:microsoft.com/office/officeart/2005/8/layout/arrow2"/>
    <dgm:cxn modelId="{F620C84C-5412-4592-AF02-DB51EB49D25A}" type="presOf" srcId="{20194753-FFF6-4783-B04F-146EC969E881}" destId="{3FD4F16C-0E97-4749-AD10-517FC2C5EE32}" srcOrd="0" destOrd="0" presId="urn:microsoft.com/office/officeart/2005/8/layout/arrow2"/>
    <dgm:cxn modelId="{DF6A0E71-5A36-47FA-A56E-69CF10A6A8B9}" type="presOf" srcId="{B3F9188C-0F9B-42B5-B0D5-F4F218438DC9}" destId="{4297982D-9033-4C57-96BA-C226A70282F9}" srcOrd="0" destOrd="0" presId="urn:microsoft.com/office/officeart/2005/8/layout/arrow2"/>
    <dgm:cxn modelId="{DF0EF7F3-D4C6-44C3-8796-A84CB2C5355E}" srcId="{20194753-FFF6-4783-B04F-146EC969E881}" destId="{7B7CEBF5-7CFA-4A27-815A-0283F705CAC5}" srcOrd="2" destOrd="0" parTransId="{6155102C-1255-428A-9E56-2956F264559C}" sibTransId="{BE0046D9-AE85-431A-A82B-95143CB747B4}"/>
    <dgm:cxn modelId="{043C9DF5-418B-4636-BD94-BE3BF3E531DC}" type="presOf" srcId="{7B7CEBF5-7CFA-4A27-815A-0283F705CAC5}" destId="{09B8FFAB-65BE-4636-901E-1076EC4815BD}" srcOrd="0" destOrd="0" presId="urn:microsoft.com/office/officeart/2005/8/layout/arrow2"/>
    <dgm:cxn modelId="{BBD3E184-05BE-49FE-A2A4-DDFCE125A4D0}" type="presParOf" srcId="{3FD4F16C-0E97-4749-AD10-517FC2C5EE32}" destId="{923AD6C0-D855-47E3-B9B6-DAB4E8A2F562}" srcOrd="0" destOrd="0" presId="urn:microsoft.com/office/officeart/2005/8/layout/arrow2"/>
    <dgm:cxn modelId="{B6F75108-6A2D-4705-879C-F3E08EDC97DC}" type="presParOf" srcId="{3FD4F16C-0E97-4749-AD10-517FC2C5EE32}" destId="{5EFA414E-625D-4656-B942-A99D6A4FAC61}" srcOrd="1" destOrd="0" presId="urn:microsoft.com/office/officeart/2005/8/layout/arrow2"/>
    <dgm:cxn modelId="{5ED755A7-20AB-4984-9B4C-993B9A0FCF81}" type="presParOf" srcId="{5EFA414E-625D-4656-B942-A99D6A4FAC61}" destId="{4C57241C-DE96-4991-8B92-F94A6EBAF41F}" srcOrd="0" destOrd="0" presId="urn:microsoft.com/office/officeart/2005/8/layout/arrow2"/>
    <dgm:cxn modelId="{F0228F40-AF50-40A1-99F4-0D5D4B6C8998}" type="presParOf" srcId="{5EFA414E-625D-4656-B942-A99D6A4FAC61}" destId="{D06B9BAD-802F-46C2-BB96-638AC8E835C8}" srcOrd="1" destOrd="0" presId="urn:microsoft.com/office/officeart/2005/8/layout/arrow2"/>
    <dgm:cxn modelId="{08E1D7C7-FF17-4F9F-ADE9-5BC40CBA5820}" type="presParOf" srcId="{5EFA414E-625D-4656-B942-A99D6A4FAC61}" destId="{B03349C1-02CE-4AAE-A6F1-EFA78E3A419F}" srcOrd="2" destOrd="0" presId="urn:microsoft.com/office/officeart/2005/8/layout/arrow2"/>
    <dgm:cxn modelId="{5232C97E-D240-4F33-804A-0EBF22C328A2}" type="presParOf" srcId="{5EFA414E-625D-4656-B942-A99D6A4FAC61}" destId="{4297982D-9033-4C57-96BA-C226A70282F9}" srcOrd="3" destOrd="0" presId="urn:microsoft.com/office/officeart/2005/8/layout/arrow2"/>
    <dgm:cxn modelId="{B47A189C-3FE8-4C66-ABA8-D919CB77F95B}" type="presParOf" srcId="{5EFA414E-625D-4656-B942-A99D6A4FAC61}" destId="{27F430FE-4D55-41A1-9E3A-404BD98A57A6}" srcOrd="4" destOrd="0" presId="urn:microsoft.com/office/officeart/2005/8/layout/arrow2"/>
    <dgm:cxn modelId="{B63405C7-30A4-4EAA-B83B-4E34B9A12CB7}" type="presParOf" srcId="{5EFA414E-625D-4656-B942-A99D6A4FAC61}" destId="{09B8FFAB-65BE-4636-901E-1076EC4815B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AD6C0-D855-47E3-B9B6-DAB4E8A2F562}">
      <dsp:nvSpPr>
        <dsp:cNvPr id="0" name=""/>
        <dsp:cNvSpPr/>
      </dsp:nvSpPr>
      <dsp:spPr>
        <a:xfrm>
          <a:off x="0" y="359647"/>
          <a:ext cx="3756910" cy="234806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7241C-DE96-4991-8B92-F94A6EBAF41F}">
      <dsp:nvSpPr>
        <dsp:cNvPr id="0" name=""/>
        <dsp:cNvSpPr/>
      </dsp:nvSpPr>
      <dsp:spPr>
        <a:xfrm>
          <a:off x="477127" y="1980284"/>
          <a:ext cx="97679" cy="97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9BAD-802F-46C2-BB96-638AC8E835C8}">
      <dsp:nvSpPr>
        <dsp:cNvPr id="0" name=""/>
        <dsp:cNvSpPr/>
      </dsp:nvSpPr>
      <dsp:spPr>
        <a:xfrm>
          <a:off x="525967" y="2029124"/>
          <a:ext cx="875360" cy="67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58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Shared key </a:t>
          </a:r>
          <a:endParaRPr lang="de-DE" sz="1300" kern="1200"/>
        </a:p>
      </dsp:txBody>
      <dsp:txXfrm>
        <a:off x="525967" y="2029124"/>
        <a:ext cx="875360" cy="678591"/>
      </dsp:txXfrm>
    </dsp:sp>
    <dsp:sp modelId="{B03349C1-02CE-4AAE-A6F1-EFA78E3A419F}">
      <dsp:nvSpPr>
        <dsp:cNvPr id="0" name=""/>
        <dsp:cNvSpPr/>
      </dsp:nvSpPr>
      <dsp:spPr>
        <a:xfrm>
          <a:off x="1339338" y="1342079"/>
          <a:ext cx="176574" cy="1765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7982D-9033-4C57-96BA-C226A70282F9}">
      <dsp:nvSpPr>
        <dsp:cNvPr id="0" name=""/>
        <dsp:cNvSpPr/>
      </dsp:nvSpPr>
      <dsp:spPr>
        <a:xfrm>
          <a:off x="1427625" y="1430366"/>
          <a:ext cx="901658" cy="127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63" tIns="0" rIns="0" bIns="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>
              <a:latin typeface="Arial"/>
            </a:rPr>
            <a:t>Public </a:t>
          </a:r>
          <a:r>
            <a:rPr lang="de-DE" sz="1300" kern="1200" err="1">
              <a:latin typeface="Arial"/>
            </a:rPr>
            <a:t>key</a:t>
          </a:r>
          <a:endParaRPr lang="de-DE" sz="1300" kern="1200" err="1"/>
        </a:p>
      </dsp:txBody>
      <dsp:txXfrm>
        <a:off x="1427625" y="1430366"/>
        <a:ext cx="901658" cy="1277349"/>
      </dsp:txXfrm>
    </dsp:sp>
    <dsp:sp modelId="{27F430FE-4D55-41A1-9E3A-404BD98A57A6}">
      <dsp:nvSpPr>
        <dsp:cNvPr id="0" name=""/>
        <dsp:cNvSpPr/>
      </dsp:nvSpPr>
      <dsp:spPr>
        <a:xfrm>
          <a:off x="2376245" y="953708"/>
          <a:ext cx="244199" cy="2441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8FFAB-65BE-4636-901E-1076EC4815BD}">
      <dsp:nvSpPr>
        <dsp:cNvPr id="0" name=""/>
        <dsp:cNvSpPr/>
      </dsp:nvSpPr>
      <dsp:spPr>
        <a:xfrm>
          <a:off x="2498345" y="1075808"/>
          <a:ext cx="901658" cy="1631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396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err="1">
              <a:latin typeface="Arial"/>
            </a:rPr>
            <a:t>timestamp</a:t>
          </a:r>
          <a:endParaRPr lang="de-DE" sz="1300" kern="1200" err="1"/>
        </a:p>
      </dsp:txBody>
      <dsp:txXfrm>
        <a:off x="2498345" y="1075808"/>
        <a:ext cx="901658" cy="163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raunakkathuria.github.io/blog/technical/ssl/one_way_ssl.html" TargetMode="External"/><Relationship Id="rId2" Type="http://schemas.openxmlformats.org/officeDocument/2006/relationships/hyperlink" Target="https://www.netburner.com/learn/architectural-frameworks-in-the-iot-civilizati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.imp.fu-berlin.de/aimaa01/iot_network_security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>
              <a:latin typeface="Times New Roman" panose="02020603050405020304" pitchFamily="18" charset="0"/>
            </a:endParaRPr>
          </a:p>
          <a:p>
            <a:pPr algn="ctr"/>
            <a:r>
              <a:rPr lang="en-GB" b="1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>
              <a:solidFill>
                <a:srgbClr val="5F5F5F"/>
              </a:solidFill>
            </a:endParaRP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9FD78FA0-B47B-E496-220A-A97C1D122BB1}"/>
              </a:ext>
            </a:extLst>
          </p:cNvPr>
          <p:cNvSpPr txBox="1">
            <a:spLocks/>
          </p:cNvSpPr>
          <p:nvPr/>
        </p:nvSpPr>
        <p:spPr>
          <a:xfrm>
            <a:off x="-62326" y="4949371"/>
            <a:ext cx="5957367" cy="301346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15856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Auswahl</a:t>
            </a:r>
            <a:r>
              <a:rPr lang="en-GB" sz="1800">
                <a:solidFill>
                  <a:srgbClr val="002060"/>
                </a:solidFill>
                <a:cs typeface="Arial"/>
              </a:rPr>
              <a:t> von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Protokollen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9508" y="2801286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rgbClr val="002060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lang="de-DE" sz="1100"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7939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Auswahl</a:t>
            </a:r>
            <a:r>
              <a:rPr lang="en-GB" sz="1800">
                <a:solidFill>
                  <a:schemeClr val="bg2"/>
                </a:solidFill>
                <a:cs typeface="Arial"/>
              </a:rPr>
              <a:t> von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Protokollen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Bekannte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</a:t>
            </a: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0139" y="2791918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</a:t>
            </a:r>
            <a:endParaRPr lang="de-DE" sz="11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466475"/>
            <a:ext cx="340089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Je nach Schicht: Wi-Fi, Bluetooth, </a:t>
            </a:r>
            <a:r>
              <a:rPr lang="de-DE" sz="1100" err="1">
                <a:solidFill>
                  <a:srgbClr val="003366"/>
                </a:solidFill>
                <a:latin typeface="Arial"/>
                <a:cs typeface="Arial"/>
              </a:rPr>
              <a:t>Zigbee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, Z-Wave, </a:t>
            </a:r>
            <a:r>
              <a:rPr lang="de-DE" sz="1100" u="sng">
                <a:solidFill>
                  <a:srgbClr val="003366"/>
                </a:solidFill>
                <a:latin typeface="Arial"/>
                <a:cs typeface="Arial"/>
              </a:rPr>
              <a:t>TLS, 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MQTT, </a:t>
            </a:r>
            <a:r>
              <a:rPr lang="de-DE" sz="1200" u="sng" err="1">
                <a:solidFill>
                  <a:srgbClr val="003366"/>
                </a:solidFill>
                <a:latin typeface="Arial"/>
                <a:cs typeface="Arial"/>
              </a:rPr>
              <a:t>CoAP</a:t>
            </a:r>
            <a:r>
              <a:rPr lang="de-DE" sz="1100">
                <a:solidFill>
                  <a:srgbClr val="003366"/>
                </a:solidFill>
                <a:latin typeface="Arial"/>
                <a:cs typeface="Arial"/>
              </a:rPr>
              <a:t>, usw.</a:t>
            </a:r>
            <a:endParaRPr lang="de-DE" sz="11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36595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8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  <p:pic>
        <p:nvPicPr>
          <p:cNvPr id="3" name="Grafik 4" descr="Ein Bild, das Text, Diagramm, Screenshot, Design enthält.&#10;&#10;Beschreibung automatisch generiert.">
            <a:extLst>
              <a:ext uri="{FF2B5EF4-FFF2-40B4-BE49-F238E27FC236}">
                <a16:creationId xmlns:a16="http://schemas.microsoft.com/office/drawing/2014/main" id="{FFD604EF-261B-FBBA-9023-6F579F14B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1177" y="970847"/>
            <a:ext cx="3496760" cy="3824892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29F9AB-215A-5297-0272-E8DEC269AE7D}"/>
              </a:ext>
            </a:extLst>
          </p:cNvPr>
          <p:cNvSpPr txBox="1"/>
          <p:nvPr/>
        </p:nvSpPr>
        <p:spPr>
          <a:xfrm>
            <a:off x="159272" y="1452172"/>
            <a:ext cx="4122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>
                <a:solidFill>
                  <a:srgbClr val="002060"/>
                </a:solidFill>
                <a:cs typeface="Arial"/>
              </a:rPr>
              <a:t>TLS (Transport Layer Security)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970D14D-802A-DF3E-E2DA-C40921E3A9C2}"/>
              </a:ext>
            </a:extLst>
          </p:cNvPr>
          <p:cNvSpPr txBox="1"/>
          <p:nvPr/>
        </p:nvSpPr>
        <p:spPr>
          <a:xfrm>
            <a:off x="187377" y="1939352"/>
            <a:ext cx="43190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Sichere und Zuverlässige Kommunikation</a:t>
            </a:r>
            <a:br>
              <a:rPr lang="de-DE" sz="1400">
                <a:latin typeface="Arial"/>
                <a:cs typeface="Arial"/>
              </a:rPr>
            </a:br>
            <a:endParaRPr lang="de-DE" sz="14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zwischen der Anwendungsschicht (z. B. HTTP) und der Transportschicht (z. B. TCP)</a:t>
            </a:r>
            <a:br>
              <a:rPr lang="de-DE" sz="1400">
                <a:latin typeface="Arial"/>
                <a:cs typeface="Arial"/>
              </a:rPr>
            </a:b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TLS bietet Serverauthentifizierung(Handshake)</a:t>
            </a:r>
          </a:p>
          <a:p>
            <a:pPr marL="228600" indent="-228600">
              <a:buAutoNum type="romanUcPeriod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UcPeriod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Unterstützt eine Vielzahl kryptografischer Algorithmen.</a:t>
            </a:r>
          </a:p>
        </p:txBody>
      </p:sp>
    </p:spTree>
    <p:extLst>
      <p:ext uri="{BB962C8B-B14F-4D97-AF65-F5344CB8AC3E}">
        <p14:creationId xmlns:p14="http://schemas.microsoft.com/office/powerpoint/2010/main" val="32523444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Auswahl</a:t>
            </a:r>
            <a:r>
              <a:rPr lang="en-GB" sz="1800">
                <a:solidFill>
                  <a:schemeClr val="bg2"/>
                </a:solidFill>
                <a:cs typeface="Arial"/>
              </a:rPr>
              <a:t> von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Protokollen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Bekannte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Protokolle</a:t>
            </a: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488062-F27C-5A58-C906-F9773C518488}"/>
              </a:ext>
            </a:extLst>
          </p:cNvPr>
          <p:cNvSpPr txBox="1"/>
          <p:nvPr/>
        </p:nvSpPr>
        <p:spPr>
          <a:xfrm>
            <a:off x="740139" y="2791918"/>
            <a:ext cx="418787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Reichweite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Energieverbrauch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, Sicherheit, 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Kompatibilität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..</a:t>
            </a:r>
            <a:r>
              <a:rPr lang="en-GB" sz="1100" err="1">
                <a:solidFill>
                  <a:schemeClr val="bg2"/>
                </a:solidFill>
                <a:latin typeface="Arial"/>
                <a:cs typeface="Arial"/>
              </a:rPr>
              <a:t>usw</a:t>
            </a:r>
            <a:r>
              <a:rPr lang="en-GB" sz="1100">
                <a:solidFill>
                  <a:schemeClr val="bg2"/>
                </a:solidFill>
                <a:latin typeface="Arial"/>
                <a:cs typeface="Arial"/>
              </a:rPr>
              <a:t>.</a:t>
            </a:r>
            <a:endParaRPr lang="de-DE" sz="1100">
              <a:solidFill>
                <a:schemeClr val="bg2"/>
              </a:solidFill>
              <a:latin typeface="Arial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466475"/>
            <a:ext cx="3400892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Je nach Schicht: Wi-Fi, Bluetooth, </a:t>
            </a:r>
            <a:r>
              <a:rPr lang="de-DE" sz="1100" err="1">
                <a:solidFill>
                  <a:schemeClr val="bg2"/>
                </a:solidFill>
                <a:latin typeface="Arial"/>
                <a:cs typeface="Arial"/>
              </a:rPr>
              <a:t>Zigbee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, Z-Wave, </a:t>
            </a:r>
            <a:r>
              <a:rPr lang="de-DE" sz="1100" u="sng">
                <a:solidFill>
                  <a:schemeClr val="bg2"/>
                </a:solidFill>
                <a:latin typeface="Arial"/>
                <a:cs typeface="Arial"/>
              </a:rPr>
              <a:t>TLS, 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MQTT, </a:t>
            </a:r>
            <a:r>
              <a:rPr lang="de-DE" sz="1200" u="sng" err="1">
                <a:solidFill>
                  <a:srgbClr val="003366"/>
                </a:solidFill>
                <a:latin typeface="Arial"/>
                <a:cs typeface="Arial"/>
              </a:rPr>
              <a:t>CoAP</a:t>
            </a:r>
            <a:r>
              <a:rPr lang="de-DE" sz="1100">
                <a:solidFill>
                  <a:schemeClr val="bg2"/>
                </a:solidFill>
                <a:latin typeface="Arial"/>
                <a:cs typeface="Arial"/>
              </a:rPr>
              <a:t>, usw.</a:t>
            </a:r>
            <a:endParaRPr lang="de-DE" sz="1100">
              <a:solidFill>
                <a:schemeClr val="bg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9084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AE19C3C-142A-C421-09F5-4F35D77E8D0A}"/>
              </a:ext>
            </a:extLst>
          </p:cNvPr>
          <p:cNvSpPr txBox="1"/>
          <p:nvPr/>
        </p:nvSpPr>
        <p:spPr>
          <a:xfrm>
            <a:off x="758877" y="3185409"/>
            <a:ext cx="340089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100">
              <a:solidFill>
                <a:srgbClr val="003366"/>
              </a:solidFill>
              <a:cs typeface="Arial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F770FA-8BFA-86A5-98AD-465EC1D8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43" y="1504872"/>
            <a:ext cx="4557531" cy="611377"/>
          </a:xfrm>
        </p:spPr>
        <p:txBody>
          <a:bodyPr/>
          <a:lstStyle/>
          <a:p>
            <a:r>
              <a:rPr lang="de-DE" sz="1800" b="1" err="1">
                <a:solidFill>
                  <a:srgbClr val="002060"/>
                </a:solidFill>
                <a:cs typeface="Arial"/>
              </a:rPr>
              <a:t>Constrained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 </a:t>
            </a:r>
            <a:r>
              <a:rPr lang="de-DE" sz="1800" b="1" err="1">
                <a:solidFill>
                  <a:srgbClr val="002060"/>
                </a:solidFill>
                <a:cs typeface="Arial"/>
              </a:rPr>
              <a:t>Application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 Protocol (</a:t>
            </a:r>
            <a:r>
              <a:rPr lang="de-DE" sz="1800" b="1" err="1">
                <a:solidFill>
                  <a:srgbClr val="002060"/>
                </a:solidFill>
                <a:cs typeface="Arial"/>
              </a:rPr>
              <a:t>CoAP</a:t>
            </a:r>
            <a:r>
              <a:rPr lang="de-DE" sz="1800" b="1">
                <a:solidFill>
                  <a:srgbClr val="002060"/>
                </a:solidFill>
                <a:cs typeface="Arial"/>
              </a:rPr>
              <a:t>)</a:t>
            </a: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D36148-9E7E-3E79-7D3C-7811F8C34E4D}"/>
              </a:ext>
            </a:extLst>
          </p:cNvPr>
          <p:cNvSpPr txBox="1"/>
          <p:nvPr/>
        </p:nvSpPr>
        <p:spPr>
          <a:xfrm>
            <a:off x="299803" y="1920614"/>
            <a:ext cx="50872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Anwendungsprotokoll auf der Anwendungsschicht</a:t>
            </a: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Speziell für eingeschränkte Geräte. 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Datenaustausch unter Verwendung des REST-Modells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    (GET, PUST, DELETE, PUT)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Keine Sicherheit für die Übertragung der Daten </a:t>
            </a:r>
          </a:p>
          <a:p>
            <a:pPr marL="228600" indent="-228600">
              <a:buAutoNum type="romanLcPeriod"/>
            </a:pPr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pPr marL="228600" indent="-228600">
              <a:buAutoNum type="romanLcPeriod"/>
            </a:pP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Deswegen verwendet DTLS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Datagram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 Transport Layer Security), </a:t>
            </a: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     welches auf UDP basiert</a:t>
            </a:r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8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70350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95BCD-AB30-C507-D500-9A58855A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96" y="728351"/>
            <a:ext cx="8642350" cy="321469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Bedrohungen und Risiken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DE06A-1803-3F76-071A-B2C55301965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Risikoanalyse ist die große Herausforderung für die Entwicklung von Smart-Home-Systemen.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de-DE" sz="1400">
                <a:ea typeface="+mn-lt"/>
                <a:cs typeface="+mn-lt"/>
              </a:rPr>
              <a:t>Die gefährlichsten Risiken</a:t>
            </a:r>
            <a:r>
              <a:rPr lang="de-DE" sz="1400">
                <a:solidFill>
                  <a:srgbClr val="003366"/>
                </a:solidFill>
                <a:cs typeface="Arial"/>
              </a:rPr>
              <a:t>: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cs typeface="Arial"/>
              </a:rPr>
              <a:t>              1.</a:t>
            </a: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Änderungen an den Softwarekomponenten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2. Unbefugte Änderungen an Systemfunktionen auf mobilen Geräten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3. Zugriff auf Ressourcen</a:t>
            </a:r>
          </a:p>
          <a:p>
            <a:pPr lvl="1" indent="0" algn="just">
              <a:buNone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              4. Manipulationen an physischen Sensoren/internen Gateways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D4FA23-11CA-A6CE-5F44-190AFBBB3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4734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EA945-E760-2435-8DA8-5744FF89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Bedrohungen und Risiken</a:t>
            </a:r>
            <a:endParaRPr lang="de-DE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04FABD-22D3-8BC9-E610-45C45704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1446394"/>
          </a:xfrm>
        </p:spPr>
        <p:txBody>
          <a:bodyPr/>
          <a:lstStyle/>
          <a:p>
            <a:r>
              <a:rPr lang="de-DE" sz="1800">
                <a:solidFill>
                  <a:srgbClr val="003366"/>
                </a:solidFill>
                <a:cs typeface="Arial"/>
              </a:rPr>
              <a:t>Intentional-Threads: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endParaRPr lang="de-DE"/>
          </a:p>
          <a:p>
            <a:pPr marL="641350" lvl="1" indent="-285750"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Identitätsbetrug</a:t>
            </a:r>
          </a:p>
          <a:p>
            <a:pPr marL="641350" lvl="1" indent="-285750">
              <a:buFont typeface="Arial,Sans-Serif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DoS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Datenmanipulation</a:t>
            </a: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E493E33-4B70-BE66-7C81-AB41A567A0A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Unintentional</a:t>
            </a:r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-Threads: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Informationen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von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unbekannte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Quellen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.</a:t>
            </a: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Zufällige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Änderung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von Daten/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Richtlinien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Schwache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Installation</a:t>
            </a:r>
          </a:p>
          <a:p>
            <a:pPr lvl="1" indent="-175895">
              <a:buFont typeface="Arial,Sans-Serif"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Falsche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Sicherheitsrichtlinien</a:t>
            </a:r>
            <a:r>
              <a:rPr lang="en-US" sz="1400">
                <a:solidFill>
                  <a:srgbClr val="003366"/>
                </a:solidFill>
                <a:latin typeface="Arial"/>
                <a:cs typeface="Arial"/>
              </a:rPr>
              <a:t> in </a:t>
            </a:r>
            <a:r>
              <a:rPr lang="en-US" sz="1400" err="1">
                <a:solidFill>
                  <a:srgbClr val="003366"/>
                </a:solidFill>
                <a:latin typeface="Arial"/>
                <a:cs typeface="Arial"/>
              </a:rPr>
              <a:t>Geräten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r>
              <a:rPr lang="en-US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Konsequenzen</a:t>
            </a:r>
            <a:r>
              <a:rPr lang="en-US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:​</a:t>
            </a:r>
            <a:endParaRPr lang="en-US" sz="1800">
              <a:solidFill>
                <a:srgbClr val="003366"/>
              </a:solidFill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cs typeface="Arial"/>
              </a:rPr>
              <a:t>Dataverlust</a:t>
            </a:r>
            <a:endParaRPr lang="en-US" sz="1400">
              <a:solidFill>
                <a:srgbClr val="003366"/>
              </a:solidFill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cs typeface="Arial"/>
              </a:rPr>
              <a:t>Verletzung</a:t>
            </a:r>
            <a:r>
              <a:rPr lang="en-US" sz="1400">
                <a:solidFill>
                  <a:srgbClr val="003366"/>
                </a:solidFill>
                <a:latin typeface="Arial"/>
                <a:ea typeface="Segoe UI"/>
                <a:cs typeface="Arial"/>
              </a:rPr>
              <a:t> der </a:t>
            </a:r>
            <a:r>
              <a:rPr lang="en-US" sz="1400" err="1">
                <a:solidFill>
                  <a:srgbClr val="003366"/>
                </a:solidFill>
                <a:latin typeface="Arial"/>
                <a:ea typeface="Segoe UI"/>
                <a:cs typeface="Arial"/>
              </a:rPr>
              <a:t>Sicherheitsrichtlinien</a:t>
            </a: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r>
              <a:rPr lang="en-US" sz="1400" err="1">
                <a:solidFill>
                  <a:srgbClr val="003366"/>
                </a:solidFill>
                <a:latin typeface="Arial"/>
                <a:ea typeface="Segoe UI"/>
                <a:cs typeface="Arial"/>
              </a:rPr>
              <a:t>Systemausfall</a:t>
            </a: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Tx/>
              <a:buChar char="•"/>
            </a:pPr>
            <a:endParaRPr lang="en-US" sz="10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lvl="1" indent="-175895">
              <a:buFont typeface="Arial" pitchFamily="34" charset="0"/>
              <a:buChar char="•"/>
            </a:pPr>
            <a:endParaRPr lang="en-US" sz="1400">
              <a:solidFill>
                <a:srgbClr val="003366"/>
              </a:solidFill>
              <a:latin typeface="Arial"/>
              <a:ea typeface="Segoe UI"/>
              <a:cs typeface="Arial"/>
            </a:endParaRPr>
          </a:p>
          <a:p>
            <a:pPr rtl="0"/>
            <a:r>
              <a:rPr lang="de-DE" sz="1400">
                <a:solidFill>
                  <a:srgbClr val="003366"/>
                </a:solidFill>
                <a:latin typeface="Arial"/>
                <a:ea typeface="Segoe UI"/>
                <a:cs typeface="Segoe UI"/>
              </a:rPr>
              <a:t>​</a:t>
            </a:r>
          </a:p>
          <a:p>
            <a:endParaRPr lang="de-DE" sz="1400">
              <a:solidFill>
                <a:srgbClr val="003366"/>
              </a:solidFill>
              <a:latin typeface="Arial"/>
              <a:ea typeface="Segoe UI"/>
              <a:cs typeface="Segoe UI"/>
            </a:endParaRPr>
          </a:p>
          <a:p>
            <a:pPr rtl="0"/>
            <a:r>
              <a:rPr lang="de-DE" sz="2400">
                <a:solidFill>
                  <a:srgbClr val="003366"/>
                </a:solidFill>
                <a:latin typeface="Arial"/>
                <a:ea typeface="Segoe UI"/>
                <a:cs typeface="Segoe UI"/>
              </a:rPr>
              <a:t>​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DC0F13-F99B-2BB1-8165-308B3AEC8519}"/>
              </a:ext>
            </a:extLst>
          </p:cNvPr>
          <p:cNvSpPr txBox="1"/>
          <p:nvPr/>
        </p:nvSpPr>
        <p:spPr>
          <a:xfrm>
            <a:off x="457200" y="2893868"/>
            <a:ext cx="3948545" cy="1206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003366"/>
                </a:solidFill>
                <a:latin typeface="+mn-lt"/>
                <a:cs typeface="Arial"/>
              </a:rPr>
              <a:t>Konsequenzen:</a:t>
            </a:r>
            <a:r>
              <a:rPr lang="en-US">
                <a:solidFill>
                  <a:srgbClr val="003366"/>
                </a:solidFill>
                <a:latin typeface="+mn-lt"/>
                <a:cs typeface="Arial"/>
              </a:rPr>
              <a:t>​</a:t>
            </a:r>
            <a:endParaRPr lang="de-DE"/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Unbefugte Änderungen an Richtlinien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Identitätsdiebstahl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  <a:p>
            <a:pPr marL="641350" lvl="1" indent="-285750">
              <a:lnSpc>
                <a:spcPct val="102000"/>
              </a:lnSpc>
              <a:spcBef>
                <a:spcPts val="500"/>
              </a:spcBef>
              <a:buClr>
                <a:srgbClr val="000000"/>
              </a:buClr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+mn-lt"/>
                <a:cs typeface="Arial"/>
              </a:rPr>
              <a:t>Die Ausnutzung von SH-Diensten</a:t>
            </a:r>
            <a:r>
              <a:rPr lang="en-US" sz="1400">
                <a:solidFill>
                  <a:srgbClr val="003366"/>
                </a:solidFill>
                <a:latin typeface="+mn-lt"/>
                <a:cs typeface="Arial"/>
              </a:rPr>
              <a:t>​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D01A09-2C7C-6CDE-D890-F0705ECD4E19}"/>
              </a:ext>
            </a:extLst>
          </p:cNvPr>
          <p:cNvSpPr txBox="1"/>
          <p:nvPr/>
        </p:nvSpPr>
        <p:spPr>
          <a:xfrm>
            <a:off x="-56367" y="4950129"/>
            <a:ext cx="40036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52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C9E13-329A-4C28-2375-45536702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Bedrohungen und Risiken </a:t>
            </a:r>
            <a:endParaRPr lang="de-DE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6393D1-8500-C3EA-507B-4F975031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2556" y="1560697"/>
            <a:ext cx="4040188" cy="2963466"/>
          </a:xfrm>
        </p:spPr>
        <p:txBody>
          <a:bodyPr/>
          <a:lstStyle/>
          <a:p>
            <a:r>
              <a:rPr lang="de-DE" sz="1800" err="1">
                <a:solidFill>
                  <a:srgbClr val="003366"/>
                </a:solidFill>
                <a:cs typeface="Arial"/>
              </a:rPr>
              <a:t>Mulfunction</a:t>
            </a:r>
            <a:r>
              <a:rPr lang="de-DE" sz="1800">
                <a:solidFill>
                  <a:srgbClr val="003366"/>
                </a:solidFill>
                <a:cs typeface="Arial"/>
              </a:rPr>
              <a:t>-Threads: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endParaRPr lang="de-DE"/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Häufigsten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beispiel</a:t>
            </a:r>
            <a:r>
              <a:rPr lang="de-DE" sz="1400">
                <a:solidFill>
                  <a:srgbClr val="003366"/>
                </a:solidFill>
                <a:cs typeface="Arial"/>
              </a:rPr>
              <a:t> in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störungsthreads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Die dritte Party geht (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z.B</a:t>
            </a:r>
            <a:r>
              <a:rPr lang="de-DE" sz="1400">
                <a:solidFill>
                  <a:srgbClr val="003366"/>
                </a:solidFill>
                <a:cs typeface="Arial"/>
              </a:rPr>
              <a:t>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sensor</a:t>
            </a:r>
            <a:r>
              <a:rPr lang="de-DE" sz="1400">
                <a:solidFill>
                  <a:srgbClr val="003366"/>
                </a:solidFill>
                <a:cs typeface="Arial"/>
              </a:rPr>
              <a:t>)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kaput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Ausfälle in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internet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Hardware oder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softwarefehler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r>
              <a:rPr lang="de-DE" sz="1800" err="1">
                <a:solidFill>
                  <a:srgbClr val="003366"/>
                </a:solidFill>
                <a:cs typeface="Arial"/>
              </a:rPr>
              <a:t>Konzequenzen</a:t>
            </a:r>
            <a:r>
              <a:rPr lang="de-DE" sz="1800">
                <a:solidFill>
                  <a:srgbClr val="003366"/>
                </a:solidFill>
                <a:cs typeface="Arial"/>
              </a:rPr>
              <a:t>:</a:t>
            </a: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Fehlfunction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Functionsverlust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F568CE5-A91F-9DC1-E943-6502F0C3C415}"/>
              </a:ext>
            </a:extLst>
          </p:cNvPr>
          <p:cNvSpPr txBox="1"/>
          <p:nvPr/>
        </p:nvSpPr>
        <p:spPr>
          <a:xfrm>
            <a:off x="-48538" y="4942301"/>
            <a:ext cx="318943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1518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rgbClr val="333333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rgbClr val="333333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7F37D-29A5-BD5A-5165-05156F74C934}"/>
              </a:ext>
            </a:extLst>
          </p:cNvPr>
          <p:cNvSpPr txBox="1"/>
          <p:nvPr/>
        </p:nvSpPr>
        <p:spPr>
          <a:xfrm>
            <a:off x="-1566" y="4950129"/>
            <a:ext cx="387054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28726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B2E9-1249-A87B-6819-DE15577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Cyber-</a:t>
            </a:r>
            <a:r>
              <a:rPr lang="de-DE" err="1">
                <a:cs typeface="Arial"/>
              </a:rPr>
              <a:t>attacks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52369-9AEA-C75F-EA57-C59B8AA8C5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1800" err="1">
                <a:solidFill>
                  <a:srgbClr val="003366"/>
                </a:solidFill>
                <a:cs typeface="Arial"/>
              </a:rPr>
              <a:t>Sinkhole</a:t>
            </a:r>
            <a:r>
              <a:rPr lang="de-DE" sz="1800">
                <a:solidFill>
                  <a:srgbClr val="003366"/>
                </a:solidFill>
                <a:cs typeface="Arial"/>
              </a:rPr>
              <a:t>: 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Umlitung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Daten während der Übertragung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Reduzirung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Datenverkehr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Tauschung</a:t>
            </a:r>
            <a:r>
              <a:rPr lang="de-DE" sz="1400">
                <a:solidFill>
                  <a:srgbClr val="003366"/>
                </a:solidFill>
                <a:cs typeface="Arial"/>
              </a:rPr>
              <a:t> der Absender</a:t>
            </a:r>
          </a:p>
          <a:p>
            <a:pPr marL="641350" lvl="1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Generierung der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Datenvekehr</a:t>
            </a:r>
            <a:endParaRPr lang="de-DE"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623DCC-6E9F-96A1-E05D-E8C4010745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Selektiver </a:t>
            </a:r>
            <a:r>
              <a:rPr lang="de-DE" sz="18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weiterleitungsangeriff</a:t>
            </a:r>
            <a:r>
              <a:rPr lang="de-DE" sz="1800">
                <a:solidFill>
                  <a:srgbClr val="003366"/>
                </a:solidFill>
                <a:latin typeface="Arial"/>
                <a:ea typeface="Arial"/>
                <a:cs typeface="Arial"/>
              </a:rPr>
              <a:t>: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Einnah-me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von ein oder mehreren Knoten im Netzwerk durch Hacker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  <a:endParaRPr lang="en-US">
              <a:cs typeface="Arial"/>
            </a:endParaRP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Paketverlust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Schwer oder nicht erkennbar​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Übertragung unvollständige Infos (gefährlicher als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No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-Info)​</a:t>
            </a:r>
            <a:endParaRPr lang="de-DE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4E6E2-DD2B-E1E2-0AE6-545E42968D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Diagramm, Cartoon, Screenshot enthält.&#10;&#10;Beschreibung automatisch generiert.">
            <a:extLst>
              <a:ext uri="{FF2B5EF4-FFF2-40B4-BE49-F238E27FC236}">
                <a16:creationId xmlns:a16="http://schemas.microsoft.com/office/drawing/2014/main" id="{BCFBEC6F-5F99-7BE5-DC49-DCBA3C13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90" y="3469647"/>
            <a:ext cx="4307031" cy="15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5B2E9-1249-A87B-6819-DE155773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Cyber-</a:t>
            </a:r>
            <a:r>
              <a:rPr lang="de-DE" err="1">
                <a:cs typeface="Arial"/>
              </a:rPr>
              <a:t>attacks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252369-9AEA-C75F-EA57-C59B8AA8C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>
                <a:solidFill>
                  <a:srgbClr val="003366"/>
                </a:solidFill>
                <a:cs typeface="Arial"/>
              </a:rPr>
              <a:t>Sybil: </a:t>
            </a:r>
            <a:r>
              <a:rPr lang="de-DE" sz="1400">
                <a:solidFill>
                  <a:srgbClr val="003366"/>
                </a:solidFill>
                <a:cs typeface="Arial"/>
              </a:rPr>
              <a:t>Manipulation von Knoten und Erstellung mehrerer Identitäten</a:t>
            </a:r>
            <a:endParaRPr lang="en-US" sz="1000">
              <a:solidFill>
                <a:srgbClr val="003366"/>
              </a:solidFill>
              <a:cs typeface="Arial"/>
            </a:endParaRPr>
          </a:p>
          <a:p>
            <a:pPr marL="527050" lvl="1" indent="-171450">
              <a:buFont typeface="Arial"/>
              <a:buChar char="•"/>
            </a:pPr>
            <a:r>
              <a:rPr lang="de-DE" sz="1400" err="1">
                <a:solidFill>
                  <a:srgbClr val="003366"/>
                </a:solidFill>
                <a:cs typeface="Arial"/>
              </a:rPr>
              <a:t>Redudanz</a:t>
            </a:r>
            <a:r>
              <a:rPr lang="de-DE" sz="1400">
                <a:solidFill>
                  <a:srgbClr val="003366"/>
                </a:solidFill>
                <a:cs typeface="Arial"/>
              </a:rPr>
              <a:t>/falsche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infos</a:t>
            </a:r>
            <a:endParaRPr lang="en-US" sz="1400" err="1">
              <a:solidFill>
                <a:srgbClr val="003366"/>
              </a:solidFill>
              <a:cs typeface="Arial"/>
            </a:endParaRPr>
          </a:p>
          <a:p>
            <a:pPr marL="527050" lvl="1" indent="-1714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Erhöhung des Spam-Verkehrs</a:t>
            </a:r>
            <a:endParaRPr lang="en-US" sz="1400">
              <a:solidFill>
                <a:srgbClr val="003366"/>
              </a:solidFill>
              <a:cs typeface="Arial"/>
            </a:endParaRPr>
          </a:p>
          <a:p>
            <a:pPr marL="895350" lvl="2" indent="-171450">
              <a:buFont typeface="Arial"/>
              <a:buChar char="•"/>
            </a:pPr>
            <a:r>
              <a:rPr lang="de-DE" sz="1000">
                <a:solidFill>
                  <a:srgbClr val="003366"/>
                </a:solidFill>
                <a:cs typeface="Arial"/>
              </a:rPr>
              <a:t>Malware und Phishing</a:t>
            </a:r>
            <a:endParaRPr lang="en-US" sz="1000">
              <a:solidFill>
                <a:srgbClr val="003366"/>
              </a:solidFill>
              <a:cs typeface="Arial"/>
            </a:endParaRPr>
          </a:p>
          <a:p>
            <a:r>
              <a:rPr lang="de-DE" sz="1400">
                <a:solidFill>
                  <a:srgbClr val="003366"/>
                </a:solidFill>
                <a:cs typeface="Arial"/>
              </a:rPr>
              <a:t>    </a:t>
            </a:r>
          </a:p>
          <a:p>
            <a:endParaRPr lang="de-DE" sz="1400">
              <a:solidFill>
                <a:srgbClr val="003366"/>
              </a:solidFill>
              <a:cs typeface="Arial"/>
            </a:endParaRPr>
          </a:p>
          <a:p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E6603E6-7B2D-1523-2190-C4B05F2B6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 dirty="0" err="1">
                <a:solidFill>
                  <a:srgbClr val="003366"/>
                </a:solidFill>
                <a:cs typeface="Arial"/>
              </a:rPr>
              <a:t>DoS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: 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Mehrere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attacks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, 1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system</a:t>
            </a:r>
            <a:endParaRPr lang="de-DE" sz="14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Überschwemmung des Netzwerks mit nutzlosem Datenverkehr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Diebstahl vertraulicher Infos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Herunterfahren des gesamten Netzwerks. </a:t>
            </a:r>
            <a:endParaRPr lang="de-DE" sz="1400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4E6E2-DD2B-E1E2-0AE6-545E42968DE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Diagramm, Reihe, Kreis enthält.&#10;&#10;Beschreibung automatisch generiert.">
            <a:extLst>
              <a:ext uri="{FF2B5EF4-FFF2-40B4-BE49-F238E27FC236}">
                <a16:creationId xmlns:a16="http://schemas.microsoft.com/office/drawing/2014/main" id="{F4AD1277-01D3-D3A6-E882-6DAA21B8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3100226"/>
            <a:ext cx="3938154" cy="1774572"/>
          </a:xfrm>
          <a:prstGeom prst="rect">
            <a:avLst/>
          </a:prstGeom>
        </p:spPr>
      </p:pic>
      <p:pic>
        <p:nvPicPr>
          <p:cNvPr id="6" name="Grafik 7" descr="Ein Bild, das Text, Diagramm, Kreis enthält.&#10;&#10;Beschreibung automatisch generiert.">
            <a:extLst>
              <a:ext uri="{FF2B5EF4-FFF2-40B4-BE49-F238E27FC236}">
                <a16:creationId xmlns:a16="http://schemas.microsoft.com/office/drawing/2014/main" id="{2D902013-260E-44E7-6C33-7DF3D04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2" y="3171185"/>
            <a:ext cx="2239241" cy="17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0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und Smart Homes 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Bedrohngen</a:t>
            </a:r>
            <a:r>
              <a:rPr lang="en-GB" sz="1800">
                <a:solidFill>
                  <a:schemeClr val="bg2"/>
                </a:solidFill>
                <a:cs typeface="Arial"/>
              </a:rPr>
              <a:t> und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Risiken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89089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>
                <a:cs typeface="Arial"/>
              </a:rPr>
              <a:t> </a:t>
            </a:r>
            <a:r>
              <a:rPr lang="en-AU" err="1">
                <a:cs typeface="Arial"/>
              </a:rPr>
              <a:t>Schutzmechanismen</a:t>
            </a:r>
            <a:r>
              <a:rPr lang="en-AU">
                <a:cs typeface="Arial"/>
              </a:rPr>
              <a:t>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4384324" cy="2110394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Seven key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Konzept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794E4B-8F4D-DC4F-1B5C-39DEA61A315C}"/>
              </a:ext>
            </a:extLst>
          </p:cNvPr>
          <p:cNvSpPr txBox="1"/>
          <p:nvPr/>
        </p:nvSpPr>
        <p:spPr>
          <a:xfrm>
            <a:off x="412228" y="1817556"/>
            <a:ext cx="43377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Integrität, Authentifizierung, Autorisierung, Vertraulichkeit, 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Accountability</a:t>
            </a: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, Verfügbarkeit 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Non-repudiation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5A7CED-9EF0-0BD4-5DD0-8B746BAD98FB}"/>
              </a:ext>
            </a:extLst>
          </p:cNvPr>
          <p:cNvSpPr txBox="1"/>
          <p:nvPr/>
        </p:nvSpPr>
        <p:spPr>
          <a:xfrm>
            <a:off x="4881172" y="1424066"/>
            <a:ext cx="3867460" cy="9984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GB">
                <a:solidFill>
                  <a:srgbClr val="002060"/>
                </a:solidFill>
                <a:latin typeface="Arial"/>
                <a:cs typeface="Arial"/>
              </a:rPr>
              <a:t>IoT-</a:t>
            </a: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Sicherheitsarchitekturen</a:t>
            </a:r>
            <a:endParaRPr lang="en-US" err="1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02000"/>
              </a:lnSpc>
              <a:spcBef>
                <a:spcPts val="500"/>
              </a:spcBef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BED9CC-660E-B190-7C32-78E60F186F27}"/>
              </a:ext>
            </a:extLst>
          </p:cNvPr>
          <p:cNvSpPr txBox="1"/>
          <p:nvPr/>
        </p:nvSpPr>
        <p:spPr>
          <a:xfrm>
            <a:off x="5546360" y="1770713"/>
            <a:ext cx="26420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IoT Cloud on 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CoAP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SH-</a:t>
            </a:r>
            <a:r>
              <a:rPr lang="de-DE" sz="1400" err="1">
                <a:solidFill>
                  <a:srgbClr val="002060"/>
                </a:solidFill>
                <a:latin typeface="Arial"/>
                <a:cs typeface="Arial"/>
              </a:rPr>
              <a:t>BlockCC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Arial"/>
                <a:cs typeface="Arial"/>
              </a:rPr>
              <a:t>FIWARE</a:t>
            </a:r>
          </a:p>
          <a:p>
            <a:endParaRPr lang="de-DE" sz="1200">
              <a:solidFill>
                <a:srgbClr val="002060"/>
              </a:solidFill>
              <a:cs typeface="Arial"/>
            </a:endParaRPr>
          </a:p>
        </p:txBody>
      </p:sp>
      <p:pic>
        <p:nvPicPr>
          <p:cNvPr id="11" name="Grafik 11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15DF4EB-5D7D-95C9-0DD1-77CDC814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52" y="2701917"/>
            <a:ext cx="5272790" cy="20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69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>
                <a:cs typeface="Arial"/>
              </a:rPr>
              <a:t> </a:t>
            </a:r>
            <a:r>
              <a:rPr lang="en-AU" err="1">
                <a:cs typeface="Arial"/>
              </a:rPr>
              <a:t>Schutzmechanismen</a:t>
            </a:r>
            <a:r>
              <a:rPr lang="en-AU"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0794E4B-8F4D-DC4F-1B5C-39DEA61A315C}"/>
              </a:ext>
            </a:extLst>
          </p:cNvPr>
          <p:cNvSpPr txBox="1"/>
          <p:nvPr/>
        </p:nvSpPr>
        <p:spPr>
          <a:xfrm>
            <a:off x="412228" y="1817556"/>
            <a:ext cx="4337779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400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  <a:p>
            <a:pPr marL="342900" indent="-342900">
              <a:buAutoNum type="arabicPeriod"/>
            </a:pPr>
            <a:endParaRPr lang="de-DE">
              <a:solidFill>
                <a:srgbClr val="002060"/>
              </a:solidFill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5A7CED-9EF0-0BD4-5DD0-8B746BAD98FB}"/>
              </a:ext>
            </a:extLst>
          </p:cNvPr>
          <p:cNvSpPr txBox="1"/>
          <p:nvPr/>
        </p:nvSpPr>
        <p:spPr>
          <a:xfrm>
            <a:off x="140533" y="1283533"/>
            <a:ext cx="38674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Weitere</a:t>
            </a:r>
            <a:r>
              <a:rPr lang="en-GB">
                <a:solidFill>
                  <a:srgbClr val="002060"/>
                </a:solidFill>
                <a:latin typeface="Arial"/>
                <a:cs typeface="Arial"/>
              </a:rPr>
              <a:t> </a:t>
            </a:r>
            <a:r>
              <a:rPr lang="en-GB" err="1">
                <a:solidFill>
                  <a:srgbClr val="002060"/>
                </a:solidFill>
                <a:latin typeface="Arial"/>
                <a:cs typeface="Arial"/>
              </a:rPr>
              <a:t>Schutzmechanismen</a:t>
            </a:r>
            <a:endParaRPr lang="en-GB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2060"/>
              </a:solidFill>
              <a:latin typeface="Arial"/>
              <a:cs typeface="Arial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BED9CC-660E-B190-7C32-78E60F186F27}"/>
              </a:ext>
            </a:extLst>
          </p:cNvPr>
          <p:cNvSpPr txBox="1"/>
          <p:nvPr/>
        </p:nvSpPr>
        <p:spPr>
          <a:xfrm>
            <a:off x="412229" y="3176041"/>
            <a:ext cx="26420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>
              <a:solidFill>
                <a:srgbClr val="002060"/>
              </a:solidFill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1A10E1-CF1E-9C0B-A2DE-B5D3616463B7}"/>
              </a:ext>
            </a:extLst>
          </p:cNvPr>
          <p:cNvSpPr txBox="1"/>
          <p:nvPr/>
        </p:nvSpPr>
        <p:spPr>
          <a:xfrm>
            <a:off x="562132" y="1620811"/>
            <a:ext cx="36632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Intrusion </a:t>
            </a:r>
            <a:r>
              <a:rPr lang="de-DE" sz="1400" err="1">
                <a:solidFill>
                  <a:srgbClr val="002060"/>
                </a:solidFill>
                <a:latin typeface="Times New Roman"/>
                <a:cs typeface="Times New Roman"/>
              </a:rPr>
              <a:t>detection</a:t>
            </a: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de-DE" sz="1400" err="1">
                <a:solidFill>
                  <a:srgbClr val="002060"/>
                </a:solidFill>
                <a:latin typeface="Times New Roman"/>
                <a:cs typeface="Times New Roman"/>
              </a:rPr>
              <a:t>systems</a:t>
            </a: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 (IDS)</a:t>
            </a:r>
            <a:endParaRPr lang="de-DE" sz="14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Starke Passwörter</a:t>
            </a:r>
          </a:p>
          <a:p>
            <a:pPr marL="285750" indent="-285750">
              <a:buFont typeface="Wingdings"/>
              <a:buChar char="§"/>
            </a:pPr>
            <a:r>
              <a:rPr lang="de-DE" sz="1400">
                <a:solidFill>
                  <a:srgbClr val="002060"/>
                </a:solidFill>
                <a:latin typeface="Times New Roman"/>
                <a:cs typeface="Times New Roman"/>
              </a:rPr>
              <a:t>Aktualisierte Firmware und Sicherheitspatches</a:t>
            </a:r>
            <a:endParaRPr lang="de-DE" sz="1400">
              <a:solidFill>
                <a:srgbClr val="00206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73345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Architektur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3366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Risiken</a:t>
            </a: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 err="1">
                <a:solidFill>
                  <a:srgbClr val="003366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3366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3366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3366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04396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rgbClr val="002060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Zugriffskontrolle </a:t>
            </a:r>
            <a:endParaRPr lang="de-DE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0DA3892-D945-52AE-5F92-44C0BE65E895}"/>
              </a:ext>
            </a:extLst>
          </p:cNvPr>
          <p:cNvSpPr txBox="1"/>
          <p:nvPr/>
        </p:nvSpPr>
        <p:spPr>
          <a:xfrm>
            <a:off x="-79853" y="4950129"/>
            <a:ext cx="35965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34865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065C-7C85-1F96-428E-7020EFF4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56894C-9875-A900-1655-B52077A2E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latin typeface="Arial"/>
              </a:rPr>
              <a:t>Ziel: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BB72B1-1A04-E025-8886-E7402B0F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99984"/>
            <a:ext cx="4040188" cy="299463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Vertraulichkeit</a:t>
            </a:r>
            <a:endParaRPr lang="de-DE"/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Authentifizierung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Integrität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Bestreitbarkeit</a:t>
            </a:r>
          </a:p>
          <a:p>
            <a:pPr marL="641350" lvl="1" indent="-285750" algn="just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Zugangskontrolle</a:t>
            </a: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3CF3F3-414E-64A8-E1DB-F53965D0D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1800">
                <a:solidFill>
                  <a:srgbClr val="003366"/>
                </a:solidFill>
                <a:cs typeface="Arial"/>
              </a:rPr>
              <a:t>Klassen</a:t>
            </a:r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C3295F2-69A3-2C37-B3B6-23C1C73C16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Symmetrik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-Verschlüsselung (AES, BLOWFISH):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rtl="0"/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Public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Encryption und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Decryption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179705" lvl="1" indent="0">
              <a:buNone/>
            </a:pPr>
            <a:endParaRPr lang="en-US" sz="1400">
              <a:solidFill>
                <a:srgbClr val="003366"/>
              </a:solidFill>
              <a:latin typeface="Arial"/>
              <a:ea typeface="Arial"/>
              <a:cs typeface="Arial"/>
            </a:endParaRPr>
          </a:p>
          <a:p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Asymmetrik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-Verschlüsselung (RSA):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Public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Encryption</a:t>
            </a:r>
            <a:r>
              <a:rPr lang="en-US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85750" indent="-285750">
              <a:buFont typeface="Calibri"/>
              <a:buChar char="-"/>
            </a:pP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Private </a:t>
            </a: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key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lvl="1" indent="-175895" rtl="0">
              <a:buChar char="•"/>
            </a:pPr>
            <a:r>
              <a:rPr lang="de-DE" sz="1400" err="1">
                <a:solidFill>
                  <a:srgbClr val="003366"/>
                </a:solidFill>
                <a:latin typeface="Arial"/>
                <a:ea typeface="Arial"/>
                <a:cs typeface="Arial"/>
              </a:rPr>
              <a:t>Decryption</a:t>
            </a:r>
            <a:r>
              <a:rPr lang="de-DE" sz="1400">
                <a:solidFill>
                  <a:srgbClr val="003366"/>
                </a:solidFill>
                <a:latin typeface="Arial"/>
                <a:ea typeface="Arial"/>
                <a:cs typeface="Arial"/>
              </a:rPr>
              <a:t>​</a:t>
            </a:r>
            <a:endParaRPr lang="de-DE" sz="140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D71587-EF84-A23F-1A78-14EF9B12693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897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  <p:bldP spid="6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12AAB-45C8-4C70-7BE4-D0FEC49B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B406D-CF59-D8A1-480F-6F23ABE5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14438"/>
            <a:ext cx="8642350" cy="3678200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r>
              <a:rPr lang="de-DE" sz="1800" b="1" dirty="0" err="1">
                <a:solidFill>
                  <a:srgbClr val="003366"/>
                </a:solidFill>
                <a:cs typeface="Arial"/>
              </a:rPr>
              <a:t>Advanced</a:t>
            </a:r>
            <a:r>
              <a:rPr lang="de-DE" sz="1800" b="1" dirty="0">
                <a:solidFill>
                  <a:srgbClr val="003366"/>
                </a:solidFill>
                <a:cs typeface="Arial"/>
              </a:rPr>
              <a:t> Encryption Standard (AES)</a:t>
            </a:r>
            <a:endParaRPr lang="de-DE" b="1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Symmetric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 Verschlüsselung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Datenblöcken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Substitutions-Permutations-Netzwerk (SPN)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Ersetzungs- und Permutationsoperationen</a:t>
            </a:r>
          </a:p>
          <a:p>
            <a:pPr marL="1181100" lvl="2" indent="-188595">
              <a:buFont typeface="Arial,Sans-Serif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Vertraulichkeit</a:t>
            </a:r>
          </a:p>
          <a:p>
            <a:pPr marL="1181100" lvl="2" indent="-188595">
              <a:buFont typeface="Arial,Sans-Serif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Datenintegrität</a:t>
            </a:r>
          </a:p>
          <a:p>
            <a:pPr marL="641350" lvl="1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marL="812800" lvl="1" indent="-45720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pPr lvl="1" indent="0">
              <a:buNone/>
            </a:pPr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6EDC05-C22B-D8C2-4059-74B902D22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901354BA-E741-38CE-0306-14E76CDE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055" y="1324401"/>
            <a:ext cx="3470563" cy="315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15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DC749-3588-7556-F725-41C41A18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F37E72-3E5F-804E-B58A-F2E820D4C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D000D5-8A6C-E331-2161-42F0206780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Schnelle Ver- und Entschlüsselung (HW,SW)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Flexible Schlüsselgrößen (128, 192, 256 Bit)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Bessere Sicherheit als DES und Triple-DES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Kein Wurmlöcher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2D16B4-E5A1-C891-8F68-86A1B1113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75590A-942E-9C3D-CF83-621237E2A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Mehr Rechenleistung für große Datenblöcke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Nicht effizient für große Pakete</a:t>
            </a: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B47776-69CF-2BA5-5BD7-A01A2561E5E4}"/>
              </a:ext>
            </a:extLst>
          </p:cNvPr>
          <p:cNvSpPr txBox="1"/>
          <p:nvPr/>
        </p:nvSpPr>
        <p:spPr>
          <a:xfrm>
            <a:off x="-79853" y="4950130"/>
            <a:ext cx="340864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2888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Grundlagen von Smart Home Netzwerken </a:t>
            </a:r>
            <a:endParaRPr lang="de-DE">
              <a:solidFill>
                <a:srgbClr val="003366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chemeClr val="bg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Authentifizierung</a:t>
            </a:r>
            <a:endParaRPr lang="de-DE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chemeClr val="bg2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711072-EFE4-62F2-9CBB-F7281BCA61B2}"/>
              </a:ext>
            </a:extLst>
          </p:cNvPr>
          <p:cNvSpPr txBox="1"/>
          <p:nvPr/>
        </p:nvSpPr>
        <p:spPr>
          <a:xfrm>
            <a:off x="-1566" y="4950129"/>
            <a:ext cx="42306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 sz="1000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5058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Verschlüsselungstechnologie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>
                <a:solidFill>
                  <a:srgbClr val="003366"/>
                </a:solidFill>
                <a:cs typeface="Arial"/>
              </a:rPr>
              <a:t>BLOWFISH</a:t>
            </a:r>
            <a:endParaRPr lang="de-DE" sz="18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Symmetric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 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verschlüsselung</a:t>
            </a:r>
            <a:endParaRPr lang="de-DE" sz="1800" dirty="0">
              <a:solidFill>
                <a:srgbClr val="003366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Für Software entwickelt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Schlüsselgröße: 32-448 Bit</a:t>
            </a:r>
            <a:endParaRPr lang="de-DE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Schnelle Ver- und Entschlüsselung</a:t>
            </a:r>
            <a:endParaRPr lang="de-DE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Verwendet Substitutions-Boxen und </a:t>
            </a:r>
            <a:endParaRPr lang="de-DE" dirty="0">
              <a:cs typeface="Arial"/>
            </a:endParaRPr>
          </a:p>
          <a:p>
            <a:pPr lvl="1" indent="0">
              <a:buNone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     XOR-Operationen</a:t>
            </a:r>
            <a:endParaRPr lang="de-DE" dirty="0"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  <a:p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E66EB6AC-1C56-64F3-5F7C-D6E551E7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798" y="1316615"/>
            <a:ext cx="3161433" cy="31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6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2DF75-1A9E-D92C-792B-388F026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6C860-1A38-1975-40BE-4C6F99692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FBD11C-AA72-0675-B7D3-105117E82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Gute Leistung, keine Wurmlöcher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Effiziente Ver-/Entschlüsselung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Variable Schlüsselgröße: 32-448 Bit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Weniger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Kryptoanalyseversuche</a:t>
            </a: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1C8D83-906F-0FC3-1D31-C93761B8F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48D3C9-430A-CE64-080F-A29080A05B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Rechenintensiver als AES</a:t>
            </a:r>
            <a:endParaRPr lang="de-DE" sz="1400" err="1">
              <a:solidFill>
                <a:srgbClr val="003366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Zeit- und Stromverbrauch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Nicht Hardware-optimiert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Potenziell weniger analysiert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E0AEE86-8CE6-3723-3E37-DD7AF78219FC}"/>
              </a:ext>
            </a:extLst>
          </p:cNvPr>
          <p:cNvSpPr txBox="1"/>
          <p:nvPr/>
        </p:nvSpPr>
        <p:spPr>
          <a:xfrm>
            <a:off x="-79853" y="4957958"/>
            <a:ext cx="403494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817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 b="1">
                <a:solidFill>
                  <a:srgbClr val="003366"/>
                </a:solidFill>
                <a:latin typeface="Arial"/>
              </a:rPr>
              <a:t>Verschlüsselungstechnologie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b="1" dirty="0">
                <a:solidFill>
                  <a:srgbClr val="003366"/>
                </a:solidFill>
                <a:cs typeface="Arial"/>
              </a:rPr>
              <a:t>RSA</a:t>
            </a:r>
            <a:endParaRPr lang="de-DE" dirty="0"/>
          </a:p>
          <a:p>
            <a:pPr marL="641350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Asymmetrischer Algorithmus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Sicherheit durch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Faktorisierungsschwierigkeit</a:t>
            </a:r>
            <a:endParaRPr lang="de-DE" dirty="0" err="1"/>
          </a:p>
          <a:p>
            <a:pPr marL="641350" indent="-285750">
              <a:buFont typeface="Arial"/>
              <a:buChar char="•"/>
            </a:pPr>
            <a:r>
              <a:rPr lang="de-DE" sz="1800" dirty="0">
                <a:solidFill>
                  <a:srgbClr val="003366"/>
                </a:solidFill>
                <a:cs typeface="Arial"/>
              </a:rPr>
              <a:t>Encryption (Verschlüsselung): C =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M^e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mod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dirty="0" err="1">
                <a:solidFill>
                  <a:srgbClr val="003366"/>
                </a:solidFill>
                <a:cs typeface="Arial"/>
              </a:rPr>
              <a:t>Decryption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(Entschlüsselung): M =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C^d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</a:t>
            </a:r>
            <a:r>
              <a:rPr lang="de-DE" sz="1800" dirty="0" err="1">
                <a:solidFill>
                  <a:srgbClr val="003366"/>
                </a:solidFill>
                <a:cs typeface="Arial"/>
              </a:rPr>
              <a:t>mod</a:t>
            </a:r>
            <a:r>
              <a:rPr lang="de-DE" sz="1800" dirty="0">
                <a:solidFill>
                  <a:srgbClr val="003366"/>
                </a:solidFill>
                <a:cs typeface="Arial"/>
              </a:rPr>
              <a:t> n</a:t>
            </a:r>
            <a:endParaRPr lang="de-DE" dirty="0"/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C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ciphertext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, M </a:t>
            </a:r>
            <a:r>
              <a:rPr lang="de-DE" sz="1400" dirty="0" err="1">
                <a:solidFill>
                  <a:srgbClr val="003366"/>
                </a:solidFill>
                <a:cs typeface="Arial"/>
              </a:rPr>
              <a:t>Plaintext</a:t>
            </a:r>
            <a:r>
              <a:rPr lang="de-DE" sz="1400" dirty="0">
                <a:solidFill>
                  <a:srgbClr val="003366"/>
                </a:solidFill>
                <a:cs typeface="Arial"/>
              </a:rPr>
              <a:t> </a:t>
            </a: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Primzahlen p und q 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Geheimhaltung von Primzahlen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Produkt n = p*q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Öffentlicher Exponent e</a:t>
            </a:r>
            <a:endParaRPr lang="de-DE" sz="1400" dirty="0">
              <a:cs typeface="Arial"/>
            </a:endParaRPr>
          </a:p>
          <a:p>
            <a:pPr marL="1009650" lvl="2" indent="-188595">
              <a:buFont typeface="Arial"/>
              <a:buChar char="•"/>
            </a:pPr>
            <a:r>
              <a:rPr lang="de-DE" sz="1400" dirty="0">
                <a:solidFill>
                  <a:srgbClr val="003366"/>
                </a:solidFill>
                <a:cs typeface="Arial"/>
              </a:rPr>
              <a:t>Private Exponent d</a:t>
            </a:r>
            <a:endParaRPr lang="de-DE" sz="1400" dirty="0">
              <a:cs typeface="Arial"/>
            </a:endParaRPr>
          </a:p>
          <a:p>
            <a:pPr marL="641350" lvl="1" indent="-285750">
              <a:buFont typeface="Arial"/>
              <a:buChar char="•"/>
            </a:pPr>
            <a:endParaRPr lang="de-DE" sz="1800">
              <a:solidFill>
                <a:srgbClr val="003366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Screenshot, Cartoon enthält.&#10;&#10;Beschreibung automatisch generiert.">
            <a:extLst>
              <a:ext uri="{FF2B5EF4-FFF2-40B4-BE49-F238E27FC236}">
                <a16:creationId xmlns:a16="http://schemas.microsoft.com/office/drawing/2014/main" id="{B3B2DBE9-FB8B-E269-D00F-A9099848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824072"/>
            <a:ext cx="3293918" cy="21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0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DD0E5-A1E8-CC31-8F75-D22CFE87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Vorteile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9E1B49-6386-0274-2FF9-43B69C091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Sichere Übertragung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Digitale Signaturen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Sicherer Algorithmus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035FE-3FCF-0B41-435C-8506DC7DB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Nachteile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9296EB-C35F-3A1B-4BB4-7C92C85C4D8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Rechenintensiver als </a:t>
            </a:r>
            <a:r>
              <a:rPr lang="de-DE" sz="1400" err="1">
                <a:solidFill>
                  <a:srgbClr val="003366"/>
                </a:solidFill>
                <a:cs typeface="Arial"/>
              </a:rPr>
              <a:t>symmetric-encryption</a:t>
            </a:r>
            <a:endParaRPr lang="de-DE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Timing-Angriffe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Spezielle HW- und SW-Implementierungen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51E63756-A51B-E5C9-365D-CBFABF83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Verschlüsselungstechnologie</a:t>
            </a:r>
            <a:endParaRPr lang="de-DE" b="0">
              <a:cs typeface="Arial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A992FF0-6B8D-1ECF-9609-4BE4CDD54814}"/>
              </a:ext>
            </a:extLst>
          </p:cNvPr>
          <p:cNvSpPr txBox="1"/>
          <p:nvPr/>
        </p:nvSpPr>
        <p:spPr>
          <a:xfrm>
            <a:off x="-87682" y="4950129"/>
            <a:ext cx="394100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54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  <a:endParaRPr lang="de-DE">
              <a:solidFill>
                <a:srgbClr val="002060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Zugriffskontrolle</a:t>
            </a:r>
            <a:endParaRPr lang="de-DE">
              <a:solidFill>
                <a:srgbClr val="002060"/>
              </a:solidFill>
              <a:cs typeface="Arial"/>
            </a:endParaRPr>
          </a:p>
          <a:p>
            <a:endParaRPr lang="de-DE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>
                <a:solidFill>
                  <a:srgbClr val="002060"/>
                </a:solidFill>
                <a:latin typeface="Arial"/>
                <a:cs typeface="Arial"/>
              </a:rPr>
              <a:t>Best Practices 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8DA1996-A228-CA18-39D2-775BDB717C9E}"/>
              </a:ext>
            </a:extLst>
          </p:cNvPr>
          <p:cNvSpPr txBox="1"/>
          <p:nvPr/>
        </p:nvSpPr>
        <p:spPr>
          <a:xfrm>
            <a:off x="-79853" y="4950130"/>
            <a:ext cx="419935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8101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23DCDBC5-F42E-0B39-0DCB-2C48DC15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43" y="1214438"/>
            <a:ext cx="4862513" cy="3646885"/>
          </a:xfrm>
        </p:spPr>
      </p:pic>
    </p:spTree>
    <p:extLst>
      <p:ext uri="{BB962C8B-B14F-4D97-AF65-F5344CB8AC3E}">
        <p14:creationId xmlns:p14="http://schemas.microsoft.com/office/powerpoint/2010/main" val="669103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514833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5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47339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Diagramm, Plan, technische Zeichnung enthält.&#10;&#10;Beschreibung automatisch generiert.">
            <a:extLst>
              <a:ext uri="{FF2B5EF4-FFF2-40B4-BE49-F238E27FC236}">
                <a16:creationId xmlns:a16="http://schemas.microsoft.com/office/drawing/2014/main" id="{C192F998-D590-82C0-0DFC-3AFF75AB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6" y="1601085"/>
            <a:ext cx="5638174" cy="318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007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7825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Authentifizierungsfaktor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10" name="Grafik 10" descr="Ein Bild, das Text, Screenshot, Kreis, Schrift enthält.&#10;&#10;Beschreibung automatisch generiert.">
            <a:extLst>
              <a:ext uri="{FF2B5EF4-FFF2-40B4-BE49-F238E27FC236}">
                <a16:creationId xmlns:a16="http://schemas.microsoft.com/office/drawing/2014/main" id="{0E55FA25-7FC1-C467-A20A-B9D3587A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138" y="1550281"/>
            <a:ext cx="2743200" cy="1555757"/>
          </a:xfrm>
          <a:prstGeom prst="rect">
            <a:avLst/>
          </a:prstGeom>
        </p:spPr>
      </p:pic>
      <p:pic>
        <p:nvPicPr>
          <p:cNvPr id="11" name="Grafik 11" descr="Ein Bild, das Text, Screenshot, Marke, Logo enthält.&#10;&#10;Beschreibung automatisch generiert.">
            <a:extLst>
              <a:ext uri="{FF2B5EF4-FFF2-40B4-BE49-F238E27FC236}">
                <a16:creationId xmlns:a16="http://schemas.microsoft.com/office/drawing/2014/main" id="{8C319134-F5F6-C72C-F5DB-9F671702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89" y="3161843"/>
            <a:ext cx="2743200" cy="14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373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und Smart Homes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285750" indent="-285750">
              <a:buFont typeface="Courier New"/>
              <a:buChar char="o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Bedrohngen</a:t>
            </a:r>
            <a:r>
              <a:rPr lang="en-GB" sz="1800">
                <a:solidFill>
                  <a:srgbClr val="002060"/>
                </a:solidFill>
                <a:cs typeface="Arial"/>
              </a:rPr>
              <a:t> und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Risiken</a:t>
            </a: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rgbClr val="002060"/>
                </a:solidFill>
                <a:cs typeface="Arial"/>
              </a:rPr>
              <a:t>Wichtige</a:t>
            </a:r>
            <a:r>
              <a:rPr lang="en-GB" sz="1800">
                <a:solidFill>
                  <a:srgbClr val="002060"/>
                </a:solidFill>
                <a:cs typeface="Arial"/>
              </a:rPr>
              <a:t>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 sz="1000">
                <a:solidFill>
                  <a:srgbClr val="003366"/>
                </a:solidFill>
                <a:latin typeface="Arial"/>
              </a:rPr>
              <a:t>IoT Network Security in Smart Homes, </a:t>
            </a:r>
            <a:r>
              <a:rPr lang="de-DE">
                <a:solidFill>
                  <a:srgbClr val="003366"/>
                </a:solidFill>
                <a:latin typeface="Arial"/>
              </a:rPr>
              <a:t>11.07.2023</a:t>
            </a:r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endParaRPr lang="de-DE">
              <a:solidFill>
                <a:srgbClr val="00336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711420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7825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 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8" name="Grafik 8" descr="Ein Bild, das Text, Screenshot, Diagramm enthält.&#10;&#10;Beschreibung automatisch generiert.">
            <a:extLst>
              <a:ext uri="{FF2B5EF4-FFF2-40B4-BE49-F238E27FC236}">
                <a16:creationId xmlns:a16="http://schemas.microsoft.com/office/drawing/2014/main" id="{E4E2DDB8-9C74-8877-565D-0455A28C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62" y="2353414"/>
            <a:ext cx="4017363" cy="212306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BBD785-9289-3646-7DC4-31C0DF7615B9}"/>
              </a:ext>
            </a:extLst>
          </p:cNvPr>
          <p:cNvSpPr txBox="1"/>
          <p:nvPr/>
        </p:nvSpPr>
        <p:spPr>
          <a:xfrm>
            <a:off x="852565" y="2351582"/>
            <a:ext cx="2023672" cy="3091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018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9980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  <a:endParaRPr lang="en-US" sz="1200">
              <a:solidFill>
                <a:schemeClr val="bg2"/>
              </a:solidFill>
              <a:latin typeface="Arial"/>
              <a:cs typeface="Arial"/>
            </a:endParaRPr>
          </a:p>
          <a:p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 </a:t>
            </a:r>
            <a:endParaRPr lang="de-DE">
              <a:solidFill>
                <a:schemeClr val="bg2"/>
              </a:solidFill>
              <a:cs typeface="Arial"/>
            </a:endParaRPr>
          </a:p>
          <a:p>
            <a:br>
              <a:rPr lang="de-DE" sz="1200">
                <a:solidFill>
                  <a:srgbClr val="003366"/>
                </a:solidFill>
                <a:latin typeface="Arial"/>
                <a:cs typeface="Arial"/>
              </a:rPr>
            </a:b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(Handshake)</a:t>
            </a:r>
            <a:endParaRPr lang="de-DE" sz="1200">
              <a:solidFill>
                <a:srgbClr val="003366"/>
              </a:solidFill>
              <a:cs typeface="Arial"/>
            </a:endParaRPr>
          </a:p>
        </p:txBody>
      </p:sp>
      <p:pic>
        <p:nvPicPr>
          <p:cNvPr id="8" name="Grafik 8" descr="Ein Bild, das Text, Screenshot, Diagramm, Schrift enthält.&#10;&#10;Beschreibung automatisch generiert.">
            <a:extLst>
              <a:ext uri="{FF2B5EF4-FFF2-40B4-BE49-F238E27FC236}">
                <a16:creationId xmlns:a16="http://schemas.microsoft.com/office/drawing/2014/main" id="{1CF5E453-733C-ABAF-D0E9-0E4D938B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02" y="1892428"/>
            <a:ext cx="3267855" cy="2286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5BCE220-3DC9-19D2-52EC-F23AC6547A08}"/>
              </a:ext>
            </a:extLst>
          </p:cNvPr>
          <p:cNvSpPr txBox="1"/>
          <p:nvPr/>
        </p:nvSpPr>
        <p:spPr>
          <a:xfrm>
            <a:off x="5546360" y="4234721"/>
            <a:ext cx="382249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Einweg (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)</a:t>
            </a:r>
            <a:endParaRPr lang="de-DE" sz="12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A857446-78C0-2C68-BECE-0D356016842B}"/>
              </a:ext>
            </a:extLst>
          </p:cNvPr>
          <p:cNvSpPr txBox="1"/>
          <p:nvPr/>
        </p:nvSpPr>
        <p:spPr>
          <a:xfrm>
            <a:off x="4787483" y="1677025"/>
            <a:ext cx="4047344" cy="3307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CA3EA6-1462-DB82-B02D-2DB145753B18}"/>
              </a:ext>
            </a:extLst>
          </p:cNvPr>
          <p:cNvSpPr txBox="1"/>
          <p:nvPr/>
        </p:nvSpPr>
        <p:spPr>
          <a:xfrm>
            <a:off x="665188" y="2726336"/>
            <a:ext cx="3653852" cy="384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4552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de-DE" sz="1800" b="1">
                <a:solidFill>
                  <a:srgbClr val="003366"/>
                </a:solidFill>
                <a:ea typeface="+mn-lt"/>
                <a:cs typeface="+mn-lt"/>
              </a:rPr>
              <a:t>Taxonomie der IoT-Authentifizierungsschemas</a:t>
            </a:r>
          </a:p>
          <a:p>
            <a:endParaRPr lang="de-DE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1D7F5BF-F65D-3E40-FA9D-8882B9206708}"/>
              </a:ext>
            </a:extLst>
          </p:cNvPr>
          <p:cNvSpPr txBox="1"/>
          <p:nvPr/>
        </p:nvSpPr>
        <p:spPr>
          <a:xfrm>
            <a:off x="712032" y="1592704"/>
            <a:ext cx="3916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Authentifizierungsverfahren</a:t>
            </a:r>
            <a:endParaRPr lang="de-DE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BD9FAE-FE81-393A-D938-4DB32AF6E7E9}"/>
              </a:ext>
            </a:extLst>
          </p:cNvPr>
          <p:cNvSpPr txBox="1"/>
          <p:nvPr/>
        </p:nvSpPr>
        <p:spPr>
          <a:xfrm>
            <a:off x="1199212" y="1995565"/>
            <a:ext cx="299803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Authentifizierungsfaktor</a:t>
            </a:r>
            <a:endParaRPr lang="en-US" sz="1200">
              <a:solidFill>
                <a:schemeClr val="bg2"/>
              </a:solidFill>
              <a:latin typeface="Arial"/>
              <a:cs typeface="Arial"/>
            </a:endParaRPr>
          </a:p>
          <a:p>
            <a:endParaRPr lang="de-DE" sz="1200">
              <a:solidFill>
                <a:srgbClr val="003366"/>
              </a:solidFill>
              <a:latin typeface="Arial"/>
              <a:cs typeface="Arial"/>
            </a:endParaRPr>
          </a:p>
          <a:p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Token-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Based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 </a:t>
            </a:r>
            <a:endParaRPr lang="de-DE">
              <a:solidFill>
                <a:schemeClr val="bg2"/>
              </a:solidFill>
              <a:cs typeface="Arial"/>
            </a:endParaRPr>
          </a:p>
          <a:p>
            <a:br>
              <a:rPr lang="de-DE" sz="1200">
                <a:solidFill>
                  <a:srgbClr val="003366"/>
                </a:solidFill>
                <a:latin typeface="Arial"/>
                <a:cs typeface="Arial"/>
              </a:rPr>
            </a:b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One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chemeClr val="bg2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chemeClr val="bg2"/>
                </a:solidFill>
                <a:latin typeface="Arial"/>
                <a:cs typeface="Arial"/>
              </a:rPr>
              <a:t>(Handshake)</a:t>
            </a:r>
          </a:p>
          <a:p>
            <a:endParaRPr lang="de-DE" sz="1200">
              <a:solidFill>
                <a:srgbClr val="003366"/>
              </a:solidFill>
              <a:cs typeface="Arial"/>
            </a:endParaRPr>
          </a:p>
          <a:p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Two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-Way </a:t>
            </a:r>
            <a:r>
              <a:rPr lang="de-DE" sz="1200" err="1">
                <a:solidFill>
                  <a:srgbClr val="003366"/>
                </a:solidFill>
                <a:latin typeface="Arial"/>
                <a:cs typeface="Arial"/>
              </a:rPr>
              <a:t>authentication</a:t>
            </a:r>
            <a:r>
              <a:rPr lang="de-DE" sz="1200">
                <a:solidFill>
                  <a:srgbClr val="003366"/>
                </a:solidFill>
                <a:latin typeface="Arial"/>
                <a:cs typeface="Arial"/>
              </a:rPr>
              <a:t> (Mutual)</a:t>
            </a:r>
            <a:endParaRPr lang="de-DE" sz="1200">
              <a:solidFill>
                <a:srgbClr val="003366"/>
              </a:solidFill>
              <a:cs typeface="Arial"/>
            </a:endParaRPr>
          </a:p>
          <a:p>
            <a:endParaRPr lang="de-DE" sz="12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E415A3-5288-917B-E88B-9A42B00B877C}"/>
              </a:ext>
            </a:extLst>
          </p:cNvPr>
          <p:cNvSpPr txBox="1"/>
          <p:nvPr/>
        </p:nvSpPr>
        <p:spPr>
          <a:xfrm>
            <a:off x="1414696" y="3372787"/>
            <a:ext cx="2510852" cy="7776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graphicFrame>
        <p:nvGraphicFramePr>
          <p:cNvPr id="10" name="Diagramm 10">
            <a:extLst>
              <a:ext uri="{FF2B5EF4-FFF2-40B4-BE49-F238E27FC236}">
                <a16:creationId xmlns:a16="http://schemas.microsoft.com/office/drawing/2014/main" id="{3AC8953B-EB12-1981-C1E0-2D56CFDB5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817018"/>
              </p:ext>
            </p:extLst>
          </p:nvPr>
        </p:nvGraphicFramePr>
        <p:xfrm>
          <a:off x="3644483" y="658630"/>
          <a:ext cx="3756910" cy="30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7" name="Grafik 397" descr="Ein Bild, das Text, Screenshot, Display, Diagramm enthält.&#10;&#10;Beschreibung automatisch generiert.">
            <a:extLst>
              <a:ext uri="{FF2B5EF4-FFF2-40B4-BE49-F238E27FC236}">
                <a16:creationId xmlns:a16="http://schemas.microsoft.com/office/drawing/2014/main" id="{5F0E77FF-E7F6-AD39-E0D9-0929DFAEBD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3637" y="2567436"/>
            <a:ext cx="3651978" cy="1835554"/>
          </a:xfrm>
          <a:prstGeom prst="rect">
            <a:avLst/>
          </a:prstGeom>
        </p:spPr>
      </p:pic>
      <p:sp>
        <p:nvSpPr>
          <p:cNvPr id="446" name="Textfeld 445">
            <a:extLst>
              <a:ext uri="{FF2B5EF4-FFF2-40B4-BE49-F238E27FC236}">
                <a16:creationId xmlns:a16="http://schemas.microsoft.com/office/drawing/2014/main" id="{3023CB40-EF6E-B1D9-9338-8AB7D1425897}"/>
              </a:ext>
            </a:extLst>
          </p:cNvPr>
          <p:cNvSpPr txBox="1"/>
          <p:nvPr/>
        </p:nvSpPr>
        <p:spPr>
          <a:xfrm>
            <a:off x="674557" y="3054246"/>
            <a:ext cx="3138565" cy="4684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896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4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rgbClr val="003366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chemeClr val="bg2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91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45741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  <a:endParaRPr lang="de-DE" sz="1800" b="1">
              <a:solidFill>
                <a:srgbClr val="002060"/>
              </a:solidFill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1800" b="1">
              <a:solidFill>
                <a:schemeClr val="bg2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B2E9A0-EA82-18C8-8FE4-9C2696097B66}"/>
              </a:ext>
            </a:extLst>
          </p:cNvPr>
          <p:cNvSpPr txBox="1"/>
          <p:nvPr/>
        </p:nvSpPr>
        <p:spPr>
          <a:xfrm>
            <a:off x="768246" y="1705131"/>
            <a:ext cx="169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cs typeface="Arial"/>
            </a:endParaRPr>
          </a:p>
        </p:txBody>
      </p:sp>
      <p:pic>
        <p:nvPicPr>
          <p:cNvPr id="7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2B3057E0-46A5-3B05-BEFF-CAAED148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097" y="1894575"/>
            <a:ext cx="6275257" cy="242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942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chemeClr val="bg2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219157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892046-5F45-DE90-D6C4-CFBB97FDF165}"/>
              </a:ext>
            </a:extLst>
          </p:cNvPr>
          <p:cNvSpPr txBox="1"/>
          <p:nvPr/>
        </p:nvSpPr>
        <p:spPr>
          <a:xfrm>
            <a:off x="730770" y="1602073"/>
            <a:ext cx="479685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Sichere und zuverlässige Alternative zu DTSL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Vier </a:t>
            </a:r>
            <a:r>
              <a:rPr lang="de-DE" sz="1400" err="1">
                <a:solidFill>
                  <a:srgbClr val="003366"/>
                </a:solidFill>
                <a:latin typeface="Arial"/>
                <a:cs typeface="Arial"/>
              </a:rPr>
              <a:t>handshake</a:t>
            </a: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 Nachrichten </a:t>
            </a:r>
          </a:p>
          <a:p>
            <a:pPr marL="285750" indent="-285750">
              <a:buFont typeface="Arial"/>
              <a:buChar char="•"/>
            </a:pPr>
            <a:endParaRPr lang="de-DE" sz="1400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AES zur Verschlüsselung 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92E54EA-78B4-10F8-801C-EFC41FF83B88}"/>
              </a:ext>
            </a:extLst>
          </p:cNvPr>
          <p:cNvSpPr txBox="1"/>
          <p:nvPr/>
        </p:nvSpPr>
        <p:spPr>
          <a:xfrm>
            <a:off x="730769" y="1995565"/>
            <a:ext cx="2866869" cy="393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722567-482A-5A6B-BB62-68824D1C36BF}"/>
              </a:ext>
            </a:extLst>
          </p:cNvPr>
          <p:cNvSpPr txBox="1"/>
          <p:nvPr/>
        </p:nvSpPr>
        <p:spPr>
          <a:xfrm>
            <a:off x="674556" y="1545861"/>
            <a:ext cx="4187877" cy="3841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777576-09BF-EC53-3CF4-C0848AC936B7}"/>
              </a:ext>
            </a:extLst>
          </p:cNvPr>
          <p:cNvSpPr txBox="1"/>
          <p:nvPr/>
        </p:nvSpPr>
        <p:spPr>
          <a:xfrm>
            <a:off x="702663" y="2454639"/>
            <a:ext cx="2538959" cy="4122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1CAA6A-ED3E-CA4A-CCCC-6E2735EA54BF}"/>
              </a:ext>
            </a:extLst>
          </p:cNvPr>
          <p:cNvSpPr txBox="1"/>
          <p:nvPr/>
        </p:nvSpPr>
        <p:spPr>
          <a:xfrm>
            <a:off x="252959" y="3250992"/>
            <a:ext cx="4000500" cy="1592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F217E2-9F0D-FB0B-E922-B9A344EF97EF}"/>
              </a:ext>
            </a:extLst>
          </p:cNvPr>
          <p:cNvSpPr txBox="1"/>
          <p:nvPr/>
        </p:nvSpPr>
        <p:spPr>
          <a:xfrm>
            <a:off x="103057" y="3176040"/>
            <a:ext cx="4843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Arial"/>
              <a:cs typeface="Arial"/>
            </a:endParaRPr>
          </a:p>
        </p:txBody>
      </p:sp>
      <p:pic>
        <p:nvPicPr>
          <p:cNvPr id="14" name="Grafik 14" descr="Ein Bild, das Text, Menschliches Gesicht, Person, Mann enthält.&#10;&#10;Beschreibung automatisch generiert.">
            <a:extLst>
              <a:ext uri="{FF2B5EF4-FFF2-40B4-BE49-F238E27FC236}">
                <a16:creationId xmlns:a16="http://schemas.microsoft.com/office/drawing/2014/main" id="{2B77D8ED-B802-C560-0901-B9356BA3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048" y="2036436"/>
            <a:ext cx="4148527" cy="24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84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latin typeface="Arial"/>
              <a:ea typeface="+mn-lt"/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1CAA6A-ED3E-CA4A-CCCC-6E2735EA54BF}"/>
              </a:ext>
            </a:extLst>
          </p:cNvPr>
          <p:cNvSpPr txBox="1"/>
          <p:nvPr/>
        </p:nvSpPr>
        <p:spPr>
          <a:xfrm>
            <a:off x="252959" y="3250992"/>
            <a:ext cx="4000500" cy="15927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F217E2-9F0D-FB0B-E922-B9A344EF97EF}"/>
              </a:ext>
            </a:extLst>
          </p:cNvPr>
          <p:cNvSpPr txBox="1"/>
          <p:nvPr/>
        </p:nvSpPr>
        <p:spPr>
          <a:xfrm>
            <a:off x="103057" y="3176040"/>
            <a:ext cx="48436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>
              <a:latin typeface="Arial"/>
              <a:cs typeface="Arial"/>
            </a:endParaRPr>
          </a:p>
        </p:txBody>
      </p:sp>
      <p:pic>
        <p:nvPicPr>
          <p:cNvPr id="6" name="Grafik 6" descr="Ein Bild, das Text, Screenshot, Schrift, parallel enthält.&#10;&#10;Beschreibung automatisch generiert.">
            <a:extLst>
              <a:ext uri="{FF2B5EF4-FFF2-40B4-BE49-F238E27FC236}">
                <a16:creationId xmlns:a16="http://schemas.microsoft.com/office/drawing/2014/main" id="{1B27B3C7-01FF-A828-FDBC-D54A5C70C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33" y="1063657"/>
            <a:ext cx="3249117" cy="37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93869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chemeClr val="bg2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chemeClr val="bg2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chemeClr val="bg2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Courier New"/>
              <a:buChar char="o"/>
            </a:pPr>
            <a:endParaRPr lang="en-US" sz="1800" b="1">
              <a:solidFill>
                <a:srgbClr val="003366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3366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397044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Courier New"/>
              <a:buChar char="o"/>
            </a:pPr>
            <a:r>
              <a:rPr lang="en-US" sz="1800" b="1">
                <a:solidFill>
                  <a:srgbClr val="003366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Handschrift, Schrift, Reihe enthält.&#10;&#10;Beschreibung automatisch generiert.">
            <a:extLst>
              <a:ext uri="{FF2B5EF4-FFF2-40B4-BE49-F238E27FC236}">
                <a16:creationId xmlns:a16="http://schemas.microsoft.com/office/drawing/2014/main" id="{4D878862-79B0-C2CA-F611-A8D000A9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91" y="1650478"/>
            <a:ext cx="5432060" cy="32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409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Grundlagen</a:t>
            </a:r>
            <a:r>
              <a:rPr lang="en-AU">
                <a:latin typeface="Arial"/>
                <a:cs typeface="Arial"/>
              </a:rPr>
              <a:t> von Smart Home Netzwerken</a:t>
            </a:r>
            <a:endParaRPr lang="LID4096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und Smart Homes Architektur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Kommunikationsprotokolle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Bedrohngen</a:t>
            </a:r>
            <a:r>
              <a:rPr lang="en-GB" sz="1800">
                <a:solidFill>
                  <a:schemeClr val="bg2"/>
                </a:solidFill>
                <a:cs typeface="Arial"/>
              </a:rPr>
              <a:t> und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Risiken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1800" err="1">
                <a:solidFill>
                  <a:schemeClr val="bg2"/>
                </a:solidFill>
                <a:cs typeface="Arial"/>
              </a:rPr>
              <a:t>Wichtige</a:t>
            </a:r>
            <a:r>
              <a:rPr lang="en-GB" sz="1800">
                <a:solidFill>
                  <a:schemeClr val="bg2"/>
                </a:solidFill>
                <a:cs typeface="Arial"/>
              </a:rPr>
              <a:t>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Schutzmechanismen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41542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561672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Authentifizierung 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/>
              <a:buChar char="ü"/>
            </a:pPr>
            <a:r>
              <a:rPr lang="de-DE" sz="1800" b="1">
                <a:solidFill>
                  <a:srgbClr val="003366"/>
                </a:solidFill>
                <a:latin typeface="Arial"/>
                <a:cs typeface="Arial"/>
              </a:rPr>
              <a:t>Taxonomie der IoT-Authentifizierungsschemas</a:t>
            </a: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Mutual TLS(MTLS) </a:t>
            </a: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ea typeface="+mn-lt"/>
                <a:cs typeface="+mn-lt"/>
              </a:rPr>
              <a:t>Lightweight CoAP-based Authentication </a:t>
            </a:r>
            <a:endParaRPr lang="en-US" sz="1800" b="1">
              <a:solidFill>
                <a:srgbClr val="002060"/>
              </a:solidFill>
              <a:latin typeface="Arial"/>
              <a:ea typeface="+mn-lt"/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US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CoAP Payload Based Lightweight Authentication</a:t>
            </a:r>
            <a:endParaRPr lang="en-US" sz="1800" b="1">
              <a:solidFill>
                <a:srgbClr val="003366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241544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Übersicht 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480278"/>
            <a:ext cx="88348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Grundlagen von Smart Home Netzwerken 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Verschlüsselung</a:t>
            </a: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de-DE" dirty="0">
                <a:solidFill>
                  <a:schemeClr val="bg2"/>
                </a:solidFill>
                <a:latin typeface="Arial"/>
                <a:cs typeface="Arial"/>
              </a:rPr>
              <a:t>Authentifizierung</a:t>
            </a:r>
            <a:endParaRPr lang="de-DE" dirty="0">
              <a:solidFill>
                <a:schemeClr val="bg2"/>
              </a:solidFill>
              <a:cs typeface="Arial" charset="0"/>
            </a:endParaRPr>
          </a:p>
          <a:p>
            <a:endParaRPr lang="de-DE">
              <a:solidFill>
                <a:srgbClr val="002060"/>
              </a:solidFill>
              <a:latin typeface="Arial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de-DE" dirty="0">
                <a:solidFill>
                  <a:srgbClr val="002060"/>
                </a:solidFill>
                <a:latin typeface="Arial"/>
                <a:cs typeface="Arial"/>
              </a:rPr>
              <a:t>Zugriffskontrolle</a:t>
            </a:r>
            <a:endParaRPr lang="de-DE" dirty="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D76AC1-B718-1080-2264-8C6770BB218E}"/>
              </a:ext>
            </a:extLst>
          </p:cNvPr>
          <p:cNvSpPr txBox="1"/>
          <p:nvPr/>
        </p:nvSpPr>
        <p:spPr>
          <a:xfrm>
            <a:off x="-64196" y="4950129"/>
            <a:ext cx="425415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002290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C9A3F-F9E5-1127-9118-65E304B9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latin typeface="Arial"/>
              </a:rPr>
              <a:t>Zugriffskontrolle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EE1E2-4026-6A98-F88C-19354A02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800" b="1">
              <a:solidFill>
                <a:srgbClr val="002060"/>
              </a:solidFill>
              <a:latin typeface="Arial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latin typeface="Arial"/>
                <a:ea typeface="+mn-lt"/>
                <a:cs typeface="Times New Roman"/>
              </a:rPr>
              <a:t>Authentifizierung, Autorisierung und Verantwortlichkeit</a:t>
            </a:r>
            <a:endParaRPr lang="de-DE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Arial"/>
              </a:rPr>
              <a:t>Zugriffskontrollmechanismen:</a:t>
            </a:r>
            <a:endParaRPr lang="de-DE" sz="1400" b="1">
              <a:solidFill>
                <a:srgbClr val="002060"/>
              </a:solidFill>
              <a:cs typeface="Arial"/>
            </a:endParaRPr>
          </a:p>
          <a:p>
            <a:pPr marL="641350" lvl="1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Arial"/>
              </a:rPr>
              <a:t> </a:t>
            </a:r>
            <a:r>
              <a:rPr lang="de-DE" sz="1400" b="1">
                <a:solidFill>
                  <a:srgbClr val="002060"/>
                </a:solidFill>
                <a:cs typeface="Arial"/>
              </a:rPr>
              <a:t>RBAC, ABAC, </a:t>
            </a:r>
            <a:r>
              <a:rPr lang="de-DE" sz="1400" b="1" err="1">
                <a:solidFill>
                  <a:srgbClr val="002060"/>
                </a:solidFill>
                <a:cs typeface="Arial"/>
              </a:rPr>
              <a:t>HyBACAC</a:t>
            </a:r>
            <a:endParaRPr lang="de-DE" sz="1400" b="1">
              <a:solidFill>
                <a:srgbClr val="00206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Times New Roman"/>
              </a:rPr>
              <a:t>Überprüfung und Verifizierung der Zugriffskontrollrichtlinien</a:t>
            </a:r>
          </a:p>
          <a:p>
            <a:pPr marL="641350" lvl="1" indent="-285750">
              <a:buFont typeface="Arial"/>
              <a:buChar char="•"/>
            </a:pPr>
            <a:r>
              <a:rPr lang="de-DE" sz="1800" b="1">
                <a:solidFill>
                  <a:srgbClr val="002060"/>
                </a:solidFill>
                <a:cs typeface="Times New Roman"/>
              </a:rPr>
              <a:t> </a:t>
            </a:r>
            <a:r>
              <a:rPr lang="de-DE" sz="1400" b="1">
                <a:solidFill>
                  <a:srgbClr val="002060"/>
                </a:solidFill>
                <a:cs typeface="Times New Roman"/>
              </a:rPr>
              <a:t>Tools: ACLs, Router, Verschlüsselung, Prüfprotokolle, IDS, Antivirensoftware, Firewalls, Smartcards</a:t>
            </a:r>
            <a:r>
              <a:rPr lang="de-DE" sz="1800" b="1">
                <a:solidFill>
                  <a:srgbClr val="002060"/>
                </a:solidFill>
                <a:cs typeface="Times New Roman"/>
              </a:rPr>
              <a:t> </a:t>
            </a:r>
            <a:endParaRPr lang="de-DE">
              <a:cs typeface="Arial"/>
            </a:endParaRPr>
          </a:p>
          <a:p>
            <a:pPr marL="641350" lvl="1" indent="-285750">
              <a:buFont typeface="Arial"/>
              <a:buChar char="•"/>
            </a:pPr>
            <a:endParaRPr lang="de-DE" sz="1800" b="1">
              <a:solidFill>
                <a:srgbClr val="002060"/>
              </a:solidFill>
              <a:cs typeface="Times New Roman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70930-5098-BCAD-0E88-251CFA8F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solidFill>
                <a:srgbClr val="0033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809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73555-8274-946D-12BB-B8332E1F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Zugriffskontrolle</a:t>
            </a:r>
            <a:endParaRPr lang="de-DE" b="0">
              <a:cs typeface="Arial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ADC69B-D448-ADA6-C912-A176A3D39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ABAC</a:t>
            </a:r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267BF-E0AB-32BA-6146-C33A23689E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Rollenzentrierung + Autorisierung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Echtzeit-Umgebungszustände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Flexibilität, Granularität und Kontextbezogene Steuerung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Erfordert Eigenschafts- und Richtlinienverwaltung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Für dynamische Umgebungen geeignet</a:t>
            </a:r>
            <a:endParaRPr lang="de-DE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Einfacher zu implementieren</a:t>
            </a:r>
            <a:endParaRPr lang="en-US" sz="1400">
              <a:solidFill>
                <a:srgbClr val="0066CC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Rollen als Benutzerattribute</a:t>
            </a:r>
            <a:endParaRPr lang="en-US" sz="1400">
              <a:solidFill>
                <a:srgbClr val="0066CC"/>
              </a:solidFill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Flexibilität durch Attribute</a:t>
            </a: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E3DE6E-54C5-C707-9E39-4F4EBA7A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sz="1800">
                <a:solidFill>
                  <a:srgbClr val="003366"/>
                </a:solidFill>
                <a:cs typeface="Arial"/>
              </a:rPr>
              <a:t>RBAC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4AFDC6-52AC-6307-2E76-40C228C0D4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Verwaltungs- und Sicherheitsvorteile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Basierend auf vordefinierten Rollen und Berechtigungen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cs typeface="Arial"/>
              </a:rPr>
              <a:t>Vereinfachte Administration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Einfacher in der Implementierung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Rollen als Benutzerattribute</a:t>
            </a:r>
          </a:p>
          <a:p>
            <a:pPr marL="342900" indent="-342900">
              <a:buFont typeface="Arial"/>
              <a:buChar char="•"/>
            </a:pPr>
            <a:r>
              <a:rPr lang="de-DE" sz="1400">
                <a:solidFill>
                  <a:srgbClr val="0066CC"/>
                </a:solidFill>
                <a:cs typeface="Arial"/>
              </a:rPr>
              <a:t>Flexibilität durch Attribute</a:t>
            </a:r>
            <a:endParaRPr lang="de-DE">
              <a:solidFill>
                <a:srgbClr val="0066CC"/>
              </a:solidFill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487933-8265-8235-236F-B4B2DFE4950F}"/>
              </a:ext>
            </a:extLst>
          </p:cNvPr>
          <p:cNvSpPr txBox="1"/>
          <p:nvPr/>
        </p:nvSpPr>
        <p:spPr>
          <a:xfrm>
            <a:off x="-79853" y="4950129"/>
            <a:ext cx="403886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969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73555-8274-946D-12BB-B8332E1F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>
                <a:cs typeface="Arial"/>
              </a:rPr>
              <a:t>Zugriffskontrolle</a:t>
            </a:r>
            <a:endParaRPr lang="de-DE" b="0">
              <a:cs typeface="Arial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2267BF-E0AB-32BA-6146-C33A2368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689" y="1285663"/>
            <a:ext cx="8648157" cy="2222718"/>
          </a:xfrm>
        </p:spPr>
        <p:txBody>
          <a:bodyPr/>
          <a:lstStyle/>
          <a:p>
            <a:pPr marL="698500" lvl="1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Verbesserte Skalierbarkeit und Ausdauer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Dynamische Attribute und Umgebungsrollen für Zugriffsbeschränkungen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Anpassung an </a:t>
            </a:r>
            <a:r>
              <a:rPr lang="de-DE" sz="1400" err="1">
                <a:solidFill>
                  <a:srgbClr val="003366"/>
                </a:solidFill>
                <a:ea typeface="+mn-lt"/>
                <a:cs typeface="+mn-lt"/>
              </a:rPr>
              <a:t>changing</a:t>
            </a: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 Bedingungen in intelligenten IoT-Systemen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Vereinfacht Administration und Zugriffsverwaltung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Ermöglichung der Feinkörnige Zugriffskontrolle</a:t>
            </a:r>
            <a:endParaRPr lang="de-DE" sz="1400">
              <a:ea typeface="+mn-lt"/>
              <a:cs typeface="+mn-lt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Dynamische Entscheidungsfindung basierend auf Kontextfaktoren</a:t>
            </a:r>
            <a:endParaRPr lang="de-DE" sz="1400">
              <a:cs typeface="Arial"/>
            </a:endParaRPr>
          </a:p>
          <a:p>
            <a:pPr marL="698500" lvl="1" indent="-342900">
              <a:buFont typeface="Arial"/>
              <a:buChar char="•"/>
            </a:pPr>
            <a:r>
              <a:rPr lang="de-DE" sz="1400">
                <a:solidFill>
                  <a:srgbClr val="003366"/>
                </a:solidFill>
                <a:ea typeface="+mn-lt"/>
                <a:cs typeface="+mn-lt"/>
              </a:rPr>
              <a:t>Kombiniert Rollen- und attributbasierte Zugriffskontrolle</a:t>
            </a:r>
            <a:endParaRPr lang="de-DE" sz="14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DE" sz="1400">
              <a:solidFill>
                <a:srgbClr val="003366"/>
              </a:solidFill>
              <a:cs typeface="Arial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4AFDC6-52AC-6307-2E76-40C228C0D4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  <a:p>
            <a:endParaRPr lang="de-DE" sz="1400">
              <a:solidFill>
                <a:srgbClr val="003366"/>
              </a:solidFill>
              <a:ea typeface="+mn-lt"/>
              <a:cs typeface="+mn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EE29717-1B98-E9A2-3FC5-20909309903D}"/>
              </a:ext>
            </a:extLst>
          </p:cNvPr>
          <p:cNvSpPr txBox="1"/>
          <p:nvPr/>
        </p:nvSpPr>
        <p:spPr>
          <a:xfrm>
            <a:off x="485383" y="1162572"/>
            <a:ext cx="3953527" cy="383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err="1">
                <a:solidFill>
                  <a:srgbClr val="003366"/>
                </a:solidFill>
                <a:latin typeface="Arial"/>
                <a:cs typeface="Arial"/>
              </a:rPr>
              <a:t>HyBACAC</a:t>
            </a:r>
            <a:r>
              <a:rPr lang="de-DE" b="1">
                <a:solidFill>
                  <a:srgbClr val="003366"/>
                </a:solidFill>
                <a:latin typeface="Arial"/>
                <a:cs typeface="Arial"/>
              </a:rPr>
              <a:t>: ABAB + RBAC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FBE527-505F-455B-8898-E48A9E891798}"/>
              </a:ext>
            </a:extLst>
          </p:cNvPr>
          <p:cNvSpPr txBox="1"/>
          <p:nvPr/>
        </p:nvSpPr>
        <p:spPr>
          <a:xfrm>
            <a:off x="407095" y="3499458"/>
            <a:ext cx="7218123" cy="86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Komplexität der Implementation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Kosten</a:t>
            </a:r>
            <a:endParaRPr lang="en-US" sz="1400">
              <a:solidFill>
                <a:srgbClr val="003366"/>
              </a:solidFill>
              <a:latin typeface="Arial"/>
              <a:cs typeface="Arial"/>
            </a:endParaRPr>
          </a:p>
          <a:p>
            <a:pPr marL="698500" lvl="1" indent="-342900">
              <a:lnSpc>
                <a:spcPct val="102000"/>
              </a:lnSpc>
              <a:spcBef>
                <a:spcPts val="500"/>
              </a:spcBef>
              <a:buFont typeface="Arial,Sans-Serif"/>
              <a:buChar char="•"/>
            </a:pPr>
            <a:r>
              <a:rPr lang="de-DE" sz="1400">
                <a:solidFill>
                  <a:srgbClr val="003366"/>
                </a:solidFill>
                <a:latin typeface="Arial"/>
                <a:cs typeface="Arial"/>
              </a:rPr>
              <a:t>Abhängigkeit von Workload und Anwendungen</a:t>
            </a:r>
            <a:endParaRPr lang="de-DE" sz="1400">
              <a:latin typeface="Arial"/>
              <a:cs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7952DE1-1668-FA84-254B-CD462C2B2B82}"/>
              </a:ext>
            </a:extLst>
          </p:cNvPr>
          <p:cNvSpPr txBox="1"/>
          <p:nvPr/>
        </p:nvSpPr>
        <p:spPr>
          <a:xfrm>
            <a:off x="-95511" y="4965787"/>
            <a:ext cx="481782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111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9613"/>
            <a:ext cx="8642350" cy="322262"/>
          </a:xfrm>
        </p:spPr>
        <p:txBody>
          <a:bodyPr/>
          <a:lstStyle/>
          <a:p>
            <a:pPr algn="ctr"/>
            <a:r>
              <a:rPr lang="de-DE" b="0">
                <a:ea typeface="+mj-lt"/>
                <a:cs typeface="+mj-lt"/>
              </a:rPr>
              <a:t>Inhaltsverzeichnis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355676" y="1064642"/>
            <a:ext cx="8289559" cy="3893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Grundlagen von Smart Home Netzwerken</a:t>
            </a:r>
            <a:endParaRPr lang="de-DE" sz="1300">
              <a:solidFill>
                <a:srgbClr val="002060"/>
              </a:solidFill>
              <a:cs typeface="Arial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Architektur von Smart Home-Netzwerken 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Kommunikationsprotokolle in Smart Home Netzwerken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Bedrohungen und Risiken für Smart Home-Netzwerke </a:t>
            </a:r>
          </a:p>
          <a:p>
            <a:pPr marL="628650" lvl="1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Wichtige Schutzmechanismen zur Sicherung von Smart Home-Netzwerken</a:t>
            </a:r>
            <a:endParaRPr lang="de-DE"/>
          </a:p>
          <a:p>
            <a:pPr marL="171450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Verschlüsselung, Authentifizierung und Zugriffskontrolle in Smart Home-Netzwerken</a:t>
            </a: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Verschlüsselungstechnologien</a:t>
            </a:r>
            <a:endParaRPr lang="de-DE" sz="1300">
              <a:solidFill>
                <a:srgbClr val="002060"/>
              </a:solidFill>
              <a:cs typeface="Arial"/>
            </a:endParaRP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AES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BLOWFISH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RSA</a:t>
            </a:r>
            <a:endParaRPr lang="de-DE" sz="1300">
              <a:cs typeface="Arial"/>
            </a:endParaRP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Authentifizierung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Taxonomie der IoT-Authentifizierungsschemas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Mutual TLS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Lightweight </a:t>
            </a: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CoAP-based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Authentication 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CoAP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Payload </a:t>
            </a: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Based</a:t>
            </a: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 Lightweight Authentication</a:t>
            </a:r>
          </a:p>
          <a:p>
            <a:pPr marL="1085850" lvl="2" indent="-171450">
              <a:buFont typeface="Arial,Sans-Serif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Zugriffskontrolle und Berechtigungen</a:t>
            </a:r>
          </a:p>
          <a:p>
            <a:pPr marL="628650" lvl="1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Zugriffskontrollmechanismen</a:t>
            </a:r>
            <a:endParaRPr lang="de-DE" sz="1300">
              <a:solidFill>
                <a:srgbClr val="333333"/>
              </a:solidFill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de-DE" sz="1300">
                <a:solidFill>
                  <a:srgbClr val="002060"/>
                </a:solidFill>
                <a:latin typeface="Arial"/>
                <a:cs typeface="Arial"/>
              </a:rPr>
              <a:t>RBAC und ABAC</a:t>
            </a:r>
            <a:endParaRPr lang="de-DE" sz="1300">
              <a:solidFill>
                <a:srgbClr val="333333"/>
              </a:solidFill>
              <a:cs typeface="Arial"/>
            </a:endParaRPr>
          </a:p>
          <a:p>
            <a:pPr marL="1085850" lvl="2" indent="-171450">
              <a:buFont typeface="Arial"/>
              <a:buChar char="•"/>
            </a:pPr>
            <a:r>
              <a:rPr lang="de-DE" sz="1300" err="1">
                <a:solidFill>
                  <a:srgbClr val="002060"/>
                </a:solidFill>
                <a:latin typeface="Arial"/>
                <a:cs typeface="Arial"/>
              </a:rPr>
              <a:t>HyBACAC</a:t>
            </a:r>
            <a:endParaRPr lang="de-DE" sz="13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F23C55-A0E9-0F26-72EF-3276216904AA}"/>
              </a:ext>
            </a:extLst>
          </p:cNvPr>
          <p:cNvSpPr txBox="1"/>
          <p:nvPr/>
        </p:nvSpPr>
        <p:spPr>
          <a:xfrm>
            <a:off x="-87682" y="4950129"/>
            <a:ext cx="41210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592764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464CF-3756-E645-B9E6-A06DA16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Plan</a:t>
            </a:r>
            <a:endParaRPr lang="de-DE"/>
          </a:p>
        </p:txBody>
      </p:sp>
      <p:pic>
        <p:nvPicPr>
          <p:cNvPr id="6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8A5F2900-438D-69DF-D481-AD4C9F63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677450"/>
            <a:ext cx="3829049" cy="406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42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464CF-3756-E645-B9E6-A06DA16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Plan</a:t>
            </a:r>
            <a:endParaRPr lang="de-DE"/>
          </a:p>
        </p:txBody>
      </p:sp>
      <p:pic>
        <p:nvPicPr>
          <p:cNvPr id="3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6C30DDC-1A7B-BC4E-E261-1417146B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41" y="709598"/>
            <a:ext cx="3751117" cy="41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7575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4E6F-7CB1-D650-3237-3DDBFC4D1D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9613"/>
            <a:ext cx="8642350" cy="322262"/>
          </a:xfrm>
        </p:spPr>
        <p:txBody>
          <a:bodyPr/>
          <a:lstStyle/>
          <a:p>
            <a:pPr algn="ctr"/>
            <a:r>
              <a:rPr lang="de-DE">
                <a:cs typeface="Arial"/>
              </a:rPr>
              <a:t>Quellen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B354588-54E4-0333-4206-96153FA4176C}"/>
              </a:ext>
            </a:extLst>
          </p:cNvPr>
          <p:cNvSpPr txBox="1"/>
          <p:nvPr/>
        </p:nvSpPr>
        <p:spPr>
          <a:xfrm>
            <a:off x="168639" y="1555229"/>
            <a:ext cx="89753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latin typeface="Arial"/>
                <a:cs typeface="Arial"/>
                <a:hlinkClick r:id="rId2"/>
              </a:rPr>
              <a:t>Basic Layerd</a:t>
            </a:r>
            <a:r>
              <a:rPr lang="de-DE" sz="1200" dirty="0">
                <a:latin typeface="Arial"/>
                <a:cs typeface="Arial"/>
              </a:rPr>
              <a:t> </a:t>
            </a:r>
            <a:endParaRPr lang="de-DE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200" dirty="0">
                <a:latin typeface="Arial"/>
                <a:cs typeface="Arial"/>
                <a:hlinkClick r:id="rId3"/>
              </a:rPr>
              <a:t>Einseitige Authentifizierung</a:t>
            </a:r>
            <a:r>
              <a:rPr lang="de-DE" sz="1200" dirty="0">
                <a:latin typeface="Arial"/>
                <a:cs typeface="Arial"/>
              </a:rPr>
              <a:t> </a:t>
            </a:r>
          </a:p>
          <a:p>
            <a:endParaRPr lang="de-DE" sz="12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200" dirty="0">
              <a:latin typeface="Arial"/>
              <a:cs typeface="Arial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F23C55-A0E9-0F26-72EF-3276216904AA}"/>
              </a:ext>
            </a:extLst>
          </p:cNvPr>
          <p:cNvSpPr txBox="1"/>
          <p:nvPr/>
        </p:nvSpPr>
        <p:spPr>
          <a:xfrm>
            <a:off x="-87682" y="4950129"/>
            <a:ext cx="41210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000">
                <a:solidFill>
                  <a:srgbClr val="003366"/>
                </a:solidFill>
              </a:rPr>
              <a:t>IoT Network Security in Smart Homes, 11.07.2023</a:t>
            </a:r>
            <a:r>
              <a:rPr lang="de-DE" sz="1000">
                <a:solidFill>
                  <a:srgbClr val="003366"/>
                </a:solidFill>
                <a:cs typeface="Arial"/>
              </a:rPr>
              <a:t>​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AA4304-632A-A5FE-6D08-F904EA5E096C}"/>
              </a:ext>
            </a:extLst>
          </p:cNvPr>
          <p:cNvSpPr txBox="1"/>
          <p:nvPr/>
        </p:nvSpPr>
        <p:spPr>
          <a:xfrm>
            <a:off x="206114" y="1142999"/>
            <a:ext cx="22016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>
                <a:solidFill>
                  <a:srgbClr val="003366"/>
                </a:solidFill>
                <a:latin typeface="Arial"/>
                <a:cs typeface="Arial"/>
              </a:rPr>
              <a:t>Bilder: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A3A038-F017-339B-4C4E-9047AC4D958C}"/>
              </a:ext>
            </a:extLst>
          </p:cNvPr>
          <p:cNvSpPr txBox="1"/>
          <p:nvPr/>
        </p:nvSpPr>
        <p:spPr>
          <a:xfrm>
            <a:off x="168638" y="2389056"/>
            <a:ext cx="2154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dirty="0">
              <a:latin typeface="Arial"/>
              <a:cs typeface="Arial"/>
            </a:endParaRPr>
          </a:p>
          <a:p>
            <a:r>
              <a:rPr lang="de-DE" dirty="0">
                <a:solidFill>
                  <a:srgbClr val="003366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GitLab</a:t>
            </a:r>
            <a:endParaRPr lang="de-DE" dirty="0">
              <a:solidFill>
                <a:srgbClr val="003366"/>
              </a:solidFill>
              <a:cs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4421035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/>
              <a:t>Danke für die Aufmerksamkeit!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861" y="4959450"/>
            <a:ext cx="5976938" cy="215365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</a:t>
            </a:r>
            <a:r>
              <a:rPr lang="de-DE" sz="1000" i="0">
                <a:solidFill>
                  <a:srgbClr val="003366"/>
                </a:solidFill>
                <a:effectLst/>
                <a:latin typeface="Arial"/>
                <a:cs typeface="Arial"/>
              </a:rPr>
              <a:t>in Smart </a:t>
            </a:r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Homes, 11.07.2023</a:t>
            </a:r>
            <a:endParaRPr lang="de-DE" sz="1000">
              <a:solidFill>
                <a:srgbClr val="003366"/>
              </a:solidFill>
              <a:cs typeface="Arial"/>
            </a:endParaRPr>
          </a:p>
          <a:p>
            <a:endParaRPr lang="de-DE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rgbClr val="002060"/>
                </a:solidFill>
                <a:cs typeface="Arial"/>
              </a:rPr>
              <a:t>Basic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Layerd</a:t>
            </a:r>
            <a:r>
              <a:rPr lang="en-GB" sz="1800">
                <a:solidFill>
                  <a:srgbClr val="002060"/>
                </a:solidFill>
                <a:cs typeface="Arial"/>
              </a:rPr>
              <a:t> Architecture</a:t>
            </a:r>
            <a:endParaRPr lang="en-GB">
              <a:cs typeface="Arial"/>
            </a:endParaRPr>
          </a:p>
          <a:p>
            <a:pPr indent="0">
              <a:buFontTx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6" name="Grafik 6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1A8EA1F6-AF77-715B-D189-1D2FC8BC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41" y="1189979"/>
            <a:ext cx="4017363" cy="331630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A5ADDE-7783-A7E2-E274-E5EAADD3FE48}"/>
              </a:ext>
            </a:extLst>
          </p:cNvPr>
          <p:cNvSpPr txBox="1"/>
          <p:nvPr/>
        </p:nvSpPr>
        <p:spPr>
          <a:xfrm>
            <a:off x="5593205" y="4290933"/>
            <a:ext cx="27263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97191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IoT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chemeClr val="bg2"/>
                </a:solidFill>
                <a:cs typeface="Arial"/>
              </a:rPr>
              <a:t>Basic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Layerd</a:t>
            </a:r>
            <a:r>
              <a:rPr lang="en-GB" sz="1800">
                <a:solidFill>
                  <a:schemeClr val="bg2"/>
                </a:solidFill>
                <a:cs typeface="Arial"/>
              </a:rPr>
              <a:t> Architecture</a:t>
            </a:r>
            <a:endParaRPr lang="en-GB">
              <a:solidFill>
                <a:schemeClr val="bg2"/>
              </a:solidFill>
              <a:cs typeface="Arial"/>
            </a:endParaRPr>
          </a:p>
          <a:p>
            <a:pPr marL="698500" lvl="1" indent="-342900">
              <a:buAutoNum type="romanLcPeriod"/>
            </a:pPr>
            <a:r>
              <a:rPr lang="en-GB" sz="1800">
                <a:solidFill>
                  <a:srgbClr val="002060"/>
                </a:solidFill>
                <a:cs typeface="Arial"/>
              </a:rPr>
              <a:t>Service Oriented Architecture</a:t>
            </a: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7" name="Grafik 7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93589045-1F2E-76AF-CF4B-E521A7DB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28" y="1545060"/>
            <a:ext cx="4495174" cy="30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108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solidFill>
                  <a:srgbClr val="002060"/>
                </a:solidFill>
                <a:cs typeface="Arial"/>
              </a:rPr>
              <a:t>Smart Homes </a:t>
            </a:r>
            <a:r>
              <a:rPr lang="en-GB" sz="1800" err="1">
                <a:solidFill>
                  <a:srgbClr val="002060"/>
                </a:solidFill>
                <a:cs typeface="Arial"/>
              </a:rPr>
              <a:t>Architektur</a:t>
            </a:r>
            <a:r>
              <a:rPr lang="en-GB" sz="1800">
                <a:solidFill>
                  <a:srgbClr val="002060"/>
                </a:solidFill>
                <a:cs typeface="Arial"/>
              </a:rPr>
              <a:t> </a:t>
            </a:r>
          </a:p>
          <a:p>
            <a:pPr lvl="1" indent="0">
              <a:buFont typeface="Arial" pitchFamily="34" charset="0"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  <p:pic>
        <p:nvPicPr>
          <p:cNvPr id="5" name="Grafik 5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5CEACDC6-7CE3-1A70-F673-1B868882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38" y="1725578"/>
            <a:ext cx="4504544" cy="28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3240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117" y="601913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Architektur</a:t>
            </a:r>
            <a:r>
              <a:rPr lang="en-AU">
                <a:latin typeface="Arial"/>
                <a:cs typeface="Arial"/>
              </a:rPr>
              <a:t> von Smart Home </a:t>
            </a:r>
            <a:r>
              <a:rPr lang="en-AU" err="1">
                <a:latin typeface="Arial"/>
                <a:cs typeface="Arial"/>
              </a:rPr>
              <a:t>Netzwerken</a:t>
            </a:r>
            <a:endParaRPr lang="de-DE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8" y="1139488"/>
            <a:ext cx="8843897" cy="3721835"/>
          </a:xfrm>
        </p:spPr>
        <p:txBody>
          <a:bodyPr/>
          <a:lstStyle/>
          <a:p>
            <a:endParaRPr lang="en-GB" sz="1800"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IoT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 sz="1800">
              <a:solidFill>
                <a:schemeClr val="bg2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 sz="1800">
                <a:solidFill>
                  <a:schemeClr val="bg2"/>
                </a:solidFill>
                <a:cs typeface="Arial"/>
              </a:rPr>
              <a:t>Smart Homes </a:t>
            </a:r>
            <a:r>
              <a:rPr lang="en-GB" sz="1800" err="1">
                <a:solidFill>
                  <a:schemeClr val="bg2"/>
                </a:solidFill>
                <a:cs typeface="Arial"/>
              </a:rPr>
              <a:t>Architektur</a:t>
            </a:r>
            <a:r>
              <a:rPr lang="en-GB" sz="1800">
                <a:solidFill>
                  <a:schemeClr val="bg2"/>
                </a:solidFill>
                <a:cs typeface="Arial"/>
              </a:rPr>
              <a:t> </a:t>
            </a:r>
          </a:p>
          <a:p>
            <a:pPr lvl="1" indent="0">
              <a:buFont typeface="Arial" pitchFamily="34" charset="0"/>
              <a:buNone/>
            </a:pPr>
            <a:endParaRPr lang="en-GB" sz="1800">
              <a:solidFill>
                <a:srgbClr val="002060"/>
              </a:solidFill>
              <a:cs typeface="Arial"/>
            </a:endParaRPr>
          </a:p>
          <a:p>
            <a:endParaRPr lang="en-GB" sz="1800">
              <a:solidFill>
                <a:srgbClr val="002060"/>
              </a:solidFill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" y="4965029"/>
            <a:ext cx="5976938" cy="180000"/>
          </a:xfrm>
        </p:spPr>
        <p:txBody>
          <a:bodyPr/>
          <a:lstStyle/>
          <a:p>
            <a:r>
              <a:rPr lang="de-DE">
                <a:solidFill>
                  <a:srgbClr val="003366"/>
                </a:solidFill>
                <a:latin typeface="Arial"/>
                <a:cs typeface="Arial"/>
              </a:rPr>
              <a:t>IoT Network Security in Smart Homes, 11.07.2023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70818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59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FU_Standard-Vorlage_B</vt:lpstr>
      <vt:lpstr>IoT Network Security in Smart Homes</vt:lpstr>
      <vt:lpstr>Übersicht </vt:lpstr>
      <vt:lpstr>Übersicht </vt:lpstr>
      <vt:lpstr>Grundlagen von Smart Home Netzwerken</vt:lpstr>
      <vt:lpstr>Grundlagen von Smart Home Netzwerken</vt:lpstr>
      <vt:lpstr>Architektur von Smart Home Netzwerken</vt:lpstr>
      <vt:lpstr>Architektur von Smart Home Netzwerken</vt:lpstr>
      <vt:lpstr>Architektur von Smart Home Netzwerken</vt:lpstr>
      <vt:lpstr>Architektur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Grundlagen von Smart Home Netzwerken</vt:lpstr>
      <vt:lpstr>Bedrohungen und Risiken</vt:lpstr>
      <vt:lpstr>Bedrohungen und Risiken</vt:lpstr>
      <vt:lpstr>Bedrohungen und Risiken </vt:lpstr>
      <vt:lpstr>Cyber-attacks</vt:lpstr>
      <vt:lpstr>Cyber-attacks</vt:lpstr>
      <vt:lpstr>Grundlagen von Smart Home Netzwerken</vt:lpstr>
      <vt:lpstr> Schutzmechanismen </vt:lpstr>
      <vt:lpstr> Schutzmechanismen </vt:lpstr>
      <vt:lpstr>Grundlagen von Smart Home Netzwerken</vt:lpstr>
      <vt:lpstr>Übersicht 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Verschlüsselungstechnologie</vt:lpstr>
      <vt:lpstr>Übersicht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Authentifizierung </vt:lpstr>
      <vt:lpstr>Übersicht </vt:lpstr>
      <vt:lpstr>Zugriffskontrolle</vt:lpstr>
      <vt:lpstr>Zugriffskontrolle</vt:lpstr>
      <vt:lpstr>Zugriffskontrolle</vt:lpstr>
      <vt:lpstr>Inhaltsverzeichnis</vt:lpstr>
      <vt:lpstr>Plan</vt:lpstr>
      <vt:lpstr>Plan</vt:lpstr>
      <vt:lpstr>Quellen</vt:lpstr>
      <vt:lpstr>Danke für die Aufmerksamkeit!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</dc:title>
  <dc:creator>t95kQIT0wVy86WaJ</dc:creator>
  <dc:description>Version 0.9, 10.11.2005</dc:description>
  <cp:revision>78</cp:revision>
  <cp:lastPrinted>2002-06-26T11:04:16Z</cp:lastPrinted>
  <dcterms:created xsi:type="dcterms:W3CDTF">2023-05-08T23:05:35Z</dcterms:created>
  <dcterms:modified xsi:type="dcterms:W3CDTF">2023-07-10T15:40:08Z</dcterms:modified>
</cp:coreProperties>
</file>