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4A78ED2-7FAA-9144-B48F-D16B513C3D23}">
          <p14:sldIdLst>
            <p14:sldId id="256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0000"/>
    <a:srgbClr val="8C0000"/>
    <a:srgbClr val="5F5F5F"/>
    <a:srgbClr val="0066CC"/>
    <a:srgbClr val="CCD6E0"/>
    <a:srgbClr val="FFCC00"/>
    <a:srgbClr val="626000"/>
    <a:srgbClr val="FF9933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74" autoAdjust="0"/>
    <p:restoredTop sz="96197" autoAdjust="0"/>
  </p:normalViewPr>
  <p:slideViewPr>
    <p:cSldViewPr snapToGrid="0" showGuides="1">
      <p:cViewPr>
        <p:scale>
          <a:sx n="133" d="100"/>
          <a:sy n="133" d="100"/>
        </p:scale>
        <p:origin x="144" y="14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-3330" y="-12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918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1055134"/>
          </a:xfrm>
        </p:spPr>
        <p:txBody>
          <a:bodyPr lIns="0"/>
          <a:lstStyle>
            <a:lvl1pPr>
              <a:defRPr sz="2000" b="1" baseline="0" smtClean="0">
                <a:solidFill>
                  <a:srgbClr val="0066CC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1" y="221456"/>
            <a:ext cx="4321175" cy="2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>
                <a:solidFill>
                  <a:srgbClr val="5F5F5F"/>
                </a:solidFill>
                <a:cs typeface="Arial" charset="0"/>
              </a:rPr>
              <a:t>Titel, Vorname, Name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>
                <a:solidFill>
                  <a:srgbClr val="5F5F5F"/>
                </a:solidFill>
                <a:cs typeface="Arial" charset="0"/>
              </a:rPr>
              <a:t>Abteilung, Fachbereich oder Institut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pic>
        <p:nvPicPr>
          <p:cNvPr id="8" name="Picture 24" descr="Logo_RGB_30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410" y="108348"/>
            <a:ext cx="1769765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57200"/>
            <a:ext cx="5976938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/>
              <a:t>Titel, Datum, …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4958334"/>
            <a:ext cx="1227138" cy="17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‹#›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57200"/>
            <a:ext cx="5976938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/>
              <a:t>Titel, Datum, …</a:t>
            </a:r>
          </a:p>
        </p:txBody>
      </p:sp>
      <p:pic>
        <p:nvPicPr>
          <p:cNvPr id="8" name="Picture 24" descr="Logo_RGB_300dpi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23410" y="108348"/>
            <a:ext cx="1769765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2" r:id="rId8"/>
    <p:sldLayoutId id="2147483681" r:id="rId9"/>
    <p:sldLayoutId id="2147483680" r:id="rId10"/>
  </p:sldLayoutIdLst>
  <p:transition spd="slow"/>
  <p:hf sldNum="0"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Title 1">
            <a:extLst>
              <a:ext uri="{FF2B5EF4-FFF2-40B4-BE49-F238E27FC236}">
                <a16:creationId xmlns:a16="http://schemas.microsoft.com/office/drawing/2014/main" id="{14395189-87F9-C591-FC38-DCE62313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17" y="1927115"/>
            <a:ext cx="8642350" cy="321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0" dirty="0">
                <a:latin typeface="Al Tarikh" pitchFamily="2" charset="-78"/>
                <a:cs typeface="Al Tarikh" pitchFamily="2" charset="-78"/>
              </a:rPr>
              <a:t>IoT Network Security in Smart Homes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1DCD8-3556-68D0-2F69-AC4120305631}"/>
              </a:ext>
            </a:extLst>
          </p:cNvPr>
          <p:cNvSpPr txBox="1"/>
          <p:nvPr/>
        </p:nvSpPr>
        <p:spPr>
          <a:xfrm>
            <a:off x="2443646" y="2405733"/>
            <a:ext cx="7550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0" dirty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b="1" i="0" dirty="0">
                <a:effectLst/>
                <a:latin typeface="Times New Roman" panose="02020603050405020304" pitchFamily="18" charset="0"/>
              </a:rPr>
              <a:t> der </a:t>
            </a:r>
            <a:r>
              <a:rPr lang="en-GB" b="1" i="0" dirty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b="1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1" i="0" dirty="0" err="1">
                <a:effectLst/>
                <a:latin typeface="Times New Roman" panose="02020603050405020304" pitchFamily="18" charset="0"/>
              </a:rPr>
              <a:t>Schutzmechanismen</a:t>
            </a:r>
            <a:endParaRPr lang="en-GB" b="1" dirty="0">
              <a:latin typeface="Times New Roman" panose="02020603050405020304" pitchFamily="18" charset="0"/>
            </a:endParaRPr>
          </a:p>
          <a:p>
            <a:pPr algn="ctr"/>
            <a:r>
              <a:rPr lang="en-GB" b="1" i="0" dirty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b="1" i="0" dirty="0" err="1">
                <a:effectLst/>
                <a:latin typeface="Times New Roman" panose="02020603050405020304" pitchFamily="18" charset="0"/>
              </a:rPr>
              <a:t>Netzwerken</a:t>
            </a:r>
            <a:endParaRPr lang="en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F823A-6F28-F0FA-60E5-46747601A022}"/>
              </a:ext>
            </a:extLst>
          </p:cNvPr>
          <p:cNvSpPr txBox="1"/>
          <p:nvPr/>
        </p:nvSpPr>
        <p:spPr>
          <a:xfrm>
            <a:off x="4535548" y="3221605"/>
            <a:ext cx="34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003366"/>
                </a:solidFill>
                <a:latin typeface="Al Tarikh" pitchFamily="2" charset="-78"/>
                <a:cs typeface="Al Tarikh" pitchFamily="2" charset="-78"/>
              </a:rPr>
              <a:t>Aiman Al-Hazmi &amp; </a:t>
            </a:r>
            <a:r>
              <a:rPr lang="en-GB" b="0" i="0" dirty="0" err="1">
                <a:solidFill>
                  <a:srgbClr val="003366"/>
                </a:solidFill>
                <a:effectLst/>
                <a:latin typeface="Al Tarikh" pitchFamily="2" charset="-78"/>
                <a:cs typeface="Al Tarikh" pitchFamily="2" charset="-78"/>
              </a:rPr>
              <a:t>Zohreh</a:t>
            </a:r>
            <a:r>
              <a:rPr lang="en-GB" b="0" i="0" dirty="0">
                <a:solidFill>
                  <a:srgbClr val="003366"/>
                </a:solidFill>
                <a:effectLst/>
                <a:latin typeface="Al Tarikh" pitchFamily="2" charset="-78"/>
                <a:cs typeface="Al Tarikh" pitchFamily="2" charset="-78"/>
              </a:rPr>
              <a:t> </a:t>
            </a:r>
            <a:r>
              <a:rPr lang="en-GB" b="0" i="0" dirty="0" err="1">
                <a:solidFill>
                  <a:srgbClr val="003366"/>
                </a:solidFill>
                <a:effectLst/>
                <a:latin typeface="Al Tarikh" pitchFamily="2" charset="-78"/>
                <a:cs typeface="Al Tarikh" pitchFamily="2" charset="-78"/>
              </a:rPr>
              <a:t>Asadi</a:t>
            </a:r>
            <a:endParaRPr lang="en-DE" dirty="0">
              <a:solidFill>
                <a:srgbClr val="003366"/>
              </a:solidFill>
              <a:latin typeface="Al Tarikh" pitchFamily="2" charset="-78"/>
              <a:cs typeface="Al Tarikh" pitchFamily="2" charset="-78"/>
            </a:endParaRPr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59C815-6A34-54A3-8E8D-E96E3059F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9290"/>
            <a:ext cx="3201117" cy="32075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FB7EB2-892F-588E-B39F-A2DEE232A0F9}"/>
              </a:ext>
            </a:extLst>
          </p:cNvPr>
          <p:cNvSpPr txBox="1"/>
          <p:nvPr/>
        </p:nvSpPr>
        <p:spPr>
          <a:xfrm>
            <a:off x="0" y="201749"/>
            <a:ext cx="3827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Proseminar – </a:t>
            </a:r>
            <a:r>
              <a:rPr lang="en-US" sz="1000" b="0" dirty="0" err="1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Technische</a:t>
            </a:r>
            <a:r>
              <a:rPr lang="en-US" sz="1000" b="0" dirty="0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 </a:t>
            </a:r>
            <a:r>
              <a:rPr lang="en-US" sz="1000" b="0" dirty="0" err="1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Informatik</a:t>
            </a:r>
            <a:endParaRPr lang="en-DE" sz="1000" dirty="0">
              <a:solidFill>
                <a:srgbClr val="5F5F5F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-972492" y="4936711"/>
            <a:ext cx="6611193" cy="126177"/>
          </a:xfrm>
        </p:spPr>
        <p:txBody>
          <a:bodyPr/>
          <a:lstStyle/>
          <a:p>
            <a:pPr algn="ctr"/>
            <a:r>
              <a:rPr lang="en-GB" i="0" dirty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i="0" dirty="0">
                <a:effectLst/>
                <a:latin typeface="Times New Roman" panose="02020603050405020304" pitchFamily="18" charset="0"/>
              </a:rPr>
              <a:t> der </a:t>
            </a:r>
            <a:r>
              <a:rPr lang="en-GB" i="0" dirty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i="0" dirty="0" err="1">
                <a:effectLst/>
                <a:latin typeface="Times New Roman" panose="02020603050405020304" pitchFamily="18" charset="0"/>
              </a:rPr>
              <a:t>Schutzmechanismen</a:t>
            </a:r>
            <a:r>
              <a:rPr lang="en-GB" dirty="0">
                <a:latin typeface="Times New Roman" panose="02020603050405020304" pitchFamily="18" charset="0"/>
              </a:rPr>
              <a:t> </a:t>
            </a:r>
            <a:r>
              <a:rPr lang="en-GB" i="0" dirty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i="0" dirty="0" err="1">
                <a:effectLst/>
                <a:latin typeface="Times New Roman" panose="02020603050405020304" pitchFamily="18" charset="0"/>
              </a:rPr>
              <a:t>Netzwerken</a:t>
            </a:r>
            <a:endParaRPr lang="en-DE" dirty="0"/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28EE0-D585-0D4F-3859-6F2E2EC1D000}"/>
              </a:ext>
            </a:extLst>
          </p:cNvPr>
          <p:cNvSpPr txBox="1"/>
          <p:nvPr/>
        </p:nvSpPr>
        <p:spPr>
          <a:xfrm>
            <a:off x="250825" y="1691235"/>
            <a:ext cx="22738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Einführung</a:t>
            </a:r>
            <a:br>
              <a:rPr lang="en-DE" dirty="0"/>
            </a:b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Schwerpunkt</a:t>
            </a:r>
            <a:br>
              <a:rPr lang="en-DE" dirty="0"/>
            </a:b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Arbeitsquellen</a:t>
            </a:r>
            <a:br>
              <a:rPr lang="en-DE" dirty="0"/>
            </a:b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Grundstruktur</a:t>
            </a:r>
            <a:br>
              <a:rPr lang="en-DE" dirty="0"/>
            </a:b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Projektplanung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83FF627-E471-349C-42D9-B49EC56E5C8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59" y="741981"/>
            <a:ext cx="3990061" cy="392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4409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A95F-E79D-61A7-6DC3-BFE49B65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Einführung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A9B33-8993-6375-EB35-BEF682ADD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652517" y="4928135"/>
            <a:ext cx="5976938" cy="215365"/>
          </a:xfrm>
        </p:spPr>
        <p:txBody>
          <a:bodyPr/>
          <a:lstStyle/>
          <a:p>
            <a:pPr algn="ctr"/>
            <a:r>
              <a:rPr lang="en-GB" i="0" dirty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i="0" dirty="0">
                <a:effectLst/>
                <a:latin typeface="Times New Roman" panose="02020603050405020304" pitchFamily="18" charset="0"/>
              </a:rPr>
              <a:t> der </a:t>
            </a:r>
            <a:r>
              <a:rPr lang="en-GB" i="0" dirty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i="0" dirty="0" err="1">
                <a:effectLst/>
                <a:latin typeface="Times New Roman" panose="02020603050405020304" pitchFamily="18" charset="0"/>
              </a:rPr>
              <a:t>Schutzmechanismen</a:t>
            </a:r>
            <a:r>
              <a:rPr lang="en-GB" dirty="0">
                <a:latin typeface="Times New Roman" panose="02020603050405020304" pitchFamily="18" charset="0"/>
              </a:rPr>
              <a:t> </a:t>
            </a:r>
            <a:r>
              <a:rPr lang="en-GB" i="0" dirty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i="0" dirty="0" err="1">
                <a:effectLst/>
                <a:latin typeface="Times New Roman" panose="02020603050405020304" pitchFamily="18" charset="0"/>
              </a:rPr>
              <a:t>Netzwerken</a:t>
            </a:r>
            <a:endParaRPr lang="en-DE" dirty="0"/>
          </a:p>
          <a:p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A7270-BA89-C559-5664-B1BFA1544B9A}"/>
              </a:ext>
            </a:extLst>
          </p:cNvPr>
          <p:cNvSpPr txBox="1"/>
          <p:nvPr/>
        </p:nvSpPr>
        <p:spPr>
          <a:xfrm>
            <a:off x="107742" y="1420392"/>
            <a:ext cx="430241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Definition von IoT (Internet of Things)</a:t>
            </a:r>
            <a:br>
              <a:rPr lang="en-GB" b="0" i="0" dirty="0">
                <a:solidFill>
                  <a:srgbClr val="000000"/>
                </a:solidFill>
                <a:effectLst/>
                <a:latin typeface="Söhne"/>
              </a:rPr>
            </a:br>
            <a:r>
              <a:rPr lang="en-GB" sz="1400" dirty="0">
                <a:solidFill>
                  <a:srgbClr val="003366"/>
                </a:solidFill>
                <a:latin typeface="Söhne"/>
              </a:rPr>
              <a:t>E</a:t>
            </a:r>
            <a:r>
              <a:rPr lang="en-GB" sz="1400" b="0" i="0" dirty="0">
                <a:solidFill>
                  <a:srgbClr val="003366"/>
                </a:solidFill>
                <a:effectLst/>
                <a:latin typeface="Söhne"/>
              </a:rPr>
              <a:t>ine </a:t>
            </a:r>
            <a:r>
              <a:rPr lang="en-GB" sz="1400" b="0" i="0" dirty="0" err="1">
                <a:solidFill>
                  <a:srgbClr val="003366"/>
                </a:solidFill>
                <a:effectLst/>
                <a:latin typeface="Söhne"/>
              </a:rPr>
              <a:t>Netzwerkstruktur</a:t>
            </a:r>
            <a:r>
              <a:rPr lang="en-GB" sz="1400" dirty="0">
                <a:solidFill>
                  <a:srgbClr val="003366"/>
                </a:solidFill>
                <a:latin typeface="Söhne"/>
              </a:rPr>
              <a:t>, in der </a:t>
            </a:r>
            <a:r>
              <a:rPr lang="en-GB" sz="1400" dirty="0" err="1">
                <a:solidFill>
                  <a:srgbClr val="003366"/>
                </a:solidFill>
                <a:latin typeface="Söhne"/>
              </a:rPr>
              <a:t>physische</a:t>
            </a:r>
            <a:r>
              <a:rPr lang="en-GB" sz="1400" dirty="0">
                <a:solidFill>
                  <a:srgbClr val="003366"/>
                </a:solidFill>
                <a:latin typeface="Söhne"/>
              </a:rPr>
              <a:t> </a:t>
            </a:r>
            <a:r>
              <a:rPr lang="en-GB" sz="1400" dirty="0" err="1">
                <a:solidFill>
                  <a:srgbClr val="003366"/>
                </a:solidFill>
                <a:latin typeface="Söhne"/>
              </a:rPr>
              <a:t>Geräte</a:t>
            </a:r>
            <a:r>
              <a:rPr lang="en-GB" sz="1400" dirty="0">
                <a:solidFill>
                  <a:srgbClr val="003366"/>
                </a:solidFill>
                <a:latin typeface="Söhne"/>
              </a:rPr>
              <a:t>, </a:t>
            </a:r>
            <a:r>
              <a:rPr lang="en-GB" sz="1400" dirty="0" err="1">
                <a:solidFill>
                  <a:srgbClr val="003366"/>
                </a:solidFill>
                <a:latin typeface="Söhne"/>
              </a:rPr>
              <a:t>Fahrzeuge</a:t>
            </a:r>
            <a:r>
              <a:rPr lang="en-GB" sz="1400" dirty="0">
                <a:solidFill>
                  <a:srgbClr val="003366"/>
                </a:solidFill>
                <a:latin typeface="Söhne"/>
              </a:rPr>
              <a:t> und </a:t>
            </a:r>
            <a:r>
              <a:rPr lang="en-GB" sz="1400" dirty="0" err="1">
                <a:solidFill>
                  <a:srgbClr val="003366"/>
                </a:solidFill>
                <a:latin typeface="Söhne"/>
              </a:rPr>
              <a:t>andere</a:t>
            </a:r>
            <a:r>
              <a:rPr lang="en-GB" sz="1400" dirty="0">
                <a:solidFill>
                  <a:srgbClr val="003366"/>
                </a:solidFill>
                <a:latin typeface="Söhne"/>
              </a:rPr>
              <a:t> </a:t>
            </a:r>
            <a:r>
              <a:rPr lang="en-GB" sz="1400" dirty="0" err="1">
                <a:solidFill>
                  <a:srgbClr val="003366"/>
                </a:solidFill>
                <a:latin typeface="Söhne"/>
              </a:rPr>
              <a:t>Gegenstände</a:t>
            </a:r>
            <a:r>
              <a:rPr lang="en-GB" sz="1400" dirty="0">
                <a:solidFill>
                  <a:srgbClr val="003366"/>
                </a:solidFill>
                <a:latin typeface="Söhne"/>
              </a:rPr>
              <a:t> </a:t>
            </a:r>
            <a:r>
              <a:rPr lang="en-GB" sz="1400" dirty="0" err="1">
                <a:solidFill>
                  <a:srgbClr val="003366"/>
                </a:solidFill>
                <a:latin typeface="Söhne"/>
              </a:rPr>
              <a:t>über</a:t>
            </a:r>
            <a:r>
              <a:rPr lang="en-GB" sz="1400" dirty="0">
                <a:solidFill>
                  <a:srgbClr val="003366"/>
                </a:solidFill>
                <a:latin typeface="Söhne"/>
              </a:rPr>
              <a:t> das Internet </a:t>
            </a:r>
            <a:r>
              <a:rPr lang="en-GB" sz="1400" dirty="0" err="1">
                <a:solidFill>
                  <a:srgbClr val="003366"/>
                </a:solidFill>
                <a:latin typeface="Söhne"/>
              </a:rPr>
              <a:t>verbunden</a:t>
            </a:r>
            <a:r>
              <a:rPr lang="en-GB" sz="1400" dirty="0">
                <a:solidFill>
                  <a:srgbClr val="003366"/>
                </a:solidFill>
                <a:latin typeface="Söhne"/>
              </a:rPr>
              <a:t> und </a:t>
            </a:r>
            <a:r>
              <a:rPr lang="en-GB" sz="1400" dirty="0" err="1">
                <a:solidFill>
                  <a:srgbClr val="003366"/>
                </a:solidFill>
                <a:latin typeface="Söhne"/>
              </a:rPr>
              <a:t>vernetzet</a:t>
            </a:r>
            <a:r>
              <a:rPr lang="en-GB" sz="1400" dirty="0">
                <a:solidFill>
                  <a:srgbClr val="003366"/>
                </a:solidFill>
                <a:latin typeface="Söhne"/>
              </a:rPr>
              <a:t> </a:t>
            </a:r>
            <a:r>
              <a:rPr lang="en-GB" sz="1400" dirty="0" err="1">
                <a:solidFill>
                  <a:srgbClr val="003366"/>
                </a:solidFill>
                <a:latin typeface="Söhne"/>
              </a:rPr>
              <a:t>sind</a:t>
            </a:r>
            <a:r>
              <a:rPr lang="en-GB" sz="1400" dirty="0">
                <a:solidFill>
                  <a:srgbClr val="003366"/>
                </a:solidFill>
                <a:latin typeface="Söhne"/>
              </a:rPr>
              <a:t>,</a:t>
            </a:r>
          </a:p>
          <a:p>
            <a:r>
              <a:rPr lang="en-GB" sz="1400" dirty="0">
                <a:solidFill>
                  <a:srgbClr val="003366"/>
                </a:solidFill>
                <a:latin typeface="Söhne"/>
              </a:rPr>
              <a:t>       um </a:t>
            </a:r>
            <a:r>
              <a:rPr lang="en-GB" sz="1400" dirty="0" err="1">
                <a:solidFill>
                  <a:srgbClr val="003366"/>
                </a:solidFill>
                <a:latin typeface="Söhne"/>
              </a:rPr>
              <a:t>Daten</a:t>
            </a:r>
            <a:r>
              <a:rPr lang="en-GB" sz="1400" dirty="0">
                <a:solidFill>
                  <a:srgbClr val="003366"/>
                </a:solidFill>
                <a:latin typeface="Söhne"/>
              </a:rPr>
              <a:t> </a:t>
            </a:r>
            <a:r>
              <a:rPr lang="en-GB" sz="1400" dirty="0" err="1">
                <a:solidFill>
                  <a:srgbClr val="003366"/>
                </a:solidFill>
                <a:latin typeface="Söhne"/>
              </a:rPr>
              <a:t>zu</a:t>
            </a:r>
            <a:r>
              <a:rPr lang="en-GB" sz="1400" dirty="0">
                <a:solidFill>
                  <a:srgbClr val="003366"/>
                </a:solidFill>
                <a:latin typeface="Söhne"/>
              </a:rPr>
              <a:t> </a:t>
            </a:r>
            <a:r>
              <a:rPr lang="en-GB" sz="1400" dirty="0" err="1">
                <a:solidFill>
                  <a:srgbClr val="003366"/>
                </a:solidFill>
                <a:latin typeface="Söhne"/>
              </a:rPr>
              <a:t>sammeln</a:t>
            </a:r>
            <a:r>
              <a:rPr lang="en-GB" sz="1400" dirty="0">
                <a:solidFill>
                  <a:srgbClr val="003366"/>
                </a:solidFill>
                <a:latin typeface="Söhne"/>
              </a:rPr>
              <a:t> und </a:t>
            </a:r>
            <a:r>
              <a:rPr lang="en-GB" sz="1400" dirty="0" err="1">
                <a:solidFill>
                  <a:srgbClr val="003366"/>
                </a:solidFill>
                <a:latin typeface="Söhne"/>
              </a:rPr>
              <a:t>auszutauschen</a:t>
            </a:r>
            <a:r>
              <a:rPr lang="en-GB" sz="1400" dirty="0">
                <a:solidFill>
                  <a:srgbClr val="003366"/>
                </a:solidFill>
                <a:latin typeface="Söhne"/>
              </a:rPr>
              <a:t>.</a:t>
            </a:r>
            <a:br>
              <a:rPr lang="en-GB" sz="1100" b="0" i="0" dirty="0">
                <a:solidFill>
                  <a:srgbClr val="000000"/>
                </a:solidFill>
                <a:effectLst/>
                <a:latin typeface="Söhne"/>
              </a:rPr>
            </a:br>
            <a:br>
              <a:rPr lang="en-GB" sz="1100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GB" sz="1100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GB" dirty="0">
              <a:solidFill>
                <a:srgbClr val="000000"/>
              </a:solidFill>
              <a:latin typeface="Söhne"/>
            </a:endParaRPr>
          </a:p>
        </p:txBody>
      </p:sp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6FB4F33-F034-3B92-93D9-7303571FA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01" y="1485826"/>
            <a:ext cx="4077789" cy="28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2359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142E-CD29-BAAD-AE0C-FF38726E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Schwerpunkt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B9C3C-5665-D434-4171-54FC0683F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14439"/>
            <a:ext cx="8642350" cy="501074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b="0" i="0" dirty="0" err="1">
                <a:effectLst/>
                <a:latin typeface="Söhne"/>
              </a:rPr>
              <a:t>Potenzielle</a:t>
            </a:r>
            <a:r>
              <a:rPr lang="en-GB" sz="1800" b="0" i="0" dirty="0">
                <a:effectLst/>
                <a:latin typeface="Söhne"/>
              </a:rPr>
              <a:t> </a:t>
            </a:r>
            <a:r>
              <a:rPr lang="en-GB" sz="1800" b="0" i="0" dirty="0" err="1">
                <a:effectLst/>
                <a:latin typeface="Söhne"/>
              </a:rPr>
              <a:t>Risiken</a:t>
            </a:r>
            <a:r>
              <a:rPr lang="en-GB" sz="1800" b="0" i="0" dirty="0">
                <a:effectLst/>
                <a:latin typeface="Söhne"/>
              </a:rPr>
              <a:t> und </a:t>
            </a:r>
            <a:r>
              <a:rPr lang="en-GB" sz="1800" b="0" i="0" dirty="0" err="1">
                <a:effectLst/>
                <a:latin typeface="Söhne"/>
              </a:rPr>
              <a:t>Bedrohungen</a:t>
            </a:r>
            <a:r>
              <a:rPr lang="en-GB" sz="1800" b="0" i="0" dirty="0">
                <a:effectLst/>
                <a:latin typeface="Söhne"/>
              </a:rPr>
              <a:t> für Smart Home-</a:t>
            </a:r>
            <a:r>
              <a:rPr lang="en-GB" sz="1800" b="0" i="0" dirty="0" err="1">
                <a:effectLst/>
                <a:latin typeface="Söhne"/>
              </a:rPr>
              <a:t>Netzwerke</a:t>
            </a:r>
            <a:endParaRPr lang="en-GB" sz="1800" dirty="0"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b="0" i="0" dirty="0" err="1">
                <a:effectLst/>
                <a:latin typeface="Söhne"/>
              </a:rPr>
              <a:t>Notwendigkeit</a:t>
            </a:r>
            <a:r>
              <a:rPr lang="en-GB" sz="1800" b="0" i="0" dirty="0">
                <a:effectLst/>
                <a:latin typeface="Söhne"/>
              </a:rPr>
              <a:t> von </a:t>
            </a:r>
            <a:r>
              <a:rPr lang="en-GB" sz="1800" b="0" i="0" dirty="0" err="1">
                <a:effectLst/>
                <a:latin typeface="Söhne"/>
              </a:rPr>
              <a:t>Schutzmechanismen</a:t>
            </a:r>
            <a:r>
              <a:rPr lang="en-GB" sz="1800" b="0" i="0" dirty="0">
                <a:effectLst/>
                <a:latin typeface="Söhne"/>
              </a:rPr>
              <a:t> </a:t>
            </a:r>
            <a:r>
              <a:rPr lang="en-GB" sz="1800" b="0" i="0" dirty="0" err="1">
                <a:effectLst/>
                <a:latin typeface="Söhne"/>
              </a:rPr>
              <a:t>zur</a:t>
            </a:r>
            <a:r>
              <a:rPr lang="en-GB" sz="1800" b="0" i="0" dirty="0">
                <a:effectLst/>
                <a:latin typeface="Söhne"/>
              </a:rPr>
              <a:t> </a:t>
            </a:r>
            <a:r>
              <a:rPr lang="en-GB" sz="1800" b="0" i="0" dirty="0" err="1">
                <a:effectLst/>
                <a:latin typeface="Söhne"/>
              </a:rPr>
              <a:t>Sicherung</a:t>
            </a:r>
            <a:r>
              <a:rPr lang="en-GB" sz="1800" b="0" i="0" dirty="0">
                <a:effectLst/>
                <a:latin typeface="Söhne"/>
              </a:rPr>
              <a:t> von Smart Home-</a:t>
            </a:r>
            <a:r>
              <a:rPr lang="en-GB" sz="1800" b="0" i="0" dirty="0" err="1">
                <a:effectLst/>
                <a:latin typeface="Söhne"/>
              </a:rPr>
              <a:t>Netzwerken</a:t>
            </a:r>
            <a:br>
              <a:rPr lang="en-GB" sz="1800" b="0" i="0" dirty="0">
                <a:effectLst/>
                <a:latin typeface="Söhne"/>
              </a:rPr>
            </a:br>
            <a:r>
              <a:rPr lang="en-GB" sz="1400" b="0" i="0" dirty="0" err="1">
                <a:solidFill>
                  <a:srgbClr val="003366"/>
                </a:solidFill>
                <a:effectLst/>
                <a:latin typeface="Söhne"/>
              </a:rPr>
              <a:t>Verschlüsselung</a:t>
            </a:r>
            <a:r>
              <a:rPr lang="en-GB" sz="1400" b="0" i="0" dirty="0">
                <a:solidFill>
                  <a:srgbClr val="003366"/>
                </a:solidFill>
                <a:effectLst/>
                <a:latin typeface="Söhne"/>
              </a:rPr>
              <a:t>, Firewalls, Antivirus-Software und </a:t>
            </a:r>
            <a:r>
              <a:rPr lang="en-GB" sz="1400" b="0" i="0" dirty="0" err="1">
                <a:solidFill>
                  <a:srgbClr val="003366"/>
                </a:solidFill>
                <a:effectLst/>
                <a:latin typeface="Söhne"/>
              </a:rPr>
              <a:t>regelmäßige</a:t>
            </a:r>
            <a:r>
              <a:rPr lang="en-GB" sz="1400" b="0" i="0" dirty="0">
                <a:solidFill>
                  <a:srgbClr val="003366"/>
                </a:solidFill>
                <a:effectLst/>
                <a:latin typeface="Söhne"/>
              </a:rPr>
              <a:t> Updates.</a:t>
            </a:r>
          </a:p>
          <a:p>
            <a:endParaRPr lang="en-DE" sz="1400" dirty="0">
              <a:latin typeface="Söhne"/>
            </a:endParaRPr>
          </a:p>
          <a:p>
            <a:endParaRPr lang="en-GB" sz="1400" dirty="0">
              <a:latin typeface="Söhn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2C078-985A-F986-A49A-39687A06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673202" y="4928135"/>
            <a:ext cx="5976938" cy="125129"/>
          </a:xfrm>
        </p:spPr>
        <p:txBody>
          <a:bodyPr/>
          <a:lstStyle/>
          <a:p>
            <a:pPr algn="ctr"/>
            <a:r>
              <a:rPr lang="en-GB" sz="1000" i="0" dirty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sz="1000" i="0" dirty="0">
                <a:effectLst/>
                <a:latin typeface="Times New Roman" panose="02020603050405020304" pitchFamily="18" charset="0"/>
              </a:rPr>
              <a:t> der </a:t>
            </a:r>
            <a:r>
              <a:rPr lang="en-GB" sz="1000" i="0" dirty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sz="100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sz="1000" i="0" dirty="0" err="1">
                <a:effectLst/>
                <a:latin typeface="Times New Roman" panose="02020603050405020304" pitchFamily="18" charset="0"/>
              </a:rPr>
              <a:t>Schutzmechanismen</a:t>
            </a:r>
            <a:r>
              <a:rPr lang="en-GB" sz="1000" dirty="0">
                <a:latin typeface="Times New Roman" panose="02020603050405020304" pitchFamily="18" charset="0"/>
              </a:rPr>
              <a:t> </a:t>
            </a:r>
            <a:r>
              <a:rPr lang="en-GB" sz="1000" i="0" dirty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sz="1000" i="0" dirty="0" err="1">
                <a:effectLst/>
                <a:latin typeface="Times New Roman" panose="02020603050405020304" pitchFamily="18" charset="0"/>
              </a:rPr>
              <a:t>Netzwerken</a:t>
            </a:r>
            <a:endParaRPr lang="en-DE" sz="1000" dirty="0"/>
          </a:p>
          <a:p>
            <a:endParaRPr lang="de-DE" sz="10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3034D8D-E82A-BFBB-CD69-694291325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98" y="2159000"/>
            <a:ext cx="4826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5757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A65C-5429-C8BD-B447-72AABAB4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698038"/>
            <a:ext cx="8642350" cy="321469"/>
          </a:xfrm>
        </p:spPr>
        <p:txBody>
          <a:bodyPr>
            <a:normAutofit fontScale="90000"/>
          </a:bodyPr>
          <a:lstStyle/>
          <a:p>
            <a:r>
              <a:rPr lang="en-DE" dirty="0"/>
              <a:t>Arbeitsquellen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12660-276D-2CFE-E64D-484ECFB18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681475" y="4957389"/>
            <a:ext cx="5976938" cy="45719"/>
          </a:xfrm>
        </p:spPr>
        <p:txBody>
          <a:bodyPr/>
          <a:lstStyle/>
          <a:p>
            <a:pPr algn="ctr"/>
            <a:r>
              <a:rPr lang="en-GB" sz="1000" i="0" dirty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sz="1000" i="0" dirty="0">
                <a:effectLst/>
                <a:latin typeface="Times New Roman" panose="02020603050405020304" pitchFamily="18" charset="0"/>
              </a:rPr>
              <a:t> der </a:t>
            </a:r>
            <a:r>
              <a:rPr lang="en-GB" sz="1000" i="0" dirty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sz="100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sz="1000" i="0" dirty="0" err="1">
                <a:effectLst/>
                <a:latin typeface="Times New Roman" panose="02020603050405020304" pitchFamily="18" charset="0"/>
              </a:rPr>
              <a:t>Schutzmechanismen</a:t>
            </a:r>
            <a:r>
              <a:rPr lang="en-GB" sz="1000" dirty="0">
                <a:latin typeface="Times New Roman" panose="02020603050405020304" pitchFamily="18" charset="0"/>
              </a:rPr>
              <a:t> </a:t>
            </a:r>
            <a:r>
              <a:rPr lang="en-GB" sz="1000" i="0" dirty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sz="1000" i="0" dirty="0" err="1">
                <a:effectLst/>
                <a:latin typeface="Times New Roman" panose="02020603050405020304" pitchFamily="18" charset="0"/>
              </a:rPr>
              <a:t>Netzwerken</a:t>
            </a:r>
            <a:endParaRPr lang="en-DE" sz="1000" dirty="0"/>
          </a:p>
          <a:p>
            <a:endParaRPr lang="de-DE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33AC1-1886-2D37-07BA-0980B6616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161"/>
            <a:ext cx="5976938" cy="3768039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799A67-D7FF-3210-D2FA-E93259BB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341" y="1818168"/>
            <a:ext cx="3742660" cy="261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1971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0CCB-50D0-C67D-01CF-53292C82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Grundstruktur 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9C97591-6C6B-98EA-78A5-3D5F05EE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" y="1134319"/>
            <a:ext cx="3687417" cy="382288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5D089-CF31-1B28-642F-07C3AF3A8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629057" y="4938139"/>
            <a:ext cx="5976938" cy="180000"/>
          </a:xfrm>
        </p:spPr>
        <p:txBody>
          <a:bodyPr/>
          <a:lstStyle/>
          <a:p>
            <a:pPr algn="ctr"/>
            <a:r>
              <a:rPr lang="en-GB" sz="1000" i="0" dirty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sz="1000" i="0" dirty="0">
                <a:effectLst/>
                <a:latin typeface="Times New Roman" panose="02020603050405020304" pitchFamily="18" charset="0"/>
              </a:rPr>
              <a:t> der </a:t>
            </a:r>
            <a:r>
              <a:rPr lang="en-GB" sz="1000" i="0" dirty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sz="100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sz="1000" i="0" dirty="0" err="1">
                <a:effectLst/>
                <a:latin typeface="Times New Roman" panose="02020603050405020304" pitchFamily="18" charset="0"/>
              </a:rPr>
              <a:t>Schutzmechanismen</a:t>
            </a:r>
            <a:r>
              <a:rPr lang="en-GB" sz="1000" dirty="0">
                <a:latin typeface="Times New Roman" panose="02020603050405020304" pitchFamily="18" charset="0"/>
              </a:rPr>
              <a:t> </a:t>
            </a:r>
            <a:r>
              <a:rPr lang="en-GB" sz="1000" i="0" dirty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sz="1000" i="0" dirty="0" err="1">
                <a:effectLst/>
                <a:latin typeface="Times New Roman" panose="02020603050405020304" pitchFamily="18" charset="0"/>
              </a:rPr>
              <a:t>Netzwerken</a:t>
            </a:r>
            <a:endParaRPr lang="en-DE" sz="1000" dirty="0"/>
          </a:p>
          <a:p>
            <a:endParaRPr lang="de-DE" sz="100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95AE21A-8313-09B4-2819-D6967FB1B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84" y="1328845"/>
            <a:ext cx="5111463" cy="33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9775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D528-0040-5D57-BF5C-82D5DF25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Projektplanung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C1D4-197E-661A-7B06-42834ACA8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14439"/>
            <a:ext cx="8642350" cy="56559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dirty="0"/>
              <a:t>Agile Methode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FDBB6-7190-1DEA-2635-2616DF6D7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48071" y="4937761"/>
            <a:ext cx="5976938" cy="215365"/>
          </a:xfrm>
        </p:spPr>
        <p:txBody>
          <a:bodyPr/>
          <a:lstStyle/>
          <a:p>
            <a:pPr algn="ctr"/>
            <a:r>
              <a:rPr lang="en-GB" sz="1000" i="0" dirty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sz="1000" i="0" dirty="0">
                <a:effectLst/>
                <a:latin typeface="Times New Roman" panose="02020603050405020304" pitchFamily="18" charset="0"/>
              </a:rPr>
              <a:t> der </a:t>
            </a:r>
            <a:r>
              <a:rPr lang="en-GB" sz="1000" i="0" dirty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sz="100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sz="1000" i="0" dirty="0" err="1">
                <a:effectLst/>
                <a:latin typeface="Times New Roman" panose="02020603050405020304" pitchFamily="18" charset="0"/>
              </a:rPr>
              <a:t>Schutzmechanismen</a:t>
            </a:r>
            <a:r>
              <a:rPr lang="en-GB" sz="1000" dirty="0">
                <a:latin typeface="Times New Roman" panose="02020603050405020304" pitchFamily="18" charset="0"/>
              </a:rPr>
              <a:t> </a:t>
            </a:r>
            <a:r>
              <a:rPr lang="en-GB" sz="1000" i="0" dirty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sz="1000" i="0" dirty="0" err="1">
                <a:effectLst/>
                <a:latin typeface="Times New Roman" panose="02020603050405020304" pitchFamily="18" charset="0"/>
              </a:rPr>
              <a:t>Netzwerken</a:t>
            </a:r>
            <a:endParaRPr lang="en-DE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8759664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39FC-910A-837A-201D-595B7659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282" y="1675114"/>
            <a:ext cx="7886700" cy="994172"/>
          </a:xfrm>
        </p:spPr>
        <p:txBody>
          <a:bodyPr/>
          <a:lstStyle/>
          <a:p>
            <a:r>
              <a:rPr lang="en-DE" dirty="0"/>
              <a:t>Danke für eure Aufmerksamkeit!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48980-CB1A-AFA2-8163-773A9F060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39306" y="4928135"/>
            <a:ext cx="5976938" cy="215365"/>
          </a:xfrm>
        </p:spPr>
        <p:txBody>
          <a:bodyPr/>
          <a:lstStyle/>
          <a:p>
            <a:pPr algn="ctr"/>
            <a:r>
              <a:rPr lang="en-GB" sz="1000" i="0" dirty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sz="1000" i="0" dirty="0">
                <a:effectLst/>
                <a:latin typeface="Times New Roman" panose="02020603050405020304" pitchFamily="18" charset="0"/>
              </a:rPr>
              <a:t> der </a:t>
            </a:r>
            <a:r>
              <a:rPr lang="en-GB" sz="1000" i="0" dirty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sz="100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sz="1000" i="0" dirty="0" err="1">
                <a:effectLst/>
                <a:latin typeface="Times New Roman" panose="02020603050405020304" pitchFamily="18" charset="0"/>
              </a:rPr>
              <a:t>Schutzmechanismen</a:t>
            </a:r>
            <a:r>
              <a:rPr lang="en-GB" sz="1000" dirty="0">
                <a:latin typeface="Times New Roman" panose="02020603050405020304" pitchFamily="18" charset="0"/>
              </a:rPr>
              <a:t> </a:t>
            </a:r>
            <a:r>
              <a:rPr lang="en-GB" sz="1000" i="0" dirty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sz="1000" i="0" dirty="0" err="1">
                <a:effectLst/>
                <a:latin typeface="Times New Roman" panose="02020603050405020304" pitchFamily="18" charset="0"/>
              </a:rPr>
              <a:t>Netzwerken</a:t>
            </a:r>
            <a:endParaRPr lang="en-DE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4851975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Praesentation_16-9.potx" id="{839A9D6B-7843-4504-85DF-55D57CCFE0A4}" vid="{C6DF9F5D-C10F-4CB8-957A-483DD35F04A6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165</Words>
  <Application>Microsoft Macintosh PowerPoint</Application>
  <PresentationFormat>On-screen Show (16:9)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 Tarikh</vt:lpstr>
      <vt:lpstr>Arial</vt:lpstr>
      <vt:lpstr>Söhne</vt:lpstr>
      <vt:lpstr>Times New Roman</vt:lpstr>
      <vt:lpstr>Verdana</vt:lpstr>
      <vt:lpstr>FU_Standard-Vorlage_B</vt:lpstr>
      <vt:lpstr>IoT Network Security in Smart Homes</vt:lpstr>
      <vt:lpstr>Überblick </vt:lpstr>
      <vt:lpstr>Einführung</vt:lpstr>
      <vt:lpstr>Schwerpunkt</vt:lpstr>
      <vt:lpstr>Arbeitsquellen</vt:lpstr>
      <vt:lpstr>Grundstruktur </vt:lpstr>
      <vt:lpstr>Projektplanung</vt:lpstr>
      <vt:lpstr>Danke für eure Aufmerksamkeit!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Network Security in Smart Homes </dc:title>
  <dc:creator>t95kQIT0wVy86WaJ</dc:creator>
  <dc:description>Version 0.9, 10.11.2005</dc:description>
  <cp:lastModifiedBy>t95kQIT0wVy86WaJ</cp:lastModifiedBy>
  <cp:revision>4</cp:revision>
  <cp:lastPrinted>2002-06-26T11:04:16Z</cp:lastPrinted>
  <dcterms:created xsi:type="dcterms:W3CDTF">2023-05-08T23:05:35Z</dcterms:created>
  <dcterms:modified xsi:type="dcterms:W3CDTF">2023-05-09T00:48:24Z</dcterms:modified>
</cp:coreProperties>
</file>