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</p:sldIdLst>
  <p:sldSz cx="9144000" cy="5143500" type="screen16x9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66CC"/>
    <a:srgbClr val="003366"/>
    <a:srgbClr val="CCD6E0"/>
    <a:srgbClr val="FFCC00"/>
    <a:srgbClr val="8C0000"/>
    <a:srgbClr val="626000"/>
    <a:srgbClr val="FF9933"/>
    <a:srgbClr val="808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37" autoAdjust="0"/>
    <p:restoredTop sz="94675" autoAdjust="0"/>
  </p:normalViewPr>
  <p:slideViewPr>
    <p:cSldViewPr snapToGrid="0" showGuides="1">
      <p:cViewPr>
        <p:scale>
          <a:sx n="67" d="100"/>
          <a:sy n="67" d="100"/>
        </p:scale>
        <p:origin x="2082" y="104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-3330" y="-12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918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68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1055134"/>
          </a:xfrm>
        </p:spPr>
        <p:txBody>
          <a:bodyPr lIns="0"/>
          <a:lstStyle>
            <a:lvl1pPr>
              <a:defRPr sz="2000" b="1" baseline="0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1" y="221456"/>
            <a:ext cx="4321175" cy="2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>
                <a:solidFill>
                  <a:srgbClr val="5F5F5F"/>
                </a:solidFill>
                <a:cs typeface="Arial" charset="0"/>
              </a:rPr>
              <a:t>Titel, Vorname, Name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>
                <a:solidFill>
                  <a:srgbClr val="5F5F5F"/>
                </a:solidFill>
                <a:cs typeface="Arial" charset="0"/>
              </a:rPr>
              <a:t>Abteilung, Fachbereich oder Institut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435"/>
            <a:ext cx="9144000" cy="1440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pic>
        <p:nvPicPr>
          <p:cNvPr id="8" name="Picture 24" descr="Logo_RGB_30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410" y="108348"/>
            <a:ext cx="1769765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628650"/>
            <a:ext cx="2160587" cy="410884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628650"/>
            <a:ext cx="6329363" cy="410884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4957200"/>
            <a:ext cx="5976938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 dirty="0"/>
              <a:t>Titel, Datum, …</a:t>
            </a: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435"/>
            <a:ext cx="9144000" cy="1440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14438"/>
            <a:ext cx="8642350" cy="364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09613"/>
            <a:ext cx="8642350" cy="32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4958334"/>
            <a:ext cx="1227138" cy="17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4957200"/>
            <a:ext cx="5976938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 dirty="0"/>
              <a:t>Titel, Datum, …</a:t>
            </a:r>
          </a:p>
        </p:txBody>
      </p:sp>
      <p:pic>
        <p:nvPicPr>
          <p:cNvPr id="8" name="Picture 24" descr="Logo_RGB_300dpi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123410" y="108348"/>
            <a:ext cx="1769765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2" r:id="rId8"/>
    <p:sldLayoutId id="2147483681" r:id="rId9"/>
    <p:sldLayoutId id="2147483680" r:id="rId10"/>
  </p:sldLayoutIdLst>
  <p:transition spd="slow"/>
  <p:hf sldNum="0"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IoT security in Smart Homes</a:t>
            </a:r>
            <a:endParaRPr lang="de-DE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Untersuchung der verschieden Schutzmechanismen in Smart Home (SH) Netzwerken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 err="1">
                <a:solidFill>
                  <a:schemeClr val="tx2"/>
                </a:solidFill>
              </a:rPr>
              <a:t>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Einleitung</a:t>
            </a:r>
            <a:r>
              <a:rPr lang="en-GB" sz="2400" dirty="0">
                <a:solidFill>
                  <a:schemeClr val="tx2"/>
                </a:solidFill>
              </a:rPr>
              <a:t> zum Thema IoT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Struktur</a:t>
            </a:r>
            <a:r>
              <a:rPr lang="en-GB" sz="2400" dirty="0">
                <a:solidFill>
                  <a:schemeClr val="tx2"/>
                </a:solidFill>
              </a:rPr>
              <a:t> und </a:t>
            </a:r>
            <a:r>
              <a:rPr lang="en-GB" sz="2400" dirty="0" err="1">
                <a:solidFill>
                  <a:schemeClr val="tx2"/>
                </a:solidFill>
              </a:rPr>
              <a:t>Inhalte</a:t>
            </a:r>
            <a:r>
              <a:rPr lang="en-GB" sz="2400" dirty="0">
                <a:solidFill>
                  <a:schemeClr val="tx2"/>
                </a:solidFill>
              </a:rPr>
              <a:t> der </a:t>
            </a:r>
            <a:r>
              <a:rPr lang="en-GB" sz="2400" dirty="0" err="1">
                <a:solidFill>
                  <a:schemeClr val="tx2"/>
                </a:solidFill>
              </a:rPr>
              <a:t>Artikels</a:t>
            </a:r>
            <a:endParaRPr lang="en-GB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Zielsetzung</a:t>
            </a:r>
            <a:r>
              <a:rPr lang="en-GB" sz="2400" dirty="0">
                <a:solidFill>
                  <a:schemeClr val="tx2"/>
                </a:solidFill>
              </a:rPr>
              <a:t> und </a:t>
            </a:r>
            <a:r>
              <a:rPr lang="en-GB" sz="2400" dirty="0" err="1">
                <a:solidFill>
                  <a:schemeClr val="tx2"/>
                </a:solidFill>
              </a:rPr>
              <a:t>Forschungsfragen</a:t>
            </a:r>
            <a:endParaRPr lang="en-GB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</a:rPr>
              <a:t>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44409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>
                <a:solidFill>
                  <a:schemeClr val="tx2"/>
                </a:solidFill>
              </a:rPr>
              <a:t>IoT-</a:t>
            </a:r>
            <a:r>
              <a:rPr lang="en-GB" sz="2800" b="1" dirty="0" err="1">
                <a:solidFill>
                  <a:schemeClr val="tx2"/>
                </a:solidFill>
              </a:rPr>
              <a:t>Netzweksicherheit</a:t>
            </a:r>
            <a:r>
              <a:rPr lang="en-GB" sz="2800" b="1" dirty="0">
                <a:solidFill>
                  <a:schemeClr val="tx2"/>
                </a:solidFill>
              </a:rPr>
              <a:t> in Smart Homes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Artichektur</a:t>
            </a:r>
            <a:r>
              <a:rPr lang="en-GB" sz="2400" dirty="0">
                <a:solidFill>
                  <a:schemeClr val="tx2"/>
                </a:solidFill>
              </a:rPr>
              <a:t> von SH-</a:t>
            </a:r>
            <a:r>
              <a:rPr lang="en-GB" sz="2400" dirty="0" err="1">
                <a:solidFill>
                  <a:schemeClr val="tx2"/>
                </a:solidFill>
              </a:rPr>
              <a:t>Netzwerken</a:t>
            </a:r>
            <a:endParaRPr lang="en-GB" sz="240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Verschiedene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Arten</a:t>
            </a:r>
            <a:r>
              <a:rPr lang="en-GB" sz="2400" dirty="0">
                <a:solidFill>
                  <a:schemeClr val="tx2"/>
                </a:solidFill>
              </a:rPr>
              <a:t> von </a:t>
            </a:r>
            <a:r>
              <a:rPr lang="en-GB" sz="2400" dirty="0" err="1">
                <a:solidFill>
                  <a:schemeClr val="tx2"/>
                </a:solidFill>
              </a:rPr>
              <a:t>Bedrohungen</a:t>
            </a:r>
            <a:r>
              <a:rPr lang="en-GB" sz="2400" dirty="0">
                <a:solidFill>
                  <a:schemeClr val="tx2"/>
                </a:solidFill>
              </a:rPr>
              <a:t>/</a:t>
            </a:r>
            <a:r>
              <a:rPr lang="en-GB" sz="2400" dirty="0" err="1">
                <a:solidFill>
                  <a:schemeClr val="tx2"/>
                </a:solidFill>
              </a:rPr>
              <a:t>Risiken</a:t>
            </a:r>
            <a:r>
              <a:rPr lang="en-GB" sz="2400" dirty="0">
                <a:solidFill>
                  <a:schemeClr val="tx2"/>
                </a:solidFill>
              </a:rPr>
              <a:t> für SH-</a:t>
            </a:r>
            <a:r>
              <a:rPr lang="en-GB" sz="2400" dirty="0" err="1">
                <a:solidFill>
                  <a:schemeClr val="tx2"/>
                </a:solidFill>
              </a:rPr>
              <a:t>Netzwerken</a:t>
            </a:r>
            <a:endParaRPr lang="en-GB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Wichtige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Schützmechanismen</a:t>
            </a:r>
            <a:r>
              <a:rPr lang="en-GB" sz="2400" dirty="0">
                <a:solidFill>
                  <a:schemeClr val="tx2"/>
                </a:solidFill>
              </a:rPr>
              <a:t> zur </a:t>
            </a:r>
            <a:r>
              <a:rPr lang="en-GB" sz="2400" dirty="0" err="1">
                <a:solidFill>
                  <a:schemeClr val="tx2"/>
                </a:solidFill>
              </a:rPr>
              <a:t>Sicherheit</a:t>
            </a:r>
            <a:r>
              <a:rPr lang="en-GB" sz="2400" dirty="0">
                <a:solidFill>
                  <a:schemeClr val="tx2"/>
                </a:solidFill>
              </a:rPr>
              <a:t> des SH-</a:t>
            </a:r>
            <a:r>
              <a:rPr lang="en-GB" sz="2400" dirty="0" err="1">
                <a:solidFill>
                  <a:schemeClr val="tx2"/>
                </a:solidFill>
              </a:rPr>
              <a:t>Netzwerks</a:t>
            </a:r>
            <a:endParaRPr lang="LID4096" sz="2400" dirty="0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528159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 err="1">
                <a:solidFill>
                  <a:schemeClr val="tx2"/>
                </a:solidFill>
              </a:rPr>
              <a:t>Verschlüssung</a:t>
            </a:r>
            <a:r>
              <a:rPr lang="en-GB" sz="2800" b="1" dirty="0">
                <a:solidFill>
                  <a:schemeClr val="tx2"/>
                </a:solidFill>
              </a:rPr>
              <a:t> in SH-</a:t>
            </a:r>
            <a:r>
              <a:rPr lang="en-GB" sz="2800" b="1" dirty="0" err="1">
                <a:solidFill>
                  <a:schemeClr val="tx2"/>
                </a:solidFill>
              </a:rPr>
              <a:t>Netzwerken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0" i="0" dirty="0" err="1">
                <a:solidFill>
                  <a:schemeClr val="tx2"/>
                </a:solidFill>
                <a:effectLst/>
                <a:latin typeface="Söhne"/>
              </a:rPr>
              <a:t>Unterschiede</a:t>
            </a:r>
            <a:r>
              <a:rPr lang="en-AU" sz="2400" b="0" i="0" dirty="0">
                <a:solidFill>
                  <a:schemeClr val="tx2"/>
                </a:solidFill>
                <a:effectLst/>
                <a:latin typeface="Söhne"/>
              </a:rPr>
              <a:t> </a:t>
            </a:r>
            <a:r>
              <a:rPr lang="en-AU" sz="2400" b="0" i="0" dirty="0" err="1">
                <a:solidFill>
                  <a:schemeClr val="tx2"/>
                </a:solidFill>
                <a:effectLst/>
                <a:latin typeface="Söhne"/>
              </a:rPr>
              <a:t>zwischen</a:t>
            </a:r>
            <a:r>
              <a:rPr lang="en-AU" sz="2400" b="0" i="0" dirty="0">
                <a:solidFill>
                  <a:schemeClr val="tx2"/>
                </a:solidFill>
                <a:effectLst/>
                <a:latin typeface="Söhne"/>
              </a:rPr>
              <a:t> </a:t>
            </a:r>
            <a:r>
              <a:rPr lang="en-GB" sz="2400" dirty="0">
                <a:solidFill>
                  <a:schemeClr val="tx2"/>
                </a:solidFill>
              </a:rPr>
              <a:t>Symmetric und Asymmetric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Verschlüsslung</a:t>
            </a:r>
            <a:r>
              <a:rPr lang="en-GB" sz="2400" dirty="0">
                <a:solidFill>
                  <a:schemeClr val="tx2"/>
                </a:solidFill>
              </a:rPr>
              <a:t> von </a:t>
            </a:r>
            <a:r>
              <a:rPr lang="en-GB" sz="2400" dirty="0" err="1">
                <a:solidFill>
                  <a:schemeClr val="tx2"/>
                </a:solidFill>
              </a:rPr>
              <a:t>Datenübertragungen</a:t>
            </a:r>
            <a:r>
              <a:rPr lang="en-GB" sz="2400" dirty="0">
                <a:solidFill>
                  <a:schemeClr val="tx2"/>
                </a:solidFill>
              </a:rPr>
              <a:t> in SH-</a:t>
            </a:r>
            <a:r>
              <a:rPr lang="en-GB" sz="2400" dirty="0" err="1">
                <a:solidFill>
                  <a:schemeClr val="tx2"/>
                </a:solidFill>
              </a:rPr>
              <a:t>Netzwerken</a:t>
            </a:r>
            <a:endParaRPr lang="en-GB" sz="2400" dirty="0">
              <a:solidFill>
                <a:schemeClr val="tx2"/>
              </a:solidFill>
            </a:endParaRPr>
          </a:p>
          <a:p>
            <a:pPr lvl="2"/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Authrntication</a:t>
            </a:r>
            <a:r>
              <a:rPr lang="en-GB" sz="2400" dirty="0">
                <a:solidFill>
                  <a:schemeClr val="tx2"/>
                </a:solidFill>
              </a:rPr>
              <a:t> factor</a:t>
            </a:r>
          </a:p>
          <a:p>
            <a:pPr lvl="2"/>
            <a:r>
              <a:rPr lang="en-GB" sz="2400" dirty="0">
                <a:solidFill>
                  <a:schemeClr val="tx2"/>
                </a:solidFill>
              </a:rPr>
              <a:t> Use of token</a:t>
            </a:r>
          </a:p>
          <a:p>
            <a:pPr lvl="2"/>
            <a:r>
              <a:rPr lang="en-GB" sz="2400" dirty="0">
                <a:solidFill>
                  <a:schemeClr val="tx2"/>
                </a:solidFill>
              </a:rPr>
              <a:t> Authentication procedure</a:t>
            </a:r>
          </a:p>
          <a:p>
            <a:pPr lvl="2"/>
            <a:r>
              <a:rPr lang="en-GB" sz="2400" dirty="0">
                <a:solidFill>
                  <a:schemeClr val="tx2"/>
                </a:solidFill>
              </a:rPr>
              <a:t> Authentication architecture</a:t>
            </a:r>
          </a:p>
          <a:p>
            <a:pPr lvl="2"/>
            <a:r>
              <a:rPr lang="en-GB" sz="2400" dirty="0">
                <a:solidFill>
                  <a:schemeClr val="tx2"/>
                </a:solidFill>
              </a:rPr>
              <a:t> HW-Base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Vor</a:t>
            </a:r>
            <a:r>
              <a:rPr lang="en-GB" sz="2400" dirty="0">
                <a:solidFill>
                  <a:schemeClr val="tx2"/>
                </a:solidFill>
              </a:rPr>
              <a:t> und </a:t>
            </a:r>
            <a:r>
              <a:rPr lang="en-GB" sz="2400" dirty="0" err="1">
                <a:solidFill>
                  <a:schemeClr val="tx2"/>
                </a:solidFill>
              </a:rPr>
              <a:t>Nachteilen</a:t>
            </a:r>
            <a:r>
              <a:rPr lang="en-GB" sz="2400" dirty="0">
                <a:solidFill>
                  <a:schemeClr val="tx2"/>
                </a:solidFill>
              </a:rPr>
              <a:t> des </a:t>
            </a:r>
            <a:r>
              <a:rPr lang="en-GB" sz="2400" dirty="0" err="1">
                <a:solidFill>
                  <a:schemeClr val="tx2"/>
                </a:solidFill>
              </a:rPr>
              <a:t>Verschlüsselungstechnologien</a:t>
            </a:r>
            <a:endParaRPr lang="LID4096" sz="2400" dirty="0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988179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 err="1">
                <a:solidFill>
                  <a:schemeClr val="tx2"/>
                </a:solidFill>
              </a:rPr>
              <a:t>Authentifizierung</a:t>
            </a:r>
            <a:r>
              <a:rPr lang="en-GB" sz="2400" b="1" dirty="0">
                <a:solidFill>
                  <a:schemeClr val="tx2"/>
                </a:solidFill>
              </a:rPr>
              <a:t> und </a:t>
            </a:r>
            <a:r>
              <a:rPr lang="en-GB" sz="2400" b="1" dirty="0" err="1">
                <a:solidFill>
                  <a:schemeClr val="tx2"/>
                </a:solidFill>
              </a:rPr>
              <a:t>Zugriffskontrolle</a:t>
            </a:r>
            <a:r>
              <a:rPr lang="en-GB" sz="2400" b="1" dirty="0">
                <a:solidFill>
                  <a:schemeClr val="tx2"/>
                </a:solidFill>
              </a:rPr>
              <a:t> in SH-</a:t>
            </a:r>
            <a:r>
              <a:rPr lang="en-GB" sz="2400" b="1" dirty="0" err="1">
                <a:solidFill>
                  <a:schemeClr val="tx2"/>
                </a:solidFill>
              </a:rPr>
              <a:t>Netzwerken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err="1">
                <a:solidFill>
                  <a:schemeClr val="tx2"/>
                </a:solidFill>
              </a:rPr>
              <a:t>Benutzer</a:t>
            </a:r>
            <a:r>
              <a:rPr lang="en-GB" sz="2000" dirty="0">
                <a:solidFill>
                  <a:schemeClr val="tx2"/>
                </a:solidFill>
              </a:rPr>
              <a:t>- und </a:t>
            </a:r>
            <a:r>
              <a:rPr lang="en-GB" sz="2000" dirty="0" err="1">
                <a:solidFill>
                  <a:schemeClr val="tx2"/>
                </a:solidFill>
              </a:rPr>
              <a:t>Geräte-Authentifizierung</a:t>
            </a:r>
            <a:endParaRPr lang="en-GB" sz="2000" dirty="0">
              <a:solidFill>
                <a:schemeClr val="tx2"/>
              </a:solidFill>
            </a:endParaRPr>
          </a:p>
          <a:p>
            <a:pPr lvl="1"/>
            <a:r>
              <a:rPr lang="en-GB" sz="2000" dirty="0">
                <a:solidFill>
                  <a:schemeClr val="tx2"/>
                </a:solidFill>
              </a:rPr>
              <a:t>Stages of defining an authentication protocol for IoT:</a:t>
            </a:r>
          </a:p>
          <a:p>
            <a:pPr lvl="2"/>
            <a:r>
              <a:rPr lang="en-GB" sz="2000" dirty="0">
                <a:solidFill>
                  <a:schemeClr val="tx2"/>
                </a:solidFill>
              </a:rPr>
              <a:t> Def. of Network Model </a:t>
            </a:r>
          </a:p>
          <a:p>
            <a:pPr lvl="2"/>
            <a:r>
              <a:rPr lang="en-GB" sz="2000" dirty="0">
                <a:solidFill>
                  <a:schemeClr val="tx2"/>
                </a:solidFill>
              </a:rPr>
              <a:t> Def. of Authentication Model</a:t>
            </a:r>
          </a:p>
          <a:p>
            <a:pPr lvl="2"/>
            <a:r>
              <a:rPr lang="en-GB" sz="2000" dirty="0">
                <a:solidFill>
                  <a:schemeClr val="tx2"/>
                </a:solidFill>
              </a:rPr>
              <a:t> Def. of attack Model</a:t>
            </a:r>
          </a:p>
          <a:p>
            <a:pPr lvl="2"/>
            <a:r>
              <a:rPr lang="en-GB" sz="2000" dirty="0">
                <a:solidFill>
                  <a:schemeClr val="tx2"/>
                </a:solidFill>
              </a:rPr>
              <a:t>Selection of Countermeasures </a:t>
            </a:r>
          </a:p>
          <a:p>
            <a:pPr lvl="2"/>
            <a:r>
              <a:rPr lang="en-GB" sz="2000" dirty="0">
                <a:solidFill>
                  <a:schemeClr val="tx2"/>
                </a:solidFill>
              </a:rPr>
              <a:t>Identification of Phase where specific authentication protocols would be used</a:t>
            </a:r>
          </a:p>
          <a:p>
            <a:pPr lvl="2"/>
            <a:r>
              <a:rPr lang="en-GB" sz="2000" dirty="0">
                <a:solidFill>
                  <a:schemeClr val="tx2"/>
                </a:solidFill>
              </a:rPr>
              <a:t>Security analysis using formal tool</a:t>
            </a:r>
          </a:p>
          <a:p>
            <a:pPr lvl="2"/>
            <a:r>
              <a:rPr lang="en-GB" sz="2000" dirty="0">
                <a:solidFill>
                  <a:schemeClr val="tx2"/>
                </a:solidFill>
              </a:rPr>
              <a:t>Performance analysis</a:t>
            </a:r>
            <a:endParaRPr lang="LID4096" sz="2000" dirty="0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474160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b="1" i="0" dirty="0">
                <a:solidFill>
                  <a:schemeClr val="tx2"/>
                </a:solidFill>
                <a:effectLst/>
                <a:latin typeface="Söhne"/>
              </a:rPr>
              <a:t>Zugriffskontrolle und Berechtigungen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2"/>
              </a:solidFill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2"/>
                </a:solidFill>
                <a:latin typeface="Söhne"/>
              </a:rPr>
              <a:t>Wi</a:t>
            </a:r>
            <a:r>
              <a:rPr lang="de-DE" sz="2400" b="0" i="0" dirty="0">
                <a:solidFill>
                  <a:schemeClr val="tx2"/>
                </a:solidFill>
                <a:effectLst/>
                <a:latin typeface="Söhne"/>
              </a:rPr>
              <a:t>e Zugriffskontrolle und Berechtigungen verwendet werden können (</a:t>
            </a:r>
            <a:r>
              <a:rPr lang="de-DE" sz="2400" b="0" i="0" dirty="0" err="1">
                <a:solidFill>
                  <a:schemeClr val="tx2"/>
                </a:solidFill>
                <a:effectLst/>
                <a:latin typeface="Söhne"/>
              </a:rPr>
              <a:t>Kontroll</a:t>
            </a:r>
            <a:r>
              <a:rPr lang="de-DE" sz="2400" b="0" i="0" dirty="0">
                <a:solidFill>
                  <a:schemeClr val="tx2"/>
                </a:solidFill>
                <a:effectLst/>
                <a:latin typeface="Söhne"/>
              </a:rPr>
              <a:t> SHs)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0" i="0" dirty="0">
                <a:solidFill>
                  <a:schemeClr val="tx2"/>
                </a:solidFill>
                <a:effectLst/>
                <a:latin typeface="Söhne"/>
              </a:rPr>
              <a:t>Verschiedene Möglichkeiten zur Implementierung von Zugriffskontrollen und Berechtigungen.</a:t>
            </a:r>
            <a:endParaRPr lang="LID4096" sz="2400" dirty="0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987845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1038225"/>
            <a:ext cx="8642350" cy="352426"/>
          </a:xfrm>
        </p:spPr>
        <p:txBody>
          <a:bodyPr/>
          <a:lstStyle/>
          <a:p>
            <a:r>
              <a:rPr lang="de-DE" sz="2800" b="1" i="0" dirty="0">
                <a:solidFill>
                  <a:schemeClr val="tx2"/>
                </a:solidFill>
                <a:effectLst/>
                <a:latin typeface="Söhne"/>
              </a:rPr>
              <a:t>Multifaktor-Authentifizierung in SH-Netzwerken </a:t>
            </a:r>
            <a:br>
              <a:rPr lang="de-DE" sz="2800" b="1" i="0" dirty="0">
                <a:solidFill>
                  <a:schemeClr val="tx2"/>
                </a:solidFill>
                <a:effectLst/>
                <a:latin typeface="Söhne"/>
              </a:rPr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9387" lvl="1" indent="0">
              <a:buNone/>
            </a:pPr>
            <a:endParaRPr lang="de-DE" sz="2400" b="0" i="0" dirty="0">
              <a:solidFill>
                <a:schemeClr val="tx2"/>
              </a:solidFill>
              <a:effectLst/>
              <a:latin typeface="Söhne"/>
            </a:endParaRPr>
          </a:p>
          <a:p>
            <a:pPr marL="179387" lvl="1" indent="0">
              <a:buNone/>
            </a:pPr>
            <a:endParaRPr lang="de-DE" sz="2400" b="0" i="0" dirty="0">
              <a:solidFill>
                <a:schemeClr val="tx2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b="0" i="0" dirty="0">
                <a:solidFill>
                  <a:schemeClr val="tx2"/>
                </a:solidFill>
                <a:effectLst/>
                <a:latin typeface="Söhne"/>
              </a:rPr>
              <a:t>die Vorteile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b="0" i="0" dirty="0">
                <a:solidFill>
                  <a:schemeClr val="tx2"/>
                </a:solidFill>
                <a:effectLst/>
                <a:latin typeface="Söhne"/>
              </a:rPr>
              <a:t>wie diese Methode funktioniert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b="0" i="0" dirty="0">
                <a:solidFill>
                  <a:schemeClr val="tx2"/>
                </a:solidFill>
                <a:effectLst/>
                <a:latin typeface="Söhne"/>
              </a:rPr>
              <a:t>welche Technologien zur Umsetzung dieser Methode</a:t>
            </a:r>
            <a:endParaRPr lang="LID4096" sz="2400" dirty="0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68349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>
                <a:solidFill>
                  <a:schemeClr val="tx2"/>
                </a:solidFill>
              </a:rPr>
              <a:t>Best Practices und </a:t>
            </a:r>
            <a:r>
              <a:rPr lang="en-GB" sz="2800" b="1" dirty="0" err="1">
                <a:solidFill>
                  <a:schemeClr val="tx2"/>
                </a:solidFill>
              </a:rPr>
              <a:t>Implementierungsbeispiele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</a:rPr>
              <a:t>Best Practices für die IoT-</a:t>
            </a:r>
            <a:r>
              <a:rPr lang="en-GB" sz="2400" dirty="0" err="1">
                <a:solidFill>
                  <a:schemeClr val="tx2"/>
                </a:solidFill>
              </a:rPr>
              <a:t>Netzwerksicherheit</a:t>
            </a:r>
            <a:r>
              <a:rPr lang="en-GB" sz="2400" dirty="0">
                <a:solidFill>
                  <a:schemeClr val="tx2"/>
                </a:solidFill>
              </a:rPr>
              <a:t> in SHs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Herausforderung</a:t>
            </a:r>
            <a:r>
              <a:rPr lang="en-GB" sz="2400" dirty="0">
                <a:solidFill>
                  <a:schemeClr val="tx2"/>
                </a:solidFill>
              </a:rPr>
              <a:t>/</a:t>
            </a:r>
            <a:r>
              <a:rPr lang="en-GB" sz="2400" dirty="0" err="1">
                <a:solidFill>
                  <a:schemeClr val="tx2"/>
                </a:solidFill>
              </a:rPr>
              <a:t>Einschränkungen</a:t>
            </a:r>
            <a:r>
              <a:rPr lang="en-GB" sz="2400" dirty="0">
                <a:solidFill>
                  <a:schemeClr val="tx2"/>
                </a:solidFill>
              </a:rPr>
              <a:t> von </a:t>
            </a:r>
            <a:r>
              <a:rPr lang="en-GB" sz="2400" dirty="0" err="1">
                <a:solidFill>
                  <a:schemeClr val="tx2"/>
                </a:solidFill>
              </a:rPr>
              <a:t>Schützmechanismen</a:t>
            </a:r>
            <a:r>
              <a:rPr lang="en-GB" sz="2400" dirty="0">
                <a:solidFill>
                  <a:schemeClr val="tx2"/>
                </a:solidFill>
              </a:rPr>
              <a:t> in SH-</a:t>
            </a:r>
            <a:r>
              <a:rPr lang="en-GB" sz="2400" dirty="0" err="1">
                <a:solidFill>
                  <a:schemeClr val="tx2"/>
                </a:solidFill>
              </a:rPr>
              <a:t>Netzwerken</a:t>
            </a:r>
            <a:endParaRPr lang="en-GB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2"/>
                </a:solidFill>
              </a:rPr>
              <a:t>Zukunftige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Forschungsbedarf</a:t>
            </a:r>
            <a:endParaRPr lang="LID4096" sz="2400" dirty="0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361012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sz="40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GB" sz="40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GB" sz="4000" dirty="0">
                <a:solidFill>
                  <a:schemeClr val="tx2"/>
                </a:solidFill>
              </a:rPr>
              <a:t>Danke!</a:t>
            </a:r>
            <a:endParaRPr lang="LID4096" sz="4000" dirty="0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Titel, Datum, 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407665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FU_Standard-Vorlage_B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Praesentation_16-9.potx" id="{839A9D6B-7843-4504-85DF-55D57CCFE0A4}" vid="{C6DF9F5D-C10F-4CB8-957A-483DD35F04A6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fu-bildschirmpraesentation_RGB_16-9</Template>
  <TotalTime>0</TotalTime>
  <Words>240</Words>
  <Application>Microsoft Office PowerPoint</Application>
  <PresentationFormat>Bildschirmpräsentation (16:9)</PresentationFormat>
  <Paragraphs>59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Söhne</vt:lpstr>
      <vt:lpstr>Times New Roman</vt:lpstr>
      <vt:lpstr>Verdana</vt:lpstr>
      <vt:lpstr>FU_Standard-Vorlage_B</vt:lpstr>
      <vt:lpstr>IoT security in Smart Homes</vt:lpstr>
      <vt:lpstr>Einführung</vt:lpstr>
      <vt:lpstr>IoT-Netzweksicherheit in Smart Homes</vt:lpstr>
      <vt:lpstr>Verschlüssung in SH-Netzwerken</vt:lpstr>
      <vt:lpstr>Authentifizierung und Zugriffskontrolle in SH-Netzwerken</vt:lpstr>
      <vt:lpstr>Zugriffskontrolle und Berechtigungen</vt:lpstr>
      <vt:lpstr>Multifaktor-Authentifizierung in SH-Netzwerken  </vt:lpstr>
      <vt:lpstr>Best Practices und Implementierungsbeispiele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security in Smart Homes</dc:title>
  <dc:creator>Zohreh Asadi</dc:creator>
  <dc:description>Version 0.9, 10.11.2005</dc:description>
  <cp:lastModifiedBy>Zohreh Asadi</cp:lastModifiedBy>
  <cp:revision>1</cp:revision>
  <cp:lastPrinted>2002-06-26T11:04:16Z</cp:lastPrinted>
  <dcterms:created xsi:type="dcterms:W3CDTF">2023-05-08T20:59:06Z</dcterms:created>
  <dcterms:modified xsi:type="dcterms:W3CDTF">2023-05-08T21:10:52Z</dcterms:modified>
</cp:coreProperties>
</file>