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guwUkv6iED+s5LjkJv5ksYcvlM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620726-4761-4C6B-973D-C368FA33D48B}">
  <a:tblStyle styleId="{E0620726-4761-4C6B-973D-C368FA33D48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396ab5f7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6396ab5f7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96ab5f7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6396ab5f7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396ab5f7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6396ab5f7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cxnSp>
        <p:nvCxnSpPr>
          <p:cNvPr id="58" name="Google Shape;58;p3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3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32"/>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2" name="Shape 62"/>
        <p:cNvGrpSpPr/>
        <p:nvPr/>
      </p:nvGrpSpPr>
      <p:grpSpPr>
        <a:xfrm>
          <a:off x="0" y="0"/>
          <a:ext cx="0" cy="0"/>
          <a:chOff x="0" y="0"/>
          <a:chExt cx="0" cy="0"/>
        </a:xfrm>
      </p:grpSpPr>
      <p:cxnSp>
        <p:nvCxnSpPr>
          <p:cNvPr id="63" name="Google Shape;63;p3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3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3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33"/>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25"/>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21" name="Shape 21"/>
        <p:cNvGrpSpPr/>
        <p:nvPr/>
      </p:nvGrpSpPr>
      <p:grpSpPr>
        <a:xfrm>
          <a:off x="0" y="0"/>
          <a:ext cx="0" cy="0"/>
          <a:chOff x="0" y="0"/>
          <a:chExt cx="0" cy="0"/>
        </a:xfrm>
      </p:grpSpPr>
      <p:cxnSp>
        <p:nvCxnSpPr>
          <p:cNvPr id="22" name="Google Shape;22;p2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23" name="Google Shape;23;p26"/>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4" name="Google Shape;24;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p27"/>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 name="Google Shape;27;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8" name="Google Shape;28;p27"/>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9" name="Google Shape;29;p27"/>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0" name="Google Shape;30;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1" name="Google Shape;3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cxnSp>
        <p:nvCxnSpPr>
          <p:cNvPr id="33" name="Google Shape;33;p2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4" name="Google Shape;34;p28"/>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28"/>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7" name="Shape 37"/>
        <p:cNvGrpSpPr/>
        <p:nvPr/>
      </p:nvGrpSpPr>
      <p:grpSpPr>
        <a:xfrm>
          <a:off x="0" y="0"/>
          <a:ext cx="0" cy="0"/>
          <a:chOff x="0" y="0"/>
          <a:chExt cx="0" cy="0"/>
        </a:xfrm>
      </p:grpSpPr>
      <p:cxnSp>
        <p:nvCxnSpPr>
          <p:cNvPr id="38" name="Google Shape;38;p29"/>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9" name="Google Shape;39;p29"/>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29"/>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41" name="Google Shape;41;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2" name="Shape 42"/>
        <p:cNvGrpSpPr/>
        <p:nvPr/>
      </p:nvGrpSpPr>
      <p:grpSpPr>
        <a:xfrm>
          <a:off x="0" y="0"/>
          <a:ext cx="0" cy="0"/>
          <a:chOff x="0" y="0"/>
          <a:chExt cx="0" cy="0"/>
        </a:xfrm>
      </p:grpSpPr>
      <p:cxnSp>
        <p:nvCxnSpPr>
          <p:cNvPr id="43" name="Google Shape;43;p3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4" name="Google Shape;44;p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5" name="Google Shape;45;p3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6" name="Google Shape;46;p3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30"/>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8" name="Google Shape;48;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 name="Shape 49"/>
        <p:cNvGrpSpPr/>
        <p:nvPr/>
      </p:nvGrpSpPr>
      <p:grpSpPr>
        <a:xfrm>
          <a:off x="0" y="0"/>
          <a:ext cx="0" cy="0"/>
          <a:chOff x="0" y="0"/>
          <a:chExt cx="0" cy="0"/>
        </a:xfrm>
      </p:grpSpPr>
      <p:cxnSp>
        <p:nvCxnSpPr>
          <p:cNvPr id="50" name="Google Shape;50;p31"/>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51" name="Google Shape;51;p31"/>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52" name="Google Shape;52;p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3" name="Google Shape;53;p3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4" name="Google Shape;54;p31"/>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31"/>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1" name="Shape 71"/>
        <p:cNvGrpSpPr/>
        <p:nvPr/>
      </p:nvGrpSpPr>
      <p:grpSpPr>
        <a:xfrm>
          <a:off x="0" y="0"/>
          <a:ext cx="0" cy="0"/>
          <a:chOff x="0" y="0"/>
          <a:chExt cx="0" cy="0"/>
        </a:xfrm>
      </p:grpSpPr>
      <p:sp>
        <p:nvSpPr>
          <p:cNvPr id="72" name="Google Shape;72;p1"/>
          <p:cNvSpPr txBox="1"/>
          <p:nvPr/>
        </p:nvSpPr>
        <p:spPr>
          <a:xfrm>
            <a:off x="839000" y="1706800"/>
            <a:ext cx="7663500" cy="24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OFFENSIVE  IMAGE  CONTENT DETECTION SYSTEM</a:t>
            </a:r>
            <a:endParaRPr b="1" i="0" sz="3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THROUGH TEXT EXTRACTION</a:t>
            </a:r>
            <a:endParaRPr b="1" i="0" sz="3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Lato"/>
                <a:ea typeface="Lato"/>
                <a:cs typeface="Lato"/>
                <a:sym typeface="Lato"/>
              </a:rPr>
              <a:t>AND IMAGE PROCESSING</a:t>
            </a:r>
            <a:endParaRPr b="1" i="0" sz="3000" u="none" cap="none" strike="noStrike">
              <a:solidFill>
                <a:schemeClr val="dk1"/>
              </a:solidFill>
              <a:latin typeface="Lato"/>
              <a:ea typeface="Lato"/>
              <a:cs typeface="Lato"/>
              <a:sym typeface="Lato"/>
            </a:endParaRPr>
          </a:p>
        </p:txBody>
      </p:sp>
      <p:pic>
        <p:nvPicPr>
          <p:cNvPr id="73" name="Google Shape;73;p1"/>
          <p:cNvPicPr preferRelativeResize="0"/>
          <p:nvPr/>
        </p:nvPicPr>
        <p:blipFill rotWithShape="1">
          <a:blip r:embed="rId3">
            <a:alphaModFix/>
          </a:blip>
          <a:srcRect b="18645" l="0" r="0" t="0"/>
          <a:stretch/>
        </p:blipFill>
        <p:spPr>
          <a:xfrm>
            <a:off x="0" y="0"/>
            <a:ext cx="1909275" cy="1602075"/>
          </a:xfrm>
          <a:prstGeom prst="rect">
            <a:avLst/>
          </a:prstGeom>
          <a:noFill/>
          <a:ln>
            <a:noFill/>
          </a:ln>
        </p:spPr>
      </p:pic>
      <p:sp>
        <p:nvSpPr>
          <p:cNvPr id="74" name="Google Shape;74;p1"/>
          <p:cNvSpPr/>
          <p:nvPr/>
        </p:nvSpPr>
        <p:spPr>
          <a:xfrm>
            <a:off x="2550750" y="580575"/>
            <a:ext cx="4419676" cy="6573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Minor Project</a:t>
            </a:r>
          </a:p>
        </p:txBody>
      </p:sp>
      <p:sp>
        <p:nvSpPr>
          <p:cNvPr id="75" name="Google Shape;75;p1"/>
          <p:cNvSpPr/>
          <p:nvPr/>
        </p:nvSpPr>
        <p:spPr>
          <a:xfrm>
            <a:off x="6862926" y="3943675"/>
            <a:ext cx="2112686" cy="1031200"/>
          </a:xfrm>
          <a:prstGeom prst="rect">
            <a:avLst/>
          </a:prstGeom>
        </p:spPr>
        <p:txBody>
          <a:bodyPr>
            <a:prstTxWarp prst="textPlain"/>
          </a:bodyPr>
          <a:lstStyle/>
          <a:p>
            <a:pPr lvl="0" algn="r"/>
            <a:r>
              <a:rPr b="0" i="0">
                <a:ln cap="flat" cmpd="sng" w="9525">
                  <a:solidFill>
                    <a:schemeClr val="dk2"/>
                  </a:solidFill>
                  <a:prstDash val="solid"/>
                  <a:round/>
                  <a:headEnd len="sm" w="sm" type="none"/>
                  <a:tailEnd len="sm" w="sm" type="none"/>
                </a:ln>
                <a:solidFill>
                  <a:schemeClr val="lt2"/>
                </a:solidFill>
                <a:latin typeface="Arial"/>
              </a:rPr>
              <a:t>Vaidehi Gupta (005)</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Kanishka Arora (007)</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Shally Kumar (008)</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Aiman Fatima (022)</a:t>
            </a:r>
          </a:p>
        </p:txBody>
      </p:sp>
      <p:sp>
        <p:nvSpPr>
          <p:cNvPr id="76" name="Google Shape;76;p1"/>
          <p:cNvSpPr/>
          <p:nvPr/>
        </p:nvSpPr>
        <p:spPr>
          <a:xfrm>
            <a:off x="2550751" y="1237900"/>
            <a:ext cx="1345657" cy="16837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7th Semester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9" name="Shape 169"/>
        <p:cNvGrpSpPr/>
        <p:nvPr/>
      </p:nvGrpSpPr>
      <p:grpSpPr>
        <a:xfrm>
          <a:off x="0" y="0"/>
          <a:ext cx="0" cy="0"/>
          <a:chOff x="0" y="0"/>
          <a:chExt cx="0" cy="0"/>
        </a:xfrm>
      </p:grpSpPr>
      <p:pic>
        <p:nvPicPr>
          <p:cNvPr id="170" name="Google Shape;170;p8"/>
          <p:cNvPicPr preferRelativeResize="0"/>
          <p:nvPr/>
        </p:nvPicPr>
        <p:blipFill rotWithShape="1">
          <a:blip r:embed="rId3">
            <a:alphaModFix/>
          </a:blip>
          <a:srcRect b="0" l="0" r="0" t="0"/>
          <a:stretch/>
        </p:blipFill>
        <p:spPr>
          <a:xfrm>
            <a:off x="168650" y="1647825"/>
            <a:ext cx="2466975" cy="1847850"/>
          </a:xfrm>
          <a:prstGeom prst="rect">
            <a:avLst/>
          </a:prstGeom>
          <a:noFill/>
          <a:ln>
            <a:noFill/>
          </a:ln>
        </p:spPr>
      </p:pic>
      <p:sp>
        <p:nvSpPr>
          <p:cNvPr id="171" name="Google Shape;171;p8"/>
          <p:cNvSpPr/>
          <p:nvPr/>
        </p:nvSpPr>
        <p:spPr>
          <a:xfrm>
            <a:off x="2734000" y="2487450"/>
            <a:ext cx="7026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
          <p:cNvSpPr txBox="1"/>
          <p:nvPr/>
        </p:nvSpPr>
        <p:spPr>
          <a:xfrm>
            <a:off x="3436575" y="1776150"/>
            <a:ext cx="2466900" cy="1377300"/>
          </a:xfrm>
          <a:prstGeom prst="rect">
            <a:avLst/>
          </a:prstGeom>
          <a:solidFill>
            <a:srgbClr val="0B5394"/>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1">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rPr b="1" i="0" lang="en" u="none" cap="none" strike="noStrike">
                <a:solidFill>
                  <a:srgbClr val="FFFFFF"/>
                </a:solidFill>
                <a:latin typeface="Lato"/>
                <a:ea typeface="Lato"/>
                <a:cs typeface="Lato"/>
                <a:sym typeface="Lato"/>
              </a:rPr>
              <a:t>When you about to nut and they tell you to please leave the funeral</a:t>
            </a:r>
            <a:endParaRPr b="1" i="0" u="none" cap="none" strike="noStrike">
              <a:solidFill>
                <a:srgbClr val="FFFFFF"/>
              </a:solidFill>
              <a:latin typeface="Lato"/>
              <a:ea typeface="Lato"/>
              <a:cs typeface="Lato"/>
              <a:sym typeface="Lato"/>
            </a:endParaRPr>
          </a:p>
        </p:txBody>
      </p:sp>
      <p:sp>
        <p:nvSpPr>
          <p:cNvPr id="173" name="Google Shape;173;p8"/>
          <p:cNvSpPr/>
          <p:nvPr/>
        </p:nvSpPr>
        <p:spPr>
          <a:xfrm rot="-2458123">
            <a:off x="5817878" y="1637850"/>
            <a:ext cx="1354845" cy="24499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
          <p:cNvSpPr/>
          <p:nvPr/>
        </p:nvSpPr>
        <p:spPr>
          <a:xfrm rot="1592528">
            <a:off x="5883028" y="2944038"/>
            <a:ext cx="1342043" cy="22472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8"/>
          <p:cNvSpPr txBox="1"/>
          <p:nvPr/>
        </p:nvSpPr>
        <p:spPr>
          <a:xfrm>
            <a:off x="7167175" y="660500"/>
            <a:ext cx="1602000" cy="13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76" name="Google Shape;176;p8"/>
          <p:cNvSpPr txBox="1"/>
          <p:nvPr/>
        </p:nvSpPr>
        <p:spPr>
          <a:xfrm>
            <a:off x="7319575" y="812900"/>
            <a:ext cx="1602000" cy="7590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600" u="none" cap="none" strike="noStrike">
                <a:solidFill>
                  <a:srgbClr val="000000"/>
                </a:solidFill>
                <a:latin typeface="Lato"/>
                <a:ea typeface="Lato"/>
                <a:cs typeface="Lato"/>
                <a:sym typeface="Lato"/>
              </a:rPr>
              <a:t>Offensive -</a:t>
            </a:r>
            <a:endParaRPr b="1"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 sz="1600" u="none" cap="none" strike="noStrike">
                <a:solidFill>
                  <a:srgbClr val="000000"/>
                </a:solidFill>
                <a:latin typeface="Lato"/>
                <a:ea typeface="Lato"/>
                <a:cs typeface="Lato"/>
                <a:sym typeface="Lato"/>
              </a:rPr>
              <a:t>Block</a:t>
            </a:r>
            <a:endParaRPr b="1" i="0" sz="1600" u="none" cap="none" strike="noStrike">
              <a:solidFill>
                <a:srgbClr val="000000"/>
              </a:solidFill>
              <a:latin typeface="Lato"/>
              <a:ea typeface="Lato"/>
              <a:cs typeface="Lato"/>
              <a:sym typeface="Lato"/>
            </a:endParaRPr>
          </a:p>
        </p:txBody>
      </p:sp>
      <p:sp>
        <p:nvSpPr>
          <p:cNvPr id="177" name="Google Shape;177;p8"/>
          <p:cNvSpPr txBox="1"/>
          <p:nvPr/>
        </p:nvSpPr>
        <p:spPr>
          <a:xfrm>
            <a:off x="7389825" y="2946800"/>
            <a:ext cx="1602000" cy="800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16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lang="en" sz="1600">
                <a:latin typeface="Lato"/>
                <a:ea typeface="Lato"/>
                <a:cs typeface="Lato"/>
                <a:sym typeface="Lato"/>
              </a:rPr>
              <a:t>Verified to Post</a:t>
            </a:r>
            <a:endParaRPr b="1" i="0" sz="1600" u="none" cap="none" strike="noStrike">
              <a:solidFill>
                <a:srgbClr val="000000"/>
              </a:solidFill>
              <a:latin typeface="Lato"/>
              <a:ea typeface="Lato"/>
              <a:cs typeface="Lato"/>
              <a:sym typeface="Lato"/>
            </a:endParaRPr>
          </a:p>
        </p:txBody>
      </p:sp>
      <p:sp>
        <p:nvSpPr>
          <p:cNvPr id="178" name="Google Shape;178;p8"/>
          <p:cNvSpPr txBox="1"/>
          <p:nvPr/>
        </p:nvSpPr>
        <p:spPr>
          <a:xfrm>
            <a:off x="449700" y="3724125"/>
            <a:ext cx="1447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Image with text</a:t>
            </a:r>
            <a:endParaRPr b="1" i="0" sz="1400" u="none" cap="none" strike="noStrike">
              <a:solidFill>
                <a:srgbClr val="000000"/>
              </a:solidFill>
              <a:latin typeface="Lato"/>
              <a:ea typeface="Lato"/>
              <a:cs typeface="Lato"/>
              <a:sym typeface="Lato"/>
            </a:endParaRPr>
          </a:p>
        </p:txBody>
      </p:sp>
      <p:sp>
        <p:nvSpPr>
          <p:cNvPr id="179" name="Google Shape;179;p8"/>
          <p:cNvSpPr txBox="1"/>
          <p:nvPr/>
        </p:nvSpPr>
        <p:spPr>
          <a:xfrm>
            <a:off x="3919763" y="3724125"/>
            <a:ext cx="1447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Lato"/>
                <a:ea typeface="Lato"/>
                <a:cs typeface="Lato"/>
                <a:sym typeface="Lato"/>
              </a:rPr>
              <a:t>Text extracted from image</a:t>
            </a:r>
            <a:endParaRPr b="1" i="0" sz="1400" u="none" cap="none" strike="noStrike">
              <a:solidFill>
                <a:srgbClr val="000000"/>
              </a:solidFill>
              <a:latin typeface="Lato"/>
              <a:ea typeface="Lato"/>
              <a:cs typeface="Lato"/>
              <a:sym typeface="Lato"/>
            </a:endParaRPr>
          </a:p>
        </p:txBody>
      </p:sp>
      <p:sp>
        <p:nvSpPr>
          <p:cNvPr id="180" name="Google Shape;180;p8"/>
          <p:cNvSpPr/>
          <p:nvPr/>
        </p:nvSpPr>
        <p:spPr>
          <a:xfrm>
            <a:off x="6451213" y="2571750"/>
            <a:ext cx="390900" cy="365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rot="986796">
            <a:off x="6225288" y="1256145"/>
            <a:ext cx="390998" cy="474361"/>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rot="-6125685">
            <a:off x="6004015" y="1223592"/>
            <a:ext cx="390877" cy="521497"/>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8"/>
          <p:cNvSpPr txBox="1"/>
          <p:nvPr/>
        </p:nvSpPr>
        <p:spPr>
          <a:xfrm>
            <a:off x="2840650" y="2656050"/>
            <a:ext cx="390900" cy="49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4" name="Google Shape;184;p8"/>
          <p:cNvSpPr/>
          <p:nvPr/>
        </p:nvSpPr>
        <p:spPr>
          <a:xfrm>
            <a:off x="2350525" y="190425"/>
            <a:ext cx="4144847" cy="7589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Arial"/>
              </a:rPr>
              <a:t>EXAMPLE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6396ab5f74_0_0"/>
          <p:cNvSpPr/>
          <p:nvPr/>
        </p:nvSpPr>
        <p:spPr>
          <a:xfrm>
            <a:off x="1684850" y="1993087"/>
            <a:ext cx="6166662" cy="1178836"/>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solidFill>
                  <a:srgbClr val="FF9900"/>
                </a:solidFill>
                <a:latin typeface="Cavea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
          <p:cNvSpPr txBox="1"/>
          <p:nvPr>
            <p:ph idx="4294967295" type="title"/>
          </p:nvPr>
        </p:nvSpPr>
        <p:spPr>
          <a:xfrm>
            <a:off x="535775" y="712150"/>
            <a:ext cx="7363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3000"/>
              <a:buNone/>
            </a:pPr>
            <a:r>
              <a:rPr lang="en" sz="3600">
                <a:solidFill>
                  <a:schemeClr val="dk1"/>
                </a:solidFill>
              </a:rPr>
              <a:t>PROBLEM  STATEMENT</a:t>
            </a:r>
            <a:endParaRPr sz="2400"/>
          </a:p>
        </p:txBody>
      </p:sp>
      <p:sp>
        <p:nvSpPr>
          <p:cNvPr id="82" name="Google Shape;82;p2"/>
          <p:cNvSpPr txBox="1"/>
          <p:nvPr>
            <p:ph idx="4294967295" type="title"/>
          </p:nvPr>
        </p:nvSpPr>
        <p:spPr>
          <a:xfrm>
            <a:off x="535775" y="1480150"/>
            <a:ext cx="72450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Times New Roman"/>
                <a:ea typeface="Times New Roman"/>
                <a:cs typeface="Times New Roman"/>
                <a:sym typeface="Times New Roman"/>
              </a:rPr>
              <a:t>One of the main problems of the Internet is the presence of harmful (e.g. pornographic) or even illegal (e.g. pedophilic) contents which is not suitable for all age groups. The amount of this non-desired material is growing at an increasing rate.</a:t>
            </a:r>
            <a:endParaRPr b="0" sz="1800">
              <a:latin typeface="Times New Roman"/>
              <a:ea typeface="Times New Roman"/>
              <a:cs typeface="Times New Roman"/>
              <a:sym typeface="Times New Roman"/>
            </a:endParaRPr>
          </a:p>
          <a:p>
            <a:pPr indent="0" lvl="0" marL="0" rtl="0" algn="l">
              <a:lnSpc>
                <a:spcPct val="115000"/>
              </a:lnSpc>
              <a:spcBef>
                <a:spcPts val="1600"/>
              </a:spcBef>
              <a:spcAft>
                <a:spcPts val="1600"/>
              </a:spcAft>
              <a:buSzPts val="3000"/>
              <a:buNone/>
            </a:pPr>
            <a:r>
              <a:rPr b="0" lang="en" sz="1800">
                <a:latin typeface="Times New Roman"/>
                <a:ea typeface="Times New Roman"/>
                <a:cs typeface="Times New Roman"/>
                <a:sym typeface="Times New Roman"/>
              </a:rPr>
              <a:t>To design a system which would detect the offensive image and text content present in the form of an image against social media standards and block them from posting on any social media platform.</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3"/>
          <p:cNvSpPr txBox="1"/>
          <p:nvPr>
            <p:ph type="title"/>
          </p:nvPr>
        </p:nvSpPr>
        <p:spPr>
          <a:xfrm>
            <a:off x="311700" y="365450"/>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u="sng">
                <a:solidFill>
                  <a:schemeClr val="lt2"/>
                </a:solidFill>
              </a:rPr>
              <a:t>Statistics-Online Offensive Content</a:t>
            </a:r>
            <a:r>
              <a:rPr lang="en">
                <a:solidFill>
                  <a:schemeClr val="lt2"/>
                </a:solidFill>
              </a:rPr>
              <a:t> </a:t>
            </a:r>
            <a:endParaRPr>
              <a:solidFill>
                <a:schemeClr val="lt2"/>
              </a:solidFill>
            </a:endParaRPr>
          </a:p>
        </p:txBody>
      </p:sp>
      <p:graphicFrame>
        <p:nvGraphicFramePr>
          <p:cNvPr id="88" name="Google Shape;88;p3"/>
          <p:cNvGraphicFramePr/>
          <p:nvPr/>
        </p:nvGraphicFramePr>
        <p:xfrm>
          <a:off x="323100" y="2393975"/>
          <a:ext cx="3000000" cy="3000000"/>
        </p:xfrm>
        <a:graphic>
          <a:graphicData uri="http://schemas.openxmlformats.org/drawingml/2006/table">
            <a:tbl>
              <a:tblPr>
                <a:noFill/>
                <a:tableStyleId>{E0620726-4761-4C6B-973D-C368FA33D48B}</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rPr>
                        <a:t>2017</a:t>
                      </a:r>
                      <a:endParaRPr sz="1800" u="none" cap="none" strike="noStrike">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FFFFFF"/>
                          </a:solidFill>
                        </a:rPr>
                        <a:t>2018</a:t>
                      </a:r>
                      <a:endParaRPr sz="1800" u="none" cap="none" strike="noStrike">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89" name="Google Shape;89;p3"/>
          <p:cNvCxnSpPr/>
          <p:nvPr/>
        </p:nvCxnSpPr>
        <p:spPr>
          <a:xfrm rot="10800000">
            <a:off x="569975" y="1439375"/>
            <a:ext cx="0" cy="954600"/>
          </a:xfrm>
          <a:prstGeom prst="straightConnector1">
            <a:avLst/>
          </a:prstGeom>
          <a:noFill/>
          <a:ln cap="flat" cmpd="sng" w="9525">
            <a:solidFill>
              <a:schemeClr val="dk2"/>
            </a:solidFill>
            <a:prstDash val="solid"/>
            <a:round/>
            <a:headEnd len="sm" w="sm" type="none"/>
            <a:tailEnd len="med" w="med" type="oval"/>
          </a:ln>
        </p:spPr>
      </p:cxnSp>
      <p:sp>
        <p:nvSpPr>
          <p:cNvPr id="90" name="Google Shape;90;p3"/>
          <p:cNvSpPr txBox="1"/>
          <p:nvPr>
            <p:ph type="title"/>
          </p:nvPr>
        </p:nvSpPr>
        <p:spPr>
          <a:xfrm>
            <a:off x="646175" y="1235062"/>
            <a:ext cx="2315700" cy="39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chemeClr val="dk1"/>
                </a:solidFill>
              </a:rPr>
              <a:t>28% </a:t>
            </a:r>
            <a:endParaRPr b="1" sz="1800">
              <a:solidFill>
                <a:schemeClr val="dk1"/>
              </a:solidFill>
            </a:endParaRPr>
          </a:p>
        </p:txBody>
      </p:sp>
      <p:sp>
        <p:nvSpPr>
          <p:cNvPr id="91" name="Google Shape;91;p3"/>
          <p:cNvSpPr txBox="1"/>
          <p:nvPr>
            <p:ph idx="4294967295" type="body"/>
          </p:nvPr>
        </p:nvSpPr>
        <p:spPr>
          <a:xfrm>
            <a:off x="646175" y="1560476"/>
            <a:ext cx="2315700" cy="5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400"/>
              <a:t>Pornographic Content</a:t>
            </a:r>
            <a:endParaRPr sz="1400"/>
          </a:p>
          <a:p>
            <a:pPr indent="0" lvl="0" marL="0" rtl="0" algn="l">
              <a:lnSpc>
                <a:spcPct val="115000"/>
              </a:lnSpc>
              <a:spcBef>
                <a:spcPts val="1600"/>
              </a:spcBef>
              <a:spcAft>
                <a:spcPts val="1600"/>
              </a:spcAft>
              <a:buSzPts val="1800"/>
              <a:buNone/>
            </a:pPr>
            <a:r>
              <a:t/>
            </a:r>
            <a:endParaRPr sz="1400"/>
          </a:p>
        </p:txBody>
      </p:sp>
      <p:sp>
        <p:nvSpPr>
          <p:cNvPr id="92" name="Google Shape;92;p3"/>
          <p:cNvSpPr txBox="1"/>
          <p:nvPr>
            <p:ph type="title"/>
          </p:nvPr>
        </p:nvSpPr>
        <p:spPr>
          <a:xfrm>
            <a:off x="3251009" y="3668337"/>
            <a:ext cx="2315700" cy="39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chemeClr val="dk1"/>
                </a:solidFill>
              </a:rPr>
              <a:t>12%</a:t>
            </a:r>
            <a:endParaRPr b="1" sz="1800">
              <a:solidFill>
                <a:schemeClr val="dk1"/>
              </a:solidFill>
            </a:endParaRPr>
          </a:p>
        </p:txBody>
      </p:sp>
      <p:sp>
        <p:nvSpPr>
          <p:cNvPr id="93" name="Google Shape;93;p3"/>
          <p:cNvSpPr txBox="1"/>
          <p:nvPr>
            <p:ph idx="4294967295" type="body"/>
          </p:nvPr>
        </p:nvSpPr>
        <p:spPr>
          <a:xfrm>
            <a:off x="3251009" y="3993750"/>
            <a:ext cx="2315700" cy="5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Pedophilic Content</a:t>
            </a:r>
            <a:endParaRPr sz="1400"/>
          </a:p>
        </p:txBody>
      </p:sp>
      <p:sp>
        <p:nvSpPr>
          <p:cNvPr id="94" name="Google Shape;94;p3"/>
          <p:cNvSpPr txBox="1"/>
          <p:nvPr>
            <p:ph type="title"/>
          </p:nvPr>
        </p:nvSpPr>
        <p:spPr>
          <a:xfrm>
            <a:off x="5091057" y="1235062"/>
            <a:ext cx="2353200" cy="39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chemeClr val="dk1"/>
                </a:solidFill>
              </a:rPr>
              <a:t>32% </a:t>
            </a:r>
            <a:endParaRPr b="1" sz="1800">
              <a:solidFill>
                <a:schemeClr val="dk1"/>
              </a:solidFill>
            </a:endParaRPr>
          </a:p>
        </p:txBody>
      </p:sp>
      <p:sp>
        <p:nvSpPr>
          <p:cNvPr id="95" name="Google Shape;95;p3"/>
          <p:cNvSpPr txBox="1"/>
          <p:nvPr>
            <p:ph idx="4294967295" type="body"/>
          </p:nvPr>
        </p:nvSpPr>
        <p:spPr>
          <a:xfrm>
            <a:off x="5091049" y="1560476"/>
            <a:ext cx="2353200" cy="5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Pornographic Content</a:t>
            </a:r>
            <a:endParaRPr sz="1400"/>
          </a:p>
        </p:txBody>
      </p:sp>
      <p:sp>
        <p:nvSpPr>
          <p:cNvPr id="96" name="Google Shape;96;p3"/>
          <p:cNvSpPr txBox="1"/>
          <p:nvPr>
            <p:ph type="title"/>
          </p:nvPr>
        </p:nvSpPr>
        <p:spPr>
          <a:xfrm>
            <a:off x="6245122" y="3668337"/>
            <a:ext cx="2353200" cy="39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solidFill>
                  <a:schemeClr val="dk1"/>
                </a:solidFill>
              </a:rPr>
              <a:t>9%</a:t>
            </a:r>
            <a:endParaRPr b="1" sz="1800">
              <a:solidFill>
                <a:schemeClr val="dk1"/>
              </a:solidFill>
            </a:endParaRPr>
          </a:p>
        </p:txBody>
      </p:sp>
      <p:sp>
        <p:nvSpPr>
          <p:cNvPr id="97" name="Google Shape;97;p3"/>
          <p:cNvSpPr txBox="1"/>
          <p:nvPr>
            <p:ph idx="4294967295" type="body"/>
          </p:nvPr>
        </p:nvSpPr>
        <p:spPr>
          <a:xfrm>
            <a:off x="6245125" y="3993750"/>
            <a:ext cx="2353200" cy="5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t>Content related To CyberBullying</a:t>
            </a:r>
            <a:endParaRPr sz="1400"/>
          </a:p>
        </p:txBody>
      </p:sp>
      <p:cxnSp>
        <p:nvCxnSpPr>
          <p:cNvPr id="98" name="Google Shape;98;p3"/>
          <p:cNvCxnSpPr/>
          <p:nvPr/>
        </p:nvCxnSpPr>
        <p:spPr>
          <a:xfrm>
            <a:off x="3174800" y="3113100"/>
            <a:ext cx="0" cy="828000"/>
          </a:xfrm>
          <a:prstGeom prst="straightConnector1">
            <a:avLst/>
          </a:prstGeom>
          <a:noFill/>
          <a:ln cap="flat" cmpd="sng" w="9525">
            <a:solidFill>
              <a:schemeClr val="dk2"/>
            </a:solidFill>
            <a:prstDash val="solid"/>
            <a:round/>
            <a:headEnd len="sm" w="sm" type="none"/>
            <a:tailEnd len="med" w="med" type="oval"/>
          </a:ln>
        </p:spPr>
      </p:cxnSp>
      <p:cxnSp>
        <p:nvCxnSpPr>
          <p:cNvPr id="99" name="Google Shape;99;p3"/>
          <p:cNvCxnSpPr/>
          <p:nvPr/>
        </p:nvCxnSpPr>
        <p:spPr>
          <a:xfrm rot="10800000">
            <a:off x="4997750" y="1439375"/>
            <a:ext cx="0" cy="954600"/>
          </a:xfrm>
          <a:prstGeom prst="straightConnector1">
            <a:avLst/>
          </a:prstGeom>
          <a:noFill/>
          <a:ln cap="flat" cmpd="sng" w="9525">
            <a:solidFill>
              <a:schemeClr val="dk2"/>
            </a:solidFill>
            <a:prstDash val="solid"/>
            <a:round/>
            <a:headEnd len="sm" w="sm" type="none"/>
            <a:tailEnd len="med" w="med" type="oval"/>
          </a:ln>
        </p:spPr>
      </p:cxnSp>
      <p:cxnSp>
        <p:nvCxnSpPr>
          <p:cNvPr id="100" name="Google Shape;100;p3"/>
          <p:cNvCxnSpPr/>
          <p:nvPr/>
        </p:nvCxnSpPr>
        <p:spPr>
          <a:xfrm>
            <a:off x="6168925" y="3113100"/>
            <a:ext cx="0" cy="828000"/>
          </a:xfrm>
          <a:prstGeom prst="straightConnector1">
            <a:avLst/>
          </a:prstGeom>
          <a:noFill/>
          <a:ln cap="flat" cmpd="sng" w="9525">
            <a:solidFill>
              <a:schemeClr val="dk2"/>
            </a:solidFill>
            <a:prstDash val="solid"/>
            <a:round/>
            <a:headEnd len="sm" w="sm" type="none"/>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u="sng"/>
              <a:t>Previous Work/ Literature Survey</a:t>
            </a:r>
            <a:endParaRPr u="sng"/>
          </a:p>
        </p:txBody>
      </p:sp>
      <p:sp>
        <p:nvSpPr>
          <p:cNvPr id="106" name="Google Shape;106;p4"/>
          <p:cNvSpPr/>
          <p:nvPr/>
        </p:nvSpPr>
        <p:spPr>
          <a:xfrm>
            <a:off x="590250" y="1222625"/>
            <a:ext cx="7982400" cy="3625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txBox="1"/>
          <p:nvPr/>
        </p:nvSpPr>
        <p:spPr>
          <a:xfrm>
            <a:off x="843200" y="1349125"/>
            <a:ext cx="7462200" cy="3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Times New Roman"/>
                <a:ea typeface="Times New Roman"/>
                <a:cs typeface="Times New Roman"/>
                <a:sym typeface="Times New Roman"/>
              </a:rPr>
              <a:t>In this section, literature review of papers published in the past 10 years in the field of image processing along with machine learning and its applications for recognition of offensive content in images like adult content, violence, etc. have been discussed.</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FFFFFF"/>
                </a:solidFill>
                <a:latin typeface="Times New Roman"/>
                <a:ea typeface="Times New Roman"/>
                <a:cs typeface="Times New Roman"/>
                <a:sym typeface="Times New Roman"/>
              </a:rPr>
              <a:t> A lot of researches have been made using artificial intelligence and its subset machine learning as well as data mining techniques to present many different systems.</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500">
                <a:solidFill>
                  <a:srgbClr val="FFFFFF"/>
                </a:solidFill>
                <a:latin typeface="Times New Roman"/>
                <a:ea typeface="Times New Roman"/>
                <a:cs typeface="Times New Roman"/>
                <a:sym typeface="Times New Roman"/>
              </a:rPr>
              <a:t>It can be seen that Support Vector Machines (SVM) is one of the most commonly used technique in this domain [1][4][10]. It is also used along with other technique Bag-of-words method [9]. Other algorithms that is very popular is Convoluted Neural Network (CNN) wherein many different models for the same have been implemented. For instance, Fast R-CNN-optimizes classification and bounding box regression tasks. Faster R-CNN-additional subnetwork to generate region proposals. YOLO-object detection via a fixed-grid regression</a:t>
            </a:r>
            <a:endParaRPr b="1" sz="15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83100" y="379450"/>
            <a:ext cx="8622300" cy="416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u="sng">
                <a:solidFill>
                  <a:schemeClr val="accent5"/>
                </a:solidFill>
              </a:rPr>
              <a:t>SHORTCOMINGS</a:t>
            </a:r>
            <a:endParaRPr b="0" u="sng"/>
          </a:p>
          <a:p>
            <a:pPr indent="0" lvl="0" marL="457200" rtl="0" algn="l">
              <a:lnSpc>
                <a:spcPct val="100000"/>
              </a:lnSpc>
              <a:spcBef>
                <a:spcPts val="1000"/>
              </a:spcBef>
              <a:spcAft>
                <a:spcPts val="1000"/>
              </a:spcAft>
              <a:buSzPts val="4800"/>
              <a:buNone/>
            </a:pPr>
            <a:r>
              <a:t/>
            </a:r>
            <a:endParaRPr b="0" sz="2400"/>
          </a:p>
        </p:txBody>
      </p:sp>
      <p:grpSp>
        <p:nvGrpSpPr>
          <p:cNvPr id="113" name="Google Shape;113;p5"/>
          <p:cNvGrpSpPr/>
          <p:nvPr/>
        </p:nvGrpSpPr>
        <p:grpSpPr>
          <a:xfrm>
            <a:off x="3251614" y="2013875"/>
            <a:ext cx="2236095" cy="1808650"/>
            <a:chOff x="3071457" y="2013875"/>
            <a:chExt cx="1944600" cy="1569600"/>
          </a:xfrm>
        </p:grpSpPr>
        <p:sp>
          <p:nvSpPr>
            <p:cNvPr id="114" name="Google Shape;114;p5"/>
            <p:cNvSpPr/>
            <p:nvPr/>
          </p:nvSpPr>
          <p:spPr>
            <a:xfrm flipH="1" rot="10800000">
              <a:off x="3071457" y="2013875"/>
              <a:ext cx="19446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txBox="1"/>
            <p:nvPr/>
          </p:nvSpPr>
          <p:spPr>
            <a:xfrm>
              <a:off x="3326031" y="2020661"/>
              <a:ext cx="1437300" cy="11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800" u="none" cap="none" strike="noStrike">
                  <a:solidFill>
                    <a:srgbClr val="FFFFFF"/>
                  </a:solidFill>
                  <a:latin typeface="Roboto"/>
                  <a:ea typeface="Roboto"/>
                  <a:cs typeface="Roboto"/>
                  <a:sym typeface="Roboto"/>
                </a:rPr>
                <a:t>Handwritten text and complex text font cannot be accurately recognized.</a:t>
              </a:r>
              <a:r>
                <a:rPr b="1" i="0" lang="en" sz="1400" u="none" cap="none" strike="noStrike">
                  <a:solidFill>
                    <a:srgbClr val="FFFFFF"/>
                  </a:solidFill>
                  <a:latin typeface="Roboto"/>
                  <a:ea typeface="Roboto"/>
                  <a:cs typeface="Roboto"/>
                  <a:sym typeface="Roboto"/>
                </a:rPr>
                <a:t> </a:t>
              </a:r>
              <a:endParaRPr b="0" i="0" sz="1400" u="none" cap="none" strike="noStrike">
                <a:solidFill>
                  <a:srgbClr val="FFFFFF"/>
                </a:solidFill>
                <a:latin typeface="Roboto"/>
                <a:ea typeface="Roboto"/>
                <a:cs typeface="Roboto"/>
                <a:sym typeface="Roboto"/>
              </a:endParaRPr>
            </a:p>
          </p:txBody>
        </p:sp>
      </p:grpSp>
      <p:grpSp>
        <p:nvGrpSpPr>
          <p:cNvPr id="116" name="Google Shape;116;p5"/>
          <p:cNvGrpSpPr/>
          <p:nvPr/>
        </p:nvGrpSpPr>
        <p:grpSpPr>
          <a:xfrm>
            <a:off x="407595" y="2013875"/>
            <a:ext cx="2415776" cy="1808650"/>
            <a:chOff x="1126863" y="2013875"/>
            <a:chExt cx="1944600" cy="1569600"/>
          </a:xfrm>
        </p:grpSpPr>
        <p:sp>
          <p:nvSpPr>
            <p:cNvPr id="117" name="Google Shape;117;p5"/>
            <p:cNvSpPr/>
            <p:nvPr/>
          </p:nvSpPr>
          <p:spPr>
            <a:xfrm>
              <a:off x="1126863" y="2013875"/>
              <a:ext cx="19446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txBox="1"/>
            <p:nvPr/>
          </p:nvSpPr>
          <p:spPr>
            <a:xfrm>
              <a:off x="1351638" y="2256360"/>
              <a:ext cx="1591800" cy="11586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800" u="none" cap="none" strike="noStrike">
                  <a:solidFill>
                    <a:srgbClr val="FFFFFF"/>
                  </a:solidFill>
                  <a:latin typeface="Roboto"/>
                  <a:ea typeface="Roboto"/>
                  <a:cs typeface="Roboto"/>
                  <a:sym typeface="Roboto"/>
                </a:rPr>
                <a:t>Text extraction from images is not very prevalent.</a:t>
              </a:r>
              <a:endParaRPr b="0" i="0" sz="1800" u="none" cap="none" strike="noStrike">
                <a:solidFill>
                  <a:srgbClr val="FFFFFF"/>
                </a:solidFill>
                <a:latin typeface="Roboto"/>
                <a:ea typeface="Roboto"/>
                <a:cs typeface="Roboto"/>
                <a:sym typeface="Roboto"/>
              </a:endParaRPr>
            </a:p>
          </p:txBody>
        </p:sp>
      </p:grpSp>
      <p:grpSp>
        <p:nvGrpSpPr>
          <p:cNvPr id="119" name="Google Shape;119;p5"/>
          <p:cNvGrpSpPr/>
          <p:nvPr/>
        </p:nvGrpSpPr>
        <p:grpSpPr>
          <a:xfrm>
            <a:off x="2948278" y="2701271"/>
            <a:ext cx="260366" cy="260366"/>
            <a:chOff x="3157188" y="909150"/>
            <a:chExt cx="470400" cy="470400"/>
          </a:xfrm>
        </p:grpSpPr>
        <p:sp>
          <p:nvSpPr>
            <p:cNvPr id="120" name="Google Shape;120;p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
          <p:cNvGrpSpPr/>
          <p:nvPr/>
        </p:nvGrpSpPr>
        <p:grpSpPr>
          <a:xfrm>
            <a:off x="5915945" y="2013882"/>
            <a:ext cx="2642857" cy="1808650"/>
            <a:chOff x="5015938" y="2013875"/>
            <a:chExt cx="3001200" cy="1569600"/>
          </a:xfrm>
        </p:grpSpPr>
        <p:sp>
          <p:nvSpPr>
            <p:cNvPr id="123" name="Google Shape;123;p5"/>
            <p:cNvSpPr/>
            <p:nvPr/>
          </p:nvSpPr>
          <p:spPr>
            <a:xfrm>
              <a:off x="5015938" y="2013875"/>
              <a:ext cx="30012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txBox="1"/>
            <p:nvPr/>
          </p:nvSpPr>
          <p:spPr>
            <a:xfrm>
              <a:off x="5360225" y="2716353"/>
              <a:ext cx="2417100" cy="5124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sp>
          <p:nvSpPr>
            <p:cNvPr id="125" name="Google Shape;125;p5"/>
            <p:cNvSpPr txBox="1"/>
            <p:nvPr/>
          </p:nvSpPr>
          <p:spPr>
            <a:xfrm>
              <a:off x="5360225" y="2256358"/>
              <a:ext cx="2417100" cy="11163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800" u="none" cap="none" strike="noStrike">
                  <a:solidFill>
                    <a:srgbClr val="FFFFFF"/>
                  </a:solidFill>
                  <a:latin typeface="Roboto"/>
                  <a:ea typeface="Roboto"/>
                  <a:cs typeface="Roboto"/>
                  <a:sym typeface="Roboto"/>
                </a:rPr>
                <a:t>Video object detection is still done manually</a:t>
              </a:r>
              <a:endParaRPr b="1" i="0" sz="1800" u="none" cap="none" strike="noStrike">
                <a:solidFill>
                  <a:srgbClr val="FFFFFF"/>
                </a:solidFill>
                <a:latin typeface="Roboto"/>
                <a:ea typeface="Roboto"/>
                <a:cs typeface="Roboto"/>
                <a:sym typeface="Roboto"/>
              </a:endParaRPr>
            </a:p>
          </p:txBody>
        </p:sp>
      </p:grpSp>
      <p:grpSp>
        <p:nvGrpSpPr>
          <p:cNvPr id="126" name="Google Shape;126;p5"/>
          <p:cNvGrpSpPr/>
          <p:nvPr/>
        </p:nvGrpSpPr>
        <p:grpSpPr>
          <a:xfrm>
            <a:off x="5571046" y="2701270"/>
            <a:ext cx="261571" cy="260379"/>
            <a:chOff x="4858109" y="2631368"/>
            <a:chExt cx="316442" cy="315000"/>
          </a:xfrm>
        </p:grpSpPr>
        <p:sp>
          <p:nvSpPr>
            <p:cNvPr id="127" name="Google Shape;127;p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sp>
        <p:nvSpPr>
          <p:cNvPr id="133" name="Google Shape;133;p6"/>
          <p:cNvSpPr txBox="1"/>
          <p:nvPr>
            <p:ph type="title"/>
          </p:nvPr>
        </p:nvSpPr>
        <p:spPr>
          <a:xfrm>
            <a:off x="282150" y="1842375"/>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rPr>
              <a:t>What we will contribute ?</a:t>
            </a:r>
            <a:endParaRPr sz="2400">
              <a:solidFill>
                <a:schemeClr val="dk2"/>
              </a:solidFill>
            </a:endParaRPr>
          </a:p>
        </p:txBody>
      </p:sp>
      <p:sp>
        <p:nvSpPr>
          <p:cNvPr id="134" name="Google Shape;134;p6"/>
          <p:cNvSpPr txBox="1"/>
          <p:nvPr/>
        </p:nvSpPr>
        <p:spPr>
          <a:xfrm>
            <a:off x="470850" y="477750"/>
            <a:ext cx="3667800" cy="4188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Lato"/>
              <a:buChar char="●"/>
            </a:pPr>
            <a:r>
              <a:t/>
            </a:r>
            <a:endParaRPr b="0" i="0" sz="1400" u="none" cap="none" strike="noStrike">
              <a:solidFill>
                <a:srgbClr val="FFFFFF"/>
              </a:solidFill>
              <a:latin typeface="Lato"/>
              <a:ea typeface="Lato"/>
              <a:cs typeface="Lato"/>
              <a:sym typeface="Lato"/>
            </a:endParaRPr>
          </a:p>
        </p:txBody>
      </p:sp>
      <p:sp>
        <p:nvSpPr>
          <p:cNvPr id="135" name="Google Shape;135;p6"/>
          <p:cNvSpPr/>
          <p:nvPr/>
        </p:nvSpPr>
        <p:spPr>
          <a:xfrm>
            <a:off x="182700" y="309150"/>
            <a:ext cx="4244100" cy="4525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What We Will Contribute?</a:t>
            </a:r>
            <a:endParaRPr b="1" sz="2400"/>
          </a:p>
        </p:txBody>
      </p:sp>
      <p:sp>
        <p:nvSpPr>
          <p:cNvPr id="136" name="Google Shape;136;p6"/>
          <p:cNvSpPr txBox="1"/>
          <p:nvPr/>
        </p:nvSpPr>
        <p:spPr>
          <a:xfrm>
            <a:off x="4778125" y="907325"/>
            <a:ext cx="4131600" cy="4300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Font typeface="Lato"/>
              <a:buChar char="●"/>
            </a:pPr>
            <a:r>
              <a:rPr b="1" lang="en" sz="2400">
                <a:solidFill>
                  <a:srgbClr val="FFFFFF"/>
                </a:solidFill>
                <a:latin typeface="Lato"/>
                <a:ea typeface="Lato"/>
                <a:cs typeface="Lato"/>
                <a:sym typeface="Lato"/>
              </a:rPr>
              <a:t>Text Extraction from images</a:t>
            </a:r>
            <a:endParaRPr b="1" sz="2400">
              <a:solidFill>
                <a:srgbClr val="FFFFFF"/>
              </a:solidFill>
              <a:latin typeface="Lato"/>
              <a:ea typeface="Lato"/>
              <a:cs typeface="Lato"/>
              <a:sym typeface="Lato"/>
            </a:endParaRPr>
          </a:p>
          <a:p>
            <a:pPr indent="0" lvl="0" marL="457200" rtl="0" algn="l">
              <a:spcBef>
                <a:spcPts val="0"/>
              </a:spcBef>
              <a:spcAft>
                <a:spcPts val="0"/>
              </a:spcAft>
              <a:buNone/>
            </a:pPr>
            <a:r>
              <a:t/>
            </a:r>
            <a:endParaRPr b="1"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b="1" lang="en" sz="2400">
                <a:solidFill>
                  <a:srgbClr val="FFFFFF"/>
                </a:solidFill>
                <a:latin typeface="Lato"/>
                <a:ea typeface="Lato"/>
                <a:cs typeface="Lato"/>
                <a:sym typeface="Lato"/>
              </a:rPr>
              <a:t>Classification of offensive content</a:t>
            </a:r>
            <a:endParaRPr b="1" sz="2400">
              <a:solidFill>
                <a:srgbClr val="FFFFFF"/>
              </a:solidFill>
              <a:latin typeface="Lato"/>
              <a:ea typeface="Lato"/>
              <a:cs typeface="Lato"/>
              <a:sym typeface="Lato"/>
            </a:endParaRPr>
          </a:p>
          <a:p>
            <a:pPr indent="0" lvl="0" marL="457200" rtl="0" algn="l">
              <a:spcBef>
                <a:spcPts val="0"/>
              </a:spcBef>
              <a:spcAft>
                <a:spcPts val="0"/>
              </a:spcAft>
              <a:buNone/>
            </a:pPr>
            <a:r>
              <a:t/>
            </a:r>
            <a:endParaRPr b="1" sz="2400">
              <a:solidFill>
                <a:srgbClr val="FFFFFF"/>
              </a:solidFill>
              <a:latin typeface="Lato"/>
              <a:ea typeface="Lato"/>
              <a:cs typeface="Lato"/>
              <a:sym typeface="Lato"/>
            </a:endParaRPr>
          </a:p>
          <a:p>
            <a:pPr indent="-381000" lvl="0" marL="457200" rtl="0" algn="l">
              <a:spcBef>
                <a:spcPts val="0"/>
              </a:spcBef>
              <a:spcAft>
                <a:spcPts val="0"/>
              </a:spcAft>
              <a:buClr>
                <a:srgbClr val="FFFFFF"/>
              </a:buClr>
              <a:buSzPts val="2400"/>
              <a:buFont typeface="Lato"/>
              <a:buChar char="●"/>
            </a:pPr>
            <a:r>
              <a:rPr b="1" lang="en" sz="2400">
                <a:solidFill>
                  <a:srgbClr val="FFFFFF"/>
                </a:solidFill>
                <a:latin typeface="Lato"/>
                <a:ea typeface="Lato"/>
                <a:cs typeface="Lato"/>
                <a:sym typeface="Lato"/>
              </a:rPr>
              <a:t>Offensive content analysis in videos</a:t>
            </a:r>
            <a:endParaRPr b="1" sz="24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cxnSp>
        <p:nvCxnSpPr>
          <p:cNvPr id="141" name="Google Shape;141;p9"/>
          <p:cNvCxnSpPr/>
          <p:nvPr/>
        </p:nvCxnSpPr>
        <p:spPr>
          <a:xfrm flipH="1">
            <a:off x="6260841" y="1866122"/>
            <a:ext cx="718457" cy="718458"/>
          </a:xfrm>
          <a:prstGeom prst="straightConnector1">
            <a:avLst/>
          </a:prstGeom>
          <a:noFill/>
          <a:ln cap="flat" cmpd="sng" w="9525">
            <a:solidFill>
              <a:srgbClr val="FF6B26"/>
            </a:solidFill>
            <a:prstDash val="solid"/>
            <a:round/>
            <a:headEnd len="sm" w="sm" type="none"/>
            <a:tailEnd len="med" w="med" type="stealth"/>
          </a:ln>
        </p:spPr>
      </p:cxnSp>
      <p:pic>
        <p:nvPicPr>
          <p:cNvPr id="142" name="Google Shape;142;p9"/>
          <p:cNvPicPr preferRelativeResize="0"/>
          <p:nvPr/>
        </p:nvPicPr>
        <p:blipFill rotWithShape="1">
          <a:blip r:embed="rId3">
            <a:alphaModFix/>
          </a:blip>
          <a:srcRect b="8166" l="25705" r="28360" t="16707"/>
          <a:stretch/>
        </p:blipFill>
        <p:spPr>
          <a:xfrm>
            <a:off x="2286003" y="742885"/>
            <a:ext cx="4571999" cy="4204109"/>
          </a:xfrm>
          <a:prstGeom prst="rect">
            <a:avLst/>
          </a:prstGeom>
          <a:noFill/>
          <a:ln>
            <a:noFill/>
          </a:ln>
        </p:spPr>
      </p:pic>
      <p:sp>
        <p:nvSpPr>
          <p:cNvPr id="143" name="Google Shape;143;p9"/>
          <p:cNvSpPr/>
          <p:nvPr/>
        </p:nvSpPr>
        <p:spPr>
          <a:xfrm>
            <a:off x="1296938" y="82526"/>
            <a:ext cx="6550116" cy="660351"/>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solidFill>
                  <a:srgbClr val="FF9900"/>
                </a:solidFill>
                <a:latin typeface="Arial"/>
              </a:rPr>
              <a:t>Proposed Workflow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6396ab5f74_1_0"/>
          <p:cNvSpPr txBox="1"/>
          <p:nvPr>
            <p:ph type="title"/>
          </p:nvPr>
        </p:nvSpPr>
        <p:spPr>
          <a:xfrm>
            <a:off x="283100" y="712150"/>
            <a:ext cx="8620500" cy="10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USE CASES</a:t>
            </a:r>
            <a:endParaRPr/>
          </a:p>
        </p:txBody>
      </p:sp>
      <p:sp>
        <p:nvSpPr>
          <p:cNvPr id="149" name="Google Shape;149;g6396ab5f74_1_0"/>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6396ab5f74_1_0"/>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6396ab5f74_1_0"/>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6396ab5f74_1_0"/>
          <p:cNvSpPr txBox="1"/>
          <p:nvPr>
            <p:ph type="title"/>
          </p:nvPr>
        </p:nvSpPr>
        <p:spPr>
          <a:xfrm>
            <a:off x="6125275" y="2164702"/>
            <a:ext cx="2481600" cy="19029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4800"/>
              <a:buNone/>
            </a:pPr>
            <a:r>
              <a:rPr lang="en" sz="1800"/>
              <a:t>E-Commerce Websites</a:t>
            </a:r>
            <a:br>
              <a:rPr b="0" lang="en" sz="1400"/>
            </a:br>
            <a:r>
              <a:rPr b="0" lang="en" sz="1800"/>
              <a:t>Detection of offensive content in logos and product images</a:t>
            </a:r>
            <a:endParaRPr b="0" sz="1400">
              <a:solidFill>
                <a:schemeClr val="lt1"/>
              </a:solidFill>
            </a:endParaRPr>
          </a:p>
        </p:txBody>
      </p:sp>
      <p:sp>
        <p:nvSpPr>
          <p:cNvPr id="153" name="Google Shape;153;g6396ab5f74_1_0"/>
          <p:cNvSpPr txBox="1"/>
          <p:nvPr>
            <p:ph type="title"/>
          </p:nvPr>
        </p:nvSpPr>
        <p:spPr>
          <a:xfrm>
            <a:off x="447975" y="2061900"/>
            <a:ext cx="2481600" cy="2005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4800"/>
              <a:buNone/>
            </a:pPr>
            <a:r>
              <a:rPr lang="en" sz="1800">
                <a:solidFill>
                  <a:srgbClr val="FFFFFF"/>
                </a:solidFill>
              </a:rPr>
              <a:t>Adult Content Filter</a:t>
            </a:r>
            <a:br>
              <a:rPr b="0" lang="en" sz="1800">
                <a:solidFill>
                  <a:srgbClr val="FFFFFF"/>
                </a:solidFill>
              </a:rPr>
            </a:br>
            <a:r>
              <a:rPr b="0" lang="en" sz="1800">
                <a:solidFill>
                  <a:srgbClr val="FFFFFF"/>
                </a:solidFill>
              </a:rPr>
              <a:t>Used to filter content for Children</a:t>
            </a:r>
            <a:endParaRPr sz="1800">
              <a:solidFill>
                <a:srgbClr val="FFFFFF"/>
              </a:solidFill>
            </a:endParaRPr>
          </a:p>
        </p:txBody>
      </p:sp>
      <p:sp>
        <p:nvSpPr>
          <p:cNvPr id="154" name="Google Shape;154;g6396ab5f74_1_0"/>
          <p:cNvSpPr txBox="1"/>
          <p:nvPr>
            <p:ph type="title"/>
          </p:nvPr>
        </p:nvSpPr>
        <p:spPr>
          <a:xfrm>
            <a:off x="3286625" y="2061900"/>
            <a:ext cx="2481600" cy="20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4800"/>
              <a:buNone/>
            </a:pPr>
            <a:r>
              <a:rPr lang="en" sz="1800">
                <a:solidFill>
                  <a:srgbClr val="FFFFFF"/>
                </a:solidFill>
              </a:rPr>
              <a:t>Detecting CyberBullying</a:t>
            </a:r>
            <a:br>
              <a:rPr b="0" lang="en" sz="1800">
                <a:solidFill>
                  <a:srgbClr val="FFFFFF"/>
                </a:solidFill>
              </a:rPr>
            </a:br>
            <a:r>
              <a:rPr b="0" lang="en" sz="1800">
                <a:solidFill>
                  <a:srgbClr val="FFFFFF"/>
                </a:solidFill>
              </a:rPr>
              <a:t>To easily detect and resolve cases of CyberBullying</a:t>
            </a:r>
            <a:endParaRPr b="0" sz="1800">
              <a:solidFill>
                <a:srgbClr val="FFFFFF"/>
              </a:solidFill>
            </a:endParaRPr>
          </a:p>
          <a:p>
            <a:pPr indent="0" lvl="0" marL="0" rtl="0" algn="l">
              <a:lnSpc>
                <a:spcPct val="100000"/>
              </a:lnSpc>
              <a:spcBef>
                <a:spcPts val="0"/>
              </a:spcBef>
              <a:spcAft>
                <a:spcPts val="1200"/>
              </a:spcAft>
              <a:buSzPts val="4800"/>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6396ab5f74_0_45"/>
          <p:cNvSpPr/>
          <p:nvPr/>
        </p:nvSpPr>
        <p:spPr>
          <a:xfrm>
            <a:off x="904250" y="293330"/>
            <a:ext cx="7253050" cy="648275"/>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solidFill>
                  <a:srgbClr val="FF9900"/>
                </a:solidFill>
                <a:latin typeface="Arial"/>
              </a:rPr>
              <a:t>Offensive content</a:t>
            </a:r>
          </a:p>
        </p:txBody>
      </p:sp>
      <p:pic>
        <p:nvPicPr>
          <p:cNvPr id="160" name="Google Shape;160;g6396ab5f74_0_45"/>
          <p:cNvPicPr preferRelativeResize="0"/>
          <p:nvPr/>
        </p:nvPicPr>
        <p:blipFill>
          <a:blip r:embed="rId3">
            <a:alphaModFix/>
          </a:blip>
          <a:stretch>
            <a:fillRect/>
          </a:stretch>
        </p:blipFill>
        <p:spPr>
          <a:xfrm>
            <a:off x="152400" y="1515785"/>
            <a:ext cx="2630150" cy="2524925"/>
          </a:xfrm>
          <a:prstGeom prst="rect">
            <a:avLst/>
          </a:prstGeom>
          <a:noFill/>
          <a:ln>
            <a:noFill/>
          </a:ln>
        </p:spPr>
      </p:pic>
      <p:pic>
        <p:nvPicPr>
          <p:cNvPr id="161" name="Google Shape;161;g6396ab5f74_0_45"/>
          <p:cNvPicPr preferRelativeResize="0"/>
          <p:nvPr/>
        </p:nvPicPr>
        <p:blipFill>
          <a:blip r:embed="rId4">
            <a:alphaModFix/>
          </a:blip>
          <a:stretch>
            <a:fillRect/>
          </a:stretch>
        </p:blipFill>
        <p:spPr>
          <a:xfrm>
            <a:off x="2943138" y="2352325"/>
            <a:ext cx="3257726" cy="2313350"/>
          </a:xfrm>
          <a:prstGeom prst="rect">
            <a:avLst/>
          </a:prstGeom>
          <a:noFill/>
          <a:ln>
            <a:noFill/>
          </a:ln>
        </p:spPr>
      </p:pic>
      <p:pic>
        <p:nvPicPr>
          <p:cNvPr id="162" name="Google Shape;162;g6396ab5f74_0_45"/>
          <p:cNvPicPr preferRelativeResize="0"/>
          <p:nvPr/>
        </p:nvPicPr>
        <p:blipFill>
          <a:blip r:embed="rId5">
            <a:alphaModFix/>
          </a:blip>
          <a:stretch>
            <a:fillRect/>
          </a:stretch>
        </p:blipFill>
        <p:spPr>
          <a:xfrm>
            <a:off x="6278975" y="1621576"/>
            <a:ext cx="2712626" cy="2243076"/>
          </a:xfrm>
          <a:prstGeom prst="rect">
            <a:avLst/>
          </a:prstGeom>
          <a:noFill/>
          <a:ln>
            <a:noFill/>
          </a:ln>
        </p:spPr>
      </p:pic>
      <p:sp>
        <p:nvSpPr>
          <p:cNvPr id="163" name="Google Shape;163;g6396ab5f74_0_45"/>
          <p:cNvSpPr txBox="1"/>
          <p:nvPr/>
        </p:nvSpPr>
        <p:spPr>
          <a:xfrm>
            <a:off x="238900" y="4230025"/>
            <a:ext cx="23751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Hate text in an image</a:t>
            </a:r>
            <a:endParaRPr>
              <a:latin typeface="Lato"/>
              <a:ea typeface="Lato"/>
              <a:cs typeface="Lato"/>
              <a:sym typeface="Lato"/>
            </a:endParaRPr>
          </a:p>
        </p:txBody>
      </p:sp>
      <p:sp>
        <p:nvSpPr>
          <p:cNvPr id="164" name="Google Shape;164;g6396ab5f74_0_45"/>
          <p:cNvSpPr txBox="1"/>
          <p:nvPr/>
        </p:nvSpPr>
        <p:spPr>
          <a:xfrm>
            <a:off x="3343213" y="1469175"/>
            <a:ext cx="23751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Violent image (Normal Text)</a:t>
            </a:r>
            <a:endParaRPr>
              <a:latin typeface="Lato"/>
              <a:ea typeface="Lato"/>
              <a:cs typeface="Lato"/>
              <a:sym typeface="Lato"/>
            </a:endParaRPr>
          </a:p>
        </p:txBody>
      </p:sp>
      <p:sp>
        <p:nvSpPr>
          <p:cNvPr id="165" name="Google Shape;165;g6396ab5f74_0_45"/>
          <p:cNvSpPr txBox="1"/>
          <p:nvPr/>
        </p:nvSpPr>
        <p:spPr>
          <a:xfrm>
            <a:off x="6530013" y="4017050"/>
            <a:ext cx="23751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Racist text in image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