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8" r:id="rId4"/>
    <p:sldId id="297" r:id="rId5"/>
    <p:sldId id="258" r:id="rId6"/>
    <p:sldId id="261" r:id="rId7"/>
    <p:sldId id="264" r:id="rId8"/>
    <p:sldId id="273" r:id="rId9"/>
    <p:sldId id="274" r:id="rId10"/>
    <p:sldId id="267" r:id="rId11"/>
    <p:sldId id="279" r:id="rId12"/>
    <p:sldId id="278" r:id="rId13"/>
    <p:sldId id="299" r:id="rId14"/>
    <p:sldId id="300" r:id="rId15"/>
    <p:sldId id="301" r:id="rId16"/>
    <p:sldId id="302" r:id="rId17"/>
    <p:sldId id="303" r:id="rId18"/>
    <p:sldId id="304" r:id="rId19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9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0CC2-B3AE-4562-857B-8C89631B354D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BE76-5671-4938-A1C3-AC4251F5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Ground vehicle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9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6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AAV</a:t>
            </a:r>
            <a:r>
              <a:rPr lang="en-US" dirty="0" smtClean="0"/>
              <a:t>: Modes vs. total number of alerts </a:t>
            </a:r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8" r="8544"/>
          <a:stretch/>
        </p:blipFill>
        <p:spPr bwMode="auto">
          <a:xfrm>
            <a:off x="38100" y="952500"/>
            <a:ext cx="9105900" cy="23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1" r="8719"/>
          <a:stretch/>
        </p:blipFill>
        <p:spPr bwMode="auto">
          <a:xfrm>
            <a:off x="38100" y="4064000"/>
            <a:ext cx="9144000" cy="2404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4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1" t="3778" r="8608" b="8485"/>
          <a:stretch/>
        </p:blipFill>
        <p:spPr bwMode="auto">
          <a:xfrm>
            <a:off x="-22485" y="1775920"/>
            <a:ext cx="9144000" cy="508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1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1" t="43352" r="8868" b="48280"/>
          <a:stretch/>
        </p:blipFill>
        <p:spPr bwMode="auto">
          <a:xfrm>
            <a:off x="0" y="3003645"/>
            <a:ext cx="9144000" cy="48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0" t="43115" r="9151" b="47029"/>
          <a:stretch/>
        </p:blipFill>
        <p:spPr bwMode="auto">
          <a:xfrm>
            <a:off x="0" y="4648200"/>
            <a:ext cx="9144000" cy="57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7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182287" y="0"/>
            <a:ext cx="5198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askerville Old Face" pitchFamily="18" charset="0"/>
              </a:rPr>
              <a:t>Maintenance actions criterion: </a:t>
            </a:r>
            <a:endParaRPr lang="en-US" sz="3200" b="1" dirty="0">
              <a:latin typeface="Baskerville Old Face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232235" y="1009485"/>
            <a:ext cx="8662663" cy="4562918"/>
            <a:chOff x="296041" y="1431940"/>
            <a:chExt cx="8662663" cy="4562918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1339320" y="1700775"/>
              <a:ext cx="2296" cy="31587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44079" y="4858873"/>
              <a:ext cx="720253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504" y="4873488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days</a:t>
              </a:r>
              <a:endParaRPr lang="en-US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51273" y="1431940"/>
              <a:ext cx="166449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lang="en-US" dirty="0" smtClean="0"/>
                <a:t>Daily number of alerts/subsystem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360288" y="3093324"/>
              <a:ext cx="0" cy="17713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183922" y="4238724"/>
              <a:ext cx="4" cy="6259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074092" y="4871815"/>
              <a:ext cx="22178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i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88528" y="3552857"/>
              <a:ext cx="135526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B050"/>
                  </a:solidFill>
                </a:rPr>
                <a:t>Maintenance </a:t>
              </a:r>
            </a:p>
            <a:p>
              <a:pPr algn="ctr"/>
              <a:r>
                <a:rPr lang="en-US" b="1" i="1" dirty="0" smtClean="0">
                  <a:solidFill>
                    <a:srgbClr val="00B050"/>
                  </a:solidFill>
                </a:rPr>
                <a:t>action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61858" y="5163861"/>
              <a:ext cx="2177253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00B050"/>
                  </a:solidFill>
                </a:rPr>
                <a:t>Several alerts followed by no alerts for 2 consecutive days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" name="Multiply 2"/>
            <p:cNvSpPr>
              <a:spLocks noChangeAspect="1"/>
            </p:cNvSpPr>
            <p:nvPr/>
          </p:nvSpPr>
          <p:spPr>
            <a:xfrm>
              <a:off x="3253637" y="4784644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y 30"/>
            <p:cNvSpPr>
              <a:spLocks noChangeAspect="1"/>
            </p:cNvSpPr>
            <p:nvPr/>
          </p:nvSpPr>
          <p:spPr>
            <a:xfrm>
              <a:off x="2112088" y="4146116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>
              <a:spLocks noChangeAspect="1"/>
            </p:cNvSpPr>
            <p:nvPr/>
          </p:nvSpPr>
          <p:spPr>
            <a:xfrm>
              <a:off x="2681842" y="4777074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>
              <a:spLocks noChangeAspect="1"/>
            </p:cNvSpPr>
            <p:nvPr/>
          </p:nvSpPr>
          <p:spPr>
            <a:xfrm>
              <a:off x="6277626" y="2952526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96843" y="4862409"/>
              <a:ext cx="2879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i+2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06793" y="4871065"/>
              <a:ext cx="33113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i+1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38790" y="4674851"/>
              <a:ext cx="300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i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31013" y="4871815"/>
              <a:ext cx="44216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k+1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22018" y="4876931"/>
              <a:ext cx="42120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k+2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0291" y="4862409"/>
              <a:ext cx="18471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k</a:t>
              </a:r>
              <a:endParaRPr lang="en-US" b="1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6943390" y="2029425"/>
              <a:ext cx="0" cy="28478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527932" y="3829856"/>
              <a:ext cx="0" cy="10436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851197" y="5320592"/>
              <a:ext cx="2177253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Several alerts followed by more alerts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Multiply 50"/>
            <p:cNvSpPr>
              <a:spLocks noChangeAspect="1"/>
            </p:cNvSpPr>
            <p:nvPr/>
          </p:nvSpPr>
          <p:spPr>
            <a:xfrm>
              <a:off x="6872138" y="1951505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>
              <a:spLocks noChangeAspect="1"/>
            </p:cNvSpPr>
            <p:nvPr/>
          </p:nvSpPr>
          <p:spPr>
            <a:xfrm>
              <a:off x="7444410" y="3699438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95117" y="4864703"/>
              <a:ext cx="2879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…</a:t>
              </a:r>
              <a:endPara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884211" y="2204628"/>
              <a:ext cx="1355269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NO Maintenance </a:t>
              </a:r>
            </a:p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action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074092" y="4106855"/>
              <a:ext cx="1506088" cy="1032553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40586" y="1951505"/>
              <a:ext cx="1506088" cy="32659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344586" y="4427530"/>
              <a:ext cx="7029509" cy="0"/>
            </a:xfrm>
            <a:prstGeom prst="line">
              <a:avLst/>
            </a:prstGeom>
            <a:ln w="47625" cmpd="dbl">
              <a:solidFill>
                <a:srgbClr val="3919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96041" y="4289030"/>
              <a:ext cx="102924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3919FB"/>
                  </a:solidFill>
                </a:rPr>
                <a:t>threshold</a:t>
              </a:r>
              <a:endParaRPr lang="en-US" b="1" dirty="0">
                <a:solidFill>
                  <a:srgbClr val="3919FB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4705259" y="4674851"/>
              <a:ext cx="2362" cy="205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Multiply 71"/>
            <p:cNvSpPr>
              <a:spLocks noChangeAspect="1"/>
            </p:cNvSpPr>
            <p:nvPr/>
          </p:nvSpPr>
          <p:spPr>
            <a:xfrm>
              <a:off x="4631064" y="4533518"/>
              <a:ext cx="168643" cy="166199"/>
            </a:xfrm>
            <a:prstGeom prst="mathMultiply">
              <a:avLst>
                <a:gd name="adj1" fmla="val 0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98924" y="4878024"/>
              <a:ext cx="60962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/>
                <a:t>j</a:t>
              </a:r>
              <a:endParaRPr lang="en-US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17851" y="4864604"/>
              <a:ext cx="2879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b="1" i="1" dirty="0" smtClean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…</a:t>
              </a:r>
              <a:endParaRPr lang="en-US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5558" y="3522194"/>
              <a:ext cx="1355269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NO Maintenance </a:t>
              </a:r>
            </a:p>
            <a:p>
              <a:pPr algn="ctr"/>
              <a:r>
                <a:rPr lang="en-US" b="1" i="1" dirty="0" smtClean="0">
                  <a:solidFill>
                    <a:srgbClr val="C00000"/>
                  </a:solidFill>
                </a:rPr>
                <a:t>action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398923" y="4353191"/>
              <a:ext cx="609625" cy="88284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73455" y="5594363"/>
            <a:ext cx="88151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</a:p>
          <a:p>
            <a:pPr marL="342900" indent="-342900">
              <a:buAutoNum type="arabicPeriod"/>
            </a:pPr>
            <a:r>
              <a:rPr lang="en-US" b="1" i="1" dirty="0" smtClean="0">
                <a:solidFill>
                  <a:srgbClr val="3919FB"/>
                </a:solidFill>
              </a:rPr>
              <a:t>Threshold = 5</a:t>
            </a:r>
          </a:p>
          <a:p>
            <a:pPr marL="342900" indent="-342900">
              <a:buAutoNum type="arabicPeriod"/>
            </a:pPr>
            <a:r>
              <a:rPr lang="en-US" b="1" i="1" dirty="0" smtClean="0">
                <a:solidFill>
                  <a:srgbClr val="3919FB"/>
                </a:solidFill>
              </a:rPr>
              <a:t>Need to include a 2</a:t>
            </a:r>
            <a:r>
              <a:rPr lang="en-US" b="1" i="1" baseline="30000" dirty="0" smtClean="0">
                <a:solidFill>
                  <a:srgbClr val="3919FB"/>
                </a:solidFill>
              </a:rPr>
              <a:t>nd</a:t>
            </a:r>
            <a:r>
              <a:rPr lang="en-US" b="1" i="1" dirty="0" smtClean="0">
                <a:solidFill>
                  <a:srgbClr val="3919FB"/>
                </a:solidFill>
              </a:rPr>
              <a:t> check that next 2 days are “mission-on”  </a:t>
            </a:r>
            <a:endParaRPr lang="en-US" b="1" dirty="0">
              <a:solidFill>
                <a:srgbClr val="391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redict </a:t>
            </a:r>
            <a:r>
              <a:rPr lang="en-US" dirty="0"/>
              <a:t>each vehicle’s </a:t>
            </a:r>
            <a:r>
              <a:rPr lang="en-US" b="1" dirty="0"/>
              <a:t>achieved availability</a:t>
            </a:r>
            <a:r>
              <a:rPr lang="en-US" dirty="0"/>
              <a:t>, which is defined as the probability that a </a:t>
            </a:r>
            <a:r>
              <a:rPr lang="en-US" dirty="0" smtClean="0"/>
              <a:t>system </a:t>
            </a:r>
            <a:r>
              <a:rPr lang="en-US" dirty="0"/>
              <a:t>will be available when required for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Predict the maintenance pattern to decrease </a:t>
            </a:r>
            <a:r>
              <a:rPr lang="en-US" dirty="0"/>
              <a:t>in operations/maintenance logistics footprint; enable more advanced predictive maintenance decision making based on analytical reliability models; achieve intelligent maintenance;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9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of the alert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r>
              <a:rPr lang="en-US" dirty="0"/>
              <a:t>: single port data function, predict future data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371600"/>
            <a:ext cx="2661286" cy="150340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5635" y="2997375"/>
            <a:ext cx="8948365" cy="1587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</a:t>
            </a:r>
            <a:r>
              <a:rPr lang="en-US" sz="1800" dirty="0" smtClean="0"/>
              <a:t>: given data from multiple ports from</a:t>
            </a:r>
            <a:br>
              <a:rPr lang="en-US" sz="1800" dirty="0" smtClean="0"/>
            </a:br>
            <a:r>
              <a:rPr lang="en-US" sz="1800" dirty="0" smtClean="0"/>
              <a:t>                                        - different vehicles and </a:t>
            </a:r>
            <a:br>
              <a:rPr lang="en-US" sz="1800" dirty="0" smtClean="0"/>
            </a:br>
            <a:r>
              <a:rPr lang="en-US" sz="1800" dirty="0" smtClean="0"/>
              <a:t>                                        - different ports </a:t>
            </a:r>
            <a:br>
              <a:rPr lang="en-US" sz="1800" dirty="0" smtClean="0"/>
            </a:br>
            <a:r>
              <a:rPr lang="en-US" sz="1800" dirty="0" smtClean="0"/>
              <a:t>                    predict future data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909711"/>
            <a:ext cx="3395609" cy="20917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063" y="56131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model: </a:t>
            </a:r>
            <a:r>
              <a:rPr lang="en-US" dirty="0" smtClean="0"/>
              <a:t>multiple </a:t>
            </a:r>
            <a:r>
              <a:rPr lang="en-US" dirty="0"/>
              <a:t>port data functions, predict future </a:t>
            </a:r>
            <a:r>
              <a:rPr lang="en-US" b="1" dirty="0">
                <a:solidFill>
                  <a:srgbClr val="00B050"/>
                </a:solidFill>
              </a:rPr>
              <a:t>al</a:t>
            </a:r>
            <a:r>
              <a:rPr lang="en-US" b="1" dirty="0">
                <a:solidFill>
                  <a:srgbClr val="FFFF00"/>
                </a:solidFill>
              </a:rPr>
              <a:t>er</a:t>
            </a:r>
            <a:r>
              <a:rPr lang="en-US" b="1" dirty="0">
                <a:solidFill>
                  <a:srgbClr val="FF0000"/>
                </a:solidFill>
              </a:rPr>
              <a:t>ts</a:t>
            </a:r>
            <a:r>
              <a:rPr lang="en-US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988" y="5065773"/>
            <a:ext cx="2955807" cy="18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8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ANFIS</a:t>
            </a:r>
            <a:r>
              <a:rPr lang="en-US" dirty="0" smtClean="0"/>
              <a:t> – Artificial </a:t>
            </a:r>
            <a:r>
              <a:rPr lang="en-US" dirty="0" err="1" smtClean="0"/>
              <a:t>Neuro</a:t>
            </a:r>
            <a:r>
              <a:rPr lang="en-US" dirty="0" smtClean="0"/>
              <a:t>-Fuzzy Inference System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1007"/>
            <a:ext cx="6629657" cy="39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Remaining useful life of each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7848600" cy="1981200"/>
          </a:xfrm>
        </p:spPr>
        <p:txBody>
          <a:bodyPr/>
          <a:lstStyle/>
          <a:p>
            <a:pPr lvl="1"/>
            <a:r>
              <a:rPr lang="en-US" sz="1800" dirty="0"/>
              <a:t>Batteries Voltage</a:t>
            </a:r>
          </a:p>
          <a:p>
            <a:pPr lvl="1"/>
            <a:r>
              <a:rPr lang="en-US" sz="1800" dirty="0"/>
              <a:t>Batteries Temperature</a:t>
            </a:r>
          </a:p>
          <a:p>
            <a:pPr lvl="1"/>
            <a:r>
              <a:rPr lang="en-US" sz="1800" dirty="0"/>
              <a:t>Batteries Internal Resistance</a:t>
            </a:r>
          </a:p>
          <a:p>
            <a:pPr lvl="1"/>
            <a:r>
              <a:rPr lang="en-US" sz="1800" dirty="0"/>
              <a:t>Battery Pack time remaining</a:t>
            </a:r>
          </a:p>
          <a:p>
            <a:pPr lvl="1"/>
            <a:r>
              <a:rPr lang="en-US" sz="1800" dirty="0"/>
              <a:t>Battery Pack Volt</a:t>
            </a:r>
          </a:p>
          <a:p>
            <a:endParaRPr lang="en-US" dirty="0"/>
          </a:p>
        </p:txBody>
      </p:sp>
      <p:pic>
        <p:nvPicPr>
          <p:cNvPr id="2050" name="Picture 26" descr="Description: Battery_Vand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79877"/>
            <a:ext cx="29146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5" descr="Description: BatteryP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06754"/>
            <a:ext cx="29241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99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55543"/>
              </p:ext>
            </p:extLst>
          </p:nvPr>
        </p:nvGraphicFramePr>
        <p:xfrm>
          <a:off x="3581400" y="1219200"/>
          <a:ext cx="5410200" cy="2299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/>
                <a:gridCol w="2667000"/>
              </a:tblGrid>
              <a:tr h="39184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FUEL SYSTEM</a:t>
                      </a:r>
                    </a:p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j-lt"/>
                        </a:rPr>
                        <a:t>(Filter)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+mj-lt"/>
                      </a:endParaRPr>
                    </a:p>
                  </a:txBody>
                  <a:tcPr marL="8704" marR="8704" marT="870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PORT_NAME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Electric Fuel Pump Voltage 1 (Solenoid)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Electric Fuel Pump Voltage 2 (Solenoid)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Engine Fuel Delivery Pressure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Engine Fuel Filter Differential Pressure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Front Fuel Pump Input Current Draw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Fuel Level 1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Fuel Range (Distance)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Fuel Range (Time)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Oil Filter Differential Pressure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Rear Fuel Pump Input Current Draw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4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Transmission Filter Differential Pressure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8704" marR="8704" marT="870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4038600" y="1949604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76800" y="1447800"/>
            <a:ext cx="1371600" cy="50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53000" y="1676400"/>
            <a:ext cx="1295400" cy="27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7"/>
          </p:cNvCxnSpPr>
          <p:nvPr/>
        </p:nvCxnSpPr>
        <p:spPr>
          <a:xfrm flipH="1">
            <a:off x="5534538" y="1828800"/>
            <a:ext cx="713862" cy="24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791200" y="2057400"/>
            <a:ext cx="533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791200" y="2286000"/>
            <a:ext cx="581538" cy="5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6"/>
          </p:cNvCxnSpPr>
          <p:nvPr/>
        </p:nvCxnSpPr>
        <p:spPr>
          <a:xfrm flipH="1" flipV="1">
            <a:off x="5791200" y="2368704"/>
            <a:ext cx="457200" cy="14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15000" y="2514600"/>
            <a:ext cx="609600" cy="27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715000" y="2514600"/>
            <a:ext cx="609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715000" y="2590800"/>
            <a:ext cx="609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of Vehicle</a:t>
            </a:r>
            <a:endParaRPr lang="en-US" dirty="0"/>
          </a:p>
        </p:txBody>
      </p:sp>
      <p:graphicFrame>
        <p:nvGraphicFramePr>
          <p:cNvPr id="3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1623229"/>
              </p:ext>
            </p:extLst>
          </p:nvPr>
        </p:nvGraphicFramePr>
        <p:xfrm>
          <a:off x="5410200" y="3862388"/>
          <a:ext cx="37338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600"/>
                <a:gridCol w="1981200"/>
              </a:tblGrid>
              <a:tr h="1905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ALTERNATOR 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PORT_NAME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 Cable R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 </a:t>
                      </a:r>
                      <a:r>
                        <a:rPr lang="en-US" sz="1100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Gnd</a:t>
                      </a:r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 R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Alternator Excitation Field Voltage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Alternator Ground Voltage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Alternator Ground Voltage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Alternator Output Current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Alternator Output Current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24699"/>
              </p:ext>
            </p:extLst>
          </p:nvPr>
        </p:nvGraphicFramePr>
        <p:xfrm>
          <a:off x="86008" y="1965426"/>
          <a:ext cx="3733799" cy="2165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110"/>
                <a:gridCol w="1685090"/>
                <a:gridCol w="1371599"/>
              </a:tblGrid>
              <a:tr h="180429">
                <a:tc rowSpan="12">
                  <a:txBody>
                    <a:bodyPr/>
                    <a:lstStyle/>
                    <a:p>
                      <a:pPr algn="l" fontAlgn="b"/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PORT_NAME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2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BATTERY </a:t>
                      </a:r>
                      <a:endParaRPr lang="en-US" sz="2000" b="1" i="0" u="none" strike="noStrike" dirty="0">
                        <a:solidFill>
                          <a:srgbClr val="00B050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#3 Volt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#4 Volt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1 + 3 Current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1 Temperature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1 Voltage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2 + 4 Current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2 Temperature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2 Voltage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3 Temperature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4 Temperature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Battery Pack Time Remaining</a:t>
                      </a:r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4270" marR="4270" marT="42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2080787" y="2595789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72100" y="4267200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599227" y="2260229"/>
            <a:ext cx="991573" cy="39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6" idx="1"/>
          </p:cNvCxnSpPr>
          <p:nvPr/>
        </p:nvCxnSpPr>
        <p:spPr>
          <a:xfrm>
            <a:off x="1623587" y="2441652"/>
            <a:ext cx="713862" cy="27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952907" y="2651202"/>
            <a:ext cx="319062" cy="13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991007" y="2805339"/>
            <a:ext cx="193701" cy="2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736854" y="2941941"/>
            <a:ext cx="375584" cy="5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36" idx="2"/>
          </p:cNvCxnSpPr>
          <p:nvPr/>
        </p:nvCxnSpPr>
        <p:spPr>
          <a:xfrm flipV="1">
            <a:off x="1952907" y="3014889"/>
            <a:ext cx="127880" cy="15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6" idx="3"/>
          </p:cNvCxnSpPr>
          <p:nvPr/>
        </p:nvCxnSpPr>
        <p:spPr>
          <a:xfrm flipV="1">
            <a:off x="2080787" y="3311237"/>
            <a:ext cx="256662" cy="5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736854" y="3397121"/>
            <a:ext cx="965909" cy="19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016847" y="3451524"/>
            <a:ext cx="852999" cy="26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080787" y="3492623"/>
            <a:ext cx="753998" cy="41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454095" y="3473895"/>
            <a:ext cx="528661" cy="59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6477000" y="4106570"/>
            <a:ext cx="647700" cy="15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629400" y="4267200"/>
            <a:ext cx="533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37" idx="7"/>
          </p:cNvCxnSpPr>
          <p:nvPr/>
        </p:nvCxnSpPr>
        <p:spPr>
          <a:xfrm flipH="1" flipV="1">
            <a:off x="6868038" y="4389952"/>
            <a:ext cx="256662" cy="11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015419" y="4876800"/>
            <a:ext cx="147381" cy="13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6996369" y="4852123"/>
            <a:ext cx="128331" cy="20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6996369" y="4944776"/>
            <a:ext cx="128331" cy="33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9406"/>
              </p:ext>
            </p:extLst>
          </p:nvPr>
        </p:nvGraphicFramePr>
        <p:xfrm>
          <a:off x="4381500" y="5653889"/>
          <a:ext cx="4305300" cy="956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7900"/>
                <a:gridCol w="2057400"/>
              </a:tblGrid>
              <a:tr h="15332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COOLANT </a:t>
                      </a:r>
                      <a:endParaRPr lang="en-US" sz="1600" b="1" u="none" strike="noStrike" dirty="0" smtClean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SYSTEM</a:t>
                      </a:r>
                      <a:endParaRPr lang="en-US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PORT_NAME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Engine Coolant Level Switch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Engine Coolant Level Switch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Engine Coolant Temperature (High Resolution)</a:t>
                      </a:r>
                      <a:endParaRPr 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0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Oval 77"/>
          <p:cNvSpPr/>
          <p:nvPr/>
        </p:nvSpPr>
        <p:spPr>
          <a:xfrm>
            <a:off x="4658238" y="5768981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5891469" y="5768981"/>
            <a:ext cx="642681" cy="9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6248400" y="5934877"/>
            <a:ext cx="381000" cy="1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8" idx="6"/>
          </p:cNvCxnSpPr>
          <p:nvPr/>
        </p:nvCxnSpPr>
        <p:spPr>
          <a:xfrm flipH="1" flipV="1">
            <a:off x="6410838" y="6188081"/>
            <a:ext cx="218562" cy="13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55697"/>
              </p:ext>
            </p:extLst>
          </p:nvPr>
        </p:nvGraphicFramePr>
        <p:xfrm>
          <a:off x="89604" y="4816504"/>
          <a:ext cx="3019244" cy="1508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96"/>
                <a:gridCol w="1905000"/>
                <a:gridCol w="975248"/>
              </a:tblGrid>
              <a:tr h="177257">
                <a:tc rowSpan="8">
                  <a:txBody>
                    <a:bodyPr/>
                    <a:lstStyle/>
                    <a:p>
                      <a:pPr algn="ctr" fontAlgn="ctr"/>
                      <a:endParaRPr lang="en-US" sz="1400" b="1" u="none" strike="noStrike" dirty="0" smtClean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  <a:latin typeface="+mn-lt"/>
                        </a:rPr>
                        <a:t>PORT_NAME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DRIVE TRAIN</a:t>
                      </a:r>
                    </a:p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ctr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L1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L2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L3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L4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R1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R2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  <a:tr h="17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Planetary R3 Temperature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5632" marR="5632" marT="5632" marB="0" anchor="b"/>
                </a:tc>
              </a:tr>
            </a:tbl>
          </a:graphicData>
        </a:graphic>
      </p:graphicFrame>
      <p:sp>
        <p:nvSpPr>
          <p:cNvPr id="86" name="Oval 85"/>
          <p:cNvSpPr/>
          <p:nvPr/>
        </p:nvSpPr>
        <p:spPr>
          <a:xfrm>
            <a:off x="1887573" y="5105400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endCxn id="86" idx="1"/>
          </p:cNvCxnSpPr>
          <p:nvPr/>
        </p:nvCxnSpPr>
        <p:spPr>
          <a:xfrm>
            <a:off x="1887573" y="5105400"/>
            <a:ext cx="256662" cy="12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36854" y="5308725"/>
            <a:ext cx="254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887573" y="5524500"/>
            <a:ext cx="37073" cy="4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1793677" y="5713063"/>
            <a:ext cx="159230" cy="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887573" y="5867400"/>
            <a:ext cx="297135" cy="6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1873292" y="5914082"/>
            <a:ext cx="311416" cy="21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1873292" y="5901138"/>
            <a:ext cx="450808" cy="37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97524" y="3620213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Vehicle 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3561182" y="3505200"/>
            <a:ext cx="17526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4607762" y="2812618"/>
            <a:ext cx="307138" cy="70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2" idx="1"/>
          </p:cNvCxnSpPr>
          <p:nvPr/>
        </p:nvCxnSpPr>
        <p:spPr>
          <a:xfrm>
            <a:off x="3243154" y="3451524"/>
            <a:ext cx="574690" cy="17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2" idx="3"/>
          </p:cNvCxnSpPr>
          <p:nvPr/>
        </p:nvCxnSpPr>
        <p:spPr>
          <a:xfrm flipV="1">
            <a:off x="3149839" y="4220648"/>
            <a:ext cx="668005" cy="94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4607762" y="4343400"/>
            <a:ext cx="233013" cy="155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102" idx="6"/>
          </p:cNvCxnSpPr>
          <p:nvPr/>
        </p:nvCxnSpPr>
        <p:spPr>
          <a:xfrm flipH="1" flipV="1">
            <a:off x="5313782" y="3924300"/>
            <a:ext cx="451656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3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Develop and construct a set of statistical analysis (algorithms, models, data mining techniques, etc.)  tools for identifying required maintenance trend.</a:t>
            </a:r>
          </a:p>
          <a:p>
            <a:pPr lvl="0"/>
            <a:r>
              <a:rPr lang="en-US" dirty="0"/>
              <a:t>Develop and construct a set of prognostics tools for determining remaining useful life of vehicles’ component/subsystem.</a:t>
            </a:r>
          </a:p>
          <a:p>
            <a:pPr lvl="0"/>
            <a:r>
              <a:rPr lang="en-US" dirty="0"/>
              <a:t>Develop a system reliability framework to decrease the frequency of unscheduled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5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Description: Description: ESDR_De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5029200" cy="353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2572" y="4648200"/>
            <a:ext cx="81215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ARL BASELINE: describes different versions of EPLS hardware/software associated with each </a:t>
            </a:r>
            <a:r>
              <a:rPr lang="en-US" altLang="en-US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vehicle</a:t>
            </a:r>
            <a:endParaRPr lang="en-US" altLang="en-US" sz="600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OPERATING MODE: defines the vehicle operating </a:t>
            </a:r>
            <a:r>
              <a:rPr lang="en-US" altLang="en-US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OUTPORT</a:t>
            </a: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gives a description of sensors connected with each vehicle, their type and description  </a:t>
            </a:r>
            <a:endParaRPr lang="en-US" altLang="en-US" sz="600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ALERTS: explains threshold, state and region associated with each vehicle, operating modes and </a:t>
            </a:r>
            <a:r>
              <a:rPr lang="en-US" altLang="en-US" sz="14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outports</a:t>
            </a:r>
            <a:endParaRPr lang="en-US" altLang="en-US" sz="600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ENUMERATION TABLES: gives a state level (e.g. very-low, very-high</a:t>
            </a:r>
            <a:r>
              <a:rPr lang="en-US" altLang="en-US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</a:t>
            </a:r>
            <a:endParaRPr lang="en-US" altLang="en-US" sz="600" dirty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EVENTS: provides the time history for each vehicle and </a:t>
            </a:r>
            <a:r>
              <a:rPr lang="en-US" altLang="en-US" sz="14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sensor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480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subsystems and related sensors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8" y="1905000"/>
            <a:ext cx="8639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Vehicle type vs. total number of alerts </a:t>
            </a:r>
            <a:endParaRPr lang="en-US" dirty="0"/>
          </a:p>
        </p:txBody>
      </p:sp>
      <p:pic>
        <p:nvPicPr>
          <p:cNvPr id="3074" name="Picture 2" descr="C:\MATLAB6p5\work\Nicole\SBIR_GroundVehicle\TotalAlertsALLvehicle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920"/>
          <a:stretch/>
        </p:blipFill>
        <p:spPr bwMode="auto">
          <a:xfrm>
            <a:off x="0" y="2231570"/>
            <a:ext cx="423454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MATLAB6p5\work\Nicole\SBIR_GroundVehicle\TotalAlertsALLvehicles_sever1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r="6250"/>
          <a:stretch/>
        </p:blipFill>
        <p:spPr bwMode="auto">
          <a:xfrm>
            <a:off x="4942114" y="2231570"/>
            <a:ext cx="420188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68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AAV</a:t>
            </a:r>
            <a:r>
              <a:rPr lang="en-US" dirty="0" smtClean="0"/>
              <a:t>: Vehicle vs. total number of alerts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6" r="8518" b="6457"/>
          <a:stretch/>
        </p:blipFill>
        <p:spPr bwMode="auto">
          <a:xfrm>
            <a:off x="377528" y="838200"/>
            <a:ext cx="8479972" cy="305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r="8829" b="6645"/>
          <a:stretch/>
        </p:blipFill>
        <p:spPr bwMode="auto">
          <a:xfrm>
            <a:off x="377528" y="3799114"/>
            <a:ext cx="8306958" cy="305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3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AAV</a:t>
            </a:r>
            <a:r>
              <a:rPr lang="en-US" dirty="0" smtClean="0"/>
              <a:t>: Subsystem vs. total number of alerts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6" r="8649" b="5032"/>
          <a:stretch/>
        </p:blipFill>
        <p:spPr bwMode="auto">
          <a:xfrm>
            <a:off x="3601410" y="3802380"/>
            <a:ext cx="5542590" cy="30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r="8288" b="4489"/>
          <a:stretch/>
        </p:blipFill>
        <p:spPr bwMode="auto">
          <a:xfrm>
            <a:off x="0" y="838200"/>
            <a:ext cx="5541759" cy="306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4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2057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62250"/>
              </p:ext>
            </p:extLst>
          </p:nvPr>
        </p:nvGraphicFramePr>
        <p:xfrm>
          <a:off x="1890409" y="152400"/>
          <a:ext cx="7239000" cy="6344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2606"/>
                <a:gridCol w="1985210"/>
                <a:gridCol w="4261184"/>
              </a:tblGrid>
              <a:tr h="1200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  <a:latin typeface="+mn-lt"/>
                        </a:rPr>
                        <a:t>OPERATING_MODE</a:t>
                      </a:r>
                      <a:endParaRPr lang="en-US" sz="1050" b="1" i="0" u="none" strike="noStrike" dirty="0">
                        <a:solidFill>
                          <a:srgbClr val="F79646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  <a:latin typeface="+mn-lt"/>
                        </a:rPr>
                        <a:t>MODE_ID</a:t>
                      </a:r>
                      <a:endParaRPr lang="en-US" sz="1050" b="1" i="0" u="none" strike="noStrike" dirty="0">
                        <a:solidFill>
                          <a:srgbClr val="C0504D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  <a:latin typeface="+mn-lt"/>
                        </a:rPr>
                        <a:t>MODE_NAME</a:t>
                      </a:r>
                      <a:endParaRPr lang="en-US" sz="1050" b="1" i="0" u="none" strike="noStrike" dirty="0">
                        <a:solidFill>
                          <a:srgbClr val="C0504D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DESCRIPTION</a:t>
                      </a:r>
                      <a:endParaRPr lang="en-US" sz="1050" b="1" i="0" u="none" strike="noStrike" dirty="0">
                        <a:solidFill>
                          <a:srgbClr val="C0504D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ctr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'Standby'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'Master Switch On and Engine Not Running'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'Prime'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'Starter cranking engine, fuel switch off'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'Start'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'Vehicle is Starting'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'IgnitionOn'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'Ignition Switch Is On'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90726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'Run'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'Engine running and Vehicle not Moving'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'Drive'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'Vehicle Moving with Engine Running'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'EngineOn'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'Engine Running'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'LowIdle'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'Vehicle not Moving and Engine RPM Between 500 and 750'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'HighIdle'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'Vehicle not Moving and Engine RPM Between 1100 and 1300'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'Idle'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'Vehicle Idling (Low or High)'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'RPM-10'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'Engine RPM Less than 1000'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'RPM10to15'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'Engine RPM [1000 1500['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'RPM15to23'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'Engine RPM [1500 2300['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    'RPM+20'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'Engine RPM Greater than 2000'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'DriveRPM-10'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'Vehicle Driving with ERPM less 1000'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'DriveRPM+20'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'Vehicle Driving with ERPM greater 2000'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'AltCharging'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'Alternator Providing Power to Vehicle'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'Ialt+5'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'Alternator Current greater 5A'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  <a:latin typeface="+mn-lt"/>
                        </a:rPr>
                        <a:t>    'StandbyDisch'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'Vehicle in Standby and Battery Discharging'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19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'Ibatt+10'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'Battery Current Greater than 10 amps'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20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'BattCharge'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'Battery Pack is Being Charged'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'</a:t>
                      </a:r>
                      <a:r>
                        <a:rPr lang="en-US" sz="105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BattDischEngOff</a:t>
                      </a:r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'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'Battery Pack is Discharging with the engine off'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'BattDisch'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'Battery Pack is Being Discharged'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22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'FrFuelPumpOn'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'Front Fuel Pump is Powered'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23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'RrFuelPumpOn'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'Rear Fuel Pump is Powered'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24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'IdleIalt-30'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'Vehicle Idle and Alternator Current Less than 30 amps'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'Batt1Temp+10'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'Battery #1 Temperature Greater than 10C'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  <a:latin typeface="+mn-lt"/>
                        </a:rPr>
                        <a:t>26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'Batt1Temp-10'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'Battery #1 Temperature Less than 10C'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27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'Batt2Temp+10'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'Battery #2 Temperature Greater than 10C'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28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'Batt2Temp-10'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'Battery #2 Temperature Less than 10C'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'Batt3Temp+10'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'Battery #3 Temperature Greater than 10C'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'Batt3Temp-10'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'Battery #3 Temperature Less than 10C'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'Batt4Temp+10'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'Battery #4 Temperature Greater than 10C'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'Batt4Temp-10'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'Battery #4 Temperature Less than 10C'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33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'AccelRPM15to23'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+mn-lt"/>
                        </a:rPr>
                        <a:t>    'Acceleration positive, ERPM [1500 2300['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14315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34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'RPM+20Spd+50'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'RPM greater 2000, Speed greater 50kph'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42798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34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'RPM-20Spd+50'</a:t>
                      </a:r>
                      <a:endParaRPr lang="en-US" sz="1050" b="0" i="0" u="none" strike="noStrike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   'RPM greater 2000, Speed greater 50kph'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2057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br>
              <a:rPr lang="en-US" dirty="0" smtClean="0"/>
            </a:br>
            <a:r>
              <a:rPr lang="en-US" dirty="0" smtClean="0"/>
              <a:t>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717072"/>
              </p:ext>
            </p:extLst>
          </p:nvPr>
        </p:nvGraphicFramePr>
        <p:xfrm>
          <a:off x="1905001" y="-152400"/>
          <a:ext cx="6477001" cy="7132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8121"/>
                <a:gridCol w="1776241"/>
                <a:gridCol w="3812639"/>
              </a:tblGrid>
              <a:tr h="15074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OPERATING_MODE</a:t>
                      </a:r>
                      <a:endParaRPr lang="en-US" sz="1000" b="1" i="0" u="none" strike="noStrike" dirty="0">
                        <a:solidFill>
                          <a:srgbClr val="F79646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MODE_ID</a:t>
                      </a:r>
                      <a:endParaRPr lang="en-US" sz="1000" b="1" i="0" u="none" strike="noStrike">
                        <a:solidFill>
                          <a:srgbClr val="C0504D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MODE_NAME</a:t>
                      </a:r>
                      <a:endParaRPr lang="en-US" sz="1000" b="1" i="0" u="none" strike="noStrike">
                        <a:solidFill>
                          <a:srgbClr val="C0504D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+mn-lt"/>
                        </a:rPr>
                        <a:t>DESCRIPTION</a:t>
                      </a:r>
                      <a:endParaRPr lang="en-US" sz="1000" b="1" i="0" u="none" strike="noStrike">
                        <a:solidFill>
                          <a:srgbClr val="C0504D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ctr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'RPM+14'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RPM Greater than 1400'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'StdbyIbat-5'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'Vehicle in Standby and Battery Current Less than 5 amps'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'Speed2to20'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2 and 20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'Speed20to30'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20 and 30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'Speed30to45'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30 and 45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'Speed45to60'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45 and 60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'Speed60to80'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60 and 80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'Speed80to100'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80 and 100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'Speed100to130'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100 and 130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'Speed+130'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Greater 130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'DriveRPM1500to3500'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'Vehicle Driving and Engine RPM Between 1500 and 3500'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'DriveRPM2000tp3500'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'Vehicle Driving and Engine RPM Between 2000 and 3500'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'DriveAccel'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'Vehicle Driving and Acceleration Positive'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'DriveBrake'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'Vehicle Driving and Brake Switch On'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'RPM+15'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RPM greater than 1500'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'RPM+7'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RPM greater than 700'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'Speed-8'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less than 8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'Speed+8'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greater than 8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'TCLocked'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'Torque Converter Locked'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'TrannyMode1'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'Gear 2 and Transmission Output RPM Greater than 200'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'TrannyMode2'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'Gear -1 and Transmission Output RPM Greater than 50'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'TrannyMode3'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'Gear 2 and Not shifting, and Speed greater than 7 km/h'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'TrannyMode4'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'Gear -1 and Not shifting, and Transmission Input RPM Greater than 50'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'TrannyMode5'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'Gear -1 and Transmission Input RPM Greater 100'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'PumpState'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'PTO Pump State Active'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'EngineOnRPM2310to2610'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on, Engine RPM [2310 2610]'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'RPM+16'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RPM Greater than 1600'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'BattPackI-25'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'Battery Pack Current Less than 25A'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'Speed0to5'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0 and 5 mph'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'Speed5to15'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5 and 15 mph'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'Speed15to40'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15 and 40 mph'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'Speed40to65'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Between 40 and 65 mph'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'Speed65+'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'Speed Greater than 65 mph'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'LowIdleEngOilTemp+60'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'Low Idle RPM and Eng Oil Temp Greater than 60C'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'EngineOnRPM-28'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on and RPM less than 2800'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'EngineOnRPM-24'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on and RPM less than 2400'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'EngineOnRPM-20'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on and RPM less than 2000'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'EngOn1Hour'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has been on for over 1 hour'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'RPM+1500for10Sec'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RPM greater than 1500 for at least 10 seconds'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'RPM+1500CoolTemp+160'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'Engine RPM greater than 1500 and coolant temp greater than 160F'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'Mode74inLast10sec'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'Mode 74 occured within the last 10 seconds'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'VMDConnected'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   '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VMD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is connected'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'DAGRConnected'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'DAGR is connected'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  <a:tr h="15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    'TRUE'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   'Mode independent'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59" marR="2659" marT="265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5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APETRE@BRRQPINFUVWYY5L6" val="413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1551</Words>
  <Application>Microsoft Office PowerPoint</Application>
  <PresentationFormat>On-screen Show (4:3)</PresentationFormat>
  <Paragraphs>361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Baskerville Old Face</vt:lpstr>
      <vt:lpstr>Calibri</vt:lpstr>
      <vt:lpstr>Times New Roman</vt:lpstr>
      <vt:lpstr>Office Theme</vt:lpstr>
      <vt:lpstr>Ground vehicle </vt:lpstr>
      <vt:lpstr>Objectives</vt:lpstr>
      <vt:lpstr>PowerPoint Presentation</vt:lpstr>
      <vt:lpstr>Main subsystems and related sensors</vt:lpstr>
      <vt:lpstr>Vehicle type vs. total number of alerts </vt:lpstr>
      <vt:lpstr>AAV: Vehicle vs. total number of alerts </vt:lpstr>
      <vt:lpstr>AAV: Subsystem vs. total number of alerts</vt:lpstr>
      <vt:lpstr>MODES</vt:lpstr>
      <vt:lpstr>Cont. MODES</vt:lpstr>
      <vt:lpstr>AAV: Modes vs. total number of alerts </vt:lpstr>
      <vt:lpstr>PowerPoint Presentation</vt:lpstr>
      <vt:lpstr>PowerPoint Presentation</vt:lpstr>
      <vt:lpstr>PowerPoint Presentation</vt:lpstr>
      <vt:lpstr>PowerPoint Presentation</vt:lpstr>
      <vt:lpstr>Prediction of the alert pattern</vt:lpstr>
      <vt:lpstr>ANFIS – Artificial Neuro-Fuzzy Inference System </vt:lpstr>
      <vt:lpstr>Remaining useful life of each subsystem</vt:lpstr>
      <vt:lpstr>Reliability of Vehicle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Apetre</dc:creator>
  <cp:lastModifiedBy>Anahita Imanian</cp:lastModifiedBy>
  <cp:revision>56</cp:revision>
  <dcterms:created xsi:type="dcterms:W3CDTF">2011-07-07T17:22:27Z</dcterms:created>
  <dcterms:modified xsi:type="dcterms:W3CDTF">2018-02-12T23:20:36Z</dcterms:modified>
</cp:coreProperties>
</file>