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3ff6116b09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3ff6116b09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3ff6116b09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3ff6116b09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ff6116b09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3ff6116b09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3ff6116b09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3ff6116b09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40161e748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40161e748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40161e748b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40161e748b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3ff6116b09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3ff6116b09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3ff6116b0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3ff6116b0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3ff6116b0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3ff6116b0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3ff6116b0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3ff6116b0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3ff6116b09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3ff6116b09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3ff6116b09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3ff6116b09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3ff6116b09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3ff6116b0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3ff6116b09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3ff6116b09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3ff6116b09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3ff6116b09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3.png"/><Relationship Id="rId4" Type="http://schemas.openxmlformats.org/officeDocument/2006/relationships/image" Target="../media/image7.png"/><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8.png"/><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ithub.com/aimanlameesa/Week-1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8.png"/><Relationship Id="rId5"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418400"/>
            <a:ext cx="8520600" cy="31230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0"/>
              </a:spcAft>
              <a:buNone/>
            </a:pPr>
            <a:r>
              <a:rPr b="1" lang="en" sz="2000"/>
              <a:t>Group Name : </a:t>
            </a:r>
            <a:r>
              <a:rPr b="1" lang="en" sz="2000">
                <a:latin typeface="Roboto"/>
                <a:ea typeface="Roboto"/>
                <a:cs typeface="Roboto"/>
                <a:sym typeface="Roboto"/>
              </a:rPr>
              <a:t>Dream Crushers</a:t>
            </a:r>
            <a:endParaRPr b="1" sz="2000">
              <a:latin typeface="Roboto"/>
              <a:ea typeface="Roboto"/>
              <a:cs typeface="Roboto"/>
              <a:sym typeface="Roboto"/>
            </a:endParaRPr>
          </a:p>
          <a:p>
            <a:pPr indent="0" lvl="0" marL="0" rtl="0" algn="ctr">
              <a:lnSpc>
                <a:spcPct val="115000"/>
              </a:lnSpc>
              <a:spcBef>
                <a:spcPts val="0"/>
              </a:spcBef>
              <a:spcAft>
                <a:spcPts val="0"/>
              </a:spcAft>
              <a:buNone/>
            </a:pPr>
            <a:r>
              <a:t/>
            </a:r>
            <a:endParaRPr sz="1100"/>
          </a:p>
          <a:p>
            <a:pPr indent="0" lvl="0" marL="0" rtl="0" algn="ctr">
              <a:lnSpc>
                <a:spcPct val="115000"/>
              </a:lnSpc>
              <a:spcBef>
                <a:spcPts val="0"/>
              </a:spcBef>
              <a:spcAft>
                <a:spcPts val="0"/>
              </a:spcAft>
              <a:buNone/>
            </a:pPr>
            <a:r>
              <a:rPr lang="en" sz="1400"/>
              <a:t>Name : Aiman Lameesa</a:t>
            </a:r>
            <a:endParaRPr sz="1400"/>
          </a:p>
          <a:p>
            <a:pPr indent="0" lvl="0" marL="0" rtl="0" algn="ctr">
              <a:lnSpc>
                <a:spcPct val="115000"/>
              </a:lnSpc>
              <a:spcBef>
                <a:spcPts val="0"/>
              </a:spcBef>
              <a:spcAft>
                <a:spcPts val="0"/>
              </a:spcAft>
              <a:buNone/>
            </a:pPr>
            <a:r>
              <a:rPr lang="en" sz="1400"/>
              <a:t>Email: st122876@ait.asia</a:t>
            </a:r>
            <a:endParaRPr sz="1400"/>
          </a:p>
          <a:p>
            <a:pPr indent="0" lvl="0" marL="0" rtl="0" algn="ctr">
              <a:lnSpc>
                <a:spcPct val="115000"/>
              </a:lnSpc>
              <a:spcBef>
                <a:spcPts val="0"/>
              </a:spcBef>
              <a:spcAft>
                <a:spcPts val="0"/>
              </a:spcAft>
              <a:buNone/>
            </a:pPr>
            <a:r>
              <a:rPr lang="en" sz="1400"/>
              <a:t>Country: Bangladesh</a:t>
            </a:r>
            <a:endParaRPr sz="1400"/>
          </a:p>
          <a:p>
            <a:pPr indent="0" lvl="0" marL="0" rtl="0" algn="ctr">
              <a:lnSpc>
                <a:spcPct val="115000"/>
              </a:lnSpc>
              <a:spcBef>
                <a:spcPts val="0"/>
              </a:spcBef>
              <a:spcAft>
                <a:spcPts val="0"/>
              </a:spcAft>
              <a:buNone/>
            </a:pPr>
            <a:r>
              <a:rPr lang="en" sz="1400"/>
              <a:t>College: Asian Institute of Technology</a:t>
            </a:r>
            <a:endParaRPr sz="1400"/>
          </a:p>
          <a:p>
            <a:pPr indent="0" lvl="0" marL="0" rtl="0" algn="ctr">
              <a:lnSpc>
                <a:spcPct val="115000"/>
              </a:lnSpc>
              <a:spcBef>
                <a:spcPts val="0"/>
              </a:spcBef>
              <a:spcAft>
                <a:spcPts val="0"/>
              </a:spcAft>
              <a:buNone/>
            </a:pPr>
            <a:r>
              <a:rPr lang="en" sz="1400"/>
              <a:t>Specialization (Data Science, NLP, Data Analyst): Data Science</a:t>
            </a:r>
            <a:endParaRPr sz="1400"/>
          </a:p>
          <a:p>
            <a:pPr indent="0" lvl="0" marL="0" rtl="0" algn="l">
              <a:lnSpc>
                <a:spcPct val="115000"/>
              </a:lnSpc>
              <a:spcBef>
                <a:spcPts val="0"/>
              </a:spcBef>
              <a:spcAft>
                <a:spcPts val="0"/>
              </a:spcAft>
              <a:buNone/>
            </a:pPr>
            <a:r>
              <a:t/>
            </a:r>
            <a:endParaRPr sz="1100"/>
          </a:p>
          <a:p>
            <a:pPr indent="0" lvl="0" marL="0" rtl="0" algn="ctr">
              <a:lnSpc>
                <a:spcPct val="115000"/>
              </a:lnSpc>
              <a:spcBef>
                <a:spcPts val="0"/>
              </a:spcBef>
              <a:spcAft>
                <a:spcPts val="0"/>
              </a:spcAft>
              <a:buNone/>
            </a:pPr>
            <a:r>
              <a:rPr b="1" lang="en" sz="1400"/>
              <a:t>“Customer Segmentation”</a:t>
            </a:r>
            <a:r>
              <a:rPr lang="en" sz="1400"/>
              <a:t> dataset is selected for my group project.</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2400"/>
              <a:t>Exploratory Data Analysis</a:t>
            </a:r>
            <a:endParaRPr sz="2400"/>
          </a:p>
        </p:txBody>
      </p:sp>
      <p:sp>
        <p:nvSpPr>
          <p:cNvPr id="122" name="Google Shape;122;p22"/>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just">
              <a:spcBef>
                <a:spcPts val="900"/>
              </a:spcBef>
              <a:spcAft>
                <a:spcPts val="900"/>
              </a:spcAft>
              <a:buNone/>
            </a:pPr>
            <a:r>
              <a:rPr lang="en" sz="1400">
                <a:solidFill>
                  <a:schemeClr val="dk1"/>
                </a:solidFill>
              </a:rPr>
              <a:t>The majority of the customers only have the current accounts</a:t>
            </a:r>
            <a:r>
              <a:rPr lang="en" sz="1400">
                <a:solidFill>
                  <a:schemeClr val="dk1"/>
                </a:solidFill>
              </a:rPr>
              <a:t>. Since they do not have the derivada account or junior account, the bank can focus on these facilities while introducing offers. </a:t>
            </a:r>
            <a:endParaRPr sz="1400">
              <a:solidFill>
                <a:schemeClr val="dk1"/>
              </a:solidFill>
            </a:endParaRPr>
          </a:p>
        </p:txBody>
      </p:sp>
      <p:pic>
        <p:nvPicPr>
          <p:cNvPr id="123" name="Google Shape;123;p22"/>
          <p:cNvPicPr preferRelativeResize="0"/>
          <p:nvPr/>
        </p:nvPicPr>
        <p:blipFill>
          <a:blip r:embed="rId3">
            <a:alphaModFix/>
          </a:blip>
          <a:stretch>
            <a:fillRect/>
          </a:stretch>
        </p:blipFill>
        <p:spPr>
          <a:xfrm>
            <a:off x="152400" y="1877575"/>
            <a:ext cx="3336476" cy="3098156"/>
          </a:xfrm>
          <a:prstGeom prst="rect">
            <a:avLst/>
          </a:prstGeom>
          <a:noFill/>
          <a:ln>
            <a:noFill/>
          </a:ln>
        </p:spPr>
      </p:pic>
      <p:pic>
        <p:nvPicPr>
          <p:cNvPr id="124" name="Google Shape;124;p22"/>
          <p:cNvPicPr preferRelativeResize="0"/>
          <p:nvPr/>
        </p:nvPicPr>
        <p:blipFill>
          <a:blip r:embed="rId4">
            <a:alphaModFix/>
          </a:blip>
          <a:stretch>
            <a:fillRect/>
          </a:stretch>
        </p:blipFill>
        <p:spPr>
          <a:xfrm>
            <a:off x="3641276" y="2209763"/>
            <a:ext cx="2618875" cy="2433771"/>
          </a:xfrm>
          <a:prstGeom prst="rect">
            <a:avLst/>
          </a:prstGeom>
          <a:noFill/>
          <a:ln>
            <a:noFill/>
          </a:ln>
        </p:spPr>
      </p:pic>
      <p:pic>
        <p:nvPicPr>
          <p:cNvPr id="125" name="Google Shape;125;p22"/>
          <p:cNvPicPr preferRelativeResize="0"/>
          <p:nvPr/>
        </p:nvPicPr>
        <p:blipFill>
          <a:blip r:embed="rId5">
            <a:alphaModFix/>
          </a:blip>
          <a:stretch>
            <a:fillRect/>
          </a:stretch>
        </p:blipFill>
        <p:spPr>
          <a:xfrm>
            <a:off x="6412550" y="2229712"/>
            <a:ext cx="2579050" cy="239388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2400"/>
              <a:t>Exploratory Data Analysis</a:t>
            </a:r>
            <a:endParaRPr sz="2400"/>
          </a:p>
        </p:txBody>
      </p:sp>
      <p:sp>
        <p:nvSpPr>
          <p:cNvPr id="131" name="Google Shape;131;p23"/>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just">
              <a:spcBef>
                <a:spcPts val="900"/>
              </a:spcBef>
              <a:spcAft>
                <a:spcPts val="900"/>
              </a:spcAft>
              <a:buNone/>
            </a:pPr>
            <a:r>
              <a:rPr lang="en" sz="1400">
                <a:solidFill>
                  <a:schemeClr val="dk1"/>
                </a:solidFill>
              </a:rPr>
              <a:t>Also, most of the customers</a:t>
            </a:r>
            <a:r>
              <a:rPr lang="en" sz="1400">
                <a:solidFill>
                  <a:schemeClr val="dk1"/>
                </a:solidFill>
              </a:rPr>
              <a:t> do not have any deposit, the bank can introduce special offers on having deposits, specially short-term and medium-term deposits. </a:t>
            </a:r>
            <a:endParaRPr sz="1400">
              <a:solidFill>
                <a:schemeClr val="dk1"/>
              </a:solidFill>
            </a:endParaRPr>
          </a:p>
        </p:txBody>
      </p:sp>
      <p:pic>
        <p:nvPicPr>
          <p:cNvPr id="132" name="Google Shape;132;p23"/>
          <p:cNvPicPr preferRelativeResize="0"/>
          <p:nvPr/>
        </p:nvPicPr>
        <p:blipFill>
          <a:blip r:embed="rId3">
            <a:alphaModFix/>
          </a:blip>
          <a:stretch>
            <a:fillRect/>
          </a:stretch>
        </p:blipFill>
        <p:spPr>
          <a:xfrm>
            <a:off x="399800" y="2229725"/>
            <a:ext cx="2845225" cy="2628025"/>
          </a:xfrm>
          <a:prstGeom prst="rect">
            <a:avLst/>
          </a:prstGeom>
          <a:noFill/>
          <a:ln>
            <a:noFill/>
          </a:ln>
        </p:spPr>
      </p:pic>
      <p:pic>
        <p:nvPicPr>
          <p:cNvPr id="133" name="Google Shape;133;p23"/>
          <p:cNvPicPr preferRelativeResize="0"/>
          <p:nvPr/>
        </p:nvPicPr>
        <p:blipFill>
          <a:blip r:embed="rId4">
            <a:alphaModFix/>
          </a:blip>
          <a:stretch>
            <a:fillRect/>
          </a:stretch>
        </p:blipFill>
        <p:spPr>
          <a:xfrm>
            <a:off x="3325600" y="2226650"/>
            <a:ext cx="2845225" cy="2634187"/>
          </a:xfrm>
          <a:prstGeom prst="rect">
            <a:avLst/>
          </a:prstGeom>
          <a:noFill/>
          <a:ln>
            <a:noFill/>
          </a:ln>
        </p:spPr>
      </p:pic>
      <p:pic>
        <p:nvPicPr>
          <p:cNvPr id="134" name="Google Shape;134;p23"/>
          <p:cNvPicPr preferRelativeResize="0"/>
          <p:nvPr/>
        </p:nvPicPr>
        <p:blipFill>
          <a:blip r:embed="rId5">
            <a:alphaModFix/>
          </a:blip>
          <a:stretch>
            <a:fillRect/>
          </a:stretch>
        </p:blipFill>
        <p:spPr>
          <a:xfrm>
            <a:off x="6251400" y="2229725"/>
            <a:ext cx="2785186" cy="2586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2400"/>
              <a:t>Exploratory Data Analysis</a:t>
            </a:r>
            <a:endParaRPr sz="2400"/>
          </a:p>
        </p:txBody>
      </p:sp>
      <p:sp>
        <p:nvSpPr>
          <p:cNvPr id="140" name="Google Shape;140;p24"/>
          <p:cNvSpPr txBox="1"/>
          <p:nvPr>
            <p:ph idx="1" type="body"/>
          </p:nvPr>
        </p:nvSpPr>
        <p:spPr>
          <a:xfrm>
            <a:off x="311700" y="1142275"/>
            <a:ext cx="8520600" cy="572700"/>
          </a:xfrm>
          <a:prstGeom prst="rect">
            <a:avLst/>
          </a:prstGeom>
        </p:spPr>
        <p:txBody>
          <a:bodyPr anchorCtr="0" anchor="t" bIns="91425" lIns="91425" spcFirstLastPara="1" rIns="91425" wrap="square" tIns="91425">
            <a:noAutofit/>
          </a:bodyPr>
          <a:lstStyle/>
          <a:p>
            <a:pPr indent="0" lvl="0" marL="0" rtl="0" algn="just">
              <a:spcBef>
                <a:spcPts val="900"/>
              </a:spcBef>
              <a:spcAft>
                <a:spcPts val="900"/>
              </a:spcAft>
              <a:buNone/>
            </a:pPr>
            <a:r>
              <a:rPr lang="en" sz="1400">
                <a:solidFill>
                  <a:schemeClr val="dk1"/>
                </a:solidFill>
              </a:rPr>
              <a:t>Moreover, </a:t>
            </a:r>
            <a:r>
              <a:rPr lang="en" sz="1400">
                <a:solidFill>
                  <a:schemeClr val="dk1"/>
                </a:solidFill>
              </a:rPr>
              <a:t>the bank can introduce Christmas offers for creating E-account, saving pensions, loans etc since most of the customers do not use these facilities. </a:t>
            </a:r>
            <a:endParaRPr sz="1400">
              <a:solidFill>
                <a:schemeClr val="dk1"/>
              </a:solidFill>
            </a:endParaRPr>
          </a:p>
        </p:txBody>
      </p:sp>
      <p:pic>
        <p:nvPicPr>
          <p:cNvPr id="141" name="Google Shape;141;p24"/>
          <p:cNvPicPr preferRelativeResize="0"/>
          <p:nvPr/>
        </p:nvPicPr>
        <p:blipFill>
          <a:blip r:embed="rId3">
            <a:alphaModFix/>
          </a:blip>
          <a:stretch>
            <a:fillRect/>
          </a:stretch>
        </p:blipFill>
        <p:spPr>
          <a:xfrm>
            <a:off x="311700" y="2210699"/>
            <a:ext cx="2871700" cy="2666076"/>
          </a:xfrm>
          <a:prstGeom prst="rect">
            <a:avLst/>
          </a:prstGeom>
          <a:noFill/>
          <a:ln>
            <a:noFill/>
          </a:ln>
        </p:spPr>
      </p:pic>
      <p:pic>
        <p:nvPicPr>
          <p:cNvPr id="142" name="Google Shape;142;p24"/>
          <p:cNvPicPr preferRelativeResize="0"/>
          <p:nvPr/>
        </p:nvPicPr>
        <p:blipFill>
          <a:blip r:embed="rId4">
            <a:alphaModFix/>
          </a:blip>
          <a:stretch>
            <a:fillRect/>
          </a:stretch>
        </p:blipFill>
        <p:spPr>
          <a:xfrm>
            <a:off x="3335800" y="2242337"/>
            <a:ext cx="2763200" cy="2561015"/>
          </a:xfrm>
          <a:prstGeom prst="rect">
            <a:avLst/>
          </a:prstGeom>
          <a:noFill/>
          <a:ln>
            <a:noFill/>
          </a:ln>
        </p:spPr>
      </p:pic>
      <p:pic>
        <p:nvPicPr>
          <p:cNvPr id="143" name="Google Shape;143;p24"/>
          <p:cNvPicPr preferRelativeResize="0"/>
          <p:nvPr/>
        </p:nvPicPr>
        <p:blipFill>
          <a:blip r:embed="rId5">
            <a:alphaModFix/>
          </a:blip>
          <a:stretch>
            <a:fillRect/>
          </a:stretch>
        </p:blipFill>
        <p:spPr>
          <a:xfrm>
            <a:off x="6251400" y="2251875"/>
            <a:ext cx="2740200" cy="254194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2400"/>
              <a:t>Recommended Modeling Technique</a:t>
            </a:r>
            <a:endParaRPr sz="2400"/>
          </a:p>
        </p:txBody>
      </p:sp>
      <p:sp>
        <p:nvSpPr>
          <p:cNvPr id="149" name="Google Shape;14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400">
                <a:solidFill>
                  <a:srgbClr val="222222"/>
                </a:solidFill>
              </a:rPr>
              <a:t>To segment the groups of the customers, we can use unsupervised machine learning algorithms, such as, K-means clustering in this given dataset. There are other clustering algorithms to segment the customers into different groups but K-means clustering is the most popular one to solve segmentation problems given some features. </a:t>
            </a:r>
            <a:endParaRPr sz="1400">
              <a:solidFill>
                <a:srgbClr val="222222"/>
              </a:solidFill>
            </a:endParaRPr>
          </a:p>
          <a:p>
            <a:pPr indent="0" lvl="0" marL="0" rtl="0" algn="just">
              <a:spcBef>
                <a:spcPts val="0"/>
              </a:spcBef>
              <a:spcAft>
                <a:spcPts val="0"/>
              </a:spcAft>
              <a:buNone/>
            </a:pPr>
            <a:r>
              <a:t/>
            </a:r>
            <a:endParaRPr sz="1400">
              <a:solidFill>
                <a:srgbClr val="222222"/>
              </a:solidFill>
            </a:endParaRPr>
          </a:p>
          <a:p>
            <a:pPr indent="-317500" lvl="0" marL="457200" rtl="0" algn="just">
              <a:spcBef>
                <a:spcPts val="0"/>
              </a:spcBef>
              <a:spcAft>
                <a:spcPts val="0"/>
              </a:spcAft>
              <a:buClr>
                <a:srgbClr val="222222"/>
              </a:buClr>
              <a:buSzPts val="1400"/>
              <a:buChar char="●"/>
            </a:pPr>
            <a:r>
              <a:rPr lang="en" sz="1400">
                <a:solidFill>
                  <a:srgbClr val="222222"/>
                </a:solidFill>
              </a:rPr>
              <a:t>K-means clustering utilizes some clusters to calculate the features for each customer. Thus, it comes to a conclusion on how the customers should be segmented into different groups. So, this algorithm should be implemented in the next step for customer segmentation in this project.</a:t>
            </a:r>
            <a:endParaRPr sz="1400">
              <a:solidFill>
                <a:srgbClr val="222222"/>
              </a:solidFill>
            </a:endParaRPr>
          </a:p>
          <a:p>
            <a:pPr indent="0" lvl="0" marL="457200" rtl="0" algn="just">
              <a:spcBef>
                <a:spcPts val="0"/>
              </a:spcBef>
              <a:spcAft>
                <a:spcPts val="0"/>
              </a:spcAft>
              <a:buNone/>
            </a:pPr>
            <a:r>
              <a:rPr lang="en" sz="1400">
                <a:solidFill>
                  <a:srgbClr val="222222"/>
                </a:solidFill>
              </a:rPr>
              <a:t> </a:t>
            </a:r>
            <a:endParaRPr sz="1400">
              <a:solidFill>
                <a:srgbClr val="222222"/>
              </a:solidFill>
            </a:endParaRPr>
          </a:p>
          <a:p>
            <a:pPr indent="-317500" lvl="0" marL="457200" rtl="0" algn="just">
              <a:spcBef>
                <a:spcPts val="0"/>
              </a:spcBef>
              <a:spcAft>
                <a:spcPts val="0"/>
              </a:spcAft>
              <a:buClr>
                <a:srgbClr val="222222"/>
              </a:buClr>
              <a:buSzPts val="1400"/>
              <a:buChar char="●"/>
            </a:pPr>
            <a:r>
              <a:rPr lang="en" sz="1400">
                <a:solidFill>
                  <a:srgbClr val="222222"/>
                </a:solidFill>
              </a:rPr>
              <a:t>Some other algorithms, i.e., hierarchical clustering can be implemented to compare the results and come to a conclusion. </a:t>
            </a:r>
            <a:endParaRPr sz="14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2400"/>
              <a:t>Model</a:t>
            </a:r>
            <a:r>
              <a:rPr b="1" lang="en" sz="2400">
                <a:solidFill>
                  <a:srgbClr val="222222"/>
                </a:solidFill>
                <a:highlight>
                  <a:srgbClr val="FFFFFF"/>
                </a:highlight>
              </a:rPr>
              <a:t> Selection and Model Building</a:t>
            </a:r>
            <a:endParaRPr sz="2400"/>
          </a:p>
        </p:txBody>
      </p:sp>
      <p:sp>
        <p:nvSpPr>
          <p:cNvPr id="155" name="Google Shape;155;p26"/>
          <p:cNvSpPr txBox="1"/>
          <p:nvPr>
            <p:ph idx="1" type="body"/>
          </p:nvPr>
        </p:nvSpPr>
        <p:spPr>
          <a:xfrm>
            <a:off x="311700" y="1408350"/>
            <a:ext cx="4525800" cy="316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400">
                <a:solidFill>
                  <a:srgbClr val="222222"/>
                </a:solidFill>
              </a:rPr>
              <a:t>K-means clustering is selected for customer segmentation, where the Elbow method is used to obtain the number of clusters to segment the customers into different groups. The Elbow method is experimented from 1 cluster to 10 clusters. From the obtained result, we get two sharp curves at 2 and 3 clusters, which indicates that the number of groups for the customers given in the dataset should be either 2 or 3.</a:t>
            </a:r>
            <a:endParaRPr sz="1400">
              <a:solidFill>
                <a:srgbClr val="222222"/>
              </a:solidFill>
            </a:endParaRPr>
          </a:p>
          <a:p>
            <a:pPr indent="0" lvl="0" marL="0" rtl="0" algn="just">
              <a:spcBef>
                <a:spcPts val="0"/>
              </a:spcBef>
              <a:spcAft>
                <a:spcPts val="0"/>
              </a:spcAft>
              <a:buNone/>
            </a:pPr>
            <a:r>
              <a:t/>
            </a:r>
            <a:endParaRPr sz="1400">
              <a:solidFill>
                <a:srgbClr val="222222"/>
              </a:solidFill>
            </a:endParaRPr>
          </a:p>
        </p:txBody>
      </p:sp>
      <p:pic>
        <p:nvPicPr>
          <p:cNvPr id="156" name="Google Shape;156;p26"/>
          <p:cNvPicPr preferRelativeResize="0"/>
          <p:nvPr/>
        </p:nvPicPr>
        <p:blipFill>
          <a:blip r:embed="rId3">
            <a:alphaModFix/>
          </a:blip>
          <a:stretch>
            <a:fillRect/>
          </a:stretch>
        </p:blipFill>
        <p:spPr>
          <a:xfrm>
            <a:off x="4949075" y="1408350"/>
            <a:ext cx="3924300" cy="2743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2400"/>
              <a:t>Conclusion</a:t>
            </a:r>
            <a:endParaRPr sz="2400"/>
          </a:p>
        </p:txBody>
      </p:sp>
      <p:sp>
        <p:nvSpPr>
          <p:cNvPr id="162" name="Google Shape;162;p27"/>
          <p:cNvSpPr txBox="1"/>
          <p:nvPr>
            <p:ph idx="1" type="body"/>
          </p:nvPr>
        </p:nvSpPr>
        <p:spPr>
          <a:xfrm>
            <a:off x="311700" y="1745125"/>
            <a:ext cx="3362100" cy="2823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n" sz="1400">
                <a:solidFill>
                  <a:srgbClr val="222222"/>
                </a:solidFill>
              </a:rPr>
              <a:t>It is recommended to the bank to introduce Christmas offers to customers considering that their customers can be segmented into either 2 or 3 groups.</a:t>
            </a:r>
            <a:endParaRPr sz="1400">
              <a:solidFill>
                <a:schemeClr val="dk1"/>
              </a:solidFill>
            </a:endParaRPr>
          </a:p>
        </p:txBody>
      </p:sp>
      <p:pic>
        <p:nvPicPr>
          <p:cNvPr id="163" name="Google Shape;163;p27"/>
          <p:cNvPicPr preferRelativeResize="0"/>
          <p:nvPr/>
        </p:nvPicPr>
        <p:blipFill>
          <a:blip r:embed="rId3">
            <a:alphaModFix/>
          </a:blip>
          <a:stretch>
            <a:fillRect/>
          </a:stretch>
        </p:blipFill>
        <p:spPr>
          <a:xfrm>
            <a:off x="3776000" y="1206775"/>
            <a:ext cx="5205400" cy="3604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1316500"/>
            <a:ext cx="8520600" cy="8241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3600"/>
              <a:t>Thank You!</a:t>
            </a:r>
            <a:endParaRPr sz="3600"/>
          </a:p>
        </p:txBody>
      </p:sp>
      <p:sp>
        <p:nvSpPr>
          <p:cNvPr id="169" name="Google Shape;169;p28"/>
          <p:cNvSpPr txBox="1"/>
          <p:nvPr>
            <p:ph idx="1" type="body"/>
          </p:nvPr>
        </p:nvSpPr>
        <p:spPr>
          <a:xfrm>
            <a:off x="311700" y="2571750"/>
            <a:ext cx="8520600" cy="160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chemeClr val="dk1"/>
                </a:solidFill>
              </a:rPr>
              <a:t>Github Repo Link:</a:t>
            </a:r>
            <a:endParaRPr b="1"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u="sng">
                <a:solidFill>
                  <a:schemeClr val="hlink"/>
                </a:solidFill>
                <a:hlinkClick r:id="rId3"/>
              </a:rPr>
              <a:t>aimanlameesa/Week-13 (github.com)</a:t>
            </a:r>
            <a:endParaRPr sz="1400">
              <a:solidFill>
                <a:srgbClr val="22222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2400"/>
              <a:t>Problem Description</a:t>
            </a:r>
            <a:endParaRPr sz="2400"/>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900"/>
              </a:spcBef>
              <a:spcAft>
                <a:spcPts val="0"/>
              </a:spcAft>
              <a:buNone/>
            </a:pPr>
            <a:r>
              <a:rPr lang="en" sz="1400">
                <a:solidFill>
                  <a:schemeClr val="dk1"/>
                </a:solidFill>
              </a:rPr>
              <a:t>XYZ bank wants to introduce their Christmas offers to their customers. But they do not want to roll out the same offer to all their customers for some reasons:</a:t>
            </a:r>
            <a:endParaRPr sz="1400">
              <a:solidFill>
                <a:schemeClr val="dk1"/>
              </a:solidFill>
            </a:endParaRPr>
          </a:p>
          <a:p>
            <a:pPr indent="0" lvl="0" marL="0" rtl="0" algn="just">
              <a:spcBef>
                <a:spcPts val="900"/>
              </a:spcBef>
              <a:spcAft>
                <a:spcPts val="0"/>
              </a:spcAft>
              <a:buNone/>
            </a:pPr>
            <a:r>
              <a:t/>
            </a:r>
            <a:endParaRPr sz="1400">
              <a:solidFill>
                <a:schemeClr val="dk1"/>
              </a:solidFill>
            </a:endParaRPr>
          </a:p>
          <a:p>
            <a:pPr indent="-317500" lvl="0" marL="457200" rtl="0" algn="just">
              <a:lnSpc>
                <a:spcPct val="100000"/>
              </a:lnSpc>
              <a:spcBef>
                <a:spcPts val="900"/>
              </a:spcBef>
              <a:spcAft>
                <a:spcPts val="0"/>
              </a:spcAft>
              <a:buClr>
                <a:schemeClr val="dk1"/>
              </a:buClr>
              <a:buSzPts val="1400"/>
              <a:buChar char="●"/>
            </a:pPr>
            <a:r>
              <a:rPr lang="en" sz="1400">
                <a:solidFill>
                  <a:schemeClr val="dk1"/>
                </a:solidFill>
              </a:rPr>
              <a:t>It will not be profitable to introduce the same offer for different types of customers. </a:t>
            </a:r>
            <a:endParaRPr sz="1400">
              <a:solidFill>
                <a:schemeClr val="dk1"/>
              </a:solidFill>
            </a:endParaRPr>
          </a:p>
          <a:p>
            <a:pPr indent="0" lvl="0" marL="457200" rtl="0" algn="just">
              <a:lnSpc>
                <a:spcPct val="100000"/>
              </a:lnSpc>
              <a:spcBef>
                <a:spcPts val="900"/>
              </a:spcBef>
              <a:spcAft>
                <a:spcPts val="0"/>
              </a:spcAft>
              <a:buNone/>
            </a:pPr>
            <a:r>
              <a:t/>
            </a:r>
            <a:endParaRPr sz="1400">
              <a:solidFill>
                <a:schemeClr val="dk1"/>
              </a:solidFill>
            </a:endParaRPr>
          </a:p>
          <a:p>
            <a:pPr indent="-317500" lvl="0" marL="457200" rtl="0" algn="just">
              <a:lnSpc>
                <a:spcPct val="100000"/>
              </a:lnSpc>
              <a:spcBef>
                <a:spcPts val="900"/>
              </a:spcBef>
              <a:spcAft>
                <a:spcPts val="0"/>
              </a:spcAft>
              <a:buClr>
                <a:schemeClr val="dk1"/>
              </a:buClr>
              <a:buSzPts val="1400"/>
              <a:buChar char="●"/>
            </a:pPr>
            <a:r>
              <a:rPr lang="en" sz="1400">
                <a:solidFill>
                  <a:schemeClr val="dk1"/>
                </a:solidFill>
              </a:rPr>
              <a:t>It is also not efficient and beneficial for them to manually understand the hidden patterns in their customer data. </a:t>
            </a:r>
            <a:endParaRPr sz="1400">
              <a:solidFill>
                <a:schemeClr val="dk1"/>
              </a:solidFill>
            </a:endParaRPr>
          </a:p>
          <a:p>
            <a:pPr indent="0" lvl="0" marL="457200" rtl="0" algn="just">
              <a:lnSpc>
                <a:spcPct val="100000"/>
              </a:lnSpc>
              <a:spcBef>
                <a:spcPts val="900"/>
              </a:spcBef>
              <a:spcAft>
                <a:spcPts val="0"/>
              </a:spcAft>
              <a:buNone/>
            </a:pPr>
            <a:r>
              <a:t/>
            </a:r>
            <a:endParaRPr sz="1400">
              <a:solidFill>
                <a:schemeClr val="dk1"/>
              </a:solidFill>
            </a:endParaRPr>
          </a:p>
          <a:p>
            <a:pPr indent="0" lvl="0" marL="0" rtl="0" algn="just">
              <a:lnSpc>
                <a:spcPct val="100000"/>
              </a:lnSpc>
              <a:spcBef>
                <a:spcPts val="900"/>
              </a:spcBef>
              <a:spcAft>
                <a:spcPts val="900"/>
              </a:spcAft>
              <a:buNone/>
            </a:pPr>
            <a:r>
              <a:rPr lang="en" sz="1400">
                <a:solidFill>
                  <a:schemeClr val="dk1"/>
                </a:solidFill>
              </a:rPr>
              <a:t>That is why, they decided to initiate personalized offers to different sets of customers and approached an analytics company, to help them to understand their customer behaviors. They mentioned that they prefer to have at most 5 groups of customers.</a:t>
            </a:r>
            <a:endParaRPr sz="1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2400"/>
              <a:t>Exploratory Data Analysis</a:t>
            </a:r>
            <a:endParaRPr sz="2400"/>
          </a:p>
        </p:txBody>
      </p:sp>
      <p:sp>
        <p:nvSpPr>
          <p:cNvPr id="66" name="Google Shape;66;p15"/>
          <p:cNvSpPr txBox="1"/>
          <p:nvPr>
            <p:ph idx="1" type="body"/>
          </p:nvPr>
        </p:nvSpPr>
        <p:spPr>
          <a:xfrm>
            <a:off x="311700" y="1152475"/>
            <a:ext cx="8520600" cy="572700"/>
          </a:xfrm>
          <a:prstGeom prst="rect">
            <a:avLst/>
          </a:prstGeom>
        </p:spPr>
        <p:txBody>
          <a:bodyPr anchorCtr="0" anchor="t" bIns="91425" lIns="91425" spcFirstLastPara="1" rIns="91425" wrap="square" tIns="91425">
            <a:normAutofit/>
          </a:bodyPr>
          <a:lstStyle/>
          <a:p>
            <a:pPr indent="0" lvl="0" marL="0" rtl="0" algn="just">
              <a:spcBef>
                <a:spcPts val="900"/>
              </a:spcBef>
              <a:spcAft>
                <a:spcPts val="900"/>
              </a:spcAft>
              <a:buNone/>
            </a:pPr>
            <a:r>
              <a:rPr lang="en" sz="1400">
                <a:solidFill>
                  <a:schemeClr val="dk1"/>
                </a:solidFill>
              </a:rPr>
              <a:t>Since the bank has more customers of sex “V”, they can introduce more personalized offers for them. </a:t>
            </a:r>
            <a:endParaRPr sz="1400">
              <a:solidFill>
                <a:schemeClr val="dk1"/>
              </a:solidFill>
            </a:endParaRPr>
          </a:p>
        </p:txBody>
      </p:sp>
      <p:pic>
        <p:nvPicPr>
          <p:cNvPr id="67" name="Google Shape;67;p15"/>
          <p:cNvPicPr preferRelativeResize="0"/>
          <p:nvPr/>
        </p:nvPicPr>
        <p:blipFill>
          <a:blip r:embed="rId3">
            <a:alphaModFix/>
          </a:blip>
          <a:stretch>
            <a:fillRect/>
          </a:stretch>
        </p:blipFill>
        <p:spPr>
          <a:xfrm>
            <a:off x="1141535" y="1859925"/>
            <a:ext cx="6521315" cy="3218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2400"/>
              <a:t>Exploratory Data Analysis</a:t>
            </a:r>
            <a:endParaRPr sz="2400"/>
          </a:p>
        </p:txBody>
      </p:sp>
      <p:sp>
        <p:nvSpPr>
          <p:cNvPr id="73" name="Google Shape;73;p16"/>
          <p:cNvSpPr txBox="1"/>
          <p:nvPr>
            <p:ph idx="1" type="body"/>
          </p:nvPr>
        </p:nvSpPr>
        <p:spPr>
          <a:xfrm>
            <a:off x="311700" y="1503575"/>
            <a:ext cx="4148100" cy="3265800"/>
          </a:xfrm>
          <a:prstGeom prst="rect">
            <a:avLst/>
          </a:prstGeom>
        </p:spPr>
        <p:txBody>
          <a:bodyPr anchorCtr="0" anchor="t" bIns="91425" lIns="91425" spcFirstLastPara="1" rIns="91425" wrap="square" tIns="91425">
            <a:normAutofit lnSpcReduction="20000"/>
          </a:bodyPr>
          <a:lstStyle/>
          <a:p>
            <a:pPr indent="0" lvl="0" marL="0" rtl="0" algn="just">
              <a:spcBef>
                <a:spcPts val="900"/>
              </a:spcBef>
              <a:spcAft>
                <a:spcPts val="0"/>
              </a:spcAft>
              <a:buNone/>
            </a:pPr>
            <a:r>
              <a:rPr lang="en" sz="1400">
                <a:solidFill>
                  <a:schemeClr val="dk1"/>
                </a:solidFill>
              </a:rPr>
              <a:t>Since the bank has more active customers than the inactive ones, they can think of offering the active customers during the Christmas. Thus, they can motivate the inactive customers to be active also.</a:t>
            </a:r>
            <a:endParaRPr sz="1400">
              <a:solidFill>
                <a:schemeClr val="dk1"/>
              </a:solidFill>
            </a:endParaRPr>
          </a:p>
          <a:p>
            <a:pPr indent="0" lvl="0" marL="0" rtl="0" algn="just">
              <a:spcBef>
                <a:spcPts val="900"/>
              </a:spcBef>
              <a:spcAft>
                <a:spcPts val="0"/>
              </a:spcAft>
              <a:buNone/>
            </a:pPr>
            <a:r>
              <a:t/>
            </a:r>
            <a:endParaRPr sz="1400">
              <a:solidFill>
                <a:schemeClr val="dk1"/>
              </a:solidFill>
            </a:endParaRPr>
          </a:p>
          <a:p>
            <a:pPr indent="0" lvl="0" marL="0" rtl="0" algn="just">
              <a:spcBef>
                <a:spcPts val="900"/>
              </a:spcBef>
              <a:spcAft>
                <a:spcPts val="0"/>
              </a:spcAft>
              <a:buNone/>
            </a:pPr>
            <a:r>
              <a:rPr lang="en" sz="1400">
                <a:solidFill>
                  <a:schemeClr val="dk1"/>
                </a:solidFill>
              </a:rPr>
              <a:t>Also, the number of inactive customers is not negligible. So, they can have different offers for these two different groups. </a:t>
            </a:r>
            <a:endParaRPr sz="1400">
              <a:solidFill>
                <a:schemeClr val="dk1"/>
              </a:solidFill>
            </a:endParaRPr>
          </a:p>
          <a:p>
            <a:pPr indent="0" lvl="0" marL="0" rtl="0" algn="just">
              <a:spcBef>
                <a:spcPts val="900"/>
              </a:spcBef>
              <a:spcAft>
                <a:spcPts val="0"/>
              </a:spcAft>
              <a:buNone/>
            </a:pPr>
            <a:r>
              <a:t/>
            </a:r>
            <a:endParaRPr sz="1400">
              <a:solidFill>
                <a:schemeClr val="dk1"/>
              </a:solidFill>
            </a:endParaRPr>
          </a:p>
          <a:p>
            <a:pPr indent="0" lvl="0" marL="0" rtl="0" algn="just">
              <a:spcBef>
                <a:spcPts val="900"/>
              </a:spcBef>
              <a:spcAft>
                <a:spcPts val="0"/>
              </a:spcAft>
              <a:buNone/>
            </a:pPr>
            <a:r>
              <a:t/>
            </a:r>
            <a:endParaRPr sz="1400">
              <a:solidFill>
                <a:schemeClr val="dk1"/>
              </a:solidFill>
            </a:endParaRPr>
          </a:p>
          <a:p>
            <a:pPr indent="0" lvl="0" marL="0" rtl="0" algn="just">
              <a:spcBef>
                <a:spcPts val="900"/>
              </a:spcBef>
              <a:spcAft>
                <a:spcPts val="900"/>
              </a:spcAft>
              <a:buNone/>
            </a:pPr>
            <a:r>
              <a:t/>
            </a:r>
            <a:endParaRPr sz="1400">
              <a:solidFill>
                <a:schemeClr val="dk1"/>
              </a:solidFill>
            </a:endParaRPr>
          </a:p>
        </p:txBody>
      </p:sp>
      <p:pic>
        <p:nvPicPr>
          <p:cNvPr id="74" name="Google Shape;74;p16"/>
          <p:cNvPicPr preferRelativeResize="0"/>
          <p:nvPr/>
        </p:nvPicPr>
        <p:blipFill>
          <a:blip r:embed="rId3">
            <a:alphaModFix/>
          </a:blip>
          <a:stretch>
            <a:fillRect/>
          </a:stretch>
        </p:blipFill>
        <p:spPr>
          <a:xfrm>
            <a:off x="4651300" y="1275697"/>
            <a:ext cx="4033475" cy="372155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2400"/>
              <a:t>Exploratory Data Analysis</a:t>
            </a:r>
            <a:endParaRPr sz="2400"/>
          </a:p>
        </p:txBody>
      </p:sp>
      <p:sp>
        <p:nvSpPr>
          <p:cNvPr id="80" name="Google Shape;80;p17"/>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just">
              <a:spcBef>
                <a:spcPts val="900"/>
              </a:spcBef>
              <a:spcAft>
                <a:spcPts val="900"/>
              </a:spcAft>
              <a:buClr>
                <a:schemeClr val="dk1"/>
              </a:buClr>
              <a:buSzPts val="1100"/>
              <a:buFont typeface="Arial"/>
              <a:buNone/>
            </a:pPr>
            <a:r>
              <a:rPr lang="en" sz="1400">
                <a:solidFill>
                  <a:schemeClr val="dk1"/>
                </a:solidFill>
              </a:rPr>
              <a:t>Since the bank has </a:t>
            </a:r>
            <a:r>
              <a:rPr lang="en" sz="1400">
                <a:solidFill>
                  <a:schemeClr val="dk1"/>
                </a:solidFill>
                <a:highlight>
                  <a:srgbClr val="FFFFFF"/>
                </a:highlight>
              </a:rPr>
              <a:t>more resident clients of sex “V”, it will be profitable to introduce Christmas offers for them.</a:t>
            </a:r>
            <a:endParaRPr sz="1400">
              <a:solidFill>
                <a:schemeClr val="dk1"/>
              </a:solidFill>
            </a:endParaRPr>
          </a:p>
        </p:txBody>
      </p:sp>
      <p:pic>
        <p:nvPicPr>
          <p:cNvPr id="81" name="Google Shape;81;p17"/>
          <p:cNvPicPr preferRelativeResize="0"/>
          <p:nvPr/>
        </p:nvPicPr>
        <p:blipFill>
          <a:blip r:embed="rId3">
            <a:alphaModFix/>
          </a:blip>
          <a:stretch>
            <a:fillRect/>
          </a:stretch>
        </p:blipFill>
        <p:spPr>
          <a:xfrm>
            <a:off x="965793" y="1820900"/>
            <a:ext cx="3514981" cy="3256650"/>
          </a:xfrm>
          <a:prstGeom prst="rect">
            <a:avLst/>
          </a:prstGeom>
          <a:noFill/>
          <a:ln>
            <a:noFill/>
          </a:ln>
        </p:spPr>
      </p:pic>
      <p:pic>
        <p:nvPicPr>
          <p:cNvPr id="82" name="Google Shape;82;p17"/>
          <p:cNvPicPr preferRelativeResize="0"/>
          <p:nvPr/>
        </p:nvPicPr>
        <p:blipFill>
          <a:blip r:embed="rId4">
            <a:alphaModFix/>
          </a:blip>
          <a:stretch>
            <a:fillRect/>
          </a:stretch>
        </p:blipFill>
        <p:spPr>
          <a:xfrm>
            <a:off x="4572000" y="1820905"/>
            <a:ext cx="3459625" cy="320487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2400"/>
              <a:t>Exploratory Data Analysis</a:t>
            </a:r>
            <a:endParaRPr sz="2400"/>
          </a:p>
        </p:txBody>
      </p:sp>
      <p:sp>
        <p:nvSpPr>
          <p:cNvPr id="88" name="Google Shape;88;p18"/>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just">
              <a:spcBef>
                <a:spcPts val="900"/>
              </a:spcBef>
              <a:spcAft>
                <a:spcPts val="900"/>
              </a:spcAft>
              <a:buNone/>
            </a:pPr>
            <a:r>
              <a:rPr lang="en" sz="1400">
                <a:solidFill>
                  <a:schemeClr val="dk1"/>
                </a:solidFill>
              </a:rPr>
              <a:t>T</a:t>
            </a:r>
            <a:r>
              <a:rPr lang="en" sz="1400">
                <a:solidFill>
                  <a:schemeClr val="dk1"/>
                </a:solidFill>
              </a:rPr>
              <a:t>he bank has a few number of foreign customers, which is negligible. They can just concentrate on the citizens of that country to introduce Christmas offers.</a:t>
            </a:r>
            <a:endParaRPr sz="1400">
              <a:solidFill>
                <a:schemeClr val="dk1"/>
              </a:solidFill>
            </a:endParaRPr>
          </a:p>
        </p:txBody>
      </p:sp>
      <p:pic>
        <p:nvPicPr>
          <p:cNvPr id="89" name="Google Shape;89;p18"/>
          <p:cNvPicPr preferRelativeResize="0"/>
          <p:nvPr/>
        </p:nvPicPr>
        <p:blipFill>
          <a:blip r:embed="rId3">
            <a:alphaModFix/>
          </a:blip>
          <a:stretch>
            <a:fillRect/>
          </a:stretch>
        </p:blipFill>
        <p:spPr>
          <a:xfrm>
            <a:off x="917825" y="1912250"/>
            <a:ext cx="3366444" cy="3113525"/>
          </a:xfrm>
          <a:prstGeom prst="rect">
            <a:avLst/>
          </a:prstGeom>
          <a:noFill/>
          <a:ln>
            <a:noFill/>
          </a:ln>
        </p:spPr>
      </p:pic>
      <p:pic>
        <p:nvPicPr>
          <p:cNvPr id="90" name="Google Shape;90;p18"/>
          <p:cNvPicPr preferRelativeResize="0"/>
          <p:nvPr/>
        </p:nvPicPr>
        <p:blipFill>
          <a:blip r:embed="rId4">
            <a:alphaModFix/>
          </a:blip>
          <a:stretch>
            <a:fillRect/>
          </a:stretch>
        </p:blipFill>
        <p:spPr>
          <a:xfrm>
            <a:off x="4436675" y="1877575"/>
            <a:ext cx="3404347" cy="3148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2400"/>
              <a:t>Exploratory Data Analysis</a:t>
            </a:r>
            <a:endParaRPr sz="2400"/>
          </a:p>
        </p:txBody>
      </p:sp>
      <p:sp>
        <p:nvSpPr>
          <p:cNvPr id="96" name="Google Shape;96;p19"/>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just">
              <a:spcBef>
                <a:spcPts val="900"/>
              </a:spcBef>
              <a:spcAft>
                <a:spcPts val="900"/>
              </a:spcAft>
              <a:buNone/>
            </a:pPr>
            <a:r>
              <a:rPr lang="en" sz="1400">
                <a:solidFill>
                  <a:schemeClr val="dk1"/>
                </a:solidFill>
              </a:rPr>
              <a:t>Majority of the bank customers are not employed, whereas most of them are both residents and citizens of the country. The bank will be highly profitable if it introduces offers for them.</a:t>
            </a:r>
            <a:endParaRPr sz="1400">
              <a:solidFill>
                <a:schemeClr val="dk1"/>
              </a:solidFill>
            </a:endParaRPr>
          </a:p>
        </p:txBody>
      </p:sp>
      <p:pic>
        <p:nvPicPr>
          <p:cNvPr id="97" name="Google Shape;97;p19"/>
          <p:cNvPicPr preferRelativeResize="0"/>
          <p:nvPr/>
        </p:nvPicPr>
        <p:blipFill>
          <a:blip r:embed="rId3">
            <a:alphaModFix/>
          </a:blip>
          <a:stretch>
            <a:fillRect/>
          </a:stretch>
        </p:blipFill>
        <p:spPr>
          <a:xfrm>
            <a:off x="152400" y="1776650"/>
            <a:ext cx="3373075" cy="3124225"/>
          </a:xfrm>
          <a:prstGeom prst="rect">
            <a:avLst/>
          </a:prstGeom>
          <a:noFill/>
          <a:ln>
            <a:noFill/>
          </a:ln>
        </p:spPr>
      </p:pic>
      <p:pic>
        <p:nvPicPr>
          <p:cNvPr id="98" name="Google Shape;98;p19"/>
          <p:cNvPicPr preferRelativeResize="0"/>
          <p:nvPr/>
        </p:nvPicPr>
        <p:blipFill>
          <a:blip r:embed="rId4">
            <a:alphaModFix/>
          </a:blip>
          <a:stretch>
            <a:fillRect/>
          </a:stretch>
        </p:blipFill>
        <p:spPr>
          <a:xfrm>
            <a:off x="3580025" y="2210900"/>
            <a:ext cx="2716725" cy="2523181"/>
          </a:xfrm>
          <a:prstGeom prst="rect">
            <a:avLst/>
          </a:prstGeom>
          <a:noFill/>
          <a:ln>
            <a:noFill/>
          </a:ln>
        </p:spPr>
      </p:pic>
      <p:pic>
        <p:nvPicPr>
          <p:cNvPr id="99" name="Google Shape;99;p19"/>
          <p:cNvPicPr preferRelativeResize="0"/>
          <p:nvPr/>
        </p:nvPicPr>
        <p:blipFill>
          <a:blip r:embed="rId5">
            <a:alphaModFix/>
          </a:blip>
          <a:stretch>
            <a:fillRect/>
          </a:stretch>
        </p:blipFill>
        <p:spPr>
          <a:xfrm>
            <a:off x="6351300" y="2210900"/>
            <a:ext cx="2716725" cy="252357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2400"/>
              <a:t>Exploratory Data Analysis</a:t>
            </a:r>
            <a:endParaRPr sz="2400"/>
          </a:p>
        </p:txBody>
      </p:sp>
      <p:sp>
        <p:nvSpPr>
          <p:cNvPr id="105" name="Google Shape;105;p20"/>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just">
              <a:spcBef>
                <a:spcPts val="900"/>
              </a:spcBef>
              <a:spcAft>
                <a:spcPts val="900"/>
              </a:spcAft>
              <a:buNone/>
            </a:pPr>
            <a:r>
              <a:rPr lang="en" sz="1400">
                <a:solidFill>
                  <a:schemeClr val="dk1"/>
                </a:solidFill>
              </a:rPr>
              <a:t>There are both active and inactive customers at the beginning of the month and</a:t>
            </a:r>
            <a:r>
              <a:rPr lang="en" sz="1400">
                <a:solidFill>
                  <a:schemeClr val="dk1"/>
                </a:solidFill>
              </a:rPr>
              <a:t> most of them are both residents and citizens of the country. The bank should introduce offers for them in order to earn profits.</a:t>
            </a:r>
            <a:endParaRPr sz="1400">
              <a:solidFill>
                <a:schemeClr val="dk1"/>
              </a:solidFill>
            </a:endParaRPr>
          </a:p>
        </p:txBody>
      </p:sp>
      <p:pic>
        <p:nvPicPr>
          <p:cNvPr id="106" name="Google Shape;106;p20"/>
          <p:cNvPicPr preferRelativeResize="0"/>
          <p:nvPr/>
        </p:nvPicPr>
        <p:blipFill>
          <a:blip r:embed="rId3">
            <a:alphaModFix/>
          </a:blip>
          <a:stretch>
            <a:fillRect/>
          </a:stretch>
        </p:blipFill>
        <p:spPr>
          <a:xfrm>
            <a:off x="152400" y="1877575"/>
            <a:ext cx="3275225" cy="3034156"/>
          </a:xfrm>
          <a:prstGeom prst="rect">
            <a:avLst/>
          </a:prstGeom>
          <a:noFill/>
          <a:ln>
            <a:noFill/>
          </a:ln>
        </p:spPr>
      </p:pic>
      <p:pic>
        <p:nvPicPr>
          <p:cNvPr id="107" name="Google Shape;107;p20"/>
          <p:cNvPicPr preferRelativeResize="0"/>
          <p:nvPr/>
        </p:nvPicPr>
        <p:blipFill>
          <a:blip r:embed="rId4">
            <a:alphaModFix/>
          </a:blip>
          <a:stretch>
            <a:fillRect/>
          </a:stretch>
        </p:blipFill>
        <p:spPr>
          <a:xfrm>
            <a:off x="3641275" y="2180325"/>
            <a:ext cx="2618874" cy="2428641"/>
          </a:xfrm>
          <a:prstGeom prst="rect">
            <a:avLst/>
          </a:prstGeom>
          <a:noFill/>
          <a:ln>
            <a:noFill/>
          </a:ln>
        </p:spPr>
      </p:pic>
      <p:pic>
        <p:nvPicPr>
          <p:cNvPr id="108" name="Google Shape;108;p20"/>
          <p:cNvPicPr preferRelativeResize="0"/>
          <p:nvPr/>
        </p:nvPicPr>
        <p:blipFill>
          <a:blip r:embed="rId5">
            <a:alphaModFix/>
          </a:blip>
          <a:stretch>
            <a:fillRect/>
          </a:stretch>
        </p:blipFill>
        <p:spPr>
          <a:xfrm>
            <a:off x="6412550" y="2180325"/>
            <a:ext cx="2579050" cy="239576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2400"/>
              <a:t>Exploratory Data Analysis</a:t>
            </a:r>
            <a:endParaRPr sz="2400"/>
          </a:p>
        </p:txBody>
      </p:sp>
      <p:sp>
        <p:nvSpPr>
          <p:cNvPr id="114" name="Google Shape;114;p21"/>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just">
              <a:spcBef>
                <a:spcPts val="900"/>
              </a:spcBef>
              <a:spcAft>
                <a:spcPts val="900"/>
              </a:spcAft>
              <a:buNone/>
            </a:pPr>
            <a:r>
              <a:rPr lang="en" sz="1400">
                <a:solidFill>
                  <a:schemeClr val="dk1"/>
                </a:solidFill>
              </a:rPr>
              <a:t>Since most </a:t>
            </a:r>
            <a:r>
              <a:rPr lang="en" sz="1400">
                <a:solidFill>
                  <a:schemeClr val="dk1"/>
                </a:solidFill>
                <a:highlight>
                  <a:srgbClr val="FFFFFF"/>
                </a:highlight>
              </a:rPr>
              <a:t>of the customers are from “ES” country “Madrid” province with high gross income of the household</a:t>
            </a:r>
            <a:r>
              <a:rPr lang="en" sz="1400">
                <a:solidFill>
                  <a:schemeClr val="dk1"/>
                </a:solidFill>
              </a:rPr>
              <a:t>, t</a:t>
            </a:r>
            <a:r>
              <a:rPr lang="en" sz="1400">
                <a:solidFill>
                  <a:schemeClr val="dk1"/>
                </a:solidFill>
              </a:rPr>
              <a:t>he bank should introduce Christmas offers for them.</a:t>
            </a:r>
            <a:endParaRPr sz="1400">
              <a:solidFill>
                <a:schemeClr val="dk1"/>
              </a:solidFill>
            </a:endParaRPr>
          </a:p>
        </p:txBody>
      </p:sp>
      <p:pic>
        <p:nvPicPr>
          <p:cNvPr id="115" name="Google Shape;115;p21"/>
          <p:cNvPicPr preferRelativeResize="0"/>
          <p:nvPr/>
        </p:nvPicPr>
        <p:blipFill rotWithShape="1">
          <a:blip r:embed="rId3">
            <a:alphaModFix/>
          </a:blip>
          <a:srcRect b="0" l="0" r="0" t="1097"/>
          <a:stretch/>
        </p:blipFill>
        <p:spPr>
          <a:xfrm>
            <a:off x="152400" y="1877575"/>
            <a:ext cx="4284275" cy="3005771"/>
          </a:xfrm>
          <a:prstGeom prst="rect">
            <a:avLst/>
          </a:prstGeom>
          <a:noFill/>
          <a:ln>
            <a:noFill/>
          </a:ln>
        </p:spPr>
      </p:pic>
      <p:pic>
        <p:nvPicPr>
          <p:cNvPr id="116" name="Google Shape;116;p21"/>
          <p:cNvPicPr preferRelativeResize="0"/>
          <p:nvPr/>
        </p:nvPicPr>
        <p:blipFill>
          <a:blip r:embed="rId4">
            <a:alphaModFix/>
          </a:blip>
          <a:stretch>
            <a:fillRect/>
          </a:stretch>
        </p:blipFill>
        <p:spPr>
          <a:xfrm>
            <a:off x="4436675" y="1877575"/>
            <a:ext cx="4402457" cy="3113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