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da1dfa80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2da1dfa805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da1dfa80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2da1dfa805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da1dfa805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da1dfa80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da1dfa80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2da1dfa805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da1dfa805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da1dfa80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da1dfa80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2da1dfa805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da1dfa80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2da1dfa805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da1dfa805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da1dfa80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da1dfa80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2da1dfa805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da1dfa80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2da1dfa805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da1dfa80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2da1dfa805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da1dfa80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12da1dfa805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da1dfa8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2da1dfa80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da1dfa80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12da1dfa80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da1dfa8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2da1dfa805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da1dfa80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2da1dfa805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da1dfa80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2da1dfa805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da1dfa80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2da1dfa805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27705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4000">
                <a:solidFill>
                  <a:srgbClr val="FFFFFF"/>
                </a:solidFill>
                <a:latin typeface="Calibri"/>
                <a:ea typeface="Calibri"/>
                <a:cs typeface="Calibri"/>
                <a:sym typeface="Calibri"/>
              </a:rPr>
              <a:t>G2M insight for Cab Investment firm</a:t>
            </a:r>
            <a:endParaRPr>
              <a:solidFill>
                <a:srgbClr val="FFFFFF"/>
              </a:solidFill>
            </a:endParaRPr>
          </a:p>
          <a:p>
            <a:pPr indent="0" lvl="0" marL="0" marR="0" rtl="0" algn="l">
              <a:spcBef>
                <a:spcPts val="0"/>
              </a:spcBef>
              <a:spcAft>
                <a:spcPts val="0"/>
              </a:spcAft>
              <a:buNone/>
            </a:pPr>
            <a:r>
              <a:t/>
            </a:r>
            <a:endParaRPr sz="4000">
              <a:solidFill>
                <a:srgbClr val="FFFFFF"/>
              </a:solidFill>
              <a:latin typeface="Calibri"/>
              <a:ea typeface="Calibri"/>
              <a:cs typeface="Calibri"/>
              <a:sym typeface="Calibri"/>
            </a:endParaRPr>
          </a:p>
          <a:p>
            <a:pPr indent="0" lvl="0" marL="0" marR="0" rtl="0" algn="l">
              <a:spcBef>
                <a:spcPts val="0"/>
              </a:spcBef>
              <a:spcAft>
                <a:spcPts val="0"/>
              </a:spcAft>
              <a:buNone/>
            </a:pPr>
            <a:r>
              <a:rPr b="1" lang="en-US" sz="2800">
                <a:solidFill>
                  <a:srgbClr val="FFFFFF"/>
                </a:solidFill>
                <a:latin typeface="Calibri"/>
                <a:ea typeface="Calibri"/>
                <a:cs typeface="Calibri"/>
                <a:sym typeface="Calibri"/>
              </a:rPr>
              <a:t>21.05.2022</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r>
              <a:rPr b="1" lang="en-US">
                <a:solidFill>
                  <a:srgbClr val="FF6600"/>
                </a:solidFill>
              </a:rPr>
              <a:t>EDA</a:t>
            </a:r>
            <a:endParaRPr b="1">
              <a:solidFill>
                <a:srgbClr val="FF6600"/>
              </a:solidFill>
            </a:endParaRPr>
          </a:p>
          <a:p>
            <a:pPr indent="0" lvl="0" marL="0" rtl="0" algn="just">
              <a:lnSpc>
                <a:spcPct val="90000"/>
              </a:lnSpc>
              <a:spcBef>
                <a:spcPts val="0"/>
              </a:spcBef>
              <a:spcAft>
                <a:spcPts val="0"/>
              </a:spcAft>
              <a:buClr>
                <a:schemeClr val="dk1"/>
              </a:buClr>
              <a:buSzPts val="6000"/>
              <a:buFont typeface="Calibri"/>
              <a:buNone/>
            </a:pPr>
            <a:r>
              <a:t/>
            </a:r>
            <a:endParaRPr b="1">
              <a:solidFill>
                <a:srgbClr val="FF6600"/>
              </a:solidFill>
            </a:endParaRPr>
          </a:p>
          <a:p>
            <a:pPr indent="0" lvl="0" marL="0" rtl="0" algn="just">
              <a:lnSpc>
                <a:spcPct val="90000"/>
              </a:lnSpc>
              <a:spcBef>
                <a:spcPts val="0"/>
              </a:spcBef>
              <a:spcAft>
                <a:spcPts val="0"/>
              </a:spcAft>
              <a:buClr>
                <a:schemeClr val="dk1"/>
              </a:buClr>
              <a:buSzPts val="6000"/>
              <a:buFont typeface="Calibri"/>
              <a:buNone/>
            </a:pPr>
            <a:r>
              <a:rPr lang="en-US" sz="1800">
                <a:solidFill>
                  <a:schemeClr val="lt1"/>
                </a:solidFill>
              </a:rPr>
              <a:t>Then the number of transactions of each cab company was counted using a bar chart, which was found almost similar as the previous bar chart. The chart shows that the number of transactions occurred for the yellow cab is much higher than the pink ones. </a:t>
            </a:r>
            <a:endParaRPr sz="1800">
              <a:solidFill>
                <a:schemeClr val="lt1"/>
              </a:solidFill>
            </a:endParaRPr>
          </a:p>
        </p:txBody>
      </p:sp>
      <p:sp>
        <p:nvSpPr>
          <p:cNvPr id="148" name="Google Shape;148;p22"/>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p:txBody>
      </p:sp>
      <p:pic>
        <p:nvPicPr>
          <p:cNvPr id="149" name="Google Shape;149;p2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50" name="Google Shape;150;p22"/>
          <p:cNvPicPr preferRelativeResize="0"/>
          <p:nvPr/>
        </p:nvPicPr>
        <p:blipFill>
          <a:blip r:embed="rId4">
            <a:alphaModFix/>
          </a:blip>
          <a:stretch>
            <a:fillRect/>
          </a:stretch>
        </p:blipFill>
        <p:spPr>
          <a:xfrm>
            <a:off x="5913675" y="666025"/>
            <a:ext cx="5943600" cy="593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r>
              <a:rPr b="1" lang="en-US">
                <a:solidFill>
                  <a:srgbClr val="FF6600"/>
                </a:solidFill>
              </a:rPr>
              <a:t>EDA</a:t>
            </a:r>
            <a:endParaRPr b="1">
              <a:solidFill>
                <a:srgbClr val="FF6600"/>
              </a:solidFill>
            </a:endParaRPr>
          </a:p>
          <a:p>
            <a:pPr indent="0" lvl="0" marL="0" rtl="0" algn="just">
              <a:lnSpc>
                <a:spcPct val="90000"/>
              </a:lnSpc>
              <a:spcBef>
                <a:spcPts val="0"/>
              </a:spcBef>
              <a:spcAft>
                <a:spcPts val="0"/>
              </a:spcAft>
              <a:buClr>
                <a:schemeClr val="dk1"/>
              </a:buClr>
              <a:buSzPts val="6000"/>
              <a:buFont typeface="Calibri"/>
              <a:buNone/>
            </a:pPr>
            <a:r>
              <a:t/>
            </a:r>
            <a:endParaRPr b="1">
              <a:solidFill>
                <a:srgbClr val="FF6600"/>
              </a:solidFill>
            </a:endParaRPr>
          </a:p>
          <a:p>
            <a:pPr indent="0" lvl="0" marL="0" rtl="0" algn="just">
              <a:lnSpc>
                <a:spcPct val="90000"/>
              </a:lnSpc>
              <a:spcBef>
                <a:spcPts val="0"/>
              </a:spcBef>
              <a:spcAft>
                <a:spcPts val="0"/>
              </a:spcAft>
              <a:buClr>
                <a:schemeClr val="dk1"/>
              </a:buClr>
              <a:buSzPts val="6000"/>
              <a:buFont typeface="Calibri"/>
              <a:buNone/>
            </a:pPr>
            <a:r>
              <a:rPr lang="en-US" sz="1800">
                <a:solidFill>
                  <a:schemeClr val="lt1"/>
                </a:solidFill>
              </a:rPr>
              <a:t>Moreover, the yellow cabs were popular for both male and female customers.</a:t>
            </a:r>
            <a:endParaRPr sz="1800">
              <a:solidFill>
                <a:schemeClr val="lt1"/>
              </a:solidFill>
            </a:endParaRPr>
          </a:p>
        </p:txBody>
      </p:sp>
      <p:sp>
        <p:nvSpPr>
          <p:cNvPr id="156" name="Google Shape;156;p23"/>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p:txBody>
      </p:sp>
      <p:pic>
        <p:nvPicPr>
          <p:cNvPr id="157" name="Google Shape;157;p2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58" name="Google Shape;158;p23"/>
          <p:cNvPicPr preferRelativeResize="0"/>
          <p:nvPr/>
        </p:nvPicPr>
        <p:blipFill>
          <a:blip r:embed="rId4">
            <a:alphaModFix/>
          </a:blip>
          <a:stretch>
            <a:fillRect/>
          </a:stretch>
        </p:blipFill>
        <p:spPr>
          <a:xfrm>
            <a:off x="6019425" y="623875"/>
            <a:ext cx="5886450" cy="561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4"/>
          <p:cNvPicPr preferRelativeResize="0"/>
          <p:nvPr/>
        </p:nvPicPr>
        <p:blipFill>
          <a:blip r:embed="rId3">
            <a:alphaModFix/>
          </a:blip>
          <a:stretch>
            <a:fillRect/>
          </a:stretch>
        </p:blipFill>
        <p:spPr>
          <a:xfrm>
            <a:off x="1989350" y="623888"/>
            <a:ext cx="8486775" cy="561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a:t>
            </a:r>
            <a:endParaRPr/>
          </a:p>
        </p:txBody>
      </p:sp>
      <p:sp>
        <p:nvSpPr>
          <p:cNvPr id="169" name="Google Shape;169;p25"/>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It was found that yellow cabs were more popular and</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commonly used by all age groups of customers. </a:t>
            </a:r>
            <a:endParaRPr sz="1800">
              <a:solidFill>
                <a:srgbClr val="FF6600"/>
              </a:solidFill>
              <a:highlight>
                <a:srgbClr val="FFFFFF"/>
              </a:highlight>
              <a:latin typeface="Arial"/>
              <a:ea typeface="Arial"/>
              <a:cs typeface="Arial"/>
              <a:sym typeface="Arial"/>
            </a:endParaRPr>
          </a:p>
        </p:txBody>
      </p:sp>
      <p:pic>
        <p:nvPicPr>
          <p:cNvPr id="170" name="Google Shape;170;p2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6"/>
          <p:cNvPicPr preferRelativeResize="0"/>
          <p:nvPr/>
        </p:nvPicPr>
        <p:blipFill>
          <a:blip r:embed="rId3">
            <a:alphaModFix/>
          </a:blip>
          <a:stretch>
            <a:fillRect/>
          </a:stretch>
        </p:blipFill>
        <p:spPr>
          <a:xfrm>
            <a:off x="152400" y="1690000"/>
            <a:ext cx="11887199" cy="38072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a:t>
            </a:r>
            <a:endParaRPr/>
          </a:p>
        </p:txBody>
      </p:sp>
      <p:sp>
        <p:nvSpPr>
          <p:cNvPr id="181" name="Google Shape;181;p27"/>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It was also found that yellow cabs were more popular than the</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pink ones during most of the travel dates. </a:t>
            </a:r>
            <a:endParaRPr sz="1800">
              <a:solidFill>
                <a:srgbClr val="FF6600"/>
              </a:solidFill>
              <a:highlight>
                <a:srgbClr val="FFFFFF"/>
              </a:highlight>
              <a:latin typeface="Arial"/>
              <a:ea typeface="Arial"/>
              <a:cs typeface="Arial"/>
              <a:sym typeface="Arial"/>
            </a:endParaRPr>
          </a:p>
        </p:txBody>
      </p:sp>
      <p:pic>
        <p:nvPicPr>
          <p:cNvPr id="182" name="Google Shape;182;p2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a:t>
            </a:r>
            <a:endParaRPr/>
          </a:p>
        </p:txBody>
      </p:sp>
      <p:sp>
        <p:nvSpPr>
          <p:cNvPr id="188" name="Google Shape;188;p28"/>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The popularity between the cab companies were also</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obtained for every city in US. </a:t>
            </a:r>
            <a:endParaRPr sz="1800">
              <a:solidFill>
                <a:srgbClr val="FF6600"/>
              </a:solidFill>
              <a:highlight>
                <a:srgbClr val="FFFFFF"/>
              </a:highlight>
              <a:latin typeface="Arial"/>
              <a:ea typeface="Arial"/>
              <a:cs typeface="Arial"/>
              <a:sym typeface="Arial"/>
            </a:endParaRPr>
          </a:p>
        </p:txBody>
      </p:sp>
      <p:pic>
        <p:nvPicPr>
          <p:cNvPr id="189" name="Google Shape;189;p2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9"/>
          <p:cNvPicPr preferRelativeResize="0"/>
          <p:nvPr/>
        </p:nvPicPr>
        <p:blipFill>
          <a:blip r:embed="rId3">
            <a:alphaModFix/>
          </a:blip>
          <a:stretch>
            <a:fillRect/>
          </a:stretch>
        </p:blipFill>
        <p:spPr>
          <a:xfrm>
            <a:off x="266700" y="87075"/>
            <a:ext cx="11658598" cy="68579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a:t>
            </a:r>
            <a:endParaRPr/>
          </a:p>
        </p:txBody>
      </p:sp>
      <p:sp>
        <p:nvSpPr>
          <p:cNvPr id="200" name="Google Shape;200;p30"/>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It was found out yellow cab is more popular than pink cab in</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most of the cities in US, though pink cab is insignificantly</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popular in San Diego and Nashville.</a:t>
            </a:r>
            <a:endParaRPr sz="1800">
              <a:solidFill>
                <a:srgbClr val="FF6600"/>
              </a:solidFill>
              <a:highlight>
                <a:srgbClr val="FFFFFF"/>
              </a:highlight>
              <a:latin typeface="Arial"/>
              <a:ea typeface="Arial"/>
              <a:cs typeface="Arial"/>
              <a:sym typeface="Arial"/>
            </a:endParaRPr>
          </a:p>
        </p:txBody>
      </p:sp>
      <p:pic>
        <p:nvPicPr>
          <p:cNvPr id="201" name="Google Shape;201;p30"/>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 Summary</a:t>
            </a:r>
            <a:endParaRPr/>
          </a:p>
        </p:txBody>
      </p:sp>
      <p:sp>
        <p:nvSpPr>
          <p:cNvPr id="207" name="Google Shape;207;p31"/>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In conclusion, it was found that the firm will gain</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comparatively higher profit if it makes the investment in the</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yellow cab company.</a:t>
            </a:r>
            <a:endParaRPr sz="1800">
              <a:solidFill>
                <a:srgbClr val="FF6600"/>
              </a:solidFill>
              <a:highlight>
                <a:srgbClr val="FFFFFF"/>
              </a:highlight>
              <a:latin typeface="Arial"/>
              <a:ea typeface="Arial"/>
              <a:cs typeface="Arial"/>
              <a:sym typeface="Arial"/>
            </a:endParaRPr>
          </a:p>
        </p:txBody>
      </p:sp>
      <p:pic>
        <p:nvPicPr>
          <p:cNvPr id="208" name="Google Shape;208;p31"/>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Executive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sz="5500">
                <a:solidFill>
                  <a:srgbClr val="FF6600"/>
                </a:solidFill>
              </a:rPr>
              <a:t>Recommendation</a:t>
            </a:r>
            <a:endParaRPr sz="5500"/>
          </a:p>
        </p:txBody>
      </p:sp>
      <p:sp>
        <p:nvSpPr>
          <p:cNvPr id="214" name="Google Shape;214;p32"/>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It is recommended to the XYZ firm to invest in the yellow cab</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company since the EDA proved that yellow cabs are more</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popular and more used by the customers than the pink ones.</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It is also obtained that the yellow cab company makes more</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profit than the other one.</a:t>
            </a:r>
            <a:endParaRPr sz="1800">
              <a:solidFill>
                <a:srgbClr val="FF6600"/>
              </a:solidFill>
              <a:highlight>
                <a:srgbClr val="FFFFFF"/>
              </a:highlight>
              <a:latin typeface="Arial"/>
              <a:ea typeface="Arial"/>
              <a:cs typeface="Arial"/>
              <a:sym typeface="Arial"/>
            </a:endParaRPr>
          </a:p>
        </p:txBody>
      </p:sp>
      <p:pic>
        <p:nvPicPr>
          <p:cNvPr id="215" name="Google Shape;215;p3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221" name="Google Shape;221;p3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22" name="Google Shape;222;p33"/>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Executive Summary</a:t>
            </a:r>
            <a:endParaRPr/>
          </a:p>
        </p:txBody>
      </p:sp>
      <p:sp>
        <p:nvSpPr>
          <p:cNvPr id="98" name="Google Shape;98;p15"/>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137160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sz="1200">
              <a:solidFill>
                <a:srgbClr val="0000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t/>
            </a:r>
            <a:endParaRPr sz="1200">
              <a:solidFill>
                <a:srgbClr val="0000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XYZ, a private firm in US, planning to make an investment in</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Cab industry since the industry has developed highly in</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recent years. Considering multiple key players in the market,</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it is following Go-to-Market(G2M) strategy since they want to</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understand the market before taking final decision.</a:t>
            </a:r>
            <a:endParaRPr b="1" sz="1800">
              <a:solidFill>
                <a:srgbClr val="FF6600"/>
              </a:solidFill>
              <a:highlight>
                <a:srgbClr val="FFFFFF"/>
              </a:highlight>
              <a:latin typeface="Arial"/>
              <a:ea typeface="Arial"/>
              <a:cs typeface="Arial"/>
              <a:sym typeface="Arial"/>
            </a:endParaRPr>
          </a:p>
          <a:p>
            <a:pPr indent="0" lvl="0" marL="0" rtl="0" algn="just">
              <a:lnSpc>
                <a:spcPct val="115000"/>
              </a:lnSpc>
              <a:spcBef>
                <a:spcPts val="900"/>
              </a:spcBef>
              <a:spcAft>
                <a:spcPts val="0"/>
              </a:spcAft>
              <a:buClr>
                <a:schemeClr val="dk1"/>
              </a:buClr>
              <a:buSzPts val="1100"/>
              <a:buNone/>
            </a:pPr>
            <a:r>
              <a:t/>
            </a:r>
            <a:endParaRPr sz="1800">
              <a:solidFill>
                <a:srgbClr val="FF6600"/>
              </a:solidFill>
              <a:highlight>
                <a:srgbClr val="FFFFFF"/>
              </a:highlight>
              <a:latin typeface="Arial"/>
              <a:ea typeface="Arial"/>
              <a:cs typeface="Arial"/>
              <a:sym typeface="Arial"/>
            </a:endParaRPr>
          </a:p>
          <a:p>
            <a:pPr indent="0" lvl="0" marL="0" rtl="0" algn="just">
              <a:lnSpc>
                <a:spcPct val="115000"/>
              </a:lnSpc>
              <a:spcBef>
                <a:spcPts val="900"/>
              </a:spcBef>
              <a:spcAft>
                <a:spcPts val="0"/>
              </a:spcAft>
              <a:buClr>
                <a:schemeClr val="dk1"/>
              </a:buClr>
              <a:buSzPts val="1100"/>
              <a:buNone/>
            </a:pPr>
            <a:r>
              <a:rPr lang="en-US" sz="1800">
                <a:solidFill>
                  <a:srgbClr val="FF6600"/>
                </a:solidFill>
                <a:highlight>
                  <a:srgbClr val="FFFFFF"/>
                </a:highlight>
                <a:latin typeface="Arial"/>
                <a:ea typeface="Arial"/>
                <a:cs typeface="Arial"/>
                <a:sym typeface="Arial"/>
              </a:rPr>
              <a:t>Through actionable insights from exploratory data analysis,</a:t>
            </a:r>
            <a:endParaRPr sz="1800">
              <a:solidFill>
                <a:srgbClr val="FF6600"/>
              </a:solidFill>
              <a:highlight>
                <a:srgbClr val="FFFFFF"/>
              </a:highlight>
              <a:latin typeface="Arial"/>
              <a:ea typeface="Arial"/>
              <a:cs typeface="Arial"/>
              <a:sym typeface="Arial"/>
            </a:endParaRPr>
          </a:p>
          <a:p>
            <a:pPr indent="0" lvl="0" marL="0" rtl="0" algn="just">
              <a:lnSpc>
                <a:spcPct val="115000"/>
              </a:lnSpc>
              <a:spcBef>
                <a:spcPts val="900"/>
              </a:spcBef>
              <a:spcAft>
                <a:spcPts val="0"/>
              </a:spcAft>
              <a:buClr>
                <a:schemeClr val="dk1"/>
              </a:buClr>
              <a:buSzPts val="1100"/>
              <a:buNone/>
            </a:pPr>
            <a:r>
              <a:rPr lang="en-US" sz="1800">
                <a:solidFill>
                  <a:srgbClr val="FF6600"/>
                </a:solidFill>
                <a:highlight>
                  <a:srgbClr val="FFFFFF"/>
                </a:highlight>
                <a:latin typeface="Arial"/>
                <a:ea typeface="Arial"/>
                <a:cs typeface="Arial"/>
                <a:sym typeface="Arial"/>
              </a:rPr>
              <a:t>the executive team can identify the right company to make</a:t>
            </a:r>
            <a:endParaRPr sz="1800">
              <a:solidFill>
                <a:srgbClr val="FF6600"/>
              </a:solidFill>
              <a:highlight>
                <a:srgbClr val="FFFFFF"/>
              </a:highlight>
              <a:latin typeface="Arial"/>
              <a:ea typeface="Arial"/>
              <a:cs typeface="Arial"/>
              <a:sym typeface="Arial"/>
            </a:endParaRPr>
          </a:p>
          <a:p>
            <a:pPr indent="0" lvl="0" marL="0" rtl="0" algn="just">
              <a:lnSpc>
                <a:spcPct val="115000"/>
              </a:lnSpc>
              <a:spcBef>
                <a:spcPts val="900"/>
              </a:spcBef>
              <a:spcAft>
                <a:spcPts val="0"/>
              </a:spcAft>
              <a:buClr>
                <a:schemeClr val="dk1"/>
              </a:buClr>
              <a:buSzPts val="1100"/>
              <a:buFont typeface="Arial"/>
              <a:buNone/>
            </a:pPr>
            <a:r>
              <a:rPr lang="en-US" sz="1800">
                <a:solidFill>
                  <a:srgbClr val="FF6600"/>
                </a:solidFill>
                <a:highlight>
                  <a:srgbClr val="FFFFFF"/>
                </a:highlight>
                <a:latin typeface="Arial"/>
                <a:ea typeface="Arial"/>
                <a:cs typeface="Arial"/>
                <a:sym typeface="Arial"/>
              </a:rPr>
              <a:t>their investment.</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spcBef>
                <a:spcPts val="1000"/>
              </a:spcBef>
              <a:spcAft>
                <a:spcPts val="0"/>
              </a:spcAft>
              <a:buClr>
                <a:srgbClr val="FF6600"/>
              </a:buClr>
              <a:buSzPts val="24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9" name="Google Shape;99;p1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Problem Statement</a:t>
            </a:r>
            <a:endParaRPr/>
          </a:p>
        </p:txBody>
      </p:sp>
      <p:sp>
        <p:nvSpPr>
          <p:cNvPr id="105" name="Google Shape;105;p16"/>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sz="1200">
              <a:solidFill>
                <a:srgbClr val="0000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A private firm, XYZ, is planning for an investment in Cab</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industry. Before taking final decision, they want to understand</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the market. In other words, they want to follow the</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Go-to-Market(G2M) strategy to make this investment.</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For this, the firm needs to identify the right company to make</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their investment.</a:t>
            </a:r>
            <a:endParaRPr sz="1800">
              <a:solidFill>
                <a:srgbClr val="FF6600"/>
              </a:solidFill>
              <a:highlight>
                <a:srgbClr val="FFFFFF"/>
              </a:highlight>
              <a:latin typeface="Arial"/>
              <a:ea typeface="Arial"/>
              <a:cs typeface="Arial"/>
              <a:sym typeface="Arial"/>
            </a:endParaRPr>
          </a:p>
          <a:p>
            <a:pPr indent="0" lvl="0" marL="0" rtl="0" algn="just">
              <a:spcBef>
                <a:spcPts val="1000"/>
              </a:spcBef>
              <a:spcAft>
                <a:spcPts val="0"/>
              </a:spcAft>
              <a:buClr>
                <a:srgbClr val="FF6600"/>
              </a:buClr>
              <a:buSzPts val="2400"/>
              <a:buFont typeface="Arial"/>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06" name="Google Shape;106;p16"/>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Approach</a:t>
            </a:r>
            <a:endParaRPr/>
          </a:p>
        </p:txBody>
      </p:sp>
      <p:sp>
        <p:nvSpPr>
          <p:cNvPr id="112" name="Google Shape;112;p17"/>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sz="2600">
              <a:solidFill>
                <a:srgbClr val="FF6600"/>
              </a:solidFil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1. First, I created the master data by merging the given datasets.</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2. Then I explored the master data to understand the features of the dataset.</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3. Then I dropped some of the features that might not help me to find the right company for the investment.</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4. After that, I used the columns of Price Charged and Cost of Trip to calculate the profit for the master dataset.</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13" name="Google Shape;113;p1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Approach</a:t>
            </a:r>
            <a:endParaRPr/>
          </a:p>
        </p:txBody>
      </p:sp>
      <p:sp>
        <p:nvSpPr>
          <p:cNvPr id="119" name="Google Shape;119;p18"/>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5. Then the “groupby” operation was applied to find the description of the companies. It is obtained that the Price Charged, Cost of Trip and overall Profit gained are comparatively higher for the yellow cabs than the pink ones.</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6. I also determined the sum and mean of the features for each cab company. It is obtained that the sum and mean of the features are higher for the yellow cabs than the pink ones due to both popularity and a large number of transactions.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So, it can be decided from the findings that the yellow cabs will be the right company to invest for the XYZ firm.</a:t>
            </a:r>
            <a:endParaRPr sz="1200">
              <a:solidFill>
                <a:srgbClr val="D5D5D5"/>
              </a:solidFill>
              <a:highlight>
                <a:srgbClr val="383838"/>
              </a:highlight>
              <a:latin typeface="Roboto"/>
              <a:ea typeface="Roboto"/>
              <a:cs typeface="Roboto"/>
              <a:sym typeface="Roboto"/>
            </a:endParaRPr>
          </a:p>
          <a:p>
            <a:pPr indent="0" lvl="0" marL="0" rtl="0" algn="just">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20" name="Google Shape;120;p1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a:t>
            </a:r>
            <a:endParaRPr/>
          </a:p>
        </p:txBody>
      </p:sp>
      <p:sp>
        <p:nvSpPr>
          <p:cNvPr id="126" name="Google Shape;126;p19"/>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After creating the master dataset, I performed a few basic</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Exploratory Data Analysis. First, I applied the describe()</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method which returns the description of the data in the</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DataFrame. Then I displayed the first and last five rows of the</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dataset. I applied the shape method to print out the shape of</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the DataFrame, which is (440098 X 12) </a:t>
            </a:r>
            <a:r>
              <a:rPr lang="en-US" sz="1800">
                <a:solidFill>
                  <a:srgbClr val="FF6600"/>
                </a:solidFill>
                <a:highlight>
                  <a:srgbClr val="FFFFFF"/>
                </a:highlight>
                <a:latin typeface="Arial"/>
                <a:ea typeface="Arial"/>
                <a:cs typeface="Arial"/>
                <a:sym typeface="Arial"/>
              </a:rPr>
              <a:t>indicating</a:t>
            </a:r>
            <a:r>
              <a:rPr lang="en-US" sz="1800">
                <a:solidFill>
                  <a:srgbClr val="FF6600"/>
                </a:solidFill>
                <a:highlight>
                  <a:srgbClr val="FFFFFF"/>
                </a:highlight>
                <a:latin typeface="Arial"/>
                <a:ea typeface="Arial"/>
                <a:cs typeface="Arial"/>
                <a:sym typeface="Arial"/>
              </a:rPr>
              <a:t> the rows</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and columns respectively. To know the layout of each array in</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the dataset, I applied dtype method.</a:t>
            </a:r>
            <a:endParaRPr sz="1800">
              <a:solidFill>
                <a:srgbClr val="FF6600"/>
              </a:solidFill>
              <a:highlight>
                <a:srgbClr val="FFFFFF"/>
              </a:highlight>
              <a:latin typeface="Arial"/>
              <a:ea typeface="Arial"/>
              <a:cs typeface="Arial"/>
              <a:sym typeface="Arial"/>
            </a:endParaRPr>
          </a:p>
        </p:txBody>
      </p:sp>
      <p:pic>
        <p:nvPicPr>
          <p:cNvPr id="127" name="Google Shape;127;p19"/>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a:t>
            </a:r>
            <a:endParaRPr/>
          </a:p>
        </p:txBody>
      </p:sp>
      <p:sp>
        <p:nvSpPr>
          <p:cNvPr id="133" name="Google Shape;133;p20"/>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After applying some basic exploratory analysis, I found out</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the number of duplicates in DataFrame. It was obtained that,</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there is no duplicate row found in the dataset. As a result, the</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shape of the dataset remained the same after dropping the</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duplicate rows.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After </a:t>
            </a:r>
            <a:r>
              <a:rPr lang="en-US" sz="1800">
                <a:solidFill>
                  <a:srgbClr val="FF6600"/>
                </a:solidFill>
                <a:highlight>
                  <a:srgbClr val="FFFFFF"/>
                </a:highlight>
                <a:latin typeface="Arial"/>
                <a:ea typeface="Arial"/>
                <a:cs typeface="Arial"/>
                <a:sym typeface="Arial"/>
              </a:rPr>
              <a:t>identifying</a:t>
            </a:r>
            <a:r>
              <a:rPr lang="en-US" sz="1800">
                <a:solidFill>
                  <a:srgbClr val="FF6600"/>
                </a:solidFill>
                <a:highlight>
                  <a:srgbClr val="FFFFFF"/>
                </a:highlight>
                <a:latin typeface="Arial"/>
                <a:ea typeface="Arial"/>
                <a:cs typeface="Arial"/>
                <a:sym typeface="Arial"/>
              </a:rPr>
              <a:t> the duplicate rows, I found out the missing</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and null values for each features. It was found that there were</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some missing or null values for the Date of Travel, Company,</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City, KM Travelled etc, in the dataset. Since, the rows with</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missing or null values are of no or less importance to find</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insights, those rows were dropped. As a result, the shape of</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the dataset became smaller, which is (17763 X 12).</a:t>
            </a:r>
            <a:endParaRPr sz="1800">
              <a:solidFill>
                <a:srgbClr val="FF6600"/>
              </a:solidFill>
              <a:highlight>
                <a:srgbClr val="FFFFFF"/>
              </a:highlight>
              <a:latin typeface="Arial"/>
              <a:ea typeface="Arial"/>
              <a:cs typeface="Arial"/>
              <a:sym typeface="Arial"/>
            </a:endParaRPr>
          </a:p>
        </p:txBody>
      </p:sp>
      <p:pic>
        <p:nvPicPr>
          <p:cNvPr id="134" name="Google Shape;134;p20"/>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r>
              <a:rPr b="1" lang="en-US">
                <a:solidFill>
                  <a:srgbClr val="FF6600"/>
                </a:solidFill>
              </a:rPr>
              <a:t>EDA</a:t>
            </a:r>
            <a:endParaRPr b="1">
              <a:solidFill>
                <a:srgbClr val="FF6600"/>
              </a:solidFill>
            </a:endParaRPr>
          </a:p>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a:p>
            <a:pPr indent="0" lvl="0" marL="0" rtl="0" algn="just">
              <a:lnSpc>
                <a:spcPct val="90000"/>
              </a:lnSpc>
              <a:spcBef>
                <a:spcPts val="0"/>
              </a:spcBef>
              <a:spcAft>
                <a:spcPts val="0"/>
              </a:spcAft>
              <a:buClr>
                <a:schemeClr val="dk1"/>
              </a:buClr>
              <a:buSzPts val="6000"/>
              <a:buFont typeface="Calibri"/>
              <a:buNone/>
            </a:pPr>
            <a:r>
              <a:rPr lang="en-US" sz="1800">
                <a:solidFill>
                  <a:schemeClr val="lt1"/>
                </a:solidFill>
              </a:rPr>
              <a:t>After the exploring the basic overview of the dataset, the</a:t>
            </a:r>
            <a:endParaRPr sz="1800">
              <a:solidFill>
                <a:schemeClr val="lt1"/>
              </a:solidFill>
            </a:endParaRPr>
          </a:p>
          <a:p>
            <a:pPr indent="0" lvl="0" marL="0" rtl="0" algn="just">
              <a:lnSpc>
                <a:spcPct val="90000"/>
              </a:lnSpc>
              <a:spcBef>
                <a:spcPts val="0"/>
              </a:spcBef>
              <a:spcAft>
                <a:spcPts val="0"/>
              </a:spcAft>
              <a:buClr>
                <a:schemeClr val="dk1"/>
              </a:buClr>
              <a:buSzPts val="6000"/>
              <a:buFont typeface="Calibri"/>
              <a:buNone/>
            </a:pPr>
            <a:r>
              <a:rPr lang="en-US" sz="1800">
                <a:solidFill>
                  <a:schemeClr val="lt1"/>
                </a:solidFill>
              </a:rPr>
              <a:t>number of customers of each cab company was counted</a:t>
            </a:r>
            <a:endParaRPr sz="1800">
              <a:solidFill>
                <a:schemeClr val="lt1"/>
              </a:solidFill>
            </a:endParaRPr>
          </a:p>
          <a:p>
            <a:pPr indent="0" lvl="0" marL="0" rtl="0" algn="just">
              <a:lnSpc>
                <a:spcPct val="90000"/>
              </a:lnSpc>
              <a:spcBef>
                <a:spcPts val="0"/>
              </a:spcBef>
              <a:spcAft>
                <a:spcPts val="0"/>
              </a:spcAft>
              <a:buClr>
                <a:schemeClr val="dk1"/>
              </a:buClr>
              <a:buSzPts val="6000"/>
              <a:buFont typeface="Calibri"/>
              <a:buNone/>
            </a:pPr>
            <a:r>
              <a:rPr lang="en-US" sz="1800">
                <a:solidFill>
                  <a:schemeClr val="lt1"/>
                </a:solidFill>
              </a:rPr>
              <a:t>using a bar chart.</a:t>
            </a:r>
            <a:endParaRPr sz="1800">
              <a:solidFill>
                <a:schemeClr val="lt1"/>
              </a:solidFill>
            </a:endParaRPr>
          </a:p>
        </p:txBody>
      </p:sp>
      <p:sp>
        <p:nvSpPr>
          <p:cNvPr id="140" name="Google Shape;140;p21"/>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rPr lang="en-US" sz="1800">
                <a:solidFill>
                  <a:srgbClr val="FF6600"/>
                </a:solidFill>
                <a:highlight>
                  <a:srgbClr val="FFFFFF"/>
                </a:highlight>
                <a:latin typeface="Arial"/>
                <a:ea typeface="Arial"/>
                <a:cs typeface="Arial"/>
                <a:sym typeface="Arial"/>
              </a:rPr>
              <a:t>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3200"/>
              <a:buNone/>
            </a:pPr>
            <a:r>
              <a:t/>
            </a:r>
            <a:endParaRPr sz="1800">
              <a:solidFill>
                <a:srgbClr val="FF6600"/>
              </a:solidFill>
              <a:highlight>
                <a:srgbClr val="FFFFFF"/>
              </a:highlight>
              <a:latin typeface="Arial"/>
              <a:ea typeface="Arial"/>
              <a:cs typeface="Arial"/>
              <a:sym typeface="Arial"/>
            </a:endParaRPr>
          </a:p>
        </p:txBody>
      </p:sp>
      <p:pic>
        <p:nvPicPr>
          <p:cNvPr id="141" name="Google Shape;141;p21"/>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42" name="Google Shape;142;p21"/>
          <p:cNvPicPr preferRelativeResize="0"/>
          <p:nvPr/>
        </p:nvPicPr>
        <p:blipFill>
          <a:blip r:embed="rId4">
            <a:alphaModFix/>
          </a:blip>
          <a:stretch>
            <a:fillRect/>
          </a:stretch>
        </p:blipFill>
        <p:spPr>
          <a:xfrm>
            <a:off x="5922800" y="679650"/>
            <a:ext cx="5943600" cy="593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