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9" r:id="rId6"/>
    <p:sldId id="262" r:id="rId7"/>
    <p:sldId id="263" r:id="rId8"/>
    <p:sldId id="299" r:id="rId9"/>
    <p:sldId id="298" r:id="rId10"/>
    <p:sldId id="267" r:id="rId11"/>
    <p:sldId id="302" r:id="rId12"/>
    <p:sldId id="301" r:id="rId13"/>
    <p:sldId id="300" r:id="rId14"/>
    <p:sldId id="279" r:id="rId15"/>
  </p:sldIdLst>
  <p:sldSz cx="9144000" cy="5143500" type="screen16x9"/>
  <p:notesSz cx="6858000" cy="9144000"/>
  <p:embeddedFontLst>
    <p:embeddedFont>
      <p:font typeface="Exo 2" panose="020B0604020202020204" charset="0"/>
      <p:regular r:id="rId17"/>
      <p:bold r:id="rId18"/>
      <p:italic r:id="rId19"/>
      <p:boldItalic r:id="rId20"/>
    </p:embeddedFon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Roboto Condensed" pitchFamily="2" charset="0"/>
      <p:regular r:id="rId25"/>
      <p:bold r:id="rId26"/>
      <p:italic r:id="rId27"/>
      <p:boldItalic r:id="rId28"/>
    </p:embeddedFont>
    <p:embeddedFont>
      <p:font typeface="Roboto Condensed Light" panose="020B0604020202020204" charset="0"/>
      <p:regular r:id="rId29"/>
      <p:bold r:id="rId30"/>
      <p:italic r:id="rId31"/>
      <p:boldItalic r:id="rId32"/>
    </p:embeddedFont>
    <p:embeddedFont>
      <p:font typeface="Squada One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69FF6D-F7E6-4321-9E64-9FF2631655AF}">
  <a:tblStyle styleId="{D269FF6D-F7E6-4321-9E64-9FF2631655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157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041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950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003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360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hoto">
  <p:cSld name="CUSTOM_2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2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0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7" r:id="rId7"/>
    <p:sldLayoutId id="2147483659" r:id="rId8"/>
    <p:sldLayoutId id="2147483669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 Mohammad Aiman Naufal bin Abd Rahim</a:t>
            </a:r>
            <a:endParaRPr dirty="0"/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REAL TIME SYSTEM</a:t>
            </a:r>
            <a:endParaRPr dirty="0"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(Communication Protocol)</a:t>
            </a:r>
            <a:endParaRPr dirty="0">
              <a:solidFill>
                <a:srgbClr val="434343"/>
              </a:solidFill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 (INTRA)</a:t>
            </a:r>
            <a:endParaRPr dirty="0"/>
          </a:p>
        </p:txBody>
      </p:sp>
      <p:sp>
        <p:nvSpPr>
          <p:cNvPr id="313" name="Google Shape;313;p39"/>
          <p:cNvSpPr txBox="1">
            <a:spLocks noGrp="1"/>
          </p:cNvSpPr>
          <p:nvPr>
            <p:ph type="title" idx="2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314" name="Google Shape;314;p39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I2C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30A058-73F2-4D65-AD2A-A61624987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416" y="1179554"/>
            <a:ext cx="2203167" cy="1079552"/>
          </a:xfrm>
          <a:prstGeom prst="rect">
            <a:avLst/>
          </a:prstGeom>
        </p:spPr>
      </p:pic>
      <p:sp>
        <p:nvSpPr>
          <p:cNvPr id="6" name="Google Shape;226;p35">
            <a:extLst>
              <a:ext uri="{FF2B5EF4-FFF2-40B4-BE49-F238E27FC236}">
                <a16:creationId xmlns:a16="http://schemas.microsoft.com/office/drawing/2014/main" id="{3ABBC8C0-EE56-4A62-8C59-68E5A9FA7010}"/>
              </a:ext>
            </a:extLst>
          </p:cNvPr>
          <p:cNvSpPr txBox="1">
            <a:spLocks/>
          </p:cNvSpPr>
          <p:nvPr/>
        </p:nvSpPr>
        <p:spPr>
          <a:xfrm>
            <a:off x="5734032" y="1483086"/>
            <a:ext cx="1171032" cy="47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/>
            <a:r>
              <a:rPr lang="en-US" dirty="0"/>
              <a:t>SDA : Serial Data</a:t>
            </a:r>
          </a:p>
          <a:p>
            <a:pPr marL="0" indent="0" algn="ctr"/>
            <a:r>
              <a:rPr lang="en-US" dirty="0"/>
              <a:t> SCL : Serial Clock</a:t>
            </a:r>
          </a:p>
          <a:p>
            <a:pPr marL="0" indent="0"/>
            <a:endParaRPr lang="en-US" dirty="0"/>
          </a:p>
        </p:txBody>
      </p:sp>
      <p:sp>
        <p:nvSpPr>
          <p:cNvPr id="9" name="Google Shape;226;p35">
            <a:extLst>
              <a:ext uri="{FF2B5EF4-FFF2-40B4-BE49-F238E27FC236}">
                <a16:creationId xmlns:a16="http://schemas.microsoft.com/office/drawing/2014/main" id="{36590E0A-41A2-4158-842B-985232875D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24450" y="2692885"/>
            <a:ext cx="3095100" cy="1223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Wires used: 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Maximum speed: Up to 5Mbps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 of synchronization: Synchronous</a:t>
            </a:r>
          </a:p>
          <a:p>
            <a:pPr marL="0" indent="0" algn="ctr"/>
            <a:r>
              <a:rPr lang="en-US" dirty="0"/>
              <a:t>Connection: Serial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Number of masters: Unlimited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Number of slaves: Up to 1008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4976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SPI</a:t>
            </a:r>
            <a:endParaRPr dirty="0"/>
          </a:p>
        </p:txBody>
      </p:sp>
      <p:pic>
        <p:nvPicPr>
          <p:cNvPr id="1026" name="Picture 2" descr="Introduction to SPI - Master and Slave">
            <a:extLst>
              <a:ext uri="{FF2B5EF4-FFF2-40B4-BE49-F238E27FC236}">
                <a16:creationId xmlns:a16="http://schemas.microsoft.com/office/drawing/2014/main" id="{A3347CFF-12C8-48E5-AF3F-973E910FD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300" y="1201448"/>
            <a:ext cx="2315399" cy="10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226;p35">
            <a:extLst>
              <a:ext uri="{FF2B5EF4-FFF2-40B4-BE49-F238E27FC236}">
                <a16:creationId xmlns:a16="http://schemas.microsoft.com/office/drawing/2014/main" id="{3724E31C-8FF6-459C-AE81-D51743B03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24450" y="2692885"/>
            <a:ext cx="3095100" cy="1223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Wires used: 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Maximum speed: Up to 10Mbps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 of synchronization: Synchronous</a:t>
            </a:r>
          </a:p>
          <a:p>
            <a:pPr marL="0" indent="0" algn="ctr"/>
            <a:r>
              <a:rPr lang="en-US" dirty="0"/>
              <a:t>Connection: Serial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Number of masters: 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Number of slaves: Unlimited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226;p35">
            <a:extLst>
              <a:ext uri="{FF2B5EF4-FFF2-40B4-BE49-F238E27FC236}">
                <a16:creationId xmlns:a16="http://schemas.microsoft.com/office/drawing/2014/main" id="{5FD3933D-62E6-4AA2-9C93-1E81CC217B51}"/>
              </a:ext>
            </a:extLst>
          </p:cNvPr>
          <p:cNvSpPr txBox="1">
            <a:spLocks/>
          </p:cNvSpPr>
          <p:nvPr/>
        </p:nvSpPr>
        <p:spPr>
          <a:xfrm>
            <a:off x="5801115" y="1391068"/>
            <a:ext cx="2690550" cy="79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r>
              <a:rPr lang="en-US" dirty="0"/>
              <a:t>MOSI : Master Output / Slave Input</a:t>
            </a:r>
          </a:p>
          <a:p>
            <a:pPr marL="0" indent="0" algn="l"/>
            <a:r>
              <a:rPr lang="en-US" dirty="0"/>
              <a:t>MISO : Master Input / Slave Output</a:t>
            </a:r>
          </a:p>
          <a:p>
            <a:pPr marL="0" indent="0" algn="l"/>
            <a:r>
              <a:rPr lang="en-US" dirty="0"/>
              <a:t>SCLK : Serial Clock</a:t>
            </a:r>
          </a:p>
          <a:p>
            <a:pPr marL="0" indent="0" algn="l"/>
            <a:r>
              <a:rPr lang="en-US" dirty="0"/>
              <a:t>SS/CS : Slave Select / Chip Select</a:t>
            </a:r>
          </a:p>
          <a:p>
            <a:pPr marL="0" indent="0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767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CAN</a:t>
            </a:r>
            <a:endParaRPr dirty="0"/>
          </a:p>
        </p:txBody>
      </p:sp>
      <p:sp>
        <p:nvSpPr>
          <p:cNvPr id="7" name="Google Shape;226;p35">
            <a:extLst>
              <a:ext uri="{FF2B5EF4-FFF2-40B4-BE49-F238E27FC236}">
                <a16:creationId xmlns:a16="http://schemas.microsoft.com/office/drawing/2014/main" id="{08AE8A5B-2E57-4AA4-878D-7ABA8995FC28}"/>
              </a:ext>
            </a:extLst>
          </p:cNvPr>
          <p:cNvSpPr txBox="1">
            <a:spLocks/>
          </p:cNvSpPr>
          <p:nvPr/>
        </p:nvSpPr>
        <p:spPr>
          <a:xfrm>
            <a:off x="3024450" y="2692885"/>
            <a:ext cx="3095100" cy="98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/>
              <a:t>A serial communication with two-wire protocol called CAN High (H+) CAN Low (H-).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/>
              <a:t>Full duplex control.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/>
              <a:t>Multi master protocol.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/>
              <a:t>Within two circuit boards.</a:t>
            </a:r>
          </a:p>
        </p:txBody>
      </p:sp>
      <p:pic>
        <p:nvPicPr>
          <p:cNvPr id="2050" name="Picture 2" descr="CAN Bus Protocol - 10 Minute Lesson - Chipkin Automation Systems">
            <a:extLst>
              <a:ext uri="{FF2B5EF4-FFF2-40B4-BE49-F238E27FC236}">
                <a16:creationId xmlns:a16="http://schemas.microsoft.com/office/drawing/2014/main" id="{F86AC3D6-E7BB-4A65-8EB0-932BCAFD1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973" y="1180948"/>
            <a:ext cx="2844053" cy="126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627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1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cxnSp>
        <p:nvCxnSpPr>
          <p:cNvPr id="599" name="Google Shape;599;p51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2" name="Google Shape;612;p51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 idx="5"/>
          </p:nvPr>
        </p:nvSpPr>
        <p:spPr>
          <a:xfrm>
            <a:off x="2119026" y="2282850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158" name="Google Shape;158;p30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30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30"/>
          <p:cNvSpPr txBox="1">
            <a:spLocks noGrp="1"/>
          </p:cNvSpPr>
          <p:nvPr>
            <p:ph type="title" idx="6"/>
          </p:nvPr>
        </p:nvSpPr>
        <p:spPr>
          <a:xfrm>
            <a:off x="5917524" y="1993950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63" name="Google Shape;163;p30"/>
          <p:cNvSpPr txBox="1">
            <a:spLocks noGrp="1"/>
          </p:cNvSpPr>
          <p:nvPr>
            <p:ph type="ctrTitle" idx="14"/>
          </p:nvPr>
        </p:nvSpPr>
        <p:spPr>
          <a:xfrm>
            <a:off x="656120" y="219512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165" name="Google Shape;165;p30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 (INTER)</a:t>
            </a:r>
            <a:endParaRPr dirty="0"/>
          </a:p>
        </p:txBody>
      </p:sp>
      <p:sp>
        <p:nvSpPr>
          <p:cNvPr id="51" name="Google Shape;160;p30">
            <a:extLst>
              <a:ext uri="{FF2B5EF4-FFF2-40B4-BE49-F238E27FC236}">
                <a16:creationId xmlns:a16="http://schemas.microsoft.com/office/drawing/2014/main" id="{447B700B-9C3D-4FB2-B2E8-9B750D840FD4}"/>
              </a:ext>
            </a:extLst>
          </p:cNvPr>
          <p:cNvSpPr txBox="1">
            <a:spLocks/>
          </p:cNvSpPr>
          <p:nvPr/>
        </p:nvSpPr>
        <p:spPr>
          <a:xfrm>
            <a:off x="5917524" y="2571750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xo 2"/>
              <a:buNone/>
              <a:defRPr sz="36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52" name="Google Shape;165;p30">
            <a:extLst>
              <a:ext uri="{FF2B5EF4-FFF2-40B4-BE49-F238E27FC236}">
                <a16:creationId xmlns:a16="http://schemas.microsoft.com/office/drawing/2014/main" id="{345EB62F-11A4-499F-A275-E8A7BD077DB6}"/>
              </a:ext>
            </a:extLst>
          </p:cNvPr>
          <p:cNvSpPr txBox="1">
            <a:spLocks/>
          </p:cNvSpPr>
          <p:nvPr/>
        </p:nvSpPr>
        <p:spPr>
          <a:xfrm>
            <a:off x="6811558" y="2641880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MY" dirty="0"/>
              <a:t>EXAMPLES (INTRA)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8DADD953-EAA6-4268-AFED-CF00F2335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7150" y="1639138"/>
            <a:ext cx="4224900" cy="1784400"/>
          </a:xfrm>
        </p:spPr>
        <p:txBody>
          <a:bodyPr anchor="ctr"/>
          <a:lstStyle/>
          <a:p>
            <a:r>
              <a:rPr lang="en-US" b="1" dirty="0"/>
              <a:t>Protocol</a:t>
            </a:r>
            <a:r>
              <a:rPr lang="en-US" dirty="0"/>
              <a:t>: A set of rules and regulations is called a protocol.</a:t>
            </a:r>
          </a:p>
          <a:p>
            <a:r>
              <a:rPr lang="en-US" b="1" dirty="0"/>
              <a:t>Communication</a:t>
            </a:r>
            <a:r>
              <a:rPr lang="en-US" dirty="0"/>
              <a:t>: Exchange of information from one system to another system with a medium is called communication.</a:t>
            </a:r>
          </a:p>
          <a:p>
            <a:r>
              <a:rPr lang="en-US" b="1" dirty="0"/>
              <a:t>Communication Protocol</a:t>
            </a:r>
            <a:r>
              <a:rPr lang="en-US" dirty="0"/>
              <a:t>: A set of rules and regulations that allow two electronic devices to connect to exchange the data with one and another.</a:t>
            </a:r>
            <a:endParaRPr lang="en-MY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/>
          <p:nvPr/>
        </p:nvSpPr>
        <p:spPr>
          <a:xfrm rot="-5400000" flipH="1">
            <a:off x="5663426" y="1479156"/>
            <a:ext cx="1099088" cy="2628900"/>
          </a:xfrm>
          <a:prstGeom prst="snip1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3" name="Google Shape;373;p41"/>
          <p:cNvCxnSpPr/>
          <p:nvPr/>
        </p:nvCxnSpPr>
        <p:spPr>
          <a:xfrm rot="10800000">
            <a:off x="6637170" y="3443050"/>
            <a:ext cx="258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4" name="Google Shape;374;p41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COMMUNICATION PROTOCOLS</a:t>
            </a:r>
            <a:endParaRPr dirty="0"/>
          </a:p>
        </p:txBody>
      </p:sp>
      <p:sp>
        <p:nvSpPr>
          <p:cNvPr id="375" name="Google Shape;375;p41"/>
          <p:cNvSpPr/>
          <p:nvPr/>
        </p:nvSpPr>
        <p:spPr>
          <a:xfrm rot="5400000">
            <a:off x="2198006" y="1478106"/>
            <a:ext cx="1099087" cy="2631000"/>
          </a:xfrm>
          <a:prstGeom prst="snip1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6" name="Google Shape;376;p41"/>
          <p:cNvCxnSpPr/>
          <p:nvPr/>
        </p:nvCxnSpPr>
        <p:spPr>
          <a:xfrm rot="10800000">
            <a:off x="0" y="2161216"/>
            <a:ext cx="244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" name="Google Shape;377;p41"/>
          <p:cNvSpPr txBox="1">
            <a:spLocks noGrp="1"/>
          </p:cNvSpPr>
          <p:nvPr>
            <p:ph type="ctrTitle" idx="2"/>
          </p:nvPr>
        </p:nvSpPr>
        <p:spPr>
          <a:xfrm>
            <a:off x="1616580" y="2694282"/>
            <a:ext cx="2050121" cy="5538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</a:rPr>
              <a:t>INTER SYSTEM PROTOCOL</a:t>
            </a:r>
            <a:endParaRPr sz="1000" dirty="0">
              <a:solidFill>
                <a:schemeClr val="lt1"/>
              </a:solidFill>
            </a:endParaRPr>
          </a:p>
        </p:txBody>
      </p:sp>
      <p:sp>
        <p:nvSpPr>
          <p:cNvPr id="378" name="Google Shape;378;p41"/>
          <p:cNvSpPr txBox="1">
            <a:spLocks noGrp="1"/>
          </p:cNvSpPr>
          <p:nvPr>
            <p:ph type="subTitle" idx="1"/>
          </p:nvPr>
        </p:nvSpPr>
        <p:spPr>
          <a:xfrm>
            <a:off x="1616580" y="2446402"/>
            <a:ext cx="2157300" cy="437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</a:rPr>
              <a:t>To communicate between two different devices.</a:t>
            </a:r>
            <a:endParaRPr sz="1000" dirty="0">
              <a:solidFill>
                <a:schemeClr val="lt1"/>
              </a:solidFill>
            </a:endParaRPr>
          </a:p>
        </p:txBody>
      </p:sp>
      <p:sp>
        <p:nvSpPr>
          <p:cNvPr id="379" name="Google Shape;379;p41"/>
          <p:cNvSpPr txBox="1">
            <a:spLocks noGrp="1"/>
          </p:cNvSpPr>
          <p:nvPr>
            <p:ph type="ctrTitle" idx="3"/>
          </p:nvPr>
        </p:nvSpPr>
        <p:spPr>
          <a:xfrm>
            <a:off x="5746920" y="2674838"/>
            <a:ext cx="1780500" cy="5732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</a:rPr>
              <a:t>INTRA SYSTEM PROTOCOL</a:t>
            </a:r>
            <a:endParaRPr sz="1000" dirty="0">
              <a:solidFill>
                <a:schemeClr val="lt1"/>
              </a:solidFill>
            </a:endParaRPr>
          </a:p>
        </p:txBody>
      </p:sp>
      <p:sp>
        <p:nvSpPr>
          <p:cNvPr id="380" name="Google Shape;380;p41"/>
          <p:cNvSpPr txBox="1">
            <a:spLocks noGrp="1"/>
          </p:cNvSpPr>
          <p:nvPr>
            <p:ph type="subTitle" idx="4"/>
          </p:nvPr>
        </p:nvSpPr>
        <p:spPr>
          <a:xfrm>
            <a:off x="5247295" y="2441528"/>
            <a:ext cx="2280125" cy="447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</a:rPr>
              <a:t>To communicate between two different devices within the circuit board.</a:t>
            </a:r>
            <a:endParaRPr sz="1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 (INTER)</a:t>
            </a:r>
            <a:endParaRPr dirty="0"/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17" name="Google Shape;217;p34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UART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subTitle" idx="1"/>
          </p:nvPr>
        </p:nvSpPr>
        <p:spPr>
          <a:xfrm>
            <a:off x="3024450" y="2692885"/>
            <a:ext cx="3095100" cy="1223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Wires used: 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Maximum speed: Up to 115200 baud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 of synchronization: Asynchronous</a:t>
            </a:r>
          </a:p>
          <a:p>
            <a:pPr marL="0" indent="0" algn="ctr"/>
            <a:r>
              <a:rPr lang="en-US" dirty="0"/>
              <a:t>Connection: Serial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Number of masters: 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Number of slaves: 1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A69943-A879-4D08-AB69-BEB65D824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490" y="1226933"/>
            <a:ext cx="2857500" cy="14001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USART</a:t>
            </a:r>
            <a:endParaRPr dirty="0"/>
          </a:p>
        </p:txBody>
      </p:sp>
      <p:pic>
        <p:nvPicPr>
          <p:cNvPr id="1028" name="Picture 4" descr="STM32 USART / UART Tutorial - Example Interrupt DMA– DeepBlue">
            <a:extLst>
              <a:ext uri="{FF2B5EF4-FFF2-40B4-BE49-F238E27FC236}">
                <a16:creationId xmlns:a16="http://schemas.microsoft.com/office/drawing/2014/main" id="{6DE3792D-E8A7-4D30-9C14-1D5862AE3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7" y="1228725"/>
            <a:ext cx="34004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26;p35">
            <a:extLst>
              <a:ext uri="{FF2B5EF4-FFF2-40B4-BE49-F238E27FC236}">
                <a16:creationId xmlns:a16="http://schemas.microsoft.com/office/drawing/2014/main" id="{8266F225-6E0F-4FC1-A775-14DB47C2D92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48118" y="2691093"/>
            <a:ext cx="3247762" cy="1223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Wires used: 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Maximum speed: Up to 115200 baud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 of synchronization: Asynchronous / Synchronous</a:t>
            </a:r>
          </a:p>
          <a:p>
            <a:pPr marL="0" indent="0" algn="ctr"/>
            <a:r>
              <a:rPr lang="en-US" dirty="0"/>
              <a:t>Connection: Serial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Number of masters: 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Number of slaves: 1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065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USB</a:t>
            </a:r>
            <a:endParaRPr dirty="0"/>
          </a:p>
        </p:txBody>
      </p:sp>
      <p:sp>
        <p:nvSpPr>
          <p:cNvPr id="11" name="Google Shape;226;p35">
            <a:extLst>
              <a:ext uri="{FF2B5EF4-FFF2-40B4-BE49-F238E27FC236}">
                <a16:creationId xmlns:a16="http://schemas.microsoft.com/office/drawing/2014/main" id="{A93BC51C-2DE6-4985-99E0-FA99710F6BE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24450" y="2692885"/>
            <a:ext cx="3095100" cy="1223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serial communication with two-wire protocol called D+ and D-.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Used to communicate with system peripheral.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Send and receive the data serially.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Has many different types of USB with different speed.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4AD4A7-7A64-4BF4-973E-A2F2161EB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219" y="999524"/>
            <a:ext cx="1938041" cy="157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2849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353</Words>
  <Application>Microsoft Office PowerPoint</Application>
  <PresentationFormat>On-screen Show (16:9)</PresentationFormat>
  <Paragraphs>69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Roboto Condensed Light</vt:lpstr>
      <vt:lpstr>Fira Sans Extra Condensed Medium</vt:lpstr>
      <vt:lpstr>Exo 2</vt:lpstr>
      <vt:lpstr>Arial</vt:lpstr>
      <vt:lpstr>Squada One</vt:lpstr>
      <vt:lpstr>Roboto Condensed</vt:lpstr>
      <vt:lpstr>Tech Newsletter by Slidesgo</vt:lpstr>
      <vt:lpstr>REAL TIME SYSTEM (Communication Protocol)</vt:lpstr>
      <vt:lpstr>TABLE OF CONTENTS</vt:lpstr>
      <vt:lpstr>OVERVIEW</vt:lpstr>
      <vt:lpstr>PowerPoint Presentation</vt:lpstr>
      <vt:lpstr>TYPES OF COMMUNICATION PROTOCOLS</vt:lpstr>
      <vt:lpstr>EXAMPLES (INTER)</vt:lpstr>
      <vt:lpstr>UART</vt:lpstr>
      <vt:lpstr>USART</vt:lpstr>
      <vt:lpstr>USB</vt:lpstr>
      <vt:lpstr>EXAMPLES (INTRA)</vt:lpstr>
      <vt:lpstr>I2C</vt:lpstr>
      <vt:lpstr>SPI</vt:lpstr>
      <vt:lpstr>CAN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NEWSLETTER</dc:title>
  <dc:creator>man</dc:creator>
  <cp:lastModifiedBy>Mohammad Aiman Naufal Abd Rahim</cp:lastModifiedBy>
  <cp:revision>24</cp:revision>
  <dcterms:modified xsi:type="dcterms:W3CDTF">2021-03-22T01:47:56Z</dcterms:modified>
</cp:coreProperties>
</file>