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9" r:id="rId6"/>
    <p:sldId id="262" r:id="rId7"/>
    <p:sldId id="263" r:id="rId8"/>
    <p:sldId id="298" r:id="rId9"/>
    <p:sldId id="299" r:id="rId10"/>
  </p:sldIdLst>
  <p:sldSz cx="9144000" cy="5143500" type="screen16x9"/>
  <p:notesSz cx="6858000" cy="9144000"/>
  <p:embeddedFontLst>
    <p:embeddedFont>
      <p:font typeface="Exo 2" panose="020B0604020202020204" charset="0"/>
      <p:regular r:id="rId12"/>
      <p:bold r:id="rId13"/>
      <p:italic r:id="rId14"/>
      <p:boldItalic r:id="rId15"/>
    </p:embeddedFont>
    <p:embeddedFont>
      <p:font typeface="Fira Sans Extra Condensed Medium" panose="020B0604020202020204" charset="0"/>
      <p:regular r:id="rId16"/>
      <p:bold r:id="rId17"/>
      <p:italic r:id="rId18"/>
      <p:boldItalic r:id="rId19"/>
    </p:embeddedFont>
    <p:embeddedFont>
      <p:font typeface="Roboto Condensed Light" panose="020B0604020202020204" charset="0"/>
      <p:regular r:id="rId20"/>
      <p:bold r:id="rId21"/>
      <p:italic r:id="rId22"/>
      <p:boldItalic r:id="rId23"/>
    </p:embeddedFont>
    <p:embeddedFont>
      <p:font typeface="Squada One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69FF6D-F7E6-4321-9E64-9FF2631655AF}">
  <a:tblStyle styleId="{D269FF6D-F7E6-4321-9E64-9FF2631655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8d3b44f0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8d3b44f0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d3b44f0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d3b44f0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360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4003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hoto">
  <p:cSld name="CUSTOM_2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ubTitle" idx="1"/>
          </p:nvPr>
        </p:nvSpPr>
        <p:spPr>
          <a:xfrm>
            <a:off x="1179233" y="3058425"/>
            <a:ext cx="30951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ctrTitle" idx="2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2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2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 idx="3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9" r:id="rId7"/>
    <p:sldLayoutId id="214748367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By: Mohammad Aiman Naufal bin Abd Rahim</a:t>
            </a:r>
            <a:endParaRPr dirty="0"/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REAL TIME SYSTEM</a:t>
            </a:r>
            <a:endParaRPr dirty="0">
              <a:solidFill>
                <a:srgbClr val="43434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(Computer Bus)</a:t>
            </a:r>
            <a:endParaRPr dirty="0">
              <a:solidFill>
                <a:srgbClr val="434343"/>
              </a:solidFill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51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152" name="Google Shape;152;p30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you could describe the topic of the section</a:t>
            </a:r>
            <a:endParaRPr dirty="0"/>
          </a:p>
        </p:txBody>
      </p:sp>
      <p:sp>
        <p:nvSpPr>
          <p:cNvPr id="153" name="Google Shape;153;p30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EXAMPLES</a:t>
            </a:r>
            <a:endParaRPr dirty="0"/>
          </a:p>
        </p:txBody>
      </p:sp>
      <p:sp>
        <p:nvSpPr>
          <p:cNvPr id="154" name="Google Shape;154;p30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 idx="5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4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158" name="Google Shape;158;p30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30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Google Shape;160;p30"/>
          <p:cNvSpPr txBox="1">
            <a:spLocks noGrp="1"/>
          </p:cNvSpPr>
          <p:nvPr>
            <p:ph type="title" idx="6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title" idx="7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title" idx="8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BRIEF</a:t>
            </a:r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WELCOME!</a:t>
            </a:r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</a:t>
            </a:r>
            <a:endParaRPr/>
          </a:p>
        </p:txBody>
      </p:sp>
      <p:sp>
        <p:nvSpPr>
          <p:cNvPr id="168" name="Google Shape;168;p30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169" name="Google Shape;169;p30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SNEAK PEEK</a:t>
            </a:r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635950" y="1981067"/>
            <a:ext cx="3867300" cy="5701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2457150" y="2511440"/>
            <a:ext cx="4224900" cy="570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bus is a connection between components or devices connected to a computer</a:t>
            </a:r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/>
          <p:nvPr/>
        </p:nvSpPr>
        <p:spPr>
          <a:xfrm rot="-5400000" flipH="1">
            <a:off x="5399608" y="1821475"/>
            <a:ext cx="1975500" cy="2628900"/>
          </a:xfrm>
          <a:prstGeom prst="snip1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3" name="Google Shape;373;p41"/>
          <p:cNvCxnSpPr/>
          <p:nvPr/>
        </p:nvCxnSpPr>
        <p:spPr>
          <a:xfrm rot="10800000">
            <a:off x="6682358" y="2949500"/>
            <a:ext cx="258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4" name="Google Shape;374;p41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COMPUTER BUS</a:t>
            </a:r>
            <a:endParaRPr dirty="0"/>
          </a:p>
        </p:txBody>
      </p:sp>
      <p:sp>
        <p:nvSpPr>
          <p:cNvPr id="375" name="Google Shape;375;p41"/>
          <p:cNvSpPr/>
          <p:nvPr/>
        </p:nvSpPr>
        <p:spPr>
          <a:xfrm rot="5400000">
            <a:off x="1759800" y="1039900"/>
            <a:ext cx="1975500" cy="2631000"/>
          </a:xfrm>
          <a:prstGeom prst="snip1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6" name="Google Shape;376;p41"/>
          <p:cNvCxnSpPr/>
          <p:nvPr/>
        </p:nvCxnSpPr>
        <p:spPr>
          <a:xfrm rot="10800000">
            <a:off x="-21400" y="2148175"/>
            <a:ext cx="244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7" name="Google Shape;377;p41"/>
          <p:cNvSpPr txBox="1">
            <a:spLocks noGrp="1"/>
          </p:cNvSpPr>
          <p:nvPr>
            <p:ph type="ctrTitle" idx="2"/>
          </p:nvPr>
        </p:nvSpPr>
        <p:spPr>
          <a:xfrm>
            <a:off x="1741950" y="2693420"/>
            <a:ext cx="1634550" cy="5538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</a:rPr>
              <a:t>PARALLEL </a:t>
            </a:r>
            <a:br>
              <a:rPr lang="en" sz="1000" dirty="0">
                <a:solidFill>
                  <a:schemeClr val="lt1"/>
                </a:solidFill>
              </a:rPr>
            </a:br>
            <a:r>
              <a:rPr lang="en" sz="1000" dirty="0">
                <a:solidFill>
                  <a:schemeClr val="lt1"/>
                </a:solidFill>
              </a:rPr>
              <a:t>VS</a:t>
            </a:r>
            <a:br>
              <a:rPr lang="en" sz="1000" dirty="0">
                <a:solidFill>
                  <a:schemeClr val="lt1"/>
                </a:solidFill>
              </a:rPr>
            </a:br>
            <a:r>
              <a:rPr lang="en" sz="1000" dirty="0">
                <a:solidFill>
                  <a:schemeClr val="lt1"/>
                </a:solidFill>
              </a:rPr>
              <a:t>SERIAL</a:t>
            </a:r>
            <a:endParaRPr sz="1000" dirty="0">
              <a:solidFill>
                <a:schemeClr val="lt1"/>
              </a:solidFill>
            </a:endParaRPr>
          </a:p>
        </p:txBody>
      </p:sp>
      <p:sp>
        <p:nvSpPr>
          <p:cNvPr id="378" name="Google Shape;378;p41"/>
          <p:cNvSpPr txBox="1">
            <a:spLocks noGrp="1"/>
          </p:cNvSpPr>
          <p:nvPr>
            <p:ph type="subTitle" idx="1"/>
          </p:nvPr>
        </p:nvSpPr>
        <p:spPr>
          <a:xfrm>
            <a:off x="1744937" y="1613001"/>
            <a:ext cx="2157300" cy="9587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lt1"/>
                </a:solidFill>
              </a:rPr>
              <a:t>A parallel bus transmits data several bits at a time. A serial bus, on the other hand, transfers data one bit at a time.</a:t>
            </a:r>
            <a:endParaRPr sz="1000" dirty="0">
              <a:solidFill>
                <a:schemeClr val="lt1"/>
              </a:solidFill>
            </a:endParaRPr>
          </a:p>
        </p:txBody>
      </p:sp>
      <p:sp>
        <p:nvSpPr>
          <p:cNvPr id="379" name="Google Shape;379;p41"/>
          <p:cNvSpPr txBox="1">
            <a:spLocks noGrp="1"/>
          </p:cNvSpPr>
          <p:nvPr>
            <p:ph type="ctrTitle" idx="3"/>
          </p:nvPr>
        </p:nvSpPr>
        <p:spPr>
          <a:xfrm>
            <a:off x="5633751" y="3489512"/>
            <a:ext cx="1780500" cy="5732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</a:rPr>
              <a:t>INTERNAL </a:t>
            </a:r>
            <a:br>
              <a:rPr lang="en" sz="1000" dirty="0">
                <a:solidFill>
                  <a:schemeClr val="lt1"/>
                </a:solidFill>
              </a:rPr>
            </a:br>
            <a:r>
              <a:rPr lang="en" sz="1000" dirty="0">
                <a:solidFill>
                  <a:schemeClr val="lt1"/>
                </a:solidFill>
              </a:rPr>
              <a:t>VS</a:t>
            </a:r>
            <a:br>
              <a:rPr lang="en" sz="1000" dirty="0">
                <a:solidFill>
                  <a:schemeClr val="lt1"/>
                </a:solidFill>
              </a:rPr>
            </a:br>
            <a:r>
              <a:rPr lang="en" sz="1000" dirty="0">
                <a:solidFill>
                  <a:schemeClr val="lt1"/>
                </a:solidFill>
              </a:rPr>
              <a:t>EXTERNAL</a:t>
            </a:r>
            <a:endParaRPr sz="1000" dirty="0">
              <a:solidFill>
                <a:schemeClr val="lt1"/>
              </a:solidFill>
            </a:endParaRPr>
          </a:p>
        </p:txBody>
      </p:sp>
      <p:sp>
        <p:nvSpPr>
          <p:cNvPr id="380" name="Google Shape;380;p41"/>
          <p:cNvSpPr txBox="1">
            <a:spLocks noGrp="1"/>
          </p:cNvSpPr>
          <p:nvPr>
            <p:ph type="subTitle" idx="4"/>
          </p:nvPr>
        </p:nvSpPr>
        <p:spPr>
          <a:xfrm>
            <a:off x="5256950" y="2244063"/>
            <a:ext cx="2280125" cy="1184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lt1"/>
                </a:solidFill>
              </a:rPr>
              <a:t>An internal bus allows internal components, such as a video card and memory, to communicate with one another. An external bus can communicate with external components like a USB or SCSI device.</a:t>
            </a:r>
            <a:endParaRPr sz="10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EXAMPLES</a:t>
            </a:r>
            <a:endParaRPr dirty="0"/>
          </a:p>
        </p:txBody>
      </p:sp>
      <p:sp>
        <p:nvSpPr>
          <p:cNvPr id="216" name="Google Shape;216;p34"/>
          <p:cNvSpPr txBox="1">
            <a:spLocks noGrp="1"/>
          </p:cNvSpPr>
          <p:nvPr>
            <p:ph type="title" idx="2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17" name="Google Shape;217;p34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ctrTitle" idx="2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SATA I</a:t>
            </a:r>
            <a:endParaRPr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subTitle" idx="1"/>
          </p:nvPr>
        </p:nvSpPr>
        <p:spPr>
          <a:xfrm>
            <a:off x="3024450" y="2692885"/>
            <a:ext cx="3095100" cy="12236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Speed: 1.5 Gb/s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Distance: Up to 1 meter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Format:</a:t>
            </a:r>
          </a:p>
          <a:p>
            <a:pPr marL="0" indent="0" algn="ctr"/>
            <a:r>
              <a:rPr lang="en-US" dirty="0"/>
              <a:t>Bandwidth: 150MB/s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Security/safety: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Advantage/disadvantage: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51FEEA-194C-423C-AACC-35DC572BB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747" y="1369000"/>
            <a:ext cx="994505" cy="108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ctrTitle" idx="2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USB 3.2 Gen 1</a:t>
            </a:r>
            <a:endParaRPr dirty="0"/>
          </a:p>
        </p:txBody>
      </p:sp>
      <p:sp>
        <p:nvSpPr>
          <p:cNvPr id="11" name="Google Shape;226;p35">
            <a:extLst>
              <a:ext uri="{FF2B5EF4-FFF2-40B4-BE49-F238E27FC236}">
                <a16:creationId xmlns:a16="http://schemas.microsoft.com/office/drawing/2014/main" id="{A93BC51C-2DE6-4985-99E0-FA99710F6BE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24450" y="2692885"/>
            <a:ext cx="3095100" cy="12236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Speed: 5 Gb/s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Distance: Up to 3 meter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Format:</a:t>
            </a:r>
          </a:p>
          <a:p>
            <a:pPr marL="0" indent="0" algn="ctr"/>
            <a:r>
              <a:rPr lang="en-US" dirty="0"/>
              <a:t>Bandwidth: 5 Gb/s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Security/safety: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Advantage/disadvantage: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074" name="Picture 2" descr="STANDARD USB 3.2 Gen 1 Cable, A - Micro B, M/M, beige, 1.8 m - SECOMP  International AG">
            <a:extLst>
              <a:ext uri="{FF2B5EF4-FFF2-40B4-BE49-F238E27FC236}">
                <a16:creationId xmlns:a16="http://schemas.microsoft.com/office/drawing/2014/main" id="{CE304178-3808-4B35-87A9-668A817E5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691" y="1591198"/>
            <a:ext cx="1628618" cy="98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328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ctrTitle" idx="2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PCIe 1.0</a:t>
            </a:r>
            <a:endParaRPr dirty="0"/>
          </a:p>
        </p:txBody>
      </p:sp>
      <p:sp>
        <p:nvSpPr>
          <p:cNvPr id="11" name="Google Shape;226;p35">
            <a:extLst>
              <a:ext uri="{FF2B5EF4-FFF2-40B4-BE49-F238E27FC236}">
                <a16:creationId xmlns:a16="http://schemas.microsoft.com/office/drawing/2014/main" id="{9CD33C44-7BBC-42E4-9BA7-6C592D6FFF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24450" y="2692885"/>
            <a:ext cx="3095100" cy="12236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Speed: 2.5 GT/s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Distance: Up to 15 inches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Format:</a:t>
            </a:r>
          </a:p>
          <a:p>
            <a:pPr marL="0" indent="0" algn="ctr"/>
            <a:r>
              <a:rPr lang="en-US" dirty="0"/>
              <a:t>Bandwidth: 250 MB/s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Security/safety: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Advantage/disadvantage: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050" name="Picture 2" descr="PCI Express - Wikipedia">
            <a:extLst>
              <a:ext uri="{FF2B5EF4-FFF2-40B4-BE49-F238E27FC236}">
                <a16:creationId xmlns:a16="http://schemas.microsoft.com/office/drawing/2014/main" id="{D4CEAA46-F570-4346-9B04-DE7E34BA9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500" y="1493325"/>
            <a:ext cx="1675000" cy="107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653011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277</Words>
  <Application>Microsoft Office PowerPoint</Application>
  <PresentationFormat>On-screen Show (16:9)</PresentationFormat>
  <Paragraphs>54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Exo 2</vt:lpstr>
      <vt:lpstr>Fira Sans Extra Condensed Medium</vt:lpstr>
      <vt:lpstr>Roboto Condensed Light</vt:lpstr>
      <vt:lpstr>Squada One</vt:lpstr>
      <vt:lpstr>Tech Newsletter by Slidesgo</vt:lpstr>
      <vt:lpstr>REAL TIME SYSTEM (Computer Bus)</vt:lpstr>
      <vt:lpstr>TABLE OF CONTENTS</vt:lpstr>
      <vt:lpstr>OVERVIEW</vt:lpstr>
      <vt:lpstr>BUS</vt:lpstr>
      <vt:lpstr>TYPES OF COMPUTER BUS</vt:lpstr>
      <vt:lpstr>EXAMPLES</vt:lpstr>
      <vt:lpstr>SATA I</vt:lpstr>
      <vt:lpstr>USB 3.2 Gen 1</vt:lpstr>
      <vt:lpstr>PCIe 1.0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NEWSLETTER</dc:title>
  <dc:creator>man</dc:creator>
  <cp:lastModifiedBy>Mohammad Aiman Naufal Abd Rahim</cp:lastModifiedBy>
  <cp:revision>11</cp:revision>
  <dcterms:modified xsi:type="dcterms:W3CDTF">2021-03-17T04:11:32Z</dcterms:modified>
</cp:coreProperties>
</file>