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3"/>
  </p:notesMasterIdLst>
  <p:sldIdLst>
    <p:sldId id="258" r:id="rId2"/>
  </p:sldIdLst>
  <p:sldSz cx="14211300" cy="20104100"/>
  <p:notesSz cx="142113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p:scale>
          <a:sx n="80" d="100"/>
          <a:sy n="80" d="100"/>
        </p:scale>
        <p:origin x="-4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2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2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2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1" name="Holder 2"/>
          <p:cNvSpPr>
            <a:spLocks noGrp="1"/>
          </p:cNvSpPr>
          <p:nvPr>
            <p:ph type="ctrTitle"/>
          </p:nvPr>
        </p:nvSpPr>
        <p:spPr>
          <a:xfrm>
            <a:off x="1066323" y="6232271"/>
            <a:ext cx="12085003" cy="4221861"/>
          </a:xfrm>
          <a:prstGeom prst="rect">
            <a:avLst/>
          </a:prstGeom>
        </p:spPr>
        <p:txBody>
          <a:bodyPr wrap="square" lIns="0" tIns="0" rIns="0" bIns="0">
            <a:spAutoFit/>
          </a:bodyPr>
          <a:lstStyle/>
          <a:p>
            <a:endParaRPr/>
          </a:p>
        </p:txBody>
      </p:sp>
      <p:sp>
        <p:nvSpPr>
          <p:cNvPr id="1048602" name="Holder 3"/>
          <p:cNvSpPr>
            <a:spLocks noGrp="1"/>
          </p:cNvSpPr>
          <p:nvPr>
            <p:ph type="subTitle" idx="4"/>
          </p:nvPr>
        </p:nvSpPr>
        <p:spPr>
          <a:xfrm>
            <a:off x="2132647" y="11258296"/>
            <a:ext cx="9952355" cy="5026025"/>
          </a:xfrm>
          <a:prstGeom prst="rect">
            <a:avLst/>
          </a:prstGeom>
        </p:spPr>
        <p:txBody>
          <a:bodyPr wrap="square" lIns="0" tIns="0" rIns="0" bIns="0">
            <a:spAutoFit/>
          </a:bodyPr>
          <a:lstStyle/>
          <a:p>
            <a:endParaRPr/>
          </a:p>
        </p:txBody>
      </p:sp>
      <p:sp>
        <p:nvSpPr>
          <p:cNvPr id="104860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104860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p>
            <a:endParaRPr/>
          </a:p>
        </p:txBody>
      </p:sp>
      <p:sp>
        <p:nvSpPr>
          <p:cNvPr id="1048607" name="Holder 3"/>
          <p:cNvSpPr>
            <a:spLocks noGrp="1"/>
          </p:cNvSpPr>
          <p:nvPr>
            <p:ph type="body" idx="1"/>
          </p:nvPr>
        </p:nvSpPr>
        <p:spPr/>
        <p:txBody>
          <a:bodyPr lIns="0" tIns="0" rIns="0" bIns="0"/>
          <a:lstStyle/>
          <a:p>
            <a:endParaRPr/>
          </a:p>
        </p:txBody>
      </p:sp>
      <p:sp>
        <p:nvSpPr>
          <p:cNvPr id="104860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1048610"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11" name="Holder 2"/>
          <p:cNvSpPr>
            <a:spLocks noGrp="1"/>
          </p:cNvSpPr>
          <p:nvPr>
            <p:ph type="title"/>
          </p:nvPr>
        </p:nvSpPr>
        <p:spPr/>
        <p:txBody>
          <a:bodyPr lIns="0" tIns="0" rIns="0" bIns="0"/>
          <a:lstStyle/>
          <a:p>
            <a:endParaRPr/>
          </a:p>
        </p:txBody>
      </p:sp>
      <p:sp>
        <p:nvSpPr>
          <p:cNvPr id="1048612" name="Holder 3"/>
          <p:cNvSpPr>
            <a:spLocks noGrp="1"/>
          </p:cNvSpPr>
          <p:nvPr>
            <p:ph sz="half" idx="2"/>
          </p:nvPr>
        </p:nvSpPr>
        <p:spPr>
          <a:xfrm>
            <a:off x="710882" y="4623943"/>
            <a:ext cx="6184678" cy="13268707"/>
          </a:xfrm>
          <a:prstGeom prst="rect">
            <a:avLst/>
          </a:prstGeom>
        </p:spPr>
        <p:txBody>
          <a:bodyPr wrap="square" lIns="0" tIns="0" rIns="0" bIns="0">
            <a:spAutoFit/>
          </a:bodyPr>
          <a:lstStyle/>
          <a:p>
            <a:endParaRPr/>
          </a:p>
        </p:txBody>
      </p:sp>
      <p:sp>
        <p:nvSpPr>
          <p:cNvPr id="1048613" name="Holder 4"/>
          <p:cNvSpPr>
            <a:spLocks noGrp="1"/>
          </p:cNvSpPr>
          <p:nvPr>
            <p:ph sz="half" idx="3"/>
          </p:nvPr>
        </p:nvSpPr>
        <p:spPr>
          <a:xfrm>
            <a:off x="7322089" y="4623943"/>
            <a:ext cx="6184678" cy="13268707"/>
          </a:xfrm>
          <a:prstGeom prst="rect">
            <a:avLst/>
          </a:prstGeom>
        </p:spPr>
        <p:txBody>
          <a:bodyPr wrap="square" lIns="0" tIns="0" rIns="0" bIns="0">
            <a:spAutoFit/>
          </a:bodyPr>
          <a:lstStyle/>
          <a:p>
            <a:endParaRPr/>
          </a:p>
        </p:txBody>
      </p:sp>
      <p:sp>
        <p:nvSpPr>
          <p:cNvPr id="104861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1048616"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17" name="Holder 2"/>
          <p:cNvSpPr>
            <a:spLocks noGrp="1"/>
          </p:cNvSpPr>
          <p:nvPr>
            <p:ph type="title"/>
          </p:nvPr>
        </p:nvSpPr>
        <p:spPr/>
        <p:txBody>
          <a:bodyPr lIns="0" tIns="0" rIns="0" bIns="0"/>
          <a:lstStyle/>
          <a:p>
            <a:endParaRPr/>
          </a:p>
        </p:txBody>
      </p:sp>
      <p:sp>
        <p:nvSpPr>
          <p:cNvPr id="104861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1048620"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58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1048588"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bg object 16"/>
          <p:cNvPicPr>
            <a:picLocks/>
          </p:cNvPicPr>
          <p:nvPr/>
        </p:nvPicPr>
        <p:blipFill>
          <a:blip r:embed="rId7" cstate="print"/>
          <a:stretch>
            <a:fillRect/>
          </a:stretch>
        </p:blipFill>
        <p:spPr>
          <a:xfrm>
            <a:off x="0" y="2082123"/>
            <a:ext cx="14212566" cy="78088"/>
          </a:xfrm>
          <a:prstGeom prst="rect">
            <a:avLst/>
          </a:prstGeom>
        </p:spPr>
      </p:pic>
      <p:sp>
        <p:nvSpPr>
          <p:cNvPr id="1048576" name="bg object 17"/>
          <p:cNvSpPr/>
          <p:nvPr/>
        </p:nvSpPr>
        <p:spPr>
          <a:xfrm>
            <a:off x="0" y="2083294"/>
            <a:ext cx="14212569" cy="42545"/>
          </a:xfrm>
          <a:custGeom>
            <a:avLst/>
            <a:gdLst/>
            <a:ahLst/>
            <a:cxnLst/>
            <a:rect l="l" t="t" r="r" b="b"/>
            <a:pathLst>
              <a:path w="14212569" h="42544">
                <a:moveTo>
                  <a:pt x="14212144" y="0"/>
                </a:moveTo>
                <a:lnTo>
                  <a:pt x="0" y="0"/>
                </a:lnTo>
                <a:lnTo>
                  <a:pt x="0" y="42516"/>
                </a:lnTo>
                <a:lnTo>
                  <a:pt x="14212144" y="42516"/>
                </a:lnTo>
                <a:lnTo>
                  <a:pt x="14212144" y="0"/>
                </a:lnTo>
                <a:close/>
              </a:path>
            </a:pathLst>
          </a:custGeom>
          <a:solidFill>
            <a:srgbClr val="548ED4"/>
          </a:solidFill>
        </p:spPr>
        <p:txBody>
          <a:bodyPr wrap="square" lIns="0" tIns="0" rIns="0" bIns="0" rtlCol="0"/>
          <a:lstStyle/>
          <a:p>
            <a:endParaRPr/>
          </a:p>
        </p:txBody>
      </p:sp>
      <p:pic>
        <p:nvPicPr>
          <p:cNvPr id="2097153" name="bg object 18"/>
          <p:cNvPicPr>
            <a:picLocks/>
          </p:cNvPicPr>
          <p:nvPr/>
        </p:nvPicPr>
        <p:blipFill>
          <a:blip r:embed="rId8" cstate="print"/>
          <a:stretch>
            <a:fillRect/>
          </a:stretch>
        </p:blipFill>
        <p:spPr>
          <a:xfrm>
            <a:off x="0" y="6843940"/>
            <a:ext cx="14157925" cy="78088"/>
          </a:xfrm>
          <a:prstGeom prst="rect">
            <a:avLst/>
          </a:prstGeom>
        </p:spPr>
      </p:pic>
      <p:sp>
        <p:nvSpPr>
          <p:cNvPr id="1048577" name="bg object 19"/>
          <p:cNvSpPr/>
          <p:nvPr/>
        </p:nvSpPr>
        <p:spPr>
          <a:xfrm>
            <a:off x="0" y="6845111"/>
            <a:ext cx="14212569" cy="42545"/>
          </a:xfrm>
          <a:custGeom>
            <a:avLst/>
            <a:gdLst/>
            <a:ahLst/>
            <a:cxnLst/>
            <a:rect l="l" t="t" r="r" b="b"/>
            <a:pathLst>
              <a:path w="14212569" h="42545">
                <a:moveTo>
                  <a:pt x="14212144" y="0"/>
                </a:moveTo>
                <a:lnTo>
                  <a:pt x="0" y="0"/>
                </a:lnTo>
                <a:lnTo>
                  <a:pt x="0" y="42516"/>
                </a:lnTo>
                <a:lnTo>
                  <a:pt x="14212144" y="42516"/>
                </a:lnTo>
                <a:lnTo>
                  <a:pt x="14212144" y="0"/>
                </a:lnTo>
                <a:close/>
              </a:path>
            </a:pathLst>
          </a:custGeom>
          <a:solidFill>
            <a:srgbClr val="548ED4"/>
          </a:solidFill>
        </p:spPr>
        <p:txBody>
          <a:bodyPr wrap="square" lIns="0" tIns="0" rIns="0" bIns="0" rtlCol="0"/>
          <a:lstStyle/>
          <a:p>
            <a:endParaRPr/>
          </a:p>
        </p:txBody>
      </p:sp>
      <p:pic>
        <p:nvPicPr>
          <p:cNvPr id="2097154" name="bg object 20"/>
          <p:cNvPicPr>
            <a:picLocks/>
          </p:cNvPicPr>
          <p:nvPr/>
        </p:nvPicPr>
        <p:blipFill>
          <a:blip r:embed="rId8" cstate="print"/>
          <a:stretch>
            <a:fillRect/>
          </a:stretch>
        </p:blipFill>
        <p:spPr>
          <a:xfrm>
            <a:off x="0" y="13394482"/>
            <a:ext cx="14157925" cy="78081"/>
          </a:xfrm>
          <a:prstGeom prst="rect">
            <a:avLst/>
          </a:prstGeom>
        </p:spPr>
      </p:pic>
      <p:sp>
        <p:nvSpPr>
          <p:cNvPr id="1048578" name="bg object 21"/>
          <p:cNvSpPr/>
          <p:nvPr/>
        </p:nvSpPr>
        <p:spPr>
          <a:xfrm>
            <a:off x="0" y="13395647"/>
            <a:ext cx="14212569" cy="42545"/>
          </a:xfrm>
          <a:custGeom>
            <a:avLst/>
            <a:gdLst/>
            <a:ahLst/>
            <a:cxnLst/>
            <a:rect l="l" t="t" r="r" b="b"/>
            <a:pathLst>
              <a:path w="14212569" h="42544">
                <a:moveTo>
                  <a:pt x="14212144" y="0"/>
                </a:moveTo>
                <a:lnTo>
                  <a:pt x="0" y="0"/>
                </a:lnTo>
                <a:lnTo>
                  <a:pt x="0" y="42516"/>
                </a:lnTo>
                <a:lnTo>
                  <a:pt x="14212144" y="42516"/>
                </a:lnTo>
                <a:lnTo>
                  <a:pt x="14212144" y="0"/>
                </a:lnTo>
                <a:close/>
              </a:path>
            </a:pathLst>
          </a:custGeom>
          <a:solidFill>
            <a:srgbClr val="548ED4"/>
          </a:solidFill>
        </p:spPr>
        <p:txBody>
          <a:bodyPr wrap="square" lIns="0" tIns="0" rIns="0" bIns="0" rtlCol="0"/>
          <a:lstStyle/>
          <a:p>
            <a:endParaRPr/>
          </a:p>
        </p:txBody>
      </p:sp>
      <p:pic>
        <p:nvPicPr>
          <p:cNvPr id="2097155" name="bg object 22"/>
          <p:cNvPicPr>
            <a:picLocks/>
          </p:cNvPicPr>
          <p:nvPr/>
        </p:nvPicPr>
        <p:blipFill>
          <a:blip r:embed="rId9" cstate="print"/>
          <a:stretch>
            <a:fillRect/>
          </a:stretch>
        </p:blipFill>
        <p:spPr>
          <a:xfrm>
            <a:off x="0" y="19485054"/>
            <a:ext cx="14212566" cy="69672"/>
          </a:xfrm>
          <a:prstGeom prst="rect">
            <a:avLst/>
          </a:prstGeom>
        </p:spPr>
      </p:pic>
      <p:sp>
        <p:nvSpPr>
          <p:cNvPr id="1048579" name="bg object 23"/>
          <p:cNvSpPr/>
          <p:nvPr/>
        </p:nvSpPr>
        <p:spPr>
          <a:xfrm>
            <a:off x="506" y="19486601"/>
            <a:ext cx="14212569" cy="33655"/>
          </a:xfrm>
          <a:custGeom>
            <a:avLst/>
            <a:gdLst/>
            <a:ahLst/>
            <a:cxnLst/>
            <a:rect l="l" t="t" r="r" b="b"/>
            <a:pathLst>
              <a:path w="14212569" h="33655">
                <a:moveTo>
                  <a:pt x="0" y="33405"/>
                </a:moveTo>
                <a:lnTo>
                  <a:pt x="14212060" y="33405"/>
                </a:lnTo>
                <a:lnTo>
                  <a:pt x="14212060" y="0"/>
                </a:lnTo>
                <a:lnTo>
                  <a:pt x="0" y="0"/>
                </a:lnTo>
                <a:lnTo>
                  <a:pt x="0" y="33405"/>
                </a:lnTo>
                <a:close/>
              </a:path>
            </a:pathLst>
          </a:custGeom>
          <a:solidFill>
            <a:srgbClr val="548ED4"/>
          </a:solidFill>
        </p:spPr>
        <p:txBody>
          <a:bodyPr wrap="square" lIns="0" tIns="0" rIns="0" bIns="0" rtlCol="0"/>
          <a:lstStyle/>
          <a:p>
            <a:endParaRPr/>
          </a:p>
        </p:txBody>
      </p:sp>
      <p:sp>
        <p:nvSpPr>
          <p:cNvPr id="1048580" name="bg object 24"/>
          <p:cNvSpPr/>
          <p:nvPr/>
        </p:nvSpPr>
        <p:spPr>
          <a:xfrm>
            <a:off x="7106283" y="2104552"/>
            <a:ext cx="0" cy="17398365"/>
          </a:xfrm>
          <a:custGeom>
            <a:avLst/>
            <a:gdLst/>
            <a:ahLst/>
            <a:cxnLst/>
            <a:rect l="l" t="t" r="r" b="b"/>
            <a:pathLst>
              <a:path h="17398365">
                <a:moveTo>
                  <a:pt x="0" y="0"/>
                </a:moveTo>
                <a:lnTo>
                  <a:pt x="0" y="17398009"/>
                </a:lnTo>
              </a:path>
            </a:pathLst>
          </a:custGeom>
          <a:ln w="6073">
            <a:solidFill>
              <a:srgbClr val="548ED4"/>
            </a:solidFill>
            <a:prstDash val="sysDash"/>
          </a:ln>
        </p:spPr>
        <p:txBody>
          <a:bodyPr wrap="square" lIns="0" tIns="0" rIns="0" bIns="0" rtlCol="0"/>
          <a:lstStyle/>
          <a:p>
            <a:endParaRPr/>
          </a:p>
        </p:txBody>
      </p:sp>
      <p:sp>
        <p:nvSpPr>
          <p:cNvPr id="1048581" name="Holder 2"/>
          <p:cNvSpPr>
            <a:spLocks noGrp="1"/>
          </p:cNvSpPr>
          <p:nvPr>
            <p:ph type="title"/>
          </p:nvPr>
        </p:nvSpPr>
        <p:spPr>
          <a:xfrm>
            <a:off x="710882" y="804164"/>
            <a:ext cx="12795885" cy="3216656"/>
          </a:xfrm>
          <a:prstGeom prst="rect">
            <a:avLst/>
          </a:prstGeom>
        </p:spPr>
        <p:txBody>
          <a:bodyPr wrap="square" lIns="0" tIns="0" rIns="0" bIns="0">
            <a:spAutoFit/>
          </a:bodyPr>
          <a:lstStyle/>
          <a:p>
            <a:endParaRPr/>
          </a:p>
        </p:txBody>
      </p:sp>
      <p:sp>
        <p:nvSpPr>
          <p:cNvPr id="1048582" name="Holder 3"/>
          <p:cNvSpPr>
            <a:spLocks noGrp="1"/>
          </p:cNvSpPr>
          <p:nvPr>
            <p:ph type="body" idx="1"/>
          </p:nvPr>
        </p:nvSpPr>
        <p:spPr>
          <a:xfrm>
            <a:off x="710882" y="4623943"/>
            <a:ext cx="12795885" cy="13268707"/>
          </a:xfrm>
          <a:prstGeom prst="rect">
            <a:avLst/>
          </a:prstGeom>
        </p:spPr>
        <p:txBody>
          <a:bodyPr wrap="square" lIns="0" tIns="0" rIns="0" bIns="0">
            <a:spAutoFit/>
          </a:bodyPr>
          <a:lstStyle/>
          <a:p>
            <a:endParaRPr/>
          </a:p>
        </p:txBody>
      </p:sp>
      <p:sp>
        <p:nvSpPr>
          <p:cNvPr id="1048583" name="Holder 4"/>
          <p:cNvSpPr>
            <a:spLocks noGrp="1"/>
          </p:cNvSpPr>
          <p:nvPr>
            <p:ph type="ftr" sz="quarter" idx="5"/>
          </p:nvPr>
        </p:nvSpPr>
        <p:spPr>
          <a:xfrm>
            <a:off x="4834001" y="18696814"/>
            <a:ext cx="4549648"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4" name="Holder 5"/>
          <p:cNvSpPr>
            <a:spLocks noGrp="1"/>
          </p:cNvSpPr>
          <p:nvPr>
            <p:ph type="dt" sz="half" idx="6"/>
          </p:nvPr>
        </p:nvSpPr>
        <p:spPr>
          <a:xfrm>
            <a:off x="710882" y="18696814"/>
            <a:ext cx="3270059"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1048585" name="Holder 6"/>
          <p:cNvSpPr>
            <a:spLocks noGrp="1"/>
          </p:cNvSpPr>
          <p:nvPr>
            <p:ph type="sldNum" sz="quarter" idx="7"/>
          </p:nvPr>
        </p:nvSpPr>
        <p:spPr>
          <a:xfrm>
            <a:off x="10236708" y="18696814"/>
            <a:ext cx="3270059"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8.jfif"/><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object 2"/>
          <p:cNvSpPr txBox="1"/>
          <p:nvPr/>
        </p:nvSpPr>
        <p:spPr>
          <a:xfrm>
            <a:off x="2762250" y="336005"/>
            <a:ext cx="10134600" cy="1367362"/>
          </a:xfrm>
          <a:prstGeom prst="rect">
            <a:avLst/>
          </a:prstGeom>
        </p:spPr>
        <p:txBody>
          <a:bodyPr vert="horz" wrap="square" lIns="0" tIns="4445" rIns="0" bIns="0" rtlCol="0">
            <a:spAutoFit/>
          </a:bodyPr>
          <a:lstStyle/>
          <a:p>
            <a:pPr marL="1779905" marR="5080" indent="-1767839" algn="ctr">
              <a:lnSpc>
                <a:spcPct val="101600"/>
              </a:lnSpc>
              <a:spcBef>
                <a:spcPts val="35"/>
              </a:spcBef>
            </a:pPr>
            <a:r>
              <a:rPr lang="en-US" sz="2800" b="1" spc="-20">
                <a:solidFill>
                  <a:srgbClr val="943735"/>
                </a:solidFill>
                <a:cs typeface="Calibri"/>
              </a:rPr>
              <a:t>Applicantion</a:t>
            </a:r>
            <a:r>
              <a:rPr lang="en-US" sz="2800" b="1" spc="-20" dirty="0">
                <a:solidFill>
                  <a:srgbClr val="943735"/>
                </a:solidFill>
                <a:cs typeface="Calibri"/>
              </a:rPr>
              <a:t> Tracking System (ATS)</a:t>
            </a:r>
            <a:r>
              <a:rPr lang="en-US" sz="2800" b="1" dirty="0"/>
              <a:t> </a:t>
            </a:r>
            <a:endParaRPr lang="en-US" sz="2800" b="1" dirty="0">
              <a:cs typeface="Calibri"/>
            </a:endParaRPr>
          </a:p>
          <a:p>
            <a:pPr marL="1779905" marR="5080" indent="-1767839" algn="ctr">
              <a:lnSpc>
                <a:spcPct val="101600"/>
              </a:lnSpc>
              <a:spcBef>
                <a:spcPts val="35"/>
              </a:spcBef>
            </a:pPr>
            <a:r>
              <a:rPr lang="en-US" sz="2000" b="1" spc="20" dirty="0">
                <a:latin typeface="Times New Roman"/>
                <a:cs typeface="Times New Roman"/>
              </a:rPr>
              <a:t>Aiman Parvaiz, Aqsa Majeed</a:t>
            </a:r>
          </a:p>
          <a:p>
            <a:pPr marL="1779905" marR="5080" indent="-1767839" algn="ctr">
              <a:lnSpc>
                <a:spcPct val="101600"/>
              </a:lnSpc>
              <a:spcBef>
                <a:spcPts val="35"/>
              </a:spcBef>
            </a:pPr>
            <a:r>
              <a:rPr lang="en-US" sz="2000" b="1" dirty="0">
                <a:latin typeface="Times New Roman"/>
                <a:cs typeface="Times New Roman"/>
              </a:rPr>
              <a:t>Data Science</a:t>
            </a:r>
          </a:p>
          <a:p>
            <a:pPr marL="1779905" marR="5080" indent="-1767839" algn="ctr">
              <a:lnSpc>
                <a:spcPct val="101600"/>
              </a:lnSpc>
              <a:spcBef>
                <a:spcPts val="35"/>
              </a:spcBef>
            </a:pPr>
            <a:r>
              <a:rPr lang="en-US" sz="2000" b="1" dirty="0">
                <a:latin typeface="Times New Roman"/>
                <a:cs typeface="Times New Roman"/>
              </a:rPr>
              <a:t>Knowledge Streams</a:t>
            </a:r>
            <a:endParaRPr sz="2000" b="1" dirty="0">
              <a:latin typeface="Times New Roman"/>
              <a:cs typeface="Times New Roman"/>
            </a:endParaRPr>
          </a:p>
        </p:txBody>
      </p:sp>
      <p:sp>
        <p:nvSpPr>
          <p:cNvPr id="1048590" name="object 7"/>
          <p:cNvSpPr txBox="1"/>
          <p:nvPr/>
        </p:nvSpPr>
        <p:spPr>
          <a:xfrm>
            <a:off x="320141" y="6974773"/>
            <a:ext cx="2975509" cy="385362"/>
          </a:xfrm>
          <a:prstGeom prst="rect">
            <a:avLst/>
          </a:prstGeom>
        </p:spPr>
        <p:txBody>
          <a:bodyPr vert="horz" wrap="square" lIns="0" tIns="15875" rIns="0" bIns="0" rtlCol="0">
            <a:spAutoFit/>
          </a:bodyPr>
          <a:lstStyle/>
          <a:p>
            <a:pPr marL="12700">
              <a:lnSpc>
                <a:spcPct val="100000"/>
              </a:lnSpc>
              <a:spcBef>
                <a:spcPts val="125"/>
              </a:spcBef>
            </a:pPr>
            <a:r>
              <a:rPr sz="2200" b="1" spc="5" dirty="0">
                <a:solidFill>
                  <a:srgbClr val="E36C09"/>
                </a:solidFill>
                <a:latin typeface="Calibri"/>
                <a:cs typeface="Calibri"/>
              </a:rPr>
              <a:t>3.</a:t>
            </a:r>
            <a:r>
              <a:rPr sz="2200" b="1" spc="-65" dirty="0">
                <a:solidFill>
                  <a:srgbClr val="E36C09"/>
                </a:solidFill>
                <a:latin typeface="Calibri"/>
                <a:cs typeface="Calibri"/>
              </a:rPr>
              <a:t> </a:t>
            </a:r>
            <a:r>
              <a:rPr lang="en-US" sz="2400" b="1" spc="5" dirty="0">
                <a:solidFill>
                  <a:srgbClr val="E36C09"/>
                </a:solidFill>
                <a:latin typeface="Calibri"/>
                <a:cs typeface="Calibri"/>
              </a:rPr>
              <a:t>Proposed Solution</a:t>
            </a:r>
            <a:endParaRPr sz="2400" dirty="0">
              <a:latin typeface="Calibri"/>
              <a:cs typeface="Calibri"/>
            </a:endParaRPr>
          </a:p>
        </p:txBody>
      </p:sp>
      <p:sp>
        <p:nvSpPr>
          <p:cNvPr id="1048591" name="object 8"/>
          <p:cNvSpPr txBox="1"/>
          <p:nvPr/>
        </p:nvSpPr>
        <p:spPr>
          <a:xfrm>
            <a:off x="7486651" y="7026760"/>
            <a:ext cx="4105910" cy="333375"/>
          </a:xfrm>
          <a:prstGeom prst="rect">
            <a:avLst/>
          </a:prstGeom>
        </p:spPr>
        <p:txBody>
          <a:bodyPr vert="horz" wrap="square" lIns="0" tIns="15875" rIns="0" bIns="0" rtlCol="0">
            <a:spAutoFit/>
          </a:bodyPr>
          <a:lstStyle/>
          <a:p>
            <a:pPr marL="12700">
              <a:lnSpc>
                <a:spcPct val="100000"/>
              </a:lnSpc>
              <a:spcBef>
                <a:spcPts val="125"/>
              </a:spcBef>
            </a:pPr>
            <a:r>
              <a:rPr sz="2200" b="1" spc="5" dirty="0">
                <a:solidFill>
                  <a:srgbClr val="E36C09"/>
                </a:solidFill>
                <a:latin typeface="Calibri"/>
                <a:cs typeface="Calibri"/>
              </a:rPr>
              <a:t>4. </a:t>
            </a:r>
            <a:r>
              <a:rPr lang="en-US" sz="2200" b="1" spc="5" dirty="0">
                <a:solidFill>
                  <a:srgbClr val="E36C09"/>
                </a:solidFill>
                <a:latin typeface="Calibri"/>
                <a:cs typeface="Calibri"/>
              </a:rPr>
              <a:t>Methodology</a:t>
            </a:r>
            <a:endParaRPr sz="2200" dirty="0">
              <a:latin typeface="Calibri"/>
              <a:cs typeface="Calibri"/>
            </a:endParaRPr>
          </a:p>
        </p:txBody>
      </p:sp>
      <p:sp>
        <p:nvSpPr>
          <p:cNvPr id="1048592" name="object 9"/>
          <p:cNvSpPr txBox="1"/>
          <p:nvPr/>
        </p:nvSpPr>
        <p:spPr>
          <a:xfrm>
            <a:off x="461267" y="13561254"/>
            <a:ext cx="3676650" cy="353943"/>
          </a:xfrm>
          <a:prstGeom prst="rect">
            <a:avLst/>
          </a:prstGeom>
        </p:spPr>
        <p:txBody>
          <a:bodyPr vert="horz" wrap="square" lIns="0" tIns="15240" rIns="0" bIns="0" rtlCol="0">
            <a:spAutoFit/>
          </a:bodyPr>
          <a:lstStyle/>
          <a:p>
            <a:pPr marL="12700">
              <a:lnSpc>
                <a:spcPct val="100000"/>
              </a:lnSpc>
              <a:spcBef>
                <a:spcPts val="120"/>
              </a:spcBef>
            </a:pPr>
            <a:r>
              <a:rPr sz="2200" b="1" spc="5" dirty="0">
                <a:solidFill>
                  <a:srgbClr val="E36C09"/>
                </a:solidFill>
                <a:latin typeface="Calibri"/>
                <a:cs typeface="Calibri"/>
              </a:rPr>
              <a:t>5</a:t>
            </a:r>
            <a:r>
              <a:rPr lang="en-US" sz="2200" b="1" spc="5" dirty="0">
                <a:solidFill>
                  <a:srgbClr val="E36C09"/>
                </a:solidFill>
                <a:latin typeface="Calibri"/>
                <a:cs typeface="Calibri"/>
              </a:rPr>
              <a:t>.</a:t>
            </a:r>
            <a:r>
              <a:rPr sz="2200" b="1" spc="5" dirty="0">
                <a:solidFill>
                  <a:srgbClr val="E36C09"/>
                </a:solidFill>
                <a:latin typeface="Calibri"/>
                <a:cs typeface="Calibri"/>
              </a:rPr>
              <a:t> </a:t>
            </a:r>
            <a:r>
              <a:rPr lang="en-US" sz="2200" b="1" spc="5" dirty="0">
                <a:solidFill>
                  <a:srgbClr val="E36C09"/>
                </a:solidFill>
                <a:latin typeface="Calibri"/>
                <a:cs typeface="Calibri"/>
              </a:rPr>
              <a:t>Results</a:t>
            </a:r>
            <a:endParaRPr sz="2200" dirty="0">
              <a:latin typeface="Calibri"/>
              <a:cs typeface="Calibri"/>
            </a:endParaRPr>
          </a:p>
        </p:txBody>
      </p:sp>
      <p:sp>
        <p:nvSpPr>
          <p:cNvPr id="1048593" name="object 10"/>
          <p:cNvSpPr txBox="1"/>
          <p:nvPr/>
        </p:nvSpPr>
        <p:spPr>
          <a:xfrm>
            <a:off x="7486651" y="2202240"/>
            <a:ext cx="3051137" cy="330835"/>
          </a:xfrm>
          <a:prstGeom prst="rect">
            <a:avLst/>
          </a:prstGeom>
        </p:spPr>
        <p:txBody>
          <a:bodyPr vert="horz" wrap="square" lIns="0" tIns="13335" rIns="0" bIns="0" rtlCol="0">
            <a:spAutoFit/>
          </a:bodyPr>
          <a:lstStyle/>
          <a:p>
            <a:pPr marL="12700">
              <a:lnSpc>
                <a:spcPct val="100000"/>
              </a:lnSpc>
              <a:spcBef>
                <a:spcPts val="105"/>
              </a:spcBef>
            </a:pPr>
            <a:r>
              <a:rPr sz="2250" b="1" spc="-5" dirty="0">
                <a:solidFill>
                  <a:srgbClr val="E36C09"/>
                </a:solidFill>
                <a:latin typeface="Calibri"/>
                <a:cs typeface="Calibri"/>
              </a:rPr>
              <a:t>2. </a:t>
            </a:r>
            <a:r>
              <a:rPr lang="en-US" altLang="en" sz="2250" b="1" spc="-5" dirty="0">
                <a:solidFill>
                  <a:srgbClr val="E36C09"/>
                </a:solidFill>
                <a:latin typeface="Calibri"/>
                <a:cs typeface="Calibri"/>
              </a:rPr>
              <a:t>Problem </a:t>
            </a:r>
            <a:r>
              <a:rPr sz="2250" b="1" spc="-15" dirty="0">
                <a:solidFill>
                  <a:srgbClr val="E36C09"/>
                </a:solidFill>
                <a:latin typeface="Calibri"/>
                <a:cs typeface="Calibri"/>
              </a:rPr>
              <a:t>Statement</a:t>
            </a:r>
            <a:endParaRPr sz="2250" dirty="0">
              <a:latin typeface="Calibri"/>
              <a:cs typeface="Calibri"/>
            </a:endParaRPr>
          </a:p>
        </p:txBody>
      </p:sp>
      <p:sp>
        <p:nvSpPr>
          <p:cNvPr id="1048594" name="object 12"/>
          <p:cNvSpPr txBox="1"/>
          <p:nvPr/>
        </p:nvSpPr>
        <p:spPr>
          <a:xfrm>
            <a:off x="320049" y="2149628"/>
            <a:ext cx="1726564" cy="766877"/>
          </a:xfrm>
          <a:prstGeom prst="rect">
            <a:avLst/>
          </a:prstGeom>
        </p:spPr>
        <p:txBody>
          <a:bodyPr vert="horz" wrap="square" lIns="0" tIns="101600" rIns="0" bIns="0" rtlCol="0">
            <a:spAutoFit/>
          </a:bodyPr>
          <a:lstStyle/>
          <a:p>
            <a:pPr marL="106045">
              <a:lnSpc>
                <a:spcPct val="100000"/>
              </a:lnSpc>
              <a:spcBef>
                <a:spcPts val="800"/>
              </a:spcBef>
            </a:pPr>
            <a:r>
              <a:rPr sz="2250" b="1" dirty="0">
                <a:solidFill>
                  <a:srgbClr val="E36C09"/>
                </a:solidFill>
                <a:latin typeface="Calibri"/>
                <a:cs typeface="Calibri"/>
              </a:rPr>
              <a:t>1.</a:t>
            </a:r>
            <a:r>
              <a:rPr sz="2250" b="1" spc="-50" dirty="0">
                <a:solidFill>
                  <a:srgbClr val="E36C09"/>
                </a:solidFill>
                <a:latin typeface="Calibri"/>
                <a:cs typeface="Calibri"/>
              </a:rPr>
              <a:t> </a:t>
            </a:r>
            <a:r>
              <a:rPr sz="2250" b="1" spc="-10" dirty="0">
                <a:solidFill>
                  <a:srgbClr val="E36C09"/>
                </a:solidFill>
                <a:latin typeface="Calibri"/>
                <a:cs typeface="Calibri"/>
              </a:rPr>
              <a:t>Motivation</a:t>
            </a:r>
            <a:endParaRPr sz="2250" dirty="0">
              <a:latin typeface="Calibri"/>
              <a:cs typeface="Calibri"/>
            </a:endParaRPr>
          </a:p>
          <a:p>
            <a:pPr marL="12700">
              <a:lnSpc>
                <a:spcPct val="100000"/>
              </a:lnSpc>
              <a:spcBef>
                <a:spcPts val="515"/>
              </a:spcBef>
            </a:pPr>
            <a:endParaRPr sz="1650" dirty="0">
              <a:latin typeface="Calibri"/>
              <a:cs typeface="Calibri"/>
            </a:endParaRPr>
          </a:p>
        </p:txBody>
      </p:sp>
      <p:sp>
        <p:nvSpPr>
          <p:cNvPr id="1048595" name="object 42"/>
          <p:cNvSpPr txBox="1"/>
          <p:nvPr/>
        </p:nvSpPr>
        <p:spPr>
          <a:xfrm>
            <a:off x="7306333" y="5735619"/>
            <a:ext cx="2807970" cy="373179"/>
          </a:xfrm>
          <a:prstGeom prst="rect">
            <a:avLst/>
          </a:prstGeom>
        </p:spPr>
        <p:txBody>
          <a:bodyPr vert="horz" wrap="square" lIns="0" tIns="118110" rIns="0" bIns="0" rtlCol="0">
            <a:spAutoFit/>
          </a:bodyPr>
          <a:lstStyle/>
          <a:p>
            <a:pPr marL="46990">
              <a:lnSpc>
                <a:spcPct val="100000"/>
              </a:lnSpc>
              <a:spcBef>
                <a:spcPts val="930"/>
              </a:spcBef>
            </a:pPr>
            <a:endParaRPr sz="1650" dirty="0">
              <a:latin typeface="Calibri"/>
              <a:cs typeface="Calibri"/>
            </a:endParaRPr>
          </a:p>
        </p:txBody>
      </p:sp>
      <p:pic>
        <p:nvPicPr>
          <p:cNvPr id="2097156" name="Picture 2" descr="C:\Users\Muhammad Masood\Desktop\project posters images\knowledge_streams_tech_logo.jpg"/>
          <p:cNvPicPr>
            <a:picLocks noChangeAspect="1" noChangeArrowheads="1"/>
          </p:cNvPicPr>
          <p:nvPr/>
        </p:nvPicPr>
        <p:blipFill>
          <a:blip r:embed="rId2"/>
          <a:srcRect/>
          <a:stretch>
            <a:fillRect/>
          </a:stretch>
        </p:blipFill>
        <p:spPr bwMode="auto">
          <a:xfrm>
            <a:off x="164184" y="88566"/>
            <a:ext cx="2439597" cy="1911350"/>
          </a:xfrm>
          <a:prstGeom prst="rect">
            <a:avLst/>
          </a:prstGeom>
          <a:noFill/>
        </p:spPr>
      </p:pic>
      <p:sp>
        <p:nvSpPr>
          <p:cNvPr id="1048596" name="TextBox 2"/>
          <p:cNvSpPr txBox="1"/>
          <p:nvPr/>
        </p:nvSpPr>
        <p:spPr>
          <a:xfrm>
            <a:off x="504168" y="2572941"/>
            <a:ext cx="6400800" cy="2308324"/>
          </a:xfrm>
          <a:prstGeom prst="rect">
            <a:avLst/>
          </a:prstGeom>
          <a:noFill/>
        </p:spPr>
        <p:txBody>
          <a:bodyPr wrap="square" rtlCol="0">
            <a:spAutoFit/>
          </a:bodyPr>
          <a:lstStyle/>
          <a:p>
            <a:pPr algn="just"/>
            <a:r>
              <a:rPr lang="en-US" dirty="0">
                <a:solidFill>
                  <a:schemeClr val="bg2">
                    <a:lumMod val="10000"/>
                  </a:schemeClr>
                </a:solidFill>
              </a:rPr>
              <a:t>The candidates can check their resumes before applying </a:t>
            </a:r>
            <a:r>
              <a:rPr lang="en-US" b="0" i="0" dirty="0">
                <a:solidFill>
                  <a:schemeClr val="bg2">
                    <a:lumMod val="10000"/>
                  </a:schemeClr>
                </a:solidFill>
                <a:effectLst/>
                <a:latin typeface="Söhne"/>
              </a:rPr>
              <a:t>and improve their visibility and ranking</a:t>
            </a:r>
            <a:r>
              <a:rPr lang="en-US" dirty="0">
                <a:solidFill>
                  <a:schemeClr val="bg2">
                    <a:lumMod val="10000"/>
                  </a:schemeClr>
                </a:solidFill>
              </a:rPr>
              <a:t>.</a:t>
            </a:r>
          </a:p>
          <a:p>
            <a:pPr marL="285750" indent="-285750" algn="just">
              <a:buFont typeface="Arial" panose="020B0604020202020204" pitchFamily="34" charset="0"/>
              <a:buChar char="•"/>
            </a:pPr>
            <a:r>
              <a:rPr lang="en-US" dirty="0">
                <a:solidFill>
                  <a:schemeClr val="bg2">
                    <a:lumMod val="10000"/>
                  </a:schemeClr>
                </a:solidFill>
              </a:rPr>
              <a:t>Optimization for Keywords</a:t>
            </a:r>
          </a:p>
          <a:p>
            <a:pPr marL="285750" indent="-285750" algn="just">
              <a:buFont typeface="Arial" panose="020B0604020202020204" pitchFamily="34" charset="0"/>
              <a:buChar char="•"/>
            </a:pPr>
            <a:r>
              <a:rPr lang="en-US" dirty="0">
                <a:solidFill>
                  <a:schemeClr val="bg2">
                    <a:lumMod val="10000"/>
                  </a:schemeClr>
                </a:solidFill>
              </a:rPr>
              <a:t>Enhance visibility</a:t>
            </a:r>
          </a:p>
          <a:p>
            <a:pPr marL="285750" indent="-285750" algn="just">
              <a:buFont typeface="Arial" panose="020B0604020202020204" pitchFamily="34" charset="0"/>
              <a:buChar char="•"/>
            </a:pPr>
            <a:r>
              <a:rPr lang="en-US" dirty="0">
                <a:solidFill>
                  <a:schemeClr val="bg2">
                    <a:lumMod val="10000"/>
                  </a:schemeClr>
                </a:solidFill>
              </a:rPr>
              <a:t>Improving ranking</a:t>
            </a:r>
          </a:p>
          <a:p>
            <a:pPr marL="285750" indent="-285750" algn="just">
              <a:buFont typeface="Arial" panose="020B0604020202020204" pitchFamily="34" charset="0"/>
              <a:buChar char="•"/>
            </a:pPr>
            <a:r>
              <a:rPr lang="en-US" dirty="0">
                <a:solidFill>
                  <a:schemeClr val="bg2">
                    <a:lumMod val="10000"/>
                  </a:schemeClr>
                </a:solidFill>
              </a:rPr>
              <a:t>Increasing competitiveness</a:t>
            </a:r>
          </a:p>
          <a:p>
            <a:pPr algn="just"/>
            <a:endParaRPr lang="en-US" dirty="0"/>
          </a:p>
          <a:p>
            <a:pPr algn="just"/>
            <a:endParaRPr lang="en-US" dirty="0"/>
          </a:p>
        </p:txBody>
      </p:sp>
      <p:sp>
        <p:nvSpPr>
          <p:cNvPr id="1048598" name="TextBox 4"/>
          <p:cNvSpPr txBox="1"/>
          <p:nvPr/>
        </p:nvSpPr>
        <p:spPr>
          <a:xfrm>
            <a:off x="461267" y="7446859"/>
            <a:ext cx="6400800" cy="2308324"/>
          </a:xfrm>
          <a:prstGeom prst="rect">
            <a:avLst/>
          </a:prstGeom>
          <a:noFill/>
        </p:spPr>
        <p:txBody>
          <a:bodyPr wrap="square" rtlCol="0">
            <a:spAutoFit/>
          </a:bodyPr>
          <a:lstStyle/>
          <a:p>
            <a:pPr algn="just"/>
            <a:r>
              <a:rPr lang="en-US" dirty="0">
                <a:solidFill>
                  <a:schemeClr val="tx1">
                    <a:lumMod val="95000"/>
                    <a:lumOff val="5000"/>
                  </a:schemeClr>
                </a:solidFill>
              </a:rPr>
              <a:t>Automated Tracking Systems (ATS) are software used by employers to manage job applications.</a:t>
            </a:r>
          </a:p>
          <a:p>
            <a:pPr marL="285750" indent="-285750" algn="just">
              <a:buFont typeface="Arial" panose="020B0604020202020204" pitchFamily="34" charset="0"/>
              <a:buChar char="•"/>
            </a:pPr>
            <a:r>
              <a:rPr lang="en-US" dirty="0">
                <a:solidFill>
                  <a:schemeClr val="tx1">
                    <a:lumMod val="95000"/>
                    <a:lumOff val="5000"/>
                  </a:schemeClr>
                </a:solidFill>
              </a:rPr>
              <a:t>To optimize your resume for ATS, consider using keywords from the job description, formatting it properly, and avoiding graphics.</a:t>
            </a:r>
          </a:p>
          <a:p>
            <a:pPr marL="285750" indent="-285750" algn="just">
              <a:buFont typeface="Arial" panose="020B0604020202020204" pitchFamily="34" charset="0"/>
              <a:buChar char="•"/>
            </a:pPr>
            <a:r>
              <a:rPr lang="en-US" dirty="0">
                <a:solidFill>
                  <a:schemeClr val="tx1">
                    <a:lumMod val="95000"/>
                    <a:lumOff val="5000"/>
                  </a:schemeClr>
                </a:solidFill>
              </a:rPr>
              <a:t>Ensure your resume accurately reflects your skills and experiences. Our ATS can help you check your resume for ATS compatibility before submitting it for a job.</a:t>
            </a:r>
          </a:p>
        </p:txBody>
      </p:sp>
      <p:sp>
        <p:nvSpPr>
          <p:cNvPr id="38" name="TextBox 3"/>
          <p:cNvSpPr txBox="1"/>
          <p:nvPr/>
        </p:nvSpPr>
        <p:spPr>
          <a:xfrm>
            <a:off x="7346036" y="2791617"/>
            <a:ext cx="6545215" cy="3416320"/>
          </a:xfrm>
          <a:prstGeom prst="rect">
            <a:avLst/>
          </a:prstGeom>
          <a:noFill/>
        </p:spPr>
        <p:txBody>
          <a:bodyPr wrap="square" rtlCol="0">
            <a:spAutoFit/>
          </a:bodyPr>
          <a:lstStyle/>
          <a:p>
            <a:pPr algn="just"/>
            <a:r>
              <a:rPr lang="en-US" dirty="0">
                <a:solidFill>
                  <a:schemeClr val="tx1">
                    <a:lumMod val="95000"/>
                    <a:lumOff val="5000"/>
                  </a:schemeClr>
                </a:solidFill>
              </a:rPr>
              <a:t>Candidates often struggle with ATS because their resumes might not be formatted correctly for the system to read, leading to their applications being overlooked. Additionally, they may feel like their applications disappear into a black hole, with little communication or feedback from employers.</a:t>
            </a:r>
          </a:p>
          <a:p>
            <a:pPr algn="just"/>
            <a:endParaRPr lang="en-US" dirty="0">
              <a:solidFill>
                <a:schemeClr val="tx1">
                  <a:lumMod val="95000"/>
                  <a:lumOff val="5000"/>
                </a:schemeClr>
              </a:solidFill>
            </a:endParaRPr>
          </a:p>
          <a:p>
            <a:pPr algn="just"/>
            <a:r>
              <a:rPr lang="en-US" b="1" dirty="0">
                <a:solidFill>
                  <a:schemeClr val="tx1">
                    <a:lumMod val="95000"/>
                    <a:lumOff val="5000"/>
                  </a:schemeClr>
                </a:solidFill>
              </a:rPr>
              <a:t>Challenges:</a:t>
            </a:r>
          </a:p>
          <a:p>
            <a:pPr marL="285750" indent="-285750" algn="just">
              <a:buFont typeface="Arial" panose="020B0604020202020204" pitchFamily="34" charset="0"/>
              <a:buChar char="•"/>
            </a:pPr>
            <a:r>
              <a:rPr lang="en-US" dirty="0">
                <a:solidFill>
                  <a:schemeClr val="tx1">
                    <a:lumMod val="95000"/>
                    <a:lumOff val="5000"/>
                  </a:schemeClr>
                </a:solidFill>
              </a:rPr>
              <a:t>PDF parsing accuracy</a:t>
            </a:r>
          </a:p>
          <a:p>
            <a:pPr marL="285750" indent="-285750" algn="just">
              <a:buFont typeface="Arial" panose="020B0604020202020204" pitchFamily="34" charset="0"/>
              <a:buChar char="•"/>
            </a:pPr>
            <a:r>
              <a:rPr lang="en-US" dirty="0">
                <a:solidFill>
                  <a:schemeClr val="tx1">
                    <a:lumMod val="95000"/>
                    <a:lumOff val="5000"/>
                  </a:schemeClr>
                </a:solidFill>
              </a:rPr>
              <a:t>Data Extraction Robustness</a:t>
            </a:r>
          </a:p>
          <a:p>
            <a:pPr marL="285750" indent="-285750" algn="just">
              <a:buFont typeface="Arial" panose="020B0604020202020204" pitchFamily="34" charset="0"/>
              <a:buChar char="•"/>
            </a:pPr>
            <a:r>
              <a:rPr lang="en-US" dirty="0">
                <a:solidFill>
                  <a:schemeClr val="tx1">
                    <a:lumMod val="95000"/>
                    <a:lumOff val="5000"/>
                  </a:schemeClr>
                </a:solidFill>
              </a:rPr>
              <a:t>Data Quality and Integrity</a:t>
            </a:r>
          </a:p>
          <a:p>
            <a:pPr marL="285750" indent="-285750" algn="just">
              <a:buFont typeface="Arial" panose="020B0604020202020204" pitchFamily="34" charset="0"/>
              <a:buChar char="•"/>
            </a:pPr>
            <a:r>
              <a:rPr lang="en-US" dirty="0">
                <a:solidFill>
                  <a:schemeClr val="tx1">
                    <a:lumMod val="95000"/>
                    <a:lumOff val="5000"/>
                  </a:schemeClr>
                </a:solidFill>
              </a:rPr>
              <a:t>Scalability and performance</a:t>
            </a:r>
          </a:p>
          <a:p>
            <a:pPr marL="285750" indent="-285750" algn="just">
              <a:buFont typeface="Arial" panose="020B0604020202020204" pitchFamily="34" charset="0"/>
              <a:buChar char="•"/>
            </a:pPr>
            <a:r>
              <a:rPr lang="en-US" dirty="0">
                <a:solidFill>
                  <a:schemeClr val="tx1">
                    <a:lumMod val="95000"/>
                    <a:lumOff val="5000"/>
                  </a:schemeClr>
                </a:solidFill>
              </a:rPr>
              <a:t>Regulatory compliance and security</a:t>
            </a:r>
          </a:p>
        </p:txBody>
      </p:sp>
      <p:sp>
        <p:nvSpPr>
          <p:cNvPr id="21" name="Rectangle 20"/>
          <p:cNvSpPr/>
          <p:nvPr/>
        </p:nvSpPr>
        <p:spPr>
          <a:xfrm>
            <a:off x="7486651" y="7512894"/>
            <a:ext cx="6248400" cy="2308324"/>
          </a:xfrm>
          <a:prstGeom prst="rect">
            <a:avLst/>
          </a:prstGeom>
        </p:spPr>
        <p:txBody>
          <a:bodyPr wrap="square">
            <a:spAutoFit/>
          </a:bodyPr>
          <a:lstStyle/>
          <a:p>
            <a:pPr marL="285750" indent="-285750" algn="just">
              <a:buFont typeface="Arial" panose="020B0604020202020204" pitchFamily="34" charset="0"/>
              <a:buChar char="•"/>
            </a:pPr>
            <a:r>
              <a:rPr lang="en-US" dirty="0">
                <a:solidFill>
                  <a:schemeClr val="tx1">
                    <a:lumMod val="95000"/>
                    <a:lumOff val="5000"/>
                  </a:schemeClr>
                </a:solidFill>
                <a:latin typeface="+mj-lt"/>
              </a:rPr>
              <a:t>Tailor resumes to match job keywords and requirements.</a:t>
            </a:r>
          </a:p>
          <a:p>
            <a:pPr marL="285750" indent="-285750" algn="just">
              <a:buFont typeface="Arial" panose="020B0604020202020204" pitchFamily="34" charset="0"/>
              <a:buChar char="•"/>
            </a:pPr>
            <a:r>
              <a:rPr lang="en-US" dirty="0">
                <a:solidFill>
                  <a:schemeClr val="tx1">
                    <a:lumMod val="95000"/>
                    <a:lumOff val="5000"/>
                  </a:schemeClr>
                </a:solidFill>
                <a:latin typeface="+mj-lt"/>
              </a:rPr>
              <a:t>Optimize with relevant skills and experiences.</a:t>
            </a:r>
          </a:p>
          <a:p>
            <a:pPr marL="285750" indent="-285750" algn="just">
              <a:buFont typeface="Arial" panose="020B0604020202020204" pitchFamily="34" charset="0"/>
              <a:buChar char="•"/>
            </a:pPr>
            <a:r>
              <a:rPr lang="en-US" dirty="0">
                <a:solidFill>
                  <a:schemeClr val="tx1">
                    <a:lumMod val="95000"/>
                    <a:lumOff val="5000"/>
                  </a:schemeClr>
                </a:solidFill>
                <a:latin typeface="+mj-lt"/>
              </a:rPr>
              <a:t>Increase chances of ATS notice and progression in hiring.</a:t>
            </a:r>
          </a:p>
          <a:p>
            <a:pPr marL="285750" indent="-285750" algn="just">
              <a:buFont typeface="Arial" panose="020B0604020202020204" pitchFamily="34" charset="0"/>
              <a:buChar char="•"/>
            </a:pPr>
            <a:r>
              <a:rPr lang="en-US" dirty="0">
                <a:solidFill>
                  <a:schemeClr val="tx1">
                    <a:lumMod val="95000"/>
                    <a:lumOff val="5000"/>
                  </a:schemeClr>
                </a:solidFill>
                <a:latin typeface="+mj-lt"/>
              </a:rPr>
              <a:t>Format resumes with clear headers, bullet points, and standard fonts.</a:t>
            </a:r>
          </a:p>
          <a:p>
            <a:pPr marL="285750" indent="-285750" algn="just">
              <a:buFont typeface="Arial" panose="020B0604020202020204" pitchFamily="34" charset="0"/>
              <a:buChar char="•"/>
            </a:pPr>
            <a:r>
              <a:rPr lang="en-US" dirty="0">
                <a:solidFill>
                  <a:schemeClr val="tx1">
                    <a:lumMod val="95000"/>
                    <a:lumOff val="5000"/>
                  </a:schemeClr>
                </a:solidFill>
                <a:latin typeface="+mj-lt"/>
              </a:rPr>
              <a:t>Ensure ATS-friendly layout for improved readability.</a:t>
            </a:r>
          </a:p>
          <a:p>
            <a:pPr marL="285750" indent="-285750" algn="just">
              <a:buFont typeface="Arial" panose="020B0604020202020204" pitchFamily="34" charset="0"/>
              <a:buChar char="•"/>
            </a:pPr>
            <a:r>
              <a:rPr lang="en-US" dirty="0">
                <a:solidFill>
                  <a:schemeClr val="tx1">
                    <a:lumMod val="95000"/>
                    <a:lumOff val="5000"/>
                  </a:schemeClr>
                </a:solidFill>
                <a:latin typeface="+mj-lt"/>
              </a:rPr>
              <a:t>Proactive approach enhances visibility and success in applications.</a:t>
            </a:r>
            <a:endParaRPr lang="en-US" b="0" i="0" dirty="0">
              <a:solidFill>
                <a:schemeClr val="tx1">
                  <a:lumMod val="95000"/>
                  <a:lumOff val="5000"/>
                </a:schemeClr>
              </a:solidFill>
              <a:effectLst/>
              <a:latin typeface="+mj-lt"/>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8" y="9925729"/>
            <a:ext cx="6324600" cy="327165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36" y="13845043"/>
            <a:ext cx="6481664" cy="5149656"/>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1849" y="13893994"/>
            <a:ext cx="6873591" cy="5149656"/>
          </a:xfrm>
          <a:prstGeom prst="rect">
            <a:avLst/>
          </a:prstGeom>
        </p:spPr>
      </p:pic>
      <p:pic>
        <p:nvPicPr>
          <p:cNvPr id="6" name="Picture 5">
            <a:extLst>
              <a:ext uri="{FF2B5EF4-FFF2-40B4-BE49-F238E27FC236}">
                <a16:creationId xmlns:a16="http://schemas.microsoft.com/office/drawing/2014/main" id="{B8C1C7F1-8AAF-6073-D73A-ADF9A5CB4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650" y="4386649"/>
            <a:ext cx="6181505" cy="2325831"/>
          </a:xfrm>
          <a:prstGeom prst="rect">
            <a:avLst/>
          </a:prstGeom>
        </p:spPr>
      </p:pic>
      <p:pic>
        <p:nvPicPr>
          <p:cNvPr id="14" name="Picture 13">
            <a:extLst>
              <a:ext uri="{FF2B5EF4-FFF2-40B4-BE49-F238E27FC236}">
                <a16:creationId xmlns:a16="http://schemas.microsoft.com/office/drawing/2014/main" id="{2B2729E4-12E4-02F8-564D-88CDE82184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7793" y="10052050"/>
            <a:ext cx="6150839" cy="28549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87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245</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Söhne</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PTKICSSM2114102</cp:lastModifiedBy>
  <cp:revision>18</cp:revision>
  <dcterms:created xsi:type="dcterms:W3CDTF">2024-01-17T02:41:49Z</dcterms:created>
  <dcterms:modified xsi:type="dcterms:W3CDTF">2024-04-25T19:27:58Z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2019-12-10T00:00:00Z</vt:filetime>
  </property>
  <property fmtid="{D5CDD505-2E9C-101B-9397-08002B2CF9AE}" pid="3" name="Creator">
    <vt:lpwstr>Microsoft® PowerPoint® 2016</vt:lpwstr>
  </property>
  <property fmtid="{D5CDD505-2E9C-101B-9397-08002B2CF9AE}" pid="4" name="LastSaved">
    <vt:filetime>2024-01-17T00:00:00Z</vt:filetime>
  </property>
  <property fmtid="{D5CDD505-2E9C-101B-9397-08002B2CF9AE}" pid="5" name="ICV">
    <vt:lpwstr>12f2816e02df480cb092331e3abfba45</vt:lpwstr>
  </property>
</Properties>
</file>