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37" r:id="rId4"/>
  </p:sldMasterIdLst>
  <p:sldIdLst>
    <p:sldId id="256" r:id="rId5"/>
    <p:sldId id="257" r:id="rId6"/>
    <p:sldId id="274" r:id="rId7"/>
    <p:sldId id="276" r:id="rId8"/>
    <p:sldId id="258" r:id="rId9"/>
    <p:sldId id="260" r:id="rId10"/>
    <p:sldId id="259"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7" r:id="rId25"/>
    <p:sldId id="278"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E6EBDE-436A-4E57-A0F9-C59CB520CD74}" type="datetimeFigureOut">
              <a:rPr lang="en-US" smtClean="0"/>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0ABF0-8636-4CFE-9BAD-41D15C03684B}" type="slidenum">
              <a:rPr lang="en-US" smtClean="0"/>
              <a:t>‹#›</a:t>
            </a:fld>
            <a:endParaRPr lang="en-US"/>
          </a:p>
        </p:txBody>
      </p:sp>
    </p:spTree>
    <p:extLst>
      <p:ext uri="{BB962C8B-B14F-4D97-AF65-F5344CB8AC3E}">
        <p14:creationId xmlns:p14="http://schemas.microsoft.com/office/powerpoint/2010/main" val="520006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E6EBDE-436A-4E57-A0F9-C59CB520CD74}" type="datetimeFigureOut">
              <a:rPr lang="en-US" smtClean="0"/>
              <a:t>4/28/2024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0ABF0-8636-4CFE-9BAD-41D15C03684B}" type="slidenum">
              <a:rPr lang="en-US" smtClean="0"/>
              <a:t>‹#›</a:t>
            </a:fld>
            <a:endParaRPr lang="en-US"/>
          </a:p>
        </p:txBody>
      </p:sp>
    </p:spTree>
    <p:extLst>
      <p:ext uri="{BB962C8B-B14F-4D97-AF65-F5344CB8AC3E}">
        <p14:creationId xmlns:p14="http://schemas.microsoft.com/office/powerpoint/2010/main" val="1202590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4E6EBDE-436A-4E57-A0F9-C59CB520CD74}" type="datetimeFigureOut">
              <a:rPr lang="en-US" smtClean="0"/>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0ABF0-8636-4CFE-9BAD-41D15C03684B}" type="slidenum">
              <a:rPr lang="en-US" smtClean="0"/>
              <a:t>‹#›</a:t>
            </a:fld>
            <a:endParaRPr lang="en-US"/>
          </a:p>
        </p:txBody>
      </p:sp>
    </p:spTree>
    <p:extLst>
      <p:ext uri="{BB962C8B-B14F-4D97-AF65-F5344CB8AC3E}">
        <p14:creationId xmlns:p14="http://schemas.microsoft.com/office/powerpoint/2010/main" val="27570208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4E6EBDE-436A-4E57-A0F9-C59CB520CD74}" type="datetimeFigureOut">
              <a:rPr lang="en-US" smtClean="0"/>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0ABF0-8636-4CFE-9BAD-41D15C03684B}"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4516749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E6EBDE-436A-4E57-A0F9-C59CB520CD74}" type="datetimeFigureOut">
              <a:rPr lang="en-US" smtClean="0"/>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0ABF0-8636-4CFE-9BAD-41D15C03684B}" type="slidenum">
              <a:rPr lang="en-US" smtClean="0"/>
              <a:t>‹#›</a:t>
            </a:fld>
            <a:endParaRPr lang="en-US"/>
          </a:p>
        </p:txBody>
      </p:sp>
    </p:spTree>
    <p:extLst>
      <p:ext uri="{BB962C8B-B14F-4D97-AF65-F5344CB8AC3E}">
        <p14:creationId xmlns:p14="http://schemas.microsoft.com/office/powerpoint/2010/main" val="1555201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4E6EBDE-436A-4E57-A0F9-C59CB520CD74}" type="datetimeFigureOut">
              <a:rPr lang="en-US" smtClean="0"/>
              <a:t>4/28/2024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0ABF0-8636-4CFE-9BAD-41D15C03684B}" type="slidenum">
              <a:rPr lang="en-US" smtClean="0"/>
              <a:t>‹#›</a:t>
            </a:fld>
            <a:endParaRPr lang="en-US"/>
          </a:p>
        </p:txBody>
      </p:sp>
    </p:spTree>
    <p:extLst>
      <p:ext uri="{BB962C8B-B14F-4D97-AF65-F5344CB8AC3E}">
        <p14:creationId xmlns:p14="http://schemas.microsoft.com/office/powerpoint/2010/main" val="41165080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4E6EBDE-436A-4E57-A0F9-C59CB520CD74}" type="datetimeFigureOut">
              <a:rPr lang="en-US" smtClean="0"/>
              <a:t>4/28/2024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0ABF0-8636-4CFE-9BAD-41D15C03684B}" type="slidenum">
              <a:rPr lang="en-US" smtClean="0"/>
              <a:t>‹#›</a:t>
            </a:fld>
            <a:endParaRPr lang="en-US"/>
          </a:p>
        </p:txBody>
      </p:sp>
    </p:spTree>
    <p:extLst>
      <p:ext uri="{BB962C8B-B14F-4D97-AF65-F5344CB8AC3E}">
        <p14:creationId xmlns:p14="http://schemas.microsoft.com/office/powerpoint/2010/main" val="39016932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E6EBDE-436A-4E57-A0F9-C59CB520CD74}" type="datetimeFigureOut">
              <a:rPr lang="en-US" smtClean="0"/>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0ABF0-8636-4CFE-9BAD-41D15C03684B}" type="slidenum">
              <a:rPr lang="en-US" smtClean="0"/>
              <a:t>‹#›</a:t>
            </a:fld>
            <a:endParaRPr lang="en-US"/>
          </a:p>
        </p:txBody>
      </p:sp>
    </p:spTree>
    <p:extLst>
      <p:ext uri="{BB962C8B-B14F-4D97-AF65-F5344CB8AC3E}">
        <p14:creationId xmlns:p14="http://schemas.microsoft.com/office/powerpoint/2010/main" val="27108815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E6EBDE-436A-4E57-A0F9-C59CB520CD74}" type="datetimeFigureOut">
              <a:rPr lang="en-US" smtClean="0"/>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0ABF0-8636-4CFE-9BAD-41D15C03684B}" type="slidenum">
              <a:rPr lang="en-US" smtClean="0"/>
              <a:t>‹#›</a:t>
            </a:fld>
            <a:endParaRPr lang="en-US"/>
          </a:p>
        </p:txBody>
      </p:sp>
    </p:spTree>
    <p:extLst>
      <p:ext uri="{BB962C8B-B14F-4D97-AF65-F5344CB8AC3E}">
        <p14:creationId xmlns:p14="http://schemas.microsoft.com/office/powerpoint/2010/main" val="2001995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4E6EBDE-436A-4E57-A0F9-C59CB520CD74}" type="datetimeFigureOut">
              <a:rPr lang="en-US" smtClean="0"/>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0ABF0-8636-4CFE-9BAD-41D15C03684B}" type="slidenum">
              <a:rPr lang="en-US" smtClean="0"/>
              <a:t>‹#›</a:t>
            </a:fld>
            <a:endParaRPr lang="en-US"/>
          </a:p>
        </p:txBody>
      </p:sp>
    </p:spTree>
    <p:extLst>
      <p:ext uri="{BB962C8B-B14F-4D97-AF65-F5344CB8AC3E}">
        <p14:creationId xmlns:p14="http://schemas.microsoft.com/office/powerpoint/2010/main" val="2137012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E6EBDE-436A-4E57-A0F9-C59CB520CD74}" type="datetimeFigureOut">
              <a:rPr lang="en-US" smtClean="0"/>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0ABF0-8636-4CFE-9BAD-41D15C03684B}" type="slidenum">
              <a:rPr lang="en-US" smtClean="0"/>
              <a:t>‹#›</a:t>
            </a:fld>
            <a:endParaRPr lang="en-US"/>
          </a:p>
        </p:txBody>
      </p:sp>
    </p:spTree>
    <p:extLst>
      <p:ext uri="{BB962C8B-B14F-4D97-AF65-F5344CB8AC3E}">
        <p14:creationId xmlns:p14="http://schemas.microsoft.com/office/powerpoint/2010/main" val="398448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E6EBDE-436A-4E57-A0F9-C59CB520CD74}" type="datetimeFigureOut">
              <a:rPr lang="en-US" smtClean="0"/>
              <a:t>4/28/2024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0ABF0-8636-4CFE-9BAD-41D15C03684B}" type="slidenum">
              <a:rPr lang="en-US" smtClean="0"/>
              <a:t>‹#›</a:t>
            </a:fld>
            <a:endParaRPr lang="en-US"/>
          </a:p>
        </p:txBody>
      </p:sp>
    </p:spTree>
    <p:extLst>
      <p:ext uri="{BB962C8B-B14F-4D97-AF65-F5344CB8AC3E}">
        <p14:creationId xmlns:p14="http://schemas.microsoft.com/office/powerpoint/2010/main" val="2404234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E6EBDE-436A-4E57-A0F9-C59CB520CD74}" type="datetimeFigureOut">
              <a:rPr lang="en-US" smtClean="0"/>
              <a:t>4/28/2024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90ABF0-8636-4CFE-9BAD-41D15C03684B}" type="slidenum">
              <a:rPr lang="en-US" smtClean="0"/>
              <a:t>‹#›</a:t>
            </a:fld>
            <a:endParaRPr lang="en-US"/>
          </a:p>
        </p:txBody>
      </p:sp>
    </p:spTree>
    <p:extLst>
      <p:ext uri="{BB962C8B-B14F-4D97-AF65-F5344CB8AC3E}">
        <p14:creationId xmlns:p14="http://schemas.microsoft.com/office/powerpoint/2010/main" val="2281311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4E6EBDE-436A-4E57-A0F9-C59CB520CD74}" type="datetimeFigureOut">
              <a:rPr lang="en-US" smtClean="0"/>
              <a:t>4/28/2024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490ABF0-8636-4CFE-9BAD-41D15C03684B}" type="slidenum">
              <a:rPr lang="en-US" smtClean="0"/>
              <a:t>‹#›</a:t>
            </a:fld>
            <a:endParaRPr lang="en-US"/>
          </a:p>
        </p:txBody>
      </p:sp>
    </p:spTree>
    <p:extLst>
      <p:ext uri="{BB962C8B-B14F-4D97-AF65-F5344CB8AC3E}">
        <p14:creationId xmlns:p14="http://schemas.microsoft.com/office/powerpoint/2010/main" val="355266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4E6EBDE-436A-4E57-A0F9-C59CB520CD74}" type="datetimeFigureOut">
              <a:rPr lang="en-US" smtClean="0"/>
              <a:t>4/28/2024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490ABF0-8636-4CFE-9BAD-41D15C03684B}" type="slidenum">
              <a:rPr lang="en-US" smtClean="0"/>
              <a:t>‹#›</a:t>
            </a:fld>
            <a:endParaRPr lang="en-US"/>
          </a:p>
        </p:txBody>
      </p:sp>
    </p:spTree>
    <p:extLst>
      <p:ext uri="{BB962C8B-B14F-4D97-AF65-F5344CB8AC3E}">
        <p14:creationId xmlns:p14="http://schemas.microsoft.com/office/powerpoint/2010/main" val="4003817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4E6EBDE-436A-4E57-A0F9-C59CB520CD74}" type="datetimeFigureOut">
              <a:rPr lang="en-US" smtClean="0"/>
              <a:t>4/28/2024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490ABF0-8636-4CFE-9BAD-41D15C03684B}" type="slidenum">
              <a:rPr lang="en-US" smtClean="0"/>
              <a:t>‹#›</a:t>
            </a:fld>
            <a:endParaRPr lang="en-US"/>
          </a:p>
        </p:txBody>
      </p:sp>
    </p:spTree>
    <p:extLst>
      <p:ext uri="{BB962C8B-B14F-4D97-AF65-F5344CB8AC3E}">
        <p14:creationId xmlns:p14="http://schemas.microsoft.com/office/powerpoint/2010/main" val="2201600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E6EBDE-436A-4E57-A0F9-C59CB520CD74}" type="datetimeFigureOut">
              <a:rPr lang="en-US" smtClean="0"/>
              <a:t>4/28/2024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0ABF0-8636-4CFE-9BAD-41D15C03684B}" type="slidenum">
              <a:rPr lang="en-US" smtClean="0"/>
              <a:t>‹#›</a:t>
            </a:fld>
            <a:endParaRPr lang="en-US"/>
          </a:p>
        </p:txBody>
      </p:sp>
    </p:spTree>
    <p:extLst>
      <p:ext uri="{BB962C8B-B14F-4D97-AF65-F5344CB8AC3E}">
        <p14:creationId xmlns:p14="http://schemas.microsoft.com/office/powerpoint/2010/main" val="2287752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4E6EBDE-436A-4E57-A0F9-C59CB520CD74}" type="datetimeFigureOut">
              <a:rPr lang="en-US" smtClean="0"/>
              <a:t>4/28/2024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490ABF0-8636-4CFE-9BAD-41D15C03684B}" type="slidenum">
              <a:rPr lang="en-US" smtClean="0"/>
              <a:t>‹#›</a:t>
            </a:fld>
            <a:endParaRPr lang="en-US"/>
          </a:p>
        </p:txBody>
      </p:sp>
    </p:spTree>
    <p:extLst>
      <p:ext uri="{BB962C8B-B14F-4D97-AF65-F5344CB8AC3E}">
        <p14:creationId xmlns:p14="http://schemas.microsoft.com/office/powerpoint/2010/main" val="3750076339"/>
      </p:ext>
    </p:extLst>
  </p:cSld>
  <p:clrMap bg1="dk1" tx1="lt1" bg2="dk2" tx2="lt2" accent1="accent1" accent2="accent2" accent3="accent3" accent4="accent4" accent5="accent5" accent6="accent6" hlink="hlink" folHlink="folHlink"/>
  <p:sldLayoutIdLst>
    <p:sldLayoutId id="2147484138" r:id="rId1"/>
    <p:sldLayoutId id="2147484139" r:id="rId2"/>
    <p:sldLayoutId id="2147484140" r:id="rId3"/>
    <p:sldLayoutId id="2147484141" r:id="rId4"/>
    <p:sldLayoutId id="2147484142" r:id="rId5"/>
    <p:sldLayoutId id="2147484143" r:id="rId6"/>
    <p:sldLayoutId id="2147484144" r:id="rId7"/>
    <p:sldLayoutId id="2147484145" r:id="rId8"/>
    <p:sldLayoutId id="2147484146" r:id="rId9"/>
    <p:sldLayoutId id="2147484147" r:id="rId10"/>
    <p:sldLayoutId id="2147484148" r:id="rId11"/>
    <p:sldLayoutId id="2147484149" r:id="rId12"/>
    <p:sldLayoutId id="2147484150" r:id="rId13"/>
    <p:sldLayoutId id="2147484151" r:id="rId14"/>
    <p:sldLayoutId id="2147484152" r:id="rId15"/>
    <p:sldLayoutId id="2147484153" r:id="rId16"/>
    <p:sldLayoutId id="214748415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47000" r="-4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E9438-F6F7-7DF8-548A-FC6E52E1A761}"/>
              </a:ext>
            </a:extLst>
          </p:cNvPr>
          <p:cNvSpPr>
            <a:spLocks noGrp="1"/>
          </p:cNvSpPr>
          <p:nvPr>
            <p:ph type="ctrTitle"/>
          </p:nvPr>
        </p:nvSpPr>
        <p:spPr>
          <a:xfrm>
            <a:off x="351694" y="1886179"/>
            <a:ext cx="6832209" cy="1007165"/>
          </a:xfrm>
        </p:spPr>
        <p:txBody>
          <a:bodyPr>
            <a:normAutofit/>
          </a:bodyPr>
          <a:lstStyle/>
          <a:p>
            <a:pPr algn="ctr"/>
            <a:r>
              <a:rPr lang="en-US" sz="3600" dirty="0">
                <a:solidFill>
                  <a:schemeClr val="bg1"/>
                </a:solidFill>
                <a:latin typeface="Times New Roman" panose="02020603050405020304" pitchFamily="18" charset="0"/>
                <a:cs typeface="Times New Roman" panose="02020603050405020304" pitchFamily="18" charset="0"/>
              </a:rPr>
              <a:t>Corona Virus Analysis with SQL</a:t>
            </a:r>
          </a:p>
        </p:txBody>
      </p:sp>
      <p:sp>
        <p:nvSpPr>
          <p:cNvPr id="3" name="Subtitle 2">
            <a:extLst>
              <a:ext uri="{FF2B5EF4-FFF2-40B4-BE49-F238E27FC236}">
                <a16:creationId xmlns:a16="http://schemas.microsoft.com/office/drawing/2014/main" id="{91CB61C8-C66C-E930-30A3-5B5E52619B4F}"/>
              </a:ext>
            </a:extLst>
          </p:cNvPr>
          <p:cNvSpPr>
            <a:spLocks noGrp="1"/>
          </p:cNvSpPr>
          <p:nvPr>
            <p:ph type="subTitle" idx="1"/>
          </p:nvPr>
        </p:nvSpPr>
        <p:spPr>
          <a:xfrm>
            <a:off x="2026850" y="3413186"/>
            <a:ext cx="2356478" cy="434974"/>
          </a:xfrm>
        </p:spPr>
        <p:txBody>
          <a:bodyPr>
            <a:noAutofit/>
          </a:bodyPr>
          <a:lstStyle/>
          <a:p>
            <a:pPr algn="ctr"/>
            <a:r>
              <a:rPr lang="en-US" sz="1600" dirty="0" err="1">
                <a:solidFill>
                  <a:schemeClr val="bg1"/>
                </a:solidFill>
                <a:latin typeface="Times New Roman" panose="02020603050405020304" pitchFamily="18" charset="0"/>
                <a:cs typeface="Times New Roman" panose="02020603050405020304" pitchFamily="18" charset="0"/>
              </a:rPr>
              <a:t>Mentorness</a:t>
            </a:r>
            <a:endParaRPr lang="en-US" sz="1600" dirty="0">
              <a:solidFill>
                <a:schemeClr val="bg1"/>
              </a:solidFill>
              <a:latin typeface="Times New Roman" panose="02020603050405020304" pitchFamily="18" charset="0"/>
              <a:cs typeface="Times New Roman" panose="02020603050405020304" pitchFamily="18" charset="0"/>
            </a:endParaRPr>
          </a:p>
          <a:p>
            <a:pPr algn="ctr"/>
            <a:r>
              <a:rPr lang="en-US" sz="1600" dirty="0">
                <a:solidFill>
                  <a:schemeClr val="bg1"/>
                </a:solidFill>
                <a:latin typeface="Times New Roman" panose="02020603050405020304" pitchFamily="18" charset="0"/>
                <a:cs typeface="Times New Roman" panose="02020603050405020304" pitchFamily="18" charset="0"/>
              </a:rPr>
              <a:t>Internship Project by</a:t>
            </a:r>
          </a:p>
          <a:p>
            <a:pPr algn="ctr"/>
            <a:r>
              <a:rPr lang="en-US" sz="1600" dirty="0">
                <a:solidFill>
                  <a:schemeClr val="bg1"/>
                </a:solidFill>
                <a:latin typeface="Times New Roman" panose="02020603050405020304" pitchFamily="18" charset="0"/>
                <a:cs typeface="Times New Roman" panose="02020603050405020304" pitchFamily="18" charset="0"/>
              </a:rPr>
              <a:t>Aiman Parvaiz</a:t>
            </a:r>
          </a:p>
          <a:p>
            <a:pPr algn="ctr"/>
            <a:r>
              <a:rPr lang="en-US" sz="1600" dirty="0">
                <a:solidFill>
                  <a:schemeClr val="bg1"/>
                </a:solidFill>
                <a:latin typeface="Times New Roman" panose="02020603050405020304" pitchFamily="18" charset="0"/>
                <a:cs typeface="Times New Roman" panose="02020603050405020304" pitchFamily="18" charset="0"/>
              </a:rPr>
              <a:t>Batch: MIP-DA-07</a:t>
            </a:r>
          </a:p>
        </p:txBody>
      </p:sp>
    </p:spTree>
    <p:extLst>
      <p:ext uri="{BB962C8B-B14F-4D97-AF65-F5344CB8AC3E}">
        <p14:creationId xmlns:p14="http://schemas.microsoft.com/office/powerpoint/2010/main" val="8015122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7000" r="-47000"/>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3DD1226-2E5C-F9DD-7C6E-1DEFEAD6C881}"/>
              </a:ext>
            </a:extLst>
          </p:cNvPr>
          <p:cNvSpPr>
            <a:spLocks noGrp="1"/>
          </p:cNvSpPr>
          <p:nvPr>
            <p:ph type="title"/>
          </p:nvPr>
        </p:nvSpPr>
        <p:spPr>
          <a:xfrm>
            <a:off x="646111" y="452717"/>
            <a:ext cx="9404723" cy="5895073"/>
          </a:xfrm>
        </p:spPr>
        <p:txBody>
          <a:bodyPr/>
          <a:lstStyle/>
          <a:p>
            <a:r>
              <a:rPr lang="en-US" sz="2800" b="1" dirty="0">
                <a:solidFill>
                  <a:schemeClr val="bg1"/>
                </a:solidFill>
                <a:latin typeface="Calibri" panose="020F0502020204030204" pitchFamily="34" charset="0"/>
                <a:cs typeface="Calibri" panose="020F0502020204030204" pitchFamily="34" charset="0"/>
              </a:rPr>
              <a:t>Queries Analysis</a:t>
            </a:r>
            <a:br>
              <a:rPr lang="en-US" sz="3600" b="1" dirty="0">
                <a:solidFill>
                  <a:schemeClr val="bg1"/>
                </a:solidFill>
                <a:latin typeface="Calibri" panose="020F0502020204030204" pitchFamily="34" charset="0"/>
                <a:cs typeface="Calibri" panose="020F0502020204030204" pitchFamily="34" charset="0"/>
              </a:rPr>
            </a:br>
            <a:r>
              <a:rPr lang="en-US" sz="2000" b="1" dirty="0">
                <a:solidFill>
                  <a:schemeClr val="bg1"/>
                </a:solidFill>
                <a:latin typeface="Calibri" panose="020F0502020204030204" pitchFamily="34" charset="0"/>
                <a:cs typeface="Calibri" panose="020F0502020204030204" pitchFamily="34" charset="0"/>
              </a:rPr>
              <a:t>Query-6</a:t>
            </a: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endParaRPr lang="en-US" sz="2000" dirty="0"/>
          </a:p>
        </p:txBody>
      </p:sp>
      <p:pic>
        <p:nvPicPr>
          <p:cNvPr id="5" name="Picture 4">
            <a:extLst>
              <a:ext uri="{FF2B5EF4-FFF2-40B4-BE49-F238E27FC236}">
                <a16:creationId xmlns:a16="http://schemas.microsoft.com/office/drawing/2014/main" id="{22C59F8F-16F2-0B77-558C-600767E350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064" y="1512409"/>
            <a:ext cx="6392167" cy="4371556"/>
          </a:xfrm>
          <a:prstGeom prst="rect">
            <a:avLst/>
          </a:prstGeom>
        </p:spPr>
      </p:pic>
    </p:spTree>
    <p:extLst>
      <p:ext uri="{BB962C8B-B14F-4D97-AF65-F5344CB8AC3E}">
        <p14:creationId xmlns:p14="http://schemas.microsoft.com/office/powerpoint/2010/main" val="4232215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7000" r="-47000"/>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3DD1226-2E5C-F9DD-7C6E-1DEFEAD6C881}"/>
              </a:ext>
            </a:extLst>
          </p:cNvPr>
          <p:cNvSpPr>
            <a:spLocks noGrp="1"/>
          </p:cNvSpPr>
          <p:nvPr>
            <p:ph type="title"/>
          </p:nvPr>
        </p:nvSpPr>
        <p:spPr>
          <a:xfrm>
            <a:off x="646111" y="452717"/>
            <a:ext cx="9404723" cy="5895073"/>
          </a:xfrm>
        </p:spPr>
        <p:txBody>
          <a:bodyPr/>
          <a:lstStyle/>
          <a:p>
            <a:r>
              <a:rPr lang="en-US" sz="2800" b="1" dirty="0">
                <a:solidFill>
                  <a:schemeClr val="bg1"/>
                </a:solidFill>
                <a:latin typeface="Calibri" panose="020F0502020204030204" pitchFamily="34" charset="0"/>
                <a:cs typeface="Calibri" panose="020F0502020204030204" pitchFamily="34" charset="0"/>
              </a:rPr>
              <a:t>Queries Analysis</a:t>
            </a:r>
            <a:br>
              <a:rPr lang="en-US" sz="3600" b="1" dirty="0">
                <a:solidFill>
                  <a:schemeClr val="bg1"/>
                </a:solidFill>
                <a:latin typeface="Calibri" panose="020F0502020204030204" pitchFamily="34" charset="0"/>
                <a:cs typeface="Calibri" panose="020F0502020204030204" pitchFamily="34" charset="0"/>
              </a:rPr>
            </a:br>
            <a:r>
              <a:rPr lang="en-US" sz="2000" b="1" dirty="0">
                <a:solidFill>
                  <a:schemeClr val="bg1"/>
                </a:solidFill>
                <a:latin typeface="Calibri" panose="020F0502020204030204" pitchFamily="34" charset="0"/>
                <a:cs typeface="Calibri" panose="020F0502020204030204" pitchFamily="34" charset="0"/>
              </a:rPr>
              <a:t>Query-7</a:t>
            </a: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endParaRPr lang="en-US" sz="2000" dirty="0"/>
          </a:p>
        </p:txBody>
      </p:sp>
      <p:pic>
        <p:nvPicPr>
          <p:cNvPr id="3" name="Picture 2">
            <a:extLst>
              <a:ext uri="{FF2B5EF4-FFF2-40B4-BE49-F238E27FC236}">
                <a16:creationId xmlns:a16="http://schemas.microsoft.com/office/drawing/2014/main" id="{17B74531-17A3-C377-DDDE-5993E0293A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333" y="1371335"/>
            <a:ext cx="5784745" cy="828791"/>
          </a:xfrm>
          <a:prstGeom prst="rect">
            <a:avLst/>
          </a:prstGeom>
        </p:spPr>
      </p:pic>
      <p:pic>
        <p:nvPicPr>
          <p:cNvPr id="7" name="Picture 6">
            <a:extLst>
              <a:ext uri="{FF2B5EF4-FFF2-40B4-BE49-F238E27FC236}">
                <a16:creationId xmlns:a16="http://schemas.microsoft.com/office/drawing/2014/main" id="{AB337F2A-B1F4-7E53-CBA8-0904BDF50D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8332" y="2398643"/>
            <a:ext cx="5784745" cy="4314669"/>
          </a:xfrm>
          <a:prstGeom prst="rect">
            <a:avLst/>
          </a:prstGeom>
        </p:spPr>
      </p:pic>
    </p:spTree>
    <p:extLst>
      <p:ext uri="{BB962C8B-B14F-4D97-AF65-F5344CB8AC3E}">
        <p14:creationId xmlns:p14="http://schemas.microsoft.com/office/powerpoint/2010/main" val="3891424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7000" r="-47000"/>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3DD1226-2E5C-F9DD-7C6E-1DEFEAD6C881}"/>
              </a:ext>
            </a:extLst>
          </p:cNvPr>
          <p:cNvSpPr>
            <a:spLocks noGrp="1"/>
          </p:cNvSpPr>
          <p:nvPr>
            <p:ph type="title"/>
          </p:nvPr>
        </p:nvSpPr>
        <p:spPr>
          <a:xfrm>
            <a:off x="646111" y="452717"/>
            <a:ext cx="9404723" cy="5895073"/>
          </a:xfrm>
        </p:spPr>
        <p:txBody>
          <a:bodyPr/>
          <a:lstStyle/>
          <a:p>
            <a:r>
              <a:rPr lang="en-US" sz="2800" b="1" dirty="0">
                <a:solidFill>
                  <a:schemeClr val="bg1"/>
                </a:solidFill>
                <a:latin typeface="Calibri" panose="020F0502020204030204" pitchFamily="34" charset="0"/>
                <a:cs typeface="Calibri" panose="020F0502020204030204" pitchFamily="34" charset="0"/>
              </a:rPr>
              <a:t>Queries Analysis</a:t>
            </a:r>
            <a:br>
              <a:rPr lang="en-US" sz="3600" b="1" dirty="0">
                <a:solidFill>
                  <a:schemeClr val="bg1"/>
                </a:solidFill>
                <a:latin typeface="Calibri" panose="020F0502020204030204" pitchFamily="34" charset="0"/>
                <a:cs typeface="Calibri" panose="020F0502020204030204" pitchFamily="34" charset="0"/>
              </a:rPr>
            </a:br>
            <a:r>
              <a:rPr lang="en-US" sz="2000" b="1" dirty="0">
                <a:solidFill>
                  <a:schemeClr val="bg1"/>
                </a:solidFill>
                <a:latin typeface="Calibri" panose="020F0502020204030204" pitchFamily="34" charset="0"/>
                <a:cs typeface="Calibri" panose="020F0502020204030204" pitchFamily="34" charset="0"/>
              </a:rPr>
              <a:t>Query-8</a:t>
            </a: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endParaRPr lang="en-US" sz="2000" dirty="0"/>
          </a:p>
        </p:txBody>
      </p:sp>
      <p:pic>
        <p:nvPicPr>
          <p:cNvPr id="3" name="Picture 2">
            <a:extLst>
              <a:ext uri="{FF2B5EF4-FFF2-40B4-BE49-F238E27FC236}">
                <a16:creationId xmlns:a16="http://schemas.microsoft.com/office/drawing/2014/main" id="{0717970C-9A84-44FB-B120-BDD733F585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157" y="1440896"/>
            <a:ext cx="5915851" cy="1085207"/>
          </a:xfrm>
          <a:prstGeom prst="rect">
            <a:avLst/>
          </a:prstGeom>
        </p:spPr>
      </p:pic>
      <p:pic>
        <p:nvPicPr>
          <p:cNvPr id="7" name="Picture 6">
            <a:extLst>
              <a:ext uri="{FF2B5EF4-FFF2-40B4-BE49-F238E27FC236}">
                <a16:creationId xmlns:a16="http://schemas.microsoft.com/office/drawing/2014/main" id="{502167C1-A5E1-632B-4590-3838E70088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4885" y="2958318"/>
            <a:ext cx="5820396" cy="2957258"/>
          </a:xfrm>
          <a:prstGeom prst="rect">
            <a:avLst/>
          </a:prstGeom>
        </p:spPr>
      </p:pic>
    </p:spTree>
    <p:extLst>
      <p:ext uri="{BB962C8B-B14F-4D97-AF65-F5344CB8AC3E}">
        <p14:creationId xmlns:p14="http://schemas.microsoft.com/office/powerpoint/2010/main" val="3546609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7000" r="-47000"/>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3DD1226-2E5C-F9DD-7C6E-1DEFEAD6C881}"/>
              </a:ext>
            </a:extLst>
          </p:cNvPr>
          <p:cNvSpPr>
            <a:spLocks noGrp="1"/>
          </p:cNvSpPr>
          <p:nvPr>
            <p:ph type="title"/>
          </p:nvPr>
        </p:nvSpPr>
        <p:spPr>
          <a:xfrm>
            <a:off x="884650" y="481463"/>
            <a:ext cx="9404723" cy="5895073"/>
          </a:xfrm>
        </p:spPr>
        <p:txBody>
          <a:bodyPr/>
          <a:lstStyle/>
          <a:p>
            <a:r>
              <a:rPr lang="en-US" sz="2800" b="1" dirty="0">
                <a:solidFill>
                  <a:schemeClr val="bg1"/>
                </a:solidFill>
                <a:latin typeface="Calibri" panose="020F0502020204030204" pitchFamily="34" charset="0"/>
                <a:cs typeface="Calibri" panose="020F0502020204030204" pitchFamily="34" charset="0"/>
              </a:rPr>
              <a:t>Queries Analysis</a:t>
            </a:r>
            <a:br>
              <a:rPr lang="en-US" sz="3600" b="1" dirty="0">
                <a:solidFill>
                  <a:schemeClr val="bg1"/>
                </a:solidFill>
                <a:latin typeface="Calibri" panose="020F0502020204030204" pitchFamily="34" charset="0"/>
                <a:cs typeface="Calibri" panose="020F0502020204030204" pitchFamily="34" charset="0"/>
              </a:rPr>
            </a:br>
            <a:r>
              <a:rPr lang="en-US" sz="2000" b="1" dirty="0">
                <a:solidFill>
                  <a:schemeClr val="bg1"/>
                </a:solidFill>
                <a:latin typeface="Calibri" panose="020F0502020204030204" pitchFamily="34" charset="0"/>
                <a:cs typeface="Calibri" panose="020F0502020204030204" pitchFamily="34" charset="0"/>
              </a:rPr>
              <a:t>Query-9</a:t>
            </a: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endParaRPr lang="en-US" sz="2000" dirty="0"/>
          </a:p>
        </p:txBody>
      </p:sp>
      <p:pic>
        <p:nvPicPr>
          <p:cNvPr id="3" name="Picture 2">
            <a:extLst>
              <a:ext uri="{FF2B5EF4-FFF2-40B4-BE49-F238E27FC236}">
                <a16:creationId xmlns:a16="http://schemas.microsoft.com/office/drawing/2014/main" id="{36DD0A26-8E76-948A-9B22-48F5DED97C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8762" y="1285097"/>
            <a:ext cx="5958345" cy="1609950"/>
          </a:xfrm>
          <a:prstGeom prst="rect">
            <a:avLst/>
          </a:prstGeom>
        </p:spPr>
      </p:pic>
      <p:pic>
        <p:nvPicPr>
          <p:cNvPr id="7" name="Picture 6">
            <a:extLst>
              <a:ext uri="{FF2B5EF4-FFF2-40B4-BE49-F238E27FC236}">
                <a16:creationId xmlns:a16="http://schemas.microsoft.com/office/drawing/2014/main" id="{886BB8D5-7192-A5CF-7134-56FBA90772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8762" y="2947827"/>
            <a:ext cx="5925377" cy="3481489"/>
          </a:xfrm>
          <a:prstGeom prst="rect">
            <a:avLst/>
          </a:prstGeom>
        </p:spPr>
      </p:pic>
    </p:spTree>
    <p:extLst>
      <p:ext uri="{BB962C8B-B14F-4D97-AF65-F5344CB8AC3E}">
        <p14:creationId xmlns:p14="http://schemas.microsoft.com/office/powerpoint/2010/main" val="1789256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7000" r="-47000"/>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3DD1226-2E5C-F9DD-7C6E-1DEFEAD6C881}"/>
              </a:ext>
            </a:extLst>
          </p:cNvPr>
          <p:cNvSpPr>
            <a:spLocks noGrp="1"/>
          </p:cNvSpPr>
          <p:nvPr>
            <p:ph type="title"/>
          </p:nvPr>
        </p:nvSpPr>
        <p:spPr>
          <a:xfrm>
            <a:off x="884650" y="481463"/>
            <a:ext cx="9404723" cy="5895073"/>
          </a:xfrm>
        </p:spPr>
        <p:txBody>
          <a:bodyPr/>
          <a:lstStyle/>
          <a:p>
            <a:r>
              <a:rPr lang="en-US" sz="2800" b="1" dirty="0">
                <a:solidFill>
                  <a:schemeClr val="bg1"/>
                </a:solidFill>
                <a:latin typeface="Calibri" panose="020F0502020204030204" pitchFamily="34" charset="0"/>
                <a:cs typeface="Calibri" panose="020F0502020204030204" pitchFamily="34" charset="0"/>
              </a:rPr>
              <a:t>Queries Analysis</a:t>
            </a:r>
            <a:br>
              <a:rPr lang="en-US" sz="3600" b="1" dirty="0">
                <a:solidFill>
                  <a:schemeClr val="bg1"/>
                </a:solidFill>
                <a:latin typeface="Calibri" panose="020F0502020204030204" pitchFamily="34" charset="0"/>
                <a:cs typeface="Calibri" panose="020F0502020204030204" pitchFamily="34" charset="0"/>
              </a:rPr>
            </a:br>
            <a:r>
              <a:rPr lang="en-US" sz="2000" b="1" dirty="0">
                <a:solidFill>
                  <a:schemeClr val="bg1"/>
                </a:solidFill>
                <a:latin typeface="Calibri" panose="020F0502020204030204" pitchFamily="34" charset="0"/>
                <a:cs typeface="Calibri" panose="020F0502020204030204" pitchFamily="34" charset="0"/>
              </a:rPr>
              <a:t>Query-10</a:t>
            </a: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endParaRPr lang="en-US" sz="2000" dirty="0"/>
          </a:p>
        </p:txBody>
      </p:sp>
      <p:pic>
        <p:nvPicPr>
          <p:cNvPr id="5" name="Picture 4">
            <a:extLst>
              <a:ext uri="{FF2B5EF4-FFF2-40B4-BE49-F238E27FC236}">
                <a16:creationId xmlns:a16="http://schemas.microsoft.com/office/drawing/2014/main" id="{B5C0C215-6760-B3C3-C08A-A29EBBFEB6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6130" y="1340216"/>
            <a:ext cx="6249313" cy="1686160"/>
          </a:xfrm>
          <a:prstGeom prst="rect">
            <a:avLst/>
          </a:prstGeom>
        </p:spPr>
      </p:pic>
      <p:pic>
        <p:nvPicPr>
          <p:cNvPr id="8" name="Picture 7">
            <a:extLst>
              <a:ext uri="{FF2B5EF4-FFF2-40B4-BE49-F238E27FC236}">
                <a16:creationId xmlns:a16="http://schemas.microsoft.com/office/drawing/2014/main" id="{B0F3D306-C912-0578-41E4-4F448E6F6F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130" y="3167269"/>
            <a:ext cx="6249313" cy="3209267"/>
          </a:xfrm>
          <a:prstGeom prst="rect">
            <a:avLst/>
          </a:prstGeom>
        </p:spPr>
      </p:pic>
    </p:spTree>
    <p:extLst>
      <p:ext uri="{BB962C8B-B14F-4D97-AF65-F5344CB8AC3E}">
        <p14:creationId xmlns:p14="http://schemas.microsoft.com/office/powerpoint/2010/main" val="3840354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7000" r="-47000"/>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3DD1226-2E5C-F9DD-7C6E-1DEFEAD6C881}"/>
              </a:ext>
            </a:extLst>
          </p:cNvPr>
          <p:cNvSpPr>
            <a:spLocks noGrp="1"/>
          </p:cNvSpPr>
          <p:nvPr>
            <p:ph type="title"/>
          </p:nvPr>
        </p:nvSpPr>
        <p:spPr>
          <a:xfrm>
            <a:off x="884650" y="481463"/>
            <a:ext cx="9404723" cy="5895073"/>
          </a:xfrm>
        </p:spPr>
        <p:txBody>
          <a:bodyPr/>
          <a:lstStyle/>
          <a:p>
            <a:r>
              <a:rPr lang="en-US" sz="2800" b="1" dirty="0">
                <a:solidFill>
                  <a:schemeClr val="bg1"/>
                </a:solidFill>
                <a:latin typeface="Calibri" panose="020F0502020204030204" pitchFamily="34" charset="0"/>
                <a:cs typeface="Calibri" panose="020F0502020204030204" pitchFamily="34" charset="0"/>
              </a:rPr>
              <a:t>Queries Analysis</a:t>
            </a:r>
            <a:br>
              <a:rPr lang="en-US" sz="3600" b="1" dirty="0">
                <a:solidFill>
                  <a:schemeClr val="bg1"/>
                </a:solidFill>
                <a:latin typeface="Calibri" panose="020F0502020204030204" pitchFamily="34" charset="0"/>
                <a:cs typeface="Calibri" panose="020F0502020204030204" pitchFamily="34" charset="0"/>
              </a:rPr>
            </a:br>
            <a:r>
              <a:rPr lang="en-US" sz="2000" b="1" dirty="0">
                <a:solidFill>
                  <a:schemeClr val="bg1"/>
                </a:solidFill>
                <a:latin typeface="Calibri" panose="020F0502020204030204" pitchFamily="34" charset="0"/>
                <a:cs typeface="Calibri" panose="020F0502020204030204" pitchFamily="34" charset="0"/>
              </a:rPr>
              <a:t>Query-11</a:t>
            </a: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endParaRPr lang="en-US" sz="2000" dirty="0"/>
          </a:p>
        </p:txBody>
      </p:sp>
      <p:pic>
        <p:nvPicPr>
          <p:cNvPr id="5" name="Picture 4">
            <a:extLst>
              <a:ext uri="{FF2B5EF4-FFF2-40B4-BE49-F238E27FC236}">
                <a16:creationId xmlns:a16="http://schemas.microsoft.com/office/drawing/2014/main" id="{9A973886-990B-A49E-26FE-C2F33388D9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3920" y="1396759"/>
            <a:ext cx="5934903" cy="1467055"/>
          </a:xfrm>
          <a:prstGeom prst="rect">
            <a:avLst/>
          </a:prstGeom>
        </p:spPr>
      </p:pic>
      <p:pic>
        <p:nvPicPr>
          <p:cNvPr id="8" name="Picture 7">
            <a:extLst>
              <a:ext uri="{FF2B5EF4-FFF2-40B4-BE49-F238E27FC236}">
                <a16:creationId xmlns:a16="http://schemas.microsoft.com/office/drawing/2014/main" id="{72772BBF-C25A-FB83-CFE9-C88281A0A7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3920" y="2998918"/>
            <a:ext cx="5858278" cy="2765778"/>
          </a:xfrm>
          <a:prstGeom prst="rect">
            <a:avLst/>
          </a:prstGeom>
        </p:spPr>
      </p:pic>
    </p:spTree>
    <p:extLst>
      <p:ext uri="{BB962C8B-B14F-4D97-AF65-F5344CB8AC3E}">
        <p14:creationId xmlns:p14="http://schemas.microsoft.com/office/powerpoint/2010/main" val="913552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7000" r="-47000"/>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3DD1226-2E5C-F9DD-7C6E-1DEFEAD6C881}"/>
              </a:ext>
            </a:extLst>
          </p:cNvPr>
          <p:cNvSpPr>
            <a:spLocks noGrp="1"/>
          </p:cNvSpPr>
          <p:nvPr>
            <p:ph type="title"/>
          </p:nvPr>
        </p:nvSpPr>
        <p:spPr>
          <a:xfrm>
            <a:off x="884650" y="481463"/>
            <a:ext cx="9404723" cy="5895073"/>
          </a:xfrm>
        </p:spPr>
        <p:txBody>
          <a:bodyPr/>
          <a:lstStyle/>
          <a:p>
            <a:r>
              <a:rPr lang="en-US" sz="2800" b="1" dirty="0">
                <a:solidFill>
                  <a:schemeClr val="bg1"/>
                </a:solidFill>
                <a:latin typeface="Calibri" panose="020F0502020204030204" pitchFamily="34" charset="0"/>
                <a:cs typeface="Calibri" panose="020F0502020204030204" pitchFamily="34" charset="0"/>
              </a:rPr>
              <a:t>Queries Analysis</a:t>
            </a:r>
            <a:br>
              <a:rPr lang="en-US" sz="3600" b="1" dirty="0">
                <a:solidFill>
                  <a:schemeClr val="bg1"/>
                </a:solidFill>
                <a:latin typeface="Calibri" panose="020F0502020204030204" pitchFamily="34" charset="0"/>
                <a:cs typeface="Calibri" panose="020F0502020204030204" pitchFamily="34" charset="0"/>
              </a:rPr>
            </a:br>
            <a:r>
              <a:rPr lang="en-US" sz="2000" b="1" dirty="0">
                <a:solidFill>
                  <a:schemeClr val="bg1"/>
                </a:solidFill>
                <a:latin typeface="Calibri" panose="020F0502020204030204" pitchFamily="34" charset="0"/>
                <a:cs typeface="Calibri" panose="020F0502020204030204" pitchFamily="34" charset="0"/>
              </a:rPr>
              <a:t>Query-12</a:t>
            </a: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endParaRPr lang="en-US" sz="2000" dirty="0"/>
          </a:p>
        </p:txBody>
      </p:sp>
      <p:pic>
        <p:nvPicPr>
          <p:cNvPr id="3" name="Picture 2">
            <a:extLst>
              <a:ext uri="{FF2B5EF4-FFF2-40B4-BE49-F238E27FC236}">
                <a16:creationId xmlns:a16="http://schemas.microsoft.com/office/drawing/2014/main" id="{8441BA00-CDDA-38A3-5CA7-80677C1E36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4650" y="1720018"/>
            <a:ext cx="6487430" cy="4402485"/>
          </a:xfrm>
          <a:prstGeom prst="rect">
            <a:avLst/>
          </a:prstGeom>
        </p:spPr>
      </p:pic>
    </p:spTree>
    <p:extLst>
      <p:ext uri="{BB962C8B-B14F-4D97-AF65-F5344CB8AC3E}">
        <p14:creationId xmlns:p14="http://schemas.microsoft.com/office/powerpoint/2010/main" val="21665245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7000" r="-47000"/>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3DD1226-2E5C-F9DD-7C6E-1DEFEAD6C881}"/>
              </a:ext>
            </a:extLst>
          </p:cNvPr>
          <p:cNvSpPr>
            <a:spLocks noGrp="1"/>
          </p:cNvSpPr>
          <p:nvPr>
            <p:ph type="title"/>
          </p:nvPr>
        </p:nvSpPr>
        <p:spPr>
          <a:xfrm>
            <a:off x="884650" y="481463"/>
            <a:ext cx="9404723" cy="5895073"/>
          </a:xfrm>
        </p:spPr>
        <p:txBody>
          <a:bodyPr/>
          <a:lstStyle/>
          <a:p>
            <a:r>
              <a:rPr lang="en-US" sz="2800" b="1" dirty="0">
                <a:solidFill>
                  <a:schemeClr val="bg1"/>
                </a:solidFill>
                <a:latin typeface="Calibri" panose="020F0502020204030204" pitchFamily="34" charset="0"/>
                <a:cs typeface="Calibri" panose="020F0502020204030204" pitchFamily="34" charset="0"/>
              </a:rPr>
              <a:t>Queries Analysis</a:t>
            </a:r>
            <a:br>
              <a:rPr lang="en-US" sz="3600" b="1" dirty="0">
                <a:solidFill>
                  <a:schemeClr val="bg1"/>
                </a:solidFill>
                <a:latin typeface="Calibri" panose="020F0502020204030204" pitchFamily="34" charset="0"/>
                <a:cs typeface="Calibri" panose="020F0502020204030204" pitchFamily="34" charset="0"/>
              </a:rPr>
            </a:br>
            <a:r>
              <a:rPr lang="en-US" sz="2000" b="1" dirty="0">
                <a:solidFill>
                  <a:schemeClr val="bg1"/>
                </a:solidFill>
                <a:latin typeface="Calibri" panose="020F0502020204030204" pitchFamily="34" charset="0"/>
                <a:cs typeface="Calibri" panose="020F0502020204030204" pitchFamily="34" charset="0"/>
              </a:rPr>
              <a:t>Query-13</a:t>
            </a: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endParaRPr lang="en-US" sz="2000" dirty="0"/>
          </a:p>
        </p:txBody>
      </p:sp>
      <p:pic>
        <p:nvPicPr>
          <p:cNvPr id="3" name="Picture 2">
            <a:extLst>
              <a:ext uri="{FF2B5EF4-FFF2-40B4-BE49-F238E27FC236}">
                <a16:creationId xmlns:a16="http://schemas.microsoft.com/office/drawing/2014/main" id="{F90929D2-7698-C41A-D2EC-5113A6D909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67" y="1297770"/>
            <a:ext cx="6296904" cy="1638529"/>
          </a:xfrm>
          <a:prstGeom prst="rect">
            <a:avLst/>
          </a:prstGeom>
        </p:spPr>
      </p:pic>
      <p:pic>
        <p:nvPicPr>
          <p:cNvPr id="7" name="Picture 6">
            <a:extLst>
              <a:ext uri="{FF2B5EF4-FFF2-40B4-BE49-F238E27FC236}">
                <a16:creationId xmlns:a16="http://schemas.microsoft.com/office/drawing/2014/main" id="{D76C12C8-C38F-06DB-D7E1-8305B989D1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666" y="3059251"/>
            <a:ext cx="6296903" cy="3194333"/>
          </a:xfrm>
          <a:prstGeom prst="rect">
            <a:avLst/>
          </a:prstGeom>
        </p:spPr>
      </p:pic>
    </p:spTree>
    <p:extLst>
      <p:ext uri="{BB962C8B-B14F-4D97-AF65-F5344CB8AC3E}">
        <p14:creationId xmlns:p14="http://schemas.microsoft.com/office/powerpoint/2010/main" val="19778947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7000" r="-47000"/>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3DD1226-2E5C-F9DD-7C6E-1DEFEAD6C881}"/>
              </a:ext>
            </a:extLst>
          </p:cNvPr>
          <p:cNvSpPr>
            <a:spLocks noGrp="1"/>
          </p:cNvSpPr>
          <p:nvPr>
            <p:ph type="title"/>
          </p:nvPr>
        </p:nvSpPr>
        <p:spPr>
          <a:xfrm>
            <a:off x="884650" y="481463"/>
            <a:ext cx="9404723" cy="5895073"/>
          </a:xfrm>
        </p:spPr>
        <p:txBody>
          <a:bodyPr/>
          <a:lstStyle/>
          <a:p>
            <a:r>
              <a:rPr lang="en-US" sz="2800" b="1" dirty="0">
                <a:solidFill>
                  <a:schemeClr val="bg1"/>
                </a:solidFill>
                <a:latin typeface="Calibri" panose="020F0502020204030204" pitchFamily="34" charset="0"/>
                <a:cs typeface="Calibri" panose="020F0502020204030204" pitchFamily="34" charset="0"/>
              </a:rPr>
              <a:t>Queries Analysis</a:t>
            </a:r>
            <a:br>
              <a:rPr lang="en-US" sz="3600" b="1" dirty="0">
                <a:solidFill>
                  <a:schemeClr val="bg1"/>
                </a:solidFill>
                <a:latin typeface="Calibri" panose="020F0502020204030204" pitchFamily="34" charset="0"/>
                <a:cs typeface="Calibri" panose="020F0502020204030204" pitchFamily="34" charset="0"/>
              </a:rPr>
            </a:br>
            <a:r>
              <a:rPr lang="en-US" sz="2000" b="1" dirty="0">
                <a:solidFill>
                  <a:schemeClr val="bg1"/>
                </a:solidFill>
                <a:latin typeface="Calibri" panose="020F0502020204030204" pitchFamily="34" charset="0"/>
                <a:cs typeface="Calibri" panose="020F0502020204030204" pitchFamily="34" charset="0"/>
              </a:rPr>
              <a:t>Query-14</a:t>
            </a: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endParaRPr lang="en-US" sz="2000" dirty="0"/>
          </a:p>
        </p:txBody>
      </p:sp>
      <p:pic>
        <p:nvPicPr>
          <p:cNvPr id="3" name="Picture 2">
            <a:extLst>
              <a:ext uri="{FF2B5EF4-FFF2-40B4-BE49-F238E27FC236}">
                <a16:creationId xmlns:a16="http://schemas.microsoft.com/office/drawing/2014/main" id="{948EE782-5F3B-D32F-4595-3EF5F7991D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4650" y="1464263"/>
            <a:ext cx="6219141" cy="4525720"/>
          </a:xfrm>
          <a:prstGeom prst="rect">
            <a:avLst/>
          </a:prstGeom>
        </p:spPr>
      </p:pic>
    </p:spTree>
    <p:extLst>
      <p:ext uri="{BB962C8B-B14F-4D97-AF65-F5344CB8AC3E}">
        <p14:creationId xmlns:p14="http://schemas.microsoft.com/office/powerpoint/2010/main" val="4021825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7000" r="-47000"/>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3DD1226-2E5C-F9DD-7C6E-1DEFEAD6C881}"/>
              </a:ext>
            </a:extLst>
          </p:cNvPr>
          <p:cNvSpPr>
            <a:spLocks noGrp="1"/>
          </p:cNvSpPr>
          <p:nvPr>
            <p:ph type="title"/>
          </p:nvPr>
        </p:nvSpPr>
        <p:spPr>
          <a:xfrm>
            <a:off x="884650" y="481463"/>
            <a:ext cx="9404723" cy="5895073"/>
          </a:xfrm>
        </p:spPr>
        <p:txBody>
          <a:bodyPr/>
          <a:lstStyle/>
          <a:p>
            <a:r>
              <a:rPr lang="en-US" sz="2800" b="1" dirty="0">
                <a:solidFill>
                  <a:schemeClr val="bg1"/>
                </a:solidFill>
                <a:latin typeface="Calibri" panose="020F0502020204030204" pitchFamily="34" charset="0"/>
                <a:cs typeface="Calibri" panose="020F0502020204030204" pitchFamily="34" charset="0"/>
              </a:rPr>
              <a:t>Queries Analysis</a:t>
            </a:r>
            <a:br>
              <a:rPr lang="en-US" sz="3600" b="1" dirty="0">
                <a:solidFill>
                  <a:schemeClr val="bg1"/>
                </a:solidFill>
                <a:latin typeface="Calibri" panose="020F0502020204030204" pitchFamily="34" charset="0"/>
                <a:cs typeface="Calibri" panose="020F0502020204030204" pitchFamily="34" charset="0"/>
              </a:rPr>
            </a:br>
            <a:r>
              <a:rPr lang="en-US" sz="2000" b="1" dirty="0">
                <a:solidFill>
                  <a:schemeClr val="bg1"/>
                </a:solidFill>
                <a:latin typeface="Calibri" panose="020F0502020204030204" pitchFamily="34" charset="0"/>
                <a:cs typeface="Calibri" panose="020F0502020204030204" pitchFamily="34" charset="0"/>
              </a:rPr>
              <a:t>Query-15</a:t>
            </a: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endParaRPr lang="en-US" sz="2000" dirty="0"/>
          </a:p>
        </p:txBody>
      </p:sp>
      <p:pic>
        <p:nvPicPr>
          <p:cNvPr id="5" name="Picture 4">
            <a:extLst>
              <a:ext uri="{FF2B5EF4-FFF2-40B4-BE49-F238E27FC236}">
                <a16:creationId xmlns:a16="http://schemas.microsoft.com/office/drawing/2014/main" id="{F5A1BF9D-DEBC-A5C5-A05D-11C3810390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142" y="1465666"/>
            <a:ext cx="6554115" cy="2124371"/>
          </a:xfrm>
          <a:prstGeom prst="rect">
            <a:avLst/>
          </a:prstGeom>
        </p:spPr>
      </p:pic>
      <p:pic>
        <p:nvPicPr>
          <p:cNvPr id="7" name="Picture 6">
            <a:extLst>
              <a:ext uri="{FF2B5EF4-FFF2-40B4-BE49-F238E27FC236}">
                <a16:creationId xmlns:a16="http://schemas.microsoft.com/office/drawing/2014/main" id="{512C106C-136B-7CBD-9737-64DB967996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142" y="3816626"/>
            <a:ext cx="6554115" cy="2743201"/>
          </a:xfrm>
          <a:prstGeom prst="rect">
            <a:avLst/>
          </a:prstGeom>
        </p:spPr>
      </p:pic>
    </p:spTree>
    <p:extLst>
      <p:ext uri="{BB962C8B-B14F-4D97-AF65-F5344CB8AC3E}">
        <p14:creationId xmlns:p14="http://schemas.microsoft.com/office/powerpoint/2010/main" val="3851412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7000" r="-47000"/>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CCD988-3021-E5B6-28B9-86EC1F9CED9B}"/>
              </a:ext>
            </a:extLst>
          </p:cNvPr>
          <p:cNvSpPr>
            <a:spLocks noGrp="1"/>
          </p:cNvSpPr>
          <p:nvPr>
            <p:ph idx="1"/>
          </p:nvPr>
        </p:nvSpPr>
        <p:spPr>
          <a:xfrm>
            <a:off x="1618028" y="2675687"/>
            <a:ext cx="3240423" cy="2271043"/>
          </a:xfrm>
        </p:spPr>
        <p:txBody>
          <a:bodyPr/>
          <a:lstStyle/>
          <a:p>
            <a:r>
              <a:rPr lang="en-US" sz="2400" dirty="0">
                <a:solidFill>
                  <a:schemeClr val="bg1"/>
                </a:solidFill>
                <a:latin typeface="Times New Roman" panose="02020603050405020304" pitchFamily="18" charset="0"/>
                <a:cs typeface="Times New Roman" panose="02020603050405020304" pitchFamily="18" charset="0"/>
              </a:rPr>
              <a:t>Project Overview</a:t>
            </a:r>
          </a:p>
          <a:p>
            <a:r>
              <a:rPr lang="en-US" sz="2400" dirty="0">
                <a:solidFill>
                  <a:schemeClr val="bg1"/>
                </a:solidFill>
                <a:latin typeface="Times New Roman" panose="02020603050405020304" pitchFamily="18" charset="0"/>
                <a:cs typeface="Times New Roman" panose="02020603050405020304" pitchFamily="18" charset="0"/>
              </a:rPr>
              <a:t>Dataset Description</a:t>
            </a:r>
          </a:p>
          <a:p>
            <a:r>
              <a:rPr lang="en-US" sz="2400" dirty="0">
                <a:solidFill>
                  <a:schemeClr val="bg1"/>
                </a:solidFill>
                <a:latin typeface="Times New Roman" panose="02020603050405020304" pitchFamily="18" charset="0"/>
                <a:cs typeface="Times New Roman" panose="02020603050405020304" pitchFamily="18" charset="0"/>
              </a:rPr>
              <a:t>Analysis (Queries)</a:t>
            </a:r>
          </a:p>
          <a:p>
            <a:r>
              <a:rPr lang="en-US" sz="2400" dirty="0">
                <a:solidFill>
                  <a:schemeClr val="bg1"/>
                </a:solidFill>
                <a:latin typeface="Times New Roman" panose="02020603050405020304" pitchFamily="18" charset="0"/>
                <a:cs typeface="Times New Roman" panose="02020603050405020304" pitchFamily="18" charset="0"/>
              </a:rPr>
              <a:t>Summary</a:t>
            </a:r>
          </a:p>
          <a:p>
            <a:endParaRPr lang="en-US" dirty="0"/>
          </a:p>
        </p:txBody>
      </p:sp>
      <p:sp>
        <p:nvSpPr>
          <p:cNvPr id="5" name="Title 4">
            <a:extLst>
              <a:ext uri="{FF2B5EF4-FFF2-40B4-BE49-F238E27FC236}">
                <a16:creationId xmlns:a16="http://schemas.microsoft.com/office/drawing/2014/main" id="{15013409-6776-19A5-5242-7FFDA1FC99AD}"/>
              </a:ext>
            </a:extLst>
          </p:cNvPr>
          <p:cNvSpPr>
            <a:spLocks noGrp="1"/>
          </p:cNvSpPr>
          <p:nvPr>
            <p:ph type="title"/>
          </p:nvPr>
        </p:nvSpPr>
        <p:spPr>
          <a:xfrm>
            <a:off x="1618028" y="1477214"/>
            <a:ext cx="3399845" cy="869644"/>
          </a:xfrm>
        </p:spPr>
        <p:txBody>
          <a:bodyPr/>
          <a:lstStyle/>
          <a:p>
            <a:r>
              <a:rPr lang="en-US" b="1" dirty="0">
                <a:solidFill>
                  <a:schemeClr val="bg1"/>
                </a:solidFill>
              </a:rPr>
              <a:t>Content</a:t>
            </a:r>
          </a:p>
        </p:txBody>
      </p:sp>
    </p:spTree>
    <p:extLst>
      <p:ext uri="{BB962C8B-B14F-4D97-AF65-F5344CB8AC3E}">
        <p14:creationId xmlns:p14="http://schemas.microsoft.com/office/powerpoint/2010/main" val="19629245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7000" r="-47000"/>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3DD1226-2E5C-F9DD-7C6E-1DEFEAD6C881}"/>
              </a:ext>
            </a:extLst>
          </p:cNvPr>
          <p:cNvSpPr>
            <a:spLocks noGrp="1"/>
          </p:cNvSpPr>
          <p:nvPr>
            <p:ph type="title"/>
          </p:nvPr>
        </p:nvSpPr>
        <p:spPr>
          <a:xfrm>
            <a:off x="884650" y="481463"/>
            <a:ext cx="9404723" cy="5895073"/>
          </a:xfrm>
        </p:spPr>
        <p:txBody>
          <a:bodyPr/>
          <a:lstStyle/>
          <a:p>
            <a:r>
              <a:rPr lang="en-US" sz="2800" b="1" dirty="0">
                <a:solidFill>
                  <a:schemeClr val="bg1"/>
                </a:solidFill>
                <a:latin typeface="Calibri" panose="020F0502020204030204" pitchFamily="34" charset="0"/>
                <a:cs typeface="Calibri" panose="020F0502020204030204" pitchFamily="34" charset="0"/>
              </a:rPr>
              <a:t>Queries Analysis</a:t>
            </a:r>
            <a:br>
              <a:rPr lang="en-US" sz="3600" b="1" dirty="0">
                <a:solidFill>
                  <a:schemeClr val="bg1"/>
                </a:solidFill>
                <a:latin typeface="Calibri" panose="020F0502020204030204" pitchFamily="34" charset="0"/>
                <a:cs typeface="Calibri" panose="020F0502020204030204" pitchFamily="34" charset="0"/>
              </a:rPr>
            </a:br>
            <a:r>
              <a:rPr lang="en-US" sz="2000" b="1" dirty="0">
                <a:solidFill>
                  <a:schemeClr val="bg1"/>
                </a:solidFill>
                <a:latin typeface="Calibri" panose="020F0502020204030204" pitchFamily="34" charset="0"/>
                <a:cs typeface="Calibri" panose="020F0502020204030204" pitchFamily="34" charset="0"/>
              </a:rPr>
              <a:t>Query-16</a:t>
            </a: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endParaRPr lang="en-US" sz="2000" dirty="0"/>
          </a:p>
        </p:txBody>
      </p:sp>
      <p:pic>
        <p:nvPicPr>
          <p:cNvPr id="5" name="Picture 4">
            <a:extLst>
              <a:ext uri="{FF2B5EF4-FFF2-40B4-BE49-F238E27FC236}">
                <a16:creationId xmlns:a16="http://schemas.microsoft.com/office/drawing/2014/main" id="{9167C077-88EF-ED6C-F08D-C1E430B539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4650" y="1626026"/>
            <a:ext cx="6059489" cy="4350704"/>
          </a:xfrm>
          <a:prstGeom prst="rect">
            <a:avLst/>
          </a:prstGeom>
        </p:spPr>
      </p:pic>
    </p:spTree>
    <p:extLst>
      <p:ext uri="{BB962C8B-B14F-4D97-AF65-F5344CB8AC3E}">
        <p14:creationId xmlns:p14="http://schemas.microsoft.com/office/powerpoint/2010/main" val="1866692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7000" r="-47000"/>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3DD1226-2E5C-F9DD-7C6E-1DEFEAD6C881}"/>
              </a:ext>
            </a:extLst>
          </p:cNvPr>
          <p:cNvSpPr>
            <a:spLocks noGrp="1"/>
          </p:cNvSpPr>
          <p:nvPr>
            <p:ph type="title"/>
          </p:nvPr>
        </p:nvSpPr>
        <p:spPr>
          <a:xfrm>
            <a:off x="487085" y="362193"/>
            <a:ext cx="9404723" cy="5895073"/>
          </a:xfrm>
        </p:spPr>
        <p:txBody>
          <a:bodyPr/>
          <a:lstStyle/>
          <a:p>
            <a:pPr algn="l"/>
            <a:r>
              <a:rPr lang="en-US" sz="2800" b="1" dirty="0">
                <a:solidFill>
                  <a:schemeClr val="bg1"/>
                </a:solidFill>
                <a:latin typeface="Calibri" panose="020F0502020204030204" pitchFamily="34" charset="0"/>
                <a:cs typeface="Calibri" panose="020F0502020204030204" pitchFamily="34" charset="0"/>
              </a:rPr>
              <a:t>Summary</a:t>
            </a:r>
            <a:br>
              <a:rPr lang="en-US" sz="28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r>
              <a:rPr lang="en-US" sz="2000" b="1" i="0" dirty="0">
                <a:solidFill>
                  <a:srgbClr val="0D0D0D"/>
                </a:solidFill>
                <a:effectLst/>
                <a:latin typeface="Söhne"/>
              </a:rPr>
              <a:t>Data Gathering</a:t>
            </a:r>
            <a:r>
              <a:rPr lang="en-US" sz="2000" b="0" i="0" dirty="0">
                <a:solidFill>
                  <a:srgbClr val="0D0D0D"/>
                </a:solidFill>
                <a:effectLst/>
                <a:latin typeface="Söhne"/>
              </a:rPr>
              <a:t>: First, we collect data from various sources like hospitals, health departments, and research institutes. This includes information on confirmed cases, deaths, recoveries, and demographic details.</a:t>
            </a:r>
            <a:br>
              <a:rPr lang="en-US" sz="2000" b="0" i="0" dirty="0">
                <a:solidFill>
                  <a:srgbClr val="0D0D0D"/>
                </a:solidFill>
                <a:effectLst/>
                <a:latin typeface="Söhne"/>
              </a:rPr>
            </a:br>
            <a:r>
              <a:rPr lang="en-US" sz="2000" b="1" i="0" dirty="0">
                <a:solidFill>
                  <a:srgbClr val="0D0D0D"/>
                </a:solidFill>
                <a:effectLst/>
                <a:latin typeface="Söhne"/>
              </a:rPr>
              <a:t>Data Cleaning</a:t>
            </a:r>
            <a:r>
              <a:rPr lang="en-US" sz="2000" b="0" i="0" dirty="0">
                <a:solidFill>
                  <a:srgbClr val="0D0D0D"/>
                </a:solidFill>
                <a:effectLst/>
                <a:latin typeface="Söhne"/>
              </a:rPr>
              <a:t>: Next, we clean the data to remove any inconsistencies, errors, or missing values. This ensures that our analysis is based on accurate information.</a:t>
            </a:r>
            <a:br>
              <a:rPr lang="en-US" sz="2000" b="0" i="0" dirty="0">
                <a:solidFill>
                  <a:srgbClr val="0D0D0D"/>
                </a:solidFill>
                <a:effectLst/>
                <a:latin typeface="Söhne"/>
              </a:rPr>
            </a:br>
            <a:r>
              <a:rPr lang="en-US" sz="2000" b="1" i="0" dirty="0">
                <a:solidFill>
                  <a:srgbClr val="0D0D0D"/>
                </a:solidFill>
                <a:effectLst/>
                <a:latin typeface="Söhne"/>
              </a:rPr>
              <a:t>Exploratory Analysis</a:t>
            </a:r>
            <a:r>
              <a:rPr lang="en-US" sz="2000" b="0" i="0" dirty="0">
                <a:solidFill>
                  <a:srgbClr val="0D0D0D"/>
                </a:solidFill>
                <a:effectLst/>
                <a:latin typeface="Söhne"/>
              </a:rPr>
              <a:t>: We use SQL queries to explore the data, looking for patterns, trends, and correlations. This helps us understand how the virus is </a:t>
            </a:r>
            <a:br>
              <a:rPr lang="en-US" sz="2000" b="0" i="0" dirty="0">
                <a:solidFill>
                  <a:srgbClr val="0D0D0D"/>
                </a:solidFill>
                <a:effectLst/>
                <a:latin typeface="Söhne"/>
              </a:rPr>
            </a:br>
            <a:r>
              <a:rPr lang="en-US" sz="2000" b="0" i="0" dirty="0">
                <a:solidFill>
                  <a:srgbClr val="0D0D0D"/>
                </a:solidFill>
                <a:effectLst/>
                <a:latin typeface="Söhne"/>
              </a:rPr>
              <a:t>spreading, which regions are most affected, and how different </a:t>
            </a:r>
            <a:br>
              <a:rPr lang="en-US" sz="2000" b="0" i="0" dirty="0">
                <a:solidFill>
                  <a:srgbClr val="0D0D0D"/>
                </a:solidFill>
                <a:effectLst/>
                <a:latin typeface="Söhne"/>
              </a:rPr>
            </a:br>
            <a:r>
              <a:rPr lang="en-US" sz="2000" b="0" i="0" dirty="0">
                <a:solidFill>
                  <a:srgbClr val="0D0D0D"/>
                </a:solidFill>
                <a:effectLst/>
                <a:latin typeface="Söhne"/>
              </a:rPr>
              <a:t>factors like age and gender influence outcomes.</a:t>
            </a:r>
            <a:br>
              <a:rPr lang="en-US" sz="2000" b="0" i="0" dirty="0">
                <a:solidFill>
                  <a:srgbClr val="0D0D0D"/>
                </a:solidFill>
                <a:effectLst/>
                <a:latin typeface="Söhne"/>
              </a:rPr>
            </a:br>
            <a:r>
              <a:rPr lang="en-US" sz="2000" b="1" i="0" dirty="0">
                <a:solidFill>
                  <a:srgbClr val="0D0D0D"/>
                </a:solidFill>
                <a:effectLst/>
                <a:latin typeface="Söhne"/>
              </a:rPr>
              <a:t>Aggregation</a:t>
            </a:r>
            <a:r>
              <a:rPr lang="en-US" sz="2000" b="0" i="0" dirty="0">
                <a:solidFill>
                  <a:srgbClr val="0D0D0D"/>
                </a:solidFill>
                <a:effectLst/>
                <a:latin typeface="Söhne"/>
              </a:rPr>
              <a:t>: We aggregate the data to summarize key metrics </a:t>
            </a:r>
            <a:br>
              <a:rPr lang="en-US" sz="2000" b="0" i="0" dirty="0">
                <a:solidFill>
                  <a:srgbClr val="0D0D0D"/>
                </a:solidFill>
                <a:effectLst/>
                <a:latin typeface="Söhne"/>
              </a:rPr>
            </a:br>
            <a:r>
              <a:rPr lang="en-US" sz="2000" b="0" i="0" dirty="0">
                <a:solidFill>
                  <a:srgbClr val="0D0D0D"/>
                </a:solidFill>
                <a:effectLst/>
                <a:latin typeface="Söhne"/>
              </a:rPr>
              <a:t>such as total cases, deaths, and recovery rates for different </a:t>
            </a:r>
            <a:br>
              <a:rPr lang="en-US" sz="2000" b="0" i="0" dirty="0">
                <a:solidFill>
                  <a:srgbClr val="0D0D0D"/>
                </a:solidFill>
                <a:effectLst/>
                <a:latin typeface="Söhne"/>
              </a:rPr>
            </a:br>
            <a:r>
              <a:rPr lang="en-US" sz="2000" b="0" i="0" dirty="0">
                <a:solidFill>
                  <a:srgbClr val="0D0D0D"/>
                </a:solidFill>
                <a:effectLst/>
                <a:latin typeface="Söhne"/>
              </a:rPr>
              <a:t>countries, regions, and time periods. This allows us to compare </a:t>
            </a:r>
            <a:br>
              <a:rPr lang="en-US" sz="2000" b="0" i="0" dirty="0">
                <a:solidFill>
                  <a:srgbClr val="0D0D0D"/>
                </a:solidFill>
                <a:effectLst/>
                <a:latin typeface="Söhne"/>
              </a:rPr>
            </a:br>
            <a:r>
              <a:rPr lang="en-US" sz="2000" b="0" i="0" dirty="0">
                <a:solidFill>
                  <a:srgbClr val="0D0D0D"/>
                </a:solidFill>
                <a:effectLst/>
                <a:latin typeface="Söhne"/>
              </a:rPr>
              <a:t>the impact of the virus across different areas and track its </a:t>
            </a:r>
            <a:br>
              <a:rPr lang="en-US" sz="2000" b="0" i="0" dirty="0">
                <a:solidFill>
                  <a:srgbClr val="0D0D0D"/>
                </a:solidFill>
                <a:effectLst/>
                <a:latin typeface="Söhne"/>
              </a:rPr>
            </a:br>
            <a:r>
              <a:rPr lang="en-US" sz="2000" b="0" i="0" dirty="0">
                <a:solidFill>
                  <a:srgbClr val="0D0D0D"/>
                </a:solidFill>
                <a:effectLst/>
                <a:latin typeface="Söhne"/>
              </a:rPr>
              <a:t>progression over time.</a:t>
            </a:r>
            <a:br>
              <a:rPr lang="en-US" sz="2000" b="0" i="0" dirty="0">
                <a:solidFill>
                  <a:srgbClr val="0D0D0D"/>
                </a:solidFill>
                <a:effectLst/>
                <a:latin typeface="Söhne"/>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endParaRPr lang="en-US" sz="2000" dirty="0"/>
          </a:p>
        </p:txBody>
      </p:sp>
    </p:spTree>
    <p:extLst>
      <p:ext uri="{BB962C8B-B14F-4D97-AF65-F5344CB8AC3E}">
        <p14:creationId xmlns:p14="http://schemas.microsoft.com/office/powerpoint/2010/main" val="2548815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7000" r="-47000"/>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3DD1226-2E5C-F9DD-7C6E-1DEFEAD6C881}"/>
              </a:ext>
            </a:extLst>
          </p:cNvPr>
          <p:cNvSpPr>
            <a:spLocks noGrp="1"/>
          </p:cNvSpPr>
          <p:nvPr>
            <p:ph type="title"/>
          </p:nvPr>
        </p:nvSpPr>
        <p:spPr>
          <a:xfrm>
            <a:off x="884650" y="481463"/>
            <a:ext cx="9404723" cy="5895073"/>
          </a:xfrm>
        </p:spPr>
        <p:txBody>
          <a:bodyPr/>
          <a:lstStyle/>
          <a:p>
            <a:pPr algn="ctr"/>
            <a:br>
              <a:rPr lang="en-US" sz="3600" b="1" dirty="0">
                <a:solidFill>
                  <a:schemeClr val="bg1"/>
                </a:solidFill>
                <a:latin typeface="Calibri" panose="020F0502020204030204" pitchFamily="34" charset="0"/>
                <a:cs typeface="Calibri" panose="020F0502020204030204" pitchFamily="34" charset="0"/>
              </a:rPr>
            </a:br>
            <a:br>
              <a:rPr lang="en-US" sz="3600" b="1" dirty="0">
                <a:solidFill>
                  <a:schemeClr val="bg1"/>
                </a:solidFill>
                <a:latin typeface="Calibri" panose="020F0502020204030204" pitchFamily="34" charset="0"/>
                <a:cs typeface="Calibri" panose="020F0502020204030204" pitchFamily="34" charset="0"/>
              </a:rPr>
            </a:br>
            <a:br>
              <a:rPr lang="en-US" sz="3600" b="1" dirty="0">
                <a:solidFill>
                  <a:schemeClr val="bg1"/>
                </a:solidFill>
                <a:latin typeface="Calibri" panose="020F0502020204030204" pitchFamily="34" charset="0"/>
                <a:cs typeface="Calibri" panose="020F0502020204030204" pitchFamily="34" charset="0"/>
              </a:rPr>
            </a:br>
            <a:br>
              <a:rPr lang="en-US" sz="3600" b="1" dirty="0">
                <a:solidFill>
                  <a:schemeClr val="bg1"/>
                </a:solidFill>
                <a:latin typeface="Calibri" panose="020F0502020204030204" pitchFamily="34" charset="0"/>
                <a:cs typeface="Calibri" panose="020F0502020204030204" pitchFamily="34" charset="0"/>
              </a:rPr>
            </a:br>
            <a:br>
              <a:rPr lang="en-US" sz="3600" b="1" dirty="0">
                <a:solidFill>
                  <a:schemeClr val="bg1"/>
                </a:solidFill>
                <a:latin typeface="Calibri" panose="020F0502020204030204" pitchFamily="34" charset="0"/>
                <a:cs typeface="Calibri" panose="020F0502020204030204" pitchFamily="34" charset="0"/>
              </a:rPr>
            </a:br>
            <a:r>
              <a:rPr lang="en-US" sz="3600" b="1" u="sng" dirty="0">
                <a:solidFill>
                  <a:schemeClr val="bg1"/>
                </a:solidFill>
                <a:latin typeface="Calibri" panose="020F0502020204030204" pitchFamily="34" charset="0"/>
                <a:cs typeface="Calibri" panose="020F0502020204030204" pitchFamily="34" charset="0"/>
              </a:rPr>
              <a:t>Thank You</a:t>
            </a:r>
            <a:br>
              <a:rPr lang="en-US" sz="36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endParaRPr lang="en-US" sz="2000" dirty="0"/>
          </a:p>
        </p:txBody>
      </p:sp>
    </p:spTree>
    <p:extLst>
      <p:ext uri="{BB962C8B-B14F-4D97-AF65-F5344CB8AC3E}">
        <p14:creationId xmlns:p14="http://schemas.microsoft.com/office/powerpoint/2010/main" val="3882579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7000" r="-47000"/>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5013409-6776-19A5-5242-7FFDA1FC99AD}"/>
              </a:ext>
            </a:extLst>
          </p:cNvPr>
          <p:cNvSpPr>
            <a:spLocks noGrp="1"/>
          </p:cNvSpPr>
          <p:nvPr>
            <p:ph type="title"/>
          </p:nvPr>
        </p:nvSpPr>
        <p:spPr>
          <a:xfrm>
            <a:off x="1260219" y="933874"/>
            <a:ext cx="6028477" cy="5413917"/>
          </a:xfrm>
        </p:spPr>
        <p:txBody>
          <a:bodyPr/>
          <a:lstStyle/>
          <a:p>
            <a:pPr>
              <a:lnSpc>
                <a:spcPct val="150000"/>
              </a:lnSpc>
            </a:pPr>
            <a:r>
              <a:rPr lang="en-US" sz="2800" b="1" dirty="0">
                <a:solidFill>
                  <a:schemeClr val="bg1"/>
                </a:solidFill>
                <a:latin typeface="Calibri" panose="020F0502020204030204" pitchFamily="34" charset="0"/>
                <a:cs typeface="Calibri" panose="020F0502020204030204" pitchFamily="34" charset="0"/>
              </a:rPr>
              <a:t>Project</a:t>
            </a:r>
            <a:r>
              <a:rPr lang="en-US" sz="2800" b="1" dirty="0">
                <a:solidFill>
                  <a:schemeClr val="bg1"/>
                </a:solidFill>
              </a:rPr>
              <a:t> </a:t>
            </a:r>
            <a:r>
              <a:rPr lang="en-US" sz="2800" b="1" dirty="0">
                <a:solidFill>
                  <a:schemeClr val="bg1"/>
                </a:solidFill>
                <a:latin typeface="Calibri" panose="020F0502020204030204" pitchFamily="34" charset="0"/>
                <a:cs typeface="Calibri" panose="020F0502020204030204" pitchFamily="34" charset="0"/>
              </a:rPr>
              <a:t>Overview</a:t>
            </a:r>
            <a:br>
              <a:rPr lang="en-US" sz="2800" b="1" dirty="0">
                <a:solidFill>
                  <a:schemeClr val="bg1"/>
                </a:solidFill>
                <a:latin typeface="Calibri" panose="020F0502020204030204" pitchFamily="34" charset="0"/>
                <a:cs typeface="Calibri" panose="020F0502020204030204" pitchFamily="34" charset="0"/>
              </a:rPr>
            </a:br>
            <a:r>
              <a:rPr lang="en-US" sz="2000" b="1" dirty="0">
                <a:solidFill>
                  <a:schemeClr val="bg1"/>
                </a:solidFill>
                <a:latin typeface="Calibri" panose="020F0502020204030204" pitchFamily="34" charset="0"/>
                <a:cs typeface="Calibri" panose="020F0502020204030204" pitchFamily="34" charset="0"/>
              </a:rPr>
              <a:t>1. </a:t>
            </a:r>
            <a:r>
              <a:rPr lang="en-US" sz="2000" dirty="0">
                <a:solidFill>
                  <a:schemeClr val="bg1"/>
                </a:solidFill>
                <a:latin typeface="Calibri" panose="020F0502020204030204" pitchFamily="34" charset="0"/>
                <a:cs typeface="Calibri" panose="020F0502020204030204" pitchFamily="34" charset="0"/>
              </a:rPr>
              <a:t>The CORONA VIRUS pandemic has had a significant impact on public health and has created an urgent</a:t>
            </a:r>
            <a:br>
              <a:rPr lang="en-US" sz="2000" dirty="0">
                <a:solidFill>
                  <a:schemeClr val="bg1"/>
                </a:solidFill>
                <a:latin typeface="Calibri" panose="020F0502020204030204" pitchFamily="34" charset="0"/>
                <a:cs typeface="Calibri" panose="020F0502020204030204" pitchFamily="34" charset="0"/>
              </a:rPr>
            </a:br>
            <a:r>
              <a:rPr lang="en-US" sz="2000" dirty="0">
                <a:solidFill>
                  <a:schemeClr val="bg1"/>
                </a:solidFill>
                <a:latin typeface="Calibri" panose="020F0502020204030204" pitchFamily="34" charset="0"/>
                <a:cs typeface="Calibri" panose="020F0502020204030204" pitchFamily="34" charset="0"/>
              </a:rPr>
              <a:t>need for data-driven insights to understand the spread of the virus. </a:t>
            </a:r>
            <a:br>
              <a:rPr lang="en-US" sz="2000" dirty="0">
                <a:solidFill>
                  <a:schemeClr val="bg1"/>
                </a:solidFill>
                <a:latin typeface="Calibri" panose="020F0502020204030204" pitchFamily="34" charset="0"/>
                <a:cs typeface="Calibri" panose="020F0502020204030204" pitchFamily="34" charset="0"/>
              </a:rPr>
            </a:br>
            <a:r>
              <a:rPr lang="en-US" sz="2000" b="1" dirty="0">
                <a:solidFill>
                  <a:schemeClr val="bg1"/>
                </a:solidFill>
                <a:latin typeface="Calibri" panose="020F0502020204030204" pitchFamily="34" charset="0"/>
                <a:cs typeface="Calibri" panose="020F0502020204030204" pitchFamily="34" charset="0"/>
              </a:rPr>
              <a:t>2</a:t>
            </a:r>
            <a:r>
              <a:rPr lang="en-US" sz="2000" dirty="0">
                <a:solidFill>
                  <a:schemeClr val="bg1"/>
                </a:solidFill>
                <a:latin typeface="Calibri" panose="020F0502020204030204" pitchFamily="34" charset="0"/>
                <a:cs typeface="Calibri" panose="020F0502020204030204" pitchFamily="34" charset="0"/>
              </a:rPr>
              <a:t>. As a data analyst, you have been tasked with analyzing a CORONA VIRUS dataset to derive meaningful insights and present your findings.</a:t>
            </a:r>
          </a:p>
        </p:txBody>
      </p:sp>
    </p:spTree>
    <p:extLst>
      <p:ext uri="{BB962C8B-B14F-4D97-AF65-F5344CB8AC3E}">
        <p14:creationId xmlns:p14="http://schemas.microsoft.com/office/powerpoint/2010/main" val="1038478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7000" r="-47000"/>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5013409-6776-19A5-5242-7FFDA1FC99AD}"/>
              </a:ext>
            </a:extLst>
          </p:cNvPr>
          <p:cNvSpPr>
            <a:spLocks noGrp="1"/>
          </p:cNvSpPr>
          <p:nvPr>
            <p:ph type="title"/>
          </p:nvPr>
        </p:nvSpPr>
        <p:spPr>
          <a:xfrm>
            <a:off x="1061436" y="536309"/>
            <a:ext cx="6028477" cy="5824734"/>
          </a:xfrm>
        </p:spPr>
        <p:txBody>
          <a:bodyPr/>
          <a:lstStyle/>
          <a:p>
            <a:pPr>
              <a:lnSpc>
                <a:spcPct val="150000"/>
              </a:lnSpc>
            </a:pPr>
            <a:r>
              <a:rPr lang="en-US" sz="2800" b="1" dirty="0">
                <a:solidFill>
                  <a:schemeClr val="bg1"/>
                </a:solidFill>
                <a:latin typeface="Calibri" panose="020F0502020204030204" pitchFamily="34" charset="0"/>
                <a:cs typeface="Calibri" panose="020F0502020204030204" pitchFamily="34" charset="0"/>
              </a:rPr>
              <a:t>Dataset:</a:t>
            </a:r>
            <a:br>
              <a:rPr lang="en-US" sz="2800" b="1" dirty="0">
                <a:solidFill>
                  <a:schemeClr val="bg1"/>
                </a:solidFill>
                <a:latin typeface="Calibri" panose="020F0502020204030204" pitchFamily="34" charset="0"/>
                <a:cs typeface="Calibri" panose="020F0502020204030204" pitchFamily="34" charset="0"/>
              </a:rPr>
            </a:br>
            <a:r>
              <a:rPr lang="en-US" sz="2000" dirty="0">
                <a:solidFill>
                  <a:schemeClr val="bg1"/>
                </a:solidFill>
                <a:latin typeface="Calibri" panose="020F0502020204030204" pitchFamily="34" charset="0"/>
                <a:cs typeface="Calibri" panose="020F0502020204030204" pitchFamily="34" charset="0"/>
              </a:rPr>
              <a:t>Description of each column in dataset:</a:t>
            </a:r>
            <a:br>
              <a:rPr lang="en-US" sz="2000" dirty="0">
                <a:solidFill>
                  <a:schemeClr val="bg1"/>
                </a:solidFill>
                <a:latin typeface="Calibri" panose="020F0502020204030204" pitchFamily="34" charset="0"/>
                <a:cs typeface="Calibri" panose="020F0502020204030204" pitchFamily="34" charset="0"/>
              </a:rPr>
            </a:br>
            <a:r>
              <a:rPr lang="en-US" sz="2000" b="1" dirty="0">
                <a:solidFill>
                  <a:schemeClr val="bg1"/>
                </a:solidFill>
                <a:latin typeface="Calibri" panose="020F0502020204030204" pitchFamily="34" charset="0"/>
                <a:cs typeface="Calibri" panose="020F0502020204030204" pitchFamily="34" charset="0"/>
              </a:rPr>
              <a:t>Province:</a:t>
            </a:r>
            <a:r>
              <a:rPr lang="en-US" sz="2000" dirty="0">
                <a:solidFill>
                  <a:schemeClr val="bg1"/>
                </a:solidFill>
                <a:latin typeface="Calibri" panose="020F0502020204030204" pitchFamily="34" charset="0"/>
                <a:cs typeface="Calibri" panose="020F0502020204030204" pitchFamily="34" charset="0"/>
              </a:rPr>
              <a:t> Geographic subdivision within a country/region.</a:t>
            </a:r>
            <a:br>
              <a:rPr lang="en-US" sz="2000" dirty="0">
                <a:solidFill>
                  <a:schemeClr val="bg1"/>
                </a:solidFill>
                <a:latin typeface="Calibri" panose="020F0502020204030204" pitchFamily="34" charset="0"/>
                <a:cs typeface="Calibri" panose="020F0502020204030204" pitchFamily="34" charset="0"/>
              </a:rPr>
            </a:br>
            <a:r>
              <a:rPr lang="en-US" sz="2000" b="1" dirty="0">
                <a:solidFill>
                  <a:schemeClr val="bg1"/>
                </a:solidFill>
                <a:latin typeface="Calibri" panose="020F0502020204030204" pitchFamily="34" charset="0"/>
                <a:cs typeface="Calibri" panose="020F0502020204030204" pitchFamily="34" charset="0"/>
              </a:rPr>
              <a:t>Country/Region: </a:t>
            </a:r>
            <a:r>
              <a:rPr lang="en-US" sz="2000" dirty="0">
                <a:solidFill>
                  <a:schemeClr val="bg1"/>
                </a:solidFill>
                <a:latin typeface="Calibri" panose="020F0502020204030204" pitchFamily="34" charset="0"/>
                <a:cs typeface="Calibri" panose="020F0502020204030204" pitchFamily="34" charset="0"/>
              </a:rPr>
              <a:t>Geographic entity where data is recorded.</a:t>
            </a:r>
            <a:br>
              <a:rPr lang="en-US" sz="2000" dirty="0">
                <a:solidFill>
                  <a:schemeClr val="bg1"/>
                </a:solidFill>
                <a:latin typeface="Calibri" panose="020F0502020204030204" pitchFamily="34" charset="0"/>
                <a:cs typeface="Calibri" panose="020F0502020204030204" pitchFamily="34" charset="0"/>
              </a:rPr>
            </a:br>
            <a:r>
              <a:rPr lang="en-US" sz="2000" b="1" dirty="0">
                <a:solidFill>
                  <a:schemeClr val="bg1"/>
                </a:solidFill>
                <a:latin typeface="Calibri" panose="020F0502020204030204" pitchFamily="34" charset="0"/>
                <a:cs typeface="Calibri" panose="020F0502020204030204" pitchFamily="34" charset="0"/>
              </a:rPr>
              <a:t>Latitude:</a:t>
            </a:r>
            <a:r>
              <a:rPr lang="en-US" sz="2000" dirty="0">
                <a:solidFill>
                  <a:schemeClr val="bg1"/>
                </a:solidFill>
                <a:latin typeface="Calibri" panose="020F0502020204030204" pitchFamily="34" charset="0"/>
                <a:cs typeface="Calibri" panose="020F0502020204030204" pitchFamily="34" charset="0"/>
              </a:rPr>
              <a:t> North-south position on Earth's surface.</a:t>
            </a:r>
            <a:br>
              <a:rPr lang="en-US" sz="2000" dirty="0">
                <a:solidFill>
                  <a:schemeClr val="bg1"/>
                </a:solidFill>
                <a:latin typeface="Calibri" panose="020F0502020204030204" pitchFamily="34" charset="0"/>
                <a:cs typeface="Calibri" panose="020F0502020204030204" pitchFamily="34" charset="0"/>
              </a:rPr>
            </a:br>
            <a:r>
              <a:rPr lang="en-US" sz="2000" b="1" dirty="0">
                <a:solidFill>
                  <a:schemeClr val="bg1"/>
                </a:solidFill>
                <a:latin typeface="Calibri" panose="020F0502020204030204" pitchFamily="34" charset="0"/>
                <a:cs typeface="Calibri" panose="020F0502020204030204" pitchFamily="34" charset="0"/>
              </a:rPr>
              <a:t>Longitude: </a:t>
            </a:r>
            <a:r>
              <a:rPr lang="en-US" sz="2000" dirty="0">
                <a:solidFill>
                  <a:schemeClr val="bg1"/>
                </a:solidFill>
                <a:latin typeface="Calibri" panose="020F0502020204030204" pitchFamily="34" charset="0"/>
                <a:cs typeface="Calibri" panose="020F0502020204030204" pitchFamily="34" charset="0"/>
              </a:rPr>
              <a:t>East-west position on Earth's surface.</a:t>
            </a:r>
            <a:br>
              <a:rPr lang="en-US" sz="2000" dirty="0">
                <a:solidFill>
                  <a:schemeClr val="bg1"/>
                </a:solidFill>
                <a:latin typeface="Calibri" panose="020F0502020204030204" pitchFamily="34" charset="0"/>
                <a:cs typeface="Calibri" panose="020F0502020204030204" pitchFamily="34" charset="0"/>
              </a:rPr>
            </a:br>
            <a:r>
              <a:rPr lang="en-US" sz="2000" b="1" dirty="0">
                <a:solidFill>
                  <a:schemeClr val="bg1"/>
                </a:solidFill>
                <a:latin typeface="Calibri" panose="020F0502020204030204" pitchFamily="34" charset="0"/>
                <a:cs typeface="Calibri" panose="020F0502020204030204" pitchFamily="34" charset="0"/>
              </a:rPr>
              <a:t>Date: </a:t>
            </a:r>
            <a:r>
              <a:rPr lang="en-US" sz="2000" dirty="0">
                <a:solidFill>
                  <a:schemeClr val="bg1"/>
                </a:solidFill>
                <a:latin typeface="Calibri" panose="020F0502020204030204" pitchFamily="34" charset="0"/>
                <a:cs typeface="Calibri" panose="020F0502020204030204" pitchFamily="34" charset="0"/>
              </a:rPr>
              <a:t>Recorded date of CORONA VIRUS data.</a:t>
            </a:r>
            <a:br>
              <a:rPr lang="en-US" sz="2000" dirty="0">
                <a:solidFill>
                  <a:schemeClr val="bg1"/>
                </a:solidFill>
                <a:latin typeface="Calibri" panose="020F0502020204030204" pitchFamily="34" charset="0"/>
                <a:cs typeface="Calibri" panose="020F0502020204030204" pitchFamily="34" charset="0"/>
              </a:rPr>
            </a:br>
            <a:r>
              <a:rPr lang="en-US" sz="2000" b="1" dirty="0">
                <a:solidFill>
                  <a:schemeClr val="bg1"/>
                </a:solidFill>
                <a:latin typeface="Calibri" panose="020F0502020204030204" pitchFamily="34" charset="0"/>
                <a:cs typeface="Calibri" panose="020F0502020204030204" pitchFamily="34" charset="0"/>
              </a:rPr>
              <a:t>Confirmed: </a:t>
            </a:r>
            <a:r>
              <a:rPr lang="en-US" sz="2000" dirty="0">
                <a:solidFill>
                  <a:schemeClr val="bg1"/>
                </a:solidFill>
                <a:latin typeface="Calibri" panose="020F0502020204030204" pitchFamily="34" charset="0"/>
                <a:cs typeface="Calibri" panose="020F0502020204030204" pitchFamily="34" charset="0"/>
              </a:rPr>
              <a:t>Number of diagnosed CORONA VIRUS cases.</a:t>
            </a:r>
            <a:br>
              <a:rPr lang="en-US" sz="2000" dirty="0">
                <a:solidFill>
                  <a:schemeClr val="bg1"/>
                </a:solidFill>
                <a:latin typeface="Calibri" panose="020F0502020204030204" pitchFamily="34" charset="0"/>
                <a:cs typeface="Calibri" panose="020F0502020204030204" pitchFamily="34" charset="0"/>
              </a:rPr>
            </a:br>
            <a:r>
              <a:rPr lang="en-US" sz="2000" b="1" dirty="0">
                <a:solidFill>
                  <a:schemeClr val="bg1"/>
                </a:solidFill>
                <a:latin typeface="Calibri" panose="020F0502020204030204" pitchFamily="34" charset="0"/>
                <a:cs typeface="Calibri" panose="020F0502020204030204" pitchFamily="34" charset="0"/>
              </a:rPr>
              <a:t>Deaths: </a:t>
            </a:r>
            <a:r>
              <a:rPr lang="en-US" sz="2000" dirty="0">
                <a:solidFill>
                  <a:schemeClr val="bg1"/>
                </a:solidFill>
                <a:latin typeface="Calibri" panose="020F0502020204030204" pitchFamily="34" charset="0"/>
                <a:cs typeface="Calibri" panose="020F0502020204030204" pitchFamily="34" charset="0"/>
              </a:rPr>
              <a:t>Number of CORONA VIRUS related deaths.</a:t>
            </a:r>
            <a:br>
              <a:rPr lang="en-US" sz="2000" dirty="0">
                <a:solidFill>
                  <a:schemeClr val="bg1"/>
                </a:solidFill>
                <a:latin typeface="Calibri" panose="020F0502020204030204" pitchFamily="34" charset="0"/>
                <a:cs typeface="Calibri" panose="020F0502020204030204" pitchFamily="34" charset="0"/>
              </a:rPr>
            </a:br>
            <a:r>
              <a:rPr lang="en-US" sz="2000" b="1" dirty="0">
                <a:solidFill>
                  <a:schemeClr val="bg1"/>
                </a:solidFill>
                <a:latin typeface="Calibri" panose="020F0502020204030204" pitchFamily="34" charset="0"/>
                <a:cs typeface="Calibri" panose="020F0502020204030204" pitchFamily="34" charset="0"/>
              </a:rPr>
              <a:t>Recovered: </a:t>
            </a:r>
            <a:r>
              <a:rPr lang="en-US" sz="2000" dirty="0">
                <a:solidFill>
                  <a:schemeClr val="bg1"/>
                </a:solidFill>
                <a:latin typeface="Calibri" panose="020F0502020204030204" pitchFamily="34" charset="0"/>
                <a:cs typeface="Calibri" panose="020F0502020204030204" pitchFamily="34" charset="0"/>
              </a:rPr>
              <a:t>Number of recovered CORONA VIRUS cases.</a:t>
            </a:r>
          </a:p>
        </p:txBody>
      </p:sp>
    </p:spTree>
    <p:extLst>
      <p:ext uri="{BB962C8B-B14F-4D97-AF65-F5344CB8AC3E}">
        <p14:creationId xmlns:p14="http://schemas.microsoft.com/office/powerpoint/2010/main" val="553039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7000" r="-4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2DB96-1584-E0F8-7706-C59447C385C6}"/>
              </a:ext>
            </a:extLst>
          </p:cNvPr>
          <p:cNvSpPr>
            <a:spLocks noGrp="1"/>
          </p:cNvSpPr>
          <p:nvPr>
            <p:ph type="title"/>
          </p:nvPr>
        </p:nvSpPr>
        <p:spPr>
          <a:xfrm>
            <a:off x="646111" y="452717"/>
            <a:ext cx="9404723" cy="5610457"/>
          </a:xfrm>
        </p:spPr>
        <p:txBody>
          <a:bodyPr/>
          <a:lstStyle/>
          <a:p>
            <a:r>
              <a:rPr lang="en-US" sz="2800" b="1" dirty="0">
                <a:solidFill>
                  <a:schemeClr val="bg1"/>
                </a:solidFill>
                <a:latin typeface="Calibri" panose="020F0502020204030204" pitchFamily="34" charset="0"/>
                <a:cs typeface="Calibri" panose="020F0502020204030204" pitchFamily="34" charset="0"/>
              </a:rPr>
              <a:t>Queries Analysis</a:t>
            </a:r>
            <a:br>
              <a:rPr lang="en-US" sz="2000" b="1" dirty="0">
                <a:solidFill>
                  <a:schemeClr val="bg1"/>
                </a:solidFill>
                <a:latin typeface="Calibri" panose="020F0502020204030204" pitchFamily="34" charset="0"/>
                <a:cs typeface="Calibri" panose="020F0502020204030204" pitchFamily="34" charset="0"/>
              </a:rPr>
            </a:br>
            <a:r>
              <a:rPr lang="en-US" sz="2000" b="1" dirty="0">
                <a:solidFill>
                  <a:schemeClr val="bg1"/>
                </a:solidFill>
                <a:latin typeface="Calibri" panose="020F0502020204030204" pitchFamily="34" charset="0"/>
                <a:cs typeface="Calibri" panose="020F0502020204030204" pitchFamily="34" charset="0"/>
              </a:rPr>
              <a:t>Query-1</a:t>
            </a:r>
            <a:br>
              <a:rPr lang="en-US" sz="2800" b="1" dirty="0">
                <a:solidFill>
                  <a:schemeClr val="bg1"/>
                </a:solidFill>
                <a:latin typeface="Calibri" panose="020F0502020204030204" pitchFamily="34" charset="0"/>
                <a:cs typeface="Calibri" panose="020F0502020204030204" pitchFamily="34" charset="0"/>
              </a:rPr>
            </a:br>
            <a:br>
              <a:rPr lang="en-US" sz="2800" b="1" dirty="0">
                <a:solidFill>
                  <a:schemeClr val="bg1"/>
                </a:solidFill>
                <a:latin typeface="Calibri" panose="020F0502020204030204" pitchFamily="34" charset="0"/>
                <a:cs typeface="Calibri" panose="020F0502020204030204" pitchFamily="34" charset="0"/>
              </a:rPr>
            </a:br>
            <a:br>
              <a:rPr lang="en-US" sz="2800" b="1" dirty="0">
                <a:solidFill>
                  <a:schemeClr val="bg1"/>
                </a:solidFill>
                <a:latin typeface="Calibri" panose="020F0502020204030204" pitchFamily="34" charset="0"/>
                <a:cs typeface="Calibri" panose="020F0502020204030204" pitchFamily="34" charset="0"/>
              </a:rPr>
            </a:br>
            <a:br>
              <a:rPr lang="en-US" sz="2800" b="1" dirty="0">
                <a:solidFill>
                  <a:schemeClr val="bg1"/>
                </a:solidFill>
                <a:latin typeface="Calibri" panose="020F0502020204030204" pitchFamily="34" charset="0"/>
                <a:cs typeface="Calibri" panose="020F0502020204030204" pitchFamily="34" charset="0"/>
              </a:rPr>
            </a:br>
            <a:br>
              <a:rPr lang="en-US" sz="2800" b="1" dirty="0">
                <a:solidFill>
                  <a:schemeClr val="bg1"/>
                </a:solidFill>
                <a:latin typeface="Calibri" panose="020F0502020204030204" pitchFamily="34" charset="0"/>
                <a:cs typeface="Calibri" panose="020F0502020204030204" pitchFamily="34" charset="0"/>
              </a:rPr>
            </a:br>
            <a:br>
              <a:rPr lang="en-US" sz="2800" b="1" dirty="0">
                <a:solidFill>
                  <a:schemeClr val="bg1"/>
                </a:solidFill>
                <a:latin typeface="Calibri" panose="020F0502020204030204" pitchFamily="34" charset="0"/>
                <a:cs typeface="Calibri" panose="020F0502020204030204" pitchFamily="34" charset="0"/>
              </a:rPr>
            </a:br>
            <a:br>
              <a:rPr lang="en-US" sz="2800" b="1" dirty="0">
                <a:solidFill>
                  <a:schemeClr val="bg1"/>
                </a:solidFill>
                <a:latin typeface="Calibri" panose="020F0502020204030204" pitchFamily="34" charset="0"/>
                <a:cs typeface="Calibri" panose="020F0502020204030204" pitchFamily="34" charset="0"/>
              </a:rPr>
            </a:br>
            <a:br>
              <a:rPr lang="en-US" sz="2800" b="1" dirty="0">
                <a:solidFill>
                  <a:schemeClr val="bg1"/>
                </a:solidFill>
                <a:latin typeface="Calibri" panose="020F0502020204030204" pitchFamily="34" charset="0"/>
                <a:cs typeface="Calibri" panose="020F0502020204030204" pitchFamily="34" charset="0"/>
              </a:rPr>
            </a:br>
            <a:br>
              <a:rPr lang="en-US" sz="2800" b="1" dirty="0">
                <a:solidFill>
                  <a:schemeClr val="bg1"/>
                </a:solidFill>
                <a:latin typeface="Calibri" panose="020F0502020204030204" pitchFamily="34" charset="0"/>
                <a:cs typeface="Calibri" panose="020F0502020204030204" pitchFamily="34" charset="0"/>
              </a:rPr>
            </a:br>
            <a:endParaRPr lang="en-US" sz="2800" b="1" dirty="0">
              <a:solidFill>
                <a:schemeClr val="bg1"/>
              </a:solidFill>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22556427-618C-8A99-5C34-D7FCD7DE8E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111" y="1384411"/>
            <a:ext cx="6373667" cy="1879294"/>
          </a:xfrm>
          <a:prstGeom prst="rect">
            <a:avLst/>
          </a:prstGeom>
        </p:spPr>
      </p:pic>
      <p:pic>
        <p:nvPicPr>
          <p:cNvPr id="9" name="Picture 8">
            <a:extLst>
              <a:ext uri="{FF2B5EF4-FFF2-40B4-BE49-F238E27FC236}">
                <a16:creationId xmlns:a16="http://schemas.microsoft.com/office/drawing/2014/main" id="{DBA852A2-0BA0-10A6-CAB2-1841B76AE3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111" y="3780692"/>
            <a:ext cx="6373667" cy="1765495"/>
          </a:xfrm>
          <a:prstGeom prst="rect">
            <a:avLst/>
          </a:prstGeom>
        </p:spPr>
      </p:pic>
    </p:spTree>
    <p:extLst>
      <p:ext uri="{BB962C8B-B14F-4D97-AF65-F5344CB8AC3E}">
        <p14:creationId xmlns:p14="http://schemas.microsoft.com/office/powerpoint/2010/main" val="1203915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47000" r="-47000"/>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30DF918-2692-95CB-53D4-FDC338A6AD65}"/>
              </a:ext>
            </a:extLst>
          </p:cNvPr>
          <p:cNvSpPr>
            <a:spLocks noGrp="1"/>
          </p:cNvSpPr>
          <p:nvPr>
            <p:ph type="title"/>
          </p:nvPr>
        </p:nvSpPr>
        <p:spPr>
          <a:xfrm>
            <a:off x="646111" y="452717"/>
            <a:ext cx="9404723" cy="5610457"/>
          </a:xfrm>
        </p:spPr>
        <p:txBody>
          <a:bodyPr/>
          <a:lstStyle/>
          <a:p>
            <a:r>
              <a:rPr lang="en-US" sz="2800" b="1" dirty="0">
                <a:solidFill>
                  <a:schemeClr val="bg1"/>
                </a:solidFill>
                <a:latin typeface="Calibri" panose="020F0502020204030204" pitchFamily="34" charset="0"/>
                <a:cs typeface="Calibri" panose="020F0502020204030204" pitchFamily="34" charset="0"/>
              </a:rPr>
              <a:t>Queries Analysis</a:t>
            </a:r>
            <a:br>
              <a:rPr lang="en-US" sz="2000" b="1" dirty="0">
                <a:solidFill>
                  <a:schemeClr val="bg1"/>
                </a:solidFill>
                <a:latin typeface="Calibri" panose="020F0502020204030204" pitchFamily="34" charset="0"/>
                <a:cs typeface="Calibri" panose="020F0502020204030204" pitchFamily="34" charset="0"/>
              </a:rPr>
            </a:br>
            <a:r>
              <a:rPr lang="en-US" sz="2000" b="1" dirty="0">
                <a:solidFill>
                  <a:schemeClr val="bg1"/>
                </a:solidFill>
                <a:latin typeface="Calibri" panose="020F0502020204030204" pitchFamily="34" charset="0"/>
                <a:cs typeface="Calibri" panose="020F0502020204030204" pitchFamily="34" charset="0"/>
              </a:rPr>
              <a:t>Query-2</a:t>
            </a:r>
            <a:br>
              <a:rPr lang="en-US" sz="2000" b="1" dirty="0">
                <a:solidFill>
                  <a:schemeClr val="bg1"/>
                </a:solidFill>
                <a:latin typeface="Calibri" panose="020F0502020204030204" pitchFamily="34" charset="0"/>
                <a:cs typeface="Calibri" panose="020F0502020204030204" pitchFamily="34" charset="0"/>
              </a:rPr>
            </a:br>
            <a:br>
              <a:rPr lang="en-US" sz="2800" b="1" dirty="0">
                <a:solidFill>
                  <a:schemeClr val="bg1"/>
                </a:solidFill>
                <a:latin typeface="Calibri" panose="020F0502020204030204" pitchFamily="34" charset="0"/>
                <a:cs typeface="Calibri" panose="020F0502020204030204" pitchFamily="34" charset="0"/>
              </a:rPr>
            </a:br>
            <a:br>
              <a:rPr lang="en-US" sz="2800" b="1" dirty="0">
                <a:solidFill>
                  <a:schemeClr val="bg1"/>
                </a:solidFill>
                <a:latin typeface="Calibri" panose="020F0502020204030204" pitchFamily="34" charset="0"/>
                <a:cs typeface="Calibri" panose="020F0502020204030204" pitchFamily="34" charset="0"/>
              </a:rPr>
            </a:br>
            <a:br>
              <a:rPr lang="en-US" sz="2800" b="1" dirty="0">
                <a:solidFill>
                  <a:schemeClr val="bg1"/>
                </a:solidFill>
                <a:latin typeface="Calibri" panose="020F0502020204030204" pitchFamily="34" charset="0"/>
                <a:cs typeface="Calibri" panose="020F0502020204030204" pitchFamily="34" charset="0"/>
              </a:rPr>
            </a:br>
            <a:br>
              <a:rPr lang="en-US" sz="2800" b="1" dirty="0">
                <a:solidFill>
                  <a:schemeClr val="bg1"/>
                </a:solidFill>
                <a:latin typeface="Calibri" panose="020F0502020204030204" pitchFamily="34" charset="0"/>
                <a:cs typeface="Calibri" panose="020F0502020204030204" pitchFamily="34" charset="0"/>
              </a:rPr>
            </a:br>
            <a:br>
              <a:rPr lang="en-US" sz="2800" b="1" dirty="0">
                <a:solidFill>
                  <a:schemeClr val="bg1"/>
                </a:solidFill>
                <a:latin typeface="Calibri" panose="020F0502020204030204" pitchFamily="34" charset="0"/>
                <a:cs typeface="Calibri" panose="020F0502020204030204" pitchFamily="34" charset="0"/>
              </a:rPr>
            </a:br>
            <a:br>
              <a:rPr lang="en-US" sz="2800" b="1" dirty="0">
                <a:solidFill>
                  <a:schemeClr val="bg1"/>
                </a:solidFill>
                <a:latin typeface="Calibri" panose="020F0502020204030204" pitchFamily="34" charset="0"/>
                <a:cs typeface="Calibri" panose="020F0502020204030204" pitchFamily="34" charset="0"/>
              </a:rPr>
            </a:br>
            <a:br>
              <a:rPr lang="en-US" sz="2800" b="1" dirty="0">
                <a:solidFill>
                  <a:schemeClr val="bg1"/>
                </a:solidFill>
                <a:latin typeface="Calibri" panose="020F0502020204030204" pitchFamily="34" charset="0"/>
                <a:cs typeface="Calibri" panose="020F0502020204030204" pitchFamily="34" charset="0"/>
              </a:rPr>
            </a:br>
            <a:br>
              <a:rPr lang="en-US" sz="2800" b="1" dirty="0">
                <a:solidFill>
                  <a:schemeClr val="bg1"/>
                </a:solidFill>
                <a:latin typeface="Calibri" panose="020F0502020204030204" pitchFamily="34" charset="0"/>
                <a:cs typeface="Calibri" panose="020F0502020204030204" pitchFamily="34" charset="0"/>
              </a:rPr>
            </a:br>
            <a:br>
              <a:rPr lang="en-US" sz="2800" b="1" dirty="0">
                <a:solidFill>
                  <a:schemeClr val="bg1"/>
                </a:solidFill>
                <a:latin typeface="Calibri" panose="020F0502020204030204" pitchFamily="34" charset="0"/>
                <a:cs typeface="Calibri" panose="020F0502020204030204" pitchFamily="34" charset="0"/>
              </a:rPr>
            </a:br>
            <a:endParaRPr lang="en-US" sz="2800" b="1" dirty="0">
              <a:solidFill>
                <a:schemeClr val="bg1"/>
              </a:solidFill>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405DDD80-3BB3-B2D7-00EE-600D2FC62D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111" y="1540316"/>
            <a:ext cx="5753903" cy="4065354"/>
          </a:xfrm>
          <a:prstGeom prst="rect">
            <a:avLst/>
          </a:prstGeom>
        </p:spPr>
      </p:pic>
    </p:spTree>
    <p:extLst>
      <p:ext uri="{BB962C8B-B14F-4D97-AF65-F5344CB8AC3E}">
        <p14:creationId xmlns:p14="http://schemas.microsoft.com/office/powerpoint/2010/main" val="3146438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7000" r="-47000"/>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3DD1226-2E5C-F9DD-7C6E-1DEFEAD6C881}"/>
              </a:ext>
            </a:extLst>
          </p:cNvPr>
          <p:cNvSpPr>
            <a:spLocks noGrp="1"/>
          </p:cNvSpPr>
          <p:nvPr>
            <p:ph type="title"/>
          </p:nvPr>
        </p:nvSpPr>
        <p:spPr>
          <a:xfrm>
            <a:off x="646111" y="452717"/>
            <a:ext cx="9404723" cy="5895073"/>
          </a:xfrm>
        </p:spPr>
        <p:txBody>
          <a:bodyPr/>
          <a:lstStyle/>
          <a:p>
            <a:r>
              <a:rPr lang="en-US" sz="2800" b="1" dirty="0">
                <a:solidFill>
                  <a:schemeClr val="bg1"/>
                </a:solidFill>
                <a:latin typeface="Calibri" panose="020F0502020204030204" pitchFamily="34" charset="0"/>
                <a:cs typeface="Calibri" panose="020F0502020204030204" pitchFamily="34" charset="0"/>
              </a:rPr>
              <a:t>Queries Analysis</a:t>
            </a:r>
            <a:br>
              <a:rPr lang="en-US" sz="3600" b="1" dirty="0">
                <a:solidFill>
                  <a:schemeClr val="bg1"/>
                </a:solidFill>
                <a:latin typeface="Calibri" panose="020F0502020204030204" pitchFamily="34" charset="0"/>
                <a:cs typeface="Calibri" panose="020F0502020204030204" pitchFamily="34" charset="0"/>
              </a:rPr>
            </a:br>
            <a:r>
              <a:rPr lang="en-US" sz="2000" b="1" dirty="0">
                <a:solidFill>
                  <a:schemeClr val="bg1"/>
                </a:solidFill>
                <a:latin typeface="Calibri" panose="020F0502020204030204" pitchFamily="34" charset="0"/>
                <a:cs typeface="Calibri" panose="020F0502020204030204" pitchFamily="34" charset="0"/>
              </a:rPr>
              <a:t>Query-3</a:t>
            </a: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endParaRPr lang="en-US" sz="2000" dirty="0"/>
          </a:p>
        </p:txBody>
      </p:sp>
      <p:pic>
        <p:nvPicPr>
          <p:cNvPr id="3" name="Picture 2">
            <a:extLst>
              <a:ext uri="{FF2B5EF4-FFF2-40B4-BE49-F238E27FC236}">
                <a16:creationId xmlns:a16="http://schemas.microsoft.com/office/drawing/2014/main" id="{7C57906D-037B-16DA-5ABD-1B52E34EEB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128" y="1515033"/>
            <a:ext cx="5343872" cy="1413697"/>
          </a:xfrm>
          <a:prstGeom prst="rect">
            <a:avLst/>
          </a:prstGeom>
        </p:spPr>
      </p:pic>
      <p:pic>
        <p:nvPicPr>
          <p:cNvPr id="6" name="Picture 5">
            <a:extLst>
              <a:ext uri="{FF2B5EF4-FFF2-40B4-BE49-F238E27FC236}">
                <a16:creationId xmlns:a16="http://schemas.microsoft.com/office/drawing/2014/main" id="{4EE7C036-86E6-17A0-E301-0B83AC2B16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2128" y="3160773"/>
            <a:ext cx="5489646" cy="2182193"/>
          </a:xfrm>
          <a:prstGeom prst="rect">
            <a:avLst/>
          </a:prstGeom>
        </p:spPr>
      </p:pic>
    </p:spTree>
    <p:extLst>
      <p:ext uri="{BB962C8B-B14F-4D97-AF65-F5344CB8AC3E}">
        <p14:creationId xmlns:p14="http://schemas.microsoft.com/office/powerpoint/2010/main" val="976914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7000" r="-47000"/>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3DD1226-2E5C-F9DD-7C6E-1DEFEAD6C881}"/>
              </a:ext>
            </a:extLst>
          </p:cNvPr>
          <p:cNvSpPr>
            <a:spLocks noGrp="1"/>
          </p:cNvSpPr>
          <p:nvPr>
            <p:ph type="title"/>
          </p:nvPr>
        </p:nvSpPr>
        <p:spPr>
          <a:xfrm>
            <a:off x="646111" y="452717"/>
            <a:ext cx="9404723" cy="5895073"/>
          </a:xfrm>
        </p:spPr>
        <p:txBody>
          <a:bodyPr/>
          <a:lstStyle/>
          <a:p>
            <a:r>
              <a:rPr lang="en-US" sz="2800" b="1" dirty="0">
                <a:solidFill>
                  <a:schemeClr val="bg1"/>
                </a:solidFill>
                <a:latin typeface="Calibri" panose="020F0502020204030204" pitchFamily="34" charset="0"/>
                <a:cs typeface="Calibri" panose="020F0502020204030204" pitchFamily="34" charset="0"/>
              </a:rPr>
              <a:t>Queries Analysis</a:t>
            </a:r>
            <a:br>
              <a:rPr lang="en-US" sz="3600" b="1" dirty="0">
                <a:solidFill>
                  <a:schemeClr val="bg1"/>
                </a:solidFill>
                <a:latin typeface="Calibri" panose="020F0502020204030204" pitchFamily="34" charset="0"/>
                <a:cs typeface="Calibri" panose="020F0502020204030204" pitchFamily="34" charset="0"/>
              </a:rPr>
            </a:br>
            <a:r>
              <a:rPr lang="en-US" sz="2000" b="1" dirty="0">
                <a:solidFill>
                  <a:schemeClr val="bg1"/>
                </a:solidFill>
                <a:latin typeface="Calibri" panose="020F0502020204030204" pitchFamily="34" charset="0"/>
                <a:cs typeface="Calibri" panose="020F0502020204030204" pitchFamily="34" charset="0"/>
              </a:rPr>
              <a:t>Query-4</a:t>
            </a: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endParaRPr lang="en-US" sz="2000" dirty="0"/>
          </a:p>
        </p:txBody>
      </p:sp>
      <p:pic>
        <p:nvPicPr>
          <p:cNvPr id="5" name="Picture 4">
            <a:extLst>
              <a:ext uri="{FF2B5EF4-FFF2-40B4-BE49-F238E27FC236}">
                <a16:creationId xmlns:a16="http://schemas.microsoft.com/office/drawing/2014/main" id="{DE216A74-F976-84B3-CDB6-F7549ED1B1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110" y="1377007"/>
            <a:ext cx="5449889" cy="2051993"/>
          </a:xfrm>
          <a:prstGeom prst="rect">
            <a:avLst/>
          </a:prstGeom>
        </p:spPr>
      </p:pic>
      <p:pic>
        <p:nvPicPr>
          <p:cNvPr id="8" name="Picture 7">
            <a:extLst>
              <a:ext uri="{FF2B5EF4-FFF2-40B4-BE49-F238E27FC236}">
                <a16:creationId xmlns:a16="http://schemas.microsoft.com/office/drawing/2014/main" id="{09B48B94-7CB6-356F-D07F-3302A10AB7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110" y="3583288"/>
            <a:ext cx="5449889" cy="2610214"/>
          </a:xfrm>
          <a:prstGeom prst="rect">
            <a:avLst/>
          </a:prstGeom>
        </p:spPr>
      </p:pic>
    </p:spTree>
    <p:extLst>
      <p:ext uri="{BB962C8B-B14F-4D97-AF65-F5344CB8AC3E}">
        <p14:creationId xmlns:p14="http://schemas.microsoft.com/office/powerpoint/2010/main" val="1878967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7000" r="-47000"/>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3DD1226-2E5C-F9DD-7C6E-1DEFEAD6C881}"/>
              </a:ext>
            </a:extLst>
          </p:cNvPr>
          <p:cNvSpPr>
            <a:spLocks noGrp="1"/>
          </p:cNvSpPr>
          <p:nvPr>
            <p:ph type="title"/>
          </p:nvPr>
        </p:nvSpPr>
        <p:spPr>
          <a:xfrm>
            <a:off x="646111" y="452717"/>
            <a:ext cx="9404723" cy="5895073"/>
          </a:xfrm>
        </p:spPr>
        <p:txBody>
          <a:bodyPr/>
          <a:lstStyle/>
          <a:p>
            <a:r>
              <a:rPr lang="en-US" sz="2800" b="1" dirty="0">
                <a:solidFill>
                  <a:schemeClr val="bg1"/>
                </a:solidFill>
                <a:latin typeface="Calibri" panose="020F0502020204030204" pitchFamily="34" charset="0"/>
                <a:cs typeface="Calibri" panose="020F0502020204030204" pitchFamily="34" charset="0"/>
              </a:rPr>
              <a:t>Queries Analysis</a:t>
            </a:r>
            <a:br>
              <a:rPr lang="en-US" sz="3600" b="1" dirty="0">
                <a:solidFill>
                  <a:schemeClr val="bg1"/>
                </a:solidFill>
                <a:latin typeface="Calibri" panose="020F0502020204030204" pitchFamily="34" charset="0"/>
                <a:cs typeface="Calibri" panose="020F0502020204030204" pitchFamily="34" charset="0"/>
              </a:rPr>
            </a:br>
            <a:r>
              <a:rPr lang="en-US" sz="2000" b="1" dirty="0">
                <a:solidFill>
                  <a:schemeClr val="bg1"/>
                </a:solidFill>
                <a:latin typeface="Calibri" panose="020F0502020204030204" pitchFamily="34" charset="0"/>
                <a:cs typeface="Calibri" panose="020F0502020204030204" pitchFamily="34" charset="0"/>
              </a:rPr>
              <a:t>Query-5</a:t>
            </a: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br>
              <a:rPr lang="en-US" sz="2000" b="1" dirty="0">
                <a:solidFill>
                  <a:schemeClr val="bg1"/>
                </a:solidFill>
                <a:latin typeface="Calibri" panose="020F0502020204030204" pitchFamily="34" charset="0"/>
                <a:cs typeface="Calibri" panose="020F0502020204030204" pitchFamily="34" charset="0"/>
              </a:rPr>
            </a:br>
            <a:endParaRPr lang="en-US" sz="2000" dirty="0"/>
          </a:p>
        </p:txBody>
      </p:sp>
      <p:pic>
        <p:nvPicPr>
          <p:cNvPr id="5" name="Picture 4">
            <a:extLst>
              <a:ext uri="{FF2B5EF4-FFF2-40B4-BE49-F238E27FC236}">
                <a16:creationId xmlns:a16="http://schemas.microsoft.com/office/drawing/2014/main" id="{269534F8-D5ED-3009-3137-0E8B93FD14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4831" y="1481691"/>
            <a:ext cx="5831255" cy="952633"/>
          </a:xfrm>
          <a:prstGeom prst="rect">
            <a:avLst/>
          </a:prstGeom>
        </p:spPr>
      </p:pic>
      <p:pic>
        <p:nvPicPr>
          <p:cNvPr id="8" name="Picture 7">
            <a:extLst>
              <a:ext uri="{FF2B5EF4-FFF2-40B4-BE49-F238E27FC236}">
                <a16:creationId xmlns:a16="http://schemas.microsoft.com/office/drawing/2014/main" id="{952854F8-5E37-9283-6D8C-F38F9D7510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4831" y="2601499"/>
            <a:ext cx="5977030" cy="3934374"/>
          </a:xfrm>
          <a:prstGeom prst="rect">
            <a:avLst/>
          </a:prstGeom>
        </p:spPr>
      </p:pic>
    </p:spTree>
    <p:extLst>
      <p:ext uri="{BB962C8B-B14F-4D97-AF65-F5344CB8AC3E}">
        <p14:creationId xmlns:p14="http://schemas.microsoft.com/office/powerpoint/2010/main" val="1007771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C1F9E1DA649DF44938EBF7373737991" ma:contentTypeVersion="6" ma:contentTypeDescription="Create a new document." ma:contentTypeScope="" ma:versionID="ee2ea03fdc9c25a45a748b3f5bfbf572">
  <xsd:schema xmlns:xsd="http://www.w3.org/2001/XMLSchema" xmlns:xs="http://www.w3.org/2001/XMLSchema" xmlns:p="http://schemas.microsoft.com/office/2006/metadata/properties" xmlns:ns3="e678fb81-4cc5-4e97-aa5b-c09b34c86608" targetNamespace="http://schemas.microsoft.com/office/2006/metadata/properties" ma:root="true" ma:fieldsID="a76a6048d3f026b0fa7dad860bdaa82a" ns3:_="">
    <xsd:import namespace="e678fb81-4cc5-4e97-aa5b-c09b34c86608"/>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78fb81-4cc5-4e97-aa5b-c09b34c8660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C507B74-DEE0-4553-9294-147695E90B8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78fb81-4cc5-4e97-aa5b-c09b34c8660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7F7A413-70CE-4374-926C-74B6F6F42CA9}">
  <ds:schemaRefs>
    <ds:schemaRef ds:uri="http://schemas.microsoft.com/office/infopath/2007/PartnerControls"/>
    <ds:schemaRef ds:uri="e678fb81-4cc5-4e97-aa5b-c09b34c86608"/>
    <ds:schemaRef ds:uri="http://purl.org/dc/terms/"/>
    <ds:schemaRef ds:uri="http://purl.org/dc/elements/1.1/"/>
    <ds:schemaRef ds:uri="http://schemas.microsoft.com/office/2006/documentManagement/types"/>
    <ds:schemaRef ds:uri="http://schemas.microsoft.com/office/2006/metadata/properties"/>
    <ds:schemaRef ds:uri="http://www.w3.org/XML/1998/namespace"/>
    <ds:schemaRef ds:uri="http://schemas.openxmlformats.org/package/2006/metadata/core-properties"/>
    <ds:schemaRef ds:uri="http://purl.org/dc/dcmitype/"/>
  </ds:schemaRefs>
</ds:datastoreItem>
</file>

<file path=customXml/itemProps3.xml><?xml version="1.0" encoding="utf-8"?>
<ds:datastoreItem xmlns:ds="http://schemas.openxmlformats.org/officeDocument/2006/customXml" ds:itemID="{0B66CD14-A9FE-434E-9D4F-6719522F78F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Corona Virus Analysis with SQL</Template>
  <TotalTime>35</TotalTime>
  <Words>644</Words>
  <Application>Microsoft Office PowerPoint</Application>
  <PresentationFormat>Widescreen</PresentationFormat>
  <Paragraphs>30</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Century Gothic</vt:lpstr>
      <vt:lpstr>Söhne</vt:lpstr>
      <vt:lpstr>Times New Roman</vt:lpstr>
      <vt:lpstr>Wingdings 3</vt:lpstr>
      <vt:lpstr>Ion</vt:lpstr>
      <vt:lpstr>Corona Virus Analysis with SQL</vt:lpstr>
      <vt:lpstr>Content</vt:lpstr>
      <vt:lpstr>Project Overview 1. The CORONA VIRUS pandemic has had a significant impact on public health and has created an urgent need for data-driven insights to understand the spread of the virus.  2. As a data analyst, you have been tasked with analyzing a CORONA VIRUS dataset to derive meaningful insights and present your findings.</vt:lpstr>
      <vt:lpstr>Dataset: Description of each column in dataset: Province: Geographic subdivision within a country/region. Country/Region: Geographic entity where data is recorded. Latitude: North-south position on Earth's surface. Longitude: East-west position on Earth's surface. Date: Recorded date of CORONA VIRUS data. Confirmed: Number of diagnosed CORONA VIRUS cases. Deaths: Number of CORONA VIRUS related deaths. Recovered: Number of recovered CORONA VIRUS cases.</vt:lpstr>
      <vt:lpstr>Queries Analysis Query-1         </vt:lpstr>
      <vt:lpstr>Queries Analysis Query-2          </vt:lpstr>
      <vt:lpstr>Queries Analysis Query-3      </vt:lpstr>
      <vt:lpstr>Queries Analysis Query-4                </vt:lpstr>
      <vt:lpstr>Queries Analysis Query-5           </vt:lpstr>
      <vt:lpstr>Queries Analysis Query-6       </vt:lpstr>
      <vt:lpstr>Queries Analysis Query-7            </vt:lpstr>
      <vt:lpstr>Queries Analysis Query-8       </vt:lpstr>
      <vt:lpstr>Queries Analysis Query-9             </vt:lpstr>
      <vt:lpstr>Queries Analysis Query-10               </vt:lpstr>
      <vt:lpstr>Queries Analysis Query-11              </vt:lpstr>
      <vt:lpstr>Queries Analysis Query-12              </vt:lpstr>
      <vt:lpstr>Queries Analysis Query-13              </vt:lpstr>
      <vt:lpstr>Queries Analysis Query-14              </vt:lpstr>
      <vt:lpstr>Queries Analysis Query-15              </vt:lpstr>
      <vt:lpstr>Queries Analysis Query-16              </vt:lpstr>
      <vt:lpstr>Summary  Data Gathering: First, we collect data from various sources like hospitals, health departments, and research institutes. This includes information on confirmed cases, deaths, recoveries, and demographic details. Data Cleaning: Next, we clean the data to remove any inconsistencies, errors, or missing values. This ensures that our analysis is based on accurate information. Exploratory Analysis: We use SQL queries to explore the data, looking for patterns, trends, and correlations. This helps us understand how the virus is  spreading, which regions are most affected, and how different  factors like age and gender influence outcomes. Aggregation: We aggregate the data to summarize key metrics  such as total cases, deaths, and recovery rates for different  countries, regions, and time periods. This allows us to compare  the impact of the virus across different areas and track its  progression over time.              </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Corona Virus Analysis with SQL</dc:title>
  <dc:creator>PTKICSSM2114102</dc:creator>
  <cp:lastModifiedBy>PTKICSSM2114102</cp:lastModifiedBy>
  <cp:revision>22</cp:revision>
  <dcterms:created xsi:type="dcterms:W3CDTF">2024-04-28T12:31:22Z</dcterms:created>
  <dcterms:modified xsi:type="dcterms:W3CDTF">2024-04-28T13:07:34Z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0x0101004C1F9E1DA649DF44938EBF7373737991</vt:lpwstr>
  </property>
</Properties>
</file>