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3" r:id="rId6"/>
    <p:sldId id="276" r:id="rId7"/>
    <p:sldId id="277" r:id="rId8"/>
    <p:sldId id="289" r:id="rId9"/>
    <p:sldId id="288" r:id="rId10"/>
    <p:sldId id="292" r:id="rId11"/>
    <p:sldId id="290" r:id="rId12"/>
    <p:sldId id="291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52" autoAdjust="0"/>
  </p:normalViewPr>
  <p:slideViewPr>
    <p:cSldViewPr snapToGrid="0" showGuides="1">
      <p:cViewPr varScale="1">
        <p:scale>
          <a:sx n="113" d="100"/>
          <a:sy n="113" d="100"/>
        </p:scale>
        <p:origin x="510" y="11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2492990"/>
          </a:xfrm>
        </p:spPr>
        <p:txBody>
          <a:bodyPr lIns="0" tIns="0" rIns="0" bIns="0" anchor="t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Quantative</a:t>
            </a:r>
            <a:r>
              <a:rPr lang="en-US" dirty="0">
                <a:solidFill>
                  <a:schemeClr val="bg1"/>
                </a:solidFill>
              </a:rPr>
              <a:t> Analysis of Stocks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736721" y="1386225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772F-8C2A-AE10-2908-AE5D7B39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DB070-8018-0C59-1165-FC9CED1D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Austin Mean</a:t>
            </a:r>
          </a:p>
          <a:p>
            <a:r>
              <a:rPr lang="en-US" dirty="0"/>
              <a:t>Amrita Prithiani</a:t>
            </a:r>
          </a:p>
        </p:txBody>
      </p:sp>
    </p:spTree>
    <p:extLst>
      <p:ext uri="{BB962C8B-B14F-4D97-AF65-F5344CB8AC3E}">
        <p14:creationId xmlns:p14="http://schemas.microsoft.com/office/powerpoint/2010/main" val="92108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Quantitative Stocks Analysis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General Information </a:t>
            </a:r>
          </a:p>
          <a:p>
            <a:pPr algn="ctr"/>
            <a:r>
              <a:rPr lang="en-US" sz="1600" dirty="0"/>
              <a:t>about Stocks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Fundamental Analysis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Technical Analysis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Gathering Data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Getting User Inputs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Choice Options for User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152877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Yahoo </a:t>
            </a:r>
            <a:r>
              <a:rPr lang="en-US" sz="1600" b="1" dirty="0" err="1">
                <a:solidFill>
                  <a:schemeClr val="bg1"/>
                </a:solidFill>
              </a:rPr>
              <a:t>Api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User Inputs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Choice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options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Fundamental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1 wide range of data 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2  Quick and easy 3Algotrading101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Blog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4 Investopedia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Gives user the ability to return data on multiple stocks at once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Gives the ability to select a range of options from a given list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PE Ratio: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Income statements: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Dividend Yields: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Earnings reports: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Close price performance: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Volatility: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Risk and Risk Returns</a:t>
            </a:r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" name="Group 2" descr="Icon of money. ">
            <a:extLst>
              <a:ext uri="{FF2B5EF4-FFF2-40B4-BE49-F238E27FC236}">
                <a16:creationId xmlns:a16="http://schemas.microsoft.com/office/drawing/2014/main" id="{8A172423-7E2F-E7FA-88A9-2491F72652CC}"/>
              </a:ext>
            </a:extLst>
          </p:cNvPr>
          <p:cNvGrpSpPr/>
          <p:nvPr/>
        </p:nvGrpSpPr>
        <p:grpSpPr>
          <a:xfrm>
            <a:off x="1583526" y="2182033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" name="Freeform 497">
              <a:extLst>
                <a:ext uri="{FF2B5EF4-FFF2-40B4-BE49-F238E27FC236}">
                  <a16:creationId xmlns:a16="http://schemas.microsoft.com/office/drawing/2014/main" id="{B29227CB-A41B-87E7-7DA3-EFFFA912C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498">
              <a:extLst>
                <a:ext uri="{FF2B5EF4-FFF2-40B4-BE49-F238E27FC236}">
                  <a16:creationId xmlns:a16="http://schemas.microsoft.com/office/drawing/2014/main" id="{8DECE6FC-884D-B8BC-ECEB-1550153ABE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499">
              <a:extLst>
                <a:ext uri="{FF2B5EF4-FFF2-40B4-BE49-F238E27FC236}">
                  <a16:creationId xmlns:a16="http://schemas.microsoft.com/office/drawing/2014/main" id="{F09A4FAD-FE06-2226-2FE9-2C2C687F2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500">
              <a:extLst>
                <a:ext uri="{FF2B5EF4-FFF2-40B4-BE49-F238E27FC236}">
                  <a16:creationId xmlns:a16="http://schemas.microsoft.com/office/drawing/2014/main" id="{10AF9618-0003-99DE-F4D7-D5A6D1C3C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501">
              <a:extLst>
                <a:ext uri="{FF2B5EF4-FFF2-40B4-BE49-F238E27FC236}">
                  <a16:creationId xmlns:a16="http://schemas.microsoft.com/office/drawing/2014/main" id="{AA214E37-C121-29B1-F393-DDB361E1F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502">
              <a:extLst>
                <a:ext uri="{FF2B5EF4-FFF2-40B4-BE49-F238E27FC236}">
                  <a16:creationId xmlns:a16="http://schemas.microsoft.com/office/drawing/2014/main" id="{AB2F3567-715D-BBE2-4D37-5B623349F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503">
              <a:extLst>
                <a:ext uri="{FF2B5EF4-FFF2-40B4-BE49-F238E27FC236}">
                  <a16:creationId xmlns:a16="http://schemas.microsoft.com/office/drawing/2014/main" id="{CBC07C36-9ABC-C52B-A954-241E5097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504">
              <a:extLst>
                <a:ext uri="{FF2B5EF4-FFF2-40B4-BE49-F238E27FC236}">
                  <a16:creationId xmlns:a16="http://schemas.microsoft.com/office/drawing/2014/main" id="{035EC6CF-60CD-79EB-7DF4-C8ECDA703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7" name="Group 16" descr="Icon of abacus. ">
            <a:extLst>
              <a:ext uri="{FF2B5EF4-FFF2-40B4-BE49-F238E27FC236}">
                <a16:creationId xmlns:a16="http://schemas.microsoft.com/office/drawing/2014/main" id="{8E8DFB6B-939F-50A8-685E-1C328E317822}"/>
              </a:ext>
            </a:extLst>
          </p:cNvPr>
          <p:cNvGrpSpPr/>
          <p:nvPr/>
        </p:nvGrpSpPr>
        <p:grpSpPr>
          <a:xfrm>
            <a:off x="3722174" y="2355296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18" name="Freeform 324">
              <a:extLst>
                <a:ext uri="{FF2B5EF4-FFF2-40B4-BE49-F238E27FC236}">
                  <a16:creationId xmlns:a16="http://schemas.microsoft.com/office/drawing/2014/main" id="{67E71519-C032-DC5C-C4A0-3A452A68D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325">
              <a:extLst>
                <a:ext uri="{FF2B5EF4-FFF2-40B4-BE49-F238E27FC236}">
                  <a16:creationId xmlns:a16="http://schemas.microsoft.com/office/drawing/2014/main" id="{27488131-A088-A482-28F5-C0D25A3A7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326">
              <a:extLst>
                <a:ext uri="{FF2B5EF4-FFF2-40B4-BE49-F238E27FC236}">
                  <a16:creationId xmlns:a16="http://schemas.microsoft.com/office/drawing/2014/main" id="{894E8092-3D0C-8AB9-60B0-090EBADD2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327">
              <a:extLst>
                <a:ext uri="{FF2B5EF4-FFF2-40B4-BE49-F238E27FC236}">
                  <a16:creationId xmlns:a16="http://schemas.microsoft.com/office/drawing/2014/main" id="{BAA6F409-3D3F-5535-1CB7-99392A3C2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2385D9-6F88-7475-C909-A6635D291362}"/>
              </a:ext>
            </a:extLst>
          </p:cNvPr>
          <p:cNvSpPr txBox="1"/>
          <p:nvPr/>
        </p:nvSpPr>
        <p:spPr>
          <a:xfrm>
            <a:off x="804333" y="301348"/>
            <a:ext cx="8542867" cy="5632311"/>
          </a:xfrm>
          <a:custGeom>
            <a:avLst/>
            <a:gdLst>
              <a:gd name="connsiteX0" fmla="*/ 0 w 8280400"/>
              <a:gd name="connsiteY0" fmla="*/ 0 h 5632311"/>
              <a:gd name="connsiteX1" fmla="*/ 8280400 w 8280400"/>
              <a:gd name="connsiteY1" fmla="*/ 0 h 5632311"/>
              <a:gd name="connsiteX2" fmla="*/ 8280400 w 8280400"/>
              <a:gd name="connsiteY2" fmla="*/ 5632311 h 5632311"/>
              <a:gd name="connsiteX3" fmla="*/ 0 w 8280400"/>
              <a:gd name="connsiteY3" fmla="*/ 5632311 h 5632311"/>
              <a:gd name="connsiteX4" fmla="*/ 0 w 8280400"/>
              <a:gd name="connsiteY4" fmla="*/ 0 h 5632311"/>
              <a:gd name="connsiteX0" fmla="*/ 8467 w 8280400"/>
              <a:gd name="connsiteY0" fmla="*/ 381000 h 5632311"/>
              <a:gd name="connsiteX1" fmla="*/ 8280400 w 8280400"/>
              <a:gd name="connsiteY1" fmla="*/ 0 h 5632311"/>
              <a:gd name="connsiteX2" fmla="*/ 8280400 w 8280400"/>
              <a:gd name="connsiteY2" fmla="*/ 5632311 h 5632311"/>
              <a:gd name="connsiteX3" fmla="*/ 0 w 8280400"/>
              <a:gd name="connsiteY3" fmla="*/ 5632311 h 5632311"/>
              <a:gd name="connsiteX4" fmla="*/ 8467 w 8280400"/>
              <a:gd name="connsiteY4" fmla="*/ 381000 h 5632311"/>
              <a:gd name="connsiteX0" fmla="*/ 8467 w 8280400"/>
              <a:gd name="connsiteY0" fmla="*/ 0 h 5251311"/>
              <a:gd name="connsiteX1" fmla="*/ 8280400 w 8280400"/>
              <a:gd name="connsiteY1" fmla="*/ 118533 h 5251311"/>
              <a:gd name="connsiteX2" fmla="*/ 8280400 w 8280400"/>
              <a:gd name="connsiteY2" fmla="*/ 5251311 h 5251311"/>
              <a:gd name="connsiteX3" fmla="*/ 0 w 8280400"/>
              <a:gd name="connsiteY3" fmla="*/ 5251311 h 5251311"/>
              <a:gd name="connsiteX4" fmla="*/ 8467 w 8280400"/>
              <a:gd name="connsiteY4" fmla="*/ 0 h 5251311"/>
              <a:gd name="connsiteX0" fmla="*/ 8467 w 8407400"/>
              <a:gd name="connsiteY0" fmla="*/ 0 h 5750844"/>
              <a:gd name="connsiteX1" fmla="*/ 8280400 w 8407400"/>
              <a:gd name="connsiteY1" fmla="*/ 118533 h 5750844"/>
              <a:gd name="connsiteX2" fmla="*/ 8407400 w 8407400"/>
              <a:gd name="connsiteY2" fmla="*/ 5750844 h 5750844"/>
              <a:gd name="connsiteX3" fmla="*/ 0 w 8407400"/>
              <a:gd name="connsiteY3" fmla="*/ 5251311 h 5750844"/>
              <a:gd name="connsiteX4" fmla="*/ 8467 w 8407400"/>
              <a:gd name="connsiteY4" fmla="*/ 0 h 5750844"/>
              <a:gd name="connsiteX0" fmla="*/ 67734 w 8466667"/>
              <a:gd name="connsiteY0" fmla="*/ 0 h 5801644"/>
              <a:gd name="connsiteX1" fmla="*/ 8339667 w 8466667"/>
              <a:gd name="connsiteY1" fmla="*/ 118533 h 5801644"/>
              <a:gd name="connsiteX2" fmla="*/ 8466667 w 8466667"/>
              <a:gd name="connsiteY2" fmla="*/ 5750844 h 5801644"/>
              <a:gd name="connsiteX3" fmla="*/ 0 w 8466667"/>
              <a:gd name="connsiteY3" fmla="*/ 5801644 h 5801644"/>
              <a:gd name="connsiteX4" fmla="*/ 67734 w 8466667"/>
              <a:gd name="connsiteY4" fmla="*/ 0 h 5801644"/>
              <a:gd name="connsiteX0" fmla="*/ 67734 w 8466667"/>
              <a:gd name="connsiteY0" fmla="*/ 0 h 5801644"/>
              <a:gd name="connsiteX1" fmla="*/ 8339667 w 8466667"/>
              <a:gd name="connsiteY1" fmla="*/ 67733 h 5801644"/>
              <a:gd name="connsiteX2" fmla="*/ 8466667 w 8466667"/>
              <a:gd name="connsiteY2" fmla="*/ 5750844 h 5801644"/>
              <a:gd name="connsiteX3" fmla="*/ 0 w 8466667"/>
              <a:gd name="connsiteY3" fmla="*/ 5801644 h 5801644"/>
              <a:gd name="connsiteX4" fmla="*/ 67734 w 8466667"/>
              <a:gd name="connsiteY4" fmla="*/ 0 h 5801644"/>
              <a:gd name="connsiteX0" fmla="*/ 67734 w 8534400"/>
              <a:gd name="connsiteY0" fmla="*/ 0 h 5801644"/>
              <a:gd name="connsiteX1" fmla="*/ 8534400 w 8534400"/>
              <a:gd name="connsiteY1" fmla="*/ 16933 h 5801644"/>
              <a:gd name="connsiteX2" fmla="*/ 8466667 w 8534400"/>
              <a:gd name="connsiteY2" fmla="*/ 5750844 h 5801644"/>
              <a:gd name="connsiteX3" fmla="*/ 0 w 8534400"/>
              <a:gd name="connsiteY3" fmla="*/ 5801644 h 5801644"/>
              <a:gd name="connsiteX4" fmla="*/ 67734 w 8534400"/>
              <a:gd name="connsiteY4" fmla="*/ 0 h 5801644"/>
              <a:gd name="connsiteX0" fmla="*/ 67734 w 8542867"/>
              <a:gd name="connsiteY0" fmla="*/ 0 h 5801644"/>
              <a:gd name="connsiteX1" fmla="*/ 8534400 w 8542867"/>
              <a:gd name="connsiteY1" fmla="*/ 16933 h 5801644"/>
              <a:gd name="connsiteX2" fmla="*/ 8542867 w 8542867"/>
              <a:gd name="connsiteY2" fmla="*/ 5742378 h 5801644"/>
              <a:gd name="connsiteX3" fmla="*/ 0 w 8542867"/>
              <a:gd name="connsiteY3" fmla="*/ 5801644 h 5801644"/>
              <a:gd name="connsiteX4" fmla="*/ 67734 w 8542867"/>
              <a:gd name="connsiteY4" fmla="*/ 0 h 580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2867" h="5801644">
                <a:moveTo>
                  <a:pt x="67734" y="0"/>
                </a:moveTo>
                <a:lnTo>
                  <a:pt x="8534400" y="16933"/>
                </a:lnTo>
                <a:cubicBezTo>
                  <a:pt x="8537222" y="1925415"/>
                  <a:pt x="8540045" y="3833896"/>
                  <a:pt x="8542867" y="5742378"/>
                </a:cubicBezTo>
                <a:lnTo>
                  <a:pt x="0" y="5801644"/>
                </a:lnTo>
                <a:cubicBezTo>
                  <a:pt x="2822" y="4051207"/>
                  <a:pt x="64912" y="1750437"/>
                  <a:pt x="67734" y="0"/>
                </a:cubicBezTo>
                <a:close/>
              </a:path>
            </a:pathLst>
          </a:cu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General information about stocks:</a:t>
            </a:r>
          </a:p>
          <a:p>
            <a:r>
              <a:rPr lang="en-US" dirty="0"/>
              <a:t>    A - Show weekly historical data of the 5 stocks and S&amp;P over last 6 months.</a:t>
            </a:r>
          </a:p>
          <a:p>
            <a:r>
              <a:rPr lang="en-US" dirty="0"/>
              <a:t>    B - Show me last 6 months of weekly closing prices for chosen stocks.</a:t>
            </a:r>
          </a:p>
          <a:p>
            <a:r>
              <a:rPr lang="en-US" dirty="0"/>
              <a:t>    C - Get current price of your chosen  stocks.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Fundamental data analysis:</a:t>
            </a:r>
          </a:p>
          <a:p>
            <a:r>
              <a:rPr lang="en-US" dirty="0"/>
              <a:t>D - Show P/E ratio of the stocks you chose.</a:t>
            </a:r>
          </a:p>
          <a:p>
            <a:r>
              <a:rPr lang="en-US" dirty="0"/>
              <a:t>    E - Show dividend yields for the stocks you've chosen.</a:t>
            </a:r>
          </a:p>
          <a:p>
            <a:r>
              <a:rPr lang="en-US" dirty="0"/>
              <a:t>    F - Show income statements from last 4 years for the stocks you selected.</a:t>
            </a:r>
          </a:p>
          <a:p>
            <a:r>
              <a:rPr lang="en-US" dirty="0"/>
              <a:t>    G - Get Earnings reports and analyst forecasts.</a:t>
            </a:r>
          </a:p>
          <a:p>
            <a:r>
              <a:rPr lang="en-US" dirty="0"/>
              <a:t>    H - Get book ratio of stocks you have chosen.</a:t>
            </a:r>
          </a:p>
          <a:p>
            <a:r>
              <a:rPr lang="en-US" dirty="0"/>
              <a:t>    I - Get fundamental data table.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Technical analysis:</a:t>
            </a:r>
          </a:p>
          <a:p>
            <a:r>
              <a:rPr lang="en-US" dirty="0"/>
              <a:t>    J - Run series of daily return and cumulative return plots on your chosen stocks.</a:t>
            </a:r>
          </a:p>
          <a:p>
            <a:r>
              <a:rPr lang="en-US" dirty="0"/>
              <a:t>    k - Find standard deviation, Average annual return, Show Sharpe ratios and betas in hvplots.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Q - Quit the program</a:t>
            </a:r>
          </a:p>
          <a:p>
            <a:r>
              <a:rPr lang="en-US" dirty="0"/>
              <a:t>    ''')</a:t>
            </a:r>
          </a:p>
          <a:p>
            <a:r>
              <a:rPr lang="en-US" dirty="0"/>
              <a:t>choice = (input('''\nPlease enter your choice (e.g. for the first option type "A"): '''))</a:t>
            </a:r>
          </a:p>
          <a:p>
            <a:r>
              <a:rPr lang="en-US" dirty="0"/>
              <a:t>print(choice)</a:t>
            </a:r>
          </a:p>
        </p:txBody>
      </p:sp>
    </p:spTree>
    <p:extLst>
      <p:ext uri="{BB962C8B-B14F-4D97-AF65-F5344CB8AC3E}">
        <p14:creationId xmlns:p14="http://schemas.microsoft.com/office/powerpoint/2010/main" val="75865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C56982-04B1-FEF0-F915-D7722BEC2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53" y="247206"/>
            <a:ext cx="5858693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7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01E362-470D-D628-0F60-5AD040282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770467"/>
            <a:ext cx="7306733" cy="587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48E776-9F30-059C-B260-1536C88B7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837" y="2076261"/>
            <a:ext cx="6268325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7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1753F5-5998-6A2C-B716-1AA987271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58" y="375811"/>
            <a:ext cx="6687483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3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547</TotalTime>
  <Words>327</Words>
  <Application>Microsoft Office PowerPoint</Application>
  <PresentationFormat>Widescreen</PresentationFormat>
  <Paragraphs>63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Segoe UI Light</vt:lpstr>
      <vt:lpstr>Office Theme</vt:lpstr>
      <vt:lpstr>Quantative Analysis of Stocks  </vt:lpstr>
      <vt:lpstr>Team 2</vt:lpstr>
      <vt:lpstr>Project analysis slide 2</vt:lpstr>
      <vt:lpstr>Project analysis slide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Quantative Analysis of Stocks</dc:title>
  <dc:creator>Amrita Prithiani</dc:creator>
  <cp:lastModifiedBy>Amrita Prithiani</cp:lastModifiedBy>
  <cp:revision>1</cp:revision>
  <dcterms:created xsi:type="dcterms:W3CDTF">2022-09-21T19:23:14Z</dcterms:created>
  <dcterms:modified xsi:type="dcterms:W3CDTF">2022-09-22T04:37:20Z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