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
      <p:font typeface="Cousine"/>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Cousine-regular.fntdata"/><Relationship Id="rId21" Type="http://schemas.openxmlformats.org/officeDocument/2006/relationships/font" Target="fonts/Roboto-boldItalic.fntdata"/><Relationship Id="rId24" Type="http://schemas.openxmlformats.org/officeDocument/2006/relationships/font" Target="fonts/Cousine-italic.fntdata"/><Relationship Id="rId23" Type="http://schemas.openxmlformats.org/officeDocument/2006/relationships/font" Target="fonts/Cousin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Cousine-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5ed75ccf_0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5ed75ccf_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1a04b9705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1a04b970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1a04b9705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1a04b970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914400" y="2980864"/>
            <a:ext cx="7212600" cy="11598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b="1" sz="4800"/>
            </a:lvl1pPr>
            <a:lvl2pPr lvl="1">
              <a:spcBef>
                <a:spcPts val="0"/>
              </a:spcBef>
              <a:spcAft>
                <a:spcPts val="0"/>
              </a:spcAft>
              <a:buSzPts val="4800"/>
              <a:buNone/>
              <a:defRPr b="1" sz="4800"/>
            </a:lvl2pPr>
            <a:lvl3pPr lvl="2">
              <a:spcBef>
                <a:spcPts val="0"/>
              </a:spcBef>
              <a:spcAft>
                <a:spcPts val="0"/>
              </a:spcAft>
              <a:buSzPts val="4800"/>
              <a:buNone/>
              <a:defRPr b="1" sz="4800"/>
            </a:lvl3pPr>
            <a:lvl4pPr lvl="3">
              <a:spcBef>
                <a:spcPts val="0"/>
              </a:spcBef>
              <a:spcAft>
                <a:spcPts val="0"/>
              </a:spcAft>
              <a:buSzPts val="4800"/>
              <a:buNone/>
              <a:defRPr b="1" sz="4800"/>
            </a:lvl4pPr>
            <a:lvl5pPr lvl="4">
              <a:spcBef>
                <a:spcPts val="0"/>
              </a:spcBef>
              <a:spcAft>
                <a:spcPts val="0"/>
              </a:spcAft>
              <a:buSzPts val="4800"/>
              <a:buNone/>
              <a:defRPr b="1" sz="4800"/>
            </a:lvl5pPr>
            <a:lvl6pPr lvl="5">
              <a:spcBef>
                <a:spcPts val="0"/>
              </a:spcBef>
              <a:spcAft>
                <a:spcPts val="0"/>
              </a:spcAft>
              <a:buSzPts val="4800"/>
              <a:buNone/>
              <a:defRPr b="1" sz="4800"/>
            </a:lvl6pPr>
            <a:lvl7pPr lvl="6">
              <a:spcBef>
                <a:spcPts val="0"/>
              </a:spcBef>
              <a:spcAft>
                <a:spcPts val="0"/>
              </a:spcAft>
              <a:buSzPts val="4800"/>
              <a:buNone/>
              <a:defRPr b="1" sz="4800"/>
            </a:lvl7pPr>
            <a:lvl8pPr lvl="7">
              <a:spcBef>
                <a:spcPts val="0"/>
              </a:spcBef>
              <a:spcAft>
                <a:spcPts val="0"/>
              </a:spcAft>
              <a:buSzPts val="4800"/>
              <a:buNone/>
              <a:defRPr b="1" sz="4800"/>
            </a:lvl8pPr>
            <a:lvl9pPr lvl="8">
              <a:spcBef>
                <a:spcPts val="0"/>
              </a:spcBef>
              <a:spcAft>
                <a:spcPts val="0"/>
              </a:spcAft>
              <a:buSzPts val="4800"/>
              <a:buNone/>
              <a:defRPr b="1" sz="4800"/>
            </a:lvl9pPr>
          </a:lstStyle>
          <a:p/>
        </p:txBody>
      </p:sp>
      <p:sp>
        <p:nvSpPr>
          <p:cNvPr id="13" name="Google Shape;13;p2"/>
          <p:cNvSpPr/>
          <p:nvPr/>
        </p:nvSpPr>
        <p:spPr>
          <a:xfrm rot="5400000">
            <a:off x="4527177" y="744699"/>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14" name="Google Shape;14;p2"/>
          <p:cNvSpPr/>
          <p:nvPr/>
        </p:nvSpPr>
        <p:spPr>
          <a:xfrm rot="10800000">
            <a:off x="660998" y="3645100"/>
            <a:ext cx="1080000" cy="9951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 name="Google Shape;15;p2"/>
          <p:cNvCxnSpPr/>
          <p:nvPr/>
        </p:nvCxnSpPr>
        <p:spPr>
          <a:xfrm>
            <a:off x="8296743" y="2299856"/>
            <a:ext cx="0" cy="2075100"/>
          </a:xfrm>
          <a:prstGeom prst="straightConnector1">
            <a:avLst/>
          </a:prstGeom>
          <a:noFill/>
          <a:ln cap="flat" cmpd="sng" w="9525">
            <a:solidFill>
              <a:srgbClr val="FFFFFF"/>
            </a:solidFill>
            <a:prstDash val="solid"/>
            <a:round/>
            <a:headEnd len="sm" w="sm" type="triangle"/>
            <a:tailEnd len="sm" w="sm" type="triangle"/>
          </a:ln>
        </p:spPr>
      </p:cxnSp>
      <p:sp>
        <p:nvSpPr>
          <p:cNvPr id="16" name="Google Shape;16;p2"/>
          <p:cNvSpPr/>
          <p:nvPr/>
        </p:nvSpPr>
        <p:spPr>
          <a:xfrm rot="-5400000">
            <a:off x="4525702" y="-1293868"/>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med" w="med" type="none"/>
            <a:tailEnd len="med" w="med" type="none"/>
          </a:ln>
        </p:spPr>
      </p:sp>
      <p:sp>
        <p:nvSpPr>
          <p:cNvPr id="17" name="Google Shape;17;p2"/>
          <p:cNvSpPr/>
          <p:nvPr/>
        </p:nvSpPr>
        <p:spPr>
          <a:xfrm>
            <a:off x="7216304" y="1888685"/>
            <a:ext cx="1395000" cy="1285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8" name="Shape 18"/>
        <p:cNvGrpSpPr/>
        <p:nvPr/>
      </p:nvGrpSpPr>
      <p:grpSpPr>
        <a:xfrm>
          <a:off x="0" y="0"/>
          <a:ext cx="0" cy="0"/>
          <a:chOff x="0" y="0"/>
          <a:chExt cx="0" cy="0"/>
        </a:xfrm>
      </p:grpSpPr>
      <p:sp>
        <p:nvSpPr>
          <p:cNvPr id="19" name="Google Shape;19;p3"/>
          <p:cNvSpPr/>
          <p:nvPr/>
        </p:nvSpPr>
        <p:spPr>
          <a:xfrm rot="5400000">
            <a:off x="4527177" y="-550510"/>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20" name="Google Shape;20;p3"/>
          <p:cNvSpPr/>
          <p:nvPr/>
        </p:nvSpPr>
        <p:spPr>
          <a:xfrm rot="-5400000">
            <a:off x="695075" y="986571"/>
            <a:ext cx="995100" cy="10662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 name="Google Shape;21;p3"/>
          <p:cNvCxnSpPr/>
          <p:nvPr/>
        </p:nvCxnSpPr>
        <p:spPr>
          <a:xfrm>
            <a:off x="8365300" y="1345300"/>
            <a:ext cx="0" cy="1696800"/>
          </a:xfrm>
          <a:prstGeom prst="straightConnector1">
            <a:avLst/>
          </a:prstGeom>
          <a:noFill/>
          <a:ln cap="flat" cmpd="sng" w="9525">
            <a:solidFill>
              <a:srgbClr val="FFFFFF"/>
            </a:solidFill>
            <a:prstDash val="solid"/>
            <a:round/>
            <a:headEnd len="sm" w="sm" type="triangle"/>
            <a:tailEnd len="sm" w="sm" type="triangle"/>
          </a:ln>
        </p:spPr>
      </p:cxnSp>
      <p:sp>
        <p:nvSpPr>
          <p:cNvPr id="22" name="Google Shape;22;p3"/>
          <p:cNvSpPr/>
          <p:nvPr/>
        </p:nvSpPr>
        <p:spPr>
          <a:xfrm rot="-5400000">
            <a:off x="4525702" y="-2134011"/>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med" w="med" type="none"/>
            <a:tailEnd len="med" w="med" type="none"/>
          </a:ln>
        </p:spPr>
      </p:sp>
      <p:sp>
        <p:nvSpPr>
          <p:cNvPr id="23" name="Google Shape;23;p3"/>
          <p:cNvSpPr/>
          <p:nvPr/>
        </p:nvSpPr>
        <p:spPr>
          <a:xfrm rot="5400000">
            <a:off x="7048175" y="2866905"/>
            <a:ext cx="1285500" cy="13773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ctrTitle"/>
          </p:nvPr>
        </p:nvSpPr>
        <p:spPr>
          <a:xfrm>
            <a:off x="921200" y="1509206"/>
            <a:ext cx="7205700" cy="1159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1" sz="3600"/>
            </a:lvl1pPr>
            <a:lvl2pPr lvl="1" rtl="0">
              <a:spcBef>
                <a:spcPts val="0"/>
              </a:spcBef>
              <a:spcAft>
                <a:spcPts val="0"/>
              </a:spcAft>
              <a:buSzPts val="3600"/>
              <a:buNone/>
              <a:defRPr b="1" sz="3600"/>
            </a:lvl2pPr>
            <a:lvl3pPr lvl="2" rtl="0">
              <a:spcBef>
                <a:spcPts val="0"/>
              </a:spcBef>
              <a:spcAft>
                <a:spcPts val="0"/>
              </a:spcAft>
              <a:buSzPts val="3600"/>
              <a:buNone/>
              <a:defRPr b="1" sz="3600"/>
            </a:lvl3pPr>
            <a:lvl4pPr lvl="3" rtl="0">
              <a:spcBef>
                <a:spcPts val="0"/>
              </a:spcBef>
              <a:spcAft>
                <a:spcPts val="0"/>
              </a:spcAft>
              <a:buSzPts val="3600"/>
              <a:buNone/>
              <a:defRPr b="1" sz="3600"/>
            </a:lvl4pPr>
            <a:lvl5pPr lvl="4" rtl="0">
              <a:spcBef>
                <a:spcPts val="0"/>
              </a:spcBef>
              <a:spcAft>
                <a:spcPts val="0"/>
              </a:spcAft>
              <a:buSzPts val="3600"/>
              <a:buNone/>
              <a:defRPr b="1" sz="3600"/>
            </a:lvl5pPr>
            <a:lvl6pPr lvl="5" rtl="0">
              <a:spcBef>
                <a:spcPts val="0"/>
              </a:spcBef>
              <a:spcAft>
                <a:spcPts val="0"/>
              </a:spcAft>
              <a:buSzPts val="3600"/>
              <a:buNone/>
              <a:defRPr b="1" sz="3600"/>
            </a:lvl6pPr>
            <a:lvl7pPr lvl="6" rtl="0">
              <a:spcBef>
                <a:spcPts val="0"/>
              </a:spcBef>
              <a:spcAft>
                <a:spcPts val="0"/>
              </a:spcAft>
              <a:buSzPts val="3600"/>
              <a:buNone/>
              <a:defRPr b="1" sz="3600"/>
            </a:lvl7pPr>
            <a:lvl8pPr lvl="7" rtl="0">
              <a:spcBef>
                <a:spcPts val="0"/>
              </a:spcBef>
              <a:spcAft>
                <a:spcPts val="0"/>
              </a:spcAft>
              <a:buSzPts val="3600"/>
              <a:buNone/>
              <a:defRPr b="1" sz="3600"/>
            </a:lvl8pPr>
            <a:lvl9pPr lvl="8" rtl="0">
              <a:spcBef>
                <a:spcPts val="0"/>
              </a:spcBef>
              <a:spcAft>
                <a:spcPts val="0"/>
              </a:spcAft>
              <a:buSzPts val="3600"/>
              <a:buNone/>
              <a:defRPr b="1" sz="3600"/>
            </a:lvl9pPr>
          </a:lstStyle>
          <a:p/>
        </p:txBody>
      </p:sp>
      <p:sp>
        <p:nvSpPr>
          <p:cNvPr id="25" name="Google Shape;25;p3"/>
          <p:cNvSpPr txBox="1"/>
          <p:nvPr>
            <p:ph idx="1" type="subTitle"/>
          </p:nvPr>
        </p:nvSpPr>
        <p:spPr>
          <a:xfrm>
            <a:off x="4698564" y="3108819"/>
            <a:ext cx="35424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2400"/>
              <a:buNone/>
              <a:defRPr>
                <a:solidFill>
                  <a:srgbClr val="FFFFFF"/>
                </a:solidFill>
              </a:defRPr>
            </a:lvl4pPr>
            <a:lvl5pPr lvl="4" rtl="0" algn="r">
              <a:spcBef>
                <a:spcPts val="0"/>
              </a:spcBef>
              <a:spcAft>
                <a:spcPts val="0"/>
              </a:spcAft>
              <a:buClr>
                <a:srgbClr val="FFFFFF"/>
              </a:buClr>
              <a:buSzPts val="2400"/>
              <a:buNone/>
              <a:defRPr>
                <a:solidFill>
                  <a:srgbClr val="FFFFFF"/>
                </a:solidFill>
              </a:defRPr>
            </a:lvl5pPr>
            <a:lvl6pPr lvl="5" rtl="0" algn="r">
              <a:spcBef>
                <a:spcPts val="0"/>
              </a:spcBef>
              <a:spcAft>
                <a:spcPts val="0"/>
              </a:spcAft>
              <a:buClr>
                <a:srgbClr val="FFFFFF"/>
              </a:buClr>
              <a:buSzPts val="2400"/>
              <a:buNone/>
              <a:defRPr>
                <a:solidFill>
                  <a:srgbClr val="FFFFFF"/>
                </a:solidFill>
              </a:defRPr>
            </a:lvl6pPr>
            <a:lvl7pPr lvl="6" rtl="0" algn="r">
              <a:spcBef>
                <a:spcPts val="0"/>
              </a:spcBef>
              <a:spcAft>
                <a:spcPts val="0"/>
              </a:spcAft>
              <a:buClr>
                <a:srgbClr val="FFFFFF"/>
              </a:buClr>
              <a:buSzPts val="2400"/>
              <a:buNone/>
              <a:defRPr>
                <a:solidFill>
                  <a:srgbClr val="FFFFFF"/>
                </a:solidFill>
              </a:defRPr>
            </a:lvl7pPr>
            <a:lvl8pPr lvl="7" rtl="0" algn="r">
              <a:spcBef>
                <a:spcPts val="0"/>
              </a:spcBef>
              <a:spcAft>
                <a:spcPts val="0"/>
              </a:spcAft>
              <a:buClr>
                <a:srgbClr val="FFFFFF"/>
              </a:buClr>
              <a:buSzPts val="2400"/>
              <a:buNone/>
              <a:defRPr>
                <a:solidFill>
                  <a:srgbClr val="FFFFFF"/>
                </a:solidFill>
              </a:defRPr>
            </a:lvl8pPr>
            <a:lvl9pPr lvl="8" rtl="0" algn="r">
              <a:spcBef>
                <a:spcPts val="0"/>
              </a:spcBef>
              <a:spcAft>
                <a:spcPts val="0"/>
              </a:spcAft>
              <a:buClr>
                <a:srgbClr val="FFFFFF"/>
              </a:buClr>
              <a:buSzPts val="2400"/>
              <a:buNone/>
              <a:defRPr>
                <a:solidFill>
                  <a:srgbClr val="FFFFFF"/>
                </a:solidFill>
              </a:defRPr>
            </a:lvl9pPr>
          </a:lstStyle>
          <a:p/>
        </p:txBody>
      </p:sp>
      <p:sp>
        <p:nvSpPr>
          <p:cNvPr id="26" name="Google Shape;26;p3"/>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p4"/>
          <p:cNvSpPr txBox="1"/>
          <p:nvPr>
            <p:ph idx="1" type="body"/>
          </p:nvPr>
        </p:nvSpPr>
        <p:spPr>
          <a:xfrm>
            <a:off x="1413600" y="2466600"/>
            <a:ext cx="6316800" cy="8199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b="1" sz="2400"/>
            </a:lvl1pPr>
            <a:lvl2pPr indent="-381000" lvl="1" marL="914400" rtl="0" algn="ctr">
              <a:spcBef>
                <a:spcPts val="0"/>
              </a:spcBef>
              <a:spcAft>
                <a:spcPts val="0"/>
              </a:spcAft>
              <a:buSzPts val="2400"/>
              <a:buChar char="▫"/>
              <a:defRPr b="1"/>
            </a:lvl2pPr>
            <a:lvl3pPr indent="-381000" lvl="2" marL="1371600" rtl="0" algn="ctr">
              <a:spcBef>
                <a:spcPts val="0"/>
              </a:spcBef>
              <a:spcAft>
                <a:spcPts val="0"/>
              </a:spcAft>
              <a:buSzPts val="2400"/>
              <a:buChar char="■"/>
              <a:defRPr b="1"/>
            </a:lvl3pPr>
            <a:lvl4pPr indent="-381000" lvl="3" marL="1828800" rtl="0" algn="ctr">
              <a:spcBef>
                <a:spcPts val="0"/>
              </a:spcBef>
              <a:spcAft>
                <a:spcPts val="0"/>
              </a:spcAft>
              <a:buSzPts val="2400"/>
              <a:buChar char="●"/>
              <a:defRPr b="1" sz="2400"/>
            </a:lvl4pPr>
            <a:lvl5pPr indent="-381000" lvl="4" marL="2286000" rtl="0" algn="ctr">
              <a:spcBef>
                <a:spcPts val="0"/>
              </a:spcBef>
              <a:spcAft>
                <a:spcPts val="0"/>
              </a:spcAft>
              <a:buSzPts val="2400"/>
              <a:buChar char="○"/>
              <a:defRPr b="1" sz="2400"/>
            </a:lvl5pPr>
            <a:lvl6pPr indent="-381000" lvl="5" marL="2743200" rtl="0" algn="ctr">
              <a:spcBef>
                <a:spcPts val="0"/>
              </a:spcBef>
              <a:spcAft>
                <a:spcPts val="0"/>
              </a:spcAft>
              <a:buSzPts val="2400"/>
              <a:buChar char="■"/>
              <a:defRPr b="1" sz="2400"/>
            </a:lvl6pPr>
            <a:lvl7pPr indent="-381000" lvl="6" marL="3200400" rtl="0" algn="ctr">
              <a:spcBef>
                <a:spcPts val="0"/>
              </a:spcBef>
              <a:spcAft>
                <a:spcPts val="0"/>
              </a:spcAft>
              <a:buSzPts val="2400"/>
              <a:buChar char="●"/>
              <a:defRPr b="1" sz="2400"/>
            </a:lvl7pPr>
            <a:lvl8pPr indent="-381000" lvl="7" marL="3657600" rtl="0" algn="ctr">
              <a:spcBef>
                <a:spcPts val="0"/>
              </a:spcBef>
              <a:spcAft>
                <a:spcPts val="0"/>
              </a:spcAft>
              <a:buSzPts val="2400"/>
              <a:buChar char="○"/>
              <a:defRPr b="1" sz="2400"/>
            </a:lvl8pPr>
            <a:lvl9pPr indent="-381000" lvl="8" marL="4114800" algn="ctr">
              <a:spcBef>
                <a:spcPts val="0"/>
              </a:spcBef>
              <a:spcAft>
                <a:spcPts val="0"/>
              </a:spcAft>
              <a:buSzPts val="2400"/>
              <a:buChar char="■"/>
              <a:defRPr b="1" sz="2400"/>
            </a:lvl9pPr>
          </a:lstStyle>
          <a:p/>
        </p:txBody>
      </p:sp>
      <p:grpSp>
        <p:nvGrpSpPr>
          <p:cNvPr id="29" name="Google Shape;29;p4"/>
          <p:cNvGrpSpPr/>
          <p:nvPr/>
        </p:nvGrpSpPr>
        <p:grpSpPr>
          <a:xfrm>
            <a:off x="3954441" y="1078293"/>
            <a:ext cx="1212106" cy="1158543"/>
            <a:chOff x="3754950" y="1132925"/>
            <a:chExt cx="1580939" cy="1544725"/>
          </a:xfrm>
        </p:grpSpPr>
        <p:sp>
          <p:nvSpPr>
            <p:cNvPr id="30" name="Google Shape;30;p4"/>
            <p:cNvSpPr/>
            <p:nvPr/>
          </p:nvSpPr>
          <p:spPr>
            <a:xfrm>
              <a:off x="3907350" y="1285321"/>
              <a:ext cx="1329300" cy="1329300"/>
            </a:xfrm>
            <a:prstGeom prst="ellipse">
              <a:avLst/>
            </a:prstGeom>
            <a:noFill/>
            <a:ln cap="flat" cmpd="sng" w="9525">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400000">
              <a:off x="3754950" y="1132925"/>
              <a:ext cx="1480500" cy="1480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4"/>
            <p:cNvCxnSpPr>
              <a:endCxn id="30" idx="1"/>
            </p:cNvCxnSpPr>
            <p:nvPr/>
          </p:nvCxnSpPr>
          <p:spPr>
            <a:xfrm>
              <a:off x="3890221" y="1267893"/>
              <a:ext cx="211800" cy="212100"/>
            </a:xfrm>
            <a:prstGeom prst="straightConnector1">
              <a:avLst/>
            </a:prstGeom>
            <a:noFill/>
            <a:ln cap="flat" cmpd="sng" w="9525">
              <a:solidFill>
                <a:srgbClr val="FFFFFF"/>
              </a:solidFill>
              <a:prstDash val="dash"/>
              <a:round/>
              <a:headEnd len="med" w="med" type="none"/>
              <a:tailEnd len="med" w="med" type="none"/>
            </a:ln>
          </p:spPr>
        </p:cxnSp>
        <p:cxnSp>
          <p:nvCxnSpPr>
            <p:cNvPr id="33" name="Google Shape;33;p4"/>
            <p:cNvCxnSpPr/>
            <p:nvPr/>
          </p:nvCxnSpPr>
          <p:spPr>
            <a:xfrm>
              <a:off x="5335889" y="1276425"/>
              <a:ext cx="0" cy="1393500"/>
            </a:xfrm>
            <a:prstGeom prst="straightConnector1">
              <a:avLst/>
            </a:prstGeom>
            <a:noFill/>
            <a:ln cap="flat" cmpd="sng" w="9525">
              <a:solidFill>
                <a:srgbClr val="FFFFFF"/>
              </a:solidFill>
              <a:prstDash val="solid"/>
              <a:round/>
              <a:headEnd len="sm" w="sm" type="triangle"/>
              <a:tailEnd len="sm" w="sm" type="triangle"/>
            </a:ln>
          </p:spPr>
        </p:cxnSp>
        <p:sp>
          <p:nvSpPr>
            <p:cNvPr id="34" name="Google Shape;34;p4"/>
            <p:cNvSpPr/>
            <p:nvPr/>
          </p:nvSpPr>
          <p:spPr>
            <a:xfrm>
              <a:off x="4222975" y="1683233"/>
              <a:ext cx="698050" cy="549925"/>
            </a:xfrm>
            <a:prstGeom prst="rect">
              <a:avLst/>
            </a:prstGeom>
          </p:spPr>
          <p:txBody>
            <a:bodyPr>
              <a:prstTxWarp prst="textPlain"/>
            </a:bodyPr>
            <a:lstStyle/>
            <a:p>
              <a:pPr lvl="0" algn="ctr"/>
              <a:r>
                <a:rPr b="1" i="0">
                  <a:ln cap="flat" cmpd="sng" w="19050">
                    <a:solidFill>
                      <a:srgbClr val="FFFFFF"/>
                    </a:solidFill>
                    <a:prstDash val="solid"/>
                    <a:round/>
                    <a:headEnd len="sm" w="sm" type="none"/>
                    <a:tailEnd len="sm" w="sm" type="none"/>
                  </a:ln>
                  <a:noFill/>
                  <a:latin typeface="Arial"/>
                </a:rPr>
                <a:t>“</a:t>
              </a:r>
            </a:p>
          </p:txBody>
        </p:sp>
        <p:cxnSp>
          <p:nvCxnSpPr>
            <p:cNvPr id="35" name="Google Shape;35;p4"/>
            <p:cNvCxnSpPr>
              <a:stCxn id="30" idx="5"/>
            </p:cNvCxnSpPr>
            <p:nvPr/>
          </p:nvCxnSpPr>
          <p:spPr>
            <a:xfrm>
              <a:off x="5041979" y="2419950"/>
              <a:ext cx="253800" cy="257700"/>
            </a:xfrm>
            <a:prstGeom prst="straightConnector1">
              <a:avLst/>
            </a:prstGeom>
            <a:noFill/>
            <a:ln cap="flat" cmpd="sng" w="9525">
              <a:solidFill>
                <a:srgbClr val="FFFFFF"/>
              </a:solidFill>
              <a:prstDash val="dash"/>
              <a:round/>
              <a:headEnd len="med" w="med" type="none"/>
              <a:tailEnd len="med" w="med" type="none"/>
            </a:ln>
          </p:spPr>
        </p:cxnSp>
        <p:cxnSp>
          <p:nvCxnSpPr>
            <p:cNvPr id="36" name="Google Shape;36;p4"/>
            <p:cNvCxnSpPr/>
            <p:nvPr/>
          </p:nvCxnSpPr>
          <p:spPr>
            <a:xfrm>
              <a:off x="4244700" y="1591869"/>
              <a:ext cx="654600" cy="0"/>
            </a:xfrm>
            <a:prstGeom prst="straightConnector1">
              <a:avLst/>
            </a:prstGeom>
            <a:noFill/>
            <a:ln cap="flat" cmpd="sng" w="9525">
              <a:solidFill>
                <a:srgbClr val="FFFFFF"/>
              </a:solidFill>
              <a:prstDash val="solid"/>
              <a:round/>
              <a:headEnd len="sm" w="sm" type="triangle"/>
              <a:tailEnd len="sm" w="sm" type="triangle"/>
            </a:ln>
          </p:spPr>
        </p:cxnSp>
      </p:grpSp>
      <p:sp>
        <p:nvSpPr>
          <p:cNvPr id="37" name="Google Shape;37;p4"/>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8" name="Shape 38"/>
        <p:cNvGrpSpPr/>
        <p:nvPr/>
      </p:nvGrpSpPr>
      <p:grpSpPr>
        <a:xfrm>
          <a:off x="0" y="0"/>
          <a:ext cx="0" cy="0"/>
          <a:chOff x="0" y="0"/>
          <a:chExt cx="0" cy="0"/>
        </a:xfrm>
      </p:grpSpPr>
      <p:sp>
        <p:nvSpPr>
          <p:cNvPr id="39" name="Google Shape;39;p5"/>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0" name="Google Shape;40;p5"/>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41" name="Google Shape;41;p5"/>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2" name="Shape 42"/>
        <p:cNvGrpSpPr/>
        <p:nvPr/>
      </p:nvGrpSpPr>
      <p:grpSpPr>
        <a:xfrm>
          <a:off x="0" y="0"/>
          <a:ext cx="0" cy="0"/>
          <a:chOff x="0" y="0"/>
          <a:chExt cx="0" cy="0"/>
        </a:xfrm>
      </p:grpSpPr>
      <p:sp>
        <p:nvSpPr>
          <p:cNvPr id="43" name="Google Shape;43;p6"/>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4" name="Google Shape;44;p6"/>
          <p:cNvSpPr txBox="1"/>
          <p:nvPr>
            <p:ph idx="1" type="body"/>
          </p:nvPr>
        </p:nvSpPr>
        <p:spPr>
          <a:xfrm>
            <a:off x="420778" y="1239803"/>
            <a:ext cx="3994500" cy="3725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5" name="Google Shape;45;p6"/>
          <p:cNvSpPr txBox="1"/>
          <p:nvPr>
            <p:ph idx="2" type="body"/>
          </p:nvPr>
        </p:nvSpPr>
        <p:spPr>
          <a:xfrm>
            <a:off x="4731381" y="1239803"/>
            <a:ext cx="3994500" cy="3725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6" name="Google Shape;46;p6"/>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7" name="Shape 47"/>
        <p:cNvGrpSpPr/>
        <p:nvPr/>
      </p:nvGrpSpPr>
      <p:grpSpPr>
        <a:xfrm>
          <a:off x="0" y="0"/>
          <a:ext cx="0" cy="0"/>
          <a:chOff x="0" y="0"/>
          <a:chExt cx="0" cy="0"/>
        </a:xfrm>
      </p:grpSpPr>
      <p:sp>
        <p:nvSpPr>
          <p:cNvPr id="48" name="Google Shape;48;p7"/>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9" name="Google Shape;49;p7"/>
          <p:cNvSpPr txBox="1"/>
          <p:nvPr>
            <p:ph idx="1" type="body"/>
          </p:nvPr>
        </p:nvSpPr>
        <p:spPr>
          <a:xfrm>
            <a:off x="457200"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0" name="Google Shape;50;p7"/>
          <p:cNvSpPr txBox="1"/>
          <p:nvPr>
            <p:ph idx="2" type="body"/>
          </p:nvPr>
        </p:nvSpPr>
        <p:spPr>
          <a:xfrm>
            <a:off x="3223964"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1" name="Google Shape;51;p7"/>
          <p:cNvSpPr txBox="1"/>
          <p:nvPr>
            <p:ph idx="3" type="body"/>
          </p:nvPr>
        </p:nvSpPr>
        <p:spPr>
          <a:xfrm>
            <a:off x="5990727"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2" name="Google Shape;52;p7"/>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5" name="Google Shape;55;p8"/>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58" name="Google Shape;58;p9"/>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0"/>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404330" y="493832"/>
            <a:ext cx="8229600" cy="41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p:txBody>
      </p:sp>
      <p:sp>
        <p:nvSpPr>
          <p:cNvPr id="9" name="Google Shape;9;p1"/>
          <p:cNvSpPr txBox="1"/>
          <p:nvPr>
            <p:ph idx="1" type="body"/>
          </p:nvPr>
        </p:nvSpPr>
        <p:spPr>
          <a:xfrm>
            <a:off x="457200" y="1125000"/>
            <a:ext cx="8229600" cy="36390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indent="-381000" lvl="1" marL="9144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indent="-381000" lvl="2" marL="13716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indent="-381000" lvl="3" marL="18288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indent="-381000" lvl="4" marL="2286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indent="-381000" lvl="5" marL="27432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indent="-381000" lvl="6" marL="32004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indent="-381000" lvl="7" marL="36576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indent="-381000" lvl="8" marL="41148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p:txBody>
      </p:sp>
      <p:sp>
        <p:nvSpPr>
          <p:cNvPr id="10" name="Google Shape;10;p1"/>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2.png"/><Relationship Id="rId7" Type="http://schemas.openxmlformats.org/officeDocument/2006/relationships/image" Target="../media/image12.png"/><Relationship Id="rId8"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1"/>
          <p:cNvSpPr txBox="1"/>
          <p:nvPr>
            <p:ph type="ctrTitle"/>
          </p:nvPr>
        </p:nvSpPr>
        <p:spPr>
          <a:xfrm>
            <a:off x="1167000" y="2484973"/>
            <a:ext cx="7212600" cy="928800"/>
          </a:xfrm>
          <a:prstGeom prst="rect">
            <a:avLst/>
          </a:prstGeom>
        </p:spPr>
        <p:txBody>
          <a:bodyPr anchorCtr="0" anchor="b" bIns="91425" lIns="91425" spcFirstLastPara="1" rIns="91425" wrap="square" tIns="91425">
            <a:noAutofit/>
          </a:bodyPr>
          <a:lstStyle/>
          <a:p>
            <a:pPr indent="0" lvl="0" marL="0" rtl="0" algn="l">
              <a:lnSpc>
                <a:spcPct val="120000"/>
              </a:lnSpc>
              <a:spcBef>
                <a:spcPts val="0"/>
              </a:spcBef>
              <a:spcAft>
                <a:spcPts val="600"/>
              </a:spcAft>
              <a:buClr>
                <a:schemeClr val="dk1"/>
              </a:buClr>
              <a:buSzPts val="1100"/>
              <a:buFont typeface="Arial"/>
              <a:buNone/>
            </a:pPr>
            <a:r>
              <a:rPr lang="en" sz="3800">
                <a:solidFill>
                  <a:srgbClr val="1B1B1B"/>
                </a:solidFill>
                <a:highlight>
                  <a:srgbClr val="FFFFFF"/>
                </a:highlight>
                <a:latin typeface="Roboto"/>
                <a:ea typeface="Roboto"/>
                <a:cs typeface="Roboto"/>
                <a:sym typeface="Roboto"/>
              </a:rPr>
              <a:t>Support Vector Machine (SVM)</a:t>
            </a:r>
            <a:endParaRPr/>
          </a:p>
        </p:txBody>
      </p:sp>
      <p:sp>
        <p:nvSpPr>
          <p:cNvPr id="66" name="Google Shape;66;p11"/>
          <p:cNvSpPr txBox="1"/>
          <p:nvPr/>
        </p:nvSpPr>
        <p:spPr>
          <a:xfrm>
            <a:off x="5454325" y="3937175"/>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sine"/>
                <a:ea typeface="Cousine"/>
                <a:cs typeface="Cousine"/>
                <a:sym typeface="Cousine"/>
              </a:rPr>
              <a:t>TẠ BÍCH LÂM 1451020134 </a:t>
            </a:r>
            <a:endParaRPr>
              <a:latin typeface="Cousine"/>
              <a:ea typeface="Cousine"/>
              <a:cs typeface="Cousine"/>
              <a:sym typeface="Cousine"/>
            </a:endParaRPr>
          </a:p>
        </p:txBody>
      </p:sp>
      <p:sp>
        <p:nvSpPr>
          <p:cNvPr id="67" name="Google Shape;67;p11"/>
          <p:cNvSpPr txBox="1"/>
          <p:nvPr/>
        </p:nvSpPr>
        <p:spPr>
          <a:xfrm>
            <a:off x="2440650" y="4625425"/>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sine"/>
                <a:ea typeface="Cousine"/>
                <a:cs typeface="Cousine"/>
                <a:sym typeface="Cousine"/>
              </a:rPr>
              <a:t>https://github.com/aimeee2312/svm</a:t>
            </a:r>
            <a:endParaRPr>
              <a:latin typeface="Cousine"/>
              <a:ea typeface="Cousine"/>
              <a:cs typeface="Cousine"/>
              <a:sym typeface="Cousi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425125" y="-3"/>
            <a:ext cx="8229600" cy="616200"/>
          </a:xfrm>
          <a:prstGeom prst="rect">
            <a:avLst/>
          </a:prstGeom>
        </p:spPr>
        <p:txBody>
          <a:bodyPr anchorCtr="0" anchor="t" bIns="91425" lIns="91425" spcFirstLastPara="1" rIns="91425" wrap="square" tIns="91425">
            <a:noAutofit/>
          </a:bodyPr>
          <a:lstStyle/>
          <a:p>
            <a:pPr indent="0" lvl="0" marL="0" rtl="0" algn="l">
              <a:lnSpc>
                <a:spcPct val="120000"/>
              </a:lnSpc>
              <a:spcBef>
                <a:spcPts val="3500"/>
              </a:spcBef>
              <a:spcAft>
                <a:spcPts val="0"/>
              </a:spcAft>
              <a:buClr>
                <a:schemeClr val="dk1"/>
              </a:buClr>
              <a:buSzPts val="1100"/>
              <a:buFont typeface="Arial"/>
              <a:buNone/>
            </a:pPr>
            <a:r>
              <a:rPr b="1" lang="en" sz="2900">
                <a:solidFill>
                  <a:srgbClr val="1B1B1B"/>
                </a:solidFill>
                <a:highlight>
                  <a:srgbClr val="FFFFFF"/>
                </a:highlight>
                <a:latin typeface="Arial"/>
                <a:ea typeface="Arial"/>
                <a:cs typeface="Arial"/>
                <a:sym typeface="Arial"/>
              </a:rPr>
              <a:t>Kết luận về bài toán</a:t>
            </a:r>
            <a:endParaRPr b="1" sz="2900">
              <a:solidFill>
                <a:srgbClr val="1B1B1B"/>
              </a:solidFill>
              <a:highlight>
                <a:srgbClr val="FFFFFF"/>
              </a:highlight>
              <a:latin typeface="Arial"/>
              <a:ea typeface="Arial"/>
              <a:cs typeface="Arial"/>
              <a:sym typeface="Arial"/>
            </a:endParaRPr>
          </a:p>
          <a:p>
            <a:pPr indent="0" lvl="0" marL="0" rtl="0" algn="l">
              <a:spcBef>
                <a:spcPts val="1400"/>
              </a:spcBef>
              <a:spcAft>
                <a:spcPts val="0"/>
              </a:spcAft>
              <a:buNone/>
            </a:pPr>
            <a:r>
              <a:t/>
            </a:r>
            <a:endParaRPr/>
          </a:p>
        </p:txBody>
      </p:sp>
      <p:sp>
        <p:nvSpPr>
          <p:cNvPr id="148" name="Google Shape;148;p20"/>
          <p:cNvSpPr txBox="1"/>
          <p:nvPr>
            <p:ph idx="1" type="body"/>
          </p:nvPr>
        </p:nvSpPr>
        <p:spPr>
          <a:xfrm>
            <a:off x="457200" y="1234150"/>
            <a:ext cx="8164800" cy="1156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50">
                <a:solidFill>
                  <a:srgbClr val="1B1B1B"/>
                </a:solidFill>
                <a:highlight>
                  <a:srgbClr val="FFFFFF"/>
                </a:highlight>
                <a:latin typeface="Arial"/>
                <a:ea typeface="Arial"/>
                <a:cs typeface="Arial"/>
                <a:sym typeface="Arial"/>
              </a:rPr>
              <a:t>Là một kĩ thuật phân lớp khá phổ biến, SVM thể hiện được nhiều ưu điểm trong số đó có việc tính toán hiệu quả trên các tập dữ liệu lớn. Có thể kể thêm một số Ưu điểm của phương pháp này như:</a:t>
            </a:r>
            <a:endParaRPr/>
          </a:p>
        </p:txBody>
      </p:sp>
      <p:sp>
        <p:nvSpPr>
          <p:cNvPr id="149" name="Google Shape;149;p20"/>
          <p:cNvSpPr txBox="1"/>
          <p:nvPr>
            <p:ph idx="3" type="body"/>
          </p:nvPr>
        </p:nvSpPr>
        <p:spPr>
          <a:xfrm>
            <a:off x="358500" y="2018625"/>
            <a:ext cx="8344800" cy="2806800"/>
          </a:xfrm>
          <a:prstGeom prst="rect">
            <a:avLst/>
          </a:prstGeom>
        </p:spPr>
        <p:txBody>
          <a:bodyPr anchorCtr="0" anchor="t" bIns="91425" lIns="91425" spcFirstLastPara="1" rIns="91425" wrap="square" tIns="91425">
            <a:noAutofit/>
          </a:bodyPr>
          <a:lstStyle/>
          <a:p>
            <a:pPr indent="-314325" lvl="0" marL="457200" rtl="0" algn="l">
              <a:lnSpc>
                <a:spcPct val="115000"/>
              </a:lnSpc>
              <a:spcBef>
                <a:spcPts val="1400"/>
              </a:spcBef>
              <a:spcAft>
                <a:spcPts val="0"/>
              </a:spcAft>
              <a:buClr>
                <a:srgbClr val="1B1B1B"/>
              </a:buClr>
              <a:buSzPts val="1350"/>
              <a:buFont typeface="Arial"/>
              <a:buChar char="●"/>
            </a:pPr>
            <a:r>
              <a:rPr lang="en" sz="1350">
                <a:solidFill>
                  <a:srgbClr val="1B1B1B"/>
                </a:solidFill>
                <a:highlight>
                  <a:srgbClr val="FFFFFF"/>
                </a:highlight>
                <a:latin typeface="Arial"/>
                <a:ea typeface="Arial"/>
                <a:cs typeface="Arial"/>
                <a:sym typeface="Arial"/>
              </a:rPr>
              <a:t>Xử lý trên không gian số chiều cao: SVM là một công cụ tính toán hiệu quả trong không gian chiều cao, trong đó đặc biệt áp dụng cho các bài toán phân loại văn bản và phân tích quan điểm nơi chiều có thể cực kỳ lớn.</a:t>
            </a:r>
            <a:endParaRPr sz="1350">
              <a:solidFill>
                <a:srgbClr val="1B1B1B"/>
              </a:solidFill>
              <a:highlight>
                <a:srgbClr val="FFFFFF"/>
              </a:highlight>
              <a:latin typeface="Arial"/>
              <a:ea typeface="Arial"/>
              <a:cs typeface="Arial"/>
              <a:sym typeface="Arial"/>
            </a:endParaRPr>
          </a:p>
          <a:p>
            <a:pPr indent="-314325" lvl="0" marL="457200" rtl="0" algn="l">
              <a:lnSpc>
                <a:spcPct val="115000"/>
              </a:lnSpc>
              <a:spcBef>
                <a:spcPts val="0"/>
              </a:spcBef>
              <a:spcAft>
                <a:spcPts val="0"/>
              </a:spcAft>
              <a:buClr>
                <a:srgbClr val="1B1B1B"/>
              </a:buClr>
              <a:buSzPts val="1350"/>
              <a:buFont typeface="Arial"/>
              <a:buChar char="●"/>
            </a:pPr>
            <a:r>
              <a:rPr lang="en" sz="1350">
                <a:solidFill>
                  <a:srgbClr val="1B1B1B"/>
                </a:solidFill>
                <a:highlight>
                  <a:srgbClr val="FFFFFF"/>
                </a:highlight>
                <a:latin typeface="Arial"/>
                <a:ea typeface="Arial"/>
                <a:cs typeface="Arial"/>
                <a:sym typeface="Arial"/>
              </a:rPr>
              <a:t>Tiết kiệm bộ nhớ: Do chỉ có một tập hợp con của các điểm được sử dụng trong quá trình huấn luyện và ra quyết định thực tế cho các điểm dữ liệu mới nên chỉ có những điểm cần thiết mới được lưu trữ trong bộ nhớ khi ra quyết định.</a:t>
            </a:r>
            <a:endParaRPr sz="1350">
              <a:solidFill>
                <a:srgbClr val="1B1B1B"/>
              </a:solidFill>
              <a:highlight>
                <a:srgbClr val="FFFFFF"/>
              </a:highlight>
              <a:latin typeface="Arial"/>
              <a:ea typeface="Arial"/>
              <a:cs typeface="Arial"/>
              <a:sym typeface="Arial"/>
            </a:endParaRPr>
          </a:p>
          <a:p>
            <a:pPr indent="-314325" lvl="0" marL="457200" rtl="0" algn="l">
              <a:lnSpc>
                <a:spcPct val="115000"/>
              </a:lnSpc>
              <a:spcBef>
                <a:spcPts val="0"/>
              </a:spcBef>
              <a:spcAft>
                <a:spcPts val="0"/>
              </a:spcAft>
              <a:buClr>
                <a:srgbClr val="1B1B1B"/>
              </a:buClr>
              <a:buSzPts val="1350"/>
              <a:buFont typeface="Arial"/>
              <a:buChar char="●"/>
            </a:pPr>
            <a:r>
              <a:rPr lang="en" sz="1350">
                <a:solidFill>
                  <a:srgbClr val="1B1B1B"/>
                </a:solidFill>
                <a:highlight>
                  <a:srgbClr val="FFFFFF"/>
                </a:highlight>
                <a:latin typeface="Arial"/>
                <a:ea typeface="Arial"/>
                <a:cs typeface="Arial"/>
                <a:sym typeface="Arial"/>
              </a:rPr>
              <a:t>Tính linh hoạt - phân lớp thường là phi tuyến tính. Khả năng áp dụng Kernel mới cho phép linh động giữa các phương pháp tuyến tính và phi tuyến tính từ đó khiến cho hiệu suất phân loại lớn hơn.</a:t>
            </a:r>
            <a:endParaRPr sz="1350">
              <a:solidFill>
                <a:srgbClr val="1B1B1B"/>
              </a:solidFill>
              <a:highlight>
                <a:srgbClr val="FFFFFF"/>
              </a:highlight>
              <a:latin typeface="Arial"/>
              <a:ea typeface="Arial"/>
              <a:cs typeface="Arial"/>
              <a:sym typeface="Arial"/>
            </a:endParaRPr>
          </a:p>
          <a:p>
            <a:pPr indent="0" lvl="0" marL="0" rtl="0" algn="l">
              <a:spcBef>
                <a:spcPts val="700"/>
              </a:spcBef>
              <a:spcAft>
                <a:spcPts val="0"/>
              </a:spcAft>
              <a:buNone/>
            </a:pPr>
            <a:r>
              <a:rPr lang="en"/>
              <a:t> </a:t>
            </a:r>
            <a:endParaRPr/>
          </a:p>
          <a:p>
            <a:pPr indent="0" lvl="0" marL="0" rtl="0" algn="l">
              <a:spcBef>
                <a:spcPts val="600"/>
              </a:spcBef>
              <a:spcAft>
                <a:spcPts val="0"/>
              </a:spcAft>
              <a:buNone/>
            </a:pPr>
            <a:r>
              <a:t/>
            </a:r>
            <a:endParaRPr/>
          </a:p>
        </p:txBody>
      </p:sp>
      <p:sp>
        <p:nvSpPr>
          <p:cNvPr id="150" name="Google Shape;150;p20"/>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1B1B1B"/>
                </a:solidFill>
                <a:highlight>
                  <a:srgbClr val="FFFFFF"/>
                </a:highlight>
                <a:latin typeface="Arial"/>
                <a:ea typeface="Arial"/>
                <a:cs typeface="Arial"/>
                <a:sym typeface="Arial"/>
              </a:rPr>
              <a:t>Nhược điểm:</a:t>
            </a:r>
            <a:endParaRPr/>
          </a:p>
        </p:txBody>
      </p:sp>
      <p:sp>
        <p:nvSpPr>
          <p:cNvPr id="156" name="Google Shape;156;p21"/>
          <p:cNvSpPr txBox="1"/>
          <p:nvPr>
            <p:ph idx="1" type="body"/>
          </p:nvPr>
        </p:nvSpPr>
        <p:spPr>
          <a:xfrm>
            <a:off x="404325" y="1056975"/>
            <a:ext cx="8461800" cy="2480700"/>
          </a:xfrm>
          <a:prstGeom prst="rect">
            <a:avLst/>
          </a:prstGeom>
        </p:spPr>
        <p:txBody>
          <a:bodyPr anchorCtr="0" anchor="t" bIns="91425" lIns="91425" spcFirstLastPara="1" rIns="91425" wrap="square" tIns="91425">
            <a:noAutofit/>
          </a:bodyPr>
          <a:lstStyle/>
          <a:p>
            <a:pPr indent="-314325" lvl="0" marL="457200" rtl="0" algn="l">
              <a:lnSpc>
                <a:spcPct val="115000"/>
              </a:lnSpc>
              <a:spcBef>
                <a:spcPts val="1400"/>
              </a:spcBef>
              <a:spcAft>
                <a:spcPts val="0"/>
              </a:spcAft>
              <a:buClr>
                <a:srgbClr val="1B1B1B"/>
              </a:buClr>
              <a:buSzPts val="1350"/>
              <a:buFont typeface="Arial"/>
              <a:buChar char="●"/>
            </a:pPr>
            <a:r>
              <a:rPr lang="en" sz="1350">
                <a:solidFill>
                  <a:srgbClr val="1B1B1B"/>
                </a:solidFill>
                <a:highlight>
                  <a:srgbClr val="FFFFFF"/>
                </a:highlight>
                <a:latin typeface="Arial"/>
                <a:ea typeface="Arial"/>
                <a:cs typeface="Arial"/>
                <a:sym typeface="Arial"/>
              </a:rPr>
              <a:t>Bài toán số chiều cao: Trong trường hợp số lượng thuộc tính (p) của tập dữ liệu lớn hơn rất nhiều so với số lượng dữ liệu (n) thì SVM cho kết quả khá tồi.</a:t>
            </a:r>
            <a:endParaRPr sz="1350">
              <a:solidFill>
                <a:srgbClr val="1B1B1B"/>
              </a:solidFill>
              <a:highlight>
                <a:srgbClr val="FFFFFF"/>
              </a:highlight>
              <a:latin typeface="Arial"/>
              <a:ea typeface="Arial"/>
              <a:cs typeface="Arial"/>
              <a:sym typeface="Arial"/>
            </a:endParaRPr>
          </a:p>
          <a:p>
            <a:pPr indent="-314325" lvl="0" marL="457200" rtl="0" algn="l">
              <a:lnSpc>
                <a:spcPct val="115000"/>
              </a:lnSpc>
              <a:spcBef>
                <a:spcPts val="0"/>
              </a:spcBef>
              <a:spcAft>
                <a:spcPts val="0"/>
              </a:spcAft>
              <a:buClr>
                <a:srgbClr val="1B1B1B"/>
              </a:buClr>
              <a:buSzPts val="1350"/>
              <a:buFont typeface="Arial"/>
              <a:buChar char="●"/>
            </a:pPr>
            <a:r>
              <a:rPr lang="en" sz="1350">
                <a:solidFill>
                  <a:srgbClr val="1B1B1B"/>
                </a:solidFill>
                <a:highlight>
                  <a:srgbClr val="FFFFFF"/>
                </a:highlight>
                <a:latin typeface="Arial"/>
                <a:ea typeface="Arial"/>
                <a:cs typeface="Arial"/>
                <a:sym typeface="Arial"/>
              </a:rPr>
              <a:t>Chưa thể hiện rõ tính xác suất: Việc phân lớp của SVM chỉ là việc cố gắng tách các đối tượng vào hai lớp được phân tách bởi siêu phẳng SVM. Điều này chưa giải thích được xác suất xuất hiện của một thành viên trong một nhóm là như thế nào. Tuy nhiên hiệu quả của việc phân lớp có thể được xác định dựa vào khái niệm margin từ điểm dữ liệu mới đến siêu phẳng phân lớp mà chúng ta đã bàn luận ở trên.</a:t>
            </a:r>
            <a:endParaRPr sz="1350">
              <a:solidFill>
                <a:srgbClr val="1B1B1B"/>
              </a:solidFill>
              <a:highlight>
                <a:srgbClr val="FFFFFF"/>
              </a:highlight>
              <a:latin typeface="Arial"/>
              <a:ea typeface="Arial"/>
              <a:cs typeface="Arial"/>
              <a:sym typeface="Arial"/>
            </a:endParaRPr>
          </a:p>
          <a:p>
            <a:pPr indent="0" lvl="0" marL="0" rtl="0" algn="l">
              <a:spcBef>
                <a:spcPts val="700"/>
              </a:spcBef>
              <a:spcAft>
                <a:spcPts val="0"/>
              </a:spcAft>
              <a:buNone/>
            </a:pPr>
            <a:r>
              <a:t/>
            </a:r>
            <a:endParaRPr/>
          </a:p>
        </p:txBody>
      </p:sp>
      <p:sp>
        <p:nvSpPr>
          <p:cNvPr id="157" name="Google Shape;157;p21"/>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idx="4294967295" type="body"/>
          </p:nvPr>
        </p:nvSpPr>
        <p:spPr>
          <a:xfrm>
            <a:off x="382350" y="434850"/>
            <a:ext cx="8140800" cy="404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50">
                <a:solidFill>
                  <a:srgbClr val="1B1B1B"/>
                </a:solidFill>
                <a:highlight>
                  <a:srgbClr val="FFFFFF"/>
                </a:highlight>
                <a:latin typeface="Arial"/>
                <a:ea typeface="Arial"/>
                <a:cs typeface="Arial"/>
                <a:sym typeface="Arial"/>
              </a:rPr>
              <a:t>Kết luận:</a:t>
            </a:r>
            <a:endParaRPr sz="1350">
              <a:solidFill>
                <a:srgbClr val="1B1B1B"/>
              </a:solidFill>
              <a:highlight>
                <a:srgbClr val="FFFFFF"/>
              </a:highlight>
              <a:latin typeface="Arial"/>
              <a:ea typeface="Arial"/>
              <a:cs typeface="Arial"/>
              <a:sym typeface="Arial"/>
            </a:endParaRPr>
          </a:p>
          <a:p>
            <a:pPr indent="0" lvl="0" marL="0" rtl="0" algn="l">
              <a:spcBef>
                <a:spcPts val="600"/>
              </a:spcBef>
              <a:spcAft>
                <a:spcPts val="0"/>
              </a:spcAft>
              <a:buNone/>
            </a:pPr>
            <a:r>
              <a:rPr lang="en" sz="1350">
                <a:solidFill>
                  <a:srgbClr val="1B1B1B"/>
                </a:solidFill>
                <a:highlight>
                  <a:srgbClr val="FFFFFF"/>
                </a:highlight>
                <a:latin typeface="Arial"/>
                <a:ea typeface="Arial"/>
                <a:cs typeface="Arial"/>
                <a:sym typeface="Arial"/>
              </a:rPr>
              <a:t> SVM là một phương pháp hiệu quả cho bài toán phân lớp dữ liệu. Nó là một công cụ đắc lực cho các bài toán về xử lý ảnh, phân loại văn bản, phân tích quan điểm.</a:t>
            </a:r>
            <a:endParaRPr sz="1350">
              <a:solidFill>
                <a:srgbClr val="1B1B1B"/>
              </a:solidFill>
              <a:highlight>
                <a:srgbClr val="FFFFFF"/>
              </a:highlight>
              <a:latin typeface="Arial"/>
              <a:ea typeface="Arial"/>
              <a:cs typeface="Arial"/>
              <a:sym typeface="Arial"/>
            </a:endParaRPr>
          </a:p>
          <a:p>
            <a:pPr indent="0" lvl="0" marL="0" rtl="0" algn="l">
              <a:spcBef>
                <a:spcPts val="600"/>
              </a:spcBef>
              <a:spcAft>
                <a:spcPts val="0"/>
              </a:spcAft>
              <a:buNone/>
            </a:pPr>
            <a:r>
              <a:t/>
            </a:r>
            <a:endParaRPr sz="1350">
              <a:solidFill>
                <a:srgbClr val="1B1B1B"/>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300">
                <a:solidFill>
                  <a:schemeClr val="dk1"/>
                </a:solidFill>
                <a:highlight>
                  <a:srgbClr val="FFFFFF"/>
                </a:highlight>
                <a:latin typeface="Arial"/>
                <a:ea typeface="Arial"/>
                <a:cs typeface="Arial"/>
                <a:sym typeface="Arial"/>
              </a:rPr>
              <a:t>Support Vector Machine là bài toán đi tìm mặt phân cách sao cho </a:t>
            </a:r>
            <a:r>
              <a:rPr i="1" lang="en" sz="1300">
                <a:solidFill>
                  <a:schemeClr val="dk1"/>
                </a:solidFill>
                <a:highlight>
                  <a:srgbClr val="FFFFFF"/>
                </a:highlight>
                <a:latin typeface="Arial"/>
                <a:ea typeface="Arial"/>
                <a:cs typeface="Arial"/>
                <a:sym typeface="Arial"/>
              </a:rPr>
              <a:t>margin</a:t>
            </a:r>
            <a:r>
              <a:rPr lang="en" sz="1300">
                <a:solidFill>
                  <a:schemeClr val="dk1"/>
                </a:solidFill>
                <a:highlight>
                  <a:srgbClr val="FFFFFF"/>
                </a:highlight>
                <a:latin typeface="Arial"/>
                <a:ea typeface="Arial"/>
                <a:cs typeface="Arial"/>
                <a:sym typeface="Arial"/>
              </a:rPr>
              <a:t> tìm được là lớn nhất, đồng nghĩa với việc các điểm dữ liệu </a:t>
            </a:r>
            <a:r>
              <a:rPr i="1" lang="en" sz="1300">
                <a:solidFill>
                  <a:schemeClr val="dk1"/>
                </a:solidFill>
                <a:highlight>
                  <a:srgbClr val="FFFFFF"/>
                </a:highlight>
                <a:latin typeface="Arial"/>
                <a:ea typeface="Arial"/>
                <a:cs typeface="Arial"/>
                <a:sym typeface="Arial"/>
              </a:rPr>
              <a:t>an toàn nhất</a:t>
            </a:r>
            <a:r>
              <a:rPr lang="en" sz="1300">
                <a:solidFill>
                  <a:schemeClr val="dk1"/>
                </a:solidFill>
                <a:highlight>
                  <a:srgbClr val="FFFFFF"/>
                </a:highlight>
                <a:latin typeface="Arial"/>
                <a:ea typeface="Arial"/>
                <a:cs typeface="Arial"/>
                <a:sym typeface="Arial"/>
              </a:rPr>
              <a:t> so với mặt phân cách.</a:t>
            </a:r>
            <a:endParaRPr sz="1300">
              <a:solidFill>
                <a:schemeClr val="dk1"/>
              </a:solidFill>
              <a:highlight>
                <a:srgbClr val="FFFFFF"/>
              </a:highlight>
              <a:latin typeface="Arial"/>
              <a:ea typeface="Arial"/>
              <a:cs typeface="Arial"/>
              <a:sym typeface="Arial"/>
            </a:endParaRPr>
          </a:p>
          <a:p>
            <a:pPr indent="0" lvl="0" marL="0" rtl="0" algn="l">
              <a:lnSpc>
                <a:spcPct val="115000"/>
              </a:lnSpc>
              <a:spcBef>
                <a:spcPts val="900"/>
              </a:spcBef>
              <a:spcAft>
                <a:spcPts val="0"/>
              </a:spcAft>
              <a:buNone/>
            </a:pPr>
            <a:r>
              <a:rPr lang="en" sz="1300">
                <a:solidFill>
                  <a:schemeClr val="dk1"/>
                </a:solidFill>
                <a:highlight>
                  <a:srgbClr val="FFFFFF"/>
                </a:highlight>
                <a:latin typeface="Arial"/>
                <a:ea typeface="Arial"/>
                <a:cs typeface="Arial"/>
                <a:sym typeface="Arial"/>
              </a:rPr>
              <a:t>Bài toán tối ưu trong SVM là một bài toán lồi với hàm mục tiêu là </a:t>
            </a:r>
            <a:r>
              <a:rPr i="1" lang="en" sz="1300">
                <a:solidFill>
                  <a:schemeClr val="dk1"/>
                </a:solidFill>
                <a:highlight>
                  <a:srgbClr val="FFFFFF"/>
                </a:highlight>
                <a:latin typeface="Arial"/>
                <a:ea typeface="Arial"/>
                <a:cs typeface="Arial"/>
                <a:sym typeface="Arial"/>
              </a:rPr>
              <a:t>stricly convex</a:t>
            </a:r>
            <a:r>
              <a:rPr lang="en" sz="1300">
                <a:solidFill>
                  <a:schemeClr val="dk1"/>
                </a:solidFill>
                <a:highlight>
                  <a:srgbClr val="FFFFFF"/>
                </a:highlight>
                <a:latin typeface="Arial"/>
                <a:ea typeface="Arial"/>
                <a:cs typeface="Arial"/>
                <a:sym typeface="Arial"/>
              </a:rPr>
              <a:t>, nghiệm của bài toán này là duy nhất. Hơn nữa, bài toán tối ưu đó là một Quadratic Programming (QP).</a:t>
            </a:r>
            <a:endParaRPr sz="1300">
              <a:solidFill>
                <a:schemeClr val="dk1"/>
              </a:solidFill>
              <a:highlight>
                <a:srgbClr val="FFFFFF"/>
              </a:highlight>
              <a:latin typeface="Arial"/>
              <a:ea typeface="Arial"/>
              <a:cs typeface="Arial"/>
              <a:sym typeface="Arial"/>
            </a:endParaRPr>
          </a:p>
          <a:p>
            <a:pPr indent="0" lvl="0" marL="0" rtl="0" algn="l">
              <a:spcBef>
                <a:spcPts val="900"/>
              </a:spcBef>
              <a:spcAft>
                <a:spcPts val="0"/>
              </a:spcAft>
              <a:buNone/>
            </a:pPr>
            <a:r>
              <a:t/>
            </a:r>
            <a:endParaRPr sz="1800"/>
          </a:p>
          <a:p>
            <a:pPr indent="0" lvl="0" marL="0" rtl="0" algn="l">
              <a:spcBef>
                <a:spcPts val="600"/>
              </a:spcBef>
              <a:spcAft>
                <a:spcPts val="0"/>
              </a:spcAft>
              <a:buNone/>
            </a:pPr>
            <a:r>
              <a:t/>
            </a:r>
            <a:endParaRPr sz="1800"/>
          </a:p>
        </p:txBody>
      </p:sp>
      <p:sp>
        <p:nvSpPr>
          <p:cNvPr id="163" name="Google Shape;163;p22"/>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idx="4294967295" type="body"/>
          </p:nvPr>
        </p:nvSpPr>
        <p:spPr>
          <a:xfrm>
            <a:off x="434050" y="745650"/>
            <a:ext cx="8328300" cy="344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50">
                <a:solidFill>
                  <a:srgbClr val="1B1B1B"/>
                </a:solidFill>
                <a:highlight>
                  <a:srgbClr val="FFFFFF"/>
                </a:highlight>
                <a:latin typeface="Arial"/>
                <a:ea typeface="Arial"/>
                <a:cs typeface="Arial"/>
                <a:sym typeface="Arial"/>
              </a:rPr>
              <a:t>Một yếu tố làm nên hiệu quả của SVM đó là việc sử dụng </a:t>
            </a:r>
            <a:r>
              <a:rPr i="1" lang="en" sz="1350">
                <a:solidFill>
                  <a:srgbClr val="1B1B1B"/>
                </a:solidFill>
                <a:highlight>
                  <a:srgbClr val="FFFFFF"/>
                </a:highlight>
                <a:latin typeface="Arial"/>
                <a:ea typeface="Arial"/>
                <a:cs typeface="Arial"/>
                <a:sym typeface="Arial"/>
              </a:rPr>
              <a:t>Kernel function</a:t>
            </a:r>
            <a:r>
              <a:rPr lang="en" sz="1350">
                <a:solidFill>
                  <a:srgbClr val="1B1B1B"/>
                </a:solidFill>
                <a:highlight>
                  <a:srgbClr val="FFFFFF"/>
                </a:highlight>
                <a:latin typeface="Arial"/>
                <a:ea typeface="Arial"/>
                <a:cs typeface="Arial"/>
                <a:sym typeface="Arial"/>
              </a:rPr>
              <a:t> khiến cho các phương pháp chuyển không gian trở nên linh hoạt hơn.</a:t>
            </a:r>
            <a:endParaRPr b="1"/>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sp>
        <p:nvSpPr>
          <p:cNvPr id="169" name="Google Shape;169;p23"/>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23"/>
          <p:cNvPicPr preferRelativeResize="0"/>
          <p:nvPr/>
        </p:nvPicPr>
        <p:blipFill>
          <a:blip r:embed="rId3">
            <a:alphaModFix/>
          </a:blip>
          <a:stretch>
            <a:fillRect/>
          </a:stretch>
        </p:blipFill>
        <p:spPr>
          <a:xfrm>
            <a:off x="2364525" y="1824950"/>
            <a:ext cx="4303249" cy="24098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2"/>
          <p:cNvSpPr txBox="1"/>
          <p:nvPr>
            <p:ph type="title"/>
          </p:nvPr>
        </p:nvSpPr>
        <p:spPr>
          <a:xfrm>
            <a:off x="374730" y="190407"/>
            <a:ext cx="8229600" cy="4134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2900">
                <a:solidFill>
                  <a:srgbClr val="1B1B1B"/>
                </a:solidFill>
                <a:highlight>
                  <a:srgbClr val="FFFFFF"/>
                </a:highlight>
                <a:latin typeface="Arial"/>
                <a:ea typeface="Arial"/>
                <a:cs typeface="Arial"/>
                <a:sym typeface="Arial"/>
              </a:rPr>
              <a:t>SVM là gì</a:t>
            </a:r>
            <a:endParaRPr b="1" sz="2900">
              <a:solidFill>
                <a:srgbClr val="1B1B1B"/>
              </a:solidFill>
              <a:highlight>
                <a:srgbClr val="FFFFFF"/>
              </a:highlight>
              <a:latin typeface="Arial"/>
              <a:ea typeface="Arial"/>
              <a:cs typeface="Arial"/>
              <a:sym typeface="Arial"/>
            </a:endParaRPr>
          </a:p>
          <a:p>
            <a:pPr indent="0" lvl="0" marL="0" rtl="0" algn="l">
              <a:spcBef>
                <a:spcPts val="1400"/>
              </a:spcBef>
              <a:spcAft>
                <a:spcPts val="0"/>
              </a:spcAft>
              <a:buNone/>
            </a:pPr>
            <a:r>
              <a:t/>
            </a:r>
            <a:endParaRPr/>
          </a:p>
        </p:txBody>
      </p:sp>
      <p:sp>
        <p:nvSpPr>
          <p:cNvPr id="73" name="Google Shape;73;p12"/>
          <p:cNvSpPr txBox="1"/>
          <p:nvPr/>
        </p:nvSpPr>
        <p:spPr>
          <a:xfrm>
            <a:off x="374725" y="754175"/>
            <a:ext cx="4301400" cy="165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50">
                <a:solidFill>
                  <a:srgbClr val="1B1B1B"/>
                </a:solidFill>
                <a:highlight>
                  <a:srgbClr val="FFFFFF"/>
                </a:highlight>
              </a:rPr>
              <a:t>SVM là một thuật toán giám sát (supervied learning) , nó có thể sử dụng cho cả việc phân loại hoặc đệ quy.</a:t>
            </a:r>
            <a:endParaRPr sz="1250">
              <a:solidFill>
                <a:srgbClr val="1B1B1B"/>
              </a:solidFill>
              <a:highlight>
                <a:srgbClr val="FFFFFF"/>
              </a:highlight>
            </a:endParaRPr>
          </a:p>
          <a:p>
            <a:pPr indent="0" lvl="0" marL="0" rtl="0" algn="l">
              <a:spcBef>
                <a:spcPts val="600"/>
              </a:spcBef>
              <a:spcAft>
                <a:spcPts val="0"/>
              </a:spcAft>
              <a:buNone/>
            </a:pPr>
            <a:r>
              <a:rPr lang="en" sz="1250">
                <a:solidFill>
                  <a:srgbClr val="1B1B1B"/>
                </a:solidFill>
                <a:highlight>
                  <a:srgbClr val="FFFFFF"/>
                </a:highlight>
              </a:rPr>
              <a:t>Là phương pháp dựa trên nền tảng của lý thuyết thống kê nên có một nền tảng toán học chặt chẽ để đảm bảo rằng kết quả tìm được là tối ưu </a:t>
            </a:r>
            <a:endParaRPr sz="1250">
              <a:solidFill>
                <a:srgbClr val="1B1B1B"/>
              </a:solidFill>
              <a:highlight>
                <a:srgbClr val="FFFFFF"/>
              </a:highlight>
            </a:endParaRPr>
          </a:p>
          <a:p>
            <a:pPr indent="0" lvl="0" marL="0" rtl="0" algn="l">
              <a:spcBef>
                <a:spcPts val="600"/>
              </a:spcBef>
              <a:spcAft>
                <a:spcPts val="0"/>
              </a:spcAft>
              <a:buNone/>
            </a:pPr>
            <a:r>
              <a:rPr lang="en" sz="1250">
                <a:solidFill>
                  <a:srgbClr val="1B1B1B"/>
                </a:solidFill>
                <a:highlight>
                  <a:srgbClr val="FFFFFF"/>
                </a:highlight>
              </a:rPr>
              <a:t>Là 1 phương pháp thử nghiệm,đưa ra 1 trong những phương pháp mạnh và chính xác nhất trong số các thuật toán nổi tiếng về phân lớp dữ liệu</a:t>
            </a:r>
            <a:endParaRPr sz="1250">
              <a:solidFill>
                <a:srgbClr val="1B1B1B"/>
              </a:solidFill>
              <a:highlight>
                <a:srgbClr val="FFFFFF"/>
              </a:highlight>
            </a:endParaRPr>
          </a:p>
          <a:p>
            <a:pPr indent="0" lvl="0" marL="0" rtl="0" algn="l">
              <a:spcBef>
                <a:spcPts val="600"/>
              </a:spcBef>
              <a:spcAft>
                <a:spcPts val="0"/>
              </a:spcAft>
              <a:buNone/>
            </a:pPr>
            <a:r>
              <a:t/>
            </a:r>
            <a:endParaRPr sz="1250">
              <a:solidFill>
                <a:srgbClr val="1B1B1B"/>
              </a:solidFill>
              <a:highlight>
                <a:srgbClr val="FFFFFF"/>
              </a:highlight>
            </a:endParaRPr>
          </a:p>
          <a:p>
            <a:pPr indent="0" lvl="0" marL="0" rtl="0" algn="l">
              <a:spcBef>
                <a:spcPts val="600"/>
              </a:spcBef>
              <a:spcAft>
                <a:spcPts val="0"/>
              </a:spcAft>
              <a:buNone/>
            </a:pPr>
            <a:r>
              <a:rPr lang="en" sz="1250">
                <a:solidFill>
                  <a:srgbClr val="1B1B1B"/>
                </a:solidFill>
                <a:highlight>
                  <a:srgbClr val="FFFFFF"/>
                </a:highlight>
              </a:rPr>
              <a:t>Tuy nhiên nó được sử dụng chủ yếu cho việc phân loại. Trong thuật toán này, chúng ta vẽ đồ thị dữ liệu là các điểm trong n chiều ( ở đây n là số lượng các tính năng bạn có) với giá trị của mỗi tính năng sẽ là một phần liên kết.</a:t>
            </a:r>
            <a:endParaRPr sz="1150">
              <a:solidFill>
                <a:srgbClr val="1B1B1B"/>
              </a:solidFill>
              <a:highlight>
                <a:srgbClr val="FFFFFF"/>
              </a:highlight>
            </a:endParaRPr>
          </a:p>
        </p:txBody>
      </p:sp>
      <p:sp>
        <p:nvSpPr>
          <p:cNvPr id="74" name="Google Shape;74;p12"/>
          <p:cNvSpPr txBox="1"/>
          <p:nvPr/>
        </p:nvSpPr>
        <p:spPr>
          <a:xfrm>
            <a:off x="4662625" y="486433"/>
            <a:ext cx="3941700" cy="165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solidFill>
                <a:srgbClr val="FFFFFF"/>
              </a:solidFill>
              <a:latin typeface="Cousine"/>
              <a:ea typeface="Cousine"/>
              <a:cs typeface="Cousine"/>
              <a:sym typeface="Cousine"/>
            </a:endParaRPr>
          </a:p>
        </p:txBody>
      </p:sp>
      <p:sp>
        <p:nvSpPr>
          <p:cNvPr id="75" name="Google Shape;75;p12"/>
          <p:cNvSpPr txBox="1"/>
          <p:nvPr/>
        </p:nvSpPr>
        <p:spPr>
          <a:xfrm>
            <a:off x="522725" y="4021783"/>
            <a:ext cx="8229600" cy="619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i="1" lang="en" sz="1350">
                <a:solidFill>
                  <a:srgbClr val="1B1B1B"/>
                </a:solidFill>
                <a:highlight>
                  <a:srgbClr val="FFFFFF"/>
                </a:highlight>
              </a:rPr>
              <a:t>Support Vectors</a:t>
            </a:r>
            <a:r>
              <a:rPr lang="en" sz="1350">
                <a:solidFill>
                  <a:srgbClr val="1B1B1B"/>
                </a:solidFill>
                <a:highlight>
                  <a:srgbClr val="FFFFFF"/>
                </a:highlight>
              </a:rPr>
              <a:t> hiểu một cách đơn giản là các đối tượng trên đồ thị tọa độ quan sát, </a:t>
            </a:r>
            <a:r>
              <a:rPr i="1" lang="en" sz="1350">
                <a:solidFill>
                  <a:srgbClr val="1B1B1B"/>
                </a:solidFill>
                <a:highlight>
                  <a:srgbClr val="FFFFFF"/>
                </a:highlight>
              </a:rPr>
              <a:t>Support Vector Machine</a:t>
            </a:r>
            <a:r>
              <a:rPr lang="en" sz="1350">
                <a:solidFill>
                  <a:srgbClr val="1B1B1B"/>
                </a:solidFill>
                <a:highlight>
                  <a:srgbClr val="FFFFFF"/>
                </a:highlight>
              </a:rPr>
              <a:t> là một biên giới để chia hai lớp tốt nhất.</a:t>
            </a:r>
            <a:endParaRPr b="1" sz="1200">
              <a:solidFill>
                <a:srgbClr val="FFFFFF"/>
              </a:solidFill>
              <a:latin typeface="Cousine"/>
              <a:ea typeface="Cousine"/>
              <a:cs typeface="Cousine"/>
              <a:sym typeface="Cousine"/>
            </a:endParaRPr>
          </a:p>
          <a:p>
            <a:pPr indent="0" lvl="0" marL="0" rtl="0" algn="l">
              <a:spcBef>
                <a:spcPts val="1000"/>
              </a:spcBef>
              <a:spcAft>
                <a:spcPts val="0"/>
              </a:spcAft>
              <a:buNone/>
            </a:pPr>
            <a:r>
              <a:t/>
            </a:r>
            <a:endParaRPr sz="1200">
              <a:solidFill>
                <a:srgbClr val="FFFFFF"/>
              </a:solidFill>
              <a:latin typeface="Cousine"/>
              <a:ea typeface="Cousine"/>
              <a:cs typeface="Cousine"/>
              <a:sym typeface="Cousine"/>
            </a:endParaRPr>
          </a:p>
          <a:p>
            <a:pPr indent="0" lvl="0" marL="0" rtl="0" algn="l">
              <a:spcBef>
                <a:spcPts val="1000"/>
              </a:spcBef>
              <a:spcAft>
                <a:spcPts val="1000"/>
              </a:spcAft>
              <a:buNone/>
            </a:pPr>
            <a:r>
              <a:t/>
            </a:r>
            <a:endParaRPr sz="1200">
              <a:solidFill>
                <a:srgbClr val="FFFFFF"/>
              </a:solidFill>
              <a:latin typeface="Cousine"/>
              <a:ea typeface="Cousine"/>
              <a:cs typeface="Cousine"/>
              <a:sym typeface="Cousine"/>
            </a:endParaRPr>
          </a:p>
        </p:txBody>
      </p:sp>
      <p:sp>
        <p:nvSpPr>
          <p:cNvPr id="76" name="Google Shape;76;p12"/>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 name="Google Shape;77;p12"/>
          <p:cNvPicPr preferRelativeResize="0"/>
          <p:nvPr/>
        </p:nvPicPr>
        <p:blipFill>
          <a:blip r:embed="rId3">
            <a:alphaModFix/>
          </a:blip>
          <a:stretch>
            <a:fillRect/>
          </a:stretch>
        </p:blipFill>
        <p:spPr>
          <a:xfrm>
            <a:off x="4873275" y="384475"/>
            <a:ext cx="3776700" cy="26989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3"/>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 name="Google Shape;83;p13"/>
          <p:cNvSpPr txBox="1"/>
          <p:nvPr/>
        </p:nvSpPr>
        <p:spPr>
          <a:xfrm>
            <a:off x="725275" y="310825"/>
            <a:ext cx="73860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ousine"/>
                <a:ea typeface="Cousine"/>
                <a:cs typeface="Cousine"/>
                <a:sym typeface="Cousine"/>
              </a:rPr>
              <a:t>Phân lớp dữ liệu là một kỹ thuật trong khai phá dữ liệu đƣợc sử dụng rộng rãi nhất và được nghiên cứu mở rộng hiện nay. </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 Mục đích: </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Để dự đoán những nhãn phân lớp cho các bộ dữ liệu hoặc mẫu mới.</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Đầu vào: Một tập các mẫu dữ liệu huấn luyện,với một nhãn phân lớp cho mỗi mẫu dữ liệu </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Đầu ra: Bộ phân lớp dựa trên tập huấn luyện,hoặc những nhãn phân lớp </a:t>
            </a:r>
            <a:endParaRPr>
              <a:solidFill>
                <a:schemeClr val="lt1"/>
              </a:solidFill>
              <a:latin typeface="Cousine"/>
              <a:ea typeface="Cousine"/>
              <a:cs typeface="Cousine"/>
              <a:sym typeface="Cousine"/>
            </a:endParaRPr>
          </a:p>
          <a:p>
            <a:pPr indent="0" lvl="0" marL="0" rtl="0" algn="l">
              <a:spcBef>
                <a:spcPts val="0"/>
              </a:spcBef>
              <a:spcAft>
                <a:spcPts val="0"/>
              </a:spcAft>
              <a:buNone/>
            </a:pPr>
            <a:r>
              <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Phân lớp dữ liệu dựa trên tập huấn luyện và các giá trị trong một thuộc tính phân lớp và dùng nó để xác định lớp cho dữ liệu mới Kỹ thuật phân lớp dữ liệu đƣợc tiến hành bao gồm 2 bước: </a:t>
            </a:r>
            <a:endParaRPr>
              <a:solidFill>
                <a:schemeClr val="lt1"/>
              </a:solidFill>
              <a:latin typeface="Cousine"/>
              <a:ea typeface="Cousine"/>
              <a:cs typeface="Cousine"/>
              <a:sym typeface="Cousine"/>
            </a:endParaRPr>
          </a:p>
          <a:p>
            <a:pPr indent="0" lvl="0" marL="0" rtl="0" algn="l">
              <a:spcBef>
                <a:spcPts val="0"/>
              </a:spcBef>
              <a:spcAft>
                <a:spcPts val="0"/>
              </a:spcAft>
              <a:buNone/>
            </a:pPr>
            <a:r>
              <a:t/>
            </a:r>
            <a:endParaRPr>
              <a:solidFill>
                <a:schemeClr val="lt1"/>
              </a:solidFill>
              <a:latin typeface="Cousine"/>
              <a:ea typeface="Cousine"/>
              <a:cs typeface="Cousine"/>
              <a:sym typeface="Cousine"/>
            </a:endParaRPr>
          </a:p>
          <a:p>
            <a:pPr indent="0" lvl="0" marL="0" rtl="0" algn="l">
              <a:spcBef>
                <a:spcPts val="0"/>
              </a:spcBef>
              <a:spcAft>
                <a:spcPts val="0"/>
              </a:spcAft>
              <a:buNone/>
            </a:pPr>
            <a:r>
              <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Bước 1: Xây dựng mô hình từ tập huấn luyện </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Bước 2: Sử dụng mô hình – kiểm tra tính đúng đắn của mô hình và dùng nó để phân lớp dữ liệu mới. </a:t>
            </a:r>
            <a:endParaRPr>
              <a:solidFill>
                <a:schemeClr val="lt1"/>
              </a:solidFill>
              <a:latin typeface="Cousine"/>
              <a:ea typeface="Cousine"/>
              <a:cs typeface="Cousine"/>
              <a:sym typeface="Cousi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4"/>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 name="Google Shape;89;p14"/>
          <p:cNvSpPr txBox="1"/>
          <p:nvPr/>
        </p:nvSpPr>
        <p:spPr>
          <a:xfrm>
            <a:off x="458850" y="488425"/>
            <a:ext cx="8362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ousine"/>
                <a:ea typeface="Cousine"/>
                <a:cs typeface="Cousine"/>
                <a:sym typeface="Cousine"/>
              </a:rPr>
              <a:t>Bước 1 : Xây dựng mô hình</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Mỗi bộ/mẫu dữ liệu được phân vào một lớp đƣợc xác định trước.</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 - Lớp của một bộ/mẫu dữ liệu đƣợc xác định bởi thuộc tính gán nhãn lớp - Tập các bộ/mẫu dữ liệu huấn luyện</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 - tập huấn luyện - được dùng để xây dựng mô hình. </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 Mô hình được biểu diễn bởi các luật phân lớp,các cây quyết định hoặc các công thức toán học.</a:t>
            </a:r>
            <a:endParaRPr>
              <a:solidFill>
                <a:schemeClr val="lt1"/>
              </a:solidFill>
              <a:latin typeface="Cousine"/>
              <a:ea typeface="Cousine"/>
              <a:cs typeface="Cousine"/>
              <a:sym typeface="Cousine"/>
            </a:endParaRPr>
          </a:p>
        </p:txBody>
      </p:sp>
      <p:pic>
        <p:nvPicPr>
          <p:cNvPr id="90" name="Google Shape;90;p14"/>
          <p:cNvPicPr preferRelativeResize="0"/>
          <p:nvPr/>
        </p:nvPicPr>
        <p:blipFill>
          <a:blip r:embed="rId3">
            <a:alphaModFix/>
          </a:blip>
          <a:stretch>
            <a:fillRect/>
          </a:stretch>
        </p:blipFill>
        <p:spPr>
          <a:xfrm>
            <a:off x="2333625" y="2590950"/>
            <a:ext cx="4476750" cy="1743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 name="Google Shape;96;p15"/>
          <p:cNvSpPr txBox="1"/>
          <p:nvPr/>
        </p:nvSpPr>
        <p:spPr>
          <a:xfrm>
            <a:off x="658675" y="658675"/>
            <a:ext cx="7334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ousine"/>
                <a:ea typeface="Cousine"/>
                <a:cs typeface="Cousine"/>
                <a:sym typeface="Cousine"/>
              </a:rPr>
              <a:t>Bước 2: Sử dụng mô hình </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 Phân lớp cho những đối tượng mới hoặc chƣa đƣợc phân lớp </a:t>
            </a:r>
            <a:endParaRPr>
              <a:solidFill>
                <a:schemeClr val="lt1"/>
              </a:solidFill>
              <a:latin typeface="Cousine"/>
              <a:ea typeface="Cousine"/>
              <a:cs typeface="Cousine"/>
              <a:sym typeface="Cousine"/>
            </a:endParaRPr>
          </a:p>
          <a:p>
            <a:pPr indent="0" lvl="0" marL="0" rtl="0" algn="l">
              <a:spcBef>
                <a:spcPts val="0"/>
              </a:spcBef>
              <a:spcAft>
                <a:spcPts val="0"/>
              </a:spcAft>
              <a:buNone/>
            </a:pPr>
            <a:r>
              <a:rPr lang="en">
                <a:solidFill>
                  <a:schemeClr val="lt1"/>
                </a:solidFill>
                <a:latin typeface="Cousine"/>
                <a:ea typeface="Cousine"/>
                <a:cs typeface="Cousine"/>
                <a:sym typeface="Cousine"/>
              </a:rPr>
              <a:t>- Đánh giá độ chính xác của mô hình Lớp biết trƣớc của một mẫu/bộ dữ liệu đem kiểm tra đƣợc so sánh với kết quả thu được từ mô hình. Tỉ lệ chính xác bằng phần trăm các mẫu/bộ dữ liệu được phân lớp đúng bởi mô hình trong số các lần kiểm tra</a:t>
            </a:r>
            <a:endParaRPr>
              <a:solidFill>
                <a:schemeClr val="lt1"/>
              </a:solidFill>
              <a:latin typeface="Cousine"/>
              <a:ea typeface="Cousine"/>
              <a:cs typeface="Cousine"/>
              <a:sym typeface="Cousine"/>
            </a:endParaRPr>
          </a:p>
          <a:p>
            <a:pPr indent="0" lvl="0" marL="0" rtl="0" algn="l">
              <a:spcBef>
                <a:spcPts val="0"/>
              </a:spcBef>
              <a:spcAft>
                <a:spcPts val="0"/>
              </a:spcAft>
              <a:buNone/>
            </a:pPr>
            <a:r>
              <a:t/>
            </a:r>
            <a:endParaRPr>
              <a:latin typeface="Cousine"/>
              <a:ea typeface="Cousine"/>
              <a:cs typeface="Cousine"/>
              <a:sym typeface="Cousine"/>
            </a:endParaRPr>
          </a:p>
        </p:txBody>
      </p:sp>
      <p:pic>
        <p:nvPicPr>
          <p:cNvPr id="97" name="Google Shape;97;p15"/>
          <p:cNvPicPr preferRelativeResize="0"/>
          <p:nvPr/>
        </p:nvPicPr>
        <p:blipFill>
          <a:blip r:embed="rId3">
            <a:alphaModFix/>
          </a:blip>
          <a:stretch>
            <a:fillRect/>
          </a:stretch>
        </p:blipFill>
        <p:spPr>
          <a:xfrm>
            <a:off x="2047000" y="2452450"/>
            <a:ext cx="4105275" cy="21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grpSp>
        <p:nvGrpSpPr>
          <p:cNvPr id="102" name="Google Shape;102;p16"/>
          <p:cNvGrpSpPr/>
          <p:nvPr/>
        </p:nvGrpSpPr>
        <p:grpSpPr>
          <a:xfrm>
            <a:off x="6125804" y="2334470"/>
            <a:ext cx="2174335" cy="2111735"/>
            <a:chOff x="5708850" y="3417450"/>
            <a:chExt cx="2931161" cy="2815646"/>
          </a:xfrm>
        </p:grpSpPr>
        <p:sp>
          <p:nvSpPr>
            <p:cNvPr id="103" name="Google Shape;103;p16"/>
            <p:cNvSpPr/>
            <p:nvPr/>
          </p:nvSpPr>
          <p:spPr>
            <a:xfrm>
              <a:off x="6102011" y="3942011"/>
              <a:ext cx="2283300" cy="2283300"/>
            </a:xfrm>
            <a:prstGeom prst="rect">
              <a:avLst/>
            </a:prstGeom>
            <a:noFill/>
            <a:ln cap="flat" cmpd="sng" w="9525">
              <a:solidFill>
                <a:srgbClr val="FFFFFF"/>
              </a:solidFill>
              <a:prstDash val="dash"/>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8516561" y="3942000"/>
              <a:ext cx="123450" cy="2275725"/>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105" name="Google Shape;105;p16"/>
            <p:cNvSpPr/>
            <p:nvPr/>
          </p:nvSpPr>
          <p:spPr>
            <a:xfrm rot="-5400000">
              <a:off x="7180125" y="2605525"/>
              <a:ext cx="123450" cy="2275725"/>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106" name="Google Shape;106;p16"/>
            <p:cNvSpPr/>
            <p:nvPr/>
          </p:nvSpPr>
          <p:spPr>
            <a:xfrm rot="-5400000">
              <a:off x="5708850" y="3417450"/>
              <a:ext cx="1326900" cy="13269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16"/>
            <p:cNvCxnSpPr/>
            <p:nvPr/>
          </p:nvCxnSpPr>
          <p:spPr>
            <a:xfrm>
              <a:off x="6109725" y="3957425"/>
              <a:ext cx="2268000" cy="2268000"/>
            </a:xfrm>
            <a:prstGeom prst="straightConnector1">
              <a:avLst/>
            </a:prstGeom>
            <a:noFill/>
            <a:ln cap="flat" cmpd="sng" w="9525">
              <a:solidFill>
                <a:srgbClr val="FFFFFF"/>
              </a:solidFill>
              <a:prstDash val="dash"/>
              <a:round/>
              <a:headEnd len="med" w="med" type="none"/>
              <a:tailEnd len="med" w="med" type="none"/>
            </a:ln>
          </p:spPr>
        </p:cxnSp>
        <p:cxnSp>
          <p:nvCxnSpPr>
            <p:cNvPr id="108" name="Google Shape;108;p16"/>
            <p:cNvCxnSpPr/>
            <p:nvPr/>
          </p:nvCxnSpPr>
          <p:spPr>
            <a:xfrm flipH="1">
              <a:off x="6102050" y="3941996"/>
              <a:ext cx="2291100" cy="2291100"/>
            </a:xfrm>
            <a:prstGeom prst="straightConnector1">
              <a:avLst/>
            </a:prstGeom>
            <a:noFill/>
            <a:ln cap="flat" cmpd="sng" w="9525">
              <a:solidFill>
                <a:srgbClr val="FFFFFF"/>
              </a:solidFill>
              <a:prstDash val="dash"/>
              <a:round/>
              <a:headEnd len="med" w="med" type="none"/>
              <a:tailEnd len="med" w="med" type="none"/>
            </a:ln>
          </p:spPr>
        </p:cxnSp>
        <p:cxnSp>
          <p:nvCxnSpPr>
            <p:cNvPr id="109" name="Google Shape;109;p16"/>
            <p:cNvCxnSpPr/>
            <p:nvPr/>
          </p:nvCxnSpPr>
          <p:spPr>
            <a:xfrm>
              <a:off x="5978575" y="3949725"/>
              <a:ext cx="0" cy="2283300"/>
            </a:xfrm>
            <a:prstGeom prst="straightConnector1">
              <a:avLst/>
            </a:prstGeom>
            <a:noFill/>
            <a:ln cap="flat" cmpd="sng" w="9525">
              <a:solidFill>
                <a:srgbClr val="FFFFFF"/>
              </a:solidFill>
              <a:prstDash val="solid"/>
              <a:round/>
              <a:headEnd len="sm" w="sm" type="triangle"/>
              <a:tailEnd len="sm" w="sm" type="triangle"/>
            </a:ln>
          </p:spPr>
        </p:cxnSp>
      </p:grpSp>
      <p:sp>
        <p:nvSpPr>
          <p:cNvPr id="110" name="Google Shape;110;p16"/>
          <p:cNvSpPr txBox="1"/>
          <p:nvPr>
            <p:ph idx="4294967295" type="ctrTitle"/>
          </p:nvPr>
        </p:nvSpPr>
        <p:spPr>
          <a:xfrm>
            <a:off x="789832" y="107291"/>
            <a:ext cx="7772400" cy="1159800"/>
          </a:xfrm>
          <a:prstGeom prst="rect">
            <a:avLst/>
          </a:prstGeom>
        </p:spPr>
        <p:txBody>
          <a:bodyPr anchorCtr="0" anchor="t" bIns="91425" lIns="91425" spcFirstLastPara="1" rIns="91425" wrap="square" tIns="91425">
            <a:noAutofit/>
          </a:bodyPr>
          <a:lstStyle/>
          <a:p>
            <a:pPr indent="0" lvl="0" marL="0" rtl="0" algn="l">
              <a:lnSpc>
                <a:spcPct val="120000"/>
              </a:lnSpc>
              <a:spcBef>
                <a:spcPts val="3500"/>
              </a:spcBef>
              <a:spcAft>
                <a:spcPts val="0"/>
              </a:spcAft>
              <a:buClr>
                <a:schemeClr val="dk1"/>
              </a:buClr>
              <a:buSzPts val="1100"/>
              <a:buFont typeface="Arial"/>
              <a:buNone/>
            </a:pPr>
            <a:r>
              <a:rPr b="1" lang="en" sz="2900">
                <a:solidFill>
                  <a:srgbClr val="1B1B1B"/>
                </a:solidFill>
                <a:highlight>
                  <a:srgbClr val="FFFFFF"/>
                </a:highlight>
                <a:latin typeface="Arial"/>
                <a:ea typeface="Arial"/>
                <a:cs typeface="Arial"/>
                <a:sym typeface="Arial"/>
              </a:rPr>
              <a:t>SVM làm việc như thế nào</a:t>
            </a:r>
            <a:endParaRPr b="1" sz="2900">
              <a:solidFill>
                <a:srgbClr val="1B1B1B"/>
              </a:solidFill>
              <a:highlight>
                <a:srgbClr val="FFFFFF"/>
              </a:highlight>
              <a:latin typeface="Arial"/>
              <a:ea typeface="Arial"/>
              <a:cs typeface="Arial"/>
              <a:sym typeface="Arial"/>
            </a:endParaRPr>
          </a:p>
          <a:p>
            <a:pPr indent="0" lvl="0" marL="0" rtl="0" algn="l">
              <a:spcBef>
                <a:spcPts val="1400"/>
              </a:spcBef>
              <a:spcAft>
                <a:spcPts val="0"/>
              </a:spcAft>
              <a:buNone/>
            </a:pPr>
            <a:r>
              <a:t/>
            </a:r>
            <a:endParaRPr b="1" sz="6000"/>
          </a:p>
        </p:txBody>
      </p:sp>
      <p:sp>
        <p:nvSpPr>
          <p:cNvPr id="111" name="Google Shape;111;p16"/>
          <p:cNvSpPr txBox="1"/>
          <p:nvPr>
            <p:ph idx="4294967295" type="subTitle"/>
          </p:nvPr>
        </p:nvSpPr>
        <p:spPr>
          <a:xfrm>
            <a:off x="826850" y="1302526"/>
            <a:ext cx="6593700" cy="1564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350">
                <a:solidFill>
                  <a:srgbClr val="666666"/>
                </a:solidFill>
                <a:highlight>
                  <a:srgbClr val="FFFFFF"/>
                </a:highlight>
                <a:latin typeface="Georgia"/>
                <a:ea typeface="Georgia"/>
                <a:cs typeface="Georgia"/>
                <a:sym typeface="Georgia"/>
              </a:rPr>
              <a:t>Ý tưởng của SVM là tìm một siêu phẳng (hyper lane) để phân tách các điểm dữ liệu. Siêu phẳng này sẽ chia không gian thành các miền khác nhau và mỗi miền sẽ chứa một loại giữ liệu</a:t>
            </a:r>
            <a:endParaRPr sz="1350">
              <a:solidFill>
                <a:srgbClr val="1B1B1B"/>
              </a:solidFill>
              <a:highlight>
                <a:srgbClr val="FFFFFF"/>
              </a:highlight>
              <a:latin typeface="Arial"/>
              <a:ea typeface="Arial"/>
              <a:cs typeface="Arial"/>
              <a:sym typeface="Arial"/>
            </a:endParaRPr>
          </a:p>
          <a:p>
            <a:pPr indent="0" lvl="0" marL="457200" rtl="0" algn="l">
              <a:lnSpc>
                <a:spcPct val="115000"/>
              </a:lnSpc>
              <a:spcBef>
                <a:spcPts val="1400"/>
              </a:spcBef>
              <a:spcAft>
                <a:spcPts val="0"/>
              </a:spcAft>
              <a:buNone/>
            </a:pPr>
            <a:r>
              <a:t/>
            </a:r>
            <a:endParaRPr sz="1350">
              <a:solidFill>
                <a:srgbClr val="1B1B1B"/>
              </a:solidFill>
              <a:highlight>
                <a:srgbClr val="FFFFFF"/>
              </a:highlight>
              <a:latin typeface="Arial"/>
              <a:ea typeface="Arial"/>
              <a:cs typeface="Arial"/>
              <a:sym typeface="Arial"/>
            </a:endParaRPr>
          </a:p>
          <a:p>
            <a:pPr indent="0" lvl="0" marL="0" rtl="0" algn="l">
              <a:lnSpc>
                <a:spcPct val="115000"/>
              </a:lnSpc>
              <a:spcBef>
                <a:spcPts val="1400"/>
              </a:spcBef>
              <a:spcAft>
                <a:spcPts val="0"/>
              </a:spcAft>
              <a:buNone/>
            </a:pPr>
            <a:r>
              <a:t/>
            </a:r>
            <a:endParaRPr sz="1350">
              <a:solidFill>
                <a:srgbClr val="1B1B1B"/>
              </a:solidFill>
              <a:highlight>
                <a:srgbClr val="FFFFFF"/>
              </a:highlight>
              <a:latin typeface="Arial"/>
              <a:ea typeface="Arial"/>
              <a:cs typeface="Arial"/>
              <a:sym typeface="Arial"/>
            </a:endParaRPr>
          </a:p>
          <a:p>
            <a:pPr indent="0" lvl="0" marL="0" rtl="0" algn="l">
              <a:spcBef>
                <a:spcPts val="700"/>
              </a:spcBef>
              <a:spcAft>
                <a:spcPts val="0"/>
              </a:spcAft>
              <a:buNone/>
            </a:pPr>
            <a:r>
              <a:t/>
            </a:r>
            <a:endParaRPr sz="3600"/>
          </a:p>
        </p:txBody>
      </p:sp>
      <p:sp>
        <p:nvSpPr>
          <p:cNvPr id="112" name="Google Shape;112;p16"/>
          <p:cNvSpPr txBox="1"/>
          <p:nvPr>
            <p:ph idx="4294967295" type="body"/>
          </p:nvPr>
        </p:nvSpPr>
        <p:spPr>
          <a:xfrm>
            <a:off x="863850" y="2461413"/>
            <a:ext cx="4738500" cy="1695000"/>
          </a:xfrm>
          <a:prstGeom prst="rect">
            <a:avLst/>
          </a:prstGeom>
        </p:spPr>
        <p:txBody>
          <a:bodyPr anchorCtr="0" anchor="t" bIns="91425" lIns="91425" spcFirstLastPara="1" rIns="91425" wrap="square" tIns="91425">
            <a:noAutofit/>
          </a:bodyPr>
          <a:lstStyle/>
          <a:p>
            <a:pPr indent="0" lvl="0" marL="457200" rtl="0" algn="l">
              <a:lnSpc>
                <a:spcPct val="115000"/>
              </a:lnSpc>
              <a:spcBef>
                <a:spcPts val="1400"/>
              </a:spcBef>
              <a:spcAft>
                <a:spcPts val="0"/>
              </a:spcAft>
              <a:buNone/>
            </a:pPr>
            <a:r>
              <a:t/>
            </a:r>
            <a:endParaRPr sz="1350">
              <a:solidFill>
                <a:srgbClr val="1B1B1B"/>
              </a:solidFill>
              <a:highlight>
                <a:srgbClr val="FFFFFF"/>
              </a:highlight>
              <a:latin typeface="Arial"/>
              <a:ea typeface="Arial"/>
              <a:cs typeface="Arial"/>
              <a:sym typeface="Arial"/>
            </a:endParaRPr>
          </a:p>
          <a:p>
            <a:pPr indent="0" lvl="0" marL="0" rtl="0" algn="l">
              <a:spcBef>
                <a:spcPts val="7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sp>
        <p:nvSpPr>
          <p:cNvPr id="113" name="Google Shape;113;p16"/>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4" name="Google Shape;114;p16"/>
          <p:cNvPicPr preferRelativeResize="0"/>
          <p:nvPr/>
        </p:nvPicPr>
        <p:blipFill>
          <a:blip r:embed="rId3">
            <a:alphaModFix/>
          </a:blip>
          <a:stretch>
            <a:fillRect/>
          </a:stretch>
        </p:blipFill>
        <p:spPr>
          <a:xfrm>
            <a:off x="5511313" y="2428425"/>
            <a:ext cx="3284925" cy="2213149"/>
          </a:xfrm>
          <a:prstGeom prst="rect">
            <a:avLst/>
          </a:prstGeom>
          <a:noFill/>
          <a:ln>
            <a:noFill/>
          </a:ln>
        </p:spPr>
      </p:pic>
      <p:sp>
        <p:nvSpPr>
          <p:cNvPr id="115" name="Google Shape;115;p16"/>
          <p:cNvSpPr txBox="1"/>
          <p:nvPr/>
        </p:nvSpPr>
        <p:spPr>
          <a:xfrm>
            <a:off x="923075" y="1890325"/>
            <a:ext cx="38679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50">
                <a:solidFill>
                  <a:srgbClr val="666666"/>
                </a:solidFill>
                <a:highlight>
                  <a:srgbClr val="FFFFFF"/>
                </a:highlight>
                <a:latin typeface="Georgia"/>
                <a:ea typeface="Georgia"/>
                <a:cs typeface="Georgia"/>
                <a:sym typeface="Georgia"/>
              </a:rPr>
              <a:t>Siêu phẳng được biểu diễn bằng hàm số  ( W và X là các vector &lt;W.X&gt; là tích vô  ) Hay  (  là ma trận chuyễn vị)</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1" name="Google Shape;121;p17"/>
          <p:cNvSpPr txBox="1"/>
          <p:nvPr/>
        </p:nvSpPr>
        <p:spPr>
          <a:xfrm>
            <a:off x="370025" y="120875"/>
            <a:ext cx="8289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350">
                <a:solidFill>
                  <a:srgbClr val="666666"/>
                </a:solidFill>
                <a:highlight>
                  <a:srgbClr val="FFFFFF"/>
                </a:highlight>
                <a:latin typeface="Georgia"/>
                <a:ea typeface="Georgia"/>
                <a:cs typeface="Georgia"/>
                <a:sym typeface="Georgia"/>
              </a:rPr>
              <a:t>Cách chọn siêu phẳng tối ưu:</a:t>
            </a:r>
            <a:endParaRPr b="1" sz="1350">
              <a:solidFill>
                <a:srgbClr val="666666"/>
              </a:solidFill>
              <a:highlight>
                <a:srgbClr val="FFFFFF"/>
              </a:highlight>
              <a:latin typeface="Georgia"/>
              <a:ea typeface="Georgia"/>
              <a:cs typeface="Georgia"/>
              <a:sym typeface="Georgia"/>
            </a:endParaRPr>
          </a:p>
          <a:p>
            <a:pPr indent="0" lvl="0" marL="0" rtl="0" algn="l">
              <a:lnSpc>
                <a:spcPct val="115000"/>
              </a:lnSpc>
              <a:spcBef>
                <a:spcPts val="2000"/>
              </a:spcBef>
              <a:spcAft>
                <a:spcPts val="0"/>
              </a:spcAft>
              <a:buNone/>
            </a:pPr>
            <a:r>
              <a:rPr lang="en" sz="1350">
                <a:solidFill>
                  <a:srgbClr val="666666"/>
                </a:solidFill>
                <a:highlight>
                  <a:srgbClr val="FFFFFF"/>
                </a:highlight>
                <a:latin typeface="Georgia"/>
                <a:ea typeface="Georgia"/>
                <a:cs typeface="Georgia"/>
                <a:sym typeface="Georgia"/>
              </a:rPr>
              <a:t>Giả sử chúng ta phải phân loại tập dữ liệu các lớp dương  (màu xanh) nhãn là 1 và các dữ liệu lớp âm (màu đỏ) nhãn là -1 (tập dữ liệu có thể phân tách tuyến tính).</a:t>
            </a:r>
            <a:endParaRPr sz="1350">
              <a:solidFill>
                <a:srgbClr val="666666"/>
              </a:solidFill>
              <a:highlight>
                <a:srgbClr val="FFFFFF"/>
              </a:highlight>
              <a:latin typeface="Georgia"/>
              <a:ea typeface="Georgia"/>
              <a:cs typeface="Georgia"/>
              <a:sym typeface="Georgia"/>
            </a:endParaRPr>
          </a:p>
          <a:p>
            <a:pPr indent="0" lvl="0" marL="0" rtl="0" algn="l">
              <a:lnSpc>
                <a:spcPct val="115000"/>
              </a:lnSpc>
              <a:spcBef>
                <a:spcPts val="2000"/>
              </a:spcBef>
              <a:spcAft>
                <a:spcPts val="0"/>
              </a:spcAft>
              <a:buNone/>
            </a:pPr>
            <a:r>
              <a:rPr lang="en" sz="1350">
                <a:solidFill>
                  <a:srgbClr val="666666"/>
                </a:solidFill>
                <a:highlight>
                  <a:srgbClr val="FFFFFF"/>
                </a:highlight>
                <a:latin typeface="Georgia"/>
                <a:ea typeface="Georgia"/>
                <a:cs typeface="Georgia"/>
                <a:sym typeface="Georgia"/>
              </a:rPr>
              <a:t>Siêu phẳng phân tách hai lớp giữ liệu      thỏa mã &lt;W.X&gt; + b =0. Siêu phẳng này tạo ra hai nữa không gian (half space) dữ liệu:</a:t>
            </a:r>
            <a:endParaRPr sz="1350">
              <a:solidFill>
                <a:srgbClr val="666666"/>
              </a:solidFill>
              <a:highlight>
                <a:srgbClr val="FFFFFF"/>
              </a:highlight>
              <a:latin typeface="Georgia"/>
              <a:ea typeface="Georgia"/>
              <a:cs typeface="Georgia"/>
              <a:sym typeface="Georgia"/>
            </a:endParaRPr>
          </a:p>
          <a:p>
            <a:pPr indent="0" lvl="0" marL="0" rtl="0" algn="l">
              <a:lnSpc>
                <a:spcPct val="115000"/>
              </a:lnSpc>
              <a:spcBef>
                <a:spcPts val="2000"/>
              </a:spcBef>
              <a:spcAft>
                <a:spcPts val="2000"/>
              </a:spcAft>
              <a:buNone/>
            </a:pPr>
            <a:r>
              <a:rPr lang="en" sz="1350">
                <a:solidFill>
                  <a:srgbClr val="666666"/>
                </a:solidFill>
                <a:highlight>
                  <a:srgbClr val="FFFFFF"/>
                </a:highlight>
                <a:latin typeface="Georgia"/>
                <a:ea typeface="Georgia"/>
                <a:cs typeface="Georgia"/>
                <a:sym typeface="Georgia"/>
              </a:rPr>
              <a:t>Không gian các dữ liệu lớp âm      thỏa mãn                                  và không gian dữ liệu lớp dương       thỏa mãn </a:t>
            </a:r>
            <a:endParaRPr sz="1350">
              <a:solidFill>
                <a:srgbClr val="666666"/>
              </a:solidFill>
              <a:highlight>
                <a:srgbClr val="FFFFFF"/>
              </a:highlight>
              <a:latin typeface="Georgia"/>
              <a:ea typeface="Georgia"/>
              <a:cs typeface="Georgia"/>
              <a:sym typeface="Georgia"/>
            </a:endParaRPr>
          </a:p>
        </p:txBody>
      </p:sp>
      <p:pic>
        <p:nvPicPr>
          <p:cNvPr id="122" name="Google Shape;122;p17"/>
          <p:cNvPicPr preferRelativeResize="0"/>
          <p:nvPr/>
        </p:nvPicPr>
        <p:blipFill>
          <a:blip r:embed="rId3">
            <a:alphaModFix/>
          </a:blip>
          <a:stretch>
            <a:fillRect/>
          </a:stretch>
        </p:blipFill>
        <p:spPr>
          <a:xfrm>
            <a:off x="3253675" y="1659925"/>
            <a:ext cx="180975" cy="133350"/>
          </a:xfrm>
          <a:prstGeom prst="rect">
            <a:avLst/>
          </a:prstGeom>
          <a:noFill/>
          <a:ln>
            <a:noFill/>
          </a:ln>
        </p:spPr>
      </p:pic>
      <p:pic>
        <p:nvPicPr>
          <p:cNvPr id="123" name="Google Shape;123;p17"/>
          <p:cNvPicPr preferRelativeResize="0"/>
          <p:nvPr/>
        </p:nvPicPr>
        <p:blipFill>
          <a:blip r:embed="rId4">
            <a:alphaModFix/>
          </a:blip>
          <a:stretch>
            <a:fillRect/>
          </a:stretch>
        </p:blipFill>
        <p:spPr>
          <a:xfrm>
            <a:off x="2742650" y="2392600"/>
            <a:ext cx="161925" cy="133350"/>
          </a:xfrm>
          <a:prstGeom prst="rect">
            <a:avLst/>
          </a:prstGeom>
          <a:noFill/>
          <a:ln>
            <a:noFill/>
          </a:ln>
        </p:spPr>
      </p:pic>
      <p:pic>
        <p:nvPicPr>
          <p:cNvPr descr="&lt;W.X_{i}&gt; + b \leq -1 " id="124" name="Google Shape;124;p17"/>
          <p:cNvPicPr preferRelativeResize="0"/>
          <p:nvPr/>
        </p:nvPicPr>
        <p:blipFill>
          <a:blip r:embed="rId5">
            <a:alphaModFix/>
          </a:blip>
          <a:stretch>
            <a:fillRect/>
          </a:stretch>
        </p:blipFill>
        <p:spPr>
          <a:xfrm>
            <a:off x="3719550" y="2387838"/>
            <a:ext cx="1304925" cy="142875"/>
          </a:xfrm>
          <a:prstGeom prst="rect">
            <a:avLst/>
          </a:prstGeom>
          <a:noFill/>
          <a:ln>
            <a:noFill/>
          </a:ln>
        </p:spPr>
      </p:pic>
      <p:pic>
        <p:nvPicPr>
          <p:cNvPr id="125" name="Google Shape;125;p17"/>
          <p:cNvPicPr preferRelativeResize="0"/>
          <p:nvPr/>
        </p:nvPicPr>
        <p:blipFill>
          <a:blip r:embed="rId6">
            <a:alphaModFix/>
          </a:blip>
          <a:stretch>
            <a:fillRect/>
          </a:stretch>
        </p:blipFill>
        <p:spPr>
          <a:xfrm>
            <a:off x="7538300" y="2383088"/>
            <a:ext cx="171450" cy="152400"/>
          </a:xfrm>
          <a:prstGeom prst="rect">
            <a:avLst/>
          </a:prstGeom>
          <a:noFill/>
          <a:ln>
            <a:noFill/>
          </a:ln>
        </p:spPr>
      </p:pic>
      <p:pic>
        <p:nvPicPr>
          <p:cNvPr descr="&lt;W.X_{j}&gt; + b \geq 1 " id="126" name="Google Shape;126;p17"/>
          <p:cNvPicPr preferRelativeResize="0"/>
          <p:nvPr/>
        </p:nvPicPr>
        <p:blipFill>
          <a:blip r:embed="rId7">
            <a:alphaModFix/>
          </a:blip>
          <a:stretch>
            <a:fillRect/>
          </a:stretch>
        </p:blipFill>
        <p:spPr>
          <a:xfrm>
            <a:off x="470625" y="2673825"/>
            <a:ext cx="1200150" cy="161925"/>
          </a:xfrm>
          <a:prstGeom prst="rect">
            <a:avLst/>
          </a:prstGeom>
          <a:noFill/>
          <a:ln>
            <a:noFill/>
          </a:ln>
        </p:spPr>
      </p:pic>
      <p:pic>
        <p:nvPicPr>
          <p:cNvPr id="127" name="Google Shape;127;p17"/>
          <p:cNvPicPr preferRelativeResize="0"/>
          <p:nvPr/>
        </p:nvPicPr>
        <p:blipFill>
          <a:blip r:embed="rId8">
            <a:alphaModFix/>
          </a:blip>
          <a:stretch>
            <a:fillRect/>
          </a:stretch>
        </p:blipFill>
        <p:spPr>
          <a:xfrm>
            <a:off x="2552000" y="2792250"/>
            <a:ext cx="2413900" cy="2223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367330" y="71982"/>
            <a:ext cx="8229600" cy="413400"/>
          </a:xfrm>
          <a:prstGeom prst="rect">
            <a:avLst/>
          </a:prstGeom>
        </p:spPr>
        <p:txBody>
          <a:bodyPr anchorCtr="0" anchor="t" bIns="91425" lIns="91425" spcFirstLastPara="1" rIns="91425" wrap="square" tIns="91425">
            <a:noAutofit/>
          </a:bodyPr>
          <a:lstStyle/>
          <a:p>
            <a:pPr indent="0" lvl="0" marL="0" rtl="0" algn="l">
              <a:lnSpc>
                <a:spcPct val="120000"/>
              </a:lnSpc>
              <a:spcBef>
                <a:spcPts val="3500"/>
              </a:spcBef>
              <a:spcAft>
                <a:spcPts val="0"/>
              </a:spcAft>
              <a:buClr>
                <a:schemeClr val="dk1"/>
              </a:buClr>
              <a:buSzPts val="1100"/>
              <a:buFont typeface="Arial"/>
              <a:buNone/>
            </a:pPr>
            <a:r>
              <a:rPr b="1" lang="en" sz="2900">
                <a:solidFill>
                  <a:srgbClr val="1B1B1B"/>
                </a:solidFill>
                <a:highlight>
                  <a:srgbClr val="FFFFFF"/>
                </a:highlight>
                <a:latin typeface="Arial"/>
                <a:ea typeface="Arial"/>
                <a:cs typeface="Arial"/>
                <a:sym typeface="Arial"/>
              </a:rPr>
              <a:t>Margin trong SVM</a:t>
            </a:r>
            <a:endParaRPr b="1" sz="2900">
              <a:solidFill>
                <a:srgbClr val="1B1B1B"/>
              </a:solidFill>
              <a:highlight>
                <a:srgbClr val="FFFFFF"/>
              </a:highlight>
              <a:latin typeface="Arial"/>
              <a:ea typeface="Arial"/>
              <a:cs typeface="Arial"/>
              <a:sym typeface="Arial"/>
            </a:endParaRPr>
          </a:p>
          <a:p>
            <a:pPr indent="0" lvl="0" marL="0" rtl="0" algn="l">
              <a:spcBef>
                <a:spcPts val="1400"/>
              </a:spcBef>
              <a:spcAft>
                <a:spcPts val="0"/>
              </a:spcAft>
              <a:buNone/>
            </a:pPr>
            <a:r>
              <a:t/>
            </a:r>
            <a:endParaRPr sz="1900"/>
          </a:p>
        </p:txBody>
      </p:sp>
      <p:sp>
        <p:nvSpPr>
          <p:cNvPr id="133" name="Google Shape;133;p18"/>
          <p:cNvSpPr txBox="1"/>
          <p:nvPr>
            <p:ph idx="1" type="body"/>
          </p:nvPr>
        </p:nvSpPr>
        <p:spPr>
          <a:xfrm>
            <a:off x="269200" y="1339625"/>
            <a:ext cx="8290800" cy="363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50">
                <a:solidFill>
                  <a:srgbClr val="1B1B1B"/>
                </a:solidFill>
                <a:highlight>
                  <a:srgbClr val="FFFFFF"/>
                </a:highlight>
                <a:latin typeface="Arial"/>
                <a:ea typeface="Arial"/>
                <a:cs typeface="Arial"/>
                <a:sym typeface="Arial"/>
              </a:rPr>
              <a:t>Margin là khoảng cách giữa siêu phẳng đến 2 điểm dữ liệu gần nhất tương ứng với các phân lớp. Trong ví dụ quả táo quả lê đặt trên mặt bán, margin chính là khoảng cách giữa cây que và hai quả táo và lê gần nó nhất. </a:t>
            </a:r>
            <a:endParaRPr/>
          </a:p>
          <a:p>
            <a:pPr indent="0" lvl="0" marL="0" rtl="0" algn="l">
              <a:spcBef>
                <a:spcPts val="600"/>
              </a:spcBef>
              <a:spcAft>
                <a:spcPts val="0"/>
              </a:spcAft>
              <a:buNone/>
            </a:pPr>
            <a:r>
              <a:rPr lang="en" sz="1350">
                <a:solidFill>
                  <a:srgbClr val="1B1B1B"/>
                </a:solidFill>
                <a:highlight>
                  <a:srgbClr val="FFFFFF"/>
                </a:highlight>
                <a:latin typeface="Arial"/>
                <a:ea typeface="Arial"/>
                <a:cs typeface="Arial"/>
                <a:sym typeface="Arial"/>
              </a:rPr>
              <a:t>Điều quan trọng ở đây đó là phương pháp SVM luôn cố gắng cực đại hóa margin này, từ đó thu được một siêu phẳng tạo khoảng cách xa nhất so với 2 quả táo và lê. Nhờ vậy, SVM có thể giảm thiểu việc phân lớp sai (misclassification) đối với điểm dữ liệu mới đưa vào</a:t>
            </a:r>
            <a:endParaRPr/>
          </a:p>
        </p:txBody>
      </p:sp>
      <p:sp>
        <p:nvSpPr>
          <p:cNvPr id="134" name="Google Shape;134;p18"/>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18"/>
          <p:cNvPicPr preferRelativeResize="0"/>
          <p:nvPr/>
        </p:nvPicPr>
        <p:blipFill>
          <a:blip r:embed="rId3">
            <a:alphaModFix/>
          </a:blip>
          <a:stretch>
            <a:fillRect/>
          </a:stretch>
        </p:blipFill>
        <p:spPr>
          <a:xfrm>
            <a:off x="5193275" y="2777925"/>
            <a:ext cx="2087175" cy="205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idx="1" type="body"/>
          </p:nvPr>
        </p:nvSpPr>
        <p:spPr>
          <a:xfrm>
            <a:off x="420772" y="1239800"/>
            <a:ext cx="7942200" cy="37257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Clr>
                <a:schemeClr val="dk1"/>
              </a:buClr>
              <a:buSzPts val="1100"/>
              <a:buFont typeface="Arial"/>
              <a:buNone/>
            </a:pPr>
            <a:r>
              <a:rPr lang="en" sz="1350">
                <a:solidFill>
                  <a:srgbClr val="1B1B1B"/>
                </a:solidFill>
                <a:highlight>
                  <a:srgbClr val="FFFFFF"/>
                </a:highlight>
                <a:latin typeface="Arial"/>
                <a:ea typeface="Arial"/>
                <a:cs typeface="Arial"/>
                <a:sym typeface="Arial"/>
              </a:rPr>
              <a:t>Tìm nghiệm cho SVM ta sử dụng trực tiếp thư viện </a:t>
            </a:r>
            <a:r>
              <a:rPr i="1" lang="en" sz="1350">
                <a:solidFill>
                  <a:srgbClr val="1B1B1B"/>
                </a:solidFill>
                <a:highlight>
                  <a:srgbClr val="FFFFFF"/>
                </a:highlight>
                <a:latin typeface="Arial"/>
                <a:ea typeface="Arial"/>
                <a:cs typeface="Arial"/>
                <a:sym typeface="Arial"/>
              </a:rPr>
              <a:t>sklearn</a:t>
            </a:r>
            <a:r>
              <a:rPr lang="en" sz="1350">
                <a:solidFill>
                  <a:srgbClr val="1B1B1B"/>
                </a:solidFill>
                <a:highlight>
                  <a:srgbClr val="FFFFFF"/>
                </a:highlight>
                <a:latin typeface="Arial"/>
                <a:ea typeface="Arial"/>
                <a:cs typeface="Arial"/>
                <a:sym typeface="Arial"/>
              </a:rPr>
              <a:t>.</a:t>
            </a:r>
            <a:endParaRPr sz="1350">
              <a:solidFill>
                <a:srgbClr val="1B1B1B"/>
              </a:solidFill>
              <a:highlight>
                <a:srgbClr val="FFFFFF"/>
              </a:highlight>
              <a:latin typeface="Arial"/>
              <a:ea typeface="Arial"/>
              <a:cs typeface="Arial"/>
              <a:sym typeface="Arial"/>
            </a:endParaRPr>
          </a:p>
          <a:p>
            <a:pPr indent="0" lvl="0" marL="0" rtl="0" algn="l">
              <a:lnSpc>
                <a:spcPct val="115000"/>
              </a:lnSpc>
              <a:spcBef>
                <a:spcPts val="2000"/>
              </a:spcBef>
              <a:spcAft>
                <a:spcPts val="0"/>
              </a:spcAft>
              <a:buNone/>
            </a:pPr>
            <a:r>
              <a:rPr lang="en" sz="1350">
                <a:solidFill>
                  <a:srgbClr val="1B1B1B"/>
                </a:solidFill>
                <a:highlight>
                  <a:srgbClr val="FFFFFF"/>
                </a:highlight>
                <a:latin typeface="Arial"/>
                <a:ea typeface="Arial"/>
                <a:cs typeface="Arial"/>
                <a:sym typeface="Arial"/>
              </a:rPr>
              <a:t>Chúng ta sẽ sử dụng hàm*** sklearn.svm.SVC*** ở đây. Các bài toán thực tế thường sử dụng thư viện libsvm được viết trên ngôn ngữ C, có API cho Python và Matlab.</a:t>
            </a:r>
            <a:endParaRPr sz="1350">
              <a:solidFill>
                <a:srgbClr val="1B1B1B"/>
              </a:solidFill>
              <a:highlight>
                <a:srgbClr val="FFFFFF"/>
              </a:highlight>
              <a:latin typeface="Arial"/>
              <a:ea typeface="Arial"/>
              <a:cs typeface="Arial"/>
              <a:sym typeface="Arial"/>
            </a:endParaRPr>
          </a:p>
          <a:p>
            <a:pPr indent="0" lvl="0" marL="0" rtl="0" algn="just">
              <a:lnSpc>
                <a:spcPct val="115000"/>
              </a:lnSpc>
              <a:spcBef>
                <a:spcPts val="0"/>
              </a:spcBef>
              <a:spcAft>
                <a:spcPts val="0"/>
              </a:spcAft>
              <a:buNone/>
            </a:pPr>
            <a:r>
              <a:t/>
            </a:r>
            <a:endParaRPr sz="1200">
              <a:solidFill>
                <a:schemeClr val="dk1"/>
              </a:solidFill>
              <a:highlight>
                <a:srgbClr val="FFFFFF"/>
              </a:highlight>
              <a:latin typeface="Arial"/>
              <a:ea typeface="Arial"/>
              <a:cs typeface="Arial"/>
              <a:sym typeface="Arial"/>
            </a:endParaRPr>
          </a:p>
          <a:p>
            <a:pPr indent="0" lvl="0" marL="0" rtl="0" algn="l">
              <a:lnSpc>
                <a:spcPct val="115000"/>
              </a:lnSpc>
              <a:spcBef>
                <a:spcPts val="2000"/>
              </a:spcBef>
              <a:spcAft>
                <a:spcPts val="0"/>
              </a:spcAft>
              <a:buClr>
                <a:schemeClr val="dk1"/>
              </a:buClr>
              <a:buSzPts val="1100"/>
              <a:buFont typeface="Arial"/>
              <a:buNone/>
            </a:pPr>
            <a:r>
              <a:t/>
            </a:r>
            <a:endParaRPr sz="1350">
              <a:solidFill>
                <a:srgbClr val="1B1B1B"/>
              </a:solidFill>
              <a:highlight>
                <a:srgbClr val="FFFFFF"/>
              </a:highlight>
              <a:latin typeface="Arial"/>
              <a:ea typeface="Arial"/>
              <a:cs typeface="Arial"/>
              <a:sym typeface="Arial"/>
            </a:endParaRPr>
          </a:p>
          <a:p>
            <a:pPr indent="0" lvl="0" marL="0" rtl="0" algn="l">
              <a:spcBef>
                <a:spcPts val="600"/>
              </a:spcBef>
              <a:spcAft>
                <a:spcPts val="0"/>
              </a:spcAft>
              <a:buNone/>
            </a:pPr>
            <a:r>
              <a:t/>
            </a:r>
            <a:endParaRPr b="1" sz="1700"/>
          </a:p>
        </p:txBody>
      </p:sp>
      <p:sp>
        <p:nvSpPr>
          <p:cNvPr id="141" name="Google Shape;141;p19"/>
          <p:cNvSpPr txBox="1"/>
          <p:nvPr>
            <p:ph type="title"/>
          </p:nvPr>
        </p:nvSpPr>
        <p:spPr>
          <a:xfrm>
            <a:off x="457205" y="34982"/>
            <a:ext cx="8229600" cy="413400"/>
          </a:xfrm>
          <a:prstGeom prst="rect">
            <a:avLst/>
          </a:prstGeom>
        </p:spPr>
        <p:txBody>
          <a:bodyPr anchorCtr="0" anchor="t" bIns="91425" lIns="91425" spcFirstLastPara="1" rIns="91425" wrap="square" tIns="91425">
            <a:noAutofit/>
          </a:bodyPr>
          <a:lstStyle/>
          <a:p>
            <a:pPr indent="0" lvl="0" marL="0" rtl="0" algn="l">
              <a:lnSpc>
                <a:spcPct val="120000"/>
              </a:lnSpc>
              <a:spcBef>
                <a:spcPts val="3500"/>
              </a:spcBef>
              <a:spcAft>
                <a:spcPts val="0"/>
              </a:spcAft>
              <a:buClr>
                <a:schemeClr val="dk1"/>
              </a:buClr>
              <a:buSzPts val="1100"/>
              <a:buFont typeface="Arial"/>
              <a:buNone/>
            </a:pPr>
            <a:r>
              <a:rPr b="1" lang="en" sz="2900">
                <a:solidFill>
                  <a:srgbClr val="1B1B1B"/>
                </a:solidFill>
                <a:highlight>
                  <a:srgbClr val="FFFFFF"/>
                </a:highlight>
                <a:latin typeface="Arial"/>
                <a:ea typeface="Arial"/>
                <a:cs typeface="Arial"/>
                <a:sym typeface="Arial"/>
              </a:rPr>
              <a:t>Lập trình tìm nghiệm cho bài toán SVM</a:t>
            </a:r>
            <a:endParaRPr b="1" sz="2900">
              <a:solidFill>
                <a:srgbClr val="1B1B1B"/>
              </a:solidFill>
              <a:highlight>
                <a:srgbClr val="FFFFFF"/>
              </a:highlight>
              <a:latin typeface="Arial"/>
              <a:ea typeface="Arial"/>
              <a:cs typeface="Arial"/>
              <a:sym typeface="Arial"/>
            </a:endParaRPr>
          </a:p>
          <a:p>
            <a:pPr indent="0" lvl="0" marL="0" rtl="0" algn="l">
              <a:spcBef>
                <a:spcPts val="1400"/>
              </a:spcBef>
              <a:spcAft>
                <a:spcPts val="0"/>
              </a:spcAft>
              <a:buNone/>
            </a:pPr>
            <a:r>
              <a:t/>
            </a:r>
            <a:endParaRPr/>
          </a:p>
        </p:txBody>
      </p:sp>
      <p:sp>
        <p:nvSpPr>
          <p:cNvPr id="142" name="Google Shape;142;p19"/>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