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7"/>
  </p:notesMasterIdLst>
  <p:sldIdLst>
    <p:sldId id="865" r:id="rId6"/>
    <p:sldId id="874" r:id="rId8"/>
    <p:sldId id="872" r:id="rId9"/>
    <p:sldId id="871" r:id="rId10"/>
    <p:sldId id="878" r:id="rId11"/>
    <p:sldId id="923" r:id="rId12"/>
    <p:sldId id="895" r:id="rId13"/>
    <p:sldId id="882" r:id="rId14"/>
    <p:sldId id="896" r:id="rId15"/>
    <p:sldId id="897" r:id="rId16"/>
    <p:sldId id="898" r:id="rId17"/>
    <p:sldId id="899" r:id="rId18"/>
    <p:sldId id="900" r:id="rId19"/>
    <p:sldId id="924" r:id="rId20"/>
    <p:sldId id="905" r:id="rId21"/>
    <p:sldId id="907" r:id="rId22"/>
    <p:sldId id="921" r:id="rId23"/>
    <p:sldId id="908" r:id="rId24"/>
    <p:sldId id="916" r:id="rId25"/>
    <p:sldId id="925" r:id="rId26"/>
    <p:sldId id="812" r:id="rId27"/>
  </p:sldIdLst>
  <p:sldSz cx="11518900" cy="6480175"/>
  <p:notesSz cx="6858000" cy="9144000"/>
  <p:defaultTextStyle>
    <a:defPPr>
      <a:defRPr lang="zh-CN"/>
    </a:defPPr>
    <a:lvl1pPr algn="l" rtl="0" fontAlgn="base">
      <a:spcBef>
        <a:spcPct val="0"/>
      </a:spcBef>
      <a:spcAft>
        <a:spcPct val="0"/>
      </a:spcAft>
      <a:defRPr sz="19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19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19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19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19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9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9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9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900"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99CCFF"/>
    <a:srgbClr val="CCFFCC"/>
    <a:srgbClr val="0F9FA3"/>
    <a:srgbClr val="81C0FF"/>
    <a:srgbClr val="FFFF99"/>
    <a:srgbClr val="E0FFC2"/>
    <a:srgbClr val="FEFFC2"/>
    <a:srgbClr val="9BBB59"/>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13" autoAdjust="0"/>
    <p:restoredTop sz="88214" autoAdjust="0"/>
  </p:normalViewPr>
  <p:slideViewPr>
    <p:cSldViewPr>
      <p:cViewPr>
        <p:scale>
          <a:sx n="70" d="100"/>
          <a:sy n="70" d="100"/>
        </p:scale>
        <p:origin x="-870" y="-192"/>
      </p:cViewPr>
      <p:guideLst>
        <p:guide orient="horz" pos="1315"/>
        <p:guide pos="3684"/>
      </p:guideLst>
    </p:cSldViewPr>
  </p:slideViewPr>
  <p:notesTextViewPr>
    <p:cViewPr>
      <p:scale>
        <a:sx n="100" d="100"/>
        <a:sy n="100" d="100"/>
      </p:scale>
      <p:origin x="0" y="0"/>
    </p:cViewPr>
  </p:notesTextViewPr>
  <p:sorterViewPr>
    <p:cViewPr>
      <p:scale>
        <a:sx n="66" d="100"/>
        <a:sy n="66" d="100"/>
      </p:scale>
      <p:origin x="0" y="0"/>
    </p:cViewPr>
  </p:sorterViewPr>
  <p:gridSpacing cx="72032" cy="72032"/>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页眉占位符 1"/>
          <p:cNvSpPr>
            <a:spLocks noGrp="1" noChangeArrowheads="1"/>
          </p:cNvSpPr>
          <p:nvPr>
            <p:ph type="hdr" sz="quarter"/>
          </p:nvPr>
        </p:nvSpPr>
        <p:spPr bwMode="auto">
          <a:xfrm>
            <a:off x="1" y="0"/>
            <a:ext cx="2970213" cy="457200"/>
          </a:xfrm>
          <a:prstGeom prst="rect">
            <a:avLst/>
          </a:prstGeom>
          <a:noFill/>
          <a:ln w="9525">
            <a:noFill/>
            <a:miter lim="800000"/>
          </a:ln>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zh-CN" altLang="en-US"/>
          </a:p>
        </p:txBody>
      </p:sp>
      <p:sp>
        <p:nvSpPr>
          <p:cNvPr id="6147" name="日期占位符 2"/>
          <p:cNvSpPr>
            <a:spLocks noGrp="1" noChangeArrowheads="1"/>
          </p:cNvSpPr>
          <p:nvPr>
            <p:ph type="dt" idx="1"/>
          </p:nvPr>
        </p:nvSpPr>
        <p:spPr bwMode="auto">
          <a:xfrm>
            <a:off x="3883026" y="0"/>
            <a:ext cx="2973388" cy="457200"/>
          </a:xfrm>
          <a:prstGeom prst="rect">
            <a:avLst/>
          </a:prstGeom>
          <a:noFill/>
          <a:ln w="9525">
            <a:noFill/>
            <a:miter lim="800000"/>
          </a:ln>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fld id="{F66D64F7-3E13-4079-8D13-FB793155D3BA}" type="datetimeFigureOut">
              <a:rPr lang="zh-CN" altLang="en-US"/>
            </a:fld>
            <a:endParaRPr lang="zh-CN" altLang="en-US"/>
          </a:p>
        </p:txBody>
      </p:sp>
      <p:sp>
        <p:nvSpPr>
          <p:cNvPr id="15364" name="幻灯片图像占位符 3"/>
          <p:cNvSpPr>
            <a:spLocks noGrp="1" noRot="1" noChangeAspect="1" noChangeArrowheads="1"/>
          </p:cNvSpPr>
          <p:nvPr>
            <p:ph type="sldImg" idx="2"/>
          </p:nvPr>
        </p:nvSpPr>
        <p:spPr bwMode="auto">
          <a:xfrm>
            <a:off x="382588" y="685800"/>
            <a:ext cx="609282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149" name="备注占位符 4"/>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150" name="页脚占位符 5"/>
          <p:cNvSpPr>
            <a:spLocks noGrp="1" noChangeArrowheads="1"/>
          </p:cNvSpPr>
          <p:nvPr>
            <p:ph type="ftr" sz="quarter" idx="4"/>
          </p:nvPr>
        </p:nvSpPr>
        <p:spPr bwMode="auto">
          <a:xfrm>
            <a:off x="1" y="8685213"/>
            <a:ext cx="2970213" cy="457200"/>
          </a:xfrm>
          <a:prstGeom prst="rect">
            <a:avLst/>
          </a:prstGeom>
          <a:noFill/>
          <a:ln w="9525">
            <a:noFill/>
            <a:miter lim="800000"/>
          </a:ln>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zh-CN" altLang="en-US"/>
          </a:p>
        </p:txBody>
      </p:sp>
      <p:sp>
        <p:nvSpPr>
          <p:cNvPr id="6151" name="灯片编号占位符 6"/>
          <p:cNvSpPr>
            <a:spLocks noGrp="1" noChangeArrowheads="1"/>
          </p:cNvSpPr>
          <p:nvPr>
            <p:ph type="sldNum" sz="quarter" idx="5"/>
          </p:nvPr>
        </p:nvSpPr>
        <p:spPr bwMode="auto">
          <a:xfrm>
            <a:off x="3883026" y="8685213"/>
            <a:ext cx="2973388" cy="457200"/>
          </a:xfrm>
          <a:prstGeom prst="rect">
            <a:avLst/>
          </a:prstGeom>
          <a:noFill/>
          <a:ln w="9525">
            <a:noFill/>
            <a:miter lim="800000"/>
          </a:ln>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73DE3D00-3E8C-4BD6-8600-2386A9C3DF1D}"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4" Type="http://schemas.openxmlformats.org/officeDocument/2006/relationships/image" Target="../media/image1.png"/><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1" y="2012951"/>
            <a:ext cx="9791700" cy="1389063"/>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27201" y="3671888"/>
            <a:ext cx="8064500" cy="1655762"/>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6263" y="1511301"/>
            <a:ext cx="10366375" cy="42767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51837" y="258763"/>
            <a:ext cx="2590801" cy="5529262"/>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6264" y="258763"/>
            <a:ext cx="7623175" cy="552926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1" y="2012951"/>
            <a:ext cx="9791700" cy="1389063"/>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27201" y="3671888"/>
            <a:ext cx="8064500" cy="1655762"/>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576263" y="1511301"/>
            <a:ext cx="10366375" cy="427672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1700" cy="128746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09638" y="2746375"/>
            <a:ext cx="9791700" cy="1417638"/>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76264" y="1511301"/>
            <a:ext cx="5106987" cy="4276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835650" y="1511301"/>
            <a:ext cx="5106989" cy="4276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76264" y="1450975"/>
            <a:ext cx="5089526" cy="60483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576264" y="2055813"/>
            <a:ext cx="5089526" cy="373221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5851525" y="1450975"/>
            <a:ext cx="5091113" cy="60483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851525" y="2055813"/>
            <a:ext cx="5091113" cy="373221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4" y="258763"/>
            <a:ext cx="3789362" cy="1096962"/>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03739" y="258763"/>
            <a:ext cx="6438900" cy="5529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576264" y="1355725"/>
            <a:ext cx="3789362" cy="44323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576263" y="1511301"/>
            <a:ext cx="10366375" cy="427672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7426" y="4535488"/>
            <a:ext cx="6911975" cy="5365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257426" y="579439"/>
            <a:ext cx="6911975" cy="38877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257426" y="5072063"/>
            <a:ext cx="6911975" cy="7604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6263" y="1511301"/>
            <a:ext cx="10366375" cy="42767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51837" y="258763"/>
            <a:ext cx="2590801" cy="5529262"/>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6264" y="258763"/>
            <a:ext cx="7623175" cy="552926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1" y="2012951"/>
            <a:ext cx="9791700" cy="1389063"/>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27201" y="3671888"/>
            <a:ext cx="8064500" cy="1655762"/>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576263" y="1511301"/>
            <a:ext cx="10366375" cy="427672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1700" cy="128746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09638" y="2746375"/>
            <a:ext cx="9791700" cy="1417638"/>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76264" y="1511301"/>
            <a:ext cx="5106987" cy="4276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835650" y="1511301"/>
            <a:ext cx="5106989" cy="4276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76264" y="1450975"/>
            <a:ext cx="5089526" cy="60483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576264" y="2055813"/>
            <a:ext cx="5089526" cy="373221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5851525" y="1450975"/>
            <a:ext cx="5091113" cy="60483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851525" y="2055813"/>
            <a:ext cx="5091113" cy="373221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1700" cy="128746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09638" y="2746375"/>
            <a:ext cx="9791700" cy="1417638"/>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4" y="258763"/>
            <a:ext cx="3789362" cy="1096962"/>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03739" y="258763"/>
            <a:ext cx="6438900" cy="5529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576264" y="1355725"/>
            <a:ext cx="3789362" cy="44323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7426" y="4535488"/>
            <a:ext cx="6911975" cy="5365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257426" y="579439"/>
            <a:ext cx="6911975" cy="38877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257426" y="5072063"/>
            <a:ext cx="6911975" cy="7604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6263" y="1511301"/>
            <a:ext cx="10366375" cy="42767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51837" y="258763"/>
            <a:ext cx="2590801" cy="5529262"/>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6264" y="258763"/>
            <a:ext cx="7623175" cy="552926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1" y="2012951"/>
            <a:ext cx="9791700" cy="1389063"/>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27201" y="3671888"/>
            <a:ext cx="8064500" cy="1655762"/>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6263" y="674689"/>
            <a:ext cx="10366375" cy="665162"/>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576263" y="1511301"/>
            <a:ext cx="10366375" cy="427672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76263" y="674689"/>
            <a:ext cx="10366375" cy="665162"/>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76264" y="1511301"/>
            <a:ext cx="5106987" cy="4276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835650" y="1511301"/>
            <a:ext cx="5106989" cy="4276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封面">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目录">
    <p:spTree>
      <p:nvGrpSpPr>
        <p:cNvPr id="1" name=""/>
        <p:cNvGrpSpPr/>
        <p:nvPr/>
      </p:nvGrpSpPr>
      <p:grpSpPr>
        <a:xfrm>
          <a:off x="0" y="0"/>
          <a:ext cx="0" cy="0"/>
          <a:chOff x="0" y="0"/>
          <a:chExt cx="0" cy="0"/>
        </a:xfrm>
      </p:grpSpPr>
      <p:pic>
        <p:nvPicPr>
          <p:cNvPr id="4" name="Picture 2" descr="C:\Users\Qiao\Desktop\2012.06.04京东商城公司介绍PPT模板设计\PNG\page-02-1.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1"/>
            <a:ext cx="11518900" cy="648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C:\Users\Qiao\Desktop\2012.06.04京东商城公司介绍PPT模板设计\PNG\line.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 y="6367463"/>
            <a:ext cx="11518900"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txBox="1">
            <a:spLocks noChangeArrowheads="1"/>
          </p:cNvSpPr>
          <p:nvPr userDrawn="1"/>
        </p:nvSpPr>
        <p:spPr bwMode="auto">
          <a:xfrm>
            <a:off x="10385424" y="6038850"/>
            <a:ext cx="1143000" cy="234950"/>
          </a:xfrm>
          <a:prstGeom prst="rect">
            <a:avLst/>
          </a:prstGeom>
          <a:noFill/>
          <a:ln w="9525">
            <a:noFill/>
            <a:miter lim="800000"/>
          </a:ln>
          <a:effectLst/>
        </p:spPr>
        <p:txBody>
          <a:bodyPr anchor="ctr"/>
          <a:lstStyle>
            <a:defPPr>
              <a:defRPr lang="zh-CN"/>
            </a:defPPr>
            <a:lvl1pPr marL="0" algn="l" defTabSz="914400" rtl="0" eaLnBrk="1" latinLnBrk="0" hangingPunct="1">
              <a:defRPr sz="1200" kern="1200" smtClean="0">
                <a:solidFill>
                  <a:schemeClr val="bg1"/>
                </a:solidFill>
                <a:latin typeface="Arial" panose="020B0604020202020204" pitchFamily="34" charset="0"/>
                <a:ea typeface="宋体" panose="02010600030101010101" pitchFamily="2"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zh-CN" dirty="0">
                <a:solidFill>
                  <a:schemeClr val="tx1">
                    <a:lumMod val="50000"/>
                    <a:lumOff val="50000"/>
                  </a:schemeClr>
                </a:solidFill>
              </a:rPr>
              <a:t>Page </a:t>
            </a:r>
            <a:fld id="{CEBA55D4-4197-4A70-A6C8-E6CCC2AF5E1E}" type="slidenum">
              <a:rPr lang="de-DE" altLang="zh-CN" sz="1400" b="1" dirty="0">
                <a:solidFill>
                  <a:schemeClr val="tx1">
                    <a:lumMod val="50000"/>
                    <a:lumOff val="50000"/>
                  </a:schemeClr>
                </a:solidFill>
              </a:rPr>
            </a:fld>
            <a:endParaRPr lang="de-DE" altLang="zh-CN" sz="1400" b="1" dirty="0">
              <a:solidFill>
                <a:schemeClr val="tx1">
                  <a:lumMod val="50000"/>
                  <a:lumOff val="50000"/>
                </a:schemeClr>
              </a:solidFill>
            </a:endParaRPr>
          </a:p>
        </p:txBody>
      </p:sp>
      <p:cxnSp>
        <p:nvCxnSpPr>
          <p:cNvPr id="7" name="直接连接符 6"/>
          <p:cNvCxnSpPr/>
          <p:nvPr userDrawn="1"/>
        </p:nvCxnSpPr>
        <p:spPr>
          <a:xfrm>
            <a:off x="588962" y="858838"/>
            <a:ext cx="5230812" cy="0"/>
          </a:xfrm>
          <a:prstGeom prst="line">
            <a:avLst/>
          </a:prstGeom>
          <a:ln>
            <a:solidFill>
              <a:srgbClr val="EE8A04"/>
            </a:solidFill>
          </a:ln>
        </p:spPr>
        <p:style>
          <a:lnRef idx="1">
            <a:schemeClr val="accent1"/>
          </a:lnRef>
          <a:fillRef idx="0">
            <a:schemeClr val="accent1"/>
          </a:fillRef>
          <a:effectRef idx="0">
            <a:schemeClr val="accent1"/>
          </a:effectRef>
          <a:fontRef idx="minor">
            <a:schemeClr val="tx1"/>
          </a:fontRef>
        </p:style>
      </p:cxnSp>
      <p:pic>
        <p:nvPicPr>
          <p:cNvPr id="8" name="图片 6" descr="C:\Users\xiexuekui\Desktop\暴风金融.png暴风金融"/>
          <p:cNvPicPr>
            <a:picLocks noChangeAspect="1"/>
          </p:cNvPicPr>
          <p:nvPr userDrawn="1"/>
        </p:nvPicPr>
        <p:blipFill>
          <a:blip r:embed="rId4"/>
          <a:srcRect/>
          <a:stretch>
            <a:fillRect/>
          </a:stretch>
        </p:blipFill>
        <p:spPr bwMode="auto">
          <a:xfrm>
            <a:off x="15083" y="1589"/>
            <a:ext cx="11483975" cy="647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531068" y="142669"/>
            <a:ext cx="8130551" cy="372583"/>
          </a:xfrm>
          <a:prstGeom prst="rect">
            <a:avLst/>
          </a:prstGeom>
        </p:spPr>
        <p:txBody>
          <a:bodyPr/>
          <a:lstStyle>
            <a:lvl1pPr algn="l">
              <a:defRPr sz="2400" baseline="0">
                <a:solidFill>
                  <a:schemeClr val="tx1">
                    <a:lumMod val="50000"/>
                    <a:lumOff val="50000"/>
                  </a:schemeClr>
                </a:solidFill>
                <a:effectLst/>
                <a:latin typeface="方正兰亭粗黑_GBK" pitchFamily="2"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18" name="文本占位符 17"/>
          <p:cNvSpPr>
            <a:spLocks noGrp="1"/>
          </p:cNvSpPr>
          <p:nvPr>
            <p:ph type="body" sz="quarter" idx="10"/>
          </p:nvPr>
        </p:nvSpPr>
        <p:spPr>
          <a:xfrm>
            <a:off x="572078" y="1267535"/>
            <a:ext cx="9379103" cy="1428039"/>
          </a:xfrm>
          <a:prstGeom prst="rect">
            <a:avLst/>
          </a:prstGeom>
        </p:spPr>
        <p:txBody>
          <a:bodyPr/>
          <a:lstStyle>
            <a:lvl1pPr marL="288290" indent="-288290">
              <a:lnSpc>
                <a:spcPct val="150000"/>
              </a:lnSpc>
              <a:spcBef>
                <a:spcPts val="0"/>
              </a:spcBef>
              <a:buClr>
                <a:srgbClr val="EE8A04"/>
              </a:buClr>
              <a:buFont typeface="Wingdings" panose="05000000000000000000" pitchFamily="2" charset="2"/>
              <a:buChar char="l"/>
              <a:defRPr sz="2000" b="1">
                <a:solidFill>
                  <a:schemeClr val="tx1">
                    <a:lumMod val="50000"/>
                    <a:lumOff val="50000"/>
                  </a:schemeClr>
                </a:solidFill>
                <a:latin typeface="华文中宋" panose="02010600040101010101" pitchFamily="2" charset="-122"/>
                <a:ea typeface="华文中宋" panose="02010600040101010101" pitchFamily="2" charset="-122"/>
              </a:defRPr>
            </a:lvl1pPr>
            <a:lvl2pPr marL="457200" indent="0">
              <a:buNone/>
              <a:defRPr sz="1400">
                <a:latin typeface="微软雅黑" panose="020B0503020204020204" pitchFamily="34" charset="-122"/>
                <a:ea typeface="微软雅黑" panose="020B0503020204020204" pitchFamily="34" charset="-122"/>
              </a:defRPr>
            </a:lvl2pPr>
            <a:lvl3pPr marL="914400" indent="0">
              <a:buNone/>
              <a:defRPr sz="1600">
                <a:latin typeface="微软雅黑" panose="020B0503020204020204" pitchFamily="34" charset="-122"/>
                <a:ea typeface="微软雅黑" panose="020B0503020204020204" pitchFamily="34" charset="-122"/>
              </a:defRPr>
            </a:lvl3pPr>
            <a:lvl4pPr marL="1371600" indent="0">
              <a:buNone/>
              <a:defRPr sz="1400">
                <a:latin typeface="微软雅黑" panose="020B0503020204020204" pitchFamily="34" charset="-122"/>
                <a:ea typeface="微软雅黑" panose="020B0503020204020204" pitchFamily="34" charset="-122"/>
              </a:defRPr>
            </a:lvl4pPr>
            <a:lvl5pPr marL="1828800" indent="0">
              <a:buNone/>
              <a:defRPr sz="14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pic>
        <p:nvPicPr>
          <p:cNvPr id="2" name="图片 2" descr="C:\Users\xiexuekui\Desktop\暴风金融.png暴风金融"/>
          <p:cNvPicPr>
            <a:picLocks noChangeAspect="1"/>
          </p:cNvPicPr>
          <p:nvPr userDrawn="1"/>
        </p:nvPicPr>
        <p:blipFill>
          <a:blip r:embed="rId2"/>
          <a:srcRect/>
          <a:stretch>
            <a:fillRect/>
          </a:stretch>
        </p:blipFill>
        <p:spPr bwMode="auto">
          <a:xfrm>
            <a:off x="19051" y="1588"/>
            <a:ext cx="114808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76264" y="1511301"/>
            <a:ext cx="5106987" cy="4276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835650" y="1511301"/>
            <a:ext cx="5106989" cy="4276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76264" y="1450975"/>
            <a:ext cx="5089526" cy="60483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576264" y="2055813"/>
            <a:ext cx="5089526" cy="373221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5851525" y="1450975"/>
            <a:ext cx="5091113" cy="60483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851525" y="2055813"/>
            <a:ext cx="5091113" cy="373221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4" y="258763"/>
            <a:ext cx="3789362" cy="1096962"/>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03739" y="258763"/>
            <a:ext cx="6438900" cy="5529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576264" y="1355725"/>
            <a:ext cx="3789362" cy="44323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7426" y="4535488"/>
            <a:ext cx="6911975" cy="5365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257426" y="579439"/>
            <a:ext cx="6911975" cy="38877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257426" y="5072063"/>
            <a:ext cx="6911975" cy="7604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1.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7" Type="http://schemas.openxmlformats.org/officeDocument/2006/relationships/image" Target="../media/image1.png"/><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rotWithShape="0">
          <a:blip r:embed="rId12"/>
          <a:stretch>
            <a:fillRect/>
          </a:stretch>
        </a:blipFill>
        <a:effectLst/>
      </p:bgPr>
    </p:bg>
    <p:spTree>
      <p:nvGrpSpPr>
        <p:cNvPr id="1" name=""/>
        <p:cNvGrpSpPr/>
        <p:nvPr/>
      </p:nvGrpSpPr>
      <p:grpSpPr>
        <a:xfrm>
          <a:off x="0" y="0"/>
          <a:ext cx="0" cy="0"/>
          <a:chOff x="0" y="0"/>
          <a:chExt cx="0" cy="0"/>
        </a:xfrm>
      </p:grpSpPr>
      <p:pic>
        <p:nvPicPr>
          <p:cNvPr id="1026" name="Picture 2" descr="C:\Users\xiexuekui\Desktop\暴风金融.png暴风金融"/>
          <p:cNvPicPr>
            <a:picLocks noChangeAspect="1" noChangeArrowheads="1"/>
          </p:cNvPicPr>
          <p:nvPr userDrawn="1"/>
        </p:nvPicPr>
        <p:blipFill>
          <a:blip r:embed="rId12"/>
          <a:srcRect/>
          <a:stretch>
            <a:fillRect/>
          </a:stretch>
        </p:blipFill>
        <p:spPr bwMode="auto">
          <a:xfrm>
            <a:off x="114301" y="55563"/>
            <a:ext cx="11290300" cy="636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1008380" indent="-1008380" algn="ctr" rtl="0" eaLnBrk="0" fontAlgn="base" hangingPunct="0">
        <a:spcBef>
          <a:spcPct val="0"/>
        </a:spcBef>
        <a:spcAft>
          <a:spcPct val="0"/>
        </a:spcAft>
        <a:defRPr sz="4800">
          <a:solidFill>
            <a:schemeClr val="tx1"/>
          </a:solidFill>
          <a:latin typeface="+mj-lt"/>
          <a:ea typeface="+mj-ea"/>
          <a:cs typeface="+mj-cs"/>
          <a:sym typeface="Calibri" panose="020F0502020204030204" pitchFamily="34" charset="0"/>
        </a:defRPr>
      </a:lvl1pPr>
      <a:lvl2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4655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9227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3799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8371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77825" indent="-377825" algn="l" defTabSz="1007745" rtl="0" eaLnBrk="0" fontAlgn="base" hangingPunct="0">
        <a:spcBef>
          <a:spcPct val="20000"/>
        </a:spcBef>
        <a:spcAft>
          <a:spcPct val="0"/>
        </a:spcAft>
        <a:buFont typeface="Arial" panose="020B0604020202020204" pitchFamily="34" charset="0"/>
        <a:buChar char="•"/>
        <a:defRPr sz="3500">
          <a:solidFill>
            <a:schemeClr val="tx1"/>
          </a:solidFill>
          <a:latin typeface="+mn-lt"/>
          <a:ea typeface="+mn-ea"/>
          <a:cs typeface="+mn-cs"/>
          <a:sym typeface="Calibri" panose="020F0502020204030204" pitchFamily="34" charset="0"/>
        </a:defRPr>
      </a:lvl1pPr>
      <a:lvl2pPr marL="819150" indent="-314325" algn="l" rtl="0" eaLnBrk="0" fontAlgn="base" hangingPunct="0">
        <a:spcBef>
          <a:spcPct val="20000"/>
        </a:spcBef>
        <a:spcAft>
          <a:spcPct val="0"/>
        </a:spcAft>
        <a:buFont typeface="Arial" panose="020B0604020202020204" pitchFamily="34" charset="0"/>
        <a:buChar char="–"/>
        <a:defRPr sz="3000">
          <a:solidFill>
            <a:schemeClr val="tx1"/>
          </a:solidFill>
          <a:latin typeface="+mn-lt"/>
          <a:ea typeface="+mn-ea"/>
          <a:sym typeface="Calibri" panose="020F0502020204030204" pitchFamily="34" charset="0"/>
        </a:defRPr>
      </a:lvl2pPr>
      <a:lvl3pPr marL="1260475" indent="-252730" algn="l" rtl="0" eaLnBrk="0" fontAlgn="base" hangingPunct="0">
        <a:spcBef>
          <a:spcPct val="20000"/>
        </a:spcBef>
        <a:spcAft>
          <a:spcPct val="0"/>
        </a:spcAft>
        <a:buFont typeface="Arial" panose="020B0604020202020204" pitchFamily="34" charset="0"/>
        <a:buChar char="•"/>
        <a:defRPr sz="2600">
          <a:solidFill>
            <a:schemeClr val="tx1"/>
          </a:solidFill>
          <a:latin typeface="+mn-lt"/>
          <a:ea typeface="+mn-ea"/>
          <a:sym typeface="Calibri" panose="020F0502020204030204" pitchFamily="34" charset="0"/>
        </a:defRPr>
      </a:lvl3pPr>
      <a:lvl4pPr marL="1764030" indent="-252730"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4pPr>
      <a:lvl5pPr marL="22669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5pPr>
      <a:lvl6pPr marL="27241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6pPr>
      <a:lvl7pPr marL="31813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7pPr>
      <a:lvl8pPr marL="36385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8pPr>
      <a:lvl9pPr marL="40957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pic>
        <p:nvPicPr>
          <p:cNvPr id="2050" name="Picture 2" descr="C:\Users\xiexuekui\Desktop\暴风金融.png暴风金融"/>
          <p:cNvPicPr>
            <a:picLocks noChangeAspect="1" noChangeArrowheads="1"/>
          </p:cNvPicPr>
          <p:nvPr userDrawn="1"/>
        </p:nvPicPr>
        <p:blipFill>
          <a:blip r:embed="rId12"/>
          <a:srcRect/>
          <a:stretch>
            <a:fillRect/>
          </a:stretch>
        </p:blipFill>
        <p:spPr bwMode="auto">
          <a:xfrm>
            <a:off x="16986" y="1"/>
            <a:ext cx="11486515" cy="648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1008380" indent="-1008380" algn="ctr" rtl="0" eaLnBrk="0" fontAlgn="base" hangingPunct="0">
        <a:spcBef>
          <a:spcPct val="0"/>
        </a:spcBef>
        <a:spcAft>
          <a:spcPct val="0"/>
        </a:spcAft>
        <a:defRPr sz="4800">
          <a:solidFill>
            <a:schemeClr val="tx1"/>
          </a:solidFill>
          <a:latin typeface="+mj-lt"/>
          <a:ea typeface="+mj-ea"/>
          <a:cs typeface="+mj-cs"/>
          <a:sym typeface="Calibri" panose="020F0502020204030204" pitchFamily="34" charset="0"/>
        </a:defRPr>
      </a:lvl1pPr>
      <a:lvl2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4655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9227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3799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8371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77825" indent="-377825" algn="l" defTabSz="1007745" rtl="0" eaLnBrk="0" fontAlgn="base" hangingPunct="0">
        <a:spcBef>
          <a:spcPct val="20000"/>
        </a:spcBef>
        <a:spcAft>
          <a:spcPct val="0"/>
        </a:spcAft>
        <a:buFont typeface="Arial" panose="020B0604020202020204" pitchFamily="34" charset="0"/>
        <a:buChar char="•"/>
        <a:defRPr sz="3500">
          <a:solidFill>
            <a:schemeClr val="tx1"/>
          </a:solidFill>
          <a:latin typeface="+mn-lt"/>
          <a:ea typeface="+mn-ea"/>
          <a:cs typeface="+mn-cs"/>
          <a:sym typeface="Calibri" panose="020F0502020204030204" pitchFamily="34" charset="0"/>
        </a:defRPr>
      </a:lvl1pPr>
      <a:lvl2pPr marL="819150" indent="-314325" algn="l" rtl="0" eaLnBrk="0" fontAlgn="base" hangingPunct="0">
        <a:spcBef>
          <a:spcPct val="20000"/>
        </a:spcBef>
        <a:spcAft>
          <a:spcPct val="0"/>
        </a:spcAft>
        <a:buFont typeface="Arial" panose="020B0604020202020204" pitchFamily="34" charset="0"/>
        <a:buChar char="–"/>
        <a:defRPr sz="3000">
          <a:solidFill>
            <a:schemeClr val="tx1"/>
          </a:solidFill>
          <a:latin typeface="+mn-lt"/>
          <a:ea typeface="+mn-ea"/>
          <a:sym typeface="Calibri" panose="020F0502020204030204" pitchFamily="34" charset="0"/>
        </a:defRPr>
      </a:lvl2pPr>
      <a:lvl3pPr marL="1260475" indent="-252730" algn="l" rtl="0" eaLnBrk="0" fontAlgn="base" hangingPunct="0">
        <a:spcBef>
          <a:spcPct val="20000"/>
        </a:spcBef>
        <a:spcAft>
          <a:spcPct val="0"/>
        </a:spcAft>
        <a:buFont typeface="Arial" panose="020B0604020202020204" pitchFamily="34" charset="0"/>
        <a:buChar char="•"/>
        <a:defRPr sz="2600">
          <a:solidFill>
            <a:schemeClr val="tx1"/>
          </a:solidFill>
          <a:latin typeface="+mn-lt"/>
          <a:ea typeface="+mn-ea"/>
          <a:sym typeface="Calibri" panose="020F0502020204030204" pitchFamily="34" charset="0"/>
        </a:defRPr>
      </a:lvl3pPr>
      <a:lvl4pPr marL="1764030" indent="-252730"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4pPr>
      <a:lvl5pPr marL="22669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5pPr>
      <a:lvl6pPr marL="27241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6pPr>
      <a:lvl7pPr marL="31813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7pPr>
      <a:lvl8pPr marL="36385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8pPr>
      <a:lvl9pPr marL="40957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pic>
        <p:nvPicPr>
          <p:cNvPr id="3074" name="Picture 2" descr="C:\Users\xiexuekui\Desktop\暴风金融.png暴风金融"/>
          <p:cNvPicPr>
            <a:picLocks noChangeAspect="1" noChangeArrowheads="1"/>
          </p:cNvPicPr>
          <p:nvPr userDrawn="1"/>
        </p:nvPicPr>
        <p:blipFill>
          <a:blip r:embed="rId12"/>
          <a:srcRect/>
          <a:stretch>
            <a:fillRect/>
          </a:stretch>
        </p:blipFill>
        <p:spPr bwMode="auto">
          <a:xfrm>
            <a:off x="19051" y="0"/>
            <a:ext cx="11483975" cy="647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1008380" indent="-1008380" algn="ctr" rtl="0" eaLnBrk="0" fontAlgn="base" hangingPunct="0">
        <a:spcBef>
          <a:spcPct val="0"/>
        </a:spcBef>
        <a:spcAft>
          <a:spcPct val="0"/>
        </a:spcAft>
        <a:defRPr sz="4800">
          <a:solidFill>
            <a:schemeClr val="tx1"/>
          </a:solidFill>
          <a:latin typeface="+mj-lt"/>
          <a:ea typeface="+mj-ea"/>
          <a:cs typeface="+mj-cs"/>
          <a:sym typeface="Calibri" panose="020F0502020204030204" pitchFamily="34" charset="0"/>
        </a:defRPr>
      </a:lvl1pPr>
      <a:lvl2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4655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9227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3799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8371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77825" indent="-377825" algn="l" defTabSz="1007745" rtl="0" eaLnBrk="0" fontAlgn="base" hangingPunct="0">
        <a:spcBef>
          <a:spcPct val="20000"/>
        </a:spcBef>
        <a:spcAft>
          <a:spcPct val="0"/>
        </a:spcAft>
        <a:buFont typeface="Arial" panose="020B0604020202020204" pitchFamily="34" charset="0"/>
        <a:buChar char="•"/>
        <a:defRPr sz="3500">
          <a:solidFill>
            <a:schemeClr val="tx1"/>
          </a:solidFill>
          <a:latin typeface="+mn-lt"/>
          <a:ea typeface="+mn-ea"/>
          <a:cs typeface="+mn-cs"/>
          <a:sym typeface="Calibri" panose="020F0502020204030204" pitchFamily="34" charset="0"/>
        </a:defRPr>
      </a:lvl1pPr>
      <a:lvl2pPr marL="819150" indent="-314325" algn="l" rtl="0" eaLnBrk="0" fontAlgn="base" hangingPunct="0">
        <a:spcBef>
          <a:spcPct val="20000"/>
        </a:spcBef>
        <a:spcAft>
          <a:spcPct val="0"/>
        </a:spcAft>
        <a:buFont typeface="Arial" panose="020B0604020202020204" pitchFamily="34" charset="0"/>
        <a:buChar char="–"/>
        <a:defRPr sz="3000">
          <a:solidFill>
            <a:schemeClr val="tx1"/>
          </a:solidFill>
          <a:latin typeface="+mn-lt"/>
          <a:ea typeface="+mn-ea"/>
          <a:sym typeface="Calibri" panose="020F0502020204030204" pitchFamily="34" charset="0"/>
        </a:defRPr>
      </a:lvl2pPr>
      <a:lvl3pPr marL="1260475" indent="-252730" algn="l" rtl="0" eaLnBrk="0" fontAlgn="base" hangingPunct="0">
        <a:spcBef>
          <a:spcPct val="20000"/>
        </a:spcBef>
        <a:spcAft>
          <a:spcPct val="0"/>
        </a:spcAft>
        <a:buFont typeface="Arial" panose="020B0604020202020204" pitchFamily="34" charset="0"/>
        <a:buChar char="•"/>
        <a:defRPr sz="2600">
          <a:solidFill>
            <a:schemeClr val="tx1"/>
          </a:solidFill>
          <a:latin typeface="+mn-lt"/>
          <a:ea typeface="+mn-ea"/>
          <a:sym typeface="Calibri" panose="020F0502020204030204" pitchFamily="34" charset="0"/>
        </a:defRPr>
      </a:lvl3pPr>
      <a:lvl4pPr marL="1764030" indent="-252730"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4pPr>
      <a:lvl5pPr marL="22669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5pPr>
      <a:lvl6pPr marL="27241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6pPr>
      <a:lvl7pPr marL="31813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7pPr>
      <a:lvl8pPr marL="36385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8pPr>
      <a:lvl9pPr marL="40957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rotWithShape="0">
          <a:blip r:embed="rId7"/>
          <a:stretch>
            <a:fillRect/>
          </a:stretch>
        </a:blipFill>
        <a:effectLst/>
      </p:bgPr>
    </p:bg>
    <p:spTree>
      <p:nvGrpSpPr>
        <p:cNvPr id="1" name=""/>
        <p:cNvGrpSpPr/>
        <p:nvPr/>
      </p:nvGrpSpPr>
      <p:grpSpPr>
        <a:xfrm>
          <a:off x="0" y="0"/>
          <a:ext cx="0" cy="0"/>
          <a:chOff x="0" y="0"/>
          <a:chExt cx="0" cy="0"/>
        </a:xfrm>
      </p:grpSpPr>
      <p:pic>
        <p:nvPicPr>
          <p:cNvPr id="4098" name="图片 8" descr="C:\Users\xiexuekui\Desktop\暴风金融.png暴风金融"/>
          <p:cNvPicPr>
            <a:picLocks noChangeAspect="1"/>
          </p:cNvPicPr>
          <p:nvPr userDrawn="1"/>
        </p:nvPicPr>
        <p:blipFill>
          <a:blip r:embed="rId7"/>
          <a:srcRect/>
          <a:stretch>
            <a:fillRect/>
          </a:stretch>
        </p:blipFill>
        <p:spPr bwMode="auto">
          <a:xfrm>
            <a:off x="19845" y="1589"/>
            <a:ext cx="11483975" cy="647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txStyles>
    <p:titleStyle>
      <a:lvl1pPr algn="ctr" rtl="0" eaLnBrk="0" fontAlgn="base" hangingPunct="0">
        <a:spcBef>
          <a:spcPct val="0"/>
        </a:spcBef>
        <a:spcAft>
          <a:spcPct val="0"/>
        </a:spcAft>
        <a:defRPr sz="3200">
          <a:solidFill>
            <a:schemeClr val="tx1"/>
          </a:solidFill>
          <a:latin typeface="+mj-lt"/>
          <a:ea typeface="+mj-ea"/>
          <a:cs typeface="+mj-cs"/>
        </a:defRPr>
      </a:lvl1pPr>
      <a:lvl2pPr algn="ctr" rtl="0" eaLnBrk="0" fontAlgn="base" hangingPunct="0">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5pPr>
      <a:lvl6pPr marL="457200" algn="ctr" rtl="0" eaLnBrk="0" fontAlgn="base" hangingPunct="0">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6pPr>
      <a:lvl7pPr marL="914400" algn="ctr" rtl="0" eaLnBrk="0" fontAlgn="base" hangingPunct="0">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7pPr>
      <a:lvl8pPr marL="1371600" algn="ctr" rtl="0" eaLnBrk="0" fontAlgn="base" hangingPunct="0">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8pPr>
      <a:lvl9pPr marL="1828800" algn="ctr" rtl="0" eaLnBrk="0" fontAlgn="base" hangingPunct="0">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8.xml"/><Relationship Id="rId1" Type="http://schemas.openxmlformats.org/officeDocument/2006/relationships/audio" Target="../media/audio1.wav"/></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38.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19.png"/><Relationship Id="rId1"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2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3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3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3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image" Target="../media/image33.png"/><Relationship Id="rId1" Type="http://schemas.openxmlformats.org/officeDocument/2006/relationships/image" Target="../media/image32.png"/></Relationships>
</file>

<file path=ppt/slides/_rels/slide2.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38.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vmlDrawing" Target="../drawings/vmlDrawing2.vml"/><Relationship Id="rId6" Type="http://schemas.openxmlformats.org/officeDocument/2006/relationships/slideLayout" Target="../slideLayouts/slideLayout38.xml"/><Relationship Id="rId5" Type="http://schemas.openxmlformats.org/officeDocument/2006/relationships/image" Target="../media/image13.wmf"/><Relationship Id="rId4" Type="http://schemas.openxmlformats.org/officeDocument/2006/relationships/oleObject" Target="../embeddings/oleObject2.bin"/><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38.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38.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38.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议程</a:t>
            </a:r>
            <a:endParaRPr lang="zh-CN" altLang="en-US"/>
          </a:p>
        </p:txBody>
      </p:sp>
      <p:sp>
        <p:nvSpPr>
          <p:cNvPr id="4" name="Rectangle 5"/>
          <p:cNvSpPr>
            <a:spLocks noChangeArrowheads="1"/>
          </p:cNvSpPr>
          <p:nvPr/>
        </p:nvSpPr>
        <p:spPr bwMode="auto">
          <a:xfrm>
            <a:off x="2510200" y="1398576"/>
            <a:ext cx="7211065" cy="548640"/>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marL="84455" indent="-84455" fontAlgn="auto">
              <a:spcBef>
                <a:spcPts val="0"/>
              </a:spcBef>
              <a:spcAft>
                <a:spcPts val="0"/>
              </a:spcAft>
            </a:pP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rPr>
              <a:t>大数据分析平台综述</a:t>
            </a:r>
            <a:endPar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endParaRPr>
          </a:p>
        </p:txBody>
      </p:sp>
      <p:sp>
        <p:nvSpPr>
          <p:cNvPr id="5" name="圆角矩形 17"/>
          <p:cNvSpPr/>
          <p:nvPr/>
        </p:nvSpPr>
        <p:spPr>
          <a:xfrm>
            <a:off x="1718835" y="1398576"/>
            <a:ext cx="623092" cy="548640"/>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pP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rPr>
              <a:t>1</a:t>
            </a:r>
            <a:endPar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endParaRPr>
          </a:p>
        </p:txBody>
      </p:sp>
      <p:sp>
        <p:nvSpPr>
          <p:cNvPr id="6" name="Rectangle 5"/>
          <p:cNvSpPr>
            <a:spLocks noChangeArrowheads="1"/>
          </p:cNvSpPr>
          <p:nvPr/>
        </p:nvSpPr>
        <p:spPr bwMode="auto">
          <a:xfrm>
            <a:off x="2510200" y="2334074"/>
            <a:ext cx="7211065" cy="548640"/>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w="3175">
            <a:solidFill>
              <a:schemeClr val="tx1">
                <a:lumMod val="65000"/>
                <a:lumOff val="35000"/>
              </a:schemeClr>
            </a:solidFill>
          </a:ln>
          <a:effectLst>
            <a:outerShdw blurRad="228600" sx="101000" sy="101000" algn="ctr" rotWithShape="0">
              <a:prstClr val="black">
                <a:alpha val="40000"/>
              </a:prstClr>
            </a:outerShdw>
          </a:effectLst>
          <a:scene3d>
            <a:camera prst="orthographicFront">
              <a:rot lat="0" lon="0" rev="0"/>
            </a:camera>
            <a:lightRig rig="balanced" dir="b">
              <a:rot lat="0" lon="0" rev="8700000"/>
            </a:lightRig>
          </a:scene3d>
          <a:sp3d>
            <a:bevelT w="25400"/>
          </a:sp3d>
        </p:spPr>
        <p:txBody>
          <a:bodyPr wrap="none" anchor="ctr"/>
          <a:lstStyle/>
          <a:p>
            <a:r>
              <a:rPr lang="zh-CN" altLang="en-US" sz="2400" dirty="0" smtClean="0">
                <a:ln>
                  <a:solidFill>
                    <a:schemeClr val="bg1">
                      <a:lumMod val="50000"/>
                    </a:schemeClr>
                  </a:solidFill>
                </a:ln>
                <a:solidFill>
                  <a:schemeClr val="bg1">
                    <a:lumMod val="50000"/>
                  </a:schemeClr>
                </a:solidFill>
                <a:latin typeface="+mn-ea"/>
              </a:rPr>
              <a:t>大数据分析平台总体架构</a:t>
            </a:r>
            <a:endParaRPr lang="en-US" altLang="zh-CN" sz="2400" dirty="0">
              <a:ln>
                <a:solidFill>
                  <a:schemeClr val="bg1">
                    <a:lumMod val="50000"/>
                  </a:schemeClr>
                </a:solidFill>
              </a:ln>
              <a:solidFill>
                <a:schemeClr val="bg1">
                  <a:lumMod val="50000"/>
                </a:schemeClr>
              </a:solidFill>
              <a:latin typeface="+mn-ea"/>
            </a:endParaRPr>
          </a:p>
        </p:txBody>
      </p:sp>
      <p:sp>
        <p:nvSpPr>
          <p:cNvPr id="7" name="圆角矩形 20"/>
          <p:cNvSpPr/>
          <p:nvPr/>
        </p:nvSpPr>
        <p:spPr>
          <a:xfrm>
            <a:off x="1718835" y="2334074"/>
            <a:ext cx="623092" cy="548640"/>
          </a:xfrm>
          <a:prstGeom prst="round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lightRig rig="threePt" dir="t"/>
          </a:scene3d>
          <a:sp3d>
            <a:bevelT w="5715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r>
              <a:rPr lang="en-US" altLang="zh-CN" sz="2400" b="1" kern="0" dirty="0" smtClean="0">
                <a:solidFill>
                  <a:srgbClr val="FFFFFF"/>
                </a:solidFill>
                <a:effectLst>
                  <a:outerShdw blurRad="38100" dist="38100" dir="2700000" algn="tl">
                    <a:srgbClr val="000000">
                      <a:alpha val="43137"/>
                    </a:srgbClr>
                  </a:outerShdw>
                </a:effectLst>
                <a:latin typeface="+mn-ea"/>
              </a:rPr>
              <a:t>2</a:t>
            </a:r>
            <a:endParaRPr lang="zh-CN" altLang="en-US" sz="2400" b="1" kern="0" dirty="0">
              <a:solidFill>
                <a:srgbClr val="FFFFFF"/>
              </a:solidFill>
              <a:effectLst>
                <a:outerShdw blurRad="38100" dist="38100" dir="2700000" algn="tl">
                  <a:srgbClr val="000000">
                    <a:alpha val="43137"/>
                  </a:srgbClr>
                </a:outerShdw>
              </a:effectLst>
              <a:latin typeface="+mn-ea"/>
            </a:endParaRPr>
          </a:p>
        </p:txBody>
      </p:sp>
      <p:sp>
        <p:nvSpPr>
          <p:cNvPr id="8" name="左箭头 1"/>
          <p:cNvSpPr/>
          <p:nvPr/>
        </p:nvSpPr>
        <p:spPr>
          <a:xfrm>
            <a:off x="8831771" y="1490016"/>
            <a:ext cx="435426" cy="365760"/>
          </a:xfrm>
          <a:prstGeom prst="leftArrow">
            <a:avLst/>
          </a:prstGeom>
          <a:solidFill>
            <a:schemeClr val="bg1"/>
          </a:solidFill>
          <a:ln>
            <a:solidFill>
              <a:schemeClr val="bg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rtlCol="0" anchor="ctr">
            <a:noAutofit/>
          </a:bodyPr>
          <a:lstStyle/>
          <a:p>
            <a:pPr algn="ctr" fontAlgn="base">
              <a:lnSpc>
                <a:spcPct val="90000"/>
              </a:lnSpc>
              <a:spcBef>
                <a:spcPct val="0"/>
              </a:spcBef>
              <a:spcAft>
                <a:spcPct val="0"/>
              </a:spcAft>
              <a:buClr>
                <a:srgbClr val="2DB6B3"/>
              </a:buClr>
            </a:pPr>
            <a:endParaRPr lang="zh-CN" altLang="en-US" sz="2400" b="1" dirty="0" smtClean="0">
              <a:solidFill>
                <a:schemeClr val="bg1"/>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9">
        <p:sndAc>
          <p:stSnd>
            <p:snd r:embed="rId1" name="explode.wav"/>
          </p:stSnd>
        </p:sndAc>
      </p:transition>
    </mc:Choice>
    <mc:Fallback>
      <p:transition>
        <p:sndAc>
          <p:stSnd>
            <p:snd r:embed="rId1" name="explode.wav"/>
          </p:stSnd>
        </p:sndAc>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32496" y="862998"/>
            <a:ext cx="1832835" cy="1381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531068" y="142669"/>
            <a:ext cx="8469867" cy="372583"/>
          </a:xfrm>
        </p:spPr>
        <p:txBody>
          <a:bodyPr/>
          <a:lstStyle/>
          <a:p>
            <a:r>
              <a:rPr lang="zh-CN" altLang="en-US" dirty="0"/>
              <a:t>大数据分析平台总体</a:t>
            </a:r>
            <a:r>
              <a:rPr lang="zh-CN" altLang="en-US" dirty="0" smtClean="0"/>
              <a:t>架构</a:t>
            </a:r>
            <a:r>
              <a:rPr lang="en-US" altLang="zh-CN" dirty="0" smtClean="0"/>
              <a:t>——</a:t>
            </a:r>
            <a:r>
              <a:rPr lang="zh-CN" altLang="en-US" dirty="0" smtClean="0"/>
              <a:t>数据交换层数据区数据交换组件</a:t>
            </a:r>
            <a:endParaRPr lang="zh-CN" altLang="en-US" dirty="0"/>
          </a:p>
        </p:txBody>
      </p:sp>
      <p:sp>
        <p:nvSpPr>
          <p:cNvPr id="25" name="Rectangle 38"/>
          <p:cNvSpPr/>
          <p:nvPr/>
        </p:nvSpPr>
        <p:spPr>
          <a:xfrm>
            <a:off x="1327890" y="2842188"/>
            <a:ext cx="2048934" cy="2668423"/>
          </a:xfrm>
          <a:prstGeom prst="rect">
            <a:avLst/>
          </a:prstGeom>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数据平台计算层各数据区</a:t>
            </a:r>
            <a:endParaRPr lang="en-US" altLang="zh-CN" sz="14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ea typeface="+mj-ea"/>
              </a:rPr>
              <a:t>贴源数据</a:t>
            </a:r>
            <a:r>
              <a:rPr lang="zh-CN" altLang="en-US" sz="1200" b="1" dirty="0" smtClean="0">
                <a:solidFill>
                  <a:schemeClr val="tx1">
                    <a:lumMod val="50000"/>
                    <a:lumOff val="50000"/>
                  </a:schemeClr>
                </a:solidFill>
                <a:latin typeface="+mj-ea"/>
                <a:ea typeface="+mj-ea"/>
              </a:rPr>
              <a:t>区</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主题数据区</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集市数据区</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沙盘数据区</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ea typeface="+mj-ea"/>
              </a:rPr>
              <a:t>大数据区</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归档数据区</a:t>
            </a:r>
            <a:endParaRPr lang="zh-CN" altLang="en-US" sz="1200" b="1" dirty="0">
              <a:solidFill>
                <a:schemeClr val="tx1">
                  <a:lumMod val="50000"/>
                  <a:lumOff val="50000"/>
                </a:schemeClr>
              </a:solidFill>
              <a:latin typeface="+mj-ea"/>
              <a:ea typeface="+mj-ea"/>
            </a:endParaRPr>
          </a:p>
        </p:txBody>
      </p:sp>
      <p:sp>
        <p:nvSpPr>
          <p:cNvPr id="26" name="Rectangle 19"/>
          <p:cNvSpPr>
            <a:spLocks noChangeArrowheads="1"/>
          </p:cNvSpPr>
          <p:nvPr/>
        </p:nvSpPr>
        <p:spPr bwMode="auto">
          <a:xfrm>
            <a:off x="5760189" y="2856578"/>
            <a:ext cx="2016125" cy="3323987"/>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en-US" altLang="zh-CN" sz="1400" b="1" dirty="0" err="1" smtClean="0">
                <a:solidFill>
                  <a:schemeClr val="tx1">
                    <a:lumMod val="50000"/>
                    <a:lumOff val="50000"/>
                  </a:schemeClr>
                </a:solidFill>
                <a:latin typeface="+mj-ea"/>
                <a:ea typeface="+mj-ea"/>
              </a:rPr>
              <a:t>Sqoop</a:t>
            </a:r>
            <a:r>
              <a:rPr lang="zh-CN" altLang="en-US" sz="1400" b="1" dirty="0" smtClean="0">
                <a:solidFill>
                  <a:schemeClr val="tx1">
                    <a:lumMod val="50000"/>
                    <a:lumOff val="50000"/>
                  </a:schemeClr>
                </a:solidFill>
                <a:latin typeface="+mj-ea"/>
                <a:ea typeface="+mj-ea"/>
              </a:rPr>
              <a:t>实现集市数据区与数据平台其他</a:t>
            </a:r>
            <a:r>
              <a:rPr lang="en-US" altLang="zh-CN" sz="1400" b="1" dirty="0" smtClean="0">
                <a:solidFill>
                  <a:schemeClr val="tx1">
                    <a:lumMod val="50000"/>
                    <a:lumOff val="50000"/>
                  </a:schemeClr>
                </a:solidFill>
                <a:latin typeface="+mj-ea"/>
                <a:ea typeface="+mj-ea"/>
              </a:rPr>
              <a:t>Hadoop</a:t>
            </a:r>
            <a:r>
              <a:rPr lang="zh-CN" altLang="en-US" sz="1400" b="1" dirty="0" smtClean="0">
                <a:solidFill>
                  <a:schemeClr val="tx1">
                    <a:lumMod val="50000"/>
                    <a:lumOff val="50000"/>
                  </a:schemeClr>
                </a:solidFill>
                <a:latin typeface="+mj-ea"/>
                <a:ea typeface="+mj-ea"/>
              </a:rPr>
              <a:t>数据区的数据交换</a:t>
            </a:r>
            <a:endParaRPr lang="en-US" altLang="zh-CN" sz="1400" b="1" dirty="0" smtClean="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en-US" altLang="zh-CN" sz="1400" b="1" dirty="0" smtClean="0">
                <a:solidFill>
                  <a:schemeClr val="tx1">
                    <a:lumMod val="50000"/>
                    <a:lumOff val="50000"/>
                  </a:schemeClr>
                </a:solidFill>
                <a:latin typeface="+mj-ea"/>
                <a:ea typeface="+mj-ea"/>
              </a:rPr>
              <a:t>Hadoop </a:t>
            </a:r>
            <a:r>
              <a:rPr lang="zh-CN" altLang="en-US" sz="1400" b="1" dirty="0" smtClean="0">
                <a:solidFill>
                  <a:schemeClr val="tx1">
                    <a:lumMod val="50000"/>
                    <a:lumOff val="50000"/>
                  </a:schemeClr>
                </a:solidFill>
                <a:latin typeface="+mj-ea"/>
                <a:ea typeface="+mj-ea"/>
              </a:rPr>
              <a:t>命令、</a:t>
            </a:r>
            <a:r>
              <a:rPr lang="en-US" altLang="zh-CN" sz="1400" b="1" dirty="0" smtClean="0">
                <a:solidFill>
                  <a:schemeClr val="tx1">
                    <a:lumMod val="50000"/>
                    <a:lumOff val="50000"/>
                  </a:schemeClr>
                </a:solidFill>
                <a:latin typeface="+mj-ea"/>
                <a:ea typeface="+mj-ea"/>
              </a:rPr>
              <a:t>Hive</a:t>
            </a:r>
            <a:r>
              <a:rPr lang="zh-CN" altLang="en-US" sz="1400" b="1" dirty="0" smtClean="0">
                <a:solidFill>
                  <a:schemeClr val="tx1">
                    <a:lumMod val="50000"/>
                    <a:lumOff val="50000"/>
                  </a:schemeClr>
                </a:solidFill>
                <a:latin typeface="+mj-ea"/>
                <a:ea typeface="+mj-ea"/>
              </a:rPr>
              <a:t>外部表、</a:t>
            </a:r>
            <a:r>
              <a:rPr lang="en-US" altLang="zh-CN" sz="1400" b="1" dirty="0" smtClean="0">
                <a:solidFill>
                  <a:schemeClr val="tx1">
                    <a:lumMod val="50000"/>
                    <a:lumOff val="50000"/>
                  </a:schemeClr>
                </a:solidFill>
                <a:latin typeface="+mj-ea"/>
                <a:ea typeface="+mj-ea"/>
              </a:rPr>
              <a:t>MR</a:t>
            </a:r>
            <a:r>
              <a:rPr lang="zh-CN" altLang="en-US" sz="1400" b="1" dirty="0" smtClean="0">
                <a:solidFill>
                  <a:schemeClr val="tx1">
                    <a:lumMod val="50000"/>
                    <a:lumOff val="50000"/>
                  </a:schemeClr>
                </a:solidFill>
                <a:latin typeface="+mj-ea"/>
                <a:ea typeface="+mj-ea"/>
              </a:rPr>
              <a:t>程序实现数据平台</a:t>
            </a:r>
            <a:r>
              <a:rPr lang="en-US" altLang="zh-CN" sz="1400" b="1" dirty="0" smtClean="0">
                <a:solidFill>
                  <a:schemeClr val="tx1">
                    <a:lumMod val="50000"/>
                    <a:lumOff val="50000"/>
                  </a:schemeClr>
                </a:solidFill>
                <a:latin typeface="+mj-ea"/>
                <a:ea typeface="+mj-ea"/>
              </a:rPr>
              <a:t>Hadoop</a:t>
            </a:r>
            <a:r>
              <a:rPr lang="zh-CN" altLang="en-US" sz="1400" b="1" dirty="0" smtClean="0">
                <a:solidFill>
                  <a:schemeClr val="tx1">
                    <a:lumMod val="50000"/>
                    <a:lumOff val="50000"/>
                  </a:schemeClr>
                </a:solidFill>
                <a:latin typeface="+mj-ea"/>
                <a:ea typeface="+mj-ea"/>
              </a:rPr>
              <a:t>数据区间的数据交换</a:t>
            </a:r>
            <a:endParaRPr lang="en-US" altLang="zh-CN" sz="1400" b="1" dirty="0" smtClean="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endParaRPr lang="en-US" altLang="zh-CN" sz="1400" b="1" dirty="0">
              <a:solidFill>
                <a:schemeClr val="tx1">
                  <a:lumMod val="50000"/>
                  <a:lumOff val="50000"/>
                </a:schemeClr>
              </a:solidFill>
              <a:latin typeface="+mj-ea"/>
              <a:ea typeface="+mj-ea"/>
            </a:endParaRPr>
          </a:p>
        </p:txBody>
      </p:sp>
      <p:sp>
        <p:nvSpPr>
          <p:cNvPr id="27" name="Rectangle 20"/>
          <p:cNvSpPr>
            <a:spLocks noChangeArrowheads="1"/>
          </p:cNvSpPr>
          <p:nvPr/>
        </p:nvSpPr>
        <p:spPr bwMode="auto">
          <a:xfrm>
            <a:off x="3561502" y="2846416"/>
            <a:ext cx="2052000" cy="3453253"/>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组件</a:t>
            </a:r>
            <a:r>
              <a:rPr lang="zh-CN" altLang="en-US" sz="1400" b="1" dirty="0" smtClean="0">
                <a:solidFill>
                  <a:schemeClr val="tx1">
                    <a:lumMod val="50000"/>
                    <a:lumOff val="50000"/>
                  </a:schemeClr>
                </a:solidFill>
                <a:latin typeface="+mj-ea"/>
                <a:ea typeface="+mj-ea"/>
              </a:rPr>
              <a:t>以批量方式实现下列数据交换功能</a:t>
            </a:r>
            <a:r>
              <a:rPr lang="zh-CN" altLang="en-US" sz="1400" b="1" dirty="0">
                <a:solidFill>
                  <a:schemeClr val="tx1">
                    <a:lumMod val="50000"/>
                    <a:lumOff val="50000"/>
                  </a:schemeClr>
                </a:solidFill>
                <a:latin typeface="+mj-ea"/>
                <a:ea typeface="+mj-ea"/>
              </a:rPr>
              <a:t>：</a:t>
            </a:r>
            <a:endParaRPr lang="en-US" altLang="zh-CN" sz="14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rPr>
              <a:t>贴源数据</a:t>
            </a:r>
            <a:r>
              <a:rPr lang="zh-CN" altLang="en-US" sz="1200" b="1" dirty="0" smtClean="0">
                <a:solidFill>
                  <a:schemeClr val="tx1">
                    <a:lumMod val="50000"/>
                    <a:lumOff val="50000"/>
                  </a:schemeClr>
                </a:solidFill>
                <a:latin typeface="+mj-ea"/>
              </a:rPr>
              <a:t>区和</a:t>
            </a:r>
            <a:r>
              <a:rPr lang="zh-CN" altLang="en-US" sz="1200" b="1" dirty="0">
                <a:solidFill>
                  <a:schemeClr val="tx1">
                    <a:lumMod val="50000"/>
                    <a:lumOff val="50000"/>
                  </a:schemeClr>
                </a:solidFill>
                <a:latin typeface="+mj-ea"/>
              </a:rPr>
              <a:t>主题数据区到</a:t>
            </a:r>
            <a:r>
              <a:rPr lang="zh-CN" altLang="en-US" sz="1200" b="1" dirty="0" smtClean="0">
                <a:solidFill>
                  <a:schemeClr val="tx1">
                    <a:lumMod val="50000"/>
                    <a:lumOff val="50000"/>
                  </a:schemeClr>
                </a:solidFill>
                <a:latin typeface="+mj-ea"/>
              </a:rPr>
              <a:t>集市数据区</a:t>
            </a:r>
            <a:endParaRPr lang="en-US" altLang="zh-CN" sz="1200" b="1" dirty="0">
              <a:solidFill>
                <a:schemeClr val="tx1">
                  <a:lumMod val="50000"/>
                  <a:lumOff val="50000"/>
                </a:schemeClr>
              </a:solidFill>
              <a:latin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rPr>
              <a:t>大</a:t>
            </a:r>
            <a:r>
              <a:rPr lang="zh-CN" altLang="en-US" sz="1200" b="1" dirty="0" smtClean="0">
                <a:solidFill>
                  <a:schemeClr val="tx1">
                    <a:lumMod val="50000"/>
                    <a:lumOff val="50000"/>
                  </a:schemeClr>
                </a:solidFill>
                <a:latin typeface="+mj-ea"/>
              </a:rPr>
              <a:t>数据</a:t>
            </a:r>
            <a:r>
              <a:rPr lang="zh-CN" altLang="en-US" sz="1200" b="1" dirty="0">
                <a:solidFill>
                  <a:schemeClr val="tx1">
                    <a:lumMod val="50000"/>
                    <a:lumOff val="50000"/>
                  </a:schemeClr>
                </a:solidFill>
                <a:latin typeface="+mj-ea"/>
              </a:rPr>
              <a:t>区</a:t>
            </a:r>
            <a:r>
              <a:rPr lang="zh-CN" altLang="en-US" sz="1200" b="1" dirty="0" smtClean="0">
                <a:solidFill>
                  <a:schemeClr val="tx1">
                    <a:lumMod val="50000"/>
                    <a:lumOff val="50000"/>
                  </a:schemeClr>
                </a:solidFill>
                <a:latin typeface="+mj-ea"/>
              </a:rPr>
              <a:t>到主题数据区和集市</a:t>
            </a:r>
            <a:r>
              <a:rPr lang="zh-CN" altLang="en-US" sz="1200" b="1" dirty="0">
                <a:solidFill>
                  <a:schemeClr val="tx1">
                    <a:lumMod val="50000"/>
                    <a:lumOff val="50000"/>
                  </a:schemeClr>
                </a:solidFill>
                <a:latin typeface="+mj-ea"/>
              </a:rPr>
              <a:t>数据</a:t>
            </a:r>
            <a:r>
              <a:rPr lang="zh-CN" altLang="en-US" sz="1200" b="1" dirty="0" smtClean="0">
                <a:solidFill>
                  <a:schemeClr val="tx1">
                    <a:lumMod val="50000"/>
                    <a:lumOff val="50000"/>
                  </a:schemeClr>
                </a:solidFill>
                <a:latin typeface="+mj-ea"/>
              </a:rPr>
              <a:t>区</a:t>
            </a:r>
            <a:endParaRPr lang="en-US" altLang="zh-CN" sz="1200" b="1" dirty="0" smtClean="0">
              <a:solidFill>
                <a:schemeClr val="tx1">
                  <a:lumMod val="50000"/>
                  <a:lumOff val="50000"/>
                </a:schemeClr>
              </a:solidFill>
              <a:latin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rPr>
              <a:t>主题数据</a:t>
            </a:r>
            <a:r>
              <a:rPr lang="zh-CN" altLang="en-US" sz="1200" b="1" dirty="0" smtClean="0">
                <a:solidFill>
                  <a:schemeClr val="tx1">
                    <a:lumMod val="50000"/>
                    <a:lumOff val="50000"/>
                  </a:schemeClr>
                </a:solidFill>
                <a:latin typeface="+mj-ea"/>
              </a:rPr>
              <a:t>区、贴源数据区、集市数据区到沙盘数据区</a:t>
            </a:r>
            <a:endParaRPr lang="en-US" altLang="zh-CN" sz="1200" b="1" dirty="0" smtClean="0">
              <a:solidFill>
                <a:schemeClr val="tx1">
                  <a:lumMod val="50000"/>
                  <a:lumOff val="50000"/>
                </a:schemeClr>
              </a:solidFill>
              <a:latin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ea typeface="+mj-ea"/>
              </a:rPr>
              <a:t>各个数据</a:t>
            </a:r>
            <a:r>
              <a:rPr lang="zh-CN" altLang="en-US" sz="1200" b="1" dirty="0" smtClean="0">
                <a:solidFill>
                  <a:schemeClr val="tx1">
                    <a:lumMod val="50000"/>
                    <a:lumOff val="50000"/>
                  </a:schemeClr>
                </a:solidFill>
                <a:latin typeface="+mj-ea"/>
                <a:ea typeface="+mj-ea"/>
              </a:rPr>
              <a:t>区数据归档</a:t>
            </a:r>
            <a:endParaRPr lang="en-US" altLang="zh-CN" sz="1200" b="1" dirty="0">
              <a:solidFill>
                <a:schemeClr val="tx1">
                  <a:lumMod val="50000"/>
                  <a:lumOff val="50000"/>
                </a:schemeClr>
              </a:solidFill>
              <a:latin typeface="+mj-ea"/>
              <a:ea typeface="+mj-ea"/>
            </a:endParaRPr>
          </a:p>
        </p:txBody>
      </p:sp>
      <p:sp>
        <p:nvSpPr>
          <p:cNvPr id="28" name="Rectangle 21"/>
          <p:cNvSpPr>
            <a:spLocks noChangeArrowheads="1"/>
          </p:cNvSpPr>
          <p:nvPr/>
        </p:nvSpPr>
        <p:spPr bwMode="auto">
          <a:xfrm>
            <a:off x="7959693" y="2856578"/>
            <a:ext cx="2033300" cy="1708160"/>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数据集市的数据按照据生命周期规划，统一将过期数据归档到历史数据归档区</a:t>
            </a:r>
            <a:endParaRPr lang="en-US" altLang="zh-CN" sz="1400" b="1" dirty="0">
              <a:solidFill>
                <a:schemeClr val="tx1">
                  <a:lumMod val="50000"/>
                  <a:lumOff val="50000"/>
                </a:schemeClr>
              </a:solidFill>
              <a:latin typeface="+mj-ea"/>
              <a:ea typeface="+mj-ea"/>
            </a:endParaRPr>
          </a:p>
        </p:txBody>
      </p:sp>
      <p:grpSp>
        <p:nvGrpSpPr>
          <p:cNvPr id="41" name="组合 40"/>
          <p:cNvGrpSpPr/>
          <p:nvPr/>
        </p:nvGrpSpPr>
        <p:grpSpPr>
          <a:xfrm>
            <a:off x="1327890" y="2337957"/>
            <a:ext cx="2048934" cy="469961"/>
            <a:chOff x="1580144" y="2342333"/>
            <a:chExt cx="2048934" cy="469961"/>
          </a:xfrm>
        </p:grpSpPr>
        <p:sp>
          <p:nvSpPr>
            <p:cNvPr id="29" name="Rectangle 15"/>
            <p:cNvSpPr/>
            <p:nvPr/>
          </p:nvSpPr>
          <p:spPr>
            <a:xfrm>
              <a:off x="1580144" y="2342333"/>
              <a:ext cx="2048934"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3" name="TextBox 32"/>
            <p:cNvSpPr txBox="1"/>
            <p:nvPr/>
          </p:nvSpPr>
          <p:spPr>
            <a:xfrm>
              <a:off x="159654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a:solidFill>
                    <a:srgbClr val="FFFF00"/>
                  </a:solidFill>
                  <a:latin typeface="+mj-ea"/>
                  <a:ea typeface="+mj-ea"/>
                  <a:cs typeface="Futura Hv"/>
                </a:rPr>
                <a:t>处理</a:t>
              </a:r>
              <a:r>
                <a:rPr lang="zh-CN" altLang="en-US" sz="2000" b="1" dirty="0" smtClean="0">
                  <a:solidFill>
                    <a:srgbClr val="FFFF00"/>
                  </a:solidFill>
                  <a:latin typeface="+mj-ea"/>
                  <a:ea typeface="+mj-ea"/>
                  <a:cs typeface="Futura Hv"/>
                </a:rPr>
                <a:t>对象</a:t>
              </a:r>
              <a:endParaRPr lang="en-US" sz="2000" b="1" dirty="0">
                <a:solidFill>
                  <a:srgbClr val="FFFF00"/>
                </a:solidFill>
                <a:latin typeface="+mj-ea"/>
                <a:ea typeface="+mj-ea"/>
                <a:cs typeface="Futura Hv"/>
              </a:endParaRPr>
            </a:p>
          </p:txBody>
        </p:sp>
      </p:grpSp>
      <p:grpSp>
        <p:nvGrpSpPr>
          <p:cNvPr id="42" name="组合 41"/>
          <p:cNvGrpSpPr/>
          <p:nvPr/>
        </p:nvGrpSpPr>
        <p:grpSpPr>
          <a:xfrm>
            <a:off x="5752251" y="2337957"/>
            <a:ext cx="2032001" cy="469961"/>
            <a:chOff x="5749130" y="2342333"/>
            <a:chExt cx="2032001" cy="469961"/>
          </a:xfrm>
        </p:grpSpPr>
        <p:sp>
          <p:nvSpPr>
            <p:cNvPr id="30" name="Rectangle 16"/>
            <p:cNvSpPr/>
            <p:nvPr/>
          </p:nvSpPr>
          <p:spPr>
            <a:xfrm>
              <a:off x="5749130" y="2342333"/>
              <a:ext cx="2032001"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4" name="TextBox 33"/>
            <p:cNvSpPr txBox="1"/>
            <p:nvPr/>
          </p:nvSpPr>
          <p:spPr>
            <a:xfrm>
              <a:off x="575706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smtClean="0">
                  <a:solidFill>
                    <a:srgbClr val="FFFF00"/>
                  </a:solidFill>
                  <a:latin typeface="+mj-ea"/>
                  <a:ea typeface="+mj-ea"/>
                  <a:cs typeface="Futura Hv"/>
                </a:rPr>
                <a:t>实现技术</a:t>
              </a:r>
              <a:endParaRPr lang="en-US" altLang="zh-CN" sz="2000" b="1" dirty="0" smtClean="0">
                <a:solidFill>
                  <a:srgbClr val="FFFF00"/>
                </a:solidFill>
                <a:latin typeface="+mj-ea"/>
                <a:ea typeface="+mj-ea"/>
                <a:cs typeface="Futura Hv"/>
              </a:endParaRPr>
            </a:p>
          </p:txBody>
        </p:sp>
      </p:grpSp>
      <p:grpSp>
        <p:nvGrpSpPr>
          <p:cNvPr id="3" name="组合 2"/>
          <p:cNvGrpSpPr/>
          <p:nvPr/>
        </p:nvGrpSpPr>
        <p:grpSpPr>
          <a:xfrm>
            <a:off x="3553035" y="2337957"/>
            <a:ext cx="2023005" cy="469961"/>
            <a:chOff x="3657864" y="2332173"/>
            <a:chExt cx="2023005" cy="469961"/>
          </a:xfrm>
        </p:grpSpPr>
        <p:sp>
          <p:nvSpPr>
            <p:cNvPr id="31" name="Rectangle 18"/>
            <p:cNvSpPr/>
            <p:nvPr/>
          </p:nvSpPr>
          <p:spPr>
            <a:xfrm>
              <a:off x="3657864" y="2332173"/>
              <a:ext cx="2015068"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5" name="TextBox 34"/>
            <p:cNvSpPr txBox="1"/>
            <p:nvPr/>
          </p:nvSpPr>
          <p:spPr>
            <a:xfrm>
              <a:off x="3666331" y="2367098"/>
              <a:ext cx="2014538" cy="400110"/>
            </a:xfrm>
            <a:prstGeom prst="rect">
              <a:avLst/>
            </a:prstGeom>
            <a:noFill/>
          </p:spPr>
          <p:txBody>
            <a:bodyPr anchor="ctr">
              <a:spAutoFit/>
            </a:bodyPr>
            <a:lstStyle/>
            <a:p>
              <a:pPr algn="ctr" fontAlgn="auto">
                <a:spcBef>
                  <a:spcPts val="0"/>
                </a:spcBef>
                <a:spcAft>
                  <a:spcPts val="0"/>
                </a:spcAft>
                <a:defRPr/>
              </a:pPr>
              <a:r>
                <a:rPr lang="zh-CN" altLang="en-US" sz="2000" b="1" dirty="0">
                  <a:solidFill>
                    <a:srgbClr val="FFFF00"/>
                  </a:solidFill>
                  <a:latin typeface="+mj-ea"/>
                  <a:ea typeface="+mj-ea"/>
                  <a:cs typeface="Futura Hv"/>
                </a:rPr>
                <a:t>实现功能</a:t>
              </a:r>
              <a:endParaRPr lang="en-US" altLang="zh-CN" sz="2000" b="1" dirty="0" smtClean="0">
                <a:solidFill>
                  <a:srgbClr val="FFFF00"/>
                </a:solidFill>
                <a:latin typeface="+mj-ea"/>
                <a:ea typeface="+mj-ea"/>
                <a:cs typeface="Futura Hv"/>
              </a:endParaRPr>
            </a:p>
          </p:txBody>
        </p:sp>
      </p:grpSp>
      <p:grpSp>
        <p:nvGrpSpPr>
          <p:cNvPr id="43" name="组合 42"/>
          <p:cNvGrpSpPr/>
          <p:nvPr/>
        </p:nvGrpSpPr>
        <p:grpSpPr>
          <a:xfrm>
            <a:off x="7960463" y="2337957"/>
            <a:ext cx="2048934" cy="469961"/>
            <a:chOff x="7853944" y="2342333"/>
            <a:chExt cx="2048934" cy="469961"/>
          </a:xfrm>
        </p:grpSpPr>
        <p:sp>
          <p:nvSpPr>
            <p:cNvPr id="32" name="Rectangle 24"/>
            <p:cNvSpPr/>
            <p:nvPr/>
          </p:nvSpPr>
          <p:spPr>
            <a:xfrm>
              <a:off x="7853944" y="2342333"/>
              <a:ext cx="2048934"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6" name="TextBox 35"/>
            <p:cNvSpPr txBox="1"/>
            <p:nvPr/>
          </p:nvSpPr>
          <p:spPr>
            <a:xfrm>
              <a:off x="787034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smtClean="0">
                  <a:solidFill>
                    <a:srgbClr val="FFFF00"/>
                  </a:solidFill>
                  <a:latin typeface="+mj-ea"/>
                  <a:ea typeface="+mj-ea"/>
                  <a:cs typeface="Futura Hv"/>
                </a:rPr>
                <a:t>应用场景</a:t>
              </a:r>
              <a:endParaRPr lang="en-US" sz="2000" b="1" dirty="0">
                <a:solidFill>
                  <a:srgbClr val="FFFF00"/>
                </a:solidFill>
                <a:latin typeface="+mj-ea"/>
                <a:ea typeface="+mj-ea"/>
                <a:cs typeface="Futura Hv"/>
              </a:endParaRPr>
            </a:p>
          </p:txBody>
        </p:sp>
      </p:gr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0913" y="862999"/>
            <a:ext cx="2006601" cy="1402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4296" y="862999"/>
            <a:ext cx="2032528" cy="140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60191" y="862998"/>
            <a:ext cx="2016124" cy="140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大数据分析平台总体</a:t>
            </a:r>
            <a:r>
              <a:rPr lang="zh-CN" altLang="en-US" dirty="0" smtClean="0"/>
              <a:t>架构</a:t>
            </a:r>
            <a:r>
              <a:rPr lang="en-US" altLang="zh-CN" dirty="0" smtClean="0"/>
              <a:t>——</a:t>
            </a:r>
            <a:r>
              <a:rPr lang="zh-CN" altLang="en-US" dirty="0" smtClean="0"/>
              <a:t>流程调度层</a:t>
            </a:r>
            <a:r>
              <a:rPr lang="zh-CN" altLang="en-US" dirty="0"/>
              <a:t>批量处理流程</a:t>
            </a:r>
            <a:endParaRPr lang="zh-CN" altLang="en-US" dirty="0"/>
          </a:p>
        </p:txBody>
      </p:sp>
      <p:sp>
        <p:nvSpPr>
          <p:cNvPr id="4" name="Rectangle 38"/>
          <p:cNvSpPr/>
          <p:nvPr/>
        </p:nvSpPr>
        <p:spPr>
          <a:xfrm>
            <a:off x="7632308" y="790965"/>
            <a:ext cx="3708000" cy="5632311"/>
          </a:xfrm>
          <a:prstGeom prst="rect">
            <a:avLst/>
          </a:prstGeom>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smtClean="0">
                <a:solidFill>
                  <a:schemeClr val="tx1">
                    <a:lumMod val="50000"/>
                    <a:lumOff val="50000"/>
                  </a:schemeClr>
                </a:solidFill>
                <a:latin typeface="+mj-ea"/>
                <a:ea typeface="+mj-ea"/>
              </a:rPr>
              <a:t>批量数据处理由流程调度层部署的自定义开发</a:t>
            </a:r>
            <a:r>
              <a:rPr lang="en-US" altLang="zh-CN" sz="1600" b="1" dirty="0" err="1" smtClean="0">
                <a:solidFill>
                  <a:schemeClr val="tx1">
                    <a:lumMod val="50000"/>
                    <a:lumOff val="50000"/>
                  </a:schemeClr>
                </a:solidFill>
                <a:latin typeface="+mj-ea"/>
                <a:ea typeface="+mj-ea"/>
              </a:rPr>
              <a:t>WorkFlow</a:t>
            </a:r>
            <a:r>
              <a:rPr lang="zh-CN" altLang="en-US" sz="1600" b="1" dirty="0" smtClean="0">
                <a:solidFill>
                  <a:schemeClr val="tx1">
                    <a:lumMod val="50000"/>
                    <a:lumOff val="50000"/>
                  </a:schemeClr>
                </a:solidFill>
                <a:latin typeface="+mj-ea"/>
                <a:ea typeface="+mj-ea"/>
              </a:rPr>
              <a:t>组件调度运行</a:t>
            </a:r>
            <a:endParaRPr lang="en-US" altLang="zh-CN" sz="1600" b="1" dirty="0" smtClean="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整个流程</a:t>
            </a:r>
            <a:r>
              <a:rPr lang="zh-CN" altLang="en-US" sz="1600" b="1" dirty="0" smtClean="0">
                <a:solidFill>
                  <a:schemeClr val="tx1">
                    <a:lumMod val="50000"/>
                    <a:lumOff val="50000"/>
                  </a:schemeClr>
                </a:solidFill>
                <a:latin typeface="+mj-ea"/>
                <a:ea typeface="+mj-ea"/>
              </a:rPr>
              <a:t>主要完成如下</a:t>
            </a:r>
            <a:r>
              <a:rPr lang="zh-CN" altLang="en-US" sz="1600" b="1" dirty="0">
                <a:solidFill>
                  <a:schemeClr val="tx1">
                    <a:lumMod val="50000"/>
                    <a:lumOff val="50000"/>
                  </a:schemeClr>
                </a:solidFill>
                <a:latin typeface="+mj-ea"/>
                <a:ea typeface="+mj-ea"/>
              </a:rPr>
              <a:t>工作</a:t>
            </a:r>
            <a:r>
              <a:rPr lang="zh-CN" altLang="en-US" sz="1600" b="1" dirty="0" smtClean="0">
                <a:solidFill>
                  <a:schemeClr val="tx1">
                    <a:lumMod val="50000"/>
                    <a:lumOff val="50000"/>
                  </a:schemeClr>
                </a:solidFill>
                <a:latin typeface="+mj-ea"/>
                <a:ea typeface="+mj-ea"/>
              </a:rPr>
              <a:t>：</a:t>
            </a:r>
            <a:endParaRPr lang="en-US" altLang="zh-CN" sz="1600" b="1" dirty="0" smtClean="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smtClean="0">
                <a:solidFill>
                  <a:schemeClr val="tx1">
                    <a:lumMod val="50000"/>
                    <a:lumOff val="50000"/>
                  </a:schemeClr>
                </a:solidFill>
                <a:latin typeface="+mj-ea"/>
                <a:ea typeface="+mj-ea"/>
              </a:rPr>
              <a:t>获取业务</a:t>
            </a:r>
            <a:r>
              <a:rPr lang="zh-CN" altLang="en-US" sz="1600" b="1" dirty="0">
                <a:solidFill>
                  <a:schemeClr val="tx1">
                    <a:lumMod val="50000"/>
                    <a:lumOff val="50000"/>
                  </a:schemeClr>
                </a:solidFill>
                <a:latin typeface="+mj-ea"/>
                <a:ea typeface="+mj-ea"/>
              </a:rPr>
              <a:t>系统</a:t>
            </a:r>
            <a:r>
              <a:rPr lang="zh-CN" altLang="en-US" sz="1600" b="1" dirty="0" smtClean="0">
                <a:solidFill>
                  <a:schemeClr val="tx1">
                    <a:lumMod val="50000"/>
                    <a:lumOff val="50000"/>
                  </a:schemeClr>
                </a:solidFill>
                <a:latin typeface="+mj-ea"/>
                <a:ea typeface="+mj-ea"/>
              </a:rPr>
              <a:t>结构化数据，存入临时数据区</a:t>
            </a:r>
            <a:endParaRPr lang="en-US" altLang="zh-CN" sz="1600" b="1" dirty="0" smtClean="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a:solidFill>
                  <a:schemeClr val="tx1">
                    <a:lumMod val="50000"/>
                    <a:lumOff val="50000"/>
                  </a:schemeClr>
                </a:solidFill>
                <a:latin typeface="+mj-ea"/>
                <a:ea typeface="+mj-ea"/>
              </a:rPr>
              <a:t>获取</a:t>
            </a:r>
            <a:r>
              <a:rPr lang="zh-CN" altLang="en-US" sz="1600" b="1" dirty="0" smtClean="0">
                <a:solidFill>
                  <a:schemeClr val="tx1">
                    <a:lumMod val="50000"/>
                    <a:lumOff val="50000"/>
                  </a:schemeClr>
                </a:solidFill>
                <a:latin typeface="+mj-ea"/>
                <a:ea typeface="+mj-ea"/>
              </a:rPr>
              <a:t>企业</a:t>
            </a:r>
            <a:r>
              <a:rPr lang="zh-CN" altLang="en-US" sz="1600" b="1" dirty="0">
                <a:solidFill>
                  <a:schemeClr val="tx1">
                    <a:lumMod val="50000"/>
                    <a:lumOff val="50000"/>
                  </a:schemeClr>
                </a:solidFill>
                <a:latin typeface="+mj-ea"/>
                <a:ea typeface="+mj-ea"/>
              </a:rPr>
              <a:t>内外部非</a:t>
            </a:r>
            <a:r>
              <a:rPr lang="zh-CN" altLang="en-US" sz="1600" b="1" dirty="0" smtClean="0">
                <a:solidFill>
                  <a:schemeClr val="tx1">
                    <a:lumMod val="50000"/>
                    <a:lumOff val="50000"/>
                  </a:schemeClr>
                </a:solidFill>
                <a:latin typeface="+mj-ea"/>
                <a:ea typeface="+mj-ea"/>
              </a:rPr>
              <a:t>结构化数据，并进行结构化处理，存入主题或集市数据区</a:t>
            </a:r>
            <a:endParaRPr lang="en-US" altLang="zh-CN" sz="1600" b="1" dirty="0" smtClean="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smtClean="0">
                <a:solidFill>
                  <a:schemeClr val="tx1">
                    <a:lumMod val="50000"/>
                    <a:lumOff val="50000"/>
                  </a:schemeClr>
                </a:solidFill>
                <a:latin typeface="+mj-ea"/>
                <a:ea typeface="+mj-ea"/>
              </a:rPr>
              <a:t>按照贴源</a:t>
            </a:r>
            <a:r>
              <a:rPr lang="zh-CN" altLang="en-US" sz="1600" b="1" dirty="0">
                <a:solidFill>
                  <a:schemeClr val="tx1">
                    <a:lumMod val="50000"/>
                    <a:lumOff val="50000"/>
                  </a:schemeClr>
                </a:solidFill>
                <a:latin typeface="+mj-ea"/>
                <a:ea typeface="+mj-ea"/>
              </a:rPr>
              <a:t>数据模型整合</a:t>
            </a:r>
            <a:r>
              <a:rPr lang="zh-CN" altLang="en-US" sz="1600" b="1" dirty="0" smtClean="0">
                <a:solidFill>
                  <a:schemeClr val="tx1">
                    <a:lumMod val="50000"/>
                    <a:lumOff val="50000"/>
                  </a:schemeClr>
                </a:solidFill>
                <a:latin typeface="+mj-ea"/>
                <a:ea typeface="+mj-ea"/>
              </a:rPr>
              <a:t>数据（标准化、数据更新</a:t>
            </a:r>
            <a:r>
              <a:rPr lang="en-US" altLang="zh-CN" sz="1600" b="1" dirty="0" smtClean="0">
                <a:solidFill>
                  <a:schemeClr val="tx1">
                    <a:lumMod val="50000"/>
                    <a:lumOff val="50000"/>
                  </a:schemeClr>
                </a:solidFill>
                <a:latin typeface="+mj-ea"/>
                <a:ea typeface="+mj-ea"/>
              </a:rPr>
              <a:t>/</a:t>
            </a:r>
            <a:r>
              <a:rPr lang="zh-CN" altLang="en-US" sz="1600" b="1" dirty="0">
                <a:solidFill>
                  <a:schemeClr val="tx1">
                    <a:lumMod val="50000"/>
                    <a:lumOff val="50000"/>
                  </a:schemeClr>
                </a:solidFill>
                <a:latin typeface="+mj-ea"/>
                <a:ea typeface="+mj-ea"/>
              </a:rPr>
              <a:t>追加</a:t>
            </a:r>
            <a:r>
              <a:rPr lang="zh-CN" altLang="en-US" sz="1600" b="1" dirty="0" smtClean="0">
                <a:solidFill>
                  <a:schemeClr val="tx1">
                    <a:lumMod val="50000"/>
                    <a:lumOff val="50000"/>
                  </a:schemeClr>
                </a:solidFill>
                <a:latin typeface="+mj-ea"/>
                <a:ea typeface="+mj-ea"/>
              </a:rPr>
              <a:t>）</a:t>
            </a:r>
            <a:endParaRPr lang="en-US" altLang="zh-CN" sz="1600" b="1" dirty="0" smtClean="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a:solidFill>
                  <a:schemeClr val="tx1">
                    <a:lumMod val="50000"/>
                    <a:lumOff val="50000"/>
                  </a:schemeClr>
                </a:solidFill>
                <a:latin typeface="+mj-ea"/>
                <a:ea typeface="+mj-ea"/>
              </a:rPr>
              <a:t>按照</a:t>
            </a:r>
            <a:r>
              <a:rPr lang="zh-CN" altLang="en-US" sz="1600" b="1" dirty="0" smtClean="0">
                <a:solidFill>
                  <a:schemeClr val="tx1">
                    <a:lumMod val="50000"/>
                    <a:lumOff val="50000"/>
                  </a:schemeClr>
                </a:solidFill>
                <a:latin typeface="+mj-ea"/>
                <a:ea typeface="+mj-ea"/>
              </a:rPr>
              <a:t>主题数据模型</a:t>
            </a:r>
            <a:r>
              <a:rPr lang="zh-CN" altLang="en-US" sz="1600" b="1" dirty="0">
                <a:solidFill>
                  <a:schemeClr val="tx1">
                    <a:lumMod val="50000"/>
                    <a:lumOff val="50000"/>
                  </a:schemeClr>
                </a:solidFill>
                <a:latin typeface="+mj-ea"/>
                <a:ea typeface="+mj-ea"/>
              </a:rPr>
              <a:t>整合</a:t>
            </a:r>
            <a:r>
              <a:rPr lang="zh-CN" altLang="en-US" sz="1600" b="1" dirty="0" smtClean="0">
                <a:solidFill>
                  <a:schemeClr val="tx1">
                    <a:lumMod val="50000"/>
                    <a:lumOff val="50000"/>
                  </a:schemeClr>
                </a:solidFill>
                <a:latin typeface="+mj-ea"/>
                <a:ea typeface="+mj-ea"/>
              </a:rPr>
              <a:t>数据并生成汇总</a:t>
            </a:r>
            <a:endParaRPr lang="en-US" altLang="zh-CN" sz="1600" b="1" dirty="0" smtClean="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smtClean="0">
                <a:solidFill>
                  <a:schemeClr val="tx1">
                    <a:lumMod val="50000"/>
                    <a:lumOff val="50000"/>
                  </a:schemeClr>
                </a:solidFill>
                <a:latin typeface="+mj-ea"/>
                <a:ea typeface="+mj-ea"/>
              </a:rPr>
              <a:t>数据加工计算后，结果交付到数据集市，支持分析类应用</a:t>
            </a:r>
            <a:endParaRPr lang="en-US" altLang="zh-CN" sz="1600" b="1" dirty="0" smtClean="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endParaRPr lang="en-US" altLang="zh-CN" sz="1600" b="1" dirty="0">
              <a:solidFill>
                <a:schemeClr val="tx1">
                  <a:lumMod val="50000"/>
                  <a:lumOff val="50000"/>
                </a:schemeClr>
              </a:solidFill>
              <a:latin typeface="+mj-ea"/>
              <a:ea typeface="+mj-ea"/>
            </a:endParaRPr>
          </a:p>
        </p:txBody>
      </p:sp>
      <p:pic>
        <p:nvPicPr>
          <p:cNvPr id="409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56974" y="935031"/>
            <a:ext cx="7131267" cy="54195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大数据分析平台总体架构</a:t>
            </a:r>
            <a:r>
              <a:rPr lang="en-US" altLang="zh-CN" dirty="0"/>
              <a:t>——</a:t>
            </a:r>
            <a:r>
              <a:rPr lang="zh-CN" altLang="en-US" dirty="0"/>
              <a:t>流程调度</a:t>
            </a:r>
            <a:r>
              <a:rPr lang="zh-CN" altLang="en-US" dirty="0" smtClean="0"/>
              <a:t>层实时数据处理</a:t>
            </a:r>
            <a:r>
              <a:rPr lang="zh-CN" altLang="en-US" dirty="0"/>
              <a:t>流程</a:t>
            </a:r>
            <a:endParaRPr lang="zh-CN" altLang="en-US" dirty="0"/>
          </a:p>
        </p:txBody>
      </p:sp>
      <p:sp>
        <p:nvSpPr>
          <p:cNvPr id="9" name="Rectangle 38"/>
          <p:cNvSpPr/>
          <p:nvPr/>
        </p:nvSpPr>
        <p:spPr>
          <a:xfrm>
            <a:off x="6659861" y="906750"/>
            <a:ext cx="4069866" cy="5262979"/>
          </a:xfrm>
          <a:prstGeom prst="rect">
            <a:avLst/>
          </a:prstGeom>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实时数据处理强调的是实时或准实时获取并处理数据，通常采取消息队列等技术构建“数据流”</a:t>
            </a:r>
            <a:endParaRPr lang="en-US" altLang="zh-CN" sz="16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整个处理流程由流程调度层部署的自定义开发</a:t>
            </a:r>
            <a:r>
              <a:rPr lang="en-US" altLang="zh-CN" sz="1600" b="1" dirty="0" err="1">
                <a:solidFill>
                  <a:schemeClr val="tx1">
                    <a:lumMod val="50000"/>
                    <a:lumOff val="50000"/>
                  </a:schemeClr>
                </a:solidFill>
                <a:latin typeface="+mj-ea"/>
                <a:ea typeface="+mj-ea"/>
              </a:rPr>
              <a:t>WorkFlow</a:t>
            </a:r>
            <a:r>
              <a:rPr lang="zh-CN" altLang="en-US" sz="1600" b="1" dirty="0">
                <a:solidFill>
                  <a:schemeClr val="tx1">
                    <a:lumMod val="50000"/>
                    <a:lumOff val="50000"/>
                  </a:schemeClr>
                </a:solidFill>
                <a:latin typeface="+mj-ea"/>
                <a:ea typeface="+mj-ea"/>
              </a:rPr>
              <a:t>组件调度运行</a:t>
            </a:r>
            <a:endParaRPr lang="en-US" altLang="zh-CN" sz="16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整个流程主要完成如下工作：</a:t>
            </a:r>
            <a:endParaRPr lang="en-US" altLang="zh-CN" sz="1600" b="1" dirty="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smtClean="0">
                <a:solidFill>
                  <a:schemeClr val="tx1">
                    <a:lumMod val="50000"/>
                    <a:lumOff val="50000"/>
                  </a:schemeClr>
                </a:solidFill>
                <a:latin typeface="+mj-ea"/>
                <a:ea typeface="+mj-ea"/>
              </a:rPr>
              <a:t>通过数据库数据交换组件获取增量数据，加载到实时数据区</a:t>
            </a:r>
            <a:endParaRPr lang="en-US" altLang="zh-CN" sz="1600" b="1" dirty="0" smtClean="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smtClean="0">
                <a:solidFill>
                  <a:schemeClr val="tx1">
                    <a:lumMod val="50000"/>
                    <a:lumOff val="50000"/>
                  </a:schemeClr>
                </a:solidFill>
                <a:latin typeface="+mj-ea"/>
                <a:ea typeface="+mj-ea"/>
              </a:rPr>
              <a:t>通过大数据交换组件获取非结构化数据，并利用</a:t>
            </a:r>
            <a:r>
              <a:rPr lang="en-US" altLang="zh-CN" sz="1600" b="1" dirty="0" smtClean="0">
                <a:solidFill>
                  <a:schemeClr val="tx1">
                    <a:lumMod val="50000"/>
                    <a:lumOff val="50000"/>
                  </a:schemeClr>
                </a:solidFill>
                <a:latin typeface="+mj-ea"/>
                <a:ea typeface="+mj-ea"/>
              </a:rPr>
              <a:t>Storm</a:t>
            </a:r>
            <a:r>
              <a:rPr lang="zh-CN" altLang="en-US" sz="1600" b="1" dirty="0">
                <a:solidFill>
                  <a:schemeClr val="tx1">
                    <a:lumMod val="50000"/>
                    <a:lumOff val="50000"/>
                  </a:schemeClr>
                </a:solidFill>
                <a:latin typeface="+mj-ea"/>
                <a:ea typeface="+mj-ea"/>
              </a:rPr>
              <a:t>处理数据，加载到实时数据区</a:t>
            </a:r>
            <a:endParaRPr lang="en-US" altLang="zh-CN" sz="1600" b="1" dirty="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smtClean="0">
                <a:solidFill>
                  <a:schemeClr val="tx1">
                    <a:lumMod val="50000"/>
                    <a:lumOff val="50000"/>
                  </a:schemeClr>
                </a:solidFill>
                <a:latin typeface="+mj-ea"/>
                <a:ea typeface="+mj-ea"/>
              </a:rPr>
              <a:t>针对实时数据区数据执行标准化处理和贴源整合</a:t>
            </a:r>
            <a:endParaRPr lang="en-US" altLang="zh-CN" sz="1600" b="1" dirty="0" smtClean="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endParaRPr lang="en-US" altLang="zh-CN" sz="1600" b="1" dirty="0">
              <a:solidFill>
                <a:schemeClr val="tx1">
                  <a:lumMod val="50000"/>
                  <a:lumOff val="50000"/>
                </a:schemeClr>
              </a:solidFill>
              <a:latin typeface="+mj-ea"/>
              <a:ea typeface="+mj-ea"/>
            </a:endParaRPr>
          </a:p>
        </p:txBody>
      </p:sp>
      <p:pic>
        <p:nvPicPr>
          <p:cNvPr id="205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77304" y="877642"/>
            <a:ext cx="5402476" cy="5386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大数据分析平台总体架构</a:t>
            </a:r>
            <a:r>
              <a:rPr lang="en-US" altLang="zh-CN" dirty="0"/>
              <a:t>——</a:t>
            </a:r>
            <a:r>
              <a:rPr lang="zh-CN" altLang="en-US" dirty="0"/>
              <a:t>流程调度</a:t>
            </a:r>
            <a:r>
              <a:rPr lang="zh-CN" altLang="en-US" dirty="0" smtClean="0"/>
              <a:t>层归档数据处理流程</a:t>
            </a:r>
            <a:endParaRPr lang="zh-CN" altLang="en-US" dirty="0"/>
          </a:p>
        </p:txBody>
      </p:sp>
      <p:pic>
        <p:nvPicPr>
          <p:cNvPr id="205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42205" y="862998"/>
            <a:ext cx="4898244" cy="53980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8"/>
          <p:cNvSpPr/>
          <p:nvPr/>
        </p:nvSpPr>
        <p:spPr>
          <a:xfrm>
            <a:off x="5867498" y="862998"/>
            <a:ext cx="4790196" cy="6001643"/>
          </a:xfrm>
          <a:prstGeom prst="rect">
            <a:avLst/>
          </a:prstGeom>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数据归档的对象包括业务系统数据文件、贴源数据区数据、主题数据区数据、大数据区数据和集市数据区数据</a:t>
            </a:r>
            <a:endParaRPr lang="en-US" altLang="zh-CN" sz="16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数据按照生命周期规划存储到归档区</a:t>
            </a:r>
            <a:r>
              <a:rPr lang="en-US" altLang="zh-CN" sz="1600" b="1" dirty="0">
                <a:solidFill>
                  <a:schemeClr val="tx1">
                    <a:lumMod val="50000"/>
                    <a:lumOff val="50000"/>
                  </a:schemeClr>
                </a:solidFill>
                <a:latin typeface="+mj-ea"/>
                <a:ea typeface="+mj-ea"/>
              </a:rPr>
              <a:t>Hadoop</a:t>
            </a:r>
            <a:r>
              <a:rPr lang="zh-CN" altLang="en-US" sz="1600" b="1" dirty="0">
                <a:solidFill>
                  <a:schemeClr val="tx1">
                    <a:lumMod val="50000"/>
                    <a:lumOff val="50000"/>
                  </a:schemeClr>
                </a:solidFill>
                <a:latin typeface="+mj-ea"/>
                <a:ea typeface="+mj-ea"/>
              </a:rPr>
              <a:t>集群，归档后原数据区删除此数据</a:t>
            </a:r>
            <a:endParaRPr lang="en-US" altLang="zh-CN" sz="16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整个处理流程由流程调度层部署的自定义开发</a:t>
            </a:r>
            <a:r>
              <a:rPr lang="en-US" altLang="zh-CN" sz="1600" b="1" dirty="0" err="1">
                <a:solidFill>
                  <a:schemeClr val="tx1">
                    <a:lumMod val="50000"/>
                    <a:lumOff val="50000"/>
                  </a:schemeClr>
                </a:solidFill>
                <a:latin typeface="+mj-ea"/>
                <a:ea typeface="+mj-ea"/>
              </a:rPr>
              <a:t>WorkFlow</a:t>
            </a:r>
            <a:r>
              <a:rPr lang="zh-CN" altLang="en-US" sz="1600" b="1" dirty="0">
                <a:solidFill>
                  <a:schemeClr val="tx1">
                    <a:lumMod val="50000"/>
                    <a:lumOff val="50000"/>
                  </a:schemeClr>
                </a:solidFill>
                <a:latin typeface="+mj-ea"/>
                <a:ea typeface="+mj-ea"/>
              </a:rPr>
              <a:t>组件调度运行</a:t>
            </a:r>
            <a:endParaRPr lang="en-US" altLang="zh-CN" sz="16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整个流程主要完成如下工作：</a:t>
            </a:r>
            <a:endParaRPr lang="en-US" altLang="zh-CN" sz="1600" b="1" dirty="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smtClean="0">
                <a:solidFill>
                  <a:schemeClr val="tx1">
                    <a:lumMod val="50000"/>
                    <a:lumOff val="50000"/>
                  </a:schemeClr>
                </a:solidFill>
                <a:latin typeface="+mj-ea"/>
                <a:ea typeface="+mj-ea"/>
              </a:rPr>
              <a:t>数据文件通过</a:t>
            </a:r>
            <a:r>
              <a:rPr lang="en-US" altLang="zh-CN" sz="1600" b="1" dirty="0" smtClean="0">
                <a:solidFill>
                  <a:schemeClr val="tx1">
                    <a:lumMod val="50000"/>
                    <a:lumOff val="50000"/>
                  </a:schemeClr>
                </a:solidFill>
                <a:latin typeface="+mj-ea"/>
                <a:ea typeface="+mj-ea"/>
              </a:rPr>
              <a:t>HDFS</a:t>
            </a:r>
            <a:r>
              <a:rPr lang="zh-CN" altLang="en-US" sz="1600" b="1" dirty="0" smtClean="0">
                <a:solidFill>
                  <a:schemeClr val="tx1">
                    <a:lumMod val="50000"/>
                    <a:lumOff val="50000"/>
                  </a:schemeClr>
                </a:solidFill>
                <a:latin typeface="+mj-ea"/>
                <a:ea typeface="+mj-ea"/>
              </a:rPr>
              <a:t>命令行</a:t>
            </a:r>
            <a:r>
              <a:rPr lang="en-US" altLang="zh-CN" sz="1600" b="1" dirty="0" err="1" smtClean="0">
                <a:solidFill>
                  <a:schemeClr val="tx1">
                    <a:lumMod val="50000"/>
                    <a:lumOff val="50000"/>
                  </a:schemeClr>
                </a:solidFill>
                <a:latin typeface="+mj-ea"/>
                <a:ea typeface="+mj-ea"/>
              </a:rPr>
              <a:t>copyfromlocal</a:t>
            </a:r>
            <a:r>
              <a:rPr lang="zh-CN" altLang="en-US" sz="1600" b="1" dirty="0" smtClean="0">
                <a:solidFill>
                  <a:schemeClr val="tx1">
                    <a:lumMod val="50000"/>
                    <a:lumOff val="50000"/>
                  </a:schemeClr>
                </a:solidFill>
                <a:latin typeface="+mj-ea"/>
                <a:ea typeface="+mj-ea"/>
              </a:rPr>
              <a:t>进行归档</a:t>
            </a:r>
            <a:endParaRPr lang="en-US" altLang="zh-CN" sz="1600" b="1" dirty="0" smtClean="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a:solidFill>
                  <a:schemeClr val="tx1">
                    <a:lumMod val="50000"/>
                    <a:lumOff val="50000"/>
                  </a:schemeClr>
                </a:solidFill>
                <a:latin typeface="+mj-ea"/>
                <a:ea typeface="+mj-ea"/>
              </a:rPr>
              <a:t>贴源、主题和大数据区通过</a:t>
            </a:r>
            <a:r>
              <a:rPr lang="en-US" altLang="zh-CN" sz="1600" b="1" dirty="0">
                <a:solidFill>
                  <a:schemeClr val="tx1">
                    <a:lumMod val="50000"/>
                    <a:lumOff val="50000"/>
                  </a:schemeClr>
                </a:solidFill>
                <a:latin typeface="+mj-ea"/>
                <a:ea typeface="+mj-ea"/>
              </a:rPr>
              <a:t>HDFS</a:t>
            </a:r>
            <a:r>
              <a:rPr lang="zh-CN" altLang="en-US" sz="1600" b="1" dirty="0">
                <a:solidFill>
                  <a:schemeClr val="tx1">
                    <a:lumMod val="50000"/>
                    <a:lumOff val="50000"/>
                  </a:schemeClr>
                </a:solidFill>
                <a:latin typeface="+mj-ea"/>
                <a:ea typeface="+mj-ea"/>
              </a:rPr>
              <a:t>命令行</a:t>
            </a:r>
            <a:r>
              <a:rPr lang="en-US" altLang="zh-CN" sz="1600" b="1" dirty="0" err="1">
                <a:solidFill>
                  <a:schemeClr val="tx1">
                    <a:lumMod val="50000"/>
                    <a:lumOff val="50000"/>
                  </a:schemeClr>
                </a:solidFill>
                <a:latin typeface="+mj-ea"/>
                <a:ea typeface="+mj-ea"/>
              </a:rPr>
              <a:t>distcp</a:t>
            </a:r>
            <a:r>
              <a:rPr lang="zh-CN" altLang="en-US" sz="1600" b="1" dirty="0">
                <a:solidFill>
                  <a:schemeClr val="tx1">
                    <a:lumMod val="50000"/>
                    <a:lumOff val="50000"/>
                  </a:schemeClr>
                </a:solidFill>
                <a:latin typeface="+mj-ea"/>
                <a:ea typeface="+mj-ea"/>
              </a:rPr>
              <a:t>或自定义开发的</a:t>
            </a:r>
            <a:r>
              <a:rPr lang="en-US" altLang="zh-CN" sz="1600" b="1" dirty="0">
                <a:solidFill>
                  <a:schemeClr val="tx1">
                    <a:lumMod val="50000"/>
                    <a:lumOff val="50000"/>
                  </a:schemeClr>
                </a:solidFill>
                <a:latin typeface="+mj-ea"/>
                <a:ea typeface="+mj-ea"/>
              </a:rPr>
              <a:t>MR</a:t>
            </a:r>
            <a:r>
              <a:rPr lang="zh-CN" altLang="en-US" sz="1600" b="1" dirty="0">
                <a:solidFill>
                  <a:schemeClr val="tx1">
                    <a:lumMod val="50000"/>
                    <a:lumOff val="50000"/>
                  </a:schemeClr>
                </a:solidFill>
                <a:latin typeface="+mj-ea"/>
                <a:ea typeface="+mj-ea"/>
              </a:rPr>
              <a:t>程序执行归档</a:t>
            </a:r>
            <a:endParaRPr lang="en-US" altLang="zh-CN" sz="1600" b="1" dirty="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a:solidFill>
                  <a:schemeClr val="tx1">
                    <a:lumMod val="50000"/>
                    <a:lumOff val="50000"/>
                  </a:schemeClr>
                </a:solidFill>
                <a:latin typeface="+mj-ea"/>
                <a:ea typeface="+mj-ea"/>
              </a:rPr>
              <a:t>集市</a:t>
            </a:r>
            <a:r>
              <a:rPr lang="zh-CN" altLang="en-US" sz="1600" b="1" dirty="0" smtClean="0">
                <a:solidFill>
                  <a:schemeClr val="tx1">
                    <a:lumMod val="50000"/>
                    <a:lumOff val="50000"/>
                  </a:schemeClr>
                </a:solidFill>
                <a:latin typeface="+mj-ea"/>
                <a:ea typeface="+mj-ea"/>
              </a:rPr>
              <a:t>数据区通过</a:t>
            </a:r>
            <a:r>
              <a:rPr lang="en-US" altLang="zh-CN" sz="1600" b="1" dirty="0" err="1" smtClean="0">
                <a:solidFill>
                  <a:schemeClr val="tx1">
                    <a:lumMod val="50000"/>
                    <a:lumOff val="50000"/>
                  </a:schemeClr>
                </a:solidFill>
                <a:latin typeface="+mj-ea"/>
                <a:ea typeface="+mj-ea"/>
              </a:rPr>
              <a:t>Sqoop</a:t>
            </a:r>
            <a:r>
              <a:rPr lang="zh-CN" altLang="en-US" sz="1600" b="1" dirty="0" smtClean="0">
                <a:solidFill>
                  <a:schemeClr val="tx1">
                    <a:lumMod val="50000"/>
                    <a:lumOff val="50000"/>
                  </a:schemeClr>
                </a:solidFill>
                <a:latin typeface="+mj-ea"/>
                <a:ea typeface="+mj-ea"/>
              </a:rPr>
              <a:t>或数据库提供的</a:t>
            </a:r>
            <a:r>
              <a:rPr lang="en-US" altLang="zh-CN" sz="1600" b="1" dirty="0" smtClean="0">
                <a:solidFill>
                  <a:schemeClr val="tx1">
                    <a:lumMod val="50000"/>
                    <a:lumOff val="50000"/>
                  </a:schemeClr>
                </a:solidFill>
                <a:latin typeface="+mj-ea"/>
                <a:ea typeface="+mj-ea"/>
              </a:rPr>
              <a:t>Hadoop</a:t>
            </a:r>
            <a:r>
              <a:rPr lang="zh-CN" altLang="en-US" sz="1600" b="1" dirty="0" smtClean="0">
                <a:solidFill>
                  <a:schemeClr val="tx1">
                    <a:lumMod val="50000"/>
                    <a:lumOff val="50000"/>
                  </a:schemeClr>
                </a:solidFill>
                <a:latin typeface="+mj-ea"/>
                <a:ea typeface="+mj-ea"/>
              </a:rPr>
              <a:t>集成技术（如：外部表）执行归档</a:t>
            </a:r>
            <a:endParaRPr lang="en-US" altLang="zh-CN" sz="1600" b="1" dirty="0" smtClean="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endParaRPr lang="en-US" altLang="zh-CN" sz="1600" b="1" dirty="0">
              <a:solidFill>
                <a:schemeClr val="tx1">
                  <a:lumMod val="50000"/>
                  <a:lumOff val="50000"/>
                </a:schemeClr>
              </a:solidFill>
              <a:latin typeface="+mj-ea"/>
              <a:ea typeface="+mj-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67023" y="881343"/>
            <a:ext cx="8834737" cy="2377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zh-CN" altLang="en-US" dirty="0"/>
              <a:t>大数据分析平台总体</a:t>
            </a:r>
            <a:r>
              <a:rPr lang="zh-CN" altLang="en-US" dirty="0" smtClean="0"/>
              <a:t>架构</a:t>
            </a:r>
            <a:r>
              <a:rPr lang="en-US" altLang="zh-CN" dirty="0" smtClean="0"/>
              <a:t>——</a:t>
            </a:r>
            <a:r>
              <a:rPr lang="zh-CN" altLang="en-US" dirty="0" smtClean="0"/>
              <a:t>数据存储层</a:t>
            </a:r>
            <a:endParaRPr lang="zh-CN" altLang="en-US" dirty="0"/>
          </a:p>
        </p:txBody>
      </p:sp>
      <p:sp>
        <p:nvSpPr>
          <p:cNvPr id="5" name="矩形 4"/>
          <p:cNvSpPr/>
          <p:nvPr/>
        </p:nvSpPr>
        <p:spPr bwMode="auto">
          <a:xfrm>
            <a:off x="5417682" y="2735855"/>
            <a:ext cx="4500000" cy="467175"/>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mn-ea"/>
              <a:ea typeface="+mn-ea"/>
            </a:endParaRPr>
          </a:p>
        </p:txBody>
      </p:sp>
      <p:sp>
        <p:nvSpPr>
          <p:cNvPr id="9" name="TextBox 8"/>
          <p:cNvSpPr txBox="1"/>
          <p:nvPr/>
        </p:nvSpPr>
        <p:spPr>
          <a:xfrm>
            <a:off x="1962686" y="3586901"/>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业务系统前日增量数据</a:t>
            </a:r>
            <a:endParaRPr lang="zh-CN" altLang="en-US"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缓存数据，支持后续</a:t>
            </a:r>
            <a:r>
              <a:rPr lang="en-US" altLang="zh-CN" sz="1200" b="1" dirty="0">
                <a:solidFill>
                  <a:schemeClr val="tx1">
                    <a:lumMod val="50000"/>
                    <a:lumOff val="50000"/>
                  </a:schemeClr>
                </a:solidFill>
                <a:latin typeface="+mj-ea"/>
              </a:rPr>
              <a:t>ELT</a:t>
            </a:r>
            <a:r>
              <a:rPr lang="zh-CN" altLang="en-US" sz="1200" b="1" dirty="0">
                <a:solidFill>
                  <a:schemeClr val="tx1">
                    <a:lumMod val="50000"/>
                    <a:lumOff val="50000"/>
                  </a:schemeClr>
                </a:solidFill>
                <a:latin typeface="+mj-ea"/>
              </a:rPr>
              <a:t>数据处理</a:t>
            </a:r>
            <a:endParaRPr lang="en-US" altLang="zh-CN" sz="1200" b="1" dirty="0">
              <a:solidFill>
                <a:schemeClr val="tx1">
                  <a:lumMod val="50000"/>
                  <a:lumOff val="50000"/>
                </a:schemeClr>
              </a:solidFill>
              <a:latin typeface="+mj-ea"/>
            </a:endParaRPr>
          </a:p>
        </p:txBody>
      </p:sp>
      <p:sp>
        <p:nvSpPr>
          <p:cNvPr id="10" name="Rectangle 60"/>
          <p:cNvSpPr/>
          <p:nvPr/>
        </p:nvSpPr>
        <p:spPr bwMode="auto">
          <a:xfrm>
            <a:off x="1956575" y="3586901"/>
            <a:ext cx="437940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1" name="Rectangle 61"/>
          <p:cNvSpPr/>
          <p:nvPr/>
        </p:nvSpPr>
        <p:spPr bwMode="auto">
          <a:xfrm>
            <a:off x="6380839" y="3586901"/>
            <a:ext cx="439559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2" name="Rectangle 62"/>
          <p:cNvSpPr/>
          <p:nvPr/>
        </p:nvSpPr>
        <p:spPr bwMode="auto">
          <a:xfrm>
            <a:off x="790189" y="358078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smtClean="0">
                <a:solidFill>
                  <a:schemeClr val="tx2">
                    <a:lumMod val="50000"/>
                  </a:schemeClr>
                </a:solidFill>
                <a:latin typeface="+mn-ea"/>
              </a:rPr>
              <a:t>数据内容</a:t>
            </a:r>
            <a:endParaRPr lang="en-US" altLang="zh-CN" sz="1200" kern="0" dirty="0" smtClean="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主要</a:t>
            </a:r>
            <a:r>
              <a:rPr lang="zh-CN" altLang="en-US" sz="1200" kern="0" dirty="0" smtClean="0">
                <a:solidFill>
                  <a:schemeClr val="tx2">
                    <a:lumMod val="50000"/>
                  </a:schemeClr>
                </a:solidFill>
                <a:latin typeface="+mn-ea"/>
              </a:rPr>
              <a:t>用途</a:t>
            </a:r>
            <a:endParaRPr lang="en-US" sz="1200" kern="0" dirty="0">
              <a:solidFill>
                <a:schemeClr val="tx2">
                  <a:lumMod val="50000"/>
                </a:schemeClr>
              </a:solidFill>
              <a:latin typeface="+mn-ea"/>
            </a:endParaRPr>
          </a:p>
        </p:txBody>
      </p:sp>
      <p:sp>
        <p:nvSpPr>
          <p:cNvPr id="13" name="Rectangle 63"/>
          <p:cNvSpPr/>
          <p:nvPr/>
        </p:nvSpPr>
        <p:spPr bwMode="auto">
          <a:xfrm>
            <a:off x="790189" y="414531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数据模型</a:t>
            </a:r>
            <a:endParaRPr lang="en-US" altLang="zh-CN" sz="1200" kern="0" dirty="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保留周期</a:t>
            </a:r>
            <a:endParaRPr lang="en-US" sz="1200" kern="0" dirty="0">
              <a:solidFill>
                <a:schemeClr val="tx2">
                  <a:lumMod val="50000"/>
                </a:schemeClr>
              </a:solidFill>
              <a:latin typeface="+mn-ea"/>
            </a:endParaRPr>
          </a:p>
        </p:txBody>
      </p:sp>
      <p:sp>
        <p:nvSpPr>
          <p:cNvPr id="14" name="Rectangle 64"/>
          <p:cNvSpPr/>
          <p:nvPr/>
        </p:nvSpPr>
        <p:spPr bwMode="auto">
          <a:xfrm>
            <a:off x="789173" y="470984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用户</a:t>
            </a:r>
            <a:br>
              <a:rPr lang="en-US" altLang="zh-CN" sz="1200" kern="0" dirty="0">
                <a:solidFill>
                  <a:schemeClr val="tx2">
                    <a:lumMod val="50000"/>
                  </a:schemeClr>
                </a:solidFill>
                <a:latin typeface="+mn-ea"/>
              </a:rPr>
            </a:br>
            <a:r>
              <a:rPr lang="zh-CN" altLang="en-US" sz="1200" kern="0" dirty="0">
                <a:solidFill>
                  <a:schemeClr val="tx2">
                    <a:lumMod val="50000"/>
                  </a:schemeClr>
                </a:solidFill>
                <a:latin typeface="+mn-ea"/>
              </a:rPr>
              <a:t>访问模式</a:t>
            </a:r>
            <a:endParaRPr lang="en-US" sz="1200" kern="0" dirty="0">
              <a:solidFill>
                <a:schemeClr val="tx2">
                  <a:lumMod val="50000"/>
                </a:schemeClr>
              </a:solidFill>
              <a:latin typeface="+mn-ea"/>
            </a:endParaRPr>
          </a:p>
        </p:txBody>
      </p:sp>
      <p:sp>
        <p:nvSpPr>
          <p:cNvPr id="15" name="Rectangle 65"/>
          <p:cNvSpPr/>
          <p:nvPr/>
        </p:nvSpPr>
        <p:spPr bwMode="auto">
          <a:xfrm>
            <a:off x="790189" y="527437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工作负载</a:t>
            </a:r>
            <a:endParaRPr lang="en-US" sz="1200" kern="0" dirty="0">
              <a:solidFill>
                <a:schemeClr val="tx2">
                  <a:lumMod val="50000"/>
                </a:schemeClr>
              </a:solidFill>
              <a:latin typeface="+mn-ea"/>
            </a:endParaRPr>
          </a:p>
        </p:txBody>
      </p:sp>
      <p:sp>
        <p:nvSpPr>
          <p:cNvPr id="16" name="Rectangle 66"/>
          <p:cNvSpPr/>
          <p:nvPr/>
        </p:nvSpPr>
        <p:spPr bwMode="auto">
          <a:xfrm>
            <a:off x="789173" y="583890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smtClean="0">
                <a:solidFill>
                  <a:schemeClr val="tx2">
                    <a:lumMod val="50000"/>
                  </a:schemeClr>
                </a:solidFill>
                <a:latin typeface="+mn-ea"/>
              </a:rPr>
              <a:t>平台要求</a:t>
            </a:r>
            <a:endParaRPr lang="en-US" sz="1200" kern="0" dirty="0">
              <a:solidFill>
                <a:schemeClr val="tx2">
                  <a:lumMod val="50000"/>
                </a:schemeClr>
              </a:solidFill>
              <a:latin typeface="+mn-ea"/>
            </a:endParaRPr>
          </a:p>
        </p:txBody>
      </p:sp>
      <p:cxnSp>
        <p:nvCxnSpPr>
          <p:cNvPr id="17" name="Straight Connector 67"/>
          <p:cNvCxnSpPr/>
          <p:nvPr/>
        </p:nvCxnSpPr>
        <p:spPr bwMode="auto">
          <a:xfrm>
            <a:off x="1979887" y="4094725"/>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8" name="Straight Connector 68"/>
          <p:cNvCxnSpPr/>
          <p:nvPr/>
        </p:nvCxnSpPr>
        <p:spPr bwMode="auto">
          <a:xfrm>
            <a:off x="1979887" y="4667021"/>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9" name="Straight Connector 69"/>
          <p:cNvCxnSpPr/>
          <p:nvPr/>
        </p:nvCxnSpPr>
        <p:spPr bwMode="auto">
          <a:xfrm>
            <a:off x="1979887" y="5235549"/>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20" name="Straight Connector 70"/>
          <p:cNvCxnSpPr/>
          <p:nvPr/>
        </p:nvCxnSpPr>
        <p:spPr bwMode="auto">
          <a:xfrm>
            <a:off x="1979887" y="5794197"/>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sp>
        <p:nvSpPr>
          <p:cNvPr id="21" name="TextBox 20"/>
          <p:cNvSpPr txBox="1"/>
          <p:nvPr/>
        </p:nvSpPr>
        <p:spPr>
          <a:xfrm>
            <a:off x="1962686" y="4151913"/>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贴</a:t>
            </a:r>
            <a:r>
              <a:rPr lang="zh-CN" altLang="en-US" sz="1200" b="1" dirty="0">
                <a:solidFill>
                  <a:schemeClr val="tx1">
                    <a:lumMod val="50000"/>
                    <a:lumOff val="50000"/>
                  </a:schemeClr>
                </a:solidFill>
                <a:latin typeface="+mj-ea"/>
                <a:ea typeface="+mj-ea"/>
              </a:rPr>
              <a:t>源</a:t>
            </a:r>
            <a:r>
              <a:rPr lang="zh-CN" altLang="en-US" sz="1200" b="1" dirty="0" smtClean="0">
                <a:solidFill>
                  <a:schemeClr val="tx1">
                    <a:lumMod val="50000"/>
                    <a:lumOff val="50000"/>
                  </a:schemeClr>
                </a:solidFill>
                <a:latin typeface="+mj-ea"/>
                <a:ea typeface="+mj-ea"/>
              </a:rPr>
              <a:t>数据模型</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保存最近</a:t>
            </a:r>
            <a:r>
              <a:rPr lang="en-US" altLang="zh-CN" sz="1200" b="1" dirty="0">
                <a:solidFill>
                  <a:schemeClr val="tx1">
                    <a:lumMod val="50000"/>
                    <a:lumOff val="50000"/>
                  </a:schemeClr>
                </a:solidFill>
                <a:latin typeface="+mj-ea"/>
                <a:ea typeface="+mj-ea"/>
              </a:rPr>
              <a:t>7</a:t>
            </a:r>
            <a:r>
              <a:rPr lang="zh-CN" altLang="en-US" sz="1200" b="1" dirty="0">
                <a:solidFill>
                  <a:schemeClr val="tx1">
                    <a:lumMod val="50000"/>
                    <a:lumOff val="50000"/>
                  </a:schemeClr>
                </a:solidFill>
                <a:latin typeface="+mj-ea"/>
                <a:ea typeface="+mj-ea"/>
              </a:rPr>
              <a:t>天数据</a:t>
            </a:r>
            <a:endParaRPr lang="zh-CN" altLang="en-US" sz="1200" b="1" dirty="0">
              <a:solidFill>
                <a:schemeClr val="tx1">
                  <a:lumMod val="50000"/>
                  <a:lumOff val="50000"/>
                </a:schemeClr>
              </a:solidFill>
              <a:latin typeface="+mj-ea"/>
              <a:ea typeface="+mj-ea"/>
            </a:endParaRPr>
          </a:p>
        </p:txBody>
      </p:sp>
      <p:sp>
        <p:nvSpPr>
          <p:cNvPr id="22" name="TextBox 21"/>
          <p:cNvSpPr txBox="1"/>
          <p:nvPr/>
        </p:nvSpPr>
        <p:spPr>
          <a:xfrm>
            <a:off x="1962686" y="4739028"/>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贴源数据区和主题数据区批量作业访问</a:t>
            </a:r>
            <a:endParaRPr lang="zh-CN" altLang="en-US"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无最终用户访问</a:t>
            </a:r>
            <a:endParaRPr lang="zh-CN" altLang="en-US" sz="1200" b="1" dirty="0">
              <a:solidFill>
                <a:schemeClr val="tx1">
                  <a:lumMod val="50000"/>
                  <a:lumOff val="50000"/>
                </a:schemeClr>
              </a:solidFill>
              <a:latin typeface="+mj-ea"/>
            </a:endParaRPr>
          </a:p>
        </p:txBody>
      </p:sp>
      <p:sp>
        <p:nvSpPr>
          <p:cNvPr id="23" name="TextBox 22"/>
          <p:cNvSpPr txBox="1"/>
          <p:nvPr/>
        </p:nvSpPr>
        <p:spPr>
          <a:xfrm>
            <a:off x="1962686" y="5299777"/>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a:solidFill>
                  <a:schemeClr val="tx1">
                    <a:lumMod val="50000"/>
                    <a:lumOff val="50000"/>
                  </a:schemeClr>
                </a:solidFill>
                <a:latin typeface="+mj-ea"/>
              </a:rPr>
              <a:t>I/O</a:t>
            </a:r>
            <a:r>
              <a:rPr lang="zh-CN" altLang="en-US" sz="1200" b="1" dirty="0">
                <a:solidFill>
                  <a:schemeClr val="tx1">
                    <a:lumMod val="50000"/>
                    <a:lumOff val="50000"/>
                  </a:schemeClr>
                </a:solidFill>
                <a:latin typeface="+mj-ea"/>
              </a:rPr>
              <a:t>敏感，连续小批量的数据抽取和加载</a:t>
            </a:r>
            <a:endParaRPr lang="en-US" altLang="zh-CN"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少量量数据使用</a:t>
            </a:r>
            <a:r>
              <a:rPr lang="en-US" altLang="zh-CN" sz="1200" b="1" dirty="0">
                <a:solidFill>
                  <a:schemeClr val="tx1">
                    <a:lumMod val="50000"/>
                    <a:lumOff val="50000"/>
                  </a:schemeClr>
                </a:solidFill>
                <a:latin typeface="+mj-ea"/>
              </a:rPr>
              <a:t>Hive</a:t>
            </a:r>
            <a:r>
              <a:rPr lang="zh-CN" altLang="en-US" sz="1200" b="1" dirty="0">
                <a:solidFill>
                  <a:schemeClr val="tx1">
                    <a:lumMod val="50000"/>
                    <a:lumOff val="50000"/>
                  </a:schemeClr>
                </a:solidFill>
                <a:latin typeface="+mj-ea"/>
              </a:rPr>
              <a:t>的</a:t>
            </a:r>
            <a:r>
              <a:rPr lang="en-US" altLang="zh-CN" sz="1200" b="1" dirty="0">
                <a:solidFill>
                  <a:schemeClr val="tx1">
                    <a:lumMod val="50000"/>
                    <a:lumOff val="50000"/>
                  </a:schemeClr>
                </a:solidFill>
                <a:latin typeface="+mj-ea"/>
              </a:rPr>
              <a:t>Load</a:t>
            </a:r>
            <a:r>
              <a:rPr lang="zh-CN" altLang="en-US" sz="1200" b="1" dirty="0">
                <a:solidFill>
                  <a:schemeClr val="tx1">
                    <a:lumMod val="50000"/>
                    <a:lumOff val="50000"/>
                  </a:schemeClr>
                </a:solidFill>
                <a:latin typeface="+mj-ea"/>
              </a:rPr>
              <a:t>命令，大量数据使用</a:t>
            </a:r>
            <a:r>
              <a:rPr lang="en-US" altLang="zh-CN" sz="1200" b="1" dirty="0">
                <a:solidFill>
                  <a:schemeClr val="tx1">
                    <a:lumMod val="50000"/>
                    <a:lumOff val="50000"/>
                  </a:schemeClr>
                </a:solidFill>
                <a:latin typeface="+mj-ea"/>
              </a:rPr>
              <a:t>MR</a:t>
            </a:r>
            <a:r>
              <a:rPr lang="zh-CN" altLang="en-US" sz="1200" b="1" dirty="0">
                <a:solidFill>
                  <a:schemeClr val="tx1">
                    <a:lumMod val="50000"/>
                    <a:lumOff val="50000"/>
                  </a:schemeClr>
                </a:solidFill>
                <a:latin typeface="+mj-ea"/>
              </a:rPr>
              <a:t>程序</a:t>
            </a:r>
            <a:endParaRPr lang="zh-CN" altLang="en-US" sz="1200" b="1" dirty="0">
              <a:solidFill>
                <a:schemeClr val="tx1">
                  <a:lumMod val="50000"/>
                  <a:lumOff val="50000"/>
                </a:schemeClr>
              </a:solidFill>
              <a:latin typeface="+mj-ea"/>
            </a:endParaRPr>
          </a:p>
        </p:txBody>
      </p:sp>
      <p:sp>
        <p:nvSpPr>
          <p:cNvPr id="24" name="TextBox 23"/>
          <p:cNvSpPr txBox="1"/>
          <p:nvPr/>
        </p:nvSpPr>
        <p:spPr>
          <a:xfrm>
            <a:off x="1962686" y="5838908"/>
            <a:ext cx="440739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与主题区</a:t>
            </a:r>
            <a:r>
              <a:rPr lang="en-US" altLang="zh-CN" sz="1200" b="1" dirty="0" smtClean="0">
                <a:solidFill>
                  <a:schemeClr val="tx1">
                    <a:lumMod val="50000"/>
                    <a:lumOff val="50000"/>
                  </a:schemeClr>
                </a:solidFill>
                <a:latin typeface="+mj-ea"/>
                <a:ea typeface="+mj-ea"/>
              </a:rPr>
              <a:t>/</a:t>
            </a:r>
            <a:r>
              <a:rPr lang="zh-CN" altLang="en-US" sz="1200" b="1" dirty="0" smtClean="0">
                <a:solidFill>
                  <a:schemeClr val="tx1">
                    <a:lumMod val="50000"/>
                    <a:lumOff val="50000"/>
                  </a:schemeClr>
                </a:solidFill>
                <a:latin typeface="+mj-ea"/>
                <a:ea typeface="+mj-ea"/>
              </a:rPr>
              <a:t>贴</a:t>
            </a:r>
            <a:r>
              <a:rPr lang="zh-CN" altLang="en-US" sz="1200" b="1" dirty="0">
                <a:solidFill>
                  <a:schemeClr val="tx1">
                    <a:lumMod val="50000"/>
                    <a:lumOff val="50000"/>
                  </a:schemeClr>
                </a:solidFill>
                <a:latin typeface="+mj-ea"/>
                <a:ea typeface="+mj-ea"/>
              </a:rPr>
              <a:t>源</a:t>
            </a:r>
            <a:r>
              <a:rPr lang="zh-CN" altLang="en-US" sz="1200" b="1" dirty="0" smtClean="0">
                <a:solidFill>
                  <a:schemeClr val="tx1">
                    <a:lumMod val="50000"/>
                    <a:lumOff val="50000"/>
                  </a:schemeClr>
                </a:solidFill>
                <a:latin typeface="+mj-ea"/>
                <a:ea typeface="+mj-ea"/>
              </a:rPr>
              <a:t>区</a:t>
            </a:r>
            <a:r>
              <a:rPr lang="en-US" altLang="zh-CN" sz="1200" b="1" dirty="0" smtClean="0">
                <a:solidFill>
                  <a:schemeClr val="tx1">
                    <a:lumMod val="50000"/>
                    <a:lumOff val="50000"/>
                  </a:schemeClr>
                </a:solidFill>
                <a:latin typeface="+mj-ea"/>
                <a:ea typeface="+mj-ea"/>
              </a:rPr>
              <a:t>/</a:t>
            </a:r>
            <a:r>
              <a:rPr lang="zh-CN" altLang="en-US" sz="1200" b="1" dirty="0" smtClean="0">
                <a:solidFill>
                  <a:schemeClr val="tx1">
                    <a:lumMod val="50000"/>
                    <a:lumOff val="50000"/>
                  </a:schemeClr>
                </a:solidFill>
                <a:latin typeface="+mj-ea"/>
                <a:ea typeface="+mj-ea"/>
              </a:rPr>
              <a:t>集市区构成一个</a:t>
            </a:r>
            <a:r>
              <a:rPr lang="en-US" altLang="zh-CN" sz="1200" b="1" dirty="0" smtClean="0">
                <a:solidFill>
                  <a:schemeClr val="tx1">
                    <a:lumMod val="50000"/>
                    <a:lumOff val="50000"/>
                  </a:schemeClr>
                </a:solidFill>
                <a:latin typeface="+mj-ea"/>
                <a:ea typeface="+mj-ea"/>
              </a:rPr>
              <a:t>Hadoop</a:t>
            </a:r>
            <a:r>
              <a:rPr lang="zh-CN" altLang="en-US" sz="1200" b="1" dirty="0" smtClean="0">
                <a:solidFill>
                  <a:schemeClr val="tx1">
                    <a:lumMod val="50000"/>
                    <a:lumOff val="50000"/>
                  </a:schemeClr>
                </a:solidFill>
                <a:latin typeface="+mj-ea"/>
                <a:ea typeface="+mj-ea"/>
              </a:rPr>
              <a:t>集群（</a:t>
            </a:r>
            <a:r>
              <a:rPr lang="en-US" altLang="zh-CN" sz="1200" b="1" dirty="0" smtClean="0">
                <a:solidFill>
                  <a:schemeClr val="tx1">
                    <a:lumMod val="50000"/>
                    <a:lumOff val="50000"/>
                  </a:schemeClr>
                </a:solidFill>
                <a:latin typeface="+mj-ea"/>
                <a:ea typeface="+mj-ea"/>
              </a:rPr>
              <a:t>Hive</a:t>
            </a:r>
            <a:r>
              <a:rPr lang="zh-CN" altLang="en-US" sz="1200" b="1" dirty="0" smtClean="0">
                <a:solidFill>
                  <a:schemeClr val="tx1">
                    <a:lumMod val="50000"/>
                    <a:lumOff val="50000"/>
                  </a:schemeClr>
                </a:solidFill>
                <a:latin typeface="+mj-ea"/>
                <a:ea typeface="+mj-ea"/>
              </a:rPr>
              <a:t>）</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无单点</a:t>
            </a:r>
            <a:r>
              <a:rPr lang="zh-CN" altLang="en-US" sz="1200" b="1" dirty="0" smtClean="0">
                <a:solidFill>
                  <a:schemeClr val="tx1">
                    <a:lumMod val="50000"/>
                    <a:lumOff val="50000"/>
                  </a:schemeClr>
                </a:solidFill>
                <a:latin typeface="+mj-ea"/>
              </a:rPr>
              <a:t>故障，</a:t>
            </a:r>
            <a:r>
              <a:rPr lang="en-US" altLang="zh-CN" sz="1200" b="1" dirty="0" smtClean="0">
                <a:solidFill>
                  <a:schemeClr val="tx1">
                    <a:lumMod val="50000"/>
                    <a:lumOff val="50000"/>
                  </a:schemeClr>
                </a:solidFill>
                <a:latin typeface="+mj-ea"/>
                <a:ea typeface="+mj-ea"/>
              </a:rPr>
              <a:t>7×24</a:t>
            </a:r>
            <a:r>
              <a:rPr lang="zh-CN" altLang="en-US" sz="1200" b="1" dirty="0">
                <a:solidFill>
                  <a:schemeClr val="tx1">
                    <a:lumMod val="50000"/>
                    <a:lumOff val="50000"/>
                  </a:schemeClr>
                </a:solidFill>
                <a:latin typeface="+mj-ea"/>
                <a:ea typeface="+mj-ea"/>
              </a:rPr>
              <a:t>小时</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非工作日有限停机</a:t>
            </a:r>
            <a:endParaRPr lang="en-US" sz="1200" b="1" dirty="0">
              <a:solidFill>
                <a:schemeClr val="tx1">
                  <a:lumMod val="50000"/>
                  <a:lumOff val="50000"/>
                </a:schemeClr>
              </a:solidFill>
              <a:latin typeface="+mj-ea"/>
              <a:ea typeface="+mj-ea"/>
            </a:endParaRPr>
          </a:p>
        </p:txBody>
      </p:sp>
      <p:sp>
        <p:nvSpPr>
          <p:cNvPr id="25" name="TextBox 24"/>
          <p:cNvSpPr txBox="1"/>
          <p:nvPr/>
        </p:nvSpPr>
        <p:spPr>
          <a:xfrm>
            <a:off x="6380838" y="4739029"/>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主题数据区、集市数据区和沙盘演练数据区批量作业访问</a:t>
            </a:r>
            <a:endParaRPr lang="zh-CN" altLang="en-US"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无最终用户访问</a:t>
            </a:r>
            <a:endParaRPr lang="zh-CN" altLang="en-US" sz="1200" b="1" dirty="0">
              <a:solidFill>
                <a:schemeClr val="tx1">
                  <a:lumMod val="50000"/>
                  <a:lumOff val="50000"/>
                </a:schemeClr>
              </a:solidFill>
              <a:latin typeface="+mj-ea"/>
            </a:endParaRPr>
          </a:p>
        </p:txBody>
      </p:sp>
      <p:sp>
        <p:nvSpPr>
          <p:cNvPr id="26" name="TextBox 25"/>
          <p:cNvSpPr txBox="1"/>
          <p:nvPr/>
        </p:nvSpPr>
        <p:spPr>
          <a:xfrm>
            <a:off x="6380838" y="5280260"/>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a:solidFill>
                  <a:schemeClr val="tx1">
                    <a:lumMod val="50000"/>
                    <a:lumOff val="50000"/>
                  </a:schemeClr>
                </a:solidFill>
                <a:latin typeface="+mj-ea"/>
              </a:rPr>
              <a:t>I/O</a:t>
            </a:r>
            <a:r>
              <a:rPr lang="zh-CN" altLang="en-US" sz="1200" b="1" dirty="0">
                <a:solidFill>
                  <a:schemeClr val="tx1">
                    <a:lumMod val="50000"/>
                    <a:lumOff val="50000"/>
                  </a:schemeClr>
                </a:solidFill>
                <a:latin typeface="+mj-ea"/>
              </a:rPr>
              <a:t>敏感，日终批量</a:t>
            </a:r>
            <a:r>
              <a:rPr lang="en-US" altLang="zh-CN" sz="1200" b="1" dirty="0">
                <a:solidFill>
                  <a:schemeClr val="tx1">
                    <a:lumMod val="50000"/>
                    <a:lumOff val="50000"/>
                  </a:schemeClr>
                </a:solidFill>
                <a:latin typeface="+mj-ea"/>
              </a:rPr>
              <a:t>ETL</a:t>
            </a:r>
            <a:endParaRPr lang="en-US" altLang="zh-CN"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以</a:t>
            </a:r>
            <a:r>
              <a:rPr lang="en-US" altLang="zh-CN" sz="1200" b="1" dirty="0">
                <a:solidFill>
                  <a:schemeClr val="tx1">
                    <a:lumMod val="50000"/>
                    <a:lumOff val="50000"/>
                  </a:schemeClr>
                </a:solidFill>
                <a:latin typeface="+mj-ea"/>
              </a:rPr>
              <a:t>ELT</a:t>
            </a:r>
            <a:r>
              <a:rPr lang="zh-CN" altLang="en-US" sz="1200" b="1" dirty="0">
                <a:solidFill>
                  <a:schemeClr val="tx1">
                    <a:lumMod val="50000"/>
                    <a:lumOff val="50000"/>
                  </a:schemeClr>
                </a:solidFill>
                <a:latin typeface="+mj-ea"/>
              </a:rPr>
              <a:t>形式通过</a:t>
            </a:r>
            <a:r>
              <a:rPr lang="en-US" altLang="zh-CN" sz="1200" b="1" dirty="0">
                <a:solidFill>
                  <a:schemeClr val="tx1">
                    <a:lumMod val="50000"/>
                    <a:lumOff val="50000"/>
                  </a:schemeClr>
                </a:solidFill>
                <a:latin typeface="+mj-ea"/>
              </a:rPr>
              <a:t>Hive SQL</a:t>
            </a:r>
            <a:r>
              <a:rPr lang="zh-CN" altLang="en-US" sz="1200" b="1" dirty="0">
                <a:solidFill>
                  <a:schemeClr val="tx1">
                    <a:lumMod val="50000"/>
                    <a:lumOff val="50000"/>
                  </a:schemeClr>
                </a:solidFill>
                <a:latin typeface="+mj-ea"/>
              </a:rPr>
              <a:t>执行</a:t>
            </a:r>
            <a:endParaRPr lang="en-US" altLang="zh-CN" sz="1200" b="1" dirty="0">
              <a:solidFill>
                <a:schemeClr val="tx1">
                  <a:lumMod val="50000"/>
                  <a:lumOff val="50000"/>
                </a:schemeClr>
              </a:solidFill>
              <a:latin typeface="+mj-ea"/>
            </a:endParaRPr>
          </a:p>
        </p:txBody>
      </p:sp>
      <p:sp>
        <p:nvSpPr>
          <p:cNvPr id="27" name="TextBox 26"/>
          <p:cNvSpPr txBox="1"/>
          <p:nvPr/>
        </p:nvSpPr>
        <p:spPr>
          <a:xfrm>
            <a:off x="6407747" y="5838908"/>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与主题区</a:t>
            </a:r>
            <a:r>
              <a:rPr lang="en-US" altLang="zh-CN" sz="1200" b="1" dirty="0">
                <a:solidFill>
                  <a:schemeClr val="tx1">
                    <a:lumMod val="50000"/>
                    <a:lumOff val="50000"/>
                  </a:schemeClr>
                </a:solidFill>
                <a:latin typeface="+mj-ea"/>
              </a:rPr>
              <a:t>/</a:t>
            </a:r>
            <a:r>
              <a:rPr lang="zh-CN" altLang="en-US" sz="1200" b="1" dirty="0">
                <a:solidFill>
                  <a:schemeClr val="tx1">
                    <a:lumMod val="50000"/>
                    <a:lumOff val="50000"/>
                  </a:schemeClr>
                </a:solidFill>
                <a:latin typeface="+mj-ea"/>
              </a:rPr>
              <a:t>贴源区</a:t>
            </a:r>
            <a:r>
              <a:rPr lang="en-US" altLang="zh-CN" sz="1200" b="1" dirty="0">
                <a:solidFill>
                  <a:schemeClr val="tx1">
                    <a:lumMod val="50000"/>
                    <a:lumOff val="50000"/>
                  </a:schemeClr>
                </a:solidFill>
                <a:latin typeface="+mj-ea"/>
              </a:rPr>
              <a:t>/</a:t>
            </a:r>
            <a:r>
              <a:rPr lang="zh-CN" altLang="en-US" sz="1200" b="1" dirty="0">
                <a:solidFill>
                  <a:schemeClr val="tx1">
                    <a:lumMod val="50000"/>
                    <a:lumOff val="50000"/>
                  </a:schemeClr>
                </a:solidFill>
                <a:latin typeface="+mj-ea"/>
              </a:rPr>
              <a:t>集市区构成一个</a:t>
            </a:r>
            <a:r>
              <a:rPr lang="en-US" altLang="zh-CN" sz="1200" b="1" dirty="0">
                <a:solidFill>
                  <a:schemeClr val="tx1">
                    <a:lumMod val="50000"/>
                    <a:lumOff val="50000"/>
                  </a:schemeClr>
                </a:solidFill>
                <a:latin typeface="+mj-ea"/>
              </a:rPr>
              <a:t>Hadoop</a:t>
            </a:r>
            <a:r>
              <a:rPr lang="zh-CN" altLang="en-US" sz="1200" b="1" dirty="0">
                <a:solidFill>
                  <a:schemeClr val="tx1">
                    <a:lumMod val="50000"/>
                    <a:lumOff val="50000"/>
                  </a:schemeClr>
                </a:solidFill>
                <a:latin typeface="+mj-ea"/>
              </a:rPr>
              <a:t>集群（</a:t>
            </a:r>
            <a:r>
              <a:rPr lang="en-US" altLang="zh-CN" sz="1200" b="1" dirty="0">
                <a:solidFill>
                  <a:schemeClr val="tx1">
                    <a:lumMod val="50000"/>
                    <a:lumOff val="50000"/>
                  </a:schemeClr>
                </a:solidFill>
                <a:latin typeface="+mj-ea"/>
              </a:rPr>
              <a:t>Hive</a:t>
            </a:r>
            <a:r>
              <a:rPr lang="zh-CN" altLang="en-US" sz="1200" b="1" dirty="0">
                <a:solidFill>
                  <a:schemeClr val="tx1">
                    <a:lumMod val="50000"/>
                    <a:lumOff val="50000"/>
                  </a:schemeClr>
                </a:solidFill>
                <a:latin typeface="+mj-ea"/>
              </a:rPr>
              <a:t>）</a:t>
            </a:r>
            <a:endParaRPr lang="en-US" altLang="zh-CN"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无单点故障，</a:t>
            </a:r>
            <a:r>
              <a:rPr lang="en-US" altLang="zh-CN" sz="1200" b="1" dirty="0">
                <a:solidFill>
                  <a:schemeClr val="tx1">
                    <a:lumMod val="50000"/>
                    <a:lumOff val="50000"/>
                  </a:schemeClr>
                </a:solidFill>
                <a:latin typeface="+mj-ea"/>
              </a:rPr>
              <a:t>7×24</a:t>
            </a:r>
            <a:r>
              <a:rPr lang="zh-CN" altLang="en-US" sz="1200" b="1" dirty="0">
                <a:solidFill>
                  <a:schemeClr val="tx1">
                    <a:lumMod val="50000"/>
                    <a:lumOff val="50000"/>
                  </a:schemeClr>
                </a:solidFill>
                <a:latin typeface="+mj-ea"/>
              </a:rPr>
              <a:t>小时</a:t>
            </a:r>
            <a:r>
              <a:rPr lang="en-US" altLang="zh-CN" sz="1200" b="1" dirty="0">
                <a:solidFill>
                  <a:schemeClr val="tx1">
                    <a:lumMod val="50000"/>
                    <a:lumOff val="50000"/>
                  </a:schemeClr>
                </a:solidFill>
                <a:latin typeface="+mj-ea"/>
              </a:rPr>
              <a:t>+</a:t>
            </a:r>
            <a:r>
              <a:rPr lang="zh-CN" altLang="en-US" sz="1200" b="1" dirty="0">
                <a:solidFill>
                  <a:schemeClr val="tx1">
                    <a:lumMod val="50000"/>
                    <a:lumOff val="50000"/>
                  </a:schemeClr>
                </a:solidFill>
                <a:latin typeface="+mj-ea"/>
              </a:rPr>
              <a:t>非工作日有限停机</a:t>
            </a:r>
            <a:endParaRPr lang="en-US" altLang="zh-CN" sz="1200" b="1" dirty="0">
              <a:solidFill>
                <a:schemeClr val="tx1">
                  <a:lumMod val="50000"/>
                  <a:lumOff val="50000"/>
                </a:schemeClr>
              </a:solidFill>
              <a:latin typeface="+mj-ea"/>
            </a:endParaRPr>
          </a:p>
        </p:txBody>
      </p:sp>
      <p:sp>
        <p:nvSpPr>
          <p:cNvPr id="28" name="TextBox 27"/>
          <p:cNvSpPr txBox="1"/>
          <p:nvPr/>
        </p:nvSpPr>
        <p:spPr>
          <a:xfrm>
            <a:off x="6380838" y="4162965"/>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rPr>
              <a:t>贴</a:t>
            </a:r>
            <a:r>
              <a:rPr lang="zh-CN" altLang="en-US" sz="1200" b="1" dirty="0">
                <a:solidFill>
                  <a:schemeClr val="tx1">
                    <a:lumMod val="50000"/>
                    <a:lumOff val="50000"/>
                  </a:schemeClr>
                </a:solidFill>
                <a:latin typeface="+mj-ea"/>
              </a:rPr>
              <a:t>源</a:t>
            </a:r>
            <a:r>
              <a:rPr lang="zh-CN" altLang="en-US" sz="1200" b="1" dirty="0" smtClean="0">
                <a:solidFill>
                  <a:schemeClr val="tx1">
                    <a:lumMod val="50000"/>
                    <a:lumOff val="50000"/>
                  </a:schemeClr>
                </a:solidFill>
                <a:latin typeface="+mj-ea"/>
              </a:rPr>
              <a:t>数据模型</a:t>
            </a:r>
            <a:endParaRPr lang="en-US" altLang="zh-CN" sz="1200" b="1" dirty="0" smtClean="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rPr>
              <a:t>不</a:t>
            </a:r>
            <a:r>
              <a:rPr lang="zh-CN" altLang="en-US" sz="1200" b="1" dirty="0">
                <a:solidFill>
                  <a:schemeClr val="tx1">
                    <a:lumMod val="50000"/>
                    <a:lumOff val="50000"/>
                  </a:schemeClr>
                </a:solidFill>
                <a:latin typeface="+mj-ea"/>
              </a:rPr>
              <a:t>保存历史</a:t>
            </a:r>
            <a:endParaRPr lang="en-US" altLang="zh-CN" sz="1200" b="1" dirty="0">
              <a:solidFill>
                <a:schemeClr val="tx1">
                  <a:lumMod val="50000"/>
                  <a:lumOff val="50000"/>
                </a:schemeClr>
              </a:solidFill>
              <a:latin typeface="+mj-ea"/>
            </a:endParaRPr>
          </a:p>
        </p:txBody>
      </p:sp>
      <p:sp>
        <p:nvSpPr>
          <p:cNvPr id="29" name="TextBox 28"/>
          <p:cNvSpPr txBox="1"/>
          <p:nvPr/>
        </p:nvSpPr>
        <p:spPr>
          <a:xfrm>
            <a:off x="6380838" y="3586901"/>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业务系统前日快照数据和一段时间的流水数据</a:t>
            </a:r>
            <a:endParaRPr lang="zh-CN" altLang="en-US"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数据标准化，为后续主题模型、集市和沙盘演练提供数据</a:t>
            </a:r>
            <a:endParaRPr lang="zh-CN" altLang="en-US" sz="1200" b="1" dirty="0">
              <a:solidFill>
                <a:schemeClr val="tx1">
                  <a:lumMod val="50000"/>
                  <a:lumOff val="50000"/>
                </a:schemeClr>
              </a:solidFill>
              <a:latin typeface="+mj-ea"/>
            </a:endParaRPr>
          </a:p>
        </p:txBody>
      </p:sp>
      <p:sp>
        <p:nvSpPr>
          <p:cNvPr id="30" name="Rectangle 80"/>
          <p:cNvSpPr/>
          <p:nvPr/>
        </p:nvSpPr>
        <p:spPr>
          <a:xfrm>
            <a:off x="1940114" y="3308749"/>
            <a:ext cx="4395600"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a:solidFill>
                  <a:schemeClr val="tx2">
                    <a:lumMod val="50000"/>
                  </a:schemeClr>
                </a:solidFill>
                <a:latin typeface="+mn-ea"/>
              </a:rPr>
              <a:t>临时数据区</a:t>
            </a:r>
            <a:endParaRPr lang="en-US" altLang="zh-CN" sz="1400" kern="0" dirty="0">
              <a:solidFill>
                <a:schemeClr val="tx2">
                  <a:lumMod val="50000"/>
                </a:schemeClr>
              </a:solidFill>
              <a:latin typeface="+mn-ea"/>
            </a:endParaRPr>
          </a:p>
        </p:txBody>
      </p:sp>
      <p:sp>
        <p:nvSpPr>
          <p:cNvPr id="31" name="Rectangle 81"/>
          <p:cNvSpPr/>
          <p:nvPr/>
        </p:nvSpPr>
        <p:spPr>
          <a:xfrm>
            <a:off x="6380839" y="3308749"/>
            <a:ext cx="4395594"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a:solidFill>
                  <a:schemeClr val="tx2">
                    <a:lumMod val="50000"/>
                  </a:schemeClr>
                </a:solidFill>
                <a:latin typeface="+mn-ea"/>
              </a:rPr>
              <a:t>贴源数据区</a:t>
            </a:r>
            <a:endParaRPr lang="en-US" altLang="zh-CN" sz="1400" kern="0" dirty="0">
              <a:solidFill>
                <a:schemeClr val="tx2">
                  <a:lumMod val="50000"/>
                </a:schemeClr>
              </a:solidFill>
              <a:latin typeface="+mn-ea"/>
            </a:endParaRPr>
          </a:p>
        </p:txBody>
      </p:sp>
      <p:cxnSp>
        <p:nvCxnSpPr>
          <p:cNvPr id="32" name="Straight Connector 82"/>
          <p:cNvCxnSpPr/>
          <p:nvPr/>
        </p:nvCxnSpPr>
        <p:spPr bwMode="auto">
          <a:xfrm>
            <a:off x="6427876" y="4094725"/>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3" name="Straight Connector 83"/>
          <p:cNvCxnSpPr/>
          <p:nvPr/>
        </p:nvCxnSpPr>
        <p:spPr bwMode="auto">
          <a:xfrm>
            <a:off x="6427876" y="4667021"/>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4" name="Straight Connector 84"/>
          <p:cNvCxnSpPr/>
          <p:nvPr/>
        </p:nvCxnSpPr>
        <p:spPr bwMode="auto">
          <a:xfrm>
            <a:off x="6427876" y="5235549"/>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5" name="Straight Connector 85"/>
          <p:cNvCxnSpPr/>
          <p:nvPr/>
        </p:nvCxnSpPr>
        <p:spPr bwMode="auto">
          <a:xfrm>
            <a:off x="6427876" y="5794197"/>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67023" y="881343"/>
            <a:ext cx="8834737" cy="2377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zh-CN" altLang="en-US" dirty="0"/>
              <a:t>大数据分析平台总体</a:t>
            </a:r>
            <a:r>
              <a:rPr lang="zh-CN" altLang="en-US" dirty="0" smtClean="0"/>
              <a:t>架构</a:t>
            </a:r>
            <a:r>
              <a:rPr lang="en-US" altLang="zh-CN" dirty="0" smtClean="0"/>
              <a:t>——</a:t>
            </a:r>
            <a:r>
              <a:rPr lang="zh-CN" altLang="en-US" dirty="0" smtClean="0"/>
              <a:t>数据存储层（续）</a:t>
            </a:r>
            <a:endParaRPr lang="zh-CN" altLang="en-US" dirty="0"/>
          </a:p>
        </p:txBody>
      </p:sp>
      <p:sp>
        <p:nvSpPr>
          <p:cNvPr id="5" name="矩形 4"/>
          <p:cNvSpPr/>
          <p:nvPr/>
        </p:nvSpPr>
        <p:spPr bwMode="auto">
          <a:xfrm>
            <a:off x="3617285" y="1548087"/>
            <a:ext cx="1764000" cy="16560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mn-ea"/>
              <a:ea typeface="+mn-ea"/>
            </a:endParaRPr>
          </a:p>
        </p:txBody>
      </p:sp>
      <p:sp>
        <p:nvSpPr>
          <p:cNvPr id="8" name="矩形 7"/>
          <p:cNvSpPr/>
          <p:nvPr/>
        </p:nvSpPr>
        <p:spPr bwMode="auto">
          <a:xfrm>
            <a:off x="2842460" y="935031"/>
            <a:ext cx="684000" cy="22680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mn-ea"/>
              <a:ea typeface="+mn-ea"/>
            </a:endParaRPr>
          </a:p>
        </p:txBody>
      </p:sp>
      <p:sp>
        <p:nvSpPr>
          <p:cNvPr id="9" name="TextBox 8"/>
          <p:cNvSpPr txBox="1"/>
          <p:nvPr/>
        </p:nvSpPr>
        <p:spPr>
          <a:xfrm>
            <a:off x="1962686" y="3642818"/>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企业内外部非结构化、半结构化数据</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采集并</a:t>
            </a:r>
            <a:r>
              <a:rPr lang="zh-CN" altLang="en-US" sz="1200" b="1" dirty="0" smtClean="0">
                <a:solidFill>
                  <a:schemeClr val="tx1">
                    <a:lumMod val="50000"/>
                    <a:lumOff val="50000"/>
                  </a:schemeClr>
                </a:solidFill>
                <a:latin typeface="+mj-ea"/>
                <a:ea typeface="+mj-ea"/>
              </a:rPr>
              <a:t>存储数据</a:t>
            </a:r>
            <a:r>
              <a:rPr lang="zh-CN" altLang="en-US" sz="1200" b="1" dirty="0">
                <a:solidFill>
                  <a:schemeClr val="tx1">
                    <a:lumMod val="50000"/>
                    <a:lumOff val="50000"/>
                  </a:schemeClr>
                </a:solidFill>
                <a:latin typeface="+mj-ea"/>
                <a:ea typeface="+mj-ea"/>
              </a:rPr>
              <a:t>，进行</a:t>
            </a:r>
            <a:r>
              <a:rPr lang="zh-CN" altLang="en-US" sz="1200" b="1" dirty="0" smtClean="0">
                <a:solidFill>
                  <a:schemeClr val="tx1">
                    <a:lumMod val="50000"/>
                    <a:lumOff val="50000"/>
                  </a:schemeClr>
                </a:solidFill>
                <a:latin typeface="+mj-ea"/>
                <a:ea typeface="+mj-ea"/>
              </a:rPr>
              <a:t>结构化处理，最终得到结构化数据</a:t>
            </a:r>
            <a:endParaRPr lang="en-US" sz="1200" b="1" dirty="0">
              <a:solidFill>
                <a:schemeClr val="tx1">
                  <a:lumMod val="50000"/>
                  <a:lumOff val="50000"/>
                </a:schemeClr>
              </a:solidFill>
              <a:latin typeface="+mj-ea"/>
              <a:ea typeface="+mj-ea"/>
            </a:endParaRPr>
          </a:p>
        </p:txBody>
      </p:sp>
      <p:sp>
        <p:nvSpPr>
          <p:cNvPr id="10" name="Rectangle 60"/>
          <p:cNvSpPr/>
          <p:nvPr/>
        </p:nvSpPr>
        <p:spPr bwMode="auto">
          <a:xfrm>
            <a:off x="1956575" y="3586901"/>
            <a:ext cx="437940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1" name="Rectangle 61"/>
          <p:cNvSpPr/>
          <p:nvPr/>
        </p:nvSpPr>
        <p:spPr bwMode="auto">
          <a:xfrm>
            <a:off x="6380839" y="3586901"/>
            <a:ext cx="439559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2" name="Rectangle 62"/>
          <p:cNvSpPr/>
          <p:nvPr/>
        </p:nvSpPr>
        <p:spPr bwMode="auto">
          <a:xfrm>
            <a:off x="790189" y="358078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smtClean="0">
                <a:solidFill>
                  <a:schemeClr val="tx2">
                    <a:lumMod val="50000"/>
                  </a:schemeClr>
                </a:solidFill>
                <a:latin typeface="+mn-ea"/>
              </a:rPr>
              <a:t>数据内容</a:t>
            </a:r>
            <a:endParaRPr lang="en-US" altLang="zh-CN" sz="1200" kern="0" dirty="0" smtClean="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主要</a:t>
            </a:r>
            <a:r>
              <a:rPr lang="zh-CN" altLang="en-US" sz="1200" kern="0" dirty="0" smtClean="0">
                <a:solidFill>
                  <a:schemeClr val="tx2">
                    <a:lumMod val="50000"/>
                  </a:schemeClr>
                </a:solidFill>
                <a:latin typeface="+mn-ea"/>
              </a:rPr>
              <a:t>用途</a:t>
            </a:r>
            <a:endParaRPr lang="en-US" sz="1200" kern="0" dirty="0">
              <a:solidFill>
                <a:schemeClr val="tx2">
                  <a:lumMod val="50000"/>
                </a:schemeClr>
              </a:solidFill>
              <a:latin typeface="+mn-ea"/>
            </a:endParaRPr>
          </a:p>
        </p:txBody>
      </p:sp>
      <p:sp>
        <p:nvSpPr>
          <p:cNvPr id="13" name="Rectangle 63"/>
          <p:cNvSpPr/>
          <p:nvPr/>
        </p:nvSpPr>
        <p:spPr bwMode="auto">
          <a:xfrm>
            <a:off x="790189" y="414531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数据模型</a:t>
            </a:r>
            <a:endParaRPr lang="en-US" altLang="zh-CN" sz="1200" kern="0" dirty="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保留周期</a:t>
            </a:r>
            <a:endParaRPr lang="en-US" sz="1200" kern="0" dirty="0">
              <a:solidFill>
                <a:schemeClr val="tx2">
                  <a:lumMod val="50000"/>
                </a:schemeClr>
              </a:solidFill>
              <a:latin typeface="+mn-ea"/>
            </a:endParaRPr>
          </a:p>
        </p:txBody>
      </p:sp>
      <p:sp>
        <p:nvSpPr>
          <p:cNvPr id="14" name="Rectangle 64"/>
          <p:cNvSpPr/>
          <p:nvPr/>
        </p:nvSpPr>
        <p:spPr bwMode="auto">
          <a:xfrm>
            <a:off x="789173" y="470984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用户</a:t>
            </a:r>
            <a:br>
              <a:rPr lang="en-US" altLang="zh-CN" sz="1200" kern="0" dirty="0">
                <a:solidFill>
                  <a:schemeClr val="tx2">
                    <a:lumMod val="50000"/>
                  </a:schemeClr>
                </a:solidFill>
                <a:latin typeface="+mn-ea"/>
              </a:rPr>
            </a:br>
            <a:r>
              <a:rPr lang="zh-CN" altLang="en-US" sz="1200" kern="0" dirty="0">
                <a:solidFill>
                  <a:schemeClr val="tx2">
                    <a:lumMod val="50000"/>
                  </a:schemeClr>
                </a:solidFill>
                <a:latin typeface="+mn-ea"/>
              </a:rPr>
              <a:t>访问模式</a:t>
            </a:r>
            <a:endParaRPr lang="en-US" sz="1200" kern="0" dirty="0">
              <a:solidFill>
                <a:schemeClr val="tx2">
                  <a:lumMod val="50000"/>
                </a:schemeClr>
              </a:solidFill>
              <a:latin typeface="+mn-ea"/>
            </a:endParaRPr>
          </a:p>
        </p:txBody>
      </p:sp>
      <p:sp>
        <p:nvSpPr>
          <p:cNvPr id="15" name="Rectangle 65"/>
          <p:cNvSpPr/>
          <p:nvPr/>
        </p:nvSpPr>
        <p:spPr bwMode="auto">
          <a:xfrm>
            <a:off x="790189" y="527437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工作负载</a:t>
            </a:r>
            <a:endParaRPr lang="en-US" sz="1200" kern="0" dirty="0">
              <a:solidFill>
                <a:schemeClr val="tx2">
                  <a:lumMod val="50000"/>
                </a:schemeClr>
              </a:solidFill>
              <a:latin typeface="+mn-ea"/>
            </a:endParaRPr>
          </a:p>
        </p:txBody>
      </p:sp>
      <p:sp>
        <p:nvSpPr>
          <p:cNvPr id="16" name="Rectangle 66"/>
          <p:cNvSpPr/>
          <p:nvPr/>
        </p:nvSpPr>
        <p:spPr bwMode="auto">
          <a:xfrm>
            <a:off x="789173" y="583890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smtClean="0">
                <a:solidFill>
                  <a:schemeClr val="tx2">
                    <a:lumMod val="50000"/>
                  </a:schemeClr>
                </a:solidFill>
                <a:latin typeface="+mn-ea"/>
              </a:rPr>
              <a:t>平台要求</a:t>
            </a:r>
            <a:endParaRPr lang="en-US" sz="1200" kern="0" dirty="0">
              <a:solidFill>
                <a:schemeClr val="tx2">
                  <a:lumMod val="50000"/>
                </a:schemeClr>
              </a:solidFill>
              <a:latin typeface="+mn-ea"/>
            </a:endParaRPr>
          </a:p>
        </p:txBody>
      </p:sp>
      <p:cxnSp>
        <p:nvCxnSpPr>
          <p:cNvPr id="17" name="Straight Connector 67"/>
          <p:cNvCxnSpPr/>
          <p:nvPr/>
        </p:nvCxnSpPr>
        <p:spPr bwMode="auto">
          <a:xfrm>
            <a:off x="1979887" y="4094725"/>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8" name="Straight Connector 68"/>
          <p:cNvCxnSpPr/>
          <p:nvPr/>
        </p:nvCxnSpPr>
        <p:spPr bwMode="auto">
          <a:xfrm>
            <a:off x="1979887" y="4667021"/>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9" name="Straight Connector 69"/>
          <p:cNvCxnSpPr/>
          <p:nvPr/>
        </p:nvCxnSpPr>
        <p:spPr bwMode="auto">
          <a:xfrm>
            <a:off x="1979887" y="5235549"/>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20" name="Straight Connector 70"/>
          <p:cNvCxnSpPr/>
          <p:nvPr/>
        </p:nvCxnSpPr>
        <p:spPr bwMode="auto">
          <a:xfrm>
            <a:off x="1979887" y="5794197"/>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sp>
        <p:nvSpPr>
          <p:cNvPr id="21" name="TextBox 20"/>
          <p:cNvSpPr txBox="1"/>
          <p:nvPr/>
        </p:nvSpPr>
        <p:spPr>
          <a:xfrm>
            <a:off x="1962686" y="4151913"/>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数据按照</a:t>
            </a:r>
            <a:r>
              <a:rPr lang="en-US" altLang="zh-CN" sz="1200" b="1" dirty="0">
                <a:solidFill>
                  <a:schemeClr val="tx1">
                    <a:lumMod val="50000"/>
                    <a:lumOff val="50000"/>
                  </a:schemeClr>
                </a:solidFill>
                <a:latin typeface="+mj-ea"/>
                <a:ea typeface="+mj-ea"/>
              </a:rPr>
              <a:t>HDFS</a:t>
            </a:r>
            <a:r>
              <a:rPr lang="zh-CN" altLang="en-US" sz="1200" b="1" dirty="0">
                <a:solidFill>
                  <a:schemeClr val="tx1">
                    <a:lumMod val="50000"/>
                    <a:lumOff val="50000"/>
                  </a:schemeClr>
                </a:solidFill>
                <a:latin typeface="+mj-ea"/>
                <a:ea typeface="+mj-ea"/>
              </a:rPr>
              <a:t>文件</a:t>
            </a:r>
            <a:r>
              <a:rPr lang="zh-CN" altLang="en-US" sz="1200" b="1" dirty="0" smtClean="0">
                <a:solidFill>
                  <a:schemeClr val="tx1">
                    <a:lumMod val="50000"/>
                    <a:lumOff val="50000"/>
                  </a:schemeClr>
                </a:solidFill>
                <a:latin typeface="+mj-ea"/>
                <a:ea typeface="+mj-ea"/>
              </a:rPr>
              <a:t>存储</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建议保留</a:t>
            </a:r>
            <a:r>
              <a:rPr lang="en-US" altLang="zh-CN" sz="1200" b="1" dirty="0">
                <a:solidFill>
                  <a:schemeClr val="tx1">
                    <a:lumMod val="50000"/>
                    <a:lumOff val="50000"/>
                  </a:schemeClr>
                </a:solidFill>
                <a:latin typeface="+mj-ea"/>
                <a:ea typeface="+mj-ea"/>
              </a:rPr>
              <a:t>1</a:t>
            </a:r>
            <a:r>
              <a:rPr lang="zh-CN" altLang="en-US" sz="1200" b="1" dirty="0">
                <a:solidFill>
                  <a:schemeClr val="tx1">
                    <a:lumMod val="50000"/>
                    <a:lumOff val="50000"/>
                  </a:schemeClr>
                </a:solidFill>
                <a:latin typeface="+mj-ea"/>
                <a:ea typeface="+mj-ea"/>
              </a:rPr>
              <a:t>年</a:t>
            </a:r>
            <a:endParaRPr lang="en-US" altLang="zh-CN" sz="1200" b="1" dirty="0">
              <a:solidFill>
                <a:schemeClr val="tx1">
                  <a:lumMod val="50000"/>
                  <a:lumOff val="50000"/>
                </a:schemeClr>
              </a:solidFill>
              <a:latin typeface="+mj-ea"/>
              <a:ea typeface="+mj-ea"/>
            </a:endParaRPr>
          </a:p>
        </p:txBody>
      </p:sp>
      <p:sp>
        <p:nvSpPr>
          <p:cNvPr id="22" name="TextBox 21"/>
          <p:cNvSpPr txBox="1"/>
          <p:nvPr/>
        </p:nvSpPr>
        <p:spPr>
          <a:xfrm>
            <a:off x="1962686" y="4739028"/>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集市区</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沙盘区</a:t>
            </a:r>
            <a:r>
              <a:rPr lang="en-US" altLang="zh-CN" sz="1200" b="1" dirty="0" smtClean="0">
                <a:solidFill>
                  <a:schemeClr val="tx1">
                    <a:lumMod val="50000"/>
                    <a:lumOff val="50000"/>
                  </a:schemeClr>
                </a:solidFill>
                <a:latin typeface="+mj-ea"/>
                <a:ea typeface="+mj-ea"/>
              </a:rPr>
              <a:t>/</a:t>
            </a:r>
            <a:r>
              <a:rPr lang="zh-CN" altLang="en-US" sz="1200" b="1" dirty="0" smtClean="0">
                <a:solidFill>
                  <a:schemeClr val="tx1">
                    <a:lumMod val="50000"/>
                    <a:lumOff val="50000"/>
                  </a:schemeClr>
                </a:solidFill>
                <a:latin typeface="+mj-ea"/>
                <a:ea typeface="+mj-ea"/>
              </a:rPr>
              <a:t>增值产品区</a:t>
            </a:r>
            <a:r>
              <a:rPr lang="en-US" altLang="zh-CN" sz="1200" b="1" dirty="0" smtClean="0">
                <a:solidFill>
                  <a:schemeClr val="tx1">
                    <a:lumMod val="50000"/>
                    <a:lumOff val="50000"/>
                  </a:schemeClr>
                </a:solidFill>
                <a:latin typeface="+mj-ea"/>
                <a:ea typeface="+mj-ea"/>
              </a:rPr>
              <a:t>/</a:t>
            </a:r>
            <a:r>
              <a:rPr lang="zh-CN" altLang="en-US" sz="1200" b="1" dirty="0" smtClean="0">
                <a:solidFill>
                  <a:schemeClr val="tx1">
                    <a:lumMod val="50000"/>
                    <a:lumOff val="50000"/>
                  </a:schemeClr>
                </a:solidFill>
                <a:latin typeface="+mj-ea"/>
                <a:ea typeface="+mj-ea"/>
              </a:rPr>
              <a:t>主题</a:t>
            </a:r>
            <a:r>
              <a:rPr lang="zh-CN" altLang="en-US" sz="1200" b="1" dirty="0">
                <a:solidFill>
                  <a:schemeClr val="tx1">
                    <a:lumMod val="50000"/>
                    <a:lumOff val="50000"/>
                  </a:schemeClr>
                </a:solidFill>
                <a:latin typeface="+mj-ea"/>
                <a:ea typeface="+mj-ea"/>
              </a:rPr>
              <a:t>区</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归档区批量作业访问</a:t>
            </a:r>
            <a:endParaRPr 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少量高级业务人员进行大数据分析</a:t>
            </a:r>
            <a:endParaRPr lang="en-US" altLang="zh-CN" sz="1200" b="1" dirty="0">
              <a:solidFill>
                <a:schemeClr val="tx1">
                  <a:lumMod val="50000"/>
                  <a:lumOff val="50000"/>
                </a:schemeClr>
              </a:solidFill>
              <a:latin typeface="+mj-ea"/>
              <a:ea typeface="+mj-ea"/>
            </a:endParaRPr>
          </a:p>
        </p:txBody>
      </p:sp>
      <p:sp>
        <p:nvSpPr>
          <p:cNvPr id="23" name="TextBox 22"/>
          <p:cNvSpPr txBox="1"/>
          <p:nvPr/>
        </p:nvSpPr>
        <p:spPr>
          <a:xfrm>
            <a:off x="1962686" y="5299777"/>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err="1">
                <a:solidFill>
                  <a:schemeClr val="tx1">
                    <a:lumMod val="50000"/>
                    <a:lumOff val="50000"/>
                  </a:schemeClr>
                </a:solidFill>
                <a:latin typeface="+mj-ea"/>
                <a:ea typeface="+mj-ea"/>
              </a:rPr>
              <a:t>MapReduce</a:t>
            </a:r>
            <a:r>
              <a:rPr lang="en-US" altLang="zh-CN" sz="1200" b="1" dirty="0">
                <a:solidFill>
                  <a:schemeClr val="tx1">
                    <a:lumMod val="50000"/>
                    <a:lumOff val="50000"/>
                  </a:schemeClr>
                </a:solidFill>
                <a:latin typeface="+mj-ea"/>
                <a:ea typeface="+mj-ea"/>
              </a:rPr>
              <a:t> </a:t>
            </a:r>
            <a:r>
              <a:rPr lang="zh-CN" altLang="en-US" sz="1200" b="1" dirty="0">
                <a:solidFill>
                  <a:schemeClr val="tx1">
                    <a:lumMod val="50000"/>
                    <a:lumOff val="50000"/>
                  </a:schemeClr>
                </a:solidFill>
                <a:latin typeface="+mj-ea"/>
                <a:ea typeface="+mj-ea"/>
              </a:rPr>
              <a:t>分布式计算，半</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非结构化数据的结构化处理（包括文本检索、语义分词、图像识别、音频识别等）</a:t>
            </a:r>
            <a:endParaRPr lang="en-US" altLang="zh-CN" sz="1200" b="1" dirty="0">
              <a:solidFill>
                <a:schemeClr val="tx1">
                  <a:lumMod val="50000"/>
                  <a:lumOff val="50000"/>
                </a:schemeClr>
              </a:solidFill>
              <a:latin typeface="+mj-ea"/>
              <a:ea typeface="+mj-ea"/>
            </a:endParaRPr>
          </a:p>
        </p:txBody>
      </p:sp>
      <p:sp>
        <p:nvSpPr>
          <p:cNvPr id="24" name="TextBox 23"/>
          <p:cNvSpPr txBox="1"/>
          <p:nvPr/>
        </p:nvSpPr>
        <p:spPr>
          <a:xfrm>
            <a:off x="1962686" y="5838908"/>
            <a:ext cx="440739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与主题区</a:t>
            </a:r>
            <a:r>
              <a:rPr lang="en-US" altLang="zh-CN" sz="1200" b="1" dirty="0" smtClean="0">
                <a:solidFill>
                  <a:schemeClr val="tx1">
                    <a:lumMod val="50000"/>
                    <a:lumOff val="50000"/>
                  </a:schemeClr>
                </a:solidFill>
                <a:latin typeface="+mj-ea"/>
                <a:ea typeface="+mj-ea"/>
              </a:rPr>
              <a:t>/</a:t>
            </a:r>
            <a:r>
              <a:rPr lang="zh-CN" altLang="en-US" sz="1200" b="1" dirty="0" smtClean="0">
                <a:solidFill>
                  <a:schemeClr val="tx1">
                    <a:lumMod val="50000"/>
                    <a:lumOff val="50000"/>
                  </a:schemeClr>
                </a:solidFill>
                <a:latin typeface="+mj-ea"/>
                <a:ea typeface="+mj-ea"/>
              </a:rPr>
              <a:t>贴源区构成一个</a:t>
            </a:r>
            <a:r>
              <a:rPr lang="en-US" altLang="zh-CN" sz="1200" b="1" dirty="0" smtClean="0">
                <a:solidFill>
                  <a:schemeClr val="tx1">
                    <a:lumMod val="50000"/>
                    <a:lumOff val="50000"/>
                  </a:schemeClr>
                </a:solidFill>
                <a:latin typeface="+mj-ea"/>
                <a:ea typeface="+mj-ea"/>
              </a:rPr>
              <a:t>Hadoop</a:t>
            </a:r>
            <a:r>
              <a:rPr lang="zh-CN" altLang="en-US" sz="1200" b="1" dirty="0" smtClean="0">
                <a:solidFill>
                  <a:schemeClr val="tx1">
                    <a:lumMod val="50000"/>
                    <a:lumOff val="50000"/>
                  </a:schemeClr>
                </a:solidFill>
                <a:latin typeface="+mj-ea"/>
                <a:ea typeface="+mj-ea"/>
              </a:rPr>
              <a:t>集群（</a:t>
            </a:r>
            <a:r>
              <a:rPr lang="en-US" altLang="zh-CN" sz="1200" b="1" dirty="0" smtClean="0">
                <a:solidFill>
                  <a:schemeClr val="tx1">
                    <a:lumMod val="50000"/>
                    <a:lumOff val="50000"/>
                  </a:schemeClr>
                </a:solidFill>
                <a:latin typeface="+mj-ea"/>
                <a:ea typeface="+mj-ea"/>
              </a:rPr>
              <a:t>HDFS</a:t>
            </a:r>
            <a:r>
              <a:rPr lang="zh-CN" altLang="en-US" sz="1200" b="1" dirty="0" smtClean="0">
                <a:solidFill>
                  <a:schemeClr val="tx1">
                    <a:lumMod val="50000"/>
                    <a:lumOff val="50000"/>
                  </a:schemeClr>
                </a:solidFill>
                <a:latin typeface="+mj-ea"/>
                <a:ea typeface="+mj-ea"/>
              </a:rPr>
              <a:t>）</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无单点</a:t>
            </a:r>
            <a:r>
              <a:rPr lang="zh-CN" altLang="en-US" sz="1200" b="1" dirty="0" smtClean="0">
                <a:solidFill>
                  <a:schemeClr val="tx1">
                    <a:lumMod val="50000"/>
                    <a:lumOff val="50000"/>
                  </a:schemeClr>
                </a:solidFill>
                <a:latin typeface="+mj-ea"/>
              </a:rPr>
              <a:t>故障，</a:t>
            </a:r>
            <a:r>
              <a:rPr lang="en-US" altLang="zh-CN" sz="1200" b="1" dirty="0" smtClean="0">
                <a:solidFill>
                  <a:schemeClr val="tx1">
                    <a:lumMod val="50000"/>
                    <a:lumOff val="50000"/>
                  </a:schemeClr>
                </a:solidFill>
                <a:latin typeface="+mj-ea"/>
                <a:ea typeface="+mj-ea"/>
              </a:rPr>
              <a:t>7×24</a:t>
            </a:r>
            <a:r>
              <a:rPr lang="zh-CN" altLang="en-US" sz="1200" b="1" dirty="0">
                <a:solidFill>
                  <a:schemeClr val="tx1">
                    <a:lumMod val="50000"/>
                    <a:lumOff val="50000"/>
                  </a:schemeClr>
                </a:solidFill>
                <a:latin typeface="+mj-ea"/>
                <a:ea typeface="+mj-ea"/>
              </a:rPr>
              <a:t>小时</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非工作日有限停机</a:t>
            </a:r>
            <a:endParaRPr lang="en-US" sz="1200" b="1" dirty="0">
              <a:solidFill>
                <a:schemeClr val="tx1">
                  <a:lumMod val="50000"/>
                  <a:lumOff val="50000"/>
                </a:schemeClr>
              </a:solidFill>
              <a:latin typeface="+mj-ea"/>
              <a:ea typeface="+mj-ea"/>
            </a:endParaRPr>
          </a:p>
        </p:txBody>
      </p:sp>
      <p:sp>
        <p:nvSpPr>
          <p:cNvPr id="25" name="TextBox 24"/>
          <p:cNvSpPr txBox="1"/>
          <p:nvPr/>
        </p:nvSpPr>
        <p:spPr>
          <a:xfrm>
            <a:off x="6380838" y="4739029"/>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集市区</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沙盘区</a:t>
            </a:r>
            <a:r>
              <a:rPr lang="en-US" altLang="zh-CN" sz="1200" b="1" dirty="0" smtClean="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rPr>
              <a:t>增值产品区</a:t>
            </a:r>
            <a:r>
              <a:rPr lang="en-US" altLang="zh-CN" sz="1200" b="1" dirty="0">
                <a:solidFill>
                  <a:schemeClr val="tx1">
                    <a:lumMod val="50000"/>
                    <a:lumOff val="50000"/>
                  </a:schemeClr>
                </a:solidFill>
                <a:latin typeface="+mj-ea"/>
              </a:rPr>
              <a:t>/</a:t>
            </a:r>
            <a:r>
              <a:rPr lang="zh-CN" altLang="en-US" sz="1200" b="1" dirty="0" smtClean="0">
                <a:solidFill>
                  <a:schemeClr val="tx1">
                    <a:lumMod val="50000"/>
                    <a:lumOff val="50000"/>
                  </a:schemeClr>
                </a:solidFill>
                <a:latin typeface="+mj-ea"/>
                <a:ea typeface="+mj-ea"/>
              </a:rPr>
              <a:t>主题</a:t>
            </a:r>
            <a:r>
              <a:rPr lang="zh-CN" altLang="en-US" sz="1200" b="1" dirty="0">
                <a:solidFill>
                  <a:schemeClr val="tx1">
                    <a:lumMod val="50000"/>
                    <a:lumOff val="50000"/>
                  </a:schemeClr>
                </a:solidFill>
                <a:latin typeface="+mj-ea"/>
                <a:ea typeface="+mj-ea"/>
              </a:rPr>
              <a:t>区</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高时效区批量作业访问</a:t>
            </a:r>
            <a:endParaRPr 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业务人员执行历史数据查询</a:t>
            </a:r>
            <a:endParaRPr lang="en-US" sz="1200" b="1" dirty="0">
              <a:solidFill>
                <a:schemeClr val="tx1">
                  <a:lumMod val="50000"/>
                  <a:lumOff val="50000"/>
                </a:schemeClr>
              </a:solidFill>
              <a:latin typeface="+mj-ea"/>
              <a:ea typeface="+mj-ea"/>
            </a:endParaRPr>
          </a:p>
        </p:txBody>
      </p:sp>
      <p:sp>
        <p:nvSpPr>
          <p:cNvPr id="26" name="TextBox 25"/>
          <p:cNvSpPr txBox="1"/>
          <p:nvPr/>
        </p:nvSpPr>
        <p:spPr>
          <a:xfrm>
            <a:off x="6380838" y="5280260"/>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err="1">
                <a:solidFill>
                  <a:schemeClr val="tx1">
                    <a:lumMod val="50000"/>
                    <a:lumOff val="50000"/>
                  </a:schemeClr>
                </a:solidFill>
                <a:latin typeface="+mj-ea"/>
                <a:ea typeface="+mj-ea"/>
              </a:rPr>
              <a:t>MapReduce</a:t>
            </a:r>
            <a:r>
              <a:rPr lang="zh-CN" altLang="en-US" sz="1200" b="1" dirty="0">
                <a:solidFill>
                  <a:schemeClr val="tx1">
                    <a:lumMod val="50000"/>
                    <a:lumOff val="50000"/>
                  </a:schemeClr>
                </a:solidFill>
                <a:latin typeface="+mj-ea"/>
                <a:ea typeface="+mj-ea"/>
              </a:rPr>
              <a:t>分布式计算，</a:t>
            </a:r>
            <a:r>
              <a:rPr lang="en-US" altLang="zh-CN" sz="1200" b="1" dirty="0">
                <a:solidFill>
                  <a:schemeClr val="tx1">
                    <a:lumMod val="50000"/>
                    <a:lumOff val="50000"/>
                  </a:schemeClr>
                </a:solidFill>
                <a:latin typeface="+mj-ea"/>
                <a:ea typeface="+mj-ea"/>
              </a:rPr>
              <a:t>HDFS</a:t>
            </a:r>
            <a:r>
              <a:rPr lang="zh-CN" altLang="en-US" sz="1200" b="1" dirty="0">
                <a:solidFill>
                  <a:schemeClr val="tx1">
                    <a:lumMod val="50000"/>
                    <a:lumOff val="50000"/>
                  </a:schemeClr>
                </a:solidFill>
                <a:latin typeface="+mj-ea"/>
                <a:ea typeface="+mj-ea"/>
              </a:rPr>
              <a:t>命令实现</a:t>
            </a:r>
            <a:r>
              <a:rPr lang="en-US" altLang="zh-CN" sz="1200" b="1" dirty="0">
                <a:solidFill>
                  <a:schemeClr val="tx1">
                    <a:lumMod val="50000"/>
                    <a:lumOff val="50000"/>
                  </a:schemeClr>
                </a:solidFill>
                <a:latin typeface="+mj-ea"/>
                <a:ea typeface="+mj-ea"/>
              </a:rPr>
              <a:t>Hadoop</a:t>
            </a:r>
            <a:r>
              <a:rPr lang="zh-CN" altLang="en-US" sz="1200" b="1" dirty="0">
                <a:solidFill>
                  <a:schemeClr val="tx1">
                    <a:lumMod val="50000"/>
                    <a:lumOff val="50000"/>
                  </a:schemeClr>
                </a:solidFill>
                <a:latin typeface="+mj-ea"/>
                <a:ea typeface="+mj-ea"/>
              </a:rPr>
              <a:t>集群内归档，</a:t>
            </a:r>
            <a:r>
              <a:rPr lang="en-US" altLang="zh-CN" sz="1200" b="1" dirty="0" err="1">
                <a:solidFill>
                  <a:schemeClr val="tx1">
                    <a:lumMod val="50000"/>
                    <a:lumOff val="50000"/>
                  </a:schemeClr>
                </a:solidFill>
                <a:latin typeface="+mj-ea"/>
                <a:ea typeface="+mj-ea"/>
              </a:rPr>
              <a:t>Sqoop</a:t>
            </a:r>
            <a:r>
              <a:rPr lang="zh-CN" altLang="en-US" sz="1200" b="1" dirty="0">
                <a:solidFill>
                  <a:schemeClr val="tx1">
                    <a:lumMod val="50000"/>
                    <a:lumOff val="50000"/>
                  </a:schemeClr>
                </a:solidFill>
                <a:latin typeface="+mj-ea"/>
                <a:ea typeface="+mj-ea"/>
              </a:rPr>
              <a:t>实现数据库归档，通过</a:t>
            </a:r>
            <a:r>
              <a:rPr lang="en-US" altLang="zh-CN" sz="1200" b="1" dirty="0">
                <a:solidFill>
                  <a:schemeClr val="tx1">
                    <a:lumMod val="50000"/>
                    <a:lumOff val="50000"/>
                  </a:schemeClr>
                </a:solidFill>
                <a:latin typeface="+mj-ea"/>
                <a:ea typeface="+mj-ea"/>
              </a:rPr>
              <a:t>Hive</a:t>
            </a:r>
            <a:r>
              <a:rPr lang="zh-CN" altLang="en-US" sz="1200" b="1" dirty="0">
                <a:solidFill>
                  <a:schemeClr val="tx1">
                    <a:lumMod val="50000"/>
                    <a:lumOff val="50000"/>
                  </a:schemeClr>
                </a:solidFill>
                <a:latin typeface="+mj-ea"/>
                <a:ea typeface="+mj-ea"/>
              </a:rPr>
              <a:t>提供历史查询</a:t>
            </a:r>
            <a:endParaRPr lang="en-US" altLang="zh-CN" sz="1200" b="1" dirty="0">
              <a:solidFill>
                <a:schemeClr val="tx1">
                  <a:lumMod val="50000"/>
                  <a:lumOff val="50000"/>
                </a:schemeClr>
              </a:solidFill>
              <a:latin typeface="+mj-ea"/>
              <a:ea typeface="+mj-ea"/>
            </a:endParaRPr>
          </a:p>
        </p:txBody>
      </p:sp>
      <p:sp>
        <p:nvSpPr>
          <p:cNvPr id="27" name="TextBox 26"/>
          <p:cNvSpPr txBox="1"/>
          <p:nvPr/>
        </p:nvSpPr>
        <p:spPr>
          <a:xfrm>
            <a:off x="6407747" y="5838908"/>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独立的</a:t>
            </a:r>
            <a:r>
              <a:rPr lang="en-US" altLang="zh-CN" sz="1200" b="1" dirty="0">
                <a:solidFill>
                  <a:schemeClr val="tx1">
                    <a:lumMod val="50000"/>
                    <a:lumOff val="50000"/>
                  </a:schemeClr>
                </a:solidFill>
                <a:latin typeface="+mj-ea"/>
              </a:rPr>
              <a:t>Hadoop</a:t>
            </a:r>
            <a:r>
              <a:rPr lang="zh-CN" altLang="en-US" sz="1200" b="1" dirty="0" smtClean="0">
                <a:solidFill>
                  <a:schemeClr val="tx1">
                    <a:lumMod val="50000"/>
                    <a:lumOff val="50000"/>
                  </a:schemeClr>
                </a:solidFill>
                <a:latin typeface="+mj-ea"/>
              </a:rPr>
              <a:t>集群（</a:t>
            </a:r>
            <a:r>
              <a:rPr lang="en-US" altLang="zh-CN" sz="1200" b="1" dirty="0" err="1" smtClean="0">
                <a:solidFill>
                  <a:schemeClr val="tx1">
                    <a:lumMod val="50000"/>
                    <a:lumOff val="50000"/>
                  </a:schemeClr>
                </a:solidFill>
                <a:latin typeface="+mj-ea"/>
              </a:rPr>
              <a:t>HDFS+Hive</a:t>
            </a:r>
            <a:r>
              <a:rPr lang="zh-CN" altLang="en-US" sz="1200" b="1" dirty="0" smtClean="0">
                <a:solidFill>
                  <a:schemeClr val="tx1">
                    <a:lumMod val="50000"/>
                    <a:lumOff val="50000"/>
                  </a:schemeClr>
                </a:solidFill>
                <a:latin typeface="+mj-ea"/>
              </a:rPr>
              <a:t>）</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无单点</a:t>
            </a:r>
            <a:r>
              <a:rPr lang="zh-CN" altLang="en-US" sz="1200" b="1" dirty="0" smtClean="0">
                <a:solidFill>
                  <a:schemeClr val="tx1">
                    <a:lumMod val="50000"/>
                    <a:lumOff val="50000"/>
                  </a:schemeClr>
                </a:solidFill>
                <a:latin typeface="+mj-ea"/>
              </a:rPr>
              <a:t>故障，</a:t>
            </a:r>
            <a:r>
              <a:rPr lang="en-US" altLang="zh-CN" sz="1200" b="1" dirty="0" smtClean="0">
                <a:solidFill>
                  <a:schemeClr val="tx1">
                    <a:lumMod val="50000"/>
                    <a:lumOff val="50000"/>
                  </a:schemeClr>
                </a:solidFill>
                <a:latin typeface="+mj-ea"/>
                <a:ea typeface="+mj-ea"/>
              </a:rPr>
              <a:t>7×24</a:t>
            </a:r>
            <a:r>
              <a:rPr lang="zh-CN" altLang="en-US" sz="1200" b="1" dirty="0">
                <a:solidFill>
                  <a:schemeClr val="tx1">
                    <a:lumMod val="50000"/>
                    <a:lumOff val="50000"/>
                  </a:schemeClr>
                </a:solidFill>
                <a:latin typeface="+mj-ea"/>
                <a:ea typeface="+mj-ea"/>
              </a:rPr>
              <a:t>小时</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非工作日有限停机</a:t>
            </a:r>
            <a:endParaRPr lang="en-US" sz="1200" b="1" dirty="0">
              <a:solidFill>
                <a:schemeClr val="tx1">
                  <a:lumMod val="50000"/>
                  <a:lumOff val="50000"/>
                </a:schemeClr>
              </a:solidFill>
              <a:latin typeface="+mj-ea"/>
              <a:ea typeface="+mj-ea"/>
            </a:endParaRPr>
          </a:p>
        </p:txBody>
      </p:sp>
      <p:sp>
        <p:nvSpPr>
          <p:cNvPr id="28" name="TextBox 27"/>
          <p:cNvSpPr txBox="1"/>
          <p:nvPr/>
        </p:nvSpPr>
        <p:spPr>
          <a:xfrm>
            <a:off x="6380838" y="4162965"/>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数据按照</a:t>
            </a:r>
            <a:r>
              <a:rPr lang="en-US" altLang="zh-CN" sz="1200" b="1" dirty="0">
                <a:solidFill>
                  <a:schemeClr val="tx1">
                    <a:lumMod val="50000"/>
                    <a:lumOff val="50000"/>
                  </a:schemeClr>
                </a:solidFill>
                <a:latin typeface="+mj-ea"/>
                <a:ea typeface="+mj-ea"/>
              </a:rPr>
              <a:t>HDFS</a:t>
            </a:r>
            <a:r>
              <a:rPr lang="zh-CN" altLang="en-US" sz="1200" b="1" dirty="0">
                <a:solidFill>
                  <a:schemeClr val="tx1">
                    <a:lumMod val="50000"/>
                    <a:lumOff val="50000"/>
                  </a:schemeClr>
                </a:solidFill>
                <a:latin typeface="+mj-ea"/>
                <a:ea typeface="+mj-ea"/>
              </a:rPr>
              <a:t>文件</a:t>
            </a:r>
            <a:r>
              <a:rPr lang="zh-CN" altLang="en-US" sz="1200" b="1" dirty="0" smtClean="0">
                <a:solidFill>
                  <a:schemeClr val="tx1">
                    <a:lumMod val="50000"/>
                    <a:lumOff val="50000"/>
                  </a:schemeClr>
                </a:solidFill>
                <a:latin typeface="+mj-ea"/>
                <a:ea typeface="+mj-ea"/>
              </a:rPr>
              <a:t>存储</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数据文件按照数据区划分目录，建议保留</a:t>
            </a:r>
            <a:r>
              <a:rPr lang="en-US" altLang="zh-CN" sz="1200" b="1" dirty="0">
                <a:solidFill>
                  <a:schemeClr val="tx1">
                    <a:lumMod val="50000"/>
                    <a:lumOff val="50000"/>
                  </a:schemeClr>
                </a:solidFill>
                <a:latin typeface="+mj-ea"/>
                <a:ea typeface="+mj-ea"/>
              </a:rPr>
              <a:t>7</a:t>
            </a:r>
            <a:r>
              <a:rPr lang="zh-CN" altLang="en-US" sz="1200" b="1" dirty="0">
                <a:solidFill>
                  <a:schemeClr val="tx1">
                    <a:lumMod val="50000"/>
                    <a:lumOff val="50000"/>
                  </a:schemeClr>
                </a:solidFill>
                <a:latin typeface="+mj-ea"/>
                <a:ea typeface="+mj-ea"/>
              </a:rPr>
              <a:t>年</a:t>
            </a:r>
            <a:endParaRPr lang="en-US" altLang="zh-CN" sz="1200" b="1" dirty="0">
              <a:solidFill>
                <a:schemeClr val="tx1">
                  <a:lumMod val="50000"/>
                  <a:lumOff val="50000"/>
                </a:schemeClr>
              </a:solidFill>
              <a:latin typeface="+mj-ea"/>
              <a:ea typeface="+mj-ea"/>
            </a:endParaRPr>
          </a:p>
        </p:txBody>
      </p:sp>
      <p:sp>
        <p:nvSpPr>
          <p:cNvPr id="29" name="TextBox 28"/>
          <p:cNvSpPr txBox="1"/>
          <p:nvPr/>
        </p:nvSpPr>
        <p:spPr>
          <a:xfrm>
            <a:off x="6380838" y="3642818"/>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其他各数据区历史数据</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按数据生命周期规划归档平台过期数据，支撑历史数据查询</a:t>
            </a:r>
            <a:endParaRPr lang="en-US" sz="1200" b="1" dirty="0">
              <a:solidFill>
                <a:schemeClr val="tx1">
                  <a:lumMod val="50000"/>
                  <a:lumOff val="50000"/>
                </a:schemeClr>
              </a:solidFill>
              <a:latin typeface="+mj-ea"/>
              <a:ea typeface="+mj-ea"/>
            </a:endParaRPr>
          </a:p>
        </p:txBody>
      </p:sp>
      <p:sp>
        <p:nvSpPr>
          <p:cNvPr id="30" name="Rectangle 80"/>
          <p:cNvSpPr/>
          <p:nvPr/>
        </p:nvSpPr>
        <p:spPr>
          <a:xfrm>
            <a:off x="1940114" y="3308749"/>
            <a:ext cx="4395600"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smtClean="0">
                <a:solidFill>
                  <a:schemeClr val="tx2">
                    <a:lumMod val="50000"/>
                  </a:schemeClr>
                </a:solidFill>
                <a:latin typeface="+mn-ea"/>
              </a:rPr>
              <a:t>大数据区</a:t>
            </a:r>
            <a:endParaRPr lang="en-US" sz="1400" kern="0" dirty="0">
              <a:solidFill>
                <a:schemeClr val="tx2">
                  <a:lumMod val="50000"/>
                </a:schemeClr>
              </a:solidFill>
              <a:latin typeface="+mn-ea"/>
            </a:endParaRPr>
          </a:p>
        </p:txBody>
      </p:sp>
      <p:sp>
        <p:nvSpPr>
          <p:cNvPr id="31" name="Rectangle 81"/>
          <p:cNvSpPr/>
          <p:nvPr/>
        </p:nvSpPr>
        <p:spPr>
          <a:xfrm>
            <a:off x="6380839" y="3308749"/>
            <a:ext cx="4395594"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smtClean="0">
                <a:solidFill>
                  <a:schemeClr val="tx2">
                    <a:lumMod val="50000"/>
                  </a:schemeClr>
                </a:solidFill>
                <a:latin typeface="+mn-ea"/>
              </a:rPr>
              <a:t>历史归档数据区</a:t>
            </a:r>
            <a:endParaRPr lang="en-US" sz="1400" kern="0" dirty="0">
              <a:solidFill>
                <a:schemeClr val="tx2">
                  <a:lumMod val="50000"/>
                </a:schemeClr>
              </a:solidFill>
              <a:latin typeface="+mn-ea"/>
            </a:endParaRPr>
          </a:p>
        </p:txBody>
      </p:sp>
      <p:cxnSp>
        <p:nvCxnSpPr>
          <p:cNvPr id="32" name="Straight Connector 82"/>
          <p:cNvCxnSpPr/>
          <p:nvPr/>
        </p:nvCxnSpPr>
        <p:spPr bwMode="auto">
          <a:xfrm>
            <a:off x="6427876" y="4094725"/>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3" name="Straight Connector 83"/>
          <p:cNvCxnSpPr/>
          <p:nvPr/>
        </p:nvCxnSpPr>
        <p:spPr bwMode="auto">
          <a:xfrm>
            <a:off x="6427876" y="4667021"/>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4" name="Straight Connector 84"/>
          <p:cNvCxnSpPr/>
          <p:nvPr/>
        </p:nvCxnSpPr>
        <p:spPr bwMode="auto">
          <a:xfrm>
            <a:off x="6427876" y="5235549"/>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5" name="Straight Connector 85"/>
          <p:cNvCxnSpPr/>
          <p:nvPr/>
        </p:nvCxnSpPr>
        <p:spPr bwMode="auto">
          <a:xfrm>
            <a:off x="6427876" y="5794197"/>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67023" y="881343"/>
            <a:ext cx="8834737" cy="2377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zh-CN" altLang="en-US" dirty="0"/>
              <a:t>大数据分析平台总体</a:t>
            </a:r>
            <a:r>
              <a:rPr lang="zh-CN" altLang="en-US" dirty="0" smtClean="0"/>
              <a:t>架构</a:t>
            </a:r>
            <a:r>
              <a:rPr lang="en-US" altLang="zh-CN" dirty="0" smtClean="0"/>
              <a:t>——</a:t>
            </a:r>
            <a:r>
              <a:rPr lang="zh-CN" altLang="en-US" dirty="0" smtClean="0"/>
              <a:t>数据存储层（续）</a:t>
            </a:r>
            <a:endParaRPr lang="zh-CN" altLang="en-US" dirty="0"/>
          </a:p>
        </p:txBody>
      </p:sp>
      <p:sp>
        <p:nvSpPr>
          <p:cNvPr id="5" name="矩形 4"/>
          <p:cNvSpPr/>
          <p:nvPr/>
        </p:nvSpPr>
        <p:spPr bwMode="auto">
          <a:xfrm>
            <a:off x="5399284" y="1511294"/>
            <a:ext cx="4500000" cy="11880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mn-ea"/>
              <a:ea typeface="+mn-ea"/>
            </a:endParaRPr>
          </a:p>
        </p:txBody>
      </p:sp>
      <p:sp>
        <p:nvSpPr>
          <p:cNvPr id="9" name="TextBox 8"/>
          <p:cNvSpPr txBox="1"/>
          <p:nvPr/>
        </p:nvSpPr>
        <p:spPr>
          <a:xfrm>
            <a:off x="1962686" y="3586901"/>
            <a:ext cx="433699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业务</a:t>
            </a:r>
            <a:r>
              <a:rPr lang="zh-CN" altLang="en-US" sz="1200" b="1" dirty="0" smtClean="0">
                <a:solidFill>
                  <a:schemeClr val="tx1">
                    <a:lumMod val="50000"/>
                    <a:lumOff val="50000"/>
                  </a:schemeClr>
                </a:solidFill>
                <a:latin typeface="+mj-ea"/>
                <a:ea typeface="+mj-ea"/>
              </a:rPr>
              <a:t>系统历史明细</a:t>
            </a:r>
            <a:r>
              <a:rPr lang="zh-CN" altLang="en-US" sz="1200" b="1" dirty="0">
                <a:solidFill>
                  <a:schemeClr val="tx1">
                    <a:lumMod val="50000"/>
                    <a:lumOff val="50000"/>
                  </a:schemeClr>
                </a:solidFill>
                <a:latin typeface="+mj-ea"/>
                <a:ea typeface="+mj-ea"/>
              </a:rPr>
              <a:t>数据</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打破业务条线整合数据</a:t>
            </a:r>
            <a:endParaRPr lang="zh-CN" altLang="en-US" sz="1200" b="1" dirty="0">
              <a:solidFill>
                <a:schemeClr val="tx1">
                  <a:lumMod val="50000"/>
                  <a:lumOff val="50000"/>
                </a:schemeClr>
              </a:solidFill>
              <a:latin typeface="+mj-ea"/>
              <a:ea typeface="+mj-ea"/>
            </a:endParaRPr>
          </a:p>
        </p:txBody>
      </p:sp>
      <p:sp>
        <p:nvSpPr>
          <p:cNvPr id="10" name="Rectangle 60"/>
          <p:cNvSpPr/>
          <p:nvPr/>
        </p:nvSpPr>
        <p:spPr bwMode="auto">
          <a:xfrm>
            <a:off x="1956575" y="3586901"/>
            <a:ext cx="437940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1" name="Rectangle 61"/>
          <p:cNvSpPr/>
          <p:nvPr/>
        </p:nvSpPr>
        <p:spPr bwMode="auto">
          <a:xfrm>
            <a:off x="6380839" y="3586901"/>
            <a:ext cx="439559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2" name="Rectangle 62"/>
          <p:cNvSpPr/>
          <p:nvPr/>
        </p:nvSpPr>
        <p:spPr bwMode="auto">
          <a:xfrm>
            <a:off x="790189" y="358078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smtClean="0">
                <a:solidFill>
                  <a:schemeClr val="tx2">
                    <a:lumMod val="50000"/>
                  </a:schemeClr>
                </a:solidFill>
                <a:latin typeface="+mn-ea"/>
              </a:rPr>
              <a:t>数据内容</a:t>
            </a:r>
            <a:endParaRPr lang="en-US" altLang="zh-CN" sz="1200" kern="0" dirty="0" smtClean="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主要</a:t>
            </a:r>
            <a:r>
              <a:rPr lang="zh-CN" altLang="en-US" sz="1200" kern="0" dirty="0" smtClean="0">
                <a:solidFill>
                  <a:schemeClr val="tx2">
                    <a:lumMod val="50000"/>
                  </a:schemeClr>
                </a:solidFill>
                <a:latin typeface="+mn-ea"/>
              </a:rPr>
              <a:t>用途</a:t>
            </a:r>
            <a:endParaRPr lang="en-US" sz="1200" kern="0" dirty="0">
              <a:solidFill>
                <a:schemeClr val="tx2">
                  <a:lumMod val="50000"/>
                </a:schemeClr>
              </a:solidFill>
              <a:latin typeface="+mn-ea"/>
            </a:endParaRPr>
          </a:p>
        </p:txBody>
      </p:sp>
      <p:sp>
        <p:nvSpPr>
          <p:cNvPr id="13" name="Rectangle 63"/>
          <p:cNvSpPr/>
          <p:nvPr/>
        </p:nvSpPr>
        <p:spPr bwMode="auto">
          <a:xfrm>
            <a:off x="790189" y="414531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数据模型</a:t>
            </a:r>
            <a:endParaRPr lang="en-US" altLang="zh-CN" sz="1200" kern="0" dirty="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保留周期</a:t>
            </a:r>
            <a:endParaRPr lang="en-US" sz="1200" kern="0" dirty="0">
              <a:solidFill>
                <a:schemeClr val="tx2">
                  <a:lumMod val="50000"/>
                </a:schemeClr>
              </a:solidFill>
              <a:latin typeface="+mn-ea"/>
            </a:endParaRPr>
          </a:p>
        </p:txBody>
      </p:sp>
      <p:sp>
        <p:nvSpPr>
          <p:cNvPr id="14" name="Rectangle 64"/>
          <p:cNvSpPr/>
          <p:nvPr/>
        </p:nvSpPr>
        <p:spPr bwMode="auto">
          <a:xfrm>
            <a:off x="789173" y="470984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用户</a:t>
            </a:r>
            <a:br>
              <a:rPr lang="en-US" altLang="zh-CN" sz="1200" kern="0" dirty="0">
                <a:solidFill>
                  <a:schemeClr val="tx2">
                    <a:lumMod val="50000"/>
                  </a:schemeClr>
                </a:solidFill>
                <a:latin typeface="+mn-ea"/>
              </a:rPr>
            </a:br>
            <a:r>
              <a:rPr lang="zh-CN" altLang="en-US" sz="1200" kern="0" dirty="0">
                <a:solidFill>
                  <a:schemeClr val="tx2">
                    <a:lumMod val="50000"/>
                  </a:schemeClr>
                </a:solidFill>
                <a:latin typeface="+mn-ea"/>
              </a:rPr>
              <a:t>访问模式</a:t>
            </a:r>
            <a:endParaRPr lang="en-US" sz="1200" kern="0" dirty="0">
              <a:solidFill>
                <a:schemeClr val="tx2">
                  <a:lumMod val="50000"/>
                </a:schemeClr>
              </a:solidFill>
              <a:latin typeface="+mn-ea"/>
            </a:endParaRPr>
          </a:p>
        </p:txBody>
      </p:sp>
      <p:sp>
        <p:nvSpPr>
          <p:cNvPr id="15" name="Rectangle 65"/>
          <p:cNvSpPr/>
          <p:nvPr/>
        </p:nvSpPr>
        <p:spPr bwMode="auto">
          <a:xfrm>
            <a:off x="790189" y="527437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工作负载</a:t>
            </a:r>
            <a:endParaRPr lang="en-US" sz="1200" kern="0" dirty="0">
              <a:solidFill>
                <a:schemeClr val="tx2">
                  <a:lumMod val="50000"/>
                </a:schemeClr>
              </a:solidFill>
              <a:latin typeface="+mn-ea"/>
            </a:endParaRPr>
          </a:p>
        </p:txBody>
      </p:sp>
      <p:sp>
        <p:nvSpPr>
          <p:cNvPr id="16" name="Rectangle 66"/>
          <p:cNvSpPr/>
          <p:nvPr/>
        </p:nvSpPr>
        <p:spPr bwMode="auto">
          <a:xfrm>
            <a:off x="789173" y="583890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可用性要求</a:t>
            </a:r>
            <a:endParaRPr lang="en-US" sz="1200" kern="0" dirty="0">
              <a:solidFill>
                <a:schemeClr val="tx2">
                  <a:lumMod val="50000"/>
                </a:schemeClr>
              </a:solidFill>
              <a:latin typeface="+mn-ea"/>
            </a:endParaRPr>
          </a:p>
        </p:txBody>
      </p:sp>
      <p:cxnSp>
        <p:nvCxnSpPr>
          <p:cNvPr id="17" name="Straight Connector 67"/>
          <p:cNvCxnSpPr/>
          <p:nvPr/>
        </p:nvCxnSpPr>
        <p:spPr bwMode="auto">
          <a:xfrm>
            <a:off x="1979887" y="4094725"/>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8" name="Straight Connector 68"/>
          <p:cNvCxnSpPr/>
          <p:nvPr/>
        </p:nvCxnSpPr>
        <p:spPr bwMode="auto">
          <a:xfrm>
            <a:off x="1979887" y="4667021"/>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9" name="Straight Connector 69"/>
          <p:cNvCxnSpPr/>
          <p:nvPr/>
        </p:nvCxnSpPr>
        <p:spPr bwMode="auto">
          <a:xfrm>
            <a:off x="1979887" y="5235549"/>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20" name="Straight Connector 70"/>
          <p:cNvCxnSpPr/>
          <p:nvPr/>
        </p:nvCxnSpPr>
        <p:spPr bwMode="auto">
          <a:xfrm>
            <a:off x="1979887" y="5794197"/>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sp>
        <p:nvSpPr>
          <p:cNvPr id="21" name="TextBox 20"/>
          <p:cNvSpPr txBox="1"/>
          <p:nvPr/>
        </p:nvSpPr>
        <p:spPr>
          <a:xfrm>
            <a:off x="1962687" y="4151913"/>
            <a:ext cx="4329472"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第三</a:t>
            </a:r>
            <a:r>
              <a:rPr lang="zh-CN" altLang="en-US" sz="1200" b="1" dirty="0">
                <a:solidFill>
                  <a:schemeClr val="tx1">
                    <a:lumMod val="50000"/>
                    <a:lumOff val="50000"/>
                  </a:schemeClr>
                </a:solidFill>
                <a:latin typeface="+mj-ea"/>
                <a:ea typeface="+mj-ea"/>
              </a:rPr>
              <a:t>范式</a:t>
            </a:r>
            <a:r>
              <a:rPr lang="zh-CN" altLang="en-US" sz="1200" b="1" dirty="0" smtClean="0">
                <a:solidFill>
                  <a:schemeClr val="tx1">
                    <a:lumMod val="50000"/>
                    <a:lumOff val="50000"/>
                  </a:schemeClr>
                </a:solidFill>
                <a:latin typeface="+mj-ea"/>
                <a:ea typeface="+mj-ea"/>
              </a:rPr>
              <a:t>模型</a:t>
            </a:r>
            <a:endParaRPr lang="zh-CN" altLang="en-US" sz="1200" b="1" dirty="0" smtClean="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保留长期历史，需要根据主题细化</a:t>
            </a:r>
            <a:endParaRPr lang="zh-CN" altLang="en-US" sz="1200" b="1" dirty="0">
              <a:solidFill>
                <a:schemeClr val="tx1">
                  <a:lumMod val="50000"/>
                  <a:lumOff val="50000"/>
                </a:schemeClr>
              </a:solidFill>
              <a:latin typeface="+mj-ea"/>
              <a:ea typeface="+mj-ea"/>
            </a:endParaRPr>
          </a:p>
        </p:txBody>
      </p:sp>
      <p:sp>
        <p:nvSpPr>
          <p:cNvPr id="22" name="TextBox 21"/>
          <p:cNvSpPr txBox="1"/>
          <p:nvPr/>
        </p:nvSpPr>
        <p:spPr>
          <a:xfrm>
            <a:off x="1962686" y="4739028"/>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主题区</a:t>
            </a:r>
            <a:r>
              <a:rPr lang="en-US" altLang="zh-CN" sz="1200" b="1" dirty="0" smtClean="0">
                <a:solidFill>
                  <a:schemeClr val="tx1">
                    <a:lumMod val="50000"/>
                    <a:lumOff val="50000"/>
                  </a:schemeClr>
                </a:solidFill>
                <a:latin typeface="+mj-ea"/>
                <a:ea typeface="+mj-ea"/>
              </a:rPr>
              <a:t>/</a:t>
            </a:r>
            <a:r>
              <a:rPr lang="zh-CN" altLang="en-US" sz="1200" b="1" dirty="0" smtClean="0">
                <a:solidFill>
                  <a:schemeClr val="tx1">
                    <a:lumMod val="50000"/>
                    <a:lumOff val="50000"/>
                  </a:schemeClr>
                </a:solidFill>
                <a:latin typeface="+mj-ea"/>
                <a:ea typeface="+mj-ea"/>
              </a:rPr>
              <a:t>集市</a:t>
            </a:r>
            <a:r>
              <a:rPr lang="zh-CN" altLang="en-US" sz="1200" b="1" dirty="0">
                <a:solidFill>
                  <a:schemeClr val="tx1">
                    <a:lumMod val="50000"/>
                    <a:lumOff val="50000"/>
                  </a:schemeClr>
                </a:solidFill>
                <a:latin typeface="+mj-ea"/>
                <a:ea typeface="+mj-ea"/>
              </a:rPr>
              <a:t>区</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沙盘区</a:t>
            </a:r>
            <a:r>
              <a:rPr lang="en-US" altLang="zh-CN" sz="1200" b="1" dirty="0" smtClean="0">
                <a:solidFill>
                  <a:schemeClr val="tx1">
                    <a:lumMod val="50000"/>
                    <a:lumOff val="50000"/>
                  </a:schemeClr>
                </a:solidFill>
                <a:latin typeface="+mj-ea"/>
                <a:ea typeface="+mj-ea"/>
              </a:rPr>
              <a:t>/</a:t>
            </a:r>
            <a:r>
              <a:rPr lang="zh-CN" altLang="en-US" sz="1200" b="1" dirty="0" smtClean="0">
                <a:solidFill>
                  <a:schemeClr val="tx1">
                    <a:lumMod val="50000"/>
                    <a:lumOff val="50000"/>
                  </a:schemeClr>
                </a:solidFill>
                <a:latin typeface="+mj-ea"/>
                <a:ea typeface="+mj-ea"/>
              </a:rPr>
              <a:t>增值产品区</a:t>
            </a:r>
            <a:r>
              <a:rPr lang="en-US" altLang="zh-CN" sz="1200" b="1" dirty="0" smtClean="0">
                <a:solidFill>
                  <a:schemeClr val="tx1">
                    <a:lumMod val="50000"/>
                    <a:lumOff val="50000"/>
                  </a:schemeClr>
                </a:solidFill>
                <a:latin typeface="+mj-ea"/>
                <a:ea typeface="+mj-ea"/>
              </a:rPr>
              <a:t>/</a:t>
            </a:r>
            <a:r>
              <a:rPr lang="zh-CN" altLang="en-US" sz="1200" b="1" dirty="0" smtClean="0">
                <a:solidFill>
                  <a:schemeClr val="tx1">
                    <a:lumMod val="50000"/>
                    <a:lumOff val="50000"/>
                  </a:schemeClr>
                </a:solidFill>
                <a:latin typeface="+mj-ea"/>
                <a:ea typeface="+mj-ea"/>
              </a:rPr>
              <a:t>归档</a:t>
            </a:r>
            <a:r>
              <a:rPr lang="zh-CN" altLang="en-US" sz="1200" b="1" dirty="0">
                <a:solidFill>
                  <a:schemeClr val="tx1">
                    <a:lumMod val="50000"/>
                    <a:lumOff val="50000"/>
                  </a:schemeClr>
                </a:solidFill>
                <a:latin typeface="+mj-ea"/>
                <a:ea typeface="+mj-ea"/>
              </a:rPr>
              <a:t>区批量作业访问</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少量高级业务人员进行灵活查询、挖掘预测</a:t>
            </a:r>
            <a:endParaRPr lang="zh-CN" altLang="en-US" sz="1200" b="1" dirty="0">
              <a:solidFill>
                <a:schemeClr val="tx1">
                  <a:lumMod val="50000"/>
                  <a:lumOff val="50000"/>
                </a:schemeClr>
              </a:solidFill>
              <a:latin typeface="+mj-ea"/>
              <a:ea typeface="+mj-ea"/>
            </a:endParaRPr>
          </a:p>
        </p:txBody>
      </p:sp>
      <p:sp>
        <p:nvSpPr>
          <p:cNvPr id="23" name="TextBox 22"/>
          <p:cNvSpPr txBox="1"/>
          <p:nvPr/>
        </p:nvSpPr>
        <p:spPr>
          <a:xfrm>
            <a:off x="1962686" y="5299777"/>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a:solidFill>
                  <a:schemeClr val="tx1">
                    <a:lumMod val="50000"/>
                    <a:lumOff val="50000"/>
                  </a:schemeClr>
                </a:solidFill>
                <a:latin typeface="+mj-ea"/>
                <a:ea typeface="+mj-ea"/>
              </a:rPr>
              <a:t>I/O</a:t>
            </a:r>
            <a:r>
              <a:rPr lang="zh-CN" altLang="en-US" sz="1200" b="1" dirty="0">
                <a:solidFill>
                  <a:schemeClr val="tx1">
                    <a:lumMod val="50000"/>
                    <a:lumOff val="50000"/>
                  </a:schemeClr>
                </a:solidFill>
                <a:latin typeface="+mj-ea"/>
                <a:ea typeface="+mj-ea"/>
              </a:rPr>
              <a:t>敏感</a:t>
            </a:r>
            <a:r>
              <a:rPr lang="zh-CN" altLang="en-US" sz="1200" b="1" dirty="0" smtClean="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日</a:t>
            </a:r>
            <a:r>
              <a:rPr lang="zh-CN" altLang="en-US" sz="1200" b="1" dirty="0" smtClean="0">
                <a:solidFill>
                  <a:schemeClr val="tx1">
                    <a:lumMod val="50000"/>
                    <a:lumOff val="50000"/>
                  </a:schemeClr>
                </a:solidFill>
                <a:latin typeface="+mj-ea"/>
                <a:ea typeface="+mj-ea"/>
              </a:rPr>
              <a:t>终</a:t>
            </a:r>
            <a:r>
              <a:rPr lang="zh-CN" altLang="en-US" sz="1200" b="1" dirty="0">
                <a:solidFill>
                  <a:schemeClr val="tx1">
                    <a:lumMod val="50000"/>
                    <a:lumOff val="50000"/>
                  </a:schemeClr>
                </a:solidFill>
                <a:latin typeface="+mj-ea"/>
                <a:ea typeface="+mj-ea"/>
              </a:rPr>
              <a:t>批量</a:t>
            </a:r>
            <a:r>
              <a:rPr lang="en-US" altLang="zh-CN" sz="1200" b="1" dirty="0">
                <a:solidFill>
                  <a:schemeClr val="tx1">
                    <a:lumMod val="50000"/>
                    <a:lumOff val="50000"/>
                  </a:schemeClr>
                </a:solidFill>
                <a:latin typeface="+mj-ea"/>
                <a:ea typeface="+mj-ea"/>
              </a:rPr>
              <a:t>ETL </a:t>
            </a:r>
            <a:r>
              <a:rPr lang="zh-CN" altLang="en-US" sz="1200" b="1" dirty="0">
                <a:solidFill>
                  <a:schemeClr val="tx1">
                    <a:lumMod val="50000"/>
                    <a:lumOff val="50000"/>
                  </a:schemeClr>
                </a:solidFill>
                <a:latin typeface="+mj-ea"/>
                <a:ea typeface="+mj-ea"/>
              </a:rPr>
              <a:t>（合并、拉链、关联、汇总等等）</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以</a:t>
            </a:r>
            <a:r>
              <a:rPr lang="en-US" altLang="zh-CN" sz="1200" b="1" dirty="0">
                <a:solidFill>
                  <a:schemeClr val="tx1">
                    <a:lumMod val="50000"/>
                    <a:lumOff val="50000"/>
                  </a:schemeClr>
                </a:solidFill>
                <a:latin typeface="+mj-ea"/>
                <a:ea typeface="+mj-ea"/>
              </a:rPr>
              <a:t>ELT</a:t>
            </a:r>
            <a:r>
              <a:rPr lang="zh-CN" altLang="en-US" sz="1200" b="1" dirty="0">
                <a:solidFill>
                  <a:schemeClr val="tx1">
                    <a:lumMod val="50000"/>
                    <a:lumOff val="50000"/>
                  </a:schemeClr>
                </a:solidFill>
                <a:latin typeface="+mj-ea"/>
                <a:ea typeface="+mj-ea"/>
              </a:rPr>
              <a:t>形式通过</a:t>
            </a:r>
            <a:r>
              <a:rPr lang="en-US" altLang="zh-CN" sz="1200" b="1" dirty="0">
                <a:solidFill>
                  <a:schemeClr val="tx1">
                    <a:lumMod val="50000"/>
                    <a:lumOff val="50000"/>
                  </a:schemeClr>
                </a:solidFill>
                <a:latin typeface="+mj-ea"/>
                <a:ea typeface="+mj-ea"/>
              </a:rPr>
              <a:t>Hive SQL</a:t>
            </a:r>
            <a:r>
              <a:rPr lang="zh-CN" altLang="en-US" sz="1200" b="1" dirty="0">
                <a:solidFill>
                  <a:schemeClr val="tx1">
                    <a:lumMod val="50000"/>
                    <a:lumOff val="50000"/>
                  </a:schemeClr>
                </a:solidFill>
                <a:latin typeface="+mj-ea"/>
                <a:ea typeface="+mj-ea"/>
              </a:rPr>
              <a:t>执行，复杂处理使用</a:t>
            </a:r>
            <a:r>
              <a:rPr lang="en-US" altLang="zh-CN" sz="1200" b="1" dirty="0">
                <a:solidFill>
                  <a:schemeClr val="tx1">
                    <a:lumMod val="50000"/>
                    <a:lumOff val="50000"/>
                  </a:schemeClr>
                </a:solidFill>
                <a:latin typeface="+mj-ea"/>
                <a:ea typeface="+mj-ea"/>
              </a:rPr>
              <a:t>MR</a:t>
            </a:r>
            <a:r>
              <a:rPr lang="zh-CN" altLang="en-US" sz="1200" b="1" dirty="0">
                <a:solidFill>
                  <a:schemeClr val="tx1">
                    <a:lumMod val="50000"/>
                    <a:lumOff val="50000"/>
                  </a:schemeClr>
                </a:solidFill>
                <a:latin typeface="+mj-ea"/>
                <a:ea typeface="+mj-ea"/>
              </a:rPr>
              <a:t>定制</a:t>
            </a:r>
            <a:r>
              <a:rPr lang="en-US" altLang="zh-CN" sz="1200" b="1" dirty="0">
                <a:solidFill>
                  <a:schemeClr val="tx1">
                    <a:lumMod val="50000"/>
                    <a:lumOff val="50000"/>
                  </a:schemeClr>
                </a:solidFill>
                <a:latin typeface="+mj-ea"/>
                <a:ea typeface="+mj-ea"/>
              </a:rPr>
              <a:t>UDF</a:t>
            </a:r>
            <a:endParaRPr lang="zh-CN" altLang="en-US" sz="1200" b="1" dirty="0">
              <a:solidFill>
                <a:schemeClr val="tx1">
                  <a:lumMod val="50000"/>
                  <a:lumOff val="50000"/>
                </a:schemeClr>
              </a:solidFill>
              <a:latin typeface="+mj-ea"/>
              <a:ea typeface="+mj-ea"/>
            </a:endParaRPr>
          </a:p>
        </p:txBody>
      </p:sp>
      <p:sp>
        <p:nvSpPr>
          <p:cNvPr id="24" name="TextBox 23"/>
          <p:cNvSpPr txBox="1"/>
          <p:nvPr/>
        </p:nvSpPr>
        <p:spPr>
          <a:xfrm>
            <a:off x="1962686" y="5838908"/>
            <a:ext cx="440739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rPr>
              <a:t>与大数据区</a:t>
            </a:r>
            <a:r>
              <a:rPr lang="en-US" altLang="zh-CN" sz="1200" b="1" dirty="0">
                <a:solidFill>
                  <a:schemeClr val="tx1">
                    <a:lumMod val="50000"/>
                    <a:lumOff val="50000"/>
                  </a:schemeClr>
                </a:solidFill>
                <a:latin typeface="+mj-ea"/>
              </a:rPr>
              <a:t>/</a:t>
            </a:r>
            <a:r>
              <a:rPr lang="zh-CN" altLang="en-US" sz="1200" b="1" dirty="0">
                <a:solidFill>
                  <a:schemeClr val="tx1">
                    <a:lumMod val="50000"/>
                    <a:lumOff val="50000"/>
                  </a:schemeClr>
                </a:solidFill>
                <a:latin typeface="+mj-ea"/>
              </a:rPr>
              <a:t>贴</a:t>
            </a:r>
            <a:r>
              <a:rPr lang="zh-CN" altLang="en-US" sz="1200" b="1" dirty="0" smtClean="0">
                <a:solidFill>
                  <a:schemeClr val="tx1">
                    <a:lumMod val="50000"/>
                    <a:lumOff val="50000"/>
                  </a:schemeClr>
                </a:solidFill>
                <a:latin typeface="+mj-ea"/>
              </a:rPr>
              <a:t>源区构成</a:t>
            </a:r>
            <a:r>
              <a:rPr lang="zh-CN" altLang="en-US" sz="1200" b="1" dirty="0">
                <a:solidFill>
                  <a:schemeClr val="tx1">
                    <a:lumMod val="50000"/>
                    <a:lumOff val="50000"/>
                  </a:schemeClr>
                </a:solidFill>
                <a:latin typeface="+mj-ea"/>
              </a:rPr>
              <a:t>一个</a:t>
            </a:r>
            <a:r>
              <a:rPr lang="en-US" altLang="zh-CN" sz="1200" b="1" dirty="0">
                <a:solidFill>
                  <a:schemeClr val="tx1">
                    <a:lumMod val="50000"/>
                    <a:lumOff val="50000"/>
                  </a:schemeClr>
                </a:solidFill>
                <a:latin typeface="+mj-ea"/>
              </a:rPr>
              <a:t>Hadoop</a:t>
            </a:r>
            <a:r>
              <a:rPr lang="zh-CN" altLang="en-US" sz="1200" b="1" dirty="0">
                <a:solidFill>
                  <a:schemeClr val="tx1">
                    <a:lumMod val="50000"/>
                    <a:lumOff val="50000"/>
                  </a:schemeClr>
                </a:solidFill>
                <a:latin typeface="+mj-ea"/>
              </a:rPr>
              <a:t>集群</a:t>
            </a:r>
            <a:r>
              <a:rPr lang="zh-CN" altLang="en-US" sz="1200" b="1" dirty="0" smtClean="0">
                <a:solidFill>
                  <a:schemeClr val="tx1">
                    <a:lumMod val="50000"/>
                    <a:lumOff val="50000"/>
                  </a:schemeClr>
                </a:solidFill>
                <a:latin typeface="+mj-ea"/>
              </a:rPr>
              <a:t>（</a:t>
            </a:r>
            <a:r>
              <a:rPr lang="en-US" altLang="zh-CN" sz="1200" b="1" dirty="0" smtClean="0">
                <a:solidFill>
                  <a:schemeClr val="tx1">
                    <a:lumMod val="50000"/>
                    <a:lumOff val="50000"/>
                  </a:schemeClr>
                </a:solidFill>
                <a:latin typeface="+mj-ea"/>
              </a:rPr>
              <a:t>Hive</a:t>
            </a:r>
            <a:r>
              <a:rPr lang="zh-CN" altLang="en-US" sz="1200" b="1" dirty="0" smtClean="0">
                <a:solidFill>
                  <a:schemeClr val="tx1">
                    <a:lumMod val="50000"/>
                    <a:lumOff val="50000"/>
                  </a:schemeClr>
                </a:solidFill>
                <a:latin typeface="+mj-ea"/>
              </a:rPr>
              <a:t>）</a:t>
            </a:r>
            <a:endParaRPr lang="en-US" altLang="zh-CN"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无单点故障， </a:t>
            </a:r>
            <a:r>
              <a:rPr lang="en-US" altLang="zh-CN" sz="1200" b="1" dirty="0" smtClean="0">
                <a:solidFill>
                  <a:schemeClr val="tx1">
                    <a:lumMod val="50000"/>
                    <a:lumOff val="50000"/>
                  </a:schemeClr>
                </a:solidFill>
                <a:latin typeface="+mj-ea"/>
                <a:ea typeface="+mj-ea"/>
              </a:rPr>
              <a:t>7×24</a:t>
            </a:r>
            <a:r>
              <a:rPr lang="zh-CN" altLang="en-US" sz="1200" b="1" dirty="0">
                <a:solidFill>
                  <a:schemeClr val="tx1">
                    <a:lumMod val="50000"/>
                    <a:lumOff val="50000"/>
                  </a:schemeClr>
                </a:solidFill>
                <a:latin typeface="+mj-ea"/>
                <a:ea typeface="+mj-ea"/>
              </a:rPr>
              <a:t>小时</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非工作日有限停机</a:t>
            </a:r>
            <a:endParaRPr lang="en-US" sz="1200" b="1" dirty="0">
              <a:solidFill>
                <a:schemeClr val="tx1">
                  <a:lumMod val="50000"/>
                  <a:lumOff val="50000"/>
                </a:schemeClr>
              </a:solidFill>
              <a:latin typeface="+mj-ea"/>
              <a:ea typeface="+mj-ea"/>
            </a:endParaRPr>
          </a:p>
        </p:txBody>
      </p:sp>
      <p:sp>
        <p:nvSpPr>
          <p:cNvPr id="25" name="TextBox 24"/>
          <p:cNvSpPr txBox="1"/>
          <p:nvPr/>
        </p:nvSpPr>
        <p:spPr>
          <a:xfrm>
            <a:off x="6380838" y="4739029"/>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集市区</a:t>
            </a:r>
            <a:r>
              <a:rPr lang="en-US" altLang="zh-CN" sz="1200" b="1" dirty="0">
                <a:solidFill>
                  <a:schemeClr val="tx1">
                    <a:lumMod val="50000"/>
                    <a:lumOff val="50000"/>
                  </a:schemeClr>
                </a:solidFill>
                <a:latin typeface="+mj-ea"/>
              </a:rPr>
              <a:t>/</a:t>
            </a:r>
            <a:r>
              <a:rPr lang="zh-CN" altLang="en-US" sz="1200" b="1" dirty="0">
                <a:solidFill>
                  <a:schemeClr val="tx1">
                    <a:lumMod val="50000"/>
                    <a:lumOff val="50000"/>
                  </a:schemeClr>
                </a:solidFill>
                <a:latin typeface="+mj-ea"/>
              </a:rPr>
              <a:t>沙盘区</a:t>
            </a:r>
            <a:r>
              <a:rPr lang="en-US" altLang="zh-CN" sz="1200" b="1" dirty="0">
                <a:solidFill>
                  <a:schemeClr val="tx1">
                    <a:lumMod val="50000"/>
                    <a:lumOff val="50000"/>
                  </a:schemeClr>
                </a:solidFill>
                <a:latin typeface="+mj-ea"/>
              </a:rPr>
              <a:t>/</a:t>
            </a:r>
            <a:r>
              <a:rPr lang="zh-CN" altLang="en-US" sz="1200" b="1" dirty="0">
                <a:solidFill>
                  <a:schemeClr val="tx1">
                    <a:lumMod val="50000"/>
                    <a:lumOff val="50000"/>
                  </a:schemeClr>
                </a:solidFill>
                <a:latin typeface="+mj-ea"/>
              </a:rPr>
              <a:t>增值产品区</a:t>
            </a:r>
            <a:r>
              <a:rPr lang="en-US" altLang="zh-CN" sz="1200" b="1" dirty="0">
                <a:solidFill>
                  <a:schemeClr val="tx1">
                    <a:lumMod val="50000"/>
                    <a:lumOff val="50000"/>
                  </a:schemeClr>
                </a:solidFill>
                <a:latin typeface="+mj-ea"/>
              </a:rPr>
              <a:t>/</a:t>
            </a:r>
            <a:r>
              <a:rPr lang="zh-CN" altLang="en-US" sz="1200" b="1" dirty="0">
                <a:solidFill>
                  <a:schemeClr val="tx1">
                    <a:lumMod val="50000"/>
                    <a:lumOff val="50000"/>
                  </a:schemeClr>
                </a:solidFill>
                <a:latin typeface="+mj-ea"/>
              </a:rPr>
              <a:t>归档区批量作业访问</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少量高级业务人员进行灵活查询、挖掘预测</a:t>
            </a:r>
            <a:endParaRPr lang="zh-CN" altLang="en-US" sz="1200" b="1" dirty="0">
              <a:solidFill>
                <a:schemeClr val="tx1">
                  <a:lumMod val="50000"/>
                  <a:lumOff val="50000"/>
                </a:schemeClr>
              </a:solidFill>
              <a:latin typeface="+mj-ea"/>
              <a:ea typeface="+mj-ea"/>
            </a:endParaRPr>
          </a:p>
        </p:txBody>
      </p:sp>
      <p:sp>
        <p:nvSpPr>
          <p:cNvPr id="26" name="TextBox 25"/>
          <p:cNvSpPr txBox="1"/>
          <p:nvPr/>
        </p:nvSpPr>
        <p:spPr>
          <a:xfrm>
            <a:off x="6380838" y="5280260"/>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a:solidFill>
                  <a:schemeClr val="tx1">
                    <a:lumMod val="50000"/>
                    <a:lumOff val="50000"/>
                  </a:schemeClr>
                </a:solidFill>
                <a:latin typeface="+mj-ea"/>
              </a:rPr>
              <a:t>I/O</a:t>
            </a:r>
            <a:r>
              <a:rPr lang="zh-CN" altLang="en-US" sz="1200" b="1" dirty="0">
                <a:solidFill>
                  <a:schemeClr val="tx1">
                    <a:lumMod val="50000"/>
                    <a:lumOff val="50000"/>
                  </a:schemeClr>
                </a:solidFill>
                <a:latin typeface="+mj-ea"/>
              </a:rPr>
              <a:t>敏感，日终批量</a:t>
            </a:r>
            <a:r>
              <a:rPr lang="en-US" altLang="zh-CN" sz="1200" b="1" dirty="0">
                <a:solidFill>
                  <a:schemeClr val="tx1">
                    <a:lumMod val="50000"/>
                    <a:lumOff val="50000"/>
                  </a:schemeClr>
                </a:solidFill>
                <a:latin typeface="+mj-ea"/>
              </a:rPr>
              <a:t>ETL </a:t>
            </a:r>
            <a:r>
              <a:rPr lang="zh-CN" altLang="en-US" sz="1200" b="1" dirty="0" smtClean="0">
                <a:solidFill>
                  <a:schemeClr val="tx1">
                    <a:lumMod val="50000"/>
                    <a:lumOff val="50000"/>
                  </a:schemeClr>
                </a:solidFill>
                <a:latin typeface="+mj-ea"/>
              </a:rPr>
              <a:t>（连接、聚合、</a:t>
            </a:r>
            <a:r>
              <a:rPr lang="zh-CN" altLang="en-US" sz="1200" b="1" dirty="0">
                <a:solidFill>
                  <a:schemeClr val="tx1">
                    <a:lumMod val="50000"/>
                    <a:lumOff val="50000"/>
                  </a:schemeClr>
                </a:solidFill>
                <a:latin typeface="+mj-ea"/>
              </a:rPr>
              <a:t>汇总等等）</a:t>
            </a:r>
            <a:endParaRPr lang="en-US" altLang="zh-CN"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以</a:t>
            </a:r>
            <a:r>
              <a:rPr lang="en-US" altLang="zh-CN" sz="1200" b="1" dirty="0">
                <a:solidFill>
                  <a:schemeClr val="tx1">
                    <a:lumMod val="50000"/>
                    <a:lumOff val="50000"/>
                  </a:schemeClr>
                </a:solidFill>
                <a:latin typeface="+mj-ea"/>
              </a:rPr>
              <a:t>ELT</a:t>
            </a:r>
            <a:r>
              <a:rPr lang="zh-CN" altLang="en-US" sz="1200" b="1" dirty="0">
                <a:solidFill>
                  <a:schemeClr val="tx1">
                    <a:lumMod val="50000"/>
                    <a:lumOff val="50000"/>
                  </a:schemeClr>
                </a:solidFill>
                <a:latin typeface="+mj-ea"/>
              </a:rPr>
              <a:t>形式通过</a:t>
            </a:r>
            <a:r>
              <a:rPr lang="en-US" altLang="zh-CN" sz="1200" b="1" dirty="0">
                <a:solidFill>
                  <a:schemeClr val="tx1">
                    <a:lumMod val="50000"/>
                    <a:lumOff val="50000"/>
                  </a:schemeClr>
                </a:solidFill>
                <a:latin typeface="+mj-ea"/>
              </a:rPr>
              <a:t>Hive SQL</a:t>
            </a:r>
            <a:r>
              <a:rPr lang="zh-CN" altLang="en-US" sz="1200" b="1" dirty="0">
                <a:solidFill>
                  <a:schemeClr val="tx1">
                    <a:lumMod val="50000"/>
                    <a:lumOff val="50000"/>
                  </a:schemeClr>
                </a:solidFill>
                <a:latin typeface="+mj-ea"/>
              </a:rPr>
              <a:t>执行，复杂处理使用</a:t>
            </a:r>
            <a:r>
              <a:rPr lang="en-US" altLang="zh-CN" sz="1200" b="1" dirty="0">
                <a:solidFill>
                  <a:schemeClr val="tx1">
                    <a:lumMod val="50000"/>
                    <a:lumOff val="50000"/>
                  </a:schemeClr>
                </a:solidFill>
                <a:latin typeface="+mj-ea"/>
              </a:rPr>
              <a:t>MR</a:t>
            </a:r>
            <a:r>
              <a:rPr lang="zh-CN" altLang="en-US" sz="1200" b="1" dirty="0">
                <a:solidFill>
                  <a:schemeClr val="tx1">
                    <a:lumMod val="50000"/>
                    <a:lumOff val="50000"/>
                  </a:schemeClr>
                </a:solidFill>
                <a:latin typeface="+mj-ea"/>
              </a:rPr>
              <a:t>定制</a:t>
            </a:r>
            <a:r>
              <a:rPr lang="en-US" altLang="zh-CN" sz="1200" b="1" dirty="0">
                <a:solidFill>
                  <a:schemeClr val="tx1">
                    <a:lumMod val="50000"/>
                    <a:lumOff val="50000"/>
                  </a:schemeClr>
                </a:solidFill>
                <a:latin typeface="+mj-ea"/>
              </a:rPr>
              <a:t>UDF</a:t>
            </a:r>
            <a:endParaRPr lang="zh-CN" altLang="en-US" sz="1200" b="1" dirty="0">
              <a:solidFill>
                <a:schemeClr val="tx1">
                  <a:lumMod val="50000"/>
                  <a:lumOff val="50000"/>
                </a:schemeClr>
              </a:solidFill>
              <a:latin typeface="+mj-ea"/>
            </a:endParaRPr>
          </a:p>
        </p:txBody>
      </p:sp>
      <p:sp>
        <p:nvSpPr>
          <p:cNvPr id="27" name="TextBox 26"/>
          <p:cNvSpPr txBox="1"/>
          <p:nvPr/>
        </p:nvSpPr>
        <p:spPr>
          <a:xfrm>
            <a:off x="6407747" y="5838908"/>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与大数据区</a:t>
            </a:r>
            <a:r>
              <a:rPr lang="en-US" altLang="zh-CN" sz="1200" b="1" dirty="0">
                <a:solidFill>
                  <a:schemeClr val="tx1">
                    <a:lumMod val="50000"/>
                    <a:lumOff val="50000"/>
                  </a:schemeClr>
                </a:solidFill>
                <a:latin typeface="+mj-ea"/>
              </a:rPr>
              <a:t>/</a:t>
            </a:r>
            <a:r>
              <a:rPr lang="zh-CN" altLang="en-US" sz="1200" b="1" dirty="0">
                <a:solidFill>
                  <a:schemeClr val="tx1">
                    <a:lumMod val="50000"/>
                    <a:lumOff val="50000"/>
                  </a:schemeClr>
                </a:solidFill>
                <a:latin typeface="+mj-ea"/>
              </a:rPr>
              <a:t>贴</a:t>
            </a:r>
            <a:r>
              <a:rPr lang="zh-CN" altLang="en-US" sz="1200" b="1" dirty="0" smtClean="0">
                <a:solidFill>
                  <a:schemeClr val="tx1">
                    <a:lumMod val="50000"/>
                    <a:lumOff val="50000"/>
                  </a:schemeClr>
                </a:solidFill>
                <a:latin typeface="+mj-ea"/>
              </a:rPr>
              <a:t>源区构成</a:t>
            </a:r>
            <a:r>
              <a:rPr lang="zh-CN" altLang="en-US" sz="1200" b="1" dirty="0">
                <a:solidFill>
                  <a:schemeClr val="tx1">
                    <a:lumMod val="50000"/>
                    <a:lumOff val="50000"/>
                  </a:schemeClr>
                </a:solidFill>
                <a:latin typeface="+mj-ea"/>
              </a:rPr>
              <a:t>一个</a:t>
            </a:r>
            <a:r>
              <a:rPr lang="en-US" altLang="zh-CN" sz="1200" b="1" dirty="0">
                <a:solidFill>
                  <a:schemeClr val="tx1">
                    <a:lumMod val="50000"/>
                    <a:lumOff val="50000"/>
                  </a:schemeClr>
                </a:solidFill>
                <a:latin typeface="+mj-ea"/>
              </a:rPr>
              <a:t>Hadoop</a:t>
            </a:r>
            <a:r>
              <a:rPr lang="zh-CN" altLang="en-US" sz="1200" b="1" dirty="0">
                <a:solidFill>
                  <a:schemeClr val="tx1">
                    <a:lumMod val="50000"/>
                    <a:lumOff val="50000"/>
                  </a:schemeClr>
                </a:solidFill>
                <a:latin typeface="+mj-ea"/>
              </a:rPr>
              <a:t>集群（</a:t>
            </a:r>
            <a:r>
              <a:rPr lang="en-US" altLang="zh-CN" sz="1200" b="1" dirty="0">
                <a:solidFill>
                  <a:schemeClr val="tx1">
                    <a:lumMod val="50000"/>
                    <a:lumOff val="50000"/>
                  </a:schemeClr>
                </a:solidFill>
                <a:latin typeface="+mj-ea"/>
              </a:rPr>
              <a:t>Hive</a:t>
            </a:r>
            <a:r>
              <a:rPr lang="zh-CN" altLang="en-US" sz="1200" b="1" dirty="0" smtClean="0">
                <a:solidFill>
                  <a:schemeClr val="tx1">
                    <a:lumMod val="50000"/>
                    <a:lumOff val="50000"/>
                  </a:schemeClr>
                </a:solidFill>
                <a:latin typeface="+mj-ea"/>
              </a:rPr>
              <a:t>）</a:t>
            </a:r>
            <a:endParaRPr lang="en-US" altLang="zh-CN" sz="1200" b="1" dirty="0" smtClean="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无单点</a:t>
            </a:r>
            <a:r>
              <a:rPr lang="zh-CN" altLang="en-US" sz="1200" b="1" dirty="0" smtClean="0">
                <a:solidFill>
                  <a:schemeClr val="tx1">
                    <a:lumMod val="50000"/>
                    <a:lumOff val="50000"/>
                  </a:schemeClr>
                </a:solidFill>
                <a:latin typeface="+mj-ea"/>
              </a:rPr>
              <a:t>故障</a:t>
            </a:r>
            <a:r>
              <a:rPr lang="zh-CN" altLang="en-US" sz="1200" b="1" dirty="0">
                <a:solidFill>
                  <a:schemeClr val="tx1">
                    <a:lumMod val="50000"/>
                    <a:lumOff val="50000"/>
                  </a:schemeClr>
                </a:solidFill>
                <a:latin typeface="+mj-ea"/>
              </a:rPr>
              <a:t>，</a:t>
            </a:r>
            <a:r>
              <a:rPr lang="en-US" altLang="zh-CN" sz="1200" b="1" dirty="0" smtClean="0">
                <a:solidFill>
                  <a:schemeClr val="tx1">
                    <a:lumMod val="50000"/>
                    <a:lumOff val="50000"/>
                  </a:schemeClr>
                </a:solidFill>
                <a:latin typeface="+mj-ea"/>
                <a:ea typeface="+mj-ea"/>
              </a:rPr>
              <a:t>7×24</a:t>
            </a:r>
            <a:r>
              <a:rPr lang="zh-CN" altLang="en-US" sz="1200" b="1" dirty="0">
                <a:solidFill>
                  <a:schemeClr val="tx1">
                    <a:lumMod val="50000"/>
                    <a:lumOff val="50000"/>
                  </a:schemeClr>
                </a:solidFill>
                <a:latin typeface="+mj-ea"/>
                <a:ea typeface="+mj-ea"/>
              </a:rPr>
              <a:t>小时</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非工作日有限停机</a:t>
            </a:r>
            <a:endParaRPr lang="en-US" sz="1200" b="1" dirty="0">
              <a:solidFill>
                <a:schemeClr val="tx1">
                  <a:lumMod val="50000"/>
                  <a:lumOff val="50000"/>
                </a:schemeClr>
              </a:solidFill>
              <a:latin typeface="+mj-ea"/>
              <a:ea typeface="+mj-ea"/>
            </a:endParaRPr>
          </a:p>
        </p:txBody>
      </p:sp>
      <p:sp>
        <p:nvSpPr>
          <p:cNvPr id="28" name="TextBox 27"/>
          <p:cNvSpPr txBox="1"/>
          <p:nvPr/>
        </p:nvSpPr>
        <p:spPr>
          <a:xfrm>
            <a:off x="6380838" y="4162965"/>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rPr>
              <a:t>逆</a:t>
            </a:r>
            <a:r>
              <a:rPr lang="zh-CN" altLang="en-US" sz="1200" b="1" dirty="0">
                <a:solidFill>
                  <a:schemeClr val="tx1">
                    <a:lumMod val="50000"/>
                    <a:lumOff val="50000"/>
                  </a:schemeClr>
                </a:solidFill>
                <a:latin typeface="+mj-ea"/>
              </a:rPr>
              <a:t>范式宽表</a:t>
            </a:r>
            <a:endParaRPr lang="zh-CN" altLang="en-US"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依赖于集市数据需求</a:t>
            </a:r>
            <a:endParaRPr lang="zh-CN" altLang="en-US" sz="1200" b="1" dirty="0">
              <a:solidFill>
                <a:schemeClr val="tx1">
                  <a:lumMod val="50000"/>
                  <a:lumOff val="50000"/>
                </a:schemeClr>
              </a:solidFill>
              <a:latin typeface="+mj-ea"/>
            </a:endParaRPr>
          </a:p>
        </p:txBody>
      </p:sp>
      <p:sp>
        <p:nvSpPr>
          <p:cNvPr id="29" name="TextBox 28"/>
          <p:cNvSpPr txBox="1"/>
          <p:nvPr/>
        </p:nvSpPr>
        <p:spPr>
          <a:xfrm>
            <a:off x="6380838" y="3586901"/>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对主题数据</a:t>
            </a:r>
            <a:r>
              <a:rPr lang="zh-CN" altLang="en-US" sz="1200" b="1" dirty="0" smtClean="0">
                <a:solidFill>
                  <a:schemeClr val="tx1">
                    <a:lumMod val="50000"/>
                    <a:lumOff val="50000"/>
                  </a:schemeClr>
                </a:solidFill>
                <a:latin typeface="+mj-ea"/>
              </a:rPr>
              <a:t>预加工后的结果数据</a:t>
            </a:r>
            <a:endParaRPr lang="zh-CN" altLang="en-US"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rPr>
              <a:t>针对应用需求进行数据预连接、预汇总，为集市提供</a:t>
            </a:r>
            <a:r>
              <a:rPr lang="zh-CN" altLang="en-US" sz="1200" b="1" dirty="0">
                <a:solidFill>
                  <a:schemeClr val="tx1">
                    <a:lumMod val="50000"/>
                    <a:lumOff val="50000"/>
                  </a:schemeClr>
                </a:solidFill>
                <a:latin typeface="+mj-ea"/>
              </a:rPr>
              <a:t>数据</a:t>
            </a:r>
            <a:endParaRPr lang="zh-CN" altLang="en-US" sz="1200" b="1" dirty="0">
              <a:solidFill>
                <a:schemeClr val="tx1">
                  <a:lumMod val="50000"/>
                  <a:lumOff val="50000"/>
                </a:schemeClr>
              </a:solidFill>
              <a:latin typeface="+mj-ea"/>
            </a:endParaRPr>
          </a:p>
        </p:txBody>
      </p:sp>
      <p:sp>
        <p:nvSpPr>
          <p:cNvPr id="30" name="Rectangle 80"/>
          <p:cNvSpPr/>
          <p:nvPr/>
        </p:nvSpPr>
        <p:spPr>
          <a:xfrm>
            <a:off x="1940114" y="3308749"/>
            <a:ext cx="4395600"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smtClean="0">
                <a:solidFill>
                  <a:schemeClr val="tx2">
                    <a:lumMod val="50000"/>
                  </a:schemeClr>
                </a:solidFill>
                <a:latin typeface="+mn-ea"/>
              </a:rPr>
              <a:t>主题数据区</a:t>
            </a:r>
            <a:r>
              <a:rPr lang="en-US" altLang="zh-CN" sz="1400" kern="0" dirty="0" smtClean="0">
                <a:solidFill>
                  <a:schemeClr val="tx2">
                    <a:lumMod val="50000"/>
                  </a:schemeClr>
                </a:solidFill>
                <a:latin typeface="+mn-ea"/>
              </a:rPr>
              <a:t>—</a:t>
            </a:r>
            <a:r>
              <a:rPr lang="zh-CN" altLang="en-US" sz="1400" kern="0" dirty="0" smtClean="0">
                <a:solidFill>
                  <a:schemeClr val="tx2">
                    <a:lumMod val="50000"/>
                  </a:schemeClr>
                </a:solidFill>
                <a:latin typeface="+mn-ea"/>
              </a:rPr>
              <a:t>明细</a:t>
            </a:r>
            <a:endParaRPr lang="en-US" sz="1400" kern="0" dirty="0">
              <a:solidFill>
                <a:schemeClr val="tx2">
                  <a:lumMod val="50000"/>
                </a:schemeClr>
              </a:solidFill>
              <a:latin typeface="+mn-ea"/>
            </a:endParaRPr>
          </a:p>
        </p:txBody>
      </p:sp>
      <p:sp>
        <p:nvSpPr>
          <p:cNvPr id="31" name="Rectangle 81"/>
          <p:cNvSpPr/>
          <p:nvPr/>
        </p:nvSpPr>
        <p:spPr>
          <a:xfrm>
            <a:off x="6380839" y="3308749"/>
            <a:ext cx="4395594"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a:solidFill>
                  <a:schemeClr val="tx2">
                    <a:lumMod val="50000"/>
                  </a:schemeClr>
                </a:solidFill>
                <a:latin typeface="+mn-ea"/>
              </a:rPr>
              <a:t>主题数据区</a:t>
            </a:r>
            <a:r>
              <a:rPr lang="en-US" altLang="zh-CN" sz="1400" kern="0" dirty="0" smtClean="0">
                <a:solidFill>
                  <a:schemeClr val="tx2">
                    <a:lumMod val="50000"/>
                  </a:schemeClr>
                </a:solidFill>
                <a:latin typeface="+mn-ea"/>
              </a:rPr>
              <a:t>—</a:t>
            </a:r>
            <a:r>
              <a:rPr lang="zh-CN" altLang="en-US" sz="1400" kern="0" dirty="0">
                <a:solidFill>
                  <a:schemeClr val="tx2">
                    <a:lumMod val="50000"/>
                  </a:schemeClr>
                </a:solidFill>
                <a:latin typeface="+mn-ea"/>
              </a:rPr>
              <a:t>汇总</a:t>
            </a:r>
            <a:endParaRPr lang="en-US" altLang="zh-CN" sz="1400" kern="0" dirty="0">
              <a:solidFill>
                <a:schemeClr val="tx2">
                  <a:lumMod val="50000"/>
                </a:schemeClr>
              </a:solidFill>
              <a:latin typeface="+mn-ea"/>
            </a:endParaRPr>
          </a:p>
        </p:txBody>
      </p:sp>
      <p:cxnSp>
        <p:nvCxnSpPr>
          <p:cNvPr id="32" name="Straight Connector 82"/>
          <p:cNvCxnSpPr/>
          <p:nvPr/>
        </p:nvCxnSpPr>
        <p:spPr bwMode="auto">
          <a:xfrm>
            <a:off x="6427876" y="4094725"/>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3" name="Straight Connector 83"/>
          <p:cNvCxnSpPr/>
          <p:nvPr/>
        </p:nvCxnSpPr>
        <p:spPr bwMode="auto">
          <a:xfrm>
            <a:off x="6427876" y="4667021"/>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4" name="Straight Connector 84"/>
          <p:cNvCxnSpPr/>
          <p:nvPr/>
        </p:nvCxnSpPr>
        <p:spPr bwMode="auto">
          <a:xfrm>
            <a:off x="6427876" y="5235549"/>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5" name="Straight Connector 85"/>
          <p:cNvCxnSpPr/>
          <p:nvPr/>
        </p:nvCxnSpPr>
        <p:spPr bwMode="auto">
          <a:xfrm>
            <a:off x="6427876" y="5794197"/>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67023" y="881343"/>
            <a:ext cx="8834737" cy="2377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zh-CN" altLang="en-US" dirty="0"/>
              <a:t>大数据分析平台总体</a:t>
            </a:r>
            <a:r>
              <a:rPr lang="zh-CN" altLang="en-US" dirty="0" smtClean="0"/>
              <a:t>架构</a:t>
            </a:r>
            <a:r>
              <a:rPr lang="en-US" altLang="zh-CN" dirty="0" smtClean="0"/>
              <a:t>——</a:t>
            </a:r>
            <a:r>
              <a:rPr lang="zh-CN" altLang="en-US" dirty="0" smtClean="0"/>
              <a:t>数据存储层（续）</a:t>
            </a:r>
            <a:endParaRPr lang="zh-CN" altLang="en-US" dirty="0"/>
          </a:p>
        </p:txBody>
      </p:sp>
      <p:sp>
        <p:nvSpPr>
          <p:cNvPr id="9" name="TextBox 8"/>
          <p:cNvSpPr txBox="1"/>
          <p:nvPr/>
        </p:nvSpPr>
        <p:spPr>
          <a:xfrm>
            <a:off x="1962687" y="3586901"/>
            <a:ext cx="4300994"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按沙盘演练需求，准备的明细或汇总业务数据</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为数据科学家的挖掘预测操作提供数据服务</a:t>
            </a:r>
            <a:endParaRPr lang="zh-CN" altLang="en-US" sz="1200" b="1" dirty="0">
              <a:solidFill>
                <a:schemeClr val="tx1">
                  <a:lumMod val="50000"/>
                  <a:lumOff val="50000"/>
                </a:schemeClr>
              </a:solidFill>
              <a:latin typeface="+mj-ea"/>
              <a:ea typeface="+mj-ea"/>
            </a:endParaRPr>
          </a:p>
        </p:txBody>
      </p:sp>
      <p:sp>
        <p:nvSpPr>
          <p:cNvPr id="10" name="Rectangle 60"/>
          <p:cNvSpPr/>
          <p:nvPr/>
        </p:nvSpPr>
        <p:spPr bwMode="auto">
          <a:xfrm>
            <a:off x="1956575" y="3586901"/>
            <a:ext cx="437940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1" name="Rectangle 61"/>
          <p:cNvSpPr/>
          <p:nvPr/>
        </p:nvSpPr>
        <p:spPr bwMode="auto">
          <a:xfrm>
            <a:off x="6380839" y="3586901"/>
            <a:ext cx="439559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2" name="Rectangle 62"/>
          <p:cNvSpPr/>
          <p:nvPr/>
        </p:nvSpPr>
        <p:spPr bwMode="auto">
          <a:xfrm>
            <a:off x="790189" y="358078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smtClean="0">
                <a:solidFill>
                  <a:schemeClr val="tx2">
                    <a:lumMod val="50000"/>
                  </a:schemeClr>
                </a:solidFill>
                <a:latin typeface="+mn-ea"/>
              </a:rPr>
              <a:t>数据内容</a:t>
            </a:r>
            <a:endParaRPr lang="en-US" altLang="zh-CN" sz="1200" kern="0" dirty="0" smtClean="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主要</a:t>
            </a:r>
            <a:r>
              <a:rPr lang="zh-CN" altLang="en-US" sz="1200" kern="0" dirty="0" smtClean="0">
                <a:solidFill>
                  <a:schemeClr val="tx2">
                    <a:lumMod val="50000"/>
                  </a:schemeClr>
                </a:solidFill>
                <a:latin typeface="+mn-ea"/>
              </a:rPr>
              <a:t>用途</a:t>
            </a:r>
            <a:endParaRPr lang="en-US" sz="1200" kern="0" dirty="0">
              <a:solidFill>
                <a:schemeClr val="tx2">
                  <a:lumMod val="50000"/>
                </a:schemeClr>
              </a:solidFill>
              <a:latin typeface="+mn-ea"/>
            </a:endParaRPr>
          </a:p>
        </p:txBody>
      </p:sp>
      <p:sp>
        <p:nvSpPr>
          <p:cNvPr id="13" name="Rectangle 63"/>
          <p:cNvSpPr/>
          <p:nvPr/>
        </p:nvSpPr>
        <p:spPr bwMode="auto">
          <a:xfrm>
            <a:off x="790189" y="414531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数据模型</a:t>
            </a:r>
            <a:endParaRPr lang="en-US" altLang="zh-CN" sz="1200" kern="0" dirty="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保留周期</a:t>
            </a:r>
            <a:endParaRPr lang="en-US" sz="1200" kern="0" dirty="0">
              <a:solidFill>
                <a:schemeClr val="tx2">
                  <a:lumMod val="50000"/>
                </a:schemeClr>
              </a:solidFill>
              <a:latin typeface="+mn-ea"/>
            </a:endParaRPr>
          </a:p>
        </p:txBody>
      </p:sp>
      <p:sp>
        <p:nvSpPr>
          <p:cNvPr id="14" name="Rectangle 64"/>
          <p:cNvSpPr/>
          <p:nvPr/>
        </p:nvSpPr>
        <p:spPr bwMode="auto">
          <a:xfrm>
            <a:off x="789173" y="470984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用户</a:t>
            </a:r>
            <a:br>
              <a:rPr lang="en-US" altLang="zh-CN" sz="1200" kern="0" dirty="0">
                <a:solidFill>
                  <a:schemeClr val="tx2">
                    <a:lumMod val="50000"/>
                  </a:schemeClr>
                </a:solidFill>
                <a:latin typeface="+mn-ea"/>
              </a:rPr>
            </a:br>
            <a:r>
              <a:rPr lang="zh-CN" altLang="en-US" sz="1200" kern="0" dirty="0">
                <a:solidFill>
                  <a:schemeClr val="tx2">
                    <a:lumMod val="50000"/>
                  </a:schemeClr>
                </a:solidFill>
                <a:latin typeface="+mn-ea"/>
              </a:rPr>
              <a:t>访问模式</a:t>
            </a:r>
            <a:endParaRPr lang="en-US" sz="1200" kern="0" dirty="0">
              <a:solidFill>
                <a:schemeClr val="tx2">
                  <a:lumMod val="50000"/>
                </a:schemeClr>
              </a:solidFill>
              <a:latin typeface="+mn-ea"/>
            </a:endParaRPr>
          </a:p>
        </p:txBody>
      </p:sp>
      <p:sp>
        <p:nvSpPr>
          <p:cNvPr id="15" name="Rectangle 65"/>
          <p:cNvSpPr/>
          <p:nvPr/>
        </p:nvSpPr>
        <p:spPr bwMode="auto">
          <a:xfrm>
            <a:off x="790189" y="527437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工作负载</a:t>
            </a:r>
            <a:endParaRPr lang="en-US" sz="1200" kern="0" dirty="0">
              <a:solidFill>
                <a:schemeClr val="tx2">
                  <a:lumMod val="50000"/>
                </a:schemeClr>
              </a:solidFill>
              <a:latin typeface="+mn-ea"/>
            </a:endParaRPr>
          </a:p>
        </p:txBody>
      </p:sp>
      <p:sp>
        <p:nvSpPr>
          <p:cNvPr id="16" name="Rectangle 66"/>
          <p:cNvSpPr/>
          <p:nvPr/>
        </p:nvSpPr>
        <p:spPr bwMode="auto">
          <a:xfrm>
            <a:off x="789173" y="583890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可用性要求</a:t>
            </a:r>
            <a:endParaRPr lang="en-US" sz="1200" kern="0" dirty="0">
              <a:solidFill>
                <a:schemeClr val="tx2">
                  <a:lumMod val="50000"/>
                </a:schemeClr>
              </a:solidFill>
              <a:latin typeface="+mn-ea"/>
            </a:endParaRPr>
          </a:p>
        </p:txBody>
      </p:sp>
      <p:cxnSp>
        <p:nvCxnSpPr>
          <p:cNvPr id="17" name="Straight Connector 67"/>
          <p:cNvCxnSpPr/>
          <p:nvPr/>
        </p:nvCxnSpPr>
        <p:spPr bwMode="auto">
          <a:xfrm>
            <a:off x="1979887" y="4094725"/>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8" name="Straight Connector 68"/>
          <p:cNvCxnSpPr/>
          <p:nvPr/>
        </p:nvCxnSpPr>
        <p:spPr bwMode="auto">
          <a:xfrm>
            <a:off x="1979887" y="4667021"/>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9" name="Straight Connector 69"/>
          <p:cNvCxnSpPr/>
          <p:nvPr/>
        </p:nvCxnSpPr>
        <p:spPr bwMode="auto">
          <a:xfrm>
            <a:off x="1979887" y="5235549"/>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20" name="Straight Connector 70"/>
          <p:cNvCxnSpPr/>
          <p:nvPr/>
        </p:nvCxnSpPr>
        <p:spPr bwMode="auto">
          <a:xfrm>
            <a:off x="1979887" y="5794197"/>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sp>
        <p:nvSpPr>
          <p:cNvPr id="21" name="TextBox 20"/>
          <p:cNvSpPr txBox="1"/>
          <p:nvPr/>
        </p:nvSpPr>
        <p:spPr>
          <a:xfrm>
            <a:off x="1962687" y="4151913"/>
            <a:ext cx="4293532"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模型</a:t>
            </a:r>
            <a:r>
              <a:rPr lang="zh-CN" altLang="en-US" sz="1200" b="1" dirty="0">
                <a:solidFill>
                  <a:schemeClr val="tx1">
                    <a:lumMod val="50000"/>
                    <a:lumOff val="50000"/>
                  </a:schemeClr>
                </a:solidFill>
                <a:latin typeface="+mj-ea"/>
                <a:ea typeface="+mj-ea"/>
              </a:rPr>
              <a:t>依赖于沙盘演练</a:t>
            </a:r>
            <a:r>
              <a:rPr lang="zh-CN" altLang="en-US" sz="1200" b="1" dirty="0" smtClean="0">
                <a:solidFill>
                  <a:schemeClr val="tx1">
                    <a:lumMod val="50000"/>
                    <a:lumOff val="50000"/>
                  </a:schemeClr>
                </a:solidFill>
                <a:latin typeface="+mj-ea"/>
                <a:ea typeface="+mj-ea"/>
              </a:rPr>
              <a:t>需求</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在整个沙盘演练周期内保留</a:t>
            </a:r>
            <a:endParaRPr lang="zh-CN" altLang="en-US" sz="1200" b="1" dirty="0">
              <a:solidFill>
                <a:schemeClr val="tx1">
                  <a:lumMod val="50000"/>
                  <a:lumOff val="50000"/>
                </a:schemeClr>
              </a:solidFill>
              <a:latin typeface="+mj-ea"/>
              <a:ea typeface="+mj-ea"/>
            </a:endParaRPr>
          </a:p>
        </p:txBody>
      </p:sp>
      <p:sp>
        <p:nvSpPr>
          <p:cNvPr id="22" name="TextBox 21"/>
          <p:cNvSpPr txBox="1"/>
          <p:nvPr/>
        </p:nvSpPr>
        <p:spPr>
          <a:xfrm>
            <a:off x="1962686" y="4739028"/>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集市区</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沙盘区</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归档区批量作业访问</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少量高级业务人员进行灵活查询、挖掘预测</a:t>
            </a:r>
            <a:endParaRPr lang="zh-CN" altLang="en-US" sz="1200" b="1" dirty="0">
              <a:solidFill>
                <a:schemeClr val="tx1">
                  <a:lumMod val="50000"/>
                  <a:lumOff val="50000"/>
                </a:schemeClr>
              </a:solidFill>
              <a:latin typeface="+mj-ea"/>
              <a:ea typeface="+mj-ea"/>
            </a:endParaRPr>
          </a:p>
        </p:txBody>
      </p:sp>
      <p:sp>
        <p:nvSpPr>
          <p:cNvPr id="23" name="TextBox 22"/>
          <p:cNvSpPr txBox="1"/>
          <p:nvPr/>
        </p:nvSpPr>
        <p:spPr>
          <a:xfrm>
            <a:off x="1962686" y="5299777"/>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a:solidFill>
                  <a:schemeClr val="tx1">
                    <a:lumMod val="50000"/>
                    <a:lumOff val="50000"/>
                  </a:schemeClr>
                </a:solidFill>
                <a:latin typeface="+mj-ea"/>
                <a:ea typeface="+mj-ea"/>
              </a:rPr>
              <a:t>I/O</a:t>
            </a:r>
            <a:r>
              <a:rPr lang="zh-CN" altLang="en-US" sz="1200" b="1" dirty="0">
                <a:solidFill>
                  <a:schemeClr val="tx1">
                    <a:lumMod val="50000"/>
                    <a:lumOff val="50000"/>
                  </a:schemeClr>
                </a:solidFill>
                <a:latin typeface="+mj-ea"/>
                <a:ea typeface="+mj-ea"/>
              </a:rPr>
              <a:t>敏感，终批量</a:t>
            </a:r>
            <a:r>
              <a:rPr lang="en-US" altLang="zh-CN" sz="1200" b="1" dirty="0">
                <a:solidFill>
                  <a:schemeClr val="tx1">
                    <a:lumMod val="50000"/>
                    <a:lumOff val="50000"/>
                  </a:schemeClr>
                </a:solidFill>
                <a:latin typeface="+mj-ea"/>
                <a:ea typeface="+mj-ea"/>
              </a:rPr>
              <a:t>ETL </a:t>
            </a:r>
            <a:r>
              <a:rPr lang="zh-CN" altLang="en-US" sz="1200" b="1" dirty="0">
                <a:solidFill>
                  <a:schemeClr val="tx1">
                    <a:lumMod val="50000"/>
                    <a:lumOff val="50000"/>
                  </a:schemeClr>
                </a:solidFill>
                <a:latin typeface="+mj-ea"/>
                <a:ea typeface="+mj-ea"/>
              </a:rPr>
              <a:t>（合并、拉链、关联、汇总等等）</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以</a:t>
            </a:r>
            <a:r>
              <a:rPr lang="en-US" altLang="zh-CN" sz="1200" b="1" dirty="0">
                <a:solidFill>
                  <a:schemeClr val="tx1">
                    <a:lumMod val="50000"/>
                    <a:lumOff val="50000"/>
                  </a:schemeClr>
                </a:solidFill>
                <a:latin typeface="+mj-ea"/>
                <a:ea typeface="+mj-ea"/>
              </a:rPr>
              <a:t>ELT</a:t>
            </a:r>
            <a:r>
              <a:rPr lang="zh-CN" altLang="en-US" sz="1200" b="1" dirty="0">
                <a:solidFill>
                  <a:schemeClr val="tx1">
                    <a:lumMod val="50000"/>
                    <a:lumOff val="50000"/>
                  </a:schemeClr>
                </a:solidFill>
                <a:latin typeface="+mj-ea"/>
                <a:ea typeface="+mj-ea"/>
              </a:rPr>
              <a:t>形式通过</a:t>
            </a:r>
            <a:r>
              <a:rPr lang="en-US" altLang="zh-CN" sz="1200" b="1" dirty="0">
                <a:solidFill>
                  <a:schemeClr val="tx1">
                    <a:lumMod val="50000"/>
                    <a:lumOff val="50000"/>
                  </a:schemeClr>
                </a:solidFill>
                <a:latin typeface="+mj-ea"/>
                <a:ea typeface="+mj-ea"/>
              </a:rPr>
              <a:t>Hive SQL</a:t>
            </a:r>
            <a:r>
              <a:rPr lang="zh-CN" altLang="en-US" sz="1200" b="1" dirty="0">
                <a:solidFill>
                  <a:schemeClr val="tx1">
                    <a:lumMod val="50000"/>
                    <a:lumOff val="50000"/>
                  </a:schemeClr>
                </a:solidFill>
                <a:latin typeface="+mj-ea"/>
                <a:ea typeface="+mj-ea"/>
              </a:rPr>
              <a:t>执行，复杂处理使用</a:t>
            </a:r>
            <a:r>
              <a:rPr lang="en-US" altLang="zh-CN" sz="1200" b="1" dirty="0">
                <a:solidFill>
                  <a:schemeClr val="tx1">
                    <a:lumMod val="50000"/>
                    <a:lumOff val="50000"/>
                  </a:schemeClr>
                </a:solidFill>
                <a:latin typeface="+mj-ea"/>
                <a:ea typeface="+mj-ea"/>
              </a:rPr>
              <a:t>MR</a:t>
            </a:r>
            <a:r>
              <a:rPr lang="zh-CN" altLang="en-US" sz="1200" b="1" dirty="0">
                <a:solidFill>
                  <a:schemeClr val="tx1">
                    <a:lumMod val="50000"/>
                    <a:lumOff val="50000"/>
                  </a:schemeClr>
                </a:solidFill>
                <a:latin typeface="+mj-ea"/>
                <a:ea typeface="+mj-ea"/>
              </a:rPr>
              <a:t>定制</a:t>
            </a:r>
            <a:r>
              <a:rPr lang="en-US" altLang="zh-CN" sz="1200" b="1" dirty="0">
                <a:solidFill>
                  <a:schemeClr val="tx1">
                    <a:lumMod val="50000"/>
                    <a:lumOff val="50000"/>
                  </a:schemeClr>
                </a:solidFill>
                <a:latin typeface="+mj-ea"/>
                <a:ea typeface="+mj-ea"/>
              </a:rPr>
              <a:t>UDF</a:t>
            </a:r>
            <a:endParaRPr lang="zh-CN" altLang="en-US" sz="1200" b="1" dirty="0">
              <a:solidFill>
                <a:schemeClr val="tx1">
                  <a:lumMod val="50000"/>
                  <a:lumOff val="50000"/>
                </a:schemeClr>
              </a:solidFill>
              <a:latin typeface="+mj-ea"/>
              <a:ea typeface="+mj-ea"/>
            </a:endParaRPr>
          </a:p>
        </p:txBody>
      </p:sp>
      <p:sp>
        <p:nvSpPr>
          <p:cNvPr id="24" name="TextBox 23"/>
          <p:cNvSpPr txBox="1"/>
          <p:nvPr/>
        </p:nvSpPr>
        <p:spPr>
          <a:xfrm>
            <a:off x="1962686" y="5838908"/>
            <a:ext cx="440739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独立的</a:t>
            </a:r>
            <a:r>
              <a:rPr lang="en-US" altLang="zh-CN" sz="1200" b="1" dirty="0" smtClean="0">
                <a:solidFill>
                  <a:schemeClr val="tx1">
                    <a:lumMod val="50000"/>
                    <a:lumOff val="50000"/>
                  </a:schemeClr>
                </a:solidFill>
                <a:latin typeface="+mj-ea"/>
                <a:ea typeface="+mj-ea"/>
              </a:rPr>
              <a:t>Hadoop</a:t>
            </a:r>
            <a:r>
              <a:rPr lang="zh-CN" altLang="en-US" sz="1200" b="1" dirty="0" smtClean="0">
                <a:solidFill>
                  <a:schemeClr val="tx1">
                    <a:lumMod val="50000"/>
                    <a:lumOff val="50000"/>
                  </a:schemeClr>
                </a:solidFill>
                <a:latin typeface="+mj-ea"/>
                <a:ea typeface="+mj-ea"/>
              </a:rPr>
              <a:t>集群（</a:t>
            </a:r>
            <a:r>
              <a:rPr lang="en-US" altLang="zh-CN" sz="1200" b="1" dirty="0" smtClean="0">
                <a:solidFill>
                  <a:schemeClr val="tx1">
                    <a:lumMod val="50000"/>
                    <a:lumOff val="50000"/>
                  </a:schemeClr>
                </a:solidFill>
                <a:latin typeface="+mj-ea"/>
                <a:ea typeface="+mj-ea"/>
              </a:rPr>
              <a:t>HDFS</a:t>
            </a:r>
            <a:r>
              <a:rPr lang="zh-CN" altLang="en-US" sz="1200" b="1" dirty="0" smtClean="0">
                <a:solidFill>
                  <a:schemeClr val="tx1">
                    <a:lumMod val="50000"/>
                    <a:lumOff val="50000"/>
                  </a:schemeClr>
                </a:solidFill>
                <a:latin typeface="+mj-ea"/>
                <a:ea typeface="+mj-ea"/>
              </a:rPr>
              <a:t>）</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无单点</a:t>
            </a:r>
            <a:r>
              <a:rPr lang="zh-CN" altLang="en-US" sz="1200" b="1" dirty="0" smtClean="0">
                <a:solidFill>
                  <a:schemeClr val="tx1">
                    <a:lumMod val="50000"/>
                    <a:lumOff val="50000"/>
                  </a:schemeClr>
                </a:solidFill>
                <a:latin typeface="+mj-ea"/>
              </a:rPr>
              <a:t>故障</a:t>
            </a:r>
            <a:r>
              <a:rPr lang="zh-CN" altLang="en-US" sz="1200" b="1" dirty="0">
                <a:solidFill>
                  <a:schemeClr val="tx1">
                    <a:lumMod val="50000"/>
                    <a:lumOff val="50000"/>
                  </a:schemeClr>
                </a:solidFill>
                <a:latin typeface="+mj-ea"/>
              </a:rPr>
              <a:t>，</a:t>
            </a:r>
            <a:r>
              <a:rPr lang="en-US" altLang="zh-CN" sz="1200" b="1" dirty="0" smtClean="0">
                <a:solidFill>
                  <a:schemeClr val="tx1">
                    <a:lumMod val="50000"/>
                    <a:lumOff val="50000"/>
                  </a:schemeClr>
                </a:solidFill>
                <a:latin typeface="+mj-ea"/>
                <a:ea typeface="+mj-ea"/>
              </a:rPr>
              <a:t>7×24</a:t>
            </a:r>
            <a:r>
              <a:rPr lang="zh-CN" altLang="en-US" sz="1200" b="1" dirty="0">
                <a:solidFill>
                  <a:schemeClr val="tx1">
                    <a:lumMod val="50000"/>
                    <a:lumOff val="50000"/>
                  </a:schemeClr>
                </a:solidFill>
                <a:latin typeface="+mj-ea"/>
                <a:ea typeface="+mj-ea"/>
              </a:rPr>
              <a:t>小时</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非工作日有限停机</a:t>
            </a:r>
            <a:endParaRPr lang="en-US" sz="1200" b="1" dirty="0">
              <a:solidFill>
                <a:schemeClr val="tx1">
                  <a:lumMod val="50000"/>
                  <a:lumOff val="50000"/>
                </a:schemeClr>
              </a:solidFill>
              <a:latin typeface="+mj-ea"/>
              <a:ea typeface="+mj-ea"/>
            </a:endParaRPr>
          </a:p>
        </p:txBody>
      </p:sp>
      <p:sp>
        <p:nvSpPr>
          <p:cNvPr id="25" name="TextBox 24"/>
          <p:cNvSpPr txBox="1"/>
          <p:nvPr/>
        </p:nvSpPr>
        <p:spPr>
          <a:xfrm>
            <a:off x="6380838" y="4739029"/>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沙盘区</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归档区批量作业访问</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决策人员、管理人员、业务人员访问</a:t>
            </a:r>
            <a:endParaRPr lang="zh-CN" altLang="en-US" sz="1200" b="1" dirty="0">
              <a:solidFill>
                <a:schemeClr val="tx1">
                  <a:lumMod val="50000"/>
                  <a:lumOff val="50000"/>
                </a:schemeClr>
              </a:solidFill>
              <a:latin typeface="+mj-ea"/>
              <a:ea typeface="+mj-ea"/>
            </a:endParaRPr>
          </a:p>
        </p:txBody>
      </p:sp>
      <p:sp>
        <p:nvSpPr>
          <p:cNvPr id="26" name="TextBox 25"/>
          <p:cNvSpPr txBox="1"/>
          <p:nvPr/>
        </p:nvSpPr>
        <p:spPr>
          <a:xfrm>
            <a:off x="6380838" y="5280260"/>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a:solidFill>
                  <a:schemeClr val="tx1">
                    <a:lumMod val="50000"/>
                    <a:lumOff val="50000"/>
                  </a:schemeClr>
                </a:solidFill>
                <a:latin typeface="+mj-ea"/>
                <a:ea typeface="+mj-ea"/>
              </a:rPr>
              <a:t>I/O</a:t>
            </a:r>
            <a:r>
              <a:rPr lang="zh-CN" altLang="en-US" sz="1200" b="1" dirty="0">
                <a:solidFill>
                  <a:schemeClr val="tx1">
                    <a:lumMod val="50000"/>
                    <a:lumOff val="50000"/>
                  </a:schemeClr>
                </a:solidFill>
                <a:latin typeface="+mj-ea"/>
                <a:ea typeface="+mj-ea"/>
              </a:rPr>
              <a:t>敏感型，</a:t>
            </a:r>
            <a:r>
              <a:rPr lang="en-US" altLang="zh-CN" sz="1200" b="1" dirty="0">
                <a:solidFill>
                  <a:schemeClr val="tx1">
                    <a:lumMod val="50000"/>
                    <a:lumOff val="50000"/>
                  </a:schemeClr>
                </a:solidFill>
                <a:latin typeface="+mj-ea"/>
                <a:ea typeface="+mj-ea"/>
              </a:rPr>
              <a:t>BI</a:t>
            </a:r>
            <a:r>
              <a:rPr lang="zh-CN" altLang="en-US" sz="1200" b="1" dirty="0">
                <a:solidFill>
                  <a:schemeClr val="tx1">
                    <a:lumMod val="50000"/>
                    <a:lumOff val="50000"/>
                  </a:schemeClr>
                </a:solidFill>
                <a:latin typeface="+mj-ea"/>
                <a:ea typeface="+mj-ea"/>
              </a:rPr>
              <a:t>工具提交的报表、查询、分析</a:t>
            </a:r>
            <a:r>
              <a:rPr lang="en-US" altLang="zh-CN" sz="1200" b="1" dirty="0">
                <a:solidFill>
                  <a:schemeClr val="tx1">
                    <a:lumMod val="50000"/>
                    <a:lumOff val="50000"/>
                  </a:schemeClr>
                </a:solidFill>
                <a:latin typeface="+mj-ea"/>
                <a:ea typeface="+mj-ea"/>
              </a:rPr>
              <a:t>SQL</a:t>
            </a:r>
            <a:r>
              <a:rPr lang="zh-CN" altLang="en-US" sz="1200" b="1" dirty="0">
                <a:solidFill>
                  <a:schemeClr val="tx1">
                    <a:lumMod val="50000"/>
                    <a:lumOff val="50000"/>
                  </a:schemeClr>
                </a:solidFill>
                <a:latin typeface="+mj-ea"/>
                <a:ea typeface="+mj-ea"/>
              </a:rPr>
              <a:t>命令和日终批量</a:t>
            </a:r>
            <a:r>
              <a:rPr lang="en-US" altLang="zh-CN" sz="1200" b="1" dirty="0">
                <a:solidFill>
                  <a:schemeClr val="tx1">
                    <a:lumMod val="50000"/>
                    <a:lumOff val="50000"/>
                  </a:schemeClr>
                </a:solidFill>
                <a:latin typeface="+mj-ea"/>
                <a:ea typeface="+mj-ea"/>
              </a:rPr>
              <a:t>ETL</a:t>
            </a:r>
            <a:r>
              <a:rPr lang="zh-CN" altLang="en-US" sz="1200" b="1" dirty="0">
                <a:solidFill>
                  <a:schemeClr val="tx1">
                    <a:lumMod val="50000"/>
                    <a:lumOff val="50000"/>
                  </a:schemeClr>
                </a:solidFill>
                <a:latin typeface="+mj-ea"/>
                <a:ea typeface="+mj-ea"/>
              </a:rPr>
              <a:t>（汇总、聚集等操作，以</a:t>
            </a:r>
            <a:r>
              <a:rPr lang="en-US" altLang="zh-CN" sz="1200" b="1" dirty="0">
                <a:solidFill>
                  <a:schemeClr val="tx1">
                    <a:lumMod val="50000"/>
                    <a:lumOff val="50000"/>
                  </a:schemeClr>
                </a:solidFill>
                <a:latin typeface="+mj-ea"/>
                <a:ea typeface="+mj-ea"/>
              </a:rPr>
              <a:t>ELT</a:t>
            </a:r>
            <a:r>
              <a:rPr lang="zh-CN" altLang="en-US" sz="1200" b="1" dirty="0">
                <a:solidFill>
                  <a:schemeClr val="tx1">
                    <a:lumMod val="50000"/>
                    <a:lumOff val="50000"/>
                  </a:schemeClr>
                </a:solidFill>
                <a:latin typeface="+mj-ea"/>
                <a:ea typeface="+mj-ea"/>
              </a:rPr>
              <a:t>形式通过</a:t>
            </a:r>
            <a:r>
              <a:rPr lang="en-US" altLang="zh-CN" sz="1200" b="1" dirty="0">
                <a:solidFill>
                  <a:schemeClr val="tx1">
                    <a:lumMod val="50000"/>
                    <a:lumOff val="50000"/>
                  </a:schemeClr>
                </a:solidFill>
                <a:latin typeface="+mj-ea"/>
                <a:ea typeface="+mj-ea"/>
              </a:rPr>
              <a:t>SQL</a:t>
            </a:r>
            <a:r>
              <a:rPr lang="zh-CN" altLang="en-US" sz="1200" b="1" dirty="0">
                <a:solidFill>
                  <a:schemeClr val="tx1">
                    <a:lumMod val="50000"/>
                    <a:lumOff val="50000"/>
                  </a:schemeClr>
                </a:solidFill>
                <a:latin typeface="+mj-ea"/>
                <a:ea typeface="+mj-ea"/>
              </a:rPr>
              <a:t>执行）</a:t>
            </a:r>
            <a:endParaRPr lang="zh-CN" altLang="en-US" sz="1200" b="1" dirty="0">
              <a:solidFill>
                <a:schemeClr val="tx1">
                  <a:lumMod val="50000"/>
                  <a:lumOff val="50000"/>
                </a:schemeClr>
              </a:solidFill>
              <a:latin typeface="+mj-ea"/>
              <a:ea typeface="+mj-ea"/>
            </a:endParaRPr>
          </a:p>
        </p:txBody>
      </p:sp>
      <p:sp>
        <p:nvSpPr>
          <p:cNvPr id="27" name="TextBox 26"/>
          <p:cNvSpPr txBox="1"/>
          <p:nvPr/>
        </p:nvSpPr>
        <p:spPr>
          <a:xfrm>
            <a:off x="6407747" y="5838908"/>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基于开放平台的</a:t>
            </a:r>
            <a:r>
              <a:rPr lang="zh-CN" altLang="en-US" sz="1200" b="1" dirty="0">
                <a:solidFill>
                  <a:schemeClr val="tx1">
                    <a:lumMod val="50000"/>
                    <a:lumOff val="50000"/>
                  </a:schemeClr>
                </a:solidFill>
                <a:latin typeface="+mj-ea"/>
                <a:ea typeface="+mj-ea"/>
              </a:rPr>
              <a:t>完全无共享</a:t>
            </a:r>
            <a:r>
              <a:rPr lang="en-US" altLang="zh-CN" sz="1200" b="1" dirty="0" smtClean="0">
                <a:solidFill>
                  <a:schemeClr val="tx1">
                    <a:lumMod val="50000"/>
                    <a:lumOff val="50000"/>
                  </a:schemeClr>
                </a:solidFill>
                <a:latin typeface="+mj-ea"/>
                <a:ea typeface="+mj-ea"/>
              </a:rPr>
              <a:t> </a:t>
            </a:r>
            <a:r>
              <a:rPr lang="en-US" altLang="zh-CN" sz="1200" b="1" dirty="0">
                <a:solidFill>
                  <a:schemeClr val="tx1">
                    <a:lumMod val="50000"/>
                    <a:lumOff val="50000"/>
                  </a:schemeClr>
                </a:solidFill>
                <a:latin typeface="+mj-ea"/>
              </a:rPr>
              <a:t>MPP </a:t>
            </a:r>
            <a:r>
              <a:rPr lang="zh-CN" altLang="en-US" sz="1200" b="1" dirty="0">
                <a:solidFill>
                  <a:schemeClr val="tx1">
                    <a:lumMod val="50000"/>
                    <a:lumOff val="50000"/>
                  </a:schemeClr>
                </a:solidFill>
                <a:latin typeface="+mj-ea"/>
              </a:rPr>
              <a:t>数据库</a:t>
            </a:r>
            <a:r>
              <a:rPr lang="zh-CN" altLang="en-US" sz="1200" b="1" dirty="0" smtClean="0">
                <a:solidFill>
                  <a:schemeClr val="tx1">
                    <a:lumMod val="50000"/>
                    <a:lumOff val="50000"/>
                  </a:schemeClr>
                </a:solidFill>
                <a:latin typeface="+mj-ea"/>
              </a:rPr>
              <a:t>集群</a:t>
            </a:r>
            <a:r>
              <a:rPr lang="en-US" altLang="zh-CN" sz="1200" b="1" dirty="0" smtClean="0">
                <a:solidFill>
                  <a:schemeClr val="tx1">
                    <a:lumMod val="50000"/>
                    <a:lumOff val="50000"/>
                  </a:schemeClr>
                </a:solidFill>
                <a:latin typeface="+mj-ea"/>
              </a:rPr>
              <a:t>+</a:t>
            </a:r>
            <a:r>
              <a:rPr lang="zh-CN" altLang="en-US" sz="1200" b="1" dirty="0" smtClean="0">
                <a:solidFill>
                  <a:schemeClr val="tx1">
                    <a:lumMod val="50000"/>
                    <a:lumOff val="50000"/>
                  </a:schemeClr>
                </a:solidFill>
                <a:latin typeface="+mj-ea"/>
              </a:rPr>
              <a:t>内存数据库</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无单点</a:t>
            </a:r>
            <a:r>
              <a:rPr lang="zh-CN" altLang="en-US" sz="1200" b="1" dirty="0" smtClean="0">
                <a:solidFill>
                  <a:schemeClr val="tx1">
                    <a:lumMod val="50000"/>
                    <a:lumOff val="50000"/>
                  </a:schemeClr>
                </a:solidFill>
                <a:latin typeface="+mj-ea"/>
              </a:rPr>
              <a:t>故障</a:t>
            </a:r>
            <a:r>
              <a:rPr lang="zh-CN" altLang="en-US" sz="1200" b="1" dirty="0">
                <a:solidFill>
                  <a:schemeClr val="tx1">
                    <a:lumMod val="50000"/>
                    <a:lumOff val="50000"/>
                  </a:schemeClr>
                </a:solidFill>
                <a:latin typeface="+mj-ea"/>
              </a:rPr>
              <a:t>，</a:t>
            </a:r>
            <a:r>
              <a:rPr lang="en-US" altLang="zh-CN" sz="1200" b="1" dirty="0" smtClean="0">
                <a:solidFill>
                  <a:schemeClr val="tx1">
                    <a:lumMod val="50000"/>
                    <a:lumOff val="50000"/>
                  </a:schemeClr>
                </a:solidFill>
                <a:latin typeface="+mj-ea"/>
                <a:ea typeface="+mj-ea"/>
              </a:rPr>
              <a:t>7×24</a:t>
            </a:r>
            <a:r>
              <a:rPr lang="zh-CN" altLang="en-US" sz="1200" b="1" dirty="0">
                <a:solidFill>
                  <a:schemeClr val="tx1">
                    <a:lumMod val="50000"/>
                    <a:lumOff val="50000"/>
                  </a:schemeClr>
                </a:solidFill>
                <a:latin typeface="+mj-ea"/>
                <a:ea typeface="+mj-ea"/>
              </a:rPr>
              <a:t>小时</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非工作日有限停机</a:t>
            </a:r>
            <a:endParaRPr lang="en-US" sz="1200" b="1" dirty="0">
              <a:solidFill>
                <a:schemeClr val="tx1">
                  <a:lumMod val="50000"/>
                  <a:lumOff val="50000"/>
                </a:schemeClr>
              </a:solidFill>
              <a:latin typeface="+mj-ea"/>
              <a:ea typeface="+mj-ea"/>
            </a:endParaRPr>
          </a:p>
        </p:txBody>
      </p:sp>
      <p:sp>
        <p:nvSpPr>
          <p:cNvPr id="28" name="TextBox 27"/>
          <p:cNvSpPr txBox="1"/>
          <p:nvPr/>
        </p:nvSpPr>
        <p:spPr>
          <a:xfrm>
            <a:off x="6380838" y="4162965"/>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维</a:t>
            </a:r>
            <a:r>
              <a:rPr lang="zh-CN" altLang="en-US" sz="1200" b="1" dirty="0">
                <a:solidFill>
                  <a:schemeClr val="tx1">
                    <a:lumMod val="50000"/>
                    <a:lumOff val="50000"/>
                  </a:schemeClr>
                </a:solidFill>
                <a:latin typeface="+mj-ea"/>
                <a:ea typeface="+mj-ea"/>
              </a:rPr>
              <a:t>度</a:t>
            </a:r>
            <a:r>
              <a:rPr lang="zh-CN" altLang="en-US" sz="1200" b="1" dirty="0" smtClean="0">
                <a:solidFill>
                  <a:schemeClr val="tx1">
                    <a:lumMod val="50000"/>
                    <a:lumOff val="50000"/>
                  </a:schemeClr>
                </a:solidFill>
                <a:latin typeface="+mj-ea"/>
                <a:ea typeface="+mj-ea"/>
              </a:rPr>
              <a:t>数据模型</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依赖业务需求</a:t>
            </a:r>
            <a:endParaRPr lang="zh-CN" altLang="en-US" sz="1200" b="1" dirty="0">
              <a:solidFill>
                <a:schemeClr val="tx1">
                  <a:lumMod val="50000"/>
                  <a:lumOff val="50000"/>
                </a:schemeClr>
              </a:solidFill>
              <a:latin typeface="+mj-ea"/>
              <a:ea typeface="+mj-ea"/>
            </a:endParaRPr>
          </a:p>
        </p:txBody>
      </p:sp>
      <p:sp>
        <p:nvSpPr>
          <p:cNvPr id="29" name="TextBox 28"/>
          <p:cNvSpPr txBox="1"/>
          <p:nvPr/>
        </p:nvSpPr>
        <p:spPr>
          <a:xfrm>
            <a:off x="6380838" y="3586901"/>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面向企业内部管理分析类应用需求的汇总数据</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为客户、</a:t>
            </a:r>
            <a:r>
              <a:rPr lang="zh-CN" altLang="en-US" sz="1200" b="1" dirty="0" smtClean="0">
                <a:solidFill>
                  <a:schemeClr val="tx1">
                    <a:lumMod val="50000"/>
                    <a:lumOff val="50000"/>
                  </a:schemeClr>
                </a:solidFill>
                <a:latin typeface="+mj-ea"/>
                <a:ea typeface="+mj-ea"/>
              </a:rPr>
              <a:t>运营等</a:t>
            </a:r>
            <a:r>
              <a:rPr lang="zh-CN" altLang="en-US" sz="1200" b="1" dirty="0">
                <a:solidFill>
                  <a:schemeClr val="tx1">
                    <a:lumMod val="50000"/>
                    <a:lumOff val="50000"/>
                  </a:schemeClr>
                </a:solidFill>
                <a:latin typeface="+mj-ea"/>
                <a:ea typeface="+mj-ea"/>
              </a:rPr>
              <a:t>管理</a:t>
            </a:r>
            <a:r>
              <a:rPr lang="zh-CN" altLang="en-US" sz="1200" b="1" dirty="0" smtClean="0">
                <a:solidFill>
                  <a:schemeClr val="tx1">
                    <a:lumMod val="50000"/>
                    <a:lumOff val="50000"/>
                  </a:schemeClr>
                </a:solidFill>
                <a:latin typeface="+mj-ea"/>
                <a:ea typeface="+mj-ea"/>
              </a:rPr>
              <a:t>分析主题和数据增值产品提供</a:t>
            </a:r>
            <a:r>
              <a:rPr lang="zh-CN" altLang="en-US" sz="1200" b="1" dirty="0">
                <a:solidFill>
                  <a:schemeClr val="tx1">
                    <a:lumMod val="50000"/>
                    <a:lumOff val="50000"/>
                  </a:schemeClr>
                </a:solidFill>
                <a:latin typeface="+mj-ea"/>
                <a:ea typeface="+mj-ea"/>
              </a:rPr>
              <a:t>数据服务</a:t>
            </a:r>
            <a:endParaRPr lang="zh-CN" altLang="en-US" sz="1200" b="1" dirty="0">
              <a:solidFill>
                <a:schemeClr val="tx1">
                  <a:lumMod val="50000"/>
                  <a:lumOff val="50000"/>
                </a:schemeClr>
              </a:solidFill>
              <a:latin typeface="+mj-ea"/>
              <a:ea typeface="+mj-ea"/>
            </a:endParaRPr>
          </a:p>
        </p:txBody>
      </p:sp>
      <p:sp>
        <p:nvSpPr>
          <p:cNvPr id="30" name="Rectangle 80"/>
          <p:cNvSpPr/>
          <p:nvPr/>
        </p:nvSpPr>
        <p:spPr>
          <a:xfrm>
            <a:off x="1940114" y="3308749"/>
            <a:ext cx="4395600"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a:solidFill>
                  <a:schemeClr val="tx2">
                    <a:lumMod val="50000"/>
                  </a:schemeClr>
                </a:solidFill>
                <a:latin typeface="+mn-ea"/>
              </a:rPr>
              <a:t>沙盘演练</a:t>
            </a:r>
            <a:r>
              <a:rPr lang="zh-CN" altLang="en-US" sz="1400" kern="0" dirty="0" smtClean="0">
                <a:solidFill>
                  <a:schemeClr val="tx2">
                    <a:lumMod val="50000"/>
                  </a:schemeClr>
                </a:solidFill>
                <a:latin typeface="+mn-ea"/>
              </a:rPr>
              <a:t>数据区</a:t>
            </a:r>
            <a:endParaRPr lang="en-US" sz="1400" kern="0" dirty="0">
              <a:solidFill>
                <a:schemeClr val="tx2">
                  <a:lumMod val="50000"/>
                </a:schemeClr>
              </a:solidFill>
              <a:latin typeface="+mn-ea"/>
            </a:endParaRPr>
          </a:p>
        </p:txBody>
      </p:sp>
      <p:sp>
        <p:nvSpPr>
          <p:cNvPr id="31" name="Rectangle 81"/>
          <p:cNvSpPr/>
          <p:nvPr/>
        </p:nvSpPr>
        <p:spPr>
          <a:xfrm>
            <a:off x="6380839" y="3308749"/>
            <a:ext cx="4395594"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smtClean="0">
                <a:solidFill>
                  <a:schemeClr val="tx2">
                    <a:lumMod val="50000"/>
                  </a:schemeClr>
                </a:solidFill>
                <a:latin typeface="+mn-ea"/>
              </a:rPr>
              <a:t>应用集市数据区</a:t>
            </a:r>
            <a:endParaRPr lang="en-US" sz="1400" kern="0" dirty="0">
              <a:solidFill>
                <a:schemeClr val="tx2">
                  <a:lumMod val="50000"/>
                </a:schemeClr>
              </a:solidFill>
              <a:latin typeface="+mn-ea"/>
            </a:endParaRPr>
          </a:p>
        </p:txBody>
      </p:sp>
      <p:cxnSp>
        <p:nvCxnSpPr>
          <p:cNvPr id="32" name="Straight Connector 82"/>
          <p:cNvCxnSpPr/>
          <p:nvPr/>
        </p:nvCxnSpPr>
        <p:spPr bwMode="auto">
          <a:xfrm>
            <a:off x="6427876" y="4094725"/>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3" name="Straight Connector 83"/>
          <p:cNvCxnSpPr/>
          <p:nvPr/>
        </p:nvCxnSpPr>
        <p:spPr bwMode="auto">
          <a:xfrm>
            <a:off x="6427876" y="4667021"/>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4" name="Straight Connector 84"/>
          <p:cNvCxnSpPr/>
          <p:nvPr/>
        </p:nvCxnSpPr>
        <p:spPr bwMode="auto">
          <a:xfrm>
            <a:off x="6427876" y="5235549"/>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5" name="Straight Connector 85"/>
          <p:cNvCxnSpPr/>
          <p:nvPr/>
        </p:nvCxnSpPr>
        <p:spPr bwMode="auto">
          <a:xfrm>
            <a:off x="6427876" y="5794197"/>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sp>
        <p:nvSpPr>
          <p:cNvPr id="36" name="矩形 35"/>
          <p:cNvSpPr/>
          <p:nvPr/>
        </p:nvSpPr>
        <p:spPr bwMode="auto">
          <a:xfrm>
            <a:off x="3598460" y="881262"/>
            <a:ext cx="5330442" cy="6120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mn-ea"/>
              <a:ea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67023" y="881343"/>
            <a:ext cx="8834737" cy="2377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zh-CN" altLang="en-US" dirty="0"/>
              <a:t>大数据分析平台总体</a:t>
            </a:r>
            <a:r>
              <a:rPr lang="zh-CN" altLang="en-US" dirty="0" smtClean="0"/>
              <a:t>架构</a:t>
            </a:r>
            <a:r>
              <a:rPr lang="en-US" altLang="zh-CN" dirty="0" smtClean="0"/>
              <a:t>——</a:t>
            </a:r>
            <a:r>
              <a:rPr lang="zh-CN" altLang="en-US" dirty="0" smtClean="0"/>
              <a:t>数据存储层（续）</a:t>
            </a:r>
            <a:endParaRPr lang="zh-CN" altLang="en-US" dirty="0"/>
          </a:p>
        </p:txBody>
      </p:sp>
      <p:sp>
        <p:nvSpPr>
          <p:cNvPr id="5" name="矩形 4"/>
          <p:cNvSpPr/>
          <p:nvPr/>
        </p:nvSpPr>
        <p:spPr bwMode="auto">
          <a:xfrm>
            <a:off x="2015780" y="914762"/>
            <a:ext cx="718284" cy="23040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mn-ea"/>
              <a:ea typeface="+mn-ea"/>
            </a:endParaRPr>
          </a:p>
        </p:txBody>
      </p:sp>
      <p:sp>
        <p:nvSpPr>
          <p:cNvPr id="9" name="TextBox 8"/>
          <p:cNvSpPr txBox="1"/>
          <p:nvPr/>
        </p:nvSpPr>
        <p:spPr>
          <a:xfrm>
            <a:off x="1962686" y="3586901"/>
            <a:ext cx="433699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根据外部用户的数据使用需求数据平台加工计算的结果数据</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为</a:t>
            </a:r>
            <a:r>
              <a:rPr lang="zh-CN" altLang="en-US" sz="1200" b="1" dirty="0" smtClean="0">
                <a:solidFill>
                  <a:schemeClr val="tx1">
                    <a:lumMod val="50000"/>
                    <a:lumOff val="50000"/>
                  </a:schemeClr>
                </a:solidFill>
                <a:latin typeface="+mj-ea"/>
                <a:ea typeface="+mj-ea"/>
              </a:rPr>
              <a:t>部署在数据平台上的企业内外部增值产品提供数据支持</a:t>
            </a:r>
            <a:endParaRPr lang="zh-CN" altLang="en-US" sz="1200" b="1" dirty="0">
              <a:solidFill>
                <a:schemeClr val="tx1">
                  <a:lumMod val="50000"/>
                  <a:lumOff val="50000"/>
                </a:schemeClr>
              </a:solidFill>
              <a:latin typeface="+mj-ea"/>
              <a:ea typeface="+mj-ea"/>
            </a:endParaRPr>
          </a:p>
        </p:txBody>
      </p:sp>
      <p:sp>
        <p:nvSpPr>
          <p:cNvPr id="10" name="Rectangle 60"/>
          <p:cNvSpPr/>
          <p:nvPr/>
        </p:nvSpPr>
        <p:spPr bwMode="auto">
          <a:xfrm>
            <a:off x="1956575" y="3586901"/>
            <a:ext cx="437940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1" name="Rectangle 61"/>
          <p:cNvSpPr/>
          <p:nvPr/>
        </p:nvSpPr>
        <p:spPr bwMode="auto">
          <a:xfrm>
            <a:off x="6380839" y="3586901"/>
            <a:ext cx="439559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2" name="Rectangle 62"/>
          <p:cNvSpPr/>
          <p:nvPr/>
        </p:nvSpPr>
        <p:spPr bwMode="auto">
          <a:xfrm>
            <a:off x="790189" y="358078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smtClean="0">
                <a:solidFill>
                  <a:schemeClr val="tx2">
                    <a:lumMod val="50000"/>
                  </a:schemeClr>
                </a:solidFill>
                <a:latin typeface="+mn-ea"/>
              </a:rPr>
              <a:t>数据内容</a:t>
            </a:r>
            <a:endParaRPr lang="en-US" altLang="zh-CN" sz="1200" kern="0" dirty="0" smtClean="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主要</a:t>
            </a:r>
            <a:r>
              <a:rPr lang="zh-CN" altLang="en-US" sz="1200" kern="0" dirty="0" smtClean="0">
                <a:solidFill>
                  <a:schemeClr val="tx2">
                    <a:lumMod val="50000"/>
                  </a:schemeClr>
                </a:solidFill>
                <a:latin typeface="+mn-ea"/>
              </a:rPr>
              <a:t>用途</a:t>
            </a:r>
            <a:endParaRPr lang="en-US" sz="1200" kern="0" dirty="0">
              <a:solidFill>
                <a:schemeClr val="tx2">
                  <a:lumMod val="50000"/>
                </a:schemeClr>
              </a:solidFill>
              <a:latin typeface="+mn-ea"/>
            </a:endParaRPr>
          </a:p>
        </p:txBody>
      </p:sp>
      <p:sp>
        <p:nvSpPr>
          <p:cNvPr id="13" name="Rectangle 63"/>
          <p:cNvSpPr/>
          <p:nvPr/>
        </p:nvSpPr>
        <p:spPr bwMode="auto">
          <a:xfrm>
            <a:off x="790189" y="414531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数据模型</a:t>
            </a:r>
            <a:endParaRPr lang="en-US" altLang="zh-CN" sz="1200" kern="0" dirty="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保留周期</a:t>
            </a:r>
            <a:endParaRPr lang="en-US" sz="1200" kern="0" dirty="0">
              <a:solidFill>
                <a:schemeClr val="tx2">
                  <a:lumMod val="50000"/>
                </a:schemeClr>
              </a:solidFill>
              <a:latin typeface="+mn-ea"/>
            </a:endParaRPr>
          </a:p>
        </p:txBody>
      </p:sp>
      <p:sp>
        <p:nvSpPr>
          <p:cNvPr id="14" name="Rectangle 64"/>
          <p:cNvSpPr/>
          <p:nvPr/>
        </p:nvSpPr>
        <p:spPr bwMode="auto">
          <a:xfrm>
            <a:off x="789173" y="470984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用户</a:t>
            </a:r>
            <a:br>
              <a:rPr lang="en-US" altLang="zh-CN" sz="1200" kern="0" dirty="0">
                <a:solidFill>
                  <a:schemeClr val="tx2">
                    <a:lumMod val="50000"/>
                  </a:schemeClr>
                </a:solidFill>
                <a:latin typeface="+mn-ea"/>
              </a:rPr>
            </a:br>
            <a:r>
              <a:rPr lang="zh-CN" altLang="en-US" sz="1200" kern="0" dirty="0">
                <a:solidFill>
                  <a:schemeClr val="tx2">
                    <a:lumMod val="50000"/>
                  </a:schemeClr>
                </a:solidFill>
                <a:latin typeface="+mn-ea"/>
              </a:rPr>
              <a:t>访问模式</a:t>
            </a:r>
            <a:endParaRPr lang="en-US" sz="1200" kern="0" dirty="0">
              <a:solidFill>
                <a:schemeClr val="tx2">
                  <a:lumMod val="50000"/>
                </a:schemeClr>
              </a:solidFill>
              <a:latin typeface="+mn-ea"/>
            </a:endParaRPr>
          </a:p>
        </p:txBody>
      </p:sp>
      <p:sp>
        <p:nvSpPr>
          <p:cNvPr id="15" name="Rectangle 65"/>
          <p:cNvSpPr/>
          <p:nvPr/>
        </p:nvSpPr>
        <p:spPr bwMode="auto">
          <a:xfrm>
            <a:off x="790189" y="527437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工作负载</a:t>
            </a:r>
            <a:endParaRPr lang="en-US" sz="1200" kern="0" dirty="0">
              <a:solidFill>
                <a:schemeClr val="tx2">
                  <a:lumMod val="50000"/>
                </a:schemeClr>
              </a:solidFill>
              <a:latin typeface="+mn-ea"/>
            </a:endParaRPr>
          </a:p>
        </p:txBody>
      </p:sp>
      <p:sp>
        <p:nvSpPr>
          <p:cNvPr id="16" name="Rectangle 66"/>
          <p:cNvSpPr/>
          <p:nvPr/>
        </p:nvSpPr>
        <p:spPr bwMode="auto">
          <a:xfrm>
            <a:off x="789173" y="583890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可用性要求</a:t>
            </a:r>
            <a:endParaRPr lang="en-US" sz="1200" kern="0" dirty="0">
              <a:solidFill>
                <a:schemeClr val="tx2">
                  <a:lumMod val="50000"/>
                </a:schemeClr>
              </a:solidFill>
              <a:latin typeface="+mn-ea"/>
            </a:endParaRPr>
          </a:p>
        </p:txBody>
      </p:sp>
      <p:cxnSp>
        <p:nvCxnSpPr>
          <p:cNvPr id="17" name="Straight Connector 67"/>
          <p:cNvCxnSpPr/>
          <p:nvPr/>
        </p:nvCxnSpPr>
        <p:spPr bwMode="auto">
          <a:xfrm>
            <a:off x="1979887" y="4094725"/>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8" name="Straight Connector 68"/>
          <p:cNvCxnSpPr/>
          <p:nvPr/>
        </p:nvCxnSpPr>
        <p:spPr bwMode="auto">
          <a:xfrm>
            <a:off x="1979887" y="4667021"/>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9" name="Straight Connector 69"/>
          <p:cNvCxnSpPr/>
          <p:nvPr/>
        </p:nvCxnSpPr>
        <p:spPr bwMode="auto">
          <a:xfrm>
            <a:off x="1979887" y="5235549"/>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20" name="Straight Connector 70"/>
          <p:cNvCxnSpPr/>
          <p:nvPr/>
        </p:nvCxnSpPr>
        <p:spPr bwMode="auto">
          <a:xfrm>
            <a:off x="1979887" y="5794197"/>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sp>
        <p:nvSpPr>
          <p:cNvPr id="21" name="TextBox 20"/>
          <p:cNvSpPr txBox="1"/>
          <p:nvPr/>
        </p:nvSpPr>
        <p:spPr>
          <a:xfrm>
            <a:off x="1962687" y="4151913"/>
            <a:ext cx="4329472"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应用模型，依赖于用户业务需求</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依赖于</a:t>
            </a:r>
            <a:r>
              <a:rPr lang="zh-CN" altLang="en-US" sz="1200" b="1" dirty="0" smtClean="0">
                <a:solidFill>
                  <a:schemeClr val="tx1">
                    <a:lumMod val="50000"/>
                    <a:lumOff val="50000"/>
                  </a:schemeClr>
                </a:solidFill>
                <a:latin typeface="+mj-ea"/>
              </a:rPr>
              <a:t>用户</a:t>
            </a:r>
            <a:r>
              <a:rPr lang="zh-CN" altLang="en-US" sz="1200" b="1" dirty="0">
                <a:solidFill>
                  <a:schemeClr val="tx1">
                    <a:lumMod val="50000"/>
                    <a:lumOff val="50000"/>
                  </a:schemeClr>
                </a:solidFill>
                <a:latin typeface="+mj-ea"/>
              </a:rPr>
              <a:t>业务</a:t>
            </a:r>
            <a:r>
              <a:rPr lang="zh-CN" altLang="en-US" sz="1200" b="1" dirty="0" smtClean="0">
                <a:solidFill>
                  <a:schemeClr val="tx1">
                    <a:lumMod val="50000"/>
                    <a:lumOff val="50000"/>
                  </a:schemeClr>
                </a:solidFill>
                <a:latin typeface="+mj-ea"/>
              </a:rPr>
              <a:t>需求</a:t>
            </a:r>
            <a:endParaRPr lang="zh-CN" altLang="en-US" sz="1200" b="1" dirty="0">
              <a:solidFill>
                <a:schemeClr val="tx1">
                  <a:lumMod val="50000"/>
                  <a:lumOff val="50000"/>
                </a:schemeClr>
              </a:solidFill>
              <a:latin typeface="+mj-ea"/>
              <a:ea typeface="+mj-ea"/>
            </a:endParaRPr>
          </a:p>
        </p:txBody>
      </p:sp>
      <p:sp>
        <p:nvSpPr>
          <p:cNvPr id="22" name="TextBox 21"/>
          <p:cNvSpPr txBox="1"/>
          <p:nvPr/>
        </p:nvSpPr>
        <p:spPr>
          <a:xfrm>
            <a:off x="1962686" y="4739028"/>
            <a:ext cx="4373027" cy="46037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企业外部人员，如：暴风金融客户</a:t>
            </a:r>
            <a:endParaRPr lang="en-US" altLang="zh-CN" sz="1200" b="1" dirty="0" smtClean="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通过自己部署在</a:t>
            </a:r>
            <a:r>
              <a:rPr lang="en-US" altLang="zh-CN" sz="1200" b="1" dirty="0" err="1" smtClean="0">
                <a:solidFill>
                  <a:schemeClr val="tx1">
                    <a:lumMod val="50000"/>
                    <a:lumOff val="50000"/>
                  </a:schemeClr>
                </a:solidFill>
                <a:latin typeface="+mj-ea"/>
                <a:ea typeface="+mj-ea"/>
              </a:rPr>
              <a:t>Paas</a:t>
            </a:r>
            <a:r>
              <a:rPr lang="zh-CN" altLang="en-US" sz="1200" b="1" dirty="0" smtClean="0">
                <a:solidFill>
                  <a:schemeClr val="tx1">
                    <a:lumMod val="50000"/>
                    <a:lumOff val="50000"/>
                  </a:schemeClr>
                </a:solidFill>
                <a:latin typeface="+mj-ea"/>
                <a:ea typeface="+mj-ea"/>
              </a:rPr>
              <a:t>平台上的应用访问</a:t>
            </a:r>
            <a:endParaRPr lang="zh-CN" altLang="en-US" sz="1200" b="1" dirty="0">
              <a:solidFill>
                <a:schemeClr val="tx1">
                  <a:lumMod val="50000"/>
                  <a:lumOff val="50000"/>
                </a:schemeClr>
              </a:solidFill>
              <a:latin typeface="+mj-ea"/>
              <a:ea typeface="+mj-ea"/>
            </a:endParaRPr>
          </a:p>
        </p:txBody>
      </p:sp>
      <p:sp>
        <p:nvSpPr>
          <p:cNvPr id="23" name="TextBox 22"/>
          <p:cNvSpPr txBox="1"/>
          <p:nvPr/>
        </p:nvSpPr>
        <p:spPr>
          <a:xfrm>
            <a:off x="1962686" y="5299777"/>
            <a:ext cx="4421705"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a:solidFill>
                  <a:schemeClr val="tx1">
                    <a:lumMod val="50000"/>
                    <a:lumOff val="50000"/>
                  </a:schemeClr>
                </a:solidFill>
                <a:latin typeface="+mj-ea"/>
              </a:rPr>
              <a:t>I/O</a:t>
            </a:r>
            <a:r>
              <a:rPr lang="zh-CN" altLang="en-US" sz="1200" b="1" dirty="0">
                <a:solidFill>
                  <a:schemeClr val="tx1">
                    <a:lumMod val="50000"/>
                    <a:lumOff val="50000"/>
                  </a:schemeClr>
                </a:solidFill>
                <a:latin typeface="+mj-ea"/>
              </a:rPr>
              <a:t>敏感型，</a:t>
            </a:r>
            <a:r>
              <a:rPr lang="en-US" altLang="zh-CN" sz="1200" b="1" dirty="0">
                <a:solidFill>
                  <a:schemeClr val="tx1">
                    <a:lumMod val="50000"/>
                    <a:lumOff val="50000"/>
                  </a:schemeClr>
                </a:solidFill>
                <a:latin typeface="+mj-ea"/>
              </a:rPr>
              <a:t>BI</a:t>
            </a:r>
            <a:r>
              <a:rPr lang="zh-CN" altLang="en-US" sz="1200" b="1" dirty="0">
                <a:solidFill>
                  <a:schemeClr val="tx1">
                    <a:lumMod val="50000"/>
                    <a:lumOff val="50000"/>
                  </a:schemeClr>
                </a:solidFill>
                <a:latin typeface="+mj-ea"/>
              </a:rPr>
              <a:t>工具提交的报表、查询、分析</a:t>
            </a:r>
            <a:r>
              <a:rPr lang="en-US" altLang="zh-CN" sz="1200" b="1" dirty="0">
                <a:solidFill>
                  <a:schemeClr val="tx1">
                    <a:lumMod val="50000"/>
                    <a:lumOff val="50000"/>
                  </a:schemeClr>
                </a:solidFill>
                <a:latin typeface="+mj-ea"/>
              </a:rPr>
              <a:t>SQL</a:t>
            </a:r>
            <a:r>
              <a:rPr lang="zh-CN" altLang="en-US" sz="1200" b="1" dirty="0">
                <a:solidFill>
                  <a:schemeClr val="tx1">
                    <a:lumMod val="50000"/>
                    <a:lumOff val="50000"/>
                  </a:schemeClr>
                </a:solidFill>
                <a:latin typeface="+mj-ea"/>
              </a:rPr>
              <a:t>命令和日终批量</a:t>
            </a:r>
            <a:r>
              <a:rPr lang="en-US" altLang="zh-CN" sz="1200" b="1" dirty="0">
                <a:solidFill>
                  <a:schemeClr val="tx1">
                    <a:lumMod val="50000"/>
                    <a:lumOff val="50000"/>
                  </a:schemeClr>
                </a:solidFill>
                <a:latin typeface="+mj-ea"/>
              </a:rPr>
              <a:t>ETL</a:t>
            </a:r>
            <a:r>
              <a:rPr lang="zh-CN" altLang="en-US" sz="1200" b="1" dirty="0">
                <a:solidFill>
                  <a:schemeClr val="tx1">
                    <a:lumMod val="50000"/>
                    <a:lumOff val="50000"/>
                  </a:schemeClr>
                </a:solidFill>
                <a:latin typeface="+mj-ea"/>
              </a:rPr>
              <a:t>（汇总、聚集等操作，以</a:t>
            </a:r>
            <a:r>
              <a:rPr lang="en-US" altLang="zh-CN" sz="1200" b="1" dirty="0">
                <a:solidFill>
                  <a:schemeClr val="tx1">
                    <a:lumMod val="50000"/>
                    <a:lumOff val="50000"/>
                  </a:schemeClr>
                </a:solidFill>
                <a:latin typeface="+mj-ea"/>
              </a:rPr>
              <a:t>ELT</a:t>
            </a:r>
            <a:r>
              <a:rPr lang="zh-CN" altLang="en-US" sz="1200" b="1" dirty="0">
                <a:solidFill>
                  <a:schemeClr val="tx1">
                    <a:lumMod val="50000"/>
                    <a:lumOff val="50000"/>
                  </a:schemeClr>
                </a:solidFill>
                <a:latin typeface="+mj-ea"/>
              </a:rPr>
              <a:t>形式通过</a:t>
            </a:r>
            <a:r>
              <a:rPr lang="en-US" altLang="zh-CN" sz="1200" b="1" dirty="0">
                <a:solidFill>
                  <a:schemeClr val="tx1">
                    <a:lumMod val="50000"/>
                    <a:lumOff val="50000"/>
                  </a:schemeClr>
                </a:solidFill>
                <a:latin typeface="+mj-ea"/>
              </a:rPr>
              <a:t>SQL</a:t>
            </a:r>
            <a:r>
              <a:rPr lang="zh-CN" altLang="en-US" sz="1200" b="1" dirty="0">
                <a:solidFill>
                  <a:schemeClr val="tx1">
                    <a:lumMod val="50000"/>
                    <a:lumOff val="50000"/>
                  </a:schemeClr>
                </a:solidFill>
                <a:latin typeface="+mj-ea"/>
              </a:rPr>
              <a:t>执行）</a:t>
            </a:r>
            <a:endParaRPr lang="zh-CN" altLang="en-US" sz="1200" b="1" dirty="0">
              <a:solidFill>
                <a:schemeClr val="tx1">
                  <a:lumMod val="50000"/>
                  <a:lumOff val="50000"/>
                </a:schemeClr>
              </a:solidFill>
              <a:latin typeface="+mj-ea"/>
            </a:endParaRPr>
          </a:p>
        </p:txBody>
      </p:sp>
      <p:sp>
        <p:nvSpPr>
          <p:cNvPr id="24" name="TextBox 23"/>
          <p:cNvSpPr txBox="1"/>
          <p:nvPr/>
        </p:nvSpPr>
        <p:spPr>
          <a:xfrm>
            <a:off x="1962686" y="5838908"/>
            <a:ext cx="440739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独立的</a:t>
            </a:r>
            <a:r>
              <a:rPr lang="en-US" altLang="zh-CN" sz="1200" b="1" dirty="0" err="1" smtClean="0">
                <a:solidFill>
                  <a:schemeClr val="tx1">
                    <a:lumMod val="50000"/>
                    <a:lumOff val="50000"/>
                  </a:schemeClr>
                </a:solidFill>
                <a:latin typeface="+mj-ea"/>
                <a:ea typeface="+mj-ea"/>
              </a:rPr>
              <a:t>Paas</a:t>
            </a:r>
            <a:r>
              <a:rPr lang="zh-CN" altLang="en-US" sz="1200" b="1" dirty="0" smtClean="0">
                <a:solidFill>
                  <a:schemeClr val="tx1">
                    <a:lumMod val="50000"/>
                    <a:lumOff val="50000"/>
                  </a:schemeClr>
                </a:solidFill>
                <a:latin typeface="+mj-ea"/>
                <a:ea typeface="+mj-ea"/>
              </a:rPr>
              <a:t>平台，部署</a:t>
            </a:r>
            <a:r>
              <a:rPr lang="en-US" altLang="zh-CN" sz="1200" b="1" dirty="0" smtClean="0">
                <a:solidFill>
                  <a:schemeClr val="tx1">
                    <a:lumMod val="50000"/>
                    <a:lumOff val="50000"/>
                  </a:schemeClr>
                </a:solidFill>
                <a:latin typeface="+mj-ea"/>
                <a:ea typeface="+mj-ea"/>
              </a:rPr>
              <a:t>Hadoop</a:t>
            </a:r>
            <a:r>
              <a:rPr lang="zh-CN" altLang="en-US" sz="1200" b="1" dirty="0" smtClean="0">
                <a:solidFill>
                  <a:schemeClr val="tx1">
                    <a:lumMod val="50000"/>
                    <a:lumOff val="50000"/>
                  </a:schemeClr>
                </a:solidFill>
                <a:latin typeface="+mj-ea"/>
                <a:ea typeface="+mj-ea"/>
              </a:rPr>
              <a:t>集群</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无单点</a:t>
            </a:r>
            <a:r>
              <a:rPr lang="zh-CN" altLang="en-US" sz="1200" b="1" dirty="0" smtClean="0">
                <a:solidFill>
                  <a:schemeClr val="tx1">
                    <a:lumMod val="50000"/>
                    <a:lumOff val="50000"/>
                  </a:schemeClr>
                </a:solidFill>
                <a:latin typeface="+mj-ea"/>
                <a:ea typeface="+mj-ea"/>
              </a:rPr>
              <a:t>故障，</a:t>
            </a:r>
            <a:r>
              <a:rPr lang="en-US" altLang="zh-CN" sz="1200" b="1" dirty="0" smtClean="0">
                <a:solidFill>
                  <a:schemeClr val="tx1">
                    <a:lumMod val="50000"/>
                    <a:lumOff val="50000"/>
                  </a:schemeClr>
                </a:solidFill>
                <a:latin typeface="+mj-ea"/>
                <a:ea typeface="+mj-ea"/>
              </a:rPr>
              <a:t>7×24</a:t>
            </a:r>
            <a:r>
              <a:rPr lang="zh-CN" altLang="en-US" sz="1200" b="1" dirty="0">
                <a:solidFill>
                  <a:schemeClr val="tx1">
                    <a:lumMod val="50000"/>
                    <a:lumOff val="50000"/>
                  </a:schemeClr>
                </a:solidFill>
                <a:latin typeface="+mj-ea"/>
                <a:ea typeface="+mj-ea"/>
              </a:rPr>
              <a:t>小时</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非工作日有限停机</a:t>
            </a:r>
            <a:endParaRPr lang="en-US" sz="1200" b="1" dirty="0">
              <a:solidFill>
                <a:schemeClr val="tx1">
                  <a:lumMod val="50000"/>
                  <a:lumOff val="50000"/>
                </a:schemeClr>
              </a:solidFill>
              <a:latin typeface="+mj-ea"/>
              <a:ea typeface="+mj-ea"/>
            </a:endParaRPr>
          </a:p>
        </p:txBody>
      </p:sp>
      <p:sp>
        <p:nvSpPr>
          <p:cNvPr id="25" name="TextBox 24"/>
          <p:cNvSpPr txBox="1"/>
          <p:nvPr/>
        </p:nvSpPr>
        <p:spPr>
          <a:xfrm>
            <a:off x="6380838" y="4739029"/>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企业业务人员</a:t>
            </a:r>
            <a:endParaRPr lang="en-US" altLang="zh-CN" sz="1200" b="1" dirty="0" smtClean="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高时效</a:t>
            </a:r>
            <a:r>
              <a:rPr lang="zh-CN" altLang="en-US" sz="1200" b="1" dirty="0">
                <a:solidFill>
                  <a:schemeClr val="tx1">
                    <a:lumMod val="50000"/>
                    <a:lumOff val="50000"/>
                  </a:schemeClr>
                </a:solidFill>
                <a:latin typeface="+mj-ea"/>
                <a:ea typeface="+mj-ea"/>
              </a:rPr>
              <a:t>、高</a:t>
            </a:r>
            <a:r>
              <a:rPr lang="zh-CN" altLang="en-US" sz="1200" b="1" dirty="0" smtClean="0">
                <a:solidFill>
                  <a:schemeClr val="tx1">
                    <a:lumMod val="50000"/>
                    <a:lumOff val="50000"/>
                  </a:schemeClr>
                </a:solidFill>
                <a:latin typeface="+mj-ea"/>
                <a:ea typeface="+mj-ea"/>
              </a:rPr>
              <a:t>并发、高可靠性的联机交易类查询</a:t>
            </a:r>
            <a:endParaRPr lang="zh-CN" altLang="en-US" sz="1200" b="1" dirty="0">
              <a:solidFill>
                <a:schemeClr val="tx1">
                  <a:lumMod val="50000"/>
                  <a:lumOff val="50000"/>
                </a:schemeClr>
              </a:solidFill>
              <a:latin typeface="+mj-ea"/>
              <a:ea typeface="+mj-ea"/>
            </a:endParaRPr>
          </a:p>
        </p:txBody>
      </p:sp>
      <p:sp>
        <p:nvSpPr>
          <p:cNvPr id="26" name="TextBox 25"/>
          <p:cNvSpPr txBox="1"/>
          <p:nvPr/>
        </p:nvSpPr>
        <p:spPr>
          <a:xfrm>
            <a:off x="6380838" y="5280260"/>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a:solidFill>
                  <a:schemeClr val="tx1">
                    <a:lumMod val="50000"/>
                    <a:lumOff val="50000"/>
                  </a:schemeClr>
                </a:solidFill>
                <a:latin typeface="+mj-ea"/>
                <a:ea typeface="+mj-ea"/>
              </a:rPr>
              <a:t>CPU</a:t>
            </a:r>
            <a:r>
              <a:rPr lang="zh-CN" altLang="en-US" sz="1200" b="1" dirty="0">
                <a:solidFill>
                  <a:schemeClr val="tx1">
                    <a:lumMod val="50000"/>
                    <a:lumOff val="50000"/>
                  </a:schemeClr>
                </a:solidFill>
                <a:latin typeface="+mj-ea"/>
                <a:ea typeface="+mj-ea"/>
              </a:rPr>
              <a:t>敏感，</a:t>
            </a:r>
            <a:r>
              <a:rPr lang="en-US" altLang="zh-CN" sz="1200" b="1" dirty="0">
                <a:solidFill>
                  <a:schemeClr val="tx1">
                    <a:lumMod val="50000"/>
                    <a:lumOff val="50000"/>
                  </a:schemeClr>
                </a:solidFill>
                <a:latin typeface="+mj-ea"/>
                <a:ea typeface="+mj-ea"/>
              </a:rPr>
              <a:t>BI</a:t>
            </a:r>
            <a:r>
              <a:rPr lang="zh-CN" altLang="en-US" sz="1200" b="1" dirty="0">
                <a:solidFill>
                  <a:schemeClr val="tx1">
                    <a:lumMod val="50000"/>
                    <a:lumOff val="50000"/>
                  </a:schemeClr>
                </a:solidFill>
                <a:latin typeface="+mj-ea"/>
                <a:ea typeface="+mj-ea"/>
              </a:rPr>
              <a:t>工具或业务系统高并发、高时效查询，以及准实时连续</a:t>
            </a:r>
            <a:r>
              <a:rPr lang="en-US" altLang="zh-CN" sz="1200" b="1" dirty="0">
                <a:solidFill>
                  <a:schemeClr val="tx1">
                    <a:lumMod val="50000"/>
                    <a:lumOff val="50000"/>
                  </a:schemeClr>
                </a:solidFill>
                <a:latin typeface="+mj-ea"/>
                <a:ea typeface="+mj-ea"/>
              </a:rPr>
              <a:t>ETL</a:t>
            </a:r>
            <a:r>
              <a:rPr lang="zh-CN" altLang="en-US" sz="1200" b="1" dirty="0">
                <a:solidFill>
                  <a:schemeClr val="tx1">
                    <a:lumMod val="50000"/>
                    <a:lumOff val="50000"/>
                  </a:schemeClr>
                </a:solidFill>
                <a:latin typeface="+mj-ea"/>
                <a:ea typeface="+mj-ea"/>
              </a:rPr>
              <a:t>处理</a:t>
            </a:r>
            <a:r>
              <a:rPr lang="en-US" altLang="zh-CN" sz="1200" b="1" dirty="0">
                <a:solidFill>
                  <a:schemeClr val="tx1">
                    <a:lumMod val="50000"/>
                    <a:lumOff val="50000"/>
                  </a:schemeClr>
                </a:solidFill>
                <a:latin typeface="+mj-ea"/>
                <a:ea typeface="+mj-ea"/>
              </a:rPr>
              <a:t>+SQL</a:t>
            </a:r>
            <a:r>
              <a:rPr lang="zh-CN" altLang="en-US" sz="1200" b="1" dirty="0">
                <a:solidFill>
                  <a:schemeClr val="tx1">
                    <a:lumMod val="50000"/>
                    <a:lumOff val="50000"/>
                  </a:schemeClr>
                </a:solidFill>
                <a:latin typeface="+mj-ea"/>
                <a:ea typeface="+mj-ea"/>
              </a:rPr>
              <a:t>批量处理</a:t>
            </a:r>
            <a:endParaRPr lang="zh-CN" altLang="en-US" sz="1200" b="1" dirty="0">
              <a:solidFill>
                <a:schemeClr val="tx1">
                  <a:lumMod val="50000"/>
                  <a:lumOff val="50000"/>
                </a:schemeClr>
              </a:solidFill>
              <a:latin typeface="+mj-ea"/>
              <a:ea typeface="+mj-ea"/>
            </a:endParaRPr>
          </a:p>
        </p:txBody>
      </p:sp>
      <p:sp>
        <p:nvSpPr>
          <p:cNvPr id="27" name="TextBox 26"/>
          <p:cNvSpPr txBox="1"/>
          <p:nvPr/>
        </p:nvSpPr>
        <p:spPr>
          <a:xfrm>
            <a:off x="6407747" y="5838908"/>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独立的内存数据库集群</a:t>
            </a:r>
            <a:endParaRPr lang="en-US" altLang="zh-CN" sz="1200" b="1" dirty="0" smtClean="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无</a:t>
            </a:r>
            <a:r>
              <a:rPr lang="zh-CN" altLang="en-US" sz="1200" b="1" dirty="0">
                <a:solidFill>
                  <a:schemeClr val="tx1">
                    <a:lumMod val="50000"/>
                    <a:lumOff val="50000"/>
                  </a:schemeClr>
                </a:solidFill>
                <a:latin typeface="+mj-ea"/>
                <a:ea typeface="+mj-ea"/>
              </a:rPr>
              <a:t>单点</a:t>
            </a:r>
            <a:r>
              <a:rPr lang="zh-CN" altLang="en-US" sz="1200" b="1" dirty="0" smtClean="0">
                <a:solidFill>
                  <a:schemeClr val="tx1">
                    <a:lumMod val="50000"/>
                    <a:lumOff val="50000"/>
                  </a:schemeClr>
                </a:solidFill>
                <a:latin typeface="+mj-ea"/>
                <a:ea typeface="+mj-ea"/>
              </a:rPr>
              <a:t>故障，</a:t>
            </a:r>
            <a:r>
              <a:rPr lang="en-US" altLang="zh-CN" sz="1200" b="1" dirty="0" smtClean="0">
                <a:solidFill>
                  <a:schemeClr val="tx1">
                    <a:lumMod val="50000"/>
                    <a:lumOff val="50000"/>
                  </a:schemeClr>
                </a:solidFill>
                <a:latin typeface="+mj-ea"/>
                <a:ea typeface="+mj-ea"/>
              </a:rPr>
              <a:t>365×24</a:t>
            </a:r>
            <a:r>
              <a:rPr lang="zh-CN" altLang="en-US" sz="1200" b="1" dirty="0">
                <a:solidFill>
                  <a:schemeClr val="tx1">
                    <a:lumMod val="50000"/>
                    <a:lumOff val="50000"/>
                  </a:schemeClr>
                </a:solidFill>
                <a:latin typeface="+mj-ea"/>
                <a:ea typeface="+mj-ea"/>
              </a:rPr>
              <a:t>小时不停机</a:t>
            </a:r>
            <a:endParaRPr lang="zh-CN" altLang="en-US" sz="1200" b="1" dirty="0">
              <a:solidFill>
                <a:schemeClr val="tx1">
                  <a:lumMod val="50000"/>
                  <a:lumOff val="50000"/>
                </a:schemeClr>
              </a:solidFill>
              <a:latin typeface="+mj-ea"/>
              <a:ea typeface="+mj-ea"/>
            </a:endParaRPr>
          </a:p>
        </p:txBody>
      </p:sp>
      <p:sp>
        <p:nvSpPr>
          <p:cNvPr id="28" name="TextBox 27"/>
          <p:cNvSpPr txBox="1"/>
          <p:nvPr/>
        </p:nvSpPr>
        <p:spPr>
          <a:xfrm>
            <a:off x="6380838" y="4162965"/>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贴源数据模型</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依赖用户业务</a:t>
            </a:r>
            <a:r>
              <a:rPr lang="zh-CN" altLang="en-US" sz="1200" b="1" dirty="0">
                <a:solidFill>
                  <a:schemeClr val="tx1">
                    <a:lumMod val="50000"/>
                    <a:lumOff val="50000"/>
                  </a:schemeClr>
                </a:solidFill>
                <a:latin typeface="+mj-ea"/>
                <a:ea typeface="+mj-ea"/>
              </a:rPr>
              <a:t>需求</a:t>
            </a:r>
            <a:endParaRPr lang="zh-CN" altLang="en-US" sz="1200" b="1" dirty="0">
              <a:solidFill>
                <a:schemeClr val="tx1">
                  <a:lumMod val="50000"/>
                  <a:lumOff val="50000"/>
                </a:schemeClr>
              </a:solidFill>
              <a:latin typeface="+mj-ea"/>
              <a:ea typeface="+mj-ea"/>
            </a:endParaRPr>
          </a:p>
        </p:txBody>
      </p:sp>
      <p:sp>
        <p:nvSpPr>
          <p:cNvPr id="29" name="TextBox 28"/>
          <p:cNvSpPr txBox="1"/>
          <p:nvPr/>
        </p:nvSpPr>
        <p:spPr>
          <a:xfrm>
            <a:off x="6380838" y="3586901"/>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面向应用的业务系统快照数据和一段时间的交易流水</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为实时获准实时分析应用提供数据服务</a:t>
            </a:r>
            <a:endParaRPr lang="zh-CN" altLang="en-US" sz="1200" b="1" dirty="0">
              <a:solidFill>
                <a:schemeClr val="tx1">
                  <a:lumMod val="50000"/>
                  <a:lumOff val="50000"/>
                </a:schemeClr>
              </a:solidFill>
              <a:latin typeface="+mj-ea"/>
              <a:ea typeface="+mj-ea"/>
            </a:endParaRPr>
          </a:p>
        </p:txBody>
      </p:sp>
      <p:sp>
        <p:nvSpPr>
          <p:cNvPr id="30" name="Rectangle 80"/>
          <p:cNvSpPr/>
          <p:nvPr/>
        </p:nvSpPr>
        <p:spPr>
          <a:xfrm>
            <a:off x="1940114" y="3308749"/>
            <a:ext cx="4395600"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smtClean="0">
                <a:solidFill>
                  <a:schemeClr val="tx2">
                    <a:lumMod val="50000"/>
                  </a:schemeClr>
                </a:solidFill>
                <a:latin typeface="+mn-ea"/>
              </a:rPr>
              <a:t>增值产品数据区</a:t>
            </a:r>
            <a:endParaRPr lang="en-US" sz="1400" kern="0" dirty="0">
              <a:solidFill>
                <a:schemeClr val="tx2">
                  <a:lumMod val="50000"/>
                </a:schemeClr>
              </a:solidFill>
              <a:latin typeface="+mn-ea"/>
            </a:endParaRPr>
          </a:p>
        </p:txBody>
      </p:sp>
      <p:sp>
        <p:nvSpPr>
          <p:cNvPr id="31" name="Rectangle 81"/>
          <p:cNvSpPr/>
          <p:nvPr/>
        </p:nvSpPr>
        <p:spPr>
          <a:xfrm>
            <a:off x="6380839" y="3308749"/>
            <a:ext cx="4395594"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smtClean="0">
                <a:solidFill>
                  <a:schemeClr val="tx2">
                    <a:lumMod val="50000"/>
                  </a:schemeClr>
                </a:solidFill>
                <a:latin typeface="+mn-ea"/>
              </a:rPr>
              <a:t>实时数据区</a:t>
            </a:r>
            <a:endParaRPr lang="en-US" sz="1400" kern="0" dirty="0">
              <a:solidFill>
                <a:schemeClr val="tx2">
                  <a:lumMod val="50000"/>
                </a:schemeClr>
              </a:solidFill>
              <a:latin typeface="+mn-ea"/>
            </a:endParaRPr>
          </a:p>
        </p:txBody>
      </p:sp>
      <p:cxnSp>
        <p:nvCxnSpPr>
          <p:cNvPr id="32" name="Straight Connector 82"/>
          <p:cNvCxnSpPr/>
          <p:nvPr/>
        </p:nvCxnSpPr>
        <p:spPr bwMode="auto">
          <a:xfrm>
            <a:off x="6427876" y="4094725"/>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3" name="Straight Connector 83"/>
          <p:cNvCxnSpPr/>
          <p:nvPr/>
        </p:nvCxnSpPr>
        <p:spPr bwMode="auto">
          <a:xfrm>
            <a:off x="6427876" y="4667021"/>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4" name="Straight Connector 84"/>
          <p:cNvCxnSpPr/>
          <p:nvPr/>
        </p:nvCxnSpPr>
        <p:spPr bwMode="auto">
          <a:xfrm>
            <a:off x="6427876" y="5235549"/>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5" name="Straight Connector 85"/>
          <p:cNvCxnSpPr/>
          <p:nvPr/>
        </p:nvCxnSpPr>
        <p:spPr bwMode="auto">
          <a:xfrm>
            <a:off x="6427876" y="5794197"/>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sp>
        <p:nvSpPr>
          <p:cNvPr id="36" name="矩形 35"/>
          <p:cNvSpPr/>
          <p:nvPr/>
        </p:nvSpPr>
        <p:spPr bwMode="auto">
          <a:xfrm>
            <a:off x="8965661" y="935031"/>
            <a:ext cx="936000" cy="5400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mn-ea"/>
              <a:ea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大数据分析平台总体架构</a:t>
            </a:r>
            <a:r>
              <a:rPr lang="en-US" altLang="zh-CN" dirty="0" smtClean="0"/>
              <a:t>——</a:t>
            </a:r>
            <a:r>
              <a:rPr lang="zh-CN" altLang="en-US" dirty="0" smtClean="0"/>
              <a:t>元数据管理</a:t>
            </a:r>
            <a:endParaRPr lang="zh-CN" altLang="en-US" dirty="0"/>
          </a:p>
        </p:txBody>
      </p:sp>
      <p:pic>
        <p:nvPicPr>
          <p:cNvPr id="18"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6226" y="2782272"/>
            <a:ext cx="2555805" cy="1538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直角三角形 18"/>
          <p:cNvSpPr/>
          <p:nvPr/>
        </p:nvSpPr>
        <p:spPr bwMode="auto">
          <a:xfrm flipH="1">
            <a:off x="1509503" y="827922"/>
            <a:ext cx="1152528" cy="1908000"/>
          </a:xfrm>
          <a:prstGeom prst="rtTriangle">
            <a:avLst/>
          </a:prstGeom>
          <a:solidFill>
            <a:srgbClr val="81C0FF"/>
          </a:solidFill>
          <a:ln w="9525" cap="flat" cmpd="sng" algn="ctr">
            <a:solidFill>
              <a:schemeClr val="tx2">
                <a:lumMod val="20000"/>
                <a:lumOff val="80000"/>
              </a:schemeClr>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0" name="直角三角形 19"/>
          <p:cNvSpPr/>
          <p:nvPr/>
        </p:nvSpPr>
        <p:spPr bwMode="auto">
          <a:xfrm flipH="1" flipV="1">
            <a:off x="1509503" y="4357473"/>
            <a:ext cx="1152528" cy="1908000"/>
          </a:xfrm>
          <a:prstGeom prst="rtTriangle">
            <a:avLst/>
          </a:prstGeom>
          <a:solidFill>
            <a:srgbClr val="81C0FF"/>
          </a:solidFill>
          <a:ln w="9525" cap="flat" cmpd="sng" algn="ctr">
            <a:solidFill>
              <a:schemeClr val="tx2">
                <a:lumMod val="20000"/>
                <a:lumOff val="80000"/>
              </a:schemeClr>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 name="圆角矩形 3"/>
          <p:cNvSpPr/>
          <p:nvPr/>
        </p:nvSpPr>
        <p:spPr bwMode="auto">
          <a:xfrm>
            <a:off x="1365437" y="3240087"/>
            <a:ext cx="324000" cy="648000"/>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4" name="Text Box 7"/>
          <p:cNvSpPr txBox="1">
            <a:spLocks noChangeArrowheads="1"/>
          </p:cNvSpPr>
          <p:nvPr/>
        </p:nvSpPr>
        <p:spPr bwMode="auto">
          <a:xfrm>
            <a:off x="2826716" y="827922"/>
            <a:ext cx="8407241" cy="1763868"/>
          </a:xfrm>
          <a:prstGeom prst="rect">
            <a:avLst/>
          </a:prstGeom>
          <a:noFill/>
          <a:ln w="9525" algn="ctr">
            <a:noFill/>
            <a:miter lim="800000"/>
          </a:ln>
        </p:spPr>
        <p:txBody>
          <a:bodyPr lIns="36000" tIns="36000" rIns="36000" bIns="36000" anchor="t"/>
          <a:lstStyle/>
          <a:p>
            <a:pPr marL="177800" lvl="1" indent="-177800" defTabSz="714375" eaLnBrk="0" hangingPunct="0">
              <a:lnSpc>
                <a:spcPct val="130000"/>
              </a:lnSpc>
              <a:spcBef>
                <a:spcPts val="0"/>
              </a:spcBef>
              <a:buClr>
                <a:srgbClr val="EE8A04"/>
              </a:buClr>
              <a:buSzPct val="8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业务元数据：面向业务人员，从业务术语、业务描述、业务指标和业务规则等几个方面对数据进行描述</a:t>
            </a:r>
            <a:endParaRPr lang="zh-CN" altLang="en-US" sz="1600" b="1" dirty="0">
              <a:solidFill>
                <a:schemeClr val="tx1">
                  <a:lumMod val="50000"/>
                  <a:lumOff val="50000"/>
                </a:schemeClr>
              </a:solidFill>
              <a:latin typeface="+mj-ea"/>
              <a:ea typeface="+mj-ea"/>
            </a:endParaRPr>
          </a:p>
          <a:p>
            <a:pPr marL="177800" lvl="1" indent="-177800" defTabSz="714375" eaLnBrk="0" hangingPunct="0">
              <a:lnSpc>
                <a:spcPct val="130000"/>
              </a:lnSpc>
              <a:spcBef>
                <a:spcPts val="0"/>
              </a:spcBef>
              <a:buClr>
                <a:srgbClr val="EE8A04"/>
              </a:buClr>
              <a:buSzPct val="8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管理元数据：面向数据管理人员，从运维管理的角度描述数据处理、数据质量和数据安全的状态信息</a:t>
            </a:r>
            <a:endParaRPr lang="zh-CN" altLang="en-US" sz="1600" b="1" dirty="0">
              <a:solidFill>
                <a:schemeClr val="tx1">
                  <a:lumMod val="50000"/>
                  <a:lumOff val="50000"/>
                </a:schemeClr>
              </a:solidFill>
              <a:latin typeface="+mj-ea"/>
              <a:ea typeface="+mj-ea"/>
            </a:endParaRPr>
          </a:p>
          <a:p>
            <a:pPr marL="177800" lvl="1" indent="-177800" defTabSz="714375" eaLnBrk="0" hangingPunct="0">
              <a:lnSpc>
                <a:spcPct val="130000"/>
              </a:lnSpc>
              <a:spcBef>
                <a:spcPts val="0"/>
              </a:spcBef>
              <a:buClr>
                <a:srgbClr val="EE8A04"/>
              </a:buClr>
              <a:buSzPct val="8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技术元数据：面向技术人员，从数据结构和数据处理细节方面对数据进行技术化描述</a:t>
            </a:r>
            <a:endParaRPr lang="zh-CN" altLang="en-US" sz="1600" b="1" dirty="0">
              <a:solidFill>
                <a:schemeClr val="tx1">
                  <a:lumMod val="50000"/>
                  <a:lumOff val="50000"/>
                </a:schemeClr>
              </a:solidFill>
              <a:latin typeface="+mj-ea"/>
              <a:ea typeface="+mj-ea"/>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6717" y="2513054"/>
            <a:ext cx="8407240" cy="389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大数据分析平台建设目标</a:t>
            </a:r>
            <a:endParaRPr lang="zh-CN" altLang="en-US" dirty="0"/>
          </a:p>
        </p:txBody>
      </p:sp>
      <p:sp>
        <p:nvSpPr>
          <p:cNvPr id="5" name="AutoShape 97"/>
          <p:cNvSpPr>
            <a:spLocks noChangeArrowheads="1"/>
          </p:cNvSpPr>
          <p:nvPr/>
        </p:nvSpPr>
        <p:spPr bwMode="auto">
          <a:xfrm>
            <a:off x="7096447" y="5268904"/>
            <a:ext cx="1064977" cy="548640"/>
          </a:xfrm>
          <a:prstGeom prst="flowChartMagneticDisk">
            <a:avLst/>
          </a:prstGeom>
          <a:solidFill>
            <a:srgbClr val="FFFF99"/>
          </a:solidFill>
          <a:ln w="9525">
            <a:solidFill>
              <a:srgbClr val="000000"/>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smtClean="0">
                <a:ln>
                  <a:noFill/>
                </a:ln>
                <a:solidFill>
                  <a:srgbClr val="000000"/>
                </a:solidFill>
                <a:effectLst/>
                <a:uLnTx/>
                <a:uFillTx/>
                <a:latin typeface="+mj-ea"/>
                <a:ea typeface="+mj-ea"/>
              </a:rPr>
              <a:t>外部非结构化数据</a:t>
            </a:r>
            <a:endParaRPr kumimoji="0" lang="zh-CN" altLang="en-US" sz="1000" b="0" i="0" u="none" strike="noStrike" kern="0" cap="none" spc="0" normalizeH="0" baseline="0" noProof="0" dirty="0">
              <a:ln>
                <a:noFill/>
              </a:ln>
              <a:solidFill>
                <a:srgbClr val="000000"/>
              </a:solidFill>
              <a:effectLst/>
              <a:uLnTx/>
              <a:uFillTx/>
              <a:latin typeface="+mj-ea"/>
              <a:ea typeface="+mj-ea"/>
            </a:endParaRPr>
          </a:p>
        </p:txBody>
      </p:sp>
      <p:sp>
        <p:nvSpPr>
          <p:cNvPr id="6" name="Freeform 3"/>
          <p:cNvSpPr/>
          <p:nvPr/>
        </p:nvSpPr>
        <p:spPr bwMode="auto">
          <a:xfrm>
            <a:off x="1678309" y="1677458"/>
            <a:ext cx="7518400" cy="1797050"/>
          </a:xfrm>
          <a:custGeom>
            <a:avLst/>
            <a:gdLst/>
            <a:ahLst/>
            <a:cxnLst>
              <a:cxn ang="0">
                <a:pos x="1792" y="1200"/>
              </a:cxn>
              <a:cxn ang="0">
                <a:pos x="344" y="592"/>
              </a:cxn>
              <a:cxn ang="0">
                <a:pos x="64" y="72"/>
              </a:cxn>
              <a:cxn ang="0">
                <a:pos x="0" y="32"/>
              </a:cxn>
              <a:cxn ang="0">
                <a:pos x="5624" y="0"/>
              </a:cxn>
              <a:cxn ang="0">
                <a:pos x="5384" y="544"/>
              </a:cxn>
              <a:cxn ang="0">
                <a:pos x="3952" y="1216"/>
              </a:cxn>
              <a:cxn ang="0">
                <a:pos x="1792" y="1200"/>
              </a:cxn>
            </a:cxnLst>
            <a:rect l="0" t="0" r="r" b="b"/>
            <a:pathLst>
              <a:path w="5624" h="1216">
                <a:moveTo>
                  <a:pt x="1792" y="1200"/>
                </a:moveTo>
                <a:lnTo>
                  <a:pt x="344" y="592"/>
                </a:lnTo>
                <a:lnTo>
                  <a:pt x="64" y="72"/>
                </a:lnTo>
                <a:lnTo>
                  <a:pt x="0" y="32"/>
                </a:lnTo>
                <a:lnTo>
                  <a:pt x="5624" y="0"/>
                </a:lnTo>
                <a:lnTo>
                  <a:pt x="5384" y="544"/>
                </a:lnTo>
                <a:lnTo>
                  <a:pt x="3952" y="1216"/>
                </a:lnTo>
                <a:lnTo>
                  <a:pt x="1792" y="1200"/>
                </a:lnTo>
                <a:close/>
              </a:path>
            </a:pathLst>
          </a:custGeom>
          <a:gradFill rotWithShape="1">
            <a:gsLst>
              <a:gs pos="0">
                <a:srgbClr val="83C2E5">
                  <a:gamma/>
                  <a:tint val="0"/>
                  <a:invGamma/>
                </a:srgbClr>
              </a:gs>
              <a:gs pos="100000">
                <a:srgbClr val="83C2E5"/>
              </a:gs>
            </a:gsLst>
            <a:lin ang="5400000" scaled="1"/>
          </a:gradFill>
          <a:ln w="12700" cap="flat" cmpd="sng">
            <a:noFill/>
            <a:prstDash val="solid"/>
            <a:round/>
            <a:headEnd type="none" w="med" len="med"/>
            <a:tailEnd type="none" w="med" len="med"/>
          </a:ln>
          <a:effectLst>
            <a:outerShdw algn="ctr" rotWithShape="0">
              <a:srgbClr val="FFFFFF"/>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nvGrpSpPr>
          <p:cNvPr id="7" name="Group 34"/>
          <p:cNvGrpSpPr/>
          <p:nvPr/>
        </p:nvGrpSpPr>
        <p:grpSpPr bwMode="auto">
          <a:xfrm>
            <a:off x="2267272" y="2044171"/>
            <a:ext cx="1436687" cy="838200"/>
            <a:chOff x="2062" y="530"/>
            <a:chExt cx="766" cy="449"/>
          </a:xfrm>
        </p:grpSpPr>
        <p:sp>
          <p:nvSpPr>
            <p:cNvPr id="8" name="Oval 35"/>
            <p:cNvSpPr>
              <a:spLocks noChangeArrowheads="1"/>
            </p:cNvSpPr>
            <p:nvPr/>
          </p:nvSpPr>
          <p:spPr bwMode="auto">
            <a:xfrm>
              <a:off x="2062" y="530"/>
              <a:ext cx="766" cy="449"/>
            </a:xfrm>
            <a:prstGeom prst="ellipse">
              <a:avLst/>
            </a:prstGeom>
            <a:noFill/>
            <a:ln w="19050" algn="ctr">
              <a:solidFill>
                <a:srgbClr val="006699"/>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aphicFrame>
          <p:nvGraphicFramePr>
            <p:cNvPr id="9" name="Object 2"/>
            <p:cNvGraphicFramePr>
              <a:graphicFrameLocks noChangeAspect="1"/>
            </p:cNvGraphicFramePr>
            <p:nvPr/>
          </p:nvGraphicFramePr>
          <p:xfrm>
            <a:off x="2120" y="567"/>
            <a:ext cx="637" cy="412"/>
          </p:xfrm>
          <a:graphic>
            <a:graphicData uri="http://schemas.openxmlformats.org/presentationml/2006/ole">
              <mc:AlternateContent xmlns:mc="http://schemas.openxmlformats.org/markup-compatibility/2006">
                <mc:Choice xmlns:v="urn:schemas-microsoft-com:vml" Requires="v">
                  <p:oleObj spid="_x0000_s1025" name="Chart" r:id="rId1" imgW="5746115" imgH="3836670" progId="MSGraph.Chart.8">
                    <p:embed followColorScheme="full"/>
                  </p:oleObj>
                </mc:Choice>
                <mc:Fallback>
                  <p:oleObj name="Chart" r:id="rId1" imgW="5746115" imgH="3836670" progId="MSGraph.Chart.8">
                    <p:embed followColorScheme="full"/>
                    <p:pic>
                      <p:nvPicPr>
                        <p:cNvPr id="0" name="图片 1024"/>
                        <p:cNvPicPr>
                          <a:picLocks noChangeAspect="1"/>
                        </p:cNvPicPr>
                        <p:nvPr/>
                      </p:nvPicPr>
                      <p:blipFill>
                        <a:blip r:embed="rId2"/>
                        <a:stretch>
                          <a:fillRect/>
                        </a:stretch>
                      </p:blipFill>
                      <p:spPr>
                        <a:xfrm>
                          <a:off x="2120" y="567"/>
                          <a:ext cx="637" cy="412"/>
                        </a:xfrm>
                        <a:prstGeom prst="rect">
                          <a:avLst/>
                        </a:prstGeom>
                        <a:noFill/>
                        <a:ln w="9525">
                          <a:noFill/>
                        </a:ln>
                      </p:spPr>
                    </p:pic>
                  </p:oleObj>
                </mc:Fallback>
              </mc:AlternateContent>
            </a:graphicData>
          </a:graphic>
        </p:graphicFrame>
      </p:grpSp>
      <p:sp>
        <p:nvSpPr>
          <p:cNvPr id="10" name="Text Box 37"/>
          <p:cNvSpPr txBox="1">
            <a:spLocks noChangeArrowheads="1"/>
          </p:cNvSpPr>
          <p:nvPr/>
        </p:nvSpPr>
        <p:spPr bwMode="auto">
          <a:xfrm>
            <a:off x="2224409" y="1679046"/>
            <a:ext cx="1436688" cy="424732"/>
          </a:xfrm>
          <a:prstGeom prst="rect">
            <a:avLst/>
          </a:prstGeom>
          <a:noFill/>
          <a:ln w="19050" algn="ctr">
            <a:noFill/>
            <a:miter lim="800000"/>
          </a:ln>
        </p:spPr>
        <p:txBody>
          <a:bodyPr>
            <a:spAutoFit/>
          </a:bodyPr>
          <a:lstStyle/>
          <a:p>
            <a:pPr algn="ctr">
              <a:lnSpc>
                <a:spcPct val="90000"/>
              </a:lnSpc>
              <a:spcBef>
                <a:spcPct val="50000"/>
              </a:spcBef>
              <a:defRPr/>
            </a:pPr>
            <a:r>
              <a:rPr lang="zh-CN" altLang="en-US" sz="1200" dirty="0">
                <a:latin typeface="+mj-ea"/>
                <a:ea typeface="+mj-ea"/>
              </a:rPr>
              <a:t>统一制定目标和分析模型</a:t>
            </a:r>
            <a:endParaRPr lang="zh-CN" altLang="en-US" sz="1200" dirty="0">
              <a:latin typeface="+mj-ea"/>
              <a:ea typeface="+mj-ea"/>
            </a:endParaRPr>
          </a:p>
        </p:txBody>
      </p:sp>
      <p:grpSp>
        <p:nvGrpSpPr>
          <p:cNvPr id="11" name="Group 38"/>
          <p:cNvGrpSpPr/>
          <p:nvPr/>
        </p:nvGrpSpPr>
        <p:grpSpPr bwMode="auto">
          <a:xfrm>
            <a:off x="4003997" y="3120496"/>
            <a:ext cx="3441700" cy="2240935"/>
            <a:chOff x="1488" y="1390"/>
            <a:chExt cx="2168" cy="2304"/>
          </a:xfrm>
        </p:grpSpPr>
        <p:sp>
          <p:nvSpPr>
            <p:cNvPr id="12" name="Oval 39"/>
            <p:cNvSpPr>
              <a:spLocks noChangeArrowheads="1"/>
            </p:cNvSpPr>
            <p:nvPr/>
          </p:nvSpPr>
          <p:spPr bwMode="auto">
            <a:xfrm>
              <a:off x="2084" y="3484"/>
              <a:ext cx="995" cy="193"/>
            </a:xfrm>
            <a:prstGeom prst="ellipse">
              <a:avLst/>
            </a:prstGeom>
            <a:solidFill>
              <a:srgbClr val="D6EBF6"/>
            </a:solidFill>
            <a:ln w="6350">
              <a:solidFill>
                <a:srgbClr val="000000"/>
              </a:solidFill>
              <a:round/>
            </a:ln>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 name="Oval 40"/>
            <p:cNvSpPr>
              <a:spLocks noChangeArrowheads="1"/>
            </p:cNvSpPr>
            <p:nvPr/>
          </p:nvSpPr>
          <p:spPr bwMode="auto">
            <a:xfrm>
              <a:off x="1850" y="2630"/>
              <a:ext cx="1463" cy="331"/>
            </a:xfrm>
            <a:prstGeom prst="ellipse">
              <a:avLst/>
            </a:prstGeom>
            <a:solidFill>
              <a:srgbClr val="D6EBF6"/>
            </a:solidFill>
            <a:ln w="6350">
              <a:solidFill>
                <a:srgbClr val="000000"/>
              </a:solidFill>
              <a:round/>
            </a:ln>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 name="Freeform 41"/>
            <p:cNvSpPr/>
            <p:nvPr/>
          </p:nvSpPr>
          <p:spPr bwMode="auto">
            <a:xfrm>
              <a:off x="1846" y="2795"/>
              <a:ext cx="1468" cy="752"/>
            </a:xfrm>
            <a:custGeom>
              <a:avLst/>
              <a:gdLst/>
              <a:ahLst/>
              <a:cxnLst>
                <a:cxn ang="0">
                  <a:pos x="0" y="0"/>
                </a:cxn>
                <a:cxn ang="0">
                  <a:pos x="239" y="633"/>
                </a:cxn>
                <a:cxn ang="0">
                  <a:pos x="1234" y="633"/>
                </a:cxn>
                <a:cxn ang="0">
                  <a:pos x="1468" y="0"/>
                </a:cxn>
                <a:cxn ang="0">
                  <a:pos x="0" y="0"/>
                </a:cxn>
              </a:cxnLst>
              <a:rect l="0" t="0" r="r" b="b"/>
              <a:pathLst>
                <a:path w="1468" h="752">
                  <a:moveTo>
                    <a:pt x="0" y="0"/>
                  </a:moveTo>
                  <a:cubicBezTo>
                    <a:pt x="0" y="0"/>
                    <a:pt x="119" y="316"/>
                    <a:pt x="239" y="633"/>
                  </a:cubicBezTo>
                  <a:cubicBezTo>
                    <a:pt x="284" y="749"/>
                    <a:pt x="1183" y="752"/>
                    <a:pt x="1234" y="633"/>
                  </a:cubicBezTo>
                  <a:cubicBezTo>
                    <a:pt x="1234" y="633"/>
                    <a:pt x="1351" y="316"/>
                    <a:pt x="1468" y="0"/>
                  </a:cubicBezTo>
                  <a:cubicBezTo>
                    <a:pt x="1270" y="231"/>
                    <a:pt x="81" y="185"/>
                    <a:pt x="0" y="0"/>
                  </a:cubicBezTo>
                  <a:close/>
                </a:path>
              </a:pathLst>
            </a:custGeom>
            <a:gradFill rotWithShape="0">
              <a:gsLst>
                <a:gs pos="0">
                  <a:srgbClr val="D6EBF6">
                    <a:gamma/>
                    <a:shade val="76078"/>
                    <a:invGamma/>
                  </a:srgbClr>
                </a:gs>
                <a:gs pos="50000">
                  <a:srgbClr val="D6EBF6"/>
                </a:gs>
                <a:gs pos="100000">
                  <a:srgbClr val="D6EBF6">
                    <a:gamma/>
                    <a:shade val="76078"/>
                    <a:invGamma/>
                  </a:srgbClr>
                </a:gs>
              </a:gsLst>
              <a:lin ang="0" scaled="1"/>
            </a:gradFill>
            <a:ln w="6350" cap="flat" cmpd="sng">
              <a:solidFill>
                <a:srgbClr val="000066"/>
              </a:solidFill>
              <a:prstDash val="solid"/>
              <a:round/>
            </a:ln>
            <a:effec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 name="Oval 42"/>
            <p:cNvSpPr>
              <a:spLocks noChangeArrowheads="1"/>
            </p:cNvSpPr>
            <p:nvPr/>
          </p:nvSpPr>
          <p:spPr bwMode="auto">
            <a:xfrm>
              <a:off x="1494" y="1390"/>
              <a:ext cx="2160" cy="490"/>
            </a:xfrm>
            <a:prstGeom prst="ellipse">
              <a:avLst/>
            </a:prstGeom>
            <a:solidFill>
              <a:srgbClr val="D6EBF6"/>
            </a:solidFill>
            <a:ln w="6350">
              <a:solidFill>
                <a:srgbClr val="000000"/>
              </a:solidFill>
              <a:round/>
            </a:ln>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 name="Freeform 43"/>
            <p:cNvSpPr/>
            <p:nvPr/>
          </p:nvSpPr>
          <p:spPr bwMode="auto">
            <a:xfrm>
              <a:off x="1488" y="1635"/>
              <a:ext cx="2168" cy="1120"/>
            </a:xfrm>
            <a:custGeom>
              <a:avLst/>
              <a:gdLst/>
              <a:ahLst/>
              <a:cxnLst>
                <a:cxn ang="0">
                  <a:pos x="0" y="0"/>
                </a:cxn>
                <a:cxn ang="0">
                  <a:pos x="353" y="934"/>
                </a:cxn>
                <a:cxn ang="0">
                  <a:pos x="1823" y="934"/>
                </a:cxn>
                <a:cxn ang="0">
                  <a:pos x="2168" y="0"/>
                </a:cxn>
                <a:cxn ang="0">
                  <a:pos x="0" y="0"/>
                </a:cxn>
              </a:cxnLst>
              <a:rect l="0" t="0" r="r" b="b"/>
              <a:pathLst>
                <a:path w="2168" h="1119">
                  <a:moveTo>
                    <a:pt x="0" y="0"/>
                  </a:moveTo>
                  <a:cubicBezTo>
                    <a:pt x="0" y="0"/>
                    <a:pt x="176" y="467"/>
                    <a:pt x="353" y="934"/>
                  </a:cubicBezTo>
                  <a:cubicBezTo>
                    <a:pt x="440" y="1109"/>
                    <a:pt x="1706" y="1119"/>
                    <a:pt x="1823" y="934"/>
                  </a:cubicBezTo>
                  <a:cubicBezTo>
                    <a:pt x="1823" y="934"/>
                    <a:pt x="1995" y="467"/>
                    <a:pt x="2168" y="0"/>
                  </a:cubicBezTo>
                  <a:cubicBezTo>
                    <a:pt x="1875" y="341"/>
                    <a:pt x="120" y="273"/>
                    <a:pt x="0" y="0"/>
                  </a:cubicBezTo>
                  <a:close/>
                </a:path>
              </a:pathLst>
            </a:custGeom>
            <a:gradFill rotWithShape="0">
              <a:gsLst>
                <a:gs pos="0">
                  <a:srgbClr val="D6EBF6">
                    <a:gamma/>
                    <a:shade val="76078"/>
                    <a:invGamma/>
                  </a:srgbClr>
                </a:gs>
                <a:gs pos="50000">
                  <a:srgbClr val="D6EBF6"/>
                </a:gs>
                <a:gs pos="100000">
                  <a:srgbClr val="D6EBF6">
                    <a:gamma/>
                    <a:shade val="76078"/>
                    <a:invGamma/>
                  </a:srgbClr>
                </a:gs>
              </a:gsLst>
              <a:lin ang="0" scaled="1"/>
            </a:gradFill>
            <a:ln w="6350" cap="flat" cmpd="sng">
              <a:solidFill>
                <a:srgbClr val="000000"/>
              </a:solidFill>
              <a:prstDash val="solid"/>
              <a:round/>
            </a:ln>
            <a:effec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 name="Oval 44"/>
            <p:cNvSpPr>
              <a:spLocks noChangeArrowheads="1"/>
            </p:cNvSpPr>
            <p:nvPr/>
          </p:nvSpPr>
          <p:spPr bwMode="auto">
            <a:xfrm>
              <a:off x="1844" y="2415"/>
              <a:ext cx="1462" cy="282"/>
            </a:xfrm>
            <a:prstGeom prst="ellipse">
              <a:avLst/>
            </a:prstGeom>
            <a:noFill/>
            <a:ln w="6350">
              <a:solidFill>
                <a:srgbClr val="006699"/>
              </a:solidFill>
              <a:round/>
            </a:ln>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 name="Text Box 45"/>
            <p:cNvSpPr txBox="1">
              <a:spLocks noChangeArrowheads="1"/>
            </p:cNvSpPr>
            <p:nvPr/>
          </p:nvSpPr>
          <p:spPr bwMode="auto">
            <a:xfrm>
              <a:off x="2208" y="2981"/>
              <a:ext cx="775" cy="190"/>
            </a:xfrm>
            <a:prstGeom prst="rect">
              <a:avLst/>
            </a:prstGeom>
            <a:noFill/>
            <a:ln w="6350">
              <a:noFill/>
              <a:miter lim="800000"/>
            </a:ln>
          </p:spPr>
          <p:txBody>
            <a:bodyPr wrap="square" lIns="0" tIns="0" rIns="0" bIns="0"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200" b="0" i="0" u="none" strike="noStrike" kern="0" cap="none" spc="0" normalizeH="0" baseline="0" noProof="0" dirty="0" smtClean="0">
                  <a:ln>
                    <a:noFill/>
                  </a:ln>
                  <a:solidFill>
                    <a:sysClr val="windowText" lastClr="000000"/>
                  </a:solidFill>
                  <a:effectLst/>
                  <a:uLnTx/>
                  <a:uFillTx/>
                  <a:latin typeface="+mj-ea"/>
                  <a:ea typeface="+mj-ea"/>
                </a:rPr>
                <a:t>统一划分分析主题</a:t>
              </a:r>
              <a:endParaRPr kumimoji="1" lang="zh-CN" altLang="en-US" sz="1200" b="0" i="0" u="none" strike="noStrike" kern="0" cap="none" spc="0" normalizeH="0" baseline="0" noProof="0" dirty="0">
                <a:ln>
                  <a:noFill/>
                </a:ln>
                <a:solidFill>
                  <a:sysClr val="windowText" lastClr="000000"/>
                </a:solidFill>
                <a:effectLst/>
                <a:uLnTx/>
                <a:uFillTx/>
                <a:latin typeface="+mj-ea"/>
                <a:ea typeface="+mj-ea"/>
              </a:endParaRPr>
            </a:p>
          </p:txBody>
        </p:sp>
        <p:sp>
          <p:nvSpPr>
            <p:cNvPr id="19" name="Text Box 46"/>
            <p:cNvSpPr txBox="1">
              <a:spLocks noChangeArrowheads="1"/>
            </p:cNvSpPr>
            <p:nvPr/>
          </p:nvSpPr>
          <p:spPr bwMode="auto">
            <a:xfrm>
              <a:off x="2197" y="3252"/>
              <a:ext cx="776" cy="190"/>
            </a:xfrm>
            <a:prstGeom prst="rect">
              <a:avLst/>
            </a:prstGeom>
            <a:noFill/>
            <a:ln w="6350">
              <a:noFill/>
              <a:miter lim="800000"/>
            </a:ln>
          </p:spPr>
          <p:txBody>
            <a:bodyPr wrap="none" lIns="0" tIns="0" rIns="0" bIns="0"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200" b="0" i="0" u="none" strike="noStrike" kern="0" cap="none" spc="0" normalizeH="0" baseline="0" noProof="0" dirty="0" smtClean="0">
                  <a:ln>
                    <a:noFill/>
                  </a:ln>
                  <a:solidFill>
                    <a:sysClr val="windowText" lastClr="000000"/>
                  </a:solidFill>
                  <a:effectLst/>
                  <a:uLnTx/>
                  <a:uFillTx/>
                  <a:latin typeface="+mj-ea"/>
                  <a:ea typeface="+mj-ea"/>
                </a:rPr>
                <a:t>统一设计数据</a:t>
              </a:r>
              <a:r>
                <a:rPr kumimoji="1" lang="zh-CN" altLang="en-US" sz="1200" b="0" i="0" u="none" strike="noStrike" kern="0" cap="none" spc="0" normalizeH="0" baseline="0" noProof="0" dirty="0">
                  <a:ln>
                    <a:noFill/>
                  </a:ln>
                  <a:solidFill>
                    <a:sysClr val="windowText" lastClr="000000"/>
                  </a:solidFill>
                  <a:effectLst/>
                  <a:uLnTx/>
                  <a:uFillTx/>
                  <a:latin typeface="+mj-ea"/>
                  <a:ea typeface="+mj-ea"/>
                </a:rPr>
                <a:t>模式</a:t>
              </a:r>
              <a:endParaRPr kumimoji="1" lang="zh-CN" altLang="en-US" sz="1200" b="0" i="0" u="none" strike="noStrike" kern="0" cap="none" spc="0" normalizeH="0" baseline="0" noProof="0" dirty="0">
                <a:ln>
                  <a:noFill/>
                </a:ln>
                <a:solidFill>
                  <a:sysClr val="windowText" lastClr="000000"/>
                </a:solidFill>
                <a:effectLst/>
                <a:uLnTx/>
                <a:uFillTx/>
                <a:latin typeface="+mj-ea"/>
                <a:ea typeface="+mj-ea"/>
              </a:endParaRPr>
            </a:p>
          </p:txBody>
        </p:sp>
        <p:sp>
          <p:nvSpPr>
            <p:cNvPr id="20" name="Text Box 47"/>
            <p:cNvSpPr txBox="1">
              <a:spLocks noChangeArrowheads="1"/>
            </p:cNvSpPr>
            <p:nvPr/>
          </p:nvSpPr>
          <p:spPr bwMode="auto">
            <a:xfrm>
              <a:off x="2186" y="2710"/>
              <a:ext cx="790" cy="189"/>
            </a:xfrm>
            <a:prstGeom prst="rect">
              <a:avLst/>
            </a:prstGeom>
            <a:noFill/>
            <a:ln w="6350">
              <a:noFill/>
              <a:miter lim="800000"/>
            </a:ln>
          </p:spPr>
          <p:txBody>
            <a:bodyPr lIns="0" tIns="0" rIns="0" bIns="0"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200" b="0" i="0" u="none" strike="noStrike" kern="0" cap="none" spc="0" normalizeH="0" baseline="0" noProof="0" dirty="0" smtClean="0">
                  <a:ln>
                    <a:noFill/>
                  </a:ln>
                  <a:solidFill>
                    <a:sysClr val="windowText" lastClr="000000"/>
                  </a:solidFill>
                  <a:effectLst/>
                  <a:uLnTx/>
                  <a:uFillTx/>
                  <a:latin typeface="+mj-ea"/>
                  <a:ea typeface="+mj-ea"/>
                </a:rPr>
                <a:t>统一规划分析方法</a:t>
              </a:r>
              <a:endParaRPr kumimoji="1" lang="zh-CN" altLang="en-US" sz="1200" b="0" i="0" u="none" strike="noStrike" kern="0" cap="none" spc="0" normalizeH="0" baseline="0" noProof="0" dirty="0">
                <a:ln>
                  <a:noFill/>
                </a:ln>
                <a:solidFill>
                  <a:sysClr val="windowText" lastClr="000000"/>
                </a:solidFill>
                <a:effectLst/>
                <a:uLnTx/>
                <a:uFillTx/>
                <a:latin typeface="+mj-ea"/>
                <a:ea typeface="+mj-ea"/>
              </a:endParaRPr>
            </a:p>
          </p:txBody>
        </p:sp>
        <p:sp>
          <p:nvSpPr>
            <p:cNvPr id="21" name="Freeform 48"/>
            <p:cNvSpPr/>
            <p:nvPr/>
          </p:nvSpPr>
          <p:spPr bwMode="auto">
            <a:xfrm>
              <a:off x="1979" y="3146"/>
              <a:ext cx="1205" cy="245"/>
            </a:xfrm>
            <a:custGeom>
              <a:avLst/>
              <a:gdLst>
                <a:gd name="T0" fmla="*/ 0 w 1324"/>
                <a:gd name="T1" fmla="*/ 0 h 244"/>
                <a:gd name="T2" fmla="*/ 623 w 1324"/>
                <a:gd name="T3" fmla="*/ 1 h 244"/>
                <a:gd name="T4" fmla="*/ 0 60000 65536"/>
                <a:gd name="T5" fmla="*/ 0 60000 65536"/>
                <a:gd name="T6" fmla="*/ 0 w 1324"/>
                <a:gd name="T7" fmla="*/ 0 h 244"/>
                <a:gd name="T8" fmla="*/ 1324 w 1324"/>
                <a:gd name="T9" fmla="*/ 244 h 244"/>
              </a:gdLst>
              <a:ahLst/>
              <a:cxnLst>
                <a:cxn ang="T4">
                  <a:pos x="T0" y="T1"/>
                </a:cxn>
                <a:cxn ang="T5">
                  <a:pos x="T2" y="T3"/>
                </a:cxn>
              </a:cxnLst>
              <a:rect l="T6" t="T7" r="T8" b="T9"/>
              <a:pathLst>
                <a:path w="1324" h="244">
                  <a:moveTo>
                    <a:pt x="0" y="0"/>
                  </a:moveTo>
                  <a:cubicBezTo>
                    <a:pt x="0" y="0"/>
                    <a:pt x="607" y="244"/>
                    <a:pt x="1324" y="1"/>
                  </a:cubicBezTo>
                </a:path>
              </a:pathLst>
            </a:custGeom>
            <a:noFill/>
            <a:ln w="6350" cap="flat" cmpd="sng">
              <a:solidFill>
                <a:srgbClr val="000000"/>
              </a:solidFill>
              <a:prstDash val="solid"/>
              <a:round/>
            </a:ln>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 name="Text Box 49"/>
            <p:cNvSpPr txBox="1">
              <a:spLocks noChangeArrowheads="1"/>
            </p:cNvSpPr>
            <p:nvPr/>
          </p:nvSpPr>
          <p:spPr bwMode="auto">
            <a:xfrm>
              <a:off x="2197" y="3504"/>
              <a:ext cx="776" cy="190"/>
            </a:xfrm>
            <a:prstGeom prst="rect">
              <a:avLst/>
            </a:prstGeom>
            <a:noFill/>
            <a:ln w="6350">
              <a:noFill/>
              <a:miter lim="800000"/>
            </a:ln>
          </p:spPr>
          <p:txBody>
            <a:bodyPr wrap="none" lIns="0" tIns="0" rIns="0" bIns="0"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200" b="0" i="0" u="none" strike="noStrike" kern="0" cap="none" spc="0" normalizeH="0" baseline="0" noProof="0" dirty="0" smtClean="0">
                  <a:ln>
                    <a:noFill/>
                  </a:ln>
                  <a:solidFill>
                    <a:sysClr val="windowText" lastClr="000000"/>
                  </a:solidFill>
                  <a:effectLst/>
                  <a:uLnTx/>
                  <a:uFillTx/>
                  <a:latin typeface="+mj-ea"/>
                  <a:ea typeface="+mj-ea"/>
                </a:rPr>
                <a:t>统一部署技术</a:t>
              </a:r>
              <a:r>
                <a:rPr kumimoji="1" lang="zh-CN" altLang="en-US" sz="1200" b="0" i="0" u="none" strike="noStrike" kern="0" cap="none" spc="0" normalizeH="0" baseline="0" noProof="0" dirty="0">
                  <a:ln>
                    <a:noFill/>
                  </a:ln>
                  <a:solidFill>
                    <a:sysClr val="windowText" lastClr="000000"/>
                  </a:solidFill>
                  <a:effectLst/>
                  <a:uLnTx/>
                  <a:uFillTx/>
                  <a:latin typeface="+mj-ea"/>
                  <a:ea typeface="+mj-ea"/>
                </a:rPr>
                <a:t>基础</a:t>
              </a:r>
              <a:endParaRPr kumimoji="1" lang="zh-CN" altLang="en-US" sz="1200" b="0" i="0" u="none" strike="noStrike" kern="0" cap="none" spc="0" normalizeH="0" baseline="0" noProof="0" dirty="0">
                <a:ln>
                  <a:noFill/>
                </a:ln>
                <a:solidFill>
                  <a:sysClr val="windowText" lastClr="000000"/>
                </a:solidFill>
                <a:effectLst/>
                <a:uLnTx/>
                <a:uFillTx/>
                <a:latin typeface="+mj-ea"/>
                <a:ea typeface="+mj-ea"/>
              </a:endParaRPr>
            </a:p>
          </p:txBody>
        </p:sp>
        <p:grpSp>
          <p:nvGrpSpPr>
            <p:cNvPr id="23" name="Group 50"/>
            <p:cNvGrpSpPr/>
            <p:nvPr/>
          </p:nvGrpSpPr>
          <p:grpSpPr bwMode="auto">
            <a:xfrm>
              <a:off x="2053" y="1886"/>
              <a:ext cx="1026" cy="237"/>
              <a:chOff x="3806" y="2064"/>
              <a:chExt cx="1730" cy="237"/>
            </a:xfrm>
          </p:grpSpPr>
          <p:sp>
            <p:nvSpPr>
              <p:cNvPr id="442" name="AutoShape 51"/>
              <p:cNvSpPr>
                <a:spLocks noChangeArrowheads="1"/>
              </p:cNvSpPr>
              <p:nvPr/>
            </p:nvSpPr>
            <p:spPr bwMode="auto">
              <a:xfrm flipV="1">
                <a:off x="3806" y="2064"/>
                <a:ext cx="1730" cy="8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546 w 21600"/>
                  <a:gd name="T13" fmla="*/ 3640 h 21600"/>
                  <a:gd name="T14" fmla="*/ 18054 w 21600"/>
                  <a:gd name="T15" fmla="*/ 17960 h 21600"/>
                </a:gdLst>
                <a:ahLst/>
                <a:cxnLst>
                  <a:cxn ang="T8">
                    <a:pos x="T0" y="T1"/>
                  </a:cxn>
                  <a:cxn ang="T9">
                    <a:pos x="T2" y="T3"/>
                  </a:cxn>
                  <a:cxn ang="T10">
                    <a:pos x="T4" y="T5"/>
                  </a:cxn>
                  <a:cxn ang="T11">
                    <a:pos x="T6" y="T7"/>
                  </a:cxn>
                </a:cxnLst>
                <a:rect l="T12" t="T13" r="T14" b="T15"/>
                <a:pathLst>
                  <a:path w="21600" h="21600">
                    <a:moveTo>
                      <a:pt x="0" y="0"/>
                    </a:moveTo>
                    <a:lnTo>
                      <a:pt x="3491" y="21600"/>
                    </a:lnTo>
                    <a:lnTo>
                      <a:pt x="18109" y="21600"/>
                    </a:lnTo>
                    <a:lnTo>
                      <a:pt x="21600" y="0"/>
                    </a:lnTo>
                    <a:close/>
                  </a:path>
                </a:pathLst>
              </a:custGeom>
              <a:solidFill>
                <a:srgbClr val="83C2E5"/>
              </a:solidFill>
              <a:ln w="6350">
                <a:solidFill>
                  <a:srgbClr val="006699"/>
                </a:solidFill>
                <a:miter lim="800000"/>
              </a:ln>
            </p:spPr>
            <p:txBody>
              <a:bodyPr wrap="none" lIns="45720" rIns="45720" anchor="ctr" anchorCtr="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43" name="Rectangle 52"/>
              <p:cNvSpPr>
                <a:spLocks noChangeArrowheads="1"/>
              </p:cNvSpPr>
              <p:nvPr/>
            </p:nvSpPr>
            <p:spPr bwMode="auto">
              <a:xfrm>
                <a:off x="3806" y="2152"/>
                <a:ext cx="1730" cy="149"/>
              </a:xfrm>
              <a:prstGeom prst="rect">
                <a:avLst/>
              </a:prstGeom>
              <a:solidFill>
                <a:srgbClr val="D6EBF6"/>
              </a:solidFill>
              <a:ln w="6350">
                <a:solidFill>
                  <a:srgbClr val="006699"/>
                </a:solidFill>
                <a:miter lim="800000"/>
              </a:ln>
            </p:spPr>
            <p:txBody>
              <a:bodyPr wrap="none" lIns="45720" rIns="45720" anchor="ctr" anchorCtr="1"/>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GB" sz="1200" b="0" i="0" u="none" strike="noStrike" kern="0" cap="none" spc="0" normalizeH="0" baseline="0" noProof="0" dirty="0">
                    <a:ln>
                      <a:noFill/>
                    </a:ln>
                    <a:solidFill>
                      <a:sysClr val="windowText" lastClr="000000"/>
                    </a:solidFill>
                    <a:effectLst/>
                    <a:uLnTx/>
                    <a:uFillTx/>
                    <a:latin typeface="+mj-ea"/>
                    <a:ea typeface="+mj-ea"/>
                  </a:rPr>
                  <a:t>统一定</a:t>
                </a:r>
                <a:r>
                  <a:rPr kumimoji="0" lang="zh-CN" altLang="en-GB" sz="1200" b="0" i="0" u="none" strike="noStrike" kern="0" cap="none" spc="0" normalizeH="0" baseline="0" noProof="0" dirty="0" smtClean="0">
                    <a:ln>
                      <a:noFill/>
                    </a:ln>
                    <a:solidFill>
                      <a:sysClr val="windowText" lastClr="000000"/>
                    </a:solidFill>
                    <a:effectLst/>
                    <a:uLnTx/>
                    <a:uFillTx/>
                    <a:latin typeface="+mj-ea"/>
                    <a:ea typeface="+mj-ea"/>
                  </a:rPr>
                  <a:t>义</a:t>
                </a:r>
                <a:r>
                  <a:rPr kumimoji="0" lang="en-US" altLang="zh-CN" sz="1200" b="0" i="0" u="none" strike="noStrike" kern="0" cap="none" spc="0" normalizeH="0" baseline="0" noProof="0" dirty="0" smtClean="0">
                    <a:ln>
                      <a:noFill/>
                    </a:ln>
                    <a:solidFill>
                      <a:sysClr val="windowText" lastClr="000000"/>
                    </a:solidFill>
                    <a:effectLst/>
                    <a:uLnTx/>
                    <a:uFillTx/>
                    <a:latin typeface="+mj-ea"/>
                    <a:ea typeface="+mj-ea"/>
                  </a:rPr>
                  <a:t>BI </a:t>
                </a: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应用</a:t>
                </a:r>
                <a:endParaRPr kumimoji="0" lang="zh-CN" altLang="en-GB" sz="1200" b="0" i="0" u="none" strike="noStrike" kern="0" cap="none" spc="0" normalizeH="0" baseline="0" noProof="0" dirty="0">
                  <a:ln>
                    <a:noFill/>
                  </a:ln>
                  <a:solidFill>
                    <a:sysClr val="windowText" lastClr="000000"/>
                  </a:solidFill>
                  <a:effectLst/>
                  <a:uLnTx/>
                  <a:uFillTx/>
                  <a:latin typeface="+mj-ea"/>
                  <a:ea typeface="+mj-ea"/>
                </a:endParaRPr>
              </a:p>
            </p:txBody>
          </p:sp>
        </p:grpSp>
        <p:grpSp>
          <p:nvGrpSpPr>
            <p:cNvPr id="24" name="Group 53"/>
            <p:cNvGrpSpPr/>
            <p:nvPr/>
          </p:nvGrpSpPr>
          <p:grpSpPr bwMode="auto">
            <a:xfrm rot="-5400000" flipH="1" flipV="1">
              <a:off x="2511" y="1791"/>
              <a:ext cx="173" cy="958"/>
              <a:chOff x="1150" y="1456"/>
              <a:chExt cx="1125" cy="2345"/>
            </a:xfrm>
          </p:grpSpPr>
          <p:sp>
            <p:nvSpPr>
              <p:cNvPr id="234" name="Rectangle 54"/>
              <p:cNvSpPr>
                <a:spLocks noChangeArrowheads="1"/>
              </p:cNvSpPr>
              <p:nvPr/>
            </p:nvSpPr>
            <p:spPr bwMode="auto">
              <a:xfrm>
                <a:off x="2040" y="1460"/>
                <a:ext cx="234" cy="2330"/>
              </a:xfrm>
              <a:prstGeom prst="rect">
                <a:avLst/>
              </a:prstGeom>
              <a:solidFill>
                <a:srgbClr val="D6EBF6"/>
              </a:solidFill>
              <a:ln w="12700">
                <a:solidFill>
                  <a:srgbClr val="000000"/>
                </a:solid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35" name="Freeform 55"/>
              <p:cNvSpPr/>
              <p:nvPr/>
            </p:nvSpPr>
            <p:spPr bwMode="auto">
              <a:xfrm>
                <a:off x="1148" y="1455"/>
                <a:ext cx="881" cy="2345"/>
              </a:xfrm>
              <a:custGeom>
                <a:avLst/>
                <a:gdLst>
                  <a:gd name="T0" fmla="*/ 884 w 885"/>
                  <a:gd name="T1" fmla="*/ 0 h 2345"/>
                  <a:gd name="T2" fmla="*/ 884 w 885"/>
                  <a:gd name="T3" fmla="*/ 0 h 2345"/>
                  <a:gd name="T4" fmla="*/ 0 w 885"/>
                  <a:gd name="T5" fmla="*/ 647 h 2345"/>
                  <a:gd name="T6" fmla="*/ 0 w 885"/>
                  <a:gd name="T7" fmla="*/ 1884 h 2345"/>
                  <a:gd name="T8" fmla="*/ 884 w 885"/>
                  <a:gd name="T9" fmla="*/ 2344 h 2345"/>
                  <a:gd name="T10" fmla="*/ 884 w 885"/>
                  <a:gd name="T11" fmla="*/ 0 h 2345"/>
                  <a:gd name="T12" fmla="*/ 0 60000 65536"/>
                  <a:gd name="T13" fmla="*/ 0 60000 65536"/>
                  <a:gd name="T14" fmla="*/ 0 60000 65536"/>
                  <a:gd name="T15" fmla="*/ 0 60000 65536"/>
                  <a:gd name="T16" fmla="*/ 0 60000 65536"/>
                  <a:gd name="T17" fmla="*/ 0 60000 65536"/>
                  <a:gd name="T18" fmla="*/ 0 w 885"/>
                  <a:gd name="T19" fmla="*/ 0 h 2345"/>
                  <a:gd name="T20" fmla="*/ 885 w 885"/>
                  <a:gd name="T21" fmla="*/ 2345 h 2345"/>
                </a:gdLst>
                <a:ahLst/>
                <a:cxnLst>
                  <a:cxn ang="T12">
                    <a:pos x="T0" y="T1"/>
                  </a:cxn>
                  <a:cxn ang="T13">
                    <a:pos x="T2" y="T3"/>
                  </a:cxn>
                  <a:cxn ang="T14">
                    <a:pos x="T4" y="T5"/>
                  </a:cxn>
                  <a:cxn ang="T15">
                    <a:pos x="T6" y="T7"/>
                  </a:cxn>
                  <a:cxn ang="T16">
                    <a:pos x="T8" y="T9"/>
                  </a:cxn>
                  <a:cxn ang="T17">
                    <a:pos x="T10" y="T11"/>
                  </a:cxn>
                </a:cxnLst>
                <a:rect l="T18" t="T19" r="T20" b="T21"/>
                <a:pathLst>
                  <a:path w="885" h="2345">
                    <a:moveTo>
                      <a:pt x="884" y="0"/>
                    </a:moveTo>
                    <a:lnTo>
                      <a:pt x="884" y="0"/>
                    </a:lnTo>
                    <a:lnTo>
                      <a:pt x="0" y="647"/>
                    </a:lnTo>
                    <a:lnTo>
                      <a:pt x="0" y="1884"/>
                    </a:lnTo>
                    <a:lnTo>
                      <a:pt x="884" y="2344"/>
                    </a:lnTo>
                    <a:lnTo>
                      <a:pt x="884" y="0"/>
                    </a:lnTo>
                  </a:path>
                </a:pathLst>
              </a:custGeom>
              <a:solidFill>
                <a:srgbClr val="D6EBF6"/>
              </a:solidFill>
              <a:ln w="12700" cap="rnd" cmpd="sng">
                <a:solidFill>
                  <a:srgbClr val="000000"/>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nvGrpSpPr>
              <p:cNvPr id="236" name="Group 56"/>
              <p:cNvGrpSpPr/>
              <p:nvPr/>
            </p:nvGrpSpPr>
            <p:grpSpPr bwMode="auto">
              <a:xfrm>
                <a:off x="2045" y="1580"/>
                <a:ext cx="225" cy="2105"/>
                <a:chOff x="2045" y="1580"/>
                <a:chExt cx="225" cy="2105"/>
              </a:xfrm>
            </p:grpSpPr>
            <p:sp>
              <p:nvSpPr>
                <p:cNvPr id="420" name="Line 57"/>
                <p:cNvSpPr>
                  <a:spLocks noChangeShapeType="1"/>
                </p:cNvSpPr>
                <p:nvPr/>
              </p:nvSpPr>
              <p:spPr bwMode="auto">
                <a:xfrm>
                  <a:off x="2040" y="1580"/>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1" name="Line 58"/>
                <p:cNvSpPr>
                  <a:spLocks noChangeShapeType="1"/>
                </p:cNvSpPr>
                <p:nvPr/>
              </p:nvSpPr>
              <p:spPr bwMode="auto">
                <a:xfrm>
                  <a:off x="2040" y="1678"/>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2" name="Line 59"/>
                <p:cNvSpPr>
                  <a:spLocks noChangeShapeType="1"/>
                </p:cNvSpPr>
                <p:nvPr/>
              </p:nvSpPr>
              <p:spPr bwMode="auto">
                <a:xfrm>
                  <a:off x="2040" y="1778"/>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3" name="Line 60"/>
                <p:cNvSpPr>
                  <a:spLocks noChangeShapeType="1"/>
                </p:cNvSpPr>
                <p:nvPr/>
              </p:nvSpPr>
              <p:spPr bwMode="auto">
                <a:xfrm>
                  <a:off x="2040" y="1878"/>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4" name="Line 61"/>
                <p:cNvSpPr>
                  <a:spLocks noChangeShapeType="1"/>
                </p:cNvSpPr>
                <p:nvPr/>
              </p:nvSpPr>
              <p:spPr bwMode="auto">
                <a:xfrm>
                  <a:off x="2040" y="1979"/>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5" name="Line 62"/>
                <p:cNvSpPr>
                  <a:spLocks noChangeShapeType="1"/>
                </p:cNvSpPr>
                <p:nvPr/>
              </p:nvSpPr>
              <p:spPr bwMode="auto">
                <a:xfrm>
                  <a:off x="2040" y="2077"/>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6" name="Line 63"/>
                <p:cNvSpPr>
                  <a:spLocks noChangeShapeType="1"/>
                </p:cNvSpPr>
                <p:nvPr/>
              </p:nvSpPr>
              <p:spPr bwMode="auto">
                <a:xfrm>
                  <a:off x="2040" y="2177"/>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7" name="Line 64"/>
                <p:cNvSpPr>
                  <a:spLocks noChangeShapeType="1"/>
                </p:cNvSpPr>
                <p:nvPr/>
              </p:nvSpPr>
              <p:spPr bwMode="auto">
                <a:xfrm>
                  <a:off x="2040" y="2277"/>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8" name="Line 65"/>
                <p:cNvSpPr>
                  <a:spLocks noChangeShapeType="1"/>
                </p:cNvSpPr>
                <p:nvPr/>
              </p:nvSpPr>
              <p:spPr bwMode="auto">
                <a:xfrm>
                  <a:off x="2040" y="2378"/>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9" name="Line 66"/>
                <p:cNvSpPr>
                  <a:spLocks noChangeShapeType="1"/>
                </p:cNvSpPr>
                <p:nvPr/>
              </p:nvSpPr>
              <p:spPr bwMode="auto">
                <a:xfrm>
                  <a:off x="2040" y="2476"/>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0" name="Line 67"/>
                <p:cNvSpPr>
                  <a:spLocks noChangeShapeType="1"/>
                </p:cNvSpPr>
                <p:nvPr/>
              </p:nvSpPr>
              <p:spPr bwMode="auto">
                <a:xfrm>
                  <a:off x="2040" y="2576"/>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1" name="Line 68"/>
                <p:cNvSpPr>
                  <a:spLocks noChangeShapeType="1"/>
                </p:cNvSpPr>
                <p:nvPr/>
              </p:nvSpPr>
              <p:spPr bwMode="auto">
                <a:xfrm>
                  <a:off x="2040" y="2676"/>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2" name="Line 69"/>
                <p:cNvSpPr>
                  <a:spLocks noChangeShapeType="1"/>
                </p:cNvSpPr>
                <p:nvPr/>
              </p:nvSpPr>
              <p:spPr bwMode="auto">
                <a:xfrm>
                  <a:off x="2040" y="2777"/>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3" name="Line 70"/>
                <p:cNvSpPr>
                  <a:spLocks noChangeShapeType="1"/>
                </p:cNvSpPr>
                <p:nvPr/>
              </p:nvSpPr>
              <p:spPr bwMode="auto">
                <a:xfrm>
                  <a:off x="2040" y="2875"/>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4" name="Line 71"/>
                <p:cNvSpPr>
                  <a:spLocks noChangeShapeType="1"/>
                </p:cNvSpPr>
                <p:nvPr/>
              </p:nvSpPr>
              <p:spPr bwMode="auto">
                <a:xfrm>
                  <a:off x="2040" y="2975"/>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5" name="Line 72"/>
                <p:cNvSpPr>
                  <a:spLocks noChangeShapeType="1"/>
                </p:cNvSpPr>
                <p:nvPr/>
              </p:nvSpPr>
              <p:spPr bwMode="auto">
                <a:xfrm>
                  <a:off x="2040" y="3075"/>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6" name="Line 73"/>
                <p:cNvSpPr>
                  <a:spLocks noChangeShapeType="1"/>
                </p:cNvSpPr>
                <p:nvPr/>
              </p:nvSpPr>
              <p:spPr bwMode="auto">
                <a:xfrm>
                  <a:off x="2040" y="3173"/>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7" name="Line 74"/>
                <p:cNvSpPr>
                  <a:spLocks noChangeShapeType="1"/>
                </p:cNvSpPr>
                <p:nvPr/>
              </p:nvSpPr>
              <p:spPr bwMode="auto">
                <a:xfrm>
                  <a:off x="2040" y="3273"/>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8" name="Line 75"/>
                <p:cNvSpPr>
                  <a:spLocks noChangeShapeType="1"/>
                </p:cNvSpPr>
                <p:nvPr/>
              </p:nvSpPr>
              <p:spPr bwMode="auto">
                <a:xfrm>
                  <a:off x="2040" y="3374"/>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9" name="Line 76"/>
                <p:cNvSpPr>
                  <a:spLocks noChangeShapeType="1"/>
                </p:cNvSpPr>
                <p:nvPr/>
              </p:nvSpPr>
              <p:spPr bwMode="auto">
                <a:xfrm>
                  <a:off x="2040" y="3486"/>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40" name="Line 77"/>
                <p:cNvSpPr>
                  <a:spLocks noChangeShapeType="1"/>
                </p:cNvSpPr>
                <p:nvPr/>
              </p:nvSpPr>
              <p:spPr bwMode="auto">
                <a:xfrm>
                  <a:off x="2040" y="3587"/>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41" name="Line 78"/>
                <p:cNvSpPr>
                  <a:spLocks noChangeShapeType="1"/>
                </p:cNvSpPr>
                <p:nvPr/>
              </p:nvSpPr>
              <p:spPr bwMode="auto">
                <a:xfrm>
                  <a:off x="2040" y="3685"/>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sp>
            <p:nvSpPr>
              <p:cNvPr id="237" name="Line 79"/>
              <p:cNvSpPr>
                <a:spLocks noChangeShapeType="1"/>
              </p:cNvSpPr>
              <p:nvPr/>
            </p:nvSpPr>
            <p:spPr bwMode="auto">
              <a:xfrm flipH="1">
                <a:off x="1138" y="1582"/>
                <a:ext cx="902" cy="57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38" name="Line 80"/>
              <p:cNvSpPr>
                <a:spLocks noChangeShapeType="1"/>
              </p:cNvSpPr>
              <p:nvPr/>
            </p:nvSpPr>
            <p:spPr bwMode="auto">
              <a:xfrm flipH="1">
                <a:off x="1138" y="1680"/>
                <a:ext cx="902" cy="53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39" name="Line 81"/>
              <p:cNvSpPr>
                <a:spLocks noChangeShapeType="1"/>
              </p:cNvSpPr>
              <p:nvPr/>
            </p:nvSpPr>
            <p:spPr bwMode="auto">
              <a:xfrm flipH="1">
                <a:off x="1138" y="1783"/>
                <a:ext cx="902" cy="49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0" name="Line 82"/>
              <p:cNvSpPr>
                <a:spLocks noChangeShapeType="1"/>
              </p:cNvSpPr>
              <p:nvPr/>
            </p:nvSpPr>
            <p:spPr bwMode="auto">
              <a:xfrm flipH="1">
                <a:off x="1138" y="1881"/>
                <a:ext cx="902" cy="43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1" name="Line 83"/>
              <p:cNvSpPr>
                <a:spLocks noChangeShapeType="1"/>
              </p:cNvSpPr>
              <p:nvPr/>
            </p:nvSpPr>
            <p:spPr bwMode="auto">
              <a:xfrm flipH="1">
                <a:off x="1138" y="1981"/>
                <a:ext cx="902" cy="39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2" name="Line 84"/>
              <p:cNvSpPr>
                <a:spLocks noChangeShapeType="1"/>
              </p:cNvSpPr>
              <p:nvPr/>
            </p:nvSpPr>
            <p:spPr bwMode="auto">
              <a:xfrm flipH="1">
                <a:off x="1138" y="2079"/>
                <a:ext cx="902" cy="34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3" name="Line 85"/>
              <p:cNvSpPr>
                <a:spLocks noChangeShapeType="1"/>
              </p:cNvSpPr>
              <p:nvPr/>
            </p:nvSpPr>
            <p:spPr bwMode="auto">
              <a:xfrm flipH="1">
                <a:off x="1138" y="2182"/>
                <a:ext cx="902" cy="30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4" name="Line 86"/>
              <p:cNvSpPr>
                <a:spLocks noChangeShapeType="1"/>
              </p:cNvSpPr>
              <p:nvPr/>
            </p:nvSpPr>
            <p:spPr bwMode="auto">
              <a:xfrm flipH="1">
                <a:off x="1138" y="2280"/>
                <a:ext cx="902" cy="247"/>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5" name="Line 87"/>
              <p:cNvSpPr>
                <a:spLocks noChangeShapeType="1"/>
              </p:cNvSpPr>
              <p:nvPr/>
            </p:nvSpPr>
            <p:spPr bwMode="auto">
              <a:xfrm flipH="1">
                <a:off x="1138" y="2380"/>
                <a:ext cx="902" cy="20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6" name="Line 88"/>
              <p:cNvSpPr>
                <a:spLocks noChangeShapeType="1"/>
              </p:cNvSpPr>
              <p:nvPr/>
            </p:nvSpPr>
            <p:spPr bwMode="auto">
              <a:xfrm flipH="1">
                <a:off x="1138" y="2478"/>
                <a:ext cx="902" cy="1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7" name="Line 89"/>
              <p:cNvSpPr>
                <a:spLocks noChangeShapeType="1"/>
              </p:cNvSpPr>
              <p:nvPr/>
            </p:nvSpPr>
            <p:spPr bwMode="auto">
              <a:xfrm flipH="1">
                <a:off x="1138" y="2578"/>
                <a:ext cx="902" cy="10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8" name="Line 90"/>
              <p:cNvSpPr>
                <a:spLocks noChangeShapeType="1"/>
              </p:cNvSpPr>
              <p:nvPr/>
            </p:nvSpPr>
            <p:spPr bwMode="auto">
              <a:xfrm flipH="1">
                <a:off x="1138" y="2679"/>
                <a:ext cx="902"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9" name="Line 91"/>
              <p:cNvSpPr>
                <a:spLocks noChangeShapeType="1"/>
              </p:cNvSpPr>
              <p:nvPr/>
            </p:nvSpPr>
            <p:spPr bwMode="auto">
              <a:xfrm flipH="1">
                <a:off x="1138" y="2779"/>
                <a:ext cx="902" cy="2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0" name="Line 92"/>
              <p:cNvSpPr>
                <a:spLocks noChangeShapeType="1"/>
              </p:cNvSpPr>
              <p:nvPr/>
            </p:nvSpPr>
            <p:spPr bwMode="auto">
              <a:xfrm flipH="1" flipV="1">
                <a:off x="1138" y="2855"/>
                <a:ext cx="902" cy="2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1" name="Line 93"/>
              <p:cNvSpPr>
                <a:spLocks noChangeShapeType="1"/>
              </p:cNvSpPr>
              <p:nvPr/>
            </p:nvSpPr>
            <p:spPr bwMode="auto">
              <a:xfrm flipH="1" flipV="1">
                <a:off x="1138" y="2911"/>
                <a:ext cx="902"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2" name="Line 94"/>
              <p:cNvSpPr>
                <a:spLocks noChangeShapeType="1"/>
              </p:cNvSpPr>
              <p:nvPr/>
            </p:nvSpPr>
            <p:spPr bwMode="auto">
              <a:xfrm flipH="1" flipV="1">
                <a:off x="1138" y="2953"/>
                <a:ext cx="902" cy="12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3" name="Line 95"/>
              <p:cNvSpPr>
                <a:spLocks noChangeShapeType="1"/>
              </p:cNvSpPr>
              <p:nvPr/>
            </p:nvSpPr>
            <p:spPr bwMode="auto">
              <a:xfrm flipH="1" flipV="1">
                <a:off x="1138" y="3012"/>
                <a:ext cx="902" cy="1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4" name="Line 96"/>
              <p:cNvSpPr>
                <a:spLocks noChangeShapeType="1"/>
              </p:cNvSpPr>
              <p:nvPr/>
            </p:nvSpPr>
            <p:spPr bwMode="auto">
              <a:xfrm flipH="1" flipV="1">
                <a:off x="1138" y="3070"/>
                <a:ext cx="902" cy="20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5" name="Line 97"/>
              <p:cNvSpPr>
                <a:spLocks noChangeShapeType="1"/>
              </p:cNvSpPr>
              <p:nvPr/>
            </p:nvSpPr>
            <p:spPr bwMode="auto">
              <a:xfrm flipH="1" flipV="1">
                <a:off x="1138" y="3127"/>
                <a:ext cx="902" cy="25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6" name="Line 98"/>
              <p:cNvSpPr>
                <a:spLocks noChangeShapeType="1"/>
              </p:cNvSpPr>
              <p:nvPr/>
            </p:nvSpPr>
            <p:spPr bwMode="auto">
              <a:xfrm flipH="1" flipV="1">
                <a:off x="1138" y="3168"/>
                <a:ext cx="902" cy="30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7" name="Line 99"/>
              <p:cNvSpPr>
                <a:spLocks noChangeShapeType="1"/>
              </p:cNvSpPr>
              <p:nvPr/>
            </p:nvSpPr>
            <p:spPr bwMode="auto">
              <a:xfrm flipH="1" flipV="1">
                <a:off x="1138" y="3227"/>
                <a:ext cx="902" cy="36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8" name="Line 100"/>
              <p:cNvSpPr>
                <a:spLocks noChangeShapeType="1"/>
              </p:cNvSpPr>
              <p:nvPr/>
            </p:nvSpPr>
            <p:spPr bwMode="auto">
              <a:xfrm flipH="1" flipV="1">
                <a:off x="1138" y="3281"/>
                <a:ext cx="902" cy="40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9" name="Line 101"/>
              <p:cNvSpPr>
                <a:spLocks noChangeShapeType="1"/>
              </p:cNvSpPr>
              <p:nvPr/>
            </p:nvSpPr>
            <p:spPr bwMode="auto">
              <a:xfrm>
                <a:off x="1955" y="1636"/>
                <a:ext cx="0" cy="9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0" name="Line 102"/>
              <p:cNvSpPr>
                <a:spLocks noChangeShapeType="1"/>
              </p:cNvSpPr>
              <p:nvPr/>
            </p:nvSpPr>
            <p:spPr bwMode="auto">
              <a:xfrm>
                <a:off x="1955" y="1829"/>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1" name="Line 103"/>
              <p:cNvSpPr>
                <a:spLocks noChangeShapeType="1"/>
              </p:cNvSpPr>
              <p:nvPr/>
            </p:nvSpPr>
            <p:spPr bwMode="auto">
              <a:xfrm>
                <a:off x="1955" y="2013"/>
                <a:ext cx="0" cy="9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2" name="Line 104"/>
              <p:cNvSpPr>
                <a:spLocks noChangeShapeType="1"/>
              </p:cNvSpPr>
              <p:nvPr/>
            </p:nvSpPr>
            <p:spPr bwMode="auto">
              <a:xfrm>
                <a:off x="1955" y="2214"/>
                <a:ext cx="0" cy="7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3" name="Line 105"/>
              <p:cNvSpPr>
                <a:spLocks noChangeShapeType="1"/>
              </p:cNvSpPr>
              <p:nvPr/>
            </p:nvSpPr>
            <p:spPr bwMode="auto">
              <a:xfrm>
                <a:off x="1955" y="2400"/>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4" name="Line 106"/>
              <p:cNvSpPr>
                <a:spLocks noChangeShapeType="1"/>
              </p:cNvSpPr>
              <p:nvPr/>
            </p:nvSpPr>
            <p:spPr bwMode="auto">
              <a:xfrm>
                <a:off x="1955" y="2583"/>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5" name="Line 107"/>
              <p:cNvSpPr>
                <a:spLocks noChangeShapeType="1"/>
              </p:cNvSpPr>
              <p:nvPr/>
            </p:nvSpPr>
            <p:spPr bwMode="auto">
              <a:xfrm>
                <a:off x="1955" y="2777"/>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6" name="Line 108"/>
              <p:cNvSpPr>
                <a:spLocks noChangeShapeType="1"/>
              </p:cNvSpPr>
              <p:nvPr/>
            </p:nvSpPr>
            <p:spPr bwMode="auto">
              <a:xfrm>
                <a:off x="1955" y="2968"/>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7" name="Line 109"/>
              <p:cNvSpPr>
                <a:spLocks noChangeShapeType="1"/>
              </p:cNvSpPr>
              <p:nvPr/>
            </p:nvSpPr>
            <p:spPr bwMode="auto">
              <a:xfrm>
                <a:off x="1955" y="3154"/>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8" name="Line 110"/>
              <p:cNvSpPr>
                <a:spLocks noChangeShapeType="1"/>
              </p:cNvSpPr>
              <p:nvPr/>
            </p:nvSpPr>
            <p:spPr bwMode="auto">
              <a:xfrm>
                <a:off x="1955" y="3352"/>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9" name="Line 111"/>
              <p:cNvSpPr>
                <a:spLocks noChangeShapeType="1"/>
              </p:cNvSpPr>
              <p:nvPr/>
            </p:nvSpPr>
            <p:spPr bwMode="auto">
              <a:xfrm>
                <a:off x="1955" y="3553"/>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0" name="Line 112"/>
              <p:cNvSpPr>
                <a:spLocks noChangeShapeType="1"/>
              </p:cNvSpPr>
              <p:nvPr/>
            </p:nvSpPr>
            <p:spPr bwMode="auto">
              <a:xfrm>
                <a:off x="1870" y="1587"/>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1" name="Line 113"/>
              <p:cNvSpPr>
                <a:spLocks noChangeShapeType="1"/>
              </p:cNvSpPr>
              <p:nvPr/>
            </p:nvSpPr>
            <p:spPr bwMode="auto">
              <a:xfrm>
                <a:off x="1870" y="1778"/>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2" name="Line 114"/>
              <p:cNvSpPr>
                <a:spLocks noChangeShapeType="1"/>
              </p:cNvSpPr>
              <p:nvPr/>
            </p:nvSpPr>
            <p:spPr bwMode="auto">
              <a:xfrm>
                <a:off x="1870" y="1971"/>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3" name="Line 115"/>
              <p:cNvSpPr>
                <a:spLocks noChangeShapeType="1"/>
              </p:cNvSpPr>
              <p:nvPr/>
            </p:nvSpPr>
            <p:spPr bwMode="auto">
              <a:xfrm>
                <a:off x="1870" y="2140"/>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4" name="Line 116"/>
              <p:cNvSpPr>
                <a:spLocks noChangeShapeType="1"/>
              </p:cNvSpPr>
              <p:nvPr/>
            </p:nvSpPr>
            <p:spPr bwMode="auto">
              <a:xfrm>
                <a:off x="1870" y="2326"/>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5" name="Line 117"/>
              <p:cNvSpPr>
                <a:spLocks noChangeShapeType="1"/>
              </p:cNvSpPr>
              <p:nvPr/>
            </p:nvSpPr>
            <p:spPr bwMode="auto">
              <a:xfrm>
                <a:off x="1870" y="2512"/>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6" name="Line 118"/>
              <p:cNvSpPr>
                <a:spLocks noChangeShapeType="1"/>
              </p:cNvSpPr>
              <p:nvPr/>
            </p:nvSpPr>
            <p:spPr bwMode="auto">
              <a:xfrm>
                <a:off x="1870" y="2698"/>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7" name="Line 119"/>
              <p:cNvSpPr>
                <a:spLocks noChangeShapeType="1"/>
              </p:cNvSpPr>
              <p:nvPr/>
            </p:nvSpPr>
            <p:spPr bwMode="auto">
              <a:xfrm>
                <a:off x="1870" y="2867"/>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8" name="Line 120"/>
              <p:cNvSpPr>
                <a:spLocks noChangeShapeType="1"/>
              </p:cNvSpPr>
              <p:nvPr/>
            </p:nvSpPr>
            <p:spPr bwMode="auto">
              <a:xfrm>
                <a:off x="1870" y="3053"/>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9" name="Line 121"/>
              <p:cNvSpPr>
                <a:spLocks noChangeShapeType="1"/>
              </p:cNvSpPr>
              <p:nvPr/>
            </p:nvSpPr>
            <p:spPr bwMode="auto">
              <a:xfrm>
                <a:off x="1870" y="3234"/>
                <a:ext cx="0" cy="8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0" name="Line 122"/>
              <p:cNvSpPr>
                <a:spLocks noChangeShapeType="1"/>
              </p:cNvSpPr>
              <p:nvPr/>
            </p:nvSpPr>
            <p:spPr bwMode="auto">
              <a:xfrm>
                <a:off x="1870" y="3408"/>
                <a:ext cx="0" cy="9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1" name="Line 123"/>
              <p:cNvSpPr>
                <a:spLocks noChangeShapeType="1"/>
              </p:cNvSpPr>
              <p:nvPr/>
            </p:nvSpPr>
            <p:spPr bwMode="auto">
              <a:xfrm>
                <a:off x="1870" y="3614"/>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2" name="Line 124"/>
              <p:cNvSpPr>
                <a:spLocks noChangeShapeType="1"/>
              </p:cNvSpPr>
              <p:nvPr/>
            </p:nvSpPr>
            <p:spPr bwMode="auto">
              <a:xfrm>
                <a:off x="1785" y="1751"/>
                <a:ext cx="0" cy="7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3" name="Line 125"/>
              <p:cNvSpPr>
                <a:spLocks noChangeShapeType="1"/>
              </p:cNvSpPr>
              <p:nvPr/>
            </p:nvSpPr>
            <p:spPr bwMode="auto">
              <a:xfrm>
                <a:off x="1785" y="1925"/>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4" name="Line 126"/>
              <p:cNvSpPr>
                <a:spLocks noChangeShapeType="1"/>
              </p:cNvSpPr>
              <p:nvPr/>
            </p:nvSpPr>
            <p:spPr bwMode="auto">
              <a:xfrm>
                <a:off x="1785" y="2099"/>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5" name="Line 127"/>
              <p:cNvSpPr>
                <a:spLocks noChangeShapeType="1"/>
              </p:cNvSpPr>
              <p:nvPr/>
            </p:nvSpPr>
            <p:spPr bwMode="auto">
              <a:xfrm>
                <a:off x="1785" y="2270"/>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6" name="Line 128"/>
              <p:cNvSpPr>
                <a:spLocks noChangeShapeType="1"/>
              </p:cNvSpPr>
              <p:nvPr/>
            </p:nvSpPr>
            <p:spPr bwMode="auto">
              <a:xfrm>
                <a:off x="1785" y="2441"/>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7" name="Line 129"/>
              <p:cNvSpPr>
                <a:spLocks noChangeShapeType="1"/>
              </p:cNvSpPr>
              <p:nvPr/>
            </p:nvSpPr>
            <p:spPr bwMode="auto">
              <a:xfrm>
                <a:off x="1785" y="2613"/>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8" name="Line 130"/>
              <p:cNvSpPr>
                <a:spLocks noChangeShapeType="1"/>
              </p:cNvSpPr>
              <p:nvPr/>
            </p:nvSpPr>
            <p:spPr bwMode="auto">
              <a:xfrm>
                <a:off x="1785" y="2781"/>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9" name="Line 131"/>
              <p:cNvSpPr>
                <a:spLocks noChangeShapeType="1"/>
              </p:cNvSpPr>
              <p:nvPr/>
            </p:nvSpPr>
            <p:spPr bwMode="auto">
              <a:xfrm>
                <a:off x="1785" y="2953"/>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0" name="Line 132"/>
              <p:cNvSpPr>
                <a:spLocks noChangeShapeType="1"/>
              </p:cNvSpPr>
              <p:nvPr/>
            </p:nvSpPr>
            <p:spPr bwMode="auto">
              <a:xfrm>
                <a:off x="1785" y="3124"/>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1" name="Line 133"/>
              <p:cNvSpPr>
                <a:spLocks noChangeShapeType="1"/>
              </p:cNvSpPr>
              <p:nvPr/>
            </p:nvSpPr>
            <p:spPr bwMode="auto">
              <a:xfrm>
                <a:off x="1785" y="3305"/>
                <a:ext cx="0" cy="7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2" name="Line 134"/>
              <p:cNvSpPr>
                <a:spLocks noChangeShapeType="1"/>
              </p:cNvSpPr>
              <p:nvPr/>
            </p:nvSpPr>
            <p:spPr bwMode="auto">
              <a:xfrm>
                <a:off x="1785" y="3479"/>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3" name="Line 135"/>
              <p:cNvSpPr>
                <a:spLocks noChangeShapeType="1"/>
              </p:cNvSpPr>
              <p:nvPr/>
            </p:nvSpPr>
            <p:spPr bwMode="auto">
              <a:xfrm>
                <a:off x="1711" y="1700"/>
                <a:ext cx="0" cy="9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4" name="Line 136"/>
              <p:cNvSpPr>
                <a:spLocks noChangeShapeType="1"/>
              </p:cNvSpPr>
              <p:nvPr/>
            </p:nvSpPr>
            <p:spPr bwMode="auto">
              <a:xfrm>
                <a:off x="1711" y="1883"/>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5" name="Line 137"/>
              <p:cNvSpPr>
                <a:spLocks noChangeShapeType="1"/>
              </p:cNvSpPr>
              <p:nvPr/>
            </p:nvSpPr>
            <p:spPr bwMode="auto">
              <a:xfrm>
                <a:off x="1711" y="2042"/>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6" name="Line 138"/>
              <p:cNvSpPr>
                <a:spLocks noChangeShapeType="1"/>
              </p:cNvSpPr>
              <p:nvPr/>
            </p:nvSpPr>
            <p:spPr bwMode="auto">
              <a:xfrm>
                <a:off x="1711" y="2214"/>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7" name="Line 139"/>
              <p:cNvSpPr>
                <a:spLocks noChangeShapeType="1"/>
              </p:cNvSpPr>
              <p:nvPr/>
            </p:nvSpPr>
            <p:spPr bwMode="auto">
              <a:xfrm>
                <a:off x="1711" y="2373"/>
                <a:ext cx="0" cy="7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8" name="Line 140"/>
              <p:cNvSpPr>
                <a:spLocks noChangeShapeType="1"/>
              </p:cNvSpPr>
              <p:nvPr/>
            </p:nvSpPr>
            <p:spPr bwMode="auto">
              <a:xfrm>
                <a:off x="1711" y="2539"/>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9" name="Line 141"/>
              <p:cNvSpPr>
                <a:spLocks noChangeShapeType="1"/>
              </p:cNvSpPr>
              <p:nvPr/>
            </p:nvSpPr>
            <p:spPr bwMode="auto">
              <a:xfrm>
                <a:off x="1711" y="2706"/>
                <a:ext cx="0" cy="7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0" name="Line 142"/>
              <p:cNvSpPr>
                <a:spLocks noChangeShapeType="1"/>
              </p:cNvSpPr>
              <p:nvPr/>
            </p:nvSpPr>
            <p:spPr bwMode="auto">
              <a:xfrm>
                <a:off x="1711" y="2867"/>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1" name="Line 143"/>
              <p:cNvSpPr>
                <a:spLocks noChangeShapeType="1"/>
              </p:cNvSpPr>
              <p:nvPr/>
            </p:nvSpPr>
            <p:spPr bwMode="auto">
              <a:xfrm>
                <a:off x="1711" y="3024"/>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2" name="Line 144"/>
              <p:cNvSpPr>
                <a:spLocks noChangeShapeType="1"/>
              </p:cNvSpPr>
              <p:nvPr/>
            </p:nvSpPr>
            <p:spPr bwMode="auto">
              <a:xfrm>
                <a:off x="1711" y="3198"/>
                <a:ext cx="0" cy="7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3" name="Line 145"/>
              <p:cNvSpPr>
                <a:spLocks noChangeShapeType="1"/>
              </p:cNvSpPr>
              <p:nvPr/>
            </p:nvSpPr>
            <p:spPr bwMode="auto">
              <a:xfrm>
                <a:off x="1711" y="3357"/>
                <a:ext cx="0" cy="9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4" name="Line 146"/>
              <p:cNvSpPr>
                <a:spLocks noChangeShapeType="1"/>
              </p:cNvSpPr>
              <p:nvPr/>
            </p:nvSpPr>
            <p:spPr bwMode="auto">
              <a:xfrm>
                <a:off x="1711" y="3538"/>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5" name="Line 147"/>
              <p:cNvSpPr>
                <a:spLocks noChangeShapeType="1"/>
              </p:cNvSpPr>
              <p:nvPr/>
            </p:nvSpPr>
            <p:spPr bwMode="auto">
              <a:xfrm>
                <a:off x="1626" y="1854"/>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6" name="Line 148"/>
              <p:cNvSpPr>
                <a:spLocks noChangeShapeType="1"/>
              </p:cNvSpPr>
              <p:nvPr/>
            </p:nvSpPr>
            <p:spPr bwMode="auto">
              <a:xfrm>
                <a:off x="1626" y="2010"/>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7" name="Line 149"/>
              <p:cNvSpPr>
                <a:spLocks noChangeShapeType="1"/>
              </p:cNvSpPr>
              <p:nvPr/>
            </p:nvSpPr>
            <p:spPr bwMode="auto">
              <a:xfrm>
                <a:off x="1626" y="2172"/>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8" name="Line 150"/>
              <p:cNvSpPr>
                <a:spLocks noChangeShapeType="1"/>
              </p:cNvSpPr>
              <p:nvPr/>
            </p:nvSpPr>
            <p:spPr bwMode="auto">
              <a:xfrm>
                <a:off x="1626" y="2326"/>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9" name="Line 151"/>
              <p:cNvSpPr>
                <a:spLocks noChangeShapeType="1"/>
              </p:cNvSpPr>
              <p:nvPr/>
            </p:nvSpPr>
            <p:spPr bwMode="auto">
              <a:xfrm>
                <a:off x="1626" y="2483"/>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0" name="Line 152"/>
              <p:cNvSpPr>
                <a:spLocks noChangeShapeType="1"/>
              </p:cNvSpPr>
              <p:nvPr/>
            </p:nvSpPr>
            <p:spPr bwMode="auto">
              <a:xfrm>
                <a:off x="1626" y="2630"/>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1" name="Line 153"/>
              <p:cNvSpPr>
                <a:spLocks noChangeShapeType="1"/>
              </p:cNvSpPr>
              <p:nvPr/>
            </p:nvSpPr>
            <p:spPr bwMode="auto">
              <a:xfrm>
                <a:off x="1626" y="2791"/>
                <a:ext cx="0" cy="7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2" name="Line 154"/>
              <p:cNvSpPr>
                <a:spLocks noChangeShapeType="1"/>
              </p:cNvSpPr>
              <p:nvPr/>
            </p:nvSpPr>
            <p:spPr bwMode="auto">
              <a:xfrm>
                <a:off x="1626" y="2948"/>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3" name="Line 155"/>
              <p:cNvSpPr>
                <a:spLocks noChangeShapeType="1"/>
              </p:cNvSpPr>
              <p:nvPr/>
            </p:nvSpPr>
            <p:spPr bwMode="auto">
              <a:xfrm>
                <a:off x="1626" y="3097"/>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4" name="Line 156"/>
              <p:cNvSpPr>
                <a:spLocks noChangeShapeType="1"/>
              </p:cNvSpPr>
              <p:nvPr/>
            </p:nvSpPr>
            <p:spPr bwMode="auto">
              <a:xfrm>
                <a:off x="1637" y="3264"/>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5" name="Line 157"/>
              <p:cNvSpPr>
                <a:spLocks noChangeShapeType="1"/>
              </p:cNvSpPr>
              <p:nvPr/>
            </p:nvSpPr>
            <p:spPr bwMode="auto">
              <a:xfrm>
                <a:off x="1626" y="3425"/>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6" name="Line 158"/>
              <p:cNvSpPr>
                <a:spLocks noChangeShapeType="1"/>
              </p:cNvSpPr>
              <p:nvPr/>
            </p:nvSpPr>
            <p:spPr bwMode="auto">
              <a:xfrm>
                <a:off x="1552" y="1815"/>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7" name="Line 159"/>
              <p:cNvSpPr>
                <a:spLocks noChangeShapeType="1"/>
              </p:cNvSpPr>
              <p:nvPr/>
            </p:nvSpPr>
            <p:spPr bwMode="auto">
              <a:xfrm>
                <a:off x="1552" y="1971"/>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8" name="Line 160"/>
              <p:cNvSpPr>
                <a:spLocks noChangeShapeType="1"/>
              </p:cNvSpPr>
              <p:nvPr/>
            </p:nvSpPr>
            <p:spPr bwMode="auto">
              <a:xfrm>
                <a:off x="1552" y="2121"/>
                <a:ext cx="0" cy="7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9" name="Line 161"/>
              <p:cNvSpPr>
                <a:spLocks noChangeShapeType="1"/>
              </p:cNvSpPr>
              <p:nvPr/>
            </p:nvSpPr>
            <p:spPr bwMode="auto">
              <a:xfrm>
                <a:off x="1552" y="2270"/>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0" name="Line 162"/>
              <p:cNvSpPr>
                <a:spLocks noChangeShapeType="1"/>
              </p:cNvSpPr>
              <p:nvPr/>
            </p:nvSpPr>
            <p:spPr bwMode="auto">
              <a:xfrm>
                <a:off x="1552" y="2427"/>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1" name="Line 163"/>
              <p:cNvSpPr>
                <a:spLocks noChangeShapeType="1"/>
              </p:cNvSpPr>
              <p:nvPr/>
            </p:nvSpPr>
            <p:spPr bwMode="auto">
              <a:xfrm>
                <a:off x="1552" y="2571"/>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2" name="Line 164"/>
              <p:cNvSpPr>
                <a:spLocks noChangeShapeType="1"/>
              </p:cNvSpPr>
              <p:nvPr/>
            </p:nvSpPr>
            <p:spPr bwMode="auto">
              <a:xfrm>
                <a:off x="1552" y="2715"/>
                <a:ext cx="0"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3" name="Line 165"/>
              <p:cNvSpPr>
                <a:spLocks noChangeShapeType="1"/>
              </p:cNvSpPr>
              <p:nvPr/>
            </p:nvSpPr>
            <p:spPr bwMode="auto">
              <a:xfrm>
                <a:off x="1552" y="2867"/>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4" name="Line 166"/>
              <p:cNvSpPr>
                <a:spLocks noChangeShapeType="1"/>
              </p:cNvSpPr>
              <p:nvPr/>
            </p:nvSpPr>
            <p:spPr bwMode="auto">
              <a:xfrm>
                <a:off x="1552" y="3009"/>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5" name="Line 167"/>
              <p:cNvSpPr>
                <a:spLocks noChangeShapeType="1"/>
              </p:cNvSpPr>
              <p:nvPr/>
            </p:nvSpPr>
            <p:spPr bwMode="auto">
              <a:xfrm>
                <a:off x="1552" y="3163"/>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6" name="Line 168"/>
              <p:cNvSpPr>
                <a:spLocks noChangeShapeType="1"/>
              </p:cNvSpPr>
              <p:nvPr/>
            </p:nvSpPr>
            <p:spPr bwMode="auto">
              <a:xfrm>
                <a:off x="1552" y="3308"/>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7" name="Line 169"/>
              <p:cNvSpPr>
                <a:spLocks noChangeShapeType="1"/>
              </p:cNvSpPr>
              <p:nvPr/>
            </p:nvSpPr>
            <p:spPr bwMode="auto">
              <a:xfrm>
                <a:off x="1552" y="3467"/>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8" name="Line 170"/>
              <p:cNvSpPr>
                <a:spLocks noChangeShapeType="1"/>
              </p:cNvSpPr>
              <p:nvPr/>
            </p:nvSpPr>
            <p:spPr bwMode="auto">
              <a:xfrm>
                <a:off x="1477" y="1949"/>
                <a:ext cx="0" cy="6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9" name="Line 171"/>
              <p:cNvSpPr>
                <a:spLocks noChangeShapeType="1"/>
              </p:cNvSpPr>
              <p:nvPr/>
            </p:nvSpPr>
            <p:spPr bwMode="auto">
              <a:xfrm>
                <a:off x="1477" y="2099"/>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0" name="Line 172"/>
              <p:cNvSpPr>
                <a:spLocks noChangeShapeType="1"/>
              </p:cNvSpPr>
              <p:nvPr/>
            </p:nvSpPr>
            <p:spPr bwMode="auto">
              <a:xfrm>
                <a:off x="1477" y="2228"/>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1" name="Line 173"/>
              <p:cNvSpPr>
                <a:spLocks noChangeShapeType="1"/>
              </p:cNvSpPr>
              <p:nvPr/>
            </p:nvSpPr>
            <p:spPr bwMode="auto">
              <a:xfrm>
                <a:off x="1477" y="2370"/>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2" name="Line 174"/>
              <p:cNvSpPr>
                <a:spLocks noChangeShapeType="1"/>
              </p:cNvSpPr>
              <p:nvPr/>
            </p:nvSpPr>
            <p:spPr bwMode="auto">
              <a:xfrm>
                <a:off x="1477" y="2512"/>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3" name="Line 175"/>
              <p:cNvSpPr>
                <a:spLocks noChangeShapeType="1"/>
              </p:cNvSpPr>
              <p:nvPr/>
            </p:nvSpPr>
            <p:spPr bwMode="auto">
              <a:xfrm>
                <a:off x="1488" y="2642"/>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4" name="Line 176"/>
              <p:cNvSpPr>
                <a:spLocks noChangeShapeType="1"/>
              </p:cNvSpPr>
              <p:nvPr/>
            </p:nvSpPr>
            <p:spPr bwMode="auto">
              <a:xfrm>
                <a:off x="1477" y="2791"/>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5" name="Line 177"/>
              <p:cNvSpPr>
                <a:spLocks noChangeShapeType="1"/>
              </p:cNvSpPr>
              <p:nvPr/>
            </p:nvSpPr>
            <p:spPr bwMode="auto">
              <a:xfrm>
                <a:off x="1477" y="293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6" name="Line 178"/>
              <p:cNvSpPr>
                <a:spLocks noChangeShapeType="1"/>
              </p:cNvSpPr>
              <p:nvPr/>
            </p:nvSpPr>
            <p:spPr bwMode="auto">
              <a:xfrm>
                <a:off x="1477" y="3080"/>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7" name="Line 179"/>
              <p:cNvSpPr>
                <a:spLocks noChangeShapeType="1"/>
              </p:cNvSpPr>
              <p:nvPr/>
            </p:nvSpPr>
            <p:spPr bwMode="auto">
              <a:xfrm>
                <a:off x="1477" y="3220"/>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8" name="Line 180"/>
              <p:cNvSpPr>
                <a:spLocks noChangeShapeType="1"/>
              </p:cNvSpPr>
              <p:nvPr/>
            </p:nvSpPr>
            <p:spPr bwMode="auto">
              <a:xfrm>
                <a:off x="1477" y="3362"/>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9" name="Line 181"/>
              <p:cNvSpPr>
                <a:spLocks noChangeShapeType="1"/>
              </p:cNvSpPr>
              <p:nvPr/>
            </p:nvSpPr>
            <p:spPr bwMode="auto">
              <a:xfrm>
                <a:off x="1424" y="1915"/>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0" name="Line 182"/>
              <p:cNvSpPr>
                <a:spLocks noChangeShapeType="1"/>
              </p:cNvSpPr>
              <p:nvPr/>
            </p:nvSpPr>
            <p:spPr bwMode="auto">
              <a:xfrm>
                <a:off x="1424" y="2052"/>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1" name="Line 183"/>
              <p:cNvSpPr>
                <a:spLocks noChangeShapeType="1"/>
              </p:cNvSpPr>
              <p:nvPr/>
            </p:nvSpPr>
            <p:spPr bwMode="auto">
              <a:xfrm>
                <a:off x="1424" y="2184"/>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2" name="Line 184"/>
              <p:cNvSpPr>
                <a:spLocks noChangeShapeType="1"/>
              </p:cNvSpPr>
              <p:nvPr/>
            </p:nvSpPr>
            <p:spPr bwMode="auto">
              <a:xfrm>
                <a:off x="1424" y="2326"/>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3" name="Line 185"/>
              <p:cNvSpPr>
                <a:spLocks noChangeShapeType="1"/>
              </p:cNvSpPr>
              <p:nvPr/>
            </p:nvSpPr>
            <p:spPr bwMode="auto">
              <a:xfrm>
                <a:off x="1424" y="2453"/>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4" name="Line 186"/>
              <p:cNvSpPr>
                <a:spLocks noChangeShapeType="1"/>
              </p:cNvSpPr>
              <p:nvPr/>
            </p:nvSpPr>
            <p:spPr bwMode="auto">
              <a:xfrm>
                <a:off x="1424" y="259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5" name="Line 187"/>
              <p:cNvSpPr>
                <a:spLocks noChangeShapeType="1"/>
              </p:cNvSpPr>
              <p:nvPr/>
            </p:nvSpPr>
            <p:spPr bwMode="auto">
              <a:xfrm>
                <a:off x="1424" y="2725"/>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6" name="Line 188"/>
              <p:cNvSpPr>
                <a:spLocks noChangeShapeType="1"/>
              </p:cNvSpPr>
              <p:nvPr/>
            </p:nvSpPr>
            <p:spPr bwMode="auto">
              <a:xfrm>
                <a:off x="1424" y="2867"/>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7" name="Line 189"/>
              <p:cNvSpPr>
                <a:spLocks noChangeShapeType="1"/>
              </p:cNvSpPr>
              <p:nvPr/>
            </p:nvSpPr>
            <p:spPr bwMode="auto">
              <a:xfrm>
                <a:off x="1424" y="2997"/>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8" name="Line 190"/>
              <p:cNvSpPr>
                <a:spLocks noChangeShapeType="1"/>
              </p:cNvSpPr>
              <p:nvPr/>
            </p:nvSpPr>
            <p:spPr bwMode="auto">
              <a:xfrm>
                <a:off x="1424" y="3134"/>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9" name="Line 191"/>
              <p:cNvSpPr>
                <a:spLocks noChangeShapeType="1"/>
              </p:cNvSpPr>
              <p:nvPr/>
            </p:nvSpPr>
            <p:spPr bwMode="auto">
              <a:xfrm>
                <a:off x="1424" y="3266"/>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0" name="Line 192"/>
              <p:cNvSpPr>
                <a:spLocks noChangeShapeType="1"/>
              </p:cNvSpPr>
              <p:nvPr/>
            </p:nvSpPr>
            <p:spPr bwMode="auto">
              <a:xfrm>
                <a:off x="1424" y="3406"/>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1" name="Line 193"/>
              <p:cNvSpPr>
                <a:spLocks noChangeShapeType="1"/>
              </p:cNvSpPr>
              <p:nvPr/>
            </p:nvSpPr>
            <p:spPr bwMode="auto">
              <a:xfrm>
                <a:off x="1371" y="2025"/>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2" name="Line 194"/>
              <p:cNvSpPr>
                <a:spLocks noChangeShapeType="1"/>
              </p:cNvSpPr>
              <p:nvPr/>
            </p:nvSpPr>
            <p:spPr bwMode="auto">
              <a:xfrm>
                <a:off x="1371" y="2157"/>
                <a:ext cx="0"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3" name="Line 195"/>
              <p:cNvSpPr>
                <a:spLocks noChangeShapeType="1"/>
              </p:cNvSpPr>
              <p:nvPr/>
            </p:nvSpPr>
            <p:spPr bwMode="auto">
              <a:xfrm>
                <a:off x="1371" y="2285"/>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4" name="Line 196"/>
              <p:cNvSpPr>
                <a:spLocks noChangeShapeType="1"/>
              </p:cNvSpPr>
              <p:nvPr/>
            </p:nvSpPr>
            <p:spPr bwMode="auto">
              <a:xfrm>
                <a:off x="1371" y="2412"/>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5" name="Line 197"/>
              <p:cNvSpPr>
                <a:spLocks noChangeShapeType="1"/>
              </p:cNvSpPr>
              <p:nvPr/>
            </p:nvSpPr>
            <p:spPr bwMode="auto">
              <a:xfrm>
                <a:off x="1371" y="2539"/>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6" name="Line 198"/>
              <p:cNvSpPr>
                <a:spLocks noChangeShapeType="1"/>
              </p:cNvSpPr>
              <p:nvPr/>
            </p:nvSpPr>
            <p:spPr bwMode="auto">
              <a:xfrm>
                <a:off x="1371" y="2669"/>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7" name="Line 199"/>
              <p:cNvSpPr>
                <a:spLocks noChangeShapeType="1"/>
              </p:cNvSpPr>
              <p:nvPr/>
            </p:nvSpPr>
            <p:spPr bwMode="auto">
              <a:xfrm>
                <a:off x="1371" y="2799"/>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8" name="Line 200"/>
              <p:cNvSpPr>
                <a:spLocks noChangeShapeType="1"/>
              </p:cNvSpPr>
              <p:nvPr/>
            </p:nvSpPr>
            <p:spPr bwMode="auto">
              <a:xfrm>
                <a:off x="1371" y="2936"/>
                <a:ext cx="0" cy="4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9" name="Line 201"/>
              <p:cNvSpPr>
                <a:spLocks noChangeShapeType="1"/>
              </p:cNvSpPr>
              <p:nvPr/>
            </p:nvSpPr>
            <p:spPr bwMode="auto">
              <a:xfrm>
                <a:off x="1371" y="3053"/>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0" name="Line 202"/>
              <p:cNvSpPr>
                <a:spLocks noChangeShapeType="1"/>
              </p:cNvSpPr>
              <p:nvPr/>
            </p:nvSpPr>
            <p:spPr bwMode="auto">
              <a:xfrm>
                <a:off x="1371" y="3198"/>
                <a:ext cx="0" cy="37"/>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1" name="Line 203"/>
              <p:cNvSpPr>
                <a:spLocks noChangeShapeType="1"/>
              </p:cNvSpPr>
              <p:nvPr/>
            </p:nvSpPr>
            <p:spPr bwMode="auto">
              <a:xfrm>
                <a:off x="1371" y="3325"/>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2" name="Line 204"/>
              <p:cNvSpPr>
                <a:spLocks noChangeShapeType="1"/>
              </p:cNvSpPr>
              <p:nvPr/>
            </p:nvSpPr>
            <p:spPr bwMode="auto">
              <a:xfrm>
                <a:off x="1318" y="1984"/>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3" name="Line 205"/>
              <p:cNvSpPr>
                <a:spLocks noChangeShapeType="1"/>
              </p:cNvSpPr>
              <p:nvPr/>
            </p:nvSpPr>
            <p:spPr bwMode="auto">
              <a:xfrm>
                <a:off x="1318" y="2118"/>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4" name="Line 206"/>
              <p:cNvSpPr>
                <a:spLocks noChangeShapeType="1"/>
              </p:cNvSpPr>
              <p:nvPr/>
            </p:nvSpPr>
            <p:spPr bwMode="auto">
              <a:xfrm>
                <a:off x="1318" y="2243"/>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5" name="Line 207"/>
              <p:cNvSpPr>
                <a:spLocks noChangeShapeType="1"/>
              </p:cNvSpPr>
              <p:nvPr/>
            </p:nvSpPr>
            <p:spPr bwMode="auto">
              <a:xfrm>
                <a:off x="1318" y="2363"/>
                <a:ext cx="0" cy="6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6" name="Line 208"/>
              <p:cNvSpPr>
                <a:spLocks noChangeShapeType="1"/>
              </p:cNvSpPr>
              <p:nvPr/>
            </p:nvSpPr>
            <p:spPr bwMode="auto">
              <a:xfrm>
                <a:off x="1318" y="2483"/>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7" name="Line 209"/>
              <p:cNvSpPr>
                <a:spLocks noChangeShapeType="1"/>
              </p:cNvSpPr>
              <p:nvPr/>
            </p:nvSpPr>
            <p:spPr bwMode="auto">
              <a:xfrm>
                <a:off x="1318" y="2613"/>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8" name="Line 210"/>
              <p:cNvSpPr>
                <a:spLocks noChangeShapeType="1"/>
              </p:cNvSpPr>
              <p:nvPr/>
            </p:nvSpPr>
            <p:spPr bwMode="auto">
              <a:xfrm>
                <a:off x="1318" y="2735"/>
                <a:ext cx="0"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9" name="Line 211"/>
              <p:cNvSpPr>
                <a:spLocks noChangeShapeType="1"/>
              </p:cNvSpPr>
              <p:nvPr/>
            </p:nvSpPr>
            <p:spPr bwMode="auto">
              <a:xfrm>
                <a:off x="1318" y="2867"/>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0" name="Line 212"/>
              <p:cNvSpPr>
                <a:spLocks noChangeShapeType="1"/>
              </p:cNvSpPr>
              <p:nvPr/>
            </p:nvSpPr>
            <p:spPr bwMode="auto">
              <a:xfrm>
                <a:off x="1318" y="2982"/>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1" name="Line 213"/>
              <p:cNvSpPr>
                <a:spLocks noChangeShapeType="1"/>
              </p:cNvSpPr>
              <p:nvPr/>
            </p:nvSpPr>
            <p:spPr bwMode="auto">
              <a:xfrm>
                <a:off x="1318" y="3109"/>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2" name="Line 214"/>
              <p:cNvSpPr>
                <a:spLocks noChangeShapeType="1"/>
              </p:cNvSpPr>
              <p:nvPr/>
            </p:nvSpPr>
            <p:spPr bwMode="auto">
              <a:xfrm>
                <a:off x="1318" y="3237"/>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3" name="Line 215"/>
              <p:cNvSpPr>
                <a:spLocks noChangeShapeType="1"/>
              </p:cNvSpPr>
              <p:nvPr/>
            </p:nvSpPr>
            <p:spPr bwMode="auto">
              <a:xfrm>
                <a:off x="1318" y="3362"/>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4" name="Line 216"/>
              <p:cNvSpPr>
                <a:spLocks noChangeShapeType="1"/>
              </p:cNvSpPr>
              <p:nvPr/>
            </p:nvSpPr>
            <p:spPr bwMode="auto">
              <a:xfrm>
                <a:off x="1276" y="2077"/>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5" name="Line 217"/>
              <p:cNvSpPr>
                <a:spLocks noChangeShapeType="1"/>
              </p:cNvSpPr>
              <p:nvPr/>
            </p:nvSpPr>
            <p:spPr bwMode="auto">
              <a:xfrm>
                <a:off x="1276" y="2214"/>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6" name="Line 218"/>
              <p:cNvSpPr>
                <a:spLocks noChangeShapeType="1"/>
              </p:cNvSpPr>
              <p:nvPr/>
            </p:nvSpPr>
            <p:spPr bwMode="auto">
              <a:xfrm>
                <a:off x="1276" y="2326"/>
                <a:ext cx="0" cy="4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7" name="Line 219"/>
              <p:cNvSpPr>
                <a:spLocks noChangeShapeType="1"/>
              </p:cNvSpPr>
              <p:nvPr/>
            </p:nvSpPr>
            <p:spPr bwMode="auto">
              <a:xfrm>
                <a:off x="1276" y="2441"/>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8" name="Line 220"/>
              <p:cNvSpPr>
                <a:spLocks noChangeShapeType="1"/>
              </p:cNvSpPr>
              <p:nvPr/>
            </p:nvSpPr>
            <p:spPr bwMode="auto">
              <a:xfrm>
                <a:off x="1276" y="2554"/>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9" name="Line 221"/>
              <p:cNvSpPr>
                <a:spLocks noChangeShapeType="1"/>
              </p:cNvSpPr>
              <p:nvPr/>
            </p:nvSpPr>
            <p:spPr bwMode="auto">
              <a:xfrm>
                <a:off x="1276" y="2669"/>
                <a:ext cx="0" cy="6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0" name="Line 222"/>
              <p:cNvSpPr>
                <a:spLocks noChangeShapeType="1"/>
              </p:cNvSpPr>
              <p:nvPr/>
            </p:nvSpPr>
            <p:spPr bwMode="auto">
              <a:xfrm>
                <a:off x="1276" y="2799"/>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1" name="Line 223"/>
              <p:cNvSpPr>
                <a:spLocks noChangeShapeType="1"/>
              </p:cNvSpPr>
              <p:nvPr/>
            </p:nvSpPr>
            <p:spPr bwMode="auto">
              <a:xfrm>
                <a:off x="1276" y="2926"/>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2" name="Line 224"/>
              <p:cNvSpPr>
                <a:spLocks noChangeShapeType="1"/>
              </p:cNvSpPr>
              <p:nvPr/>
            </p:nvSpPr>
            <p:spPr bwMode="auto">
              <a:xfrm>
                <a:off x="1276" y="3039"/>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3" name="Line 225"/>
              <p:cNvSpPr>
                <a:spLocks noChangeShapeType="1"/>
              </p:cNvSpPr>
              <p:nvPr/>
            </p:nvSpPr>
            <p:spPr bwMode="auto">
              <a:xfrm>
                <a:off x="1276" y="3168"/>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4" name="Line 226"/>
              <p:cNvSpPr>
                <a:spLocks noChangeShapeType="1"/>
              </p:cNvSpPr>
              <p:nvPr/>
            </p:nvSpPr>
            <p:spPr bwMode="auto">
              <a:xfrm>
                <a:off x="1276" y="3281"/>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5" name="Line 227"/>
              <p:cNvSpPr>
                <a:spLocks noChangeShapeType="1"/>
              </p:cNvSpPr>
              <p:nvPr/>
            </p:nvSpPr>
            <p:spPr bwMode="auto">
              <a:xfrm>
                <a:off x="1233" y="2050"/>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6" name="Line 228"/>
              <p:cNvSpPr>
                <a:spLocks noChangeShapeType="1"/>
              </p:cNvSpPr>
              <p:nvPr/>
            </p:nvSpPr>
            <p:spPr bwMode="auto">
              <a:xfrm>
                <a:off x="1233" y="2172"/>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7" name="Line 229"/>
              <p:cNvSpPr>
                <a:spLocks noChangeShapeType="1"/>
              </p:cNvSpPr>
              <p:nvPr/>
            </p:nvSpPr>
            <p:spPr bwMode="auto">
              <a:xfrm>
                <a:off x="1233" y="2277"/>
                <a:ext cx="0"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8" name="Line 230"/>
              <p:cNvSpPr>
                <a:spLocks noChangeShapeType="1"/>
              </p:cNvSpPr>
              <p:nvPr/>
            </p:nvSpPr>
            <p:spPr bwMode="auto">
              <a:xfrm>
                <a:off x="1233" y="2402"/>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9" name="Line 231"/>
              <p:cNvSpPr>
                <a:spLocks noChangeShapeType="1"/>
              </p:cNvSpPr>
              <p:nvPr/>
            </p:nvSpPr>
            <p:spPr bwMode="auto">
              <a:xfrm>
                <a:off x="1233" y="2512"/>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0" name="Line 232"/>
              <p:cNvSpPr>
                <a:spLocks noChangeShapeType="1"/>
              </p:cNvSpPr>
              <p:nvPr/>
            </p:nvSpPr>
            <p:spPr bwMode="auto">
              <a:xfrm>
                <a:off x="1233" y="2635"/>
                <a:ext cx="0" cy="3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1" name="Line 233"/>
              <p:cNvSpPr>
                <a:spLocks noChangeShapeType="1"/>
              </p:cNvSpPr>
              <p:nvPr/>
            </p:nvSpPr>
            <p:spPr bwMode="auto">
              <a:xfrm>
                <a:off x="1233" y="2740"/>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2" name="Line 234"/>
              <p:cNvSpPr>
                <a:spLocks noChangeShapeType="1"/>
              </p:cNvSpPr>
              <p:nvPr/>
            </p:nvSpPr>
            <p:spPr bwMode="auto">
              <a:xfrm>
                <a:off x="1233" y="2862"/>
                <a:ext cx="0" cy="4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3" name="Line 235"/>
              <p:cNvSpPr>
                <a:spLocks noChangeShapeType="1"/>
              </p:cNvSpPr>
              <p:nvPr/>
            </p:nvSpPr>
            <p:spPr bwMode="auto">
              <a:xfrm>
                <a:off x="1233" y="296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4" name="Line 236"/>
              <p:cNvSpPr>
                <a:spLocks noChangeShapeType="1"/>
              </p:cNvSpPr>
              <p:nvPr/>
            </p:nvSpPr>
            <p:spPr bwMode="auto">
              <a:xfrm>
                <a:off x="1233" y="3090"/>
                <a:ext cx="0" cy="47"/>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5" name="Line 237"/>
              <p:cNvSpPr>
                <a:spLocks noChangeShapeType="1"/>
              </p:cNvSpPr>
              <p:nvPr/>
            </p:nvSpPr>
            <p:spPr bwMode="auto">
              <a:xfrm>
                <a:off x="1233" y="3198"/>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6" name="Line 238"/>
              <p:cNvSpPr>
                <a:spLocks noChangeShapeType="1"/>
              </p:cNvSpPr>
              <p:nvPr/>
            </p:nvSpPr>
            <p:spPr bwMode="auto">
              <a:xfrm>
                <a:off x="1233" y="3325"/>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7" name="Line 239"/>
              <p:cNvSpPr>
                <a:spLocks noChangeShapeType="1"/>
              </p:cNvSpPr>
              <p:nvPr/>
            </p:nvSpPr>
            <p:spPr bwMode="auto">
              <a:xfrm>
                <a:off x="1191" y="2140"/>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8" name="Line 240"/>
              <p:cNvSpPr>
                <a:spLocks noChangeShapeType="1"/>
              </p:cNvSpPr>
              <p:nvPr/>
            </p:nvSpPr>
            <p:spPr bwMode="auto">
              <a:xfrm>
                <a:off x="1191" y="2255"/>
                <a:ext cx="0" cy="4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9" name="Line 241"/>
              <p:cNvSpPr>
                <a:spLocks noChangeShapeType="1"/>
              </p:cNvSpPr>
              <p:nvPr/>
            </p:nvSpPr>
            <p:spPr bwMode="auto">
              <a:xfrm>
                <a:off x="1191" y="2370"/>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0" name="Line 242"/>
              <p:cNvSpPr>
                <a:spLocks noChangeShapeType="1"/>
              </p:cNvSpPr>
              <p:nvPr/>
            </p:nvSpPr>
            <p:spPr bwMode="auto">
              <a:xfrm>
                <a:off x="1191" y="2483"/>
                <a:ext cx="0" cy="2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1" name="Line 243"/>
              <p:cNvSpPr>
                <a:spLocks noChangeShapeType="1"/>
              </p:cNvSpPr>
              <p:nvPr/>
            </p:nvSpPr>
            <p:spPr bwMode="auto">
              <a:xfrm>
                <a:off x="1191" y="2581"/>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2" name="Line 244"/>
              <p:cNvSpPr>
                <a:spLocks noChangeShapeType="1"/>
              </p:cNvSpPr>
              <p:nvPr/>
            </p:nvSpPr>
            <p:spPr bwMode="auto">
              <a:xfrm>
                <a:off x="1191" y="2684"/>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3" name="Line 245"/>
              <p:cNvSpPr>
                <a:spLocks noChangeShapeType="1"/>
              </p:cNvSpPr>
              <p:nvPr/>
            </p:nvSpPr>
            <p:spPr bwMode="auto">
              <a:xfrm>
                <a:off x="1191" y="2801"/>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4" name="Line 246"/>
              <p:cNvSpPr>
                <a:spLocks noChangeShapeType="1"/>
              </p:cNvSpPr>
              <p:nvPr/>
            </p:nvSpPr>
            <p:spPr bwMode="auto">
              <a:xfrm>
                <a:off x="1191" y="2919"/>
                <a:ext cx="0" cy="4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5" name="Line 247"/>
              <p:cNvSpPr>
                <a:spLocks noChangeShapeType="1"/>
              </p:cNvSpPr>
              <p:nvPr/>
            </p:nvSpPr>
            <p:spPr bwMode="auto">
              <a:xfrm>
                <a:off x="1191" y="3024"/>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6" name="Line 248"/>
              <p:cNvSpPr>
                <a:spLocks noChangeShapeType="1"/>
              </p:cNvSpPr>
              <p:nvPr/>
            </p:nvSpPr>
            <p:spPr bwMode="auto">
              <a:xfrm>
                <a:off x="1191" y="3139"/>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7" name="Line 249"/>
              <p:cNvSpPr>
                <a:spLocks noChangeShapeType="1"/>
              </p:cNvSpPr>
              <p:nvPr/>
            </p:nvSpPr>
            <p:spPr bwMode="auto">
              <a:xfrm>
                <a:off x="1191" y="3251"/>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8" name="Line 250"/>
              <p:cNvSpPr>
                <a:spLocks noChangeShapeType="1"/>
              </p:cNvSpPr>
              <p:nvPr/>
            </p:nvSpPr>
            <p:spPr bwMode="auto">
              <a:xfrm>
                <a:off x="2157" y="1460"/>
                <a:ext cx="0" cy="11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9" name="Line 251"/>
              <p:cNvSpPr>
                <a:spLocks noChangeShapeType="1"/>
              </p:cNvSpPr>
              <p:nvPr/>
            </p:nvSpPr>
            <p:spPr bwMode="auto">
              <a:xfrm>
                <a:off x="2157" y="1680"/>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0" name="Line 252"/>
              <p:cNvSpPr>
                <a:spLocks noChangeShapeType="1"/>
              </p:cNvSpPr>
              <p:nvPr/>
            </p:nvSpPr>
            <p:spPr bwMode="auto">
              <a:xfrm>
                <a:off x="2157" y="1881"/>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1" name="Line 253"/>
              <p:cNvSpPr>
                <a:spLocks noChangeShapeType="1"/>
              </p:cNvSpPr>
              <p:nvPr/>
            </p:nvSpPr>
            <p:spPr bwMode="auto">
              <a:xfrm>
                <a:off x="2157" y="2074"/>
                <a:ext cx="0" cy="9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2" name="Line 254"/>
              <p:cNvSpPr>
                <a:spLocks noChangeShapeType="1"/>
              </p:cNvSpPr>
              <p:nvPr/>
            </p:nvSpPr>
            <p:spPr bwMode="auto">
              <a:xfrm>
                <a:off x="2157" y="2285"/>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3" name="Line 255"/>
              <p:cNvSpPr>
                <a:spLocks noChangeShapeType="1"/>
              </p:cNvSpPr>
              <p:nvPr/>
            </p:nvSpPr>
            <p:spPr bwMode="auto">
              <a:xfrm>
                <a:off x="2157" y="2478"/>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4" name="Line 256"/>
              <p:cNvSpPr>
                <a:spLocks noChangeShapeType="1"/>
              </p:cNvSpPr>
              <p:nvPr/>
            </p:nvSpPr>
            <p:spPr bwMode="auto">
              <a:xfrm>
                <a:off x="2157" y="2674"/>
                <a:ext cx="0" cy="9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5" name="Line 257"/>
              <p:cNvSpPr>
                <a:spLocks noChangeShapeType="1"/>
              </p:cNvSpPr>
              <p:nvPr/>
            </p:nvSpPr>
            <p:spPr bwMode="auto">
              <a:xfrm>
                <a:off x="2157" y="2877"/>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6" name="Line 258"/>
              <p:cNvSpPr>
                <a:spLocks noChangeShapeType="1"/>
              </p:cNvSpPr>
              <p:nvPr/>
            </p:nvSpPr>
            <p:spPr bwMode="auto">
              <a:xfrm>
                <a:off x="2157" y="3073"/>
                <a:ext cx="0" cy="9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7" name="Line 259"/>
              <p:cNvSpPr>
                <a:spLocks noChangeShapeType="1"/>
              </p:cNvSpPr>
              <p:nvPr/>
            </p:nvSpPr>
            <p:spPr bwMode="auto">
              <a:xfrm>
                <a:off x="2157" y="3276"/>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8" name="Line 260"/>
              <p:cNvSpPr>
                <a:spLocks noChangeShapeType="1"/>
              </p:cNvSpPr>
              <p:nvPr/>
            </p:nvSpPr>
            <p:spPr bwMode="auto">
              <a:xfrm>
                <a:off x="2157" y="3486"/>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9" name="Line 261"/>
              <p:cNvSpPr>
                <a:spLocks noChangeShapeType="1"/>
              </p:cNvSpPr>
              <p:nvPr/>
            </p:nvSpPr>
            <p:spPr bwMode="auto">
              <a:xfrm>
                <a:off x="2157" y="3685"/>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grpSp>
          <p:nvGrpSpPr>
            <p:cNvPr id="25" name="Group 262"/>
            <p:cNvGrpSpPr/>
            <p:nvPr/>
          </p:nvGrpSpPr>
          <p:grpSpPr bwMode="auto">
            <a:xfrm rot="-5400000" flipH="1" flipV="1">
              <a:off x="2500" y="2004"/>
              <a:ext cx="178" cy="958"/>
              <a:chOff x="1150" y="1456"/>
              <a:chExt cx="1125" cy="2345"/>
            </a:xfrm>
          </p:grpSpPr>
          <p:sp>
            <p:nvSpPr>
              <p:cNvPr id="26" name="Rectangle 263"/>
              <p:cNvSpPr>
                <a:spLocks noChangeArrowheads="1"/>
              </p:cNvSpPr>
              <p:nvPr/>
            </p:nvSpPr>
            <p:spPr bwMode="auto">
              <a:xfrm>
                <a:off x="2036" y="1461"/>
                <a:ext cx="237" cy="2330"/>
              </a:xfrm>
              <a:prstGeom prst="rect">
                <a:avLst/>
              </a:prstGeom>
              <a:solidFill>
                <a:srgbClr val="D6EBF6"/>
              </a:solidFill>
              <a:ln w="12700">
                <a:solidFill>
                  <a:srgbClr val="000000"/>
                </a:solid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 name="Freeform 264"/>
              <p:cNvSpPr/>
              <p:nvPr/>
            </p:nvSpPr>
            <p:spPr bwMode="auto">
              <a:xfrm>
                <a:off x="1159" y="1456"/>
                <a:ext cx="877" cy="2345"/>
              </a:xfrm>
              <a:custGeom>
                <a:avLst/>
                <a:gdLst>
                  <a:gd name="T0" fmla="*/ 884 w 885"/>
                  <a:gd name="T1" fmla="*/ 0 h 2345"/>
                  <a:gd name="T2" fmla="*/ 884 w 885"/>
                  <a:gd name="T3" fmla="*/ 0 h 2345"/>
                  <a:gd name="T4" fmla="*/ 0 w 885"/>
                  <a:gd name="T5" fmla="*/ 647 h 2345"/>
                  <a:gd name="T6" fmla="*/ 0 w 885"/>
                  <a:gd name="T7" fmla="*/ 1884 h 2345"/>
                  <a:gd name="T8" fmla="*/ 884 w 885"/>
                  <a:gd name="T9" fmla="*/ 2344 h 2345"/>
                  <a:gd name="T10" fmla="*/ 884 w 885"/>
                  <a:gd name="T11" fmla="*/ 0 h 2345"/>
                  <a:gd name="T12" fmla="*/ 0 60000 65536"/>
                  <a:gd name="T13" fmla="*/ 0 60000 65536"/>
                  <a:gd name="T14" fmla="*/ 0 60000 65536"/>
                  <a:gd name="T15" fmla="*/ 0 60000 65536"/>
                  <a:gd name="T16" fmla="*/ 0 60000 65536"/>
                  <a:gd name="T17" fmla="*/ 0 60000 65536"/>
                  <a:gd name="T18" fmla="*/ 0 w 885"/>
                  <a:gd name="T19" fmla="*/ 0 h 2345"/>
                  <a:gd name="T20" fmla="*/ 885 w 885"/>
                  <a:gd name="T21" fmla="*/ 2345 h 2345"/>
                </a:gdLst>
                <a:ahLst/>
                <a:cxnLst>
                  <a:cxn ang="T12">
                    <a:pos x="T0" y="T1"/>
                  </a:cxn>
                  <a:cxn ang="T13">
                    <a:pos x="T2" y="T3"/>
                  </a:cxn>
                  <a:cxn ang="T14">
                    <a:pos x="T4" y="T5"/>
                  </a:cxn>
                  <a:cxn ang="T15">
                    <a:pos x="T6" y="T7"/>
                  </a:cxn>
                  <a:cxn ang="T16">
                    <a:pos x="T8" y="T9"/>
                  </a:cxn>
                  <a:cxn ang="T17">
                    <a:pos x="T10" y="T11"/>
                  </a:cxn>
                </a:cxnLst>
                <a:rect l="T18" t="T19" r="T20" b="T21"/>
                <a:pathLst>
                  <a:path w="885" h="2345">
                    <a:moveTo>
                      <a:pt x="884" y="0"/>
                    </a:moveTo>
                    <a:lnTo>
                      <a:pt x="884" y="0"/>
                    </a:lnTo>
                    <a:lnTo>
                      <a:pt x="0" y="647"/>
                    </a:lnTo>
                    <a:lnTo>
                      <a:pt x="0" y="1884"/>
                    </a:lnTo>
                    <a:lnTo>
                      <a:pt x="884" y="2344"/>
                    </a:lnTo>
                    <a:lnTo>
                      <a:pt x="884" y="0"/>
                    </a:lnTo>
                  </a:path>
                </a:pathLst>
              </a:custGeom>
              <a:solidFill>
                <a:srgbClr val="D6EBF6"/>
              </a:solidFill>
              <a:ln w="12700" cap="rnd" cmpd="sng">
                <a:solidFill>
                  <a:srgbClr val="000000"/>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nvGrpSpPr>
              <p:cNvPr id="28" name="Group 265"/>
              <p:cNvGrpSpPr/>
              <p:nvPr/>
            </p:nvGrpSpPr>
            <p:grpSpPr bwMode="auto">
              <a:xfrm>
                <a:off x="2045" y="1580"/>
                <a:ext cx="225" cy="2105"/>
                <a:chOff x="2045" y="1580"/>
                <a:chExt cx="225" cy="2105"/>
              </a:xfrm>
            </p:grpSpPr>
            <p:sp>
              <p:nvSpPr>
                <p:cNvPr id="212" name="Line 266"/>
                <p:cNvSpPr>
                  <a:spLocks noChangeShapeType="1"/>
                </p:cNvSpPr>
                <p:nvPr/>
              </p:nvSpPr>
              <p:spPr bwMode="auto">
                <a:xfrm>
                  <a:off x="2056" y="1581"/>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3" name="Line 267"/>
                <p:cNvSpPr>
                  <a:spLocks noChangeShapeType="1"/>
                </p:cNvSpPr>
                <p:nvPr/>
              </p:nvSpPr>
              <p:spPr bwMode="auto">
                <a:xfrm>
                  <a:off x="2056" y="1679"/>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4" name="Line 268"/>
                <p:cNvSpPr>
                  <a:spLocks noChangeShapeType="1"/>
                </p:cNvSpPr>
                <p:nvPr/>
              </p:nvSpPr>
              <p:spPr bwMode="auto">
                <a:xfrm>
                  <a:off x="2056" y="1779"/>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5" name="Line 269"/>
                <p:cNvSpPr>
                  <a:spLocks noChangeShapeType="1"/>
                </p:cNvSpPr>
                <p:nvPr/>
              </p:nvSpPr>
              <p:spPr bwMode="auto">
                <a:xfrm>
                  <a:off x="2056" y="1879"/>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6" name="Line 270"/>
                <p:cNvSpPr>
                  <a:spLocks noChangeShapeType="1"/>
                </p:cNvSpPr>
                <p:nvPr/>
              </p:nvSpPr>
              <p:spPr bwMode="auto">
                <a:xfrm>
                  <a:off x="2056" y="1980"/>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7" name="Line 271"/>
                <p:cNvSpPr>
                  <a:spLocks noChangeShapeType="1"/>
                </p:cNvSpPr>
                <p:nvPr/>
              </p:nvSpPr>
              <p:spPr bwMode="auto">
                <a:xfrm>
                  <a:off x="2056" y="2078"/>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8" name="Line 272"/>
                <p:cNvSpPr>
                  <a:spLocks noChangeShapeType="1"/>
                </p:cNvSpPr>
                <p:nvPr/>
              </p:nvSpPr>
              <p:spPr bwMode="auto">
                <a:xfrm>
                  <a:off x="2056" y="2178"/>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9" name="Line 273"/>
                <p:cNvSpPr>
                  <a:spLocks noChangeShapeType="1"/>
                </p:cNvSpPr>
                <p:nvPr/>
              </p:nvSpPr>
              <p:spPr bwMode="auto">
                <a:xfrm>
                  <a:off x="2056" y="2278"/>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0" name="Line 274"/>
                <p:cNvSpPr>
                  <a:spLocks noChangeShapeType="1"/>
                </p:cNvSpPr>
                <p:nvPr/>
              </p:nvSpPr>
              <p:spPr bwMode="auto">
                <a:xfrm>
                  <a:off x="2056" y="2379"/>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1" name="Line 275"/>
                <p:cNvSpPr>
                  <a:spLocks noChangeShapeType="1"/>
                </p:cNvSpPr>
                <p:nvPr/>
              </p:nvSpPr>
              <p:spPr bwMode="auto">
                <a:xfrm>
                  <a:off x="2056" y="2477"/>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2" name="Line 276"/>
                <p:cNvSpPr>
                  <a:spLocks noChangeShapeType="1"/>
                </p:cNvSpPr>
                <p:nvPr/>
              </p:nvSpPr>
              <p:spPr bwMode="auto">
                <a:xfrm>
                  <a:off x="2056" y="2577"/>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3" name="Line 277"/>
                <p:cNvSpPr>
                  <a:spLocks noChangeShapeType="1"/>
                </p:cNvSpPr>
                <p:nvPr/>
              </p:nvSpPr>
              <p:spPr bwMode="auto">
                <a:xfrm>
                  <a:off x="2056" y="2677"/>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4" name="Line 278"/>
                <p:cNvSpPr>
                  <a:spLocks noChangeShapeType="1"/>
                </p:cNvSpPr>
                <p:nvPr/>
              </p:nvSpPr>
              <p:spPr bwMode="auto">
                <a:xfrm>
                  <a:off x="2056" y="2778"/>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5" name="Line 279"/>
                <p:cNvSpPr>
                  <a:spLocks noChangeShapeType="1"/>
                </p:cNvSpPr>
                <p:nvPr/>
              </p:nvSpPr>
              <p:spPr bwMode="auto">
                <a:xfrm>
                  <a:off x="2056" y="2876"/>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6" name="Line 280"/>
                <p:cNvSpPr>
                  <a:spLocks noChangeShapeType="1"/>
                </p:cNvSpPr>
                <p:nvPr/>
              </p:nvSpPr>
              <p:spPr bwMode="auto">
                <a:xfrm>
                  <a:off x="2056" y="2976"/>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7" name="Line 281"/>
                <p:cNvSpPr>
                  <a:spLocks noChangeShapeType="1"/>
                </p:cNvSpPr>
                <p:nvPr/>
              </p:nvSpPr>
              <p:spPr bwMode="auto">
                <a:xfrm>
                  <a:off x="2056" y="3076"/>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8" name="Line 282"/>
                <p:cNvSpPr>
                  <a:spLocks noChangeShapeType="1"/>
                </p:cNvSpPr>
                <p:nvPr/>
              </p:nvSpPr>
              <p:spPr bwMode="auto">
                <a:xfrm>
                  <a:off x="2056" y="3174"/>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9" name="Line 283"/>
                <p:cNvSpPr>
                  <a:spLocks noChangeShapeType="1"/>
                </p:cNvSpPr>
                <p:nvPr/>
              </p:nvSpPr>
              <p:spPr bwMode="auto">
                <a:xfrm>
                  <a:off x="2056" y="3275"/>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30" name="Line 284"/>
                <p:cNvSpPr>
                  <a:spLocks noChangeShapeType="1"/>
                </p:cNvSpPr>
                <p:nvPr/>
              </p:nvSpPr>
              <p:spPr bwMode="auto">
                <a:xfrm>
                  <a:off x="2056" y="3375"/>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31" name="Line 285"/>
                <p:cNvSpPr>
                  <a:spLocks noChangeShapeType="1"/>
                </p:cNvSpPr>
                <p:nvPr/>
              </p:nvSpPr>
              <p:spPr bwMode="auto">
                <a:xfrm>
                  <a:off x="2056" y="3488"/>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32" name="Line 286"/>
                <p:cNvSpPr>
                  <a:spLocks noChangeShapeType="1"/>
                </p:cNvSpPr>
                <p:nvPr/>
              </p:nvSpPr>
              <p:spPr bwMode="auto">
                <a:xfrm>
                  <a:off x="2056" y="3588"/>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33" name="Line 287"/>
                <p:cNvSpPr>
                  <a:spLocks noChangeShapeType="1"/>
                </p:cNvSpPr>
                <p:nvPr/>
              </p:nvSpPr>
              <p:spPr bwMode="auto">
                <a:xfrm>
                  <a:off x="2056" y="3686"/>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sp>
            <p:nvSpPr>
              <p:cNvPr id="29" name="Line 288"/>
              <p:cNvSpPr>
                <a:spLocks noChangeShapeType="1"/>
              </p:cNvSpPr>
              <p:nvPr/>
            </p:nvSpPr>
            <p:spPr bwMode="auto">
              <a:xfrm flipH="1">
                <a:off x="1149" y="1583"/>
                <a:ext cx="897" cy="57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 name="Line 289"/>
              <p:cNvSpPr>
                <a:spLocks noChangeShapeType="1"/>
              </p:cNvSpPr>
              <p:nvPr/>
            </p:nvSpPr>
            <p:spPr bwMode="auto">
              <a:xfrm flipH="1">
                <a:off x="1149" y="1681"/>
                <a:ext cx="897" cy="53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 name="Line 290"/>
              <p:cNvSpPr>
                <a:spLocks noChangeShapeType="1"/>
              </p:cNvSpPr>
              <p:nvPr/>
            </p:nvSpPr>
            <p:spPr bwMode="auto">
              <a:xfrm flipH="1">
                <a:off x="1149" y="1784"/>
                <a:ext cx="897" cy="49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 name="Line 291"/>
              <p:cNvSpPr>
                <a:spLocks noChangeShapeType="1"/>
              </p:cNvSpPr>
              <p:nvPr/>
            </p:nvSpPr>
            <p:spPr bwMode="auto">
              <a:xfrm flipH="1">
                <a:off x="1149" y="1882"/>
                <a:ext cx="897" cy="43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 name="Line 292"/>
              <p:cNvSpPr>
                <a:spLocks noChangeShapeType="1"/>
              </p:cNvSpPr>
              <p:nvPr/>
            </p:nvSpPr>
            <p:spPr bwMode="auto">
              <a:xfrm flipH="1">
                <a:off x="1149" y="1982"/>
                <a:ext cx="897" cy="39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 name="Line 293"/>
              <p:cNvSpPr>
                <a:spLocks noChangeShapeType="1"/>
              </p:cNvSpPr>
              <p:nvPr/>
            </p:nvSpPr>
            <p:spPr bwMode="auto">
              <a:xfrm flipH="1">
                <a:off x="1149" y="2080"/>
                <a:ext cx="897" cy="34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 name="Line 294"/>
              <p:cNvSpPr>
                <a:spLocks noChangeShapeType="1"/>
              </p:cNvSpPr>
              <p:nvPr/>
            </p:nvSpPr>
            <p:spPr bwMode="auto">
              <a:xfrm flipH="1">
                <a:off x="1149" y="2183"/>
                <a:ext cx="897" cy="30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 name="Line 295"/>
              <p:cNvSpPr>
                <a:spLocks noChangeShapeType="1"/>
              </p:cNvSpPr>
              <p:nvPr/>
            </p:nvSpPr>
            <p:spPr bwMode="auto">
              <a:xfrm flipH="1">
                <a:off x="1149" y="2281"/>
                <a:ext cx="897" cy="247"/>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 name="Line 296"/>
              <p:cNvSpPr>
                <a:spLocks noChangeShapeType="1"/>
              </p:cNvSpPr>
              <p:nvPr/>
            </p:nvSpPr>
            <p:spPr bwMode="auto">
              <a:xfrm flipH="1">
                <a:off x="1149" y="2381"/>
                <a:ext cx="897" cy="20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 name="Line 297"/>
              <p:cNvSpPr>
                <a:spLocks noChangeShapeType="1"/>
              </p:cNvSpPr>
              <p:nvPr/>
            </p:nvSpPr>
            <p:spPr bwMode="auto">
              <a:xfrm flipH="1">
                <a:off x="1149" y="2479"/>
                <a:ext cx="897" cy="1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 name="Line 298"/>
              <p:cNvSpPr>
                <a:spLocks noChangeShapeType="1"/>
              </p:cNvSpPr>
              <p:nvPr/>
            </p:nvSpPr>
            <p:spPr bwMode="auto">
              <a:xfrm flipH="1">
                <a:off x="1149" y="2580"/>
                <a:ext cx="897" cy="10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 name="Line 299"/>
              <p:cNvSpPr>
                <a:spLocks noChangeShapeType="1"/>
              </p:cNvSpPr>
              <p:nvPr/>
            </p:nvSpPr>
            <p:spPr bwMode="auto">
              <a:xfrm flipH="1">
                <a:off x="1149" y="2680"/>
                <a:ext cx="897"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 name="Line 300"/>
              <p:cNvSpPr>
                <a:spLocks noChangeShapeType="1"/>
              </p:cNvSpPr>
              <p:nvPr/>
            </p:nvSpPr>
            <p:spPr bwMode="auto">
              <a:xfrm flipH="1">
                <a:off x="1149" y="2780"/>
                <a:ext cx="897" cy="2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 name="Line 301"/>
              <p:cNvSpPr>
                <a:spLocks noChangeShapeType="1"/>
              </p:cNvSpPr>
              <p:nvPr/>
            </p:nvSpPr>
            <p:spPr bwMode="auto">
              <a:xfrm flipH="1" flipV="1">
                <a:off x="1149" y="2856"/>
                <a:ext cx="897" cy="2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 name="Line 302"/>
              <p:cNvSpPr>
                <a:spLocks noChangeShapeType="1"/>
              </p:cNvSpPr>
              <p:nvPr/>
            </p:nvSpPr>
            <p:spPr bwMode="auto">
              <a:xfrm flipH="1" flipV="1">
                <a:off x="1149" y="2912"/>
                <a:ext cx="897"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4" name="Line 303"/>
              <p:cNvSpPr>
                <a:spLocks noChangeShapeType="1"/>
              </p:cNvSpPr>
              <p:nvPr/>
            </p:nvSpPr>
            <p:spPr bwMode="auto">
              <a:xfrm flipH="1" flipV="1">
                <a:off x="1149" y="2954"/>
                <a:ext cx="897" cy="12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5" name="Line 304"/>
              <p:cNvSpPr>
                <a:spLocks noChangeShapeType="1"/>
              </p:cNvSpPr>
              <p:nvPr/>
            </p:nvSpPr>
            <p:spPr bwMode="auto">
              <a:xfrm flipH="1" flipV="1">
                <a:off x="1149" y="3013"/>
                <a:ext cx="897" cy="1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 name="Line 305"/>
              <p:cNvSpPr>
                <a:spLocks noChangeShapeType="1"/>
              </p:cNvSpPr>
              <p:nvPr/>
            </p:nvSpPr>
            <p:spPr bwMode="auto">
              <a:xfrm flipH="1" flipV="1">
                <a:off x="1149" y="3072"/>
                <a:ext cx="897" cy="20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 name="Line 306"/>
              <p:cNvSpPr>
                <a:spLocks noChangeShapeType="1"/>
              </p:cNvSpPr>
              <p:nvPr/>
            </p:nvSpPr>
            <p:spPr bwMode="auto">
              <a:xfrm flipH="1" flipV="1">
                <a:off x="1149" y="3128"/>
                <a:ext cx="897" cy="25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 name="Line 307"/>
              <p:cNvSpPr>
                <a:spLocks noChangeShapeType="1"/>
              </p:cNvSpPr>
              <p:nvPr/>
            </p:nvSpPr>
            <p:spPr bwMode="auto">
              <a:xfrm flipH="1" flipV="1">
                <a:off x="1149" y="3169"/>
                <a:ext cx="897" cy="30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 name="Line 308"/>
              <p:cNvSpPr>
                <a:spLocks noChangeShapeType="1"/>
              </p:cNvSpPr>
              <p:nvPr/>
            </p:nvSpPr>
            <p:spPr bwMode="auto">
              <a:xfrm flipH="1" flipV="1">
                <a:off x="1149" y="3228"/>
                <a:ext cx="897" cy="36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 name="Line 309"/>
              <p:cNvSpPr>
                <a:spLocks noChangeShapeType="1"/>
              </p:cNvSpPr>
              <p:nvPr/>
            </p:nvSpPr>
            <p:spPr bwMode="auto">
              <a:xfrm flipH="1" flipV="1">
                <a:off x="1149" y="3282"/>
                <a:ext cx="897" cy="40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 name="Line 310"/>
              <p:cNvSpPr>
                <a:spLocks noChangeShapeType="1"/>
              </p:cNvSpPr>
              <p:nvPr/>
            </p:nvSpPr>
            <p:spPr bwMode="auto">
              <a:xfrm>
                <a:off x="1964" y="1637"/>
                <a:ext cx="0" cy="9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 name="Line 311"/>
              <p:cNvSpPr>
                <a:spLocks noChangeShapeType="1"/>
              </p:cNvSpPr>
              <p:nvPr/>
            </p:nvSpPr>
            <p:spPr bwMode="auto">
              <a:xfrm>
                <a:off x="1964" y="1831"/>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 name="Line 312"/>
              <p:cNvSpPr>
                <a:spLocks noChangeShapeType="1"/>
              </p:cNvSpPr>
              <p:nvPr/>
            </p:nvSpPr>
            <p:spPr bwMode="auto">
              <a:xfrm>
                <a:off x="1964" y="2014"/>
                <a:ext cx="0" cy="9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 name="Line 313"/>
              <p:cNvSpPr>
                <a:spLocks noChangeShapeType="1"/>
              </p:cNvSpPr>
              <p:nvPr/>
            </p:nvSpPr>
            <p:spPr bwMode="auto">
              <a:xfrm>
                <a:off x="1964" y="2215"/>
                <a:ext cx="0" cy="7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 name="Line 314"/>
              <p:cNvSpPr>
                <a:spLocks noChangeShapeType="1"/>
              </p:cNvSpPr>
              <p:nvPr/>
            </p:nvSpPr>
            <p:spPr bwMode="auto">
              <a:xfrm>
                <a:off x="1964" y="2401"/>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 name="Line 315"/>
              <p:cNvSpPr>
                <a:spLocks noChangeShapeType="1"/>
              </p:cNvSpPr>
              <p:nvPr/>
            </p:nvSpPr>
            <p:spPr bwMode="auto">
              <a:xfrm>
                <a:off x="1964" y="2584"/>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7" name="Line 316"/>
              <p:cNvSpPr>
                <a:spLocks noChangeShapeType="1"/>
              </p:cNvSpPr>
              <p:nvPr/>
            </p:nvSpPr>
            <p:spPr bwMode="auto">
              <a:xfrm>
                <a:off x="1964" y="2778"/>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8" name="Line 317"/>
              <p:cNvSpPr>
                <a:spLocks noChangeShapeType="1"/>
              </p:cNvSpPr>
              <p:nvPr/>
            </p:nvSpPr>
            <p:spPr bwMode="auto">
              <a:xfrm>
                <a:off x="1964" y="2969"/>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 name="Line 318"/>
              <p:cNvSpPr>
                <a:spLocks noChangeShapeType="1"/>
              </p:cNvSpPr>
              <p:nvPr/>
            </p:nvSpPr>
            <p:spPr bwMode="auto">
              <a:xfrm>
                <a:off x="1964" y="3155"/>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 name="Line 319"/>
              <p:cNvSpPr>
                <a:spLocks noChangeShapeType="1"/>
              </p:cNvSpPr>
              <p:nvPr/>
            </p:nvSpPr>
            <p:spPr bwMode="auto">
              <a:xfrm>
                <a:off x="1964" y="3353"/>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 name="Line 320"/>
              <p:cNvSpPr>
                <a:spLocks noChangeShapeType="1"/>
              </p:cNvSpPr>
              <p:nvPr/>
            </p:nvSpPr>
            <p:spPr bwMode="auto">
              <a:xfrm>
                <a:off x="1964" y="3554"/>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 name="Line 321"/>
              <p:cNvSpPr>
                <a:spLocks noChangeShapeType="1"/>
              </p:cNvSpPr>
              <p:nvPr/>
            </p:nvSpPr>
            <p:spPr bwMode="auto">
              <a:xfrm>
                <a:off x="1881" y="1588"/>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 name="Line 322"/>
              <p:cNvSpPr>
                <a:spLocks noChangeShapeType="1"/>
              </p:cNvSpPr>
              <p:nvPr/>
            </p:nvSpPr>
            <p:spPr bwMode="auto">
              <a:xfrm>
                <a:off x="1881" y="1779"/>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 name="Line 323"/>
              <p:cNvSpPr>
                <a:spLocks noChangeShapeType="1"/>
              </p:cNvSpPr>
              <p:nvPr/>
            </p:nvSpPr>
            <p:spPr bwMode="auto">
              <a:xfrm>
                <a:off x="1881" y="1972"/>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 name="Line 324"/>
              <p:cNvSpPr>
                <a:spLocks noChangeShapeType="1"/>
              </p:cNvSpPr>
              <p:nvPr/>
            </p:nvSpPr>
            <p:spPr bwMode="auto">
              <a:xfrm>
                <a:off x="1881" y="2141"/>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 name="Line 325"/>
              <p:cNvSpPr>
                <a:spLocks noChangeShapeType="1"/>
              </p:cNvSpPr>
              <p:nvPr/>
            </p:nvSpPr>
            <p:spPr bwMode="auto">
              <a:xfrm>
                <a:off x="1881" y="2327"/>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 name="Line 326"/>
              <p:cNvSpPr>
                <a:spLocks noChangeShapeType="1"/>
              </p:cNvSpPr>
              <p:nvPr/>
            </p:nvSpPr>
            <p:spPr bwMode="auto">
              <a:xfrm>
                <a:off x="1881" y="2513"/>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 name="Line 327"/>
              <p:cNvSpPr>
                <a:spLocks noChangeShapeType="1"/>
              </p:cNvSpPr>
              <p:nvPr/>
            </p:nvSpPr>
            <p:spPr bwMode="auto">
              <a:xfrm>
                <a:off x="1881" y="2699"/>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9" name="Line 328"/>
              <p:cNvSpPr>
                <a:spLocks noChangeShapeType="1"/>
              </p:cNvSpPr>
              <p:nvPr/>
            </p:nvSpPr>
            <p:spPr bwMode="auto">
              <a:xfrm>
                <a:off x="1881" y="2868"/>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0" name="Line 329"/>
              <p:cNvSpPr>
                <a:spLocks noChangeShapeType="1"/>
              </p:cNvSpPr>
              <p:nvPr/>
            </p:nvSpPr>
            <p:spPr bwMode="auto">
              <a:xfrm>
                <a:off x="1881" y="3054"/>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1" name="Line 330"/>
              <p:cNvSpPr>
                <a:spLocks noChangeShapeType="1"/>
              </p:cNvSpPr>
              <p:nvPr/>
            </p:nvSpPr>
            <p:spPr bwMode="auto">
              <a:xfrm>
                <a:off x="1881" y="3236"/>
                <a:ext cx="0" cy="8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2" name="Line 331"/>
              <p:cNvSpPr>
                <a:spLocks noChangeShapeType="1"/>
              </p:cNvSpPr>
              <p:nvPr/>
            </p:nvSpPr>
            <p:spPr bwMode="auto">
              <a:xfrm>
                <a:off x="1881" y="3409"/>
                <a:ext cx="0" cy="9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3" name="Line 332"/>
              <p:cNvSpPr>
                <a:spLocks noChangeShapeType="1"/>
              </p:cNvSpPr>
              <p:nvPr/>
            </p:nvSpPr>
            <p:spPr bwMode="auto">
              <a:xfrm>
                <a:off x="1881" y="3615"/>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4" name="Line 333"/>
              <p:cNvSpPr>
                <a:spLocks noChangeShapeType="1"/>
              </p:cNvSpPr>
              <p:nvPr/>
            </p:nvSpPr>
            <p:spPr bwMode="auto">
              <a:xfrm>
                <a:off x="1788" y="1752"/>
                <a:ext cx="0" cy="7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5" name="Line 334"/>
              <p:cNvSpPr>
                <a:spLocks noChangeShapeType="1"/>
              </p:cNvSpPr>
              <p:nvPr/>
            </p:nvSpPr>
            <p:spPr bwMode="auto">
              <a:xfrm>
                <a:off x="1788" y="1926"/>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6" name="Line 335"/>
              <p:cNvSpPr>
                <a:spLocks noChangeShapeType="1"/>
              </p:cNvSpPr>
              <p:nvPr/>
            </p:nvSpPr>
            <p:spPr bwMode="auto">
              <a:xfrm>
                <a:off x="1788" y="2100"/>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7" name="Line 336"/>
              <p:cNvSpPr>
                <a:spLocks noChangeShapeType="1"/>
              </p:cNvSpPr>
              <p:nvPr/>
            </p:nvSpPr>
            <p:spPr bwMode="auto">
              <a:xfrm>
                <a:off x="1788" y="2271"/>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8" name="Line 337"/>
              <p:cNvSpPr>
                <a:spLocks noChangeShapeType="1"/>
              </p:cNvSpPr>
              <p:nvPr/>
            </p:nvSpPr>
            <p:spPr bwMode="auto">
              <a:xfrm>
                <a:off x="1788" y="2442"/>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9" name="Line 338"/>
              <p:cNvSpPr>
                <a:spLocks noChangeShapeType="1"/>
              </p:cNvSpPr>
              <p:nvPr/>
            </p:nvSpPr>
            <p:spPr bwMode="auto">
              <a:xfrm>
                <a:off x="1788" y="2614"/>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0" name="Line 339"/>
              <p:cNvSpPr>
                <a:spLocks noChangeShapeType="1"/>
              </p:cNvSpPr>
              <p:nvPr/>
            </p:nvSpPr>
            <p:spPr bwMode="auto">
              <a:xfrm>
                <a:off x="1788" y="2783"/>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1" name="Line 340"/>
              <p:cNvSpPr>
                <a:spLocks noChangeShapeType="1"/>
              </p:cNvSpPr>
              <p:nvPr/>
            </p:nvSpPr>
            <p:spPr bwMode="auto">
              <a:xfrm>
                <a:off x="1788" y="2954"/>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2" name="Line 341"/>
              <p:cNvSpPr>
                <a:spLocks noChangeShapeType="1"/>
              </p:cNvSpPr>
              <p:nvPr/>
            </p:nvSpPr>
            <p:spPr bwMode="auto">
              <a:xfrm>
                <a:off x="1788" y="3125"/>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3" name="Line 342"/>
              <p:cNvSpPr>
                <a:spLocks noChangeShapeType="1"/>
              </p:cNvSpPr>
              <p:nvPr/>
            </p:nvSpPr>
            <p:spPr bwMode="auto">
              <a:xfrm>
                <a:off x="1788" y="3307"/>
                <a:ext cx="0" cy="7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4" name="Line 343"/>
              <p:cNvSpPr>
                <a:spLocks noChangeShapeType="1"/>
              </p:cNvSpPr>
              <p:nvPr/>
            </p:nvSpPr>
            <p:spPr bwMode="auto">
              <a:xfrm>
                <a:off x="1788" y="3480"/>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5" name="Line 344"/>
              <p:cNvSpPr>
                <a:spLocks noChangeShapeType="1"/>
              </p:cNvSpPr>
              <p:nvPr/>
            </p:nvSpPr>
            <p:spPr bwMode="auto">
              <a:xfrm>
                <a:off x="1716" y="1701"/>
                <a:ext cx="0" cy="9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6" name="Line 345"/>
              <p:cNvSpPr>
                <a:spLocks noChangeShapeType="1"/>
              </p:cNvSpPr>
              <p:nvPr/>
            </p:nvSpPr>
            <p:spPr bwMode="auto">
              <a:xfrm>
                <a:off x="1716" y="1884"/>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7" name="Line 346"/>
              <p:cNvSpPr>
                <a:spLocks noChangeShapeType="1"/>
              </p:cNvSpPr>
              <p:nvPr/>
            </p:nvSpPr>
            <p:spPr bwMode="auto">
              <a:xfrm>
                <a:off x="1716" y="2043"/>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8" name="Line 347"/>
              <p:cNvSpPr>
                <a:spLocks noChangeShapeType="1"/>
              </p:cNvSpPr>
              <p:nvPr/>
            </p:nvSpPr>
            <p:spPr bwMode="auto">
              <a:xfrm>
                <a:off x="1716" y="2215"/>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9" name="Line 348"/>
              <p:cNvSpPr>
                <a:spLocks noChangeShapeType="1"/>
              </p:cNvSpPr>
              <p:nvPr/>
            </p:nvSpPr>
            <p:spPr bwMode="auto">
              <a:xfrm>
                <a:off x="1716" y="2374"/>
                <a:ext cx="0" cy="7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0" name="Line 349"/>
              <p:cNvSpPr>
                <a:spLocks noChangeShapeType="1"/>
              </p:cNvSpPr>
              <p:nvPr/>
            </p:nvSpPr>
            <p:spPr bwMode="auto">
              <a:xfrm>
                <a:off x="1716" y="2540"/>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1" name="Line 350"/>
              <p:cNvSpPr>
                <a:spLocks noChangeShapeType="1"/>
              </p:cNvSpPr>
              <p:nvPr/>
            </p:nvSpPr>
            <p:spPr bwMode="auto">
              <a:xfrm>
                <a:off x="1716" y="2707"/>
                <a:ext cx="0" cy="7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2" name="Line 351"/>
              <p:cNvSpPr>
                <a:spLocks noChangeShapeType="1"/>
              </p:cNvSpPr>
              <p:nvPr/>
            </p:nvSpPr>
            <p:spPr bwMode="auto">
              <a:xfrm>
                <a:off x="1716" y="2868"/>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3" name="Line 352"/>
              <p:cNvSpPr>
                <a:spLocks noChangeShapeType="1"/>
              </p:cNvSpPr>
              <p:nvPr/>
            </p:nvSpPr>
            <p:spPr bwMode="auto">
              <a:xfrm>
                <a:off x="1716" y="3025"/>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4" name="Line 353"/>
              <p:cNvSpPr>
                <a:spLocks noChangeShapeType="1"/>
              </p:cNvSpPr>
              <p:nvPr/>
            </p:nvSpPr>
            <p:spPr bwMode="auto">
              <a:xfrm>
                <a:off x="1716" y="3199"/>
                <a:ext cx="0" cy="7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5" name="Line 354"/>
              <p:cNvSpPr>
                <a:spLocks noChangeShapeType="1"/>
              </p:cNvSpPr>
              <p:nvPr/>
            </p:nvSpPr>
            <p:spPr bwMode="auto">
              <a:xfrm>
                <a:off x="1716" y="3358"/>
                <a:ext cx="0" cy="9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6" name="Line 355"/>
              <p:cNvSpPr>
                <a:spLocks noChangeShapeType="1"/>
              </p:cNvSpPr>
              <p:nvPr/>
            </p:nvSpPr>
            <p:spPr bwMode="auto">
              <a:xfrm>
                <a:off x="1716" y="3539"/>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7" name="Line 356"/>
              <p:cNvSpPr>
                <a:spLocks noChangeShapeType="1"/>
              </p:cNvSpPr>
              <p:nvPr/>
            </p:nvSpPr>
            <p:spPr bwMode="auto">
              <a:xfrm>
                <a:off x="1633" y="1855"/>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8" name="Line 357"/>
              <p:cNvSpPr>
                <a:spLocks noChangeShapeType="1"/>
              </p:cNvSpPr>
              <p:nvPr/>
            </p:nvSpPr>
            <p:spPr bwMode="auto">
              <a:xfrm>
                <a:off x="1633" y="2012"/>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9" name="Line 358"/>
              <p:cNvSpPr>
                <a:spLocks noChangeShapeType="1"/>
              </p:cNvSpPr>
              <p:nvPr/>
            </p:nvSpPr>
            <p:spPr bwMode="auto">
              <a:xfrm>
                <a:off x="1633" y="2173"/>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0" name="Line 359"/>
              <p:cNvSpPr>
                <a:spLocks noChangeShapeType="1"/>
              </p:cNvSpPr>
              <p:nvPr/>
            </p:nvSpPr>
            <p:spPr bwMode="auto">
              <a:xfrm>
                <a:off x="1633" y="2327"/>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1" name="Line 360"/>
              <p:cNvSpPr>
                <a:spLocks noChangeShapeType="1"/>
              </p:cNvSpPr>
              <p:nvPr/>
            </p:nvSpPr>
            <p:spPr bwMode="auto">
              <a:xfrm>
                <a:off x="1633" y="2484"/>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2" name="Line 361"/>
              <p:cNvSpPr>
                <a:spLocks noChangeShapeType="1"/>
              </p:cNvSpPr>
              <p:nvPr/>
            </p:nvSpPr>
            <p:spPr bwMode="auto">
              <a:xfrm>
                <a:off x="1633" y="2631"/>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3" name="Line 362"/>
              <p:cNvSpPr>
                <a:spLocks noChangeShapeType="1"/>
              </p:cNvSpPr>
              <p:nvPr/>
            </p:nvSpPr>
            <p:spPr bwMode="auto">
              <a:xfrm>
                <a:off x="1633" y="2793"/>
                <a:ext cx="0" cy="7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4" name="Line 363"/>
              <p:cNvSpPr>
                <a:spLocks noChangeShapeType="1"/>
              </p:cNvSpPr>
              <p:nvPr/>
            </p:nvSpPr>
            <p:spPr bwMode="auto">
              <a:xfrm>
                <a:off x="1633" y="2949"/>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5" name="Line 364"/>
              <p:cNvSpPr>
                <a:spLocks noChangeShapeType="1"/>
              </p:cNvSpPr>
              <p:nvPr/>
            </p:nvSpPr>
            <p:spPr bwMode="auto">
              <a:xfrm>
                <a:off x="1633" y="3098"/>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6" name="Line 365"/>
              <p:cNvSpPr>
                <a:spLocks noChangeShapeType="1"/>
              </p:cNvSpPr>
              <p:nvPr/>
            </p:nvSpPr>
            <p:spPr bwMode="auto">
              <a:xfrm>
                <a:off x="1644" y="3265"/>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7" name="Line 366"/>
              <p:cNvSpPr>
                <a:spLocks noChangeShapeType="1"/>
              </p:cNvSpPr>
              <p:nvPr/>
            </p:nvSpPr>
            <p:spPr bwMode="auto">
              <a:xfrm>
                <a:off x="1633" y="3426"/>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8" name="Line 367"/>
              <p:cNvSpPr>
                <a:spLocks noChangeShapeType="1"/>
              </p:cNvSpPr>
              <p:nvPr/>
            </p:nvSpPr>
            <p:spPr bwMode="auto">
              <a:xfrm>
                <a:off x="1561" y="1816"/>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9" name="Line 368"/>
              <p:cNvSpPr>
                <a:spLocks noChangeShapeType="1"/>
              </p:cNvSpPr>
              <p:nvPr/>
            </p:nvSpPr>
            <p:spPr bwMode="auto">
              <a:xfrm>
                <a:off x="1561" y="1972"/>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0" name="Line 369"/>
              <p:cNvSpPr>
                <a:spLocks noChangeShapeType="1"/>
              </p:cNvSpPr>
              <p:nvPr/>
            </p:nvSpPr>
            <p:spPr bwMode="auto">
              <a:xfrm>
                <a:off x="1561" y="2122"/>
                <a:ext cx="0" cy="7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1" name="Line 370"/>
              <p:cNvSpPr>
                <a:spLocks noChangeShapeType="1"/>
              </p:cNvSpPr>
              <p:nvPr/>
            </p:nvSpPr>
            <p:spPr bwMode="auto">
              <a:xfrm>
                <a:off x="1561" y="2271"/>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2" name="Line 371"/>
              <p:cNvSpPr>
                <a:spLocks noChangeShapeType="1"/>
              </p:cNvSpPr>
              <p:nvPr/>
            </p:nvSpPr>
            <p:spPr bwMode="auto">
              <a:xfrm>
                <a:off x="1561" y="242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3" name="Line 372"/>
              <p:cNvSpPr>
                <a:spLocks noChangeShapeType="1"/>
              </p:cNvSpPr>
              <p:nvPr/>
            </p:nvSpPr>
            <p:spPr bwMode="auto">
              <a:xfrm>
                <a:off x="1561" y="2572"/>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4" name="Line 373"/>
              <p:cNvSpPr>
                <a:spLocks noChangeShapeType="1"/>
              </p:cNvSpPr>
              <p:nvPr/>
            </p:nvSpPr>
            <p:spPr bwMode="auto">
              <a:xfrm>
                <a:off x="1561" y="2717"/>
                <a:ext cx="0"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5" name="Line 374"/>
              <p:cNvSpPr>
                <a:spLocks noChangeShapeType="1"/>
              </p:cNvSpPr>
              <p:nvPr/>
            </p:nvSpPr>
            <p:spPr bwMode="auto">
              <a:xfrm>
                <a:off x="1561" y="2868"/>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6" name="Line 375"/>
              <p:cNvSpPr>
                <a:spLocks noChangeShapeType="1"/>
              </p:cNvSpPr>
              <p:nvPr/>
            </p:nvSpPr>
            <p:spPr bwMode="auto">
              <a:xfrm>
                <a:off x="1561" y="3010"/>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7" name="Line 376"/>
              <p:cNvSpPr>
                <a:spLocks noChangeShapeType="1"/>
              </p:cNvSpPr>
              <p:nvPr/>
            </p:nvSpPr>
            <p:spPr bwMode="auto">
              <a:xfrm>
                <a:off x="1561" y="3165"/>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8" name="Line 377"/>
              <p:cNvSpPr>
                <a:spLocks noChangeShapeType="1"/>
              </p:cNvSpPr>
              <p:nvPr/>
            </p:nvSpPr>
            <p:spPr bwMode="auto">
              <a:xfrm>
                <a:off x="1561" y="3309"/>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9" name="Line 378"/>
              <p:cNvSpPr>
                <a:spLocks noChangeShapeType="1"/>
              </p:cNvSpPr>
              <p:nvPr/>
            </p:nvSpPr>
            <p:spPr bwMode="auto">
              <a:xfrm>
                <a:off x="1561" y="3468"/>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0" name="Line 379"/>
              <p:cNvSpPr>
                <a:spLocks noChangeShapeType="1"/>
              </p:cNvSpPr>
              <p:nvPr/>
            </p:nvSpPr>
            <p:spPr bwMode="auto">
              <a:xfrm>
                <a:off x="1489" y="1950"/>
                <a:ext cx="0" cy="6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1" name="Line 380"/>
              <p:cNvSpPr>
                <a:spLocks noChangeShapeType="1"/>
              </p:cNvSpPr>
              <p:nvPr/>
            </p:nvSpPr>
            <p:spPr bwMode="auto">
              <a:xfrm>
                <a:off x="1489" y="2100"/>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2" name="Line 381"/>
              <p:cNvSpPr>
                <a:spLocks noChangeShapeType="1"/>
              </p:cNvSpPr>
              <p:nvPr/>
            </p:nvSpPr>
            <p:spPr bwMode="auto">
              <a:xfrm>
                <a:off x="1489" y="2230"/>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3" name="Line 382"/>
              <p:cNvSpPr>
                <a:spLocks noChangeShapeType="1"/>
              </p:cNvSpPr>
              <p:nvPr/>
            </p:nvSpPr>
            <p:spPr bwMode="auto">
              <a:xfrm>
                <a:off x="1489" y="2371"/>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4" name="Line 383"/>
              <p:cNvSpPr>
                <a:spLocks noChangeShapeType="1"/>
              </p:cNvSpPr>
              <p:nvPr/>
            </p:nvSpPr>
            <p:spPr bwMode="auto">
              <a:xfrm>
                <a:off x="1489" y="2513"/>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5" name="Line 384"/>
              <p:cNvSpPr>
                <a:spLocks noChangeShapeType="1"/>
              </p:cNvSpPr>
              <p:nvPr/>
            </p:nvSpPr>
            <p:spPr bwMode="auto">
              <a:xfrm>
                <a:off x="1499" y="2643"/>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6" name="Line 385"/>
              <p:cNvSpPr>
                <a:spLocks noChangeShapeType="1"/>
              </p:cNvSpPr>
              <p:nvPr/>
            </p:nvSpPr>
            <p:spPr bwMode="auto">
              <a:xfrm>
                <a:off x="1489" y="2793"/>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7" name="Line 386"/>
              <p:cNvSpPr>
                <a:spLocks noChangeShapeType="1"/>
              </p:cNvSpPr>
              <p:nvPr/>
            </p:nvSpPr>
            <p:spPr bwMode="auto">
              <a:xfrm>
                <a:off x="1489" y="2939"/>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8" name="Line 387"/>
              <p:cNvSpPr>
                <a:spLocks noChangeShapeType="1"/>
              </p:cNvSpPr>
              <p:nvPr/>
            </p:nvSpPr>
            <p:spPr bwMode="auto">
              <a:xfrm>
                <a:off x="1489" y="3081"/>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9" name="Line 388"/>
              <p:cNvSpPr>
                <a:spLocks noChangeShapeType="1"/>
              </p:cNvSpPr>
              <p:nvPr/>
            </p:nvSpPr>
            <p:spPr bwMode="auto">
              <a:xfrm>
                <a:off x="1489" y="3221"/>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0" name="Line 389"/>
              <p:cNvSpPr>
                <a:spLocks noChangeShapeType="1"/>
              </p:cNvSpPr>
              <p:nvPr/>
            </p:nvSpPr>
            <p:spPr bwMode="auto">
              <a:xfrm>
                <a:off x="1489" y="3363"/>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1" name="Line 390"/>
              <p:cNvSpPr>
                <a:spLocks noChangeShapeType="1"/>
              </p:cNvSpPr>
              <p:nvPr/>
            </p:nvSpPr>
            <p:spPr bwMode="auto">
              <a:xfrm>
                <a:off x="1427" y="1916"/>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2" name="Line 391"/>
              <p:cNvSpPr>
                <a:spLocks noChangeShapeType="1"/>
              </p:cNvSpPr>
              <p:nvPr/>
            </p:nvSpPr>
            <p:spPr bwMode="auto">
              <a:xfrm>
                <a:off x="1427" y="2053"/>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3" name="Line 392"/>
              <p:cNvSpPr>
                <a:spLocks noChangeShapeType="1"/>
              </p:cNvSpPr>
              <p:nvPr/>
            </p:nvSpPr>
            <p:spPr bwMode="auto">
              <a:xfrm>
                <a:off x="1427" y="2185"/>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4" name="Line 393"/>
              <p:cNvSpPr>
                <a:spLocks noChangeShapeType="1"/>
              </p:cNvSpPr>
              <p:nvPr/>
            </p:nvSpPr>
            <p:spPr bwMode="auto">
              <a:xfrm>
                <a:off x="1427" y="2327"/>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5" name="Line 394"/>
              <p:cNvSpPr>
                <a:spLocks noChangeShapeType="1"/>
              </p:cNvSpPr>
              <p:nvPr/>
            </p:nvSpPr>
            <p:spPr bwMode="auto">
              <a:xfrm>
                <a:off x="1427" y="2455"/>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6" name="Line 395"/>
              <p:cNvSpPr>
                <a:spLocks noChangeShapeType="1"/>
              </p:cNvSpPr>
              <p:nvPr/>
            </p:nvSpPr>
            <p:spPr bwMode="auto">
              <a:xfrm>
                <a:off x="1427" y="2599"/>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7" name="Line 396"/>
              <p:cNvSpPr>
                <a:spLocks noChangeShapeType="1"/>
              </p:cNvSpPr>
              <p:nvPr/>
            </p:nvSpPr>
            <p:spPr bwMode="auto">
              <a:xfrm>
                <a:off x="1427" y="2726"/>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8" name="Line 397"/>
              <p:cNvSpPr>
                <a:spLocks noChangeShapeType="1"/>
              </p:cNvSpPr>
              <p:nvPr/>
            </p:nvSpPr>
            <p:spPr bwMode="auto">
              <a:xfrm>
                <a:off x="1427" y="286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9" name="Line 398"/>
              <p:cNvSpPr>
                <a:spLocks noChangeShapeType="1"/>
              </p:cNvSpPr>
              <p:nvPr/>
            </p:nvSpPr>
            <p:spPr bwMode="auto">
              <a:xfrm>
                <a:off x="1427" y="299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0" name="Line 399"/>
              <p:cNvSpPr>
                <a:spLocks noChangeShapeType="1"/>
              </p:cNvSpPr>
              <p:nvPr/>
            </p:nvSpPr>
            <p:spPr bwMode="auto">
              <a:xfrm>
                <a:off x="1427" y="3135"/>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1" name="Line 400"/>
              <p:cNvSpPr>
                <a:spLocks noChangeShapeType="1"/>
              </p:cNvSpPr>
              <p:nvPr/>
            </p:nvSpPr>
            <p:spPr bwMode="auto">
              <a:xfrm>
                <a:off x="1427" y="3267"/>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2" name="Line 401"/>
              <p:cNvSpPr>
                <a:spLocks noChangeShapeType="1"/>
              </p:cNvSpPr>
              <p:nvPr/>
            </p:nvSpPr>
            <p:spPr bwMode="auto">
              <a:xfrm>
                <a:off x="1427" y="3407"/>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3" name="Line 402"/>
              <p:cNvSpPr>
                <a:spLocks noChangeShapeType="1"/>
              </p:cNvSpPr>
              <p:nvPr/>
            </p:nvSpPr>
            <p:spPr bwMode="auto">
              <a:xfrm>
                <a:off x="1386" y="2026"/>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4" name="Line 403"/>
              <p:cNvSpPr>
                <a:spLocks noChangeShapeType="1"/>
              </p:cNvSpPr>
              <p:nvPr/>
            </p:nvSpPr>
            <p:spPr bwMode="auto">
              <a:xfrm>
                <a:off x="1386" y="2159"/>
                <a:ext cx="0"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5" name="Line 404"/>
              <p:cNvSpPr>
                <a:spLocks noChangeShapeType="1"/>
              </p:cNvSpPr>
              <p:nvPr/>
            </p:nvSpPr>
            <p:spPr bwMode="auto">
              <a:xfrm>
                <a:off x="1386" y="2286"/>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6" name="Line 405"/>
              <p:cNvSpPr>
                <a:spLocks noChangeShapeType="1"/>
              </p:cNvSpPr>
              <p:nvPr/>
            </p:nvSpPr>
            <p:spPr bwMode="auto">
              <a:xfrm>
                <a:off x="1386" y="2413"/>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7" name="Line 406"/>
              <p:cNvSpPr>
                <a:spLocks noChangeShapeType="1"/>
              </p:cNvSpPr>
              <p:nvPr/>
            </p:nvSpPr>
            <p:spPr bwMode="auto">
              <a:xfrm>
                <a:off x="1386" y="2540"/>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8" name="Line 407"/>
              <p:cNvSpPr>
                <a:spLocks noChangeShapeType="1"/>
              </p:cNvSpPr>
              <p:nvPr/>
            </p:nvSpPr>
            <p:spPr bwMode="auto">
              <a:xfrm>
                <a:off x="1386" y="2670"/>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9" name="Line 408"/>
              <p:cNvSpPr>
                <a:spLocks noChangeShapeType="1"/>
              </p:cNvSpPr>
              <p:nvPr/>
            </p:nvSpPr>
            <p:spPr bwMode="auto">
              <a:xfrm>
                <a:off x="1386" y="2800"/>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0" name="Line 409"/>
              <p:cNvSpPr>
                <a:spLocks noChangeShapeType="1"/>
              </p:cNvSpPr>
              <p:nvPr/>
            </p:nvSpPr>
            <p:spPr bwMode="auto">
              <a:xfrm>
                <a:off x="1386" y="2937"/>
                <a:ext cx="0" cy="4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1" name="Line 410"/>
              <p:cNvSpPr>
                <a:spLocks noChangeShapeType="1"/>
              </p:cNvSpPr>
              <p:nvPr/>
            </p:nvSpPr>
            <p:spPr bwMode="auto">
              <a:xfrm>
                <a:off x="1386" y="3054"/>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2" name="Line 411"/>
              <p:cNvSpPr>
                <a:spLocks noChangeShapeType="1"/>
              </p:cNvSpPr>
              <p:nvPr/>
            </p:nvSpPr>
            <p:spPr bwMode="auto">
              <a:xfrm>
                <a:off x="1386" y="3199"/>
                <a:ext cx="0" cy="37"/>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3" name="Line 412"/>
              <p:cNvSpPr>
                <a:spLocks noChangeShapeType="1"/>
              </p:cNvSpPr>
              <p:nvPr/>
            </p:nvSpPr>
            <p:spPr bwMode="auto">
              <a:xfrm>
                <a:off x="1386" y="3326"/>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4" name="Line 413"/>
              <p:cNvSpPr>
                <a:spLocks noChangeShapeType="1"/>
              </p:cNvSpPr>
              <p:nvPr/>
            </p:nvSpPr>
            <p:spPr bwMode="auto">
              <a:xfrm>
                <a:off x="1334" y="1985"/>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5" name="Line 414"/>
              <p:cNvSpPr>
                <a:spLocks noChangeShapeType="1"/>
              </p:cNvSpPr>
              <p:nvPr/>
            </p:nvSpPr>
            <p:spPr bwMode="auto">
              <a:xfrm>
                <a:off x="1334" y="2119"/>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6" name="Line 415"/>
              <p:cNvSpPr>
                <a:spLocks noChangeShapeType="1"/>
              </p:cNvSpPr>
              <p:nvPr/>
            </p:nvSpPr>
            <p:spPr bwMode="auto">
              <a:xfrm>
                <a:off x="1334" y="2244"/>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7" name="Line 416"/>
              <p:cNvSpPr>
                <a:spLocks noChangeShapeType="1"/>
              </p:cNvSpPr>
              <p:nvPr/>
            </p:nvSpPr>
            <p:spPr bwMode="auto">
              <a:xfrm>
                <a:off x="1334" y="2364"/>
                <a:ext cx="0" cy="6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8" name="Line 417"/>
              <p:cNvSpPr>
                <a:spLocks noChangeShapeType="1"/>
              </p:cNvSpPr>
              <p:nvPr/>
            </p:nvSpPr>
            <p:spPr bwMode="auto">
              <a:xfrm>
                <a:off x="1334" y="2484"/>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9" name="Line 418"/>
              <p:cNvSpPr>
                <a:spLocks noChangeShapeType="1"/>
              </p:cNvSpPr>
              <p:nvPr/>
            </p:nvSpPr>
            <p:spPr bwMode="auto">
              <a:xfrm>
                <a:off x="1334" y="2614"/>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0" name="Line 419"/>
              <p:cNvSpPr>
                <a:spLocks noChangeShapeType="1"/>
              </p:cNvSpPr>
              <p:nvPr/>
            </p:nvSpPr>
            <p:spPr bwMode="auto">
              <a:xfrm>
                <a:off x="1334" y="2736"/>
                <a:ext cx="0"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1" name="Line 420"/>
              <p:cNvSpPr>
                <a:spLocks noChangeShapeType="1"/>
              </p:cNvSpPr>
              <p:nvPr/>
            </p:nvSpPr>
            <p:spPr bwMode="auto">
              <a:xfrm>
                <a:off x="1334" y="286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2" name="Line 421"/>
              <p:cNvSpPr>
                <a:spLocks noChangeShapeType="1"/>
              </p:cNvSpPr>
              <p:nvPr/>
            </p:nvSpPr>
            <p:spPr bwMode="auto">
              <a:xfrm>
                <a:off x="1334" y="2983"/>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3" name="Line 422"/>
              <p:cNvSpPr>
                <a:spLocks noChangeShapeType="1"/>
              </p:cNvSpPr>
              <p:nvPr/>
            </p:nvSpPr>
            <p:spPr bwMode="auto">
              <a:xfrm>
                <a:off x="1334" y="3111"/>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4" name="Line 423"/>
              <p:cNvSpPr>
                <a:spLocks noChangeShapeType="1"/>
              </p:cNvSpPr>
              <p:nvPr/>
            </p:nvSpPr>
            <p:spPr bwMode="auto">
              <a:xfrm>
                <a:off x="1334" y="323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5" name="Line 424"/>
              <p:cNvSpPr>
                <a:spLocks noChangeShapeType="1"/>
              </p:cNvSpPr>
              <p:nvPr/>
            </p:nvSpPr>
            <p:spPr bwMode="auto">
              <a:xfrm>
                <a:off x="1334" y="3363"/>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6" name="Line 425"/>
              <p:cNvSpPr>
                <a:spLocks noChangeShapeType="1"/>
              </p:cNvSpPr>
              <p:nvPr/>
            </p:nvSpPr>
            <p:spPr bwMode="auto">
              <a:xfrm>
                <a:off x="1293" y="207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7" name="Line 426"/>
              <p:cNvSpPr>
                <a:spLocks noChangeShapeType="1"/>
              </p:cNvSpPr>
              <p:nvPr/>
            </p:nvSpPr>
            <p:spPr bwMode="auto">
              <a:xfrm>
                <a:off x="1293" y="2215"/>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8" name="Line 427"/>
              <p:cNvSpPr>
                <a:spLocks noChangeShapeType="1"/>
              </p:cNvSpPr>
              <p:nvPr/>
            </p:nvSpPr>
            <p:spPr bwMode="auto">
              <a:xfrm>
                <a:off x="1293" y="2327"/>
                <a:ext cx="0" cy="4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9" name="Line 428"/>
              <p:cNvSpPr>
                <a:spLocks noChangeShapeType="1"/>
              </p:cNvSpPr>
              <p:nvPr/>
            </p:nvSpPr>
            <p:spPr bwMode="auto">
              <a:xfrm>
                <a:off x="1293" y="2442"/>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0" name="Line 429"/>
              <p:cNvSpPr>
                <a:spLocks noChangeShapeType="1"/>
              </p:cNvSpPr>
              <p:nvPr/>
            </p:nvSpPr>
            <p:spPr bwMode="auto">
              <a:xfrm>
                <a:off x="1293" y="2555"/>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1" name="Line 430"/>
              <p:cNvSpPr>
                <a:spLocks noChangeShapeType="1"/>
              </p:cNvSpPr>
              <p:nvPr/>
            </p:nvSpPr>
            <p:spPr bwMode="auto">
              <a:xfrm>
                <a:off x="1293" y="2670"/>
                <a:ext cx="0" cy="6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2" name="Line 431"/>
              <p:cNvSpPr>
                <a:spLocks noChangeShapeType="1"/>
              </p:cNvSpPr>
              <p:nvPr/>
            </p:nvSpPr>
            <p:spPr bwMode="auto">
              <a:xfrm>
                <a:off x="1293" y="2800"/>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3" name="Line 432"/>
              <p:cNvSpPr>
                <a:spLocks noChangeShapeType="1"/>
              </p:cNvSpPr>
              <p:nvPr/>
            </p:nvSpPr>
            <p:spPr bwMode="auto">
              <a:xfrm>
                <a:off x="1293" y="2927"/>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4" name="Line 433"/>
              <p:cNvSpPr>
                <a:spLocks noChangeShapeType="1"/>
              </p:cNvSpPr>
              <p:nvPr/>
            </p:nvSpPr>
            <p:spPr bwMode="auto">
              <a:xfrm>
                <a:off x="1293" y="3040"/>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5" name="Line 434"/>
              <p:cNvSpPr>
                <a:spLocks noChangeShapeType="1"/>
              </p:cNvSpPr>
              <p:nvPr/>
            </p:nvSpPr>
            <p:spPr bwMode="auto">
              <a:xfrm>
                <a:off x="1293" y="3169"/>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6" name="Line 435"/>
              <p:cNvSpPr>
                <a:spLocks noChangeShapeType="1"/>
              </p:cNvSpPr>
              <p:nvPr/>
            </p:nvSpPr>
            <p:spPr bwMode="auto">
              <a:xfrm>
                <a:off x="1293" y="3282"/>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7" name="Line 436"/>
              <p:cNvSpPr>
                <a:spLocks noChangeShapeType="1"/>
              </p:cNvSpPr>
              <p:nvPr/>
            </p:nvSpPr>
            <p:spPr bwMode="auto">
              <a:xfrm>
                <a:off x="1242" y="2051"/>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8" name="Line 437"/>
              <p:cNvSpPr>
                <a:spLocks noChangeShapeType="1"/>
              </p:cNvSpPr>
              <p:nvPr/>
            </p:nvSpPr>
            <p:spPr bwMode="auto">
              <a:xfrm>
                <a:off x="1241" y="2173"/>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9" name="Line 438"/>
              <p:cNvSpPr>
                <a:spLocks noChangeShapeType="1"/>
              </p:cNvSpPr>
              <p:nvPr/>
            </p:nvSpPr>
            <p:spPr bwMode="auto">
              <a:xfrm>
                <a:off x="1241" y="2278"/>
                <a:ext cx="0"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0" name="Line 439"/>
              <p:cNvSpPr>
                <a:spLocks noChangeShapeType="1"/>
              </p:cNvSpPr>
              <p:nvPr/>
            </p:nvSpPr>
            <p:spPr bwMode="auto">
              <a:xfrm>
                <a:off x="1242" y="2403"/>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1" name="Line 440"/>
              <p:cNvSpPr>
                <a:spLocks noChangeShapeType="1"/>
              </p:cNvSpPr>
              <p:nvPr/>
            </p:nvSpPr>
            <p:spPr bwMode="auto">
              <a:xfrm>
                <a:off x="1241" y="2513"/>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2" name="Line 441"/>
              <p:cNvSpPr>
                <a:spLocks noChangeShapeType="1"/>
              </p:cNvSpPr>
              <p:nvPr/>
            </p:nvSpPr>
            <p:spPr bwMode="auto">
              <a:xfrm>
                <a:off x="1241" y="2636"/>
                <a:ext cx="0" cy="3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3" name="Line 442"/>
              <p:cNvSpPr>
                <a:spLocks noChangeShapeType="1"/>
              </p:cNvSpPr>
              <p:nvPr/>
            </p:nvSpPr>
            <p:spPr bwMode="auto">
              <a:xfrm>
                <a:off x="1241" y="2741"/>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4" name="Line 443"/>
              <p:cNvSpPr>
                <a:spLocks noChangeShapeType="1"/>
              </p:cNvSpPr>
              <p:nvPr/>
            </p:nvSpPr>
            <p:spPr bwMode="auto">
              <a:xfrm>
                <a:off x="1241" y="2863"/>
                <a:ext cx="0" cy="4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5" name="Line 444"/>
              <p:cNvSpPr>
                <a:spLocks noChangeShapeType="1"/>
              </p:cNvSpPr>
              <p:nvPr/>
            </p:nvSpPr>
            <p:spPr bwMode="auto">
              <a:xfrm>
                <a:off x="1241" y="2969"/>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6" name="Line 445"/>
              <p:cNvSpPr>
                <a:spLocks noChangeShapeType="1"/>
              </p:cNvSpPr>
              <p:nvPr/>
            </p:nvSpPr>
            <p:spPr bwMode="auto">
              <a:xfrm>
                <a:off x="1241" y="3091"/>
                <a:ext cx="0" cy="47"/>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7" name="Line 446"/>
              <p:cNvSpPr>
                <a:spLocks noChangeShapeType="1"/>
              </p:cNvSpPr>
              <p:nvPr/>
            </p:nvSpPr>
            <p:spPr bwMode="auto">
              <a:xfrm>
                <a:off x="1242" y="3199"/>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8" name="Line 447"/>
              <p:cNvSpPr>
                <a:spLocks noChangeShapeType="1"/>
              </p:cNvSpPr>
              <p:nvPr/>
            </p:nvSpPr>
            <p:spPr bwMode="auto">
              <a:xfrm>
                <a:off x="1241" y="3326"/>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9" name="Line 448"/>
              <p:cNvSpPr>
                <a:spLocks noChangeShapeType="1"/>
              </p:cNvSpPr>
              <p:nvPr/>
            </p:nvSpPr>
            <p:spPr bwMode="auto">
              <a:xfrm>
                <a:off x="1200" y="2141"/>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0" name="Line 449"/>
              <p:cNvSpPr>
                <a:spLocks noChangeShapeType="1"/>
              </p:cNvSpPr>
              <p:nvPr/>
            </p:nvSpPr>
            <p:spPr bwMode="auto">
              <a:xfrm>
                <a:off x="1200" y="2256"/>
                <a:ext cx="0" cy="4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1" name="Line 450"/>
              <p:cNvSpPr>
                <a:spLocks noChangeShapeType="1"/>
              </p:cNvSpPr>
              <p:nvPr/>
            </p:nvSpPr>
            <p:spPr bwMode="auto">
              <a:xfrm>
                <a:off x="1200" y="2371"/>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2" name="Line 451"/>
              <p:cNvSpPr>
                <a:spLocks noChangeShapeType="1"/>
              </p:cNvSpPr>
              <p:nvPr/>
            </p:nvSpPr>
            <p:spPr bwMode="auto">
              <a:xfrm>
                <a:off x="1200" y="2484"/>
                <a:ext cx="0" cy="2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3" name="Line 452"/>
              <p:cNvSpPr>
                <a:spLocks noChangeShapeType="1"/>
              </p:cNvSpPr>
              <p:nvPr/>
            </p:nvSpPr>
            <p:spPr bwMode="auto">
              <a:xfrm>
                <a:off x="1200" y="2582"/>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4" name="Line 453"/>
              <p:cNvSpPr>
                <a:spLocks noChangeShapeType="1"/>
              </p:cNvSpPr>
              <p:nvPr/>
            </p:nvSpPr>
            <p:spPr bwMode="auto">
              <a:xfrm>
                <a:off x="1200" y="2685"/>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5" name="Line 454"/>
              <p:cNvSpPr>
                <a:spLocks noChangeShapeType="1"/>
              </p:cNvSpPr>
              <p:nvPr/>
            </p:nvSpPr>
            <p:spPr bwMode="auto">
              <a:xfrm>
                <a:off x="1200" y="2802"/>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6" name="Line 455"/>
              <p:cNvSpPr>
                <a:spLocks noChangeShapeType="1"/>
              </p:cNvSpPr>
              <p:nvPr/>
            </p:nvSpPr>
            <p:spPr bwMode="auto">
              <a:xfrm>
                <a:off x="1200" y="2920"/>
                <a:ext cx="0" cy="4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7" name="Line 456"/>
              <p:cNvSpPr>
                <a:spLocks noChangeShapeType="1"/>
              </p:cNvSpPr>
              <p:nvPr/>
            </p:nvSpPr>
            <p:spPr bwMode="auto">
              <a:xfrm>
                <a:off x="1200" y="3025"/>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8" name="Line 457"/>
              <p:cNvSpPr>
                <a:spLocks noChangeShapeType="1"/>
              </p:cNvSpPr>
              <p:nvPr/>
            </p:nvSpPr>
            <p:spPr bwMode="auto">
              <a:xfrm>
                <a:off x="1200" y="3140"/>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9" name="Line 458"/>
              <p:cNvSpPr>
                <a:spLocks noChangeShapeType="1"/>
              </p:cNvSpPr>
              <p:nvPr/>
            </p:nvSpPr>
            <p:spPr bwMode="auto">
              <a:xfrm>
                <a:off x="1200" y="3253"/>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0" name="Line 459"/>
              <p:cNvSpPr>
                <a:spLocks noChangeShapeType="1"/>
              </p:cNvSpPr>
              <p:nvPr/>
            </p:nvSpPr>
            <p:spPr bwMode="auto">
              <a:xfrm>
                <a:off x="2170" y="1461"/>
                <a:ext cx="0" cy="11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1" name="Line 460"/>
              <p:cNvSpPr>
                <a:spLocks noChangeShapeType="1"/>
              </p:cNvSpPr>
              <p:nvPr/>
            </p:nvSpPr>
            <p:spPr bwMode="auto">
              <a:xfrm>
                <a:off x="2170" y="1681"/>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2" name="Line 461"/>
              <p:cNvSpPr>
                <a:spLocks noChangeShapeType="1"/>
              </p:cNvSpPr>
              <p:nvPr/>
            </p:nvSpPr>
            <p:spPr bwMode="auto">
              <a:xfrm>
                <a:off x="2170" y="1882"/>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3" name="Line 462"/>
              <p:cNvSpPr>
                <a:spLocks noChangeShapeType="1"/>
              </p:cNvSpPr>
              <p:nvPr/>
            </p:nvSpPr>
            <p:spPr bwMode="auto">
              <a:xfrm>
                <a:off x="2170" y="2075"/>
                <a:ext cx="0" cy="9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4" name="Line 463"/>
              <p:cNvSpPr>
                <a:spLocks noChangeShapeType="1"/>
              </p:cNvSpPr>
              <p:nvPr/>
            </p:nvSpPr>
            <p:spPr bwMode="auto">
              <a:xfrm>
                <a:off x="2170" y="2286"/>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5" name="Line 464"/>
              <p:cNvSpPr>
                <a:spLocks noChangeShapeType="1"/>
              </p:cNvSpPr>
              <p:nvPr/>
            </p:nvSpPr>
            <p:spPr bwMode="auto">
              <a:xfrm>
                <a:off x="2170" y="2479"/>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6" name="Line 465"/>
              <p:cNvSpPr>
                <a:spLocks noChangeShapeType="1"/>
              </p:cNvSpPr>
              <p:nvPr/>
            </p:nvSpPr>
            <p:spPr bwMode="auto">
              <a:xfrm>
                <a:off x="2170" y="2675"/>
                <a:ext cx="0" cy="9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7" name="Line 466"/>
              <p:cNvSpPr>
                <a:spLocks noChangeShapeType="1"/>
              </p:cNvSpPr>
              <p:nvPr/>
            </p:nvSpPr>
            <p:spPr bwMode="auto">
              <a:xfrm>
                <a:off x="2170" y="2878"/>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8" name="Line 467"/>
              <p:cNvSpPr>
                <a:spLocks noChangeShapeType="1"/>
              </p:cNvSpPr>
              <p:nvPr/>
            </p:nvSpPr>
            <p:spPr bwMode="auto">
              <a:xfrm>
                <a:off x="2170" y="3074"/>
                <a:ext cx="0" cy="9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9" name="Line 468"/>
              <p:cNvSpPr>
                <a:spLocks noChangeShapeType="1"/>
              </p:cNvSpPr>
              <p:nvPr/>
            </p:nvSpPr>
            <p:spPr bwMode="auto">
              <a:xfrm>
                <a:off x="2170" y="3277"/>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0" name="Line 469"/>
              <p:cNvSpPr>
                <a:spLocks noChangeShapeType="1"/>
              </p:cNvSpPr>
              <p:nvPr/>
            </p:nvSpPr>
            <p:spPr bwMode="auto">
              <a:xfrm>
                <a:off x="2170" y="3488"/>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1" name="Line 470"/>
              <p:cNvSpPr>
                <a:spLocks noChangeShapeType="1"/>
              </p:cNvSpPr>
              <p:nvPr/>
            </p:nvSpPr>
            <p:spPr bwMode="auto">
              <a:xfrm>
                <a:off x="2170" y="3686"/>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grpSp>
      <p:pic>
        <p:nvPicPr>
          <p:cNvPr id="444" name="Picture 47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40509" y="2090208"/>
            <a:ext cx="140017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5" name="Text Box 472"/>
          <p:cNvSpPr txBox="1">
            <a:spLocks noChangeArrowheads="1"/>
          </p:cNvSpPr>
          <p:nvPr/>
        </p:nvSpPr>
        <p:spPr bwMode="auto">
          <a:xfrm>
            <a:off x="3813497" y="1728258"/>
            <a:ext cx="1782762" cy="382862"/>
          </a:xfrm>
          <a:prstGeom prst="rect">
            <a:avLst/>
          </a:prstGeom>
          <a:noFill/>
          <a:ln w="12700" algn="ctr">
            <a:noFill/>
            <a:miter lim="800000"/>
          </a:ln>
          <a:effectLst>
            <a:outerShdw algn="ctr" rotWithShape="0">
              <a:srgbClr val="FFFFFF"/>
            </a:outerShdw>
          </a:effectLst>
        </p:spPr>
        <p:txBody>
          <a:bodyPr>
            <a:spAutoFit/>
          </a:bodyPr>
          <a:lstStyle/>
          <a:p>
            <a:pPr marL="0" marR="0" lvl="0" indent="0" algn="ctr" defTabSz="914400" eaLnBrk="1" fontAlgn="auto" latinLnBrk="0" hangingPunct="1">
              <a:lnSpc>
                <a:spcPct val="50000"/>
              </a:lnSpc>
              <a:spcBef>
                <a:spcPct val="50000"/>
              </a:spcBef>
              <a:spcAft>
                <a:spcPts val="0"/>
              </a:spcAft>
              <a:buClrTx/>
              <a:buSzTx/>
              <a:buFontTx/>
              <a:buNone/>
              <a:defRPr/>
            </a:pPr>
            <a:r>
              <a:rPr kumimoji="0" lang="zh-CN" altLang="en-US" sz="1200" b="0" i="0" u="none" strike="noStrike" kern="0" cap="none" spc="0" normalizeH="0" baseline="0" noProof="0" dirty="0">
                <a:ln>
                  <a:noFill/>
                </a:ln>
                <a:solidFill>
                  <a:sysClr val="windowText" lastClr="000000"/>
                </a:solidFill>
                <a:effectLst/>
                <a:uLnTx/>
                <a:uFillTx/>
                <a:latin typeface="+mj-ea"/>
                <a:ea typeface="+mj-ea"/>
              </a:rPr>
              <a:t>自定义报表工具</a:t>
            </a:r>
            <a:endParaRPr kumimoji="0" lang="en-US" altLang="zh-CN" sz="1200" b="0" i="0" u="none" strike="noStrike" kern="0" cap="none" spc="0" normalizeH="0" baseline="0" noProof="0" dirty="0">
              <a:ln>
                <a:noFill/>
              </a:ln>
              <a:solidFill>
                <a:sysClr val="windowText" lastClr="000000"/>
              </a:solidFill>
              <a:effectLst/>
              <a:uLnTx/>
              <a:uFillTx/>
              <a:latin typeface="+mj-ea"/>
              <a:ea typeface="+mj-ea"/>
            </a:endParaRPr>
          </a:p>
          <a:p>
            <a:pPr marL="0" marR="0" lvl="0" indent="0" algn="ctr" defTabSz="914400" eaLnBrk="1" fontAlgn="auto" latinLnBrk="0" hangingPunct="1">
              <a:lnSpc>
                <a:spcPct val="50000"/>
              </a:lnSpc>
              <a:spcBef>
                <a:spcPct val="50000"/>
              </a:spcBef>
              <a:spcAft>
                <a:spcPts val="0"/>
              </a:spcAft>
              <a:buClrTx/>
              <a:buSzTx/>
              <a:buFontTx/>
              <a:buNone/>
              <a:defRPr/>
            </a:pPr>
            <a:r>
              <a:rPr kumimoji="0" lang="zh-CN" altLang="en-US" sz="1200" b="0" i="0" u="none" strike="noStrike" kern="0" cap="none" spc="0" normalizeH="0" baseline="0" noProof="0" dirty="0">
                <a:ln>
                  <a:noFill/>
                </a:ln>
                <a:solidFill>
                  <a:sysClr val="windowText" lastClr="000000"/>
                </a:solidFill>
                <a:effectLst/>
                <a:uLnTx/>
                <a:uFillTx/>
                <a:latin typeface="+mj-ea"/>
                <a:ea typeface="+mj-ea"/>
              </a:rPr>
              <a:t>行＋列的简单定义方式</a:t>
            </a:r>
            <a:endParaRPr kumimoji="0" lang="zh-CN" altLang="en-US" sz="1200" b="0" i="0" u="none" strike="noStrike" kern="0" cap="none" spc="0" normalizeH="0" baseline="0" noProof="0" dirty="0">
              <a:ln>
                <a:noFill/>
              </a:ln>
              <a:solidFill>
                <a:sysClr val="windowText" lastClr="000000"/>
              </a:solidFill>
              <a:effectLst/>
              <a:uLnTx/>
              <a:uFillTx/>
              <a:latin typeface="+mj-ea"/>
              <a:ea typeface="+mj-ea"/>
            </a:endParaRPr>
          </a:p>
        </p:txBody>
      </p:sp>
      <p:grpSp>
        <p:nvGrpSpPr>
          <p:cNvPr id="446" name="Group 473"/>
          <p:cNvGrpSpPr/>
          <p:nvPr/>
        </p:nvGrpSpPr>
        <p:grpSpPr bwMode="auto">
          <a:xfrm>
            <a:off x="5872484" y="2156208"/>
            <a:ext cx="1195388" cy="772201"/>
            <a:chOff x="3890" y="853"/>
            <a:chExt cx="854" cy="626"/>
          </a:xfrm>
        </p:grpSpPr>
        <p:grpSp>
          <p:nvGrpSpPr>
            <p:cNvPr id="447" name="Group 474"/>
            <p:cNvGrpSpPr/>
            <p:nvPr/>
          </p:nvGrpSpPr>
          <p:grpSpPr bwMode="auto">
            <a:xfrm>
              <a:off x="3890" y="853"/>
              <a:ext cx="854" cy="570"/>
              <a:chOff x="4262" y="1229"/>
              <a:chExt cx="1384" cy="757"/>
            </a:xfrm>
          </p:grpSpPr>
          <p:sp>
            <p:nvSpPr>
              <p:cNvPr id="455" name="AutoShape 475"/>
              <p:cNvSpPr>
                <a:spLocks noChangeArrowheads="1"/>
              </p:cNvSpPr>
              <p:nvPr/>
            </p:nvSpPr>
            <p:spPr bwMode="auto">
              <a:xfrm flipV="1">
                <a:off x="4302" y="1619"/>
                <a:ext cx="1288" cy="367"/>
              </a:xfrm>
              <a:prstGeom prst="triangle">
                <a:avLst>
                  <a:gd name="adj" fmla="val 76472"/>
                </a:avLst>
              </a:prstGeom>
              <a:gradFill rotWithShape="0">
                <a:gsLst>
                  <a:gs pos="0">
                    <a:srgbClr val="C0C0C0"/>
                  </a:gs>
                  <a:gs pos="100000">
                    <a:srgbClr val="FFFFFF"/>
                  </a:gs>
                </a:gsLst>
                <a:lin ang="5400000" scaled="1"/>
              </a:gradFill>
              <a:ln w="9525">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56" name="Rectangle 476"/>
              <p:cNvSpPr>
                <a:spLocks noChangeArrowheads="1"/>
              </p:cNvSpPr>
              <p:nvPr/>
            </p:nvSpPr>
            <p:spPr bwMode="auto">
              <a:xfrm>
                <a:off x="4262" y="1229"/>
                <a:ext cx="1384" cy="398"/>
              </a:xfrm>
              <a:prstGeom prst="rect">
                <a:avLst/>
              </a:prstGeom>
              <a:solidFill>
                <a:srgbClr val="FFFFFF"/>
              </a:solidFill>
              <a:ln w="9525">
                <a:solidFill>
                  <a:srgbClr val="B2B2B2"/>
                </a:solidFill>
                <a:miter lim="800000"/>
              </a:ln>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pic>
          <p:nvPicPr>
            <p:cNvPr id="448" name="Picture 477" descr="acopdflogo2"/>
            <p:cNvPicPr preferRelativeResize="0">
              <a:picLocks noChangeArrowheads="1"/>
            </p:cNvPicPr>
            <p:nvPr/>
          </p:nvPicPr>
          <p:blipFill>
            <a:blip r:embed="rId4" cstate="print">
              <a:extLst>
                <a:ext uri="{28A0092B-C50C-407E-A947-70E740481C1C}">
                  <a14:useLocalDpi xmlns:a14="http://schemas.microsoft.com/office/drawing/2010/main" val="0"/>
                </a:ext>
              </a:extLst>
            </a:blip>
            <a:srcRect b="-2910"/>
            <a:stretch>
              <a:fillRect/>
            </a:stretch>
          </p:blipFill>
          <p:spPr bwMode="auto">
            <a:xfrm>
              <a:off x="4525" y="913"/>
              <a:ext cx="179" cy="193"/>
            </a:xfrm>
            <a:prstGeom prst="rect">
              <a:avLst/>
            </a:prstGeom>
            <a:noFill/>
            <a:ln w="9525">
              <a:solidFill>
                <a:srgbClr val="B2B2B2"/>
              </a:solidFill>
              <a:miter lim="800000"/>
              <a:headEnd/>
              <a:tailEnd/>
            </a:ln>
            <a:extLst>
              <a:ext uri="{909E8E84-426E-40DD-AFC4-6F175D3DCCD1}">
                <a14:hiddenFill xmlns:a14="http://schemas.microsoft.com/office/drawing/2010/main">
                  <a:solidFill>
                    <a:srgbClr val="FFFFFF"/>
                  </a:solidFill>
                </a14:hiddenFill>
              </a:ext>
            </a:extLst>
          </p:spPr>
        </p:pic>
        <p:pic>
          <p:nvPicPr>
            <p:cNvPr id="449" name="Picture 478" descr="Wordicon"/>
            <p:cNvPicPr preferRelativeResize="0">
              <a:picLocks noChangeArrowheads="1"/>
            </p:cNvPicPr>
            <p:nvPr/>
          </p:nvPicPr>
          <p:blipFill>
            <a:blip r:embed="rId5" cstate="print">
              <a:extLst>
                <a:ext uri="{28A0092B-C50C-407E-A947-70E740481C1C}">
                  <a14:useLocalDpi xmlns:a14="http://schemas.microsoft.com/office/drawing/2010/main" val="0"/>
                </a:ext>
              </a:extLst>
            </a:blip>
            <a:srcRect r="12500" b="14999"/>
            <a:stretch>
              <a:fillRect/>
            </a:stretch>
          </p:blipFill>
          <p:spPr bwMode="auto">
            <a:xfrm>
              <a:off x="4229" y="897"/>
              <a:ext cx="217"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0" name="Group 479"/>
            <p:cNvGrpSpPr/>
            <p:nvPr/>
          </p:nvGrpSpPr>
          <p:grpSpPr bwMode="auto">
            <a:xfrm>
              <a:off x="4316" y="1171"/>
              <a:ext cx="309" cy="308"/>
              <a:chOff x="2201" y="1245"/>
              <a:chExt cx="694" cy="702"/>
            </a:xfrm>
          </p:grpSpPr>
          <p:sp>
            <p:nvSpPr>
              <p:cNvPr id="452" name="Freeform 480"/>
              <p:cNvSpPr>
                <a:spLocks noChangeAspect="1"/>
              </p:cNvSpPr>
              <p:nvPr/>
            </p:nvSpPr>
            <p:spPr bwMode="ltGray">
              <a:xfrm rot="2991366" flipH="1">
                <a:off x="2073" y="1533"/>
                <a:ext cx="543" cy="285"/>
              </a:xfrm>
              <a:custGeom>
                <a:avLst/>
                <a:gdLst>
                  <a:gd name="T0" fmla="*/ 0 w 1912"/>
                  <a:gd name="T1" fmla="*/ 0 h 1008"/>
                  <a:gd name="T2" fmla="*/ 0 w 1912"/>
                  <a:gd name="T3" fmla="*/ 0 h 1008"/>
                  <a:gd name="T4" fmla="*/ 0 w 1912"/>
                  <a:gd name="T5" fmla="*/ 0 h 1008"/>
                  <a:gd name="T6" fmla="*/ 0 w 1912"/>
                  <a:gd name="T7" fmla="*/ 0 h 1008"/>
                  <a:gd name="T8" fmla="*/ 0 w 1912"/>
                  <a:gd name="T9" fmla="*/ 0 h 1008"/>
                  <a:gd name="T10" fmla="*/ 0 w 1912"/>
                  <a:gd name="T11" fmla="*/ 0 h 1008"/>
                  <a:gd name="T12" fmla="*/ 0 w 1912"/>
                  <a:gd name="T13" fmla="*/ 0 h 1008"/>
                  <a:gd name="T14" fmla="*/ 0 w 1912"/>
                  <a:gd name="T15" fmla="*/ 0 h 1008"/>
                  <a:gd name="T16" fmla="*/ 0 w 1912"/>
                  <a:gd name="T17" fmla="*/ 0 h 1008"/>
                  <a:gd name="T18" fmla="*/ 0 w 1912"/>
                  <a:gd name="T19" fmla="*/ 0 h 1008"/>
                  <a:gd name="T20" fmla="*/ 0 w 1912"/>
                  <a:gd name="T21" fmla="*/ 0 h 1008"/>
                  <a:gd name="T22" fmla="*/ 0 w 1912"/>
                  <a:gd name="T23" fmla="*/ 0 h 1008"/>
                  <a:gd name="T24" fmla="*/ 0 w 1912"/>
                  <a:gd name="T25" fmla="*/ 0 h 1008"/>
                  <a:gd name="T26" fmla="*/ 0 w 1912"/>
                  <a:gd name="T27" fmla="*/ 0 h 1008"/>
                  <a:gd name="T28" fmla="*/ 0 w 1912"/>
                  <a:gd name="T29" fmla="*/ 0 h 1008"/>
                  <a:gd name="T30" fmla="*/ 0 w 1912"/>
                  <a:gd name="T31" fmla="*/ 0 h 1008"/>
                  <a:gd name="T32" fmla="*/ 0 w 1912"/>
                  <a:gd name="T33" fmla="*/ 0 h 1008"/>
                  <a:gd name="T34" fmla="*/ 0 w 1912"/>
                  <a:gd name="T35" fmla="*/ 0 h 1008"/>
                  <a:gd name="T36" fmla="*/ 0 w 1912"/>
                  <a:gd name="T37" fmla="*/ 0 h 1008"/>
                  <a:gd name="T38" fmla="*/ 0 w 1912"/>
                  <a:gd name="T39" fmla="*/ 0 h 1008"/>
                  <a:gd name="T40" fmla="*/ 0 w 1912"/>
                  <a:gd name="T41" fmla="*/ 0 h 1008"/>
                  <a:gd name="T42" fmla="*/ 0 w 1912"/>
                  <a:gd name="T43" fmla="*/ 0 h 1008"/>
                  <a:gd name="T44" fmla="*/ 0 w 1912"/>
                  <a:gd name="T45" fmla="*/ 0 h 1008"/>
                  <a:gd name="T46" fmla="*/ 0 w 1912"/>
                  <a:gd name="T47" fmla="*/ 0 h 1008"/>
                  <a:gd name="T48" fmla="*/ 0 w 1912"/>
                  <a:gd name="T49" fmla="*/ 0 h 1008"/>
                  <a:gd name="T50" fmla="*/ 0 w 1912"/>
                  <a:gd name="T51" fmla="*/ 0 h 1008"/>
                  <a:gd name="T52" fmla="*/ 0 w 1912"/>
                  <a:gd name="T53" fmla="*/ 0 h 1008"/>
                  <a:gd name="T54" fmla="*/ 0 w 1912"/>
                  <a:gd name="T55" fmla="*/ 0 h 1008"/>
                  <a:gd name="T56" fmla="*/ 0 w 1912"/>
                  <a:gd name="T57" fmla="*/ 0 h 1008"/>
                  <a:gd name="T58" fmla="*/ 0 w 1912"/>
                  <a:gd name="T59" fmla="*/ 0 h 1008"/>
                  <a:gd name="T60" fmla="*/ 0 w 1912"/>
                  <a:gd name="T61" fmla="*/ 0 h 1008"/>
                  <a:gd name="T62" fmla="*/ 0 w 1912"/>
                  <a:gd name="T63" fmla="*/ 0 h 1008"/>
                  <a:gd name="T64" fmla="*/ 0 w 1912"/>
                  <a:gd name="T65" fmla="*/ 0 h 1008"/>
                  <a:gd name="T66" fmla="*/ 0 w 1912"/>
                  <a:gd name="T67" fmla="*/ 0 h 1008"/>
                  <a:gd name="T68" fmla="*/ 0 w 1912"/>
                  <a:gd name="T69" fmla="*/ 0 h 1008"/>
                  <a:gd name="T70" fmla="*/ 0 w 1912"/>
                  <a:gd name="T71" fmla="*/ 0 h 1008"/>
                  <a:gd name="T72" fmla="*/ 0 w 1912"/>
                  <a:gd name="T73" fmla="*/ 0 h 1008"/>
                  <a:gd name="T74" fmla="*/ 0 w 1912"/>
                  <a:gd name="T75" fmla="*/ 0 h 1008"/>
                  <a:gd name="T76" fmla="*/ 0 w 1912"/>
                  <a:gd name="T77" fmla="*/ 0 h 1008"/>
                  <a:gd name="T78" fmla="*/ 0 w 1912"/>
                  <a:gd name="T79" fmla="*/ 0 h 1008"/>
                  <a:gd name="T80" fmla="*/ 0 w 1912"/>
                  <a:gd name="T81" fmla="*/ 0 h 1008"/>
                  <a:gd name="T82" fmla="*/ 0 w 1912"/>
                  <a:gd name="T83" fmla="*/ 0 h 1008"/>
                  <a:gd name="T84" fmla="*/ 0 w 1912"/>
                  <a:gd name="T85" fmla="*/ 0 h 1008"/>
                  <a:gd name="T86" fmla="*/ 0 w 1912"/>
                  <a:gd name="T87" fmla="*/ 0 h 1008"/>
                  <a:gd name="T88" fmla="*/ 0 w 1912"/>
                  <a:gd name="T89" fmla="*/ 0 h 1008"/>
                  <a:gd name="T90" fmla="*/ 0 w 1912"/>
                  <a:gd name="T91" fmla="*/ 0 h 1008"/>
                  <a:gd name="T92" fmla="*/ 0 w 1912"/>
                  <a:gd name="T93" fmla="*/ 0 h 1008"/>
                  <a:gd name="T94" fmla="*/ 0 w 1912"/>
                  <a:gd name="T95" fmla="*/ 0 h 1008"/>
                  <a:gd name="T96" fmla="*/ 0 w 1912"/>
                  <a:gd name="T97" fmla="*/ 0 h 1008"/>
                  <a:gd name="T98" fmla="*/ 0 w 1912"/>
                  <a:gd name="T99" fmla="*/ 0 h 10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912"/>
                  <a:gd name="T151" fmla="*/ 0 h 1008"/>
                  <a:gd name="T152" fmla="*/ 1912 w 1912"/>
                  <a:gd name="T153" fmla="*/ 1008 h 100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912" h="1008">
                    <a:moveTo>
                      <a:pt x="961" y="996"/>
                    </a:moveTo>
                    <a:lnTo>
                      <a:pt x="981" y="992"/>
                    </a:lnTo>
                    <a:lnTo>
                      <a:pt x="1007" y="988"/>
                    </a:lnTo>
                    <a:lnTo>
                      <a:pt x="1033" y="982"/>
                    </a:lnTo>
                    <a:lnTo>
                      <a:pt x="1052" y="978"/>
                    </a:lnTo>
                    <a:lnTo>
                      <a:pt x="1074" y="972"/>
                    </a:lnTo>
                    <a:lnTo>
                      <a:pt x="1096" y="966"/>
                    </a:lnTo>
                    <a:lnTo>
                      <a:pt x="1118" y="960"/>
                    </a:lnTo>
                    <a:lnTo>
                      <a:pt x="1137" y="954"/>
                    </a:lnTo>
                    <a:lnTo>
                      <a:pt x="1159" y="945"/>
                    </a:lnTo>
                    <a:lnTo>
                      <a:pt x="1187" y="935"/>
                    </a:lnTo>
                    <a:lnTo>
                      <a:pt x="1210" y="925"/>
                    </a:lnTo>
                    <a:lnTo>
                      <a:pt x="1232" y="915"/>
                    </a:lnTo>
                    <a:lnTo>
                      <a:pt x="1257" y="904"/>
                    </a:lnTo>
                    <a:lnTo>
                      <a:pt x="1281" y="892"/>
                    </a:lnTo>
                    <a:lnTo>
                      <a:pt x="1303" y="881"/>
                    </a:lnTo>
                    <a:lnTo>
                      <a:pt x="1323" y="868"/>
                    </a:lnTo>
                    <a:lnTo>
                      <a:pt x="1341" y="857"/>
                    </a:lnTo>
                    <a:lnTo>
                      <a:pt x="1360" y="844"/>
                    </a:lnTo>
                    <a:lnTo>
                      <a:pt x="1381" y="832"/>
                    </a:lnTo>
                    <a:lnTo>
                      <a:pt x="1404" y="817"/>
                    </a:lnTo>
                    <a:lnTo>
                      <a:pt x="1424" y="801"/>
                    </a:lnTo>
                    <a:lnTo>
                      <a:pt x="1444" y="786"/>
                    </a:lnTo>
                    <a:lnTo>
                      <a:pt x="1462" y="773"/>
                    </a:lnTo>
                    <a:lnTo>
                      <a:pt x="1492" y="749"/>
                    </a:lnTo>
                    <a:lnTo>
                      <a:pt x="1520" y="724"/>
                    </a:lnTo>
                    <a:lnTo>
                      <a:pt x="1547" y="697"/>
                    </a:lnTo>
                    <a:lnTo>
                      <a:pt x="1576" y="665"/>
                    </a:lnTo>
                    <a:lnTo>
                      <a:pt x="1595" y="642"/>
                    </a:lnTo>
                    <a:lnTo>
                      <a:pt x="1617" y="616"/>
                    </a:lnTo>
                    <a:lnTo>
                      <a:pt x="1641" y="587"/>
                    </a:lnTo>
                    <a:lnTo>
                      <a:pt x="1662" y="559"/>
                    </a:lnTo>
                    <a:lnTo>
                      <a:pt x="1682" y="528"/>
                    </a:lnTo>
                    <a:lnTo>
                      <a:pt x="1706" y="493"/>
                    </a:lnTo>
                    <a:lnTo>
                      <a:pt x="1912" y="614"/>
                    </a:lnTo>
                    <a:lnTo>
                      <a:pt x="1710" y="0"/>
                    </a:lnTo>
                    <a:lnTo>
                      <a:pt x="1056" y="117"/>
                    </a:lnTo>
                    <a:lnTo>
                      <a:pt x="1276" y="242"/>
                    </a:lnTo>
                    <a:lnTo>
                      <a:pt x="1258" y="268"/>
                    </a:lnTo>
                    <a:lnTo>
                      <a:pt x="1238" y="291"/>
                    </a:lnTo>
                    <a:lnTo>
                      <a:pt x="1218" y="314"/>
                    </a:lnTo>
                    <a:lnTo>
                      <a:pt x="1199" y="336"/>
                    </a:lnTo>
                    <a:lnTo>
                      <a:pt x="1182" y="352"/>
                    </a:lnTo>
                    <a:lnTo>
                      <a:pt x="1165" y="371"/>
                    </a:lnTo>
                    <a:lnTo>
                      <a:pt x="1145" y="386"/>
                    </a:lnTo>
                    <a:lnTo>
                      <a:pt x="1123" y="403"/>
                    </a:lnTo>
                    <a:lnTo>
                      <a:pt x="1097" y="421"/>
                    </a:lnTo>
                    <a:lnTo>
                      <a:pt x="1075" y="435"/>
                    </a:lnTo>
                    <a:lnTo>
                      <a:pt x="1056" y="446"/>
                    </a:lnTo>
                    <a:lnTo>
                      <a:pt x="1029" y="461"/>
                    </a:lnTo>
                    <a:lnTo>
                      <a:pt x="1005" y="471"/>
                    </a:lnTo>
                    <a:lnTo>
                      <a:pt x="984" y="478"/>
                    </a:lnTo>
                    <a:lnTo>
                      <a:pt x="962" y="485"/>
                    </a:lnTo>
                    <a:lnTo>
                      <a:pt x="930" y="494"/>
                    </a:lnTo>
                    <a:lnTo>
                      <a:pt x="898" y="498"/>
                    </a:lnTo>
                    <a:lnTo>
                      <a:pt x="867" y="502"/>
                    </a:lnTo>
                    <a:lnTo>
                      <a:pt x="819" y="504"/>
                    </a:lnTo>
                    <a:lnTo>
                      <a:pt x="758" y="505"/>
                    </a:lnTo>
                    <a:lnTo>
                      <a:pt x="711" y="498"/>
                    </a:lnTo>
                    <a:lnTo>
                      <a:pt x="668" y="489"/>
                    </a:lnTo>
                    <a:lnTo>
                      <a:pt x="619" y="474"/>
                    </a:lnTo>
                    <a:lnTo>
                      <a:pt x="575" y="456"/>
                    </a:lnTo>
                    <a:lnTo>
                      <a:pt x="531" y="434"/>
                    </a:lnTo>
                    <a:lnTo>
                      <a:pt x="492" y="408"/>
                    </a:lnTo>
                    <a:lnTo>
                      <a:pt x="453" y="374"/>
                    </a:lnTo>
                    <a:lnTo>
                      <a:pt x="0" y="637"/>
                    </a:lnTo>
                    <a:lnTo>
                      <a:pt x="18" y="659"/>
                    </a:lnTo>
                    <a:lnTo>
                      <a:pt x="45" y="684"/>
                    </a:lnTo>
                    <a:lnTo>
                      <a:pt x="67" y="706"/>
                    </a:lnTo>
                    <a:lnTo>
                      <a:pt x="89" y="727"/>
                    </a:lnTo>
                    <a:lnTo>
                      <a:pt x="110" y="748"/>
                    </a:lnTo>
                    <a:lnTo>
                      <a:pt x="137" y="769"/>
                    </a:lnTo>
                    <a:lnTo>
                      <a:pt x="161" y="788"/>
                    </a:lnTo>
                    <a:lnTo>
                      <a:pt x="185" y="806"/>
                    </a:lnTo>
                    <a:lnTo>
                      <a:pt x="212" y="823"/>
                    </a:lnTo>
                    <a:lnTo>
                      <a:pt x="239" y="842"/>
                    </a:lnTo>
                    <a:lnTo>
                      <a:pt x="266" y="859"/>
                    </a:lnTo>
                    <a:lnTo>
                      <a:pt x="291" y="874"/>
                    </a:lnTo>
                    <a:lnTo>
                      <a:pt x="316" y="888"/>
                    </a:lnTo>
                    <a:lnTo>
                      <a:pt x="341" y="900"/>
                    </a:lnTo>
                    <a:lnTo>
                      <a:pt x="373" y="915"/>
                    </a:lnTo>
                    <a:lnTo>
                      <a:pt x="404" y="929"/>
                    </a:lnTo>
                    <a:lnTo>
                      <a:pt x="439" y="942"/>
                    </a:lnTo>
                    <a:lnTo>
                      <a:pt x="466" y="952"/>
                    </a:lnTo>
                    <a:lnTo>
                      <a:pt x="491" y="962"/>
                    </a:lnTo>
                    <a:lnTo>
                      <a:pt x="520" y="970"/>
                    </a:lnTo>
                    <a:lnTo>
                      <a:pt x="549" y="978"/>
                    </a:lnTo>
                    <a:lnTo>
                      <a:pt x="577" y="985"/>
                    </a:lnTo>
                    <a:lnTo>
                      <a:pt x="610" y="991"/>
                    </a:lnTo>
                    <a:lnTo>
                      <a:pt x="643" y="997"/>
                    </a:lnTo>
                    <a:lnTo>
                      <a:pt x="677" y="1001"/>
                    </a:lnTo>
                    <a:lnTo>
                      <a:pt x="712" y="1004"/>
                    </a:lnTo>
                    <a:lnTo>
                      <a:pt x="738" y="1005"/>
                    </a:lnTo>
                    <a:lnTo>
                      <a:pt x="775" y="1008"/>
                    </a:lnTo>
                    <a:lnTo>
                      <a:pt x="811" y="1008"/>
                    </a:lnTo>
                    <a:lnTo>
                      <a:pt x="839" y="1007"/>
                    </a:lnTo>
                    <a:lnTo>
                      <a:pt x="870" y="1005"/>
                    </a:lnTo>
                    <a:lnTo>
                      <a:pt x="904" y="1003"/>
                    </a:lnTo>
                    <a:lnTo>
                      <a:pt x="935" y="999"/>
                    </a:lnTo>
                    <a:lnTo>
                      <a:pt x="961" y="996"/>
                    </a:lnTo>
                    <a:close/>
                  </a:path>
                </a:pathLst>
              </a:custGeom>
              <a:gradFill rotWithShape="0">
                <a:gsLst>
                  <a:gs pos="0">
                    <a:srgbClr val="003399"/>
                  </a:gs>
                  <a:gs pos="100000">
                    <a:srgbClr val="91A7D3"/>
                  </a:gs>
                </a:gsLst>
                <a:lin ang="5400000" scaled="1"/>
              </a:gradFill>
              <a:ln w="9525" cap="flat" cmpd="sng">
                <a:solidFill>
                  <a:srgbClr val="003399"/>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53" name="Freeform 481"/>
              <p:cNvSpPr>
                <a:spLocks noChangeAspect="1"/>
              </p:cNvSpPr>
              <p:nvPr/>
            </p:nvSpPr>
            <p:spPr bwMode="ltGray">
              <a:xfrm rot="2991366" flipH="1">
                <a:off x="2505" y="1469"/>
                <a:ext cx="273" cy="507"/>
              </a:xfrm>
              <a:custGeom>
                <a:avLst/>
                <a:gdLst>
                  <a:gd name="T0" fmla="*/ 0 w 970"/>
                  <a:gd name="T1" fmla="*/ 0 h 1797"/>
                  <a:gd name="T2" fmla="*/ 0 w 970"/>
                  <a:gd name="T3" fmla="*/ 0 h 1797"/>
                  <a:gd name="T4" fmla="*/ 0 w 970"/>
                  <a:gd name="T5" fmla="*/ 0 h 1797"/>
                  <a:gd name="T6" fmla="*/ 0 w 970"/>
                  <a:gd name="T7" fmla="*/ 0 h 1797"/>
                  <a:gd name="T8" fmla="*/ 0 w 970"/>
                  <a:gd name="T9" fmla="*/ 0 h 1797"/>
                  <a:gd name="T10" fmla="*/ 0 w 970"/>
                  <a:gd name="T11" fmla="*/ 0 h 1797"/>
                  <a:gd name="T12" fmla="*/ 0 w 970"/>
                  <a:gd name="T13" fmla="*/ 0 h 1797"/>
                  <a:gd name="T14" fmla="*/ 0 w 970"/>
                  <a:gd name="T15" fmla="*/ 0 h 1797"/>
                  <a:gd name="T16" fmla="*/ 0 w 970"/>
                  <a:gd name="T17" fmla="*/ 0 h 1797"/>
                  <a:gd name="T18" fmla="*/ 0 w 970"/>
                  <a:gd name="T19" fmla="*/ 0 h 1797"/>
                  <a:gd name="T20" fmla="*/ 0 w 970"/>
                  <a:gd name="T21" fmla="*/ 0 h 1797"/>
                  <a:gd name="T22" fmla="*/ 0 w 970"/>
                  <a:gd name="T23" fmla="*/ 0 h 1797"/>
                  <a:gd name="T24" fmla="*/ 0 w 970"/>
                  <a:gd name="T25" fmla="*/ 0 h 1797"/>
                  <a:gd name="T26" fmla="*/ 0 w 970"/>
                  <a:gd name="T27" fmla="*/ 0 h 1797"/>
                  <a:gd name="T28" fmla="*/ 0 w 970"/>
                  <a:gd name="T29" fmla="*/ 0 h 1797"/>
                  <a:gd name="T30" fmla="*/ 0 w 970"/>
                  <a:gd name="T31" fmla="*/ 0 h 1797"/>
                  <a:gd name="T32" fmla="*/ 0 w 970"/>
                  <a:gd name="T33" fmla="*/ 0 h 1797"/>
                  <a:gd name="T34" fmla="*/ 0 w 970"/>
                  <a:gd name="T35" fmla="*/ 0 h 1797"/>
                  <a:gd name="T36" fmla="*/ 0 w 970"/>
                  <a:gd name="T37" fmla="*/ 0 h 1797"/>
                  <a:gd name="T38" fmla="*/ 0 w 970"/>
                  <a:gd name="T39" fmla="*/ 0 h 1797"/>
                  <a:gd name="T40" fmla="*/ 0 w 970"/>
                  <a:gd name="T41" fmla="*/ 0 h 1797"/>
                  <a:gd name="T42" fmla="*/ 0 w 970"/>
                  <a:gd name="T43" fmla="*/ 0 h 1797"/>
                  <a:gd name="T44" fmla="*/ 0 w 970"/>
                  <a:gd name="T45" fmla="*/ 0 h 1797"/>
                  <a:gd name="T46" fmla="*/ 0 w 970"/>
                  <a:gd name="T47" fmla="*/ 0 h 1797"/>
                  <a:gd name="T48" fmla="*/ 0 w 970"/>
                  <a:gd name="T49" fmla="*/ 0 h 1797"/>
                  <a:gd name="T50" fmla="*/ 0 w 970"/>
                  <a:gd name="T51" fmla="*/ 0 h 1797"/>
                  <a:gd name="T52" fmla="*/ 0 w 970"/>
                  <a:gd name="T53" fmla="*/ 0 h 1797"/>
                  <a:gd name="T54" fmla="*/ 0 w 970"/>
                  <a:gd name="T55" fmla="*/ 0 h 1797"/>
                  <a:gd name="T56" fmla="*/ 0 w 970"/>
                  <a:gd name="T57" fmla="*/ 0 h 1797"/>
                  <a:gd name="T58" fmla="*/ 0 w 970"/>
                  <a:gd name="T59" fmla="*/ 0 h 1797"/>
                  <a:gd name="T60" fmla="*/ 0 w 970"/>
                  <a:gd name="T61" fmla="*/ 0 h 1797"/>
                  <a:gd name="T62" fmla="*/ 0 w 970"/>
                  <a:gd name="T63" fmla="*/ 0 h 1797"/>
                  <a:gd name="T64" fmla="*/ 0 w 970"/>
                  <a:gd name="T65" fmla="*/ 0 h 1797"/>
                  <a:gd name="T66" fmla="*/ 0 w 970"/>
                  <a:gd name="T67" fmla="*/ 0 h 1797"/>
                  <a:gd name="T68" fmla="*/ 0 w 970"/>
                  <a:gd name="T69" fmla="*/ 0 h 1797"/>
                  <a:gd name="T70" fmla="*/ 0 w 970"/>
                  <a:gd name="T71" fmla="*/ 0 h 1797"/>
                  <a:gd name="T72" fmla="*/ 0 w 970"/>
                  <a:gd name="T73" fmla="*/ 0 h 1797"/>
                  <a:gd name="T74" fmla="*/ 0 w 970"/>
                  <a:gd name="T75" fmla="*/ 0 h 1797"/>
                  <a:gd name="T76" fmla="*/ 0 w 970"/>
                  <a:gd name="T77" fmla="*/ 0 h 1797"/>
                  <a:gd name="T78" fmla="*/ 0 w 970"/>
                  <a:gd name="T79" fmla="*/ 0 h 1797"/>
                  <a:gd name="T80" fmla="*/ 0 w 970"/>
                  <a:gd name="T81" fmla="*/ 0 h 1797"/>
                  <a:gd name="T82" fmla="*/ 0 w 970"/>
                  <a:gd name="T83" fmla="*/ 0 h 1797"/>
                  <a:gd name="T84" fmla="*/ 0 w 970"/>
                  <a:gd name="T85" fmla="*/ 0 h 1797"/>
                  <a:gd name="T86" fmla="*/ 0 w 970"/>
                  <a:gd name="T87" fmla="*/ 0 h 1797"/>
                  <a:gd name="T88" fmla="*/ 0 w 970"/>
                  <a:gd name="T89" fmla="*/ 0 h 1797"/>
                  <a:gd name="T90" fmla="*/ 0 w 970"/>
                  <a:gd name="T91" fmla="*/ 0 h 1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70"/>
                  <a:gd name="T139" fmla="*/ 0 h 1797"/>
                  <a:gd name="T140" fmla="*/ 970 w 970"/>
                  <a:gd name="T141" fmla="*/ 1797 h 1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70" h="1797">
                    <a:moveTo>
                      <a:pt x="970" y="0"/>
                    </a:moveTo>
                    <a:lnTo>
                      <a:pt x="949" y="4"/>
                    </a:lnTo>
                    <a:lnTo>
                      <a:pt x="928" y="7"/>
                    </a:lnTo>
                    <a:lnTo>
                      <a:pt x="900" y="14"/>
                    </a:lnTo>
                    <a:lnTo>
                      <a:pt x="879" y="18"/>
                    </a:lnTo>
                    <a:lnTo>
                      <a:pt x="857" y="25"/>
                    </a:lnTo>
                    <a:lnTo>
                      <a:pt x="836" y="31"/>
                    </a:lnTo>
                    <a:lnTo>
                      <a:pt x="814" y="37"/>
                    </a:lnTo>
                    <a:lnTo>
                      <a:pt x="793" y="43"/>
                    </a:lnTo>
                    <a:lnTo>
                      <a:pt x="771" y="52"/>
                    </a:lnTo>
                    <a:lnTo>
                      <a:pt x="745" y="62"/>
                    </a:lnTo>
                    <a:lnTo>
                      <a:pt x="723" y="72"/>
                    </a:lnTo>
                    <a:lnTo>
                      <a:pt x="700" y="82"/>
                    </a:lnTo>
                    <a:lnTo>
                      <a:pt x="676" y="93"/>
                    </a:lnTo>
                    <a:lnTo>
                      <a:pt x="652" y="105"/>
                    </a:lnTo>
                    <a:lnTo>
                      <a:pt x="630" y="116"/>
                    </a:lnTo>
                    <a:lnTo>
                      <a:pt x="609" y="129"/>
                    </a:lnTo>
                    <a:lnTo>
                      <a:pt x="591" y="140"/>
                    </a:lnTo>
                    <a:lnTo>
                      <a:pt x="572" y="153"/>
                    </a:lnTo>
                    <a:lnTo>
                      <a:pt x="551" y="165"/>
                    </a:lnTo>
                    <a:lnTo>
                      <a:pt x="528" y="180"/>
                    </a:lnTo>
                    <a:lnTo>
                      <a:pt x="507" y="197"/>
                    </a:lnTo>
                    <a:lnTo>
                      <a:pt x="488" y="212"/>
                    </a:lnTo>
                    <a:lnTo>
                      <a:pt x="469" y="225"/>
                    </a:lnTo>
                    <a:lnTo>
                      <a:pt x="438" y="251"/>
                    </a:lnTo>
                    <a:lnTo>
                      <a:pt x="408" y="280"/>
                    </a:lnTo>
                    <a:lnTo>
                      <a:pt x="383" y="302"/>
                    </a:lnTo>
                    <a:lnTo>
                      <a:pt x="355" y="334"/>
                    </a:lnTo>
                    <a:lnTo>
                      <a:pt x="335" y="357"/>
                    </a:lnTo>
                    <a:lnTo>
                      <a:pt x="313" y="383"/>
                    </a:lnTo>
                    <a:lnTo>
                      <a:pt x="289" y="413"/>
                    </a:lnTo>
                    <a:lnTo>
                      <a:pt x="269" y="440"/>
                    </a:lnTo>
                    <a:lnTo>
                      <a:pt x="250" y="472"/>
                    </a:lnTo>
                    <a:lnTo>
                      <a:pt x="230" y="503"/>
                    </a:lnTo>
                    <a:lnTo>
                      <a:pt x="210" y="536"/>
                    </a:lnTo>
                    <a:lnTo>
                      <a:pt x="194" y="564"/>
                    </a:lnTo>
                    <a:lnTo>
                      <a:pt x="179" y="600"/>
                    </a:lnTo>
                    <a:lnTo>
                      <a:pt x="163" y="634"/>
                    </a:lnTo>
                    <a:lnTo>
                      <a:pt x="150" y="669"/>
                    </a:lnTo>
                    <a:lnTo>
                      <a:pt x="137" y="707"/>
                    </a:lnTo>
                    <a:lnTo>
                      <a:pt x="120" y="754"/>
                    </a:lnTo>
                    <a:lnTo>
                      <a:pt x="109" y="798"/>
                    </a:lnTo>
                    <a:lnTo>
                      <a:pt x="99" y="843"/>
                    </a:lnTo>
                    <a:lnTo>
                      <a:pt x="93" y="887"/>
                    </a:lnTo>
                    <a:lnTo>
                      <a:pt x="85" y="939"/>
                    </a:lnTo>
                    <a:lnTo>
                      <a:pt x="80" y="1002"/>
                    </a:lnTo>
                    <a:lnTo>
                      <a:pt x="79" y="1053"/>
                    </a:lnTo>
                    <a:lnTo>
                      <a:pt x="80" y="1102"/>
                    </a:lnTo>
                    <a:lnTo>
                      <a:pt x="84" y="1149"/>
                    </a:lnTo>
                    <a:lnTo>
                      <a:pt x="90" y="1193"/>
                    </a:lnTo>
                    <a:lnTo>
                      <a:pt x="95" y="1239"/>
                    </a:lnTo>
                    <a:lnTo>
                      <a:pt x="105" y="1287"/>
                    </a:lnTo>
                    <a:lnTo>
                      <a:pt x="118" y="1337"/>
                    </a:lnTo>
                    <a:lnTo>
                      <a:pt x="135" y="1389"/>
                    </a:lnTo>
                    <a:lnTo>
                      <a:pt x="151" y="1437"/>
                    </a:lnTo>
                    <a:lnTo>
                      <a:pt x="170" y="1484"/>
                    </a:lnTo>
                    <a:lnTo>
                      <a:pt x="192" y="1530"/>
                    </a:lnTo>
                    <a:lnTo>
                      <a:pt x="218" y="1574"/>
                    </a:lnTo>
                    <a:lnTo>
                      <a:pt x="0" y="1698"/>
                    </a:lnTo>
                    <a:lnTo>
                      <a:pt x="665" y="1797"/>
                    </a:lnTo>
                    <a:lnTo>
                      <a:pt x="909" y="1184"/>
                    </a:lnTo>
                    <a:lnTo>
                      <a:pt x="654" y="1322"/>
                    </a:lnTo>
                    <a:lnTo>
                      <a:pt x="629" y="1282"/>
                    </a:lnTo>
                    <a:lnTo>
                      <a:pt x="614" y="1247"/>
                    </a:lnTo>
                    <a:lnTo>
                      <a:pt x="599" y="1211"/>
                    </a:lnTo>
                    <a:lnTo>
                      <a:pt x="589" y="1175"/>
                    </a:lnTo>
                    <a:lnTo>
                      <a:pt x="583" y="1140"/>
                    </a:lnTo>
                    <a:lnTo>
                      <a:pt x="581" y="1105"/>
                    </a:lnTo>
                    <a:lnTo>
                      <a:pt x="577" y="1071"/>
                    </a:lnTo>
                    <a:lnTo>
                      <a:pt x="577" y="1037"/>
                    </a:lnTo>
                    <a:lnTo>
                      <a:pt x="580" y="997"/>
                    </a:lnTo>
                    <a:lnTo>
                      <a:pt x="584" y="957"/>
                    </a:lnTo>
                    <a:lnTo>
                      <a:pt x="593" y="913"/>
                    </a:lnTo>
                    <a:lnTo>
                      <a:pt x="603" y="878"/>
                    </a:lnTo>
                    <a:lnTo>
                      <a:pt x="618" y="839"/>
                    </a:lnTo>
                    <a:lnTo>
                      <a:pt x="631" y="805"/>
                    </a:lnTo>
                    <a:lnTo>
                      <a:pt x="650" y="772"/>
                    </a:lnTo>
                    <a:lnTo>
                      <a:pt x="665" y="747"/>
                    </a:lnTo>
                    <a:lnTo>
                      <a:pt x="680" y="726"/>
                    </a:lnTo>
                    <a:lnTo>
                      <a:pt x="696" y="705"/>
                    </a:lnTo>
                    <a:lnTo>
                      <a:pt x="713" y="684"/>
                    </a:lnTo>
                    <a:lnTo>
                      <a:pt x="732" y="662"/>
                    </a:lnTo>
                    <a:lnTo>
                      <a:pt x="748" y="647"/>
                    </a:lnTo>
                    <a:lnTo>
                      <a:pt x="767" y="627"/>
                    </a:lnTo>
                    <a:lnTo>
                      <a:pt x="786" y="612"/>
                    </a:lnTo>
                    <a:lnTo>
                      <a:pt x="808" y="595"/>
                    </a:lnTo>
                    <a:lnTo>
                      <a:pt x="834" y="578"/>
                    </a:lnTo>
                    <a:lnTo>
                      <a:pt x="856" y="563"/>
                    </a:lnTo>
                    <a:lnTo>
                      <a:pt x="874" y="552"/>
                    </a:lnTo>
                    <a:lnTo>
                      <a:pt x="902" y="537"/>
                    </a:lnTo>
                    <a:lnTo>
                      <a:pt x="928" y="526"/>
                    </a:lnTo>
                    <a:lnTo>
                      <a:pt x="970" y="514"/>
                    </a:lnTo>
                    <a:lnTo>
                      <a:pt x="970" y="0"/>
                    </a:lnTo>
                    <a:close/>
                  </a:path>
                </a:pathLst>
              </a:custGeom>
              <a:gradFill rotWithShape="0">
                <a:gsLst>
                  <a:gs pos="0">
                    <a:srgbClr val="003399"/>
                  </a:gs>
                  <a:gs pos="100000">
                    <a:srgbClr val="91A7D3"/>
                  </a:gs>
                </a:gsLst>
                <a:lin ang="18900000" scaled="1"/>
              </a:gradFill>
              <a:ln w="9525" cap="flat" cmpd="sng">
                <a:solidFill>
                  <a:srgbClr val="003399"/>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54" name="Freeform 482"/>
              <p:cNvSpPr>
                <a:spLocks noChangeAspect="1"/>
              </p:cNvSpPr>
              <p:nvPr/>
            </p:nvSpPr>
            <p:spPr bwMode="ltGray">
              <a:xfrm rot="2991366" flipH="1">
                <a:off x="2329" y="1221"/>
                <a:ext cx="408" cy="458"/>
              </a:xfrm>
              <a:custGeom>
                <a:avLst/>
                <a:gdLst>
                  <a:gd name="T0" fmla="*/ 0 w 1441"/>
                  <a:gd name="T1" fmla="*/ 0 h 1626"/>
                  <a:gd name="T2" fmla="*/ 0 w 1441"/>
                  <a:gd name="T3" fmla="*/ 0 h 1626"/>
                  <a:gd name="T4" fmla="*/ 0 w 1441"/>
                  <a:gd name="T5" fmla="*/ 0 h 1626"/>
                  <a:gd name="T6" fmla="*/ 0 w 1441"/>
                  <a:gd name="T7" fmla="*/ 0 h 1626"/>
                  <a:gd name="T8" fmla="*/ 0 w 1441"/>
                  <a:gd name="T9" fmla="*/ 0 h 1626"/>
                  <a:gd name="T10" fmla="*/ 0 w 1441"/>
                  <a:gd name="T11" fmla="*/ 0 h 1626"/>
                  <a:gd name="T12" fmla="*/ 0 w 1441"/>
                  <a:gd name="T13" fmla="*/ 0 h 1626"/>
                  <a:gd name="T14" fmla="*/ 0 w 1441"/>
                  <a:gd name="T15" fmla="*/ 0 h 1626"/>
                  <a:gd name="T16" fmla="*/ 0 w 1441"/>
                  <a:gd name="T17" fmla="*/ 0 h 1626"/>
                  <a:gd name="T18" fmla="*/ 0 w 1441"/>
                  <a:gd name="T19" fmla="*/ 0 h 1626"/>
                  <a:gd name="T20" fmla="*/ 0 w 1441"/>
                  <a:gd name="T21" fmla="*/ 0 h 1626"/>
                  <a:gd name="T22" fmla="*/ 0 w 1441"/>
                  <a:gd name="T23" fmla="*/ 0 h 1626"/>
                  <a:gd name="T24" fmla="*/ 0 w 1441"/>
                  <a:gd name="T25" fmla="*/ 0 h 1626"/>
                  <a:gd name="T26" fmla="*/ 0 w 1441"/>
                  <a:gd name="T27" fmla="*/ 0 h 1626"/>
                  <a:gd name="T28" fmla="*/ 0 w 1441"/>
                  <a:gd name="T29" fmla="*/ 0 h 1626"/>
                  <a:gd name="T30" fmla="*/ 0 w 1441"/>
                  <a:gd name="T31" fmla="*/ 0 h 1626"/>
                  <a:gd name="T32" fmla="*/ 0 w 1441"/>
                  <a:gd name="T33" fmla="*/ 0 h 1626"/>
                  <a:gd name="T34" fmla="*/ 0 w 1441"/>
                  <a:gd name="T35" fmla="*/ 0 h 1626"/>
                  <a:gd name="T36" fmla="*/ 0 w 1441"/>
                  <a:gd name="T37" fmla="*/ 0 h 1626"/>
                  <a:gd name="T38" fmla="*/ 0 w 1441"/>
                  <a:gd name="T39" fmla="*/ 0 h 1626"/>
                  <a:gd name="T40" fmla="*/ 0 w 1441"/>
                  <a:gd name="T41" fmla="*/ 0 h 1626"/>
                  <a:gd name="T42" fmla="*/ 0 w 1441"/>
                  <a:gd name="T43" fmla="*/ 0 h 1626"/>
                  <a:gd name="T44" fmla="*/ 0 w 1441"/>
                  <a:gd name="T45" fmla="*/ 0 h 1626"/>
                  <a:gd name="T46" fmla="*/ 0 w 1441"/>
                  <a:gd name="T47" fmla="*/ 0 h 1626"/>
                  <a:gd name="T48" fmla="*/ 0 w 1441"/>
                  <a:gd name="T49" fmla="*/ 0 h 1626"/>
                  <a:gd name="T50" fmla="*/ 0 w 1441"/>
                  <a:gd name="T51" fmla="*/ 0 h 1626"/>
                  <a:gd name="T52" fmla="*/ 0 w 1441"/>
                  <a:gd name="T53" fmla="*/ 0 h 1626"/>
                  <a:gd name="T54" fmla="*/ 0 w 1441"/>
                  <a:gd name="T55" fmla="*/ 0 h 1626"/>
                  <a:gd name="T56" fmla="*/ 0 w 1441"/>
                  <a:gd name="T57" fmla="*/ 0 h 1626"/>
                  <a:gd name="T58" fmla="*/ 0 w 1441"/>
                  <a:gd name="T59" fmla="*/ 0 h 1626"/>
                  <a:gd name="T60" fmla="*/ 0 w 1441"/>
                  <a:gd name="T61" fmla="*/ 0 h 1626"/>
                  <a:gd name="T62" fmla="*/ 0 w 1441"/>
                  <a:gd name="T63" fmla="*/ 0 h 1626"/>
                  <a:gd name="T64" fmla="*/ 0 w 1441"/>
                  <a:gd name="T65" fmla="*/ 0 h 1626"/>
                  <a:gd name="T66" fmla="*/ 0 w 1441"/>
                  <a:gd name="T67" fmla="*/ 0 h 1626"/>
                  <a:gd name="T68" fmla="*/ 0 w 1441"/>
                  <a:gd name="T69" fmla="*/ 0 h 1626"/>
                  <a:gd name="T70" fmla="*/ 0 w 1441"/>
                  <a:gd name="T71" fmla="*/ 0 h 1626"/>
                  <a:gd name="T72" fmla="*/ 0 w 1441"/>
                  <a:gd name="T73" fmla="*/ 0 h 1626"/>
                  <a:gd name="T74" fmla="*/ 0 w 1441"/>
                  <a:gd name="T75" fmla="*/ 0 h 1626"/>
                  <a:gd name="T76" fmla="*/ 0 w 1441"/>
                  <a:gd name="T77" fmla="*/ 0 h 1626"/>
                  <a:gd name="T78" fmla="*/ 0 w 1441"/>
                  <a:gd name="T79" fmla="*/ 0 h 1626"/>
                  <a:gd name="T80" fmla="*/ 0 w 1441"/>
                  <a:gd name="T81" fmla="*/ 0 h 1626"/>
                  <a:gd name="T82" fmla="*/ 0 w 1441"/>
                  <a:gd name="T83" fmla="*/ 0 h 1626"/>
                  <a:gd name="T84" fmla="*/ 0 w 1441"/>
                  <a:gd name="T85" fmla="*/ 0 h 1626"/>
                  <a:gd name="T86" fmla="*/ 0 w 1441"/>
                  <a:gd name="T87" fmla="*/ 0 h 1626"/>
                  <a:gd name="T88" fmla="*/ 0 w 1441"/>
                  <a:gd name="T89" fmla="*/ 0 h 1626"/>
                  <a:gd name="T90" fmla="*/ 0 w 1441"/>
                  <a:gd name="T91" fmla="*/ 0 h 1626"/>
                  <a:gd name="T92" fmla="*/ 0 w 1441"/>
                  <a:gd name="T93" fmla="*/ 0 h 1626"/>
                  <a:gd name="T94" fmla="*/ 0 w 1441"/>
                  <a:gd name="T95" fmla="*/ 0 h 162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441"/>
                  <a:gd name="T145" fmla="*/ 0 h 1626"/>
                  <a:gd name="T146" fmla="*/ 1441 w 1441"/>
                  <a:gd name="T147" fmla="*/ 1626 h 162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441" h="1626">
                    <a:moveTo>
                      <a:pt x="549" y="238"/>
                    </a:moveTo>
                    <a:lnTo>
                      <a:pt x="569" y="241"/>
                    </a:lnTo>
                    <a:lnTo>
                      <a:pt x="595" y="246"/>
                    </a:lnTo>
                    <a:lnTo>
                      <a:pt x="622" y="252"/>
                    </a:lnTo>
                    <a:lnTo>
                      <a:pt x="640" y="257"/>
                    </a:lnTo>
                    <a:lnTo>
                      <a:pt x="662" y="262"/>
                    </a:lnTo>
                    <a:lnTo>
                      <a:pt x="683" y="269"/>
                    </a:lnTo>
                    <a:lnTo>
                      <a:pt x="705" y="275"/>
                    </a:lnTo>
                    <a:lnTo>
                      <a:pt x="725" y="281"/>
                    </a:lnTo>
                    <a:lnTo>
                      <a:pt x="748" y="290"/>
                    </a:lnTo>
                    <a:lnTo>
                      <a:pt x="774" y="300"/>
                    </a:lnTo>
                    <a:lnTo>
                      <a:pt x="797" y="309"/>
                    </a:lnTo>
                    <a:lnTo>
                      <a:pt x="819" y="319"/>
                    </a:lnTo>
                    <a:lnTo>
                      <a:pt x="844" y="330"/>
                    </a:lnTo>
                    <a:lnTo>
                      <a:pt x="868" y="342"/>
                    </a:lnTo>
                    <a:lnTo>
                      <a:pt x="890" y="353"/>
                    </a:lnTo>
                    <a:lnTo>
                      <a:pt x="911" y="366"/>
                    </a:lnTo>
                    <a:lnTo>
                      <a:pt x="930" y="377"/>
                    </a:lnTo>
                    <a:lnTo>
                      <a:pt x="948" y="390"/>
                    </a:lnTo>
                    <a:lnTo>
                      <a:pt x="969" y="403"/>
                    </a:lnTo>
                    <a:lnTo>
                      <a:pt x="992" y="418"/>
                    </a:lnTo>
                    <a:lnTo>
                      <a:pt x="1013" y="433"/>
                    </a:lnTo>
                    <a:lnTo>
                      <a:pt x="1033" y="449"/>
                    </a:lnTo>
                    <a:lnTo>
                      <a:pt x="1051" y="463"/>
                    </a:lnTo>
                    <a:lnTo>
                      <a:pt x="1081" y="488"/>
                    </a:lnTo>
                    <a:lnTo>
                      <a:pt x="1112" y="517"/>
                    </a:lnTo>
                    <a:lnTo>
                      <a:pt x="1136" y="539"/>
                    </a:lnTo>
                    <a:lnTo>
                      <a:pt x="1164" y="570"/>
                    </a:lnTo>
                    <a:lnTo>
                      <a:pt x="1184" y="593"/>
                    </a:lnTo>
                    <a:lnTo>
                      <a:pt x="1206" y="620"/>
                    </a:lnTo>
                    <a:lnTo>
                      <a:pt x="1230" y="649"/>
                    </a:lnTo>
                    <a:lnTo>
                      <a:pt x="1250" y="678"/>
                    </a:lnTo>
                    <a:lnTo>
                      <a:pt x="1269" y="710"/>
                    </a:lnTo>
                    <a:lnTo>
                      <a:pt x="1290" y="741"/>
                    </a:lnTo>
                    <a:lnTo>
                      <a:pt x="1308" y="773"/>
                    </a:lnTo>
                    <a:lnTo>
                      <a:pt x="1325" y="802"/>
                    </a:lnTo>
                    <a:lnTo>
                      <a:pt x="1342" y="837"/>
                    </a:lnTo>
                    <a:lnTo>
                      <a:pt x="1357" y="871"/>
                    </a:lnTo>
                    <a:lnTo>
                      <a:pt x="1370" y="906"/>
                    </a:lnTo>
                    <a:lnTo>
                      <a:pt x="1383" y="945"/>
                    </a:lnTo>
                    <a:lnTo>
                      <a:pt x="1400" y="992"/>
                    </a:lnTo>
                    <a:lnTo>
                      <a:pt x="1411" y="1036"/>
                    </a:lnTo>
                    <a:lnTo>
                      <a:pt x="1422" y="1081"/>
                    </a:lnTo>
                    <a:lnTo>
                      <a:pt x="1427" y="1125"/>
                    </a:lnTo>
                    <a:lnTo>
                      <a:pt x="1435" y="1176"/>
                    </a:lnTo>
                    <a:lnTo>
                      <a:pt x="1440" y="1240"/>
                    </a:lnTo>
                    <a:lnTo>
                      <a:pt x="1441" y="1289"/>
                    </a:lnTo>
                    <a:lnTo>
                      <a:pt x="1440" y="1339"/>
                    </a:lnTo>
                    <a:lnTo>
                      <a:pt x="1436" y="1386"/>
                    </a:lnTo>
                    <a:lnTo>
                      <a:pt x="1431" y="1430"/>
                    </a:lnTo>
                    <a:lnTo>
                      <a:pt x="1425" y="1476"/>
                    </a:lnTo>
                    <a:lnTo>
                      <a:pt x="1415" y="1523"/>
                    </a:lnTo>
                    <a:lnTo>
                      <a:pt x="1402" y="1573"/>
                    </a:lnTo>
                    <a:lnTo>
                      <a:pt x="1386" y="1626"/>
                    </a:lnTo>
                    <a:lnTo>
                      <a:pt x="1291" y="1332"/>
                    </a:lnTo>
                    <a:lnTo>
                      <a:pt x="932" y="1393"/>
                    </a:lnTo>
                    <a:lnTo>
                      <a:pt x="940" y="1342"/>
                    </a:lnTo>
                    <a:lnTo>
                      <a:pt x="943" y="1309"/>
                    </a:lnTo>
                    <a:lnTo>
                      <a:pt x="943" y="1274"/>
                    </a:lnTo>
                    <a:lnTo>
                      <a:pt x="941" y="1233"/>
                    </a:lnTo>
                    <a:lnTo>
                      <a:pt x="935" y="1195"/>
                    </a:lnTo>
                    <a:lnTo>
                      <a:pt x="928" y="1151"/>
                    </a:lnTo>
                    <a:lnTo>
                      <a:pt x="918" y="1116"/>
                    </a:lnTo>
                    <a:lnTo>
                      <a:pt x="902" y="1076"/>
                    </a:lnTo>
                    <a:lnTo>
                      <a:pt x="888" y="1042"/>
                    </a:lnTo>
                    <a:lnTo>
                      <a:pt x="871" y="1009"/>
                    </a:lnTo>
                    <a:lnTo>
                      <a:pt x="855" y="984"/>
                    </a:lnTo>
                    <a:lnTo>
                      <a:pt x="840" y="963"/>
                    </a:lnTo>
                    <a:lnTo>
                      <a:pt x="825" y="942"/>
                    </a:lnTo>
                    <a:lnTo>
                      <a:pt x="807" y="922"/>
                    </a:lnTo>
                    <a:lnTo>
                      <a:pt x="787" y="900"/>
                    </a:lnTo>
                    <a:lnTo>
                      <a:pt x="771" y="884"/>
                    </a:lnTo>
                    <a:lnTo>
                      <a:pt x="752" y="866"/>
                    </a:lnTo>
                    <a:lnTo>
                      <a:pt x="734" y="849"/>
                    </a:lnTo>
                    <a:lnTo>
                      <a:pt x="712" y="833"/>
                    </a:lnTo>
                    <a:lnTo>
                      <a:pt x="685" y="816"/>
                    </a:lnTo>
                    <a:lnTo>
                      <a:pt x="663" y="801"/>
                    </a:lnTo>
                    <a:lnTo>
                      <a:pt x="645" y="791"/>
                    </a:lnTo>
                    <a:lnTo>
                      <a:pt x="617" y="775"/>
                    </a:lnTo>
                    <a:lnTo>
                      <a:pt x="593" y="766"/>
                    </a:lnTo>
                    <a:lnTo>
                      <a:pt x="572" y="758"/>
                    </a:lnTo>
                    <a:lnTo>
                      <a:pt x="551" y="750"/>
                    </a:lnTo>
                    <a:lnTo>
                      <a:pt x="518" y="743"/>
                    </a:lnTo>
                    <a:lnTo>
                      <a:pt x="487" y="737"/>
                    </a:lnTo>
                    <a:lnTo>
                      <a:pt x="455" y="734"/>
                    </a:lnTo>
                    <a:lnTo>
                      <a:pt x="423" y="732"/>
                    </a:lnTo>
                    <a:lnTo>
                      <a:pt x="406" y="731"/>
                    </a:lnTo>
                    <a:lnTo>
                      <a:pt x="406" y="995"/>
                    </a:lnTo>
                    <a:lnTo>
                      <a:pt x="0" y="505"/>
                    </a:lnTo>
                    <a:lnTo>
                      <a:pt x="405" y="0"/>
                    </a:lnTo>
                    <a:lnTo>
                      <a:pt x="405" y="227"/>
                    </a:lnTo>
                    <a:lnTo>
                      <a:pt x="427" y="228"/>
                    </a:lnTo>
                    <a:lnTo>
                      <a:pt x="458" y="229"/>
                    </a:lnTo>
                    <a:lnTo>
                      <a:pt x="491" y="231"/>
                    </a:lnTo>
                    <a:lnTo>
                      <a:pt x="523" y="235"/>
                    </a:lnTo>
                    <a:lnTo>
                      <a:pt x="549" y="238"/>
                    </a:lnTo>
                    <a:close/>
                  </a:path>
                </a:pathLst>
              </a:custGeom>
              <a:gradFill rotWithShape="0">
                <a:gsLst>
                  <a:gs pos="0">
                    <a:srgbClr val="91A7D3"/>
                  </a:gs>
                  <a:gs pos="100000">
                    <a:srgbClr val="003399"/>
                  </a:gs>
                </a:gsLst>
                <a:lin ang="0" scaled="1"/>
              </a:gradFill>
              <a:ln w="9525" cap="flat" cmpd="sng">
                <a:solidFill>
                  <a:srgbClr val="003399"/>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pic>
          <p:nvPicPr>
            <p:cNvPr id="451" name="Picture 48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2" y="911"/>
              <a:ext cx="198" cy="19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sp>
        <p:nvSpPr>
          <p:cNvPr id="457" name="Text Box 484"/>
          <p:cNvSpPr txBox="1">
            <a:spLocks noChangeArrowheads="1"/>
          </p:cNvSpPr>
          <p:nvPr/>
        </p:nvSpPr>
        <p:spPr bwMode="auto">
          <a:xfrm>
            <a:off x="5642297" y="1677458"/>
            <a:ext cx="1782762" cy="274638"/>
          </a:xfrm>
          <a:prstGeom prst="rect">
            <a:avLst/>
          </a:prstGeom>
          <a:noFill/>
          <a:ln w="12700" algn="ctr">
            <a:noFill/>
            <a:miter lim="800000"/>
          </a:ln>
          <a:effectLst>
            <a:outerShdw algn="ctr" rotWithShape="0">
              <a:srgbClr val="FFFFFF"/>
            </a:outerShdw>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zh-CN" altLang="en-US" sz="1200" b="0" i="0" u="none" strike="noStrike" kern="0" cap="none" spc="0" normalizeH="0" baseline="0" noProof="0" dirty="0">
                <a:ln>
                  <a:noFill/>
                </a:ln>
                <a:solidFill>
                  <a:sysClr val="windowText" lastClr="000000"/>
                </a:solidFill>
                <a:effectLst/>
                <a:uLnTx/>
                <a:uFillTx/>
                <a:latin typeface="+mj-ea"/>
                <a:ea typeface="+mj-ea"/>
              </a:rPr>
              <a:t>多种格式报表</a:t>
            </a:r>
            <a:endParaRPr kumimoji="0" lang="zh-CN" altLang="en-US" sz="1200" b="0" i="0" u="none" strike="noStrike" kern="0" cap="none" spc="0" normalizeH="0" baseline="0" noProof="0" dirty="0">
              <a:ln>
                <a:noFill/>
              </a:ln>
              <a:solidFill>
                <a:sysClr val="windowText" lastClr="000000"/>
              </a:solidFill>
              <a:effectLst/>
              <a:uLnTx/>
              <a:uFillTx/>
              <a:latin typeface="+mj-ea"/>
              <a:ea typeface="+mj-ea"/>
            </a:endParaRPr>
          </a:p>
        </p:txBody>
      </p:sp>
      <p:grpSp>
        <p:nvGrpSpPr>
          <p:cNvPr id="458" name="Group 485"/>
          <p:cNvGrpSpPr/>
          <p:nvPr/>
        </p:nvGrpSpPr>
        <p:grpSpPr bwMode="auto">
          <a:xfrm>
            <a:off x="7748909" y="2090208"/>
            <a:ext cx="825500" cy="723900"/>
            <a:chOff x="2085" y="540"/>
            <a:chExt cx="1764" cy="1757"/>
          </a:xfrm>
        </p:grpSpPr>
        <p:sp>
          <p:nvSpPr>
            <p:cNvPr id="459" name="Freeform 486"/>
            <p:cNvSpPr/>
            <p:nvPr/>
          </p:nvSpPr>
          <p:spPr bwMode="auto">
            <a:xfrm>
              <a:off x="2940" y="1022"/>
              <a:ext cx="431" cy="420"/>
            </a:xfrm>
            <a:custGeom>
              <a:avLst/>
              <a:gdLst>
                <a:gd name="T0" fmla="*/ 427 w 428"/>
                <a:gd name="T1" fmla="*/ 0 h 423"/>
                <a:gd name="T2" fmla="*/ 0 w 428"/>
                <a:gd name="T3" fmla="*/ 422 h 423"/>
                <a:gd name="T4" fmla="*/ 427 w 428"/>
                <a:gd name="T5" fmla="*/ 422 h 423"/>
                <a:gd name="T6" fmla="*/ 427 w 428"/>
                <a:gd name="T7" fmla="*/ 0 h 423"/>
                <a:gd name="T8" fmla="*/ 0 60000 65536"/>
                <a:gd name="T9" fmla="*/ 0 60000 65536"/>
                <a:gd name="T10" fmla="*/ 0 60000 65536"/>
                <a:gd name="T11" fmla="*/ 0 60000 65536"/>
                <a:gd name="T12" fmla="*/ 0 w 428"/>
                <a:gd name="T13" fmla="*/ 0 h 423"/>
                <a:gd name="T14" fmla="*/ 428 w 428"/>
                <a:gd name="T15" fmla="*/ 423 h 423"/>
              </a:gdLst>
              <a:ahLst/>
              <a:cxnLst>
                <a:cxn ang="T8">
                  <a:pos x="T0" y="T1"/>
                </a:cxn>
                <a:cxn ang="T9">
                  <a:pos x="T2" y="T3"/>
                </a:cxn>
                <a:cxn ang="T10">
                  <a:pos x="T4" y="T5"/>
                </a:cxn>
                <a:cxn ang="T11">
                  <a:pos x="T6" y="T7"/>
                </a:cxn>
              </a:cxnLst>
              <a:rect l="T12" t="T13" r="T14" b="T15"/>
              <a:pathLst>
                <a:path w="428" h="423">
                  <a:moveTo>
                    <a:pt x="427" y="0"/>
                  </a:moveTo>
                  <a:lnTo>
                    <a:pt x="0" y="422"/>
                  </a:lnTo>
                  <a:lnTo>
                    <a:pt x="427" y="422"/>
                  </a:lnTo>
                  <a:lnTo>
                    <a:pt x="427"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0" name="Freeform 487"/>
            <p:cNvSpPr/>
            <p:nvPr/>
          </p:nvSpPr>
          <p:spPr bwMode="auto">
            <a:xfrm>
              <a:off x="2940" y="1022"/>
              <a:ext cx="431" cy="420"/>
            </a:xfrm>
            <a:custGeom>
              <a:avLst/>
              <a:gdLst>
                <a:gd name="T0" fmla="*/ 0 w 428"/>
                <a:gd name="T1" fmla="*/ 422 h 423"/>
                <a:gd name="T2" fmla="*/ 427 w 428"/>
                <a:gd name="T3" fmla="*/ 0 h 423"/>
                <a:gd name="T4" fmla="*/ 0 w 428"/>
                <a:gd name="T5" fmla="*/ 0 h 423"/>
                <a:gd name="T6" fmla="*/ 0 w 428"/>
                <a:gd name="T7" fmla="*/ 422 h 423"/>
                <a:gd name="T8" fmla="*/ 0 60000 65536"/>
                <a:gd name="T9" fmla="*/ 0 60000 65536"/>
                <a:gd name="T10" fmla="*/ 0 60000 65536"/>
                <a:gd name="T11" fmla="*/ 0 60000 65536"/>
                <a:gd name="T12" fmla="*/ 0 w 428"/>
                <a:gd name="T13" fmla="*/ 0 h 423"/>
                <a:gd name="T14" fmla="*/ 428 w 428"/>
                <a:gd name="T15" fmla="*/ 423 h 423"/>
              </a:gdLst>
              <a:ahLst/>
              <a:cxnLst>
                <a:cxn ang="T8">
                  <a:pos x="T0" y="T1"/>
                </a:cxn>
                <a:cxn ang="T9">
                  <a:pos x="T2" y="T3"/>
                </a:cxn>
                <a:cxn ang="T10">
                  <a:pos x="T4" y="T5"/>
                </a:cxn>
                <a:cxn ang="T11">
                  <a:pos x="T6" y="T7"/>
                </a:cxn>
              </a:cxnLst>
              <a:rect l="T12" t="T13" r="T14" b="T15"/>
              <a:pathLst>
                <a:path w="428" h="423">
                  <a:moveTo>
                    <a:pt x="0" y="422"/>
                  </a:moveTo>
                  <a:lnTo>
                    <a:pt x="427" y="0"/>
                  </a:lnTo>
                  <a:lnTo>
                    <a:pt x="0" y="0"/>
                  </a:lnTo>
                  <a:lnTo>
                    <a:pt x="0" y="422"/>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1" name="Rectangle 488"/>
            <p:cNvSpPr>
              <a:spLocks noChangeArrowheads="1"/>
            </p:cNvSpPr>
            <p:nvPr/>
          </p:nvSpPr>
          <p:spPr bwMode="auto">
            <a:xfrm>
              <a:off x="2994" y="1072"/>
              <a:ext cx="322" cy="316"/>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2" name="Freeform 489"/>
            <p:cNvSpPr/>
            <p:nvPr/>
          </p:nvSpPr>
          <p:spPr bwMode="auto">
            <a:xfrm>
              <a:off x="2512" y="1022"/>
              <a:ext cx="431" cy="420"/>
            </a:xfrm>
            <a:custGeom>
              <a:avLst/>
              <a:gdLst>
                <a:gd name="T0" fmla="*/ 428 w 429"/>
                <a:gd name="T1" fmla="*/ 0 h 423"/>
                <a:gd name="T2" fmla="*/ 0 w 429"/>
                <a:gd name="T3" fmla="*/ 422 h 423"/>
                <a:gd name="T4" fmla="*/ 428 w 429"/>
                <a:gd name="T5" fmla="*/ 422 h 423"/>
                <a:gd name="T6" fmla="*/ 428 w 429"/>
                <a:gd name="T7" fmla="*/ 0 h 423"/>
                <a:gd name="T8" fmla="*/ 0 60000 65536"/>
                <a:gd name="T9" fmla="*/ 0 60000 65536"/>
                <a:gd name="T10" fmla="*/ 0 60000 65536"/>
                <a:gd name="T11" fmla="*/ 0 60000 65536"/>
                <a:gd name="T12" fmla="*/ 0 w 429"/>
                <a:gd name="T13" fmla="*/ 0 h 423"/>
                <a:gd name="T14" fmla="*/ 429 w 429"/>
                <a:gd name="T15" fmla="*/ 423 h 423"/>
              </a:gdLst>
              <a:ahLst/>
              <a:cxnLst>
                <a:cxn ang="T8">
                  <a:pos x="T0" y="T1"/>
                </a:cxn>
                <a:cxn ang="T9">
                  <a:pos x="T2" y="T3"/>
                </a:cxn>
                <a:cxn ang="T10">
                  <a:pos x="T4" y="T5"/>
                </a:cxn>
                <a:cxn ang="T11">
                  <a:pos x="T6" y="T7"/>
                </a:cxn>
              </a:cxnLst>
              <a:rect l="T12" t="T13" r="T14" b="T15"/>
              <a:pathLst>
                <a:path w="429" h="423">
                  <a:moveTo>
                    <a:pt x="428" y="0"/>
                  </a:moveTo>
                  <a:lnTo>
                    <a:pt x="0" y="422"/>
                  </a:lnTo>
                  <a:lnTo>
                    <a:pt x="428" y="422"/>
                  </a:lnTo>
                  <a:lnTo>
                    <a:pt x="428"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3" name="Freeform 490"/>
            <p:cNvSpPr/>
            <p:nvPr/>
          </p:nvSpPr>
          <p:spPr bwMode="auto">
            <a:xfrm>
              <a:off x="2512" y="1022"/>
              <a:ext cx="431" cy="420"/>
            </a:xfrm>
            <a:custGeom>
              <a:avLst/>
              <a:gdLst>
                <a:gd name="T0" fmla="*/ 0 w 429"/>
                <a:gd name="T1" fmla="*/ 422 h 423"/>
                <a:gd name="T2" fmla="*/ 428 w 429"/>
                <a:gd name="T3" fmla="*/ 0 h 423"/>
                <a:gd name="T4" fmla="*/ 0 w 429"/>
                <a:gd name="T5" fmla="*/ 0 h 423"/>
                <a:gd name="T6" fmla="*/ 0 w 429"/>
                <a:gd name="T7" fmla="*/ 422 h 423"/>
                <a:gd name="T8" fmla="*/ 0 60000 65536"/>
                <a:gd name="T9" fmla="*/ 0 60000 65536"/>
                <a:gd name="T10" fmla="*/ 0 60000 65536"/>
                <a:gd name="T11" fmla="*/ 0 60000 65536"/>
                <a:gd name="T12" fmla="*/ 0 w 429"/>
                <a:gd name="T13" fmla="*/ 0 h 423"/>
                <a:gd name="T14" fmla="*/ 429 w 429"/>
                <a:gd name="T15" fmla="*/ 423 h 423"/>
              </a:gdLst>
              <a:ahLst/>
              <a:cxnLst>
                <a:cxn ang="T8">
                  <a:pos x="T0" y="T1"/>
                </a:cxn>
                <a:cxn ang="T9">
                  <a:pos x="T2" y="T3"/>
                </a:cxn>
                <a:cxn ang="T10">
                  <a:pos x="T4" y="T5"/>
                </a:cxn>
                <a:cxn ang="T11">
                  <a:pos x="T6" y="T7"/>
                </a:cxn>
              </a:cxnLst>
              <a:rect l="T12" t="T13" r="T14" b="T15"/>
              <a:pathLst>
                <a:path w="429" h="423">
                  <a:moveTo>
                    <a:pt x="0" y="422"/>
                  </a:moveTo>
                  <a:lnTo>
                    <a:pt x="428" y="0"/>
                  </a:lnTo>
                  <a:lnTo>
                    <a:pt x="0" y="0"/>
                  </a:lnTo>
                  <a:lnTo>
                    <a:pt x="0" y="422"/>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4" name="Rectangle 491"/>
            <p:cNvSpPr>
              <a:spLocks noChangeArrowheads="1"/>
            </p:cNvSpPr>
            <p:nvPr/>
          </p:nvSpPr>
          <p:spPr bwMode="auto">
            <a:xfrm>
              <a:off x="2563" y="1072"/>
              <a:ext cx="322" cy="316"/>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5" name="Freeform 492"/>
            <p:cNvSpPr/>
            <p:nvPr/>
          </p:nvSpPr>
          <p:spPr bwMode="auto">
            <a:xfrm>
              <a:off x="2085" y="1022"/>
              <a:ext cx="427" cy="420"/>
            </a:xfrm>
            <a:custGeom>
              <a:avLst/>
              <a:gdLst>
                <a:gd name="T0" fmla="*/ 428 w 429"/>
                <a:gd name="T1" fmla="*/ 0 h 423"/>
                <a:gd name="T2" fmla="*/ 0 w 429"/>
                <a:gd name="T3" fmla="*/ 422 h 423"/>
                <a:gd name="T4" fmla="*/ 428 w 429"/>
                <a:gd name="T5" fmla="*/ 422 h 423"/>
                <a:gd name="T6" fmla="*/ 428 w 429"/>
                <a:gd name="T7" fmla="*/ 0 h 423"/>
                <a:gd name="T8" fmla="*/ 0 60000 65536"/>
                <a:gd name="T9" fmla="*/ 0 60000 65536"/>
                <a:gd name="T10" fmla="*/ 0 60000 65536"/>
                <a:gd name="T11" fmla="*/ 0 60000 65536"/>
                <a:gd name="T12" fmla="*/ 0 w 429"/>
                <a:gd name="T13" fmla="*/ 0 h 423"/>
                <a:gd name="T14" fmla="*/ 429 w 429"/>
                <a:gd name="T15" fmla="*/ 423 h 423"/>
              </a:gdLst>
              <a:ahLst/>
              <a:cxnLst>
                <a:cxn ang="T8">
                  <a:pos x="T0" y="T1"/>
                </a:cxn>
                <a:cxn ang="T9">
                  <a:pos x="T2" y="T3"/>
                </a:cxn>
                <a:cxn ang="T10">
                  <a:pos x="T4" y="T5"/>
                </a:cxn>
                <a:cxn ang="T11">
                  <a:pos x="T6" y="T7"/>
                </a:cxn>
              </a:cxnLst>
              <a:rect l="T12" t="T13" r="T14" b="T15"/>
              <a:pathLst>
                <a:path w="429" h="423">
                  <a:moveTo>
                    <a:pt x="428" y="0"/>
                  </a:moveTo>
                  <a:lnTo>
                    <a:pt x="0" y="422"/>
                  </a:lnTo>
                  <a:lnTo>
                    <a:pt x="428" y="422"/>
                  </a:lnTo>
                  <a:lnTo>
                    <a:pt x="428"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6" name="Freeform 493"/>
            <p:cNvSpPr/>
            <p:nvPr/>
          </p:nvSpPr>
          <p:spPr bwMode="auto">
            <a:xfrm>
              <a:off x="2085" y="1022"/>
              <a:ext cx="427" cy="420"/>
            </a:xfrm>
            <a:custGeom>
              <a:avLst/>
              <a:gdLst>
                <a:gd name="T0" fmla="*/ 0 w 429"/>
                <a:gd name="T1" fmla="*/ 422 h 423"/>
                <a:gd name="T2" fmla="*/ 428 w 429"/>
                <a:gd name="T3" fmla="*/ 0 h 423"/>
                <a:gd name="T4" fmla="*/ 0 w 429"/>
                <a:gd name="T5" fmla="*/ 0 h 423"/>
                <a:gd name="T6" fmla="*/ 0 w 429"/>
                <a:gd name="T7" fmla="*/ 422 h 423"/>
                <a:gd name="T8" fmla="*/ 0 60000 65536"/>
                <a:gd name="T9" fmla="*/ 0 60000 65536"/>
                <a:gd name="T10" fmla="*/ 0 60000 65536"/>
                <a:gd name="T11" fmla="*/ 0 60000 65536"/>
                <a:gd name="T12" fmla="*/ 0 w 429"/>
                <a:gd name="T13" fmla="*/ 0 h 423"/>
                <a:gd name="T14" fmla="*/ 429 w 429"/>
                <a:gd name="T15" fmla="*/ 423 h 423"/>
              </a:gdLst>
              <a:ahLst/>
              <a:cxnLst>
                <a:cxn ang="T8">
                  <a:pos x="T0" y="T1"/>
                </a:cxn>
                <a:cxn ang="T9">
                  <a:pos x="T2" y="T3"/>
                </a:cxn>
                <a:cxn ang="T10">
                  <a:pos x="T4" y="T5"/>
                </a:cxn>
                <a:cxn ang="T11">
                  <a:pos x="T6" y="T7"/>
                </a:cxn>
              </a:cxnLst>
              <a:rect l="T12" t="T13" r="T14" b="T15"/>
              <a:pathLst>
                <a:path w="429" h="423">
                  <a:moveTo>
                    <a:pt x="0" y="422"/>
                  </a:moveTo>
                  <a:lnTo>
                    <a:pt x="428" y="0"/>
                  </a:lnTo>
                  <a:lnTo>
                    <a:pt x="0" y="0"/>
                  </a:lnTo>
                  <a:lnTo>
                    <a:pt x="0" y="422"/>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7" name="Freeform 494"/>
            <p:cNvSpPr/>
            <p:nvPr/>
          </p:nvSpPr>
          <p:spPr bwMode="auto">
            <a:xfrm>
              <a:off x="2940" y="1442"/>
              <a:ext cx="431" cy="428"/>
            </a:xfrm>
            <a:custGeom>
              <a:avLst/>
              <a:gdLst>
                <a:gd name="T0" fmla="*/ 427 w 428"/>
                <a:gd name="T1" fmla="*/ 0 h 428"/>
                <a:gd name="T2" fmla="*/ 0 w 428"/>
                <a:gd name="T3" fmla="*/ 427 h 428"/>
                <a:gd name="T4" fmla="*/ 427 w 428"/>
                <a:gd name="T5" fmla="*/ 427 h 428"/>
                <a:gd name="T6" fmla="*/ 427 w 428"/>
                <a:gd name="T7" fmla="*/ 0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427" y="0"/>
                  </a:moveTo>
                  <a:lnTo>
                    <a:pt x="0" y="427"/>
                  </a:lnTo>
                  <a:lnTo>
                    <a:pt x="427" y="427"/>
                  </a:lnTo>
                  <a:lnTo>
                    <a:pt x="427"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8" name="Rectangle 495"/>
            <p:cNvSpPr>
              <a:spLocks noChangeArrowheads="1"/>
            </p:cNvSpPr>
            <p:nvPr/>
          </p:nvSpPr>
          <p:spPr bwMode="auto">
            <a:xfrm>
              <a:off x="2994" y="1496"/>
              <a:ext cx="322" cy="320"/>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9" name="Freeform 496"/>
            <p:cNvSpPr/>
            <p:nvPr/>
          </p:nvSpPr>
          <p:spPr bwMode="auto">
            <a:xfrm>
              <a:off x="2085" y="1442"/>
              <a:ext cx="427"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0" name="Rectangle 497"/>
            <p:cNvSpPr>
              <a:spLocks noChangeArrowheads="1"/>
            </p:cNvSpPr>
            <p:nvPr/>
          </p:nvSpPr>
          <p:spPr bwMode="auto">
            <a:xfrm>
              <a:off x="2139" y="1496"/>
              <a:ext cx="319" cy="320"/>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1" name="Freeform 498"/>
            <p:cNvSpPr/>
            <p:nvPr/>
          </p:nvSpPr>
          <p:spPr bwMode="auto">
            <a:xfrm>
              <a:off x="2512" y="1442"/>
              <a:ext cx="431"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2" name="Rectangle 499"/>
            <p:cNvSpPr>
              <a:spLocks noChangeArrowheads="1"/>
            </p:cNvSpPr>
            <p:nvPr/>
          </p:nvSpPr>
          <p:spPr bwMode="auto">
            <a:xfrm>
              <a:off x="2563" y="1496"/>
              <a:ext cx="322" cy="320"/>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3" name="Freeform 500"/>
            <p:cNvSpPr/>
            <p:nvPr/>
          </p:nvSpPr>
          <p:spPr bwMode="auto">
            <a:xfrm>
              <a:off x="2940" y="1869"/>
              <a:ext cx="431" cy="428"/>
            </a:xfrm>
            <a:custGeom>
              <a:avLst/>
              <a:gdLst>
                <a:gd name="T0" fmla="*/ 427 w 428"/>
                <a:gd name="T1" fmla="*/ 0 h 428"/>
                <a:gd name="T2" fmla="*/ 0 w 428"/>
                <a:gd name="T3" fmla="*/ 427 h 428"/>
                <a:gd name="T4" fmla="*/ 427 w 428"/>
                <a:gd name="T5" fmla="*/ 427 h 428"/>
                <a:gd name="T6" fmla="*/ 427 w 428"/>
                <a:gd name="T7" fmla="*/ 0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427" y="0"/>
                  </a:moveTo>
                  <a:lnTo>
                    <a:pt x="0" y="427"/>
                  </a:lnTo>
                  <a:lnTo>
                    <a:pt x="427" y="427"/>
                  </a:lnTo>
                  <a:lnTo>
                    <a:pt x="427"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4" name="Freeform 501"/>
            <p:cNvSpPr/>
            <p:nvPr/>
          </p:nvSpPr>
          <p:spPr bwMode="auto">
            <a:xfrm>
              <a:off x="2940" y="1869"/>
              <a:ext cx="431" cy="428"/>
            </a:xfrm>
            <a:custGeom>
              <a:avLst/>
              <a:gdLst>
                <a:gd name="T0" fmla="*/ 0 w 428"/>
                <a:gd name="T1" fmla="*/ 427 h 428"/>
                <a:gd name="T2" fmla="*/ 427 w 428"/>
                <a:gd name="T3" fmla="*/ 0 h 428"/>
                <a:gd name="T4" fmla="*/ 0 w 428"/>
                <a:gd name="T5" fmla="*/ 0 h 428"/>
                <a:gd name="T6" fmla="*/ 0 w 428"/>
                <a:gd name="T7" fmla="*/ 427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0" y="427"/>
                  </a:moveTo>
                  <a:lnTo>
                    <a:pt x="427"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5" name="Rectangle 502"/>
            <p:cNvSpPr>
              <a:spLocks noChangeArrowheads="1"/>
            </p:cNvSpPr>
            <p:nvPr/>
          </p:nvSpPr>
          <p:spPr bwMode="auto">
            <a:xfrm>
              <a:off x="2994" y="1919"/>
              <a:ext cx="322"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6" name="Freeform 503"/>
            <p:cNvSpPr/>
            <p:nvPr/>
          </p:nvSpPr>
          <p:spPr bwMode="auto">
            <a:xfrm>
              <a:off x="2512" y="1869"/>
              <a:ext cx="431"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7" name="Freeform 504"/>
            <p:cNvSpPr/>
            <p:nvPr/>
          </p:nvSpPr>
          <p:spPr bwMode="auto">
            <a:xfrm>
              <a:off x="2512" y="1869"/>
              <a:ext cx="431" cy="428"/>
            </a:xfrm>
            <a:custGeom>
              <a:avLst/>
              <a:gdLst>
                <a:gd name="T0" fmla="*/ 0 w 429"/>
                <a:gd name="T1" fmla="*/ 427 h 428"/>
                <a:gd name="T2" fmla="*/ 428 w 429"/>
                <a:gd name="T3" fmla="*/ 0 h 428"/>
                <a:gd name="T4" fmla="*/ 0 w 429"/>
                <a:gd name="T5" fmla="*/ 0 h 428"/>
                <a:gd name="T6" fmla="*/ 0 w 429"/>
                <a:gd name="T7" fmla="*/ 427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0" y="427"/>
                  </a:moveTo>
                  <a:lnTo>
                    <a:pt x="428"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8" name="Rectangle 505"/>
            <p:cNvSpPr>
              <a:spLocks noChangeArrowheads="1"/>
            </p:cNvSpPr>
            <p:nvPr/>
          </p:nvSpPr>
          <p:spPr bwMode="auto">
            <a:xfrm>
              <a:off x="2563" y="1919"/>
              <a:ext cx="322"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9" name="Freeform 506"/>
            <p:cNvSpPr/>
            <p:nvPr/>
          </p:nvSpPr>
          <p:spPr bwMode="auto">
            <a:xfrm>
              <a:off x="3367" y="1257"/>
              <a:ext cx="163" cy="185"/>
            </a:xfrm>
            <a:custGeom>
              <a:avLst/>
              <a:gdLst>
                <a:gd name="T0" fmla="*/ 0 w 161"/>
                <a:gd name="T1" fmla="*/ 159 h 186"/>
                <a:gd name="T2" fmla="*/ 0 w 161"/>
                <a:gd name="T3" fmla="*/ 185 h 186"/>
                <a:gd name="T4" fmla="*/ 160 w 161"/>
                <a:gd name="T5" fmla="*/ 26 h 186"/>
                <a:gd name="T6" fmla="*/ 160 w 161"/>
                <a:gd name="T7" fmla="*/ 0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0" y="185"/>
                  </a:lnTo>
                  <a:lnTo>
                    <a:pt x="160" y="26"/>
                  </a:lnTo>
                  <a:lnTo>
                    <a:pt x="160" y="0"/>
                  </a:lnTo>
                  <a:lnTo>
                    <a:pt x="0" y="159"/>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0" name="Freeform 507"/>
            <p:cNvSpPr/>
            <p:nvPr/>
          </p:nvSpPr>
          <p:spPr bwMode="auto">
            <a:xfrm>
              <a:off x="3422" y="941"/>
              <a:ext cx="109" cy="424"/>
            </a:xfrm>
            <a:custGeom>
              <a:avLst/>
              <a:gdLst>
                <a:gd name="T0" fmla="*/ 0 w 108"/>
                <a:gd name="T1" fmla="*/ 422 h 423"/>
                <a:gd name="T2" fmla="*/ 0 w 108"/>
                <a:gd name="T3" fmla="*/ 106 h 423"/>
                <a:gd name="T4" fmla="*/ 107 w 108"/>
                <a:gd name="T5" fmla="*/ 0 h 423"/>
                <a:gd name="T6" fmla="*/ 107 w 108"/>
                <a:gd name="T7" fmla="*/ 317 h 423"/>
                <a:gd name="T8" fmla="*/ 0 w 108"/>
                <a:gd name="T9" fmla="*/ 422 h 423"/>
                <a:gd name="T10" fmla="*/ 0 60000 65536"/>
                <a:gd name="T11" fmla="*/ 0 60000 65536"/>
                <a:gd name="T12" fmla="*/ 0 60000 65536"/>
                <a:gd name="T13" fmla="*/ 0 60000 65536"/>
                <a:gd name="T14" fmla="*/ 0 60000 65536"/>
                <a:gd name="T15" fmla="*/ 0 w 108"/>
                <a:gd name="T16" fmla="*/ 0 h 423"/>
                <a:gd name="T17" fmla="*/ 108 w 108"/>
                <a:gd name="T18" fmla="*/ 423 h 423"/>
              </a:gdLst>
              <a:ahLst/>
              <a:cxnLst>
                <a:cxn ang="T10">
                  <a:pos x="T0" y="T1"/>
                </a:cxn>
                <a:cxn ang="T11">
                  <a:pos x="T2" y="T3"/>
                </a:cxn>
                <a:cxn ang="T12">
                  <a:pos x="T4" y="T5"/>
                </a:cxn>
                <a:cxn ang="T13">
                  <a:pos x="T6" y="T7"/>
                </a:cxn>
                <a:cxn ang="T14">
                  <a:pos x="T8" y="T9"/>
                </a:cxn>
              </a:cxnLst>
              <a:rect l="T15" t="T16" r="T17" b="T18"/>
              <a:pathLst>
                <a:path w="108" h="423">
                  <a:moveTo>
                    <a:pt x="0" y="422"/>
                  </a:moveTo>
                  <a:lnTo>
                    <a:pt x="0" y="106"/>
                  </a:lnTo>
                  <a:lnTo>
                    <a:pt x="107" y="0"/>
                  </a:lnTo>
                  <a:lnTo>
                    <a:pt x="107" y="317"/>
                  </a:lnTo>
                  <a:lnTo>
                    <a:pt x="0" y="422"/>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1" name="Freeform 508"/>
            <p:cNvSpPr/>
            <p:nvPr/>
          </p:nvSpPr>
          <p:spPr bwMode="auto">
            <a:xfrm>
              <a:off x="3367" y="1022"/>
              <a:ext cx="54" cy="420"/>
            </a:xfrm>
            <a:custGeom>
              <a:avLst/>
              <a:gdLst>
                <a:gd name="T0" fmla="*/ 0 w 54"/>
                <a:gd name="T1" fmla="*/ 0 h 423"/>
                <a:gd name="T2" fmla="*/ 0 w 54"/>
                <a:gd name="T3" fmla="*/ 422 h 423"/>
                <a:gd name="T4" fmla="*/ 53 w 54"/>
                <a:gd name="T5" fmla="*/ 343 h 423"/>
                <a:gd name="T6" fmla="*/ 53 w 54"/>
                <a:gd name="T7" fmla="*/ 26 h 423"/>
                <a:gd name="T8" fmla="*/ 0 w 54"/>
                <a:gd name="T9" fmla="*/ 0 h 423"/>
                <a:gd name="T10" fmla="*/ 0 60000 65536"/>
                <a:gd name="T11" fmla="*/ 0 60000 65536"/>
                <a:gd name="T12" fmla="*/ 0 60000 65536"/>
                <a:gd name="T13" fmla="*/ 0 60000 65536"/>
                <a:gd name="T14" fmla="*/ 0 60000 65536"/>
                <a:gd name="T15" fmla="*/ 0 w 54"/>
                <a:gd name="T16" fmla="*/ 0 h 423"/>
                <a:gd name="T17" fmla="*/ 54 w 54"/>
                <a:gd name="T18" fmla="*/ 423 h 423"/>
              </a:gdLst>
              <a:ahLst/>
              <a:cxnLst>
                <a:cxn ang="T10">
                  <a:pos x="T0" y="T1"/>
                </a:cxn>
                <a:cxn ang="T11">
                  <a:pos x="T2" y="T3"/>
                </a:cxn>
                <a:cxn ang="T12">
                  <a:pos x="T4" y="T5"/>
                </a:cxn>
                <a:cxn ang="T13">
                  <a:pos x="T6" y="T7"/>
                </a:cxn>
                <a:cxn ang="T14">
                  <a:pos x="T8" y="T9"/>
                </a:cxn>
              </a:cxnLst>
              <a:rect l="T15" t="T16" r="T17" b="T18"/>
              <a:pathLst>
                <a:path w="54" h="423">
                  <a:moveTo>
                    <a:pt x="0" y="0"/>
                  </a:moveTo>
                  <a:lnTo>
                    <a:pt x="0" y="422"/>
                  </a:lnTo>
                  <a:lnTo>
                    <a:pt x="53" y="343"/>
                  </a:lnTo>
                  <a:lnTo>
                    <a:pt x="53" y="26"/>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2" name="Freeform 509"/>
            <p:cNvSpPr/>
            <p:nvPr/>
          </p:nvSpPr>
          <p:spPr bwMode="auto">
            <a:xfrm>
              <a:off x="3367" y="860"/>
              <a:ext cx="163" cy="185"/>
            </a:xfrm>
            <a:custGeom>
              <a:avLst/>
              <a:gdLst>
                <a:gd name="T0" fmla="*/ 0 w 161"/>
                <a:gd name="T1" fmla="*/ 159 h 186"/>
                <a:gd name="T2" fmla="*/ 160 w 161"/>
                <a:gd name="T3" fmla="*/ 0 h 186"/>
                <a:gd name="T4" fmla="*/ 160 w 161"/>
                <a:gd name="T5" fmla="*/ 79 h 186"/>
                <a:gd name="T6" fmla="*/ 53 w 161"/>
                <a:gd name="T7" fmla="*/ 185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160" y="0"/>
                  </a:lnTo>
                  <a:lnTo>
                    <a:pt x="160" y="79"/>
                  </a:lnTo>
                  <a:lnTo>
                    <a:pt x="53" y="185"/>
                  </a:lnTo>
                  <a:lnTo>
                    <a:pt x="0" y="159"/>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3" name="Freeform 510"/>
            <p:cNvSpPr/>
            <p:nvPr/>
          </p:nvSpPr>
          <p:spPr bwMode="auto">
            <a:xfrm>
              <a:off x="3021" y="860"/>
              <a:ext cx="424" cy="108"/>
            </a:xfrm>
            <a:custGeom>
              <a:avLst/>
              <a:gdLst>
                <a:gd name="T0" fmla="*/ 0 w 425"/>
                <a:gd name="T1" fmla="*/ 107 h 108"/>
                <a:gd name="T2" fmla="*/ 318 w 425"/>
                <a:gd name="T3" fmla="*/ 107 h 108"/>
                <a:gd name="T4" fmla="*/ 424 w 425"/>
                <a:gd name="T5" fmla="*/ 0 h 108"/>
                <a:gd name="T6" fmla="*/ 106 w 425"/>
                <a:gd name="T7" fmla="*/ 0 h 108"/>
                <a:gd name="T8" fmla="*/ 0 w 425"/>
                <a:gd name="T9" fmla="*/ 107 h 108"/>
                <a:gd name="T10" fmla="*/ 0 60000 65536"/>
                <a:gd name="T11" fmla="*/ 0 60000 65536"/>
                <a:gd name="T12" fmla="*/ 0 60000 65536"/>
                <a:gd name="T13" fmla="*/ 0 60000 65536"/>
                <a:gd name="T14" fmla="*/ 0 60000 65536"/>
                <a:gd name="T15" fmla="*/ 0 w 425"/>
                <a:gd name="T16" fmla="*/ 0 h 108"/>
                <a:gd name="T17" fmla="*/ 425 w 425"/>
                <a:gd name="T18" fmla="*/ 108 h 108"/>
              </a:gdLst>
              <a:ahLst/>
              <a:cxnLst>
                <a:cxn ang="T10">
                  <a:pos x="T0" y="T1"/>
                </a:cxn>
                <a:cxn ang="T11">
                  <a:pos x="T2" y="T3"/>
                </a:cxn>
                <a:cxn ang="T12">
                  <a:pos x="T4" y="T5"/>
                </a:cxn>
                <a:cxn ang="T13">
                  <a:pos x="T6" y="T7"/>
                </a:cxn>
                <a:cxn ang="T14">
                  <a:pos x="T8" y="T9"/>
                </a:cxn>
              </a:cxnLst>
              <a:rect l="T15" t="T16" r="T17" b="T18"/>
              <a:pathLst>
                <a:path w="425" h="108">
                  <a:moveTo>
                    <a:pt x="0" y="107"/>
                  </a:moveTo>
                  <a:lnTo>
                    <a:pt x="318" y="107"/>
                  </a:lnTo>
                  <a:lnTo>
                    <a:pt x="424" y="0"/>
                  </a:lnTo>
                  <a:lnTo>
                    <a:pt x="106" y="0"/>
                  </a:lnTo>
                  <a:lnTo>
                    <a:pt x="0" y="10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4" name="Freeform 511"/>
            <p:cNvSpPr/>
            <p:nvPr/>
          </p:nvSpPr>
          <p:spPr bwMode="auto">
            <a:xfrm>
              <a:off x="2940" y="860"/>
              <a:ext cx="190" cy="162"/>
            </a:xfrm>
            <a:custGeom>
              <a:avLst/>
              <a:gdLst>
                <a:gd name="T0" fmla="*/ 0 w 188"/>
                <a:gd name="T1" fmla="*/ 160 h 161"/>
                <a:gd name="T2" fmla="*/ 80 w 188"/>
                <a:gd name="T3" fmla="*/ 107 h 161"/>
                <a:gd name="T4" fmla="*/ 187 w 188"/>
                <a:gd name="T5" fmla="*/ 0 h 161"/>
                <a:gd name="T6" fmla="*/ 160 w 188"/>
                <a:gd name="T7" fmla="*/ 0 h 161"/>
                <a:gd name="T8" fmla="*/ 0 w 188"/>
                <a:gd name="T9" fmla="*/ 160 h 161"/>
                <a:gd name="T10" fmla="*/ 0 60000 65536"/>
                <a:gd name="T11" fmla="*/ 0 60000 65536"/>
                <a:gd name="T12" fmla="*/ 0 60000 65536"/>
                <a:gd name="T13" fmla="*/ 0 60000 65536"/>
                <a:gd name="T14" fmla="*/ 0 60000 65536"/>
                <a:gd name="T15" fmla="*/ 0 w 188"/>
                <a:gd name="T16" fmla="*/ 0 h 161"/>
                <a:gd name="T17" fmla="*/ 188 w 188"/>
                <a:gd name="T18" fmla="*/ 161 h 161"/>
              </a:gdLst>
              <a:ahLst/>
              <a:cxnLst>
                <a:cxn ang="T10">
                  <a:pos x="T0" y="T1"/>
                </a:cxn>
                <a:cxn ang="T11">
                  <a:pos x="T2" y="T3"/>
                </a:cxn>
                <a:cxn ang="T12">
                  <a:pos x="T4" y="T5"/>
                </a:cxn>
                <a:cxn ang="T13">
                  <a:pos x="T6" y="T7"/>
                </a:cxn>
                <a:cxn ang="T14">
                  <a:pos x="T8" y="T9"/>
                </a:cxn>
              </a:cxnLst>
              <a:rect l="T15" t="T16" r="T17" b="T18"/>
              <a:pathLst>
                <a:path w="188" h="161">
                  <a:moveTo>
                    <a:pt x="0" y="160"/>
                  </a:moveTo>
                  <a:lnTo>
                    <a:pt x="80" y="107"/>
                  </a:lnTo>
                  <a:lnTo>
                    <a:pt x="187" y="0"/>
                  </a:lnTo>
                  <a:lnTo>
                    <a:pt x="160"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5" name="Freeform 512"/>
            <p:cNvSpPr/>
            <p:nvPr/>
          </p:nvSpPr>
          <p:spPr bwMode="auto">
            <a:xfrm>
              <a:off x="3340" y="860"/>
              <a:ext cx="190" cy="162"/>
            </a:xfrm>
            <a:custGeom>
              <a:avLst/>
              <a:gdLst>
                <a:gd name="T0" fmla="*/ 27 w 188"/>
                <a:gd name="T1" fmla="*/ 160 h 161"/>
                <a:gd name="T2" fmla="*/ 0 w 188"/>
                <a:gd name="T3" fmla="*/ 107 h 161"/>
                <a:gd name="T4" fmla="*/ 107 w 188"/>
                <a:gd name="T5" fmla="*/ 0 h 161"/>
                <a:gd name="T6" fmla="*/ 187 w 188"/>
                <a:gd name="T7" fmla="*/ 0 h 161"/>
                <a:gd name="T8" fmla="*/ 27 w 188"/>
                <a:gd name="T9" fmla="*/ 160 h 161"/>
                <a:gd name="T10" fmla="*/ 0 60000 65536"/>
                <a:gd name="T11" fmla="*/ 0 60000 65536"/>
                <a:gd name="T12" fmla="*/ 0 60000 65536"/>
                <a:gd name="T13" fmla="*/ 0 60000 65536"/>
                <a:gd name="T14" fmla="*/ 0 60000 65536"/>
                <a:gd name="T15" fmla="*/ 0 w 188"/>
                <a:gd name="T16" fmla="*/ 0 h 161"/>
                <a:gd name="T17" fmla="*/ 188 w 188"/>
                <a:gd name="T18" fmla="*/ 161 h 161"/>
              </a:gdLst>
              <a:ahLst/>
              <a:cxnLst>
                <a:cxn ang="T10">
                  <a:pos x="T0" y="T1"/>
                </a:cxn>
                <a:cxn ang="T11">
                  <a:pos x="T2" y="T3"/>
                </a:cxn>
                <a:cxn ang="T12">
                  <a:pos x="T4" y="T5"/>
                </a:cxn>
                <a:cxn ang="T13">
                  <a:pos x="T6" y="T7"/>
                </a:cxn>
                <a:cxn ang="T14">
                  <a:pos x="T8" y="T9"/>
                </a:cxn>
              </a:cxnLst>
              <a:rect l="T15" t="T16" r="T17" b="T18"/>
              <a:pathLst>
                <a:path w="188" h="161">
                  <a:moveTo>
                    <a:pt x="27" y="160"/>
                  </a:moveTo>
                  <a:lnTo>
                    <a:pt x="0" y="107"/>
                  </a:lnTo>
                  <a:lnTo>
                    <a:pt x="107" y="0"/>
                  </a:lnTo>
                  <a:lnTo>
                    <a:pt x="187"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6" name="Freeform 513"/>
            <p:cNvSpPr/>
            <p:nvPr/>
          </p:nvSpPr>
          <p:spPr bwMode="auto">
            <a:xfrm>
              <a:off x="2940" y="968"/>
              <a:ext cx="431" cy="54"/>
            </a:xfrm>
            <a:custGeom>
              <a:avLst/>
              <a:gdLst>
                <a:gd name="T0" fmla="*/ 0 w 428"/>
                <a:gd name="T1" fmla="*/ 53 h 54"/>
                <a:gd name="T2" fmla="*/ 80 w 428"/>
                <a:gd name="T3" fmla="*/ 0 h 54"/>
                <a:gd name="T4" fmla="*/ 400 w 428"/>
                <a:gd name="T5" fmla="*/ 0 h 54"/>
                <a:gd name="T6" fmla="*/ 427 w 428"/>
                <a:gd name="T7" fmla="*/ 53 h 54"/>
                <a:gd name="T8" fmla="*/ 0 w 428"/>
                <a:gd name="T9" fmla="*/ 53 h 54"/>
                <a:gd name="T10" fmla="*/ 0 60000 65536"/>
                <a:gd name="T11" fmla="*/ 0 60000 65536"/>
                <a:gd name="T12" fmla="*/ 0 60000 65536"/>
                <a:gd name="T13" fmla="*/ 0 60000 65536"/>
                <a:gd name="T14" fmla="*/ 0 60000 65536"/>
                <a:gd name="T15" fmla="*/ 0 w 428"/>
                <a:gd name="T16" fmla="*/ 0 h 54"/>
                <a:gd name="T17" fmla="*/ 428 w 428"/>
                <a:gd name="T18" fmla="*/ 54 h 54"/>
              </a:gdLst>
              <a:ahLst/>
              <a:cxnLst>
                <a:cxn ang="T10">
                  <a:pos x="T0" y="T1"/>
                </a:cxn>
                <a:cxn ang="T11">
                  <a:pos x="T2" y="T3"/>
                </a:cxn>
                <a:cxn ang="T12">
                  <a:pos x="T4" y="T5"/>
                </a:cxn>
                <a:cxn ang="T13">
                  <a:pos x="T6" y="T7"/>
                </a:cxn>
                <a:cxn ang="T14">
                  <a:pos x="T8" y="T9"/>
                </a:cxn>
              </a:cxnLst>
              <a:rect l="T15" t="T16" r="T17" b="T18"/>
              <a:pathLst>
                <a:path w="428" h="54">
                  <a:moveTo>
                    <a:pt x="0" y="53"/>
                  </a:moveTo>
                  <a:lnTo>
                    <a:pt x="80" y="0"/>
                  </a:lnTo>
                  <a:lnTo>
                    <a:pt x="400" y="0"/>
                  </a:lnTo>
                  <a:lnTo>
                    <a:pt x="427" y="53"/>
                  </a:lnTo>
                  <a:lnTo>
                    <a:pt x="0" y="5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7" name="Freeform 514"/>
            <p:cNvSpPr/>
            <p:nvPr/>
          </p:nvSpPr>
          <p:spPr bwMode="auto">
            <a:xfrm>
              <a:off x="3367" y="1684"/>
              <a:ext cx="163" cy="185"/>
            </a:xfrm>
            <a:custGeom>
              <a:avLst/>
              <a:gdLst>
                <a:gd name="T0" fmla="*/ 0 w 161"/>
                <a:gd name="T1" fmla="*/ 159 h 186"/>
                <a:gd name="T2" fmla="*/ 0 w 161"/>
                <a:gd name="T3" fmla="*/ 185 h 186"/>
                <a:gd name="T4" fmla="*/ 160 w 161"/>
                <a:gd name="T5" fmla="*/ 26 h 186"/>
                <a:gd name="T6" fmla="*/ 160 w 161"/>
                <a:gd name="T7" fmla="*/ 0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0" y="185"/>
                  </a:lnTo>
                  <a:lnTo>
                    <a:pt x="160" y="26"/>
                  </a:lnTo>
                  <a:lnTo>
                    <a:pt x="160" y="0"/>
                  </a:lnTo>
                  <a:lnTo>
                    <a:pt x="0" y="159"/>
                  </a:lnTo>
                </a:path>
              </a:pathLst>
            </a:custGeom>
            <a:solidFill>
              <a:srgbClr val="6E0043"/>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8" name="Freeform 515"/>
            <p:cNvSpPr/>
            <p:nvPr/>
          </p:nvSpPr>
          <p:spPr bwMode="auto">
            <a:xfrm>
              <a:off x="3422" y="1361"/>
              <a:ext cx="109" cy="428"/>
            </a:xfrm>
            <a:custGeom>
              <a:avLst/>
              <a:gdLst>
                <a:gd name="T0" fmla="*/ 0 w 108"/>
                <a:gd name="T1" fmla="*/ 427 h 428"/>
                <a:gd name="T2" fmla="*/ 0 w 108"/>
                <a:gd name="T3" fmla="*/ 107 h 428"/>
                <a:gd name="T4" fmla="*/ 107 w 108"/>
                <a:gd name="T5" fmla="*/ 0 h 428"/>
                <a:gd name="T6" fmla="*/ 107 w 108"/>
                <a:gd name="T7" fmla="*/ 320 h 428"/>
                <a:gd name="T8" fmla="*/ 0 w 108"/>
                <a:gd name="T9" fmla="*/ 427 h 428"/>
                <a:gd name="T10" fmla="*/ 0 60000 65536"/>
                <a:gd name="T11" fmla="*/ 0 60000 65536"/>
                <a:gd name="T12" fmla="*/ 0 60000 65536"/>
                <a:gd name="T13" fmla="*/ 0 60000 65536"/>
                <a:gd name="T14" fmla="*/ 0 60000 65536"/>
                <a:gd name="T15" fmla="*/ 0 w 108"/>
                <a:gd name="T16" fmla="*/ 0 h 428"/>
                <a:gd name="T17" fmla="*/ 108 w 108"/>
                <a:gd name="T18" fmla="*/ 428 h 428"/>
              </a:gdLst>
              <a:ahLst/>
              <a:cxnLst>
                <a:cxn ang="T10">
                  <a:pos x="T0" y="T1"/>
                </a:cxn>
                <a:cxn ang="T11">
                  <a:pos x="T2" y="T3"/>
                </a:cxn>
                <a:cxn ang="T12">
                  <a:pos x="T4" y="T5"/>
                </a:cxn>
                <a:cxn ang="T13">
                  <a:pos x="T6" y="T7"/>
                </a:cxn>
                <a:cxn ang="T14">
                  <a:pos x="T8" y="T9"/>
                </a:cxn>
              </a:cxnLst>
              <a:rect l="T15" t="T16" r="T17" b="T18"/>
              <a:pathLst>
                <a:path w="108" h="428">
                  <a:moveTo>
                    <a:pt x="0" y="427"/>
                  </a:moveTo>
                  <a:lnTo>
                    <a:pt x="0" y="107"/>
                  </a:lnTo>
                  <a:lnTo>
                    <a:pt x="107" y="0"/>
                  </a:lnTo>
                  <a:lnTo>
                    <a:pt x="107" y="320"/>
                  </a:lnTo>
                  <a:lnTo>
                    <a:pt x="0" y="427"/>
                  </a:lnTo>
                </a:path>
              </a:pathLst>
            </a:custGeom>
            <a:solidFill>
              <a:srgbClr val="6E0043"/>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9" name="Freeform 516"/>
            <p:cNvSpPr/>
            <p:nvPr/>
          </p:nvSpPr>
          <p:spPr bwMode="auto">
            <a:xfrm>
              <a:off x="3367" y="1442"/>
              <a:ext cx="54" cy="428"/>
            </a:xfrm>
            <a:custGeom>
              <a:avLst/>
              <a:gdLst>
                <a:gd name="T0" fmla="*/ 0 w 54"/>
                <a:gd name="T1" fmla="*/ 0 h 428"/>
                <a:gd name="T2" fmla="*/ 0 w 54"/>
                <a:gd name="T3" fmla="*/ 427 h 428"/>
                <a:gd name="T4" fmla="*/ 53 w 54"/>
                <a:gd name="T5" fmla="*/ 347 h 428"/>
                <a:gd name="T6" fmla="*/ 53 w 54"/>
                <a:gd name="T7" fmla="*/ 27 h 428"/>
                <a:gd name="T8" fmla="*/ 0 w 54"/>
                <a:gd name="T9" fmla="*/ 0 h 428"/>
                <a:gd name="T10" fmla="*/ 0 60000 65536"/>
                <a:gd name="T11" fmla="*/ 0 60000 65536"/>
                <a:gd name="T12" fmla="*/ 0 60000 65536"/>
                <a:gd name="T13" fmla="*/ 0 60000 65536"/>
                <a:gd name="T14" fmla="*/ 0 60000 65536"/>
                <a:gd name="T15" fmla="*/ 0 w 54"/>
                <a:gd name="T16" fmla="*/ 0 h 428"/>
                <a:gd name="T17" fmla="*/ 54 w 54"/>
                <a:gd name="T18" fmla="*/ 428 h 428"/>
              </a:gdLst>
              <a:ahLst/>
              <a:cxnLst>
                <a:cxn ang="T10">
                  <a:pos x="T0" y="T1"/>
                </a:cxn>
                <a:cxn ang="T11">
                  <a:pos x="T2" y="T3"/>
                </a:cxn>
                <a:cxn ang="T12">
                  <a:pos x="T4" y="T5"/>
                </a:cxn>
                <a:cxn ang="T13">
                  <a:pos x="T6" y="T7"/>
                </a:cxn>
                <a:cxn ang="T14">
                  <a:pos x="T8" y="T9"/>
                </a:cxn>
              </a:cxnLst>
              <a:rect l="T15" t="T16" r="T17" b="T18"/>
              <a:pathLst>
                <a:path w="54" h="428">
                  <a:moveTo>
                    <a:pt x="0" y="0"/>
                  </a:moveTo>
                  <a:lnTo>
                    <a:pt x="0" y="427"/>
                  </a:lnTo>
                  <a:lnTo>
                    <a:pt x="53" y="347"/>
                  </a:lnTo>
                  <a:lnTo>
                    <a:pt x="53" y="27"/>
                  </a:lnTo>
                  <a:lnTo>
                    <a:pt x="0" y="0"/>
                  </a:lnTo>
                </a:path>
              </a:pathLst>
            </a:custGeom>
            <a:solidFill>
              <a:srgbClr val="D93192"/>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0" name="Freeform 517"/>
            <p:cNvSpPr/>
            <p:nvPr/>
          </p:nvSpPr>
          <p:spPr bwMode="auto">
            <a:xfrm>
              <a:off x="3367" y="1284"/>
              <a:ext cx="163" cy="185"/>
            </a:xfrm>
            <a:custGeom>
              <a:avLst/>
              <a:gdLst>
                <a:gd name="T0" fmla="*/ 0 w 161"/>
                <a:gd name="T1" fmla="*/ 159 h 186"/>
                <a:gd name="T2" fmla="*/ 160 w 161"/>
                <a:gd name="T3" fmla="*/ 0 h 186"/>
                <a:gd name="T4" fmla="*/ 160 w 161"/>
                <a:gd name="T5" fmla="*/ 79 h 186"/>
                <a:gd name="T6" fmla="*/ 53 w 161"/>
                <a:gd name="T7" fmla="*/ 185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160" y="0"/>
                  </a:lnTo>
                  <a:lnTo>
                    <a:pt x="160" y="79"/>
                  </a:lnTo>
                  <a:lnTo>
                    <a:pt x="53" y="185"/>
                  </a:lnTo>
                  <a:lnTo>
                    <a:pt x="0" y="159"/>
                  </a:lnTo>
                </a:path>
              </a:pathLst>
            </a:custGeom>
            <a:solidFill>
              <a:srgbClr val="B50069"/>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1" name="Freeform 518"/>
            <p:cNvSpPr/>
            <p:nvPr/>
          </p:nvSpPr>
          <p:spPr bwMode="auto">
            <a:xfrm>
              <a:off x="3367" y="2108"/>
              <a:ext cx="163" cy="189"/>
            </a:xfrm>
            <a:custGeom>
              <a:avLst/>
              <a:gdLst>
                <a:gd name="T0" fmla="*/ 0 w 161"/>
                <a:gd name="T1" fmla="*/ 160 h 188"/>
                <a:gd name="T2" fmla="*/ 0 w 161"/>
                <a:gd name="T3" fmla="*/ 187 h 188"/>
                <a:gd name="T4" fmla="*/ 160 w 161"/>
                <a:gd name="T5" fmla="*/ 27 h 188"/>
                <a:gd name="T6" fmla="*/ 160 w 161"/>
                <a:gd name="T7" fmla="*/ 0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0" y="187"/>
                  </a:lnTo>
                  <a:lnTo>
                    <a:pt x="160" y="27"/>
                  </a:lnTo>
                  <a:lnTo>
                    <a:pt x="160" y="0"/>
                  </a:lnTo>
                  <a:lnTo>
                    <a:pt x="0" y="160"/>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2" name="Freeform 519"/>
            <p:cNvSpPr/>
            <p:nvPr/>
          </p:nvSpPr>
          <p:spPr bwMode="auto">
            <a:xfrm>
              <a:off x="3422" y="1788"/>
              <a:ext cx="109" cy="428"/>
            </a:xfrm>
            <a:custGeom>
              <a:avLst/>
              <a:gdLst>
                <a:gd name="T0" fmla="*/ 0 w 108"/>
                <a:gd name="T1" fmla="*/ 427 h 428"/>
                <a:gd name="T2" fmla="*/ 0 w 108"/>
                <a:gd name="T3" fmla="*/ 107 h 428"/>
                <a:gd name="T4" fmla="*/ 107 w 108"/>
                <a:gd name="T5" fmla="*/ 0 h 428"/>
                <a:gd name="T6" fmla="*/ 107 w 108"/>
                <a:gd name="T7" fmla="*/ 320 h 428"/>
                <a:gd name="T8" fmla="*/ 0 w 108"/>
                <a:gd name="T9" fmla="*/ 427 h 428"/>
                <a:gd name="T10" fmla="*/ 0 60000 65536"/>
                <a:gd name="T11" fmla="*/ 0 60000 65536"/>
                <a:gd name="T12" fmla="*/ 0 60000 65536"/>
                <a:gd name="T13" fmla="*/ 0 60000 65536"/>
                <a:gd name="T14" fmla="*/ 0 60000 65536"/>
                <a:gd name="T15" fmla="*/ 0 w 108"/>
                <a:gd name="T16" fmla="*/ 0 h 428"/>
                <a:gd name="T17" fmla="*/ 108 w 108"/>
                <a:gd name="T18" fmla="*/ 428 h 428"/>
              </a:gdLst>
              <a:ahLst/>
              <a:cxnLst>
                <a:cxn ang="T10">
                  <a:pos x="T0" y="T1"/>
                </a:cxn>
                <a:cxn ang="T11">
                  <a:pos x="T2" y="T3"/>
                </a:cxn>
                <a:cxn ang="T12">
                  <a:pos x="T4" y="T5"/>
                </a:cxn>
                <a:cxn ang="T13">
                  <a:pos x="T6" y="T7"/>
                </a:cxn>
                <a:cxn ang="T14">
                  <a:pos x="T8" y="T9"/>
                </a:cxn>
              </a:cxnLst>
              <a:rect l="T15" t="T16" r="T17" b="T18"/>
              <a:pathLst>
                <a:path w="108" h="428">
                  <a:moveTo>
                    <a:pt x="0" y="427"/>
                  </a:moveTo>
                  <a:lnTo>
                    <a:pt x="0" y="107"/>
                  </a:lnTo>
                  <a:lnTo>
                    <a:pt x="107" y="0"/>
                  </a:lnTo>
                  <a:lnTo>
                    <a:pt x="107" y="320"/>
                  </a:lnTo>
                  <a:lnTo>
                    <a:pt x="0" y="427"/>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3" name="Freeform 520"/>
            <p:cNvSpPr/>
            <p:nvPr/>
          </p:nvSpPr>
          <p:spPr bwMode="auto">
            <a:xfrm>
              <a:off x="3367" y="1869"/>
              <a:ext cx="54" cy="428"/>
            </a:xfrm>
            <a:custGeom>
              <a:avLst/>
              <a:gdLst>
                <a:gd name="T0" fmla="*/ 0 w 54"/>
                <a:gd name="T1" fmla="*/ 0 h 428"/>
                <a:gd name="T2" fmla="*/ 0 w 54"/>
                <a:gd name="T3" fmla="*/ 427 h 428"/>
                <a:gd name="T4" fmla="*/ 53 w 54"/>
                <a:gd name="T5" fmla="*/ 347 h 428"/>
                <a:gd name="T6" fmla="*/ 53 w 54"/>
                <a:gd name="T7" fmla="*/ 27 h 428"/>
                <a:gd name="T8" fmla="*/ 0 w 54"/>
                <a:gd name="T9" fmla="*/ 0 h 428"/>
                <a:gd name="T10" fmla="*/ 0 60000 65536"/>
                <a:gd name="T11" fmla="*/ 0 60000 65536"/>
                <a:gd name="T12" fmla="*/ 0 60000 65536"/>
                <a:gd name="T13" fmla="*/ 0 60000 65536"/>
                <a:gd name="T14" fmla="*/ 0 60000 65536"/>
                <a:gd name="T15" fmla="*/ 0 w 54"/>
                <a:gd name="T16" fmla="*/ 0 h 428"/>
                <a:gd name="T17" fmla="*/ 54 w 54"/>
                <a:gd name="T18" fmla="*/ 428 h 428"/>
              </a:gdLst>
              <a:ahLst/>
              <a:cxnLst>
                <a:cxn ang="T10">
                  <a:pos x="T0" y="T1"/>
                </a:cxn>
                <a:cxn ang="T11">
                  <a:pos x="T2" y="T3"/>
                </a:cxn>
                <a:cxn ang="T12">
                  <a:pos x="T4" y="T5"/>
                </a:cxn>
                <a:cxn ang="T13">
                  <a:pos x="T6" y="T7"/>
                </a:cxn>
                <a:cxn ang="T14">
                  <a:pos x="T8" y="T9"/>
                </a:cxn>
              </a:cxnLst>
              <a:rect l="T15" t="T16" r="T17" b="T18"/>
              <a:pathLst>
                <a:path w="54" h="428">
                  <a:moveTo>
                    <a:pt x="0" y="0"/>
                  </a:moveTo>
                  <a:lnTo>
                    <a:pt x="0" y="427"/>
                  </a:lnTo>
                  <a:lnTo>
                    <a:pt x="53" y="347"/>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4" name="Freeform 521"/>
            <p:cNvSpPr/>
            <p:nvPr/>
          </p:nvSpPr>
          <p:spPr bwMode="auto">
            <a:xfrm>
              <a:off x="3367" y="1707"/>
              <a:ext cx="163" cy="193"/>
            </a:xfrm>
            <a:custGeom>
              <a:avLst/>
              <a:gdLst>
                <a:gd name="T0" fmla="*/ 0 w 161"/>
                <a:gd name="T1" fmla="*/ 163 h 191"/>
                <a:gd name="T2" fmla="*/ 160 w 161"/>
                <a:gd name="T3" fmla="*/ 0 h 191"/>
                <a:gd name="T4" fmla="*/ 160 w 161"/>
                <a:gd name="T5" fmla="*/ 81 h 191"/>
                <a:gd name="T6" fmla="*/ 53 w 161"/>
                <a:gd name="T7" fmla="*/ 190 h 191"/>
                <a:gd name="T8" fmla="*/ 0 w 161"/>
                <a:gd name="T9" fmla="*/ 163 h 191"/>
                <a:gd name="T10" fmla="*/ 0 60000 65536"/>
                <a:gd name="T11" fmla="*/ 0 60000 65536"/>
                <a:gd name="T12" fmla="*/ 0 60000 65536"/>
                <a:gd name="T13" fmla="*/ 0 60000 65536"/>
                <a:gd name="T14" fmla="*/ 0 60000 65536"/>
                <a:gd name="T15" fmla="*/ 0 w 161"/>
                <a:gd name="T16" fmla="*/ 0 h 191"/>
                <a:gd name="T17" fmla="*/ 161 w 161"/>
                <a:gd name="T18" fmla="*/ 191 h 191"/>
              </a:gdLst>
              <a:ahLst/>
              <a:cxnLst>
                <a:cxn ang="T10">
                  <a:pos x="T0" y="T1"/>
                </a:cxn>
                <a:cxn ang="T11">
                  <a:pos x="T2" y="T3"/>
                </a:cxn>
                <a:cxn ang="T12">
                  <a:pos x="T4" y="T5"/>
                </a:cxn>
                <a:cxn ang="T13">
                  <a:pos x="T6" y="T7"/>
                </a:cxn>
                <a:cxn ang="T14">
                  <a:pos x="T8" y="T9"/>
                </a:cxn>
              </a:cxnLst>
              <a:rect l="T15" t="T16" r="T17" b="T18"/>
              <a:pathLst>
                <a:path w="161" h="191">
                  <a:moveTo>
                    <a:pt x="0" y="163"/>
                  </a:moveTo>
                  <a:lnTo>
                    <a:pt x="160" y="0"/>
                  </a:lnTo>
                  <a:lnTo>
                    <a:pt x="160" y="81"/>
                  </a:lnTo>
                  <a:lnTo>
                    <a:pt x="53" y="190"/>
                  </a:lnTo>
                  <a:lnTo>
                    <a:pt x="0" y="16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5" name="Freeform 522"/>
            <p:cNvSpPr/>
            <p:nvPr/>
          </p:nvSpPr>
          <p:spPr bwMode="auto">
            <a:xfrm>
              <a:off x="3527" y="1099"/>
              <a:ext cx="163" cy="185"/>
            </a:xfrm>
            <a:custGeom>
              <a:avLst/>
              <a:gdLst>
                <a:gd name="T0" fmla="*/ 0 w 161"/>
                <a:gd name="T1" fmla="*/ 160 h 188"/>
                <a:gd name="T2" fmla="*/ 0 w 161"/>
                <a:gd name="T3" fmla="*/ 187 h 188"/>
                <a:gd name="T4" fmla="*/ 160 w 161"/>
                <a:gd name="T5" fmla="*/ 27 h 188"/>
                <a:gd name="T6" fmla="*/ 160 w 161"/>
                <a:gd name="T7" fmla="*/ 0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0" y="187"/>
                  </a:lnTo>
                  <a:lnTo>
                    <a:pt x="160" y="27"/>
                  </a:lnTo>
                  <a:lnTo>
                    <a:pt x="160" y="0"/>
                  </a:lnTo>
                  <a:lnTo>
                    <a:pt x="0" y="160"/>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6" name="Freeform 523"/>
            <p:cNvSpPr/>
            <p:nvPr/>
          </p:nvSpPr>
          <p:spPr bwMode="auto">
            <a:xfrm>
              <a:off x="3581" y="779"/>
              <a:ext cx="109" cy="424"/>
            </a:xfrm>
            <a:custGeom>
              <a:avLst/>
              <a:gdLst>
                <a:gd name="T0" fmla="*/ 0 w 108"/>
                <a:gd name="T1" fmla="*/ 422 h 423"/>
                <a:gd name="T2" fmla="*/ 0 w 108"/>
                <a:gd name="T3" fmla="*/ 106 h 423"/>
                <a:gd name="T4" fmla="*/ 107 w 108"/>
                <a:gd name="T5" fmla="*/ 0 h 423"/>
                <a:gd name="T6" fmla="*/ 107 w 108"/>
                <a:gd name="T7" fmla="*/ 317 h 423"/>
                <a:gd name="T8" fmla="*/ 0 w 108"/>
                <a:gd name="T9" fmla="*/ 422 h 423"/>
                <a:gd name="T10" fmla="*/ 0 60000 65536"/>
                <a:gd name="T11" fmla="*/ 0 60000 65536"/>
                <a:gd name="T12" fmla="*/ 0 60000 65536"/>
                <a:gd name="T13" fmla="*/ 0 60000 65536"/>
                <a:gd name="T14" fmla="*/ 0 60000 65536"/>
                <a:gd name="T15" fmla="*/ 0 w 108"/>
                <a:gd name="T16" fmla="*/ 0 h 423"/>
                <a:gd name="T17" fmla="*/ 108 w 108"/>
                <a:gd name="T18" fmla="*/ 423 h 423"/>
              </a:gdLst>
              <a:ahLst/>
              <a:cxnLst>
                <a:cxn ang="T10">
                  <a:pos x="T0" y="T1"/>
                </a:cxn>
                <a:cxn ang="T11">
                  <a:pos x="T2" y="T3"/>
                </a:cxn>
                <a:cxn ang="T12">
                  <a:pos x="T4" y="T5"/>
                </a:cxn>
                <a:cxn ang="T13">
                  <a:pos x="T6" y="T7"/>
                </a:cxn>
                <a:cxn ang="T14">
                  <a:pos x="T8" y="T9"/>
                </a:cxn>
              </a:cxnLst>
              <a:rect l="T15" t="T16" r="T17" b="T18"/>
              <a:pathLst>
                <a:path w="108" h="423">
                  <a:moveTo>
                    <a:pt x="0" y="422"/>
                  </a:moveTo>
                  <a:lnTo>
                    <a:pt x="0" y="106"/>
                  </a:lnTo>
                  <a:lnTo>
                    <a:pt x="107" y="0"/>
                  </a:lnTo>
                  <a:lnTo>
                    <a:pt x="107" y="317"/>
                  </a:lnTo>
                  <a:lnTo>
                    <a:pt x="0" y="422"/>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7" name="Freeform 524"/>
            <p:cNvSpPr/>
            <p:nvPr/>
          </p:nvSpPr>
          <p:spPr bwMode="auto">
            <a:xfrm>
              <a:off x="3527" y="860"/>
              <a:ext cx="54" cy="424"/>
            </a:xfrm>
            <a:custGeom>
              <a:avLst/>
              <a:gdLst>
                <a:gd name="T0" fmla="*/ 0 w 54"/>
                <a:gd name="T1" fmla="*/ 0 h 425"/>
                <a:gd name="T2" fmla="*/ 0 w 54"/>
                <a:gd name="T3" fmla="*/ 424 h 425"/>
                <a:gd name="T4" fmla="*/ 53 w 54"/>
                <a:gd name="T5" fmla="*/ 345 h 425"/>
                <a:gd name="T6" fmla="*/ 53 w 54"/>
                <a:gd name="T7" fmla="*/ 27 h 425"/>
                <a:gd name="T8" fmla="*/ 0 w 54"/>
                <a:gd name="T9" fmla="*/ 0 h 425"/>
                <a:gd name="T10" fmla="*/ 0 60000 65536"/>
                <a:gd name="T11" fmla="*/ 0 60000 65536"/>
                <a:gd name="T12" fmla="*/ 0 60000 65536"/>
                <a:gd name="T13" fmla="*/ 0 60000 65536"/>
                <a:gd name="T14" fmla="*/ 0 60000 65536"/>
                <a:gd name="T15" fmla="*/ 0 w 54"/>
                <a:gd name="T16" fmla="*/ 0 h 425"/>
                <a:gd name="T17" fmla="*/ 54 w 54"/>
                <a:gd name="T18" fmla="*/ 425 h 425"/>
              </a:gdLst>
              <a:ahLst/>
              <a:cxnLst>
                <a:cxn ang="T10">
                  <a:pos x="T0" y="T1"/>
                </a:cxn>
                <a:cxn ang="T11">
                  <a:pos x="T2" y="T3"/>
                </a:cxn>
                <a:cxn ang="T12">
                  <a:pos x="T4" y="T5"/>
                </a:cxn>
                <a:cxn ang="T13">
                  <a:pos x="T6" y="T7"/>
                </a:cxn>
                <a:cxn ang="T14">
                  <a:pos x="T8" y="T9"/>
                </a:cxn>
              </a:cxnLst>
              <a:rect l="T15" t="T16" r="T17" b="T18"/>
              <a:pathLst>
                <a:path w="54" h="425">
                  <a:moveTo>
                    <a:pt x="0" y="0"/>
                  </a:moveTo>
                  <a:lnTo>
                    <a:pt x="0" y="424"/>
                  </a:lnTo>
                  <a:lnTo>
                    <a:pt x="53" y="345"/>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8" name="Freeform 525"/>
            <p:cNvSpPr/>
            <p:nvPr/>
          </p:nvSpPr>
          <p:spPr bwMode="auto">
            <a:xfrm>
              <a:off x="3527" y="702"/>
              <a:ext cx="163" cy="185"/>
            </a:xfrm>
            <a:custGeom>
              <a:avLst/>
              <a:gdLst>
                <a:gd name="T0" fmla="*/ 0 w 161"/>
                <a:gd name="T1" fmla="*/ 159 h 186"/>
                <a:gd name="T2" fmla="*/ 160 w 161"/>
                <a:gd name="T3" fmla="*/ 0 h 186"/>
                <a:gd name="T4" fmla="*/ 160 w 161"/>
                <a:gd name="T5" fmla="*/ 79 h 186"/>
                <a:gd name="T6" fmla="*/ 53 w 161"/>
                <a:gd name="T7" fmla="*/ 185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160" y="0"/>
                  </a:lnTo>
                  <a:lnTo>
                    <a:pt x="160" y="79"/>
                  </a:lnTo>
                  <a:lnTo>
                    <a:pt x="53" y="185"/>
                  </a:lnTo>
                  <a:lnTo>
                    <a:pt x="0" y="159"/>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9" name="Freeform 526"/>
            <p:cNvSpPr/>
            <p:nvPr/>
          </p:nvSpPr>
          <p:spPr bwMode="auto">
            <a:xfrm>
              <a:off x="3527" y="1523"/>
              <a:ext cx="163" cy="189"/>
            </a:xfrm>
            <a:custGeom>
              <a:avLst/>
              <a:gdLst>
                <a:gd name="T0" fmla="*/ 0 w 161"/>
                <a:gd name="T1" fmla="*/ 159 h 186"/>
                <a:gd name="T2" fmla="*/ 0 w 161"/>
                <a:gd name="T3" fmla="*/ 185 h 186"/>
                <a:gd name="T4" fmla="*/ 160 w 161"/>
                <a:gd name="T5" fmla="*/ 26 h 186"/>
                <a:gd name="T6" fmla="*/ 160 w 161"/>
                <a:gd name="T7" fmla="*/ 0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0" y="185"/>
                  </a:lnTo>
                  <a:lnTo>
                    <a:pt x="160" y="26"/>
                  </a:lnTo>
                  <a:lnTo>
                    <a:pt x="160" y="0"/>
                  </a:lnTo>
                  <a:lnTo>
                    <a:pt x="0" y="159"/>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0" name="Freeform 527"/>
            <p:cNvSpPr/>
            <p:nvPr/>
          </p:nvSpPr>
          <p:spPr bwMode="auto">
            <a:xfrm>
              <a:off x="3581" y="1203"/>
              <a:ext cx="109" cy="432"/>
            </a:xfrm>
            <a:custGeom>
              <a:avLst/>
              <a:gdLst>
                <a:gd name="T0" fmla="*/ 0 w 108"/>
                <a:gd name="T1" fmla="*/ 430 h 431"/>
                <a:gd name="T2" fmla="*/ 0 w 108"/>
                <a:gd name="T3" fmla="*/ 108 h 431"/>
                <a:gd name="T4" fmla="*/ 107 w 108"/>
                <a:gd name="T5" fmla="*/ 0 h 431"/>
                <a:gd name="T6" fmla="*/ 107 w 108"/>
                <a:gd name="T7" fmla="*/ 323 h 431"/>
                <a:gd name="T8" fmla="*/ 0 w 108"/>
                <a:gd name="T9" fmla="*/ 430 h 431"/>
                <a:gd name="T10" fmla="*/ 0 60000 65536"/>
                <a:gd name="T11" fmla="*/ 0 60000 65536"/>
                <a:gd name="T12" fmla="*/ 0 60000 65536"/>
                <a:gd name="T13" fmla="*/ 0 60000 65536"/>
                <a:gd name="T14" fmla="*/ 0 60000 65536"/>
                <a:gd name="T15" fmla="*/ 0 w 108"/>
                <a:gd name="T16" fmla="*/ 0 h 431"/>
                <a:gd name="T17" fmla="*/ 108 w 108"/>
                <a:gd name="T18" fmla="*/ 431 h 431"/>
              </a:gdLst>
              <a:ahLst/>
              <a:cxnLst>
                <a:cxn ang="T10">
                  <a:pos x="T0" y="T1"/>
                </a:cxn>
                <a:cxn ang="T11">
                  <a:pos x="T2" y="T3"/>
                </a:cxn>
                <a:cxn ang="T12">
                  <a:pos x="T4" y="T5"/>
                </a:cxn>
                <a:cxn ang="T13">
                  <a:pos x="T6" y="T7"/>
                </a:cxn>
                <a:cxn ang="T14">
                  <a:pos x="T8" y="T9"/>
                </a:cxn>
              </a:cxnLst>
              <a:rect l="T15" t="T16" r="T17" b="T18"/>
              <a:pathLst>
                <a:path w="108" h="431">
                  <a:moveTo>
                    <a:pt x="0" y="430"/>
                  </a:moveTo>
                  <a:lnTo>
                    <a:pt x="0" y="108"/>
                  </a:lnTo>
                  <a:lnTo>
                    <a:pt x="107" y="0"/>
                  </a:lnTo>
                  <a:lnTo>
                    <a:pt x="107" y="323"/>
                  </a:lnTo>
                  <a:lnTo>
                    <a:pt x="0" y="43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1" name="Freeform 528"/>
            <p:cNvSpPr/>
            <p:nvPr/>
          </p:nvSpPr>
          <p:spPr bwMode="auto">
            <a:xfrm>
              <a:off x="3527" y="1284"/>
              <a:ext cx="54" cy="428"/>
            </a:xfrm>
            <a:custGeom>
              <a:avLst/>
              <a:gdLst>
                <a:gd name="T0" fmla="*/ 0 w 54"/>
                <a:gd name="T1" fmla="*/ 0 h 426"/>
                <a:gd name="T2" fmla="*/ 0 w 54"/>
                <a:gd name="T3" fmla="*/ 425 h 426"/>
                <a:gd name="T4" fmla="*/ 53 w 54"/>
                <a:gd name="T5" fmla="*/ 345 h 426"/>
                <a:gd name="T6" fmla="*/ 53 w 54"/>
                <a:gd name="T7" fmla="*/ 27 h 426"/>
                <a:gd name="T8" fmla="*/ 0 w 54"/>
                <a:gd name="T9" fmla="*/ 0 h 426"/>
                <a:gd name="T10" fmla="*/ 0 60000 65536"/>
                <a:gd name="T11" fmla="*/ 0 60000 65536"/>
                <a:gd name="T12" fmla="*/ 0 60000 65536"/>
                <a:gd name="T13" fmla="*/ 0 60000 65536"/>
                <a:gd name="T14" fmla="*/ 0 60000 65536"/>
                <a:gd name="T15" fmla="*/ 0 w 54"/>
                <a:gd name="T16" fmla="*/ 0 h 426"/>
                <a:gd name="T17" fmla="*/ 54 w 54"/>
                <a:gd name="T18" fmla="*/ 426 h 426"/>
              </a:gdLst>
              <a:ahLst/>
              <a:cxnLst>
                <a:cxn ang="T10">
                  <a:pos x="T0" y="T1"/>
                </a:cxn>
                <a:cxn ang="T11">
                  <a:pos x="T2" y="T3"/>
                </a:cxn>
                <a:cxn ang="T12">
                  <a:pos x="T4" y="T5"/>
                </a:cxn>
                <a:cxn ang="T13">
                  <a:pos x="T6" y="T7"/>
                </a:cxn>
                <a:cxn ang="T14">
                  <a:pos x="T8" y="T9"/>
                </a:cxn>
              </a:cxnLst>
              <a:rect l="T15" t="T16" r="T17" b="T18"/>
              <a:pathLst>
                <a:path w="54" h="426">
                  <a:moveTo>
                    <a:pt x="0" y="0"/>
                  </a:moveTo>
                  <a:lnTo>
                    <a:pt x="0" y="425"/>
                  </a:lnTo>
                  <a:lnTo>
                    <a:pt x="53" y="345"/>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2" name="Freeform 529"/>
            <p:cNvSpPr/>
            <p:nvPr/>
          </p:nvSpPr>
          <p:spPr bwMode="auto">
            <a:xfrm>
              <a:off x="3527" y="1122"/>
              <a:ext cx="163" cy="193"/>
            </a:xfrm>
            <a:custGeom>
              <a:avLst/>
              <a:gdLst>
                <a:gd name="T0" fmla="*/ 0 w 161"/>
                <a:gd name="T1" fmla="*/ 163 h 191"/>
                <a:gd name="T2" fmla="*/ 160 w 161"/>
                <a:gd name="T3" fmla="*/ 0 h 191"/>
                <a:gd name="T4" fmla="*/ 160 w 161"/>
                <a:gd name="T5" fmla="*/ 81 h 191"/>
                <a:gd name="T6" fmla="*/ 53 w 161"/>
                <a:gd name="T7" fmla="*/ 190 h 191"/>
                <a:gd name="T8" fmla="*/ 0 w 161"/>
                <a:gd name="T9" fmla="*/ 163 h 191"/>
                <a:gd name="T10" fmla="*/ 0 60000 65536"/>
                <a:gd name="T11" fmla="*/ 0 60000 65536"/>
                <a:gd name="T12" fmla="*/ 0 60000 65536"/>
                <a:gd name="T13" fmla="*/ 0 60000 65536"/>
                <a:gd name="T14" fmla="*/ 0 60000 65536"/>
                <a:gd name="T15" fmla="*/ 0 w 161"/>
                <a:gd name="T16" fmla="*/ 0 h 191"/>
                <a:gd name="T17" fmla="*/ 161 w 161"/>
                <a:gd name="T18" fmla="*/ 191 h 191"/>
              </a:gdLst>
              <a:ahLst/>
              <a:cxnLst>
                <a:cxn ang="T10">
                  <a:pos x="T0" y="T1"/>
                </a:cxn>
                <a:cxn ang="T11">
                  <a:pos x="T2" y="T3"/>
                </a:cxn>
                <a:cxn ang="T12">
                  <a:pos x="T4" y="T5"/>
                </a:cxn>
                <a:cxn ang="T13">
                  <a:pos x="T6" y="T7"/>
                </a:cxn>
                <a:cxn ang="T14">
                  <a:pos x="T8" y="T9"/>
                </a:cxn>
              </a:cxnLst>
              <a:rect l="T15" t="T16" r="T17" b="T18"/>
              <a:pathLst>
                <a:path w="161" h="191">
                  <a:moveTo>
                    <a:pt x="0" y="163"/>
                  </a:moveTo>
                  <a:lnTo>
                    <a:pt x="160" y="0"/>
                  </a:lnTo>
                  <a:lnTo>
                    <a:pt x="160" y="81"/>
                  </a:lnTo>
                  <a:lnTo>
                    <a:pt x="53" y="190"/>
                  </a:lnTo>
                  <a:lnTo>
                    <a:pt x="0" y="16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3" name="Freeform 530"/>
            <p:cNvSpPr/>
            <p:nvPr/>
          </p:nvSpPr>
          <p:spPr bwMode="auto">
            <a:xfrm>
              <a:off x="3527" y="1950"/>
              <a:ext cx="163" cy="185"/>
            </a:xfrm>
            <a:custGeom>
              <a:avLst/>
              <a:gdLst>
                <a:gd name="T0" fmla="*/ 0 w 161"/>
                <a:gd name="T1" fmla="*/ 160 h 188"/>
                <a:gd name="T2" fmla="*/ 0 w 161"/>
                <a:gd name="T3" fmla="*/ 187 h 188"/>
                <a:gd name="T4" fmla="*/ 160 w 161"/>
                <a:gd name="T5" fmla="*/ 27 h 188"/>
                <a:gd name="T6" fmla="*/ 160 w 161"/>
                <a:gd name="T7" fmla="*/ 0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0" y="187"/>
                  </a:lnTo>
                  <a:lnTo>
                    <a:pt x="160" y="27"/>
                  </a:lnTo>
                  <a:lnTo>
                    <a:pt x="160" y="0"/>
                  </a:lnTo>
                  <a:lnTo>
                    <a:pt x="0" y="160"/>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4" name="Freeform 531"/>
            <p:cNvSpPr/>
            <p:nvPr/>
          </p:nvSpPr>
          <p:spPr bwMode="auto">
            <a:xfrm>
              <a:off x="3581" y="1630"/>
              <a:ext cx="109" cy="428"/>
            </a:xfrm>
            <a:custGeom>
              <a:avLst/>
              <a:gdLst>
                <a:gd name="T0" fmla="*/ 0 w 108"/>
                <a:gd name="T1" fmla="*/ 424 h 425"/>
                <a:gd name="T2" fmla="*/ 0 w 108"/>
                <a:gd name="T3" fmla="*/ 106 h 425"/>
                <a:gd name="T4" fmla="*/ 107 w 108"/>
                <a:gd name="T5" fmla="*/ 0 h 425"/>
                <a:gd name="T6" fmla="*/ 107 w 108"/>
                <a:gd name="T7" fmla="*/ 318 h 425"/>
                <a:gd name="T8" fmla="*/ 0 w 108"/>
                <a:gd name="T9" fmla="*/ 424 h 425"/>
                <a:gd name="T10" fmla="*/ 0 60000 65536"/>
                <a:gd name="T11" fmla="*/ 0 60000 65536"/>
                <a:gd name="T12" fmla="*/ 0 60000 65536"/>
                <a:gd name="T13" fmla="*/ 0 60000 65536"/>
                <a:gd name="T14" fmla="*/ 0 60000 65536"/>
                <a:gd name="T15" fmla="*/ 0 w 108"/>
                <a:gd name="T16" fmla="*/ 0 h 425"/>
                <a:gd name="T17" fmla="*/ 108 w 108"/>
                <a:gd name="T18" fmla="*/ 425 h 425"/>
              </a:gdLst>
              <a:ahLst/>
              <a:cxnLst>
                <a:cxn ang="T10">
                  <a:pos x="T0" y="T1"/>
                </a:cxn>
                <a:cxn ang="T11">
                  <a:pos x="T2" y="T3"/>
                </a:cxn>
                <a:cxn ang="T12">
                  <a:pos x="T4" y="T5"/>
                </a:cxn>
                <a:cxn ang="T13">
                  <a:pos x="T6" y="T7"/>
                </a:cxn>
                <a:cxn ang="T14">
                  <a:pos x="T8" y="T9"/>
                </a:cxn>
              </a:cxnLst>
              <a:rect l="T15" t="T16" r="T17" b="T18"/>
              <a:pathLst>
                <a:path w="108" h="425">
                  <a:moveTo>
                    <a:pt x="0" y="424"/>
                  </a:moveTo>
                  <a:lnTo>
                    <a:pt x="0" y="106"/>
                  </a:lnTo>
                  <a:lnTo>
                    <a:pt x="107" y="0"/>
                  </a:lnTo>
                  <a:lnTo>
                    <a:pt x="107" y="318"/>
                  </a:lnTo>
                  <a:lnTo>
                    <a:pt x="0" y="424"/>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5" name="Freeform 532"/>
            <p:cNvSpPr/>
            <p:nvPr/>
          </p:nvSpPr>
          <p:spPr bwMode="auto">
            <a:xfrm>
              <a:off x="3527" y="1707"/>
              <a:ext cx="54" cy="428"/>
            </a:xfrm>
            <a:custGeom>
              <a:avLst/>
              <a:gdLst>
                <a:gd name="T0" fmla="*/ 0 w 54"/>
                <a:gd name="T1" fmla="*/ 0 h 428"/>
                <a:gd name="T2" fmla="*/ 0 w 54"/>
                <a:gd name="T3" fmla="*/ 427 h 428"/>
                <a:gd name="T4" fmla="*/ 53 w 54"/>
                <a:gd name="T5" fmla="*/ 347 h 428"/>
                <a:gd name="T6" fmla="*/ 53 w 54"/>
                <a:gd name="T7" fmla="*/ 27 h 428"/>
                <a:gd name="T8" fmla="*/ 0 w 54"/>
                <a:gd name="T9" fmla="*/ 0 h 428"/>
                <a:gd name="T10" fmla="*/ 0 60000 65536"/>
                <a:gd name="T11" fmla="*/ 0 60000 65536"/>
                <a:gd name="T12" fmla="*/ 0 60000 65536"/>
                <a:gd name="T13" fmla="*/ 0 60000 65536"/>
                <a:gd name="T14" fmla="*/ 0 60000 65536"/>
                <a:gd name="T15" fmla="*/ 0 w 54"/>
                <a:gd name="T16" fmla="*/ 0 h 428"/>
                <a:gd name="T17" fmla="*/ 54 w 54"/>
                <a:gd name="T18" fmla="*/ 428 h 428"/>
              </a:gdLst>
              <a:ahLst/>
              <a:cxnLst>
                <a:cxn ang="T10">
                  <a:pos x="T0" y="T1"/>
                </a:cxn>
                <a:cxn ang="T11">
                  <a:pos x="T2" y="T3"/>
                </a:cxn>
                <a:cxn ang="T12">
                  <a:pos x="T4" y="T5"/>
                </a:cxn>
                <a:cxn ang="T13">
                  <a:pos x="T6" y="T7"/>
                </a:cxn>
                <a:cxn ang="T14">
                  <a:pos x="T8" y="T9"/>
                </a:cxn>
              </a:cxnLst>
              <a:rect l="T15" t="T16" r="T17" b="T18"/>
              <a:pathLst>
                <a:path w="54" h="428">
                  <a:moveTo>
                    <a:pt x="0" y="0"/>
                  </a:moveTo>
                  <a:lnTo>
                    <a:pt x="0" y="427"/>
                  </a:lnTo>
                  <a:lnTo>
                    <a:pt x="53" y="347"/>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6" name="Freeform 533"/>
            <p:cNvSpPr/>
            <p:nvPr/>
          </p:nvSpPr>
          <p:spPr bwMode="auto">
            <a:xfrm>
              <a:off x="3527" y="1553"/>
              <a:ext cx="163" cy="181"/>
            </a:xfrm>
            <a:custGeom>
              <a:avLst/>
              <a:gdLst>
                <a:gd name="T0" fmla="*/ 0 w 161"/>
                <a:gd name="T1" fmla="*/ 156 h 183"/>
                <a:gd name="T2" fmla="*/ 160 w 161"/>
                <a:gd name="T3" fmla="*/ 0 h 183"/>
                <a:gd name="T4" fmla="*/ 160 w 161"/>
                <a:gd name="T5" fmla="*/ 78 h 183"/>
                <a:gd name="T6" fmla="*/ 53 w 161"/>
                <a:gd name="T7" fmla="*/ 182 h 183"/>
                <a:gd name="T8" fmla="*/ 0 w 161"/>
                <a:gd name="T9" fmla="*/ 156 h 183"/>
                <a:gd name="T10" fmla="*/ 0 60000 65536"/>
                <a:gd name="T11" fmla="*/ 0 60000 65536"/>
                <a:gd name="T12" fmla="*/ 0 60000 65536"/>
                <a:gd name="T13" fmla="*/ 0 60000 65536"/>
                <a:gd name="T14" fmla="*/ 0 60000 65536"/>
                <a:gd name="T15" fmla="*/ 0 w 161"/>
                <a:gd name="T16" fmla="*/ 0 h 183"/>
                <a:gd name="T17" fmla="*/ 161 w 161"/>
                <a:gd name="T18" fmla="*/ 183 h 183"/>
              </a:gdLst>
              <a:ahLst/>
              <a:cxnLst>
                <a:cxn ang="T10">
                  <a:pos x="T0" y="T1"/>
                </a:cxn>
                <a:cxn ang="T11">
                  <a:pos x="T2" y="T3"/>
                </a:cxn>
                <a:cxn ang="T12">
                  <a:pos x="T4" y="T5"/>
                </a:cxn>
                <a:cxn ang="T13">
                  <a:pos x="T6" y="T7"/>
                </a:cxn>
                <a:cxn ang="T14">
                  <a:pos x="T8" y="T9"/>
                </a:cxn>
              </a:cxnLst>
              <a:rect l="T15" t="T16" r="T17" b="T18"/>
              <a:pathLst>
                <a:path w="161" h="183">
                  <a:moveTo>
                    <a:pt x="0" y="156"/>
                  </a:moveTo>
                  <a:lnTo>
                    <a:pt x="160" y="0"/>
                  </a:lnTo>
                  <a:lnTo>
                    <a:pt x="160" y="78"/>
                  </a:lnTo>
                  <a:lnTo>
                    <a:pt x="53" y="182"/>
                  </a:lnTo>
                  <a:lnTo>
                    <a:pt x="0" y="156"/>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7" name="Freeform 534"/>
            <p:cNvSpPr/>
            <p:nvPr/>
          </p:nvSpPr>
          <p:spPr bwMode="auto">
            <a:xfrm>
              <a:off x="3690" y="941"/>
              <a:ext cx="159" cy="181"/>
            </a:xfrm>
            <a:custGeom>
              <a:avLst/>
              <a:gdLst>
                <a:gd name="T0" fmla="*/ 0 w 161"/>
                <a:gd name="T1" fmla="*/ 156 h 183"/>
                <a:gd name="T2" fmla="*/ 0 w 161"/>
                <a:gd name="T3" fmla="*/ 182 h 183"/>
                <a:gd name="T4" fmla="*/ 160 w 161"/>
                <a:gd name="T5" fmla="*/ 26 h 183"/>
                <a:gd name="T6" fmla="*/ 160 w 161"/>
                <a:gd name="T7" fmla="*/ 0 h 183"/>
                <a:gd name="T8" fmla="*/ 0 w 161"/>
                <a:gd name="T9" fmla="*/ 156 h 183"/>
                <a:gd name="T10" fmla="*/ 0 60000 65536"/>
                <a:gd name="T11" fmla="*/ 0 60000 65536"/>
                <a:gd name="T12" fmla="*/ 0 60000 65536"/>
                <a:gd name="T13" fmla="*/ 0 60000 65536"/>
                <a:gd name="T14" fmla="*/ 0 60000 65536"/>
                <a:gd name="T15" fmla="*/ 0 w 161"/>
                <a:gd name="T16" fmla="*/ 0 h 183"/>
                <a:gd name="T17" fmla="*/ 161 w 161"/>
                <a:gd name="T18" fmla="*/ 183 h 183"/>
              </a:gdLst>
              <a:ahLst/>
              <a:cxnLst>
                <a:cxn ang="T10">
                  <a:pos x="T0" y="T1"/>
                </a:cxn>
                <a:cxn ang="T11">
                  <a:pos x="T2" y="T3"/>
                </a:cxn>
                <a:cxn ang="T12">
                  <a:pos x="T4" y="T5"/>
                </a:cxn>
                <a:cxn ang="T13">
                  <a:pos x="T6" y="T7"/>
                </a:cxn>
                <a:cxn ang="T14">
                  <a:pos x="T8" y="T9"/>
                </a:cxn>
              </a:cxnLst>
              <a:rect l="T15" t="T16" r="T17" b="T18"/>
              <a:pathLst>
                <a:path w="161" h="183">
                  <a:moveTo>
                    <a:pt x="0" y="156"/>
                  </a:moveTo>
                  <a:lnTo>
                    <a:pt x="0" y="182"/>
                  </a:lnTo>
                  <a:lnTo>
                    <a:pt x="160" y="26"/>
                  </a:lnTo>
                  <a:lnTo>
                    <a:pt x="160" y="0"/>
                  </a:lnTo>
                  <a:lnTo>
                    <a:pt x="0" y="156"/>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8" name="Freeform 535"/>
            <p:cNvSpPr/>
            <p:nvPr/>
          </p:nvSpPr>
          <p:spPr bwMode="auto">
            <a:xfrm>
              <a:off x="3740" y="617"/>
              <a:ext cx="109" cy="428"/>
            </a:xfrm>
            <a:custGeom>
              <a:avLst/>
              <a:gdLst>
                <a:gd name="T0" fmla="*/ 0 w 108"/>
                <a:gd name="T1" fmla="*/ 428 h 429"/>
                <a:gd name="T2" fmla="*/ 0 w 108"/>
                <a:gd name="T3" fmla="*/ 107 h 429"/>
                <a:gd name="T4" fmla="*/ 107 w 108"/>
                <a:gd name="T5" fmla="*/ 0 h 429"/>
                <a:gd name="T6" fmla="*/ 107 w 108"/>
                <a:gd name="T7" fmla="*/ 321 h 429"/>
                <a:gd name="T8" fmla="*/ 0 w 108"/>
                <a:gd name="T9" fmla="*/ 428 h 429"/>
                <a:gd name="T10" fmla="*/ 0 60000 65536"/>
                <a:gd name="T11" fmla="*/ 0 60000 65536"/>
                <a:gd name="T12" fmla="*/ 0 60000 65536"/>
                <a:gd name="T13" fmla="*/ 0 60000 65536"/>
                <a:gd name="T14" fmla="*/ 0 60000 65536"/>
                <a:gd name="T15" fmla="*/ 0 w 108"/>
                <a:gd name="T16" fmla="*/ 0 h 429"/>
                <a:gd name="T17" fmla="*/ 108 w 108"/>
                <a:gd name="T18" fmla="*/ 429 h 429"/>
              </a:gdLst>
              <a:ahLst/>
              <a:cxnLst>
                <a:cxn ang="T10">
                  <a:pos x="T0" y="T1"/>
                </a:cxn>
                <a:cxn ang="T11">
                  <a:pos x="T2" y="T3"/>
                </a:cxn>
                <a:cxn ang="T12">
                  <a:pos x="T4" y="T5"/>
                </a:cxn>
                <a:cxn ang="T13">
                  <a:pos x="T6" y="T7"/>
                </a:cxn>
                <a:cxn ang="T14">
                  <a:pos x="T8" y="T9"/>
                </a:cxn>
              </a:cxnLst>
              <a:rect l="T15" t="T16" r="T17" b="T18"/>
              <a:pathLst>
                <a:path w="108" h="429">
                  <a:moveTo>
                    <a:pt x="0" y="428"/>
                  </a:moveTo>
                  <a:lnTo>
                    <a:pt x="0" y="107"/>
                  </a:lnTo>
                  <a:lnTo>
                    <a:pt x="107" y="0"/>
                  </a:lnTo>
                  <a:lnTo>
                    <a:pt x="107" y="321"/>
                  </a:lnTo>
                  <a:lnTo>
                    <a:pt x="0" y="428"/>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9" name="Freeform 536"/>
            <p:cNvSpPr/>
            <p:nvPr/>
          </p:nvSpPr>
          <p:spPr bwMode="auto">
            <a:xfrm>
              <a:off x="3690" y="702"/>
              <a:ext cx="51" cy="420"/>
            </a:xfrm>
            <a:custGeom>
              <a:avLst/>
              <a:gdLst>
                <a:gd name="T0" fmla="*/ 0 w 54"/>
                <a:gd name="T1" fmla="*/ 0 h 423"/>
                <a:gd name="T2" fmla="*/ 0 w 54"/>
                <a:gd name="T3" fmla="*/ 422 h 423"/>
                <a:gd name="T4" fmla="*/ 53 w 54"/>
                <a:gd name="T5" fmla="*/ 343 h 423"/>
                <a:gd name="T6" fmla="*/ 53 w 54"/>
                <a:gd name="T7" fmla="*/ 26 h 423"/>
                <a:gd name="T8" fmla="*/ 0 w 54"/>
                <a:gd name="T9" fmla="*/ 0 h 423"/>
                <a:gd name="T10" fmla="*/ 0 60000 65536"/>
                <a:gd name="T11" fmla="*/ 0 60000 65536"/>
                <a:gd name="T12" fmla="*/ 0 60000 65536"/>
                <a:gd name="T13" fmla="*/ 0 60000 65536"/>
                <a:gd name="T14" fmla="*/ 0 60000 65536"/>
                <a:gd name="T15" fmla="*/ 0 w 54"/>
                <a:gd name="T16" fmla="*/ 0 h 423"/>
                <a:gd name="T17" fmla="*/ 54 w 54"/>
                <a:gd name="T18" fmla="*/ 423 h 423"/>
              </a:gdLst>
              <a:ahLst/>
              <a:cxnLst>
                <a:cxn ang="T10">
                  <a:pos x="T0" y="T1"/>
                </a:cxn>
                <a:cxn ang="T11">
                  <a:pos x="T2" y="T3"/>
                </a:cxn>
                <a:cxn ang="T12">
                  <a:pos x="T4" y="T5"/>
                </a:cxn>
                <a:cxn ang="T13">
                  <a:pos x="T6" y="T7"/>
                </a:cxn>
                <a:cxn ang="T14">
                  <a:pos x="T8" y="T9"/>
                </a:cxn>
              </a:cxnLst>
              <a:rect l="T15" t="T16" r="T17" b="T18"/>
              <a:pathLst>
                <a:path w="54" h="423">
                  <a:moveTo>
                    <a:pt x="0" y="0"/>
                  </a:moveTo>
                  <a:lnTo>
                    <a:pt x="0" y="422"/>
                  </a:lnTo>
                  <a:lnTo>
                    <a:pt x="53" y="343"/>
                  </a:lnTo>
                  <a:lnTo>
                    <a:pt x="53" y="26"/>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0" name="Freeform 537"/>
            <p:cNvSpPr/>
            <p:nvPr/>
          </p:nvSpPr>
          <p:spPr bwMode="auto">
            <a:xfrm>
              <a:off x="3690" y="540"/>
              <a:ext cx="159" cy="189"/>
            </a:xfrm>
            <a:custGeom>
              <a:avLst/>
              <a:gdLst>
                <a:gd name="T0" fmla="*/ 0 w 161"/>
                <a:gd name="T1" fmla="*/ 160 h 188"/>
                <a:gd name="T2" fmla="*/ 160 w 161"/>
                <a:gd name="T3" fmla="*/ 0 h 188"/>
                <a:gd name="T4" fmla="*/ 160 w 161"/>
                <a:gd name="T5" fmla="*/ 80 h 188"/>
                <a:gd name="T6" fmla="*/ 53 w 161"/>
                <a:gd name="T7" fmla="*/ 187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160" y="0"/>
                  </a:lnTo>
                  <a:lnTo>
                    <a:pt x="160" y="80"/>
                  </a:lnTo>
                  <a:lnTo>
                    <a:pt x="53" y="187"/>
                  </a:lnTo>
                  <a:lnTo>
                    <a:pt x="0" y="160"/>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1" name="Freeform 538"/>
            <p:cNvSpPr/>
            <p:nvPr/>
          </p:nvSpPr>
          <p:spPr bwMode="auto">
            <a:xfrm>
              <a:off x="3690" y="1361"/>
              <a:ext cx="159" cy="193"/>
            </a:xfrm>
            <a:custGeom>
              <a:avLst/>
              <a:gdLst>
                <a:gd name="T0" fmla="*/ 0 w 161"/>
                <a:gd name="T1" fmla="*/ 163 h 191"/>
                <a:gd name="T2" fmla="*/ 0 w 161"/>
                <a:gd name="T3" fmla="*/ 190 h 191"/>
                <a:gd name="T4" fmla="*/ 160 w 161"/>
                <a:gd name="T5" fmla="*/ 27 h 191"/>
                <a:gd name="T6" fmla="*/ 160 w 161"/>
                <a:gd name="T7" fmla="*/ 0 h 191"/>
                <a:gd name="T8" fmla="*/ 0 w 161"/>
                <a:gd name="T9" fmla="*/ 163 h 191"/>
                <a:gd name="T10" fmla="*/ 0 60000 65536"/>
                <a:gd name="T11" fmla="*/ 0 60000 65536"/>
                <a:gd name="T12" fmla="*/ 0 60000 65536"/>
                <a:gd name="T13" fmla="*/ 0 60000 65536"/>
                <a:gd name="T14" fmla="*/ 0 60000 65536"/>
                <a:gd name="T15" fmla="*/ 0 w 161"/>
                <a:gd name="T16" fmla="*/ 0 h 191"/>
                <a:gd name="T17" fmla="*/ 161 w 161"/>
                <a:gd name="T18" fmla="*/ 191 h 191"/>
              </a:gdLst>
              <a:ahLst/>
              <a:cxnLst>
                <a:cxn ang="T10">
                  <a:pos x="T0" y="T1"/>
                </a:cxn>
                <a:cxn ang="T11">
                  <a:pos x="T2" y="T3"/>
                </a:cxn>
                <a:cxn ang="T12">
                  <a:pos x="T4" y="T5"/>
                </a:cxn>
                <a:cxn ang="T13">
                  <a:pos x="T6" y="T7"/>
                </a:cxn>
                <a:cxn ang="T14">
                  <a:pos x="T8" y="T9"/>
                </a:cxn>
              </a:cxnLst>
              <a:rect l="T15" t="T16" r="T17" b="T18"/>
              <a:pathLst>
                <a:path w="161" h="191">
                  <a:moveTo>
                    <a:pt x="0" y="163"/>
                  </a:moveTo>
                  <a:lnTo>
                    <a:pt x="0" y="190"/>
                  </a:lnTo>
                  <a:lnTo>
                    <a:pt x="160" y="27"/>
                  </a:lnTo>
                  <a:lnTo>
                    <a:pt x="160" y="0"/>
                  </a:lnTo>
                  <a:lnTo>
                    <a:pt x="0" y="163"/>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2" name="Freeform 539"/>
            <p:cNvSpPr/>
            <p:nvPr/>
          </p:nvSpPr>
          <p:spPr bwMode="auto">
            <a:xfrm>
              <a:off x="3740" y="1045"/>
              <a:ext cx="109" cy="424"/>
            </a:xfrm>
            <a:custGeom>
              <a:avLst/>
              <a:gdLst>
                <a:gd name="T0" fmla="*/ 0 w 108"/>
                <a:gd name="T1" fmla="*/ 424 h 425"/>
                <a:gd name="T2" fmla="*/ 0 w 108"/>
                <a:gd name="T3" fmla="*/ 106 h 425"/>
                <a:gd name="T4" fmla="*/ 107 w 108"/>
                <a:gd name="T5" fmla="*/ 0 h 425"/>
                <a:gd name="T6" fmla="*/ 107 w 108"/>
                <a:gd name="T7" fmla="*/ 318 h 425"/>
                <a:gd name="T8" fmla="*/ 0 w 108"/>
                <a:gd name="T9" fmla="*/ 424 h 425"/>
                <a:gd name="T10" fmla="*/ 0 60000 65536"/>
                <a:gd name="T11" fmla="*/ 0 60000 65536"/>
                <a:gd name="T12" fmla="*/ 0 60000 65536"/>
                <a:gd name="T13" fmla="*/ 0 60000 65536"/>
                <a:gd name="T14" fmla="*/ 0 60000 65536"/>
                <a:gd name="T15" fmla="*/ 0 w 108"/>
                <a:gd name="T16" fmla="*/ 0 h 425"/>
                <a:gd name="T17" fmla="*/ 108 w 108"/>
                <a:gd name="T18" fmla="*/ 425 h 425"/>
              </a:gdLst>
              <a:ahLst/>
              <a:cxnLst>
                <a:cxn ang="T10">
                  <a:pos x="T0" y="T1"/>
                </a:cxn>
                <a:cxn ang="T11">
                  <a:pos x="T2" y="T3"/>
                </a:cxn>
                <a:cxn ang="T12">
                  <a:pos x="T4" y="T5"/>
                </a:cxn>
                <a:cxn ang="T13">
                  <a:pos x="T6" y="T7"/>
                </a:cxn>
                <a:cxn ang="T14">
                  <a:pos x="T8" y="T9"/>
                </a:cxn>
              </a:cxnLst>
              <a:rect l="T15" t="T16" r="T17" b="T18"/>
              <a:pathLst>
                <a:path w="108" h="425">
                  <a:moveTo>
                    <a:pt x="0" y="424"/>
                  </a:moveTo>
                  <a:lnTo>
                    <a:pt x="0" y="106"/>
                  </a:lnTo>
                  <a:lnTo>
                    <a:pt x="107" y="0"/>
                  </a:lnTo>
                  <a:lnTo>
                    <a:pt x="107" y="318"/>
                  </a:lnTo>
                  <a:lnTo>
                    <a:pt x="0" y="424"/>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3" name="Freeform 540"/>
            <p:cNvSpPr/>
            <p:nvPr/>
          </p:nvSpPr>
          <p:spPr bwMode="auto">
            <a:xfrm>
              <a:off x="3690" y="1122"/>
              <a:ext cx="51" cy="432"/>
            </a:xfrm>
            <a:custGeom>
              <a:avLst/>
              <a:gdLst>
                <a:gd name="T0" fmla="*/ 0 w 54"/>
                <a:gd name="T1" fmla="*/ 0 h 431"/>
                <a:gd name="T2" fmla="*/ 0 w 54"/>
                <a:gd name="T3" fmla="*/ 430 h 431"/>
                <a:gd name="T4" fmla="*/ 53 w 54"/>
                <a:gd name="T5" fmla="*/ 349 h 431"/>
                <a:gd name="T6" fmla="*/ 53 w 54"/>
                <a:gd name="T7" fmla="*/ 27 h 431"/>
                <a:gd name="T8" fmla="*/ 0 w 54"/>
                <a:gd name="T9" fmla="*/ 0 h 431"/>
                <a:gd name="T10" fmla="*/ 0 60000 65536"/>
                <a:gd name="T11" fmla="*/ 0 60000 65536"/>
                <a:gd name="T12" fmla="*/ 0 60000 65536"/>
                <a:gd name="T13" fmla="*/ 0 60000 65536"/>
                <a:gd name="T14" fmla="*/ 0 60000 65536"/>
                <a:gd name="T15" fmla="*/ 0 w 54"/>
                <a:gd name="T16" fmla="*/ 0 h 431"/>
                <a:gd name="T17" fmla="*/ 54 w 54"/>
                <a:gd name="T18" fmla="*/ 431 h 431"/>
              </a:gdLst>
              <a:ahLst/>
              <a:cxnLst>
                <a:cxn ang="T10">
                  <a:pos x="T0" y="T1"/>
                </a:cxn>
                <a:cxn ang="T11">
                  <a:pos x="T2" y="T3"/>
                </a:cxn>
                <a:cxn ang="T12">
                  <a:pos x="T4" y="T5"/>
                </a:cxn>
                <a:cxn ang="T13">
                  <a:pos x="T6" y="T7"/>
                </a:cxn>
                <a:cxn ang="T14">
                  <a:pos x="T8" y="T9"/>
                </a:cxn>
              </a:cxnLst>
              <a:rect l="T15" t="T16" r="T17" b="T18"/>
              <a:pathLst>
                <a:path w="54" h="431">
                  <a:moveTo>
                    <a:pt x="0" y="0"/>
                  </a:moveTo>
                  <a:lnTo>
                    <a:pt x="0" y="430"/>
                  </a:lnTo>
                  <a:lnTo>
                    <a:pt x="53" y="349"/>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4" name="Freeform 541"/>
            <p:cNvSpPr/>
            <p:nvPr/>
          </p:nvSpPr>
          <p:spPr bwMode="auto">
            <a:xfrm>
              <a:off x="3690" y="968"/>
              <a:ext cx="159" cy="185"/>
            </a:xfrm>
            <a:custGeom>
              <a:avLst/>
              <a:gdLst>
                <a:gd name="T0" fmla="*/ 0 w 161"/>
                <a:gd name="T1" fmla="*/ 157 h 184"/>
                <a:gd name="T2" fmla="*/ 160 w 161"/>
                <a:gd name="T3" fmla="*/ 0 h 184"/>
                <a:gd name="T4" fmla="*/ 160 w 161"/>
                <a:gd name="T5" fmla="*/ 78 h 184"/>
                <a:gd name="T6" fmla="*/ 53 w 161"/>
                <a:gd name="T7" fmla="*/ 183 h 184"/>
                <a:gd name="T8" fmla="*/ 0 w 161"/>
                <a:gd name="T9" fmla="*/ 157 h 184"/>
                <a:gd name="T10" fmla="*/ 0 60000 65536"/>
                <a:gd name="T11" fmla="*/ 0 60000 65536"/>
                <a:gd name="T12" fmla="*/ 0 60000 65536"/>
                <a:gd name="T13" fmla="*/ 0 60000 65536"/>
                <a:gd name="T14" fmla="*/ 0 60000 65536"/>
                <a:gd name="T15" fmla="*/ 0 w 161"/>
                <a:gd name="T16" fmla="*/ 0 h 184"/>
                <a:gd name="T17" fmla="*/ 161 w 161"/>
                <a:gd name="T18" fmla="*/ 184 h 184"/>
              </a:gdLst>
              <a:ahLst/>
              <a:cxnLst>
                <a:cxn ang="T10">
                  <a:pos x="T0" y="T1"/>
                </a:cxn>
                <a:cxn ang="T11">
                  <a:pos x="T2" y="T3"/>
                </a:cxn>
                <a:cxn ang="T12">
                  <a:pos x="T4" y="T5"/>
                </a:cxn>
                <a:cxn ang="T13">
                  <a:pos x="T6" y="T7"/>
                </a:cxn>
                <a:cxn ang="T14">
                  <a:pos x="T8" y="T9"/>
                </a:cxn>
              </a:cxnLst>
              <a:rect l="T15" t="T16" r="T17" b="T18"/>
              <a:pathLst>
                <a:path w="161" h="184">
                  <a:moveTo>
                    <a:pt x="0" y="157"/>
                  </a:moveTo>
                  <a:lnTo>
                    <a:pt x="160" y="0"/>
                  </a:lnTo>
                  <a:lnTo>
                    <a:pt x="160" y="78"/>
                  </a:lnTo>
                  <a:lnTo>
                    <a:pt x="53" y="183"/>
                  </a:lnTo>
                  <a:lnTo>
                    <a:pt x="0" y="157"/>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5" name="Freeform 542"/>
            <p:cNvSpPr/>
            <p:nvPr/>
          </p:nvSpPr>
          <p:spPr bwMode="auto">
            <a:xfrm>
              <a:off x="3690" y="1788"/>
              <a:ext cx="159" cy="189"/>
            </a:xfrm>
            <a:custGeom>
              <a:avLst/>
              <a:gdLst>
                <a:gd name="T0" fmla="*/ 0 w 161"/>
                <a:gd name="T1" fmla="*/ 160 h 188"/>
                <a:gd name="T2" fmla="*/ 0 w 161"/>
                <a:gd name="T3" fmla="*/ 187 h 188"/>
                <a:gd name="T4" fmla="*/ 160 w 161"/>
                <a:gd name="T5" fmla="*/ 27 h 188"/>
                <a:gd name="T6" fmla="*/ 160 w 161"/>
                <a:gd name="T7" fmla="*/ 0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0" y="187"/>
                  </a:lnTo>
                  <a:lnTo>
                    <a:pt x="160" y="27"/>
                  </a:lnTo>
                  <a:lnTo>
                    <a:pt x="160" y="0"/>
                  </a:lnTo>
                  <a:lnTo>
                    <a:pt x="0" y="160"/>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6" name="Freeform 543"/>
            <p:cNvSpPr/>
            <p:nvPr/>
          </p:nvSpPr>
          <p:spPr bwMode="auto">
            <a:xfrm>
              <a:off x="3740" y="1469"/>
              <a:ext cx="109" cy="432"/>
            </a:xfrm>
            <a:custGeom>
              <a:avLst/>
              <a:gdLst>
                <a:gd name="T0" fmla="*/ 0 w 108"/>
                <a:gd name="T1" fmla="*/ 430 h 431"/>
                <a:gd name="T2" fmla="*/ 0 w 108"/>
                <a:gd name="T3" fmla="*/ 108 h 431"/>
                <a:gd name="T4" fmla="*/ 107 w 108"/>
                <a:gd name="T5" fmla="*/ 0 h 431"/>
                <a:gd name="T6" fmla="*/ 107 w 108"/>
                <a:gd name="T7" fmla="*/ 323 h 431"/>
                <a:gd name="T8" fmla="*/ 0 w 108"/>
                <a:gd name="T9" fmla="*/ 430 h 431"/>
                <a:gd name="T10" fmla="*/ 0 60000 65536"/>
                <a:gd name="T11" fmla="*/ 0 60000 65536"/>
                <a:gd name="T12" fmla="*/ 0 60000 65536"/>
                <a:gd name="T13" fmla="*/ 0 60000 65536"/>
                <a:gd name="T14" fmla="*/ 0 60000 65536"/>
                <a:gd name="T15" fmla="*/ 0 w 108"/>
                <a:gd name="T16" fmla="*/ 0 h 431"/>
                <a:gd name="T17" fmla="*/ 108 w 108"/>
                <a:gd name="T18" fmla="*/ 431 h 431"/>
              </a:gdLst>
              <a:ahLst/>
              <a:cxnLst>
                <a:cxn ang="T10">
                  <a:pos x="T0" y="T1"/>
                </a:cxn>
                <a:cxn ang="T11">
                  <a:pos x="T2" y="T3"/>
                </a:cxn>
                <a:cxn ang="T12">
                  <a:pos x="T4" y="T5"/>
                </a:cxn>
                <a:cxn ang="T13">
                  <a:pos x="T6" y="T7"/>
                </a:cxn>
                <a:cxn ang="T14">
                  <a:pos x="T8" y="T9"/>
                </a:cxn>
              </a:cxnLst>
              <a:rect l="T15" t="T16" r="T17" b="T18"/>
              <a:pathLst>
                <a:path w="108" h="431">
                  <a:moveTo>
                    <a:pt x="0" y="430"/>
                  </a:moveTo>
                  <a:lnTo>
                    <a:pt x="0" y="108"/>
                  </a:lnTo>
                  <a:lnTo>
                    <a:pt x="107" y="0"/>
                  </a:lnTo>
                  <a:lnTo>
                    <a:pt x="107" y="323"/>
                  </a:lnTo>
                  <a:lnTo>
                    <a:pt x="0" y="43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7" name="Freeform 544"/>
            <p:cNvSpPr/>
            <p:nvPr/>
          </p:nvSpPr>
          <p:spPr bwMode="auto">
            <a:xfrm>
              <a:off x="3690" y="1553"/>
              <a:ext cx="51" cy="424"/>
            </a:xfrm>
            <a:custGeom>
              <a:avLst/>
              <a:gdLst>
                <a:gd name="T0" fmla="*/ 0 w 54"/>
                <a:gd name="T1" fmla="*/ 0 h 425"/>
                <a:gd name="T2" fmla="*/ 0 w 54"/>
                <a:gd name="T3" fmla="*/ 424 h 425"/>
                <a:gd name="T4" fmla="*/ 53 w 54"/>
                <a:gd name="T5" fmla="*/ 345 h 425"/>
                <a:gd name="T6" fmla="*/ 53 w 54"/>
                <a:gd name="T7" fmla="*/ 27 h 425"/>
                <a:gd name="T8" fmla="*/ 0 w 54"/>
                <a:gd name="T9" fmla="*/ 0 h 425"/>
                <a:gd name="T10" fmla="*/ 0 60000 65536"/>
                <a:gd name="T11" fmla="*/ 0 60000 65536"/>
                <a:gd name="T12" fmla="*/ 0 60000 65536"/>
                <a:gd name="T13" fmla="*/ 0 60000 65536"/>
                <a:gd name="T14" fmla="*/ 0 60000 65536"/>
                <a:gd name="T15" fmla="*/ 0 w 54"/>
                <a:gd name="T16" fmla="*/ 0 h 425"/>
                <a:gd name="T17" fmla="*/ 54 w 54"/>
                <a:gd name="T18" fmla="*/ 425 h 425"/>
              </a:gdLst>
              <a:ahLst/>
              <a:cxnLst>
                <a:cxn ang="T10">
                  <a:pos x="T0" y="T1"/>
                </a:cxn>
                <a:cxn ang="T11">
                  <a:pos x="T2" y="T3"/>
                </a:cxn>
                <a:cxn ang="T12">
                  <a:pos x="T4" y="T5"/>
                </a:cxn>
                <a:cxn ang="T13">
                  <a:pos x="T6" y="T7"/>
                </a:cxn>
                <a:cxn ang="T14">
                  <a:pos x="T8" y="T9"/>
                </a:cxn>
              </a:cxnLst>
              <a:rect l="T15" t="T16" r="T17" b="T18"/>
              <a:pathLst>
                <a:path w="54" h="425">
                  <a:moveTo>
                    <a:pt x="0" y="0"/>
                  </a:moveTo>
                  <a:lnTo>
                    <a:pt x="0" y="424"/>
                  </a:lnTo>
                  <a:lnTo>
                    <a:pt x="53" y="345"/>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8" name="Freeform 545"/>
            <p:cNvSpPr/>
            <p:nvPr/>
          </p:nvSpPr>
          <p:spPr bwMode="auto">
            <a:xfrm>
              <a:off x="3690" y="1388"/>
              <a:ext cx="159" cy="193"/>
            </a:xfrm>
            <a:custGeom>
              <a:avLst/>
              <a:gdLst>
                <a:gd name="T0" fmla="*/ 0 w 161"/>
                <a:gd name="T1" fmla="*/ 163 h 191"/>
                <a:gd name="T2" fmla="*/ 160 w 161"/>
                <a:gd name="T3" fmla="*/ 0 h 191"/>
                <a:gd name="T4" fmla="*/ 160 w 161"/>
                <a:gd name="T5" fmla="*/ 81 h 191"/>
                <a:gd name="T6" fmla="*/ 53 w 161"/>
                <a:gd name="T7" fmla="*/ 190 h 191"/>
                <a:gd name="T8" fmla="*/ 0 w 161"/>
                <a:gd name="T9" fmla="*/ 163 h 191"/>
                <a:gd name="T10" fmla="*/ 0 60000 65536"/>
                <a:gd name="T11" fmla="*/ 0 60000 65536"/>
                <a:gd name="T12" fmla="*/ 0 60000 65536"/>
                <a:gd name="T13" fmla="*/ 0 60000 65536"/>
                <a:gd name="T14" fmla="*/ 0 60000 65536"/>
                <a:gd name="T15" fmla="*/ 0 w 161"/>
                <a:gd name="T16" fmla="*/ 0 h 191"/>
                <a:gd name="T17" fmla="*/ 161 w 161"/>
                <a:gd name="T18" fmla="*/ 191 h 191"/>
              </a:gdLst>
              <a:ahLst/>
              <a:cxnLst>
                <a:cxn ang="T10">
                  <a:pos x="T0" y="T1"/>
                </a:cxn>
                <a:cxn ang="T11">
                  <a:pos x="T2" y="T3"/>
                </a:cxn>
                <a:cxn ang="T12">
                  <a:pos x="T4" y="T5"/>
                </a:cxn>
                <a:cxn ang="T13">
                  <a:pos x="T6" y="T7"/>
                </a:cxn>
                <a:cxn ang="T14">
                  <a:pos x="T8" y="T9"/>
                </a:cxn>
              </a:cxnLst>
              <a:rect l="T15" t="T16" r="T17" b="T18"/>
              <a:pathLst>
                <a:path w="161" h="191">
                  <a:moveTo>
                    <a:pt x="0" y="163"/>
                  </a:moveTo>
                  <a:lnTo>
                    <a:pt x="160" y="0"/>
                  </a:lnTo>
                  <a:lnTo>
                    <a:pt x="160" y="81"/>
                  </a:lnTo>
                  <a:lnTo>
                    <a:pt x="53" y="190"/>
                  </a:lnTo>
                  <a:lnTo>
                    <a:pt x="0" y="16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9" name="Freeform 546"/>
            <p:cNvSpPr/>
            <p:nvPr/>
          </p:nvSpPr>
          <p:spPr bwMode="auto">
            <a:xfrm>
              <a:off x="2594" y="860"/>
              <a:ext cx="427" cy="108"/>
            </a:xfrm>
            <a:custGeom>
              <a:avLst/>
              <a:gdLst>
                <a:gd name="T0" fmla="*/ 0 w 429"/>
                <a:gd name="T1" fmla="*/ 107 h 108"/>
                <a:gd name="T2" fmla="*/ 321 w 429"/>
                <a:gd name="T3" fmla="*/ 107 h 108"/>
                <a:gd name="T4" fmla="*/ 428 w 429"/>
                <a:gd name="T5" fmla="*/ 0 h 108"/>
                <a:gd name="T6" fmla="*/ 107 w 429"/>
                <a:gd name="T7" fmla="*/ 0 h 108"/>
                <a:gd name="T8" fmla="*/ 0 w 429"/>
                <a:gd name="T9" fmla="*/ 107 h 108"/>
                <a:gd name="T10" fmla="*/ 0 60000 65536"/>
                <a:gd name="T11" fmla="*/ 0 60000 65536"/>
                <a:gd name="T12" fmla="*/ 0 60000 65536"/>
                <a:gd name="T13" fmla="*/ 0 60000 65536"/>
                <a:gd name="T14" fmla="*/ 0 60000 65536"/>
                <a:gd name="T15" fmla="*/ 0 w 429"/>
                <a:gd name="T16" fmla="*/ 0 h 108"/>
                <a:gd name="T17" fmla="*/ 429 w 429"/>
                <a:gd name="T18" fmla="*/ 108 h 108"/>
              </a:gdLst>
              <a:ahLst/>
              <a:cxnLst>
                <a:cxn ang="T10">
                  <a:pos x="T0" y="T1"/>
                </a:cxn>
                <a:cxn ang="T11">
                  <a:pos x="T2" y="T3"/>
                </a:cxn>
                <a:cxn ang="T12">
                  <a:pos x="T4" y="T5"/>
                </a:cxn>
                <a:cxn ang="T13">
                  <a:pos x="T6" y="T7"/>
                </a:cxn>
                <a:cxn ang="T14">
                  <a:pos x="T8" y="T9"/>
                </a:cxn>
              </a:cxnLst>
              <a:rect l="T15" t="T16" r="T17" b="T18"/>
              <a:pathLst>
                <a:path w="429" h="108">
                  <a:moveTo>
                    <a:pt x="0" y="107"/>
                  </a:moveTo>
                  <a:lnTo>
                    <a:pt x="321" y="107"/>
                  </a:lnTo>
                  <a:lnTo>
                    <a:pt x="428" y="0"/>
                  </a:lnTo>
                  <a:lnTo>
                    <a:pt x="107" y="0"/>
                  </a:lnTo>
                  <a:lnTo>
                    <a:pt x="0" y="10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0" name="Freeform 547"/>
            <p:cNvSpPr/>
            <p:nvPr/>
          </p:nvSpPr>
          <p:spPr bwMode="auto">
            <a:xfrm>
              <a:off x="2512" y="860"/>
              <a:ext cx="187" cy="162"/>
            </a:xfrm>
            <a:custGeom>
              <a:avLst/>
              <a:gdLst>
                <a:gd name="T0" fmla="*/ 0 w 185"/>
                <a:gd name="T1" fmla="*/ 160 h 161"/>
                <a:gd name="T2" fmla="*/ 79 w 185"/>
                <a:gd name="T3" fmla="*/ 107 h 161"/>
                <a:gd name="T4" fmla="*/ 184 w 185"/>
                <a:gd name="T5" fmla="*/ 0 h 161"/>
                <a:gd name="T6" fmla="*/ 158 w 185"/>
                <a:gd name="T7" fmla="*/ 0 h 161"/>
                <a:gd name="T8" fmla="*/ 0 w 185"/>
                <a:gd name="T9" fmla="*/ 160 h 161"/>
                <a:gd name="T10" fmla="*/ 0 60000 65536"/>
                <a:gd name="T11" fmla="*/ 0 60000 65536"/>
                <a:gd name="T12" fmla="*/ 0 60000 65536"/>
                <a:gd name="T13" fmla="*/ 0 60000 65536"/>
                <a:gd name="T14" fmla="*/ 0 60000 65536"/>
                <a:gd name="T15" fmla="*/ 0 w 185"/>
                <a:gd name="T16" fmla="*/ 0 h 161"/>
                <a:gd name="T17" fmla="*/ 185 w 185"/>
                <a:gd name="T18" fmla="*/ 161 h 161"/>
              </a:gdLst>
              <a:ahLst/>
              <a:cxnLst>
                <a:cxn ang="T10">
                  <a:pos x="T0" y="T1"/>
                </a:cxn>
                <a:cxn ang="T11">
                  <a:pos x="T2" y="T3"/>
                </a:cxn>
                <a:cxn ang="T12">
                  <a:pos x="T4" y="T5"/>
                </a:cxn>
                <a:cxn ang="T13">
                  <a:pos x="T6" y="T7"/>
                </a:cxn>
                <a:cxn ang="T14">
                  <a:pos x="T8" y="T9"/>
                </a:cxn>
              </a:cxnLst>
              <a:rect l="T15" t="T16" r="T17" b="T18"/>
              <a:pathLst>
                <a:path w="185" h="161">
                  <a:moveTo>
                    <a:pt x="0" y="160"/>
                  </a:moveTo>
                  <a:lnTo>
                    <a:pt x="79" y="107"/>
                  </a:lnTo>
                  <a:lnTo>
                    <a:pt x="184" y="0"/>
                  </a:lnTo>
                  <a:lnTo>
                    <a:pt x="158"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1" name="Freeform 548"/>
            <p:cNvSpPr/>
            <p:nvPr/>
          </p:nvSpPr>
          <p:spPr bwMode="auto">
            <a:xfrm>
              <a:off x="2913" y="860"/>
              <a:ext cx="190" cy="162"/>
            </a:xfrm>
            <a:custGeom>
              <a:avLst/>
              <a:gdLst>
                <a:gd name="T0" fmla="*/ 27 w 189"/>
                <a:gd name="T1" fmla="*/ 160 h 161"/>
                <a:gd name="T2" fmla="*/ 0 w 189"/>
                <a:gd name="T3" fmla="*/ 107 h 161"/>
                <a:gd name="T4" fmla="*/ 107 w 189"/>
                <a:gd name="T5" fmla="*/ 0 h 161"/>
                <a:gd name="T6" fmla="*/ 188 w 189"/>
                <a:gd name="T7" fmla="*/ 0 h 161"/>
                <a:gd name="T8" fmla="*/ 27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27" y="160"/>
                  </a:moveTo>
                  <a:lnTo>
                    <a:pt x="0" y="107"/>
                  </a:lnTo>
                  <a:lnTo>
                    <a:pt x="107" y="0"/>
                  </a:lnTo>
                  <a:lnTo>
                    <a:pt x="188"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2" name="Freeform 549"/>
            <p:cNvSpPr/>
            <p:nvPr/>
          </p:nvSpPr>
          <p:spPr bwMode="auto">
            <a:xfrm>
              <a:off x="2512" y="968"/>
              <a:ext cx="431" cy="54"/>
            </a:xfrm>
            <a:custGeom>
              <a:avLst/>
              <a:gdLst>
                <a:gd name="T0" fmla="*/ 0 w 429"/>
                <a:gd name="T1" fmla="*/ 53 h 54"/>
                <a:gd name="T2" fmla="*/ 80 w 429"/>
                <a:gd name="T3" fmla="*/ 0 h 54"/>
                <a:gd name="T4" fmla="*/ 401 w 429"/>
                <a:gd name="T5" fmla="*/ 0 h 54"/>
                <a:gd name="T6" fmla="*/ 428 w 429"/>
                <a:gd name="T7" fmla="*/ 53 h 54"/>
                <a:gd name="T8" fmla="*/ 0 w 429"/>
                <a:gd name="T9" fmla="*/ 53 h 54"/>
                <a:gd name="T10" fmla="*/ 0 60000 65536"/>
                <a:gd name="T11" fmla="*/ 0 60000 65536"/>
                <a:gd name="T12" fmla="*/ 0 60000 65536"/>
                <a:gd name="T13" fmla="*/ 0 60000 65536"/>
                <a:gd name="T14" fmla="*/ 0 60000 65536"/>
                <a:gd name="T15" fmla="*/ 0 w 429"/>
                <a:gd name="T16" fmla="*/ 0 h 54"/>
                <a:gd name="T17" fmla="*/ 429 w 429"/>
                <a:gd name="T18" fmla="*/ 54 h 54"/>
              </a:gdLst>
              <a:ahLst/>
              <a:cxnLst>
                <a:cxn ang="T10">
                  <a:pos x="T0" y="T1"/>
                </a:cxn>
                <a:cxn ang="T11">
                  <a:pos x="T2" y="T3"/>
                </a:cxn>
                <a:cxn ang="T12">
                  <a:pos x="T4" y="T5"/>
                </a:cxn>
                <a:cxn ang="T13">
                  <a:pos x="T6" y="T7"/>
                </a:cxn>
                <a:cxn ang="T14">
                  <a:pos x="T8" y="T9"/>
                </a:cxn>
              </a:cxnLst>
              <a:rect l="T15" t="T16" r="T17" b="T18"/>
              <a:pathLst>
                <a:path w="429" h="54">
                  <a:moveTo>
                    <a:pt x="0" y="53"/>
                  </a:moveTo>
                  <a:lnTo>
                    <a:pt x="80" y="0"/>
                  </a:lnTo>
                  <a:lnTo>
                    <a:pt x="401" y="0"/>
                  </a:lnTo>
                  <a:lnTo>
                    <a:pt x="428" y="53"/>
                  </a:lnTo>
                  <a:lnTo>
                    <a:pt x="0" y="5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3" name="Freeform 550"/>
            <p:cNvSpPr/>
            <p:nvPr/>
          </p:nvSpPr>
          <p:spPr bwMode="auto">
            <a:xfrm>
              <a:off x="2166" y="860"/>
              <a:ext cx="427" cy="108"/>
            </a:xfrm>
            <a:custGeom>
              <a:avLst/>
              <a:gdLst>
                <a:gd name="T0" fmla="*/ 0 w 429"/>
                <a:gd name="T1" fmla="*/ 107 h 108"/>
                <a:gd name="T2" fmla="*/ 321 w 429"/>
                <a:gd name="T3" fmla="*/ 107 h 108"/>
                <a:gd name="T4" fmla="*/ 428 w 429"/>
                <a:gd name="T5" fmla="*/ 0 h 108"/>
                <a:gd name="T6" fmla="*/ 107 w 429"/>
                <a:gd name="T7" fmla="*/ 0 h 108"/>
                <a:gd name="T8" fmla="*/ 0 w 429"/>
                <a:gd name="T9" fmla="*/ 107 h 108"/>
                <a:gd name="T10" fmla="*/ 0 60000 65536"/>
                <a:gd name="T11" fmla="*/ 0 60000 65536"/>
                <a:gd name="T12" fmla="*/ 0 60000 65536"/>
                <a:gd name="T13" fmla="*/ 0 60000 65536"/>
                <a:gd name="T14" fmla="*/ 0 60000 65536"/>
                <a:gd name="T15" fmla="*/ 0 w 429"/>
                <a:gd name="T16" fmla="*/ 0 h 108"/>
                <a:gd name="T17" fmla="*/ 429 w 429"/>
                <a:gd name="T18" fmla="*/ 108 h 108"/>
              </a:gdLst>
              <a:ahLst/>
              <a:cxnLst>
                <a:cxn ang="T10">
                  <a:pos x="T0" y="T1"/>
                </a:cxn>
                <a:cxn ang="T11">
                  <a:pos x="T2" y="T3"/>
                </a:cxn>
                <a:cxn ang="T12">
                  <a:pos x="T4" y="T5"/>
                </a:cxn>
                <a:cxn ang="T13">
                  <a:pos x="T6" y="T7"/>
                </a:cxn>
                <a:cxn ang="T14">
                  <a:pos x="T8" y="T9"/>
                </a:cxn>
              </a:cxnLst>
              <a:rect l="T15" t="T16" r="T17" b="T18"/>
              <a:pathLst>
                <a:path w="429" h="108">
                  <a:moveTo>
                    <a:pt x="0" y="107"/>
                  </a:moveTo>
                  <a:lnTo>
                    <a:pt x="321" y="107"/>
                  </a:lnTo>
                  <a:lnTo>
                    <a:pt x="428" y="0"/>
                  </a:lnTo>
                  <a:lnTo>
                    <a:pt x="107" y="0"/>
                  </a:lnTo>
                  <a:lnTo>
                    <a:pt x="0" y="10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4" name="Freeform 551"/>
            <p:cNvSpPr/>
            <p:nvPr/>
          </p:nvSpPr>
          <p:spPr bwMode="auto">
            <a:xfrm>
              <a:off x="2085" y="860"/>
              <a:ext cx="190" cy="162"/>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5" name="Freeform 552"/>
            <p:cNvSpPr/>
            <p:nvPr/>
          </p:nvSpPr>
          <p:spPr bwMode="auto">
            <a:xfrm>
              <a:off x="2489" y="860"/>
              <a:ext cx="187" cy="162"/>
            </a:xfrm>
            <a:custGeom>
              <a:avLst/>
              <a:gdLst>
                <a:gd name="T0" fmla="*/ 26 w 186"/>
                <a:gd name="T1" fmla="*/ 160 h 161"/>
                <a:gd name="T2" fmla="*/ 0 w 186"/>
                <a:gd name="T3" fmla="*/ 107 h 161"/>
                <a:gd name="T4" fmla="*/ 106 w 186"/>
                <a:gd name="T5" fmla="*/ 0 h 161"/>
                <a:gd name="T6" fmla="*/ 185 w 186"/>
                <a:gd name="T7" fmla="*/ 0 h 161"/>
                <a:gd name="T8" fmla="*/ 26 w 186"/>
                <a:gd name="T9" fmla="*/ 160 h 161"/>
                <a:gd name="T10" fmla="*/ 0 60000 65536"/>
                <a:gd name="T11" fmla="*/ 0 60000 65536"/>
                <a:gd name="T12" fmla="*/ 0 60000 65536"/>
                <a:gd name="T13" fmla="*/ 0 60000 65536"/>
                <a:gd name="T14" fmla="*/ 0 60000 65536"/>
                <a:gd name="T15" fmla="*/ 0 w 186"/>
                <a:gd name="T16" fmla="*/ 0 h 161"/>
                <a:gd name="T17" fmla="*/ 186 w 186"/>
                <a:gd name="T18" fmla="*/ 161 h 161"/>
              </a:gdLst>
              <a:ahLst/>
              <a:cxnLst>
                <a:cxn ang="T10">
                  <a:pos x="T0" y="T1"/>
                </a:cxn>
                <a:cxn ang="T11">
                  <a:pos x="T2" y="T3"/>
                </a:cxn>
                <a:cxn ang="T12">
                  <a:pos x="T4" y="T5"/>
                </a:cxn>
                <a:cxn ang="T13">
                  <a:pos x="T6" y="T7"/>
                </a:cxn>
                <a:cxn ang="T14">
                  <a:pos x="T8" y="T9"/>
                </a:cxn>
              </a:cxnLst>
              <a:rect l="T15" t="T16" r="T17" b="T18"/>
              <a:pathLst>
                <a:path w="186" h="161">
                  <a:moveTo>
                    <a:pt x="26" y="160"/>
                  </a:moveTo>
                  <a:lnTo>
                    <a:pt x="0" y="107"/>
                  </a:lnTo>
                  <a:lnTo>
                    <a:pt x="106" y="0"/>
                  </a:lnTo>
                  <a:lnTo>
                    <a:pt x="185" y="0"/>
                  </a:lnTo>
                  <a:lnTo>
                    <a:pt x="26"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6" name="Freeform 553"/>
            <p:cNvSpPr/>
            <p:nvPr/>
          </p:nvSpPr>
          <p:spPr bwMode="auto">
            <a:xfrm>
              <a:off x="2085" y="968"/>
              <a:ext cx="427" cy="54"/>
            </a:xfrm>
            <a:custGeom>
              <a:avLst/>
              <a:gdLst>
                <a:gd name="T0" fmla="*/ 0 w 429"/>
                <a:gd name="T1" fmla="*/ 53 h 54"/>
                <a:gd name="T2" fmla="*/ 80 w 429"/>
                <a:gd name="T3" fmla="*/ 0 h 54"/>
                <a:gd name="T4" fmla="*/ 401 w 429"/>
                <a:gd name="T5" fmla="*/ 0 h 54"/>
                <a:gd name="T6" fmla="*/ 428 w 429"/>
                <a:gd name="T7" fmla="*/ 53 h 54"/>
                <a:gd name="T8" fmla="*/ 0 w 429"/>
                <a:gd name="T9" fmla="*/ 53 h 54"/>
                <a:gd name="T10" fmla="*/ 0 60000 65536"/>
                <a:gd name="T11" fmla="*/ 0 60000 65536"/>
                <a:gd name="T12" fmla="*/ 0 60000 65536"/>
                <a:gd name="T13" fmla="*/ 0 60000 65536"/>
                <a:gd name="T14" fmla="*/ 0 60000 65536"/>
                <a:gd name="T15" fmla="*/ 0 w 429"/>
                <a:gd name="T16" fmla="*/ 0 h 54"/>
                <a:gd name="T17" fmla="*/ 429 w 429"/>
                <a:gd name="T18" fmla="*/ 54 h 54"/>
              </a:gdLst>
              <a:ahLst/>
              <a:cxnLst>
                <a:cxn ang="T10">
                  <a:pos x="T0" y="T1"/>
                </a:cxn>
                <a:cxn ang="T11">
                  <a:pos x="T2" y="T3"/>
                </a:cxn>
                <a:cxn ang="T12">
                  <a:pos x="T4" y="T5"/>
                </a:cxn>
                <a:cxn ang="T13">
                  <a:pos x="T6" y="T7"/>
                </a:cxn>
                <a:cxn ang="T14">
                  <a:pos x="T8" y="T9"/>
                </a:cxn>
              </a:cxnLst>
              <a:rect l="T15" t="T16" r="T17" b="T18"/>
              <a:pathLst>
                <a:path w="429" h="54">
                  <a:moveTo>
                    <a:pt x="0" y="53"/>
                  </a:moveTo>
                  <a:lnTo>
                    <a:pt x="80" y="0"/>
                  </a:lnTo>
                  <a:lnTo>
                    <a:pt x="401" y="0"/>
                  </a:lnTo>
                  <a:lnTo>
                    <a:pt x="428" y="53"/>
                  </a:lnTo>
                  <a:lnTo>
                    <a:pt x="0" y="5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7" name="Freeform 554"/>
            <p:cNvSpPr/>
            <p:nvPr/>
          </p:nvSpPr>
          <p:spPr bwMode="auto">
            <a:xfrm>
              <a:off x="3181" y="702"/>
              <a:ext cx="427" cy="104"/>
            </a:xfrm>
            <a:custGeom>
              <a:avLst/>
              <a:gdLst>
                <a:gd name="T0" fmla="*/ 0 w 428"/>
                <a:gd name="T1" fmla="*/ 105 h 106"/>
                <a:gd name="T2" fmla="*/ 320 w 428"/>
                <a:gd name="T3" fmla="*/ 105 h 106"/>
                <a:gd name="T4" fmla="*/ 427 w 428"/>
                <a:gd name="T5" fmla="*/ 0 h 106"/>
                <a:gd name="T6" fmla="*/ 107 w 428"/>
                <a:gd name="T7" fmla="*/ 0 h 106"/>
                <a:gd name="T8" fmla="*/ 0 w 428"/>
                <a:gd name="T9" fmla="*/ 105 h 106"/>
                <a:gd name="T10" fmla="*/ 0 60000 65536"/>
                <a:gd name="T11" fmla="*/ 0 60000 65536"/>
                <a:gd name="T12" fmla="*/ 0 60000 65536"/>
                <a:gd name="T13" fmla="*/ 0 60000 65536"/>
                <a:gd name="T14" fmla="*/ 0 60000 65536"/>
                <a:gd name="T15" fmla="*/ 0 w 428"/>
                <a:gd name="T16" fmla="*/ 0 h 106"/>
                <a:gd name="T17" fmla="*/ 428 w 428"/>
                <a:gd name="T18" fmla="*/ 106 h 106"/>
              </a:gdLst>
              <a:ahLst/>
              <a:cxnLst>
                <a:cxn ang="T10">
                  <a:pos x="T0" y="T1"/>
                </a:cxn>
                <a:cxn ang="T11">
                  <a:pos x="T2" y="T3"/>
                </a:cxn>
                <a:cxn ang="T12">
                  <a:pos x="T4" y="T5"/>
                </a:cxn>
                <a:cxn ang="T13">
                  <a:pos x="T6" y="T7"/>
                </a:cxn>
                <a:cxn ang="T14">
                  <a:pos x="T8" y="T9"/>
                </a:cxn>
              </a:cxnLst>
              <a:rect l="T15" t="T16" r="T17" b="T18"/>
              <a:pathLst>
                <a:path w="428" h="106">
                  <a:moveTo>
                    <a:pt x="0" y="105"/>
                  </a:moveTo>
                  <a:lnTo>
                    <a:pt x="320" y="105"/>
                  </a:lnTo>
                  <a:lnTo>
                    <a:pt x="427"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8" name="Freeform 555"/>
            <p:cNvSpPr/>
            <p:nvPr/>
          </p:nvSpPr>
          <p:spPr bwMode="auto">
            <a:xfrm>
              <a:off x="3103" y="702"/>
              <a:ext cx="183" cy="158"/>
            </a:xfrm>
            <a:custGeom>
              <a:avLst/>
              <a:gdLst>
                <a:gd name="T0" fmla="*/ 0 w 185"/>
                <a:gd name="T1" fmla="*/ 160 h 161"/>
                <a:gd name="T2" fmla="*/ 79 w 185"/>
                <a:gd name="T3" fmla="*/ 107 h 161"/>
                <a:gd name="T4" fmla="*/ 184 w 185"/>
                <a:gd name="T5" fmla="*/ 0 h 161"/>
                <a:gd name="T6" fmla="*/ 158 w 185"/>
                <a:gd name="T7" fmla="*/ 0 h 161"/>
                <a:gd name="T8" fmla="*/ 0 w 185"/>
                <a:gd name="T9" fmla="*/ 160 h 161"/>
                <a:gd name="T10" fmla="*/ 0 60000 65536"/>
                <a:gd name="T11" fmla="*/ 0 60000 65536"/>
                <a:gd name="T12" fmla="*/ 0 60000 65536"/>
                <a:gd name="T13" fmla="*/ 0 60000 65536"/>
                <a:gd name="T14" fmla="*/ 0 60000 65536"/>
                <a:gd name="T15" fmla="*/ 0 w 185"/>
                <a:gd name="T16" fmla="*/ 0 h 161"/>
                <a:gd name="T17" fmla="*/ 185 w 185"/>
                <a:gd name="T18" fmla="*/ 161 h 161"/>
              </a:gdLst>
              <a:ahLst/>
              <a:cxnLst>
                <a:cxn ang="T10">
                  <a:pos x="T0" y="T1"/>
                </a:cxn>
                <a:cxn ang="T11">
                  <a:pos x="T2" y="T3"/>
                </a:cxn>
                <a:cxn ang="T12">
                  <a:pos x="T4" y="T5"/>
                </a:cxn>
                <a:cxn ang="T13">
                  <a:pos x="T6" y="T7"/>
                </a:cxn>
                <a:cxn ang="T14">
                  <a:pos x="T8" y="T9"/>
                </a:cxn>
              </a:cxnLst>
              <a:rect l="T15" t="T16" r="T17" b="T18"/>
              <a:pathLst>
                <a:path w="185" h="161">
                  <a:moveTo>
                    <a:pt x="0" y="160"/>
                  </a:moveTo>
                  <a:lnTo>
                    <a:pt x="79" y="107"/>
                  </a:lnTo>
                  <a:lnTo>
                    <a:pt x="184" y="0"/>
                  </a:lnTo>
                  <a:lnTo>
                    <a:pt x="158"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9" name="Freeform 556"/>
            <p:cNvSpPr/>
            <p:nvPr/>
          </p:nvSpPr>
          <p:spPr bwMode="auto">
            <a:xfrm>
              <a:off x="3500" y="702"/>
              <a:ext cx="190" cy="158"/>
            </a:xfrm>
            <a:custGeom>
              <a:avLst/>
              <a:gdLst>
                <a:gd name="T0" fmla="*/ 27 w 188"/>
                <a:gd name="T1" fmla="*/ 160 h 161"/>
                <a:gd name="T2" fmla="*/ 0 w 188"/>
                <a:gd name="T3" fmla="*/ 107 h 161"/>
                <a:gd name="T4" fmla="*/ 107 w 188"/>
                <a:gd name="T5" fmla="*/ 0 h 161"/>
                <a:gd name="T6" fmla="*/ 187 w 188"/>
                <a:gd name="T7" fmla="*/ 0 h 161"/>
                <a:gd name="T8" fmla="*/ 27 w 188"/>
                <a:gd name="T9" fmla="*/ 160 h 161"/>
                <a:gd name="T10" fmla="*/ 0 60000 65536"/>
                <a:gd name="T11" fmla="*/ 0 60000 65536"/>
                <a:gd name="T12" fmla="*/ 0 60000 65536"/>
                <a:gd name="T13" fmla="*/ 0 60000 65536"/>
                <a:gd name="T14" fmla="*/ 0 60000 65536"/>
                <a:gd name="T15" fmla="*/ 0 w 188"/>
                <a:gd name="T16" fmla="*/ 0 h 161"/>
                <a:gd name="T17" fmla="*/ 188 w 188"/>
                <a:gd name="T18" fmla="*/ 161 h 161"/>
              </a:gdLst>
              <a:ahLst/>
              <a:cxnLst>
                <a:cxn ang="T10">
                  <a:pos x="T0" y="T1"/>
                </a:cxn>
                <a:cxn ang="T11">
                  <a:pos x="T2" y="T3"/>
                </a:cxn>
                <a:cxn ang="T12">
                  <a:pos x="T4" y="T5"/>
                </a:cxn>
                <a:cxn ang="T13">
                  <a:pos x="T6" y="T7"/>
                </a:cxn>
                <a:cxn ang="T14">
                  <a:pos x="T8" y="T9"/>
                </a:cxn>
              </a:cxnLst>
              <a:rect l="T15" t="T16" r="T17" b="T18"/>
              <a:pathLst>
                <a:path w="188" h="161">
                  <a:moveTo>
                    <a:pt x="27" y="160"/>
                  </a:moveTo>
                  <a:lnTo>
                    <a:pt x="0" y="107"/>
                  </a:lnTo>
                  <a:lnTo>
                    <a:pt x="107" y="0"/>
                  </a:lnTo>
                  <a:lnTo>
                    <a:pt x="187"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0" name="Freeform 557"/>
            <p:cNvSpPr/>
            <p:nvPr/>
          </p:nvSpPr>
          <p:spPr bwMode="auto">
            <a:xfrm>
              <a:off x="3103" y="806"/>
              <a:ext cx="427" cy="54"/>
            </a:xfrm>
            <a:custGeom>
              <a:avLst/>
              <a:gdLst>
                <a:gd name="T0" fmla="*/ 0 w 428"/>
                <a:gd name="T1" fmla="*/ 55 h 56"/>
                <a:gd name="T2" fmla="*/ 80 w 428"/>
                <a:gd name="T3" fmla="*/ 0 h 56"/>
                <a:gd name="T4" fmla="*/ 400 w 428"/>
                <a:gd name="T5" fmla="*/ 0 h 56"/>
                <a:gd name="T6" fmla="*/ 427 w 428"/>
                <a:gd name="T7" fmla="*/ 55 h 56"/>
                <a:gd name="T8" fmla="*/ 0 w 428"/>
                <a:gd name="T9" fmla="*/ 55 h 56"/>
                <a:gd name="T10" fmla="*/ 0 60000 65536"/>
                <a:gd name="T11" fmla="*/ 0 60000 65536"/>
                <a:gd name="T12" fmla="*/ 0 60000 65536"/>
                <a:gd name="T13" fmla="*/ 0 60000 65536"/>
                <a:gd name="T14" fmla="*/ 0 60000 65536"/>
                <a:gd name="T15" fmla="*/ 0 w 428"/>
                <a:gd name="T16" fmla="*/ 0 h 56"/>
                <a:gd name="T17" fmla="*/ 428 w 428"/>
                <a:gd name="T18" fmla="*/ 56 h 56"/>
              </a:gdLst>
              <a:ahLst/>
              <a:cxnLst>
                <a:cxn ang="T10">
                  <a:pos x="T0" y="T1"/>
                </a:cxn>
                <a:cxn ang="T11">
                  <a:pos x="T2" y="T3"/>
                </a:cxn>
                <a:cxn ang="T12">
                  <a:pos x="T4" y="T5"/>
                </a:cxn>
                <a:cxn ang="T13">
                  <a:pos x="T6" y="T7"/>
                </a:cxn>
                <a:cxn ang="T14">
                  <a:pos x="T8" y="T9"/>
                </a:cxn>
              </a:cxnLst>
              <a:rect l="T15" t="T16" r="T17" b="T18"/>
              <a:pathLst>
                <a:path w="428" h="56">
                  <a:moveTo>
                    <a:pt x="0" y="55"/>
                  </a:moveTo>
                  <a:lnTo>
                    <a:pt x="80" y="0"/>
                  </a:lnTo>
                  <a:lnTo>
                    <a:pt x="400" y="0"/>
                  </a:lnTo>
                  <a:lnTo>
                    <a:pt x="427"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1" name="Freeform 558"/>
            <p:cNvSpPr/>
            <p:nvPr/>
          </p:nvSpPr>
          <p:spPr bwMode="auto">
            <a:xfrm>
              <a:off x="2753" y="702"/>
              <a:ext cx="427" cy="104"/>
            </a:xfrm>
            <a:custGeom>
              <a:avLst/>
              <a:gdLst>
                <a:gd name="T0" fmla="*/ 0 w 429"/>
                <a:gd name="T1" fmla="*/ 105 h 106"/>
                <a:gd name="T2" fmla="*/ 321 w 429"/>
                <a:gd name="T3" fmla="*/ 105 h 106"/>
                <a:gd name="T4" fmla="*/ 428 w 429"/>
                <a:gd name="T5" fmla="*/ 0 h 106"/>
                <a:gd name="T6" fmla="*/ 107 w 429"/>
                <a:gd name="T7" fmla="*/ 0 h 106"/>
                <a:gd name="T8" fmla="*/ 0 w 429"/>
                <a:gd name="T9" fmla="*/ 105 h 106"/>
                <a:gd name="T10" fmla="*/ 0 60000 65536"/>
                <a:gd name="T11" fmla="*/ 0 60000 65536"/>
                <a:gd name="T12" fmla="*/ 0 60000 65536"/>
                <a:gd name="T13" fmla="*/ 0 60000 65536"/>
                <a:gd name="T14" fmla="*/ 0 60000 65536"/>
                <a:gd name="T15" fmla="*/ 0 w 429"/>
                <a:gd name="T16" fmla="*/ 0 h 106"/>
                <a:gd name="T17" fmla="*/ 429 w 429"/>
                <a:gd name="T18" fmla="*/ 106 h 106"/>
              </a:gdLst>
              <a:ahLst/>
              <a:cxnLst>
                <a:cxn ang="T10">
                  <a:pos x="T0" y="T1"/>
                </a:cxn>
                <a:cxn ang="T11">
                  <a:pos x="T2" y="T3"/>
                </a:cxn>
                <a:cxn ang="T12">
                  <a:pos x="T4" y="T5"/>
                </a:cxn>
                <a:cxn ang="T13">
                  <a:pos x="T6" y="T7"/>
                </a:cxn>
                <a:cxn ang="T14">
                  <a:pos x="T8" y="T9"/>
                </a:cxn>
              </a:cxnLst>
              <a:rect l="T15" t="T16" r="T17" b="T18"/>
              <a:pathLst>
                <a:path w="429" h="106">
                  <a:moveTo>
                    <a:pt x="0" y="105"/>
                  </a:moveTo>
                  <a:lnTo>
                    <a:pt x="321" y="105"/>
                  </a:lnTo>
                  <a:lnTo>
                    <a:pt x="428"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2" name="Freeform 559"/>
            <p:cNvSpPr/>
            <p:nvPr/>
          </p:nvSpPr>
          <p:spPr bwMode="auto">
            <a:xfrm>
              <a:off x="2672" y="702"/>
              <a:ext cx="190" cy="158"/>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3" name="Freeform 560"/>
            <p:cNvSpPr/>
            <p:nvPr/>
          </p:nvSpPr>
          <p:spPr bwMode="auto">
            <a:xfrm>
              <a:off x="3072" y="702"/>
              <a:ext cx="190" cy="158"/>
            </a:xfrm>
            <a:custGeom>
              <a:avLst/>
              <a:gdLst>
                <a:gd name="T0" fmla="*/ 27 w 189"/>
                <a:gd name="T1" fmla="*/ 160 h 161"/>
                <a:gd name="T2" fmla="*/ 0 w 189"/>
                <a:gd name="T3" fmla="*/ 107 h 161"/>
                <a:gd name="T4" fmla="*/ 107 w 189"/>
                <a:gd name="T5" fmla="*/ 0 h 161"/>
                <a:gd name="T6" fmla="*/ 188 w 189"/>
                <a:gd name="T7" fmla="*/ 0 h 161"/>
                <a:gd name="T8" fmla="*/ 27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27" y="160"/>
                  </a:moveTo>
                  <a:lnTo>
                    <a:pt x="0" y="107"/>
                  </a:lnTo>
                  <a:lnTo>
                    <a:pt x="107" y="0"/>
                  </a:lnTo>
                  <a:lnTo>
                    <a:pt x="188"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4" name="Freeform 561"/>
            <p:cNvSpPr/>
            <p:nvPr/>
          </p:nvSpPr>
          <p:spPr bwMode="auto">
            <a:xfrm>
              <a:off x="2672" y="806"/>
              <a:ext cx="431" cy="54"/>
            </a:xfrm>
            <a:custGeom>
              <a:avLst/>
              <a:gdLst>
                <a:gd name="T0" fmla="*/ 0 w 429"/>
                <a:gd name="T1" fmla="*/ 55 h 56"/>
                <a:gd name="T2" fmla="*/ 80 w 429"/>
                <a:gd name="T3" fmla="*/ 0 h 56"/>
                <a:gd name="T4" fmla="*/ 401 w 429"/>
                <a:gd name="T5" fmla="*/ 0 h 56"/>
                <a:gd name="T6" fmla="*/ 428 w 429"/>
                <a:gd name="T7" fmla="*/ 55 h 56"/>
                <a:gd name="T8" fmla="*/ 0 w 429"/>
                <a:gd name="T9" fmla="*/ 55 h 56"/>
                <a:gd name="T10" fmla="*/ 0 60000 65536"/>
                <a:gd name="T11" fmla="*/ 0 60000 65536"/>
                <a:gd name="T12" fmla="*/ 0 60000 65536"/>
                <a:gd name="T13" fmla="*/ 0 60000 65536"/>
                <a:gd name="T14" fmla="*/ 0 60000 65536"/>
                <a:gd name="T15" fmla="*/ 0 w 429"/>
                <a:gd name="T16" fmla="*/ 0 h 56"/>
                <a:gd name="T17" fmla="*/ 429 w 429"/>
                <a:gd name="T18" fmla="*/ 56 h 56"/>
              </a:gdLst>
              <a:ahLst/>
              <a:cxnLst>
                <a:cxn ang="T10">
                  <a:pos x="T0" y="T1"/>
                </a:cxn>
                <a:cxn ang="T11">
                  <a:pos x="T2" y="T3"/>
                </a:cxn>
                <a:cxn ang="T12">
                  <a:pos x="T4" y="T5"/>
                </a:cxn>
                <a:cxn ang="T13">
                  <a:pos x="T6" y="T7"/>
                </a:cxn>
                <a:cxn ang="T14">
                  <a:pos x="T8" y="T9"/>
                </a:cxn>
              </a:cxnLst>
              <a:rect l="T15" t="T16" r="T17" b="T18"/>
              <a:pathLst>
                <a:path w="429" h="56">
                  <a:moveTo>
                    <a:pt x="0" y="55"/>
                  </a:moveTo>
                  <a:lnTo>
                    <a:pt x="80" y="0"/>
                  </a:lnTo>
                  <a:lnTo>
                    <a:pt x="401" y="0"/>
                  </a:lnTo>
                  <a:lnTo>
                    <a:pt x="428"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5" name="Freeform 562"/>
            <p:cNvSpPr/>
            <p:nvPr/>
          </p:nvSpPr>
          <p:spPr bwMode="auto">
            <a:xfrm>
              <a:off x="2326" y="702"/>
              <a:ext cx="427" cy="104"/>
            </a:xfrm>
            <a:custGeom>
              <a:avLst/>
              <a:gdLst>
                <a:gd name="T0" fmla="*/ 0 w 429"/>
                <a:gd name="T1" fmla="*/ 105 h 106"/>
                <a:gd name="T2" fmla="*/ 321 w 429"/>
                <a:gd name="T3" fmla="*/ 105 h 106"/>
                <a:gd name="T4" fmla="*/ 428 w 429"/>
                <a:gd name="T5" fmla="*/ 0 h 106"/>
                <a:gd name="T6" fmla="*/ 107 w 429"/>
                <a:gd name="T7" fmla="*/ 0 h 106"/>
                <a:gd name="T8" fmla="*/ 0 w 429"/>
                <a:gd name="T9" fmla="*/ 105 h 106"/>
                <a:gd name="T10" fmla="*/ 0 60000 65536"/>
                <a:gd name="T11" fmla="*/ 0 60000 65536"/>
                <a:gd name="T12" fmla="*/ 0 60000 65536"/>
                <a:gd name="T13" fmla="*/ 0 60000 65536"/>
                <a:gd name="T14" fmla="*/ 0 60000 65536"/>
                <a:gd name="T15" fmla="*/ 0 w 429"/>
                <a:gd name="T16" fmla="*/ 0 h 106"/>
                <a:gd name="T17" fmla="*/ 429 w 429"/>
                <a:gd name="T18" fmla="*/ 106 h 106"/>
              </a:gdLst>
              <a:ahLst/>
              <a:cxnLst>
                <a:cxn ang="T10">
                  <a:pos x="T0" y="T1"/>
                </a:cxn>
                <a:cxn ang="T11">
                  <a:pos x="T2" y="T3"/>
                </a:cxn>
                <a:cxn ang="T12">
                  <a:pos x="T4" y="T5"/>
                </a:cxn>
                <a:cxn ang="T13">
                  <a:pos x="T6" y="T7"/>
                </a:cxn>
                <a:cxn ang="T14">
                  <a:pos x="T8" y="T9"/>
                </a:cxn>
              </a:cxnLst>
              <a:rect l="T15" t="T16" r="T17" b="T18"/>
              <a:pathLst>
                <a:path w="429" h="106">
                  <a:moveTo>
                    <a:pt x="0" y="105"/>
                  </a:moveTo>
                  <a:lnTo>
                    <a:pt x="321" y="105"/>
                  </a:lnTo>
                  <a:lnTo>
                    <a:pt x="428"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6" name="Freeform 563"/>
            <p:cNvSpPr/>
            <p:nvPr/>
          </p:nvSpPr>
          <p:spPr bwMode="auto">
            <a:xfrm>
              <a:off x="2244" y="702"/>
              <a:ext cx="190" cy="158"/>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7" name="Freeform 564"/>
            <p:cNvSpPr/>
            <p:nvPr/>
          </p:nvSpPr>
          <p:spPr bwMode="auto">
            <a:xfrm>
              <a:off x="2648" y="702"/>
              <a:ext cx="187" cy="158"/>
            </a:xfrm>
            <a:custGeom>
              <a:avLst/>
              <a:gdLst>
                <a:gd name="T0" fmla="*/ 26 w 186"/>
                <a:gd name="T1" fmla="*/ 160 h 161"/>
                <a:gd name="T2" fmla="*/ 0 w 186"/>
                <a:gd name="T3" fmla="*/ 107 h 161"/>
                <a:gd name="T4" fmla="*/ 106 w 186"/>
                <a:gd name="T5" fmla="*/ 0 h 161"/>
                <a:gd name="T6" fmla="*/ 185 w 186"/>
                <a:gd name="T7" fmla="*/ 0 h 161"/>
                <a:gd name="T8" fmla="*/ 26 w 186"/>
                <a:gd name="T9" fmla="*/ 160 h 161"/>
                <a:gd name="T10" fmla="*/ 0 60000 65536"/>
                <a:gd name="T11" fmla="*/ 0 60000 65536"/>
                <a:gd name="T12" fmla="*/ 0 60000 65536"/>
                <a:gd name="T13" fmla="*/ 0 60000 65536"/>
                <a:gd name="T14" fmla="*/ 0 60000 65536"/>
                <a:gd name="T15" fmla="*/ 0 w 186"/>
                <a:gd name="T16" fmla="*/ 0 h 161"/>
                <a:gd name="T17" fmla="*/ 186 w 186"/>
                <a:gd name="T18" fmla="*/ 161 h 161"/>
              </a:gdLst>
              <a:ahLst/>
              <a:cxnLst>
                <a:cxn ang="T10">
                  <a:pos x="T0" y="T1"/>
                </a:cxn>
                <a:cxn ang="T11">
                  <a:pos x="T2" y="T3"/>
                </a:cxn>
                <a:cxn ang="T12">
                  <a:pos x="T4" y="T5"/>
                </a:cxn>
                <a:cxn ang="T13">
                  <a:pos x="T6" y="T7"/>
                </a:cxn>
                <a:cxn ang="T14">
                  <a:pos x="T8" y="T9"/>
                </a:cxn>
              </a:cxnLst>
              <a:rect l="T15" t="T16" r="T17" b="T18"/>
              <a:pathLst>
                <a:path w="186" h="161">
                  <a:moveTo>
                    <a:pt x="26" y="160"/>
                  </a:moveTo>
                  <a:lnTo>
                    <a:pt x="0" y="107"/>
                  </a:lnTo>
                  <a:lnTo>
                    <a:pt x="106" y="0"/>
                  </a:lnTo>
                  <a:lnTo>
                    <a:pt x="185" y="0"/>
                  </a:lnTo>
                  <a:lnTo>
                    <a:pt x="26"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8" name="Freeform 565"/>
            <p:cNvSpPr/>
            <p:nvPr/>
          </p:nvSpPr>
          <p:spPr bwMode="auto">
            <a:xfrm>
              <a:off x="2244" y="806"/>
              <a:ext cx="431" cy="54"/>
            </a:xfrm>
            <a:custGeom>
              <a:avLst/>
              <a:gdLst>
                <a:gd name="T0" fmla="*/ 0 w 429"/>
                <a:gd name="T1" fmla="*/ 55 h 56"/>
                <a:gd name="T2" fmla="*/ 80 w 429"/>
                <a:gd name="T3" fmla="*/ 0 h 56"/>
                <a:gd name="T4" fmla="*/ 401 w 429"/>
                <a:gd name="T5" fmla="*/ 0 h 56"/>
                <a:gd name="T6" fmla="*/ 428 w 429"/>
                <a:gd name="T7" fmla="*/ 55 h 56"/>
                <a:gd name="T8" fmla="*/ 0 w 429"/>
                <a:gd name="T9" fmla="*/ 55 h 56"/>
                <a:gd name="T10" fmla="*/ 0 60000 65536"/>
                <a:gd name="T11" fmla="*/ 0 60000 65536"/>
                <a:gd name="T12" fmla="*/ 0 60000 65536"/>
                <a:gd name="T13" fmla="*/ 0 60000 65536"/>
                <a:gd name="T14" fmla="*/ 0 60000 65536"/>
                <a:gd name="T15" fmla="*/ 0 w 429"/>
                <a:gd name="T16" fmla="*/ 0 h 56"/>
                <a:gd name="T17" fmla="*/ 429 w 429"/>
                <a:gd name="T18" fmla="*/ 56 h 56"/>
              </a:gdLst>
              <a:ahLst/>
              <a:cxnLst>
                <a:cxn ang="T10">
                  <a:pos x="T0" y="T1"/>
                </a:cxn>
                <a:cxn ang="T11">
                  <a:pos x="T2" y="T3"/>
                </a:cxn>
                <a:cxn ang="T12">
                  <a:pos x="T4" y="T5"/>
                </a:cxn>
                <a:cxn ang="T13">
                  <a:pos x="T6" y="T7"/>
                </a:cxn>
                <a:cxn ang="T14">
                  <a:pos x="T8" y="T9"/>
                </a:cxn>
              </a:cxnLst>
              <a:rect l="T15" t="T16" r="T17" b="T18"/>
              <a:pathLst>
                <a:path w="429" h="56">
                  <a:moveTo>
                    <a:pt x="0" y="55"/>
                  </a:moveTo>
                  <a:lnTo>
                    <a:pt x="80" y="0"/>
                  </a:lnTo>
                  <a:lnTo>
                    <a:pt x="401" y="0"/>
                  </a:lnTo>
                  <a:lnTo>
                    <a:pt x="428"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9" name="Freeform 566"/>
            <p:cNvSpPr/>
            <p:nvPr/>
          </p:nvSpPr>
          <p:spPr bwMode="auto">
            <a:xfrm>
              <a:off x="3340" y="540"/>
              <a:ext cx="427" cy="108"/>
            </a:xfrm>
            <a:custGeom>
              <a:avLst/>
              <a:gdLst>
                <a:gd name="T0" fmla="*/ 0 w 428"/>
                <a:gd name="T1" fmla="*/ 105 h 106"/>
                <a:gd name="T2" fmla="*/ 320 w 428"/>
                <a:gd name="T3" fmla="*/ 105 h 106"/>
                <a:gd name="T4" fmla="*/ 427 w 428"/>
                <a:gd name="T5" fmla="*/ 0 h 106"/>
                <a:gd name="T6" fmla="*/ 107 w 428"/>
                <a:gd name="T7" fmla="*/ 0 h 106"/>
                <a:gd name="T8" fmla="*/ 0 w 428"/>
                <a:gd name="T9" fmla="*/ 105 h 106"/>
                <a:gd name="T10" fmla="*/ 0 60000 65536"/>
                <a:gd name="T11" fmla="*/ 0 60000 65536"/>
                <a:gd name="T12" fmla="*/ 0 60000 65536"/>
                <a:gd name="T13" fmla="*/ 0 60000 65536"/>
                <a:gd name="T14" fmla="*/ 0 60000 65536"/>
                <a:gd name="T15" fmla="*/ 0 w 428"/>
                <a:gd name="T16" fmla="*/ 0 h 106"/>
                <a:gd name="T17" fmla="*/ 428 w 428"/>
                <a:gd name="T18" fmla="*/ 106 h 106"/>
              </a:gdLst>
              <a:ahLst/>
              <a:cxnLst>
                <a:cxn ang="T10">
                  <a:pos x="T0" y="T1"/>
                </a:cxn>
                <a:cxn ang="T11">
                  <a:pos x="T2" y="T3"/>
                </a:cxn>
                <a:cxn ang="T12">
                  <a:pos x="T4" y="T5"/>
                </a:cxn>
                <a:cxn ang="T13">
                  <a:pos x="T6" y="T7"/>
                </a:cxn>
                <a:cxn ang="T14">
                  <a:pos x="T8" y="T9"/>
                </a:cxn>
              </a:cxnLst>
              <a:rect l="T15" t="T16" r="T17" b="T18"/>
              <a:pathLst>
                <a:path w="428" h="106">
                  <a:moveTo>
                    <a:pt x="0" y="105"/>
                  </a:moveTo>
                  <a:lnTo>
                    <a:pt x="320" y="105"/>
                  </a:lnTo>
                  <a:lnTo>
                    <a:pt x="427"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0" name="Freeform 567"/>
            <p:cNvSpPr/>
            <p:nvPr/>
          </p:nvSpPr>
          <p:spPr bwMode="auto">
            <a:xfrm>
              <a:off x="3262" y="540"/>
              <a:ext cx="183" cy="162"/>
            </a:xfrm>
            <a:custGeom>
              <a:avLst/>
              <a:gdLst>
                <a:gd name="T0" fmla="*/ 0 w 185"/>
                <a:gd name="T1" fmla="*/ 160 h 161"/>
                <a:gd name="T2" fmla="*/ 79 w 185"/>
                <a:gd name="T3" fmla="*/ 107 h 161"/>
                <a:gd name="T4" fmla="*/ 184 w 185"/>
                <a:gd name="T5" fmla="*/ 0 h 161"/>
                <a:gd name="T6" fmla="*/ 158 w 185"/>
                <a:gd name="T7" fmla="*/ 0 h 161"/>
                <a:gd name="T8" fmla="*/ 0 w 185"/>
                <a:gd name="T9" fmla="*/ 160 h 161"/>
                <a:gd name="T10" fmla="*/ 0 60000 65536"/>
                <a:gd name="T11" fmla="*/ 0 60000 65536"/>
                <a:gd name="T12" fmla="*/ 0 60000 65536"/>
                <a:gd name="T13" fmla="*/ 0 60000 65536"/>
                <a:gd name="T14" fmla="*/ 0 60000 65536"/>
                <a:gd name="T15" fmla="*/ 0 w 185"/>
                <a:gd name="T16" fmla="*/ 0 h 161"/>
                <a:gd name="T17" fmla="*/ 185 w 185"/>
                <a:gd name="T18" fmla="*/ 161 h 161"/>
              </a:gdLst>
              <a:ahLst/>
              <a:cxnLst>
                <a:cxn ang="T10">
                  <a:pos x="T0" y="T1"/>
                </a:cxn>
                <a:cxn ang="T11">
                  <a:pos x="T2" y="T3"/>
                </a:cxn>
                <a:cxn ang="T12">
                  <a:pos x="T4" y="T5"/>
                </a:cxn>
                <a:cxn ang="T13">
                  <a:pos x="T6" y="T7"/>
                </a:cxn>
                <a:cxn ang="T14">
                  <a:pos x="T8" y="T9"/>
                </a:cxn>
              </a:cxnLst>
              <a:rect l="T15" t="T16" r="T17" b="T18"/>
              <a:pathLst>
                <a:path w="185" h="161">
                  <a:moveTo>
                    <a:pt x="0" y="160"/>
                  </a:moveTo>
                  <a:lnTo>
                    <a:pt x="79" y="107"/>
                  </a:lnTo>
                  <a:lnTo>
                    <a:pt x="184" y="0"/>
                  </a:lnTo>
                  <a:lnTo>
                    <a:pt x="158"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1" name="Freeform 568"/>
            <p:cNvSpPr/>
            <p:nvPr/>
          </p:nvSpPr>
          <p:spPr bwMode="auto">
            <a:xfrm>
              <a:off x="3662" y="540"/>
              <a:ext cx="187" cy="162"/>
            </a:xfrm>
            <a:custGeom>
              <a:avLst/>
              <a:gdLst>
                <a:gd name="T0" fmla="*/ 27 w 188"/>
                <a:gd name="T1" fmla="*/ 160 h 161"/>
                <a:gd name="T2" fmla="*/ 0 w 188"/>
                <a:gd name="T3" fmla="*/ 107 h 161"/>
                <a:gd name="T4" fmla="*/ 107 w 188"/>
                <a:gd name="T5" fmla="*/ 0 h 161"/>
                <a:gd name="T6" fmla="*/ 187 w 188"/>
                <a:gd name="T7" fmla="*/ 0 h 161"/>
                <a:gd name="T8" fmla="*/ 27 w 188"/>
                <a:gd name="T9" fmla="*/ 160 h 161"/>
                <a:gd name="T10" fmla="*/ 0 60000 65536"/>
                <a:gd name="T11" fmla="*/ 0 60000 65536"/>
                <a:gd name="T12" fmla="*/ 0 60000 65536"/>
                <a:gd name="T13" fmla="*/ 0 60000 65536"/>
                <a:gd name="T14" fmla="*/ 0 60000 65536"/>
                <a:gd name="T15" fmla="*/ 0 w 188"/>
                <a:gd name="T16" fmla="*/ 0 h 161"/>
                <a:gd name="T17" fmla="*/ 188 w 188"/>
                <a:gd name="T18" fmla="*/ 161 h 161"/>
              </a:gdLst>
              <a:ahLst/>
              <a:cxnLst>
                <a:cxn ang="T10">
                  <a:pos x="T0" y="T1"/>
                </a:cxn>
                <a:cxn ang="T11">
                  <a:pos x="T2" y="T3"/>
                </a:cxn>
                <a:cxn ang="T12">
                  <a:pos x="T4" y="T5"/>
                </a:cxn>
                <a:cxn ang="T13">
                  <a:pos x="T6" y="T7"/>
                </a:cxn>
                <a:cxn ang="T14">
                  <a:pos x="T8" y="T9"/>
                </a:cxn>
              </a:cxnLst>
              <a:rect l="T15" t="T16" r="T17" b="T18"/>
              <a:pathLst>
                <a:path w="188" h="161">
                  <a:moveTo>
                    <a:pt x="27" y="160"/>
                  </a:moveTo>
                  <a:lnTo>
                    <a:pt x="0" y="107"/>
                  </a:lnTo>
                  <a:lnTo>
                    <a:pt x="107" y="0"/>
                  </a:lnTo>
                  <a:lnTo>
                    <a:pt x="187"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2" name="Freeform 569"/>
            <p:cNvSpPr/>
            <p:nvPr/>
          </p:nvSpPr>
          <p:spPr bwMode="auto">
            <a:xfrm>
              <a:off x="3262" y="644"/>
              <a:ext cx="427" cy="58"/>
            </a:xfrm>
            <a:custGeom>
              <a:avLst/>
              <a:gdLst>
                <a:gd name="T0" fmla="*/ 0 w 428"/>
                <a:gd name="T1" fmla="*/ 55 h 56"/>
                <a:gd name="T2" fmla="*/ 80 w 428"/>
                <a:gd name="T3" fmla="*/ 0 h 56"/>
                <a:gd name="T4" fmla="*/ 400 w 428"/>
                <a:gd name="T5" fmla="*/ 0 h 56"/>
                <a:gd name="T6" fmla="*/ 427 w 428"/>
                <a:gd name="T7" fmla="*/ 55 h 56"/>
                <a:gd name="T8" fmla="*/ 0 w 428"/>
                <a:gd name="T9" fmla="*/ 55 h 56"/>
                <a:gd name="T10" fmla="*/ 0 60000 65536"/>
                <a:gd name="T11" fmla="*/ 0 60000 65536"/>
                <a:gd name="T12" fmla="*/ 0 60000 65536"/>
                <a:gd name="T13" fmla="*/ 0 60000 65536"/>
                <a:gd name="T14" fmla="*/ 0 60000 65536"/>
                <a:gd name="T15" fmla="*/ 0 w 428"/>
                <a:gd name="T16" fmla="*/ 0 h 56"/>
                <a:gd name="T17" fmla="*/ 428 w 428"/>
                <a:gd name="T18" fmla="*/ 56 h 56"/>
              </a:gdLst>
              <a:ahLst/>
              <a:cxnLst>
                <a:cxn ang="T10">
                  <a:pos x="T0" y="T1"/>
                </a:cxn>
                <a:cxn ang="T11">
                  <a:pos x="T2" y="T3"/>
                </a:cxn>
                <a:cxn ang="T12">
                  <a:pos x="T4" y="T5"/>
                </a:cxn>
                <a:cxn ang="T13">
                  <a:pos x="T6" y="T7"/>
                </a:cxn>
                <a:cxn ang="T14">
                  <a:pos x="T8" y="T9"/>
                </a:cxn>
              </a:cxnLst>
              <a:rect l="T15" t="T16" r="T17" b="T18"/>
              <a:pathLst>
                <a:path w="428" h="56">
                  <a:moveTo>
                    <a:pt x="0" y="55"/>
                  </a:moveTo>
                  <a:lnTo>
                    <a:pt x="80" y="0"/>
                  </a:lnTo>
                  <a:lnTo>
                    <a:pt x="400" y="0"/>
                  </a:lnTo>
                  <a:lnTo>
                    <a:pt x="427"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3" name="Freeform 570"/>
            <p:cNvSpPr/>
            <p:nvPr/>
          </p:nvSpPr>
          <p:spPr bwMode="auto">
            <a:xfrm>
              <a:off x="2913" y="540"/>
              <a:ext cx="431" cy="108"/>
            </a:xfrm>
            <a:custGeom>
              <a:avLst/>
              <a:gdLst>
                <a:gd name="T0" fmla="*/ 0 w 429"/>
                <a:gd name="T1" fmla="*/ 105 h 106"/>
                <a:gd name="T2" fmla="*/ 321 w 429"/>
                <a:gd name="T3" fmla="*/ 105 h 106"/>
                <a:gd name="T4" fmla="*/ 428 w 429"/>
                <a:gd name="T5" fmla="*/ 0 h 106"/>
                <a:gd name="T6" fmla="*/ 107 w 429"/>
                <a:gd name="T7" fmla="*/ 0 h 106"/>
                <a:gd name="T8" fmla="*/ 0 w 429"/>
                <a:gd name="T9" fmla="*/ 105 h 106"/>
                <a:gd name="T10" fmla="*/ 0 60000 65536"/>
                <a:gd name="T11" fmla="*/ 0 60000 65536"/>
                <a:gd name="T12" fmla="*/ 0 60000 65536"/>
                <a:gd name="T13" fmla="*/ 0 60000 65536"/>
                <a:gd name="T14" fmla="*/ 0 60000 65536"/>
                <a:gd name="T15" fmla="*/ 0 w 429"/>
                <a:gd name="T16" fmla="*/ 0 h 106"/>
                <a:gd name="T17" fmla="*/ 429 w 429"/>
                <a:gd name="T18" fmla="*/ 106 h 106"/>
              </a:gdLst>
              <a:ahLst/>
              <a:cxnLst>
                <a:cxn ang="T10">
                  <a:pos x="T0" y="T1"/>
                </a:cxn>
                <a:cxn ang="T11">
                  <a:pos x="T2" y="T3"/>
                </a:cxn>
                <a:cxn ang="T12">
                  <a:pos x="T4" y="T5"/>
                </a:cxn>
                <a:cxn ang="T13">
                  <a:pos x="T6" y="T7"/>
                </a:cxn>
                <a:cxn ang="T14">
                  <a:pos x="T8" y="T9"/>
                </a:cxn>
              </a:cxnLst>
              <a:rect l="T15" t="T16" r="T17" b="T18"/>
              <a:pathLst>
                <a:path w="429" h="106">
                  <a:moveTo>
                    <a:pt x="0" y="105"/>
                  </a:moveTo>
                  <a:lnTo>
                    <a:pt x="321" y="105"/>
                  </a:lnTo>
                  <a:lnTo>
                    <a:pt x="428"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4" name="Freeform 571"/>
            <p:cNvSpPr/>
            <p:nvPr/>
          </p:nvSpPr>
          <p:spPr bwMode="auto">
            <a:xfrm>
              <a:off x="2831" y="540"/>
              <a:ext cx="190" cy="162"/>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5" name="Freeform 572"/>
            <p:cNvSpPr/>
            <p:nvPr/>
          </p:nvSpPr>
          <p:spPr bwMode="auto">
            <a:xfrm>
              <a:off x="3232" y="540"/>
              <a:ext cx="190" cy="162"/>
            </a:xfrm>
            <a:custGeom>
              <a:avLst/>
              <a:gdLst>
                <a:gd name="T0" fmla="*/ 27 w 189"/>
                <a:gd name="T1" fmla="*/ 160 h 161"/>
                <a:gd name="T2" fmla="*/ 0 w 189"/>
                <a:gd name="T3" fmla="*/ 107 h 161"/>
                <a:gd name="T4" fmla="*/ 107 w 189"/>
                <a:gd name="T5" fmla="*/ 0 h 161"/>
                <a:gd name="T6" fmla="*/ 188 w 189"/>
                <a:gd name="T7" fmla="*/ 0 h 161"/>
                <a:gd name="T8" fmla="*/ 27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27" y="160"/>
                  </a:moveTo>
                  <a:lnTo>
                    <a:pt x="0" y="107"/>
                  </a:lnTo>
                  <a:lnTo>
                    <a:pt x="107" y="0"/>
                  </a:lnTo>
                  <a:lnTo>
                    <a:pt x="188"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6" name="Freeform 573"/>
            <p:cNvSpPr/>
            <p:nvPr/>
          </p:nvSpPr>
          <p:spPr bwMode="auto">
            <a:xfrm>
              <a:off x="2831" y="644"/>
              <a:ext cx="431" cy="58"/>
            </a:xfrm>
            <a:custGeom>
              <a:avLst/>
              <a:gdLst>
                <a:gd name="T0" fmla="*/ 0 w 429"/>
                <a:gd name="T1" fmla="*/ 55 h 56"/>
                <a:gd name="T2" fmla="*/ 80 w 429"/>
                <a:gd name="T3" fmla="*/ 0 h 56"/>
                <a:gd name="T4" fmla="*/ 401 w 429"/>
                <a:gd name="T5" fmla="*/ 0 h 56"/>
                <a:gd name="T6" fmla="*/ 428 w 429"/>
                <a:gd name="T7" fmla="*/ 55 h 56"/>
                <a:gd name="T8" fmla="*/ 0 w 429"/>
                <a:gd name="T9" fmla="*/ 55 h 56"/>
                <a:gd name="T10" fmla="*/ 0 60000 65536"/>
                <a:gd name="T11" fmla="*/ 0 60000 65536"/>
                <a:gd name="T12" fmla="*/ 0 60000 65536"/>
                <a:gd name="T13" fmla="*/ 0 60000 65536"/>
                <a:gd name="T14" fmla="*/ 0 60000 65536"/>
                <a:gd name="T15" fmla="*/ 0 w 429"/>
                <a:gd name="T16" fmla="*/ 0 h 56"/>
                <a:gd name="T17" fmla="*/ 429 w 429"/>
                <a:gd name="T18" fmla="*/ 56 h 56"/>
              </a:gdLst>
              <a:ahLst/>
              <a:cxnLst>
                <a:cxn ang="T10">
                  <a:pos x="T0" y="T1"/>
                </a:cxn>
                <a:cxn ang="T11">
                  <a:pos x="T2" y="T3"/>
                </a:cxn>
                <a:cxn ang="T12">
                  <a:pos x="T4" y="T5"/>
                </a:cxn>
                <a:cxn ang="T13">
                  <a:pos x="T6" y="T7"/>
                </a:cxn>
                <a:cxn ang="T14">
                  <a:pos x="T8" y="T9"/>
                </a:cxn>
              </a:cxnLst>
              <a:rect l="T15" t="T16" r="T17" b="T18"/>
              <a:pathLst>
                <a:path w="429" h="56">
                  <a:moveTo>
                    <a:pt x="0" y="55"/>
                  </a:moveTo>
                  <a:lnTo>
                    <a:pt x="80" y="0"/>
                  </a:lnTo>
                  <a:lnTo>
                    <a:pt x="401" y="0"/>
                  </a:lnTo>
                  <a:lnTo>
                    <a:pt x="428"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7" name="Freeform 574"/>
            <p:cNvSpPr/>
            <p:nvPr/>
          </p:nvSpPr>
          <p:spPr bwMode="auto">
            <a:xfrm>
              <a:off x="2489" y="540"/>
              <a:ext cx="424" cy="108"/>
            </a:xfrm>
            <a:custGeom>
              <a:avLst/>
              <a:gdLst>
                <a:gd name="T0" fmla="*/ 0 w 426"/>
                <a:gd name="T1" fmla="*/ 105 h 106"/>
                <a:gd name="T2" fmla="*/ 319 w 426"/>
                <a:gd name="T3" fmla="*/ 105 h 106"/>
                <a:gd name="T4" fmla="*/ 425 w 426"/>
                <a:gd name="T5" fmla="*/ 0 h 106"/>
                <a:gd name="T6" fmla="*/ 106 w 426"/>
                <a:gd name="T7" fmla="*/ 0 h 106"/>
                <a:gd name="T8" fmla="*/ 0 w 426"/>
                <a:gd name="T9" fmla="*/ 105 h 106"/>
                <a:gd name="T10" fmla="*/ 0 60000 65536"/>
                <a:gd name="T11" fmla="*/ 0 60000 65536"/>
                <a:gd name="T12" fmla="*/ 0 60000 65536"/>
                <a:gd name="T13" fmla="*/ 0 60000 65536"/>
                <a:gd name="T14" fmla="*/ 0 60000 65536"/>
                <a:gd name="T15" fmla="*/ 0 w 426"/>
                <a:gd name="T16" fmla="*/ 0 h 106"/>
                <a:gd name="T17" fmla="*/ 426 w 426"/>
                <a:gd name="T18" fmla="*/ 106 h 106"/>
              </a:gdLst>
              <a:ahLst/>
              <a:cxnLst>
                <a:cxn ang="T10">
                  <a:pos x="T0" y="T1"/>
                </a:cxn>
                <a:cxn ang="T11">
                  <a:pos x="T2" y="T3"/>
                </a:cxn>
                <a:cxn ang="T12">
                  <a:pos x="T4" y="T5"/>
                </a:cxn>
                <a:cxn ang="T13">
                  <a:pos x="T6" y="T7"/>
                </a:cxn>
                <a:cxn ang="T14">
                  <a:pos x="T8" y="T9"/>
                </a:cxn>
              </a:cxnLst>
              <a:rect l="T15" t="T16" r="T17" b="T18"/>
              <a:pathLst>
                <a:path w="426" h="106">
                  <a:moveTo>
                    <a:pt x="0" y="105"/>
                  </a:moveTo>
                  <a:lnTo>
                    <a:pt x="319" y="105"/>
                  </a:lnTo>
                  <a:lnTo>
                    <a:pt x="425" y="0"/>
                  </a:lnTo>
                  <a:lnTo>
                    <a:pt x="106"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8" name="Freeform 575"/>
            <p:cNvSpPr/>
            <p:nvPr/>
          </p:nvSpPr>
          <p:spPr bwMode="auto">
            <a:xfrm>
              <a:off x="2404" y="540"/>
              <a:ext cx="190" cy="162"/>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9" name="Freeform 576"/>
            <p:cNvSpPr/>
            <p:nvPr/>
          </p:nvSpPr>
          <p:spPr bwMode="auto">
            <a:xfrm>
              <a:off x="2804" y="540"/>
              <a:ext cx="190" cy="162"/>
            </a:xfrm>
            <a:custGeom>
              <a:avLst/>
              <a:gdLst>
                <a:gd name="T0" fmla="*/ 27 w 189"/>
                <a:gd name="T1" fmla="*/ 160 h 161"/>
                <a:gd name="T2" fmla="*/ 0 w 189"/>
                <a:gd name="T3" fmla="*/ 107 h 161"/>
                <a:gd name="T4" fmla="*/ 107 w 189"/>
                <a:gd name="T5" fmla="*/ 0 h 161"/>
                <a:gd name="T6" fmla="*/ 188 w 189"/>
                <a:gd name="T7" fmla="*/ 0 h 161"/>
                <a:gd name="T8" fmla="*/ 27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27" y="160"/>
                  </a:moveTo>
                  <a:lnTo>
                    <a:pt x="0" y="107"/>
                  </a:lnTo>
                  <a:lnTo>
                    <a:pt x="107" y="0"/>
                  </a:lnTo>
                  <a:lnTo>
                    <a:pt x="188"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0" name="Freeform 577"/>
            <p:cNvSpPr/>
            <p:nvPr/>
          </p:nvSpPr>
          <p:spPr bwMode="auto">
            <a:xfrm>
              <a:off x="2404" y="644"/>
              <a:ext cx="431" cy="58"/>
            </a:xfrm>
            <a:custGeom>
              <a:avLst/>
              <a:gdLst>
                <a:gd name="T0" fmla="*/ 0 w 429"/>
                <a:gd name="T1" fmla="*/ 55 h 56"/>
                <a:gd name="T2" fmla="*/ 80 w 429"/>
                <a:gd name="T3" fmla="*/ 0 h 56"/>
                <a:gd name="T4" fmla="*/ 401 w 429"/>
                <a:gd name="T5" fmla="*/ 0 h 56"/>
                <a:gd name="T6" fmla="*/ 428 w 429"/>
                <a:gd name="T7" fmla="*/ 55 h 56"/>
                <a:gd name="T8" fmla="*/ 0 w 429"/>
                <a:gd name="T9" fmla="*/ 55 h 56"/>
                <a:gd name="T10" fmla="*/ 0 60000 65536"/>
                <a:gd name="T11" fmla="*/ 0 60000 65536"/>
                <a:gd name="T12" fmla="*/ 0 60000 65536"/>
                <a:gd name="T13" fmla="*/ 0 60000 65536"/>
                <a:gd name="T14" fmla="*/ 0 60000 65536"/>
                <a:gd name="T15" fmla="*/ 0 w 429"/>
                <a:gd name="T16" fmla="*/ 0 h 56"/>
                <a:gd name="T17" fmla="*/ 429 w 429"/>
                <a:gd name="T18" fmla="*/ 56 h 56"/>
              </a:gdLst>
              <a:ahLst/>
              <a:cxnLst>
                <a:cxn ang="T10">
                  <a:pos x="T0" y="T1"/>
                </a:cxn>
                <a:cxn ang="T11">
                  <a:pos x="T2" y="T3"/>
                </a:cxn>
                <a:cxn ang="T12">
                  <a:pos x="T4" y="T5"/>
                </a:cxn>
                <a:cxn ang="T13">
                  <a:pos x="T6" y="T7"/>
                </a:cxn>
                <a:cxn ang="T14">
                  <a:pos x="T8" y="T9"/>
                </a:cxn>
              </a:cxnLst>
              <a:rect l="T15" t="T16" r="T17" b="T18"/>
              <a:pathLst>
                <a:path w="429" h="56">
                  <a:moveTo>
                    <a:pt x="0" y="55"/>
                  </a:moveTo>
                  <a:lnTo>
                    <a:pt x="80" y="0"/>
                  </a:lnTo>
                  <a:lnTo>
                    <a:pt x="401" y="0"/>
                  </a:lnTo>
                  <a:lnTo>
                    <a:pt x="428"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1" name="Freeform 578"/>
            <p:cNvSpPr/>
            <p:nvPr/>
          </p:nvSpPr>
          <p:spPr bwMode="auto">
            <a:xfrm>
              <a:off x="2950" y="1442"/>
              <a:ext cx="427" cy="428"/>
            </a:xfrm>
            <a:custGeom>
              <a:avLst/>
              <a:gdLst>
                <a:gd name="T0" fmla="*/ 427 w 428"/>
                <a:gd name="T1" fmla="*/ 0 h 428"/>
                <a:gd name="T2" fmla="*/ 0 w 428"/>
                <a:gd name="T3" fmla="*/ 427 h 428"/>
                <a:gd name="T4" fmla="*/ 427 w 428"/>
                <a:gd name="T5" fmla="*/ 427 h 428"/>
                <a:gd name="T6" fmla="*/ 427 w 428"/>
                <a:gd name="T7" fmla="*/ 0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427" y="0"/>
                  </a:moveTo>
                  <a:lnTo>
                    <a:pt x="0" y="427"/>
                  </a:lnTo>
                  <a:lnTo>
                    <a:pt x="427" y="427"/>
                  </a:lnTo>
                  <a:lnTo>
                    <a:pt x="427" y="0"/>
                  </a:lnTo>
                </a:path>
              </a:pathLst>
            </a:custGeom>
            <a:solidFill>
              <a:srgbClr val="6E0043"/>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2" name="Freeform 579"/>
            <p:cNvSpPr/>
            <p:nvPr/>
          </p:nvSpPr>
          <p:spPr bwMode="auto">
            <a:xfrm>
              <a:off x="2950" y="1442"/>
              <a:ext cx="427" cy="428"/>
            </a:xfrm>
            <a:custGeom>
              <a:avLst/>
              <a:gdLst>
                <a:gd name="T0" fmla="*/ 0 w 428"/>
                <a:gd name="T1" fmla="*/ 427 h 428"/>
                <a:gd name="T2" fmla="*/ 427 w 428"/>
                <a:gd name="T3" fmla="*/ 0 h 428"/>
                <a:gd name="T4" fmla="*/ 0 w 428"/>
                <a:gd name="T5" fmla="*/ 0 h 428"/>
                <a:gd name="T6" fmla="*/ 0 w 428"/>
                <a:gd name="T7" fmla="*/ 427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0" y="427"/>
                  </a:moveTo>
                  <a:lnTo>
                    <a:pt x="427" y="0"/>
                  </a:lnTo>
                  <a:lnTo>
                    <a:pt x="0" y="0"/>
                  </a:lnTo>
                  <a:lnTo>
                    <a:pt x="0" y="427"/>
                  </a:lnTo>
                </a:path>
              </a:pathLst>
            </a:custGeom>
            <a:solidFill>
              <a:srgbClr val="F95AB7"/>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3" name="Rectangle 580"/>
            <p:cNvSpPr>
              <a:spLocks noChangeArrowheads="1"/>
            </p:cNvSpPr>
            <p:nvPr/>
          </p:nvSpPr>
          <p:spPr bwMode="auto">
            <a:xfrm>
              <a:off x="2998" y="1492"/>
              <a:ext cx="319" cy="320"/>
            </a:xfrm>
            <a:prstGeom prst="rect">
              <a:avLst/>
            </a:prstGeom>
            <a:solidFill>
              <a:srgbClr val="006699"/>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4" name="Freeform 581"/>
            <p:cNvSpPr/>
            <p:nvPr/>
          </p:nvSpPr>
          <p:spPr bwMode="auto">
            <a:xfrm>
              <a:off x="2516" y="1442"/>
              <a:ext cx="427" cy="428"/>
            </a:xfrm>
            <a:custGeom>
              <a:avLst/>
              <a:gdLst>
                <a:gd name="T0" fmla="*/ 427 w 428"/>
                <a:gd name="T1" fmla="*/ 0 h 428"/>
                <a:gd name="T2" fmla="*/ 0 w 428"/>
                <a:gd name="T3" fmla="*/ 427 h 428"/>
                <a:gd name="T4" fmla="*/ 427 w 428"/>
                <a:gd name="T5" fmla="*/ 427 h 428"/>
                <a:gd name="T6" fmla="*/ 427 w 428"/>
                <a:gd name="T7" fmla="*/ 0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427" y="0"/>
                  </a:moveTo>
                  <a:lnTo>
                    <a:pt x="0" y="427"/>
                  </a:lnTo>
                  <a:lnTo>
                    <a:pt x="427" y="427"/>
                  </a:lnTo>
                  <a:lnTo>
                    <a:pt x="427"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5" name="Freeform 582"/>
            <p:cNvSpPr/>
            <p:nvPr/>
          </p:nvSpPr>
          <p:spPr bwMode="auto">
            <a:xfrm>
              <a:off x="2516" y="1442"/>
              <a:ext cx="427" cy="428"/>
            </a:xfrm>
            <a:custGeom>
              <a:avLst/>
              <a:gdLst>
                <a:gd name="T0" fmla="*/ 0 w 428"/>
                <a:gd name="T1" fmla="*/ 427 h 428"/>
                <a:gd name="T2" fmla="*/ 427 w 428"/>
                <a:gd name="T3" fmla="*/ 0 h 428"/>
                <a:gd name="T4" fmla="*/ 0 w 428"/>
                <a:gd name="T5" fmla="*/ 0 h 428"/>
                <a:gd name="T6" fmla="*/ 0 w 428"/>
                <a:gd name="T7" fmla="*/ 427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0" y="427"/>
                  </a:moveTo>
                  <a:lnTo>
                    <a:pt x="427"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6" name="Rectangle 583"/>
            <p:cNvSpPr>
              <a:spLocks noChangeArrowheads="1"/>
            </p:cNvSpPr>
            <p:nvPr/>
          </p:nvSpPr>
          <p:spPr bwMode="auto">
            <a:xfrm>
              <a:off x="2567" y="1492"/>
              <a:ext cx="322"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7" name="Freeform 584"/>
            <p:cNvSpPr/>
            <p:nvPr/>
          </p:nvSpPr>
          <p:spPr bwMode="auto">
            <a:xfrm>
              <a:off x="2085" y="1442"/>
              <a:ext cx="427"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8" name="Freeform 585"/>
            <p:cNvSpPr/>
            <p:nvPr/>
          </p:nvSpPr>
          <p:spPr bwMode="auto">
            <a:xfrm>
              <a:off x="2085" y="1442"/>
              <a:ext cx="427" cy="428"/>
            </a:xfrm>
            <a:custGeom>
              <a:avLst/>
              <a:gdLst>
                <a:gd name="T0" fmla="*/ 0 w 429"/>
                <a:gd name="T1" fmla="*/ 427 h 428"/>
                <a:gd name="T2" fmla="*/ 428 w 429"/>
                <a:gd name="T3" fmla="*/ 0 h 428"/>
                <a:gd name="T4" fmla="*/ 0 w 429"/>
                <a:gd name="T5" fmla="*/ 0 h 428"/>
                <a:gd name="T6" fmla="*/ 0 w 429"/>
                <a:gd name="T7" fmla="*/ 427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0" y="427"/>
                  </a:moveTo>
                  <a:lnTo>
                    <a:pt x="428"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9" name="Rectangle 586"/>
            <p:cNvSpPr>
              <a:spLocks noChangeArrowheads="1"/>
            </p:cNvSpPr>
            <p:nvPr/>
          </p:nvSpPr>
          <p:spPr bwMode="auto">
            <a:xfrm>
              <a:off x="2136" y="1492"/>
              <a:ext cx="322"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0" name="Freeform 587"/>
            <p:cNvSpPr/>
            <p:nvPr/>
          </p:nvSpPr>
          <p:spPr bwMode="auto">
            <a:xfrm>
              <a:off x="2940" y="1014"/>
              <a:ext cx="431" cy="424"/>
            </a:xfrm>
            <a:custGeom>
              <a:avLst/>
              <a:gdLst>
                <a:gd name="T0" fmla="*/ 427 w 428"/>
                <a:gd name="T1" fmla="*/ 0 h 425"/>
                <a:gd name="T2" fmla="*/ 0 w 428"/>
                <a:gd name="T3" fmla="*/ 424 h 425"/>
                <a:gd name="T4" fmla="*/ 427 w 428"/>
                <a:gd name="T5" fmla="*/ 424 h 425"/>
                <a:gd name="T6" fmla="*/ 427 w 428"/>
                <a:gd name="T7" fmla="*/ 0 h 425"/>
                <a:gd name="T8" fmla="*/ 0 60000 65536"/>
                <a:gd name="T9" fmla="*/ 0 60000 65536"/>
                <a:gd name="T10" fmla="*/ 0 60000 65536"/>
                <a:gd name="T11" fmla="*/ 0 60000 65536"/>
                <a:gd name="T12" fmla="*/ 0 w 428"/>
                <a:gd name="T13" fmla="*/ 0 h 425"/>
                <a:gd name="T14" fmla="*/ 428 w 428"/>
                <a:gd name="T15" fmla="*/ 425 h 425"/>
              </a:gdLst>
              <a:ahLst/>
              <a:cxnLst>
                <a:cxn ang="T8">
                  <a:pos x="T0" y="T1"/>
                </a:cxn>
                <a:cxn ang="T9">
                  <a:pos x="T2" y="T3"/>
                </a:cxn>
                <a:cxn ang="T10">
                  <a:pos x="T4" y="T5"/>
                </a:cxn>
                <a:cxn ang="T11">
                  <a:pos x="T6" y="T7"/>
                </a:cxn>
              </a:cxnLst>
              <a:rect l="T12" t="T13" r="T14" b="T15"/>
              <a:pathLst>
                <a:path w="428" h="425">
                  <a:moveTo>
                    <a:pt x="427" y="0"/>
                  </a:moveTo>
                  <a:lnTo>
                    <a:pt x="0" y="424"/>
                  </a:lnTo>
                  <a:lnTo>
                    <a:pt x="427" y="424"/>
                  </a:lnTo>
                  <a:lnTo>
                    <a:pt x="427"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1" name="Freeform 588"/>
            <p:cNvSpPr/>
            <p:nvPr/>
          </p:nvSpPr>
          <p:spPr bwMode="auto">
            <a:xfrm>
              <a:off x="2940" y="1014"/>
              <a:ext cx="431" cy="424"/>
            </a:xfrm>
            <a:custGeom>
              <a:avLst/>
              <a:gdLst>
                <a:gd name="T0" fmla="*/ 0 w 428"/>
                <a:gd name="T1" fmla="*/ 424 h 425"/>
                <a:gd name="T2" fmla="*/ 427 w 428"/>
                <a:gd name="T3" fmla="*/ 0 h 425"/>
                <a:gd name="T4" fmla="*/ 0 w 428"/>
                <a:gd name="T5" fmla="*/ 0 h 425"/>
                <a:gd name="T6" fmla="*/ 0 w 428"/>
                <a:gd name="T7" fmla="*/ 424 h 425"/>
                <a:gd name="T8" fmla="*/ 0 60000 65536"/>
                <a:gd name="T9" fmla="*/ 0 60000 65536"/>
                <a:gd name="T10" fmla="*/ 0 60000 65536"/>
                <a:gd name="T11" fmla="*/ 0 60000 65536"/>
                <a:gd name="T12" fmla="*/ 0 w 428"/>
                <a:gd name="T13" fmla="*/ 0 h 425"/>
                <a:gd name="T14" fmla="*/ 428 w 428"/>
                <a:gd name="T15" fmla="*/ 425 h 425"/>
              </a:gdLst>
              <a:ahLst/>
              <a:cxnLst>
                <a:cxn ang="T8">
                  <a:pos x="T0" y="T1"/>
                </a:cxn>
                <a:cxn ang="T9">
                  <a:pos x="T2" y="T3"/>
                </a:cxn>
                <a:cxn ang="T10">
                  <a:pos x="T4" y="T5"/>
                </a:cxn>
                <a:cxn ang="T11">
                  <a:pos x="T6" y="T7"/>
                </a:cxn>
              </a:cxnLst>
              <a:rect l="T12" t="T13" r="T14" b="T15"/>
              <a:pathLst>
                <a:path w="428" h="425">
                  <a:moveTo>
                    <a:pt x="0" y="424"/>
                  </a:moveTo>
                  <a:lnTo>
                    <a:pt x="427" y="0"/>
                  </a:lnTo>
                  <a:lnTo>
                    <a:pt x="0" y="0"/>
                  </a:lnTo>
                  <a:lnTo>
                    <a:pt x="0" y="424"/>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2" name="Rectangle 589"/>
            <p:cNvSpPr>
              <a:spLocks noChangeArrowheads="1"/>
            </p:cNvSpPr>
            <p:nvPr/>
          </p:nvSpPr>
          <p:spPr bwMode="auto">
            <a:xfrm>
              <a:off x="2991" y="1068"/>
              <a:ext cx="319" cy="316"/>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3" name="Freeform 590"/>
            <p:cNvSpPr/>
            <p:nvPr/>
          </p:nvSpPr>
          <p:spPr bwMode="auto">
            <a:xfrm>
              <a:off x="2512" y="1014"/>
              <a:ext cx="431" cy="424"/>
            </a:xfrm>
            <a:custGeom>
              <a:avLst/>
              <a:gdLst>
                <a:gd name="T0" fmla="*/ 428 w 429"/>
                <a:gd name="T1" fmla="*/ 0 h 425"/>
                <a:gd name="T2" fmla="*/ 0 w 429"/>
                <a:gd name="T3" fmla="*/ 424 h 425"/>
                <a:gd name="T4" fmla="*/ 428 w 429"/>
                <a:gd name="T5" fmla="*/ 424 h 425"/>
                <a:gd name="T6" fmla="*/ 428 w 429"/>
                <a:gd name="T7" fmla="*/ 0 h 425"/>
                <a:gd name="T8" fmla="*/ 0 60000 65536"/>
                <a:gd name="T9" fmla="*/ 0 60000 65536"/>
                <a:gd name="T10" fmla="*/ 0 60000 65536"/>
                <a:gd name="T11" fmla="*/ 0 60000 65536"/>
                <a:gd name="T12" fmla="*/ 0 w 429"/>
                <a:gd name="T13" fmla="*/ 0 h 425"/>
                <a:gd name="T14" fmla="*/ 429 w 429"/>
                <a:gd name="T15" fmla="*/ 425 h 425"/>
              </a:gdLst>
              <a:ahLst/>
              <a:cxnLst>
                <a:cxn ang="T8">
                  <a:pos x="T0" y="T1"/>
                </a:cxn>
                <a:cxn ang="T9">
                  <a:pos x="T2" y="T3"/>
                </a:cxn>
                <a:cxn ang="T10">
                  <a:pos x="T4" y="T5"/>
                </a:cxn>
                <a:cxn ang="T11">
                  <a:pos x="T6" y="T7"/>
                </a:cxn>
              </a:cxnLst>
              <a:rect l="T12" t="T13" r="T14" b="T15"/>
              <a:pathLst>
                <a:path w="429" h="425">
                  <a:moveTo>
                    <a:pt x="428" y="0"/>
                  </a:moveTo>
                  <a:lnTo>
                    <a:pt x="0" y="424"/>
                  </a:lnTo>
                  <a:lnTo>
                    <a:pt x="428" y="424"/>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4" name="Freeform 591"/>
            <p:cNvSpPr/>
            <p:nvPr/>
          </p:nvSpPr>
          <p:spPr bwMode="auto">
            <a:xfrm>
              <a:off x="2512" y="1014"/>
              <a:ext cx="431" cy="424"/>
            </a:xfrm>
            <a:custGeom>
              <a:avLst/>
              <a:gdLst>
                <a:gd name="T0" fmla="*/ 0 w 429"/>
                <a:gd name="T1" fmla="*/ 424 h 425"/>
                <a:gd name="T2" fmla="*/ 428 w 429"/>
                <a:gd name="T3" fmla="*/ 0 h 425"/>
                <a:gd name="T4" fmla="*/ 0 w 429"/>
                <a:gd name="T5" fmla="*/ 0 h 425"/>
                <a:gd name="T6" fmla="*/ 0 w 429"/>
                <a:gd name="T7" fmla="*/ 424 h 425"/>
                <a:gd name="T8" fmla="*/ 0 60000 65536"/>
                <a:gd name="T9" fmla="*/ 0 60000 65536"/>
                <a:gd name="T10" fmla="*/ 0 60000 65536"/>
                <a:gd name="T11" fmla="*/ 0 60000 65536"/>
                <a:gd name="T12" fmla="*/ 0 w 429"/>
                <a:gd name="T13" fmla="*/ 0 h 425"/>
                <a:gd name="T14" fmla="*/ 429 w 429"/>
                <a:gd name="T15" fmla="*/ 425 h 425"/>
              </a:gdLst>
              <a:ahLst/>
              <a:cxnLst>
                <a:cxn ang="T8">
                  <a:pos x="T0" y="T1"/>
                </a:cxn>
                <a:cxn ang="T9">
                  <a:pos x="T2" y="T3"/>
                </a:cxn>
                <a:cxn ang="T10">
                  <a:pos x="T4" y="T5"/>
                </a:cxn>
                <a:cxn ang="T11">
                  <a:pos x="T6" y="T7"/>
                </a:cxn>
              </a:cxnLst>
              <a:rect l="T12" t="T13" r="T14" b="T15"/>
              <a:pathLst>
                <a:path w="429" h="425">
                  <a:moveTo>
                    <a:pt x="0" y="424"/>
                  </a:moveTo>
                  <a:lnTo>
                    <a:pt x="428" y="0"/>
                  </a:lnTo>
                  <a:lnTo>
                    <a:pt x="0" y="0"/>
                  </a:lnTo>
                  <a:lnTo>
                    <a:pt x="0" y="424"/>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5" name="Rectangle 592"/>
            <p:cNvSpPr>
              <a:spLocks noChangeArrowheads="1"/>
            </p:cNvSpPr>
            <p:nvPr/>
          </p:nvSpPr>
          <p:spPr bwMode="auto">
            <a:xfrm>
              <a:off x="2563" y="1068"/>
              <a:ext cx="319" cy="316"/>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6" name="Freeform 593"/>
            <p:cNvSpPr/>
            <p:nvPr/>
          </p:nvSpPr>
          <p:spPr bwMode="auto">
            <a:xfrm>
              <a:off x="2085" y="1014"/>
              <a:ext cx="427" cy="424"/>
            </a:xfrm>
            <a:custGeom>
              <a:avLst/>
              <a:gdLst>
                <a:gd name="T0" fmla="*/ 428 w 429"/>
                <a:gd name="T1" fmla="*/ 0 h 425"/>
                <a:gd name="T2" fmla="*/ 0 w 429"/>
                <a:gd name="T3" fmla="*/ 424 h 425"/>
                <a:gd name="T4" fmla="*/ 428 w 429"/>
                <a:gd name="T5" fmla="*/ 424 h 425"/>
                <a:gd name="T6" fmla="*/ 428 w 429"/>
                <a:gd name="T7" fmla="*/ 0 h 425"/>
                <a:gd name="T8" fmla="*/ 0 60000 65536"/>
                <a:gd name="T9" fmla="*/ 0 60000 65536"/>
                <a:gd name="T10" fmla="*/ 0 60000 65536"/>
                <a:gd name="T11" fmla="*/ 0 60000 65536"/>
                <a:gd name="T12" fmla="*/ 0 w 429"/>
                <a:gd name="T13" fmla="*/ 0 h 425"/>
                <a:gd name="T14" fmla="*/ 429 w 429"/>
                <a:gd name="T15" fmla="*/ 425 h 425"/>
              </a:gdLst>
              <a:ahLst/>
              <a:cxnLst>
                <a:cxn ang="T8">
                  <a:pos x="T0" y="T1"/>
                </a:cxn>
                <a:cxn ang="T9">
                  <a:pos x="T2" y="T3"/>
                </a:cxn>
                <a:cxn ang="T10">
                  <a:pos x="T4" y="T5"/>
                </a:cxn>
                <a:cxn ang="T11">
                  <a:pos x="T6" y="T7"/>
                </a:cxn>
              </a:cxnLst>
              <a:rect l="T12" t="T13" r="T14" b="T15"/>
              <a:pathLst>
                <a:path w="429" h="425">
                  <a:moveTo>
                    <a:pt x="428" y="0"/>
                  </a:moveTo>
                  <a:lnTo>
                    <a:pt x="0" y="424"/>
                  </a:lnTo>
                  <a:lnTo>
                    <a:pt x="428" y="424"/>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7" name="Freeform 594"/>
            <p:cNvSpPr/>
            <p:nvPr/>
          </p:nvSpPr>
          <p:spPr bwMode="auto">
            <a:xfrm>
              <a:off x="2085" y="1014"/>
              <a:ext cx="427" cy="424"/>
            </a:xfrm>
            <a:custGeom>
              <a:avLst/>
              <a:gdLst>
                <a:gd name="T0" fmla="*/ 0 w 429"/>
                <a:gd name="T1" fmla="*/ 424 h 425"/>
                <a:gd name="T2" fmla="*/ 428 w 429"/>
                <a:gd name="T3" fmla="*/ 0 h 425"/>
                <a:gd name="T4" fmla="*/ 0 w 429"/>
                <a:gd name="T5" fmla="*/ 0 h 425"/>
                <a:gd name="T6" fmla="*/ 0 w 429"/>
                <a:gd name="T7" fmla="*/ 424 h 425"/>
                <a:gd name="T8" fmla="*/ 0 60000 65536"/>
                <a:gd name="T9" fmla="*/ 0 60000 65536"/>
                <a:gd name="T10" fmla="*/ 0 60000 65536"/>
                <a:gd name="T11" fmla="*/ 0 60000 65536"/>
                <a:gd name="T12" fmla="*/ 0 w 429"/>
                <a:gd name="T13" fmla="*/ 0 h 425"/>
                <a:gd name="T14" fmla="*/ 429 w 429"/>
                <a:gd name="T15" fmla="*/ 425 h 425"/>
              </a:gdLst>
              <a:ahLst/>
              <a:cxnLst>
                <a:cxn ang="T8">
                  <a:pos x="T0" y="T1"/>
                </a:cxn>
                <a:cxn ang="T9">
                  <a:pos x="T2" y="T3"/>
                </a:cxn>
                <a:cxn ang="T10">
                  <a:pos x="T4" y="T5"/>
                </a:cxn>
                <a:cxn ang="T11">
                  <a:pos x="T6" y="T7"/>
                </a:cxn>
              </a:cxnLst>
              <a:rect l="T12" t="T13" r="T14" b="T15"/>
              <a:pathLst>
                <a:path w="429" h="425">
                  <a:moveTo>
                    <a:pt x="0" y="424"/>
                  </a:moveTo>
                  <a:lnTo>
                    <a:pt x="428" y="0"/>
                  </a:lnTo>
                  <a:lnTo>
                    <a:pt x="0" y="0"/>
                  </a:lnTo>
                  <a:lnTo>
                    <a:pt x="0" y="424"/>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8" name="Rectangle 595"/>
            <p:cNvSpPr>
              <a:spLocks noChangeArrowheads="1"/>
            </p:cNvSpPr>
            <p:nvPr/>
          </p:nvSpPr>
          <p:spPr bwMode="auto">
            <a:xfrm>
              <a:off x="2136" y="1068"/>
              <a:ext cx="319" cy="316"/>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9" name="Freeform 596"/>
            <p:cNvSpPr/>
            <p:nvPr/>
          </p:nvSpPr>
          <p:spPr bwMode="auto">
            <a:xfrm>
              <a:off x="2085" y="1869"/>
              <a:ext cx="427"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70" name="Freeform 597"/>
            <p:cNvSpPr/>
            <p:nvPr/>
          </p:nvSpPr>
          <p:spPr bwMode="auto">
            <a:xfrm>
              <a:off x="2085" y="1869"/>
              <a:ext cx="427" cy="428"/>
            </a:xfrm>
            <a:custGeom>
              <a:avLst/>
              <a:gdLst>
                <a:gd name="T0" fmla="*/ 0 w 429"/>
                <a:gd name="T1" fmla="*/ 427 h 428"/>
                <a:gd name="T2" fmla="*/ 428 w 429"/>
                <a:gd name="T3" fmla="*/ 0 h 428"/>
                <a:gd name="T4" fmla="*/ 0 w 429"/>
                <a:gd name="T5" fmla="*/ 0 h 428"/>
                <a:gd name="T6" fmla="*/ 0 w 429"/>
                <a:gd name="T7" fmla="*/ 427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0" y="427"/>
                  </a:moveTo>
                  <a:lnTo>
                    <a:pt x="428"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71" name="Rectangle 598"/>
            <p:cNvSpPr>
              <a:spLocks noChangeArrowheads="1"/>
            </p:cNvSpPr>
            <p:nvPr/>
          </p:nvSpPr>
          <p:spPr bwMode="auto">
            <a:xfrm>
              <a:off x="2139" y="1919"/>
              <a:ext cx="319"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pic>
        <p:nvPicPr>
          <p:cNvPr id="572" name="Picture 274" descr="未标题-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42634" y="3003021"/>
            <a:ext cx="118745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 name="Text Box 600"/>
          <p:cNvSpPr txBox="1">
            <a:spLocks noChangeArrowheads="1"/>
          </p:cNvSpPr>
          <p:nvPr/>
        </p:nvSpPr>
        <p:spPr bwMode="auto">
          <a:xfrm>
            <a:off x="8342634" y="3688821"/>
            <a:ext cx="1258888" cy="275590"/>
          </a:xfrm>
          <a:prstGeom prst="rect">
            <a:avLst/>
          </a:prstGeom>
          <a:noFill/>
          <a:ln w="12700" algn="ctr">
            <a:noFill/>
            <a:miter lim="800000"/>
          </a:ln>
          <a:effectLst>
            <a:outerShdw algn="ctr" rotWithShape="0">
              <a:srgbClr val="FFFFFF"/>
            </a:outerShdw>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lang="zh-CN" altLang="en-US" sz="1200" kern="0" noProof="0" dirty="0" smtClean="0">
                <a:ln>
                  <a:noFill/>
                </a:ln>
                <a:solidFill>
                  <a:sysClr val="windowText" lastClr="000000"/>
                </a:solidFill>
                <a:effectLst/>
                <a:uLnTx/>
                <a:uFillTx/>
                <a:latin typeface="+mj-ea"/>
                <a:ea typeface="+mj-ea"/>
                <a:sym typeface="+mn-ea"/>
              </a:rPr>
              <a:t>暴风</a:t>
            </a: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决策层</a:t>
            </a:r>
            <a:endParaRPr kumimoji="0" lang="en-US" altLang="zh-CN" sz="1200" b="0" i="0" u="none" strike="noStrike" kern="0" cap="none" spc="0" normalizeH="0" baseline="0" noProof="0" dirty="0">
              <a:ln>
                <a:noFill/>
              </a:ln>
              <a:solidFill>
                <a:sysClr val="windowText" lastClr="000000"/>
              </a:solidFill>
              <a:effectLst/>
              <a:uLnTx/>
              <a:uFillTx/>
              <a:latin typeface="+mj-ea"/>
              <a:ea typeface="+mj-ea"/>
            </a:endParaRPr>
          </a:p>
        </p:txBody>
      </p:sp>
      <p:pic>
        <p:nvPicPr>
          <p:cNvPr id="574" name="Picture 274" descr="未标题-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42634" y="4109508"/>
            <a:ext cx="118745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5" name="Text Box 602"/>
          <p:cNvSpPr txBox="1">
            <a:spLocks noChangeArrowheads="1"/>
          </p:cNvSpPr>
          <p:nvPr/>
        </p:nvSpPr>
        <p:spPr bwMode="auto">
          <a:xfrm>
            <a:off x="8342634" y="4795308"/>
            <a:ext cx="1258888" cy="275590"/>
          </a:xfrm>
          <a:prstGeom prst="rect">
            <a:avLst/>
          </a:prstGeom>
          <a:noFill/>
          <a:ln w="12700" algn="ctr">
            <a:noFill/>
            <a:miter lim="800000"/>
          </a:ln>
          <a:effectLst>
            <a:outerShdw algn="ctr" rotWithShape="0">
              <a:srgbClr val="FFFFFF"/>
            </a:outerShdw>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lang="zh-CN" altLang="en-US" sz="1200" kern="0" noProof="0" dirty="0" smtClean="0">
                <a:ln>
                  <a:noFill/>
                </a:ln>
                <a:solidFill>
                  <a:sysClr val="windowText" lastClr="000000"/>
                </a:solidFill>
                <a:effectLst/>
                <a:uLnTx/>
                <a:uFillTx/>
                <a:latin typeface="+mj-ea"/>
                <a:ea typeface="+mj-ea"/>
                <a:sym typeface="+mn-ea"/>
              </a:rPr>
              <a:t>暴风</a:t>
            </a: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职能</a:t>
            </a:r>
            <a:r>
              <a:rPr kumimoji="0" lang="zh-CN" altLang="en-US" sz="1200" b="0" i="0" u="none" strike="noStrike" kern="0" cap="none" spc="0" normalizeH="0" baseline="0" noProof="0" dirty="0">
                <a:ln>
                  <a:noFill/>
                </a:ln>
                <a:solidFill>
                  <a:sysClr val="windowText" lastClr="000000"/>
                </a:solidFill>
                <a:effectLst/>
                <a:uLnTx/>
                <a:uFillTx/>
                <a:latin typeface="+mj-ea"/>
                <a:ea typeface="+mj-ea"/>
              </a:rPr>
              <a:t>管控层</a:t>
            </a:r>
            <a:endParaRPr kumimoji="0" lang="zh-CN" altLang="en-US" sz="1200" b="0" i="0" u="none" strike="noStrike" kern="0" cap="none" spc="0" normalizeH="0" baseline="0" noProof="0" dirty="0">
              <a:ln>
                <a:noFill/>
              </a:ln>
              <a:solidFill>
                <a:sysClr val="windowText" lastClr="000000"/>
              </a:solidFill>
              <a:effectLst/>
              <a:uLnTx/>
              <a:uFillTx/>
              <a:latin typeface="+mj-ea"/>
              <a:ea typeface="+mj-ea"/>
            </a:endParaRPr>
          </a:p>
        </p:txBody>
      </p:sp>
      <p:pic>
        <p:nvPicPr>
          <p:cNvPr id="576" name="Picture 274" descr="未标题-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42634" y="5169958"/>
            <a:ext cx="1187450"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7" name="Text Box 604"/>
          <p:cNvSpPr txBox="1">
            <a:spLocks noChangeArrowheads="1"/>
          </p:cNvSpPr>
          <p:nvPr/>
        </p:nvSpPr>
        <p:spPr bwMode="auto">
          <a:xfrm>
            <a:off x="8342634" y="5857346"/>
            <a:ext cx="1593850" cy="276225"/>
          </a:xfrm>
          <a:prstGeom prst="rect">
            <a:avLst/>
          </a:prstGeom>
          <a:noFill/>
          <a:ln w="12700" algn="ctr">
            <a:noFill/>
            <a:miter lim="800000"/>
          </a:ln>
          <a:effectLst>
            <a:outerShdw algn="ctr" rotWithShape="0">
              <a:srgbClr val="FFFFFF"/>
            </a:outerShdw>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各级业务操作层</a:t>
            </a:r>
            <a:endParaRPr kumimoji="0" lang="zh-CN" altLang="en-US" sz="1200" b="0" i="0" u="none" strike="noStrike" kern="0" cap="none" spc="0" normalizeH="0" baseline="0" noProof="0" dirty="0">
              <a:ln>
                <a:noFill/>
              </a:ln>
              <a:solidFill>
                <a:sysClr val="windowText" lastClr="000000"/>
              </a:solidFill>
              <a:effectLst/>
              <a:uLnTx/>
              <a:uFillTx/>
              <a:latin typeface="+mj-ea"/>
              <a:ea typeface="+mj-ea"/>
            </a:endParaRPr>
          </a:p>
        </p:txBody>
      </p:sp>
      <p:sp>
        <p:nvSpPr>
          <p:cNvPr id="578" name="Line 605"/>
          <p:cNvSpPr>
            <a:spLocks noChangeShapeType="1"/>
          </p:cNvSpPr>
          <p:nvPr/>
        </p:nvSpPr>
        <p:spPr bwMode="auto">
          <a:xfrm>
            <a:off x="6332859" y="4284133"/>
            <a:ext cx="2030413" cy="1068388"/>
          </a:xfrm>
          <a:prstGeom prst="line">
            <a:avLst/>
          </a:prstGeom>
          <a:noFill/>
          <a:ln w="12700">
            <a:solidFill>
              <a:srgbClr val="288FC8"/>
            </a:solidFill>
            <a:round/>
            <a:tailEnd type="triangle" w="med" len="med"/>
          </a:ln>
          <a:effectLst>
            <a:outerShdw algn="ctr" rotWithShape="0">
              <a:srgbClr val="FFFFFF"/>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79" name="Line 606"/>
          <p:cNvSpPr>
            <a:spLocks noChangeShapeType="1"/>
          </p:cNvSpPr>
          <p:nvPr/>
        </p:nvSpPr>
        <p:spPr bwMode="auto">
          <a:xfrm>
            <a:off x="6364609" y="4068233"/>
            <a:ext cx="2051050" cy="323850"/>
          </a:xfrm>
          <a:prstGeom prst="line">
            <a:avLst/>
          </a:prstGeom>
          <a:noFill/>
          <a:ln w="12700">
            <a:solidFill>
              <a:srgbClr val="288FC8"/>
            </a:solidFill>
            <a:round/>
            <a:tailEnd type="triangle" w="med" len="med"/>
          </a:ln>
          <a:effectLst>
            <a:outerShdw algn="ctr" rotWithShape="0">
              <a:srgbClr val="FFFFFF"/>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80" name="Line 607"/>
          <p:cNvSpPr>
            <a:spLocks noChangeShapeType="1"/>
          </p:cNvSpPr>
          <p:nvPr/>
        </p:nvSpPr>
        <p:spPr bwMode="auto">
          <a:xfrm flipV="1">
            <a:off x="6377309" y="3417358"/>
            <a:ext cx="1952625" cy="461963"/>
          </a:xfrm>
          <a:prstGeom prst="line">
            <a:avLst/>
          </a:prstGeom>
          <a:noFill/>
          <a:ln w="12700">
            <a:solidFill>
              <a:srgbClr val="288FC8"/>
            </a:solidFill>
            <a:round/>
            <a:tailEnd type="triangle" w="med" len="med"/>
          </a:ln>
          <a:effectLst>
            <a:outerShdw algn="ctr" rotWithShape="0">
              <a:srgbClr val="FFFFFF"/>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81" name="Text Box 619"/>
          <p:cNvSpPr txBox="1">
            <a:spLocks noChangeArrowheads="1"/>
          </p:cNvSpPr>
          <p:nvPr/>
        </p:nvSpPr>
        <p:spPr bwMode="auto">
          <a:xfrm rot="20837397">
            <a:off x="7402905" y="3048609"/>
            <a:ext cx="982663" cy="460375"/>
          </a:xfrm>
          <a:prstGeom prst="rect">
            <a:avLst/>
          </a:prstGeom>
          <a:noFill/>
          <a:ln w="12700" algn="ctr">
            <a:noFill/>
            <a:miter lim="800000"/>
          </a:ln>
          <a:effectLst>
            <a:outerShdw algn="ctr" rotWithShape="0">
              <a:srgbClr val="FFFFFF"/>
            </a:outerShdw>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关注暴风主要经营指标</a:t>
            </a:r>
            <a:endParaRPr kumimoji="0" lang="zh-CN" altLang="en-US" sz="1200" b="0" i="0" u="none" strike="noStrike" kern="0" cap="none" spc="0" normalizeH="0" baseline="0" noProof="0" dirty="0">
              <a:ln>
                <a:noFill/>
              </a:ln>
              <a:solidFill>
                <a:sysClr val="windowText" lastClr="000000"/>
              </a:solidFill>
              <a:effectLst/>
              <a:uLnTx/>
              <a:uFillTx/>
              <a:latin typeface="+mj-ea"/>
              <a:ea typeface="+mj-ea"/>
            </a:endParaRPr>
          </a:p>
        </p:txBody>
      </p:sp>
      <p:sp>
        <p:nvSpPr>
          <p:cNvPr id="582" name="Text Box 620"/>
          <p:cNvSpPr txBox="1">
            <a:spLocks noChangeArrowheads="1"/>
          </p:cNvSpPr>
          <p:nvPr/>
        </p:nvSpPr>
        <p:spPr bwMode="auto">
          <a:xfrm rot="1668591">
            <a:off x="6865344" y="4510966"/>
            <a:ext cx="1693069" cy="461665"/>
          </a:xfrm>
          <a:prstGeom prst="rect">
            <a:avLst/>
          </a:prstGeom>
          <a:noFill/>
          <a:ln w="12700" algn="ctr">
            <a:noFill/>
            <a:miter lim="800000"/>
          </a:ln>
          <a:effectLst>
            <a:outerShdw algn="ctr" rotWithShape="0">
              <a:srgbClr val="FFFFFF"/>
            </a:outerShdw>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业务人员使用</a:t>
            </a:r>
            <a:r>
              <a:rPr kumimoji="0" lang="en-US" altLang="zh-CN" sz="1200" b="0" i="0" u="none" strike="noStrike" kern="0" cap="none" spc="0" normalizeH="0" baseline="0" noProof="0" dirty="0" smtClean="0">
                <a:ln>
                  <a:noFill/>
                </a:ln>
                <a:solidFill>
                  <a:sysClr val="windowText" lastClr="000000"/>
                </a:solidFill>
                <a:effectLst/>
                <a:uLnTx/>
                <a:uFillTx/>
                <a:latin typeface="+mj-ea"/>
                <a:ea typeface="+mj-ea"/>
              </a:rPr>
              <a:t>BI</a:t>
            </a: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应用实现业务协作和创新</a:t>
            </a:r>
            <a:endParaRPr kumimoji="0" lang="zh-CN" altLang="en-US" sz="1200" b="0" i="0" u="none" strike="noStrike" kern="0" cap="none" spc="0" normalizeH="0" baseline="0" noProof="0" dirty="0">
              <a:ln>
                <a:noFill/>
              </a:ln>
              <a:solidFill>
                <a:sysClr val="windowText" lastClr="000000"/>
              </a:solidFill>
              <a:effectLst/>
              <a:uLnTx/>
              <a:uFillTx/>
              <a:latin typeface="+mj-ea"/>
              <a:ea typeface="+mj-ea"/>
            </a:endParaRPr>
          </a:p>
        </p:txBody>
      </p:sp>
      <p:grpSp>
        <p:nvGrpSpPr>
          <p:cNvPr id="583" name="Group 625"/>
          <p:cNvGrpSpPr/>
          <p:nvPr/>
        </p:nvGrpSpPr>
        <p:grpSpPr bwMode="auto">
          <a:xfrm>
            <a:off x="7494909" y="2090208"/>
            <a:ext cx="825500" cy="723900"/>
            <a:chOff x="2085" y="540"/>
            <a:chExt cx="1764" cy="1757"/>
          </a:xfrm>
        </p:grpSpPr>
        <p:sp>
          <p:nvSpPr>
            <p:cNvPr id="584" name="Freeform 626"/>
            <p:cNvSpPr/>
            <p:nvPr/>
          </p:nvSpPr>
          <p:spPr bwMode="auto">
            <a:xfrm>
              <a:off x="2940" y="1022"/>
              <a:ext cx="431" cy="420"/>
            </a:xfrm>
            <a:custGeom>
              <a:avLst/>
              <a:gdLst>
                <a:gd name="T0" fmla="*/ 427 w 428"/>
                <a:gd name="T1" fmla="*/ 0 h 423"/>
                <a:gd name="T2" fmla="*/ 0 w 428"/>
                <a:gd name="T3" fmla="*/ 422 h 423"/>
                <a:gd name="T4" fmla="*/ 427 w 428"/>
                <a:gd name="T5" fmla="*/ 422 h 423"/>
                <a:gd name="T6" fmla="*/ 427 w 428"/>
                <a:gd name="T7" fmla="*/ 0 h 423"/>
                <a:gd name="T8" fmla="*/ 0 60000 65536"/>
                <a:gd name="T9" fmla="*/ 0 60000 65536"/>
                <a:gd name="T10" fmla="*/ 0 60000 65536"/>
                <a:gd name="T11" fmla="*/ 0 60000 65536"/>
                <a:gd name="T12" fmla="*/ 0 w 428"/>
                <a:gd name="T13" fmla="*/ 0 h 423"/>
                <a:gd name="T14" fmla="*/ 428 w 428"/>
                <a:gd name="T15" fmla="*/ 423 h 423"/>
              </a:gdLst>
              <a:ahLst/>
              <a:cxnLst>
                <a:cxn ang="T8">
                  <a:pos x="T0" y="T1"/>
                </a:cxn>
                <a:cxn ang="T9">
                  <a:pos x="T2" y="T3"/>
                </a:cxn>
                <a:cxn ang="T10">
                  <a:pos x="T4" y="T5"/>
                </a:cxn>
                <a:cxn ang="T11">
                  <a:pos x="T6" y="T7"/>
                </a:cxn>
              </a:cxnLst>
              <a:rect l="T12" t="T13" r="T14" b="T15"/>
              <a:pathLst>
                <a:path w="428" h="423">
                  <a:moveTo>
                    <a:pt x="427" y="0"/>
                  </a:moveTo>
                  <a:lnTo>
                    <a:pt x="0" y="422"/>
                  </a:lnTo>
                  <a:lnTo>
                    <a:pt x="427" y="422"/>
                  </a:lnTo>
                  <a:lnTo>
                    <a:pt x="427"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85" name="Freeform 627"/>
            <p:cNvSpPr/>
            <p:nvPr/>
          </p:nvSpPr>
          <p:spPr bwMode="auto">
            <a:xfrm>
              <a:off x="2940" y="1022"/>
              <a:ext cx="431" cy="420"/>
            </a:xfrm>
            <a:custGeom>
              <a:avLst/>
              <a:gdLst>
                <a:gd name="T0" fmla="*/ 0 w 428"/>
                <a:gd name="T1" fmla="*/ 422 h 423"/>
                <a:gd name="T2" fmla="*/ 427 w 428"/>
                <a:gd name="T3" fmla="*/ 0 h 423"/>
                <a:gd name="T4" fmla="*/ 0 w 428"/>
                <a:gd name="T5" fmla="*/ 0 h 423"/>
                <a:gd name="T6" fmla="*/ 0 w 428"/>
                <a:gd name="T7" fmla="*/ 422 h 423"/>
                <a:gd name="T8" fmla="*/ 0 60000 65536"/>
                <a:gd name="T9" fmla="*/ 0 60000 65536"/>
                <a:gd name="T10" fmla="*/ 0 60000 65536"/>
                <a:gd name="T11" fmla="*/ 0 60000 65536"/>
                <a:gd name="T12" fmla="*/ 0 w 428"/>
                <a:gd name="T13" fmla="*/ 0 h 423"/>
                <a:gd name="T14" fmla="*/ 428 w 428"/>
                <a:gd name="T15" fmla="*/ 423 h 423"/>
              </a:gdLst>
              <a:ahLst/>
              <a:cxnLst>
                <a:cxn ang="T8">
                  <a:pos x="T0" y="T1"/>
                </a:cxn>
                <a:cxn ang="T9">
                  <a:pos x="T2" y="T3"/>
                </a:cxn>
                <a:cxn ang="T10">
                  <a:pos x="T4" y="T5"/>
                </a:cxn>
                <a:cxn ang="T11">
                  <a:pos x="T6" y="T7"/>
                </a:cxn>
              </a:cxnLst>
              <a:rect l="T12" t="T13" r="T14" b="T15"/>
              <a:pathLst>
                <a:path w="428" h="423">
                  <a:moveTo>
                    <a:pt x="0" y="422"/>
                  </a:moveTo>
                  <a:lnTo>
                    <a:pt x="427" y="0"/>
                  </a:lnTo>
                  <a:lnTo>
                    <a:pt x="0" y="0"/>
                  </a:lnTo>
                  <a:lnTo>
                    <a:pt x="0" y="422"/>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86" name="Rectangle 628"/>
            <p:cNvSpPr>
              <a:spLocks noChangeArrowheads="1"/>
            </p:cNvSpPr>
            <p:nvPr/>
          </p:nvSpPr>
          <p:spPr bwMode="auto">
            <a:xfrm>
              <a:off x="2994" y="1072"/>
              <a:ext cx="322" cy="316"/>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87" name="Freeform 629"/>
            <p:cNvSpPr/>
            <p:nvPr/>
          </p:nvSpPr>
          <p:spPr bwMode="auto">
            <a:xfrm>
              <a:off x="2512" y="1022"/>
              <a:ext cx="431" cy="420"/>
            </a:xfrm>
            <a:custGeom>
              <a:avLst/>
              <a:gdLst>
                <a:gd name="T0" fmla="*/ 428 w 429"/>
                <a:gd name="T1" fmla="*/ 0 h 423"/>
                <a:gd name="T2" fmla="*/ 0 w 429"/>
                <a:gd name="T3" fmla="*/ 422 h 423"/>
                <a:gd name="T4" fmla="*/ 428 w 429"/>
                <a:gd name="T5" fmla="*/ 422 h 423"/>
                <a:gd name="T6" fmla="*/ 428 w 429"/>
                <a:gd name="T7" fmla="*/ 0 h 423"/>
                <a:gd name="T8" fmla="*/ 0 60000 65536"/>
                <a:gd name="T9" fmla="*/ 0 60000 65536"/>
                <a:gd name="T10" fmla="*/ 0 60000 65536"/>
                <a:gd name="T11" fmla="*/ 0 60000 65536"/>
                <a:gd name="T12" fmla="*/ 0 w 429"/>
                <a:gd name="T13" fmla="*/ 0 h 423"/>
                <a:gd name="T14" fmla="*/ 429 w 429"/>
                <a:gd name="T15" fmla="*/ 423 h 423"/>
              </a:gdLst>
              <a:ahLst/>
              <a:cxnLst>
                <a:cxn ang="T8">
                  <a:pos x="T0" y="T1"/>
                </a:cxn>
                <a:cxn ang="T9">
                  <a:pos x="T2" y="T3"/>
                </a:cxn>
                <a:cxn ang="T10">
                  <a:pos x="T4" y="T5"/>
                </a:cxn>
                <a:cxn ang="T11">
                  <a:pos x="T6" y="T7"/>
                </a:cxn>
              </a:cxnLst>
              <a:rect l="T12" t="T13" r="T14" b="T15"/>
              <a:pathLst>
                <a:path w="429" h="423">
                  <a:moveTo>
                    <a:pt x="428" y="0"/>
                  </a:moveTo>
                  <a:lnTo>
                    <a:pt x="0" y="422"/>
                  </a:lnTo>
                  <a:lnTo>
                    <a:pt x="428" y="422"/>
                  </a:lnTo>
                  <a:lnTo>
                    <a:pt x="428"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88" name="Freeform 630"/>
            <p:cNvSpPr/>
            <p:nvPr/>
          </p:nvSpPr>
          <p:spPr bwMode="auto">
            <a:xfrm>
              <a:off x="2512" y="1022"/>
              <a:ext cx="431" cy="420"/>
            </a:xfrm>
            <a:custGeom>
              <a:avLst/>
              <a:gdLst>
                <a:gd name="T0" fmla="*/ 0 w 429"/>
                <a:gd name="T1" fmla="*/ 422 h 423"/>
                <a:gd name="T2" fmla="*/ 428 w 429"/>
                <a:gd name="T3" fmla="*/ 0 h 423"/>
                <a:gd name="T4" fmla="*/ 0 w 429"/>
                <a:gd name="T5" fmla="*/ 0 h 423"/>
                <a:gd name="T6" fmla="*/ 0 w 429"/>
                <a:gd name="T7" fmla="*/ 422 h 423"/>
                <a:gd name="T8" fmla="*/ 0 60000 65536"/>
                <a:gd name="T9" fmla="*/ 0 60000 65536"/>
                <a:gd name="T10" fmla="*/ 0 60000 65536"/>
                <a:gd name="T11" fmla="*/ 0 60000 65536"/>
                <a:gd name="T12" fmla="*/ 0 w 429"/>
                <a:gd name="T13" fmla="*/ 0 h 423"/>
                <a:gd name="T14" fmla="*/ 429 w 429"/>
                <a:gd name="T15" fmla="*/ 423 h 423"/>
              </a:gdLst>
              <a:ahLst/>
              <a:cxnLst>
                <a:cxn ang="T8">
                  <a:pos x="T0" y="T1"/>
                </a:cxn>
                <a:cxn ang="T9">
                  <a:pos x="T2" y="T3"/>
                </a:cxn>
                <a:cxn ang="T10">
                  <a:pos x="T4" y="T5"/>
                </a:cxn>
                <a:cxn ang="T11">
                  <a:pos x="T6" y="T7"/>
                </a:cxn>
              </a:cxnLst>
              <a:rect l="T12" t="T13" r="T14" b="T15"/>
              <a:pathLst>
                <a:path w="429" h="423">
                  <a:moveTo>
                    <a:pt x="0" y="422"/>
                  </a:moveTo>
                  <a:lnTo>
                    <a:pt x="428" y="0"/>
                  </a:lnTo>
                  <a:lnTo>
                    <a:pt x="0" y="0"/>
                  </a:lnTo>
                  <a:lnTo>
                    <a:pt x="0" y="422"/>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89" name="Rectangle 631"/>
            <p:cNvSpPr>
              <a:spLocks noChangeArrowheads="1"/>
            </p:cNvSpPr>
            <p:nvPr/>
          </p:nvSpPr>
          <p:spPr bwMode="auto">
            <a:xfrm>
              <a:off x="2563" y="1072"/>
              <a:ext cx="322" cy="316"/>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0" name="Freeform 632"/>
            <p:cNvSpPr/>
            <p:nvPr/>
          </p:nvSpPr>
          <p:spPr bwMode="auto">
            <a:xfrm>
              <a:off x="2085" y="1022"/>
              <a:ext cx="427" cy="420"/>
            </a:xfrm>
            <a:custGeom>
              <a:avLst/>
              <a:gdLst>
                <a:gd name="T0" fmla="*/ 428 w 429"/>
                <a:gd name="T1" fmla="*/ 0 h 423"/>
                <a:gd name="T2" fmla="*/ 0 w 429"/>
                <a:gd name="T3" fmla="*/ 422 h 423"/>
                <a:gd name="T4" fmla="*/ 428 w 429"/>
                <a:gd name="T5" fmla="*/ 422 h 423"/>
                <a:gd name="T6" fmla="*/ 428 w 429"/>
                <a:gd name="T7" fmla="*/ 0 h 423"/>
                <a:gd name="T8" fmla="*/ 0 60000 65536"/>
                <a:gd name="T9" fmla="*/ 0 60000 65536"/>
                <a:gd name="T10" fmla="*/ 0 60000 65536"/>
                <a:gd name="T11" fmla="*/ 0 60000 65536"/>
                <a:gd name="T12" fmla="*/ 0 w 429"/>
                <a:gd name="T13" fmla="*/ 0 h 423"/>
                <a:gd name="T14" fmla="*/ 429 w 429"/>
                <a:gd name="T15" fmla="*/ 423 h 423"/>
              </a:gdLst>
              <a:ahLst/>
              <a:cxnLst>
                <a:cxn ang="T8">
                  <a:pos x="T0" y="T1"/>
                </a:cxn>
                <a:cxn ang="T9">
                  <a:pos x="T2" y="T3"/>
                </a:cxn>
                <a:cxn ang="T10">
                  <a:pos x="T4" y="T5"/>
                </a:cxn>
                <a:cxn ang="T11">
                  <a:pos x="T6" y="T7"/>
                </a:cxn>
              </a:cxnLst>
              <a:rect l="T12" t="T13" r="T14" b="T15"/>
              <a:pathLst>
                <a:path w="429" h="423">
                  <a:moveTo>
                    <a:pt x="428" y="0"/>
                  </a:moveTo>
                  <a:lnTo>
                    <a:pt x="0" y="422"/>
                  </a:lnTo>
                  <a:lnTo>
                    <a:pt x="428" y="422"/>
                  </a:lnTo>
                  <a:lnTo>
                    <a:pt x="428"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1" name="Freeform 633"/>
            <p:cNvSpPr/>
            <p:nvPr/>
          </p:nvSpPr>
          <p:spPr bwMode="auto">
            <a:xfrm>
              <a:off x="2085" y="1022"/>
              <a:ext cx="427" cy="420"/>
            </a:xfrm>
            <a:custGeom>
              <a:avLst/>
              <a:gdLst>
                <a:gd name="T0" fmla="*/ 0 w 429"/>
                <a:gd name="T1" fmla="*/ 422 h 423"/>
                <a:gd name="T2" fmla="*/ 428 w 429"/>
                <a:gd name="T3" fmla="*/ 0 h 423"/>
                <a:gd name="T4" fmla="*/ 0 w 429"/>
                <a:gd name="T5" fmla="*/ 0 h 423"/>
                <a:gd name="T6" fmla="*/ 0 w 429"/>
                <a:gd name="T7" fmla="*/ 422 h 423"/>
                <a:gd name="T8" fmla="*/ 0 60000 65536"/>
                <a:gd name="T9" fmla="*/ 0 60000 65536"/>
                <a:gd name="T10" fmla="*/ 0 60000 65536"/>
                <a:gd name="T11" fmla="*/ 0 60000 65536"/>
                <a:gd name="T12" fmla="*/ 0 w 429"/>
                <a:gd name="T13" fmla="*/ 0 h 423"/>
                <a:gd name="T14" fmla="*/ 429 w 429"/>
                <a:gd name="T15" fmla="*/ 423 h 423"/>
              </a:gdLst>
              <a:ahLst/>
              <a:cxnLst>
                <a:cxn ang="T8">
                  <a:pos x="T0" y="T1"/>
                </a:cxn>
                <a:cxn ang="T9">
                  <a:pos x="T2" y="T3"/>
                </a:cxn>
                <a:cxn ang="T10">
                  <a:pos x="T4" y="T5"/>
                </a:cxn>
                <a:cxn ang="T11">
                  <a:pos x="T6" y="T7"/>
                </a:cxn>
              </a:cxnLst>
              <a:rect l="T12" t="T13" r="T14" b="T15"/>
              <a:pathLst>
                <a:path w="429" h="423">
                  <a:moveTo>
                    <a:pt x="0" y="422"/>
                  </a:moveTo>
                  <a:lnTo>
                    <a:pt x="428" y="0"/>
                  </a:lnTo>
                  <a:lnTo>
                    <a:pt x="0" y="0"/>
                  </a:lnTo>
                  <a:lnTo>
                    <a:pt x="0" y="422"/>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2" name="Freeform 634"/>
            <p:cNvSpPr/>
            <p:nvPr/>
          </p:nvSpPr>
          <p:spPr bwMode="auto">
            <a:xfrm>
              <a:off x="2940" y="1442"/>
              <a:ext cx="431" cy="428"/>
            </a:xfrm>
            <a:custGeom>
              <a:avLst/>
              <a:gdLst>
                <a:gd name="T0" fmla="*/ 427 w 428"/>
                <a:gd name="T1" fmla="*/ 0 h 428"/>
                <a:gd name="T2" fmla="*/ 0 w 428"/>
                <a:gd name="T3" fmla="*/ 427 h 428"/>
                <a:gd name="T4" fmla="*/ 427 w 428"/>
                <a:gd name="T5" fmla="*/ 427 h 428"/>
                <a:gd name="T6" fmla="*/ 427 w 428"/>
                <a:gd name="T7" fmla="*/ 0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427" y="0"/>
                  </a:moveTo>
                  <a:lnTo>
                    <a:pt x="0" y="427"/>
                  </a:lnTo>
                  <a:lnTo>
                    <a:pt x="427" y="427"/>
                  </a:lnTo>
                  <a:lnTo>
                    <a:pt x="427"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3" name="Rectangle 635"/>
            <p:cNvSpPr>
              <a:spLocks noChangeArrowheads="1"/>
            </p:cNvSpPr>
            <p:nvPr/>
          </p:nvSpPr>
          <p:spPr bwMode="auto">
            <a:xfrm>
              <a:off x="2994" y="1496"/>
              <a:ext cx="322" cy="320"/>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4" name="Freeform 636"/>
            <p:cNvSpPr/>
            <p:nvPr/>
          </p:nvSpPr>
          <p:spPr bwMode="auto">
            <a:xfrm>
              <a:off x="2085" y="1442"/>
              <a:ext cx="427"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5" name="Rectangle 637"/>
            <p:cNvSpPr>
              <a:spLocks noChangeArrowheads="1"/>
            </p:cNvSpPr>
            <p:nvPr/>
          </p:nvSpPr>
          <p:spPr bwMode="auto">
            <a:xfrm>
              <a:off x="2139" y="1496"/>
              <a:ext cx="319" cy="320"/>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6" name="Freeform 638"/>
            <p:cNvSpPr/>
            <p:nvPr/>
          </p:nvSpPr>
          <p:spPr bwMode="auto">
            <a:xfrm>
              <a:off x="2512" y="1442"/>
              <a:ext cx="431"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7" name="Rectangle 639"/>
            <p:cNvSpPr>
              <a:spLocks noChangeArrowheads="1"/>
            </p:cNvSpPr>
            <p:nvPr/>
          </p:nvSpPr>
          <p:spPr bwMode="auto">
            <a:xfrm>
              <a:off x="2563" y="1496"/>
              <a:ext cx="322" cy="320"/>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8" name="Freeform 640"/>
            <p:cNvSpPr/>
            <p:nvPr/>
          </p:nvSpPr>
          <p:spPr bwMode="auto">
            <a:xfrm>
              <a:off x="2940" y="1869"/>
              <a:ext cx="431" cy="428"/>
            </a:xfrm>
            <a:custGeom>
              <a:avLst/>
              <a:gdLst>
                <a:gd name="T0" fmla="*/ 427 w 428"/>
                <a:gd name="T1" fmla="*/ 0 h 428"/>
                <a:gd name="T2" fmla="*/ 0 w 428"/>
                <a:gd name="T3" fmla="*/ 427 h 428"/>
                <a:gd name="T4" fmla="*/ 427 w 428"/>
                <a:gd name="T5" fmla="*/ 427 h 428"/>
                <a:gd name="T6" fmla="*/ 427 w 428"/>
                <a:gd name="T7" fmla="*/ 0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427" y="0"/>
                  </a:moveTo>
                  <a:lnTo>
                    <a:pt x="0" y="427"/>
                  </a:lnTo>
                  <a:lnTo>
                    <a:pt x="427" y="427"/>
                  </a:lnTo>
                  <a:lnTo>
                    <a:pt x="427"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9" name="Freeform 641"/>
            <p:cNvSpPr/>
            <p:nvPr/>
          </p:nvSpPr>
          <p:spPr bwMode="auto">
            <a:xfrm>
              <a:off x="2940" y="1869"/>
              <a:ext cx="431" cy="428"/>
            </a:xfrm>
            <a:custGeom>
              <a:avLst/>
              <a:gdLst>
                <a:gd name="T0" fmla="*/ 0 w 428"/>
                <a:gd name="T1" fmla="*/ 427 h 428"/>
                <a:gd name="T2" fmla="*/ 427 w 428"/>
                <a:gd name="T3" fmla="*/ 0 h 428"/>
                <a:gd name="T4" fmla="*/ 0 w 428"/>
                <a:gd name="T5" fmla="*/ 0 h 428"/>
                <a:gd name="T6" fmla="*/ 0 w 428"/>
                <a:gd name="T7" fmla="*/ 427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0" y="427"/>
                  </a:moveTo>
                  <a:lnTo>
                    <a:pt x="427"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0" name="Rectangle 642"/>
            <p:cNvSpPr>
              <a:spLocks noChangeArrowheads="1"/>
            </p:cNvSpPr>
            <p:nvPr/>
          </p:nvSpPr>
          <p:spPr bwMode="auto">
            <a:xfrm>
              <a:off x="2994" y="1919"/>
              <a:ext cx="322"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1" name="Freeform 643"/>
            <p:cNvSpPr/>
            <p:nvPr/>
          </p:nvSpPr>
          <p:spPr bwMode="auto">
            <a:xfrm>
              <a:off x="2512" y="1869"/>
              <a:ext cx="431"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2" name="Freeform 644"/>
            <p:cNvSpPr/>
            <p:nvPr/>
          </p:nvSpPr>
          <p:spPr bwMode="auto">
            <a:xfrm>
              <a:off x="2512" y="1869"/>
              <a:ext cx="431" cy="428"/>
            </a:xfrm>
            <a:custGeom>
              <a:avLst/>
              <a:gdLst>
                <a:gd name="T0" fmla="*/ 0 w 429"/>
                <a:gd name="T1" fmla="*/ 427 h 428"/>
                <a:gd name="T2" fmla="*/ 428 w 429"/>
                <a:gd name="T3" fmla="*/ 0 h 428"/>
                <a:gd name="T4" fmla="*/ 0 w 429"/>
                <a:gd name="T5" fmla="*/ 0 h 428"/>
                <a:gd name="T6" fmla="*/ 0 w 429"/>
                <a:gd name="T7" fmla="*/ 427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0" y="427"/>
                  </a:moveTo>
                  <a:lnTo>
                    <a:pt x="428"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3" name="Rectangle 645"/>
            <p:cNvSpPr>
              <a:spLocks noChangeArrowheads="1"/>
            </p:cNvSpPr>
            <p:nvPr/>
          </p:nvSpPr>
          <p:spPr bwMode="auto">
            <a:xfrm>
              <a:off x="2563" y="1919"/>
              <a:ext cx="322"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4" name="Freeform 646"/>
            <p:cNvSpPr/>
            <p:nvPr/>
          </p:nvSpPr>
          <p:spPr bwMode="auto">
            <a:xfrm>
              <a:off x="3367" y="1257"/>
              <a:ext cx="163" cy="185"/>
            </a:xfrm>
            <a:custGeom>
              <a:avLst/>
              <a:gdLst>
                <a:gd name="T0" fmla="*/ 0 w 161"/>
                <a:gd name="T1" fmla="*/ 159 h 186"/>
                <a:gd name="T2" fmla="*/ 0 w 161"/>
                <a:gd name="T3" fmla="*/ 185 h 186"/>
                <a:gd name="T4" fmla="*/ 160 w 161"/>
                <a:gd name="T5" fmla="*/ 26 h 186"/>
                <a:gd name="T6" fmla="*/ 160 w 161"/>
                <a:gd name="T7" fmla="*/ 0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0" y="185"/>
                  </a:lnTo>
                  <a:lnTo>
                    <a:pt x="160" y="26"/>
                  </a:lnTo>
                  <a:lnTo>
                    <a:pt x="160" y="0"/>
                  </a:lnTo>
                  <a:lnTo>
                    <a:pt x="0" y="159"/>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5" name="Freeform 647"/>
            <p:cNvSpPr/>
            <p:nvPr/>
          </p:nvSpPr>
          <p:spPr bwMode="auto">
            <a:xfrm>
              <a:off x="3422" y="941"/>
              <a:ext cx="109" cy="424"/>
            </a:xfrm>
            <a:custGeom>
              <a:avLst/>
              <a:gdLst>
                <a:gd name="T0" fmla="*/ 0 w 108"/>
                <a:gd name="T1" fmla="*/ 422 h 423"/>
                <a:gd name="T2" fmla="*/ 0 w 108"/>
                <a:gd name="T3" fmla="*/ 106 h 423"/>
                <a:gd name="T4" fmla="*/ 107 w 108"/>
                <a:gd name="T5" fmla="*/ 0 h 423"/>
                <a:gd name="T6" fmla="*/ 107 w 108"/>
                <a:gd name="T7" fmla="*/ 317 h 423"/>
                <a:gd name="T8" fmla="*/ 0 w 108"/>
                <a:gd name="T9" fmla="*/ 422 h 423"/>
                <a:gd name="T10" fmla="*/ 0 60000 65536"/>
                <a:gd name="T11" fmla="*/ 0 60000 65536"/>
                <a:gd name="T12" fmla="*/ 0 60000 65536"/>
                <a:gd name="T13" fmla="*/ 0 60000 65536"/>
                <a:gd name="T14" fmla="*/ 0 60000 65536"/>
                <a:gd name="T15" fmla="*/ 0 w 108"/>
                <a:gd name="T16" fmla="*/ 0 h 423"/>
                <a:gd name="T17" fmla="*/ 108 w 108"/>
                <a:gd name="T18" fmla="*/ 423 h 423"/>
              </a:gdLst>
              <a:ahLst/>
              <a:cxnLst>
                <a:cxn ang="T10">
                  <a:pos x="T0" y="T1"/>
                </a:cxn>
                <a:cxn ang="T11">
                  <a:pos x="T2" y="T3"/>
                </a:cxn>
                <a:cxn ang="T12">
                  <a:pos x="T4" y="T5"/>
                </a:cxn>
                <a:cxn ang="T13">
                  <a:pos x="T6" y="T7"/>
                </a:cxn>
                <a:cxn ang="T14">
                  <a:pos x="T8" y="T9"/>
                </a:cxn>
              </a:cxnLst>
              <a:rect l="T15" t="T16" r="T17" b="T18"/>
              <a:pathLst>
                <a:path w="108" h="423">
                  <a:moveTo>
                    <a:pt x="0" y="422"/>
                  </a:moveTo>
                  <a:lnTo>
                    <a:pt x="0" y="106"/>
                  </a:lnTo>
                  <a:lnTo>
                    <a:pt x="107" y="0"/>
                  </a:lnTo>
                  <a:lnTo>
                    <a:pt x="107" y="317"/>
                  </a:lnTo>
                  <a:lnTo>
                    <a:pt x="0" y="422"/>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6" name="Freeform 648"/>
            <p:cNvSpPr/>
            <p:nvPr/>
          </p:nvSpPr>
          <p:spPr bwMode="auto">
            <a:xfrm>
              <a:off x="3367" y="1022"/>
              <a:ext cx="54" cy="420"/>
            </a:xfrm>
            <a:custGeom>
              <a:avLst/>
              <a:gdLst>
                <a:gd name="T0" fmla="*/ 0 w 54"/>
                <a:gd name="T1" fmla="*/ 0 h 423"/>
                <a:gd name="T2" fmla="*/ 0 w 54"/>
                <a:gd name="T3" fmla="*/ 422 h 423"/>
                <a:gd name="T4" fmla="*/ 53 w 54"/>
                <a:gd name="T5" fmla="*/ 343 h 423"/>
                <a:gd name="T6" fmla="*/ 53 w 54"/>
                <a:gd name="T7" fmla="*/ 26 h 423"/>
                <a:gd name="T8" fmla="*/ 0 w 54"/>
                <a:gd name="T9" fmla="*/ 0 h 423"/>
                <a:gd name="T10" fmla="*/ 0 60000 65536"/>
                <a:gd name="T11" fmla="*/ 0 60000 65536"/>
                <a:gd name="T12" fmla="*/ 0 60000 65536"/>
                <a:gd name="T13" fmla="*/ 0 60000 65536"/>
                <a:gd name="T14" fmla="*/ 0 60000 65536"/>
                <a:gd name="T15" fmla="*/ 0 w 54"/>
                <a:gd name="T16" fmla="*/ 0 h 423"/>
                <a:gd name="T17" fmla="*/ 54 w 54"/>
                <a:gd name="T18" fmla="*/ 423 h 423"/>
              </a:gdLst>
              <a:ahLst/>
              <a:cxnLst>
                <a:cxn ang="T10">
                  <a:pos x="T0" y="T1"/>
                </a:cxn>
                <a:cxn ang="T11">
                  <a:pos x="T2" y="T3"/>
                </a:cxn>
                <a:cxn ang="T12">
                  <a:pos x="T4" y="T5"/>
                </a:cxn>
                <a:cxn ang="T13">
                  <a:pos x="T6" y="T7"/>
                </a:cxn>
                <a:cxn ang="T14">
                  <a:pos x="T8" y="T9"/>
                </a:cxn>
              </a:cxnLst>
              <a:rect l="T15" t="T16" r="T17" b="T18"/>
              <a:pathLst>
                <a:path w="54" h="423">
                  <a:moveTo>
                    <a:pt x="0" y="0"/>
                  </a:moveTo>
                  <a:lnTo>
                    <a:pt x="0" y="422"/>
                  </a:lnTo>
                  <a:lnTo>
                    <a:pt x="53" y="343"/>
                  </a:lnTo>
                  <a:lnTo>
                    <a:pt x="53" y="26"/>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7" name="Freeform 649"/>
            <p:cNvSpPr/>
            <p:nvPr/>
          </p:nvSpPr>
          <p:spPr bwMode="auto">
            <a:xfrm>
              <a:off x="3367" y="860"/>
              <a:ext cx="163" cy="185"/>
            </a:xfrm>
            <a:custGeom>
              <a:avLst/>
              <a:gdLst>
                <a:gd name="T0" fmla="*/ 0 w 161"/>
                <a:gd name="T1" fmla="*/ 159 h 186"/>
                <a:gd name="T2" fmla="*/ 160 w 161"/>
                <a:gd name="T3" fmla="*/ 0 h 186"/>
                <a:gd name="T4" fmla="*/ 160 w 161"/>
                <a:gd name="T5" fmla="*/ 79 h 186"/>
                <a:gd name="T6" fmla="*/ 53 w 161"/>
                <a:gd name="T7" fmla="*/ 185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160" y="0"/>
                  </a:lnTo>
                  <a:lnTo>
                    <a:pt x="160" y="79"/>
                  </a:lnTo>
                  <a:lnTo>
                    <a:pt x="53" y="185"/>
                  </a:lnTo>
                  <a:lnTo>
                    <a:pt x="0" y="159"/>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8" name="Freeform 650"/>
            <p:cNvSpPr/>
            <p:nvPr/>
          </p:nvSpPr>
          <p:spPr bwMode="auto">
            <a:xfrm>
              <a:off x="3021" y="860"/>
              <a:ext cx="424" cy="108"/>
            </a:xfrm>
            <a:custGeom>
              <a:avLst/>
              <a:gdLst>
                <a:gd name="T0" fmla="*/ 0 w 425"/>
                <a:gd name="T1" fmla="*/ 107 h 108"/>
                <a:gd name="T2" fmla="*/ 318 w 425"/>
                <a:gd name="T3" fmla="*/ 107 h 108"/>
                <a:gd name="T4" fmla="*/ 424 w 425"/>
                <a:gd name="T5" fmla="*/ 0 h 108"/>
                <a:gd name="T6" fmla="*/ 106 w 425"/>
                <a:gd name="T7" fmla="*/ 0 h 108"/>
                <a:gd name="T8" fmla="*/ 0 w 425"/>
                <a:gd name="T9" fmla="*/ 107 h 108"/>
                <a:gd name="T10" fmla="*/ 0 60000 65536"/>
                <a:gd name="T11" fmla="*/ 0 60000 65536"/>
                <a:gd name="T12" fmla="*/ 0 60000 65536"/>
                <a:gd name="T13" fmla="*/ 0 60000 65536"/>
                <a:gd name="T14" fmla="*/ 0 60000 65536"/>
                <a:gd name="T15" fmla="*/ 0 w 425"/>
                <a:gd name="T16" fmla="*/ 0 h 108"/>
                <a:gd name="T17" fmla="*/ 425 w 425"/>
                <a:gd name="T18" fmla="*/ 108 h 108"/>
              </a:gdLst>
              <a:ahLst/>
              <a:cxnLst>
                <a:cxn ang="T10">
                  <a:pos x="T0" y="T1"/>
                </a:cxn>
                <a:cxn ang="T11">
                  <a:pos x="T2" y="T3"/>
                </a:cxn>
                <a:cxn ang="T12">
                  <a:pos x="T4" y="T5"/>
                </a:cxn>
                <a:cxn ang="T13">
                  <a:pos x="T6" y="T7"/>
                </a:cxn>
                <a:cxn ang="T14">
                  <a:pos x="T8" y="T9"/>
                </a:cxn>
              </a:cxnLst>
              <a:rect l="T15" t="T16" r="T17" b="T18"/>
              <a:pathLst>
                <a:path w="425" h="108">
                  <a:moveTo>
                    <a:pt x="0" y="107"/>
                  </a:moveTo>
                  <a:lnTo>
                    <a:pt x="318" y="107"/>
                  </a:lnTo>
                  <a:lnTo>
                    <a:pt x="424" y="0"/>
                  </a:lnTo>
                  <a:lnTo>
                    <a:pt x="106" y="0"/>
                  </a:lnTo>
                  <a:lnTo>
                    <a:pt x="0" y="10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9" name="Freeform 651"/>
            <p:cNvSpPr/>
            <p:nvPr/>
          </p:nvSpPr>
          <p:spPr bwMode="auto">
            <a:xfrm>
              <a:off x="2940" y="860"/>
              <a:ext cx="190" cy="162"/>
            </a:xfrm>
            <a:custGeom>
              <a:avLst/>
              <a:gdLst>
                <a:gd name="T0" fmla="*/ 0 w 188"/>
                <a:gd name="T1" fmla="*/ 160 h 161"/>
                <a:gd name="T2" fmla="*/ 80 w 188"/>
                <a:gd name="T3" fmla="*/ 107 h 161"/>
                <a:gd name="T4" fmla="*/ 187 w 188"/>
                <a:gd name="T5" fmla="*/ 0 h 161"/>
                <a:gd name="T6" fmla="*/ 160 w 188"/>
                <a:gd name="T7" fmla="*/ 0 h 161"/>
                <a:gd name="T8" fmla="*/ 0 w 188"/>
                <a:gd name="T9" fmla="*/ 160 h 161"/>
                <a:gd name="T10" fmla="*/ 0 60000 65536"/>
                <a:gd name="T11" fmla="*/ 0 60000 65536"/>
                <a:gd name="T12" fmla="*/ 0 60000 65536"/>
                <a:gd name="T13" fmla="*/ 0 60000 65536"/>
                <a:gd name="T14" fmla="*/ 0 60000 65536"/>
                <a:gd name="T15" fmla="*/ 0 w 188"/>
                <a:gd name="T16" fmla="*/ 0 h 161"/>
                <a:gd name="T17" fmla="*/ 188 w 188"/>
                <a:gd name="T18" fmla="*/ 161 h 161"/>
              </a:gdLst>
              <a:ahLst/>
              <a:cxnLst>
                <a:cxn ang="T10">
                  <a:pos x="T0" y="T1"/>
                </a:cxn>
                <a:cxn ang="T11">
                  <a:pos x="T2" y="T3"/>
                </a:cxn>
                <a:cxn ang="T12">
                  <a:pos x="T4" y="T5"/>
                </a:cxn>
                <a:cxn ang="T13">
                  <a:pos x="T6" y="T7"/>
                </a:cxn>
                <a:cxn ang="T14">
                  <a:pos x="T8" y="T9"/>
                </a:cxn>
              </a:cxnLst>
              <a:rect l="T15" t="T16" r="T17" b="T18"/>
              <a:pathLst>
                <a:path w="188" h="161">
                  <a:moveTo>
                    <a:pt x="0" y="160"/>
                  </a:moveTo>
                  <a:lnTo>
                    <a:pt x="80" y="107"/>
                  </a:lnTo>
                  <a:lnTo>
                    <a:pt x="187" y="0"/>
                  </a:lnTo>
                  <a:lnTo>
                    <a:pt x="160"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0" name="Freeform 652"/>
            <p:cNvSpPr/>
            <p:nvPr/>
          </p:nvSpPr>
          <p:spPr bwMode="auto">
            <a:xfrm>
              <a:off x="3340" y="860"/>
              <a:ext cx="190" cy="162"/>
            </a:xfrm>
            <a:custGeom>
              <a:avLst/>
              <a:gdLst>
                <a:gd name="T0" fmla="*/ 27 w 188"/>
                <a:gd name="T1" fmla="*/ 160 h 161"/>
                <a:gd name="T2" fmla="*/ 0 w 188"/>
                <a:gd name="T3" fmla="*/ 107 h 161"/>
                <a:gd name="T4" fmla="*/ 107 w 188"/>
                <a:gd name="T5" fmla="*/ 0 h 161"/>
                <a:gd name="T6" fmla="*/ 187 w 188"/>
                <a:gd name="T7" fmla="*/ 0 h 161"/>
                <a:gd name="T8" fmla="*/ 27 w 188"/>
                <a:gd name="T9" fmla="*/ 160 h 161"/>
                <a:gd name="T10" fmla="*/ 0 60000 65536"/>
                <a:gd name="T11" fmla="*/ 0 60000 65536"/>
                <a:gd name="T12" fmla="*/ 0 60000 65536"/>
                <a:gd name="T13" fmla="*/ 0 60000 65536"/>
                <a:gd name="T14" fmla="*/ 0 60000 65536"/>
                <a:gd name="T15" fmla="*/ 0 w 188"/>
                <a:gd name="T16" fmla="*/ 0 h 161"/>
                <a:gd name="T17" fmla="*/ 188 w 188"/>
                <a:gd name="T18" fmla="*/ 161 h 161"/>
              </a:gdLst>
              <a:ahLst/>
              <a:cxnLst>
                <a:cxn ang="T10">
                  <a:pos x="T0" y="T1"/>
                </a:cxn>
                <a:cxn ang="T11">
                  <a:pos x="T2" y="T3"/>
                </a:cxn>
                <a:cxn ang="T12">
                  <a:pos x="T4" y="T5"/>
                </a:cxn>
                <a:cxn ang="T13">
                  <a:pos x="T6" y="T7"/>
                </a:cxn>
                <a:cxn ang="T14">
                  <a:pos x="T8" y="T9"/>
                </a:cxn>
              </a:cxnLst>
              <a:rect l="T15" t="T16" r="T17" b="T18"/>
              <a:pathLst>
                <a:path w="188" h="161">
                  <a:moveTo>
                    <a:pt x="27" y="160"/>
                  </a:moveTo>
                  <a:lnTo>
                    <a:pt x="0" y="107"/>
                  </a:lnTo>
                  <a:lnTo>
                    <a:pt x="107" y="0"/>
                  </a:lnTo>
                  <a:lnTo>
                    <a:pt x="187"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1" name="Freeform 653"/>
            <p:cNvSpPr/>
            <p:nvPr/>
          </p:nvSpPr>
          <p:spPr bwMode="auto">
            <a:xfrm>
              <a:off x="2940" y="968"/>
              <a:ext cx="431" cy="54"/>
            </a:xfrm>
            <a:custGeom>
              <a:avLst/>
              <a:gdLst>
                <a:gd name="T0" fmla="*/ 0 w 428"/>
                <a:gd name="T1" fmla="*/ 53 h 54"/>
                <a:gd name="T2" fmla="*/ 80 w 428"/>
                <a:gd name="T3" fmla="*/ 0 h 54"/>
                <a:gd name="T4" fmla="*/ 400 w 428"/>
                <a:gd name="T5" fmla="*/ 0 h 54"/>
                <a:gd name="T6" fmla="*/ 427 w 428"/>
                <a:gd name="T7" fmla="*/ 53 h 54"/>
                <a:gd name="T8" fmla="*/ 0 w 428"/>
                <a:gd name="T9" fmla="*/ 53 h 54"/>
                <a:gd name="T10" fmla="*/ 0 60000 65536"/>
                <a:gd name="T11" fmla="*/ 0 60000 65536"/>
                <a:gd name="T12" fmla="*/ 0 60000 65536"/>
                <a:gd name="T13" fmla="*/ 0 60000 65536"/>
                <a:gd name="T14" fmla="*/ 0 60000 65536"/>
                <a:gd name="T15" fmla="*/ 0 w 428"/>
                <a:gd name="T16" fmla="*/ 0 h 54"/>
                <a:gd name="T17" fmla="*/ 428 w 428"/>
                <a:gd name="T18" fmla="*/ 54 h 54"/>
              </a:gdLst>
              <a:ahLst/>
              <a:cxnLst>
                <a:cxn ang="T10">
                  <a:pos x="T0" y="T1"/>
                </a:cxn>
                <a:cxn ang="T11">
                  <a:pos x="T2" y="T3"/>
                </a:cxn>
                <a:cxn ang="T12">
                  <a:pos x="T4" y="T5"/>
                </a:cxn>
                <a:cxn ang="T13">
                  <a:pos x="T6" y="T7"/>
                </a:cxn>
                <a:cxn ang="T14">
                  <a:pos x="T8" y="T9"/>
                </a:cxn>
              </a:cxnLst>
              <a:rect l="T15" t="T16" r="T17" b="T18"/>
              <a:pathLst>
                <a:path w="428" h="54">
                  <a:moveTo>
                    <a:pt x="0" y="53"/>
                  </a:moveTo>
                  <a:lnTo>
                    <a:pt x="80" y="0"/>
                  </a:lnTo>
                  <a:lnTo>
                    <a:pt x="400" y="0"/>
                  </a:lnTo>
                  <a:lnTo>
                    <a:pt x="427" y="53"/>
                  </a:lnTo>
                  <a:lnTo>
                    <a:pt x="0" y="5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2" name="Freeform 654"/>
            <p:cNvSpPr/>
            <p:nvPr/>
          </p:nvSpPr>
          <p:spPr bwMode="auto">
            <a:xfrm>
              <a:off x="3367" y="1684"/>
              <a:ext cx="163" cy="185"/>
            </a:xfrm>
            <a:custGeom>
              <a:avLst/>
              <a:gdLst>
                <a:gd name="T0" fmla="*/ 0 w 161"/>
                <a:gd name="T1" fmla="*/ 159 h 186"/>
                <a:gd name="T2" fmla="*/ 0 w 161"/>
                <a:gd name="T3" fmla="*/ 185 h 186"/>
                <a:gd name="T4" fmla="*/ 160 w 161"/>
                <a:gd name="T5" fmla="*/ 26 h 186"/>
                <a:gd name="T6" fmla="*/ 160 w 161"/>
                <a:gd name="T7" fmla="*/ 0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0" y="185"/>
                  </a:lnTo>
                  <a:lnTo>
                    <a:pt x="160" y="26"/>
                  </a:lnTo>
                  <a:lnTo>
                    <a:pt x="160" y="0"/>
                  </a:lnTo>
                  <a:lnTo>
                    <a:pt x="0" y="159"/>
                  </a:lnTo>
                </a:path>
              </a:pathLst>
            </a:custGeom>
            <a:solidFill>
              <a:srgbClr val="6E0043"/>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3" name="Freeform 655"/>
            <p:cNvSpPr/>
            <p:nvPr/>
          </p:nvSpPr>
          <p:spPr bwMode="auto">
            <a:xfrm>
              <a:off x="3422" y="1361"/>
              <a:ext cx="109" cy="428"/>
            </a:xfrm>
            <a:custGeom>
              <a:avLst/>
              <a:gdLst>
                <a:gd name="T0" fmla="*/ 0 w 108"/>
                <a:gd name="T1" fmla="*/ 427 h 428"/>
                <a:gd name="T2" fmla="*/ 0 w 108"/>
                <a:gd name="T3" fmla="*/ 107 h 428"/>
                <a:gd name="T4" fmla="*/ 107 w 108"/>
                <a:gd name="T5" fmla="*/ 0 h 428"/>
                <a:gd name="T6" fmla="*/ 107 w 108"/>
                <a:gd name="T7" fmla="*/ 320 h 428"/>
                <a:gd name="T8" fmla="*/ 0 w 108"/>
                <a:gd name="T9" fmla="*/ 427 h 428"/>
                <a:gd name="T10" fmla="*/ 0 60000 65536"/>
                <a:gd name="T11" fmla="*/ 0 60000 65536"/>
                <a:gd name="T12" fmla="*/ 0 60000 65536"/>
                <a:gd name="T13" fmla="*/ 0 60000 65536"/>
                <a:gd name="T14" fmla="*/ 0 60000 65536"/>
                <a:gd name="T15" fmla="*/ 0 w 108"/>
                <a:gd name="T16" fmla="*/ 0 h 428"/>
                <a:gd name="T17" fmla="*/ 108 w 108"/>
                <a:gd name="T18" fmla="*/ 428 h 428"/>
              </a:gdLst>
              <a:ahLst/>
              <a:cxnLst>
                <a:cxn ang="T10">
                  <a:pos x="T0" y="T1"/>
                </a:cxn>
                <a:cxn ang="T11">
                  <a:pos x="T2" y="T3"/>
                </a:cxn>
                <a:cxn ang="T12">
                  <a:pos x="T4" y="T5"/>
                </a:cxn>
                <a:cxn ang="T13">
                  <a:pos x="T6" y="T7"/>
                </a:cxn>
                <a:cxn ang="T14">
                  <a:pos x="T8" y="T9"/>
                </a:cxn>
              </a:cxnLst>
              <a:rect l="T15" t="T16" r="T17" b="T18"/>
              <a:pathLst>
                <a:path w="108" h="428">
                  <a:moveTo>
                    <a:pt x="0" y="427"/>
                  </a:moveTo>
                  <a:lnTo>
                    <a:pt x="0" y="107"/>
                  </a:lnTo>
                  <a:lnTo>
                    <a:pt x="107" y="0"/>
                  </a:lnTo>
                  <a:lnTo>
                    <a:pt x="107" y="320"/>
                  </a:lnTo>
                  <a:lnTo>
                    <a:pt x="0" y="427"/>
                  </a:lnTo>
                </a:path>
              </a:pathLst>
            </a:custGeom>
            <a:solidFill>
              <a:srgbClr val="6E0043"/>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4" name="Freeform 656"/>
            <p:cNvSpPr/>
            <p:nvPr/>
          </p:nvSpPr>
          <p:spPr bwMode="auto">
            <a:xfrm>
              <a:off x="3367" y="1442"/>
              <a:ext cx="54" cy="428"/>
            </a:xfrm>
            <a:custGeom>
              <a:avLst/>
              <a:gdLst>
                <a:gd name="T0" fmla="*/ 0 w 54"/>
                <a:gd name="T1" fmla="*/ 0 h 428"/>
                <a:gd name="T2" fmla="*/ 0 w 54"/>
                <a:gd name="T3" fmla="*/ 427 h 428"/>
                <a:gd name="T4" fmla="*/ 53 w 54"/>
                <a:gd name="T5" fmla="*/ 347 h 428"/>
                <a:gd name="T6" fmla="*/ 53 w 54"/>
                <a:gd name="T7" fmla="*/ 27 h 428"/>
                <a:gd name="T8" fmla="*/ 0 w 54"/>
                <a:gd name="T9" fmla="*/ 0 h 428"/>
                <a:gd name="T10" fmla="*/ 0 60000 65536"/>
                <a:gd name="T11" fmla="*/ 0 60000 65536"/>
                <a:gd name="T12" fmla="*/ 0 60000 65536"/>
                <a:gd name="T13" fmla="*/ 0 60000 65536"/>
                <a:gd name="T14" fmla="*/ 0 60000 65536"/>
                <a:gd name="T15" fmla="*/ 0 w 54"/>
                <a:gd name="T16" fmla="*/ 0 h 428"/>
                <a:gd name="T17" fmla="*/ 54 w 54"/>
                <a:gd name="T18" fmla="*/ 428 h 428"/>
              </a:gdLst>
              <a:ahLst/>
              <a:cxnLst>
                <a:cxn ang="T10">
                  <a:pos x="T0" y="T1"/>
                </a:cxn>
                <a:cxn ang="T11">
                  <a:pos x="T2" y="T3"/>
                </a:cxn>
                <a:cxn ang="T12">
                  <a:pos x="T4" y="T5"/>
                </a:cxn>
                <a:cxn ang="T13">
                  <a:pos x="T6" y="T7"/>
                </a:cxn>
                <a:cxn ang="T14">
                  <a:pos x="T8" y="T9"/>
                </a:cxn>
              </a:cxnLst>
              <a:rect l="T15" t="T16" r="T17" b="T18"/>
              <a:pathLst>
                <a:path w="54" h="428">
                  <a:moveTo>
                    <a:pt x="0" y="0"/>
                  </a:moveTo>
                  <a:lnTo>
                    <a:pt x="0" y="427"/>
                  </a:lnTo>
                  <a:lnTo>
                    <a:pt x="53" y="347"/>
                  </a:lnTo>
                  <a:lnTo>
                    <a:pt x="53" y="27"/>
                  </a:lnTo>
                  <a:lnTo>
                    <a:pt x="0" y="0"/>
                  </a:lnTo>
                </a:path>
              </a:pathLst>
            </a:custGeom>
            <a:solidFill>
              <a:srgbClr val="D93192"/>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5" name="Freeform 657"/>
            <p:cNvSpPr/>
            <p:nvPr/>
          </p:nvSpPr>
          <p:spPr bwMode="auto">
            <a:xfrm>
              <a:off x="3367" y="1284"/>
              <a:ext cx="163" cy="185"/>
            </a:xfrm>
            <a:custGeom>
              <a:avLst/>
              <a:gdLst>
                <a:gd name="T0" fmla="*/ 0 w 161"/>
                <a:gd name="T1" fmla="*/ 159 h 186"/>
                <a:gd name="T2" fmla="*/ 160 w 161"/>
                <a:gd name="T3" fmla="*/ 0 h 186"/>
                <a:gd name="T4" fmla="*/ 160 w 161"/>
                <a:gd name="T5" fmla="*/ 79 h 186"/>
                <a:gd name="T6" fmla="*/ 53 w 161"/>
                <a:gd name="T7" fmla="*/ 185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160" y="0"/>
                  </a:lnTo>
                  <a:lnTo>
                    <a:pt x="160" y="79"/>
                  </a:lnTo>
                  <a:lnTo>
                    <a:pt x="53" y="185"/>
                  </a:lnTo>
                  <a:lnTo>
                    <a:pt x="0" y="159"/>
                  </a:lnTo>
                </a:path>
              </a:pathLst>
            </a:custGeom>
            <a:solidFill>
              <a:srgbClr val="B50069"/>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6" name="Freeform 658"/>
            <p:cNvSpPr/>
            <p:nvPr/>
          </p:nvSpPr>
          <p:spPr bwMode="auto">
            <a:xfrm>
              <a:off x="3367" y="2108"/>
              <a:ext cx="163" cy="189"/>
            </a:xfrm>
            <a:custGeom>
              <a:avLst/>
              <a:gdLst>
                <a:gd name="T0" fmla="*/ 0 w 161"/>
                <a:gd name="T1" fmla="*/ 160 h 188"/>
                <a:gd name="T2" fmla="*/ 0 w 161"/>
                <a:gd name="T3" fmla="*/ 187 h 188"/>
                <a:gd name="T4" fmla="*/ 160 w 161"/>
                <a:gd name="T5" fmla="*/ 27 h 188"/>
                <a:gd name="T6" fmla="*/ 160 w 161"/>
                <a:gd name="T7" fmla="*/ 0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0" y="187"/>
                  </a:lnTo>
                  <a:lnTo>
                    <a:pt x="160" y="27"/>
                  </a:lnTo>
                  <a:lnTo>
                    <a:pt x="160" y="0"/>
                  </a:lnTo>
                  <a:lnTo>
                    <a:pt x="0" y="160"/>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7" name="Freeform 659"/>
            <p:cNvSpPr/>
            <p:nvPr/>
          </p:nvSpPr>
          <p:spPr bwMode="auto">
            <a:xfrm>
              <a:off x="3422" y="1788"/>
              <a:ext cx="109" cy="428"/>
            </a:xfrm>
            <a:custGeom>
              <a:avLst/>
              <a:gdLst>
                <a:gd name="T0" fmla="*/ 0 w 108"/>
                <a:gd name="T1" fmla="*/ 427 h 428"/>
                <a:gd name="T2" fmla="*/ 0 w 108"/>
                <a:gd name="T3" fmla="*/ 107 h 428"/>
                <a:gd name="T4" fmla="*/ 107 w 108"/>
                <a:gd name="T5" fmla="*/ 0 h 428"/>
                <a:gd name="T6" fmla="*/ 107 w 108"/>
                <a:gd name="T7" fmla="*/ 320 h 428"/>
                <a:gd name="T8" fmla="*/ 0 w 108"/>
                <a:gd name="T9" fmla="*/ 427 h 428"/>
                <a:gd name="T10" fmla="*/ 0 60000 65536"/>
                <a:gd name="T11" fmla="*/ 0 60000 65536"/>
                <a:gd name="T12" fmla="*/ 0 60000 65536"/>
                <a:gd name="T13" fmla="*/ 0 60000 65536"/>
                <a:gd name="T14" fmla="*/ 0 60000 65536"/>
                <a:gd name="T15" fmla="*/ 0 w 108"/>
                <a:gd name="T16" fmla="*/ 0 h 428"/>
                <a:gd name="T17" fmla="*/ 108 w 108"/>
                <a:gd name="T18" fmla="*/ 428 h 428"/>
              </a:gdLst>
              <a:ahLst/>
              <a:cxnLst>
                <a:cxn ang="T10">
                  <a:pos x="T0" y="T1"/>
                </a:cxn>
                <a:cxn ang="T11">
                  <a:pos x="T2" y="T3"/>
                </a:cxn>
                <a:cxn ang="T12">
                  <a:pos x="T4" y="T5"/>
                </a:cxn>
                <a:cxn ang="T13">
                  <a:pos x="T6" y="T7"/>
                </a:cxn>
                <a:cxn ang="T14">
                  <a:pos x="T8" y="T9"/>
                </a:cxn>
              </a:cxnLst>
              <a:rect l="T15" t="T16" r="T17" b="T18"/>
              <a:pathLst>
                <a:path w="108" h="428">
                  <a:moveTo>
                    <a:pt x="0" y="427"/>
                  </a:moveTo>
                  <a:lnTo>
                    <a:pt x="0" y="107"/>
                  </a:lnTo>
                  <a:lnTo>
                    <a:pt x="107" y="0"/>
                  </a:lnTo>
                  <a:lnTo>
                    <a:pt x="107" y="320"/>
                  </a:lnTo>
                  <a:lnTo>
                    <a:pt x="0" y="427"/>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8" name="Freeform 660"/>
            <p:cNvSpPr/>
            <p:nvPr/>
          </p:nvSpPr>
          <p:spPr bwMode="auto">
            <a:xfrm>
              <a:off x="3367" y="1869"/>
              <a:ext cx="54" cy="428"/>
            </a:xfrm>
            <a:custGeom>
              <a:avLst/>
              <a:gdLst>
                <a:gd name="T0" fmla="*/ 0 w 54"/>
                <a:gd name="T1" fmla="*/ 0 h 428"/>
                <a:gd name="T2" fmla="*/ 0 w 54"/>
                <a:gd name="T3" fmla="*/ 427 h 428"/>
                <a:gd name="T4" fmla="*/ 53 w 54"/>
                <a:gd name="T5" fmla="*/ 347 h 428"/>
                <a:gd name="T6" fmla="*/ 53 w 54"/>
                <a:gd name="T7" fmla="*/ 27 h 428"/>
                <a:gd name="T8" fmla="*/ 0 w 54"/>
                <a:gd name="T9" fmla="*/ 0 h 428"/>
                <a:gd name="T10" fmla="*/ 0 60000 65536"/>
                <a:gd name="T11" fmla="*/ 0 60000 65536"/>
                <a:gd name="T12" fmla="*/ 0 60000 65536"/>
                <a:gd name="T13" fmla="*/ 0 60000 65536"/>
                <a:gd name="T14" fmla="*/ 0 60000 65536"/>
                <a:gd name="T15" fmla="*/ 0 w 54"/>
                <a:gd name="T16" fmla="*/ 0 h 428"/>
                <a:gd name="T17" fmla="*/ 54 w 54"/>
                <a:gd name="T18" fmla="*/ 428 h 428"/>
              </a:gdLst>
              <a:ahLst/>
              <a:cxnLst>
                <a:cxn ang="T10">
                  <a:pos x="T0" y="T1"/>
                </a:cxn>
                <a:cxn ang="T11">
                  <a:pos x="T2" y="T3"/>
                </a:cxn>
                <a:cxn ang="T12">
                  <a:pos x="T4" y="T5"/>
                </a:cxn>
                <a:cxn ang="T13">
                  <a:pos x="T6" y="T7"/>
                </a:cxn>
                <a:cxn ang="T14">
                  <a:pos x="T8" y="T9"/>
                </a:cxn>
              </a:cxnLst>
              <a:rect l="T15" t="T16" r="T17" b="T18"/>
              <a:pathLst>
                <a:path w="54" h="428">
                  <a:moveTo>
                    <a:pt x="0" y="0"/>
                  </a:moveTo>
                  <a:lnTo>
                    <a:pt x="0" y="427"/>
                  </a:lnTo>
                  <a:lnTo>
                    <a:pt x="53" y="347"/>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9" name="Freeform 661"/>
            <p:cNvSpPr/>
            <p:nvPr/>
          </p:nvSpPr>
          <p:spPr bwMode="auto">
            <a:xfrm>
              <a:off x="3367" y="1707"/>
              <a:ext cx="163" cy="193"/>
            </a:xfrm>
            <a:custGeom>
              <a:avLst/>
              <a:gdLst>
                <a:gd name="T0" fmla="*/ 0 w 161"/>
                <a:gd name="T1" fmla="*/ 163 h 191"/>
                <a:gd name="T2" fmla="*/ 160 w 161"/>
                <a:gd name="T3" fmla="*/ 0 h 191"/>
                <a:gd name="T4" fmla="*/ 160 w 161"/>
                <a:gd name="T5" fmla="*/ 81 h 191"/>
                <a:gd name="T6" fmla="*/ 53 w 161"/>
                <a:gd name="T7" fmla="*/ 190 h 191"/>
                <a:gd name="T8" fmla="*/ 0 w 161"/>
                <a:gd name="T9" fmla="*/ 163 h 191"/>
                <a:gd name="T10" fmla="*/ 0 60000 65536"/>
                <a:gd name="T11" fmla="*/ 0 60000 65536"/>
                <a:gd name="T12" fmla="*/ 0 60000 65536"/>
                <a:gd name="T13" fmla="*/ 0 60000 65536"/>
                <a:gd name="T14" fmla="*/ 0 60000 65536"/>
                <a:gd name="T15" fmla="*/ 0 w 161"/>
                <a:gd name="T16" fmla="*/ 0 h 191"/>
                <a:gd name="T17" fmla="*/ 161 w 161"/>
                <a:gd name="T18" fmla="*/ 191 h 191"/>
              </a:gdLst>
              <a:ahLst/>
              <a:cxnLst>
                <a:cxn ang="T10">
                  <a:pos x="T0" y="T1"/>
                </a:cxn>
                <a:cxn ang="T11">
                  <a:pos x="T2" y="T3"/>
                </a:cxn>
                <a:cxn ang="T12">
                  <a:pos x="T4" y="T5"/>
                </a:cxn>
                <a:cxn ang="T13">
                  <a:pos x="T6" y="T7"/>
                </a:cxn>
                <a:cxn ang="T14">
                  <a:pos x="T8" y="T9"/>
                </a:cxn>
              </a:cxnLst>
              <a:rect l="T15" t="T16" r="T17" b="T18"/>
              <a:pathLst>
                <a:path w="161" h="191">
                  <a:moveTo>
                    <a:pt x="0" y="163"/>
                  </a:moveTo>
                  <a:lnTo>
                    <a:pt x="160" y="0"/>
                  </a:lnTo>
                  <a:lnTo>
                    <a:pt x="160" y="81"/>
                  </a:lnTo>
                  <a:lnTo>
                    <a:pt x="53" y="190"/>
                  </a:lnTo>
                  <a:lnTo>
                    <a:pt x="0" y="16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0" name="Freeform 662"/>
            <p:cNvSpPr/>
            <p:nvPr/>
          </p:nvSpPr>
          <p:spPr bwMode="auto">
            <a:xfrm>
              <a:off x="3527" y="1099"/>
              <a:ext cx="163" cy="185"/>
            </a:xfrm>
            <a:custGeom>
              <a:avLst/>
              <a:gdLst>
                <a:gd name="T0" fmla="*/ 0 w 161"/>
                <a:gd name="T1" fmla="*/ 160 h 188"/>
                <a:gd name="T2" fmla="*/ 0 w 161"/>
                <a:gd name="T3" fmla="*/ 187 h 188"/>
                <a:gd name="T4" fmla="*/ 160 w 161"/>
                <a:gd name="T5" fmla="*/ 27 h 188"/>
                <a:gd name="T6" fmla="*/ 160 w 161"/>
                <a:gd name="T7" fmla="*/ 0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0" y="187"/>
                  </a:lnTo>
                  <a:lnTo>
                    <a:pt x="160" y="27"/>
                  </a:lnTo>
                  <a:lnTo>
                    <a:pt x="160" y="0"/>
                  </a:lnTo>
                  <a:lnTo>
                    <a:pt x="0" y="160"/>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1" name="Freeform 663"/>
            <p:cNvSpPr/>
            <p:nvPr/>
          </p:nvSpPr>
          <p:spPr bwMode="auto">
            <a:xfrm>
              <a:off x="3581" y="779"/>
              <a:ext cx="109" cy="424"/>
            </a:xfrm>
            <a:custGeom>
              <a:avLst/>
              <a:gdLst>
                <a:gd name="T0" fmla="*/ 0 w 108"/>
                <a:gd name="T1" fmla="*/ 422 h 423"/>
                <a:gd name="T2" fmla="*/ 0 w 108"/>
                <a:gd name="T3" fmla="*/ 106 h 423"/>
                <a:gd name="T4" fmla="*/ 107 w 108"/>
                <a:gd name="T5" fmla="*/ 0 h 423"/>
                <a:gd name="T6" fmla="*/ 107 w 108"/>
                <a:gd name="T7" fmla="*/ 317 h 423"/>
                <a:gd name="T8" fmla="*/ 0 w 108"/>
                <a:gd name="T9" fmla="*/ 422 h 423"/>
                <a:gd name="T10" fmla="*/ 0 60000 65536"/>
                <a:gd name="T11" fmla="*/ 0 60000 65536"/>
                <a:gd name="T12" fmla="*/ 0 60000 65536"/>
                <a:gd name="T13" fmla="*/ 0 60000 65536"/>
                <a:gd name="T14" fmla="*/ 0 60000 65536"/>
                <a:gd name="T15" fmla="*/ 0 w 108"/>
                <a:gd name="T16" fmla="*/ 0 h 423"/>
                <a:gd name="T17" fmla="*/ 108 w 108"/>
                <a:gd name="T18" fmla="*/ 423 h 423"/>
              </a:gdLst>
              <a:ahLst/>
              <a:cxnLst>
                <a:cxn ang="T10">
                  <a:pos x="T0" y="T1"/>
                </a:cxn>
                <a:cxn ang="T11">
                  <a:pos x="T2" y="T3"/>
                </a:cxn>
                <a:cxn ang="T12">
                  <a:pos x="T4" y="T5"/>
                </a:cxn>
                <a:cxn ang="T13">
                  <a:pos x="T6" y="T7"/>
                </a:cxn>
                <a:cxn ang="T14">
                  <a:pos x="T8" y="T9"/>
                </a:cxn>
              </a:cxnLst>
              <a:rect l="T15" t="T16" r="T17" b="T18"/>
              <a:pathLst>
                <a:path w="108" h="423">
                  <a:moveTo>
                    <a:pt x="0" y="422"/>
                  </a:moveTo>
                  <a:lnTo>
                    <a:pt x="0" y="106"/>
                  </a:lnTo>
                  <a:lnTo>
                    <a:pt x="107" y="0"/>
                  </a:lnTo>
                  <a:lnTo>
                    <a:pt x="107" y="317"/>
                  </a:lnTo>
                  <a:lnTo>
                    <a:pt x="0" y="422"/>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2" name="Freeform 664"/>
            <p:cNvSpPr/>
            <p:nvPr/>
          </p:nvSpPr>
          <p:spPr bwMode="auto">
            <a:xfrm>
              <a:off x="3527" y="860"/>
              <a:ext cx="54" cy="424"/>
            </a:xfrm>
            <a:custGeom>
              <a:avLst/>
              <a:gdLst>
                <a:gd name="T0" fmla="*/ 0 w 54"/>
                <a:gd name="T1" fmla="*/ 0 h 425"/>
                <a:gd name="T2" fmla="*/ 0 w 54"/>
                <a:gd name="T3" fmla="*/ 424 h 425"/>
                <a:gd name="T4" fmla="*/ 53 w 54"/>
                <a:gd name="T5" fmla="*/ 345 h 425"/>
                <a:gd name="T6" fmla="*/ 53 w 54"/>
                <a:gd name="T7" fmla="*/ 27 h 425"/>
                <a:gd name="T8" fmla="*/ 0 w 54"/>
                <a:gd name="T9" fmla="*/ 0 h 425"/>
                <a:gd name="T10" fmla="*/ 0 60000 65536"/>
                <a:gd name="T11" fmla="*/ 0 60000 65536"/>
                <a:gd name="T12" fmla="*/ 0 60000 65536"/>
                <a:gd name="T13" fmla="*/ 0 60000 65536"/>
                <a:gd name="T14" fmla="*/ 0 60000 65536"/>
                <a:gd name="T15" fmla="*/ 0 w 54"/>
                <a:gd name="T16" fmla="*/ 0 h 425"/>
                <a:gd name="T17" fmla="*/ 54 w 54"/>
                <a:gd name="T18" fmla="*/ 425 h 425"/>
              </a:gdLst>
              <a:ahLst/>
              <a:cxnLst>
                <a:cxn ang="T10">
                  <a:pos x="T0" y="T1"/>
                </a:cxn>
                <a:cxn ang="T11">
                  <a:pos x="T2" y="T3"/>
                </a:cxn>
                <a:cxn ang="T12">
                  <a:pos x="T4" y="T5"/>
                </a:cxn>
                <a:cxn ang="T13">
                  <a:pos x="T6" y="T7"/>
                </a:cxn>
                <a:cxn ang="T14">
                  <a:pos x="T8" y="T9"/>
                </a:cxn>
              </a:cxnLst>
              <a:rect l="T15" t="T16" r="T17" b="T18"/>
              <a:pathLst>
                <a:path w="54" h="425">
                  <a:moveTo>
                    <a:pt x="0" y="0"/>
                  </a:moveTo>
                  <a:lnTo>
                    <a:pt x="0" y="424"/>
                  </a:lnTo>
                  <a:lnTo>
                    <a:pt x="53" y="345"/>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3" name="Freeform 665"/>
            <p:cNvSpPr/>
            <p:nvPr/>
          </p:nvSpPr>
          <p:spPr bwMode="auto">
            <a:xfrm>
              <a:off x="3527" y="702"/>
              <a:ext cx="163" cy="185"/>
            </a:xfrm>
            <a:custGeom>
              <a:avLst/>
              <a:gdLst>
                <a:gd name="T0" fmla="*/ 0 w 161"/>
                <a:gd name="T1" fmla="*/ 159 h 186"/>
                <a:gd name="T2" fmla="*/ 160 w 161"/>
                <a:gd name="T3" fmla="*/ 0 h 186"/>
                <a:gd name="T4" fmla="*/ 160 w 161"/>
                <a:gd name="T5" fmla="*/ 79 h 186"/>
                <a:gd name="T6" fmla="*/ 53 w 161"/>
                <a:gd name="T7" fmla="*/ 185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160" y="0"/>
                  </a:lnTo>
                  <a:lnTo>
                    <a:pt x="160" y="79"/>
                  </a:lnTo>
                  <a:lnTo>
                    <a:pt x="53" y="185"/>
                  </a:lnTo>
                  <a:lnTo>
                    <a:pt x="0" y="159"/>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4" name="Freeform 666"/>
            <p:cNvSpPr/>
            <p:nvPr/>
          </p:nvSpPr>
          <p:spPr bwMode="auto">
            <a:xfrm>
              <a:off x="3527" y="1523"/>
              <a:ext cx="163" cy="189"/>
            </a:xfrm>
            <a:custGeom>
              <a:avLst/>
              <a:gdLst>
                <a:gd name="T0" fmla="*/ 0 w 161"/>
                <a:gd name="T1" fmla="*/ 159 h 186"/>
                <a:gd name="T2" fmla="*/ 0 w 161"/>
                <a:gd name="T3" fmla="*/ 185 h 186"/>
                <a:gd name="T4" fmla="*/ 160 w 161"/>
                <a:gd name="T5" fmla="*/ 26 h 186"/>
                <a:gd name="T6" fmla="*/ 160 w 161"/>
                <a:gd name="T7" fmla="*/ 0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0" y="185"/>
                  </a:lnTo>
                  <a:lnTo>
                    <a:pt x="160" y="26"/>
                  </a:lnTo>
                  <a:lnTo>
                    <a:pt x="160" y="0"/>
                  </a:lnTo>
                  <a:lnTo>
                    <a:pt x="0" y="159"/>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5" name="Freeform 667"/>
            <p:cNvSpPr/>
            <p:nvPr/>
          </p:nvSpPr>
          <p:spPr bwMode="auto">
            <a:xfrm>
              <a:off x="3581" y="1203"/>
              <a:ext cx="109" cy="432"/>
            </a:xfrm>
            <a:custGeom>
              <a:avLst/>
              <a:gdLst>
                <a:gd name="T0" fmla="*/ 0 w 108"/>
                <a:gd name="T1" fmla="*/ 430 h 431"/>
                <a:gd name="T2" fmla="*/ 0 w 108"/>
                <a:gd name="T3" fmla="*/ 108 h 431"/>
                <a:gd name="T4" fmla="*/ 107 w 108"/>
                <a:gd name="T5" fmla="*/ 0 h 431"/>
                <a:gd name="T6" fmla="*/ 107 w 108"/>
                <a:gd name="T7" fmla="*/ 323 h 431"/>
                <a:gd name="T8" fmla="*/ 0 w 108"/>
                <a:gd name="T9" fmla="*/ 430 h 431"/>
                <a:gd name="T10" fmla="*/ 0 60000 65536"/>
                <a:gd name="T11" fmla="*/ 0 60000 65536"/>
                <a:gd name="T12" fmla="*/ 0 60000 65536"/>
                <a:gd name="T13" fmla="*/ 0 60000 65536"/>
                <a:gd name="T14" fmla="*/ 0 60000 65536"/>
                <a:gd name="T15" fmla="*/ 0 w 108"/>
                <a:gd name="T16" fmla="*/ 0 h 431"/>
                <a:gd name="T17" fmla="*/ 108 w 108"/>
                <a:gd name="T18" fmla="*/ 431 h 431"/>
              </a:gdLst>
              <a:ahLst/>
              <a:cxnLst>
                <a:cxn ang="T10">
                  <a:pos x="T0" y="T1"/>
                </a:cxn>
                <a:cxn ang="T11">
                  <a:pos x="T2" y="T3"/>
                </a:cxn>
                <a:cxn ang="T12">
                  <a:pos x="T4" y="T5"/>
                </a:cxn>
                <a:cxn ang="T13">
                  <a:pos x="T6" y="T7"/>
                </a:cxn>
                <a:cxn ang="T14">
                  <a:pos x="T8" y="T9"/>
                </a:cxn>
              </a:cxnLst>
              <a:rect l="T15" t="T16" r="T17" b="T18"/>
              <a:pathLst>
                <a:path w="108" h="431">
                  <a:moveTo>
                    <a:pt x="0" y="430"/>
                  </a:moveTo>
                  <a:lnTo>
                    <a:pt x="0" y="108"/>
                  </a:lnTo>
                  <a:lnTo>
                    <a:pt x="107" y="0"/>
                  </a:lnTo>
                  <a:lnTo>
                    <a:pt x="107" y="323"/>
                  </a:lnTo>
                  <a:lnTo>
                    <a:pt x="0" y="43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6" name="Freeform 668"/>
            <p:cNvSpPr/>
            <p:nvPr/>
          </p:nvSpPr>
          <p:spPr bwMode="auto">
            <a:xfrm>
              <a:off x="3527" y="1284"/>
              <a:ext cx="54" cy="428"/>
            </a:xfrm>
            <a:custGeom>
              <a:avLst/>
              <a:gdLst>
                <a:gd name="T0" fmla="*/ 0 w 54"/>
                <a:gd name="T1" fmla="*/ 0 h 426"/>
                <a:gd name="T2" fmla="*/ 0 w 54"/>
                <a:gd name="T3" fmla="*/ 425 h 426"/>
                <a:gd name="T4" fmla="*/ 53 w 54"/>
                <a:gd name="T5" fmla="*/ 345 h 426"/>
                <a:gd name="T6" fmla="*/ 53 w 54"/>
                <a:gd name="T7" fmla="*/ 27 h 426"/>
                <a:gd name="T8" fmla="*/ 0 w 54"/>
                <a:gd name="T9" fmla="*/ 0 h 426"/>
                <a:gd name="T10" fmla="*/ 0 60000 65536"/>
                <a:gd name="T11" fmla="*/ 0 60000 65536"/>
                <a:gd name="T12" fmla="*/ 0 60000 65536"/>
                <a:gd name="T13" fmla="*/ 0 60000 65536"/>
                <a:gd name="T14" fmla="*/ 0 60000 65536"/>
                <a:gd name="T15" fmla="*/ 0 w 54"/>
                <a:gd name="T16" fmla="*/ 0 h 426"/>
                <a:gd name="T17" fmla="*/ 54 w 54"/>
                <a:gd name="T18" fmla="*/ 426 h 426"/>
              </a:gdLst>
              <a:ahLst/>
              <a:cxnLst>
                <a:cxn ang="T10">
                  <a:pos x="T0" y="T1"/>
                </a:cxn>
                <a:cxn ang="T11">
                  <a:pos x="T2" y="T3"/>
                </a:cxn>
                <a:cxn ang="T12">
                  <a:pos x="T4" y="T5"/>
                </a:cxn>
                <a:cxn ang="T13">
                  <a:pos x="T6" y="T7"/>
                </a:cxn>
                <a:cxn ang="T14">
                  <a:pos x="T8" y="T9"/>
                </a:cxn>
              </a:cxnLst>
              <a:rect l="T15" t="T16" r="T17" b="T18"/>
              <a:pathLst>
                <a:path w="54" h="426">
                  <a:moveTo>
                    <a:pt x="0" y="0"/>
                  </a:moveTo>
                  <a:lnTo>
                    <a:pt x="0" y="425"/>
                  </a:lnTo>
                  <a:lnTo>
                    <a:pt x="53" y="345"/>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7" name="Freeform 669"/>
            <p:cNvSpPr/>
            <p:nvPr/>
          </p:nvSpPr>
          <p:spPr bwMode="auto">
            <a:xfrm>
              <a:off x="3527" y="1122"/>
              <a:ext cx="163" cy="193"/>
            </a:xfrm>
            <a:custGeom>
              <a:avLst/>
              <a:gdLst>
                <a:gd name="T0" fmla="*/ 0 w 161"/>
                <a:gd name="T1" fmla="*/ 163 h 191"/>
                <a:gd name="T2" fmla="*/ 160 w 161"/>
                <a:gd name="T3" fmla="*/ 0 h 191"/>
                <a:gd name="T4" fmla="*/ 160 w 161"/>
                <a:gd name="T5" fmla="*/ 81 h 191"/>
                <a:gd name="T6" fmla="*/ 53 w 161"/>
                <a:gd name="T7" fmla="*/ 190 h 191"/>
                <a:gd name="T8" fmla="*/ 0 w 161"/>
                <a:gd name="T9" fmla="*/ 163 h 191"/>
                <a:gd name="T10" fmla="*/ 0 60000 65536"/>
                <a:gd name="T11" fmla="*/ 0 60000 65536"/>
                <a:gd name="T12" fmla="*/ 0 60000 65536"/>
                <a:gd name="T13" fmla="*/ 0 60000 65536"/>
                <a:gd name="T14" fmla="*/ 0 60000 65536"/>
                <a:gd name="T15" fmla="*/ 0 w 161"/>
                <a:gd name="T16" fmla="*/ 0 h 191"/>
                <a:gd name="T17" fmla="*/ 161 w 161"/>
                <a:gd name="T18" fmla="*/ 191 h 191"/>
              </a:gdLst>
              <a:ahLst/>
              <a:cxnLst>
                <a:cxn ang="T10">
                  <a:pos x="T0" y="T1"/>
                </a:cxn>
                <a:cxn ang="T11">
                  <a:pos x="T2" y="T3"/>
                </a:cxn>
                <a:cxn ang="T12">
                  <a:pos x="T4" y="T5"/>
                </a:cxn>
                <a:cxn ang="T13">
                  <a:pos x="T6" y="T7"/>
                </a:cxn>
                <a:cxn ang="T14">
                  <a:pos x="T8" y="T9"/>
                </a:cxn>
              </a:cxnLst>
              <a:rect l="T15" t="T16" r="T17" b="T18"/>
              <a:pathLst>
                <a:path w="161" h="191">
                  <a:moveTo>
                    <a:pt x="0" y="163"/>
                  </a:moveTo>
                  <a:lnTo>
                    <a:pt x="160" y="0"/>
                  </a:lnTo>
                  <a:lnTo>
                    <a:pt x="160" y="81"/>
                  </a:lnTo>
                  <a:lnTo>
                    <a:pt x="53" y="190"/>
                  </a:lnTo>
                  <a:lnTo>
                    <a:pt x="0" y="16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8" name="Freeform 670"/>
            <p:cNvSpPr/>
            <p:nvPr/>
          </p:nvSpPr>
          <p:spPr bwMode="auto">
            <a:xfrm>
              <a:off x="3527" y="1950"/>
              <a:ext cx="163" cy="185"/>
            </a:xfrm>
            <a:custGeom>
              <a:avLst/>
              <a:gdLst>
                <a:gd name="T0" fmla="*/ 0 w 161"/>
                <a:gd name="T1" fmla="*/ 160 h 188"/>
                <a:gd name="T2" fmla="*/ 0 w 161"/>
                <a:gd name="T3" fmla="*/ 187 h 188"/>
                <a:gd name="T4" fmla="*/ 160 w 161"/>
                <a:gd name="T5" fmla="*/ 27 h 188"/>
                <a:gd name="T6" fmla="*/ 160 w 161"/>
                <a:gd name="T7" fmla="*/ 0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0" y="187"/>
                  </a:lnTo>
                  <a:lnTo>
                    <a:pt x="160" y="27"/>
                  </a:lnTo>
                  <a:lnTo>
                    <a:pt x="160" y="0"/>
                  </a:lnTo>
                  <a:lnTo>
                    <a:pt x="0" y="160"/>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9" name="Freeform 671"/>
            <p:cNvSpPr/>
            <p:nvPr/>
          </p:nvSpPr>
          <p:spPr bwMode="auto">
            <a:xfrm>
              <a:off x="3581" y="1630"/>
              <a:ext cx="109" cy="428"/>
            </a:xfrm>
            <a:custGeom>
              <a:avLst/>
              <a:gdLst>
                <a:gd name="T0" fmla="*/ 0 w 108"/>
                <a:gd name="T1" fmla="*/ 424 h 425"/>
                <a:gd name="T2" fmla="*/ 0 w 108"/>
                <a:gd name="T3" fmla="*/ 106 h 425"/>
                <a:gd name="T4" fmla="*/ 107 w 108"/>
                <a:gd name="T5" fmla="*/ 0 h 425"/>
                <a:gd name="T6" fmla="*/ 107 w 108"/>
                <a:gd name="T7" fmla="*/ 318 h 425"/>
                <a:gd name="T8" fmla="*/ 0 w 108"/>
                <a:gd name="T9" fmla="*/ 424 h 425"/>
                <a:gd name="T10" fmla="*/ 0 60000 65536"/>
                <a:gd name="T11" fmla="*/ 0 60000 65536"/>
                <a:gd name="T12" fmla="*/ 0 60000 65536"/>
                <a:gd name="T13" fmla="*/ 0 60000 65536"/>
                <a:gd name="T14" fmla="*/ 0 60000 65536"/>
                <a:gd name="T15" fmla="*/ 0 w 108"/>
                <a:gd name="T16" fmla="*/ 0 h 425"/>
                <a:gd name="T17" fmla="*/ 108 w 108"/>
                <a:gd name="T18" fmla="*/ 425 h 425"/>
              </a:gdLst>
              <a:ahLst/>
              <a:cxnLst>
                <a:cxn ang="T10">
                  <a:pos x="T0" y="T1"/>
                </a:cxn>
                <a:cxn ang="T11">
                  <a:pos x="T2" y="T3"/>
                </a:cxn>
                <a:cxn ang="T12">
                  <a:pos x="T4" y="T5"/>
                </a:cxn>
                <a:cxn ang="T13">
                  <a:pos x="T6" y="T7"/>
                </a:cxn>
                <a:cxn ang="T14">
                  <a:pos x="T8" y="T9"/>
                </a:cxn>
              </a:cxnLst>
              <a:rect l="T15" t="T16" r="T17" b="T18"/>
              <a:pathLst>
                <a:path w="108" h="425">
                  <a:moveTo>
                    <a:pt x="0" y="424"/>
                  </a:moveTo>
                  <a:lnTo>
                    <a:pt x="0" y="106"/>
                  </a:lnTo>
                  <a:lnTo>
                    <a:pt x="107" y="0"/>
                  </a:lnTo>
                  <a:lnTo>
                    <a:pt x="107" y="318"/>
                  </a:lnTo>
                  <a:lnTo>
                    <a:pt x="0" y="424"/>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0" name="Freeform 672"/>
            <p:cNvSpPr/>
            <p:nvPr/>
          </p:nvSpPr>
          <p:spPr bwMode="auto">
            <a:xfrm>
              <a:off x="3527" y="1707"/>
              <a:ext cx="54" cy="428"/>
            </a:xfrm>
            <a:custGeom>
              <a:avLst/>
              <a:gdLst>
                <a:gd name="T0" fmla="*/ 0 w 54"/>
                <a:gd name="T1" fmla="*/ 0 h 428"/>
                <a:gd name="T2" fmla="*/ 0 w 54"/>
                <a:gd name="T3" fmla="*/ 427 h 428"/>
                <a:gd name="T4" fmla="*/ 53 w 54"/>
                <a:gd name="T5" fmla="*/ 347 h 428"/>
                <a:gd name="T6" fmla="*/ 53 w 54"/>
                <a:gd name="T7" fmla="*/ 27 h 428"/>
                <a:gd name="T8" fmla="*/ 0 w 54"/>
                <a:gd name="T9" fmla="*/ 0 h 428"/>
                <a:gd name="T10" fmla="*/ 0 60000 65536"/>
                <a:gd name="T11" fmla="*/ 0 60000 65536"/>
                <a:gd name="T12" fmla="*/ 0 60000 65536"/>
                <a:gd name="T13" fmla="*/ 0 60000 65536"/>
                <a:gd name="T14" fmla="*/ 0 60000 65536"/>
                <a:gd name="T15" fmla="*/ 0 w 54"/>
                <a:gd name="T16" fmla="*/ 0 h 428"/>
                <a:gd name="T17" fmla="*/ 54 w 54"/>
                <a:gd name="T18" fmla="*/ 428 h 428"/>
              </a:gdLst>
              <a:ahLst/>
              <a:cxnLst>
                <a:cxn ang="T10">
                  <a:pos x="T0" y="T1"/>
                </a:cxn>
                <a:cxn ang="T11">
                  <a:pos x="T2" y="T3"/>
                </a:cxn>
                <a:cxn ang="T12">
                  <a:pos x="T4" y="T5"/>
                </a:cxn>
                <a:cxn ang="T13">
                  <a:pos x="T6" y="T7"/>
                </a:cxn>
                <a:cxn ang="T14">
                  <a:pos x="T8" y="T9"/>
                </a:cxn>
              </a:cxnLst>
              <a:rect l="T15" t="T16" r="T17" b="T18"/>
              <a:pathLst>
                <a:path w="54" h="428">
                  <a:moveTo>
                    <a:pt x="0" y="0"/>
                  </a:moveTo>
                  <a:lnTo>
                    <a:pt x="0" y="427"/>
                  </a:lnTo>
                  <a:lnTo>
                    <a:pt x="53" y="347"/>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1" name="Freeform 673"/>
            <p:cNvSpPr/>
            <p:nvPr/>
          </p:nvSpPr>
          <p:spPr bwMode="auto">
            <a:xfrm>
              <a:off x="3527" y="1553"/>
              <a:ext cx="163" cy="181"/>
            </a:xfrm>
            <a:custGeom>
              <a:avLst/>
              <a:gdLst>
                <a:gd name="T0" fmla="*/ 0 w 161"/>
                <a:gd name="T1" fmla="*/ 156 h 183"/>
                <a:gd name="T2" fmla="*/ 160 w 161"/>
                <a:gd name="T3" fmla="*/ 0 h 183"/>
                <a:gd name="T4" fmla="*/ 160 w 161"/>
                <a:gd name="T5" fmla="*/ 78 h 183"/>
                <a:gd name="T6" fmla="*/ 53 w 161"/>
                <a:gd name="T7" fmla="*/ 182 h 183"/>
                <a:gd name="T8" fmla="*/ 0 w 161"/>
                <a:gd name="T9" fmla="*/ 156 h 183"/>
                <a:gd name="T10" fmla="*/ 0 60000 65536"/>
                <a:gd name="T11" fmla="*/ 0 60000 65536"/>
                <a:gd name="T12" fmla="*/ 0 60000 65536"/>
                <a:gd name="T13" fmla="*/ 0 60000 65536"/>
                <a:gd name="T14" fmla="*/ 0 60000 65536"/>
                <a:gd name="T15" fmla="*/ 0 w 161"/>
                <a:gd name="T16" fmla="*/ 0 h 183"/>
                <a:gd name="T17" fmla="*/ 161 w 161"/>
                <a:gd name="T18" fmla="*/ 183 h 183"/>
              </a:gdLst>
              <a:ahLst/>
              <a:cxnLst>
                <a:cxn ang="T10">
                  <a:pos x="T0" y="T1"/>
                </a:cxn>
                <a:cxn ang="T11">
                  <a:pos x="T2" y="T3"/>
                </a:cxn>
                <a:cxn ang="T12">
                  <a:pos x="T4" y="T5"/>
                </a:cxn>
                <a:cxn ang="T13">
                  <a:pos x="T6" y="T7"/>
                </a:cxn>
                <a:cxn ang="T14">
                  <a:pos x="T8" y="T9"/>
                </a:cxn>
              </a:cxnLst>
              <a:rect l="T15" t="T16" r="T17" b="T18"/>
              <a:pathLst>
                <a:path w="161" h="183">
                  <a:moveTo>
                    <a:pt x="0" y="156"/>
                  </a:moveTo>
                  <a:lnTo>
                    <a:pt x="160" y="0"/>
                  </a:lnTo>
                  <a:lnTo>
                    <a:pt x="160" y="78"/>
                  </a:lnTo>
                  <a:lnTo>
                    <a:pt x="53" y="182"/>
                  </a:lnTo>
                  <a:lnTo>
                    <a:pt x="0" y="156"/>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2" name="Freeform 674"/>
            <p:cNvSpPr/>
            <p:nvPr/>
          </p:nvSpPr>
          <p:spPr bwMode="auto">
            <a:xfrm>
              <a:off x="3690" y="941"/>
              <a:ext cx="159" cy="181"/>
            </a:xfrm>
            <a:custGeom>
              <a:avLst/>
              <a:gdLst>
                <a:gd name="T0" fmla="*/ 0 w 161"/>
                <a:gd name="T1" fmla="*/ 156 h 183"/>
                <a:gd name="T2" fmla="*/ 0 w 161"/>
                <a:gd name="T3" fmla="*/ 182 h 183"/>
                <a:gd name="T4" fmla="*/ 160 w 161"/>
                <a:gd name="T5" fmla="*/ 26 h 183"/>
                <a:gd name="T6" fmla="*/ 160 w 161"/>
                <a:gd name="T7" fmla="*/ 0 h 183"/>
                <a:gd name="T8" fmla="*/ 0 w 161"/>
                <a:gd name="T9" fmla="*/ 156 h 183"/>
                <a:gd name="T10" fmla="*/ 0 60000 65536"/>
                <a:gd name="T11" fmla="*/ 0 60000 65536"/>
                <a:gd name="T12" fmla="*/ 0 60000 65536"/>
                <a:gd name="T13" fmla="*/ 0 60000 65536"/>
                <a:gd name="T14" fmla="*/ 0 60000 65536"/>
                <a:gd name="T15" fmla="*/ 0 w 161"/>
                <a:gd name="T16" fmla="*/ 0 h 183"/>
                <a:gd name="T17" fmla="*/ 161 w 161"/>
                <a:gd name="T18" fmla="*/ 183 h 183"/>
              </a:gdLst>
              <a:ahLst/>
              <a:cxnLst>
                <a:cxn ang="T10">
                  <a:pos x="T0" y="T1"/>
                </a:cxn>
                <a:cxn ang="T11">
                  <a:pos x="T2" y="T3"/>
                </a:cxn>
                <a:cxn ang="T12">
                  <a:pos x="T4" y="T5"/>
                </a:cxn>
                <a:cxn ang="T13">
                  <a:pos x="T6" y="T7"/>
                </a:cxn>
                <a:cxn ang="T14">
                  <a:pos x="T8" y="T9"/>
                </a:cxn>
              </a:cxnLst>
              <a:rect l="T15" t="T16" r="T17" b="T18"/>
              <a:pathLst>
                <a:path w="161" h="183">
                  <a:moveTo>
                    <a:pt x="0" y="156"/>
                  </a:moveTo>
                  <a:lnTo>
                    <a:pt x="0" y="182"/>
                  </a:lnTo>
                  <a:lnTo>
                    <a:pt x="160" y="26"/>
                  </a:lnTo>
                  <a:lnTo>
                    <a:pt x="160" y="0"/>
                  </a:lnTo>
                  <a:lnTo>
                    <a:pt x="0" y="156"/>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3" name="Freeform 675"/>
            <p:cNvSpPr/>
            <p:nvPr/>
          </p:nvSpPr>
          <p:spPr bwMode="auto">
            <a:xfrm>
              <a:off x="3740" y="617"/>
              <a:ext cx="109" cy="428"/>
            </a:xfrm>
            <a:custGeom>
              <a:avLst/>
              <a:gdLst>
                <a:gd name="T0" fmla="*/ 0 w 108"/>
                <a:gd name="T1" fmla="*/ 428 h 429"/>
                <a:gd name="T2" fmla="*/ 0 w 108"/>
                <a:gd name="T3" fmla="*/ 107 h 429"/>
                <a:gd name="T4" fmla="*/ 107 w 108"/>
                <a:gd name="T5" fmla="*/ 0 h 429"/>
                <a:gd name="T6" fmla="*/ 107 w 108"/>
                <a:gd name="T7" fmla="*/ 321 h 429"/>
                <a:gd name="T8" fmla="*/ 0 w 108"/>
                <a:gd name="T9" fmla="*/ 428 h 429"/>
                <a:gd name="T10" fmla="*/ 0 60000 65536"/>
                <a:gd name="T11" fmla="*/ 0 60000 65536"/>
                <a:gd name="T12" fmla="*/ 0 60000 65536"/>
                <a:gd name="T13" fmla="*/ 0 60000 65536"/>
                <a:gd name="T14" fmla="*/ 0 60000 65536"/>
                <a:gd name="T15" fmla="*/ 0 w 108"/>
                <a:gd name="T16" fmla="*/ 0 h 429"/>
                <a:gd name="T17" fmla="*/ 108 w 108"/>
                <a:gd name="T18" fmla="*/ 429 h 429"/>
              </a:gdLst>
              <a:ahLst/>
              <a:cxnLst>
                <a:cxn ang="T10">
                  <a:pos x="T0" y="T1"/>
                </a:cxn>
                <a:cxn ang="T11">
                  <a:pos x="T2" y="T3"/>
                </a:cxn>
                <a:cxn ang="T12">
                  <a:pos x="T4" y="T5"/>
                </a:cxn>
                <a:cxn ang="T13">
                  <a:pos x="T6" y="T7"/>
                </a:cxn>
                <a:cxn ang="T14">
                  <a:pos x="T8" y="T9"/>
                </a:cxn>
              </a:cxnLst>
              <a:rect l="T15" t="T16" r="T17" b="T18"/>
              <a:pathLst>
                <a:path w="108" h="429">
                  <a:moveTo>
                    <a:pt x="0" y="428"/>
                  </a:moveTo>
                  <a:lnTo>
                    <a:pt x="0" y="107"/>
                  </a:lnTo>
                  <a:lnTo>
                    <a:pt x="107" y="0"/>
                  </a:lnTo>
                  <a:lnTo>
                    <a:pt x="107" y="321"/>
                  </a:lnTo>
                  <a:lnTo>
                    <a:pt x="0" y="428"/>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4" name="Freeform 676"/>
            <p:cNvSpPr/>
            <p:nvPr/>
          </p:nvSpPr>
          <p:spPr bwMode="auto">
            <a:xfrm>
              <a:off x="3690" y="702"/>
              <a:ext cx="51" cy="420"/>
            </a:xfrm>
            <a:custGeom>
              <a:avLst/>
              <a:gdLst>
                <a:gd name="T0" fmla="*/ 0 w 54"/>
                <a:gd name="T1" fmla="*/ 0 h 423"/>
                <a:gd name="T2" fmla="*/ 0 w 54"/>
                <a:gd name="T3" fmla="*/ 422 h 423"/>
                <a:gd name="T4" fmla="*/ 53 w 54"/>
                <a:gd name="T5" fmla="*/ 343 h 423"/>
                <a:gd name="T6" fmla="*/ 53 w 54"/>
                <a:gd name="T7" fmla="*/ 26 h 423"/>
                <a:gd name="T8" fmla="*/ 0 w 54"/>
                <a:gd name="T9" fmla="*/ 0 h 423"/>
                <a:gd name="T10" fmla="*/ 0 60000 65536"/>
                <a:gd name="T11" fmla="*/ 0 60000 65536"/>
                <a:gd name="T12" fmla="*/ 0 60000 65536"/>
                <a:gd name="T13" fmla="*/ 0 60000 65536"/>
                <a:gd name="T14" fmla="*/ 0 60000 65536"/>
                <a:gd name="T15" fmla="*/ 0 w 54"/>
                <a:gd name="T16" fmla="*/ 0 h 423"/>
                <a:gd name="T17" fmla="*/ 54 w 54"/>
                <a:gd name="T18" fmla="*/ 423 h 423"/>
              </a:gdLst>
              <a:ahLst/>
              <a:cxnLst>
                <a:cxn ang="T10">
                  <a:pos x="T0" y="T1"/>
                </a:cxn>
                <a:cxn ang="T11">
                  <a:pos x="T2" y="T3"/>
                </a:cxn>
                <a:cxn ang="T12">
                  <a:pos x="T4" y="T5"/>
                </a:cxn>
                <a:cxn ang="T13">
                  <a:pos x="T6" y="T7"/>
                </a:cxn>
                <a:cxn ang="T14">
                  <a:pos x="T8" y="T9"/>
                </a:cxn>
              </a:cxnLst>
              <a:rect l="T15" t="T16" r="T17" b="T18"/>
              <a:pathLst>
                <a:path w="54" h="423">
                  <a:moveTo>
                    <a:pt x="0" y="0"/>
                  </a:moveTo>
                  <a:lnTo>
                    <a:pt x="0" y="422"/>
                  </a:lnTo>
                  <a:lnTo>
                    <a:pt x="53" y="343"/>
                  </a:lnTo>
                  <a:lnTo>
                    <a:pt x="53" y="26"/>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5" name="Freeform 677"/>
            <p:cNvSpPr/>
            <p:nvPr/>
          </p:nvSpPr>
          <p:spPr bwMode="auto">
            <a:xfrm>
              <a:off x="3690" y="540"/>
              <a:ext cx="159" cy="189"/>
            </a:xfrm>
            <a:custGeom>
              <a:avLst/>
              <a:gdLst>
                <a:gd name="T0" fmla="*/ 0 w 161"/>
                <a:gd name="T1" fmla="*/ 160 h 188"/>
                <a:gd name="T2" fmla="*/ 160 w 161"/>
                <a:gd name="T3" fmla="*/ 0 h 188"/>
                <a:gd name="T4" fmla="*/ 160 w 161"/>
                <a:gd name="T5" fmla="*/ 80 h 188"/>
                <a:gd name="T6" fmla="*/ 53 w 161"/>
                <a:gd name="T7" fmla="*/ 187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160" y="0"/>
                  </a:lnTo>
                  <a:lnTo>
                    <a:pt x="160" y="80"/>
                  </a:lnTo>
                  <a:lnTo>
                    <a:pt x="53" y="187"/>
                  </a:lnTo>
                  <a:lnTo>
                    <a:pt x="0" y="160"/>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6" name="Freeform 678"/>
            <p:cNvSpPr/>
            <p:nvPr/>
          </p:nvSpPr>
          <p:spPr bwMode="auto">
            <a:xfrm>
              <a:off x="3690" y="1361"/>
              <a:ext cx="159" cy="193"/>
            </a:xfrm>
            <a:custGeom>
              <a:avLst/>
              <a:gdLst>
                <a:gd name="T0" fmla="*/ 0 w 161"/>
                <a:gd name="T1" fmla="*/ 163 h 191"/>
                <a:gd name="T2" fmla="*/ 0 w 161"/>
                <a:gd name="T3" fmla="*/ 190 h 191"/>
                <a:gd name="T4" fmla="*/ 160 w 161"/>
                <a:gd name="T5" fmla="*/ 27 h 191"/>
                <a:gd name="T6" fmla="*/ 160 w 161"/>
                <a:gd name="T7" fmla="*/ 0 h 191"/>
                <a:gd name="T8" fmla="*/ 0 w 161"/>
                <a:gd name="T9" fmla="*/ 163 h 191"/>
                <a:gd name="T10" fmla="*/ 0 60000 65536"/>
                <a:gd name="T11" fmla="*/ 0 60000 65536"/>
                <a:gd name="T12" fmla="*/ 0 60000 65536"/>
                <a:gd name="T13" fmla="*/ 0 60000 65536"/>
                <a:gd name="T14" fmla="*/ 0 60000 65536"/>
                <a:gd name="T15" fmla="*/ 0 w 161"/>
                <a:gd name="T16" fmla="*/ 0 h 191"/>
                <a:gd name="T17" fmla="*/ 161 w 161"/>
                <a:gd name="T18" fmla="*/ 191 h 191"/>
              </a:gdLst>
              <a:ahLst/>
              <a:cxnLst>
                <a:cxn ang="T10">
                  <a:pos x="T0" y="T1"/>
                </a:cxn>
                <a:cxn ang="T11">
                  <a:pos x="T2" y="T3"/>
                </a:cxn>
                <a:cxn ang="T12">
                  <a:pos x="T4" y="T5"/>
                </a:cxn>
                <a:cxn ang="T13">
                  <a:pos x="T6" y="T7"/>
                </a:cxn>
                <a:cxn ang="T14">
                  <a:pos x="T8" y="T9"/>
                </a:cxn>
              </a:cxnLst>
              <a:rect l="T15" t="T16" r="T17" b="T18"/>
              <a:pathLst>
                <a:path w="161" h="191">
                  <a:moveTo>
                    <a:pt x="0" y="163"/>
                  </a:moveTo>
                  <a:lnTo>
                    <a:pt x="0" y="190"/>
                  </a:lnTo>
                  <a:lnTo>
                    <a:pt x="160" y="27"/>
                  </a:lnTo>
                  <a:lnTo>
                    <a:pt x="160" y="0"/>
                  </a:lnTo>
                  <a:lnTo>
                    <a:pt x="0" y="163"/>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7" name="Freeform 679"/>
            <p:cNvSpPr/>
            <p:nvPr/>
          </p:nvSpPr>
          <p:spPr bwMode="auto">
            <a:xfrm>
              <a:off x="3740" y="1045"/>
              <a:ext cx="109" cy="424"/>
            </a:xfrm>
            <a:custGeom>
              <a:avLst/>
              <a:gdLst>
                <a:gd name="T0" fmla="*/ 0 w 108"/>
                <a:gd name="T1" fmla="*/ 424 h 425"/>
                <a:gd name="T2" fmla="*/ 0 w 108"/>
                <a:gd name="T3" fmla="*/ 106 h 425"/>
                <a:gd name="T4" fmla="*/ 107 w 108"/>
                <a:gd name="T5" fmla="*/ 0 h 425"/>
                <a:gd name="T6" fmla="*/ 107 w 108"/>
                <a:gd name="T7" fmla="*/ 318 h 425"/>
                <a:gd name="T8" fmla="*/ 0 w 108"/>
                <a:gd name="T9" fmla="*/ 424 h 425"/>
                <a:gd name="T10" fmla="*/ 0 60000 65536"/>
                <a:gd name="T11" fmla="*/ 0 60000 65536"/>
                <a:gd name="T12" fmla="*/ 0 60000 65536"/>
                <a:gd name="T13" fmla="*/ 0 60000 65536"/>
                <a:gd name="T14" fmla="*/ 0 60000 65536"/>
                <a:gd name="T15" fmla="*/ 0 w 108"/>
                <a:gd name="T16" fmla="*/ 0 h 425"/>
                <a:gd name="T17" fmla="*/ 108 w 108"/>
                <a:gd name="T18" fmla="*/ 425 h 425"/>
              </a:gdLst>
              <a:ahLst/>
              <a:cxnLst>
                <a:cxn ang="T10">
                  <a:pos x="T0" y="T1"/>
                </a:cxn>
                <a:cxn ang="T11">
                  <a:pos x="T2" y="T3"/>
                </a:cxn>
                <a:cxn ang="T12">
                  <a:pos x="T4" y="T5"/>
                </a:cxn>
                <a:cxn ang="T13">
                  <a:pos x="T6" y="T7"/>
                </a:cxn>
                <a:cxn ang="T14">
                  <a:pos x="T8" y="T9"/>
                </a:cxn>
              </a:cxnLst>
              <a:rect l="T15" t="T16" r="T17" b="T18"/>
              <a:pathLst>
                <a:path w="108" h="425">
                  <a:moveTo>
                    <a:pt x="0" y="424"/>
                  </a:moveTo>
                  <a:lnTo>
                    <a:pt x="0" y="106"/>
                  </a:lnTo>
                  <a:lnTo>
                    <a:pt x="107" y="0"/>
                  </a:lnTo>
                  <a:lnTo>
                    <a:pt x="107" y="318"/>
                  </a:lnTo>
                  <a:lnTo>
                    <a:pt x="0" y="424"/>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8" name="Freeform 680"/>
            <p:cNvSpPr/>
            <p:nvPr/>
          </p:nvSpPr>
          <p:spPr bwMode="auto">
            <a:xfrm>
              <a:off x="3690" y="1122"/>
              <a:ext cx="51" cy="432"/>
            </a:xfrm>
            <a:custGeom>
              <a:avLst/>
              <a:gdLst>
                <a:gd name="T0" fmla="*/ 0 w 54"/>
                <a:gd name="T1" fmla="*/ 0 h 431"/>
                <a:gd name="T2" fmla="*/ 0 w 54"/>
                <a:gd name="T3" fmla="*/ 430 h 431"/>
                <a:gd name="T4" fmla="*/ 53 w 54"/>
                <a:gd name="T5" fmla="*/ 349 h 431"/>
                <a:gd name="T6" fmla="*/ 53 w 54"/>
                <a:gd name="T7" fmla="*/ 27 h 431"/>
                <a:gd name="T8" fmla="*/ 0 w 54"/>
                <a:gd name="T9" fmla="*/ 0 h 431"/>
                <a:gd name="T10" fmla="*/ 0 60000 65536"/>
                <a:gd name="T11" fmla="*/ 0 60000 65536"/>
                <a:gd name="T12" fmla="*/ 0 60000 65536"/>
                <a:gd name="T13" fmla="*/ 0 60000 65536"/>
                <a:gd name="T14" fmla="*/ 0 60000 65536"/>
                <a:gd name="T15" fmla="*/ 0 w 54"/>
                <a:gd name="T16" fmla="*/ 0 h 431"/>
                <a:gd name="T17" fmla="*/ 54 w 54"/>
                <a:gd name="T18" fmla="*/ 431 h 431"/>
              </a:gdLst>
              <a:ahLst/>
              <a:cxnLst>
                <a:cxn ang="T10">
                  <a:pos x="T0" y="T1"/>
                </a:cxn>
                <a:cxn ang="T11">
                  <a:pos x="T2" y="T3"/>
                </a:cxn>
                <a:cxn ang="T12">
                  <a:pos x="T4" y="T5"/>
                </a:cxn>
                <a:cxn ang="T13">
                  <a:pos x="T6" y="T7"/>
                </a:cxn>
                <a:cxn ang="T14">
                  <a:pos x="T8" y="T9"/>
                </a:cxn>
              </a:cxnLst>
              <a:rect l="T15" t="T16" r="T17" b="T18"/>
              <a:pathLst>
                <a:path w="54" h="431">
                  <a:moveTo>
                    <a:pt x="0" y="0"/>
                  </a:moveTo>
                  <a:lnTo>
                    <a:pt x="0" y="430"/>
                  </a:lnTo>
                  <a:lnTo>
                    <a:pt x="53" y="349"/>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9" name="Freeform 681"/>
            <p:cNvSpPr/>
            <p:nvPr/>
          </p:nvSpPr>
          <p:spPr bwMode="auto">
            <a:xfrm>
              <a:off x="3690" y="968"/>
              <a:ext cx="159" cy="185"/>
            </a:xfrm>
            <a:custGeom>
              <a:avLst/>
              <a:gdLst>
                <a:gd name="T0" fmla="*/ 0 w 161"/>
                <a:gd name="T1" fmla="*/ 157 h 184"/>
                <a:gd name="T2" fmla="*/ 160 w 161"/>
                <a:gd name="T3" fmla="*/ 0 h 184"/>
                <a:gd name="T4" fmla="*/ 160 w 161"/>
                <a:gd name="T5" fmla="*/ 78 h 184"/>
                <a:gd name="T6" fmla="*/ 53 w 161"/>
                <a:gd name="T7" fmla="*/ 183 h 184"/>
                <a:gd name="T8" fmla="*/ 0 w 161"/>
                <a:gd name="T9" fmla="*/ 157 h 184"/>
                <a:gd name="T10" fmla="*/ 0 60000 65536"/>
                <a:gd name="T11" fmla="*/ 0 60000 65536"/>
                <a:gd name="T12" fmla="*/ 0 60000 65536"/>
                <a:gd name="T13" fmla="*/ 0 60000 65536"/>
                <a:gd name="T14" fmla="*/ 0 60000 65536"/>
                <a:gd name="T15" fmla="*/ 0 w 161"/>
                <a:gd name="T16" fmla="*/ 0 h 184"/>
                <a:gd name="T17" fmla="*/ 161 w 161"/>
                <a:gd name="T18" fmla="*/ 184 h 184"/>
              </a:gdLst>
              <a:ahLst/>
              <a:cxnLst>
                <a:cxn ang="T10">
                  <a:pos x="T0" y="T1"/>
                </a:cxn>
                <a:cxn ang="T11">
                  <a:pos x="T2" y="T3"/>
                </a:cxn>
                <a:cxn ang="T12">
                  <a:pos x="T4" y="T5"/>
                </a:cxn>
                <a:cxn ang="T13">
                  <a:pos x="T6" y="T7"/>
                </a:cxn>
                <a:cxn ang="T14">
                  <a:pos x="T8" y="T9"/>
                </a:cxn>
              </a:cxnLst>
              <a:rect l="T15" t="T16" r="T17" b="T18"/>
              <a:pathLst>
                <a:path w="161" h="184">
                  <a:moveTo>
                    <a:pt x="0" y="157"/>
                  </a:moveTo>
                  <a:lnTo>
                    <a:pt x="160" y="0"/>
                  </a:lnTo>
                  <a:lnTo>
                    <a:pt x="160" y="78"/>
                  </a:lnTo>
                  <a:lnTo>
                    <a:pt x="53" y="183"/>
                  </a:lnTo>
                  <a:lnTo>
                    <a:pt x="0" y="157"/>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0" name="Freeform 682"/>
            <p:cNvSpPr/>
            <p:nvPr/>
          </p:nvSpPr>
          <p:spPr bwMode="auto">
            <a:xfrm>
              <a:off x="3690" y="1788"/>
              <a:ext cx="159" cy="189"/>
            </a:xfrm>
            <a:custGeom>
              <a:avLst/>
              <a:gdLst>
                <a:gd name="T0" fmla="*/ 0 w 161"/>
                <a:gd name="T1" fmla="*/ 160 h 188"/>
                <a:gd name="T2" fmla="*/ 0 w 161"/>
                <a:gd name="T3" fmla="*/ 187 h 188"/>
                <a:gd name="T4" fmla="*/ 160 w 161"/>
                <a:gd name="T5" fmla="*/ 27 h 188"/>
                <a:gd name="T6" fmla="*/ 160 w 161"/>
                <a:gd name="T7" fmla="*/ 0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0" y="187"/>
                  </a:lnTo>
                  <a:lnTo>
                    <a:pt x="160" y="27"/>
                  </a:lnTo>
                  <a:lnTo>
                    <a:pt x="160" y="0"/>
                  </a:lnTo>
                  <a:lnTo>
                    <a:pt x="0" y="160"/>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1" name="Freeform 683"/>
            <p:cNvSpPr/>
            <p:nvPr/>
          </p:nvSpPr>
          <p:spPr bwMode="auto">
            <a:xfrm>
              <a:off x="3740" y="1469"/>
              <a:ext cx="109" cy="432"/>
            </a:xfrm>
            <a:custGeom>
              <a:avLst/>
              <a:gdLst>
                <a:gd name="T0" fmla="*/ 0 w 108"/>
                <a:gd name="T1" fmla="*/ 430 h 431"/>
                <a:gd name="T2" fmla="*/ 0 w 108"/>
                <a:gd name="T3" fmla="*/ 108 h 431"/>
                <a:gd name="T4" fmla="*/ 107 w 108"/>
                <a:gd name="T5" fmla="*/ 0 h 431"/>
                <a:gd name="T6" fmla="*/ 107 w 108"/>
                <a:gd name="T7" fmla="*/ 323 h 431"/>
                <a:gd name="T8" fmla="*/ 0 w 108"/>
                <a:gd name="T9" fmla="*/ 430 h 431"/>
                <a:gd name="T10" fmla="*/ 0 60000 65536"/>
                <a:gd name="T11" fmla="*/ 0 60000 65536"/>
                <a:gd name="T12" fmla="*/ 0 60000 65536"/>
                <a:gd name="T13" fmla="*/ 0 60000 65536"/>
                <a:gd name="T14" fmla="*/ 0 60000 65536"/>
                <a:gd name="T15" fmla="*/ 0 w 108"/>
                <a:gd name="T16" fmla="*/ 0 h 431"/>
                <a:gd name="T17" fmla="*/ 108 w 108"/>
                <a:gd name="T18" fmla="*/ 431 h 431"/>
              </a:gdLst>
              <a:ahLst/>
              <a:cxnLst>
                <a:cxn ang="T10">
                  <a:pos x="T0" y="T1"/>
                </a:cxn>
                <a:cxn ang="T11">
                  <a:pos x="T2" y="T3"/>
                </a:cxn>
                <a:cxn ang="T12">
                  <a:pos x="T4" y="T5"/>
                </a:cxn>
                <a:cxn ang="T13">
                  <a:pos x="T6" y="T7"/>
                </a:cxn>
                <a:cxn ang="T14">
                  <a:pos x="T8" y="T9"/>
                </a:cxn>
              </a:cxnLst>
              <a:rect l="T15" t="T16" r="T17" b="T18"/>
              <a:pathLst>
                <a:path w="108" h="431">
                  <a:moveTo>
                    <a:pt x="0" y="430"/>
                  </a:moveTo>
                  <a:lnTo>
                    <a:pt x="0" y="108"/>
                  </a:lnTo>
                  <a:lnTo>
                    <a:pt x="107" y="0"/>
                  </a:lnTo>
                  <a:lnTo>
                    <a:pt x="107" y="323"/>
                  </a:lnTo>
                  <a:lnTo>
                    <a:pt x="0" y="43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2" name="Freeform 684"/>
            <p:cNvSpPr/>
            <p:nvPr/>
          </p:nvSpPr>
          <p:spPr bwMode="auto">
            <a:xfrm>
              <a:off x="3690" y="1553"/>
              <a:ext cx="51" cy="424"/>
            </a:xfrm>
            <a:custGeom>
              <a:avLst/>
              <a:gdLst>
                <a:gd name="T0" fmla="*/ 0 w 54"/>
                <a:gd name="T1" fmla="*/ 0 h 425"/>
                <a:gd name="T2" fmla="*/ 0 w 54"/>
                <a:gd name="T3" fmla="*/ 424 h 425"/>
                <a:gd name="T4" fmla="*/ 53 w 54"/>
                <a:gd name="T5" fmla="*/ 345 h 425"/>
                <a:gd name="T6" fmla="*/ 53 w 54"/>
                <a:gd name="T7" fmla="*/ 27 h 425"/>
                <a:gd name="T8" fmla="*/ 0 w 54"/>
                <a:gd name="T9" fmla="*/ 0 h 425"/>
                <a:gd name="T10" fmla="*/ 0 60000 65536"/>
                <a:gd name="T11" fmla="*/ 0 60000 65536"/>
                <a:gd name="T12" fmla="*/ 0 60000 65536"/>
                <a:gd name="T13" fmla="*/ 0 60000 65536"/>
                <a:gd name="T14" fmla="*/ 0 60000 65536"/>
                <a:gd name="T15" fmla="*/ 0 w 54"/>
                <a:gd name="T16" fmla="*/ 0 h 425"/>
                <a:gd name="T17" fmla="*/ 54 w 54"/>
                <a:gd name="T18" fmla="*/ 425 h 425"/>
              </a:gdLst>
              <a:ahLst/>
              <a:cxnLst>
                <a:cxn ang="T10">
                  <a:pos x="T0" y="T1"/>
                </a:cxn>
                <a:cxn ang="T11">
                  <a:pos x="T2" y="T3"/>
                </a:cxn>
                <a:cxn ang="T12">
                  <a:pos x="T4" y="T5"/>
                </a:cxn>
                <a:cxn ang="T13">
                  <a:pos x="T6" y="T7"/>
                </a:cxn>
                <a:cxn ang="T14">
                  <a:pos x="T8" y="T9"/>
                </a:cxn>
              </a:cxnLst>
              <a:rect l="T15" t="T16" r="T17" b="T18"/>
              <a:pathLst>
                <a:path w="54" h="425">
                  <a:moveTo>
                    <a:pt x="0" y="0"/>
                  </a:moveTo>
                  <a:lnTo>
                    <a:pt x="0" y="424"/>
                  </a:lnTo>
                  <a:lnTo>
                    <a:pt x="53" y="345"/>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3" name="Freeform 685"/>
            <p:cNvSpPr/>
            <p:nvPr/>
          </p:nvSpPr>
          <p:spPr bwMode="auto">
            <a:xfrm>
              <a:off x="3690" y="1388"/>
              <a:ext cx="159" cy="193"/>
            </a:xfrm>
            <a:custGeom>
              <a:avLst/>
              <a:gdLst>
                <a:gd name="T0" fmla="*/ 0 w 161"/>
                <a:gd name="T1" fmla="*/ 163 h 191"/>
                <a:gd name="T2" fmla="*/ 160 w 161"/>
                <a:gd name="T3" fmla="*/ 0 h 191"/>
                <a:gd name="T4" fmla="*/ 160 w 161"/>
                <a:gd name="T5" fmla="*/ 81 h 191"/>
                <a:gd name="T6" fmla="*/ 53 w 161"/>
                <a:gd name="T7" fmla="*/ 190 h 191"/>
                <a:gd name="T8" fmla="*/ 0 w 161"/>
                <a:gd name="T9" fmla="*/ 163 h 191"/>
                <a:gd name="T10" fmla="*/ 0 60000 65536"/>
                <a:gd name="T11" fmla="*/ 0 60000 65536"/>
                <a:gd name="T12" fmla="*/ 0 60000 65536"/>
                <a:gd name="T13" fmla="*/ 0 60000 65536"/>
                <a:gd name="T14" fmla="*/ 0 60000 65536"/>
                <a:gd name="T15" fmla="*/ 0 w 161"/>
                <a:gd name="T16" fmla="*/ 0 h 191"/>
                <a:gd name="T17" fmla="*/ 161 w 161"/>
                <a:gd name="T18" fmla="*/ 191 h 191"/>
              </a:gdLst>
              <a:ahLst/>
              <a:cxnLst>
                <a:cxn ang="T10">
                  <a:pos x="T0" y="T1"/>
                </a:cxn>
                <a:cxn ang="T11">
                  <a:pos x="T2" y="T3"/>
                </a:cxn>
                <a:cxn ang="T12">
                  <a:pos x="T4" y="T5"/>
                </a:cxn>
                <a:cxn ang="T13">
                  <a:pos x="T6" y="T7"/>
                </a:cxn>
                <a:cxn ang="T14">
                  <a:pos x="T8" y="T9"/>
                </a:cxn>
              </a:cxnLst>
              <a:rect l="T15" t="T16" r="T17" b="T18"/>
              <a:pathLst>
                <a:path w="161" h="191">
                  <a:moveTo>
                    <a:pt x="0" y="163"/>
                  </a:moveTo>
                  <a:lnTo>
                    <a:pt x="160" y="0"/>
                  </a:lnTo>
                  <a:lnTo>
                    <a:pt x="160" y="81"/>
                  </a:lnTo>
                  <a:lnTo>
                    <a:pt x="53" y="190"/>
                  </a:lnTo>
                  <a:lnTo>
                    <a:pt x="0" y="16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4" name="Freeform 686"/>
            <p:cNvSpPr/>
            <p:nvPr/>
          </p:nvSpPr>
          <p:spPr bwMode="auto">
            <a:xfrm>
              <a:off x="2594" y="860"/>
              <a:ext cx="427" cy="108"/>
            </a:xfrm>
            <a:custGeom>
              <a:avLst/>
              <a:gdLst>
                <a:gd name="T0" fmla="*/ 0 w 429"/>
                <a:gd name="T1" fmla="*/ 107 h 108"/>
                <a:gd name="T2" fmla="*/ 321 w 429"/>
                <a:gd name="T3" fmla="*/ 107 h 108"/>
                <a:gd name="T4" fmla="*/ 428 w 429"/>
                <a:gd name="T5" fmla="*/ 0 h 108"/>
                <a:gd name="T6" fmla="*/ 107 w 429"/>
                <a:gd name="T7" fmla="*/ 0 h 108"/>
                <a:gd name="T8" fmla="*/ 0 w 429"/>
                <a:gd name="T9" fmla="*/ 107 h 108"/>
                <a:gd name="T10" fmla="*/ 0 60000 65536"/>
                <a:gd name="T11" fmla="*/ 0 60000 65536"/>
                <a:gd name="T12" fmla="*/ 0 60000 65536"/>
                <a:gd name="T13" fmla="*/ 0 60000 65536"/>
                <a:gd name="T14" fmla="*/ 0 60000 65536"/>
                <a:gd name="T15" fmla="*/ 0 w 429"/>
                <a:gd name="T16" fmla="*/ 0 h 108"/>
                <a:gd name="T17" fmla="*/ 429 w 429"/>
                <a:gd name="T18" fmla="*/ 108 h 108"/>
              </a:gdLst>
              <a:ahLst/>
              <a:cxnLst>
                <a:cxn ang="T10">
                  <a:pos x="T0" y="T1"/>
                </a:cxn>
                <a:cxn ang="T11">
                  <a:pos x="T2" y="T3"/>
                </a:cxn>
                <a:cxn ang="T12">
                  <a:pos x="T4" y="T5"/>
                </a:cxn>
                <a:cxn ang="T13">
                  <a:pos x="T6" y="T7"/>
                </a:cxn>
                <a:cxn ang="T14">
                  <a:pos x="T8" y="T9"/>
                </a:cxn>
              </a:cxnLst>
              <a:rect l="T15" t="T16" r="T17" b="T18"/>
              <a:pathLst>
                <a:path w="429" h="108">
                  <a:moveTo>
                    <a:pt x="0" y="107"/>
                  </a:moveTo>
                  <a:lnTo>
                    <a:pt x="321" y="107"/>
                  </a:lnTo>
                  <a:lnTo>
                    <a:pt x="428" y="0"/>
                  </a:lnTo>
                  <a:lnTo>
                    <a:pt x="107" y="0"/>
                  </a:lnTo>
                  <a:lnTo>
                    <a:pt x="0" y="10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5" name="Freeform 687"/>
            <p:cNvSpPr/>
            <p:nvPr/>
          </p:nvSpPr>
          <p:spPr bwMode="auto">
            <a:xfrm>
              <a:off x="2512" y="860"/>
              <a:ext cx="187" cy="162"/>
            </a:xfrm>
            <a:custGeom>
              <a:avLst/>
              <a:gdLst>
                <a:gd name="T0" fmla="*/ 0 w 185"/>
                <a:gd name="T1" fmla="*/ 160 h 161"/>
                <a:gd name="T2" fmla="*/ 79 w 185"/>
                <a:gd name="T3" fmla="*/ 107 h 161"/>
                <a:gd name="T4" fmla="*/ 184 w 185"/>
                <a:gd name="T5" fmla="*/ 0 h 161"/>
                <a:gd name="T6" fmla="*/ 158 w 185"/>
                <a:gd name="T7" fmla="*/ 0 h 161"/>
                <a:gd name="T8" fmla="*/ 0 w 185"/>
                <a:gd name="T9" fmla="*/ 160 h 161"/>
                <a:gd name="T10" fmla="*/ 0 60000 65536"/>
                <a:gd name="T11" fmla="*/ 0 60000 65536"/>
                <a:gd name="T12" fmla="*/ 0 60000 65536"/>
                <a:gd name="T13" fmla="*/ 0 60000 65536"/>
                <a:gd name="T14" fmla="*/ 0 60000 65536"/>
                <a:gd name="T15" fmla="*/ 0 w 185"/>
                <a:gd name="T16" fmla="*/ 0 h 161"/>
                <a:gd name="T17" fmla="*/ 185 w 185"/>
                <a:gd name="T18" fmla="*/ 161 h 161"/>
              </a:gdLst>
              <a:ahLst/>
              <a:cxnLst>
                <a:cxn ang="T10">
                  <a:pos x="T0" y="T1"/>
                </a:cxn>
                <a:cxn ang="T11">
                  <a:pos x="T2" y="T3"/>
                </a:cxn>
                <a:cxn ang="T12">
                  <a:pos x="T4" y="T5"/>
                </a:cxn>
                <a:cxn ang="T13">
                  <a:pos x="T6" y="T7"/>
                </a:cxn>
                <a:cxn ang="T14">
                  <a:pos x="T8" y="T9"/>
                </a:cxn>
              </a:cxnLst>
              <a:rect l="T15" t="T16" r="T17" b="T18"/>
              <a:pathLst>
                <a:path w="185" h="161">
                  <a:moveTo>
                    <a:pt x="0" y="160"/>
                  </a:moveTo>
                  <a:lnTo>
                    <a:pt x="79" y="107"/>
                  </a:lnTo>
                  <a:lnTo>
                    <a:pt x="184" y="0"/>
                  </a:lnTo>
                  <a:lnTo>
                    <a:pt x="158"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6" name="Freeform 688"/>
            <p:cNvSpPr/>
            <p:nvPr/>
          </p:nvSpPr>
          <p:spPr bwMode="auto">
            <a:xfrm>
              <a:off x="2913" y="860"/>
              <a:ext cx="190" cy="162"/>
            </a:xfrm>
            <a:custGeom>
              <a:avLst/>
              <a:gdLst>
                <a:gd name="T0" fmla="*/ 27 w 189"/>
                <a:gd name="T1" fmla="*/ 160 h 161"/>
                <a:gd name="T2" fmla="*/ 0 w 189"/>
                <a:gd name="T3" fmla="*/ 107 h 161"/>
                <a:gd name="T4" fmla="*/ 107 w 189"/>
                <a:gd name="T5" fmla="*/ 0 h 161"/>
                <a:gd name="T6" fmla="*/ 188 w 189"/>
                <a:gd name="T7" fmla="*/ 0 h 161"/>
                <a:gd name="T8" fmla="*/ 27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27" y="160"/>
                  </a:moveTo>
                  <a:lnTo>
                    <a:pt x="0" y="107"/>
                  </a:lnTo>
                  <a:lnTo>
                    <a:pt x="107" y="0"/>
                  </a:lnTo>
                  <a:lnTo>
                    <a:pt x="188"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7" name="Freeform 689"/>
            <p:cNvSpPr/>
            <p:nvPr/>
          </p:nvSpPr>
          <p:spPr bwMode="auto">
            <a:xfrm>
              <a:off x="2512" y="968"/>
              <a:ext cx="431" cy="54"/>
            </a:xfrm>
            <a:custGeom>
              <a:avLst/>
              <a:gdLst>
                <a:gd name="T0" fmla="*/ 0 w 429"/>
                <a:gd name="T1" fmla="*/ 53 h 54"/>
                <a:gd name="T2" fmla="*/ 80 w 429"/>
                <a:gd name="T3" fmla="*/ 0 h 54"/>
                <a:gd name="T4" fmla="*/ 401 w 429"/>
                <a:gd name="T5" fmla="*/ 0 h 54"/>
                <a:gd name="T6" fmla="*/ 428 w 429"/>
                <a:gd name="T7" fmla="*/ 53 h 54"/>
                <a:gd name="T8" fmla="*/ 0 w 429"/>
                <a:gd name="T9" fmla="*/ 53 h 54"/>
                <a:gd name="T10" fmla="*/ 0 60000 65536"/>
                <a:gd name="T11" fmla="*/ 0 60000 65536"/>
                <a:gd name="T12" fmla="*/ 0 60000 65536"/>
                <a:gd name="T13" fmla="*/ 0 60000 65536"/>
                <a:gd name="T14" fmla="*/ 0 60000 65536"/>
                <a:gd name="T15" fmla="*/ 0 w 429"/>
                <a:gd name="T16" fmla="*/ 0 h 54"/>
                <a:gd name="T17" fmla="*/ 429 w 429"/>
                <a:gd name="T18" fmla="*/ 54 h 54"/>
              </a:gdLst>
              <a:ahLst/>
              <a:cxnLst>
                <a:cxn ang="T10">
                  <a:pos x="T0" y="T1"/>
                </a:cxn>
                <a:cxn ang="T11">
                  <a:pos x="T2" y="T3"/>
                </a:cxn>
                <a:cxn ang="T12">
                  <a:pos x="T4" y="T5"/>
                </a:cxn>
                <a:cxn ang="T13">
                  <a:pos x="T6" y="T7"/>
                </a:cxn>
                <a:cxn ang="T14">
                  <a:pos x="T8" y="T9"/>
                </a:cxn>
              </a:cxnLst>
              <a:rect l="T15" t="T16" r="T17" b="T18"/>
              <a:pathLst>
                <a:path w="429" h="54">
                  <a:moveTo>
                    <a:pt x="0" y="53"/>
                  </a:moveTo>
                  <a:lnTo>
                    <a:pt x="80" y="0"/>
                  </a:lnTo>
                  <a:lnTo>
                    <a:pt x="401" y="0"/>
                  </a:lnTo>
                  <a:lnTo>
                    <a:pt x="428" y="53"/>
                  </a:lnTo>
                  <a:lnTo>
                    <a:pt x="0" y="5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8" name="Freeform 690"/>
            <p:cNvSpPr/>
            <p:nvPr/>
          </p:nvSpPr>
          <p:spPr bwMode="auto">
            <a:xfrm>
              <a:off x="2166" y="860"/>
              <a:ext cx="427" cy="108"/>
            </a:xfrm>
            <a:custGeom>
              <a:avLst/>
              <a:gdLst>
                <a:gd name="T0" fmla="*/ 0 w 429"/>
                <a:gd name="T1" fmla="*/ 107 h 108"/>
                <a:gd name="T2" fmla="*/ 321 w 429"/>
                <a:gd name="T3" fmla="*/ 107 h 108"/>
                <a:gd name="T4" fmla="*/ 428 w 429"/>
                <a:gd name="T5" fmla="*/ 0 h 108"/>
                <a:gd name="T6" fmla="*/ 107 w 429"/>
                <a:gd name="T7" fmla="*/ 0 h 108"/>
                <a:gd name="T8" fmla="*/ 0 w 429"/>
                <a:gd name="T9" fmla="*/ 107 h 108"/>
                <a:gd name="T10" fmla="*/ 0 60000 65536"/>
                <a:gd name="T11" fmla="*/ 0 60000 65536"/>
                <a:gd name="T12" fmla="*/ 0 60000 65536"/>
                <a:gd name="T13" fmla="*/ 0 60000 65536"/>
                <a:gd name="T14" fmla="*/ 0 60000 65536"/>
                <a:gd name="T15" fmla="*/ 0 w 429"/>
                <a:gd name="T16" fmla="*/ 0 h 108"/>
                <a:gd name="T17" fmla="*/ 429 w 429"/>
                <a:gd name="T18" fmla="*/ 108 h 108"/>
              </a:gdLst>
              <a:ahLst/>
              <a:cxnLst>
                <a:cxn ang="T10">
                  <a:pos x="T0" y="T1"/>
                </a:cxn>
                <a:cxn ang="T11">
                  <a:pos x="T2" y="T3"/>
                </a:cxn>
                <a:cxn ang="T12">
                  <a:pos x="T4" y="T5"/>
                </a:cxn>
                <a:cxn ang="T13">
                  <a:pos x="T6" y="T7"/>
                </a:cxn>
                <a:cxn ang="T14">
                  <a:pos x="T8" y="T9"/>
                </a:cxn>
              </a:cxnLst>
              <a:rect l="T15" t="T16" r="T17" b="T18"/>
              <a:pathLst>
                <a:path w="429" h="108">
                  <a:moveTo>
                    <a:pt x="0" y="107"/>
                  </a:moveTo>
                  <a:lnTo>
                    <a:pt x="321" y="107"/>
                  </a:lnTo>
                  <a:lnTo>
                    <a:pt x="428" y="0"/>
                  </a:lnTo>
                  <a:lnTo>
                    <a:pt x="107" y="0"/>
                  </a:lnTo>
                  <a:lnTo>
                    <a:pt x="0" y="10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9" name="Freeform 691"/>
            <p:cNvSpPr/>
            <p:nvPr/>
          </p:nvSpPr>
          <p:spPr bwMode="auto">
            <a:xfrm>
              <a:off x="2085" y="860"/>
              <a:ext cx="190" cy="162"/>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0" name="Freeform 692"/>
            <p:cNvSpPr/>
            <p:nvPr/>
          </p:nvSpPr>
          <p:spPr bwMode="auto">
            <a:xfrm>
              <a:off x="2489" y="860"/>
              <a:ext cx="187" cy="162"/>
            </a:xfrm>
            <a:custGeom>
              <a:avLst/>
              <a:gdLst>
                <a:gd name="T0" fmla="*/ 26 w 186"/>
                <a:gd name="T1" fmla="*/ 160 h 161"/>
                <a:gd name="T2" fmla="*/ 0 w 186"/>
                <a:gd name="T3" fmla="*/ 107 h 161"/>
                <a:gd name="T4" fmla="*/ 106 w 186"/>
                <a:gd name="T5" fmla="*/ 0 h 161"/>
                <a:gd name="T6" fmla="*/ 185 w 186"/>
                <a:gd name="T7" fmla="*/ 0 h 161"/>
                <a:gd name="T8" fmla="*/ 26 w 186"/>
                <a:gd name="T9" fmla="*/ 160 h 161"/>
                <a:gd name="T10" fmla="*/ 0 60000 65536"/>
                <a:gd name="T11" fmla="*/ 0 60000 65536"/>
                <a:gd name="T12" fmla="*/ 0 60000 65536"/>
                <a:gd name="T13" fmla="*/ 0 60000 65536"/>
                <a:gd name="T14" fmla="*/ 0 60000 65536"/>
                <a:gd name="T15" fmla="*/ 0 w 186"/>
                <a:gd name="T16" fmla="*/ 0 h 161"/>
                <a:gd name="T17" fmla="*/ 186 w 186"/>
                <a:gd name="T18" fmla="*/ 161 h 161"/>
              </a:gdLst>
              <a:ahLst/>
              <a:cxnLst>
                <a:cxn ang="T10">
                  <a:pos x="T0" y="T1"/>
                </a:cxn>
                <a:cxn ang="T11">
                  <a:pos x="T2" y="T3"/>
                </a:cxn>
                <a:cxn ang="T12">
                  <a:pos x="T4" y="T5"/>
                </a:cxn>
                <a:cxn ang="T13">
                  <a:pos x="T6" y="T7"/>
                </a:cxn>
                <a:cxn ang="T14">
                  <a:pos x="T8" y="T9"/>
                </a:cxn>
              </a:cxnLst>
              <a:rect l="T15" t="T16" r="T17" b="T18"/>
              <a:pathLst>
                <a:path w="186" h="161">
                  <a:moveTo>
                    <a:pt x="26" y="160"/>
                  </a:moveTo>
                  <a:lnTo>
                    <a:pt x="0" y="107"/>
                  </a:lnTo>
                  <a:lnTo>
                    <a:pt x="106" y="0"/>
                  </a:lnTo>
                  <a:lnTo>
                    <a:pt x="185" y="0"/>
                  </a:lnTo>
                  <a:lnTo>
                    <a:pt x="26"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1" name="Freeform 693"/>
            <p:cNvSpPr/>
            <p:nvPr/>
          </p:nvSpPr>
          <p:spPr bwMode="auto">
            <a:xfrm>
              <a:off x="2085" y="968"/>
              <a:ext cx="427" cy="54"/>
            </a:xfrm>
            <a:custGeom>
              <a:avLst/>
              <a:gdLst>
                <a:gd name="T0" fmla="*/ 0 w 429"/>
                <a:gd name="T1" fmla="*/ 53 h 54"/>
                <a:gd name="T2" fmla="*/ 80 w 429"/>
                <a:gd name="T3" fmla="*/ 0 h 54"/>
                <a:gd name="T4" fmla="*/ 401 w 429"/>
                <a:gd name="T5" fmla="*/ 0 h 54"/>
                <a:gd name="T6" fmla="*/ 428 w 429"/>
                <a:gd name="T7" fmla="*/ 53 h 54"/>
                <a:gd name="T8" fmla="*/ 0 w 429"/>
                <a:gd name="T9" fmla="*/ 53 h 54"/>
                <a:gd name="T10" fmla="*/ 0 60000 65536"/>
                <a:gd name="T11" fmla="*/ 0 60000 65536"/>
                <a:gd name="T12" fmla="*/ 0 60000 65536"/>
                <a:gd name="T13" fmla="*/ 0 60000 65536"/>
                <a:gd name="T14" fmla="*/ 0 60000 65536"/>
                <a:gd name="T15" fmla="*/ 0 w 429"/>
                <a:gd name="T16" fmla="*/ 0 h 54"/>
                <a:gd name="T17" fmla="*/ 429 w 429"/>
                <a:gd name="T18" fmla="*/ 54 h 54"/>
              </a:gdLst>
              <a:ahLst/>
              <a:cxnLst>
                <a:cxn ang="T10">
                  <a:pos x="T0" y="T1"/>
                </a:cxn>
                <a:cxn ang="T11">
                  <a:pos x="T2" y="T3"/>
                </a:cxn>
                <a:cxn ang="T12">
                  <a:pos x="T4" y="T5"/>
                </a:cxn>
                <a:cxn ang="T13">
                  <a:pos x="T6" y="T7"/>
                </a:cxn>
                <a:cxn ang="T14">
                  <a:pos x="T8" y="T9"/>
                </a:cxn>
              </a:cxnLst>
              <a:rect l="T15" t="T16" r="T17" b="T18"/>
              <a:pathLst>
                <a:path w="429" h="54">
                  <a:moveTo>
                    <a:pt x="0" y="53"/>
                  </a:moveTo>
                  <a:lnTo>
                    <a:pt x="80" y="0"/>
                  </a:lnTo>
                  <a:lnTo>
                    <a:pt x="401" y="0"/>
                  </a:lnTo>
                  <a:lnTo>
                    <a:pt x="428" y="53"/>
                  </a:lnTo>
                  <a:lnTo>
                    <a:pt x="0" y="5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2" name="Freeform 694"/>
            <p:cNvSpPr/>
            <p:nvPr/>
          </p:nvSpPr>
          <p:spPr bwMode="auto">
            <a:xfrm>
              <a:off x="3181" y="702"/>
              <a:ext cx="427" cy="104"/>
            </a:xfrm>
            <a:custGeom>
              <a:avLst/>
              <a:gdLst>
                <a:gd name="T0" fmla="*/ 0 w 428"/>
                <a:gd name="T1" fmla="*/ 105 h 106"/>
                <a:gd name="T2" fmla="*/ 320 w 428"/>
                <a:gd name="T3" fmla="*/ 105 h 106"/>
                <a:gd name="T4" fmla="*/ 427 w 428"/>
                <a:gd name="T5" fmla="*/ 0 h 106"/>
                <a:gd name="T6" fmla="*/ 107 w 428"/>
                <a:gd name="T7" fmla="*/ 0 h 106"/>
                <a:gd name="T8" fmla="*/ 0 w 428"/>
                <a:gd name="T9" fmla="*/ 105 h 106"/>
                <a:gd name="T10" fmla="*/ 0 60000 65536"/>
                <a:gd name="T11" fmla="*/ 0 60000 65536"/>
                <a:gd name="T12" fmla="*/ 0 60000 65536"/>
                <a:gd name="T13" fmla="*/ 0 60000 65536"/>
                <a:gd name="T14" fmla="*/ 0 60000 65536"/>
                <a:gd name="T15" fmla="*/ 0 w 428"/>
                <a:gd name="T16" fmla="*/ 0 h 106"/>
                <a:gd name="T17" fmla="*/ 428 w 428"/>
                <a:gd name="T18" fmla="*/ 106 h 106"/>
              </a:gdLst>
              <a:ahLst/>
              <a:cxnLst>
                <a:cxn ang="T10">
                  <a:pos x="T0" y="T1"/>
                </a:cxn>
                <a:cxn ang="T11">
                  <a:pos x="T2" y="T3"/>
                </a:cxn>
                <a:cxn ang="T12">
                  <a:pos x="T4" y="T5"/>
                </a:cxn>
                <a:cxn ang="T13">
                  <a:pos x="T6" y="T7"/>
                </a:cxn>
                <a:cxn ang="T14">
                  <a:pos x="T8" y="T9"/>
                </a:cxn>
              </a:cxnLst>
              <a:rect l="T15" t="T16" r="T17" b="T18"/>
              <a:pathLst>
                <a:path w="428" h="106">
                  <a:moveTo>
                    <a:pt x="0" y="105"/>
                  </a:moveTo>
                  <a:lnTo>
                    <a:pt x="320" y="105"/>
                  </a:lnTo>
                  <a:lnTo>
                    <a:pt x="427"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3" name="Freeform 695"/>
            <p:cNvSpPr/>
            <p:nvPr/>
          </p:nvSpPr>
          <p:spPr bwMode="auto">
            <a:xfrm>
              <a:off x="3103" y="702"/>
              <a:ext cx="183" cy="158"/>
            </a:xfrm>
            <a:custGeom>
              <a:avLst/>
              <a:gdLst>
                <a:gd name="T0" fmla="*/ 0 w 185"/>
                <a:gd name="T1" fmla="*/ 160 h 161"/>
                <a:gd name="T2" fmla="*/ 79 w 185"/>
                <a:gd name="T3" fmla="*/ 107 h 161"/>
                <a:gd name="T4" fmla="*/ 184 w 185"/>
                <a:gd name="T5" fmla="*/ 0 h 161"/>
                <a:gd name="T6" fmla="*/ 158 w 185"/>
                <a:gd name="T7" fmla="*/ 0 h 161"/>
                <a:gd name="T8" fmla="*/ 0 w 185"/>
                <a:gd name="T9" fmla="*/ 160 h 161"/>
                <a:gd name="T10" fmla="*/ 0 60000 65536"/>
                <a:gd name="T11" fmla="*/ 0 60000 65536"/>
                <a:gd name="T12" fmla="*/ 0 60000 65536"/>
                <a:gd name="T13" fmla="*/ 0 60000 65536"/>
                <a:gd name="T14" fmla="*/ 0 60000 65536"/>
                <a:gd name="T15" fmla="*/ 0 w 185"/>
                <a:gd name="T16" fmla="*/ 0 h 161"/>
                <a:gd name="T17" fmla="*/ 185 w 185"/>
                <a:gd name="T18" fmla="*/ 161 h 161"/>
              </a:gdLst>
              <a:ahLst/>
              <a:cxnLst>
                <a:cxn ang="T10">
                  <a:pos x="T0" y="T1"/>
                </a:cxn>
                <a:cxn ang="T11">
                  <a:pos x="T2" y="T3"/>
                </a:cxn>
                <a:cxn ang="T12">
                  <a:pos x="T4" y="T5"/>
                </a:cxn>
                <a:cxn ang="T13">
                  <a:pos x="T6" y="T7"/>
                </a:cxn>
                <a:cxn ang="T14">
                  <a:pos x="T8" y="T9"/>
                </a:cxn>
              </a:cxnLst>
              <a:rect l="T15" t="T16" r="T17" b="T18"/>
              <a:pathLst>
                <a:path w="185" h="161">
                  <a:moveTo>
                    <a:pt x="0" y="160"/>
                  </a:moveTo>
                  <a:lnTo>
                    <a:pt x="79" y="107"/>
                  </a:lnTo>
                  <a:lnTo>
                    <a:pt x="184" y="0"/>
                  </a:lnTo>
                  <a:lnTo>
                    <a:pt x="158"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4" name="Freeform 696"/>
            <p:cNvSpPr/>
            <p:nvPr/>
          </p:nvSpPr>
          <p:spPr bwMode="auto">
            <a:xfrm>
              <a:off x="3500" y="702"/>
              <a:ext cx="190" cy="158"/>
            </a:xfrm>
            <a:custGeom>
              <a:avLst/>
              <a:gdLst>
                <a:gd name="T0" fmla="*/ 27 w 188"/>
                <a:gd name="T1" fmla="*/ 160 h 161"/>
                <a:gd name="T2" fmla="*/ 0 w 188"/>
                <a:gd name="T3" fmla="*/ 107 h 161"/>
                <a:gd name="T4" fmla="*/ 107 w 188"/>
                <a:gd name="T5" fmla="*/ 0 h 161"/>
                <a:gd name="T6" fmla="*/ 187 w 188"/>
                <a:gd name="T7" fmla="*/ 0 h 161"/>
                <a:gd name="T8" fmla="*/ 27 w 188"/>
                <a:gd name="T9" fmla="*/ 160 h 161"/>
                <a:gd name="T10" fmla="*/ 0 60000 65536"/>
                <a:gd name="T11" fmla="*/ 0 60000 65536"/>
                <a:gd name="T12" fmla="*/ 0 60000 65536"/>
                <a:gd name="T13" fmla="*/ 0 60000 65536"/>
                <a:gd name="T14" fmla="*/ 0 60000 65536"/>
                <a:gd name="T15" fmla="*/ 0 w 188"/>
                <a:gd name="T16" fmla="*/ 0 h 161"/>
                <a:gd name="T17" fmla="*/ 188 w 188"/>
                <a:gd name="T18" fmla="*/ 161 h 161"/>
              </a:gdLst>
              <a:ahLst/>
              <a:cxnLst>
                <a:cxn ang="T10">
                  <a:pos x="T0" y="T1"/>
                </a:cxn>
                <a:cxn ang="T11">
                  <a:pos x="T2" y="T3"/>
                </a:cxn>
                <a:cxn ang="T12">
                  <a:pos x="T4" y="T5"/>
                </a:cxn>
                <a:cxn ang="T13">
                  <a:pos x="T6" y="T7"/>
                </a:cxn>
                <a:cxn ang="T14">
                  <a:pos x="T8" y="T9"/>
                </a:cxn>
              </a:cxnLst>
              <a:rect l="T15" t="T16" r="T17" b="T18"/>
              <a:pathLst>
                <a:path w="188" h="161">
                  <a:moveTo>
                    <a:pt x="27" y="160"/>
                  </a:moveTo>
                  <a:lnTo>
                    <a:pt x="0" y="107"/>
                  </a:lnTo>
                  <a:lnTo>
                    <a:pt x="107" y="0"/>
                  </a:lnTo>
                  <a:lnTo>
                    <a:pt x="187"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5" name="Freeform 697"/>
            <p:cNvSpPr/>
            <p:nvPr/>
          </p:nvSpPr>
          <p:spPr bwMode="auto">
            <a:xfrm>
              <a:off x="3103" y="806"/>
              <a:ext cx="427" cy="54"/>
            </a:xfrm>
            <a:custGeom>
              <a:avLst/>
              <a:gdLst>
                <a:gd name="T0" fmla="*/ 0 w 428"/>
                <a:gd name="T1" fmla="*/ 55 h 56"/>
                <a:gd name="T2" fmla="*/ 80 w 428"/>
                <a:gd name="T3" fmla="*/ 0 h 56"/>
                <a:gd name="T4" fmla="*/ 400 w 428"/>
                <a:gd name="T5" fmla="*/ 0 h 56"/>
                <a:gd name="T6" fmla="*/ 427 w 428"/>
                <a:gd name="T7" fmla="*/ 55 h 56"/>
                <a:gd name="T8" fmla="*/ 0 w 428"/>
                <a:gd name="T9" fmla="*/ 55 h 56"/>
                <a:gd name="T10" fmla="*/ 0 60000 65536"/>
                <a:gd name="T11" fmla="*/ 0 60000 65536"/>
                <a:gd name="T12" fmla="*/ 0 60000 65536"/>
                <a:gd name="T13" fmla="*/ 0 60000 65536"/>
                <a:gd name="T14" fmla="*/ 0 60000 65536"/>
                <a:gd name="T15" fmla="*/ 0 w 428"/>
                <a:gd name="T16" fmla="*/ 0 h 56"/>
                <a:gd name="T17" fmla="*/ 428 w 428"/>
                <a:gd name="T18" fmla="*/ 56 h 56"/>
              </a:gdLst>
              <a:ahLst/>
              <a:cxnLst>
                <a:cxn ang="T10">
                  <a:pos x="T0" y="T1"/>
                </a:cxn>
                <a:cxn ang="T11">
                  <a:pos x="T2" y="T3"/>
                </a:cxn>
                <a:cxn ang="T12">
                  <a:pos x="T4" y="T5"/>
                </a:cxn>
                <a:cxn ang="T13">
                  <a:pos x="T6" y="T7"/>
                </a:cxn>
                <a:cxn ang="T14">
                  <a:pos x="T8" y="T9"/>
                </a:cxn>
              </a:cxnLst>
              <a:rect l="T15" t="T16" r="T17" b="T18"/>
              <a:pathLst>
                <a:path w="428" h="56">
                  <a:moveTo>
                    <a:pt x="0" y="55"/>
                  </a:moveTo>
                  <a:lnTo>
                    <a:pt x="80" y="0"/>
                  </a:lnTo>
                  <a:lnTo>
                    <a:pt x="400" y="0"/>
                  </a:lnTo>
                  <a:lnTo>
                    <a:pt x="427"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6" name="Freeform 698"/>
            <p:cNvSpPr/>
            <p:nvPr/>
          </p:nvSpPr>
          <p:spPr bwMode="auto">
            <a:xfrm>
              <a:off x="2753" y="702"/>
              <a:ext cx="427" cy="104"/>
            </a:xfrm>
            <a:custGeom>
              <a:avLst/>
              <a:gdLst>
                <a:gd name="T0" fmla="*/ 0 w 429"/>
                <a:gd name="T1" fmla="*/ 105 h 106"/>
                <a:gd name="T2" fmla="*/ 321 w 429"/>
                <a:gd name="T3" fmla="*/ 105 h 106"/>
                <a:gd name="T4" fmla="*/ 428 w 429"/>
                <a:gd name="T5" fmla="*/ 0 h 106"/>
                <a:gd name="T6" fmla="*/ 107 w 429"/>
                <a:gd name="T7" fmla="*/ 0 h 106"/>
                <a:gd name="T8" fmla="*/ 0 w 429"/>
                <a:gd name="T9" fmla="*/ 105 h 106"/>
                <a:gd name="T10" fmla="*/ 0 60000 65536"/>
                <a:gd name="T11" fmla="*/ 0 60000 65536"/>
                <a:gd name="T12" fmla="*/ 0 60000 65536"/>
                <a:gd name="T13" fmla="*/ 0 60000 65536"/>
                <a:gd name="T14" fmla="*/ 0 60000 65536"/>
                <a:gd name="T15" fmla="*/ 0 w 429"/>
                <a:gd name="T16" fmla="*/ 0 h 106"/>
                <a:gd name="T17" fmla="*/ 429 w 429"/>
                <a:gd name="T18" fmla="*/ 106 h 106"/>
              </a:gdLst>
              <a:ahLst/>
              <a:cxnLst>
                <a:cxn ang="T10">
                  <a:pos x="T0" y="T1"/>
                </a:cxn>
                <a:cxn ang="T11">
                  <a:pos x="T2" y="T3"/>
                </a:cxn>
                <a:cxn ang="T12">
                  <a:pos x="T4" y="T5"/>
                </a:cxn>
                <a:cxn ang="T13">
                  <a:pos x="T6" y="T7"/>
                </a:cxn>
                <a:cxn ang="T14">
                  <a:pos x="T8" y="T9"/>
                </a:cxn>
              </a:cxnLst>
              <a:rect l="T15" t="T16" r="T17" b="T18"/>
              <a:pathLst>
                <a:path w="429" h="106">
                  <a:moveTo>
                    <a:pt x="0" y="105"/>
                  </a:moveTo>
                  <a:lnTo>
                    <a:pt x="321" y="105"/>
                  </a:lnTo>
                  <a:lnTo>
                    <a:pt x="428"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7" name="Freeform 699"/>
            <p:cNvSpPr/>
            <p:nvPr/>
          </p:nvSpPr>
          <p:spPr bwMode="auto">
            <a:xfrm>
              <a:off x="2672" y="702"/>
              <a:ext cx="190" cy="158"/>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8" name="Freeform 700"/>
            <p:cNvSpPr/>
            <p:nvPr/>
          </p:nvSpPr>
          <p:spPr bwMode="auto">
            <a:xfrm>
              <a:off x="3072" y="702"/>
              <a:ext cx="190" cy="158"/>
            </a:xfrm>
            <a:custGeom>
              <a:avLst/>
              <a:gdLst>
                <a:gd name="T0" fmla="*/ 27 w 189"/>
                <a:gd name="T1" fmla="*/ 160 h 161"/>
                <a:gd name="T2" fmla="*/ 0 w 189"/>
                <a:gd name="T3" fmla="*/ 107 h 161"/>
                <a:gd name="T4" fmla="*/ 107 w 189"/>
                <a:gd name="T5" fmla="*/ 0 h 161"/>
                <a:gd name="T6" fmla="*/ 188 w 189"/>
                <a:gd name="T7" fmla="*/ 0 h 161"/>
                <a:gd name="T8" fmla="*/ 27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27" y="160"/>
                  </a:moveTo>
                  <a:lnTo>
                    <a:pt x="0" y="107"/>
                  </a:lnTo>
                  <a:lnTo>
                    <a:pt x="107" y="0"/>
                  </a:lnTo>
                  <a:lnTo>
                    <a:pt x="188"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9" name="Freeform 701"/>
            <p:cNvSpPr/>
            <p:nvPr/>
          </p:nvSpPr>
          <p:spPr bwMode="auto">
            <a:xfrm>
              <a:off x="2672" y="806"/>
              <a:ext cx="431" cy="54"/>
            </a:xfrm>
            <a:custGeom>
              <a:avLst/>
              <a:gdLst>
                <a:gd name="T0" fmla="*/ 0 w 429"/>
                <a:gd name="T1" fmla="*/ 55 h 56"/>
                <a:gd name="T2" fmla="*/ 80 w 429"/>
                <a:gd name="T3" fmla="*/ 0 h 56"/>
                <a:gd name="T4" fmla="*/ 401 w 429"/>
                <a:gd name="T5" fmla="*/ 0 h 56"/>
                <a:gd name="T6" fmla="*/ 428 w 429"/>
                <a:gd name="T7" fmla="*/ 55 h 56"/>
                <a:gd name="T8" fmla="*/ 0 w 429"/>
                <a:gd name="T9" fmla="*/ 55 h 56"/>
                <a:gd name="T10" fmla="*/ 0 60000 65536"/>
                <a:gd name="T11" fmla="*/ 0 60000 65536"/>
                <a:gd name="T12" fmla="*/ 0 60000 65536"/>
                <a:gd name="T13" fmla="*/ 0 60000 65536"/>
                <a:gd name="T14" fmla="*/ 0 60000 65536"/>
                <a:gd name="T15" fmla="*/ 0 w 429"/>
                <a:gd name="T16" fmla="*/ 0 h 56"/>
                <a:gd name="T17" fmla="*/ 429 w 429"/>
                <a:gd name="T18" fmla="*/ 56 h 56"/>
              </a:gdLst>
              <a:ahLst/>
              <a:cxnLst>
                <a:cxn ang="T10">
                  <a:pos x="T0" y="T1"/>
                </a:cxn>
                <a:cxn ang="T11">
                  <a:pos x="T2" y="T3"/>
                </a:cxn>
                <a:cxn ang="T12">
                  <a:pos x="T4" y="T5"/>
                </a:cxn>
                <a:cxn ang="T13">
                  <a:pos x="T6" y="T7"/>
                </a:cxn>
                <a:cxn ang="T14">
                  <a:pos x="T8" y="T9"/>
                </a:cxn>
              </a:cxnLst>
              <a:rect l="T15" t="T16" r="T17" b="T18"/>
              <a:pathLst>
                <a:path w="429" h="56">
                  <a:moveTo>
                    <a:pt x="0" y="55"/>
                  </a:moveTo>
                  <a:lnTo>
                    <a:pt x="80" y="0"/>
                  </a:lnTo>
                  <a:lnTo>
                    <a:pt x="401" y="0"/>
                  </a:lnTo>
                  <a:lnTo>
                    <a:pt x="428"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0" name="Freeform 702"/>
            <p:cNvSpPr/>
            <p:nvPr/>
          </p:nvSpPr>
          <p:spPr bwMode="auto">
            <a:xfrm>
              <a:off x="2326" y="702"/>
              <a:ext cx="427" cy="104"/>
            </a:xfrm>
            <a:custGeom>
              <a:avLst/>
              <a:gdLst>
                <a:gd name="T0" fmla="*/ 0 w 429"/>
                <a:gd name="T1" fmla="*/ 105 h 106"/>
                <a:gd name="T2" fmla="*/ 321 w 429"/>
                <a:gd name="T3" fmla="*/ 105 h 106"/>
                <a:gd name="T4" fmla="*/ 428 w 429"/>
                <a:gd name="T5" fmla="*/ 0 h 106"/>
                <a:gd name="T6" fmla="*/ 107 w 429"/>
                <a:gd name="T7" fmla="*/ 0 h 106"/>
                <a:gd name="T8" fmla="*/ 0 w 429"/>
                <a:gd name="T9" fmla="*/ 105 h 106"/>
                <a:gd name="T10" fmla="*/ 0 60000 65536"/>
                <a:gd name="T11" fmla="*/ 0 60000 65536"/>
                <a:gd name="T12" fmla="*/ 0 60000 65536"/>
                <a:gd name="T13" fmla="*/ 0 60000 65536"/>
                <a:gd name="T14" fmla="*/ 0 60000 65536"/>
                <a:gd name="T15" fmla="*/ 0 w 429"/>
                <a:gd name="T16" fmla="*/ 0 h 106"/>
                <a:gd name="T17" fmla="*/ 429 w 429"/>
                <a:gd name="T18" fmla="*/ 106 h 106"/>
              </a:gdLst>
              <a:ahLst/>
              <a:cxnLst>
                <a:cxn ang="T10">
                  <a:pos x="T0" y="T1"/>
                </a:cxn>
                <a:cxn ang="T11">
                  <a:pos x="T2" y="T3"/>
                </a:cxn>
                <a:cxn ang="T12">
                  <a:pos x="T4" y="T5"/>
                </a:cxn>
                <a:cxn ang="T13">
                  <a:pos x="T6" y="T7"/>
                </a:cxn>
                <a:cxn ang="T14">
                  <a:pos x="T8" y="T9"/>
                </a:cxn>
              </a:cxnLst>
              <a:rect l="T15" t="T16" r="T17" b="T18"/>
              <a:pathLst>
                <a:path w="429" h="106">
                  <a:moveTo>
                    <a:pt x="0" y="105"/>
                  </a:moveTo>
                  <a:lnTo>
                    <a:pt x="321" y="105"/>
                  </a:lnTo>
                  <a:lnTo>
                    <a:pt x="428"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1" name="Freeform 703"/>
            <p:cNvSpPr/>
            <p:nvPr/>
          </p:nvSpPr>
          <p:spPr bwMode="auto">
            <a:xfrm>
              <a:off x="2244" y="702"/>
              <a:ext cx="190" cy="158"/>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2" name="Freeform 704"/>
            <p:cNvSpPr/>
            <p:nvPr/>
          </p:nvSpPr>
          <p:spPr bwMode="auto">
            <a:xfrm>
              <a:off x="2648" y="702"/>
              <a:ext cx="187" cy="158"/>
            </a:xfrm>
            <a:custGeom>
              <a:avLst/>
              <a:gdLst>
                <a:gd name="T0" fmla="*/ 26 w 186"/>
                <a:gd name="T1" fmla="*/ 160 h 161"/>
                <a:gd name="T2" fmla="*/ 0 w 186"/>
                <a:gd name="T3" fmla="*/ 107 h 161"/>
                <a:gd name="T4" fmla="*/ 106 w 186"/>
                <a:gd name="T5" fmla="*/ 0 h 161"/>
                <a:gd name="T6" fmla="*/ 185 w 186"/>
                <a:gd name="T7" fmla="*/ 0 h 161"/>
                <a:gd name="T8" fmla="*/ 26 w 186"/>
                <a:gd name="T9" fmla="*/ 160 h 161"/>
                <a:gd name="T10" fmla="*/ 0 60000 65536"/>
                <a:gd name="T11" fmla="*/ 0 60000 65536"/>
                <a:gd name="T12" fmla="*/ 0 60000 65536"/>
                <a:gd name="T13" fmla="*/ 0 60000 65536"/>
                <a:gd name="T14" fmla="*/ 0 60000 65536"/>
                <a:gd name="T15" fmla="*/ 0 w 186"/>
                <a:gd name="T16" fmla="*/ 0 h 161"/>
                <a:gd name="T17" fmla="*/ 186 w 186"/>
                <a:gd name="T18" fmla="*/ 161 h 161"/>
              </a:gdLst>
              <a:ahLst/>
              <a:cxnLst>
                <a:cxn ang="T10">
                  <a:pos x="T0" y="T1"/>
                </a:cxn>
                <a:cxn ang="T11">
                  <a:pos x="T2" y="T3"/>
                </a:cxn>
                <a:cxn ang="T12">
                  <a:pos x="T4" y="T5"/>
                </a:cxn>
                <a:cxn ang="T13">
                  <a:pos x="T6" y="T7"/>
                </a:cxn>
                <a:cxn ang="T14">
                  <a:pos x="T8" y="T9"/>
                </a:cxn>
              </a:cxnLst>
              <a:rect l="T15" t="T16" r="T17" b="T18"/>
              <a:pathLst>
                <a:path w="186" h="161">
                  <a:moveTo>
                    <a:pt x="26" y="160"/>
                  </a:moveTo>
                  <a:lnTo>
                    <a:pt x="0" y="107"/>
                  </a:lnTo>
                  <a:lnTo>
                    <a:pt x="106" y="0"/>
                  </a:lnTo>
                  <a:lnTo>
                    <a:pt x="185" y="0"/>
                  </a:lnTo>
                  <a:lnTo>
                    <a:pt x="26"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3" name="Freeform 705"/>
            <p:cNvSpPr/>
            <p:nvPr/>
          </p:nvSpPr>
          <p:spPr bwMode="auto">
            <a:xfrm>
              <a:off x="2244" y="806"/>
              <a:ext cx="431" cy="54"/>
            </a:xfrm>
            <a:custGeom>
              <a:avLst/>
              <a:gdLst>
                <a:gd name="T0" fmla="*/ 0 w 429"/>
                <a:gd name="T1" fmla="*/ 55 h 56"/>
                <a:gd name="T2" fmla="*/ 80 w 429"/>
                <a:gd name="T3" fmla="*/ 0 h 56"/>
                <a:gd name="T4" fmla="*/ 401 w 429"/>
                <a:gd name="T5" fmla="*/ 0 h 56"/>
                <a:gd name="T6" fmla="*/ 428 w 429"/>
                <a:gd name="T7" fmla="*/ 55 h 56"/>
                <a:gd name="T8" fmla="*/ 0 w 429"/>
                <a:gd name="T9" fmla="*/ 55 h 56"/>
                <a:gd name="T10" fmla="*/ 0 60000 65536"/>
                <a:gd name="T11" fmla="*/ 0 60000 65536"/>
                <a:gd name="T12" fmla="*/ 0 60000 65536"/>
                <a:gd name="T13" fmla="*/ 0 60000 65536"/>
                <a:gd name="T14" fmla="*/ 0 60000 65536"/>
                <a:gd name="T15" fmla="*/ 0 w 429"/>
                <a:gd name="T16" fmla="*/ 0 h 56"/>
                <a:gd name="T17" fmla="*/ 429 w 429"/>
                <a:gd name="T18" fmla="*/ 56 h 56"/>
              </a:gdLst>
              <a:ahLst/>
              <a:cxnLst>
                <a:cxn ang="T10">
                  <a:pos x="T0" y="T1"/>
                </a:cxn>
                <a:cxn ang="T11">
                  <a:pos x="T2" y="T3"/>
                </a:cxn>
                <a:cxn ang="T12">
                  <a:pos x="T4" y="T5"/>
                </a:cxn>
                <a:cxn ang="T13">
                  <a:pos x="T6" y="T7"/>
                </a:cxn>
                <a:cxn ang="T14">
                  <a:pos x="T8" y="T9"/>
                </a:cxn>
              </a:cxnLst>
              <a:rect l="T15" t="T16" r="T17" b="T18"/>
              <a:pathLst>
                <a:path w="429" h="56">
                  <a:moveTo>
                    <a:pt x="0" y="55"/>
                  </a:moveTo>
                  <a:lnTo>
                    <a:pt x="80" y="0"/>
                  </a:lnTo>
                  <a:lnTo>
                    <a:pt x="401" y="0"/>
                  </a:lnTo>
                  <a:lnTo>
                    <a:pt x="428"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4" name="Freeform 706"/>
            <p:cNvSpPr/>
            <p:nvPr/>
          </p:nvSpPr>
          <p:spPr bwMode="auto">
            <a:xfrm>
              <a:off x="3340" y="540"/>
              <a:ext cx="427" cy="108"/>
            </a:xfrm>
            <a:custGeom>
              <a:avLst/>
              <a:gdLst>
                <a:gd name="T0" fmla="*/ 0 w 428"/>
                <a:gd name="T1" fmla="*/ 105 h 106"/>
                <a:gd name="T2" fmla="*/ 320 w 428"/>
                <a:gd name="T3" fmla="*/ 105 h 106"/>
                <a:gd name="T4" fmla="*/ 427 w 428"/>
                <a:gd name="T5" fmla="*/ 0 h 106"/>
                <a:gd name="T6" fmla="*/ 107 w 428"/>
                <a:gd name="T7" fmla="*/ 0 h 106"/>
                <a:gd name="T8" fmla="*/ 0 w 428"/>
                <a:gd name="T9" fmla="*/ 105 h 106"/>
                <a:gd name="T10" fmla="*/ 0 60000 65536"/>
                <a:gd name="T11" fmla="*/ 0 60000 65536"/>
                <a:gd name="T12" fmla="*/ 0 60000 65536"/>
                <a:gd name="T13" fmla="*/ 0 60000 65536"/>
                <a:gd name="T14" fmla="*/ 0 60000 65536"/>
                <a:gd name="T15" fmla="*/ 0 w 428"/>
                <a:gd name="T16" fmla="*/ 0 h 106"/>
                <a:gd name="T17" fmla="*/ 428 w 428"/>
                <a:gd name="T18" fmla="*/ 106 h 106"/>
              </a:gdLst>
              <a:ahLst/>
              <a:cxnLst>
                <a:cxn ang="T10">
                  <a:pos x="T0" y="T1"/>
                </a:cxn>
                <a:cxn ang="T11">
                  <a:pos x="T2" y="T3"/>
                </a:cxn>
                <a:cxn ang="T12">
                  <a:pos x="T4" y="T5"/>
                </a:cxn>
                <a:cxn ang="T13">
                  <a:pos x="T6" y="T7"/>
                </a:cxn>
                <a:cxn ang="T14">
                  <a:pos x="T8" y="T9"/>
                </a:cxn>
              </a:cxnLst>
              <a:rect l="T15" t="T16" r="T17" b="T18"/>
              <a:pathLst>
                <a:path w="428" h="106">
                  <a:moveTo>
                    <a:pt x="0" y="105"/>
                  </a:moveTo>
                  <a:lnTo>
                    <a:pt x="320" y="105"/>
                  </a:lnTo>
                  <a:lnTo>
                    <a:pt x="427"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5" name="Freeform 707"/>
            <p:cNvSpPr/>
            <p:nvPr/>
          </p:nvSpPr>
          <p:spPr bwMode="auto">
            <a:xfrm>
              <a:off x="3262" y="540"/>
              <a:ext cx="183" cy="162"/>
            </a:xfrm>
            <a:custGeom>
              <a:avLst/>
              <a:gdLst>
                <a:gd name="T0" fmla="*/ 0 w 185"/>
                <a:gd name="T1" fmla="*/ 160 h 161"/>
                <a:gd name="T2" fmla="*/ 79 w 185"/>
                <a:gd name="T3" fmla="*/ 107 h 161"/>
                <a:gd name="T4" fmla="*/ 184 w 185"/>
                <a:gd name="T5" fmla="*/ 0 h 161"/>
                <a:gd name="T6" fmla="*/ 158 w 185"/>
                <a:gd name="T7" fmla="*/ 0 h 161"/>
                <a:gd name="T8" fmla="*/ 0 w 185"/>
                <a:gd name="T9" fmla="*/ 160 h 161"/>
                <a:gd name="T10" fmla="*/ 0 60000 65536"/>
                <a:gd name="T11" fmla="*/ 0 60000 65536"/>
                <a:gd name="T12" fmla="*/ 0 60000 65536"/>
                <a:gd name="T13" fmla="*/ 0 60000 65536"/>
                <a:gd name="T14" fmla="*/ 0 60000 65536"/>
                <a:gd name="T15" fmla="*/ 0 w 185"/>
                <a:gd name="T16" fmla="*/ 0 h 161"/>
                <a:gd name="T17" fmla="*/ 185 w 185"/>
                <a:gd name="T18" fmla="*/ 161 h 161"/>
              </a:gdLst>
              <a:ahLst/>
              <a:cxnLst>
                <a:cxn ang="T10">
                  <a:pos x="T0" y="T1"/>
                </a:cxn>
                <a:cxn ang="T11">
                  <a:pos x="T2" y="T3"/>
                </a:cxn>
                <a:cxn ang="T12">
                  <a:pos x="T4" y="T5"/>
                </a:cxn>
                <a:cxn ang="T13">
                  <a:pos x="T6" y="T7"/>
                </a:cxn>
                <a:cxn ang="T14">
                  <a:pos x="T8" y="T9"/>
                </a:cxn>
              </a:cxnLst>
              <a:rect l="T15" t="T16" r="T17" b="T18"/>
              <a:pathLst>
                <a:path w="185" h="161">
                  <a:moveTo>
                    <a:pt x="0" y="160"/>
                  </a:moveTo>
                  <a:lnTo>
                    <a:pt x="79" y="107"/>
                  </a:lnTo>
                  <a:lnTo>
                    <a:pt x="184" y="0"/>
                  </a:lnTo>
                  <a:lnTo>
                    <a:pt x="158"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6" name="Freeform 708"/>
            <p:cNvSpPr/>
            <p:nvPr/>
          </p:nvSpPr>
          <p:spPr bwMode="auto">
            <a:xfrm>
              <a:off x="3662" y="540"/>
              <a:ext cx="187" cy="162"/>
            </a:xfrm>
            <a:custGeom>
              <a:avLst/>
              <a:gdLst>
                <a:gd name="T0" fmla="*/ 27 w 188"/>
                <a:gd name="T1" fmla="*/ 160 h 161"/>
                <a:gd name="T2" fmla="*/ 0 w 188"/>
                <a:gd name="T3" fmla="*/ 107 h 161"/>
                <a:gd name="T4" fmla="*/ 107 w 188"/>
                <a:gd name="T5" fmla="*/ 0 h 161"/>
                <a:gd name="T6" fmla="*/ 187 w 188"/>
                <a:gd name="T7" fmla="*/ 0 h 161"/>
                <a:gd name="T8" fmla="*/ 27 w 188"/>
                <a:gd name="T9" fmla="*/ 160 h 161"/>
                <a:gd name="T10" fmla="*/ 0 60000 65536"/>
                <a:gd name="T11" fmla="*/ 0 60000 65536"/>
                <a:gd name="T12" fmla="*/ 0 60000 65536"/>
                <a:gd name="T13" fmla="*/ 0 60000 65536"/>
                <a:gd name="T14" fmla="*/ 0 60000 65536"/>
                <a:gd name="T15" fmla="*/ 0 w 188"/>
                <a:gd name="T16" fmla="*/ 0 h 161"/>
                <a:gd name="T17" fmla="*/ 188 w 188"/>
                <a:gd name="T18" fmla="*/ 161 h 161"/>
              </a:gdLst>
              <a:ahLst/>
              <a:cxnLst>
                <a:cxn ang="T10">
                  <a:pos x="T0" y="T1"/>
                </a:cxn>
                <a:cxn ang="T11">
                  <a:pos x="T2" y="T3"/>
                </a:cxn>
                <a:cxn ang="T12">
                  <a:pos x="T4" y="T5"/>
                </a:cxn>
                <a:cxn ang="T13">
                  <a:pos x="T6" y="T7"/>
                </a:cxn>
                <a:cxn ang="T14">
                  <a:pos x="T8" y="T9"/>
                </a:cxn>
              </a:cxnLst>
              <a:rect l="T15" t="T16" r="T17" b="T18"/>
              <a:pathLst>
                <a:path w="188" h="161">
                  <a:moveTo>
                    <a:pt x="27" y="160"/>
                  </a:moveTo>
                  <a:lnTo>
                    <a:pt x="0" y="107"/>
                  </a:lnTo>
                  <a:lnTo>
                    <a:pt x="107" y="0"/>
                  </a:lnTo>
                  <a:lnTo>
                    <a:pt x="187"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7" name="Freeform 709"/>
            <p:cNvSpPr/>
            <p:nvPr/>
          </p:nvSpPr>
          <p:spPr bwMode="auto">
            <a:xfrm>
              <a:off x="3262" y="644"/>
              <a:ext cx="427" cy="58"/>
            </a:xfrm>
            <a:custGeom>
              <a:avLst/>
              <a:gdLst>
                <a:gd name="T0" fmla="*/ 0 w 428"/>
                <a:gd name="T1" fmla="*/ 55 h 56"/>
                <a:gd name="T2" fmla="*/ 80 w 428"/>
                <a:gd name="T3" fmla="*/ 0 h 56"/>
                <a:gd name="T4" fmla="*/ 400 w 428"/>
                <a:gd name="T5" fmla="*/ 0 h 56"/>
                <a:gd name="T6" fmla="*/ 427 w 428"/>
                <a:gd name="T7" fmla="*/ 55 h 56"/>
                <a:gd name="T8" fmla="*/ 0 w 428"/>
                <a:gd name="T9" fmla="*/ 55 h 56"/>
                <a:gd name="T10" fmla="*/ 0 60000 65536"/>
                <a:gd name="T11" fmla="*/ 0 60000 65536"/>
                <a:gd name="T12" fmla="*/ 0 60000 65536"/>
                <a:gd name="T13" fmla="*/ 0 60000 65536"/>
                <a:gd name="T14" fmla="*/ 0 60000 65536"/>
                <a:gd name="T15" fmla="*/ 0 w 428"/>
                <a:gd name="T16" fmla="*/ 0 h 56"/>
                <a:gd name="T17" fmla="*/ 428 w 428"/>
                <a:gd name="T18" fmla="*/ 56 h 56"/>
              </a:gdLst>
              <a:ahLst/>
              <a:cxnLst>
                <a:cxn ang="T10">
                  <a:pos x="T0" y="T1"/>
                </a:cxn>
                <a:cxn ang="T11">
                  <a:pos x="T2" y="T3"/>
                </a:cxn>
                <a:cxn ang="T12">
                  <a:pos x="T4" y="T5"/>
                </a:cxn>
                <a:cxn ang="T13">
                  <a:pos x="T6" y="T7"/>
                </a:cxn>
                <a:cxn ang="T14">
                  <a:pos x="T8" y="T9"/>
                </a:cxn>
              </a:cxnLst>
              <a:rect l="T15" t="T16" r="T17" b="T18"/>
              <a:pathLst>
                <a:path w="428" h="56">
                  <a:moveTo>
                    <a:pt x="0" y="55"/>
                  </a:moveTo>
                  <a:lnTo>
                    <a:pt x="80" y="0"/>
                  </a:lnTo>
                  <a:lnTo>
                    <a:pt x="400" y="0"/>
                  </a:lnTo>
                  <a:lnTo>
                    <a:pt x="427"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8" name="Freeform 710"/>
            <p:cNvSpPr/>
            <p:nvPr/>
          </p:nvSpPr>
          <p:spPr bwMode="auto">
            <a:xfrm>
              <a:off x="2913" y="540"/>
              <a:ext cx="431" cy="108"/>
            </a:xfrm>
            <a:custGeom>
              <a:avLst/>
              <a:gdLst>
                <a:gd name="T0" fmla="*/ 0 w 429"/>
                <a:gd name="T1" fmla="*/ 105 h 106"/>
                <a:gd name="T2" fmla="*/ 321 w 429"/>
                <a:gd name="T3" fmla="*/ 105 h 106"/>
                <a:gd name="T4" fmla="*/ 428 w 429"/>
                <a:gd name="T5" fmla="*/ 0 h 106"/>
                <a:gd name="T6" fmla="*/ 107 w 429"/>
                <a:gd name="T7" fmla="*/ 0 h 106"/>
                <a:gd name="T8" fmla="*/ 0 w 429"/>
                <a:gd name="T9" fmla="*/ 105 h 106"/>
                <a:gd name="T10" fmla="*/ 0 60000 65536"/>
                <a:gd name="T11" fmla="*/ 0 60000 65536"/>
                <a:gd name="T12" fmla="*/ 0 60000 65536"/>
                <a:gd name="T13" fmla="*/ 0 60000 65536"/>
                <a:gd name="T14" fmla="*/ 0 60000 65536"/>
                <a:gd name="T15" fmla="*/ 0 w 429"/>
                <a:gd name="T16" fmla="*/ 0 h 106"/>
                <a:gd name="T17" fmla="*/ 429 w 429"/>
                <a:gd name="T18" fmla="*/ 106 h 106"/>
              </a:gdLst>
              <a:ahLst/>
              <a:cxnLst>
                <a:cxn ang="T10">
                  <a:pos x="T0" y="T1"/>
                </a:cxn>
                <a:cxn ang="T11">
                  <a:pos x="T2" y="T3"/>
                </a:cxn>
                <a:cxn ang="T12">
                  <a:pos x="T4" y="T5"/>
                </a:cxn>
                <a:cxn ang="T13">
                  <a:pos x="T6" y="T7"/>
                </a:cxn>
                <a:cxn ang="T14">
                  <a:pos x="T8" y="T9"/>
                </a:cxn>
              </a:cxnLst>
              <a:rect l="T15" t="T16" r="T17" b="T18"/>
              <a:pathLst>
                <a:path w="429" h="106">
                  <a:moveTo>
                    <a:pt x="0" y="105"/>
                  </a:moveTo>
                  <a:lnTo>
                    <a:pt x="321" y="105"/>
                  </a:lnTo>
                  <a:lnTo>
                    <a:pt x="428"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9" name="Freeform 711"/>
            <p:cNvSpPr/>
            <p:nvPr/>
          </p:nvSpPr>
          <p:spPr bwMode="auto">
            <a:xfrm>
              <a:off x="2831" y="540"/>
              <a:ext cx="190" cy="162"/>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0" name="Freeform 712"/>
            <p:cNvSpPr/>
            <p:nvPr/>
          </p:nvSpPr>
          <p:spPr bwMode="auto">
            <a:xfrm>
              <a:off x="3232" y="540"/>
              <a:ext cx="190" cy="162"/>
            </a:xfrm>
            <a:custGeom>
              <a:avLst/>
              <a:gdLst>
                <a:gd name="T0" fmla="*/ 27 w 189"/>
                <a:gd name="T1" fmla="*/ 160 h 161"/>
                <a:gd name="T2" fmla="*/ 0 w 189"/>
                <a:gd name="T3" fmla="*/ 107 h 161"/>
                <a:gd name="T4" fmla="*/ 107 w 189"/>
                <a:gd name="T5" fmla="*/ 0 h 161"/>
                <a:gd name="T6" fmla="*/ 188 w 189"/>
                <a:gd name="T7" fmla="*/ 0 h 161"/>
                <a:gd name="T8" fmla="*/ 27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27" y="160"/>
                  </a:moveTo>
                  <a:lnTo>
                    <a:pt x="0" y="107"/>
                  </a:lnTo>
                  <a:lnTo>
                    <a:pt x="107" y="0"/>
                  </a:lnTo>
                  <a:lnTo>
                    <a:pt x="188"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1" name="Freeform 713"/>
            <p:cNvSpPr/>
            <p:nvPr/>
          </p:nvSpPr>
          <p:spPr bwMode="auto">
            <a:xfrm>
              <a:off x="2831" y="644"/>
              <a:ext cx="431" cy="58"/>
            </a:xfrm>
            <a:custGeom>
              <a:avLst/>
              <a:gdLst>
                <a:gd name="T0" fmla="*/ 0 w 429"/>
                <a:gd name="T1" fmla="*/ 55 h 56"/>
                <a:gd name="T2" fmla="*/ 80 w 429"/>
                <a:gd name="T3" fmla="*/ 0 h 56"/>
                <a:gd name="T4" fmla="*/ 401 w 429"/>
                <a:gd name="T5" fmla="*/ 0 h 56"/>
                <a:gd name="T6" fmla="*/ 428 w 429"/>
                <a:gd name="T7" fmla="*/ 55 h 56"/>
                <a:gd name="T8" fmla="*/ 0 w 429"/>
                <a:gd name="T9" fmla="*/ 55 h 56"/>
                <a:gd name="T10" fmla="*/ 0 60000 65536"/>
                <a:gd name="T11" fmla="*/ 0 60000 65536"/>
                <a:gd name="T12" fmla="*/ 0 60000 65536"/>
                <a:gd name="T13" fmla="*/ 0 60000 65536"/>
                <a:gd name="T14" fmla="*/ 0 60000 65536"/>
                <a:gd name="T15" fmla="*/ 0 w 429"/>
                <a:gd name="T16" fmla="*/ 0 h 56"/>
                <a:gd name="T17" fmla="*/ 429 w 429"/>
                <a:gd name="T18" fmla="*/ 56 h 56"/>
              </a:gdLst>
              <a:ahLst/>
              <a:cxnLst>
                <a:cxn ang="T10">
                  <a:pos x="T0" y="T1"/>
                </a:cxn>
                <a:cxn ang="T11">
                  <a:pos x="T2" y="T3"/>
                </a:cxn>
                <a:cxn ang="T12">
                  <a:pos x="T4" y="T5"/>
                </a:cxn>
                <a:cxn ang="T13">
                  <a:pos x="T6" y="T7"/>
                </a:cxn>
                <a:cxn ang="T14">
                  <a:pos x="T8" y="T9"/>
                </a:cxn>
              </a:cxnLst>
              <a:rect l="T15" t="T16" r="T17" b="T18"/>
              <a:pathLst>
                <a:path w="429" h="56">
                  <a:moveTo>
                    <a:pt x="0" y="55"/>
                  </a:moveTo>
                  <a:lnTo>
                    <a:pt x="80" y="0"/>
                  </a:lnTo>
                  <a:lnTo>
                    <a:pt x="401" y="0"/>
                  </a:lnTo>
                  <a:lnTo>
                    <a:pt x="428"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2" name="Freeform 714"/>
            <p:cNvSpPr/>
            <p:nvPr/>
          </p:nvSpPr>
          <p:spPr bwMode="auto">
            <a:xfrm>
              <a:off x="2489" y="540"/>
              <a:ext cx="424" cy="108"/>
            </a:xfrm>
            <a:custGeom>
              <a:avLst/>
              <a:gdLst>
                <a:gd name="T0" fmla="*/ 0 w 426"/>
                <a:gd name="T1" fmla="*/ 105 h 106"/>
                <a:gd name="T2" fmla="*/ 319 w 426"/>
                <a:gd name="T3" fmla="*/ 105 h 106"/>
                <a:gd name="T4" fmla="*/ 425 w 426"/>
                <a:gd name="T5" fmla="*/ 0 h 106"/>
                <a:gd name="T6" fmla="*/ 106 w 426"/>
                <a:gd name="T7" fmla="*/ 0 h 106"/>
                <a:gd name="T8" fmla="*/ 0 w 426"/>
                <a:gd name="T9" fmla="*/ 105 h 106"/>
                <a:gd name="T10" fmla="*/ 0 60000 65536"/>
                <a:gd name="T11" fmla="*/ 0 60000 65536"/>
                <a:gd name="T12" fmla="*/ 0 60000 65536"/>
                <a:gd name="T13" fmla="*/ 0 60000 65536"/>
                <a:gd name="T14" fmla="*/ 0 60000 65536"/>
                <a:gd name="T15" fmla="*/ 0 w 426"/>
                <a:gd name="T16" fmla="*/ 0 h 106"/>
                <a:gd name="T17" fmla="*/ 426 w 426"/>
                <a:gd name="T18" fmla="*/ 106 h 106"/>
              </a:gdLst>
              <a:ahLst/>
              <a:cxnLst>
                <a:cxn ang="T10">
                  <a:pos x="T0" y="T1"/>
                </a:cxn>
                <a:cxn ang="T11">
                  <a:pos x="T2" y="T3"/>
                </a:cxn>
                <a:cxn ang="T12">
                  <a:pos x="T4" y="T5"/>
                </a:cxn>
                <a:cxn ang="T13">
                  <a:pos x="T6" y="T7"/>
                </a:cxn>
                <a:cxn ang="T14">
                  <a:pos x="T8" y="T9"/>
                </a:cxn>
              </a:cxnLst>
              <a:rect l="T15" t="T16" r="T17" b="T18"/>
              <a:pathLst>
                <a:path w="426" h="106">
                  <a:moveTo>
                    <a:pt x="0" y="105"/>
                  </a:moveTo>
                  <a:lnTo>
                    <a:pt x="319" y="105"/>
                  </a:lnTo>
                  <a:lnTo>
                    <a:pt x="425" y="0"/>
                  </a:lnTo>
                  <a:lnTo>
                    <a:pt x="106"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3" name="Freeform 715"/>
            <p:cNvSpPr/>
            <p:nvPr/>
          </p:nvSpPr>
          <p:spPr bwMode="auto">
            <a:xfrm>
              <a:off x="2404" y="540"/>
              <a:ext cx="190" cy="162"/>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4" name="Freeform 716"/>
            <p:cNvSpPr/>
            <p:nvPr/>
          </p:nvSpPr>
          <p:spPr bwMode="auto">
            <a:xfrm>
              <a:off x="2804" y="540"/>
              <a:ext cx="190" cy="162"/>
            </a:xfrm>
            <a:custGeom>
              <a:avLst/>
              <a:gdLst>
                <a:gd name="T0" fmla="*/ 27 w 189"/>
                <a:gd name="T1" fmla="*/ 160 h 161"/>
                <a:gd name="T2" fmla="*/ 0 w 189"/>
                <a:gd name="T3" fmla="*/ 107 h 161"/>
                <a:gd name="T4" fmla="*/ 107 w 189"/>
                <a:gd name="T5" fmla="*/ 0 h 161"/>
                <a:gd name="T6" fmla="*/ 188 w 189"/>
                <a:gd name="T7" fmla="*/ 0 h 161"/>
                <a:gd name="T8" fmla="*/ 27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27" y="160"/>
                  </a:moveTo>
                  <a:lnTo>
                    <a:pt x="0" y="107"/>
                  </a:lnTo>
                  <a:lnTo>
                    <a:pt x="107" y="0"/>
                  </a:lnTo>
                  <a:lnTo>
                    <a:pt x="188"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5" name="Freeform 717"/>
            <p:cNvSpPr/>
            <p:nvPr/>
          </p:nvSpPr>
          <p:spPr bwMode="auto">
            <a:xfrm>
              <a:off x="2404" y="644"/>
              <a:ext cx="431" cy="58"/>
            </a:xfrm>
            <a:custGeom>
              <a:avLst/>
              <a:gdLst>
                <a:gd name="T0" fmla="*/ 0 w 429"/>
                <a:gd name="T1" fmla="*/ 55 h 56"/>
                <a:gd name="T2" fmla="*/ 80 w 429"/>
                <a:gd name="T3" fmla="*/ 0 h 56"/>
                <a:gd name="T4" fmla="*/ 401 w 429"/>
                <a:gd name="T5" fmla="*/ 0 h 56"/>
                <a:gd name="T6" fmla="*/ 428 w 429"/>
                <a:gd name="T7" fmla="*/ 55 h 56"/>
                <a:gd name="T8" fmla="*/ 0 w 429"/>
                <a:gd name="T9" fmla="*/ 55 h 56"/>
                <a:gd name="T10" fmla="*/ 0 60000 65536"/>
                <a:gd name="T11" fmla="*/ 0 60000 65536"/>
                <a:gd name="T12" fmla="*/ 0 60000 65536"/>
                <a:gd name="T13" fmla="*/ 0 60000 65536"/>
                <a:gd name="T14" fmla="*/ 0 60000 65536"/>
                <a:gd name="T15" fmla="*/ 0 w 429"/>
                <a:gd name="T16" fmla="*/ 0 h 56"/>
                <a:gd name="T17" fmla="*/ 429 w 429"/>
                <a:gd name="T18" fmla="*/ 56 h 56"/>
              </a:gdLst>
              <a:ahLst/>
              <a:cxnLst>
                <a:cxn ang="T10">
                  <a:pos x="T0" y="T1"/>
                </a:cxn>
                <a:cxn ang="T11">
                  <a:pos x="T2" y="T3"/>
                </a:cxn>
                <a:cxn ang="T12">
                  <a:pos x="T4" y="T5"/>
                </a:cxn>
                <a:cxn ang="T13">
                  <a:pos x="T6" y="T7"/>
                </a:cxn>
                <a:cxn ang="T14">
                  <a:pos x="T8" y="T9"/>
                </a:cxn>
              </a:cxnLst>
              <a:rect l="T15" t="T16" r="T17" b="T18"/>
              <a:pathLst>
                <a:path w="429" h="56">
                  <a:moveTo>
                    <a:pt x="0" y="55"/>
                  </a:moveTo>
                  <a:lnTo>
                    <a:pt x="80" y="0"/>
                  </a:lnTo>
                  <a:lnTo>
                    <a:pt x="401" y="0"/>
                  </a:lnTo>
                  <a:lnTo>
                    <a:pt x="428"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6" name="Freeform 718"/>
            <p:cNvSpPr/>
            <p:nvPr/>
          </p:nvSpPr>
          <p:spPr bwMode="auto">
            <a:xfrm>
              <a:off x="2950" y="1442"/>
              <a:ext cx="427" cy="428"/>
            </a:xfrm>
            <a:custGeom>
              <a:avLst/>
              <a:gdLst>
                <a:gd name="T0" fmla="*/ 427 w 428"/>
                <a:gd name="T1" fmla="*/ 0 h 428"/>
                <a:gd name="T2" fmla="*/ 0 w 428"/>
                <a:gd name="T3" fmla="*/ 427 h 428"/>
                <a:gd name="T4" fmla="*/ 427 w 428"/>
                <a:gd name="T5" fmla="*/ 427 h 428"/>
                <a:gd name="T6" fmla="*/ 427 w 428"/>
                <a:gd name="T7" fmla="*/ 0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427" y="0"/>
                  </a:moveTo>
                  <a:lnTo>
                    <a:pt x="0" y="427"/>
                  </a:lnTo>
                  <a:lnTo>
                    <a:pt x="427" y="427"/>
                  </a:lnTo>
                  <a:lnTo>
                    <a:pt x="427" y="0"/>
                  </a:lnTo>
                </a:path>
              </a:pathLst>
            </a:custGeom>
            <a:solidFill>
              <a:srgbClr val="6E0043"/>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7" name="Freeform 719"/>
            <p:cNvSpPr/>
            <p:nvPr/>
          </p:nvSpPr>
          <p:spPr bwMode="auto">
            <a:xfrm>
              <a:off x="2950" y="1442"/>
              <a:ext cx="427" cy="428"/>
            </a:xfrm>
            <a:custGeom>
              <a:avLst/>
              <a:gdLst>
                <a:gd name="T0" fmla="*/ 0 w 428"/>
                <a:gd name="T1" fmla="*/ 427 h 428"/>
                <a:gd name="T2" fmla="*/ 427 w 428"/>
                <a:gd name="T3" fmla="*/ 0 h 428"/>
                <a:gd name="T4" fmla="*/ 0 w 428"/>
                <a:gd name="T5" fmla="*/ 0 h 428"/>
                <a:gd name="T6" fmla="*/ 0 w 428"/>
                <a:gd name="T7" fmla="*/ 427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0" y="427"/>
                  </a:moveTo>
                  <a:lnTo>
                    <a:pt x="427" y="0"/>
                  </a:lnTo>
                  <a:lnTo>
                    <a:pt x="0" y="0"/>
                  </a:lnTo>
                  <a:lnTo>
                    <a:pt x="0" y="427"/>
                  </a:lnTo>
                </a:path>
              </a:pathLst>
            </a:custGeom>
            <a:solidFill>
              <a:srgbClr val="F95AB7"/>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8" name="Rectangle 720"/>
            <p:cNvSpPr>
              <a:spLocks noChangeArrowheads="1"/>
            </p:cNvSpPr>
            <p:nvPr/>
          </p:nvSpPr>
          <p:spPr bwMode="auto">
            <a:xfrm>
              <a:off x="2998" y="1492"/>
              <a:ext cx="319" cy="320"/>
            </a:xfrm>
            <a:prstGeom prst="rect">
              <a:avLst/>
            </a:prstGeom>
            <a:solidFill>
              <a:srgbClr val="006699"/>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9" name="Freeform 721"/>
            <p:cNvSpPr/>
            <p:nvPr/>
          </p:nvSpPr>
          <p:spPr bwMode="auto">
            <a:xfrm>
              <a:off x="2516" y="1442"/>
              <a:ext cx="427" cy="428"/>
            </a:xfrm>
            <a:custGeom>
              <a:avLst/>
              <a:gdLst>
                <a:gd name="T0" fmla="*/ 427 w 428"/>
                <a:gd name="T1" fmla="*/ 0 h 428"/>
                <a:gd name="T2" fmla="*/ 0 w 428"/>
                <a:gd name="T3" fmla="*/ 427 h 428"/>
                <a:gd name="T4" fmla="*/ 427 w 428"/>
                <a:gd name="T5" fmla="*/ 427 h 428"/>
                <a:gd name="T6" fmla="*/ 427 w 428"/>
                <a:gd name="T7" fmla="*/ 0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427" y="0"/>
                  </a:moveTo>
                  <a:lnTo>
                    <a:pt x="0" y="427"/>
                  </a:lnTo>
                  <a:lnTo>
                    <a:pt x="427" y="427"/>
                  </a:lnTo>
                  <a:lnTo>
                    <a:pt x="427"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0" name="Freeform 722"/>
            <p:cNvSpPr/>
            <p:nvPr/>
          </p:nvSpPr>
          <p:spPr bwMode="auto">
            <a:xfrm>
              <a:off x="2516" y="1442"/>
              <a:ext cx="427" cy="428"/>
            </a:xfrm>
            <a:custGeom>
              <a:avLst/>
              <a:gdLst>
                <a:gd name="T0" fmla="*/ 0 w 428"/>
                <a:gd name="T1" fmla="*/ 427 h 428"/>
                <a:gd name="T2" fmla="*/ 427 w 428"/>
                <a:gd name="T3" fmla="*/ 0 h 428"/>
                <a:gd name="T4" fmla="*/ 0 w 428"/>
                <a:gd name="T5" fmla="*/ 0 h 428"/>
                <a:gd name="T6" fmla="*/ 0 w 428"/>
                <a:gd name="T7" fmla="*/ 427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0" y="427"/>
                  </a:moveTo>
                  <a:lnTo>
                    <a:pt x="427"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1" name="Rectangle 723"/>
            <p:cNvSpPr>
              <a:spLocks noChangeArrowheads="1"/>
            </p:cNvSpPr>
            <p:nvPr/>
          </p:nvSpPr>
          <p:spPr bwMode="auto">
            <a:xfrm>
              <a:off x="2567" y="1492"/>
              <a:ext cx="322"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2" name="Freeform 724"/>
            <p:cNvSpPr/>
            <p:nvPr/>
          </p:nvSpPr>
          <p:spPr bwMode="auto">
            <a:xfrm>
              <a:off x="2085" y="1442"/>
              <a:ext cx="427"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3" name="Freeform 725"/>
            <p:cNvSpPr/>
            <p:nvPr/>
          </p:nvSpPr>
          <p:spPr bwMode="auto">
            <a:xfrm>
              <a:off x="2085" y="1442"/>
              <a:ext cx="427" cy="428"/>
            </a:xfrm>
            <a:custGeom>
              <a:avLst/>
              <a:gdLst>
                <a:gd name="T0" fmla="*/ 0 w 429"/>
                <a:gd name="T1" fmla="*/ 427 h 428"/>
                <a:gd name="T2" fmla="*/ 428 w 429"/>
                <a:gd name="T3" fmla="*/ 0 h 428"/>
                <a:gd name="T4" fmla="*/ 0 w 429"/>
                <a:gd name="T5" fmla="*/ 0 h 428"/>
                <a:gd name="T6" fmla="*/ 0 w 429"/>
                <a:gd name="T7" fmla="*/ 427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0" y="427"/>
                  </a:moveTo>
                  <a:lnTo>
                    <a:pt x="428"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4" name="Rectangle 726"/>
            <p:cNvSpPr>
              <a:spLocks noChangeArrowheads="1"/>
            </p:cNvSpPr>
            <p:nvPr/>
          </p:nvSpPr>
          <p:spPr bwMode="auto">
            <a:xfrm>
              <a:off x="2136" y="1492"/>
              <a:ext cx="322"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5" name="Freeform 727"/>
            <p:cNvSpPr/>
            <p:nvPr/>
          </p:nvSpPr>
          <p:spPr bwMode="auto">
            <a:xfrm>
              <a:off x="2940" y="1014"/>
              <a:ext cx="431" cy="424"/>
            </a:xfrm>
            <a:custGeom>
              <a:avLst/>
              <a:gdLst>
                <a:gd name="T0" fmla="*/ 427 w 428"/>
                <a:gd name="T1" fmla="*/ 0 h 425"/>
                <a:gd name="T2" fmla="*/ 0 w 428"/>
                <a:gd name="T3" fmla="*/ 424 h 425"/>
                <a:gd name="T4" fmla="*/ 427 w 428"/>
                <a:gd name="T5" fmla="*/ 424 h 425"/>
                <a:gd name="T6" fmla="*/ 427 w 428"/>
                <a:gd name="T7" fmla="*/ 0 h 425"/>
                <a:gd name="T8" fmla="*/ 0 60000 65536"/>
                <a:gd name="T9" fmla="*/ 0 60000 65536"/>
                <a:gd name="T10" fmla="*/ 0 60000 65536"/>
                <a:gd name="T11" fmla="*/ 0 60000 65536"/>
                <a:gd name="T12" fmla="*/ 0 w 428"/>
                <a:gd name="T13" fmla="*/ 0 h 425"/>
                <a:gd name="T14" fmla="*/ 428 w 428"/>
                <a:gd name="T15" fmla="*/ 425 h 425"/>
              </a:gdLst>
              <a:ahLst/>
              <a:cxnLst>
                <a:cxn ang="T8">
                  <a:pos x="T0" y="T1"/>
                </a:cxn>
                <a:cxn ang="T9">
                  <a:pos x="T2" y="T3"/>
                </a:cxn>
                <a:cxn ang="T10">
                  <a:pos x="T4" y="T5"/>
                </a:cxn>
                <a:cxn ang="T11">
                  <a:pos x="T6" y="T7"/>
                </a:cxn>
              </a:cxnLst>
              <a:rect l="T12" t="T13" r="T14" b="T15"/>
              <a:pathLst>
                <a:path w="428" h="425">
                  <a:moveTo>
                    <a:pt x="427" y="0"/>
                  </a:moveTo>
                  <a:lnTo>
                    <a:pt x="0" y="424"/>
                  </a:lnTo>
                  <a:lnTo>
                    <a:pt x="427" y="424"/>
                  </a:lnTo>
                  <a:lnTo>
                    <a:pt x="427"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6" name="Freeform 728"/>
            <p:cNvSpPr/>
            <p:nvPr/>
          </p:nvSpPr>
          <p:spPr bwMode="auto">
            <a:xfrm>
              <a:off x="2940" y="1014"/>
              <a:ext cx="431" cy="424"/>
            </a:xfrm>
            <a:custGeom>
              <a:avLst/>
              <a:gdLst>
                <a:gd name="T0" fmla="*/ 0 w 428"/>
                <a:gd name="T1" fmla="*/ 424 h 425"/>
                <a:gd name="T2" fmla="*/ 427 w 428"/>
                <a:gd name="T3" fmla="*/ 0 h 425"/>
                <a:gd name="T4" fmla="*/ 0 w 428"/>
                <a:gd name="T5" fmla="*/ 0 h 425"/>
                <a:gd name="T6" fmla="*/ 0 w 428"/>
                <a:gd name="T7" fmla="*/ 424 h 425"/>
                <a:gd name="T8" fmla="*/ 0 60000 65536"/>
                <a:gd name="T9" fmla="*/ 0 60000 65536"/>
                <a:gd name="T10" fmla="*/ 0 60000 65536"/>
                <a:gd name="T11" fmla="*/ 0 60000 65536"/>
                <a:gd name="T12" fmla="*/ 0 w 428"/>
                <a:gd name="T13" fmla="*/ 0 h 425"/>
                <a:gd name="T14" fmla="*/ 428 w 428"/>
                <a:gd name="T15" fmla="*/ 425 h 425"/>
              </a:gdLst>
              <a:ahLst/>
              <a:cxnLst>
                <a:cxn ang="T8">
                  <a:pos x="T0" y="T1"/>
                </a:cxn>
                <a:cxn ang="T9">
                  <a:pos x="T2" y="T3"/>
                </a:cxn>
                <a:cxn ang="T10">
                  <a:pos x="T4" y="T5"/>
                </a:cxn>
                <a:cxn ang="T11">
                  <a:pos x="T6" y="T7"/>
                </a:cxn>
              </a:cxnLst>
              <a:rect l="T12" t="T13" r="T14" b="T15"/>
              <a:pathLst>
                <a:path w="428" h="425">
                  <a:moveTo>
                    <a:pt x="0" y="424"/>
                  </a:moveTo>
                  <a:lnTo>
                    <a:pt x="427" y="0"/>
                  </a:lnTo>
                  <a:lnTo>
                    <a:pt x="0" y="0"/>
                  </a:lnTo>
                  <a:lnTo>
                    <a:pt x="0" y="424"/>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7" name="Rectangle 729"/>
            <p:cNvSpPr>
              <a:spLocks noChangeArrowheads="1"/>
            </p:cNvSpPr>
            <p:nvPr/>
          </p:nvSpPr>
          <p:spPr bwMode="auto">
            <a:xfrm>
              <a:off x="2991" y="1068"/>
              <a:ext cx="319" cy="316"/>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8" name="Freeform 730"/>
            <p:cNvSpPr/>
            <p:nvPr/>
          </p:nvSpPr>
          <p:spPr bwMode="auto">
            <a:xfrm>
              <a:off x="2512" y="1014"/>
              <a:ext cx="431" cy="424"/>
            </a:xfrm>
            <a:custGeom>
              <a:avLst/>
              <a:gdLst>
                <a:gd name="T0" fmla="*/ 428 w 429"/>
                <a:gd name="T1" fmla="*/ 0 h 425"/>
                <a:gd name="T2" fmla="*/ 0 w 429"/>
                <a:gd name="T3" fmla="*/ 424 h 425"/>
                <a:gd name="T4" fmla="*/ 428 w 429"/>
                <a:gd name="T5" fmla="*/ 424 h 425"/>
                <a:gd name="T6" fmla="*/ 428 w 429"/>
                <a:gd name="T7" fmla="*/ 0 h 425"/>
                <a:gd name="T8" fmla="*/ 0 60000 65536"/>
                <a:gd name="T9" fmla="*/ 0 60000 65536"/>
                <a:gd name="T10" fmla="*/ 0 60000 65536"/>
                <a:gd name="T11" fmla="*/ 0 60000 65536"/>
                <a:gd name="T12" fmla="*/ 0 w 429"/>
                <a:gd name="T13" fmla="*/ 0 h 425"/>
                <a:gd name="T14" fmla="*/ 429 w 429"/>
                <a:gd name="T15" fmla="*/ 425 h 425"/>
              </a:gdLst>
              <a:ahLst/>
              <a:cxnLst>
                <a:cxn ang="T8">
                  <a:pos x="T0" y="T1"/>
                </a:cxn>
                <a:cxn ang="T9">
                  <a:pos x="T2" y="T3"/>
                </a:cxn>
                <a:cxn ang="T10">
                  <a:pos x="T4" y="T5"/>
                </a:cxn>
                <a:cxn ang="T11">
                  <a:pos x="T6" y="T7"/>
                </a:cxn>
              </a:cxnLst>
              <a:rect l="T12" t="T13" r="T14" b="T15"/>
              <a:pathLst>
                <a:path w="429" h="425">
                  <a:moveTo>
                    <a:pt x="428" y="0"/>
                  </a:moveTo>
                  <a:lnTo>
                    <a:pt x="0" y="424"/>
                  </a:lnTo>
                  <a:lnTo>
                    <a:pt x="428" y="424"/>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9" name="Freeform 731"/>
            <p:cNvSpPr/>
            <p:nvPr/>
          </p:nvSpPr>
          <p:spPr bwMode="auto">
            <a:xfrm>
              <a:off x="2512" y="1014"/>
              <a:ext cx="431" cy="424"/>
            </a:xfrm>
            <a:custGeom>
              <a:avLst/>
              <a:gdLst>
                <a:gd name="T0" fmla="*/ 0 w 429"/>
                <a:gd name="T1" fmla="*/ 424 h 425"/>
                <a:gd name="T2" fmla="*/ 428 w 429"/>
                <a:gd name="T3" fmla="*/ 0 h 425"/>
                <a:gd name="T4" fmla="*/ 0 w 429"/>
                <a:gd name="T5" fmla="*/ 0 h 425"/>
                <a:gd name="T6" fmla="*/ 0 w 429"/>
                <a:gd name="T7" fmla="*/ 424 h 425"/>
                <a:gd name="T8" fmla="*/ 0 60000 65536"/>
                <a:gd name="T9" fmla="*/ 0 60000 65536"/>
                <a:gd name="T10" fmla="*/ 0 60000 65536"/>
                <a:gd name="T11" fmla="*/ 0 60000 65536"/>
                <a:gd name="T12" fmla="*/ 0 w 429"/>
                <a:gd name="T13" fmla="*/ 0 h 425"/>
                <a:gd name="T14" fmla="*/ 429 w 429"/>
                <a:gd name="T15" fmla="*/ 425 h 425"/>
              </a:gdLst>
              <a:ahLst/>
              <a:cxnLst>
                <a:cxn ang="T8">
                  <a:pos x="T0" y="T1"/>
                </a:cxn>
                <a:cxn ang="T9">
                  <a:pos x="T2" y="T3"/>
                </a:cxn>
                <a:cxn ang="T10">
                  <a:pos x="T4" y="T5"/>
                </a:cxn>
                <a:cxn ang="T11">
                  <a:pos x="T6" y="T7"/>
                </a:cxn>
              </a:cxnLst>
              <a:rect l="T12" t="T13" r="T14" b="T15"/>
              <a:pathLst>
                <a:path w="429" h="425">
                  <a:moveTo>
                    <a:pt x="0" y="424"/>
                  </a:moveTo>
                  <a:lnTo>
                    <a:pt x="428" y="0"/>
                  </a:lnTo>
                  <a:lnTo>
                    <a:pt x="0" y="0"/>
                  </a:lnTo>
                  <a:lnTo>
                    <a:pt x="0" y="424"/>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90" name="Rectangle 732"/>
            <p:cNvSpPr>
              <a:spLocks noChangeArrowheads="1"/>
            </p:cNvSpPr>
            <p:nvPr/>
          </p:nvSpPr>
          <p:spPr bwMode="auto">
            <a:xfrm>
              <a:off x="2563" y="1068"/>
              <a:ext cx="319" cy="316"/>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91" name="Freeform 733"/>
            <p:cNvSpPr/>
            <p:nvPr/>
          </p:nvSpPr>
          <p:spPr bwMode="auto">
            <a:xfrm>
              <a:off x="2085" y="1014"/>
              <a:ext cx="427" cy="424"/>
            </a:xfrm>
            <a:custGeom>
              <a:avLst/>
              <a:gdLst>
                <a:gd name="T0" fmla="*/ 428 w 429"/>
                <a:gd name="T1" fmla="*/ 0 h 425"/>
                <a:gd name="T2" fmla="*/ 0 w 429"/>
                <a:gd name="T3" fmla="*/ 424 h 425"/>
                <a:gd name="T4" fmla="*/ 428 w 429"/>
                <a:gd name="T5" fmla="*/ 424 h 425"/>
                <a:gd name="T6" fmla="*/ 428 w 429"/>
                <a:gd name="T7" fmla="*/ 0 h 425"/>
                <a:gd name="T8" fmla="*/ 0 60000 65536"/>
                <a:gd name="T9" fmla="*/ 0 60000 65536"/>
                <a:gd name="T10" fmla="*/ 0 60000 65536"/>
                <a:gd name="T11" fmla="*/ 0 60000 65536"/>
                <a:gd name="T12" fmla="*/ 0 w 429"/>
                <a:gd name="T13" fmla="*/ 0 h 425"/>
                <a:gd name="T14" fmla="*/ 429 w 429"/>
                <a:gd name="T15" fmla="*/ 425 h 425"/>
              </a:gdLst>
              <a:ahLst/>
              <a:cxnLst>
                <a:cxn ang="T8">
                  <a:pos x="T0" y="T1"/>
                </a:cxn>
                <a:cxn ang="T9">
                  <a:pos x="T2" y="T3"/>
                </a:cxn>
                <a:cxn ang="T10">
                  <a:pos x="T4" y="T5"/>
                </a:cxn>
                <a:cxn ang="T11">
                  <a:pos x="T6" y="T7"/>
                </a:cxn>
              </a:cxnLst>
              <a:rect l="T12" t="T13" r="T14" b="T15"/>
              <a:pathLst>
                <a:path w="429" h="425">
                  <a:moveTo>
                    <a:pt x="428" y="0"/>
                  </a:moveTo>
                  <a:lnTo>
                    <a:pt x="0" y="424"/>
                  </a:lnTo>
                  <a:lnTo>
                    <a:pt x="428" y="424"/>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92" name="Freeform 734"/>
            <p:cNvSpPr/>
            <p:nvPr/>
          </p:nvSpPr>
          <p:spPr bwMode="auto">
            <a:xfrm>
              <a:off x="2085" y="1014"/>
              <a:ext cx="427" cy="424"/>
            </a:xfrm>
            <a:custGeom>
              <a:avLst/>
              <a:gdLst>
                <a:gd name="T0" fmla="*/ 0 w 429"/>
                <a:gd name="T1" fmla="*/ 424 h 425"/>
                <a:gd name="T2" fmla="*/ 428 w 429"/>
                <a:gd name="T3" fmla="*/ 0 h 425"/>
                <a:gd name="T4" fmla="*/ 0 w 429"/>
                <a:gd name="T5" fmla="*/ 0 h 425"/>
                <a:gd name="T6" fmla="*/ 0 w 429"/>
                <a:gd name="T7" fmla="*/ 424 h 425"/>
                <a:gd name="T8" fmla="*/ 0 60000 65536"/>
                <a:gd name="T9" fmla="*/ 0 60000 65536"/>
                <a:gd name="T10" fmla="*/ 0 60000 65536"/>
                <a:gd name="T11" fmla="*/ 0 60000 65536"/>
                <a:gd name="T12" fmla="*/ 0 w 429"/>
                <a:gd name="T13" fmla="*/ 0 h 425"/>
                <a:gd name="T14" fmla="*/ 429 w 429"/>
                <a:gd name="T15" fmla="*/ 425 h 425"/>
              </a:gdLst>
              <a:ahLst/>
              <a:cxnLst>
                <a:cxn ang="T8">
                  <a:pos x="T0" y="T1"/>
                </a:cxn>
                <a:cxn ang="T9">
                  <a:pos x="T2" y="T3"/>
                </a:cxn>
                <a:cxn ang="T10">
                  <a:pos x="T4" y="T5"/>
                </a:cxn>
                <a:cxn ang="T11">
                  <a:pos x="T6" y="T7"/>
                </a:cxn>
              </a:cxnLst>
              <a:rect l="T12" t="T13" r="T14" b="T15"/>
              <a:pathLst>
                <a:path w="429" h="425">
                  <a:moveTo>
                    <a:pt x="0" y="424"/>
                  </a:moveTo>
                  <a:lnTo>
                    <a:pt x="428" y="0"/>
                  </a:lnTo>
                  <a:lnTo>
                    <a:pt x="0" y="0"/>
                  </a:lnTo>
                  <a:lnTo>
                    <a:pt x="0" y="424"/>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93" name="Rectangle 735"/>
            <p:cNvSpPr>
              <a:spLocks noChangeArrowheads="1"/>
            </p:cNvSpPr>
            <p:nvPr/>
          </p:nvSpPr>
          <p:spPr bwMode="auto">
            <a:xfrm>
              <a:off x="2136" y="1068"/>
              <a:ext cx="319" cy="316"/>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94" name="Freeform 736"/>
            <p:cNvSpPr/>
            <p:nvPr/>
          </p:nvSpPr>
          <p:spPr bwMode="auto">
            <a:xfrm>
              <a:off x="2085" y="1869"/>
              <a:ext cx="427"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95" name="Freeform 737"/>
            <p:cNvSpPr/>
            <p:nvPr/>
          </p:nvSpPr>
          <p:spPr bwMode="auto">
            <a:xfrm>
              <a:off x="2085" y="1869"/>
              <a:ext cx="427" cy="428"/>
            </a:xfrm>
            <a:custGeom>
              <a:avLst/>
              <a:gdLst>
                <a:gd name="T0" fmla="*/ 0 w 429"/>
                <a:gd name="T1" fmla="*/ 427 h 428"/>
                <a:gd name="T2" fmla="*/ 428 w 429"/>
                <a:gd name="T3" fmla="*/ 0 h 428"/>
                <a:gd name="T4" fmla="*/ 0 w 429"/>
                <a:gd name="T5" fmla="*/ 0 h 428"/>
                <a:gd name="T6" fmla="*/ 0 w 429"/>
                <a:gd name="T7" fmla="*/ 427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0" y="427"/>
                  </a:moveTo>
                  <a:lnTo>
                    <a:pt x="428"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96" name="Rectangle 738"/>
            <p:cNvSpPr>
              <a:spLocks noChangeArrowheads="1"/>
            </p:cNvSpPr>
            <p:nvPr/>
          </p:nvSpPr>
          <p:spPr bwMode="auto">
            <a:xfrm>
              <a:off x="2139" y="1919"/>
              <a:ext cx="319"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sp>
        <p:nvSpPr>
          <p:cNvPr id="697" name="Text Box 739"/>
          <p:cNvSpPr txBox="1">
            <a:spLocks noChangeArrowheads="1"/>
          </p:cNvSpPr>
          <p:nvPr/>
        </p:nvSpPr>
        <p:spPr bwMode="auto">
          <a:xfrm>
            <a:off x="7523170" y="1677458"/>
            <a:ext cx="1117600" cy="276225"/>
          </a:xfrm>
          <a:prstGeom prst="rect">
            <a:avLst/>
          </a:prstGeom>
          <a:noFill/>
          <a:ln w="12700" algn="ctr">
            <a:noFill/>
            <a:miter lim="800000"/>
          </a:ln>
          <a:effectLst>
            <a:outerShdw algn="ctr" rotWithShape="0">
              <a:srgbClr val="FFFFFF"/>
            </a:outerShdw>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en-US" altLang="zh-CN" sz="1200" b="0" i="0" u="none" strike="noStrike" kern="0" cap="none" spc="0" normalizeH="0" baseline="0" noProof="0" dirty="0" smtClean="0">
                <a:ln>
                  <a:noFill/>
                </a:ln>
                <a:solidFill>
                  <a:sysClr val="windowText" lastClr="000000"/>
                </a:solidFill>
                <a:effectLst/>
                <a:uLnTx/>
                <a:uFillTx/>
                <a:latin typeface="+mj-ea"/>
                <a:ea typeface="+mj-ea"/>
              </a:rPr>
              <a:t>BI </a:t>
            </a: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分析工</a:t>
            </a:r>
            <a:r>
              <a:rPr kumimoji="0" lang="zh-CN" altLang="en-US" sz="1200" b="0" i="0" u="none" strike="noStrike" kern="0" cap="none" spc="0" normalizeH="0" baseline="0" noProof="0" dirty="0">
                <a:ln>
                  <a:noFill/>
                </a:ln>
                <a:solidFill>
                  <a:sysClr val="windowText" lastClr="000000"/>
                </a:solidFill>
                <a:effectLst/>
                <a:uLnTx/>
                <a:uFillTx/>
                <a:latin typeface="+mj-ea"/>
                <a:ea typeface="+mj-ea"/>
              </a:rPr>
              <a:t>具</a:t>
            </a:r>
            <a:endParaRPr kumimoji="0" lang="zh-CN" altLang="en-US" sz="1200" b="0" i="0" u="none" strike="noStrike" kern="0" cap="none" spc="0" normalizeH="0" baseline="0" noProof="0" dirty="0">
              <a:ln>
                <a:noFill/>
              </a:ln>
              <a:solidFill>
                <a:sysClr val="windowText" lastClr="000000"/>
              </a:solidFill>
              <a:effectLst/>
              <a:uLnTx/>
              <a:uFillTx/>
              <a:latin typeface="+mj-ea"/>
              <a:ea typeface="+mj-ea"/>
            </a:endParaRPr>
          </a:p>
        </p:txBody>
      </p:sp>
      <p:sp>
        <p:nvSpPr>
          <p:cNvPr id="698" name="AutoShape 92"/>
          <p:cNvSpPr>
            <a:spLocks noChangeArrowheads="1"/>
          </p:cNvSpPr>
          <p:nvPr/>
        </p:nvSpPr>
        <p:spPr bwMode="auto">
          <a:xfrm>
            <a:off x="3347164" y="5224320"/>
            <a:ext cx="1188720" cy="548640"/>
          </a:xfrm>
          <a:prstGeom prst="flowChartMagneticDisk">
            <a:avLst/>
          </a:prstGeom>
          <a:solidFill>
            <a:srgbClr val="FFFF99"/>
          </a:solidFill>
          <a:ln w="9525">
            <a:solidFill>
              <a:srgbClr val="000000"/>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000" kern="0" dirty="0">
                <a:solidFill>
                  <a:srgbClr val="000000"/>
                </a:solidFill>
                <a:latin typeface="+mj-ea"/>
                <a:ea typeface="+mj-ea"/>
              </a:rPr>
              <a:t>贷前金融</a:t>
            </a:r>
            <a:r>
              <a:rPr kumimoji="0" lang="zh-CN" altLang="en-US" sz="1000" b="0" i="0" u="none" strike="noStrike" kern="0" cap="none" spc="0" normalizeH="0" baseline="0" noProof="0" dirty="0" smtClean="0">
                <a:ln>
                  <a:noFill/>
                </a:ln>
                <a:solidFill>
                  <a:srgbClr val="000000"/>
                </a:solidFill>
                <a:effectLst/>
                <a:uLnTx/>
                <a:uFillTx/>
                <a:latin typeface="+mj-ea"/>
                <a:ea typeface="+mj-ea"/>
              </a:rPr>
              <a:t>系统</a:t>
            </a:r>
            <a:endParaRPr kumimoji="0" lang="en-US" sz="1000" b="0" i="0" u="none" strike="noStrike" kern="0" cap="none" spc="0" normalizeH="0" baseline="0" noProof="0" dirty="0">
              <a:ln>
                <a:noFill/>
              </a:ln>
              <a:solidFill>
                <a:srgbClr val="000000"/>
              </a:solidFill>
              <a:effectLst/>
              <a:uLnTx/>
              <a:uFillTx/>
              <a:latin typeface="+mj-ea"/>
              <a:ea typeface="+mj-ea"/>
            </a:endParaRPr>
          </a:p>
        </p:txBody>
      </p:sp>
      <p:sp>
        <p:nvSpPr>
          <p:cNvPr id="699" name="AutoShape 93"/>
          <p:cNvSpPr>
            <a:spLocks noChangeArrowheads="1"/>
          </p:cNvSpPr>
          <p:nvPr/>
        </p:nvSpPr>
        <p:spPr bwMode="auto">
          <a:xfrm>
            <a:off x="3996060" y="5600171"/>
            <a:ext cx="1188720" cy="548640"/>
          </a:xfrm>
          <a:prstGeom prst="flowChartMagneticDisk">
            <a:avLst/>
          </a:prstGeom>
          <a:solidFill>
            <a:srgbClr val="FFFF99"/>
          </a:solidFill>
          <a:ln w="9525">
            <a:solidFill>
              <a:srgbClr val="000000"/>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smtClean="0">
                <a:ln>
                  <a:noFill/>
                </a:ln>
                <a:solidFill>
                  <a:srgbClr val="000000"/>
                </a:solidFill>
                <a:effectLst/>
                <a:uLnTx/>
                <a:uFillTx/>
                <a:latin typeface="+mj-ea"/>
                <a:ea typeface="+mj-ea"/>
              </a:rPr>
              <a:t>贷后金融系统</a:t>
            </a:r>
            <a:endParaRPr kumimoji="0" lang="en-US" altLang="zh-CN" sz="1000" b="0" i="0" u="none" strike="noStrike" kern="0" cap="none" spc="0" normalizeH="0" baseline="0" noProof="0" dirty="0">
              <a:ln>
                <a:noFill/>
              </a:ln>
              <a:solidFill>
                <a:srgbClr val="000000"/>
              </a:solidFill>
              <a:effectLst/>
              <a:uLnTx/>
              <a:uFillTx/>
              <a:latin typeface="+mj-ea"/>
              <a:ea typeface="+mj-ea"/>
            </a:endParaRPr>
          </a:p>
        </p:txBody>
      </p:sp>
      <p:sp>
        <p:nvSpPr>
          <p:cNvPr id="700" name="AutoShape 96"/>
          <p:cNvSpPr>
            <a:spLocks noChangeArrowheads="1"/>
          </p:cNvSpPr>
          <p:nvPr/>
        </p:nvSpPr>
        <p:spPr bwMode="auto">
          <a:xfrm>
            <a:off x="6085209" y="5600171"/>
            <a:ext cx="1188720" cy="548640"/>
          </a:xfrm>
          <a:prstGeom prst="flowChartMagneticDisk">
            <a:avLst/>
          </a:prstGeom>
          <a:solidFill>
            <a:srgbClr val="FFFF99"/>
          </a:solidFill>
          <a:ln w="9525">
            <a:solidFill>
              <a:srgbClr val="000000"/>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a:ln>
                  <a:noFill/>
                </a:ln>
                <a:solidFill>
                  <a:srgbClr val="000000"/>
                </a:solidFill>
                <a:effectLst/>
                <a:uLnTx/>
                <a:uFillTx/>
                <a:latin typeface="+mj-ea"/>
                <a:ea typeface="+mj-ea"/>
              </a:rPr>
              <a:t>其他业务系统</a:t>
            </a:r>
            <a:endParaRPr kumimoji="0" lang="zh-CN" altLang="en-US" sz="1000" b="0" i="0" u="none" strike="noStrike" kern="0" cap="none" spc="0" normalizeH="0" baseline="0" noProof="0" dirty="0">
              <a:ln>
                <a:noFill/>
              </a:ln>
              <a:solidFill>
                <a:srgbClr val="000000"/>
              </a:solidFill>
              <a:effectLst/>
              <a:uLnTx/>
              <a:uFillTx/>
              <a:latin typeface="+mj-ea"/>
              <a:ea typeface="+mj-ea"/>
            </a:endParaRPr>
          </a:p>
        </p:txBody>
      </p:sp>
      <p:sp>
        <p:nvSpPr>
          <p:cNvPr id="702" name="Rectangle 2"/>
          <p:cNvSpPr/>
          <p:nvPr/>
        </p:nvSpPr>
        <p:spPr>
          <a:xfrm>
            <a:off x="573074" y="919415"/>
            <a:ext cx="10156653" cy="675640"/>
          </a:xfrm>
          <a:prstGeom prst="rect">
            <a:avLst/>
          </a:prstGeom>
        </p:spPr>
        <p:txBody>
          <a:bodyPr wrap="square">
            <a:spAutoFit/>
          </a:bodyPr>
          <a:lstStyle/>
          <a:p>
            <a:r>
              <a:rPr lang="zh-CN" altLang="en-US" dirty="0">
                <a:latin typeface="+mj-ea"/>
                <a:ea typeface="+mj-ea"/>
              </a:rPr>
              <a:t>通</a:t>
            </a:r>
            <a:r>
              <a:rPr lang="zh-CN" altLang="en-US" dirty="0" smtClean="0">
                <a:latin typeface="+mj-ea"/>
                <a:ea typeface="+mj-ea"/>
              </a:rPr>
              <a:t>过数据平台和</a:t>
            </a:r>
            <a:r>
              <a:rPr lang="en-US" altLang="zh-CN" dirty="0" smtClean="0">
                <a:latin typeface="+mj-ea"/>
                <a:ea typeface="+mj-ea"/>
              </a:rPr>
              <a:t>BI</a:t>
            </a:r>
            <a:r>
              <a:rPr lang="zh-CN" altLang="en-US" dirty="0">
                <a:latin typeface="+mj-ea"/>
                <a:ea typeface="+mj-ea"/>
              </a:rPr>
              <a:t>应用</a:t>
            </a:r>
            <a:r>
              <a:rPr lang="zh-CN" altLang="en-US" dirty="0" smtClean="0">
                <a:latin typeface="+mj-ea"/>
                <a:ea typeface="+mj-ea"/>
              </a:rPr>
              <a:t>建设，暴风金融将</a:t>
            </a:r>
            <a:r>
              <a:rPr lang="zh-CN" altLang="en-US" dirty="0">
                <a:latin typeface="+mj-ea"/>
                <a:ea typeface="+mj-ea"/>
              </a:rPr>
              <a:t>搭</a:t>
            </a:r>
            <a:r>
              <a:rPr lang="zh-CN" altLang="en-US" dirty="0" smtClean="0">
                <a:latin typeface="+mj-ea"/>
                <a:ea typeface="+mj-ea"/>
              </a:rPr>
              <a:t>建统</a:t>
            </a:r>
            <a:r>
              <a:rPr lang="zh-CN" altLang="en-US" dirty="0">
                <a:latin typeface="+mj-ea"/>
                <a:ea typeface="+mj-ea"/>
              </a:rPr>
              <a:t>一</a:t>
            </a:r>
            <a:r>
              <a:rPr lang="zh-CN" altLang="en-US" dirty="0" smtClean="0">
                <a:latin typeface="+mj-ea"/>
                <a:ea typeface="+mj-ea"/>
              </a:rPr>
              <a:t>的大数据</a:t>
            </a:r>
            <a:r>
              <a:rPr lang="zh-CN" altLang="en-US" dirty="0">
                <a:latin typeface="+mj-ea"/>
                <a:ea typeface="+mj-ea"/>
              </a:rPr>
              <a:t>分析平台，对各类业务进行前瞻性预测及</a:t>
            </a:r>
            <a:r>
              <a:rPr lang="zh-CN" altLang="en-US" dirty="0" smtClean="0">
                <a:latin typeface="+mj-ea"/>
                <a:ea typeface="+mj-ea"/>
              </a:rPr>
              <a:t>分析，为</a:t>
            </a:r>
            <a:r>
              <a:rPr lang="zh-CN" altLang="en-US" dirty="0">
                <a:latin typeface="+mj-ea"/>
                <a:ea typeface="+mj-ea"/>
              </a:rPr>
              <a:t>暴风金融</a:t>
            </a:r>
            <a:r>
              <a:rPr lang="zh-CN" altLang="en-US" dirty="0" smtClean="0">
                <a:latin typeface="+mj-ea"/>
                <a:ea typeface="+mj-ea"/>
              </a:rPr>
              <a:t>各</a:t>
            </a:r>
            <a:r>
              <a:rPr lang="zh-CN" altLang="en-US" dirty="0">
                <a:latin typeface="+mj-ea"/>
                <a:ea typeface="+mj-ea"/>
              </a:rPr>
              <a:t>层次用户提供统一的决策分</a:t>
            </a:r>
            <a:r>
              <a:rPr lang="zh-CN" altLang="en-US" dirty="0" smtClean="0">
                <a:latin typeface="+mj-ea"/>
                <a:ea typeface="+mj-ea"/>
              </a:rPr>
              <a:t>析支持。</a:t>
            </a:r>
            <a:endParaRPr lang="en-US" altLang="zh-CN" dirty="0" smtClean="0">
              <a:latin typeface="+mj-ea"/>
              <a:ea typeface="+mj-ea"/>
            </a:endParaRPr>
          </a:p>
        </p:txBody>
      </p:sp>
      <p:sp>
        <p:nvSpPr>
          <p:cNvPr id="703" name="AutoShape 94"/>
          <p:cNvSpPr>
            <a:spLocks noChangeArrowheads="1"/>
          </p:cNvSpPr>
          <p:nvPr/>
        </p:nvSpPr>
        <p:spPr bwMode="auto">
          <a:xfrm>
            <a:off x="5080322" y="5649383"/>
            <a:ext cx="1188720" cy="548640"/>
          </a:xfrm>
          <a:prstGeom prst="flowChartMagneticDisk">
            <a:avLst/>
          </a:prstGeom>
          <a:solidFill>
            <a:srgbClr val="FFFF99"/>
          </a:solidFill>
          <a:ln w="9525">
            <a:solidFill>
              <a:srgbClr val="000000"/>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smtClean="0">
                <a:ln>
                  <a:noFill/>
                </a:ln>
                <a:solidFill>
                  <a:srgbClr val="000000"/>
                </a:solidFill>
                <a:effectLst/>
                <a:uLnTx/>
                <a:uFillTx/>
                <a:latin typeface="+mj-ea"/>
                <a:ea typeface="+mj-ea"/>
              </a:rPr>
              <a:t>理财金融系统</a:t>
            </a:r>
            <a:endParaRPr kumimoji="0" lang="en-US" sz="1000" b="0" i="0" u="none" strike="noStrike" kern="0" cap="none" spc="0" normalizeH="0" baseline="0" noProof="0" dirty="0">
              <a:ln>
                <a:noFill/>
              </a:ln>
              <a:solidFill>
                <a:srgbClr val="000000"/>
              </a:solidFill>
              <a:effectLst/>
              <a:uLnTx/>
              <a:uFillTx/>
              <a:latin typeface="+mj-ea"/>
              <a:ea typeface="+mj-ea"/>
            </a:endParaRPr>
          </a:p>
        </p:txBody>
      </p:sp>
      <p:sp>
        <p:nvSpPr>
          <p:cNvPr id="704" name="Text Box 620"/>
          <p:cNvSpPr txBox="1">
            <a:spLocks noChangeArrowheads="1"/>
          </p:cNvSpPr>
          <p:nvPr/>
        </p:nvSpPr>
        <p:spPr bwMode="auto">
          <a:xfrm rot="578868">
            <a:off x="7201481" y="3855600"/>
            <a:ext cx="1268578" cy="461665"/>
          </a:xfrm>
          <a:prstGeom prst="rect">
            <a:avLst/>
          </a:prstGeom>
          <a:noFill/>
          <a:ln w="12700" algn="ctr">
            <a:noFill/>
            <a:miter lim="800000"/>
          </a:ln>
          <a:effectLst>
            <a:outerShdw algn="ctr" rotWithShape="0">
              <a:srgbClr val="FFFFFF"/>
            </a:outerShdw>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查看职能部门的业务经营情况</a:t>
            </a:r>
            <a:endParaRPr kumimoji="0" lang="zh-CN" altLang="en-US" sz="1200" b="0" i="0" u="none" strike="noStrike" kern="0" cap="none" spc="0" normalizeH="0" baseline="0" noProof="0" dirty="0">
              <a:ln>
                <a:noFill/>
              </a:ln>
              <a:solidFill>
                <a:sysClr val="windowText" lastClr="000000"/>
              </a:solidFill>
              <a:effectLst/>
              <a:uLnTx/>
              <a:uFillTx/>
              <a:latin typeface="+mj-ea"/>
              <a:ea typeface="+mj-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大数据分析平台</a:t>
            </a:r>
            <a:r>
              <a:rPr lang="zh-CN" altLang="en-US" dirty="0" smtClean="0"/>
              <a:t>总体产品框架</a:t>
            </a:r>
            <a:endParaRPr lang="zh-CN" altLang="en-US" dirty="0"/>
          </a:p>
        </p:txBody>
      </p:sp>
      <p:sp>
        <p:nvSpPr>
          <p:cNvPr id="38" name="Rectangle 26"/>
          <p:cNvSpPr>
            <a:spLocks noChangeArrowheads="1"/>
          </p:cNvSpPr>
          <p:nvPr/>
        </p:nvSpPr>
        <p:spPr bwMode="auto">
          <a:xfrm>
            <a:off x="329952" y="5325595"/>
            <a:ext cx="4853234" cy="914400"/>
          </a:xfrm>
          <a:prstGeom prst="rect">
            <a:avLst/>
          </a:prstGeom>
          <a:solidFill>
            <a:srgbClr val="FFC425"/>
          </a:solidFill>
          <a:ln w="38100" cap="flat" cmpd="sng" algn="ctr">
            <a:solidFill>
              <a:srgbClr val="FFFFFF"/>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smtClean="0">
                <a:ln>
                  <a:noFill/>
                </a:ln>
                <a:solidFill>
                  <a:srgbClr val="000000"/>
                </a:solidFill>
                <a:effectLst/>
                <a:uLnTx/>
                <a:uFillTx/>
                <a:latin typeface="Verdana" panose="020B0604030504040204"/>
                <a:ea typeface="微软雅黑" panose="020B0503020204020204" pitchFamily="34" charset="-122"/>
                <a:cs typeface="+mn-cs"/>
              </a:rPr>
              <a:t>非结构化</a:t>
            </a:r>
            <a:r>
              <a:rPr kumimoji="0" lang="en-US" altLang="zh-CN" sz="1800" b="1" i="0" u="none" strike="noStrike" kern="0" cap="none" spc="0" normalizeH="0" baseline="0" noProof="0" dirty="0" smtClean="0">
                <a:ln>
                  <a:noFill/>
                </a:ln>
                <a:solidFill>
                  <a:srgbClr val="000000"/>
                </a:solidFill>
                <a:effectLst/>
                <a:uLnTx/>
                <a:uFillTx/>
                <a:latin typeface="Verdana" panose="020B0604030504040204"/>
                <a:ea typeface="微软雅黑" panose="020B0503020204020204" pitchFamily="34" charset="-122"/>
                <a:cs typeface="+mn-cs"/>
              </a:rPr>
              <a:t>/</a:t>
            </a:r>
            <a:r>
              <a:rPr kumimoji="0" lang="zh-CN" altLang="en-US" sz="1800" b="1" i="0" u="none" strike="noStrike" kern="0" cap="none" spc="0" normalizeH="0" baseline="0" noProof="0" dirty="0" smtClean="0">
                <a:ln>
                  <a:noFill/>
                </a:ln>
                <a:solidFill>
                  <a:srgbClr val="000000"/>
                </a:solidFill>
                <a:effectLst/>
                <a:uLnTx/>
                <a:uFillTx/>
                <a:latin typeface="Verdana" panose="020B0604030504040204"/>
                <a:ea typeface="微软雅黑" panose="020B0503020204020204" pitchFamily="34" charset="-122"/>
                <a:cs typeface="+mn-cs"/>
              </a:rPr>
              <a:t>半结构化数据</a:t>
            </a:r>
            <a:endParaRPr kumimoji="0" lang="en-US" altLang="zh-CN" sz="1800" b="1" i="0" u="none" strike="noStrike" kern="0" cap="none" spc="0" normalizeH="0" baseline="0" noProof="0" dirty="0" smtClean="0">
              <a:ln>
                <a:noFill/>
              </a:ln>
              <a:solidFill>
                <a:srgbClr val="000000"/>
              </a:solidFill>
              <a:effectLst/>
              <a:uLnTx/>
              <a:uFillTx/>
              <a:latin typeface="Verdana" panose="020B0604030504040204"/>
              <a:ea typeface="微软雅黑" panose="020B0503020204020204" pitchFamily="34" charset="-122"/>
              <a:cs typeface="+mn-cs"/>
            </a:endParaRPr>
          </a:p>
        </p:txBody>
      </p:sp>
      <p:sp>
        <p:nvSpPr>
          <p:cNvPr id="39" name="Rectangle 33"/>
          <p:cNvSpPr>
            <a:spLocks noChangeArrowheads="1"/>
          </p:cNvSpPr>
          <p:nvPr/>
        </p:nvSpPr>
        <p:spPr bwMode="auto">
          <a:xfrm>
            <a:off x="6862514" y="1294571"/>
            <a:ext cx="1934712" cy="914400"/>
          </a:xfrm>
          <a:prstGeom prst="rect">
            <a:avLst/>
          </a:prstGeom>
          <a:solidFill>
            <a:srgbClr val="4F81BD"/>
          </a:solidFill>
          <a:ln w="38100">
            <a:solidFill>
              <a:srgbClr val="F2F2F2"/>
            </a:solidFill>
            <a:miter lim="800000"/>
          </a:ln>
          <a:effectLst>
            <a:outerShdw dist="28398" dir="3806097" algn="ctr" rotWithShape="0">
              <a:srgbClr val="243F60">
                <a:alpha val="50000"/>
              </a:srgbClr>
            </a:outerShdw>
          </a:effectLst>
        </p:spPr>
        <p:txBody>
          <a:bodyPr anchor="ctr"/>
          <a:lstStyle/>
          <a:p>
            <a:pPr algn="ctr" fontAlgn="auto">
              <a:spcBef>
                <a:spcPts val="0"/>
              </a:spcBef>
              <a:spcAft>
                <a:spcPts val="0"/>
              </a:spcAft>
            </a:pPr>
            <a:r>
              <a:rPr lang="zh-CN" altLang="en-US" sz="1800" b="1" dirty="0" smtClean="0">
                <a:solidFill>
                  <a:srgbClr val="000000"/>
                </a:solidFill>
                <a:latin typeface="微软雅黑" panose="020B0503020204020204" pitchFamily="34" charset="-122"/>
                <a:ea typeface="微软雅黑" panose="020B0503020204020204" pitchFamily="34" charset="-122"/>
              </a:rPr>
              <a:t>管理分析平台</a:t>
            </a:r>
            <a:endParaRPr lang="en-US" altLang="zh-CN" sz="1800" b="1" dirty="0" smtClean="0">
              <a:solidFill>
                <a:srgbClr val="000000"/>
              </a:solidFill>
              <a:latin typeface="微软雅黑" panose="020B0503020204020204" pitchFamily="34" charset="-122"/>
              <a:ea typeface="微软雅黑" panose="020B0503020204020204" pitchFamily="34" charset="-122"/>
            </a:endParaRPr>
          </a:p>
          <a:p>
            <a:pPr algn="ctr" fontAlgn="auto">
              <a:spcBef>
                <a:spcPts val="0"/>
              </a:spcBef>
              <a:spcAft>
                <a:spcPts val="0"/>
              </a:spcAft>
            </a:pPr>
            <a:r>
              <a:rPr lang="zh-CN" altLang="en-US" sz="1800" b="1" dirty="0" smtClean="0">
                <a:solidFill>
                  <a:srgbClr val="000000"/>
                </a:solidFill>
                <a:latin typeface="微软雅黑" panose="020B0503020204020204" pitchFamily="34" charset="-122"/>
                <a:ea typeface="微软雅黑" panose="020B0503020204020204" pitchFamily="34" charset="-122"/>
              </a:rPr>
              <a:t>（</a:t>
            </a:r>
            <a:r>
              <a:rPr lang="en-US" altLang="zh-CN" sz="1800" b="1" dirty="0" smtClean="0">
                <a:solidFill>
                  <a:srgbClr val="000000"/>
                </a:solidFill>
                <a:latin typeface="微软雅黑" panose="020B0503020204020204" pitchFamily="34" charset="-122"/>
                <a:ea typeface="微软雅黑" panose="020B0503020204020204" pitchFamily="34" charset="-122"/>
              </a:rPr>
              <a:t>X86 MPP </a:t>
            </a:r>
            <a:r>
              <a:rPr lang="zh-CN" altLang="en-US" sz="1800" b="1" dirty="0" smtClean="0">
                <a:solidFill>
                  <a:srgbClr val="000000"/>
                </a:solidFill>
                <a:latin typeface="微软雅黑" panose="020B0503020204020204" pitchFamily="34" charset="-122"/>
                <a:ea typeface="微软雅黑" panose="020B0503020204020204" pitchFamily="34" charset="-122"/>
              </a:rPr>
              <a:t>集群）</a:t>
            </a:r>
            <a:endParaRPr lang="zh-CN" altLang="en-US" sz="1800" b="1" dirty="0">
              <a:solidFill>
                <a:srgbClr val="000000"/>
              </a:solidFill>
              <a:latin typeface="微软雅黑" panose="020B0503020204020204" pitchFamily="34" charset="-122"/>
              <a:ea typeface="微软雅黑" panose="020B0503020204020204" pitchFamily="34" charset="-122"/>
            </a:endParaRPr>
          </a:p>
        </p:txBody>
      </p:sp>
      <p:sp>
        <p:nvSpPr>
          <p:cNvPr id="40" name="Rectangle 26"/>
          <p:cNvSpPr>
            <a:spLocks noChangeArrowheads="1"/>
          </p:cNvSpPr>
          <p:nvPr/>
        </p:nvSpPr>
        <p:spPr bwMode="auto">
          <a:xfrm>
            <a:off x="5234862" y="5807995"/>
            <a:ext cx="4853234" cy="432000"/>
          </a:xfrm>
          <a:prstGeom prst="rect">
            <a:avLst/>
          </a:prstGeom>
          <a:solidFill>
            <a:srgbClr val="FFC425"/>
          </a:solidFill>
          <a:ln w="38100" cap="flat" cmpd="sng" algn="ctr">
            <a:solidFill>
              <a:srgbClr val="FFFFFF"/>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smtClean="0">
                <a:ln>
                  <a:noFill/>
                </a:ln>
                <a:solidFill>
                  <a:srgbClr val="000000"/>
                </a:solidFill>
                <a:effectLst/>
                <a:uLnTx/>
                <a:uFillTx/>
                <a:latin typeface="Verdana" panose="020B0604030504040204"/>
                <a:ea typeface="微软雅黑" panose="020B0503020204020204" pitchFamily="34" charset="-122"/>
                <a:cs typeface="+mn-cs"/>
              </a:rPr>
              <a:t>京东业务系统结构化数据</a:t>
            </a:r>
            <a:endParaRPr kumimoji="0" lang="en-US" altLang="zh-CN" sz="1800" b="1" i="0" u="none" strike="noStrike" kern="0" cap="none" spc="0" normalizeH="0" baseline="0" noProof="0" dirty="0" smtClean="0">
              <a:ln>
                <a:noFill/>
              </a:ln>
              <a:solidFill>
                <a:srgbClr val="000000"/>
              </a:solidFill>
              <a:effectLst/>
              <a:uLnTx/>
              <a:uFillTx/>
              <a:latin typeface="Verdana" panose="020B0604030504040204"/>
              <a:ea typeface="微软雅黑" panose="020B0503020204020204" pitchFamily="34" charset="-122"/>
              <a:cs typeface="+mn-cs"/>
            </a:endParaRPr>
          </a:p>
        </p:txBody>
      </p:sp>
      <p:sp>
        <p:nvSpPr>
          <p:cNvPr id="41" name="Rectangle 33"/>
          <p:cNvSpPr>
            <a:spLocks noChangeArrowheads="1"/>
          </p:cNvSpPr>
          <p:nvPr/>
        </p:nvSpPr>
        <p:spPr bwMode="auto">
          <a:xfrm>
            <a:off x="2717309" y="2615771"/>
            <a:ext cx="6079917" cy="914400"/>
          </a:xfrm>
          <a:prstGeom prst="rect">
            <a:avLst/>
          </a:prstGeom>
          <a:solidFill>
            <a:srgbClr val="4F81BD"/>
          </a:solidFill>
          <a:ln w="38100">
            <a:solidFill>
              <a:srgbClr val="F2F2F2"/>
            </a:solidFill>
            <a:miter lim="800000"/>
          </a:ln>
          <a:effectLst>
            <a:outerShdw dist="28398" dir="3806097" algn="ctr" rotWithShape="0">
              <a:srgbClr val="243F60">
                <a:alpha val="50000"/>
              </a:srgbClr>
            </a:outerShdw>
          </a:effectLst>
        </p:spPr>
        <p:txBody>
          <a:bodyPr anchor="ctr"/>
          <a:lstStyle/>
          <a:p>
            <a:pPr algn="ctr" fontAlgn="auto">
              <a:spcBef>
                <a:spcPts val="0"/>
              </a:spcBef>
              <a:spcAft>
                <a:spcPts val="0"/>
              </a:spcAft>
            </a:pPr>
            <a:r>
              <a:rPr lang="zh-CN" altLang="en-US" sz="1800" b="1" dirty="0" smtClean="0">
                <a:solidFill>
                  <a:srgbClr val="000000"/>
                </a:solidFill>
                <a:latin typeface="微软雅黑" panose="020B0503020204020204" pitchFamily="34" charset="-122"/>
                <a:ea typeface="微软雅黑" panose="020B0503020204020204" pitchFamily="34" charset="-122"/>
              </a:rPr>
              <a:t>基础计算平台（贴源数据区</a:t>
            </a:r>
            <a:r>
              <a:rPr lang="en-US" altLang="zh-CN" sz="1800" b="1" dirty="0" smtClean="0">
                <a:solidFill>
                  <a:srgbClr val="000000"/>
                </a:solidFill>
                <a:latin typeface="微软雅黑" panose="020B0503020204020204" pitchFamily="34" charset="-122"/>
                <a:ea typeface="微软雅黑" panose="020B0503020204020204" pitchFamily="34" charset="-122"/>
              </a:rPr>
              <a:t>+</a:t>
            </a:r>
            <a:r>
              <a:rPr lang="zh-CN" altLang="en-US" sz="1800" b="1" dirty="0" smtClean="0">
                <a:solidFill>
                  <a:srgbClr val="000000"/>
                </a:solidFill>
                <a:latin typeface="微软雅黑" panose="020B0503020204020204" pitchFamily="34" charset="-122"/>
                <a:ea typeface="微软雅黑" panose="020B0503020204020204" pitchFamily="34" charset="-122"/>
              </a:rPr>
              <a:t>主题数据区</a:t>
            </a:r>
            <a:r>
              <a:rPr lang="en-US" altLang="zh-CN" sz="1800" b="1" dirty="0" smtClean="0">
                <a:solidFill>
                  <a:srgbClr val="000000"/>
                </a:solidFill>
                <a:latin typeface="微软雅黑" panose="020B0503020204020204" pitchFamily="34" charset="-122"/>
                <a:ea typeface="微软雅黑" panose="020B0503020204020204" pitchFamily="34" charset="-122"/>
              </a:rPr>
              <a:t>+</a:t>
            </a:r>
            <a:r>
              <a:rPr lang="zh-CN" altLang="en-US" sz="1800" b="1" dirty="0" smtClean="0">
                <a:solidFill>
                  <a:srgbClr val="000000"/>
                </a:solidFill>
                <a:latin typeface="微软雅黑" panose="020B0503020204020204" pitchFamily="34" charset="-122"/>
                <a:ea typeface="微软雅黑" panose="020B0503020204020204" pitchFamily="34" charset="-122"/>
              </a:rPr>
              <a:t>大数据区）</a:t>
            </a:r>
            <a:endParaRPr lang="en-US" altLang="zh-CN" sz="1800" b="1" dirty="0">
              <a:solidFill>
                <a:srgbClr val="000000"/>
              </a:solidFill>
              <a:latin typeface="微软雅黑" panose="020B0503020204020204" pitchFamily="34" charset="-122"/>
              <a:ea typeface="微软雅黑" panose="020B0503020204020204" pitchFamily="34" charset="-122"/>
            </a:endParaRPr>
          </a:p>
          <a:p>
            <a:pPr algn="ctr" fontAlgn="auto">
              <a:spcBef>
                <a:spcPts val="0"/>
              </a:spcBef>
              <a:spcAft>
                <a:spcPts val="0"/>
              </a:spcAft>
            </a:pPr>
            <a:r>
              <a:rPr lang="zh-CN" altLang="en-US" sz="1800" b="1" dirty="0" smtClean="0">
                <a:solidFill>
                  <a:srgbClr val="000000"/>
                </a:solidFill>
                <a:latin typeface="微软雅黑" panose="020B0503020204020204" pitchFamily="34" charset="-122"/>
                <a:ea typeface="微软雅黑" panose="020B0503020204020204" pitchFamily="34" charset="-122"/>
              </a:rPr>
              <a:t>（</a:t>
            </a:r>
            <a:r>
              <a:rPr lang="en-US" altLang="zh-CN" sz="1800" b="1" dirty="0" smtClean="0">
                <a:solidFill>
                  <a:srgbClr val="000000"/>
                </a:solidFill>
                <a:latin typeface="微软雅黑" panose="020B0503020204020204" pitchFamily="34" charset="-122"/>
                <a:ea typeface="微软雅黑" panose="020B0503020204020204" pitchFamily="34" charset="-122"/>
              </a:rPr>
              <a:t>Hadoop</a:t>
            </a:r>
            <a:r>
              <a:rPr lang="zh-CN" altLang="en-US" sz="1800" b="1" dirty="0" smtClean="0">
                <a:solidFill>
                  <a:srgbClr val="000000"/>
                </a:solidFill>
                <a:latin typeface="微软雅黑" panose="020B0503020204020204" pitchFamily="34" charset="-122"/>
                <a:ea typeface="微软雅黑" panose="020B0503020204020204" pitchFamily="34" charset="-122"/>
              </a:rPr>
              <a:t>集群</a:t>
            </a:r>
            <a:r>
              <a:rPr lang="en-US" altLang="zh-CN" sz="1800" b="1" dirty="0" smtClean="0">
                <a:solidFill>
                  <a:srgbClr val="000000"/>
                </a:solidFill>
                <a:latin typeface="微软雅黑" panose="020B0503020204020204" pitchFamily="34" charset="-122"/>
                <a:ea typeface="微软雅黑" panose="020B0503020204020204" pitchFamily="34" charset="-122"/>
              </a:rPr>
              <a:t>+Hive</a:t>
            </a:r>
            <a:r>
              <a:rPr lang="zh-CN" altLang="en-US" sz="1800" b="1" dirty="0" smtClean="0">
                <a:solidFill>
                  <a:srgbClr val="000000"/>
                </a:solidFill>
                <a:latin typeface="微软雅黑" panose="020B0503020204020204" pitchFamily="34" charset="-122"/>
                <a:ea typeface="微软雅黑" panose="020B0503020204020204" pitchFamily="34" charset="-122"/>
              </a:rPr>
              <a:t>）</a:t>
            </a:r>
            <a:endParaRPr lang="en-US" altLang="zh-CN" sz="1800" b="1" dirty="0" smtClean="0">
              <a:solidFill>
                <a:srgbClr val="000000"/>
              </a:solidFill>
              <a:latin typeface="微软雅黑" panose="020B0503020204020204" pitchFamily="34" charset="-122"/>
              <a:ea typeface="微软雅黑" panose="020B0503020204020204" pitchFamily="34" charset="-122"/>
            </a:endParaRPr>
          </a:p>
        </p:txBody>
      </p:sp>
      <p:sp>
        <p:nvSpPr>
          <p:cNvPr id="42" name="Rectangle 33"/>
          <p:cNvSpPr>
            <a:spLocks noChangeArrowheads="1"/>
          </p:cNvSpPr>
          <p:nvPr/>
        </p:nvSpPr>
        <p:spPr bwMode="auto">
          <a:xfrm>
            <a:off x="1441951" y="3966479"/>
            <a:ext cx="8646144" cy="914400"/>
          </a:xfrm>
          <a:prstGeom prst="rect">
            <a:avLst/>
          </a:prstGeom>
          <a:solidFill>
            <a:srgbClr val="9BBB59"/>
          </a:solidFill>
          <a:ln w="38100">
            <a:solidFill>
              <a:srgbClr val="F2F2F2"/>
            </a:solidFill>
            <a:miter lim="800000"/>
          </a:ln>
          <a:effectLst>
            <a:outerShdw dist="28398" dir="3806097" algn="ctr" rotWithShape="0">
              <a:srgbClr val="4E6128">
                <a:alpha val="50000"/>
              </a:srgbClr>
            </a:outerShdw>
          </a:effectLst>
        </p:spPr>
        <p:txBody>
          <a:bodyPr anchor="ctr"/>
          <a:lstStyle/>
          <a:p>
            <a:pPr algn="ctr" fontAlgn="auto">
              <a:spcBef>
                <a:spcPts val="0"/>
              </a:spcBef>
              <a:spcAft>
                <a:spcPts val="0"/>
              </a:spcAft>
            </a:pPr>
            <a:r>
              <a:rPr lang="zh-CN" altLang="en-US" sz="1800" b="1" dirty="0" smtClean="0">
                <a:solidFill>
                  <a:srgbClr val="000000"/>
                </a:solidFill>
                <a:latin typeface="微软雅黑" panose="020B0503020204020204" pitchFamily="34" charset="-122"/>
                <a:ea typeface="微软雅黑" panose="020B0503020204020204" pitchFamily="34" charset="-122"/>
              </a:rPr>
              <a:t>数据交换平台</a:t>
            </a:r>
            <a:endParaRPr lang="en-US" altLang="zh-CN" sz="1800" b="1" dirty="0" smtClean="0">
              <a:solidFill>
                <a:srgbClr val="000000"/>
              </a:solidFill>
              <a:latin typeface="微软雅黑" panose="020B0503020204020204" pitchFamily="34" charset="-122"/>
              <a:ea typeface="微软雅黑" panose="020B0503020204020204" pitchFamily="34" charset="-122"/>
            </a:endParaRPr>
          </a:p>
          <a:p>
            <a:pPr algn="ctr" fontAlgn="auto">
              <a:spcBef>
                <a:spcPts val="0"/>
              </a:spcBef>
              <a:spcAft>
                <a:spcPts val="0"/>
              </a:spcAft>
            </a:pPr>
            <a:r>
              <a:rPr lang="zh-CN" altLang="en-US" sz="1800" b="1" dirty="0" smtClean="0">
                <a:solidFill>
                  <a:srgbClr val="000000"/>
                </a:solidFill>
                <a:latin typeface="微软雅黑" panose="020B0503020204020204" pitchFamily="34" charset="-122"/>
                <a:ea typeface="微软雅黑" panose="020B0503020204020204" pitchFamily="34" charset="-122"/>
              </a:rPr>
              <a:t>（</a:t>
            </a:r>
            <a:r>
              <a:rPr lang="zh-CN" altLang="en-US" sz="1800" b="1" dirty="0">
                <a:solidFill>
                  <a:srgbClr val="000000"/>
                </a:solidFill>
                <a:latin typeface="微软雅黑" panose="020B0503020204020204" pitchFamily="34" charset="-122"/>
                <a:ea typeface="微软雅黑" panose="020B0503020204020204" pitchFamily="34" charset="-122"/>
              </a:rPr>
              <a:t>自主</a:t>
            </a:r>
            <a:r>
              <a:rPr lang="zh-CN" altLang="en-US" sz="1800" b="1" dirty="0" smtClean="0">
                <a:solidFill>
                  <a:srgbClr val="000000"/>
                </a:solidFill>
                <a:latin typeface="微软雅黑" panose="020B0503020204020204" pitchFamily="34" charset="-122"/>
                <a:ea typeface="微软雅黑" panose="020B0503020204020204" pitchFamily="34" charset="-122"/>
              </a:rPr>
              <a:t>开发交换组件</a:t>
            </a:r>
            <a:r>
              <a:rPr lang="en-US" altLang="zh-CN" sz="1800" b="1" dirty="0" smtClean="0">
                <a:solidFill>
                  <a:srgbClr val="000000"/>
                </a:solidFill>
                <a:latin typeface="微软雅黑" panose="020B0503020204020204" pitchFamily="34" charset="-122"/>
                <a:ea typeface="微软雅黑" panose="020B0503020204020204" pitchFamily="34" charset="-122"/>
              </a:rPr>
              <a:t>+NAS</a:t>
            </a:r>
            <a:r>
              <a:rPr lang="zh-CN" altLang="en-US" sz="1800" b="1" dirty="0" smtClean="0">
                <a:solidFill>
                  <a:srgbClr val="000000"/>
                </a:solidFill>
                <a:latin typeface="微软雅黑" panose="020B0503020204020204" pitchFamily="34" charset="-122"/>
                <a:ea typeface="微软雅黑" panose="020B0503020204020204" pitchFamily="34" charset="-122"/>
              </a:rPr>
              <a:t>存储）</a:t>
            </a:r>
            <a:endParaRPr lang="zh-CN" altLang="en-US" sz="1800" b="1" dirty="0">
              <a:solidFill>
                <a:srgbClr val="000000"/>
              </a:solidFill>
              <a:latin typeface="微软雅黑" panose="020B0503020204020204" pitchFamily="34" charset="-122"/>
              <a:ea typeface="微软雅黑" panose="020B0503020204020204" pitchFamily="34" charset="-122"/>
            </a:endParaRPr>
          </a:p>
        </p:txBody>
      </p:sp>
      <p:sp>
        <p:nvSpPr>
          <p:cNvPr id="43" name="Rectangle 33"/>
          <p:cNvSpPr>
            <a:spLocks noChangeArrowheads="1"/>
          </p:cNvSpPr>
          <p:nvPr/>
        </p:nvSpPr>
        <p:spPr bwMode="auto">
          <a:xfrm>
            <a:off x="9269067" y="1280704"/>
            <a:ext cx="819028" cy="2249468"/>
          </a:xfrm>
          <a:prstGeom prst="rect">
            <a:avLst/>
          </a:prstGeom>
          <a:solidFill>
            <a:srgbClr val="4D4D4D">
              <a:lumMod val="60000"/>
              <a:lumOff val="40000"/>
            </a:srgbClr>
          </a:solidFill>
          <a:ln w="38100">
            <a:solidFill>
              <a:srgbClr val="F2F2F2"/>
            </a:solidFill>
            <a:miter lim="800000"/>
          </a:ln>
          <a:effectLst>
            <a:outerShdw dist="28398" dir="3806097" algn="ctr" rotWithShape="0">
              <a:srgbClr val="243F60">
                <a:alpha val="50000"/>
              </a:srgbClr>
            </a:outerShdw>
          </a:effectLst>
        </p:spPr>
        <p:txBody>
          <a:bodyPr vert="eaVert"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实时分析平台</a:t>
            </a:r>
            <a:endParaRPr kumimoji="0" lang="en-US" altLang="zh-CN"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（内存数据库）</a:t>
            </a:r>
            <a:endParaRPr kumimoji="0" lang="zh-CN" altLang="en-US"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46" name="Rectangle 22"/>
          <p:cNvSpPr>
            <a:spLocks noChangeArrowheads="1"/>
          </p:cNvSpPr>
          <p:nvPr/>
        </p:nvSpPr>
        <p:spPr bwMode="auto">
          <a:xfrm>
            <a:off x="2717309" y="1294571"/>
            <a:ext cx="1934712" cy="914400"/>
          </a:xfrm>
          <a:prstGeom prst="rect">
            <a:avLst/>
          </a:prstGeom>
          <a:solidFill>
            <a:srgbClr val="4D4D4D">
              <a:lumMod val="60000"/>
              <a:lumOff val="40000"/>
            </a:srgbClr>
          </a:solidFill>
          <a:ln w="38100">
            <a:solidFill>
              <a:srgbClr val="F2F2F2"/>
            </a:solidFill>
            <a:miter lim="800000"/>
          </a:ln>
          <a:effectLst>
            <a:outerShdw dist="28398" dir="3806097" algn="ctr" rotWithShape="0">
              <a:srgbClr val="243F60">
                <a:alpha val="50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800" b="1" kern="0" dirty="0">
                <a:solidFill>
                  <a:srgbClr val="000000"/>
                </a:solidFill>
                <a:latin typeface="微软雅黑" panose="020B0503020204020204" pitchFamily="34" charset="-122"/>
                <a:ea typeface="微软雅黑" panose="020B0503020204020204" pitchFamily="34" charset="-122"/>
              </a:rPr>
              <a:t>沙盘演练平台</a:t>
            </a:r>
            <a:endParaRPr lang="en-US" altLang="zh-CN" sz="1800" b="1" kern="0" dirty="0">
              <a:solidFill>
                <a:srgbClr val="000000"/>
              </a:solidFill>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lang="zh-CN" altLang="en-US" sz="1800" b="1" kern="0" dirty="0">
                <a:solidFill>
                  <a:srgbClr val="000000"/>
                </a:solidFill>
                <a:latin typeface="微软雅黑" panose="020B0503020204020204" pitchFamily="34" charset="-122"/>
                <a:ea typeface="微软雅黑" panose="020B0503020204020204" pitchFamily="34" charset="-122"/>
              </a:rPr>
              <a:t>（</a:t>
            </a:r>
            <a:r>
              <a:rPr lang="en-US" altLang="zh-CN" sz="1800" b="1" kern="0" dirty="0">
                <a:solidFill>
                  <a:srgbClr val="000000"/>
                </a:solidFill>
                <a:latin typeface="微软雅黑" panose="020B0503020204020204" pitchFamily="34" charset="-122"/>
                <a:ea typeface="微软雅黑" panose="020B0503020204020204" pitchFamily="34" charset="-122"/>
              </a:rPr>
              <a:t>Hadoop</a:t>
            </a:r>
            <a:r>
              <a:rPr lang="zh-CN" altLang="en-US" sz="1800" b="1" kern="0" dirty="0" smtClean="0">
                <a:solidFill>
                  <a:srgbClr val="000000"/>
                </a:solidFill>
                <a:latin typeface="微软雅黑" panose="020B0503020204020204" pitchFamily="34" charset="-122"/>
                <a:ea typeface="微软雅黑" panose="020B0503020204020204" pitchFamily="34" charset="-122"/>
              </a:rPr>
              <a:t>集群）</a:t>
            </a:r>
            <a:endParaRPr kumimoji="0" lang="zh-CN" altLang="en-US"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47" name="Straight Arrow Connector 168"/>
          <p:cNvCxnSpPr/>
          <p:nvPr/>
        </p:nvCxnSpPr>
        <p:spPr>
          <a:xfrm>
            <a:off x="8861923" y="1854714"/>
            <a:ext cx="386942" cy="0"/>
          </a:xfrm>
          <a:prstGeom prst="straightConnector1">
            <a:avLst/>
          </a:prstGeom>
          <a:noFill/>
          <a:ln w="38100" cap="flat" cmpd="sng" algn="ctr">
            <a:solidFill>
              <a:srgbClr val="4F81BD"/>
            </a:solidFill>
            <a:prstDash val="sysDash"/>
            <a:headEnd type="none" w="med" len="med"/>
            <a:tailEnd type="triangle" w="med" len="med"/>
          </a:ln>
          <a:effectLst/>
        </p:spPr>
      </p:cxnSp>
      <p:cxnSp>
        <p:nvCxnSpPr>
          <p:cNvPr id="50" name="Straight Arrow Connector 173"/>
          <p:cNvCxnSpPr/>
          <p:nvPr/>
        </p:nvCxnSpPr>
        <p:spPr>
          <a:xfrm>
            <a:off x="8861746" y="3072971"/>
            <a:ext cx="386942" cy="0"/>
          </a:xfrm>
          <a:prstGeom prst="straightConnector1">
            <a:avLst/>
          </a:prstGeom>
          <a:noFill/>
          <a:ln w="38100" cap="flat" cmpd="sng" algn="ctr">
            <a:solidFill>
              <a:srgbClr val="4F81BD"/>
            </a:solidFill>
            <a:prstDash val="sysDash"/>
            <a:headEnd type="none" w="med" len="med"/>
            <a:tailEnd type="triangle" w="med" len="med"/>
          </a:ln>
          <a:effectLst/>
        </p:spPr>
      </p:cxnSp>
      <p:sp>
        <p:nvSpPr>
          <p:cNvPr id="52" name="Rectangle 33"/>
          <p:cNvSpPr>
            <a:spLocks noChangeArrowheads="1"/>
          </p:cNvSpPr>
          <p:nvPr/>
        </p:nvSpPr>
        <p:spPr bwMode="auto">
          <a:xfrm>
            <a:off x="10558996" y="935031"/>
            <a:ext cx="819028" cy="5402475"/>
          </a:xfrm>
          <a:prstGeom prst="rect">
            <a:avLst/>
          </a:prstGeom>
          <a:solidFill>
            <a:srgbClr val="E36F1E">
              <a:lumMod val="60000"/>
              <a:lumOff val="40000"/>
            </a:srgbClr>
          </a:solidFill>
          <a:ln w="38100">
            <a:solidFill>
              <a:srgbClr val="F2F2F2"/>
            </a:solidFill>
            <a:miter lim="800000"/>
          </a:ln>
          <a:effectLst>
            <a:outerShdw dist="28398" dir="3806097" algn="ctr" rotWithShape="0">
              <a:srgbClr val="243F60">
                <a:alpha val="50000"/>
              </a:srgbClr>
            </a:outerShdw>
          </a:effectLst>
        </p:spPr>
        <p:txBody>
          <a:bodyPr vert="eaVert"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数据管控平台</a:t>
            </a:r>
            <a:endParaRPr kumimoji="0" lang="zh-CN" altLang="en-US"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53" name="Rectangle 1440785"/>
          <p:cNvSpPr/>
          <p:nvPr/>
        </p:nvSpPr>
        <p:spPr>
          <a:xfrm>
            <a:off x="186244" y="5285946"/>
            <a:ext cx="10063692" cy="1051560"/>
          </a:xfrm>
          <a:prstGeom prst="rect">
            <a:avLst/>
          </a:prstGeom>
          <a:noFill/>
          <a:ln w="28575" cap="flat" cmpd="sng" algn="ctr">
            <a:solidFill>
              <a:srgbClr val="FFC000"/>
            </a:solidFill>
            <a:prstDash val="sysDo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FFFFFF"/>
              </a:solidFill>
              <a:effectLst/>
              <a:uLnTx/>
              <a:uFillTx/>
              <a:latin typeface="Verdana" panose="020B0604030504040204"/>
              <a:ea typeface="+mn-ea"/>
              <a:cs typeface="+mn-cs"/>
            </a:endParaRPr>
          </a:p>
        </p:txBody>
      </p:sp>
      <p:sp>
        <p:nvSpPr>
          <p:cNvPr id="54" name="Rectangle 193"/>
          <p:cNvSpPr/>
          <p:nvPr/>
        </p:nvSpPr>
        <p:spPr>
          <a:xfrm>
            <a:off x="1312910" y="3643684"/>
            <a:ext cx="8899676" cy="1338840"/>
          </a:xfrm>
          <a:prstGeom prst="rect">
            <a:avLst/>
          </a:prstGeom>
          <a:noFill/>
          <a:ln w="28575" cap="flat" cmpd="sng" algn="ctr">
            <a:solidFill>
              <a:srgbClr val="9BBB59"/>
            </a:solidFill>
            <a:prstDash val="sysDo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FFFFFF"/>
              </a:solidFill>
              <a:effectLst/>
              <a:uLnTx/>
              <a:uFillTx/>
              <a:latin typeface="Verdana" panose="020B0604030504040204"/>
              <a:ea typeface="+mn-ea"/>
              <a:cs typeface="+mn-cs"/>
            </a:endParaRPr>
          </a:p>
        </p:txBody>
      </p:sp>
      <p:sp>
        <p:nvSpPr>
          <p:cNvPr id="55" name="Rectangle 194"/>
          <p:cNvSpPr/>
          <p:nvPr/>
        </p:nvSpPr>
        <p:spPr>
          <a:xfrm>
            <a:off x="1312910" y="935031"/>
            <a:ext cx="8899676" cy="2708653"/>
          </a:xfrm>
          <a:prstGeom prst="rect">
            <a:avLst/>
          </a:prstGeom>
          <a:noFill/>
          <a:ln w="28575" cap="flat" cmpd="sng" algn="ctr">
            <a:solidFill>
              <a:srgbClr val="4F81BD"/>
            </a:solidFill>
            <a:prstDash val="sysDo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FFFFFF"/>
              </a:solidFill>
              <a:effectLst/>
              <a:uLnTx/>
              <a:uFillTx/>
              <a:latin typeface="Verdana" panose="020B0604030504040204"/>
              <a:ea typeface="+mn-ea"/>
              <a:cs typeface="+mn-cs"/>
            </a:endParaRPr>
          </a:p>
        </p:txBody>
      </p:sp>
      <p:sp>
        <p:nvSpPr>
          <p:cNvPr id="56" name="AutoShape 52"/>
          <p:cNvSpPr>
            <a:spLocks noChangeArrowheads="1"/>
          </p:cNvSpPr>
          <p:nvPr/>
        </p:nvSpPr>
        <p:spPr bwMode="auto">
          <a:xfrm>
            <a:off x="10292450" y="5616294"/>
            <a:ext cx="255019" cy="317724"/>
          </a:xfrm>
          <a:prstGeom prst="rightArrow">
            <a:avLst>
              <a:gd name="adj1" fmla="val 50000"/>
              <a:gd name="adj2" fmla="val 25000"/>
            </a:avLst>
          </a:prstGeom>
          <a:solidFill>
            <a:srgbClr val="E36F1E">
              <a:lumMod val="60000"/>
              <a:lumOff val="40000"/>
            </a:srgbClr>
          </a:solidFill>
          <a:ln w="28575">
            <a:solidFill>
              <a:srgbClr val="E36F1E">
                <a:lumMod val="60000"/>
                <a:lumOff val="40000"/>
              </a:srgbClr>
            </a:solidFill>
            <a:prstDash val="solid"/>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57" name="AutoShape 52"/>
          <p:cNvSpPr>
            <a:spLocks noChangeArrowheads="1"/>
          </p:cNvSpPr>
          <p:nvPr/>
        </p:nvSpPr>
        <p:spPr bwMode="auto">
          <a:xfrm>
            <a:off x="10292450" y="4248549"/>
            <a:ext cx="255019" cy="317724"/>
          </a:xfrm>
          <a:prstGeom prst="rightArrow">
            <a:avLst>
              <a:gd name="adj1" fmla="val 50000"/>
              <a:gd name="adj2" fmla="val 25000"/>
            </a:avLst>
          </a:prstGeom>
          <a:solidFill>
            <a:srgbClr val="E36F1E">
              <a:lumMod val="60000"/>
              <a:lumOff val="40000"/>
            </a:srgbClr>
          </a:solidFill>
          <a:ln w="28575">
            <a:solidFill>
              <a:srgbClr val="E36F1E">
                <a:lumMod val="60000"/>
                <a:lumOff val="40000"/>
              </a:srgbClr>
            </a:solidFill>
            <a:prstDash val="solid"/>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58" name="AutoShape 52"/>
          <p:cNvSpPr>
            <a:spLocks noChangeArrowheads="1"/>
          </p:cNvSpPr>
          <p:nvPr/>
        </p:nvSpPr>
        <p:spPr bwMode="auto">
          <a:xfrm>
            <a:off x="10292450" y="2231625"/>
            <a:ext cx="255019" cy="317724"/>
          </a:xfrm>
          <a:prstGeom prst="rightArrow">
            <a:avLst>
              <a:gd name="adj1" fmla="val 50000"/>
              <a:gd name="adj2" fmla="val 25000"/>
            </a:avLst>
          </a:prstGeom>
          <a:solidFill>
            <a:srgbClr val="E36F1E">
              <a:lumMod val="60000"/>
              <a:lumOff val="40000"/>
            </a:srgbClr>
          </a:solidFill>
          <a:ln w="28575">
            <a:solidFill>
              <a:srgbClr val="E36F1E">
                <a:lumMod val="60000"/>
                <a:lumOff val="40000"/>
              </a:srgbClr>
            </a:solidFill>
            <a:prstDash val="solid"/>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62" name="Up Arrow 3"/>
          <p:cNvSpPr/>
          <p:nvPr/>
        </p:nvSpPr>
        <p:spPr>
          <a:xfrm>
            <a:off x="2707682" y="4982524"/>
            <a:ext cx="245708" cy="256032"/>
          </a:xfrm>
          <a:prstGeom prst="upArrow">
            <a:avLst/>
          </a:prstGeom>
          <a:solidFill>
            <a:srgbClr val="FFC000"/>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FFFFFF"/>
              </a:solidFill>
              <a:effectLst/>
              <a:uLnTx/>
              <a:uFillTx/>
              <a:latin typeface="Verdana" panose="020B0604030504040204"/>
              <a:ea typeface="+mn-ea"/>
              <a:cs typeface="+mn-cs"/>
            </a:endParaRPr>
          </a:p>
        </p:txBody>
      </p:sp>
      <p:sp>
        <p:nvSpPr>
          <p:cNvPr id="63" name="Up Arrow 37"/>
          <p:cNvSpPr/>
          <p:nvPr/>
        </p:nvSpPr>
        <p:spPr>
          <a:xfrm>
            <a:off x="7541563" y="4979108"/>
            <a:ext cx="245708" cy="256032"/>
          </a:xfrm>
          <a:prstGeom prst="upArrow">
            <a:avLst/>
          </a:prstGeom>
          <a:solidFill>
            <a:srgbClr val="FFC000"/>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FFFFFF"/>
              </a:solidFill>
              <a:effectLst/>
              <a:uLnTx/>
              <a:uFillTx/>
              <a:latin typeface="Verdana" panose="020B0604030504040204"/>
              <a:ea typeface="+mn-ea"/>
              <a:cs typeface="+mn-cs"/>
            </a:endParaRPr>
          </a:p>
        </p:txBody>
      </p:sp>
      <p:sp>
        <p:nvSpPr>
          <p:cNvPr id="64" name="TextBox 63"/>
          <p:cNvSpPr txBox="1"/>
          <p:nvPr/>
        </p:nvSpPr>
        <p:spPr>
          <a:xfrm>
            <a:off x="7056044" y="5029272"/>
            <a:ext cx="466853" cy="153888"/>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000" b="1" i="0" u="none" strike="noStrike" kern="0" cap="none" spc="0" normalizeH="0" baseline="0" noProof="0" dirty="0" smtClean="0">
                <a:ln>
                  <a:noFill/>
                </a:ln>
                <a:solidFill>
                  <a:srgbClr val="4D4D4D"/>
                </a:solidFill>
                <a:effectLst/>
                <a:uLnTx/>
                <a:uFillTx/>
                <a:latin typeface="Verdana" panose="020B0604030504040204"/>
                <a:ea typeface="+mn-ea"/>
              </a:rPr>
              <a:t>FTP</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65" name="TextBox 64"/>
          <p:cNvSpPr txBox="1"/>
          <p:nvPr/>
        </p:nvSpPr>
        <p:spPr>
          <a:xfrm>
            <a:off x="1581536" y="5029272"/>
            <a:ext cx="1096459" cy="153888"/>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000" b="1" i="0" u="none" strike="noStrike" kern="0" cap="none" spc="0" normalizeH="0" baseline="0" noProof="0" dirty="0" smtClean="0">
                <a:ln>
                  <a:noFill/>
                </a:ln>
                <a:solidFill>
                  <a:srgbClr val="4D4D4D"/>
                </a:solidFill>
                <a:effectLst/>
                <a:uLnTx/>
                <a:uFillTx/>
                <a:latin typeface="微软雅黑" panose="020B0503020204020204" pitchFamily="34" charset="-122"/>
                <a:ea typeface="微软雅黑" panose="020B0503020204020204" pitchFamily="34" charset="-122"/>
              </a:rPr>
              <a:t>SFTP/HTTP/API</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67" name="Rectangle 42"/>
          <p:cNvSpPr/>
          <p:nvPr/>
        </p:nvSpPr>
        <p:spPr>
          <a:xfrm>
            <a:off x="1893590" y="3699704"/>
            <a:ext cx="1059800"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1000" b="1" kern="0" dirty="0" err="1" smtClean="0">
                <a:solidFill>
                  <a:srgbClr val="4D4D4D"/>
                </a:solidFill>
                <a:latin typeface="微软雅黑" panose="020B0503020204020204" pitchFamily="34" charset="-122"/>
                <a:ea typeface="微软雅黑" panose="020B0503020204020204" pitchFamily="34" charset="-122"/>
              </a:rPr>
              <a:t>Copyfromloal</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68" name="Rectangle 43"/>
          <p:cNvSpPr/>
          <p:nvPr/>
        </p:nvSpPr>
        <p:spPr>
          <a:xfrm>
            <a:off x="8797227" y="3694862"/>
            <a:ext cx="732636" cy="246221"/>
          </a:xfrm>
          <a:prstGeom prst="rect">
            <a:avLst/>
          </a:prstGeom>
        </p:spPr>
        <p:txBody>
          <a:bodyPr wrap="square" anchor="ctr">
            <a:spAutoFit/>
          </a:bodyPr>
          <a:lstStyle/>
          <a:p>
            <a:pPr marL="0" marR="0" lvl="0" indent="0" algn="r" defTabSz="914400" eaLnBrk="1" fontAlgn="auto" latinLnBrk="0" hangingPunct="1">
              <a:lnSpc>
                <a:spcPct val="100000"/>
              </a:lnSpc>
              <a:spcBef>
                <a:spcPts val="0"/>
              </a:spcBef>
              <a:spcAft>
                <a:spcPts val="0"/>
              </a:spcAft>
              <a:buClrTx/>
              <a:buSzTx/>
              <a:buFontTx/>
              <a:buNone/>
              <a:defRPr/>
            </a:pPr>
            <a:r>
              <a:rPr kumimoji="0" lang="en-US" altLang="zh-CN" sz="1000" b="1" i="0" u="none" strike="noStrike" kern="0" cap="none" spc="0" normalizeH="0" baseline="0" noProof="0" dirty="0" smtClean="0">
                <a:ln>
                  <a:noFill/>
                </a:ln>
                <a:solidFill>
                  <a:srgbClr val="4D4D4D"/>
                </a:solidFill>
                <a:effectLst/>
                <a:uLnTx/>
                <a:uFillTx/>
                <a:latin typeface="微软雅黑" panose="020B0503020204020204" pitchFamily="34" charset="-122"/>
                <a:ea typeface="微软雅黑" panose="020B0503020204020204" pitchFamily="34" charset="-122"/>
              </a:rPr>
              <a:t>Queue</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70" name="Rectangle 26"/>
          <p:cNvSpPr>
            <a:spLocks noChangeArrowheads="1"/>
          </p:cNvSpPr>
          <p:nvPr/>
        </p:nvSpPr>
        <p:spPr bwMode="auto">
          <a:xfrm>
            <a:off x="5234862" y="5325595"/>
            <a:ext cx="4853234" cy="432000"/>
          </a:xfrm>
          <a:prstGeom prst="rect">
            <a:avLst/>
          </a:prstGeom>
          <a:solidFill>
            <a:srgbClr val="FFC425"/>
          </a:solidFill>
          <a:ln w="38100" cap="flat" cmpd="sng" algn="ctr">
            <a:solidFill>
              <a:srgbClr val="FFFFFF"/>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800" b="1" kern="0" dirty="0" smtClean="0">
                <a:solidFill>
                  <a:srgbClr val="000000"/>
                </a:solidFill>
                <a:latin typeface="Verdana" panose="020B0604030504040204"/>
                <a:ea typeface="微软雅黑" panose="020B0503020204020204" pitchFamily="34" charset="-122"/>
              </a:rPr>
              <a:t>京东云</a:t>
            </a:r>
            <a:r>
              <a:rPr kumimoji="0" lang="zh-CN" altLang="en-US" sz="1800" b="1" i="0" u="none" strike="noStrike" kern="0" cap="none" spc="0" normalizeH="0" baseline="0" noProof="0" dirty="0" smtClean="0">
                <a:ln>
                  <a:noFill/>
                </a:ln>
                <a:solidFill>
                  <a:srgbClr val="000000"/>
                </a:solidFill>
                <a:effectLst/>
                <a:uLnTx/>
                <a:uFillTx/>
                <a:latin typeface="Verdana" panose="020B0604030504040204"/>
                <a:ea typeface="微软雅黑" panose="020B0503020204020204" pitchFamily="34" charset="-122"/>
                <a:cs typeface="+mn-cs"/>
              </a:rPr>
              <a:t>数据推送平台</a:t>
            </a:r>
            <a:endParaRPr kumimoji="0" lang="en-US" altLang="zh-CN" sz="1800" b="1" i="0" u="none" strike="noStrike" kern="0" cap="none" spc="0" normalizeH="0" baseline="0" noProof="0" dirty="0" smtClean="0">
              <a:ln>
                <a:noFill/>
              </a:ln>
              <a:solidFill>
                <a:srgbClr val="000000"/>
              </a:solidFill>
              <a:effectLst/>
              <a:uLnTx/>
              <a:uFillTx/>
              <a:latin typeface="Verdana" panose="020B0604030504040204"/>
              <a:ea typeface="微软雅黑" panose="020B0503020204020204" pitchFamily="34" charset="-122"/>
              <a:cs typeface="+mn-cs"/>
            </a:endParaRPr>
          </a:p>
        </p:txBody>
      </p:sp>
      <p:sp>
        <p:nvSpPr>
          <p:cNvPr id="72" name="Rectangle 33"/>
          <p:cNvSpPr>
            <a:spLocks noChangeArrowheads="1"/>
          </p:cNvSpPr>
          <p:nvPr/>
        </p:nvSpPr>
        <p:spPr bwMode="auto">
          <a:xfrm>
            <a:off x="4789912" y="1294571"/>
            <a:ext cx="1934712" cy="914400"/>
          </a:xfrm>
          <a:prstGeom prst="rect">
            <a:avLst/>
          </a:prstGeom>
          <a:solidFill>
            <a:srgbClr val="4D4D4D">
              <a:lumMod val="60000"/>
              <a:lumOff val="40000"/>
            </a:srgbClr>
          </a:solidFill>
          <a:ln w="38100">
            <a:solidFill>
              <a:srgbClr val="F2F2F2"/>
            </a:solidFill>
            <a:miter lim="800000"/>
          </a:ln>
          <a:effectLst>
            <a:outerShdw dist="28398" dir="3806097" algn="ctr" rotWithShape="0">
              <a:srgbClr val="243F60">
                <a:alpha val="50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800" b="1" kern="0" dirty="0">
                <a:solidFill>
                  <a:srgbClr val="000000"/>
                </a:solidFill>
                <a:latin typeface="微软雅黑" panose="020B0503020204020204" pitchFamily="34" charset="-122"/>
                <a:ea typeface="微软雅黑" panose="020B0503020204020204" pitchFamily="34" charset="-122"/>
              </a:rPr>
              <a:t>增值产品平台</a:t>
            </a:r>
            <a:endParaRPr lang="en-US" altLang="zh-CN" sz="1800" b="1" kern="0" dirty="0">
              <a:solidFill>
                <a:srgbClr val="000000"/>
              </a:solidFill>
              <a:latin typeface="微软雅黑" panose="020B0503020204020204" pitchFamily="34" charset="-122"/>
              <a:ea typeface="微软雅黑" panose="020B0503020204020204" pitchFamily="34" charset="-122"/>
            </a:endParaRPr>
          </a:p>
          <a:p>
            <a:pPr algn="ctr" fontAlgn="auto">
              <a:spcBef>
                <a:spcPts val="0"/>
              </a:spcBef>
              <a:spcAft>
                <a:spcPts val="0"/>
              </a:spcAft>
            </a:pPr>
            <a:r>
              <a:rPr lang="zh-CN" altLang="en-US" sz="1800" b="1" kern="0" dirty="0">
                <a:solidFill>
                  <a:srgbClr val="000000"/>
                </a:solidFill>
                <a:latin typeface="微软雅黑" panose="020B0503020204020204" pitchFamily="34" charset="-122"/>
                <a:ea typeface="微软雅黑" panose="020B0503020204020204" pitchFamily="34" charset="-122"/>
              </a:rPr>
              <a:t>（</a:t>
            </a:r>
            <a:r>
              <a:rPr lang="en-US" altLang="zh-CN" sz="1800" b="1" kern="0" dirty="0">
                <a:solidFill>
                  <a:srgbClr val="000000"/>
                </a:solidFill>
                <a:latin typeface="微软雅黑" panose="020B0503020204020204" pitchFamily="34" charset="-122"/>
                <a:ea typeface="微软雅黑" panose="020B0503020204020204" pitchFamily="34" charset="-122"/>
              </a:rPr>
              <a:t> Hadoop</a:t>
            </a:r>
            <a:r>
              <a:rPr lang="zh-CN" altLang="en-US" sz="1800" b="1" kern="0" dirty="0">
                <a:solidFill>
                  <a:srgbClr val="000000"/>
                </a:solidFill>
                <a:latin typeface="微软雅黑" panose="020B0503020204020204" pitchFamily="34" charset="-122"/>
                <a:ea typeface="微软雅黑" panose="020B0503020204020204" pitchFamily="34" charset="-122"/>
              </a:rPr>
              <a:t>集群）</a:t>
            </a:r>
            <a:endParaRPr lang="zh-CN" altLang="en-US" sz="1800" b="1" kern="0" dirty="0">
              <a:solidFill>
                <a:srgbClr val="000000"/>
              </a:solidFill>
              <a:latin typeface="微软雅黑" panose="020B0503020204020204" pitchFamily="34" charset="-122"/>
              <a:ea typeface="微软雅黑" panose="020B0503020204020204" pitchFamily="34" charset="-122"/>
            </a:endParaRPr>
          </a:p>
        </p:txBody>
      </p:sp>
      <p:sp>
        <p:nvSpPr>
          <p:cNvPr id="74" name="Rectangle 33"/>
          <p:cNvSpPr>
            <a:spLocks noChangeArrowheads="1"/>
          </p:cNvSpPr>
          <p:nvPr/>
        </p:nvSpPr>
        <p:spPr bwMode="auto">
          <a:xfrm>
            <a:off x="1441950" y="1280703"/>
            <a:ext cx="819028" cy="2249468"/>
          </a:xfrm>
          <a:prstGeom prst="rect">
            <a:avLst/>
          </a:prstGeom>
          <a:solidFill>
            <a:srgbClr val="4F81BD"/>
          </a:solidFill>
          <a:ln w="38100">
            <a:solidFill>
              <a:srgbClr val="F2F2F2"/>
            </a:solidFill>
            <a:miter lim="800000"/>
          </a:ln>
          <a:effectLst>
            <a:outerShdw dist="28398" dir="3806097" algn="ctr" rotWithShape="0">
              <a:srgbClr val="243F60">
                <a:alpha val="50000"/>
              </a:srgbClr>
            </a:outerShdw>
          </a:effectLst>
        </p:spPr>
        <p:txBody>
          <a:bodyPr vert="eaVert" anchor="ctr"/>
          <a:lstStyle/>
          <a:p>
            <a:pPr algn="ctr" fontAlgn="auto">
              <a:spcBef>
                <a:spcPts val="0"/>
              </a:spcBef>
              <a:spcAft>
                <a:spcPts val="0"/>
              </a:spcAft>
            </a:pPr>
            <a:r>
              <a:rPr lang="zh-CN" altLang="en-US" sz="1800" b="1" dirty="0">
                <a:solidFill>
                  <a:srgbClr val="000000"/>
                </a:solidFill>
                <a:latin typeface="微软雅黑" panose="020B0503020204020204" pitchFamily="34" charset="-122"/>
                <a:ea typeface="微软雅黑" panose="020B0503020204020204" pitchFamily="34" charset="-122"/>
              </a:rPr>
              <a:t>历史归档查询平台</a:t>
            </a:r>
            <a:endParaRPr lang="zh-CN" altLang="en-US" sz="1800" b="1" dirty="0">
              <a:solidFill>
                <a:srgbClr val="000000"/>
              </a:solidFill>
              <a:latin typeface="微软雅黑" panose="020B0503020204020204" pitchFamily="34" charset="-122"/>
              <a:ea typeface="微软雅黑" panose="020B0503020204020204" pitchFamily="34" charset="-122"/>
            </a:endParaRPr>
          </a:p>
          <a:p>
            <a:pPr algn="ctr" fontAlgn="auto">
              <a:spcBef>
                <a:spcPts val="0"/>
              </a:spcBef>
              <a:spcAft>
                <a:spcPts val="0"/>
              </a:spcAft>
            </a:pPr>
            <a:r>
              <a:rPr lang="zh-CN" altLang="en-US" sz="1800" b="1" dirty="0">
                <a:solidFill>
                  <a:srgbClr val="000000"/>
                </a:solidFill>
                <a:latin typeface="微软雅黑" panose="020B0503020204020204" pitchFamily="34" charset="-122"/>
                <a:ea typeface="微软雅黑" panose="020B0503020204020204" pitchFamily="34" charset="-122"/>
              </a:rPr>
              <a:t>（</a:t>
            </a:r>
            <a:r>
              <a:rPr lang="en-US" altLang="zh-CN" sz="1800" b="1" dirty="0">
                <a:solidFill>
                  <a:srgbClr val="000000"/>
                </a:solidFill>
                <a:latin typeface="微软雅黑" panose="020B0503020204020204" pitchFamily="34" charset="-122"/>
                <a:ea typeface="微软雅黑" panose="020B0503020204020204" pitchFamily="34" charset="-122"/>
              </a:rPr>
              <a:t>Hadoop</a:t>
            </a:r>
            <a:r>
              <a:rPr lang="zh-CN" altLang="en-US" sz="1800" b="1" dirty="0">
                <a:solidFill>
                  <a:srgbClr val="000000"/>
                </a:solidFill>
                <a:latin typeface="微软雅黑" panose="020B0503020204020204" pitchFamily="34" charset="-122"/>
                <a:ea typeface="微软雅黑" panose="020B0503020204020204" pitchFamily="34" charset="-122"/>
              </a:rPr>
              <a:t>集群</a:t>
            </a:r>
            <a:r>
              <a:rPr lang="en-US" altLang="zh-CN" sz="1800" b="1" dirty="0">
                <a:solidFill>
                  <a:srgbClr val="000000"/>
                </a:solidFill>
                <a:latin typeface="微软雅黑" panose="020B0503020204020204" pitchFamily="34" charset="-122"/>
                <a:ea typeface="微软雅黑" panose="020B0503020204020204" pitchFamily="34" charset="-122"/>
              </a:rPr>
              <a:t>+Hive</a:t>
            </a:r>
            <a:r>
              <a:rPr lang="zh-CN" altLang="en-US" sz="1800" b="1" dirty="0">
                <a:solidFill>
                  <a:srgbClr val="000000"/>
                </a:solidFill>
                <a:latin typeface="微软雅黑" panose="020B0503020204020204" pitchFamily="34" charset="-122"/>
                <a:ea typeface="微软雅黑" panose="020B0503020204020204" pitchFamily="34" charset="-122"/>
              </a:rPr>
              <a:t>）</a:t>
            </a:r>
            <a:endParaRPr lang="zh-CN" altLang="en-US" sz="1800" b="1" dirty="0">
              <a:solidFill>
                <a:srgbClr val="000000"/>
              </a:solidFill>
              <a:latin typeface="微软雅黑" panose="020B0503020204020204" pitchFamily="34" charset="-122"/>
              <a:ea typeface="微软雅黑" panose="020B0503020204020204" pitchFamily="34" charset="-122"/>
            </a:endParaRPr>
          </a:p>
        </p:txBody>
      </p:sp>
      <p:sp>
        <p:nvSpPr>
          <p:cNvPr id="75" name="Rectangle 42"/>
          <p:cNvSpPr/>
          <p:nvPr/>
        </p:nvSpPr>
        <p:spPr>
          <a:xfrm>
            <a:off x="4652021" y="3699703"/>
            <a:ext cx="1161654" cy="246221"/>
          </a:xfrm>
          <a:prstGeom prst="rect">
            <a:avLst/>
          </a:prstGeom>
        </p:spPr>
        <p:txBody>
          <a:bodyPr wrap="square">
            <a:spAutoFit/>
          </a:bodyPr>
          <a:lstStyle/>
          <a:p>
            <a:pPr marL="0" marR="0" lvl="0" indent="0" algn="r" defTabSz="914400" eaLnBrk="1" fontAlgn="auto" latinLnBrk="0" hangingPunct="1">
              <a:lnSpc>
                <a:spcPct val="100000"/>
              </a:lnSpc>
              <a:spcBef>
                <a:spcPts val="0"/>
              </a:spcBef>
              <a:spcAft>
                <a:spcPts val="0"/>
              </a:spcAft>
              <a:buClrTx/>
              <a:buSzTx/>
              <a:buFontTx/>
              <a:buNone/>
              <a:defRPr/>
            </a:pPr>
            <a:r>
              <a:rPr lang="en-US" altLang="zh-CN" sz="1000" b="1" kern="0" dirty="0" smtClean="0">
                <a:solidFill>
                  <a:srgbClr val="4D4D4D"/>
                </a:solidFill>
                <a:latin typeface="微软雅黑" panose="020B0503020204020204" pitchFamily="34" charset="-122"/>
                <a:ea typeface="微软雅黑" panose="020B0503020204020204" pitchFamily="34" charset="-122"/>
              </a:rPr>
              <a:t>Load</a:t>
            </a:r>
            <a:r>
              <a:rPr lang="zh-CN" altLang="en-US" sz="1000" b="1" kern="0" dirty="0" smtClean="0">
                <a:solidFill>
                  <a:srgbClr val="4D4D4D"/>
                </a:solidFill>
                <a:latin typeface="微软雅黑" panose="020B0503020204020204" pitchFamily="34" charset="-122"/>
                <a:ea typeface="微软雅黑" panose="020B0503020204020204" pitchFamily="34" charset="-122"/>
              </a:rPr>
              <a:t>（</a:t>
            </a:r>
            <a:r>
              <a:rPr lang="en-US" altLang="zh-CN" sz="1000" b="1" kern="0" dirty="0" smtClean="0">
                <a:solidFill>
                  <a:srgbClr val="4D4D4D"/>
                </a:solidFill>
                <a:latin typeface="微软雅黑" panose="020B0503020204020204" pitchFamily="34" charset="-122"/>
                <a:ea typeface="微软雅黑" panose="020B0503020204020204" pitchFamily="34" charset="-122"/>
              </a:rPr>
              <a:t>Hive</a:t>
            </a:r>
            <a:r>
              <a:rPr lang="zh-CN" altLang="en-US" sz="1000" b="1" kern="0" dirty="0" smtClean="0">
                <a:solidFill>
                  <a:srgbClr val="4D4D4D"/>
                </a:solidFill>
                <a:latin typeface="微软雅黑" panose="020B0503020204020204" pitchFamily="34" charset="-122"/>
                <a:ea typeface="微软雅黑" panose="020B0503020204020204" pitchFamily="34" charset="-122"/>
              </a:rPr>
              <a:t>）</a:t>
            </a:r>
            <a:endParaRPr lang="en-US" altLang="zh-CN" sz="1000" b="1" kern="0" dirty="0">
              <a:solidFill>
                <a:srgbClr val="4D4D4D"/>
              </a:solidFill>
              <a:latin typeface="微软雅黑" panose="020B0503020204020204" pitchFamily="34" charset="-122"/>
              <a:ea typeface="微软雅黑" panose="020B0503020204020204" pitchFamily="34" charset="-122"/>
            </a:endParaRPr>
          </a:p>
        </p:txBody>
      </p:sp>
      <p:sp>
        <p:nvSpPr>
          <p:cNvPr id="77" name="Up Arrow 3"/>
          <p:cNvSpPr/>
          <p:nvPr/>
        </p:nvSpPr>
        <p:spPr>
          <a:xfrm>
            <a:off x="1728610" y="3683437"/>
            <a:ext cx="245708" cy="256032"/>
          </a:xfrm>
          <a:prstGeom prst="upArrow">
            <a:avLst/>
          </a:prstGeom>
          <a:solidFill>
            <a:srgbClr val="9BBB59"/>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FFFFFF"/>
              </a:solidFill>
              <a:effectLst/>
              <a:uLnTx/>
              <a:uFillTx/>
              <a:latin typeface="Verdana" panose="020B0604030504040204"/>
              <a:ea typeface="+mn-ea"/>
              <a:cs typeface="+mn-cs"/>
            </a:endParaRPr>
          </a:p>
        </p:txBody>
      </p:sp>
      <p:sp>
        <p:nvSpPr>
          <p:cNvPr id="78" name="Up Arrow 3"/>
          <p:cNvSpPr/>
          <p:nvPr/>
        </p:nvSpPr>
        <p:spPr>
          <a:xfrm>
            <a:off x="5712639" y="3683437"/>
            <a:ext cx="245708" cy="256032"/>
          </a:xfrm>
          <a:prstGeom prst="upArrow">
            <a:avLst/>
          </a:prstGeom>
          <a:solidFill>
            <a:srgbClr val="9BBB59"/>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FFFFFF"/>
              </a:solidFill>
              <a:effectLst/>
              <a:uLnTx/>
              <a:uFillTx/>
              <a:latin typeface="Verdana" panose="020B0604030504040204"/>
              <a:ea typeface="+mn-ea"/>
              <a:cs typeface="+mn-cs"/>
            </a:endParaRPr>
          </a:p>
        </p:txBody>
      </p:sp>
      <p:sp>
        <p:nvSpPr>
          <p:cNvPr id="79" name="Up Arrow 3"/>
          <p:cNvSpPr/>
          <p:nvPr/>
        </p:nvSpPr>
        <p:spPr>
          <a:xfrm>
            <a:off x="9555727" y="3683437"/>
            <a:ext cx="245708" cy="256032"/>
          </a:xfrm>
          <a:prstGeom prst="upArrow">
            <a:avLst/>
          </a:prstGeom>
          <a:solidFill>
            <a:srgbClr val="9BBB59"/>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FFFFFF"/>
              </a:solidFill>
              <a:effectLst/>
              <a:uLnTx/>
              <a:uFillTx/>
              <a:latin typeface="Verdana" panose="020B0604030504040204"/>
              <a:ea typeface="+mn-ea"/>
              <a:cs typeface="+mn-cs"/>
            </a:endParaRPr>
          </a:p>
        </p:txBody>
      </p:sp>
      <p:cxnSp>
        <p:nvCxnSpPr>
          <p:cNvPr id="80" name="Straight Arrow Connector 173"/>
          <p:cNvCxnSpPr>
            <a:stCxn id="41" idx="0"/>
            <a:endCxn id="72" idx="2"/>
          </p:cNvCxnSpPr>
          <p:nvPr/>
        </p:nvCxnSpPr>
        <p:spPr>
          <a:xfrm flipV="1">
            <a:off x="5757267" y="2208971"/>
            <a:ext cx="1" cy="406800"/>
          </a:xfrm>
          <a:prstGeom prst="straightConnector1">
            <a:avLst/>
          </a:prstGeom>
          <a:noFill/>
          <a:ln w="38100" cap="flat" cmpd="sng" algn="ctr">
            <a:solidFill>
              <a:srgbClr val="4F81BD"/>
            </a:solidFill>
            <a:prstDash val="sysDash"/>
            <a:headEnd type="none" w="med" len="med"/>
            <a:tailEnd type="triangle" w="med" len="med"/>
          </a:ln>
          <a:effectLst/>
        </p:spPr>
      </p:cxnSp>
      <p:cxnSp>
        <p:nvCxnSpPr>
          <p:cNvPr id="88" name="Straight Arrow Connector 173"/>
          <p:cNvCxnSpPr/>
          <p:nvPr/>
        </p:nvCxnSpPr>
        <p:spPr>
          <a:xfrm flipV="1">
            <a:off x="3717084" y="2208971"/>
            <a:ext cx="0" cy="420668"/>
          </a:xfrm>
          <a:prstGeom prst="straightConnector1">
            <a:avLst/>
          </a:prstGeom>
          <a:noFill/>
          <a:ln w="38100" cap="flat" cmpd="sng" algn="ctr">
            <a:solidFill>
              <a:srgbClr val="4F81BD"/>
            </a:solidFill>
            <a:prstDash val="sysDash"/>
            <a:headEnd type="none" w="med" len="med"/>
            <a:tailEnd type="triangle" w="med" len="med"/>
          </a:ln>
          <a:effectLst/>
        </p:spPr>
      </p:cxnSp>
      <p:cxnSp>
        <p:nvCxnSpPr>
          <p:cNvPr id="91" name="Straight Arrow Connector 173"/>
          <p:cNvCxnSpPr/>
          <p:nvPr/>
        </p:nvCxnSpPr>
        <p:spPr>
          <a:xfrm flipV="1">
            <a:off x="7851199" y="2195103"/>
            <a:ext cx="0" cy="420668"/>
          </a:xfrm>
          <a:prstGeom prst="straightConnector1">
            <a:avLst/>
          </a:prstGeom>
          <a:noFill/>
          <a:ln w="38100" cap="flat" cmpd="sng" algn="ctr">
            <a:solidFill>
              <a:srgbClr val="4F81BD"/>
            </a:solidFill>
            <a:prstDash val="sysDash"/>
            <a:headEnd type="none" w="med" len="med"/>
            <a:tailEnd type="triangle" w="med" len="med"/>
          </a:ln>
          <a:effectLst/>
        </p:spPr>
      </p:cxnSp>
      <p:cxnSp>
        <p:nvCxnSpPr>
          <p:cNvPr id="95" name="Straight Arrow Connector 168"/>
          <p:cNvCxnSpPr/>
          <p:nvPr/>
        </p:nvCxnSpPr>
        <p:spPr>
          <a:xfrm>
            <a:off x="2280709" y="3079671"/>
            <a:ext cx="419188" cy="0"/>
          </a:xfrm>
          <a:prstGeom prst="straightConnector1">
            <a:avLst/>
          </a:prstGeom>
          <a:noFill/>
          <a:ln w="38100" cap="flat" cmpd="sng" algn="ctr">
            <a:solidFill>
              <a:srgbClr val="4F81BD"/>
            </a:solidFill>
            <a:prstDash val="sysDash"/>
            <a:headEnd type="triangle" w="med" len="med"/>
            <a:tailEnd type="none" w="med" len="med"/>
          </a:ln>
          <a:effectLst/>
        </p:spPr>
      </p:cxnSp>
      <p:cxnSp>
        <p:nvCxnSpPr>
          <p:cNvPr id="96" name="Straight Arrow Connector 168"/>
          <p:cNvCxnSpPr/>
          <p:nvPr/>
        </p:nvCxnSpPr>
        <p:spPr>
          <a:xfrm>
            <a:off x="2313162" y="1751771"/>
            <a:ext cx="419188" cy="0"/>
          </a:xfrm>
          <a:prstGeom prst="straightConnector1">
            <a:avLst/>
          </a:prstGeom>
          <a:noFill/>
          <a:ln w="38100" cap="flat" cmpd="sng" algn="ctr">
            <a:solidFill>
              <a:srgbClr val="4F81BD"/>
            </a:solidFill>
            <a:prstDash val="sysDash"/>
            <a:headEnd type="none" w="med" len="med"/>
            <a:tailEnd type="triangle" w="med" len="med"/>
          </a:ln>
          <a:effectLst/>
        </p:spPr>
      </p:cxnSp>
      <p:cxnSp>
        <p:nvCxnSpPr>
          <p:cNvPr id="107" name="肘形连接符 106"/>
          <p:cNvCxnSpPr>
            <a:stCxn id="43" idx="0"/>
            <a:endCxn id="74" idx="0"/>
          </p:cNvCxnSpPr>
          <p:nvPr/>
        </p:nvCxnSpPr>
        <p:spPr bwMode="auto">
          <a:xfrm rot="16200000" flipV="1">
            <a:off x="5765023" y="-2632855"/>
            <a:ext cx="1" cy="7827117"/>
          </a:xfrm>
          <a:prstGeom prst="bentConnector3">
            <a:avLst>
              <a:gd name="adj1" fmla="val 22860100000"/>
            </a:avLst>
          </a:prstGeom>
          <a:noFill/>
          <a:ln w="38100" cap="flat" cmpd="sng" algn="ctr">
            <a:solidFill>
              <a:srgbClr val="4F81BD"/>
            </a:solidFill>
            <a:prstDash val="sysDash"/>
            <a:headEnd type="none" w="med" len="med"/>
            <a:tailEnd type="triangle" w="med" len="med"/>
          </a:ln>
          <a:effectLst/>
        </p:spPr>
      </p:cxnSp>
      <p:cxnSp>
        <p:nvCxnSpPr>
          <p:cNvPr id="111" name="Straight Arrow Connector 173"/>
          <p:cNvCxnSpPr/>
          <p:nvPr/>
        </p:nvCxnSpPr>
        <p:spPr>
          <a:xfrm flipV="1">
            <a:off x="7794167" y="1079229"/>
            <a:ext cx="0" cy="288000"/>
          </a:xfrm>
          <a:prstGeom prst="straightConnector1">
            <a:avLst/>
          </a:prstGeom>
          <a:noFill/>
          <a:ln w="38100" cap="flat" cmpd="sng" algn="ctr">
            <a:solidFill>
              <a:srgbClr val="4F81BD"/>
            </a:solidFill>
            <a:prstDash val="sysDash"/>
            <a:headEnd type="none" w="med" len="med"/>
            <a:tailEnd type="none" w="med" len="med"/>
          </a:ln>
          <a:effectLst/>
        </p:spPr>
      </p:cxnSp>
      <p:cxnSp>
        <p:nvCxnSpPr>
          <p:cNvPr id="112" name="Straight Arrow Connector 173"/>
          <p:cNvCxnSpPr/>
          <p:nvPr/>
        </p:nvCxnSpPr>
        <p:spPr>
          <a:xfrm flipV="1">
            <a:off x="3594229" y="1079097"/>
            <a:ext cx="0" cy="288000"/>
          </a:xfrm>
          <a:prstGeom prst="straightConnector1">
            <a:avLst/>
          </a:prstGeom>
          <a:noFill/>
          <a:ln w="38100" cap="flat" cmpd="sng" algn="ctr">
            <a:solidFill>
              <a:srgbClr val="4F81BD"/>
            </a:solidFill>
            <a:prstDash val="sysDash"/>
            <a:headEnd type="triangle" w="med" len="med"/>
            <a:tailEnd type="none" w="med" len="med"/>
          </a:ln>
          <a:effectLst/>
        </p:spPr>
      </p:cxnSp>
      <p:sp>
        <p:nvSpPr>
          <p:cNvPr id="113" name="Rectangle 42"/>
          <p:cNvSpPr/>
          <p:nvPr/>
        </p:nvSpPr>
        <p:spPr>
          <a:xfrm>
            <a:off x="3779670" y="2231625"/>
            <a:ext cx="872351" cy="4001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1000" b="1" kern="0" dirty="0" err="1" smtClean="0">
                <a:solidFill>
                  <a:srgbClr val="4D4D4D"/>
                </a:solidFill>
                <a:latin typeface="微软雅黑" panose="020B0503020204020204" pitchFamily="34" charset="-122"/>
                <a:ea typeface="微软雅黑" panose="020B0503020204020204" pitchFamily="34" charset="-122"/>
              </a:rPr>
              <a:t>Distcp</a:t>
            </a:r>
            <a:endParaRPr lang="en-US" altLang="zh-CN" sz="1000" b="1" kern="0" dirty="0" smtClean="0">
              <a:solidFill>
                <a:srgbClr val="4D4D4D"/>
              </a:solidFill>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lang="en-US" altLang="zh-CN" sz="1000" b="1" kern="0" dirty="0" err="1" smtClean="0">
                <a:solidFill>
                  <a:srgbClr val="4D4D4D"/>
                </a:solidFill>
                <a:latin typeface="微软雅黑" panose="020B0503020204020204" pitchFamily="34" charset="-122"/>
                <a:ea typeface="微软雅黑" panose="020B0503020204020204" pitchFamily="34" charset="-122"/>
              </a:rPr>
              <a:t>HQL+Load</a:t>
            </a:r>
            <a:endParaRPr lang="en-US" altLang="zh-CN" sz="1000" b="1" kern="0" dirty="0" smtClean="0">
              <a:solidFill>
                <a:srgbClr val="4D4D4D"/>
              </a:solidFill>
              <a:latin typeface="微软雅黑" panose="020B0503020204020204" pitchFamily="34" charset="-122"/>
              <a:ea typeface="微软雅黑" panose="020B0503020204020204" pitchFamily="34" charset="-122"/>
            </a:endParaRPr>
          </a:p>
        </p:txBody>
      </p:sp>
      <p:sp>
        <p:nvSpPr>
          <p:cNvPr id="121" name="Rectangle 42"/>
          <p:cNvSpPr/>
          <p:nvPr/>
        </p:nvSpPr>
        <p:spPr>
          <a:xfrm>
            <a:off x="2129765" y="1439262"/>
            <a:ext cx="693220" cy="246221"/>
          </a:xfrm>
          <a:prstGeom prst="rect">
            <a:avLst/>
          </a:prstGeom>
        </p:spPr>
        <p:txBody>
          <a:bodyPr wrap="square">
            <a:spAutoFit/>
          </a:bodyPr>
          <a:lstStyle/>
          <a:p>
            <a:pPr algn="ctr" fontAlgn="auto">
              <a:spcBef>
                <a:spcPts val="0"/>
              </a:spcBef>
              <a:spcAft>
                <a:spcPts val="0"/>
              </a:spcAft>
            </a:pPr>
            <a:r>
              <a:rPr kumimoji="0" lang="en-US" altLang="zh-CN" sz="1000" b="1" i="0" u="none" strike="noStrike" kern="0" cap="none" spc="0" normalizeH="0" baseline="0" noProof="0" dirty="0" err="1" smtClean="0">
                <a:ln>
                  <a:noFill/>
                </a:ln>
                <a:solidFill>
                  <a:srgbClr val="4D4D4D"/>
                </a:solidFill>
                <a:effectLst/>
                <a:uLnTx/>
                <a:uFillTx/>
                <a:latin typeface="Verdana" panose="020B0604030504040204"/>
                <a:ea typeface="+mn-ea"/>
              </a:rPr>
              <a:t>Distcp</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125" name="Rectangle 42"/>
          <p:cNvSpPr/>
          <p:nvPr/>
        </p:nvSpPr>
        <p:spPr>
          <a:xfrm>
            <a:off x="5784750" y="2245417"/>
            <a:ext cx="872351" cy="4001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1000" b="1" kern="0" dirty="0" err="1" smtClean="0">
                <a:solidFill>
                  <a:srgbClr val="4D4D4D"/>
                </a:solidFill>
                <a:latin typeface="微软雅黑" panose="020B0503020204020204" pitchFamily="34" charset="-122"/>
                <a:ea typeface="微软雅黑" panose="020B0503020204020204" pitchFamily="34" charset="-122"/>
              </a:rPr>
              <a:t>Distcp</a:t>
            </a:r>
            <a:endParaRPr lang="en-US" altLang="zh-CN" sz="1000" b="1" kern="0" dirty="0" smtClean="0">
              <a:solidFill>
                <a:srgbClr val="4D4D4D"/>
              </a:solidFill>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lang="en-US" altLang="zh-CN" sz="1000" b="1" kern="0" dirty="0" err="1" smtClean="0">
                <a:solidFill>
                  <a:srgbClr val="4D4D4D"/>
                </a:solidFill>
                <a:latin typeface="微软雅黑" panose="020B0503020204020204" pitchFamily="34" charset="-122"/>
                <a:ea typeface="微软雅黑" panose="020B0503020204020204" pitchFamily="34" charset="-122"/>
              </a:rPr>
              <a:t>HQL+Load</a:t>
            </a:r>
            <a:endParaRPr lang="en-US" altLang="zh-CN" sz="1000" b="1" kern="0" dirty="0" smtClean="0">
              <a:solidFill>
                <a:srgbClr val="4D4D4D"/>
              </a:solidFill>
              <a:latin typeface="微软雅黑" panose="020B0503020204020204" pitchFamily="34" charset="-122"/>
              <a:ea typeface="微软雅黑" panose="020B0503020204020204" pitchFamily="34" charset="-122"/>
            </a:endParaRPr>
          </a:p>
        </p:txBody>
      </p:sp>
      <p:sp>
        <p:nvSpPr>
          <p:cNvPr id="126" name="Rectangle 42"/>
          <p:cNvSpPr/>
          <p:nvPr/>
        </p:nvSpPr>
        <p:spPr>
          <a:xfrm rot="5400000">
            <a:off x="2001674" y="2395336"/>
            <a:ext cx="973932" cy="358379"/>
          </a:xfrm>
          <a:prstGeom prst="rect">
            <a:avLst/>
          </a:prstGeom>
        </p:spPr>
        <p:txBody>
          <a:bodyPr wrap="square">
            <a:spAutoFit/>
          </a:bodyPr>
          <a:lstStyle/>
          <a:p>
            <a:pPr marL="0" marR="0" lvl="0" indent="0" algn="r" defTabSz="914400" eaLnBrk="1" fontAlgn="auto" latinLnBrk="0" hangingPunct="1">
              <a:lnSpc>
                <a:spcPct val="100000"/>
              </a:lnSpc>
              <a:spcBef>
                <a:spcPts val="0"/>
              </a:spcBef>
              <a:spcAft>
                <a:spcPts val="0"/>
              </a:spcAft>
              <a:buClrTx/>
              <a:buSzTx/>
              <a:buFontTx/>
              <a:buNone/>
              <a:defRPr/>
            </a:pPr>
            <a:r>
              <a:rPr lang="en-US" altLang="zh-CN" sz="1000" b="1" kern="0" dirty="0" err="1" smtClean="0">
                <a:solidFill>
                  <a:srgbClr val="4D4D4D"/>
                </a:solidFill>
                <a:latin typeface="微软雅黑" panose="020B0503020204020204" pitchFamily="34" charset="-122"/>
                <a:ea typeface="微软雅黑" panose="020B0503020204020204" pitchFamily="34" charset="-122"/>
              </a:rPr>
              <a:t>Distcp</a:t>
            </a:r>
            <a:endParaRPr lang="en-US" altLang="zh-CN" sz="1000" b="1" kern="0" dirty="0" smtClean="0">
              <a:solidFill>
                <a:srgbClr val="4D4D4D"/>
              </a:solidFill>
              <a:latin typeface="微软雅黑" panose="020B0503020204020204" pitchFamily="34" charset="-122"/>
              <a:ea typeface="微软雅黑" panose="020B0503020204020204" pitchFamily="34" charset="-122"/>
            </a:endParaRPr>
          </a:p>
          <a:p>
            <a:pPr marL="0" marR="0" lvl="0" indent="0" algn="r" defTabSz="914400" eaLnBrk="1" fontAlgn="auto" latinLnBrk="0" hangingPunct="1">
              <a:lnSpc>
                <a:spcPct val="100000"/>
              </a:lnSpc>
              <a:spcBef>
                <a:spcPts val="0"/>
              </a:spcBef>
              <a:spcAft>
                <a:spcPts val="0"/>
              </a:spcAft>
              <a:buClrTx/>
              <a:buSzTx/>
              <a:buFontTx/>
              <a:buNone/>
              <a:defRPr/>
            </a:pPr>
            <a:r>
              <a:rPr lang="en-US" altLang="zh-CN" sz="1000" b="1" kern="0" dirty="0" err="1" smtClean="0">
                <a:solidFill>
                  <a:srgbClr val="4D4D4D"/>
                </a:solidFill>
                <a:latin typeface="微软雅黑" panose="020B0503020204020204" pitchFamily="34" charset="-122"/>
                <a:ea typeface="微软雅黑" panose="020B0503020204020204" pitchFamily="34" charset="-122"/>
              </a:rPr>
              <a:t>HQL+Load</a:t>
            </a:r>
            <a:endParaRPr lang="en-US" altLang="zh-CN" sz="1000" b="1" kern="0" dirty="0" smtClean="0">
              <a:solidFill>
                <a:srgbClr val="4D4D4D"/>
              </a:solidFill>
              <a:latin typeface="微软雅黑" panose="020B0503020204020204" pitchFamily="34" charset="-122"/>
              <a:ea typeface="微软雅黑" panose="020B0503020204020204" pitchFamily="34" charset="-122"/>
            </a:endParaRPr>
          </a:p>
        </p:txBody>
      </p:sp>
      <p:sp>
        <p:nvSpPr>
          <p:cNvPr id="127" name="Rectangle 42"/>
          <p:cNvSpPr/>
          <p:nvPr/>
        </p:nvSpPr>
        <p:spPr>
          <a:xfrm>
            <a:off x="7862881" y="2308569"/>
            <a:ext cx="705856" cy="246221"/>
          </a:xfrm>
          <a:prstGeom prst="rect">
            <a:avLst/>
          </a:prstGeom>
        </p:spPr>
        <p:txBody>
          <a:bodyPr wrap="square">
            <a:spAutoFit/>
          </a:bodyPr>
          <a:lstStyle/>
          <a:p>
            <a:pPr algn="ctr" fontAlgn="auto">
              <a:spcBef>
                <a:spcPts val="0"/>
              </a:spcBef>
              <a:spcAft>
                <a:spcPts val="0"/>
              </a:spcAft>
            </a:pPr>
            <a:r>
              <a:rPr kumimoji="0" lang="en-US" altLang="zh-CN" sz="1000" b="1" i="0" u="none" strike="noStrike" kern="0" cap="none" spc="0" normalizeH="0" baseline="0" noProof="0" dirty="0" err="1" smtClean="0">
                <a:ln>
                  <a:noFill/>
                </a:ln>
                <a:solidFill>
                  <a:srgbClr val="4D4D4D"/>
                </a:solidFill>
                <a:effectLst/>
                <a:uLnTx/>
                <a:uFillTx/>
                <a:latin typeface="Verdana" panose="020B0604030504040204"/>
                <a:ea typeface="+mn-ea"/>
              </a:rPr>
              <a:t>Sqoop</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128" name="Rectangle 42"/>
          <p:cNvSpPr/>
          <p:nvPr/>
        </p:nvSpPr>
        <p:spPr>
          <a:xfrm>
            <a:off x="7056044" y="1034481"/>
            <a:ext cx="715390" cy="246221"/>
          </a:xfrm>
          <a:prstGeom prst="rect">
            <a:avLst/>
          </a:prstGeom>
        </p:spPr>
        <p:txBody>
          <a:bodyPr wrap="square">
            <a:spAutoFit/>
          </a:bodyPr>
          <a:lstStyle/>
          <a:p>
            <a:pPr algn="ctr" fontAlgn="auto">
              <a:spcBef>
                <a:spcPts val="0"/>
              </a:spcBef>
              <a:spcAft>
                <a:spcPts val="0"/>
              </a:spcAft>
            </a:pPr>
            <a:r>
              <a:rPr kumimoji="0" lang="en-US" altLang="zh-CN" sz="1000" b="1" i="0" u="none" strike="noStrike" kern="0" cap="none" spc="0" normalizeH="0" baseline="0" noProof="0" dirty="0" err="1" smtClean="0">
                <a:ln>
                  <a:noFill/>
                </a:ln>
                <a:solidFill>
                  <a:srgbClr val="4D4D4D"/>
                </a:solidFill>
                <a:effectLst/>
                <a:uLnTx/>
                <a:uFillTx/>
                <a:latin typeface="Verdana" panose="020B0604030504040204"/>
                <a:ea typeface="+mn-ea"/>
              </a:rPr>
              <a:t>Sqoop</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48" name="Rectangle 42"/>
          <p:cNvSpPr/>
          <p:nvPr/>
        </p:nvSpPr>
        <p:spPr>
          <a:xfrm>
            <a:off x="8640770" y="1510296"/>
            <a:ext cx="777867" cy="246221"/>
          </a:xfrm>
          <a:prstGeom prst="rect">
            <a:avLst/>
          </a:prstGeom>
        </p:spPr>
        <p:txBody>
          <a:bodyPr wrap="square">
            <a:spAutoFit/>
          </a:bodyPr>
          <a:lstStyle/>
          <a:p>
            <a:pPr algn="ctr" fontAlgn="auto">
              <a:spcBef>
                <a:spcPts val="0"/>
              </a:spcBef>
              <a:spcAft>
                <a:spcPts val="0"/>
              </a:spcAft>
            </a:pPr>
            <a:r>
              <a:rPr kumimoji="0" lang="en-US" altLang="zh-CN" sz="1000" b="1" i="0" u="none" strike="noStrike" kern="0" cap="none" spc="0" normalizeH="0" baseline="0" noProof="0" dirty="0" err="1" smtClean="0">
                <a:ln>
                  <a:noFill/>
                </a:ln>
                <a:solidFill>
                  <a:srgbClr val="4D4D4D"/>
                </a:solidFill>
                <a:effectLst/>
                <a:uLnTx/>
                <a:uFillTx/>
                <a:latin typeface="Verdana" panose="020B0604030504040204"/>
                <a:ea typeface="+mn-ea"/>
              </a:rPr>
              <a:t>Sqoop</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49" name="Rectangle 42"/>
          <p:cNvSpPr/>
          <p:nvPr/>
        </p:nvSpPr>
        <p:spPr>
          <a:xfrm>
            <a:off x="8751996" y="2735856"/>
            <a:ext cx="606796" cy="246221"/>
          </a:xfrm>
          <a:prstGeom prst="rect">
            <a:avLst/>
          </a:prstGeom>
        </p:spPr>
        <p:txBody>
          <a:bodyPr wrap="square">
            <a:spAutoFit/>
          </a:bodyPr>
          <a:lstStyle/>
          <a:p>
            <a:pPr algn="ctr" fontAlgn="auto">
              <a:spcBef>
                <a:spcPts val="0"/>
              </a:spcBef>
              <a:spcAft>
                <a:spcPts val="0"/>
              </a:spcAft>
            </a:pPr>
            <a:r>
              <a:rPr kumimoji="0" lang="en-US" altLang="zh-CN" sz="1000" b="1" i="0" u="none" strike="noStrike" kern="0" cap="none" spc="0" normalizeH="0" baseline="0" noProof="0" dirty="0" smtClean="0">
                <a:ln>
                  <a:noFill/>
                </a:ln>
                <a:solidFill>
                  <a:srgbClr val="4D4D4D"/>
                </a:solidFill>
                <a:effectLst/>
                <a:uLnTx/>
                <a:uFillTx/>
                <a:latin typeface="Verdana" panose="020B0604030504040204"/>
                <a:ea typeface="+mn-ea"/>
              </a:rPr>
              <a:t>MR</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51" name="Rectangle 33"/>
          <p:cNvSpPr>
            <a:spLocks noChangeArrowheads="1"/>
          </p:cNvSpPr>
          <p:nvPr/>
        </p:nvSpPr>
        <p:spPr bwMode="auto">
          <a:xfrm>
            <a:off x="186244" y="935031"/>
            <a:ext cx="819028" cy="4047494"/>
          </a:xfrm>
          <a:prstGeom prst="rect">
            <a:avLst/>
          </a:prstGeom>
          <a:solidFill>
            <a:srgbClr val="9BBB59"/>
          </a:solidFill>
          <a:ln w="38100">
            <a:solidFill>
              <a:srgbClr val="F2F2F2"/>
            </a:solidFill>
            <a:miter lim="800000"/>
          </a:ln>
          <a:effectLst>
            <a:outerShdw dist="28398" dir="3806097" algn="ctr" rotWithShape="0">
              <a:srgbClr val="4E6128">
                <a:alpha val="50000"/>
              </a:srgbClr>
            </a:outerShdw>
          </a:effectLst>
        </p:spPr>
        <p:txBody>
          <a:bodyPr vert="eaVert" anchor="ctr"/>
          <a:lstStyle/>
          <a:p>
            <a:pPr algn="ctr" fontAlgn="auto">
              <a:spcBef>
                <a:spcPts val="0"/>
              </a:spcBef>
              <a:spcAft>
                <a:spcPts val="0"/>
              </a:spcAft>
            </a:pPr>
            <a:r>
              <a:rPr lang="zh-CN" altLang="en-US" sz="1800" b="1" dirty="0">
                <a:solidFill>
                  <a:srgbClr val="000000"/>
                </a:solidFill>
                <a:latin typeface="微软雅黑" panose="020B0503020204020204" pitchFamily="34" charset="-122"/>
                <a:ea typeface="微软雅黑" panose="020B0503020204020204" pitchFamily="34" charset="-122"/>
              </a:rPr>
              <a:t>流程调度平台</a:t>
            </a:r>
            <a:endParaRPr lang="zh-CN" altLang="en-US" sz="1800" b="1" dirty="0">
              <a:solidFill>
                <a:srgbClr val="000000"/>
              </a:solidFill>
              <a:latin typeface="微软雅黑" panose="020B0503020204020204" pitchFamily="34" charset="-122"/>
              <a:ea typeface="微软雅黑" panose="020B0503020204020204" pitchFamily="34" charset="-122"/>
            </a:endParaRPr>
          </a:p>
        </p:txBody>
      </p:sp>
      <p:sp>
        <p:nvSpPr>
          <p:cNvPr id="59" name="AutoShape 52"/>
          <p:cNvSpPr>
            <a:spLocks noChangeArrowheads="1"/>
          </p:cNvSpPr>
          <p:nvPr/>
        </p:nvSpPr>
        <p:spPr bwMode="auto">
          <a:xfrm flipH="1">
            <a:off x="1037804" y="2218667"/>
            <a:ext cx="255600" cy="317724"/>
          </a:xfrm>
          <a:prstGeom prst="rightArrow">
            <a:avLst>
              <a:gd name="adj1" fmla="val 50000"/>
              <a:gd name="adj2" fmla="val 25000"/>
            </a:avLst>
          </a:prstGeom>
          <a:solidFill>
            <a:srgbClr val="E36F1E">
              <a:lumMod val="60000"/>
              <a:lumOff val="40000"/>
            </a:srgbClr>
          </a:solidFill>
          <a:ln w="28575">
            <a:solidFill>
              <a:srgbClr val="E36F1E">
                <a:lumMod val="60000"/>
                <a:lumOff val="40000"/>
              </a:srgbClr>
            </a:solidFill>
            <a:prstDash val="solid"/>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60" name="AutoShape 52"/>
          <p:cNvSpPr>
            <a:spLocks noChangeArrowheads="1"/>
          </p:cNvSpPr>
          <p:nvPr/>
        </p:nvSpPr>
        <p:spPr bwMode="auto">
          <a:xfrm flipH="1">
            <a:off x="1052525" y="4134422"/>
            <a:ext cx="255600" cy="317724"/>
          </a:xfrm>
          <a:prstGeom prst="rightArrow">
            <a:avLst>
              <a:gd name="adj1" fmla="val 50000"/>
              <a:gd name="adj2" fmla="val 25000"/>
            </a:avLst>
          </a:prstGeom>
          <a:solidFill>
            <a:srgbClr val="E36F1E">
              <a:lumMod val="60000"/>
              <a:lumOff val="40000"/>
            </a:srgbClr>
          </a:solidFill>
          <a:ln w="28575">
            <a:solidFill>
              <a:srgbClr val="E36F1E">
                <a:lumMod val="60000"/>
                <a:lumOff val="40000"/>
              </a:srgbClr>
            </a:solidFill>
            <a:prstDash val="solid"/>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21155" y="3133090"/>
            <a:ext cx="8277225" cy="132207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4440000" scaled="0"/>
          </a:gradFill>
        </p:spPr>
        <p:txBody>
          <a:bodyPr wrap="square" rtlCol="0">
            <a:spAutoFit/>
          </a:bodyPr>
          <a:p>
            <a:pPr eaLnBrk="1" hangingPunct="1"/>
            <a:r>
              <a:rPr lang="zh-CN" altLang="en-US" sz="4000">
                <a:solidFill>
                  <a:schemeClr val="bg1"/>
                </a:solidFill>
                <a:ea typeface="微软雅黑" panose="020B0503020204020204" pitchFamily="34" charset="-122"/>
                <a:sym typeface="+mn-ea"/>
              </a:rPr>
              <a:t>谢谢</a:t>
            </a:r>
            <a:r>
              <a:rPr lang="zh-CN" altLang="en-US" sz="4000">
                <a:solidFill>
                  <a:schemeClr val="bg1"/>
                </a:solidFill>
                <a:sym typeface="+mn-ea"/>
              </a:rPr>
              <a:t>！</a:t>
            </a:r>
            <a:endParaRPr lang="zh-CN" altLang="en-US" sz="4000">
              <a:solidFill>
                <a:schemeClr val="bg1"/>
              </a:solidFill>
            </a:endParaRPr>
          </a:p>
          <a:p>
            <a:pPr eaLnBrk="1" hangingPunct="1"/>
            <a:r>
              <a:rPr lang="en-US" altLang="zh-CN" sz="4000">
                <a:solidFill>
                  <a:schemeClr val="bg1"/>
                </a:solidFill>
                <a:sym typeface="+mn-ea"/>
              </a:rPr>
              <a:t>Thank you!</a:t>
            </a:r>
            <a:endParaRPr lang="en-US" altLang="zh-CN" sz="4000">
              <a:solidFill>
                <a:schemeClr val="bg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议程</a:t>
            </a:r>
            <a:endParaRPr lang="zh-CN" altLang="en-US" dirty="0"/>
          </a:p>
        </p:txBody>
      </p:sp>
      <p:sp>
        <p:nvSpPr>
          <p:cNvPr id="13" name="Rectangle 5"/>
          <p:cNvSpPr>
            <a:spLocks noChangeArrowheads="1"/>
          </p:cNvSpPr>
          <p:nvPr/>
        </p:nvSpPr>
        <p:spPr bwMode="auto">
          <a:xfrm>
            <a:off x="2510200" y="1398576"/>
            <a:ext cx="7211065" cy="548640"/>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w="3175">
            <a:solidFill>
              <a:schemeClr val="tx1">
                <a:lumMod val="65000"/>
                <a:lumOff val="35000"/>
              </a:schemeClr>
            </a:solidFill>
          </a:ln>
          <a:effectLst>
            <a:outerShdw blurRad="228600" sx="101000" sy="101000" algn="ctr" rotWithShape="0">
              <a:prstClr val="black">
                <a:alpha val="40000"/>
              </a:prstClr>
            </a:outerShdw>
          </a:effectLst>
          <a:scene3d>
            <a:camera prst="orthographicFront">
              <a:rot lat="0" lon="0" rev="0"/>
            </a:camera>
            <a:lightRig rig="balanced" dir="b">
              <a:rot lat="0" lon="0" rev="8700000"/>
            </a:lightRig>
          </a:scene3d>
          <a:sp3d>
            <a:bevelT w="25400"/>
          </a:sp3d>
        </p:spPr>
        <p:txBody>
          <a:bodyPr wrap="none" anchor="ctr"/>
          <a:lstStyle/>
          <a:p>
            <a:r>
              <a:rPr lang="zh-CN" altLang="en-US" sz="2400" dirty="0">
                <a:ln>
                  <a:solidFill>
                    <a:schemeClr val="bg1">
                      <a:lumMod val="50000"/>
                    </a:schemeClr>
                  </a:solidFill>
                </a:ln>
                <a:solidFill>
                  <a:schemeClr val="bg1">
                    <a:lumMod val="50000"/>
                  </a:schemeClr>
                </a:solidFill>
                <a:latin typeface="+mn-ea"/>
                <a:ea typeface="宋体" panose="02010600030101010101" pitchFamily="2" charset="-122"/>
              </a:rPr>
              <a:t>大数据分析平台综述</a:t>
            </a:r>
            <a:endParaRPr lang="zh-CN" altLang="en-US" sz="2400" dirty="0">
              <a:ln>
                <a:solidFill>
                  <a:schemeClr val="bg1">
                    <a:lumMod val="50000"/>
                  </a:schemeClr>
                </a:solidFill>
              </a:ln>
              <a:solidFill>
                <a:schemeClr val="bg1">
                  <a:lumMod val="50000"/>
                </a:schemeClr>
              </a:solidFill>
              <a:latin typeface="+mn-ea"/>
              <a:ea typeface="宋体" panose="02010600030101010101" pitchFamily="2" charset="-122"/>
            </a:endParaRPr>
          </a:p>
        </p:txBody>
      </p:sp>
      <p:sp>
        <p:nvSpPr>
          <p:cNvPr id="14" name="圆角矩形 17"/>
          <p:cNvSpPr/>
          <p:nvPr/>
        </p:nvSpPr>
        <p:spPr>
          <a:xfrm>
            <a:off x="1718835" y="1398576"/>
            <a:ext cx="623092" cy="548640"/>
          </a:xfrm>
          <a:prstGeom prst="round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lightRig rig="threePt" dir="t"/>
          </a:scene3d>
          <a:sp3d>
            <a:bevelT w="5715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r>
              <a:rPr lang="en-US" altLang="zh-CN" sz="2400" b="1" kern="0" dirty="0">
                <a:solidFill>
                  <a:srgbClr val="FFFFFF"/>
                </a:solidFill>
                <a:effectLst>
                  <a:outerShdw blurRad="38100" dist="38100" dir="2700000" algn="tl">
                    <a:srgbClr val="000000">
                      <a:alpha val="43137"/>
                    </a:srgbClr>
                  </a:outerShdw>
                </a:effectLst>
                <a:latin typeface="+mn-ea"/>
              </a:rPr>
              <a:t>1</a:t>
            </a:r>
            <a:endParaRPr lang="zh-CN" altLang="en-US" sz="2400" b="1" kern="0" dirty="0">
              <a:solidFill>
                <a:srgbClr val="FFFFFF"/>
              </a:solidFill>
              <a:effectLst>
                <a:outerShdw blurRad="38100" dist="38100" dir="2700000" algn="tl">
                  <a:srgbClr val="000000">
                    <a:alpha val="43137"/>
                  </a:srgbClr>
                </a:outerShdw>
              </a:effectLst>
              <a:latin typeface="+mn-ea"/>
            </a:endParaRPr>
          </a:p>
        </p:txBody>
      </p:sp>
      <p:sp>
        <p:nvSpPr>
          <p:cNvPr id="15" name="Rectangle 5"/>
          <p:cNvSpPr>
            <a:spLocks noChangeArrowheads="1"/>
          </p:cNvSpPr>
          <p:nvPr/>
        </p:nvSpPr>
        <p:spPr bwMode="auto">
          <a:xfrm>
            <a:off x="2510200" y="2334074"/>
            <a:ext cx="7211065" cy="548640"/>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marL="84455" indent="-84455" fontAlgn="auto">
              <a:spcBef>
                <a:spcPts val="0"/>
              </a:spcBef>
              <a:spcAft>
                <a:spcPts val="0"/>
              </a:spcAft>
            </a:pP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ea typeface="+mn-ea"/>
              </a:rPr>
              <a:t>大数据分析平台总体架构</a:t>
            </a:r>
            <a:endPar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ea typeface="+mn-ea"/>
            </a:endParaRPr>
          </a:p>
        </p:txBody>
      </p:sp>
      <p:sp>
        <p:nvSpPr>
          <p:cNvPr id="16" name="圆角矩形 20"/>
          <p:cNvSpPr/>
          <p:nvPr/>
        </p:nvSpPr>
        <p:spPr>
          <a:xfrm>
            <a:off x="1718835" y="2334074"/>
            <a:ext cx="623092" cy="548640"/>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pP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rPr>
              <a:t>2</a:t>
            </a:r>
            <a:endPar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endParaRPr>
          </a:p>
        </p:txBody>
      </p:sp>
      <p:sp>
        <p:nvSpPr>
          <p:cNvPr id="17" name="左箭头 1"/>
          <p:cNvSpPr/>
          <p:nvPr/>
        </p:nvSpPr>
        <p:spPr>
          <a:xfrm>
            <a:off x="8831771" y="2425514"/>
            <a:ext cx="435426" cy="365760"/>
          </a:xfrm>
          <a:prstGeom prst="leftArrow">
            <a:avLst/>
          </a:prstGeom>
          <a:solidFill>
            <a:schemeClr val="bg1"/>
          </a:solidFill>
          <a:ln>
            <a:solidFill>
              <a:schemeClr val="bg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rtlCol="0" anchor="ctr">
            <a:noAutofit/>
          </a:bodyPr>
          <a:lstStyle/>
          <a:p>
            <a:pPr algn="ctr" fontAlgn="base">
              <a:lnSpc>
                <a:spcPct val="90000"/>
              </a:lnSpc>
              <a:spcBef>
                <a:spcPct val="0"/>
              </a:spcBef>
              <a:spcAft>
                <a:spcPct val="0"/>
              </a:spcAft>
              <a:buClr>
                <a:srgbClr val="2DB6B3"/>
              </a:buClr>
            </a:pPr>
            <a:endParaRPr lang="zh-CN" altLang="en-US" sz="2400" b="1" dirty="0" smtClean="0">
              <a:solidFill>
                <a:schemeClr val="bg1"/>
              </a:solidFill>
              <a:latin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1068" y="214424"/>
            <a:ext cx="8130551" cy="372583"/>
          </a:xfrm>
        </p:spPr>
        <p:txBody>
          <a:bodyPr/>
          <a:lstStyle/>
          <a:p>
            <a:r>
              <a:rPr lang="zh-CN" altLang="en-US" dirty="0" smtClean="0"/>
              <a:t>大数据分析平台总体架构</a:t>
            </a:r>
            <a:endParaRPr lang="zh-CN" altLang="en-US" dirty="0"/>
          </a:p>
        </p:txBody>
      </p:sp>
      <p:sp>
        <p:nvSpPr>
          <p:cNvPr id="128" name="Rounded Rectangle 423"/>
          <p:cNvSpPr/>
          <p:nvPr/>
        </p:nvSpPr>
        <p:spPr bwMode="auto">
          <a:xfrm>
            <a:off x="5895689" y="3047668"/>
            <a:ext cx="4383938" cy="1208152"/>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wrap="none" anchor="ctr"/>
          <a:lstStyle/>
          <a:p>
            <a:pPr marL="93980" indent="-93980" eaLnBrk="0" fontAlgn="auto" hangingPunct="0">
              <a:spcBef>
                <a:spcPts val="0"/>
              </a:spcBef>
              <a:spcAft>
                <a:spcPts val="0"/>
              </a:spcAft>
              <a:defRPr/>
            </a:pPr>
            <a:endParaRPr lang="en-US" altLang="en-US" sz="1400" kern="0" dirty="0">
              <a:solidFill>
                <a:srgbClr val="000066"/>
              </a:solidFill>
              <a:latin typeface="微软雅黑" panose="020B0503020204020204" pitchFamily="34" charset="-122"/>
              <a:ea typeface="微软雅黑" panose="020B0503020204020204" pitchFamily="34" charset="-122"/>
            </a:endParaRPr>
          </a:p>
        </p:txBody>
      </p:sp>
      <p:sp>
        <p:nvSpPr>
          <p:cNvPr id="129" name="Rounded Rectangle 423"/>
          <p:cNvSpPr/>
          <p:nvPr/>
        </p:nvSpPr>
        <p:spPr bwMode="auto">
          <a:xfrm>
            <a:off x="4102691" y="3047668"/>
            <a:ext cx="1741407" cy="1690055"/>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wrap="none" anchor="ctr"/>
          <a:lstStyle/>
          <a:p>
            <a:pPr marL="93980" indent="-93980" eaLnBrk="0" fontAlgn="auto" hangingPunct="0">
              <a:spcBef>
                <a:spcPts val="0"/>
              </a:spcBef>
              <a:spcAft>
                <a:spcPts val="0"/>
              </a:spcAft>
              <a:defRPr/>
            </a:pPr>
            <a:endParaRPr lang="en-US" altLang="en-US" sz="1400" kern="0" dirty="0">
              <a:solidFill>
                <a:srgbClr val="000066"/>
              </a:solidFill>
              <a:latin typeface="微软雅黑" panose="020B0503020204020204" pitchFamily="34" charset="-122"/>
              <a:ea typeface="微软雅黑" panose="020B0503020204020204" pitchFamily="34" charset="-122"/>
            </a:endParaRPr>
          </a:p>
        </p:txBody>
      </p:sp>
      <p:sp>
        <p:nvSpPr>
          <p:cNvPr id="130" name="Rectangle 438"/>
          <p:cNvSpPr/>
          <p:nvPr/>
        </p:nvSpPr>
        <p:spPr bwMode="auto">
          <a:xfrm>
            <a:off x="1571012" y="5548831"/>
            <a:ext cx="9580642" cy="777240"/>
          </a:xfrm>
          <a:prstGeom prst="rect">
            <a:avLst/>
          </a:prstGeom>
          <a:noFill/>
          <a:ln w="12700" cap="flat" cmpd="sng" algn="ctr">
            <a:solidFill>
              <a:schemeClr val="tx1">
                <a:lumMod val="75000"/>
                <a:lumOff val="25000"/>
              </a:schemeClr>
            </a:solidFill>
            <a:prstDash val="sysDot"/>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31" name="Rectangle 419"/>
          <p:cNvSpPr/>
          <p:nvPr/>
        </p:nvSpPr>
        <p:spPr bwMode="auto">
          <a:xfrm>
            <a:off x="2531724" y="2377994"/>
            <a:ext cx="8595359" cy="2412000"/>
          </a:xfrm>
          <a:prstGeom prst="rect">
            <a:avLst/>
          </a:prstGeom>
          <a:noFill/>
          <a:ln w="12700" cap="flat" cmpd="sng" algn="ctr">
            <a:solidFill>
              <a:schemeClr val="tx1">
                <a:lumMod val="75000"/>
                <a:lumOff val="25000"/>
              </a:schemeClr>
            </a:solidFill>
            <a:prstDash val="sysDot"/>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32" name="Rounded Rectangle 423"/>
          <p:cNvSpPr/>
          <p:nvPr/>
        </p:nvSpPr>
        <p:spPr bwMode="auto">
          <a:xfrm>
            <a:off x="2603731" y="4941581"/>
            <a:ext cx="7655897" cy="454025"/>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wrap="none" anchor="ctr"/>
          <a:lstStyle/>
          <a:p>
            <a:pPr marL="93980" indent="-93980" eaLnBrk="0" fontAlgn="auto" hangingPunct="0">
              <a:spcBef>
                <a:spcPts val="0"/>
              </a:spcBef>
              <a:spcAft>
                <a:spcPts val="0"/>
              </a:spcAft>
              <a:defRPr/>
            </a:pPr>
            <a:endParaRPr lang="en-US" altLang="en-US" sz="1400" kern="0" dirty="0">
              <a:solidFill>
                <a:srgbClr val="000066"/>
              </a:solidFill>
              <a:latin typeface="微软雅黑" panose="020B0503020204020204" pitchFamily="34" charset="-122"/>
              <a:ea typeface="微软雅黑" panose="020B0503020204020204" pitchFamily="34" charset="-122"/>
            </a:endParaRPr>
          </a:p>
        </p:txBody>
      </p:sp>
      <p:sp>
        <p:nvSpPr>
          <p:cNvPr id="133" name="Rectangle 131"/>
          <p:cNvSpPr>
            <a:spLocks noChangeArrowheads="1"/>
          </p:cNvSpPr>
          <p:nvPr/>
        </p:nvSpPr>
        <p:spPr bwMode="auto">
          <a:xfrm>
            <a:off x="3364526" y="1646548"/>
            <a:ext cx="684000" cy="576000"/>
          </a:xfrm>
          <a:prstGeom prst="rect">
            <a:avLst/>
          </a:prstGeom>
          <a:solidFill>
            <a:srgbClr val="B7CFFF"/>
          </a:solidFill>
          <a:ln w="12700" cap="sq">
            <a:solidFill>
              <a:srgbClr val="72C7E7">
                <a:lumMod val="50000"/>
              </a:srgbClr>
            </a:solidFill>
            <a:prstDash val="solid"/>
            <a:round/>
            <a:headEnd type="none" w="sm" len="sm"/>
            <a:tailEnd type="none" w="sm" len="sm"/>
          </a:ln>
          <a:effectLst/>
        </p:spPr>
        <p:txBody>
          <a:bodyPr wrap="none" anchor="ctr"/>
          <a:lstStyle/>
          <a:p>
            <a:pPr algn="ctr" fontAlgn="auto">
              <a:spcBef>
                <a:spcPts val="0"/>
              </a:spcBef>
              <a:spcAft>
                <a:spcPts val="0"/>
              </a:spcAft>
              <a:defRPr/>
            </a:pPr>
            <a:r>
              <a:rPr lang="zh-CN" altLang="en-US" sz="1400" b="1" kern="0" dirty="0">
                <a:solidFill>
                  <a:srgbClr val="000066"/>
                </a:solidFill>
                <a:latin typeface="微软雅黑" panose="020B0503020204020204" pitchFamily="34" charset="-122"/>
                <a:ea typeface="微软雅黑" panose="020B0503020204020204" pitchFamily="34" charset="-122"/>
              </a:rPr>
              <a:t>历史</a:t>
            </a:r>
            <a:r>
              <a:rPr lang="zh-CN" altLang="en-US" sz="1400" b="1" kern="0" dirty="0" smtClean="0">
                <a:solidFill>
                  <a:srgbClr val="000066"/>
                </a:solidFill>
                <a:latin typeface="微软雅黑" panose="020B0503020204020204" pitchFamily="34" charset="-122"/>
                <a:ea typeface="微软雅黑" panose="020B0503020204020204" pitchFamily="34" charset="-122"/>
              </a:rPr>
              <a:t>数</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a:p>
            <a:pPr algn="ctr" fontAlgn="auto">
              <a:spcBef>
                <a:spcPts val="0"/>
              </a:spcBef>
              <a:spcAft>
                <a:spcPts val="0"/>
              </a:spcAft>
              <a:defRPr/>
            </a:pPr>
            <a:r>
              <a:rPr lang="zh-CN" altLang="en-US" sz="1400" b="1" kern="0" dirty="0" smtClean="0">
                <a:solidFill>
                  <a:srgbClr val="000066"/>
                </a:solidFill>
                <a:latin typeface="微软雅黑" panose="020B0503020204020204" pitchFamily="34" charset="-122"/>
                <a:ea typeface="微软雅黑" panose="020B0503020204020204" pitchFamily="34" charset="-122"/>
              </a:rPr>
              <a:t>据查询</a:t>
            </a:r>
            <a:endParaRPr lang="zh-CN" altLang="en-US" sz="1400" b="1" kern="0" dirty="0">
              <a:solidFill>
                <a:srgbClr val="000066"/>
              </a:solidFill>
              <a:latin typeface="微软雅黑" panose="020B0503020204020204" pitchFamily="34" charset="-122"/>
              <a:ea typeface="微软雅黑" panose="020B0503020204020204" pitchFamily="34" charset="-122"/>
            </a:endParaRPr>
          </a:p>
        </p:txBody>
      </p:sp>
      <p:sp>
        <p:nvSpPr>
          <p:cNvPr id="135" name="Rectangle 419"/>
          <p:cNvSpPr/>
          <p:nvPr/>
        </p:nvSpPr>
        <p:spPr bwMode="auto">
          <a:xfrm>
            <a:off x="2531725" y="1574541"/>
            <a:ext cx="8595358" cy="731420"/>
          </a:xfrm>
          <a:prstGeom prst="rect">
            <a:avLst/>
          </a:prstGeom>
          <a:noFill/>
          <a:ln w="12700" cap="flat" cmpd="sng" algn="ctr">
            <a:solidFill>
              <a:schemeClr val="tx1">
                <a:lumMod val="75000"/>
                <a:lumOff val="25000"/>
              </a:schemeClr>
            </a:solidFill>
            <a:prstDash val="sysDot"/>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36" name="Rectangle 419"/>
          <p:cNvSpPr/>
          <p:nvPr/>
        </p:nvSpPr>
        <p:spPr bwMode="auto">
          <a:xfrm>
            <a:off x="2531725" y="4905684"/>
            <a:ext cx="7837838" cy="540000"/>
          </a:xfrm>
          <a:prstGeom prst="rect">
            <a:avLst/>
          </a:prstGeom>
          <a:noFill/>
          <a:ln w="12700" cap="flat" cmpd="sng" algn="ctr">
            <a:solidFill>
              <a:schemeClr val="tx1">
                <a:lumMod val="75000"/>
                <a:lumOff val="25000"/>
              </a:schemeClr>
            </a:solidFill>
            <a:prstDash val="sysDot"/>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37" name="TextBox 136"/>
          <p:cNvSpPr txBox="1"/>
          <p:nvPr/>
        </p:nvSpPr>
        <p:spPr>
          <a:xfrm>
            <a:off x="8989293" y="5032755"/>
            <a:ext cx="1280160" cy="307777"/>
          </a:xfrm>
          <a:prstGeom prst="rect">
            <a:avLst/>
          </a:prstGeom>
          <a:noFill/>
        </p:spPr>
        <p:txBody>
          <a:bodyPr wrap="square" rtlCol="0">
            <a:spAutoFit/>
          </a:bodyPr>
          <a:lstStyle/>
          <a:p>
            <a:pPr algn="ctr"/>
            <a:r>
              <a:rPr lang="zh-CN" altLang="en-US" sz="1400" b="1" kern="0" dirty="0" smtClean="0">
                <a:solidFill>
                  <a:srgbClr val="000066"/>
                </a:solidFill>
                <a:latin typeface="微软雅黑" panose="020B0503020204020204" pitchFamily="34" charset="-122"/>
                <a:ea typeface="微软雅黑" panose="020B0503020204020204" pitchFamily="34" charset="-122"/>
              </a:rPr>
              <a:t>数据交换平台</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p:txBody>
      </p:sp>
      <p:sp>
        <p:nvSpPr>
          <p:cNvPr id="138" name="Rounded Rectangle 423"/>
          <p:cNvSpPr/>
          <p:nvPr/>
        </p:nvSpPr>
        <p:spPr bwMode="auto">
          <a:xfrm>
            <a:off x="4102691" y="2431501"/>
            <a:ext cx="3882002" cy="583200"/>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wrap="none" anchor="ctr"/>
          <a:lstStyle/>
          <a:p>
            <a:pPr marL="93980" indent="-93980" eaLnBrk="0" fontAlgn="auto" hangingPunct="0">
              <a:spcBef>
                <a:spcPts val="0"/>
              </a:spcBef>
              <a:spcAft>
                <a:spcPts val="0"/>
              </a:spcAft>
              <a:defRPr/>
            </a:pPr>
            <a:endParaRPr lang="en-US" altLang="en-US" sz="1000" kern="0" dirty="0">
              <a:solidFill>
                <a:srgbClr val="000066"/>
              </a:solidFill>
              <a:latin typeface="微软雅黑" panose="020B0503020204020204" pitchFamily="34" charset="-122"/>
              <a:ea typeface="微软雅黑" panose="020B0503020204020204" pitchFamily="34" charset="-122"/>
            </a:endParaRPr>
          </a:p>
        </p:txBody>
      </p:sp>
      <p:sp>
        <p:nvSpPr>
          <p:cNvPr id="139" name="TextBox 138"/>
          <p:cNvSpPr txBox="1"/>
          <p:nvPr/>
        </p:nvSpPr>
        <p:spPr>
          <a:xfrm>
            <a:off x="4102692" y="2375691"/>
            <a:ext cx="3883524" cy="307777"/>
          </a:xfrm>
          <a:prstGeom prst="rect">
            <a:avLst/>
          </a:prstGeom>
          <a:noFill/>
        </p:spPr>
        <p:txBody>
          <a:bodyPr wrap="square" rtlCol="0" anchor="ctr">
            <a:spAutoFit/>
          </a:bodyPr>
          <a:lstStyle/>
          <a:p>
            <a:pPr algn="ctr"/>
            <a:r>
              <a:rPr lang="zh-CN" altLang="en-US" sz="1400" b="1" kern="0" dirty="0" smtClean="0">
                <a:solidFill>
                  <a:srgbClr val="000066"/>
                </a:solidFill>
                <a:latin typeface="微软雅黑" panose="020B0503020204020204" pitchFamily="34" charset="-122"/>
                <a:ea typeface="微软雅黑" panose="020B0503020204020204" pitchFamily="34" charset="-122"/>
              </a:rPr>
              <a:t>应用集</a:t>
            </a:r>
            <a:r>
              <a:rPr lang="zh-CN" altLang="en-US" sz="1400" b="1" kern="0" dirty="0">
                <a:solidFill>
                  <a:srgbClr val="000066"/>
                </a:solidFill>
                <a:latin typeface="微软雅黑" panose="020B0503020204020204" pitchFamily="34" charset="-122"/>
                <a:ea typeface="微软雅黑" panose="020B0503020204020204" pitchFamily="34" charset="-122"/>
              </a:rPr>
              <a:t>市数据区</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p:txBody>
      </p:sp>
      <p:pic>
        <p:nvPicPr>
          <p:cNvPr id="143" name="Picture 167" descr="G12426001072010_png.png"/>
          <p:cNvPicPr>
            <a:picLocks noChangeAspect="1"/>
          </p:cNvPicPr>
          <p:nvPr/>
        </p:nvPicPr>
        <p:blipFill>
          <a:blip r:embed="rId1" cstate="email">
            <a:lum bright="10000"/>
          </a:blip>
          <a:stretch>
            <a:fillRect/>
          </a:stretch>
        </p:blipFill>
        <p:spPr>
          <a:xfrm>
            <a:off x="2885036" y="5613862"/>
            <a:ext cx="1054158" cy="457200"/>
          </a:xfrm>
          <a:prstGeom prst="rect">
            <a:avLst/>
          </a:prstGeom>
          <a:effectLst>
            <a:outerShdw blurRad="177800" sx="95000" sy="95000" algn="ctr" rotWithShape="0">
              <a:schemeClr val="bg1"/>
            </a:outerShdw>
          </a:effectLst>
        </p:spPr>
      </p:pic>
      <p:pic>
        <p:nvPicPr>
          <p:cNvPr id="144" name="Picture 4" descr="http://t0.gstatic.com/images?q=tbn:ANd9GcQxmRzCyjPn56l_zJNyWrN0TLA54ez2OCw_9XR3OVcF7EXBlC6Y"/>
          <p:cNvPicPr>
            <a:picLocks noChangeAspect="1" noChangeArrowheads="1"/>
          </p:cNvPicPr>
          <p:nvPr/>
        </p:nvPicPr>
        <p:blipFill>
          <a:blip r:embed="rId2" cstate="print"/>
          <a:srcRect/>
          <a:stretch>
            <a:fillRect/>
          </a:stretch>
        </p:blipFill>
        <p:spPr bwMode="auto">
          <a:xfrm>
            <a:off x="3807396" y="5617859"/>
            <a:ext cx="1087658" cy="457200"/>
          </a:xfrm>
          <a:prstGeom prst="rect">
            <a:avLst/>
          </a:prstGeom>
          <a:noFill/>
        </p:spPr>
      </p:pic>
      <p:grpSp>
        <p:nvGrpSpPr>
          <p:cNvPr id="145" name="Group 169"/>
          <p:cNvGrpSpPr/>
          <p:nvPr/>
        </p:nvGrpSpPr>
        <p:grpSpPr>
          <a:xfrm>
            <a:off x="4967087" y="5622139"/>
            <a:ext cx="1169400" cy="713958"/>
            <a:chOff x="2998039" y="5415870"/>
            <a:chExt cx="914400" cy="713958"/>
          </a:xfrm>
        </p:grpSpPr>
        <p:pic>
          <p:nvPicPr>
            <p:cNvPr id="146" name="Picture 58" descr="manage"/>
            <p:cNvPicPr>
              <a:picLocks noChangeAspect="1" noChangeArrowheads="1"/>
            </p:cNvPicPr>
            <p:nvPr/>
          </p:nvPicPr>
          <p:blipFill>
            <a:blip r:embed="rId3" cstate="print"/>
            <a:srcRect/>
            <a:stretch>
              <a:fillRect/>
            </a:stretch>
          </p:blipFill>
          <p:spPr bwMode="auto">
            <a:xfrm>
              <a:off x="3039990" y="5415870"/>
              <a:ext cx="830498" cy="457200"/>
            </a:xfrm>
            <a:prstGeom prst="rect">
              <a:avLst/>
            </a:prstGeom>
            <a:noFill/>
          </p:spPr>
        </p:pic>
        <p:sp>
          <p:nvSpPr>
            <p:cNvPr id="147" name="TextBox 146"/>
            <p:cNvSpPr txBox="1"/>
            <p:nvPr/>
          </p:nvSpPr>
          <p:spPr>
            <a:xfrm>
              <a:off x="2998039" y="5854238"/>
              <a:ext cx="914400" cy="275590"/>
            </a:xfrm>
            <a:prstGeom prst="rect">
              <a:avLst/>
            </a:prstGeom>
            <a:noFill/>
          </p:spPr>
          <p:txBody>
            <a:bodyPr wrap="square" rtlCol="0">
              <a:spAutoFit/>
            </a:bodyPr>
            <a:lstStyle/>
            <a:p>
              <a:pPr algn="ctr"/>
              <a:r>
                <a:rPr lang="zh-CN" altLang="en-US" sz="1200" dirty="0">
                  <a:latin typeface="微软雅黑" panose="020B0503020204020204" pitchFamily="34" charset="-122"/>
                  <a:ea typeface="微软雅黑" panose="020B0503020204020204" pitchFamily="34" charset="-122"/>
                </a:rPr>
                <a:t>贷前系统</a:t>
              </a:r>
              <a:endParaRPr lang="zh-CN" altLang="en-US" sz="1200" dirty="0">
                <a:latin typeface="微软雅黑" panose="020B0503020204020204" pitchFamily="34" charset="-122"/>
                <a:ea typeface="微软雅黑" panose="020B0503020204020204" pitchFamily="34" charset="-122"/>
              </a:endParaRPr>
            </a:p>
          </p:txBody>
        </p:sp>
      </p:grpSp>
      <p:grpSp>
        <p:nvGrpSpPr>
          <p:cNvPr id="148" name="Group 172"/>
          <p:cNvGrpSpPr/>
          <p:nvPr/>
        </p:nvGrpSpPr>
        <p:grpSpPr>
          <a:xfrm>
            <a:off x="6013395" y="5622138"/>
            <a:ext cx="1217243" cy="713958"/>
            <a:chOff x="2998039" y="5415870"/>
            <a:chExt cx="951810" cy="713958"/>
          </a:xfrm>
        </p:grpSpPr>
        <p:pic>
          <p:nvPicPr>
            <p:cNvPr id="149" name="Picture 58" descr="manage"/>
            <p:cNvPicPr>
              <a:picLocks noChangeAspect="1" noChangeArrowheads="1"/>
            </p:cNvPicPr>
            <p:nvPr/>
          </p:nvPicPr>
          <p:blipFill>
            <a:blip r:embed="rId3" cstate="print"/>
            <a:srcRect/>
            <a:stretch>
              <a:fillRect/>
            </a:stretch>
          </p:blipFill>
          <p:spPr bwMode="auto">
            <a:xfrm>
              <a:off x="3039990" y="5415870"/>
              <a:ext cx="830498" cy="457200"/>
            </a:xfrm>
            <a:prstGeom prst="rect">
              <a:avLst/>
            </a:prstGeom>
            <a:noFill/>
          </p:spPr>
        </p:pic>
        <p:sp>
          <p:nvSpPr>
            <p:cNvPr id="150" name="TextBox 149"/>
            <p:cNvSpPr txBox="1"/>
            <p:nvPr/>
          </p:nvSpPr>
          <p:spPr>
            <a:xfrm>
              <a:off x="2998039" y="5854238"/>
              <a:ext cx="951810" cy="275590"/>
            </a:xfrm>
            <a:prstGeom prst="rect">
              <a:avLst/>
            </a:prstGeom>
            <a:noFill/>
          </p:spPr>
          <p:txBody>
            <a:bodyPr wrap="square" rtlCol="0">
              <a:spAutoFit/>
            </a:bodyPr>
            <a:lstStyle/>
            <a:p>
              <a:pPr algn="ctr"/>
              <a:r>
                <a:rPr lang="zh-CN" altLang="en-US" sz="1200" dirty="0">
                  <a:latin typeface="微软雅黑" panose="020B0503020204020204" pitchFamily="34" charset="-122"/>
                  <a:ea typeface="微软雅黑" panose="020B0503020204020204" pitchFamily="34" charset="-122"/>
                </a:rPr>
                <a:t>贷后系统</a:t>
              </a:r>
              <a:endParaRPr lang="zh-CN" altLang="en-US" sz="1200" dirty="0">
                <a:latin typeface="微软雅黑" panose="020B0503020204020204" pitchFamily="34" charset="-122"/>
                <a:ea typeface="微软雅黑" panose="020B0503020204020204" pitchFamily="34" charset="-122"/>
              </a:endParaRPr>
            </a:p>
          </p:txBody>
        </p:sp>
      </p:grpSp>
      <p:grpSp>
        <p:nvGrpSpPr>
          <p:cNvPr id="151" name="Group 175"/>
          <p:cNvGrpSpPr/>
          <p:nvPr/>
        </p:nvGrpSpPr>
        <p:grpSpPr>
          <a:xfrm>
            <a:off x="7107546" y="5622139"/>
            <a:ext cx="1169400" cy="713958"/>
            <a:chOff x="2998039" y="5415870"/>
            <a:chExt cx="914400" cy="713958"/>
          </a:xfrm>
        </p:grpSpPr>
        <p:pic>
          <p:nvPicPr>
            <p:cNvPr id="152" name="Picture 58" descr="manage"/>
            <p:cNvPicPr>
              <a:picLocks noChangeAspect="1" noChangeArrowheads="1"/>
            </p:cNvPicPr>
            <p:nvPr/>
          </p:nvPicPr>
          <p:blipFill>
            <a:blip r:embed="rId3" cstate="print"/>
            <a:srcRect/>
            <a:stretch>
              <a:fillRect/>
            </a:stretch>
          </p:blipFill>
          <p:spPr bwMode="auto">
            <a:xfrm>
              <a:off x="3039990" y="5415870"/>
              <a:ext cx="830498" cy="457200"/>
            </a:xfrm>
            <a:prstGeom prst="rect">
              <a:avLst/>
            </a:prstGeom>
            <a:noFill/>
          </p:spPr>
        </p:pic>
        <p:sp>
          <p:nvSpPr>
            <p:cNvPr id="153" name="TextBox 152"/>
            <p:cNvSpPr txBox="1"/>
            <p:nvPr/>
          </p:nvSpPr>
          <p:spPr>
            <a:xfrm>
              <a:off x="2998039" y="5854238"/>
              <a:ext cx="914400" cy="275590"/>
            </a:xfrm>
            <a:prstGeom prst="rect">
              <a:avLst/>
            </a:prstGeom>
            <a:noFill/>
          </p:spPr>
          <p:txBody>
            <a:bodyPr wrap="square" rtlCol="0">
              <a:spAutoFit/>
            </a:bodyPr>
            <a:lstStyle/>
            <a:p>
              <a:pPr algn="ctr"/>
              <a:r>
                <a:rPr lang="zh-CN" altLang="en-US" sz="1200" dirty="0" smtClean="0">
                  <a:latin typeface="微软雅黑" panose="020B0503020204020204" pitchFamily="34" charset="-122"/>
                  <a:ea typeface="微软雅黑" panose="020B0503020204020204" pitchFamily="34" charset="-122"/>
                </a:rPr>
                <a:t>理财金融系统</a:t>
              </a:r>
              <a:endParaRPr lang="en-US" sz="1200" dirty="0">
                <a:latin typeface="微软雅黑" panose="020B0503020204020204" pitchFamily="34" charset="-122"/>
                <a:ea typeface="微软雅黑" panose="020B0503020204020204" pitchFamily="34" charset="-122"/>
              </a:endParaRPr>
            </a:p>
          </p:txBody>
        </p:sp>
      </p:grpSp>
      <p:grpSp>
        <p:nvGrpSpPr>
          <p:cNvPr id="154" name="Group 178"/>
          <p:cNvGrpSpPr/>
          <p:nvPr/>
        </p:nvGrpSpPr>
        <p:grpSpPr>
          <a:xfrm>
            <a:off x="8153854" y="5622139"/>
            <a:ext cx="1169400" cy="713958"/>
            <a:chOff x="2998039" y="5415870"/>
            <a:chExt cx="914400" cy="713958"/>
          </a:xfrm>
        </p:grpSpPr>
        <p:pic>
          <p:nvPicPr>
            <p:cNvPr id="155" name="Picture 58" descr="manage"/>
            <p:cNvPicPr>
              <a:picLocks noChangeAspect="1" noChangeArrowheads="1"/>
            </p:cNvPicPr>
            <p:nvPr/>
          </p:nvPicPr>
          <p:blipFill>
            <a:blip r:embed="rId3" cstate="print"/>
            <a:srcRect/>
            <a:stretch>
              <a:fillRect/>
            </a:stretch>
          </p:blipFill>
          <p:spPr bwMode="auto">
            <a:xfrm>
              <a:off x="3039990" y="5415870"/>
              <a:ext cx="830498" cy="457200"/>
            </a:xfrm>
            <a:prstGeom prst="rect">
              <a:avLst/>
            </a:prstGeom>
            <a:noFill/>
          </p:spPr>
        </p:pic>
        <p:sp>
          <p:nvSpPr>
            <p:cNvPr id="156" name="TextBox 155"/>
            <p:cNvSpPr txBox="1"/>
            <p:nvPr/>
          </p:nvSpPr>
          <p:spPr>
            <a:xfrm>
              <a:off x="2998039" y="5854238"/>
              <a:ext cx="914400" cy="275590"/>
            </a:xfrm>
            <a:prstGeom prst="rect">
              <a:avLst/>
            </a:prstGeom>
            <a:noFill/>
          </p:spPr>
          <p:txBody>
            <a:bodyPr wrap="square" rtlCol="0">
              <a:spAutoFit/>
            </a:bodyPr>
            <a:lstStyle/>
            <a:p>
              <a:pPr algn="ctr"/>
              <a:r>
                <a:rPr lang="zh-CN" altLang="en-US" sz="1200" dirty="0" smtClean="0">
                  <a:latin typeface="微软雅黑" panose="020B0503020204020204" pitchFamily="34" charset="-122"/>
                  <a:ea typeface="微软雅黑" panose="020B0503020204020204" pitchFamily="34" charset="-122"/>
                </a:rPr>
                <a:t>其它系统</a:t>
              </a:r>
              <a:endParaRPr lang="en-US" sz="1200" dirty="0">
                <a:latin typeface="微软雅黑" panose="020B0503020204020204" pitchFamily="34" charset="-122"/>
                <a:ea typeface="微软雅黑" panose="020B0503020204020204" pitchFamily="34" charset="-122"/>
              </a:endParaRPr>
            </a:p>
          </p:txBody>
        </p:sp>
      </p:grpSp>
      <p:grpSp>
        <p:nvGrpSpPr>
          <p:cNvPr id="157" name="Group 181"/>
          <p:cNvGrpSpPr/>
          <p:nvPr/>
        </p:nvGrpSpPr>
        <p:grpSpPr>
          <a:xfrm>
            <a:off x="9200162" y="5622139"/>
            <a:ext cx="1169400" cy="715367"/>
            <a:chOff x="2998039" y="5415870"/>
            <a:chExt cx="914400" cy="715367"/>
          </a:xfrm>
        </p:grpSpPr>
        <p:pic>
          <p:nvPicPr>
            <p:cNvPr id="158" name="Picture 58" descr="manage"/>
            <p:cNvPicPr>
              <a:picLocks noChangeAspect="1" noChangeArrowheads="1"/>
            </p:cNvPicPr>
            <p:nvPr/>
          </p:nvPicPr>
          <p:blipFill>
            <a:blip r:embed="rId3" cstate="print"/>
            <a:srcRect/>
            <a:stretch>
              <a:fillRect/>
            </a:stretch>
          </p:blipFill>
          <p:spPr bwMode="auto">
            <a:xfrm>
              <a:off x="3039990" y="5415870"/>
              <a:ext cx="830498" cy="457200"/>
            </a:xfrm>
            <a:prstGeom prst="rect">
              <a:avLst/>
            </a:prstGeom>
            <a:noFill/>
          </p:spPr>
        </p:pic>
        <p:sp>
          <p:nvSpPr>
            <p:cNvPr id="159" name="TextBox 158"/>
            <p:cNvSpPr txBox="1"/>
            <p:nvPr/>
          </p:nvSpPr>
          <p:spPr>
            <a:xfrm>
              <a:off x="2998039" y="5854238"/>
              <a:ext cx="914400" cy="276999"/>
            </a:xfrm>
            <a:prstGeom prst="rect">
              <a:avLst/>
            </a:prstGeom>
            <a:noFill/>
          </p:spPr>
          <p:txBody>
            <a:bodyPr wrap="square" rtlCol="0">
              <a:spAutoFit/>
            </a:bodyPr>
            <a:lstStyle/>
            <a:p>
              <a:pPr algn="ct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系统</a:t>
              </a:r>
              <a:endParaRPr lang="en-US" sz="1200" dirty="0">
                <a:latin typeface="微软雅黑" panose="020B0503020204020204" pitchFamily="34" charset="-122"/>
                <a:ea typeface="微软雅黑" panose="020B0503020204020204" pitchFamily="34" charset="-122"/>
              </a:endParaRPr>
            </a:p>
          </p:txBody>
        </p:sp>
      </p:grpSp>
      <p:sp>
        <p:nvSpPr>
          <p:cNvPr id="160" name="TextBox 159"/>
          <p:cNvSpPr txBox="1"/>
          <p:nvPr/>
        </p:nvSpPr>
        <p:spPr>
          <a:xfrm>
            <a:off x="1653569" y="6058953"/>
            <a:ext cx="3002247" cy="276999"/>
          </a:xfrm>
          <a:prstGeom prst="rect">
            <a:avLst/>
          </a:prstGeom>
          <a:noFill/>
        </p:spPr>
        <p:txBody>
          <a:bodyPr wrap="square" rtlCol="0">
            <a:spAutoFit/>
          </a:bodyPr>
          <a:lstStyle/>
          <a:p>
            <a:pPr algn="ctr"/>
            <a:r>
              <a:rPr lang="zh-CN" altLang="en-US" sz="1200" dirty="0" smtClean="0">
                <a:latin typeface="微软雅黑" panose="020B0503020204020204" pitchFamily="34" charset="-122"/>
                <a:ea typeface="微软雅黑" panose="020B0503020204020204" pitchFamily="34" charset="-122"/>
              </a:rPr>
              <a:t>企业</a:t>
            </a:r>
            <a:r>
              <a:rPr lang="zh-CN" altLang="en-US" sz="1200" dirty="0">
                <a:latin typeface="微软雅黑" panose="020B0503020204020204" pitchFamily="34" charset="-122"/>
                <a:ea typeface="微软雅黑" panose="020B0503020204020204" pitchFamily="34" charset="-122"/>
              </a:rPr>
              <a:t>内</a:t>
            </a:r>
            <a:r>
              <a:rPr lang="zh-CN" altLang="en-US" sz="1200" dirty="0" smtClean="0">
                <a:latin typeface="微软雅黑" panose="020B0503020204020204" pitchFamily="34" charset="-122"/>
                <a:ea typeface="微软雅黑" panose="020B0503020204020204" pitchFamily="34" charset="-122"/>
              </a:rPr>
              <a:t>外部</a:t>
            </a:r>
            <a:r>
              <a:rPr lang="zh-CN" altLang="en-US" sz="1200" dirty="0">
                <a:latin typeface="微软雅黑" panose="020B0503020204020204" pitchFamily="34" charset="-122"/>
                <a:ea typeface="微软雅黑" panose="020B0503020204020204" pitchFamily="34" charset="-122"/>
              </a:rPr>
              <a:t>半结构</a:t>
            </a:r>
            <a:r>
              <a:rPr lang="zh-CN" altLang="en-US" sz="1200" dirty="0" smtClean="0">
                <a:latin typeface="微软雅黑" panose="020B0503020204020204" pitchFamily="34" charset="-122"/>
                <a:ea typeface="微软雅黑" panose="020B0503020204020204" pitchFamily="34" charset="-122"/>
              </a:rPr>
              <a:t>化、非结构化数据</a:t>
            </a:r>
            <a:endParaRPr lang="en-US" sz="1200" dirty="0">
              <a:latin typeface="微软雅黑" panose="020B0503020204020204" pitchFamily="34" charset="-122"/>
              <a:ea typeface="微软雅黑" panose="020B0503020204020204" pitchFamily="34" charset="-122"/>
            </a:endParaRPr>
          </a:p>
        </p:txBody>
      </p:sp>
      <p:cxnSp>
        <p:nvCxnSpPr>
          <p:cNvPr id="164" name="Straight Connector 188"/>
          <p:cNvCxnSpPr/>
          <p:nvPr/>
        </p:nvCxnSpPr>
        <p:spPr>
          <a:xfrm>
            <a:off x="4967087" y="5548831"/>
            <a:ext cx="0" cy="777240"/>
          </a:xfrm>
          <a:prstGeom prst="line">
            <a:avLst/>
          </a:prstGeom>
          <a:noFill/>
          <a:ln w="12700" cap="flat" cmpd="sng" algn="ctr">
            <a:solidFill>
              <a:schemeClr val="tx1">
                <a:lumMod val="75000"/>
                <a:lumOff val="25000"/>
              </a:schemeClr>
            </a:solidFill>
            <a:prstDash val="sysDot"/>
            <a:round/>
            <a:headEnd type="none" w="med" len="med"/>
            <a:tailEnd type="none" w="med" len="med"/>
          </a:ln>
          <a:effectLst/>
        </p:spPr>
      </p:cxnSp>
      <p:sp>
        <p:nvSpPr>
          <p:cNvPr id="168" name="TextBox 167"/>
          <p:cNvSpPr txBox="1"/>
          <p:nvPr/>
        </p:nvSpPr>
        <p:spPr>
          <a:xfrm>
            <a:off x="2716875" y="5022449"/>
            <a:ext cx="1800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大数据交换组件</a:t>
            </a:r>
            <a:endParaRPr lang="en-US" sz="1200" dirty="0">
              <a:latin typeface="微软雅黑" panose="020B0503020204020204" pitchFamily="34" charset="-122"/>
              <a:ea typeface="微软雅黑" panose="020B0503020204020204" pitchFamily="34" charset="-122"/>
            </a:endParaRPr>
          </a:p>
        </p:txBody>
      </p:sp>
      <p:sp>
        <p:nvSpPr>
          <p:cNvPr id="169" name="TextBox 168"/>
          <p:cNvSpPr txBox="1"/>
          <p:nvPr/>
        </p:nvSpPr>
        <p:spPr>
          <a:xfrm>
            <a:off x="4922476" y="5022449"/>
            <a:ext cx="1800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数据库数据交换组件</a:t>
            </a:r>
            <a:endParaRPr lang="en-US" sz="1200" dirty="0">
              <a:latin typeface="微软雅黑" panose="020B0503020204020204" pitchFamily="34" charset="-122"/>
              <a:ea typeface="微软雅黑" panose="020B0503020204020204" pitchFamily="34" charset="-122"/>
            </a:endParaRPr>
          </a:p>
        </p:txBody>
      </p:sp>
      <p:sp>
        <p:nvSpPr>
          <p:cNvPr id="170" name="TextBox 169"/>
          <p:cNvSpPr txBox="1"/>
          <p:nvPr/>
        </p:nvSpPr>
        <p:spPr>
          <a:xfrm>
            <a:off x="7128077" y="5022449"/>
            <a:ext cx="1800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数据区数据交换组件</a:t>
            </a:r>
            <a:endParaRPr lang="en-US" sz="1200" dirty="0">
              <a:latin typeface="微软雅黑" panose="020B0503020204020204" pitchFamily="34" charset="-122"/>
              <a:ea typeface="微软雅黑" panose="020B0503020204020204" pitchFamily="34" charset="-122"/>
            </a:endParaRPr>
          </a:p>
        </p:txBody>
      </p:sp>
      <p:grpSp>
        <p:nvGrpSpPr>
          <p:cNvPr id="174" name="Group 198"/>
          <p:cNvGrpSpPr/>
          <p:nvPr/>
        </p:nvGrpSpPr>
        <p:grpSpPr>
          <a:xfrm>
            <a:off x="10327900" y="2377995"/>
            <a:ext cx="810107" cy="2402340"/>
            <a:chOff x="8277367" y="5290792"/>
            <a:chExt cx="810107" cy="807871"/>
          </a:xfrm>
        </p:grpSpPr>
        <p:sp>
          <p:nvSpPr>
            <p:cNvPr id="175" name="Rectangle 437"/>
            <p:cNvSpPr/>
            <p:nvPr/>
          </p:nvSpPr>
          <p:spPr bwMode="auto">
            <a:xfrm>
              <a:off x="8277367" y="5290792"/>
              <a:ext cx="810107" cy="807871"/>
            </a:xfrm>
            <a:prstGeom prst="rect">
              <a:avLst/>
            </a:prstGeom>
            <a:solidFill>
              <a:srgbClr val="FFFFFF">
                <a:lumMod val="50000"/>
              </a:srgbClr>
            </a:solidFill>
            <a:ln w="12700" cap="flat" cmpd="sng" algn="ctr">
              <a:solidFill>
                <a:srgbClr val="FFFFFF">
                  <a:lumMod val="50000"/>
                </a:srgbClr>
              </a:solidFill>
              <a:prstDash val="solid"/>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76" name="TextBox 175"/>
            <p:cNvSpPr txBox="1"/>
            <p:nvPr/>
          </p:nvSpPr>
          <p:spPr>
            <a:xfrm>
              <a:off x="8277369" y="5623467"/>
              <a:ext cx="810105" cy="196651"/>
            </a:xfrm>
            <a:prstGeom prst="rect">
              <a:avLst/>
            </a:prstGeom>
            <a:noFill/>
          </p:spPr>
          <p:txBody>
            <a:bodyPr wrap="square" rtlCol="0" anchor="ctr">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数据计算层</a:t>
              </a:r>
              <a:endParaRPr lang="en-US" sz="1600" b="1" dirty="0">
                <a:solidFill>
                  <a:schemeClr val="bg1"/>
                </a:solidFill>
                <a:latin typeface="微软雅黑" panose="020B0503020204020204" pitchFamily="34" charset="-122"/>
                <a:ea typeface="微软雅黑" panose="020B0503020204020204" pitchFamily="34" charset="-122"/>
              </a:endParaRPr>
            </a:p>
          </p:txBody>
        </p:sp>
      </p:grpSp>
      <p:sp>
        <p:nvSpPr>
          <p:cNvPr id="177" name="Rounded Rectangle 423"/>
          <p:cNvSpPr/>
          <p:nvPr/>
        </p:nvSpPr>
        <p:spPr bwMode="auto">
          <a:xfrm>
            <a:off x="5895690" y="4285516"/>
            <a:ext cx="4383937" cy="452207"/>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wrap="none" anchor="ctr"/>
          <a:lstStyle/>
          <a:p>
            <a:pPr marL="93980" indent="-93980" eaLnBrk="0" fontAlgn="auto" hangingPunct="0">
              <a:spcBef>
                <a:spcPts val="0"/>
              </a:spcBef>
              <a:spcAft>
                <a:spcPts val="0"/>
              </a:spcAft>
              <a:defRPr/>
            </a:pPr>
            <a:endParaRPr lang="en-US" altLang="en-US" sz="1400" kern="0" dirty="0">
              <a:solidFill>
                <a:srgbClr val="000066"/>
              </a:solidFill>
              <a:latin typeface="微软雅黑" panose="020B0503020204020204" pitchFamily="34" charset="-122"/>
              <a:ea typeface="微软雅黑" panose="020B0503020204020204" pitchFamily="34" charset="-122"/>
            </a:endParaRPr>
          </a:p>
        </p:txBody>
      </p:sp>
      <p:sp>
        <p:nvSpPr>
          <p:cNvPr id="178" name="TextBox 177"/>
          <p:cNvSpPr txBox="1"/>
          <p:nvPr/>
        </p:nvSpPr>
        <p:spPr>
          <a:xfrm>
            <a:off x="4102692" y="3066787"/>
            <a:ext cx="1741406" cy="307777"/>
          </a:xfrm>
          <a:prstGeom prst="rect">
            <a:avLst/>
          </a:prstGeom>
          <a:noFill/>
        </p:spPr>
        <p:txBody>
          <a:bodyPr wrap="square" rtlCol="0">
            <a:spAutoFit/>
          </a:bodyPr>
          <a:lstStyle/>
          <a:p>
            <a:pPr algn="ctr" eaLnBrk="0" fontAlgn="auto" hangingPunct="0">
              <a:spcBef>
                <a:spcPts val="0"/>
              </a:spcBef>
              <a:spcAft>
                <a:spcPts val="0"/>
              </a:spcAft>
              <a:defRPr/>
            </a:pPr>
            <a:r>
              <a:rPr lang="zh-CN" altLang="en-US" sz="1400" b="1" kern="0" dirty="0" smtClean="0">
                <a:solidFill>
                  <a:srgbClr val="000066"/>
                </a:solidFill>
                <a:latin typeface="微软雅黑" panose="020B0503020204020204" pitchFamily="34" charset="-122"/>
                <a:ea typeface="微软雅黑" panose="020B0503020204020204" pitchFamily="34" charset="-122"/>
              </a:rPr>
              <a:t>大数据区</a:t>
            </a:r>
            <a:endParaRPr lang="en-US" altLang="zh-CN" sz="1400" b="1" kern="0" dirty="0">
              <a:solidFill>
                <a:srgbClr val="000066"/>
              </a:solidFill>
              <a:latin typeface="微软雅黑" panose="020B0503020204020204" pitchFamily="34" charset="-122"/>
              <a:ea typeface="微软雅黑" panose="020B0503020204020204" pitchFamily="34" charset="-122"/>
            </a:endParaRPr>
          </a:p>
        </p:txBody>
      </p:sp>
      <p:sp>
        <p:nvSpPr>
          <p:cNvPr id="179" name="Rounded Rectangle 423"/>
          <p:cNvSpPr/>
          <p:nvPr/>
        </p:nvSpPr>
        <p:spPr bwMode="auto">
          <a:xfrm>
            <a:off x="8028312" y="2431501"/>
            <a:ext cx="1295413" cy="583022"/>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wrap="none" anchor="ctr"/>
          <a:lstStyle/>
          <a:p>
            <a:pPr marL="93980" indent="-93980" algn="ctr" eaLnBrk="0" fontAlgn="auto" hangingPunct="0">
              <a:spcBef>
                <a:spcPts val="0"/>
              </a:spcBef>
              <a:spcAft>
                <a:spcPts val="0"/>
              </a:spcAft>
              <a:defRPr/>
            </a:pPr>
            <a:r>
              <a:rPr lang="zh-CN" altLang="en-US" sz="1400" b="1" kern="0" dirty="0" smtClean="0">
                <a:solidFill>
                  <a:srgbClr val="000066"/>
                </a:solidFill>
                <a:latin typeface="微软雅黑" panose="020B0503020204020204" pitchFamily="34" charset="-122"/>
                <a:ea typeface="微软雅黑" panose="020B0503020204020204" pitchFamily="34" charset="-122"/>
              </a:rPr>
              <a:t>沙盘演练数据区</a:t>
            </a:r>
            <a:endParaRPr lang="en-US" altLang="en-US" sz="1400" b="1" kern="0" dirty="0">
              <a:solidFill>
                <a:srgbClr val="000066"/>
              </a:solidFill>
              <a:latin typeface="微软雅黑" panose="020B0503020204020204" pitchFamily="34" charset="-122"/>
              <a:ea typeface="微软雅黑" panose="020B0503020204020204" pitchFamily="34" charset="-122"/>
            </a:endParaRPr>
          </a:p>
        </p:txBody>
      </p:sp>
      <p:grpSp>
        <p:nvGrpSpPr>
          <p:cNvPr id="180" name="Group 220"/>
          <p:cNvGrpSpPr/>
          <p:nvPr/>
        </p:nvGrpSpPr>
        <p:grpSpPr>
          <a:xfrm>
            <a:off x="10327900" y="1574542"/>
            <a:ext cx="810107" cy="731419"/>
            <a:chOff x="8277367" y="5311740"/>
            <a:chExt cx="810107" cy="728736"/>
          </a:xfrm>
        </p:grpSpPr>
        <p:sp>
          <p:nvSpPr>
            <p:cNvPr id="181" name="Rectangle 437"/>
            <p:cNvSpPr/>
            <p:nvPr/>
          </p:nvSpPr>
          <p:spPr bwMode="auto">
            <a:xfrm>
              <a:off x="8277367" y="5311740"/>
              <a:ext cx="810107" cy="728736"/>
            </a:xfrm>
            <a:prstGeom prst="rect">
              <a:avLst/>
            </a:prstGeom>
            <a:solidFill>
              <a:srgbClr val="FFFFFF">
                <a:lumMod val="50000"/>
              </a:srgbClr>
            </a:solidFill>
            <a:ln w="12700" cap="flat" cmpd="sng" algn="ctr">
              <a:solidFill>
                <a:srgbClr val="FFFFFF">
                  <a:lumMod val="50000"/>
                </a:srgbClr>
              </a:solidFill>
              <a:prstDash val="solid"/>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82" name="TextBox 181"/>
            <p:cNvSpPr txBox="1"/>
            <p:nvPr/>
          </p:nvSpPr>
          <p:spPr>
            <a:xfrm>
              <a:off x="8277369" y="5430478"/>
              <a:ext cx="810105" cy="582630"/>
            </a:xfrm>
            <a:prstGeom prst="rect">
              <a:avLst/>
            </a:prstGeom>
            <a:noFill/>
          </p:spPr>
          <p:txBody>
            <a:bodyPr wrap="square" rtlCol="0" anchor="ctr">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数据应用层</a:t>
              </a:r>
              <a:endParaRPr lang="en-US" sz="1600" b="1" dirty="0">
                <a:solidFill>
                  <a:schemeClr val="bg1"/>
                </a:solidFill>
                <a:latin typeface="微软雅黑" panose="020B0503020204020204" pitchFamily="34" charset="-122"/>
                <a:ea typeface="微软雅黑" panose="020B0503020204020204" pitchFamily="34" charset="-122"/>
              </a:endParaRPr>
            </a:p>
          </p:txBody>
        </p:sp>
      </p:grpSp>
      <p:sp>
        <p:nvSpPr>
          <p:cNvPr id="183" name="上箭头 327"/>
          <p:cNvSpPr/>
          <p:nvPr/>
        </p:nvSpPr>
        <p:spPr bwMode="auto">
          <a:xfrm>
            <a:off x="3310328" y="5425117"/>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84" name="上箭头 327"/>
          <p:cNvSpPr/>
          <p:nvPr/>
        </p:nvSpPr>
        <p:spPr bwMode="auto">
          <a:xfrm>
            <a:off x="7665526" y="5425117"/>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85" name="上箭头 327"/>
          <p:cNvSpPr/>
          <p:nvPr/>
        </p:nvSpPr>
        <p:spPr bwMode="auto">
          <a:xfrm>
            <a:off x="9784862" y="4761989"/>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86" name="上箭头 327"/>
          <p:cNvSpPr/>
          <p:nvPr/>
        </p:nvSpPr>
        <p:spPr bwMode="auto">
          <a:xfrm>
            <a:off x="4895054" y="4761989"/>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88" name="Rounded Rectangle 423"/>
          <p:cNvSpPr/>
          <p:nvPr/>
        </p:nvSpPr>
        <p:spPr bwMode="auto">
          <a:xfrm>
            <a:off x="2603731" y="2431502"/>
            <a:ext cx="684000" cy="2306222"/>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vert="eaVert" wrap="none" anchor="ctr"/>
          <a:lstStyle/>
          <a:p>
            <a:pPr marL="93980" indent="-93980" algn="ctr" eaLnBrk="0" fontAlgn="auto" hangingPunct="0">
              <a:spcBef>
                <a:spcPts val="0"/>
              </a:spcBef>
              <a:spcAft>
                <a:spcPts val="0"/>
              </a:spcAft>
              <a:defRPr/>
            </a:pPr>
            <a:r>
              <a:rPr lang="zh-CN" altLang="en-US" sz="1400" b="1" kern="0" dirty="0" smtClean="0">
                <a:solidFill>
                  <a:srgbClr val="000066"/>
                </a:solidFill>
                <a:latin typeface="微软雅黑" panose="020B0503020204020204" pitchFamily="34" charset="-122"/>
                <a:ea typeface="微软雅黑" panose="020B0503020204020204" pitchFamily="34" charset="-122"/>
              </a:rPr>
              <a:t>实时</a:t>
            </a:r>
            <a:r>
              <a:rPr lang="zh-CN" altLang="en-US" sz="1400" b="1" kern="0" dirty="0">
                <a:solidFill>
                  <a:srgbClr val="000066"/>
                </a:solidFill>
                <a:latin typeface="微软雅黑" panose="020B0503020204020204" pitchFamily="34" charset="-122"/>
                <a:ea typeface="微软雅黑" panose="020B0503020204020204" pitchFamily="34" charset="-122"/>
              </a:rPr>
              <a:t>数据</a:t>
            </a:r>
            <a:r>
              <a:rPr lang="zh-CN" altLang="en-US" sz="1400" b="1" kern="0" dirty="0" smtClean="0">
                <a:solidFill>
                  <a:srgbClr val="000066"/>
                </a:solidFill>
                <a:latin typeface="微软雅黑" panose="020B0503020204020204" pitchFamily="34" charset="-122"/>
                <a:ea typeface="微软雅黑" panose="020B0503020204020204" pitchFamily="34" charset="-122"/>
              </a:rPr>
              <a:t>区</a:t>
            </a:r>
            <a:endParaRPr lang="en-US" altLang="zh-CN" sz="1400" b="1" kern="0" dirty="0">
              <a:solidFill>
                <a:srgbClr val="000066"/>
              </a:solidFill>
              <a:latin typeface="微软雅黑" panose="020B0503020204020204" pitchFamily="34" charset="-122"/>
              <a:ea typeface="微软雅黑" panose="020B0503020204020204" pitchFamily="34" charset="-122"/>
            </a:endParaRPr>
          </a:p>
        </p:txBody>
      </p:sp>
      <p:sp>
        <p:nvSpPr>
          <p:cNvPr id="189" name="圆角矩形 129"/>
          <p:cNvSpPr>
            <a:spLocks noChangeArrowheads="1"/>
          </p:cNvSpPr>
          <p:nvPr/>
        </p:nvSpPr>
        <p:spPr bwMode="auto">
          <a:xfrm>
            <a:off x="6013394" y="3692371"/>
            <a:ext cx="3862908" cy="457200"/>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90" name="矩形 315"/>
          <p:cNvSpPr/>
          <p:nvPr/>
        </p:nvSpPr>
        <p:spPr bwMode="auto">
          <a:xfrm>
            <a:off x="6119614" y="3783811"/>
            <a:ext cx="864000"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客户主题</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191" name="矩形 316"/>
          <p:cNvSpPr/>
          <p:nvPr/>
        </p:nvSpPr>
        <p:spPr bwMode="auto">
          <a:xfrm>
            <a:off x="7056043" y="3783811"/>
            <a:ext cx="864000"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协议主题</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192" name="矩形 317"/>
          <p:cNvSpPr/>
          <p:nvPr/>
        </p:nvSpPr>
        <p:spPr bwMode="auto">
          <a:xfrm>
            <a:off x="7992472" y="3783811"/>
            <a:ext cx="864000"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产品主题</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194" name="上箭头 327"/>
          <p:cNvSpPr/>
          <p:nvPr/>
        </p:nvSpPr>
        <p:spPr bwMode="auto">
          <a:xfrm>
            <a:off x="8601955" y="2240834"/>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95" name="Rectangle 131"/>
          <p:cNvSpPr>
            <a:spLocks noChangeArrowheads="1"/>
          </p:cNvSpPr>
          <p:nvPr/>
        </p:nvSpPr>
        <p:spPr bwMode="auto">
          <a:xfrm>
            <a:off x="8025536" y="1646548"/>
            <a:ext cx="1297718" cy="576000"/>
          </a:xfrm>
          <a:prstGeom prst="rect">
            <a:avLst/>
          </a:prstGeom>
          <a:solidFill>
            <a:srgbClr val="B7CFFF"/>
          </a:solidFill>
          <a:ln w="12700" cap="sq">
            <a:solidFill>
              <a:srgbClr val="72C7E7">
                <a:lumMod val="50000"/>
              </a:srgbClr>
            </a:solidFill>
            <a:prstDash val="solid"/>
            <a:round/>
            <a:headEnd type="none" w="sm" len="sm"/>
            <a:tailEnd type="none" w="sm" len="sm"/>
          </a:ln>
          <a:effectLst/>
        </p:spPr>
        <p:txBody>
          <a:bodyPr wrap="none" anchor="ctr"/>
          <a:lstStyle/>
          <a:p>
            <a:pPr algn="ctr" fontAlgn="auto">
              <a:spcBef>
                <a:spcPts val="0"/>
              </a:spcBef>
              <a:spcAft>
                <a:spcPts val="0"/>
              </a:spcAft>
              <a:defRPr/>
            </a:pPr>
            <a:r>
              <a:rPr lang="zh-CN" altLang="en-US" sz="1400" b="1" kern="0" dirty="0" smtClean="0">
                <a:solidFill>
                  <a:srgbClr val="000066"/>
                </a:solidFill>
                <a:latin typeface="微软雅黑" panose="020B0503020204020204" pitchFamily="34" charset="-122"/>
                <a:ea typeface="微软雅黑" panose="020B0503020204020204" pitchFamily="34" charset="-122"/>
              </a:rPr>
              <a:t>业务沙盘演练</a:t>
            </a:r>
            <a:endParaRPr lang="zh-CN" altLang="en-US" sz="1400" kern="0" dirty="0">
              <a:solidFill>
                <a:srgbClr val="000066"/>
              </a:solidFill>
              <a:latin typeface="微软雅黑" panose="020B0503020204020204" pitchFamily="34" charset="-122"/>
              <a:ea typeface="微软雅黑" panose="020B0503020204020204" pitchFamily="34" charset="-122"/>
            </a:endParaRPr>
          </a:p>
        </p:txBody>
      </p:sp>
      <p:sp>
        <p:nvSpPr>
          <p:cNvPr id="196" name="Rectangle 131"/>
          <p:cNvSpPr>
            <a:spLocks noChangeArrowheads="1"/>
          </p:cNvSpPr>
          <p:nvPr/>
        </p:nvSpPr>
        <p:spPr bwMode="auto">
          <a:xfrm>
            <a:off x="9361627" y="1646548"/>
            <a:ext cx="918000" cy="576000"/>
          </a:xfrm>
          <a:prstGeom prst="rect">
            <a:avLst/>
          </a:prstGeom>
          <a:solidFill>
            <a:srgbClr val="B7CFFF"/>
          </a:solidFill>
          <a:ln w="12700" cap="sq">
            <a:solidFill>
              <a:srgbClr val="72C7E7">
                <a:lumMod val="50000"/>
              </a:srgbClr>
            </a:solidFill>
            <a:prstDash val="solid"/>
            <a:round/>
            <a:headEnd type="none" w="sm" len="sm"/>
            <a:tailEnd type="none" w="sm" len="sm"/>
          </a:ln>
          <a:effectLst/>
        </p:spPr>
        <p:txBody>
          <a:bodyPr wrap="none" anchor="ctr"/>
          <a:lstStyle/>
          <a:p>
            <a:pPr algn="ctr" fontAlgn="auto">
              <a:spcBef>
                <a:spcPts val="0"/>
              </a:spcBef>
              <a:spcAft>
                <a:spcPts val="0"/>
              </a:spcAft>
              <a:defRPr/>
            </a:pPr>
            <a:r>
              <a:rPr lang="zh-CN" altLang="en-US" sz="1400" b="1" kern="0" dirty="0">
                <a:solidFill>
                  <a:srgbClr val="000066"/>
                </a:solidFill>
                <a:latin typeface="微软雅黑" panose="020B0503020204020204" pitchFamily="34" charset="-122"/>
                <a:ea typeface="微软雅黑" panose="020B0503020204020204" pitchFamily="34" charset="-122"/>
              </a:rPr>
              <a:t>数据</a:t>
            </a:r>
            <a:r>
              <a:rPr lang="zh-CN" altLang="en-US" sz="1400" b="1" kern="0" dirty="0" smtClean="0">
                <a:solidFill>
                  <a:srgbClr val="000066"/>
                </a:solidFill>
                <a:latin typeface="微软雅黑" panose="020B0503020204020204" pitchFamily="34" charset="-122"/>
                <a:ea typeface="微软雅黑" panose="020B0503020204020204" pitchFamily="34" charset="-122"/>
              </a:rPr>
              <a:t>增</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a:p>
            <a:pPr algn="ctr" fontAlgn="auto">
              <a:spcBef>
                <a:spcPts val="0"/>
              </a:spcBef>
              <a:spcAft>
                <a:spcPts val="0"/>
              </a:spcAft>
              <a:defRPr/>
            </a:pPr>
            <a:r>
              <a:rPr lang="zh-CN" altLang="en-US" sz="1400" b="1" kern="0" dirty="0" smtClean="0">
                <a:solidFill>
                  <a:srgbClr val="000066"/>
                </a:solidFill>
                <a:latin typeface="微软雅黑" panose="020B0503020204020204" pitchFamily="34" charset="-122"/>
                <a:ea typeface="微软雅黑" panose="020B0503020204020204" pitchFamily="34" charset="-122"/>
              </a:rPr>
              <a:t>值</a:t>
            </a:r>
            <a:r>
              <a:rPr lang="zh-CN" altLang="en-US" sz="1400" b="1" kern="0" dirty="0">
                <a:solidFill>
                  <a:srgbClr val="000066"/>
                </a:solidFill>
                <a:latin typeface="微软雅黑" panose="020B0503020204020204" pitchFamily="34" charset="-122"/>
                <a:ea typeface="微软雅黑" panose="020B0503020204020204" pitchFamily="34" charset="-122"/>
              </a:rPr>
              <a:t>产品</a:t>
            </a:r>
            <a:endParaRPr lang="zh-CN" altLang="en-US" sz="1400" b="1" kern="0" dirty="0">
              <a:solidFill>
                <a:srgbClr val="000066"/>
              </a:solidFill>
              <a:latin typeface="微软雅黑" panose="020B0503020204020204" pitchFamily="34" charset="-122"/>
              <a:ea typeface="微软雅黑" panose="020B0503020204020204" pitchFamily="34" charset="-122"/>
            </a:endParaRPr>
          </a:p>
        </p:txBody>
      </p:sp>
      <p:sp>
        <p:nvSpPr>
          <p:cNvPr id="197" name="上箭头 327"/>
          <p:cNvSpPr/>
          <p:nvPr/>
        </p:nvSpPr>
        <p:spPr bwMode="auto">
          <a:xfrm>
            <a:off x="9721265" y="2240834"/>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98" name="上箭头 327"/>
          <p:cNvSpPr/>
          <p:nvPr/>
        </p:nvSpPr>
        <p:spPr bwMode="auto">
          <a:xfrm>
            <a:off x="2878130" y="4761989"/>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02" name="TextBox 201"/>
          <p:cNvSpPr txBox="1"/>
          <p:nvPr/>
        </p:nvSpPr>
        <p:spPr>
          <a:xfrm>
            <a:off x="6013394" y="4374459"/>
            <a:ext cx="1008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 贷前数据</a:t>
            </a:r>
            <a:endParaRPr lang="en-US" sz="1200" dirty="0">
              <a:latin typeface="微软雅黑" panose="020B0503020204020204" pitchFamily="34" charset="-122"/>
              <a:ea typeface="微软雅黑" panose="020B0503020204020204" pitchFamily="34" charset="-122"/>
            </a:endParaRPr>
          </a:p>
        </p:txBody>
      </p:sp>
      <p:sp>
        <p:nvSpPr>
          <p:cNvPr id="203" name="TextBox 202"/>
          <p:cNvSpPr txBox="1"/>
          <p:nvPr/>
        </p:nvSpPr>
        <p:spPr>
          <a:xfrm>
            <a:off x="7074966" y="4374459"/>
            <a:ext cx="1008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理财数据</a:t>
            </a:r>
            <a:endParaRPr lang="en-US" sz="1200" dirty="0">
              <a:latin typeface="微软雅黑" panose="020B0503020204020204" pitchFamily="34" charset="-122"/>
              <a:ea typeface="微软雅黑" panose="020B0503020204020204" pitchFamily="34" charset="-122"/>
            </a:endParaRPr>
          </a:p>
        </p:txBody>
      </p:sp>
      <p:sp>
        <p:nvSpPr>
          <p:cNvPr id="207" name="Rounded Rectangle 423"/>
          <p:cNvSpPr/>
          <p:nvPr/>
        </p:nvSpPr>
        <p:spPr bwMode="auto">
          <a:xfrm>
            <a:off x="9361627" y="2431502"/>
            <a:ext cx="918000" cy="583021"/>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vert="horz" wrap="none" anchor="ctr"/>
          <a:lstStyle/>
          <a:p>
            <a:pPr marL="93980" indent="-93980" algn="ctr" eaLnBrk="0" fontAlgn="auto" hangingPunct="0">
              <a:spcBef>
                <a:spcPts val="0"/>
              </a:spcBef>
              <a:spcAft>
                <a:spcPts val="0"/>
              </a:spcAft>
            </a:pPr>
            <a:r>
              <a:rPr lang="zh-CN" altLang="en-US" sz="1400" b="1" kern="0" dirty="0" smtClean="0">
                <a:solidFill>
                  <a:srgbClr val="000066"/>
                </a:solidFill>
                <a:latin typeface="微软雅黑" panose="020B0503020204020204" pitchFamily="34" charset="-122"/>
                <a:ea typeface="微软雅黑" panose="020B0503020204020204" pitchFamily="34" charset="-122"/>
              </a:rPr>
              <a:t>增值产</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a:p>
            <a:pPr marL="93980" indent="-93980" algn="ctr" eaLnBrk="0" fontAlgn="auto" hangingPunct="0">
              <a:spcBef>
                <a:spcPts val="0"/>
              </a:spcBef>
              <a:spcAft>
                <a:spcPts val="0"/>
              </a:spcAft>
            </a:pPr>
            <a:r>
              <a:rPr lang="zh-CN" altLang="en-US" sz="1400" b="1" kern="0" dirty="0" smtClean="0">
                <a:solidFill>
                  <a:srgbClr val="000066"/>
                </a:solidFill>
                <a:latin typeface="微软雅黑" panose="020B0503020204020204" pitchFamily="34" charset="-122"/>
                <a:ea typeface="微软雅黑" panose="020B0503020204020204" pitchFamily="34" charset="-122"/>
              </a:rPr>
              <a:t>品数据</a:t>
            </a:r>
            <a:r>
              <a:rPr lang="zh-CN" altLang="en-US" sz="1400" b="1" kern="0" dirty="0">
                <a:solidFill>
                  <a:srgbClr val="000066"/>
                </a:solidFill>
                <a:latin typeface="微软雅黑" panose="020B0503020204020204" pitchFamily="34" charset="-122"/>
                <a:ea typeface="微软雅黑" panose="020B0503020204020204" pitchFamily="34" charset="-122"/>
              </a:rPr>
              <a:t>区</a:t>
            </a:r>
            <a:endParaRPr lang="en-US" altLang="en-US" sz="1400" kern="0" dirty="0">
              <a:solidFill>
                <a:srgbClr val="000066"/>
              </a:solidFill>
              <a:latin typeface="微软雅黑" panose="020B0503020204020204" pitchFamily="34" charset="-122"/>
              <a:ea typeface="微软雅黑" panose="020B0503020204020204" pitchFamily="34" charset="-122"/>
            </a:endParaRPr>
          </a:p>
        </p:txBody>
      </p:sp>
      <p:sp>
        <p:nvSpPr>
          <p:cNvPr id="212" name="TextBox 211"/>
          <p:cNvSpPr txBox="1"/>
          <p:nvPr/>
        </p:nvSpPr>
        <p:spPr>
          <a:xfrm>
            <a:off x="9831229" y="3086532"/>
            <a:ext cx="466300" cy="1169551"/>
          </a:xfrm>
          <a:prstGeom prst="rect">
            <a:avLst/>
          </a:prstGeom>
          <a:noFill/>
        </p:spPr>
        <p:txBody>
          <a:bodyPr wrap="square" rtlCol="0" anchor="ctr">
            <a:spAutoFit/>
          </a:bodyPr>
          <a:lstStyle/>
          <a:p>
            <a:pPr algn="ctr"/>
            <a:r>
              <a:rPr lang="zh-CN" altLang="en-US" sz="1400" b="1" kern="0" dirty="0" smtClean="0">
                <a:solidFill>
                  <a:srgbClr val="000066"/>
                </a:solidFill>
                <a:latin typeface="微软雅黑" panose="020B0503020204020204" pitchFamily="34" charset="-122"/>
                <a:ea typeface="微软雅黑" panose="020B0503020204020204" pitchFamily="34" charset="-122"/>
              </a:rPr>
              <a:t>主题数</a:t>
            </a:r>
            <a:r>
              <a:rPr lang="zh-CN" altLang="en-US" sz="1400" b="1" kern="0" dirty="0">
                <a:solidFill>
                  <a:srgbClr val="000066"/>
                </a:solidFill>
                <a:latin typeface="微软雅黑" panose="020B0503020204020204" pitchFamily="34" charset="-122"/>
                <a:ea typeface="微软雅黑" panose="020B0503020204020204" pitchFamily="34" charset="-122"/>
              </a:rPr>
              <a:t>据区</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p:txBody>
      </p:sp>
      <p:sp>
        <p:nvSpPr>
          <p:cNvPr id="214" name="矩形 320"/>
          <p:cNvSpPr/>
          <p:nvPr/>
        </p:nvSpPr>
        <p:spPr bwMode="auto">
          <a:xfrm>
            <a:off x="8928902" y="3783811"/>
            <a:ext cx="864000"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en-US" altLang="zh-CN" sz="1200" kern="0" dirty="0">
                <a:solidFill>
                  <a:srgbClr val="000000"/>
                </a:solidFill>
                <a:latin typeface="微软雅黑" panose="020B0503020204020204" pitchFamily="34" charset="-122"/>
                <a:ea typeface="微软雅黑" panose="020B0503020204020204" pitchFamily="34" charset="-122"/>
              </a:rPr>
              <a:t>… …</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24" name="Rectangle 419"/>
          <p:cNvSpPr/>
          <p:nvPr/>
        </p:nvSpPr>
        <p:spPr bwMode="auto">
          <a:xfrm>
            <a:off x="1571012" y="873933"/>
            <a:ext cx="9556072" cy="584775"/>
          </a:xfrm>
          <a:prstGeom prst="rect">
            <a:avLst/>
          </a:prstGeom>
          <a:noFill/>
          <a:ln w="12700" cap="flat" cmpd="sng" algn="ctr">
            <a:solidFill>
              <a:schemeClr val="tx1">
                <a:lumMod val="75000"/>
                <a:lumOff val="25000"/>
              </a:schemeClr>
            </a:solidFill>
            <a:prstDash val="sysDot"/>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26" name="Rectangle 437"/>
          <p:cNvSpPr/>
          <p:nvPr/>
        </p:nvSpPr>
        <p:spPr bwMode="auto">
          <a:xfrm>
            <a:off x="10327898" y="873933"/>
            <a:ext cx="810107" cy="584775"/>
          </a:xfrm>
          <a:prstGeom prst="rect">
            <a:avLst/>
          </a:prstGeom>
          <a:solidFill>
            <a:srgbClr val="FFFFFF">
              <a:lumMod val="50000"/>
            </a:srgbClr>
          </a:solidFill>
          <a:ln w="12700" cap="flat" cmpd="sng" algn="ctr">
            <a:solidFill>
              <a:srgbClr val="FFFFFF">
                <a:lumMod val="50000"/>
              </a:srgbClr>
            </a:solidFill>
            <a:prstDash val="solid"/>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27" name="TextBox 226"/>
          <p:cNvSpPr txBox="1"/>
          <p:nvPr/>
        </p:nvSpPr>
        <p:spPr>
          <a:xfrm>
            <a:off x="10332811" y="873932"/>
            <a:ext cx="810105" cy="584775"/>
          </a:xfrm>
          <a:prstGeom prst="rect">
            <a:avLst/>
          </a:prstGeom>
          <a:noFill/>
        </p:spPr>
        <p:txBody>
          <a:bodyPr wrap="square" rtlCol="0" anchor="ctr">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用户</a:t>
            </a:r>
            <a:r>
              <a:rPr lang="zh-CN" altLang="en-US" sz="1600" b="1" dirty="0" smtClean="0">
                <a:solidFill>
                  <a:schemeClr val="bg1"/>
                </a:solidFill>
                <a:latin typeface="微软雅黑" panose="020B0503020204020204" pitchFamily="34" charset="-122"/>
                <a:ea typeface="微软雅黑" panose="020B0503020204020204" pitchFamily="34" charset="-122"/>
              </a:rPr>
              <a:t>访问层</a:t>
            </a:r>
            <a:endParaRPr lang="en-US" sz="1600" b="1" dirty="0">
              <a:solidFill>
                <a:schemeClr val="bg1"/>
              </a:solidFill>
              <a:latin typeface="微软雅黑" panose="020B0503020204020204" pitchFamily="34" charset="-122"/>
              <a:ea typeface="微软雅黑" panose="020B0503020204020204" pitchFamily="34" charset="-122"/>
            </a:endParaRPr>
          </a:p>
        </p:txBody>
      </p:sp>
      <p:sp>
        <p:nvSpPr>
          <p:cNvPr id="228" name="上箭头 327"/>
          <p:cNvSpPr/>
          <p:nvPr/>
        </p:nvSpPr>
        <p:spPr bwMode="auto">
          <a:xfrm>
            <a:off x="5903516" y="1437381"/>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dirty="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29" name="上箭头 327"/>
          <p:cNvSpPr/>
          <p:nvPr/>
        </p:nvSpPr>
        <p:spPr bwMode="auto">
          <a:xfrm>
            <a:off x="8529922" y="1437381"/>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30" name="上箭头 327"/>
          <p:cNvSpPr/>
          <p:nvPr/>
        </p:nvSpPr>
        <p:spPr bwMode="auto">
          <a:xfrm>
            <a:off x="9721265" y="1437381"/>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35" name="上箭头 327"/>
          <p:cNvSpPr/>
          <p:nvPr/>
        </p:nvSpPr>
        <p:spPr bwMode="auto">
          <a:xfrm>
            <a:off x="3598460" y="2240834"/>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36" name="圆角矩形 129"/>
          <p:cNvSpPr>
            <a:spLocks noChangeArrowheads="1"/>
          </p:cNvSpPr>
          <p:nvPr/>
        </p:nvSpPr>
        <p:spPr bwMode="auto">
          <a:xfrm>
            <a:off x="6013394" y="3173545"/>
            <a:ext cx="3862908" cy="457200"/>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37" name="矩形 315"/>
          <p:cNvSpPr/>
          <p:nvPr/>
        </p:nvSpPr>
        <p:spPr bwMode="auto">
          <a:xfrm>
            <a:off x="6119614" y="3266026"/>
            <a:ext cx="864000"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客户汇总</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38" name="矩形 316"/>
          <p:cNvSpPr/>
          <p:nvPr/>
        </p:nvSpPr>
        <p:spPr bwMode="auto">
          <a:xfrm>
            <a:off x="7056043" y="3266026"/>
            <a:ext cx="864000"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账户汇总</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39" name="矩形 317"/>
          <p:cNvSpPr/>
          <p:nvPr/>
        </p:nvSpPr>
        <p:spPr bwMode="auto">
          <a:xfrm>
            <a:off x="7992472" y="3266026"/>
            <a:ext cx="864000"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机构汇总</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41" name="矩形 320"/>
          <p:cNvSpPr/>
          <p:nvPr/>
        </p:nvSpPr>
        <p:spPr bwMode="auto">
          <a:xfrm>
            <a:off x="8928902" y="3266026"/>
            <a:ext cx="864000"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en-US" altLang="zh-CN" sz="1200" kern="0" dirty="0">
                <a:solidFill>
                  <a:srgbClr val="000000"/>
                </a:solidFill>
                <a:latin typeface="微软雅黑" panose="020B0503020204020204" pitchFamily="34" charset="-122"/>
                <a:ea typeface="微软雅黑" panose="020B0503020204020204" pitchFamily="34" charset="-122"/>
              </a:rPr>
              <a:t>… …</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42" name="圆角矩形 129"/>
          <p:cNvSpPr>
            <a:spLocks noChangeArrowheads="1"/>
          </p:cNvSpPr>
          <p:nvPr/>
        </p:nvSpPr>
        <p:spPr bwMode="auto">
          <a:xfrm>
            <a:off x="4168541" y="3361756"/>
            <a:ext cx="1044000" cy="1295240"/>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dirty="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43" name="矩形 315"/>
          <p:cNvSpPr/>
          <p:nvPr/>
        </p:nvSpPr>
        <p:spPr bwMode="auto">
          <a:xfrm>
            <a:off x="4461732" y="3438659"/>
            <a:ext cx="648001"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社交媒体</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44" name="矩形 315"/>
          <p:cNvSpPr/>
          <p:nvPr/>
        </p:nvSpPr>
        <p:spPr bwMode="auto">
          <a:xfrm>
            <a:off x="4461732" y="4023865"/>
            <a:ext cx="648001"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移动互联</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45" name="矩形 315"/>
          <p:cNvSpPr/>
          <p:nvPr/>
        </p:nvSpPr>
        <p:spPr bwMode="auto">
          <a:xfrm>
            <a:off x="4461732" y="3731262"/>
            <a:ext cx="648001"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用户评价</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46" name="矩形 315"/>
          <p:cNvSpPr/>
          <p:nvPr/>
        </p:nvSpPr>
        <p:spPr bwMode="auto">
          <a:xfrm>
            <a:off x="4461732" y="4316467"/>
            <a:ext cx="648001"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访问日志</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47" name="圆角矩形 129"/>
          <p:cNvSpPr>
            <a:spLocks noChangeArrowheads="1"/>
          </p:cNvSpPr>
          <p:nvPr/>
        </p:nvSpPr>
        <p:spPr bwMode="auto">
          <a:xfrm>
            <a:off x="5255218" y="3361756"/>
            <a:ext cx="504000" cy="1295240"/>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vert="eaVert" wrap="none" tIns="91440" bIns="91440" anchor="ctr"/>
          <a:lstStyle/>
          <a:p>
            <a:pPr marL="93980" marR="0" lvl="0" indent="-93980" algn="ctr" defTabSz="914400" eaLnBrk="0" fontAlgn="auto" latinLnBrk="0" hangingPunct="0">
              <a:lnSpc>
                <a:spcPct val="100000"/>
              </a:lnSpc>
              <a:spcBef>
                <a:spcPts val="0"/>
              </a:spcBef>
              <a:spcAft>
                <a:spcPts val="0"/>
              </a:spcAft>
              <a:buClrTx/>
              <a:buSzTx/>
              <a:buFont typeface="Wingdings" panose="05000000000000000000" pitchFamily="2" charset="2"/>
              <a:buNone/>
              <a:defRPr/>
            </a:pPr>
            <a:r>
              <a:rPr lang="zh-CN" altLang="en-US" sz="1400" kern="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处理后大数据</a:t>
            </a:r>
            <a:endParaRPr lang="zh-CN" altLang="en-US" sz="1400" kern="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8" name="矩形 247"/>
          <p:cNvSpPr/>
          <p:nvPr/>
        </p:nvSpPr>
        <p:spPr>
          <a:xfrm>
            <a:off x="4134778" y="3421237"/>
            <a:ext cx="400110" cy="1169551"/>
          </a:xfrm>
          <a:prstGeom prst="rect">
            <a:avLst/>
          </a:prstGeom>
        </p:spPr>
        <p:txBody>
          <a:bodyPr vert="eaVert" wrap="none">
            <a:spAutoFit/>
          </a:bodyP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r>
              <a:rPr lang="zh-CN" altLang="en-US" sz="1400" kern="0" dirty="0" smtClean="0">
                <a:solidFill>
                  <a:srgbClr val="000000"/>
                </a:solidFill>
                <a:latin typeface="微软雅黑" panose="020B0503020204020204" pitchFamily="34" charset="-122"/>
                <a:ea typeface="微软雅黑" panose="020B0503020204020204" pitchFamily="34" charset="-122"/>
                <a:cs typeface="Arial" panose="020B0604020202020204" pitchFamily="34" charset="0"/>
              </a:rPr>
              <a:t>待处理大数据</a:t>
            </a:r>
            <a:endParaRPr lang="zh-CN" altLang="en-US" sz="1400" kern="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55" name="Rectangle 438"/>
          <p:cNvSpPr/>
          <p:nvPr/>
        </p:nvSpPr>
        <p:spPr bwMode="auto">
          <a:xfrm>
            <a:off x="1581536" y="1574541"/>
            <a:ext cx="900066" cy="3871144"/>
          </a:xfrm>
          <a:prstGeom prst="rect">
            <a:avLst/>
          </a:prstGeom>
          <a:noFill/>
          <a:ln w="12700" cap="flat" cmpd="sng" algn="ctr">
            <a:solidFill>
              <a:schemeClr val="tx1">
                <a:lumMod val="75000"/>
                <a:lumOff val="25000"/>
              </a:schemeClr>
            </a:solidFill>
            <a:prstDash val="sysDot"/>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59" name="Rounded Rectangle 423"/>
          <p:cNvSpPr/>
          <p:nvPr/>
        </p:nvSpPr>
        <p:spPr bwMode="auto">
          <a:xfrm>
            <a:off x="1977899" y="1646549"/>
            <a:ext cx="450000" cy="3749058"/>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wrap="none" anchor="ctr"/>
          <a:lstStyle/>
          <a:p>
            <a:pPr marL="93980" indent="-93980" eaLnBrk="0" fontAlgn="auto" hangingPunct="0">
              <a:spcBef>
                <a:spcPts val="0"/>
              </a:spcBef>
              <a:spcAft>
                <a:spcPts val="0"/>
              </a:spcAft>
              <a:defRPr/>
            </a:pPr>
            <a:endParaRPr lang="en-US" altLang="en-US" sz="1400" kern="0" dirty="0">
              <a:solidFill>
                <a:srgbClr val="000066"/>
              </a:solidFill>
              <a:latin typeface="微软雅黑" panose="020B0503020204020204" pitchFamily="34" charset="-122"/>
              <a:ea typeface="微软雅黑" panose="020B0503020204020204" pitchFamily="34" charset="-122"/>
            </a:endParaRPr>
          </a:p>
        </p:txBody>
      </p:sp>
      <p:sp>
        <p:nvSpPr>
          <p:cNvPr id="256" name="TextBox 255"/>
          <p:cNvSpPr txBox="1"/>
          <p:nvPr/>
        </p:nvSpPr>
        <p:spPr>
          <a:xfrm>
            <a:off x="2040899" y="2447724"/>
            <a:ext cx="324000" cy="9000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eaVert" wrap="none" anchor="b"/>
          <a:lstStyle>
            <a:defPPr>
              <a:defRPr lang="zh-CN"/>
            </a:defPPr>
            <a:lvl1pPr marL="0" marR="0" lvl="0" indent="0" algn="ctr" defTabSz="914400" eaLnBrk="1" fontAlgn="auto" latinLnBrk="0" hangingPunct="1">
              <a:lnSpc>
                <a:spcPct val="100000"/>
              </a:lnSpc>
              <a:spcBef>
                <a:spcPts val="0"/>
              </a:spcBef>
              <a:spcAft>
                <a:spcPts val="0"/>
              </a:spcAft>
              <a:buClrTx/>
              <a:buSzTx/>
              <a:buFontTx/>
              <a:buNone/>
              <a:defRPr kumimoji="0" sz="1200" b="0" i="0" u="none" strike="noStrike" kern="0" cap="none" spc="0" normalizeH="0" baseline="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dirty="0"/>
              <a:t>流程调度</a:t>
            </a:r>
            <a:endParaRPr lang="en-US" dirty="0"/>
          </a:p>
        </p:txBody>
      </p:sp>
      <p:sp>
        <p:nvSpPr>
          <p:cNvPr id="258" name="TextBox 257"/>
          <p:cNvSpPr txBox="1"/>
          <p:nvPr/>
        </p:nvSpPr>
        <p:spPr>
          <a:xfrm>
            <a:off x="2040899" y="3422247"/>
            <a:ext cx="324000" cy="9000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eaVert" wrap="none" anchor="b"/>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a:latin typeface="微软雅黑" panose="020B0503020204020204" pitchFamily="34" charset="-122"/>
                <a:ea typeface="微软雅黑" panose="020B0503020204020204" pitchFamily="34" charset="-122"/>
              </a:rPr>
              <a:t>监控告警</a:t>
            </a:r>
            <a:endParaRPr lang="en-US" altLang="zh-CN" sz="1200" dirty="0">
              <a:latin typeface="微软雅黑" panose="020B0503020204020204" pitchFamily="34" charset="-122"/>
              <a:ea typeface="微软雅黑" panose="020B0503020204020204" pitchFamily="34" charset="-122"/>
            </a:endParaRPr>
          </a:p>
        </p:txBody>
      </p:sp>
      <p:sp>
        <p:nvSpPr>
          <p:cNvPr id="262" name="Rounded Rectangle 423"/>
          <p:cNvSpPr/>
          <p:nvPr/>
        </p:nvSpPr>
        <p:spPr bwMode="auto">
          <a:xfrm>
            <a:off x="1005272" y="935031"/>
            <a:ext cx="450000" cy="5302753"/>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wrap="none" anchor="ctr"/>
          <a:lstStyle/>
          <a:p>
            <a:pPr marL="93980" indent="-93980" eaLnBrk="0" fontAlgn="auto" hangingPunct="0">
              <a:spcBef>
                <a:spcPts val="0"/>
              </a:spcBef>
              <a:spcAft>
                <a:spcPts val="0"/>
              </a:spcAft>
              <a:defRPr/>
            </a:pPr>
            <a:endParaRPr lang="en-US" altLang="en-US" sz="1400" kern="0" dirty="0">
              <a:solidFill>
                <a:srgbClr val="000066"/>
              </a:solidFill>
              <a:latin typeface="微软雅黑" panose="020B0503020204020204" pitchFamily="34" charset="-122"/>
              <a:ea typeface="微软雅黑" panose="020B0503020204020204" pitchFamily="34" charset="-122"/>
            </a:endParaRPr>
          </a:p>
        </p:txBody>
      </p:sp>
      <p:sp>
        <p:nvSpPr>
          <p:cNvPr id="263" name="TextBox 262"/>
          <p:cNvSpPr txBox="1"/>
          <p:nvPr/>
        </p:nvSpPr>
        <p:spPr>
          <a:xfrm>
            <a:off x="1077305" y="1727394"/>
            <a:ext cx="324000" cy="10080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eaVert" wrap="none" anchor="b"/>
          <a:lstStyle>
            <a:defPPr>
              <a:defRPr lang="zh-CN"/>
            </a:defPPr>
            <a:lvl1pPr marL="0" marR="0" lvl="0" indent="0" algn="ctr" defTabSz="914400" eaLnBrk="1" fontAlgn="auto" latinLnBrk="0" hangingPunct="1">
              <a:lnSpc>
                <a:spcPct val="100000"/>
              </a:lnSpc>
              <a:spcBef>
                <a:spcPts val="0"/>
              </a:spcBef>
              <a:spcAft>
                <a:spcPts val="0"/>
              </a:spcAft>
              <a:buClrTx/>
              <a:buSzTx/>
              <a:buFontTx/>
              <a:buNone/>
              <a:defRPr kumimoji="0" sz="1200" b="0" i="0" u="none" strike="noStrike" kern="0" cap="none" spc="0" normalizeH="0" baseline="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dirty="0" smtClean="0"/>
              <a:t>数据标准</a:t>
            </a:r>
            <a:endParaRPr lang="en-US" dirty="0"/>
          </a:p>
        </p:txBody>
      </p:sp>
      <p:sp>
        <p:nvSpPr>
          <p:cNvPr id="264" name="TextBox 263"/>
          <p:cNvSpPr txBox="1"/>
          <p:nvPr/>
        </p:nvSpPr>
        <p:spPr>
          <a:xfrm>
            <a:off x="1077305" y="2856833"/>
            <a:ext cx="324000" cy="10080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eaVert" wrap="none" anchor="b"/>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数据质量</a:t>
            </a:r>
            <a:endParaRPr lang="en-US" altLang="zh-CN" sz="1200" dirty="0">
              <a:latin typeface="微软雅黑" panose="020B0503020204020204" pitchFamily="34" charset="-122"/>
              <a:ea typeface="微软雅黑" panose="020B0503020204020204" pitchFamily="34" charset="-122"/>
            </a:endParaRPr>
          </a:p>
        </p:txBody>
      </p:sp>
      <p:sp>
        <p:nvSpPr>
          <p:cNvPr id="265" name="TextBox 264"/>
          <p:cNvSpPr txBox="1"/>
          <p:nvPr/>
        </p:nvSpPr>
        <p:spPr>
          <a:xfrm>
            <a:off x="1077305" y="3986272"/>
            <a:ext cx="324000" cy="10080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eaVert" wrap="none" anchor="b"/>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元数据</a:t>
            </a:r>
            <a:endParaRPr lang="en-US" altLang="zh-CN" sz="1200" dirty="0">
              <a:latin typeface="微软雅黑" panose="020B0503020204020204" pitchFamily="34" charset="-122"/>
              <a:ea typeface="微软雅黑" panose="020B0503020204020204" pitchFamily="34" charset="-122"/>
            </a:endParaRPr>
          </a:p>
        </p:txBody>
      </p:sp>
      <p:sp>
        <p:nvSpPr>
          <p:cNvPr id="266" name="TextBox 265"/>
          <p:cNvSpPr txBox="1"/>
          <p:nvPr/>
        </p:nvSpPr>
        <p:spPr>
          <a:xfrm>
            <a:off x="1077305" y="5115710"/>
            <a:ext cx="324000" cy="10080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eaVert" wrap="none" anchor="b"/>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数据安全</a:t>
            </a:r>
            <a:endParaRPr lang="en-US" altLang="zh-CN" sz="1200" dirty="0">
              <a:latin typeface="微软雅黑" panose="020B0503020204020204" pitchFamily="34" charset="-122"/>
              <a:ea typeface="微软雅黑" panose="020B0503020204020204" pitchFamily="34" charset="-122"/>
            </a:endParaRPr>
          </a:p>
        </p:txBody>
      </p:sp>
      <p:sp>
        <p:nvSpPr>
          <p:cNvPr id="267" name="TextBox 266"/>
          <p:cNvSpPr txBox="1"/>
          <p:nvPr/>
        </p:nvSpPr>
        <p:spPr>
          <a:xfrm>
            <a:off x="1905965" y="1655361"/>
            <a:ext cx="612000" cy="738664"/>
          </a:xfrm>
          <a:prstGeom prst="rect">
            <a:avLst/>
          </a:prstGeom>
          <a:noFill/>
        </p:spPr>
        <p:txBody>
          <a:bodyPr vert="horz" wrap="square" rtlCol="0">
            <a:spAutoFit/>
          </a:bodyPr>
          <a:lstStyle/>
          <a:p>
            <a:pPr algn="ctr"/>
            <a:r>
              <a:rPr lang="zh-CN" altLang="en-US" sz="1400" b="1" kern="0" dirty="0" smtClean="0">
                <a:solidFill>
                  <a:srgbClr val="000066"/>
                </a:solidFill>
                <a:latin typeface="微软雅黑" panose="020B0503020204020204" pitchFamily="34" charset="-122"/>
                <a:ea typeface="微软雅黑" panose="020B0503020204020204" pitchFamily="34" charset="-122"/>
              </a:rPr>
              <a:t>流程调度平台</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p:txBody>
      </p:sp>
      <p:sp>
        <p:nvSpPr>
          <p:cNvPr id="268" name="TextBox 267"/>
          <p:cNvSpPr txBox="1"/>
          <p:nvPr/>
        </p:nvSpPr>
        <p:spPr>
          <a:xfrm>
            <a:off x="2040899" y="4396769"/>
            <a:ext cx="324000" cy="9000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eaVert" wrap="none" anchor="b"/>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en-US" altLang="zh-CN" sz="1200" dirty="0" smtClean="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sp>
        <p:nvSpPr>
          <p:cNvPr id="269" name="TextBox 268"/>
          <p:cNvSpPr txBox="1"/>
          <p:nvPr/>
        </p:nvSpPr>
        <p:spPr>
          <a:xfrm>
            <a:off x="933239" y="989394"/>
            <a:ext cx="612000" cy="738000"/>
          </a:xfrm>
          <a:prstGeom prst="rect">
            <a:avLst/>
          </a:prstGeom>
          <a:noFill/>
        </p:spPr>
        <p:txBody>
          <a:bodyPr vert="horz" wrap="square" rtlCol="0">
            <a:spAutoFit/>
          </a:bodyPr>
          <a:lstStyle/>
          <a:p>
            <a:pPr algn="ctr"/>
            <a:r>
              <a:rPr lang="zh-CN" altLang="en-US" sz="1400" b="1" kern="0" dirty="0" smtClean="0">
                <a:solidFill>
                  <a:srgbClr val="000066"/>
                </a:solidFill>
                <a:latin typeface="微软雅黑" panose="020B0503020204020204" pitchFamily="34" charset="-122"/>
                <a:ea typeface="微软雅黑" panose="020B0503020204020204" pitchFamily="34" charset="-122"/>
              </a:rPr>
              <a:t>数据管控平台</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p:txBody>
      </p:sp>
      <p:sp>
        <p:nvSpPr>
          <p:cNvPr id="261" name="Rectangle 438"/>
          <p:cNvSpPr/>
          <p:nvPr/>
        </p:nvSpPr>
        <p:spPr bwMode="auto">
          <a:xfrm>
            <a:off x="573076" y="873933"/>
            <a:ext cx="936000" cy="5452138"/>
          </a:xfrm>
          <a:prstGeom prst="rect">
            <a:avLst/>
          </a:prstGeom>
          <a:noFill/>
          <a:ln w="12700" cap="flat" cmpd="sng" algn="ctr">
            <a:solidFill>
              <a:schemeClr val="tx1">
                <a:lumMod val="75000"/>
                <a:lumOff val="25000"/>
              </a:schemeClr>
            </a:solidFill>
            <a:prstDash val="sysDot"/>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53" name="Rectangle 437"/>
          <p:cNvSpPr/>
          <p:nvPr/>
        </p:nvSpPr>
        <p:spPr bwMode="auto">
          <a:xfrm>
            <a:off x="1581536" y="1574542"/>
            <a:ext cx="324429" cy="3871144"/>
          </a:xfrm>
          <a:prstGeom prst="rect">
            <a:avLst/>
          </a:prstGeom>
          <a:solidFill>
            <a:srgbClr val="FFFFFF">
              <a:lumMod val="50000"/>
            </a:srgbClr>
          </a:solidFill>
          <a:ln w="12700" cap="flat" cmpd="sng" algn="ctr">
            <a:solidFill>
              <a:srgbClr val="FFFFFF">
                <a:lumMod val="50000"/>
              </a:srgbClr>
            </a:solidFill>
            <a:prstDash val="solid"/>
            <a:round/>
            <a:headEnd type="none" w="med" len="med"/>
            <a:tailEnd type="none" w="med" len="med"/>
          </a:ln>
          <a:effectLst/>
        </p:spPr>
        <p:txBody>
          <a:bodyPr vert="eaVert" wrap="none" tIns="91440" bIns="91440" anchor="ctr" anchorCtr="1"/>
          <a:lstStyle/>
          <a:p>
            <a:pPr marL="93980" indent="-93980" eaLnBrk="0" fontAlgn="auto" hangingPunct="0">
              <a:spcBef>
                <a:spcPts val="0"/>
              </a:spcBef>
              <a:spcAft>
                <a:spcPts val="0"/>
              </a:spcAft>
              <a:defRPr/>
            </a:pPr>
            <a:r>
              <a:rPr lang="zh-CN" altLang="en-US" sz="1400" b="1" dirty="0">
                <a:solidFill>
                  <a:schemeClr val="bg1"/>
                </a:solidFill>
                <a:latin typeface="微软雅黑" panose="020B0503020204020204" pitchFamily="34" charset="-122"/>
                <a:ea typeface="微软雅黑" panose="020B0503020204020204" pitchFamily="34" charset="-122"/>
              </a:rPr>
              <a:t>流程调度</a:t>
            </a:r>
            <a:r>
              <a:rPr lang="zh-CN" altLang="en-US" sz="1400" b="1" dirty="0" smtClean="0">
                <a:solidFill>
                  <a:schemeClr val="bg1"/>
                </a:solidFill>
                <a:latin typeface="微软雅黑" panose="020B0503020204020204" pitchFamily="34" charset="-122"/>
                <a:ea typeface="微软雅黑" panose="020B0503020204020204" pitchFamily="34" charset="-122"/>
              </a:rPr>
              <a:t>层</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grpSp>
        <p:nvGrpSpPr>
          <p:cNvPr id="199" name="Group 373"/>
          <p:cNvGrpSpPr/>
          <p:nvPr/>
        </p:nvGrpSpPr>
        <p:grpSpPr>
          <a:xfrm>
            <a:off x="573074" y="873932"/>
            <a:ext cx="365760" cy="5452138"/>
            <a:chOff x="8277367" y="5208074"/>
            <a:chExt cx="810107" cy="966117"/>
          </a:xfrm>
        </p:grpSpPr>
        <p:sp>
          <p:nvSpPr>
            <p:cNvPr id="200" name="Rectangle 437"/>
            <p:cNvSpPr/>
            <p:nvPr/>
          </p:nvSpPr>
          <p:spPr bwMode="auto">
            <a:xfrm>
              <a:off x="8277367" y="5208074"/>
              <a:ext cx="810107" cy="966117"/>
            </a:xfrm>
            <a:prstGeom prst="rect">
              <a:avLst/>
            </a:prstGeom>
            <a:solidFill>
              <a:srgbClr val="FFFFFF">
                <a:lumMod val="50000"/>
              </a:srgbClr>
            </a:solidFill>
            <a:ln w="12700" cap="flat" cmpd="sng" algn="ctr">
              <a:solidFill>
                <a:srgbClr val="FFFFFF">
                  <a:lumMod val="50000"/>
                </a:srgbClr>
              </a:solidFill>
              <a:prstDash val="solid"/>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01" name="TextBox 200"/>
            <p:cNvSpPr txBox="1"/>
            <p:nvPr/>
          </p:nvSpPr>
          <p:spPr>
            <a:xfrm>
              <a:off x="8277371" y="5624860"/>
              <a:ext cx="810103" cy="193861"/>
            </a:xfrm>
            <a:prstGeom prst="rect">
              <a:avLst/>
            </a:prstGeom>
            <a:noFill/>
          </p:spPr>
          <p:txBody>
            <a:bodyPr wrap="square" rtlCol="0" anchor="ctr">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数据管控层</a:t>
              </a:r>
              <a:endParaRPr 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161" name="Group 185"/>
          <p:cNvGrpSpPr/>
          <p:nvPr/>
        </p:nvGrpSpPr>
        <p:grpSpPr>
          <a:xfrm>
            <a:off x="10341548" y="5548831"/>
            <a:ext cx="810107" cy="777240"/>
            <a:chOff x="8277367" y="5321422"/>
            <a:chExt cx="810107" cy="777240"/>
          </a:xfrm>
        </p:grpSpPr>
        <p:sp>
          <p:nvSpPr>
            <p:cNvPr id="162" name="Rectangle 437"/>
            <p:cNvSpPr/>
            <p:nvPr/>
          </p:nvSpPr>
          <p:spPr bwMode="auto">
            <a:xfrm>
              <a:off x="8277367" y="5321422"/>
              <a:ext cx="810107" cy="777240"/>
            </a:xfrm>
            <a:prstGeom prst="rect">
              <a:avLst/>
            </a:prstGeom>
            <a:solidFill>
              <a:srgbClr val="FFFFFF">
                <a:lumMod val="50000"/>
              </a:srgbClr>
            </a:solidFill>
            <a:ln w="12700" cap="flat" cmpd="sng" algn="ctr">
              <a:solidFill>
                <a:srgbClr val="FFFFFF">
                  <a:lumMod val="50000"/>
                </a:srgbClr>
              </a:solidFill>
              <a:prstDash val="solid"/>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63" name="TextBox 162"/>
            <p:cNvSpPr txBox="1"/>
            <p:nvPr/>
          </p:nvSpPr>
          <p:spPr>
            <a:xfrm>
              <a:off x="8277369" y="5429406"/>
              <a:ext cx="810105" cy="584775"/>
            </a:xfrm>
            <a:prstGeom prst="rect">
              <a:avLst/>
            </a:prstGeom>
            <a:noFill/>
          </p:spPr>
          <p:txBody>
            <a:bodyPr wrap="square" rtlCol="0" anchor="ctr">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数据</a:t>
              </a:r>
              <a:endParaRPr lang="en-US" altLang="zh-CN" sz="16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1600" b="1" dirty="0" smtClean="0">
                  <a:solidFill>
                    <a:schemeClr val="bg1"/>
                  </a:solidFill>
                  <a:latin typeface="微软雅黑" panose="020B0503020204020204" pitchFamily="34" charset="-122"/>
                  <a:ea typeface="微软雅黑" panose="020B0503020204020204" pitchFamily="34" charset="-122"/>
                </a:rPr>
                <a:t>产生层</a:t>
              </a:r>
              <a:endParaRPr 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165" name="Group 189"/>
          <p:cNvGrpSpPr/>
          <p:nvPr/>
        </p:nvGrpSpPr>
        <p:grpSpPr>
          <a:xfrm>
            <a:off x="10341548" y="4883844"/>
            <a:ext cx="810107" cy="584775"/>
            <a:chOff x="8277367" y="5368593"/>
            <a:chExt cx="810107" cy="706395"/>
          </a:xfrm>
        </p:grpSpPr>
        <p:sp>
          <p:nvSpPr>
            <p:cNvPr id="166" name="Rectangle 437"/>
            <p:cNvSpPr/>
            <p:nvPr/>
          </p:nvSpPr>
          <p:spPr bwMode="auto">
            <a:xfrm>
              <a:off x="8277367" y="5394974"/>
              <a:ext cx="810107" cy="652309"/>
            </a:xfrm>
            <a:prstGeom prst="rect">
              <a:avLst/>
            </a:prstGeom>
            <a:solidFill>
              <a:srgbClr val="FFFFFF">
                <a:lumMod val="50000"/>
              </a:srgbClr>
            </a:solidFill>
            <a:ln w="12700" cap="flat" cmpd="sng" algn="ctr">
              <a:solidFill>
                <a:srgbClr val="FFFFFF">
                  <a:lumMod val="50000"/>
                </a:srgbClr>
              </a:solidFill>
              <a:prstDash val="solid"/>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67" name="TextBox 166"/>
            <p:cNvSpPr txBox="1"/>
            <p:nvPr/>
          </p:nvSpPr>
          <p:spPr>
            <a:xfrm>
              <a:off x="8277369" y="5368593"/>
              <a:ext cx="810105" cy="706395"/>
            </a:xfrm>
            <a:prstGeom prst="rect">
              <a:avLst/>
            </a:prstGeom>
            <a:noFill/>
          </p:spPr>
          <p:txBody>
            <a:bodyPr wrap="square" rtlCol="0" anchor="ctr">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数据交换层</a:t>
              </a:r>
              <a:endParaRPr lang="en-US" sz="1600" b="1" dirty="0">
                <a:solidFill>
                  <a:schemeClr val="bg1"/>
                </a:solidFill>
                <a:latin typeface="微软雅黑" panose="020B0503020204020204" pitchFamily="34" charset="-122"/>
                <a:ea typeface="微软雅黑" panose="020B0503020204020204" pitchFamily="34" charset="-122"/>
              </a:endParaRPr>
            </a:p>
          </p:txBody>
        </p:sp>
      </p:grpSp>
      <p:sp>
        <p:nvSpPr>
          <p:cNvPr id="173" name="Rectangle 131"/>
          <p:cNvSpPr>
            <a:spLocks noChangeArrowheads="1"/>
          </p:cNvSpPr>
          <p:nvPr/>
        </p:nvSpPr>
        <p:spPr bwMode="auto">
          <a:xfrm>
            <a:off x="2603731" y="1646548"/>
            <a:ext cx="706597" cy="576000"/>
          </a:xfrm>
          <a:prstGeom prst="rect">
            <a:avLst/>
          </a:prstGeom>
          <a:solidFill>
            <a:srgbClr val="B7CFFF"/>
          </a:solidFill>
          <a:ln w="12700" cap="sq">
            <a:solidFill>
              <a:srgbClr val="72C7E7">
                <a:lumMod val="50000"/>
              </a:srgbClr>
            </a:solidFill>
            <a:prstDash val="solid"/>
            <a:round/>
            <a:headEnd type="none" w="sm" len="sm"/>
            <a:tailEnd type="none" w="sm" len="sm"/>
          </a:ln>
          <a:effectLst/>
        </p:spPr>
        <p:txBody>
          <a:bodyPr wrap="none" anchor="ctr"/>
          <a:lstStyle/>
          <a:p>
            <a:pPr algn="ctr" fontAlgn="auto">
              <a:spcBef>
                <a:spcPts val="0"/>
              </a:spcBef>
              <a:spcAft>
                <a:spcPts val="0"/>
              </a:spcAft>
              <a:defRPr/>
            </a:pPr>
            <a:r>
              <a:rPr lang="zh-CN" altLang="en-US" sz="1400" b="1" kern="0" dirty="0">
                <a:solidFill>
                  <a:srgbClr val="000066"/>
                </a:solidFill>
                <a:latin typeface="微软雅黑" panose="020B0503020204020204" pitchFamily="34" charset="-122"/>
                <a:ea typeface="微软雅黑" panose="020B0503020204020204" pitchFamily="34" charset="-122"/>
              </a:rPr>
              <a:t>实时</a:t>
            </a:r>
            <a:r>
              <a:rPr lang="zh-CN" altLang="en-US" sz="1400" b="1" kern="0" dirty="0" smtClean="0">
                <a:solidFill>
                  <a:srgbClr val="000066"/>
                </a:solidFill>
                <a:latin typeface="微软雅黑" panose="020B0503020204020204" pitchFamily="34" charset="-122"/>
                <a:ea typeface="微软雅黑" panose="020B0503020204020204" pitchFamily="34" charset="-122"/>
              </a:rPr>
              <a:t>数</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a:p>
            <a:pPr algn="ctr" fontAlgn="auto">
              <a:spcBef>
                <a:spcPts val="0"/>
              </a:spcBef>
              <a:spcAft>
                <a:spcPts val="0"/>
              </a:spcAft>
              <a:defRPr/>
            </a:pPr>
            <a:r>
              <a:rPr lang="zh-CN" altLang="en-US" sz="1400" b="1" kern="0" dirty="0" smtClean="0">
                <a:solidFill>
                  <a:srgbClr val="000066"/>
                </a:solidFill>
                <a:latin typeface="微软雅黑" panose="020B0503020204020204" pitchFamily="34" charset="-122"/>
                <a:ea typeface="微软雅黑" panose="020B0503020204020204" pitchFamily="34" charset="-122"/>
              </a:rPr>
              <a:t>据查询</a:t>
            </a:r>
            <a:endParaRPr lang="zh-CN" altLang="en-US" sz="1400" kern="0" dirty="0">
              <a:solidFill>
                <a:srgbClr val="000066"/>
              </a:solidFill>
              <a:latin typeface="微软雅黑" panose="020B0503020204020204" pitchFamily="34" charset="-122"/>
              <a:ea typeface="微软雅黑" panose="020B0503020204020204" pitchFamily="34" charset="-122"/>
            </a:endParaRPr>
          </a:p>
        </p:txBody>
      </p:sp>
      <p:sp>
        <p:nvSpPr>
          <p:cNvPr id="252" name="TextBox 251"/>
          <p:cNvSpPr txBox="1"/>
          <p:nvPr/>
        </p:nvSpPr>
        <p:spPr>
          <a:xfrm>
            <a:off x="4247153" y="2661412"/>
            <a:ext cx="864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客户管理</a:t>
            </a:r>
            <a:endParaRPr lang="en-US" sz="1200" dirty="0">
              <a:latin typeface="微软雅黑" panose="020B0503020204020204" pitchFamily="34" charset="-122"/>
              <a:ea typeface="微软雅黑" panose="020B0503020204020204" pitchFamily="34" charset="-122"/>
            </a:endParaRPr>
          </a:p>
        </p:txBody>
      </p:sp>
      <p:sp>
        <p:nvSpPr>
          <p:cNvPr id="254" name="TextBox 253"/>
          <p:cNvSpPr txBox="1"/>
          <p:nvPr/>
        </p:nvSpPr>
        <p:spPr>
          <a:xfrm>
            <a:off x="5159439" y="2661412"/>
            <a:ext cx="864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财务管理</a:t>
            </a:r>
            <a:endParaRPr lang="en-US" sz="1200" dirty="0">
              <a:latin typeface="微软雅黑" panose="020B0503020204020204" pitchFamily="34" charset="-122"/>
              <a:ea typeface="微软雅黑" panose="020B0503020204020204" pitchFamily="34" charset="-122"/>
            </a:endParaRPr>
          </a:p>
        </p:txBody>
      </p:sp>
      <p:sp>
        <p:nvSpPr>
          <p:cNvPr id="260" name="TextBox 259"/>
          <p:cNvSpPr txBox="1"/>
          <p:nvPr/>
        </p:nvSpPr>
        <p:spPr>
          <a:xfrm>
            <a:off x="6984011" y="2661412"/>
            <a:ext cx="864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en-US" altLang="zh-CN" sz="1200" dirty="0" smtClean="0">
                <a:latin typeface="微软雅黑" panose="020B0503020204020204" pitchFamily="34" charset="-122"/>
                <a:ea typeface="微软雅黑" panose="020B0503020204020204" pitchFamily="34" charset="-122"/>
              </a:rPr>
              <a:t>……</a:t>
            </a:r>
            <a:endParaRPr lang="en-US" sz="1200" dirty="0">
              <a:latin typeface="微软雅黑" panose="020B0503020204020204" pitchFamily="34" charset="-122"/>
              <a:ea typeface="微软雅黑" panose="020B0503020204020204" pitchFamily="34" charset="-122"/>
            </a:endParaRPr>
          </a:p>
        </p:txBody>
      </p:sp>
      <p:sp>
        <p:nvSpPr>
          <p:cNvPr id="272" name="Rectangle 131"/>
          <p:cNvSpPr>
            <a:spLocks noChangeArrowheads="1"/>
          </p:cNvSpPr>
          <p:nvPr/>
        </p:nvSpPr>
        <p:spPr bwMode="auto">
          <a:xfrm>
            <a:off x="9360902" y="935031"/>
            <a:ext cx="898726" cy="432000"/>
          </a:xfrm>
          <a:prstGeom prst="rect">
            <a:avLst/>
          </a:prstGeom>
          <a:solidFill>
            <a:srgbClr val="B7CFFF"/>
          </a:solidFill>
          <a:ln w="12700" cap="sq">
            <a:solidFill>
              <a:srgbClr val="72C7E7">
                <a:lumMod val="50000"/>
              </a:srgbClr>
            </a:solidFill>
            <a:prstDash val="solid"/>
            <a:round/>
            <a:headEnd type="none" w="sm" len="sm"/>
            <a:tailEnd type="none" w="sm" len="sm"/>
          </a:ln>
          <a:effectLst/>
        </p:spPr>
        <p:txBody>
          <a:bodyPr wrap="none" anchor="ctr"/>
          <a:lstStyle/>
          <a:p>
            <a:pPr algn="ctr" fontAlgn="auto">
              <a:spcBef>
                <a:spcPts val="0"/>
              </a:spcBef>
              <a:spcAft>
                <a:spcPts val="0"/>
              </a:spcAft>
              <a:defRPr/>
            </a:pPr>
            <a:r>
              <a:rPr lang="zh-CN" altLang="en-US" sz="1400" kern="0" dirty="0" smtClean="0">
                <a:solidFill>
                  <a:srgbClr val="000066"/>
                </a:solidFill>
                <a:latin typeface="微软雅黑" panose="020B0503020204020204" pitchFamily="34" charset="-122"/>
                <a:ea typeface="微软雅黑" panose="020B0503020204020204" pitchFamily="34" charset="-122"/>
              </a:rPr>
              <a:t>外部用户</a:t>
            </a:r>
            <a:endParaRPr lang="zh-CN" altLang="en-US" sz="1400" kern="0" dirty="0">
              <a:solidFill>
                <a:srgbClr val="000066"/>
              </a:solidFill>
              <a:latin typeface="微软雅黑" panose="020B0503020204020204" pitchFamily="34" charset="-122"/>
              <a:ea typeface="微软雅黑" panose="020B0503020204020204" pitchFamily="34" charset="-122"/>
            </a:endParaRPr>
          </a:p>
        </p:txBody>
      </p:sp>
      <p:sp>
        <p:nvSpPr>
          <p:cNvPr id="273" name="上箭头 327"/>
          <p:cNvSpPr/>
          <p:nvPr/>
        </p:nvSpPr>
        <p:spPr bwMode="auto">
          <a:xfrm>
            <a:off x="3598460" y="1437381"/>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74" name="上箭头 327"/>
          <p:cNvSpPr/>
          <p:nvPr/>
        </p:nvSpPr>
        <p:spPr bwMode="auto">
          <a:xfrm>
            <a:off x="2872290" y="2240834"/>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75" name="TextBox 274"/>
          <p:cNvSpPr txBox="1"/>
          <p:nvPr/>
        </p:nvSpPr>
        <p:spPr>
          <a:xfrm>
            <a:off x="9133558" y="4357731"/>
            <a:ext cx="1163971" cy="307777"/>
          </a:xfrm>
          <a:prstGeom prst="rect">
            <a:avLst/>
          </a:prstGeom>
          <a:noFill/>
        </p:spPr>
        <p:txBody>
          <a:bodyPr wrap="square" rtlCol="0">
            <a:spAutoFit/>
          </a:bodyPr>
          <a:lstStyle/>
          <a:p>
            <a:pPr algn="ctr" eaLnBrk="0" fontAlgn="auto" hangingPunct="0">
              <a:spcBef>
                <a:spcPts val="0"/>
              </a:spcBef>
              <a:spcAft>
                <a:spcPts val="0"/>
              </a:spcAft>
              <a:defRPr/>
            </a:pPr>
            <a:r>
              <a:rPr lang="zh-CN" altLang="en-US" sz="1400" b="1" kern="0" dirty="0" smtClean="0">
                <a:solidFill>
                  <a:srgbClr val="000066"/>
                </a:solidFill>
                <a:latin typeface="微软雅黑" panose="020B0503020204020204" pitchFamily="34" charset="-122"/>
                <a:ea typeface="微软雅黑" panose="020B0503020204020204" pitchFamily="34" charset="-122"/>
              </a:rPr>
              <a:t>贴源数据区</a:t>
            </a:r>
            <a:endParaRPr lang="en-US" altLang="zh-CN" sz="1400" b="1" kern="0" dirty="0">
              <a:solidFill>
                <a:srgbClr val="000066"/>
              </a:solidFill>
              <a:latin typeface="微软雅黑" panose="020B0503020204020204" pitchFamily="34" charset="-122"/>
              <a:ea typeface="微软雅黑" panose="020B0503020204020204" pitchFamily="34" charset="-122"/>
            </a:endParaRPr>
          </a:p>
        </p:txBody>
      </p:sp>
      <p:sp>
        <p:nvSpPr>
          <p:cNvPr id="276" name="TextBox 275"/>
          <p:cNvSpPr txBox="1"/>
          <p:nvPr/>
        </p:nvSpPr>
        <p:spPr>
          <a:xfrm>
            <a:off x="8136539" y="4374459"/>
            <a:ext cx="1008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en-US" altLang="zh-CN" sz="1200" dirty="0" smtClean="0">
                <a:latin typeface="微软雅黑" panose="020B0503020204020204" pitchFamily="34" charset="-122"/>
                <a:ea typeface="微软雅黑" panose="020B0503020204020204" pitchFamily="34" charset="-122"/>
              </a:rPr>
              <a:t>……</a:t>
            </a:r>
            <a:endParaRPr lang="en-US" sz="1200" dirty="0">
              <a:latin typeface="微软雅黑" panose="020B0503020204020204" pitchFamily="34" charset="-122"/>
              <a:ea typeface="微软雅黑" panose="020B0503020204020204" pitchFamily="34" charset="-122"/>
            </a:endParaRPr>
          </a:p>
        </p:txBody>
      </p:sp>
      <p:sp>
        <p:nvSpPr>
          <p:cNvPr id="277" name="上箭头 327"/>
          <p:cNvSpPr/>
          <p:nvPr/>
        </p:nvSpPr>
        <p:spPr bwMode="auto">
          <a:xfrm>
            <a:off x="3631678" y="4761989"/>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71" name="上箭头 327"/>
          <p:cNvSpPr/>
          <p:nvPr/>
        </p:nvSpPr>
        <p:spPr bwMode="auto">
          <a:xfrm>
            <a:off x="7629163" y="4761989"/>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72" name="Rectangle 131"/>
          <p:cNvSpPr>
            <a:spLocks noChangeArrowheads="1"/>
          </p:cNvSpPr>
          <p:nvPr/>
        </p:nvSpPr>
        <p:spPr bwMode="auto">
          <a:xfrm>
            <a:off x="4102692" y="1646548"/>
            <a:ext cx="3882001" cy="576000"/>
          </a:xfrm>
          <a:prstGeom prst="rect">
            <a:avLst/>
          </a:prstGeom>
          <a:solidFill>
            <a:srgbClr val="B7CFFF"/>
          </a:solidFill>
          <a:ln w="12700" cap="sq">
            <a:solidFill>
              <a:srgbClr val="72C7E7">
                <a:lumMod val="50000"/>
              </a:srgbClr>
            </a:solidFill>
            <a:prstDash val="solid"/>
            <a:round/>
            <a:headEnd type="none" w="sm" len="sm"/>
            <a:tailEnd type="none" w="sm" len="sm"/>
          </a:ln>
          <a:effectLst/>
        </p:spPr>
        <p:txBody>
          <a:bodyPr wrap="none" anchor="ctr"/>
          <a:lstStyle/>
          <a:p>
            <a:pPr lvl="0" algn="ctr" fontAlgn="auto">
              <a:spcBef>
                <a:spcPts val="0"/>
              </a:spcBef>
              <a:spcAft>
                <a:spcPts val="0"/>
              </a:spcAft>
              <a:defRPr/>
            </a:pPr>
            <a:r>
              <a:rPr lang="zh-CN" altLang="en-US" sz="1400" b="1" kern="0" dirty="0">
                <a:solidFill>
                  <a:srgbClr val="000066"/>
                </a:solidFill>
                <a:latin typeface="微软雅黑" panose="020B0503020204020204" pitchFamily="34" charset="-122"/>
                <a:ea typeface="微软雅黑" panose="020B0503020204020204" pitchFamily="34" charset="-122"/>
              </a:rPr>
              <a:t>内部管理分析</a:t>
            </a:r>
            <a:endParaRPr lang="zh-CN" altLang="en-US" sz="1400" b="1" kern="0" dirty="0">
              <a:solidFill>
                <a:srgbClr val="000066"/>
              </a:solidFill>
              <a:latin typeface="微软雅黑" panose="020B0503020204020204" pitchFamily="34" charset="-122"/>
              <a:ea typeface="微软雅黑" panose="020B0503020204020204" pitchFamily="34" charset="-122"/>
            </a:endParaRPr>
          </a:p>
        </p:txBody>
      </p:sp>
      <p:sp>
        <p:nvSpPr>
          <p:cNvPr id="205" name="上箭头 327"/>
          <p:cNvSpPr/>
          <p:nvPr/>
        </p:nvSpPr>
        <p:spPr bwMode="auto">
          <a:xfrm>
            <a:off x="5975549" y="2240834"/>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06" name="Rectangle 131"/>
          <p:cNvSpPr>
            <a:spLocks noChangeArrowheads="1"/>
          </p:cNvSpPr>
          <p:nvPr/>
        </p:nvSpPr>
        <p:spPr bwMode="auto">
          <a:xfrm>
            <a:off x="2603731" y="935031"/>
            <a:ext cx="6719523" cy="432000"/>
          </a:xfrm>
          <a:prstGeom prst="rect">
            <a:avLst/>
          </a:prstGeom>
          <a:solidFill>
            <a:srgbClr val="B7CFFF"/>
          </a:solidFill>
          <a:ln w="12700" cap="sq">
            <a:solidFill>
              <a:srgbClr val="72C7E7">
                <a:lumMod val="50000"/>
              </a:srgbClr>
            </a:solidFill>
            <a:prstDash val="solid"/>
            <a:round/>
            <a:headEnd type="none" w="sm" len="sm"/>
            <a:tailEnd type="none" w="sm" len="sm"/>
          </a:ln>
          <a:effectLst/>
        </p:spPr>
        <p:txBody>
          <a:bodyPr wrap="none" anchor="ctr"/>
          <a:lstStyle/>
          <a:p>
            <a:pPr algn="ctr" fontAlgn="auto">
              <a:spcBef>
                <a:spcPts val="0"/>
              </a:spcBef>
              <a:spcAft>
                <a:spcPts val="0"/>
              </a:spcAft>
              <a:defRPr/>
            </a:pPr>
            <a:r>
              <a:rPr lang="zh-CN" altLang="en-US" sz="1400" kern="0" dirty="0" smtClean="0">
                <a:solidFill>
                  <a:srgbClr val="000066"/>
                </a:solidFill>
                <a:latin typeface="微软雅黑" panose="020B0503020204020204" pitchFamily="34" charset="-122"/>
                <a:ea typeface="微软雅黑" panose="020B0503020204020204" pitchFamily="34" charset="-122"/>
              </a:rPr>
              <a:t>内部用户</a:t>
            </a:r>
            <a:endParaRPr lang="zh-CN" altLang="en-US" sz="1400" kern="0" dirty="0">
              <a:solidFill>
                <a:srgbClr val="000066"/>
              </a:solidFill>
              <a:latin typeface="微软雅黑" panose="020B0503020204020204" pitchFamily="34" charset="-122"/>
              <a:ea typeface="微软雅黑" panose="020B0503020204020204" pitchFamily="34" charset="-122"/>
            </a:endParaRPr>
          </a:p>
        </p:txBody>
      </p:sp>
      <p:sp>
        <p:nvSpPr>
          <p:cNvPr id="208" name="上箭头 327"/>
          <p:cNvSpPr/>
          <p:nvPr/>
        </p:nvSpPr>
        <p:spPr bwMode="auto">
          <a:xfrm>
            <a:off x="2839315" y="1437381"/>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09" name="Rounded Rectangle 423"/>
          <p:cNvSpPr/>
          <p:nvPr/>
        </p:nvSpPr>
        <p:spPr bwMode="auto">
          <a:xfrm>
            <a:off x="3364526" y="2431502"/>
            <a:ext cx="684000" cy="2306222"/>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vert="eaVert" wrap="none" anchor="ctr"/>
          <a:lstStyle/>
          <a:p>
            <a:pPr marL="93980" indent="-93980" algn="ctr" eaLnBrk="0" fontAlgn="auto" hangingPunct="0">
              <a:spcBef>
                <a:spcPts val="0"/>
              </a:spcBef>
              <a:spcAft>
                <a:spcPts val="0"/>
              </a:spcAft>
              <a:defRPr/>
            </a:pPr>
            <a:r>
              <a:rPr lang="zh-CN" altLang="en-US" sz="1400" b="1" kern="0" dirty="0">
                <a:solidFill>
                  <a:srgbClr val="000066"/>
                </a:solidFill>
                <a:latin typeface="微软雅黑" panose="020B0503020204020204" pitchFamily="34" charset="-122"/>
                <a:ea typeface="微软雅黑" panose="020B0503020204020204" pitchFamily="34" charset="-122"/>
              </a:rPr>
              <a:t>历史归档数据区</a:t>
            </a:r>
            <a:endParaRPr lang="en-US" altLang="zh-CN" sz="1400" b="1" kern="0" dirty="0">
              <a:solidFill>
                <a:srgbClr val="000066"/>
              </a:solidFill>
              <a:latin typeface="微软雅黑" panose="020B0503020204020204" pitchFamily="34" charset="-122"/>
              <a:ea typeface="微软雅黑" panose="020B0503020204020204" pitchFamily="34" charset="-122"/>
            </a:endParaRPr>
          </a:p>
        </p:txBody>
      </p:sp>
      <p:sp>
        <p:nvSpPr>
          <p:cNvPr id="210" name="Rectangle 131"/>
          <p:cNvSpPr>
            <a:spLocks noChangeArrowheads="1"/>
          </p:cNvSpPr>
          <p:nvPr/>
        </p:nvSpPr>
        <p:spPr bwMode="auto">
          <a:xfrm>
            <a:off x="1653568" y="935031"/>
            <a:ext cx="900000" cy="432000"/>
          </a:xfrm>
          <a:prstGeom prst="rect">
            <a:avLst/>
          </a:prstGeom>
          <a:solidFill>
            <a:srgbClr val="B7CFFF"/>
          </a:solidFill>
          <a:ln w="12700" cap="sq">
            <a:solidFill>
              <a:srgbClr val="72C7E7">
                <a:lumMod val="50000"/>
              </a:srgbClr>
            </a:solidFill>
            <a:prstDash val="solid"/>
            <a:round/>
            <a:headEnd type="none" w="sm" len="sm"/>
            <a:tailEnd type="none" w="sm" len="sm"/>
          </a:ln>
          <a:effectLst/>
        </p:spPr>
        <p:txBody>
          <a:bodyPr wrap="none" anchor="ctr"/>
          <a:lstStyle/>
          <a:p>
            <a:pPr algn="ctr" fontAlgn="auto">
              <a:spcBef>
                <a:spcPts val="0"/>
              </a:spcBef>
              <a:spcAft>
                <a:spcPts val="0"/>
              </a:spcAft>
              <a:defRPr/>
            </a:pPr>
            <a:r>
              <a:rPr lang="en-US" altLang="zh-CN" sz="1400" kern="0" dirty="0" smtClean="0">
                <a:solidFill>
                  <a:srgbClr val="000066"/>
                </a:solidFill>
                <a:latin typeface="微软雅黑" panose="020B0503020204020204" pitchFamily="34" charset="-122"/>
                <a:ea typeface="微软雅黑" panose="020B0503020204020204" pitchFamily="34" charset="-122"/>
              </a:rPr>
              <a:t>IT</a:t>
            </a:r>
            <a:r>
              <a:rPr lang="zh-CN" altLang="en-US" sz="1400" kern="0" dirty="0">
                <a:solidFill>
                  <a:srgbClr val="000066"/>
                </a:solidFill>
                <a:latin typeface="微软雅黑" panose="020B0503020204020204" pitchFamily="34" charset="-122"/>
                <a:ea typeface="微软雅黑" panose="020B0503020204020204" pitchFamily="34" charset="-122"/>
              </a:rPr>
              <a:t>人员</a:t>
            </a:r>
            <a:endParaRPr lang="en-US" altLang="zh-CN" sz="1400" kern="0" dirty="0" smtClean="0">
              <a:solidFill>
                <a:srgbClr val="000066"/>
              </a:solidFill>
              <a:latin typeface="微软雅黑" panose="020B0503020204020204" pitchFamily="34" charset="-122"/>
              <a:ea typeface="微软雅黑" panose="020B0503020204020204" pitchFamily="34" charset="-122"/>
            </a:endParaRPr>
          </a:p>
        </p:txBody>
      </p:sp>
      <p:sp>
        <p:nvSpPr>
          <p:cNvPr id="215" name="上箭头 327"/>
          <p:cNvSpPr/>
          <p:nvPr/>
        </p:nvSpPr>
        <p:spPr bwMode="auto">
          <a:xfrm>
            <a:off x="2085767" y="1437381"/>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20" name="TextBox 219"/>
          <p:cNvSpPr txBox="1"/>
          <p:nvPr/>
        </p:nvSpPr>
        <p:spPr>
          <a:xfrm>
            <a:off x="6071725" y="2661412"/>
            <a:ext cx="864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风险管理</a:t>
            </a:r>
            <a:endParaRPr lang="en-US" sz="1200" dirty="0">
              <a:latin typeface="微软雅黑" panose="020B0503020204020204" pitchFamily="34" charset="-122"/>
              <a:ea typeface="微软雅黑" panose="020B0503020204020204" pitchFamily="34" charset="-122"/>
            </a:endParaRPr>
          </a:p>
        </p:txBody>
      </p:sp>
      <p:graphicFrame>
        <p:nvGraphicFramePr>
          <p:cNvPr id="3" name="对象 2"/>
          <p:cNvGraphicFramePr/>
          <p:nvPr/>
        </p:nvGraphicFramePr>
        <p:xfrm>
          <a:off x="1653540" y="5617845"/>
          <a:ext cx="1506220" cy="400050"/>
        </p:xfrm>
        <a:graphic>
          <a:graphicData uri="http://schemas.openxmlformats.org/presentationml/2006/ole">
            <mc:AlternateContent xmlns:mc="http://schemas.openxmlformats.org/markup-compatibility/2006">
              <mc:Choice xmlns:v="urn:schemas-microsoft-com:vml" Requires="v">
                <p:oleObj spid="_x0000_s4" name="" r:id="rId4" imgW="1504950" imgH="400050" progId="Paint.Picture">
                  <p:embed/>
                </p:oleObj>
              </mc:Choice>
              <mc:Fallback>
                <p:oleObj name="" r:id="rId4" imgW="1504950" imgH="400050" progId="Paint.Picture">
                  <p:embed/>
                  <p:pic>
                    <p:nvPicPr>
                      <p:cNvPr id="0" name="图片 3"/>
                      <p:cNvPicPr/>
                      <p:nvPr/>
                    </p:nvPicPr>
                    <p:blipFill>
                      <a:blip r:embed="rId5"/>
                      <a:stretch>
                        <a:fillRect/>
                      </a:stretch>
                    </p:blipFill>
                    <p:spPr>
                      <a:xfrm>
                        <a:off x="1653540" y="5617845"/>
                        <a:ext cx="1506220" cy="40005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大数据分析平台总体</a:t>
            </a:r>
            <a:r>
              <a:rPr lang="zh-CN" altLang="en-US" dirty="0" smtClean="0"/>
              <a:t>架构</a:t>
            </a:r>
            <a:r>
              <a:rPr lang="en-US" altLang="zh-CN" dirty="0" smtClean="0"/>
              <a:t>——</a:t>
            </a:r>
            <a:r>
              <a:rPr lang="zh-CN" altLang="en-US" dirty="0" smtClean="0"/>
              <a:t>数据产生层</a:t>
            </a:r>
            <a:endParaRPr lang="zh-CN" altLang="en-US" dirty="0"/>
          </a:p>
        </p:txBody>
      </p:sp>
      <p:sp>
        <p:nvSpPr>
          <p:cNvPr id="5" name="AutoShape 50"/>
          <p:cNvSpPr>
            <a:spLocks noChangeArrowheads="1"/>
          </p:cNvSpPr>
          <p:nvPr/>
        </p:nvSpPr>
        <p:spPr bwMode="auto">
          <a:xfrm>
            <a:off x="572337" y="1153352"/>
            <a:ext cx="10373489" cy="2591720"/>
          </a:xfrm>
          <a:prstGeom prst="flowChartAlternateProcess">
            <a:avLst/>
          </a:prstGeom>
          <a:solidFill>
            <a:srgbClr val="EAEAEA">
              <a:alpha val="80000"/>
            </a:srgbClr>
          </a:solidFill>
          <a:ln>
            <a:noFill/>
          </a:ln>
          <a:effectLst/>
          <a:extLst>
            <a:ext uri="{91240B29-F687-4F45-9708-019B960494DF}">
              <a14:hiddenLine xmlns:a14="http://schemas.microsoft.com/office/drawing/2010/main" w="9525">
                <a:solidFill>
                  <a:srgbClr val="99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buClr>
                <a:srgbClr val="000000"/>
              </a:buClr>
              <a:buSzTx/>
            </a:pPr>
            <a:endParaRPr lang="zh-CN" altLang="en-US" sz="1400" b="0">
              <a:solidFill>
                <a:srgbClr val="000000"/>
              </a:solidFill>
              <a:latin typeface="+mj-ea"/>
              <a:ea typeface="+mj-ea"/>
            </a:endParaRPr>
          </a:p>
        </p:txBody>
      </p:sp>
      <p:sp>
        <p:nvSpPr>
          <p:cNvPr id="6" name="Rectangle 4"/>
          <p:cNvSpPr>
            <a:spLocks noChangeArrowheads="1"/>
          </p:cNvSpPr>
          <p:nvPr/>
        </p:nvSpPr>
        <p:spPr bwMode="auto">
          <a:xfrm>
            <a:off x="715873" y="1367281"/>
            <a:ext cx="10229953" cy="2324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内部</a:t>
            </a:r>
            <a:r>
              <a:rPr lang="zh-CN" altLang="en-US" sz="1400" b="1" dirty="0">
                <a:solidFill>
                  <a:schemeClr val="tx1">
                    <a:lumMod val="50000"/>
                    <a:lumOff val="50000"/>
                  </a:schemeClr>
                </a:solidFill>
                <a:latin typeface="+mj-ea"/>
                <a:ea typeface="+mj-ea"/>
              </a:rPr>
              <a:t>业务系统产生的结构化数据</a:t>
            </a:r>
            <a:endParaRPr lang="en-US" altLang="zh-CN" sz="14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贷前业务</a:t>
            </a:r>
            <a:r>
              <a:rPr lang="zh-CN" altLang="en-US" sz="1200" b="1" dirty="0">
                <a:solidFill>
                  <a:schemeClr val="tx1">
                    <a:lumMod val="50000"/>
                    <a:lumOff val="50000"/>
                  </a:schemeClr>
                </a:solidFill>
                <a:latin typeface="+mj-ea"/>
                <a:ea typeface="+mj-ea"/>
              </a:rPr>
              <a:t>处理过程中产生的结构化数据，存储在关系型数据库中，如：客户信用信息、其它平台投资信息</a:t>
            </a:r>
            <a:r>
              <a:rPr lang="en-US" altLang="zh-CN" sz="1200" b="1" dirty="0" smtClean="0">
                <a:solidFill>
                  <a:schemeClr val="tx1">
                    <a:lumMod val="50000"/>
                    <a:lumOff val="50000"/>
                  </a:schemeClr>
                </a:solidFill>
                <a:latin typeface="+mj-ea"/>
                <a:ea typeface="+mj-ea"/>
              </a:rPr>
              <a:t>……</a:t>
            </a:r>
            <a:endParaRPr lang="en-US" altLang="zh-CN" sz="12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sym typeface="+mn-ea"/>
              </a:rPr>
              <a:t>金融理财</a:t>
            </a:r>
            <a:r>
              <a:rPr lang="zh-CN" altLang="en-US" sz="1200" b="1" dirty="0">
                <a:solidFill>
                  <a:schemeClr val="tx1">
                    <a:lumMod val="50000"/>
                    <a:lumOff val="50000"/>
                  </a:schemeClr>
                </a:solidFill>
                <a:latin typeface="+mj-ea"/>
                <a:ea typeface="+mj-ea"/>
              </a:rPr>
              <a:t>日常业务处理过程中产生的结构化数据，存储在关系型数据库中，如</a:t>
            </a:r>
            <a:r>
              <a:rPr lang="zh-CN" altLang="en-US" sz="1200" b="1" dirty="0" smtClean="0">
                <a:solidFill>
                  <a:schemeClr val="tx1">
                    <a:lumMod val="50000"/>
                    <a:lumOff val="50000"/>
                  </a:schemeClr>
                </a:solidFill>
                <a:latin typeface="+mj-ea"/>
                <a:ea typeface="+mj-ea"/>
              </a:rPr>
              <a:t>：客户信息、账户信息、</a:t>
            </a:r>
            <a:r>
              <a:rPr lang="zh-CN" altLang="en-US" sz="1200" b="1" dirty="0">
                <a:solidFill>
                  <a:schemeClr val="tx1">
                    <a:lumMod val="50000"/>
                    <a:lumOff val="50000"/>
                  </a:schemeClr>
                </a:solidFill>
                <a:latin typeface="+mj-ea"/>
                <a:ea typeface="+mj-ea"/>
              </a:rPr>
              <a:t>金融产品</a:t>
            </a:r>
            <a:r>
              <a:rPr lang="zh-CN" altLang="en-US" sz="1200" b="1" dirty="0" smtClean="0">
                <a:solidFill>
                  <a:schemeClr val="tx1">
                    <a:lumMod val="50000"/>
                    <a:lumOff val="50000"/>
                  </a:schemeClr>
                </a:solidFill>
                <a:latin typeface="+mj-ea"/>
                <a:ea typeface="+mj-ea"/>
              </a:rPr>
              <a:t>信息、交易流水</a:t>
            </a:r>
            <a:r>
              <a:rPr lang="en-US" altLang="zh-CN" sz="1200" b="1" dirty="0" smtClean="0">
                <a:solidFill>
                  <a:schemeClr val="tx1">
                    <a:lumMod val="50000"/>
                    <a:lumOff val="50000"/>
                  </a:schemeClr>
                </a:solidFill>
                <a:latin typeface="+mj-ea"/>
                <a:ea typeface="+mj-ea"/>
              </a:rPr>
              <a:t>……</a:t>
            </a:r>
            <a:endParaRPr lang="en-US" altLang="zh-CN" sz="12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企业内部非结构化数据</a:t>
            </a:r>
            <a:endParaRPr lang="en-US" altLang="zh-CN" sz="14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ea typeface="+mj-ea"/>
              </a:rPr>
              <a:t>日常业务处理过程中产生的非结构化数据，存储形式多样，主要包括用户访问日志、用户投诉、用户点评</a:t>
            </a:r>
            <a:r>
              <a:rPr lang="en-US" altLang="zh-CN" sz="1200" b="1" dirty="0">
                <a:solidFill>
                  <a:schemeClr val="tx1">
                    <a:lumMod val="50000"/>
                    <a:lumOff val="50000"/>
                  </a:schemeClr>
                </a:solidFill>
                <a:latin typeface="+mj-ea"/>
                <a:ea typeface="+mj-ea"/>
              </a:rPr>
              <a:t>……</a:t>
            </a:r>
            <a:endParaRPr lang="en-US" altLang="zh-CN" sz="12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企业外部</a:t>
            </a:r>
            <a:r>
              <a:rPr lang="zh-CN" altLang="en-US" sz="1400" b="1" dirty="0" smtClean="0">
                <a:solidFill>
                  <a:schemeClr val="tx1">
                    <a:lumMod val="50000"/>
                    <a:lumOff val="50000"/>
                  </a:schemeClr>
                </a:solidFill>
                <a:latin typeface="+mj-ea"/>
                <a:ea typeface="+mj-ea"/>
              </a:rPr>
              <a:t>数据</a:t>
            </a:r>
            <a:endParaRPr lang="en-US" altLang="zh-CN" sz="14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ea typeface="+mj-ea"/>
              </a:rPr>
              <a:t>企业外部数据以非结构化为主，主要包括国家政策法规、论坛等互联网信息、地理位置等移动信息、微博等社交媒体信息</a:t>
            </a:r>
            <a:r>
              <a:rPr lang="en-US" altLang="zh-CN" sz="1200" b="1" dirty="0">
                <a:solidFill>
                  <a:schemeClr val="tx1">
                    <a:lumMod val="50000"/>
                    <a:lumOff val="50000"/>
                  </a:schemeClr>
                </a:solidFill>
                <a:latin typeface="+mj-ea"/>
                <a:ea typeface="+mj-ea"/>
              </a:rPr>
              <a:t>……</a:t>
            </a:r>
            <a:endParaRPr lang="en-US" altLang="zh-CN" sz="1200" b="1" dirty="0">
              <a:solidFill>
                <a:schemeClr val="tx1">
                  <a:lumMod val="50000"/>
                  <a:lumOff val="50000"/>
                </a:schemeClr>
              </a:solidFill>
              <a:latin typeface="+mj-ea"/>
              <a:ea typeface="+mj-ea"/>
            </a:endParaRPr>
          </a:p>
        </p:txBody>
      </p:sp>
      <p:sp>
        <p:nvSpPr>
          <p:cNvPr id="7" name="AutoShape 51"/>
          <p:cNvSpPr>
            <a:spLocks noChangeArrowheads="1"/>
          </p:cNvSpPr>
          <p:nvPr/>
        </p:nvSpPr>
        <p:spPr bwMode="gray">
          <a:xfrm>
            <a:off x="857914" y="935031"/>
            <a:ext cx="1463771" cy="486315"/>
          </a:xfrm>
          <a:prstGeom prst="flowChartDocument">
            <a:avLst/>
          </a:prstGeom>
          <a:solidFill>
            <a:srgbClr val="CCCCFF">
              <a:alpha val="80000"/>
            </a:srgbClr>
          </a:solidFill>
          <a:ln w="9525" algn="ctr">
            <a:solidFill>
              <a:srgbClr val="CCCC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tIns="72000" rIns="72000" bIns="72000" anchor="ctr">
            <a:spAutoFit/>
          </a:bodyPr>
          <a:lstStyle/>
          <a:p>
            <a:pPr algn="ctr"/>
            <a:r>
              <a:rPr lang="zh-CN" altLang="en-US" sz="1600" b="1" dirty="0">
                <a:latin typeface="+mj-ea"/>
                <a:ea typeface="+mj-ea"/>
              </a:rPr>
              <a:t> </a:t>
            </a:r>
            <a:r>
              <a:rPr lang="zh-CN" altLang="en-US" sz="1600" b="1" dirty="0">
                <a:solidFill>
                  <a:schemeClr val="tx1">
                    <a:lumMod val="50000"/>
                    <a:lumOff val="50000"/>
                  </a:schemeClr>
                </a:solidFill>
                <a:latin typeface="+mj-ea"/>
                <a:ea typeface="+mj-ea"/>
              </a:rPr>
              <a:t>源数据内容</a:t>
            </a:r>
            <a:endParaRPr lang="en-US" sz="1600" b="1" dirty="0">
              <a:solidFill>
                <a:schemeClr val="tx1">
                  <a:lumMod val="50000"/>
                  <a:lumOff val="50000"/>
                </a:schemeClr>
              </a:solidFill>
              <a:latin typeface="+mj-ea"/>
              <a:ea typeface="+mj-ea"/>
            </a:endParaRPr>
          </a:p>
        </p:txBody>
      </p:sp>
      <p:sp>
        <p:nvSpPr>
          <p:cNvPr id="9" name="AutoShape 69"/>
          <p:cNvSpPr>
            <a:spLocks noChangeArrowheads="1"/>
          </p:cNvSpPr>
          <p:nvPr/>
        </p:nvSpPr>
        <p:spPr bwMode="auto">
          <a:xfrm>
            <a:off x="572337" y="4083654"/>
            <a:ext cx="10373489" cy="2232000"/>
          </a:xfrm>
          <a:prstGeom prst="flowChartAlternateProcess">
            <a:avLst/>
          </a:prstGeom>
          <a:solidFill>
            <a:srgbClr val="EAEAEA">
              <a:alpha val="80000"/>
            </a:srgbClr>
          </a:solidFill>
          <a:ln>
            <a:noFill/>
          </a:ln>
          <a:effectLst/>
          <a:extLst>
            <a:ext uri="{91240B29-F687-4F45-9708-019B960494DF}">
              <a14:hiddenLine xmlns:a14="http://schemas.microsoft.com/office/drawing/2010/main" w="9525">
                <a:solidFill>
                  <a:srgbClr val="99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buClr>
                <a:srgbClr val="000000"/>
              </a:buClr>
              <a:buSzTx/>
            </a:pPr>
            <a:endParaRPr lang="zh-CN" altLang="en-US" sz="1400" b="0">
              <a:solidFill>
                <a:srgbClr val="000000"/>
              </a:solidFill>
              <a:latin typeface="+mj-ea"/>
              <a:ea typeface="+mj-ea"/>
            </a:endParaRPr>
          </a:p>
          <a:p>
            <a:pPr algn="l">
              <a:spcBef>
                <a:spcPct val="20000"/>
              </a:spcBef>
              <a:buClr>
                <a:srgbClr val="000000"/>
              </a:buClr>
              <a:buSzTx/>
            </a:pPr>
            <a:endParaRPr lang="zh-CN" altLang="en-US" sz="1400" b="0">
              <a:solidFill>
                <a:srgbClr val="000000"/>
              </a:solidFill>
              <a:latin typeface="+mj-ea"/>
              <a:ea typeface="+mj-ea"/>
            </a:endParaRPr>
          </a:p>
          <a:p>
            <a:pPr algn="l">
              <a:spcBef>
                <a:spcPct val="20000"/>
              </a:spcBef>
              <a:buClr>
                <a:srgbClr val="000000"/>
              </a:buClr>
              <a:buSzTx/>
            </a:pPr>
            <a:endParaRPr lang="zh-CN" altLang="en-US" sz="1400" b="0">
              <a:solidFill>
                <a:srgbClr val="000000"/>
              </a:solidFill>
              <a:latin typeface="+mj-ea"/>
              <a:ea typeface="+mj-ea"/>
            </a:endParaRPr>
          </a:p>
        </p:txBody>
      </p:sp>
      <p:sp>
        <p:nvSpPr>
          <p:cNvPr id="10" name="Rectangle 70"/>
          <p:cNvSpPr>
            <a:spLocks noChangeArrowheads="1"/>
          </p:cNvSpPr>
          <p:nvPr/>
        </p:nvSpPr>
        <p:spPr bwMode="auto">
          <a:xfrm>
            <a:off x="715873" y="4367815"/>
            <a:ext cx="10084620" cy="182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在本次项目实施中将采用以增量</a:t>
            </a:r>
            <a:r>
              <a:rPr lang="zh-CN" altLang="en-US" sz="1400" b="1" dirty="0" smtClean="0">
                <a:solidFill>
                  <a:schemeClr val="tx1">
                    <a:lumMod val="50000"/>
                    <a:lumOff val="50000"/>
                  </a:schemeClr>
                </a:solidFill>
                <a:latin typeface="+mj-ea"/>
                <a:ea typeface="+mj-ea"/>
              </a:rPr>
              <a:t>为主、全量</a:t>
            </a:r>
            <a:r>
              <a:rPr lang="zh-CN" altLang="en-US" sz="1400" b="1" dirty="0">
                <a:solidFill>
                  <a:schemeClr val="tx1">
                    <a:lumMod val="50000"/>
                    <a:lumOff val="50000"/>
                  </a:schemeClr>
                </a:solidFill>
                <a:latin typeface="+mj-ea"/>
                <a:ea typeface="+mj-ea"/>
              </a:rPr>
              <a:t>为辅结合的</a:t>
            </a:r>
            <a:r>
              <a:rPr lang="zh-CN" altLang="en-US" sz="1400" b="1" dirty="0" smtClean="0">
                <a:solidFill>
                  <a:schemeClr val="tx1">
                    <a:lumMod val="50000"/>
                    <a:lumOff val="50000"/>
                  </a:schemeClr>
                </a:solidFill>
                <a:latin typeface="+mj-ea"/>
                <a:ea typeface="+mj-ea"/>
              </a:rPr>
              <a:t>方式获取源数据</a:t>
            </a:r>
            <a:endParaRPr lang="en-US" altLang="zh-CN" sz="1400" b="1" dirty="0" smtClean="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理财和贷款业务系统</a:t>
            </a:r>
            <a:r>
              <a:rPr lang="zh-CN" altLang="en-US" sz="1400" b="1" dirty="0">
                <a:solidFill>
                  <a:schemeClr val="tx1">
                    <a:lumMod val="50000"/>
                    <a:lumOff val="50000"/>
                  </a:schemeClr>
                </a:solidFill>
                <a:latin typeface="+mj-ea"/>
                <a:ea typeface="+mj-ea"/>
              </a:rPr>
              <a:t>的</a:t>
            </a:r>
            <a:r>
              <a:rPr lang="zh-CN" altLang="en-US" sz="1400" b="1" dirty="0" smtClean="0">
                <a:solidFill>
                  <a:schemeClr val="tx1">
                    <a:lumMod val="50000"/>
                    <a:lumOff val="50000"/>
                  </a:schemeClr>
                </a:solidFill>
                <a:latin typeface="+mj-ea"/>
                <a:ea typeface="+mj-ea"/>
              </a:rPr>
              <a:t>数据</a:t>
            </a:r>
            <a:endParaRPr lang="zh-CN" altLang="en-US" sz="14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增量数据识别、获取</a:t>
            </a:r>
            <a:r>
              <a:rPr lang="en-US" altLang="zh-CN" sz="1200" b="1" dirty="0" smtClean="0">
                <a:solidFill>
                  <a:schemeClr val="tx1">
                    <a:lumMod val="50000"/>
                    <a:lumOff val="50000"/>
                  </a:schemeClr>
                </a:solidFill>
                <a:latin typeface="+mj-ea"/>
                <a:ea typeface="+mj-ea"/>
              </a:rPr>
              <a:t>mysql</a:t>
            </a:r>
            <a:r>
              <a:rPr lang="zh-CN" altLang="en-US" sz="1200" b="1" dirty="0" smtClean="0">
                <a:solidFill>
                  <a:schemeClr val="tx1">
                    <a:lumMod val="50000"/>
                    <a:lumOff val="50000"/>
                  </a:schemeClr>
                </a:solidFill>
                <a:latin typeface="+mj-ea"/>
                <a:ea typeface="+mj-ea"/>
              </a:rPr>
              <a:t>的增量数据，增量数据</a:t>
            </a:r>
            <a:r>
              <a:rPr lang="zh-CN" altLang="en-US" sz="1200" b="1" dirty="0" smtClean="0">
                <a:solidFill>
                  <a:schemeClr val="tx1">
                    <a:lumMod val="50000"/>
                    <a:lumOff val="50000"/>
                  </a:schemeClr>
                </a:solidFill>
                <a:latin typeface="+mj-ea"/>
              </a:rPr>
              <a:t>采用</a:t>
            </a:r>
            <a:r>
              <a:rPr lang="zh-CN" altLang="en-US" sz="1200" b="1" dirty="0" smtClean="0">
                <a:solidFill>
                  <a:schemeClr val="tx1">
                    <a:lumMod val="50000"/>
                    <a:lumOff val="50000"/>
                  </a:schemeClr>
                </a:solidFill>
                <a:latin typeface="+mj-ea"/>
                <a:ea typeface="+mj-ea"/>
              </a:rPr>
              <a:t>分析、对比源系统日志方式实现</a:t>
            </a:r>
            <a:endParaRPr lang="zh-CN" altLang="en-US" sz="12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rPr>
              <a:t>对于无法通过上述方式获取增量的源系统数据</a:t>
            </a:r>
            <a:r>
              <a:rPr lang="zh-CN" altLang="en-US" sz="1200" b="1" dirty="0" smtClean="0">
                <a:solidFill>
                  <a:schemeClr val="tx1">
                    <a:lumMod val="50000"/>
                    <a:lumOff val="50000"/>
                  </a:schemeClr>
                </a:solidFill>
                <a:latin typeface="+mj-ea"/>
                <a:ea typeface="+mj-ea"/>
              </a:rPr>
              <a:t>，则采用某一个时间范围内的全部数据作为增量</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初始</a:t>
            </a:r>
            <a:r>
              <a:rPr lang="zh-CN" altLang="en-US" sz="1200" b="1" dirty="0">
                <a:solidFill>
                  <a:schemeClr val="tx1">
                    <a:lumMod val="50000"/>
                    <a:lumOff val="50000"/>
                  </a:schemeClr>
                </a:solidFill>
                <a:latin typeface="+mj-ea"/>
                <a:ea typeface="+mj-ea"/>
              </a:rPr>
              <a:t>数据加载均采用全量</a:t>
            </a:r>
            <a:r>
              <a:rPr lang="zh-CN" altLang="en-US" sz="1200" b="1" dirty="0" smtClean="0">
                <a:solidFill>
                  <a:schemeClr val="tx1">
                    <a:lumMod val="50000"/>
                    <a:lumOff val="50000"/>
                  </a:schemeClr>
                </a:solidFill>
                <a:latin typeface="+mj-ea"/>
                <a:ea typeface="+mj-ea"/>
              </a:rPr>
              <a:t>模式</a:t>
            </a:r>
            <a:endParaRPr lang="en-US" altLang="zh-CN" sz="1200" b="1" dirty="0" smtClean="0">
              <a:solidFill>
                <a:schemeClr val="tx1">
                  <a:lumMod val="50000"/>
                  <a:lumOff val="50000"/>
                </a:schemeClr>
              </a:solidFill>
              <a:latin typeface="+mj-ea"/>
              <a:ea typeface="+mj-ea"/>
            </a:endParaRPr>
          </a:p>
        </p:txBody>
      </p:sp>
      <p:sp>
        <p:nvSpPr>
          <p:cNvPr id="11" name="AutoShape 71"/>
          <p:cNvSpPr>
            <a:spLocks noChangeArrowheads="1"/>
          </p:cNvSpPr>
          <p:nvPr/>
        </p:nvSpPr>
        <p:spPr bwMode="gray">
          <a:xfrm>
            <a:off x="857914" y="3888385"/>
            <a:ext cx="1463770" cy="485775"/>
          </a:xfrm>
          <a:prstGeom prst="flowChartDocument">
            <a:avLst/>
          </a:prstGeom>
          <a:solidFill>
            <a:srgbClr val="CCCCFF">
              <a:alpha val="80000"/>
            </a:srgbClr>
          </a:solidFill>
          <a:ln w="9525" algn="ctr">
            <a:solidFill>
              <a:srgbClr val="CCCC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nchor="ctr">
            <a:spAutoFit/>
          </a:bodyPr>
          <a:lstStyle/>
          <a:p>
            <a:pPr algn="ctr"/>
            <a:r>
              <a:rPr lang="zh-CN" altLang="en-US" sz="1600" b="1" dirty="0">
                <a:solidFill>
                  <a:schemeClr val="tx1">
                    <a:lumMod val="50000"/>
                    <a:lumOff val="50000"/>
                  </a:schemeClr>
                </a:solidFill>
                <a:latin typeface="+mj-ea"/>
                <a:ea typeface="+mj-ea"/>
              </a:rPr>
              <a:t>源</a:t>
            </a:r>
            <a:r>
              <a:rPr lang="zh-CN" altLang="en-US" sz="1600" b="1" dirty="0" smtClean="0">
                <a:solidFill>
                  <a:schemeClr val="tx1">
                    <a:lumMod val="50000"/>
                    <a:lumOff val="50000"/>
                  </a:schemeClr>
                </a:solidFill>
                <a:latin typeface="+mj-ea"/>
                <a:ea typeface="+mj-ea"/>
              </a:rPr>
              <a:t>数据增量</a:t>
            </a:r>
            <a:endParaRPr lang="en-US" sz="1600" b="1" dirty="0">
              <a:solidFill>
                <a:schemeClr val="tx1">
                  <a:lumMod val="50000"/>
                  <a:lumOff val="50000"/>
                </a:schemeClr>
              </a:solidFill>
              <a:latin typeface="+mj-ea"/>
              <a:ea typeface="+mj-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1813" y="142875"/>
            <a:ext cx="8129587" cy="373063"/>
          </a:xfrm>
        </p:spPr>
        <p:txBody>
          <a:bodyPr/>
          <a:lstStyle/>
          <a:p>
            <a:pPr>
              <a:defRPr/>
            </a:pPr>
            <a:r>
              <a:rPr lang="zh-CN" altLang="en-US" dirty="0"/>
              <a:t>大数据分析平台总体架构</a:t>
            </a:r>
            <a:r>
              <a:rPr lang="en-US" altLang="zh-CN" dirty="0"/>
              <a:t>——</a:t>
            </a:r>
            <a:r>
              <a:rPr lang="zh-CN" altLang="en-US" dirty="0"/>
              <a:t>数据交换层</a:t>
            </a:r>
            <a:endParaRPr lang="zh-CN" altLang="en-US" dirty="0"/>
          </a:p>
        </p:txBody>
      </p:sp>
      <p:sp>
        <p:nvSpPr>
          <p:cNvPr id="27" name="圆角矩形 26"/>
          <p:cNvSpPr/>
          <p:nvPr/>
        </p:nvSpPr>
        <p:spPr bwMode="auto">
          <a:xfrm>
            <a:off x="5183186" y="3647673"/>
            <a:ext cx="5064808" cy="961041"/>
          </a:xfrm>
          <a:prstGeom prst="roundRect">
            <a:avLst>
              <a:gd name="adj" fmla="val 9992"/>
            </a:avLst>
          </a:prstGeom>
        </p:spPr>
        <p:style>
          <a:lnRef idx="3">
            <a:schemeClr val="lt1"/>
          </a:lnRef>
          <a:fillRef idx="1">
            <a:schemeClr val="accent5"/>
          </a:fillRef>
          <a:effectRef idx="1">
            <a:schemeClr val="accent5"/>
          </a:effectRef>
          <a:fontRef idx="minor">
            <a:schemeClr val="lt1"/>
          </a:fontRef>
        </p:style>
        <p:txBody>
          <a:bodyPr anchor="ctr"/>
          <a:lstStyle/>
          <a:p>
            <a:pPr lvl="2"/>
            <a:endParaRPr lang="zh-CN" altLang="en-US" dirty="0"/>
          </a:p>
        </p:txBody>
      </p:sp>
      <p:sp>
        <p:nvSpPr>
          <p:cNvPr id="54" name="矩形 53"/>
          <p:cNvSpPr/>
          <p:nvPr/>
        </p:nvSpPr>
        <p:spPr>
          <a:xfrm>
            <a:off x="1293813" y="1773047"/>
            <a:ext cx="3168650" cy="4492426"/>
          </a:xfrm>
          <a:prstGeom prst="rect">
            <a:avLst/>
          </a:prstGeom>
          <a:no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mn-ea"/>
            </a:endParaRPr>
          </a:p>
        </p:txBody>
      </p:sp>
      <p:sp>
        <p:nvSpPr>
          <p:cNvPr id="55" name="AutoShape 3"/>
          <p:cNvSpPr>
            <a:spLocks noChangeArrowheads="1"/>
          </p:cNvSpPr>
          <p:nvPr/>
        </p:nvSpPr>
        <p:spPr bwMode="auto">
          <a:xfrm>
            <a:off x="1568049" y="1544170"/>
            <a:ext cx="2606675" cy="504000"/>
          </a:xfrm>
          <a:prstGeom prst="roundRect">
            <a:avLst/>
          </a:prstGeom>
          <a:gradFill flip="none" rotWithShape="1">
            <a:gsLst>
              <a:gs pos="0">
                <a:srgbClr val="00DFF6"/>
              </a:gs>
              <a:gs pos="90000">
                <a:srgbClr val="002774"/>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contourW="19050">
            <a:bevelT prst="convex"/>
            <a:bevelB w="0" h="0"/>
            <a:contourClr>
              <a:srgbClr val="AFEAFF"/>
            </a:contourClr>
          </a:sp3d>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defRPr/>
            </a:pPr>
            <a:r>
              <a:rPr lang="zh-CN" altLang="en-US" sz="1800" b="1" dirty="0">
                <a:solidFill>
                  <a:schemeClr val="bg1"/>
                </a:solidFill>
                <a:latin typeface="+mn-ea"/>
              </a:rPr>
              <a:t>数据交换层设计目标</a:t>
            </a:r>
            <a:endParaRPr lang="zh-CN" altLang="zh-CN" sz="1800" b="1" dirty="0">
              <a:solidFill>
                <a:schemeClr val="bg1"/>
              </a:solidFill>
              <a:latin typeface="+mn-ea"/>
            </a:endParaRPr>
          </a:p>
        </p:txBody>
      </p:sp>
      <p:sp>
        <p:nvSpPr>
          <p:cNvPr id="3" name="矩形 2"/>
          <p:cNvSpPr/>
          <p:nvPr/>
        </p:nvSpPr>
        <p:spPr>
          <a:xfrm>
            <a:off x="1125031" y="806748"/>
            <a:ext cx="9338182" cy="646331"/>
          </a:xfrm>
          <a:prstGeom prst="rect">
            <a:avLst/>
          </a:prstGeom>
        </p:spPr>
        <p:txBody>
          <a:bodyPr wrap="square">
            <a:spAutoFit/>
          </a:bodyPr>
          <a:lstStyle/>
          <a:p>
            <a:pPr algn="ctr"/>
            <a:r>
              <a:rPr lang="zh-CN" altLang="zh-CN" sz="1800" dirty="0">
                <a:latin typeface="+mn-ea"/>
                <a:ea typeface="+mn-ea"/>
              </a:rPr>
              <a:t>传输组件是根据数据源存储的不同分类而设计的，本质是通过分析数据存储结构和数据存储库的特点来针对性的设计工具，以追求卓越的性能</a:t>
            </a:r>
            <a:endParaRPr lang="zh-CN" altLang="en-US" sz="1800" dirty="0">
              <a:latin typeface="+mn-ea"/>
              <a:ea typeface="+mn-ea"/>
            </a:endParaRPr>
          </a:p>
        </p:txBody>
      </p:sp>
      <p:grpSp>
        <p:nvGrpSpPr>
          <p:cNvPr id="15387" name="组合 493"/>
          <p:cNvGrpSpPr/>
          <p:nvPr/>
        </p:nvGrpSpPr>
        <p:grpSpPr bwMode="auto">
          <a:xfrm>
            <a:off x="1509713" y="2376086"/>
            <a:ext cx="2763837" cy="3600450"/>
            <a:chOff x="533400" y="1600200"/>
            <a:chExt cx="2974872" cy="3600200"/>
          </a:xfrm>
        </p:grpSpPr>
        <p:grpSp>
          <p:nvGrpSpPr>
            <p:cNvPr id="15392" name="组合 483"/>
            <p:cNvGrpSpPr/>
            <p:nvPr/>
          </p:nvGrpSpPr>
          <p:grpSpPr bwMode="auto">
            <a:xfrm>
              <a:off x="533400" y="1600200"/>
              <a:ext cx="2971800" cy="685800"/>
              <a:chOff x="228600" y="1524000"/>
              <a:chExt cx="2971800" cy="685800"/>
            </a:xfrm>
          </p:grpSpPr>
          <p:sp>
            <p:nvSpPr>
              <p:cNvPr id="52" name="圆角矩形 51"/>
              <p:cNvSpPr/>
              <p:nvPr/>
            </p:nvSpPr>
            <p:spPr bwMode="auto">
              <a:xfrm>
                <a:off x="228600" y="1524000"/>
                <a:ext cx="2971800" cy="685800"/>
              </a:xfrm>
              <a:prstGeom prst="roundRect">
                <a:avLst>
                  <a:gd name="adj" fmla="val 7848"/>
                </a:avLst>
              </a:prstGeom>
              <a:gradFill flip="none" rotWithShape="1">
                <a:gsLst>
                  <a:gs pos="30000">
                    <a:schemeClr val="bg1"/>
                  </a:gs>
                  <a:gs pos="100000">
                    <a:schemeClr val="bg1">
                      <a:lumMod val="75000"/>
                    </a:schemeClr>
                  </a:gs>
                </a:gsLst>
                <a:lin ang="2700000" scaled="1"/>
                <a:tileRect/>
              </a:gradFill>
              <a:ln w="38100">
                <a:gradFill>
                  <a:gsLst>
                    <a:gs pos="0">
                      <a:srgbClr val="00B0F0"/>
                    </a:gs>
                    <a:gs pos="100000">
                      <a:srgbClr val="002060"/>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65100" h="1270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marL="0" lvl="2" algn="ctr" eaLnBrk="0" fontAlgn="ctr" hangingPunct="0">
                  <a:spcBef>
                    <a:spcPts val="0"/>
                  </a:spcBef>
                  <a:spcAft>
                    <a:spcPts val="0"/>
                  </a:spcAft>
                  <a:buClr>
                    <a:srgbClr val="FF0000"/>
                  </a:buClr>
                  <a:buSzPct val="70000"/>
                  <a:buFont typeface="Wingdings" panose="05000000000000000000" pitchFamily="2" charset="2"/>
                  <a:buChar char="n"/>
                  <a:tabLst>
                    <a:tab pos="136525" algn="l"/>
                  </a:tabLst>
                  <a:defRPr/>
                </a:pPr>
                <a:endParaRPr lang="zh-CN" altLang="en-US" sz="1600" dirty="0">
                  <a:solidFill>
                    <a:schemeClr val="tx1"/>
                  </a:solidFill>
                  <a:latin typeface="+mn-ea"/>
                </a:endParaRPr>
              </a:p>
            </p:txBody>
          </p:sp>
          <p:sp>
            <p:nvSpPr>
              <p:cNvPr id="53" name="矩形 52"/>
              <p:cNvSpPr/>
              <p:nvPr/>
            </p:nvSpPr>
            <p:spPr>
              <a:xfrm>
                <a:off x="249105" y="1689088"/>
                <a:ext cx="2950950" cy="339701"/>
              </a:xfrm>
              <a:prstGeom prst="rect">
                <a:avLst/>
              </a:prstGeom>
            </p:spPr>
            <p:txBody>
              <a:bodyPr>
                <a:spAutoFit/>
              </a:bodyPr>
              <a:lstStyle/>
              <a:p>
                <a:pPr>
                  <a:defRPr/>
                </a:pPr>
                <a:r>
                  <a:rPr lang="zh-CN" altLang="en-US" sz="1600" dirty="0">
                    <a:solidFill>
                      <a:schemeClr val="accent2">
                        <a:lumMod val="50000"/>
                      </a:schemeClr>
                    </a:solidFill>
                    <a:latin typeface="+mn-ea"/>
                    <a:ea typeface="+mn-ea"/>
                  </a:rPr>
                  <a:t>保证数据在平台内</a:t>
                </a:r>
                <a:r>
                  <a:rPr lang="zh-CN" altLang="en-US" sz="1600" b="1" dirty="0">
                    <a:solidFill>
                      <a:schemeClr val="accent2">
                        <a:lumMod val="50000"/>
                      </a:schemeClr>
                    </a:solidFill>
                    <a:latin typeface="+mn-ea"/>
                    <a:ea typeface="+mn-ea"/>
                  </a:rPr>
                  <a:t>高速流转</a:t>
                </a:r>
                <a:endParaRPr lang="zh-CN" altLang="en-US" sz="1600" b="1" dirty="0">
                  <a:solidFill>
                    <a:schemeClr val="accent2">
                      <a:lumMod val="50000"/>
                    </a:schemeClr>
                  </a:solidFill>
                  <a:latin typeface="+mn-ea"/>
                  <a:ea typeface="+mn-ea"/>
                </a:endParaRPr>
              </a:p>
            </p:txBody>
          </p:sp>
        </p:grpSp>
        <p:grpSp>
          <p:nvGrpSpPr>
            <p:cNvPr id="15393" name="组合 484"/>
            <p:cNvGrpSpPr/>
            <p:nvPr/>
          </p:nvGrpSpPr>
          <p:grpSpPr bwMode="auto">
            <a:xfrm>
              <a:off x="533400" y="2550225"/>
              <a:ext cx="2971800" cy="685800"/>
              <a:chOff x="228600" y="1524000"/>
              <a:chExt cx="2971800" cy="685800"/>
            </a:xfrm>
          </p:grpSpPr>
          <p:sp>
            <p:nvSpPr>
              <p:cNvPr id="50" name="圆角矩形 49"/>
              <p:cNvSpPr/>
              <p:nvPr/>
            </p:nvSpPr>
            <p:spPr bwMode="auto">
              <a:xfrm>
                <a:off x="228600" y="1524000"/>
                <a:ext cx="2971800" cy="685800"/>
              </a:xfrm>
              <a:prstGeom prst="roundRect">
                <a:avLst>
                  <a:gd name="adj" fmla="val 7848"/>
                </a:avLst>
              </a:prstGeom>
              <a:gradFill flip="none" rotWithShape="1">
                <a:gsLst>
                  <a:gs pos="30000">
                    <a:schemeClr val="bg1"/>
                  </a:gs>
                  <a:gs pos="100000">
                    <a:schemeClr val="bg1">
                      <a:lumMod val="75000"/>
                    </a:schemeClr>
                  </a:gs>
                </a:gsLst>
                <a:lin ang="2700000" scaled="1"/>
                <a:tileRect/>
              </a:gradFill>
              <a:ln w="38100">
                <a:gradFill>
                  <a:gsLst>
                    <a:gs pos="0">
                      <a:srgbClr val="00B0F0"/>
                    </a:gs>
                    <a:gs pos="100000">
                      <a:srgbClr val="002060"/>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65100" h="1270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marL="0" lvl="2" algn="ctr" eaLnBrk="0" fontAlgn="ctr" hangingPunct="0">
                  <a:spcBef>
                    <a:spcPts val="0"/>
                  </a:spcBef>
                  <a:spcAft>
                    <a:spcPts val="0"/>
                  </a:spcAft>
                  <a:buClr>
                    <a:srgbClr val="FF0000"/>
                  </a:buClr>
                  <a:buSzPct val="70000"/>
                  <a:buFont typeface="Wingdings" panose="05000000000000000000" pitchFamily="2" charset="2"/>
                  <a:buChar char="n"/>
                  <a:tabLst>
                    <a:tab pos="136525" algn="l"/>
                  </a:tabLst>
                  <a:defRPr/>
                </a:pPr>
                <a:endParaRPr lang="zh-CN" altLang="en-US" sz="1600" dirty="0">
                  <a:solidFill>
                    <a:schemeClr val="tx1"/>
                  </a:solidFill>
                  <a:latin typeface="+mn-ea"/>
                </a:endParaRPr>
              </a:p>
            </p:txBody>
          </p:sp>
          <p:sp>
            <p:nvSpPr>
              <p:cNvPr id="51" name="矩形 50"/>
              <p:cNvSpPr/>
              <p:nvPr/>
            </p:nvSpPr>
            <p:spPr>
              <a:xfrm>
                <a:off x="305492" y="1675623"/>
                <a:ext cx="2848428" cy="339701"/>
              </a:xfrm>
              <a:prstGeom prst="rect">
                <a:avLst/>
              </a:prstGeom>
            </p:spPr>
            <p:txBody>
              <a:bodyPr wrap="none">
                <a:spAutoFit/>
              </a:bodyPr>
              <a:lstStyle/>
              <a:p>
                <a:pPr>
                  <a:defRPr/>
                </a:pPr>
                <a:r>
                  <a:rPr lang="zh-CN" altLang="en-US" sz="1600" dirty="0">
                    <a:solidFill>
                      <a:schemeClr val="accent2">
                        <a:lumMod val="50000"/>
                      </a:schemeClr>
                    </a:solidFill>
                    <a:latin typeface="+mn-ea"/>
                    <a:ea typeface="+mn-ea"/>
                  </a:rPr>
                  <a:t>保证数据交换过程中</a:t>
                </a:r>
                <a:r>
                  <a:rPr lang="zh-CN" altLang="en-US" sz="1600" b="1" dirty="0">
                    <a:solidFill>
                      <a:schemeClr val="accent2">
                        <a:lumMod val="50000"/>
                      </a:schemeClr>
                    </a:solidFill>
                    <a:latin typeface="+mn-ea"/>
                    <a:ea typeface="+mn-ea"/>
                  </a:rPr>
                  <a:t>不失真</a:t>
                </a:r>
                <a:endParaRPr lang="zh-CN" altLang="en-US" sz="1600" b="1" dirty="0">
                  <a:solidFill>
                    <a:schemeClr val="accent2">
                      <a:lumMod val="50000"/>
                    </a:schemeClr>
                  </a:solidFill>
                  <a:latin typeface="+mn-ea"/>
                  <a:ea typeface="+mn-ea"/>
                </a:endParaRPr>
              </a:p>
            </p:txBody>
          </p:sp>
        </p:grpSp>
        <p:grpSp>
          <p:nvGrpSpPr>
            <p:cNvPr id="15394" name="组合 487"/>
            <p:cNvGrpSpPr/>
            <p:nvPr/>
          </p:nvGrpSpPr>
          <p:grpSpPr bwMode="auto">
            <a:xfrm>
              <a:off x="533400" y="3524000"/>
              <a:ext cx="2974872" cy="685800"/>
              <a:chOff x="228600" y="1524000"/>
              <a:chExt cx="2974872" cy="685800"/>
            </a:xfrm>
          </p:grpSpPr>
          <p:sp>
            <p:nvSpPr>
              <p:cNvPr id="48" name="圆角矩形 47"/>
              <p:cNvSpPr/>
              <p:nvPr/>
            </p:nvSpPr>
            <p:spPr bwMode="auto">
              <a:xfrm>
                <a:off x="228600" y="1524000"/>
                <a:ext cx="2971800" cy="685800"/>
              </a:xfrm>
              <a:prstGeom prst="roundRect">
                <a:avLst>
                  <a:gd name="adj" fmla="val 7848"/>
                </a:avLst>
              </a:prstGeom>
              <a:gradFill flip="none" rotWithShape="1">
                <a:gsLst>
                  <a:gs pos="30000">
                    <a:schemeClr val="bg1"/>
                  </a:gs>
                  <a:gs pos="100000">
                    <a:schemeClr val="bg1">
                      <a:lumMod val="75000"/>
                    </a:schemeClr>
                  </a:gs>
                </a:gsLst>
                <a:lin ang="2700000" scaled="1"/>
                <a:tileRect/>
              </a:gradFill>
              <a:ln w="38100">
                <a:gradFill>
                  <a:gsLst>
                    <a:gs pos="0">
                      <a:srgbClr val="00B0F0"/>
                    </a:gs>
                    <a:gs pos="100000">
                      <a:srgbClr val="002060"/>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65100" h="1270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marL="0" lvl="2" eaLnBrk="0" fontAlgn="ctr" hangingPunct="0">
                  <a:spcBef>
                    <a:spcPts val="0"/>
                  </a:spcBef>
                  <a:spcAft>
                    <a:spcPts val="0"/>
                  </a:spcAft>
                  <a:buClr>
                    <a:srgbClr val="FF0000"/>
                  </a:buClr>
                  <a:buSzPct val="70000"/>
                  <a:tabLst>
                    <a:tab pos="136525" algn="l"/>
                  </a:tabLst>
                  <a:defRPr/>
                </a:pPr>
                <a:endParaRPr lang="zh-CN" altLang="en-US" sz="1600" dirty="0">
                  <a:solidFill>
                    <a:schemeClr val="tx1"/>
                  </a:solidFill>
                  <a:latin typeface="+mn-ea"/>
                </a:endParaRPr>
              </a:p>
            </p:txBody>
          </p:sp>
          <p:sp>
            <p:nvSpPr>
              <p:cNvPr id="49" name="矩形 48"/>
              <p:cNvSpPr/>
              <p:nvPr/>
            </p:nvSpPr>
            <p:spPr>
              <a:xfrm>
                <a:off x="249105" y="1711428"/>
                <a:ext cx="2954367" cy="338114"/>
              </a:xfrm>
              <a:prstGeom prst="rect">
                <a:avLst/>
              </a:prstGeom>
            </p:spPr>
            <p:txBody>
              <a:bodyPr>
                <a:spAutoFit/>
              </a:bodyPr>
              <a:lstStyle/>
              <a:p>
                <a:pPr>
                  <a:defRPr/>
                </a:pPr>
                <a:r>
                  <a:rPr lang="zh-CN" altLang="en-US" sz="1600" dirty="0">
                    <a:solidFill>
                      <a:schemeClr val="accent2">
                        <a:lumMod val="50000"/>
                      </a:schemeClr>
                    </a:solidFill>
                    <a:latin typeface="+mn-ea"/>
                    <a:ea typeface="+mn-ea"/>
                  </a:rPr>
                  <a:t>保证数据交换过程中</a:t>
                </a:r>
                <a:r>
                  <a:rPr lang="zh-CN" altLang="en-US" sz="1600" b="1" dirty="0">
                    <a:solidFill>
                      <a:schemeClr val="accent2">
                        <a:lumMod val="50000"/>
                      </a:schemeClr>
                    </a:solidFill>
                    <a:latin typeface="+mn-ea"/>
                    <a:ea typeface="+mn-ea"/>
                  </a:rPr>
                  <a:t>不丢失</a:t>
                </a:r>
                <a:endParaRPr lang="zh-CN" altLang="en-US" sz="1600" b="1" dirty="0">
                  <a:solidFill>
                    <a:schemeClr val="accent2">
                      <a:lumMod val="50000"/>
                    </a:schemeClr>
                  </a:solidFill>
                  <a:latin typeface="+mn-ea"/>
                  <a:ea typeface="+mn-ea"/>
                </a:endParaRPr>
              </a:p>
            </p:txBody>
          </p:sp>
        </p:grpSp>
        <p:grpSp>
          <p:nvGrpSpPr>
            <p:cNvPr id="15395" name="组合 490"/>
            <p:cNvGrpSpPr/>
            <p:nvPr/>
          </p:nvGrpSpPr>
          <p:grpSpPr bwMode="auto">
            <a:xfrm>
              <a:off x="533400" y="4514600"/>
              <a:ext cx="2974872" cy="685800"/>
              <a:chOff x="228600" y="1524000"/>
              <a:chExt cx="2974872" cy="685800"/>
            </a:xfrm>
          </p:grpSpPr>
          <p:sp>
            <p:nvSpPr>
              <p:cNvPr id="46" name="圆角矩形 45"/>
              <p:cNvSpPr/>
              <p:nvPr/>
            </p:nvSpPr>
            <p:spPr bwMode="auto">
              <a:xfrm>
                <a:off x="228600" y="1524000"/>
                <a:ext cx="2971800" cy="685800"/>
              </a:xfrm>
              <a:prstGeom prst="roundRect">
                <a:avLst>
                  <a:gd name="adj" fmla="val 7848"/>
                </a:avLst>
              </a:prstGeom>
              <a:gradFill flip="none" rotWithShape="1">
                <a:gsLst>
                  <a:gs pos="30000">
                    <a:schemeClr val="bg1"/>
                  </a:gs>
                  <a:gs pos="100000">
                    <a:schemeClr val="bg1">
                      <a:lumMod val="75000"/>
                    </a:schemeClr>
                  </a:gs>
                </a:gsLst>
                <a:lin ang="2700000" scaled="1"/>
                <a:tileRect/>
              </a:gradFill>
              <a:ln w="38100">
                <a:gradFill>
                  <a:gsLst>
                    <a:gs pos="0">
                      <a:srgbClr val="00B0F0"/>
                    </a:gs>
                    <a:gs pos="100000">
                      <a:srgbClr val="002060"/>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65100" h="1270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marL="0" lvl="2" algn="ctr" eaLnBrk="0" fontAlgn="ctr" hangingPunct="0">
                  <a:spcBef>
                    <a:spcPts val="0"/>
                  </a:spcBef>
                  <a:spcAft>
                    <a:spcPts val="0"/>
                  </a:spcAft>
                  <a:buClr>
                    <a:srgbClr val="FF0000"/>
                  </a:buClr>
                  <a:buSzPct val="70000"/>
                  <a:buFont typeface="Wingdings" panose="05000000000000000000" pitchFamily="2" charset="2"/>
                  <a:buChar char="n"/>
                  <a:tabLst>
                    <a:tab pos="136525" algn="l"/>
                  </a:tabLst>
                  <a:defRPr/>
                </a:pPr>
                <a:endParaRPr lang="zh-CN" altLang="en-US" sz="1600" dirty="0">
                  <a:solidFill>
                    <a:schemeClr val="tx1"/>
                  </a:solidFill>
                  <a:latin typeface="+mn-ea"/>
                </a:endParaRPr>
              </a:p>
            </p:txBody>
          </p:sp>
          <p:sp>
            <p:nvSpPr>
              <p:cNvPr id="47" name="矩形 46"/>
              <p:cNvSpPr/>
              <p:nvPr/>
            </p:nvSpPr>
            <p:spPr>
              <a:xfrm>
                <a:off x="228600" y="1706598"/>
                <a:ext cx="2974872" cy="338113"/>
              </a:xfrm>
              <a:prstGeom prst="rect">
                <a:avLst/>
              </a:prstGeom>
            </p:spPr>
            <p:txBody>
              <a:bodyPr>
                <a:spAutoFit/>
              </a:bodyPr>
              <a:lstStyle/>
              <a:p>
                <a:pPr>
                  <a:defRPr/>
                </a:pPr>
                <a:r>
                  <a:rPr lang="zh-CN" altLang="en-US" sz="1600" dirty="0">
                    <a:solidFill>
                      <a:schemeClr val="accent2">
                        <a:lumMod val="50000"/>
                      </a:schemeClr>
                    </a:solidFill>
                    <a:latin typeface="+mn-ea"/>
                    <a:ea typeface="+mn-ea"/>
                  </a:rPr>
                  <a:t>保证数据交换过程</a:t>
                </a:r>
                <a:r>
                  <a:rPr lang="zh-CN" altLang="en-US" sz="1600" b="1" dirty="0">
                    <a:solidFill>
                      <a:schemeClr val="accent2">
                        <a:lumMod val="50000"/>
                      </a:schemeClr>
                    </a:solidFill>
                    <a:latin typeface="+mn-ea"/>
                    <a:ea typeface="+mn-ea"/>
                  </a:rPr>
                  <a:t>安全可靠</a:t>
                </a:r>
                <a:endParaRPr lang="zh-CN" altLang="en-US" sz="1600" b="1" dirty="0">
                  <a:solidFill>
                    <a:schemeClr val="accent2">
                      <a:lumMod val="50000"/>
                    </a:schemeClr>
                  </a:solidFill>
                  <a:latin typeface="+mn-ea"/>
                  <a:ea typeface="+mn-ea"/>
                </a:endParaRPr>
              </a:p>
            </p:txBody>
          </p:sp>
        </p:grpSp>
      </p:grpSp>
      <p:sp>
        <p:nvSpPr>
          <p:cNvPr id="5" name="矩形 4"/>
          <p:cNvSpPr/>
          <p:nvPr/>
        </p:nvSpPr>
        <p:spPr bwMode="auto">
          <a:xfrm>
            <a:off x="5903516" y="2663823"/>
            <a:ext cx="1404000" cy="648000"/>
          </a:xfrm>
          <a:prstGeom prst="rect">
            <a:avLst/>
          </a:prstGeom>
        </p:spPr>
        <p:style>
          <a:lnRef idx="3">
            <a:schemeClr val="lt1"/>
          </a:lnRef>
          <a:fillRef idx="1">
            <a:schemeClr val="accent5"/>
          </a:fillRef>
          <a:effectRef idx="1">
            <a:schemeClr val="accent5"/>
          </a:effectRef>
          <a:fontRef idx="minor">
            <a:schemeClr val="lt1"/>
          </a:fontRef>
        </p:style>
        <p:txBody>
          <a:bodyPr anchor="ctr"/>
          <a:lstStyle/>
          <a:p>
            <a:pPr algn="ctr"/>
            <a:r>
              <a:rPr lang="zh-CN" altLang="en-US" sz="1600" dirty="0">
                <a:solidFill>
                  <a:schemeClr val="tx1"/>
                </a:solidFill>
              </a:rPr>
              <a:t>数据</a:t>
            </a:r>
            <a:r>
              <a:rPr lang="zh-CN" altLang="en-US" sz="1600" dirty="0" smtClean="0">
                <a:solidFill>
                  <a:schemeClr val="tx1"/>
                </a:solidFill>
              </a:rPr>
              <a:t>区数据交换</a:t>
            </a:r>
            <a:r>
              <a:rPr lang="zh-CN" altLang="en-US" sz="1600" dirty="0">
                <a:solidFill>
                  <a:schemeClr val="tx1"/>
                </a:solidFill>
              </a:rPr>
              <a:t>组件</a:t>
            </a:r>
            <a:endParaRPr lang="zh-CN" altLang="en-US" sz="1600" dirty="0">
              <a:solidFill>
                <a:schemeClr val="tx1"/>
              </a:solidFill>
            </a:endParaRPr>
          </a:p>
        </p:txBody>
      </p:sp>
      <p:sp>
        <p:nvSpPr>
          <p:cNvPr id="58" name="矩形 57"/>
          <p:cNvSpPr/>
          <p:nvPr/>
        </p:nvSpPr>
        <p:spPr bwMode="auto">
          <a:xfrm>
            <a:off x="7373755" y="2663823"/>
            <a:ext cx="1404000" cy="648000"/>
          </a:xfrm>
          <a:prstGeom prst="rect">
            <a:avLst/>
          </a:prstGeom>
        </p:spPr>
        <p:style>
          <a:lnRef idx="3">
            <a:schemeClr val="lt1"/>
          </a:lnRef>
          <a:fillRef idx="1">
            <a:schemeClr val="accent5"/>
          </a:fillRef>
          <a:effectRef idx="1">
            <a:schemeClr val="accent5"/>
          </a:effectRef>
          <a:fontRef idx="minor">
            <a:schemeClr val="lt1"/>
          </a:fontRef>
        </p:style>
        <p:txBody>
          <a:bodyPr anchor="ctr"/>
          <a:lstStyle/>
          <a:p>
            <a:pPr algn="ctr"/>
            <a:r>
              <a:rPr lang="zh-CN" altLang="en-US" sz="1600" dirty="0" smtClean="0">
                <a:solidFill>
                  <a:schemeClr val="tx1"/>
                </a:solidFill>
              </a:rPr>
              <a:t>数据库数据交换</a:t>
            </a:r>
            <a:r>
              <a:rPr lang="zh-CN" altLang="en-US" sz="1600" dirty="0">
                <a:solidFill>
                  <a:schemeClr val="tx1"/>
                </a:solidFill>
              </a:rPr>
              <a:t>组件</a:t>
            </a:r>
            <a:endParaRPr lang="zh-CN" altLang="en-US" sz="1600" dirty="0">
              <a:solidFill>
                <a:schemeClr val="tx1"/>
              </a:solidFill>
            </a:endParaRPr>
          </a:p>
        </p:txBody>
      </p:sp>
      <p:sp>
        <p:nvSpPr>
          <p:cNvPr id="59" name="矩形 58"/>
          <p:cNvSpPr/>
          <p:nvPr/>
        </p:nvSpPr>
        <p:spPr bwMode="auto">
          <a:xfrm>
            <a:off x="8843994" y="2663823"/>
            <a:ext cx="1404000" cy="648000"/>
          </a:xfrm>
          <a:prstGeom prst="rect">
            <a:avLst/>
          </a:prstGeom>
        </p:spPr>
        <p:style>
          <a:lnRef idx="3">
            <a:schemeClr val="lt1"/>
          </a:lnRef>
          <a:fillRef idx="1">
            <a:schemeClr val="accent5"/>
          </a:fillRef>
          <a:effectRef idx="1">
            <a:schemeClr val="accent5"/>
          </a:effectRef>
          <a:fontRef idx="minor">
            <a:schemeClr val="lt1"/>
          </a:fontRef>
        </p:style>
        <p:txBody>
          <a:bodyPr anchor="ctr"/>
          <a:lstStyle/>
          <a:p>
            <a:pPr algn="ctr"/>
            <a:r>
              <a:rPr lang="zh-CN" altLang="en-US" sz="1600" dirty="0">
                <a:solidFill>
                  <a:schemeClr val="tx1"/>
                </a:solidFill>
              </a:rPr>
              <a:t>大数据交换组件</a:t>
            </a:r>
            <a:endParaRPr lang="zh-CN" altLang="en-US" sz="1600" dirty="0">
              <a:solidFill>
                <a:schemeClr val="tx1"/>
              </a:solidFill>
            </a:endParaRPr>
          </a:p>
        </p:txBody>
      </p:sp>
      <p:sp>
        <p:nvSpPr>
          <p:cNvPr id="60" name="圆角矩形 59"/>
          <p:cNvSpPr/>
          <p:nvPr/>
        </p:nvSpPr>
        <p:spPr bwMode="auto">
          <a:xfrm>
            <a:off x="7345001" y="5633612"/>
            <a:ext cx="2122184" cy="585969"/>
          </a:xfrm>
          <a:prstGeom prst="roundRect">
            <a:avLst>
              <a:gd name="adj" fmla="val 9992"/>
            </a:avLst>
          </a:prstGeom>
        </p:spPr>
        <p:style>
          <a:lnRef idx="3">
            <a:schemeClr val="lt1"/>
          </a:lnRef>
          <a:fillRef idx="1">
            <a:schemeClr val="accent1"/>
          </a:fillRef>
          <a:effectRef idx="1">
            <a:schemeClr val="accent1"/>
          </a:effectRef>
          <a:fontRef idx="minor">
            <a:schemeClr val="lt1"/>
          </a:fontRef>
        </p:style>
        <p:txBody>
          <a:bodyPr anchor="ctr"/>
          <a:lstStyle/>
          <a:p>
            <a:pPr marL="0" lvl="2" algn="ctr" eaLnBrk="0" fontAlgn="ctr" hangingPunct="0">
              <a:spcBef>
                <a:spcPts val="0"/>
              </a:spcBef>
              <a:spcAft>
                <a:spcPts val="0"/>
              </a:spcAft>
              <a:buClr>
                <a:srgbClr val="FF0000"/>
              </a:buClr>
              <a:buSzPct val="70000"/>
              <a:tabLst>
                <a:tab pos="136525" algn="l"/>
              </a:tabLst>
              <a:defRPr/>
            </a:pPr>
            <a:r>
              <a:rPr lang="zh-CN" altLang="en-US" sz="1800" b="1" dirty="0" smtClean="0">
                <a:solidFill>
                  <a:schemeClr val="bg1"/>
                </a:solidFill>
                <a:latin typeface="+mn-ea"/>
              </a:rPr>
              <a:t>贷款系统</a:t>
            </a:r>
            <a:endParaRPr lang="zh-CN" altLang="en-US" sz="1800" b="1" dirty="0">
              <a:solidFill>
                <a:schemeClr val="bg1"/>
              </a:solidFill>
              <a:latin typeface="+mn-ea"/>
            </a:endParaRPr>
          </a:p>
        </p:txBody>
      </p:sp>
      <p:sp>
        <p:nvSpPr>
          <p:cNvPr id="61" name="圆角矩形 60"/>
          <p:cNvSpPr/>
          <p:nvPr/>
        </p:nvSpPr>
        <p:spPr bwMode="auto">
          <a:xfrm>
            <a:off x="5183186" y="1544170"/>
            <a:ext cx="5064808" cy="756000"/>
          </a:xfrm>
          <a:prstGeom prst="roundRect">
            <a:avLst>
              <a:gd name="adj" fmla="val 9992"/>
            </a:avLst>
          </a:prstGeom>
        </p:spPr>
        <p:style>
          <a:lnRef idx="0">
            <a:schemeClr val="accent5"/>
          </a:lnRef>
          <a:fillRef idx="3">
            <a:schemeClr val="accent5"/>
          </a:fillRef>
          <a:effectRef idx="3">
            <a:schemeClr val="accent5"/>
          </a:effectRef>
          <a:fontRef idx="minor">
            <a:schemeClr val="lt1"/>
          </a:fontRef>
        </p:style>
        <p:txBody>
          <a:bodyPr anchor="ctr"/>
          <a:lstStyle/>
          <a:p>
            <a:pPr marL="0" lvl="2" algn="ctr"/>
            <a:r>
              <a:rPr lang="zh-CN" altLang="en-US" dirty="0"/>
              <a:t>数据服务层</a:t>
            </a:r>
            <a:endParaRPr lang="zh-CN" altLang="en-US" dirty="0"/>
          </a:p>
        </p:txBody>
      </p:sp>
      <p:sp>
        <p:nvSpPr>
          <p:cNvPr id="62" name="圆角矩形 61"/>
          <p:cNvSpPr/>
          <p:nvPr/>
        </p:nvSpPr>
        <p:spPr bwMode="auto">
          <a:xfrm>
            <a:off x="9563213" y="4968880"/>
            <a:ext cx="684781" cy="1250702"/>
          </a:xfrm>
          <a:prstGeom prst="roundRect">
            <a:avLst>
              <a:gd name="adj" fmla="val 9992"/>
            </a:avLst>
          </a:prstGeom>
        </p:spPr>
        <p:style>
          <a:lnRef idx="3">
            <a:schemeClr val="lt1"/>
          </a:lnRef>
          <a:fillRef idx="1">
            <a:schemeClr val="accent1"/>
          </a:fillRef>
          <a:effectRef idx="1">
            <a:schemeClr val="accent1"/>
          </a:effectRef>
          <a:fontRef idx="minor">
            <a:schemeClr val="lt1"/>
          </a:fontRef>
        </p:style>
        <p:txBody>
          <a:bodyPr anchor="ctr"/>
          <a:lstStyle/>
          <a:p>
            <a:pPr marL="0" lvl="2" algn="ctr" eaLnBrk="0" fontAlgn="ctr" hangingPunct="0">
              <a:spcBef>
                <a:spcPts val="0"/>
              </a:spcBef>
              <a:spcAft>
                <a:spcPts val="0"/>
              </a:spcAft>
              <a:buClr>
                <a:srgbClr val="FF0000"/>
              </a:buClr>
              <a:buSzPct val="70000"/>
              <a:tabLst>
                <a:tab pos="136525" algn="l"/>
              </a:tabLst>
              <a:defRPr/>
            </a:pPr>
            <a:r>
              <a:rPr lang="zh-CN" altLang="en-US" sz="1800" b="1" dirty="0">
                <a:solidFill>
                  <a:schemeClr val="bg1"/>
                </a:solidFill>
                <a:latin typeface="+mn-ea"/>
              </a:rPr>
              <a:t>外部大数据</a:t>
            </a:r>
            <a:endParaRPr lang="zh-CN" altLang="en-US" sz="1800" b="1" dirty="0">
              <a:solidFill>
                <a:schemeClr val="bg1"/>
              </a:solidFill>
              <a:latin typeface="+mn-ea"/>
            </a:endParaRPr>
          </a:p>
        </p:txBody>
      </p:sp>
      <p:cxnSp>
        <p:nvCxnSpPr>
          <p:cNvPr id="12" name="直接连接符 11"/>
          <p:cNvCxnSpPr/>
          <p:nvPr/>
        </p:nvCxnSpPr>
        <p:spPr bwMode="auto">
          <a:xfrm>
            <a:off x="6263681" y="3960417"/>
            <a:ext cx="0" cy="648000"/>
          </a:xfrm>
          <a:prstGeom prst="line">
            <a:avLst/>
          </a:prstGeom>
          <a:solidFill>
            <a:schemeClr val="accent1"/>
          </a:solidFill>
          <a:ln w="28575" cap="flat" cmpd="sng" algn="ctr">
            <a:solidFill>
              <a:schemeClr val="bg1"/>
            </a:solidFill>
            <a:prstDash val="solid"/>
            <a:round/>
            <a:headEnd type="none" w="med" len="med"/>
            <a:tailEnd type="none" w="med" len="med"/>
          </a:ln>
          <a:effectLst/>
        </p:spPr>
      </p:cxnSp>
      <p:cxnSp>
        <p:nvCxnSpPr>
          <p:cNvPr id="63" name="直接连接符 62"/>
          <p:cNvCxnSpPr/>
          <p:nvPr/>
        </p:nvCxnSpPr>
        <p:spPr bwMode="auto">
          <a:xfrm>
            <a:off x="7992473" y="3960417"/>
            <a:ext cx="0" cy="648000"/>
          </a:xfrm>
          <a:prstGeom prst="line">
            <a:avLst/>
          </a:prstGeom>
          <a:solidFill>
            <a:schemeClr val="accent1"/>
          </a:solidFill>
          <a:ln w="28575" cap="flat" cmpd="sng" algn="ctr">
            <a:solidFill>
              <a:schemeClr val="bg1"/>
            </a:solidFill>
            <a:prstDash val="solid"/>
            <a:round/>
            <a:headEnd type="none" w="med" len="med"/>
            <a:tailEnd type="none" w="med" len="med"/>
          </a:ln>
          <a:effectLst/>
        </p:spPr>
      </p:cxnSp>
      <p:sp>
        <p:nvSpPr>
          <p:cNvPr id="64" name="圆角矩形 63"/>
          <p:cNvSpPr/>
          <p:nvPr/>
        </p:nvSpPr>
        <p:spPr bwMode="auto">
          <a:xfrm>
            <a:off x="5183185" y="5633612"/>
            <a:ext cx="2122184" cy="585969"/>
          </a:xfrm>
          <a:prstGeom prst="roundRect">
            <a:avLst>
              <a:gd name="adj" fmla="val 9992"/>
            </a:avLst>
          </a:prstGeom>
        </p:spPr>
        <p:style>
          <a:lnRef idx="3">
            <a:schemeClr val="lt1"/>
          </a:lnRef>
          <a:fillRef idx="1">
            <a:schemeClr val="accent1"/>
          </a:fillRef>
          <a:effectRef idx="1">
            <a:schemeClr val="accent1"/>
          </a:effectRef>
          <a:fontRef idx="minor">
            <a:schemeClr val="lt1"/>
          </a:fontRef>
        </p:style>
        <p:txBody>
          <a:bodyPr anchor="ctr"/>
          <a:lstStyle/>
          <a:p>
            <a:pPr marL="0" lvl="2" algn="ctr" eaLnBrk="0" fontAlgn="ctr" hangingPunct="0">
              <a:spcBef>
                <a:spcPts val="0"/>
              </a:spcBef>
              <a:spcAft>
                <a:spcPts val="0"/>
              </a:spcAft>
              <a:buClr>
                <a:srgbClr val="FF0000"/>
              </a:buClr>
              <a:buSzPct val="70000"/>
              <a:tabLst>
                <a:tab pos="136525" algn="l"/>
              </a:tabLst>
              <a:defRPr/>
            </a:pPr>
            <a:r>
              <a:rPr lang="zh-CN" altLang="en-US" sz="1800" b="1" dirty="0">
                <a:solidFill>
                  <a:schemeClr val="bg1"/>
                </a:solidFill>
                <a:latin typeface="+mn-ea"/>
              </a:rPr>
              <a:t>理财系统</a:t>
            </a:r>
            <a:endParaRPr lang="zh-CN" altLang="en-US" sz="1800" b="1" dirty="0">
              <a:solidFill>
                <a:schemeClr val="bg1"/>
              </a:solidFill>
              <a:latin typeface="+mn-ea"/>
            </a:endParaRPr>
          </a:p>
        </p:txBody>
      </p:sp>
      <p:sp>
        <p:nvSpPr>
          <p:cNvPr id="65" name="矩形 64"/>
          <p:cNvSpPr/>
          <p:nvPr/>
        </p:nvSpPr>
        <p:spPr>
          <a:xfrm>
            <a:off x="5253874" y="4032681"/>
            <a:ext cx="972000" cy="504000"/>
          </a:xfrm>
          <a:prstGeom prst="rect">
            <a:avLst/>
          </a:prstGeom>
        </p:spPr>
        <p:txBody>
          <a:bodyPr wrap="square" anchor="ctr">
            <a:spAutoFit/>
          </a:bodyPr>
          <a:lstStyle/>
          <a:p>
            <a:pPr algn="ctr"/>
            <a:r>
              <a:rPr lang="en-US" altLang="zh-CN" sz="1600" dirty="0" smtClean="0">
                <a:latin typeface="+mn-ea"/>
                <a:ea typeface="+mn-ea"/>
              </a:rPr>
              <a:t>Hadoop</a:t>
            </a:r>
            <a:r>
              <a:rPr lang="zh-CN" altLang="en-US" sz="1600" dirty="0" smtClean="0">
                <a:latin typeface="+mn-ea"/>
                <a:ea typeface="+mn-ea"/>
              </a:rPr>
              <a:t>元数据</a:t>
            </a:r>
            <a:endParaRPr lang="zh-CN" altLang="en-US" sz="1600" dirty="0">
              <a:latin typeface="+mn-ea"/>
              <a:ea typeface="+mn-ea"/>
            </a:endParaRPr>
          </a:p>
        </p:txBody>
      </p:sp>
      <p:sp>
        <p:nvSpPr>
          <p:cNvPr id="66" name="圆角矩形 65"/>
          <p:cNvSpPr/>
          <p:nvPr/>
        </p:nvSpPr>
        <p:spPr bwMode="auto">
          <a:xfrm>
            <a:off x="5183185" y="4969044"/>
            <a:ext cx="4284000" cy="396000"/>
          </a:xfrm>
          <a:prstGeom prst="roundRect">
            <a:avLst>
              <a:gd name="adj" fmla="val 9992"/>
            </a:avLst>
          </a:prstGeom>
        </p:spPr>
        <p:style>
          <a:lnRef idx="3">
            <a:schemeClr val="lt1"/>
          </a:lnRef>
          <a:fillRef idx="1">
            <a:schemeClr val="accent1"/>
          </a:fillRef>
          <a:effectRef idx="1">
            <a:schemeClr val="accent1"/>
          </a:effectRef>
          <a:fontRef idx="minor">
            <a:schemeClr val="lt1"/>
          </a:fontRef>
        </p:style>
        <p:txBody>
          <a:bodyPr anchor="ctr"/>
          <a:lstStyle/>
          <a:p>
            <a:pPr marL="0" lvl="2" algn="ctr" eaLnBrk="0" fontAlgn="ctr" hangingPunct="0">
              <a:spcBef>
                <a:spcPts val="0"/>
              </a:spcBef>
              <a:spcAft>
                <a:spcPts val="0"/>
              </a:spcAft>
              <a:buClr>
                <a:srgbClr val="FF0000"/>
              </a:buClr>
              <a:buSzPct val="70000"/>
              <a:tabLst>
                <a:tab pos="136525" algn="l"/>
              </a:tabLst>
              <a:defRPr/>
            </a:pPr>
            <a:r>
              <a:rPr lang="zh-CN" altLang="en-US" sz="1800" b="1" dirty="0" smtClean="0">
                <a:solidFill>
                  <a:schemeClr val="bg1"/>
                </a:solidFill>
                <a:latin typeface="+mn-ea"/>
              </a:rPr>
              <a:t>数据推送平台</a:t>
            </a:r>
            <a:endParaRPr lang="zh-CN" altLang="en-US" sz="1800" b="1" dirty="0">
              <a:solidFill>
                <a:schemeClr val="bg1"/>
              </a:solidFill>
              <a:latin typeface="+mn-ea"/>
            </a:endParaRPr>
          </a:p>
        </p:txBody>
      </p:sp>
      <p:cxnSp>
        <p:nvCxnSpPr>
          <p:cNvPr id="21" name="直接箭头连接符 20"/>
          <p:cNvCxnSpPr/>
          <p:nvPr/>
        </p:nvCxnSpPr>
        <p:spPr bwMode="auto">
          <a:xfrm flipV="1">
            <a:off x="6263681" y="5329209"/>
            <a:ext cx="0" cy="360000"/>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8" name="直接箭头连接符 67"/>
          <p:cNvCxnSpPr/>
          <p:nvPr/>
        </p:nvCxnSpPr>
        <p:spPr bwMode="auto">
          <a:xfrm flipV="1">
            <a:off x="8395098" y="5329209"/>
            <a:ext cx="0" cy="360000"/>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9" name="直接箭头连接符 68"/>
          <p:cNvCxnSpPr/>
          <p:nvPr/>
        </p:nvCxnSpPr>
        <p:spPr bwMode="auto">
          <a:xfrm flipV="1">
            <a:off x="7141665" y="4608879"/>
            <a:ext cx="0" cy="36000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0" name="直接箭头连接符 69"/>
          <p:cNvCxnSpPr/>
          <p:nvPr/>
        </p:nvCxnSpPr>
        <p:spPr bwMode="auto">
          <a:xfrm flipV="1">
            <a:off x="8712803" y="4608879"/>
            <a:ext cx="0" cy="360000"/>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4" name="直接箭头连接符 73"/>
          <p:cNvCxnSpPr/>
          <p:nvPr/>
        </p:nvCxnSpPr>
        <p:spPr bwMode="auto">
          <a:xfrm flipV="1">
            <a:off x="7704341" y="3312285"/>
            <a:ext cx="0" cy="36000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5" name="直接箭头连接符 74"/>
          <p:cNvCxnSpPr/>
          <p:nvPr/>
        </p:nvCxnSpPr>
        <p:spPr bwMode="auto">
          <a:xfrm flipV="1">
            <a:off x="8352638" y="3312021"/>
            <a:ext cx="0" cy="360000"/>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6" name="直接箭头连接符 75"/>
          <p:cNvCxnSpPr/>
          <p:nvPr/>
        </p:nvCxnSpPr>
        <p:spPr bwMode="auto">
          <a:xfrm flipV="1">
            <a:off x="5718580" y="2303658"/>
            <a:ext cx="0" cy="1332000"/>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7" name="直接箭头连接符 76"/>
          <p:cNvCxnSpPr/>
          <p:nvPr/>
        </p:nvCxnSpPr>
        <p:spPr bwMode="auto">
          <a:xfrm flipV="1">
            <a:off x="6623846" y="2303658"/>
            <a:ext cx="0" cy="360000"/>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8" name="直接箭头连接符 77"/>
          <p:cNvCxnSpPr/>
          <p:nvPr/>
        </p:nvCxnSpPr>
        <p:spPr bwMode="auto">
          <a:xfrm flipV="1">
            <a:off x="8064506" y="2307574"/>
            <a:ext cx="0" cy="360000"/>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9" name="直接箭头连接符 78"/>
          <p:cNvCxnSpPr/>
          <p:nvPr/>
        </p:nvCxnSpPr>
        <p:spPr bwMode="auto">
          <a:xfrm flipV="1">
            <a:off x="9577199" y="2307574"/>
            <a:ext cx="0" cy="36000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4" name="肘形连接符 43"/>
          <p:cNvCxnSpPr>
            <a:stCxn id="62" idx="3"/>
            <a:endCxn id="59" idx="3"/>
          </p:cNvCxnSpPr>
          <p:nvPr/>
        </p:nvCxnSpPr>
        <p:spPr bwMode="auto">
          <a:xfrm flipV="1">
            <a:off x="10247994" y="2987823"/>
            <a:ext cx="12700" cy="2606408"/>
          </a:xfrm>
          <a:prstGeom prst="bentConnector3">
            <a:avLst>
              <a:gd name="adj1" fmla="val 1800000"/>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4" name="矩形 83"/>
          <p:cNvSpPr/>
          <p:nvPr/>
        </p:nvSpPr>
        <p:spPr>
          <a:xfrm>
            <a:off x="6372440" y="4032681"/>
            <a:ext cx="1548000" cy="504000"/>
          </a:xfrm>
          <a:prstGeom prst="rect">
            <a:avLst/>
          </a:prstGeom>
        </p:spPr>
        <p:txBody>
          <a:bodyPr wrap="square" anchor="ctr">
            <a:spAutoFit/>
          </a:bodyPr>
          <a:lstStyle/>
          <a:p>
            <a:pPr algn="ctr"/>
            <a:r>
              <a:rPr lang="zh-CN" altLang="en-US" sz="1600" dirty="0" smtClean="0">
                <a:latin typeface="+mn-ea"/>
                <a:ea typeface="+mn-ea"/>
              </a:rPr>
              <a:t>数据平台导入临时区</a:t>
            </a:r>
            <a:endParaRPr lang="zh-CN" altLang="en-US" sz="1600" dirty="0">
              <a:latin typeface="+mn-ea"/>
              <a:ea typeface="+mn-ea"/>
            </a:endParaRPr>
          </a:p>
        </p:txBody>
      </p:sp>
      <p:sp>
        <p:nvSpPr>
          <p:cNvPr id="85" name="矩形 84"/>
          <p:cNvSpPr/>
          <p:nvPr/>
        </p:nvSpPr>
        <p:spPr>
          <a:xfrm>
            <a:off x="7920440" y="4032681"/>
            <a:ext cx="1548000" cy="504000"/>
          </a:xfrm>
          <a:prstGeom prst="rect">
            <a:avLst/>
          </a:prstGeom>
        </p:spPr>
        <p:txBody>
          <a:bodyPr wrap="square" anchor="ctr">
            <a:spAutoFit/>
          </a:bodyPr>
          <a:lstStyle/>
          <a:p>
            <a:pPr algn="ctr"/>
            <a:r>
              <a:rPr lang="zh-CN" altLang="en-US" sz="1600" dirty="0" smtClean="0">
                <a:latin typeface="+mn-ea"/>
                <a:ea typeface="+mn-ea"/>
              </a:rPr>
              <a:t>数据平台导出临时区</a:t>
            </a:r>
            <a:endParaRPr lang="zh-CN" altLang="en-US" sz="1600" dirty="0">
              <a:latin typeface="+mn-ea"/>
              <a:ea typeface="+mn-ea"/>
            </a:endParaRPr>
          </a:p>
        </p:txBody>
      </p:sp>
      <p:sp>
        <p:nvSpPr>
          <p:cNvPr id="73" name="TextBox 72"/>
          <p:cNvSpPr txBox="1"/>
          <p:nvPr/>
        </p:nvSpPr>
        <p:spPr>
          <a:xfrm>
            <a:off x="5183186" y="3621863"/>
            <a:ext cx="4998219" cy="338554"/>
          </a:xfrm>
          <a:prstGeom prst="rect">
            <a:avLst/>
          </a:prstGeom>
          <a:noFill/>
        </p:spPr>
        <p:txBody>
          <a:bodyPr wrap="square" rtlCol="0" anchor="ctr">
            <a:spAutoFit/>
          </a:bodyPr>
          <a:lstStyle/>
          <a:p>
            <a:pPr algn="ctr"/>
            <a:r>
              <a:rPr lang="en-US" altLang="zh-CN" sz="1600" dirty="0" smtClean="0">
                <a:latin typeface="+mn-ea"/>
                <a:ea typeface="+mn-ea"/>
              </a:rPr>
              <a:t>NAS  </a:t>
            </a:r>
            <a:r>
              <a:rPr lang="zh-CN" altLang="en-US" sz="1600" dirty="0">
                <a:latin typeface="+mn-ea"/>
                <a:ea typeface="+mn-ea"/>
              </a:rPr>
              <a:t>存储</a:t>
            </a:r>
            <a:endParaRPr lang="zh-CN" altLang="en-US" sz="1600" dirty="0">
              <a:latin typeface="+mn-ea"/>
              <a:ea typeface="+mn-ea"/>
            </a:endParaRPr>
          </a:p>
        </p:txBody>
      </p:sp>
      <p:cxnSp>
        <p:nvCxnSpPr>
          <p:cNvPr id="81" name="直接连接符 80"/>
          <p:cNvCxnSpPr/>
          <p:nvPr/>
        </p:nvCxnSpPr>
        <p:spPr bwMode="auto">
          <a:xfrm>
            <a:off x="5183186" y="3960417"/>
            <a:ext cx="5064808" cy="0"/>
          </a:xfrm>
          <a:prstGeom prst="line">
            <a:avLst/>
          </a:prstGeom>
          <a:solidFill>
            <a:schemeClr val="accent1"/>
          </a:solidFill>
          <a:ln w="28575" cap="flat" cmpd="sng" algn="ctr">
            <a:solidFill>
              <a:schemeClr val="bg1"/>
            </a:solidFill>
            <a:prstDash val="solid"/>
            <a:round/>
            <a:headEnd type="none" w="med" len="med"/>
            <a:tailEnd type="none" w="med" len="med"/>
          </a:ln>
          <a:effectLst/>
        </p:spPr>
      </p:cxnSp>
      <p:cxnSp>
        <p:nvCxnSpPr>
          <p:cNvPr id="56" name="直接连接符 55"/>
          <p:cNvCxnSpPr/>
          <p:nvPr/>
        </p:nvCxnSpPr>
        <p:spPr bwMode="auto">
          <a:xfrm>
            <a:off x="9505166" y="3976020"/>
            <a:ext cx="0" cy="648000"/>
          </a:xfrm>
          <a:prstGeom prst="line">
            <a:avLst/>
          </a:prstGeom>
          <a:solidFill>
            <a:schemeClr val="accent1"/>
          </a:solidFill>
          <a:ln w="28575" cap="flat" cmpd="sng" algn="ctr">
            <a:solidFill>
              <a:schemeClr val="bg1"/>
            </a:solidFill>
            <a:prstDash val="solid"/>
            <a:round/>
            <a:headEnd type="none" w="med" len="med"/>
            <a:tailEnd type="none" w="med" len="med"/>
          </a:ln>
          <a:effectLst/>
        </p:spPr>
      </p:cxnSp>
      <p:sp>
        <p:nvSpPr>
          <p:cNvPr id="57" name="矩形 56"/>
          <p:cNvSpPr/>
          <p:nvPr/>
        </p:nvSpPr>
        <p:spPr>
          <a:xfrm>
            <a:off x="9467185" y="3970691"/>
            <a:ext cx="729940" cy="584775"/>
          </a:xfrm>
          <a:prstGeom prst="rect">
            <a:avLst/>
          </a:prstGeom>
        </p:spPr>
        <p:txBody>
          <a:bodyPr wrap="square" anchor="ctr">
            <a:spAutoFit/>
          </a:bodyPr>
          <a:lstStyle/>
          <a:p>
            <a:pPr algn="ctr"/>
            <a:r>
              <a:rPr lang="en-US" altLang="zh-CN" sz="1600" dirty="0" smtClean="0">
                <a:latin typeface="+mn-ea"/>
                <a:ea typeface="+mn-ea"/>
              </a:rPr>
              <a:t>ETL</a:t>
            </a:r>
            <a:r>
              <a:rPr lang="zh-CN" altLang="en-US" sz="1600" dirty="0" smtClean="0">
                <a:latin typeface="+mn-ea"/>
                <a:ea typeface="+mn-ea"/>
              </a:rPr>
              <a:t>程序区</a:t>
            </a:r>
            <a:endParaRPr lang="zh-CN" altLang="en-US" sz="1600" dirty="0">
              <a:latin typeface="+mn-ea"/>
              <a:ea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1813" y="142875"/>
            <a:ext cx="8129587" cy="373063"/>
          </a:xfrm>
        </p:spPr>
        <p:txBody>
          <a:bodyPr/>
          <a:lstStyle/>
          <a:p>
            <a:pPr>
              <a:defRPr/>
            </a:pPr>
            <a:r>
              <a:rPr lang="zh-CN" altLang="en-US" dirty="0"/>
              <a:t>大数据分析平台总体架构</a:t>
            </a:r>
            <a:r>
              <a:rPr lang="en-US" altLang="zh-CN" dirty="0"/>
              <a:t>——</a:t>
            </a:r>
            <a:r>
              <a:rPr lang="zh-CN" altLang="en-US" dirty="0"/>
              <a:t>数据交换</a:t>
            </a:r>
            <a:r>
              <a:rPr lang="zh-CN" altLang="en-US" dirty="0" smtClean="0"/>
              <a:t>层</a:t>
            </a:r>
            <a:r>
              <a:rPr lang="en-US" altLang="zh-CN" dirty="0" smtClean="0"/>
              <a:t>NAS</a:t>
            </a:r>
            <a:r>
              <a:rPr lang="zh-CN" altLang="en-US" dirty="0" smtClean="0"/>
              <a:t>存储</a:t>
            </a:r>
            <a:endParaRPr lang="zh-CN" altLang="en-US" dirty="0"/>
          </a:p>
        </p:txBody>
      </p:sp>
      <p:sp>
        <p:nvSpPr>
          <p:cNvPr id="76" name="AutoShape 3"/>
          <p:cNvSpPr>
            <a:spLocks noChangeArrowheads="1"/>
          </p:cNvSpPr>
          <p:nvPr/>
        </p:nvSpPr>
        <p:spPr bwMode="auto">
          <a:xfrm>
            <a:off x="872132" y="1458091"/>
            <a:ext cx="2800350" cy="892175"/>
          </a:xfrm>
          <a:prstGeom prst="roundRect">
            <a:avLst>
              <a:gd name="adj" fmla="val 9671"/>
            </a:avLst>
          </a:prstGeom>
          <a:gradFill rotWithShape="1">
            <a:gsLst>
              <a:gs pos="0">
                <a:srgbClr val="DDEBCF"/>
              </a:gs>
              <a:gs pos="50000">
                <a:srgbClr val="9CB86E"/>
              </a:gs>
              <a:gs pos="100000">
                <a:srgbClr val="156B13"/>
              </a:gs>
            </a:gsLst>
            <a:lin ang="5400000" scaled="0"/>
          </a:gradFill>
          <a:ln w="19050" algn="ctr">
            <a:solidFill>
              <a:srgbClr val="50B78F"/>
            </a:solidFill>
            <a:round/>
            <a:headEnd type="none" w="sm" len="sm"/>
            <a:tailEnd type="none" w="sm" len="sm"/>
          </a:ln>
          <a:effectLst>
            <a:prstShdw prst="shdw17" dist="17961" dir="2700000">
              <a:schemeClr val="hlink">
                <a:gamma/>
                <a:shade val="60000"/>
                <a:invGamma/>
              </a:schemeClr>
            </a:prstShdw>
          </a:effectLst>
        </p:spPr>
        <p:txBody>
          <a:bodyPr tIns="0" bIns="0" anchor="ctr"/>
          <a:lstStyle/>
          <a:p>
            <a:pPr algn="ctr" eaLnBrk="0" hangingPunct="0">
              <a:defRPr/>
            </a:pPr>
            <a:r>
              <a:rPr lang="en-US" altLang="zh-CN" sz="2600" b="0" dirty="0" smtClean="0">
                <a:solidFill>
                  <a:schemeClr val="bg1"/>
                </a:solidFill>
                <a:effectLst>
                  <a:outerShdw blurRad="38100" dist="38100" dir="2700000" algn="tl">
                    <a:srgbClr val="000000"/>
                  </a:outerShdw>
                </a:effectLst>
                <a:latin typeface="+mn-ea"/>
                <a:ea typeface="+mn-ea"/>
                <a:cs typeface="Arial" panose="020B0604020202020204" pitchFamily="34" charset="0"/>
              </a:rPr>
              <a:t>Hadoop</a:t>
            </a:r>
            <a:r>
              <a:rPr lang="zh-CN" altLang="en-US" sz="2600" b="0" dirty="0" smtClean="0">
                <a:solidFill>
                  <a:schemeClr val="bg1"/>
                </a:solidFill>
                <a:effectLst>
                  <a:outerShdw blurRad="38100" dist="38100" dir="2700000" algn="tl">
                    <a:srgbClr val="000000"/>
                  </a:outerShdw>
                </a:effectLst>
                <a:latin typeface="+mn-ea"/>
                <a:ea typeface="+mn-ea"/>
                <a:cs typeface="Arial" panose="020B0604020202020204" pitchFamily="34" charset="0"/>
              </a:rPr>
              <a:t>集群元数据</a:t>
            </a:r>
            <a:r>
              <a:rPr lang="zh-CN" altLang="en-US" sz="2600" dirty="0">
                <a:solidFill>
                  <a:schemeClr val="bg1"/>
                </a:solidFill>
                <a:effectLst>
                  <a:outerShdw blurRad="38100" dist="38100" dir="2700000" algn="tl">
                    <a:srgbClr val="000000"/>
                  </a:outerShdw>
                </a:effectLst>
                <a:latin typeface="+mn-ea"/>
                <a:ea typeface="+mn-ea"/>
                <a:cs typeface="Arial" panose="020B0604020202020204" pitchFamily="34" charset="0"/>
              </a:rPr>
              <a:t>区</a:t>
            </a:r>
            <a:endParaRPr lang="en-US" altLang="zh-CN" sz="2600" b="0" dirty="0">
              <a:solidFill>
                <a:schemeClr val="bg1"/>
              </a:solidFill>
              <a:effectLst>
                <a:outerShdw blurRad="38100" dist="38100" dir="2700000" algn="tl">
                  <a:srgbClr val="000000"/>
                </a:outerShdw>
              </a:effectLst>
              <a:latin typeface="+mn-ea"/>
              <a:ea typeface="+mn-ea"/>
              <a:cs typeface="Arial" panose="020B0604020202020204" pitchFamily="34" charset="0"/>
            </a:endParaRPr>
          </a:p>
        </p:txBody>
      </p:sp>
      <p:sp>
        <p:nvSpPr>
          <p:cNvPr id="77" name="AutoShape 5"/>
          <p:cNvSpPr>
            <a:spLocks noChangeArrowheads="1"/>
          </p:cNvSpPr>
          <p:nvPr/>
        </p:nvSpPr>
        <p:spPr bwMode="auto">
          <a:xfrm>
            <a:off x="835620" y="4736279"/>
            <a:ext cx="2801937" cy="892175"/>
          </a:xfrm>
          <a:prstGeom prst="roundRect">
            <a:avLst>
              <a:gd name="adj" fmla="val 9671"/>
            </a:avLst>
          </a:prstGeom>
          <a:gradFill rotWithShape="1">
            <a:gsLst>
              <a:gs pos="0">
                <a:srgbClr val="569EE0"/>
              </a:gs>
              <a:gs pos="100000">
                <a:srgbClr val="93C1E2"/>
              </a:gs>
            </a:gsLst>
            <a:lin ang="5400000" scaled="1"/>
          </a:gradFill>
          <a:ln w="19050" algn="ctr">
            <a:solidFill>
              <a:schemeClr val="folHlink"/>
            </a:solidFill>
            <a:round/>
            <a:headEnd type="none" w="sm" len="sm"/>
            <a:tailEnd type="none" w="sm" len="sm"/>
          </a:ln>
          <a:effectLst>
            <a:prstShdw prst="shdw17" dist="17961" dir="2700000">
              <a:schemeClr val="folHlink">
                <a:gamma/>
                <a:shade val="60000"/>
                <a:invGamma/>
              </a:schemeClr>
            </a:prstShdw>
          </a:effectLst>
        </p:spPr>
        <p:txBody>
          <a:bodyPr tIns="0" bIns="0" anchor="ctr"/>
          <a:lstStyle/>
          <a:p>
            <a:pPr algn="ctr" eaLnBrk="0" hangingPunct="0">
              <a:defRPr/>
            </a:pPr>
            <a:r>
              <a:rPr lang="zh-CN" altLang="en-US" sz="2600" dirty="0">
                <a:solidFill>
                  <a:schemeClr val="bg1"/>
                </a:solidFill>
                <a:effectLst>
                  <a:outerShdw blurRad="38100" dist="38100" dir="2700000" algn="tl">
                    <a:srgbClr val="000000"/>
                  </a:outerShdw>
                </a:effectLst>
                <a:latin typeface="+mn-ea"/>
                <a:ea typeface="+mn-ea"/>
                <a:cs typeface="Arial" panose="020B0604020202020204" pitchFamily="34" charset="0"/>
              </a:rPr>
              <a:t>数据</a:t>
            </a:r>
            <a:r>
              <a:rPr lang="zh-CN" altLang="en-US" sz="2600" dirty="0" smtClean="0">
                <a:solidFill>
                  <a:schemeClr val="bg1"/>
                </a:solidFill>
                <a:effectLst>
                  <a:outerShdw blurRad="38100" dist="38100" dir="2700000" algn="tl">
                    <a:srgbClr val="000000"/>
                  </a:outerShdw>
                </a:effectLst>
                <a:latin typeface="+mn-ea"/>
                <a:ea typeface="+mn-ea"/>
                <a:cs typeface="Arial" panose="020B0604020202020204" pitchFamily="34" charset="0"/>
              </a:rPr>
              <a:t>平台</a:t>
            </a:r>
            <a:r>
              <a:rPr lang="en-US" altLang="zh-CN" sz="2600" dirty="0" smtClean="0">
                <a:solidFill>
                  <a:schemeClr val="bg1"/>
                </a:solidFill>
                <a:effectLst>
                  <a:outerShdw blurRad="38100" dist="38100" dir="2700000" algn="tl">
                    <a:srgbClr val="000000"/>
                  </a:outerShdw>
                </a:effectLst>
                <a:latin typeface="+mn-ea"/>
                <a:ea typeface="+mn-ea"/>
                <a:cs typeface="Arial" panose="020B0604020202020204" pitchFamily="34" charset="0"/>
              </a:rPr>
              <a:t>ETL</a:t>
            </a:r>
            <a:r>
              <a:rPr lang="zh-CN" altLang="en-US" sz="2600" dirty="0" smtClean="0">
                <a:solidFill>
                  <a:schemeClr val="bg1"/>
                </a:solidFill>
                <a:effectLst>
                  <a:outerShdw blurRad="38100" dist="38100" dir="2700000" algn="tl">
                    <a:srgbClr val="000000"/>
                  </a:outerShdw>
                </a:effectLst>
                <a:latin typeface="+mn-ea"/>
                <a:ea typeface="+mn-ea"/>
                <a:cs typeface="Arial" panose="020B0604020202020204" pitchFamily="34" charset="0"/>
              </a:rPr>
              <a:t>数据处理程序区</a:t>
            </a:r>
            <a:endParaRPr lang="en-US" altLang="zh-CN" sz="2600" b="0" dirty="0">
              <a:solidFill>
                <a:schemeClr val="bg1"/>
              </a:solidFill>
              <a:effectLst>
                <a:outerShdw blurRad="38100" dist="38100" dir="2700000" algn="tl">
                  <a:srgbClr val="000000"/>
                </a:outerShdw>
              </a:effectLst>
              <a:latin typeface="+mn-ea"/>
              <a:ea typeface="+mn-ea"/>
              <a:cs typeface="Arial" panose="020B0604020202020204" pitchFamily="34" charset="0"/>
            </a:endParaRPr>
          </a:p>
        </p:txBody>
      </p:sp>
      <p:sp>
        <p:nvSpPr>
          <p:cNvPr id="78" name="AutoShape 6"/>
          <p:cNvSpPr>
            <a:spLocks noChangeArrowheads="1"/>
          </p:cNvSpPr>
          <p:nvPr/>
        </p:nvSpPr>
        <p:spPr bwMode="auto">
          <a:xfrm>
            <a:off x="861020" y="2926529"/>
            <a:ext cx="2801937" cy="893762"/>
          </a:xfrm>
          <a:prstGeom prst="roundRect">
            <a:avLst>
              <a:gd name="adj" fmla="val 9671"/>
            </a:avLst>
          </a:prstGeom>
          <a:gradFill flip="none" rotWithShape="1">
            <a:gsLst>
              <a:gs pos="0">
                <a:srgbClr val="EC773C"/>
              </a:gs>
              <a:gs pos="100000">
                <a:srgbClr val="F3A882"/>
              </a:gs>
            </a:gsLst>
            <a:lin ang="5400000" scaled="1"/>
            <a:tileRect/>
          </a:gradFill>
          <a:ln w="19050" algn="ctr">
            <a:solidFill>
              <a:srgbClr val="EC773C"/>
            </a:solidFill>
            <a:round/>
            <a:headEnd type="none" w="sm" len="sm"/>
            <a:tailEnd type="none" w="sm" len="sm"/>
          </a:ln>
          <a:effectLst>
            <a:prstShdw prst="shdw17" dist="17961" dir="2700000">
              <a:schemeClr val="accent2">
                <a:gamma/>
                <a:shade val="60000"/>
                <a:invGamma/>
              </a:schemeClr>
            </a:prstShdw>
          </a:effectLst>
        </p:spPr>
        <p:txBody>
          <a:bodyPr tIns="0" bIns="0" anchor="ctr"/>
          <a:lstStyle/>
          <a:p>
            <a:pPr algn="ctr" eaLnBrk="0" hangingPunct="0">
              <a:defRPr/>
            </a:pPr>
            <a:r>
              <a:rPr lang="zh-CN" altLang="en-US" sz="2600" dirty="0">
                <a:solidFill>
                  <a:schemeClr val="bg1"/>
                </a:solidFill>
                <a:effectLst>
                  <a:outerShdw blurRad="38100" dist="38100" dir="2700000" algn="tl">
                    <a:srgbClr val="000000"/>
                  </a:outerShdw>
                </a:effectLst>
                <a:latin typeface="+mn-ea"/>
                <a:ea typeface="+mn-ea"/>
                <a:cs typeface="Arial" panose="020B0604020202020204" pitchFamily="34" charset="0"/>
              </a:rPr>
              <a:t>数据</a:t>
            </a:r>
            <a:r>
              <a:rPr lang="zh-CN" altLang="en-US" sz="2600" dirty="0" smtClean="0">
                <a:solidFill>
                  <a:schemeClr val="bg1"/>
                </a:solidFill>
                <a:effectLst>
                  <a:outerShdw blurRad="38100" dist="38100" dir="2700000" algn="tl">
                    <a:srgbClr val="000000"/>
                  </a:outerShdw>
                </a:effectLst>
                <a:latin typeface="+mn-ea"/>
                <a:ea typeface="+mn-ea"/>
                <a:cs typeface="Arial" panose="020B0604020202020204" pitchFamily="34" charset="0"/>
              </a:rPr>
              <a:t>平台临时数据区</a:t>
            </a:r>
            <a:endParaRPr lang="en-US" altLang="zh-CN" sz="2600" b="0" dirty="0">
              <a:solidFill>
                <a:schemeClr val="bg1"/>
              </a:solidFill>
              <a:effectLst>
                <a:outerShdw blurRad="38100" dist="38100" dir="2700000" algn="tl">
                  <a:srgbClr val="000000"/>
                </a:outerShdw>
              </a:effectLst>
              <a:latin typeface="+mn-ea"/>
              <a:ea typeface="+mn-ea"/>
              <a:cs typeface="Arial" panose="020B0604020202020204" pitchFamily="34" charset="0"/>
            </a:endParaRPr>
          </a:p>
        </p:txBody>
      </p:sp>
      <p:grpSp>
        <p:nvGrpSpPr>
          <p:cNvPr id="79" name="Group 7"/>
          <p:cNvGrpSpPr/>
          <p:nvPr/>
        </p:nvGrpSpPr>
        <p:grpSpPr bwMode="auto">
          <a:xfrm>
            <a:off x="2334219" y="1175516"/>
            <a:ext cx="8395507" cy="1444625"/>
            <a:chOff x="1464" y="1058"/>
            <a:chExt cx="4341" cy="662"/>
          </a:xfrm>
        </p:grpSpPr>
        <p:pic>
          <p:nvPicPr>
            <p:cNvPr id="80" name="Picture 8" descr="3-00663_box_green"/>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64" y="1074"/>
              <a:ext cx="4080"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Rectangle 9"/>
            <p:cNvSpPr>
              <a:spLocks noChangeArrowheads="1"/>
            </p:cNvSpPr>
            <p:nvPr/>
          </p:nvSpPr>
          <p:spPr bwMode="auto">
            <a:xfrm>
              <a:off x="2236" y="1058"/>
              <a:ext cx="3569" cy="662"/>
            </a:xfrm>
            <a:prstGeom prst="rect">
              <a:avLst/>
            </a:prstGeom>
            <a:noFill/>
            <a:ln w="19050" algn="ctr">
              <a:noFill/>
              <a:miter lim="800000"/>
            </a:ln>
            <a:effectLst>
              <a:prstShdw prst="shdw17" dist="17961" dir="2700000">
                <a:schemeClr val="tx2">
                  <a:gamma/>
                  <a:shade val="60000"/>
                  <a:invGamma/>
                </a:schemeClr>
              </a:prstShdw>
            </a:effectLst>
          </p:spPr>
          <p:txBody>
            <a:bodyPr tIns="0" bIns="0" anchor="ctr"/>
            <a:lstStyle/>
            <a:p>
              <a:pPr marL="233680" indent="-233680" eaLnBrk="0" hangingPunct="0">
                <a:lnSpc>
                  <a:spcPct val="120000"/>
                </a:lnSpc>
                <a:spcAft>
                  <a:spcPct val="20000"/>
                </a:spcAft>
                <a:buFontTx/>
                <a:buBlip>
                  <a:blip r:embed="rId2"/>
                </a:buBlip>
                <a:defRPr/>
              </a:pPr>
              <a:r>
                <a:rPr lang="zh-CN" altLang="en-US" sz="1800" dirty="0" smtClean="0">
                  <a:solidFill>
                    <a:schemeClr val="tx1"/>
                  </a:solidFill>
                  <a:latin typeface="+mn-ea"/>
                  <a:ea typeface="+mn-ea"/>
                  <a:cs typeface="Arial" panose="020B0604020202020204" pitchFamily="34" charset="0"/>
                </a:rPr>
                <a:t>存储数据平台各个</a:t>
              </a:r>
              <a:r>
                <a:rPr lang="en-US" altLang="zh-CN" sz="1800" dirty="0" smtClean="0">
                  <a:solidFill>
                    <a:schemeClr val="tx1"/>
                  </a:solidFill>
                  <a:latin typeface="+mn-ea"/>
                  <a:ea typeface="+mn-ea"/>
                  <a:cs typeface="Arial" panose="020B0604020202020204" pitchFamily="34" charset="0"/>
                </a:rPr>
                <a:t>Hadoop</a:t>
              </a:r>
              <a:r>
                <a:rPr lang="zh-CN" altLang="en-US" sz="1800" dirty="0" smtClean="0">
                  <a:solidFill>
                    <a:schemeClr val="tx1"/>
                  </a:solidFill>
                  <a:latin typeface="+mn-ea"/>
                  <a:ea typeface="+mn-ea"/>
                  <a:cs typeface="Arial" panose="020B0604020202020204" pitchFamily="34" charset="0"/>
                </a:rPr>
                <a:t>集群的元数据信息，如：</a:t>
              </a:r>
              <a:r>
                <a:rPr lang="en-US" altLang="zh-CN" sz="1800" dirty="0" smtClean="0">
                  <a:solidFill>
                    <a:schemeClr val="tx1"/>
                  </a:solidFill>
                  <a:latin typeface="+mn-ea"/>
                  <a:ea typeface="+mn-ea"/>
                  <a:cs typeface="Arial" panose="020B0604020202020204" pitchFamily="34" charset="0"/>
                </a:rPr>
                <a:t>HDFS</a:t>
              </a:r>
              <a:r>
                <a:rPr lang="zh-CN" altLang="en-US" sz="1800" dirty="0" smtClean="0">
                  <a:solidFill>
                    <a:schemeClr val="tx1"/>
                  </a:solidFill>
                  <a:latin typeface="+mn-ea"/>
                  <a:ea typeface="+mn-ea"/>
                  <a:cs typeface="Arial" panose="020B0604020202020204" pitchFamily="34" charset="0"/>
                </a:rPr>
                <a:t>文件系统元数据</a:t>
              </a:r>
              <a:endParaRPr lang="en-US" altLang="zh-CN" sz="1800" dirty="0">
                <a:solidFill>
                  <a:schemeClr val="tx1"/>
                </a:solidFill>
                <a:latin typeface="+mn-ea"/>
                <a:ea typeface="+mn-ea"/>
                <a:cs typeface="Arial" panose="020B0604020202020204" pitchFamily="34" charset="0"/>
              </a:endParaRPr>
            </a:p>
          </p:txBody>
        </p:sp>
      </p:grpSp>
      <p:grpSp>
        <p:nvGrpSpPr>
          <p:cNvPr id="82" name="Group 10"/>
          <p:cNvGrpSpPr/>
          <p:nvPr/>
        </p:nvGrpSpPr>
        <p:grpSpPr bwMode="auto">
          <a:xfrm>
            <a:off x="2643782" y="2648716"/>
            <a:ext cx="7941552" cy="1635125"/>
            <a:chOff x="1664" y="2983"/>
            <a:chExt cx="3905" cy="778"/>
          </a:xfrm>
        </p:grpSpPr>
        <p:pic>
          <p:nvPicPr>
            <p:cNvPr id="83" name="Picture 11" descr="3-00663_box_orange_fad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4" y="2983"/>
              <a:ext cx="3823" cy="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Rectangle 12"/>
            <p:cNvSpPr>
              <a:spLocks noChangeArrowheads="1"/>
            </p:cNvSpPr>
            <p:nvPr/>
          </p:nvSpPr>
          <p:spPr bwMode="auto">
            <a:xfrm>
              <a:off x="2246" y="2987"/>
              <a:ext cx="3323" cy="743"/>
            </a:xfrm>
            <a:prstGeom prst="rect">
              <a:avLst/>
            </a:prstGeom>
            <a:noFill/>
            <a:ln w="19050" algn="ctr">
              <a:noFill/>
              <a:miter lim="800000"/>
            </a:ln>
            <a:effectLst>
              <a:prstShdw prst="shdw17" dist="17961" dir="2700000">
                <a:schemeClr val="tx2">
                  <a:gamma/>
                  <a:shade val="60000"/>
                  <a:invGamma/>
                </a:schemeClr>
              </a:prstShdw>
            </a:effectLst>
          </p:spPr>
          <p:txBody>
            <a:bodyPr tIns="0" bIns="0" anchor="ctr"/>
            <a:lstStyle/>
            <a:p>
              <a:pPr marL="233680" indent="-233680" eaLnBrk="0" hangingPunct="0">
                <a:lnSpc>
                  <a:spcPct val="120000"/>
                </a:lnSpc>
                <a:spcAft>
                  <a:spcPct val="20000"/>
                </a:spcAft>
                <a:buFontTx/>
                <a:buBlip>
                  <a:blip r:embed="rId2"/>
                </a:buBlip>
                <a:defRPr/>
              </a:pPr>
              <a:r>
                <a:rPr lang="zh-CN" altLang="en-US" sz="1800" dirty="0" smtClean="0">
                  <a:latin typeface="+mn-ea"/>
                  <a:ea typeface="+mn-ea"/>
                </a:rPr>
                <a:t>暴风金融数据</a:t>
              </a:r>
              <a:r>
                <a:rPr lang="zh-CN" altLang="en-US" sz="1800" dirty="0">
                  <a:latin typeface="+mn-ea"/>
                  <a:ea typeface="+mn-ea"/>
                </a:rPr>
                <a:t>交换</a:t>
              </a:r>
              <a:r>
                <a:rPr lang="zh-CN" altLang="en-US" sz="1800" dirty="0" smtClean="0">
                  <a:latin typeface="+mn-ea"/>
                  <a:ea typeface="+mn-ea"/>
                </a:rPr>
                <a:t>平台每日获取运输数据推送平台提供的业务系统变化数据，暂存在</a:t>
              </a:r>
              <a:r>
                <a:rPr lang="en-US" altLang="zh-CN" sz="1800" dirty="0" smtClean="0">
                  <a:latin typeface="+mn-ea"/>
                  <a:ea typeface="+mn-ea"/>
                </a:rPr>
                <a:t>NAS</a:t>
              </a:r>
              <a:r>
                <a:rPr lang="zh-CN" altLang="en-US" sz="1800" dirty="0" smtClean="0">
                  <a:latin typeface="+mn-ea"/>
                  <a:ea typeface="+mn-ea"/>
                </a:rPr>
                <a:t>临时数据区</a:t>
              </a:r>
              <a:endParaRPr lang="en-US" altLang="zh-CN" sz="1800" dirty="0">
                <a:latin typeface="+mn-ea"/>
                <a:ea typeface="+mn-ea"/>
              </a:endParaRPr>
            </a:p>
            <a:p>
              <a:pPr marL="233680" indent="-233680" eaLnBrk="0" hangingPunct="0">
                <a:lnSpc>
                  <a:spcPct val="120000"/>
                </a:lnSpc>
                <a:spcAft>
                  <a:spcPct val="20000"/>
                </a:spcAft>
                <a:buFontTx/>
                <a:buBlip>
                  <a:blip r:embed="rId2"/>
                </a:buBlip>
                <a:defRPr/>
              </a:pPr>
              <a:r>
                <a:rPr lang="zh-CN" altLang="en-US" sz="1800" dirty="0" smtClean="0">
                  <a:latin typeface="+mn-ea"/>
                  <a:ea typeface="+mn-ea"/>
                  <a:cs typeface="Arial" panose="020B0604020202020204" pitchFamily="34" charset="0"/>
                </a:rPr>
                <a:t>金融数据平台加工计算结果返回给业务系统，暂存在</a:t>
              </a:r>
              <a:r>
                <a:rPr lang="en-US" altLang="zh-CN" sz="1800" dirty="0" smtClean="0">
                  <a:latin typeface="+mn-ea"/>
                  <a:ea typeface="+mn-ea"/>
                  <a:cs typeface="Arial" panose="020B0604020202020204" pitchFamily="34" charset="0"/>
                </a:rPr>
                <a:t>NAS</a:t>
              </a:r>
              <a:r>
                <a:rPr lang="zh-CN" altLang="en-US" sz="1800" dirty="0" smtClean="0">
                  <a:latin typeface="+mn-ea"/>
                  <a:ea typeface="+mn-ea"/>
                  <a:cs typeface="Arial" panose="020B0604020202020204" pitchFamily="34" charset="0"/>
                </a:rPr>
                <a:t>临时数据区</a:t>
              </a:r>
              <a:endParaRPr lang="en-US" altLang="zh-CN" sz="1800" dirty="0">
                <a:latin typeface="+mn-ea"/>
                <a:ea typeface="+mn-ea"/>
                <a:cs typeface="Arial" panose="020B0604020202020204" pitchFamily="34" charset="0"/>
              </a:endParaRPr>
            </a:p>
          </p:txBody>
        </p:sp>
      </p:grpSp>
      <p:grpSp>
        <p:nvGrpSpPr>
          <p:cNvPr id="85" name="Group 13"/>
          <p:cNvGrpSpPr/>
          <p:nvPr/>
        </p:nvGrpSpPr>
        <p:grpSpPr bwMode="auto">
          <a:xfrm>
            <a:off x="1826220" y="4309241"/>
            <a:ext cx="8903506" cy="1811338"/>
            <a:chOff x="1167" y="1711"/>
            <a:chExt cx="5378" cy="626"/>
          </a:xfrm>
        </p:grpSpPr>
        <p:pic>
          <p:nvPicPr>
            <p:cNvPr id="86" name="Picture 14" descr="3-00663_box_blu"/>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67" y="1711"/>
              <a:ext cx="5378" cy="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Rectangle 15"/>
            <p:cNvSpPr>
              <a:spLocks noChangeArrowheads="1"/>
            </p:cNvSpPr>
            <p:nvPr/>
          </p:nvSpPr>
          <p:spPr bwMode="auto">
            <a:xfrm>
              <a:off x="2376" y="1758"/>
              <a:ext cx="4169" cy="501"/>
            </a:xfrm>
            <a:prstGeom prst="rect">
              <a:avLst/>
            </a:prstGeom>
            <a:noFill/>
            <a:ln w="19050" algn="ctr">
              <a:noFill/>
              <a:miter lim="800000"/>
            </a:ln>
            <a:effectLst>
              <a:prstShdw prst="shdw17" dist="17961" dir="2700000">
                <a:schemeClr val="tx2">
                  <a:gamma/>
                  <a:shade val="60000"/>
                  <a:invGamma/>
                </a:schemeClr>
              </a:prstShdw>
            </a:effectLst>
          </p:spPr>
          <p:txBody>
            <a:bodyPr tIns="0" bIns="0" anchor="ctr"/>
            <a:lstStyle/>
            <a:p>
              <a:pPr marL="233680" indent="-233680" eaLnBrk="0" hangingPunct="0">
                <a:lnSpc>
                  <a:spcPct val="120000"/>
                </a:lnSpc>
                <a:spcAft>
                  <a:spcPct val="20000"/>
                </a:spcAft>
                <a:buFontTx/>
                <a:buBlip>
                  <a:blip r:embed="rId2"/>
                </a:buBlip>
                <a:defRPr/>
              </a:pPr>
              <a:r>
                <a:rPr lang="zh-CN" altLang="en-US" sz="1800" dirty="0" smtClean="0">
                  <a:latin typeface="+mn-ea"/>
                  <a:ea typeface="+mn-ea"/>
                </a:rPr>
                <a:t>数据平台</a:t>
              </a:r>
              <a:r>
                <a:rPr lang="en-US" altLang="zh-CN" sz="1800" dirty="0" smtClean="0">
                  <a:latin typeface="+mn-ea"/>
                  <a:ea typeface="+mn-ea"/>
                </a:rPr>
                <a:t>ETL</a:t>
              </a:r>
              <a:r>
                <a:rPr lang="zh-CN" altLang="en-US" sz="1800" dirty="0" smtClean="0">
                  <a:latin typeface="+mn-ea"/>
                  <a:ea typeface="+mn-ea"/>
                </a:rPr>
                <a:t>加工处理程序（数据压缩、数据加载、各数据数据处理等）统一存储在</a:t>
              </a:r>
              <a:r>
                <a:rPr lang="en-US" altLang="zh-CN" sz="1800" dirty="0" smtClean="0">
                  <a:latin typeface="+mn-ea"/>
                  <a:ea typeface="+mn-ea"/>
                </a:rPr>
                <a:t>NAS</a:t>
              </a:r>
              <a:r>
                <a:rPr lang="zh-CN" altLang="en-US" sz="1800" dirty="0" smtClean="0">
                  <a:latin typeface="+mn-ea"/>
                  <a:ea typeface="+mn-ea"/>
                </a:rPr>
                <a:t>集群指定目录，各接口服务器通过文件系统</a:t>
              </a:r>
              <a:r>
                <a:rPr lang="en-US" altLang="zh-CN" sz="1800" dirty="0" smtClean="0">
                  <a:latin typeface="+mn-ea"/>
                  <a:ea typeface="+mn-ea"/>
                </a:rPr>
                <a:t>Link</a:t>
              </a:r>
              <a:r>
                <a:rPr lang="zh-CN" altLang="en-US" sz="1800" dirty="0">
                  <a:latin typeface="+mn-ea"/>
                  <a:ea typeface="+mn-ea"/>
                </a:rPr>
                <a:t>建立映射</a:t>
              </a:r>
              <a:endParaRPr lang="en-US" altLang="zh-CN" sz="1800" dirty="0">
                <a:latin typeface="+mn-ea"/>
                <a:ea typeface="+mn-ea"/>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大数据分析平台总体</a:t>
            </a:r>
            <a:r>
              <a:rPr lang="zh-CN" altLang="en-US" dirty="0" smtClean="0"/>
              <a:t>架构</a:t>
            </a:r>
            <a:r>
              <a:rPr lang="en-US" altLang="zh-CN" dirty="0" smtClean="0"/>
              <a:t>——</a:t>
            </a:r>
            <a:r>
              <a:rPr lang="zh-CN" altLang="en-US" dirty="0" smtClean="0"/>
              <a:t>数据交换层大数据交换组件</a:t>
            </a:r>
            <a:endParaRPr lang="zh-CN" altLang="en-US" dirty="0"/>
          </a:p>
        </p:txBody>
      </p:sp>
      <p:sp>
        <p:nvSpPr>
          <p:cNvPr id="25" name="Rectangle 38"/>
          <p:cNvSpPr/>
          <p:nvPr/>
        </p:nvSpPr>
        <p:spPr>
          <a:xfrm>
            <a:off x="1221371" y="2979573"/>
            <a:ext cx="2048934" cy="3285900"/>
          </a:xfrm>
          <a:prstGeom prst="rect">
            <a:avLst/>
          </a:prstGeom>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企业内部非结构化、半结构化数据，如：音频、视频、邮件、</a:t>
            </a:r>
            <a:r>
              <a:rPr lang="en-US" altLang="zh-CN" sz="1400" b="1" dirty="0">
                <a:solidFill>
                  <a:schemeClr val="tx1">
                    <a:lumMod val="50000"/>
                    <a:lumOff val="50000"/>
                  </a:schemeClr>
                </a:solidFill>
                <a:latin typeface="+mj-ea"/>
                <a:ea typeface="+mj-ea"/>
              </a:rPr>
              <a:t>Office</a:t>
            </a:r>
            <a:r>
              <a:rPr lang="zh-CN" altLang="en-US" sz="1400" b="1" dirty="0">
                <a:solidFill>
                  <a:schemeClr val="tx1">
                    <a:lumMod val="50000"/>
                    <a:lumOff val="50000"/>
                  </a:schemeClr>
                </a:solidFill>
                <a:latin typeface="+mj-ea"/>
                <a:ea typeface="+mj-ea"/>
              </a:rPr>
              <a:t>文档、抵押品扫描件等</a:t>
            </a:r>
            <a:endParaRPr lang="en-US" altLang="zh-CN" sz="14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企业外部非结构化、半结构化数据，如：微博、贴吧、论坛、用户点击流、用户移动位置等</a:t>
            </a:r>
            <a:endParaRPr lang="zh-CN" altLang="en-US" sz="1400" b="1" dirty="0">
              <a:solidFill>
                <a:schemeClr val="tx1">
                  <a:lumMod val="50000"/>
                  <a:lumOff val="50000"/>
                </a:schemeClr>
              </a:solidFill>
              <a:latin typeface="+mj-ea"/>
              <a:ea typeface="+mj-ea"/>
            </a:endParaRPr>
          </a:p>
        </p:txBody>
      </p:sp>
      <p:sp>
        <p:nvSpPr>
          <p:cNvPr id="26" name="Rectangle 19"/>
          <p:cNvSpPr>
            <a:spLocks noChangeArrowheads="1"/>
          </p:cNvSpPr>
          <p:nvPr/>
        </p:nvSpPr>
        <p:spPr bwMode="auto">
          <a:xfrm>
            <a:off x="5653670" y="2993963"/>
            <a:ext cx="2016125" cy="3323987"/>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批量采集：大数据源以</a:t>
            </a:r>
            <a:r>
              <a:rPr lang="en-US" altLang="zh-CN" sz="1400" b="1" dirty="0" smtClean="0">
                <a:solidFill>
                  <a:schemeClr val="tx1">
                    <a:lumMod val="50000"/>
                    <a:lumOff val="50000"/>
                  </a:schemeClr>
                </a:solidFill>
                <a:latin typeface="+mj-ea"/>
                <a:ea typeface="+mj-ea"/>
              </a:rPr>
              <a:t>SFTP</a:t>
            </a:r>
            <a:r>
              <a:rPr lang="zh-CN" altLang="en-US" sz="1400" b="1" dirty="0" smtClean="0">
                <a:solidFill>
                  <a:schemeClr val="tx1">
                    <a:lumMod val="50000"/>
                    <a:lumOff val="50000"/>
                  </a:schemeClr>
                </a:solidFill>
                <a:latin typeface="+mj-ea"/>
                <a:ea typeface="+mj-ea"/>
              </a:rPr>
              <a:t>协议批量传输数据</a:t>
            </a:r>
            <a:r>
              <a:rPr lang="zh-CN" altLang="en-US" sz="1400" b="1" dirty="0" smtClean="0">
                <a:solidFill>
                  <a:schemeClr val="tx1">
                    <a:lumMod val="50000"/>
                    <a:lumOff val="50000"/>
                  </a:schemeClr>
                </a:solidFill>
                <a:latin typeface="+mj-ea"/>
              </a:rPr>
              <a:t>文件</a:t>
            </a:r>
            <a:endParaRPr lang="en-US" altLang="zh-CN" sz="1400" b="1" dirty="0" smtClean="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在线</a:t>
            </a:r>
            <a:r>
              <a:rPr lang="zh-CN" altLang="en-US" sz="1400" b="1" dirty="0" smtClean="0">
                <a:solidFill>
                  <a:schemeClr val="tx1">
                    <a:lumMod val="50000"/>
                    <a:lumOff val="50000"/>
                  </a:schemeClr>
                </a:solidFill>
                <a:latin typeface="+mj-ea"/>
                <a:ea typeface="+mj-ea"/>
              </a:rPr>
              <a:t>访问：开发</a:t>
            </a:r>
            <a:r>
              <a:rPr lang="en-US" altLang="zh-CN" sz="1400" b="1" dirty="0" smtClean="0">
                <a:solidFill>
                  <a:schemeClr val="tx1">
                    <a:lumMod val="50000"/>
                    <a:lumOff val="50000"/>
                  </a:schemeClr>
                </a:solidFill>
                <a:latin typeface="+mj-ea"/>
                <a:ea typeface="+mj-ea"/>
              </a:rPr>
              <a:t>Java</a:t>
            </a:r>
            <a:r>
              <a:rPr lang="zh-CN" altLang="en-US" sz="1400" b="1" dirty="0" smtClean="0">
                <a:solidFill>
                  <a:schemeClr val="tx1">
                    <a:lumMod val="50000"/>
                    <a:lumOff val="50000"/>
                  </a:schemeClr>
                </a:solidFill>
                <a:latin typeface="+mj-ea"/>
                <a:ea typeface="+mj-ea"/>
              </a:rPr>
              <a:t>或</a:t>
            </a:r>
            <a:r>
              <a:rPr lang="en-US" altLang="zh-CN" sz="1400" b="1" dirty="0" smtClean="0">
                <a:solidFill>
                  <a:schemeClr val="tx1">
                    <a:lumMod val="50000"/>
                    <a:lumOff val="50000"/>
                  </a:schemeClr>
                </a:solidFill>
                <a:latin typeface="+mj-ea"/>
                <a:ea typeface="+mj-ea"/>
              </a:rPr>
              <a:t>C</a:t>
            </a:r>
            <a:r>
              <a:rPr lang="zh-CN" altLang="en-US" sz="1400" b="1" dirty="0" smtClean="0">
                <a:solidFill>
                  <a:schemeClr val="tx1">
                    <a:lumMod val="50000"/>
                    <a:lumOff val="50000"/>
                  </a:schemeClr>
                </a:solidFill>
                <a:latin typeface="+mj-ea"/>
                <a:ea typeface="+mj-ea"/>
              </a:rPr>
              <a:t>应用，调用大据源</a:t>
            </a:r>
            <a:r>
              <a:rPr lang="en-US" altLang="zh-CN" sz="1400" b="1" dirty="0" smtClean="0">
                <a:solidFill>
                  <a:schemeClr val="tx1">
                    <a:lumMod val="50000"/>
                    <a:lumOff val="50000"/>
                  </a:schemeClr>
                </a:solidFill>
                <a:latin typeface="+mj-ea"/>
                <a:ea typeface="+mj-ea"/>
              </a:rPr>
              <a:t>API</a:t>
            </a:r>
            <a:r>
              <a:rPr lang="zh-CN" altLang="en-US" sz="1400" b="1" dirty="0" smtClean="0">
                <a:solidFill>
                  <a:schemeClr val="tx1">
                    <a:lumMod val="50000"/>
                    <a:lumOff val="50000"/>
                  </a:schemeClr>
                </a:solidFill>
                <a:latin typeface="+mj-ea"/>
                <a:ea typeface="+mj-ea"/>
              </a:rPr>
              <a:t>，或以网络平台爬虫方式抓取源系统</a:t>
            </a:r>
            <a:r>
              <a:rPr lang="zh-CN" altLang="en-US" sz="1400" b="1" dirty="0">
                <a:solidFill>
                  <a:schemeClr val="tx1">
                    <a:lumMod val="50000"/>
                    <a:lumOff val="50000"/>
                  </a:schemeClr>
                </a:solidFill>
                <a:latin typeface="+mj-ea"/>
                <a:ea typeface="+mj-ea"/>
              </a:rPr>
              <a:t>非</a:t>
            </a:r>
            <a:r>
              <a:rPr lang="zh-CN" altLang="en-US" sz="1400" b="1" dirty="0" smtClean="0">
                <a:solidFill>
                  <a:schemeClr val="tx1">
                    <a:lumMod val="50000"/>
                    <a:lumOff val="50000"/>
                  </a:schemeClr>
                </a:solidFill>
                <a:latin typeface="+mj-ea"/>
                <a:ea typeface="+mj-ea"/>
              </a:rPr>
              <a:t>结构化、半结构化数据</a:t>
            </a:r>
            <a:endParaRPr lang="en-US" altLang="zh-CN" sz="1400" b="1" dirty="0" smtClean="0">
              <a:solidFill>
                <a:schemeClr val="tx1">
                  <a:lumMod val="50000"/>
                  <a:lumOff val="50000"/>
                </a:schemeClr>
              </a:solidFill>
              <a:latin typeface="+mj-ea"/>
              <a:ea typeface="+mj-ea"/>
            </a:endParaRPr>
          </a:p>
        </p:txBody>
      </p:sp>
      <p:sp>
        <p:nvSpPr>
          <p:cNvPr id="27" name="Rectangle 20"/>
          <p:cNvSpPr>
            <a:spLocks noChangeArrowheads="1"/>
          </p:cNvSpPr>
          <p:nvPr/>
        </p:nvSpPr>
        <p:spPr bwMode="auto">
          <a:xfrm>
            <a:off x="3454983" y="2983802"/>
            <a:ext cx="2006601" cy="3130088"/>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组件以实时和批量两种模式实现下列功能：</a:t>
            </a:r>
            <a:endParaRPr lang="en-US" altLang="zh-CN" sz="14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数据采集</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数据传输到数据交换</a:t>
            </a:r>
            <a:r>
              <a:rPr lang="zh-CN" altLang="en-US" sz="1200" b="1" dirty="0">
                <a:solidFill>
                  <a:schemeClr val="tx1">
                    <a:lumMod val="50000"/>
                    <a:lumOff val="50000"/>
                  </a:schemeClr>
                </a:solidFill>
                <a:latin typeface="+mj-ea"/>
                <a:ea typeface="+mj-ea"/>
              </a:rPr>
              <a:t>平台</a:t>
            </a:r>
            <a:r>
              <a:rPr lang="zh-CN" altLang="en-US" sz="1200" b="1" dirty="0" smtClean="0">
                <a:solidFill>
                  <a:schemeClr val="tx1">
                    <a:lumMod val="50000"/>
                    <a:lumOff val="50000"/>
                  </a:schemeClr>
                </a:solidFill>
                <a:latin typeface="+mj-ea"/>
                <a:ea typeface="+mj-ea"/>
              </a:rPr>
              <a:t>（接口服务器）</a:t>
            </a:r>
            <a:r>
              <a:rPr lang="en-US" altLang="zh-CN" sz="1200" b="1" dirty="0" smtClean="0">
                <a:solidFill>
                  <a:schemeClr val="tx1">
                    <a:lumMod val="50000"/>
                    <a:lumOff val="50000"/>
                  </a:schemeClr>
                </a:solidFill>
                <a:latin typeface="+mj-ea"/>
                <a:ea typeface="+mj-ea"/>
              </a:rPr>
              <a:t>NAS</a:t>
            </a:r>
            <a:r>
              <a:rPr lang="zh-CN" altLang="en-US" sz="1200" b="1" dirty="0" smtClean="0">
                <a:solidFill>
                  <a:schemeClr val="tx1">
                    <a:lumMod val="50000"/>
                    <a:lumOff val="50000"/>
                  </a:schemeClr>
                </a:solidFill>
                <a:latin typeface="+mj-ea"/>
                <a:ea typeface="+mj-ea"/>
              </a:rPr>
              <a:t>指定目录</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存储</a:t>
            </a:r>
            <a:r>
              <a:rPr lang="zh-CN" altLang="en-US" sz="1200" b="1" dirty="0">
                <a:solidFill>
                  <a:schemeClr val="tx1">
                    <a:lumMod val="50000"/>
                    <a:lumOff val="50000"/>
                  </a:schemeClr>
                </a:solidFill>
                <a:latin typeface="+mj-ea"/>
                <a:ea typeface="+mj-ea"/>
              </a:rPr>
              <a:t>数据到数据平台大数据区指定</a:t>
            </a:r>
            <a:r>
              <a:rPr lang="en-US" altLang="zh-CN" sz="1200" b="1" dirty="0">
                <a:solidFill>
                  <a:schemeClr val="tx1">
                    <a:lumMod val="50000"/>
                    <a:lumOff val="50000"/>
                  </a:schemeClr>
                </a:solidFill>
                <a:latin typeface="+mj-ea"/>
                <a:ea typeface="+mj-ea"/>
              </a:rPr>
              <a:t>HDFS</a:t>
            </a:r>
            <a:r>
              <a:rPr lang="zh-CN" altLang="en-US" sz="1200" b="1" dirty="0" smtClean="0">
                <a:solidFill>
                  <a:schemeClr val="tx1">
                    <a:lumMod val="50000"/>
                    <a:lumOff val="50000"/>
                  </a:schemeClr>
                </a:solidFill>
                <a:latin typeface="+mj-ea"/>
                <a:ea typeface="+mj-ea"/>
              </a:rPr>
              <a:t>目录</a:t>
            </a:r>
            <a:endParaRPr lang="en-US" altLang="zh-CN" sz="1200" b="1" dirty="0">
              <a:solidFill>
                <a:schemeClr val="tx1">
                  <a:lumMod val="50000"/>
                  <a:lumOff val="50000"/>
                </a:schemeClr>
              </a:solidFill>
              <a:latin typeface="+mj-ea"/>
              <a:ea typeface="+mj-ea"/>
            </a:endParaRPr>
          </a:p>
        </p:txBody>
      </p:sp>
      <p:sp>
        <p:nvSpPr>
          <p:cNvPr id="28" name="Rectangle 21"/>
          <p:cNvSpPr>
            <a:spLocks noChangeArrowheads="1"/>
          </p:cNvSpPr>
          <p:nvPr/>
        </p:nvSpPr>
        <p:spPr bwMode="auto">
          <a:xfrm>
            <a:off x="7853174" y="2993963"/>
            <a:ext cx="2033300" cy="3323987"/>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定时抽取用户访问日志，</a:t>
            </a:r>
            <a:r>
              <a:rPr lang="zh-CN" altLang="en-US" sz="1400" b="1" dirty="0">
                <a:solidFill>
                  <a:schemeClr val="tx1">
                    <a:lumMod val="50000"/>
                    <a:lumOff val="50000"/>
                  </a:schemeClr>
                </a:solidFill>
                <a:latin typeface="+mj-ea"/>
                <a:ea typeface="+mj-ea"/>
              </a:rPr>
              <a:t>加载到数据平台大数据区</a:t>
            </a:r>
            <a:r>
              <a:rPr lang="en-US" altLang="zh-CN" sz="1400" b="1" dirty="0" smtClean="0">
                <a:solidFill>
                  <a:schemeClr val="tx1">
                    <a:lumMod val="50000"/>
                    <a:lumOff val="50000"/>
                  </a:schemeClr>
                </a:solidFill>
                <a:latin typeface="+mj-ea"/>
                <a:ea typeface="+mj-ea"/>
              </a:rPr>
              <a:t>HDFS</a:t>
            </a:r>
            <a:r>
              <a:rPr lang="zh-CN" altLang="en-US" sz="1400" b="1" dirty="0" smtClean="0">
                <a:solidFill>
                  <a:schemeClr val="tx1">
                    <a:lumMod val="50000"/>
                    <a:lumOff val="50000"/>
                  </a:schemeClr>
                </a:solidFill>
                <a:latin typeface="+mj-ea"/>
                <a:ea typeface="+mj-ea"/>
              </a:rPr>
              <a:t>指定目录，</a:t>
            </a:r>
            <a:r>
              <a:rPr lang="en-US" altLang="zh-CN" sz="1400" b="1" dirty="0" smtClean="0">
                <a:solidFill>
                  <a:schemeClr val="tx1">
                    <a:lumMod val="50000"/>
                    <a:lumOff val="50000"/>
                  </a:schemeClr>
                </a:solidFill>
                <a:latin typeface="+mj-ea"/>
                <a:ea typeface="+mj-ea"/>
              </a:rPr>
              <a:t>MR</a:t>
            </a:r>
            <a:r>
              <a:rPr lang="zh-CN" altLang="en-US" sz="1400" b="1" dirty="0" smtClean="0">
                <a:solidFill>
                  <a:schemeClr val="tx1">
                    <a:lumMod val="50000"/>
                    <a:lumOff val="50000"/>
                  </a:schemeClr>
                </a:solidFill>
                <a:latin typeface="+mj-ea"/>
                <a:ea typeface="+mj-ea"/>
              </a:rPr>
              <a:t>程序加工处理</a:t>
            </a:r>
            <a:endParaRPr lang="en-US" altLang="zh-CN" sz="14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开发网络爬虫程序，扫描用户微博，抓取用户微博内容，社交圈信息，存入大数据区</a:t>
            </a:r>
            <a:endParaRPr lang="en-US" altLang="zh-CN" sz="1400" b="1" dirty="0">
              <a:solidFill>
                <a:schemeClr val="tx1">
                  <a:lumMod val="50000"/>
                  <a:lumOff val="50000"/>
                </a:schemeClr>
              </a:solidFill>
              <a:latin typeface="+mj-ea"/>
              <a:ea typeface="+mj-ea"/>
            </a:endParaRPr>
          </a:p>
        </p:txBody>
      </p:sp>
      <p:grpSp>
        <p:nvGrpSpPr>
          <p:cNvPr id="41" name="组合 40"/>
          <p:cNvGrpSpPr/>
          <p:nvPr/>
        </p:nvGrpSpPr>
        <p:grpSpPr>
          <a:xfrm>
            <a:off x="1221371" y="2441091"/>
            <a:ext cx="2048934" cy="469961"/>
            <a:chOff x="1580144" y="2342333"/>
            <a:chExt cx="2048934" cy="469961"/>
          </a:xfrm>
        </p:grpSpPr>
        <p:sp>
          <p:nvSpPr>
            <p:cNvPr id="29" name="Rectangle 15"/>
            <p:cNvSpPr/>
            <p:nvPr/>
          </p:nvSpPr>
          <p:spPr>
            <a:xfrm>
              <a:off x="1580144" y="2342333"/>
              <a:ext cx="2048934"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3" name="TextBox 32"/>
            <p:cNvSpPr txBox="1"/>
            <p:nvPr/>
          </p:nvSpPr>
          <p:spPr>
            <a:xfrm>
              <a:off x="159654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a:solidFill>
                    <a:srgbClr val="FFFF00"/>
                  </a:solidFill>
                  <a:latin typeface="+mj-ea"/>
                  <a:ea typeface="+mj-ea"/>
                  <a:cs typeface="Futura Hv"/>
                </a:rPr>
                <a:t>处理</a:t>
              </a:r>
              <a:r>
                <a:rPr lang="zh-CN" altLang="en-US" sz="2000" b="1" dirty="0" smtClean="0">
                  <a:solidFill>
                    <a:srgbClr val="FFFF00"/>
                  </a:solidFill>
                  <a:latin typeface="+mj-ea"/>
                  <a:ea typeface="+mj-ea"/>
                  <a:cs typeface="Futura Hv"/>
                </a:rPr>
                <a:t>对象</a:t>
              </a:r>
              <a:endParaRPr lang="en-US" sz="2000" b="1" dirty="0">
                <a:solidFill>
                  <a:srgbClr val="FFFF00"/>
                </a:solidFill>
                <a:latin typeface="+mj-ea"/>
                <a:ea typeface="+mj-ea"/>
                <a:cs typeface="Futura Hv"/>
              </a:endParaRPr>
            </a:p>
          </p:txBody>
        </p:sp>
      </p:grpSp>
      <p:grpSp>
        <p:nvGrpSpPr>
          <p:cNvPr id="42" name="组合 41"/>
          <p:cNvGrpSpPr/>
          <p:nvPr/>
        </p:nvGrpSpPr>
        <p:grpSpPr>
          <a:xfrm>
            <a:off x="5645732" y="2441091"/>
            <a:ext cx="2032001" cy="469961"/>
            <a:chOff x="5749130" y="2342333"/>
            <a:chExt cx="2032001" cy="469961"/>
          </a:xfrm>
        </p:grpSpPr>
        <p:sp>
          <p:nvSpPr>
            <p:cNvPr id="30" name="Rectangle 16"/>
            <p:cNvSpPr/>
            <p:nvPr/>
          </p:nvSpPr>
          <p:spPr>
            <a:xfrm>
              <a:off x="5749130" y="2342333"/>
              <a:ext cx="2032001"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4" name="TextBox 33"/>
            <p:cNvSpPr txBox="1"/>
            <p:nvPr/>
          </p:nvSpPr>
          <p:spPr>
            <a:xfrm>
              <a:off x="575706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smtClean="0">
                  <a:solidFill>
                    <a:srgbClr val="FFFF00"/>
                  </a:solidFill>
                  <a:latin typeface="+mj-ea"/>
                  <a:ea typeface="+mj-ea"/>
                  <a:cs typeface="Futura Hv"/>
                </a:rPr>
                <a:t>实现技术</a:t>
              </a:r>
              <a:endParaRPr lang="en-US" altLang="zh-CN" sz="2000" b="1" dirty="0" smtClean="0">
                <a:solidFill>
                  <a:srgbClr val="FFFF00"/>
                </a:solidFill>
                <a:latin typeface="+mj-ea"/>
                <a:ea typeface="+mj-ea"/>
                <a:cs typeface="Futura Hv"/>
              </a:endParaRPr>
            </a:p>
          </p:txBody>
        </p:sp>
      </p:grpSp>
      <p:grpSp>
        <p:nvGrpSpPr>
          <p:cNvPr id="3" name="组合 2"/>
          <p:cNvGrpSpPr/>
          <p:nvPr/>
        </p:nvGrpSpPr>
        <p:grpSpPr>
          <a:xfrm>
            <a:off x="3446516" y="2441091"/>
            <a:ext cx="2023005" cy="469961"/>
            <a:chOff x="3657864" y="2332173"/>
            <a:chExt cx="2023005" cy="469961"/>
          </a:xfrm>
        </p:grpSpPr>
        <p:sp>
          <p:nvSpPr>
            <p:cNvPr id="31" name="Rectangle 18"/>
            <p:cNvSpPr/>
            <p:nvPr/>
          </p:nvSpPr>
          <p:spPr>
            <a:xfrm>
              <a:off x="3657864" y="2332173"/>
              <a:ext cx="2015068"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5" name="TextBox 34"/>
            <p:cNvSpPr txBox="1"/>
            <p:nvPr/>
          </p:nvSpPr>
          <p:spPr>
            <a:xfrm>
              <a:off x="3666331" y="2367098"/>
              <a:ext cx="2014538" cy="400110"/>
            </a:xfrm>
            <a:prstGeom prst="rect">
              <a:avLst/>
            </a:prstGeom>
            <a:noFill/>
          </p:spPr>
          <p:txBody>
            <a:bodyPr anchor="ctr">
              <a:spAutoFit/>
            </a:bodyPr>
            <a:lstStyle/>
            <a:p>
              <a:pPr algn="ctr" fontAlgn="auto">
                <a:spcBef>
                  <a:spcPts val="0"/>
                </a:spcBef>
                <a:spcAft>
                  <a:spcPts val="0"/>
                </a:spcAft>
                <a:defRPr/>
              </a:pPr>
              <a:r>
                <a:rPr lang="zh-CN" altLang="en-US" sz="2000" b="1" dirty="0">
                  <a:solidFill>
                    <a:srgbClr val="FFFF00"/>
                  </a:solidFill>
                  <a:latin typeface="+mj-ea"/>
                  <a:ea typeface="+mj-ea"/>
                  <a:cs typeface="Futura Hv"/>
                </a:rPr>
                <a:t>实现功能</a:t>
              </a:r>
              <a:endParaRPr lang="en-US" altLang="zh-CN" sz="2000" b="1" dirty="0" smtClean="0">
                <a:solidFill>
                  <a:srgbClr val="FFFF00"/>
                </a:solidFill>
                <a:latin typeface="+mj-ea"/>
                <a:ea typeface="+mj-ea"/>
                <a:cs typeface="Futura Hv"/>
              </a:endParaRPr>
            </a:p>
          </p:txBody>
        </p:sp>
      </p:grpSp>
      <p:grpSp>
        <p:nvGrpSpPr>
          <p:cNvPr id="43" name="组合 42"/>
          <p:cNvGrpSpPr/>
          <p:nvPr/>
        </p:nvGrpSpPr>
        <p:grpSpPr>
          <a:xfrm>
            <a:off x="7853944" y="2441091"/>
            <a:ext cx="2048934" cy="469961"/>
            <a:chOff x="7853944" y="2342333"/>
            <a:chExt cx="2048934" cy="469961"/>
          </a:xfrm>
        </p:grpSpPr>
        <p:sp>
          <p:nvSpPr>
            <p:cNvPr id="32" name="Rectangle 24"/>
            <p:cNvSpPr/>
            <p:nvPr/>
          </p:nvSpPr>
          <p:spPr>
            <a:xfrm>
              <a:off x="7853944" y="2342333"/>
              <a:ext cx="2048934"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6" name="TextBox 35"/>
            <p:cNvSpPr txBox="1"/>
            <p:nvPr/>
          </p:nvSpPr>
          <p:spPr>
            <a:xfrm>
              <a:off x="787034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smtClean="0">
                  <a:solidFill>
                    <a:srgbClr val="FFFF00"/>
                  </a:solidFill>
                  <a:latin typeface="+mj-ea"/>
                  <a:ea typeface="+mj-ea"/>
                  <a:cs typeface="Futura Hv"/>
                </a:rPr>
                <a:t>应用场景</a:t>
              </a:r>
              <a:endParaRPr lang="en-US" sz="2000" b="1" dirty="0">
                <a:solidFill>
                  <a:srgbClr val="FFFF00"/>
                </a:solidFill>
                <a:latin typeface="+mj-ea"/>
                <a:ea typeface="+mj-ea"/>
                <a:cs typeface="Futura Hv"/>
              </a:endParaRPr>
            </a:p>
          </p:txBody>
        </p:sp>
      </p:grpSp>
      <p:pic>
        <p:nvPicPr>
          <p:cNvPr id="205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57407" y="1057757"/>
            <a:ext cx="1996493" cy="1323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54394" y="1057757"/>
            <a:ext cx="2006601" cy="1323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3174" y="1057756"/>
            <a:ext cx="2048934" cy="1323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53672" y="1057756"/>
            <a:ext cx="1906604" cy="1297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1068" y="142669"/>
            <a:ext cx="8469867" cy="372583"/>
          </a:xfrm>
        </p:spPr>
        <p:txBody>
          <a:bodyPr/>
          <a:lstStyle/>
          <a:p>
            <a:r>
              <a:rPr lang="zh-CN" altLang="en-US" dirty="0"/>
              <a:t>大数据分析平台总体</a:t>
            </a:r>
            <a:r>
              <a:rPr lang="zh-CN" altLang="en-US" dirty="0" smtClean="0"/>
              <a:t>架构</a:t>
            </a:r>
            <a:r>
              <a:rPr lang="en-US" altLang="zh-CN" dirty="0" smtClean="0"/>
              <a:t>——</a:t>
            </a:r>
            <a:r>
              <a:rPr lang="zh-CN" altLang="en-US" dirty="0" smtClean="0"/>
              <a:t>数据交换层数据库数据交换组件</a:t>
            </a:r>
            <a:endParaRPr lang="zh-CN" altLang="en-US" dirty="0"/>
          </a:p>
        </p:txBody>
      </p:sp>
      <p:sp>
        <p:nvSpPr>
          <p:cNvPr id="25" name="Rectangle 38"/>
          <p:cNvSpPr/>
          <p:nvPr/>
        </p:nvSpPr>
        <p:spPr>
          <a:xfrm>
            <a:off x="1221371" y="2842188"/>
            <a:ext cx="2160000" cy="2205355"/>
          </a:xfrm>
          <a:prstGeom prst="rect">
            <a:avLst/>
          </a:prstGeom>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企业内部业务系统产生的结构化数据，来源：</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暴风金融理财，贷款互联网金融业务数据，数据存储在</a:t>
            </a:r>
            <a:r>
              <a:rPr lang="en-US" altLang="zh-CN" sz="1200" b="1" dirty="0" smtClean="0">
                <a:solidFill>
                  <a:schemeClr val="tx1">
                    <a:lumMod val="50000"/>
                    <a:lumOff val="50000"/>
                  </a:schemeClr>
                </a:solidFill>
                <a:latin typeface="+mj-ea"/>
                <a:ea typeface="+mj-ea"/>
              </a:rPr>
              <a:t>MySQL</a:t>
            </a:r>
            <a:r>
              <a:rPr lang="zh-CN" altLang="en-US" sz="1200" b="1" dirty="0" smtClean="0">
                <a:solidFill>
                  <a:schemeClr val="tx1">
                    <a:lumMod val="50000"/>
                    <a:lumOff val="50000"/>
                  </a:schemeClr>
                </a:solidFill>
                <a:latin typeface="+mj-ea"/>
                <a:ea typeface="+mj-ea"/>
              </a:rPr>
              <a:t>数据库</a:t>
            </a:r>
            <a:endParaRPr lang="zh-CN" altLang="en-US" sz="1200" b="1" dirty="0">
              <a:solidFill>
                <a:schemeClr val="tx1">
                  <a:lumMod val="50000"/>
                  <a:lumOff val="50000"/>
                </a:schemeClr>
              </a:solidFill>
              <a:latin typeface="+mj-ea"/>
              <a:ea typeface="+mj-ea"/>
            </a:endParaRPr>
          </a:p>
        </p:txBody>
      </p:sp>
      <p:sp>
        <p:nvSpPr>
          <p:cNvPr id="26" name="Rectangle 19"/>
          <p:cNvSpPr>
            <a:spLocks noChangeArrowheads="1"/>
          </p:cNvSpPr>
          <p:nvPr/>
        </p:nvSpPr>
        <p:spPr bwMode="auto">
          <a:xfrm>
            <a:off x="5760189" y="2856578"/>
            <a:ext cx="2016125" cy="3644075"/>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en-US" altLang="zh-CN" sz="1400" b="1" dirty="0" smtClean="0">
                <a:solidFill>
                  <a:schemeClr val="tx1">
                    <a:lumMod val="50000"/>
                    <a:lumOff val="50000"/>
                  </a:schemeClr>
                </a:solidFill>
                <a:latin typeface="+mj-ea"/>
                <a:ea typeface="+mj-ea"/>
              </a:rPr>
              <a:t>Perl</a:t>
            </a:r>
            <a:r>
              <a:rPr lang="zh-CN" altLang="en-US" sz="1400" b="1" dirty="0" smtClean="0">
                <a:solidFill>
                  <a:schemeClr val="tx1">
                    <a:lumMod val="50000"/>
                    <a:lumOff val="50000"/>
                  </a:schemeClr>
                </a:solidFill>
                <a:latin typeface="+mj-ea"/>
                <a:ea typeface="+mj-ea"/>
              </a:rPr>
              <a:t>程序</a:t>
            </a:r>
            <a:endParaRPr lang="en-US" altLang="zh-CN" sz="14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400" b="1" dirty="0" smtClean="0">
                <a:solidFill>
                  <a:schemeClr val="tx1">
                    <a:lumMod val="50000"/>
                    <a:lumOff val="50000"/>
                  </a:schemeClr>
                </a:solidFill>
                <a:latin typeface="+mj-ea"/>
                <a:ea typeface="+mj-ea"/>
              </a:rPr>
              <a:t>数据采集，</a:t>
            </a:r>
            <a:r>
              <a:rPr lang="zh-CN" altLang="en-US" sz="1200" b="1" dirty="0" smtClean="0">
                <a:solidFill>
                  <a:schemeClr val="tx1">
                    <a:lumMod val="50000"/>
                    <a:lumOff val="50000"/>
                  </a:schemeClr>
                </a:solidFill>
                <a:latin typeface="+mj-ea"/>
                <a:ea typeface="+mj-ea"/>
              </a:rPr>
              <a:t>调用</a:t>
            </a:r>
            <a:r>
              <a:rPr lang="en-US" altLang="zh-CN" sz="1200" b="1" dirty="0" smtClean="0">
                <a:solidFill>
                  <a:schemeClr val="tx1">
                    <a:lumMod val="50000"/>
                    <a:lumOff val="50000"/>
                  </a:schemeClr>
                </a:solidFill>
                <a:latin typeface="+mj-ea"/>
                <a:ea typeface="+mj-ea"/>
              </a:rPr>
              <a:t>Perl</a:t>
            </a:r>
            <a:r>
              <a:rPr lang="zh-CN" altLang="en-US" sz="1200" b="1" dirty="0" smtClean="0">
                <a:solidFill>
                  <a:schemeClr val="tx1">
                    <a:lumMod val="50000"/>
                    <a:lumOff val="50000"/>
                  </a:schemeClr>
                </a:solidFill>
                <a:latin typeface="+mj-ea"/>
                <a:ea typeface="+mj-ea"/>
              </a:rPr>
              <a:t>文件模块相关函数，轮询指定目录，获取数据文件</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数据核查，</a:t>
            </a:r>
            <a:r>
              <a:rPr lang="en-US" altLang="zh-CN" sz="1200" b="1" dirty="0" smtClean="0">
                <a:solidFill>
                  <a:schemeClr val="tx1">
                    <a:lumMod val="50000"/>
                    <a:lumOff val="50000"/>
                  </a:schemeClr>
                </a:solidFill>
                <a:latin typeface="+mj-ea"/>
                <a:ea typeface="+mj-ea"/>
              </a:rPr>
              <a:t>Perl</a:t>
            </a:r>
            <a:r>
              <a:rPr lang="zh-CN" altLang="en-US" sz="1200" b="1" dirty="0" smtClean="0">
                <a:solidFill>
                  <a:schemeClr val="tx1">
                    <a:lumMod val="50000"/>
                    <a:lumOff val="50000"/>
                  </a:schemeClr>
                </a:solidFill>
                <a:latin typeface="+mj-ea"/>
                <a:ea typeface="+mj-ea"/>
              </a:rPr>
              <a:t>执行文件级数据质量检查</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数据加载，调用</a:t>
            </a:r>
            <a:r>
              <a:rPr lang="en-US" altLang="zh-CN" sz="1200" b="1" dirty="0">
                <a:solidFill>
                  <a:schemeClr val="tx1">
                    <a:lumMod val="50000"/>
                    <a:lumOff val="50000"/>
                  </a:schemeClr>
                </a:solidFill>
                <a:latin typeface="+mj-ea"/>
                <a:ea typeface="+mj-ea"/>
              </a:rPr>
              <a:t>Hive Load</a:t>
            </a:r>
            <a:r>
              <a:rPr lang="zh-CN" altLang="en-US" sz="1200" b="1" dirty="0">
                <a:solidFill>
                  <a:schemeClr val="tx1">
                    <a:lumMod val="50000"/>
                    <a:lumOff val="50000"/>
                  </a:schemeClr>
                </a:solidFill>
                <a:latin typeface="+mj-ea"/>
                <a:ea typeface="+mj-ea"/>
              </a:rPr>
              <a:t>数据命令，加载到数据平台临时数据区的</a:t>
            </a:r>
            <a:r>
              <a:rPr lang="en-US" altLang="zh-CN" sz="1200" b="1" dirty="0">
                <a:solidFill>
                  <a:schemeClr val="tx1">
                    <a:lumMod val="50000"/>
                    <a:lumOff val="50000"/>
                  </a:schemeClr>
                </a:solidFill>
                <a:latin typeface="+mj-ea"/>
                <a:ea typeface="+mj-ea"/>
              </a:rPr>
              <a:t>Hive </a:t>
            </a:r>
            <a:r>
              <a:rPr lang="en-US" altLang="zh-CN" sz="1200" b="1" dirty="0" smtClean="0">
                <a:solidFill>
                  <a:schemeClr val="tx1">
                    <a:lumMod val="50000"/>
                    <a:lumOff val="50000"/>
                  </a:schemeClr>
                </a:solidFill>
                <a:latin typeface="+mj-ea"/>
                <a:ea typeface="+mj-ea"/>
              </a:rPr>
              <a:t>Table</a:t>
            </a:r>
            <a:endParaRPr lang="en-US" altLang="zh-CN" sz="1400" b="1" dirty="0">
              <a:solidFill>
                <a:schemeClr val="tx1">
                  <a:lumMod val="50000"/>
                  <a:lumOff val="50000"/>
                </a:schemeClr>
              </a:solidFill>
              <a:latin typeface="+mj-ea"/>
              <a:ea typeface="+mj-ea"/>
            </a:endParaRPr>
          </a:p>
        </p:txBody>
      </p:sp>
      <p:sp>
        <p:nvSpPr>
          <p:cNvPr id="27" name="Rectangle 20"/>
          <p:cNvSpPr>
            <a:spLocks noChangeArrowheads="1"/>
          </p:cNvSpPr>
          <p:nvPr/>
        </p:nvSpPr>
        <p:spPr bwMode="auto">
          <a:xfrm>
            <a:off x="3561501" y="2846416"/>
            <a:ext cx="2190749" cy="2806922"/>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组件以实时和</a:t>
            </a:r>
            <a:r>
              <a:rPr lang="zh-CN" altLang="en-US" sz="1400" b="1" dirty="0" smtClean="0">
                <a:solidFill>
                  <a:schemeClr val="tx1">
                    <a:lumMod val="50000"/>
                    <a:lumOff val="50000"/>
                  </a:schemeClr>
                </a:solidFill>
                <a:latin typeface="+mj-ea"/>
                <a:ea typeface="+mj-ea"/>
              </a:rPr>
              <a:t>批量模式</a:t>
            </a:r>
            <a:r>
              <a:rPr lang="zh-CN" altLang="en-US" sz="1400" b="1" dirty="0">
                <a:solidFill>
                  <a:schemeClr val="tx1">
                    <a:lumMod val="50000"/>
                    <a:lumOff val="50000"/>
                  </a:schemeClr>
                </a:solidFill>
                <a:latin typeface="+mj-ea"/>
                <a:ea typeface="+mj-ea"/>
              </a:rPr>
              <a:t>实现下列功能：</a:t>
            </a:r>
            <a:endParaRPr lang="zh-CN" altLang="en-US" sz="14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ea typeface="+mj-ea"/>
              </a:rPr>
              <a:t>数据采集，</a:t>
            </a:r>
            <a:r>
              <a:rPr lang="zh-CN" altLang="en-US" sz="1200" b="1" dirty="0" smtClean="0">
                <a:solidFill>
                  <a:schemeClr val="tx1">
                    <a:lumMod val="50000"/>
                    <a:lumOff val="50000"/>
                  </a:schemeClr>
                </a:solidFill>
                <a:latin typeface="+mj-ea"/>
                <a:ea typeface="+mj-ea"/>
              </a:rPr>
              <a:t>轮询</a:t>
            </a:r>
            <a:r>
              <a:rPr lang="en-US" altLang="zh-CN" sz="1200" b="1" dirty="0" smtClean="0">
                <a:solidFill>
                  <a:schemeClr val="tx1">
                    <a:lumMod val="50000"/>
                    <a:lumOff val="50000"/>
                  </a:schemeClr>
                </a:solidFill>
                <a:latin typeface="+mj-ea"/>
                <a:ea typeface="+mj-ea"/>
              </a:rPr>
              <a:t>NAS</a:t>
            </a:r>
            <a:r>
              <a:rPr lang="zh-CN" altLang="en-US" sz="1200" b="1" dirty="0" smtClean="0">
                <a:solidFill>
                  <a:schemeClr val="tx1">
                    <a:lumMod val="50000"/>
                    <a:lumOff val="50000"/>
                  </a:schemeClr>
                </a:solidFill>
                <a:latin typeface="+mj-ea"/>
                <a:ea typeface="+mj-ea"/>
              </a:rPr>
              <a:t>集群指定</a:t>
            </a:r>
            <a:r>
              <a:rPr lang="zh-CN" altLang="en-US" sz="1200" b="1" dirty="0">
                <a:solidFill>
                  <a:schemeClr val="tx1">
                    <a:lumMod val="50000"/>
                    <a:lumOff val="50000"/>
                  </a:schemeClr>
                </a:solidFill>
                <a:latin typeface="+mj-ea"/>
                <a:ea typeface="+mj-ea"/>
              </a:rPr>
              <a:t>目录，获取数据文件（</a:t>
            </a:r>
            <a:r>
              <a:rPr lang="en-US" altLang="zh-CN" sz="1200" b="1" dirty="0">
                <a:solidFill>
                  <a:schemeClr val="tx1">
                    <a:lumMod val="50000"/>
                    <a:lumOff val="50000"/>
                  </a:schemeClr>
                </a:solidFill>
                <a:latin typeface="+mj-ea"/>
                <a:ea typeface="+mj-ea"/>
              </a:rPr>
              <a:t>LZO</a:t>
            </a:r>
            <a:r>
              <a:rPr lang="zh-CN" altLang="en-US" sz="1200" b="1" dirty="0">
                <a:solidFill>
                  <a:schemeClr val="tx1">
                    <a:lumMod val="50000"/>
                    <a:lumOff val="50000"/>
                  </a:schemeClr>
                </a:solidFill>
                <a:latin typeface="+mj-ea"/>
                <a:ea typeface="+mj-ea"/>
              </a:rPr>
              <a:t>压缩</a:t>
            </a:r>
            <a:r>
              <a:rPr lang="zh-CN" altLang="en-US" sz="1200" b="1" dirty="0" smtClean="0">
                <a:solidFill>
                  <a:schemeClr val="tx1">
                    <a:lumMod val="50000"/>
                    <a:lumOff val="50000"/>
                  </a:schemeClr>
                </a:solidFill>
                <a:latin typeface="+mj-ea"/>
                <a:ea typeface="+mj-ea"/>
              </a:rPr>
              <a:t>）</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数据核查，对</a:t>
            </a:r>
            <a:r>
              <a:rPr lang="zh-CN" altLang="en-US" sz="1200" b="1" dirty="0">
                <a:solidFill>
                  <a:schemeClr val="tx1">
                    <a:lumMod val="50000"/>
                    <a:lumOff val="50000"/>
                  </a:schemeClr>
                </a:solidFill>
                <a:latin typeface="+mj-ea"/>
                <a:ea typeface="+mj-ea"/>
              </a:rPr>
              <a:t>数据</a:t>
            </a:r>
            <a:r>
              <a:rPr lang="zh-CN" altLang="en-US" sz="1200" b="1" dirty="0" smtClean="0">
                <a:solidFill>
                  <a:schemeClr val="tx1">
                    <a:lumMod val="50000"/>
                    <a:lumOff val="50000"/>
                  </a:schemeClr>
                </a:solidFill>
                <a:latin typeface="+mj-ea"/>
                <a:ea typeface="+mj-ea"/>
              </a:rPr>
              <a:t>文件进行质量校验</a:t>
            </a:r>
            <a:endParaRPr lang="en-US" altLang="zh-CN" sz="12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ea typeface="+mj-ea"/>
              </a:rPr>
              <a:t>数据加载，加载数据到临时数据区</a:t>
            </a:r>
            <a:endParaRPr lang="en-US" altLang="zh-CN" sz="1200" b="1" dirty="0">
              <a:solidFill>
                <a:schemeClr val="tx1">
                  <a:lumMod val="50000"/>
                  <a:lumOff val="50000"/>
                </a:schemeClr>
              </a:solidFill>
              <a:latin typeface="+mj-ea"/>
              <a:ea typeface="+mj-ea"/>
            </a:endParaRPr>
          </a:p>
        </p:txBody>
      </p:sp>
      <p:sp>
        <p:nvSpPr>
          <p:cNvPr id="28" name="Rectangle 21"/>
          <p:cNvSpPr>
            <a:spLocks noChangeArrowheads="1"/>
          </p:cNvSpPr>
          <p:nvPr/>
        </p:nvSpPr>
        <p:spPr bwMode="auto">
          <a:xfrm>
            <a:off x="7959693" y="2856578"/>
            <a:ext cx="2193770" cy="2999740"/>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数据推送平台连接理财系统数据库，理财系统</a:t>
            </a:r>
            <a:r>
              <a:rPr lang="en-US" altLang="zh-CN" sz="1400" b="1" dirty="0">
                <a:solidFill>
                  <a:schemeClr val="tx1">
                    <a:lumMod val="50000"/>
                    <a:lumOff val="50000"/>
                  </a:schemeClr>
                </a:solidFill>
                <a:latin typeface="+mj-ea"/>
                <a:ea typeface="+mj-ea"/>
              </a:rPr>
              <a:t>MySQL</a:t>
            </a:r>
            <a:r>
              <a:rPr lang="zh-CN" altLang="en-US" sz="1400" b="1" dirty="0">
                <a:solidFill>
                  <a:schemeClr val="tx1">
                    <a:lumMod val="50000"/>
                    <a:lumOff val="50000"/>
                  </a:schemeClr>
                </a:solidFill>
                <a:latin typeface="+mj-ea"/>
                <a:ea typeface="+mj-ea"/>
              </a:rPr>
              <a:t>数据库日志，识别增量数据</a:t>
            </a:r>
            <a:r>
              <a:rPr lang="zh-CN" altLang="en-US" sz="1400" b="1" dirty="0" smtClean="0">
                <a:solidFill>
                  <a:schemeClr val="tx1">
                    <a:lumMod val="50000"/>
                    <a:lumOff val="50000"/>
                  </a:schemeClr>
                </a:solidFill>
                <a:latin typeface="+mj-ea"/>
                <a:ea typeface="+mj-ea"/>
              </a:rPr>
              <a:t>，存储到金融平台</a:t>
            </a:r>
            <a:r>
              <a:rPr lang="en-US" altLang="zh-CN" sz="1400" b="1" dirty="0" smtClean="0">
                <a:solidFill>
                  <a:schemeClr val="tx1">
                    <a:lumMod val="50000"/>
                    <a:lumOff val="50000"/>
                  </a:schemeClr>
                </a:solidFill>
                <a:latin typeface="+mj-ea"/>
                <a:ea typeface="+mj-ea"/>
              </a:rPr>
              <a:t>NAS</a:t>
            </a:r>
            <a:r>
              <a:rPr lang="zh-CN" altLang="en-US" sz="1400" b="1" dirty="0" smtClean="0">
                <a:solidFill>
                  <a:schemeClr val="tx1">
                    <a:lumMod val="50000"/>
                    <a:lumOff val="50000"/>
                  </a:schemeClr>
                </a:solidFill>
                <a:latin typeface="+mj-ea"/>
                <a:ea typeface="+mj-ea"/>
              </a:rPr>
              <a:t>存储的指定目录，金融平台加载数据文件到</a:t>
            </a:r>
            <a:r>
              <a:rPr lang="zh-CN" altLang="en-US" sz="1400" b="1" dirty="0">
                <a:solidFill>
                  <a:schemeClr val="tx1">
                    <a:lumMod val="50000"/>
                    <a:lumOff val="50000"/>
                  </a:schemeClr>
                </a:solidFill>
                <a:latin typeface="+mj-ea"/>
                <a:ea typeface="+mj-ea"/>
              </a:rPr>
              <a:t>数据平台临时区</a:t>
            </a:r>
            <a:r>
              <a:rPr lang="en-US" altLang="zh-CN" sz="1400" b="1" dirty="0">
                <a:solidFill>
                  <a:schemeClr val="tx1">
                    <a:lumMod val="50000"/>
                    <a:lumOff val="50000"/>
                  </a:schemeClr>
                </a:solidFill>
                <a:latin typeface="+mj-ea"/>
                <a:ea typeface="+mj-ea"/>
              </a:rPr>
              <a:t>Hive</a:t>
            </a:r>
            <a:r>
              <a:rPr lang="zh-CN" altLang="en-US" sz="1400" b="1" dirty="0">
                <a:solidFill>
                  <a:schemeClr val="tx1">
                    <a:lumMod val="50000"/>
                    <a:lumOff val="50000"/>
                  </a:schemeClr>
                </a:solidFill>
                <a:latin typeface="+mj-ea"/>
                <a:ea typeface="+mj-ea"/>
              </a:rPr>
              <a:t>表</a:t>
            </a:r>
            <a:endParaRPr lang="en-US" altLang="zh-CN" sz="1400" b="1" dirty="0">
              <a:solidFill>
                <a:schemeClr val="tx1">
                  <a:lumMod val="50000"/>
                  <a:lumOff val="50000"/>
                </a:schemeClr>
              </a:solidFill>
              <a:latin typeface="+mj-ea"/>
              <a:ea typeface="+mj-ea"/>
            </a:endParaRPr>
          </a:p>
        </p:txBody>
      </p:sp>
      <p:grpSp>
        <p:nvGrpSpPr>
          <p:cNvPr id="41" name="组合 40"/>
          <p:cNvGrpSpPr/>
          <p:nvPr/>
        </p:nvGrpSpPr>
        <p:grpSpPr>
          <a:xfrm>
            <a:off x="1327890" y="2337957"/>
            <a:ext cx="2048934" cy="469961"/>
            <a:chOff x="1580144" y="2342333"/>
            <a:chExt cx="2048934" cy="469961"/>
          </a:xfrm>
        </p:grpSpPr>
        <p:sp>
          <p:nvSpPr>
            <p:cNvPr id="29" name="Rectangle 15"/>
            <p:cNvSpPr/>
            <p:nvPr/>
          </p:nvSpPr>
          <p:spPr>
            <a:xfrm>
              <a:off x="1580144" y="2342333"/>
              <a:ext cx="2048934"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3" name="TextBox 32"/>
            <p:cNvSpPr txBox="1"/>
            <p:nvPr/>
          </p:nvSpPr>
          <p:spPr>
            <a:xfrm>
              <a:off x="159654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a:solidFill>
                    <a:srgbClr val="FFFF00"/>
                  </a:solidFill>
                  <a:latin typeface="+mj-ea"/>
                  <a:ea typeface="+mj-ea"/>
                  <a:cs typeface="Futura Hv"/>
                </a:rPr>
                <a:t>处理</a:t>
              </a:r>
              <a:r>
                <a:rPr lang="zh-CN" altLang="en-US" sz="2000" b="1" dirty="0" smtClean="0">
                  <a:solidFill>
                    <a:srgbClr val="FFFF00"/>
                  </a:solidFill>
                  <a:latin typeface="+mj-ea"/>
                  <a:ea typeface="+mj-ea"/>
                  <a:cs typeface="Futura Hv"/>
                </a:rPr>
                <a:t>对象</a:t>
              </a:r>
              <a:endParaRPr lang="en-US" sz="2000" b="1" dirty="0">
                <a:solidFill>
                  <a:srgbClr val="FFFF00"/>
                </a:solidFill>
                <a:latin typeface="+mj-ea"/>
                <a:ea typeface="+mj-ea"/>
                <a:cs typeface="Futura Hv"/>
              </a:endParaRPr>
            </a:p>
          </p:txBody>
        </p:sp>
      </p:grpSp>
      <p:grpSp>
        <p:nvGrpSpPr>
          <p:cNvPr id="42" name="组合 41"/>
          <p:cNvGrpSpPr/>
          <p:nvPr/>
        </p:nvGrpSpPr>
        <p:grpSpPr>
          <a:xfrm>
            <a:off x="5752251" y="2337957"/>
            <a:ext cx="2032001" cy="469961"/>
            <a:chOff x="5749130" y="2342333"/>
            <a:chExt cx="2032001" cy="469961"/>
          </a:xfrm>
        </p:grpSpPr>
        <p:sp>
          <p:nvSpPr>
            <p:cNvPr id="30" name="Rectangle 16"/>
            <p:cNvSpPr/>
            <p:nvPr/>
          </p:nvSpPr>
          <p:spPr>
            <a:xfrm>
              <a:off x="5749130" y="2342333"/>
              <a:ext cx="2032001"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4" name="TextBox 33"/>
            <p:cNvSpPr txBox="1"/>
            <p:nvPr/>
          </p:nvSpPr>
          <p:spPr>
            <a:xfrm>
              <a:off x="575706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smtClean="0">
                  <a:solidFill>
                    <a:srgbClr val="FFFF00"/>
                  </a:solidFill>
                  <a:latin typeface="+mj-ea"/>
                  <a:ea typeface="+mj-ea"/>
                  <a:cs typeface="Futura Hv"/>
                </a:rPr>
                <a:t>实现技术</a:t>
              </a:r>
              <a:endParaRPr lang="en-US" altLang="zh-CN" sz="2000" b="1" dirty="0" smtClean="0">
                <a:solidFill>
                  <a:srgbClr val="FFFF00"/>
                </a:solidFill>
                <a:latin typeface="+mj-ea"/>
                <a:ea typeface="+mj-ea"/>
                <a:cs typeface="Futura Hv"/>
              </a:endParaRPr>
            </a:p>
          </p:txBody>
        </p:sp>
      </p:grpSp>
      <p:grpSp>
        <p:nvGrpSpPr>
          <p:cNvPr id="3" name="组合 2"/>
          <p:cNvGrpSpPr/>
          <p:nvPr/>
        </p:nvGrpSpPr>
        <p:grpSpPr>
          <a:xfrm>
            <a:off x="3553035" y="2337957"/>
            <a:ext cx="2023005" cy="469961"/>
            <a:chOff x="3657864" y="2332173"/>
            <a:chExt cx="2023005" cy="469961"/>
          </a:xfrm>
        </p:grpSpPr>
        <p:sp>
          <p:nvSpPr>
            <p:cNvPr id="31" name="Rectangle 18"/>
            <p:cNvSpPr/>
            <p:nvPr/>
          </p:nvSpPr>
          <p:spPr>
            <a:xfrm>
              <a:off x="3657864" y="2332173"/>
              <a:ext cx="2015068"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5" name="TextBox 34"/>
            <p:cNvSpPr txBox="1"/>
            <p:nvPr/>
          </p:nvSpPr>
          <p:spPr>
            <a:xfrm>
              <a:off x="3666331" y="2367098"/>
              <a:ext cx="2014538" cy="400110"/>
            </a:xfrm>
            <a:prstGeom prst="rect">
              <a:avLst/>
            </a:prstGeom>
            <a:noFill/>
          </p:spPr>
          <p:txBody>
            <a:bodyPr anchor="ctr">
              <a:spAutoFit/>
            </a:bodyPr>
            <a:lstStyle/>
            <a:p>
              <a:pPr algn="ctr" fontAlgn="auto">
                <a:spcBef>
                  <a:spcPts val="0"/>
                </a:spcBef>
                <a:spcAft>
                  <a:spcPts val="0"/>
                </a:spcAft>
                <a:defRPr/>
              </a:pPr>
              <a:r>
                <a:rPr lang="zh-CN" altLang="en-US" sz="2000" b="1" dirty="0">
                  <a:solidFill>
                    <a:srgbClr val="FFFF00"/>
                  </a:solidFill>
                  <a:latin typeface="+mj-ea"/>
                  <a:ea typeface="+mj-ea"/>
                  <a:cs typeface="Futura Hv"/>
                </a:rPr>
                <a:t>实现功能</a:t>
              </a:r>
              <a:endParaRPr lang="en-US" altLang="zh-CN" sz="2000" b="1" dirty="0" smtClean="0">
                <a:solidFill>
                  <a:srgbClr val="FFFF00"/>
                </a:solidFill>
                <a:latin typeface="+mj-ea"/>
                <a:ea typeface="+mj-ea"/>
                <a:cs typeface="Futura Hv"/>
              </a:endParaRPr>
            </a:p>
          </p:txBody>
        </p:sp>
      </p:grpSp>
      <p:grpSp>
        <p:nvGrpSpPr>
          <p:cNvPr id="43" name="组合 42"/>
          <p:cNvGrpSpPr/>
          <p:nvPr/>
        </p:nvGrpSpPr>
        <p:grpSpPr>
          <a:xfrm>
            <a:off x="7960463" y="2337957"/>
            <a:ext cx="2048934" cy="469961"/>
            <a:chOff x="7853944" y="2342333"/>
            <a:chExt cx="2048934" cy="469961"/>
          </a:xfrm>
        </p:grpSpPr>
        <p:sp>
          <p:nvSpPr>
            <p:cNvPr id="32" name="Rectangle 24"/>
            <p:cNvSpPr/>
            <p:nvPr/>
          </p:nvSpPr>
          <p:spPr>
            <a:xfrm>
              <a:off x="7853944" y="2342333"/>
              <a:ext cx="2048934"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6" name="TextBox 35"/>
            <p:cNvSpPr txBox="1"/>
            <p:nvPr/>
          </p:nvSpPr>
          <p:spPr>
            <a:xfrm>
              <a:off x="787034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smtClean="0">
                  <a:solidFill>
                    <a:srgbClr val="FFFF00"/>
                  </a:solidFill>
                  <a:latin typeface="+mj-ea"/>
                  <a:ea typeface="+mj-ea"/>
                  <a:cs typeface="Futura Hv"/>
                </a:rPr>
                <a:t>应用场景</a:t>
              </a:r>
              <a:endParaRPr lang="en-US" sz="2000" b="1" dirty="0">
                <a:solidFill>
                  <a:srgbClr val="FFFF00"/>
                </a:solidFill>
                <a:latin typeface="+mj-ea"/>
                <a:ea typeface="+mj-ea"/>
                <a:cs typeface="Futura Hv"/>
              </a:endParaRPr>
            </a:p>
          </p:txBody>
        </p:sp>
      </p:grpSp>
      <p:pic>
        <p:nvPicPr>
          <p:cNvPr id="2051"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560913" y="862999"/>
            <a:ext cx="2006601" cy="1402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1"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9693" y="862999"/>
            <a:ext cx="2033299" cy="1402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4294" y="856356"/>
            <a:ext cx="2016125" cy="14473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05853" y="894325"/>
            <a:ext cx="1895475"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自定义设计方案">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自定义设计方案">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自定义设计方案">
  <a:themeElements>
    <a:clrScheme name="2_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自定义设计方案">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6_Office 主题">
  <a:themeElements>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_Office 主题">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5819</Words>
  <Application>WPS 演示</Application>
  <PresentationFormat>自定义</PresentationFormat>
  <Paragraphs>693</Paragraphs>
  <Slides>21</Slides>
  <Notes>0</Notes>
  <HiddenSlides>0</HiddenSlides>
  <MMClips>0</MMClips>
  <ScaleCrop>false</ScaleCrop>
  <HeadingPairs>
    <vt:vector size="8" baseType="variant">
      <vt:variant>
        <vt:lpstr>已用的字体</vt:lpstr>
      </vt:variant>
      <vt:variant>
        <vt:i4>17</vt:i4>
      </vt:variant>
      <vt:variant>
        <vt:lpstr>主题</vt:lpstr>
      </vt:variant>
      <vt:variant>
        <vt:i4>4</vt:i4>
      </vt:variant>
      <vt:variant>
        <vt:lpstr>嵌入 OLE 服务器</vt:lpstr>
      </vt:variant>
      <vt:variant>
        <vt:i4>2</vt:i4>
      </vt:variant>
      <vt:variant>
        <vt:lpstr>幻灯片标题</vt:lpstr>
      </vt:variant>
      <vt:variant>
        <vt:i4>21</vt:i4>
      </vt:variant>
    </vt:vector>
  </HeadingPairs>
  <TitlesOfParts>
    <vt:vector size="44" baseType="lpstr">
      <vt:lpstr>Arial</vt:lpstr>
      <vt:lpstr>宋体</vt:lpstr>
      <vt:lpstr>Wingdings</vt:lpstr>
      <vt:lpstr>Calibri</vt:lpstr>
      <vt:lpstr>微软雅黑</vt:lpstr>
      <vt:lpstr>方正兰亭粗黑_GBK</vt:lpstr>
      <vt:lpstr>华文中宋</vt:lpstr>
      <vt:lpstr>Futura Hv</vt:lpstr>
      <vt:lpstr>黑体</vt:lpstr>
      <vt:lpstr>Arial Unicode MS</vt:lpstr>
      <vt:lpstr>华文细黑</vt:lpstr>
      <vt:lpstr>Times New Roman</vt:lpstr>
      <vt:lpstr>MS PGothic</vt:lpstr>
      <vt:lpstr>Trebuchet MS</vt:lpstr>
      <vt:lpstr>华文楷体</vt:lpstr>
      <vt:lpstr>Verdana</vt:lpstr>
      <vt:lpstr>Segoe Print</vt:lpstr>
      <vt:lpstr>自定义设计方案</vt:lpstr>
      <vt:lpstr>1_自定义设计方案</vt:lpstr>
      <vt:lpstr>2_自定义设计方案</vt:lpstr>
      <vt:lpstr>6_Office 主题</vt:lpstr>
      <vt:lpstr>MSGraph.Chart.8</vt:lpstr>
      <vt:lpstr>Paint.Picture</vt:lpstr>
      <vt:lpstr>议程</vt:lpstr>
      <vt:lpstr>大数据分析平台建设目标</vt:lpstr>
      <vt:lpstr>议程</vt:lpstr>
      <vt:lpstr>大数据分析平台总体架构</vt:lpstr>
      <vt:lpstr>大数据分析平台总体架构——数据产生层</vt:lpstr>
      <vt:lpstr>大数据分析平台总体架构——数据交换层</vt:lpstr>
      <vt:lpstr>大数据分析平台总体架构——数据交换层NAS存储</vt:lpstr>
      <vt:lpstr>大数据分析平台总体架构——数据交换层大数据交换组件</vt:lpstr>
      <vt:lpstr>大数据分析平台总体架构——数据交换层数据库数据交换组件</vt:lpstr>
      <vt:lpstr>大数据分析平台总体架构——数据交换层数据区数据交换组件</vt:lpstr>
      <vt:lpstr>大数据分析平台总体架构——流程调度层批量处理流程</vt:lpstr>
      <vt:lpstr>大数据分析平台总体架构——流程调度层实时数据处理流程</vt:lpstr>
      <vt:lpstr>大数据分析平台总体架构——流程调度层归档数据处理流程</vt:lpstr>
      <vt:lpstr>大数据分析平台总体架构——数据存储层</vt:lpstr>
      <vt:lpstr>大数据分析平台总体架构——数据存储层（续）</vt:lpstr>
      <vt:lpstr>大数据分析平台总体架构——数据存储层（续）</vt:lpstr>
      <vt:lpstr>大数据分析平台总体架构——数据存储层（续）</vt:lpstr>
      <vt:lpstr>大数据分析平台总体架构——数据存储层（续）</vt:lpstr>
      <vt:lpstr>大数据分析平台总体架构——元数据管理</vt:lpstr>
      <vt:lpstr>大数据分析平台总体产品框架</vt:lpstr>
      <vt:lpstr>PowerPoint 演示文稿</vt:lpstr>
    </vt:vector>
  </TitlesOfParts>
  <Company>360buy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Kaisong Lai</dc:creator>
  <cp:lastModifiedBy>魔石</cp:lastModifiedBy>
  <cp:revision>1281</cp:revision>
  <cp:lastPrinted>2411-12-30T00:00:00Z</cp:lastPrinted>
  <dcterms:created xsi:type="dcterms:W3CDTF">2011-06-28T02:08:00Z</dcterms:created>
  <dcterms:modified xsi:type="dcterms:W3CDTF">2018-06-12T03:27:40Z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