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8"/>
  </p:notesMasterIdLst>
  <p:sldIdLst>
    <p:sldId id="939" r:id="rId6"/>
    <p:sldId id="865" r:id="rId7"/>
    <p:sldId id="874" r:id="rId9"/>
    <p:sldId id="872" r:id="rId10"/>
    <p:sldId id="871" r:id="rId11"/>
    <p:sldId id="878" r:id="rId12"/>
    <p:sldId id="923" r:id="rId13"/>
    <p:sldId id="895" r:id="rId14"/>
    <p:sldId id="882" r:id="rId15"/>
    <p:sldId id="896" r:id="rId16"/>
    <p:sldId id="897" r:id="rId17"/>
    <p:sldId id="898" r:id="rId18"/>
    <p:sldId id="899" r:id="rId19"/>
    <p:sldId id="900" r:id="rId20"/>
    <p:sldId id="924" r:id="rId21"/>
    <p:sldId id="905" r:id="rId22"/>
    <p:sldId id="907" r:id="rId23"/>
    <p:sldId id="921" r:id="rId24"/>
    <p:sldId id="908" r:id="rId25"/>
    <p:sldId id="916" r:id="rId26"/>
    <p:sldId id="925" r:id="rId27"/>
    <p:sldId id="812" r:id="rId28"/>
  </p:sldIdLst>
  <p:sldSz cx="11518900" cy="6480175"/>
  <p:notesSz cx="6858000" cy="9144000"/>
  <p:defaultTextStyle>
    <a:defPPr>
      <a:defRPr lang="zh-CN"/>
    </a:defPPr>
    <a:lvl1pPr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99CCFF"/>
    <a:srgbClr val="CCFFCC"/>
    <a:srgbClr val="0F9FA3"/>
    <a:srgbClr val="81C0FF"/>
    <a:srgbClr val="FFFF99"/>
    <a:srgbClr val="E0FFC2"/>
    <a:srgbClr val="FEFFC2"/>
    <a:srgbClr val="9BBB5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88214" autoAdjust="0"/>
  </p:normalViewPr>
  <p:slideViewPr>
    <p:cSldViewPr>
      <p:cViewPr>
        <p:scale>
          <a:sx n="70" d="100"/>
          <a:sy n="70" d="100"/>
        </p:scale>
        <p:origin x="-870" y="-192"/>
      </p:cViewPr>
      <p:guideLst>
        <p:guide orient="horz" pos="1303"/>
        <p:guide pos="3684"/>
      </p:guideLst>
    </p:cSldViewPr>
  </p:slideViewPr>
  <p:notesTextViewPr>
    <p:cViewPr>
      <p:scale>
        <a:sx n="100" d="100"/>
        <a:sy n="100" d="100"/>
      </p:scale>
      <p:origin x="0" y="0"/>
    </p:cViewPr>
  </p:notesTextViewPr>
  <p:sorterViewPr>
    <p:cViewPr>
      <p:scale>
        <a:sx n="66" d="100"/>
        <a:sy n="66" d="100"/>
      </p:scale>
      <p:origin x="0" y="0"/>
    </p:cViewPr>
  </p:sorterViewPr>
  <p:gridSpacing cx="72032" cy="72032"/>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页眉占位符 1"/>
          <p:cNvSpPr>
            <a:spLocks noGrp="1" noChangeArrowheads="1"/>
          </p:cNvSpPr>
          <p:nvPr>
            <p:ph type="hdr" sz="quarter"/>
          </p:nvPr>
        </p:nvSpPr>
        <p:spPr bwMode="auto">
          <a:xfrm>
            <a:off x="1" y="0"/>
            <a:ext cx="2970213"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6147" name="日期占位符 2"/>
          <p:cNvSpPr>
            <a:spLocks noGrp="1" noChangeArrowheads="1"/>
          </p:cNvSpPr>
          <p:nvPr>
            <p:ph type="dt" idx="1"/>
          </p:nvPr>
        </p:nvSpPr>
        <p:spPr bwMode="auto">
          <a:xfrm>
            <a:off x="3883026" y="0"/>
            <a:ext cx="2973388"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fld id="{F66D64F7-3E13-4079-8D13-FB793155D3BA}" type="datetimeFigureOut">
              <a:rPr lang="zh-CN" altLang="en-US"/>
            </a:fld>
            <a:endParaRPr lang="zh-CN" altLang="en-US"/>
          </a:p>
        </p:txBody>
      </p:sp>
      <p:sp>
        <p:nvSpPr>
          <p:cNvPr id="15364" name="幻灯片图像占位符 3"/>
          <p:cNvSpPr>
            <a:spLocks noGrp="1" noRot="1" noChangeAspect="1" noChangeArrowheads="1"/>
          </p:cNvSpPr>
          <p:nvPr>
            <p:ph type="sldImg" idx="2"/>
          </p:nvPr>
        </p:nvSpPr>
        <p:spPr bwMode="auto">
          <a:xfrm>
            <a:off x="382588" y="685800"/>
            <a:ext cx="60928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页脚占位符 5"/>
          <p:cNvSpPr>
            <a:spLocks noGrp="1" noChangeArrowheads="1"/>
          </p:cNvSpPr>
          <p:nvPr>
            <p:ph type="ftr" sz="quarter" idx="4"/>
          </p:nvPr>
        </p:nvSpPr>
        <p:spPr bwMode="auto">
          <a:xfrm>
            <a:off x="1" y="8685213"/>
            <a:ext cx="2970213"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6151" name="灯片编号占位符 6"/>
          <p:cNvSpPr>
            <a:spLocks noGrp="1" noChangeArrowheads="1"/>
          </p:cNvSpPr>
          <p:nvPr>
            <p:ph type="sldNum" sz="quarter" idx="5"/>
          </p:nvPr>
        </p:nvSpPr>
        <p:spPr bwMode="auto">
          <a:xfrm>
            <a:off x="3883026"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3DE3D00-3E8C-4BD6-8600-2386A9C3DF1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674689"/>
            <a:ext cx="10366375" cy="6651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674689"/>
            <a:ext cx="10366375" cy="6651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pic>
        <p:nvPicPr>
          <p:cNvPr id="4" name="Picture 2" descr="C:\Users\Qiao\Desktop\2012.06.04京东商城公司介绍PPT模板设计\PNG\page-02-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1"/>
            <a:ext cx="11518900"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Users\Qiao\Desktop\2012.06.04京东商城公司介绍PPT模板设计\PNG\lin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367463"/>
            <a:ext cx="11518900"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txBox="1">
            <a:spLocks noChangeArrowheads="1"/>
          </p:cNvSpPr>
          <p:nvPr userDrawn="1"/>
        </p:nvSpPr>
        <p:spPr bwMode="auto">
          <a:xfrm>
            <a:off x="10385424" y="6038850"/>
            <a:ext cx="1143000" cy="234950"/>
          </a:xfrm>
          <a:prstGeom prst="rect">
            <a:avLst/>
          </a:prstGeom>
          <a:noFill/>
          <a:ln w="9525">
            <a:noFill/>
            <a:miter lim="800000"/>
          </a:ln>
          <a:effectLst/>
        </p:spPr>
        <p:txBody>
          <a:bodyPr anchor="ctr"/>
          <a:lstStyle>
            <a:defPPr>
              <a:defRPr lang="zh-CN"/>
            </a:defPPr>
            <a:lvl1pPr marL="0" algn="l" defTabSz="914400" rtl="0" eaLnBrk="1" latinLnBrk="0" hangingPunct="1">
              <a:defRPr sz="1200" kern="1200" smtClean="0">
                <a:solidFill>
                  <a:schemeClr val="bg1"/>
                </a:solidFill>
                <a:latin typeface="Arial" panose="020B0604020202020204" pitchFamily="34" charset="0"/>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zh-CN" dirty="0">
                <a:solidFill>
                  <a:schemeClr val="tx1">
                    <a:lumMod val="50000"/>
                    <a:lumOff val="50000"/>
                  </a:schemeClr>
                </a:solidFill>
              </a:rPr>
              <a:t>Page </a:t>
            </a:r>
            <a:fld id="{CEBA55D4-4197-4A70-A6C8-E6CCC2AF5E1E}" type="slidenum">
              <a:rPr lang="de-DE" altLang="zh-CN" sz="1400" b="1" dirty="0">
                <a:solidFill>
                  <a:schemeClr val="tx1">
                    <a:lumMod val="50000"/>
                    <a:lumOff val="50000"/>
                  </a:schemeClr>
                </a:solidFill>
              </a:rPr>
            </a:fld>
            <a:endParaRPr lang="de-DE" altLang="zh-CN" sz="1400" b="1" dirty="0">
              <a:solidFill>
                <a:schemeClr val="tx1">
                  <a:lumMod val="50000"/>
                  <a:lumOff val="50000"/>
                </a:schemeClr>
              </a:solidFill>
            </a:endParaRPr>
          </a:p>
        </p:txBody>
      </p:sp>
      <p:cxnSp>
        <p:nvCxnSpPr>
          <p:cNvPr id="7" name="直接连接符 6"/>
          <p:cNvCxnSpPr/>
          <p:nvPr userDrawn="1"/>
        </p:nvCxnSpPr>
        <p:spPr>
          <a:xfrm>
            <a:off x="588962" y="858838"/>
            <a:ext cx="5230812" cy="0"/>
          </a:xfrm>
          <a:prstGeom prst="line">
            <a:avLst/>
          </a:prstGeom>
          <a:ln>
            <a:solidFill>
              <a:srgbClr val="EE8A04"/>
            </a:solidFill>
          </a:ln>
        </p:spPr>
        <p:style>
          <a:lnRef idx="1">
            <a:schemeClr val="accent1"/>
          </a:lnRef>
          <a:fillRef idx="0">
            <a:schemeClr val="accent1"/>
          </a:fillRef>
          <a:effectRef idx="0">
            <a:schemeClr val="accent1"/>
          </a:effectRef>
          <a:fontRef idx="minor">
            <a:schemeClr val="tx1"/>
          </a:fontRef>
        </p:style>
      </p:cxnSp>
      <p:pic>
        <p:nvPicPr>
          <p:cNvPr id="8" name="图片 6" descr="C:\Users\xiexuekui\Desktop\暴风金融.png暴风金融"/>
          <p:cNvPicPr>
            <a:picLocks noChangeAspect="1"/>
          </p:cNvPicPr>
          <p:nvPr userDrawn="1"/>
        </p:nvPicPr>
        <p:blipFill>
          <a:blip r:embed="rId4"/>
          <a:srcRect/>
          <a:stretch>
            <a:fillRect/>
          </a:stretch>
        </p:blipFill>
        <p:spPr bwMode="auto">
          <a:xfrm>
            <a:off x="15083" y="1589"/>
            <a:ext cx="11483975" cy="647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31068" y="142669"/>
            <a:ext cx="8130551" cy="372583"/>
          </a:xfrm>
          <a:prstGeom prst="rect">
            <a:avLst/>
          </a:prstGeom>
        </p:spPr>
        <p:txBody>
          <a:bodyPr/>
          <a:lstStyle>
            <a:lvl1pPr algn="l">
              <a:defRPr sz="2400" baseline="0">
                <a:solidFill>
                  <a:schemeClr val="tx1">
                    <a:lumMod val="50000"/>
                    <a:lumOff val="50000"/>
                  </a:schemeClr>
                </a:solidFill>
                <a:effectLst/>
                <a:latin typeface="方正兰亭粗黑_GBK" pitchFamily="2"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8" name="文本占位符 17"/>
          <p:cNvSpPr>
            <a:spLocks noGrp="1"/>
          </p:cNvSpPr>
          <p:nvPr>
            <p:ph type="body" sz="quarter" idx="10"/>
          </p:nvPr>
        </p:nvSpPr>
        <p:spPr>
          <a:xfrm>
            <a:off x="572078" y="1267535"/>
            <a:ext cx="9379103" cy="1428039"/>
          </a:xfrm>
          <a:prstGeom prst="rect">
            <a:avLst/>
          </a:prstGeom>
        </p:spPr>
        <p:txBody>
          <a:bodyPr/>
          <a:lstStyle>
            <a:lvl1pPr marL="288290" indent="-288290">
              <a:lnSpc>
                <a:spcPct val="150000"/>
              </a:lnSpc>
              <a:spcBef>
                <a:spcPts val="0"/>
              </a:spcBef>
              <a:buClr>
                <a:srgbClr val="EE8A04"/>
              </a:buClr>
              <a:buFont typeface="Wingdings" panose="05000000000000000000" pitchFamily="2" charset="2"/>
              <a:buChar char="l"/>
              <a:defRPr sz="2000" b="1">
                <a:solidFill>
                  <a:schemeClr val="tx1">
                    <a:lumMod val="50000"/>
                    <a:lumOff val="50000"/>
                  </a:schemeClr>
                </a:solidFill>
                <a:latin typeface="华文中宋" panose="02010600040101010101" pitchFamily="2" charset="-122"/>
                <a:ea typeface="华文中宋" panose="02010600040101010101" pitchFamily="2" charset="-122"/>
              </a:defRPr>
            </a:lvl1pPr>
            <a:lvl2pPr marL="457200" indent="0">
              <a:buNone/>
              <a:defRPr sz="14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2" descr="C:\Users\xiexuekui\Desktop\暴风金融.png暴风金融"/>
          <p:cNvPicPr>
            <a:picLocks noChangeAspect="1"/>
          </p:cNvPicPr>
          <p:nvPr userDrawn="1"/>
        </p:nvPicPr>
        <p:blipFill>
          <a:blip r:embed="rId2"/>
          <a:srcRect/>
          <a:stretch>
            <a:fillRect/>
          </a:stretch>
        </p:blipFill>
        <p:spPr bwMode="auto">
          <a:xfrm>
            <a:off x="19051" y="1588"/>
            <a:ext cx="11480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7" Type="http://schemas.openxmlformats.org/officeDocument/2006/relationships/image" Target="../media/image1.png"/><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1026" name="Picture 2" descr="C:\Users\xiexuekui\Desktop\暴风金融.png暴风金融"/>
          <p:cNvPicPr>
            <a:picLocks noChangeAspect="1" noChangeArrowheads="1"/>
          </p:cNvPicPr>
          <p:nvPr userDrawn="1"/>
        </p:nvPicPr>
        <p:blipFill>
          <a:blip r:embed="rId12"/>
          <a:srcRect/>
          <a:stretch>
            <a:fillRect/>
          </a:stretch>
        </p:blipFill>
        <p:spPr bwMode="auto">
          <a:xfrm>
            <a:off x="114301" y="55563"/>
            <a:ext cx="11290300" cy="6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2050" name="Picture 2" descr="C:\Users\xiexuekui\Desktop\暴风金融.png暴风金融"/>
          <p:cNvPicPr>
            <a:picLocks noChangeAspect="1" noChangeArrowheads="1"/>
          </p:cNvPicPr>
          <p:nvPr userDrawn="1"/>
        </p:nvPicPr>
        <p:blipFill>
          <a:blip r:embed="rId12"/>
          <a:srcRect/>
          <a:stretch>
            <a:fillRect/>
          </a:stretch>
        </p:blipFill>
        <p:spPr bwMode="auto">
          <a:xfrm>
            <a:off x="16986" y="1"/>
            <a:ext cx="11486515"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3074" name="Picture 2" descr="C:\Users\xiexuekui\Desktop\暴风金融.png暴风金融"/>
          <p:cNvPicPr>
            <a:picLocks noChangeAspect="1" noChangeArrowheads="1"/>
          </p:cNvPicPr>
          <p:nvPr userDrawn="1"/>
        </p:nvPicPr>
        <p:blipFill>
          <a:blip r:embed="rId12"/>
          <a:srcRect/>
          <a:stretch>
            <a:fillRect/>
          </a:stretch>
        </p:blipFill>
        <p:spPr bwMode="auto">
          <a:xfrm>
            <a:off x="19051" y="0"/>
            <a:ext cx="11483975" cy="647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rotWithShape="0">
          <a:blip r:embed="rId7"/>
          <a:stretch>
            <a:fillRect/>
          </a:stretch>
        </a:blipFill>
        <a:effectLst/>
      </p:bgPr>
    </p:bg>
    <p:spTree>
      <p:nvGrpSpPr>
        <p:cNvPr id="1" name=""/>
        <p:cNvGrpSpPr/>
        <p:nvPr/>
      </p:nvGrpSpPr>
      <p:grpSpPr>
        <a:xfrm>
          <a:off x="0" y="0"/>
          <a:ext cx="0" cy="0"/>
          <a:chOff x="0" y="0"/>
          <a:chExt cx="0" cy="0"/>
        </a:xfrm>
      </p:grpSpPr>
      <p:pic>
        <p:nvPicPr>
          <p:cNvPr id="4098" name="图片 8" descr="C:\Users\xiexuekui\Desktop\暴风金融.png暴风金融"/>
          <p:cNvPicPr>
            <a:picLocks noChangeAspect="1"/>
          </p:cNvPicPr>
          <p:nvPr userDrawn="1"/>
        </p:nvPicPr>
        <p:blipFill>
          <a:blip r:embed="rId7"/>
          <a:srcRect/>
          <a:stretch>
            <a:fillRect/>
          </a:stretch>
        </p:blipFill>
        <p:spPr bwMode="auto">
          <a:xfrm>
            <a:off x="19845" y="1589"/>
            <a:ext cx="11483975" cy="647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5pPr>
      <a:lvl6pPr marL="4572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6pPr>
      <a:lvl7pPr marL="9144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7pPr>
      <a:lvl8pPr marL="13716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8pPr>
      <a:lvl9pPr marL="18288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8.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image" Target="../media/image34.png"/><Relationship Id="rId1"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38.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2.vml"/><Relationship Id="rId6" Type="http://schemas.openxmlformats.org/officeDocument/2006/relationships/slideLayout" Target="../slideLayouts/slideLayout38.xml"/><Relationship Id="rId5" Type="http://schemas.openxmlformats.org/officeDocument/2006/relationships/image" Target="../media/image13.wmf"/><Relationship Id="rId4" Type="http://schemas.openxmlformats.org/officeDocument/2006/relationships/oleObject" Target="../embeddings/oleObject2.bin"/><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技术部大数据技术分享</a:t>
            </a:r>
            <a:endParaRPr lang="zh-CN" altLang="en-US"/>
          </a:p>
        </p:txBody>
      </p:sp>
      <p:sp>
        <p:nvSpPr>
          <p:cNvPr id="3" name="副标题 2"/>
          <p:cNvSpPr>
            <a:spLocks noGrp="1"/>
          </p:cNvSpPr>
          <p:nvPr>
            <p:ph type="subTitle" idx="1"/>
          </p:nvPr>
        </p:nvSpPr>
        <p:spPr/>
        <p:txBody>
          <a:bodyPr/>
          <a:p>
            <a:r>
              <a:rPr lang="zh-CN" altLang="en-US"/>
              <a:t>谢雪葵</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068" y="142669"/>
            <a:ext cx="8469867" cy="372583"/>
          </a:xfrm>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数据交换层数据库数据交换组件</a:t>
            </a:r>
            <a:endParaRPr lang="zh-CN" altLang="en-US" dirty="0"/>
          </a:p>
        </p:txBody>
      </p:sp>
      <p:sp>
        <p:nvSpPr>
          <p:cNvPr id="25" name="Rectangle 38"/>
          <p:cNvSpPr/>
          <p:nvPr/>
        </p:nvSpPr>
        <p:spPr>
          <a:xfrm>
            <a:off x="1221371" y="2842188"/>
            <a:ext cx="2160000" cy="2205355"/>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企业内部业务系统产生的结构化数据，来源：</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暴风金融理财，贷款互联网金融业务数据，数据存储在</a:t>
            </a:r>
            <a:r>
              <a:rPr lang="en-US" altLang="zh-CN" sz="1200" b="1" dirty="0" smtClean="0">
                <a:solidFill>
                  <a:schemeClr val="tx1">
                    <a:lumMod val="50000"/>
                    <a:lumOff val="50000"/>
                  </a:schemeClr>
                </a:solidFill>
                <a:latin typeface="+mj-ea"/>
                <a:ea typeface="+mj-ea"/>
              </a:rPr>
              <a:t>MySQL</a:t>
            </a:r>
            <a:r>
              <a:rPr lang="zh-CN" altLang="en-US" sz="1200" b="1" dirty="0" smtClean="0">
                <a:solidFill>
                  <a:schemeClr val="tx1">
                    <a:lumMod val="50000"/>
                    <a:lumOff val="50000"/>
                  </a:schemeClr>
                </a:solidFill>
                <a:latin typeface="+mj-ea"/>
                <a:ea typeface="+mj-ea"/>
              </a:rPr>
              <a:t>数据库</a:t>
            </a:r>
            <a:endParaRPr lang="zh-CN" altLang="en-US" sz="12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760189" y="2856578"/>
            <a:ext cx="2016125" cy="3644075"/>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smtClean="0">
                <a:solidFill>
                  <a:schemeClr val="tx1">
                    <a:lumMod val="50000"/>
                    <a:lumOff val="50000"/>
                  </a:schemeClr>
                </a:solidFill>
                <a:latin typeface="+mj-ea"/>
                <a:ea typeface="+mj-ea"/>
              </a:rPr>
              <a:t>Perl</a:t>
            </a:r>
            <a:r>
              <a:rPr lang="zh-CN" altLang="en-US" sz="1400" b="1" dirty="0" smtClean="0">
                <a:solidFill>
                  <a:schemeClr val="tx1">
                    <a:lumMod val="50000"/>
                    <a:lumOff val="50000"/>
                  </a:schemeClr>
                </a:solidFill>
                <a:latin typeface="+mj-ea"/>
                <a:ea typeface="+mj-ea"/>
              </a:rPr>
              <a:t>程序</a:t>
            </a:r>
            <a:endParaRPr lang="en-US" altLang="zh-CN" sz="14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400" b="1" dirty="0" smtClean="0">
                <a:solidFill>
                  <a:schemeClr val="tx1">
                    <a:lumMod val="50000"/>
                    <a:lumOff val="50000"/>
                  </a:schemeClr>
                </a:solidFill>
                <a:latin typeface="+mj-ea"/>
                <a:ea typeface="+mj-ea"/>
              </a:rPr>
              <a:t>数据采集，</a:t>
            </a:r>
            <a:r>
              <a:rPr lang="zh-CN" altLang="en-US" sz="1200" b="1" dirty="0" smtClean="0">
                <a:solidFill>
                  <a:schemeClr val="tx1">
                    <a:lumMod val="50000"/>
                    <a:lumOff val="50000"/>
                  </a:schemeClr>
                </a:solidFill>
                <a:latin typeface="+mj-ea"/>
                <a:ea typeface="+mj-ea"/>
              </a:rPr>
              <a:t>调用</a:t>
            </a:r>
            <a:r>
              <a:rPr lang="en-US" altLang="zh-CN" sz="1200" b="1" dirty="0" smtClean="0">
                <a:solidFill>
                  <a:schemeClr val="tx1">
                    <a:lumMod val="50000"/>
                    <a:lumOff val="50000"/>
                  </a:schemeClr>
                </a:solidFill>
                <a:latin typeface="+mj-ea"/>
                <a:ea typeface="+mj-ea"/>
              </a:rPr>
              <a:t>Perl</a:t>
            </a:r>
            <a:r>
              <a:rPr lang="zh-CN" altLang="en-US" sz="1200" b="1" dirty="0" smtClean="0">
                <a:solidFill>
                  <a:schemeClr val="tx1">
                    <a:lumMod val="50000"/>
                    <a:lumOff val="50000"/>
                  </a:schemeClr>
                </a:solidFill>
                <a:latin typeface="+mj-ea"/>
                <a:ea typeface="+mj-ea"/>
              </a:rPr>
              <a:t>文件模块相关函数，轮询指定目录，获取数据文件</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数据核查，</a:t>
            </a:r>
            <a:r>
              <a:rPr lang="en-US" altLang="zh-CN" sz="1200" b="1" dirty="0" smtClean="0">
                <a:solidFill>
                  <a:schemeClr val="tx1">
                    <a:lumMod val="50000"/>
                    <a:lumOff val="50000"/>
                  </a:schemeClr>
                </a:solidFill>
                <a:latin typeface="+mj-ea"/>
                <a:ea typeface="+mj-ea"/>
              </a:rPr>
              <a:t>Perl</a:t>
            </a:r>
            <a:r>
              <a:rPr lang="zh-CN" altLang="en-US" sz="1200" b="1" dirty="0" smtClean="0">
                <a:solidFill>
                  <a:schemeClr val="tx1">
                    <a:lumMod val="50000"/>
                    <a:lumOff val="50000"/>
                  </a:schemeClr>
                </a:solidFill>
                <a:latin typeface="+mj-ea"/>
                <a:ea typeface="+mj-ea"/>
              </a:rPr>
              <a:t>执行文件级数据质量检查</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数据加载，调用</a:t>
            </a:r>
            <a:r>
              <a:rPr lang="en-US" altLang="zh-CN" sz="1200" b="1" dirty="0">
                <a:solidFill>
                  <a:schemeClr val="tx1">
                    <a:lumMod val="50000"/>
                    <a:lumOff val="50000"/>
                  </a:schemeClr>
                </a:solidFill>
                <a:latin typeface="+mj-ea"/>
                <a:ea typeface="+mj-ea"/>
              </a:rPr>
              <a:t>Hive Load</a:t>
            </a:r>
            <a:r>
              <a:rPr lang="zh-CN" altLang="en-US" sz="1200" b="1" dirty="0">
                <a:solidFill>
                  <a:schemeClr val="tx1">
                    <a:lumMod val="50000"/>
                    <a:lumOff val="50000"/>
                  </a:schemeClr>
                </a:solidFill>
                <a:latin typeface="+mj-ea"/>
                <a:ea typeface="+mj-ea"/>
              </a:rPr>
              <a:t>数据命令，加载到数据平台临时数据区的</a:t>
            </a:r>
            <a:r>
              <a:rPr lang="en-US" altLang="zh-CN" sz="1200" b="1" dirty="0">
                <a:solidFill>
                  <a:schemeClr val="tx1">
                    <a:lumMod val="50000"/>
                    <a:lumOff val="50000"/>
                  </a:schemeClr>
                </a:solidFill>
                <a:latin typeface="+mj-ea"/>
                <a:ea typeface="+mj-ea"/>
              </a:rPr>
              <a:t>Hive </a:t>
            </a:r>
            <a:r>
              <a:rPr lang="en-US" altLang="zh-CN" sz="1200" b="1" dirty="0" smtClean="0">
                <a:solidFill>
                  <a:schemeClr val="tx1">
                    <a:lumMod val="50000"/>
                    <a:lumOff val="50000"/>
                  </a:schemeClr>
                </a:solidFill>
                <a:latin typeface="+mj-ea"/>
                <a:ea typeface="+mj-ea"/>
              </a:rPr>
              <a:t>Table</a:t>
            </a:r>
            <a:endParaRPr lang="en-US" altLang="zh-CN" sz="1400" b="1" dirty="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561501" y="2846416"/>
            <a:ext cx="2190749" cy="2806922"/>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组件以实时和</a:t>
            </a:r>
            <a:r>
              <a:rPr lang="zh-CN" altLang="en-US" sz="1400" b="1" dirty="0" smtClean="0">
                <a:solidFill>
                  <a:schemeClr val="tx1">
                    <a:lumMod val="50000"/>
                    <a:lumOff val="50000"/>
                  </a:schemeClr>
                </a:solidFill>
                <a:latin typeface="+mj-ea"/>
                <a:ea typeface="+mj-ea"/>
              </a:rPr>
              <a:t>批量模式</a:t>
            </a:r>
            <a:r>
              <a:rPr lang="zh-CN" altLang="en-US" sz="1400" b="1" dirty="0">
                <a:solidFill>
                  <a:schemeClr val="tx1">
                    <a:lumMod val="50000"/>
                    <a:lumOff val="50000"/>
                  </a:schemeClr>
                </a:solidFill>
                <a:latin typeface="+mj-ea"/>
                <a:ea typeface="+mj-ea"/>
              </a:rPr>
              <a:t>实现下列功能：</a:t>
            </a:r>
            <a:endParaRPr lang="zh-CN" altLang="en-US"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数据采集，</a:t>
            </a:r>
            <a:r>
              <a:rPr lang="zh-CN" altLang="en-US" sz="1200" b="1" dirty="0" smtClean="0">
                <a:solidFill>
                  <a:schemeClr val="tx1">
                    <a:lumMod val="50000"/>
                    <a:lumOff val="50000"/>
                  </a:schemeClr>
                </a:solidFill>
                <a:latin typeface="+mj-ea"/>
                <a:ea typeface="+mj-ea"/>
              </a:rPr>
              <a:t>轮询</a:t>
            </a:r>
            <a:r>
              <a:rPr lang="en-US" altLang="zh-CN" sz="1200" b="1" dirty="0" smtClean="0">
                <a:solidFill>
                  <a:schemeClr val="tx1">
                    <a:lumMod val="50000"/>
                    <a:lumOff val="50000"/>
                  </a:schemeClr>
                </a:solidFill>
                <a:latin typeface="+mj-ea"/>
                <a:ea typeface="+mj-ea"/>
              </a:rPr>
              <a:t>NAS</a:t>
            </a:r>
            <a:r>
              <a:rPr lang="zh-CN" altLang="en-US" sz="1200" b="1" dirty="0" smtClean="0">
                <a:solidFill>
                  <a:schemeClr val="tx1">
                    <a:lumMod val="50000"/>
                    <a:lumOff val="50000"/>
                  </a:schemeClr>
                </a:solidFill>
                <a:latin typeface="+mj-ea"/>
                <a:ea typeface="+mj-ea"/>
              </a:rPr>
              <a:t>集群指定</a:t>
            </a:r>
            <a:r>
              <a:rPr lang="zh-CN" altLang="en-US" sz="1200" b="1" dirty="0">
                <a:solidFill>
                  <a:schemeClr val="tx1">
                    <a:lumMod val="50000"/>
                    <a:lumOff val="50000"/>
                  </a:schemeClr>
                </a:solidFill>
                <a:latin typeface="+mj-ea"/>
                <a:ea typeface="+mj-ea"/>
              </a:rPr>
              <a:t>目录，获取数据文件（</a:t>
            </a:r>
            <a:r>
              <a:rPr lang="en-US" altLang="zh-CN" sz="1200" b="1" dirty="0">
                <a:solidFill>
                  <a:schemeClr val="tx1">
                    <a:lumMod val="50000"/>
                    <a:lumOff val="50000"/>
                  </a:schemeClr>
                </a:solidFill>
                <a:latin typeface="+mj-ea"/>
                <a:ea typeface="+mj-ea"/>
              </a:rPr>
              <a:t>LZO</a:t>
            </a:r>
            <a:r>
              <a:rPr lang="zh-CN" altLang="en-US" sz="1200" b="1" dirty="0">
                <a:solidFill>
                  <a:schemeClr val="tx1">
                    <a:lumMod val="50000"/>
                    <a:lumOff val="50000"/>
                  </a:schemeClr>
                </a:solidFill>
                <a:latin typeface="+mj-ea"/>
                <a:ea typeface="+mj-ea"/>
              </a:rPr>
              <a:t>压缩</a:t>
            </a:r>
            <a:r>
              <a:rPr lang="zh-CN" altLang="en-US" sz="1200" b="1" dirty="0" smtClean="0">
                <a:solidFill>
                  <a:schemeClr val="tx1">
                    <a:lumMod val="50000"/>
                    <a:lumOff val="50000"/>
                  </a:schemeClr>
                </a:solidFill>
                <a:latin typeface="+mj-ea"/>
                <a:ea typeface="+mj-ea"/>
              </a:rPr>
              <a:t>）</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数据核查，对</a:t>
            </a:r>
            <a:r>
              <a:rPr lang="zh-CN" altLang="en-US" sz="1200" b="1" dirty="0">
                <a:solidFill>
                  <a:schemeClr val="tx1">
                    <a:lumMod val="50000"/>
                    <a:lumOff val="50000"/>
                  </a:schemeClr>
                </a:solidFill>
                <a:latin typeface="+mj-ea"/>
                <a:ea typeface="+mj-ea"/>
              </a:rPr>
              <a:t>数据</a:t>
            </a:r>
            <a:r>
              <a:rPr lang="zh-CN" altLang="en-US" sz="1200" b="1" dirty="0" smtClean="0">
                <a:solidFill>
                  <a:schemeClr val="tx1">
                    <a:lumMod val="50000"/>
                    <a:lumOff val="50000"/>
                  </a:schemeClr>
                </a:solidFill>
                <a:latin typeface="+mj-ea"/>
                <a:ea typeface="+mj-ea"/>
              </a:rPr>
              <a:t>文件进行质量校验</a:t>
            </a:r>
            <a:endParaRPr lang="en-US" altLang="zh-CN"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数据加载，加载数据到临时数据区</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959693" y="2856578"/>
            <a:ext cx="2193770" cy="2999740"/>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数据推送平台连接理财系统数据库，理财系统</a:t>
            </a:r>
            <a:r>
              <a:rPr lang="en-US" altLang="zh-CN" sz="1400" b="1" dirty="0">
                <a:solidFill>
                  <a:schemeClr val="tx1">
                    <a:lumMod val="50000"/>
                    <a:lumOff val="50000"/>
                  </a:schemeClr>
                </a:solidFill>
                <a:latin typeface="+mj-ea"/>
                <a:ea typeface="+mj-ea"/>
              </a:rPr>
              <a:t>MySQL</a:t>
            </a:r>
            <a:r>
              <a:rPr lang="zh-CN" altLang="en-US" sz="1400" b="1" dirty="0">
                <a:solidFill>
                  <a:schemeClr val="tx1">
                    <a:lumMod val="50000"/>
                    <a:lumOff val="50000"/>
                  </a:schemeClr>
                </a:solidFill>
                <a:latin typeface="+mj-ea"/>
                <a:ea typeface="+mj-ea"/>
              </a:rPr>
              <a:t>数据库日志，识别增量数据</a:t>
            </a:r>
            <a:r>
              <a:rPr lang="zh-CN" altLang="en-US" sz="1400" b="1" dirty="0" smtClean="0">
                <a:solidFill>
                  <a:schemeClr val="tx1">
                    <a:lumMod val="50000"/>
                    <a:lumOff val="50000"/>
                  </a:schemeClr>
                </a:solidFill>
                <a:latin typeface="+mj-ea"/>
                <a:ea typeface="+mj-ea"/>
              </a:rPr>
              <a:t>，存储到金融平台</a:t>
            </a:r>
            <a:r>
              <a:rPr lang="en-US" altLang="zh-CN" sz="1400" b="1" dirty="0" smtClean="0">
                <a:solidFill>
                  <a:schemeClr val="tx1">
                    <a:lumMod val="50000"/>
                    <a:lumOff val="50000"/>
                  </a:schemeClr>
                </a:solidFill>
                <a:latin typeface="+mj-ea"/>
                <a:ea typeface="+mj-ea"/>
              </a:rPr>
              <a:t>NAS</a:t>
            </a:r>
            <a:r>
              <a:rPr lang="zh-CN" altLang="en-US" sz="1400" b="1" dirty="0" smtClean="0">
                <a:solidFill>
                  <a:schemeClr val="tx1">
                    <a:lumMod val="50000"/>
                    <a:lumOff val="50000"/>
                  </a:schemeClr>
                </a:solidFill>
                <a:latin typeface="+mj-ea"/>
                <a:ea typeface="+mj-ea"/>
              </a:rPr>
              <a:t>存储的指定目录，金融平台加载数据文件到</a:t>
            </a:r>
            <a:r>
              <a:rPr lang="zh-CN" altLang="en-US" sz="1400" b="1" dirty="0">
                <a:solidFill>
                  <a:schemeClr val="tx1">
                    <a:lumMod val="50000"/>
                    <a:lumOff val="50000"/>
                  </a:schemeClr>
                </a:solidFill>
                <a:latin typeface="+mj-ea"/>
                <a:ea typeface="+mj-ea"/>
              </a:rPr>
              <a:t>数据平台临时区</a:t>
            </a:r>
            <a:r>
              <a:rPr lang="en-US" altLang="zh-CN" sz="1400" b="1" dirty="0">
                <a:solidFill>
                  <a:schemeClr val="tx1">
                    <a:lumMod val="50000"/>
                    <a:lumOff val="50000"/>
                  </a:schemeClr>
                </a:solidFill>
                <a:latin typeface="+mj-ea"/>
                <a:ea typeface="+mj-ea"/>
              </a:rPr>
              <a:t>Hive</a:t>
            </a:r>
            <a:r>
              <a:rPr lang="zh-CN" altLang="en-US" sz="1400" b="1" dirty="0">
                <a:solidFill>
                  <a:schemeClr val="tx1">
                    <a:lumMod val="50000"/>
                    <a:lumOff val="50000"/>
                  </a:schemeClr>
                </a:solidFill>
                <a:latin typeface="+mj-ea"/>
                <a:ea typeface="+mj-ea"/>
              </a:rPr>
              <a:t>表</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327890" y="2337957"/>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752251" y="2337957"/>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553035" y="2337957"/>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960463" y="2337957"/>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60913" y="862999"/>
            <a:ext cx="2006601"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9693" y="862999"/>
            <a:ext cx="2033299"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294" y="856356"/>
            <a:ext cx="2016125" cy="1447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05853" y="894325"/>
            <a:ext cx="18954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32496" y="862998"/>
            <a:ext cx="1832835" cy="1381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531068" y="142669"/>
            <a:ext cx="8469867" cy="372583"/>
          </a:xfrm>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数据交换层数据区数据交换组件</a:t>
            </a:r>
            <a:endParaRPr lang="zh-CN" altLang="en-US" dirty="0"/>
          </a:p>
        </p:txBody>
      </p:sp>
      <p:sp>
        <p:nvSpPr>
          <p:cNvPr id="25" name="Rectangle 38"/>
          <p:cNvSpPr/>
          <p:nvPr/>
        </p:nvSpPr>
        <p:spPr>
          <a:xfrm>
            <a:off x="1327890" y="2842188"/>
            <a:ext cx="2048934" cy="2668423"/>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数据平台计算层各数据区</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贴源数据</a:t>
            </a:r>
            <a:r>
              <a:rPr lang="zh-CN" altLang="en-US" sz="1200" b="1" dirty="0" smtClean="0">
                <a:solidFill>
                  <a:schemeClr val="tx1">
                    <a:lumMod val="50000"/>
                    <a:lumOff val="50000"/>
                  </a:schemeClr>
                </a:solidFill>
                <a:latin typeface="+mj-ea"/>
                <a:ea typeface="+mj-ea"/>
              </a:rPr>
              <a:t>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主题数据区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集市数据区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沙盘数据区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大数据区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归档数据区</a:t>
            </a:r>
            <a:endParaRPr lang="zh-CN" altLang="en-US" sz="12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760189" y="2856578"/>
            <a:ext cx="2016125"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err="1" smtClean="0">
                <a:solidFill>
                  <a:schemeClr val="tx1">
                    <a:lumMod val="50000"/>
                    <a:lumOff val="50000"/>
                  </a:schemeClr>
                </a:solidFill>
                <a:latin typeface="+mj-ea"/>
                <a:ea typeface="+mj-ea"/>
              </a:rPr>
              <a:t>Sqoop</a:t>
            </a:r>
            <a:r>
              <a:rPr lang="zh-CN" altLang="en-US" sz="1400" b="1" dirty="0" smtClean="0">
                <a:solidFill>
                  <a:schemeClr val="tx1">
                    <a:lumMod val="50000"/>
                    <a:lumOff val="50000"/>
                  </a:schemeClr>
                </a:solidFill>
                <a:latin typeface="+mj-ea"/>
                <a:ea typeface="+mj-ea"/>
              </a:rPr>
              <a:t>实现集市数据区与数据平台其他</a:t>
            </a:r>
            <a:r>
              <a:rPr lang="en-US" altLang="zh-CN" sz="1400" b="1" dirty="0" smtClean="0">
                <a:solidFill>
                  <a:schemeClr val="tx1">
                    <a:lumMod val="50000"/>
                    <a:lumOff val="50000"/>
                  </a:schemeClr>
                </a:solidFill>
                <a:latin typeface="+mj-ea"/>
                <a:ea typeface="+mj-ea"/>
              </a:rPr>
              <a:t>Hadoop</a:t>
            </a:r>
            <a:r>
              <a:rPr lang="zh-CN" altLang="en-US" sz="1400" b="1" dirty="0" smtClean="0">
                <a:solidFill>
                  <a:schemeClr val="tx1">
                    <a:lumMod val="50000"/>
                    <a:lumOff val="50000"/>
                  </a:schemeClr>
                </a:solidFill>
                <a:latin typeface="+mj-ea"/>
                <a:ea typeface="+mj-ea"/>
              </a:rPr>
              <a:t>数据区的数据交换</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smtClean="0">
                <a:solidFill>
                  <a:schemeClr val="tx1">
                    <a:lumMod val="50000"/>
                    <a:lumOff val="50000"/>
                  </a:schemeClr>
                </a:solidFill>
                <a:latin typeface="+mj-ea"/>
                <a:ea typeface="+mj-ea"/>
              </a:rPr>
              <a:t>Hadoop </a:t>
            </a:r>
            <a:r>
              <a:rPr lang="zh-CN" altLang="en-US" sz="1400" b="1" dirty="0" smtClean="0">
                <a:solidFill>
                  <a:schemeClr val="tx1">
                    <a:lumMod val="50000"/>
                    <a:lumOff val="50000"/>
                  </a:schemeClr>
                </a:solidFill>
                <a:latin typeface="+mj-ea"/>
                <a:ea typeface="+mj-ea"/>
              </a:rPr>
              <a:t>命令、</a:t>
            </a:r>
            <a:r>
              <a:rPr lang="en-US" altLang="zh-CN" sz="1400" b="1" dirty="0" smtClean="0">
                <a:solidFill>
                  <a:schemeClr val="tx1">
                    <a:lumMod val="50000"/>
                    <a:lumOff val="50000"/>
                  </a:schemeClr>
                </a:solidFill>
                <a:latin typeface="+mj-ea"/>
                <a:ea typeface="+mj-ea"/>
              </a:rPr>
              <a:t>Hive</a:t>
            </a:r>
            <a:r>
              <a:rPr lang="zh-CN" altLang="en-US" sz="1400" b="1" dirty="0" smtClean="0">
                <a:solidFill>
                  <a:schemeClr val="tx1">
                    <a:lumMod val="50000"/>
                    <a:lumOff val="50000"/>
                  </a:schemeClr>
                </a:solidFill>
                <a:latin typeface="+mj-ea"/>
                <a:ea typeface="+mj-ea"/>
              </a:rPr>
              <a:t>外部表、</a:t>
            </a:r>
            <a:r>
              <a:rPr lang="en-US" altLang="zh-CN" sz="1400" b="1" dirty="0" smtClean="0">
                <a:solidFill>
                  <a:schemeClr val="tx1">
                    <a:lumMod val="50000"/>
                    <a:lumOff val="50000"/>
                  </a:schemeClr>
                </a:solidFill>
                <a:latin typeface="+mj-ea"/>
                <a:ea typeface="+mj-ea"/>
              </a:rPr>
              <a:t>MR</a:t>
            </a:r>
            <a:r>
              <a:rPr lang="zh-CN" altLang="en-US" sz="1400" b="1" dirty="0" smtClean="0">
                <a:solidFill>
                  <a:schemeClr val="tx1">
                    <a:lumMod val="50000"/>
                    <a:lumOff val="50000"/>
                  </a:schemeClr>
                </a:solidFill>
                <a:latin typeface="+mj-ea"/>
                <a:ea typeface="+mj-ea"/>
              </a:rPr>
              <a:t>程序实现数据平台</a:t>
            </a:r>
            <a:r>
              <a:rPr lang="en-US" altLang="zh-CN" sz="1400" b="1" dirty="0" smtClean="0">
                <a:solidFill>
                  <a:schemeClr val="tx1">
                    <a:lumMod val="50000"/>
                    <a:lumOff val="50000"/>
                  </a:schemeClr>
                </a:solidFill>
                <a:latin typeface="+mj-ea"/>
                <a:ea typeface="+mj-ea"/>
              </a:rPr>
              <a:t>Hadoop</a:t>
            </a:r>
            <a:r>
              <a:rPr lang="zh-CN" altLang="en-US" sz="1400" b="1" dirty="0" smtClean="0">
                <a:solidFill>
                  <a:schemeClr val="tx1">
                    <a:lumMod val="50000"/>
                    <a:lumOff val="50000"/>
                  </a:schemeClr>
                </a:solidFill>
                <a:latin typeface="+mj-ea"/>
                <a:ea typeface="+mj-ea"/>
              </a:rPr>
              <a:t>数据区间的数据交换</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400" b="1" dirty="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561502" y="2846416"/>
            <a:ext cx="2052000" cy="3453253"/>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a:t>
            </a:r>
            <a:r>
              <a:rPr lang="zh-CN" altLang="en-US" sz="1400" b="1" dirty="0" smtClean="0">
                <a:solidFill>
                  <a:schemeClr val="tx1">
                    <a:lumMod val="50000"/>
                    <a:lumOff val="50000"/>
                  </a:schemeClr>
                </a:solidFill>
                <a:latin typeface="+mj-ea"/>
                <a:ea typeface="+mj-ea"/>
              </a:rPr>
              <a:t>以批量方式实现下列数据交换功能</a:t>
            </a:r>
            <a:r>
              <a:rPr lang="zh-CN" altLang="en-US" sz="1400" b="1" dirty="0">
                <a:solidFill>
                  <a:schemeClr val="tx1">
                    <a:lumMod val="50000"/>
                    <a:lumOff val="50000"/>
                  </a:schemeClr>
                </a:solidFill>
                <a:latin typeface="+mj-ea"/>
                <a:ea typeface="+mj-ea"/>
              </a:rPr>
              <a:t>：</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贴源数据</a:t>
            </a:r>
            <a:r>
              <a:rPr lang="zh-CN" altLang="en-US" sz="1200" b="1" dirty="0" smtClean="0">
                <a:solidFill>
                  <a:schemeClr val="tx1">
                    <a:lumMod val="50000"/>
                    <a:lumOff val="50000"/>
                  </a:schemeClr>
                </a:solidFill>
                <a:latin typeface="+mj-ea"/>
              </a:rPr>
              <a:t>区和</a:t>
            </a:r>
            <a:r>
              <a:rPr lang="zh-CN" altLang="en-US" sz="1200" b="1" dirty="0">
                <a:solidFill>
                  <a:schemeClr val="tx1">
                    <a:lumMod val="50000"/>
                    <a:lumOff val="50000"/>
                  </a:schemeClr>
                </a:solidFill>
                <a:latin typeface="+mj-ea"/>
              </a:rPr>
              <a:t>主题数据区到</a:t>
            </a:r>
            <a:r>
              <a:rPr lang="zh-CN" altLang="en-US" sz="1200" b="1" dirty="0" smtClean="0">
                <a:solidFill>
                  <a:schemeClr val="tx1">
                    <a:lumMod val="50000"/>
                    <a:lumOff val="50000"/>
                  </a:schemeClr>
                </a:solidFill>
                <a:latin typeface="+mj-ea"/>
              </a:rPr>
              <a:t>集市数据区</a:t>
            </a:r>
            <a:endParaRPr lang="en-US" altLang="zh-CN" sz="1200" b="1" dirty="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大</a:t>
            </a:r>
            <a:r>
              <a:rPr lang="zh-CN" altLang="en-US" sz="1200" b="1" dirty="0" smtClean="0">
                <a:solidFill>
                  <a:schemeClr val="tx1">
                    <a:lumMod val="50000"/>
                    <a:lumOff val="50000"/>
                  </a:schemeClr>
                </a:solidFill>
                <a:latin typeface="+mj-ea"/>
              </a:rPr>
              <a:t>数据</a:t>
            </a:r>
            <a:r>
              <a:rPr lang="zh-CN" altLang="en-US" sz="1200" b="1" dirty="0">
                <a:solidFill>
                  <a:schemeClr val="tx1">
                    <a:lumMod val="50000"/>
                    <a:lumOff val="50000"/>
                  </a:schemeClr>
                </a:solidFill>
                <a:latin typeface="+mj-ea"/>
              </a:rPr>
              <a:t>区</a:t>
            </a:r>
            <a:r>
              <a:rPr lang="zh-CN" altLang="en-US" sz="1200" b="1" dirty="0" smtClean="0">
                <a:solidFill>
                  <a:schemeClr val="tx1">
                    <a:lumMod val="50000"/>
                    <a:lumOff val="50000"/>
                  </a:schemeClr>
                </a:solidFill>
                <a:latin typeface="+mj-ea"/>
              </a:rPr>
              <a:t>到主题数据区和集市</a:t>
            </a:r>
            <a:r>
              <a:rPr lang="zh-CN" altLang="en-US" sz="1200" b="1" dirty="0">
                <a:solidFill>
                  <a:schemeClr val="tx1">
                    <a:lumMod val="50000"/>
                    <a:lumOff val="50000"/>
                  </a:schemeClr>
                </a:solidFill>
                <a:latin typeface="+mj-ea"/>
              </a:rPr>
              <a:t>数据</a:t>
            </a:r>
            <a:r>
              <a:rPr lang="zh-CN" altLang="en-US" sz="1200" b="1" dirty="0" smtClean="0">
                <a:solidFill>
                  <a:schemeClr val="tx1">
                    <a:lumMod val="50000"/>
                    <a:lumOff val="50000"/>
                  </a:schemeClr>
                </a:solidFill>
                <a:latin typeface="+mj-ea"/>
              </a:rPr>
              <a:t>区</a:t>
            </a:r>
            <a:endParaRPr lang="en-US" altLang="zh-CN" sz="1200" b="1" dirty="0" smtClean="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主题数据</a:t>
            </a:r>
            <a:r>
              <a:rPr lang="zh-CN" altLang="en-US" sz="1200" b="1" dirty="0" smtClean="0">
                <a:solidFill>
                  <a:schemeClr val="tx1">
                    <a:lumMod val="50000"/>
                    <a:lumOff val="50000"/>
                  </a:schemeClr>
                </a:solidFill>
                <a:latin typeface="+mj-ea"/>
              </a:rPr>
              <a:t>区、贴源数据区、集市数据区到沙盘数据区</a:t>
            </a:r>
            <a:endParaRPr lang="en-US" altLang="zh-CN" sz="1200" b="1" dirty="0" smtClean="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各个数据</a:t>
            </a:r>
            <a:r>
              <a:rPr lang="zh-CN" altLang="en-US" sz="1200" b="1" dirty="0" smtClean="0">
                <a:solidFill>
                  <a:schemeClr val="tx1">
                    <a:lumMod val="50000"/>
                    <a:lumOff val="50000"/>
                  </a:schemeClr>
                </a:solidFill>
                <a:latin typeface="+mj-ea"/>
                <a:ea typeface="+mj-ea"/>
              </a:rPr>
              <a:t>区数据归档</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959693" y="2856578"/>
            <a:ext cx="2033300" cy="1708160"/>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数据集市的数据按照据生命周期规划，统一将过期数据归档到历史数据归档区</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327890" y="2337957"/>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752251" y="2337957"/>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553035" y="2337957"/>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960463" y="2337957"/>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0913" y="862999"/>
            <a:ext cx="2006601"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191" y="862998"/>
            <a:ext cx="2016124" cy="140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图片 5"/>
          <p:cNvPicPr>
            <a:picLocks noChangeAspect="1"/>
          </p:cNvPicPr>
          <p:nvPr/>
        </p:nvPicPr>
        <p:blipFill>
          <a:blip r:embed="rId4"/>
          <a:stretch>
            <a:fillRect/>
          </a:stretch>
        </p:blipFill>
        <p:spPr>
          <a:xfrm>
            <a:off x="1327785" y="862965"/>
            <a:ext cx="2049145" cy="14751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流程调度层</a:t>
            </a:r>
            <a:r>
              <a:rPr lang="zh-CN" altLang="en-US" dirty="0"/>
              <a:t>批量处理流程</a:t>
            </a:r>
            <a:endParaRPr lang="zh-CN" altLang="en-US" dirty="0"/>
          </a:p>
        </p:txBody>
      </p:sp>
      <p:sp>
        <p:nvSpPr>
          <p:cNvPr id="4" name="Rectangle 38"/>
          <p:cNvSpPr/>
          <p:nvPr/>
        </p:nvSpPr>
        <p:spPr>
          <a:xfrm>
            <a:off x="7632308" y="790965"/>
            <a:ext cx="3708000" cy="5632311"/>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smtClean="0">
                <a:solidFill>
                  <a:schemeClr val="tx1">
                    <a:lumMod val="50000"/>
                    <a:lumOff val="50000"/>
                  </a:schemeClr>
                </a:solidFill>
                <a:latin typeface="+mj-ea"/>
                <a:ea typeface="+mj-ea"/>
              </a:rPr>
              <a:t>批量数据处理由流程调度层部署的自定义开发</a:t>
            </a:r>
            <a:r>
              <a:rPr lang="en-US" altLang="zh-CN" sz="1600" b="1" dirty="0" err="1" smtClean="0">
                <a:solidFill>
                  <a:schemeClr val="tx1">
                    <a:lumMod val="50000"/>
                    <a:lumOff val="50000"/>
                  </a:schemeClr>
                </a:solidFill>
                <a:latin typeface="+mj-ea"/>
                <a:ea typeface="+mj-ea"/>
              </a:rPr>
              <a:t>WorkFlow</a:t>
            </a:r>
            <a:r>
              <a:rPr lang="zh-CN" altLang="en-US" sz="1600" b="1" dirty="0" smtClean="0">
                <a:solidFill>
                  <a:schemeClr val="tx1">
                    <a:lumMod val="50000"/>
                    <a:lumOff val="50000"/>
                  </a:schemeClr>
                </a:solidFill>
                <a:latin typeface="+mj-ea"/>
                <a:ea typeface="+mj-ea"/>
              </a:rPr>
              <a:t>组件调度运行</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a:t>
            </a:r>
            <a:r>
              <a:rPr lang="zh-CN" altLang="en-US" sz="1600" b="1" dirty="0" smtClean="0">
                <a:solidFill>
                  <a:schemeClr val="tx1">
                    <a:lumMod val="50000"/>
                    <a:lumOff val="50000"/>
                  </a:schemeClr>
                </a:solidFill>
                <a:latin typeface="+mj-ea"/>
                <a:ea typeface="+mj-ea"/>
              </a:rPr>
              <a:t>主要完成如下</a:t>
            </a:r>
            <a:r>
              <a:rPr lang="zh-CN" altLang="en-US" sz="1600" b="1" dirty="0">
                <a:solidFill>
                  <a:schemeClr val="tx1">
                    <a:lumMod val="50000"/>
                    <a:lumOff val="50000"/>
                  </a:schemeClr>
                </a:solidFill>
                <a:latin typeface="+mj-ea"/>
                <a:ea typeface="+mj-ea"/>
              </a:rPr>
              <a:t>工作</a:t>
            </a:r>
            <a:r>
              <a:rPr lang="zh-CN" altLang="en-US" sz="1600" b="1" dirty="0" smtClean="0">
                <a:solidFill>
                  <a:schemeClr val="tx1">
                    <a:lumMod val="50000"/>
                    <a:lumOff val="50000"/>
                  </a:schemeClr>
                </a:solidFill>
                <a:latin typeface="+mj-ea"/>
                <a:ea typeface="+mj-ea"/>
              </a:rPr>
              <a:t>：</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获取业务</a:t>
            </a:r>
            <a:r>
              <a:rPr lang="zh-CN" altLang="en-US" sz="1600" b="1" dirty="0">
                <a:solidFill>
                  <a:schemeClr val="tx1">
                    <a:lumMod val="50000"/>
                    <a:lumOff val="50000"/>
                  </a:schemeClr>
                </a:solidFill>
                <a:latin typeface="+mj-ea"/>
                <a:ea typeface="+mj-ea"/>
              </a:rPr>
              <a:t>系统</a:t>
            </a:r>
            <a:r>
              <a:rPr lang="zh-CN" altLang="en-US" sz="1600" b="1" dirty="0" smtClean="0">
                <a:solidFill>
                  <a:schemeClr val="tx1">
                    <a:lumMod val="50000"/>
                    <a:lumOff val="50000"/>
                  </a:schemeClr>
                </a:solidFill>
                <a:latin typeface="+mj-ea"/>
                <a:ea typeface="+mj-ea"/>
              </a:rPr>
              <a:t>结构化数据，存入临时数据区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获取</a:t>
            </a:r>
            <a:r>
              <a:rPr lang="zh-CN" altLang="en-US" sz="1600" b="1" dirty="0" smtClean="0">
                <a:solidFill>
                  <a:schemeClr val="tx1">
                    <a:lumMod val="50000"/>
                    <a:lumOff val="50000"/>
                  </a:schemeClr>
                </a:solidFill>
                <a:latin typeface="+mj-ea"/>
                <a:ea typeface="+mj-ea"/>
              </a:rPr>
              <a:t>企业</a:t>
            </a:r>
            <a:r>
              <a:rPr lang="zh-CN" altLang="en-US" sz="1600" b="1" dirty="0">
                <a:solidFill>
                  <a:schemeClr val="tx1">
                    <a:lumMod val="50000"/>
                    <a:lumOff val="50000"/>
                  </a:schemeClr>
                </a:solidFill>
                <a:latin typeface="+mj-ea"/>
                <a:ea typeface="+mj-ea"/>
              </a:rPr>
              <a:t>内外部非</a:t>
            </a:r>
            <a:r>
              <a:rPr lang="zh-CN" altLang="en-US" sz="1600" b="1" dirty="0" smtClean="0">
                <a:solidFill>
                  <a:schemeClr val="tx1">
                    <a:lumMod val="50000"/>
                    <a:lumOff val="50000"/>
                  </a:schemeClr>
                </a:solidFill>
                <a:latin typeface="+mj-ea"/>
                <a:ea typeface="+mj-ea"/>
              </a:rPr>
              <a:t>结构化数据，并进行结构化处理，存入主题或集市数据区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按照贴源</a:t>
            </a:r>
            <a:r>
              <a:rPr lang="zh-CN" altLang="en-US" sz="1600" b="1" dirty="0">
                <a:solidFill>
                  <a:schemeClr val="tx1">
                    <a:lumMod val="50000"/>
                    <a:lumOff val="50000"/>
                  </a:schemeClr>
                </a:solidFill>
                <a:latin typeface="+mj-ea"/>
                <a:ea typeface="+mj-ea"/>
              </a:rPr>
              <a:t>数据模型整合</a:t>
            </a:r>
            <a:r>
              <a:rPr lang="zh-CN" altLang="en-US" sz="1600" b="1" dirty="0" smtClean="0">
                <a:solidFill>
                  <a:schemeClr val="tx1">
                    <a:lumMod val="50000"/>
                    <a:lumOff val="50000"/>
                  </a:schemeClr>
                </a:solidFill>
                <a:latin typeface="+mj-ea"/>
                <a:ea typeface="+mj-ea"/>
              </a:rPr>
              <a:t>数据（标准化、数据更新</a:t>
            </a:r>
            <a:r>
              <a:rPr lang="en-US" altLang="zh-CN" sz="1600" b="1" dirty="0" smtClean="0">
                <a:solidFill>
                  <a:schemeClr val="tx1">
                    <a:lumMod val="50000"/>
                    <a:lumOff val="50000"/>
                  </a:schemeClr>
                </a:solidFill>
                <a:latin typeface="+mj-ea"/>
                <a:ea typeface="+mj-ea"/>
              </a:rPr>
              <a:t>/</a:t>
            </a:r>
            <a:r>
              <a:rPr lang="zh-CN" altLang="en-US" sz="1600" b="1" dirty="0">
                <a:solidFill>
                  <a:schemeClr val="tx1">
                    <a:lumMod val="50000"/>
                    <a:lumOff val="50000"/>
                  </a:schemeClr>
                </a:solidFill>
                <a:latin typeface="+mj-ea"/>
                <a:ea typeface="+mj-ea"/>
              </a:rPr>
              <a:t>追加</a:t>
            </a:r>
            <a:r>
              <a:rPr lang="zh-CN" altLang="en-US" sz="1600" b="1" dirty="0" smtClean="0">
                <a:solidFill>
                  <a:schemeClr val="tx1">
                    <a:lumMod val="50000"/>
                    <a:lumOff val="50000"/>
                  </a:schemeClr>
                </a:solidFill>
                <a:latin typeface="+mj-ea"/>
                <a:ea typeface="+mj-ea"/>
              </a:rPr>
              <a:t>）</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按照</a:t>
            </a:r>
            <a:r>
              <a:rPr lang="zh-CN" altLang="en-US" sz="1600" b="1" dirty="0" smtClean="0">
                <a:solidFill>
                  <a:schemeClr val="tx1">
                    <a:lumMod val="50000"/>
                    <a:lumOff val="50000"/>
                  </a:schemeClr>
                </a:solidFill>
                <a:latin typeface="+mj-ea"/>
                <a:ea typeface="+mj-ea"/>
              </a:rPr>
              <a:t>主题数据模型</a:t>
            </a:r>
            <a:r>
              <a:rPr lang="zh-CN" altLang="en-US" sz="1600" b="1" dirty="0">
                <a:solidFill>
                  <a:schemeClr val="tx1">
                    <a:lumMod val="50000"/>
                    <a:lumOff val="50000"/>
                  </a:schemeClr>
                </a:solidFill>
                <a:latin typeface="+mj-ea"/>
                <a:ea typeface="+mj-ea"/>
              </a:rPr>
              <a:t>整合</a:t>
            </a:r>
            <a:r>
              <a:rPr lang="zh-CN" altLang="en-US" sz="1600" b="1" dirty="0" smtClean="0">
                <a:solidFill>
                  <a:schemeClr val="tx1">
                    <a:lumMod val="50000"/>
                    <a:lumOff val="50000"/>
                  </a:schemeClr>
                </a:solidFill>
                <a:latin typeface="+mj-ea"/>
                <a:ea typeface="+mj-ea"/>
              </a:rPr>
              <a:t>数据并生成汇总</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数据加工计算后，结果交付到数据集市，支持分析类应用</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pic>
        <p:nvPicPr>
          <p:cNvPr id="4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6974" y="935031"/>
            <a:ext cx="7131267" cy="5419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a:t>——</a:t>
            </a:r>
            <a:r>
              <a:rPr lang="zh-CN" altLang="en-US" dirty="0"/>
              <a:t>流程调度</a:t>
            </a:r>
            <a:r>
              <a:rPr lang="zh-CN" altLang="en-US" dirty="0" smtClean="0"/>
              <a:t>层实时数据处理</a:t>
            </a:r>
            <a:r>
              <a:rPr lang="zh-CN" altLang="en-US" dirty="0"/>
              <a:t>流程</a:t>
            </a:r>
            <a:endParaRPr lang="zh-CN" altLang="en-US" dirty="0"/>
          </a:p>
        </p:txBody>
      </p:sp>
      <p:sp>
        <p:nvSpPr>
          <p:cNvPr id="9" name="Rectangle 38"/>
          <p:cNvSpPr/>
          <p:nvPr/>
        </p:nvSpPr>
        <p:spPr>
          <a:xfrm>
            <a:off x="6659861" y="906750"/>
            <a:ext cx="4069866" cy="5262245"/>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实时数据处理强调的是实时或准实时获取并处理数据，通常采取消息队列等技术构建“数据流”</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整个处理流程由流程调度层部署的自定义开发</a:t>
            </a:r>
            <a:r>
              <a:rPr lang="en-US" altLang="zh-CN" sz="1600" b="1" dirty="0" err="1">
                <a:solidFill>
                  <a:schemeClr val="tx1">
                    <a:lumMod val="50000"/>
                    <a:lumOff val="50000"/>
                  </a:schemeClr>
                </a:solidFill>
                <a:latin typeface="+mj-ea"/>
                <a:ea typeface="+mj-ea"/>
              </a:rPr>
              <a:t>WorkFlow</a:t>
            </a:r>
            <a:r>
              <a:rPr lang="zh-CN" altLang="en-US" sz="1600" b="1" dirty="0">
                <a:solidFill>
                  <a:schemeClr val="tx1">
                    <a:lumMod val="50000"/>
                    <a:lumOff val="50000"/>
                  </a:schemeClr>
                </a:solidFill>
                <a:latin typeface="+mj-ea"/>
                <a:ea typeface="+mj-ea"/>
              </a:rPr>
              <a:t>组件调度运行</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整个流程主要完成如下工作：</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通过数据库数据交换组件获取增量数据，加载到实时数据区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通过大数据交换组件获取非结构化数据，并利用</a:t>
            </a:r>
            <a:r>
              <a:rPr lang="en-US" altLang="zh-CN" sz="1600" b="1" dirty="0" smtClean="0">
                <a:solidFill>
                  <a:schemeClr val="tx1">
                    <a:lumMod val="50000"/>
                    <a:lumOff val="50000"/>
                  </a:schemeClr>
                </a:solidFill>
                <a:latin typeface="+mj-ea"/>
                <a:ea typeface="+mj-ea"/>
              </a:rPr>
              <a:t>Storm/Spark</a:t>
            </a:r>
            <a:r>
              <a:rPr lang="zh-CN" altLang="en-US" sz="1600" b="1" dirty="0">
                <a:solidFill>
                  <a:schemeClr val="tx1">
                    <a:lumMod val="50000"/>
                    <a:lumOff val="50000"/>
                  </a:schemeClr>
                </a:solidFill>
                <a:latin typeface="+mj-ea"/>
                <a:ea typeface="+mj-ea"/>
              </a:rPr>
              <a:t>处理数据，加载到实时数据区</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针对实时数据区数据执行标准化处理和贴源整合</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77304" y="877642"/>
            <a:ext cx="5402476" cy="5386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a:t>——</a:t>
            </a:r>
            <a:r>
              <a:rPr lang="zh-CN" altLang="en-US" dirty="0"/>
              <a:t>流程调度</a:t>
            </a:r>
            <a:r>
              <a:rPr lang="zh-CN" altLang="en-US" dirty="0" smtClean="0"/>
              <a:t>层归档数据处理流程</a:t>
            </a:r>
            <a:endParaRPr lang="zh-CN" altLang="en-US" dirty="0"/>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2205" y="862998"/>
            <a:ext cx="4898244" cy="5398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8"/>
          <p:cNvSpPr/>
          <p:nvPr/>
        </p:nvSpPr>
        <p:spPr>
          <a:xfrm>
            <a:off x="5867498" y="862998"/>
            <a:ext cx="4790196" cy="6001643"/>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数据归档的对象包括业务系统数据文件、贴源数据区数据、主题数据区数据、大数据区数据和集市数据区数据</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数据按照生命周期规划存储到归档区</a:t>
            </a:r>
            <a:r>
              <a:rPr lang="en-US" altLang="zh-CN" sz="1600" b="1" dirty="0">
                <a:solidFill>
                  <a:schemeClr val="tx1">
                    <a:lumMod val="50000"/>
                    <a:lumOff val="50000"/>
                  </a:schemeClr>
                </a:solidFill>
                <a:latin typeface="+mj-ea"/>
                <a:ea typeface="+mj-ea"/>
              </a:rPr>
              <a:t>Hadoop</a:t>
            </a:r>
            <a:r>
              <a:rPr lang="zh-CN" altLang="en-US" sz="1600" b="1" dirty="0">
                <a:solidFill>
                  <a:schemeClr val="tx1">
                    <a:lumMod val="50000"/>
                    <a:lumOff val="50000"/>
                  </a:schemeClr>
                </a:solidFill>
                <a:latin typeface="+mj-ea"/>
                <a:ea typeface="+mj-ea"/>
              </a:rPr>
              <a:t>集群，归档后原数据区删除此数据</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整个处理流程由流程调度层部署的自定义开发</a:t>
            </a:r>
            <a:r>
              <a:rPr lang="en-US" altLang="zh-CN" sz="1600" b="1" dirty="0" err="1">
                <a:solidFill>
                  <a:schemeClr val="tx1">
                    <a:lumMod val="50000"/>
                    <a:lumOff val="50000"/>
                  </a:schemeClr>
                </a:solidFill>
                <a:latin typeface="+mj-ea"/>
                <a:ea typeface="+mj-ea"/>
              </a:rPr>
              <a:t>WorkFlow</a:t>
            </a:r>
            <a:r>
              <a:rPr lang="zh-CN" altLang="en-US" sz="1600" b="1" dirty="0">
                <a:solidFill>
                  <a:schemeClr val="tx1">
                    <a:lumMod val="50000"/>
                    <a:lumOff val="50000"/>
                  </a:schemeClr>
                </a:solidFill>
                <a:latin typeface="+mj-ea"/>
                <a:ea typeface="+mj-ea"/>
              </a:rPr>
              <a:t>组件调度运行</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整个流程主要完成如下工作：</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数据文件通过</a:t>
            </a:r>
            <a:r>
              <a:rPr lang="en-US" altLang="zh-CN" sz="1600" b="1" dirty="0" smtClean="0">
                <a:solidFill>
                  <a:schemeClr val="tx1">
                    <a:lumMod val="50000"/>
                    <a:lumOff val="50000"/>
                  </a:schemeClr>
                </a:solidFill>
                <a:latin typeface="+mj-ea"/>
                <a:ea typeface="+mj-ea"/>
              </a:rPr>
              <a:t>HDFS</a:t>
            </a:r>
            <a:r>
              <a:rPr lang="zh-CN" altLang="en-US" sz="1600" b="1" dirty="0" smtClean="0">
                <a:solidFill>
                  <a:schemeClr val="tx1">
                    <a:lumMod val="50000"/>
                    <a:lumOff val="50000"/>
                  </a:schemeClr>
                </a:solidFill>
                <a:latin typeface="+mj-ea"/>
                <a:ea typeface="+mj-ea"/>
              </a:rPr>
              <a:t>命令行</a:t>
            </a:r>
            <a:r>
              <a:rPr lang="en-US" altLang="zh-CN" sz="1600" b="1" dirty="0" err="1" smtClean="0">
                <a:solidFill>
                  <a:schemeClr val="tx1">
                    <a:lumMod val="50000"/>
                    <a:lumOff val="50000"/>
                  </a:schemeClr>
                </a:solidFill>
                <a:latin typeface="+mj-ea"/>
                <a:ea typeface="+mj-ea"/>
              </a:rPr>
              <a:t>copyfromlocal</a:t>
            </a:r>
            <a:r>
              <a:rPr lang="zh-CN" altLang="en-US" sz="1600" b="1" dirty="0" smtClean="0">
                <a:solidFill>
                  <a:schemeClr val="tx1">
                    <a:lumMod val="50000"/>
                    <a:lumOff val="50000"/>
                  </a:schemeClr>
                </a:solidFill>
                <a:latin typeface="+mj-ea"/>
                <a:ea typeface="+mj-ea"/>
              </a:rPr>
              <a:t>进行归档</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贴源、主题和大数据区通过</a:t>
            </a:r>
            <a:r>
              <a:rPr lang="en-US" altLang="zh-CN" sz="1600" b="1" dirty="0">
                <a:solidFill>
                  <a:schemeClr val="tx1">
                    <a:lumMod val="50000"/>
                    <a:lumOff val="50000"/>
                  </a:schemeClr>
                </a:solidFill>
                <a:latin typeface="+mj-ea"/>
                <a:ea typeface="+mj-ea"/>
              </a:rPr>
              <a:t>HDFS</a:t>
            </a:r>
            <a:r>
              <a:rPr lang="zh-CN" altLang="en-US" sz="1600" b="1" dirty="0">
                <a:solidFill>
                  <a:schemeClr val="tx1">
                    <a:lumMod val="50000"/>
                    <a:lumOff val="50000"/>
                  </a:schemeClr>
                </a:solidFill>
                <a:latin typeface="+mj-ea"/>
                <a:ea typeface="+mj-ea"/>
              </a:rPr>
              <a:t>命令行</a:t>
            </a:r>
            <a:r>
              <a:rPr lang="en-US" altLang="zh-CN" sz="1600" b="1" dirty="0" err="1">
                <a:solidFill>
                  <a:schemeClr val="tx1">
                    <a:lumMod val="50000"/>
                    <a:lumOff val="50000"/>
                  </a:schemeClr>
                </a:solidFill>
                <a:latin typeface="+mj-ea"/>
                <a:ea typeface="+mj-ea"/>
              </a:rPr>
              <a:t>distcp</a:t>
            </a:r>
            <a:r>
              <a:rPr lang="zh-CN" altLang="en-US" sz="1600" b="1" dirty="0">
                <a:solidFill>
                  <a:schemeClr val="tx1">
                    <a:lumMod val="50000"/>
                    <a:lumOff val="50000"/>
                  </a:schemeClr>
                </a:solidFill>
                <a:latin typeface="+mj-ea"/>
                <a:ea typeface="+mj-ea"/>
              </a:rPr>
              <a:t>或自定义开发的</a:t>
            </a:r>
            <a:r>
              <a:rPr lang="en-US" altLang="zh-CN" sz="1600" b="1" dirty="0">
                <a:solidFill>
                  <a:schemeClr val="tx1">
                    <a:lumMod val="50000"/>
                    <a:lumOff val="50000"/>
                  </a:schemeClr>
                </a:solidFill>
                <a:latin typeface="+mj-ea"/>
                <a:ea typeface="+mj-ea"/>
              </a:rPr>
              <a:t>MR</a:t>
            </a:r>
            <a:r>
              <a:rPr lang="zh-CN" altLang="en-US" sz="1600" b="1" dirty="0">
                <a:solidFill>
                  <a:schemeClr val="tx1">
                    <a:lumMod val="50000"/>
                    <a:lumOff val="50000"/>
                  </a:schemeClr>
                </a:solidFill>
                <a:latin typeface="+mj-ea"/>
                <a:ea typeface="+mj-ea"/>
              </a:rPr>
              <a:t>程序执行归档</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集市</a:t>
            </a:r>
            <a:r>
              <a:rPr lang="zh-CN" altLang="en-US" sz="1600" b="1" dirty="0" smtClean="0">
                <a:solidFill>
                  <a:schemeClr val="tx1">
                    <a:lumMod val="50000"/>
                    <a:lumOff val="50000"/>
                  </a:schemeClr>
                </a:solidFill>
                <a:latin typeface="+mj-ea"/>
                <a:ea typeface="+mj-ea"/>
              </a:rPr>
              <a:t>数据区通过</a:t>
            </a:r>
            <a:r>
              <a:rPr lang="en-US" altLang="zh-CN" sz="1600" b="1" dirty="0" err="1" smtClean="0">
                <a:solidFill>
                  <a:schemeClr val="tx1">
                    <a:lumMod val="50000"/>
                    <a:lumOff val="50000"/>
                  </a:schemeClr>
                </a:solidFill>
                <a:latin typeface="+mj-ea"/>
                <a:ea typeface="+mj-ea"/>
              </a:rPr>
              <a:t>Sqoop</a:t>
            </a:r>
            <a:r>
              <a:rPr lang="zh-CN" altLang="en-US" sz="1600" b="1" dirty="0" smtClean="0">
                <a:solidFill>
                  <a:schemeClr val="tx1">
                    <a:lumMod val="50000"/>
                    <a:lumOff val="50000"/>
                  </a:schemeClr>
                </a:solidFill>
                <a:latin typeface="+mj-ea"/>
                <a:ea typeface="+mj-ea"/>
              </a:rPr>
              <a:t>或数据库提供的</a:t>
            </a:r>
            <a:r>
              <a:rPr lang="en-US" altLang="zh-CN" sz="1600" b="1" dirty="0" smtClean="0">
                <a:solidFill>
                  <a:schemeClr val="tx1">
                    <a:lumMod val="50000"/>
                    <a:lumOff val="50000"/>
                  </a:schemeClr>
                </a:solidFill>
                <a:latin typeface="+mj-ea"/>
                <a:ea typeface="+mj-ea"/>
              </a:rPr>
              <a:t>Hadoop</a:t>
            </a:r>
            <a:r>
              <a:rPr lang="zh-CN" altLang="en-US" sz="1600" b="1" dirty="0" smtClean="0">
                <a:solidFill>
                  <a:schemeClr val="tx1">
                    <a:lumMod val="50000"/>
                    <a:lumOff val="50000"/>
                  </a:schemeClr>
                </a:solidFill>
                <a:latin typeface="+mj-ea"/>
                <a:ea typeface="+mj-ea"/>
              </a:rPr>
              <a:t>集成技术（如：外部表）执行归档</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941195" y="762000"/>
            <a:ext cx="8835390" cy="2440940"/>
          </a:xfrm>
          <a:prstGeom prst="rect">
            <a:avLst/>
          </a:prstGeom>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a:t>
            </a:r>
            <a:endParaRPr lang="zh-CN" altLang="en-US" dirty="0"/>
          </a:p>
        </p:txBody>
      </p:sp>
      <p:sp>
        <p:nvSpPr>
          <p:cNvPr id="5" name="矩形 4"/>
          <p:cNvSpPr/>
          <p:nvPr/>
        </p:nvSpPr>
        <p:spPr bwMode="auto">
          <a:xfrm>
            <a:off x="5417682" y="2735855"/>
            <a:ext cx="4500000" cy="467175"/>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业务系统前日增量数据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缓存数据，支持后续</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数据处理</a:t>
            </a:r>
            <a:endParaRPr lang="en-US" altLang="zh-CN" sz="1200" b="1" dirty="0">
              <a:solidFill>
                <a:schemeClr val="tx1">
                  <a:lumMod val="50000"/>
                  <a:lumOff val="50000"/>
                </a:schemeClr>
              </a:solidFill>
              <a:latin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平台要求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6" y="4151913"/>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贴</a:t>
            </a:r>
            <a:r>
              <a:rPr lang="zh-CN" altLang="en-US" sz="1200" b="1" dirty="0">
                <a:solidFill>
                  <a:schemeClr val="tx1">
                    <a:lumMod val="50000"/>
                    <a:lumOff val="50000"/>
                  </a:schemeClr>
                </a:solidFill>
                <a:latin typeface="+mj-ea"/>
                <a:ea typeface="+mj-ea"/>
              </a:rPr>
              <a:t>源</a:t>
            </a:r>
            <a:r>
              <a:rPr lang="zh-CN" altLang="en-US" sz="1200" b="1" dirty="0" smtClean="0">
                <a:solidFill>
                  <a:schemeClr val="tx1">
                    <a:lumMod val="50000"/>
                    <a:lumOff val="50000"/>
                  </a:schemeClr>
                </a:solidFill>
                <a:latin typeface="+mj-ea"/>
                <a:ea typeface="+mj-ea"/>
              </a:rPr>
              <a:t>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保存最近</a:t>
            </a:r>
            <a:r>
              <a:rPr lang="en-US" altLang="zh-CN" sz="1200" b="1" dirty="0">
                <a:solidFill>
                  <a:schemeClr val="tx1">
                    <a:lumMod val="50000"/>
                    <a:lumOff val="50000"/>
                  </a:schemeClr>
                </a:solidFill>
                <a:latin typeface="+mj-ea"/>
                <a:ea typeface="+mj-ea"/>
              </a:rPr>
              <a:t>7</a:t>
            </a:r>
            <a:r>
              <a:rPr lang="zh-CN" altLang="en-US" sz="1200" b="1" dirty="0">
                <a:solidFill>
                  <a:schemeClr val="tx1">
                    <a:lumMod val="50000"/>
                    <a:lumOff val="50000"/>
                  </a:schemeClr>
                </a:solidFill>
                <a:latin typeface="+mj-ea"/>
                <a:ea typeface="+mj-ea"/>
              </a:rPr>
              <a:t>天数据</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贴源数据区和主题数据区批量作业访问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无最终用户访问</a:t>
            </a:r>
            <a:endParaRPr lang="zh-CN" altLang="en-US" sz="1200" b="1" dirty="0">
              <a:solidFill>
                <a:schemeClr val="tx1">
                  <a:lumMod val="50000"/>
                  <a:lumOff val="50000"/>
                </a:schemeClr>
              </a:solidFill>
              <a:latin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敏感，连续小批量的数据抽取和加载</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少量量数据使用</a:t>
            </a:r>
            <a:r>
              <a:rPr lang="en-US" altLang="zh-CN" sz="1200" b="1" dirty="0">
                <a:solidFill>
                  <a:schemeClr val="tx1">
                    <a:lumMod val="50000"/>
                    <a:lumOff val="50000"/>
                  </a:schemeClr>
                </a:solidFill>
                <a:latin typeface="+mj-ea"/>
              </a:rPr>
              <a:t>Hive</a:t>
            </a:r>
            <a:r>
              <a:rPr lang="zh-CN" altLang="en-US" sz="1200" b="1" dirty="0">
                <a:solidFill>
                  <a:schemeClr val="tx1">
                    <a:lumMod val="50000"/>
                    <a:lumOff val="50000"/>
                  </a:schemeClr>
                </a:solidFill>
                <a:latin typeface="+mj-ea"/>
              </a:rPr>
              <a:t>的</a:t>
            </a:r>
            <a:r>
              <a:rPr lang="en-US" altLang="zh-CN" sz="1200" b="1" dirty="0">
                <a:solidFill>
                  <a:schemeClr val="tx1">
                    <a:lumMod val="50000"/>
                    <a:lumOff val="50000"/>
                  </a:schemeClr>
                </a:solidFill>
                <a:latin typeface="+mj-ea"/>
              </a:rPr>
              <a:t>Load</a:t>
            </a:r>
            <a:r>
              <a:rPr lang="zh-CN" altLang="en-US" sz="1200" b="1" dirty="0">
                <a:solidFill>
                  <a:schemeClr val="tx1">
                    <a:lumMod val="50000"/>
                    <a:lumOff val="50000"/>
                  </a:schemeClr>
                </a:solidFill>
                <a:latin typeface="+mj-ea"/>
              </a:rPr>
              <a:t>命令，大量数据使用</a:t>
            </a:r>
            <a:r>
              <a:rPr lang="en-US" altLang="zh-CN" sz="1200" b="1" dirty="0">
                <a:solidFill>
                  <a:schemeClr val="tx1">
                    <a:lumMod val="50000"/>
                    <a:lumOff val="50000"/>
                  </a:schemeClr>
                </a:solidFill>
                <a:latin typeface="+mj-ea"/>
              </a:rPr>
              <a:t>MR</a:t>
            </a:r>
            <a:r>
              <a:rPr lang="zh-CN" altLang="en-US" sz="1200" b="1" dirty="0">
                <a:solidFill>
                  <a:schemeClr val="tx1">
                    <a:lumMod val="50000"/>
                    <a:lumOff val="50000"/>
                  </a:schemeClr>
                </a:solidFill>
                <a:latin typeface="+mj-ea"/>
              </a:rPr>
              <a:t>程序</a:t>
            </a:r>
            <a:endParaRPr lang="zh-CN" altLang="en-US" sz="1200" b="1" dirty="0">
              <a:solidFill>
                <a:schemeClr val="tx1">
                  <a:lumMod val="50000"/>
                  <a:lumOff val="50000"/>
                </a:schemeClr>
              </a:solidFill>
              <a:latin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与主题区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贴</a:t>
            </a:r>
            <a:r>
              <a:rPr lang="zh-CN" altLang="en-US" sz="1200" b="1" dirty="0">
                <a:solidFill>
                  <a:schemeClr val="tx1">
                    <a:lumMod val="50000"/>
                    <a:lumOff val="50000"/>
                  </a:schemeClr>
                </a:solidFill>
                <a:latin typeface="+mj-ea"/>
                <a:ea typeface="+mj-ea"/>
              </a:rPr>
              <a:t>源</a:t>
            </a:r>
            <a:r>
              <a:rPr lang="zh-CN" altLang="en-US" sz="1200" b="1" dirty="0" smtClean="0">
                <a:solidFill>
                  <a:schemeClr val="tx1">
                    <a:lumMod val="50000"/>
                    <a:lumOff val="50000"/>
                  </a:schemeClr>
                </a:solidFill>
                <a:latin typeface="+mj-ea"/>
                <a:ea typeface="+mj-ea"/>
              </a:rPr>
              <a:t>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集市区构成一个</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Hive</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主题数据区、集市数据区和沙盘演练数据区批量作业访问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无最终用户访问</a:t>
            </a:r>
            <a:endParaRPr lang="zh-CN" altLang="en-US" sz="1200" b="1" dirty="0">
              <a:solidFill>
                <a:schemeClr val="tx1">
                  <a:lumMod val="50000"/>
                  <a:lumOff val="50000"/>
                </a:schemeClr>
              </a:solidFill>
              <a:latin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敏感，日终批量</a:t>
            </a:r>
            <a:r>
              <a:rPr lang="en-US" altLang="zh-CN" sz="1200" b="1" dirty="0">
                <a:solidFill>
                  <a:schemeClr val="tx1">
                    <a:lumMod val="50000"/>
                    <a:lumOff val="50000"/>
                  </a:schemeClr>
                </a:solidFill>
                <a:latin typeface="+mj-ea"/>
              </a:rPr>
              <a:t>ETL</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Hive SQL</a:t>
            </a:r>
            <a:r>
              <a:rPr lang="zh-CN" altLang="en-US" sz="1200" b="1" dirty="0">
                <a:solidFill>
                  <a:schemeClr val="tx1">
                    <a:lumMod val="50000"/>
                    <a:lumOff val="50000"/>
                  </a:schemeClr>
                </a:solidFill>
                <a:latin typeface="+mj-ea"/>
              </a:rPr>
              <a:t>执行</a:t>
            </a:r>
            <a:endParaRPr lang="en-US" altLang="zh-CN" sz="1200" b="1" dirty="0">
              <a:solidFill>
                <a:schemeClr val="tx1">
                  <a:lumMod val="50000"/>
                  <a:lumOff val="50000"/>
                </a:schemeClr>
              </a:solidFill>
              <a:latin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与主题区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贴源区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集市区构成一个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en-US" altLang="zh-CN" sz="1200" b="1" dirty="0">
                <a:solidFill>
                  <a:schemeClr val="tx1">
                    <a:lumMod val="50000"/>
                    <a:lumOff val="50000"/>
                  </a:schemeClr>
                </a:solidFill>
                <a:latin typeface="+mj-ea"/>
              </a:rPr>
              <a:t>Hive</a:t>
            </a:r>
            <a:r>
              <a:rPr lang="zh-CN" altLang="en-US" sz="1200" b="1" dirty="0">
                <a:solidFill>
                  <a:schemeClr val="tx1">
                    <a:lumMod val="50000"/>
                    <a:lumOff val="50000"/>
                  </a:schemeClr>
                </a:solidFill>
                <a:latin typeface="+mj-ea"/>
              </a:rPr>
              <a:t>）</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无单点故障，</a:t>
            </a:r>
            <a:r>
              <a:rPr lang="en-US" altLang="zh-CN" sz="1200" b="1" dirty="0">
                <a:solidFill>
                  <a:schemeClr val="tx1">
                    <a:lumMod val="50000"/>
                    <a:lumOff val="50000"/>
                  </a:schemeClr>
                </a:solidFill>
                <a:latin typeface="+mj-ea"/>
              </a:rPr>
              <a:t>7×24</a:t>
            </a:r>
            <a:r>
              <a:rPr lang="zh-CN" altLang="en-US" sz="1200" b="1" dirty="0">
                <a:solidFill>
                  <a:schemeClr val="tx1">
                    <a:lumMod val="50000"/>
                    <a:lumOff val="50000"/>
                  </a:schemeClr>
                </a:solidFill>
                <a:latin typeface="+mj-ea"/>
              </a:rPr>
              <a:t>小时</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非工作日有限停机</a:t>
            </a:r>
            <a:endParaRPr lang="en-US" altLang="zh-CN" sz="1200" b="1" dirty="0">
              <a:solidFill>
                <a:schemeClr val="tx1">
                  <a:lumMod val="50000"/>
                  <a:lumOff val="50000"/>
                </a:schemeClr>
              </a:solidFill>
              <a:latin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贴</a:t>
            </a:r>
            <a:r>
              <a:rPr lang="zh-CN" altLang="en-US" sz="1200" b="1" dirty="0">
                <a:solidFill>
                  <a:schemeClr val="tx1">
                    <a:lumMod val="50000"/>
                    <a:lumOff val="50000"/>
                  </a:schemeClr>
                </a:solidFill>
                <a:latin typeface="+mj-ea"/>
              </a:rPr>
              <a:t>源</a:t>
            </a:r>
            <a:r>
              <a:rPr lang="zh-CN" altLang="en-US" sz="1200" b="1" dirty="0" smtClean="0">
                <a:solidFill>
                  <a:schemeClr val="tx1">
                    <a:lumMod val="50000"/>
                    <a:lumOff val="50000"/>
                  </a:schemeClr>
                </a:solidFill>
                <a:latin typeface="+mj-ea"/>
              </a:rPr>
              <a:t>数据模型</a:t>
            </a:r>
            <a:endParaRPr lang="en-US" altLang="zh-CN" sz="1200" b="1" dirty="0" smtClean="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不</a:t>
            </a:r>
            <a:r>
              <a:rPr lang="zh-CN" altLang="en-US" sz="1200" b="1" dirty="0">
                <a:solidFill>
                  <a:schemeClr val="tx1">
                    <a:lumMod val="50000"/>
                    <a:lumOff val="50000"/>
                  </a:schemeClr>
                </a:solidFill>
                <a:latin typeface="+mj-ea"/>
              </a:rPr>
              <a:t>保存历史</a:t>
            </a:r>
            <a:endParaRPr lang="en-US" altLang="zh-CN" sz="1200" b="1" dirty="0">
              <a:solidFill>
                <a:schemeClr val="tx1">
                  <a:lumMod val="50000"/>
                  <a:lumOff val="50000"/>
                </a:schemeClr>
              </a:solidFill>
              <a:latin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业务系统前日快照数据和一段时间的流水数据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数据标准化，为后续主题模型、集市和沙盘演练提供数据</a:t>
            </a:r>
            <a:endParaRPr lang="zh-CN" altLang="en-US" sz="1200" b="1" dirty="0">
              <a:solidFill>
                <a:schemeClr val="tx1">
                  <a:lumMod val="50000"/>
                  <a:lumOff val="50000"/>
                </a:schemeClr>
              </a:solidFill>
              <a:latin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临时数据区</a:t>
            </a:r>
            <a:endParaRPr lang="en-US" altLang="zh-CN"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贴源数据区</a:t>
            </a:r>
            <a:endParaRPr lang="en-US" altLang="zh-CN"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9" name="TextBox 8"/>
          <p:cNvSpPr txBox="1"/>
          <p:nvPr/>
        </p:nvSpPr>
        <p:spPr>
          <a:xfrm>
            <a:off x="1962686" y="364281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企业内外部非结构化、半结构化数据</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采集并</a:t>
            </a:r>
            <a:r>
              <a:rPr lang="zh-CN" altLang="en-US" sz="1200" b="1" dirty="0" smtClean="0">
                <a:solidFill>
                  <a:schemeClr val="tx1">
                    <a:lumMod val="50000"/>
                    <a:lumOff val="50000"/>
                  </a:schemeClr>
                </a:solidFill>
                <a:latin typeface="+mj-ea"/>
                <a:ea typeface="+mj-ea"/>
              </a:rPr>
              <a:t>存储数据</a:t>
            </a:r>
            <a:r>
              <a:rPr lang="zh-CN" altLang="en-US" sz="1200" b="1" dirty="0">
                <a:solidFill>
                  <a:schemeClr val="tx1">
                    <a:lumMod val="50000"/>
                    <a:lumOff val="50000"/>
                  </a:schemeClr>
                </a:solidFill>
                <a:latin typeface="+mj-ea"/>
                <a:ea typeface="+mj-ea"/>
              </a:rPr>
              <a:t>，进行</a:t>
            </a:r>
            <a:r>
              <a:rPr lang="zh-CN" altLang="en-US" sz="1200" b="1" dirty="0" smtClean="0">
                <a:solidFill>
                  <a:schemeClr val="tx1">
                    <a:lumMod val="50000"/>
                    <a:lumOff val="50000"/>
                  </a:schemeClr>
                </a:solidFill>
                <a:latin typeface="+mj-ea"/>
                <a:ea typeface="+mj-ea"/>
              </a:rPr>
              <a:t>结构化处理，最终得到结构化数据</a:t>
            </a:r>
            <a:endParaRPr 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平台要求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6" y="4151913"/>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数据按照</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文件</a:t>
            </a:r>
            <a:r>
              <a:rPr lang="zh-CN" altLang="en-US" sz="1200" b="1" dirty="0" smtClean="0">
                <a:solidFill>
                  <a:schemeClr val="tx1">
                    <a:lumMod val="50000"/>
                    <a:lumOff val="50000"/>
                  </a:schemeClr>
                </a:solidFill>
                <a:latin typeface="+mj-ea"/>
                <a:ea typeface="+mj-ea"/>
              </a:rPr>
              <a:t>存储</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建议保留</a:t>
            </a:r>
            <a:r>
              <a:rPr lang="en-US" altLang="zh-CN" sz="1200" b="1" dirty="0">
                <a:solidFill>
                  <a:schemeClr val="tx1">
                    <a:lumMod val="50000"/>
                    <a:lumOff val="50000"/>
                  </a:schemeClr>
                </a:solidFill>
                <a:latin typeface="+mj-ea"/>
                <a:ea typeface="+mj-ea"/>
              </a:rPr>
              <a:t>1</a:t>
            </a:r>
            <a:r>
              <a:rPr lang="zh-CN" altLang="en-US" sz="1200" b="1" dirty="0">
                <a:solidFill>
                  <a:schemeClr val="tx1">
                    <a:lumMod val="50000"/>
                    <a:lumOff val="50000"/>
                  </a:schemeClr>
                </a:solidFill>
                <a:latin typeface="+mj-ea"/>
                <a:ea typeface="+mj-ea"/>
              </a:rPr>
              <a:t>年</a:t>
            </a:r>
            <a:endParaRPr lang="en-US" altLang="zh-CN"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增值产品区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主题</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少量高级业务人员进行大数据分析</a:t>
            </a:r>
            <a:endParaRPr lang="en-US" altLang="zh-CN"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err="1">
                <a:solidFill>
                  <a:schemeClr val="tx1">
                    <a:lumMod val="50000"/>
                    <a:lumOff val="50000"/>
                  </a:schemeClr>
                </a:solidFill>
                <a:latin typeface="+mj-ea"/>
                <a:ea typeface="+mj-ea"/>
              </a:rPr>
              <a:t>MapReduce</a:t>
            </a:r>
            <a:r>
              <a:rPr lang="en-US" altLang="zh-CN" sz="1200" b="1" dirty="0">
                <a:solidFill>
                  <a:schemeClr val="tx1">
                    <a:lumMod val="50000"/>
                    <a:lumOff val="50000"/>
                  </a:schemeClr>
                </a:solidFill>
                <a:latin typeface="+mj-ea"/>
                <a:ea typeface="+mj-ea"/>
              </a:rPr>
              <a:t> </a:t>
            </a:r>
            <a:r>
              <a:rPr lang="zh-CN" altLang="en-US" sz="1200" b="1" dirty="0">
                <a:solidFill>
                  <a:schemeClr val="tx1">
                    <a:lumMod val="50000"/>
                    <a:lumOff val="50000"/>
                  </a:schemeClr>
                </a:solidFill>
                <a:latin typeface="+mj-ea"/>
                <a:ea typeface="+mj-ea"/>
              </a:rPr>
              <a:t>分布式计算，半</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非结构化数据的结构化处理（包括文本检索、语义分词、图像识别、音频识别等）</a:t>
            </a:r>
            <a:endParaRPr lang="en-US" altLang="zh-CN"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与主题区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贴源区构成一个</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rPr>
              <a:t>增值产品区</a:t>
            </a:r>
            <a:r>
              <a:rPr lang="en-US" altLang="zh-CN" sz="1200" b="1" dirty="0">
                <a:solidFill>
                  <a:schemeClr val="tx1">
                    <a:lumMod val="50000"/>
                    <a:lumOff val="50000"/>
                  </a:schemeClr>
                </a:solidFill>
                <a:latin typeface="+mj-ea"/>
              </a:rPr>
              <a:t>/</a:t>
            </a:r>
            <a:r>
              <a:rPr lang="zh-CN" altLang="en-US" sz="1200" b="1" dirty="0" smtClean="0">
                <a:solidFill>
                  <a:schemeClr val="tx1">
                    <a:lumMod val="50000"/>
                    <a:lumOff val="50000"/>
                  </a:schemeClr>
                </a:solidFill>
                <a:latin typeface="+mj-ea"/>
                <a:ea typeface="+mj-ea"/>
              </a:rPr>
              <a:t>主题</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高时效区批量作业访问</a:t>
            </a:r>
            <a:endParaRPr 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业务人员执行历史数据查询</a:t>
            </a:r>
            <a:endParaRPr 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err="1">
                <a:solidFill>
                  <a:schemeClr val="tx1">
                    <a:lumMod val="50000"/>
                    <a:lumOff val="50000"/>
                  </a:schemeClr>
                </a:solidFill>
                <a:latin typeface="+mj-ea"/>
                <a:ea typeface="+mj-ea"/>
              </a:rPr>
              <a:t>MapReduce</a:t>
            </a:r>
            <a:r>
              <a:rPr lang="zh-CN" altLang="en-US" sz="1200" b="1" dirty="0">
                <a:solidFill>
                  <a:schemeClr val="tx1">
                    <a:lumMod val="50000"/>
                    <a:lumOff val="50000"/>
                  </a:schemeClr>
                </a:solidFill>
                <a:latin typeface="+mj-ea"/>
                <a:ea typeface="+mj-ea"/>
              </a:rPr>
              <a:t>分布式计算，</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命令实现</a:t>
            </a:r>
            <a:r>
              <a:rPr lang="en-US" altLang="zh-CN" sz="1200" b="1" dirty="0">
                <a:solidFill>
                  <a:schemeClr val="tx1">
                    <a:lumMod val="50000"/>
                    <a:lumOff val="50000"/>
                  </a:schemeClr>
                </a:solidFill>
                <a:latin typeface="+mj-ea"/>
                <a:ea typeface="+mj-ea"/>
              </a:rPr>
              <a:t>Hadoop</a:t>
            </a:r>
            <a:r>
              <a:rPr lang="zh-CN" altLang="en-US" sz="1200" b="1" dirty="0">
                <a:solidFill>
                  <a:schemeClr val="tx1">
                    <a:lumMod val="50000"/>
                    <a:lumOff val="50000"/>
                  </a:schemeClr>
                </a:solidFill>
                <a:latin typeface="+mj-ea"/>
                <a:ea typeface="+mj-ea"/>
              </a:rPr>
              <a:t>集群内归档，</a:t>
            </a:r>
            <a:r>
              <a:rPr lang="en-US" altLang="zh-CN" sz="1200" b="1" dirty="0" err="1">
                <a:solidFill>
                  <a:schemeClr val="tx1">
                    <a:lumMod val="50000"/>
                    <a:lumOff val="50000"/>
                  </a:schemeClr>
                </a:solidFill>
                <a:latin typeface="+mj-ea"/>
                <a:ea typeface="+mj-ea"/>
              </a:rPr>
              <a:t>Sqoop</a:t>
            </a:r>
            <a:r>
              <a:rPr lang="zh-CN" altLang="en-US" sz="1200" b="1" dirty="0">
                <a:solidFill>
                  <a:schemeClr val="tx1">
                    <a:lumMod val="50000"/>
                    <a:lumOff val="50000"/>
                  </a:schemeClr>
                </a:solidFill>
                <a:latin typeface="+mj-ea"/>
                <a:ea typeface="+mj-ea"/>
              </a:rPr>
              <a:t>实现数据库归档，通过</a:t>
            </a:r>
            <a:r>
              <a:rPr lang="en-US" altLang="zh-CN" sz="1200" b="1" dirty="0">
                <a:solidFill>
                  <a:schemeClr val="tx1">
                    <a:lumMod val="50000"/>
                    <a:lumOff val="50000"/>
                  </a:schemeClr>
                </a:solidFill>
                <a:latin typeface="+mj-ea"/>
                <a:ea typeface="+mj-ea"/>
              </a:rPr>
              <a:t>Hive</a:t>
            </a:r>
            <a:r>
              <a:rPr lang="zh-CN" altLang="en-US" sz="1200" b="1" dirty="0">
                <a:solidFill>
                  <a:schemeClr val="tx1">
                    <a:lumMod val="50000"/>
                    <a:lumOff val="50000"/>
                  </a:schemeClr>
                </a:solidFill>
                <a:latin typeface="+mj-ea"/>
                <a:ea typeface="+mj-ea"/>
              </a:rPr>
              <a:t>提供历史查询</a:t>
            </a:r>
            <a:endParaRPr lang="en-US" altLang="zh-CN"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独立的</a:t>
            </a:r>
            <a:r>
              <a:rPr lang="en-US" altLang="zh-CN" sz="1200" b="1" dirty="0">
                <a:solidFill>
                  <a:schemeClr val="tx1">
                    <a:lumMod val="50000"/>
                    <a:lumOff val="50000"/>
                  </a:schemeClr>
                </a:solidFill>
                <a:latin typeface="+mj-ea"/>
              </a:rPr>
              <a:t>Hadoop</a:t>
            </a:r>
            <a:r>
              <a:rPr lang="zh-CN" altLang="en-US" sz="1200" b="1" dirty="0" smtClean="0">
                <a:solidFill>
                  <a:schemeClr val="tx1">
                    <a:lumMod val="50000"/>
                    <a:lumOff val="50000"/>
                  </a:schemeClr>
                </a:solidFill>
                <a:latin typeface="+mj-ea"/>
              </a:rPr>
              <a:t>集群（</a:t>
            </a:r>
            <a:r>
              <a:rPr lang="en-US" altLang="zh-CN" sz="1200" b="1" dirty="0" err="1" smtClean="0">
                <a:solidFill>
                  <a:schemeClr val="tx1">
                    <a:lumMod val="50000"/>
                    <a:lumOff val="50000"/>
                  </a:schemeClr>
                </a:solidFill>
                <a:latin typeface="+mj-ea"/>
              </a:rPr>
              <a:t>HDFS+Hive</a:t>
            </a:r>
            <a:r>
              <a:rPr lang="zh-CN" altLang="en-US" sz="1200" b="1" dirty="0" smtClean="0">
                <a:solidFill>
                  <a:schemeClr val="tx1">
                    <a:lumMod val="50000"/>
                    <a:lumOff val="50000"/>
                  </a:schemeClr>
                </a:solidFill>
                <a:latin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数据按照</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文件</a:t>
            </a:r>
            <a:r>
              <a:rPr lang="zh-CN" altLang="en-US" sz="1200" b="1" dirty="0" smtClean="0">
                <a:solidFill>
                  <a:schemeClr val="tx1">
                    <a:lumMod val="50000"/>
                    <a:lumOff val="50000"/>
                  </a:schemeClr>
                </a:solidFill>
                <a:latin typeface="+mj-ea"/>
                <a:ea typeface="+mj-ea"/>
              </a:rPr>
              <a:t>存储</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数据文件按照数据区划分目录，建议保留</a:t>
            </a:r>
            <a:r>
              <a:rPr lang="en-US" altLang="zh-CN" sz="1200" b="1" dirty="0">
                <a:solidFill>
                  <a:schemeClr val="tx1">
                    <a:lumMod val="50000"/>
                    <a:lumOff val="50000"/>
                  </a:schemeClr>
                </a:solidFill>
                <a:latin typeface="+mj-ea"/>
                <a:ea typeface="+mj-ea"/>
              </a:rPr>
              <a:t>7</a:t>
            </a:r>
            <a:r>
              <a:rPr lang="zh-CN" altLang="en-US" sz="1200" b="1" dirty="0">
                <a:solidFill>
                  <a:schemeClr val="tx1">
                    <a:lumMod val="50000"/>
                    <a:lumOff val="50000"/>
                  </a:schemeClr>
                </a:solidFill>
                <a:latin typeface="+mj-ea"/>
                <a:ea typeface="+mj-ea"/>
              </a:rPr>
              <a:t>年</a:t>
            </a:r>
            <a:endParaRPr lang="en-US" altLang="zh-CN" sz="1200" b="1" dirty="0">
              <a:solidFill>
                <a:schemeClr val="tx1">
                  <a:lumMod val="50000"/>
                  <a:lumOff val="50000"/>
                </a:schemeClr>
              </a:solidFill>
              <a:latin typeface="+mj-ea"/>
              <a:ea typeface="+mj-ea"/>
            </a:endParaRPr>
          </a:p>
        </p:txBody>
      </p:sp>
      <p:sp>
        <p:nvSpPr>
          <p:cNvPr id="29" name="TextBox 28"/>
          <p:cNvSpPr txBox="1"/>
          <p:nvPr/>
        </p:nvSpPr>
        <p:spPr>
          <a:xfrm>
            <a:off x="6380838" y="364281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其他各数据区历史数据</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按数据生命周期规划归档平台过期数据，支撑历史数据查询</a:t>
            </a:r>
            <a:endParaRPr 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大数据区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历史归档数据区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pic>
        <p:nvPicPr>
          <p:cNvPr id="3" name="图片 2"/>
          <p:cNvPicPr>
            <a:picLocks noChangeAspect="1"/>
          </p:cNvPicPr>
          <p:nvPr/>
        </p:nvPicPr>
        <p:blipFill>
          <a:blip r:embed="rId1"/>
          <a:stretch>
            <a:fillRect/>
          </a:stretch>
        </p:blipFill>
        <p:spPr>
          <a:xfrm>
            <a:off x="1939925" y="942340"/>
            <a:ext cx="8862695" cy="236664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939290" y="868045"/>
            <a:ext cx="8836025" cy="2440940"/>
          </a:xfrm>
          <a:prstGeom prst="rect">
            <a:avLst/>
          </a:prstGeom>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5" name="矩形 4"/>
          <p:cNvSpPr/>
          <p:nvPr/>
        </p:nvSpPr>
        <p:spPr bwMode="auto">
          <a:xfrm>
            <a:off x="5399284" y="1511294"/>
            <a:ext cx="4500000" cy="1188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3699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业务</a:t>
            </a:r>
            <a:r>
              <a:rPr lang="zh-CN" altLang="en-US" sz="1200" b="1" dirty="0" smtClean="0">
                <a:solidFill>
                  <a:schemeClr val="tx1">
                    <a:lumMod val="50000"/>
                    <a:lumOff val="50000"/>
                  </a:schemeClr>
                </a:solidFill>
                <a:latin typeface="+mj-ea"/>
                <a:ea typeface="+mj-ea"/>
              </a:rPr>
              <a:t>系统历史明细</a:t>
            </a:r>
            <a:r>
              <a:rPr lang="zh-CN" altLang="en-US" sz="1200" b="1" dirty="0">
                <a:solidFill>
                  <a:schemeClr val="tx1">
                    <a:lumMod val="50000"/>
                    <a:lumOff val="50000"/>
                  </a:schemeClr>
                </a:solidFill>
                <a:latin typeface="+mj-ea"/>
                <a:ea typeface="+mj-ea"/>
              </a:rPr>
              <a:t>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打破业务条线整合数据</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32947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第三</a:t>
            </a:r>
            <a:r>
              <a:rPr lang="zh-CN" altLang="en-US" sz="1200" b="1" dirty="0">
                <a:solidFill>
                  <a:schemeClr val="tx1">
                    <a:lumMod val="50000"/>
                    <a:lumOff val="50000"/>
                  </a:schemeClr>
                </a:solidFill>
                <a:latin typeface="+mj-ea"/>
                <a:ea typeface="+mj-ea"/>
              </a:rPr>
              <a:t>范式</a:t>
            </a:r>
            <a:r>
              <a:rPr lang="zh-CN" altLang="en-US" sz="1200" b="1" dirty="0" smtClean="0">
                <a:solidFill>
                  <a:schemeClr val="tx1">
                    <a:lumMod val="50000"/>
                    <a:lumOff val="50000"/>
                  </a:schemeClr>
                </a:solidFill>
                <a:latin typeface="+mj-ea"/>
                <a:ea typeface="+mj-ea"/>
              </a:rPr>
              <a:t>模型</a:t>
            </a:r>
            <a:endParaRPr lang="zh-CN" altLang="en-US"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保留长期历史，需要根据主题细化</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集市</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增值产品区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归档</a:t>
            </a:r>
            <a:r>
              <a:rPr lang="zh-CN" altLang="en-US" sz="1200" b="1" dirty="0">
                <a:solidFill>
                  <a:schemeClr val="tx1">
                    <a:lumMod val="50000"/>
                    <a:lumOff val="50000"/>
                  </a:schemeClr>
                </a:solidFill>
                <a:latin typeface="+mj-ea"/>
                <a:ea typeface="+mj-ea"/>
              </a:rPr>
              <a:t>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a:t>
            </a:r>
            <a:r>
              <a:rPr lang="zh-CN" altLang="en-US" sz="1200" b="1" dirty="0" smtClean="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日</a:t>
            </a:r>
            <a:r>
              <a:rPr lang="zh-CN" altLang="en-US" sz="1200" b="1" dirty="0" smtClean="0">
                <a:solidFill>
                  <a:schemeClr val="tx1">
                    <a:lumMod val="50000"/>
                    <a:lumOff val="50000"/>
                  </a:schemeClr>
                </a:solidFill>
                <a:latin typeface="+mj-ea"/>
                <a:ea typeface="+mj-ea"/>
              </a:rPr>
              <a:t>终</a:t>
            </a:r>
            <a:r>
              <a:rPr lang="zh-CN" altLang="en-US" sz="1200" b="1" dirty="0">
                <a:solidFill>
                  <a:schemeClr val="tx1">
                    <a:lumMod val="50000"/>
                    <a:lumOff val="50000"/>
                  </a:schemeClr>
                </a:solidFill>
                <a:latin typeface="+mj-ea"/>
                <a:ea typeface="+mj-ea"/>
              </a:rPr>
              <a:t>批量</a:t>
            </a:r>
            <a:r>
              <a:rPr lang="en-US" altLang="zh-CN" sz="1200" b="1" dirty="0">
                <a:solidFill>
                  <a:schemeClr val="tx1">
                    <a:lumMod val="50000"/>
                    <a:lumOff val="50000"/>
                  </a:schemeClr>
                </a:solidFill>
                <a:latin typeface="+mj-ea"/>
                <a:ea typeface="+mj-ea"/>
              </a:rPr>
              <a:t>ETL </a:t>
            </a:r>
            <a:r>
              <a:rPr lang="zh-CN" altLang="en-US" sz="1200" b="1" dirty="0">
                <a:solidFill>
                  <a:schemeClr val="tx1">
                    <a:lumMod val="50000"/>
                    <a:lumOff val="50000"/>
                  </a:schemeClr>
                </a:solidFill>
                <a:latin typeface="+mj-ea"/>
                <a:ea typeface="+mj-ea"/>
              </a:rPr>
              <a:t>（合并、拉链、关联、汇总等等）</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Hive SQL</a:t>
            </a:r>
            <a:r>
              <a:rPr lang="zh-CN" altLang="en-US" sz="1200" b="1" dirty="0">
                <a:solidFill>
                  <a:schemeClr val="tx1">
                    <a:lumMod val="50000"/>
                    <a:lumOff val="50000"/>
                  </a:schemeClr>
                </a:solidFill>
                <a:latin typeface="+mj-ea"/>
                <a:ea typeface="+mj-ea"/>
              </a:rPr>
              <a:t>执行，复杂处理使用</a:t>
            </a:r>
            <a:r>
              <a:rPr lang="en-US" altLang="zh-CN" sz="1200" b="1" dirty="0">
                <a:solidFill>
                  <a:schemeClr val="tx1">
                    <a:lumMod val="50000"/>
                    <a:lumOff val="50000"/>
                  </a:schemeClr>
                </a:solidFill>
                <a:latin typeface="+mj-ea"/>
                <a:ea typeface="+mj-ea"/>
              </a:rPr>
              <a:t>MR</a:t>
            </a:r>
            <a:r>
              <a:rPr lang="zh-CN" altLang="en-US" sz="1200" b="1" dirty="0">
                <a:solidFill>
                  <a:schemeClr val="tx1">
                    <a:lumMod val="50000"/>
                    <a:lumOff val="50000"/>
                  </a:schemeClr>
                </a:solidFill>
                <a:latin typeface="+mj-ea"/>
                <a:ea typeface="+mj-ea"/>
              </a:rPr>
              <a:t>定制</a:t>
            </a:r>
            <a:r>
              <a:rPr lang="en-US" altLang="zh-CN" sz="1200" b="1" dirty="0">
                <a:solidFill>
                  <a:schemeClr val="tx1">
                    <a:lumMod val="50000"/>
                    <a:lumOff val="50000"/>
                  </a:schemeClr>
                </a:solidFill>
                <a:latin typeface="+mj-ea"/>
                <a:ea typeface="+mj-ea"/>
              </a:rPr>
              <a:t>UDF</a:t>
            </a:r>
            <a:endParaRPr lang="zh-CN" altLang="en-US"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与大数据区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a:t>
            </a:r>
            <a:r>
              <a:rPr lang="zh-CN" altLang="en-US" sz="1200" b="1" dirty="0" smtClean="0">
                <a:solidFill>
                  <a:schemeClr val="tx1">
                    <a:lumMod val="50000"/>
                    <a:lumOff val="50000"/>
                  </a:schemeClr>
                </a:solidFill>
                <a:latin typeface="+mj-ea"/>
              </a:rPr>
              <a:t>源区构成</a:t>
            </a:r>
            <a:r>
              <a:rPr lang="zh-CN" altLang="en-US" sz="1200" b="1" dirty="0">
                <a:solidFill>
                  <a:schemeClr val="tx1">
                    <a:lumMod val="50000"/>
                    <a:lumOff val="50000"/>
                  </a:schemeClr>
                </a:solidFill>
                <a:latin typeface="+mj-ea"/>
              </a:rPr>
              <a:t>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zh-CN" altLang="en-US" sz="1200" b="1" dirty="0" smtClean="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rPr>
              <a:t>Hive</a:t>
            </a:r>
            <a:r>
              <a:rPr lang="zh-CN" altLang="en-US" sz="1200" b="1" dirty="0" smtClean="0">
                <a:solidFill>
                  <a:schemeClr val="tx1">
                    <a:lumMod val="50000"/>
                    <a:lumOff val="50000"/>
                  </a:schemeClr>
                </a:solidFill>
                <a:latin typeface="+mj-ea"/>
              </a:rPr>
              <a:t>）</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无单点故障， </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集市区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沙盘区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增值产品区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敏感，日终批量</a:t>
            </a:r>
            <a:r>
              <a:rPr lang="en-US" altLang="zh-CN" sz="1200" b="1" dirty="0">
                <a:solidFill>
                  <a:schemeClr val="tx1">
                    <a:lumMod val="50000"/>
                    <a:lumOff val="50000"/>
                  </a:schemeClr>
                </a:solidFill>
                <a:latin typeface="+mj-ea"/>
              </a:rPr>
              <a:t>ETL </a:t>
            </a:r>
            <a:r>
              <a:rPr lang="zh-CN" altLang="en-US" sz="1200" b="1" dirty="0" smtClean="0">
                <a:solidFill>
                  <a:schemeClr val="tx1">
                    <a:lumMod val="50000"/>
                    <a:lumOff val="50000"/>
                  </a:schemeClr>
                </a:solidFill>
                <a:latin typeface="+mj-ea"/>
              </a:rPr>
              <a:t>（连接、聚合、</a:t>
            </a:r>
            <a:r>
              <a:rPr lang="zh-CN" altLang="en-US" sz="1200" b="1" dirty="0">
                <a:solidFill>
                  <a:schemeClr val="tx1">
                    <a:lumMod val="50000"/>
                    <a:lumOff val="50000"/>
                  </a:schemeClr>
                </a:solidFill>
                <a:latin typeface="+mj-ea"/>
              </a:rPr>
              <a:t>汇总等等）</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Hive SQL</a:t>
            </a:r>
            <a:r>
              <a:rPr lang="zh-CN" altLang="en-US" sz="1200" b="1" dirty="0">
                <a:solidFill>
                  <a:schemeClr val="tx1">
                    <a:lumMod val="50000"/>
                    <a:lumOff val="50000"/>
                  </a:schemeClr>
                </a:solidFill>
                <a:latin typeface="+mj-ea"/>
              </a:rPr>
              <a:t>执行，复杂处理使用</a:t>
            </a:r>
            <a:r>
              <a:rPr lang="en-US" altLang="zh-CN" sz="1200" b="1" dirty="0">
                <a:solidFill>
                  <a:schemeClr val="tx1">
                    <a:lumMod val="50000"/>
                    <a:lumOff val="50000"/>
                  </a:schemeClr>
                </a:solidFill>
                <a:latin typeface="+mj-ea"/>
              </a:rPr>
              <a:t>MR</a:t>
            </a:r>
            <a:r>
              <a:rPr lang="zh-CN" altLang="en-US" sz="1200" b="1" dirty="0">
                <a:solidFill>
                  <a:schemeClr val="tx1">
                    <a:lumMod val="50000"/>
                    <a:lumOff val="50000"/>
                  </a:schemeClr>
                </a:solidFill>
                <a:latin typeface="+mj-ea"/>
              </a:rPr>
              <a:t>定制</a:t>
            </a:r>
            <a:r>
              <a:rPr lang="en-US" altLang="zh-CN" sz="1200" b="1" dirty="0">
                <a:solidFill>
                  <a:schemeClr val="tx1">
                    <a:lumMod val="50000"/>
                    <a:lumOff val="50000"/>
                  </a:schemeClr>
                </a:solidFill>
                <a:latin typeface="+mj-ea"/>
              </a:rPr>
              <a:t>UDF</a:t>
            </a:r>
            <a:endParaRPr lang="zh-CN" altLang="en-US" sz="1200" b="1" dirty="0">
              <a:solidFill>
                <a:schemeClr val="tx1">
                  <a:lumMod val="50000"/>
                  <a:lumOff val="50000"/>
                </a:schemeClr>
              </a:solidFill>
              <a:latin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与大数据区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a:t>
            </a:r>
            <a:r>
              <a:rPr lang="zh-CN" altLang="en-US" sz="1200" b="1" dirty="0" smtClean="0">
                <a:solidFill>
                  <a:schemeClr val="tx1">
                    <a:lumMod val="50000"/>
                    <a:lumOff val="50000"/>
                  </a:schemeClr>
                </a:solidFill>
                <a:latin typeface="+mj-ea"/>
              </a:rPr>
              <a:t>源区构成</a:t>
            </a:r>
            <a:r>
              <a:rPr lang="zh-CN" altLang="en-US" sz="1200" b="1" dirty="0">
                <a:solidFill>
                  <a:schemeClr val="tx1">
                    <a:lumMod val="50000"/>
                    <a:lumOff val="50000"/>
                  </a:schemeClr>
                </a:solidFill>
                <a:latin typeface="+mj-ea"/>
              </a:rPr>
              <a:t>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en-US" altLang="zh-CN" sz="1200" b="1" dirty="0">
                <a:solidFill>
                  <a:schemeClr val="tx1">
                    <a:lumMod val="50000"/>
                    <a:lumOff val="50000"/>
                  </a:schemeClr>
                </a:solidFill>
                <a:latin typeface="+mj-ea"/>
              </a:rPr>
              <a:t>Hive</a:t>
            </a:r>
            <a:r>
              <a:rPr lang="zh-CN" altLang="en-US" sz="1200" b="1" dirty="0" smtClean="0">
                <a:solidFill>
                  <a:schemeClr val="tx1">
                    <a:lumMod val="50000"/>
                    <a:lumOff val="50000"/>
                  </a:schemeClr>
                </a:solidFill>
                <a:latin typeface="+mj-ea"/>
              </a:rPr>
              <a:t>）</a:t>
            </a:r>
            <a:endParaRPr lang="en-US" altLang="zh-CN" sz="1200" b="1" dirty="0" smtClean="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逆</a:t>
            </a:r>
            <a:r>
              <a:rPr lang="zh-CN" altLang="en-US" sz="1200" b="1" dirty="0">
                <a:solidFill>
                  <a:schemeClr val="tx1">
                    <a:lumMod val="50000"/>
                    <a:lumOff val="50000"/>
                  </a:schemeClr>
                </a:solidFill>
                <a:latin typeface="+mj-ea"/>
              </a:rPr>
              <a:t>范式宽表</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依赖于集市数据需求</a:t>
            </a:r>
            <a:endParaRPr lang="zh-CN" altLang="en-US" sz="1200" b="1" dirty="0">
              <a:solidFill>
                <a:schemeClr val="tx1">
                  <a:lumMod val="50000"/>
                  <a:lumOff val="50000"/>
                </a:schemeClr>
              </a:solidFill>
              <a:latin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对主题数据</a:t>
            </a:r>
            <a:r>
              <a:rPr lang="zh-CN" altLang="en-US" sz="1200" b="1" dirty="0" smtClean="0">
                <a:solidFill>
                  <a:schemeClr val="tx1">
                    <a:lumMod val="50000"/>
                    <a:lumOff val="50000"/>
                  </a:schemeClr>
                </a:solidFill>
                <a:latin typeface="+mj-ea"/>
              </a:rPr>
              <a:t>预加工后的结果数据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针对应用需求进行数据预连接、预汇总，为集市提供</a:t>
            </a:r>
            <a:r>
              <a:rPr lang="zh-CN" altLang="en-US" sz="1200" b="1" dirty="0">
                <a:solidFill>
                  <a:schemeClr val="tx1">
                    <a:lumMod val="50000"/>
                    <a:lumOff val="50000"/>
                  </a:schemeClr>
                </a:solidFill>
                <a:latin typeface="+mj-ea"/>
              </a:rPr>
              <a:t>数据</a:t>
            </a:r>
            <a:endParaRPr lang="zh-CN" altLang="en-US" sz="1200" b="1" dirty="0">
              <a:solidFill>
                <a:schemeClr val="tx1">
                  <a:lumMod val="50000"/>
                  <a:lumOff val="50000"/>
                </a:schemeClr>
              </a:solidFill>
              <a:latin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主题数据区</a:t>
            </a:r>
            <a:r>
              <a:rPr lang="en-US" altLang="zh-CN" sz="1400" kern="0" dirty="0" smtClean="0">
                <a:solidFill>
                  <a:schemeClr val="tx2">
                    <a:lumMod val="50000"/>
                  </a:schemeClr>
                </a:solidFill>
                <a:latin typeface="+mn-ea"/>
              </a:rPr>
              <a:t>—</a:t>
            </a:r>
            <a:r>
              <a:rPr lang="zh-CN" altLang="en-US" sz="1400" kern="0" dirty="0" smtClean="0">
                <a:solidFill>
                  <a:schemeClr val="tx2">
                    <a:lumMod val="50000"/>
                  </a:schemeClr>
                </a:solidFill>
                <a:latin typeface="+mn-ea"/>
              </a:rPr>
              <a:t>明细</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主题数据区</a:t>
            </a:r>
            <a:r>
              <a:rPr lang="en-US" altLang="zh-CN" sz="1400" kern="0" dirty="0" smtClean="0">
                <a:solidFill>
                  <a:schemeClr val="tx2">
                    <a:lumMod val="50000"/>
                  </a:schemeClr>
                </a:solidFill>
                <a:latin typeface="+mn-ea"/>
              </a:rPr>
              <a:t>—</a:t>
            </a:r>
            <a:r>
              <a:rPr lang="zh-CN" altLang="en-US" sz="1400" kern="0" dirty="0">
                <a:solidFill>
                  <a:schemeClr val="tx2">
                    <a:lumMod val="50000"/>
                  </a:schemeClr>
                </a:solidFill>
                <a:latin typeface="+mn-ea"/>
              </a:rPr>
              <a:t>汇总</a:t>
            </a:r>
            <a:endParaRPr lang="en-US" altLang="zh-CN"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939290" y="833755"/>
            <a:ext cx="8836025" cy="2440940"/>
          </a:xfrm>
          <a:prstGeom prst="rect">
            <a:avLst/>
          </a:prstGeom>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9" name="TextBox 8"/>
          <p:cNvSpPr txBox="1"/>
          <p:nvPr/>
        </p:nvSpPr>
        <p:spPr>
          <a:xfrm>
            <a:off x="1962687" y="3586901"/>
            <a:ext cx="4300994"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按沙盘演练需求，准备的明细或汇总业务数据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为数据科学家的挖掘预测操作提供数据服务</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29353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模型</a:t>
            </a:r>
            <a:r>
              <a:rPr lang="zh-CN" altLang="en-US" sz="1200" b="1" dirty="0">
                <a:solidFill>
                  <a:schemeClr val="tx1">
                    <a:lumMod val="50000"/>
                    <a:lumOff val="50000"/>
                  </a:schemeClr>
                </a:solidFill>
                <a:latin typeface="+mj-ea"/>
                <a:ea typeface="+mj-ea"/>
              </a:rPr>
              <a:t>依赖于沙盘演练</a:t>
            </a:r>
            <a:r>
              <a:rPr lang="zh-CN" altLang="en-US" sz="1200" b="1" dirty="0" smtClean="0">
                <a:solidFill>
                  <a:schemeClr val="tx1">
                    <a:lumMod val="50000"/>
                    <a:lumOff val="50000"/>
                  </a:schemeClr>
                </a:solidFill>
                <a:latin typeface="+mj-ea"/>
                <a:ea typeface="+mj-ea"/>
              </a:rPr>
              <a:t>需求</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在整个沙盘演练周期内保留</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敏感，终批量</a:t>
            </a:r>
            <a:r>
              <a:rPr lang="en-US" altLang="zh-CN" sz="1200" b="1" dirty="0">
                <a:solidFill>
                  <a:schemeClr val="tx1">
                    <a:lumMod val="50000"/>
                    <a:lumOff val="50000"/>
                  </a:schemeClr>
                </a:solidFill>
                <a:latin typeface="+mj-ea"/>
                <a:ea typeface="+mj-ea"/>
              </a:rPr>
              <a:t>ETL </a:t>
            </a:r>
            <a:r>
              <a:rPr lang="zh-CN" altLang="en-US" sz="1200" b="1" dirty="0">
                <a:solidFill>
                  <a:schemeClr val="tx1">
                    <a:lumMod val="50000"/>
                    <a:lumOff val="50000"/>
                  </a:schemeClr>
                </a:solidFill>
                <a:latin typeface="+mj-ea"/>
                <a:ea typeface="+mj-ea"/>
              </a:rPr>
              <a:t>（合并、拉链、关联、汇总等等）</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Hive SQL</a:t>
            </a:r>
            <a:r>
              <a:rPr lang="zh-CN" altLang="en-US" sz="1200" b="1" dirty="0">
                <a:solidFill>
                  <a:schemeClr val="tx1">
                    <a:lumMod val="50000"/>
                    <a:lumOff val="50000"/>
                  </a:schemeClr>
                </a:solidFill>
                <a:latin typeface="+mj-ea"/>
                <a:ea typeface="+mj-ea"/>
              </a:rPr>
              <a:t>执行，复杂处理使用</a:t>
            </a:r>
            <a:r>
              <a:rPr lang="en-US" altLang="zh-CN" sz="1200" b="1" dirty="0">
                <a:solidFill>
                  <a:schemeClr val="tx1">
                    <a:lumMod val="50000"/>
                    <a:lumOff val="50000"/>
                  </a:schemeClr>
                </a:solidFill>
                <a:latin typeface="+mj-ea"/>
                <a:ea typeface="+mj-ea"/>
              </a:rPr>
              <a:t>MR</a:t>
            </a:r>
            <a:r>
              <a:rPr lang="zh-CN" altLang="en-US" sz="1200" b="1" dirty="0">
                <a:solidFill>
                  <a:schemeClr val="tx1">
                    <a:lumMod val="50000"/>
                    <a:lumOff val="50000"/>
                  </a:schemeClr>
                </a:solidFill>
                <a:latin typeface="+mj-ea"/>
                <a:ea typeface="+mj-ea"/>
              </a:rPr>
              <a:t>定制</a:t>
            </a:r>
            <a:r>
              <a:rPr lang="en-US" altLang="zh-CN" sz="1200" b="1" dirty="0">
                <a:solidFill>
                  <a:schemeClr val="tx1">
                    <a:lumMod val="50000"/>
                    <a:lumOff val="50000"/>
                  </a:schemeClr>
                </a:solidFill>
                <a:latin typeface="+mj-ea"/>
                <a:ea typeface="+mj-ea"/>
              </a:rPr>
              <a:t>UDF</a:t>
            </a:r>
            <a:endParaRPr lang="zh-CN" altLang="en-US"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沙盘区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决策人员、管理人员、业务人员访问</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敏感型，</a:t>
            </a:r>
            <a:r>
              <a:rPr lang="en-US" altLang="zh-CN" sz="1200" b="1" dirty="0">
                <a:solidFill>
                  <a:schemeClr val="tx1">
                    <a:lumMod val="50000"/>
                    <a:lumOff val="50000"/>
                  </a:schemeClr>
                </a:solidFill>
                <a:latin typeface="+mj-ea"/>
                <a:ea typeface="+mj-ea"/>
              </a:rPr>
              <a:t>BI</a:t>
            </a:r>
            <a:r>
              <a:rPr lang="zh-CN" altLang="en-US" sz="1200" b="1" dirty="0">
                <a:solidFill>
                  <a:schemeClr val="tx1">
                    <a:lumMod val="50000"/>
                    <a:lumOff val="50000"/>
                  </a:schemeClr>
                </a:solidFill>
                <a:latin typeface="+mj-ea"/>
                <a:ea typeface="+mj-ea"/>
              </a:rPr>
              <a:t>工具提交的报表、查询、分析</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命令和日终批量</a:t>
            </a:r>
            <a:r>
              <a:rPr lang="en-US" altLang="zh-CN" sz="1200" b="1" dirty="0">
                <a:solidFill>
                  <a:schemeClr val="tx1">
                    <a:lumMod val="50000"/>
                    <a:lumOff val="50000"/>
                  </a:schemeClr>
                </a:solidFill>
                <a:latin typeface="+mj-ea"/>
                <a:ea typeface="+mj-ea"/>
              </a:rPr>
              <a:t>ETL</a:t>
            </a:r>
            <a:r>
              <a:rPr lang="zh-CN" altLang="en-US" sz="1200" b="1" dirty="0">
                <a:solidFill>
                  <a:schemeClr val="tx1">
                    <a:lumMod val="50000"/>
                    <a:lumOff val="50000"/>
                  </a:schemeClr>
                </a:solidFill>
                <a:latin typeface="+mj-ea"/>
                <a:ea typeface="+mj-ea"/>
              </a:rPr>
              <a:t>（汇总、聚集等操作，以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执行）</a:t>
            </a:r>
            <a:endParaRPr lang="zh-CN" altLang="en-US"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基于开放平台的</a:t>
            </a:r>
            <a:r>
              <a:rPr lang="zh-CN" altLang="en-US" sz="1200" b="1" dirty="0">
                <a:solidFill>
                  <a:schemeClr val="tx1">
                    <a:lumMod val="50000"/>
                    <a:lumOff val="50000"/>
                  </a:schemeClr>
                </a:solidFill>
                <a:latin typeface="+mj-ea"/>
                <a:ea typeface="+mj-ea"/>
              </a:rPr>
              <a:t>完全无共享</a:t>
            </a:r>
            <a:r>
              <a:rPr lang="en-US" altLang="zh-CN" sz="1200" b="1" dirty="0" smtClean="0">
                <a:solidFill>
                  <a:schemeClr val="tx1">
                    <a:lumMod val="50000"/>
                    <a:lumOff val="50000"/>
                  </a:schemeClr>
                </a:solidFill>
                <a:latin typeface="+mj-ea"/>
                <a:ea typeface="+mj-ea"/>
              </a:rPr>
              <a:t> </a:t>
            </a:r>
            <a:r>
              <a:rPr lang="en-US" altLang="zh-CN" sz="1200" b="1" dirty="0">
                <a:solidFill>
                  <a:schemeClr val="tx1">
                    <a:lumMod val="50000"/>
                    <a:lumOff val="50000"/>
                  </a:schemeClr>
                </a:solidFill>
                <a:latin typeface="+mj-ea"/>
              </a:rPr>
              <a:t>MPP </a:t>
            </a:r>
            <a:r>
              <a:rPr lang="zh-CN" altLang="en-US" sz="1200" b="1" dirty="0">
                <a:solidFill>
                  <a:schemeClr val="tx1">
                    <a:lumMod val="50000"/>
                    <a:lumOff val="50000"/>
                  </a:schemeClr>
                </a:solidFill>
                <a:latin typeface="+mj-ea"/>
              </a:rPr>
              <a:t>数据库</a:t>
            </a:r>
            <a:r>
              <a:rPr lang="zh-CN" altLang="en-US" sz="1200" b="1" dirty="0" smtClean="0">
                <a:solidFill>
                  <a:schemeClr val="tx1">
                    <a:lumMod val="50000"/>
                    <a:lumOff val="50000"/>
                  </a:schemeClr>
                </a:solidFill>
                <a:latin typeface="+mj-ea"/>
              </a:rPr>
              <a:t>集群</a:t>
            </a:r>
            <a:r>
              <a:rPr lang="en-US" altLang="zh-CN" sz="1200" b="1" dirty="0" smtClean="0">
                <a:solidFill>
                  <a:schemeClr val="tx1">
                    <a:lumMod val="50000"/>
                    <a:lumOff val="50000"/>
                  </a:schemeClr>
                </a:solidFill>
                <a:latin typeface="+mj-ea"/>
              </a:rPr>
              <a:t>+</a:t>
            </a:r>
            <a:r>
              <a:rPr lang="zh-CN" altLang="en-US" sz="1200" b="1" dirty="0" smtClean="0">
                <a:solidFill>
                  <a:schemeClr val="tx1">
                    <a:lumMod val="50000"/>
                    <a:lumOff val="50000"/>
                  </a:schemeClr>
                </a:solidFill>
                <a:latin typeface="+mj-ea"/>
              </a:rPr>
              <a:t>内存数据库</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维</a:t>
            </a:r>
            <a:r>
              <a:rPr lang="zh-CN" altLang="en-US" sz="1200" b="1" dirty="0">
                <a:solidFill>
                  <a:schemeClr val="tx1">
                    <a:lumMod val="50000"/>
                    <a:lumOff val="50000"/>
                  </a:schemeClr>
                </a:solidFill>
                <a:latin typeface="+mj-ea"/>
                <a:ea typeface="+mj-ea"/>
              </a:rPr>
              <a:t>度</a:t>
            </a:r>
            <a:r>
              <a:rPr lang="zh-CN" altLang="en-US" sz="1200" b="1" dirty="0" smtClean="0">
                <a:solidFill>
                  <a:schemeClr val="tx1">
                    <a:lumMod val="50000"/>
                    <a:lumOff val="50000"/>
                  </a:schemeClr>
                </a:solidFill>
                <a:latin typeface="+mj-ea"/>
                <a:ea typeface="+mj-ea"/>
              </a:rPr>
              <a:t>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依赖业务需求</a:t>
            </a:r>
            <a:endParaRPr lang="zh-CN" altLang="en-US" sz="1200" b="1" dirty="0">
              <a:solidFill>
                <a:schemeClr val="tx1">
                  <a:lumMod val="50000"/>
                  <a:lumOff val="50000"/>
                </a:schemeClr>
              </a:solidFill>
              <a:latin typeface="+mj-ea"/>
              <a:ea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面向企业内部管理分析类应用需求的汇总数据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为客户、</a:t>
            </a:r>
            <a:r>
              <a:rPr lang="zh-CN" altLang="en-US" sz="1200" b="1" dirty="0" smtClean="0">
                <a:solidFill>
                  <a:schemeClr val="tx1">
                    <a:lumMod val="50000"/>
                    <a:lumOff val="50000"/>
                  </a:schemeClr>
                </a:solidFill>
                <a:latin typeface="+mj-ea"/>
                <a:ea typeface="+mj-ea"/>
              </a:rPr>
              <a:t>运营等</a:t>
            </a:r>
            <a:r>
              <a:rPr lang="zh-CN" altLang="en-US" sz="1200" b="1" dirty="0">
                <a:solidFill>
                  <a:schemeClr val="tx1">
                    <a:lumMod val="50000"/>
                    <a:lumOff val="50000"/>
                  </a:schemeClr>
                </a:solidFill>
                <a:latin typeface="+mj-ea"/>
                <a:ea typeface="+mj-ea"/>
              </a:rPr>
              <a:t>管理</a:t>
            </a:r>
            <a:r>
              <a:rPr lang="zh-CN" altLang="en-US" sz="1200" b="1" dirty="0" smtClean="0">
                <a:solidFill>
                  <a:schemeClr val="tx1">
                    <a:lumMod val="50000"/>
                    <a:lumOff val="50000"/>
                  </a:schemeClr>
                </a:solidFill>
                <a:latin typeface="+mj-ea"/>
                <a:ea typeface="+mj-ea"/>
              </a:rPr>
              <a:t>分析主题和数据增值产品提供</a:t>
            </a:r>
            <a:r>
              <a:rPr lang="zh-CN" altLang="en-US" sz="1200" b="1" dirty="0">
                <a:solidFill>
                  <a:schemeClr val="tx1">
                    <a:lumMod val="50000"/>
                    <a:lumOff val="50000"/>
                  </a:schemeClr>
                </a:solidFill>
                <a:latin typeface="+mj-ea"/>
                <a:ea typeface="+mj-ea"/>
              </a:rPr>
              <a:t>数据服务</a:t>
            </a:r>
            <a:endParaRPr lang="zh-CN" alt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沙盘演练</a:t>
            </a:r>
            <a:r>
              <a:rPr lang="zh-CN" altLang="en-US" sz="1400" kern="0" dirty="0" smtClean="0">
                <a:solidFill>
                  <a:schemeClr val="tx2">
                    <a:lumMod val="50000"/>
                  </a:schemeClr>
                </a:solidFill>
                <a:latin typeface="+mn-ea"/>
              </a:rPr>
              <a:t>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应用集市数据区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36" name="矩形 35"/>
          <p:cNvSpPr/>
          <p:nvPr/>
        </p:nvSpPr>
        <p:spPr bwMode="auto">
          <a:xfrm>
            <a:off x="3598460" y="881262"/>
            <a:ext cx="5330442" cy="612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979930" y="862965"/>
            <a:ext cx="8835390" cy="2408555"/>
          </a:xfrm>
          <a:prstGeom prst="rect">
            <a:avLst/>
          </a:prstGeom>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5" name="矩形 4"/>
          <p:cNvSpPr/>
          <p:nvPr/>
        </p:nvSpPr>
        <p:spPr bwMode="auto">
          <a:xfrm>
            <a:off x="2015780" y="914762"/>
            <a:ext cx="718284" cy="2304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3699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根据外部用户的数据使用需求数据平台加工计算的结果数据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a:t>
            </a:r>
            <a:r>
              <a:rPr lang="zh-CN" altLang="en-US" sz="1200" b="1" dirty="0" smtClean="0">
                <a:solidFill>
                  <a:schemeClr val="tx1">
                    <a:lumMod val="50000"/>
                    <a:lumOff val="50000"/>
                  </a:schemeClr>
                </a:solidFill>
                <a:latin typeface="+mj-ea"/>
                <a:ea typeface="+mj-ea"/>
              </a:rPr>
              <a:t>部署在数据平台上的企业内外部增值产品提供数据支持</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32947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应用模型，依赖于用户业务需求</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依赖于</a:t>
            </a:r>
            <a:r>
              <a:rPr lang="zh-CN" altLang="en-US" sz="1200" b="1" dirty="0" smtClean="0">
                <a:solidFill>
                  <a:schemeClr val="tx1">
                    <a:lumMod val="50000"/>
                    <a:lumOff val="50000"/>
                  </a:schemeClr>
                </a:solidFill>
                <a:latin typeface="+mj-ea"/>
              </a:rPr>
              <a:t>用户</a:t>
            </a:r>
            <a:r>
              <a:rPr lang="zh-CN" altLang="en-US" sz="1200" b="1" dirty="0">
                <a:solidFill>
                  <a:schemeClr val="tx1">
                    <a:lumMod val="50000"/>
                    <a:lumOff val="50000"/>
                  </a:schemeClr>
                </a:solidFill>
                <a:latin typeface="+mj-ea"/>
              </a:rPr>
              <a:t>业务</a:t>
            </a:r>
            <a:r>
              <a:rPr lang="zh-CN" altLang="en-US" sz="1200" b="1" dirty="0" smtClean="0">
                <a:solidFill>
                  <a:schemeClr val="tx1">
                    <a:lumMod val="50000"/>
                    <a:lumOff val="50000"/>
                  </a:schemeClr>
                </a:solidFill>
                <a:latin typeface="+mj-ea"/>
              </a:rPr>
              <a:t>需求</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037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企业外部人员，如：暴风金融客户</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通过自己部署在</a:t>
            </a:r>
            <a:r>
              <a:rPr lang="en-US" altLang="zh-CN" sz="1200" b="1" dirty="0" err="1" smtClean="0">
                <a:solidFill>
                  <a:schemeClr val="tx1">
                    <a:lumMod val="50000"/>
                    <a:lumOff val="50000"/>
                  </a:schemeClr>
                </a:solidFill>
                <a:latin typeface="+mj-ea"/>
                <a:ea typeface="+mj-ea"/>
              </a:rPr>
              <a:t>Paas</a:t>
            </a:r>
            <a:r>
              <a:rPr lang="zh-CN" altLang="en-US" sz="1200" b="1" dirty="0" smtClean="0">
                <a:solidFill>
                  <a:schemeClr val="tx1">
                    <a:lumMod val="50000"/>
                    <a:lumOff val="50000"/>
                  </a:schemeClr>
                </a:solidFill>
                <a:latin typeface="+mj-ea"/>
                <a:ea typeface="+mj-ea"/>
              </a:rPr>
              <a:t>平台上的应用访问</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421705"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敏感型，</a:t>
            </a:r>
            <a:r>
              <a:rPr lang="en-US" altLang="zh-CN" sz="1200" b="1" dirty="0">
                <a:solidFill>
                  <a:schemeClr val="tx1">
                    <a:lumMod val="50000"/>
                    <a:lumOff val="50000"/>
                  </a:schemeClr>
                </a:solidFill>
                <a:latin typeface="+mj-ea"/>
              </a:rPr>
              <a:t>BI</a:t>
            </a:r>
            <a:r>
              <a:rPr lang="zh-CN" altLang="en-US" sz="1200" b="1" dirty="0">
                <a:solidFill>
                  <a:schemeClr val="tx1">
                    <a:lumMod val="50000"/>
                    <a:lumOff val="50000"/>
                  </a:schemeClr>
                </a:solidFill>
                <a:latin typeface="+mj-ea"/>
              </a:rPr>
              <a:t>工具提交的报表、查询、分析</a:t>
            </a:r>
            <a:r>
              <a:rPr lang="en-US" altLang="zh-CN" sz="1200" b="1" dirty="0">
                <a:solidFill>
                  <a:schemeClr val="tx1">
                    <a:lumMod val="50000"/>
                    <a:lumOff val="50000"/>
                  </a:schemeClr>
                </a:solidFill>
                <a:latin typeface="+mj-ea"/>
              </a:rPr>
              <a:t>SQL</a:t>
            </a:r>
            <a:r>
              <a:rPr lang="zh-CN" altLang="en-US" sz="1200" b="1" dirty="0">
                <a:solidFill>
                  <a:schemeClr val="tx1">
                    <a:lumMod val="50000"/>
                    <a:lumOff val="50000"/>
                  </a:schemeClr>
                </a:solidFill>
                <a:latin typeface="+mj-ea"/>
              </a:rPr>
              <a:t>命令和日终批量</a:t>
            </a:r>
            <a:r>
              <a:rPr lang="en-US" altLang="zh-CN" sz="1200" b="1" dirty="0">
                <a:solidFill>
                  <a:schemeClr val="tx1">
                    <a:lumMod val="50000"/>
                    <a:lumOff val="50000"/>
                  </a:schemeClr>
                </a:solidFill>
                <a:latin typeface="+mj-ea"/>
              </a:rPr>
              <a:t>ETL</a:t>
            </a:r>
            <a:r>
              <a:rPr lang="zh-CN" altLang="en-US" sz="1200" b="1" dirty="0">
                <a:solidFill>
                  <a:schemeClr val="tx1">
                    <a:lumMod val="50000"/>
                    <a:lumOff val="50000"/>
                  </a:schemeClr>
                </a:solidFill>
                <a:latin typeface="+mj-ea"/>
              </a:rPr>
              <a:t>（汇总、聚集等操作，以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SQL</a:t>
            </a:r>
            <a:r>
              <a:rPr lang="zh-CN" altLang="en-US" sz="1200" b="1" dirty="0">
                <a:solidFill>
                  <a:schemeClr val="tx1">
                    <a:lumMod val="50000"/>
                    <a:lumOff val="50000"/>
                  </a:schemeClr>
                </a:solidFill>
                <a:latin typeface="+mj-ea"/>
              </a:rPr>
              <a:t>执行）</a:t>
            </a:r>
            <a:endParaRPr lang="zh-CN" altLang="en-US" sz="1200" b="1" dirty="0">
              <a:solidFill>
                <a:schemeClr val="tx1">
                  <a:lumMod val="50000"/>
                  <a:lumOff val="50000"/>
                </a:schemeClr>
              </a:solidFill>
              <a:latin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a:t>
            </a:r>
            <a:r>
              <a:rPr lang="en-US" altLang="zh-CN" sz="1200" b="1" dirty="0" err="1" smtClean="0">
                <a:solidFill>
                  <a:schemeClr val="tx1">
                    <a:lumMod val="50000"/>
                    <a:lumOff val="50000"/>
                  </a:schemeClr>
                </a:solidFill>
                <a:latin typeface="+mj-ea"/>
                <a:ea typeface="+mj-ea"/>
              </a:rPr>
              <a:t>Paas</a:t>
            </a:r>
            <a:r>
              <a:rPr lang="zh-CN" altLang="en-US" sz="1200" b="1" dirty="0" smtClean="0">
                <a:solidFill>
                  <a:schemeClr val="tx1">
                    <a:lumMod val="50000"/>
                    <a:lumOff val="50000"/>
                  </a:schemeClr>
                </a:solidFill>
                <a:latin typeface="+mj-ea"/>
                <a:ea typeface="+mj-ea"/>
              </a:rPr>
              <a:t>平台，部署</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无单点</a:t>
            </a:r>
            <a:r>
              <a:rPr lang="zh-CN" altLang="en-US" sz="1200" b="1" dirty="0" smtClean="0">
                <a:solidFill>
                  <a:schemeClr val="tx1">
                    <a:lumMod val="50000"/>
                    <a:lumOff val="50000"/>
                  </a:schemeClr>
                </a:solidFill>
                <a:latin typeface="+mj-ea"/>
                <a:ea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企业业务人员</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高时效</a:t>
            </a:r>
            <a:r>
              <a:rPr lang="zh-CN" altLang="en-US" sz="1200" b="1" dirty="0">
                <a:solidFill>
                  <a:schemeClr val="tx1">
                    <a:lumMod val="50000"/>
                    <a:lumOff val="50000"/>
                  </a:schemeClr>
                </a:solidFill>
                <a:latin typeface="+mj-ea"/>
                <a:ea typeface="+mj-ea"/>
              </a:rPr>
              <a:t>、高</a:t>
            </a:r>
            <a:r>
              <a:rPr lang="zh-CN" altLang="en-US" sz="1200" b="1" dirty="0" smtClean="0">
                <a:solidFill>
                  <a:schemeClr val="tx1">
                    <a:lumMod val="50000"/>
                    <a:lumOff val="50000"/>
                  </a:schemeClr>
                </a:solidFill>
                <a:latin typeface="+mj-ea"/>
                <a:ea typeface="+mj-ea"/>
              </a:rPr>
              <a:t>并发、高可靠性的联机交易类查询</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CPU</a:t>
            </a:r>
            <a:r>
              <a:rPr lang="zh-CN" altLang="en-US" sz="1200" b="1" dirty="0">
                <a:solidFill>
                  <a:schemeClr val="tx1">
                    <a:lumMod val="50000"/>
                    <a:lumOff val="50000"/>
                  </a:schemeClr>
                </a:solidFill>
                <a:latin typeface="+mj-ea"/>
                <a:ea typeface="+mj-ea"/>
              </a:rPr>
              <a:t>敏感，</a:t>
            </a:r>
            <a:r>
              <a:rPr lang="en-US" altLang="zh-CN" sz="1200" b="1" dirty="0">
                <a:solidFill>
                  <a:schemeClr val="tx1">
                    <a:lumMod val="50000"/>
                    <a:lumOff val="50000"/>
                  </a:schemeClr>
                </a:solidFill>
                <a:latin typeface="+mj-ea"/>
                <a:ea typeface="+mj-ea"/>
              </a:rPr>
              <a:t>BI</a:t>
            </a:r>
            <a:r>
              <a:rPr lang="zh-CN" altLang="en-US" sz="1200" b="1" dirty="0">
                <a:solidFill>
                  <a:schemeClr val="tx1">
                    <a:lumMod val="50000"/>
                    <a:lumOff val="50000"/>
                  </a:schemeClr>
                </a:solidFill>
                <a:latin typeface="+mj-ea"/>
                <a:ea typeface="+mj-ea"/>
              </a:rPr>
              <a:t>工具或业务系统高并发、高时效查询，以及准实时连续</a:t>
            </a:r>
            <a:r>
              <a:rPr lang="en-US" altLang="zh-CN" sz="1200" b="1" dirty="0">
                <a:solidFill>
                  <a:schemeClr val="tx1">
                    <a:lumMod val="50000"/>
                    <a:lumOff val="50000"/>
                  </a:schemeClr>
                </a:solidFill>
                <a:latin typeface="+mj-ea"/>
                <a:ea typeface="+mj-ea"/>
              </a:rPr>
              <a:t>ETL</a:t>
            </a:r>
            <a:r>
              <a:rPr lang="zh-CN" altLang="en-US" sz="1200" b="1" dirty="0">
                <a:solidFill>
                  <a:schemeClr val="tx1">
                    <a:lumMod val="50000"/>
                    <a:lumOff val="50000"/>
                  </a:schemeClr>
                </a:solidFill>
                <a:latin typeface="+mj-ea"/>
                <a:ea typeface="+mj-ea"/>
              </a:rPr>
              <a:t>处理</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批量处理</a:t>
            </a:r>
            <a:endParaRPr lang="zh-CN" altLang="en-US"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独立的内存数据库集群</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无</a:t>
            </a:r>
            <a:r>
              <a:rPr lang="zh-CN" altLang="en-US" sz="1200" b="1" dirty="0">
                <a:solidFill>
                  <a:schemeClr val="tx1">
                    <a:lumMod val="50000"/>
                    <a:lumOff val="50000"/>
                  </a:schemeClr>
                </a:solidFill>
                <a:latin typeface="+mj-ea"/>
                <a:ea typeface="+mj-ea"/>
              </a:rPr>
              <a:t>单点</a:t>
            </a:r>
            <a:r>
              <a:rPr lang="zh-CN" altLang="en-US" sz="1200" b="1" dirty="0" smtClean="0">
                <a:solidFill>
                  <a:schemeClr val="tx1">
                    <a:lumMod val="50000"/>
                    <a:lumOff val="50000"/>
                  </a:schemeClr>
                </a:solidFill>
                <a:latin typeface="+mj-ea"/>
                <a:ea typeface="+mj-ea"/>
              </a:rPr>
              <a:t>故障，</a:t>
            </a:r>
            <a:r>
              <a:rPr lang="en-US" altLang="zh-CN" sz="1200" b="1" dirty="0" smtClean="0">
                <a:solidFill>
                  <a:schemeClr val="tx1">
                    <a:lumMod val="50000"/>
                    <a:lumOff val="50000"/>
                  </a:schemeClr>
                </a:solidFill>
                <a:latin typeface="+mj-ea"/>
                <a:ea typeface="+mj-ea"/>
              </a:rPr>
              <a:t>365×24</a:t>
            </a:r>
            <a:r>
              <a:rPr lang="zh-CN" altLang="en-US" sz="1200" b="1" dirty="0">
                <a:solidFill>
                  <a:schemeClr val="tx1">
                    <a:lumMod val="50000"/>
                    <a:lumOff val="50000"/>
                  </a:schemeClr>
                </a:solidFill>
                <a:latin typeface="+mj-ea"/>
                <a:ea typeface="+mj-ea"/>
              </a:rPr>
              <a:t>小时不停机</a:t>
            </a:r>
            <a:endParaRPr lang="zh-CN" alt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贴源数据模型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依赖用户业务</a:t>
            </a:r>
            <a:r>
              <a:rPr lang="zh-CN" altLang="en-US" sz="1200" b="1" dirty="0">
                <a:solidFill>
                  <a:schemeClr val="tx1">
                    <a:lumMod val="50000"/>
                    <a:lumOff val="50000"/>
                  </a:schemeClr>
                </a:solidFill>
                <a:latin typeface="+mj-ea"/>
                <a:ea typeface="+mj-ea"/>
              </a:rPr>
              <a:t>需求</a:t>
            </a:r>
            <a:endParaRPr lang="zh-CN" altLang="en-US" sz="1200" b="1" dirty="0">
              <a:solidFill>
                <a:schemeClr val="tx1">
                  <a:lumMod val="50000"/>
                  <a:lumOff val="50000"/>
                </a:schemeClr>
              </a:solidFill>
              <a:latin typeface="+mj-ea"/>
              <a:ea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面向应用的业务系统快照数据和一段时间的交易流水</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为实时获准实时分析应用提供数据服务</a:t>
            </a:r>
            <a:endParaRPr lang="zh-CN" alt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增值产品数据区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实时数据区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36" name="矩形 35"/>
          <p:cNvSpPr/>
          <p:nvPr/>
        </p:nvSpPr>
        <p:spPr bwMode="auto">
          <a:xfrm>
            <a:off x="8965661" y="935031"/>
            <a:ext cx="936000" cy="540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议程</a:t>
            </a:r>
            <a:endParaRPr lang="zh-CN" altLang="en-US"/>
          </a:p>
        </p:txBody>
      </p:sp>
      <p:sp>
        <p:nvSpPr>
          <p:cNvPr id="4" name="Rectangle 5"/>
          <p:cNvSpPr>
            <a:spLocks noChangeArrowheads="1"/>
          </p:cNvSpPr>
          <p:nvPr/>
        </p:nvSpPr>
        <p:spPr bwMode="auto">
          <a:xfrm>
            <a:off x="2510200" y="1398576"/>
            <a:ext cx="7211065"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marL="84455" indent="-84455" fontAlgn="auto">
              <a:spcBef>
                <a:spcPts val="0"/>
              </a:spcBef>
              <a:spcAft>
                <a:spcPts val="0"/>
              </a:spcAft>
            </a:pP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大数据分析平台综述</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5" name="圆角矩形 17"/>
          <p:cNvSpPr/>
          <p:nvPr/>
        </p:nvSpPr>
        <p:spPr>
          <a:xfrm>
            <a:off x="1718835" y="1398576"/>
            <a:ext cx="623092"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1</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6" name="Rectangle 5"/>
          <p:cNvSpPr>
            <a:spLocks noChangeArrowheads="1"/>
          </p:cNvSpPr>
          <p:nvPr/>
        </p:nvSpPr>
        <p:spPr bwMode="auto">
          <a:xfrm>
            <a:off x="2510200" y="2334074"/>
            <a:ext cx="7211065" cy="54864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3175">
            <a:solidFill>
              <a:schemeClr val="tx1">
                <a:lumMod val="65000"/>
                <a:lumOff val="35000"/>
              </a:schemeClr>
            </a:solidFill>
          </a:ln>
          <a:effectLst>
            <a:outerShdw blurRad="228600" sx="101000" sy="101000" algn="ctr" rotWithShape="0">
              <a:prstClr val="black">
                <a:alpha val="40000"/>
              </a:prstClr>
            </a:outerShdw>
          </a:effectLst>
          <a:scene3d>
            <a:camera prst="orthographicFront">
              <a:rot lat="0" lon="0" rev="0"/>
            </a:camera>
            <a:lightRig rig="balanced" dir="b">
              <a:rot lat="0" lon="0" rev="8700000"/>
            </a:lightRig>
          </a:scene3d>
          <a:sp3d>
            <a:bevelT w="25400"/>
          </a:sp3d>
        </p:spPr>
        <p:txBody>
          <a:bodyPr wrap="none" anchor="ctr"/>
          <a:lstStyle/>
          <a:p>
            <a:r>
              <a:rPr lang="zh-CN" altLang="en-US" sz="2400" dirty="0" smtClean="0">
                <a:ln>
                  <a:solidFill>
                    <a:schemeClr val="bg1">
                      <a:lumMod val="50000"/>
                    </a:schemeClr>
                  </a:solidFill>
                </a:ln>
                <a:solidFill>
                  <a:schemeClr val="bg1">
                    <a:lumMod val="50000"/>
                  </a:schemeClr>
                </a:solidFill>
                <a:latin typeface="+mn-ea"/>
              </a:rPr>
              <a:t>大数据分析平台总体架构</a:t>
            </a:r>
            <a:endParaRPr lang="en-US" altLang="zh-CN" sz="2400" dirty="0">
              <a:ln>
                <a:solidFill>
                  <a:schemeClr val="bg1">
                    <a:lumMod val="50000"/>
                  </a:schemeClr>
                </a:solidFill>
              </a:ln>
              <a:solidFill>
                <a:schemeClr val="bg1">
                  <a:lumMod val="50000"/>
                </a:schemeClr>
              </a:solidFill>
              <a:latin typeface="+mn-ea"/>
            </a:endParaRPr>
          </a:p>
        </p:txBody>
      </p:sp>
      <p:sp>
        <p:nvSpPr>
          <p:cNvPr id="7" name="圆角矩形 20"/>
          <p:cNvSpPr/>
          <p:nvPr/>
        </p:nvSpPr>
        <p:spPr>
          <a:xfrm>
            <a:off x="1718835" y="2334074"/>
            <a:ext cx="623092" cy="548640"/>
          </a:xfrm>
          <a:prstGeom prst="round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lightRig rig="threePt" dir="t"/>
          </a:scene3d>
          <a:sp3d>
            <a:bevelT w="5715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2400" b="1" kern="0" dirty="0" smtClean="0">
                <a:solidFill>
                  <a:srgbClr val="FFFFFF"/>
                </a:solidFill>
                <a:effectLst>
                  <a:outerShdw blurRad="38100" dist="38100" dir="2700000" algn="tl">
                    <a:srgbClr val="000000">
                      <a:alpha val="43137"/>
                    </a:srgbClr>
                  </a:outerShdw>
                </a:effectLst>
                <a:latin typeface="+mn-ea"/>
              </a:rPr>
              <a:t>2</a:t>
            </a:r>
            <a:endParaRPr lang="zh-CN" altLang="en-US" sz="2400" b="1" kern="0" dirty="0">
              <a:solidFill>
                <a:srgbClr val="FFFFFF"/>
              </a:solidFill>
              <a:effectLst>
                <a:outerShdw blurRad="38100" dist="38100" dir="2700000" algn="tl">
                  <a:srgbClr val="000000">
                    <a:alpha val="43137"/>
                  </a:srgbClr>
                </a:outerShdw>
              </a:effectLst>
              <a:latin typeface="+mn-ea"/>
            </a:endParaRPr>
          </a:p>
        </p:txBody>
      </p:sp>
      <p:sp>
        <p:nvSpPr>
          <p:cNvPr id="8" name="左箭头 1"/>
          <p:cNvSpPr/>
          <p:nvPr/>
        </p:nvSpPr>
        <p:spPr>
          <a:xfrm>
            <a:off x="8831771" y="1490016"/>
            <a:ext cx="435426" cy="365760"/>
          </a:xfrm>
          <a:prstGeom prst="leftArrow">
            <a:avLst/>
          </a:prstGeom>
          <a:solidFill>
            <a:schemeClr val="bg1"/>
          </a:solidFill>
          <a:ln>
            <a:solidFill>
              <a:schemeClr val="bg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fontAlgn="base">
              <a:lnSpc>
                <a:spcPct val="90000"/>
              </a:lnSpc>
              <a:spcBef>
                <a:spcPct val="0"/>
              </a:spcBef>
              <a:spcAft>
                <a:spcPct val="0"/>
              </a:spcAft>
              <a:buClr>
                <a:srgbClr val="2DB6B3"/>
              </a:buClr>
            </a:pPr>
            <a:endParaRPr lang="zh-CN" altLang="en-US" sz="2400" b="1" dirty="0" smtClean="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9">
        <p:sndAc>
          <p:stSnd>
            <p:snd r:embed="rId1" name="explode.wav"/>
          </p:stSnd>
        </p:sndAc>
      </p:transition>
    </mc:Choice>
    <mc:Fallback>
      <p:transition>
        <p:sndAc>
          <p:stSnd>
            <p:snd r:embed="rId1" name="explode.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smtClean="0"/>
              <a:t>——</a:t>
            </a:r>
            <a:r>
              <a:rPr lang="zh-CN" altLang="en-US" dirty="0" smtClean="0"/>
              <a:t>元数据管理</a:t>
            </a:r>
            <a:endParaRPr lang="zh-CN" altLang="en-US" dirty="0"/>
          </a:p>
        </p:txBody>
      </p:sp>
      <p:pic>
        <p:nvPicPr>
          <p:cNvPr id="1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6226" y="2782272"/>
            <a:ext cx="2555805" cy="1538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直角三角形 18"/>
          <p:cNvSpPr/>
          <p:nvPr/>
        </p:nvSpPr>
        <p:spPr bwMode="auto">
          <a:xfrm flipH="1">
            <a:off x="1509503" y="827922"/>
            <a:ext cx="1152528" cy="1908000"/>
          </a:xfrm>
          <a:prstGeom prst="rtTriangle">
            <a:avLst/>
          </a:prstGeom>
          <a:solidFill>
            <a:srgbClr val="81C0FF"/>
          </a:solidFill>
          <a:ln w="9525" cap="flat" cmpd="sng" algn="ctr">
            <a:solidFill>
              <a:schemeClr val="tx2">
                <a:lumMod val="20000"/>
                <a:lumOff val="8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直角三角形 19"/>
          <p:cNvSpPr/>
          <p:nvPr/>
        </p:nvSpPr>
        <p:spPr bwMode="auto">
          <a:xfrm flipH="1" flipV="1">
            <a:off x="1509503" y="4357473"/>
            <a:ext cx="1152528" cy="1908000"/>
          </a:xfrm>
          <a:prstGeom prst="rtTriangle">
            <a:avLst/>
          </a:prstGeom>
          <a:solidFill>
            <a:srgbClr val="81C0FF"/>
          </a:solidFill>
          <a:ln w="9525" cap="flat" cmpd="sng" algn="ctr">
            <a:solidFill>
              <a:schemeClr val="tx2">
                <a:lumMod val="20000"/>
                <a:lumOff val="8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圆角矩形 3"/>
          <p:cNvSpPr/>
          <p:nvPr/>
        </p:nvSpPr>
        <p:spPr bwMode="auto">
          <a:xfrm>
            <a:off x="1365437" y="3240087"/>
            <a:ext cx="324000" cy="648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4" name="Text Box 7"/>
          <p:cNvSpPr txBox="1">
            <a:spLocks noChangeArrowheads="1"/>
          </p:cNvSpPr>
          <p:nvPr/>
        </p:nvSpPr>
        <p:spPr bwMode="auto">
          <a:xfrm>
            <a:off x="2826716" y="827922"/>
            <a:ext cx="8407241" cy="1763868"/>
          </a:xfrm>
          <a:prstGeom prst="rect">
            <a:avLst/>
          </a:prstGeom>
          <a:noFill/>
          <a:ln w="9525" algn="ctr">
            <a:noFill/>
            <a:miter lim="800000"/>
          </a:ln>
        </p:spPr>
        <p:txBody>
          <a:bodyPr lIns="36000" tIns="36000" rIns="36000" bIns="36000" anchor="t"/>
          <a:lstStyle/>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业务元数据：面向业务人员，从业务术语、业务描述、业务指标和业务规则等几个方面对数据进行描述</a:t>
            </a:r>
            <a:endParaRPr lang="zh-CN" altLang="en-US" sz="1600" b="1" dirty="0">
              <a:solidFill>
                <a:schemeClr val="tx1">
                  <a:lumMod val="50000"/>
                  <a:lumOff val="50000"/>
                </a:schemeClr>
              </a:solidFill>
              <a:latin typeface="+mj-ea"/>
              <a:ea typeface="+mj-ea"/>
            </a:endParaRPr>
          </a:p>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管理元数据：面向数据管理人员，从运维管理的角度描述数据处理、数据质量和数据安全的状态信息</a:t>
            </a:r>
            <a:endParaRPr lang="zh-CN" altLang="en-US" sz="1600" b="1" dirty="0">
              <a:solidFill>
                <a:schemeClr val="tx1">
                  <a:lumMod val="50000"/>
                  <a:lumOff val="50000"/>
                </a:schemeClr>
              </a:solidFill>
              <a:latin typeface="+mj-ea"/>
              <a:ea typeface="+mj-ea"/>
            </a:endParaRPr>
          </a:p>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技术元数据：面向技术人员，从数据结构和数据处理细节方面对数据进行技术化描述</a:t>
            </a:r>
            <a:endParaRPr lang="zh-CN" altLang="en-US" sz="1600" b="1" dirty="0">
              <a:solidFill>
                <a:schemeClr val="tx1">
                  <a:lumMod val="50000"/>
                  <a:lumOff val="50000"/>
                </a:schemeClr>
              </a:solidFill>
              <a:latin typeface="+mj-ea"/>
              <a:ea typeface="+mj-ea"/>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6717" y="2513054"/>
            <a:ext cx="8407240" cy="389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a:t>
            </a:r>
            <a:r>
              <a:rPr lang="zh-CN" altLang="en-US" dirty="0" smtClean="0"/>
              <a:t>总体产品框架</a:t>
            </a:r>
            <a:endParaRPr lang="zh-CN" altLang="en-US" dirty="0"/>
          </a:p>
        </p:txBody>
      </p:sp>
      <p:sp>
        <p:nvSpPr>
          <p:cNvPr id="38" name="Rectangle 26"/>
          <p:cNvSpPr>
            <a:spLocks noChangeArrowheads="1"/>
          </p:cNvSpPr>
          <p:nvPr/>
        </p:nvSpPr>
        <p:spPr bwMode="auto">
          <a:xfrm>
            <a:off x="329952" y="5325595"/>
            <a:ext cx="4853234" cy="9144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非结构化</a:t>
            </a:r>
            <a:r>
              <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a:t>
            </a: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半结构化数据</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39" name="Rectangle 33"/>
          <p:cNvSpPr>
            <a:spLocks noChangeArrowheads="1"/>
          </p:cNvSpPr>
          <p:nvPr/>
        </p:nvSpPr>
        <p:spPr bwMode="auto">
          <a:xfrm>
            <a:off x="6862514" y="1294571"/>
            <a:ext cx="1934712" cy="914400"/>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管理分析平台</a:t>
            </a:r>
            <a:endParaRPr lang="en-US" altLang="zh-CN" sz="1800" b="1" dirty="0" smtClean="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en-US" altLang="zh-CN" sz="1800" b="1" dirty="0" smtClean="0">
                <a:solidFill>
                  <a:srgbClr val="000000"/>
                </a:solidFill>
                <a:latin typeface="微软雅黑" panose="020B0503020204020204" pitchFamily="34" charset="-122"/>
                <a:ea typeface="微软雅黑" panose="020B0503020204020204" pitchFamily="34" charset="-122"/>
              </a:rPr>
              <a:t>X86 MPP </a:t>
            </a:r>
            <a:r>
              <a:rPr lang="zh-CN" altLang="en-US" sz="1800" b="1" dirty="0" smtClean="0">
                <a:solidFill>
                  <a:srgbClr val="000000"/>
                </a:solidFill>
                <a:latin typeface="微软雅黑" panose="020B0503020204020204" pitchFamily="34" charset="-122"/>
                <a:ea typeface="微软雅黑" panose="020B0503020204020204" pitchFamily="34" charset="-122"/>
              </a:rPr>
              <a:t>集群）</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40" name="Rectangle 26"/>
          <p:cNvSpPr>
            <a:spLocks noChangeArrowheads="1"/>
          </p:cNvSpPr>
          <p:nvPr/>
        </p:nvSpPr>
        <p:spPr bwMode="auto">
          <a:xfrm>
            <a:off x="5234862" y="5807995"/>
            <a:ext cx="4853234" cy="4320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业务系统结构化数据</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41" name="Rectangle 33"/>
          <p:cNvSpPr>
            <a:spLocks noChangeArrowheads="1"/>
          </p:cNvSpPr>
          <p:nvPr/>
        </p:nvSpPr>
        <p:spPr bwMode="auto">
          <a:xfrm>
            <a:off x="2717309" y="2615771"/>
            <a:ext cx="6079917" cy="914400"/>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基础计算平台（贴源数据区</a:t>
            </a:r>
            <a:r>
              <a:rPr lang="en-US" altLang="zh-CN"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smtClean="0">
                <a:solidFill>
                  <a:srgbClr val="000000"/>
                </a:solidFill>
                <a:latin typeface="微软雅黑" panose="020B0503020204020204" pitchFamily="34" charset="-122"/>
                <a:ea typeface="微软雅黑" panose="020B0503020204020204" pitchFamily="34" charset="-122"/>
              </a:rPr>
              <a:t>主题数据区</a:t>
            </a:r>
            <a:r>
              <a:rPr lang="en-US" altLang="zh-CN"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smtClean="0">
                <a:solidFill>
                  <a:srgbClr val="000000"/>
                </a:solidFill>
                <a:latin typeface="微软雅黑" panose="020B0503020204020204" pitchFamily="34" charset="-122"/>
                <a:ea typeface="微软雅黑" panose="020B0503020204020204" pitchFamily="34" charset="-122"/>
              </a:rPr>
              <a:t>大数据区）</a:t>
            </a:r>
            <a:endParaRPr lang="en-US" altLang="zh-CN" sz="1800" b="1"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en-US" altLang="zh-CN" sz="1800" b="1" dirty="0" smtClean="0">
                <a:solidFill>
                  <a:srgbClr val="000000"/>
                </a:solidFill>
                <a:latin typeface="微软雅黑" panose="020B0503020204020204" pitchFamily="34" charset="-122"/>
                <a:ea typeface="微软雅黑" panose="020B0503020204020204" pitchFamily="34" charset="-122"/>
              </a:rPr>
              <a:t>Hadoop</a:t>
            </a:r>
            <a:r>
              <a:rPr lang="zh-CN" altLang="en-US" sz="1800" b="1" dirty="0" smtClean="0">
                <a:solidFill>
                  <a:srgbClr val="000000"/>
                </a:solidFill>
                <a:latin typeface="微软雅黑" panose="020B0503020204020204" pitchFamily="34" charset="-122"/>
                <a:ea typeface="微软雅黑" panose="020B0503020204020204" pitchFamily="34" charset="-122"/>
              </a:rPr>
              <a:t>集群</a:t>
            </a:r>
            <a:r>
              <a:rPr lang="en-US" altLang="zh-CN" sz="1800" b="1" dirty="0" smtClean="0">
                <a:solidFill>
                  <a:srgbClr val="000000"/>
                </a:solidFill>
                <a:latin typeface="微软雅黑" panose="020B0503020204020204" pitchFamily="34" charset="-122"/>
                <a:ea typeface="微软雅黑" panose="020B0503020204020204" pitchFamily="34" charset="-122"/>
              </a:rPr>
              <a:t>+Hive</a:t>
            </a:r>
            <a:r>
              <a:rPr lang="zh-CN" altLang="en-US" sz="1800" b="1" dirty="0" smtClean="0">
                <a:solidFill>
                  <a:srgbClr val="000000"/>
                </a:solidFill>
                <a:latin typeface="微软雅黑" panose="020B0503020204020204" pitchFamily="34" charset="-122"/>
                <a:ea typeface="微软雅黑" panose="020B0503020204020204" pitchFamily="34" charset="-122"/>
              </a:rPr>
              <a:t>）</a:t>
            </a:r>
            <a:endParaRPr lang="en-US" altLang="zh-CN" sz="1800" b="1" dirty="0" smtClean="0">
              <a:solidFill>
                <a:srgbClr val="000000"/>
              </a:solidFill>
              <a:latin typeface="微软雅黑" panose="020B0503020204020204" pitchFamily="34" charset="-122"/>
              <a:ea typeface="微软雅黑" panose="020B0503020204020204" pitchFamily="34" charset="-122"/>
            </a:endParaRPr>
          </a:p>
        </p:txBody>
      </p:sp>
      <p:sp>
        <p:nvSpPr>
          <p:cNvPr id="42" name="Rectangle 33"/>
          <p:cNvSpPr>
            <a:spLocks noChangeArrowheads="1"/>
          </p:cNvSpPr>
          <p:nvPr/>
        </p:nvSpPr>
        <p:spPr bwMode="auto">
          <a:xfrm>
            <a:off x="1441951" y="3966479"/>
            <a:ext cx="8646144" cy="914400"/>
          </a:xfrm>
          <a:prstGeom prst="rect">
            <a:avLst/>
          </a:prstGeom>
          <a:solidFill>
            <a:srgbClr val="9BBB59"/>
          </a:solidFill>
          <a:ln w="38100">
            <a:solidFill>
              <a:srgbClr val="F2F2F2"/>
            </a:solidFill>
            <a:miter lim="800000"/>
          </a:ln>
          <a:effectLst>
            <a:outerShdw dist="28398" dir="3806097" algn="ctr" rotWithShape="0">
              <a:srgbClr val="4E6128">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数据交换平台</a:t>
            </a:r>
            <a:endParaRPr lang="en-US" altLang="zh-CN" sz="1800" b="1" dirty="0" smtClean="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a:solidFill>
                  <a:srgbClr val="000000"/>
                </a:solidFill>
                <a:latin typeface="微软雅黑" panose="020B0503020204020204" pitchFamily="34" charset="-122"/>
                <a:ea typeface="微软雅黑" panose="020B0503020204020204" pitchFamily="34" charset="-122"/>
              </a:rPr>
              <a:t>自主</a:t>
            </a:r>
            <a:r>
              <a:rPr lang="zh-CN" altLang="en-US" sz="1800" b="1" dirty="0" smtClean="0">
                <a:solidFill>
                  <a:srgbClr val="000000"/>
                </a:solidFill>
                <a:latin typeface="微软雅黑" panose="020B0503020204020204" pitchFamily="34" charset="-122"/>
                <a:ea typeface="微软雅黑" panose="020B0503020204020204" pitchFamily="34" charset="-122"/>
              </a:rPr>
              <a:t>开发交换组件</a:t>
            </a:r>
            <a:r>
              <a:rPr lang="en-US" altLang="zh-CN" sz="1800" b="1" dirty="0" smtClean="0">
                <a:solidFill>
                  <a:srgbClr val="000000"/>
                </a:solidFill>
                <a:latin typeface="微软雅黑" panose="020B0503020204020204" pitchFamily="34" charset="-122"/>
                <a:ea typeface="微软雅黑" panose="020B0503020204020204" pitchFamily="34" charset="-122"/>
              </a:rPr>
              <a:t>+NAS</a:t>
            </a:r>
            <a:r>
              <a:rPr lang="zh-CN" altLang="en-US" sz="1800" b="1" dirty="0" smtClean="0">
                <a:solidFill>
                  <a:srgbClr val="000000"/>
                </a:solidFill>
                <a:latin typeface="微软雅黑" panose="020B0503020204020204" pitchFamily="34" charset="-122"/>
                <a:ea typeface="微软雅黑" panose="020B0503020204020204" pitchFamily="34" charset="-122"/>
              </a:rPr>
              <a:t>存储）</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43" name="Rectangle 33"/>
          <p:cNvSpPr>
            <a:spLocks noChangeArrowheads="1"/>
          </p:cNvSpPr>
          <p:nvPr/>
        </p:nvSpPr>
        <p:spPr bwMode="auto">
          <a:xfrm>
            <a:off x="9269067" y="1280704"/>
            <a:ext cx="819028" cy="2249468"/>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实时分析平台</a:t>
            </a:r>
            <a:endParaRPr kumimoji="0"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（内存数据库）</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6" name="Rectangle 22"/>
          <p:cNvSpPr>
            <a:spLocks noChangeArrowheads="1"/>
          </p:cNvSpPr>
          <p:nvPr/>
        </p:nvSpPr>
        <p:spPr bwMode="auto">
          <a:xfrm>
            <a:off x="2717309" y="1294571"/>
            <a:ext cx="1934712" cy="914400"/>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沙盘演练平台</a:t>
            </a:r>
            <a:endParaRPr lang="en-US" altLang="zh-CN" sz="1800" b="1" kern="0" dirty="0">
              <a:solidFill>
                <a:srgbClr val="000000"/>
              </a:solidFill>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a:t>
            </a:r>
            <a:r>
              <a:rPr lang="en-US" altLang="zh-CN" sz="1800" b="1" kern="0" dirty="0">
                <a:solidFill>
                  <a:srgbClr val="000000"/>
                </a:solidFill>
                <a:latin typeface="微软雅黑" panose="020B0503020204020204" pitchFamily="34" charset="-122"/>
                <a:ea typeface="微软雅黑" panose="020B0503020204020204" pitchFamily="34" charset="-122"/>
              </a:rPr>
              <a:t>Hadoop</a:t>
            </a:r>
            <a:r>
              <a:rPr lang="zh-CN" altLang="en-US" sz="1800" b="1" kern="0" dirty="0" smtClean="0">
                <a:solidFill>
                  <a:srgbClr val="000000"/>
                </a:solidFill>
                <a:latin typeface="微软雅黑" panose="020B0503020204020204" pitchFamily="34" charset="-122"/>
                <a:ea typeface="微软雅黑" panose="020B0503020204020204" pitchFamily="34" charset="-122"/>
              </a:rPr>
              <a:t>集群）</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47" name="Straight Arrow Connector 168"/>
          <p:cNvCxnSpPr/>
          <p:nvPr/>
        </p:nvCxnSpPr>
        <p:spPr>
          <a:xfrm>
            <a:off x="8861923" y="1854714"/>
            <a:ext cx="386942" cy="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50" name="Straight Arrow Connector 173"/>
          <p:cNvCxnSpPr/>
          <p:nvPr/>
        </p:nvCxnSpPr>
        <p:spPr>
          <a:xfrm>
            <a:off x="8861746" y="3072971"/>
            <a:ext cx="386942" cy="0"/>
          </a:xfrm>
          <a:prstGeom prst="straightConnector1">
            <a:avLst/>
          </a:prstGeom>
          <a:noFill/>
          <a:ln w="38100" cap="flat" cmpd="sng" algn="ctr">
            <a:solidFill>
              <a:srgbClr val="4F81BD"/>
            </a:solidFill>
            <a:prstDash val="sysDash"/>
            <a:headEnd type="none" w="med" len="med"/>
            <a:tailEnd type="triangle" w="med" len="med"/>
          </a:ln>
          <a:effectLst/>
        </p:spPr>
      </p:cxnSp>
      <p:sp>
        <p:nvSpPr>
          <p:cNvPr id="52" name="Rectangle 33"/>
          <p:cNvSpPr>
            <a:spLocks noChangeArrowheads="1"/>
          </p:cNvSpPr>
          <p:nvPr/>
        </p:nvSpPr>
        <p:spPr bwMode="auto">
          <a:xfrm>
            <a:off x="10558996" y="935031"/>
            <a:ext cx="819028" cy="5402475"/>
          </a:xfrm>
          <a:prstGeom prst="rect">
            <a:avLst/>
          </a:prstGeom>
          <a:solidFill>
            <a:srgbClr val="E36F1E">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数据管控平台</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3" name="Rectangle 1440785"/>
          <p:cNvSpPr/>
          <p:nvPr/>
        </p:nvSpPr>
        <p:spPr>
          <a:xfrm>
            <a:off x="186244" y="5285946"/>
            <a:ext cx="10063692" cy="1051560"/>
          </a:xfrm>
          <a:prstGeom prst="rect">
            <a:avLst/>
          </a:prstGeom>
          <a:noFill/>
          <a:ln w="28575" cap="flat" cmpd="sng" algn="ctr">
            <a:solidFill>
              <a:srgbClr val="FFC000"/>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4" name="Rectangle 193"/>
          <p:cNvSpPr/>
          <p:nvPr/>
        </p:nvSpPr>
        <p:spPr>
          <a:xfrm>
            <a:off x="1312910" y="3643684"/>
            <a:ext cx="8899676" cy="1338840"/>
          </a:xfrm>
          <a:prstGeom prst="rect">
            <a:avLst/>
          </a:prstGeom>
          <a:noFill/>
          <a:ln w="28575" cap="flat" cmpd="sng" algn="ctr">
            <a:solidFill>
              <a:srgbClr val="9BBB59"/>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5" name="Rectangle 194"/>
          <p:cNvSpPr/>
          <p:nvPr/>
        </p:nvSpPr>
        <p:spPr>
          <a:xfrm>
            <a:off x="1312910" y="935031"/>
            <a:ext cx="8899676" cy="2708653"/>
          </a:xfrm>
          <a:prstGeom prst="rect">
            <a:avLst/>
          </a:prstGeom>
          <a:noFill/>
          <a:ln w="28575" cap="flat" cmpd="sng" algn="ctr">
            <a:solidFill>
              <a:srgbClr val="4F81BD"/>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6" name="AutoShape 52"/>
          <p:cNvSpPr>
            <a:spLocks noChangeArrowheads="1"/>
          </p:cNvSpPr>
          <p:nvPr/>
        </p:nvSpPr>
        <p:spPr bwMode="auto">
          <a:xfrm>
            <a:off x="10292450" y="5616294"/>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7" name="AutoShape 52"/>
          <p:cNvSpPr>
            <a:spLocks noChangeArrowheads="1"/>
          </p:cNvSpPr>
          <p:nvPr/>
        </p:nvSpPr>
        <p:spPr bwMode="auto">
          <a:xfrm>
            <a:off x="10292450" y="4248549"/>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8" name="AutoShape 52"/>
          <p:cNvSpPr>
            <a:spLocks noChangeArrowheads="1"/>
          </p:cNvSpPr>
          <p:nvPr/>
        </p:nvSpPr>
        <p:spPr bwMode="auto">
          <a:xfrm>
            <a:off x="10292450" y="2231625"/>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2" name="Up Arrow 3"/>
          <p:cNvSpPr/>
          <p:nvPr/>
        </p:nvSpPr>
        <p:spPr>
          <a:xfrm>
            <a:off x="2707682" y="4982524"/>
            <a:ext cx="245708" cy="256032"/>
          </a:xfrm>
          <a:prstGeom prst="upArrow">
            <a:avLst/>
          </a:prstGeom>
          <a:solidFill>
            <a:srgbClr val="FFC0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63" name="Up Arrow 37"/>
          <p:cNvSpPr/>
          <p:nvPr/>
        </p:nvSpPr>
        <p:spPr>
          <a:xfrm>
            <a:off x="7541563" y="4979108"/>
            <a:ext cx="245708" cy="256032"/>
          </a:xfrm>
          <a:prstGeom prst="upArrow">
            <a:avLst/>
          </a:prstGeom>
          <a:solidFill>
            <a:srgbClr val="FFC0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64" name="TextBox 63"/>
          <p:cNvSpPr txBox="1"/>
          <p:nvPr/>
        </p:nvSpPr>
        <p:spPr>
          <a:xfrm>
            <a:off x="7056044" y="5029272"/>
            <a:ext cx="466853" cy="15388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Verdana" panose="020B0604030504040204"/>
                <a:ea typeface="+mn-ea"/>
              </a:rPr>
              <a:t>FTP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5" name="TextBox 64"/>
          <p:cNvSpPr txBox="1"/>
          <p:nvPr/>
        </p:nvSpPr>
        <p:spPr>
          <a:xfrm>
            <a:off x="1581536" y="5029272"/>
            <a:ext cx="1096459" cy="15388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rPr>
              <a:t>SFTP/HTTP/API</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7" name="Rectangle 42"/>
          <p:cNvSpPr/>
          <p:nvPr/>
        </p:nvSpPr>
        <p:spPr>
          <a:xfrm>
            <a:off x="1893590" y="3699704"/>
            <a:ext cx="1059800"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Copyfromloal</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8" name="Rectangle 43"/>
          <p:cNvSpPr/>
          <p:nvPr/>
        </p:nvSpPr>
        <p:spPr>
          <a:xfrm>
            <a:off x="8797227" y="3694862"/>
            <a:ext cx="732636" cy="246221"/>
          </a:xfrm>
          <a:prstGeom prst="rect">
            <a:avLst/>
          </a:prstGeom>
        </p:spPr>
        <p:txBody>
          <a:bodyPr wrap="square" anchor="ctr">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rPr>
              <a:t>Queue</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70" name="Rectangle 26"/>
          <p:cNvSpPr>
            <a:spLocks noChangeArrowheads="1"/>
          </p:cNvSpPr>
          <p:nvPr/>
        </p:nvSpPr>
        <p:spPr bwMode="auto">
          <a:xfrm>
            <a:off x="5234862" y="5325595"/>
            <a:ext cx="4853234" cy="4320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数据推送平台</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72" name="Rectangle 33"/>
          <p:cNvSpPr>
            <a:spLocks noChangeArrowheads="1"/>
          </p:cNvSpPr>
          <p:nvPr/>
        </p:nvSpPr>
        <p:spPr bwMode="auto">
          <a:xfrm>
            <a:off x="4789912" y="1294571"/>
            <a:ext cx="1934712" cy="914400"/>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增值产品平台</a:t>
            </a:r>
            <a:endParaRPr lang="en-US" altLang="zh-CN" sz="1800" b="1" kern="0"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kern="0" dirty="0">
                <a:solidFill>
                  <a:srgbClr val="000000"/>
                </a:solidFill>
                <a:latin typeface="微软雅黑" panose="020B0503020204020204" pitchFamily="34" charset="-122"/>
                <a:ea typeface="微软雅黑" panose="020B0503020204020204" pitchFamily="34" charset="-122"/>
              </a:rPr>
              <a:t>（</a:t>
            </a:r>
            <a:r>
              <a:rPr lang="en-US" altLang="zh-CN" sz="1800" b="1" kern="0" dirty="0">
                <a:solidFill>
                  <a:srgbClr val="000000"/>
                </a:solidFill>
                <a:latin typeface="微软雅黑" panose="020B0503020204020204" pitchFamily="34" charset="-122"/>
                <a:ea typeface="微软雅黑" panose="020B0503020204020204" pitchFamily="34" charset="-122"/>
              </a:rPr>
              <a:t> Hadoop</a:t>
            </a:r>
            <a:r>
              <a:rPr lang="zh-CN" altLang="en-US" sz="1800" b="1" kern="0" dirty="0">
                <a:solidFill>
                  <a:srgbClr val="000000"/>
                </a:solidFill>
                <a:latin typeface="微软雅黑" panose="020B0503020204020204" pitchFamily="34" charset="-122"/>
                <a:ea typeface="微软雅黑" panose="020B0503020204020204" pitchFamily="34" charset="-122"/>
              </a:rPr>
              <a:t>集群）</a:t>
            </a:r>
            <a:endParaRPr lang="zh-CN" altLang="en-US" sz="1800" b="1" kern="0" dirty="0">
              <a:solidFill>
                <a:srgbClr val="000000"/>
              </a:solidFill>
              <a:latin typeface="微软雅黑" panose="020B0503020204020204" pitchFamily="34" charset="-122"/>
              <a:ea typeface="微软雅黑" panose="020B0503020204020204" pitchFamily="34" charset="-122"/>
            </a:endParaRPr>
          </a:p>
        </p:txBody>
      </p:sp>
      <p:sp>
        <p:nvSpPr>
          <p:cNvPr id="74" name="Rectangle 33"/>
          <p:cNvSpPr>
            <a:spLocks noChangeArrowheads="1"/>
          </p:cNvSpPr>
          <p:nvPr/>
        </p:nvSpPr>
        <p:spPr bwMode="auto">
          <a:xfrm>
            <a:off x="1441950" y="1280703"/>
            <a:ext cx="819028" cy="2249468"/>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vert="eaVert" anchor="ctr"/>
          <a:lstStyle/>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历史归档查询平台</a:t>
            </a:r>
            <a:endParaRPr lang="zh-CN" altLang="en-US" sz="1800" b="1"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a:t>
            </a:r>
            <a:r>
              <a:rPr lang="en-US" altLang="zh-CN" sz="1800" b="1" dirty="0">
                <a:solidFill>
                  <a:srgbClr val="000000"/>
                </a:solidFill>
                <a:latin typeface="微软雅黑" panose="020B0503020204020204" pitchFamily="34" charset="-122"/>
                <a:ea typeface="微软雅黑" panose="020B0503020204020204" pitchFamily="34" charset="-122"/>
              </a:rPr>
              <a:t>Hadoop</a:t>
            </a:r>
            <a:r>
              <a:rPr lang="zh-CN" altLang="en-US" sz="1800" b="1" dirty="0">
                <a:solidFill>
                  <a:srgbClr val="000000"/>
                </a:solidFill>
                <a:latin typeface="微软雅黑" panose="020B0503020204020204" pitchFamily="34" charset="-122"/>
                <a:ea typeface="微软雅黑" panose="020B0503020204020204" pitchFamily="34" charset="-122"/>
              </a:rPr>
              <a:t>集群</a:t>
            </a:r>
            <a:r>
              <a:rPr lang="en-US" altLang="zh-CN" sz="1800" b="1" dirty="0">
                <a:solidFill>
                  <a:srgbClr val="000000"/>
                </a:solidFill>
                <a:latin typeface="微软雅黑" panose="020B0503020204020204" pitchFamily="34" charset="-122"/>
                <a:ea typeface="微软雅黑" panose="020B0503020204020204" pitchFamily="34" charset="-122"/>
              </a:rPr>
              <a:t>+Hive</a:t>
            </a:r>
            <a:r>
              <a:rPr lang="zh-CN" altLang="en-US" sz="1800" b="1" dirty="0">
                <a:solidFill>
                  <a:srgbClr val="000000"/>
                </a:solidFill>
                <a:latin typeface="微软雅黑" panose="020B0503020204020204" pitchFamily="34" charset="-122"/>
                <a:ea typeface="微软雅黑" panose="020B0503020204020204" pitchFamily="34" charset="-122"/>
              </a:rPr>
              <a:t>）</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75" name="Rectangle 42"/>
          <p:cNvSpPr/>
          <p:nvPr/>
        </p:nvSpPr>
        <p:spPr>
          <a:xfrm>
            <a:off x="4652021" y="3699703"/>
            <a:ext cx="1161654" cy="246221"/>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smtClean="0">
                <a:solidFill>
                  <a:srgbClr val="4D4D4D"/>
                </a:solidFill>
                <a:latin typeface="微软雅黑" panose="020B0503020204020204" pitchFamily="34" charset="-122"/>
                <a:ea typeface="微软雅黑" panose="020B0503020204020204" pitchFamily="34" charset="-122"/>
              </a:rPr>
              <a:t>Load</a:t>
            </a:r>
            <a:r>
              <a:rPr lang="zh-CN" altLang="en-US" sz="1000" b="1" kern="0" dirty="0" smtClean="0">
                <a:solidFill>
                  <a:srgbClr val="4D4D4D"/>
                </a:solidFill>
                <a:latin typeface="微软雅黑" panose="020B0503020204020204" pitchFamily="34" charset="-122"/>
                <a:ea typeface="微软雅黑" panose="020B0503020204020204" pitchFamily="34" charset="-122"/>
              </a:rPr>
              <a:t>（</a:t>
            </a:r>
            <a:r>
              <a:rPr lang="en-US" altLang="zh-CN" sz="1000" b="1" kern="0" dirty="0" smtClean="0">
                <a:solidFill>
                  <a:srgbClr val="4D4D4D"/>
                </a:solidFill>
                <a:latin typeface="微软雅黑" panose="020B0503020204020204" pitchFamily="34" charset="-122"/>
                <a:ea typeface="微软雅黑" panose="020B0503020204020204" pitchFamily="34" charset="-122"/>
              </a:rPr>
              <a:t>Hive</a:t>
            </a:r>
            <a:r>
              <a:rPr lang="zh-CN" altLang="en-US" sz="1000" b="1" kern="0" dirty="0" smtClean="0">
                <a:solidFill>
                  <a:srgbClr val="4D4D4D"/>
                </a:solidFill>
                <a:latin typeface="微软雅黑" panose="020B0503020204020204" pitchFamily="34" charset="-122"/>
                <a:ea typeface="微软雅黑" panose="020B0503020204020204" pitchFamily="34" charset="-122"/>
              </a:rPr>
              <a:t>）</a:t>
            </a:r>
            <a:endParaRPr lang="en-US" altLang="zh-CN" sz="1000" b="1" kern="0" dirty="0">
              <a:solidFill>
                <a:srgbClr val="4D4D4D"/>
              </a:solidFill>
              <a:latin typeface="微软雅黑" panose="020B0503020204020204" pitchFamily="34" charset="-122"/>
              <a:ea typeface="微软雅黑" panose="020B0503020204020204" pitchFamily="34" charset="-122"/>
            </a:endParaRPr>
          </a:p>
        </p:txBody>
      </p:sp>
      <p:sp>
        <p:nvSpPr>
          <p:cNvPr id="77" name="Up Arrow 3"/>
          <p:cNvSpPr/>
          <p:nvPr/>
        </p:nvSpPr>
        <p:spPr>
          <a:xfrm>
            <a:off x="1728610"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78" name="Up Arrow 3"/>
          <p:cNvSpPr/>
          <p:nvPr/>
        </p:nvSpPr>
        <p:spPr>
          <a:xfrm>
            <a:off x="5712639"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79" name="Up Arrow 3"/>
          <p:cNvSpPr/>
          <p:nvPr/>
        </p:nvSpPr>
        <p:spPr>
          <a:xfrm>
            <a:off x="9555727"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cxnSp>
        <p:nvCxnSpPr>
          <p:cNvPr id="80" name="Straight Arrow Connector 173"/>
          <p:cNvCxnSpPr>
            <a:stCxn id="41" idx="0"/>
            <a:endCxn id="72" idx="2"/>
          </p:cNvCxnSpPr>
          <p:nvPr/>
        </p:nvCxnSpPr>
        <p:spPr>
          <a:xfrm flipV="1">
            <a:off x="5757267" y="2208971"/>
            <a:ext cx="1" cy="40680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88" name="Straight Arrow Connector 173"/>
          <p:cNvCxnSpPr/>
          <p:nvPr/>
        </p:nvCxnSpPr>
        <p:spPr>
          <a:xfrm flipV="1">
            <a:off x="3717084" y="2208971"/>
            <a:ext cx="0" cy="420668"/>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91" name="Straight Arrow Connector 173"/>
          <p:cNvCxnSpPr/>
          <p:nvPr/>
        </p:nvCxnSpPr>
        <p:spPr>
          <a:xfrm flipV="1">
            <a:off x="7851199" y="2195103"/>
            <a:ext cx="0" cy="420668"/>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95" name="Straight Arrow Connector 168"/>
          <p:cNvCxnSpPr/>
          <p:nvPr/>
        </p:nvCxnSpPr>
        <p:spPr>
          <a:xfrm>
            <a:off x="2280709" y="3079671"/>
            <a:ext cx="419188" cy="0"/>
          </a:xfrm>
          <a:prstGeom prst="straightConnector1">
            <a:avLst/>
          </a:prstGeom>
          <a:noFill/>
          <a:ln w="38100" cap="flat" cmpd="sng" algn="ctr">
            <a:solidFill>
              <a:srgbClr val="4F81BD"/>
            </a:solidFill>
            <a:prstDash val="sysDash"/>
            <a:headEnd type="triangle" w="med" len="med"/>
            <a:tailEnd type="none" w="med" len="med"/>
          </a:ln>
          <a:effectLst/>
        </p:spPr>
      </p:cxnSp>
      <p:cxnSp>
        <p:nvCxnSpPr>
          <p:cNvPr id="96" name="Straight Arrow Connector 168"/>
          <p:cNvCxnSpPr/>
          <p:nvPr/>
        </p:nvCxnSpPr>
        <p:spPr>
          <a:xfrm>
            <a:off x="2313162" y="1751771"/>
            <a:ext cx="419188" cy="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107" name="肘形连接符 106"/>
          <p:cNvCxnSpPr>
            <a:stCxn id="43" idx="0"/>
            <a:endCxn id="74" idx="0"/>
          </p:cNvCxnSpPr>
          <p:nvPr/>
        </p:nvCxnSpPr>
        <p:spPr bwMode="auto">
          <a:xfrm rot="16200000" flipV="1">
            <a:off x="5765023" y="-2632855"/>
            <a:ext cx="1" cy="7827117"/>
          </a:xfrm>
          <a:prstGeom prst="bentConnector3">
            <a:avLst>
              <a:gd name="adj1" fmla="val 22860100000"/>
            </a:avLst>
          </a:prstGeom>
          <a:noFill/>
          <a:ln w="38100" cap="flat" cmpd="sng" algn="ctr">
            <a:solidFill>
              <a:srgbClr val="4F81BD"/>
            </a:solidFill>
            <a:prstDash val="sysDash"/>
            <a:headEnd type="none" w="med" len="med"/>
            <a:tailEnd type="triangle" w="med" len="med"/>
          </a:ln>
          <a:effectLst/>
        </p:spPr>
      </p:cxnSp>
      <p:cxnSp>
        <p:nvCxnSpPr>
          <p:cNvPr id="111" name="Straight Arrow Connector 173"/>
          <p:cNvCxnSpPr/>
          <p:nvPr/>
        </p:nvCxnSpPr>
        <p:spPr>
          <a:xfrm flipV="1">
            <a:off x="7794167" y="1079229"/>
            <a:ext cx="0" cy="288000"/>
          </a:xfrm>
          <a:prstGeom prst="straightConnector1">
            <a:avLst/>
          </a:prstGeom>
          <a:noFill/>
          <a:ln w="38100" cap="flat" cmpd="sng" algn="ctr">
            <a:solidFill>
              <a:srgbClr val="4F81BD"/>
            </a:solidFill>
            <a:prstDash val="sysDash"/>
            <a:headEnd type="none" w="med" len="med"/>
            <a:tailEnd type="none" w="med" len="med"/>
          </a:ln>
          <a:effectLst/>
        </p:spPr>
      </p:cxnSp>
      <p:cxnSp>
        <p:nvCxnSpPr>
          <p:cNvPr id="112" name="Straight Arrow Connector 173"/>
          <p:cNvCxnSpPr/>
          <p:nvPr/>
        </p:nvCxnSpPr>
        <p:spPr>
          <a:xfrm flipV="1">
            <a:off x="3594229" y="1079097"/>
            <a:ext cx="0" cy="288000"/>
          </a:xfrm>
          <a:prstGeom prst="straightConnector1">
            <a:avLst/>
          </a:prstGeom>
          <a:noFill/>
          <a:ln w="38100" cap="flat" cmpd="sng" algn="ctr">
            <a:solidFill>
              <a:srgbClr val="4F81BD"/>
            </a:solidFill>
            <a:prstDash val="sysDash"/>
            <a:headEnd type="triangle" w="med" len="med"/>
            <a:tailEnd type="none" w="med" len="med"/>
          </a:ln>
          <a:effectLst/>
        </p:spPr>
      </p:cxnSp>
      <p:sp>
        <p:nvSpPr>
          <p:cNvPr id="113" name="Rectangle 42"/>
          <p:cNvSpPr/>
          <p:nvPr/>
        </p:nvSpPr>
        <p:spPr>
          <a:xfrm>
            <a:off x="3779670" y="2231625"/>
            <a:ext cx="872351"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1" name="Rectangle 42"/>
          <p:cNvSpPr/>
          <p:nvPr/>
        </p:nvSpPr>
        <p:spPr>
          <a:xfrm>
            <a:off x="2129765" y="1439262"/>
            <a:ext cx="693220"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Distcp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125" name="Rectangle 42"/>
          <p:cNvSpPr/>
          <p:nvPr/>
        </p:nvSpPr>
        <p:spPr>
          <a:xfrm>
            <a:off x="5784750" y="2245417"/>
            <a:ext cx="872351"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6" name="Rectangle 42"/>
          <p:cNvSpPr/>
          <p:nvPr/>
        </p:nvSpPr>
        <p:spPr>
          <a:xfrm rot="5400000">
            <a:off x="2001674" y="2395336"/>
            <a:ext cx="973932" cy="358379"/>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7" name="Rectangle 42"/>
          <p:cNvSpPr/>
          <p:nvPr/>
        </p:nvSpPr>
        <p:spPr>
          <a:xfrm>
            <a:off x="7862881" y="2308569"/>
            <a:ext cx="705856"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128" name="Rectangle 42"/>
          <p:cNvSpPr/>
          <p:nvPr/>
        </p:nvSpPr>
        <p:spPr>
          <a:xfrm>
            <a:off x="7056044" y="1034481"/>
            <a:ext cx="715390"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48" name="Rectangle 42"/>
          <p:cNvSpPr/>
          <p:nvPr/>
        </p:nvSpPr>
        <p:spPr>
          <a:xfrm>
            <a:off x="8640770" y="1510296"/>
            <a:ext cx="777867"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49" name="Rectangle 42"/>
          <p:cNvSpPr/>
          <p:nvPr/>
        </p:nvSpPr>
        <p:spPr>
          <a:xfrm>
            <a:off x="8751996" y="2735856"/>
            <a:ext cx="606796"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smtClean="0">
                <a:ln>
                  <a:noFill/>
                </a:ln>
                <a:solidFill>
                  <a:srgbClr val="4D4D4D"/>
                </a:solidFill>
                <a:effectLst/>
                <a:uLnTx/>
                <a:uFillTx/>
                <a:latin typeface="Verdana" panose="020B0604030504040204"/>
                <a:ea typeface="+mn-ea"/>
              </a:rPr>
              <a:t>MR</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51" name="Rectangle 33"/>
          <p:cNvSpPr>
            <a:spLocks noChangeArrowheads="1"/>
          </p:cNvSpPr>
          <p:nvPr/>
        </p:nvSpPr>
        <p:spPr bwMode="auto">
          <a:xfrm>
            <a:off x="186244" y="935031"/>
            <a:ext cx="819028" cy="4047494"/>
          </a:xfrm>
          <a:prstGeom prst="rect">
            <a:avLst/>
          </a:prstGeom>
          <a:solidFill>
            <a:srgbClr val="9BBB59"/>
          </a:solidFill>
          <a:ln w="38100">
            <a:solidFill>
              <a:srgbClr val="F2F2F2"/>
            </a:solidFill>
            <a:miter lim="800000"/>
          </a:ln>
          <a:effectLst>
            <a:outerShdw dist="28398" dir="3806097" algn="ctr" rotWithShape="0">
              <a:srgbClr val="4E6128">
                <a:alpha val="50000"/>
              </a:srgbClr>
            </a:outerShdw>
          </a:effectLst>
        </p:spPr>
        <p:txBody>
          <a:bodyPr vert="eaVert" anchor="ctr"/>
          <a:lstStyle/>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流程调度平台</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59" name="AutoShape 52"/>
          <p:cNvSpPr>
            <a:spLocks noChangeArrowheads="1"/>
          </p:cNvSpPr>
          <p:nvPr/>
        </p:nvSpPr>
        <p:spPr bwMode="auto">
          <a:xfrm flipH="1">
            <a:off x="1037804" y="2218667"/>
            <a:ext cx="255600"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0" name="AutoShape 52"/>
          <p:cNvSpPr>
            <a:spLocks noChangeArrowheads="1"/>
          </p:cNvSpPr>
          <p:nvPr/>
        </p:nvSpPr>
        <p:spPr bwMode="auto">
          <a:xfrm flipH="1">
            <a:off x="1052525" y="4134422"/>
            <a:ext cx="255600"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21155" y="3133090"/>
            <a:ext cx="8277225" cy="132207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4440000" scaled="0"/>
          </a:gradFill>
        </p:spPr>
        <p:txBody>
          <a:bodyPr wrap="square" rtlCol="0">
            <a:spAutoFit/>
          </a:bodyPr>
          <a:p>
            <a:pPr eaLnBrk="1" hangingPunct="1"/>
            <a:r>
              <a:rPr lang="zh-CN" altLang="en-US" sz="4000">
                <a:solidFill>
                  <a:schemeClr val="bg1"/>
                </a:solidFill>
                <a:ea typeface="微软雅黑" panose="020B0503020204020204" pitchFamily="34" charset="-122"/>
                <a:sym typeface="+mn-ea"/>
              </a:rPr>
              <a:t>谢谢</a:t>
            </a:r>
            <a:r>
              <a:rPr lang="zh-CN" altLang="en-US" sz="4000">
                <a:solidFill>
                  <a:schemeClr val="bg1"/>
                </a:solidFill>
                <a:sym typeface="+mn-ea"/>
              </a:rPr>
              <a:t>！</a:t>
            </a:r>
            <a:endParaRPr lang="zh-CN" altLang="en-US" sz="4000">
              <a:solidFill>
                <a:schemeClr val="bg1"/>
              </a:solidFill>
            </a:endParaRPr>
          </a:p>
          <a:p>
            <a:pPr eaLnBrk="1" hangingPunct="1"/>
            <a:r>
              <a:rPr lang="en-US" altLang="zh-CN" sz="4000">
                <a:solidFill>
                  <a:schemeClr val="bg1"/>
                </a:solidFill>
                <a:sym typeface="+mn-ea"/>
              </a:rPr>
              <a:t>Thank you!</a:t>
            </a:r>
            <a:endParaRPr lang="en-US" altLang="zh-CN" sz="4000">
              <a:solidFill>
                <a:schemeClr val="bg1"/>
              </a:solidFill>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大数据分析平台建设目标</a:t>
            </a:r>
            <a:endParaRPr lang="zh-CN" altLang="en-US" dirty="0"/>
          </a:p>
        </p:txBody>
      </p:sp>
      <p:sp>
        <p:nvSpPr>
          <p:cNvPr id="5" name="AutoShape 97"/>
          <p:cNvSpPr>
            <a:spLocks noChangeArrowheads="1"/>
          </p:cNvSpPr>
          <p:nvPr/>
        </p:nvSpPr>
        <p:spPr bwMode="auto">
          <a:xfrm>
            <a:off x="7096447" y="5268904"/>
            <a:ext cx="1064977"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外部非结构化数据</a:t>
            </a:r>
            <a:endParaRPr kumimoji="0" lang="zh-CN" altLang="en-US" sz="1000" b="0" i="0" u="none" strike="noStrike" kern="0" cap="none" spc="0" normalizeH="0" baseline="0" noProof="0" dirty="0">
              <a:ln>
                <a:noFill/>
              </a:ln>
              <a:solidFill>
                <a:srgbClr val="000000"/>
              </a:solidFill>
              <a:effectLst/>
              <a:uLnTx/>
              <a:uFillTx/>
              <a:latin typeface="+mj-ea"/>
              <a:ea typeface="+mj-ea"/>
            </a:endParaRPr>
          </a:p>
        </p:txBody>
      </p:sp>
      <p:sp>
        <p:nvSpPr>
          <p:cNvPr id="6" name="Freeform 3"/>
          <p:cNvSpPr/>
          <p:nvPr/>
        </p:nvSpPr>
        <p:spPr bwMode="auto">
          <a:xfrm>
            <a:off x="1678309" y="1677458"/>
            <a:ext cx="7518400" cy="1797050"/>
          </a:xfrm>
          <a:custGeom>
            <a:avLst/>
            <a:gdLst/>
            <a:ahLst/>
            <a:cxnLst>
              <a:cxn ang="0">
                <a:pos x="1792" y="1200"/>
              </a:cxn>
              <a:cxn ang="0">
                <a:pos x="344" y="592"/>
              </a:cxn>
              <a:cxn ang="0">
                <a:pos x="64" y="72"/>
              </a:cxn>
              <a:cxn ang="0">
                <a:pos x="0" y="32"/>
              </a:cxn>
              <a:cxn ang="0">
                <a:pos x="5624" y="0"/>
              </a:cxn>
              <a:cxn ang="0">
                <a:pos x="5384" y="544"/>
              </a:cxn>
              <a:cxn ang="0">
                <a:pos x="3952" y="1216"/>
              </a:cxn>
              <a:cxn ang="0">
                <a:pos x="1792" y="1200"/>
              </a:cxn>
            </a:cxnLst>
            <a:rect l="0" t="0" r="r" b="b"/>
            <a:pathLst>
              <a:path w="5624" h="1216">
                <a:moveTo>
                  <a:pt x="1792" y="1200"/>
                </a:moveTo>
                <a:lnTo>
                  <a:pt x="344" y="592"/>
                </a:lnTo>
                <a:lnTo>
                  <a:pt x="64" y="72"/>
                </a:lnTo>
                <a:lnTo>
                  <a:pt x="0" y="32"/>
                </a:lnTo>
                <a:lnTo>
                  <a:pt x="5624" y="0"/>
                </a:lnTo>
                <a:lnTo>
                  <a:pt x="5384" y="544"/>
                </a:lnTo>
                <a:lnTo>
                  <a:pt x="3952" y="1216"/>
                </a:lnTo>
                <a:lnTo>
                  <a:pt x="1792" y="1200"/>
                </a:lnTo>
                <a:close/>
              </a:path>
            </a:pathLst>
          </a:custGeom>
          <a:gradFill rotWithShape="1">
            <a:gsLst>
              <a:gs pos="0">
                <a:srgbClr val="83C2E5">
                  <a:gamma/>
                  <a:tint val="0"/>
                  <a:invGamma/>
                </a:srgbClr>
              </a:gs>
              <a:gs pos="100000">
                <a:srgbClr val="83C2E5"/>
              </a:gs>
            </a:gsLst>
            <a:lin ang="5400000" scaled="1"/>
          </a:gradFill>
          <a:ln w="12700" cap="flat" cmpd="sng">
            <a:noFill/>
            <a:prstDash val="solid"/>
            <a:round/>
            <a:headEnd type="none" w="med" len="med"/>
            <a:tailEnd type="non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7" name="Group 34"/>
          <p:cNvGrpSpPr/>
          <p:nvPr/>
        </p:nvGrpSpPr>
        <p:grpSpPr bwMode="auto">
          <a:xfrm>
            <a:off x="2267272" y="2044171"/>
            <a:ext cx="1436687" cy="838200"/>
            <a:chOff x="2062" y="530"/>
            <a:chExt cx="766" cy="449"/>
          </a:xfrm>
        </p:grpSpPr>
        <p:sp>
          <p:nvSpPr>
            <p:cNvPr id="8" name="Oval 35"/>
            <p:cNvSpPr>
              <a:spLocks noChangeArrowheads="1"/>
            </p:cNvSpPr>
            <p:nvPr/>
          </p:nvSpPr>
          <p:spPr bwMode="auto">
            <a:xfrm>
              <a:off x="2062" y="530"/>
              <a:ext cx="766" cy="449"/>
            </a:xfrm>
            <a:prstGeom prst="ellipse">
              <a:avLst/>
            </a:prstGeom>
            <a:noFill/>
            <a:ln w="19050" algn="ctr">
              <a:solidFill>
                <a:srgbClr val="0066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aphicFrame>
          <p:nvGraphicFramePr>
            <p:cNvPr id="9" name="Object 2"/>
            <p:cNvGraphicFramePr>
              <a:graphicFrameLocks noChangeAspect="1"/>
            </p:cNvGraphicFramePr>
            <p:nvPr/>
          </p:nvGraphicFramePr>
          <p:xfrm>
            <a:off x="2120" y="567"/>
            <a:ext cx="637" cy="412"/>
          </p:xfrm>
          <a:graphic>
            <a:graphicData uri="http://schemas.openxmlformats.org/presentationml/2006/ole">
              <mc:AlternateContent xmlns:mc="http://schemas.openxmlformats.org/markup-compatibility/2006">
                <mc:Choice xmlns:v="urn:schemas-microsoft-com:vml" Requires="v">
                  <p:oleObj spid="_x0000_s1025" name="Chart" r:id="rId1" imgW="5746115" imgH="3836670" progId="MSGraph.Chart.8">
                    <p:embed followColorScheme="full"/>
                  </p:oleObj>
                </mc:Choice>
                <mc:Fallback>
                  <p:oleObj name="Chart" r:id="rId1" imgW="5746115" imgH="3836670" progId="MSGraph.Chart.8">
                    <p:embed followColorScheme="full"/>
                    <p:pic>
                      <p:nvPicPr>
                        <p:cNvPr id="0" name="图片 1024"/>
                        <p:cNvPicPr>
                          <a:picLocks noChangeAspect="1"/>
                        </p:cNvPicPr>
                        <p:nvPr/>
                      </p:nvPicPr>
                      <p:blipFill>
                        <a:blip r:embed="rId2"/>
                        <a:stretch>
                          <a:fillRect/>
                        </a:stretch>
                      </p:blipFill>
                      <p:spPr>
                        <a:xfrm>
                          <a:off x="2120" y="567"/>
                          <a:ext cx="637" cy="412"/>
                        </a:xfrm>
                        <a:prstGeom prst="rect">
                          <a:avLst/>
                        </a:prstGeom>
                        <a:noFill/>
                        <a:ln w="9525">
                          <a:noFill/>
                        </a:ln>
                      </p:spPr>
                    </p:pic>
                  </p:oleObj>
                </mc:Fallback>
              </mc:AlternateContent>
            </a:graphicData>
          </a:graphic>
        </p:graphicFrame>
      </p:grpSp>
      <p:sp>
        <p:nvSpPr>
          <p:cNvPr id="10" name="Text Box 37"/>
          <p:cNvSpPr txBox="1">
            <a:spLocks noChangeArrowheads="1"/>
          </p:cNvSpPr>
          <p:nvPr/>
        </p:nvSpPr>
        <p:spPr bwMode="auto">
          <a:xfrm>
            <a:off x="2224409" y="1679046"/>
            <a:ext cx="1436688" cy="424732"/>
          </a:xfrm>
          <a:prstGeom prst="rect">
            <a:avLst/>
          </a:prstGeom>
          <a:noFill/>
          <a:ln w="19050" algn="ctr">
            <a:noFill/>
            <a:miter lim="800000"/>
          </a:ln>
        </p:spPr>
        <p:txBody>
          <a:bodyPr>
            <a:spAutoFit/>
          </a:bodyPr>
          <a:lstStyle/>
          <a:p>
            <a:pPr algn="ctr">
              <a:lnSpc>
                <a:spcPct val="90000"/>
              </a:lnSpc>
              <a:spcBef>
                <a:spcPct val="50000"/>
              </a:spcBef>
              <a:defRPr/>
            </a:pPr>
            <a:r>
              <a:rPr lang="zh-CN" altLang="en-US" sz="1200" dirty="0">
                <a:latin typeface="+mj-ea"/>
                <a:ea typeface="+mj-ea"/>
              </a:rPr>
              <a:t>统一制定目标和分析模型</a:t>
            </a:r>
            <a:endParaRPr lang="zh-CN" altLang="en-US" sz="1200" dirty="0">
              <a:latin typeface="+mj-ea"/>
              <a:ea typeface="+mj-ea"/>
            </a:endParaRPr>
          </a:p>
        </p:txBody>
      </p:sp>
      <p:grpSp>
        <p:nvGrpSpPr>
          <p:cNvPr id="11" name="Group 38"/>
          <p:cNvGrpSpPr/>
          <p:nvPr/>
        </p:nvGrpSpPr>
        <p:grpSpPr bwMode="auto">
          <a:xfrm>
            <a:off x="4003997" y="3120496"/>
            <a:ext cx="3441700" cy="2240935"/>
            <a:chOff x="1488" y="1390"/>
            <a:chExt cx="2168" cy="2304"/>
          </a:xfrm>
        </p:grpSpPr>
        <p:sp>
          <p:nvSpPr>
            <p:cNvPr id="12" name="Oval 39"/>
            <p:cNvSpPr>
              <a:spLocks noChangeArrowheads="1"/>
            </p:cNvSpPr>
            <p:nvPr/>
          </p:nvSpPr>
          <p:spPr bwMode="auto">
            <a:xfrm>
              <a:off x="2084" y="3484"/>
              <a:ext cx="995" cy="193"/>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 name="Oval 40"/>
            <p:cNvSpPr>
              <a:spLocks noChangeArrowheads="1"/>
            </p:cNvSpPr>
            <p:nvPr/>
          </p:nvSpPr>
          <p:spPr bwMode="auto">
            <a:xfrm>
              <a:off x="1850" y="2630"/>
              <a:ext cx="1463" cy="331"/>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 name="Freeform 41"/>
            <p:cNvSpPr/>
            <p:nvPr/>
          </p:nvSpPr>
          <p:spPr bwMode="auto">
            <a:xfrm>
              <a:off x="1846" y="2795"/>
              <a:ext cx="1468" cy="752"/>
            </a:xfrm>
            <a:custGeom>
              <a:avLst/>
              <a:gdLst/>
              <a:ahLst/>
              <a:cxnLst>
                <a:cxn ang="0">
                  <a:pos x="0" y="0"/>
                </a:cxn>
                <a:cxn ang="0">
                  <a:pos x="239" y="633"/>
                </a:cxn>
                <a:cxn ang="0">
                  <a:pos x="1234" y="633"/>
                </a:cxn>
                <a:cxn ang="0">
                  <a:pos x="1468" y="0"/>
                </a:cxn>
                <a:cxn ang="0">
                  <a:pos x="0" y="0"/>
                </a:cxn>
              </a:cxnLst>
              <a:rect l="0" t="0" r="r" b="b"/>
              <a:pathLst>
                <a:path w="1468" h="752">
                  <a:moveTo>
                    <a:pt x="0" y="0"/>
                  </a:moveTo>
                  <a:cubicBezTo>
                    <a:pt x="0" y="0"/>
                    <a:pt x="119" y="316"/>
                    <a:pt x="239" y="633"/>
                  </a:cubicBezTo>
                  <a:cubicBezTo>
                    <a:pt x="284" y="749"/>
                    <a:pt x="1183" y="752"/>
                    <a:pt x="1234" y="633"/>
                  </a:cubicBezTo>
                  <a:cubicBezTo>
                    <a:pt x="1234" y="633"/>
                    <a:pt x="1351" y="316"/>
                    <a:pt x="1468" y="0"/>
                  </a:cubicBezTo>
                  <a:cubicBezTo>
                    <a:pt x="1270" y="231"/>
                    <a:pt x="81" y="185"/>
                    <a:pt x="0" y="0"/>
                  </a:cubicBezTo>
                  <a:close/>
                </a:path>
              </a:pathLst>
            </a:custGeom>
            <a:gradFill rotWithShape="0">
              <a:gsLst>
                <a:gs pos="0">
                  <a:srgbClr val="D6EBF6">
                    <a:gamma/>
                    <a:shade val="76078"/>
                    <a:invGamma/>
                  </a:srgbClr>
                </a:gs>
                <a:gs pos="50000">
                  <a:srgbClr val="D6EBF6"/>
                </a:gs>
                <a:gs pos="100000">
                  <a:srgbClr val="D6EBF6">
                    <a:gamma/>
                    <a:shade val="76078"/>
                    <a:invGamma/>
                  </a:srgbClr>
                </a:gs>
              </a:gsLst>
              <a:lin ang="0" scaled="1"/>
            </a:gradFill>
            <a:ln w="6350" cap="flat" cmpd="sng">
              <a:solidFill>
                <a:srgbClr val="000066"/>
              </a:solidFill>
              <a:prstDash val="solid"/>
              <a:rou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 name="Oval 42"/>
            <p:cNvSpPr>
              <a:spLocks noChangeArrowheads="1"/>
            </p:cNvSpPr>
            <p:nvPr/>
          </p:nvSpPr>
          <p:spPr bwMode="auto">
            <a:xfrm>
              <a:off x="1494" y="1390"/>
              <a:ext cx="2160" cy="490"/>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 name="Freeform 43"/>
            <p:cNvSpPr/>
            <p:nvPr/>
          </p:nvSpPr>
          <p:spPr bwMode="auto">
            <a:xfrm>
              <a:off x="1488" y="1635"/>
              <a:ext cx="2168" cy="1120"/>
            </a:xfrm>
            <a:custGeom>
              <a:avLst/>
              <a:gdLst/>
              <a:ahLst/>
              <a:cxnLst>
                <a:cxn ang="0">
                  <a:pos x="0" y="0"/>
                </a:cxn>
                <a:cxn ang="0">
                  <a:pos x="353" y="934"/>
                </a:cxn>
                <a:cxn ang="0">
                  <a:pos x="1823" y="934"/>
                </a:cxn>
                <a:cxn ang="0">
                  <a:pos x="2168" y="0"/>
                </a:cxn>
                <a:cxn ang="0">
                  <a:pos x="0" y="0"/>
                </a:cxn>
              </a:cxnLst>
              <a:rect l="0" t="0" r="r" b="b"/>
              <a:pathLst>
                <a:path w="2168" h="1119">
                  <a:moveTo>
                    <a:pt x="0" y="0"/>
                  </a:moveTo>
                  <a:cubicBezTo>
                    <a:pt x="0" y="0"/>
                    <a:pt x="176" y="467"/>
                    <a:pt x="353" y="934"/>
                  </a:cubicBezTo>
                  <a:cubicBezTo>
                    <a:pt x="440" y="1109"/>
                    <a:pt x="1706" y="1119"/>
                    <a:pt x="1823" y="934"/>
                  </a:cubicBezTo>
                  <a:cubicBezTo>
                    <a:pt x="1823" y="934"/>
                    <a:pt x="1995" y="467"/>
                    <a:pt x="2168" y="0"/>
                  </a:cubicBezTo>
                  <a:cubicBezTo>
                    <a:pt x="1875" y="341"/>
                    <a:pt x="120" y="273"/>
                    <a:pt x="0" y="0"/>
                  </a:cubicBezTo>
                  <a:close/>
                </a:path>
              </a:pathLst>
            </a:custGeom>
            <a:gradFill rotWithShape="0">
              <a:gsLst>
                <a:gs pos="0">
                  <a:srgbClr val="D6EBF6">
                    <a:gamma/>
                    <a:shade val="76078"/>
                    <a:invGamma/>
                  </a:srgbClr>
                </a:gs>
                <a:gs pos="50000">
                  <a:srgbClr val="D6EBF6"/>
                </a:gs>
                <a:gs pos="100000">
                  <a:srgbClr val="D6EBF6">
                    <a:gamma/>
                    <a:shade val="76078"/>
                    <a:invGamma/>
                  </a:srgbClr>
                </a:gs>
              </a:gsLst>
              <a:lin ang="0" scaled="1"/>
            </a:gradFill>
            <a:ln w="6350" cap="flat" cmpd="sng">
              <a:solidFill>
                <a:srgbClr val="000000"/>
              </a:solidFill>
              <a:prstDash val="solid"/>
              <a:rou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 name="Oval 44"/>
            <p:cNvSpPr>
              <a:spLocks noChangeArrowheads="1"/>
            </p:cNvSpPr>
            <p:nvPr/>
          </p:nvSpPr>
          <p:spPr bwMode="auto">
            <a:xfrm>
              <a:off x="1844" y="2415"/>
              <a:ext cx="1462" cy="282"/>
            </a:xfrm>
            <a:prstGeom prst="ellipse">
              <a:avLst/>
            </a:prstGeom>
            <a:noFill/>
            <a:ln w="6350">
              <a:solidFill>
                <a:srgbClr val="006699"/>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 name="Text Box 45"/>
            <p:cNvSpPr txBox="1">
              <a:spLocks noChangeArrowheads="1"/>
            </p:cNvSpPr>
            <p:nvPr/>
          </p:nvSpPr>
          <p:spPr bwMode="auto">
            <a:xfrm>
              <a:off x="2208" y="2981"/>
              <a:ext cx="775" cy="190"/>
            </a:xfrm>
            <a:prstGeom prst="rect">
              <a:avLst/>
            </a:prstGeom>
            <a:noFill/>
            <a:ln w="6350">
              <a:noFill/>
              <a:miter lim="800000"/>
            </a:ln>
          </p:spPr>
          <p:txBody>
            <a:bodyPr wrap="squar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统一划分分析主题</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19" name="Text Box 46"/>
            <p:cNvSpPr txBox="1">
              <a:spLocks noChangeArrowheads="1"/>
            </p:cNvSpPr>
            <p:nvPr/>
          </p:nvSpPr>
          <p:spPr bwMode="auto">
            <a:xfrm>
              <a:off x="2197" y="3252"/>
              <a:ext cx="776" cy="190"/>
            </a:xfrm>
            <a:prstGeom prst="rect">
              <a:avLst/>
            </a:prstGeom>
            <a:noFill/>
            <a:ln w="6350">
              <a:noFill/>
              <a:miter lim="800000"/>
            </a:ln>
          </p:spPr>
          <p:txBody>
            <a:bodyPr wrap="non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统一设计数据</a:t>
              </a:r>
              <a:r>
                <a:rPr kumimoji="1" lang="zh-CN" altLang="en-US" sz="1200" b="0" i="0" u="none" strike="noStrike" kern="0" cap="none" spc="0" normalizeH="0" baseline="0" noProof="0" dirty="0">
                  <a:ln>
                    <a:noFill/>
                  </a:ln>
                  <a:solidFill>
                    <a:sysClr val="windowText" lastClr="000000"/>
                  </a:solidFill>
                  <a:effectLst/>
                  <a:uLnTx/>
                  <a:uFillTx/>
                  <a:latin typeface="+mj-ea"/>
                  <a:ea typeface="+mj-ea"/>
                </a:rPr>
                <a:t>模式</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20" name="Text Box 47"/>
            <p:cNvSpPr txBox="1">
              <a:spLocks noChangeArrowheads="1"/>
            </p:cNvSpPr>
            <p:nvPr/>
          </p:nvSpPr>
          <p:spPr bwMode="auto">
            <a:xfrm>
              <a:off x="2186" y="2710"/>
              <a:ext cx="790" cy="189"/>
            </a:xfrm>
            <a:prstGeom prst="rect">
              <a:avLst/>
            </a:prstGeom>
            <a:noFill/>
            <a:ln w="6350">
              <a:noFill/>
              <a:miter lim="800000"/>
            </a:ln>
          </p:spPr>
          <p:txBody>
            <a:bodyPr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统一规划分析方法</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21" name="Freeform 48"/>
            <p:cNvSpPr/>
            <p:nvPr/>
          </p:nvSpPr>
          <p:spPr bwMode="auto">
            <a:xfrm>
              <a:off x="1979" y="3146"/>
              <a:ext cx="1205" cy="245"/>
            </a:xfrm>
            <a:custGeom>
              <a:avLst/>
              <a:gdLst>
                <a:gd name="T0" fmla="*/ 0 w 1324"/>
                <a:gd name="T1" fmla="*/ 0 h 244"/>
                <a:gd name="T2" fmla="*/ 623 w 1324"/>
                <a:gd name="T3" fmla="*/ 1 h 244"/>
                <a:gd name="T4" fmla="*/ 0 60000 65536"/>
                <a:gd name="T5" fmla="*/ 0 60000 65536"/>
                <a:gd name="T6" fmla="*/ 0 w 1324"/>
                <a:gd name="T7" fmla="*/ 0 h 244"/>
                <a:gd name="T8" fmla="*/ 1324 w 1324"/>
                <a:gd name="T9" fmla="*/ 244 h 244"/>
              </a:gdLst>
              <a:ahLst/>
              <a:cxnLst>
                <a:cxn ang="T4">
                  <a:pos x="T0" y="T1"/>
                </a:cxn>
                <a:cxn ang="T5">
                  <a:pos x="T2" y="T3"/>
                </a:cxn>
              </a:cxnLst>
              <a:rect l="T6" t="T7" r="T8" b="T9"/>
              <a:pathLst>
                <a:path w="1324" h="244">
                  <a:moveTo>
                    <a:pt x="0" y="0"/>
                  </a:moveTo>
                  <a:cubicBezTo>
                    <a:pt x="0" y="0"/>
                    <a:pt x="607" y="244"/>
                    <a:pt x="1324" y="1"/>
                  </a:cubicBezTo>
                </a:path>
              </a:pathLst>
            </a:custGeom>
            <a:noFill/>
            <a:ln w="6350" cap="flat" cmpd="sng">
              <a:solidFill>
                <a:srgbClr val="000000"/>
              </a:solidFill>
              <a:prstDash val="solid"/>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 name="Text Box 49"/>
            <p:cNvSpPr txBox="1">
              <a:spLocks noChangeArrowheads="1"/>
            </p:cNvSpPr>
            <p:nvPr/>
          </p:nvSpPr>
          <p:spPr bwMode="auto">
            <a:xfrm>
              <a:off x="2197" y="3504"/>
              <a:ext cx="776" cy="190"/>
            </a:xfrm>
            <a:prstGeom prst="rect">
              <a:avLst/>
            </a:prstGeom>
            <a:noFill/>
            <a:ln w="6350">
              <a:noFill/>
              <a:miter lim="800000"/>
            </a:ln>
          </p:spPr>
          <p:txBody>
            <a:bodyPr wrap="non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统一部署技术</a:t>
              </a:r>
              <a:r>
                <a:rPr kumimoji="1" lang="zh-CN" altLang="en-US" sz="1200" b="0" i="0" u="none" strike="noStrike" kern="0" cap="none" spc="0" normalizeH="0" baseline="0" noProof="0" dirty="0">
                  <a:ln>
                    <a:noFill/>
                  </a:ln>
                  <a:solidFill>
                    <a:sysClr val="windowText" lastClr="000000"/>
                  </a:solidFill>
                  <a:effectLst/>
                  <a:uLnTx/>
                  <a:uFillTx/>
                  <a:latin typeface="+mj-ea"/>
                  <a:ea typeface="+mj-ea"/>
                </a:rPr>
                <a:t>基础</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23" name="Group 50"/>
            <p:cNvGrpSpPr/>
            <p:nvPr/>
          </p:nvGrpSpPr>
          <p:grpSpPr bwMode="auto">
            <a:xfrm>
              <a:off x="2053" y="1886"/>
              <a:ext cx="1026" cy="237"/>
              <a:chOff x="3806" y="2064"/>
              <a:chExt cx="1730" cy="237"/>
            </a:xfrm>
          </p:grpSpPr>
          <p:sp>
            <p:nvSpPr>
              <p:cNvPr id="442" name="AutoShape 51"/>
              <p:cNvSpPr>
                <a:spLocks noChangeArrowheads="1"/>
              </p:cNvSpPr>
              <p:nvPr/>
            </p:nvSpPr>
            <p:spPr bwMode="auto">
              <a:xfrm flipV="1">
                <a:off x="3806" y="2064"/>
                <a:ext cx="1730" cy="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46 w 21600"/>
                  <a:gd name="T13" fmla="*/ 3640 h 21600"/>
                  <a:gd name="T14" fmla="*/ 18054 w 21600"/>
                  <a:gd name="T15" fmla="*/ 17960 h 21600"/>
                </a:gdLst>
                <a:ahLst/>
                <a:cxnLst>
                  <a:cxn ang="T8">
                    <a:pos x="T0" y="T1"/>
                  </a:cxn>
                  <a:cxn ang="T9">
                    <a:pos x="T2" y="T3"/>
                  </a:cxn>
                  <a:cxn ang="T10">
                    <a:pos x="T4" y="T5"/>
                  </a:cxn>
                  <a:cxn ang="T11">
                    <a:pos x="T6" y="T7"/>
                  </a:cxn>
                </a:cxnLst>
                <a:rect l="T12" t="T13" r="T14" b="T15"/>
                <a:pathLst>
                  <a:path w="21600" h="21600">
                    <a:moveTo>
                      <a:pt x="0" y="0"/>
                    </a:moveTo>
                    <a:lnTo>
                      <a:pt x="3491" y="21600"/>
                    </a:lnTo>
                    <a:lnTo>
                      <a:pt x="18109" y="21600"/>
                    </a:lnTo>
                    <a:lnTo>
                      <a:pt x="21600" y="0"/>
                    </a:lnTo>
                    <a:close/>
                  </a:path>
                </a:pathLst>
              </a:custGeom>
              <a:solidFill>
                <a:srgbClr val="83C2E5"/>
              </a:solidFill>
              <a:ln w="6350">
                <a:solidFill>
                  <a:srgbClr val="006699"/>
                </a:solidFill>
                <a:miter lim="800000"/>
              </a:ln>
            </p:spPr>
            <p:txBody>
              <a:bodyPr wrap="none" lIns="45720" rIns="45720" anchor="ctr" anchorCtr="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3" name="Rectangle 52"/>
              <p:cNvSpPr>
                <a:spLocks noChangeArrowheads="1"/>
              </p:cNvSpPr>
              <p:nvPr/>
            </p:nvSpPr>
            <p:spPr bwMode="auto">
              <a:xfrm>
                <a:off x="3806" y="2152"/>
                <a:ext cx="1730" cy="149"/>
              </a:xfrm>
              <a:prstGeom prst="rect">
                <a:avLst/>
              </a:prstGeom>
              <a:solidFill>
                <a:srgbClr val="D6EBF6"/>
              </a:solidFill>
              <a:ln w="6350">
                <a:solidFill>
                  <a:srgbClr val="006699"/>
                </a:solidFill>
                <a:miter lim="800000"/>
              </a:ln>
            </p:spPr>
            <p:txBody>
              <a:bodyPr wrap="none" lIns="45720" rIns="45720" anchor="ctr" anchorCtr="1"/>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GB" sz="1200" b="0" i="0" u="none" strike="noStrike" kern="0" cap="none" spc="0" normalizeH="0" baseline="0" noProof="0" dirty="0">
                    <a:ln>
                      <a:noFill/>
                    </a:ln>
                    <a:solidFill>
                      <a:sysClr val="windowText" lastClr="000000"/>
                    </a:solidFill>
                    <a:effectLst/>
                    <a:uLnTx/>
                    <a:uFillTx/>
                    <a:latin typeface="+mj-ea"/>
                    <a:ea typeface="+mj-ea"/>
                  </a:rPr>
                  <a:t>统一定</a:t>
                </a:r>
                <a:r>
                  <a:rPr kumimoji="0" lang="zh-CN" altLang="en-GB" sz="1200" b="0" i="0" u="none" strike="noStrike" kern="0" cap="none" spc="0" normalizeH="0" baseline="0" noProof="0" dirty="0" smtClean="0">
                    <a:ln>
                      <a:noFill/>
                    </a:ln>
                    <a:solidFill>
                      <a:sysClr val="windowText" lastClr="000000"/>
                    </a:solidFill>
                    <a:effectLst/>
                    <a:uLnTx/>
                    <a:uFillTx/>
                    <a:latin typeface="+mj-ea"/>
                    <a:ea typeface="+mj-ea"/>
                  </a:rPr>
                  <a:t>义</a:t>
                </a: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 </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应用</a:t>
                </a:r>
                <a:endParaRPr kumimoji="0" lang="zh-CN" altLang="en-GB" sz="1200" b="0" i="0" u="none" strike="noStrike" kern="0" cap="none" spc="0" normalizeH="0" baseline="0" noProof="0" dirty="0">
                  <a:ln>
                    <a:noFill/>
                  </a:ln>
                  <a:solidFill>
                    <a:sysClr val="windowText" lastClr="000000"/>
                  </a:solidFill>
                  <a:effectLst/>
                  <a:uLnTx/>
                  <a:uFillTx/>
                  <a:latin typeface="+mj-ea"/>
                  <a:ea typeface="+mj-ea"/>
                </a:endParaRPr>
              </a:p>
            </p:txBody>
          </p:sp>
        </p:grpSp>
        <p:grpSp>
          <p:nvGrpSpPr>
            <p:cNvPr id="24" name="Group 53"/>
            <p:cNvGrpSpPr/>
            <p:nvPr/>
          </p:nvGrpSpPr>
          <p:grpSpPr bwMode="auto">
            <a:xfrm rot="-5400000" flipH="1" flipV="1">
              <a:off x="2511" y="1791"/>
              <a:ext cx="173" cy="958"/>
              <a:chOff x="1150" y="1456"/>
              <a:chExt cx="1125" cy="2345"/>
            </a:xfrm>
          </p:grpSpPr>
          <p:sp>
            <p:nvSpPr>
              <p:cNvPr id="234" name="Rectangle 54"/>
              <p:cNvSpPr>
                <a:spLocks noChangeArrowheads="1"/>
              </p:cNvSpPr>
              <p:nvPr/>
            </p:nvSpPr>
            <p:spPr bwMode="auto">
              <a:xfrm>
                <a:off x="2040" y="1460"/>
                <a:ext cx="234" cy="2330"/>
              </a:xfrm>
              <a:prstGeom prst="rect">
                <a:avLst/>
              </a:prstGeom>
              <a:solidFill>
                <a:srgbClr val="D6EBF6"/>
              </a:solidFill>
              <a:ln w="12700">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5" name="Freeform 55"/>
              <p:cNvSpPr/>
              <p:nvPr/>
            </p:nvSpPr>
            <p:spPr bwMode="auto">
              <a:xfrm>
                <a:off x="1148" y="1455"/>
                <a:ext cx="881" cy="2345"/>
              </a:xfrm>
              <a:custGeom>
                <a:avLst/>
                <a:gdLst>
                  <a:gd name="T0" fmla="*/ 884 w 885"/>
                  <a:gd name="T1" fmla="*/ 0 h 2345"/>
                  <a:gd name="T2" fmla="*/ 884 w 885"/>
                  <a:gd name="T3" fmla="*/ 0 h 2345"/>
                  <a:gd name="T4" fmla="*/ 0 w 885"/>
                  <a:gd name="T5" fmla="*/ 647 h 2345"/>
                  <a:gd name="T6" fmla="*/ 0 w 885"/>
                  <a:gd name="T7" fmla="*/ 1884 h 2345"/>
                  <a:gd name="T8" fmla="*/ 884 w 885"/>
                  <a:gd name="T9" fmla="*/ 2344 h 2345"/>
                  <a:gd name="T10" fmla="*/ 884 w 885"/>
                  <a:gd name="T11" fmla="*/ 0 h 2345"/>
                  <a:gd name="T12" fmla="*/ 0 60000 65536"/>
                  <a:gd name="T13" fmla="*/ 0 60000 65536"/>
                  <a:gd name="T14" fmla="*/ 0 60000 65536"/>
                  <a:gd name="T15" fmla="*/ 0 60000 65536"/>
                  <a:gd name="T16" fmla="*/ 0 60000 65536"/>
                  <a:gd name="T17" fmla="*/ 0 60000 65536"/>
                  <a:gd name="T18" fmla="*/ 0 w 885"/>
                  <a:gd name="T19" fmla="*/ 0 h 2345"/>
                  <a:gd name="T20" fmla="*/ 885 w 885"/>
                  <a:gd name="T21" fmla="*/ 2345 h 2345"/>
                </a:gdLst>
                <a:ahLst/>
                <a:cxnLst>
                  <a:cxn ang="T12">
                    <a:pos x="T0" y="T1"/>
                  </a:cxn>
                  <a:cxn ang="T13">
                    <a:pos x="T2" y="T3"/>
                  </a:cxn>
                  <a:cxn ang="T14">
                    <a:pos x="T4" y="T5"/>
                  </a:cxn>
                  <a:cxn ang="T15">
                    <a:pos x="T6" y="T7"/>
                  </a:cxn>
                  <a:cxn ang="T16">
                    <a:pos x="T8" y="T9"/>
                  </a:cxn>
                  <a:cxn ang="T17">
                    <a:pos x="T10" y="T11"/>
                  </a:cxn>
                </a:cxnLst>
                <a:rect l="T18" t="T19" r="T20" b="T21"/>
                <a:pathLst>
                  <a:path w="885" h="2345">
                    <a:moveTo>
                      <a:pt x="884" y="0"/>
                    </a:moveTo>
                    <a:lnTo>
                      <a:pt x="884" y="0"/>
                    </a:lnTo>
                    <a:lnTo>
                      <a:pt x="0" y="647"/>
                    </a:lnTo>
                    <a:lnTo>
                      <a:pt x="0" y="1884"/>
                    </a:lnTo>
                    <a:lnTo>
                      <a:pt x="884" y="2344"/>
                    </a:lnTo>
                    <a:lnTo>
                      <a:pt x="884" y="0"/>
                    </a:lnTo>
                  </a:path>
                </a:pathLst>
              </a:custGeom>
              <a:solidFill>
                <a:srgbClr val="D6EBF6"/>
              </a:solidFill>
              <a:ln w="12700" cap="rnd" cmpd="sng">
                <a:solidFill>
                  <a:srgbClr val="000000"/>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236" name="Group 56"/>
              <p:cNvGrpSpPr/>
              <p:nvPr/>
            </p:nvGrpSpPr>
            <p:grpSpPr bwMode="auto">
              <a:xfrm>
                <a:off x="2045" y="1580"/>
                <a:ext cx="225" cy="2105"/>
                <a:chOff x="2045" y="1580"/>
                <a:chExt cx="225" cy="2105"/>
              </a:xfrm>
            </p:grpSpPr>
            <p:sp>
              <p:nvSpPr>
                <p:cNvPr id="420" name="Line 57"/>
                <p:cNvSpPr>
                  <a:spLocks noChangeShapeType="1"/>
                </p:cNvSpPr>
                <p:nvPr/>
              </p:nvSpPr>
              <p:spPr bwMode="auto">
                <a:xfrm>
                  <a:off x="2040" y="1580"/>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1" name="Line 58"/>
                <p:cNvSpPr>
                  <a:spLocks noChangeShapeType="1"/>
                </p:cNvSpPr>
                <p:nvPr/>
              </p:nvSpPr>
              <p:spPr bwMode="auto">
                <a:xfrm>
                  <a:off x="2040" y="16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2" name="Line 59"/>
                <p:cNvSpPr>
                  <a:spLocks noChangeShapeType="1"/>
                </p:cNvSpPr>
                <p:nvPr/>
              </p:nvSpPr>
              <p:spPr bwMode="auto">
                <a:xfrm>
                  <a:off x="2040" y="17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3" name="Line 60"/>
                <p:cNvSpPr>
                  <a:spLocks noChangeShapeType="1"/>
                </p:cNvSpPr>
                <p:nvPr/>
              </p:nvSpPr>
              <p:spPr bwMode="auto">
                <a:xfrm>
                  <a:off x="2040" y="18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4" name="Line 61"/>
                <p:cNvSpPr>
                  <a:spLocks noChangeShapeType="1"/>
                </p:cNvSpPr>
                <p:nvPr/>
              </p:nvSpPr>
              <p:spPr bwMode="auto">
                <a:xfrm>
                  <a:off x="2040" y="1979"/>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5" name="Line 62"/>
                <p:cNvSpPr>
                  <a:spLocks noChangeShapeType="1"/>
                </p:cNvSpPr>
                <p:nvPr/>
              </p:nvSpPr>
              <p:spPr bwMode="auto">
                <a:xfrm>
                  <a:off x="2040" y="20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6" name="Line 63"/>
                <p:cNvSpPr>
                  <a:spLocks noChangeShapeType="1"/>
                </p:cNvSpPr>
                <p:nvPr/>
              </p:nvSpPr>
              <p:spPr bwMode="auto">
                <a:xfrm>
                  <a:off x="2040" y="21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7" name="Line 64"/>
                <p:cNvSpPr>
                  <a:spLocks noChangeShapeType="1"/>
                </p:cNvSpPr>
                <p:nvPr/>
              </p:nvSpPr>
              <p:spPr bwMode="auto">
                <a:xfrm>
                  <a:off x="2040" y="22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8" name="Line 65"/>
                <p:cNvSpPr>
                  <a:spLocks noChangeShapeType="1"/>
                </p:cNvSpPr>
                <p:nvPr/>
              </p:nvSpPr>
              <p:spPr bwMode="auto">
                <a:xfrm>
                  <a:off x="2040" y="23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9" name="Line 66"/>
                <p:cNvSpPr>
                  <a:spLocks noChangeShapeType="1"/>
                </p:cNvSpPr>
                <p:nvPr/>
              </p:nvSpPr>
              <p:spPr bwMode="auto">
                <a:xfrm>
                  <a:off x="2040" y="24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0" name="Line 67"/>
                <p:cNvSpPr>
                  <a:spLocks noChangeShapeType="1"/>
                </p:cNvSpPr>
                <p:nvPr/>
              </p:nvSpPr>
              <p:spPr bwMode="auto">
                <a:xfrm>
                  <a:off x="2040" y="25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1" name="Line 68"/>
                <p:cNvSpPr>
                  <a:spLocks noChangeShapeType="1"/>
                </p:cNvSpPr>
                <p:nvPr/>
              </p:nvSpPr>
              <p:spPr bwMode="auto">
                <a:xfrm>
                  <a:off x="2040" y="26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2" name="Line 69"/>
                <p:cNvSpPr>
                  <a:spLocks noChangeShapeType="1"/>
                </p:cNvSpPr>
                <p:nvPr/>
              </p:nvSpPr>
              <p:spPr bwMode="auto">
                <a:xfrm>
                  <a:off x="2040" y="27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3" name="Line 70"/>
                <p:cNvSpPr>
                  <a:spLocks noChangeShapeType="1"/>
                </p:cNvSpPr>
                <p:nvPr/>
              </p:nvSpPr>
              <p:spPr bwMode="auto">
                <a:xfrm>
                  <a:off x="2040" y="28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4" name="Line 71"/>
                <p:cNvSpPr>
                  <a:spLocks noChangeShapeType="1"/>
                </p:cNvSpPr>
                <p:nvPr/>
              </p:nvSpPr>
              <p:spPr bwMode="auto">
                <a:xfrm>
                  <a:off x="2040" y="29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5" name="Line 72"/>
                <p:cNvSpPr>
                  <a:spLocks noChangeShapeType="1"/>
                </p:cNvSpPr>
                <p:nvPr/>
              </p:nvSpPr>
              <p:spPr bwMode="auto">
                <a:xfrm>
                  <a:off x="2040" y="30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6" name="Line 73"/>
                <p:cNvSpPr>
                  <a:spLocks noChangeShapeType="1"/>
                </p:cNvSpPr>
                <p:nvPr/>
              </p:nvSpPr>
              <p:spPr bwMode="auto">
                <a:xfrm>
                  <a:off x="2040" y="3173"/>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7" name="Line 74"/>
                <p:cNvSpPr>
                  <a:spLocks noChangeShapeType="1"/>
                </p:cNvSpPr>
                <p:nvPr/>
              </p:nvSpPr>
              <p:spPr bwMode="auto">
                <a:xfrm>
                  <a:off x="2040" y="3273"/>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8" name="Line 75"/>
                <p:cNvSpPr>
                  <a:spLocks noChangeShapeType="1"/>
                </p:cNvSpPr>
                <p:nvPr/>
              </p:nvSpPr>
              <p:spPr bwMode="auto">
                <a:xfrm>
                  <a:off x="2040" y="3374"/>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9" name="Line 76"/>
                <p:cNvSpPr>
                  <a:spLocks noChangeShapeType="1"/>
                </p:cNvSpPr>
                <p:nvPr/>
              </p:nvSpPr>
              <p:spPr bwMode="auto">
                <a:xfrm>
                  <a:off x="2040" y="348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0" name="Line 77"/>
                <p:cNvSpPr>
                  <a:spLocks noChangeShapeType="1"/>
                </p:cNvSpPr>
                <p:nvPr/>
              </p:nvSpPr>
              <p:spPr bwMode="auto">
                <a:xfrm>
                  <a:off x="2040" y="358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1" name="Line 78"/>
                <p:cNvSpPr>
                  <a:spLocks noChangeShapeType="1"/>
                </p:cNvSpPr>
                <p:nvPr/>
              </p:nvSpPr>
              <p:spPr bwMode="auto">
                <a:xfrm>
                  <a:off x="2040" y="368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237" name="Line 79"/>
              <p:cNvSpPr>
                <a:spLocks noChangeShapeType="1"/>
              </p:cNvSpPr>
              <p:nvPr/>
            </p:nvSpPr>
            <p:spPr bwMode="auto">
              <a:xfrm flipH="1">
                <a:off x="1138" y="1582"/>
                <a:ext cx="902" cy="57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8" name="Line 80"/>
              <p:cNvSpPr>
                <a:spLocks noChangeShapeType="1"/>
              </p:cNvSpPr>
              <p:nvPr/>
            </p:nvSpPr>
            <p:spPr bwMode="auto">
              <a:xfrm flipH="1">
                <a:off x="1138" y="1680"/>
                <a:ext cx="902" cy="5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9" name="Line 81"/>
              <p:cNvSpPr>
                <a:spLocks noChangeShapeType="1"/>
              </p:cNvSpPr>
              <p:nvPr/>
            </p:nvSpPr>
            <p:spPr bwMode="auto">
              <a:xfrm flipH="1">
                <a:off x="1138" y="1783"/>
                <a:ext cx="902" cy="49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0" name="Line 82"/>
              <p:cNvSpPr>
                <a:spLocks noChangeShapeType="1"/>
              </p:cNvSpPr>
              <p:nvPr/>
            </p:nvSpPr>
            <p:spPr bwMode="auto">
              <a:xfrm flipH="1">
                <a:off x="1138" y="1881"/>
                <a:ext cx="902" cy="43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1" name="Line 83"/>
              <p:cNvSpPr>
                <a:spLocks noChangeShapeType="1"/>
              </p:cNvSpPr>
              <p:nvPr/>
            </p:nvSpPr>
            <p:spPr bwMode="auto">
              <a:xfrm flipH="1">
                <a:off x="1138" y="1981"/>
                <a:ext cx="902" cy="39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2" name="Line 84"/>
              <p:cNvSpPr>
                <a:spLocks noChangeShapeType="1"/>
              </p:cNvSpPr>
              <p:nvPr/>
            </p:nvSpPr>
            <p:spPr bwMode="auto">
              <a:xfrm flipH="1">
                <a:off x="1138" y="2079"/>
                <a:ext cx="902" cy="34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3" name="Line 85"/>
              <p:cNvSpPr>
                <a:spLocks noChangeShapeType="1"/>
              </p:cNvSpPr>
              <p:nvPr/>
            </p:nvSpPr>
            <p:spPr bwMode="auto">
              <a:xfrm flipH="1">
                <a:off x="1138" y="2182"/>
                <a:ext cx="902" cy="30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4" name="Line 86"/>
              <p:cNvSpPr>
                <a:spLocks noChangeShapeType="1"/>
              </p:cNvSpPr>
              <p:nvPr/>
            </p:nvSpPr>
            <p:spPr bwMode="auto">
              <a:xfrm flipH="1">
                <a:off x="1138" y="2280"/>
                <a:ext cx="902" cy="2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5" name="Line 87"/>
              <p:cNvSpPr>
                <a:spLocks noChangeShapeType="1"/>
              </p:cNvSpPr>
              <p:nvPr/>
            </p:nvSpPr>
            <p:spPr bwMode="auto">
              <a:xfrm flipH="1">
                <a:off x="1138" y="2380"/>
                <a:ext cx="902"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6" name="Line 88"/>
              <p:cNvSpPr>
                <a:spLocks noChangeShapeType="1"/>
              </p:cNvSpPr>
              <p:nvPr/>
            </p:nvSpPr>
            <p:spPr bwMode="auto">
              <a:xfrm flipH="1">
                <a:off x="1138" y="2478"/>
                <a:ext cx="902"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7" name="Line 89"/>
              <p:cNvSpPr>
                <a:spLocks noChangeShapeType="1"/>
              </p:cNvSpPr>
              <p:nvPr/>
            </p:nvSpPr>
            <p:spPr bwMode="auto">
              <a:xfrm flipH="1">
                <a:off x="1138" y="2578"/>
                <a:ext cx="902" cy="10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8" name="Line 90"/>
              <p:cNvSpPr>
                <a:spLocks noChangeShapeType="1"/>
              </p:cNvSpPr>
              <p:nvPr/>
            </p:nvSpPr>
            <p:spPr bwMode="auto">
              <a:xfrm flipH="1">
                <a:off x="1138" y="2679"/>
                <a:ext cx="902"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9" name="Line 91"/>
              <p:cNvSpPr>
                <a:spLocks noChangeShapeType="1"/>
              </p:cNvSpPr>
              <p:nvPr/>
            </p:nvSpPr>
            <p:spPr bwMode="auto">
              <a:xfrm flipH="1">
                <a:off x="1138" y="2779"/>
                <a:ext cx="902" cy="2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0" name="Line 92"/>
              <p:cNvSpPr>
                <a:spLocks noChangeShapeType="1"/>
              </p:cNvSpPr>
              <p:nvPr/>
            </p:nvSpPr>
            <p:spPr bwMode="auto">
              <a:xfrm flipH="1" flipV="1">
                <a:off x="1138" y="2855"/>
                <a:ext cx="902" cy="2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1" name="Line 93"/>
              <p:cNvSpPr>
                <a:spLocks noChangeShapeType="1"/>
              </p:cNvSpPr>
              <p:nvPr/>
            </p:nvSpPr>
            <p:spPr bwMode="auto">
              <a:xfrm flipH="1" flipV="1">
                <a:off x="1138" y="2911"/>
                <a:ext cx="902"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2" name="Line 94"/>
              <p:cNvSpPr>
                <a:spLocks noChangeShapeType="1"/>
              </p:cNvSpPr>
              <p:nvPr/>
            </p:nvSpPr>
            <p:spPr bwMode="auto">
              <a:xfrm flipH="1" flipV="1">
                <a:off x="1138" y="2953"/>
                <a:ext cx="902" cy="12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3" name="Line 95"/>
              <p:cNvSpPr>
                <a:spLocks noChangeShapeType="1"/>
              </p:cNvSpPr>
              <p:nvPr/>
            </p:nvSpPr>
            <p:spPr bwMode="auto">
              <a:xfrm flipH="1" flipV="1">
                <a:off x="1138" y="3012"/>
                <a:ext cx="902"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4" name="Line 96"/>
              <p:cNvSpPr>
                <a:spLocks noChangeShapeType="1"/>
              </p:cNvSpPr>
              <p:nvPr/>
            </p:nvSpPr>
            <p:spPr bwMode="auto">
              <a:xfrm flipH="1" flipV="1">
                <a:off x="1138" y="3070"/>
                <a:ext cx="902"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5" name="Line 97"/>
              <p:cNvSpPr>
                <a:spLocks noChangeShapeType="1"/>
              </p:cNvSpPr>
              <p:nvPr/>
            </p:nvSpPr>
            <p:spPr bwMode="auto">
              <a:xfrm flipH="1" flipV="1">
                <a:off x="1138" y="3127"/>
                <a:ext cx="902" cy="25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6" name="Line 98"/>
              <p:cNvSpPr>
                <a:spLocks noChangeShapeType="1"/>
              </p:cNvSpPr>
              <p:nvPr/>
            </p:nvSpPr>
            <p:spPr bwMode="auto">
              <a:xfrm flipH="1" flipV="1">
                <a:off x="1138" y="3168"/>
                <a:ext cx="902" cy="30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7" name="Line 99"/>
              <p:cNvSpPr>
                <a:spLocks noChangeShapeType="1"/>
              </p:cNvSpPr>
              <p:nvPr/>
            </p:nvSpPr>
            <p:spPr bwMode="auto">
              <a:xfrm flipH="1" flipV="1">
                <a:off x="1138" y="3227"/>
                <a:ext cx="902" cy="36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8" name="Line 100"/>
              <p:cNvSpPr>
                <a:spLocks noChangeShapeType="1"/>
              </p:cNvSpPr>
              <p:nvPr/>
            </p:nvSpPr>
            <p:spPr bwMode="auto">
              <a:xfrm flipH="1" flipV="1">
                <a:off x="1138" y="3281"/>
                <a:ext cx="902" cy="4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9" name="Line 101"/>
              <p:cNvSpPr>
                <a:spLocks noChangeShapeType="1"/>
              </p:cNvSpPr>
              <p:nvPr/>
            </p:nvSpPr>
            <p:spPr bwMode="auto">
              <a:xfrm>
                <a:off x="1955" y="1636"/>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0" name="Line 102"/>
              <p:cNvSpPr>
                <a:spLocks noChangeShapeType="1"/>
              </p:cNvSpPr>
              <p:nvPr/>
            </p:nvSpPr>
            <p:spPr bwMode="auto">
              <a:xfrm>
                <a:off x="1955" y="1829"/>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1" name="Line 103"/>
              <p:cNvSpPr>
                <a:spLocks noChangeShapeType="1"/>
              </p:cNvSpPr>
              <p:nvPr/>
            </p:nvSpPr>
            <p:spPr bwMode="auto">
              <a:xfrm>
                <a:off x="1955" y="2013"/>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2" name="Line 104"/>
              <p:cNvSpPr>
                <a:spLocks noChangeShapeType="1"/>
              </p:cNvSpPr>
              <p:nvPr/>
            </p:nvSpPr>
            <p:spPr bwMode="auto">
              <a:xfrm>
                <a:off x="1955" y="2214"/>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3" name="Line 105"/>
              <p:cNvSpPr>
                <a:spLocks noChangeShapeType="1"/>
              </p:cNvSpPr>
              <p:nvPr/>
            </p:nvSpPr>
            <p:spPr bwMode="auto">
              <a:xfrm>
                <a:off x="1955" y="2400"/>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4" name="Line 106"/>
              <p:cNvSpPr>
                <a:spLocks noChangeShapeType="1"/>
              </p:cNvSpPr>
              <p:nvPr/>
            </p:nvSpPr>
            <p:spPr bwMode="auto">
              <a:xfrm>
                <a:off x="1955" y="2583"/>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5" name="Line 107"/>
              <p:cNvSpPr>
                <a:spLocks noChangeShapeType="1"/>
              </p:cNvSpPr>
              <p:nvPr/>
            </p:nvSpPr>
            <p:spPr bwMode="auto">
              <a:xfrm>
                <a:off x="1955" y="27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6" name="Line 108"/>
              <p:cNvSpPr>
                <a:spLocks noChangeShapeType="1"/>
              </p:cNvSpPr>
              <p:nvPr/>
            </p:nvSpPr>
            <p:spPr bwMode="auto">
              <a:xfrm>
                <a:off x="1955" y="2968"/>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7" name="Line 109"/>
              <p:cNvSpPr>
                <a:spLocks noChangeShapeType="1"/>
              </p:cNvSpPr>
              <p:nvPr/>
            </p:nvSpPr>
            <p:spPr bwMode="auto">
              <a:xfrm>
                <a:off x="1955" y="315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8" name="Line 110"/>
              <p:cNvSpPr>
                <a:spLocks noChangeShapeType="1"/>
              </p:cNvSpPr>
              <p:nvPr/>
            </p:nvSpPr>
            <p:spPr bwMode="auto">
              <a:xfrm>
                <a:off x="1955" y="335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9" name="Line 111"/>
              <p:cNvSpPr>
                <a:spLocks noChangeShapeType="1"/>
              </p:cNvSpPr>
              <p:nvPr/>
            </p:nvSpPr>
            <p:spPr bwMode="auto">
              <a:xfrm>
                <a:off x="1955" y="3553"/>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0" name="Line 112"/>
              <p:cNvSpPr>
                <a:spLocks noChangeShapeType="1"/>
              </p:cNvSpPr>
              <p:nvPr/>
            </p:nvSpPr>
            <p:spPr bwMode="auto">
              <a:xfrm>
                <a:off x="1870" y="1587"/>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1" name="Line 113"/>
              <p:cNvSpPr>
                <a:spLocks noChangeShapeType="1"/>
              </p:cNvSpPr>
              <p:nvPr/>
            </p:nvSpPr>
            <p:spPr bwMode="auto">
              <a:xfrm>
                <a:off x="1870" y="1778"/>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2" name="Line 114"/>
              <p:cNvSpPr>
                <a:spLocks noChangeShapeType="1"/>
              </p:cNvSpPr>
              <p:nvPr/>
            </p:nvSpPr>
            <p:spPr bwMode="auto">
              <a:xfrm>
                <a:off x="1870" y="197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3" name="Line 115"/>
              <p:cNvSpPr>
                <a:spLocks noChangeShapeType="1"/>
              </p:cNvSpPr>
              <p:nvPr/>
            </p:nvSpPr>
            <p:spPr bwMode="auto">
              <a:xfrm>
                <a:off x="1870" y="2140"/>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4" name="Line 116"/>
              <p:cNvSpPr>
                <a:spLocks noChangeShapeType="1"/>
              </p:cNvSpPr>
              <p:nvPr/>
            </p:nvSpPr>
            <p:spPr bwMode="auto">
              <a:xfrm>
                <a:off x="1870" y="232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5" name="Line 117"/>
              <p:cNvSpPr>
                <a:spLocks noChangeShapeType="1"/>
              </p:cNvSpPr>
              <p:nvPr/>
            </p:nvSpPr>
            <p:spPr bwMode="auto">
              <a:xfrm>
                <a:off x="1870" y="251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6" name="Line 118"/>
              <p:cNvSpPr>
                <a:spLocks noChangeShapeType="1"/>
              </p:cNvSpPr>
              <p:nvPr/>
            </p:nvSpPr>
            <p:spPr bwMode="auto">
              <a:xfrm>
                <a:off x="1870" y="269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7" name="Line 119"/>
              <p:cNvSpPr>
                <a:spLocks noChangeShapeType="1"/>
              </p:cNvSpPr>
              <p:nvPr/>
            </p:nvSpPr>
            <p:spPr bwMode="auto">
              <a:xfrm>
                <a:off x="1870" y="2867"/>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8" name="Line 120"/>
              <p:cNvSpPr>
                <a:spLocks noChangeShapeType="1"/>
              </p:cNvSpPr>
              <p:nvPr/>
            </p:nvSpPr>
            <p:spPr bwMode="auto">
              <a:xfrm>
                <a:off x="1870" y="30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9" name="Line 121"/>
              <p:cNvSpPr>
                <a:spLocks noChangeShapeType="1"/>
              </p:cNvSpPr>
              <p:nvPr/>
            </p:nvSpPr>
            <p:spPr bwMode="auto">
              <a:xfrm>
                <a:off x="1870" y="3234"/>
                <a:ext cx="0" cy="8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0" name="Line 122"/>
              <p:cNvSpPr>
                <a:spLocks noChangeShapeType="1"/>
              </p:cNvSpPr>
              <p:nvPr/>
            </p:nvSpPr>
            <p:spPr bwMode="auto">
              <a:xfrm>
                <a:off x="1870" y="3408"/>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1" name="Line 123"/>
              <p:cNvSpPr>
                <a:spLocks noChangeShapeType="1"/>
              </p:cNvSpPr>
              <p:nvPr/>
            </p:nvSpPr>
            <p:spPr bwMode="auto">
              <a:xfrm>
                <a:off x="1870" y="361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2" name="Line 124"/>
              <p:cNvSpPr>
                <a:spLocks noChangeShapeType="1"/>
              </p:cNvSpPr>
              <p:nvPr/>
            </p:nvSpPr>
            <p:spPr bwMode="auto">
              <a:xfrm>
                <a:off x="1785" y="1751"/>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3" name="Line 125"/>
              <p:cNvSpPr>
                <a:spLocks noChangeShapeType="1"/>
              </p:cNvSpPr>
              <p:nvPr/>
            </p:nvSpPr>
            <p:spPr bwMode="auto">
              <a:xfrm>
                <a:off x="1785" y="192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4" name="Line 126"/>
              <p:cNvSpPr>
                <a:spLocks noChangeShapeType="1"/>
              </p:cNvSpPr>
              <p:nvPr/>
            </p:nvSpPr>
            <p:spPr bwMode="auto">
              <a:xfrm>
                <a:off x="1785" y="209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5" name="Line 127"/>
              <p:cNvSpPr>
                <a:spLocks noChangeShapeType="1"/>
              </p:cNvSpPr>
              <p:nvPr/>
            </p:nvSpPr>
            <p:spPr bwMode="auto">
              <a:xfrm>
                <a:off x="1785" y="227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6" name="Line 128"/>
              <p:cNvSpPr>
                <a:spLocks noChangeShapeType="1"/>
              </p:cNvSpPr>
              <p:nvPr/>
            </p:nvSpPr>
            <p:spPr bwMode="auto">
              <a:xfrm>
                <a:off x="1785" y="244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7" name="Line 129"/>
              <p:cNvSpPr>
                <a:spLocks noChangeShapeType="1"/>
              </p:cNvSpPr>
              <p:nvPr/>
            </p:nvSpPr>
            <p:spPr bwMode="auto">
              <a:xfrm>
                <a:off x="1785" y="261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8" name="Line 130"/>
              <p:cNvSpPr>
                <a:spLocks noChangeShapeType="1"/>
              </p:cNvSpPr>
              <p:nvPr/>
            </p:nvSpPr>
            <p:spPr bwMode="auto">
              <a:xfrm>
                <a:off x="1785" y="2781"/>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9" name="Line 131"/>
              <p:cNvSpPr>
                <a:spLocks noChangeShapeType="1"/>
              </p:cNvSpPr>
              <p:nvPr/>
            </p:nvSpPr>
            <p:spPr bwMode="auto">
              <a:xfrm>
                <a:off x="1785" y="29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0" name="Line 132"/>
              <p:cNvSpPr>
                <a:spLocks noChangeShapeType="1"/>
              </p:cNvSpPr>
              <p:nvPr/>
            </p:nvSpPr>
            <p:spPr bwMode="auto">
              <a:xfrm>
                <a:off x="1785" y="312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1" name="Line 133"/>
              <p:cNvSpPr>
                <a:spLocks noChangeShapeType="1"/>
              </p:cNvSpPr>
              <p:nvPr/>
            </p:nvSpPr>
            <p:spPr bwMode="auto">
              <a:xfrm>
                <a:off x="1785" y="3305"/>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2" name="Line 134"/>
              <p:cNvSpPr>
                <a:spLocks noChangeShapeType="1"/>
              </p:cNvSpPr>
              <p:nvPr/>
            </p:nvSpPr>
            <p:spPr bwMode="auto">
              <a:xfrm>
                <a:off x="1785" y="3479"/>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3" name="Line 135"/>
              <p:cNvSpPr>
                <a:spLocks noChangeShapeType="1"/>
              </p:cNvSpPr>
              <p:nvPr/>
            </p:nvSpPr>
            <p:spPr bwMode="auto">
              <a:xfrm>
                <a:off x="1711" y="1700"/>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4" name="Line 136"/>
              <p:cNvSpPr>
                <a:spLocks noChangeShapeType="1"/>
              </p:cNvSpPr>
              <p:nvPr/>
            </p:nvSpPr>
            <p:spPr bwMode="auto">
              <a:xfrm>
                <a:off x="1711" y="1883"/>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5" name="Line 137"/>
              <p:cNvSpPr>
                <a:spLocks noChangeShapeType="1"/>
              </p:cNvSpPr>
              <p:nvPr/>
            </p:nvSpPr>
            <p:spPr bwMode="auto">
              <a:xfrm>
                <a:off x="1711" y="204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6" name="Line 138"/>
              <p:cNvSpPr>
                <a:spLocks noChangeShapeType="1"/>
              </p:cNvSpPr>
              <p:nvPr/>
            </p:nvSpPr>
            <p:spPr bwMode="auto">
              <a:xfrm>
                <a:off x="1711" y="2214"/>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7" name="Line 139"/>
              <p:cNvSpPr>
                <a:spLocks noChangeShapeType="1"/>
              </p:cNvSpPr>
              <p:nvPr/>
            </p:nvSpPr>
            <p:spPr bwMode="auto">
              <a:xfrm>
                <a:off x="1711" y="2373"/>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8" name="Line 140"/>
              <p:cNvSpPr>
                <a:spLocks noChangeShapeType="1"/>
              </p:cNvSpPr>
              <p:nvPr/>
            </p:nvSpPr>
            <p:spPr bwMode="auto">
              <a:xfrm>
                <a:off x="1711" y="253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9" name="Line 141"/>
              <p:cNvSpPr>
                <a:spLocks noChangeShapeType="1"/>
              </p:cNvSpPr>
              <p:nvPr/>
            </p:nvSpPr>
            <p:spPr bwMode="auto">
              <a:xfrm>
                <a:off x="1711" y="2706"/>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0" name="Line 142"/>
              <p:cNvSpPr>
                <a:spLocks noChangeShapeType="1"/>
              </p:cNvSpPr>
              <p:nvPr/>
            </p:nvSpPr>
            <p:spPr bwMode="auto">
              <a:xfrm>
                <a:off x="1711" y="28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1" name="Line 143"/>
              <p:cNvSpPr>
                <a:spLocks noChangeShapeType="1"/>
              </p:cNvSpPr>
              <p:nvPr/>
            </p:nvSpPr>
            <p:spPr bwMode="auto">
              <a:xfrm>
                <a:off x="1711" y="302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2" name="Line 144"/>
              <p:cNvSpPr>
                <a:spLocks noChangeShapeType="1"/>
              </p:cNvSpPr>
              <p:nvPr/>
            </p:nvSpPr>
            <p:spPr bwMode="auto">
              <a:xfrm>
                <a:off x="1711" y="3198"/>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3" name="Line 145"/>
              <p:cNvSpPr>
                <a:spLocks noChangeShapeType="1"/>
              </p:cNvSpPr>
              <p:nvPr/>
            </p:nvSpPr>
            <p:spPr bwMode="auto">
              <a:xfrm>
                <a:off x="1711" y="3357"/>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4" name="Line 146"/>
              <p:cNvSpPr>
                <a:spLocks noChangeShapeType="1"/>
              </p:cNvSpPr>
              <p:nvPr/>
            </p:nvSpPr>
            <p:spPr bwMode="auto">
              <a:xfrm>
                <a:off x="1711" y="353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5" name="Line 147"/>
              <p:cNvSpPr>
                <a:spLocks noChangeShapeType="1"/>
              </p:cNvSpPr>
              <p:nvPr/>
            </p:nvSpPr>
            <p:spPr bwMode="auto">
              <a:xfrm>
                <a:off x="1626" y="185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6" name="Line 148"/>
              <p:cNvSpPr>
                <a:spLocks noChangeShapeType="1"/>
              </p:cNvSpPr>
              <p:nvPr/>
            </p:nvSpPr>
            <p:spPr bwMode="auto">
              <a:xfrm>
                <a:off x="1626" y="201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7" name="Line 149"/>
              <p:cNvSpPr>
                <a:spLocks noChangeShapeType="1"/>
              </p:cNvSpPr>
              <p:nvPr/>
            </p:nvSpPr>
            <p:spPr bwMode="auto">
              <a:xfrm>
                <a:off x="1626" y="217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8" name="Line 150"/>
              <p:cNvSpPr>
                <a:spLocks noChangeShapeType="1"/>
              </p:cNvSpPr>
              <p:nvPr/>
            </p:nvSpPr>
            <p:spPr bwMode="auto">
              <a:xfrm>
                <a:off x="1626" y="2326"/>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9" name="Line 151"/>
              <p:cNvSpPr>
                <a:spLocks noChangeShapeType="1"/>
              </p:cNvSpPr>
              <p:nvPr/>
            </p:nvSpPr>
            <p:spPr bwMode="auto">
              <a:xfrm>
                <a:off x="1626" y="248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0" name="Line 152"/>
              <p:cNvSpPr>
                <a:spLocks noChangeShapeType="1"/>
              </p:cNvSpPr>
              <p:nvPr/>
            </p:nvSpPr>
            <p:spPr bwMode="auto">
              <a:xfrm>
                <a:off x="1626" y="2630"/>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1" name="Line 153"/>
              <p:cNvSpPr>
                <a:spLocks noChangeShapeType="1"/>
              </p:cNvSpPr>
              <p:nvPr/>
            </p:nvSpPr>
            <p:spPr bwMode="auto">
              <a:xfrm>
                <a:off x="1626" y="2791"/>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2" name="Line 154"/>
              <p:cNvSpPr>
                <a:spLocks noChangeShapeType="1"/>
              </p:cNvSpPr>
              <p:nvPr/>
            </p:nvSpPr>
            <p:spPr bwMode="auto">
              <a:xfrm>
                <a:off x="1626" y="2948"/>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3" name="Line 155"/>
              <p:cNvSpPr>
                <a:spLocks noChangeShapeType="1"/>
              </p:cNvSpPr>
              <p:nvPr/>
            </p:nvSpPr>
            <p:spPr bwMode="auto">
              <a:xfrm>
                <a:off x="1626" y="3097"/>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4" name="Line 156"/>
              <p:cNvSpPr>
                <a:spLocks noChangeShapeType="1"/>
              </p:cNvSpPr>
              <p:nvPr/>
            </p:nvSpPr>
            <p:spPr bwMode="auto">
              <a:xfrm>
                <a:off x="1637" y="326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5" name="Line 157"/>
              <p:cNvSpPr>
                <a:spLocks noChangeShapeType="1"/>
              </p:cNvSpPr>
              <p:nvPr/>
            </p:nvSpPr>
            <p:spPr bwMode="auto">
              <a:xfrm>
                <a:off x="1626" y="3425"/>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6" name="Line 158"/>
              <p:cNvSpPr>
                <a:spLocks noChangeShapeType="1"/>
              </p:cNvSpPr>
              <p:nvPr/>
            </p:nvSpPr>
            <p:spPr bwMode="auto">
              <a:xfrm>
                <a:off x="1552" y="181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7" name="Line 159"/>
              <p:cNvSpPr>
                <a:spLocks noChangeShapeType="1"/>
              </p:cNvSpPr>
              <p:nvPr/>
            </p:nvSpPr>
            <p:spPr bwMode="auto">
              <a:xfrm>
                <a:off x="1552" y="1971"/>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8" name="Line 160"/>
              <p:cNvSpPr>
                <a:spLocks noChangeShapeType="1"/>
              </p:cNvSpPr>
              <p:nvPr/>
            </p:nvSpPr>
            <p:spPr bwMode="auto">
              <a:xfrm>
                <a:off x="1552" y="2121"/>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9" name="Line 161"/>
              <p:cNvSpPr>
                <a:spLocks noChangeShapeType="1"/>
              </p:cNvSpPr>
              <p:nvPr/>
            </p:nvSpPr>
            <p:spPr bwMode="auto">
              <a:xfrm>
                <a:off x="1552" y="227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0" name="Line 162"/>
              <p:cNvSpPr>
                <a:spLocks noChangeShapeType="1"/>
              </p:cNvSpPr>
              <p:nvPr/>
            </p:nvSpPr>
            <p:spPr bwMode="auto">
              <a:xfrm>
                <a:off x="1552" y="242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1" name="Line 163"/>
              <p:cNvSpPr>
                <a:spLocks noChangeShapeType="1"/>
              </p:cNvSpPr>
              <p:nvPr/>
            </p:nvSpPr>
            <p:spPr bwMode="auto">
              <a:xfrm>
                <a:off x="1552" y="2571"/>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2" name="Line 164"/>
              <p:cNvSpPr>
                <a:spLocks noChangeShapeType="1"/>
              </p:cNvSpPr>
              <p:nvPr/>
            </p:nvSpPr>
            <p:spPr bwMode="auto">
              <a:xfrm>
                <a:off x="1552" y="2715"/>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3" name="Line 165"/>
              <p:cNvSpPr>
                <a:spLocks noChangeShapeType="1"/>
              </p:cNvSpPr>
              <p:nvPr/>
            </p:nvSpPr>
            <p:spPr bwMode="auto">
              <a:xfrm>
                <a:off x="1552" y="28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4" name="Line 166"/>
              <p:cNvSpPr>
                <a:spLocks noChangeShapeType="1"/>
              </p:cNvSpPr>
              <p:nvPr/>
            </p:nvSpPr>
            <p:spPr bwMode="auto">
              <a:xfrm>
                <a:off x="1552" y="300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5" name="Line 167"/>
              <p:cNvSpPr>
                <a:spLocks noChangeShapeType="1"/>
              </p:cNvSpPr>
              <p:nvPr/>
            </p:nvSpPr>
            <p:spPr bwMode="auto">
              <a:xfrm>
                <a:off x="1552" y="3163"/>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6" name="Line 168"/>
              <p:cNvSpPr>
                <a:spLocks noChangeShapeType="1"/>
              </p:cNvSpPr>
              <p:nvPr/>
            </p:nvSpPr>
            <p:spPr bwMode="auto">
              <a:xfrm>
                <a:off x="1552" y="330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7" name="Line 169"/>
              <p:cNvSpPr>
                <a:spLocks noChangeShapeType="1"/>
              </p:cNvSpPr>
              <p:nvPr/>
            </p:nvSpPr>
            <p:spPr bwMode="auto">
              <a:xfrm>
                <a:off x="1552" y="3467"/>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8" name="Line 170"/>
              <p:cNvSpPr>
                <a:spLocks noChangeShapeType="1"/>
              </p:cNvSpPr>
              <p:nvPr/>
            </p:nvSpPr>
            <p:spPr bwMode="auto">
              <a:xfrm>
                <a:off x="1477" y="1949"/>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9" name="Line 171"/>
              <p:cNvSpPr>
                <a:spLocks noChangeShapeType="1"/>
              </p:cNvSpPr>
              <p:nvPr/>
            </p:nvSpPr>
            <p:spPr bwMode="auto">
              <a:xfrm>
                <a:off x="1477" y="209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0" name="Line 172"/>
              <p:cNvSpPr>
                <a:spLocks noChangeShapeType="1"/>
              </p:cNvSpPr>
              <p:nvPr/>
            </p:nvSpPr>
            <p:spPr bwMode="auto">
              <a:xfrm>
                <a:off x="1477" y="2228"/>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1" name="Line 173"/>
              <p:cNvSpPr>
                <a:spLocks noChangeShapeType="1"/>
              </p:cNvSpPr>
              <p:nvPr/>
            </p:nvSpPr>
            <p:spPr bwMode="auto">
              <a:xfrm>
                <a:off x="1477" y="237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2" name="Line 174"/>
              <p:cNvSpPr>
                <a:spLocks noChangeShapeType="1"/>
              </p:cNvSpPr>
              <p:nvPr/>
            </p:nvSpPr>
            <p:spPr bwMode="auto">
              <a:xfrm>
                <a:off x="1477" y="251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3" name="Line 175"/>
              <p:cNvSpPr>
                <a:spLocks noChangeShapeType="1"/>
              </p:cNvSpPr>
              <p:nvPr/>
            </p:nvSpPr>
            <p:spPr bwMode="auto">
              <a:xfrm>
                <a:off x="1488" y="264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4" name="Line 176"/>
              <p:cNvSpPr>
                <a:spLocks noChangeShapeType="1"/>
              </p:cNvSpPr>
              <p:nvPr/>
            </p:nvSpPr>
            <p:spPr bwMode="auto">
              <a:xfrm>
                <a:off x="1477" y="2791"/>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5" name="Line 177"/>
              <p:cNvSpPr>
                <a:spLocks noChangeShapeType="1"/>
              </p:cNvSpPr>
              <p:nvPr/>
            </p:nvSpPr>
            <p:spPr bwMode="auto">
              <a:xfrm>
                <a:off x="1477" y="293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6" name="Line 178"/>
              <p:cNvSpPr>
                <a:spLocks noChangeShapeType="1"/>
              </p:cNvSpPr>
              <p:nvPr/>
            </p:nvSpPr>
            <p:spPr bwMode="auto">
              <a:xfrm>
                <a:off x="1477" y="3080"/>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7" name="Line 179"/>
              <p:cNvSpPr>
                <a:spLocks noChangeShapeType="1"/>
              </p:cNvSpPr>
              <p:nvPr/>
            </p:nvSpPr>
            <p:spPr bwMode="auto">
              <a:xfrm>
                <a:off x="1477" y="3220"/>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8" name="Line 180"/>
              <p:cNvSpPr>
                <a:spLocks noChangeShapeType="1"/>
              </p:cNvSpPr>
              <p:nvPr/>
            </p:nvSpPr>
            <p:spPr bwMode="auto">
              <a:xfrm>
                <a:off x="1477" y="3362"/>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9" name="Line 181"/>
              <p:cNvSpPr>
                <a:spLocks noChangeShapeType="1"/>
              </p:cNvSpPr>
              <p:nvPr/>
            </p:nvSpPr>
            <p:spPr bwMode="auto">
              <a:xfrm>
                <a:off x="1424" y="191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0" name="Line 182"/>
              <p:cNvSpPr>
                <a:spLocks noChangeShapeType="1"/>
              </p:cNvSpPr>
              <p:nvPr/>
            </p:nvSpPr>
            <p:spPr bwMode="auto">
              <a:xfrm>
                <a:off x="1424" y="205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1" name="Line 183"/>
              <p:cNvSpPr>
                <a:spLocks noChangeShapeType="1"/>
              </p:cNvSpPr>
              <p:nvPr/>
            </p:nvSpPr>
            <p:spPr bwMode="auto">
              <a:xfrm>
                <a:off x="1424" y="2184"/>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2" name="Line 184"/>
              <p:cNvSpPr>
                <a:spLocks noChangeShapeType="1"/>
              </p:cNvSpPr>
              <p:nvPr/>
            </p:nvSpPr>
            <p:spPr bwMode="auto">
              <a:xfrm>
                <a:off x="1424" y="2326"/>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3" name="Line 185"/>
              <p:cNvSpPr>
                <a:spLocks noChangeShapeType="1"/>
              </p:cNvSpPr>
              <p:nvPr/>
            </p:nvSpPr>
            <p:spPr bwMode="auto">
              <a:xfrm>
                <a:off x="1424" y="245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4" name="Line 186"/>
              <p:cNvSpPr>
                <a:spLocks noChangeShapeType="1"/>
              </p:cNvSpPr>
              <p:nvPr/>
            </p:nvSpPr>
            <p:spPr bwMode="auto">
              <a:xfrm>
                <a:off x="1424" y="259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5" name="Line 187"/>
              <p:cNvSpPr>
                <a:spLocks noChangeShapeType="1"/>
              </p:cNvSpPr>
              <p:nvPr/>
            </p:nvSpPr>
            <p:spPr bwMode="auto">
              <a:xfrm>
                <a:off x="1424" y="27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6" name="Line 188"/>
              <p:cNvSpPr>
                <a:spLocks noChangeShapeType="1"/>
              </p:cNvSpPr>
              <p:nvPr/>
            </p:nvSpPr>
            <p:spPr bwMode="auto">
              <a:xfrm>
                <a:off x="1424" y="286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7" name="Line 189"/>
              <p:cNvSpPr>
                <a:spLocks noChangeShapeType="1"/>
              </p:cNvSpPr>
              <p:nvPr/>
            </p:nvSpPr>
            <p:spPr bwMode="auto">
              <a:xfrm>
                <a:off x="1424" y="299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8" name="Line 190"/>
              <p:cNvSpPr>
                <a:spLocks noChangeShapeType="1"/>
              </p:cNvSpPr>
              <p:nvPr/>
            </p:nvSpPr>
            <p:spPr bwMode="auto">
              <a:xfrm>
                <a:off x="1424" y="3134"/>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9" name="Line 191"/>
              <p:cNvSpPr>
                <a:spLocks noChangeShapeType="1"/>
              </p:cNvSpPr>
              <p:nvPr/>
            </p:nvSpPr>
            <p:spPr bwMode="auto">
              <a:xfrm>
                <a:off x="1424" y="3266"/>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0" name="Line 192"/>
              <p:cNvSpPr>
                <a:spLocks noChangeShapeType="1"/>
              </p:cNvSpPr>
              <p:nvPr/>
            </p:nvSpPr>
            <p:spPr bwMode="auto">
              <a:xfrm>
                <a:off x="1424" y="3406"/>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1" name="Line 193"/>
              <p:cNvSpPr>
                <a:spLocks noChangeShapeType="1"/>
              </p:cNvSpPr>
              <p:nvPr/>
            </p:nvSpPr>
            <p:spPr bwMode="auto">
              <a:xfrm>
                <a:off x="1371" y="2025"/>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2" name="Line 194"/>
              <p:cNvSpPr>
                <a:spLocks noChangeShapeType="1"/>
              </p:cNvSpPr>
              <p:nvPr/>
            </p:nvSpPr>
            <p:spPr bwMode="auto">
              <a:xfrm>
                <a:off x="1371" y="215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3" name="Line 195"/>
              <p:cNvSpPr>
                <a:spLocks noChangeShapeType="1"/>
              </p:cNvSpPr>
              <p:nvPr/>
            </p:nvSpPr>
            <p:spPr bwMode="auto">
              <a:xfrm>
                <a:off x="1371" y="2285"/>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4" name="Line 196"/>
              <p:cNvSpPr>
                <a:spLocks noChangeShapeType="1"/>
              </p:cNvSpPr>
              <p:nvPr/>
            </p:nvSpPr>
            <p:spPr bwMode="auto">
              <a:xfrm>
                <a:off x="1371" y="2412"/>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5" name="Line 197"/>
              <p:cNvSpPr>
                <a:spLocks noChangeShapeType="1"/>
              </p:cNvSpPr>
              <p:nvPr/>
            </p:nvSpPr>
            <p:spPr bwMode="auto">
              <a:xfrm>
                <a:off x="1371" y="253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6" name="Line 198"/>
              <p:cNvSpPr>
                <a:spLocks noChangeShapeType="1"/>
              </p:cNvSpPr>
              <p:nvPr/>
            </p:nvSpPr>
            <p:spPr bwMode="auto">
              <a:xfrm>
                <a:off x="1371" y="266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7" name="Line 199"/>
              <p:cNvSpPr>
                <a:spLocks noChangeShapeType="1"/>
              </p:cNvSpPr>
              <p:nvPr/>
            </p:nvSpPr>
            <p:spPr bwMode="auto">
              <a:xfrm>
                <a:off x="1371" y="27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8" name="Line 200"/>
              <p:cNvSpPr>
                <a:spLocks noChangeShapeType="1"/>
              </p:cNvSpPr>
              <p:nvPr/>
            </p:nvSpPr>
            <p:spPr bwMode="auto">
              <a:xfrm>
                <a:off x="1371" y="293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9" name="Line 201"/>
              <p:cNvSpPr>
                <a:spLocks noChangeShapeType="1"/>
              </p:cNvSpPr>
              <p:nvPr/>
            </p:nvSpPr>
            <p:spPr bwMode="auto">
              <a:xfrm>
                <a:off x="1371" y="305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0" name="Line 202"/>
              <p:cNvSpPr>
                <a:spLocks noChangeShapeType="1"/>
              </p:cNvSpPr>
              <p:nvPr/>
            </p:nvSpPr>
            <p:spPr bwMode="auto">
              <a:xfrm>
                <a:off x="1371" y="3198"/>
                <a:ext cx="0" cy="3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1" name="Line 203"/>
              <p:cNvSpPr>
                <a:spLocks noChangeShapeType="1"/>
              </p:cNvSpPr>
              <p:nvPr/>
            </p:nvSpPr>
            <p:spPr bwMode="auto">
              <a:xfrm>
                <a:off x="1371" y="3325"/>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2" name="Line 204"/>
              <p:cNvSpPr>
                <a:spLocks noChangeShapeType="1"/>
              </p:cNvSpPr>
              <p:nvPr/>
            </p:nvSpPr>
            <p:spPr bwMode="auto">
              <a:xfrm>
                <a:off x="1318" y="1984"/>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3" name="Line 205"/>
              <p:cNvSpPr>
                <a:spLocks noChangeShapeType="1"/>
              </p:cNvSpPr>
              <p:nvPr/>
            </p:nvSpPr>
            <p:spPr bwMode="auto">
              <a:xfrm>
                <a:off x="1318" y="2118"/>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4" name="Line 206"/>
              <p:cNvSpPr>
                <a:spLocks noChangeShapeType="1"/>
              </p:cNvSpPr>
              <p:nvPr/>
            </p:nvSpPr>
            <p:spPr bwMode="auto">
              <a:xfrm>
                <a:off x="1318" y="224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5" name="Line 207"/>
              <p:cNvSpPr>
                <a:spLocks noChangeShapeType="1"/>
              </p:cNvSpPr>
              <p:nvPr/>
            </p:nvSpPr>
            <p:spPr bwMode="auto">
              <a:xfrm>
                <a:off x="1318" y="2363"/>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6" name="Line 208"/>
              <p:cNvSpPr>
                <a:spLocks noChangeShapeType="1"/>
              </p:cNvSpPr>
              <p:nvPr/>
            </p:nvSpPr>
            <p:spPr bwMode="auto">
              <a:xfrm>
                <a:off x="1318" y="248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7" name="Line 209"/>
              <p:cNvSpPr>
                <a:spLocks noChangeShapeType="1"/>
              </p:cNvSpPr>
              <p:nvPr/>
            </p:nvSpPr>
            <p:spPr bwMode="auto">
              <a:xfrm>
                <a:off x="1318" y="261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8" name="Line 210"/>
              <p:cNvSpPr>
                <a:spLocks noChangeShapeType="1"/>
              </p:cNvSpPr>
              <p:nvPr/>
            </p:nvSpPr>
            <p:spPr bwMode="auto">
              <a:xfrm>
                <a:off x="1318" y="2735"/>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9" name="Line 211"/>
              <p:cNvSpPr>
                <a:spLocks noChangeShapeType="1"/>
              </p:cNvSpPr>
              <p:nvPr/>
            </p:nvSpPr>
            <p:spPr bwMode="auto">
              <a:xfrm>
                <a:off x="1318" y="286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0" name="Line 212"/>
              <p:cNvSpPr>
                <a:spLocks noChangeShapeType="1"/>
              </p:cNvSpPr>
              <p:nvPr/>
            </p:nvSpPr>
            <p:spPr bwMode="auto">
              <a:xfrm>
                <a:off x="1318" y="298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1" name="Line 213"/>
              <p:cNvSpPr>
                <a:spLocks noChangeShapeType="1"/>
              </p:cNvSpPr>
              <p:nvPr/>
            </p:nvSpPr>
            <p:spPr bwMode="auto">
              <a:xfrm>
                <a:off x="1318" y="3109"/>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2" name="Line 214"/>
              <p:cNvSpPr>
                <a:spLocks noChangeShapeType="1"/>
              </p:cNvSpPr>
              <p:nvPr/>
            </p:nvSpPr>
            <p:spPr bwMode="auto">
              <a:xfrm>
                <a:off x="1318" y="323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3" name="Line 215"/>
              <p:cNvSpPr>
                <a:spLocks noChangeShapeType="1"/>
              </p:cNvSpPr>
              <p:nvPr/>
            </p:nvSpPr>
            <p:spPr bwMode="auto">
              <a:xfrm>
                <a:off x="1318" y="336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4" name="Line 216"/>
              <p:cNvSpPr>
                <a:spLocks noChangeShapeType="1"/>
              </p:cNvSpPr>
              <p:nvPr/>
            </p:nvSpPr>
            <p:spPr bwMode="auto">
              <a:xfrm>
                <a:off x="1276" y="207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5" name="Line 217"/>
              <p:cNvSpPr>
                <a:spLocks noChangeShapeType="1"/>
              </p:cNvSpPr>
              <p:nvPr/>
            </p:nvSpPr>
            <p:spPr bwMode="auto">
              <a:xfrm>
                <a:off x="1276" y="2214"/>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6" name="Line 218"/>
              <p:cNvSpPr>
                <a:spLocks noChangeShapeType="1"/>
              </p:cNvSpPr>
              <p:nvPr/>
            </p:nvSpPr>
            <p:spPr bwMode="auto">
              <a:xfrm>
                <a:off x="1276" y="232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7" name="Line 219"/>
              <p:cNvSpPr>
                <a:spLocks noChangeShapeType="1"/>
              </p:cNvSpPr>
              <p:nvPr/>
            </p:nvSpPr>
            <p:spPr bwMode="auto">
              <a:xfrm>
                <a:off x="1276" y="244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8" name="Line 220"/>
              <p:cNvSpPr>
                <a:spLocks noChangeShapeType="1"/>
              </p:cNvSpPr>
              <p:nvPr/>
            </p:nvSpPr>
            <p:spPr bwMode="auto">
              <a:xfrm>
                <a:off x="1276" y="255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9" name="Line 221"/>
              <p:cNvSpPr>
                <a:spLocks noChangeShapeType="1"/>
              </p:cNvSpPr>
              <p:nvPr/>
            </p:nvSpPr>
            <p:spPr bwMode="auto">
              <a:xfrm>
                <a:off x="1276" y="2669"/>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0" name="Line 222"/>
              <p:cNvSpPr>
                <a:spLocks noChangeShapeType="1"/>
              </p:cNvSpPr>
              <p:nvPr/>
            </p:nvSpPr>
            <p:spPr bwMode="auto">
              <a:xfrm>
                <a:off x="1276" y="27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1" name="Line 223"/>
              <p:cNvSpPr>
                <a:spLocks noChangeShapeType="1"/>
              </p:cNvSpPr>
              <p:nvPr/>
            </p:nvSpPr>
            <p:spPr bwMode="auto">
              <a:xfrm>
                <a:off x="1276" y="2926"/>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2" name="Line 224"/>
              <p:cNvSpPr>
                <a:spLocks noChangeShapeType="1"/>
              </p:cNvSpPr>
              <p:nvPr/>
            </p:nvSpPr>
            <p:spPr bwMode="auto">
              <a:xfrm>
                <a:off x="1276" y="303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3" name="Line 225"/>
              <p:cNvSpPr>
                <a:spLocks noChangeShapeType="1"/>
              </p:cNvSpPr>
              <p:nvPr/>
            </p:nvSpPr>
            <p:spPr bwMode="auto">
              <a:xfrm>
                <a:off x="1276" y="3168"/>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4" name="Line 226"/>
              <p:cNvSpPr>
                <a:spLocks noChangeShapeType="1"/>
              </p:cNvSpPr>
              <p:nvPr/>
            </p:nvSpPr>
            <p:spPr bwMode="auto">
              <a:xfrm>
                <a:off x="1276" y="328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5" name="Line 227"/>
              <p:cNvSpPr>
                <a:spLocks noChangeShapeType="1"/>
              </p:cNvSpPr>
              <p:nvPr/>
            </p:nvSpPr>
            <p:spPr bwMode="auto">
              <a:xfrm>
                <a:off x="1233" y="2050"/>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6" name="Line 228"/>
              <p:cNvSpPr>
                <a:spLocks noChangeShapeType="1"/>
              </p:cNvSpPr>
              <p:nvPr/>
            </p:nvSpPr>
            <p:spPr bwMode="auto">
              <a:xfrm>
                <a:off x="1233" y="2172"/>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7" name="Line 229"/>
              <p:cNvSpPr>
                <a:spLocks noChangeShapeType="1"/>
              </p:cNvSpPr>
              <p:nvPr/>
            </p:nvSpPr>
            <p:spPr bwMode="auto">
              <a:xfrm>
                <a:off x="1233" y="227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8" name="Line 230"/>
              <p:cNvSpPr>
                <a:spLocks noChangeShapeType="1"/>
              </p:cNvSpPr>
              <p:nvPr/>
            </p:nvSpPr>
            <p:spPr bwMode="auto">
              <a:xfrm>
                <a:off x="1233" y="240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9" name="Line 231"/>
              <p:cNvSpPr>
                <a:spLocks noChangeShapeType="1"/>
              </p:cNvSpPr>
              <p:nvPr/>
            </p:nvSpPr>
            <p:spPr bwMode="auto">
              <a:xfrm>
                <a:off x="1233" y="251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0" name="Line 232"/>
              <p:cNvSpPr>
                <a:spLocks noChangeShapeType="1"/>
              </p:cNvSpPr>
              <p:nvPr/>
            </p:nvSpPr>
            <p:spPr bwMode="auto">
              <a:xfrm>
                <a:off x="1233" y="2635"/>
                <a:ext cx="0" cy="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1" name="Line 233"/>
              <p:cNvSpPr>
                <a:spLocks noChangeShapeType="1"/>
              </p:cNvSpPr>
              <p:nvPr/>
            </p:nvSpPr>
            <p:spPr bwMode="auto">
              <a:xfrm>
                <a:off x="1233" y="274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2" name="Line 234"/>
              <p:cNvSpPr>
                <a:spLocks noChangeShapeType="1"/>
              </p:cNvSpPr>
              <p:nvPr/>
            </p:nvSpPr>
            <p:spPr bwMode="auto">
              <a:xfrm>
                <a:off x="1233" y="2862"/>
                <a:ext cx="0" cy="4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3" name="Line 235"/>
              <p:cNvSpPr>
                <a:spLocks noChangeShapeType="1"/>
              </p:cNvSpPr>
              <p:nvPr/>
            </p:nvSpPr>
            <p:spPr bwMode="auto">
              <a:xfrm>
                <a:off x="1233" y="29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4" name="Line 236"/>
              <p:cNvSpPr>
                <a:spLocks noChangeShapeType="1"/>
              </p:cNvSpPr>
              <p:nvPr/>
            </p:nvSpPr>
            <p:spPr bwMode="auto">
              <a:xfrm>
                <a:off x="1233" y="3090"/>
                <a:ext cx="0" cy="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5" name="Line 237"/>
              <p:cNvSpPr>
                <a:spLocks noChangeShapeType="1"/>
              </p:cNvSpPr>
              <p:nvPr/>
            </p:nvSpPr>
            <p:spPr bwMode="auto">
              <a:xfrm>
                <a:off x="1233" y="3198"/>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6" name="Line 238"/>
              <p:cNvSpPr>
                <a:spLocks noChangeShapeType="1"/>
              </p:cNvSpPr>
              <p:nvPr/>
            </p:nvSpPr>
            <p:spPr bwMode="auto">
              <a:xfrm>
                <a:off x="1233" y="33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7" name="Line 239"/>
              <p:cNvSpPr>
                <a:spLocks noChangeShapeType="1"/>
              </p:cNvSpPr>
              <p:nvPr/>
            </p:nvSpPr>
            <p:spPr bwMode="auto">
              <a:xfrm>
                <a:off x="1191" y="2140"/>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8" name="Line 240"/>
              <p:cNvSpPr>
                <a:spLocks noChangeShapeType="1"/>
              </p:cNvSpPr>
              <p:nvPr/>
            </p:nvSpPr>
            <p:spPr bwMode="auto">
              <a:xfrm>
                <a:off x="1191" y="2255"/>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9" name="Line 241"/>
              <p:cNvSpPr>
                <a:spLocks noChangeShapeType="1"/>
              </p:cNvSpPr>
              <p:nvPr/>
            </p:nvSpPr>
            <p:spPr bwMode="auto">
              <a:xfrm>
                <a:off x="1191" y="237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0" name="Line 242"/>
              <p:cNvSpPr>
                <a:spLocks noChangeShapeType="1"/>
              </p:cNvSpPr>
              <p:nvPr/>
            </p:nvSpPr>
            <p:spPr bwMode="auto">
              <a:xfrm>
                <a:off x="1191" y="2483"/>
                <a:ext cx="0" cy="2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1" name="Line 243"/>
              <p:cNvSpPr>
                <a:spLocks noChangeShapeType="1"/>
              </p:cNvSpPr>
              <p:nvPr/>
            </p:nvSpPr>
            <p:spPr bwMode="auto">
              <a:xfrm>
                <a:off x="1191" y="258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2" name="Line 244"/>
              <p:cNvSpPr>
                <a:spLocks noChangeShapeType="1"/>
              </p:cNvSpPr>
              <p:nvPr/>
            </p:nvSpPr>
            <p:spPr bwMode="auto">
              <a:xfrm>
                <a:off x="1191" y="268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3" name="Line 245"/>
              <p:cNvSpPr>
                <a:spLocks noChangeShapeType="1"/>
              </p:cNvSpPr>
              <p:nvPr/>
            </p:nvSpPr>
            <p:spPr bwMode="auto">
              <a:xfrm>
                <a:off x="1191" y="280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4" name="Line 246"/>
              <p:cNvSpPr>
                <a:spLocks noChangeShapeType="1"/>
              </p:cNvSpPr>
              <p:nvPr/>
            </p:nvSpPr>
            <p:spPr bwMode="auto">
              <a:xfrm>
                <a:off x="1191" y="2919"/>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5" name="Line 247"/>
              <p:cNvSpPr>
                <a:spLocks noChangeShapeType="1"/>
              </p:cNvSpPr>
              <p:nvPr/>
            </p:nvSpPr>
            <p:spPr bwMode="auto">
              <a:xfrm>
                <a:off x="1191" y="302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6" name="Line 248"/>
              <p:cNvSpPr>
                <a:spLocks noChangeShapeType="1"/>
              </p:cNvSpPr>
              <p:nvPr/>
            </p:nvSpPr>
            <p:spPr bwMode="auto">
              <a:xfrm>
                <a:off x="1191" y="313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7" name="Line 249"/>
              <p:cNvSpPr>
                <a:spLocks noChangeShapeType="1"/>
              </p:cNvSpPr>
              <p:nvPr/>
            </p:nvSpPr>
            <p:spPr bwMode="auto">
              <a:xfrm>
                <a:off x="1191" y="325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8" name="Line 250"/>
              <p:cNvSpPr>
                <a:spLocks noChangeShapeType="1"/>
              </p:cNvSpPr>
              <p:nvPr/>
            </p:nvSpPr>
            <p:spPr bwMode="auto">
              <a:xfrm>
                <a:off x="2157" y="1460"/>
                <a:ext cx="0" cy="11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9" name="Line 251"/>
              <p:cNvSpPr>
                <a:spLocks noChangeShapeType="1"/>
              </p:cNvSpPr>
              <p:nvPr/>
            </p:nvSpPr>
            <p:spPr bwMode="auto">
              <a:xfrm>
                <a:off x="2157" y="1680"/>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0" name="Line 252"/>
              <p:cNvSpPr>
                <a:spLocks noChangeShapeType="1"/>
              </p:cNvSpPr>
              <p:nvPr/>
            </p:nvSpPr>
            <p:spPr bwMode="auto">
              <a:xfrm>
                <a:off x="2157" y="1881"/>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1" name="Line 253"/>
              <p:cNvSpPr>
                <a:spLocks noChangeShapeType="1"/>
              </p:cNvSpPr>
              <p:nvPr/>
            </p:nvSpPr>
            <p:spPr bwMode="auto">
              <a:xfrm>
                <a:off x="2157" y="20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2" name="Line 254"/>
              <p:cNvSpPr>
                <a:spLocks noChangeShapeType="1"/>
              </p:cNvSpPr>
              <p:nvPr/>
            </p:nvSpPr>
            <p:spPr bwMode="auto">
              <a:xfrm>
                <a:off x="2157" y="228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3" name="Line 255"/>
              <p:cNvSpPr>
                <a:spLocks noChangeShapeType="1"/>
              </p:cNvSpPr>
              <p:nvPr/>
            </p:nvSpPr>
            <p:spPr bwMode="auto">
              <a:xfrm>
                <a:off x="2157" y="24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4" name="Line 256"/>
              <p:cNvSpPr>
                <a:spLocks noChangeShapeType="1"/>
              </p:cNvSpPr>
              <p:nvPr/>
            </p:nvSpPr>
            <p:spPr bwMode="auto">
              <a:xfrm>
                <a:off x="2157" y="26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5" name="Line 257"/>
              <p:cNvSpPr>
                <a:spLocks noChangeShapeType="1"/>
              </p:cNvSpPr>
              <p:nvPr/>
            </p:nvSpPr>
            <p:spPr bwMode="auto">
              <a:xfrm>
                <a:off x="2157" y="28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6" name="Line 258"/>
              <p:cNvSpPr>
                <a:spLocks noChangeShapeType="1"/>
              </p:cNvSpPr>
              <p:nvPr/>
            </p:nvSpPr>
            <p:spPr bwMode="auto">
              <a:xfrm>
                <a:off x="2157" y="3073"/>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7" name="Line 259"/>
              <p:cNvSpPr>
                <a:spLocks noChangeShapeType="1"/>
              </p:cNvSpPr>
              <p:nvPr/>
            </p:nvSpPr>
            <p:spPr bwMode="auto">
              <a:xfrm>
                <a:off x="2157" y="3276"/>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8" name="Line 260"/>
              <p:cNvSpPr>
                <a:spLocks noChangeShapeType="1"/>
              </p:cNvSpPr>
              <p:nvPr/>
            </p:nvSpPr>
            <p:spPr bwMode="auto">
              <a:xfrm>
                <a:off x="2157" y="3486"/>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9" name="Line 261"/>
              <p:cNvSpPr>
                <a:spLocks noChangeShapeType="1"/>
              </p:cNvSpPr>
              <p:nvPr/>
            </p:nvSpPr>
            <p:spPr bwMode="auto">
              <a:xfrm>
                <a:off x="2157" y="368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grpSp>
          <p:nvGrpSpPr>
            <p:cNvPr id="25" name="Group 262"/>
            <p:cNvGrpSpPr/>
            <p:nvPr/>
          </p:nvGrpSpPr>
          <p:grpSpPr bwMode="auto">
            <a:xfrm rot="-5400000" flipH="1" flipV="1">
              <a:off x="2500" y="2004"/>
              <a:ext cx="178" cy="958"/>
              <a:chOff x="1150" y="1456"/>
              <a:chExt cx="1125" cy="2345"/>
            </a:xfrm>
          </p:grpSpPr>
          <p:sp>
            <p:nvSpPr>
              <p:cNvPr id="26" name="Rectangle 263"/>
              <p:cNvSpPr>
                <a:spLocks noChangeArrowheads="1"/>
              </p:cNvSpPr>
              <p:nvPr/>
            </p:nvSpPr>
            <p:spPr bwMode="auto">
              <a:xfrm>
                <a:off x="2036" y="1461"/>
                <a:ext cx="237" cy="2330"/>
              </a:xfrm>
              <a:prstGeom prst="rect">
                <a:avLst/>
              </a:prstGeom>
              <a:solidFill>
                <a:srgbClr val="D6EBF6"/>
              </a:solidFill>
              <a:ln w="12700">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 name="Freeform 264"/>
              <p:cNvSpPr/>
              <p:nvPr/>
            </p:nvSpPr>
            <p:spPr bwMode="auto">
              <a:xfrm>
                <a:off x="1159" y="1456"/>
                <a:ext cx="877" cy="2345"/>
              </a:xfrm>
              <a:custGeom>
                <a:avLst/>
                <a:gdLst>
                  <a:gd name="T0" fmla="*/ 884 w 885"/>
                  <a:gd name="T1" fmla="*/ 0 h 2345"/>
                  <a:gd name="T2" fmla="*/ 884 w 885"/>
                  <a:gd name="T3" fmla="*/ 0 h 2345"/>
                  <a:gd name="T4" fmla="*/ 0 w 885"/>
                  <a:gd name="T5" fmla="*/ 647 h 2345"/>
                  <a:gd name="T6" fmla="*/ 0 w 885"/>
                  <a:gd name="T7" fmla="*/ 1884 h 2345"/>
                  <a:gd name="T8" fmla="*/ 884 w 885"/>
                  <a:gd name="T9" fmla="*/ 2344 h 2345"/>
                  <a:gd name="T10" fmla="*/ 884 w 885"/>
                  <a:gd name="T11" fmla="*/ 0 h 2345"/>
                  <a:gd name="T12" fmla="*/ 0 60000 65536"/>
                  <a:gd name="T13" fmla="*/ 0 60000 65536"/>
                  <a:gd name="T14" fmla="*/ 0 60000 65536"/>
                  <a:gd name="T15" fmla="*/ 0 60000 65536"/>
                  <a:gd name="T16" fmla="*/ 0 60000 65536"/>
                  <a:gd name="T17" fmla="*/ 0 60000 65536"/>
                  <a:gd name="T18" fmla="*/ 0 w 885"/>
                  <a:gd name="T19" fmla="*/ 0 h 2345"/>
                  <a:gd name="T20" fmla="*/ 885 w 885"/>
                  <a:gd name="T21" fmla="*/ 2345 h 2345"/>
                </a:gdLst>
                <a:ahLst/>
                <a:cxnLst>
                  <a:cxn ang="T12">
                    <a:pos x="T0" y="T1"/>
                  </a:cxn>
                  <a:cxn ang="T13">
                    <a:pos x="T2" y="T3"/>
                  </a:cxn>
                  <a:cxn ang="T14">
                    <a:pos x="T4" y="T5"/>
                  </a:cxn>
                  <a:cxn ang="T15">
                    <a:pos x="T6" y="T7"/>
                  </a:cxn>
                  <a:cxn ang="T16">
                    <a:pos x="T8" y="T9"/>
                  </a:cxn>
                  <a:cxn ang="T17">
                    <a:pos x="T10" y="T11"/>
                  </a:cxn>
                </a:cxnLst>
                <a:rect l="T18" t="T19" r="T20" b="T21"/>
                <a:pathLst>
                  <a:path w="885" h="2345">
                    <a:moveTo>
                      <a:pt x="884" y="0"/>
                    </a:moveTo>
                    <a:lnTo>
                      <a:pt x="884" y="0"/>
                    </a:lnTo>
                    <a:lnTo>
                      <a:pt x="0" y="647"/>
                    </a:lnTo>
                    <a:lnTo>
                      <a:pt x="0" y="1884"/>
                    </a:lnTo>
                    <a:lnTo>
                      <a:pt x="884" y="2344"/>
                    </a:lnTo>
                    <a:lnTo>
                      <a:pt x="884" y="0"/>
                    </a:lnTo>
                  </a:path>
                </a:pathLst>
              </a:custGeom>
              <a:solidFill>
                <a:srgbClr val="D6EBF6"/>
              </a:solidFill>
              <a:ln w="12700" cap="rnd" cmpd="sng">
                <a:solidFill>
                  <a:srgbClr val="000000"/>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28" name="Group 265"/>
              <p:cNvGrpSpPr/>
              <p:nvPr/>
            </p:nvGrpSpPr>
            <p:grpSpPr bwMode="auto">
              <a:xfrm>
                <a:off x="2045" y="1580"/>
                <a:ext cx="225" cy="2105"/>
                <a:chOff x="2045" y="1580"/>
                <a:chExt cx="225" cy="2105"/>
              </a:xfrm>
            </p:grpSpPr>
            <p:sp>
              <p:nvSpPr>
                <p:cNvPr id="212" name="Line 266"/>
                <p:cNvSpPr>
                  <a:spLocks noChangeShapeType="1"/>
                </p:cNvSpPr>
                <p:nvPr/>
              </p:nvSpPr>
              <p:spPr bwMode="auto">
                <a:xfrm>
                  <a:off x="2056" y="1581"/>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3" name="Line 267"/>
                <p:cNvSpPr>
                  <a:spLocks noChangeShapeType="1"/>
                </p:cNvSpPr>
                <p:nvPr/>
              </p:nvSpPr>
              <p:spPr bwMode="auto">
                <a:xfrm>
                  <a:off x="2056" y="16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4" name="Line 268"/>
                <p:cNvSpPr>
                  <a:spLocks noChangeShapeType="1"/>
                </p:cNvSpPr>
                <p:nvPr/>
              </p:nvSpPr>
              <p:spPr bwMode="auto">
                <a:xfrm>
                  <a:off x="2056" y="17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5" name="Line 269"/>
                <p:cNvSpPr>
                  <a:spLocks noChangeShapeType="1"/>
                </p:cNvSpPr>
                <p:nvPr/>
              </p:nvSpPr>
              <p:spPr bwMode="auto">
                <a:xfrm>
                  <a:off x="2056" y="18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6" name="Line 270"/>
                <p:cNvSpPr>
                  <a:spLocks noChangeShapeType="1"/>
                </p:cNvSpPr>
                <p:nvPr/>
              </p:nvSpPr>
              <p:spPr bwMode="auto">
                <a:xfrm>
                  <a:off x="2056" y="1980"/>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7" name="Line 271"/>
                <p:cNvSpPr>
                  <a:spLocks noChangeShapeType="1"/>
                </p:cNvSpPr>
                <p:nvPr/>
              </p:nvSpPr>
              <p:spPr bwMode="auto">
                <a:xfrm>
                  <a:off x="2056" y="20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8" name="Line 272"/>
                <p:cNvSpPr>
                  <a:spLocks noChangeShapeType="1"/>
                </p:cNvSpPr>
                <p:nvPr/>
              </p:nvSpPr>
              <p:spPr bwMode="auto">
                <a:xfrm>
                  <a:off x="2056" y="21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9" name="Line 273"/>
                <p:cNvSpPr>
                  <a:spLocks noChangeShapeType="1"/>
                </p:cNvSpPr>
                <p:nvPr/>
              </p:nvSpPr>
              <p:spPr bwMode="auto">
                <a:xfrm>
                  <a:off x="2056" y="22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0" name="Line 274"/>
                <p:cNvSpPr>
                  <a:spLocks noChangeShapeType="1"/>
                </p:cNvSpPr>
                <p:nvPr/>
              </p:nvSpPr>
              <p:spPr bwMode="auto">
                <a:xfrm>
                  <a:off x="2056" y="23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1" name="Line 275"/>
                <p:cNvSpPr>
                  <a:spLocks noChangeShapeType="1"/>
                </p:cNvSpPr>
                <p:nvPr/>
              </p:nvSpPr>
              <p:spPr bwMode="auto">
                <a:xfrm>
                  <a:off x="2056" y="24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2" name="Line 276"/>
                <p:cNvSpPr>
                  <a:spLocks noChangeShapeType="1"/>
                </p:cNvSpPr>
                <p:nvPr/>
              </p:nvSpPr>
              <p:spPr bwMode="auto">
                <a:xfrm>
                  <a:off x="2056" y="25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3" name="Line 277"/>
                <p:cNvSpPr>
                  <a:spLocks noChangeShapeType="1"/>
                </p:cNvSpPr>
                <p:nvPr/>
              </p:nvSpPr>
              <p:spPr bwMode="auto">
                <a:xfrm>
                  <a:off x="2056" y="26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4" name="Line 278"/>
                <p:cNvSpPr>
                  <a:spLocks noChangeShapeType="1"/>
                </p:cNvSpPr>
                <p:nvPr/>
              </p:nvSpPr>
              <p:spPr bwMode="auto">
                <a:xfrm>
                  <a:off x="2056" y="27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5" name="Line 279"/>
                <p:cNvSpPr>
                  <a:spLocks noChangeShapeType="1"/>
                </p:cNvSpPr>
                <p:nvPr/>
              </p:nvSpPr>
              <p:spPr bwMode="auto">
                <a:xfrm>
                  <a:off x="2056" y="28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6" name="Line 280"/>
                <p:cNvSpPr>
                  <a:spLocks noChangeShapeType="1"/>
                </p:cNvSpPr>
                <p:nvPr/>
              </p:nvSpPr>
              <p:spPr bwMode="auto">
                <a:xfrm>
                  <a:off x="2056" y="29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7" name="Line 281"/>
                <p:cNvSpPr>
                  <a:spLocks noChangeShapeType="1"/>
                </p:cNvSpPr>
                <p:nvPr/>
              </p:nvSpPr>
              <p:spPr bwMode="auto">
                <a:xfrm>
                  <a:off x="2056" y="30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8" name="Line 282"/>
                <p:cNvSpPr>
                  <a:spLocks noChangeShapeType="1"/>
                </p:cNvSpPr>
                <p:nvPr/>
              </p:nvSpPr>
              <p:spPr bwMode="auto">
                <a:xfrm>
                  <a:off x="2056" y="3174"/>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9" name="Line 283"/>
                <p:cNvSpPr>
                  <a:spLocks noChangeShapeType="1"/>
                </p:cNvSpPr>
                <p:nvPr/>
              </p:nvSpPr>
              <p:spPr bwMode="auto">
                <a:xfrm>
                  <a:off x="2056" y="3275"/>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0" name="Line 284"/>
                <p:cNvSpPr>
                  <a:spLocks noChangeShapeType="1"/>
                </p:cNvSpPr>
                <p:nvPr/>
              </p:nvSpPr>
              <p:spPr bwMode="auto">
                <a:xfrm>
                  <a:off x="2056" y="3375"/>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1" name="Line 285"/>
                <p:cNvSpPr>
                  <a:spLocks noChangeShapeType="1"/>
                </p:cNvSpPr>
                <p:nvPr/>
              </p:nvSpPr>
              <p:spPr bwMode="auto">
                <a:xfrm>
                  <a:off x="2056" y="348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2" name="Line 286"/>
                <p:cNvSpPr>
                  <a:spLocks noChangeShapeType="1"/>
                </p:cNvSpPr>
                <p:nvPr/>
              </p:nvSpPr>
              <p:spPr bwMode="auto">
                <a:xfrm>
                  <a:off x="2056" y="358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3" name="Line 287"/>
                <p:cNvSpPr>
                  <a:spLocks noChangeShapeType="1"/>
                </p:cNvSpPr>
                <p:nvPr/>
              </p:nvSpPr>
              <p:spPr bwMode="auto">
                <a:xfrm>
                  <a:off x="2056" y="368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29" name="Line 288"/>
              <p:cNvSpPr>
                <a:spLocks noChangeShapeType="1"/>
              </p:cNvSpPr>
              <p:nvPr/>
            </p:nvSpPr>
            <p:spPr bwMode="auto">
              <a:xfrm flipH="1">
                <a:off x="1149" y="1583"/>
                <a:ext cx="897" cy="57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 name="Line 289"/>
              <p:cNvSpPr>
                <a:spLocks noChangeShapeType="1"/>
              </p:cNvSpPr>
              <p:nvPr/>
            </p:nvSpPr>
            <p:spPr bwMode="auto">
              <a:xfrm flipH="1">
                <a:off x="1149" y="1681"/>
                <a:ext cx="897" cy="5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 name="Line 290"/>
              <p:cNvSpPr>
                <a:spLocks noChangeShapeType="1"/>
              </p:cNvSpPr>
              <p:nvPr/>
            </p:nvSpPr>
            <p:spPr bwMode="auto">
              <a:xfrm flipH="1">
                <a:off x="1149" y="1784"/>
                <a:ext cx="897" cy="49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 name="Line 291"/>
              <p:cNvSpPr>
                <a:spLocks noChangeShapeType="1"/>
              </p:cNvSpPr>
              <p:nvPr/>
            </p:nvSpPr>
            <p:spPr bwMode="auto">
              <a:xfrm flipH="1">
                <a:off x="1149" y="1882"/>
                <a:ext cx="897" cy="43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 name="Line 292"/>
              <p:cNvSpPr>
                <a:spLocks noChangeShapeType="1"/>
              </p:cNvSpPr>
              <p:nvPr/>
            </p:nvSpPr>
            <p:spPr bwMode="auto">
              <a:xfrm flipH="1">
                <a:off x="1149" y="1982"/>
                <a:ext cx="897" cy="39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 name="Line 293"/>
              <p:cNvSpPr>
                <a:spLocks noChangeShapeType="1"/>
              </p:cNvSpPr>
              <p:nvPr/>
            </p:nvSpPr>
            <p:spPr bwMode="auto">
              <a:xfrm flipH="1">
                <a:off x="1149" y="2080"/>
                <a:ext cx="897" cy="34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 name="Line 294"/>
              <p:cNvSpPr>
                <a:spLocks noChangeShapeType="1"/>
              </p:cNvSpPr>
              <p:nvPr/>
            </p:nvSpPr>
            <p:spPr bwMode="auto">
              <a:xfrm flipH="1">
                <a:off x="1149" y="2183"/>
                <a:ext cx="897" cy="30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 name="Line 295"/>
              <p:cNvSpPr>
                <a:spLocks noChangeShapeType="1"/>
              </p:cNvSpPr>
              <p:nvPr/>
            </p:nvSpPr>
            <p:spPr bwMode="auto">
              <a:xfrm flipH="1">
                <a:off x="1149" y="2281"/>
                <a:ext cx="897" cy="2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 name="Line 296"/>
              <p:cNvSpPr>
                <a:spLocks noChangeShapeType="1"/>
              </p:cNvSpPr>
              <p:nvPr/>
            </p:nvSpPr>
            <p:spPr bwMode="auto">
              <a:xfrm flipH="1">
                <a:off x="1149" y="2381"/>
                <a:ext cx="897"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 name="Line 297"/>
              <p:cNvSpPr>
                <a:spLocks noChangeShapeType="1"/>
              </p:cNvSpPr>
              <p:nvPr/>
            </p:nvSpPr>
            <p:spPr bwMode="auto">
              <a:xfrm flipH="1">
                <a:off x="1149" y="2479"/>
                <a:ext cx="897"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 name="Line 298"/>
              <p:cNvSpPr>
                <a:spLocks noChangeShapeType="1"/>
              </p:cNvSpPr>
              <p:nvPr/>
            </p:nvSpPr>
            <p:spPr bwMode="auto">
              <a:xfrm flipH="1">
                <a:off x="1149" y="2580"/>
                <a:ext cx="897" cy="10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 name="Line 299"/>
              <p:cNvSpPr>
                <a:spLocks noChangeShapeType="1"/>
              </p:cNvSpPr>
              <p:nvPr/>
            </p:nvSpPr>
            <p:spPr bwMode="auto">
              <a:xfrm flipH="1">
                <a:off x="1149" y="2680"/>
                <a:ext cx="897"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 name="Line 300"/>
              <p:cNvSpPr>
                <a:spLocks noChangeShapeType="1"/>
              </p:cNvSpPr>
              <p:nvPr/>
            </p:nvSpPr>
            <p:spPr bwMode="auto">
              <a:xfrm flipH="1">
                <a:off x="1149" y="2780"/>
                <a:ext cx="897" cy="2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 name="Line 301"/>
              <p:cNvSpPr>
                <a:spLocks noChangeShapeType="1"/>
              </p:cNvSpPr>
              <p:nvPr/>
            </p:nvSpPr>
            <p:spPr bwMode="auto">
              <a:xfrm flipH="1" flipV="1">
                <a:off x="1149" y="2856"/>
                <a:ext cx="897" cy="2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 name="Line 302"/>
              <p:cNvSpPr>
                <a:spLocks noChangeShapeType="1"/>
              </p:cNvSpPr>
              <p:nvPr/>
            </p:nvSpPr>
            <p:spPr bwMode="auto">
              <a:xfrm flipH="1" flipV="1">
                <a:off x="1149" y="2912"/>
                <a:ext cx="897"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 name="Line 303"/>
              <p:cNvSpPr>
                <a:spLocks noChangeShapeType="1"/>
              </p:cNvSpPr>
              <p:nvPr/>
            </p:nvSpPr>
            <p:spPr bwMode="auto">
              <a:xfrm flipH="1" flipV="1">
                <a:off x="1149" y="2954"/>
                <a:ext cx="897" cy="12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 name="Line 304"/>
              <p:cNvSpPr>
                <a:spLocks noChangeShapeType="1"/>
              </p:cNvSpPr>
              <p:nvPr/>
            </p:nvSpPr>
            <p:spPr bwMode="auto">
              <a:xfrm flipH="1" flipV="1">
                <a:off x="1149" y="3013"/>
                <a:ext cx="897"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 name="Line 305"/>
              <p:cNvSpPr>
                <a:spLocks noChangeShapeType="1"/>
              </p:cNvSpPr>
              <p:nvPr/>
            </p:nvSpPr>
            <p:spPr bwMode="auto">
              <a:xfrm flipH="1" flipV="1">
                <a:off x="1149" y="3072"/>
                <a:ext cx="897"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 name="Line 306"/>
              <p:cNvSpPr>
                <a:spLocks noChangeShapeType="1"/>
              </p:cNvSpPr>
              <p:nvPr/>
            </p:nvSpPr>
            <p:spPr bwMode="auto">
              <a:xfrm flipH="1" flipV="1">
                <a:off x="1149" y="3128"/>
                <a:ext cx="897" cy="25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 name="Line 307"/>
              <p:cNvSpPr>
                <a:spLocks noChangeShapeType="1"/>
              </p:cNvSpPr>
              <p:nvPr/>
            </p:nvSpPr>
            <p:spPr bwMode="auto">
              <a:xfrm flipH="1" flipV="1">
                <a:off x="1149" y="3169"/>
                <a:ext cx="897" cy="30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 name="Line 308"/>
              <p:cNvSpPr>
                <a:spLocks noChangeShapeType="1"/>
              </p:cNvSpPr>
              <p:nvPr/>
            </p:nvSpPr>
            <p:spPr bwMode="auto">
              <a:xfrm flipH="1" flipV="1">
                <a:off x="1149" y="3228"/>
                <a:ext cx="897" cy="36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 name="Line 309"/>
              <p:cNvSpPr>
                <a:spLocks noChangeShapeType="1"/>
              </p:cNvSpPr>
              <p:nvPr/>
            </p:nvSpPr>
            <p:spPr bwMode="auto">
              <a:xfrm flipH="1" flipV="1">
                <a:off x="1149" y="3282"/>
                <a:ext cx="897" cy="4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 name="Line 310"/>
              <p:cNvSpPr>
                <a:spLocks noChangeShapeType="1"/>
              </p:cNvSpPr>
              <p:nvPr/>
            </p:nvSpPr>
            <p:spPr bwMode="auto">
              <a:xfrm>
                <a:off x="1964" y="1637"/>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 name="Line 311"/>
              <p:cNvSpPr>
                <a:spLocks noChangeShapeType="1"/>
              </p:cNvSpPr>
              <p:nvPr/>
            </p:nvSpPr>
            <p:spPr bwMode="auto">
              <a:xfrm>
                <a:off x="1964" y="183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 name="Line 312"/>
              <p:cNvSpPr>
                <a:spLocks noChangeShapeType="1"/>
              </p:cNvSpPr>
              <p:nvPr/>
            </p:nvSpPr>
            <p:spPr bwMode="auto">
              <a:xfrm>
                <a:off x="1964" y="2014"/>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 name="Line 313"/>
              <p:cNvSpPr>
                <a:spLocks noChangeShapeType="1"/>
              </p:cNvSpPr>
              <p:nvPr/>
            </p:nvSpPr>
            <p:spPr bwMode="auto">
              <a:xfrm>
                <a:off x="1964" y="2215"/>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 name="Line 314"/>
              <p:cNvSpPr>
                <a:spLocks noChangeShapeType="1"/>
              </p:cNvSpPr>
              <p:nvPr/>
            </p:nvSpPr>
            <p:spPr bwMode="auto">
              <a:xfrm>
                <a:off x="1964" y="2401"/>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 name="Line 315"/>
              <p:cNvSpPr>
                <a:spLocks noChangeShapeType="1"/>
              </p:cNvSpPr>
              <p:nvPr/>
            </p:nvSpPr>
            <p:spPr bwMode="auto">
              <a:xfrm>
                <a:off x="1964" y="258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 name="Line 316"/>
              <p:cNvSpPr>
                <a:spLocks noChangeShapeType="1"/>
              </p:cNvSpPr>
              <p:nvPr/>
            </p:nvSpPr>
            <p:spPr bwMode="auto">
              <a:xfrm>
                <a:off x="1964" y="27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 name="Line 317"/>
              <p:cNvSpPr>
                <a:spLocks noChangeShapeType="1"/>
              </p:cNvSpPr>
              <p:nvPr/>
            </p:nvSpPr>
            <p:spPr bwMode="auto">
              <a:xfrm>
                <a:off x="1964" y="2969"/>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 name="Line 318"/>
              <p:cNvSpPr>
                <a:spLocks noChangeShapeType="1"/>
              </p:cNvSpPr>
              <p:nvPr/>
            </p:nvSpPr>
            <p:spPr bwMode="auto">
              <a:xfrm>
                <a:off x="1964" y="315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 name="Line 319"/>
              <p:cNvSpPr>
                <a:spLocks noChangeShapeType="1"/>
              </p:cNvSpPr>
              <p:nvPr/>
            </p:nvSpPr>
            <p:spPr bwMode="auto">
              <a:xfrm>
                <a:off x="1964" y="33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 name="Line 320"/>
              <p:cNvSpPr>
                <a:spLocks noChangeShapeType="1"/>
              </p:cNvSpPr>
              <p:nvPr/>
            </p:nvSpPr>
            <p:spPr bwMode="auto">
              <a:xfrm>
                <a:off x="1964" y="3554"/>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 name="Line 321"/>
              <p:cNvSpPr>
                <a:spLocks noChangeShapeType="1"/>
              </p:cNvSpPr>
              <p:nvPr/>
            </p:nvSpPr>
            <p:spPr bwMode="auto">
              <a:xfrm>
                <a:off x="1881" y="1588"/>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 name="Line 322"/>
              <p:cNvSpPr>
                <a:spLocks noChangeShapeType="1"/>
              </p:cNvSpPr>
              <p:nvPr/>
            </p:nvSpPr>
            <p:spPr bwMode="auto">
              <a:xfrm>
                <a:off x="1881" y="1779"/>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 name="Line 323"/>
              <p:cNvSpPr>
                <a:spLocks noChangeShapeType="1"/>
              </p:cNvSpPr>
              <p:nvPr/>
            </p:nvSpPr>
            <p:spPr bwMode="auto">
              <a:xfrm>
                <a:off x="1881" y="197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 name="Line 324"/>
              <p:cNvSpPr>
                <a:spLocks noChangeShapeType="1"/>
              </p:cNvSpPr>
              <p:nvPr/>
            </p:nvSpPr>
            <p:spPr bwMode="auto">
              <a:xfrm>
                <a:off x="1881" y="214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 name="Line 325"/>
              <p:cNvSpPr>
                <a:spLocks noChangeShapeType="1"/>
              </p:cNvSpPr>
              <p:nvPr/>
            </p:nvSpPr>
            <p:spPr bwMode="auto">
              <a:xfrm>
                <a:off x="1881" y="2327"/>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 name="Line 326"/>
              <p:cNvSpPr>
                <a:spLocks noChangeShapeType="1"/>
              </p:cNvSpPr>
              <p:nvPr/>
            </p:nvSpPr>
            <p:spPr bwMode="auto">
              <a:xfrm>
                <a:off x="1881" y="2513"/>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 name="Line 327"/>
              <p:cNvSpPr>
                <a:spLocks noChangeShapeType="1"/>
              </p:cNvSpPr>
              <p:nvPr/>
            </p:nvSpPr>
            <p:spPr bwMode="auto">
              <a:xfrm>
                <a:off x="1881" y="269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 name="Line 328"/>
              <p:cNvSpPr>
                <a:spLocks noChangeShapeType="1"/>
              </p:cNvSpPr>
              <p:nvPr/>
            </p:nvSpPr>
            <p:spPr bwMode="auto">
              <a:xfrm>
                <a:off x="1881" y="2868"/>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0" name="Line 329"/>
              <p:cNvSpPr>
                <a:spLocks noChangeShapeType="1"/>
              </p:cNvSpPr>
              <p:nvPr/>
            </p:nvSpPr>
            <p:spPr bwMode="auto">
              <a:xfrm>
                <a:off x="1881" y="305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1" name="Line 330"/>
              <p:cNvSpPr>
                <a:spLocks noChangeShapeType="1"/>
              </p:cNvSpPr>
              <p:nvPr/>
            </p:nvSpPr>
            <p:spPr bwMode="auto">
              <a:xfrm>
                <a:off x="1881" y="3236"/>
                <a:ext cx="0" cy="8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2" name="Line 331"/>
              <p:cNvSpPr>
                <a:spLocks noChangeShapeType="1"/>
              </p:cNvSpPr>
              <p:nvPr/>
            </p:nvSpPr>
            <p:spPr bwMode="auto">
              <a:xfrm>
                <a:off x="1881" y="3409"/>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3" name="Line 332"/>
              <p:cNvSpPr>
                <a:spLocks noChangeShapeType="1"/>
              </p:cNvSpPr>
              <p:nvPr/>
            </p:nvSpPr>
            <p:spPr bwMode="auto">
              <a:xfrm>
                <a:off x="1881" y="361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4" name="Line 333"/>
              <p:cNvSpPr>
                <a:spLocks noChangeShapeType="1"/>
              </p:cNvSpPr>
              <p:nvPr/>
            </p:nvSpPr>
            <p:spPr bwMode="auto">
              <a:xfrm>
                <a:off x="1788" y="1752"/>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5" name="Line 334"/>
              <p:cNvSpPr>
                <a:spLocks noChangeShapeType="1"/>
              </p:cNvSpPr>
              <p:nvPr/>
            </p:nvSpPr>
            <p:spPr bwMode="auto">
              <a:xfrm>
                <a:off x="1788" y="1926"/>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6" name="Line 335"/>
              <p:cNvSpPr>
                <a:spLocks noChangeShapeType="1"/>
              </p:cNvSpPr>
              <p:nvPr/>
            </p:nvSpPr>
            <p:spPr bwMode="auto">
              <a:xfrm>
                <a:off x="1788" y="210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7" name="Line 336"/>
              <p:cNvSpPr>
                <a:spLocks noChangeShapeType="1"/>
              </p:cNvSpPr>
              <p:nvPr/>
            </p:nvSpPr>
            <p:spPr bwMode="auto">
              <a:xfrm>
                <a:off x="1788" y="2271"/>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8" name="Line 337"/>
              <p:cNvSpPr>
                <a:spLocks noChangeShapeType="1"/>
              </p:cNvSpPr>
              <p:nvPr/>
            </p:nvSpPr>
            <p:spPr bwMode="auto">
              <a:xfrm>
                <a:off x="1788" y="244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9" name="Line 338"/>
              <p:cNvSpPr>
                <a:spLocks noChangeShapeType="1"/>
              </p:cNvSpPr>
              <p:nvPr/>
            </p:nvSpPr>
            <p:spPr bwMode="auto">
              <a:xfrm>
                <a:off x="1788" y="2614"/>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0" name="Line 339"/>
              <p:cNvSpPr>
                <a:spLocks noChangeShapeType="1"/>
              </p:cNvSpPr>
              <p:nvPr/>
            </p:nvSpPr>
            <p:spPr bwMode="auto">
              <a:xfrm>
                <a:off x="1788" y="278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1" name="Line 340"/>
              <p:cNvSpPr>
                <a:spLocks noChangeShapeType="1"/>
              </p:cNvSpPr>
              <p:nvPr/>
            </p:nvSpPr>
            <p:spPr bwMode="auto">
              <a:xfrm>
                <a:off x="1788" y="295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2" name="Line 341"/>
              <p:cNvSpPr>
                <a:spLocks noChangeShapeType="1"/>
              </p:cNvSpPr>
              <p:nvPr/>
            </p:nvSpPr>
            <p:spPr bwMode="auto">
              <a:xfrm>
                <a:off x="1788" y="312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3" name="Line 342"/>
              <p:cNvSpPr>
                <a:spLocks noChangeShapeType="1"/>
              </p:cNvSpPr>
              <p:nvPr/>
            </p:nvSpPr>
            <p:spPr bwMode="auto">
              <a:xfrm>
                <a:off x="1788" y="3307"/>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4" name="Line 343"/>
              <p:cNvSpPr>
                <a:spLocks noChangeShapeType="1"/>
              </p:cNvSpPr>
              <p:nvPr/>
            </p:nvSpPr>
            <p:spPr bwMode="auto">
              <a:xfrm>
                <a:off x="1788" y="3480"/>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5" name="Line 344"/>
              <p:cNvSpPr>
                <a:spLocks noChangeShapeType="1"/>
              </p:cNvSpPr>
              <p:nvPr/>
            </p:nvSpPr>
            <p:spPr bwMode="auto">
              <a:xfrm>
                <a:off x="1716" y="1701"/>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6" name="Line 345"/>
              <p:cNvSpPr>
                <a:spLocks noChangeShapeType="1"/>
              </p:cNvSpPr>
              <p:nvPr/>
            </p:nvSpPr>
            <p:spPr bwMode="auto">
              <a:xfrm>
                <a:off x="1716" y="188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7" name="Line 346"/>
              <p:cNvSpPr>
                <a:spLocks noChangeShapeType="1"/>
              </p:cNvSpPr>
              <p:nvPr/>
            </p:nvSpPr>
            <p:spPr bwMode="auto">
              <a:xfrm>
                <a:off x="1716" y="204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8" name="Line 347"/>
              <p:cNvSpPr>
                <a:spLocks noChangeShapeType="1"/>
              </p:cNvSpPr>
              <p:nvPr/>
            </p:nvSpPr>
            <p:spPr bwMode="auto">
              <a:xfrm>
                <a:off x="1716" y="2215"/>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9" name="Line 348"/>
              <p:cNvSpPr>
                <a:spLocks noChangeShapeType="1"/>
              </p:cNvSpPr>
              <p:nvPr/>
            </p:nvSpPr>
            <p:spPr bwMode="auto">
              <a:xfrm>
                <a:off x="1716" y="2374"/>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0" name="Line 349"/>
              <p:cNvSpPr>
                <a:spLocks noChangeShapeType="1"/>
              </p:cNvSpPr>
              <p:nvPr/>
            </p:nvSpPr>
            <p:spPr bwMode="auto">
              <a:xfrm>
                <a:off x="1716" y="254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1" name="Line 350"/>
              <p:cNvSpPr>
                <a:spLocks noChangeShapeType="1"/>
              </p:cNvSpPr>
              <p:nvPr/>
            </p:nvSpPr>
            <p:spPr bwMode="auto">
              <a:xfrm>
                <a:off x="1716" y="2707"/>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2" name="Line 351"/>
              <p:cNvSpPr>
                <a:spLocks noChangeShapeType="1"/>
              </p:cNvSpPr>
              <p:nvPr/>
            </p:nvSpPr>
            <p:spPr bwMode="auto">
              <a:xfrm>
                <a:off x="1716" y="286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3" name="Line 352"/>
              <p:cNvSpPr>
                <a:spLocks noChangeShapeType="1"/>
              </p:cNvSpPr>
              <p:nvPr/>
            </p:nvSpPr>
            <p:spPr bwMode="auto">
              <a:xfrm>
                <a:off x="1716" y="302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4" name="Line 353"/>
              <p:cNvSpPr>
                <a:spLocks noChangeShapeType="1"/>
              </p:cNvSpPr>
              <p:nvPr/>
            </p:nvSpPr>
            <p:spPr bwMode="auto">
              <a:xfrm>
                <a:off x="1716" y="3199"/>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5" name="Line 354"/>
              <p:cNvSpPr>
                <a:spLocks noChangeShapeType="1"/>
              </p:cNvSpPr>
              <p:nvPr/>
            </p:nvSpPr>
            <p:spPr bwMode="auto">
              <a:xfrm>
                <a:off x="1716" y="3358"/>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6" name="Line 355"/>
              <p:cNvSpPr>
                <a:spLocks noChangeShapeType="1"/>
              </p:cNvSpPr>
              <p:nvPr/>
            </p:nvSpPr>
            <p:spPr bwMode="auto">
              <a:xfrm>
                <a:off x="1716" y="3539"/>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7" name="Line 356"/>
              <p:cNvSpPr>
                <a:spLocks noChangeShapeType="1"/>
              </p:cNvSpPr>
              <p:nvPr/>
            </p:nvSpPr>
            <p:spPr bwMode="auto">
              <a:xfrm>
                <a:off x="1633" y="185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8" name="Line 357"/>
              <p:cNvSpPr>
                <a:spLocks noChangeShapeType="1"/>
              </p:cNvSpPr>
              <p:nvPr/>
            </p:nvSpPr>
            <p:spPr bwMode="auto">
              <a:xfrm>
                <a:off x="1633" y="2012"/>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9" name="Line 358"/>
              <p:cNvSpPr>
                <a:spLocks noChangeShapeType="1"/>
              </p:cNvSpPr>
              <p:nvPr/>
            </p:nvSpPr>
            <p:spPr bwMode="auto">
              <a:xfrm>
                <a:off x="1633" y="217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0" name="Line 359"/>
              <p:cNvSpPr>
                <a:spLocks noChangeShapeType="1"/>
              </p:cNvSpPr>
              <p:nvPr/>
            </p:nvSpPr>
            <p:spPr bwMode="auto">
              <a:xfrm>
                <a:off x="1633" y="232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1" name="Line 360"/>
              <p:cNvSpPr>
                <a:spLocks noChangeShapeType="1"/>
              </p:cNvSpPr>
              <p:nvPr/>
            </p:nvSpPr>
            <p:spPr bwMode="auto">
              <a:xfrm>
                <a:off x="1633" y="2484"/>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2" name="Line 361"/>
              <p:cNvSpPr>
                <a:spLocks noChangeShapeType="1"/>
              </p:cNvSpPr>
              <p:nvPr/>
            </p:nvSpPr>
            <p:spPr bwMode="auto">
              <a:xfrm>
                <a:off x="1633" y="2631"/>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3" name="Line 362"/>
              <p:cNvSpPr>
                <a:spLocks noChangeShapeType="1"/>
              </p:cNvSpPr>
              <p:nvPr/>
            </p:nvSpPr>
            <p:spPr bwMode="auto">
              <a:xfrm>
                <a:off x="1633" y="2793"/>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4" name="Line 363"/>
              <p:cNvSpPr>
                <a:spLocks noChangeShapeType="1"/>
              </p:cNvSpPr>
              <p:nvPr/>
            </p:nvSpPr>
            <p:spPr bwMode="auto">
              <a:xfrm>
                <a:off x="1633" y="294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5" name="Line 364"/>
              <p:cNvSpPr>
                <a:spLocks noChangeShapeType="1"/>
              </p:cNvSpPr>
              <p:nvPr/>
            </p:nvSpPr>
            <p:spPr bwMode="auto">
              <a:xfrm>
                <a:off x="1633" y="3098"/>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6" name="Line 365"/>
              <p:cNvSpPr>
                <a:spLocks noChangeShapeType="1"/>
              </p:cNvSpPr>
              <p:nvPr/>
            </p:nvSpPr>
            <p:spPr bwMode="auto">
              <a:xfrm>
                <a:off x="1644" y="326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7" name="Line 366"/>
              <p:cNvSpPr>
                <a:spLocks noChangeShapeType="1"/>
              </p:cNvSpPr>
              <p:nvPr/>
            </p:nvSpPr>
            <p:spPr bwMode="auto">
              <a:xfrm>
                <a:off x="1633" y="3426"/>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8" name="Line 367"/>
              <p:cNvSpPr>
                <a:spLocks noChangeShapeType="1"/>
              </p:cNvSpPr>
              <p:nvPr/>
            </p:nvSpPr>
            <p:spPr bwMode="auto">
              <a:xfrm>
                <a:off x="1561" y="181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9" name="Line 368"/>
              <p:cNvSpPr>
                <a:spLocks noChangeShapeType="1"/>
              </p:cNvSpPr>
              <p:nvPr/>
            </p:nvSpPr>
            <p:spPr bwMode="auto">
              <a:xfrm>
                <a:off x="1561" y="197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0" name="Line 369"/>
              <p:cNvSpPr>
                <a:spLocks noChangeShapeType="1"/>
              </p:cNvSpPr>
              <p:nvPr/>
            </p:nvSpPr>
            <p:spPr bwMode="auto">
              <a:xfrm>
                <a:off x="1561" y="2122"/>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1" name="Line 370"/>
              <p:cNvSpPr>
                <a:spLocks noChangeShapeType="1"/>
              </p:cNvSpPr>
              <p:nvPr/>
            </p:nvSpPr>
            <p:spPr bwMode="auto">
              <a:xfrm>
                <a:off x="1561" y="2271"/>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2" name="Line 371"/>
              <p:cNvSpPr>
                <a:spLocks noChangeShapeType="1"/>
              </p:cNvSpPr>
              <p:nvPr/>
            </p:nvSpPr>
            <p:spPr bwMode="auto">
              <a:xfrm>
                <a:off x="1561" y="242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3" name="Line 372"/>
              <p:cNvSpPr>
                <a:spLocks noChangeShapeType="1"/>
              </p:cNvSpPr>
              <p:nvPr/>
            </p:nvSpPr>
            <p:spPr bwMode="auto">
              <a:xfrm>
                <a:off x="1561" y="257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4" name="Line 373"/>
              <p:cNvSpPr>
                <a:spLocks noChangeShapeType="1"/>
              </p:cNvSpPr>
              <p:nvPr/>
            </p:nvSpPr>
            <p:spPr bwMode="auto">
              <a:xfrm>
                <a:off x="1561" y="271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5" name="Line 374"/>
              <p:cNvSpPr>
                <a:spLocks noChangeShapeType="1"/>
              </p:cNvSpPr>
              <p:nvPr/>
            </p:nvSpPr>
            <p:spPr bwMode="auto">
              <a:xfrm>
                <a:off x="1561" y="286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6" name="Line 375"/>
              <p:cNvSpPr>
                <a:spLocks noChangeShapeType="1"/>
              </p:cNvSpPr>
              <p:nvPr/>
            </p:nvSpPr>
            <p:spPr bwMode="auto">
              <a:xfrm>
                <a:off x="1561" y="301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7" name="Line 376"/>
              <p:cNvSpPr>
                <a:spLocks noChangeShapeType="1"/>
              </p:cNvSpPr>
              <p:nvPr/>
            </p:nvSpPr>
            <p:spPr bwMode="auto">
              <a:xfrm>
                <a:off x="1561" y="316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8" name="Line 377"/>
              <p:cNvSpPr>
                <a:spLocks noChangeShapeType="1"/>
              </p:cNvSpPr>
              <p:nvPr/>
            </p:nvSpPr>
            <p:spPr bwMode="auto">
              <a:xfrm>
                <a:off x="1561" y="330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9" name="Line 378"/>
              <p:cNvSpPr>
                <a:spLocks noChangeShapeType="1"/>
              </p:cNvSpPr>
              <p:nvPr/>
            </p:nvSpPr>
            <p:spPr bwMode="auto">
              <a:xfrm>
                <a:off x="1561" y="3468"/>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0" name="Line 379"/>
              <p:cNvSpPr>
                <a:spLocks noChangeShapeType="1"/>
              </p:cNvSpPr>
              <p:nvPr/>
            </p:nvSpPr>
            <p:spPr bwMode="auto">
              <a:xfrm>
                <a:off x="1489" y="1950"/>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1" name="Line 380"/>
              <p:cNvSpPr>
                <a:spLocks noChangeShapeType="1"/>
              </p:cNvSpPr>
              <p:nvPr/>
            </p:nvSpPr>
            <p:spPr bwMode="auto">
              <a:xfrm>
                <a:off x="1489" y="210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2" name="Line 381"/>
              <p:cNvSpPr>
                <a:spLocks noChangeShapeType="1"/>
              </p:cNvSpPr>
              <p:nvPr/>
            </p:nvSpPr>
            <p:spPr bwMode="auto">
              <a:xfrm>
                <a:off x="1489" y="2230"/>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3" name="Line 382"/>
              <p:cNvSpPr>
                <a:spLocks noChangeShapeType="1"/>
              </p:cNvSpPr>
              <p:nvPr/>
            </p:nvSpPr>
            <p:spPr bwMode="auto">
              <a:xfrm>
                <a:off x="1489" y="237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4" name="Line 383"/>
              <p:cNvSpPr>
                <a:spLocks noChangeShapeType="1"/>
              </p:cNvSpPr>
              <p:nvPr/>
            </p:nvSpPr>
            <p:spPr bwMode="auto">
              <a:xfrm>
                <a:off x="1489" y="251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5" name="Line 384"/>
              <p:cNvSpPr>
                <a:spLocks noChangeShapeType="1"/>
              </p:cNvSpPr>
              <p:nvPr/>
            </p:nvSpPr>
            <p:spPr bwMode="auto">
              <a:xfrm>
                <a:off x="1499" y="264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6" name="Line 385"/>
              <p:cNvSpPr>
                <a:spLocks noChangeShapeType="1"/>
              </p:cNvSpPr>
              <p:nvPr/>
            </p:nvSpPr>
            <p:spPr bwMode="auto">
              <a:xfrm>
                <a:off x="1489" y="279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7" name="Line 386"/>
              <p:cNvSpPr>
                <a:spLocks noChangeShapeType="1"/>
              </p:cNvSpPr>
              <p:nvPr/>
            </p:nvSpPr>
            <p:spPr bwMode="auto">
              <a:xfrm>
                <a:off x="1489" y="293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8" name="Line 387"/>
              <p:cNvSpPr>
                <a:spLocks noChangeShapeType="1"/>
              </p:cNvSpPr>
              <p:nvPr/>
            </p:nvSpPr>
            <p:spPr bwMode="auto">
              <a:xfrm>
                <a:off x="1489" y="308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9" name="Line 388"/>
              <p:cNvSpPr>
                <a:spLocks noChangeShapeType="1"/>
              </p:cNvSpPr>
              <p:nvPr/>
            </p:nvSpPr>
            <p:spPr bwMode="auto">
              <a:xfrm>
                <a:off x="1489" y="322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0" name="Line 389"/>
              <p:cNvSpPr>
                <a:spLocks noChangeShapeType="1"/>
              </p:cNvSpPr>
              <p:nvPr/>
            </p:nvSpPr>
            <p:spPr bwMode="auto">
              <a:xfrm>
                <a:off x="1489" y="3363"/>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1" name="Line 390"/>
              <p:cNvSpPr>
                <a:spLocks noChangeShapeType="1"/>
              </p:cNvSpPr>
              <p:nvPr/>
            </p:nvSpPr>
            <p:spPr bwMode="auto">
              <a:xfrm>
                <a:off x="1427" y="191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2" name="Line 391"/>
              <p:cNvSpPr>
                <a:spLocks noChangeShapeType="1"/>
              </p:cNvSpPr>
              <p:nvPr/>
            </p:nvSpPr>
            <p:spPr bwMode="auto">
              <a:xfrm>
                <a:off x="1427" y="205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3" name="Line 392"/>
              <p:cNvSpPr>
                <a:spLocks noChangeShapeType="1"/>
              </p:cNvSpPr>
              <p:nvPr/>
            </p:nvSpPr>
            <p:spPr bwMode="auto">
              <a:xfrm>
                <a:off x="1427" y="2185"/>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4" name="Line 393"/>
              <p:cNvSpPr>
                <a:spLocks noChangeShapeType="1"/>
              </p:cNvSpPr>
              <p:nvPr/>
            </p:nvSpPr>
            <p:spPr bwMode="auto">
              <a:xfrm>
                <a:off x="1427" y="2327"/>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5" name="Line 394"/>
              <p:cNvSpPr>
                <a:spLocks noChangeShapeType="1"/>
              </p:cNvSpPr>
              <p:nvPr/>
            </p:nvSpPr>
            <p:spPr bwMode="auto">
              <a:xfrm>
                <a:off x="1427" y="2455"/>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6" name="Line 395"/>
              <p:cNvSpPr>
                <a:spLocks noChangeShapeType="1"/>
              </p:cNvSpPr>
              <p:nvPr/>
            </p:nvSpPr>
            <p:spPr bwMode="auto">
              <a:xfrm>
                <a:off x="1427" y="259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7" name="Line 396"/>
              <p:cNvSpPr>
                <a:spLocks noChangeShapeType="1"/>
              </p:cNvSpPr>
              <p:nvPr/>
            </p:nvSpPr>
            <p:spPr bwMode="auto">
              <a:xfrm>
                <a:off x="1427" y="272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8" name="Line 397"/>
              <p:cNvSpPr>
                <a:spLocks noChangeShapeType="1"/>
              </p:cNvSpPr>
              <p:nvPr/>
            </p:nvSpPr>
            <p:spPr bwMode="auto">
              <a:xfrm>
                <a:off x="1427" y="28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9" name="Line 398"/>
              <p:cNvSpPr>
                <a:spLocks noChangeShapeType="1"/>
              </p:cNvSpPr>
              <p:nvPr/>
            </p:nvSpPr>
            <p:spPr bwMode="auto">
              <a:xfrm>
                <a:off x="1427" y="299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0" name="Line 399"/>
              <p:cNvSpPr>
                <a:spLocks noChangeShapeType="1"/>
              </p:cNvSpPr>
              <p:nvPr/>
            </p:nvSpPr>
            <p:spPr bwMode="auto">
              <a:xfrm>
                <a:off x="1427" y="3135"/>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1" name="Line 400"/>
              <p:cNvSpPr>
                <a:spLocks noChangeShapeType="1"/>
              </p:cNvSpPr>
              <p:nvPr/>
            </p:nvSpPr>
            <p:spPr bwMode="auto">
              <a:xfrm>
                <a:off x="1427" y="32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2" name="Line 401"/>
              <p:cNvSpPr>
                <a:spLocks noChangeShapeType="1"/>
              </p:cNvSpPr>
              <p:nvPr/>
            </p:nvSpPr>
            <p:spPr bwMode="auto">
              <a:xfrm>
                <a:off x="1427" y="3407"/>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3" name="Line 402"/>
              <p:cNvSpPr>
                <a:spLocks noChangeShapeType="1"/>
              </p:cNvSpPr>
              <p:nvPr/>
            </p:nvSpPr>
            <p:spPr bwMode="auto">
              <a:xfrm>
                <a:off x="1386" y="2026"/>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4" name="Line 403"/>
              <p:cNvSpPr>
                <a:spLocks noChangeShapeType="1"/>
              </p:cNvSpPr>
              <p:nvPr/>
            </p:nvSpPr>
            <p:spPr bwMode="auto">
              <a:xfrm>
                <a:off x="1386" y="2159"/>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5" name="Line 404"/>
              <p:cNvSpPr>
                <a:spLocks noChangeShapeType="1"/>
              </p:cNvSpPr>
              <p:nvPr/>
            </p:nvSpPr>
            <p:spPr bwMode="auto">
              <a:xfrm>
                <a:off x="1386" y="2286"/>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6" name="Line 405"/>
              <p:cNvSpPr>
                <a:spLocks noChangeShapeType="1"/>
              </p:cNvSpPr>
              <p:nvPr/>
            </p:nvSpPr>
            <p:spPr bwMode="auto">
              <a:xfrm>
                <a:off x="1386" y="2413"/>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7" name="Line 406"/>
              <p:cNvSpPr>
                <a:spLocks noChangeShapeType="1"/>
              </p:cNvSpPr>
              <p:nvPr/>
            </p:nvSpPr>
            <p:spPr bwMode="auto">
              <a:xfrm>
                <a:off x="1386" y="2540"/>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8" name="Line 407"/>
              <p:cNvSpPr>
                <a:spLocks noChangeShapeType="1"/>
              </p:cNvSpPr>
              <p:nvPr/>
            </p:nvSpPr>
            <p:spPr bwMode="auto">
              <a:xfrm>
                <a:off x="1386" y="267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9" name="Line 408"/>
              <p:cNvSpPr>
                <a:spLocks noChangeShapeType="1"/>
              </p:cNvSpPr>
              <p:nvPr/>
            </p:nvSpPr>
            <p:spPr bwMode="auto">
              <a:xfrm>
                <a:off x="1386" y="2800"/>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0" name="Line 409"/>
              <p:cNvSpPr>
                <a:spLocks noChangeShapeType="1"/>
              </p:cNvSpPr>
              <p:nvPr/>
            </p:nvSpPr>
            <p:spPr bwMode="auto">
              <a:xfrm>
                <a:off x="1386" y="2937"/>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1" name="Line 410"/>
              <p:cNvSpPr>
                <a:spLocks noChangeShapeType="1"/>
              </p:cNvSpPr>
              <p:nvPr/>
            </p:nvSpPr>
            <p:spPr bwMode="auto">
              <a:xfrm>
                <a:off x="1386" y="305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2" name="Line 411"/>
              <p:cNvSpPr>
                <a:spLocks noChangeShapeType="1"/>
              </p:cNvSpPr>
              <p:nvPr/>
            </p:nvSpPr>
            <p:spPr bwMode="auto">
              <a:xfrm>
                <a:off x="1386" y="3199"/>
                <a:ext cx="0" cy="3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3" name="Line 412"/>
              <p:cNvSpPr>
                <a:spLocks noChangeShapeType="1"/>
              </p:cNvSpPr>
              <p:nvPr/>
            </p:nvSpPr>
            <p:spPr bwMode="auto">
              <a:xfrm>
                <a:off x="1386" y="3326"/>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4" name="Line 413"/>
              <p:cNvSpPr>
                <a:spLocks noChangeShapeType="1"/>
              </p:cNvSpPr>
              <p:nvPr/>
            </p:nvSpPr>
            <p:spPr bwMode="auto">
              <a:xfrm>
                <a:off x="1334" y="1985"/>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5" name="Line 414"/>
              <p:cNvSpPr>
                <a:spLocks noChangeShapeType="1"/>
              </p:cNvSpPr>
              <p:nvPr/>
            </p:nvSpPr>
            <p:spPr bwMode="auto">
              <a:xfrm>
                <a:off x="1334" y="2119"/>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6" name="Line 415"/>
              <p:cNvSpPr>
                <a:spLocks noChangeShapeType="1"/>
              </p:cNvSpPr>
              <p:nvPr/>
            </p:nvSpPr>
            <p:spPr bwMode="auto">
              <a:xfrm>
                <a:off x="1334" y="224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7" name="Line 416"/>
              <p:cNvSpPr>
                <a:spLocks noChangeShapeType="1"/>
              </p:cNvSpPr>
              <p:nvPr/>
            </p:nvSpPr>
            <p:spPr bwMode="auto">
              <a:xfrm>
                <a:off x="1334" y="2364"/>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8" name="Line 417"/>
              <p:cNvSpPr>
                <a:spLocks noChangeShapeType="1"/>
              </p:cNvSpPr>
              <p:nvPr/>
            </p:nvSpPr>
            <p:spPr bwMode="auto">
              <a:xfrm>
                <a:off x="1334" y="248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9" name="Line 418"/>
              <p:cNvSpPr>
                <a:spLocks noChangeShapeType="1"/>
              </p:cNvSpPr>
              <p:nvPr/>
            </p:nvSpPr>
            <p:spPr bwMode="auto">
              <a:xfrm>
                <a:off x="1334" y="261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0" name="Line 419"/>
              <p:cNvSpPr>
                <a:spLocks noChangeShapeType="1"/>
              </p:cNvSpPr>
              <p:nvPr/>
            </p:nvSpPr>
            <p:spPr bwMode="auto">
              <a:xfrm>
                <a:off x="1334" y="2736"/>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1" name="Line 420"/>
              <p:cNvSpPr>
                <a:spLocks noChangeShapeType="1"/>
              </p:cNvSpPr>
              <p:nvPr/>
            </p:nvSpPr>
            <p:spPr bwMode="auto">
              <a:xfrm>
                <a:off x="1334" y="28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2" name="Line 421"/>
              <p:cNvSpPr>
                <a:spLocks noChangeShapeType="1"/>
              </p:cNvSpPr>
              <p:nvPr/>
            </p:nvSpPr>
            <p:spPr bwMode="auto">
              <a:xfrm>
                <a:off x="1334" y="298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3" name="Line 422"/>
              <p:cNvSpPr>
                <a:spLocks noChangeShapeType="1"/>
              </p:cNvSpPr>
              <p:nvPr/>
            </p:nvSpPr>
            <p:spPr bwMode="auto">
              <a:xfrm>
                <a:off x="1334" y="311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4" name="Line 423"/>
              <p:cNvSpPr>
                <a:spLocks noChangeShapeType="1"/>
              </p:cNvSpPr>
              <p:nvPr/>
            </p:nvSpPr>
            <p:spPr bwMode="auto">
              <a:xfrm>
                <a:off x="1334" y="323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5" name="Line 424"/>
              <p:cNvSpPr>
                <a:spLocks noChangeShapeType="1"/>
              </p:cNvSpPr>
              <p:nvPr/>
            </p:nvSpPr>
            <p:spPr bwMode="auto">
              <a:xfrm>
                <a:off x="1334" y="336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6" name="Line 425"/>
              <p:cNvSpPr>
                <a:spLocks noChangeShapeType="1"/>
              </p:cNvSpPr>
              <p:nvPr/>
            </p:nvSpPr>
            <p:spPr bwMode="auto">
              <a:xfrm>
                <a:off x="1293" y="207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7" name="Line 426"/>
              <p:cNvSpPr>
                <a:spLocks noChangeShapeType="1"/>
              </p:cNvSpPr>
              <p:nvPr/>
            </p:nvSpPr>
            <p:spPr bwMode="auto">
              <a:xfrm>
                <a:off x="1293" y="2215"/>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8" name="Line 427"/>
              <p:cNvSpPr>
                <a:spLocks noChangeShapeType="1"/>
              </p:cNvSpPr>
              <p:nvPr/>
            </p:nvSpPr>
            <p:spPr bwMode="auto">
              <a:xfrm>
                <a:off x="1293" y="2327"/>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9" name="Line 428"/>
              <p:cNvSpPr>
                <a:spLocks noChangeShapeType="1"/>
              </p:cNvSpPr>
              <p:nvPr/>
            </p:nvSpPr>
            <p:spPr bwMode="auto">
              <a:xfrm>
                <a:off x="1293" y="2442"/>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0" name="Line 429"/>
              <p:cNvSpPr>
                <a:spLocks noChangeShapeType="1"/>
              </p:cNvSpPr>
              <p:nvPr/>
            </p:nvSpPr>
            <p:spPr bwMode="auto">
              <a:xfrm>
                <a:off x="1293" y="255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1" name="Line 430"/>
              <p:cNvSpPr>
                <a:spLocks noChangeShapeType="1"/>
              </p:cNvSpPr>
              <p:nvPr/>
            </p:nvSpPr>
            <p:spPr bwMode="auto">
              <a:xfrm>
                <a:off x="1293" y="2670"/>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2" name="Line 431"/>
              <p:cNvSpPr>
                <a:spLocks noChangeShapeType="1"/>
              </p:cNvSpPr>
              <p:nvPr/>
            </p:nvSpPr>
            <p:spPr bwMode="auto">
              <a:xfrm>
                <a:off x="1293" y="2800"/>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3" name="Line 432"/>
              <p:cNvSpPr>
                <a:spLocks noChangeShapeType="1"/>
              </p:cNvSpPr>
              <p:nvPr/>
            </p:nvSpPr>
            <p:spPr bwMode="auto">
              <a:xfrm>
                <a:off x="1293" y="2927"/>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4" name="Line 433"/>
              <p:cNvSpPr>
                <a:spLocks noChangeShapeType="1"/>
              </p:cNvSpPr>
              <p:nvPr/>
            </p:nvSpPr>
            <p:spPr bwMode="auto">
              <a:xfrm>
                <a:off x="1293" y="3040"/>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5" name="Line 434"/>
              <p:cNvSpPr>
                <a:spLocks noChangeShapeType="1"/>
              </p:cNvSpPr>
              <p:nvPr/>
            </p:nvSpPr>
            <p:spPr bwMode="auto">
              <a:xfrm>
                <a:off x="1293" y="316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6" name="Line 435"/>
              <p:cNvSpPr>
                <a:spLocks noChangeShapeType="1"/>
              </p:cNvSpPr>
              <p:nvPr/>
            </p:nvSpPr>
            <p:spPr bwMode="auto">
              <a:xfrm>
                <a:off x="1293" y="328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7" name="Line 436"/>
              <p:cNvSpPr>
                <a:spLocks noChangeShapeType="1"/>
              </p:cNvSpPr>
              <p:nvPr/>
            </p:nvSpPr>
            <p:spPr bwMode="auto">
              <a:xfrm>
                <a:off x="1242" y="205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8" name="Line 437"/>
              <p:cNvSpPr>
                <a:spLocks noChangeShapeType="1"/>
              </p:cNvSpPr>
              <p:nvPr/>
            </p:nvSpPr>
            <p:spPr bwMode="auto">
              <a:xfrm>
                <a:off x="1241" y="2173"/>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9" name="Line 438"/>
              <p:cNvSpPr>
                <a:spLocks noChangeShapeType="1"/>
              </p:cNvSpPr>
              <p:nvPr/>
            </p:nvSpPr>
            <p:spPr bwMode="auto">
              <a:xfrm>
                <a:off x="1241" y="2278"/>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0" name="Line 439"/>
              <p:cNvSpPr>
                <a:spLocks noChangeShapeType="1"/>
              </p:cNvSpPr>
              <p:nvPr/>
            </p:nvSpPr>
            <p:spPr bwMode="auto">
              <a:xfrm>
                <a:off x="1242" y="2403"/>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1" name="Line 440"/>
              <p:cNvSpPr>
                <a:spLocks noChangeShapeType="1"/>
              </p:cNvSpPr>
              <p:nvPr/>
            </p:nvSpPr>
            <p:spPr bwMode="auto">
              <a:xfrm>
                <a:off x="1241" y="251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2" name="Line 441"/>
              <p:cNvSpPr>
                <a:spLocks noChangeShapeType="1"/>
              </p:cNvSpPr>
              <p:nvPr/>
            </p:nvSpPr>
            <p:spPr bwMode="auto">
              <a:xfrm>
                <a:off x="1241" y="2636"/>
                <a:ext cx="0" cy="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3" name="Line 442"/>
              <p:cNvSpPr>
                <a:spLocks noChangeShapeType="1"/>
              </p:cNvSpPr>
              <p:nvPr/>
            </p:nvSpPr>
            <p:spPr bwMode="auto">
              <a:xfrm>
                <a:off x="1241" y="274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4" name="Line 443"/>
              <p:cNvSpPr>
                <a:spLocks noChangeShapeType="1"/>
              </p:cNvSpPr>
              <p:nvPr/>
            </p:nvSpPr>
            <p:spPr bwMode="auto">
              <a:xfrm>
                <a:off x="1241" y="2863"/>
                <a:ext cx="0" cy="4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5" name="Line 444"/>
              <p:cNvSpPr>
                <a:spLocks noChangeShapeType="1"/>
              </p:cNvSpPr>
              <p:nvPr/>
            </p:nvSpPr>
            <p:spPr bwMode="auto">
              <a:xfrm>
                <a:off x="1241" y="296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6" name="Line 445"/>
              <p:cNvSpPr>
                <a:spLocks noChangeShapeType="1"/>
              </p:cNvSpPr>
              <p:nvPr/>
            </p:nvSpPr>
            <p:spPr bwMode="auto">
              <a:xfrm>
                <a:off x="1241" y="3091"/>
                <a:ext cx="0" cy="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7" name="Line 446"/>
              <p:cNvSpPr>
                <a:spLocks noChangeShapeType="1"/>
              </p:cNvSpPr>
              <p:nvPr/>
            </p:nvSpPr>
            <p:spPr bwMode="auto">
              <a:xfrm>
                <a:off x="1242" y="31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8" name="Line 447"/>
              <p:cNvSpPr>
                <a:spLocks noChangeShapeType="1"/>
              </p:cNvSpPr>
              <p:nvPr/>
            </p:nvSpPr>
            <p:spPr bwMode="auto">
              <a:xfrm>
                <a:off x="1241" y="332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9" name="Line 448"/>
              <p:cNvSpPr>
                <a:spLocks noChangeShapeType="1"/>
              </p:cNvSpPr>
              <p:nvPr/>
            </p:nvSpPr>
            <p:spPr bwMode="auto">
              <a:xfrm>
                <a:off x="1200" y="214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0" name="Line 449"/>
              <p:cNvSpPr>
                <a:spLocks noChangeShapeType="1"/>
              </p:cNvSpPr>
              <p:nvPr/>
            </p:nvSpPr>
            <p:spPr bwMode="auto">
              <a:xfrm>
                <a:off x="1200" y="225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1" name="Line 450"/>
              <p:cNvSpPr>
                <a:spLocks noChangeShapeType="1"/>
              </p:cNvSpPr>
              <p:nvPr/>
            </p:nvSpPr>
            <p:spPr bwMode="auto">
              <a:xfrm>
                <a:off x="1200" y="237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2" name="Line 451"/>
              <p:cNvSpPr>
                <a:spLocks noChangeShapeType="1"/>
              </p:cNvSpPr>
              <p:nvPr/>
            </p:nvSpPr>
            <p:spPr bwMode="auto">
              <a:xfrm>
                <a:off x="1200" y="2484"/>
                <a:ext cx="0" cy="2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3" name="Line 452"/>
              <p:cNvSpPr>
                <a:spLocks noChangeShapeType="1"/>
              </p:cNvSpPr>
              <p:nvPr/>
            </p:nvSpPr>
            <p:spPr bwMode="auto">
              <a:xfrm>
                <a:off x="1200" y="258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4" name="Line 453"/>
              <p:cNvSpPr>
                <a:spLocks noChangeShapeType="1"/>
              </p:cNvSpPr>
              <p:nvPr/>
            </p:nvSpPr>
            <p:spPr bwMode="auto">
              <a:xfrm>
                <a:off x="1200" y="268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5" name="Line 454"/>
              <p:cNvSpPr>
                <a:spLocks noChangeShapeType="1"/>
              </p:cNvSpPr>
              <p:nvPr/>
            </p:nvSpPr>
            <p:spPr bwMode="auto">
              <a:xfrm>
                <a:off x="1200" y="280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6" name="Line 455"/>
              <p:cNvSpPr>
                <a:spLocks noChangeShapeType="1"/>
              </p:cNvSpPr>
              <p:nvPr/>
            </p:nvSpPr>
            <p:spPr bwMode="auto">
              <a:xfrm>
                <a:off x="1200" y="2920"/>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7" name="Line 456"/>
              <p:cNvSpPr>
                <a:spLocks noChangeShapeType="1"/>
              </p:cNvSpPr>
              <p:nvPr/>
            </p:nvSpPr>
            <p:spPr bwMode="auto">
              <a:xfrm>
                <a:off x="1200" y="30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8" name="Line 457"/>
              <p:cNvSpPr>
                <a:spLocks noChangeShapeType="1"/>
              </p:cNvSpPr>
              <p:nvPr/>
            </p:nvSpPr>
            <p:spPr bwMode="auto">
              <a:xfrm>
                <a:off x="1200" y="314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9" name="Line 458"/>
              <p:cNvSpPr>
                <a:spLocks noChangeShapeType="1"/>
              </p:cNvSpPr>
              <p:nvPr/>
            </p:nvSpPr>
            <p:spPr bwMode="auto">
              <a:xfrm>
                <a:off x="1200" y="3253"/>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0" name="Line 459"/>
              <p:cNvSpPr>
                <a:spLocks noChangeShapeType="1"/>
              </p:cNvSpPr>
              <p:nvPr/>
            </p:nvSpPr>
            <p:spPr bwMode="auto">
              <a:xfrm>
                <a:off x="2170" y="1461"/>
                <a:ext cx="0" cy="11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1" name="Line 460"/>
              <p:cNvSpPr>
                <a:spLocks noChangeShapeType="1"/>
              </p:cNvSpPr>
              <p:nvPr/>
            </p:nvSpPr>
            <p:spPr bwMode="auto">
              <a:xfrm>
                <a:off x="2170" y="1681"/>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2" name="Line 461"/>
              <p:cNvSpPr>
                <a:spLocks noChangeShapeType="1"/>
              </p:cNvSpPr>
              <p:nvPr/>
            </p:nvSpPr>
            <p:spPr bwMode="auto">
              <a:xfrm>
                <a:off x="2170" y="188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3" name="Line 462"/>
              <p:cNvSpPr>
                <a:spLocks noChangeShapeType="1"/>
              </p:cNvSpPr>
              <p:nvPr/>
            </p:nvSpPr>
            <p:spPr bwMode="auto">
              <a:xfrm>
                <a:off x="2170" y="2075"/>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4" name="Line 463"/>
              <p:cNvSpPr>
                <a:spLocks noChangeShapeType="1"/>
              </p:cNvSpPr>
              <p:nvPr/>
            </p:nvSpPr>
            <p:spPr bwMode="auto">
              <a:xfrm>
                <a:off x="2170" y="228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5" name="Line 464"/>
              <p:cNvSpPr>
                <a:spLocks noChangeShapeType="1"/>
              </p:cNvSpPr>
              <p:nvPr/>
            </p:nvSpPr>
            <p:spPr bwMode="auto">
              <a:xfrm>
                <a:off x="2170" y="2479"/>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6" name="Line 465"/>
              <p:cNvSpPr>
                <a:spLocks noChangeShapeType="1"/>
              </p:cNvSpPr>
              <p:nvPr/>
            </p:nvSpPr>
            <p:spPr bwMode="auto">
              <a:xfrm>
                <a:off x="2170" y="2675"/>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7" name="Line 466"/>
              <p:cNvSpPr>
                <a:spLocks noChangeShapeType="1"/>
              </p:cNvSpPr>
              <p:nvPr/>
            </p:nvSpPr>
            <p:spPr bwMode="auto">
              <a:xfrm>
                <a:off x="2170" y="28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8" name="Line 467"/>
              <p:cNvSpPr>
                <a:spLocks noChangeShapeType="1"/>
              </p:cNvSpPr>
              <p:nvPr/>
            </p:nvSpPr>
            <p:spPr bwMode="auto">
              <a:xfrm>
                <a:off x="2170" y="30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9" name="Line 468"/>
              <p:cNvSpPr>
                <a:spLocks noChangeShapeType="1"/>
              </p:cNvSpPr>
              <p:nvPr/>
            </p:nvSpPr>
            <p:spPr bwMode="auto">
              <a:xfrm>
                <a:off x="2170" y="32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0" name="Line 469"/>
              <p:cNvSpPr>
                <a:spLocks noChangeShapeType="1"/>
              </p:cNvSpPr>
              <p:nvPr/>
            </p:nvSpPr>
            <p:spPr bwMode="auto">
              <a:xfrm>
                <a:off x="2170" y="348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1" name="Line 470"/>
              <p:cNvSpPr>
                <a:spLocks noChangeShapeType="1"/>
              </p:cNvSpPr>
              <p:nvPr/>
            </p:nvSpPr>
            <p:spPr bwMode="auto">
              <a:xfrm>
                <a:off x="2170" y="3686"/>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grpSp>
      <p:pic>
        <p:nvPicPr>
          <p:cNvPr id="444" name="Picture 47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0509" y="2090208"/>
            <a:ext cx="14001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5" name="Text Box 472"/>
          <p:cNvSpPr txBox="1">
            <a:spLocks noChangeArrowheads="1"/>
          </p:cNvSpPr>
          <p:nvPr/>
        </p:nvSpPr>
        <p:spPr bwMode="auto">
          <a:xfrm>
            <a:off x="3813497" y="1728258"/>
            <a:ext cx="1782762" cy="382862"/>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5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自定义报表工具</a:t>
            </a:r>
            <a:endParaRPr kumimoji="0" lang="en-US" altLang="zh-CN" sz="1200" b="0" i="0" u="none" strike="noStrike" kern="0" cap="none" spc="0" normalizeH="0" baseline="0" noProof="0" dirty="0">
              <a:ln>
                <a:noFill/>
              </a:ln>
              <a:solidFill>
                <a:sysClr val="windowText" lastClr="000000"/>
              </a:solidFill>
              <a:effectLst/>
              <a:uLnTx/>
              <a:uFillTx/>
              <a:latin typeface="+mj-ea"/>
              <a:ea typeface="+mj-ea"/>
            </a:endParaRPr>
          </a:p>
          <a:p>
            <a:pPr marL="0" marR="0" lvl="0" indent="0" algn="ctr" defTabSz="914400" eaLnBrk="1" fontAlgn="auto" latinLnBrk="0" hangingPunct="1">
              <a:lnSpc>
                <a:spcPct val="5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行＋列的简单定义方式</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446" name="Group 473"/>
          <p:cNvGrpSpPr/>
          <p:nvPr/>
        </p:nvGrpSpPr>
        <p:grpSpPr bwMode="auto">
          <a:xfrm>
            <a:off x="5872484" y="2156208"/>
            <a:ext cx="1195388" cy="772201"/>
            <a:chOff x="3890" y="853"/>
            <a:chExt cx="854" cy="626"/>
          </a:xfrm>
        </p:grpSpPr>
        <p:grpSp>
          <p:nvGrpSpPr>
            <p:cNvPr id="447" name="Group 474"/>
            <p:cNvGrpSpPr/>
            <p:nvPr/>
          </p:nvGrpSpPr>
          <p:grpSpPr bwMode="auto">
            <a:xfrm>
              <a:off x="3890" y="853"/>
              <a:ext cx="854" cy="570"/>
              <a:chOff x="4262" y="1229"/>
              <a:chExt cx="1384" cy="757"/>
            </a:xfrm>
          </p:grpSpPr>
          <p:sp>
            <p:nvSpPr>
              <p:cNvPr id="455" name="AutoShape 475"/>
              <p:cNvSpPr>
                <a:spLocks noChangeArrowheads="1"/>
              </p:cNvSpPr>
              <p:nvPr/>
            </p:nvSpPr>
            <p:spPr bwMode="auto">
              <a:xfrm flipV="1">
                <a:off x="4302" y="1619"/>
                <a:ext cx="1288" cy="367"/>
              </a:xfrm>
              <a:prstGeom prst="triangle">
                <a:avLst>
                  <a:gd name="adj" fmla="val 76472"/>
                </a:avLst>
              </a:prstGeom>
              <a:gradFill rotWithShape="0">
                <a:gsLst>
                  <a:gs pos="0">
                    <a:srgbClr val="C0C0C0"/>
                  </a:gs>
                  <a:gs pos="100000">
                    <a:srgbClr val="FFFFFF"/>
                  </a:gs>
                </a:gsLst>
                <a:lin ang="5400000" scaled="1"/>
              </a:gradFill>
              <a:ln w="9525">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6" name="Rectangle 476"/>
              <p:cNvSpPr>
                <a:spLocks noChangeArrowheads="1"/>
              </p:cNvSpPr>
              <p:nvPr/>
            </p:nvSpPr>
            <p:spPr bwMode="auto">
              <a:xfrm>
                <a:off x="4262" y="1229"/>
                <a:ext cx="1384" cy="398"/>
              </a:xfrm>
              <a:prstGeom prst="rect">
                <a:avLst/>
              </a:prstGeom>
              <a:solidFill>
                <a:srgbClr val="FFFFFF"/>
              </a:solidFill>
              <a:ln w="9525">
                <a:solidFill>
                  <a:srgbClr val="B2B2B2"/>
                </a:solidFill>
                <a:miter lim="800000"/>
              </a:ln>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448" name="Picture 477" descr="acopdflogo2"/>
            <p:cNvPicPr preferRelativeResize="0">
              <a:picLocks noChangeArrowheads="1"/>
            </p:cNvPicPr>
            <p:nvPr/>
          </p:nvPicPr>
          <p:blipFill>
            <a:blip r:embed="rId4" cstate="print">
              <a:extLst>
                <a:ext uri="{28A0092B-C50C-407E-A947-70E740481C1C}">
                  <a14:useLocalDpi xmlns:a14="http://schemas.microsoft.com/office/drawing/2010/main" val="0"/>
                </a:ext>
              </a:extLst>
            </a:blip>
            <a:srcRect b="-2910"/>
            <a:stretch>
              <a:fillRect/>
            </a:stretch>
          </p:blipFill>
          <p:spPr bwMode="auto">
            <a:xfrm>
              <a:off x="4525" y="913"/>
              <a:ext cx="179" cy="193"/>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pic>
        <p:pic>
          <p:nvPicPr>
            <p:cNvPr id="449" name="Picture 478" descr="Wordicon"/>
            <p:cNvPicPr preferRelativeResize="0">
              <a:picLocks noChangeArrowheads="1"/>
            </p:cNvPicPr>
            <p:nvPr/>
          </p:nvPicPr>
          <p:blipFill>
            <a:blip r:embed="rId5" cstate="print">
              <a:extLst>
                <a:ext uri="{28A0092B-C50C-407E-A947-70E740481C1C}">
                  <a14:useLocalDpi xmlns:a14="http://schemas.microsoft.com/office/drawing/2010/main" val="0"/>
                </a:ext>
              </a:extLst>
            </a:blip>
            <a:srcRect r="12500" b="14999"/>
            <a:stretch>
              <a:fillRect/>
            </a:stretch>
          </p:blipFill>
          <p:spPr bwMode="auto">
            <a:xfrm>
              <a:off x="4229" y="897"/>
              <a:ext cx="21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 name="Group 479"/>
            <p:cNvGrpSpPr/>
            <p:nvPr/>
          </p:nvGrpSpPr>
          <p:grpSpPr bwMode="auto">
            <a:xfrm>
              <a:off x="4316" y="1171"/>
              <a:ext cx="309" cy="308"/>
              <a:chOff x="2201" y="1245"/>
              <a:chExt cx="694" cy="702"/>
            </a:xfrm>
          </p:grpSpPr>
          <p:sp>
            <p:nvSpPr>
              <p:cNvPr id="452" name="Freeform 480"/>
              <p:cNvSpPr>
                <a:spLocks noChangeAspect="1"/>
              </p:cNvSpPr>
              <p:nvPr/>
            </p:nvSpPr>
            <p:spPr bwMode="ltGray">
              <a:xfrm rot="2991366" flipH="1">
                <a:off x="2073" y="1533"/>
                <a:ext cx="543" cy="285"/>
              </a:xfrm>
              <a:custGeom>
                <a:avLst/>
                <a:gdLst>
                  <a:gd name="T0" fmla="*/ 0 w 1912"/>
                  <a:gd name="T1" fmla="*/ 0 h 1008"/>
                  <a:gd name="T2" fmla="*/ 0 w 1912"/>
                  <a:gd name="T3" fmla="*/ 0 h 1008"/>
                  <a:gd name="T4" fmla="*/ 0 w 1912"/>
                  <a:gd name="T5" fmla="*/ 0 h 1008"/>
                  <a:gd name="T6" fmla="*/ 0 w 1912"/>
                  <a:gd name="T7" fmla="*/ 0 h 1008"/>
                  <a:gd name="T8" fmla="*/ 0 w 1912"/>
                  <a:gd name="T9" fmla="*/ 0 h 1008"/>
                  <a:gd name="T10" fmla="*/ 0 w 1912"/>
                  <a:gd name="T11" fmla="*/ 0 h 1008"/>
                  <a:gd name="T12" fmla="*/ 0 w 1912"/>
                  <a:gd name="T13" fmla="*/ 0 h 1008"/>
                  <a:gd name="T14" fmla="*/ 0 w 1912"/>
                  <a:gd name="T15" fmla="*/ 0 h 1008"/>
                  <a:gd name="T16" fmla="*/ 0 w 1912"/>
                  <a:gd name="T17" fmla="*/ 0 h 1008"/>
                  <a:gd name="T18" fmla="*/ 0 w 1912"/>
                  <a:gd name="T19" fmla="*/ 0 h 1008"/>
                  <a:gd name="T20" fmla="*/ 0 w 1912"/>
                  <a:gd name="T21" fmla="*/ 0 h 1008"/>
                  <a:gd name="T22" fmla="*/ 0 w 1912"/>
                  <a:gd name="T23" fmla="*/ 0 h 1008"/>
                  <a:gd name="T24" fmla="*/ 0 w 1912"/>
                  <a:gd name="T25" fmla="*/ 0 h 1008"/>
                  <a:gd name="T26" fmla="*/ 0 w 1912"/>
                  <a:gd name="T27" fmla="*/ 0 h 1008"/>
                  <a:gd name="T28" fmla="*/ 0 w 1912"/>
                  <a:gd name="T29" fmla="*/ 0 h 1008"/>
                  <a:gd name="T30" fmla="*/ 0 w 1912"/>
                  <a:gd name="T31" fmla="*/ 0 h 1008"/>
                  <a:gd name="T32" fmla="*/ 0 w 1912"/>
                  <a:gd name="T33" fmla="*/ 0 h 1008"/>
                  <a:gd name="T34" fmla="*/ 0 w 1912"/>
                  <a:gd name="T35" fmla="*/ 0 h 1008"/>
                  <a:gd name="T36" fmla="*/ 0 w 1912"/>
                  <a:gd name="T37" fmla="*/ 0 h 1008"/>
                  <a:gd name="T38" fmla="*/ 0 w 1912"/>
                  <a:gd name="T39" fmla="*/ 0 h 1008"/>
                  <a:gd name="T40" fmla="*/ 0 w 1912"/>
                  <a:gd name="T41" fmla="*/ 0 h 1008"/>
                  <a:gd name="T42" fmla="*/ 0 w 1912"/>
                  <a:gd name="T43" fmla="*/ 0 h 1008"/>
                  <a:gd name="T44" fmla="*/ 0 w 1912"/>
                  <a:gd name="T45" fmla="*/ 0 h 1008"/>
                  <a:gd name="T46" fmla="*/ 0 w 1912"/>
                  <a:gd name="T47" fmla="*/ 0 h 1008"/>
                  <a:gd name="T48" fmla="*/ 0 w 1912"/>
                  <a:gd name="T49" fmla="*/ 0 h 1008"/>
                  <a:gd name="T50" fmla="*/ 0 w 1912"/>
                  <a:gd name="T51" fmla="*/ 0 h 1008"/>
                  <a:gd name="T52" fmla="*/ 0 w 1912"/>
                  <a:gd name="T53" fmla="*/ 0 h 1008"/>
                  <a:gd name="T54" fmla="*/ 0 w 1912"/>
                  <a:gd name="T55" fmla="*/ 0 h 1008"/>
                  <a:gd name="T56" fmla="*/ 0 w 1912"/>
                  <a:gd name="T57" fmla="*/ 0 h 1008"/>
                  <a:gd name="T58" fmla="*/ 0 w 1912"/>
                  <a:gd name="T59" fmla="*/ 0 h 1008"/>
                  <a:gd name="T60" fmla="*/ 0 w 1912"/>
                  <a:gd name="T61" fmla="*/ 0 h 1008"/>
                  <a:gd name="T62" fmla="*/ 0 w 1912"/>
                  <a:gd name="T63" fmla="*/ 0 h 1008"/>
                  <a:gd name="T64" fmla="*/ 0 w 1912"/>
                  <a:gd name="T65" fmla="*/ 0 h 1008"/>
                  <a:gd name="T66" fmla="*/ 0 w 1912"/>
                  <a:gd name="T67" fmla="*/ 0 h 1008"/>
                  <a:gd name="T68" fmla="*/ 0 w 1912"/>
                  <a:gd name="T69" fmla="*/ 0 h 1008"/>
                  <a:gd name="T70" fmla="*/ 0 w 1912"/>
                  <a:gd name="T71" fmla="*/ 0 h 1008"/>
                  <a:gd name="T72" fmla="*/ 0 w 1912"/>
                  <a:gd name="T73" fmla="*/ 0 h 1008"/>
                  <a:gd name="T74" fmla="*/ 0 w 1912"/>
                  <a:gd name="T75" fmla="*/ 0 h 1008"/>
                  <a:gd name="T76" fmla="*/ 0 w 1912"/>
                  <a:gd name="T77" fmla="*/ 0 h 1008"/>
                  <a:gd name="T78" fmla="*/ 0 w 1912"/>
                  <a:gd name="T79" fmla="*/ 0 h 1008"/>
                  <a:gd name="T80" fmla="*/ 0 w 1912"/>
                  <a:gd name="T81" fmla="*/ 0 h 1008"/>
                  <a:gd name="T82" fmla="*/ 0 w 1912"/>
                  <a:gd name="T83" fmla="*/ 0 h 1008"/>
                  <a:gd name="T84" fmla="*/ 0 w 1912"/>
                  <a:gd name="T85" fmla="*/ 0 h 1008"/>
                  <a:gd name="T86" fmla="*/ 0 w 1912"/>
                  <a:gd name="T87" fmla="*/ 0 h 1008"/>
                  <a:gd name="T88" fmla="*/ 0 w 1912"/>
                  <a:gd name="T89" fmla="*/ 0 h 1008"/>
                  <a:gd name="T90" fmla="*/ 0 w 1912"/>
                  <a:gd name="T91" fmla="*/ 0 h 1008"/>
                  <a:gd name="T92" fmla="*/ 0 w 1912"/>
                  <a:gd name="T93" fmla="*/ 0 h 1008"/>
                  <a:gd name="T94" fmla="*/ 0 w 1912"/>
                  <a:gd name="T95" fmla="*/ 0 h 1008"/>
                  <a:gd name="T96" fmla="*/ 0 w 1912"/>
                  <a:gd name="T97" fmla="*/ 0 h 1008"/>
                  <a:gd name="T98" fmla="*/ 0 w 1912"/>
                  <a:gd name="T99" fmla="*/ 0 h 10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912"/>
                  <a:gd name="T151" fmla="*/ 0 h 1008"/>
                  <a:gd name="T152" fmla="*/ 1912 w 1912"/>
                  <a:gd name="T153" fmla="*/ 1008 h 10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912" h="1008">
                    <a:moveTo>
                      <a:pt x="961" y="996"/>
                    </a:moveTo>
                    <a:lnTo>
                      <a:pt x="981" y="992"/>
                    </a:lnTo>
                    <a:lnTo>
                      <a:pt x="1007" y="988"/>
                    </a:lnTo>
                    <a:lnTo>
                      <a:pt x="1033" y="982"/>
                    </a:lnTo>
                    <a:lnTo>
                      <a:pt x="1052" y="978"/>
                    </a:lnTo>
                    <a:lnTo>
                      <a:pt x="1074" y="972"/>
                    </a:lnTo>
                    <a:lnTo>
                      <a:pt x="1096" y="966"/>
                    </a:lnTo>
                    <a:lnTo>
                      <a:pt x="1118" y="960"/>
                    </a:lnTo>
                    <a:lnTo>
                      <a:pt x="1137" y="954"/>
                    </a:lnTo>
                    <a:lnTo>
                      <a:pt x="1159" y="945"/>
                    </a:lnTo>
                    <a:lnTo>
                      <a:pt x="1187" y="935"/>
                    </a:lnTo>
                    <a:lnTo>
                      <a:pt x="1210" y="925"/>
                    </a:lnTo>
                    <a:lnTo>
                      <a:pt x="1232" y="915"/>
                    </a:lnTo>
                    <a:lnTo>
                      <a:pt x="1257" y="904"/>
                    </a:lnTo>
                    <a:lnTo>
                      <a:pt x="1281" y="892"/>
                    </a:lnTo>
                    <a:lnTo>
                      <a:pt x="1303" y="881"/>
                    </a:lnTo>
                    <a:lnTo>
                      <a:pt x="1323" y="868"/>
                    </a:lnTo>
                    <a:lnTo>
                      <a:pt x="1341" y="857"/>
                    </a:lnTo>
                    <a:lnTo>
                      <a:pt x="1360" y="844"/>
                    </a:lnTo>
                    <a:lnTo>
                      <a:pt x="1381" y="832"/>
                    </a:lnTo>
                    <a:lnTo>
                      <a:pt x="1404" y="817"/>
                    </a:lnTo>
                    <a:lnTo>
                      <a:pt x="1424" y="801"/>
                    </a:lnTo>
                    <a:lnTo>
                      <a:pt x="1444" y="786"/>
                    </a:lnTo>
                    <a:lnTo>
                      <a:pt x="1462" y="773"/>
                    </a:lnTo>
                    <a:lnTo>
                      <a:pt x="1492" y="749"/>
                    </a:lnTo>
                    <a:lnTo>
                      <a:pt x="1520" y="724"/>
                    </a:lnTo>
                    <a:lnTo>
                      <a:pt x="1547" y="697"/>
                    </a:lnTo>
                    <a:lnTo>
                      <a:pt x="1576" y="665"/>
                    </a:lnTo>
                    <a:lnTo>
                      <a:pt x="1595" y="642"/>
                    </a:lnTo>
                    <a:lnTo>
                      <a:pt x="1617" y="616"/>
                    </a:lnTo>
                    <a:lnTo>
                      <a:pt x="1641" y="587"/>
                    </a:lnTo>
                    <a:lnTo>
                      <a:pt x="1662" y="559"/>
                    </a:lnTo>
                    <a:lnTo>
                      <a:pt x="1682" y="528"/>
                    </a:lnTo>
                    <a:lnTo>
                      <a:pt x="1706" y="493"/>
                    </a:lnTo>
                    <a:lnTo>
                      <a:pt x="1912" y="614"/>
                    </a:lnTo>
                    <a:lnTo>
                      <a:pt x="1710" y="0"/>
                    </a:lnTo>
                    <a:lnTo>
                      <a:pt x="1056" y="117"/>
                    </a:lnTo>
                    <a:lnTo>
                      <a:pt x="1276" y="242"/>
                    </a:lnTo>
                    <a:lnTo>
                      <a:pt x="1258" y="268"/>
                    </a:lnTo>
                    <a:lnTo>
                      <a:pt x="1238" y="291"/>
                    </a:lnTo>
                    <a:lnTo>
                      <a:pt x="1218" y="314"/>
                    </a:lnTo>
                    <a:lnTo>
                      <a:pt x="1199" y="336"/>
                    </a:lnTo>
                    <a:lnTo>
                      <a:pt x="1182" y="352"/>
                    </a:lnTo>
                    <a:lnTo>
                      <a:pt x="1165" y="371"/>
                    </a:lnTo>
                    <a:lnTo>
                      <a:pt x="1145" y="386"/>
                    </a:lnTo>
                    <a:lnTo>
                      <a:pt x="1123" y="403"/>
                    </a:lnTo>
                    <a:lnTo>
                      <a:pt x="1097" y="421"/>
                    </a:lnTo>
                    <a:lnTo>
                      <a:pt x="1075" y="435"/>
                    </a:lnTo>
                    <a:lnTo>
                      <a:pt x="1056" y="446"/>
                    </a:lnTo>
                    <a:lnTo>
                      <a:pt x="1029" y="461"/>
                    </a:lnTo>
                    <a:lnTo>
                      <a:pt x="1005" y="471"/>
                    </a:lnTo>
                    <a:lnTo>
                      <a:pt x="984" y="478"/>
                    </a:lnTo>
                    <a:lnTo>
                      <a:pt x="962" y="485"/>
                    </a:lnTo>
                    <a:lnTo>
                      <a:pt x="930" y="494"/>
                    </a:lnTo>
                    <a:lnTo>
                      <a:pt x="898" y="498"/>
                    </a:lnTo>
                    <a:lnTo>
                      <a:pt x="867" y="502"/>
                    </a:lnTo>
                    <a:lnTo>
                      <a:pt x="819" y="504"/>
                    </a:lnTo>
                    <a:lnTo>
                      <a:pt x="758" y="505"/>
                    </a:lnTo>
                    <a:lnTo>
                      <a:pt x="711" y="498"/>
                    </a:lnTo>
                    <a:lnTo>
                      <a:pt x="668" y="489"/>
                    </a:lnTo>
                    <a:lnTo>
                      <a:pt x="619" y="474"/>
                    </a:lnTo>
                    <a:lnTo>
                      <a:pt x="575" y="456"/>
                    </a:lnTo>
                    <a:lnTo>
                      <a:pt x="531" y="434"/>
                    </a:lnTo>
                    <a:lnTo>
                      <a:pt x="492" y="408"/>
                    </a:lnTo>
                    <a:lnTo>
                      <a:pt x="453" y="374"/>
                    </a:lnTo>
                    <a:lnTo>
                      <a:pt x="0" y="637"/>
                    </a:lnTo>
                    <a:lnTo>
                      <a:pt x="18" y="659"/>
                    </a:lnTo>
                    <a:lnTo>
                      <a:pt x="45" y="684"/>
                    </a:lnTo>
                    <a:lnTo>
                      <a:pt x="67" y="706"/>
                    </a:lnTo>
                    <a:lnTo>
                      <a:pt x="89" y="727"/>
                    </a:lnTo>
                    <a:lnTo>
                      <a:pt x="110" y="748"/>
                    </a:lnTo>
                    <a:lnTo>
                      <a:pt x="137" y="769"/>
                    </a:lnTo>
                    <a:lnTo>
                      <a:pt x="161" y="788"/>
                    </a:lnTo>
                    <a:lnTo>
                      <a:pt x="185" y="806"/>
                    </a:lnTo>
                    <a:lnTo>
                      <a:pt x="212" y="823"/>
                    </a:lnTo>
                    <a:lnTo>
                      <a:pt x="239" y="842"/>
                    </a:lnTo>
                    <a:lnTo>
                      <a:pt x="266" y="859"/>
                    </a:lnTo>
                    <a:lnTo>
                      <a:pt x="291" y="874"/>
                    </a:lnTo>
                    <a:lnTo>
                      <a:pt x="316" y="888"/>
                    </a:lnTo>
                    <a:lnTo>
                      <a:pt x="341" y="900"/>
                    </a:lnTo>
                    <a:lnTo>
                      <a:pt x="373" y="915"/>
                    </a:lnTo>
                    <a:lnTo>
                      <a:pt x="404" y="929"/>
                    </a:lnTo>
                    <a:lnTo>
                      <a:pt x="439" y="942"/>
                    </a:lnTo>
                    <a:lnTo>
                      <a:pt x="466" y="952"/>
                    </a:lnTo>
                    <a:lnTo>
                      <a:pt x="491" y="962"/>
                    </a:lnTo>
                    <a:lnTo>
                      <a:pt x="520" y="970"/>
                    </a:lnTo>
                    <a:lnTo>
                      <a:pt x="549" y="978"/>
                    </a:lnTo>
                    <a:lnTo>
                      <a:pt x="577" y="985"/>
                    </a:lnTo>
                    <a:lnTo>
                      <a:pt x="610" y="991"/>
                    </a:lnTo>
                    <a:lnTo>
                      <a:pt x="643" y="997"/>
                    </a:lnTo>
                    <a:lnTo>
                      <a:pt x="677" y="1001"/>
                    </a:lnTo>
                    <a:lnTo>
                      <a:pt x="712" y="1004"/>
                    </a:lnTo>
                    <a:lnTo>
                      <a:pt x="738" y="1005"/>
                    </a:lnTo>
                    <a:lnTo>
                      <a:pt x="775" y="1008"/>
                    </a:lnTo>
                    <a:lnTo>
                      <a:pt x="811" y="1008"/>
                    </a:lnTo>
                    <a:lnTo>
                      <a:pt x="839" y="1007"/>
                    </a:lnTo>
                    <a:lnTo>
                      <a:pt x="870" y="1005"/>
                    </a:lnTo>
                    <a:lnTo>
                      <a:pt x="904" y="1003"/>
                    </a:lnTo>
                    <a:lnTo>
                      <a:pt x="935" y="999"/>
                    </a:lnTo>
                    <a:lnTo>
                      <a:pt x="961" y="996"/>
                    </a:lnTo>
                    <a:close/>
                  </a:path>
                </a:pathLst>
              </a:custGeom>
              <a:gradFill rotWithShape="0">
                <a:gsLst>
                  <a:gs pos="0">
                    <a:srgbClr val="003399"/>
                  </a:gs>
                  <a:gs pos="100000">
                    <a:srgbClr val="91A7D3"/>
                  </a:gs>
                </a:gsLst>
                <a:lin ang="540000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3" name="Freeform 481"/>
              <p:cNvSpPr>
                <a:spLocks noChangeAspect="1"/>
              </p:cNvSpPr>
              <p:nvPr/>
            </p:nvSpPr>
            <p:spPr bwMode="ltGray">
              <a:xfrm rot="2991366" flipH="1">
                <a:off x="2505" y="1469"/>
                <a:ext cx="273" cy="507"/>
              </a:xfrm>
              <a:custGeom>
                <a:avLst/>
                <a:gdLst>
                  <a:gd name="T0" fmla="*/ 0 w 970"/>
                  <a:gd name="T1" fmla="*/ 0 h 1797"/>
                  <a:gd name="T2" fmla="*/ 0 w 970"/>
                  <a:gd name="T3" fmla="*/ 0 h 1797"/>
                  <a:gd name="T4" fmla="*/ 0 w 970"/>
                  <a:gd name="T5" fmla="*/ 0 h 1797"/>
                  <a:gd name="T6" fmla="*/ 0 w 970"/>
                  <a:gd name="T7" fmla="*/ 0 h 1797"/>
                  <a:gd name="T8" fmla="*/ 0 w 970"/>
                  <a:gd name="T9" fmla="*/ 0 h 1797"/>
                  <a:gd name="T10" fmla="*/ 0 w 970"/>
                  <a:gd name="T11" fmla="*/ 0 h 1797"/>
                  <a:gd name="T12" fmla="*/ 0 w 970"/>
                  <a:gd name="T13" fmla="*/ 0 h 1797"/>
                  <a:gd name="T14" fmla="*/ 0 w 970"/>
                  <a:gd name="T15" fmla="*/ 0 h 1797"/>
                  <a:gd name="T16" fmla="*/ 0 w 970"/>
                  <a:gd name="T17" fmla="*/ 0 h 1797"/>
                  <a:gd name="T18" fmla="*/ 0 w 970"/>
                  <a:gd name="T19" fmla="*/ 0 h 1797"/>
                  <a:gd name="T20" fmla="*/ 0 w 970"/>
                  <a:gd name="T21" fmla="*/ 0 h 1797"/>
                  <a:gd name="T22" fmla="*/ 0 w 970"/>
                  <a:gd name="T23" fmla="*/ 0 h 1797"/>
                  <a:gd name="T24" fmla="*/ 0 w 970"/>
                  <a:gd name="T25" fmla="*/ 0 h 1797"/>
                  <a:gd name="T26" fmla="*/ 0 w 970"/>
                  <a:gd name="T27" fmla="*/ 0 h 1797"/>
                  <a:gd name="T28" fmla="*/ 0 w 970"/>
                  <a:gd name="T29" fmla="*/ 0 h 1797"/>
                  <a:gd name="T30" fmla="*/ 0 w 970"/>
                  <a:gd name="T31" fmla="*/ 0 h 1797"/>
                  <a:gd name="T32" fmla="*/ 0 w 970"/>
                  <a:gd name="T33" fmla="*/ 0 h 1797"/>
                  <a:gd name="T34" fmla="*/ 0 w 970"/>
                  <a:gd name="T35" fmla="*/ 0 h 1797"/>
                  <a:gd name="T36" fmla="*/ 0 w 970"/>
                  <a:gd name="T37" fmla="*/ 0 h 1797"/>
                  <a:gd name="T38" fmla="*/ 0 w 970"/>
                  <a:gd name="T39" fmla="*/ 0 h 1797"/>
                  <a:gd name="T40" fmla="*/ 0 w 970"/>
                  <a:gd name="T41" fmla="*/ 0 h 1797"/>
                  <a:gd name="T42" fmla="*/ 0 w 970"/>
                  <a:gd name="T43" fmla="*/ 0 h 1797"/>
                  <a:gd name="T44" fmla="*/ 0 w 970"/>
                  <a:gd name="T45" fmla="*/ 0 h 1797"/>
                  <a:gd name="T46" fmla="*/ 0 w 970"/>
                  <a:gd name="T47" fmla="*/ 0 h 1797"/>
                  <a:gd name="T48" fmla="*/ 0 w 970"/>
                  <a:gd name="T49" fmla="*/ 0 h 1797"/>
                  <a:gd name="T50" fmla="*/ 0 w 970"/>
                  <a:gd name="T51" fmla="*/ 0 h 1797"/>
                  <a:gd name="T52" fmla="*/ 0 w 970"/>
                  <a:gd name="T53" fmla="*/ 0 h 1797"/>
                  <a:gd name="T54" fmla="*/ 0 w 970"/>
                  <a:gd name="T55" fmla="*/ 0 h 1797"/>
                  <a:gd name="T56" fmla="*/ 0 w 970"/>
                  <a:gd name="T57" fmla="*/ 0 h 1797"/>
                  <a:gd name="T58" fmla="*/ 0 w 970"/>
                  <a:gd name="T59" fmla="*/ 0 h 1797"/>
                  <a:gd name="T60" fmla="*/ 0 w 970"/>
                  <a:gd name="T61" fmla="*/ 0 h 1797"/>
                  <a:gd name="T62" fmla="*/ 0 w 970"/>
                  <a:gd name="T63" fmla="*/ 0 h 1797"/>
                  <a:gd name="T64" fmla="*/ 0 w 970"/>
                  <a:gd name="T65" fmla="*/ 0 h 1797"/>
                  <a:gd name="T66" fmla="*/ 0 w 970"/>
                  <a:gd name="T67" fmla="*/ 0 h 1797"/>
                  <a:gd name="T68" fmla="*/ 0 w 970"/>
                  <a:gd name="T69" fmla="*/ 0 h 1797"/>
                  <a:gd name="T70" fmla="*/ 0 w 970"/>
                  <a:gd name="T71" fmla="*/ 0 h 1797"/>
                  <a:gd name="T72" fmla="*/ 0 w 970"/>
                  <a:gd name="T73" fmla="*/ 0 h 1797"/>
                  <a:gd name="T74" fmla="*/ 0 w 970"/>
                  <a:gd name="T75" fmla="*/ 0 h 1797"/>
                  <a:gd name="T76" fmla="*/ 0 w 970"/>
                  <a:gd name="T77" fmla="*/ 0 h 1797"/>
                  <a:gd name="T78" fmla="*/ 0 w 970"/>
                  <a:gd name="T79" fmla="*/ 0 h 1797"/>
                  <a:gd name="T80" fmla="*/ 0 w 970"/>
                  <a:gd name="T81" fmla="*/ 0 h 1797"/>
                  <a:gd name="T82" fmla="*/ 0 w 970"/>
                  <a:gd name="T83" fmla="*/ 0 h 1797"/>
                  <a:gd name="T84" fmla="*/ 0 w 970"/>
                  <a:gd name="T85" fmla="*/ 0 h 1797"/>
                  <a:gd name="T86" fmla="*/ 0 w 970"/>
                  <a:gd name="T87" fmla="*/ 0 h 1797"/>
                  <a:gd name="T88" fmla="*/ 0 w 970"/>
                  <a:gd name="T89" fmla="*/ 0 h 1797"/>
                  <a:gd name="T90" fmla="*/ 0 w 970"/>
                  <a:gd name="T91" fmla="*/ 0 h 1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70"/>
                  <a:gd name="T139" fmla="*/ 0 h 1797"/>
                  <a:gd name="T140" fmla="*/ 970 w 970"/>
                  <a:gd name="T141" fmla="*/ 1797 h 1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70" h="1797">
                    <a:moveTo>
                      <a:pt x="970" y="0"/>
                    </a:moveTo>
                    <a:lnTo>
                      <a:pt x="949" y="4"/>
                    </a:lnTo>
                    <a:lnTo>
                      <a:pt x="928" y="7"/>
                    </a:lnTo>
                    <a:lnTo>
                      <a:pt x="900" y="14"/>
                    </a:lnTo>
                    <a:lnTo>
                      <a:pt x="879" y="18"/>
                    </a:lnTo>
                    <a:lnTo>
                      <a:pt x="857" y="25"/>
                    </a:lnTo>
                    <a:lnTo>
                      <a:pt x="836" y="31"/>
                    </a:lnTo>
                    <a:lnTo>
                      <a:pt x="814" y="37"/>
                    </a:lnTo>
                    <a:lnTo>
                      <a:pt x="793" y="43"/>
                    </a:lnTo>
                    <a:lnTo>
                      <a:pt x="771" y="52"/>
                    </a:lnTo>
                    <a:lnTo>
                      <a:pt x="745" y="62"/>
                    </a:lnTo>
                    <a:lnTo>
                      <a:pt x="723" y="72"/>
                    </a:lnTo>
                    <a:lnTo>
                      <a:pt x="700" y="82"/>
                    </a:lnTo>
                    <a:lnTo>
                      <a:pt x="676" y="93"/>
                    </a:lnTo>
                    <a:lnTo>
                      <a:pt x="652" y="105"/>
                    </a:lnTo>
                    <a:lnTo>
                      <a:pt x="630" y="116"/>
                    </a:lnTo>
                    <a:lnTo>
                      <a:pt x="609" y="129"/>
                    </a:lnTo>
                    <a:lnTo>
                      <a:pt x="591" y="140"/>
                    </a:lnTo>
                    <a:lnTo>
                      <a:pt x="572" y="153"/>
                    </a:lnTo>
                    <a:lnTo>
                      <a:pt x="551" y="165"/>
                    </a:lnTo>
                    <a:lnTo>
                      <a:pt x="528" y="180"/>
                    </a:lnTo>
                    <a:lnTo>
                      <a:pt x="507" y="197"/>
                    </a:lnTo>
                    <a:lnTo>
                      <a:pt x="488" y="212"/>
                    </a:lnTo>
                    <a:lnTo>
                      <a:pt x="469" y="225"/>
                    </a:lnTo>
                    <a:lnTo>
                      <a:pt x="438" y="251"/>
                    </a:lnTo>
                    <a:lnTo>
                      <a:pt x="408" y="280"/>
                    </a:lnTo>
                    <a:lnTo>
                      <a:pt x="383" y="302"/>
                    </a:lnTo>
                    <a:lnTo>
                      <a:pt x="355" y="334"/>
                    </a:lnTo>
                    <a:lnTo>
                      <a:pt x="335" y="357"/>
                    </a:lnTo>
                    <a:lnTo>
                      <a:pt x="313" y="383"/>
                    </a:lnTo>
                    <a:lnTo>
                      <a:pt x="289" y="413"/>
                    </a:lnTo>
                    <a:lnTo>
                      <a:pt x="269" y="440"/>
                    </a:lnTo>
                    <a:lnTo>
                      <a:pt x="250" y="472"/>
                    </a:lnTo>
                    <a:lnTo>
                      <a:pt x="230" y="503"/>
                    </a:lnTo>
                    <a:lnTo>
                      <a:pt x="210" y="536"/>
                    </a:lnTo>
                    <a:lnTo>
                      <a:pt x="194" y="564"/>
                    </a:lnTo>
                    <a:lnTo>
                      <a:pt x="179" y="600"/>
                    </a:lnTo>
                    <a:lnTo>
                      <a:pt x="163" y="634"/>
                    </a:lnTo>
                    <a:lnTo>
                      <a:pt x="150" y="669"/>
                    </a:lnTo>
                    <a:lnTo>
                      <a:pt x="137" y="707"/>
                    </a:lnTo>
                    <a:lnTo>
                      <a:pt x="120" y="754"/>
                    </a:lnTo>
                    <a:lnTo>
                      <a:pt x="109" y="798"/>
                    </a:lnTo>
                    <a:lnTo>
                      <a:pt x="99" y="843"/>
                    </a:lnTo>
                    <a:lnTo>
                      <a:pt x="93" y="887"/>
                    </a:lnTo>
                    <a:lnTo>
                      <a:pt x="85" y="939"/>
                    </a:lnTo>
                    <a:lnTo>
                      <a:pt x="80" y="1002"/>
                    </a:lnTo>
                    <a:lnTo>
                      <a:pt x="79" y="1053"/>
                    </a:lnTo>
                    <a:lnTo>
                      <a:pt x="80" y="1102"/>
                    </a:lnTo>
                    <a:lnTo>
                      <a:pt x="84" y="1149"/>
                    </a:lnTo>
                    <a:lnTo>
                      <a:pt x="90" y="1193"/>
                    </a:lnTo>
                    <a:lnTo>
                      <a:pt x="95" y="1239"/>
                    </a:lnTo>
                    <a:lnTo>
                      <a:pt x="105" y="1287"/>
                    </a:lnTo>
                    <a:lnTo>
                      <a:pt x="118" y="1337"/>
                    </a:lnTo>
                    <a:lnTo>
                      <a:pt x="135" y="1389"/>
                    </a:lnTo>
                    <a:lnTo>
                      <a:pt x="151" y="1437"/>
                    </a:lnTo>
                    <a:lnTo>
                      <a:pt x="170" y="1484"/>
                    </a:lnTo>
                    <a:lnTo>
                      <a:pt x="192" y="1530"/>
                    </a:lnTo>
                    <a:lnTo>
                      <a:pt x="218" y="1574"/>
                    </a:lnTo>
                    <a:lnTo>
                      <a:pt x="0" y="1698"/>
                    </a:lnTo>
                    <a:lnTo>
                      <a:pt x="665" y="1797"/>
                    </a:lnTo>
                    <a:lnTo>
                      <a:pt x="909" y="1184"/>
                    </a:lnTo>
                    <a:lnTo>
                      <a:pt x="654" y="1322"/>
                    </a:lnTo>
                    <a:lnTo>
                      <a:pt x="629" y="1282"/>
                    </a:lnTo>
                    <a:lnTo>
                      <a:pt x="614" y="1247"/>
                    </a:lnTo>
                    <a:lnTo>
                      <a:pt x="599" y="1211"/>
                    </a:lnTo>
                    <a:lnTo>
                      <a:pt x="589" y="1175"/>
                    </a:lnTo>
                    <a:lnTo>
                      <a:pt x="583" y="1140"/>
                    </a:lnTo>
                    <a:lnTo>
                      <a:pt x="581" y="1105"/>
                    </a:lnTo>
                    <a:lnTo>
                      <a:pt x="577" y="1071"/>
                    </a:lnTo>
                    <a:lnTo>
                      <a:pt x="577" y="1037"/>
                    </a:lnTo>
                    <a:lnTo>
                      <a:pt x="580" y="997"/>
                    </a:lnTo>
                    <a:lnTo>
                      <a:pt x="584" y="957"/>
                    </a:lnTo>
                    <a:lnTo>
                      <a:pt x="593" y="913"/>
                    </a:lnTo>
                    <a:lnTo>
                      <a:pt x="603" y="878"/>
                    </a:lnTo>
                    <a:lnTo>
                      <a:pt x="618" y="839"/>
                    </a:lnTo>
                    <a:lnTo>
                      <a:pt x="631" y="805"/>
                    </a:lnTo>
                    <a:lnTo>
                      <a:pt x="650" y="772"/>
                    </a:lnTo>
                    <a:lnTo>
                      <a:pt x="665" y="747"/>
                    </a:lnTo>
                    <a:lnTo>
                      <a:pt x="680" y="726"/>
                    </a:lnTo>
                    <a:lnTo>
                      <a:pt x="696" y="705"/>
                    </a:lnTo>
                    <a:lnTo>
                      <a:pt x="713" y="684"/>
                    </a:lnTo>
                    <a:lnTo>
                      <a:pt x="732" y="662"/>
                    </a:lnTo>
                    <a:lnTo>
                      <a:pt x="748" y="647"/>
                    </a:lnTo>
                    <a:lnTo>
                      <a:pt x="767" y="627"/>
                    </a:lnTo>
                    <a:lnTo>
                      <a:pt x="786" y="612"/>
                    </a:lnTo>
                    <a:lnTo>
                      <a:pt x="808" y="595"/>
                    </a:lnTo>
                    <a:lnTo>
                      <a:pt x="834" y="578"/>
                    </a:lnTo>
                    <a:lnTo>
                      <a:pt x="856" y="563"/>
                    </a:lnTo>
                    <a:lnTo>
                      <a:pt x="874" y="552"/>
                    </a:lnTo>
                    <a:lnTo>
                      <a:pt x="902" y="537"/>
                    </a:lnTo>
                    <a:lnTo>
                      <a:pt x="928" y="526"/>
                    </a:lnTo>
                    <a:lnTo>
                      <a:pt x="970" y="514"/>
                    </a:lnTo>
                    <a:lnTo>
                      <a:pt x="970" y="0"/>
                    </a:lnTo>
                    <a:close/>
                  </a:path>
                </a:pathLst>
              </a:custGeom>
              <a:gradFill rotWithShape="0">
                <a:gsLst>
                  <a:gs pos="0">
                    <a:srgbClr val="003399"/>
                  </a:gs>
                  <a:gs pos="100000">
                    <a:srgbClr val="91A7D3"/>
                  </a:gs>
                </a:gsLst>
                <a:lin ang="1890000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4" name="Freeform 482"/>
              <p:cNvSpPr>
                <a:spLocks noChangeAspect="1"/>
              </p:cNvSpPr>
              <p:nvPr/>
            </p:nvSpPr>
            <p:spPr bwMode="ltGray">
              <a:xfrm rot="2991366" flipH="1">
                <a:off x="2329" y="1221"/>
                <a:ext cx="408" cy="458"/>
              </a:xfrm>
              <a:custGeom>
                <a:avLst/>
                <a:gdLst>
                  <a:gd name="T0" fmla="*/ 0 w 1441"/>
                  <a:gd name="T1" fmla="*/ 0 h 1626"/>
                  <a:gd name="T2" fmla="*/ 0 w 1441"/>
                  <a:gd name="T3" fmla="*/ 0 h 1626"/>
                  <a:gd name="T4" fmla="*/ 0 w 1441"/>
                  <a:gd name="T5" fmla="*/ 0 h 1626"/>
                  <a:gd name="T6" fmla="*/ 0 w 1441"/>
                  <a:gd name="T7" fmla="*/ 0 h 1626"/>
                  <a:gd name="T8" fmla="*/ 0 w 1441"/>
                  <a:gd name="T9" fmla="*/ 0 h 1626"/>
                  <a:gd name="T10" fmla="*/ 0 w 1441"/>
                  <a:gd name="T11" fmla="*/ 0 h 1626"/>
                  <a:gd name="T12" fmla="*/ 0 w 1441"/>
                  <a:gd name="T13" fmla="*/ 0 h 1626"/>
                  <a:gd name="T14" fmla="*/ 0 w 1441"/>
                  <a:gd name="T15" fmla="*/ 0 h 1626"/>
                  <a:gd name="T16" fmla="*/ 0 w 1441"/>
                  <a:gd name="T17" fmla="*/ 0 h 1626"/>
                  <a:gd name="T18" fmla="*/ 0 w 1441"/>
                  <a:gd name="T19" fmla="*/ 0 h 1626"/>
                  <a:gd name="T20" fmla="*/ 0 w 1441"/>
                  <a:gd name="T21" fmla="*/ 0 h 1626"/>
                  <a:gd name="T22" fmla="*/ 0 w 1441"/>
                  <a:gd name="T23" fmla="*/ 0 h 1626"/>
                  <a:gd name="T24" fmla="*/ 0 w 1441"/>
                  <a:gd name="T25" fmla="*/ 0 h 1626"/>
                  <a:gd name="T26" fmla="*/ 0 w 1441"/>
                  <a:gd name="T27" fmla="*/ 0 h 1626"/>
                  <a:gd name="T28" fmla="*/ 0 w 1441"/>
                  <a:gd name="T29" fmla="*/ 0 h 1626"/>
                  <a:gd name="T30" fmla="*/ 0 w 1441"/>
                  <a:gd name="T31" fmla="*/ 0 h 1626"/>
                  <a:gd name="T32" fmla="*/ 0 w 1441"/>
                  <a:gd name="T33" fmla="*/ 0 h 1626"/>
                  <a:gd name="T34" fmla="*/ 0 w 1441"/>
                  <a:gd name="T35" fmla="*/ 0 h 1626"/>
                  <a:gd name="T36" fmla="*/ 0 w 1441"/>
                  <a:gd name="T37" fmla="*/ 0 h 1626"/>
                  <a:gd name="T38" fmla="*/ 0 w 1441"/>
                  <a:gd name="T39" fmla="*/ 0 h 1626"/>
                  <a:gd name="T40" fmla="*/ 0 w 1441"/>
                  <a:gd name="T41" fmla="*/ 0 h 1626"/>
                  <a:gd name="T42" fmla="*/ 0 w 1441"/>
                  <a:gd name="T43" fmla="*/ 0 h 1626"/>
                  <a:gd name="T44" fmla="*/ 0 w 1441"/>
                  <a:gd name="T45" fmla="*/ 0 h 1626"/>
                  <a:gd name="T46" fmla="*/ 0 w 1441"/>
                  <a:gd name="T47" fmla="*/ 0 h 1626"/>
                  <a:gd name="T48" fmla="*/ 0 w 1441"/>
                  <a:gd name="T49" fmla="*/ 0 h 1626"/>
                  <a:gd name="T50" fmla="*/ 0 w 1441"/>
                  <a:gd name="T51" fmla="*/ 0 h 1626"/>
                  <a:gd name="T52" fmla="*/ 0 w 1441"/>
                  <a:gd name="T53" fmla="*/ 0 h 1626"/>
                  <a:gd name="T54" fmla="*/ 0 w 1441"/>
                  <a:gd name="T55" fmla="*/ 0 h 1626"/>
                  <a:gd name="T56" fmla="*/ 0 w 1441"/>
                  <a:gd name="T57" fmla="*/ 0 h 1626"/>
                  <a:gd name="T58" fmla="*/ 0 w 1441"/>
                  <a:gd name="T59" fmla="*/ 0 h 1626"/>
                  <a:gd name="T60" fmla="*/ 0 w 1441"/>
                  <a:gd name="T61" fmla="*/ 0 h 1626"/>
                  <a:gd name="T62" fmla="*/ 0 w 1441"/>
                  <a:gd name="T63" fmla="*/ 0 h 1626"/>
                  <a:gd name="T64" fmla="*/ 0 w 1441"/>
                  <a:gd name="T65" fmla="*/ 0 h 1626"/>
                  <a:gd name="T66" fmla="*/ 0 w 1441"/>
                  <a:gd name="T67" fmla="*/ 0 h 1626"/>
                  <a:gd name="T68" fmla="*/ 0 w 1441"/>
                  <a:gd name="T69" fmla="*/ 0 h 1626"/>
                  <a:gd name="T70" fmla="*/ 0 w 1441"/>
                  <a:gd name="T71" fmla="*/ 0 h 1626"/>
                  <a:gd name="T72" fmla="*/ 0 w 1441"/>
                  <a:gd name="T73" fmla="*/ 0 h 1626"/>
                  <a:gd name="T74" fmla="*/ 0 w 1441"/>
                  <a:gd name="T75" fmla="*/ 0 h 1626"/>
                  <a:gd name="T76" fmla="*/ 0 w 1441"/>
                  <a:gd name="T77" fmla="*/ 0 h 1626"/>
                  <a:gd name="T78" fmla="*/ 0 w 1441"/>
                  <a:gd name="T79" fmla="*/ 0 h 1626"/>
                  <a:gd name="T80" fmla="*/ 0 w 1441"/>
                  <a:gd name="T81" fmla="*/ 0 h 1626"/>
                  <a:gd name="T82" fmla="*/ 0 w 1441"/>
                  <a:gd name="T83" fmla="*/ 0 h 1626"/>
                  <a:gd name="T84" fmla="*/ 0 w 1441"/>
                  <a:gd name="T85" fmla="*/ 0 h 1626"/>
                  <a:gd name="T86" fmla="*/ 0 w 1441"/>
                  <a:gd name="T87" fmla="*/ 0 h 1626"/>
                  <a:gd name="T88" fmla="*/ 0 w 1441"/>
                  <a:gd name="T89" fmla="*/ 0 h 1626"/>
                  <a:gd name="T90" fmla="*/ 0 w 1441"/>
                  <a:gd name="T91" fmla="*/ 0 h 1626"/>
                  <a:gd name="T92" fmla="*/ 0 w 1441"/>
                  <a:gd name="T93" fmla="*/ 0 h 1626"/>
                  <a:gd name="T94" fmla="*/ 0 w 1441"/>
                  <a:gd name="T95" fmla="*/ 0 h 16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41"/>
                  <a:gd name="T145" fmla="*/ 0 h 1626"/>
                  <a:gd name="T146" fmla="*/ 1441 w 1441"/>
                  <a:gd name="T147" fmla="*/ 1626 h 16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41" h="1626">
                    <a:moveTo>
                      <a:pt x="549" y="238"/>
                    </a:moveTo>
                    <a:lnTo>
                      <a:pt x="569" y="241"/>
                    </a:lnTo>
                    <a:lnTo>
                      <a:pt x="595" y="246"/>
                    </a:lnTo>
                    <a:lnTo>
                      <a:pt x="622" y="252"/>
                    </a:lnTo>
                    <a:lnTo>
                      <a:pt x="640" y="257"/>
                    </a:lnTo>
                    <a:lnTo>
                      <a:pt x="662" y="262"/>
                    </a:lnTo>
                    <a:lnTo>
                      <a:pt x="683" y="269"/>
                    </a:lnTo>
                    <a:lnTo>
                      <a:pt x="705" y="275"/>
                    </a:lnTo>
                    <a:lnTo>
                      <a:pt x="725" y="281"/>
                    </a:lnTo>
                    <a:lnTo>
                      <a:pt x="748" y="290"/>
                    </a:lnTo>
                    <a:lnTo>
                      <a:pt x="774" y="300"/>
                    </a:lnTo>
                    <a:lnTo>
                      <a:pt x="797" y="309"/>
                    </a:lnTo>
                    <a:lnTo>
                      <a:pt x="819" y="319"/>
                    </a:lnTo>
                    <a:lnTo>
                      <a:pt x="844" y="330"/>
                    </a:lnTo>
                    <a:lnTo>
                      <a:pt x="868" y="342"/>
                    </a:lnTo>
                    <a:lnTo>
                      <a:pt x="890" y="353"/>
                    </a:lnTo>
                    <a:lnTo>
                      <a:pt x="911" y="366"/>
                    </a:lnTo>
                    <a:lnTo>
                      <a:pt x="930" y="377"/>
                    </a:lnTo>
                    <a:lnTo>
                      <a:pt x="948" y="390"/>
                    </a:lnTo>
                    <a:lnTo>
                      <a:pt x="969" y="403"/>
                    </a:lnTo>
                    <a:lnTo>
                      <a:pt x="992" y="418"/>
                    </a:lnTo>
                    <a:lnTo>
                      <a:pt x="1013" y="433"/>
                    </a:lnTo>
                    <a:lnTo>
                      <a:pt x="1033" y="449"/>
                    </a:lnTo>
                    <a:lnTo>
                      <a:pt x="1051" y="463"/>
                    </a:lnTo>
                    <a:lnTo>
                      <a:pt x="1081" y="488"/>
                    </a:lnTo>
                    <a:lnTo>
                      <a:pt x="1112" y="517"/>
                    </a:lnTo>
                    <a:lnTo>
                      <a:pt x="1136" y="539"/>
                    </a:lnTo>
                    <a:lnTo>
                      <a:pt x="1164" y="570"/>
                    </a:lnTo>
                    <a:lnTo>
                      <a:pt x="1184" y="593"/>
                    </a:lnTo>
                    <a:lnTo>
                      <a:pt x="1206" y="620"/>
                    </a:lnTo>
                    <a:lnTo>
                      <a:pt x="1230" y="649"/>
                    </a:lnTo>
                    <a:lnTo>
                      <a:pt x="1250" y="678"/>
                    </a:lnTo>
                    <a:lnTo>
                      <a:pt x="1269" y="710"/>
                    </a:lnTo>
                    <a:lnTo>
                      <a:pt x="1290" y="741"/>
                    </a:lnTo>
                    <a:lnTo>
                      <a:pt x="1308" y="773"/>
                    </a:lnTo>
                    <a:lnTo>
                      <a:pt x="1325" y="802"/>
                    </a:lnTo>
                    <a:lnTo>
                      <a:pt x="1342" y="837"/>
                    </a:lnTo>
                    <a:lnTo>
                      <a:pt x="1357" y="871"/>
                    </a:lnTo>
                    <a:lnTo>
                      <a:pt x="1370" y="906"/>
                    </a:lnTo>
                    <a:lnTo>
                      <a:pt x="1383" y="945"/>
                    </a:lnTo>
                    <a:lnTo>
                      <a:pt x="1400" y="992"/>
                    </a:lnTo>
                    <a:lnTo>
                      <a:pt x="1411" y="1036"/>
                    </a:lnTo>
                    <a:lnTo>
                      <a:pt x="1422" y="1081"/>
                    </a:lnTo>
                    <a:lnTo>
                      <a:pt x="1427" y="1125"/>
                    </a:lnTo>
                    <a:lnTo>
                      <a:pt x="1435" y="1176"/>
                    </a:lnTo>
                    <a:lnTo>
                      <a:pt x="1440" y="1240"/>
                    </a:lnTo>
                    <a:lnTo>
                      <a:pt x="1441" y="1289"/>
                    </a:lnTo>
                    <a:lnTo>
                      <a:pt x="1440" y="1339"/>
                    </a:lnTo>
                    <a:lnTo>
                      <a:pt x="1436" y="1386"/>
                    </a:lnTo>
                    <a:lnTo>
                      <a:pt x="1431" y="1430"/>
                    </a:lnTo>
                    <a:lnTo>
                      <a:pt x="1425" y="1476"/>
                    </a:lnTo>
                    <a:lnTo>
                      <a:pt x="1415" y="1523"/>
                    </a:lnTo>
                    <a:lnTo>
                      <a:pt x="1402" y="1573"/>
                    </a:lnTo>
                    <a:lnTo>
                      <a:pt x="1386" y="1626"/>
                    </a:lnTo>
                    <a:lnTo>
                      <a:pt x="1291" y="1332"/>
                    </a:lnTo>
                    <a:lnTo>
                      <a:pt x="932" y="1393"/>
                    </a:lnTo>
                    <a:lnTo>
                      <a:pt x="940" y="1342"/>
                    </a:lnTo>
                    <a:lnTo>
                      <a:pt x="943" y="1309"/>
                    </a:lnTo>
                    <a:lnTo>
                      <a:pt x="943" y="1274"/>
                    </a:lnTo>
                    <a:lnTo>
                      <a:pt x="941" y="1233"/>
                    </a:lnTo>
                    <a:lnTo>
                      <a:pt x="935" y="1195"/>
                    </a:lnTo>
                    <a:lnTo>
                      <a:pt x="928" y="1151"/>
                    </a:lnTo>
                    <a:lnTo>
                      <a:pt x="918" y="1116"/>
                    </a:lnTo>
                    <a:lnTo>
                      <a:pt x="902" y="1076"/>
                    </a:lnTo>
                    <a:lnTo>
                      <a:pt x="888" y="1042"/>
                    </a:lnTo>
                    <a:lnTo>
                      <a:pt x="871" y="1009"/>
                    </a:lnTo>
                    <a:lnTo>
                      <a:pt x="855" y="984"/>
                    </a:lnTo>
                    <a:lnTo>
                      <a:pt x="840" y="963"/>
                    </a:lnTo>
                    <a:lnTo>
                      <a:pt x="825" y="942"/>
                    </a:lnTo>
                    <a:lnTo>
                      <a:pt x="807" y="922"/>
                    </a:lnTo>
                    <a:lnTo>
                      <a:pt x="787" y="900"/>
                    </a:lnTo>
                    <a:lnTo>
                      <a:pt x="771" y="884"/>
                    </a:lnTo>
                    <a:lnTo>
                      <a:pt x="752" y="866"/>
                    </a:lnTo>
                    <a:lnTo>
                      <a:pt x="734" y="849"/>
                    </a:lnTo>
                    <a:lnTo>
                      <a:pt x="712" y="833"/>
                    </a:lnTo>
                    <a:lnTo>
                      <a:pt x="685" y="816"/>
                    </a:lnTo>
                    <a:lnTo>
                      <a:pt x="663" y="801"/>
                    </a:lnTo>
                    <a:lnTo>
                      <a:pt x="645" y="791"/>
                    </a:lnTo>
                    <a:lnTo>
                      <a:pt x="617" y="775"/>
                    </a:lnTo>
                    <a:lnTo>
                      <a:pt x="593" y="766"/>
                    </a:lnTo>
                    <a:lnTo>
                      <a:pt x="572" y="758"/>
                    </a:lnTo>
                    <a:lnTo>
                      <a:pt x="551" y="750"/>
                    </a:lnTo>
                    <a:lnTo>
                      <a:pt x="518" y="743"/>
                    </a:lnTo>
                    <a:lnTo>
                      <a:pt x="487" y="737"/>
                    </a:lnTo>
                    <a:lnTo>
                      <a:pt x="455" y="734"/>
                    </a:lnTo>
                    <a:lnTo>
                      <a:pt x="423" y="732"/>
                    </a:lnTo>
                    <a:lnTo>
                      <a:pt x="406" y="731"/>
                    </a:lnTo>
                    <a:lnTo>
                      <a:pt x="406" y="995"/>
                    </a:lnTo>
                    <a:lnTo>
                      <a:pt x="0" y="505"/>
                    </a:lnTo>
                    <a:lnTo>
                      <a:pt x="405" y="0"/>
                    </a:lnTo>
                    <a:lnTo>
                      <a:pt x="405" y="227"/>
                    </a:lnTo>
                    <a:lnTo>
                      <a:pt x="427" y="228"/>
                    </a:lnTo>
                    <a:lnTo>
                      <a:pt x="458" y="229"/>
                    </a:lnTo>
                    <a:lnTo>
                      <a:pt x="491" y="231"/>
                    </a:lnTo>
                    <a:lnTo>
                      <a:pt x="523" y="235"/>
                    </a:lnTo>
                    <a:lnTo>
                      <a:pt x="549" y="238"/>
                    </a:lnTo>
                    <a:close/>
                  </a:path>
                </a:pathLst>
              </a:custGeom>
              <a:gradFill rotWithShape="0">
                <a:gsLst>
                  <a:gs pos="0">
                    <a:srgbClr val="91A7D3"/>
                  </a:gs>
                  <a:gs pos="100000">
                    <a:srgbClr val="003399"/>
                  </a:gs>
                </a:gsLst>
                <a:lin ang="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451" name="Picture 48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 y="911"/>
              <a:ext cx="198" cy="1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457" name="Text Box 484"/>
          <p:cNvSpPr txBox="1">
            <a:spLocks noChangeArrowheads="1"/>
          </p:cNvSpPr>
          <p:nvPr/>
        </p:nvSpPr>
        <p:spPr bwMode="auto">
          <a:xfrm>
            <a:off x="5642297" y="1677458"/>
            <a:ext cx="1782762" cy="274638"/>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多种格式报表</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458" name="Group 485"/>
          <p:cNvGrpSpPr/>
          <p:nvPr/>
        </p:nvGrpSpPr>
        <p:grpSpPr bwMode="auto">
          <a:xfrm>
            <a:off x="7748909" y="2090208"/>
            <a:ext cx="825500" cy="723900"/>
            <a:chOff x="2085" y="540"/>
            <a:chExt cx="1764" cy="1757"/>
          </a:xfrm>
        </p:grpSpPr>
        <p:sp>
          <p:nvSpPr>
            <p:cNvPr id="459" name="Freeform 486"/>
            <p:cNvSpPr/>
            <p:nvPr/>
          </p:nvSpPr>
          <p:spPr bwMode="auto">
            <a:xfrm>
              <a:off x="2940" y="1022"/>
              <a:ext cx="431" cy="420"/>
            </a:xfrm>
            <a:custGeom>
              <a:avLst/>
              <a:gdLst>
                <a:gd name="T0" fmla="*/ 427 w 428"/>
                <a:gd name="T1" fmla="*/ 0 h 423"/>
                <a:gd name="T2" fmla="*/ 0 w 428"/>
                <a:gd name="T3" fmla="*/ 422 h 423"/>
                <a:gd name="T4" fmla="*/ 427 w 428"/>
                <a:gd name="T5" fmla="*/ 422 h 423"/>
                <a:gd name="T6" fmla="*/ 427 w 428"/>
                <a:gd name="T7" fmla="*/ 0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427" y="0"/>
                  </a:moveTo>
                  <a:lnTo>
                    <a:pt x="0" y="422"/>
                  </a:lnTo>
                  <a:lnTo>
                    <a:pt x="427" y="422"/>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0" name="Freeform 487"/>
            <p:cNvSpPr/>
            <p:nvPr/>
          </p:nvSpPr>
          <p:spPr bwMode="auto">
            <a:xfrm>
              <a:off x="2940" y="1022"/>
              <a:ext cx="431" cy="420"/>
            </a:xfrm>
            <a:custGeom>
              <a:avLst/>
              <a:gdLst>
                <a:gd name="T0" fmla="*/ 0 w 428"/>
                <a:gd name="T1" fmla="*/ 422 h 423"/>
                <a:gd name="T2" fmla="*/ 427 w 428"/>
                <a:gd name="T3" fmla="*/ 0 h 423"/>
                <a:gd name="T4" fmla="*/ 0 w 428"/>
                <a:gd name="T5" fmla="*/ 0 h 423"/>
                <a:gd name="T6" fmla="*/ 0 w 428"/>
                <a:gd name="T7" fmla="*/ 422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0" y="422"/>
                  </a:moveTo>
                  <a:lnTo>
                    <a:pt x="427"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1" name="Rectangle 488"/>
            <p:cNvSpPr>
              <a:spLocks noChangeArrowheads="1"/>
            </p:cNvSpPr>
            <p:nvPr/>
          </p:nvSpPr>
          <p:spPr bwMode="auto">
            <a:xfrm>
              <a:off x="2994"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2" name="Freeform 489"/>
            <p:cNvSpPr/>
            <p:nvPr/>
          </p:nvSpPr>
          <p:spPr bwMode="auto">
            <a:xfrm>
              <a:off x="2512" y="1022"/>
              <a:ext cx="431"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3" name="Freeform 490"/>
            <p:cNvSpPr/>
            <p:nvPr/>
          </p:nvSpPr>
          <p:spPr bwMode="auto">
            <a:xfrm>
              <a:off x="2512" y="1022"/>
              <a:ext cx="431"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4" name="Rectangle 491"/>
            <p:cNvSpPr>
              <a:spLocks noChangeArrowheads="1"/>
            </p:cNvSpPr>
            <p:nvPr/>
          </p:nvSpPr>
          <p:spPr bwMode="auto">
            <a:xfrm>
              <a:off x="2563"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5" name="Freeform 492"/>
            <p:cNvSpPr/>
            <p:nvPr/>
          </p:nvSpPr>
          <p:spPr bwMode="auto">
            <a:xfrm>
              <a:off x="2085" y="1022"/>
              <a:ext cx="427"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6" name="Freeform 493"/>
            <p:cNvSpPr/>
            <p:nvPr/>
          </p:nvSpPr>
          <p:spPr bwMode="auto">
            <a:xfrm>
              <a:off x="2085" y="1022"/>
              <a:ext cx="427"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7" name="Freeform 494"/>
            <p:cNvSpPr/>
            <p:nvPr/>
          </p:nvSpPr>
          <p:spPr bwMode="auto">
            <a:xfrm>
              <a:off x="2940" y="1442"/>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8" name="Rectangle 495"/>
            <p:cNvSpPr>
              <a:spLocks noChangeArrowheads="1"/>
            </p:cNvSpPr>
            <p:nvPr/>
          </p:nvSpPr>
          <p:spPr bwMode="auto">
            <a:xfrm>
              <a:off x="2994"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9" name="Freeform 496"/>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0" name="Rectangle 497"/>
            <p:cNvSpPr>
              <a:spLocks noChangeArrowheads="1"/>
            </p:cNvSpPr>
            <p:nvPr/>
          </p:nvSpPr>
          <p:spPr bwMode="auto">
            <a:xfrm>
              <a:off x="2139" y="1496"/>
              <a:ext cx="319"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1" name="Freeform 498"/>
            <p:cNvSpPr/>
            <p:nvPr/>
          </p:nvSpPr>
          <p:spPr bwMode="auto">
            <a:xfrm>
              <a:off x="2512" y="1442"/>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2" name="Rectangle 499"/>
            <p:cNvSpPr>
              <a:spLocks noChangeArrowheads="1"/>
            </p:cNvSpPr>
            <p:nvPr/>
          </p:nvSpPr>
          <p:spPr bwMode="auto">
            <a:xfrm>
              <a:off x="2563"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3" name="Freeform 500"/>
            <p:cNvSpPr/>
            <p:nvPr/>
          </p:nvSpPr>
          <p:spPr bwMode="auto">
            <a:xfrm>
              <a:off x="2940" y="1869"/>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4" name="Freeform 501"/>
            <p:cNvSpPr/>
            <p:nvPr/>
          </p:nvSpPr>
          <p:spPr bwMode="auto">
            <a:xfrm>
              <a:off x="2940" y="1869"/>
              <a:ext cx="431"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5" name="Rectangle 502"/>
            <p:cNvSpPr>
              <a:spLocks noChangeArrowheads="1"/>
            </p:cNvSpPr>
            <p:nvPr/>
          </p:nvSpPr>
          <p:spPr bwMode="auto">
            <a:xfrm>
              <a:off x="2994"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6" name="Freeform 503"/>
            <p:cNvSpPr/>
            <p:nvPr/>
          </p:nvSpPr>
          <p:spPr bwMode="auto">
            <a:xfrm>
              <a:off x="2512" y="1869"/>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7" name="Freeform 504"/>
            <p:cNvSpPr/>
            <p:nvPr/>
          </p:nvSpPr>
          <p:spPr bwMode="auto">
            <a:xfrm>
              <a:off x="2512" y="1869"/>
              <a:ext cx="431"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8" name="Rectangle 505"/>
            <p:cNvSpPr>
              <a:spLocks noChangeArrowheads="1"/>
            </p:cNvSpPr>
            <p:nvPr/>
          </p:nvSpPr>
          <p:spPr bwMode="auto">
            <a:xfrm>
              <a:off x="2563"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9" name="Freeform 506"/>
            <p:cNvSpPr/>
            <p:nvPr/>
          </p:nvSpPr>
          <p:spPr bwMode="auto">
            <a:xfrm>
              <a:off x="3367" y="1257"/>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0" name="Freeform 507"/>
            <p:cNvSpPr/>
            <p:nvPr/>
          </p:nvSpPr>
          <p:spPr bwMode="auto">
            <a:xfrm>
              <a:off x="3422" y="941"/>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1" name="Freeform 508"/>
            <p:cNvSpPr/>
            <p:nvPr/>
          </p:nvSpPr>
          <p:spPr bwMode="auto">
            <a:xfrm>
              <a:off x="3367" y="1022"/>
              <a:ext cx="54"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2" name="Freeform 509"/>
            <p:cNvSpPr/>
            <p:nvPr/>
          </p:nvSpPr>
          <p:spPr bwMode="auto">
            <a:xfrm>
              <a:off x="3367" y="860"/>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3" name="Freeform 510"/>
            <p:cNvSpPr/>
            <p:nvPr/>
          </p:nvSpPr>
          <p:spPr bwMode="auto">
            <a:xfrm>
              <a:off x="3021" y="860"/>
              <a:ext cx="424" cy="108"/>
            </a:xfrm>
            <a:custGeom>
              <a:avLst/>
              <a:gdLst>
                <a:gd name="T0" fmla="*/ 0 w 425"/>
                <a:gd name="T1" fmla="*/ 107 h 108"/>
                <a:gd name="T2" fmla="*/ 318 w 425"/>
                <a:gd name="T3" fmla="*/ 107 h 108"/>
                <a:gd name="T4" fmla="*/ 424 w 425"/>
                <a:gd name="T5" fmla="*/ 0 h 108"/>
                <a:gd name="T6" fmla="*/ 106 w 425"/>
                <a:gd name="T7" fmla="*/ 0 h 108"/>
                <a:gd name="T8" fmla="*/ 0 w 425"/>
                <a:gd name="T9" fmla="*/ 107 h 108"/>
                <a:gd name="T10" fmla="*/ 0 60000 65536"/>
                <a:gd name="T11" fmla="*/ 0 60000 65536"/>
                <a:gd name="T12" fmla="*/ 0 60000 65536"/>
                <a:gd name="T13" fmla="*/ 0 60000 65536"/>
                <a:gd name="T14" fmla="*/ 0 60000 65536"/>
                <a:gd name="T15" fmla="*/ 0 w 425"/>
                <a:gd name="T16" fmla="*/ 0 h 108"/>
                <a:gd name="T17" fmla="*/ 425 w 425"/>
                <a:gd name="T18" fmla="*/ 108 h 108"/>
              </a:gdLst>
              <a:ahLst/>
              <a:cxnLst>
                <a:cxn ang="T10">
                  <a:pos x="T0" y="T1"/>
                </a:cxn>
                <a:cxn ang="T11">
                  <a:pos x="T2" y="T3"/>
                </a:cxn>
                <a:cxn ang="T12">
                  <a:pos x="T4" y="T5"/>
                </a:cxn>
                <a:cxn ang="T13">
                  <a:pos x="T6" y="T7"/>
                </a:cxn>
                <a:cxn ang="T14">
                  <a:pos x="T8" y="T9"/>
                </a:cxn>
              </a:cxnLst>
              <a:rect l="T15" t="T16" r="T17" b="T18"/>
              <a:pathLst>
                <a:path w="425" h="108">
                  <a:moveTo>
                    <a:pt x="0" y="107"/>
                  </a:moveTo>
                  <a:lnTo>
                    <a:pt x="318" y="107"/>
                  </a:lnTo>
                  <a:lnTo>
                    <a:pt x="424" y="0"/>
                  </a:lnTo>
                  <a:lnTo>
                    <a:pt x="106"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4" name="Freeform 511"/>
            <p:cNvSpPr/>
            <p:nvPr/>
          </p:nvSpPr>
          <p:spPr bwMode="auto">
            <a:xfrm>
              <a:off x="2940" y="860"/>
              <a:ext cx="190" cy="162"/>
            </a:xfrm>
            <a:custGeom>
              <a:avLst/>
              <a:gdLst>
                <a:gd name="T0" fmla="*/ 0 w 188"/>
                <a:gd name="T1" fmla="*/ 160 h 161"/>
                <a:gd name="T2" fmla="*/ 80 w 188"/>
                <a:gd name="T3" fmla="*/ 107 h 161"/>
                <a:gd name="T4" fmla="*/ 187 w 188"/>
                <a:gd name="T5" fmla="*/ 0 h 161"/>
                <a:gd name="T6" fmla="*/ 160 w 188"/>
                <a:gd name="T7" fmla="*/ 0 h 161"/>
                <a:gd name="T8" fmla="*/ 0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0" y="160"/>
                  </a:moveTo>
                  <a:lnTo>
                    <a:pt x="80" y="107"/>
                  </a:lnTo>
                  <a:lnTo>
                    <a:pt x="187" y="0"/>
                  </a:lnTo>
                  <a:lnTo>
                    <a:pt x="160"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5" name="Freeform 512"/>
            <p:cNvSpPr/>
            <p:nvPr/>
          </p:nvSpPr>
          <p:spPr bwMode="auto">
            <a:xfrm>
              <a:off x="3340" y="860"/>
              <a:ext cx="190"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6" name="Freeform 513"/>
            <p:cNvSpPr/>
            <p:nvPr/>
          </p:nvSpPr>
          <p:spPr bwMode="auto">
            <a:xfrm>
              <a:off x="2940" y="968"/>
              <a:ext cx="431" cy="54"/>
            </a:xfrm>
            <a:custGeom>
              <a:avLst/>
              <a:gdLst>
                <a:gd name="T0" fmla="*/ 0 w 428"/>
                <a:gd name="T1" fmla="*/ 53 h 54"/>
                <a:gd name="T2" fmla="*/ 80 w 428"/>
                <a:gd name="T3" fmla="*/ 0 h 54"/>
                <a:gd name="T4" fmla="*/ 400 w 428"/>
                <a:gd name="T5" fmla="*/ 0 h 54"/>
                <a:gd name="T6" fmla="*/ 427 w 428"/>
                <a:gd name="T7" fmla="*/ 53 h 54"/>
                <a:gd name="T8" fmla="*/ 0 w 428"/>
                <a:gd name="T9" fmla="*/ 53 h 54"/>
                <a:gd name="T10" fmla="*/ 0 60000 65536"/>
                <a:gd name="T11" fmla="*/ 0 60000 65536"/>
                <a:gd name="T12" fmla="*/ 0 60000 65536"/>
                <a:gd name="T13" fmla="*/ 0 60000 65536"/>
                <a:gd name="T14" fmla="*/ 0 60000 65536"/>
                <a:gd name="T15" fmla="*/ 0 w 428"/>
                <a:gd name="T16" fmla="*/ 0 h 54"/>
                <a:gd name="T17" fmla="*/ 428 w 428"/>
                <a:gd name="T18" fmla="*/ 54 h 54"/>
              </a:gdLst>
              <a:ahLst/>
              <a:cxnLst>
                <a:cxn ang="T10">
                  <a:pos x="T0" y="T1"/>
                </a:cxn>
                <a:cxn ang="T11">
                  <a:pos x="T2" y="T3"/>
                </a:cxn>
                <a:cxn ang="T12">
                  <a:pos x="T4" y="T5"/>
                </a:cxn>
                <a:cxn ang="T13">
                  <a:pos x="T6" y="T7"/>
                </a:cxn>
                <a:cxn ang="T14">
                  <a:pos x="T8" y="T9"/>
                </a:cxn>
              </a:cxnLst>
              <a:rect l="T15" t="T16" r="T17" b="T18"/>
              <a:pathLst>
                <a:path w="428" h="54">
                  <a:moveTo>
                    <a:pt x="0" y="53"/>
                  </a:moveTo>
                  <a:lnTo>
                    <a:pt x="80" y="0"/>
                  </a:lnTo>
                  <a:lnTo>
                    <a:pt x="400" y="0"/>
                  </a:lnTo>
                  <a:lnTo>
                    <a:pt x="427"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7" name="Freeform 514"/>
            <p:cNvSpPr/>
            <p:nvPr/>
          </p:nvSpPr>
          <p:spPr bwMode="auto">
            <a:xfrm>
              <a:off x="3367" y="1684"/>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8" name="Freeform 515"/>
            <p:cNvSpPr/>
            <p:nvPr/>
          </p:nvSpPr>
          <p:spPr bwMode="auto">
            <a:xfrm>
              <a:off x="3422" y="1361"/>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9" name="Freeform 516"/>
            <p:cNvSpPr/>
            <p:nvPr/>
          </p:nvSpPr>
          <p:spPr bwMode="auto">
            <a:xfrm>
              <a:off x="3367" y="1442"/>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D93192"/>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0" name="Freeform 517"/>
            <p:cNvSpPr/>
            <p:nvPr/>
          </p:nvSpPr>
          <p:spPr bwMode="auto">
            <a:xfrm>
              <a:off x="3367" y="1284"/>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B50069"/>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1" name="Freeform 518"/>
            <p:cNvSpPr/>
            <p:nvPr/>
          </p:nvSpPr>
          <p:spPr bwMode="auto">
            <a:xfrm>
              <a:off x="3367" y="2108"/>
              <a:ext cx="163"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2" name="Freeform 519"/>
            <p:cNvSpPr/>
            <p:nvPr/>
          </p:nvSpPr>
          <p:spPr bwMode="auto">
            <a:xfrm>
              <a:off x="3422" y="1788"/>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3" name="Freeform 520"/>
            <p:cNvSpPr/>
            <p:nvPr/>
          </p:nvSpPr>
          <p:spPr bwMode="auto">
            <a:xfrm>
              <a:off x="3367" y="1869"/>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4" name="Freeform 521"/>
            <p:cNvSpPr/>
            <p:nvPr/>
          </p:nvSpPr>
          <p:spPr bwMode="auto">
            <a:xfrm>
              <a:off x="3367" y="1707"/>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5" name="Freeform 522"/>
            <p:cNvSpPr/>
            <p:nvPr/>
          </p:nvSpPr>
          <p:spPr bwMode="auto">
            <a:xfrm>
              <a:off x="3527" y="1099"/>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6" name="Freeform 523"/>
            <p:cNvSpPr/>
            <p:nvPr/>
          </p:nvSpPr>
          <p:spPr bwMode="auto">
            <a:xfrm>
              <a:off x="3581" y="779"/>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7" name="Freeform 524"/>
            <p:cNvSpPr/>
            <p:nvPr/>
          </p:nvSpPr>
          <p:spPr bwMode="auto">
            <a:xfrm>
              <a:off x="3527" y="860"/>
              <a:ext cx="54"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8" name="Freeform 525"/>
            <p:cNvSpPr/>
            <p:nvPr/>
          </p:nvSpPr>
          <p:spPr bwMode="auto">
            <a:xfrm>
              <a:off x="3527" y="702"/>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9" name="Freeform 526"/>
            <p:cNvSpPr/>
            <p:nvPr/>
          </p:nvSpPr>
          <p:spPr bwMode="auto">
            <a:xfrm>
              <a:off x="3527" y="1523"/>
              <a:ext cx="163" cy="189"/>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0" name="Freeform 527"/>
            <p:cNvSpPr/>
            <p:nvPr/>
          </p:nvSpPr>
          <p:spPr bwMode="auto">
            <a:xfrm>
              <a:off x="3581" y="1203"/>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1" name="Freeform 528"/>
            <p:cNvSpPr/>
            <p:nvPr/>
          </p:nvSpPr>
          <p:spPr bwMode="auto">
            <a:xfrm>
              <a:off x="3527" y="1284"/>
              <a:ext cx="54" cy="428"/>
            </a:xfrm>
            <a:custGeom>
              <a:avLst/>
              <a:gdLst>
                <a:gd name="T0" fmla="*/ 0 w 54"/>
                <a:gd name="T1" fmla="*/ 0 h 426"/>
                <a:gd name="T2" fmla="*/ 0 w 54"/>
                <a:gd name="T3" fmla="*/ 425 h 426"/>
                <a:gd name="T4" fmla="*/ 53 w 54"/>
                <a:gd name="T5" fmla="*/ 345 h 426"/>
                <a:gd name="T6" fmla="*/ 53 w 54"/>
                <a:gd name="T7" fmla="*/ 27 h 426"/>
                <a:gd name="T8" fmla="*/ 0 w 54"/>
                <a:gd name="T9" fmla="*/ 0 h 426"/>
                <a:gd name="T10" fmla="*/ 0 60000 65536"/>
                <a:gd name="T11" fmla="*/ 0 60000 65536"/>
                <a:gd name="T12" fmla="*/ 0 60000 65536"/>
                <a:gd name="T13" fmla="*/ 0 60000 65536"/>
                <a:gd name="T14" fmla="*/ 0 60000 65536"/>
                <a:gd name="T15" fmla="*/ 0 w 54"/>
                <a:gd name="T16" fmla="*/ 0 h 426"/>
                <a:gd name="T17" fmla="*/ 54 w 54"/>
                <a:gd name="T18" fmla="*/ 426 h 426"/>
              </a:gdLst>
              <a:ahLst/>
              <a:cxnLst>
                <a:cxn ang="T10">
                  <a:pos x="T0" y="T1"/>
                </a:cxn>
                <a:cxn ang="T11">
                  <a:pos x="T2" y="T3"/>
                </a:cxn>
                <a:cxn ang="T12">
                  <a:pos x="T4" y="T5"/>
                </a:cxn>
                <a:cxn ang="T13">
                  <a:pos x="T6" y="T7"/>
                </a:cxn>
                <a:cxn ang="T14">
                  <a:pos x="T8" y="T9"/>
                </a:cxn>
              </a:cxnLst>
              <a:rect l="T15" t="T16" r="T17" b="T18"/>
              <a:pathLst>
                <a:path w="54" h="426">
                  <a:moveTo>
                    <a:pt x="0" y="0"/>
                  </a:moveTo>
                  <a:lnTo>
                    <a:pt x="0" y="425"/>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2" name="Freeform 529"/>
            <p:cNvSpPr/>
            <p:nvPr/>
          </p:nvSpPr>
          <p:spPr bwMode="auto">
            <a:xfrm>
              <a:off x="3527" y="1122"/>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3" name="Freeform 530"/>
            <p:cNvSpPr/>
            <p:nvPr/>
          </p:nvSpPr>
          <p:spPr bwMode="auto">
            <a:xfrm>
              <a:off x="3527" y="1950"/>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4" name="Freeform 531"/>
            <p:cNvSpPr/>
            <p:nvPr/>
          </p:nvSpPr>
          <p:spPr bwMode="auto">
            <a:xfrm>
              <a:off x="3581" y="1630"/>
              <a:ext cx="109" cy="428"/>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5" name="Freeform 532"/>
            <p:cNvSpPr/>
            <p:nvPr/>
          </p:nvSpPr>
          <p:spPr bwMode="auto">
            <a:xfrm>
              <a:off x="3527" y="1707"/>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6" name="Freeform 533"/>
            <p:cNvSpPr/>
            <p:nvPr/>
          </p:nvSpPr>
          <p:spPr bwMode="auto">
            <a:xfrm>
              <a:off x="3527" y="1553"/>
              <a:ext cx="163" cy="181"/>
            </a:xfrm>
            <a:custGeom>
              <a:avLst/>
              <a:gdLst>
                <a:gd name="T0" fmla="*/ 0 w 161"/>
                <a:gd name="T1" fmla="*/ 156 h 183"/>
                <a:gd name="T2" fmla="*/ 160 w 161"/>
                <a:gd name="T3" fmla="*/ 0 h 183"/>
                <a:gd name="T4" fmla="*/ 160 w 161"/>
                <a:gd name="T5" fmla="*/ 78 h 183"/>
                <a:gd name="T6" fmla="*/ 53 w 161"/>
                <a:gd name="T7" fmla="*/ 182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160" y="0"/>
                  </a:lnTo>
                  <a:lnTo>
                    <a:pt x="160" y="78"/>
                  </a:lnTo>
                  <a:lnTo>
                    <a:pt x="53" y="182"/>
                  </a:lnTo>
                  <a:lnTo>
                    <a:pt x="0" y="156"/>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7" name="Freeform 534"/>
            <p:cNvSpPr/>
            <p:nvPr/>
          </p:nvSpPr>
          <p:spPr bwMode="auto">
            <a:xfrm>
              <a:off x="3690" y="941"/>
              <a:ext cx="159" cy="181"/>
            </a:xfrm>
            <a:custGeom>
              <a:avLst/>
              <a:gdLst>
                <a:gd name="T0" fmla="*/ 0 w 161"/>
                <a:gd name="T1" fmla="*/ 156 h 183"/>
                <a:gd name="T2" fmla="*/ 0 w 161"/>
                <a:gd name="T3" fmla="*/ 182 h 183"/>
                <a:gd name="T4" fmla="*/ 160 w 161"/>
                <a:gd name="T5" fmla="*/ 26 h 183"/>
                <a:gd name="T6" fmla="*/ 160 w 161"/>
                <a:gd name="T7" fmla="*/ 0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0" y="182"/>
                  </a:lnTo>
                  <a:lnTo>
                    <a:pt x="160" y="26"/>
                  </a:lnTo>
                  <a:lnTo>
                    <a:pt x="160" y="0"/>
                  </a:lnTo>
                  <a:lnTo>
                    <a:pt x="0" y="156"/>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8" name="Freeform 535"/>
            <p:cNvSpPr/>
            <p:nvPr/>
          </p:nvSpPr>
          <p:spPr bwMode="auto">
            <a:xfrm>
              <a:off x="3740" y="617"/>
              <a:ext cx="109" cy="428"/>
            </a:xfrm>
            <a:custGeom>
              <a:avLst/>
              <a:gdLst>
                <a:gd name="T0" fmla="*/ 0 w 108"/>
                <a:gd name="T1" fmla="*/ 428 h 429"/>
                <a:gd name="T2" fmla="*/ 0 w 108"/>
                <a:gd name="T3" fmla="*/ 107 h 429"/>
                <a:gd name="T4" fmla="*/ 107 w 108"/>
                <a:gd name="T5" fmla="*/ 0 h 429"/>
                <a:gd name="T6" fmla="*/ 107 w 108"/>
                <a:gd name="T7" fmla="*/ 321 h 429"/>
                <a:gd name="T8" fmla="*/ 0 w 108"/>
                <a:gd name="T9" fmla="*/ 428 h 429"/>
                <a:gd name="T10" fmla="*/ 0 60000 65536"/>
                <a:gd name="T11" fmla="*/ 0 60000 65536"/>
                <a:gd name="T12" fmla="*/ 0 60000 65536"/>
                <a:gd name="T13" fmla="*/ 0 60000 65536"/>
                <a:gd name="T14" fmla="*/ 0 60000 65536"/>
                <a:gd name="T15" fmla="*/ 0 w 108"/>
                <a:gd name="T16" fmla="*/ 0 h 429"/>
                <a:gd name="T17" fmla="*/ 108 w 108"/>
                <a:gd name="T18" fmla="*/ 429 h 429"/>
              </a:gdLst>
              <a:ahLst/>
              <a:cxnLst>
                <a:cxn ang="T10">
                  <a:pos x="T0" y="T1"/>
                </a:cxn>
                <a:cxn ang="T11">
                  <a:pos x="T2" y="T3"/>
                </a:cxn>
                <a:cxn ang="T12">
                  <a:pos x="T4" y="T5"/>
                </a:cxn>
                <a:cxn ang="T13">
                  <a:pos x="T6" y="T7"/>
                </a:cxn>
                <a:cxn ang="T14">
                  <a:pos x="T8" y="T9"/>
                </a:cxn>
              </a:cxnLst>
              <a:rect l="T15" t="T16" r="T17" b="T18"/>
              <a:pathLst>
                <a:path w="108" h="429">
                  <a:moveTo>
                    <a:pt x="0" y="428"/>
                  </a:moveTo>
                  <a:lnTo>
                    <a:pt x="0" y="107"/>
                  </a:lnTo>
                  <a:lnTo>
                    <a:pt x="107" y="0"/>
                  </a:lnTo>
                  <a:lnTo>
                    <a:pt x="107" y="321"/>
                  </a:lnTo>
                  <a:lnTo>
                    <a:pt x="0" y="428"/>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9" name="Freeform 536"/>
            <p:cNvSpPr/>
            <p:nvPr/>
          </p:nvSpPr>
          <p:spPr bwMode="auto">
            <a:xfrm>
              <a:off x="3690" y="702"/>
              <a:ext cx="51"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0" name="Freeform 537"/>
            <p:cNvSpPr/>
            <p:nvPr/>
          </p:nvSpPr>
          <p:spPr bwMode="auto">
            <a:xfrm>
              <a:off x="3690" y="540"/>
              <a:ext cx="159" cy="189"/>
            </a:xfrm>
            <a:custGeom>
              <a:avLst/>
              <a:gdLst>
                <a:gd name="T0" fmla="*/ 0 w 161"/>
                <a:gd name="T1" fmla="*/ 160 h 188"/>
                <a:gd name="T2" fmla="*/ 160 w 161"/>
                <a:gd name="T3" fmla="*/ 0 h 188"/>
                <a:gd name="T4" fmla="*/ 160 w 161"/>
                <a:gd name="T5" fmla="*/ 80 h 188"/>
                <a:gd name="T6" fmla="*/ 53 w 161"/>
                <a:gd name="T7" fmla="*/ 187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160" y="0"/>
                  </a:lnTo>
                  <a:lnTo>
                    <a:pt x="160" y="80"/>
                  </a:lnTo>
                  <a:lnTo>
                    <a:pt x="53" y="187"/>
                  </a:lnTo>
                  <a:lnTo>
                    <a:pt x="0" y="160"/>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1" name="Freeform 538"/>
            <p:cNvSpPr/>
            <p:nvPr/>
          </p:nvSpPr>
          <p:spPr bwMode="auto">
            <a:xfrm>
              <a:off x="3690" y="1361"/>
              <a:ext cx="159" cy="193"/>
            </a:xfrm>
            <a:custGeom>
              <a:avLst/>
              <a:gdLst>
                <a:gd name="T0" fmla="*/ 0 w 161"/>
                <a:gd name="T1" fmla="*/ 163 h 191"/>
                <a:gd name="T2" fmla="*/ 0 w 161"/>
                <a:gd name="T3" fmla="*/ 190 h 191"/>
                <a:gd name="T4" fmla="*/ 160 w 161"/>
                <a:gd name="T5" fmla="*/ 27 h 191"/>
                <a:gd name="T6" fmla="*/ 160 w 161"/>
                <a:gd name="T7" fmla="*/ 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0" y="190"/>
                  </a:lnTo>
                  <a:lnTo>
                    <a:pt x="160" y="27"/>
                  </a:lnTo>
                  <a:lnTo>
                    <a:pt x="160" y="0"/>
                  </a:lnTo>
                  <a:lnTo>
                    <a:pt x="0" y="163"/>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2" name="Freeform 539"/>
            <p:cNvSpPr/>
            <p:nvPr/>
          </p:nvSpPr>
          <p:spPr bwMode="auto">
            <a:xfrm>
              <a:off x="3740" y="1045"/>
              <a:ext cx="109" cy="424"/>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3" name="Freeform 540"/>
            <p:cNvSpPr/>
            <p:nvPr/>
          </p:nvSpPr>
          <p:spPr bwMode="auto">
            <a:xfrm>
              <a:off x="3690" y="1122"/>
              <a:ext cx="51" cy="432"/>
            </a:xfrm>
            <a:custGeom>
              <a:avLst/>
              <a:gdLst>
                <a:gd name="T0" fmla="*/ 0 w 54"/>
                <a:gd name="T1" fmla="*/ 0 h 431"/>
                <a:gd name="T2" fmla="*/ 0 w 54"/>
                <a:gd name="T3" fmla="*/ 430 h 431"/>
                <a:gd name="T4" fmla="*/ 53 w 54"/>
                <a:gd name="T5" fmla="*/ 349 h 431"/>
                <a:gd name="T6" fmla="*/ 53 w 54"/>
                <a:gd name="T7" fmla="*/ 27 h 431"/>
                <a:gd name="T8" fmla="*/ 0 w 54"/>
                <a:gd name="T9" fmla="*/ 0 h 431"/>
                <a:gd name="T10" fmla="*/ 0 60000 65536"/>
                <a:gd name="T11" fmla="*/ 0 60000 65536"/>
                <a:gd name="T12" fmla="*/ 0 60000 65536"/>
                <a:gd name="T13" fmla="*/ 0 60000 65536"/>
                <a:gd name="T14" fmla="*/ 0 60000 65536"/>
                <a:gd name="T15" fmla="*/ 0 w 54"/>
                <a:gd name="T16" fmla="*/ 0 h 431"/>
                <a:gd name="T17" fmla="*/ 54 w 54"/>
                <a:gd name="T18" fmla="*/ 431 h 431"/>
              </a:gdLst>
              <a:ahLst/>
              <a:cxnLst>
                <a:cxn ang="T10">
                  <a:pos x="T0" y="T1"/>
                </a:cxn>
                <a:cxn ang="T11">
                  <a:pos x="T2" y="T3"/>
                </a:cxn>
                <a:cxn ang="T12">
                  <a:pos x="T4" y="T5"/>
                </a:cxn>
                <a:cxn ang="T13">
                  <a:pos x="T6" y="T7"/>
                </a:cxn>
                <a:cxn ang="T14">
                  <a:pos x="T8" y="T9"/>
                </a:cxn>
              </a:cxnLst>
              <a:rect l="T15" t="T16" r="T17" b="T18"/>
              <a:pathLst>
                <a:path w="54" h="431">
                  <a:moveTo>
                    <a:pt x="0" y="0"/>
                  </a:moveTo>
                  <a:lnTo>
                    <a:pt x="0" y="430"/>
                  </a:lnTo>
                  <a:lnTo>
                    <a:pt x="53" y="349"/>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4" name="Freeform 541"/>
            <p:cNvSpPr/>
            <p:nvPr/>
          </p:nvSpPr>
          <p:spPr bwMode="auto">
            <a:xfrm>
              <a:off x="3690" y="968"/>
              <a:ext cx="159" cy="185"/>
            </a:xfrm>
            <a:custGeom>
              <a:avLst/>
              <a:gdLst>
                <a:gd name="T0" fmla="*/ 0 w 161"/>
                <a:gd name="T1" fmla="*/ 157 h 184"/>
                <a:gd name="T2" fmla="*/ 160 w 161"/>
                <a:gd name="T3" fmla="*/ 0 h 184"/>
                <a:gd name="T4" fmla="*/ 160 w 161"/>
                <a:gd name="T5" fmla="*/ 78 h 184"/>
                <a:gd name="T6" fmla="*/ 53 w 161"/>
                <a:gd name="T7" fmla="*/ 183 h 184"/>
                <a:gd name="T8" fmla="*/ 0 w 161"/>
                <a:gd name="T9" fmla="*/ 157 h 184"/>
                <a:gd name="T10" fmla="*/ 0 60000 65536"/>
                <a:gd name="T11" fmla="*/ 0 60000 65536"/>
                <a:gd name="T12" fmla="*/ 0 60000 65536"/>
                <a:gd name="T13" fmla="*/ 0 60000 65536"/>
                <a:gd name="T14" fmla="*/ 0 60000 65536"/>
                <a:gd name="T15" fmla="*/ 0 w 161"/>
                <a:gd name="T16" fmla="*/ 0 h 184"/>
                <a:gd name="T17" fmla="*/ 161 w 161"/>
                <a:gd name="T18" fmla="*/ 184 h 184"/>
              </a:gdLst>
              <a:ahLst/>
              <a:cxnLst>
                <a:cxn ang="T10">
                  <a:pos x="T0" y="T1"/>
                </a:cxn>
                <a:cxn ang="T11">
                  <a:pos x="T2" y="T3"/>
                </a:cxn>
                <a:cxn ang="T12">
                  <a:pos x="T4" y="T5"/>
                </a:cxn>
                <a:cxn ang="T13">
                  <a:pos x="T6" y="T7"/>
                </a:cxn>
                <a:cxn ang="T14">
                  <a:pos x="T8" y="T9"/>
                </a:cxn>
              </a:cxnLst>
              <a:rect l="T15" t="T16" r="T17" b="T18"/>
              <a:pathLst>
                <a:path w="161" h="184">
                  <a:moveTo>
                    <a:pt x="0" y="157"/>
                  </a:moveTo>
                  <a:lnTo>
                    <a:pt x="160" y="0"/>
                  </a:lnTo>
                  <a:lnTo>
                    <a:pt x="160" y="78"/>
                  </a:lnTo>
                  <a:lnTo>
                    <a:pt x="53" y="183"/>
                  </a:lnTo>
                  <a:lnTo>
                    <a:pt x="0" y="157"/>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5" name="Freeform 542"/>
            <p:cNvSpPr/>
            <p:nvPr/>
          </p:nvSpPr>
          <p:spPr bwMode="auto">
            <a:xfrm>
              <a:off x="3690" y="1788"/>
              <a:ext cx="159"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6" name="Freeform 543"/>
            <p:cNvSpPr/>
            <p:nvPr/>
          </p:nvSpPr>
          <p:spPr bwMode="auto">
            <a:xfrm>
              <a:off x="3740" y="1469"/>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7" name="Freeform 544"/>
            <p:cNvSpPr/>
            <p:nvPr/>
          </p:nvSpPr>
          <p:spPr bwMode="auto">
            <a:xfrm>
              <a:off x="3690" y="1553"/>
              <a:ext cx="51"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8" name="Freeform 545"/>
            <p:cNvSpPr/>
            <p:nvPr/>
          </p:nvSpPr>
          <p:spPr bwMode="auto">
            <a:xfrm>
              <a:off x="3690" y="1388"/>
              <a:ext cx="159"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9" name="Freeform 546"/>
            <p:cNvSpPr/>
            <p:nvPr/>
          </p:nvSpPr>
          <p:spPr bwMode="auto">
            <a:xfrm>
              <a:off x="2594"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0" name="Freeform 547"/>
            <p:cNvSpPr/>
            <p:nvPr/>
          </p:nvSpPr>
          <p:spPr bwMode="auto">
            <a:xfrm>
              <a:off x="2512" y="860"/>
              <a:ext cx="187"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1" name="Freeform 548"/>
            <p:cNvSpPr/>
            <p:nvPr/>
          </p:nvSpPr>
          <p:spPr bwMode="auto">
            <a:xfrm>
              <a:off x="2913" y="86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2" name="Freeform 549"/>
            <p:cNvSpPr/>
            <p:nvPr/>
          </p:nvSpPr>
          <p:spPr bwMode="auto">
            <a:xfrm>
              <a:off x="2512" y="968"/>
              <a:ext cx="431"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3" name="Freeform 550"/>
            <p:cNvSpPr/>
            <p:nvPr/>
          </p:nvSpPr>
          <p:spPr bwMode="auto">
            <a:xfrm>
              <a:off x="2166"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4" name="Freeform 551"/>
            <p:cNvSpPr/>
            <p:nvPr/>
          </p:nvSpPr>
          <p:spPr bwMode="auto">
            <a:xfrm>
              <a:off x="2085" y="86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5" name="Freeform 552"/>
            <p:cNvSpPr/>
            <p:nvPr/>
          </p:nvSpPr>
          <p:spPr bwMode="auto">
            <a:xfrm>
              <a:off x="2489" y="860"/>
              <a:ext cx="187" cy="162"/>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6" name="Freeform 553"/>
            <p:cNvSpPr/>
            <p:nvPr/>
          </p:nvSpPr>
          <p:spPr bwMode="auto">
            <a:xfrm>
              <a:off x="2085" y="968"/>
              <a:ext cx="427"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7" name="Freeform 554"/>
            <p:cNvSpPr/>
            <p:nvPr/>
          </p:nvSpPr>
          <p:spPr bwMode="auto">
            <a:xfrm>
              <a:off x="3181" y="702"/>
              <a:ext cx="427" cy="104"/>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8" name="Freeform 555"/>
            <p:cNvSpPr/>
            <p:nvPr/>
          </p:nvSpPr>
          <p:spPr bwMode="auto">
            <a:xfrm>
              <a:off x="3103" y="702"/>
              <a:ext cx="183" cy="158"/>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9" name="Freeform 556"/>
            <p:cNvSpPr/>
            <p:nvPr/>
          </p:nvSpPr>
          <p:spPr bwMode="auto">
            <a:xfrm>
              <a:off x="3500" y="702"/>
              <a:ext cx="190" cy="158"/>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0" name="Freeform 557"/>
            <p:cNvSpPr/>
            <p:nvPr/>
          </p:nvSpPr>
          <p:spPr bwMode="auto">
            <a:xfrm>
              <a:off x="3103" y="806"/>
              <a:ext cx="427" cy="54"/>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1" name="Freeform 558"/>
            <p:cNvSpPr/>
            <p:nvPr/>
          </p:nvSpPr>
          <p:spPr bwMode="auto">
            <a:xfrm>
              <a:off x="2753"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2" name="Freeform 559"/>
            <p:cNvSpPr/>
            <p:nvPr/>
          </p:nvSpPr>
          <p:spPr bwMode="auto">
            <a:xfrm>
              <a:off x="2672"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3" name="Freeform 560"/>
            <p:cNvSpPr/>
            <p:nvPr/>
          </p:nvSpPr>
          <p:spPr bwMode="auto">
            <a:xfrm>
              <a:off x="3072" y="702"/>
              <a:ext cx="190" cy="158"/>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4" name="Freeform 561"/>
            <p:cNvSpPr/>
            <p:nvPr/>
          </p:nvSpPr>
          <p:spPr bwMode="auto">
            <a:xfrm>
              <a:off x="2672"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5" name="Freeform 562"/>
            <p:cNvSpPr/>
            <p:nvPr/>
          </p:nvSpPr>
          <p:spPr bwMode="auto">
            <a:xfrm>
              <a:off x="2326"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6" name="Freeform 563"/>
            <p:cNvSpPr/>
            <p:nvPr/>
          </p:nvSpPr>
          <p:spPr bwMode="auto">
            <a:xfrm>
              <a:off x="2244"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7" name="Freeform 564"/>
            <p:cNvSpPr/>
            <p:nvPr/>
          </p:nvSpPr>
          <p:spPr bwMode="auto">
            <a:xfrm>
              <a:off x="2648" y="702"/>
              <a:ext cx="187" cy="158"/>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8" name="Freeform 565"/>
            <p:cNvSpPr/>
            <p:nvPr/>
          </p:nvSpPr>
          <p:spPr bwMode="auto">
            <a:xfrm>
              <a:off x="2244"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9" name="Freeform 566"/>
            <p:cNvSpPr/>
            <p:nvPr/>
          </p:nvSpPr>
          <p:spPr bwMode="auto">
            <a:xfrm>
              <a:off x="3340" y="540"/>
              <a:ext cx="427" cy="108"/>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0" name="Freeform 567"/>
            <p:cNvSpPr/>
            <p:nvPr/>
          </p:nvSpPr>
          <p:spPr bwMode="auto">
            <a:xfrm>
              <a:off x="3262" y="540"/>
              <a:ext cx="183"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1" name="Freeform 568"/>
            <p:cNvSpPr/>
            <p:nvPr/>
          </p:nvSpPr>
          <p:spPr bwMode="auto">
            <a:xfrm>
              <a:off x="3662" y="540"/>
              <a:ext cx="187"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2" name="Freeform 569"/>
            <p:cNvSpPr/>
            <p:nvPr/>
          </p:nvSpPr>
          <p:spPr bwMode="auto">
            <a:xfrm>
              <a:off x="3262" y="644"/>
              <a:ext cx="427" cy="58"/>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3" name="Freeform 570"/>
            <p:cNvSpPr/>
            <p:nvPr/>
          </p:nvSpPr>
          <p:spPr bwMode="auto">
            <a:xfrm>
              <a:off x="2913" y="540"/>
              <a:ext cx="431" cy="108"/>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4" name="Freeform 571"/>
            <p:cNvSpPr/>
            <p:nvPr/>
          </p:nvSpPr>
          <p:spPr bwMode="auto">
            <a:xfrm>
              <a:off x="2831"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5" name="Freeform 572"/>
            <p:cNvSpPr/>
            <p:nvPr/>
          </p:nvSpPr>
          <p:spPr bwMode="auto">
            <a:xfrm>
              <a:off x="3232"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6" name="Freeform 573"/>
            <p:cNvSpPr/>
            <p:nvPr/>
          </p:nvSpPr>
          <p:spPr bwMode="auto">
            <a:xfrm>
              <a:off x="2831"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7" name="Freeform 574"/>
            <p:cNvSpPr/>
            <p:nvPr/>
          </p:nvSpPr>
          <p:spPr bwMode="auto">
            <a:xfrm>
              <a:off x="2489" y="540"/>
              <a:ext cx="424" cy="108"/>
            </a:xfrm>
            <a:custGeom>
              <a:avLst/>
              <a:gdLst>
                <a:gd name="T0" fmla="*/ 0 w 426"/>
                <a:gd name="T1" fmla="*/ 105 h 106"/>
                <a:gd name="T2" fmla="*/ 319 w 426"/>
                <a:gd name="T3" fmla="*/ 105 h 106"/>
                <a:gd name="T4" fmla="*/ 425 w 426"/>
                <a:gd name="T5" fmla="*/ 0 h 106"/>
                <a:gd name="T6" fmla="*/ 106 w 426"/>
                <a:gd name="T7" fmla="*/ 0 h 106"/>
                <a:gd name="T8" fmla="*/ 0 w 426"/>
                <a:gd name="T9" fmla="*/ 105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105"/>
                  </a:moveTo>
                  <a:lnTo>
                    <a:pt x="319" y="105"/>
                  </a:lnTo>
                  <a:lnTo>
                    <a:pt x="425" y="0"/>
                  </a:lnTo>
                  <a:lnTo>
                    <a:pt x="106"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8" name="Freeform 575"/>
            <p:cNvSpPr/>
            <p:nvPr/>
          </p:nvSpPr>
          <p:spPr bwMode="auto">
            <a:xfrm>
              <a:off x="2404"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9" name="Freeform 576"/>
            <p:cNvSpPr/>
            <p:nvPr/>
          </p:nvSpPr>
          <p:spPr bwMode="auto">
            <a:xfrm>
              <a:off x="2804"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0" name="Freeform 577"/>
            <p:cNvSpPr/>
            <p:nvPr/>
          </p:nvSpPr>
          <p:spPr bwMode="auto">
            <a:xfrm>
              <a:off x="2404"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1" name="Freeform 578"/>
            <p:cNvSpPr/>
            <p:nvPr/>
          </p:nvSpPr>
          <p:spPr bwMode="auto">
            <a:xfrm>
              <a:off x="2950"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2" name="Freeform 579"/>
            <p:cNvSpPr/>
            <p:nvPr/>
          </p:nvSpPr>
          <p:spPr bwMode="auto">
            <a:xfrm>
              <a:off x="2950"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F95AB7"/>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3" name="Rectangle 580"/>
            <p:cNvSpPr>
              <a:spLocks noChangeArrowheads="1"/>
            </p:cNvSpPr>
            <p:nvPr/>
          </p:nvSpPr>
          <p:spPr bwMode="auto">
            <a:xfrm>
              <a:off x="2998" y="1492"/>
              <a:ext cx="319" cy="320"/>
            </a:xfrm>
            <a:prstGeom prst="rect">
              <a:avLst/>
            </a:prstGeom>
            <a:solidFill>
              <a:srgbClr val="006699"/>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4" name="Freeform 581"/>
            <p:cNvSpPr/>
            <p:nvPr/>
          </p:nvSpPr>
          <p:spPr bwMode="auto">
            <a:xfrm>
              <a:off x="2516"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5" name="Freeform 582"/>
            <p:cNvSpPr/>
            <p:nvPr/>
          </p:nvSpPr>
          <p:spPr bwMode="auto">
            <a:xfrm>
              <a:off x="2516"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6" name="Rectangle 583"/>
            <p:cNvSpPr>
              <a:spLocks noChangeArrowheads="1"/>
            </p:cNvSpPr>
            <p:nvPr/>
          </p:nvSpPr>
          <p:spPr bwMode="auto">
            <a:xfrm>
              <a:off x="2567"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7" name="Freeform 584"/>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8" name="Freeform 585"/>
            <p:cNvSpPr/>
            <p:nvPr/>
          </p:nvSpPr>
          <p:spPr bwMode="auto">
            <a:xfrm>
              <a:off x="2085" y="1442"/>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9" name="Rectangle 586"/>
            <p:cNvSpPr>
              <a:spLocks noChangeArrowheads="1"/>
            </p:cNvSpPr>
            <p:nvPr/>
          </p:nvSpPr>
          <p:spPr bwMode="auto">
            <a:xfrm>
              <a:off x="2136"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0" name="Freeform 587"/>
            <p:cNvSpPr/>
            <p:nvPr/>
          </p:nvSpPr>
          <p:spPr bwMode="auto">
            <a:xfrm>
              <a:off x="2940" y="1014"/>
              <a:ext cx="431" cy="424"/>
            </a:xfrm>
            <a:custGeom>
              <a:avLst/>
              <a:gdLst>
                <a:gd name="T0" fmla="*/ 427 w 428"/>
                <a:gd name="T1" fmla="*/ 0 h 425"/>
                <a:gd name="T2" fmla="*/ 0 w 428"/>
                <a:gd name="T3" fmla="*/ 424 h 425"/>
                <a:gd name="T4" fmla="*/ 427 w 428"/>
                <a:gd name="T5" fmla="*/ 424 h 425"/>
                <a:gd name="T6" fmla="*/ 427 w 428"/>
                <a:gd name="T7" fmla="*/ 0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427" y="0"/>
                  </a:moveTo>
                  <a:lnTo>
                    <a:pt x="0" y="424"/>
                  </a:lnTo>
                  <a:lnTo>
                    <a:pt x="427" y="424"/>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1" name="Freeform 588"/>
            <p:cNvSpPr/>
            <p:nvPr/>
          </p:nvSpPr>
          <p:spPr bwMode="auto">
            <a:xfrm>
              <a:off x="2940" y="1014"/>
              <a:ext cx="431" cy="424"/>
            </a:xfrm>
            <a:custGeom>
              <a:avLst/>
              <a:gdLst>
                <a:gd name="T0" fmla="*/ 0 w 428"/>
                <a:gd name="T1" fmla="*/ 424 h 425"/>
                <a:gd name="T2" fmla="*/ 427 w 428"/>
                <a:gd name="T3" fmla="*/ 0 h 425"/>
                <a:gd name="T4" fmla="*/ 0 w 428"/>
                <a:gd name="T5" fmla="*/ 0 h 425"/>
                <a:gd name="T6" fmla="*/ 0 w 428"/>
                <a:gd name="T7" fmla="*/ 424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0" y="424"/>
                  </a:moveTo>
                  <a:lnTo>
                    <a:pt x="427"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2" name="Rectangle 589"/>
            <p:cNvSpPr>
              <a:spLocks noChangeArrowheads="1"/>
            </p:cNvSpPr>
            <p:nvPr/>
          </p:nvSpPr>
          <p:spPr bwMode="auto">
            <a:xfrm>
              <a:off x="2991"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3" name="Freeform 590"/>
            <p:cNvSpPr/>
            <p:nvPr/>
          </p:nvSpPr>
          <p:spPr bwMode="auto">
            <a:xfrm>
              <a:off x="2512" y="1014"/>
              <a:ext cx="431"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4" name="Freeform 591"/>
            <p:cNvSpPr/>
            <p:nvPr/>
          </p:nvSpPr>
          <p:spPr bwMode="auto">
            <a:xfrm>
              <a:off x="2512" y="1014"/>
              <a:ext cx="431"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5" name="Rectangle 592"/>
            <p:cNvSpPr>
              <a:spLocks noChangeArrowheads="1"/>
            </p:cNvSpPr>
            <p:nvPr/>
          </p:nvSpPr>
          <p:spPr bwMode="auto">
            <a:xfrm>
              <a:off x="2563"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6" name="Freeform 593"/>
            <p:cNvSpPr/>
            <p:nvPr/>
          </p:nvSpPr>
          <p:spPr bwMode="auto">
            <a:xfrm>
              <a:off x="2085" y="1014"/>
              <a:ext cx="427"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7" name="Freeform 594"/>
            <p:cNvSpPr/>
            <p:nvPr/>
          </p:nvSpPr>
          <p:spPr bwMode="auto">
            <a:xfrm>
              <a:off x="2085" y="1014"/>
              <a:ext cx="427"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8" name="Rectangle 595"/>
            <p:cNvSpPr>
              <a:spLocks noChangeArrowheads="1"/>
            </p:cNvSpPr>
            <p:nvPr/>
          </p:nvSpPr>
          <p:spPr bwMode="auto">
            <a:xfrm>
              <a:off x="2136"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9" name="Freeform 596"/>
            <p:cNvSpPr/>
            <p:nvPr/>
          </p:nvSpPr>
          <p:spPr bwMode="auto">
            <a:xfrm>
              <a:off x="2085" y="1869"/>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0" name="Freeform 597"/>
            <p:cNvSpPr/>
            <p:nvPr/>
          </p:nvSpPr>
          <p:spPr bwMode="auto">
            <a:xfrm>
              <a:off x="2085" y="1869"/>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1" name="Rectangle 598"/>
            <p:cNvSpPr>
              <a:spLocks noChangeArrowheads="1"/>
            </p:cNvSpPr>
            <p:nvPr/>
          </p:nvSpPr>
          <p:spPr bwMode="auto">
            <a:xfrm>
              <a:off x="2139" y="1919"/>
              <a:ext cx="319"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572"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3003021"/>
            <a:ext cx="11874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 name="Text Box 600"/>
          <p:cNvSpPr txBox="1">
            <a:spLocks noChangeArrowheads="1"/>
          </p:cNvSpPr>
          <p:nvPr/>
        </p:nvSpPr>
        <p:spPr bwMode="auto">
          <a:xfrm>
            <a:off x="8342634" y="3688821"/>
            <a:ext cx="1258888" cy="275590"/>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sz="1200" kern="0" noProof="0" dirty="0" smtClean="0">
                <a:ln>
                  <a:noFill/>
                </a:ln>
                <a:solidFill>
                  <a:sysClr val="windowText" lastClr="000000"/>
                </a:solidFill>
                <a:effectLst/>
                <a:uLnTx/>
                <a:uFillTx/>
                <a:latin typeface="+mj-ea"/>
                <a:ea typeface="+mj-ea"/>
                <a:sym typeface="+mn-ea"/>
              </a:rPr>
              <a:t>暴风</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决策层</a:t>
            </a:r>
            <a:endParaRPr kumimoji="0" lang="en-US" altLang="zh-CN" sz="1200" b="0" i="0" u="none" strike="noStrike" kern="0" cap="none" spc="0" normalizeH="0" baseline="0" noProof="0" dirty="0">
              <a:ln>
                <a:noFill/>
              </a:ln>
              <a:solidFill>
                <a:sysClr val="windowText" lastClr="000000"/>
              </a:solidFill>
              <a:effectLst/>
              <a:uLnTx/>
              <a:uFillTx/>
              <a:latin typeface="+mj-ea"/>
              <a:ea typeface="+mj-ea"/>
            </a:endParaRPr>
          </a:p>
        </p:txBody>
      </p:sp>
      <p:pic>
        <p:nvPicPr>
          <p:cNvPr id="574"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4109508"/>
            <a:ext cx="11874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5" name="Text Box 602"/>
          <p:cNvSpPr txBox="1">
            <a:spLocks noChangeArrowheads="1"/>
          </p:cNvSpPr>
          <p:nvPr/>
        </p:nvSpPr>
        <p:spPr bwMode="auto">
          <a:xfrm>
            <a:off x="8342634" y="4795308"/>
            <a:ext cx="1258888" cy="275590"/>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sz="1200" kern="0" noProof="0" dirty="0" smtClean="0">
                <a:ln>
                  <a:noFill/>
                </a:ln>
                <a:solidFill>
                  <a:sysClr val="windowText" lastClr="000000"/>
                </a:solidFill>
                <a:effectLst/>
                <a:uLnTx/>
                <a:uFillTx/>
                <a:latin typeface="+mj-ea"/>
                <a:ea typeface="+mj-ea"/>
                <a:sym typeface="+mn-ea"/>
              </a:rPr>
              <a:t>暴风</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职能</a:t>
            </a:r>
            <a:r>
              <a:rPr kumimoji="0" lang="zh-CN" altLang="en-US" sz="1200" b="0" i="0" u="none" strike="noStrike" kern="0" cap="none" spc="0" normalizeH="0" baseline="0" noProof="0" dirty="0">
                <a:ln>
                  <a:noFill/>
                </a:ln>
                <a:solidFill>
                  <a:sysClr val="windowText" lastClr="000000"/>
                </a:solidFill>
                <a:effectLst/>
                <a:uLnTx/>
                <a:uFillTx/>
                <a:latin typeface="+mj-ea"/>
                <a:ea typeface="+mj-ea"/>
              </a:rPr>
              <a:t>管控层</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pic>
        <p:nvPicPr>
          <p:cNvPr id="576"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5169958"/>
            <a:ext cx="11874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7" name="Text Box 604"/>
          <p:cNvSpPr txBox="1">
            <a:spLocks noChangeArrowheads="1"/>
          </p:cNvSpPr>
          <p:nvPr/>
        </p:nvSpPr>
        <p:spPr bwMode="auto">
          <a:xfrm>
            <a:off x="8342634" y="5857346"/>
            <a:ext cx="1593850" cy="276225"/>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各级业务操作层</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578" name="Line 605"/>
          <p:cNvSpPr>
            <a:spLocks noChangeShapeType="1"/>
          </p:cNvSpPr>
          <p:nvPr/>
        </p:nvSpPr>
        <p:spPr bwMode="auto">
          <a:xfrm>
            <a:off x="6332859" y="4284133"/>
            <a:ext cx="2030413" cy="1068388"/>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9" name="Line 606"/>
          <p:cNvSpPr>
            <a:spLocks noChangeShapeType="1"/>
          </p:cNvSpPr>
          <p:nvPr/>
        </p:nvSpPr>
        <p:spPr bwMode="auto">
          <a:xfrm>
            <a:off x="6364609" y="4068233"/>
            <a:ext cx="2051050" cy="323850"/>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0" name="Line 607"/>
          <p:cNvSpPr>
            <a:spLocks noChangeShapeType="1"/>
          </p:cNvSpPr>
          <p:nvPr/>
        </p:nvSpPr>
        <p:spPr bwMode="auto">
          <a:xfrm flipV="1">
            <a:off x="6377309" y="3417358"/>
            <a:ext cx="1952625" cy="461963"/>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1" name="Text Box 619"/>
          <p:cNvSpPr txBox="1">
            <a:spLocks noChangeArrowheads="1"/>
          </p:cNvSpPr>
          <p:nvPr/>
        </p:nvSpPr>
        <p:spPr bwMode="auto">
          <a:xfrm rot="20837397">
            <a:off x="7402905" y="3048609"/>
            <a:ext cx="982663" cy="460375"/>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关注暴风主要经营指标</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582" name="Text Box 620"/>
          <p:cNvSpPr txBox="1">
            <a:spLocks noChangeArrowheads="1"/>
          </p:cNvSpPr>
          <p:nvPr/>
        </p:nvSpPr>
        <p:spPr bwMode="auto">
          <a:xfrm rot="1668591">
            <a:off x="6865344" y="4510966"/>
            <a:ext cx="1693069" cy="461665"/>
          </a:xfrm>
          <a:prstGeom prst="rect">
            <a:avLst/>
          </a:prstGeom>
          <a:noFill/>
          <a:ln w="12700" algn="ctr">
            <a:noFill/>
            <a:miter lim="800000"/>
          </a:ln>
          <a:effectLst>
            <a:outerShdw algn="ctr" rotWithShape="0">
              <a:srgbClr val="FFFFFF"/>
            </a:outerShdw>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业务人员使用</a:t>
            </a: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应用实现业务协作和创新</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583" name="Group 625"/>
          <p:cNvGrpSpPr/>
          <p:nvPr/>
        </p:nvGrpSpPr>
        <p:grpSpPr bwMode="auto">
          <a:xfrm>
            <a:off x="7494909" y="2090208"/>
            <a:ext cx="825500" cy="723900"/>
            <a:chOff x="2085" y="540"/>
            <a:chExt cx="1764" cy="1757"/>
          </a:xfrm>
        </p:grpSpPr>
        <p:sp>
          <p:nvSpPr>
            <p:cNvPr id="584" name="Freeform 626"/>
            <p:cNvSpPr/>
            <p:nvPr/>
          </p:nvSpPr>
          <p:spPr bwMode="auto">
            <a:xfrm>
              <a:off x="2940" y="1022"/>
              <a:ext cx="431" cy="420"/>
            </a:xfrm>
            <a:custGeom>
              <a:avLst/>
              <a:gdLst>
                <a:gd name="T0" fmla="*/ 427 w 428"/>
                <a:gd name="T1" fmla="*/ 0 h 423"/>
                <a:gd name="T2" fmla="*/ 0 w 428"/>
                <a:gd name="T3" fmla="*/ 422 h 423"/>
                <a:gd name="T4" fmla="*/ 427 w 428"/>
                <a:gd name="T5" fmla="*/ 422 h 423"/>
                <a:gd name="T6" fmla="*/ 427 w 428"/>
                <a:gd name="T7" fmla="*/ 0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427" y="0"/>
                  </a:moveTo>
                  <a:lnTo>
                    <a:pt x="0" y="422"/>
                  </a:lnTo>
                  <a:lnTo>
                    <a:pt x="427" y="422"/>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5" name="Freeform 627"/>
            <p:cNvSpPr/>
            <p:nvPr/>
          </p:nvSpPr>
          <p:spPr bwMode="auto">
            <a:xfrm>
              <a:off x="2940" y="1022"/>
              <a:ext cx="431" cy="420"/>
            </a:xfrm>
            <a:custGeom>
              <a:avLst/>
              <a:gdLst>
                <a:gd name="T0" fmla="*/ 0 w 428"/>
                <a:gd name="T1" fmla="*/ 422 h 423"/>
                <a:gd name="T2" fmla="*/ 427 w 428"/>
                <a:gd name="T3" fmla="*/ 0 h 423"/>
                <a:gd name="T4" fmla="*/ 0 w 428"/>
                <a:gd name="T5" fmla="*/ 0 h 423"/>
                <a:gd name="T6" fmla="*/ 0 w 428"/>
                <a:gd name="T7" fmla="*/ 422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0" y="422"/>
                  </a:moveTo>
                  <a:lnTo>
                    <a:pt x="427"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6" name="Rectangle 628"/>
            <p:cNvSpPr>
              <a:spLocks noChangeArrowheads="1"/>
            </p:cNvSpPr>
            <p:nvPr/>
          </p:nvSpPr>
          <p:spPr bwMode="auto">
            <a:xfrm>
              <a:off x="2994"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7" name="Freeform 629"/>
            <p:cNvSpPr/>
            <p:nvPr/>
          </p:nvSpPr>
          <p:spPr bwMode="auto">
            <a:xfrm>
              <a:off x="2512" y="1022"/>
              <a:ext cx="431"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8" name="Freeform 630"/>
            <p:cNvSpPr/>
            <p:nvPr/>
          </p:nvSpPr>
          <p:spPr bwMode="auto">
            <a:xfrm>
              <a:off x="2512" y="1022"/>
              <a:ext cx="431"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9" name="Rectangle 631"/>
            <p:cNvSpPr>
              <a:spLocks noChangeArrowheads="1"/>
            </p:cNvSpPr>
            <p:nvPr/>
          </p:nvSpPr>
          <p:spPr bwMode="auto">
            <a:xfrm>
              <a:off x="2563"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0" name="Freeform 632"/>
            <p:cNvSpPr/>
            <p:nvPr/>
          </p:nvSpPr>
          <p:spPr bwMode="auto">
            <a:xfrm>
              <a:off x="2085" y="1022"/>
              <a:ext cx="427"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1" name="Freeform 633"/>
            <p:cNvSpPr/>
            <p:nvPr/>
          </p:nvSpPr>
          <p:spPr bwMode="auto">
            <a:xfrm>
              <a:off x="2085" y="1022"/>
              <a:ext cx="427"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2" name="Freeform 634"/>
            <p:cNvSpPr/>
            <p:nvPr/>
          </p:nvSpPr>
          <p:spPr bwMode="auto">
            <a:xfrm>
              <a:off x="2940" y="1442"/>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3" name="Rectangle 635"/>
            <p:cNvSpPr>
              <a:spLocks noChangeArrowheads="1"/>
            </p:cNvSpPr>
            <p:nvPr/>
          </p:nvSpPr>
          <p:spPr bwMode="auto">
            <a:xfrm>
              <a:off x="2994"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4" name="Freeform 636"/>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5" name="Rectangle 637"/>
            <p:cNvSpPr>
              <a:spLocks noChangeArrowheads="1"/>
            </p:cNvSpPr>
            <p:nvPr/>
          </p:nvSpPr>
          <p:spPr bwMode="auto">
            <a:xfrm>
              <a:off x="2139" y="1496"/>
              <a:ext cx="319"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6" name="Freeform 638"/>
            <p:cNvSpPr/>
            <p:nvPr/>
          </p:nvSpPr>
          <p:spPr bwMode="auto">
            <a:xfrm>
              <a:off x="2512" y="1442"/>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7" name="Rectangle 639"/>
            <p:cNvSpPr>
              <a:spLocks noChangeArrowheads="1"/>
            </p:cNvSpPr>
            <p:nvPr/>
          </p:nvSpPr>
          <p:spPr bwMode="auto">
            <a:xfrm>
              <a:off x="2563"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8" name="Freeform 640"/>
            <p:cNvSpPr/>
            <p:nvPr/>
          </p:nvSpPr>
          <p:spPr bwMode="auto">
            <a:xfrm>
              <a:off x="2940" y="1869"/>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9" name="Freeform 641"/>
            <p:cNvSpPr/>
            <p:nvPr/>
          </p:nvSpPr>
          <p:spPr bwMode="auto">
            <a:xfrm>
              <a:off x="2940" y="1869"/>
              <a:ext cx="431"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0" name="Rectangle 642"/>
            <p:cNvSpPr>
              <a:spLocks noChangeArrowheads="1"/>
            </p:cNvSpPr>
            <p:nvPr/>
          </p:nvSpPr>
          <p:spPr bwMode="auto">
            <a:xfrm>
              <a:off x="2994"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1" name="Freeform 643"/>
            <p:cNvSpPr/>
            <p:nvPr/>
          </p:nvSpPr>
          <p:spPr bwMode="auto">
            <a:xfrm>
              <a:off x="2512" y="1869"/>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2" name="Freeform 644"/>
            <p:cNvSpPr/>
            <p:nvPr/>
          </p:nvSpPr>
          <p:spPr bwMode="auto">
            <a:xfrm>
              <a:off x="2512" y="1869"/>
              <a:ext cx="431"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3" name="Rectangle 645"/>
            <p:cNvSpPr>
              <a:spLocks noChangeArrowheads="1"/>
            </p:cNvSpPr>
            <p:nvPr/>
          </p:nvSpPr>
          <p:spPr bwMode="auto">
            <a:xfrm>
              <a:off x="2563"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4" name="Freeform 646"/>
            <p:cNvSpPr/>
            <p:nvPr/>
          </p:nvSpPr>
          <p:spPr bwMode="auto">
            <a:xfrm>
              <a:off x="3367" y="1257"/>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5" name="Freeform 647"/>
            <p:cNvSpPr/>
            <p:nvPr/>
          </p:nvSpPr>
          <p:spPr bwMode="auto">
            <a:xfrm>
              <a:off x="3422" y="941"/>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6" name="Freeform 648"/>
            <p:cNvSpPr/>
            <p:nvPr/>
          </p:nvSpPr>
          <p:spPr bwMode="auto">
            <a:xfrm>
              <a:off x="3367" y="1022"/>
              <a:ext cx="54"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7" name="Freeform 649"/>
            <p:cNvSpPr/>
            <p:nvPr/>
          </p:nvSpPr>
          <p:spPr bwMode="auto">
            <a:xfrm>
              <a:off x="3367" y="860"/>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8" name="Freeform 650"/>
            <p:cNvSpPr/>
            <p:nvPr/>
          </p:nvSpPr>
          <p:spPr bwMode="auto">
            <a:xfrm>
              <a:off x="3021" y="860"/>
              <a:ext cx="424" cy="108"/>
            </a:xfrm>
            <a:custGeom>
              <a:avLst/>
              <a:gdLst>
                <a:gd name="T0" fmla="*/ 0 w 425"/>
                <a:gd name="T1" fmla="*/ 107 h 108"/>
                <a:gd name="T2" fmla="*/ 318 w 425"/>
                <a:gd name="T3" fmla="*/ 107 h 108"/>
                <a:gd name="T4" fmla="*/ 424 w 425"/>
                <a:gd name="T5" fmla="*/ 0 h 108"/>
                <a:gd name="T6" fmla="*/ 106 w 425"/>
                <a:gd name="T7" fmla="*/ 0 h 108"/>
                <a:gd name="T8" fmla="*/ 0 w 425"/>
                <a:gd name="T9" fmla="*/ 107 h 108"/>
                <a:gd name="T10" fmla="*/ 0 60000 65536"/>
                <a:gd name="T11" fmla="*/ 0 60000 65536"/>
                <a:gd name="T12" fmla="*/ 0 60000 65536"/>
                <a:gd name="T13" fmla="*/ 0 60000 65536"/>
                <a:gd name="T14" fmla="*/ 0 60000 65536"/>
                <a:gd name="T15" fmla="*/ 0 w 425"/>
                <a:gd name="T16" fmla="*/ 0 h 108"/>
                <a:gd name="T17" fmla="*/ 425 w 425"/>
                <a:gd name="T18" fmla="*/ 108 h 108"/>
              </a:gdLst>
              <a:ahLst/>
              <a:cxnLst>
                <a:cxn ang="T10">
                  <a:pos x="T0" y="T1"/>
                </a:cxn>
                <a:cxn ang="T11">
                  <a:pos x="T2" y="T3"/>
                </a:cxn>
                <a:cxn ang="T12">
                  <a:pos x="T4" y="T5"/>
                </a:cxn>
                <a:cxn ang="T13">
                  <a:pos x="T6" y="T7"/>
                </a:cxn>
                <a:cxn ang="T14">
                  <a:pos x="T8" y="T9"/>
                </a:cxn>
              </a:cxnLst>
              <a:rect l="T15" t="T16" r="T17" b="T18"/>
              <a:pathLst>
                <a:path w="425" h="108">
                  <a:moveTo>
                    <a:pt x="0" y="107"/>
                  </a:moveTo>
                  <a:lnTo>
                    <a:pt x="318" y="107"/>
                  </a:lnTo>
                  <a:lnTo>
                    <a:pt x="424" y="0"/>
                  </a:lnTo>
                  <a:lnTo>
                    <a:pt x="106"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9" name="Freeform 651"/>
            <p:cNvSpPr/>
            <p:nvPr/>
          </p:nvSpPr>
          <p:spPr bwMode="auto">
            <a:xfrm>
              <a:off x="2940" y="860"/>
              <a:ext cx="190" cy="162"/>
            </a:xfrm>
            <a:custGeom>
              <a:avLst/>
              <a:gdLst>
                <a:gd name="T0" fmla="*/ 0 w 188"/>
                <a:gd name="T1" fmla="*/ 160 h 161"/>
                <a:gd name="T2" fmla="*/ 80 w 188"/>
                <a:gd name="T3" fmla="*/ 107 h 161"/>
                <a:gd name="T4" fmla="*/ 187 w 188"/>
                <a:gd name="T5" fmla="*/ 0 h 161"/>
                <a:gd name="T6" fmla="*/ 160 w 188"/>
                <a:gd name="T7" fmla="*/ 0 h 161"/>
                <a:gd name="T8" fmla="*/ 0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0" y="160"/>
                  </a:moveTo>
                  <a:lnTo>
                    <a:pt x="80" y="107"/>
                  </a:lnTo>
                  <a:lnTo>
                    <a:pt x="187" y="0"/>
                  </a:lnTo>
                  <a:lnTo>
                    <a:pt x="160"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0" name="Freeform 652"/>
            <p:cNvSpPr/>
            <p:nvPr/>
          </p:nvSpPr>
          <p:spPr bwMode="auto">
            <a:xfrm>
              <a:off x="3340" y="860"/>
              <a:ext cx="190"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1" name="Freeform 653"/>
            <p:cNvSpPr/>
            <p:nvPr/>
          </p:nvSpPr>
          <p:spPr bwMode="auto">
            <a:xfrm>
              <a:off x="2940" y="968"/>
              <a:ext cx="431" cy="54"/>
            </a:xfrm>
            <a:custGeom>
              <a:avLst/>
              <a:gdLst>
                <a:gd name="T0" fmla="*/ 0 w 428"/>
                <a:gd name="T1" fmla="*/ 53 h 54"/>
                <a:gd name="T2" fmla="*/ 80 w 428"/>
                <a:gd name="T3" fmla="*/ 0 h 54"/>
                <a:gd name="T4" fmla="*/ 400 w 428"/>
                <a:gd name="T5" fmla="*/ 0 h 54"/>
                <a:gd name="T6" fmla="*/ 427 w 428"/>
                <a:gd name="T7" fmla="*/ 53 h 54"/>
                <a:gd name="T8" fmla="*/ 0 w 428"/>
                <a:gd name="T9" fmla="*/ 53 h 54"/>
                <a:gd name="T10" fmla="*/ 0 60000 65536"/>
                <a:gd name="T11" fmla="*/ 0 60000 65536"/>
                <a:gd name="T12" fmla="*/ 0 60000 65536"/>
                <a:gd name="T13" fmla="*/ 0 60000 65536"/>
                <a:gd name="T14" fmla="*/ 0 60000 65536"/>
                <a:gd name="T15" fmla="*/ 0 w 428"/>
                <a:gd name="T16" fmla="*/ 0 h 54"/>
                <a:gd name="T17" fmla="*/ 428 w 428"/>
                <a:gd name="T18" fmla="*/ 54 h 54"/>
              </a:gdLst>
              <a:ahLst/>
              <a:cxnLst>
                <a:cxn ang="T10">
                  <a:pos x="T0" y="T1"/>
                </a:cxn>
                <a:cxn ang="T11">
                  <a:pos x="T2" y="T3"/>
                </a:cxn>
                <a:cxn ang="T12">
                  <a:pos x="T4" y="T5"/>
                </a:cxn>
                <a:cxn ang="T13">
                  <a:pos x="T6" y="T7"/>
                </a:cxn>
                <a:cxn ang="T14">
                  <a:pos x="T8" y="T9"/>
                </a:cxn>
              </a:cxnLst>
              <a:rect l="T15" t="T16" r="T17" b="T18"/>
              <a:pathLst>
                <a:path w="428" h="54">
                  <a:moveTo>
                    <a:pt x="0" y="53"/>
                  </a:moveTo>
                  <a:lnTo>
                    <a:pt x="80" y="0"/>
                  </a:lnTo>
                  <a:lnTo>
                    <a:pt x="400" y="0"/>
                  </a:lnTo>
                  <a:lnTo>
                    <a:pt x="427"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2" name="Freeform 654"/>
            <p:cNvSpPr/>
            <p:nvPr/>
          </p:nvSpPr>
          <p:spPr bwMode="auto">
            <a:xfrm>
              <a:off x="3367" y="1684"/>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3" name="Freeform 655"/>
            <p:cNvSpPr/>
            <p:nvPr/>
          </p:nvSpPr>
          <p:spPr bwMode="auto">
            <a:xfrm>
              <a:off x="3422" y="1361"/>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4" name="Freeform 656"/>
            <p:cNvSpPr/>
            <p:nvPr/>
          </p:nvSpPr>
          <p:spPr bwMode="auto">
            <a:xfrm>
              <a:off x="3367" y="1442"/>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D93192"/>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5" name="Freeform 657"/>
            <p:cNvSpPr/>
            <p:nvPr/>
          </p:nvSpPr>
          <p:spPr bwMode="auto">
            <a:xfrm>
              <a:off x="3367" y="1284"/>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B50069"/>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6" name="Freeform 658"/>
            <p:cNvSpPr/>
            <p:nvPr/>
          </p:nvSpPr>
          <p:spPr bwMode="auto">
            <a:xfrm>
              <a:off x="3367" y="2108"/>
              <a:ext cx="163"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7" name="Freeform 659"/>
            <p:cNvSpPr/>
            <p:nvPr/>
          </p:nvSpPr>
          <p:spPr bwMode="auto">
            <a:xfrm>
              <a:off x="3422" y="1788"/>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8" name="Freeform 660"/>
            <p:cNvSpPr/>
            <p:nvPr/>
          </p:nvSpPr>
          <p:spPr bwMode="auto">
            <a:xfrm>
              <a:off x="3367" y="1869"/>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9" name="Freeform 661"/>
            <p:cNvSpPr/>
            <p:nvPr/>
          </p:nvSpPr>
          <p:spPr bwMode="auto">
            <a:xfrm>
              <a:off x="3367" y="1707"/>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0" name="Freeform 662"/>
            <p:cNvSpPr/>
            <p:nvPr/>
          </p:nvSpPr>
          <p:spPr bwMode="auto">
            <a:xfrm>
              <a:off x="3527" y="1099"/>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1" name="Freeform 663"/>
            <p:cNvSpPr/>
            <p:nvPr/>
          </p:nvSpPr>
          <p:spPr bwMode="auto">
            <a:xfrm>
              <a:off x="3581" y="779"/>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2" name="Freeform 664"/>
            <p:cNvSpPr/>
            <p:nvPr/>
          </p:nvSpPr>
          <p:spPr bwMode="auto">
            <a:xfrm>
              <a:off x="3527" y="860"/>
              <a:ext cx="54"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3" name="Freeform 665"/>
            <p:cNvSpPr/>
            <p:nvPr/>
          </p:nvSpPr>
          <p:spPr bwMode="auto">
            <a:xfrm>
              <a:off x="3527" y="702"/>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4" name="Freeform 666"/>
            <p:cNvSpPr/>
            <p:nvPr/>
          </p:nvSpPr>
          <p:spPr bwMode="auto">
            <a:xfrm>
              <a:off x="3527" y="1523"/>
              <a:ext cx="163" cy="189"/>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5" name="Freeform 667"/>
            <p:cNvSpPr/>
            <p:nvPr/>
          </p:nvSpPr>
          <p:spPr bwMode="auto">
            <a:xfrm>
              <a:off x="3581" y="1203"/>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6" name="Freeform 668"/>
            <p:cNvSpPr/>
            <p:nvPr/>
          </p:nvSpPr>
          <p:spPr bwMode="auto">
            <a:xfrm>
              <a:off x="3527" y="1284"/>
              <a:ext cx="54" cy="428"/>
            </a:xfrm>
            <a:custGeom>
              <a:avLst/>
              <a:gdLst>
                <a:gd name="T0" fmla="*/ 0 w 54"/>
                <a:gd name="T1" fmla="*/ 0 h 426"/>
                <a:gd name="T2" fmla="*/ 0 w 54"/>
                <a:gd name="T3" fmla="*/ 425 h 426"/>
                <a:gd name="T4" fmla="*/ 53 w 54"/>
                <a:gd name="T5" fmla="*/ 345 h 426"/>
                <a:gd name="T6" fmla="*/ 53 w 54"/>
                <a:gd name="T7" fmla="*/ 27 h 426"/>
                <a:gd name="T8" fmla="*/ 0 w 54"/>
                <a:gd name="T9" fmla="*/ 0 h 426"/>
                <a:gd name="T10" fmla="*/ 0 60000 65536"/>
                <a:gd name="T11" fmla="*/ 0 60000 65536"/>
                <a:gd name="T12" fmla="*/ 0 60000 65536"/>
                <a:gd name="T13" fmla="*/ 0 60000 65536"/>
                <a:gd name="T14" fmla="*/ 0 60000 65536"/>
                <a:gd name="T15" fmla="*/ 0 w 54"/>
                <a:gd name="T16" fmla="*/ 0 h 426"/>
                <a:gd name="T17" fmla="*/ 54 w 54"/>
                <a:gd name="T18" fmla="*/ 426 h 426"/>
              </a:gdLst>
              <a:ahLst/>
              <a:cxnLst>
                <a:cxn ang="T10">
                  <a:pos x="T0" y="T1"/>
                </a:cxn>
                <a:cxn ang="T11">
                  <a:pos x="T2" y="T3"/>
                </a:cxn>
                <a:cxn ang="T12">
                  <a:pos x="T4" y="T5"/>
                </a:cxn>
                <a:cxn ang="T13">
                  <a:pos x="T6" y="T7"/>
                </a:cxn>
                <a:cxn ang="T14">
                  <a:pos x="T8" y="T9"/>
                </a:cxn>
              </a:cxnLst>
              <a:rect l="T15" t="T16" r="T17" b="T18"/>
              <a:pathLst>
                <a:path w="54" h="426">
                  <a:moveTo>
                    <a:pt x="0" y="0"/>
                  </a:moveTo>
                  <a:lnTo>
                    <a:pt x="0" y="425"/>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7" name="Freeform 669"/>
            <p:cNvSpPr/>
            <p:nvPr/>
          </p:nvSpPr>
          <p:spPr bwMode="auto">
            <a:xfrm>
              <a:off x="3527" y="1122"/>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8" name="Freeform 670"/>
            <p:cNvSpPr/>
            <p:nvPr/>
          </p:nvSpPr>
          <p:spPr bwMode="auto">
            <a:xfrm>
              <a:off x="3527" y="1950"/>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9" name="Freeform 671"/>
            <p:cNvSpPr/>
            <p:nvPr/>
          </p:nvSpPr>
          <p:spPr bwMode="auto">
            <a:xfrm>
              <a:off x="3581" y="1630"/>
              <a:ext cx="109" cy="428"/>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0" name="Freeform 672"/>
            <p:cNvSpPr/>
            <p:nvPr/>
          </p:nvSpPr>
          <p:spPr bwMode="auto">
            <a:xfrm>
              <a:off x="3527" y="1707"/>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1" name="Freeform 673"/>
            <p:cNvSpPr/>
            <p:nvPr/>
          </p:nvSpPr>
          <p:spPr bwMode="auto">
            <a:xfrm>
              <a:off x="3527" y="1553"/>
              <a:ext cx="163" cy="181"/>
            </a:xfrm>
            <a:custGeom>
              <a:avLst/>
              <a:gdLst>
                <a:gd name="T0" fmla="*/ 0 w 161"/>
                <a:gd name="T1" fmla="*/ 156 h 183"/>
                <a:gd name="T2" fmla="*/ 160 w 161"/>
                <a:gd name="T3" fmla="*/ 0 h 183"/>
                <a:gd name="T4" fmla="*/ 160 w 161"/>
                <a:gd name="T5" fmla="*/ 78 h 183"/>
                <a:gd name="T6" fmla="*/ 53 w 161"/>
                <a:gd name="T7" fmla="*/ 182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160" y="0"/>
                  </a:lnTo>
                  <a:lnTo>
                    <a:pt x="160" y="78"/>
                  </a:lnTo>
                  <a:lnTo>
                    <a:pt x="53" y="182"/>
                  </a:lnTo>
                  <a:lnTo>
                    <a:pt x="0" y="156"/>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2" name="Freeform 674"/>
            <p:cNvSpPr/>
            <p:nvPr/>
          </p:nvSpPr>
          <p:spPr bwMode="auto">
            <a:xfrm>
              <a:off x="3690" y="941"/>
              <a:ext cx="159" cy="181"/>
            </a:xfrm>
            <a:custGeom>
              <a:avLst/>
              <a:gdLst>
                <a:gd name="T0" fmla="*/ 0 w 161"/>
                <a:gd name="T1" fmla="*/ 156 h 183"/>
                <a:gd name="T2" fmla="*/ 0 w 161"/>
                <a:gd name="T3" fmla="*/ 182 h 183"/>
                <a:gd name="T4" fmla="*/ 160 w 161"/>
                <a:gd name="T5" fmla="*/ 26 h 183"/>
                <a:gd name="T6" fmla="*/ 160 w 161"/>
                <a:gd name="T7" fmla="*/ 0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0" y="182"/>
                  </a:lnTo>
                  <a:lnTo>
                    <a:pt x="160" y="26"/>
                  </a:lnTo>
                  <a:lnTo>
                    <a:pt x="160" y="0"/>
                  </a:lnTo>
                  <a:lnTo>
                    <a:pt x="0" y="156"/>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3" name="Freeform 675"/>
            <p:cNvSpPr/>
            <p:nvPr/>
          </p:nvSpPr>
          <p:spPr bwMode="auto">
            <a:xfrm>
              <a:off x="3740" y="617"/>
              <a:ext cx="109" cy="428"/>
            </a:xfrm>
            <a:custGeom>
              <a:avLst/>
              <a:gdLst>
                <a:gd name="T0" fmla="*/ 0 w 108"/>
                <a:gd name="T1" fmla="*/ 428 h 429"/>
                <a:gd name="T2" fmla="*/ 0 w 108"/>
                <a:gd name="T3" fmla="*/ 107 h 429"/>
                <a:gd name="T4" fmla="*/ 107 w 108"/>
                <a:gd name="T5" fmla="*/ 0 h 429"/>
                <a:gd name="T6" fmla="*/ 107 w 108"/>
                <a:gd name="T7" fmla="*/ 321 h 429"/>
                <a:gd name="T8" fmla="*/ 0 w 108"/>
                <a:gd name="T9" fmla="*/ 428 h 429"/>
                <a:gd name="T10" fmla="*/ 0 60000 65536"/>
                <a:gd name="T11" fmla="*/ 0 60000 65536"/>
                <a:gd name="T12" fmla="*/ 0 60000 65536"/>
                <a:gd name="T13" fmla="*/ 0 60000 65536"/>
                <a:gd name="T14" fmla="*/ 0 60000 65536"/>
                <a:gd name="T15" fmla="*/ 0 w 108"/>
                <a:gd name="T16" fmla="*/ 0 h 429"/>
                <a:gd name="T17" fmla="*/ 108 w 108"/>
                <a:gd name="T18" fmla="*/ 429 h 429"/>
              </a:gdLst>
              <a:ahLst/>
              <a:cxnLst>
                <a:cxn ang="T10">
                  <a:pos x="T0" y="T1"/>
                </a:cxn>
                <a:cxn ang="T11">
                  <a:pos x="T2" y="T3"/>
                </a:cxn>
                <a:cxn ang="T12">
                  <a:pos x="T4" y="T5"/>
                </a:cxn>
                <a:cxn ang="T13">
                  <a:pos x="T6" y="T7"/>
                </a:cxn>
                <a:cxn ang="T14">
                  <a:pos x="T8" y="T9"/>
                </a:cxn>
              </a:cxnLst>
              <a:rect l="T15" t="T16" r="T17" b="T18"/>
              <a:pathLst>
                <a:path w="108" h="429">
                  <a:moveTo>
                    <a:pt x="0" y="428"/>
                  </a:moveTo>
                  <a:lnTo>
                    <a:pt x="0" y="107"/>
                  </a:lnTo>
                  <a:lnTo>
                    <a:pt x="107" y="0"/>
                  </a:lnTo>
                  <a:lnTo>
                    <a:pt x="107" y="321"/>
                  </a:lnTo>
                  <a:lnTo>
                    <a:pt x="0" y="428"/>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4" name="Freeform 676"/>
            <p:cNvSpPr/>
            <p:nvPr/>
          </p:nvSpPr>
          <p:spPr bwMode="auto">
            <a:xfrm>
              <a:off x="3690" y="702"/>
              <a:ext cx="51"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5" name="Freeform 677"/>
            <p:cNvSpPr/>
            <p:nvPr/>
          </p:nvSpPr>
          <p:spPr bwMode="auto">
            <a:xfrm>
              <a:off x="3690" y="540"/>
              <a:ext cx="159" cy="189"/>
            </a:xfrm>
            <a:custGeom>
              <a:avLst/>
              <a:gdLst>
                <a:gd name="T0" fmla="*/ 0 w 161"/>
                <a:gd name="T1" fmla="*/ 160 h 188"/>
                <a:gd name="T2" fmla="*/ 160 w 161"/>
                <a:gd name="T3" fmla="*/ 0 h 188"/>
                <a:gd name="T4" fmla="*/ 160 w 161"/>
                <a:gd name="T5" fmla="*/ 80 h 188"/>
                <a:gd name="T6" fmla="*/ 53 w 161"/>
                <a:gd name="T7" fmla="*/ 187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160" y="0"/>
                  </a:lnTo>
                  <a:lnTo>
                    <a:pt x="160" y="80"/>
                  </a:lnTo>
                  <a:lnTo>
                    <a:pt x="53" y="187"/>
                  </a:lnTo>
                  <a:lnTo>
                    <a:pt x="0" y="160"/>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6" name="Freeform 678"/>
            <p:cNvSpPr/>
            <p:nvPr/>
          </p:nvSpPr>
          <p:spPr bwMode="auto">
            <a:xfrm>
              <a:off x="3690" y="1361"/>
              <a:ext cx="159" cy="193"/>
            </a:xfrm>
            <a:custGeom>
              <a:avLst/>
              <a:gdLst>
                <a:gd name="T0" fmla="*/ 0 w 161"/>
                <a:gd name="T1" fmla="*/ 163 h 191"/>
                <a:gd name="T2" fmla="*/ 0 w 161"/>
                <a:gd name="T3" fmla="*/ 190 h 191"/>
                <a:gd name="T4" fmla="*/ 160 w 161"/>
                <a:gd name="T5" fmla="*/ 27 h 191"/>
                <a:gd name="T6" fmla="*/ 160 w 161"/>
                <a:gd name="T7" fmla="*/ 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0" y="190"/>
                  </a:lnTo>
                  <a:lnTo>
                    <a:pt x="160" y="27"/>
                  </a:lnTo>
                  <a:lnTo>
                    <a:pt x="160" y="0"/>
                  </a:lnTo>
                  <a:lnTo>
                    <a:pt x="0" y="163"/>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7" name="Freeform 679"/>
            <p:cNvSpPr/>
            <p:nvPr/>
          </p:nvSpPr>
          <p:spPr bwMode="auto">
            <a:xfrm>
              <a:off x="3740" y="1045"/>
              <a:ext cx="109" cy="424"/>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8" name="Freeform 680"/>
            <p:cNvSpPr/>
            <p:nvPr/>
          </p:nvSpPr>
          <p:spPr bwMode="auto">
            <a:xfrm>
              <a:off x="3690" y="1122"/>
              <a:ext cx="51" cy="432"/>
            </a:xfrm>
            <a:custGeom>
              <a:avLst/>
              <a:gdLst>
                <a:gd name="T0" fmla="*/ 0 w 54"/>
                <a:gd name="T1" fmla="*/ 0 h 431"/>
                <a:gd name="T2" fmla="*/ 0 w 54"/>
                <a:gd name="T3" fmla="*/ 430 h 431"/>
                <a:gd name="T4" fmla="*/ 53 w 54"/>
                <a:gd name="T5" fmla="*/ 349 h 431"/>
                <a:gd name="T6" fmla="*/ 53 w 54"/>
                <a:gd name="T7" fmla="*/ 27 h 431"/>
                <a:gd name="T8" fmla="*/ 0 w 54"/>
                <a:gd name="T9" fmla="*/ 0 h 431"/>
                <a:gd name="T10" fmla="*/ 0 60000 65536"/>
                <a:gd name="T11" fmla="*/ 0 60000 65536"/>
                <a:gd name="T12" fmla="*/ 0 60000 65536"/>
                <a:gd name="T13" fmla="*/ 0 60000 65536"/>
                <a:gd name="T14" fmla="*/ 0 60000 65536"/>
                <a:gd name="T15" fmla="*/ 0 w 54"/>
                <a:gd name="T16" fmla="*/ 0 h 431"/>
                <a:gd name="T17" fmla="*/ 54 w 54"/>
                <a:gd name="T18" fmla="*/ 431 h 431"/>
              </a:gdLst>
              <a:ahLst/>
              <a:cxnLst>
                <a:cxn ang="T10">
                  <a:pos x="T0" y="T1"/>
                </a:cxn>
                <a:cxn ang="T11">
                  <a:pos x="T2" y="T3"/>
                </a:cxn>
                <a:cxn ang="T12">
                  <a:pos x="T4" y="T5"/>
                </a:cxn>
                <a:cxn ang="T13">
                  <a:pos x="T6" y="T7"/>
                </a:cxn>
                <a:cxn ang="T14">
                  <a:pos x="T8" y="T9"/>
                </a:cxn>
              </a:cxnLst>
              <a:rect l="T15" t="T16" r="T17" b="T18"/>
              <a:pathLst>
                <a:path w="54" h="431">
                  <a:moveTo>
                    <a:pt x="0" y="0"/>
                  </a:moveTo>
                  <a:lnTo>
                    <a:pt x="0" y="430"/>
                  </a:lnTo>
                  <a:lnTo>
                    <a:pt x="53" y="349"/>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9" name="Freeform 681"/>
            <p:cNvSpPr/>
            <p:nvPr/>
          </p:nvSpPr>
          <p:spPr bwMode="auto">
            <a:xfrm>
              <a:off x="3690" y="968"/>
              <a:ext cx="159" cy="185"/>
            </a:xfrm>
            <a:custGeom>
              <a:avLst/>
              <a:gdLst>
                <a:gd name="T0" fmla="*/ 0 w 161"/>
                <a:gd name="T1" fmla="*/ 157 h 184"/>
                <a:gd name="T2" fmla="*/ 160 w 161"/>
                <a:gd name="T3" fmla="*/ 0 h 184"/>
                <a:gd name="T4" fmla="*/ 160 w 161"/>
                <a:gd name="T5" fmla="*/ 78 h 184"/>
                <a:gd name="T6" fmla="*/ 53 w 161"/>
                <a:gd name="T7" fmla="*/ 183 h 184"/>
                <a:gd name="T8" fmla="*/ 0 w 161"/>
                <a:gd name="T9" fmla="*/ 157 h 184"/>
                <a:gd name="T10" fmla="*/ 0 60000 65536"/>
                <a:gd name="T11" fmla="*/ 0 60000 65536"/>
                <a:gd name="T12" fmla="*/ 0 60000 65536"/>
                <a:gd name="T13" fmla="*/ 0 60000 65536"/>
                <a:gd name="T14" fmla="*/ 0 60000 65536"/>
                <a:gd name="T15" fmla="*/ 0 w 161"/>
                <a:gd name="T16" fmla="*/ 0 h 184"/>
                <a:gd name="T17" fmla="*/ 161 w 161"/>
                <a:gd name="T18" fmla="*/ 184 h 184"/>
              </a:gdLst>
              <a:ahLst/>
              <a:cxnLst>
                <a:cxn ang="T10">
                  <a:pos x="T0" y="T1"/>
                </a:cxn>
                <a:cxn ang="T11">
                  <a:pos x="T2" y="T3"/>
                </a:cxn>
                <a:cxn ang="T12">
                  <a:pos x="T4" y="T5"/>
                </a:cxn>
                <a:cxn ang="T13">
                  <a:pos x="T6" y="T7"/>
                </a:cxn>
                <a:cxn ang="T14">
                  <a:pos x="T8" y="T9"/>
                </a:cxn>
              </a:cxnLst>
              <a:rect l="T15" t="T16" r="T17" b="T18"/>
              <a:pathLst>
                <a:path w="161" h="184">
                  <a:moveTo>
                    <a:pt x="0" y="157"/>
                  </a:moveTo>
                  <a:lnTo>
                    <a:pt x="160" y="0"/>
                  </a:lnTo>
                  <a:lnTo>
                    <a:pt x="160" y="78"/>
                  </a:lnTo>
                  <a:lnTo>
                    <a:pt x="53" y="183"/>
                  </a:lnTo>
                  <a:lnTo>
                    <a:pt x="0" y="157"/>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0" name="Freeform 682"/>
            <p:cNvSpPr/>
            <p:nvPr/>
          </p:nvSpPr>
          <p:spPr bwMode="auto">
            <a:xfrm>
              <a:off x="3690" y="1788"/>
              <a:ext cx="159"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1" name="Freeform 683"/>
            <p:cNvSpPr/>
            <p:nvPr/>
          </p:nvSpPr>
          <p:spPr bwMode="auto">
            <a:xfrm>
              <a:off x="3740" y="1469"/>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2" name="Freeform 684"/>
            <p:cNvSpPr/>
            <p:nvPr/>
          </p:nvSpPr>
          <p:spPr bwMode="auto">
            <a:xfrm>
              <a:off x="3690" y="1553"/>
              <a:ext cx="51"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3" name="Freeform 685"/>
            <p:cNvSpPr/>
            <p:nvPr/>
          </p:nvSpPr>
          <p:spPr bwMode="auto">
            <a:xfrm>
              <a:off x="3690" y="1388"/>
              <a:ext cx="159"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4" name="Freeform 686"/>
            <p:cNvSpPr/>
            <p:nvPr/>
          </p:nvSpPr>
          <p:spPr bwMode="auto">
            <a:xfrm>
              <a:off x="2594"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5" name="Freeform 687"/>
            <p:cNvSpPr/>
            <p:nvPr/>
          </p:nvSpPr>
          <p:spPr bwMode="auto">
            <a:xfrm>
              <a:off x="2512" y="860"/>
              <a:ext cx="187"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6" name="Freeform 688"/>
            <p:cNvSpPr/>
            <p:nvPr/>
          </p:nvSpPr>
          <p:spPr bwMode="auto">
            <a:xfrm>
              <a:off x="2913" y="86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7" name="Freeform 689"/>
            <p:cNvSpPr/>
            <p:nvPr/>
          </p:nvSpPr>
          <p:spPr bwMode="auto">
            <a:xfrm>
              <a:off x="2512" y="968"/>
              <a:ext cx="431"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8" name="Freeform 690"/>
            <p:cNvSpPr/>
            <p:nvPr/>
          </p:nvSpPr>
          <p:spPr bwMode="auto">
            <a:xfrm>
              <a:off x="2166"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9" name="Freeform 691"/>
            <p:cNvSpPr/>
            <p:nvPr/>
          </p:nvSpPr>
          <p:spPr bwMode="auto">
            <a:xfrm>
              <a:off x="2085" y="86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0" name="Freeform 692"/>
            <p:cNvSpPr/>
            <p:nvPr/>
          </p:nvSpPr>
          <p:spPr bwMode="auto">
            <a:xfrm>
              <a:off x="2489" y="860"/>
              <a:ext cx="187" cy="162"/>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1" name="Freeform 693"/>
            <p:cNvSpPr/>
            <p:nvPr/>
          </p:nvSpPr>
          <p:spPr bwMode="auto">
            <a:xfrm>
              <a:off x="2085" y="968"/>
              <a:ext cx="427"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2" name="Freeform 694"/>
            <p:cNvSpPr/>
            <p:nvPr/>
          </p:nvSpPr>
          <p:spPr bwMode="auto">
            <a:xfrm>
              <a:off x="3181" y="702"/>
              <a:ext cx="427" cy="104"/>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3" name="Freeform 695"/>
            <p:cNvSpPr/>
            <p:nvPr/>
          </p:nvSpPr>
          <p:spPr bwMode="auto">
            <a:xfrm>
              <a:off x="3103" y="702"/>
              <a:ext cx="183" cy="158"/>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4" name="Freeform 696"/>
            <p:cNvSpPr/>
            <p:nvPr/>
          </p:nvSpPr>
          <p:spPr bwMode="auto">
            <a:xfrm>
              <a:off x="3500" y="702"/>
              <a:ext cx="190" cy="158"/>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5" name="Freeform 697"/>
            <p:cNvSpPr/>
            <p:nvPr/>
          </p:nvSpPr>
          <p:spPr bwMode="auto">
            <a:xfrm>
              <a:off x="3103" y="806"/>
              <a:ext cx="427" cy="54"/>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6" name="Freeform 698"/>
            <p:cNvSpPr/>
            <p:nvPr/>
          </p:nvSpPr>
          <p:spPr bwMode="auto">
            <a:xfrm>
              <a:off x="2753"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7" name="Freeform 699"/>
            <p:cNvSpPr/>
            <p:nvPr/>
          </p:nvSpPr>
          <p:spPr bwMode="auto">
            <a:xfrm>
              <a:off x="2672"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8" name="Freeform 700"/>
            <p:cNvSpPr/>
            <p:nvPr/>
          </p:nvSpPr>
          <p:spPr bwMode="auto">
            <a:xfrm>
              <a:off x="3072" y="702"/>
              <a:ext cx="190" cy="158"/>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9" name="Freeform 701"/>
            <p:cNvSpPr/>
            <p:nvPr/>
          </p:nvSpPr>
          <p:spPr bwMode="auto">
            <a:xfrm>
              <a:off x="2672"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0" name="Freeform 702"/>
            <p:cNvSpPr/>
            <p:nvPr/>
          </p:nvSpPr>
          <p:spPr bwMode="auto">
            <a:xfrm>
              <a:off x="2326"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1" name="Freeform 703"/>
            <p:cNvSpPr/>
            <p:nvPr/>
          </p:nvSpPr>
          <p:spPr bwMode="auto">
            <a:xfrm>
              <a:off x="2244"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2" name="Freeform 704"/>
            <p:cNvSpPr/>
            <p:nvPr/>
          </p:nvSpPr>
          <p:spPr bwMode="auto">
            <a:xfrm>
              <a:off x="2648" y="702"/>
              <a:ext cx="187" cy="158"/>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3" name="Freeform 705"/>
            <p:cNvSpPr/>
            <p:nvPr/>
          </p:nvSpPr>
          <p:spPr bwMode="auto">
            <a:xfrm>
              <a:off x="2244"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4" name="Freeform 706"/>
            <p:cNvSpPr/>
            <p:nvPr/>
          </p:nvSpPr>
          <p:spPr bwMode="auto">
            <a:xfrm>
              <a:off x="3340" y="540"/>
              <a:ext cx="427" cy="108"/>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5" name="Freeform 707"/>
            <p:cNvSpPr/>
            <p:nvPr/>
          </p:nvSpPr>
          <p:spPr bwMode="auto">
            <a:xfrm>
              <a:off x="3262" y="540"/>
              <a:ext cx="183"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6" name="Freeform 708"/>
            <p:cNvSpPr/>
            <p:nvPr/>
          </p:nvSpPr>
          <p:spPr bwMode="auto">
            <a:xfrm>
              <a:off x="3662" y="540"/>
              <a:ext cx="187"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7" name="Freeform 709"/>
            <p:cNvSpPr/>
            <p:nvPr/>
          </p:nvSpPr>
          <p:spPr bwMode="auto">
            <a:xfrm>
              <a:off x="3262" y="644"/>
              <a:ext cx="427" cy="58"/>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8" name="Freeform 710"/>
            <p:cNvSpPr/>
            <p:nvPr/>
          </p:nvSpPr>
          <p:spPr bwMode="auto">
            <a:xfrm>
              <a:off x="2913" y="540"/>
              <a:ext cx="431" cy="108"/>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9" name="Freeform 711"/>
            <p:cNvSpPr/>
            <p:nvPr/>
          </p:nvSpPr>
          <p:spPr bwMode="auto">
            <a:xfrm>
              <a:off x="2831"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0" name="Freeform 712"/>
            <p:cNvSpPr/>
            <p:nvPr/>
          </p:nvSpPr>
          <p:spPr bwMode="auto">
            <a:xfrm>
              <a:off x="3232"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1" name="Freeform 713"/>
            <p:cNvSpPr/>
            <p:nvPr/>
          </p:nvSpPr>
          <p:spPr bwMode="auto">
            <a:xfrm>
              <a:off x="2831"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2" name="Freeform 714"/>
            <p:cNvSpPr/>
            <p:nvPr/>
          </p:nvSpPr>
          <p:spPr bwMode="auto">
            <a:xfrm>
              <a:off x="2489" y="540"/>
              <a:ext cx="424" cy="108"/>
            </a:xfrm>
            <a:custGeom>
              <a:avLst/>
              <a:gdLst>
                <a:gd name="T0" fmla="*/ 0 w 426"/>
                <a:gd name="T1" fmla="*/ 105 h 106"/>
                <a:gd name="T2" fmla="*/ 319 w 426"/>
                <a:gd name="T3" fmla="*/ 105 h 106"/>
                <a:gd name="T4" fmla="*/ 425 w 426"/>
                <a:gd name="T5" fmla="*/ 0 h 106"/>
                <a:gd name="T6" fmla="*/ 106 w 426"/>
                <a:gd name="T7" fmla="*/ 0 h 106"/>
                <a:gd name="T8" fmla="*/ 0 w 426"/>
                <a:gd name="T9" fmla="*/ 105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105"/>
                  </a:moveTo>
                  <a:lnTo>
                    <a:pt x="319" y="105"/>
                  </a:lnTo>
                  <a:lnTo>
                    <a:pt x="425" y="0"/>
                  </a:lnTo>
                  <a:lnTo>
                    <a:pt x="106"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3" name="Freeform 715"/>
            <p:cNvSpPr/>
            <p:nvPr/>
          </p:nvSpPr>
          <p:spPr bwMode="auto">
            <a:xfrm>
              <a:off x="2404"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4" name="Freeform 716"/>
            <p:cNvSpPr/>
            <p:nvPr/>
          </p:nvSpPr>
          <p:spPr bwMode="auto">
            <a:xfrm>
              <a:off x="2804"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5" name="Freeform 717"/>
            <p:cNvSpPr/>
            <p:nvPr/>
          </p:nvSpPr>
          <p:spPr bwMode="auto">
            <a:xfrm>
              <a:off x="2404"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6" name="Freeform 718"/>
            <p:cNvSpPr/>
            <p:nvPr/>
          </p:nvSpPr>
          <p:spPr bwMode="auto">
            <a:xfrm>
              <a:off x="2950"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7" name="Freeform 719"/>
            <p:cNvSpPr/>
            <p:nvPr/>
          </p:nvSpPr>
          <p:spPr bwMode="auto">
            <a:xfrm>
              <a:off x="2950"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F95AB7"/>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8" name="Rectangle 720"/>
            <p:cNvSpPr>
              <a:spLocks noChangeArrowheads="1"/>
            </p:cNvSpPr>
            <p:nvPr/>
          </p:nvSpPr>
          <p:spPr bwMode="auto">
            <a:xfrm>
              <a:off x="2998" y="1492"/>
              <a:ext cx="319" cy="320"/>
            </a:xfrm>
            <a:prstGeom prst="rect">
              <a:avLst/>
            </a:prstGeom>
            <a:solidFill>
              <a:srgbClr val="006699"/>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9" name="Freeform 721"/>
            <p:cNvSpPr/>
            <p:nvPr/>
          </p:nvSpPr>
          <p:spPr bwMode="auto">
            <a:xfrm>
              <a:off x="2516"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0" name="Freeform 722"/>
            <p:cNvSpPr/>
            <p:nvPr/>
          </p:nvSpPr>
          <p:spPr bwMode="auto">
            <a:xfrm>
              <a:off x="2516"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1" name="Rectangle 723"/>
            <p:cNvSpPr>
              <a:spLocks noChangeArrowheads="1"/>
            </p:cNvSpPr>
            <p:nvPr/>
          </p:nvSpPr>
          <p:spPr bwMode="auto">
            <a:xfrm>
              <a:off x="2567"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2" name="Freeform 724"/>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3" name="Freeform 725"/>
            <p:cNvSpPr/>
            <p:nvPr/>
          </p:nvSpPr>
          <p:spPr bwMode="auto">
            <a:xfrm>
              <a:off x="2085" y="1442"/>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4" name="Rectangle 726"/>
            <p:cNvSpPr>
              <a:spLocks noChangeArrowheads="1"/>
            </p:cNvSpPr>
            <p:nvPr/>
          </p:nvSpPr>
          <p:spPr bwMode="auto">
            <a:xfrm>
              <a:off x="2136"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5" name="Freeform 727"/>
            <p:cNvSpPr/>
            <p:nvPr/>
          </p:nvSpPr>
          <p:spPr bwMode="auto">
            <a:xfrm>
              <a:off x="2940" y="1014"/>
              <a:ext cx="431" cy="424"/>
            </a:xfrm>
            <a:custGeom>
              <a:avLst/>
              <a:gdLst>
                <a:gd name="T0" fmla="*/ 427 w 428"/>
                <a:gd name="T1" fmla="*/ 0 h 425"/>
                <a:gd name="T2" fmla="*/ 0 w 428"/>
                <a:gd name="T3" fmla="*/ 424 h 425"/>
                <a:gd name="T4" fmla="*/ 427 w 428"/>
                <a:gd name="T5" fmla="*/ 424 h 425"/>
                <a:gd name="T6" fmla="*/ 427 w 428"/>
                <a:gd name="T7" fmla="*/ 0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427" y="0"/>
                  </a:moveTo>
                  <a:lnTo>
                    <a:pt x="0" y="424"/>
                  </a:lnTo>
                  <a:lnTo>
                    <a:pt x="427" y="424"/>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6" name="Freeform 728"/>
            <p:cNvSpPr/>
            <p:nvPr/>
          </p:nvSpPr>
          <p:spPr bwMode="auto">
            <a:xfrm>
              <a:off x="2940" y="1014"/>
              <a:ext cx="431" cy="424"/>
            </a:xfrm>
            <a:custGeom>
              <a:avLst/>
              <a:gdLst>
                <a:gd name="T0" fmla="*/ 0 w 428"/>
                <a:gd name="T1" fmla="*/ 424 h 425"/>
                <a:gd name="T2" fmla="*/ 427 w 428"/>
                <a:gd name="T3" fmla="*/ 0 h 425"/>
                <a:gd name="T4" fmla="*/ 0 w 428"/>
                <a:gd name="T5" fmla="*/ 0 h 425"/>
                <a:gd name="T6" fmla="*/ 0 w 428"/>
                <a:gd name="T7" fmla="*/ 424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0" y="424"/>
                  </a:moveTo>
                  <a:lnTo>
                    <a:pt x="427"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7" name="Rectangle 729"/>
            <p:cNvSpPr>
              <a:spLocks noChangeArrowheads="1"/>
            </p:cNvSpPr>
            <p:nvPr/>
          </p:nvSpPr>
          <p:spPr bwMode="auto">
            <a:xfrm>
              <a:off x="2991"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8" name="Freeform 730"/>
            <p:cNvSpPr/>
            <p:nvPr/>
          </p:nvSpPr>
          <p:spPr bwMode="auto">
            <a:xfrm>
              <a:off x="2512" y="1014"/>
              <a:ext cx="431"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9" name="Freeform 731"/>
            <p:cNvSpPr/>
            <p:nvPr/>
          </p:nvSpPr>
          <p:spPr bwMode="auto">
            <a:xfrm>
              <a:off x="2512" y="1014"/>
              <a:ext cx="431"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0" name="Rectangle 732"/>
            <p:cNvSpPr>
              <a:spLocks noChangeArrowheads="1"/>
            </p:cNvSpPr>
            <p:nvPr/>
          </p:nvSpPr>
          <p:spPr bwMode="auto">
            <a:xfrm>
              <a:off x="2563"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1" name="Freeform 733"/>
            <p:cNvSpPr/>
            <p:nvPr/>
          </p:nvSpPr>
          <p:spPr bwMode="auto">
            <a:xfrm>
              <a:off x="2085" y="1014"/>
              <a:ext cx="427"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2" name="Freeform 734"/>
            <p:cNvSpPr/>
            <p:nvPr/>
          </p:nvSpPr>
          <p:spPr bwMode="auto">
            <a:xfrm>
              <a:off x="2085" y="1014"/>
              <a:ext cx="427"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3" name="Rectangle 735"/>
            <p:cNvSpPr>
              <a:spLocks noChangeArrowheads="1"/>
            </p:cNvSpPr>
            <p:nvPr/>
          </p:nvSpPr>
          <p:spPr bwMode="auto">
            <a:xfrm>
              <a:off x="2136"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4" name="Freeform 736"/>
            <p:cNvSpPr/>
            <p:nvPr/>
          </p:nvSpPr>
          <p:spPr bwMode="auto">
            <a:xfrm>
              <a:off x="2085" y="1869"/>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5" name="Freeform 737"/>
            <p:cNvSpPr/>
            <p:nvPr/>
          </p:nvSpPr>
          <p:spPr bwMode="auto">
            <a:xfrm>
              <a:off x="2085" y="1869"/>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6" name="Rectangle 738"/>
            <p:cNvSpPr>
              <a:spLocks noChangeArrowheads="1"/>
            </p:cNvSpPr>
            <p:nvPr/>
          </p:nvSpPr>
          <p:spPr bwMode="auto">
            <a:xfrm>
              <a:off x="2139" y="1919"/>
              <a:ext cx="319"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697" name="Text Box 739"/>
          <p:cNvSpPr txBox="1">
            <a:spLocks noChangeArrowheads="1"/>
          </p:cNvSpPr>
          <p:nvPr/>
        </p:nvSpPr>
        <p:spPr bwMode="auto">
          <a:xfrm>
            <a:off x="7523170" y="1677458"/>
            <a:ext cx="1117600" cy="276225"/>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 </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分析工</a:t>
            </a:r>
            <a:r>
              <a:rPr kumimoji="0" lang="zh-CN" altLang="en-US" sz="1200" b="0" i="0" u="none" strike="noStrike" kern="0" cap="none" spc="0" normalizeH="0" baseline="0" noProof="0" dirty="0">
                <a:ln>
                  <a:noFill/>
                </a:ln>
                <a:solidFill>
                  <a:sysClr val="windowText" lastClr="000000"/>
                </a:solidFill>
                <a:effectLst/>
                <a:uLnTx/>
                <a:uFillTx/>
                <a:latin typeface="+mj-ea"/>
                <a:ea typeface="+mj-ea"/>
              </a:rPr>
              <a:t>具</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698" name="AutoShape 92"/>
          <p:cNvSpPr>
            <a:spLocks noChangeArrowheads="1"/>
          </p:cNvSpPr>
          <p:nvPr/>
        </p:nvSpPr>
        <p:spPr bwMode="auto">
          <a:xfrm>
            <a:off x="3347164" y="5224320"/>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000" kern="0" dirty="0">
                <a:solidFill>
                  <a:srgbClr val="000000"/>
                </a:solidFill>
                <a:latin typeface="+mj-ea"/>
                <a:ea typeface="+mj-ea"/>
              </a:rPr>
              <a:t>贷前金融</a:t>
            </a:r>
            <a:r>
              <a:rPr kumimoji="0" lang="zh-CN" altLang="en-US" sz="1000" b="0" i="0" u="none" strike="noStrike" kern="0" cap="none" spc="0" normalizeH="0" baseline="0" noProof="0" dirty="0" smtClean="0">
                <a:ln>
                  <a:noFill/>
                </a:ln>
                <a:solidFill>
                  <a:srgbClr val="000000"/>
                </a:solidFill>
                <a:effectLst/>
                <a:uLnTx/>
                <a:uFillTx/>
                <a:latin typeface="+mj-ea"/>
                <a:ea typeface="+mj-ea"/>
              </a:rPr>
              <a:t>系统</a:t>
            </a:r>
            <a:endParaRPr kumimoji="0" lang="en-US" sz="1000" b="0" i="0" u="none" strike="noStrike" kern="0" cap="none" spc="0" normalizeH="0" baseline="0" noProof="0" dirty="0">
              <a:ln>
                <a:noFill/>
              </a:ln>
              <a:solidFill>
                <a:srgbClr val="000000"/>
              </a:solidFill>
              <a:effectLst/>
              <a:uLnTx/>
              <a:uFillTx/>
              <a:latin typeface="+mj-ea"/>
              <a:ea typeface="+mj-ea"/>
            </a:endParaRPr>
          </a:p>
        </p:txBody>
      </p:sp>
      <p:sp>
        <p:nvSpPr>
          <p:cNvPr id="699" name="AutoShape 93"/>
          <p:cNvSpPr>
            <a:spLocks noChangeArrowheads="1"/>
          </p:cNvSpPr>
          <p:nvPr/>
        </p:nvSpPr>
        <p:spPr bwMode="auto">
          <a:xfrm>
            <a:off x="3996060" y="5600171"/>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贷后金融系统</a:t>
            </a:r>
            <a:endParaRPr kumimoji="0" lang="en-US" altLang="zh-CN" sz="1000" b="0" i="0" u="none" strike="noStrike" kern="0" cap="none" spc="0" normalizeH="0" baseline="0" noProof="0" dirty="0">
              <a:ln>
                <a:noFill/>
              </a:ln>
              <a:solidFill>
                <a:srgbClr val="000000"/>
              </a:solidFill>
              <a:effectLst/>
              <a:uLnTx/>
              <a:uFillTx/>
              <a:latin typeface="+mj-ea"/>
              <a:ea typeface="+mj-ea"/>
            </a:endParaRPr>
          </a:p>
        </p:txBody>
      </p:sp>
      <p:sp>
        <p:nvSpPr>
          <p:cNvPr id="700" name="AutoShape 96"/>
          <p:cNvSpPr>
            <a:spLocks noChangeArrowheads="1"/>
          </p:cNvSpPr>
          <p:nvPr/>
        </p:nvSpPr>
        <p:spPr bwMode="auto">
          <a:xfrm>
            <a:off x="6085209" y="5600171"/>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rgbClr val="000000"/>
                </a:solidFill>
                <a:effectLst/>
                <a:uLnTx/>
                <a:uFillTx/>
                <a:latin typeface="+mj-ea"/>
                <a:ea typeface="+mj-ea"/>
              </a:rPr>
              <a:t>其他业务系统</a:t>
            </a:r>
            <a:endParaRPr kumimoji="0" lang="zh-CN" altLang="en-US" sz="1000" b="0" i="0" u="none" strike="noStrike" kern="0" cap="none" spc="0" normalizeH="0" baseline="0" noProof="0" dirty="0">
              <a:ln>
                <a:noFill/>
              </a:ln>
              <a:solidFill>
                <a:srgbClr val="000000"/>
              </a:solidFill>
              <a:effectLst/>
              <a:uLnTx/>
              <a:uFillTx/>
              <a:latin typeface="+mj-ea"/>
              <a:ea typeface="+mj-ea"/>
            </a:endParaRPr>
          </a:p>
        </p:txBody>
      </p:sp>
      <p:sp>
        <p:nvSpPr>
          <p:cNvPr id="702" name="Rectangle 2"/>
          <p:cNvSpPr/>
          <p:nvPr/>
        </p:nvSpPr>
        <p:spPr>
          <a:xfrm>
            <a:off x="573074" y="919415"/>
            <a:ext cx="10156653" cy="675640"/>
          </a:xfrm>
          <a:prstGeom prst="rect">
            <a:avLst/>
          </a:prstGeom>
        </p:spPr>
        <p:txBody>
          <a:bodyPr wrap="square">
            <a:spAutoFit/>
          </a:bodyPr>
          <a:lstStyle/>
          <a:p>
            <a:r>
              <a:rPr lang="zh-CN" altLang="en-US" dirty="0">
                <a:latin typeface="+mj-ea"/>
                <a:ea typeface="+mj-ea"/>
              </a:rPr>
              <a:t>通</a:t>
            </a:r>
            <a:r>
              <a:rPr lang="zh-CN" altLang="en-US" dirty="0" smtClean="0">
                <a:latin typeface="+mj-ea"/>
                <a:ea typeface="+mj-ea"/>
              </a:rPr>
              <a:t>过数据平台和</a:t>
            </a:r>
            <a:r>
              <a:rPr lang="en-US" altLang="zh-CN" dirty="0" smtClean="0">
                <a:latin typeface="+mj-ea"/>
                <a:ea typeface="+mj-ea"/>
              </a:rPr>
              <a:t>BI</a:t>
            </a:r>
            <a:r>
              <a:rPr lang="zh-CN" altLang="en-US" dirty="0">
                <a:latin typeface="+mj-ea"/>
                <a:ea typeface="+mj-ea"/>
              </a:rPr>
              <a:t>应用</a:t>
            </a:r>
            <a:r>
              <a:rPr lang="zh-CN" altLang="en-US" dirty="0" smtClean="0">
                <a:latin typeface="+mj-ea"/>
                <a:ea typeface="+mj-ea"/>
              </a:rPr>
              <a:t>建设，暴风金融将</a:t>
            </a:r>
            <a:r>
              <a:rPr lang="zh-CN" altLang="en-US" dirty="0">
                <a:latin typeface="+mj-ea"/>
                <a:ea typeface="+mj-ea"/>
              </a:rPr>
              <a:t>搭</a:t>
            </a:r>
            <a:r>
              <a:rPr lang="zh-CN" altLang="en-US" dirty="0" smtClean="0">
                <a:latin typeface="+mj-ea"/>
                <a:ea typeface="+mj-ea"/>
              </a:rPr>
              <a:t>建统</a:t>
            </a:r>
            <a:r>
              <a:rPr lang="zh-CN" altLang="en-US" dirty="0">
                <a:latin typeface="+mj-ea"/>
                <a:ea typeface="+mj-ea"/>
              </a:rPr>
              <a:t>一</a:t>
            </a:r>
            <a:r>
              <a:rPr lang="zh-CN" altLang="en-US" dirty="0" smtClean="0">
                <a:latin typeface="+mj-ea"/>
                <a:ea typeface="+mj-ea"/>
              </a:rPr>
              <a:t>的大数据</a:t>
            </a:r>
            <a:r>
              <a:rPr lang="zh-CN" altLang="en-US" dirty="0">
                <a:latin typeface="+mj-ea"/>
                <a:ea typeface="+mj-ea"/>
              </a:rPr>
              <a:t>分析平台，对各类业务进行前瞻性预测及</a:t>
            </a:r>
            <a:r>
              <a:rPr lang="zh-CN" altLang="en-US" dirty="0" smtClean="0">
                <a:latin typeface="+mj-ea"/>
                <a:ea typeface="+mj-ea"/>
              </a:rPr>
              <a:t>分析，为</a:t>
            </a:r>
            <a:r>
              <a:rPr lang="zh-CN" altLang="en-US" dirty="0">
                <a:latin typeface="+mj-ea"/>
                <a:ea typeface="+mj-ea"/>
              </a:rPr>
              <a:t>暴风金融</a:t>
            </a:r>
            <a:r>
              <a:rPr lang="zh-CN" altLang="en-US" dirty="0" smtClean="0">
                <a:latin typeface="+mj-ea"/>
                <a:ea typeface="+mj-ea"/>
              </a:rPr>
              <a:t>各</a:t>
            </a:r>
            <a:r>
              <a:rPr lang="zh-CN" altLang="en-US" dirty="0">
                <a:latin typeface="+mj-ea"/>
                <a:ea typeface="+mj-ea"/>
              </a:rPr>
              <a:t>层次用户提供统一的决策分</a:t>
            </a:r>
            <a:r>
              <a:rPr lang="zh-CN" altLang="en-US" dirty="0" smtClean="0">
                <a:latin typeface="+mj-ea"/>
                <a:ea typeface="+mj-ea"/>
              </a:rPr>
              <a:t>析支持。</a:t>
            </a:r>
            <a:endParaRPr lang="en-US" altLang="zh-CN" dirty="0" smtClean="0">
              <a:latin typeface="+mj-ea"/>
              <a:ea typeface="+mj-ea"/>
            </a:endParaRPr>
          </a:p>
        </p:txBody>
      </p:sp>
      <p:sp>
        <p:nvSpPr>
          <p:cNvPr id="703" name="AutoShape 94"/>
          <p:cNvSpPr>
            <a:spLocks noChangeArrowheads="1"/>
          </p:cNvSpPr>
          <p:nvPr/>
        </p:nvSpPr>
        <p:spPr bwMode="auto">
          <a:xfrm>
            <a:off x="5080322" y="5649383"/>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理财金融系统</a:t>
            </a:r>
            <a:endParaRPr kumimoji="0" lang="en-US" sz="1000" b="0" i="0" u="none" strike="noStrike" kern="0" cap="none" spc="0" normalizeH="0" baseline="0" noProof="0" dirty="0">
              <a:ln>
                <a:noFill/>
              </a:ln>
              <a:solidFill>
                <a:srgbClr val="000000"/>
              </a:solidFill>
              <a:effectLst/>
              <a:uLnTx/>
              <a:uFillTx/>
              <a:latin typeface="+mj-ea"/>
              <a:ea typeface="+mj-ea"/>
            </a:endParaRPr>
          </a:p>
        </p:txBody>
      </p:sp>
      <p:sp>
        <p:nvSpPr>
          <p:cNvPr id="704" name="Text Box 620"/>
          <p:cNvSpPr txBox="1">
            <a:spLocks noChangeArrowheads="1"/>
          </p:cNvSpPr>
          <p:nvPr/>
        </p:nvSpPr>
        <p:spPr bwMode="auto">
          <a:xfrm rot="578868">
            <a:off x="7201481" y="3855600"/>
            <a:ext cx="1268578" cy="461665"/>
          </a:xfrm>
          <a:prstGeom prst="rect">
            <a:avLst/>
          </a:prstGeom>
          <a:noFill/>
          <a:ln w="12700" algn="ctr">
            <a:noFill/>
            <a:miter lim="800000"/>
          </a:ln>
          <a:effectLst>
            <a:outerShdw algn="ctr" rotWithShape="0">
              <a:srgbClr val="FFFFFF"/>
            </a:outerShdw>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查看职能部门的业务经营情况</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议程</a:t>
            </a:r>
            <a:endParaRPr lang="zh-CN" altLang="en-US" dirty="0"/>
          </a:p>
        </p:txBody>
      </p:sp>
      <p:sp>
        <p:nvSpPr>
          <p:cNvPr id="13" name="Rectangle 5"/>
          <p:cNvSpPr>
            <a:spLocks noChangeArrowheads="1"/>
          </p:cNvSpPr>
          <p:nvPr/>
        </p:nvSpPr>
        <p:spPr bwMode="auto">
          <a:xfrm>
            <a:off x="2510200" y="1398576"/>
            <a:ext cx="7211065" cy="54864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3175">
            <a:solidFill>
              <a:schemeClr val="tx1">
                <a:lumMod val="65000"/>
                <a:lumOff val="35000"/>
              </a:schemeClr>
            </a:solidFill>
          </a:ln>
          <a:effectLst>
            <a:outerShdw blurRad="228600" sx="101000" sy="101000" algn="ctr" rotWithShape="0">
              <a:prstClr val="black">
                <a:alpha val="40000"/>
              </a:prstClr>
            </a:outerShdw>
          </a:effectLst>
          <a:scene3d>
            <a:camera prst="orthographicFront">
              <a:rot lat="0" lon="0" rev="0"/>
            </a:camera>
            <a:lightRig rig="balanced" dir="b">
              <a:rot lat="0" lon="0" rev="8700000"/>
            </a:lightRig>
          </a:scene3d>
          <a:sp3d>
            <a:bevelT w="25400"/>
          </a:sp3d>
        </p:spPr>
        <p:txBody>
          <a:bodyPr wrap="none" anchor="ctr"/>
          <a:lstStyle/>
          <a:p>
            <a:r>
              <a:rPr lang="zh-CN" altLang="en-US" sz="2400" dirty="0">
                <a:ln>
                  <a:solidFill>
                    <a:schemeClr val="bg1">
                      <a:lumMod val="50000"/>
                    </a:schemeClr>
                  </a:solidFill>
                </a:ln>
                <a:solidFill>
                  <a:schemeClr val="bg1">
                    <a:lumMod val="50000"/>
                  </a:schemeClr>
                </a:solidFill>
                <a:latin typeface="+mn-ea"/>
                <a:ea typeface="宋体" panose="02010600030101010101" pitchFamily="2" charset="-122"/>
              </a:rPr>
              <a:t>大数据分析平台综述</a:t>
            </a:r>
            <a:endParaRPr lang="zh-CN" altLang="en-US" sz="2400" dirty="0">
              <a:ln>
                <a:solidFill>
                  <a:schemeClr val="bg1">
                    <a:lumMod val="50000"/>
                  </a:schemeClr>
                </a:solidFill>
              </a:ln>
              <a:solidFill>
                <a:schemeClr val="bg1">
                  <a:lumMod val="50000"/>
                </a:schemeClr>
              </a:solidFill>
              <a:latin typeface="+mn-ea"/>
              <a:ea typeface="宋体" panose="02010600030101010101" pitchFamily="2" charset="-122"/>
            </a:endParaRPr>
          </a:p>
        </p:txBody>
      </p:sp>
      <p:sp>
        <p:nvSpPr>
          <p:cNvPr id="14" name="圆角矩形 17"/>
          <p:cNvSpPr/>
          <p:nvPr/>
        </p:nvSpPr>
        <p:spPr>
          <a:xfrm>
            <a:off x="1718835" y="1398576"/>
            <a:ext cx="623092" cy="548640"/>
          </a:xfrm>
          <a:prstGeom prst="round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lightRig rig="threePt" dir="t"/>
          </a:scene3d>
          <a:sp3d>
            <a:bevelT w="5715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2400" b="1" kern="0" dirty="0">
                <a:solidFill>
                  <a:srgbClr val="FFFFFF"/>
                </a:solidFill>
                <a:effectLst>
                  <a:outerShdw blurRad="38100" dist="38100" dir="2700000" algn="tl">
                    <a:srgbClr val="000000">
                      <a:alpha val="43137"/>
                    </a:srgbClr>
                  </a:outerShdw>
                </a:effectLst>
                <a:latin typeface="+mn-ea"/>
              </a:rPr>
              <a:t>1</a:t>
            </a:r>
            <a:endParaRPr lang="zh-CN" altLang="en-US" sz="2400" b="1" kern="0" dirty="0">
              <a:solidFill>
                <a:srgbClr val="FFFFFF"/>
              </a:solidFill>
              <a:effectLst>
                <a:outerShdw blurRad="38100" dist="38100" dir="2700000" algn="tl">
                  <a:srgbClr val="000000">
                    <a:alpha val="43137"/>
                  </a:srgbClr>
                </a:outerShdw>
              </a:effectLst>
              <a:latin typeface="+mn-ea"/>
            </a:endParaRPr>
          </a:p>
        </p:txBody>
      </p:sp>
      <p:sp>
        <p:nvSpPr>
          <p:cNvPr id="15" name="Rectangle 5"/>
          <p:cNvSpPr>
            <a:spLocks noChangeArrowheads="1"/>
          </p:cNvSpPr>
          <p:nvPr/>
        </p:nvSpPr>
        <p:spPr bwMode="auto">
          <a:xfrm>
            <a:off x="2510200" y="2334074"/>
            <a:ext cx="7211065"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marL="84455" indent="-84455" fontAlgn="auto">
              <a:spcBef>
                <a:spcPts val="0"/>
              </a:spcBef>
              <a:spcAft>
                <a:spcPts val="0"/>
              </a:spcAft>
            </a:pP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rPr>
              <a:t>大数据分析平台总体架构</a:t>
            </a:r>
            <a:endPar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endParaRPr>
          </a:p>
        </p:txBody>
      </p:sp>
      <p:sp>
        <p:nvSpPr>
          <p:cNvPr id="16" name="圆角矩形 20"/>
          <p:cNvSpPr/>
          <p:nvPr/>
        </p:nvSpPr>
        <p:spPr>
          <a:xfrm>
            <a:off x="1718835" y="2334074"/>
            <a:ext cx="623092"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2</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17" name="左箭头 1"/>
          <p:cNvSpPr/>
          <p:nvPr/>
        </p:nvSpPr>
        <p:spPr>
          <a:xfrm>
            <a:off x="8831771" y="2425514"/>
            <a:ext cx="435426" cy="365760"/>
          </a:xfrm>
          <a:prstGeom prst="leftArrow">
            <a:avLst/>
          </a:prstGeom>
          <a:solidFill>
            <a:schemeClr val="bg1"/>
          </a:solidFill>
          <a:ln>
            <a:solidFill>
              <a:schemeClr val="bg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fontAlgn="base">
              <a:lnSpc>
                <a:spcPct val="90000"/>
              </a:lnSpc>
              <a:spcBef>
                <a:spcPct val="0"/>
              </a:spcBef>
              <a:spcAft>
                <a:spcPct val="0"/>
              </a:spcAft>
              <a:buClr>
                <a:srgbClr val="2DB6B3"/>
              </a:buClr>
            </a:pPr>
            <a:endParaRPr lang="zh-CN" altLang="en-US" sz="2400" b="1" dirty="0" smtClean="0">
              <a:solidFill>
                <a:schemeClr val="bg1"/>
              </a:solidFill>
              <a:latin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068" y="214424"/>
            <a:ext cx="8130551" cy="372583"/>
          </a:xfrm>
        </p:spPr>
        <p:txBody>
          <a:bodyPr/>
          <a:lstStyle/>
          <a:p>
            <a:r>
              <a:rPr lang="zh-CN" altLang="en-US" dirty="0" smtClean="0"/>
              <a:t>大数据分析平台总体架构</a:t>
            </a:r>
            <a:endParaRPr lang="zh-CN" altLang="en-US" dirty="0"/>
          </a:p>
        </p:txBody>
      </p:sp>
      <p:sp>
        <p:nvSpPr>
          <p:cNvPr id="128" name="Rounded Rectangle 423"/>
          <p:cNvSpPr/>
          <p:nvPr/>
        </p:nvSpPr>
        <p:spPr bwMode="auto">
          <a:xfrm>
            <a:off x="5895689" y="3047668"/>
            <a:ext cx="4383938" cy="120815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29" name="Rounded Rectangle 423"/>
          <p:cNvSpPr/>
          <p:nvPr/>
        </p:nvSpPr>
        <p:spPr bwMode="auto">
          <a:xfrm>
            <a:off x="4102691" y="3047668"/>
            <a:ext cx="1741407" cy="1690055"/>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30" name="Rectangle 438"/>
          <p:cNvSpPr/>
          <p:nvPr/>
        </p:nvSpPr>
        <p:spPr bwMode="auto">
          <a:xfrm>
            <a:off x="1571012" y="5548831"/>
            <a:ext cx="9580642" cy="77724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1" name="Rectangle 419"/>
          <p:cNvSpPr/>
          <p:nvPr/>
        </p:nvSpPr>
        <p:spPr bwMode="auto">
          <a:xfrm>
            <a:off x="2531724" y="2377994"/>
            <a:ext cx="8595359" cy="241200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2" name="Rounded Rectangle 423"/>
          <p:cNvSpPr/>
          <p:nvPr/>
        </p:nvSpPr>
        <p:spPr bwMode="auto">
          <a:xfrm>
            <a:off x="2603731" y="4941581"/>
            <a:ext cx="7655897" cy="454025"/>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33" name="Rectangle 131"/>
          <p:cNvSpPr>
            <a:spLocks noChangeArrowheads="1"/>
          </p:cNvSpPr>
          <p:nvPr/>
        </p:nvSpPr>
        <p:spPr bwMode="auto">
          <a:xfrm>
            <a:off x="3364526" y="1646548"/>
            <a:ext cx="684000"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历史</a:t>
            </a:r>
            <a:r>
              <a:rPr lang="zh-CN" altLang="en-US" sz="1400" b="1" kern="0" dirty="0" smtClean="0">
                <a:solidFill>
                  <a:srgbClr val="000066"/>
                </a:solidFill>
                <a:latin typeface="微软雅黑" panose="020B0503020204020204" pitchFamily="34" charset="-122"/>
                <a:ea typeface="微软雅黑" panose="020B0503020204020204" pitchFamily="34" charset="-122"/>
              </a:rPr>
              <a:t>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据查询</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135" name="Rectangle 419"/>
          <p:cNvSpPr/>
          <p:nvPr/>
        </p:nvSpPr>
        <p:spPr bwMode="auto">
          <a:xfrm>
            <a:off x="2531725" y="1574541"/>
            <a:ext cx="8595358" cy="73142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6" name="Rectangle 419"/>
          <p:cNvSpPr/>
          <p:nvPr/>
        </p:nvSpPr>
        <p:spPr bwMode="auto">
          <a:xfrm>
            <a:off x="2531725" y="4905684"/>
            <a:ext cx="7837838" cy="54000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7" name="TextBox 136"/>
          <p:cNvSpPr txBox="1"/>
          <p:nvPr/>
        </p:nvSpPr>
        <p:spPr>
          <a:xfrm>
            <a:off x="8989293" y="5032755"/>
            <a:ext cx="1280160" cy="307777"/>
          </a:xfrm>
          <a:prstGeom prst="rect">
            <a:avLst/>
          </a:prstGeom>
          <a:noFill/>
        </p:spPr>
        <p:txBody>
          <a:bodyPr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数据交换平台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138" name="Rounded Rectangle 423"/>
          <p:cNvSpPr/>
          <p:nvPr/>
        </p:nvSpPr>
        <p:spPr bwMode="auto">
          <a:xfrm>
            <a:off x="4102691" y="2431501"/>
            <a:ext cx="3882002" cy="583200"/>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000" kern="0" dirty="0">
              <a:solidFill>
                <a:srgbClr val="000066"/>
              </a:solidFill>
              <a:latin typeface="微软雅黑" panose="020B0503020204020204" pitchFamily="34" charset="-122"/>
              <a:ea typeface="微软雅黑" panose="020B0503020204020204" pitchFamily="34" charset="-122"/>
            </a:endParaRPr>
          </a:p>
        </p:txBody>
      </p:sp>
      <p:sp>
        <p:nvSpPr>
          <p:cNvPr id="139" name="TextBox 138"/>
          <p:cNvSpPr txBox="1"/>
          <p:nvPr/>
        </p:nvSpPr>
        <p:spPr>
          <a:xfrm>
            <a:off x="4102692" y="2375691"/>
            <a:ext cx="3883524" cy="307777"/>
          </a:xfrm>
          <a:prstGeom prst="rect">
            <a:avLst/>
          </a:prstGeom>
          <a:noFill/>
        </p:spPr>
        <p:txBody>
          <a:bodyPr wrap="square" rtlCol="0" anchor="ctr">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应用集</a:t>
            </a:r>
            <a:r>
              <a:rPr lang="zh-CN" altLang="en-US" sz="1400" b="1" kern="0" dirty="0">
                <a:solidFill>
                  <a:srgbClr val="000066"/>
                </a:solidFill>
                <a:latin typeface="微软雅黑" panose="020B0503020204020204" pitchFamily="34" charset="-122"/>
                <a:ea typeface="微软雅黑" panose="020B0503020204020204" pitchFamily="34" charset="-122"/>
              </a:rPr>
              <a:t>市数据区</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pic>
        <p:nvPicPr>
          <p:cNvPr id="143" name="Picture 167" descr="G12426001072010_png.png"/>
          <p:cNvPicPr>
            <a:picLocks noChangeAspect="1"/>
          </p:cNvPicPr>
          <p:nvPr/>
        </p:nvPicPr>
        <p:blipFill>
          <a:blip r:embed="rId1" cstate="email">
            <a:lum bright="10000"/>
          </a:blip>
          <a:stretch>
            <a:fillRect/>
          </a:stretch>
        </p:blipFill>
        <p:spPr>
          <a:xfrm>
            <a:off x="2885036" y="5613862"/>
            <a:ext cx="1054158" cy="457200"/>
          </a:xfrm>
          <a:prstGeom prst="rect">
            <a:avLst/>
          </a:prstGeom>
          <a:effectLst>
            <a:outerShdw blurRad="177800" sx="95000" sy="95000" algn="ctr" rotWithShape="0">
              <a:schemeClr val="bg1"/>
            </a:outerShdw>
          </a:effectLst>
        </p:spPr>
      </p:pic>
      <p:pic>
        <p:nvPicPr>
          <p:cNvPr id="144" name="Picture 4" descr="http://t0.gstatic.com/images?q=tbn:ANd9GcQxmRzCyjPn56l_zJNyWrN0TLA54ez2OCw_9XR3OVcF7EXBlC6Y"/>
          <p:cNvPicPr>
            <a:picLocks noChangeAspect="1" noChangeArrowheads="1"/>
          </p:cNvPicPr>
          <p:nvPr/>
        </p:nvPicPr>
        <p:blipFill>
          <a:blip r:embed="rId2" cstate="print"/>
          <a:srcRect/>
          <a:stretch>
            <a:fillRect/>
          </a:stretch>
        </p:blipFill>
        <p:spPr bwMode="auto">
          <a:xfrm>
            <a:off x="3807396" y="5617859"/>
            <a:ext cx="1087658" cy="457200"/>
          </a:xfrm>
          <a:prstGeom prst="rect">
            <a:avLst/>
          </a:prstGeom>
          <a:noFill/>
        </p:spPr>
      </p:pic>
      <p:grpSp>
        <p:nvGrpSpPr>
          <p:cNvPr id="145" name="Group 169"/>
          <p:cNvGrpSpPr/>
          <p:nvPr/>
        </p:nvGrpSpPr>
        <p:grpSpPr>
          <a:xfrm>
            <a:off x="4967087" y="5622139"/>
            <a:ext cx="1169400" cy="713958"/>
            <a:chOff x="2998039" y="5415870"/>
            <a:chExt cx="914400" cy="713958"/>
          </a:xfrm>
        </p:grpSpPr>
        <p:pic>
          <p:nvPicPr>
            <p:cNvPr id="146"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47" name="TextBox 146"/>
            <p:cNvSpPr txBox="1"/>
            <p:nvPr/>
          </p:nvSpPr>
          <p:spPr>
            <a:xfrm>
              <a:off x="2998039" y="5854238"/>
              <a:ext cx="914400" cy="275590"/>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贷前系统</a:t>
              </a:r>
              <a:endParaRPr lang="zh-CN" altLang="en-US" sz="1200" dirty="0">
                <a:latin typeface="微软雅黑" panose="020B0503020204020204" pitchFamily="34" charset="-122"/>
                <a:ea typeface="微软雅黑" panose="020B0503020204020204" pitchFamily="34" charset="-122"/>
              </a:endParaRPr>
            </a:p>
          </p:txBody>
        </p:sp>
      </p:grpSp>
      <p:grpSp>
        <p:nvGrpSpPr>
          <p:cNvPr id="148" name="Group 172"/>
          <p:cNvGrpSpPr/>
          <p:nvPr/>
        </p:nvGrpSpPr>
        <p:grpSpPr>
          <a:xfrm>
            <a:off x="6013395" y="5622138"/>
            <a:ext cx="1217243" cy="713958"/>
            <a:chOff x="2998039" y="5415870"/>
            <a:chExt cx="951810" cy="713958"/>
          </a:xfrm>
        </p:grpSpPr>
        <p:pic>
          <p:nvPicPr>
            <p:cNvPr id="149"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0" name="TextBox 149"/>
            <p:cNvSpPr txBox="1"/>
            <p:nvPr/>
          </p:nvSpPr>
          <p:spPr>
            <a:xfrm>
              <a:off x="2998039" y="5854238"/>
              <a:ext cx="951810" cy="275590"/>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贷后系统</a:t>
              </a:r>
              <a:endParaRPr lang="zh-CN" altLang="en-US" sz="1200" dirty="0">
                <a:latin typeface="微软雅黑" panose="020B0503020204020204" pitchFamily="34" charset="-122"/>
                <a:ea typeface="微软雅黑" panose="020B0503020204020204" pitchFamily="34" charset="-122"/>
              </a:endParaRPr>
            </a:p>
          </p:txBody>
        </p:sp>
      </p:grpSp>
      <p:grpSp>
        <p:nvGrpSpPr>
          <p:cNvPr id="151" name="Group 175"/>
          <p:cNvGrpSpPr/>
          <p:nvPr/>
        </p:nvGrpSpPr>
        <p:grpSpPr>
          <a:xfrm>
            <a:off x="7107546" y="5622139"/>
            <a:ext cx="1169400" cy="713958"/>
            <a:chOff x="2998039" y="5415870"/>
            <a:chExt cx="914400" cy="713958"/>
          </a:xfrm>
        </p:grpSpPr>
        <p:pic>
          <p:nvPicPr>
            <p:cNvPr id="152"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3" name="TextBox 152"/>
            <p:cNvSpPr txBox="1"/>
            <p:nvPr/>
          </p:nvSpPr>
          <p:spPr>
            <a:xfrm>
              <a:off x="2998039" y="5854238"/>
              <a:ext cx="914400" cy="275590"/>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理财金融系统</a:t>
              </a:r>
              <a:endParaRPr lang="en-US" sz="1200" dirty="0">
                <a:latin typeface="微软雅黑" panose="020B0503020204020204" pitchFamily="34" charset="-122"/>
                <a:ea typeface="微软雅黑" panose="020B0503020204020204" pitchFamily="34" charset="-122"/>
              </a:endParaRPr>
            </a:p>
          </p:txBody>
        </p:sp>
      </p:grpSp>
      <p:grpSp>
        <p:nvGrpSpPr>
          <p:cNvPr id="154" name="Group 178"/>
          <p:cNvGrpSpPr/>
          <p:nvPr/>
        </p:nvGrpSpPr>
        <p:grpSpPr>
          <a:xfrm>
            <a:off x="8153854" y="5622139"/>
            <a:ext cx="1169400" cy="713958"/>
            <a:chOff x="2998039" y="5415870"/>
            <a:chExt cx="914400" cy="713958"/>
          </a:xfrm>
        </p:grpSpPr>
        <p:pic>
          <p:nvPicPr>
            <p:cNvPr id="155"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6" name="TextBox 155"/>
            <p:cNvSpPr txBox="1"/>
            <p:nvPr/>
          </p:nvSpPr>
          <p:spPr>
            <a:xfrm>
              <a:off x="2998039" y="5854238"/>
              <a:ext cx="914400" cy="275590"/>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其它系统</a:t>
              </a:r>
              <a:endParaRPr lang="en-US" sz="1200" dirty="0">
                <a:latin typeface="微软雅黑" panose="020B0503020204020204" pitchFamily="34" charset="-122"/>
                <a:ea typeface="微软雅黑" panose="020B0503020204020204" pitchFamily="34" charset="-122"/>
              </a:endParaRPr>
            </a:p>
          </p:txBody>
        </p:sp>
      </p:grpSp>
      <p:grpSp>
        <p:nvGrpSpPr>
          <p:cNvPr id="157" name="Group 181"/>
          <p:cNvGrpSpPr/>
          <p:nvPr/>
        </p:nvGrpSpPr>
        <p:grpSpPr>
          <a:xfrm>
            <a:off x="9200162" y="5622139"/>
            <a:ext cx="1169400" cy="715367"/>
            <a:chOff x="2998039" y="5415870"/>
            <a:chExt cx="914400" cy="715367"/>
          </a:xfrm>
        </p:grpSpPr>
        <p:pic>
          <p:nvPicPr>
            <p:cNvPr id="158"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9" name="TextBox 158"/>
            <p:cNvSpPr txBox="1"/>
            <p:nvPr/>
          </p:nvSpPr>
          <p:spPr>
            <a:xfrm>
              <a:off x="2998039" y="5854238"/>
              <a:ext cx="914400" cy="276999"/>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系统</a:t>
              </a:r>
              <a:endParaRPr lang="en-US" sz="1200" dirty="0">
                <a:latin typeface="微软雅黑" panose="020B0503020204020204" pitchFamily="34" charset="-122"/>
                <a:ea typeface="微软雅黑" panose="020B0503020204020204" pitchFamily="34" charset="-122"/>
              </a:endParaRPr>
            </a:p>
          </p:txBody>
        </p:sp>
      </p:grpSp>
      <p:sp>
        <p:nvSpPr>
          <p:cNvPr id="160" name="TextBox 159"/>
          <p:cNvSpPr txBox="1"/>
          <p:nvPr/>
        </p:nvSpPr>
        <p:spPr>
          <a:xfrm>
            <a:off x="1653569" y="6058953"/>
            <a:ext cx="3002247"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企业</a:t>
            </a:r>
            <a:r>
              <a:rPr lang="zh-CN" altLang="en-US" sz="1200" dirty="0">
                <a:latin typeface="微软雅黑" panose="020B0503020204020204" pitchFamily="34" charset="-122"/>
                <a:ea typeface="微软雅黑" panose="020B0503020204020204" pitchFamily="34" charset="-122"/>
              </a:rPr>
              <a:t>内</a:t>
            </a:r>
            <a:r>
              <a:rPr lang="zh-CN" altLang="en-US" sz="1200" dirty="0" smtClean="0">
                <a:latin typeface="微软雅黑" panose="020B0503020204020204" pitchFamily="34" charset="-122"/>
                <a:ea typeface="微软雅黑" panose="020B0503020204020204" pitchFamily="34" charset="-122"/>
              </a:rPr>
              <a:t>外部</a:t>
            </a:r>
            <a:r>
              <a:rPr lang="zh-CN" altLang="en-US" sz="1200" dirty="0">
                <a:latin typeface="微软雅黑" panose="020B0503020204020204" pitchFamily="34" charset="-122"/>
                <a:ea typeface="微软雅黑" panose="020B0503020204020204" pitchFamily="34" charset="-122"/>
              </a:rPr>
              <a:t>半结构</a:t>
            </a:r>
            <a:r>
              <a:rPr lang="zh-CN" altLang="en-US" sz="1200" dirty="0" smtClean="0">
                <a:latin typeface="微软雅黑" panose="020B0503020204020204" pitchFamily="34" charset="-122"/>
                <a:ea typeface="微软雅黑" panose="020B0503020204020204" pitchFamily="34" charset="-122"/>
              </a:rPr>
              <a:t>化、非结构化数据</a:t>
            </a:r>
            <a:endParaRPr lang="en-US" sz="1200" dirty="0">
              <a:latin typeface="微软雅黑" panose="020B0503020204020204" pitchFamily="34" charset="-122"/>
              <a:ea typeface="微软雅黑" panose="020B0503020204020204" pitchFamily="34" charset="-122"/>
            </a:endParaRPr>
          </a:p>
        </p:txBody>
      </p:sp>
      <p:cxnSp>
        <p:nvCxnSpPr>
          <p:cNvPr id="164" name="Straight Connector 188"/>
          <p:cNvCxnSpPr/>
          <p:nvPr/>
        </p:nvCxnSpPr>
        <p:spPr>
          <a:xfrm>
            <a:off x="4967087" y="5548831"/>
            <a:ext cx="0" cy="777240"/>
          </a:xfrm>
          <a:prstGeom prst="line">
            <a:avLst/>
          </a:prstGeom>
          <a:noFill/>
          <a:ln w="12700" cap="flat" cmpd="sng" algn="ctr">
            <a:solidFill>
              <a:schemeClr val="tx1">
                <a:lumMod val="75000"/>
                <a:lumOff val="25000"/>
              </a:schemeClr>
            </a:solidFill>
            <a:prstDash val="sysDot"/>
            <a:round/>
            <a:headEnd type="none" w="med" len="med"/>
            <a:tailEnd type="none" w="med" len="med"/>
          </a:ln>
          <a:effectLst/>
        </p:spPr>
      </p:cxnSp>
      <p:sp>
        <p:nvSpPr>
          <p:cNvPr id="168" name="TextBox 167"/>
          <p:cNvSpPr txBox="1"/>
          <p:nvPr/>
        </p:nvSpPr>
        <p:spPr>
          <a:xfrm>
            <a:off x="2716875"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大数据交换组件</a:t>
            </a:r>
            <a:endParaRPr lang="en-US" sz="1200" dirty="0">
              <a:latin typeface="微软雅黑" panose="020B0503020204020204" pitchFamily="34" charset="-122"/>
              <a:ea typeface="微软雅黑" panose="020B0503020204020204" pitchFamily="34" charset="-122"/>
            </a:endParaRPr>
          </a:p>
        </p:txBody>
      </p:sp>
      <p:sp>
        <p:nvSpPr>
          <p:cNvPr id="169" name="TextBox 168"/>
          <p:cNvSpPr txBox="1"/>
          <p:nvPr/>
        </p:nvSpPr>
        <p:spPr>
          <a:xfrm>
            <a:off x="4922476"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数据库数据交换组件</a:t>
            </a:r>
            <a:endParaRPr lang="en-US" sz="1200" dirty="0">
              <a:latin typeface="微软雅黑" panose="020B0503020204020204" pitchFamily="34" charset="-122"/>
              <a:ea typeface="微软雅黑" panose="020B0503020204020204" pitchFamily="34" charset="-122"/>
            </a:endParaRPr>
          </a:p>
        </p:txBody>
      </p:sp>
      <p:sp>
        <p:nvSpPr>
          <p:cNvPr id="170" name="TextBox 169"/>
          <p:cNvSpPr txBox="1"/>
          <p:nvPr/>
        </p:nvSpPr>
        <p:spPr>
          <a:xfrm>
            <a:off x="7128077"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数据区数据交换组件</a:t>
            </a:r>
            <a:endParaRPr lang="en-US" sz="1200" dirty="0">
              <a:latin typeface="微软雅黑" panose="020B0503020204020204" pitchFamily="34" charset="-122"/>
              <a:ea typeface="微软雅黑" panose="020B0503020204020204" pitchFamily="34" charset="-122"/>
            </a:endParaRPr>
          </a:p>
        </p:txBody>
      </p:sp>
      <p:grpSp>
        <p:nvGrpSpPr>
          <p:cNvPr id="174" name="Group 198"/>
          <p:cNvGrpSpPr/>
          <p:nvPr/>
        </p:nvGrpSpPr>
        <p:grpSpPr>
          <a:xfrm>
            <a:off x="10327900" y="2377995"/>
            <a:ext cx="810107" cy="2402340"/>
            <a:chOff x="8277367" y="5290792"/>
            <a:chExt cx="810107" cy="807871"/>
          </a:xfrm>
        </p:grpSpPr>
        <p:sp>
          <p:nvSpPr>
            <p:cNvPr id="175" name="Rectangle 437"/>
            <p:cNvSpPr/>
            <p:nvPr/>
          </p:nvSpPr>
          <p:spPr bwMode="auto">
            <a:xfrm>
              <a:off x="8277367" y="5290792"/>
              <a:ext cx="810107" cy="807871"/>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76" name="TextBox 175"/>
            <p:cNvSpPr txBox="1"/>
            <p:nvPr/>
          </p:nvSpPr>
          <p:spPr>
            <a:xfrm>
              <a:off x="8277369" y="5623467"/>
              <a:ext cx="810105" cy="196651"/>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数据计算层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77" name="Rounded Rectangle 423"/>
          <p:cNvSpPr/>
          <p:nvPr/>
        </p:nvSpPr>
        <p:spPr bwMode="auto">
          <a:xfrm>
            <a:off x="5895690" y="4285516"/>
            <a:ext cx="4383937" cy="452207"/>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78" name="TextBox 177"/>
          <p:cNvSpPr txBox="1"/>
          <p:nvPr/>
        </p:nvSpPr>
        <p:spPr>
          <a:xfrm>
            <a:off x="4102692" y="3066787"/>
            <a:ext cx="1741406" cy="307777"/>
          </a:xfrm>
          <a:prstGeom prst="rect">
            <a:avLst/>
          </a:prstGeom>
          <a:noFill/>
        </p:spPr>
        <p:txBody>
          <a:bodyPr wrap="square" rtlCol="0">
            <a:spAutoFit/>
          </a:bodyPr>
          <a:lstStyle/>
          <a:p>
            <a:pPr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大数据区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179" name="Rounded Rectangle 423"/>
          <p:cNvSpPr/>
          <p:nvPr/>
        </p:nvSpPr>
        <p:spPr bwMode="auto">
          <a:xfrm>
            <a:off x="8028312" y="2431501"/>
            <a:ext cx="1295413" cy="5830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沙盘演练数据区</a:t>
            </a:r>
            <a:endParaRPr lang="en-US" altLang="en-US" sz="1400" b="1" kern="0" dirty="0">
              <a:solidFill>
                <a:srgbClr val="000066"/>
              </a:solidFill>
              <a:latin typeface="微软雅黑" panose="020B0503020204020204" pitchFamily="34" charset="-122"/>
              <a:ea typeface="微软雅黑" panose="020B0503020204020204" pitchFamily="34" charset="-122"/>
            </a:endParaRPr>
          </a:p>
        </p:txBody>
      </p:sp>
      <p:grpSp>
        <p:nvGrpSpPr>
          <p:cNvPr id="180" name="Group 220"/>
          <p:cNvGrpSpPr/>
          <p:nvPr/>
        </p:nvGrpSpPr>
        <p:grpSpPr>
          <a:xfrm>
            <a:off x="10327900" y="1574542"/>
            <a:ext cx="810107" cy="731419"/>
            <a:chOff x="8277367" y="5311740"/>
            <a:chExt cx="810107" cy="728736"/>
          </a:xfrm>
        </p:grpSpPr>
        <p:sp>
          <p:nvSpPr>
            <p:cNvPr id="181" name="Rectangle 437"/>
            <p:cNvSpPr/>
            <p:nvPr/>
          </p:nvSpPr>
          <p:spPr bwMode="auto">
            <a:xfrm>
              <a:off x="8277367" y="5311740"/>
              <a:ext cx="810107" cy="728736"/>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82" name="TextBox 181"/>
            <p:cNvSpPr txBox="1"/>
            <p:nvPr/>
          </p:nvSpPr>
          <p:spPr>
            <a:xfrm>
              <a:off x="8277369" y="5430478"/>
              <a:ext cx="810105" cy="582630"/>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数据应用层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83" name="上箭头 327"/>
          <p:cNvSpPr/>
          <p:nvPr/>
        </p:nvSpPr>
        <p:spPr bwMode="auto">
          <a:xfrm>
            <a:off x="3310328" y="5425117"/>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4" name="上箭头 327"/>
          <p:cNvSpPr/>
          <p:nvPr/>
        </p:nvSpPr>
        <p:spPr bwMode="auto">
          <a:xfrm>
            <a:off x="7665526" y="5425117"/>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5" name="上箭头 327"/>
          <p:cNvSpPr/>
          <p:nvPr/>
        </p:nvSpPr>
        <p:spPr bwMode="auto">
          <a:xfrm>
            <a:off x="9784862"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6" name="上箭头 327"/>
          <p:cNvSpPr/>
          <p:nvPr/>
        </p:nvSpPr>
        <p:spPr bwMode="auto">
          <a:xfrm>
            <a:off x="4895054"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8" name="Rounded Rectangle 423"/>
          <p:cNvSpPr/>
          <p:nvPr/>
        </p:nvSpPr>
        <p:spPr bwMode="auto">
          <a:xfrm>
            <a:off x="2603731" y="2431502"/>
            <a:ext cx="684000" cy="23062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eaVert" wrap="none" anchor="ctr"/>
          <a:lstStyle/>
          <a:p>
            <a:pPr marL="93980" indent="-93980"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实时</a:t>
            </a:r>
            <a:r>
              <a:rPr lang="zh-CN" altLang="en-US" sz="1400" b="1" kern="0" dirty="0">
                <a:solidFill>
                  <a:srgbClr val="000066"/>
                </a:solidFill>
                <a:latin typeface="微软雅黑" panose="020B0503020204020204" pitchFamily="34" charset="-122"/>
                <a:ea typeface="微软雅黑" panose="020B0503020204020204" pitchFamily="34" charset="-122"/>
              </a:rPr>
              <a:t>数据</a:t>
            </a:r>
            <a:r>
              <a:rPr lang="zh-CN" altLang="en-US" sz="1400" b="1" kern="0" dirty="0" smtClean="0">
                <a:solidFill>
                  <a:srgbClr val="000066"/>
                </a:solidFill>
                <a:latin typeface="微软雅黑" panose="020B0503020204020204" pitchFamily="34" charset="-122"/>
                <a:ea typeface="微软雅黑" panose="020B0503020204020204" pitchFamily="34" charset="-122"/>
              </a:rPr>
              <a:t>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189" name="圆角矩形 129"/>
          <p:cNvSpPr>
            <a:spLocks noChangeArrowheads="1"/>
          </p:cNvSpPr>
          <p:nvPr/>
        </p:nvSpPr>
        <p:spPr bwMode="auto">
          <a:xfrm>
            <a:off x="6013394" y="3692371"/>
            <a:ext cx="3862908" cy="45720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0" name="矩形 315"/>
          <p:cNvSpPr/>
          <p:nvPr/>
        </p:nvSpPr>
        <p:spPr bwMode="auto">
          <a:xfrm>
            <a:off x="6119614"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客户主题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1" name="矩形 316"/>
          <p:cNvSpPr/>
          <p:nvPr/>
        </p:nvSpPr>
        <p:spPr bwMode="auto">
          <a:xfrm>
            <a:off x="7056043"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协议主题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2" name="矩形 317"/>
          <p:cNvSpPr/>
          <p:nvPr/>
        </p:nvSpPr>
        <p:spPr bwMode="auto">
          <a:xfrm>
            <a:off x="7992472"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产品主题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4" name="上箭头 327"/>
          <p:cNvSpPr/>
          <p:nvPr/>
        </p:nvSpPr>
        <p:spPr bwMode="auto">
          <a:xfrm>
            <a:off x="8601955"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5" name="Rectangle 131"/>
          <p:cNvSpPr>
            <a:spLocks noChangeArrowheads="1"/>
          </p:cNvSpPr>
          <p:nvPr/>
        </p:nvSpPr>
        <p:spPr bwMode="auto">
          <a:xfrm>
            <a:off x="8025536" y="1646548"/>
            <a:ext cx="1297718"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业务沙盘演练</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96" name="Rectangle 131"/>
          <p:cNvSpPr>
            <a:spLocks noChangeArrowheads="1"/>
          </p:cNvSpPr>
          <p:nvPr/>
        </p:nvSpPr>
        <p:spPr bwMode="auto">
          <a:xfrm>
            <a:off x="9361627" y="1646548"/>
            <a:ext cx="918000"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数据</a:t>
            </a:r>
            <a:r>
              <a:rPr lang="zh-CN" altLang="en-US" sz="1400" b="1" kern="0" dirty="0" smtClean="0">
                <a:solidFill>
                  <a:srgbClr val="000066"/>
                </a:solidFill>
                <a:latin typeface="微软雅黑" panose="020B0503020204020204" pitchFamily="34" charset="-122"/>
                <a:ea typeface="微软雅黑" panose="020B0503020204020204" pitchFamily="34" charset="-122"/>
              </a:rPr>
              <a:t>增</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值</a:t>
            </a:r>
            <a:r>
              <a:rPr lang="zh-CN" altLang="en-US" sz="1400" b="1" kern="0" dirty="0">
                <a:solidFill>
                  <a:srgbClr val="000066"/>
                </a:solidFill>
                <a:latin typeface="微软雅黑" panose="020B0503020204020204" pitchFamily="34" charset="-122"/>
                <a:ea typeface="微软雅黑" panose="020B0503020204020204" pitchFamily="34" charset="-122"/>
              </a:rPr>
              <a:t>产品</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197" name="上箭头 327"/>
          <p:cNvSpPr/>
          <p:nvPr/>
        </p:nvSpPr>
        <p:spPr bwMode="auto">
          <a:xfrm>
            <a:off x="9721265"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8" name="上箭头 327"/>
          <p:cNvSpPr/>
          <p:nvPr/>
        </p:nvSpPr>
        <p:spPr bwMode="auto">
          <a:xfrm>
            <a:off x="2878130"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2" name="TextBox 201"/>
          <p:cNvSpPr txBox="1"/>
          <p:nvPr/>
        </p:nvSpPr>
        <p:spPr>
          <a:xfrm>
            <a:off x="6013394"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 贷前数据</a:t>
            </a:r>
            <a:endParaRPr lang="en-US" sz="1200" dirty="0">
              <a:latin typeface="微软雅黑" panose="020B0503020204020204" pitchFamily="34" charset="-122"/>
              <a:ea typeface="微软雅黑" panose="020B0503020204020204" pitchFamily="34" charset="-122"/>
            </a:endParaRPr>
          </a:p>
        </p:txBody>
      </p:sp>
      <p:sp>
        <p:nvSpPr>
          <p:cNvPr id="203" name="TextBox 202"/>
          <p:cNvSpPr txBox="1"/>
          <p:nvPr/>
        </p:nvSpPr>
        <p:spPr>
          <a:xfrm>
            <a:off x="7074966"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理财数据</a:t>
            </a:r>
            <a:endParaRPr lang="en-US" sz="1200" dirty="0">
              <a:latin typeface="微软雅黑" panose="020B0503020204020204" pitchFamily="34" charset="-122"/>
              <a:ea typeface="微软雅黑" panose="020B0503020204020204" pitchFamily="34" charset="-122"/>
            </a:endParaRPr>
          </a:p>
        </p:txBody>
      </p:sp>
      <p:sp>
        <p:nvSpPr>
          <p:cNvPr id="207" name="Rounded Rectangle 423"/>
          <p:cNvSpPr/>
          <p:nvPr/>
        </p:nvSpPr>
        <p:spPr bwMode="auto">
          <a:xfrm>
            <a:off x="9361627" y="2431502"/>
            <a:ext cx="918000" cy="583021"/>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horz" wrap="none" anchor="ctr"/>
          <a:lstStyle/>
          <a:p>
            <a:pPr marL="93980" indent="-93980" algn="ctr" eaLnBrk="0" fontAlgn="auto" hangingPunct="0">
              <a:spcBef>
                <a:spcPts val="0"/>
              </a:spcBef>
              <a:spcAft>
                <a:spcPts val="0"/>
              </a:spcAft>
            </a:pPr>
            <a:r>
              <a:rPr lang="zh-CN" altLang="en-US" sz="1400" b="1" kern="0" dirty="0" smtClean="0">
                <a:solidFill>
                  <a:srgbClr val="000066"/>
                </a:solidFill>
                <a:latin typeface="微软雅黑" panose="020B0503020204020204" pitchFamily="34" charset="-122"/>
                <a:ea typeface="微软雅黑" panose="020B0503020204020204" pitchFamily="34" charset="-122"/>
              </a:rPr>
              <a:t>增值产</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marL="93980" indent="-93980" algn="ctr" eaLnBrk="0" fontAlgn="auto" hangingPunct="0">
              <a:spcBef>
                <a:spcPts val="0"/>
              </a:spcBef>
              <a:spcAft>
                <a:spcPts val="0"/>
              </a:spcAft>
            </a:pPr>
            <a:r>
              <a:rPr lang="zh-CN" altLang="en-US" sz="1400" b="1" kern="0" dirty="0" smtClean="0">
                <a:solidFill>
                  <a:srgbClr val="000066"/>
                </a:solidFill>
                <a:latin typeface="微软雅黑" panose="020B0503020204020204" pitchFamily="34" charset="-122"/>
                <a:ea typeface="微软雅黑" panose="020B0503020204020204" pitchFamily="34" charset="-122"/>
              </a:rPr>
              <a:t>品数据</a:t>
            </a:r>
            <a:r>
              <a:rPr lang="zh-CN" altLang="en-US" sz="1400" b="1" kern="0" dirty="0">
                <a:solidFill>
                  <a:srgbClr val="000066"/>
                </a:solidFill>
                <a:latin typeface="微软雅黑" panose="020B0503020204020204" pitchFamily="34" charset="-122"/>
                <a:ea typeface="微软雅黑" panose="020B0503020204020204" pitchFamily="34" charset="-122"/>
              </a:rPr>
              <a:t>区</a:t>
            </a: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12" name="TextBox 211"/>
          <p:cNvSpPr txBox="1"/>
          <p:nvPr/>
        </p:nvSpPr>
        <p:spPr>
          <a:xfrm>
            <a:off x="9831229" y="3086532"/>
            <a:ext cx="466300" cy="1169551"/>
          </a:xfrm>
          <a:prstGeom prst="rect">
            <a:avLst/>
          </a:prstGeom>
          <a:noFill/>
        </p:spPr>
        <p:txBody>
          <a:bodyPr wrap="square" rtlCol="0" anchor="ctr">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主题数</a:t>
            </a:r>
            <a:r>
              <a:rPr lang="zh-CN" altLang="en-US" sz="1400" b="1" kern="0" dirty="0">
                <a:solidFill>
                  <a:srgbClr val="000066"/>
                </a:solidFill>
                <a:latin typeface="微软雅黑" panose="020B0503020204020204" pitchFamily="34" charset="-122"/>
                <a:ea typeface="微软雅黑" panose="020B0503020204020204" pitchFamily="34" charset="-122"/>
              </a:rPr>
              <a:t>据区</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14" name="矩形 320"/>
          <p:cNvSpPr/>
          <p:nvPr/>
        </p:nvSpPr>
        <p:spPr bwMode="auto">
          <a:xfrm>
            <a:off x="8928902"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en-US" altLang="zh-CN" sz="1200" kern="0" dirty="0">
                <a:solidFill>
                  <a:srgbClr val="000000"/>
                </a:solidFill>
                <a:latin typeface="微软雅黑" panose="020B0503020204020204" pitchFamily="34" charset="-122"/>
                <a:ea typeface="微软雅黑" panose="020B0503020204020204" pitchFamily="34" charset="-122"/>
              </a:rPr>
              <a:t>… …</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24" name="Rectangle 419"/>
          <p:cNvSpPr/>
          <p:nvPr/>
        </p:nvSpPr>
        <p:spPr bwMode="auto">
          <a:xfrm>
            <a:off x="1571012" y="873933"/>
            <a:ext cx="9556072" cy="584775"/>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6" name="Rectangle 437"/>
          <p:cNvSpPr/>
          <p:nvPr/>
        </p:nvSpPr>
        <p:spPr bwMode="auto">
          <a:xfrm>
            <a:off x="10327898" y="873933"/>
            <a:ext cx="810107" cy="584775"/>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7" name="TextBox 226"/>
          <p:cNvSpPr txBox="1"/>
          <p:nvPr/>
        </p:nvSpPr>
        <p:spPr>
          <a:xfrm>
            <a:off x="10332811" y="873932"/>
            <a:ext cx="810105" cy="584775"/>
          </a:xfrm>
          <a:prstGeom prst="rect">
            <a:avLst/>
          </a:prstGeom>
          <a:noFill/>
        </p:spPr>
        <p:txBody>
          <a:bodyPr wrap="square" rtlCol="0" anchor="ctr">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用户</a:t>
            </a:r>
            <a:r>
              <a:rPr lang="zh-CN" altLang="en-US" sz="1600" b="1" dirty="0" smtClean="0">
                <a:solidFill>
                  <a:schemeClr val="bg1"/>
                </a:solidFill>
                <a:latin typeface="微软雅黑" panose="020B0503020204020204" pitchFamily="34" charset="-122"/>
                <a:ea typeface="微软雅黑" panose="020B0503020204020204" pitchFamily="34" charset="-122"/>
              </a:rPr>
              <a:t>访问层</a:t>
            </a:r>
            <a:endParaRPr lang="en-US" sz="1600" b="1" dirty="0">
              <a:solidFill>
                <a:schemeClr val="bg1"/>
              </a:solidFill>
              <a:latin typeface="微软雅黑" panose="020B0503020204020204" pitchFamily="34" charset="-122"/>
              <a:ea typeface="微软雅黑" panose="020B0503020204020204" pitchFamily="34" charset="-122"/>
            </a:endParaRPr>
          </a:p>
        </p:txBody>
      </p:sp>
      <p:sp>
        <p:nvSpPr>
          <p:cNvPr id="228" name="上箭头 327"/>
          <p:cNvSpPr/>
          <p:nvPr/>
        </p:nvSpPr>
        <p:spPr bwMode="auto">
          <a:xfrm>
            <a:off x="5903516"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29" name="上箭头 327"/>
          <p:cNvSpPr/>
          <p:nvPr/>
        </p:nvSpPr>
        <p:spPr bwMode="auto">
          <a:xfrm>
            <a:off x="8529922"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0" name="上箭头 327"/>
          <p:cNvSpPr/>
          <p:nvPr/>
        </p:nvSpPr>
        <p:spPr bwMode="auto">
          <a:xfrm>
            <a:off x="9721265"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5" name="上箭头 327"/>
          <p:cNvSpPr/>
          <p:nvPr/>
        </p:nvSpPr>
        <p:spPr bwMode="auto">
          <a:xfrm>
            <a:off x="3598460"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6" name="圆角矩形 129"/>
          <p:cNvSpPr>
            <a:spLocks noChangeArrowheads="1"/>
          </p:cNvSpPr>
          <p:nvPr/>
        </p:nvSpPr>
        <p:spPr bwMode="auto">
          <a:xfrm>
            <a:off x="6013394" y="3173545"/>
            <a:ext cx="3862908" cy="45720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7" name="矩形 315"/>
          <p:cNvSpPr/>
          <p:nvPr/>
        </p:nvSpPr>
        <p:spPr bwMode="auto">
          <a:xfrm>
            <a:off x="6119614"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客户汇总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38" name="矩形 316"/>
          <p:cNvSpPr/>
          <p:nvPr/>
        </p:nvSpPr>
        <p:spPr bwMode="auto">
          <a:xfrm>
            <a:off x="7056043"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账户汇总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39" name="矩形 317"/>
          <p:cNvSpPr/>
          <p:nvPr/>
        </p:nvSpPr>
        <p:spPr bwMode="auto">
          <a:xfrm>
            <a:off x="7992472"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机构汇总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1" name="矩形 320"/>
          <p:cNvSpPr/>
          <p:nvPr/>
        </p:nvSpPr>
        <p:spPr bwMode="auto">
          <a:xfrm>
            <a:off x="8928902"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en-US" altLang="zh-CN" sz="1200" kern="0" dirty="0">
                <a:solidFill>
                  <a:srgbClr val="000000"/>
                </a:solidFill>
                <a:latin typeface="微软雅黑" panose="020B0503020204020204" pitchFamily="34" charset="-122"/>
                <a:ea typeface="微软雅黑" panose="020B0503020204020204" pitchFamily="34" charset="-122"/>
              </a:rPr>
              <a:t>… …</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2" name="圆角矩形 129"/>
          <p:cNvSpPr>
            <a:spLocks noChangeArrowheads="1"/>
          </p:cNvSpPr>
          <p:nvPr/>
        </p:nvSpPr>
        <p:spPr bwMode="auto">
          <a:xfrm>
            <a:off x="4168541" y="3361756"/>
            <a:ext cx="1044000" cy="129524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43" name="矩形 315"/>
          <p:cNvSpPr/>
          <p:nvPr/>
        </p:nvSpPr>
        <p:spPr bwMode="auto">
          <a:xfrm>
            <a:off x="4461732" y="3438659"/>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社交媒体</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4" name="矩形 315"/>
          <p:cNvSpPr/>
          <p:nvPr/>
        </p:nvSpPr>
        <p:spPr bwMode="auto">
          <a:xfrm>
            <a:off x="4461732" y="4023865"/>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移动互联</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5" name="矩形 315"/>
          <p:cNvSpPr/>
          <p:nvPr/>
        </p:nvSpPr>
        <p:spPr bwMode="auto">
          <a:xfrm>
            <a:off x="4461732" y="3731262"/>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用户评价</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6" name="矩形 315"/>
          <p:cNvSpPr/>
          <p:nvPr/>
        </p:nvSpPr>
        <p:spPr bwMode="auto">
          <a:xfrm>
            <a:off x="4461732" y="4316467"/>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访问日志</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7" name="圆角矩形 129"/>
          <p:cNvSpPr>
            <a:spLocks noChangeArrowheads="1"/>
          </p:cNvSpPr>
          <p:nvPr/>
        </p:nvSpPr>
        <p:spPr bwMode="auto">
          <a:xfrm>
            <a:off x="5255218" y="3361756"/>
            <a:ext cx="504000" cy="129524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vert="eaVert" wrap="none" tIns="91440" bIns="91440" anchor="ctr"/>
          <a:lstStyle/>
          <a:p>
            <a:pPr marL="93980" marR="0" lvl="0" indent="-93980" algn="ctr" defTabSz="914400" eaLnBrk="0" fontAlgn="auto" latinLnBrk="0" hangingPunct="0">
              <a:lnSpc>
                <a:spcPct val="100000"/>
              </a:lnSpc>
              <a:spcBef>
                <a:spcPts val="0"/>
              </a:spcBef>
              <a:spcAft>
                <a:spcPts val="0"/>
              </a:spcAft>
              <a:buClrTx/>
              <a:buSzTx/>
              <a:buFont typeface="Wingdings" panose="05000000000000000000" pitchFamily="2" charset="2"/>
              <a:buNone/>
              <a:defRPr/>
            </a:pPr>
            <a:r>
              <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处理后大数据</a:t>
            </a:r>
            <a:endPar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8" name="矩形 247"/>
          <p:cNvSpPr/>
          <p:nvPr/>
        </p:nvSpPr>
        <p:spPr>
          <a:xfrm>
            <a:off x="4134778" y="3421237"/>
            <a:ext cx="400110" cy="1169551"/>
          </a:xfrm>
          <a:prstGeom prst="rect">
            <a:avLst/>
          </a:prstGeom>
        </p:spPr>
        <p:txBody>
          <a:bodyPr vert="eaVert" wrap="none">
            <a:spAutoFit/>
          </a:bodyP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r>
              <a:rPr lang="zh-CN" altLang="en-US" sz="1400" kern="0" dirty="0"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待处理大数据</a:t>
            </a:r>
            <a:endPar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55" name="Rectangle 438"/>
          <p:cNvSpPr/>
          <p:nvPr/>
        </p:nvSpPr>
        <p:spPr bwMode="auto">
          <a:xfrm>
            <a:off x="1581536" y="1574541"/>
            <a:ext cx="900066" cy="3871144"/>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59" name="Rounded Rectangle 423"/>
          <p:cNvSpPr/>
          <p:nvPr/>
        </p:nvSpPr>
        <p:spPr bwMode="auto">
          <a:xfrm>
            <a:off x="1977899" y="1646549"/>
            <a:ext cx="450000" cy="3749058"/>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56" name="TextBox 255"/>
          <p:cNvSpPr txBox="1"/>
          <p:nvPr/>
        </p:nvSpPr>
        <p:spPr>
          <a:xfrm>
            <a:off x="2040899" y="2447724"/>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zh-CN"/>
            </a:defPPr>
            <a:lvl1pPr marL="0" marR="0" lvl="0" indent="0" algn="ctr" defTabSz="914400" eaLnBrk="1" fontAlgn="auto" latinLnBrk="0" hangingPunct="1">
              <a:lnSpc>
                <a:spcPct val="100000"/>
              </a:lnSpc>
              <a:spcBef>
                <a:spcPts val="0"/>
              </a:spcBef>
              <a:spcAft>
                <a:spcPts val="0"/>
              </a:spcAft>
              <a:buClrTx/>
              <a:buSzTx/>
              <a:buFontTx/>
              <a:buNone/>
              <a:defRPr kumimoji="0" sz="1200" b="0" i="0" u="none" strike="noStrike" kern="0"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dirty="0"/>
              <a:t>流程调度</a:t>
            </a:r>
            <a:endParaRPr lang="en-US" dirty="0"/>
          </a:p>
        </p:txBody>
      </p:sp>
      <p:sp>
        <p:nvSpPr>
          <p:cNvPr id="258" name="TextBox 257"/>
          <p:cNvSpPr txBox="1"/>
          <p:nvPr/>
        </p:nvSpPr>
        <p:spPr>
          <a:xfrm>
            <a:off x="2040899" y="3422247"/>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a:latin typeface="微软雅黑" panose="020B0503020204020204" pitchFamily="34" charset="-122"/>
                <a:ea typeface="微软雅黑" panose="020B0503020204020204" pitchFamily="34" charset="-122"/>
              </a:rPr>
              <a:t>监控告警</a:t>
            </a:r>
            <a:endParaRPr lang="en-US" altLang="zh-CN" sz="1200" dirty="0">
              <a:latin typeface="微软雅黑" panose="020B0503020204020204" pitchFamily="34" charset="-122"/>
              <a:ea typeface="微软雅黑" panose="020B0503020204020204" pitchFamily="34" charset="-122"/>
            </a:endParaRPr>
          </a:p>
        </p:txBody>
      </p:sp>
      <p:sp>
        <p:nvSpPr>
          <p:cNvPr id="262" name="Rounded Rectangle 423"/>
          <p:cNvSpPr/>
          <p:nvPr/>
        </p:nvSpPr>
        <p:spPr bwMode="auto">
          <a:xfrm>
            <a:off x="1005272" y="935031"/>
            <a:ext cx="450000" cy="5302753"/>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63" name="TextBox 262"/>
          <p:cNvSpPr txBox="1"/>
          <p:nvPr/>
        </p:nvSpPr>
        <p:spPr>
          <a:xfrm>
            <a:off x="1077305" y="1727394"/>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zh-CN"/>
            </a:defPPr>
            <a:lvl1pPr marL="0" marR="0" lvl="0" indent="0" algn="ctr" defTabSz="914400" eaLnBrk="1" fontAlgn="auto" latinLnBrk="0" hangingPunct="1">
              <a:lnSpc>
                <a:spcPct val="100000"/>
              </a:lnSpc>
              <a:spcBef>
                <a:spcPts val="0"/>
              </a:spcBef>
              <a:spcAft>
                <a:spcPts val="0"/>
              </a:spcAft>
              <a:buClrTx/>
              <a:buSzTx/>
              <a:buFontTx/>
              <a:buNone/>
              <a:defRPr kumimoji="0" sz="1200" b="0" i="0" u="none" strike="noStrike" kern="0"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dirty="0" smtClean="0"/>
              <a:t>数据标准</a:t>
            </a:r>
            <a:endParaRPr lang="en-US" dirty="0"/>
          </a:p>
        </p:txBody>
      </p:sp>
      <p:sp>
        <p:nvSpPr>
          <p:cNvPr id="264" name="TextBox 263"/>
          <p:cNvSpPr txBox="1"/>
          <p:nvPr/>
        </p:nvSpPr>
        <p:spPr>
          <a:xfrm>
            <a:off x="1077305" y="2856833"/>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数据质量</a:t>
            </a:r>
            <a:endParaRPr lang="en-US" altLang="zh-CN" sz="1200" dirty="0">
              <a:latin typeface="微软雅黑" panose="020B0503020204020204" pitchFamily="34" charset="-122"/>
              <a:ea typeface="微软雅黑" panose="020B0503020204020204" pitchFamily="34" charset="-122"/>
            </a:endParaRPr>
          </a:p>
        </p:txBody>
      </p:sp>
      <p:sp>
        <p:nvSpPr>
          <p:cNvPr id="265" name="TextBox 264"/>
          <p:cNvSpPr txBox="1"/>
          <p:nvPr/>
        </p:nvSpPr>
        <p:spPr>
          <a:xfrm>
            <a:off x="1077305" y="3986272"/>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元数据</a:t>
            </a:r>
            <a:endParaRPr lang="en-US" altLang="zh-CN" sz="1200" dirty="0">
              <a:latin typeface="微软雅黑" panose="020B0503020204020204" pitchFamily="34" charset="-122"/>
              <a:ea typeface="微软雅黑" panose="020B0503020204020204" pitchFamily="34" charset="-122"/>
            </a:endParaRPr>
          </a:p>
        </p:txBody>
      </p:sp>
      <p:sp>
        <p:nvSpPr>
          <p:cNvPr id="266" name="TextBox 265"/>
          <p:cNvSpPr txBox="1"/>
          <p:nvPr/>
        </p:nvSpPr>
        <p:spPr>
          <a:xfrm>
            <a:off x="1077305" y="5115710"/>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数据安全</a:t>
            </a:r>
            <a:endParaRPr lang="en-US" altLang="zh-CN" sz="1200" dirty="0">
              <a:latin typeface="微软雅黑" panose="020B0503020204020204" pitchFamily="34" charset="-122"/>
              <a:ea typeface="微软雅黑" panose="020B0503020204020204" pitchFamily="34" charset="-122"/>
            </a:endParaRPr>
          </a:p>
        </p:txBody>
      </p:sp>
      <p:sp>
        <p:nvSpPr>
          <p:cNvPr id="267" name="TextBox 266"/>
          <p:cNvSpPr txBox="1"/>
          <p:nvPr/>
        </p:nvSpPr>
        <p:spPr>
          <a:xfrm>
            <a:off x="1905965" y="1655361"/>
            <a:ext cx="612000" cy="738664"/>
          </a:xfrm>
          <a:prstGeom prst="rect">
            <a:avLst/>
          </a:prstGeom>
          <a:noFill/>
        </p:spPr>
        <p:txBody>
          <a:bodyPr vert="horz"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流程调度平台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68" name="TextBox 267"/>
          <p:cNvSpPr txBox="1"/>
          <p:nvPr/>
        </p:nvSpPr>
        <p:spPr>
          <a:xfrm>
            <a:off x="2040899" y="4396769"/>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269" name="TextBox 268"/>
          <p:cNvSpPr txBox="1"/>
          <p:nvPr/>
        </p:nvSpPr>
        <p:spPr>
          <a:xfrm>
            <a:off x="933239" y="989394"/>
            <a:ext cx="612000" cy="738000"/>
          </a:xfrm>
          <a:prstGeom prst="rect">
            <a:avLst/>
          </a:prstGeom>
          <a:noFill/>
        </p:spPr>
        <p:txBody>
          <a:bodyPr vert="horz"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数据管控平台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61" name="Rectangle 438"/>
          <p:cNvSpPr/>
          <p:nvPr/>
        </p:nvSpPr>
        <p:spPr bwMode="auto">
          <a:xfrm>
            <a:off x="573076" y="873933"/>
            <a:ext cx="936000" cy="5452138"/>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53" name="Rectangle 437"/>
          <p:cNvSpPr/>
          <p:nvPr/>
        </p:nvSpPr>
        <p:spPr bwMode="auto">
          <a:xfrm>
            <a:off x="1581536" y="1574542"/>
            <a:ext cx="324429" cy="3871144"/>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indent="-93980" eaLnBrk="0" fontAlgn="auto" hangingPunct="0">
              <a:spcBef>
                <a:spcPts val="0"/>
              </a:spcBef>
              <a:spcAft>
                <a:spcPts val="0"/>
              </a:spcAft>
              <a:defRPr/>
            </a:pPr>
            <a:r>
              <a:rPr lang="zh-CN" altLang="en-US" sz="1400" b="1" dirty="0">
                <a:solidFill>
                  <a:schemeClr val="bg1"/>
                </a:solidFill>
                <a:latin typeface="微软雅黑" panose="020B0503020204020204" pitchFamily="34" charset="-122"/>
                <a:ea typeface="微软雅黑" panose="020B0503020204020204" pitchFamily="34" charset="-122"/>
              </a:rPr>
              <a:t>流程调度</a:t>
            </a:r>
            <a:r>
              <a:rPr lang="zh-CN" altLang="en-US" sz="1400" b="1" dirty="0" smtClean="0">
                <a:solidFill>
                  <a:schemeClr val="bg1"/>
                </a:solidFill>
                <a:latin typeface="微软雅黑" panose="020B0503020204020204" pitchFamily="34" charset="-122"/>
                <a:ea typeface="微软雅黑" panose="020B0503020204020204" pitchFamily="34" charset="-122"/>
              </a:rPr>
              <a:t>层</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199" name="Group 373"/>
          <p:cNvGrpSpPr/>
          <p:nvPr/>
        </p:nvGrpSpPr>
        <p:grpSpPr>
          <a:xfrm>
            <a:off x="573074" y="873932"/>
            <a:ext cx="365760" cy="5452138"/>
            <a:chOff x="8277367" y="5208074"/>
            <a:chExt cx="810107" cy="966117"/>
          </a:xfrm>
        </p:grpSpPr>
        <p:sp>
          <p:nvSpPr>
            <p:cNvPr id="200" name="Rectangle 437"/>
            <p:cNvSpPr/>
            <p:nvPr/>
          </p:nvSpPr>
          <p:spPr bwMode="auto">
            <a:xfrm>
              <a:off x="8277367" y="5208074"/>
              <a:ext cx="810107" cy="966117"/>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01" name="TextBox 200"/>
            <p:cNvSpPr txBox="1"/>
            <p:nvPr/>
          </p:nvSpPr>
          <p:spPr>
            <a:xfrm>
              <a:off x="8277371" y="5624860"/>
              <a:ext cx="810103" cy="193861"/>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数据管控层</a:t>
              </a:r>
              <a:endParaRPr 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61" name="Group 185"/>
          <p:cNvGrpSpPr/>
          <p:nvPr/>
        </p:nvGrpSpPr>
        <p:grpSpPr>
          <a:xfrm>
            <a:off x="10341548" y="5548831"/>
            <a:ext cx="810107" cy="777240"/>
            <a:chOff x="8277367" y="5321422"/>
            <a:chExt cx="810107" cy="777240"/>
          </a:xfrm>
        </p:grpSpPr>
        <p:sp>
          <p:nvSpPr>
            <p:cNvPr id="162" name="Rectangle 437"/>
            <p:cNvSpPr/>
            <p:nvPr/>
          </p:nvSpPr>
          <p:spPr bwMode="auto">
            <a:xfrm>
              <a:off x="8277367" y="5321422"/>
              <a:ext cx="810107" cy="777240"/>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63" name="TextBox 162"/>
            <p:cNvSpPr txBox="1"/>
            <p:nvPr/>
          </p:nvSpPr>
          <p:spPr>
            <a:xfrm>
              <a:off x="8277369" y="5429406"/>
              <a:ext cx="810105" cy="584775"/>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600" b="1" dirty="0" smtClean="0">
                  <a:solidFill>
                    <a:schemeClr val="bg1"/>
                  </a:solidFill>
                  <a:latin typeface="微软雅黑" panose="020B0503020204020204" pitchFamily="34" charset="-122"/>
                  <a:ea typeface="微软雅黑" panose="020B0503020204020204" pitchFamily="34" charset="-122"/>
                </a:rPr>
                <a:t>产生层</a:t>
              </a:r>
              <a:endParaRPr 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65" name="Group 189"/>
          <p:cNvGrpSpPr/>
          <p:nvPr/>
        </p:nvGrpSpPr>
        <p:grpSpPr>
          <a:xfrm>
            <a:off x="10341548" y="4883844"/>
            <a:ext cx="810107" cy="584775"/>
            <a:chOff x="8277367" y="5368593"/>
            <a:chExt cx="810107" cy="706395"/>
          </a:xfrm>
        </p:grpSpPr>
        <p:sp>
          <p:nvSpPr>
            <p:cNvPr id="166" name="Rectangle 437"/>
            <p:cNvSpPr/>
            <p:nvPr/>
          </p:nvSpPr>
          <p:spPr bwMode="auto">
            <a:xfrm>
              <a:off x="8277367" y="5394974"/>
              <a:ext cx="810107" cy="652309"/>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67" name="TextBox 166"/>
            <p:cNvSpPr txBox="1"/>
            <p:nvPr/>
          </p:nvSpPr>
          <p:spPr>
            <a:xfrm>
              <a:off x="8277369" y="5368593"/>
              <a:ext cx="810105" cy="706395"/>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数据交换层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73" name="Rectangle 131"/>
          <p:cNvSpPr>
            <a:spLocks noChangeArrowheads="1"/>
          </p:cNvSpPr>
          <p:nvPr/>
        </p:nvSpPr>
        <p:spPr bwMode="auto">
          <a:xfrm>
            <a:off x="2603731" y="1646548"/>
            <a:ext cx="706597"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实时</a:t>
            </a:r>
            <a:r>
              <a:rPr lang="zh-CN" altLang="en-US" sz="1400" b="1" kern="0" dirty="0" smtClean="0">
                <a:solidFill>
                  <a:srgbClr val="000066"/>
                </a:solidFill>
                <a:latin typeface="微软雅黑" panose="020B0503020204020204" pitchFamily="34" charset="-122"/>
                <a:ea typeface="微软雅黑" panose="020B0503020204020204" pitchFamily="34" charset="-122"/>
              </a:rPr>
              <a:t>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据查询</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52" name="TextBox 251"/>
          <p:cNvSpPr txBox="1"/>
          <p:nvPr/>
        </p:nvSpPr>
        <p:spPr>
          <a:xfrm>
            <a:off x="4247153"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客户管理</a:t>
            </a:r>
            <a:endParaRPr lang="en-US" sz="1200" dirty="0">
              <a:latin typeface="微软雅黑" panose="020B0503020204020204" pitchFamily="34" charset="-122"/>
              <a:ea typeface="微软雅黑" panose="020B0503020204020204" pitchFamily="34" charset="-122"/>
            </a:endParaRPr>
          </a:p>
        </p:txBody>
      </p:sp>
      <p:sp>
        <p:nvSpPr>
          <p:cNvPr id="254" name="TextBox 253"/>
          <p:cNvSpPr txBox="1"/>
          <p:nvPr/>
        </p:nvSpPr>
        <p:spPr>
          <a:xfrm>
            <a:off x="5159439"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财务管理</a:t>
            </a:r>
            <a:endParaRPr lang="en-US" sz="1200" dirty="0">
              <a:latin typeface="微软雅黑" panose="020B0503020204020204" pitchFamily="34" charset="-122"/>
              <a:ea typeface="微软雅黑" panose="020B0503020204020204" pitchFamily="34" charset="-122"/>
            </a:endParaRPr>
          </a:p>
        </p:txBody>
      </p:sp>
      <p:sp>
        <p:nvSpPr>
          <p:cNvPr id="260" name="TextBox 259"/>
          <p:cNvSpPr txBox="1"/>
          <p:nvPr/>
        </p:nvSpPr>
        <p:spPr>
          <a:xfrm>
            <a:off x="6984011"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272" name="Rectangle 131"/>
          <p:cNvSpPr>
            <a:spLocks noChangeArrowheads="1"/>
          </p:cNvSpPr>
          <p:nvPr/>
        </p:nvSpPr>
        <p:spPr bwMode="auto">
          <a:xfrm>
            <a:off x="9360902" y="935031"/>
            <a:ext cx="898726"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kern="0" dirty="0" smtClean="0">
                <a:solidFill>
                  <a:srgbClr val="000066"/>
                </a:solidFill>
                <a:latin typeface="微软雅黑" panose="020B0503020204020204" pitchFamily="34" charset="-122"/>
                <a:ea typeface="微软雅黑" panose="020B0503020204020204" pitchFamily="34" charset="-122"/>
              </a:rPr>
              <a:t>外部用户</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73" name="上箭头 327"/>
          <p:cNvSpPr/>
          <p:nvPr/>
        </p:nvSpPr>
        <p:spPr bwMode="auto">
          <a:xfrm>
            <a:off x="3598460"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74" name="上箭头 327"/>
          <p:cNvSpPr/>
          <p:nvPr/>
        </p:nvSpPr>
        <p:spPr bwMode="auto">
          <a:xfrm>
            <a:off x="2872290"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75" name="TextBox 274"/>
          <p:cNvSpPr txBox="1"/>
          <p:nvPr/>
        </p:nvSpPr>
        <p:spPr>
          <a:xfrm>
            <a:off x="9133558" y="4357731"/>
            <a:ext cx="1163971" cy="307777"/>
          </a:xfrm>
          <a:prstGeom prst="rect">
            <a:avLst/>
          </a:prstGeom>
          <a:noFill/>
        </p:spPr>
        <p:txBody>
          <a:bodyPr wrap="square" rtlCol="0">
            <a:spAutoFit/>
          </a:bodyPr>
          <a:lstStyle/>
          <a:p>
            <a:pPr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贴源数据区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276" name="TextBox 275"/>
          <p:cNvSpPr txBox="1"/>
          <p:nvPr/>
        </p:nvSpPr>
        <p:spPr>
          <a:xfrm>
            <a:off x="8136539"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277" name="上箭头 327"/>
          <p:cNvSpPr/>
          <p:nvPr/>
        </p:nvSpPr>
        <p:spPr bwMode="auto">
          <a:xfrm>
            <a:off x="3631678"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71" name="上箭头 327"/>
          <p:cNvSpPr/>
          <p:nvPr/>
        </p:nvSpPr>
        <p:spPr bwMode="auto">
          <a:xfrm>
            <a:off x="7629163"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72" name="Rectangle 131"/>
          <p:cNvSpPr>
            <a:spLocks noChangeArrowheads="1"/>
          </p:cNvSpPr>
          <p:nvPr/>
        </p:nvSpPr>
        <p:spPr bwMode="auto">
          <a:xfrm>
            <a:off x="4102692" y="1646548"/>
            <a:ext cx="3882001"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lvl="0"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内部管理分析</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205" name="上箭头 327"/>
          <p:cNvSpPr/>
          <p:nvPr/>
        </p:nvSpPr>
        <p:spPr bwMode="auto">
          <a:xfrm>
            <a:off x="5975549"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6" name="Rectangle 131"/>
          <p:cNvSpPr>
            <a:spLocks noChangeArrowheads="1"/>
          </p:cNvSpPr>
          <p:nvPr/>
        </p:nvSpPr>
        <p:spPr bwMode="auto">
          <a:xfrm>
            <a:off x="2603731" y="935031"/>
            <a:ext cx="6719523"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kern="0" dirty="0" smtClean="0">
                <a:solidFill>
                  <a:srgbClr val="000066"/>
                </a:solidFill>
                <a:latin typeface="微软雅黑" panose="020B0503020204020204" pitchFamily="34" charset="-122"/>
                <a:ea typeface="微软雅黑" panose="020B0503020204020204" pitchFamily="34" charset="-122"/>
              </a:rPr>
              <a:t>内部用户</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08" name="上箭头 327"/>
          <p:cNvSpPr/>
          <p:nvPr/>
        </p:nvSpPr>
        <p:spPr bwMode="auto">
          <a:xfrm>
            <a:off x="2839315"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9" name="Rounded Rectangle 423"/>
          <p:cNvSpPr/>
          <p:nvPr/>
        </p:nvSpPr>
        <p:spPr bwMode="auto">
          <a:xfrm>
            <a:off x="3364526" y="2431502"/>
            <a:ext cx="684000" cy="23062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eaVert" wrap="none" anchor="ctr"/>
          <a:lstStyle/>
          <a:p>
            <a:pPr marL="93980" indent="-93980" algn="ctr" eaLnBrk="0" fontAlgn="auto" hangingPunct="0">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历史归档数据区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210" name="Rectangle 131"/>
          <p:cNvSpPr>
            <a:spLocks noChangeArrowheads="1"/>
          </p:cNvSpPr>
          <p:nvPr/>
        </p:nvSpPr>
        <p:spPr bwMode="auto">
          <a:xfrm>
            <a:off x="1653568" y="935031"/>
            <a:ext cx="900000"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en-US" altLang="zh-CN" sz="1400" kern="0" dirty="0" smtClean="0">
                <a:solidFill>
                  <a:srgbClr val="000066"/>
                </a:solidFill>
                <a:latin typeface="微软雅黑" panose="020B0503020204020204" pitchFamily="34" charset="-122"/>
                <a:ea typeface="微软雅黑" panose="020B0503020204020204" pitchFamily="34" charset="-122"/>
              </a:rPr>
              <a:t>IT</a:t>
            </a:r>
            <a:r>
              <a:rPr lang="zh-CN" altLang="en-US" sz="1400" kern="0" dirty="0">
                <a:solidFill>
                  <a:srgbClr val="000066"/>
                </a:solidFill>
                <a:latin typeface="微软雅黑" panose="020B0503020204020204" pitchFamily="34" charset="-122"/>
                <a:ea typeface="微软雅黑" panose="020B0503020204020204" pitchFamily="34" charset="-122"/>
              </a:rPr>
              <a:t>人员</a:t>
            </a:r>
            <a:endParaRPr lang="en-US" altLang="zh-CN" sz="1400" kern="0" dirty="0" smtClean="0">
              <a:solidFill>
                <a:srgbClr val="000066"/>
              </a:solidFill>
              <a:latin typeface="微软雅黑" panose="020B0503020204020204" pitchFamily="34" charset="-122"/>
              <a:ea typeface="微软雅黑" panose="020B0503020204020204" pitchFamily="34" charset="-122"/>
            </a:endParaRPr>
          </a:p>
        </p:txBody>
      </p:sp>
      <p:sp>
        <p:nvSpPr>
          <p:cNvPr id="215" name="上箭头 327"/>
          <p:cNvSpPr/>
          <p:nvPr/>
        </p:nvSpPr>
        <p:spPr bwMode="auto">
          <a:xfrm>
            <a:off x="2085767"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20" name="TextBox 219"/>
          <p:cNvSpPr txBox="1"/>
          <p:nvPr/>
        </p:nvSpPr>
        <p:spPr>
          <a:xfrm>
            <a:off x="6071725"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风险管理</a:t>
            </a:r>
            <a:endParaRPr lang="en-US" sz="1200" dirty="0">
              <a:latin typeface="微软雅黑" panose="020B0503020204020204" pitchFamily="34" charset="-122"/>
              <a:ea typeface="微软雅黑" panose="020B0503020204020204" pitchFamily="34" charset="-122"/>
            </a:endParaRPr>
          </a:p>
        </p:txBody>
      </p:sp>
      <p:graphicFrame>
        <p:nvGraphicFramePr>
          <p:cNvPr id="3" name="对象 2"/>
          <p:cNvGraphicFramePr/>
          <p:nvPr/>
        </p:nvGraphicFramePr>
        <p:xfrm>
          <a:off x="1653540" y="5617845"/>
          <a:ext cx="1506220" cy="400050"/>
        </p:xfrm>
        <a:graphic>
          <a:graphicData uri="http://schemas.openxmlformats.org/presentationml/2006/ole">
            <mc:AlternateContent xmlns:mc="http://schemas.openxmlformats.org/markup-compatibility/2006">
              <mc:Choice xmlns:v="urn:schemas-microsoft-com:vml" Requires="v">
                <p:oleObj spid="_x0000_s4" name="" r:id="rId4" imgW="1504950" imgH="400050" progId="Paint.Picture">
                  <p:embed/>
                </p:oleObj>
              </mc:Choice>
              <mc:Fallback>
                <p:oleObj name="" r:id="rId4" imgW="1504950" imgH="400050" progId="Paint.Picture">
                  <p:embed/>
                  <p:pic>
                    <p:nvPicPr>
                      <p:cNvPr id="0" name="图片 3"/>
                      <p:cNvPicPr/>
                      <p:nvPr/>
                    </p:nvPicPr>
                    <p:blipFill>
                      <a:blip r:embed="rId5"/>
                      <a:stretch>
                        <a:fillRect/>
                      </a:stretch>
                    </p:blipFill>
                    <p:spPr>
                      <a:xfrm>
                        <a:off x="1653540" y="5617845"/>
                        <a:ext cx="1506220" cy="4000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数据产生层</a:t>
            </a:r>
            <a:endParaRPr lang="zh-CN" altLang="en-US" dirty="0"/>
          </a:p>
        </p:txBody>
      </p:sp>
      <p:sp>
        <p:nvSpPr>
          <p:cNvPr id="5" name="AutoShape 50"/>
          <p:cNvSpPr>
            <a:spLocks noChangeArrowheads="1"/>
          </p:cNvSpPr>
          <p:nvPr/>
        </p:nvSpPr>
        <p:spPr bwMode="auto">
          <a:xfrm>
            <a:off x="572337" y="1153352"/>
            <a:ext cx="10373489" cy="2591720"/>
          </a:xfrm>
          <a:prstGeom prst="flowChartAlternateProcess">
            <a:avLst/>
          </a:prstGeom>
          <a:solidFill>
            <a:srgbClr val="EAEAEA">
              <a:alpha val="80000"/>
            </a:srgbClr>
          </a:solidFill>
          <a:ln>
            <a:noFill/>
          </a:ln>
          <a:effectLst/>
          <a:extLst>
            <a:ext uri="{91240B29-F687-4F45-9708-019B960494DF}">
              <a14:hiddenLine xmlns:a14="http://schemas.microsoft.com/office/drawing/2010/main" w="9525">
                <a:solidFill>
                  <a:srgbClr val="99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rgbClr val="000000"/>
              </a:buClr>
              <a:buSzTx/>
            </a:pPr>
            <a:endParaRPr lang="zh-CN" altLang="en-US" sz="1400" b="0">
              <a:solidFill>
                <a:srgbClr val="000000"/>
              </a:solidFill>
              <a:latin typeface="+mj-ea"/>
              <a:ea typeface="+mj-ea"/>
            </a:endParaRPr>
          </a:p>
        </p:txBody>
      </p:sp>
      <p:sp>
        <p:nvSpPr>
          <p:cNvPr id="6" name="Rectangle 4"/>
          <p:cNvSpPr>
            <a:spLocks noChangeArrowheads="1"/>
          </p:cNvSpPr>
          <p:nvPr/>
        </p:nvSpPr>
        <p:spPr bwMode="auto">
          <a:xfrm>
            <a:off x="715873" y="1367281"/>
            <a:ext cx="10229953" cy="2324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内部</a:t>
            </a:r>
            <a:r>
              <a:rPr lang="zh-CN" altLang="en-US" sz="1400" b="1" dirty="0">
                <a:solidFill>
                  <a:schemeClr val="tx1">
                    <a:lumMod val="50000"/>
                    <a:lumOff val="50000"/>
                  </a:schemeClr>
                </a:solidFill>
                <a:latin typeface="+mj-ea"/>
                <a:ea typeface="+mj-ea"/>
              </a:rPr>
              <a:t>业务系统产生的结构化数据</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贷前业务</a:t>
            </a:r>
            <a:r>
              <a:rPr lang="zh-CN" altLang="en-US" sz="1200" b="1" dirty="0">
                <a:solidFill>
                  <a:schemeClr val="tx1">
                    <a:lumMod val="50000"/>
                    <a:lumOff val="50000"/>
                  </a:schemeClr>
                </a:solidFill>
                <a:latin typeface="+mj-ea"/>
                <a:ea typeface="+mj-ea"/>
              </a:rPr>
              <a:t>处理过程中产生的结构化数据，存储在关系型数据库中，如：客户信用信息、其它平台投资信息</a:t>
            </a:r>
            <a:r>
              <a:rPr lang="en-US" altLang="zh-CN"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sym typeface="+mn-ea"/>
              </a:rPr>
              <a:t>金融理财</a:t>
            </a:r>
            <a:r>
              <a:rPr lang="zh-CN" altLang="en-US" sz="1200" b="1" dirty="0">
                <a:solidFill>
                  <a:schemeClr val="tx1">
                    <a:lumMod val="50000"/>
                    <a:lumOff val="50000"/>
                  </a:schemeClr>
                </a:solidFill>
                <a:latin typeface="+mj-ea"/>
                <a:ea typeface="+mj-ea"/>
              </a:rPr>
              <a:t>日常业务处理过程中产生的结构化数据，存储在关系型数据库中，如</a:t>
            </a:r>
            <a:r>
              <a:rPr lang="zh-CN" altLang="en-US" sz="1200" b="1" dirty="0" smtClean="0">
                <a:solidFill>
                  <a:schemeClr val="tx1">
                    <a:lumMod val="50000"/>
                    <a:lumOff val="50000"/>
                  </a:schemeClr>
                </a:solidFill>
                <a:latin typeface="+mj-ea"/>
                <a:ea typeface="+mj-ea"/>
              </a:rPr>
              <a:t>：客户信息、账户信息、</a:t>
            </a:r>
            <a:r>
              <a:rPr lang="zh-CN" altLang="en-US" sz="1200" b="1" dirty="0">
                <a:solidFill>
                  <a:schemeClr val="tx1">
                    <a:lumMod val="50000"/>
                    <a:lumOff val="50000"/>
                  </a:schemeClr>
                </a:solidFill>
                <a:latin typeface="+mj-ea"/>
                <a:ea typeface="+mj-ea"/>
              </a:rPr>
              <a:t>金融产品</a:t>
            </a:r>
            <a:r>
              <a:rPr lang="zh-CN" altLang="en-US" sz="1200" b="1" dirty="0" smtClean="0">
                <a:solidFill>
                  <a:schemeClr val="tx1">
                    <a:lumMod val="50000"/>
                    <a:lumOff val="50000"/>
                  </a:schemeClr>
                </a:solidFill>
                <a:latin typeface="+mj-ea"/>
                <a:ea typeface="+mj-ea"/>
              </a:rPr>
              <a:t>信息、交易流水</a:t>
            </a:r>
            <a:r>
              <a:rPr lang="en-US" altLang="zh-CN"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企业内部非结构化数据</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日常业务处理过程中产生的非结构化数据，存储形式多样，主要包括用户访问日志、用户投诉、用户点评</a:t>
            </a:r>
            <a:r>
              <a:rPr lang="en-US" altLang="zh-CN" sz="1200" b="1" dirty="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企业外部</a:t>
            </a:r>
            <a:r>
              <a:rPr lang="zh-CN" altLang="en-US" sz="1400" b="1" dirty="0" smtClean="0">
                <a:solidFill>
                  <a:schemeClr val="tx1">
                    <a:lumMod val="50000"/>
                    <a:lumOff val="50000"/>
                  </a:schemeClr>
                </a:solidFill>
                <a:latin typeface="+mj-ea"/>
                <a:ea typeface="+mj-ea"/>
              </a:rPr>
              <a:t>数据</a:t>
            </a:r>
            <a:endParaRPr lang="en-US" altLang="zh-CN" sz="14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企业外部数据以非结构化为主，主要包括国家政策法规、论坛等互联网信息、地理位置等移动信息、微博等社交媒体信息</a:t>
            </a:r>
            <a:r>
              <a:rPr lang="en-US" altLang="zh-CN" sz="1200" b="1" dirty="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p:txBody>
      </p:sp>
      <p:sp>
        <p:nvSpPr>
          <p:cNvPr id="7" name="AutoShape 51"/>
          <p:cNvSpPr>
            <a:spLocks noChangeArrowheads="1"/>
          </p:cNvSpPr>
          <p:nvPr/>
        </p:nvSpPr>
        <p:spPr bwMode="gray">
          <a:xfrm>
            <a:off x="857914" y="935031"/>
            <a:ext cx="1463771" cy="486315"/>
          </a:xfrm>
          <a:prstGeom prst="flowChartDocument">
            <a:avLst/>
          </a:prstGeom>
          <a:solidFill>
            <a:srgbClr val="CCCCFF">
              <a:alpha val="80000"/>
            </a:srgbClr>
          </a:solidFill>
          <a:ln w="9525" algn="ctr">
            <a:solidFill>
              <a:srgbClr val="CC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72000" rIns="72000" bIns="72000" anchor="ctr">
            <a:spAutoFit/>
          </a:bodyPr>
          <a:lstStyle/>
          <a:p>
            <a:pPr algn="ctr"/>
            <a:r>
              <a:rPr lang="zh-CN" altLang="en-US" sz="1600" b="1" dirty="0">
                <a:latin typeface="+mj-ea"/>
                <a:ea typeface="+mj-ea"/>
              </a:rPr>
              <a:t> </a:t>
            </a:r>
            <a:r>
              <a:rPr lang="zh-CN" altLang="en-US" sz="1600" b="1" dirty="0">
                <a:solidFill>
                  <a:schemeClr val="tx1">
                    <a:lumMod val="50000"/>
                    <a:lumOff val="50000"/>
                  </a:schemeClr>
                </a:solidFill>
                <a:latin typeface="+mj-ea"/>
                <a:ea typeface="+mj-ea"/>
              </a:rPr>
              <a:t>源数据内容</a:t>
            </a:r>
            <a:endParaRPr lang="en-US" sz="1600" b="1" dirty="0">
              <a:solidFill>
                <a:schemeClr val="tx1">
                  <a:lumMod val="50000"/>
                  <a:lumOff val="50000"/>
                </a:schemeClr>
              </a:solidFill>
              <a:latin typeface="+mj-ea"/>
              <a:ea typeface="+mj-ea"/>
            </a:endParaRPr>
          </a:p>
        </p:txBody>
      </p:sp>
      <p:sp>
        <p:nvSpPr>
          <p:cNvPr id="9" name="AutoShape 69"/>
          <p:cNvSpPr>
            <a:spLocks noChangeArrowheads="1"/>
          </p:cNvSpPr>
          <p:nvPr/>
        </p:nvSpPr>
        <p:spPr bwMode="auto">
          <a:xfrm>
            <a:off x="572337" y="4083654"/>
            <a:ext cx="10373489" cy="2232000"/>
          </a:xfrm>
          <a:prstGeom prst="flowChartAlternateProcess">
            <a:avLst/>
          </a:prstGeom>
          <a:solidFill>
            <a:srgbClr val="EAEAEA">
              <a:alpha val="80000"/>
            </a:srgbClr>
          </a:solidFill>
          <a:ln>
            <a:noFill/>
          </a:ln>
          <a:effectLst/>
          <a:extLst>
            <a:ext uri="{91240B29-F687-4F45-9708-019B960494DF}">
              <a14:hiddenLine xmlns:a14="http://schemas.microsoft.com/office/drawing/2010/main" w="9525">
                <a:solidFill>
                  <a:srgbClr val="99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rgbClr val="000000"/>
              </a:buClr>
              <a:buSzTx/>
            </a:pPr>
            <a:endParaRPr lang="zh-CN" altLang="en-US" sz="1400" b="0">
              <a:solidFill>
                <a:srgbClr val="000000"/>
              </a:solidFill>
              <a:latin typeface="+mj-ea"/>
              <a:ea typeface="+mj-ea"/>
            </a:endParaRPr>
          </a:p>
          <a:p>
            <a:pPr algn="l">
              <a:spcBef>
                <a:spcPct val="20000"/>
              </a:spcBef>
              <a:buClr>
                <a:srgbClr val="000000"/>
              </a:buClr>
              <a:buSzTx/>
            </a:pPr>
            <a:endParaRPr lang="zh-CN" altLang="en-US" sz="1400" b="0">
              <a:solidFill>
                <a:srgbClr val="000000"/>
              </a:solidFill>
              <a:latin typeface="+mj-ea"/>
              <a:ea typeface="+mj-ea"/>
            </a:endParaRPr>
          </a:p>
          <a:p>
            <a:pPr algn="l">
              <a:spcBef>
                <a:spcPct val="20000"/>
              </a:spcBef>
              <a:buClr>
                <a:srgbClr val="000000"/>
              </a:buClr>
              <a:buSzTx/>
            </a:pPr>
            <a:endParaRPr lang="zh-CN" altLang="en-US" sz="1400" b="0">
              <a:solidFill>
                <a:srgbClr val="000000"/>
              </a:solidFill>
              <a:latin typeface="+mj-ea"/>
              <a:ea typeface="+mj-ea"/>
            </a:endParaRPr>
          </a:p>
        </p:txBody>
      </p:sp>
      <p:sp>
        <p:nvSpPr>
          <p:cNvPr id="10" name="Rectangle 70"/>
          <p:cNvSpPr>
            <a:spLocks noChangeArrowheads="1"/>
          </p:cNvSpPr>
          <p:nvPr/>
        </p:nvSpPr>
        <p:spPr bwMode="auto">
          <a:xfrm>
            <a:off x="715873" y="4367815"/>
            <a:ext cx="10084620"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在本次项目实施中将采用以增量</a:t>
            </a:r>
            <a:r>
              <a:rPr lang="zh-CN" altLang="en-US" sz="1400" b="1" dirty="0" smtClean="0">
                <a:solidFill>
                  <a:schemeClr val="tx1">
                    <a:lumMod val="50000"/>
                    <a:lumOff val="50000"/>
                  </a:schemeClr>
                </a:solidFill>
                <a:latin typeface="+mj-ea"/>
                <a:ea typeface="+mj-ea"/>
              </a:rPr>
              <a:t>为主、全量</a:t>
            </a:r>
            <a:r>
              <a:rPr lang="zh-CN" altLang="en-US" sz="1400" b="1" dirty="0">
                <a:solidFill>
                  <a:schemeClr val="tx1">
                    <a:lumMod val="50000"/>
                    <a:lumOff val="50000"/>
                  </a:schemeClr>
                </a:solidFill>
                <a:latin typeface="+mj-ea"/>
                <a:ea typeface="+mj-ea"/>
              </a:rPr>
              <a:t>为辅结合的</a:t>
            </a:r>
            <a:r>
              <a:rPr lang="zh-CN" altLang="en-US" sz="1400" b="1" dirty="0" smtClean="0">
                <a:solidFill>
                  <a:schemeClr val="tx1">
                    <a:lumMod val="50000"/>
                    <a:lumOff val="50000"/>
                  </a:schemeClr>
                </a:solidFill>
                <a:latin typeface="+mj-ea"/>
                <a:ea typeface="+mj-ea"/>
              </a:rPr>
              <a:t>方式获取源数据</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理财和贷款业务系统</a:t>
            </a:r>
            <a:r>
              <a:rPr lang="zh-CN" altLang="en-US" sz="1400" b="1" dirty="0">
                <a:solidFill>
                  <a:schemeClr val="tx1">
                    <a:lumMod val="50000"/>
                    <a:lumOff val="50000"/>
                  </a:schemeClr>
                </a:solidFill>
                <a:latin typeface="+mj-ea"/>
                <a:ea typeface="+mj-ea"/>
              </a:rPr>
              <a:t>的</a:t>
            </a:r>
            <a:r>
              <a:rPr lang="zh-CN" altLang="en-US" sz="1400" b="1" dirty="0" smtClean="0">
                <a:solidFill>
                  <a:schemeClr val="tx1">
                    <a:lumMod val="50000"/>
                    <a:lumOff val="50000"/>
                  </a:schemeClr>
                </a:solidFill>
                <a:latin typeface="+mj-ea"/>
                <a:ea typeface="+mj-ea"/>
              </a:rPr>
              <a:t>数据</a:t>
            </a:r>
            <a:endParaRPr lang="zh-CN" altLang="en-US"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增量数据识别、获取</a:t>
            </a:r>
            <a:r>
              <a:rPr lang="en-US" altLang="zh-CN" sz="1200" b="1" dirty="0" smtClean="0">
                <a:solidFill>
                  <a:schemeClr val="tx1">
                    <a:lumMod val="50000"/>
                    <a:lumOff val="50000"/>
                  </a:schemeClr>
                </a:solidFill>
                <a:latin typeface="+mj-ea"/>
                <a:ea typeface="+mj-ea"/>
              </a:rPr>
              <a:t>mysql</a:t>
            </a:r>
            <a:r>
              <a:rPr lang="zh-CN" altLang="en-US" sz="1200" b="1" dirty="0" smtClean="0">
                <a:solidFill>
                  <a:schemeClr val="tx1">
                    <a:lumMod val="50000"/>
                    <a:lumOff val="50000"/>
                  </a:schemeClr>
                </a:solidFill>
                <a:latin typeface="+mj-ea"/>
                <a:ea typeface="+mj-ea"/>
              </a:rPr>
              <a:t>的增量数据，增量数据</a:t>
            </a:r>
            <a:r>
              <a:rPr lang="zh-CN" altLang="en-US" sz="1200" b="1" dirty="0" smtClean="0">
                <a:solidFill>
                  <a:schemeClr val="tx1">
                    <a:lumMod val="50000"/>
                    <a:lumOff val="50000"/>
                  </a:schemeClr>
                </a:solidFill>
                <a:latin typeface="+mj-ea"/>
              </a:rPr>
              <a:t>采用</a:t>
            </a:r>
            <a:r>
              <a:rPr lang="zh-CN" altLang="en-US" sz="1200" b="1" dirty="0" smtClean="0">
                <a:solidFill>
                  <a:schemeClr val="tx1">
                    <a:lumMod val="50000"/>
                    <a:lumOff val="50000"/>
                  </a:schemeClr>
                </a:solidFill>
                <a:latin typeface="+mj-ea"/>
                <a:ea typeface="+mj-ea"/>
              </a:rPr>
              <a:t>分析、对比源系统日志方式实现</a:t>
            </a:r>
            <a:endParaRPr lang="zh-CN" altLang="en-US"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对于无法通过上述方式获取增量的源系统数据</a:t>
            </a:r>
            <a:r>
              <a:rPr lang="zh-CN" altLang="en-US" sz="1200" b="1" dirty="0" smtClean="0">
                <a:solidFill>
                  <a:schemeClr val="tx1">
                    <a:lumMod val="50000"/>
                    <a:lumOff val="50000"/>
                  </a:schemeClr>
                </a:solidFill>
                <a:latin typeface="+mj-ea"/>
                <a:ea typeface="+mj-ea"/>
              </a:rPr>
              <a:t>，则采用某一个时间范围内的全部数据作为增量</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初始</a:t>
            </a:r>
            <a:r>
              <a:rPr lang="zh-CN" altLang="en-US" sz="1200" b="1" dirty="0">
                <a:solidFill>
                  <a:schemeClr val="tx1">
                    <a:lumMod val="50000"/>
                    <a:lumOff val="50000"/>
                  </a:schemeClr>
                </a:solidFill>
                <a:latin typeface="+mj-ea"/>
                <a:ea typeface="+mj-ea"/>
              </a:rPr>
              <a:t>数据加载均采用全量</a:t>
            </a:r>
            <a:r>
              <a:rPr lang="zh-CN" altLang="en-US" sz="1200" b="1" dirty="0" smtClean="0">
                <a:solidFill>
                  <a:schemeClr val="tx1">
                    <a:lumMod val="50000"/>
                    <a:lumOff val="50000"/>
                  </a:schemeClr>
                </a:solidFill>
                <a:latin typeface="+mj-ea"/>
                <a:ea typeface="+mj-ea"/>
              </a:rPr>
              <a:t>模式</a:t>
            </a:r>
            <a:endParaRPr lang="en-US" altLang="zh-CN" sz="1200" b="1" dirty="0" smtClean="0">
              <a:solidFill>
                <a:schemeClr val="tx1">
                  <a:lumMod val="50000"/>
                  <a:lumOff val="50000"/>
                </a:schemeClr>
              </a:solidFill>
              <a:latin typeface="+mj-ea"/>
              <a:ea typeface="+mj-ea"/>
            </a:endParaRPr>
          </a:p>
        </p:txBody>
      </p:sp>
      <p:sp>
        <p:nvSpPr>
          <p:cNvPr id="11" name="AutoShape 71"/>
          <p:cNvSpPr>
            <a:spLocks noChangeArrowheads="1"/>
          </p:cNvSpPr>
          <p:nvPr/>
        </p:nvSpPr>
        <p:spPr bwMode="gray">
          <a:xfrm>
            <a:off x="857914" y="3888385"/>
            <a:ext cx="1463770" cy="485775"/>
          </a:xfrm>
          <a:prstGeom prst="flowChartDocument">
            <a:avLst/>
          </a:prstGeom>
          <a:solidFill>
            <a:srgbClr val="CCCCFF">
              <a:alpha val="80000"/>
            </a:srgbClr>
          </a:solidFill>
          <a:ln w="9525" algn="ctr">
            <a:solidFill>
              <a:srgbClr val="CC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ctr"/>
            <a:r>
              <a:rPr lang="zh-CN" altLang="en-US" sz="1600" b="1" dirty="0">
                <a:solidFill>
                  <a:schemeClr val="tx1">
                    <a:lumMod val="50000"/>
                    <a:lumOff val="50000"/>
                  </a:schemeClr>
                </a:solidFill>
                <a:latin typeface="+mj-ea"/>
                <a:ea typeface="+mj-ea"/>
              </a:rPr>
              <a:t>源</a:t>
            </a:r>
            <a:r>
              <a:rPr lang="zh-CN" altLang="en-US" sz="1600" b="1" dirty="0" smtClean="0">
                <a:solidFill>
                  <a:schemeClr val="tx1">
                    <a:lumMod val="50000"/>
                    <a:lumOff val="50000"/>
                  </a:schemeClr>
                </a:solidFill>
                <a:latin typeface="+mj-ea"/>
                <a:ea typeface="+mj-ea"/>
              </a:rPr>
              <a:t>数据增量</a:t>
            </a:r>
            <a:endParaRPr lang="en-US" sz="1600" b="1" dirty="0">
              <a:solidFill>
                <a:schemeClr val="tx1">
                  <a:lumMod val="50000"/>
                  <a:lumOff val="50000"/>
                </a:schemeClr>
              </a:solidFill>
              <a:latin typeface="+mj-ea"/>
              <a:ea typeface="+mj-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813" y="142875"/>
            <a:ext cx="8129587" cy="373063"/>
          </a:xfrm>
        </p:spPr>
        <p:txBody>
          <a:bodyPr/>
          <a:lstStyle/>
          <a:p>
            <a:pPr>
              <a:defRPr/>
            </a:pPr>
            <a:r>
              <a:rPr lang="zh-CN" altLang="en-US" dirty="0"/>
              <a:t>大数据分析平台总体架构</a:t>
            </a:r>
            <a:r>
              <a:rPr lang="en-US" altLang="zh-CN" dirty="0"/>
              <a:t>——</a:t>
            </a:r>
            <a:r>
              <a:rPr lang="zh-CN" altLang="en-US" dirty="0"/>
              <a:t>数据交换层</a:t>
            </a:r>
            <a:endParaRPr lang="zh-CN" altLang="en-US" dirty="0"/>
          </a:p>
        </p:txBody>
      </p:sp>
      <p:sp>
        <p:nvSpPr>
          <p:cNvPr id="27" name="圆角矩形 26"/>
          <p:cNvSpPr/>
          <p:nvPr/>
        </p:nvSpPr>
        <p:spPr bwMode="auto">
          <a:xfrm>
            <a:off x="5183186" y="3647673"/>
            <a:ext cx="5064808" cy="961041"/>
          </a:xfrm>
          <a:prstGeom prst="roundRect">
            <a:avLst>
              <a:gd name="adj" fmla="val 9992"/>
            </a:avLst>
          </a:prstGeom>
        </p:spPr>
        <p:style>
          <a:lnRef idx="3">
            <a:schemeClr val="lt1"/>
          </a:lnRef>
          <a:fillRef idx="1">
            <a:schemeClr val="accent5"/>
          </a:fillRef>
          <a:effectRef idx="1">
            <a:schemeClr val="accent5"/>
          </a:effectRef>
          <a:fontRef idx="minor">
            <a:schemeClr val="lt1"/>
          </a:fontRef>
        </p:style>
        <p:txBody>
          <a:bodyPr anchor="ctr"/>
          <a:lstStyle/>
          <a:p>
            <a:pPr lvl="2"/>
            <a:endParaRPr lang="zh-CN" altLang="en-US" dirty="0"/>
          </a:p>
        </p:txBody>
      </p:sp>
      <p:sp>
        <p:nvSpPr>
          <p:cNvPr id="54" name="矩形 53"/>
          <p:cNvSpPr/>
          <p:nvPr/>
        </p:nvSpPr>
        <p:spPr>
          <a:xfrm>
            <a:off x="1293813" y="1773047"/>
            <a:ext cx="3168650" cy="4492426"/>
          </a:xfrm>
          <a:prstGeom prst="rect">
            <a:avLst/>
          </a:prstGeom>
          <a:no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mn-ea"/>
            </a:endParaRPr>
          </a:p>
        </p:txBody>
      </p:sp>
      <p:sp>
        <p:nvSpPr>
          <p:cNvPr id="55" name="AutoShape 3"/>
          <p:cNvSpPr>
            <a:spLocks noChangeArrowheads="1"/>
          </p:cNvSpPr>
          <p:nvPr/>
        </p:nvSpPr>
        <p:spPr bwMode="auto">
          <a:xfrm>
            <a:off x="1568049" y="1544170"/>
            <a:ext cx="2606675" cy="504000"/>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r>
              <a:rPr lang="zh-CN" altLang="en-US" sz="1800" b="1" dirty="0">
                <a:solidFill>
                  <a:schemeClr val="bg1"/>
                </a:solidFill>
                <a:latin typeface="+mn-ea"/>
              </a:rPr>
              <a:t>数据交换层设计目标</a:t>
            </a:r>
            <a:endParaRPr lang="zh-CN" altLang="zh-CN" sz="1800" b="1" dirty="0">
              <a:solidFill>
                <a:schemeClr val="bg1"/>
              </a:solidFill>
              <a:latin typeface="+mn-ea"/>
            </a:endParaRPr>
          </a:p>
        </p:txBody>
      </p:sp>
      <p:sp>
        <p:nvSpPr>
          <p:cNvPr id="3" name="矩形 2"/>
          <p:cNvSpPr/>
          <p:nvPr/>
        </p:nvSpPr>
        <p:spPr>
          <a:xfrm>
            <a:off x="1125031" y="806748"/>
            <a:ext cx="9338182" cy="646331"/>
          </a:xfrm>
          <a:prstGeom prst="rect">
            <a:avLst/>
          </a:prstGeom>
        </p:spPr>
        <p:txBody>
          <a:bodyPr wrap="square">
            <a:spAutoFit/>
          </a:bodyPr>
          <a:lstStyle/>
          <a:p>
            <a:pPr algn="ctr"/>
            <a:r>
              <a:rPr lang="zh-CN" altLang="zh-CN" sz="1800" dirty="0">
                <a:latin typeface="+mn-ea"/>
                <a:ea typeface="+mn-ea"/>
              </a:rPr>
              <a:t>传输组件是根据数据源存储的不同分类而设计的，本质是通过分析数据存储结构和数据存储库的特点来针对性的设计工具，以追求卓越的性能</a:t>
            </a:r>
            <a:endParaRPr lang="zh-CN" altLang="en-US" sz="1800" dirty="0">
              <a:latin typeface="+mn-ea"/>
              <a:ea typeface="+mn-ea"/>
            </a:endParaRPr>
          </a:p>
        </p:txBody>
      </p:sp>
      <p:grpSp>
        <p:nvGrpSpPr>
          <p:cNvPr id="15387" name="组合 493"/>
          <p:cNvGrpSpPr/>
          <p:nvPr/>
        </p:nvGrpSpPr>
        <p:grpSpPr bwMode="auto">
          <a:xfrm>
            <a:off x="1509713" y="2376086"/>
            <a:ext cx="2763837" cy="3600450"/>
            <a:chOff x="533400" y="1600200"/>
            <a:chExt cx="2974872" cy="3600200"/>
          </a:xfrm>
        </p:grpSpPr>
        <p:grpSp>
          <p:nvGrpSpPr>
            <p:cNvPr id="15392" name="组合 483"/>
            <p:cNvGrpSpPr/>
            <p:nvPr/>
          </p:nvGrpSpPr>
          <p:grpSpPr bwMode="auto">
            <a:xfrm>
              <a:off x="533400" y="1600200"/>
              <a:ext cx="2971800" cy="685800"/>
              <a:chOff x="228600" y="1524000"/>
              <a:chExt cx="2971800" cy="685800"/>
            </a:xfrm>
          </p:grpSpPr>
          <p:sp>
            <p:nvSpPr>
              <p:cNvPr id="52" name="圆角矩形 51"/>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53" name="矩形 52"/>
              <p:cNvSpPr/>
              <p:nvPr/>
            </p:nvSpPr>
            <p:spPr>
              <a:xfrm>
                <a:off x="249105" y="1689088"/>
                <a:ext cx="2950950" cy="339701"/>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保证数据在平台内</a:t>
                </a:r>
                <a:r>
                  <a:rPr lang="zh-CN" altLang="en-US" sz="1600" b="1" dirty="0">
                    <a:solidFill>
                      <a:schemeClr val="accent2">
                        <a:lumMod val="50000"/>
                      </a:schemeClr>
                    </a:solidFill>
                    <a:latin typeface="+mn-ea"/>
                    <a:ea typeface="+mn-ea"/>
                  </a:rPr>
                  <a:t>高速流转</a:t>
                </a:r>
                <a:endParaRPr lang="zh-CN" altLang="en-US" sz="1600" b="1" dirty="0">
                  <a:solidFill>
                    <a:schemeClr val="accent2">
                      <a:lumMod val="50000"/>
                    </a:schemeClr>
                  </a:solidFill>
                  <a:latin typeface="+mn-ea"/>
                  <a:ea typeface="+mn-ea"/>
                </a:endParaRPr>
              </a:p>
            </p:txBody>
          </p:sp>
        </p:grpSp>
        <p:grpSp>
          <p:nvGrpSpPr>
            <p:cNvPr id="15393" name="组合 484"/>
            <p:cNvGrpSpPr/>
            <p:nvPr/>
          </p:nvGrpSpPr>
          <p:grpSpPr bwMode="auto">
            <a:xfrm>
              <a:off x="533400" y="2550225"/>
              <a:ext cx="2971800" cy="685800"/>
              <a:chOff x="228600" y="1524000"/>
              <a:chExt cx="2971800" cy="685800"/>
            </a:xfrm>
          </p:grpSpPr>
          <p:sp>
            <p:nvSpPr>
              <p:cNvPr id="50" name="圆角矩形 49"/>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51" name="矩形 50"/>
              <p:cNvSpPr/>
              <p:nvPr/>
            </p:nvSpPr>
            <p:spPr>
              <a:xfrm>
                <a:off x="305492" y="1675623"/>
                <a:ext cx="2848428" cy="339701"/>
              </a:xfrm>
              <a:prstGeom prst="rect">
                <a:avLst/>
              </a:prstGeom>
            </p:spPr>
            <p:txBody>
              <a:bodyPr wrap="none">
                <a:spAutoFit/>
              </a:bodyPr>
              <a:lstStyle/>
              <a:p>
                <a:pPr>
                  <a:defRPr/>
                </a:pPr>
                <a:r>
                  <a:rPr lang="zh-CN" altLang="en-US" sz="1600" dirty="0">
                    <a:solidFill>
                      <a:schemeClr val="accent2">
                        <a:lumMod val="50000"/>
                      </a:schemeClr>
                    </a:solidFill>
                    <a:latin typeface="+mn-ea"/>
                    <a:ea typeface="+mn-ea"/>
                  </a:rPr>
                  <a:t>保证数据交换过程中</a:t>
                </a:r>
                <a:r>
                  <a:rPr lang="zh-CN" altLang="en-US" sz="1600" b="1" dirty="0">
                    <a:solidFill>
                      <a:schemeClr val="accent2">
                        <a:lumMod val="50000"/>
                      </a:schemeClr>
                    </a:solidFill>
                    <a:latin typeface="+mn-ea"/>
                    <a:ea typeface="+mn-ea"/>
                  </a:rPr>
                  <a:t>不失真</a:t>
                </a:r>
                <a:endParaRPr lang="zh-CN" altLang="en-US" sz="1600" b="1" dirty="0">
                  <a:solidFill>
                    <a:schemeClr val="accent2">
                      <a:lumMod val="50000"/>
                    </a:schemeClr>
                  </a:solidFill>
                  <a:latin typeface="+mn-ea"/>
                  <a:ea typeface="+mn-ea"/>
                </a:endParaRPr>
              </a:p>
            </p:txBody>
          </p:sp>
        </p:grpSp>
        <p:grpSp>
          <p:nvGrpSpPr>
            <p:cNvPr id="15394" name="组合 487"/>
            <p:cNvGrpSpPr/>
            <p:nvPr/>
          </p:nvGrpSpPr>
          <p:grpSpPr bwMode="auto">
            <a:xfrm>
              <a:off x="533400" y="3524000"/>
              <a:ext cx="2974872" cy="685800"/>
              <a:chOff x="228600" y="1524000"/>
              <a:chExt cx="2974872" cy="685800"/>
            </a:xfrm>
          </p:grpSpPr>
          <p:sp>
            <p:nvSpPr>
              <p:cNvPr id="48" name="圆角矩形 47"/>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eaLnBrk="0" fontAlgn="ctr" hangingPunct="0">
                  <a:spcBef>
                    <a:spcPts val="0"/>
                  </a:spcBef>
                  <a:spcAft>
                    <a:spcPts val="0"/>
                  </a:spcAft>
                  <a:buClr>
                    <a:srgbClr val="FF0000"/>
                  </a:buClr>
                  <a:buSzPct val="70000"/>
                  <a:tabLst>
                    <a:tab pos="136525" algn="l"/>
                  </a:tabLst>
                  <a:defRPr/>
                </a:pPr>
                <a:endParaRPr lang="zh-CN" altLang="en-US" sz="1600" dirty="0">
                  <a:solidFill>
                    <a:schemeClr val="tx1"/>
                  </a:solidFill>
                  <a:latin typeface="+mn-ea"/>
                </a:endParaRPr>
              </a:p>
            </p:txBody>
          </p:sp>
          <p:sp>
            <p:nvSpPr>
              <p:cNvPr id="49" name="矩形 48"/>
              <p:cNvSpPr/>
              <p:nvPr/>
            </p:nvSpPr>
            <p:spPr>
              <a:xfrm>
                <a:off x="249105" y="1711428"/>
                <a:ext cx="2954367" cy="338114"/>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保证数据交换过程中</a:t>
                </a:r>
                <a:r>
                  <a:rPr lang="zh-CN" altLang="en-US" sz="1600" b="1" dirty="0">
                    <a:solidFill>
                      <a:schemeClr val="accent2">
                        <a:lumMod val="50000"/>
                      </a:schemeClr>
                    </a:solidFill>
                    <a:latin typeface="+mn-ea"/>
                    <a:ea typeface="+mn-ea"/>
                  </a:rPr>
                  <a:t>不丢失</a:t>
                </a:r>
                <a:endParaRPr lang="zh-CN" altLang="en-US" sz="1600" b="1" dirty="0">
                  <a:solidFill>
                    <a:schemeClr val="accent2">
                      <a:lumMod val="50000"/>
                    </a:schemeClr>
                  </a:solidFill>
                  <a:latin typeface="+mn-ea"/>
                  <a:ea typeface="+mn-ea"/>
                </a:endParaRPr>
              </a:p>
            </p:txBody>
          </p:sp>
        </p:grpSp>
        <p:grpSp>
          <p:nvGrpSpPr>
            <p:cNvPr id="15395" name="组合 490"/>
            <p:cNvGrpSpPr/>
            <p:nvPr/>
          </p:nvGrpSpPr>
          <p:grpSpPr bwMode="auto">
            <a:xfrm>
              <a:off x="533400" y="4514600"/>
              <a:ext cx="2974872" cy="685800"/>
              <a:chOff x="228600" y="1524000"/>
              <a:chExt cx="2974872" cy="685800"/>
            </a:xfrm>
          </p:grpSpPr>
          <p:sp>
            <p:nvSpPr>
              <p:cNvPr id="46" name="圆角矩形 45"/>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47" name="矩形 46"/>
              <p:cNvSpPr/>
              <p:nvPr/>
            </p:nvSpPr>
            <p:spPr>
              <a:xfrm>
                <a:off x="228600" y="1706598"/>
                <a:ext cx="2974872" cy="338113"/>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保证数据交换过程</a:t>
                </a:r>
                <a:r>
                  <a:rPr lang="zh-CN" altLang="en-US" sz="1600" b="1" dirty="0">
                    <a:solidFill>
                      <a:schemeClr val="accent2">
                        <a:lumMod val="50000"/>
                      </a:schemeClr>
                    </a:solidFill>
                    <a:latin typeface="+mn-ea"/>
                    <a:ea typeface="+mn-ea"/>
                  </a:rPr>
                  <a:t>安全可靠</a:t>
                </a:r>
                <a:endParaRPr lang="zh-CN" altLang="en-US" sz="1600" b="1" dirty="0">
                  <a:solidFill>
                    <a:schemeClr val="accent2">
                      <a:lumMod val="50000"/>
                    </a:schemeClr>
                  </a:solidFill>
                  <a:latin typeface="+mn-ea"/>
                  <a:ea typeface="+mn-ea"/>
                </a:endParaRPr>
              </a:p>
            </p:txBody>
          </p:sp>
        </p:grpSp>
      </p:grpSp>
      <p:sp>
        <p:nvSpPr>
          <p:cNvPr id="5" name="矩形 4"/>
          <p:cNvSpPr/>
          <p:nvPr/>
        </p:nvSpPr>
        <p:spPr bwMode="auto">
          <a:xfrm>
            <a:off x="5903516"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a:solidFill>
                  <a:schemeClr val="tx1"/>
                </a:solidFill>
              </a:rPr>
              <a:t>数据</a:t>
            </a:r>
            <a:r>
              <a:rPr lang="zh-CN" altLang="en-US" sz="1600" dirty="0" smtClean="0">
                <a:solidFill>
                  <a:schemeClr val="tx1"/>
                </a:solidFill>
              </a:rPr>
              <a:t>区数据交换</a:t>
            </a:r>
            <a:r>
              <a:rPr lang="zh-CN" altLang="en-US" sz="1600" dirty="0">
                <a:solidFill>
                  <a:schemeClr val="tx1"/>
                </a:solidFill>
              </a:rPr>
              <a:t>组件</a:t>
            </a:r>
            <a:endParaRPr lang="zh-CN" altLang="en-US" sz="1600" dirty="0">
              <a:solidFill>
                <a:schemeClr val="tx1"/>
              </a:solidFill>
            </a:endParaRPr>
          </a:p>
        </p:txBody>
      </p:sp>
      <p:sp>
        <p:nvSpPr>
          <p:cNvPr id="58" name="矩形 57"/>
          <p:cNvSpPr/>
          <p:nvPr/>
        </p:nvSpPr>
        <p:spPr bwMode="auto">
          <a:xfrm>
            <a:off x="7373755"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smtClean="0">
                <a:solidFill>
                  <a:schemeClr val="tx1"/>
                </a:solidFill>
              </a:rPr>
              <a:t>数据库数据交换</a:t>
            </a:r>
            <a:r>
              <a:rPr lang="zh-CN" altLang="en-US" sz="1600" dirty="0">
                <a:solidFill>
                  <a:schemeClr val="tx1"/>
                </a:solidFill>
              </a:rPr>
              <a:t>组件</a:t>
            </a:r>
            <a:endParaRPr lang="zh-CN" altLang="en-US" sz="1600" dirty="0">
              <a:solidFill>
                <a:schemeClr val="tx1"/>
              </a:solidFill>
            </a:endParaRPr>
          </a:p>
        </p:txBody>
      </p:sp>
      <p:sp>
        <p:nvSpPr>
          <p:cNvPr id="59" name="矩形 58"/>
          <p:cNvSpPr/>
          <p:nvPr/>
        </p:nvSpPr>
        <p:spPr bwMode="auto">
          <a:xfrm>
            <a:off x="8843994"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a:solidFill>
                  <a:schemeClr val="tx1"/>
                </a:solidFill>
              </a:rPr>
              <a:t>大数据交换组件</a:t>
            </a:r>
            <a:endParaRPr lang="zh-CN" altLang="en-US" sz="1600" dirty="0">
              <a:solidFill>
                <a:schemeClr val="tx1"/>
              </a:solidFill>
            </a:endParaRPr>
          </a:p>
        </p:txBody>
      </p:sp>
      <p:sp>
        <p:nvSpPr>
          <p:cNvPr id="60" name="圆角矩形 59"/>
          <p:cNvSpPr/>
          <p:nvPr/>
        </p:nvSpPr>
        <p:spPr bwMode="auto">
          <a:xfrm>
            <a:off x="7345001" y="5633612"/>
            <a:ext cx="2122184" cy="585969"/>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smtClean="0">
                <a:solidFill>
                  <a:schemeClr val="bg1"/>
                </a:solidFill>
                <a:latin typeface="+mn-ea"/>
              </a:rPr>
              <a:t>贷款系统</a:t>
            </a:r>
            <a:endParaRPr lang="zh-CN" altLang="en-US" sz="1800" b="1" dirty="0">
              <a:solidFill>
                <a:schemeClr val="bg1"/>
              </a:solidFill>
              <a:latin typeface="+mn-ea"/>
            </a:endParaRPr>
          </a:p>
        </p:txBody>
      </p:sp>
      <p:sp>
        <p:nvSpPr>
          <p:cNvPr id="61" name="圆角矩形 60"/>
          <p:cNvSpPr/>
          <p:nvPr/>
        </p:nvSpPr>
        <p:spPr bwMode="auto">
          <a:xfrm>
            <a:off x="5183186" y="1544170"/>
            <a:ext cx="5064808" cy="756000"/>
          </a:xfrm>
          <a:prstGeom prst="roundRect">
            <a:avLst>
              <a:gd name="adj" fmla="val 9992"/>
            </a:avLst>
          </a:prstGeom>
        </p:spPr>
        <p:style>
          <a:lnRef idx="0">
            <a:schemeClr val="accent5"/>
          </a:lnRef>
          <a:fillRef idx="3">
            <a:schemeClr val="accent5"/>
          </a:fillRef>
          <a:effectRef idx="3">
            <a:schemeClr val="accent5"/>
          </a:effectRef>
          <a:fontRef idx="minor">
            <a:schemeClr val="lt1"/>
          </a:fontRef>
        </p:style>
        <p:txBody>
          <a:bodyPr anchor="ctr"/>
          <a:lstStyle/>
          <a:p>
            <a:pPr marL="0" lvl="2" algn="ctr"/>
            <a:r>
              <a:rPr lang="zh-CN" altLang="en-US" dirty="0"/>
              <a:t>数据服务层</a:t>
            </a:r>
            <a:endParaRPr lang="zh-CN" altLang="en-US" dirty="0"/>
          </a:p>
        </p:txBody>
      </p:sp>
      <p:sp>
        <p:nvSpPr>
          <p:cNvPr id="62" name="圆角矩形 61"/>
          <p:cNvSpPr/>
          <p:nvPr/>
        </p:nvSpPr>
        <p:spPr bwMode="auto">
          <a:xfrm>
            <a:off x="9563213" y="4968880"/>
            <a:ext cx="684781" cy="1250702"/>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a:solidFill>
                  <a:schemeClr val="bg1"/>
                </a:solidFill>
                <a:latin typeface="+mn-ea"/>
              </a:rPr>
              <a:t>外部大数据</a:t>
            </a:r>
            <a:endParaRPr lang="zh-CN" altLang="en-US" sz="1800" b="1" dirty="0">
              <a:solidFill>
                <a:schemeClr val="bg1"/>
              </a:solidFill>
              <a:latin typeface="+mn-ea"/>
            </a:endParaRPr>
          </a:p>
        </p:txBody>
      </p:sp>
      <p:cxnSp>
        <p:nvCxnSpPr>
          <p:cNvPr id="12" name="直接连接符 11"/>
          <p:cNvCxnSpPr/>
          <p:nvPr/>
        </p:nvCxnSpPr>
        <p:spPr bwMode="auto">
          <a:xfrm>
            <a:off x="6263681" y="3960417"/>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cxnSp>
        <p:nvCxnSpPr>
          <p:cNvPr id="63" name="直接连接符 62"/>
          <p:cNvCxnSpPr/>
          <p:nvPr/>
        </p:nvCxnSpPr>
        <p:spPr bwMode="auto">
          <a:xfrm>
            <a:off x="7992473" y="3960417"/>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64" name="圆角矩形 63"/>
          <p:cNvSpPr/>
          <p:nvPr/>
        </p:nvSpPr>
        <p:spPr bwMode="auto">
          <a:xfrm>
            <a:off x="5183185" y="5633612"/>
            <a:ext cx="2122184" cy="585969"/>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a:solidFill>
                  <a:schemeClr val="bg1"/>
                </a:solidFill>
                <a:latin typeface="+mn-ea"/>
              </a:rPr>
              <a:t>理财系统</a:t>
            </a:r>
            <a:endParaRPr lang="zh-CN" altLang="en-US" sz="1800" b="1" dirty="0">
              <a:solidFill>
                <a:schemeClr val="bg1"/>
              </a:solidFill>
              <a:latin typeface="+mn-ea"/>
            </a:endParaRPr>
          </a:p>
        </p:txBody>
      </p:sp>
      <p:sp>
        <p:nvSpPr>
          <p:cNvPr id="65" name="矩形 64"/>
          <p:cNvSpPr/>
          <p:nvPr/>
        </p:nvSpPr>
        <p:spPr>
          <a:xfrm>
            <a:off x="5253874" y="4032681"/>
            <a:ext cx="972000" cy="504000"/>
          </a:xfrm>
          <a:prstGeom prst="rect">
            <a:avLst/>
          </a:prstGeom>
        </p:spPr>
        <p:txBody>
          <a:bodyPr wrap="square" anchor="ctr">
            <a:spAutoFit/>
          </a:bodyPr>
          <a:lstStyle/>
          <a:p>
            <a:pPr algn="ctr"/>
            <a:r>
              <a:rPr lang="en-US" altLang="zh-CN" sz="1600" dirty="0" smtClean="0">
                <a:latin typeface="+mn-ea"/>
                <a:ea typeface="+mn-ea"/>
              </a:rPr>
              <a:t>Hadoop</a:t>
            </a:r>
            <a:r>
              <a:rPr lang="zh-CN" altLang="en-US" sz="1600" dirty="0" smtClean="0">
                <a:latin typeface="+mn-ea"/>
                <a:ea typeface="+mn-ea"/>
              </a:rPr>
              <a:t>元数据</a:t>
            </a:r>
            <a:endParaRPr lang="zh-CN" altLang="en-US" sz="1600" dirty="0">
              <a:latin typeface="+mn-ea"/>
              <a:ea typeface="+mn-ea"/>
            </a:endParaRPr>
          </a:p>
        </p:txBody>
      </p:sp>
      <p:sp>
        <p:nvSpPr>
          <p:cNvPr id="66" name="圆角矩形 65"/>
          <p:cNvSpPr/>
          <p:nvPr/>
        </p:nvSpPr>
        <p:spPr bwMode="auto">
          <a:xfrm>
            <a:off x="5183185" y="4969044"/>
            <a:ext cx="4284000" cy="396000"/>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smtClean="0">
                <a:solidFill>
                  <a:schemeClr val="bg1"/>
                </a:solidFill>
                <a:latin typeface="+mn-ea"/>
              </a:rPr>
              <a:t>数据推送平台</a:t>
            </a:r>
            <a:endParaRPr lang="zh-CN" altLang="en-US" sz="1800" b="1" dirty="0">
              <a:solidFill>
                <a:schemeClr val="bg1"/>
              </a:solidFill>
              <a:latin typeface="+mn-ea"/>
            </a:endParaRPr>
          </a:p>
        </p:txBody>
      </p:sp>
      <p:cxnSp>
        <p:nvCxnSpPr>
          <p:cNvPr id="21" name="直接箭头连接符 20"/>
          <p:cNvCxnSpPr/>
          <p:nvPr/>
        </p:nvCxnSpPr>
        <p:spPr bwMode="auto">
          <a:xfrm flipV="1">
            <a:off x="6263681" y="5329209"/>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8" name="直接箭头连接符 67"/>
          <p:cNvCxnSpPr/>
          <p:nvPr/>
        </p:nvCxnSpPr>
        <p:spPr bwMode="auto">
          <a:xfrm flipV="1">
            <a:off x="8395098" y="5329209"/>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9" name="直接箭头连接符 68"/>
          <p:cNvCxnSpPr/>
          <p:nvPr/>
        </p:nvCxnSpPr>
        <p:spPr bwMode="auto">
          <a:xfrm flipV="1">
            <a:off x="7141665" y="4608879"/>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0" name="直接箭头连接符 69"/>
          <p:cNvCxnSpPr/>
          <p:nvPr/>
        </p:nvCxnSpPr>
        <p:spPr bwMode="auto">
          <a:xfrm flipV="1">
            <a:off x="8712803" y="4608879"/>
            <a:ext cx="0" cy="3600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4" name="直接箭头连接符 73"/>
          <p:cNvCxnSpPr/>
          <p:nvPr/>
        </p:nvCxnSpPr>
        <p:spPr bwMode="auto">
          <a:xfrm flipV="1">
            <a:off x="7704341" y="3312285"/>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5" name="直接箭头连接符 74"/>
          <p:cNvCxnSpPr/>
          <p:nvPr/>
        </p:nvCxnSpPr>
        <p:spPr bwMode="auto">
          <a:xfrm flipV="1">
            <a:off x="8352638" y="3312021"/>
            <a:ext cx="0" cy="3600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6" name="直接箭头连接符 75"/>
          <p:cNvCxnSpPr/>
          <p:nvPr/>
        </p:nvCxnSpPr>
        <p:spPr bwMode="auto">
          <a:xfrm flipV="1">
            <a:off x="5718580" y="2303658"/>
            <a:ext cx="0" cy="1332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7" name="直接箭头连接符 76"/>
          <p:cNvCxnSpPr/>
          <p:nvPr/>
        </p:nvCxnSpPr>
        <p:spPr bwMode="auto">
          <a:xfrm flipV="1">
            <a:off x="6623846" y="2303658"/>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8" name="直接箭头连接符 77"/>
          <p:cNvCxnSpPr/>
          <p:nvPr/>
        </p:nvCxnSpPr>
        <p:spPr bwMode="auto">
          <a:xfrm flipV="1">
            <a:off x="8064506" y="2307574"/>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9" name="直接箭头连接符 78"/>
          <p:cNvCxnSpPr/>
          <p:nvPr/>
        </p:nvCxnSpPr>
        <p:spPr bwMode="auto">
          <a:xfrm flipV="1">
            <a:off x="9577199" y="2307574"/>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4" name="肘形连接符 43"/>
          <p:cNvCxnSpPr>
            <a:stCxn id="62" idx="3"/>
            <a:endCxn id="59" idx="3"/>
          </p:cNvCxnSpPr>
          <p:nvPr/>
        </p:nvCxnSpPr>
        <p:spPr bwMode="auto">
          <a:xfrm flipV="1">
            <a:off x="10247994" y="2987823"/>
            <a:ext cx="12700" cy="2606408"/>
          </a:xfrm>
          <a:prstGeom prst="bentConnector3">
            <a:avLst>
              <a:gd name="adj1" fmla="val 1800000"/>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4" name="矩形 83"/>
          <p:cNvSpPr/>
          <p:nvPr/>
        </p:nvSpPr>
        <p:spPr>
          <a:xfrm>
            <a:off x="6372440" y="4032681"/>
            <a:ext cx="1548000" cy="504000"/>
          </a:xfrm>
          <a:prstGeom prst="rect">
            <a:avLst/>
          </a:prstGeom>
        </p:spPr>
        <p:txBody>
          <a:bodyPr wrap="square" anchor="ctr">
            <a:spAutoFit/>
          </a:bodyPr>
          <a:lstStyle/>
          <a:p>
            <a:pPr algn="ctr"/>
            <a:r>
              <a:rPr lang="zh-CN" altLang="en-US" sz="1600" dirty="0" smtClean="0">
                <a:latin typeface="+mn-ea"/>
                <a:ea typeface="+mn-ea"/>
              </a:rPr>
              <a:t>数据平台导入临时区</a:t>
            </a:r>
            <a:endParaRPr lang="zh-CN" altLang="en-US" sz="1600" dirty="0">
              <a:latin typeface="+mn-ea"/>
              <a:ea typeface="+mn-ea"/>
            </a:endParaRPr>
          </a:p>
        </p:txBody>
      </p:sp>
      <p:sp>
        <p:nvSpPr>
          <p:cNvPr id="85" name="矩形 84"/>
          <p:cNvSpPr/>
          <p:nvPr/>
        </p:nvSpPr>
        <p:spPr>
          <a:xfrm>
            <a:off x="7920440" y="4032681"/>
            <a:ext cx="1548000" cy="504000"/>
          </a:xfrm>
          <a:prstGeom prst="rect">
            <a:avLst/>
          </a:prstGeom>
        </p:spPr>
        <p:txBody>
          <a:bodyPr wrap="square" anchor="ctr">
            <a:spAutoFit/>
          </a:bodyPr>
          <a:lstStyle/>
          <a:p>
            <a:pPr algn="ctr"/>
            <a:r>
              <a:rPr lang="zh-CN" altLang="en-US" sz="1600" dirty="0" smtClean="0">
                <a:latin typeface="+mn-ea"/>
                <a:ea typeface="+mn-ea"/>
              </a:rPr>
              <a:t>数据平台导出临时区</a:t>
            </a:r>
            <a:endParaRPr lang="zh-CN" altLang="en-US" sz="1600" dirty="0">
              <a:latin typeface="+mn-ea"/>
              <a:ea typeface="+mn-ea"/>
            </a:endParaRPr>
          </a:p>
        </p:txBody>
      </p:sp>
      <p:sp>
        <p:nvSpPr>
          <p:cNvPr id="73" name="TextBox 72"/>
          <p:cNvSpPr txBox="1"/>
          <p:nvPr/>
        </p:nvSpPr>
        <p:spPr>
          <a:xfrm>
            <a:off x="5183186" y="3621863"/>
            <a:ext cx="4998219" cy="338554"/>
          </a:xfrm>
          <a:prstGeom prst="rect">
            <a:avLst/>
          </a:prstGeom>
          <a:noFill/>
        </p:spPr>
        <p:txBody>
          <a:bodyPr wrap="square" rtlCol="0" anchor="ctr">
            <a:spAutoFit/>
          </a:bodyPr>
          <a:lstStyle/>
          <a:p>
            <a:pPr algn="ctr"/>
            <a:r>
              <a:rPr lang="en-US" altLang="zh-CN" sz="1600" dirty="0" smtClean="0">
                <a:latin typeface="+mn-ea"/>
                <a:ea typeface="+mn-ea"/>
              </a:rPr>
              <a:t>NAS  </a:t>
            </a:r>
            <a:r>
              <a:rPr lang="zh-CN" altLang="en-US" sz="1600" dirty="0">
                <a:latin typeface="+mn-ea"/>
                <a:ea typeface="+mn-ea"/>
              </a:rPr>
              <a:t>存储</a:t>
            </a:r>
            <a:endParaRPr lang="zh-CN" altLang="en-US" sz="1600" dirty="0">
              <a:latin typeface="+mn-ea"/>
              <a:ea typeface="+mn-ea"/>
            </a:endParaRPr>
          </a:p>
        </p:txBody>
      </p:sp>
      <p:cxnSp>
        <p:nvCxnSpPr>
          <p:cNvPr id="81" name="直接连接符 80"/>
          <p:cNvCxnSpPr/>
          <p:nvPr/>
        </p:nvCxnSpPr>
        <p:spPr bwMode="auto">
          <a:xfrm>
            <a:off x="5183186" y="3960417"/>
            <a:ext cx="5064808" cy="0"/>
          </a:xfrm>
          <a:prstGeom prst="line">
            <a:avLst/>
          </a:prstGeom>
          <a:solidFill>
            <a:schemeClr val="accent1"/>
          </a:solidFill>
          <a:ln w="28575" cap="flat" cmpd="sng" algn="ctr">
            <a:solidFill>
              <a:schemeClr val="bg1"/>
            </a:solidFill>
            <a:prstDash val="solid"/>
            <a:round/>
            <a:headEnd type="none" w="med" len="med"/>
            <a:tailEnd type="none" w="med" len="med"/>
          </a:ln>
          <a:effectLst/>
        </p:spPr>
      </p:cxnSp>
      <p:cxnSp>
        <p:nvCxnSpPr>
          <p:cNvPr id="56" name="直接连接符 55"/>
          <p:cNvCxnSpPr/>
          <p:nvPr/>
        </p:nvCxnSpPr>
        <p:spPr bwMode="auto">
          <a:xfrm>
            <a:off x="9505166" y="3976020"/>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57" name="矩形 56"/>
          <p:cNvSpPr/>
          <p:nvPr/>
        </p:nvSpPr>
        <p:spPr>
          <a:xfrm>
            <a:off x="9467185" y="3970691"/>
            <a:ext cx="729940" cy="584775"/>
          </a:xfrm>
          <a:prstGeom prst="rect">
            <a:avLst/>
          </a:prstGeom>
        </p:spPr>
        <p:txBody>
          <a:bodyPr wrap="square" anchor="ctr">
            <a:spAutoFit/>
          </a:bodyPr>
          <a:lstStyle/>
          <a:p>
            <a:pPr algn="ctr"/>
            <a:r>
              <a:rPr lang="en-US" altLang="zh-CN" sz="1600" dirty="0" smtClean="0">
                <a:latin typeface="+mn-ea"/>
                <a:ea typeface="+mn-ea"/>
              </a:rPr>
              <a:t>ETL</a:t>
            </a:r>
            <a:r>
              <a:rPr lang="zh-CN" altLang="en-US" sz="1600" dirty="0" smtClean="0">
                <a:latin typeface="+mn-ea"/>
                <a:ea typeface="+mn-ea"/>
              </a:rPr>
              <a:t>程序区</a:t>
            </a:r>
            <a:endParaRPr lang="zh-CN" altLang="en-US" sz="1600" dirty="0">
              <a:latin typeface="+mn-ea"/>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813" y="142875"/>
            <a:ext cx="8129587" cy="373063"/>
          </a:xfrm>
        </p:spPr>
        <p:txBody>
          <a:bodyPr/>
          <a:lstStyle/>
          <a:p>
            <a:pPr>
              <a:defRPr/>
            </a:pPr>
            <a:r>
              <a:rPr lang="zh-CN" altLang="en-US" dirty="0"/>
              <a:t>大数据分析平台总体架构</a:t>
            </a:r>
            <a:r>
              <a:rPr lang="en-US" altLang="zh-CN" dirty="0"/>
              <a:t>——</a:t>
            </a:r>
            <a:r>
              <a:rPr lang="zh-CN" altLang="en-US" dirty="0"/>
              <a:t>数据交换</a:t>
            </a:r>
            <a:r>
              <a:rPr lang="zh-CN" altLang="en-US" dirty="0" smtClean="0"/>
              <a:t>层</a:t>
            </a:r>
            <a:r>
              <a:rPr lang="en-US" altLang="zh-CN" dirty="0" smtClean="0"/>
              <a:t>NAS</a:t>
            </a:r>
            <a:r>
              <a:rPr lang="zh-CN" altLang="en-US" dirty="0" smtClean="0"/>
              <a:t>存储</a:t>
            </a:r>
            <a:endParaRPr lang="zh-CN" altLang="en-US" dirty="0"/>
          </a:p>
        </p:txBody>
      </p:sp>
      <p:sp>
        <p:nvSpPr>
          <p:cNvPr id="76" name="AutoShape 3"/>
          <p:cNvSpPr>
            <a:spLocks noChangeArrowheads="1"/>
          </p:cNvSpPr>
          <p:nvPr/>
        </p:nvSpPr>
        <p:spPr bwMode="auto">
          <a:xfrm>
            <a:off x="872132" y="1458091"/>
            <a:ext cx="2800350" cy="892175"/>
          </a:xfrm>
          <a:prstGeom prst="roundRect">
            <a:avLst>
              <a:gd name="adj" fmla="val 9671"/>
            </a:avLst>
          </a:prstGeom>
          <a:gradFill rotWithShape="1">
            <a:gsLst>
              <a:gs pos="0">
                <a:srgbClr val="DDEBCF"/>
              </a:gs>
              <a:gs pos="50000">
                <a:srgbClr val="9CB86E"/>
              </a:gs>
              <a:gs pos="100000">
                <a:srgbClr val="156B13"/>
              </a:gs>
            </a:gsLst>
            <a:lin ang="5400000" scaled="0"/>
          </a:gradFill>
          <a:ln w="19050" algn="ctr">
            <a:solidFill>
              <a:srgbClr val="50B78F"/>
            </a:solidFill>
            <a:round/>
            <a:headEnd type="none" w="sm" len="sm"/>
            <a:tailEnd type="none" w="sm" len="sm"/>
          </a:ln>
          <a:effectLst>
            <a:prstShdw prst="shdw17" dist="17961" dir="2700000">
              <a:schemeClr val="hlink">
                <a:gamma/>
                <a:shade val="60000"/>
                <a:invGamma/>
              </a:schemeClr>
            </a:prstShdw>
          </a:effectLst>
        </p:spPr>
        <p:txBody>
          <a:bodyPr tIns="0" bIns="0" anchor="ctr"/>
          <a:lstStyle/>
          <a:p>
            <a:pPr algn="ctr" eaLnBrk="0" hangingPunct="0">
              <a:defRPr/>
            </a:pPr>
            <a:r>
              <a:rPr lang="en-US" altLang="zh-CN" sz="2600" b="0" dirty="0" smtClean="0">
                <a:solidFill>
                  <a:schemeClr val="bg1"/>
                </a:solidFill>
                <a:effectLst>
                  <a:outerShdw blurRad="38100" dist="38100" dir="2700000" algn="tl">
                    <a:srgbClr val="000000"/>
                  </a:outerShdw>
                </a:effectLst>
                <a:latin typeface="+mn-ea"/>
                <a:ea typeface="+mn-ea"/>
                <a:cs typeface="Arial" panose="020B0604020202020204" pitchFamily="34" charset="0"/>
              </a:rPr>
              <a:t>Hadoop</a:t>
            </a:r>
            <a:r>
              <a:rPr lang="zh-CN" altLang="en-US" sz="2600" b="0" dirty="0" smtClean="0">
                <a:solidFill>
                  <a:schemeClr val="bg1"/>
                </a:solidFill>
                <a:effectLst>
                  <a:outerShdw blurRad="38100" dist="38100" dir="2700000" algn="tl">
                    <a:srgbClr val="000000"/>
                  </a:outerShdw>
                </a:effectLst>
                <a:latin typeface="+mn-ea"/>
                <a:ea typeface="+mn-ea"/>
                <a:cs typeface="Arial" panose="020B0604020202020204" pitchFamily="34" charset="0"/>
              </a:rPr>
              <a:t>集群元数据</a:t>
            </a: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sp>
        <p:nvSpPr>
          <p:cNvPr id="77" name="AutoShape 5"/>
          <p:cNvSpPr>
            <a:spLocks noChangeArrowheads="1"/>
          </p:cNvSpPr>
          <p:nvPr/>
        </p:nvSpPr>
        <p:spPr bwMode="auto">
          <a:xfrm>
            <a:off x="835620" y="4736279"/>
            <a:ext cx="2801937" cy="892175"/>
          </a:xfrm>
          <a:prstGeom prst="roundRect">
            <a:avLst>
              <a:gd name="adj" fmla="val 9671"/>
            </a:avLst>
          </a:prstGeom>
          <a:gradFill rotWithShape="1">
            <a:gsLst>
              <a:gs pos="0">
                <a:srgbClr val="569EE0"/>
              </a:gs>
              <a:gs pos="100000">
                <a:srgbClr val="93C1E2"/>
              </a:gs>
            </a:gsLst>
            <a:lin ang="5400000" scaled="1"/>
          </a:gradFill>
          <a:ln w="19050" algn="ctr">
            <a:solidFill>
              <a:schemeClr val="folHlink"/>
            </a:solidFill>
            <a:round/>
            <a:headEnd type="none" w="sm" len="sm"/>
            <a:tailEnd type="none" w="sm" len="sm"/>
          </a:ln>
          <a:effectLst>
            <a:prstShdw prst="shdw17" dist="17961" dir="2700000">
              <a:schemeClr val="folHlink">
                <a:gamma/>
                <a:shade val="60000"/>
                <a:invGamma/>
              </a:schemeClr>
            </a:prstShdw>
          </a:effectLst>
        </p:spPr>
        <p:txBody>
          <a:bodyPr tIns="0" bIns="0" anchor="ctr"/>
          <a:lstStyle/>
          <a:p>
            <a:pPr algn="ctr" eaLnBrk="0" hangingPunct="0">
              <a:defRPr/>
            </a:pP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数据</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平台</a:t>
            </a:r>
            <a:r>
              <a:rPr lang="en-US" altLang="zh-CN"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ETL</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数据处理程序区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sp>
        <p:nvSpPr>
          <p:cNvPr id="78" name="AutoShape 6"/>
          <p:cNvSpPr>
            <a:spLocks noChangeArrowheads="1"/>
          </p:cNvSpPr>
          <p:nvPr/>
        </p:nvSpPr>
        <p:spPr bwMode="auto">
          <a:xfrm>
            <a:off x="861020" y="2926529"/>
            <a:ext cx="2801937" cy="893762"/>
          </a:xfrm>
          <a:prstGeom prst="roundRect">
            <a:avLst>
              <a:gd name="adj" fmla="val 9671"/>
            </a:avLst>
          </a:prstGeom>
          <a:gradFill flip="none" rotWithShape="1">
            <a:gsLst>
              <a:gs pos="0">
                <a:srgbClr val="EC773C"/>
              </a:gs>
              <a:gs pos="100000">
                <a:srgbClr val="F3A882"/>
              </a:gs>
            </a:gsLst>
            <a:lin ang="5400000" scaled="1"/>
            <a:tileRect/>
          </a:gradFill>
          <a:ln w="19050" algn="ctr">
            <a:solidFill>
              <a:srgbClr val="EC773C"/>
            </a:solidFill>
            <a:round/>
            <a:headEnd type="none" w="sm" len="sm"/>
            <a:tailEnd type="none" w="sm" len="sm"/>
          </a:ln>
          <a:effectLst>
            <a:prstShdw prst="shdw17" dist="17961" dir="2700000">
              <a:schemeClr val="accent2">
                <a:gamma/>
                <a:shade val="60000"/>
                <a:invGamma/>
              </a:schemeClr>
            </a:prstShdw>
          </a:effectLst>
        </p:spPr>
        <p:txBody>
          <a:bodyPr tIns="0" bIns="0" anchor="ctr"/>
          <a:lstStyle/>
          <a:p>
            <a:pPr algn="ctr" eaLnBrk="0" hangingPunct="0">
              <a:defRPr/>
            </a:pP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数据</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平台临时数据区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grpSp>
        <p:nvGrpSpPr>
          <p:cNvPr id="79" name="Group 7"/>
          <p:cNvGrpSpPr/>
          <p:nvPr/>
        </p:nvGrpSpPr>
        <p:grpSpPr bwMode="auto">
          <a:xfrm>
            <a:off x="2334219" y="1175516"/>
            <a:ext cx="8395507" cy="1444625"/>
            <a:chOff x="1464" y="1058"/>
            <a:chExt cx="4341" cy="662"/>
          </a:xfrm>
        </p:grpSpPr>
        <p:pic>
          <p:nvPicPr>
            <p:cNvPr id="80" name="Picture 8" descr="3-00663_box_gree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4" y="1074"/>
              <a:ext cx="4080"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9"/>
            <p:cNvSpPr>
              <a:spLocks noChangeArrowheads="1"/>
            </p:cNvSpPr>
            <p:nvPr/>
          </p:nvSpPr>
          <p:spPr bwMode="auto">
            <a:xfrm>
              <a:off x="2236" y="1058"/>
              <a:ext cx="3569" cy="662"/>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solidFill>
                    <a:schemeClr val="tx1"/>
                  </a:solidFill>
                  <a:latin typeface="+mn-ea"/>
                  <a:ea typeface="+mn-ea"/>
                  <a:cs typeface="Arial" panose="020B0604020202020204" pitchFamily="34" charset="0"/>
                </a:rPr>
                <a:t>存储数据平台各个</a:t>
              </a:r>
              <a:r>
                <a:rPr lang="en-US" altLang="zh-CN" sz="1800" dirty="0" smtClean="0">
                  <a:solidFill>
                    <a:schemeClr val="tx1"/>
                  </a:solidFill>
                  <a:latin typeface="+mn-ea"/>
                  <a:ea typeface="+mn-ea"/>
                  <a:cs typeface="Arial" panose="020B0604020202020204" pitchFamily="34" charset="0"/>
                </a:rPr>
                <a:t>Hadoop</a:t>
              </a:r>
              <a:r>
                <a:rPr lang="zh-CN" altLang="en-US" sz="1800" dirty="0" smtClean="0">
                  <a:solidFill>
                    <a:schemeClr val="tx1"/>
                  </a:solidFill>
                  <a:latin typeface="+mn-ea"/>
                  <a:ea typeface="+mn-ea"/>
                  <a:cs typeface="Arial" panose="020B0604020202020204" pitchFamily="34" charset="0"/>
                </a:rPr>
                <a:t>集群的元数据信息，如：</a:t>
              </a:r>
              <a:r>
                <a:rPr lang="en-US" altLang="zh-CN" sz="1800" dirty="0" smtClean="0">
                  <a:solidFill>
                    <a:schemeClr val="tx1"/>
                  </a:solidFill>
                  <a:latin typeface="+mn-ea"/>
                  <a:ea typeface="+mn-ea"/>
                  <a:cs typeface="Arial" panose="020B0604020202020204" pitchFamily="34" charset="0"/>
                </a:rPr>
                <a:t>HDFS</a:t>
              </a:r>
              <a:r>
                <a:rPr lang="zh-CN" altLang="en-US" sz="1800" dirty="0" smtClean="0">
                  <a:solidFill>
                    <a:schemeClr val="tx1"/>
                  </a:solidFill>
                  <a:latin typeface="+mn-ea"/>
                  <a:ea typeface="+mn-ea"/>
                  <a:cs typeface="Arial" panose="020B0604020202020204" pitchFamily="34" charset="0"/>
                </a:rPr>
                <a:t>文件系统元数据</a:t>
              </a:r>
              <a:endParaRPr lang="en-US" altLang="zh-CN" sz="1800" dirty="0">
                <a:solidFill>
                  <a:schemeClr val="tx1"/>
                </a:solidFill>
                <a:latin typeface="+mn-ea"/>
                <a:ea typeface="+mn-ea"/>
                <a:cs typeface="Arial" panose="020B0604020202020204" pitchFamily="34" charset="0"/>
              </a:endParaRPr>
            </a:p>
          </p:txBody>
        </p:sp>
      </p:grpSp>
      <p:grpSp>
        <p:nvGrpSpPr>
          <p:cNvPr id="82" name="Group 10"/>
          <p:cNvGrpSpPr/>
          <p:nvPr/>
        </p:nvGrpSpPr>
        <p:grpSpPr bwMode="auto">
          <a:xfrm>
            <a:off x="2643782" y="2648716"/>
            <a:ext cx="7941552" cy="1635125"/>
            <a:chOff x="1664" y="2983"/>
            <a:chExt cx="3905" cy="778"/>
          </a:xfrm>
        </p:grpSpPr>
        <p:pic>
          <p:nvPicPr>
            <p:cNvPr id="83" name="Picture 11" descr="3-00663_box_orange_fad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4" y="2983"/>
              <a:ext cx="3823" cy="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Rectangle 12"/>
            <p:cNvSpPr>
              <a:spLocks noChangeArrowheads="1"/>
            </p:cNvSpPr>
            <p:nvPr/>
          </p:nvSpPr>
          <p:spPr bwMode="auto">
            <a:xfrm>
              <a:off x="2246" y="2987"/>
              <a:ext cx="3323" cy="743"/>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latin typeface="+mn-ea"/>
                  <a:ea typeface="+mn-ea"/>
                </a:rPr>
                <a:t>暴风金融数据</a:t>
              </a:r>
              <a:r>
                <a:rPr lang="zh-CN" altLang="en-US" sz="1800" dirty="0">
                  <a:latin typeface="+mn-ea"/>
                  <a:ea typeface="+mn-ea"/>
                </a:rPr>
                <a:t>交换</a:t>
              </a:r>
              <a:r>
                <a:rPr lang="zh-CN" altLang="en-US" sz="1800" dirty="0" smtClean="0">
                  <a:latin typeface="+mn-ea"/>
                  <a:ea typeface="+mn-ea"/>
                </a:rPr>
                <a:t>平台每日获取运输数据推送平台提供的业务系统变化数据，暂存在</a:t>
              </a:r>
              <a:r>
                <a:rPr lang="en-US" altLang="zh-CN" sz="1800" dirty="0" smtClean="0">
                  <a:latin typeface="+mn-ea"/>
                  <a:ea typeface="+mn-ea"/>
                </a:rPr>
                <a:t>NAS</a:t>
              </a:r>
              <a:r>
                <a:rPr lang="zh-CN" altLang="en-US" sz="1800" dirty="0" smtClean="0">
                  <a:latin typeface="+mn-ea"/>
                  <a:ea typeface="+mn-ea"/>
                </a:rPr>
                <a:t>临时数据区</a:t>
              </a:r>
              <a:endParaRPr lang="en-US" altLang="zh-CN" sz="1800" dirty="0">
                <a:latin typeface="+mn-ea"/>
                <a:ea typeface="+mn-ea"/>
              </a:endParaRPr>
            </a:p>
            <a:p>
              <a:pPr marL="233680" indent="-233680" eaLnBrk="0" hangingPunct="0">
                <a:lnSpc>
                  <a:spcPct val="120000"/>
                </a:lnSpc>
                <a:spcAft>
                  <a:spcPct val="20000"/>
                </a:spcAft>
                <a:buFontTx/>
                <a:buBlip>
                  <a:blip r:embed="rId2"/>
                </a:buBlip>
                <a:defRPr/>
              </a:pPr>
              <a:r>
                <a:rPr lang="zh-CN" altLang="en-US" sz="1800" dirty="0" smtClean="0">
                  <a:latin typeface="+mn-ea"/>
                  <a:ea typeface="+mn-ea"/>
                  <a:cs typeface="Arial" panose="020B0604020202020204" pitchFamily="34" charset="0"/>
                </a:rPr>
                <a:t>金融数据平台加工计算结果返回给业务系统，暂存在</a:t>
              </a:r>
              <a:r>
                <a:rPr lang="en-US" altLang="zh-CN" sz="1800" dirty="0" smtClean="0">
                  <a:latin typeface="+mn-ea"/>
                  <a:ea typeface="+mn-ea"/>
                  <a:cs typeface="Arial" panose="020B0604020202020204" pitchFamily="34" charset="0"/>
                </a:rPr>
                <a:t>NAS</a:t>
              </a:r>
              <a:r>
                <a:rPr lang="zh-CN" altLang="en-US" sz="1800" dirty="0" smtClean="0">
                  <a:latin typeface="+mn-ea"/>
                  <a:ea typeface="+mn-ea"/>
                  <a:cs typeface="Arial" panose="020B0604020202020204" pitchFamily="34" charset="0"/>
                </a:rPr>
                <a:t>临时数据区</a:t>
              </a:r>
              <a:endParaRPr lang="en-US" altLang="zh-CN" sz="1800" dirty="0">
                <a:latin typeface="+mn-ea"/>
                <a:ea typeface="+mn-ea"/>
                <a:cs typeface="Arial" panose="020B0604020202020204" pitchFamily="34" charset="0"/>
              </a:endParaRPr>
            </a:p>
          </p:txBody>
        </p:sp>
      </p:grpSp>
      <p:grpSp>
        <p:nvGrpSpPr>
          <p:cNvPr id="85" name="Group 13"/>
          <p:cNvGrpSpPr/>
          <p:nvPr/>
        </p:nvGrpSpPr>
        <p:grpSpPr bwMode="auto">
          <a:xfrm>
            <a:off x="1826220" y="4309241"/>
            <a:ext cx="8903506" cy="1811338"/>
            <a:chOff x="1167" y="1711"/>
            <a:chExt cx="5378" cy="626"/>
          </a:xfrm>
        </p:grpSpPr>
        <p:pic>
          <p:nvPicPr>
            <p:cNvPr id="86" name="Picture 14" descr="3-00663_box_bl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7" y="1711"/>
              <a:ext cx="5378"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Rectangle 15"/>
            <p:cNvSpPr>
              <a:spLocks noChangeArrowheads="1"/>
            </p:cNvSpPr>
            <p:nvPr/>
          </p:nvSpPr>
          <p:spPr bwMode="auto">
            <a:xfrm>
              <a:off x="2376" y="1758"/>
              <a:ext cx="4169" cy="501"/>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latin typeface="+mn-ea"/>
                  <a:ea typeface="+mn-ea"/>
                </a:rPr>
                <a:t>数据平台</a:t>
              </a:r>
              <a:r>
                <a:rPr lang="en-US" altLang="zh-CN" sz="1800" dirty="0" smtClean="0">
                  <a:latin typeface="+mn-ea"/>
                  <a:ea typeface="+mn-ea"/>
                </a:rPr>
                <a:t>ETL</a:t>
              </a:r>
              <a:r>
                <a:rPr lang="zh-CN" altLang="en-US" sz="1800" dirty="0" smtClean="0">
                  <a:latin typeface="+mn-ea"/>
                  <a:ea typeface="+mn-ea"/>
                </a:rPr>
                <a:t>加工处理程序（数据压缩、数据加载、各数据数据处理等）统一存储在</a:t>
              </a:r>
              <a:r>
                <a:rPr lang="en-US" altLang="zh-CN" sz="1800" dirty="0" smtClean="0">
                  <a:latin typeface="+mn-ea"/>
                  <a:ea typeface="+mn-ea"/>
                </a:rPr>
                <a:t>NAS</a:t>
              </a:r>
              <a:r>
                <a:rPr lang="zh-CN" altLang="en-US" sz="1800" dirty="0" smtClean="0">
                  <a:latin typeface="+mn-ea"/>
                  <a:ea typeface="+mn-ea"/>
                </a:rPr>
                <a:t>集群指定目录，各接口服务器通过文件系统</a:t>
              </a:r>
              <a:r>
                <a:rPr lang="en-US" altLang="zh-CN" sz="1800" dirty="0" smtClean="0">
                  <a:latin typeface="+mn-ea"/>
                  <a:ea typeface="+mn-ea"/>
                </a:rPr>
                <a:t>Link</a:t>
              </a:r>
              <a:r>
                <a:rPr lang="zh-CN" altLang="en-US" sz="1800" dirty="0">
                  <a:latin typeface="+mn-ea"/>
                  <a:ea typeface="+mn-ea"/>
                </a:rPr>
                <a:t>建立映射</a:t>
              </a:r>
              <a:endParaRPr lang="en-US" altLang="zh-CN" sz="1800" dirty="0">
                <a:latin typeface="+mn-ea"/>
                <a:ea typeface="+mn-ea"/>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数据交换层大数据交换组件</a:t>
            </a:r>
            <a:endParaRPr lang="zh-CN" altLang="en-US" dirty="0"/>
          </a:p>
        </p:txBody>
      </p:sp>
      <p:sp>
        <p:nvSpPr>
          <p:cNvPr id="25" name="Rectangle 38"/>
          <p:cNvSpPr/>
          <p:nvPr/>
        </p:nvSpPr>
        <p:spPr>
          <a:xfrm>
            <a:off x="1221371" y="2979573"/>
            <a:ext cx="2048934" cy="3285900"/>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企业内部非结构化、半结构化数据，如：音频、视频、邮件、</a:t>
            </a:r>
            <a:r>
              <a:rPr lang="en-US" altLang="zh-CN" sz="1400" b="1" dirty="0">
                <a:solidFill>
                  <a:schemeClr val="tx1">
                    <a:lumMod val="50000"/>
                    <a:lumOff val="50000"/>
                  </a:schemeClr>
                </a:solidFill>
                <a:latin typeface="+mj-ea"/>
                <a:ea typeface="+mj-ea"/>
              </a:rPr>
              <a:t>Office</a:t>
            </a:r>
            <a:r>
              <a:rPr lang="zh-CN" altLang="en-US" sz="1400" b="1" dirty="0">
                <a:solidFill>
                  <a:schemeClr val="tx1">
                    <a:lumMod val="50000"/>
                    <a:lumOff val="50000"/>
                  </a:schemeClr>
                </a:solidFill>
                <a:latin typeface="+mj-ea"/>
                <a:ea typeface="+mj-ea"/>
              </a:rPr>
              <a:t>文档、抵押品扫描件等</a:t>
            </a:r>
            <a:endParaRPr lang="en-US" altLang="zh-CN" sz="14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企业外部非结构化、半结构化数据，如：微博、贴吧、论坛、用户点击流、用户移动位置等</a:t>
            </a:r>
            <a:endParaRPr lang="zh-CN" altLang="en-US" sz="14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653670" y="2993963"/>
            <a:ext cx="2016125"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批量采集：大数据源以</a:t>
            </a:r>
            <a:r>
              <a:rPr lang="en-US" altLang="zh-CN" sz="1400" b="1" dirty="0" smtClean="0">
                <a:solidFill>
                  <a:schemeClr val="tx1">
                    <a:lumMod val="50000"/>
                    <a:lumOff val="50000"/>
                  </a:schemeClr>
                </a:solidFill>
                <a:latin typeface="+mj-ea"/>
                <a:ea typeface="+mj-ea"/>
              </a:rPr>
              <a:t>SFTP</a:t>
            </a:r>
            <a:r>
              <a:rPr lang="zh-CN" altLang="en-US" sz="1400" b="1" dirty="0" smtClean="0">
                <a:solidFill>
                  <a:schemeClr val="tx1">
                    <a:lumMod val="50000"/>
                    <a:lumOff val="50000"/>
                  </a:schemeClr>
                </a:solidFill>
                <a:latin typeface="+mj-ea"/>
                <a:ea typeface="+mj-ea"/>
              </a:rPr>
              <a:t>协议批量传输数据</a:t>
            </a:r>
            <a:r>
              <a:rPr lang="zh-CN" altLang="en-US" sz="1400" b="1" dirty="0" smtClean="0">
                <a:solidFill>
                  <a:schemeClr val="tx1">
                    <a:lumMod val="50000"/>
                    <a:lumOff val="50000"/>
                  </a:schemeClr>
                </a:solidFill>
                <a:latin typeface="+mj-ea"/>
              </a:rPr>
              <a:t>文件</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在线</a:t>
            </a:r>
            <a:r>
              <a:rPr lang="zh-CN" altLang="en-US" sz="1400" b="1" dirty="0" smtClean="0">
                <a:solidFill>
                  <a:schemeClr val="tx1">
                    <a:lumMod val="50000"/>
                    <a:lumOff val="50000"/>
                  </a:schemeClr>
                </a:solidFill>
                <a:latin typeface="+mj-ea"/>
                <a:ea typeface="+mj-ea"/>
              </a:rPr>
              <a:t>访问：开发</a:t>
            </a:r>
            <a:r>
              <a:rPr lang="en-US" altLang="zh-CN" sz="1400" b="1" dirty="0" smtClean="0">
                <a:solidFill>
                  <a:schemeClr val="tx1">
                    <a:lumMod val="50000"/>
                    <a:lumOff val="50000"/>
                  </a:schemeClr>
                </a:solidFill>
                <a:latin typeface="+mj-ea"/>
                <a:ea typeface="+mj-ea"/>
              </a:rPr>
              <a:t>Java</a:t>
            </a:r>
            <a:r>
              <a:rPr lang="zh-CN" altLang="en-US" sz="1400" b="1" dirty="0" smtClean="0">
                <a:solidFill>
                  <a:schemeClr val="tx1">
                    <a:lumMod val="50000"/>
                    <a:lumOff val="50000"/>
                  </a:schemeClr>
                </a:solidFill>
                <a:latin typeface="+mj-ea"/>
                <a:ea typeface="+mj-ea"/>
              </a:rPr>
              <a:t>或</a:t>
            </a:r>
            <a:r>
              <a:rPr lang="en-US" altLang="zh-CN" sz="1400" b="1" dirty="0" smtClean="0">
                <a:solidFill>
                  <a:schemeClr val="tx1">
                    <a:lumMod val="50000"/>
                    <a:lumOff val="50000"/>
                  </a:schemeClr>
                </a:solidFill>
                <a:latin typeface="+mj-ea"/>
                <a:ea typeface="+mj-ea"/>
              </a:rPr>
              <a:t>C</a:t>
            </a:r>
            <a:r>
              <a:rPr lang="zh-CN" altLang="en-US" sz="1400" b="1" dirty="0" smtClean="0">
                <a:solidFill>
                  <a:schemeClr val="tx1">
                    <a:lumMod val="50000"/>
                    <a:lumOff val="50000"/>
                  </a:schemeClr>
                </a:solidFill>
                <a:latin typeface="+mj-ea"/>
                <a:ea typeface="+mj-ea"/>
              </a:rPr>
              <a:t>应用，调用大据源</a:t>
            </a:r>
            <a:r>
              <a:rPr lang="en-US" altLang="zh-CN" sz="1400" b="1" dirty="0" smtClean="0">
                <a:solidFill>
                  <a:schemeClr val="tx1">
                    <a:lumMod val="50000"/>
                    <a:lumOff val="50000"/>
                  </a:schemeClr>
                </a:solidFill>
                <a:latin typeface="+mj-ea"/>
                <a:ea typeface="+mj-ea"/>
              </a:rPr>
              <a:t>API</a:t>
            </a:r>
            <a:r>
              <a:rPr lang="zh-CN" altLang="en-US" sz="1400" b="1" dirty="0" smtClean="0">
                <a:solidFill>
                  <a:schemeClr val="tx1">
                    <a:lumMod val="50000"/>
                    <a:lumOff val="50000"/>
                  </a:schemeClr>
                </a:solidFill>
                <a:latin typeface="+mj-ea"/>
                <a:ea typeface="+mj-ea"/>
              </a:rPr>
              <a:t>，或以网络平台爬虫方式抓取源系统</a:t>
            </a:r>
            <a:r>
              <a:rPr lang="zh-CN" altLang="en-US" sz="1400" b="1" dirty="0">
                <a:solidFill>
                  <a:schemeClr val="tx1">
                    <a:lumMod val="50000"/>
                    <a:lumOff val="50000"/>
                  </a:schemeClr>
                </a:solidFill>
                <a:latin typeface="+mj-ea"/>
                <a:ea typeface="+mj-ea"/>
              </a:rPr>
              <a:t>非</a:t>
            </a:r>
            <a:r>
              <a:rPr lang="zh-CN" altLang="en-US" sz="1400" b="1" dirty="0" smtClean="0">
                <a:solidFill>
                  <a:schemeClr val="tx1">
                    <a:lumMod val="50000"/>
                    <a:lumOff val="50000"/>
                  </a:schemeClr>
                </a:solidFill>
                <a:latin typeface="+mj-ea"/>
                <a:ea typeface="+mj-ea"/>
              </a:rPr>
              <a:t>结构化、半结构化数据</a:t>
            </a:r>
            <a:endParaRPr lang="en-US" altLang="zh-CN" sz="1400" b="1" dirty="0" smtClean="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454983" y="2983802"/>
            <a:ext cx="2006601" cy="3130088"/>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组件以实时和批量两种模式实现下列功能：</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数据采集</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数据传输到数据交换</a:t>
            </a:r>
            <a:r>
              <a:rPr lang="zh-CN" altLang="en-US" sz="1200" b="1" dirty="0">
                <a:solidFill>
                  <a:schemeClr val="tx1">
                    <a:lumMod val="50000"/>
                    <a:lumOff val="50000"/>
                  </a:schemeClr>
                </a:solidFill>
                <a:latin typeface="+mj-ea"/>
                <a:ea typeface="+mj-ea"/>
              </a:rPr>
              <a:t>平台</a:t>
            </a:r>
            <a:r>
              <a:rPr lang="zh-CN" altLang="en-US" sz="1200" b="1" dirty="0" smtClean="0">
                <a:solidFill>
                  <a:schemeClr val="tx1">
                    <a:lumMod val="50000"/>
                    <a:lumOff val="50000"/>
                  </a:schemeClr>
                </a:solidFill>
                <a:latin typeface="+mj-ea"/>
                <a:ea typeface="+mj-ea"/>
              </a:rPr>
              <a:t>（接口服务器）</a:t>
            </a:r>
            <a:r>
              <a:rPr lang="en-US" altLang="zh-CN" sz="1200" b="1" dirty="0" smtClean="0">
                <a:solidFill>
                  <a:schemeClr val="tx1">
                    <a:lumMod val="50000"/>
                    <a:lumOff val="50000"/>
                  </a:schemeClr>
                </a:solidFill>
                <a:latin typeface="+mj-ea"/>
                <a:ea typeface="+mj-ea"/>
              </a:rPr>
              <a:t>NAS</a:t>
            </a:r>
            <a:r>
              <a:rPr lang="zh-CN" altLang="en-US" sz="1200" b="1" dirty="0" smtClean="0">
                <a:solidFill>
                  <a:schemeClr val="tx1">
                    <a:lumMod val="50000"/>
                    <a:lumOff val="50000"/>
                  </a:schemeClr>
                </a:solidFill>
                <a:latin typeface="+mj-ea"/>
                <a:ea typeface="+mj-ea"/>
              </a:rPr>
              <a:t>指定目录</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存储</a:t>
            </a:r>
            <a:r>
              <a:rPr lang="zh-CN" altLang="en-US" sz="1200" b="1" dirty="0">
                <a:solidFill>
                  <a:schemeClr val="tx1">
                    <a:lumMod val="50000"/>
                    <a:lumOff val="50000"/>
                  </a:schemeClr>
                </a:solidFill>
                <a:latin typeface="+mj-ea"/>
                <a:ea typeface="+mj-ea"/>
              </a:rPr>
              <a:t>数据到数据平台大数据区指定</a:t>
            </a:r>
            <a:r>
              <a:rPr lang="en-US" altLang="zh-CN" sz="1200" b="1" dirty="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目录</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853174" y="2993963"/>
            <a:ext cx="2033300"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定时抽取用户访问日志，</a:t>
            </a:r>
            <a:r>
              <a:rPr lang="zh-CN" altLang="en-US" sz="1400" b="1" dirty="0">
                <a:solidFill>
                  <a:schemeClr val="tx1">
                    <a:lumMod val="50000"/>
                    <a:lumOff val="50000"/>
                  </a:schemeClr>
                </a:solidFill>
                <a:latin typeface="+mj-ea"/>
                <a:ea typeface="+mj-ea"/>
              </a:rPr>
              <a:t>加载到数据平台大数据区</a:t>
            </a:r>
            <a:r>
              <a:rPr lang="en-US" altLang="zh-CN" sz="1400" b="1" dirty="0" smtClean="0">
                <a:solidFill>
                  <a:schemeClr val="tx1">
                    <a:lumMod val="50000"/>
                    <a:lumOff val="50000"/>
                  </a:schemeClr>
                </a:solidFill>
                <a:latin typeface="+mj-ea"/>
                <a:ea typeface="+mj-ea"/>
              </a:rPr>
              <a:t>HDFS</a:t>
            </a:r>
            <a:r>
              <a:rPr lang="zh-CN" altLang="en-US" sz="1400" b="1" dirty="0" smtClean="0">
                <a:solidFill>
                  <a:schemeClr val="tx1">
                    <a:lumMod val="50000"/>
                    <a:lumOff val="50000"/>
                  </a:schemeClr>
                </a:solidFill>
                <a:latin typeface="+mj-ea"/>
                <a:ea typeface="+mj-ea"/>
              </a:rPr>
              <a:t>指定目录，</a:t>
            </a:r>
            <a:r>
              <a:rPr lang="en-US" altLang="zh-CN" sz="1400" b="1" dirty="0" smtClean="0">
                <a:solidFill>
                  <a:schemeClr val="tx1">
                    <a:lumMod val="50000"/>
                    <a:lumOff val="50000"/>
                  </a:schemeClr>
                </a:solidFill>
                <a:latin typeface="+mj-ea"/>
                <a:ea typeface="+mj-ea"/>
              </a:rPr>
              <a:t>MR</a:t>
            </a:r>
            <a:r>
              <a:rPr lang="zh-CN" altLang="en-US" sz="1400" b="1" dirty="0" smtClean="0">
                <a:solidFill>
                  <a:schemeClr val="tx1">
                    <a:lumMod val="50000"/>
                    <a:lumOff val="50000"/>
                  </a:schemeClr>
                </a:solidFill>
                <a:latin typeface="+mj-ea"/>
                <a:ea typeface="+mj-ea"/>
              </a:rPr>
              <a:t>程序加工处理</a:t>
            </a:r>
            <a:endParaRPr lang="en-US" altLang="zh-CN" sz="14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开发网络爬虫程序，扫描用户微博，抓取用户微博内容，社交圈信息，存入大数据区</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221371" y="2441091"/>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645732" y="2441091"/>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446516" y="2441091"/>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853944" y="2441091"/>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7407" y="1057757"/>
            <a:ext cx="1996493" cy="1323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4394" y="1057757"/>
            <a:ext cx="2006601" cy="1323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3174" y="1057756"/>
            <a:ext cx="2048934" cy="1323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3672" y="1057756"/>
            <a:ext cx="1906604" cy="129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5833</Words>
  <Application>WPS 演示</Application>
  <PresentationFormat>自定义</PresentationFormat>
  <Paragraphs>697</Paragraphs>
  <Slides>22</Slides>
  <Notes>0</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2</vt:i4>
      </vt:variant>
      <vt:variant>
        <vt:lpstr>幻灯片标题</vt:lpstr>
      </vt:variant>
      <vt:variant>
        <vt:i4>22</vt:i4>
      </vt:variant>
    </vt:vector>
  </HeadingPairs>
  <TitlesOfParts>
    <vt:vector size="40" baseType="lpstr">
      <vt:lpstr>Arial</vt:lpstr>
      <vt:lpstr>宋体</vt:lpstr>
      <vt:lpstr>Wingdings</vt:lpstr>
      <vt:lpstr>Calibri</vt:lpstr>
      <vt:lpstr>微软雅黑</vt:lpstr>
      <vt:lpstr>方正兰亭粗黑_GBK</vt:lpstr>
      <vt:lpstr>华文中宋</vt:lpstr>
      <vt:lpstr>Futura Hv</vt:lpstr>
      <vt:lpstr>Arial Unicode MS</vt:lpstr>
      <vt:lpstr>Verdana</vt:lpstr>
      <vt:lpstr>黑体</vt:lpstr>
      <vt:lpstr>Segoe Print</vt:lpstr>
      <vt:lpstr>自定义设计方案</vt:lpstr>
      <vt:lpstr>1_自定义设计方案</vt:lpstr>
      <vt:lpstr>2_自定义设计方案</vt:lpstr>
      <vt:lpstr>6_Office 主题</vt:lpstr>
      <vt:lpstr>MSGraph.Chart.8</vt:lpstr>
      <vt:lpstr>Paint.Picture</vt:lpstr>
      <vt:lpstr>技术部大数据技术分享</vt:lpstr>
      <vt:lpstr>议程</vt:lpstr>
      <vt:lpstr>大数据分析平台建设目标</vt:lpstr>
      <vt:lpstr>议程</vt:lpstr>
      <vt:lpstr>大数据分析平台总体架构</vt:lpstr>
      <vt:lpstr>大数据分析平台总体架构——数据产生层</vt:lpstr>
      <vt:lpstr>大数据分析平台总体架构——数据交换层</vt:lpstr>
      <vt:lpstr>大数据分析平台总体架构——数据交换层NAS存储</vt:lpstr>
      <vt:lpstr>大数据分析平台总体架构——数据交换层大数据交换组件</vt:lpstr>
      <vt:lpstr>大数据分析平台总体架构——数据交换层数据库数据交换组件</vt:lpstr>
      <vt:lpstr>大数据分析平台总体架构——数据交换层数据区数据交换组件</vt:lpstr>
      <vt:lpstr>大数据分析平台总体架构——流程调度层批量处理流程</vt:lpstr>
      <vt:lpstr>大数据分析平台总体架构——流程调度层实时数据处理流程</vt:lpstr>
      <vt:lpstr>大数据分析平台总体架构——流程调度层归档数据处理流程</vt:lpstr>
      <vt:lpstr>大数据分析平台总体架构——数据存储层</vt:lpstr>
      <vt:lpstr>大数据分析平台总体架构——数据存储层（续）</vt:lpstr>
      <vt:lpstr>大数据分析平台总体架构——数据存储层（续）</vt:lpstr>
      <vt:lpstr>大数据分析平台总体架构——数据存储层（续）</vt:lpstr>
      <vt:lpstr>大数据分析平台总体架构——数据存储层（续）</vt:lpstr>
      <vt:lpstr>大数据分析平台总体架构——元数据管理</vt:lpstr>
      <vt:lpstr>大数据分析平台总体产品框架</vt:lpstr>
      <vt:lpstr>PowerPoint 演示文稿</vt:lpstr>
    </vt:vector>
  </TitlesOfParts>
  <Company>360buy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Kaisong Lai</dc:creator>
  <cp:lastModifiedBy>魔石</cp:lastModifiedBy>
  <cp:revision>1300</cp:revision>
  <cp:lastPrinted>2411-12-30T00:00:00Z</cp:lastPrinted>
  <dcterms:created xsi:type="dcterms:W3CDTF">2011-06-28T02:08:00Z</dcterms:created>
  <dcterms:modified xsi:type="dcterms:W3CDTF">2018-06-13T06:54:04Z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