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0" r:id="rId4"/>
    <p:sldId id="273" r:id="rId5"/>
    <p:sldId id="274" r:id="rId6"/>
    <p:sldId id="275" r:id="rId7"/>
    <p:sldId id="276" r:id="rId8"/>
    <p:sldId id="277" r:id="rId9"/>
    <p:sldId id="264" r:id="rId10"/>
    <p:sldId id="278" r:id="rId11"/>
    <p:sldId id="279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72" d="100"/>
          <a:sy n="72" d="100"/>
        </p:scale>
        <p:origin x="6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FB71D-C2B0-45E3-8FF6-D853A223423A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B1C23-485F-4279-89C8-4E1F8F4B01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4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067CB-DDA3-4101-9741-FF3FC8A2D8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4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590800"/>
            <a:ext cx="44704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新手快速入门指南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886200"/>
            <a:ext cx="2019300" cy="850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4200" y="876300"/>
            <a:ext cx="1524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关于审核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84200" y="1295400"/>
            <a:ext cx="7937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我们会在您提交应用后的</a:t>
            </a:r>
            <a:r>
              <a:rPr lang="en-US" altLang="zh-CN" sz="1992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1-2</a:t>
            </a:r>
            <a:r>
              <a:rPr lang="en-US" altLang="zh-CN" sz="199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个工作日内，对应用进行审核。您可以在应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1651000"/>
            <a:ext cx="78486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994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用管理页面的审核状态位置查看审核状态，如果应用未通过审核，广告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99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位不会生效，请根据提示的拒绝原因整改之后重新提交。导入</a:t>
            </a:r>
            <a:r>
              <a:rPr lang="en-US" altLang="zh-CN" sz="1992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360</a:t>
            </a:r>
            <a:r>
              <a:rPr lang="en-US" altLang="zh-CN" sz="199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手助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84200" y="2336800"/>
            <a:ext cx="2527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994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已上线应用无需审核。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2769469"/>
            <a:ext cx="8164286" cy="3753914"/>
          </a:xfrm>
          <a:prstGeom prst="rect">
            <a:avLst/>
          </a:prstGeom>
        </p:spPr>
      </p:pic>
      <p:sp>
        <p:nvSpPr>
          <p:cNvPr id="12" name="Freeform 3"/>
          <p:cNvSpPr/>
          <p:nvPr/>
        </p:nvSpPr>
        <p:spPr>
          <a:xfrm>
            <a:off x="6030686" y="5109976"/>
            <a:ext cx="1096974" cy="1513113"/>
          </a:xfrm>
          <a:custGeom>
            <a:avLst/>
            <a:gdLst>
              <a:gd name="connsiteX0" fmla="*/ 12700 w 1096974"/>
              <a:gd name="connsiteY0" fmla="*/ 1084275 h 1096975"/>
              <a:gd name="connsiteX1" fmla="*/ 1084274 w 1096974"/>
              <a:gd name="connsiteY1" fmla="*/ 1084275 h 1096975"/>
              <a:gd name="connsiteX2" fmla="*/ 1084274 w 1096974"/>
              <a:gd name="connsiteY2" fmla="*/ 12700 h 1096975"/>
              <a:gd name="connsiteX3" fmla="*/ 12700 w 1096974"/>
              <a:gd name="connsiteY3" fmla="*/ 12700 h 1096975"/>
              <a:gd name="connsiteX4" fmla="*/ 12700 w 1096974"/>
              <a:gd name="connsiteY4" fmla="*/ 1084275 h 10969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96974" h="1096975">
                <a:moveTo>
                  <a:pt x="12700" y="1084275"/>
                </a:moveTo>
                <a:lnTo>
                  <a:pt x="1084274" y="1084275"/>
                </a:lnTo>
                <a:lnTo>
                  <a:pt x="1084274" y="12700"/>
                </a:lnTo>
                <a:lnTo>
                  <a:pt x="12700" y="12700"/>
                </a:lnTo>
                <a:lnTo>
                  <a:pt x="12700" y="108427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673100"/>
            <a:ext cx="7716856" cy="19569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zh-CN" altLang="en-US" sz="3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四</a:t>
            </a:r>
            <a:r>
              <a:rPr lang="en-US" altLang="zh-CN" sz="3602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步，上传应用</a:t>
            </a:r>
            <a:endParaRPr lang="en-US" altLang="zh-CN" sz="3602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点击上传应用按钮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应用管理里应用列表→上传应用</a:t>
            </a:r>
          </a:p>
          <a:p>
            <a:pPr>
              <a:lnSpc>
                <a:spcPts val="2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992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SDK</a:t>
            </a:r>
            <a:r>
              <a:rPr lang="en-US" altLang="zh-CN" sz="199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测试完成并且应用审核通过后，您可以在</a:t>
            </a:r>
            <a:r>
              <a:rPr lang="en-US" altLang="zh-CN" sz="1992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360</a:t>
            </a:r>
            <a:r>
              <a:rPr lang="en-US" altLang="zh-CN" sz="199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移动开放平台发布嵌</a:t>
            </a:r>
          </a:p>
          <a:p>
            <a:pPr>
              <a:lnSpc>
                <a:spcPts val="2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994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入了360</a:t>
            </a:r>
            <a:r>
              <a:rPr lang="zh-CN" altLang="en-US" sz="1994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移动联盟</a:t>
            </a:r>
            <a:r>
              <a:rPr lang="en-US" altLang="zh-CN" sz="1994" dirty="0" err="1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SDK</a:t>
            </a:r>
            <a:r>
              <a:rPr lang="en-US" altLang="zh-CN" sz="1994" dirty="0" err="1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的应用，以获取更多收益</a:t>
            </a:r>
            <a:r>
              <a:rPr lang="en-US" altLang="zh-CN" sz="1994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！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19" y="5407141"/>
            <a:ext cx="2400681" cy="1841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83" y="3192068"/>
            <a:ext cx="6497803" cy="2987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Freeform 3"/>
          <p:cNvSpPr/>
          <p:nvPr/>
        </p:nvSpPr>
        <p:spPr>
          <a:xfrm>
            <a:off x="8443825" y="5200072"/>
            <a:ext cx="431876" cy="1052505"/>
          </a:xfrm>
          <a:custGeom>
            <a:avLst/>
            <a:gdLst>
              <a:gd name="connsiteX0" fmla="*/ 12700 w 525462"/>
              <a:gd name="connsiteY0" fmla="*/ 798512 h 811212"/>
              <a:gd name="connsiteX1" fmla="*/ 512762 w 525462"/>
              <a:gd name="connsiteY1" fmla="*/ 798512 h 811212"/>
              <a:gd name="connsiteX2" fmla="*/ 512762 w 525462"/>
              <a:gd name="connsiteY2" fmla="*/ 12700 h 811212"/>
              <a:gd name="connsiteX3" fmla="*/ 12700 w 525462"/>
              <a:gd name="connsiteY3" fmla="*/ 12700 h 811212"/>
              <a:gd name="connsiteX4" fmla="*/ 12700 w 525462"/>
              <a:gd name="connsiteY4" fmla="*/ 798512 h 8112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462" h="811212">
                <a:moveTo>
                  <a:pt x="12700" y="798512"/>
                </a:moveTo>
                <a:lnTo>
                  <a:pt x="512762" y="798512"/>
                </a:lnTo>
                <a:lnTo>
                  <a:pt x="512762" y="12700"/>
                </a:lnTo>
                <a:lnTo>
                  <a:pt x="12700" y="12700"/>
                </a:lnTo>
                <a:lnTo>
                  <a:pt x="12700" y="79851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"/>
          <p:cNvSpPr txBox="1"/>
          <p:nvPr/>
        </p:nvSpPr>
        <p:spPr>
          <a:xfrm>
            <a:off x="8110556" y="5123872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或②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77"/>
          <a:stretch/>
        </p:blipFill>
        <p:spPr>
          <a:xfrm>
            <a:off x="191743" y="4261191"/>
            <a:ext cx="4876800" cy="2155018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7" name="Freeform 3"/>
          <p:cNvSpPr/>
          <p:nvPr/>
        </p:nvSpPr>
        <p:spPr>
          <a:xfrm>
            <a:off x="617947" y="6112439"/>
            <a:ext cx="882042" cy="220895"/>
          </a:xfrm>
          <a:custGeom>
            <a:avLst/>
            <a:gdLst>
              <a:gd name="connsiteX0" fmla="*/ 12700 w 811212"/>
              <a:gd name="connsiteY0" fmla="*/ 298450 h 311150"/>
              <a:gd name="connsiteX1" fmla="*/ 798512 w 811212"/>
              <a:gd name="connsiteY1" fmla="*/ 298450 h 311150"/>
              <a:gd name="connsiteX2" fmla="*/ 798512 w 811212"/>
              <a:gd name="connsiteY2" fmla="*/ 12700 h 311150"/>
              <a:gd name="connsiteX3" fmla="*/ 12700 w 811212"/>
              <a:gd name="connsiteY3" fmla="*/ 12700 h 311150"/>
              <a:gd name="connsiteX4" fmla="*/ 12700 w 811212"/>
              <a:gd name="connsiteY4" fmla="*/ 298450 h 311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1212" h="311150">
                <a:moveTo>
                  <a:pt x="12700" y="298450"/>
                </a:moveTo>
                <a:lnTo>
                  <a:pt x="798512" y="298450"/>
                </a:lnTo>
                <a:lnTo>
                  <a:pt x="798512" y="12700"/>
                </a:lnTo>
                <a:lnTo>
                  <a:pt x="12700" y="12700"/>
                </a:lnTo>
                <a:lnTo>
                  <a:pt x="12700" y="29845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/>
          <p:cNvSpPr txBox="1"/>
          <p:nvPr/>
        </p:nvSpPr>
        <p:spPr>
          <a:xfrm>
            <a:off x="555286" y="5912384"/>
            <a:ext cx="105444" cy="2000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885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4000" y="2921000"/>
            <a:ext cx="35433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44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4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收入与结算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2349500"/>
            <a:ext cx="8166100" cy="416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6223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如何查看收入？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84200" y="1498600"/>
            <a:ext cx="4267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点击运营报表，即可查看收入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1905000"/>
            <a:ext cx="812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由于反作弊及税费等原因，最终结算数据可能与上述数据有一定的差异。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8059763" y="5202250"/>
            <a:ext cx="739775" cy="1311287"/>
          </a:xfrm>
          <a:custGeom>
            <a:avLst/>
            <a:gdLst>
              <a:gd name="connsiteX0" fmla="*/ 12700 w 739775"/>
              <a:gd name="connsiteY0" fmla="*/ 12700 h 1311287"/>
              <a:gd name="connsiteX1" fmla="*/ 727075 w 739775"/>
              <a:gd name="connsiteY1" fmla="*/ 12700 h 1311287"/>
              <a:gd name="connsiteX2" fmla="*/ 727075 w 739775"/>
              <a:gd name="connsiteY2" fmla="*/ 1298587 h 1311287"/>
              <a:gd name="connsiteX3" fmla="*/ 12700 w 739775"/>
              <a:gd name="connsiteY3" fmla="*/ 1298587 h 1311287"/>
              <a:gd name="connsiteX4" fmla="*/ 12700 w 739775"/>
              <a:gd name="connsiteY4" fmla="*/ 12700 h 13112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9775" h="1311287">
                <a:moveTo>
                  <a:pt x="12700" y="12700"/>
                </a:moveTo>
                <a:lnTo>
                  <a:pt x="727075" y="12700"/>
                </a:lnTo>
                <a:lnTo>
                  <a:pt x="727075" y="1298587"/>
                </a:lnTo>
                <a:lnTo>
                  <a:pt x="12700" y="1298587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537096" y="2838450"/>
            <a:ext cx="285750" cy="71437"/>
          </a:xfrm>
          <a:custGeom>
            <a:avLst/>
            <a:gdLst>
              <a:gd name="connsiteX0" fmla="*/ 0 w 285750"/>
              <a:gd name="connsiteY0" fmla="*/ 0 h 71437"/>
              <a:gd name="connsiteX1" fmla="*/ 285750 w 285750"/>
              <a:gd name="connsiteY1" fmla="*/ 0 h 71437"/>
              <a:gd name="connsiteX2" fmla="*/ 285750 w 285750"/>
              <a:gd name="connsiteY2" fmla="*/ 71437 h 71437"/>
              <a:gd name="connsiteX3" fmla="*/ 0 w 285750"/>
              <a:gd name="connsiteY3" fmla="*/ 71437 h 71437"/>
              <a:gd name="connsiteX4" fmla="*/ 0 w 285750"/>
              <a:gd name="connsiteY4" fmla="*/ 0 h 7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750" h="71437">
                <a:moveTo>
                  <a:pt x="0" y="0"/>
                </a:moveTo>
                <a:lnTo>
                  <a:pt x="285750" y="0"/>
                </a:lnTo>
                <a:lnTo>
                  <a:pt x="285750" y="71437"/>
                </a:lnTo>
                <a:lnTo>
                  <a:pt x="0" y="71437"/>
                </a:lnTo>
                <a:lnTo>
                  <a:pt x="0" y="0"/>
                </a:lnTo>
              </a:path>
            </a:pathLst>
          </a:custGeom>
          <a:solidFill>
            <a:srgbClr val="00B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2628900"/>
            <a:ext cx="8509000" cy="3949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6223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如何进行结算？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1498600"/>
            <a:ext cx="3657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点击结算管理→确认结算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84200" y="1879600"/>
            <a:ext cx="7620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每月</a:t>
            </a:r>
            <a:r>
              <a:rPr lang="en-US" altLang="zh-CN" sz="2004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15</a:t>
            </a: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号之前系统会生成上月结算单。如对应付金额有异议，请联系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2247900"/>
            <a:ext cx="2180084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360</a:t>
            </a:r>
            <a:r>
              <a:rPr lang="zh-CN" altLang="en-US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移动联盟</a:t>
            </a:r>
            <a:r>
              <a:rPr lang="en-US" altLang="zh-CN" sz="2004" dirty="0" err="1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客服</a:t>
            </a: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" y="3429000"/>
            <a:ext cx="1981200" cy="2536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096" y="3410546"/>
            <a:ext cx="2262442" cy="2897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145" y="3429000"/>
            <a:ext cx="1413656" cy="230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3649649" y="5702338"/>
            <a:ext cx="525462" cy="311150"/>
          </a:xfrm>
          <a:custGeom>
            <a:avLst/>
            <a:gdLst>
              <a:gd name="connsiteX0" fmla="*/ 12700 w 525462"/>
              <a:gd name="connsiteY0" fmla="*/ 12700 h 311150"/>
              <a:gd name="connsiteX1" fmla="*/ 512762 w 525462"/>
              <a:gd name="connsiteY1" fmla="*/ 12700 h 311150"/>
              <a:gd name="connsiteX2" fmla="*/ 512762 w 525462"/>
              <a:gd name="connsiteY2" fmla="*/ 298450 h 311150"/>
              <a:gd name="connsiteX3" fmla="*/ 12700 w 525462"/>
              <a:gd name="connsiteY3" fmla="*/ 298450 h 311150"/>
              <a:gd name="connsiteX4" fmla="*/ 12700 w 525462"/>
              <a:gd name="connsiteY4" fmla="*/ 12700 h 311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462" h="311150">
                <a:moveTo>
                  <a:pt x="12700" y="12700"/>
                </a:moveTo>
                <a:lnTo>
                  <a:pt x="512762" y="12700"/>
                </a:lnTo>
                <a:lnTo>
                  <a:pt x="512762" y="298450"/>
                </a:lnTo>
                <a:lnTo>
                  <a:pt x="12700" y="29845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2552700"/>
            <a:ext cx="8509000" cy="3683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84200" y="825500"/>
            <a:ext cx="76200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企业开发者：核对银行账户信息，选择发票类型，点击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确认，然后将发票邮寄给聚效广告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1612900"/>
            <a:ext cx="7620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聚效财务收到您出具的合格发票后</a:t>
            </a:r>
            <a:r>
              <a:rPr lang="en-US" altLang="zh-CN" sz="2004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15</a:t>
            </a: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个工作日将款项以银行汇款方式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1981200"/>
            <a:ext cx="279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直接汇入您的银行账户。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3649649" y="4897450"/>
            <a:ext cx="525462" cy="311150"/>
          </a:xfrm>
          <a:custGeom>
            <a:avLst/>
            <a:gdLst>
              <a:gd name="connsiteX0" fmla="*/ 12700 w 525462"/>
              <a:gd name="connsiteY0" fmla="*/ 12700 h 311150"/>
              <a:gd name="connsiteX1" fmla="*/ 512762 w 525462"/>
              <a:gd name="connsiteY1" fmla="*/ 12700 h 311150"/>
              <a:gd name="connsiteX2" fmla="*/ 512762 w 525462"/>
              <a:gd name="connsiteY2" fmla="*/ 298450 h 311150"/>
              <a:gd name="connsiteX3" fmla="*/ 12700 w 525462"/>
              <a:gd name="connsiteY3" fmla="*/ 298450 h 311150"/>
              <a:gd name="connsiteX4" fmla="*/ 12700 w 525462"/>
              <a:gd name="connsiteY4" fmla="*/ 12700 h 311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462" h="311150">
                <a:moveTo>
                  <a:pt x="12700" y="12700"/>
                </a:moveTo>
                <a:lnTo>
                  <a:pt x="512762" y="12700"/>
                </a:lnTo>
                <a:lnTo>
                  <a:pt x="512762" y="298450"/>
                </a:lnTo>
                <a:lnTo>
                  <a:pt x="12700" y="29845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2349500"/>
            <a:ext cx="8509000" cy="3378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84200" y="952500"/>
            <a:ext cx="6096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个人开发者：核对银行账户信息，点击确定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1346200"/>
            <a:ext cx="7620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聚效会按照中国个人所得税相关法案代扣代缴个税。聚效财务在</a:t>
            </a:r>
            <a:r>
              <a:rPr lang="en-US" altLang="zh-CN" sz="2004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15</a:t>
            </a: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个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1714500"/>
            <a:ext cx="635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工作日内将款项以银行汇款方式直接汇入您的银行账户。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3400" y="2921000"/>
            <a:ext cx="2984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44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44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4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广告接入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474841" y="2982785"/>
            <a:ext cx="285750" cy="71437"/>
          </a:xfrm>
          <a:custGeom>
            <a:avLst/>
            <a:gdLst>
              <a:gd name="connsiteX0" fmla="*/ 0 w 285750"/>
              <a:gd name="connsiteY0" fmla="*/ 71437 h 71437"/>
              <a:gd name="connsiteX1" fmla="*/ 285750 w 285750"/>
              <a:gd name="connsiteY1" fmla="*/ 71437 h 71437"/>
              <a:gd name="connsiteX2" fmla="*/ 285750 w 285750"/>
              <a:gd name="connsiteY2" fmla="*/ 0 h 71437"/>
              <a:gd name="connsiteX3" fmla="*/ 0 w 285750"/>
              <a:gd name="connsiteY3" fmla="*/ 0 h 71437"/>
              <a:gd name="connsiteX4" fmla="*/ 0 w 285750"/>
              <a:gd name="connsiteY4" fmla="*/ 71437 h 7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750" h="71437">
                <a:moveTo>
                  <a:pt x="0" y="71437"/>
                </a:moveTo>
                <a:lnTo>
                  <a:pt x="285750" y="71437"/>
                </a:lnTo>
                <a:lnTo>
                  <a:pt x="285750" y="0"/>
                </a:lnTo>
                <a:lnTo>
                  <a:pt x="0" y="0"/>
                </a:lnTo>
                <a:lnTo>
                  <a:pt x="0" y="71437"/>
                </a:lnTo>
              </a:path>
            </a:pathLst>
          </a:custGeom>
          <a:solidFill>
            <a:srgbClr val="00B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2457252"/>
            <a:ext cx="9144000" cy="3690851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371600" y="4648200"/>
            <a:ext cx="685800" cy="304800"/>
          </a:xfrm>
          <a:custGeom>
            <a:avLst/>
            <a:gdLst>
              <a:gd name="connsiteX0" fmla="*/ 12700 w 668337"/>
              <a:gd name="connsiteY0" fmla="*/ 369887 h 382587"/>
              <a:gd name="connsiteX1" fmla="*/ 655637 w 668337"/>
              <a:gd name="connsiteY1" fmla="*/ 369887 h 382587"/>
              <a:gd name="connsiteX2" fmla="*/ 655637 w 668337"/>
              <a:gd name="connsiteY2" fmla="*/ 12700 h 382587"/>
              <a:gd name="connsiteX3" fmla="*/ 12700 w 668337"/>
              <a:gd name="connsiteY3" fmla="*/ 12700 h 382587"/>
              <a:gd name="connsiteX4" fmla="*/ 12700 w 668337"/>
              <a:gd name="connsiteY4" fmla="*/ 369887 h 38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8337" h="382587">
                <a:moveTo>
                  <a:pt x="12700" y="369887"/>
                </a:moveTo>
                <a:lnTo>
                  <a:pt x="655637" y="369887"/>
                </a:lnTo>
                <a:lnTo>
                  <a:pt x="655637" y="12700"/>
                </a:lnTo>
                <a:lnTo>
                  <a:pt x="12700" y="12700"/>
                </a:lnTo>
                <a:lnTo>
                  <a:pt x="12700" y="3698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546100" y="622300"/>
            <a:ext cx="3657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第一步，新建应用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84200" y="1473200"/>
            <a:ext cx="3657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点击应用管理→新建应用</a:t>
            </a:r>
          </a:p>
        </p:txBody>
      </p:sp>
    </p:spTree>
    <p:extLst>
      <p:ext uri="{BB962C8B-B14F-4D97-AF65-F5344CB8AC3E}">
        <p14:creationId xmlns:p14="http://schemas.microsoft.com/office/powerpoint/2010/main" val="2847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537071" y="2158555"/>
            <a:ext cx="285750" cy="71437"/>
          </a:xfrm>
          <a:custGeom>
            <a:avLst/>
            <a:gdLst>
              <a:gd name="connsiteX0" fmla="*/ 0 w 285750"/>
              <a:gd name="connsiteY0" fmla="*/ 71437 h 71437"/>
              <a:gd name="connsiteX1" fmla="*/ 285750 w 285750"/>
              <a:gd name="connsiteY1" fmla="*/ 71437 h 71437"/>
              <a:gd name="connsiteX2" fmla="*/ 285750 w 285750"/>
              <a:gd name="connsiteY2" fmla="*/ 0 h 71437"/>
              <a:gd name="connsiteX3" fmla="*/ 0 w 285750"/>
              <a:gd name="connsiteY3" fmla="*/ 0 h 71437"/>
              <a:gd name="connsiteX4" fmla="*/ 0 w 285750"/>
              <a:gd name="connsiteY4" fmla="*/ 71437 h 7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5750" h="71437">
                <a:moveTo>
                  <a:pt x="0" y="71437"/>
                </a:moveTo>
                <a:lnTo>
                  <a:pt x="285750" y="71437"/>
                </a:lnTo>
                <a:lnTo>
                  <a:pt x="285750" y="0"/>
                </a:lnTo>
                <a:lnTo>
                  <a:pt x="0" y="0"/>
                </a:lnTo>
                <a:lnTo>
                  <a:pt x="0" y="71437"/>
                </a:lnTo>
              </a:path>
            </a:pathLst>
          </a:custGeom>
          <a:solidFill>
            <a:srgbClr val="00B05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4200" y="1104900"/>
            <a:ext cx="6972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填写应用信息，点击下一步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4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如果您的应用已在</a:t>
            </a:r>
            <a:r>
              <a:rPr lang="en-US" altLang="zh-CN" sz="1994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360</a:t>
            </a:r>
            <a:r>
              <a:rPr lang="en-US" altLang="zh-CN" sz="1994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手机助手上线，可以直接选择导入应用。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05000"/>
            <a:ext cx="6305550" cy="4324350"/>
          </a:xfrm>
          <a:prstGeom prst="rect">
            <a:avLst/>
          </a:prstGeom>
        </p:spPr>
      </p:pic>
      <p:sp>
        <p:nvSpPr>
          <p:cNvPr id="10" name="Freeform 3"/>
          <p:cNvSpPr/>
          <p:nvPr/>
        </p:nvSpPr>
        <p:spPr>
          <a:xfrm>
            <a:off x="2362200" y="5715000"/>
            <a:ext cx="609600" cy="311150"/>
          </a:xfrm>
          <a:custGeom>
            <a:avLst/>
            <a:gdLst>
              <a:gd name="connsiteX0" fmla="*/ 12700 w 525462"/>
              <a:gd name="connsiteY0" fmla="*/ 298450 h 311150"/>
              <a:gd name="connsiteX1" fmla="*/ 512762 w 525462"/>
              <a:gd name="connsiteY1" fmla="*/ 298450 h 311150"/>
              <a:gd name="connsiteX2" fmla="*/ 512762 w 525462"/>
              <a:gd name="connsiteY2" fmla="*/ 12700 h 311150"/>
              <a:gd name="connsiteX3" fmla="*/ 12700 w 525462"/>
              <a:gd name="connsiteY3" fmla="*/ 12700 h 311150"/>
              <a:gd name="connsiteX4" fmla="*/ 12700 w 525462"/>
              <a:gd name="connsiteY4" fmla="*/ 298450 h 311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5462" h="311150">
                <a:moveTo>
                  <a:pt x="12700" y="298450"/>
                </a:moveTo>
                <a:lnTo>
                  <a:pt x="512762" y="298450"/>
                </a:lnTo>
                <a:lnTo>
                  <a:pt x="512762" y="12700"/>
                </a:lnTo>
                <a:lnTo>
                  <a:pt x="12700" y="12700"/>
                </a:lnTo>
                <a:lnTo>
                  <a:pt x="12700" y="29845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786376" y="4357687"/>
            <a:ext cx="535228" cy="214312"/>
          </a:xfrm>
          <a:custGeom>
            <a:avLst/>
            <a:gdLst>
              <a:gd name="connsiteX0" fmla="*/ 0 w 535228"/>
              <a:gd name="connsiteY0" fmla="*/ 214312 h 214312"/>
              <a:gd name="connsiteX1" fmla="*/ 535228 w 535228"/>
              <a:gd name="connsiteY1" fmla="*/ 214312 h 214312"/>
              <a:gd name="connsiteX2" fmla="*/ 535228 w 535228"/>
              <a:gd name="connsiteY2" fmla="*/ 0 h 214312"/>
              <a:gd name="connsiteX3" fmla="*/ 0 w 535228"/>
              <a:gd name="connsiteY3" fmla="*/ 0 h 214312"/>
              <a:gd name="connsiteX4" fmla="*/ 0 w 535228"/>
              <a:gd name="connsiteY4" fmla="*/ 214312 h 214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5228" h="214312">
                <a:moveTo>
                  <a:pt x="0" y="214312"/>
                </a:moveTo>
                <a:lnTo>
                  <a:pt x="535228" y="214312"/>
                </a:lnTo>
                <a:lnTo>
                  <a:pt x="535228" y="0"/>
                </a:lnTo>
                <a:lnTo>
                  <a:pt x="0" y="0"/>
                </a:lnTo>
                <a:lnTo>
                  <a:pt x="0" y="2143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622300"/>
            <a:ext cx="7251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第三步，新建广告位，获取广告位</a:t>
            </a:r>
            <a:r>
              <a:rPr lang="en-US" altLang="zh-CN" sz="36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4200" y="14605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点击添加广告位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4" y="2514600"/>
            <a:ext cx="8486775" cy="3209925"/>
          </a:xfrm>
          <a:prstGeom prst="rect">
            <a:avLst/>
          </a:prstGeom>
        </p:spPr>
      </p:pic>
      <p:sp>
        <p:nvSpPr>
          <p:cNvPr id="11" name="Freeform 3"/>
          <p:cNvSpPr/>
          <p:nvPr/>
        </p:nvSpPr>
        <p:spPr>
          <a:xfrm>
            <a:off x="584200" y="4038600"/>
            <a:ext cx="863600" cy="362856"/>
          </a:xfrm>
          <a:custGeom>
            <a:avLst/>
            <a:gdLst>
              <a:gd name="connsiteX0" fmla="*/ 12700 w 668337"/>
              <a:gd name="connsiteY0" fmla="*/ 298450 h 311150"/>
              <a:gd name="connsiteX1" fmla="*/ 655637 w 668337"/>
              <a:gd name="connsiteY1" fmla="*/ 298450 h 311150"/>
              <a:gd name="connsiteX2" fmla="*/ 655637 w 668337"/>
              <a:gd name="connsiteY2" fmla="*/ 12700 h 311150"/>
              <a:gd name="connsiteX3" fmla="*/ 12700 w 668337"/>
              <a:gd name="connsiteY3" fmla="*/ 12700 h 311150"/>
              <a:gd name="connsiteX4" fmla="*/ 12700 w 668337"/>
              <a:gd name="connsiteY4" fmla="*/ 298450 h 311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8337" h="311150">
                <a:moveTo>
                  <a:pt x="12700" y="298450"/>
                </a:moveTo>
                <a:lnTo>
                  <a:pt x="655637" y="298450"/>
                </a:lnTo>
                <a:lnTo>
                  <a:pt x="655637" y="12700"/>
                </a:lnTo>
                <a:lnTo>
                  <a:pt x="12700" y="12700"/>
                </a:lnTo>
                <a:lnTo>
                  <a:pt x="12700" y="29845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4200" y="1016000"/>
            <a:ext cx="6400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填写广告位名称，选择广告位类型，点击确定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84200" y="1435100"/>
            <a:ext cx="5842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广告形式目前支持</a:t>
            </a:r>
            <a:r>
              <a:rPr lang="en-US" altLang="zh-CN" sz="1992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Banner</a:t>
            </a:r>
            <a:r>
              <a:rPr lang="en-US" altLang="zh-CN" sz="199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横幅和</a:t>
            </a:r>
            <a:r>
              <a:rPr lang="en-US" altLang="zh-CN" sz="1992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Interstitial</a:t>
            </a:r>
            <a:r>
              <a:rPr lang="en-US" altLang="zh-CN" sz="1992" dirty="0" smtClean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插屏两种。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01030"/>
            <a:ext cx="7581900" cy="2905125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3657600" y="4359954"/>
            <a:ext cx="533400" cy="364445"/>
          </a:xfrm>
          <a:custGeom>
            <a:avLst/>
            <a:gdLst>
              <a:gd name="connsiteX0" fmla="*/ 12700 w 454025"/>
              <a:gd name="connsiteY0" fmla="*/ 298450 h 311150"/>
              <a:gd name="connsiteX1" fmla="*/ 441325 w 454025"/>
              <a:gd name="connsiteY1" fmla="*/ 298450 h 311150"/>
              <a:gd name="connsiteX2" fmla="*/ 441325 w 454025"/>
              <a:gd name="connsiteY2" fmla="*/ 12700 h 311150"/>
              <a:gd name="connsiteX3" fmla="*/ 12700 w 454025"/>
              <a:gd name="connsiteY3" fmla="*/ 12700 h 311150"/>
              <a:gd name="connsiteX4" fmla="*/ 12700 w 454025"/>
              <a:gd name="connsiteY4" fmla="*/ 298450 h 311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4025" h="311150">
                <a:moveTo>
                  <a:pt x="12700" y="298450"/>
                </a:moveTo>
                <a:lnTo>
                  <a:pt x="441325" y="298450"/>
                </a:lnTo>
                <a:lnTo>
                  <a:pt x="441325" y="12700"/>
                </a:lnTo>
                <a:lnTo>
                  <a:pt x="12700" y="12700"/>
                </a:lnTo>
                <a:lnTo>
                  <a:pt x="12700" y="29845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714875" y="4143438"/>
            <a:ext cx="535228" cy="214312"/>
          </a:xfrm>
          <a:custGeom>
            <a:avLst/>
            <a:gdLst>
              <a:gd name="connsiteX0" fmla="*/ 0 w 535228"/>
              <a:gd name="connsiteY0" fmla="*/ 214312 h 214312"/>
              <a:gd name="connsiteX1" fmla="*/ 535228 w 535228"/>
              <a:gd name="connsiteY1" fmla="*/ 214312 h 214312"/>
              <a:gd name="connsiteX2" fmla="*/ 535228 w 535228"/>
              <a:gd name="connsiteY2" fmla="*/ 0 h 214312"/>
              <a:gd name="connsiteX3" fmla="*/ 0 w 535228"/>
              <a:gd name="connsiteY3" fmla="*/ 0 h 214312"/>
              <a:gd name="connsiteX4" fmla="*/ 0 w 535228"/>
              <a:gd name="connsiteY4" fmla="*/ 214312 h 2143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5228" h="214312">
                <a:moveTo>
                  <a:pt x="0" y="214312"/>
                </a:moveTo>
                <a:lnTo>
                  <a:pt x="535228" y="214312"/>
                </a:lnTo>
                <a:lnTo>
                  <a:pt x="535228" y="0"/>
                </a:lnTo>
                <a:lnTo>
                  <a:pt x="0" y="0"/>
                </a:lnTo>
                <a:lnTo>
                  <a:pt x="0" y="21431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4200" y="1143000"/>
            <a:ext cx="3886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点击复制，可获取广告位</a:t>
            </a:r>
            <a:r>
              <a:rPr lang="en-US" altLang="zh-CN" sz="2402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60325" y="5197992"/>
            <a:ext cx="220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rgbClr val="FF0000"/>
                </a:solidFill>
              </a:rPr>
              <a:t>应用审核通过后才会生效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057400"/>
            <a:ext cx="8953500" cy="3114675"/>
          </a:xfrm>
          <a:prstGeom prst="rect">
            <a:avLst/>
          </a:prstGeom>
        </p:spPr>
      </p:pic>
      <p:sp>
        <p:nvSpPr>
          <p:cNvPr id="11" name="Freeform 3"/>
          <p:cNvSpPr/>
          <p:nvPr/>
        </p:nvSpPr>
        <p:spPr>
          <a:xfrm>
            <a:off x="3467075" y="3905365"/>
            <a:ext cx="1239850" cy="1025537"/>
          </a:xfrm>
          <a:custGeom>
            <a:avLst/>
            <a:gdLst>
              <a:gd name="connsiteX0" fmla="*/ 12700 w 1239850"/>
              <a:gd name="connsiteY0" fmla="*/ 1012837 h 1025537"/>
              <a:gd name="connsiteX1" fmla="*/ 1227150 w 1239850"/>
              <a:gd name="connsiteY1" fmla="*/ 1012837 h 1025537"/>
              <a:gd name="connsiteX2" fmla="*/ 1227150 w 1239850"/>
              <a:gd name="connsiteY2" fmla="*/ 12700 h 1025537"/>
              <a:gd name="connsiteX3" fmla="*/ 12700 w 1239850"/>
              <a:gd name="connsiteY3" fmla="*/ 12700 h 1025537"/>
              <a:gd name="connsiteX4" fmla="*/ 12700 w 1239850"/>
              <a:gd name="connsiteY4" fmla="*/ 1012837 h 10255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9850" h="1025537">
                <a:moveTo>
                  <a:pt x="12700" y="1012837"/>
                </a:moveTo>
                <a:lnTo>
                  <a:pt x="1227150" y="1012837"/>
                </a:lnTo>
                <a:lnTo>
                  <a:pt x="1227150" y="12700"/>
                </a:lnTo>
                <a:lnTo>
                  <a:pt x="12700" y="12700"/>
                </a:lnTo>
                <a:lnTo>
                  <a:pt x="12700" y="101283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1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533400" y="192460"/>
            <a:ext cx="77470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                <a:tab pos="381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第三步，下载并集成</a:t>
            </a:r>
            <a:r>
              <a:rPr lang="en-US" altLang="zh-CN" sz="3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SDK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点击下载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SDK</a:t>
            </a:r>
            <a:r>
              <a:rPr lang="en-US" altLang="zh-CN" sz="24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按钮，接入即可</a:t>
            </a:r>
          </a:p>
          <a:p>
            <a:pPr>
              <a:lnSpc>
                <a:spcPts val="2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广告位类型和广告位</a:t>
            </a:r>
            <a:r>
              <a:rPr lang="en-US" altLang="zh-CN" sz="2004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id</a:t>
            </a: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需要在</a:t>
            </a:r>
            <a:r>
              <a:rPr lang="en-US" altLang="zh-CN" sz="2004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SDK</a:t>
            </a: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集成过程中对应好，否则广告位可能</a:t>
            </a:r>
          </a:p>
          <a:p>
            <a:pPr>
              <a:lnSpc>
                <a:spcPts val="2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无法正常接收广告。</a:t>
            </a:r>
          </a:p>
        </p:txBody>
      </p:sp>
      <p:sp>
        <p:nvSpPr>
          <p:cNvPr id="13" name="Freeform 3"/>
          <p:cNvSpPr/>
          <p:nvPr/>
        </p:nvSpPr>
        <p:spPr>
          <a:xfrm>
            <a:off x="1452821" y="3639730"/>
            <a:ext cx="1143000" cy="311150"/>
          </a:xfrm>
          <a:custGeom>
            <a:avLst/>
            <a:gdLst>
              <a:gd name="connsiteX0" fmla="*/ 12700 w 954100"/>
              <a:gd name="connsiteY0" fmla="*/ 298450 h 311150"/>
              <a:gd name="connsiteX1" fmla="*/ 941400 w 954100"/>
              <a:gd name="connsiteY1" fmla="*/ 298450 h 311150"/>
              <a:gd name="connsiteX2" fmla="*/ 941400 w 954100"/>
              <a:gd name="connsiteY2" fmla="*/ 12700 h 311150"/>
              <a:gd name="connsiteX3" fmla="*/ 12700 w 954100"/>
              <a:gd name="connsiteY3" fmla="*/ 12700 h 311150"/>
              <a:gd name="connsiteX4" fmla="*/ 12700 w 954100"/>
              <a:gd name="connsiteY4" fmla="*/ 298450 h 311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4100" h="311150">
                <a:moveTo>
                  <a:pt x="12700" y="298450"/>
                </a:moveTo>
                <a:lnTo>
                  <a:pt x="941400" y="298450"/>
                </a:lnTo>
                <a:lnTo>
                  <a:pt x="941400" y="12700"/>
                </a:lnTo>
                <a:lnTo>
                  <a:pt x="12700" y="12700"/>
                </a:lnTo>
                <a:lnTo>
                  <a:pt x="12700" y="29845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"/>
          <p:cNvSpPr txBox="1"/>
          <p:nvPr/>
        </p:nvSpPr>
        <p:spPr>
          <a:xfrm>
            <a:off x="1270248" y="3565088"/>
            <a:ext cx="182573" cy="20005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5" y="2188176"/>
            <a:ext cx="8686800" cy="3021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3900867"/>
            <a:ext cx="4735021" cy="29384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Freeform 3"/>
          <p:cNvSpPr/>
          <p:nvPr/>
        </p:nvSpPr>
        <p:spPr>
          <a:xfrm>
            <a:off x="5747235" y="6154331"/>
            <a:ext cx="1144524" cy="311150"/>
          </a:xfrm>
          <a:custGeom>
            <a:avLst/>
            <a:gdLst>
              <a:gd name="connsiteX0" fmla="*/ 12700 w 1025537"/>
              <a:gd name="connsiteY0" fmla="*/ 298450 h 311150"/>
              <a:gd name="connsiteX1" fmla="*/ 1012837 w 1025537"/>
              <a:gd name="connsiteY1" fmla="*/ 298450 h 311150"/>
              <a:gd name="connsiteX2" fmla="*/ 1012837 w 1025537"/>
              <a:gd name="connsiteY2" fmla="*/ 12700 h 311150"/>
              <a:gd name="connsiteX3" fmla="*/ 12700 w 1025537"/>
              <a:gd name="connsiteY3" fmla="*/ 12700 h 311150"/>
              <a:gd name="connsiteX4" fmla="*/ 12700 w 1025537"/>
              <a:gd name="connsiteY4" fmla="*/ 298450 h 311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25537" h="311150">
                <a:moveTo>
                  <a:pt x="12700" y="298450"/>
                </a:moveTo>
                <a:lnTo>
                  <a:pt x="1012837" y="298450"/>
                </a:lnTo>
                <a:lnTo>
                  <a:pt x="1012837" y="12700"/>
                </a:lnTo>
                <a:lnTo>
                  <a:pt x="12700" y="12700"/>
                </a:lnTo>
                <a:lnTo>
                  <a:pt x="12700" y="29845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"/>
          <p:cNvSpPr txBox="1"/>
          <p:nvPr/>
        </p:nvSpPr>
        <p:spPr>
          <a:xfrm>
            <a:off x="5284724" y="6219406"/>
            <a:ext cx="30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或②</a:t>
            </a:r>
          </a:p>
        </p:txBody>
      </p:sp>
    </p:spTree>
    <p:extLst>
      <p:ext uri="{BB962C8B-B14F-4D97-AF65-F5344CB8AC3E}">
        <p14:creationId xmlns:p14="http://schemas.microsoft.com/office/powerpoint/2010/main" val="15366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200" y="1066800"/>
            <a:ext cx="3835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SDK</a:t>
            </a:r>
            <a:r>
              <a:rPr lang="en-US" altLang="zh-CN" sz="2400" dirty="0" smtClean="0">
                <a:solidFill>
                  <a:srgbClr val="000000"/>
                </a:solidFill>
                <a:latin typeface="SimSun" pitchFamily="18" charset="0"/>
                <a:cs typeface="SimSun" pitchFamily="18" charset="0"/>
              </a:rPr>
              <a:t>接入完成后，进行测试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84200" y="1485900"/>
            <a:ext cx="5969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将</a:t>
            </a:r>
            <a:r>
              <a:rPr lang="en-US" altLang="zh-CN" sz="2004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Boolean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isTest</a:t>
            </a: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设置为</a:t>
            </a:r>
            <a:r>
              <a:rPr lang="en-US" altLang="zh-CN" sz="2004" dirty="0" smtClean="0">
                <a:solidFill>
                  <a:srgbClr val="7F7F7F"/>
                </a:solidFill>
                <a:latin typeface="Calibri" pitchFamily="18" charset="0"/>
                <a:cs typeface="Calibri" pitchFamily="18" charset="0"/>
              </a:rPr>
              <a:t>true</a:t>
            </a: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来测试广告效果及兼容性。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84200" y="1854200"/>
            <a:ext cx="5001369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如果遇到问题，可以联系360</a:t>
            </a:r>
            <a:r>
              <a:rPr lang="zh-CN" altLang="en-US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移动联盟</a:t>
            </a:r>
            <a:r>
              <a:rPr lang="en-US" altLang="zh-CN" sz="2004" dirty="0" err="1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客服</a:t>
            </a:r>
            <a:r>
              <a:rPr lang="en-US" altLang="zh-CN" sz="2004" dirty="0" smtClean="0">
                <a:solidFill>
                  <a:srgbClr val="7F7F7F"/>
                </a:solidFill>
                <a:latin typeface="SimSun" pitchFamily="18" charset="0"/>
                <a:cs typeface="SimSun" pitchFamily="18" charset="0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514600"/>
            <a:ext cx="2165350" cy="4164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14600"/>
            <a:ext cx="2165351" cy="4164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170</Words>
  <Application>Microsoft Office PowerPoint</Application>
  <PresentationFormat>全屏显示(4:3)</PresentationFormat>
  <Paragraphs>53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SimSun</vt:lpstr>
      <vt:lpstr>SimSun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aaa</cp:lastModifiedBy>
  <cp:revision>7</cp:revision>
  <dcterms:created xsi:type="dcterms:W3CDTF">2006-08-16T00:00:00Z</dcterms:created>
  <dcterms:modified xsi:type="dcterms:W3CDTF">2015-09-23T06:27:58Z</dcterms:modified>
</cp:coreProperties>
</file>