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2" r:id="rId3"/>
    <p:sldId id="258" r:id="rId4"/>
    <p:sldId id="259" r:id="rId5"/>
    <p:sldId id="264" r:id="rId6"/>
    <p:sldId id="265" r:id="rId7"/>
    <p:sldId id="266" r:id="rId8"/>
    <p:sldId id="267" r:id="rId9"/>
    <p:sldId id="284" r:id="rId10"/>
    <p:sldId id="270" r:id="rId11"/>
    <p:sldId id="271" r:id="rId12"/>
    <p:sldId id="285" r:id="rId13"/>
    <p:sldId id="274" r:id="rId14"/>
    <p:sldId id="275" r:id="rId15"/>
    <p:sldId id="276" r:id="rId16"/>
    <p:sldId id="278" r:id="rId17"/>
    <p:sldId id="286" r:id="rId18"/>
    <p:sldId id="289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F5C"/>
    <a:srgbClr val="393DDB"/>
    <a:srgbClr val="318DEE"/>
    <a:srgbClr val="2529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95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579B0B-201F-4FE3-BC82-DD13825DEFE4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1FEC3D-F65E-4694-BE7D-5921FBAF3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579B0B-201F-4FE3-BC82-DD13825DEFE4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1FEC3D-F65E-4694-BE7D-5921FBAF3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579B0B-201F-4FE3-BC82-DD13825DEFE4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1FEC3D-F65E-4694-BE7D-5921FBAF3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579B0B-201F-4FE3-BC82-DD13825DEFE4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1FEC3D-F65E-4694-BE7D-5921FBAF3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579B0B-201F-4FE3-BC82-DD13825DEFE4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1FEC3D-F65E-4694-BE7D-5921FBAF3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579B0B-201F-4FE3-BC82-DD13825DEFE4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1FEC3D-F65E-4694-BE7D-5921FBAF3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579B0B-201F-4FE3-BC82-DD13825DEFE4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1FEC3D-F65E-4694-BE7D-5921FBAF3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579B0B-201F-4FE3-BC82-DD13825DEFE4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1FEC3D-F65E-4694-BE7D-5921FBAF3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579B0B-201F-4FE3-BC82-DD13825DEFE4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1FEC3D-F65E-4694-BE7D-5921FBAF3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579B0B-201F-4FE3-BC82-DD13825DEFE4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1FEC3D-F65E-4694-BE7D-5921FBAF3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579B0B-201F-4FE3-BC82-DD13825DEFE4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1FEC3D-F65E-4694-BE7D-5921FBAF3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579B0B-201F-4FE3-BC82-DD13825DEFE4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1FEC3D-F65E-4694-BE7D-5921FBAF3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Freeform 6"/>
          <p:cNvSpPr/>
          <p:nvPr/>
        </p:nvSpPr>
        <p:spPr bwMode="auto">
          <a:xfrm>
            <a:off x="5543550" y="2409064"/>
            <a:ext cx="9772650" cy="5641976"/>
          </a:xfrm>
          <a:custGeom>
            <a:avLst/>
            <a:gdLst>
              <a:gd name="T0" fmla="*/ 234 w 5962"/>
              <a:gd name="T1" fmla="*/ 1585 h 3442"/>
              <a:gd name="T2" fmla="*/ 2981 w 5962"/>
              <a:gd name="T3" fmla="*/ 0 h 3442"/>
              <a:gd name="T4" fmla="*/ 5728 w 5962"/>
              <a:gd name="T5" fmla="*/ 1585 h 3442"/>
              <a:gd name="T6" fmla="*/ 5962 w 5962"/>
              <a:gd name="T7" fmla="*/ 1585 h 3442"/>
              <a:gd name="T8" fmla="*/ 5962 w 5962"/>
              <a:gd name="T9" fmla="*/ 1721 h 3442"/>
              <a:gd name="T10" fmla="*/ 2981 w 5962"/>
              <a:gd name="T11" fmla="*/ 3442 h 3442"/>
              <a:gd name="T12" fmla="*/ 0 w 5962"/>
              <a:gd name="T13" fmla="*/ 1721 h 3442"/>
              <a:gd name="T14" fmla="*/ 0 w 5962"/>
              <a:gd name="T15" fmla="*/ 1585 h 3442"/>
              <a:gd name="T16" fmla="*/ 234 w 5962"/>
              <a:gd name="T17" fmla="*/ 1585 h 3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62" h="3442">
                <a:moveTo>
                  <a:pt x="234" y="1585"/>
                </a:moveTo>
                <a:lnTo>
                  <a:pt x="2981" y="0"/>
                </a:lnTo>
                <a:lnTo>
                  <a:pt x="5728" y="1585"/>
                </a:lnTo>
                <a:lnTo>
                  <a:pt x="5962" y="1585"/>
                </a:lnTo>
                <a:lnTo>
                  <a:pt x="5962" y="1721"/>
                </a:lnTo>
                <a:lnTo>
                  <a:pt x="2981" y="3442"/>
                </a:lnTo>
                <a:lnTo>
                  <a:pt x="0" y="1721"/>
                </a:lnTo>
                <a:lnTo>
                  <a:pt x="0" y="1585"/>
                </a:lnTo>
                <a:lnTo>
                  <a:pt x="234" y="158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4" name="Freeform 8"/>
          <p:cNvSpPr/>
          <p:nvPr/>
        </p:nvSpPr>
        <p:spPr bwMode="auto">
          <a:xfrm>
            <a:off x="5543550" y="2186140"/>
            <a:ext cx="9772650" cy="5641976"/>
          </a:xfrm>
          <a:custGeom>
            <a:avLst/>
            <a:gdLst>
              <a:gd name="T0" fmla="*/ 5962 w 5962"/>
              <a:gd name="T1" fmla="*/ 1721 h 3442"/>
              <a:gd name="T2" fmla="*/ 2981 w 5962"/>
              <a:gd name="T3" fmla="*/ 3442 h 3442"/>
              <a:gd name="T4" fmla="*/ 0 w 5962"/>
              <a:gd name="T5" fmla="*/ 1721 h 3442"/>
              <a:gd name="T6" fmla="*/ 2981 w 5962"/>
              <a:gd name="T7" fmla="*/ 0 h 3442"/>
              <a:gd name="T8" fmla="*/ 5962 w 5962"/>
              <a:gd name="T9" fmla="*/ 1721 h 3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62" h="3442">
                <a:moveTo>
                  <a:pt x="5962" y="1721"/>
                </a:moveTo>
                <a:lnTo>
                  <a:pt x="2981" y="3442"/>
                </a:lnTo>
                <a:lnTo>
                  <a:pt x="0" y="1721"/>
                </a:lnTo>
                <a:lnTo>
                  <a:pt x="2981" y="0"/>
                </a:lnTo>
                <a:lnTo>
                  <a:pt x="5962" y="172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4" name="TextBox 891"/>
          <p:cNvSpPr txBox="1"/>
          <p:nvPr/>
        </p:nvSpPr>
        <p:spPr>
          <a:xfrm>
            <a:off x="5187637" y="2739147"/>
            <a:ext cx="7544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基于深度学习的行人检测算法研究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6508093" y="3814357"/>
            <a:ext cx="5489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Research on pedestrian detection algorithm based on deep learning</a:t>
            </a:r>
          </a:p>
          <a:p>
            <a:r>
              <a:rPr lang="en-US" altLang="zh-CN" sz="1400" dirty="0"/>
              <a:t> </a:t>
            </a:r>
          </a:p>
        </p:txBody>
      </p:sp>
      <p:grpSp>
        <p:nvGrpSpPr>
          <p:cNvPr id="806" name="组合 805"/>
          <p:cNvGrpSpPr/>
          <p:nvPr/>
        </p:nvGrpSpPr>
        <p:grpSpPr>
          <a:xfrm>
            <a:off x="7322398" y="4660585"/>
            <a:ext cx="2887077" cy="468000"/>
            <a:chOff x="4666248" y="4096573"/>
            <a:chExt cx="2887077" cy="468000"/>
          </a:xfrm>
        </p:grpSpPr>
        <p:grpSp>
          <p:nvGrpSpPr>
            <p:cNvPr id="807" name="组合 806"/>
            <p:cNvGrpSpPr/>
            <p:nvPr/>
          </p:nvGrpSpPr>
          <p:grpSpPr>
            <a:xfrm>
              <a:off x="4666248" y="4096573"/>
              <a:ext cx="1328472" cy="468000"/>
              <a:chOff x="4900613" y="4067568"/>
              <a:chExt cx="1328472" cy="468000"/>
            </a:xfrm>
          </p:grpSpPr>
          <p:sp>
            <p:nvSpPr>
              <p:cNvPr id="811" name="矩形 810"/>
              <p:cNvSpPr/>
              <p:nvPr/>
            </p:nvSpPr>
            <p:spPr>
              <a:xfrm>
                <a:off x="4900613" y="4067568"/>
                <a:ext cx="1328472" cy="468000"/>
              </a:xfrm>
              <a:prstGeom prst="rect">
                <a:avLst/>
              </a:prstGeom>
              <a:solidFill>
                <a:srgbClr val="393D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2" name="文本框 811"/>
              <p:cNvSpPr txBox="1"/>
              <p:nvPr/>
            </p:nvSpPr>
            <p:spPr>
              <a:xfrm>
                <a:off x="4927231" y="4163069"/>
                <a:ext cx="12752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答辩者：刘双才</a:t>
                </a:r>
              </a:p>
            </p:txBody>
          </p:sp>
        </p:grpSp>
        <p:grpSp>
          <p:nvGrpSpPr>
            <p:cNvPr id="808" name="组合 807"/>
            <p:cNvGrpSpPr/>
            <p:nvPr/>
          </p:nvGrpSpPr>
          <p:grpSpPr>
            <a:xfrm>
              <a:off x="6081619" y="4096573"/>
              <a:ext cx="1471706" cy="468000"/>
              <a:chOff x="4900613" y="4071473"/>
              <a:chExt cx="1471706" cy="468000"/>
            </a:xfrm>
          </p:grpSpPr>
          <p:sp>
            <p:nvSpPr>
              <p:cNvPr id="809" name="矩形 808"/>
              <p:cNvSpPr/>
              <p:nvPr/>
            </p:nvSpPr>
            <p:spPr>
              <a:xfrm>
                <a:off x="4900613" y="4071473"/>
                <a:ext cx="1471706" cy="46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0" name="文本框 809"/>
              <p:cNvSpPr txBox="1"/>
              <p:nvPr/>
            </p:nvSpPr>
            <p:spPr>
              <a:xfrm>
                <a:off x="4927231" y="4166974"/>
                <a:ext cx="1445088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指导老师：马慧</a:t>
                </a:r>
              </a:p>
            </p:txBody>
          </p:sp>
        </p:grpSp>
      </p:grpSp>
      <p:sp>
        <p:nvSpPr>
          <p:cNvPr id="813" name="矩形 812"/>
          <p:cNvSpPr/>
          <p:nvPr/>
        </p:nvSpPr>
        <p:spPr>
          <a:xfrm>
            <a:off x="7017765" y="1980185"/>
            <a:ext cx="38843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黑龙江大学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模式识别与智能系统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c3cd04e0a88b5d482d55f2f88efc485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1157605"/>
            <a:ext cx="5059680" cy="45427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6231758" y="2999184"/>
            <a:ext cx="5827236" cy="1090617"/>
            <a:chOff x="3135479" y="2275517"/>
            <a:chExt cx="5827236" cy="1090617"/>
          </a:xfrm>
        </p:grpSpPr>
        <p:sp>
          <p:nvSpPr>
            <p:cNvPr id="38" name="矩形 37"/>
            <p:cNvSpPr/>
            <p:nvPr/>
          </p:nvSpPr>
          <p:spPr>
            <a:xfrm>
              <a:off x="3135479" y="2275517"/>
              <a:ext cx="5827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基于深度学习的行人检测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5644593" y="3330134"/>
              <a:ext cx="914400" cy="36000"/>
            </a:xfrm>
            <a:prstGeom prst="rect">
              <a:avLst/>
            </a:prstGeom>
            <a:solidFill>
              <a:srgbClr val="1B3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634636" y="1836028"/>
            <a:ext cx="1075877" cy="1075877"/>
            <a:chOff x="5483116" y="746065"/>
            <a:chExt cx="1225767" cy="1225767"/>
          </a:xfrm>
        </p:grpSpPr>
        <p:sp>
          <p:nvSpPr>
            <p:cNvPr id="36" name="椭圆 35"/>
            <p:cNvSpPr/>
            <p:nvPr/>
          </p:nvSpPr>
          <p:spPr>
            <a:xfrm>
              <a:off x="5483116" y="746065"/>
              <a:ext cx="1225767" cy="1225767"/>
            </a:xfrm>
            <a:prstGeom prst="ellipse">
              <a:avLst/>
            </a:prstGeom>
            <a:solidFill>
              <a:srgbClr val="393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07"/>
            <p:cNvSpPr>
              <a:spLocks noChangeArrowheads="1"/>
            </p:cNvSpPr>
            <p:nvPr/>
          </p:nvSpPr>
          <p:spPr bwMode="auto">
            <a:xfrm>
              <a:off x="5933518" y="1222530"/>
              <a:ext cx="336550" cy="336550"/>
            </a:xfrm>
            <a:custGeom>
              <a:avLst/>
              <a:gdLst>
                <a:gd name="T0" fmla="*/ 699 w 935"/>
                <a:gd name="T1" fmla="*/ 934 h 935"/>
                <a:gd name="T2" fmla="*/ 699 w 935"/>
                <a:gd name="T3" fmla="*/ 699 h 935"/>
                <a:gd name="T4" fmla="*/ 934 w 935"/>
                <a:gd name="T5" fmla="*/ 699 h 935"/>
                <a:gd name="T6" fmla="*/ 934 w 935"/>
                <a:gd name="T7" fmla="*/ 934 h 935"/>
                <a:gd name="T8" fmla="*/ 699 w 935"/>
                <a:gd name="T9" fmla="*/ 934 h 935"/>
                <a:gd name="T10" fmla="*/ 699 w 935"/>
                <a:gd name="T11" fmla="*/ 584 h 935"/>
                <a:gd name="T12" fmla="*/ 699 w 935"/>
                <a:gd name="T13" fmla="*/ 350 h 935"/>
                <a:gd name="T14" fmla="*/ 934 w 935"/>
                <a:gd name="T15" fmla="*/ 350 h 935"/>
                <a:gd name="T16" fmla="*/ 934 w 935"/>
                <a:gd name="T17" fmla="*/ 584 h 935"/>
                <a:gd name="T18" fmla="*/ 699 w 935"/>
                <a:gd name="T19" fmla="*/ 584 h 935"/>
                <a:gd name="T20" fmla="*/ 349 w 935"/>
                <a:gd name="T21" fmla="*/ 235 h 935"/>
                <a:gd name="T22" fmla="*/ 349 w 935"/>
                <a:gd name="T23" fmla="*/ 0 h 935"/>
                <a:gd name="T24" fmla="*/ 584 w 935"/>
                <a:gd name="T25" fmla="*/ 0 h 935"/>
                <a:gd name="T26" fmla="*/ 584 w 935"/>
                <a:gd name="T27" fmla="*/ 235 h 935"/>
                <a:gd name="T28" fmla="*/ 349 w 935"/>
                <a:gd name="T29" fmla="*/ 235 h 935"/>
                <a:gd name="T30" fmla="*/ 699 w 935"/>
                <a:gd name="T31" fmla="*/ 0 h 935"/>
                <a:gd name="T32" fmla="*/ 934 w 935"/>
                <a:gd name="T33" fmla="*/ 0 h 935"/>
                <a:gd name="T34" fmla="*/ 934 w 935"/>
                <a:gd name="T35" fmla="*/ 235 h 935"/>
                <a:gd name="T36" fmla="*/ 699 w 935"/>
                <a:gd name="T37" fmla="*/ 235 h 935"/>
                <a:gd name="T38" fmla="*/ 699 w 935"/>
                <a:gd name="T39" fmla="*/ 0 h 935"/>
                <a:gd name="T40" fmla="*/ 349 w 935"/>
                <a:gd name="T41" fmla="*/ 584 h 935"/>
                <a:gd name="T42" fmla="*/ 349 w 935"/>
                <a:gd name="T43" fmla="*/ 350 h 935"/>
                <a:gd name="T44" fmla="*/ 584 w 935"/>
                <a:gd name="T45" fmla="*/ 350 h 935"/>
                <a:gd name="T46" fmla="*/ 584 w 935"/>
                <a:gd name="T47" fmla="*/ 584 h 935"/>
                <a:gd name="T48" fmla="*/ 349 w 935"/>
                <a:gd name="T49" fmla="*/ 584 h 935"/>
                <a:gd name="T50" fmla="*/ 0 w 935"/>
                <a:gd name="T51" fmla="*/ 584 h 935"/>
                <a:gd name="T52" fmla="*/ 0 w 935"/>
                <a:gd name="T53" fmla="*/ 350 h 935"/>
                <a:gd name="T54" fmla="*/ 235 w 935"/>
                <a:gd name="T55" fmla="*/ 350 h 935"/>
                <a:gd name="T56" fmla="*/ 235 w 935"/>
                <a:gd name="T57" fmla="*/ 584 h 935"/>
                <a:gd name="T58" fmla="*/ 0 w 935"/>
                <a:gd name="T59" fmla="*/ 584 h 935"/>
                <a:gd name="T60" fmla="*/ 0 w 935"/>
                <a:gd name="T61" fmla="*/ 934 h 935"/>
                <a:gd name="T62" fmla="*/ 0 w 935"/>
                <a:gd name="T63" fmla="*/ 699 h 935"/>
                <a:gd name="T64" fmla="*/ 235 w 935"/>
                <a:gd name="T65" fmla="*/ 699 h 935"/>
                <a:gd name="T66" fmla="*/ 235 w 935"/>
                <a:gd name="T67" fmla="*/ 934 h 935"/>
                <a:gd name="T68" fmla="*/ 0 w 935"/>
                <a:gd name="T69" fmla="*/ 934 h 935"/>
                <a:gd name="T70" fmla="*/ 349 w 935"/>
                <a:gd name="T71" fmla="*/ 934 h 935"/>
                <a:gd name="T72" fmla="*/ 349 w 935"/>
                <a:gd name="T73" fmla="*/ 699 h 935"/>
                <a:gd name="T74" fmla="*/ 584 w 935"/>
                <a:gd name="T75" fmla="*/ 699 h 935"/>
                <a:gd name="T76" fmla="*/ 584 w 935"/>
                <a:gd name="T77" fmla="*/ 934 h 935"/>
                <a:gd name="T78" fmla="*/ 349 w 935"/>
                <a:gd name="T79" fmla="*/ 934 h 935"/>
                <a:gd name="T80" fmla="*/ 0 w 935"/>
                <a:gd name="T81" fmla="*/ 235 h 935"/>
                <a:gd name="T82" fmla="*/ 0 w 935"/>
                <a:gd name="T83" fmla="*/ 0 h 935"/>
                <a:gd name="T84" fmla="*/ 235 w 935"/>
                <a:gd name="T85" fmla="*/ 0 h 935"/>
                <a:gd name="T86" fmla="*/ 235 w 935"/>
                <a:gd name="T87" fmla="*/ 235 h 935"/>
                <a:gd name="T88" fmla="*/ 0 w 935"/>
                <a:gd name="T89" fmla="*/ 23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5" h="935">
                  <a:moveTo>
                    <a:pt x="699" y="934"/>
                  </a:moveTo>
                  <a:lnTo>
                    <a:pt x="699" y="699"/>
                  </a:lnTo>
                  <a:lnTo>
                    <a:pt x="934" y="699"/>
                  </a:lnTo>
                  <a:lnTo>
                    <a:pt x="934" y="934"/>
                  </a:lnTo>
                  <a:lnTo>
                    <a:pt x="699" y="934"/>
                  </a:lnTo>
                  <a:close/>
                  <a:moveTo>
                    <a:pt x="699" y="584"/>
                  </a:moveTo>
                  <a:lnTo>
                    <a:pt x="699" y="350"/>
                  </a:lnTo>
                  <a:lnTo>
                    <a:pt x="934" y="350"/>
                  </a:lnTo>
                  <a:lnTo>
                    <a:pt x="934" y="584"/>
                  </a:lnTo>
                  <a:lnTo>
                    <a:pt x="699" y="584"/>
                  </a:lnTo>
                  <a:close/>
                  <a:moveTo>
                    <a:pt x="349" y="235"/>
                  </a:moveTo>
                  <a:lnTo>
                    <a:pt x="349" y="0"/>
                  </a:lnTo>
                  <a:lnTo>
                    <a:pt x="584" y="0"/>
                  </a:lnTo>
                  <a:lnTo>
                    <a:pt x="584" y="235"/>
                  </a:lnTo>
                  <a:lnTo>
                    <a:pt x="349" y="235"/>
                  </a:lnTo>
                  <a:close/>
                  <a:moveTo>
                    <a:pt x="699" y="0"/>
                  </a:moveTo>
                  <a:lnTo>
                    <a:pt x="934" y="0"/>
                  </a:lnTo>
                  <a:lnTo>
                    <a:pt x="934" y="235"/>
                  </a:lnTo>
                  <a:lnTo>
                    <a:pt x="699" y="235"/>
                  </a:lnTo>
                  <a:lnTo>
                    <a:pt x="699" y="0"/>
                  </a:lnTo>
                  <a:close/>
                  <a:moveTo>
                    <a:pt x="349" y="584"/>
                  </a:moveTo>
                  <a:lnTo>
                    <a:pt x="349" y="350"/>
                  </a:lnTo>
                  <a:lnTo>
                    <a:pt x="584" y="350"/>
                  </a:lnTo>
                  <a:lnTo>
                    <a:pt x="584" y="584"/>
                  </a:lnTo>
                  <a:lnTo>
                    <a:pt x="349" y="584"/>
                  </a:lnTo>
                  <a:close/>
                  <a:moveTo>
                    <a:pt x="0" y="584"/>
                  </a:moveTo>
                  <a:lnTo>
                    <a:pt x="0" y="350"/>
                  </a:lnTo>
                  <a:lnTo>
                    <a:pt x="235" y="350"/>
                  </a:lnTo>
                  <a:lnTo>
                    <a:pt x="235" y="584"/>
                  </a:lnTo>
                  <a:lnTo>
                    <a:pt x="0" y="584"/>
                  </a:lnTo>
                  <a:close/>
                  <a:moveTo>
                    <a:pt x="0" y="934"/>
                  </a:moveTo>
                  <a:lnTo>
                    <a:pt x="0" y="699"/>
                  </a:lnTo>
                  <a:lnTo>
                    <a:pt x="235" y="699"/>
                  </a:lnTo>
                  <a:lnTo>
                    <a:pt x="235" y="934"/>
                  </a:lnTo>
                  <a:lnTo>
                    <a:pt x="0" y="934"/>
                  </a:lnTo>
                  <a:close/>
                  <a:moveTo>
                    <a:pt x="349" y="934"/>
                  </a:moveTo>
                  <a:lnTo>
                    <a:pt x="349" y="699"/>
                  </a:lnTo>
                  <a:lnTo>
                    <a:pt x="584" y="699"/>
                  </a:lnTo>
                  <a:lnTo>
                    <a:pt x="584" y="934"/>
                  </a:lnTo>
                  <a:lnTo>
                    <a:pt x="349" y="934"/>
                  </a:lnTo>
                  <a:close/>
                  <a:moveTo>
                    <a:pt x="0" y="235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5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endParaRPr lang="en-US"/>
            </a:p>
          </p:txBody>
        </p:sp>
      </p:grpSp>
      <p:pic>
        <p:nvPicPr>
          <p:cNvPr id="2" name="图片 1" descr="c3cd04e0a88b5d482d55f2f88efc485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1157605"/>
            <a:ext cx="5059680" cy="45427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40948" y="313449"/>
            <a:ext cx="6665594" cy="307777"/>
            <a:chOff x="3949700" y="255393"/>
            <a:chExt cx="6665594" cy="307777"/>
          </a:xfrm>
          <a:solidFill>
            <a:srgbClr val="1B3073"/>
          </a:solidFill>
        </p:grpSpPr>
        <p:sp>
          <p:nvSpPr>
            <p:cNvPr id="5" name="箭头: 五边形 8"/>
            <p:cNvSpPr/>
            <p:nvPr/>
          </p:nvSpPr>
          <p:spPr>
            <a:xfrm flipH="1">
              <a:off x="3949700" y="255393"/>
              <a:ext cx="6665594" cy="307777"/>
            </a:xfrm>
            <a:prstGeom prst="homePlate">
              <a:avLst/>
            </a:prstGeom>
            <a:solidFill>
              <a:srgbClr val="393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175831" y="263549"/>
              <a:ext cx="3382191" cy="276999"/>
              <a:chOff x="4175831" y="263549"/>
              <a:chExt cx="3382191" cy="276999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4175831" y="263549"/>
                <a:ext cx="16439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人生阶梯从这里开始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630891" y="288822"/>
                <a:ext cx="1927131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LADDER STARTS HERE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869189" y="203950"/>
            <a:ext cx="315547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CenterNet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模型框架</a:t>
            </a:r>
          </a:p>
        </p:txBody>
      </p:sp>
      <p:sp>
        <p:nvSpPr>
          <p:cNvPr id="65" name="椭圆 64"/>
          <p:cNvSpPr/>
          <p:nvPr/>
        </p:nvSpPr>
        <p:spPr>
          <a:xfrm>
            <a:off x="265512" y="183803"/>
            <a:ext cx="505113" cy="505113"/>
          </a:xfrm>
          <a:prstGeom prst="ellipse">
            <a:avLst/>
          </a:prstGeom>
          <a:solidFill>
            <a:srgbClr val="393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65512" y="21121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7194ADB6-D079-432D-8F61-F3FA8FE3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4" y="1700397"/>
            <a:ext cx="5486086" cy="329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6860F4D9-44CA-4933-9DB3-E60D28BF8593}"/>
              </a:ext>
            </a:extLst>
          </p:cNvPr>
          <p:cNvGrpSpPr/>
          <p:nvPr/>
        </p:nvGrpSpPr>
        <p:grpSpPr>
          <a:xfrm>
            <a:off x="6672015" y="1830296"/>
            <a:ext cx="4827399" cy="2445407"/>
            <a:chOff x="4980858" y="2236882"/>
            <a:chExt cx="5581503" cy="1753272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5C2155E-F474-46D0-8695-A99CB9D14559}"/>
                </a:ext>
              </a:extLst>
            </p:cNvPr>
            <p:cNvSpPr/>
            <p:nvPr/>
          </p:nvSpPr>
          <p:spPr>
            <a:xfrm>
              <a:off x="4980860" y="2236882"/>
              <a:ext cx="5581501" cy="419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CenterNet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网络是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anchor-free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算法，主要是针对行人中心点进行的检测的算法。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C15D666-93C0-4A14-8124-F4514EA08DCB}"/>
                </a:ext>
              </a:extLst>
            </p:cNvPr>
            <p:cNvSpPr/>
            <p:nvPr/>
          </p:nvSpPr>
          <p:spPr>
            <a:xfrm>
              <a:off x="4980858" y="2992152"/>
              <a:ext cx="5581501" cy="419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模型框架主要由三部分构成，数据处理，主干网络，函数损失。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C696605-CA5A-495B-B273-16EC1BEC3508}"/>
                </a:ext>
              </a:extLst>
            </p:cNvPr>
            <p:cNvSpPr/>
            <p:nvPr/>
          </p:nvSpPr>
          <p:spPr>
            <a:xfrm>
              <a:off x="4980858" y="3747422"/>
              <a:ext cx="5581501" cy="242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主干网络主要包括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Hourgalss-104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DLA-34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300923E0-213C-4AF2-8CAD-6A994C21D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69" y="5299969"/>
            <a:ext cx="4199765" cy="13540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40948" y="313449"/>
            <a:ext cx="6665594" cy="307777"/>
            <a:chOff x="3949700" y="255393"/>
            <a:chExt cx="6665594" cy="307777"/>
          </a:xfrm>
          <a:solidFill>
            <a:srgbClr val="1B3073"/>
          </a:solidFill>
        </p:grpSpPr>
        <p:sp>
          <p:nvSpPr>
            <p:cNvPr id="5" name="箭头: 五边形 8"/>
            <p:cNvSpPr/>
            <p:nvPr/>
          </p:nvSpPr>
          <p:spPr>
            <a:xfrm flipH="1">
              <a:off x="3949700" y="255393"/>
              <a:ext cx="6665594" cy="307777"/>
            </a:xfrm>
            <a:prstGeom prst="homePlate">
              <a:avLst/>
            </a:prstGeom>
            <a:solidFill>
              <a:srgbClr val="393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175831" y="263549"/>
              <a:ext cx="3382191" cy="276999"/>
              <a:chOff x="4175831" y="263549"/>
              <a:chExt cx="3382191" cy="276999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4175831" y="263549"/>
                <a:ext cx="16439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人生阶梯从这里开始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630891" y="288822"/>
                <a:ext cx="1927131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LADDER STARTS HERE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869189" y="203950"/>
            <a:ext cx="315547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CenterNet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模型结果</a:t>
            </a:r>
          </a:p>
        </p:txBody>
      </p:sp>
      <p:sp>
        <p:nvSpPr>
          <p:cNvPr id="65" name="椭圆 64"/>
          <p:cNvSpPr/>
          <p:nvPr/>
        </p:nvSpPr>
        <p:spPr>
          <a:xfrm>
            <a:off x="265512" y="183803"/>
            <a:ext cx="505113" cy="505113"/>
          </a:xfrm>
          <a:prstGeom prst="ellipse">
            <a:avLst/>
          </a:prstGeom>
          <a:solidFill>
            <a:srgbClr val="393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65512" y="21121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C6D1EF3-126D-4E5E-B153-3DC9C96B3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68442"/>
              </p:ext>
            </p:extLst>
          </p:nvPr>
        </p:nvGraphicFramePr>
        <p:xfrm>
          <a:off x="1157055" y="2431721"/>
          <a:ext cx="4485533" cy="23355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120">
                  <a:extLst>
                    <a:ext uri="{9D8B030D-6E8A-4147-A177-3AD203B41FA5}">
                      <a16:colId xmlns:a16="http://schemas.microsoft.com/office/drawing/2014/main" val="2958810439"/>
                    </a:ext>
                  </a:extLst>
                </a:gridCol>
                <a:gridCol w="851717">
                  <a:extLst>
                    <a:ext uri="{9D8B030D-6E8A-4147-A177-3AD203B41FA5}">
                      <a16:colId xmlns:a16="http://schemas.microsoft.com/office/drawing/2014/main" val="895421793"/>
                    </a:ext>
                  </a:extLst>
                </a:gridCol>
                <a:gridCol w="1131396">
                  <a:extLst>
                    <a:ext uri="{9D8B030D-6E8A-4147-A177-3AD203B41FA5}">
                      <a16:colId xmlns:a16="http://schemas.microsoft.com/office/drawing/2014/main" val="70270711"/>
                    </a:ext>
                  </a:extLst>
                </a:gridCol>
                <a:gridCol w="1324300">
                  <a:extLst>
                    <a:ext uri="{9D8B030D-6E8A-4147-A177-3AD203B41FA5}">
                      <a16:colId xmlns:a16="http://schemas.microsoft.com/office/drawing/2014/main" val="3224624452"/>
                    </a:ext>
                  </a:extLst>
                </a:gridCol>
              </a:tblGrid>
              <a:tr h="291948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Single Scale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AP-1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AP-2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Time(</a:t>
                      </a:r>
                      <a:r>
                        <a:rPr lang="en-US" sz="1200" kern="100" dirty="0" err="1">
                          <a:effectLst/>
                        </a:rPr>
                        <a:t>ms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en-US" sz="1200" kern="100" dirty="0" err="1">
                          <a:effectLst/>
                        </a:rPr>
                        <a:t>img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680508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Hourglass-104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33.4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79.3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77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3024870"/>
                  </a:ext>
                </a:extLst>
              </a:tr>
              <a:tr h="291948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DLA-34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38.8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79.9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28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1387619"/>
                  </a:ext>
                </a:extLst>
              </a:tr>
              <a:tr h="291948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Multi Scale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254490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Hourglass-104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35.1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80.1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365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4762770"/>
                  </a:ext>
                </a:extLst>
              </a:tr>
              <a:tr h="291948"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</a:rPr>
                        <a:t>DLA-34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39.5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80.2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127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247651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881D1BD2-F769-41DB-9695-8E041451854E}"/>
              </a:ext>
            </a:extLst>
          </p:cNvPr>
          <p:cNvSpPr txBox="1"/>
          <p:nvPr/>
        </p:nvSpPr>
        <p:spPr>
          <a:xfrm>
            <a:off x="962501" y="1851318"/>
            <a:ext cx="49556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单尺度和多尺度下两个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backbone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对应的两个不同数据集（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AP-1:Caltech,AP-2:ETH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）的结果</a:t>
            </a:r>
          </a:p>
        </p:txBody>
      </p:sp>
      <p:pic>
        <p:nvPicPr>
          <p:cNvPr id="3" name="图片 2" descr="c3cd04e0a88b5d482d55f2f88efc485a">
            <a:extLst>
              <a:ext uri="{FF2B5EF4-FFF2-40B4-BE49-F238E27FC236}">
                <a16:creationId xmlns:a16="http://schemas.microsoft.com/office/drawing/2014/main" id="{DC3A39CC-7150-495A-92D3-1998CB5C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414" y="1441690"/>
            <a:ext cx="5059680" cy="454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47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6940233" y="3125094"/>
            <a:ext cx="4288353" cy="1078372"/>
            <a:chOff x="3957619" y="2287762"/>
            <a:chExt cx="4288353" cy="1078372"/>
          </a:xfrm>
        </p:grpSpPr>
        <p:sp>
          <p:nvSpPr>
            <p:cNvPr id="38" name="矩形 37"/>
            <p:cNvSpPr/>
            <p:nvPr/>
          </p:nvSpPr>
          <p:spPr>
            <a:xfrm>
              <a:off x="3957619" y="2287762"/>
              <a:ext cx="428835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重难点行人的研究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5644593" y="3330134"/>
              <a:ext cx="914400" cy="36000"/>
            </a:xfrm>
            <a:prstGeom prst="rect">
              <a:avLst/>
            </a:prstGeom>
            <a:solidFill>
              <a:srgbClr val="1B3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520971" y="1949693"/>
            <a:ext cx="1075877" cy="1075877"/>
            <a:chOff x="5483116" y="746065"/>
            <a:chExt cx="1225767" cy="1225767"/>
          </a:xfrm>
        </p:grpSpPr>
        <p:sp>
          <p:nvSpPr>
            <p:cNvPr id="36" name="椭圆 35"/>
            <p:cNvSpPr/>
            <p:nvPr/>
          </p:nvSpPr>
          <p:spPr>
            <a:xfrm>
              <a:off x="5483116" y="746065"/>
              <a:ext cx="1225767" cy="1225767"/>
            </a:xfrm>
            <a:prstGeom prst="ellipse">
              <a:avLst/>
            </a:prstGeom>
            <a:solidFill>
              <a:srgbClr val="393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07"/>
            <p:cNvSpPr>
              <a:spLocks noChangeArrowheads="1"/>
            </p:cNvSpPr>
            <p:nvPr/>
          </p:nvSpPr>
          <p:spPr bwMode="auto">
            <a:xfrm>
              <a:off x="5933518" y="1222530"/>
              <a:ext cx="336550" cy="336550"/>
            </a:xfrm>
            <a:custGeom>
              <a:avLst/>
              <a:gdLst>
                <a:gd name="T0" fmla="*/ 699 w 935"/>
                <a:gd name="T1" fmla="*/ 934 h 935"/>
                <a:gd name="T2" fmla="*/ 699 w 935"/>
                <a:gd name="T3" fmla="*/ 699 h 935"/>
                <a:gd name="T4" fmla="*/ 934 w 935"/>
                <a:gd name="T5" fmla="*/ 699 h 935"/>
                <a:gd name="T6" fmla="*/ 934 w 935"/>
                <a:gd name="T7" fmla="*/ 934 h 935"/>
                <a:gd name="T8" fmla="*/ 699 w 935"/>
                <a:gd name="T9" fmla="*/ 934 h 935"/>
                <a:gd name="T10" fmla="*/ 699 w 935"/>
                <a:gd name="T11" fmla="*/ 584 h 935"/>
                <a:gd name="T12" fmla="*/ 699 w 935"/>
                <a:gd name="T13" fmla="*/ 350 h 935"/>
                <a:gd name="T14" fmla="*/ 934 w 935"/>
                <a:gd name="T15" fmla="*/ 350 h 935"/>
                <a:gd name="T16" fmla="*/ 934 w 935"/>
                <a:gd name="T17" fmla="*/ 584 h 935"/>
                <a:gd name="T18" fmla="*/ 699 w 935"/>
                <a:gd name="T19" fmla="*/ 584 h 935"/>
                <a:gd name="T20" fmla="*/ 349 w 935"/>
                <a:gd name="T21" fmla="*/ 235 h 935"/>
                <a:gd name="T22" fmla="*/ 349 w 935"/>
                <a:gd name="T23" fmla="*/ 0 h 935"/>
                <a:gd name="T24" fmla="*/ 584 w 935"/>
                <a:gd name="T25" fmla="*/ 0 h 935"/>
                <a:gd name="T26" fmla="*/ 584 w 935"/>
                <a:gd name="T27" fmla="*/ 235 h 935"/>
                <a:gd name="T28" fmla="*/ 349 w 935"/>
                <a:gd name="T29" fmla="*/ 235 h 935"/>
                <a:gd name="T30" fmla="*/ 699 w 935"/>
                <a:gd name="T31" fmla="*/ 0 h 935"/>
                <a:gd name="T32" fmla="*/ 934 w 935"/>
                <a:gd name="T33" fmla="*/ 0 h 935"/>
                <a:gd name="T34" fmla="*/ 934 w 935"/>
                <a:gd name="T35" fmla="*/ 235 h 935"/>
                <a:gd name="T36" fmla="*/ 699 w 935"/>
                <a:gd name="T37" fmla="*/ 235 h 935"/>
                <a:gd name="T38" fmla="*/ 699 w 935"/>
                <a:gd name="T39" fmla="*/ 0 h 935"/>
                <a:gd name="T40" fmla="*/ 349 w 935"/>
                <a:gd name="T41" fmla="*/ 584 h 935"/>
                <a:gd name="T42" fmla="*/ 349 w 935"/>
                <a:gd name="T43" fmla="*/ 350 h 935"/>
                <a:gd name="T44" fmla="*/ 584 w 935"/>
                <a:gd name="T45" fmla="*/ 350 h 935"/>
                <a:gd name="T46" fmla="*/ 584 w 935"/>
                <a:gd name="T47" fmla="*/ 584 h 935"/>
                <a:gd name="T48" fmla="*/ 349 w 935"/>
                <a:gd name="T49" fmla="*/ 584 h 935"/>
                <a:gd name="T50" fmla="*/ 0 w 935"/>
                <a:gd name="T51" fmla="*/ 584 h 935"/>
                <a:gd name="T52" fmla="*/ 0 w 935"/>
                <a:gd name="T53" fmla="*/ 350 h 935"/>
                <a:gd name="T54" fmla="*/ 235 w 935"/>
                <a:gd name="T55" fmla="*/ 350 h 935"/>
                <a:gd name="T56" fmla="*/ 235 w 935"/>
                <a:gd name="T57" fmla="*/ 584 h 935"/>
                <a:gd name="T58" fmla="*/ 0 w 935"/>
                <a:gd name="T59" fmla="*/ 584 h 935"/>
                <a:gd name="T60" fmla="*/ 0 w 935"/>
                <a:gd name="T61" fmla="*/ 934 h 935"/>
                <a:gd name="T62" fmla="*/ 0 w 935"/>
                <a:gd name="T63" fmla="*/ 699 h 935"/>
                <a:gd name="T64" fmla="*/ 235 w 935"/>
                <a:gd name="T65" fmla="*/ 699 h 935"/>
                <a:gd name="T66" fmla="*/ 235 w 935"/>
                <a:gd name="T67" fmla="*/ 934 h 935"/>
                <a:gd name="T68" fmla="*/ 0 w 935"/>
                <a:gd name="T69" fmla="*/ 934 h 935"/>
                <a:gd name="T70" fmla="*/ 349 w 935"/>
                <a:gd name="T71" fmla="*/ 934 h 935"/>
                <a:gd name="T72" fmla="*/ 349 w 935"/>
                <a:gd name="T73" fmla="*/ 699 h 935"/>
                <a:gd name="T74" fmla="*/ 584 w 935"/>
                <a:gd name="T75" fmla="*/ 699 h 935"/>
                <a:gd name="T76" fmla="*/ 584 w 935"/>
                <a:gd name="T77" fmla="*/ 934 h 935"/>
                <a:gd name="T78" fmla="*/ 349 w 935"/>
                <a:gd name="T79" fmla="*/ 934 h 935"/>
                <a:gd name="T80" fmla="*/ 0 w 935"/>
                <a:gd name="T81" fmla="*/ 235 h 935"/>
                <a:gd name="T82" fmla="*/ 0 w 935"/>
                <a:gd name="T83" fmla="*/ 0 h 935"/>
                <a:gd name="T84" fmla="*/ 235 w 935"/>
                <a:gd name="T85" fmla="*/ 0 h 935"/>
                <a:gd name="T86" fmla="*/ 235 w 935"/>
                <a:gd name="T87" fmla="*/ 235 h 935"/>
                <a:gd name="T88" fmla="*/ 0 w 935"/>
                <a:gd name="T89" fmla="*/ 23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5" h="935">
                  <a:moveTo>
                    <a:pt x="699" y="934"/>
                  </a:moveTo>
                  <a:lnTo>
                    <a:pt x="699" y="699"/>
                  </a:lnTo>
                  <a:lnTo>
                    <a:pt x="934" y="699"/>
                  </a:lnTo>
                  <a:lnTo>
                    <a:pt x="934" y="934"/>
                  </a:lnTo>
                  <a:lnTo>
                    <a:pt x="699" y="934"/>
                  </a:lnTo>
                  <a:close/>
                  <a:moveTo>
                    <a:pt x="699" y="584"/>
                  </a:moveTo>
                  <a:lnTo>
                    <a:pt x="699" y="350"/>
                  </a:lnTo>
                  <a:lnTo>
                    <a:pt x="934" y="350"/>
                  </a:lnTo>
                  <a:lnTo>
                    <a:pt x="934" y="584"/>
                  </a:lnTo>
                  <a:lnTo>
                    <a:pt x="699" y="584"/>
                  </a:lnTo>
                  <a:close/>
                  <a:moveTo>
                    <a:pt x="349" y="235"/>
                  </a:moveTo>
                  <a:lnTo>
                    <a:pt x="349" y="0"/>
                  </a:lnTo>
                  <a:lnTo>
                    <a:pt x="584" y="0"/>
                  </a:lnTo>
                  <a:lnTo>
                    <a:pt x="584" y="235"/>
                  </a:lnTo>
                  <a:lnTo>
                    <a:pt x="349" y="235"/>
                  </a:lnTo>
                  <a:close/>
                  <a:moveTo>
                    <a:pt x="699" y="0"/>
                  </a:moveTo>
                  <a:lnTo>
                    <a:pt x="934" y="0"/>
                  </a:lnTo>
                  <a:lnTo>
                    <a:pt x="934" y="235"/>
                  </a:lnTo>
                  <a:lnTo>
                    <a:pt x="699" y="235"/>
                  </a:lnTo>
                  <a:lnTo>
                    <a:pt x="699" y="0"/>
                  </a:lnTo>
                  <a:close/>
                  <a:moveTo>
                    <a:pt x="349" y="584"/>
                  </a:moveTo>
                  <a:lnTo>
                    <a:pt x="349" y="350"/>
                  </a:lnTo>
                  <a:lnTo>
                    <a:pt x="584" y="350"/>
                  </a:lnTo>
                  <a:lnTo>
                    <a:pt x="584" y="584"/>
                  </a:lnTo>
                  <a:lnTo>
                    <a:pt x="349" y="584"/>
                  </a:lnTo>
                  <a:close/>
                  <a:moveTo>
                    <a:pt x="0" y="584"/>
                  </a:moveTo>
                  <a:lnTo>
                    <a:pt x="0" y="350"/>
                  </a:lnTo>
                  <a:lnTo>
                    <a:pt x="235" y="350"/>
                  </a:lnTo>
                  <a:lnTo>
                    <a:pt x="235" y="584"/>
                  </a:lnTo>
                  <a:lnTo>
                    <a:pt x="0" y="584"/>
                  </a:lnTo>
                  <a:close/>
                  <a:moveTo>
                    <a:pt x="0" y="934"/>
                  </a:moveTo>
                  <a:lnTo>
                    <a:pt x="0" y="699"/>
                  </a:lnTo>
                  <a:lnTo>
                    <a:pt x="235" y="699"/>
                  </a:lnTo>
                  <a:lnTo>
                    <a:pt x="235" y="934"/>
                  </a:lnTo>
                  <a:lnTo>
                    <a:pt x="0" y="934"/>
                  </a:lnTo>
                  <a:close/>
                  <a:moveTo>
                    <a:pt x="349" y="934"/>
                  </a:moveTo>
                  <a:lnTo>
                    <a:pt x="349" y="699"/>
                  </a:lnTo>
                  <a:lnTo>
                    <a:pt x="584" y="699"/>
                  </a:lnTo>
                  <a:lnTo>
                    <a:pt x="584" y="934"/>
                  </a:lnTo>
                  <a:lnTo>
                    <a:pt x="349" y="934"/>
                  </a:lnTo>
                  <a:close/>
                  <a:moveTo>
                    <a:pt x="0" y="235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5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endParaRPr lang="en-US"/>
            </a:p>
          </p:txBody>
        </p:sp>
      </p:grpSp>
      <p:pic>
        <p:nvPicPr>
          <p:cNvPr id="2" name="图片 1" descr="c3cd04e0a88b5d482d55f2f88efc485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1157605"/>
            <a:ext cx="5059680" cy="45427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40948" y="313449"/>
            <a:ext cx="6665594" cy="307777"/>
            <a:chOff x="3949700" y="255393"/>
            <a:chExt cx="6665594" cy="307777"/>
          </a:xfrm>
          <a:solidFill>
            <a:srgbClr val="1B3073"/>
          </a:solidFill>
        </p:grpSpPr>
        <p:sp>
          <p:nvSpPr>
            <p:cNvPr id="5" name="箭头: 五边形 8"/>
            <p:cNvSpPr/>
            <p:nvPr/>
          </p:nvSpPr>
          <p:spPr>
            <a:xfrm flipH="1">
              <a:off x="3949700" y="255393"/>
              <a:ext cx="6665594" cy="307777"/>
            </a:xfrm>
            <a:prstGeom prst="homePlate">
              <a:avLst/>
            </a:prstGeom>
            <a:solidFill>
              <a:srgbClr val="393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175831" y="263549"/>
              <a:ext cx="3382191" cy="276999"/>
              <a:chOff x="4175831" y="263549"/>
              <a:chExt cx="3382191" cy="276999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4175831" y="263549"/>
                <a:ext cx="16439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人生阶梯从这里开始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630891" y="288822"/>
                <a:ext cx="1927131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LADDER STARTS HERE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869189" y="203950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本文提出的框架</a:t>
            </a:r>
          </a:p>
        </p:txBody>
      </p:sp>
      <p:sp>
        <p:nvSpPr>
          <p:cNvPr id="65" name="椭圆 64"/>
          <p:cNvSpPr/>
          <p:nvPr/>
        </p:nvSpPr>
        <p:spPr>
          <a:xfrm>
            <a:off x="265512" y="183803"/>
            <a:ext cx="505113" cy="505113"/>
          </a:xfrm>
          <a:prstGeom prst="ellipse">
            <a:avLst/>
          </a:prstGeom>
          <a:solidFill>
            <a:srgbClr val="393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65512" y="21121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4503B86F-85C9-45B6-9076-4AF2C1BBD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350" y="839439"/>
            <a:ext cx="8135300" cy="213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组合 67">
            <a:extLst>
              <a:ext uri="{FF2B5EF4-FFF2-40B4-BE49-F238E27FC236}">
                <a16:creationId xmlns:a16="http://schemas.microsoft.com/office/drawing/2014/main" id="{A3B09DCB-7CD1-482D-8755-F86D122EA549}"/>
              </a:ext>
            </a:extLst>
          </p:cNvPr>
          <p:cNvGrpSpPr/>
          <p:nvPr/>
        </p:nvGrpSpPr>
        <p:grpSpPr>
          <a:xfrm>
            <a:off x="4729929" y="3419594"/>
            <a:ext cx="3184419" cy="3199660"/>
            <a:chOff x="4659071" y="2307103"/>
            <a:chExt cx="2873857" cy="2887612"/>
          </a:xfrm>
        </p:grpSpPr>
        <p:sp>
          <p:nvSpPr>
            <p:cNvPr id="69" name="L 形 68">
              <a:extLst>
                <a:ext uri="{FF2B5EF4-FFF2-40B4-BE49-F238E27FC236}">
                  <a16:creationId xmlns:a16="http://schemas.microsoft.com/office/drawing/2014/main" id="{C01B6305-4CF5-461A-9196-22FF4F9B215C}"/>
                </a:ext>
              </a:extLst>
            </p:cNvPr>
            <p:cNvSpPr/>
            <p:nvPr/>
          </p:nvSpPr>
          <p:spPr>
            <a:xfrm rot="2686645">
              <a:off x="4659071" y="2317892"/>
              <a:ext cx="1548370" cy="1563099"/>
            </a:xfrm>
            <a:prstGeom prst="corner">
              <a:avLst/>
            </a:prstGeom>
            <a:solidFill>
              <a:srgbClr val="393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L 形 69">
              <a:extLst>
                <a:ext uri="{FF2B5EF4-FFF2-40B4-BE49-F238E27FC236}">
                  <a16:creationId xmlns:a16="http://schemas.microsoft.com/office/drawing/2014/main" id="{4FA07B63-BA1A-48F7-8D07-EFAA457D3194}"/>
                </a:ext>
              </a:extLst>
            </p:cNvPr>
            <p:cNvSpPr/>
            <p:nvPr/>
          </p:nvSpPr>
          <p:spPr>
            <a:xfrm rot="8086645">
              <a:off x="5973175" y="2322469"/>
              <a:ext cx="1538220" cy="1507487"/>
            </a:xfrm>
            <a:prstGeom prst="corner">
              <a:avLst/>
            </a:prstGeom>
            <a:solidFill>
              <a:srgbClr val="272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L 形 70">
              <a:extLst>
                <a:ext uri="{FF2B5EF4-FFF2-40B4-BE49-F238E27FC236}">
                  <a16:creationId xmlns:a16="http://schemas.microsoft.com/office/drawing/2014/main" id="{5667F683-4060-4AC2-8CA4-40AC655F966A}"/>
                </a:ext>
              </a:extLst>
            </p:cNvPr>
            <p:cNvSpPr/>
            <p:nvPr/>
          </p:nvSpPr>
          <p:spPr>
            <a:xfrm rot="13486645">
              <a:off x="5985906" y="3615263"/>
              <a:ext cx="1547022" cy="1547022"/>
            </a:xfrm>
            <a:prstGeom prst="corner">
              <a:avLst/>
            </a:prstGeom>
            <a:solidFill>
              <a:srgbClr val="393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L 形 71">
              <a:extLst>
                <a:ext uri="{FF2B5EF4-FFF2-40B4-BE49-F238E27FC236}">
                  <a16:creationId xmlns:a16="http://schemas.microsoft.com/office/drawing/2014/main" id="{2D776C6E-FA62-4562-8C76-FA108DF3C731}"/>
                </a:ext>
              </a:extLst>
            </p:cNvPr>
            <p:cNvSpPr/>
            <p:nvPr/>
          </p:nvSpPr>
          <p:spPr>
            <a:xfrm rot="18886645">
              <a:off x="4686412" y="3647693"/>
              <a:ext cx="1547022" cy="1547022"/>
            </a:xfrm>
            <a:prstGeom prst="corner">
              <a:avLst/>
            </a:prstGeom>
            <a:solidFill>
              <a:srgbClr val="272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Freeform 56">
              <a:extLst>
                <a:ext uri="{FF2B5EF4-FFF2-40B4-BE49-F238E27FC236}">
                  <a16:creationId xmlns:a16="http://schemas.microsoft.com/office/drawing/2014/main" id="{530CCC25-BAD3-4FDF-A000-8FA35F8F6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6892" y="4242724"/>
              <a:ext cx="279327" cy="292100"/>
            </a:xfrm>
            <a:custGeom>
              <a:avLst/>
              <a:gdLst>
                <a:gd name="T0" fmla="*/ 71923702 w 580"/>
                <a:gd name="T1" fmla="*/ 71302258 h 609"/>
                <a:gd name="T2" fmla="*/ 53518347 w 580"/>
                <a:gd name="T3" fmla="*/ 67678707 h 609"/>
                <a:gd name="T4" fmla="*/ 71923702 w 580"/>
                <a:gd name="T5" fmla="*/ 64055516 h 609"/>
                <a:gd name="T6" fmla="*/ 71923702 w 580"/>
                <a:gd name="T7" fmla="*/ 71302258 h 609"/>
                <a:gd name="T8" fmla="*/ 57173188 w 580"/>
                <a:gd name="T9" fmla="*/ 60431965 h 609"/>
                <a:gd name="T10" fmla="*/ 57173188 w 580"/>
                <a:gd name="T11" fmla="*/ 75054951 h 609"/>
                <a:gd name="T12" fmla="*/ 58086899 w 580"/>
                <a:gd name="T13" fmla="*/ 75054951 h 609"/>
                <a:gd name="T14" fmla="*/ 68268500 w 580"/>
                <a:gd name="T15" fmla="*/ 78678142 h 609"/>
                <a:gd name="T16" fmla="*/ 0 w 580"/>
                <a:gd name="T17" fmla="*/ 75054951 h 609"/>
                <a:gd name="T18" fmla="*/ 3654841 w 580"/>
                <a:gd name="T19" fmla="*/ 7246742 h 609"/>
                <a:gd name="T20" fmla="*/ 10051174 w 580"/>
                <a:gd name="T21" fmla="*/ 10999436 h 609"/>
                <a:gd name="T22" fmla="*/ 24801326 w 580"/>
                <a:gd name="T23" fmla="*/ 10999436 h 609"/>
                <a:gd name="T24" fmla="*/ 28586594 w 580"/>
                <a:gd name="T25" fmla="*/ 7246742 h 609"/>
                <a:gd name="T26" fmla="*/ 35896638 w 580"/>
                <a:gd name="T27" fmla="*/ 18246178 h 609"/>
                <a:gd name="T28" fmla="*/ 43336746 w 580"/>
                <a:gd name="T29" fmla="*/ 7246742 h 609"/>
                <a:gd name="T30" fmla="*/ 46991949 w 580"/>
                <a:gd name="T31" fmla="*/ 10999436 h 609"/>
                <a:gd name="T32" fmla="*/ 61742101 w 580"/>
                <a:gd name="T33" fmla="*/ 10999436 h 609"/>
                <a:gd name="T34" fmla="*/ 68268500 w 580"/>
                <a:gd name="T35" fmla="*/ 7246742 h 609"/>
                <a:gd name="T36" fmla="*/ 71923702 w 580"/>
                <a:gd name="T37" fmla="*/ 60431965 h 609"/>
                <a:gd name="T38" fmla="*/ 57173188 w 580"/>
                <a:gd name="T39" fmla="*/ 60431965 h 609"/>
                <a:gd name="T40" fmla="*/ 12922732 w 580"/>
                <a:gd name="T41" fmla="*/ 65867111 h 609"/>
                <a:gd name="T42" fmla="*/ 39681905 w 580"/>
                <a:gd name="T43" fmla="*/ 63149718 h 609"/>
                <a:gd name="T44" fmla="*/ 12922732 w 580"/>
                <a:gd name="T45" fmla="*/ 60431965 h 609"/>
                <a:gd name="T46" fmla="*/ 12922732 w 580"/>
                <a:gd name="T47" fmla="*/ 65867111 h 609"/>
                <a:gd name="T48" fmla="*/ 58086899 w 580"/>
                <a:gd name="T49" fmla="*/ 28339815 h 609"/>
                <a:gd name="T50" fmla="*/ 10051174 w 580"/>
                <a:gd name="T51" fmla="*/ 31963007 h 609"/>
                <a:gd name="T52" fmla="*/ 58086899 w 580"/>
                <a:gd name="T53" fmla="*/ 35715700 h 609"/>
                <a:gd name="T54" fmla="*/ 58086899 w 580"/>
                <a:gd name="T55" fmla="*/ 28339815 h 609"/>
                <a:gd name="T56" fmla="*/ 58086899 w 580"/>
                <a:gd name="T57" fmla="*/ 43868240 h 609"/>
                <a:gd name="T58" fmla="*/ 29500304 w 580"/>
                <a:gd name="T59" fmla="*/ 43868240 h 609"/>
                <a:gd name="T60" fmla="*/ 13836442 w 580"/>
                <a:gd name="T61" fmla="*/ 43868240 h 609"/>
                <a:gd name="T62" fmla="*/ 13836442 w 580"/>
                <a:gd name="T63" fmla="*/ 51244484 h 609"/>
                <a:gd name="T64" fmla="*/ 29500304 w 580"/>
                <a:gd name="T65" fmla="*/ 51244484 h 609"/>
                <a:gd name="T66" fmla="*/ 58086899 w 580"/>
                <a:gd name="T67" fmla="*/ 51244484 h 609"/>
                <a:gd name="T68" fmla="*/ 58086899 w 580"/>
                <a:gd name="T69" fmla="*/ 43868240 h 609"/>
                <a:gd name="T70" fmla="*/ 54432058 w 580"/>
                <a:gd name="T71" fmla="*/ 14622627 h 609"/>
                <a:gd name="T72" fmla="*/ 50646790 w 580"/>
                <a:gd name="T73" fmla="*/ 3623191 h 609"/>
                <a:gd name="T74" fmla="*/ 58086899 w 580"/>
                <a:gd name="T75" fmla="*/ 3623191 h 609"/>
                <a:gd name="T76" fmla="*/ 54432058 w 580"/>
                <a:gd name="T77" fmla="*/ 14622627 h 609"/>
                <a:gd name="T78" fmla="*/ 35896638 w 580"/>
                <a:gd name="T79" fmla="*/ 14622627 h 609"/>
                <a:gd name="T80" fmla="*/ 32241435 w 580"/>
                <a:gd name="T81" fmla="*/ 3623191 h 609"/>
                <a:gd name="T82" fmla="*/ 39681905 w 580"/>
                <a:gd name="T83" fmla="*/ 3623191 h 609"/>
                <a:gd name="T84" fmla="*/ 35896638 w 580"/>
                <a:gd name="T85" fmla="*/ 14622627 h 609"/>
                <a:gd name="T86" fmla="*/ 17491283 w 580"/>
                <a:gd name="T87" fmla="*/ 14622627 h 609"/>
                <a:gd name="T88" fmla="*/ 13836442 w 580"/>
                <a:gd name="T89" fmla="*/ 3623191 h 609"/>
                <a:gd name="T90" fmla="*/ 21146124 w 580"/>
                <a:gd name="T91" fmla="*/ 3623191 h 609"/>
                <a:gd name="T92" fmla="*/ 17491283 w 580"/>
                <a:gd name="T93" fmla="*/ 14622627 h 60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80" h="609">
                  <a:moveTo>
                    <a:pt x="551" y="551"/>
                  </a:moveTo>
                  <a:lnTo>
                    <a:pt x="551" y="551"/>
                  </a:lnTo>
                  <a:cubicBezTo>
                    <a:pt x="438" y="551"/>
                    <a:pt x="438" y="551"/>
                    <a:pt x="438" y="551"/>
                  </a:cubicBezTo>
                  <a:cubicBezTo>
                    <a:pt x="417" y="551"/>
                    <a:pt x="410" y="537"/>
                    <a:pt x="410" y="523"/>
                  </a:cubicBezTo>
                  <a:cubicBezTo>
                    <a:pt x="410" y="502"/>
                    <a:pt x="417" y="495"/>
                    <a:pt x="438" y="495"/>
                  </a:cubicBezTo>
                  <a:cubicBezTo>
                    <a:pt x="551" y="495"/>
                    <a:pt x="551" y="495"/>
                    <a:pt x="551" y="495"/>
                  </a:cubicBezTo>
                  <a:cubicBezTo>
                    <a:pt x="565" y="495"/>
                    <a:pt x="579" y="502"/>
                    <a:pt x="579" y="523"/>
                  </a:cubicBezTo>
                  <a:cubicBezTo>
                    <a:pt x="579" y="537"/>
                    <a:pt x="565" y="551"/>
                    <a:pt x="551" y="551"/>
                  </a:cubicBezTo>
                  <a:close/>
                  <a:moveTo>
                    <a:pt x="438" y="467"/>
                  </a:moveTo>
                  <a:lnTo>
                    <a:pt x="438" y="467"/>
                  </a:lnTo>
                  <a:cubicBezTo>
                    <a:pt x="403" y="467"/>
                    <a:pt x="381" y="488"/>
                    <a:pt x="381" y="523"/>
                  </a:cubicBezTo>
                  <a:cubicBezTo>
                    <a:pt x="381" y="551"/>
                    <a:pt x="403" y="580"/>
                    <a:pt x="438" y="580"/>
                  </a:cubicBezTo>
                  <a:cubicBezTo>
                    <a:pt x="445" y="580"/>
                    <a:pt x="445" y="580"/>
                    <a:pt x="445" y="580"/>
                  </a:cubicBezTo>
                  <a:cubicBezTo>
                    <a:pt x="551" y="580"/>
                    <a:pt x="551" y="580"/>
                    <a:pt x="551" y="580"/>
                  </a:cubicBezTo>
                  <a:cubicBezTo>
                    <a:pt x="551" y="594"/>
                    <a:pt x="537" y="608"/>
                    <a:pt x="523" y="608"/>
                  </a:cubicBez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4" y="56"/>
                    <a:pt x="2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120"/>
                    <a:pt x="106" y="141"/>
                    <a:pt x="134" y="141"/>
                  </a:cubicBezTo>
                  <a:cubicBezTo>
                    <a:pt x="162" y="141"/>
                    <a:pt x="190" y="120"/>
                    <a:pt x="190" y="85"/>
                  </a:cubicBezTo>
                  <a:cubicBezTo>
                    <a:pt x="190" y="56"/>
                    <a:pt x="190" y="56"/>
                    <a:pt x="190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7" y="141"/>
                    <a:pt x="275" y="141"/>
                  </a:cubicBezTo>
                  <a:cubicBezTo>
                    <a:pt x="304" y="141"/>
                    <a:pt x="332" y="120"/>
                    <a:pt x="332" y="85"/>
                  </a:cubicBezTo>
                  <a:cubicBezTo>
                    <a:pt x="332" y="56"/>
                    <a:pt x="332" y="56"/>
                    <a:pt x="332" y="56"/>
                  </a:cubicBezTo>
                  <a:cubicBezTo>
                    <a:pt x="360" y="56"/>
                    <a:pt x="360" y="56"/>
                    <a:pt x="360" y="56"/>
                  </a:cubicBezTo>
                  <a:cubicBezTo>
                    <a:pt x="360" y="85"/>
                    <a:pt x="360" y="85"/>
                    <a:pt x="360" y="85"/>
                  </a:cubicBezTo>
                  <a:cubicBezTo>
                    <a:pt x="360" y="120"/>
                    <a:pt x="388" y="141"/>
                    <a:pt x="417" y="141"/>
                  </a:cubicBezTo>
                  <a:cubicBezTo>
                    <a:pt x="445" y="141"/>
                    <a:pt x="473" y="120"/>
                    <a:pt x="473" y="85"/>
                  </a:cubicBezTo>
                  <a:cubicBezTo>
                    <a:pt x="473" y="56"/>
                    <a:pt x="473" y="56"/>
                    <a:pt x="473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1" y="71"/>
                    <a:pt x="551" y="85"/>
                  </a:cubicBezTo>
                  <a:cubicBezTo>
                    <a:pt x="551" y="467"/>
                    <a:pt x="551" y="467"/>
                    <a:pt x="551" y="467"/>
                  </a:cubicBezTo>
                  <a:cubicBezTo>
                    <a:pt x="523" y="467"/>
                    <a:pt x="523" y="467"/>
                    <a:pt x="523" y="467"/>
                  </a:cubicBezTo>
                  <a:lnTo>
                    <a:pt x="438" y="467"/>
                  </a:lnTo>
                  <a:close/>
                  <a:moveTo>
                    <a:pt x="99" y="509"/>
                  </a:moveTo>
                  <a:lnTo>
                    <a:pt x="99" y="509"/>
                  </a:lnTo>
                  <a:cubicBezTo>
                    <a:pt x="282" y="509"/>
                    <a:pt x="282" y="509"/>
                    <a:pt x="282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2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4" y="467"/>
                    <a:pt x="77" y="474"/>
                    <a:pt x="77" y="488"/>
                  </a:cubicBezTo>
                  <a:cubicBezTo>
                    <a:pt x="77" y="502"/>
                    <a:pt x="84" y="509"/>
                    <a:pt x="99" y="509"/>
                  </a:cubicBezTo>
                  <a:close/>
                  <a:moveTo>
                    <a:pt x="445" y="219"/>
                  </a:moveTo>
                  <a:lnTo>
                    <a:pt x="445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7" y="233"/>
                    <a:pt x="77" y="247"/>
                  </a:cubicBezTo>
                  <a:cubicBezTo>
                    <a:pt x="77" y="262"/>
                    <a:pt x="92" y="276"/>
                    <a:pt x="106" y="276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59" y="276"/>
                    <a:pt x="473" y="262"/>
                    <a:pt x="473" y="247"/>
                  </a:cubicBezTo>
                  <a:cubicBezTo>
                    <a:pt x="473" y="233"/>
                    <a:pt x="459" y="219"/>
                    <a:pt x="445" y="219"/>
                  </a:cubicBezTo>
                  <a:close/>
                  <a:moveTo>
                    <a:pt x="445" y="339"/>
                  </a:moveTo>
                  <a:lnTo>
                    <a:pt x="445" y="339"/>
                  </a:lnTo>
                  <a:cubicBezTo>
                    <a:pt x="275" y="339"/>
                    <a:pt x="275" y="339"/>
                    <a:pt x="275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219" y="339"/>
                    <a:pt x="219" y="339"/>
                    <a:pt x="219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7" y="353"/>
                    <a:pt x="77" y="367"/>
                  </a:cubicBezTo>
                  <a:cubicBezTo>
                    <a:pt x="77" y="389"/>
                    <a:pt x="92" y="396"/>
                    <a:pt x="106" y="396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5" y="396"/>
                    <a:pt x="275" y="396"/>
                    <a:pt x="275" y="396"/>
                  </a:cubicBezTo>
                  <a:cubicBezTo>
                    <a:pt x="445" y="396"/>
                    <a:pt x="445" y="396"/>
                    <a:pt x="445" y="396"/>
                  </a:cubicBezTo>
                  <a:cubicBezTo>
                    <a:pt x="459" y="396"/>
                    <a:pt x="473" y="389"/>
                    <a:pt x="473" y="367"/>
                  </a:cubicBezTo>
                  <a:cubicBezTo>
                    <a:pt x="473" y="353"/>
                    <a:pt x="459" y="339"/>
                    <a:pt x="445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8" y="106"/>
                    <a:pt x="388" y="85"/>
                  </a:cubicBezTo>
                  <a:cubicBezTo>
                    <a:pt x="388" y="28"/>
                    <a:pt x="388" y="28"/>
                    <a:pt x="388" y="28"/>
                  </a:cubicBezTo>
                  <a:cubicBezTo>
                    <a:pt x="388" y="14"/>
                    <a:pt x="403" y="0"/>
                    <a:pt x="417" y="0"/>
                  </a:cubicBezTo>
                  <a:cubicBezTo>
                    <a:pt x="431" y="0"/>
                    <a:pt x="445" y="14"/>
                    <a:pt x="445" y="28"/>
                  </a:cubicBezTo>
                  <a:cubicBezTo>
                    <a:pt x="445" y="85"/>
                    <a:pt x="445" y="85"/>
                    <a:pt x="445" y="85"/>
                  </a:cubicBezTo>
                  <a:cubicBezTo>
                    <a:pt x="445" y="106"/>
                    <a:pt x="431" y="113"/>
                    <a:pt x="417" y="113"/>
                  </a:cubicBezTo>
                  <a:close/>
                  <a:moveTo>
                    <a:pt x="275" y="113"/>
                  </a:moveTo>
                  <a:lnTo>
                    <a:pt x="275" y="113"/>
                  </a:lnTo>
                  <a:cubicBezTo>
                    <a:pt x="261" y="113"/>
                    <a:pt x="247" y="106"/>
                    <a:pt x="247" y="85"/>
                  </a:cubicBezTo>
                  <a:cubicBezTo>
                    <a:pt x="247" y="28"/>
                    <a:pt x="247" y="28"/>
                    <a:pt x="247" y="28"/>
                  </a:cubicBezTo>
                  <a:cubicBezTo>
                    <a:pt x="247" y="14"/>
                    <a:pt x="261" y="0"/>
                    <a:pt x="275" y="0"/>
                  </a:cubicBezTo>
                  <a:cubicBezTo>
                    <a:pt x="289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89" y="113"/>
                    <a:pt x="275" y="113"/>
                  </a:cubicBezTo>
                  <a:close/>
                  <a:moveTo>
                    <a:pt x="134" y="113"/>
                  </a:moveTo>
                  <a:lnTo>
                    <a:pt x="134" y="113"/>
                  </a:lnTo>
                  <a:cubicBezTo>
                    <a:pt x="120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0" y="0"/>
                    <a:pt x="134" y="0"/>
                  </a:cubicBezTo>
                  <a:cubicBezTo>
                    <a:pt x="148" y="0"/>
                    <a:pt x="162" y="14"/>
                    <a:pt x="162" y="28"/>
                  </a:cubicBezTo>
                  <a:cubicBezTo>
                    <a:pt x="162" y="85"/>
                    <a:pt x="162" y="85"/>
                    <a:pt x="162" y="85"/>
                  </a:cubicBezTo>
                  <a:cubicBezTo>
                    <a:pt x="162" y="106"/>
                    <a:pt x="148" y="113"/>
                    <a:pt x="134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4" name="Freeform 57">
              <a:extLst>
                <a:ext uri="{FF2B5EF4-FFF2-40B4-BE49-F238E27FC236}">
                  <a16:creationId xmlns:a16="http://schemas.microsoft.com/office/drawing/2014/main" id="{C7A83CA3-020B-48DB-913C-0394F47CD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517" y="4309493"/>
              <a:ext cx="275095" cy="292100"/>
            </a:xfrm>
            <a:custGeom>
              <a:avLst/>
              <a:gdLst>
                <a:gd name="T0" fmla="*/ 70567284 w 573"/>
                <a:gd name="T1" fmla="*/ 71302258 h 609"/>
                <a:gd name="T2" fmla="*/ 66805352 w 573"/>
                <a:gd name="T3" fmla="*/ 75054951 h 609"/>
                <a:gd name="T4" fmla="*/ 59541168 w 573"/>
                <a:gd name="T5" fmla="*/ 75054951 h 609"/>
                <a:gd name="T6" fmla="*/ 55908896 w 573"/>
                <a:gd name="T7" fmla="*/ 71302258 h 609"/>
                <a:gd name="T8" fmla="*/ 55908896 w 573"/>
                <a:gd name="T9" fmla="*/ 64055516 h 609"/>
                <a:gd name="T10" fmla="*/ 59541168 w 573"/>
                <a:gd name="T11" fmla="*/ 60431965 h 609"/>
                <a:gd name="T12" fmla="*/ 66805352 w 573"/>
                <a:gd name="T13" fmla="*/ 60431965 h 609"/>
                <a:gd name="T14" fmla="*/ 70567284 w 573"/>
                <a:gd name="T15" fmla="*/ 64055516 h 609"/>
                <a:gd name="T16" fmla="*/ 70567284 w 573"/>
                <a:gd name="T17" fmla="*/ 71302258 h 609"/>
                <a:gd name="T18" fmla="*/ 63173440 w 573"/>
                <a:gd name="T19" fmla="*/ 53056080 h 609"/>
                <a:gd name="T20" fmla="*/ 48515053 w 573"/>
                <a:gd name="T21" fmla="*/ 67678707 h 609"/>
                <a:gd name="T22" fmla="*/ 55908896 w 573"/>
                <a:gd name="T23" fmla="*/ 78678142 h 609"/>
                <a:gd name="T24" fmla="*/ 0 w 573"/>
                <a:gd name="T25" fmla="*/ 75054951 h 609"/>
                <a:gd name="T26" fmla="*/ 3632272 w 573"/>
                <a:gd name="T27" fmla="*/ 7246742 h 609"/>
                <a:gd name="T28" fmla="*/ 9988478 w 573"/>
                <a:gd name="T29" fmla="*/ 10999436 h 609"/>
                <a:gd name="T30" fmla="*/ 24646866 w 573"/>
                <a:gd name="T31" fmla="*/ 10999436 h 609"/>
                <a:gd name="T32" fmla="*/ 28408437 w 573"/>
                <a:gd name="T33" fmla="*/ 7246742 h 609"/>
                <a:gd name="T34" fmla="*/ 35672981 w 573"/>
                <a:gd name="T35" fmla="*/ 18246178 h 609"/>
                <a:gd name="T36" fmla="*/ 43066825 w 573"/>
                <a:gd name="T37" fmla="*/ 7246742 h 609"/>
                <a:gd name="T38" fmla="*/ 46699097 w 573"/>
                <a:gd name="T39" fmla="*/ 10999436 h 609"/>
                <a:gd name="T40" fmla="*/ 61357124 w 573"/>
                <a:gd name="T41" fmla="*/ 10999436 h 609"/>
                <a:gd name="T42" fmla="*/ 66805352 w 573"/>
                <a:gd name="T43" fmla="*/ 7246742 h 609"/>
                <a:gd name="T44" fmla="*/ 70567284 w 573"/>
                <a:gd name="T45" fmla="*/ 60431965 h 609"/>
                <a:gd name="T46" fmla="*/ 9988478 w 573"/>
                <a:gd name="T47" fmla="*/ 63149718 h 609"/>
                <a:gd name="T48" fmla="*/ 9988478 w 573"/>
                <a:gd name="T49" fmla="*/ 63149718 h 609"/>
                <a:gd name="T50" fmla="*/ 35672981 w 573"/>
                <a:gd name="T51" fmla="*/ 65867111 h 609"/>
                <a:gd name="T52" fmla="*/ 39434553 w 573"/>
                <a:gd name="T53" fmla="*/ 63149718 h 609"/>
                <a:gd name="T54" fmla="*/ 39434553 w 573"/>
                <a:gd name="T55" fmla="*/ 63149718 h 609"/>
                <a:gd name="T56" fmla="*/ 35672981 w 573"/>
                <a:gd name="T57" fmla="*/ 60431965 h 609"/>
                <a:gd name="T58" fmla="*/ 9988478 w 573"/>
                <a:gd name="T59" fmla="*/ 63149718 h 609"/>
                <a:gd name="T60" fmla="*/ 13750410 w 573"/>
                <a:gd name="T61" fmla="*/ 51244484 h 609"/>
                <a:gd name="T62" fmla="*/ 35672981 w 573"/>
                <a:gd name="T63" fmla="*/ 51244484 h 609"/>
                <a:gd name="T64" fmla="*/ 41250869 w 573"/>
                <a:gd name="T65" fmla="*/ 51244484 h 609"/>
                <a:gd name="T66" fmla="*/ 48515053 w 573"/>
                <a:gd name="T67" fmla="*/ 47491791 h 609"/>
                <a:gd name="T68" fmla="*/ 36580959 w 573"/>
                <a:gd name="T69" fmla="*/ 43868240 h 609"/>
                <a:gd name="T70" fmla="*/ 29316415 w 573"/>
                <a:gd name="T71" fmla="*/ 43868240 h 609"/>
                <a:gd name="T72" fmla="*/ 9988478 w 573"/>
                <a:gd name="T73" fmla="*/ 47491791 h 609"/>
                <a:gd name="T74" fmla="*/ 57725212 w 573"/>
                <a:gd name="T75" fmla="*/ 28339815 h 609"/>
                <a:gd name="T76" fmla="*/ 13750410 w 573"/>
                <a:gd name="T77" fmla="*/ 28339815 h 609"/>
                <a:gd name="T78" fmla="*/ 13750410 w 573"/>
                <a:gd name="T79" fmla="*/ 35715700 h 609"/>
                <a:gd name="T80" fmla="*/ 61357124 w 573"/>
                <a:gd name="T81" fmla="*/ 31963007 h 609"/>
                <a:gd name="T82" fmla="*/ 54092940 w 573"/>
                <a:gd name="T83" fmla="*/ 14622627 h 609"/>
                <a:gd name="T84" fmla="*/ 50331009 w 573"/>
                <a:gd name="T85" fmla="*/ 10999436 h 609"/>
                <a:gd name="T86" fmla="*/ 54092940 w 573"/>
                <a:gd name="T87" fmla="*/ 0 h 609"/>
                <a:gd name="T88" fmla="*/ 57725212 w 573"/>
                <a:gd name="T89" fmla="*/ 10999436 h 609"/>
                <a:gd name="T90" fmla="*/ 35672981 w 573"/>
                <a:gd name="T91" fmla="*/ 14622627 h 609"/>
                <a:gd name="T92" fmla="*/ 32040709 w 573"/>
                <a:gd name="T93" fmla="*/ 10999436 h 609"/>
                <a:gd name="T94" fmla="*/ 35672981 w 573"/>
                <a:gd name="T95" fmla="*/ 0 h 609"/>
                <a:gd name="T96" fmla="*/ 39434553 w 573"/>
                <a:gd name="T97" fmla="*/ 10999436 h 609"/>
                <a:gd name="T98" fmla="*/ 17382322 w 573"/>
                <a:gd name="T99" fmla="*/ 14622627 h 609"/>
                <a:gd name="T100" fmla="*/ 13750410 w 573"/>
                <a:gd name="T101" fmla="*/ 10999436 h 609"/>
                <a:gd name="T102" fmla="*/ 17382322 w 573"/>
                <a:gd name="T103" fmla="*/ 0 h 609"/>
                <a:gd name="T104" fmla="*/ 21014594 w 573"/>
                <a:gd name="T105" fmla="*/ 10999436 h 60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73" h="609">
                  <a:moveTo>
                    <a:pt x="544" y="551"/>
                  </a:moveTo>
                  <a:lnTo>
                    <a:pt x="544" y="551"/>
                  </a:lnTo>
                  <a:cubicBezTo>
                    <a:pt x="515" y="551"/>
                    <a:pt x="515" y="551"/>
                    <a:pt x="515" y="551"/>
                  </a:cubicBezTo>
                  <a:cubicBezTo>
                    <a:pt x="515" y="580"/>
                    <a:pt x="515" y="580"/>
                    <a:pt x="515" y="580"/>
                  </a:cubicBezTo>
                  <a:cubicBezTo>
                    <a:pt x="515" y="594"/>
                    <a:pt x="508" y="608"/>
                    <a:pt x="487" y="608"/>
                  </a:cubicBezTo>
                  <a:cubicBezTo>
                    <a:pt x="473" y="608"/>
                    <a:pt x="459" y="594"/>
                    <a:pt x="459" y="580"/>
                  </a:cubicBezTo>
                  <a:cubicBezTo>
                    <a:pt x="459" y="551"/>
                    <a:pt x="459" y="551"/>
                    <a:pt x="459" y="551"/>
                  </a:cubicBezTo>
                  <a:cubicBezTo>
                    <a:pt x="431" y="551"/>
                    <a:pt x="431" y="551"/>
                    <a:pt x="431" y="551"/>
                  </a:cubicBezTo>
                  <a:cubicBezTo>
                    <a:pt x="417" y="551"/>
                    <a:pt x="402" y="537"/>
                    <a:pt x="402" y="523"/>
                  </a:cubicBezTo>
                  <a:cubicBezTo>
                    <a:pt x="402" y="502"/>
                    <a:pt x="417" y="495"/>
                    <a:pt x="431" y="495"/>
                  </a:cubicBezTo>
                  <a:cubicBezTo>
                    <a:pt x="459" y="495"/>
                    <a:pt x="459" y="495"/>
                    <a:pt x="459" y="495"/>
                  </a:cubicBezTo>
                  <a:cubicBezTo>
                    <a:pt x="459" y="467"/>
                    <a:pt x="459" y="467"/>
                    <a:pt x="459" y="467"/>
                  </a:cubicBezTo>
                  <a:cubicBezTo>
                    <a:pt x="459" y="445"/>
                    <a:pt x="473" y="438"/>
                    <a:pt x="487" y="438"/>
                  </a:cubicBezTo>
                  <a:cubicBezTo>
                    <a:pt x="508" y="438"/>
                    <a:pt x="515" y="445"/>
                    <a:pt x="515" y="467"/>
                  </a:cubicBezTo>
                  <a:cubicBezTo>
                    <a:pt x="515" y="495"/>
                    <a:pt x="515" y="495"/>
                    <a:pt x="515" y="495"/>
                  </a:cubicBezTo>
                  <a:cubicBezTo>
                    <a:pt x="544" y="495"/>
                    <a:pt x="544" y="495"/>
                    <a:pt x="544" y="495"/>
                  </a:cubicBezTo>
                  <a:cubicBezTo>
                    <a:pt x="565" y="495"/>
                    <a:pt x="572" y="502"/>
                    <a:pt x="572" y="523"/>
                  </a:cubicBezTo>
                  <a:cubicBezTo>
                    <a:pt x="572" y="537"/>
                    <a:pt x="565" y="551"/>
                    <a:pt x="544" y="551"/>
                  </a:cubicBezTo>
                  <a:close/>
                  <a:moveTo>
                    <a:pt x="487" y="410"/>
                  </a:moveTo>
                  <a:lnTo>
                    <a:pt x="487" y="410"/>
                  </a:lnTo>
                  <a:cubicBezTo>
                    <a:pt x="459" y="410"/>
                    <a:pt x="431" y="431"/>
                    <a:pt x="431" y="467"/>
                  </a:cubicBezTo>
                  <a:cubicBezTo>
                    <a:pt x="402" y="467"/>
                    <a:pt x="374" y="488"/>
                    <a:pt x="374" y="523"/>
                  </a:cubicBezTo>
                  <a:cubicBezTo>
                    <a:pt x="374" y="551"/>
                    <a:pt x="402" y="580"/>
                    <a:pt x="431" y="580"/>
                  </a:cubicBezTo>
                  <a:cubicBezTo>
                    <a:pt x="431" y="608"/>
                    <a:pt x="431" y="608"/>
                    <a:pt x="431" y="608"/>
                  </a:cubicBez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4" y="56"/>
                    <a:pt x="2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120"/>
                    <a:pt x="99" y="141"/>
                    <a:pt x="134" y="141"/>
                  </a:cubicBezTo>
                  <a:cubicBezTo>
                    <a:pt x="162" y="141"/>
                    <a:pt x="190" y="120"/>
                    <a:pt x="190" y="85"/>
                  </a:cubicBezTo>
                  <a:cubicBezTo>
                    <a:pt x="190" y="56"/>
                    <a:pt x="190" y="56"/>
                    <a:pt x="190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0" y="141"/>
                    <a:pt x="275" y="141"/>
                  </a:cubicBezTo>
                  <a:cubicBezTo>
                    <a:pt x="304" y="141"/>
                    <a:pt x="332" y="120"/>
                    <a:pt x="332" y="85"/>
                  </a:cubicBezTo>
                  <a:cubicBezTo>
                    <a:pt x="332" y="56"/>
                    <a:pt x="332" y="56"/>
                    <a:pt x="332" y="56"/>
                  </a:cubicBezTo>
                  <a:cubicBezTo>
                    <a:pt x="360" y="56"/>
                    <a:pt x="360" y="56"/>
                    <a:pt x="360" y="56"/>
                  </a:cubicBezTo>
                  <a:cubicBezTo>
                    <a:pt x="360" y="85"/>
                    <a:pt x="360" y="85"/>
                    <a:pt x="360" y="85"/>
                  </a:cubicBezTo>
                  <a:cubicBezTo>
                    <a:pt x="360" y="120"/>
                    <a:pt x="381" y="141"/>
                    <a:pt x="417" y="141"/>
                  </a:cubicBezTo>
                  <a:cubicBezTo>
                    <a:pt x="445" y="141"/>
                    <a:pt x="473" y="120"/>
                    <a:pt x="473" y="85"/>
                  </a:cubicBezTo>
                  <a:cubicBezTo>
                    <a:pt x="473" y="56"/>
                    <a:pt x="473" y="56"/>
                    <a:pt x="473" y="56"/>
                  </a:cubicBezTo>
                  <a:cubicBezTo>
                    <a:pt x="515" y="56"/>
                    <a:pt x="515" y="56"/>
                    <a:pt x="515" y="56"/>
                  </a:cubicBezTo>
                  <a:cubicBezTo>
                    <a:pt x="537" y="56"/>
                    <a:pt x="544" y="71"/>
                    <a:pt x="544" y="85"/>
                  </a:cubicBezTo>
                  <a:cubicBezTo>
                    <a:pt x="544" y="467"/>
                    <a:pt x="544" y="467"/>
                    <a:pt x="544" y="467"/>
                  </a:cubicBezTo>
                  <a:cubicBezTo>
                    <a:pt x="544" y="431"/>
                    <a:pt x="523" y="410"/>
                    <a:pt x="487" y="410"/>
                  </a:cubicBezTo>
                  <a:close/>
                  <a:moveTo>
                    <a:pt x="77" y="488"/>
                  </a:moveTo>
                  <a:lnTo>
                    <a:pt x="77" y="488"/>
                  </a:lnTo>
                  <a:cubicBezTo>
                    <a:pt x="77" y="502"/>
                    <a:pt x="84" y="509"/>
                    <a:pt x="99" y="509"/>
                  </a:cubicBezTo>
                  <a:cubicBezTo>
                    <a:pt x="275" y="509"/>
                    <a:pt x="275" y="509"/>
                    <a:pt x="275" y="509"/>
                  </a:cubicBezTo>
                  <a:cubicBezTo>
                    <a:pt x="289" y="509"/>
                    <a:pt x="304" y="502"/>
                    <a:pt x="304" y="488"/>
                  </a:cubicBezTo>
                  <a:cubicBezTo>
                    <a:pt x="304" y="474"/>
                    <a:pt x="289" y="467"/>
                    <a:pt x="275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4" y="467"/>
                    <a:pt x="77" y="474"/>
                    <a:pt x="77" y="488"/>
                  </a:cubicBezTo>
                  <a:close/>
                  <a:moveTo>
                    <a:pt x="106" y="396"/>
                  </a:moveTo>
                  <a:lnTo>
                    <a:pt x="106" y="396"/>
                  </a:lnTo>
                  <a:cubicBezTo>
                    <a:pt x="226" y="396"/>
                    <a:pt x="226" y="396"/>
                    <a:pt x="226" y="396"/>
                  </a:cubicBezTo>
                  <a:cubicBezTo>
                    <a:pt x="275" y="396"/>
                    <a:pt x="275" y="396"/>
                    <a:pt x="275" y="396"/>
                  </a:cubicBezTo>
                  <a:cubicBezTo>
                    <a:pt x="282" y="396"/>
                    <a:pt x="282" y="396"/>
                    <a:pt x="282" y="396"/>
                  </a:cubicBezTo>
                  <a:cubicBezTo>
                    <a:pt x="318" y="396"/>
                    <a:pt x="318" y="396"/>
                    <a:pt x="318" y="396"/>
                  </a:cubicBezTo>
                  <a:cubicBezTo>
                    <a:pt x="346" y="396"/>
                    <a:pt x="346" y="396"/>
                    <a:pt x="346" y="396"/>
                  </a:cubicBezTo>
                  <a:cubicBezTo>
                    <a:pt x="367" y="396"/>
                    <a:pt x="374" y="389"/>
                    <a:pt x="374" y="367"/>
                  </a:cubicBezTo>
                  <a:cubicBezTo>
                    <a:pt x="374" y="353"/>
                    <a:pt x="367" y="339"/>
                    <a:pt x="346" y="339"/>
                  </a:cubicBezTo>
                  <a:cubicBezTo>
                    <a:pt x="282" y="339"/>
                    <a:pt x="282" y="339"/>
                    <a:pt x="282" y="339"/>
                  </a:cubicBezTo>
                  <a:cubicBezTo>
                    <a:pt x="275" y="339"/>
                    <a:pt x="275" y="339"/>
                    <a:pt x="275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84" y="339"/>
                    <a:pt x="77" y="353"/>
                    <a:pt x="77" y="367"/>
                  </a:cubicBezTo>
                  <a:cubicBezTo>
                    <a:pt x="77" y="389"/>
                    <a:pt x="84" y="396"/>
                    <a:pt x="106" y="396"/>
                  </a:cubicBezTo>
                  <a:close/>
                  <a:moveTo>
                    <a:pt x="445" y="219"/>
                  </a:moveTo>
                  <a:lnTo>
                    <a:pt x="445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84" y="219"/>
                    <a:pt x="77" y="233"/>
                    <a:pt x="77" y="247"/>
                  </a:cubicBezTo>
                  <a:cubicBezTo>
                    <a:pt x="77" y="262"/>
                    <a:pt x="84" y="276"/>
                    <a:pt x="106" y="276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59" y="276"/>
                    <a:pt x="473" y="262"/>
                    <a:pt x="473" y="247"/>
                  </a:cubicBezTo>
                  <a:cubicBezTo>
                    <a:pt x="473" y="233"/>
                    <a:pt x="459" y="219"/>
                    <a:pt x="445" y="21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395" y="113"/>
                    <a:pt x="388" y="106"/>
                    <a:pt x="388" y="85"/>
                  </a:cubicBezTo>
                  <a:cubicBezTo>
                    <a:pt x="388" y="28"/>
                    <a:pt x="388" y="28"/>
                    <a:pt x="388" y="28"/>
                  </a:cubicBezTo>
                  <a:cubicBezTo>
                    <a:pt x="388" y="14"/>
                    <a:pt x="395" y="0"/>
                    <a:pt x="417" y="0"/>
                  </a:cubicBezTo>
                  <a:cubicBezTo>
                    <a:pt x="431" y="0"/>
                    <a:pt x="445" y="14"/>
                    <a:pt x="445" y="28"/>
                  </a:cubicBezTo>
                  <a:cubicBezTo>
                    <a:pt x="445" y="85"/>
                    <a:pt x="445" y="85"/>
                    <a:pt x="445" y="85"/>
                  </a:cubicBezTo>
                  <a:cubicBezTo>
                    <a:pt x="445" y="106"/>
                    <a:pt x="431" y="113"/>
                    <a:pt x="417" y="113"/>
                  </a:cubicBezTo>
                  <a:close/>
                  <a:moveTo>
                    <a:pt x="275" y="113"/>
                  </a:moveTo>
                  <a:lnTo>
                    <a:pt x="275" y="113"/>
                  </a:lnTo>
                  <a:cubicBezTo>
                    <a:pt x="254" y="113"/>
                    <a:pt x="247" y="106"/>
                    <a:pt x="247" y="85"/>
                  </a:cubicBezTo>
                  <a:cubicBezTo>
                    <a:pt x="247" y="28"/>
                    <a:pt x="247" y="28"/>
                    <a:pt x="247" y="28"/>
                  </a:cubicBezTo>
                  <a:cubicBezTo>
                    <a:pt x="247" y="14"/>
                    <a:pt x="254" y="0"/>
                    <a:pt x="275" y="0"/>
                  </a:cubicBezTo>
                  <a:cubicBezTo>
                    <a:pt x="289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89" y="113"/>
                    <a:pt x="275" y="113"/>
                  </a:cubicBezTo>
                  <a:close/>
                  <a:moveTo>
                    <a:pt x="134" y="113"/>
                  </a:moveTo>
                  <a:lnTo>
                    <a:pt x="134" y="113"/>
                  </a:lnTo>
                  <a:cubicBezTo>
                    <a:pt x="113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13" y="0"/>
                    <a:pt x="134" y="0"/>
                  </a:cubicBezTo>
                  <a:cubicBezTo>
                    <a:pt x="148" y="0"/>
                    <a:pt x="162" y="14"/>
                    <a:pt x="162" y="28"/>
                  </a:cubicBezTo>
                  <a:cubicBezTo>
                    <a:pt x="162" y="85"/>
                    <a:pt x="162" y="85"/>
                    <a:pt x="162" y="85"/>
                  </a:cubicBezTo>
                  <a:cubicBezTo>
                    <a:pt x="162" y="106"/>
                    <a:pt x="148" y="113"/>
                    <a:pt x="134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5" name="Freeform 58">
              <a:extLst>
                <a:ext uri="{FF2B5EF4-FFF2-40B4-BE49-F238E27FC236}">
                  <a16:creationId xmlns:a16="http://schemas.microsoft.com/office/drawing/2014/main" id="{CDA098A7-4FEC-4A90-A093-681EBF900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517" y="2958716"/>
              <a:ext cx="275095" cy="289984"/>
            </a:xfrm>
            <a:custGeom>
              <a:avLst/>
              <a:gdLst>
                <a:gd name="T0" fmla="*/ 68751328 w 573"/>
                <a:gd name="T1" fmla="*/ 67348302 h 602"/>
                <a:gd name="T2" fmla="*/ 74199556 w 573"/>
                <a:gd name="T3" fmla="*/ 74657633 h 602"/>
                <a:gd name="T4" fmla="*/ 67713690 w 573"/>
                <a:gd name="T5" fmla="*/ 77529053 h 602"/>
                <a:gd name="T6" fmla="*/ 58633190 w 573"/>
                <a:gd name="T7" fmla="*/ 77529053 h 602"/>
                <a:gd name="T8" fmla="*/ 52147325 w 573"/>
                <a:gd name="T9" fmla="*/ 74657633 h 602"/>
                <a:gd name="T10" fmla="*/ 57725212 w 573"/>
                <a:gd name="T11" fmla="*/ 67348302 h 602"/>
                <a:gd name="T12" fmla="*/ 52147325 w 573"/>
                <a:gd name="T13" fmla="*/ 59908912 h 602"/>
                <a:gd name="T14" fmla="*/ 58633190 w 573"/>
                <a:gd name="T15" fmla="*/ 58081579 h 602"/>
                <a:gd name="T16" fmla="*/ 67713690 w 573"/>
                <a:gd name="T17" fmla="*/ 58081579 h 602"/>
                <a:gd name="T18" fmla="*/ 74199556 w 573"/>
                <a:gd name="T19" fmla="*/ 59908912 h 602"/>
                <a:gd name="T20" fmla="*/ 68751328 w 573"/>
                <a:gd name="T21" fmla="*/ 67348302 h 602"/>
                <a:gd name="T22" fmla="*/ 64989396 w 573"/>
                <a:gd name="T23" fmla="*/ 55340580 h 602"/>
                <a:gd name="T24" fmla="*/ 61357124 w 573"/>
                <a:gd name="T25" fmla="*/ 55340580 h 602"/>
                <a:gd name="T26" fmla="*/ 48515053 w 573"/>
                <a:gd name="T27" fmla="*/ 59908912 h 602"/>
                <a:gd name="T28" fmla="*/ 53055303 w 573"/>
                <a:gd name="T29" fmla="*/ 67348302 h 602"/>
                <a:gd name="T30" fmla="*/ 50331009 w 573"/>
                <a:gd name="T31" fmla="*/ 70089301 h 602"/>
                <a:gd name="T32" fmla="*/ 49423031 w 573"/>
                <a:gd name="T33" fmla="*/ 78442719 h 602"/>
                <a:gd name="T34" fmla="*/ 0 w 573"/>
                <a:gd name="T35" fmla="*/ 74657633 h 602"/>
                <a:gd name="T36" fmla="*/ 3632272 w 573"/>
                <a:gd name="T37" fmla="*/ 7308970 h 602"/>
                <a:gd name="T38" fmla="*/ 9080500 w 573"/>
                <a:gd name="T39" fmla="*/ 11094056 h 602"/>
                <a:gd name="T40" fmla="*/ 23738527 w 573"/>
                <a:gd name="T41" fmla="*/ 11094056 h 602"/>
                <a:gd name="T42" fmla="*/ 27370800 w 573"/>
                <a:gd name="T43" fmla="*/ 7308970 h 602"/>
                <a:gd name="T44" fmla="*/ 34764643 w 573"/>
                <a:gd name="T45" fmla="*/ 18403387 h 602"/>
                <a:gd name="T46" fmla="*/ 42158847 w 573"/>
                <a:gd name="T47" fmla="*/ 7308970 h 602"/>
                <a:gd name="T48" fmla="*/ 45791119 w 573"/>
                <a:gd name="T49" fmla="*/ 11094056 h 602"/>
                <a:gd name="T50" fmla="*/ 60449146 w 573"/>
                <a:gd name="T51" fmla="*/ 11094056 h 602"/>
                <a:gd name="T52" fmla="*/ 66805352 w 573"/>
                <a:gd name="T53" fmla="*/ 7308970 h 602"/>
                <a:gd name="T54" fmla="*/ 70567284 w 573"/>
                <a:gd name="T55" fmla="*/ 52599581 h 602"/>
                <a:gd name="T56" fmla="*/ 45791119 w 573"/>
                <a:gd name="T57" fmla="*/ 47900829 h 602"/>
                <a:gd name="T58" fmla="*/ 42158847 w 573"/>
                <a:gd name="T59" fmla="*/ 44246163 h 602"/>
                <a:gd name="T60" fmla="*/ 29316415 w 573"/>
                <a:gd name="T61" fmla="*/ 44246163 h 602"/>
                <a:gd name="T62" fmla="*/ 9080500 w 573"/>
                <a:gd name="T63" fmla="*/ 47900829 h 602"/>
                <a:gd name="T64" fmla="*/ 29316415 w 573"/>
                <a:gd name="T65" fmla="*/ 51685915 h 602"/>
                <a:gd name="T66" fmla="*/ 42158847 w 573"/>
                <a:gd name="T67" fmla="*/ 51685915 h 602"/>
                <a:gd name="T68" fmla="*/ 9080500 w 573"/>
                <a:gd name="T69" fmla="*/ 63693998 h 602"/>
                <a:gd name="T70" fmla="*/ 12712412 w 573"/>
                <a:gd name="T71" fmla="*/ 66434636 h 602"/>
                <a:gd name="T72" fmla="*/ 38396915 w 573"/>
                <a:gd name="T73" fmla="*/ 63693998 h 602"/>
                <a:gd name="T74" fmla="*/ 12712412 w 573"/>
                <a:gd name="T75" fmla="*/ 59908912 h 602"/>
                <a:gd name="T76" fmla="*/ 56817235 w 573"/>
                <a:gd name="T77" fmla="*/ 28583776 h 602"/>
                <a:gd name="T78" fmla="*/ 12712412 w 573"/>
                <a:gd name="T79" fmla="*/ 28583776 h 602"/>
                <a:gd name="T80" fmla="*/ 12712412 w 573"/>
                <a:gd name="T81" fmla="*/ 36023527 h 602"/>
                <a:gd name="T82" fmla="*/ 60449146 w 573"/>
                <a:gd name="T83" fmla="*/ 32238441 h 602"/>
                <a:gd name="T84" fmla="*/ 53055303 w 573"/>
                <a:gd name="T85" fmla="*/ 14748721 h 602"/>
                <a:gd name="T86" fmla="*/ 49423031 w 573"/>
                <a:gd name="T87" fmla="*/ 11094056 h 602"/>
                <a:gd name="T88" fmla="*/ 53055303 w 573"/>
                <a:gd name="T89" fmla="*/ 0 h 602"/>
                <a:gd name="T90" fmla="*/ 56817235 w 573"/>
                <a:gd name="T91" fmla="*/ 11094056 h 602"/>
                <a:gd name="T92" fmla="*/ 34764643 w 573"/>
                <a:gd name="T93" fmla="*/ 14748721 h 602"/>
                <a:gd name="T94" fmla="*/ 31132731 w 573"/>
                <a:gd name="T95" fmla="*/ 11094056 h 602"/>
                <a:gd name="T96" fmla="*/ 34764643 w 573"/>
                <a:gd name="T97" fmla="*/ 0 h 602"/>
                <a:gd name="T98" fmla="*/ 38396915 w 573"/>
                <a:gd name="T99" fmla="*/ 11094056 h 602"/>
                <a:gd name="T100" fmla="*/ 16474344 w 573"/>
                <a:gd name="T101" fmla="*/ 14748721 h 602"/>
                <a:gd name="T102" fmla="*/ 12712412 w 573"/>
                <a:gd name="T103" fmla="*/ 11094056 h 602"/>
                <a:gd name="T104" fmla="*/ 16474344 w 573"/>
                <a:gd name="T105" fmla="*/ 0 h 602"/>
                <a:gd name="T106" fmla="*/ 20106616 w 573"/>
                <a:gd name="T107" fmla="*/ 11094056 h 6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73" h="602">
                  <a:moveTo>
                    <a:pt x="530" y="516"/>
                  </a:moveTo>
                  <a:lnTo>
                    <a:pt x="530" y="516"/>
                  </a:lnTo>
                  <a:cubicBezTo>
                    <a:pt x="565" y="558"/>
                    <a:pt x="565" y="558"/>
                    <a:pt x="565" y="558"/>
                  </a:cubicBezTo>
                  <a:cubicBezTo>
                    <a:pt x="572" y="558"/>
                    <a:pt x="572" y="565"/>
                    <a:pt x="572" y="572"/>
                  </a:cubicBezTo>
                  <a:cubicBezTo>
                    <a:pt x="572" y="594"/>
                    <a:pt x="558" y="601"/>
                    <a:pt x="544" y="601"/>
                  </a:cubicBezTo>
                  <a:cubicBezTo>
                    <a:pt x="537" y="601"/>
                    <a:pt x="530" y="601"/>
                    <a:pt x="522" y="594"/>
                  </a:cubicBezTo>
                  <a:cubicBezTo>
                    <a:pt x="487" y="558"/>
                    <a:pt x="487" y="558"/>
                    <a:pt x="487" y="558"/>
                  </a:cubicBezTo>
                  <a:cubicBezTo>
                    <a:pt x="452" y="594"/>
                    <a:pt x="452" y="594"/>
                    <a:pt x="452" y="594"/>
                  </a:cubicBezTo>
                  <a:cubicBezTo>
                    <a:pt x="445" y="601"/>
                    <a:pt x="438" y="601"/>
                    <a:pt x="431" y="601"/>
                  </a:cubicBezTo>
                  <a:cubicBezTo>
                    <a:pt x="417" y="601"/>
                    <a:pt x="402" y="594"/>
                    <a:pt x="402" y="572"/>
                  </a:cubicBezTo>
                  <a:cubicBezTo>
                    <a:pt x="402" y="565"/>
                    <a:pt x="402" y="558"/>
                    <a:pt x="409" y="558"/>
                  </a:cubicBezTo>
                  <a:cubicBezTo>
                    <a:pt x="445" y="516"/>
                    <a:pt x="445" y="516"/>
                    <a:pt x="445" y="516"/>
                  </a:cubicBezTo>
                  <a:cubicBezTo>
                    <a:pt x="409" y="481"/>
                    <a:pt x="409" y="481"/>
                    <a:pt x="409" y="481"/>
                  </a:cubicBezTo>
                  <a:cubicBezTo>
                    <a:pt x="402" y="474"/>
                    <a:pt x="402" y="467"/>
                    <a:pt x="402" y="459"/>
                  </a:cubicBezTo>
                  <a:cubicBezTo>
                    <a:pt x="402" y="445"/>
                    <a:pt x="417" y="431"/>
                    <a:pt x="431" y="431"/>
                  </a:cubicBezTo>
                  <a:cubicBezTo>
                    <a:pt x="438" y="431"/>
                    <a:pt x="445" y="438"/>
                    <a:pt x="452" y="445"/>
                  </a:cubicBezTo>
                  <a:cubicBezTo>
                    <a:pt x="487" y="481"/>
                    <a:pt x="487" y="481"/>
                    <a:pt x="487" y="481"/>
                  </a:cubicBezTo>
                  <a:cubicBezTo>
                    <a:pt x="522" y="445"/>
                    <a:pt x="522" y="445"/>
                    <a:pt x="522" y="445"/>
                  </a:cubicBezTo>
                  <a:cubicBezTo>
                    <a:pt x="530" y="438"/>
                    <a:pt x="537" y="431"/>
                    <a:pt x="544" y="431"/>
                  </a:cubicBezTo>
                  <a:cubicBezTo>
                    <a:pt x="558" y="431"/>
                    <a:pt x="572" y="445"/>
                    <a:pt x="572" y="459"/>
                  </a:cubicBezTo>
                  <a:cubicBezTo>
                    <a:pt x="572" y="467"/>
                    <a:pt x="572" y="474"/>
                    <a:pt x="565" y="481"/>
                  </a:cubicBezTo>
                  <a:lnTo>
                    <a:pt x="530" y="516"/>
                  </a:lnTo>
                  <a:close/>
                  <a:moveTo>
                    <a:pt x="501" y="424"/>
                  </a:moveTo>
                  <a:lnTo>
                    <a:pt x="501" y="424"/>
                  </a:lnTo>
                  <a:cubicBezTo>
                    <a:pt x="487" y="438"/>
                    <a:pt x="487" y="438"/>
                    <a:pt x="487" y="438"/>
                  </a:cubicBezTo>
                  <a:cubicBezTo>
                    <a:pt x="473" y="424"/>
                    <a:pt x="473" y="424"/>
                    <a:pt x="473" y="424"/>
                  </a:cubicBezTo>
                  <a:cubicBezTo>
                    <a:pt x="459" y="410"/>
                    <a:pt x="445" y="403"/>
                    <a:pt x="431" y="403"/>
                  </a:cubicBezTo>
                  <a:cubicBezTo>
                    <a:pt x="402" y="403"/>
                    <a:pt x="374" y="431"/>
                    <a:pt x="374" y="459"/>
                  </a:cubicBezTo>
                  <a:cubicBezTo>
                    <a:pt x="374" y="481"/>
                    <a:pt x="381" y="495"/>
                    <a:pt x="388" y="502"/>
                  </a:cubicBezTo>
                  <a:cubicBezTo>
                    <a:pt x="409" y="516"/>
                    <a:pt x="409" y="516"/>
                    <a:pt x="409" y="516"/>
                  </a:cubicBezTo>
                  <a:cubicBezTo>
                    <a:pt x="388" y="537"/>
                    <a:pt x="388" y="537"/>
                    <a:pt x="388" y="537"/>
                  </a:cubicBezTo>
                  <a:cubicBezTo>
                    <a:pt x="381" y="544"/>
                    <a:pt x="374" y="558"/>
                    <a:pt x="374" y="572"/>
                  </a:cubicBezTo>
                  <a:cubicBezTo>
                    <a:pt x="374" y="587"/>
                    <a:pt x="374" y="594"/>
                    <a:pt x="381" y="601"/>
                  </a:cubicBezTo>
                  <a:cubicBezTo>
                    <a:pt x="28" y="601"/>
                    <a:pt x="28" y="601"/>
                    <a:pt x="28" y="601"/>
                  </a:cubicBezTo>
                  <a:cubicBezTo>
                    <a:pt x="7" y="601"/>
                    <a:pt x="0" y="594"/>
                    <a:pt x="0" y="57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7" y="56"/>
                    <a:pt x="28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0" y="85"/>
                    <a:pt x="70" y="85"/>
                    <a:pt x="70" y="85"/>
                  </a:cubicBezTo>
                  <a:cubicBezTo>
                    <a:pt x="70" y="113"/>
                    <a:pt x="98" y="141"/>
                    <a:pt x="127" y="141"/>
                  </a:cubicBezTo>
                  <a:cubicBezTo>
                    <a:pt x="162" y="141"/>
                    <a:pt x="183" y="113"/>
                    <a:pt x="183" y="85"/>
                  </a:cubicBezTo>
                  <a:cubicBezTo>
                    <a:pt x="183" y="56"/>
                    <a:pt x="183" y="56"/>
                    <a:pt x="183" y="56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11" y="85"/>
                    <a:pt x="211" y="85"/>
                    <a:pt x="211" y="85"/>
                  </a:cubicBezTo>
                  <a:cubicBezTo>
                    <a:pt x="211" y="113"/>
                    <a:pt x="240" y="141"/>
                    <a:pt x="268" y="141"/>
                  </a:cubicBezTo>
                  <a:cubicBezTo>
                    <a:pt x="303" y="141"/>
                    <a:pt x="325" y="113"/>
                    <a:pt x="325" y="85"/>
                  </a:cubicBezTo>
                  <a:cubicBezTo>
                    <a:pt x="325" y="56"/>
                    <a:pt x="325" y="56"/>
                    <a:pt x="325" y="56"/>
                  </a:cubicBezTo>
                  <a:cubicBezTo>
                    <a:pt x="353" y="56"/>
                    <a:pt x="353" y="56"/>
                    <a:pt x="353" y="56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3" y="113"/>
                    <a:pt x="381" y="141"/>
                    <a:pt x="409" y="141"/>
                  </a:cubicBezTo>
                  <a:cubicBezTo>
                    <a:pt x="445" y="141"/>
                    <a:pt x="466" y="113"/>
                    <a:pt x="466" y="85"/>
                  </a:cubicBezTo>
                  <a:cubicBezTo>
                    <a:pt x="466" y="56"/>
                    <a:pt x="466" y="56"/>
                    <a:pt x="466" y="56"/>
                  </a:cubicBezTo>
                  <a:cubicBezTo>
                    <a:pt x="515" y="56"/>
                    <a:pt x="515" y="56"/>
                    <a:pt x="515" y="56"/>
                  </a:cubicBezTo>
                  <a:cubicBezTo>
                    <a:pt x="530" y="56"/>
                    <a:pt x="544" y="71"/>
                    <a:pt x="544" y="85"/>
                  </a:cubicBezTo>
                  <a:cubicBezTo>
                    <a:pt x="544" y="403"/>
                    <a:pt x="544" y="403"/>
                    <a:pt x="544" y="403"/>
                  </a:cubicBezTo>
                  <a:cubicBezTo>
                    <a:pt x="530" y="403"/>
                    <a:pt x="515" y="410"/>
                    <a:pt x="501" y="424"/>
                  </a:cubicBezTo>
                  <a:close/>
                  <a:moveTo>
                    <a:pt x="353" y="367"/>
                  </a:moveTo>
                  <a:lnTo>
                    <a:pt x="353" y="367"/>
                  </a:lnTo>
                  <a:cubicBezTo>
                    <a:pt x="353" y="353"/>
                    <a:pt x="346" y="339"/>
                    <a:pt x="325" y="339"/>
                  </a:cubicBezTo>
                  <a:cubicBezTo>
                    <a:pt x="268" y="339"/>
                    <a:pt x="268" y="339"/>
                    <a:pt x="268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98" y="339"/>
                    <a:pt x="98" y="339"/>
                    <a:pt x="98" y="339"/>
                  </a:cubicBezTo>
                  <a:cubicBezTo>
                    <a:pt x="84" y="339"/>
                    <a:pt x="70" y="353"/>
                    <a:pt x="70" y="367"/>
                  </a:cubicBezTo>
                  <a:cubicBezTo>
                    <a:pt x="70" y="382"/>
                    <a:pt x="84" y="396"/>
                    <a:pt x="98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68" y="396"/>
                    <a:pt x="268" y="396"/>
                    <a:pt x="268" y="396"/>
                  </a:cubicBezTo>
                  <a:cubicBezTo>
                    <a:pt x="325" y="396"/>
                    <a:pt x="325" y="396"/>
                    <a:pt x="325" y="396"/>
                  </a:cubicBezTo>
                  <a:cubicBezTo>
                    <a:pt x="346" y="396"/>
                    <a:pt x="353" y="382"/>
                    <a:pt x="353" y="367"/>
                  </a:cubicBezTo>
                  <a:close/>
                  <a:moveTo>
                    <a:pt x="70" y="488"/>
                  </a:moveTo>
                  <a:lnTo>
                    <a:pt x="70" y="488"/>
                  </a:lnTo>
                  <a:cubicBezTo>
                    <a:pt x="70" y="502"/>
                    <a:pt x="84" y="509"/>
                    <a:pt x="98" y="509"/>
                  </a:cubicBezTo>
                  <a:cubicBezTo>
                    <a:pt x="275" y="509"/>
                    <a:pt x="275" y="509"/>
                    <a:pt x="275" y="509"/>
                  </a:cubicBezTo>
                  <a:cubicBezTo>
                    <a:pt x="289" y="509"/>
                    <a:pt x="296" y="502"/>
                    <a:pt x="296" y="488"/>
                  </a:cubicBezTo>
                  <a:cubicBezTo>
                    <a:pt x="296" y="474"/>
                    <a:pt x="289" y="459"/>
                    <a:pt x="275" y="459"/>
                  </a:cubicBezTo>
                  <a:cubicBezTo>
                    <a:pt x="98" y="459"/>
                    <a:pt x="98" y="459"/>
                    <a:pt x="98" y="459"/>
                  </a:cubicBezTo>
                  <a:cubicBezTo>
                    <a:pt x="84" y="459"/>
                    <a:pt x="70" y="474"/>
                    <a:pt x="70" y="488"/>
                  </a:cubicBezTo>
                  <a:close/>
                  <a:moveTo>
                    <a:pt x="438" y="219"/>
                  </a:moveTo>
                  <a:lnTo>
                    <a:pt x="438" y="219"/>
                  </a:lnTo>
                  <a:cubicBezTo>
                    <a:pt x="98" y="219"/>
                    <a:pt x="98" y="219"/>
                    <a:pt x="98" y="219"/>
                  </a:cubicBezTo>
                  <a:cubicBezTo>
                    <a:pt x="84" y="219"/>
                    <a:pt x="70" y="226"/>
                    <a:pt x="70" y="247"/>
                  </a:cubicBezTo>
                  <a:cubicBezTo>
                    <a:pt x="70" y="261"/>
                    <a:pt x="84" y="276"/>
                    <a:pt x="98" y="276"/>
                  </a:cubicBezTo>
                  <a:cubicBezTo>
                    <a:pt x="438" y="276"/>
                    <a:pt x="438" y="276"/>
                    <a:pt x="438" y="276"/>
                  </a:cubicBezTo>
                  <a:cubicBezTo>
                    <a:pt x="459" y="276"/>
                    <a:pt x="466" y="261"/>
                    <a:pt x="466" y="247"/>
                  </a:cubicBezTo>
                  <a:cubicBezTo>
                    <a:pt x="466" y="226"/>
                    <a:pt x="459" y="219"/>
                    <a:pt x="438" y="219"/>
                  </a:cubicBezTo>
                  <a:close/>
                  <a:moveTo>
                    <a:pt x="409" y="113"/>
                  </a:moveTo>
                  <a:lnTo>
                    <a:pt x="409" y="113"/>
                  </a:lnTo>
                  <a:cubicBezTo>
                    <a:pt x="395" y="113"/>
                    <a:pt x="381" y="99"/>
                    <a:pt x="381" y="85"/>
                  </a:cubicBezTo>
                  <a:cubicBezTo>
                    <a:pt x="381" y="28"/>
                    <a:pt x="381" y="28"/>
                    <a:pt x="381" y="28"/>
                  </a:cubicBezTo>
                  <a:cubicBezTo>
                    <a:pt x="381" y="14"/>
                    <a:pt x="395" y="0"/>
                    <a:pt x="409" y="0"/>
                  </a:cubicBezTo>
                  <a:cubicBezTo>
                    <a:pt x="431" y="0"/>
                    <a:pt x="438" y="14"/>
                    <a:pt x="438" y="28"/>
                  </a:cubicBezTo>
                  <a:cubicBezTo>
                    <a:pt x="438" y="85"/>
                    <a:pt x="438" y="85"/>
                    <a:pt x="438" y="85"/>
                  </a:cubicBezTo>
                  <a:cubicBezTo>
                    <a:pt x="438" y="99"/>
                    <a:pt x="431" y="113"/>
                    <a:pt x="409" y="113"/>
                  </a:cubicBezTo>
                  <a:close/>
                  <a:moveTo>
                    <a:pt x="268" y="113"/>
                  </a:moveTo>
                  <a:lnTo>
                    <a:pt x="268" y="113"/>
                  </a:lnTo>
                  <a:cubicBezTo>
                    <a:pt x="254" y="113"/>
                    <a:pt x="240" y="99"/>
                    <a:pt x="240" y="85"/>
                  </a:cubicBezTo>
                  <a:cubicBezTo>
                    <a:pt x="240" y="28"/>
                    <a:pt x="240" y="28"/>
                    <a:pt x="240" y="28"/>
                  </a:cubicBezTo>
                  <a:cubicBezTo>
                    <a:pt x="240" y="14"/>
                    <a:pt x="254" y="0"/>
                    <a:pt x="268" y="0"/>
                  </a:cubicBezTo>
                  <a:cubicBezTo>
                    <a:pt x="289" y="0"/>
                    <a:pt x="296" y="14"/>
                    <a:pt x="296" y="28"/>
                  </a:cubicBezTo>
                  <a:cubicBezTo>
                    <a:pt x="296" y="85"/>
                    <a:pt x="296" y="85"/>
                    <a:pt x="296" y="85"/>
                  </a:cubicBezTo>
                  <a:cubicBezTo>
                    <a:pt x="296" y="99"/>
                    <a:pt x="289" y="113"/>
                    <a:pt x="268" y="113"/>
                  </a:cubicBezTo>
                  <a:close/>
                  <a:moveTo>
                    <a:pt x="127" y="113"/>
                  </a:moveTo>
                  <a:lnTo>
                    <a:pt x="127" y="113"/>
                  </a:lnTo>
                  <a:cubicBezTo>
                    <a:pt x="113" y="113"/>
                    <a:pt x="98" y="99"/>
                    <a:pt x="98" y="85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14"/>
                    <a:pt x="113" y="0"/>
                    <a:pt x="127" y="0"/>
                  </a:cubicBezTo>
                  <a:cubicBezTo>
                    <a:pt x="148" y="0"/>
                    <a:pt x="155" y="14"/>
                    <a:pt x="155" y="28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99"/>
                    <a:pt x="148" y="113"/>
                    <a:pt x="127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6" name="Freeform 59">
              <a:extLst>
                <a:ext uri="{FF2B5EF4-FFF2-40B4-BE49-F238E27FC236}">
                  <a16:creationId xmlns:a16="http://schemas.microsoft.com/office/drawing/2014/main" id="{3AB77210-9826-4DBC-B5D9-ABC1B1AEB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6892" y="2920369"/>
              <a:ext cx="279327" cy="292100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en-US" sz="90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333914F6-39C0-4866-A0C4-0FCF301FB2F6}"/>
              </a:ext>
            </a:extLst>
          </p:cNvPr>
          <p:cNvSpPr/>
          <p:nvPr/>
        </p:nvSpPr>
        <p:spPr>
          <a:xfrm>
            <a:off x="2064838" y="3860855"/>
            <a:ext cx="18466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激活函数模块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818CE96-ADE2-465C-8164-974058B24501}"/>
              </a:ext>
            </a:extLst>
          </p:cNvPr>
          <p:cNvSpPr/>
          <p:nvPr/>
        </p:nvSpPr>
        <p:spPr>
          <a:xfrm>
            <a:off x="8908315" y="3860855"/>
            <a:ext cx="18466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主干网络模块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07C1794-16E1-4623-B38A-1D891374ED9C}"/>
              </a:ext>
            </a:extLst>
          </p:cNvPr>
          <p:cNvSpPr/>
          <p:nvPr/>
        </p:nvSpPr>
        <p:spPr>
          <a:xfrm>
            <a:off x="2005616" y="5438316"/>
            <a:ext cx="18466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TRB-Net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3191706-94E8-4249-96A4-676B496FBC77}"/>
              </a:ext>
            </a:extLst>
          </p:cNvPr>
          <p:cNvSpPr/>
          <p:nvPr/>
        </p:nvSpPr>
        <p:spPr>
          <a:xfrm>
            <a:off x="8908315" y="5399623"/>
            <a:ext cx="18466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损失函数模块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40948" y="313449"/>
            <a:ext cx="6665594" cy="307777"/>
            <a:chOff x="3949700" y="255393"/>
            <a:chExt cx="6665594" cy="307777"/>
          </a:xfrm>
          <a:solidFill>
            <a:srgbClr val="1B3073"/>
          </a:solidFill>
        </p:grpSpPr>
        <p:sp>
          <p:nvSpPr>
            <p:cNvPr id="5" name="箭头: 五边形 8"/>
            <p:cNvSpPr/>
            <p:nvPr/>
          </p:nvSpPr>
          <p:spPr>
            <a:xfrm flipH="1">
              <a:off x="3949700" y="255393"/>
              <a:ext cx="6665594" cy="307777"/>
            </a:xfrm>
            <a:prstGeom prst="homePlate">
              <a:avLst/>
            </a:prstGeom>
            <a:solidFill>
              <a:srgbClr val="393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175831" y="263549"/>
              <a:ext cx="3382191" cy="276999"/>
              <a:chOff x="4175831" y="263549"/>
              <a:chExt cx="3382191" cy="276999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4175831" y="263549"/>
                <a:ext cx="16439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人生阶梯从这里开始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630891" y="288822"/>
                <a:ext cx="1927131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LADDER STARTS HERE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885458" y="211217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激活函数模块</a:t>
            </a:r>
          </a:p>
        </p:txBody>
      </p:sp>
      <p:sp>
        <p:nvSpPr>
          <p:cNvPr id="65" name="椭圆 64"/>
          <p:cNvSpPr/>
          <p:nvPr/>
        </p:nvSpPr>
        <p:spPr>
          <a:xfrm>
            <a:off x="265512" y="183803"/>
            <a:ext cx="505113" cy="505113"/>
          </a:xfrm>
          <a:prstGeom prst="ellipse">
            <a:avLst/>
          </a:prstGeom>
          <a:solidFill>
            <a:srgbClr val="393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65512" y="21121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平行四边形 131"/>
          <p:cNvSpPr/>
          <p:nvPr/>
        </p:nvSpPr>
        <p:spPr>
          <a:xfrm rot="16200000">
            <a:off x="5209327" y="2097233"/>
            <a:ext cx="1773353" cy="2426244"/>
          </a:xfrm>
          <a:prstGeom prst="parallelogram">
            <a:avLst>
              <a:gd name="adj" fmla="val 5322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6" tIns="45679" rIns="91356" bIns="45679"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平行四边形 134"/>
          <p:cNvSpPr/>
          <p:nvPr/>
        </p:nvSpPr>
        <p:spPr>
          <a:xfrm rot="5400000" flipV="1">
            <a:off x="5209327" y="3043489"/>
            <a:ext cx="1773353" cy="2426244"/>
          </a:xfrm>
          <a:prstGeom prst="parallelogram">
            <a:avLst>
              <a:gd name="adj" fmla="val 5322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36" name="右箭头 63"/>
          <p:cNvSpPr/>
          <p:nvPr/>
        </p:nvSpPr>
        <p:spPr>
          <a:xfrm flipV="1">
            <a:off x="4882878" y="4111233"/>
            <a:ext cx="3159555" cy="1236595"/>
          </a:xfrm>
          <a:prstGeom prst="rightArrow">
            <a:avLst>
              <a:gd name="adj1" fmla="val 66953"/>
              <a:gd name="adj2" fmla="val 50000"/>
            </a:avLst>
          </a:prstGeom>
          <a:solidFill>
            <a:srgbClr val="393DD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37" name="右箭头 59"/>
          <p:cNvSpPr/>
          <p:nvPr/>
        </p:nvSpPr>
        <p:spPr>
          <a:xfrm>
            <a:off x="4882878" y="2219138"/>
            <a:ext cx="3159555" cy="1236595"/>
          </a:xfrm>
          <a:prstGeom prst="rightArrow">
            <a:avLst>
              <a:gd name="adj1" fmla="val 66953"/>
              <a:gd name="adj2" fmla="val 50000"/>
            </a:avLst>
          </a:prstGeom>
          <a:solidFill>
            <a:srgbClr val="393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6" tIns="45679" rIns="91356" bIns="45679"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右箭头 60"/>
          <p:cNvSpPr/>
          <p:nvPr/>
        </p:nvSpPr>
        <p:spPr>
          <a:xfrm rot="10800000">
            <a:off x="4149566" y="3165184"/>
            <a:ext cx="3159555" cy="1236595"/>
          </a:xfrm>
          <a:prstGeom prst="rightArrow">
            <a:avLst>
              <a:gd name="adj1" fmla="val 66953"/>
              <a:gd name="adj2" fmla="val 50000"/>
            </a:avLst>
          </a:prstGeom>
          <a:solidFill>
            <a:srgbClr val="272F5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628586" y="2625059"/>
            <a:ext cx="954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问题一</a:t>
            </a:r>
          </a:p>
        </p:txBody>
      </p:sp>
      <p:sp>
        <p:nvSpPr>
          <p:cNvPr id="140" name="矩形 139"/>
          <p:cNvSpPr/>
          <p:nvPr/>
        </p:nvSpPr>
        <p:spPr>
          <a:xfrm>
            <a:off x="5628586" y="3564304"/>
            <a:ext cx="954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问题一</a:t>
            </a:r>
          </a:p>
        </p:txBody>
      </p:sp>
      <p:sp>
        <p:nvSpPr>
          <p:cNvPr id="141" name="矩形 140"/>
          <p:cNvSpPr/>
          <p:nvPr/>
        </p:nvSpPr>
        <p:spPr>
          <a:xfrm>
            <a:off x="5628586" y="4510157"/>
            <a:ext cx="954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问题一</a:t>
            </a:r>
          </a:p>
        </p:txBody>
      </p:sp>
      <p:sp>
        <p:nvSpPr>
          <p:cNvPr id="142" name="Freeform 77"/>
          <p:cNvSpPr>
            <a:spLocks noChangeArrowheads="1"/>
          </p:cNvSpPr>
          <p:nvPr/>
        </p:nvSpPr>
        <p:spPr bwMode="auto">
          <a:xfrm>
            <a:off x="7209362" y="2634193"/>
            <a:ext cx="396477" cy="393707"/>
          </a:xfrm>
          <a:custGeom>
            <a:avLst/>
            <a:gdLst>
              <a:gd name="T0" fmla="*/ 39468811 w 608"/>
              <a:gd name="T1" fmla="*/ 78442719 h 602"/>
              <a:gd name="T2" fmla="*/ 39468811 w 608"/>
              <a:gd name="T3" fmla="*/ 78442719 h 602"/>
              <a:gd name="T4" fmla="*/ 0 w 608"/>
              <a:gd name="T5" fmla="*/ 38764526 h 602"/>
              <a:gd name="T6" fmla="*/ 39468811 w 608"/>
              <a:gd name="T7" fmla="*/ 0 h 602"/>
              <a:gd name="T8" fmla="*/ 78807547 w 608"/>
              <a:gd name="T9" fmla="*/ 38764526 h 602"/>
              <a:gd name="T10" fmla="*/ 39468811 w 608"/>
              <a:gd name="T11" fmla="*/ 78442719 h 602"/>
              <a:gd name="T12" fmla="*/ 16488637 w 608"/>
              <a:gd name="T13" fmla="*/ 16576054 h 602"/>
              <a:gd name="T14" fmla="*/ 16488637 w 608"/>
              <a:gd name="T15" fmla="*/ 16576054 h 602"/>
              <a:gd name="T16" fmla="*/ 39468811 w 608"/>
              <a:gd name="T17" fmla="*/ 38764526 h 602"/>
              <a:gd name="T18" fmla="*/ 39468811 w 608"/>
              <a:gd name="T19" fmla="*/ 7308970 h 602"/>
              <a:gd name="T20" fmla="*/ 16488637 w 608"/>
              <a:gd name="T21" fmla="*/ 16576054 h 6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8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6"/>
                  <a:pt x="0" y="297"/>
                </a:cubicBezTo>
                <a:cubicBezTo>
                  <a:pt x="0" y="134"/>
                  <a:pt x="134" y="0"/>
                  <a:pt x="304" y="0"/>
                </a:cubicBezTo>
                <a:cubicBezTo>
                  <a:pt x="473" y="0"/>
                  <a:pt x="607" y="134"/>
                  <a:pt x="607" y="297"/>
                </a:cubicBezTo>
                <a:cubicBezTo>
                  <a:pt x="607" y="466"/>
                  <a:pt x="473" y="601"/>
                  <a:pt x="304" y="601"/>
                </a:cubicBezTo>
                <a:close/>
                <a:moveTo>
                  <a:pt x="127" y="127"/>
                </a:moveTo>
                <a:lnTo>
                  <a:pt x="127" y="127"/>
                </a:lnTo>
                <a:cubicBezTo>
                  <a:pt x="304" y="297"/>
                  <a:pt x="304" y="297"/>
                  <a:pt x="304" y="297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233" y="56"/>
                  <a:pt x="176" y="85"/>
                  <a:pt x="127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143" name="Freeform 78"/>
          <p:cNvSpPr>
            <a:spLocks noChangeArrowheads="1"/>
          </p:cNvSpPr>
          <p:nvPr/>
        </p:nvSpPr>
        <p:spPr bwMode="auto">
          <a:xfrm>
            <a:off x="4575122" y="3581438"/>
            <a:ext cx="390731" cy="393707"/>
          </a:xfrm>
          <a:custGeom>
            <a:avLst/>
            <a:gdLst>
              <a:gd name="T0" fmla="*/ 39230934 w 601"/>
              <a:gd name="T1" fmla="*/ 78442719 h 602"/>
              <a:gd name="T2" fmla="*/ 39230934 w 601"/>
              <a:gd name="T3" fmla="*/ 78442719 h 602"/>
              <a:gd name="T4" fmla="*/ 0 w 601"/>
              <a:gd name="T5" fmla="*/ 38764526 h 602"/>
              <a:gd name="T6" fmla="*/ 39230934 w 601"/>
              <a:gd name="T7" fmla="*/ 0 h 602"/>
              <a:gd name="T8" fmla="*/ 77429787 w 601"/>
              <a:gd name="T9" fmla="*/ 38764526 h 602"/>
              <a:gd name="T10" fmla="*/ 39230934 w 601"/>
              <a:gd name="T11" fmla="*/ 78442719 h 602"/>
              <a:gd name="T12" fmla="*/ 7226723 w 601"/>
              <a:gd name="T13" fmla="*/ 38764526 h 602"/>
              <a:gd name="T14" fmla="*/ 7226723 w 601"/>
              <a:gd name="T15" fmla="*/ 38764526 h 602"/>
              <a:gd name="T16" fmla="*/ 39230934 w 601"/>
              <a:gd name="T17" fmla="*/ 38764526 h 602"/>
              <a:gd name="T18" fmla="*/ 39230934 w 601"/>
              <a:gd name="T19" fmla="*/ 7308970 h 602"/>
              <a:gd name="T20" fmla="*/ 7226723 w 601"/>
              <a:gd name="T21" fmla="*/ 38764526 h 6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1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6"/>
                  <a:pt x="0" y="297"/>
                </a:cubicBezTo>
                <a:cubicBezTo>
                  <a:pt x="0" y="134"/>
                  <a:pt x="134" y="0"/>
                  <a:pt x="304" y="0"/>
                </a:cubicBezTo>
                <a:cubicBezTo>
                  <a:pt x="466" y="0"/>
                  <a:pt x="600" y="134"/>
                  <a:pt x="600" y="297"/>
                </a:cubicBezTo>
                <a:cubicBezTo>
                  <a:pt x="600" y="466"/>
                  <a:pt x="466" y="601"/>
                  <a:pt x="304" y="601"/>
                </a:cubicBezTo>
                <a:close/>
                <a:moveTo>
                  <a:pt x="56" y="297"/>
                </a:moveTo>
                <a:lnTo>
                  <a:pt x="56" y="297"/>
                </a:lnTo>
                <a:cubicBezTo>
                  <a:pt x="304" y="297"/>
                  <a:pt x="304" y="297"/>
                  <a:pt x="304" y="297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169" y="56"/>
                  <a:pt x="56" y="162"/>
                  <a:pt x="56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144" name="Freeform 79"/>
          <p:cNvSpPr>
            <a:spLocks noChangeArrowheads="1"/>
          </p:cNvSpPr>
          <p:nvPr/>
        </p:nvSpPr>
        <p:spPr bwMode="auto">
          <a:xfrm>
            <a:off x="7215108" y="4518384"/>
            <a:ext cx="390731" cy="393707"/>
          </a:xfrm>
          <a:custGeom>
            <a:avLst/>
            <a:gdLst>
              <a:gd name="T0" fmla="*/ 38198494 w 601"/>
              <a:gd name="T1" fmla="*/ 78442719 h 602"/>
              <a:gd name="T2" fmla="*/ 38198494 w 601"/>
              <a:gd name="T3" fmla="*/ 78442719 h 602"/>
              <a:gd name="T4" fmla="*/ 0 w 601"/>
              <a:gd name="T5" fmla="*/ 38764526 h 602"/>
              <a:gd name="T6" fmla="*/ 38198494 w 601"/>
              <a:gd name="T7" fmla="*/ 0 h 602"/>
              <a:gd name="T8" fmla="*/ 77429787 w 601"/>
              <a:gd name="T9" fmla="*/ 38764526 h 602"/>
              <a:gd name="T10" fmla="*/ 38198494 w 601"/>
              <a:gd name="T11" fmla="*/ 78442719 h 602"/>
              <a:gd name="T12" fmla="*/ 7226723 w 601"/>
              <a:gd name="T13" fmla="*/ 38764526 h 602"/>
              <a:gd name="T14" fmla="*/ 7226723 w 601"/>
              <a:gd name="T15" fmla="*/ 38764526 h 602"/>
              <a:gd name="T16" fmla="*/ 16389361 w 601"/>
              <a:gd name="T17" fmla="*/ 61735884 h 602"/>
              <a:gd name="T18" fmla="*/ 38198494 w 601"/>
              <a:gd name="T19" fmla="*/ 38764526 h 602"/>
              <a:gd name="T20" fmla="*/ 38198494 w 601"/>
              <a:gd name="T21" fmla="*/ 7308970 h 602"/>
              <a:gd name="T22" fmla="*/ 7226723 w 601"/>
              <a:gd name="T23" fmla="*/ 38764526 h 6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01" h="602">
                <a:moveTo>
                  <a:pt x="296" y="601"/>
                </a:moveTo>
                <a:lnTo>
                  <a:pt x="296" y="601"/>
                </a:lnTo>
                <a:cubicBezTo>
                  <a:pt x="134" y="601"/>
                  <a:pt x="0" y="466"/>
                  <a:pt x="0" y="297"/>
                </a:cubicBezTo>
                <a:cubicBezTo>
                  <a:pt x="0" y="134"/>
                  <a:pt x="134" y="0"/>
                  <a:pt x="296" y="0"/>
                </a:cubicBezTo>
                <a:cubicBezTo>
                  <a:pt x="466" y="0"/>
                  <a:pt x="600" y="134"/>
                  <a:pt x="600" y="297"/>
                </a:cubicBezTo>
                <a:cubicBezTo>
                  <a:pt x="600" y="466"/>
                  <a:pt x="466" y="601"/>
                  <a:pt x="296" y="601"/>
                </a:cubicBezTo>
                <a:close/>
                <a:moveTo>
                  <a:pt x="56" y="297"/>
                </a:moveTo>
                <a:lnTo>
                  <a:pt x="56" y="297"/>
                </a:lnTo>
                <a:cubicBezTo>
                  <a:pt x="56" y="367"/>
                  <a:pt x="84" y="431"/>
                  <a:pt x="127" y="473"/>
                </a:cubicBezTo>
                <a:cubicBezTo>
                  <a:pt x="296" y="297"/>
                  <a:pt x="296" y="297"/>
                  <a:pt x="296" y="297"/>
                </a:cubicBezTo>
                <a:cubicBezTo>
                  <a:pt x="296" y="56"/>
                  <a:pt x="296" y="56"/>
                  <a:pt x="296" y="56"/>
                </a:cubicBezTo>
                <a:cubicBezTo>
                  <a:pt x="162" y="56"/>
                  <a:pt x="56" y="162"/>
                  <a:pt x="56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 sz="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/>
              <p:cNvSpPr/>
              <p:nvPr/>
            </p:nvSpPr>
            <p:spPr>
              <a:xfrm>
                <a:off x="8117276" y="2358832"/>
                <a:ext cx="3243379" cy="1343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relu6</a:t>
                </a:r>
                <a:r>
                  <a:rPr lang="zh-CN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是在原来的激活函数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relu</a:t>
                </a:r>
                <a:r>
                  <a:rPr lang="zh-CN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上进行了改进，限制了它的最大输出值为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𝑟𝑒𝑙𝑢</m:t>
                      </m:r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6</m:t>
                      </m:r>
                      <m:d>
                        <m:d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𝑟𝑒𝑙𝑢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&lt;6</m:t>
                              </m:r>
                            </m:e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6                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≥6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5" name="矩形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276" y="2358832"/>
                <a:ext cx="3243379" cy="1343958"/>
              </a:xfrm>
              <a:prstGeom prst="rect">
                <a:avLst/>
              </a:prstGeom>
              <a:blipFill>
                <a:blip r:embed="rId3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矩形 145"/>
          <p:cNvSpPr/>
          <p:nvPr/>
        </p:nvSpPr>
        <p:spPr>
          <a:xfrm>
            <a:off x="8042434" y="4263248"/>
            <a:ext cx="35074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的激活范围不加限制，会产生数值爆炸，分布在一个很大的范围内，则会带来一定的精度损失。同时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relu6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激活函数可以让网络尽早的学习到稀疏特征，而且，因为限制了最大的数值，将会增加小数位表达能力，这对原本有遮挡或者小样本的数据集有很大的好处。</a:t>
            </a:r>
          </a:p>
        </p:txBody>
      </p:sp>
      <p:sp>
        <p:nvSpPr>
          <p:cNvPr id="147" name="矩形 146"/>
          <p:cNvSpPr/>
          <p:nvPr/>
        </p:nvSpPr>
        <p:spPr>
          <a:xfrm>
            <a:off x="958890" y="3369934"/>
            <a:ext cx="3243379" cy="146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h-switch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relu6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上进行了一定的改进从而达到限制，使其在网络层数加深的同时，非线性激活函数的成本也会随之减少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96489A52-F7F7-4EF5-933C-3131702E7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22CC0DD-7BBF-44B2-BCAB-B5BD4855DF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569695"/>
              </p:ext>
            </p:extLst>
          </p:nvPr>
        </p:nvGraphicFramePr>
        <p:xfrm>
          <a:off x="1026644" y="4676711"/>
          <a:ext cx="3067961" cy="67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r:id="rId4" imgW="1828800" imgH="393480" progId="Equation.3">
                  <p:embed/>
                </p:oleObj>
              </mc:Choice>
              <mc:Fallback>
                <p:oleObj r:id="rId4" imgW="18288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644" y="4676711"/>
                        <a:ext cx="3067961" cy="6711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40948" y="313449"/>
            <a:ext cx="6665594" cy="307777"/>
            <a:chOff x="3949700" y="255393"/>
            <a:chExt cx="6665594" cy="307777"/>
          </a:xfrm>
          <a:solidFill>
            <a:srgbClr val="1B3073"/>
          </a:solidFill>
        </p:grpSpPr>
        <p:sp>
          <p:nvSpPr>
            <p:cNvPr id="5" name="箭头: 五边形 8"/>
            <p:cNvSpPr/>
            <p:nvPr/>
          </p:nvSpPr>
          <p:spPr>
            <a:xfrm flipH="1">
              <a:off x="3949700" y="255393"/>
              <a:ext cx="6665594" cy="307777"/>
            </a:xfrm>
            <a:prstGeom prst="homePlate">
              <a:avLst/>
            </a:prstGeom>
            <a:solidFill>
              <a:srgbClr val="393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175831" y="263549"/>
              <a:ext cx="3382191" cy="276999"/>
              <a:chOff x="4175831" y="263549"/>
              <a:chExt cx="3382191" cy="276999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4175831" y="263549"/>
                <a:ext cx="16439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人生阶梯从这里开始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630891" y="288822"/>
                <a:ext cx="1927131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LADDER STARTS HERE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836872" y="183803"/>
            <a:ext cx="24279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TRB-Net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  <a:p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265512" y="183803"/>
            <a:ext cx="505113" cy="505113"/>
          </a:xfrm>
          <a:prstGeom prst="ellipse">
            <a:avLst/>
          </a:prstGeom>
          <a:solidFill>
            <a:srgbClr val="393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65512" y="21121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5610013" y="2899393"/>
            <a:ext cx="1782225" cy="1781582"/>
            <a:chOff x="7380502" y="3019185"/>
            <a:chExt cx="1596495" cy="1596494"/>
          </a:xfrm>
        </p:grpSpPr>
        <p:sp>
          <p:nvSpPr>
            <p:cNvPr id="128" name="椭圆 127"/>
            <p:cNvSpPr/>
            <p:nvPr/>
          </p:nvSpPr>
          <p:spPr>
            <a:xfrm>
              <a:off x="7567583" y="3243359"/>
              <a:ext cx="1344545" cy="1344543"/>
            </a:xfrm>
            <a:prstGeom prst="ellipse">
              <a:avLst/>
            </a:prstGeom>
            <a:gradFill>
              <a:gsLst>
                <a:gs pos="43000">
                  <a:srgbClr val="F7F7F7"/>
                </a:gs>
                <a:gs pos="0">
                  <a:schemeClr val="bg1">
                    <a:alpha val="99000"/>
                  </a:schemeClr>
                </a:gs>
                <a:gs pos="100000">
                  <a:srgbClr val="B8C0C0"/>
                </a:gs>
              </a:gsLst>
              <a:lin ang="2700000" scaled="1"/>
            </a:gradFill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>
              <a:off x="7380502" y="3019185"/>
              <a:ext cx="1596495" cy="1596494"/>
            </a:xfrm>
            <a:prstGeom prst="ellipse">
              <a:avLst/>
            </a:prstGeom>
            <a:gradFill>
              <a:gsLst>
                <a:gs pos="39000">
                  <a:schemeClr val="bg1"/>
                </a:gs>
                <a:gs pos="53000">
                  <a:srgbClr val="F7F7F7"/>
                </a:gs>
                <a:gs pos="11000">
                  <a:schemeClr val="bg1">
                    <a:alpha val="99000"/>
                  </a:schemeClr>
                </a:gs>
                <a:gs pos="100000">
                  <a:srgbClr val="B8C0C0"/>
                </a:gs>
              </a:gsLst>
              <a:lin ang="2700000" scaled="1"/>
            </a:gradFill>
            <a:ln>
              <a:noFill/>
            </a:ln>
            <a:effectLst>
              <a:innerShdw blurRad="520700" dist="177800" dir="2700000">
                <a:srgbClr val="5F6D6C">
                  <a:alpha val="36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6048813" y="3313130"/>
            <a:ext cx="9244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问题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评估</a:t>
            </a:r>
          </a:p>
        </p:txBody>
      </p:sp>
      <p:sp>
        <p:nvSpPr>
          <p:cNvPr id="136" name="矩形 135"/>
          <p:cNvSpPr/>
          <p:nvPr/>
        </p:nvSpPr>
        <p:spPr>
          <a:xfrm>
            <a:off x="7622193" y="2077214"/>
            <a:ext cx="3684655" cy="3425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本文网络模块中的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在将负信号置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影响了网络的传播，这种情况在刚开始训练的时候尤其严重，所以本文提出了一种网络不同阶段的三种不同基础网络构建模块组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TRB-Net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（如图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所示，一个网络阶段就是一个下采样或者上采样阶段）。在阶段初期，对比与原始的基础网络结构模块，减少经过了激活函数的次数，促进了信息在网络中的流动。如图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所示，将网络结构中的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TRB-Net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模块组置于不同位置，分别命名为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TRB-Net-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Ⅰ，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TRB-Net-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Ⅱ，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TRB-Net-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Ⅲ。</a:t>
            </a:r>
          </a:p>
          <a:p>
            <a:pPr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2">
            <a:extLst>
              <a:ext uri="{FF2B5EF4-FFF2-40B4-BE49-F238E27FC236}">
                <a16:creationId xmlns:a16="http://schemas.microsoft.com/office/drawing/2014/main" id="{5F9B79EA-1DF4-4036-B0C3-5E2DD1697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8" y="2128182"/>
            <a:ext cx="5408601" cy="312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40948" y="313449"/>
            <a:ext cx="6665594" cy="307777"/>
            <a:chOff x="3949700" y="255393"/>
            <a:chExt cx="6665594" cy="307777"/>
          </a:xfrm>
          <a:solidFill>
            <a:srgbClr val="1B3073"/>
          </a:solidFill>
        </p:grpSpPr>
        <p:sp>
          <p:nvSpPr>
            <p:cNvPr id="5" name="箭头: 五边形 8"/>
            <p:cNvSpPr/>
            <p:nvPr/>
          </p:nvSpPr>
          <p:spPr>
            <a:xfrm flipH="1">
              <a:off x="3949700" y="255393"/>
              <a:ext cx="6665594" cy="307777"/>
            </a:xfrm>
            <a:prstGeom prst="homePlate">
              <a:avLst/>
            </a:prstGeom>
            <a:solidFill>
              <a:srgbClr val="393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175831" y="263549"/>
              <a:ext cx="3382191" cy="276999"/>
              <a:chOff x="4175831" y="263549"/>
              <a:chExt cx="3382191" cy="276999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4175831" y="263549"/>
                <a:ext cx="16439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人生阶梯从这里开始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630891" y="288822"/>
                <a:ext cx="1927131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LADDER STARTS HERE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836872" y="183803"/>
            <a:ext cx="242799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结果</a:t>
            </a:r>
          </a:p>
        </p:txBody>
      </p:sp>
      <p:sp>
        <p:nvSpPr>
          <p:cNvPr id="65" name="椭圆 64"/>
          <p:cNvSpPr/>
          <p:nvPr/>
        </p:nvSpPr>
        <p:spPr>
          <a:xfrm>
            <a:off x="265512" y="183803"/>
            <a:ext cx="505113" cy="505113"/>
          </a:xfrm>
          <a:prstGeom prst="ellipse">
            <a:avLst/>
          </a:prstGeom>
          <a:solidFill>
            <a:srgbClr val="393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65512" y="21121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9" name="图片 9">
            <a:extLst>
              <a:ext uri="{FF2B5EF4-FFF2-40B4-BE49-F238E27FC236}">
                <a16:creationId xmlns:a16="http://schemas.microsoft.com/office/drawing/2014/main" id="{4917E07C-D53B-4E29-B8EC-81BA09B27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65" y="1253287"/>
            <a:ext cx="3430075" cy="260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图片 11">
            <a:extLst>
              <a:ext uri="{FF2B5EF4-FFF2-40B4-BE49-F238E27FC236}">
                <a16:creationId xmlns:a16="http://schemas.microsoft.com/office/drawing/2014/main" id="{13EFBEEE-BBD0-4D44-9BA6-52CFFE788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912" y="1242250"/>
            <a:ext cx="3336852" cy="261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图片 15">
            <a:extLst>
              <a:ext uri="{FF2B5EF4-FFF2-40B4-BE49-F238E27FC236}">
                <a16:creationId xmlns:a16="http://schemas.microsoft.com/office/drawing/2014/main" id="{CA82DE26-C8B2-494F-8680-C21C5E62A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764" y="1253287"/>
            <a:ext cx="3463428" cy="261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3B7D2C-30BE-452D-8B85-8976F2354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DAD37D-6447-41AA-82A5-51175FBC7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64" y="4343875"/>
            <a:ext cx="103990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(a) All                                            (b) Reasonable                                (c) Heavy Occlusion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8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40948" y="313449"/>
            <a:ext cx="6665594" cy="307777"/>
            <a:chOff x="3949700" y="255393"/>
            <a:chExt cx="6665594" cy="307777"/>
          </a:xfrm>
          <a:solidFill>
            <a:srgbClr val="1B3073"/>
          </a:solidFill>
        </p:grpSpPr>
        <p:sp>
          <p:nvSpPr>
            <p:cNvPr id="5" name="箭头: 五边形 8"/>
            <p:cNvSpPr/>
            <p:nvPr/>
          </p:nvSpPr>
          <p:spPr>
            <a:xfrm flipH="1">
              <a:off x="3949700" y="255393"/>
              <a:ext cx="6665594" cy="307777"/>
            </a:xfrm>
            <a:prstGeom prst="homePlate">
              <a:avLst/>
            </a:prstGeom>
            <a:solidFill>
              <a:srgbClr val="393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175831" y="263549"/>
              <a:ext cx="3382191" cy="276999"/>
              <a:chOff x="4175831" y="263549"/>
              <a:chExt cx="3382191" cy="276999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4175831" y="263549"/>
                <a:ext cx="16439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人生阶梯从这里开始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630891" y="288822"/>
                <a:ext cx="1927131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LADDER STARTS HERE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836872" y="183803"/>
            <a:ext cx="242799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结果</a:t>
            </a:r>
          </a:p>
        </p:txBody>
      </p:sp>
      <p:sp>
        <p:nvSpPr>
          <p:cNvPr id="65" name="椭圆 64"/>
          <p:cNvSpPr/>
          <p:nvPr/>
        </p:nvSpPr>
        <p:spPr>
          <a:xfrm>
            <a:off x="265512" y="183803"/>
            <a:ext cx="505113" cy="505113"/>
          </a:xfrm>
          <a:prstGeom prst="ellipse">
            <a:avLst/>
          </a:prstGeom>
          <a:solidFill>
            <a:srgbClr val="393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65512" y="21121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3B7D2C-30BE-452D-8B85-8976F2354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5216E72-2A93-4AE1-A159-9785FC560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603601"/>
              </p:ext>
            </p:extLst>
          </p:nvPr>
        </p:nvGraphicFramePr>
        <p:xfrm>
          <a:off x="265512" y="1154097"/>
          <a:ext cx="7884191" cy="5520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4287">
                  <a:extLst>
                    <a:ext uri="{9D8B030D-6E8A-4147-A177-3AD203B41FA5}">
                      <a16:colId xmlns:a16="http://schemas.microsoft.com/office/drawing/2014/main" val="3195773292"/>
                    </a:ext>
                  </a:extLst>
                </a:gridCol>
                <a:gridCol w="1544380">
                  <a:extLst>
                    <a:ext uri="{9D8B030D-6E8A-4147-A177-3AD203B41FA5}">
                      <a16:colId xmlns:a16="http://schemas.microsoft.com/office/drawing/2014/main" val="1421213705"/>
                    </a:ext>
                  </a:extLst>
                </a:gridCol>
                <a:gridCol w="876140">
                  <a:extLst>
                    <a:ext uri="{9D8B030D-6E8A-4147-A177-3AD203B41FA5}">
                      <a16:colId xmlns:a16="http://schemas.microsoft.com/office/drawing/2014/main" val="2541729204"/>
                    </a:ext>
                  </a:extLst>
                </a:gridCol>
                <a:gridCol w="876140">
                  <a:extLst>
                    <a:ext uri="{9D8B030D-6E8A-4147-A177-3AD203B41FA5}">
                      <a16:colId xmlns:a16="http://schemas.microsoft.com/office/drawing/2014/main" val="2366473592"/>
                    </a:ext>
                  </a:extLst>
                </a:gridCol>
                <a:gridCol w="876140">
                  <a:extLst>
                    <a:ext uri="{9D8B030D-6E8A-4147-A177-3AD203B41FA5}">
                      <a16:colId xmlns:a16="http://schemas.microsoft.com/office/drawing/2014/main" val="575956231"/>
                    </a:ext>
                  </a:extLst>
                </a:gridCol>
                <a:gridCol w="876140">
                  <a:extLst>
                    <a:ext uri="{9D8B030D-6E8A-4147-A177-3AD203B41FA5}">
                      <a16:colId xmlns:a16="http://schemas.microsoft.com/office/drawing/2014/main" val="2522983762"/>
                    </a:ext>
                  </a:extLst>
                </a:gridCol>
                <a:gridCol w="610964">
                  <a:extLst>
                    <a:ext uri="{9D8B030D-6E8A-4147-A177-3AD203B41FA5}">
                      <a16:colId xmlns:a16="http://schemas.microsoft.com/office/drawing/2014/main" val="2886359587"/>
                    </a:ext>
                  </a:extLst>
                </a:gridCol>
              </a:tblGrid>
              <a:tr h="229548">
                <a:tc rowSpan="2"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</a:rPr>
                        <a:t>Method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Occ</a:t>
                      </a:r>
                      <a:r>
                        <a:rPr lang="zh-CN" sz="900" kern="100" dirty="0">
                          <a:effectLst/>
                        </a:rPr>
                        <a:t>∈</a:t>
                      </a:r>
                      <a:r>
                        <a:rPr lang="en-US" sz="900" kern="100" dirty="0">
                          <a:effectLst/>
                        </a:rPr>
                        <a:t>[.2 .65]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Test pedestrians height range MR</a:t>
                      </a:r>
                      <a:r>
                        <a:rPr lang="en-US" sz="900" kern="100" baseline="30000" dirty="0">
                          <a:effectLst/>
                        </a:rPr>
                        <a:t>-2</a:t>
                      </a:r>
                      <a:r>
                        <a:rPr lang="en-US" sz="900" kern="100" dirty="0">
                          <a:effectLst/>
                        </a:rPr>
                        <a:t>(%)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IoU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3267198"/>
                  </a:ext>
                </a:extLst>
              </a:tr>
              <a:tr h="2404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[10 20]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[20 30]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[30 40]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[40 50]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53408"/>
                  </a:ext>
                </a:extLst>
              </a:tr>
              <a:tr h="240480">
                <a:tc gridSpan="7"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2535"/>
                  </a:ext>
                </a:extLst>
              </a:tr>
              <a:tr h="24048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CSP[29]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22.02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0.5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6811082"/>
                  </a:ext>
                </a:extLst>
              </a:tr>
              <a:tr h="24048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SDS-RCNN[27]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20.02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0.5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2709387"/>
                  </a:ext>
                </a:extLst>
              </a:tr>
              <a:tr h="24048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AdaptFaster RCNN[32]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15.91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0.5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0944051"/>
                  </a:ext>
                </a:extLst>
              </a:tr>
              <a:tr h="24048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CenterNet+ relu6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82.60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55.89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39.41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16.70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0.5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9740837"/>
                  </a:ext>
                </a:extLst>
              </a:tr>
              <a:tr h="24048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CenterNet+ h-switch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91.76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57.64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47.13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18.49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0.5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510260"/>
                  </a:ext>
                </a:extLst>
              </a:tr>
              <a:tr h="24048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CenterNet+ TRB-Net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91.20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56.33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39.42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18.02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0.5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9055437"/>
                  </a:ext>
                </a:extLst>
              </a:tr>
              <a:tr h="24048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Ours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80.98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54.47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38.71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15.71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0.5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9096295"/>
                  </a:ext>
                </a:extLst>
              </a:tr>
              <a:tr h="240480">
                <a:tc gridSpan="7"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03011"/>
                  </a:ext>
                </a:extLst>
              </a:tr>
              <a:tr h="24048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ADM[33]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56.08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0.5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7645256"/>
                  </a:ext>
                </a:extLst>
              </a:tr>
              <a:tr h="24048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SDS-RCNN[27]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57.02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0.5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557928"/>
                  </a:ext>
                </a:extLst>
              </a:tr>
              <a:tr h="24048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AdaptFaster RCNN[32]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53.90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0.5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9005877"/>
                  </a:ext>
                </a:extLst>
              </a:tr>
              <a:tr h="24048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CenterNet+ relu6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69.05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54.91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0.5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347667"/>
                  </a:ext>
                </a:extLst>
              </a:tr>
              <a:tr h="24048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CenterNet+ h-switch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73.35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58.64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0.5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6864503"/>
                  </a:ext>
                </a:extLst>
              </a:tr>
              <a:tr h="24048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CenterNet+ TRB-Net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70.01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54.48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0.5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7621071"/>
                  </a:ext>
                </a:extLst>
              </a:tr>
              <a:tr h="24048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Ours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67.44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43.41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0.5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709416"/>
                  </a:ext>
                </a:extLst>
              </a:tr>
              <a:tr h="240480">
                <a:tc gridSpan="7"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68525"/>
                  </a:ext>
                </a:extLst>
              </a:tr>
              <a:tr h="24048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CenterNet+ relu6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51.96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0.75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7521299"/>
                  </a:ext>
                </a:extLst>
              </a:tr>
              <a:tr h="24048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CenterNet+ h-switch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52.04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0.75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403522"/>
                  </a:ext>
                </a:extLst>
              </a:tr>
              <a:tr h="24048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CenterNet+ TRB-Net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51.47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0.75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5307437"/>
                  </a:ext>
                </a:extLst>
              </a:tr>
              <a:tr h="24048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</a:rPr>
                        <a:t>Ours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48.79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0.75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0654856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64E9468B-D02B-42C5-89C8-42A85EFF2C14}"/>
              </a:ext>
            </a:extLst>
          </p:cNvPr>
          <p:cNvSpPr/>
          <p:nvPr/>
        </p:nvSpPr>
        <p:spPr>
          <a:xfrm>
            <a:off x="8889086" y="1154097"/>
            <a:ext cx="2918216" cy="1745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针对三种情况我们做的对比试验。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区域是针对不同高度下不同尺度的行人检测结果对比。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区域针对的是不同高度下有障碍的物体检测结果。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区域是针对不同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值我们本实验的对比结果。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585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7709675" y="3125094"/>
            <a:ext cx="2749471" cy="1078372"/>
            <a:chOff x="4727061" y="2287762"/>
            <a:chExt cx="2749471" cy="1078372"/>
          </a:xfrm>
        </p:grpSpPr>
        <p:sp>
          <p:nvSpPr>
            <p:cNvPr id="38" name="矩形 37"/>
            <p:cNvSpPr/>
            <p:nvPr/>
          </p:nvSpPr>
          <p:spPr>
            <a:xfrm>
              <a:off x="4727061" y="2287762"/>
              <a:ext cx="274947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总结与致谢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5644593" y="3330134"/>
              <a:ext cx="914400" cy="36000"/>
            </a:xfrm>
            <a:prstGeom prst="rect">
              <a:avLst/>
            </a:prstGeom>
            <a:solidFill>
              <a:srgbClr val="1B3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520971" y="1949693"/>
            <a:ext cx="1075877" cy="1075877"/>
            <a:chOff x="5483116" y="746065"/>
            <a:chExt cx="1225767" cy="1225767"/>
          </a:xfrm>
        </p:grpSpPr>
        <p:sp>
          <p:nvSpPr>
            <p:cNvPr id="36" name="椭圆 35"/>
            <p:cNvSpPr/>
            <p:nvPr/>
          </p:nvSpPr>
          <p:spPr>
            <a:xfrm>
              <a:off x="5483116" y="746065"/>
              <a:ext cx="1225767" cy="1225767"/>
            </a:xfrm>
            <a:prstGeom prst="ellipse">
              <a:avLst/>
            </a:prstGeom>
            <a:solidFill>
              <a:srgbClr val="393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07"/>
            <p:cNvSpPr>
              <a:spLocks noChangeArrowheads="1"/>
            </p:cNvSpPr>
            <p:nvPr/>
          </p:nvSpPr>
          <p:spPr bwMode="auto">
            <a:xfrm>
              <a:off x="5933518" y="1222530"/>
              <a:ext cx="336550" cy="336550"/>
            </a:xfrm>
            <a:custGeom>
              <a:avLst/>
              <a:gdLst>
                <a:gd name="T0" fmla="*/ 699 w 935"/>
                <a:gd name="T1" fmla="*/ 934 h 935"/>
                <a:gd name="T2" fmla="*/ 699 w 935"/>
                <a:gd name="T3" fmla="*/ 699 h 935"/>
                <a:gd name="T4" fmla="*/ 934 w 935"/>
                <a:gd name="T5" fmla="*/ 699 h 935"/>
                <a:gd name="T6" fmla="*/ 934 w 935"/>
                <a:gd name="T7" fmla="*/ 934 h 935"/>
                <a:gd name="T8" fmla="*/ 699 w 935"/>
                <a:gd name="T9" fmla="*/ 934 h 935"/>
                <a:gd name="T10" fmla="*/ 699 w 935"/>
                <a:gd name="T11" fmla="*/ 584 h 935"/>
                <a:gd name="T12" fmla="*/ 699 w 935"/>
                <a:gd name="T13" fmla="*/ 350 h 935"/>
                <a:gd name="T14" fmla="*/ 934 w 935"/>
                <a:gd name="T15" fmla="*/ 350 h 935"/>
                <a:gd name="T16" fmla="*/ 934 w 935"/>
                <a:gd name="T17" fmla="*/ 584 h 935"/>
                <a:gd name="T18" fmla="*/ 699 w 935"/>
                <a:gd name="T19" fmla="*/ 584 h 935"/>
                <a:gd name="T20" fmla="*/ 349 w 935"/>
                <a:gd name="T21" fmla="*/ 235 h 935"/>
                <a:gd name="T22" fmla="*/ 349 w 935"/>
                <a:gd name="T23" fmla="*/ 0 h 935"/>
                <a:gd name="T24" fmla="*/ 584 w 935"/>
                <a:gd name="T25" fmla="*/ 0 h 935"/>
                <a:gd name="T26" fmla="*/ 584 w 935"/>
                <a:gd name="T27" fmla="*/ 235 h 935"/>
                <a:gd name="T28" fmla="*/ 349 w 935"/>
                <a:gd name="T29" fmla="*/ 235 h 935"/>
                <a:gd name="T30" fmla="*/ 699 w 935"/>
                <a:gd name="T31" fmla="*/ 0 h 935"/>
                <a:gd name="T32" fmla="*/ 934 w 935"/>
                <a:gd name="T33" fmla="*/ 0 h 935"/>
                <a:gd name="T34" fmla="*/ 934 w 935"/>
                <a:gd name="T35" fmla="*/ 235 h 935"/>
                <a:gd name="T36" fmla="*/ 699 w 935"/>
                <a:gd name="T37" fmla="*/ 235 h 935"/>
                <a:gd name="T38" fmla="*/ 699 w 935"/>
                <a:gd name="T39" fmla="*/ 0 h 935"/>
                <a:gd name="T40" fmla="*/ 349 w 935"/>
                <a:gd name="T41" fmla="*/ 584 h 935"/>
                <a:gd name="T42" fmla="*/ 349 w 935"/>
                <a:gd name="T43" fmla="*/ 350 h 935"/>
                <a:gd name="T44" fmla="*/ 584 w 935"/>
                <a:gd name="T45" fmla="*/ 350 h 935"/>
                <a:gd name="T46" fmla="*/ 584 w 935"/>
                <a:gd name="T47" fmla="*/ 584 h 935"/>
                <a:gd name="T48" fmla="*/ 349 w 935"/>
                <a:gd name="T49" fmla="*/ 584 h 935"/>
                <a:gd name="T50" fmla="*/ 0 w 935"/>
                <a:gd name="T51" fmla="*/ 584 h 935"/>
                <a:gd name="T52" fmla="*/ 0 w 935"/>
                <a:gd name="T53" fmla="*/ 350 h 935"/>
                <a:gd name="T54" fmla="*/ 235 w 935"/>
                <a:gd name="T55" fmla="*/ 350 h 935"/>
                <a:gd name="T56" fmla="*/ 235 w 935"/>
                <a:gd name="T57" fmla="*/ 584 h 935"/>
                <a:gd name="T58" fmla="*/ 0 w 935"/>
                <a:gd name="T59" fmla="*/ 584 h 935"/>
                <a:gd name="T60" fmla="*/ 0 w 935"/>
                <a:gd name="T61" fmla="*/ 934 h 935"/>
                <a:gd name="T62" fmla="*/ 0 w 935"/>
                <a:gd name="T63" fmla="*/ 699 h 935"/>
                <a:gd name="T64" fmla="*/ 235 w 935"/>
                <a:gd name="T65" fmla="*/ 699 h 935"/>
                <a:gd name="T66" fmla="*/ 235 w 935"/>
                <a:gd name="T67" fmla="*/ 934 h 935"/>
                <a:gd name="T68" fmla="*/ 0 w 935"/>
                <a:gd name="T69" fmla="*/ 934 h 935"/>
                <a:gd name="T70" fmla="*/ 349 w 935"/>
                <a:gd name="T71" fmla="*/ 934 h 935"/>
                <a:gd name="T72" fmla="*/ 349 w 935"/>
                <a:gd name="T73" fmla="*/ 699 h 935"/>
                <a:gd name="T74" fmla="*/ 584 w 935"/>
                <a:gd name="T75" fmla="*/ 699 h 935"/>
                <a:gd name="T76" fmla="*/ 584 w 935"/>
                <a:gd name="T77" fmla="*/ 934 h 935"/>
                <a:gd name="T78" fmla="*/ 349 w 935"/>
                <a:gd name="T79" fmla="*/ 934 h 935"/>
                <a:gd name="T80" fmla="*/ 0 w 935"/>
                <a:gd name="T81" fmla="*/ 235 h 935"/>
                <a:gd name="T82" fmla="*/ 0 w 935"/>
                <a:gd name="T83" fmla="*/ 0 h 935"/>
                <a:gd name="T84" fmla="*/ 235 w 935"/>
                <a:gd name="T85" fmla="*/ 0 h 935"/>
                <a:gd name="T86" fmla="*/ 235 w 935"/>
                <a:gd name="T87" fmla="*/ 235 h 935"/>
                <a:gd name="T88" fmla="*/ 0 w 935"/>
                <a:gd name="T89" fmla="*/ 23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5" h="935">
                  <a:moveTo>
                    <a:pt x="699" y="934"/>
                  </a:moveTo>
                  <a:lnTo>
                    <a:pt x="699" y="699"/>
                  </a:lnTo>
                  <a:lnTo>
                    <a:pt x="934" y="699"/>
                  </a:lnTo>
                  <a:lnTo>
                    <a:pt x="934" y="934"/>
                  </a:lnTo>
                  <a:lnTo>
                    <a:pt x="699" y="934"/>
                  </a:lnTo>
                  <a:close/>
                  <a:moveTo>
                    <a:pt x="699" y="584"/>
                  </a:moveTo>
                  <a:lnTo>
                    <a:pt x="699" y="350"/>
                  </a:lnTo>
                  <a:lnTo>
                    <a:pt x="934" y="350"/>
                  </a:lnTo>
                  <a:lnTo>
                    <a:pt x="934" y="584"/>
                  </a:lnTo>
                  <a:lnTo>
                    <a:pt x="699" y="584"/>
                  </a:lnTo>
                  <a:close/>
                  <a:moveTo>
                    <a:pt x="349" y="235"/>
                  </a:moveTo>
                  <a:lnTo>
                    <a:pt x="349" y="0"/>
                  </a:lnTo>
                  <a:lnTo>
                    <a:pt x="584" y="0"/>
                  </a:lnTo>
                  <a:lnTo>
                    <a:pt x="584" y="235"/>
                  </a:lnTo>
                  <a:lnTo>
                    <a:pt x="349" y="235"/>
                  </a:lnTo>
                  <a:close/>
                  <a:moveTo>
                    <a:pt x="699" y="0"/>
                  </a:moveTo>
                  <a:lnTo>
                    <a:pt x="934" y="0"/>
                  </a:lnTo>
                  <a:lnTo>
                    <a:pt x="934" y="235"/>
                  </a:lnTo>
                  <a:lnTo>
                    <a:pt x="699" y="235"/>
                  </a:lnTo>
                  <a:lnTo>
                    <a:pt x="699" y="0"/>
                  </a:lnTo>
                  <a:close/>
                  <a:moveTo>
                    <a:pt x="349" y="584"/>
                  </a:moveTo>
                  <a:lnTo>
                    <a:pt x="349" y="350"/>
                  </a:lnTo>
                  <a:lnTo>
                    <a:pt x="584" y="350"/>
                  </a:lnTo>
                  <a:lnTo>
                    <a:pt x="584" y="584"/>
                  </a:lnTo>
                  <a:lnTo>
                    <a:pt x="349" y="584"/>
                  </a:lnTo>
                  <a:close/>
                  <a:moveTo>
                    <a:pt x="0" y="584"/>
                  </a:moveTo>
                  <a:lnTo>
                    <a:pt x="0" y="350"/>
                  </a:lnTo>
                  <a:lnTo>
                    <a:pt x="235" y="350"/>
                  </a:lnTo>
                  <a:lnTo>
                    <a:pt x="235" y="584"/>
                  </a:lnTo>
                  <a:lnTo>
                    <a:pt x="0" y="584"/>
                  </a:lnTo>
                  <a:close/>
                  <a:moveTo>
                    <a:pt x="0" y="934"/>
                  </a:moveTo>
                  <a:lnTo>
                    <a:pt x="0" y="699"/>
                  </a:lnTo>
                  <a:lnTo>
                    <a:pt x="235" y="699"/>
                  </a:lnTo>
                  <a:lnTo>
                    <a:pt x="235" y="934"/>
                  </a:lnTo>
                  <a:lnTo>
                    <a:pt x="0" y="934"/>
                  </a:lnTo>
                  <a:close/>
                  <a:moveTo>
                    <a:pt x="349" y="934"/>
                  </a:moveTo>
                  <a:lnTo>
                    <a:pt x="349" y="699"/>
                  </a:lnTo>
                  <a:lnTo>
                    <a:pt x="584" y="699"/>
                  </a:lnTo>
                  <a:lnTo>
                    <a:pt x="584" y="934"/>
                  </a:lnTo>
                  <a:lnTo>
                    <a:pt x="349" y="934"/>
                  </a:lnTo>
                  <a:close/>
                  <a:moveTo>
                    <a:pt x="0" y="235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5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endParaRPr lang="en-US"/>
            </a:p>
          </p:txBody>
        </p:sp>
      </p:grpSp>
      <p:pic>
        <p:nvPicPr>
          <p:cNvPr id="2" name="图片 1" descr="c3cd04e0a88b5d482d55f2f88efc485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1157605"/>
            <a:ext cx="5059680" cy="454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0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1" name="组合 3310"/>
          <p:cNvGrpSpPr/>
          <p:nvPr/>
        </p:nvGrpSpPr>
        <p:grpSpPr>
          <a:xfrm>
            <a:off x="1194734" y="1612425"/>
            <a:ext cx="351444" cy="353869"/>
            <a:chOff x="1966701" y="3255488"/>
            <a:chExt cx="351444" cy="353869"/>
          </a:xfrm>
        </p:grpSpPr>
        <p:sp>
          <p:nvSpPr>
            <p:cNvPr id="3014" name="Freeform 1002"/>
            <p:cNvSpPr/>
            <p:nvPr/>
          </p:nvSpPr>
          <p:spPr bwMode="auto">
            <a:xfrm>
              <a:off x="1966701" y="3255488"/>
              <a:ext cx="293275" cy="349021"/>
            </a:xfrm>
            <a:custGeom>
              <a:avLst/>
              <a:gdLst>
                <a:gd name="T0" fmla="*/ 198 w 242"/>
                <a:gd name="T1" fmla="*/ 50 h 288"/>
                <a:gd name="T2" fmla="*/ 198 w 242"/>
                <a:gd name="T3" fmla="*/ 50 h 288"/>
                <a:gd name="T4" fmla="*/ 196 w 242"/>
                <a:gd name="T5" fmla="*/ 40 h 288"/>
                <a:gd name="T6" fmla="*/ 220 w 242"/>
                <a:gd name="T7" fmla="*/ 32 h 288"/>
                <a:gd name="T8" fmla="*/ 174 w 242"/>
                <a:gd name="T9" fmla="*/ 6 h 288"/>
                <a:gd name="T10" fmla="*/ 174 w 242"/>
                <a:gd name="T11" fmla="*/ 6 h 288"/>
                <a:gd name="T12" fmla="*/ 162 w 242"/>
                <a:gd name="T13" fmla="*/ 2 h 288"/>
                <a:gd name="T14" fmla="*/ 150 w 242"/>
                <a:gd name="T15" fmla="*/ 0 h 288"/>
                <a:gd name="T16" fmla="*/ 136 w 242"/>
                <a:gd name="T17" fmla="*/ 4 h 288"/>
                <a:gd name="T18" fmla="*/ 120 w 242"/>
                <a:gd name="T19" fmla="*/ 10 h 288"/>
                <a:gd name="T20" fmla="*/ 120 w 242"/>
                <a:gd name="T21" fmla="*/ 10 h 288"/>
                <a:gd name="T22" fmla="*/ 106 w 242"/>
                <a:gd name="T23" fmla="*/ 22 h 288"/>
                <a:gd name="T24" fmla="*/ 92 w 242"/>
                <a:gd name="T25" fmla="*/ 34 h 288"/>
                <a:gd name="T26" fmla="*/ 80 w 242"/>
                <a:gd name="T27" fmla="*/ 50 h 288"/>
                <a:gd name="T28" fmla="*/ 68 w 242"/>
                <a:gd name="T29" fmla="*/ 66 h 288"/>
                <a:gd name="T30" fmla="*/ 58 w 242"/>
                <a:gd name="T31" fmla="*/ 84 h 288"/>
                <a:gd name="T32" fmla="*/ 52 w 242"/>
                <a:gd name="T33" fmla="*/ 102 h 288"/>
                <a:gd name="T34" fmla="*/ 46 w 242"/>
                <a:gd name="T35" fmla="*/ 120 h 288"/>
                <a:gd name="T36" fmla="*/ 44 w 242"/>
                <a:gd name="T37" fmla="*/ 140 h 288"/>
                <a:gd name="T38" fmla="*/ 44 w 242"/>
                <a:gd name="T39" fmla="*/ 140 h 288"/>
                <a:gd name="T40" fmla="*/ 36 w 242"/>
                <a:gd name="T41" fmla="*/ 148 h 288"/>
                <a:gd name="T42" fmla="*/ 26 w 242"/>
                <a:gd name="T43" fmla="*/ 156 h 288"/>
                <a:gd name="T44" fmla="*/ 18 w 242"/>
                <a:gd name="T45" fmla="*/ 168 h 288"/>
                <a:gd name="T46" fmla="*/ 12 w 242"/>
                <a:gd name="T47" fmla="*/ 178 h 288"/>
                <a:gd name="T48" fmla="*/ 6 w 242"/>
                <a:gd name="T49" fmla="*/ 190 h 288"/>
                <a:gd name="T50" fmla="*/ 2 w 242"/>
                <a:gd name="T51" fmla="*/ 202 h 288"/>
                <a:gd name="T52" fmla="*/ 0 w 242"/>
                <a:gd name="T53" fmla="*/ 214 h 288"/>
                <a:gd name="T54" fmla="*/ 0 w 242"/>
                <a:gd name="T55" fmla="*/ 226 h 288"/>
                <a:gd name="T56" fmla="*/ 0 w 242"/>
                <a:gd name="T57" fmla="*/ 228 h 288"/>
                <a:gd name="T58" fmla="*/ 0 w 242"/>
                <a:gd name="T59" fmla="*/ 228 h 288"/>
                <a:gd name="T60" fmla="*/ 0 w 242"/>
                <a:gd name="T61" fmla="*/ 240 h 288"/>
                <a:gd name="T62" fmla="*/ 4 w 242"/>
                <a:gd name="T63" fmla="*/ 248 h 288"/>
                <a:gd name="T64" fmla="*/ 8 w 242"/>
                <a:gd name="T65" fmla="*/ 256 h 288"/>
                <a:gd name="T66" fmla="*/ 14 w 242"/>
                <a:gd name="T67" fmla="*/ 262 h 288"/>
                <a:gd name="T68" fmla="*/ 14 w 242"/>
                <a:gd name="T69" fmla="*/ 262 h 288"/>
                <a:gd name="T70" fmla="*/ 62 w 242"/>
                <a:gd name="T71" fmla="*/ 288 h 288"/>
                <a:gd name="T72" fmla="*/ 190 w 242"/>
                <a:gd name="T73" fmla="*/ 180 h 288"/>
                <a:gd name="T74" fmla="*/ 190 w 242"/>
                <a:gd name="T75" fmla="*/ 180 h 288"/>
                <a:gd name="T76" fmla="*/ 200 w 242"/>
                <a:gd name="T77" fmla="*/ 172 h 288"/>
                <a:gd name="T78" fmla="*/ 210 w 242"/>
                <a:gd name="T79" fmla="*/ 162 h 288"/>
                <a:gd name="T80" fmla="*/ 220 w 242"/>
                <a:gd name="T81" fmla="*/ 152 h 288"/>
                <a:gd name="T82" fmla="*/ 226 w 242"/>
                <a:gd name="T83" fmla="*/ 140 h 288"/>
                <a:gd name="T84" fmla="*/ 234 w 242"/>
                <a:gd name="T85" fmla="*/ 126 h 288"/>
                <a:gd name="T86" fmla="*/ 238 w 242"/>
                <a:gd name="T87" fmla="*/ 114 h 288"/>
                <a:gd name="T88" fmla="*/ 242 w 242"/>
                <a:gd name="T89" fmla="*/ 100 h 288"/>
                <a:gd name="T90" fmla="*/ 242 w 242"/>
                <a:gd name="T91" fmla="*/ 86 h 288"/>
                <a:gd name="T92" fmla="*/ 242 w 242"/>
                <a:gd name="T93" fmla="*/ 86 h 288"/>
                <a:gd name="T94" fmla="*/ 242 w 242"/>
                <a:gd name="T95" fmla="*/ 86 h 288"/>
                <a:gd name="T96" fmla="*/ 242 w 242"/>
                <a:gd name="T97" fmla="*/ 74 h 288"/>
                <a:gd name="T98" fmla="*/ 240 w 242"/>
                <a:gd name="T99" fmla="*/ 66 h 288"/>
                <a:gd name="T100" fmla="*/ 236 w 242"/>
                <a:gd name="T101" fmla="*/ 58 h 288"/>
                <a:gd name="T102" fmla="*/ 230 w 242"/>
                <a:gd name="T103" fmla="*/ 52 h 288"/>
                <a:gd name="T104" fmla="*/ 222 w 242"/>
                <a:gd name="T105" fmla="*/ 50 h 288"/>
                <a:gd name="T106" fmla="*/ 216 w 242"/>
                <a:gd name="T107" fmla="*/ 48 h 288"/>
                <a:gd name="T108" fmla="*/ 206 w 242"/>
                <a:gd name="T109" fmla="*/ 48 h 288"/>
                <a:gd name="T110" fmla="*/ 198 w 242"/>
                <a:gd name="T111" fmla="*/ 5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2" h="288">
                  <a:moveTo>
                    <a:pt x="198" y="50"/>
                  </a:moveTo>
                  <a:lnTo>
                    <a:pt x="198" y="50"/>
                  </a:lnTo>
                  <a:lnTo>
                    <a:pt x="196" y="40"/>
                  </a:lnTo>
                  <a:lnTo>
                    <a:pt x="220" y="32"/>
                  </a:lnTo>
                  <a:lnTo>
                    <a:pt x="174" y="6"/>
                  </a:lnTo>
                  <a:lnTo>
                    <a:pt x="174" y="6"/>
                  </a:lnTo>
                  <a:lnTo>
                    <a:pt x="162" y="2"/>
                  </a:lnTo>
                  <a:lnTo>
                    <a:pt x="150" y="0"/>
                  </a:lnTo>
                  <a:lnTo>
                    <a:pt x="136" y="4"/>
                  </a:lnTo>
                  <a:lnTo>
                    <a:pt x="120" y="10"/>
                  </a:lnTo>
                  <a:lnTo>
                    <a:pt x="120" y="10"/>
                  </a:lnTo>
                  <a:lnTo>
                    <a:pt x="106" y="22"/>
                  </a:lnTo>
                  <a:lnTo>
                    <a:pt x="92" y="34"/>
                  </a:lnTo>
                  <a:lnTo>
                    <a:pt x="80" y="50"/>
                  </a:lnTo>
                  <a:lnTo>
                    <a:pt x="68" y="66"/>
                  </a:lnTo>
                  <a:lnTo>
                    <a:pt x="58" y="84"/>
                  </a:lnTo>
                  <a:lnTo>
                    <a:pt x="52" y="102"/>
                  </a:lnTo>
                  <a:lnTo>
                    <a:pt x="46" y="120"/>
                  </a:lnTo>
                  <a:lnTo>
                    <a:pt x="44" y="140"/>
                  </a:lnTo>
                  <a:lnTo>
                    <a:pt x="44" y="140"/>
                  </a:lnTo>
                  <a:lnTo>
                    <a:pt x="36" y="148"/>
                  </a:lnTo>
                  <a:lnTo>
                    <a:pt x="26" y="156"/>
                  </a:lnTo>
                  <a:lnTo>
                    <a:pt x="18" y="168"/>
                  </a:lnTo>
                  <a:lnTo>
                    <a:pt x="12" y="178"/>
                  </a:lnTo>
                  <a:lnTo>
                    <a:pt x="6" y="190"/>
                  </a:lnTo>
                  <a:lnTo>
                    <a:pt x="2" y="202"/>
                  </a:lnTo>
                  <a:lnTo>
                    <a:pt x="0" y="214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40"/>
                  </a:lnTo>
                  <a:lnTo>
                    <a:pt x="4" y="248"/>
                  </a:lnTo>
                  <a:lnTo>
                    <a:pt x="8" y="256"/>
                  </a:lnTo>
                  <a:lnTo>
                    <a:pt x="14" y="262"/>
                  </a:lnTo>
                  <a:lnTo>
                    <a:pt x="14" y="262"/>
                  </a:lnTo>
                  <a:lnTo>
                    <a:pt x="62" y="288"/>
                  </a:lnTo>
                  <a:lnTo>
                    <a:pt x="190" y="180"/>
                  </a:lnTo>
                  <a:lnTo>
                    <a:pt x="190" y="180"/>
                  </a:lnTo>
                  <a:lnTo>
                    <a:pt x="200" y="172"/>
                  </a:lnTo>
                  <a:lnTo>
                    <a:pt x="210" y="162"/>
                  </a:lnTo>
                  <a:lnTo>
                    <a:pt x="220" y="152"/>
                  </a:lnTo>
                  <a:lnTo>
                    <a:pt x="226" y="140"/>
                  </a:lnTo>
                  <a:lnTo>
                    <a:pt x="234" y="126"/>
                  </a:lnTo>
                  <a:lnTo>
                    <a:pt x="238" y="114"/>
                  </a:lnTo>
                  <a:lnTo>
                    <a:pt x="242" y="100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2" y="74"/>
                  </a:lnTo>
                  <a:lnTo>
                    <a:pt x="240" y="66"/>
                  </a:lnTo>
                  <a:lnTo>
                    <a:pt x="236" y="58"/>
                  </a:lnTo>
                  <a:lnTo>
                    <a:pt x="230" y="52"/>
                  </a:lnTo>
                  <a:lnTo>
                    <a:pt x="222" y="50"/>
                  </a:lnTo>
                  <a:lnTo>
                    <a:pt x="216" y="48"/>
                  </a:lnTo>
                  <a:lnTo>
                    <a:pt x="206" y="48"/>
                  </a:lnTo>
                  <a:lnTo>
                    <a:pt x="198" y="50"/>
                  </a:lnTo>
                  <a:close/>
                </a:path>
              </a:pathLst>
            </a:custGeom>
            <a:solidFill>
              <a:srgbClr val="EB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5" name="Freeform 1003"/>
            <p:cNvSpPr/>
            <p:nvPr/>
          </p:nvSpPr>
          <p:spPr bwMode="auto">
            <a:xfrm>
              <a:off x="1966701" y="3255488"/>
              <a:ext cx="293275" cy="349021"/>
            </a:xfrm>
            <a:custGeom>
              <a:avLst/>
              <a:gdLst>
                <a:gd name="T0" fmla="*/ 198 w 242"/>
                <a:gd name="T1" fmla="*/ 50 h 288"/>
                <a:gd name="T2" fmla="*/ 198 w 242"/>
                <a:gd name="T3" fmla="*/ 50 h 288"/>
                <a:gd name="T4" fmla="*/ 196 w 242"/>
                <a:gd name="T5" fmla="*/ 40 h 288"/>
                <a:gd name="T6" fmla="*/ 220 w 242"/>
                <a:gd name="T7" fmla="*/ 32 h 288"/>
                <a:gd name="T8" fmla="*/ 174 w 242"/>
                <a:gd name="T9" fmla="*/ 6 h 288"/>
                <a:gd name="T10" fmla="*/ 174 w 242"/>
                <a:gd name="T11" fmla="*/ 6 h 288"/>
                <a:gd name="T12" fmla="*/ 162 w 242"/>
                <a:gd name="T13" fmla="*/ 2 h 288"/>
                <a:gd name="T14" fmla="*/ 150 w 242"/>
                <a:gd name="T15" fmla="*/ 0 h 288"/>
                <a:gd name="T16" fmla="*/ 136 w 242"/>
                <a:gd name="T17" fmla="*/ 4 h 288"/>
                <a:gd name="T18" fmla="*/ 120 w 242"/>
                <a:gd name="T19" fmla="*/ 10 h 288"/>
                <a:gd name="T20" fmla="*/ 120 w 242"/>
                <a:gd name="T21" fmla="*/ 10 h 288"/>
                <a:gd name="T22" fmla="*/ 106 w 242"/>
                <a:gd name="T23" fmla="*/ 22 h 288"/>
                <a:gd name="T24" fmla="*/ 92 w 242"/>
                <a:gd name="T25" fmla="*/ 34 h 288"/>
                <a:gd name="T26" fmla="*/ 80 w 242"/>
                <a:gd name="T27" fmla="*/ 50 h 288"/>
                <a:gd name="T28" fmla="*/ 68 w 242"/>
                <a:gd name="T29" fmla="*/ 66 h 288"/>
                <a:gd name="T30" fmla="*/ 58 w 242"/>
                <a:gd name="T31" fmla="*/ 84 h 288"/>
                <a:gd name="T32" fmla="*/ 52 w 242"/>
                <a:gd name="T33" fmla="*/ 102 h 288"/>
                <a:gd name="T34" fmla="*/ 46 w 242"/>
                <a:gd name="T35" fmla="*/ 120 h 288"/>
                <a:gd name="T36" fmla="*/ 44 w 242"/>
                <a:gd name="T37" fmla="*/ 140 h 288"/>
                <a:gd name="T38" fmla="*/ 44 w 242"/>
                <a:gd name="T39" fmla="*/ 140 h 288"/>
                <a:gd name="T40" fmla="*/ 36 w 242"/>
                <a:gd name="T41" fmla="*/ 148 h 288"/>
                <a:gd name="T42" fmla="*/ 26 w 242"/>
                <a:gd name="T43" fmla="*/ 156 h 288"/>
                <a:gd name="T44" fmla="*/ 18 w 242"/>
                <a:gd name="T45" fmla="*/ 168 h 288"/>
                <a:gd name="T46" fmla="*/ 12 w 242"/>
                <a:gd name="T47" fmla="*/ 178 h 288"/>
                <a:gd name="T48" fmla="*/ 6 w 242"/>
                <a:gd name="T49" fmla="*/ 190 h 288"/>
                <a:gd name="T50" fmla="*/ 2 w 242"/>
                <a:gd name="T51" fmla="*/ 202 h 288"/>
                <a:gd name="T52" fmla="*/ 0 w 242"/>
                <a:gd name="T53" fmla="*/ 214 h 288"/>
                <a:gd name="T54" fmla="*/ 0 w 242"/>
                <a:gd name="T55" fmla="*/ 226 h 288"/>
                <a:gd name="T56" fmla="*/ 0 w 242"/>
                <a:gd name="T57" fmla="*/ 228 h 288"/>
                <a:gd name="T58" fmla="*/ 0 w 242"/>
                <a:gd name="T59" fmla="*/ 228 h 288"/>
                <a:gd name="T60" fmla="*/ 0 w 242"/>
                <a:gd name="T61" fmla="*/ 240 h 288"/>
                <a:gd name="T62" fmla="*/ 4 w 242"/>
                <a:gd name="T63" fmla="*/ 248 h 288"/>
                <a:gd name="T64" fmla="*/ 8 w 242"/>
                <a:gd name="T65" fmla="*/ 256 h 288"/>
                <a:gd name="T66" fmla="*/ 14 w 242"/>
                <a:gd name="T67" fmla="*/ 262 h 288"/>
                <a:gd name="T68" fmla="*/ 14 w 242"/>
                <a:gd name="T69" fmla="*/ 262 h 288"/>
                <a:gd name="T70" fmla="*/ 62 w 242"/>
                <a:gd name="T71" fmla="*/ 288 h 288"/>
                <a:gd name="T72" fmla="*/ 190 w 242"/>
                <a:gd name="T73" fmla="*/ 180 h 288"/>
                <a:gd name="T74" fmla="*/ 190 w 242"/>
                <a:gd name="T75" fmla="*/ 180 h 288"/>
                <a:gd name="T76" fmla="*/ 200 w 242"/>
                <a:gd name="T77" fmla="*/ 172 h 288"/>
                <a:gd name="T78" fmla="*/ 210 w 242"/>
                <a:gd name="T79" fmla="*/ 162 h 288"/>
                <a:gd name="T80" fmla="*/ 220 w 242"/>
                <a:gd name="T81" fmla="*/ 152 h 288"/>
                <a:gd name="T82" fmla="*/ 226 w 242"/>
                <a:gd name="T83" fmla="*/ 140 h 288"/>
                <a:gd name="T84" fmla="*/ 234 w 242"/>
                <a:gd name="T85" fmla="*/ 126 h 288"/>
                <a:gd name="T86" fmla="*/ 238 w 242"/>
                <a:gd name="T87" fmla="*/ 114 h 288"/>
                <a:gd name="T88" fmla="*/ 242 w 242"/>
                <a:gd name="T89" fmla="*/ 100 h 288"/>
                <a:gd name="T90" fmla="*/ 242 w 242"/>
                <a:gd name="T91" fmla="*/ 86 h 288"/>
                <a:gd name="T92" fmla="*/ 242 w 242"/>
                <a:gd name="T93" fmla="*/ 86 h 288"/>
                <a:gd name="T94" fmla="*/ 242 w 242"/>
                <a:gd name="T95" fmla="*/ 86 h 288"/>
                <a:gd name="T96" fmla="*/ 242 w 242"/>
                <a:gd name="T97" fmla="*/ 74 h 288"/>
                <a:gd name="T98" fmla="*/ 240 w 242"/>
                <a:gd name="T99" fmla="*/ 66 h 288"/>
                <a:gd name="T100" fmla="*/ 236 w 242"/>
                <a:gd name="T101" fmla="*/ 58 h 288"/>
                <a:gd name="T102" fmla="*/ 230 w 242"/>
                <a:gd name="T103" fmla="*/ 52 h 288"/>
                <a:gd name="T104" fmla="*/ 222 w 242"/>
                <a:gd name="T105" fmla="*/ 50 h 288"/>
                <a:gd name="T106" fmla="*/ 216 w 242"/>
                <a:gd name="T107" fmla="*/ 48 h 288"/>
                <a:gd name="T108" fmla="*/ 206 w 242"/>
                <a:gd name="T109" fmla="*/ 48 h 288"/>
                <a:gd name="T110" fmla="*/ 198 w 242"/>
                <a:gd name="T111" fmla="*/ 5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2" h="288">
                  <a:moveTo>
                    <a:pt x="198" y="50"/>
                  </a:moveTo>
                  <a:lnTo>
                    <a:pt x="198" y="50"/>
                  </a:lnTo>
                  <a:lnTo>
                    <a:pt x="196" y="40"/>
                  </a:lnTo>
                  <a:lnTo>
                    <a:pt x="220" y="32"/>
                  </a:lnTo>
                  <a:lnTo>
                    <a:pt x="174" y="6"/>
                  </a:lnTo>
                  <a:lnTo>
                    <a:pt x="174" y="6"/>
                  </a:lnTo>
                  <a:lnTo>
                    <a:pt x="162" y="2"/>
                  </a:lnTo>
                  <a:lnTo>
                    <a:pt x="150" y="0"/>
                  </a:lnTo>
                  <a:lnTo>
                    <a:pt x="136" y="4"/>
                  </a:lnTo>
                  <a:lnTo>
                    <a:pt x="120" y="10"/>
                  </a:lnTo>
                  <a:lnTo>
                    <a:pt x="120" y="10"/>
                  </a:lnTo>
                  <a:lnTo>
                    <a:pt x="106" y="22"/>
                  </a:lnTo>
                  <a:lnTo>
                    <a:pt x="92" y="34"/>
                  </a:lnTo>
                  <a:lnTo>
                    <a:pt x="80" y="50"/>
                  </a:lnTo>
                  <a:lnTo>
                    <a:pt x="68" y="66"/>
                  </a:lnTo>
                  <a:lnTo>
                    <a:pt x="58" y="84"/>
                  </a:lnTo>
                  <a:lnTo>
                    <a:pt x="52" y="102"/>
                  </a:lnTo>
                  <a:lnTo>
                    <a:pt x="46" y="120"/>
                  </a:lnTo>
                  <a:lnTo>
                    <a:pt x="44" y="140"/>
                  </a:lnTo>
                  <a:lnTo>
                    <a:pt x="44" y="140"/>
                  </a:lnTo>
                  <a:lnTo>
                    <a:pt x="36" y="148"/>
                  </a:lnTo>
                  <a:lnTo>
                    <a:pt x="26" y="156"/>
                  </a:lnTo>
                  <a:lnTo>
                    <a:pt x="18" y="168"/>
                  </a:lnTo>
                  <a:lnTo>
                    <a:pt x="12" y="178"/>
                  </a:lnTo>
                  <a:lnTo>
                    <a:pt x="6" y="190"/>
                  </a:lnTo>
                  <a:lnTo>
                    <a:pt x="2" y="202"/>
                  </a:lnTo>
                  <a:lnTo>
                    <a:pt x="0" y="214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40"/>
                  </a:lnTo>
                  <a:lnTo>
                    <a:pt x="4" y="248"/>
                  </a:lnTo>
                  <a:lnTo>
                    <a:pt x="8" y="256"/>
                  </a:lnTo>
                  <a:lnTo>
                    <a:pt x="14" y="262"/>
                  </a:lnTo>
                  <a:lnTo>
                    <a:pt x="14" y="262"/>
                  </a:lnTo>
                  <a:lnTo>
                    <a:pt x="62" y="288"/>
                  </a:lnTo>
                  <a:lnTo>
                    <a:pt x="190" y="180"/>
                  </a:lnTo>
                  <a:lnTo>
                    <a:pt x="190" y="180"/>
                  </a:lnTo>
                  <a:lnTo>
                    <a:pt x="200" y="172"/>
                  </a:lnTo>
                  <a:lnTo>
                    <a:pt x="210" y="162"/>
                  </a:lnTo>
                  <a:lnTo>
                    <a:pt x="220" y="152"/>
                  </a:lnTo>
                  <a:lnTo>
                    <a:pt x="226" y="140"/>
                  </a:lnTo>
                  <a:lnTo>
                    <a:pt x="234" y="126"/>
                  </a:lnTo>
                  <a:lnTo>
                    <a:pt x="238" y="114"/>
                  </a:lnTo>
                  <a:lnTo>
                    <a:pt x="242" y="100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2" y="74"/>
                  </a:lnTo>
                  <a:lnTo>
                    <a:pt x="240" y="66"/>
                  </a:lnTo>
                  <a:lnTo>
                    <a:pt x="236" y="58"/>
                  </a:lnTo>
                  <a:lnTo>
                    <a:pt x="230" y="52"/>
                  </a:lnTo>
                  <a:lnTo>
                    <a:pt x="222" y="50"/>
                  </a:lnTo>
                  <a:lnTo>
                    <a:pt x="216" y="48"/>
                  </a:lnTo>
                  <a:lnTo>
                    <a:pt x="206" y="48"/>
                  </a:lnTo>
                  <a:lnTo>
                    <a:pt x="198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6" name="Freeform 1004"/>
            <p:cNvSpPr/>
            <p:nvPr/>
          </p:nvSpPr>
          <p:spPr bwMode="auto">
            <a:xfrm>
              <a:off x="2022447" y="3289421"/>
              <a:ext cx="295698" cy="319936"/>
            </a:xfrm>
            <a:custGeom>
              <a:avLst/>
              <a:gdLst>
                <a:gd name="T0" fmla="*/ 198 w 244"/>
                <a:gd name="T1" fmla="*/ 50 h 264"/>
                <a:gd name="T2" fmla="*/ 198 w 244"/>
                <a:gd name="T3" fmla="*/ 50 h 264"/>
                <a:gd name="T4" fmla="*/ 196 w 244"/>
                <a:gd name="T5" fmla="*/ 34 h 264"/>
                <a:gd name="T6" fmla="*/ 192 w 244"/>
                <a:gd name="T7" fmla="*/ 20 h 264"/>
                <a:gd name="T8" fmla="*/ 184 w 244"/>
                <a:gd name="T9" fmla="*/ 10 h 264"/>
                <a:gd name="T10" fmla="*/ 174 w 244"/>
                <a:gd name="T11" fmla="*/ 4 h 264"/>
                <a:gd name="T12" fmla="*/ 164 w 244"/>
                <a:gd name="T13" fmla="*/ 0 h 264"/>
                <a:gd name="T14" fmla="*/ 150 w 244"/>
                <a:gd name="T15" fmla="*/ 0 h 264"/>
                <a:gd name="T16" fmla="*/ 136 w 244"/>
                <a:gd name="T17" fmla="*/ 2 h 264"/>
                <a:gd name="T18" fmla="*/ 122 w 244"/>
                <a:gd name="T19" fmla="*/ 10 h 264"/>
                <a:gd name="T20" fmla="*/ 122 w 244"/>
                <a:gd name="T21" fmla="*/ 10 h 264"/>
                <a:gd name="T22" fmla="*/ 106 w 244"/>
                <a:gd name="T23" fmla="*/ 20 h 264"/>
                <a:gd name="T24" fmla="*/ 92 w 244"/>
                <a:gd name="T25" fmla="*/ 32 h 264"/>
                <a:gd name="T26" fmla="*/ 80 w 244"/>
                <a:gd name="T27" fmla="*/ 48 h 264"/>
                <a:gd name="T28" fmla="*/ 68 w 244"/>
                <a:gd name="T29" fmla="*/ 64 h 264"/>
                <a:gd name="T30" fmla="*/ 60 w 244"/>
                <a:gd name="T31" fmla="*/ 82 h 264"/>
                <a:gd name="T32" fmla="*/ 52 w 244"/>
                <a:gd name="T33" fmla="*/ 100 h 264"/>
                <a:gd name="T34" fmla="*/ 48 w 244"/>
                <a:gd name="T35" fmla="*/ 120 h 264"/>
                <a:gd name="T36" fmla="*/ 46 w 244"/>
                <a:gd name="T37" fmla="*/ 138 h 264"/>
                <a:gd name="T38" fmla="*/ 46 w 244"/>
                <a:gd name="T39" fmla="*/ 138 h 264"/>
                <a:gd name="T40" fmla="*/ 36 w 244"/>
                <a:gd name="T41" fmla="*/ 146 h 264"/>
                <a:gd name="T42" fmla="*/ 28 w 244"/>
                <a:gd name="T43" fmla="*/ 156 h 264"/>
                <a:gd name="T44" fmla="*/ 20 w 244"/>
                <a:gd name="T45" fmla="*/ 166 h 264"/>
                <a:gd name="T46" fmla="*/ 12 w 244"/>
                <a:gd name="T47" fmla="*/ 178 h 264"/>
                <a:gd name="T48" fmla="*/ 8 w 244"/>
                <a:gd name="T49" fmla="*/ 188 h 264"/>
                <a:gd name="T50" fmla="*/ 4 w 244"/>
                <a:gd name="T51" fmla="*/ 200 h 264"/>
                <a:gd name="T52" fmla="*/ 0 w 244"/>
                <a:gd name="T53" fmla="*/ 214 h 264"/>
                <a:gd name="T54" fmla="*/ 0 w 244"/>
                <a:gd name="T55" fmla="*/ 224 h 264"/>
                <a:gd name="T56" fmla="*/ 0 w 244"/>
                <a:gd name="T57" fmla="*/ 226 h 264"/>
                <a:gd name="T58" fmla="*/ 0 w 244"/>
                <a:gd name="T59" fmla="*/ 226 h 264"/>
                <a:gd name="T60" fmla="*/ 0 w 244"/>
                <a:gd name="T61" fmla="*/ 238 h 264"/>
                <a:gd name="T62" fmla="*/ 4 w 244"/>
                <a:gd name="T63" fmla="*/ 248 h 264"/>
                <a:gd name="T64" fmla="*/ 8 w 244"/>
                <a:gd name="T65" fmla="*/ 256 h 264"/>
                <a:gd name="T66" fmla="*/ 16 w 244"/>
                <a:gd name="T67" fmla="*/ 260 h 264"/>
                <a:gd name="T68" fmla="*/ 24 w 244"/>
                <a:gd name="T69" fmla="*/ 264 h 264"/>
                <a:gd name="T70" fmla="*/ 32 w 244"/>
                <a:gd name="T71" fmla="*/ 264 h 264"/>
                <a:gd name="T72" fmla="*/ 42 w 244"/>
                <a:gd name="T73" fmla="*/ 262 h 264"/>
                <a:gd name="T74" fmla="*/ 54 w 244"/>
                <a:gd name="T75" fmla="*/ 256 h 264"/>
                <a:gd name="T76" fmla="*/ 190 w 244"/>
                <a:gd name="T77" fmla="*/ 178 h 264"/>
                <a:gd name="T78" fmla="*/ 190 w 244"/>
                <a:gd name="T79" fmla="*/ 178 h 264"/>
                <a:gd name="T80" fmla="*/ 200 w 244"/>
                <a:gd name="T81" fmla="*/ 170 h 264"/>
                <a:gd name="T82" fmla="*/ 210 w 244"/>
                <a:gd name="T83" fmla="*/ 162 h 264"/>
                <a:gd name="T84" fmla="*/ 220 w 244"/>
                <a:gd name="T85" fmla="*/ 150 h 264"/>
                <a:gd name="T86" fmla="*/ 228 w 244"/>
                <a:gd name="T87" fmla="*/ 138 h 264"/>
                <a:gd name="T88" fmla="*/ 234 w 244"/>
                <a:gd name="T89" fmla="*/ 126 h 264"/>
                <a:gd name="T90" fmla="*/ 240 w 244"/>
                <a:gd name="T91" fmla="*/ 112 h 264"/>
                <a:gd name="T92" fmla="*/ 242 w 244"/>
                <a:gd name="T93" fmla="*/ 98 h 264"/>
                <a:gd name="T94" fmla="*/ 244 w 244"/>
                <a:gd name="T95" fmla="*/ 86 h 264"/>
                <a:gd name="T96" fmla="*/ 244 w 244"/>
                <a:gd name="T97" fmla="*/ 84 h 264"/>
                <a:gd name="T98" fmla="*/ 244 w 244"/>
                <a:gd name="T99" fmla="*/ 84 h 264"/>
                <a:gd name="T100" fmla="*/ 242 w 244"/>
                <a:gd name="T101" fmla="*/ 74 h 264"/>
                <a:gd name="T102" fmla="*/ 240 w 244"/>
                <a:gd name="T103" fmla="*/ 64 h 264"/>
                <a:gd name="T104" fmla="*/ 236 w 244"/>
                <a:gd name="T105" fmla="*/ 58 h 264"/>
                <a:gd name="T106" fmla="*/ 230 w 244"/>
                <a:gd name="T107" fmla="*/ 52 h 264"/>
                <a:gd name="T108" fmla="*/ 224 w 244"/>
                <a:gd name="T109" fmla="*/ 48 h 264"/>
                <a:gd name="T110" fmla="*/ 216 w 244"/>
                <a:gd name="T111" fmla="*/ 46 h 264"/>
                <a:gd name="T112" fmla="*/ 208 w 244"/>
                <a:gd name="T113" fmla="*/ 46 h 264"/>
                <a:gd name="T114" fmla="*/ 198 w 244"/>
                <a:gd name="T115" fmla="*/ 5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4" h="264">
                  <a:moveTo>
                    <a:pt x="198" y="50"/>
                  </a:moveTo>
                  <a:lnTo>
                    <a:pt x="198" y="50"/>
                  </a:lnTo>
                  <a:lnTo>
                    <a:pt x="196" y="34"/>
                  </a:lnTo>
                  <a:lnTo>
                    <a:pt x="192" y="20"/>
                  </a:lnTo>
                  <a:lnTo>
                    <a:pt x="184" y="10"/>
                  </a:lnTo>
                  <a:lnTo>
                    <a:pt x="174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6" y="2"/>
                  </a:lnTo>
                  <a:lnTo>
                    <a:pt x="122" y="10"/>
                  </a:lnTo>
                  <a:lnTo>
                    <a:pt x="122" y="10"/>
                  </a:lnTo>
                  <a:lnTo>
                    <a:pt x="106" y="20"/>
                  </a:lnTo>
                  <a:lnTo>
                    <a:pt x="92" y="32"/>
                  </a:lnTo>
                  <a:lnTo>
                    <a:pt x="80" y="48"/>
                  </a:lnTo>
                  <a:lnTo>
                    <a:pt x="68" y="64"/>
                  </a:lnTo>
                  <a:lnTo>
                    <a:pt x="60" y="82"/>
                  </a:lnTo>
                  <a:lnTo>
                    <a:pt x="52" y="100"/>
                  </a:lnTo>
                  <a:lnTo>
                    <a:pt x="48" y="120"/>
                  </a:lnTo>
                  <a:lnTo>
                    <a:pt x="46" y="138"/>
                  </a:lnTo>
                  <a:lnTo>
                    <a:pt x="46" y="138"/>
                  </a:lnTo>
                  <a:lnTo>
                    <a:pt x="36" y="146"/>
                  </a:lnTo>
                  <a:lnTo>
                    <a:pt x="28" y="156"/>
                  </a:lnTo>
                  <a:lnTo>
                    <a:pt x="20" y="166"/>
                  </a:lnTo>
                  <a:lnTo>
                    <a:pt x="12" y="178"/>
                  </a:lnTo>
                  <a:lnTo>
                    <a:pt x="8" y="188"/>
                  </a:lnTo>
                  <a:lnTo>
                    <a:pt x="4" y="200"/>
                  </a:lnTo>
                  <a:lnTo>
                    <a:pt x="0" y="214"/>
                  </a:lnTo>
                  <a:lnTo>
                    <a:pt x="0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38"/>
                  </a:lnTo>
                  <a:lnTo>
                    <a:pt x="4" y="248"/>
                  </a:lnTo>
                  <a:lnTo>
                    <a:pt x="8" y="256"/>
                  </a:lnTo>
                  <a:lnTo>
                    <a:pt x="16" y="260"/>
                  </a:lnTo>
                  <a:lnTo>
                    <a:pt x="24" y="264"/>
                  </a:lnTo>
                  <a:lnTo>
                    <a:pt x="32" y="264"/>
                  </a:lnTo>
                  <a:lnTo>
                    <a:pt x="42" y="262"/>
                  </a:lnTo>
                  <a:lnTo>
                    <a:pt x="54" y="256"/>
                  </a:lnTo>
                  <a:lnTo>
                    <a:pt x="190" y="178"/>
                  </a:lnTo>
                  <a:lnTo>
                    <a:pt x="190" y="178"/>
                  </a:lnTo>
                  <a:lnTo>
                    <a:pt x="200" y="170"/>
                  </a:lnTo>
                  <a:lnTo>
                    <a:pt x="210" y="162"/>
                  </a:lnTo>
                  <a:lnTo>
                    <a:pt x="220" y="150"/>
                  </a:lnTo>
                  <a:lnTo>
                    <a:pt x="228" y="138"/>
                  </a:lnTo>
                  <a:lnTo>
                    <a:pt x="234" y="126"/>
                  </a:lnTo>
                  <a:lnTo>
                    <a:pt x="240" y="112"/>
                  </a:lnTo>
                  <a:lnTo>
                    <a:pt x="242" y="98"/>
                  </a:lnTo>
                  <a:lnTo>
                    <a:pt x="244" y="86"/>
                  </a:lnTo>
                  <a:lnTo>
                    <a:pt x="244" y="84"/>
                  </a:lnTo>
                  <a:lnTo>
                    <a:pt x="244" y="84"/>
                  </a:lnTo>
                  <a:lnTo>
                    <a:pt x="242" y="74"/>
                  </a:lnTo>
                  <a:lnTo>
                    <a:pt x="240" y="64"/>
                  </a:lnTo>
                  <a:lnTo>
                    <a:pt x="236" y="58"/>
                  </a:lnTo>
                  <a:lnTo>
                    <a:pt x="230" y="52"/>
                  </a:lnTo>
                  <a:lnTo>
                    <a:pt x="224" y="48"/>
                  </a:lnTo>
                  <a:lnTo>
                    <a:pt x="216" y="46"/>
                  </a:lnTo>
                  <a:lnTo>
                    <a:pt x="208" y="46"/>
                  </a:lnTo>
                  <a:lnTo>
                    <a:pt x="198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7" name="Freeform 1005"/>
            <p:cNvSpPr/>
            <p:nvPr/>
          </p:nvSpPr>
          <p:spPr bwMode="auto">
            <a:xfrm>
              <a:off x="2022447" y="3289421"/>
              <a:ext cx="295698" cy="319936"/>
            </a:xfrm>
            <a:custGeom>
              <a:avLst/>
              <a:gdLst>
                <a:gd name="T0" fmla="*/ 198 w 244"/>
                <a:gd name="T1" fmla="*/ 50 h 264"/>
                <a:gd name="T2" fmla="*/ 198 w 244"/>
                <a:gd name="T3" fmla="*/ 50 h 264"/>
                <a:gd name="T4" fmla="*/ 196 w 244"/>
                <a:gd name="T5" fmla="*/ 34 h 264"/>
                <a:gd name="T6" fmla="*/ 192 w 244"/>
                <a:gd name="T7" fmla="*/ 20 h 264"/>
                <a:gd name="T8" fmla="*/ 184 w 244"/>
                <a:gd name="T9" fmla="*/ 10 h 264"/>
                <a:gd name="T10" fmla="*/ 174 w 244"/>
                <a:gd name="T11" fmla="*/ 4 h 264"/>
                <a:gd name="T12" fmla="*/ 164 w 244"/>
                <a:gd name="T13" fmla="*/ 0 h 264"/>
                <a:gd name="T14" fmla="*/ 150 w 244"/>
                <a:gd name="T15" fmla="*/ 0 h 264"/>
                <a:gd name="T16" fmla="*/ 136 w 244"/>
                <a:gd name="T17" fmla="*/ 2 h 264"/>
                <a:gd name="T18" fmla="*/ 122 w 244"/>
                <a:gd name="T19" fmla="*/ 10 h 264"/>
                <a:gd name="T20" fmla="*/ 122 w 244"/>
                <a:gd name="T21" fmla="*/ 10 h 264"/>
                <a:gd name="T22" fmla="*/ 106 w 244"/>
                <a:gd name="T23" fmla="*/ 20 h 264"/>
                <a:gd name="T24" fmla="*/ 92 w 244"/>
                <a:gd name="T25" fmla="*/ 32 h 264"/>
                <a:gd name="T26" fmla="*/ 80 w 244"/>
                <a:gd name="T27" fmla="*/ 48 h 264"/>
                <a:gd name="T28" fmla="*/ 68 w 244"/>
                <a:gd name="T29" fmla="*/ 64 h 264"/>
                <a:gd name="T30" fmla="*/ 60 w 244"/>
                <a:gd name="T31" fmla="*/ 82 h 264"/>
                <a:gd name="T32" fmla="*/ 52 w 244"/>
                <a:gd name="T33" fmla="*/ 100 h 264"/>
                <a:gd name="T34" fmla="*/ 48 w 244"/>
                <a:gd name="T35" fmla="*/ 120 h 264"/>
                <a:gd name="T36" fmla="*/ 46 w 244"/>
                <a:gd name="T37" fmla="*/ 138 h 264"/>
                <a:gd name="T38" fmla="*/ 46 w 244"/>
                <a:gd name="T39" fmla="*/ 138 h 264"/>
                <a:gd name="T40" fmla="*/ 36 w 244"/>
                <a:gd name="T41" fmla="*/ 146 h 264"/>
                <a:gd name="T42" fmla="*/ 28 w 244"/>
                <a:gd name="T43" fmla="*/ 156 h 264"/>
                <a:gd name="T44" fmla="*/ 20 w 244"/>
                <a:gd name="T45" fmla="*/ 166 h 264"/>
                <a:gd name="T46" fmla="*/ 12 w 244"/>
                <a:gd name="T47" fmla="*/ 178 h 264"/>
                <a:gd name="T48" fmla="*/ 8 w 244"/>
                <a:gd name="T49" fmla="*/ 188 h 264"/>
                <a:gd name="T50" fmla="*/ 4 w 244"/>
                <a:gd name="T51" fmla="*/ 200 h 264"/>
                <a:gd name="T52" fmla="*/ 0 w 244"/>
                <a:gd name="T53" fmla="*/ 214 h 264"/>
                <a:gd name="T54" fmla="*/ 0 w 244"/>
                <a:gd name="T55" fmla="*/ 224 h 264"/>
                <a:gd name="T56" fmla="*/ 0 w 244"/>
                <a:gd name="T57" fmla="*/ 226 h 264"/>
                <a:gd name="T58" fmla="*/ 0 w 244"/>
                <a:gd name="T59" fmla="*/ 226 h 264"/>
                <a:gd name="T60" fmla="*/ 0 w 244"/>
                <a:gd name="T61" fmla="*/ 238 h 264"/>
                <a:gd name="T62" fmla="*/ 4 w 244"/>
                <a:gd name="T63" fmla="*/ 248 h 264"/>
                <a:gd name="T64" fmla="*/ 8 w 244"/>
                <a:gd name="T65" fmla="*/ 256 h 264"/>
                <a:gd name="T66" fmla="*/ 16 w 244"/>
                <a:gd name="T67" fmla="*/ 260 h 264"/>
                <a:gd name="T68" fmla="*/ 24 w 244"/>
                <a:gd name="T69" fmla="*/ 264 h 264"/>
                <a:gd name="T70" fmla="*/ 32 w 244"/>
                <a:gd name="T71" fmla="*/ 264 h 264"/>
                <a:gd name="T72" fmla="*/ 42 w 244"/>
                <a:gd name="T73" fmla="*/ 262 h 264"/>
                <a:gd name="T74" fmla="*/ 54 w 244"/>
                <a:gd name="T75" fmla="*/ 256 h 264"/>
                <a:gd name="T76" fmla="*/ 190 w 244"/>
                <a:gd name="T77" fmla="*/ 178 h 264"/>
                <a:gd name="T78" fmla="*/ 190 w 244"/>
                <a:gd name="T79" fmla="*/ 178 h 264"/>
                <a:gd name="T80" fmla="*/ 200 w 244"/>
                <a:gd name="T81" fmla="*/ 170 h 264"/>
                <a:gd name="T82" fmla="*/ 210 w 244"/>
                <a:gd name="T83" fmla="*/ 162 h 264"/>
                <a:gd name="T84" fmla="*/ 220 w 244"/>
                <a:gd name="T85" fmla="*/ 150 h 264"/>
                <a:gd name="T86" fmla="*/ 228 w 244"/>
                <a:gd name="T87" fmla="*/ 138 h 264"/>
                <a:gd name="T88" fmla="*/ 234 w 244"/>
                <a:gd name="T89" fmla="*/ 126 h 264"/>
                <a:gd name="T90" fmla="*/ 240 w 244"/>
                <a:gd name="T91" fmla="*/ 112 h 264"/>
                <a:gd name="T92" fmla="*/ 242 w 244"/>
                <a:gd name="T93" fmla="*/ 98 h 264"/>
                <a:gd name="T94" fmla="*/ 244 w 244"/>
                <a:gd name="T95" fmla="*/ 86 h 264"/>
                <a:gd name="T96" fmla="*/ 244 w 244"/>
                <a:gd name="T97" fmla="*/ 84 h 264"/>
                <a:gd name="T98" fmla="*/ 244 w 244"/>
                <a:gd name="T99" fmla="*/ 84 h 264"/>
                <a:gd name="T100" fmla="*/ 242 w 244"/>
                <a:gd name="T101" fmla="*/ 74 h 264"/>
                <a:gd name="T102" fmla="*/ 240 w 244"/>
                <a:gd name="T103" fmla="*/ 64 h 264"/>
                <a:gd name="T104" fmla="*/ 236 w 244"/>
                <a:gd name="T105" fmla="*/ 58 h 264"/>
                <a:gd name="T106" fmla="*/ 230 w 244"/>
                <a:gd name="T107" fmla="*/ 52 h 264"/>
                <a:gd name="T108" fmla="*/ 224 w 244"/>
                <a:gd name="T109" fmla="*/ 48 h 264"/>
                <a:gd name="T110" fmla="*/ 216 w 244"/>
                <a:gd name="T111" fmla="*/ 46 h 264"/>
                <a:gd name="T112" fmla="*/ 208 w 244"/>
                <a:gd name="T113" fmla="*/ 46 h 264"/>
                <a:gd name="T114" fmla="*/ 198 w 244"/>
                <a:gd name="T115" fmla="*/ 5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4" h="264">
                  <a:moveTo>
                    <a:pt x="198" y="50"/>
                  </a:moveTo>
                  <a:lnTo>
                    <a:pt x="198" y="50"/>
                  </a:lnTo>
                  <a:lnTo>
                    <a:pt x="196" y="34"/>
                  </a:lnTo>
                  <a:lnTo>
                    <a:pt x="192" y="20"/>
                  </a:lnTo>
                  <a:lnTo>
                    <a:pt x="184" y="10"/>
                  </a:lnTo>
                  <a:lnTo>
                    <a:pt x="174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6" y="2"/>
                  </a:lnTo>
                  <a:lnTo>
                    <a:pt x="122" y="10"/>
                  </a:lnTo>
                  <a:lnTo>
                    <a:pt x="122" y="10"/>
                  </a:lnTo>
                  <a:lnTo>
                    <a:pt x="106" y="20"/>
                  </a:lnTo>
                  <a:lnTo>
                    <a:pt x="92" y="32"/>
                  </a:lnTo>
                  <a:lnTo>
                    <a:pt x="80" y="48"/>
                  </a:lnTo>
                  <a:lnTo>
                    <a:pt x="68" y="64"/>
                  </a:lnTo>
                  <a:lnTo>
                    <a:pt x="60" y="82"/>
                  </a:lnTo>
                  <a:lnTo>
                    <a:pt x="52" y="100"/>
                  </a:lnTo>
                  <a:lnTo>
                    <a:pt x="48" y="120"/>
                  </a:lnTo>
                  <a:lnTo>
                    <a:pt x="46" y="138"/>
                  </a:lnTo>
                  <a:lnTo>
                    <a:pt x="46" y="138"/>
                  </a:lnTo>
                  <a:lnTo>
                    <a:pt x="36" y="146"/>
                  </a:lnTo>
                  <a:lnTo>
                    <a:pt x="28" y="156"/>
                  </a:lnTo>
                  <a:lnTo>
                    <a:pt x="20" y="166"/>
                  </a:lnTo>
                  <a:lnTo>
                    <a:pt x="12" y="178"/>
                  </a:lnTo>
                  <a:lnTo>
                    <a:pt x="8" y="188"/>
                  </a:lnTo>
                  <a:lnTo>
                    <a:pt x="4" y="200"/>
                  </a:lnTo>
                  <a:lnTo>
                    <a:pt x="0" y="214"/>
                  </a:lnTo>
                  <a:lnTo>
                    <a:pt x="0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38"/>
                  </a:lnTo>
                  <a:lnTo>
                    <a:pt x="4" y="248"/>
                  </a:lnTo>
                  <a:lnTo>
                    <a:pt x="8" y="256"/>
                  </a:lnTo>
                  <a:lnTo>
                    <a:pt x="16" y="260"/>
                  </a:lnTo>
                  <a:lnTo>
                    <a:pt x="24" y="264"/>
                  </a:lnTo>
                  <a:lnTo>
                    <a:pt x="32" y="264"/>
                  </a:lnTo>
                  <a:lnTo>
                    <a:pt x="42" y="262"/>
                  </a:lnTo>
                  <a:lnTo>
                    <a:pt x="54" y="256"/>
                  </a:lnTo>
                  <a:lnTo>
                    <a:pt x="190" y="178"/>
                  </a:lnTo>
                  <a:lnTo>
                    <a:pt x="190" y="178"/>
                  </a:lnTo>
                  <a:lnTo>
                    <a:pt x="200" y="170"/>
                  </a:lnTo>
                  <a:lnTo>
                    <a:pt x="210" y="162"/>
                  </a:lnTo>
                  <a:lnTo>
                    <a:pt x="220" y="150"/>
                  </a:lnTo>
                  <a:lnTo>
                    <a:pt x="228" y="138"/>
                  </a:lnTo>
                  <a:lnTo>
                    <a:pt x="234" y="126"/>
                  </a:lnTo>
                  <a:lnTo>
                    <a:pt x="240" y="112"/>
                  </a:lnTo>
                  <a:lnTo>
                    <a:pt x="242" y="98"/>
                  </a:lnTo>
                  <a:lnTo>
                    <a:pt x="244" y="86"/>
                  </a:lnTo>
                  <a:lnTo>
                    <a:pt x="244" y="84"/>
                  </a:lnTo>
                  <a:lnTo>
                    <a:pt x="244" y="84"/>
                  </a:lnTo>
                  <a:lnTo>
                    <a:pt x="242" y="74"/>
                  </a:lnTo>
                  <a:lnTo>
                    <a:pt x="240" y="64"/>
                  </a:lnTo>
                  <a:lnTo>
                    <a:pt x="236" y="58"/>
                  </a:lnTo>
                  <a:lnTo>
                    <a:pt x="230" y="52"/>
                  </a:lnTo>
                  <a:lnTo>
                    <a:pt x="224" y="48"/>
                  </a:lnTo>
                  <a:lnTo>
                    <a:pt x="216" y="46"/>
                  </a:lnTo>
                  <a:lnTo>
                    <a:pt x="208" y="46"/>
                  </a:lnTo>
                  <a:lnTo>
                    <a:pt x="198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71" name="组合 1070"/>
          <p:cNvGrpSpPr/>
          <p:nvPr/>
        </p:nvGrpSpPr>
        <p:grpSpPr>
          <a:xfrm>
            <a:off x="1481679" y="1815880"/>
            <a:ext cx="2661689" cy="1289935"/>
            <a:chOff x="1742491" y="2830342"/>
            <a:chExt cx="2661689" cy="1289935"/>
          </a:xfrm>
        </p:grpSpPr>
        <p:sp>
          <p:nvSpPr>
            <p:cNvPr id="1072" name="TextBox 891"/>
            <p:cNvSpPr txBox="1"/>
            <p:nvPr/>
          </p:nvSpPr>
          <p:spPr>
            <a:xfrm>
              <a:off x="1742491" y="2830342"/>
              <a:ext cx="26450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1073" name="TextBox 891"/>
            <p:cNvSpPr txBox="1"/>
            <p:nvPr/>
          </p:nvSpPr>
          <p:spPr>
            <a:xfrm>
              <a:off x="1759135" y="3720167"/>
              <a:ext cx="26450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CONTENT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66" name="组合 1065"/>
          <p:cNvGrpSpPr/>
          <p:nvPr/>
        </p:nvGrpSpPr>
        <p:grpSpPr>
          <a:xfrm>
            <a:off x="7967281" y="1572538"/>
            <a:ext cx="3570907" cy="3643122"/>
            <a:chOff x="7430254" y="1653413"/>
            <a:chExt cx="3570907" cy="3643122"/>
          </a:xfrm>
        </p:grpSpPr>
        <p:sp>
          <p:nvSpPr>
            <p:cNvPr id="1125" name="矩形 1124"/>
            <p:cNvSpPr/>
            <p:nvPr/>
          </p:nvSpPr>
          <p:spPr>
            <a:xfrm>
              <a:off x="7430254" y="1653413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研究背景及意义</a:t>
              </a:r>
            </a:p>
          </p:txBody>
        </p:sp>
        <p:sp>
          <p:nvSpPr>
            <p:cNvPr id="1123" name="矩形 1122"/>
            <p:cNvSpPr/>
            <p:nvPr/>
          </p:nvSpPr>
          <p:spPr>
            <a:xfrm>
              <a:off x="7430953" y="2440471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研究的重点和难点</a:t>
              </a:r>
            </a:p>
          </p:txBody>
        </p:sp>
        <p:sp>
          <p:nvSpPr>
            <p:cNvPr id="1121" name="矩形 1120"/>
            <p:cNvSpPr/>
            <p:nvPr/>
          </p:nvSpPr>
          <p:spPr>
            <a:xfrm>
              <a:off x="7430953" y="3264685"/>
              <a:ext cx="35702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基于深度学习的行人检测</a:t>
              </a:r>
            </a:p>
          </p:txBody>
        </p:sp>
        <p:sp>
          <p:nvSpPr>
            <p:cNvPr id="1077" name="矩形 1076"/>
            <p:cNvSpPr/>
            <p:nvPr/>
          </p:nvSpPr>
          <p:spPr>
            <a:xfrm>
              <a:off x="7430953" y="4051743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重难点行人的研究</a:t>
              </a:r>
            </a:p>
          </p:txBody>
        </p:sp>
        <p:sp>
          <p:nvSpPr>
            <p:cNvPr id="1075" name="矩形 1074"/>
            <p:cNvSpPr/>
            <p:nvPr/>
          </p:nvSpPr>
          <p:spPr>
            <a:xfrm>
              <a:off x="7430953" y="4834870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总结与致谢</a:t>
              </a:r>
            </a:p>
          </p:txBody>
        </p:sp>
      </p:grpSp>
      <p:sp>
        <p:nvSpPr>
          <p:cNvPr id="1127" name="椭圆 1126"/>
          <p:cNvSpPr/>
          <p:nvPr/>
        </p:nvSpPr>
        <p:spPr>
          <a:xfrm>
            <a:off x="7242268" y="1535513"/>
            <a:ext cx="607412" cy="607412"/>
          </a:xfrm>
          <a:prstGeom prst="ellipse">
            <a:avLst/>
          </a:prstGeom>
          <a:solidFill>
            <a:srgbClr val="393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8" name="椭圆 1127"/>
          <p:cNvSpPr/>
          <p:nvPr/>
        </p:nvSpPr>
        <p:spPr>
          <a:xfrm>
            <a:off x="7242268" y="2325146"/>
            <a:ext cx="607412" cy="607412"/>
          </a:xfrm>
          <a:prstGeom prst="ellipse">
            <a:avLst/>
          </a:prstGeom>
          <a:solidFill>
            <a:srgbClr val="393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9" name="椭圆 1128"/>
          <p:cNvSpPr/>
          <p:nvPr/>
        </p:nvSpPr>
        <p:spPr>
          <a:xfrm>
            <a:off x="7242268" y="3114779"/>
            <a:ext cx="607412" cy="607412"/>
          </a:xfrm>
          <a:prstGeom prst="ellipse">
            <a:avLst/>
          </a:prstGeom>
          <a:solidFill>
            <a:srgbClr val="393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0" name="椭圆 1129"/>
          <p:cNvSpPr/>
          <p:nvPr/>
        </p:nvSpPr>
        <p:spPr>
          <a:xfrm>
            <a:off x="7242268" y="3904412"/>
            <a:ext cx="607412" cy="607412"/>
          </a:xfrm>
          <a:prstGeom prst="ellipse">
            <a:avLst/>
          </a:prstGeom>
          <a:solidFill>
            <a:srgbClr val="393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1" name="椭圆 1130"/>
          <p:cNvSpPr/>
          <p:nvPr/>
        </p:nvSpPr>
        <p:spPr>
          <a:xfrm>
            <a:off x="7242268" y="4694043"/>
            <a:ext cx="607412" cy="607412"/>
          </a:xfrm>
          <a:prstGeom prst="ellipse">
            <a:avLst/>
          </a:prstGeom>
          <a:solidFill>
            <a:srgbClr val="393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2" name="文本框 1131"/>
          <p:cNvSpPr txBox="1"/>
          <p:nvPr/>
        </p:nvSpPr>
        <p:spPr>
          <a:xfrm>
            <a:off x="7282120" y="160838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3" name="文本框 1132"/>
          <p:cNvSpPr txBox="1"/>
          <p:nvPr/>
        </p:nvSpPr>
        <p:spPr>
          <a:xfrm>
            <a:off x="7282120" y="239801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4" name="文本框 1133"/>
          <p:cNvSpPr txBox="1"/>
          <p:nvPr/>
        </p:nvSpPr>
        <p:spPr>
          <a:xfrm>
            <a:off x="7282120" y="319816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5" name="文本框 1134"/>
          <p:cNvSpPr txBox="1"/>
          <p:nvPr/>
        </p:nvSpPr>
        <p:spPr>
          <a:xfrm>
            <a:off x="7282120" y="398523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6" name="文本框 1135"/>
          <p:cNvSpPr txBox="1"/>
          <p:nvPr/>
        </p:nvSpPr>
        <p:spPr>
          <a:xfrm>
            <a:off x="7282120" y="47669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 descr="c3cd04e0a88b5d482d55f2f88efc485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1157605"/>
            <a:ext cx="5059680" cy="45427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40948" y="313449"/>
            <a:ext cx="6665594" cy="307777"/>
            <a:chOff x="3949700" y="255393"/>
            <a:chExt cx="6665594" cy="307777"/>
          </a:xfrm>
          <a:solidFill>
            <a:srgbClr val="1B3073"/>
          </a:solidFill>
        </p:grpSpPr>
        <p:sp>
          <p:nvSpPr>
            <p:cNvPr id="5" name="箭头: 五边形 8"/>
            <p:cNvSpPr/>
            <p:nvPr/>
          </p:nvSpPr>
          <p:spPr>
            <a:xfrm flipH="1">
              <a:off x="3949700" y="255393"/>
              <a:ext cx="6665594" cy="307777"/>
            </a:xfrm>
            <a:prstGeom prst="homePlate">
              <a:avLst/>
            </a:prstGeom>
            <a:solidFill>
              <a:srgbClr val="393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175831" y="263549"/>
              <a:ext cx="3382191" cy="276999"/>
              <a:chOff x="4175831" y="263549"/>
              <a:chExt cx="3382191" cy="276999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4175831" y="263549"/>
                <a:ext cx="16439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人生阶梯从这里开始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630891" y="288822"/>
                <a:ext cx="1927131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LADDER STARTS HERE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836873" y="183803"/>
            <a:ext cx="170214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后续实验</a:t>
            </a:r>
          </a:p>
        </p:txBody>
      </p:sp>
      <p:sp>
        <p:nvSpPr>
          <p:cNvPr id="65" name="椭圆 64"/>
          <p:cNvSpPr/>
          <p:nvPr/>
        </p:nvSpPr>
        <p:spPr>
          <a:xfrm>
            <a:off x="265512" y="183803"/>
            <a:ext cx="505113" cy="505113"/>
          </a:xfrm>
          <a:prstGeom prst="ellipse">
            <a:avLst/>
          </a:prstGeom>
          <a:solidFill>
            <a:srgbClr val="393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65512" y="21121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3B7D2C-30BE-452D-8B85-8976F2354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DF056F7-EA15-4E8F-AA14-05936C078E93}"/>
              </a:ext>
            </a:extLst>
          </p:cNvPr>
          <p:cNvGrpSpPr/>
          <p:nvPr/>
        </p:nvGrpSpPr>
        <p:grpSpPr>
          <a:xfrm>
            <a:off x="4090736" y="1829170"/>
            <a:ext cx="3184419" cy="3199660"/>
            <a:chOff x="4659071" y="2307103"/>
            <a:chExt cx="2873857" cy="2887612"/>
          </a:xfrm>
        </p:grpSpPr>
        <p:sp>
          <p:nvSpPr>
            <p:cNvPr id="14" name="L 形 13">
              <a:extLst>
                <a:ext uri="{FF2B5EF4-FFF2-40B4-BE49-F238E27FC236}">
                  <a16:creationId xmlns:a16="http://schemas.microsoft.com/office/drawing/2014/main" id="{97046D7E-BE1E-4776-BA0F-0368DF8ED2C7}"/>
                </a:ext>
              </a:extLst>
            </p:cNvPr>
            <p:cNvSpPr/>
            <p:nvPr/>
          </p:nvSpPr>
          <p:spPr>
            <a:xfrm rot="2686645">
              <a:off x="4659071" y="2317892"/>
              <a:ext cx="1548370" cy="1563099"/>
            </a:xfrm>
            <a:prstGeom prst="corner">
              <a:avLst/>
            </a:prstGeom>
            <a:solidFill>
              <a:srgbClr val="393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L 形 14">
              <a:extLst>
                <a:ext uri="{FF2B5EF4-FFF2-40B4-BE49-F238E27FC236}">
                  <a16:creationId xmlns:a16="http://schemas.microsoft.com/office/drawing/2014/main" id="{35B5F6F2-9F8F-4356-90C1-60FEB98B1A0E}"/>
                </a:ext>
              </a:extLst>
            </p:cNvPr>
            <p:cNvSpPr/>
            <p:nvPr/>
          </p:nvSpPr>
          <p:spPr>
            <a:xfrm rot="8086645">
              <a:off x="5973175" y="2322469"/>
              <a:ext cx="1538220" cy="1507487"/>
            </a:xfrm>
            <a:prstGeom prst="corner">
              <a:avLst/>
            </a:prstGeom>
            <a:solidFill>
              <a:srgbClr val="272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L 形 15">
              <a:extLst>
                <a:ext uri="{FF2B5EF4-FFF2-40B4-BE49-F238E27FC236}">
                  <a16:creationId xmlns:a16="http://schemas.microsoft.com/office/drawing/2014/main" id="{089BED16-E5CA-41F5-8DFA-50186A8DD188}"/>
                </a:ext>
              </a:extLst>
            </p:cNvPr>
            <p:cNvSpPr/>
            <p:nvPr/>
          </p:nvSpPr>
          <p:spPr>
            <a:xfrm rot="13486645">
              <a:off x="5985906" y="3615263"/>
              <a:ext cx="1547022" cy="1547022"/>
            </a:xfrm>
            <a:prstGeom prst="corner">
              <a:avLst/>
            </a:prstGeom>
            <a:solidFill>
              <a:srgbClr val="393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L 形 16">
              <a:extLst>
                <a:ext uri="{FF2B5EF4-FFF2-40B4-BE49-F238E27FC236}">
                  <a16:creationId xmlns:a16="http://schemas.microsoft.com/office/drawing/2014/main" id="{0AAD9B90-CAC0-4635-A6BE-45BC0C06AFFD}"/>
                </a:ext>
              </a:extLst>
            </p:cNvPr>
            <p:cNvSpPr/>
            <p:nvPr/>
          </p:nvSpPr>
          <p:spPr>
            <a:xfrm rot="18886645">
              <a:off x="4686412" y="3647693"/>
              <a:ext cx="1547022" cy="1547022"/>
            </a:xfrm>
            <a:prstGeom prst="corner">
              <a:avLst/>
            </a:prstGeom>
            <a:solidFill>
              <a:srgbClr val="272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 56">
              <a:extLst>
                <a:ext uri="{FF2B5EF4-FFF2-40B4-BE49-F238E27FC236}">
                  <a16:creationId xmlns:a16="http://schemas.microsoft.com/office/drawing/2014/main" id="{C36B6B87-9BFC-4128-A006-9BBC2DB28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6892" y="4242724"/>
              <a:ext cx="279327" cy="292100"/>
            </a:xfrm>
            <a:custGeom>
              <a:avLst/>
              <a:gdLst>
                <a:gd name="T0" fmla="*/ 71923702 w 580"/>
                <a:gd name="T1" fmla="*/ 71302258 h 609"/>
                <a:gd name="T2" fmla="*/ 53518347 w 580"/>
                <a:gd name="T3" fmla="*/ 67678707 h 609"/>
                <a:gd name="T4" fmla="*/ 71923702 w 580"/>
                <a:gd name="T5" fmla="*/ 64055516 h 609"/>
                <a:gd name="T6" fmla="*/ 71923702 w 580"/>
                <a:gd name="T7" fmla="*/ 71302258 h 609"/>
                <a:gd name="T8" fmla="*/ 57173188 w 580"/>
                <a:gd name="T9" fmla="*/ 60431965 h 609"/>
                <a:gd name="T10" fmla="*/ 57173188 w 580"/>
                <a:gd name="T11" fmla="*/ 75054951 h 609"/>
                <a:gd name="T12" fmla="*/ 58086899 w 580"/>
                <a:gd name="T13" fmla="*/ 75054951 h 609"/>
                <a:gd name="T14" fmla="*/ 68268500 w 580"/>
                <a:gd name="T15" fmla="*/ 78678142 h 609"/>
                <a:gd name="T16" fmla="*/ 0 w 580"/>
                <a:gd name="T17" fmla="*/ 75054951 h 609"/>
                <a:gd name="T18" fmla="*/ 3654841 w 580"/>
                <a:gd name="T19" fmla="*/ 7246742 h 609"/>
                <a:gd name="T20" fmla="*/ 10051174 w 580"/>
                <a:gd name="T21" fmla="*/ 10999436 h 609"/>
                <a:gd name="T22" fmla="*/ 24801326 w 580"/>
                <a:gd name="T23" fmla="*/ 10999436 h 609"/>
                <a:gd name="T24" fmla="*/ 28586594 w 580"/>
                <a:gd name="T25" fmla="*/ 7246742 h 609"/>
                <a:gd name="T26" fmla="*/ 35896638 w 580"/>
                <a:gd name="T27" fmla="*/ 18246178 h 609"/>
                <a:gd name="T28" fmla="*/ 43336746 w 580"/>
                <a:gd name="T29" fmla="*/ 7246742 h 609"/>
                <a:gd name="T30" fmla="*/ 46991949 w 580"/>
                <a:gd name="T31" fmla="*/ 10999436 h 609"/>
                <a:gd name="T32" fmla="*/ 61742101 w 580"/>
                <a:gd name="T33" fmla="*/ 10999436 h 609"/>
                <a:gd name="T34" fmla="*/ 68268500 w 580"/>
                <a:gd name="T35" fmla="*/ 7246742 h 609"/>
                <a:gd name="T36" fmla="*/ 71923702 w 580"/>
                <a:gd name="T37" fmla="*/ 60431965 h 609"/>
                <a:gd name="T38" fmla="*/ 57173188 w 580"/>
                <a:gd name="T39" fmla="*/ 60431965 h 609"/>
                <a:gd name="T40" fmla="*/ 12922732 w 580"/>
                <a:gd name="T41" fmla="*/ 65867111 h 609"/>
                <a:gd name="T42" fmla="*/ 39681905 w 580"/>
                <a:gd name="T43" fmla="*/ 63149718 h 609"/>
                <a:gd name="T44" fmla="*/ 12922732 w 580"/>
                <a:gd name="T45" fmla="*/ 60431965 h 609"/>
                <a:gd name="T46" fmla="*/ 12922732 w 580"/>
                <a:gd name="T47" fmla="*/ 65867111 h 609"/>
                <a:gd name="T48" fmla="*/ 58086899 w 580"/>
                <a:gd name="T49" fmla="*/ 28339815 h 609"/>
                <a:gd name="T50" fmla="*/ 10051174 w 580"/>
                <a:gd name="T51" fmla="*/ 31963007 h 609"/>
                <a:gd name="T52" fmla="*/ 58086899 w 580"/>
                <a:gd name="T53" fmla="*/ 35715700 h 609"/>
                <a:gd name="T54" fmla="*/ 58086899 w 580"/>
                <a:gd name="T55" fmla="*/ 28339815 h 609"/>
                <a:gd name="T56" fmla="*/ 58086899 w 580"/>
                <a:gd name="T57" fmla="*/ 43868240 h 609"/>
                <a:gd name="T58" fmla="*/ 29500304 w 580"/>
                <a:gd name="T59" fmla="*/ 43868240 h 609"/>
                <a:gd name="T60" fmla="*/ 13836442 w 580"/>
                <a:gd name="T61" fmla="*/ 43868240 h 609"/>
                <a:gd name="T62" fmla="*/ 13836442 w 580"/>
                <a:gd name="T63" fmla="*/ 51244484 h 609"/>
                <a:gd name="T64" fmla="*/ 29500304 w 580"/>
                <a:gd name="T65" fmla="*/ 51244484 h 609"/>
                <a:gd name="T66" fmla="*/ 58086899 w 580"/>
                <a:gd name="T67" fmla="*/ 51244484 h 609"/>
                <a:gd name="T68" fmla="*/ 58086899 w 580"/>
                <a:gd name="T69" fmla="*/ 43868240 h 609"/>
                <a:gd name="T70" fmla="*/ 54432058 w 580"/>
                <a:gd name="T71" fmla="*/ 14622627 h 609"/>
                <a:gd name="T72" fmla="*/ 50646790 w 580"/>
                <a:gd name="T73" fmla="*/ 3623191 h 609"/>
                <a:gd name="T74" fmla="*/ 58086899 w 580"/>
                <a:gd name="T75" fmla="*/ 3623191 h 609"/>
                <a:gd name="T76" fmla="*/ 54432058 w 580"/>
                <a:gd name="T77" fmla="*/ 14622627 h 609"/>
                <a:gd name="T78" fmla="*/ 35896638 w 580"/>
                <a:gd name="T79" fmla="*/ 14622627 h 609"/>
                <a:gd name="T80" fmla="*/ 32241435 w 580"/>
                <a:gd name="T81" fmla="*/ 3623191 h 609"/>
                <a:gd name="T82" fmla="*/ 39681905 w 580"/>
                <a:gd name="T83" fmla="*/ 3623191 h 609"/>
                <a:gd name="T84" fmla="*/ 35896638 w 580"/>
                <a:gd name="T85" fmla="*/ 14622627 h 609"/>
                <a:gd name="T86" fmla="*/ 17491283 w 580"/>
                <a:gd name="T87" fmla="*/ 14622627 h 609"/>
                <a:gd name="T88" fmla="*/ 13836442 w 580"/>
                <a:gd name="T89" fmla="*/ 3623191 h 609"/>
                <a:gd name="T90" fmla="*/ 21146124 w 580"/>
                <a:gd name="T91" fmla="*/ 3623191 h 609"/>
                <a:gd name="T92" fmla="*/ 17491283 w 580"/>
                <a:gd name="T93" fmla="*/ 14622627 h 60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80" h="609">
                  <a:moveTo>
                    <a:pt x="551" y="551"/>
                  </a:moveTo>
                  <a:lnTo>
                    <a:pt x="551" y="551"/>
                  </a:lnTo>
                  <a:cubicBezTo>
                    <a:pt x="438" y="551"/>
                    <a:pt x="438" y="551"/>
                    <a:pt x="438" y="551"/>
                  </a:cubicBezTo>
                  <a:cubicBezTo>
                    <a:pt x="417" y="551"/>
                    <a:pt x="410" y="537"/>
                    <a:pt x="410" y="523"/>
                  </a:cubicBezTo>
                  <a:cubicBezTo>
                    <a:pt x="410" y="502"/>
                    <a:pt x="417" y="495"/>
                    <a:pt x="438" y="495"/>
                  </a:cubicBezTo>
                  <a:cubicBezTo>
                    <a:pt x="551" y="495"/>
                    <a:pt x="551" y="495"/>
                    <a:pt x="551" y="495"/>
                  </a:cubicBezTo>
                  <a:cubicBezTo>
                    <a:pt x="565" y="495"/>
                    <a:pt x="579" y="502"/>
                    <a:pt x="579" y="523"/>
                  </a:cubicBezTo>
                  <a:cubicBezTo>
                    <a:pt x="579" y="537"/>
                    <a:pt x="565" y="551"/>
                    <a:pt x="551" y="551"/>
                  </a:cubicBezTo>
                  <a:close/>
                  <a:moveTo>
                    <a:pt x="438" y="467"/>
                  </a:moveTo>
                  <a:lnTo>
                    <a:pt x="438" y="467"/>
                  </a:lnTo>
                  <a:cubicBezTo>
                    <a:pt x="403" y="467"/>
                    <a:pt x="381" y="488"/>
                    <a:pt x="381" y="523"/>
                  </a:cubicBezTo>
                  <a:cubicBezTo>
                    <a:pt x="381" y="551"/>
                    <a:pt x="403" y="580"/>
                    <a:pt x="438" y="580"/>
                  </a:cubicBezTo>
                  <a:cubicBezTo>
                    <a:pt x="445" y="580"/>
                    <a:pt x="445" y="580"/>
                    <a:pt x="445" y="580"/>
                  </a:cubicBezTo>
                  <a:cubicBezTo>
                    <a:pt x="551" y="580"/>
                    <a:pt x="551" y="580"/>
                    <a:pt x="551" y="580"/>
                  </a:cubicBezTo>
                  <a:cubicBezTo>
                    <a:pt x="551" y="594"/>
                    <a:pt x="537" y="608"/>
                    <a:pt x="523" y="608"/>
                  </a:cubicBez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4" y="56"/>
                    <a:pt x="2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120"/>
                    <a:pt x="106" y="141"/>
                    <a:pt x="134" y="141"/>
                  </a:cubicBezTo>
                  <a:cubicBezTo>
                    <a:pt x="162" y="141"/>
                    <a:pt x="190" y="120"/>
                    <a:pt x="190" y="85"/>
                  </a:cubicBezTo>
                  <a:cubicBezTo>
                    <a:pt x="190" y="56"/>
                    <a:pt x="190" y="56"/>
                    <a:pt x="190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7" y="141"/>
                    <a:pt x="275" y="141"/>
                  </a:cubicBezTo>
                  <a:cubicBezTo>
                    <a:pt x="304" y="141"/>
                    <a:pt x="332" y="120"/>
                    <a:pt x="332" y="85"/>
                  </a:cubicBezTo>
                  <a:cubicBezTo>
                    <a:pt x="332" y="56"/>
                    <a:pt x="332" y="56"/>
                    <a:pt x="332" y="56"/>
                  </a:cubicBezTo>
                  <a:cubicBezTo>
                    <a:pt x="360" y="56"/>
                    <a:pt x="360" y="56"/>
                    <a:pt x="360" y="56"/>
                  </a:cubicBezTo>
                  <a:cubicBezTo>
                    <a:pt x="360" y="85"/>
                    <a:pt x="360" y="85"/>
                    <a:pt x="360" y="85"/>
                  </a:cubicBezTo>
                  <a:cubicBezTo>
                    <a:pt x="360" y="120"/>
                    <a:pt x="388" y="141"/>
                    <a:pt x="417" y="141"/>
                  </a:cubicBezTo>
                  <a:cubicBezTo>
                    <a:pt x="445" y="141"/>
                    <a:pt x="473" y="120"/>
                    <a:pt x="473" y="85"/>
                  </a:cubicBezTo>
                  <a:cubicBezTo>
                    <a:pt x="473" y="56"/>
                    <a:pt x="473" y="56"/>
                    <a:pt x="473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1" y="71"/>
                    <a:pt x="551" y="85"/>
                  </a:cubicBezTo>
                  <a:cubicBezTo>
                    <a:pt x="551" y="467"/>
                    <a:pt x="551" y="467"/>
                    <a:pt x="551" y="467"/>
                  </a:cubicBezTo>
                  <a:cubicBezTo>
                    <a:pt x="523" y="467"/>
                    <a:pt x="523" y="467"/>
                    <a:pt x="523" y="467"/>
                  </a:cubicBezTo>
                  <a:lnTo>
                    <a:pt x="438" y="467"/>
                  </a:lnTo>
                  <a:close/>
                  <a:moveTo>
                    <a:pt x="99" y="509"/>
                  </a:moveTo>
                  <a:lnTo>
                    <a:pt x="99" y="509"/>
                  </a:lnTo>
                  <a:cubicBezTo>
                    <a:pt x="282" y="509"/>
                    <a:pt x="282" y="509"/>
                    <a:pt x="282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2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4" y="467"/>
                    <a:pt x="77" y="474"/>
                    <a:pt x="77" y="488"/>
                  </a:cubicBezTo>
                  <a:cubicBezTo>
                    <a:pt x="77" y="502"/>
                    <a:pt x="84" y="509"/>
                    <a:pt x="99" y="509"/>
                  </a:cubicBezTo>
                  <a:close/>
                  <a:moveTo>
                    <a:pt x="445" y="219"/>
                  </a:moveTo>
                  <a:lnTo>
                    <a:pt x="445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7" y="233"/>
                    <a:pt x="77" y="247"/>
                  </a:cubicBezTo>
                  <a:cubicBezTo>
                    <a:pt x="77" y="262"/>
                    <a:pt x="92" y="276"/>
                    <a:pt x="106" y="276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59" y="276"/>
                    <a:pt x="473" y="262"/>
                    <a:pt x="473" y="247"/>
                  </a:cubicBezTo>
                  <a:cubicBezTo>
                    <a:pt x="473" y="233"/>
                    <a:pt x="459" y="219"/>
                    <a:pt x="445" y="219"/>
                  </a:cubicBezTo>
                  <a:close/>
                  <a:moveTo>
                    <a:pt x="445" y="339"/>
                  </a:moveTo>
                  <a:lnTo>
                    <a:pt x="445" y="339"/>
                  </a:lnTo>
                  <a:cubicBezTo>
                    <a:pt x="275" y="339"/>
                    <a:pt x="275" y="339"/>
                    <a:pt x="275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219" y="339"/>
                    <a:pt x="219" y="339"/>
                    <a:pt x="219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7" y="353"/>
                    <a:pt x="77" y="367"/>
                  </a:cubicBezTo>
                  <a:cubicBezTo>
                    <a:pt x="77" y="389"/>
                    <a:pt x="92" y="396"/>
                    <a:pt x="106" y="396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5" y="396"/>
                    <a:pt x="275" y="396"/>
                    <a:pt x="275" y="396"/>
                  </a:cubicBezTo>
                  <a:cubicBezTo>
                    <a:pt x="445" y="396"/>
                    <a:pt x="445" y="396"/>
                    <a:pt x="445" y="396"/>
                  </a:cubicBezTo>
                  <a:cubicBezTo>
                    <a:pt x="459" y="396"/>
                    <a:pt x="473" y="389"/>
                    <a:pt x="473" y="367"/>
                  </a:cubicBezTo>
                  <a:cubicBezTo>
                    <a:pt x="473" y="353"/>
                    <a:pt x="459" y="339"/>
                    <a:pt x="445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8" y="106"/>
                    <a:pt x="388" y="85"/>
                  </a:cubicBezTo>
                  <a:cubicBezTo>
                    <a:pt x="388" y="28"/>
                    <a:pt x="388" y="28"/>
                    <a:pt x="388" y="28"/>
                  </a:cubicBezTo>
                  <a:cubicBezTo>
                    <a:pt x="388" y="14"/>
                    <a:pt x="403" y="0"/>
                    <a:pt x="417" y="0"/>
                  </a:cubicBezTo>
                  <a:cubicBezTo>
                    <a:pt x="431" y="0"/>
                    <a:pt x="445" y="14"/>
                    <a:pt x="445" y="28"/>
                  </a:cubicBezTo>
                  <a:cubicBezTo>
                    <a:pt x="445" y="85"/>
                    <a:pt x="445" y="85"/>
                    <a:pt x="445" y="85"/>
                  </a:cubicBezTo>
                  <a:cubicBezTo>
                    <a:pt x="445" y="106"/>
                    <a:pt x="431" y="113"/>
                    <a:pt x="417" y="113"/>
                  </a:cubicBezTo>
                  <a:close/>
                  <a:moveTo>
                    <a:pt x="275" y="113"/>
                  </a:moveTo>
                  <a:lnTo>
                    <a:pt x="275" y="113"/>
                  </a:lnTo>
                  <a:cubicBezTo>
                    <a:pt x="261" y="113"/>
                    <a:pt x="247" y="106"/>
                    <a:pt x="247" y="85"/>
                  </a:cubicBezTo>
                  <a:cubicBezTo>
                    <a:pt x="247" y="28"/>
                    <a:pt x="247" y="28"/>
                    <a:pt x="247" y="28"/>
                  </a:cubicBezTo>
                  <a:cubicBezTo>
                    <a:pt x="247" y="14"/>
                    <a:pt x="261" y="0"/>
                    <a:pt x="275" y="0"/>
                  </a:cubicBezTo>
                  <a:cubicBezTo>
                    <a:pt x="289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89" y="113"/>
                    <a:pt x="275" y="113"/>
                  </a:cubicBezTo>
                  <a:close/>
                  <a:moveTo>
                    <a:pt x="134" y="113"/>
                  </a:moveTo>
                  <a:lnTo>
                    <a:pt x="134" y="113"/>
                  </a:lnTo>
                  <a:cubicBezTo>
                    <a:pt x="120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0" y="0"/>
                    <a:pt x="134" y="0"/>
                  </a:cubicBezTo>
                  <a:cubicBezTo>
                    <a:pt x="148" y="0"/>
                    <a:pt x="162" y="14"/>
                    <a:pt x="162" y="28"/>
                  </a:cubicBezTo>
                  <a:cubicBezTo>
                    <a:pt x="162" y="85"/>
                    <a:pt x="162" y="85"/>
                    <a:pt x="162" y="85"/>
                  </a:cubicBezTo>
                  <a:cubicBezTo>
                    <a:pt x="162" y="106"/>
                    <a:pt x="148" y="113"/>
                    <a:pt x="134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97382AA0-D58C-4B93-9191-D3D946E7A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517" y="4309493"/>
              <a:ext cx="275095" cy="292100"/>
            </a:xfrm>
            <a:custGeom>
              <a:avLst/>
              <a:gdLst>
                <a:gd name="T0" fmla="*/ 70567284 w 573"/>
                <a:gd name="T1" fmla="*/ 71302258 h 609"/>
                <a:gd name="T2" fmla="*/ 66805352 w 573"/>
                <a:gd name="T3" fmla="*/ 75054951 h 609"/>
                <a:gd name="T4" fmla="*/ 59541168 w 573"/>
                <a:gd name="T5" fmla="*/ 75054951 h 609"/>
                <a:gd name="T6" fmla="*/ 55908896 w 573"/>
                <a:gd name="T7" fmla="*/ 71302258 h 609"/>
                <a:gd name="T8" fmla="*/ 55908896 w 573"/>
                <a:gd name="T9" fmla="*/ 64055516 h 609"/>
                <a:gd name="T10" fmla="*/ 59541168 w 573"/>
                <a:gd name="T11" fmla="*/ 60431965 h 609"/>
                <a:gd name="T12" fmla="*/ 66805352 w 573"/>
                <a:gd name="T13" fmla="*/ 60431965 h 609"/>
                <a:gd name="T14" fmla="*/ 70567284 w 573"/>
                <a:gd name="T15" fmla="*/ 64055516 h 609"/>
                <a:gd name="T16" fmla="*/ 70567284 w 573"/>
                <a:gd name="T17" fmla="*/ 71302258 h 609"/>
                <a:gd name="T18" fmla="*/ 63173440 w 573"/>
                <a:gd name="T19" fmla="*/ 53056080 h 609"/>
                <a:gd name="T20" fmla="*/ 48515053 w 573"/>
                <a:gd name="T21" fmla="*/ 67678707 h 609"/>
                <a:gd name="T22" fmla="*/ 55908896 w 573"/>
                <a:gd name="T23" fmla="*/ 78678142 h 609"/>
                <a:gd name="T24" fmla="*/ 0 w 573"/>
                <a:gd name="T25" fmla="*/ 75054951 h 609"/>
                <a:gd name="T26" fmla="*/ 3632272 w 573"/>
                <a:gd name="T27" fmla="*/ 7246742 h 609"/>
                <a:gd name="T28" fmla="*/ 9988478 w 573"/>
                <a:gd name="T29" fmla="*/ 10999436 h 609"/>
                <a:gd name="T30" fmla="*/ 24646866 w 573"/>
                <a:gd name="T31" fmla="*/ 10999436 h 609"/>
                <a:gd name="T32" fmla="*/ 28408437 w 573"/>
                <a:gd name="T33" fmla="*/ 7246742 h 609"/>
                <a:gd name="T34" fmla="*/ 35672981 w 573"/>
                <a:gd name="T35" fmla="*/ 18246178 h 609"/>
                <a:gd name="T36" fmla="*/ 43066825 w 573"/>
                <a:gd name="T37" fmla="*/ 7246742 h 609"/>
                <a:gd name="T38" fmla="*/ 46699097 w 573"/>
                <a:gd name="T39" fmla="*/ 10999436 h 609"/>
                <a:gd name="T40" fmla="*/ 61357124 w 573"/>
                <a:gd name="T41" fmla="*/ 10999436 h 609"/>
                <a:gd name="T42" fmla="*/ 66805352 w 573"/>
                <a:gd name="T43" fmla="*/ 7246742 h 609"/>
                <a:gd name="T44" fmla="*/ 70567284 w 573"/>
                <a:gd name="T45" fmla="*/ 60431965 h 609"/>
                <a:gd name="T46" fmla="*/ 9988478 w 573"/>
                <a:gd name="T47" fmla="*/ 63149718 h 609"/>
                <a:gd name="T48" fmla="*/ 9988478 w 573"/>
                <a:gd name="T49" fmla="*/ 63149718 h 609"/>
                <a:gd name="T50" fmla="*/ 35672981 w 573"/>
                <a:gd name="T51" fmla="*/ 65867111 h 609"/>
                <a:gd name="T52" fmla="*/ 39434553 w 573"/>
                <a:gd name="T53" fmla="*/ 63149718 h 609"/>
                <a:gd name="T54" fmla="*/ 39434553 w 573"/>
                <a:gd name="T55" fmla="*/ 63149718 h 609"/>
                <a:gd name="T56" fmla="*/ 35672981 w 573"/>
                <a:gd name="T57" fmla="*/ 60431965 h 609"/>
                <a:gd name="T58" fmla="*/ 9988478 w 573"/>
                <a:gd name="T59" fmla="*/ 63149718 h 609"/>
                <a:gd name="T60" fmla="*/ 13750410 w 573"/>
                <a:gd name="T61" fmla="*/ 51244484 h 609"/>
                <a:gd name="T62" fmla="*/ 35672981 w 573"/>
                <a:gd name="T63" fmla="*/ 51244484 h 609"/>
                <a:gd name="T64" fmla="*/ 41250869 w 573"/>
                <a:gd name="T65" fmla="*/ 51244484 h 609"/>
                <a:gd name="T66" fmla="*/ 48515053 w 573"/>
                <a:gd name="T67" fmla="*/ 47491791 h 609"/>
                <a:gd name="T68" fmla="*/ 36580959 w 573"/>
                <a:gd name="T69" fmla="*/ 43868240 h 609"/>
                <a:gd name="T70" fmla="*/ 29316415 w 573"/>
                <a:gd name="T71" fmla="*/ 43868240 h 609"/>
                <a:gd name="T72" fmla="*/ 9988478 w 573"/>
                <a:gd name="T73" fmla="*/ 47491791 h 609"/>
                <a:gd name="T74" fmla="*/ 57725212 w 573"/>
                <a:gd name="T75" fmla="*/ 28339815 h 609"/>
                <a:gd name="T76" fmla="*/ 13750410 w 573"/>
                <a:gd name="T77" fmla="*/ 28339815 h 609"/>
                <a:gd name="T78" fmla="*/ 13750410 w 573"/>
                <a:gd name="T79" fmla="*/ 35715700 h 609"/>
                <a:gd name="T80" fmla="*/ 61357124 w 573"/>
                <a:gd name="T81" fmla="*/ 31963007 h 609"/>
                <a:gd name="T82" fmla="*/ 54092940 w 573"/>
                <a:gd name="T83" fmla="*/ 14622627 h 609"/>
                <a:gd name="T84" fmla="*/ 50331009 w 573"/>
                <a:gd name="T85" fmla="*/ 10999436 h 609"/>
                <a:gd name="T86" fmla="*/ 54092940 w 573"/>
                <a:gd name="T87" fmla="*/ 0 h 609"/>
                <a:gd name="T88" fmla="*/ 57725212 w 573"/>
                <a:gd name="T89" fmla="*/ 10999436 h 609"/>
                <a:gd name="T90" fmla="*/ 35672981 w 573"/>
                <a:gd name="T91" fmla="*/ 14622627 h 609"/>
                <a:gd name="T92" fmla="*/ 32040709 w 573"/>
                <a:gd name="T93" fmla="*/ 10999436 h 609"/>
                <a:gd name="T94" fmla="*/ 35672981 w 573"/>
                <a:gd name="T95" fmla="*/ 0 h 609"/>
                <a:gd name="T96" fmla="*/ 39434553 w 573"/>
                <a:gd name="T97" fmla="*/ 10999436 h 609"/>
                <a:gd name="T98" fmla="*/ 17382322 w 573"/>
                <a:gd name="T99" fmla="*/ 14622627 h 609"/>
                <a:gd name="T100" fmla="*/ 13750410 w 573"/>
                <a:gd name="T101" fmla="*/ 10999436 h 609"/>
                <a:gd name="T102" fmla="*/ 17382322 w 573"/>
                <a:gd name="T103" fmla="*/ 0 h 609"/>
                <a:gd name="T104" fmla="*/ 21014594 w 573"/>
                <a:gd name="T105" fmla="*/ 10999436 h 60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73" h="609">
                  <a:moveTo>
                    <a:pt x="544" y="551"/>
                  </a:moveTo>
                  <a:lnTo>
                    <a:pt x="544" y="551"/>
                  </a:lnTo>
                  <a:cubicBezTo>
                    <a:pt x="515" y="551"/>
                    <a:pt x="515" y="551"/>
                    <a:pt x="515" y="551"/>
                  </a:cubicBezTo>
                  <a:cubicBezTo>
                    <a:pt x="515" y="580"/>
                    <a:pt x="515" y="580"/>
                    <a:pt x="515" y="580"/>
                  </a:cubicBezTo>
                  <a:cubicBezTo>
                    <a:pt x="515" y="594"/>
                    <a:pt x="508" y="608"/>
                    <a:pt x="487" y="608"/>
                  </a:cubicBezTo>
                  <a:cubicBezTo>
                    <a:pt x="473" y="608"/>
                    <a:pt x="459" y="594"/>
                    <a:pt x="459" y="580"/>
                  </a:cubicBezTo>
                  <a:cubicBezTo>
                    <a:pt x="459" y="551"/>
                    <a:pt x="459" y="551"/>
                    <a:pt x="459" y="551"/>
                  </a:cubicBezTo>
                  <a:cubicBezTo>
                    <a:pt x="431" y="551"/>
                    <a:pt x="431" y="551"/>
                    <a:pt x="431" y="551"/>
                  </a:cubicBezTo>
                  <a:cubicBezTo>
                    <a:pt x="417" y="551"/>
                    <a:pt x="402" y="537"/>
                    <a:pt x="402" y="523"/>
                  </a:cubicBezTo>
                  <a:cubicBezTo>
                    <a:pt x="402" y="502"/>
                    <a:pt x="417" y="495"/>
                    <a:pt x="431" y="495"/>
                  </a:cubicBezTo>
                  <a:cubicBezTo>
                    <a:pt x="459" y="495"/>
                    <a:pt x="459" y="495"/>
                    <a:pt x="459" y="495"/>
                  </a:cubicBezTo>
                  <a:cubicBezTo>
                    <a:pt x="459" y="467"/>
                    <a:pt x="459" y="467"/>
                    <a:pt x="459" y="467"/>
                  </a:cubicBezTo>
                  <a:cubicBezTo>
                    <a:pt x="459" y="445"/>
                    <a:pt x="473" y="438"/>
                    <a:pt x="487" y="438"/>
                  </a:cubicBezTo>
                  <a:cubicBezTo>
                    <a:pt x="508" y="438"/>
                    <a:pt x="515" y="445"/>
                    <a:pt x="515" y="467"/>
                  </a:cubicBezTo>
                  <a:cubicBezTo>
                    <a:pt x="515" y="495"/>
                    <a:pt x="515" y="495"/>
                    <a:pt x="515" y="495"/>
                  </a:cubicBezTo>
                  <a:cubicBezTo>
                    <a:pt x="544" y="495"/>
                    <a:pt x="544" y="495"/>
                    <a:pt x="544" y="495"/>
                  </a:cubicBezTo>
                  <a:cubicBezTo>
                    <a:pt x="565" y="495"/>
                    <a:pt x="572" y="502"/>
                    <a:pt x="572" y="523"/>
                  </a:cubicBezTo>
                  <a:cubicBezTo>
                    <a:pt x="572" y="537"/>
                    <a:pt x="565" y="551"/>
                    <a:pt x="544" y="551"/>
                  </a:cubicBezTo>
                  <a:close/>
                  <a:moveTo>
                    <a:pt x="487" y="410"/>
                  </a:moveTo>
                  <a:lnTo>
                    <a:pt x="487" y="410"/>
                  </a:lnTo>
                  <a:cubicBezTo>
                    <a:pt x="459" y="410"/>
                    <a:pt x="431" y="431"/>
                    <a:pt x="431" y="467"/>
                  </a:cubicBezTo>
                  <a:cubicBezTo>
                    <a:pt x="402" y="467"/>
                    <a:pt x="374" y="488"/>
                    <a:pt x="374" y="523"/>
                  </a:cubicBezTo>
                  <a:cubicBezTo>
                    <a:pt x="374" y="551"/>
                    <a:pt x="402" y="580"/>
                    <a:pt x="431" y="580"/>
                  </a:cubicBezTo>
                  <a:cubicBezTo>
                    <a:pt x="431" y="608"/>
                    <a:pt x="431" y="608"/>
                    <a:pt x="431" y="608"/>
                  </a:cubicBez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4" y="56"/>
                    <a:pt x="2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120"/>
                    <a:pt x="99" y="141"/>
                    <a:pt x="134" y="141"/>
                  </a:cubicBezTo>
                  <a:cubicBezTo>
                    <a:pt x="162" y="141"/>
                    <a:pt x="190" y="120"/>
                    <a:pt x="190" y="85"/>
                  </a:cubicBezTo>
                  <a:cubicBezTo>
                    <a:pt x="190" y="56"/>
                    <a:pt x="190" y="56"/>
                    <a:pt x="190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0" y="141"/>
                    <a:pt x="275" y="141"/>
                  </a:cubicBezTo>
                  <a:cubicBezTo>
                    <a:pt x="304" y="141"/>
                    <a:pt x="332" y="120"/>
                    <a:pt x="332" y="85"/>
                  </a:cubicBezTo>
                  <a:cubicBezTo>
                    <a:pt x="332" y="56"/>
                    <a:pt x="332" y="56"/>
                    <a:pt x="332" y="56"/>
                  </a:cubicBezTo>
                  <a:cubicBezTo>
                    <a:pt x="360" y="56"/>
                    <a:pt x="360" y="56"/>
                    <a:pt x="360" y="56"/>
                  </a:cubicBezTo>
                  <a:cubicBezTo>
                    <a:pt x="360" y="85"/>
                    <a:pt x="360" y="85"/>
                    <a:pt x="360" y="85"/>
                  </a:cubicBezTo>
                  <a:cubicBezTo>
                    <a:pt x="360" y="120"/>
                    <a:pt x="381" y="141"/>
                    <a:pt x="417" y="141"/>
                  </a:cubicBezTo>
                  <a:cubicBezTo>
                    <a:pt x="445" y="141"/>
                    <a:pt x="473" y="120"/>
                    <a:pt x="473" y="85"/>
                  </a:cubicBezTo>
                  <a:cubicBezTo>
                    <a:pt x="473" y="56"/>
                    <a:pt x="473" y="56"/>
                    <a:pt x="473" y="56"/>
                  </a:cubicBezTo>
                  <a:cubicBezTo>
                    <a:pt x="515" y="56"/>
                    <a:pt x="515" y="56"/>
                    <a:pt x="515" y="56"/>
                  </a:cubicBezTo>
                  <a:cubicBezTo>
                    <a:pt x="537" y="56"/>
                    <a:pt x="544" y="71"/>
                    <a:pt x="544" y="85"/>
                  </a:cubicBezTo>
                  <a:cubicBezTo>
                    <a:pt x="544" y="467"/>
                    <a:pt x="544" y="467"/>
                    <a:pt x="544" y="467"/>
                  </a:cubicBezTo>
                  <a:cubicBezTo>
                    <a:pt x="544" y="431"/>
                    <a:pt x="523" y="410"/>
                    <a:pt x="487" y="410"/>
                  </a:cubicBezTo>
                  <a:close/>
                  <a:moveTo>
                    <a:pt x="77" y="488"/>
                  </a:moveTo>
                  <a:lnTo>
                    <a:pt x="77" y="488"/>
                  </a:lnTo>
                  <a:cubicBezTo>
                    <a:pt x="77" y="502"/>
                    <a:pt x="84" y="509"/>
                    <a:pt x="99" y="509"/>
                  </a:cubicBezTo>
                  <a:cubicBezTo>
                    <a:pt x="275" y="509"/>
                    <a:pt x="275" y="509"/>
                    <a:pt x="275" y="509"/>
                  </a:cubicBezTo>
                  <a:cubicBezTo>
                    <a:pt x="289" y="509"/>
                    <a:pt x="304" y="502"/>
                    <a:pt x="304" y="488"/>
                  </a:cubicBezTo>
                  <a:cubicBezTo>
                    <a:pt x="304" y="474"/>
                    <a:pt x="289" y="467"/>
                    <a:pt x="275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4" y="467"/>
                    <a:pt x="77" y="474"/>
                    <a:pt x="77" y="488"/>
                  </a:cubicBezTo>
                  <a:close/>
                  <a:moveTo>
                    <a:pt x="106" y="396"/>
                  </a:moveTo>
                  <a:lnTo>
                    <a:pt x="106" y="396"/>
                  </a:lnTo>
                  <a:cubicBezTo>
                    <a:pt x="226" y="396"/>
                    <a:pt x="226" y="396"/>
                    <a:pt x="226" y="396"/>
                  </a:cubicBezTo>
                  <a:cubicBezTo>
                    <a:pt x="275" y="396"/>
                    <a:pt x="275" y="396"/>
                    <a:pt x="275" y="396"/>
                  </a:cubicBezTo>
                  <a:cubicBezTo>
                    <a:pt x="282" y="396"/>
                    <a:pt x="282" y="396"/>
                    <a:pt x="282" y="396"/>
                  </a:cubicBezTo>
                  <a:cubicBezTo>
                    <a:pt x="318" y="396"/>
                    <a:pt x="318" y="396"/>
                    <a:pt x="318" y="396"/>
                  </a:cubicBezTo>
                  <a:cubicBezTo>
                    <a:pt x="346" y="396"/>
                    <a:pt x="346" y="396"/>
                    <a:pt x="346" y="396"/>
                  </a:cubicBezTo>
                  <a:cubicBezTo>
                    <a:pt x="367" y="396"/>
                    <a:pt x="374" y="389"/>
                    <a:pt x="374" y="367"/>
                  </a:cubicBezTo>
                  <a:cubicBezTo>
                    <a:pt x="374" y="353"/>
                    <a:pt x="367" y="339"/>
                    <a:pt x="346" y="339"/>
                  </a:cubicBezTo>
                  <a:cubicBezTo>
                    <a:pt x="282" y="339"/>
                    <a:pt x="282" y="339"/>
                    <a:pt x="282" y="339"/>
                  </a:cubicBezTo>
                  <a:cubicBezTo>
                    <a:pt x="275" y="339"/>
                    <a:pt x="275" y="339"/>
                    <a:pt x="275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84" y="339"/>
                    <a:pt x="77" y="353"/>
                    <a:pt x="77" y="367"/>
                  </a:cubicBezTo>
                  <a:cubicBezTo>
                    <a:pt x="77" y="389"/>
                    <a:pt x="84" y="396"/>
                    <a:pt x="106" y="396"/>
                  </a:cubicBezTo>
                  <a:close/>
                  <a:moveTo>
                    <a:pt x="445" y="219"/>
                  </a:moveTo>
                  <a:lnTo>
                    <a:pt x="445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84" y="219"/>
                    <a:pt x="77" y="233"/>
                    <a:pt x="77" y="247"/>
                  </a:cubicBezTo>
                  <a:cubicBezTo>
                    <a:pt x="77" y="262"/>
                    <a:pt x="84" y="276"/>
                    <a:pt x="106" y="276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59" y="276"/>
                    <a:pt x="473" y="262"/>
                    <a:pt x="473" y="247"/>
                  </a:cubicBezTo>
                  <a:cubicBezTo>
                    <a:pt x="473" y="233"/>
                    <a:pt x="459" y="219"/>
                    <a:pt x="445" y="21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395" y="113"/>
                    <a:pt x="388" y="106"/>
                    <a:pt x="388" y="85"/>
                  </a:cubicBezTo>
                  <a:cubicBezTo>
                    <a:pt x="388" y="28"/>
                    <a:pt x="388" y="28"/>
                    <a:pt x="388" y="28"/>
                  </a:cubicBezTo>
                  <a:cubicBezTo>
                    <a:pt x="388" y="14"/>
                    <a:pt x="395" y="0"/>
                    <a:pt x="417" y="0"/>
                  </a:cubicBezTo>
                  <a:cubicBezTo>
                    <a:pt x="431" y="0"/>
                    <a:pt x="445" y="14"/>
                    <a:pt x="445" y="28"/>
                  </a:cubicBezTo>
                  <a:cubicBezTo>
                    <a:pt x="445" y="85"/>
                    <a:pt x="445" y="85"/>
                    <a:pt x="445" y="85"/>
                  </a:cubicBezTo>
                  <a:cubicBezTo>
                    <a:pt x="445" y="106"/>
                    <a:pt x="431" y="113"/>
                    <a:pt x="417" y="113"/>
                  </a:cubicBezTo>
                  <a:close/>
                  <a:moveTo>
                    <a:pt x="275" y="113"/>
                  </a:moveTo>
                  <a:lnTo>
                    <a:pt x="275" y="113"/>
                  </a:lnTo>
                  <a:cubicBezTo>
                    <a:pt x="254" y="113"/>
                    <a:pt x="247" y="106"/>
                    <a:pt x="247" y="85"/>
                  </a:cubicBezTo>
                  <a:cubicBezTo>
                    <a:pt x="247" y="28"/>
                    <a:pt x="247" y="28"/>
                    <a:pt x="247" y="28"/>
                  </a:cubicBezTo>
                  <a:cubicBezTo>
                    <a:pt x="247" y="14"/>
                    <a:pt x="254" y="0"/>
                    <a:pt x="275" y="0"/>
                  </a:cubicBezTo>
                  <a:cubicBezTo>
                    <a:pt x="289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89" y="113"/>
                    <a:pt x="275" y="113"/>
                  </a:cubicBezTo>
                  <a:close/>
                  <a:moveTo>
                    <a:pt x="134" y="113"/>
                  </a:moveTo>
                  <a:lnTo>
                    <a:pt x="134" y="113"/>
                  </a:lnTo>
                  <a:cubicBezTo>
                    <a:pt x="113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13" y="0"/>
                    <a:pt x="134" y="0"/>
                  </a:cubicBezTo>
                  <a:cubicBezTo>
                    <a:pt x="148" y="0"/>
                    <a:pt x="162" y="14"/>
                    <a:pt x="162" y="28"/>
                  </a:cubicBezTo>
                  <a:cubicBezTo>
                    <a:pt x="162" y="85"/>
                    <a:pt x="162" y="85"/>
                    <a:pt x="162" y="85"/>
                  </a:cubicBezTo>
                  <a:cubicBezTo>
                    <a:pt x="162" y="106"/>
                    <a:pt x="148" y="113"/>
                    <a:pt x="134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0" name="Freeform 58">
              <a:extLst>
                <a:ext uri="{FF2B5EF4-FFF2-40B4-BE49-F238E27FC236}">
                  <a16:creationId xmlns:a16="http://schemas.microsoft.com/office/drawing/2014/main" id="{9D552530-CA40-46BD-AB52-2DDD76490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517" y="2958716"/>
              <a:ext cx="275095" cy="289984"/>
            </a:xfrm>
            <a:custGeom>
              <a:avLst/>
              <a:gdLst>
                <a:gd name="T0" fmla="*/ 68751328 w 573"/>
                <a:gd name="T1" fmla="*/ 67348302 h 602"/>
                <a:gd name="T2" fmla="*/ 74199556 w 573"/>
                <a:gd name="T3" fmla="*/ 74657633 h 602"/>
                <a:gd name="T4" fmla="*/ 67713690 w 573"/>
                <a:gd name="T5" fmla="*/ 77529053 h 602"/>
                <a:gd name="T6" fmla="*/ 58633190 w 573"/>
                <a:gd name="T7" fmla="*/ 77529053 h 602"/>
                <a:gd name="T8" fmla="*/ 52147325 w 573"/>
                <a:gd name="T9" fmla="*/ 74657633 h 602"/>
                <a:gd name="T10" fmla="*/ 57725212 w 573"/>
                <a:gd name="T11" fmla="*/ 67348302 h 602"/>
                <a:gd name="T12" fmla="*/ 52147325 w 573"/>
                <a:gd name="T13" fmla="*/ 59908912 h 602"/>
                <a:gd name="T14" fmla="*/ 58633190 w 573"/>
                <a:gd name="T15" fmla="*/ 58081579 h 602"/>
                <a:gd name="T16" fmla="*/ 67713690 w 573"/>
                <a:gd name="T17" fmla="*/ 58081579 h 602"/>
                <a:gd name="T18" fmla="*/ 74199556 w 573"/>
                <a:gd name="T19" fmla="*/ 59908912 h 602"/>
                <a:gd name="T20" fmla="*/ 68751328 w 573"/>
                <a:gd name="T21" fmla="*/ 67348302 h 602"/>
                <a:gd name="T22" fmla="*/ 64989396 w 573"/>
                <a:gd name="T23" fmla="*/ 55340580 h 602"/>
                <a:gd name="T24" fmla="*/ 61357124 w 573"/>
                <a:gd name="T25" fmla="*/ 55340580 h 602"/>
                <a:gd name="T26" fmla="*/ 48515053 w 573"/>
                <a:gd name="T27" fmla="*/ 59908912 h 602"/>
                <a:gd name="T28" fmla="*/ 53055303 w 573"/>
                <a:gd name="T29" fmla="*/ 67348302 h 602"/>
                <a:gd name="T30" fmla="*/ 50331009 w 573"/>
                <a:gd name="T31" fmla="*/ 70089301 h 602"/>
                <a:gd name="T32" fmla="*/ 49423031 w 573"/>
                <a:gd name="T33" fmla="*/ 78442719 h 602"/>
                <a:gd name="T34" fmla="*/ 0 w 573"/>
                <a:gd name="T35" fmla="*/ 74657633 h 602"/>
                <a:gd name="T36" fmla="*/ 3632272 w 573"/>
                <a:gd name="T37" fmla="*/ 7308970 h 602"/>
                <a:gd name="T38" fmla="*/ 9080500 w 573"/>
                <a:gd name="T39" fmla="*/ 11094056 h 602"/>
                <a:gd name="T40" fmla="*/ 23738527 w 573"/>
                <a:gd name="T41" fmla="*/ 11094056 h 602"/>
                <a:gd name="T42" fmla="*/ 27370800 w 573"/>
                <a:gd name="T43" fmla="*/ 7308970 h 602"/>
                <a:gd name="T44" fmla="*/ 34764643 w 573"/>
                <a:gd name="T45" fmla="*/ 18403387 h 602"/>
                <a:gd name="T46" fmla="*/ 42158847 w 573"/>
                <a:gd name="T47" fmla="*/ 7308970 h 602"/>
                <a:gd name="T48" fmla="*/ 45791119 w 573"/>
                <a:gd name="T49" fmla="*/ 11094056 h 602"/>
                <a:gd name="T50" fmla="*/ 60449146 w 573"/>
                <a:gd name="T51" fmla="*/ 11094056 h 602"/>
                <a:gd name="T52" fmla="*/ 66805352 w 573"/>
                <a:gd name="T53" fmla="*/ 7308970 h 602"/>
                <a:gd name="T54" fmla="*/ 70567284 w 573"/>
                <a:gd name="T55" fmla="*/ 52599581 h 602"/>
                <a:gd name="T56" fmla="*/ 45791119 w 573"/>
                <a:gd name="T57" fmla="*/ 47900829 h 602"/>
                <a:gd name="T58" fmla="*/ 42158847 w 573"/>
                <a:gd name="T59" fmla="*/ 44246163 h 602"/>
                <a:gd name="T60" fmla="*/ 29316415 w 573"/>
                <a:gd name="T61" fmla="*/ 44246163 h 602"/>
                <a:gd name="T62" fmla="*/ 9080500 w 573"/>
                <a:gd name="T63" fmla="*/ 47900829 h 602"/>
                <a:gd name="T64" fmla="*/ 29316415 w 573"/>
                <a:gd name="T65" fmla="*/ 51685915 h 602"/>
                <a:gd name="T66" fmla="*/ 42158847 w 573"/>
                <a:gd name="T67" fmla="*/ 51685915 h 602"/>
                <a:gd name="T68" fmla="*/ 9080500 w 573"/>
                <a:gd name="T69" fmla="*/ 63693998 h 602"/>
                <a:gd name="T70" fmla="*/ 12712412 w 573"/>
                <a:gd name="T71" fmla="*/ 66434636 h 602"/>
                <a:gd name="T72" fmla="*/ 38396915 w 573"/>
                <a:gd name="T73" fmla="*/ 63693998 h 602"/>
                <a:gd name="T74" fmla="*/ 12712412 w 573"/>
                <a:gd name="T75" fmla="*/ 59908912 h 602"/>
                <a:gd name="T76" fmla="*/ 56817235 w 573"/>
                <a:gd name="T77" fmla="*/ 28583776 h 602"/>
                <a:gd name="T78" fmla="*/ 12712412 w 573"/>
                <a:gd name="T79" fmla="*/ 28583776 h 602"/>
                <a:gd name="T80" fmla="*/ 12712412 w 573"/>
                <a:gd name="T81" fmla="*/ 36023527 h 602"/>
                <a:gd name="T82" fmla="*/ 60449146 w 573"/>
                <a:gd name="T83" fmla="*/ 32238441 h 602"/>
                <a:gd name="T84" fmla="*/ 53055303 w 573"/>
                <a:gd name="T85" fmla="*/ 14748721 h 602"/>
                <a:gd name="T86" fmla="*/ 49423031 w 573"/>
                <a:gd name="T87" fmla="*/ 11094056 h 602"/>
                <a:gd name="T88" fmla="*/ 53055303 w 573"/>
                <a:gd name="T89" fmla="*/ 0 h 602"/>
                <a:gd name="T90" fmla="*/ 56817235 w 573"/>
                <a:gd name="T91" fmla="*/ 11094056 h 602"/>
                <a:gd name="T92" fmla="*/ 34764643 w 573"/>
                <a:gd name="T93" fmla="*/ 14748721 h 602"/>
                <a:gd name="T94" fmla="*/ 31132731 w 573"/>
                <a:gd name="T95" fmla="*/ 11094056 h 602"/>
                <a:gd name="T96" fmla="*/ 34764643 w 573"/>
                <a:gd name="T97" fmla="*/ 0 h 602"/>
                <a:gd name="T98" fmla="*/ 38396915 w 573"/>
                <a:gd name="T99" fmla="*/ 11094056 h 602"/>
                <a:gd name="T100" fmla="*/ 16474344 w 573"/>
                <a:gd name="T101" fmla="*/ 14748721 h 602"/>
                <a:gd name="T102" fmla="*/ 12712412 w 573"/>
                <a:gd name="T103" fmla="*/ 11094056 h 602"/>
                <a:gd name="T104" fmla="*/ 16474344 w 573"/>
                <a:gd name="T105" fmla="*/ 0 h 602"/>
                <a:gd name="T106" fmla="*/ 20106616 w 573"/>
                <a:gd name="T107" fmla="*/ 11094056 h 6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73" h="602">
                  <a:moveTo>
                    <a:pt x="530" y="516"/>
                  </a:moveTo>
                  <a:lnTo>
                    <a:pt x="530" y="516"/>
                  </a:lnTo>
                  <a:cubicBezTo>
                    <a:pt x="565" y="558"/>
                    <a:pt x="565" y="558"/>
                    <a:pt x="565" y="558"/>
                  </a:cubicBezTo>
                  <a:cubicBezTo>
                    <a:pt x="572" y="558"/>
                    <a:pt x="572" y="565"/>
                    <a:pt x="572" y="572"/>
                  </a:cubicBezTo>
                  <a:cubicBezTo>
                    <a:pt x="572" y="594"/>
                    <a:pt x="558" y="601"/>
                    <a:pt x="544" y="601"/>
                  </a:cubicBezTo>
                  <a:cubicBezTo>
                    <a:pt x="537" y="601"/>
                    <a:pt x="530" y="601"/>
                    <a:pt x="522" y="594"/>
                  </a:cubicBezTo>
                  <a:cubicBezTo>
                    <a:pt x="487" y="558"/>
                    <a:pt x="487" y="558"/>
                    <a:pt x="487" y="558"/>
                  </a:cubicBezTo>
                  <a:cubicBezTo>
                    <a:pt x="452" y="594"/>
                    <a:pt x="452" y="594"/>
                    <a:pt x="452" y="594"/>
                  </a:cubicBezTo>
                  <a:cubicBezTo>
                    <a:pt x="445" y="601"/>
                    <a:pt x="438" y="601"/>
                    <a:pt x="431" y="601"/>
                  </a:cubicBezTo>
                  <a:cubicBezTo>
                    <a:pt x="417" y="601"/>
                    <a:pt x="402" y="594"/>
                    <a:pt x="402" y="572"/>
                  </a:cubicBezTo>
                  <a:cubicBezTo>
                    <a:pt x="402" y="565"/>
                    <a:pt x="402" y="558"/>
                    <a:pt x="409" y="558"/>
                  </a:cubicBezTo>
                  <a:cubicBezTo>
                    <a:pt x="445" y="516"/>
                    <a:pt x="445" y="516"/>
                    <a:pt x="445" y="516"/>
                  </a:cubicBezTo>
                  <a:cubicBezTo>
                    <a:pt x="409" y="481"/>
                    <a:pt x="409" y="481"/>
                    <a:pt x="409" y="481"/>
                  </a:cubicBezTo>
                  <a:cubicBezTo>
                    <a:pt x="402" y="474"/>
                    <a:pt x="402" y="467"/>
                    <a:pt x="402" y="459"/>
                  </a:cubicBezTo>
                  <a:cubicBezTo>
                    <a:pt x="402" y="445"/>
                    <a:pt x="417" y="431"/>
                    <a:pt x="431" y="431"/>
                  </a:cubicBezTo>
                  <a:cubicBezTo>
                    <a:pt x="438" y="431"/>
                    <a:pt x="445" y="438"/>
                    <a:pt x="452" y="445"/>
                  </a:cubicBezTo>
                  <a:cubicBezTo>
                    <a:pt x="487" y="481"/>
                    <a:pt x="487" y="481"/>
                    <a:pt x="487" y="481"/>
                  </a:cubicBezTo>
                  <a:cubicBezTo>
                    <a:pt x="522" y="445"/>
                    <a:pt x="522" y="445"/>
                    <a:pt x="522" y="445"/>
                  </a:cubicBezTo>
                  <a:cubicBezTo>
                    <a:pt x="530" y="438"/>
                    <a:pt x="537" y="431"/>
                    <a:pt x="544" y="431"/>
                  </a:cubicBezTo>
                  <a:cubicBezTo>
                    <a:pt x="558" y="431"/>
                    <a:pt x="572" y="445"/>
                    <a:pt x="572" y="459"/>
                  </a:cubicBezTo>
                  <a:cubicBezTo>
                    <a:pt x="572" y="467"/>
                    <a:pt x="572" y="474"/>
                    <a:pt x="565" y="481"/>
                  </a:cubicBezTo>
                  <a:lnTo>
                    <a:pt x="530" y="516"/>
                  </a:lnTo>
                  <a:close/>
                  <a:moveTo>
                    <a:pt x="501" y="424"/>
                  </a:moveTo>
                  <a:lnTo>
                    <a:pt x="501" y="424"/>
                  </a:lnTo>
                  <a:cubicBezTo>
                    <a:pt x="487" y="438"/>
                    <a:pt x="487" y="438"/>
                    <a:pt x="487" y="438"/>
                  </a:cubicBezTo>
                  <a:cubicBezTo>
                    <a:pt x="473" y="424"/>
                    <a:pt x="473" y="424"/>
                    <a:pt x="473" y="424"/>
                  </a:cubicBezTo>
                  <a:cubicBezTo>
                    <a:pt x="459" y="410"/>
                    <a:pt x="445" y="403"/>
                    <a:pt x="431" y="403"/>
                  </a:cubicBezTo>
                  <a:cubicBezTo>
                    <a:pt x="402" y="403"/>
                    <a:pt x="374" y="431"/>
                    <a:pt x="374" y="459"/>
                  </a:cubicBezTo>
                  <a:cubicBezTo>
                    <a:pt x="374" y="481"/>
                    <a:pt x="381" y="495"/>
                    <a:pt x="388" y="502"/>
                  </a:cubicBezTo>
                  <a:cubicBezTo>
                    <a:pt x="409" y="516"/>
                    <a:pt x="409" y="516"/>
                    <a:pt x="409" y="516"/>
                  </a:cubicBezTo>
                  <a:cubicBezTo>
                    <a:pt x="388" y="537"/>
                    <a:pt x="388" y="537"/>
                    <a:pt x="388" y="537"/>
                  </a:cubicBezTo>
                  <a:cubicBezTo>
                    <a:pt x="381" y="544"/>
                    <a:pt x="374" y="558"/>
                    <a:pt x="374" y="572"/>
                  </a:cubicBezTo>
                  <a:cubicBezTo>
                    <a:pt x="374" y="587"/>
                    <a:pt x="374" y="594"/>
                    <a:pt x="381" y="601"/>
                  </a:cubicBezTo>
                  <a:cubicBezTo>
                    <a:pt x="28" y="601"/>
                    <a:pt x="28" y="601"/>
                    <a:pt x="28" y="601"/>
                  </a:cubicBezTo>
                  <a:cubicBezTo>
                    <a:pt x="7" y="601"/>
                    <a:pt x="0" y="594"/>
                    <a:pt x="0" y="57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7" y="56"/>
                    <a:pt x="28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0" y="85"/>
                    <a:pt x="70" y="85"/>
                    <a:pt x="70" y="85"/>
                  </a:cubicBezTo>
                  <a:cubicBezTo>
                    <a:pt x="70" y="113"/>
                    <a:pt x="98" y="141"/>
                    <a:pt x="127" y="141"/>
                  </a:cubicBezTo>
                  <a:cubicBezTo>
                    <a:pt x="162" y="141"/>
                    <a:pt x="183" y="113"/>
                    <a:pt x="183" y="85"/>
                  </a:cubicBezTo>
                  <a:cubicBezTo>
                    <a:pt x="183" y="56"/>
                    <a:pt x="183" y="56"/>
                    <a:pt x="183" y="56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11" y="85"/>
                    <a:pt x="211" y="85"/>
                    <a:pt x="211" y="85"/>
                  </a:cubicBezTo>
                  <a:cubicBezTo>
                    <a:pt x="211" y="113"/>
                    <a:pt x="240" y="141"/>
                    <a:pt x="268" y="141"/>
                  </a:cubicBezTo>
                  <a:cubicBezTo>
                    <a:pt x="303" y="141"/>
                    <a:pt x="325" y="113"/>
                    <a:pt x="325" y="85"/>
                  </a:cubicBezTo>
                  <a:cubicBezTo>
                    <a:pt x="325" y="56"/>
                    <a:pt x="325" y="56"/>
                    <a:pt x="325" y="56"/>
                  </a:cubicBezTo>
                  <a:cubicBezTo>
                    <a:pt x="353" y="56"/>
                    <a:pt x="353" y="56"/>
                    <a:pt x="353" y="56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3" y="113"/>
                    <a:pt x="381" y="141"/>
                    <a:pt x="409" y="141"/>
                  </a:cubicBezTo>
                  <a:cubicBezTo>
                    <a:pt x="445" y="141"/>
                    <a:pt x="466" y="113"/>
                    <a:pt x="466" y="85"/>
                  </a:cubicBezTo>
                  <a:cubicBezTo>
                    <a:pt x="466" y="56"/>
                    <a:pt x="466" y="56"/>
                    <a:pt x="466" y="56"/>
                  </a:cubicBezTo>
                  <a:cubicBezTo>
                    <a:pt x="515" y="56"/>
                    <a:pt x="515" y="56"/>
                    <a:pt x="515" y="56"/>
                  </a:cubicBezTo>
                  <a:cubicBezTo>
                    <a:pt x="530" y="56"/>
                    <a:pt x="544" y="71"/>
                    <a:pt x="544" y="85"/>
                  </a:cubicBezTo>
                  <a:cubicBezTo>
                    <a:pt x="544" y="403"/>
                    <a:pt x="544" y="403"/>
                    <a:pt x="544" y="403"/>
                  </a:cubicBezTo>
                  <a:cubicBezTo>
                    <a:pt x="530" y="403"/>
                    <a:pt x="515" y="410"/>
                    <a:pt x="501" y="424"/>
                  </a:cubicBezTo>
                  <a:close/>
                  <a:moveTo>
                    <a:pt x="353" y="367"/>
                  </a:moveTo>
                  <a:lnTo>
                    <a:pt x="353" y="367"/>
                  </a:lnTo>
                  <a:cubicBezTo>
                    <a:pt x="353" y="353"/>
                    <a:pt x="346" y="339"/>
                    <a:pt x="325" y="339"/>
                  </a:cubicBezTo>
                  <a:cubicBezTo>
                    <a:pt x="268" y="339"/>
                    <a:pt x="268" y="339"/>
                    <a:pt x="268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98" y="339"/>
                    <a:pt x="98" y="339"/>
                    <a:pt x="98" y="339"/>
                  </a:cubicBezTo>
                  <a:cubicBezTo>
                    <a:pt x="84" y="339"/>
                    <a:pt x="70" y="353"/>
                    <a:pt x="70" y="367"/>
                  </a:cubicBezTo>
                  <a:cubicBezTo>
                    <a:pt x="70" y="382"/>
                    <a:pt x="84" y="396"/>
                    <a:pt x="98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68" y="396"/>
                    <a:pt x="268" y="396"/>
                    <a:pt x="268" y="396"/>
                  </a:cubicBezTo>
                  <a:cubicBezTo>
                    <a:pt x="325" y="396"/>
                    <a:pt x="325" y="396"/>
                    <a:pt x="325" y="396"/>
                  </a:cubicBezTo>
                  <a:cubicBezTo>
                    <a:pt x="346" y="396"/>
                    <a:pt x="353" y="382"/>
                    <a:pt x="353" y="367"/>
                  </a:cubicBezTo>
                  <a:close/>
                  <a:moveTo>
                    <a:pt x="70" y="488"/>
                  </a:moveTo>
                  <a:lnTo>
                    <a:pt x="70" y="488"/>
                  </a:lnTo>
                  <a:cubicBezTo>
                    <a:pt x="70" y="502"/>
                    <a:pt x="84" y="509"/>
                    <a:pt x="98" y="509"/>
                  </a:cubicBezTo>
                  <a:cubicBezTo>
                    <a:pt x="275" y="509"/>
                    <a:pt x="275" y="509"/>
                    <a:pt x="275" y="509"/>
                  </a:cubicBezTo>
                  <a:cubicBezTo>
                    <a:pt x="289" y="509"/>
                    <a:pt x="296" y="502"/>
                    <a:pt x="296" y="488"/>
                  </a:cubicBezTo>
                  <a:cubicBezTo>
                    <a:pt x="296" y="474"/>
                    <a:pt x="289" y="459"/>
                    <a:pt x="275" y="459"/>
                  </a:cubicBezTo>
                  <a:cubicBezTo>
                    <a:pt x="98" y="459"/>
                    <a:pt x="98" y="459"/>
                    <a:pt x="98" y="459"/>
                  </a:cubicBezTo>
                  <a:cubicBezTo>
                    <a:pt x="84" y="459"/>
                    <a:pt x="70" y="474"/>
                    <a:pt x="70" y="488"/>
                  </a:cubicBezTo>
                  <a:close/>
                  <a:moveTo>
                    <a:pt x="438" y="219"/>
                  </a:moveTo>
                  <a:lnTo>
                    <a:pt x="438" y="219"/>
                  </a:lnTo>
                  <a:cubicBezTo>
                    <a:pt x="98" y="219"/>
                    <a:pt x="98" y="219"/>
                    <a:pt x="98" y="219"/>
                  </a:cubicBezTo>
                  <a:cubicBezTo>
                    <a:pt x="84" y="219"/>
                    <a:pt x="70" y="226"/>
                    <a:pt x="70" y="247"/>
                  </a:cubicBezTo>
                  <a:cubicBezTo>
                    <a:pt x="70" y="261"/>
                    <a:pt x="84" y="276"/>
                    <a:pt x="98" y="276"/>
                  </a:cubicBezTo>
                  <a:cubicBezTo>
                    <a:pt x="438" y="276"/>
                    <a:pt x="438" y="276"/>
                    <a:pt x="438" y="276"/>
                  </a:cubicBezTo>
                  <a:cubicBezTo>
                    <a:pt x="459" y="276"/>
                    <a:pt x="466" y="261"/>
                    <a:pt x="466" y="247"/>
                  </a:cubicBezTo>
                  <a:cubicBezTo>
                    <a:pt x="466" y="226"/>
                    <a:pt x="459" y="219"/>
                    <a:pt x="438" y="219"/>
                  </a:cubicBezTo>
                  <a:close/>
                  <a:moveTo>
                    <a:pt x="409" y="113"/>
                  </a:moveTo>
                  <a:lnTo>
                    <a:pt x="409" y="113"/>
                  </a:lnTo>
                  <a:cubicBezTo>
                    <a:pt x="395" y="113"/>
                    <a:pt x="381" y="99"/>
                    <a:pt x="381" y="85"/>
                  </a:cubicBezTo>
                  <a:cubicBezTo>
                    <a:pt x="381" y="28"/>
                    <a:pt x="381" y="28"/>
                    <a:pt x="381" y="28"/>
                  </a:cubicBezTo>
                  <a:cubicBezTo>
                    <a:pt x="381" y="14"/>
                    <a:pt x="395" y="0"/>
                    <a:pt x="409" y="0"/>
                  </a:cubicBezTo>
                  <a:cubicBezTo>
                    <a:pt x="431" y="0"/>
                    <a:pt x="438" y="14"/>
                    <a:pt x="438" y="28"/>
                  </a:cubicBezTo>
                  <a:cubicBezTo>
                    <a:pt x="438" y="85"/>
                    <a:pt x="438" y="85"/>
                    <a:pt x="438" y="85"/>
                  </a:cubicBezTo>
                  <a:cubicBezTo>
                    <a:pt x="438" y="99"/>
                    <a:pt x="431" y="113"/>
                    <a:pt x="409" y="113"/>
                  </a:cubicBezTo>
                  <a:close/>
                  <a:moveTo>
                    <a:pt x="268" y="113"/>
                  </a:moveTo>
                  <a:lnTo>
                    <a:pt x="268" y="113"/>
                  </a:lnTo>
                  <a:cubicBezTo>
                    <a:pt x="254" y="113"/>
                    <a:pt x="240" y="99"/>
                    <a:pt x="240" y="85"/>
                  </a:cubicBezTo>
                  <a:cubicBezTo>
                    <a:pt x="240" y="28"/>
                    <a:pt x="240" y="28"/>
                    <a:pt x="240" y="28"/>
                  </a:cubicBezTo>
                  <a:cubicBezTo>
                    <a:pt x="240" y="14"/>
                    <a:pt x="254" y="0"/>
                    <a:pt x="268" y="0"/>
                  </a:cubicBezTo>
                  <a:cubicBezTo>
                    <a:pt x="289" y="0"/>
                    <a:pt x="296" y="14"/>
                    <a:pt x="296" y="28"/>
                  </a:cubicBezTo>
                  <a:cubicBezTo>
                    <a:pt x="296" y="85"/>
                    <a:pt x="296" y="85"/>
                    <a:pt x="296" y="85"/>
                  </a:cubicBezTo>
                  <a:cubicBezTo>
                    <a:pt x="296" y="99"/>
                    <a:pt x="289" y="113"/>
                    <a:pt x="268" y="113"/>
                  </a:cubicBezTo>
                  <a:close/>
                  <a:moveTo>
                    <a:pt x="127" y="113"/>
                  </a:moveTo>
                  <a:lnTo>
                    <a:pt x="127" y="113"/>
                  </a:lnTo>
                  <a:cubicBezTo>
                    <a:pt x="113" y="113"/>
                    <a:pt x="98" y="99"/>
                    <a:pt x="98" y="85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14"/>
                    <a:pt x="113" y="0"/>
                    <a:pt x="127" y="0"/>
                  </a:cubicBezTo>
                  <a:cubicBezTo>
                    <a:pt x="148" y="0"/>
                    <a:pt x="155" y="14"/>
                    <a:pt x="155" y="28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99"/>
                    <a:pt x="148" y="113"/>
                    <a:pt x="127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" name="Freeform 59">
              <a:extLst>
                <a:ext uri="{FF2B5EF4-FFF2-40B4-BE49-F238E27FC236}">
                  <a16:creationId xmlns:a16="http://schemas.microsoft.com/office/drawing/2014/main" id="{BAAAE9B8-4778-40B7-BA16-76519901E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6892" y="2920369"/>
              <a:ext cx="279327" cy="292100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en-US" sz="90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E3652CD9-4F94-4230-9F22-27393DEB14B7}"/>
              </a:ext>
            </a:extLst>
          </p:cNvPr>
          <p:cNvSpPr/>
          <p:nvPr/>
        </p:nvSpPr>
        <p:spPr>
          <a:xfrm>
            <a:off x="834448" y="2270431"/>
            <a:ext cx="24378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行人追踪实验训练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D96B250-28A8-4B03-BD1E-B5253508F85A}"/>
              </a:ext>
            </a:extLst>
          </p:cNvPr>
          <p:cNvSpPr/>
          <p:nvPr/>
        </p:nvSpPr>
        <p:spPr>
          <a:xfrm>
            <a:off x="8269121" y="2270431"/>
            <a:ext cx="24242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行人检测模型优化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A34ED7-DFFE-4F44-A0FC-49689A2DFCDD}"/>
              </a:ext>
            </a:extLst>
          </p:cNvPr>
          <p:cNvSpPr/>
          <p:nvPr/>
        </p:nvSpPr>
        <p:spPr>
          <a:xfrm>
            <a:off x="834448" y="3874617"/>
            <a:ext cx="25206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数据集的预处理优化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411274-D684-425A-A1FA-E1CEB6511AE0}"/>
              </a:ext>
            </a:extLst>
          </p:cNvPr>
          <p:cNvSpPr/>
          <p:nvPr/>
        </p:nvSpPr>
        <p:spPr>
          <a:xfrm>
            <a:off x="8249270" y="3809199"/>
            <a:ext cx="18664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对比试验</a:t>
            </a:r>
          </a:p>
        </p:txBody>
      </p:sp>
    </p:spTree>
    <p:extLst>
      <p:ext uri="{BB962C8B-B14F-4D97-AF65-F5344CB8AC3E}">
        <p14:creationId xmlns:p14="http://schemas.microsoft.com/office/powerpoint/2010/main" val="3879635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40948" y="313449"/>
            <a:ext cx="6665594" cy="307777"/>
            <a:chOff x="3949700" y="255393"/>
            <a:chExt cx="6665594" cy="307777"/>
          </a:xfrm>
          <a:solidFill>
            <a:srgbClr val="1B3073"/>
          </a:solidFill>
        </p:grpSpPr>
        <p:sp>
          <p:nvSpPr>
            <p:cNvPr id="5" name="箭头: 五边形 8"/>
            <p:cNvSpPr/>
            <p:nvPr/>
          </p:nvSpPr>
          <p:spPr>
            <a:xfrm flipH="1">
              <a:off x="3949700" y="255393"/>
              <a:ext cx="6665594" cy="307777"/>
            </a:xfrm>
            <a:prstGeom prst="homePlate">
              <a:avLst/>
            </a:prstGeom>
            <a:solidFill>
              <a:srgbClr val="393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175831" y="263549"/>
              <a:ext cx="3382191" cy="276999"/>
              <a:chOff x="4175831" y="263549"/>
              <a:chExt cx="3382191" cy="276999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4175831" y="263549"/>
                <a:ext cx="16439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人生阶梯从这里开始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630891" y="288822"/>
                <a:ext cx="1927131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LADDER STARTS HERE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A3B7D2C-30BE-452D-8B85-8976F2354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36342" y="489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KSO_Shape">
            <a:extLst>
              <a:ext uri="{FF2B5EF4-FFF2-40B4-BE49-F238E27FC236}">
                <a16:creationId xmlns:a16="http://schemas.microsoft.com/office/drawing/2014/main" id="{2E437F97-F2EB-4BD3-A419-D994FB06A407}"/>
              </a:ext>
            </a:extLst>
          </p:cNvPr>
          <p:cNvSpPr/>
          <p:nvPr/>
        </p:nvSpPr>
        <p:spPr>
          <a:xfrm>
            <a:off x="6737717" y="2718832"/>
            <a:ext cx="4568825" cy="920749"/>
          </a:xfrm>
          <a:prstGeom prst="roundRect">
            <a:avLst>
              <a:gd name="adj" fmla="val 50000"/>
            </a:avLst>
          </a:prstGeom>
          <a:gradFill>
            <a:gsLst>
              <a:gs pos="51000">
                <a:srgbClr val="E30000"/>
              </a:gs>
              <a:gs pos="100000">
                <a:srgbClr val="760303"/>
              </a:gs>
            </a:gsLst>
            <a:lin ang="13500000" scaled="0"/>
          </a:gradFill>
          <a:ln>
            <a:noFill/>
          </a:ln>
          <a:effectLst>
            <a:softEdge rad="25400"/>
          </a:effectLst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aseline="-25000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感谢各位老师指正</a:t>
            </a:r>
          </a:p>
        </p:txBody>
      </p:sp>
      <p:pic>
        <p:nvPicPr>
          <p:cNvPr id="3" name="图片 2" descr="c3cd04e0a88b5d482d55f2f88efc485a">
            <a:extLst>
              <a:ext uri="{FF2B5EF4-FFF2-40B4-BE49-F238E27FC236}">
                <a16:creationId xmlns:a16="http://schemas.microsoft.com/office/drawing/2014/main" id="{887A53A0-4FE5-4756-80C1-99FB5EE4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71" y="1157605"/>
            <a:ext cx="5059680" cy="454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8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7128132" y="2970789"/>
            <a:ext cx="3775393" cy="1078372"/>
            <a:chOff x="4214098" y="2287762"/>
            <a:chExt cx="3775393" cy="1078372"/>
          </a:xfrm>
        </p:grpSpPr>
        <p:sp>
          <p:nvSpPr>
            <p:cNvPr id="38" name="矩形 37"/>
            <p:cNvSpPr/>
            <p:nvPr/>
          </p:nvSpPr>
          <p:spPr>
            <a:xfrm>
              <a:off x="4214098" y="2287762"/>
              <a:ext cx="377539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选题背景及意义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5644593" y="3330134"/>
              <a:ext cx="914400" cy="36000"/>
            </a:xfrm>
            <a:prstGeom prst="rect">
              <a:avLst/>
            </a:prstGeom>
            <a:solidFill>
              <a:srgbClr val="1B3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452391" y="1795388"/>
            <a:ext cx="1075877" cy="1075877"/>
            <a:chOff x="5483116" y="746065"/>
            <a:chExt cx="1225767" cy="1225767"/>
          </a:xfrm>
        </p:grpSpPr>
        <p:sp>
          <p:nvSpPr>
            <p:cNvPr id="36" name="椭圆 35"/>
            <p:cNvSpPr/>
            <p:nvPr/>
          </p:nvSpPr>
          <p:spPr>
            <a:xfrm>
              <a:off x="5483116" y="746065"/>
              <a:ext cx="1225767" cy="1225767"/>
            </a:xfrm>
            <a:prstGeom prst="ellipse">
              <a:avLst/>
            </a:prstGeom>
            <a:solidFill>
              <a:srgbClr val="393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07"/>
            <p:cNvSpPr>
              <a:spLocks noChangeArrowheads="1"/>
            </p:cNvSpPr>
            <p:nvPr/>
          </p:nvSpPr>
          <p:spPr bwMode="auto">
            <a:xfrm>
              <a:off x="5933518" y="1222530"/>
              <a:ext cx="336550" cy="336550"/>
            </a:xfrm>
            <a:custGeom>
              <a:avLst/>
              <a:gdLst>
                <a:gd name="T0" fmla="*/ 699 w 935"/>
                <a:gd name="T1" fmla="*/ 934 h 935"/>
                <a:gd name="T2" fmla="*/ 699 w 935"/>
                <a:gd name="T3" fmla="*/ 699 h 935"/>
                <a:gd name="T4" fmla="*/ 934 w 935"/>
                <a:gd name="T5" fmla="*/ 699 h 935"/>
                <a:gd name="T6" fmla="*/ 934 w 935"/>
                <a:gd name="T7" fmla="*/ 934 h 935"/>
                <a:gd name="T8" fmla="*/ 699 w 935"/>
                <a:gd name="T9" fmla="*/ 934 h 935"/>
                <a:gd name="T10" fmla="*/ 699 w 935"/>
                <a:gd name="T11" fmla="*/ 584 h 935"/>
                <a:gd name="T12" fmla="*/ 699 w 935"/>
                <a:gd name="T13" fmla="*/ 350 h 935"/>
                <a:gd name="T14" fmla="*/ 934 w 935"/>
                <a:gd name="T15" fmla="*/ 350 h 935"/>
                <a:gd name="T16" fmla="*/ 934 w 935"/>
                <a:gd name="T17" fmla="*/ 584 h 935"/>
                <a:gd name="T18" fmla="*/ 699 w 935"/>
                <a:gd name="T19" fmla="*/ 584 h 935"/>
                <a:gd name="T20" fmla="*/ 349 w 935"/>
                <a:gd name="T21" fmla="*/ 235 h 935"/>
                <a:gd name="T22" fmla="*/ 349 w 935"/>
                <a:gd name="T23" fmla="*/ 0 h 935"/>
                <a:gd name="T24" fmla="*/ 584 w 935"/>
                <a:gd name="T25" fmla="*/ 0 h 935"/>
                <a:gd name="T26" fmla="*/ 584 w 935"/>
                <a:gd name="T27" fmla="*/ 235 h 935"/>
                <a:gd name="T28" fmla="*/ 349 w 935"/>
                <a:gd name="T29" fmla="*/ 235 h 935"/>
                <a:gd name="T30" fmla="*/ 699 w 935"/>
                <a:gd name="T31" fmla="*/ 0 h 935"/>
                <a:gd name="T32" fmla="*/ 934 w 935"/>
                <a:gd name="T33" fmla="*/ 0 h 935"/>
                <a:gd name="T34" fmla="*/ 934 w 935"/>
                <a:gd name="T35" fmla="*/ 235 h 935"/>
                <a:gd name="T36" fmla="*/ 699 w 935"/>
                <a:gd name="T37" fmla="*/ 235 h 935"/>
                <a:gd name="T38" fmla="*/ 699 w 935"/>
                <a:gd name="T39" fmla="*/ 0 h 935"/>
                <a:gd name="T40" fmla="*/ 349 w 935"/>
                <a:gd name="T41" fmla="*/ 584 h 935"/>
                <a:gd name="T42" fmla="*/ 349 w 935"/>
                <a:gd name="T43" fmla="*/ 350 h 935"/>
                <a:gd name="T44" fmla="*/ 584 w 935"/>
                <a:gd name="T45" fmla="*/ 350 h 935"/>
                <a:gd name="T46" fmla="*/ 584 w 935"/>
                <a:gd name="T47" fmla="*/ 584 h 935"/>
                <a:gd name="T48" fmla="*/ 349 w 935"/>
                <a:gd name="T49" fmla="*/ 584 h 935"/>
                <a:gd name="T50" fmla="*/ 0 w 935"/>
                <a:gd name="T51" fmla="*/ 584 h 935"/>
                <a:gd name="T52" fmla="*/ 0 w 935"/>
                <a:gd name="T53" fmla="*/ 350 h 935"/>
                <a:gd name="T54" fmla="*/ 235 w 935"/>
                <a:gd name="T55" fmla="*/ 350 h 935"/>
                <a:gd name="T56" fmla="*/ 235 w 935"/>
                <a:gd name="T57" fmla="*/ 584 h 935"/>
                <a:gd name="T58" fmla="*/ 0 w 935"/>
                <a:gd name="T59" fmla="*/ 584 h 935"/>
                <a:gd name="T60" fmla="*/ 0 w 935"/>
                <a:gd name="T61" fmla="*/ 934 h 935"/>
                <a:gd name="T62" fmla="*/ 0 w 935"/>
                <a:gd name="T63" fmla="*/ 699 h 935"/>
                <a:gd name="T64" fmla="*/ 235 w 935"/>
                <a:gd name="T65" fmla="*/ 699 h 935"/>
                <a:gd name="T66" fmla="*/ 235 w 935"/>
                <a:gd name="T67" fmla="*/ 934 h 935"/>
                <a:gd name="T68" fmla="*/ 0 w 935"/>
                <a:gd name="T69" fmla="*/ 934 h 935"/>
                <a:gd name="T70" fmla="*/ 349 w 935"/>
                <a:gd name="T71" fmla="*/ 934 h 935"/>
                <a:gd name="T72" fmla="*/ 349 w 935"/>
                <a:gd name="T73" fmla="*/ 699 h 935"/>
                <a:gd name="T74" fmla="*/ 584 w 935"/>
                <a:gd name="T75" fmla="*/ 699 h 935"/>
                <a:gd name="T76" fmla="*/ 584 w 935"/>
                <a:gd name="T77" fmla="*/ 934 h 935"/>
                <a:gd name="T78" fmla="*/ 349 w 935"/>
                <a:gd name="T79" fmla="*/ 934 h 935"/>
                <a:gd name="T80" fmla="*/ 0 w 935"/>
                <a:gd name="T81" fmla="*/ 235 h 935"/>
                <a:gd name="T82" fmla="*/ 0 w 935"/>
                <a:gd name="T83" fmla="*/ 0 h 935"/>
                <a:gd name="T84" fmla="*/ 235 w 935"/>
                <a:gd name="T85" fmla="*/ 0 h 935"/>
                <a:gd name="T86" fmla="*/ 235 w 935"/>
                <a:gd name="T87" fmla="*/ 235 h 935"/>
                <a:gd name="T88" fmla="*/ 0 w 935"/>
                <a:gd name="T89" fmla="*/ 23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5" h="935">
                  <a:moveTo>
                    <a:pt x="699" y="934"/>
                  </a:moveTo>
                  <a:lnTo>
                    <a:pt x="699" y="699"/>
                  </a:lnTo>
                  <a:lnTo>
                    <a:pt x="934" y="699"/>
                  </a:lnTo>
                  <a:lnTo>
                    <a:pt x="934" y="934"/>
                  </a:lnTo>
                  <a:lnTo>
                    <a:pt x="699" y="934"/>
                  </a:lnTo>
                  <a:close/>
                  <a:moveTo>
                    <a:pt x="699" y="584"/>
                  </a:moveTo>
                  <a:lnTo>
                    <a:pt x="699" y="350"/>
                  </a:lnTo>
                  <a:lnTo>
                    <a:pt x="934" y="350"/>
                  </a:lnTo>
                  <a:lnTo>
                    <a:pt x="934" y="584"/>
                  </a:lnTo>
                  <a:lnTo>
                    <a:pt x="699" y="584"/>
                  </a:lnTo>
                  <a:close/>
                  <a:moveTo>
                    <a:pt x="349" y="235"/>
                  </a:moveTo>
                  <a:lnTo>
                    <a:pt x="349" y="0"/>
                  </a:lnTo>
                  <a:lnTo>
                    <a:pt x="584" y="0"/>
                  </a:lnTo>
                  <a:lnTo>
                    <a:pt x="584" y="235"/>
                  </a:lnTo>
                  <a:lnTo>
                    <a:pt x="349" y="235"/>
                  </a:lnTo>
                  <a:close/>
                  <a:moveTo>
                    <a:pt x="699" y="0"/>
                  </a:moveTo>
                  <a:lnTo>
                    <a:pt x="934" y="0"/>
                  </a:lnTo>
                  <a:lnTo>
                    <a:pt x="934" y="235"/>
                  </a:lnTo>
                  <a:lnTo>
                    <a:pt x="699" y="235"/>
                  </a:lnTo>
                  <a:lnTo>
                    <a:pt x="699" y="0"/>
                  </a:lnTo>
                  <a:close/>
                  <a:moveTo>
                    <a:pt x="349" y="584"/>
                  </a:moveTo>
                  <a:lnTo>
                    <a:pt x="349" y="350"/>
                  </a:lnTo>
                  <a:lnTo>
                    <a:pt x="584" y="350"/>
                  </a:lnTo>
                  <a:lnTo>
                    <a:pt x="584" y="584"/>
                  </a:lnTo>
                  <a:lnTo>
                    <a:pt x="349" y="584"/>
                  </a:lnTo>
                  <a:close/>
                  <a:moveTo>
                    <a:pt x="0" y="584"/>
                  </a:moveTo>
                  <a:lnTo>
                    <a:pt x="0" y="350"/>
                  </a:lnTo>
                  <a:lnTo>
                    <a:pt x="235" y="350"/>
                  </a:lnTo>
                  <a:lnTo>
                    <a:pt x="235" y="584"/>
                  </a:lnTo>
                  <a:lnTo>
                    <a:pt x="0" y="584"/>
                  </a:lnTo>
                  <a:close/>
                  <a:moveTo>
                    <a:pt x="0" y="934"/>
                  </a:moveTo>
                  <a:lnTo>
                    <a:pt x="0" y="699"/>
                  </a:lnTo>
                  <a:lnTo>
                    <a:pt x="235" y="699"/>
                  </a:lnTo>
                  <a:lnTo>
                    <a:pt x="235" y="934"/>
                  </a:lnTo>
                  <a:lnTo>
                    <a:pt x="0" y="934"/>
                  </a:lnTo>
                  <a:close/>
                  <a:moveTo>
                    <a:pt x="349" y="934"/>
                  </a:moveTo>
                  <a:lnTo>
                    <a:pt x="349" y="699"/>
                  </a:lnTo>
                  <a:lnTo>
                    <a:pt x="584" y="699"/>
                  </a:lnTo>
                  <a:lnTo>
                    <a:pt x="584" y="934"/>
                  </a:lnTo>
                  <a:lnTo>
                    <a:pt x="349" y="934"/>
                  </a:lnTo>
                  <a:close/>
                  <a:moveTo>
                    <a:pt x="0" y="235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5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endParaRPr lang="en-US"/>
            </a:p>
          </p:txBody>
        </p:sp>
      </p:grpSp>
      <p:pic>
        <p:nvPicPr>
          <p:cNvPr id="2" name="图片 1" descr="c3cd04e0a88b5d482d55f2f88efc485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1157605"/>
            <a:ext cx="5059680" cy="4542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40948" y="313449"/>
            <a:ext cx="6665594" cy="307777"/>
            <a:chOff x="3949700" y="255393"/>
            <a:chExt cx="6665594" cy="307777"/>
          </a:xfrm>
          <a:solidFill>
            <a:srgbClr val="1B3073"/>
          </a:solidFill>
        </p:grpSpPr>
        <p:sp>
          <p:nvSpPr>
            <p:cNvPr id="5" name="箭头: 五边形 8"/>
            <p:cNvSpPr/>
            <p:nvPr/>
          </p:nvSpPr>
          <p:spPr>
            <a:xfrm flipH="1">
              <a:off x="3949700" y="255393"/>
              <a:ext cx="6665594" cy="307777"/>
            </a:xfrm>
            <a:prstGeom prst="homePlate">
              <a:avLst/>
            </a:prstGeom>
            <a:solidFill>
              <a:srgbClr val="393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175831" y="263549"/>
              <a:ext cx="3382191" cy="276999"/>
              <a:chOff x="4175831" y="263549"/>
              <a:chExt cx="3382191" cy="276999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4175831" y="263549"/>
                <a:ext cx="16439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人生阶梯从这里开始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630891" y="288822"/>
                <a:ext cx="1927131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LADDER STARTS HERE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869189" y="203950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选题背景和意义</a:t>
            </a:r>
          </a:p>
        </p:txBody>
      </p:sp>
      <p:sp>
        <p:nvSpPr>
          <p:cNvPr id="65" name="椭圆 64"/>
          <p:cNvSpPr/>
          <p:nvPr/>
        </p:nvSpPr>
        <p:spPr>
          <a:xfrm>
            <a:off x="265512" y="183803"/>
            <a:ext cx="505113" cy="505113"/>
          </a:xfrm>
          <a:prstGeom prst="ellipse">
            <a:avLst/>
          </a:prstGeom>
          <a:solidFill>
            <a:srgbClr val="393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65512" y="21121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331486" y="2391614"/>
            <a:ext cx="5925721" cy="2865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些年来，国内外的学者对行人检测做出了很多的贡献，行人检测技术在检测精度和检测速度都取得了一定进展。然而，与人类大脑相比，行人检测技术的识别能力还存在一定差距，在真实应用场景中，还存在一定问题。学术界和工业界均对行人检测技术的研究和需求越来越多，许多研究人员都关注于怎样提升行人检测的精度。</a:t>
            </a:r>
          </a:p>
          <a:p>
            <a:pPr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课题的背景： 源于智能机器人、自动驾驶、智能监控等广泛应用。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课题的意义：通过国内外学者的研究，通过对深度学习模型的改进和床新，提高行人的漏检率和准确率，实现了汽车自动驾驶，监控准确识别和机器人精准操作。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c3cd04e0a88b5d482d55f2f88efc485a">
            <a:extLst>
              <a:ext uri="{FF2B5EF4-FFF2-40B4-BE49-F238E27FC236}">
                <a16:creationId xmlns:a16="http://schemas.microsoft.com/office/drawing/2014/main" id="{67CB7F7B-3EB8-44CE-BD22-CE7C7A20E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68" y="1619244"/>
            <a:ext cx="4318950" cy="38777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17072" y="313449"/>
            <a:ext cx="7808227" cy="307777"/>
            <a:chOff x="3949699" y="255393"/>
            <a:chExt cx="7808227" cy="307777"/>
          </a:xfrm>
          <a:solidFill>
            <a:srgbClr val="1B3073"/>
          </a:solidFill>
        </p:grpSpPr>
        <p:sp>
          <p:nvSpPr>
            <p:cNvPr id="5" name="箭头: 五边形 8"/>
            <p:cNvSpPr/>
            <p:nvPr/>
          </p:nvSpPr>
          <p:spPr>
            <a:xfrm flipH="1">
              <a:off x="3949699" y="255393"/>
              <a:ext cx="7808227" cy="307777"/>
            </a:xfrm>
            <a:prstGeom prst="homePlate">
              <a:avLst/>
            </a:prstGeom>
            <a:solidFill>
              <a:srgbClr val="393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175831" y="263549"/>
              <a:ext cx="3382191" cy="276999"/>
              <a:chOff x="4175831" y="263549"/>
              <a:chExt cx="3382191" cy="276999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4175831" y="263549"/>
                <a:ext cx="16439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人生阶梯从这里开始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630891" y="288822"/>
                <a:ext cx="1927131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LADDER STARTS HERE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869189" y="203950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理论基础</a:t>
            </a:r>
          </a:p>
        </p:txBody>
      </p:sp>
      <p:sp>
        <p:nvSpPr>
          <p:cNvPr id="65" name="椭圆 64"/>
          <p:cNvSpPr/>
          <p:nvPr/>
        </p:nvSpPr>
        <p:spPr>
          <a:xfrm>
            <a:off x="265512" y="183803"/>
            <a:ext cx="505113" cy="505113"/>
          </a:xfrm>
          <a:prstGeom prst="ellipse">
            <a:avLst/>
          </a:prstGeom>
          <a:solidFill>
            <a:srgbClr val="393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65512" y="21121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87956" y="2061058"/>
            <a:ext cx="10135457" cy="3234842"/>
            <a:chOff x="991759" y="2175358"/>
            <a:chExt cx="10135457" cy="2277101"/>
          </a:xfrm>
        </p:grpSpPr>
        <p:sp>
          <p:nvSpPr>
            <p:cNvPr id="80" name="Straight Connector 25"/>
            <p:cNvSpPr/>
            <p:nvPr/>
          </p:nvSpPr>
          <p:spPr>
            <a:xfrm>
              <a:off x="991759" y="2685006"/>
              <a:ext cx="10135457" cy="0"/>
            </a:xfrm>
            <a:prstGeom prst="line">
              <a:avLst/>
            </a:prstGeom>
            <a:ln>
              <a:solidFill>
                <a:srgbClr val="2529CD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reeform 27"/>
            <p:cNvSpPr/>
            <p:nvPr/>
          </p:nvSpPr>
          <p:spPr>
            <a:xfrm>
              <a:off x="1049305" y="2175358"/>
              <a:ext cx="1904655" cy="509647"/>
            </a:xfrm>
            <a:custGeom>
              <a:avLst/>
              <a:gdLst>
                <a:gd name="connsiteX0" fmla="*/ 59778 w 983782"/>
                <a:gd name="connsiteY0" fmla="*/ 0 h 358594"/>
                <a:gd name="connsiteX1" fmla="*/ 924004 w 983782"/>
                <a:gd name="connsiteY1" fmla="*/ 0 h 358594"/>
                <a:gd name="connsiteX2" fmla="*/ 983782 w 983782"/>
                <a:gd name="connsiteY2" fmla="*/ 59778 h 358594"/>
                <a:gd name="connsiteX3" fmla="*/ 983782 w 983782"/>
                <a:gd name="connsiteY3" fmla="*/ 358594 h 358594"/>
                <a:gd name="connsiteX4" fmla="*/ 983782 w 983782"/>
                <a:gd name="connsiteY4" fmla="*/ 358594 h 358594"/>
                <a:gd name="connsiteX5" fmla="*/ 0 w 983782"/>
                <a:gd name="connsiteY5" fmla="*/ 358594 h 358594"/>
                <a:gd name="connsiteX6" fmla="*/ 0 w 983782"/>
                <a:gd name="connsiteY6" fmla="*/ 358594 h 358594"/>
                <a:gd name="connsiteX7" fmla="*/ 0 w 983782"/>
                <a:gd name="connsiteY7" fmla="*/ 59778 h 358594"/>
                <a:gd name="connsiteX8" fmla="*/ 59778 w 983782"/>
                <a:gd name="connsiteY8" fmla="*/ 0 h 35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3782" h="358594">
                  <a:moveTo>
                    <a:pt x="59778" y="0"/>
                  </a:moveTo>
                  <a:lnTo>
                    <a:pt x="924004" y="0"/>
                  </a:lnTo>
                  <a:cubicBezTo>
                    <a:pt x="957018" y="0"/>
                    <a:pt x="983782" y="26764"/>
                    <a:pt x="983782" y="59778"/>
                  </a:cubicBezTo>
                  <a:lnTo>
                    <a:pt x="983782" y="358594"/>
                  </a:lnTo>
                  <a:lnTo>
                    <a:pt x="983782" y="358594"/>
                  </a:lnTo>
                  <a:lnTo>
                    <a:pt x="0" y="358594"/>
                  </a:lnTo>
                  <a:lnTo>
                    <a:pt x="0" y="358594"/>
                  </a:lnTo>
                  <a:lnTo>
                    <a:pt x="0" y="59778"/>
                  </a:lnTo>
                  <a:cubicBezTo>
                    <a:pt x="0" y="26764"/>
                    <a:pt x="26764" y="0"/>
                    <a:pt x="59778" y="0"/>
                  </a:cubicBezTo>
                  <a:close/>
                </a:path>
              </a:pathLst>
            </a:custGeom>
            <a:solidFill>
              <a:srgbClr val="2529CD"/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703" tIns="53703" rIns="53703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1900" kern="1200"/>
            </a:p>
          </p:txBody>
        </p:sp>
        <p:sp>
          <p:nvSpPr>
            <p:cNvPr id="83" name="Straight Connector 24"/>
            <p:cNvSpPr/>
            <p:nvPr/>
          </p:nvSpPr>
          <p:spPr>
            <a:xfrm>
              <a:off x="991759" y="3568733"/>
              <a:ext cx="10135457" cy="0"/>
            </a:xfrm>
            <a:prstGeom prst="line">
              <a:avLst/>
            </a:prstGeom>
            <a:ln>
              <a:solidFill>
                <a:srgbClr val="272F5C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0"/>
            <p:cNvSpPr/>
            <p:nvPr/>
          </p:nvSpPr>
          <p:spPr>
            <a:xfrm>
              <a:off x="1049305" y="3059084"/>
              <a:ext cx="1904655" cy="509647"/>
            </a:xfrm>
            <a:custGeom>
              <a:avLst/>
              <a:gdLst>
                <a:gd name="connsiteX0" fmla="*/ 59778 w 983782"/>
                <a:gd name="connsiteY0" fmla="*/ 0 h 358594"/>
                <a:gd name="connsiteX1" fmla="*/ 924004 w 983782"/>
                <a:gd name="connsiteY1" fmla="*/ 0 h 358594"/>
                <a:gd name="connsiteX2" fmla="*/ 983782 w 983782"/>
                <a:gd name="connsiteY2" fmla="*/ 59778 h 358594"/>
                <a:gd name="connsiteX3" fmla="*/ 983782 w 983782"/>
                <a:gd name="connsiteY3" fmla="*/ 358594 h 358594"/>
                <a:gd name="connsiteX4" fmla="*/ 983782 w 983782"/>
                <a:gd name="connsiteY4" fmla="*/ 358594 h 358594"/>
                <a:gd name="connsiteX5" fmla="*/ 0 w 983782"/>
                <a:gd name="connsiteY5" fmla="*/ 358594 h 358594"/>
                <a:gd name="connsiteX6" fmla="*/ 0 w 983782"/>
                <a:gd name="connsiteY6" fmla="*/ 358594 h 358594"/>
                <a:gd name="connsiteX7" fmla="*/ 0 w 983782"/>
                <a:gd name="connsiteY7" fmla="*/ 59778 h 358594"/>
                <a:gd name="connsiteX8" fmla="*/ 59778 w 983782"/>
                <a:gd name="connsiteY8" fmla="*/ 0 h 35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3782" h="358594">
                  <a:moveTo>
                    <a:pt x="59778" y="0"/>
                  </a:moveTo>
                  <a:lnTo>
                    <a:pt x="924004" y="0"/>
                  </a:lnTo>
                  <a:cubicBezTo>
                    <a:pt x="957018" y="0"/>
                    <a:pt x="983782" y="26764"/>
                    <a:pt x="983782" y="59778"/>
                  </a:cubicBezTo>
                  <a:lnTo>
                    <a:pt x="983782" y="358594"/>
                  </a:lnTo>
                  <a:lnTo>
                    <a:pt x="983782" y="358594"/>
                  </a:lnTo>
                  <a:lnTo>
                    <a:pt x="0" y="358594"/>
                  </a:lnTo>
                  <a:lnTo>
                    <a:pt x="0" y="358594"/>
                  </a:lnTo>
                  <a:lnTo>
                    <a:pt x="0" y="59778"/>
                  </a:lnTo>
                  <a:cubicBezTo>
                    <a:pt x="0" y="26764"/>
                    <a:pt x="26764" y="0"/>
                    <a:pt x="59778" y="0"/>
                  </a:cubicBezTo>
                  <a:close/>
                </a:path>
              </a:pathLst>
            </a:custGeom>
            <a:solidFill>
              <a:srgbClr val="272F5C"/>
            </a:solidFill>
            <a:ln>
              <a:noFill/>
            </a:ln>
          </p:spPr>
          <p:style>
            <a:lnRef idx="2">
              <a:schemeClr val="accent2">
                <a:hueOff val="-716791"/>
                <a:satOff val="-17271"/>
                <a:lumOff val="-10392"/>
                <a:alphaOff val="0"/>
              </a:schemeClr>
            </a:lnRef>
            <a:fillRef idx="1">
              <a:schemeClr val="accent2">
                <a:hueOff val="-716791"/>
                <a:satOff val="-17271"/>
                <a:lumOff val="-10392"/>
                <a:alphaOff val="0"/>
              </a:schemeClr>
            </a:fillRef>
            <a:effectRef idx="0">
              <a:schemeClr val="accent2">
                <a:hueOff val="-716791"/>
                <a:satOff val="-17271"/>
                <a:lumOff val="-10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703" tIns="53703" rIns="53703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1900" kern="1200"/>
            </a:p>
          </p:txBody>
        </p:sp>
        <p:sp>
          <p:nvSpPr>
            <p:cNvPr id="85" name="Straight Connector 23"/>
            <p:cNvSpPr/>
            <p:nvPr/>
          </p:nvSpPr>
          <p:spPr>
            <a:xfrm>
              <a:off x="991759" y="4452459"/>
              <a:ext cx="10135457" cy="0"/>
            </a:xfrm>
            <a:prstGeom prst="line">
              <a:avLst/>
            </a:prstGeom>
            <a:ln>
              <a:solidFill>
                <a:srgbClr val="2529CD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9" name="Freeform 33"/>
            <p:cNvSpPr/>
            <p:nvPr/>
          </p:nvSpPr>
          <p:spPr>
            <a:xfrm>
              <a:off x="1049305" y="3942811"/>
              <a:ext cx="1904655" cy="509647"/>
            </a:xfrm>
            <a:custGeom>
              <a:avLst/>
              <a:gdLst>
                <a:gd name="connsiteX0" fmla="*/ 59778 w 983782"/>
                <a:gd name="connsiteY0" fmla="*/ 0 h 358594"/>
                <a:gd name="connsiteX1" fmla="*/ 924004 w 983782"/>
                <a:gd name="connsiteY1" fmla="*/ 0 h 358594"/>
                <a:gd name="connsiteX2" fmla="*/ 983782 w 983782"/>
                <a:gd name="connsiteY2" fmla="*/ 59778 h 358594"/>
                <a:gd name="connsiteX3" fmla="*/ 983782 w 983782"/>
                <a:gd name="connsiteY3" fmla="*/ 358594 h 358594"/>
                <a:gd name="connsiteX4" fmla="*/ 983782 w 983782"/>
                <a:gd name="connsiteY4" fmla="*/ 358594 h 358594"/>
                <a:gd name="connsiteX5" fmla="*/ 0 w 983782"/>
                <a:gd name="connsiteY5" fmla="*/ 358594 h 358594"/>
                <a:gd name="connsiteX6" fmla="*/ 0 w 983782"/>
                <a:gd name="connsiteY6" fmla="*/ 358594 h 358594"/>
                <a:gd name="connsiteX7" fmla="*/ 0 w 983782"/>
                <a:gd name="connsiteY7" fmla="*/ 59778 h 358594"/>
                <a:gd name="connsiteX8" fmla="*/ 59778 w 983782"/>
                <a:gd name="connsiteY8" fmla="*/ 0 h 35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3782" h="358594">
                  <a:moveTo>
                    <a:pt x="59778" y="0"/>
                  </a:moveTo>
                  <a:lnTo>
                    <a:pt x="924004" y="0"/>
                  </a:lnTo>
                  <a:cubicBezTo>
                    <a:pt x="957018" y="0"/>
                    <a:pt x="983782" y="26764"/>
                    <a:pt x="983782" y="59778"/>
                  </a:cubicBezTo>
                  <a:lnTo>
                    <a:pt x="983782" y="358594"/>
                  </a:lnTo>
                  <a:lnTo>
                    <a:pt x="983782" y="358594"/>
                  </a:lnTo>
                  <a:lnTo>
                    <a:pt x="0" y="358594"/>
                  </a:lnTo>
                  <a:lnTo>
                    <a:pt x="0" y="358594"/>
                  </a:lnTo>
                  <a:lnTo>
                    <a:pt x="0" y="59778"/>
                  </a:lnTo>
                  <a:cubicBezTo>
                    <a:pt x="0" y="26764"/>
                    <a:pt x="26764" y="0"/>
                    <a:pt x="59778" y="0"/>
                  </a:cubicBezTo>
                  <a:close/>
                </a:path>
              </a:pathLst>
            </a:custGeom>
            <a:solidFill>
              <a:srgbClr val="2529CD"/>
            </a:solidFill>
            <a:ln>
              <a:noFill/>
            </a:ln>
          </p:spPr>
          <p:style>
            <a:lnRef idx="2">
              <a:schemeClr val="accent2">
                <a:hueOff val="-1433582"/>
                <a:satOff val="-34543"/>
                <a:lumOff val="-20784"/>
                <a:alphaOff val="0"/>
              </a:schemeClr>
            </a:lnRef>
            <a:fillRef idx="1">
              <a:schemeClr val="accent2">
                <a:hueOff val="-1433582"/>
                <a:satOff val="-34543"/>
                <a:lumOff val="-20784"/>
                <a:alphaOff val="0"/>
              </a:schemeClr>
            </a:fillRef>
            <a:effectRef idx="0">
              <a:schemeClr val="accent2">
                <a:hueOff val="-1433582"/>
                <a:satOff val="-34543"/>
                <a:lumOff val="-20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703" tIns="53703" rIns="53703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1900" kern="120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139856" y="4027480"/>
              <a:ext cx="1723550" cy="3249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数据集划分</a:t>
              </a: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293745" y="3143755"/>
              <a:ext cx="1415773" cy="3249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深度学习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293745" y="2260029"/>
              <a:ext cx="1415772" cy="3249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行人检测</a:t>
              </a:r>
            </a:p>
          </p:txBody>
        </p:sp>
      </p:grpSp>
      <p:sp>
        <p:nvSpPr>
          <p:cNvPr id="103" name="矩形 102"/>
          <p:cNvSpPr/>
          <p:nvPr/>
        </p:nvSpPr>
        <p:spPr>
          <a:xfrm>
            <a:off x="3079303" y="2016187"/>
            <a:ext cx="8157321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传统的行人检测算法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HOG+SVM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提取行人的特征，放入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分类器进行识别。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年后深度学习兴起后，通过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对行人特征进行提取可以以大大提高识别效率。</a:t>
            </a:r>
          </a:p>
        </p:txBody>
      </p:sp>
      <p:sp>
        <p:nvSpPr>
          <p:cNvPr id="104" name="矩形 103"/>
          <p:cNvSpPr/>
          <p:nvPr/>
        </p:nvSpPr>
        <p:spPr>
          <a:xfrm>
            <a:off x="3079303" y="3142911"/>
            <a:ext cx="8781264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Faster-RCNN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算法是经典的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two-stage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算法，通过提取特征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分类定位对行人进行捕捉。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YOLOV3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系列算法是经典的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one-stage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算法，将提取特征和分类定位进行结合，减少了时间的开销。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CenterNet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系列算法是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anchor-free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算法之一，去掉了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同时，提高了准确率，时间速度双赢。</a:t>
            </a:r>
          </a:p>
        </p:txBody>
      </p:sp>
      <p:sp>
        <p:nvSpPr>
          <p:cNvPr id="105" name="矩形 104"/>
          <p:cNvSpPr/>
          <p:nvPr/>
        </p:nvSpPr>
        <p:spPr>
          <a:xfrm>
            <a:off x="3079303" y="4518903"/>
            <a:ext cx="8157321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本文中使用两个公共行人检测数据集，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Caltech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行人数据集共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46806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张行人图片，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42782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张图片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ETH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行人数据集共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2820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张行人图片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，训练集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张图片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839151" y="3540326"/>
            <a:ext cx="14175868" cy="7123750"/>
            <a:chOff x="-849246" y="3345816"/>
            <a:chExt cx="14175868" cy="7123750"/>
          </a:xfrm>
        </p:grpSpPr>
        <p:grpSp>
          <p:nvGrpSpPr>
            <p:cNvPr id="20" name="组合 19"/>
            <p:cNvGrpSpPr/>
            <p:nvPr/>
          </p:nvGrpSpPr>
          <p:grpSpPr>
            <a:xfrm flipH="1">
              <a:off x="-849246" y="4582248"/>
              <a:ext cx="9906000" cy="5873074"/>
              <a:chOff x="-3810000" y="-1651085"/>
              <a:chExt cx="9906000" cy="5873074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-3810000" y="-1651085"/>
                <a:ext cx="8305800" cy="4949239"/>
                <a:chOff x="-3886200" y="-1395260"/>
                <a:chExt cx="11696700" cy="6969800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-3886200" y="-1395260"/>
                  <a:ext cx="9772650" cy="5864900"/>
                  <a:chOff x="5543550" y="2186140"/>
                  <a:chExt cx="9772650" cy="5864900"/>
                </a:xfrm>
              </p:grpSpPr>
              <p:sp>
                <p:nvSpPr>
                  <p:cNvPr id="33" name="Freeform 5"/>
                  <p:cNvSpPr/>
                  <p:nvPr/>
                </p:nvSpPr>
                <p:spPr bwMode="auto">
                  <a:xfrm>
                    <a:off x="5543550" y="2409064"/>
                    <a:ext cx="9772650" cy="5641976"/>
                  </a:xfrm>
                  <a:custGeom>
                    <a:avLst/>
                    <a:gdLst>
                      <a:gd name="T0" fmla="*/ 234 w 5962"/>
                      <a:gd name="T1" fmla="*/ 1585 h 3442"/>
                      <a:gd name="T2" fmla="*/ 2981 w 5962"/>
                      <a:gd name="T3" fmla="*/ 0 h 3442"/>
                      <a:gd name="T4" fmla="*/ 5728 w 5962"/>
                      <a:gd name="T5" fmla="*/ 1585 h 3442"/>
                      <a:gd name="T6" fmla="*/ 5962 w 5962"/>
                      <a:gd name="T7" fmla="*/ 1585 h 3442"/>
                      <a:gd name="T8" fmla="*/ 5962 w 5962"/>
                      <a:gd name="T9" fmla="*/ 1721 h 3442"/>
                      <a:gd name="T10" fmla="*/ 2981 w 5962"/>
                      <a:gd name="T11" fmla="*/ 3442 h 3442"/>
                      <a:gd name="T12" fmla="*/ 0 w 5962"/>
                      <a:gd name="T13" fmla="*/ 1721 h 3442"/>
                      <a:gd name="T14" fmla="*/ 0 w 5962"/>
                      <a:gd name="T15" fmla="*/ 1585 h 3442"/>
                      <a:gd name="T16" fmla="*/ 234 w 5962"/>
                      <a:gd name="T17" fmla="*/ 1585 h 34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962" h="3442">
                        <a:moveTo>
                          <a:pt x="234" y="1585"/>
                        </a:moveTo>
                        <a:lnTo>
                          <a:pt x="2981" y="0"/>
                        </a:lnTo>
                        <a:lnTo>
                          <a:pt x="5728" y="1585"/>
                        </a:lnTo>
                        <a:lnTo>
                          <a:pt x="5962" y="1585"/>
                        </a:lnTo>
                        <a:lnTo>
                          <a:pt x="5962" y="1721"/>
                        </a:lnTo>
                        <a:lnTo>
                          <a:pt x="2981" y="3442"/>
                        </a:lnTo>
                        <a:lnTo>
                          <a:pt x="0" y="1721"/>
                        </a:lnTo>
                        <a:lnTo>
                          <a:pt x="0" y="1585"/>
                        </a:lnTo>
                        <a:lnTo>
                          <a:pt x="234" y="1585"/>
                        </a:lnTo>
                        <a:close/>
                      </a:path>
                    </a:pathLst>
                  </a:custGeom>
                  <a:solidFill>
                    <a:srgbClr val="2828B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7"/>
                  <p:cNvSpPr/>
                  <p:nvPr/>
                </p:nvSpPr>
                <p:spPr bwMode="auto">
                  <a:xfrm>
                    <a:off x="5543550" y="2186140"/>
                    <a:ext cx="9772650" cy="5641976"/>
                  </a:xfrm>
                  <a:custGeom>
                    <a:avLst/>
                    <a:gdLst>
                      <a:gd name="T0" fmla="*/ 5962 w 5962"/>
                      <a:gd name="T1" fmla="*/ 1721 h 3442"/>
                      <a:gd name="T2" fmla="*/ 2981 w 5962"/>
                      <a:gd name="T3" fmla="*/ 3442 h 3442"/>
                      <a:gd name="T4" fmla="*/ 0 w 5962"/>
                      <a:gd name="T5" fmla="*/ 1721 h 3442"/>
                      <a:gd name="T6" fmla="*/ 2981 w 5962"/>
                      <a:gd name="T7" fmla="*/ 0 h 3442"/>
                      <a:gd name="T8" fmla="*/ 5962 w 5962"/>
                      <a:gd name="T9" fmla="*/ 1721 h 34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962" h="3442">
                        <a:moveTo>
                          <a:pt x="5962" y="1721"/>
                        </a:moveTo>
                        <a:lnTo>
                          <a:pt x="2981" y="3442"/>
                        </a:lnTo>
                        <a:lnTo>
                          <a:pt x="0" y="1721"/>
                        </a:lnTo>
                        <a:lnTo>
                          <a:pt x="2981" y="0"/>
                        </a:lnTo>
                        <a:lnTo>
                          <a:pt x="5962" y="1721"/>
                        </a:lnTo>
                        <a:close/>
                      </a:path>
                    </a:pathLst>
                  </a:custGeom>
                  <a:solidFill>
                    <a:srgbClr val="393DD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" name="组合 29"/>
                <p:cNvGrpSpPr/>
                <p:nvPr/>
              </p:nvGrpSpPr>
              <p:grpSpPr>
                <a:xfrm>
                  <a:off x="-1962150" y="-290360"/>
                  <a:ext cx="9772650" cy="5864900"/>
                  <a:chOff x="5543550" y="2186140"/>
                  <a:chExt cx="9772650" cy="5864900"/>
                </a:xfrm>
              </p:grpSpPr>
              <p:sp>
                <p:nvSpPr>
                  <p:cNvPr id="31" name="Freeform 5"/>
                  <p:cNvSpPr/>
                  <p:nvPr/>
                </p:nvSpPr>
                <p:spPr bwMode="auto">
                  <a:xfrm>
                    <a:off x="5543550" y="2409064"/>
                    <a:ext cx="9772650" cy="5641976"/>
                  </a:xfrm>
                  <a:custGeom>
                    <a:avLst/>
                    <a:gdLst>
                      <a:gd name="T0" fmla="*/ 234 w 5962"/>
                      <a:gd name="T1" fmla="*/ 1585 h 3442"/>
                      <a:gd name="T2" fmla="*/ 2981 w 5962"/>
                      <a:gd name="T3" fmla="*/ 0 h 3442"/>
                      <a:gd name="T4" fmla="*/ 5728 w 5962"/>
                      <a:gd name="T5" fmla="*/ 1585 h 3442"/>
                      <a:gd name="T6" fmla="*/ 5962 w 5962"/>
                      <a:gd name="T7" fmla="*/ 1585 h 3442"/>
                      <a:gd name="T8" fmla="*/ 5962 w 5962"/>
                      <a:gd name="T9" fmla="*/ 1721 h 3442"/>
                      <a:gd name="T10" fmla="*/ 2981 w 5962"/>
                      <a:gd name="T11" fmla="*/ 3442 h 3442"/>
                      <a:gd name="T12" fmla="*/ 0 w 5962"/>
                      <a:gd name="T13" fmla="*/ 1721 h 3442"/>
                      <a:gd name="T14" fmla="*/ 0 w 5962"/>
                      <a:gd name="T15" fmla="*/ 1585 h 3442"/>
                      <a:gd name="T16" fmla="*/ 234 w 5962"/>
                      <a:gd name="T17" fmla="*/ 1585 h 34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962" h="3442">
                        <a:moveTo>
                          <a:pt x="234" y="1585"/>
                        </a:moveTo>
                        <a:lnTo>
                          <a:pt x="2981" y="0"/>
                        </a:lnTo>
                        <a:lnTo>
                          <a:pt x="5728" y="1585"/>
                        </a:lnTo>
                        <a:lnTo>
                          <a:pt x="5962" y="1585"/>
                        </a:lnTo>
                        <a:lnTo>
                          <a:pt x="5962" y="1721"/>
                        </a:lnTo>
                        <a:lnTo>
                          <a:pt x="2981" y="3442"/>
                        </a:lnTo>
                        <a:lnTo>
                          <a:pt x="0" y="1721"/>
                        </a:lnTo>
                        <a:lnTo>
                          <a:pt x="0" y="1585"/>
                        </a:lnTo>
                        <a:lnTo>
                          <a:pt x="234" y="1585"/>
                        </a:lnTo>
                        <a:close/>
                      </a:path>
                    </a:pathLst>
                  </a:custGeom>
                  <a:solidFill>
                    <a:srgbClr val="2828B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7"/>
                  <p:cNvSpPr/>
                  <p:nvPr/>
                </p:nvSpPr>
                <p:spPr bwMode="auto">
                  <a:xfrm>
                    <a:off x="5543550" y="2186140"/>
                    <a:ext cx="9772650" cy="5641976"/>
                  </a:xfrm>
                  <a:custGeom>
                    <a:avLst/>
                    <a:gdLst>
                      <a:gd name="T0" fmla="*/ 5962 w 5962"/>
                      <a:gd name="T1" fmla="*/ 1721 h 3442"/>
                      <a:gd name="T2" fmla="*/ 2981 w 5962"/>
                      <a:gd name="T3" fmla="*/ 3442 h 3442"/>
                      <a:gd name="T4" fmla="*/ 0 w 5962"/>
                      <a:gd name="T5" fmla="*/ 1721 h 3442"/>
                      <a:gd name="T6" fmla="*/ 2981 w 5962"/>
                      <a:gd name="T7" fmla="*/ 0 h 3442"/>
                      <a:gd name="T8" fmla="*/ 5962 w 5962"/>
                      <a:gd name="T9" fmla="*/ 1721 h 34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962" h="3442">
                        <a:moveTo>
                          <a:pt x="5962" y="1721"/>
                        </a:moveTo>
                        <a:lnTo>
                          <a:pt x="2981" y="3442"/>
                        </a:lnTo>
                        <a:lnTo>
                          <a:pt x="0" y="1721"/>
                        </a:lnTo>
                        <a:lnTo>
                          <a:pt x="2981" y="0"/>
                        </a:lnTo>
                        <a:lnTo>
                          <a:pt x="5962" y="1721"/>
                        </a:lnTo>
                        <a:close/>
                      </a:path>
                    </a:pathLst>
                  </a:custGeom>
                  <a:solidFill>
                    <a:srgbClr val="393DD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" name="组合 21"/>
              <p:cNvGrpSpPr/>
              <p:nvPr/>
            </p:nvGrpSpPr>
            <p:grpSpPr>
              <a:xfrm>
                <a:off x="-2209800" y="-727250"/>
                <a:ext cx="8305800" cy="4949239"/>
                <a:chOff x="-3886200" y="-1395260"/>
                <a:chExt cx="11696700" cy="6969800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-3886200" y="-1395260"/>
                  <a:ext cx="9772650" cy="5864900"/>
                  <a:chOff x="5543550" y="2186140"/>
                  <a:chExt cx="9772650" cy="5864900"/>
                </a:xfrm>
              </p:grpSpPr>
              <p:sp>
                <p:nvSpPr>
                  <p:cNvPr id="27" name="Freeform 5"/>
                  <p:cNvSpPr/>
                  <p:nvPr/>
                </p:nvSpPr>
                <p:spPr bwMode="auto">
                  <a:xfrm>
                    <a:off x="5543550" y="2409064"/>
                    <a:ext cx="9772650" cy="5641976"/>
                  </a:xfrm>
                  <a:custGeom>
                    <a:avLst/>
                    <a:gdLst>
                      <a:gd name="T0" fmla="*/ 234 w 5962"/>
                      <a:gd name="T1" fmla="*/ 1585 h 3442"/>
                      <a:gd name="T2" fmla="*/ 2981 w 5962"/>
                      <a:gd name="T3" fmla="*/ 0 h 3442"/>
                      <a:gd name="T4" fmla="*/ 5728 w 5962"/>
                      <a:gd name="T5" fmla="*/ 1585 h 3442"/>
                      <a:gd name="T6" fmla="*/ 5962 w 5962"/>
                      <a:gd name="T7" fmla="*/ 1585 h 3442"/>
                      <a:gd name="T8" fmla="*/ 5962 w 5962"/>
                      <a:gd name="T9" fmla="*/ 1721 h 3442"/>
                      <a:gd name="T10" fmla="*/ 2981 w 5962"/>
                      <a:gd name="T11" fmla="*/ 3442 h 3442"/>
                      <a:gd name="T12" fmla="*/ 0 w 5962"/>
                      <a:gd name="T13" fmla="*/ 1721 h 3442"/>
                      <a:gd name="T14" fmla="*/ 0 w 5962"/>
                      <a:gd name="T15" fmla="*/ 1585 h 3442"/>
                      <a:gd name="T16" fmla="*/ 234 w 5962"/>
                      <a:gd name="T17" fmla="*/ 1585 h 34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962" h="3442">
                        <a:moveTo>
                          <a:pt x="234" y="1585"/>
                        </a:moveTo>
                        <a:lnTo>
                          <a:pt x="2981" y="0"/>
                        </a:lnTo>
                        <a:lnTo>
                          <a:pt x="5728" y="1585"/>
                        </a:lnTo>
                        <a:lnTo>
                          <a:pt x="5962" y="1585"/>
                        </a:lnTo>
                        <a:lnTo>
                          <a:pt x="5962" y="1721"/>
                        </a:lnTo>
                        <a:lnTo>
                          <a:pt x="2981" y="3442"/>
                        </a:lnTo>
                        <a:lnTo>
                          <a:pt x="0" y="1721"/>
                        </a:lnTo>
                        <a:lnTo>
                          <a:pt x="0" y="1585"/>
                        </a:lnTo>
                        <a:lnTo>
                          <a:pt x="234" y="1585"/>
                        </a:lnTo>
                        <a:close/>
                      </a:path>
                    </a:pathLst>
                  </a:custGeom>
                  <a:solidFill>
                    <a:srgbClr val="2828B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7"/>
                  <p:cNvSpPr/>
                  <p:nvPr/>
                </p:nvSpPr>
                <p:spPr bwMode="auto">
                  <a:xfrm>
                    <a:off x="5543550" y="2186140"/>
                    <a:ext cx="9772650" cy="5641976"/>
                  </a:xfrm>
                  <a:custGeom>
                    <a:avLst/>
                    <a:gdLst>
                      <a:gd name="T0" fmla="*/ 5962 w 5962"/>
                      <a:gd name="T1" fmla="*/ 1721 h 3442"/>
                      <a:gd name="T2" fmla="*/ 2981 w 5962"/>
                      <a:gd name="T3" fmla="*/ 3442 h 3442"/>
                      <a:gd name="T4" fmla="*/ 0 w 5962"/>
                      <a:gd name="T5" fmla="*/ 1721 h 3442"/>
                      <a:gd name="T6" fmla="*/ 2981 w 5962"/>
                      <a:gd name="T7" fmla="*/ 0 h 3442"/>
                      <a:gd name="T8" fmla="*/ 5962 w 5962"/>
                      <a:gd name="T9" fmla="*/ 1721 h 34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962" h="3442">
                        <a:moveTo>
                          <a:pt x="5962" y="1721"/>
                        </a:moveTo>
                        <a:lnTo>
                          <a:pt x="2981" y="3442"/>
                        </a:lnTo>
                        <a:lnTo>
                          <a:pt x="0" y="1721"/>
                        </a:lnTo>
                        <a:lnTo>
                          <a:pt x="2981" y="0"/>
                        </a:lnTo>
                        <a:lnTo>
                          <a:pt x="5962" y="1721"/>
                        </a:lnTo>
                        <a:close/>
                      </a:path>
                    </a:pathLst>
                  </a:custGeom>
                  <a:solidFill>
                    <a:srgbClr val="393DD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" name="组合 23"/>
                <p:cNvGrpSpPr/>
                <p:nvPr/>
              </p:nvGrpSpPr>
              <p:grpSpPr>
                <a:xfrm>
                  <a:off x="-1962150" y="-290360"/>
                  <a:ext cx="9772650" cy="5864900"/>
                  <a:chOff x="5543550" y="2186140"/>
                  <a:chExt cx="9772650" cy="5864900"/>
                </a:xfrm>
              </p:grpSpPr>
              <p:sp>
                <p:nvSpPr>
                  <p:cNvPr id="25" name="Freeform 5"/>
                  <p:cNvSpPr/>
                  <p:nvPr/>
                </p:nvSpPr>
                <p:spPr bwMode="auto">
                  <a:xfrm>
                    <a:off x="5543550" y="2409064"/>
                    <a:ext cx="9772650" cy="5641976"/>
                  </a:xfrm>
                  <a:custGeom>
                    <a:avLst/>
                    <a:gdLst>
                      <a:gd name="T0" fmla="*/ 234 w 5962"/>
                      <a:gd name="T1" fmla="*/ 1585 h 3442"/>
                      <a:gd name="T2" fmla="*/ 2981 w 5962"/>
                      <a:gd name="T3" fmla="*/ 0 h 3442"/>
                      <a:gd name="T4" fmla="*/ 5728 w 5962"/>
                      <a:gd name="T5" fmla="*/ 1585 h 3442"/>
                      <a:gd name="T6" fmla="*/ 5962 w 5962"/>
                      <a:gd name="T7" fmla="*/ 1585 h 3442"/>
                      <a:gd name="T8" fmla="*/ 5962 w 5962"/>
                      <a:gd name="T9" fmla="*/ 1721 h 3442"/>
                      <a:gd name="T10" fmla="*/ 2981 w 5962"/>
                      <a:gd name="T11" fmla="*/ 3442 h 3442"/>
                      <a:gd name="T12" fmla="*/ 0 w 5962"/>
                      <a:gd name="T13" fmla="*/ 1721 h 3442"/>
                      <a:gd name="T14" fmla="*/ 0 w 5962"/>
                      <a:gd name="T15" fmla="*/ 1585 h 3442"/>
                      <a:gd name="T16" fmla="*/ 234 w 5962"/>
                      <a:gd name="T17" fmla="*/ 1585 h 34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962" h="3442">
                        <a:moveTo>
                          <a:pt x="234" y="1585"/>
                        </a:moveTo>
                        <a:lnTo>
                          <a:pt x="2981" y="0"/>
                        </a:lnTo>
                        <a:lnTo>
                          <a:pt x="5728" y="1585"/>
                        </a:lnTo>
                        <a:lnTo>
                          <a:pt x="5962" y="1585"/>
                        </a:lnTo>
                        <a:lnTo>
                          <a:pt x="5962" y="1721"/>
                        </a:lnTo>
                        <a:lnTo>
                          <a:pt x="2981" y="3442"/>
                        </a:lnTo>
                        <a:lnTo>
                          <a:pt x="0" y="1721"/>
                        </a:lnTo>
                        <a:lnTo>
                          <a:pt x="0" y="1585"/>
                        </a:lnTo>
                        <a:lnTo>
                          <a:pt x="234" y="1585"/>
                        </a:lnTo>
                        <a:close/>
                      </a:path>
                    </a:pathLst>
                  </a:custGeom>
                  <a:solidFill>
                    <a:srgbClr val="2828B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7"/>
                  <p:cNvSpPr/>
                  <p:nvPr/>
                </p:nvSpPr>
                <p:spPr bwMode="auto">
                  <a:xfrm>
                    <a:off x="5543550" y="2186140"/>
                    <a:ext cx="9772650" cy="5641976"/>
                  </a:xfrm>
                  <a:custGeom>
                    <a:avLst/>
                    <a:gdLst>
                      <a:gd name="T0" fmla="*/ 5962 w 5962"/>
                      <a:gd name="T1" fmla="*/ 1721 h 3442"/>
                      <a:gd name="T2" fmla="*/ 2981 w 5962"/>
                      <a:gd name="T3" fmla="*/ 3442 h 3442"/>
                      <a:gd name="T4" fmla="*/ 0 w 5962"/>
                      <a:gd name="T5" fmla="*/ 1721 h 3442"/>
                      <a:gd name="T6" fmla="*/ 2981 w 5962"/>
                      <a:gd name="T7" fmla="*/ 0 h 3442"/>
                      <a:gd name="T8" fmla="*/ 5962 w 5962"/>
                      <a:gd name="T9" fmla="*/ 1721 h 34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962" h="3442">
                        <a:moveTo>
                          <a:pt x="5962" y="1721"/>
                        </a:moveTo>
                        <a:lnTo>
                          <a:pt x="2981" y="3442"/>
                        </a:lnTo>
                        <a:lnTo>
                          <a:pt x="0" y="1721"/>
                        </a:lnTo>
                        <a:lnTo>
                          <a:pt x="2981" y="0"/>
                        </a:lnTo>
                        <a:lnTo>
                          <a:pt x="5962" y="1721"/>
                        </a:lnTo>
                        <a:close/>
                      </a:path>
                    </a:pathLst>
                  </a:custGeom>
                  <a:solidFill>
                    <a:srgbClr val="393DD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4" name="组合 3"/>
            <p:cNvGrpSpPr/>
            <p:nvPr/>
          </p:nvGrpSpPr>
          <p:grpSpPr>
            <a:xfrm>
              <a:off x="3420622" y="4596492"/>
              <a:ext cx="9906000" cy="5873074"/>
              <a:chOff x="-3810000" y="-1651085"/>
              <a:chExt cx="9906000" cy="587307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-3810000" y="-1651085"/>
                <a:ext cx="8305800" cy="4949239"/>
                <a:chOff x="-3886200" y="-1395260"/>
                <a:chExt cx="11696700" cy="6969800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-3886200" y="-1395260"/>
                  <a:ext cx="9772650" cy="5864900"/>
                  <a:chOff x="5543550" y="2186140"/>
                  <a:chExt cx="9772650" cy="5864900"/>
                </a:xfrm>
              </p:grpSpPr>
              <p:sp>
                <p:nvSpPr>
                  <p:cNvPr id="17" name="Freeform 5"/>
                  <p:cNvSpPr/>
                  <p:nvPr/>
                </p:nvSpPr>
                <p:spPr bwMode="auto">
                  <a:xfrm>
                    <a:off x="5543550" y="2409064"/>
                    <a:ext cx="9772650" cy="5641976"/>
                  </a:xfrm>
                  <a:custGeom>
                    <a:avLst/>
                    <a:gdLst>
                      <a:gd name="T0" fmla="*/ 234 w 5962"/>
                      <a:gd name="T1" fmla="*/ 1585 h 3442"/>
                      <a:gd name="T2" fmla="*/ 2981 w 5962"/>
                      <a:gd name="T3" fmla="*/ 0 h 3442"/>
                      <a:gd name="T4" fmla="*/ 5728 w 5962"/>
                      <a:gd name="T5" fmla="*/ 1585 h 3442"/>
                      <a:gd name="T6" fmla="*/ 5962 w 5962"/>
                      <a:gd name="T7" fmla="*/ 1585 h 3442"/>
                      <a:gd name="T8" fmla="*/ 5962 w 5962"/>
                      <a:gd name="T9" fmla="*/ 1721 h 3442"/>
                      <a:gd name="T10" fmla="*/ 2981 w 5962"/>
                      <a:gd name="T11" fmla="*/ 3442 h 3442"/>
                      <a:gd name="T12" fmla="*/ 0 w 5962"/>
                      <a:gd name="T13" fmla="*/ 1721 h 3442"/>
                      <a:gd name="T14" fmla="*/ 0 w 5962"/>
                      <a:gd name="T15" fmla="*/ 1585 h 3442"/>
                      <a:gd name="T16" fmla="*/ 234 w 5962"/>
                      <a:gd name="T17" fmla="*/ 1585 h 34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962" h="3442">
                        <a:moveTo>
                          <a:pt x="234" y="1585"/>
                        </a:moveTo>
                        <a:lnTo>
                          <a:pt x="2981" y="0"/>
                        </a:lnTo>
                        <a:lnTo>
                          <a:pt x="5728" y="1585"/>
                        </a:lnTo>
                        <a:lnTo>
                          <a:pt x="5962" y="1585"/>
                        </a:lnTo>
                        <a:lnTo>
                          <a:pt x="5962" y="1721"/>
                        </a:lnTo>
                        <a:lnTo>
                          <a:pt x="2981" y="3442"/>
                        </a:lnTo>
                        <a:lnTo>
                          <a:pt x="0" y="1721"/>
                        </a:lnTo>
                        <a:lnTo>
                          <a:pt x="0" y="1585"/>
                        </a:lnTo>
                        <a:lnTo>
                          <a:pt x="234" y="1585"/>
                        </a:lnTo>
                        <a:close/>
                      </a:path>
                    </a:pathLst>
                  </a:custGeom>
                  <a:solidFill>
                    <a:srgbClr val="272F5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Freeform 7"/>
                  <p:cNvSpPr/>
                  <p:nvPr/>
                </p:nvSpPr>
                <p:spPr bwMode="auto">
                  <a:xfrm>
                    <a:off x="5543550" y="2186140"/>
                    <a:ext cx="9772649" cy="5641976"/>
                  </a:xfrm>
                  <a:custGeom>
                    <a:avLst/>
                    <a:gdLst>
                      <a:gd name="T0" fmla="*/ 5962 w 5962"/>
                      <a:gd name="T1" fmla="*/ 1721 h 3442"/>
                      <a:gd name="T2" fmla="*/ 2981 w 5962"/>
                      <a:gd name="T3" fmla="*/ 3442 h 3442"/>
                      <a:gd name="T4" fmla="*/ 0 w 5962"/>
                      <a:gd name="T5" fmla="*/ 1721 h 3442"/>
                      <a:gd name="T6" fmla="*/ 2981 w 5962"/>
                      <a:gd name="T7" fmla="*/ 0 h 3442"/>
                      <a:gd name="T8" fmla="*/ 5962 w 5962"/>
                      <a:gd name="T9" fmla="*/ 1721 h 34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962" h="3442">
                        <a:moveTo>
                          <a:pt x="5962" y="1721"/>
                        </a:moveTo>
                        <a:lnTo>
                          <a:pt x="2981" y="3442"/>
                        </a:lnTo>
                        <a:lnTo>
                          <a:pt x="0" y="1721"/>
                        </a:lnTo>
                        <a:lnTo>
                          <a:pt x="2981" y="0"/>
                        </a:lnTo>
                        <a:lnTo>
                          <a:pt x="5962" y="1721"/>
                        </a:lnTo>
                        <a:close/>
                      </a:path>
                    </a:pathLst>
                  </a:custGeom>
                  <a:solidFill>
                    <a:srgbClr val="2529C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" name="组合 13"/>
                <p:cNvGrpSpPr/>
                <p:nvPr/>
              </p:nvGrpSpPr>
              <p:grpSpPr>
                <a:xfrm>
                  <a:off x="-1962150" y="-290360"/>
                  <a:ext cx="9772650" cy="5864900"/>
                  <a:chOff x="5543550" y="2186140"/>
                  <a:chExt cx="9772650" cy="5864900"/>
                </a:xfrm>
              </p:grpSpPr>
              <p:sp>
                <p:nvSpPr>
                  <p:cNvPr id="15" name="Freeform 5"/>
                  <p:cNvSpPr/>
                  <p:nvPr/>
                </p:nvSpPr>
                <p:spPr bwMode="auto">
                  <a:xfrm>
                    <a:off x="5543550" y="2409064"/>
                    <a:ext cx="9772650" cy="5641976"/>
                  </a:xfrm>
                  <a:custGeom>
                    <a:avLst/>
                    <a:gdLst>
                      <a:gd name="T0" fmla="*/ 234 w 5962"/>
                      <a:gd name="T1" fmla="*/ 1585 h 3442"/>
                      <a:gd name="T2" fmla="*/ 2981 w 5962"/>
                      <a:gd name="T3" fmla="*/ 0 h 3442"/>
                      <a:gd name="T4" fmla="*/ 5728 w 5962"/>
                      <a:gd name="T5" fmla="*/ 1585 h 3442"/>
                      <a:gd name="T6" fmla="*/ 5962 w 5962"/>
                      <a:gd name="T7" fmla="*/ 1585 h 3442"/>
                      <a:gd name="T8" fmla="*/ 5962 w 5962"/>
                      <a:gd name="T9" fmla="*/ 1721 h 3442"/>
                      <a:gd name="T10" fmla="*/ 2981 w 5962"/>
                      <a:gd name="T11" fmla="*/ 3442 h 3442"/>
                      <a:gd name="T12" fmla="*/ 0 w 5962"/>
                      <a:gd name="T13" fmla="*/ 1721 h 3442"/>
                      <a:gd name="T14" fmla="*/ 0 w 5962"/>
                      <a:gd name="T15" fmla="*/ 1585 h 3442"/>
                      <a:gd name="T16" fmla="*/ 234 w 5962"/>
                      <a:gd name="T17" fmla="*/ 1585 h 34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962" h="3442">
                        <a:moveTo>
                          <a:pt x="234" y="1585"/>
                        </a:moveTo>
                        <a:lnTo>
                          <a:pt x="2981" y="0"/>
                        </a:lnTo>
                        <a:lnTo>
                          <a:pt x="5728" y="1585"/>
                        </a:lnTo>
                        <a:lnTo>
                          <a:pt x="5962" y="1585"/>
                        </a:lnTo>
                        <a:lnTo>
                          <a:pt x="5962" y="1721"/>
                        </a:lnTo>
                        <a:lnTo>
                          <a:pt x="2981" y="3442"/>
                        </a:lnTo>
                        <a:lnTo>
                          <a:pt x="0" y="1721"/>
                        </a:lnTo>
                        <a:lnTo>
                          <a:pt x="0" y="1585"/>
                        </a:lnTo>
                        <a:lnTo>
                          <a:pt x="234" y="1585"/>
                        </a:lnTo>
                        <a:close/>
                      </a:path>
                    </a:pathLst>
                  </a:custGeom>
                  <a:solidFill>
                    <a:srgbClr val="272F5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Freeform 7"/>
                  <p:cNvSpPr/>
                  <p:nvPr/>
                </p:nvSpPr>
                <p:spPr bwMode="auto">
                  <a:xfrm>
                    <a:off x="5543550" y="2186140"/>
                    <a:ext cx="9772650" cy="5641976"/>
                  </a:xfrm>
                  <a:custGeom>
                    <a:avLst/>
                    <a:gdLst>
                      <a:gd name="T0" fmla="*/ 5962 w 5962"/>
                      <a:gd name="T1" fmla="*/ 1721 h 3442"/>
                      <a:gd name="T2" fmla="*/ 2981 w 5962"/>
                      <a:gd name="T3" fmla="*/ 3442 h 3442"/>
                      <a:gd name="T4" fmla="*/ 0 w 5962"/>
                      <a:gd name="T5" fmla="*/ 1721 h 3442"/>
                      <a:gd name="T6" fmla="*/ 2981 w 5962"/>
                      <a:gd name="T7" fmla="*/ 0 h 3442"/>
                      <a:gd name="T8" fmla="*/ 5962 w 5962"/>
                      <a:gd name="T9" fmla="*/ 1721 h 34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962" h="3442">
                        <a:moveTo>
                          <a:pt x="5962" y="1721"/>
                        </a:moveTo>
                        <a:lnTo>
                          <a:pt x="2981" y="3442"/>
                        </a:lnTo>
                        <a:lnTo>
                          <a:pt x="0" y="1721"/>
                        </a:lnTo>
                        <a:lnTo>
                          <a:pt x="2981" y="0"/>
                        </a:lnTo>
                        <a:lnTo>
                          <a:pt x="5962" y="1721"/>
                        </a:lnTo>
                        <a:close/>
                      </a:path>
                    </a:pathLst>
                  </a:custGeom>
                  <a:solidFill>
                    <a:srgbClr val="2529C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" name="组合 5"/>
              <p:cNvGrpSpPr/>
              <p:nvPr/>
            </p:nvGrpSpPr>
            <p:grpSpPr>
              <a:xfrm>
                <a:off x="-2209800" y="-727250"/>
                <a:ext cx="8305800" cy="4949239"/>
                <a:chOff x="-3886200" y="-1395260"/>
                <a:chExt cx="11696700" cy="6969800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-3886200" y="-1395260"/>
                  <a:ext cx="9772650" cy="5864900"/>
                  <a:chOff x="5543550" y="2186140"/>
                  <a:chExt cx="9772650" cy="5864900"/>
                </a:xfrm>
              </p:grpSpPr>
              <p:sp>
                <p:nvSpPr>
                  <p:cNvPr id="11" name="Freeform 5"/>
                  <p:cNvSpPr/>
                  <p:nvPr/>
                </p:nvSpPr>
                <p:spPr bwMode="auto">
                  <a:xfrm>
                    <a:off x="5543550" y="2409064"/>
                    <a:ext cx="9772650" cy="5641976"/>
                  </a:xfrm>
                  <a:custGeom>
                    <a:avLst/>
                    <a:gdLst>
                      <a:gd name="T0" fmla="*/ 234 w 5962"/>
                      <a:gd name="T1" fmla="*/ 1585 h 3442"/>
                      <a:gd name="T2" fmla="*/ 2981 w 5962"/>
                      <a:gd name="T3" fmla="*/ 0 h 3442"/>
                      <a:gd name="T4" fmla="*/ 5728 w 5962"/>
                      <a:gd name="T5" fmla="*/ 1585 h 3442"/>
                      <a:gd name="T6" fmla="*/ 5962 w 5962"/>
                      <a:gd name="T7" fmla="*/ 1585 h 3442"/>
                      <a:gd name="T8" fmla="*/ 5962 w 5962"/>
                      <a:gd name="T9" fmla="*/ 1721 h 3442"/>
                      <a:gd name="T10" fmla="*/ 2981 w 5962"/>
                      <a:gd name="T11" fmla="*/ 3442 h 3442"/>
                      <a:gd name="T12" fmla="*/ 0 w 5962"/>
                      <a:gd name="T13" fmla="*/ 1721 h 3442"/>
                      <a:gd name="T14" fmla="*/ 0 w 5962"/>
                      <a:gd name="T15" fmla="*/ 1585 h 3442"/>
                      <a:gd name="T16" fmla="*/ 234 w 5962"/>
                      <a:gd name="T17" fmla="*/ 1585 h 34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962" h="3442">
                        <a:moveTo>
                          <a:pt x="234" y="1585"/>
                        </a:moveTo>
                        <a:lnTo>
                          <a:pt x="2981" y="0"/>
                        </a:lnTo>
                        <a:lnTo>
                          <a:pt x="5728" y="1585"/>
                        </a:lnTo>
                        <a:lnTo>
                          <a:pt x="5962" y="1585"/>
                        </a:lnTo>
                        <a:lnTo>
                          <a:pt x="5962" y="1721"/>
                        </a:lnTo>
                        <a:lnTo>
                          <a:pt x="2981" y="3442"/>
                        </a:lnTo>
                        <a:lnTo>
                          <a:pt x="0" y="1721"/>
                        </a:lnTo>
                        <a:lnTo>
                          <a:pt x="0" y="1585"/>
                        </a:lnTo>
                        <a:lnTo>
                          <a:pt x="234" y="1585"/>
                        </a:lnTo>
                        <a:close/>
                      </a:path>
                    </a:pathLst>
                  </a:custGeom>
                  <a:solidFill>
                    <a:srgbClr val="272F5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" name="Freeform 7"/>
                  <p:cNvSpPr/>
                  <p:nvPr/>
                </p:nvSpPr>
                <p:spPr bwMode="auto">
                  <a:xfrm>
                    <a:off x="5543550" y="2186140"/>
                    <a:ext cx="9772650" cy="5641976"/>
                  </a:xfrm>
                  <a:custGeom>
                    <a:avLst/>
                    <a:gdLst>
                      <a:gd name="T0" fmla="*/ 5962 w 5962"/>
                      <a:gd name="T1" fmla="*/ 1721 h 3442"/>
                      <a:gd name="T2" fmla="*/ 2981 w 5962"/>
                      <a:gd name="T3" fmla="*/ 3442 h 3442"/>
                      <a:gd name="T4" fmla="*/ 0 w 5962"/>
                      <a:gd name="T5" fmla="*/ 1721 h 3442"/>
                      <a:gd name="T6" fmla="*/ 2981 w 5962"/>
                      <a:gd name="T7" fmla="*/ 0 h 3442"/>
                      <a:gd name="T8" fmla="*/ 5962 w 5962"/>
                      <a:gd name="T9" fmla="*/ 1721 h 34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962" h="3442">
                        <a:moveTo>
                          <a:pt x="5962" y="1721"/>
                        </a:moveTo>
                        <a:lnTo>
                          <a:pt x="2981" y="3442"/>
                        </a:lnTo>
                        <a:lnTo>
                          <a:pt x="0" y="1721"/>
                        </a:lnTo>
                        <a:lnTo>
                          <a:pt x="2981" y="0"/>
                        </a:lnTo>
                        <a:lnTo>
                          <a:pt x="5962" y="1721"/>
                        </a:lnTo>
                        <a:close/>
                      </a:path>
                    </a:pathLst>
                  </a:custGeom>
                  <a:solidFill>
                    <a:srgbClr val="2529C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" name="组合 7"/>
                <p:cNvGrpSpPr/>
                <p:nvPr/>
              </p:nvGrpSpPr>
              <p:grpSpPr>
                <a:xfrm>
                  <a:off x="-1962150" y="-290360"/>
                  <a:ext cx="9772650" cy="5864900"/>
                  <a:chOff x="5543550" y="2186140"/>
                  <a:chExt cx="9772650" cy="5864900"/>
                </a:xfrm>
              </p:grpSpPr>
              <p:sp>
                <p:nvSpPr>
                  <p:cNvPr id="9" name="Freeform 5"/>
                  <p:cNvSpPr/>
                  <p:nvPr/>
                </p:nvSpPr>
                <p:spPr bwMode="auto">
                  <a:xfrm>
                    <a:off x="5543550" y="2409064"/>
                    <a:ext cx="9772650" cy="5641976"/>
                  </a:xfrm>
                  <a:custGeom>
                    <a:avLst/>
                    <a:gdLst>
                      <a:gd name="T0" fmla="*/ 234 w 5962"/>
                      <a:gd name="T1" fmla="*/ 1585 h 3442"/>
                      <a:gd name="T2" fmla="*/ 2981 w 5962"/>
                      <a:gd name="T3" fmla="*/ 0 h 3442"/>
                      <a:gd name="T4" fmla="*/ 5728 w 5962"/>
                      <a:gd name="T5" fmla="*/ 1585 h 3442"/>
                      <a:gd name="T6" fmla="*/ 5962 w 5962"/>
                      <a:gd name="T7" fmla="*/ 1585 h 3442"/>
                      <a:gd name="T8" fmla="*/ 5962 w 5962"/>
                      <a:gd name="T9" fmla="*/ 1721 h 3442"/>
                      <a:gd name="T10" fmla="*/ 2981 w 5962"/>
                      <a:gd name="T11" fmla="*/ 3442 h 3442"/>
                      <a:gd name="T12" fmla="*/ 0 w 5962"/>
                      <a:gd name="T13" fmla="*/ 1721 h 3442"/>
                      <a:gd name="T14" fmla="*/ 0 w 5962"/>
                      <a:gd name="T15" fmla="*/ 1585 h 3442"/>
                      <a:gd name="T16" fmla="*/ 234 w 5962"/>
                      <a:gd name="T17" fmla="*/ 1585 h 34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962" h="3442">
                        <a:moveTo>
                          <a:pt x="234" y="1585"/>
                        </a:moveTo>
                        <a:lnTo>
                          <a:pt x="2981" y="0"/>
                        </a:lnTo>
                        <a:lnTo>
                          <a:pt x="5728" y="1585"/>
                        </a:lnTo>
                        <a:lnTo>
                          <a:pt x="5962" y="1585"/>
                        </a:lnTo>
                        <a:lnTo>
                          <a:pt x="5962" y="1721"/>
                        </a:lnTo>
                        <a:lnTo>
                          <a:pt x="2981" y="3442"/>
                        </a:lnTo>
                        <a:lnTo>
                          <a:pt x="0" y="1721"/>
                        </a:lnTo>
                        <a:lnTo>
                          <a:pt x="0" y="1585"/>
                        </a:lnTo>
                        <a:lnTo>
                          <a:pt x="234" y="1585"/>
                        </a:lnTo>
                        <a:close/>
                      </a:path>
                    </a:pathLst>
                  </a:custGeom>
                  <a:solidFill>
                    <a:srgbClr val="2828B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" name="Freeform 7"/>
                  <p:cNvSpPr/>
                  <p:nvPr/>
                </p:nvSpPr>
                <p:spPr bwMode="auto">
                  <a:xfrm>
                    <a:off x="5543550" y="2186140"/>
                    <a:ext cx="9772650" cy="5641976"/>
                  </a:xfrm>
                  <a:custGeom>
                    <a:avLst/>
                    <a:gdLst>
                      <a:gd name="T0" fmla="*/ 5962 w 5962"/>
                      <a:gd name="T1" fmla="*/ 1721 h 3442"/>
                      <a:gd name="T2" fmla="*/ 2981 w 5962"/>
                      <a:gd name="T3" fmla="*/ 3442 h 3442"/>
                      <a:gd name="T4" fmla="*/ 0 w 5962"/>
                      <a:gd name="T5" fmla="*/ 1721 h 3442"/>
                      <a:gd name="T6" fmla="*/ 2981 w 5962"/>
                      <a:gd name="T7" fmla="*/ 0 h 3442"/>
                      <a:gd name="T8" fmla="*/ 5962 w 5962"/>
                      <a:gd name="T9" fmla="*/ 1721 h 34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962" h="3442">
                        <a:moveTo>
                          <a:pt x="5962" y="1721"/>
                        </a:moveTo>
                        <a:lnTo>
                          <a:pt x="2981" y="3442"/>
                        </a:lnTo>
                        <a:lnTo>
                          <a:pt x="0" y="1721"/>
                        </a:lnTo>
                        <a:lnTo>
                          <a:pt x="2981" y="0"/>
                        </a:lnTo>
                        <a:lnTo>
                          <a:pt x="5962" y="1721"/>
                        </a:lnTo>
                        <a:close/>
                      </a:path>
                    </a:pathLst>
                  </a:custGeom>
                  <a:solidFill>
                    <a:srgbClr val="2529C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3472" y="3345816"/>
              <a:ext cx="5378961" cy="3395015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3977323" y="1824614"/>
            <a:ext cx="4288353" cy="1078372"/>
            <a:chOff x="3957619" y="2287762"/>
            <a:chExt cx="4288353" cy="1078372"/>
          </a:xfrm>
        </p:grpSpPr>
        <p:sp>
          <p:nvSpPr>
            <p:cNvPr id="38" name="矩形 37"/>
            <p:cNvSpPr/>
            <p:nvPr/>
          </p:nvSpPr>
          <p:spPr>
            <a:xfrm>
              <a:off x="3957619" y="2287762"/>
              <a:ext cx="428835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研究的重点和难点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5644593" y="3330134"/>
              <a:ext cx="914400" cy="36000"/>
            </a:xfrm>
            <a:prstGeom prst="rect">
              <a:avLst/>
            </a:prstGeom>
            <a:solidFill>
              <a:srgbClr val="1B3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558061" y="649213"/>
            <a:ext cx="1075877" cy="1075877"/>
            <a:chOff x="5483116" y="746065"/>
            <a:chExt cx="1225767" cy="1225767"/>
          </a:xfrm>
        </p:grpSpPr>
        <p:sp>
          <p:nvSpPr>
            <p:cNvPr id="36" name="椭圆 35"/>
            <p:cNvSpPr/>
            <p:nvPr/>
          </p:nvSpPr>
          <p:spPr>
            <a:xfrm>
              <a:off x="5483116" y="746065"/>
              <a:ext cx="1225767" cy="1225767"/>
            </a:xfrm>
            <a:prstGeom prst="ellipse">
              <a:avLst/>
            </a:prstGeom>
            <a:solidFill>
              <a:srgbClr val="393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07"/>
            <p:cNvSpPr>
              <a:spLocks noChangeArrowheads="1"/>
            </p:cNvSpPr>
            <p:nvPr/>
          </p:nvSpPr>
          <p:spPr bwMode="auto">
            <a:xfrm>
              <a:off x="5933518" y="1222530"/>
              <a:ext cx="336550" cy="336550"/>
            </a:xfrm>
            <a:custGeom>
              <a:avLst/>
              <a:gdLst>
                <a:gd name="T0" fmla="*/ 699 w 935"/>
                <a:gd name="T1" fmla="*/ 934 h 935"/>
                <a:gd name="T2" fmla="*/ 699 w 935"/>
                <a:gd name="T3" fmla="*/ 699 h 935"/>
                <a:gd name="T4" fmla="*/ 934 w 935"/>
                <a:gd name="T5" fmla="*/ 699 h 935"/>
                <a:gd name="T6" fmla="*/ 934 w 935"/>
                <a:gd name="T7" fmla="*/ 934 h 935"/>
                <a:gd name="T8" fmla="*/ 699 w 935"/>
                <a:gd name="T9" fmla="*/ 934 h 935"/>
                <a:gd name="T10" fmla="*/ 699 w 935"/>
                <a:gd name="T11" fmla="*/ 584 h 935"/>
                <a:gd name="T12" fmla="*/ 699 w 935"/>
                <a:gd name="T13" fmla="*/ 350 h 935"/>
                <a:gd name="T14" fmla="*/ 934 w 935"/>
                <a:gd name="T15" fmla="*/ 350 h 935"/>
                <a:gd name="T16" fmla="*/ 934 w 935"/>
                <a:gd name="T17" fmla="*/ 584 h 935"/>
                <a:gd name="T18" fmla="*/ 699 w 935"/>
                <a:gd name="T19" fmla="*/ 584 h 935"/>
                <a:gd name="T20" fmla="*/ 349 w 935"/>
                <a:gd name="T21" fmla="*/ 235 h 935"/>
                <a:gd name="T22" fmla="*/ 349 w 935"/>
                <a:gd name="T23" fmla="*/ 0 h 935"/>
                <a:gd name="T24" fmla="*/ 584 w 935"/>
                <a:gd name="T25" fmla="*/ 0 h 935"/>
                <a:gd name="T26" fmla="*/ 584 w 935"/>
                <a:gd name="T27" fmla="*/ 235 h 935"/>
                <a:gd name="T28" fmla="*/ 349 w 935"/>
                <a:gd name="T29" fmla="*/ 235 h 935"/>
                <a:gd name="T30" fmla="*/ 699 w 935"/>
                <a:gd name="T31" fmla="*/ 0 h 935"/>
                <a:gd name="T32" fmla="*/ 934 w 935"/>
                <a:gd name="T33" fmla="*/ 0 h 935"/>
                <a:gd name="T34" fmla="*/ 934 w 935"/>
                <a:gd name="T35" fmla="*/ 235 h 935"/>
                <a:gd name="T36" fmla="*/ 699 w 935"/>
                <a:gd name="T37" fmla="*/ 235 h 935"/>
                <a:gd name="T38" fmla="*/ 699 w 935"/>
                <a:gd name="T39" fmla="*/ 0 h 935"/>
                <a:gd name="T40" fmla="*/ 349 w 935"/>
                <a:gd name="T41" fmla="*/ 584 h 935"/>
                <a:gd name="T42" fmla="*/ 349 w 935"/>
                <a:gd name="T43" fmla="*/ 350 h 935"/>
                <a:gd name="T44" fmla="*/ 584 w 935"/>
                <a:gd name="T45" fmla="*/ 350 h 935"/>
                <a:gd name="T46" fmla="*/ 584 w 935"/>
                <a:gd name="T47" fmla="*/ 584 h 935"/>
                <a:gd name="T48" fmla="*/ 349 w 935"/>
                <a:gd name="T49" fmla="*/ 584 h 935"/>
                <a:gd name="T50" fmla="*/ 0 w 935"/>
                <a:gd name="T51" fmla="*/ 584 h 935"/>
                <a:gd name="T52" fmla="*/ 0 w 935"/>
                <a:gd name="T53" fmla="*/ 350 h 935"/>
                <a:gd name="T54" fmla="*/ 235 w 935"/>
                <a:gd name="T55" fmla="*/ 350 h 935"/>
                <a:gd name="T56" fmla="*/ 235 w 935"/>
                <a:gd name="T57" fmla="*/ 584 h 935"/>
                <a:gd name="T58" fmla="*/ 0 w 935"/>
                <a:gd name="T59" fmla="*/ 584 h 935"/>
                <a:gd name="T60" fmla="*/ 0 w 935"/>
                <a:gd name="T61" fmla="*/ 934 h 935"/>
                <a:gd name="T62" fmla="*/ 0 w 935"/>
                <a:gd name="T63" fmla="*/ 699 h 935"/>
                <a:gd name="T64" fmla="*/ 235 w 935"/>
                <a:gd name="T65" fmla="*/ 699 h 935"/>
                <a:gd name="T66" fmla="*/ 235 w 935"/>
                <a:gd name="T67" fmla="*/ 934 h 935"/>
                <a:gd name="T68" fmla="*/ 0 w 935"/>
                <a:gd name="T69" fmla="*/ 934 h 935"/>
                <a:gd name="T70" fmla="*/ 349 w 935"/>
                <a:gd name="T71" fmla="*/ 934 h 935"/>
                <a:gd name="T72" fmla="*/ 349 w 935"/>
                <a:gd name="T73" fmla="*/ 699 h 935"/>
                <a:gd name="T74" fmla="*/ 584 w 935"/>
                <a:gd name="T75" fmla="*/ 699 h 935"/>
                <a:gd name="T76" fmla="*/ 584 w 935"/>
                <a:gd name="T77" fmla="*/ 934 h 935"/>
                <a:gd name="T78" fmla="*/ 349 w 935"/>
                <a:gd name="T79" fmla="*/ 934 h 935"/>
                <a:gd name="T80" fmla="*/ 0 w 935"/>
                <a:gd name="T81" fmla="*/ 235 h 935"/>
                <a:gd name="T82" fmla="*/ 0 w 935"/>
                <a:gd name="T83" fmla="*/ 0 h 935"/>
                <a:gd name="T84" fmla="*/ 235 w 935"/>
                <a:gd name="T85" fmla="*/ 0 h 935"/>
                <a:gd name="T86" fmla="*/ 235 w 935"/>
                <a:gd name="T87" fmla="*/ 235 h 935"/>
                <a:gd name="T88" fmla="*/ 0 w 935"/>
                <a:gd name="T89" fmla="*/ 23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5" h="935">
                  <a:moveTo>
                    <a:pt x="699" y="934"/>
                  </a:moveTo>
                  <a:lnTo>
                    <a:pt x="699" y="699"/>
                  </a:lnTo>
                  <a:lnTo>
                    <a:pt x="934" y="699"/>
                  </a:lnTo>
                  <a:lnTo>
                    <a:pt x="934" y="934"/>
                  </a:lnTo>
                  <a:lnTo>
                    <a:pt x="699" y="934"/>
                  </a:lnTo>
                  <a:close/>
                  <a:moveTo>
                    <a:pt x="699" y="584"/>
                  </a:moveTo>
                  <a:lnTo>
                    <a:pt x="699" y="350"/>
                  </a:lnTo>
                  <a:lnTo>
                    <a:pt x="934" y="350"/>
                  </a:lnTo>
                  <a:lnTo>
                    <a:pt x="934" y="584"/>
                  </a:lnTo>
                  <a:lnTo>
                    <a:pt x="699" y="584"/>
                  </a:lnTo>
                  <a:close/>
                  <a:moveTo>
                    <a:pt x="349" y="235"/>
                  </a:moveTo>
                  <a:lnTo>
                    <a:pt x="349" y="0"/>
                  </a:lnTo>
                  <a:lnTo>
                    <a:pt x="584" y="0"/>
                  </a:lnTo>
                  <a:lnTo>
                    <a:pt x="584" y="235"/>
                  </a:lnTo>
                  <a:lnTo>
                    <a:pt x="349" y="235"/>
                  </a:lnTo>
                  <a:close/>
                  <a:moveTo>
                    <a:pt x="699" y="0"/>
                  </a:moveTo>
                  <a:lnTo>
                    <a:pt x="934" y="0"/>
                  </a:lnTo>
                  <a:lnTo>
                    <a:pt x="934" y="235"/>
                  </a:lnTo>
                  <a:lnTo>
                    <a:pt x="699" y="235"/>
                  </a:lnTo>
                  <a:lnTo>
                    <a:pt x="699" y="0"/>
                  </a:lnTo>
                  <a:close/>
                  <a:moveTo>
                    <a:pt x="349" y="584"/>
                  </a:moveTo>
                  <a:lnTo>
                    <a:pt x="349" y="350"/>
                  </a:lnTo>
                  <a:lnTo>
                    <a:pt x="584" y="350"/>
                  </a:lnTo>
                  <a:lnTo>
                    <a:pt x="584" y="584"/>
                  </a:lnTo>
                  <a:lnTo>
                    <a:pt x="349" y="584"/>
                  </a:lnTo>
                  <a:close/>
                  <a:moveTo>
                    <a:pt x="0" y="584"/>
                  </a:moveTo>
                  <a:lnTo>
                    <a:pt x="0" y="350"/>
                  </a:lnTo>
                  <a:lnTo>
                    <a:pt x="235" y="350"/>
                  </a:lnTo>
                  <a:lnTo>
                    <a:pt x="235" y="584"/>
                  </a:lnTo>
                  <a:lnTo>
                    <a:pt x="0" y="584"/>
                  </a:lnTo>
                  <a:close/>
                  <a:moveTo>
                    <a:pt x="0" y="934"/>
                  </a:moveTo>
                  <a:lnTo>
                    <a:pt x="0" y="699"/>
                  </a:lnTo>
                  <a:lnTo>
                    <a:pt x="235" y="699"/>
                  </a:lnTo>
                  <a:lnTo>
                    <a:pt x="235" y="934"/>
                  </a:lnTo>
                  <a:lnTo>
                    <a:pt x="0" y="934"/>
                  </a:lnTo>
                  <a:close/>
                  <a:moveTo>
                    <a:pt x="349" y="934"/>
                  </a:moveTo>
                  <a:lnTo>
                    <a:pt x="349" y="699"/>
                  </a:lnTo>
                  <a:lnTo>
                    <a:pt x="584" y="699"/>
                  </a:lnTo>
                  <a:lnTo>
                    <a:pt x="584" y="934"/>
                  </a:lnTo>
                  <a:lnTo>
                    <a:pt x="349" y="934"/>
                  </a:lnTo>
                  <a:close/>
                  <a:moveTo>
                    <a:pt x="0" y="235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5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40948" y="313449"/>
            <a:ext cx="6665594" cy="307777"/>
            <a:chOff x="3949700" y="255393"/>
            <a:chExt cx="6665594" cy="307777"/>
          </a:xfrm>
          <a:solidFill>
            <a:srgbClr val="1B3073"/>
          </a:solidFill>
        </p:grpSpPr>
        <p:sp>
          <p:nvSpPr>
            <p:cNvPr id="5" name="箭头: 五边形 8"/>
            <p:cNvSpPr/>
            <p:nvPr/>
          </p:nvSpPr>
          <p:spPr>
            <a:xfrm flipH="1">
              <a:off x="3949700" y="255393"/>
              <a:ext cx="6665594" cy="307777"/>
            </a:xfrm>
            <a:prstGeom prst="homePlate">
              <a:avLst/>
            </a:prstGeom>
            <a:solidFill>
              <a:srgbClr val="393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175831" y="263549"/>
              <a:ext cx="3382191" cy="276999"/>
              <a:chOff x="4175831" y="263549"/>
              <a:chExt cx="3382191" cy="276999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4175831" y="263549"/>
                <a:ext cx="16439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人生阶梯从这里开始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630891" y="288822"/>
                <a:ext cx="1927131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LADDER STARTS HERE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869189" y="203950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研究的重点难点</a:t>
            </a:r>
          </a:p>
        </p:txBody>
      </p:sp>
      <p:sp>
        <p:nvSpPr>
          <p:cNvPr id="65" name="椭圆 64"/>
          <p:cNvSpPr/>
          <p:nvPr/>
        </p:nvSpPr>
        <p:spPr>
          <a:xfrm>
            <a:off x="265512" y="183803"/>
            <a:ext cx="505113" cy="505113"/>
          </a:xfrm>
          <a:prstGeom prst="ellipse">
            <a:avLst/>
          </a:prstGeom>
          <a:solidFill>
            <a:srgbClr val="393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65512" y="21121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722973" y="2739721"/>
            <a:ext cx="2646879" cy="1538884"/>
            <a:chOff x="1587897" y="2790583"/>
            <a:chExt cx="2646879" cy="1538884"/>
          </a:xfrm>
        </p:grpSpPr>
        <p:sp>
          <p:nvSpPr>
            <p:cNvPr id="128" name="TextBox 2"/>
            <p:cNvSpPr txBox="1"/>
            <p:nvPr/>
          </p:nvSpPr>
          <p:spPr>
            <a:xfrm>
              <a:off x="1734186" y="2790583"/>
              <a:ext cx="2348662" cy="400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研究思路与方法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1587897" y="3190693"/>
              <a:ext cx="264687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理论基础</a:t>
              </a:r>
            </a:p>
          </p:txBody>
        </p:sp>
        <p:sp>
          <p:nvSpPr>
            <p:cNvPr id="130" name="矩形 129"/>
            <p:cNvSpPr/>
            <p:nvPr/>
          </p:nvSpPr>
          <p:spPr>
            <a:xfrm>
              <a:off x="2129297" y="4021690"/>
              <a:ext cx="16151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Theoretical Basis</a:t>
              </a: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6404981" y="2076565"/>
            <a:ext cx="4827398" cy="2271849"/>
            <a:chOff x="4980859" y="2236882"/>
            <a:chExt cx="5581502" cy="2271849"/>
          </a:xfrm>
        </p:grpSpPr>
        <p:sp>
          <p:nvSpPr>
            <p:cNvPr id="132" name="矩形 131"/>
            <p:cNvSpPr/>
            <p:nvPr/>
          </p:nvSpPr>
          <p:spPr>
            <a:xfrm>
              <a:off x="4980860" y="2236882"/>
              <a:ext cx="558150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小尺度行人检测问题：一直是一个很严重的问题，针对小尺度的检测结果近些年一直都得不到很大改进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4980860" y="3173685"/>
              <a:ext cx="558150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环境问题：针对阴暗，潮湿，强光情况下的行人与背景之间的区分度。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4980859" y="3923956"/>
              <a:ext cx="558150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遮挡问题：针对行人遮挡问题一直都是近些年研究的难点。</a:t>
              </a:r>
            </a:p>
          </p:txBody>
        </p:sp>
      </p:grpSp>
      <p:pic>
        <p:nvPicPr>
          <p:cNvPr id="3" name="图片 2" descr="c3cd04e0a88b5d482d55f2f88efc485a">
            <a:extLst>
              <a:ext uri="{FF2B5EF4-FFF2-40B4-BE49-F238E27FC236}">
                <a16:creationId xmlns:a16="http://schemas.microsoft.com/office/drawing/2014/main" id="{4CD3ABDC-72ED-40FE-818C-49814965B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67" y="1616463"/>
            <a:ext cx="4318950" cy="38777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40948" y="313449"/>
            <a:ext cx="6665594" cy="307777"/>
            <a:chOff x="3949700" y="255393"/>
            <a:chExt cx="6665594" cy="307777"/>
          </a:xfrm>
          <a:solidFill>
            <a:srgbClr val="1B3073"/>
          </a:solidFill>
        </p:grpSpPr>
        <p:sp>
          <p:nvSpPr>
            <p:cNvPr id="5" name="箭头: 五边形 8"/>
            <p:cNvSpPr/>
            <p:nvPr/>
          </p:nvSpPr>
          <p:spPr>
            <a:xfrm flipH="1">
              <a:off x="3949700" y="255393"/>
              <a:ext cx="6665594" cy="307777"/>
            </a:xfrm>
            <a:prstGeom prst="homePlate">
              <a:avLst/>
            </a:prstGeom>
            <a:solidFill>
              <a:srgbClr val="393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175831" y="263549"/>
              <a:ext cx="3382191" cy="276999"/>
              <a:chOff x="4175831" y="263549"/>
              <a:chExt cx="3382191" cy="276999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4175831" y="263549"/>
                <a:ext cx="16439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人生阶梯从这里开始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630891" y="288822"/>
                <a:ext cx="1927131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LADDER STARTS HERE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869189" y="203950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数据分析</a:t>
            </a:r>
          </a:p>
        </p:txBody>
      </p:sp>
      <p:sp>
        <p:nvSpPr>
          <p:cNvPr id="65" name="椭圆 64"/>
          <p:cNvSpPr/>
          <p:nvPr/>
        </p:nvSpPr>
        <p:spPr>
          <a:xfrm>
            <a:off x="265512" y="183803"/>
            <a:ext cx="505113" cy="505113"/>
          </a:xfrm>
          <a:prstGeom prst="ellipse">
            <a:avLst/>
          </a:prstGeom>
          <a:solidFill>
            <a:srgbClr val="393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65512" y="21121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19F752C-EF67-4B4A-9555-887E806B4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764" y="13851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79F67F3-9FB1-48EB-81BE-7298E8697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017896"/>
              </p:ext>
            </p:extLst>
          </p:nvPr>
        </p:nvGraphicFramePr>
        <p:xfrm>
          <a:off x="541666" y="1321804"/>
          <a:ext cx="5862977" cy="3693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Chart" r:id="rId3" imgW="5285690" imgH="3231160" progId="Excel.Chart.8">
                  <p:embed/>
                </p:oleObj>
              </mc:Choice>
              <mc:Fallback>
                <p:oleObj name="Chart" r:id="rId3" imgW="5285690" imgH="3231160" progId="Excel.Chart.8">
                  <p:embed/>
                  <p:pic>
                    <p:nvPicPr>
                      <p:cNvPr id="0" name="图表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66" y="1321804"/>
                        <a:ext cx="5862977" cy="36938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组合 44">
            <a:extLst>
              <a:ext uri="{FF2B5EF4-FFF2-40B4-BE49-F238E27FC236}">
                <a16:creationId xmlns:a16="http://schemas.microsoft.com/office/drawing/2014/main" id="{92BE0B8D-236C-4054-8B43-C0E8233CE44A}"/>
              </a:ext>
            </a:extLst>
          </p:cNvPr>
          <p:cNvGrpSpPr/>
          <p:nvPr/>
        </p:nvGrpSpPr>
        <p:grpSpPr>
          <a:xfrm>
            <a:off x="6822935" y="1448556"/>
            <a:ext cx="4827399" cy="2691631"/>
            <a:chOff x="4980858" y="2236882"/>
            <a:chExt cx="5581503" cy="1929806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0281E01-6802-4526-AC41-70B9B0F97F18}"/>
                </a:ext>
              </a:extLst>
            </p:cNvPr>
            <p:cNvSpPr/>
            <p:nvPr/>
          </p:nvSpPr>
          <p:spPr>
            <a:xfrm>
              <a:off x="4980860" y="2236882"/>
              <a:ext cx="5581501" cy="419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数据行人均为直立行走，本文针对不同高度下行人的数量进行统计。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CBF8D10-B24E-428B-8D4D-799E6FDD9E33}"/>
                </a:ext>
              </a:extLst>
            </p:cNvPr>
            <p:cNvSpPr/>
            <p:nvPr/>
          </p:nvSpPr>
          <p:spPr>
            <a:xfrm>
              <a:off x="4980858" y="2992152"/>
              <a:ext cx="5581501" cy="5957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高度低于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为小尺度行人，这部分数据的训练集比例比较少，相对来说测试数据较多，这就考虑了模型的泛化能力。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DDBC9A6-31B6-46A3-B7F7-AFFD4CC17D0D}"/>
                </a:ext>
              </a:extLst>
            </p:cNvPr>
            <p:cNvSpPr/>
            <p:nvPr/>
          </p:nvSpPr>
          <p:spPr>
            <a:xfrm>
              <a:off x="4980859" y="3923956"/>
              <a:ext cx="5581501" cy="242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高度低于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的这部分行人特征基本都忽略了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40948" y="313449"/>
            <a:ext cx="6665594" cy="307777"/>
            <a:chOff x="3949700" y="255393"/>
            <a:chExt cx="6665594" cy="307777"/>
          </a:xfrm>
          <a:solidFill>
            <a:srgbClr val="1B3073"/>
          </a:solidFill>
        </p:grpSpPr>
        <p:sp>
          <p:nvSpPr>
            <p:cNvPr id="5" name="箭头: 五边形 8"/>
            <p:cNvSpPr/>
            <p:nvPr/>
          </p:nvSpPr>
          <p:spPr>
            <a:xfrm flipH="1">
              <a:off x="3949700" y="255393"/>
              <a:ext cx="6665594" cy="307777"/>
            </a:xfrm>
            <a:prstGeom prst="homePlate">
              <a:avLst/>
            </a:prstGeom>
            <a:solidFill>
              <a:srgbClr val="393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175831" y="263549"/>
              <a:ext cx="3382191" cy="276999"/>
              <a:chOff x="4175831" y="263549"/>
              <a:chExt cx="3382191" cy="276999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4175831" y="263549"/>
                <a:ext cx="16439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人生阶梯从这里开始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630891" y="288822"/>
                <a:ext cx="1927131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LADDER STARTS HERE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869189" y="203950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数据分析</a:t>
            </a:r>
          </a:p>
        </p:txBody>
      </p:sp>
      <p:sp>
        <p:nvSpPr>
          <p:cNvPr id="65" name="椭圆 64"/>
          <p:cNvSpPr/>
          <p:nvPr/>
        </p:nvSpPr>
        <p:spPr>
          <a:xfrm>
            <a:off x="265512" y="183803"/>
            <a:ext cx="505113" cy="505113"/>
          </a:xfrm>
          <a:prstGeom prst="ellipse">
            <a:avLst/>
          </a:prstGeom>
          <a:solidFill>
            <a:srgbClr val="393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65512" y="21121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19F752C-EF67-4B4A-9555-887E806B4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764" y="13851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406898-99FE-4D99-8B39-C3ED844A6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9" y="769744"/>
            <a:ext cx="3593484" cy="265639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5EE73FF-6855-4237-96E1-FE5B0CA46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99" y="4202730"/>
            <a:ext cx="3001918" cy="19771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AC27B93-659C-485B-BABC-B2A610643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383" y="769743"/>
            <a:ext cx="3593484" cy="267476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E57EF81-671B-4585-B690-06CDC8FCC5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6695" y="4448557"/>
            <a:ext cx="3950860" cy="148546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C29CA5F-FAB4-49F5-9FF9-8AFE24FAF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8867" y="769741"/>
            <a:ext cx="3536932" cy="265636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AEC4C5-E091-41EB-8E27-B3C8BC33C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5226" y="3888186"/>
            <a:ext cx="4160856" cy="26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34480"/>
      </p:ext>
    </p:extLst>
  </p:cSld>
  <p:clrMapOvr>
    <a:masterClrMapping/>
  </p:clrMapOvr>
</p:sld>
</file>

<file path=ppt/theme/theme1.xml><?xml version="1.0" encoding="utf-8"?>
<a:theme xmlns:a="http://schemas.openxmlformats.org/drawingml/2006/main" name="当图网www.99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1358</Words>
  <Application>Microsoft Office PowerPoint</Application>
  <PresentationFormat>宽屏</PresentationFormat>
  <Paragraphs>282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等线</vt:lpstr>
      <vt:lpstr>等线 Light</vt:lpstr>
      <vt:lpstr>楷体</vt:lpstr>
      <vt:lpstr>微软雅黑</vt:lpstr>
      <vt:lpstr>Arial</vt:lpstr>
      <vt:lpstr>Calibri</vt:lpstr>
      <vt:lpstr>Cambria Math</vt:lpstr>
      <vt:lpstr>Times New Roman</vt:lpstr>
      <vt:lpstr>Wingdings</vt:lpstr>
      <vt:lpstr>当图网www.99ppt.com</vt:lpstr>
      <vt:lpstr>Chart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当图网www.99ppt.com</dc:title>
  <dc:creator>当图网www.99ppt.com</dc:creator>
  <cp:lastModifiedBy>刘 双才</cp:lastModifiedBy>
  <cp:revision>217</cp:revision>
  <dcterms:created xsi:type="dcterms:W3CDTF">2020-02-27T13:03:00Z</dcterms:created>
  <dcterms:modified xsi:type="dcterms:W3CDTF">2020-11-10T00:14:12Z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