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7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000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9" autoAdjust="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34C8-A409-4C40-9475-4F56F6F29794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C6EF-ECDB-4493-BAEC-C07AEDF7DD3B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259-0A32-4C0E-AEE5-326ADA2B8F79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057F-0262-41CE-BB0A-962461472ECC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Rectángulo 86"/>
          <p:cNvSpPr/>
          <p:nvPr/>
        </p:nvSpPr>
        <p:spPr>
          <a:xfrm>
            <a:off x="3662045" y="1553845"/>
            <a:ext cx="1032510" cy="369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173605" y="1438910"/>
            <a:ext cx="1261745" cy="6280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s-ES" sz="1200" dirty="0">
                <a:solidFill>
                  <a:schemeClr val="tx1"/>
                </a:solidFill>
              </a:rPr>
              <a:t>Source Filter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4949190" y="1438910"/>
            <a:ext cx="1279525" cy="6280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dirty="0" err="1">
                <a:solidFill>
                  <a:schemeClr val="tx1"/>
                </a:solidFill>
              </a:rPr>
              <a:t>Processing Filter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100"/>
          <p:cNvCxnSpPr/>
          <p:nvPr/>
        </p:nvCxnSpPr>
        <p:spPr>
          <a:xfrm>
            <a:off x="4694555" y="1747520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100"/>
          <p:cNvCxnSpPr/>
          <p:nvPr/>
        </p:nvCxnSpPr>
        <p:spPr>
          <a:xfrm>
            <a:off x="6228715" y="1752600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86"/>
          <p:cNvSpPr/>
          <p:nvPr/>
        </p:nvSpPr>
        <p:spPr>
          <a:xfrm>
            <a:off x="6483350" y="1563370"/>
            <a:ext cx="1032510" cy="369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00"/>
          <p:cNvCxnSpPr/>
          <p:nvPr/>
        </p:nvCxnSpPr>
        <p:spPr>
          <a:xfrm>
            <a:off x="3435985" y="1737360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24"/>
          <p:cNvSpPr/>
          <p:nvPr/>
        </p:nvSpPr>
        <p:spPr>
          <a:xfrm>
            <a:off x="8161020" y="1109345"/>
            <a:ext cx="1261745" cy="6280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dirty="0">
                <a:solidFill>
                  <a:schemeClr val="tx1"/>
                </a:solidFill>
              </a:rPr>
              <a:t>Sink </a:t>
            </a:r>
            <a:r>
              <a:rPr lang="en-US" altLang="es-ES" sz="1200" dirty="0">
                <a:solidFill>
                  <a:schemeClr val="tx1"/>
                </a:solidFill>
              </a:rPr>
              <a:t>Filter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00"/>
          <p:cNvCxnSpPr/>
          <p:nvPr/>
        </p:nvCxnSpPr>
        <p:spPr>
          <a:xfrm flipV="1">
            <a:off x="7515860" y="1416685"/>
            <a:ext cx="645160" cy="33083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24"/>
          <p:cNvSpPr/>
          <p:nvPr/>
        </p:nvSpPr>
        <p:spPr>
          <a:xfrm>
            <a:off x="8161020" y="2066925"/>
            <a:ext cx="1261745" cy="6280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dirty="0">
                <a:solidFill>
                  <a:schemeClr val="tx1"/>
                </a:solidFill>
              </a:rPr>
              <a:t>Sink </a:t>
            </a:r>
            <a:r>
              <a:rPr lang="en-US" altLang="es-ES" sz="1200" dirty="0">
                <a:solidFill>
                  <a:schemeClr val="tx1"/>
                </a:solidFill>
              </a:rPr>
              <a:t>Filter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00"/>
          <p:cNvCxnSpPr>
            <a:stCxn id="8" idx="3"/>
            <a:endCxn id="15" idx="1"/>
          </p:cNvCxnSpPr>
          <p:nvPr/>
        </p:nvCxnSpPr>
        <p:spPr>
          <a:xfrm>
            <a:off x="7515860" y="1748155"/>
            <a:ext cx="645160" cy="6330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" name="Conector recto de flecha 100"/>
          <p:cNvCxnSpPr/>
          <p:nvPr/>
        </p:nvCxnSpPr>
        <p:spPr>
          <a:xfrm flipV="1">
            <a:off x="2042795" y="2685415"/>
            <a:ext cx="12065" cy="225806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00"/>
          <p:cNvCxnSpPr/>
          <p:nvPr/>
        </p:nvCxnSpPr>
        <p:spPr>
          <a:xfrm flipV="1">
            <a:off x="2280920" y="3481070"/>
            <a:ext cx="5715" cy="14528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100"/>
          <p:cNvCxnSpPr/>
          <p:nvPr/>
        </p:nvCxnSpPr>
        <p:spPr>
          <a:xfrm flipH="1" flipV="1">
            <a:off x="2562860" y="4271010"/>
            <a:ext cx="3810" cy="75628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6015990" y="2133600"/>
            <a:ext cx="1224915" cy="628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Temperature</a:t>
            </a:r>
            <a:r>
              <a:rPr lang="en-US" altLang="es-ES" sz="1200" dirty="0">
                <a:solidFill>
                  <a:schemeClr val="tx1"/>
                </a:solidFill>
              </a:rPr>
              <a:t> Img 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Rectángulo 86"/>
          <p:cNvSpPr/>
          <p:nvPr/>
        </p:nvSpPr>
        <p:spPr>
          <a:xfrm>
            <a:off x="3194685" y="2249170"/>
            <a:ext cx="1032510" cy="369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Img</a:t>
            </a:r>
            <a:r>
              <a:rPr lang="es-ES" sz="1200" dirty="0">
                <a:solidFill>
                  <a:schemeClr val="tx1"/>
                </a:solidFill>
              </a:rPr>
              <a:t> Cam 0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" name="Rectángulo 24"/>
          <p:cNvSpPr/>
          <p:nvPr/>
        </p:nvSpPr>
        <p:spPr>
          <a:xfrm>
            <a:off x="1772920" y="1927860"/>
            <a:ext cx="1261745" cy="7448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US" altLang="es-ES" sz="1200" dirty="0">
                <a:solidFill>
                  <a:schemeClr val="tx1"/>
                </a:solidFill>
              </a:rPr>
              <a:t>HSI </a:t>
            </a:r>
            <a:r>
              <a:rPr lang="en-US" altLang="en-US" sz="1200" dirty="0">
                <a:solidFill>
                  <a:schemeClr val="tx1"/>
                </a:solidFill>
              </a:rPr>
              <a:t>Furnace </a:t>
            </a:r>
            <a:r>
              <a:rPr lang="es-ES" sz="1200" dirty="0">
                <a:solidFill>
                  <a:schemeClr val="tx1"/>
                </a:solidFill>
              </a:rPr>
              <a:t>Camera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US" altLang="es-ES" sz="1200" dirty="0">
                <a:solidFill>
                  <a:schemeClr val="tx1"/>
                </a:solidFill>
              </a:rPr>
              <a:t>Mosaic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62"/>
          <p:cNvSpPr/>
          <p:nvPr/>
        </p:nvSpPr>
        <p:spPr>
          <a:xfrm>
            <a:off x="4481830" y="2134235"/>
            <a:ext cx="1202690" cy="6280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 sz="1200" dirty="0" err="1">
                <a:solidFill>
                  <a:schemeClr val="tx1"/>
                </a:solidFill>
              </a:rPr>
              <a:t>Temperature</a:t>
            </a:r>
            <a:endParaRPr lang="en-US" altLang="es-ES" sz="1200" dirty="0" err="1">
              <a:solidFill>
                <a:schemeClr val="tx1"/>
              </a:solidFill>
            </a:endParaRPr>
          </a:p>
          <a:p>
            <a:pPr algn="ctr"/>
            <a:r>
              <a:rPr lang="en-US" altLang="es-ES" sz="1200" dirty="0">
                <a:solidFill>
                  <a:schemeClr val="tx1"/>
                </a:solidFill>
              </a:rPr>
              <a:t>Extraction Algorithm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239"/>
          <p:cNvCxnSpPr/>
          <p:nvPr/>
        </p:nvCxnSpPr>
        <p:spPr>
          <a:xfrm>
            <a:off x="3034665" y="2394585"/>
            <a:ext cx="179070" cy="254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00"/>
          <p:cNvCxnSpPr/>
          <p:nvPr/>
        </p:nvCxnSpPr>
        <p:spPr>
          <a:xfrm>
            <a:off x="4227195" y="2442845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/>
          <p:cNvSpPr/>
          <p:nvPr/>
        </p:nvSpPr>
        <p:spPr>
          <a:xfrm>
            <a:off x="1966595" y="4920615"/>
            <a:ext cx="9519920" cy="472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 sz="1200" dirty="0" err="1">
                <a:solidFill>
                  <a:schemeClr val="tx1"/>
                </a:solidFill>
              </a:rPr>
              <a:t>OPC-UA Server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100"/>
          <p:cNvCxnSpPr/>
          <p:nvPr/>
        </p:nvCxnSpPr>
        <p:spPr>
          <a:xfrm flipH="1">
            <a:off x="6777990" y="2771775"/>
            <a:ext cx="2540" cy="21545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0"/>
          <p:cNvCxnSpPr/>
          <p:nvPr/>
        </p:nvCxnSpPr>
        <p:spPr>
          <a:xfrm>
            <a:off x="9781540" y="2328545"/>
            <a:ext cx="13970" cy="259778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100"/>
          <p:cNvCxnSpPr>
            <a:endCxn id="29" idx="1"/>
          </p:cNvCxnSpPr>
          <p:nvPr/>
        </p:nvCxnSpPr>
        <p:spPr>
          <a:xfrm flipV="1">
            <a:off x="3694430" y="1664970"/>
            <a:ext cx="12833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7"/>
          <p:cNvSpPr/>
          <p:nvPr/>
        </p:nvSpPr>
        <p:spPr>
          <a:xfrm>
            <a:off x="4977765" y="1426845"/>
            <a:ext cx="915670" cy="476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 sz="1200" dirty="0" err="1">
                <a:solidFill>
                  <a:schemeClr val="tx1"/>
                </a:solidFill>
              </a:rPr>
              <a:t>Local Storage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sp>
        <p:nvSpPr>
          <p:cNvPr id="31" name="Rectángulo 136"/>
          <p:cNvSpPr/>
          <p:nvPr/>
        </p:nvSpPr>
        <p:spPr>
          <a:xfrm>
            <a:off x="10522585" y="2207260"/>
            <a:ext cx="963930" cy="472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dirty="0" err="1">
                <a:solidFill>
                  <a:schemeClr val="tx1"/>
                </a:solidFill>
              </a:rPr>
              <a:t>R</a:t>
            </a:r>
            <a:r>
              <a:rPr lang="" altLang="en-US" sz="1200" dirty="0" err="1">
                <a:solidFill>
                  <a:schemeClr val="tx1"/>
                </a:solidFill>
              </a:rPr>
              <a:t>TS</a:t>
            </a:r>
            <a:r>
              <a:rPr lang="en-US" altLang="en-US" sz="1200" dirty="0" err="1">
                <a:solidFill>
                  <a:schemeClr val="tx1"/>
                </a:solidFill>
              </a:rPr>
              <a:t>P Server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039995" y="6047740"/>
            <a:ext cx="2045335" cy="3473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 sz="1400">
                <a:solidFill>
                  <a:schemeClr val="tx1"/>
                </a:solidFill>
              </a:rPr>
              <a:t>OPC-UA Client GUI</a:t>
            </a:r>
            <a:endParaRPr lang="en-US" altLang="es-ES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25600" y="1172845"/>
            <a:ext cx="9949815" cy="45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Conector recto de flecha 100"/>
          <p:cNvCxnSpPr/>
          <p:nvPr/>
        </p:nvCxnSpPr>
        <p:spPr>
          <a:xfrm>
            <a:off x="6050915" y="5396865"/>
            <a:ext cx="1905" cy="650875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711960" y="1214755"/>
            <a:ext cx="682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EDGE</a:t>
            </a:r>
            <a:endParaRPr lang="en-US" altLang="en-US" sz="1400"/>
          </a:p>
        </p:txBody>
      </p:sp>
      <p:sp>
        <p:nvSpPr>
          <p:cNvPr id="17" name="Rectángulo 24"/>
          <p:cNvSpPr/>
          <p:nvPr/>
        </p:nvSpPr>
        <p:spPr>
          <a:xfrm>
            <a:off x="1772920" y="2911475"/>
            <a:ext cx="1024255" cy="5708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>
                <a:solidFill>
                  <a:schemeClr val="tx1"/>
                </a:solidFill>
              </a:rPr>
              <a:t>Read Gas Analyzer 0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Modbus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ángulo 24"/>
          <p:cNvSpPr/>
          <p:nvPr/>
        </p:nvSpPr>
        <p:spPr>
          <a:xfrm>
            <a:off x="1772920" y="3700145"/>
            <a:ext cx="1024255" cy="5708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>
                <a:solidFill>
                  <a:schemeClr val="tx1"/>
                </a:solidFill>
              </a:rPr>
              <a:t>Read Gas Analyzer </a:t>
            </a:r>
            <a:r>
              <a:rPr lang="en-US" altLang="en-US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Modbus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ángulo 62"/>
          <p:cNvSpPr/>
          <p:nvPr/>
        </p:nvSpPr>
        <p:spPr>
          <a:xfrm>
            <a:off x="7780655" y="2138680"/>
            <a:ext cx="1282700" cy="77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dirty="0" err="1">
                <a:solidFill>
                  <a:schemeClr val="tx1"/>
                </a:solidFill>
              </a:rPr>
              <a:t>Post Processing</a:t>
            </a:r>
            <a:endParaRPr lang="en-US" altLang="en-US" sz="1200" dirty="0" err="1">
              <a:solidFill>
                <a:schemeClr val="tx1"/>
              </a:solidFill>
            </a:endParaRPr>
          </a:p>
          <a:p>
            <a:pPr algn="ctr"/>
            <a:r>
              <a:rPr lang="" altLang="en-US" sz="1200" dirty="0" err="1">
                <a:solidFill>
                  <a:schemeClr val="tx1"/>
                </a:solidFill>
              </a:rPr>
              <a:t>(Add text on top of image)</a:t>
            </a:r>
            <a:r>
              <a:rPr lang="en-US" altLang="en-US" sz="1200" dirty="0" err="1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ector recto de flecha 100"/>
          <p:cNvCxnSpPr>
            <a:stCxn id="4" idx="3"/>
          </p:cNvCxnSpPr>
          <p:nvPr/>
        </p:nvCxnSpPr>
        <p:spPr>
          <a:xfrm>
            <a:off x="5684520" y="2448560"/>
            <a:ext cx="331470" cy="762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100"/>
          <p:cNvCxnSpPr/>
          <p:nvPr/>
        </p:nvCxnSpPr>
        <p:spPr>
          <a:xfrm>
            <a:off x="7240905" y="2458085"/>
            <a:ext cx="539750" cy="50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112"/>
          <p:cNvSpPr/>
          <p:nvPr/>
        </p:nvSpPr>
        <p:spPr>
          <a:xfrm>
            <a:off x="9304020" y="2091055"/>
            <a:ext cx="9652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  <a:sym typeface="+mn-ea"/>
              </a:rPr>
              <a:t>Queue</a:t>
            </a:r>
            <a:r>
              <a:rPr lang="es-ES" sz="1200" dirty="0">
                <a:solidFill>
                  <a:schemeClr val="tx1"/>
                </a:solidFill>
                <a:sym typeface="+mn-ea"/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es-ES" sz="1200" dirty="0">
                <a:solidFill>
                  <a:schemeClr val="tx1"/>
                </a:solidFill>
                <a:sym typeface="+mn-ea"/>
              </a:rPr>
              <a:t>ostproc</a:t>
            </a:r>
            <a:r>
              <a:rPr lang="en-US" altLang="en-US" sz="1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12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es-ES" sz="1200" dirty="0">
                <a:solidFill>
                  <a:schemeClr val="tx1"/>
                </a:solidFill>
                <a:sym typeface="+mn-ea"/>
              </a:rPr>
              <a:t> Img</a:t>
            </a:r>
            <a:endParaRPr lang="en-US" altLang="es-ES" sz="1200" dirty="0" err="1">
              <a:solidFill>
                <a:schemeClr val="tx1"/>
              </a:solidFill>
            </a:endParaRPr>
          </a:p>
        </p:txBody>
      </p:sp>
      <p:cxnSp>
        <p:nvCxnSpPr>
          <p:cNvPr id="45" name="Conector recto de flecha 100"/>
          <p:cNvCxnSpPr/>
          <p:nvPr/>
        </p:nvCxnSpPr>
        <p:spPr>
          <a:xfrm>
            <a:off x="9063355" y="2496185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86"/>
          <p:cNvSpPr/>
          <p:nvPr/>
        </p:nvSpPr>
        <p:spPr>
          <a:xfrm>
            <a:off x="2976880" y="3043555"/>
            <a:ext cx="1032510" cy="369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</a:rPr>
              <a:t>Gas Analyzer 0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239"/>
          <p:cNvCxnSpPr/>
          <p:nvPr/>
        </p:nvCxnSpPr>
        <p:spPr>
          <a:xfrm>
            <a:off x="2797810" y="3230245"/>
            <a:ext cx="179070" cy="254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86"/>
          <p:cNvSpPr/>
          <p:nvPr/>
        </p:nvSpPr>
        <p:spPr>
          <a:xfrm>
            <a:off x="2976880" y="3696335"/>
            <a:ext cx="1032510" cy="369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sz="1200" dirty="0" err="1">
                <a:solidFill>
                  <a:schemeClr val="tx1"/>
                </a:solidFill>
              </a:rPr>
              <a:t>Queue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</a:rPr>
              <a:t>Gas Analyzer </a:t>
            </a:r>
            <a:r>
              <a:rPr lang="en-US" altLang="en-US" sz="1200" dirty="0" err="1">
                <a:solidFill>
                  <a:schemeClr val="tx1"/>
                </a:solidFill>
              </a:rPr>
              <a:t>1</a:t>
            </a:r>
            <a:endParaRPr lang="en-US" alt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49" name="Conector recto de flecha 239"/>
          <p:cNvCxnSpPr/>
          <p:nvPr/>
        </p:nvCxnSpPr>
        <p:spPr>
          <a:xfrm>
            <a:off x="2797810" y="3883025"/>
            <a:ext cx="179070" cy="254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239"/>
          <p:cNvCxnSpPr/>
          <p:nvPr/>
        </p:nvCxnSpPr>
        <p:spPr>
          <a:xfrm>
            <a:off x="4355465" y="3885565"/>
            <a:ext cx="635" cy="10337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141"/>
          <p:cNvCxnSpPr>
            <a:endCxn id="48" idx="3"/>
          </p:cNvCxnSpPr>
          <p:nvPr/>
        </p:nvCxnSpPr>
        <p:spPr>
          <a:xfrm flipH="1" flipV="1">
            <a:off x="4009390" y="3881120"/>
            <a:ext cx="353060" cy="44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239"/>
          <p:cNvCxnSpPr/>
          <p:nvPr/>
        </p:nvCxnSpPr>
        <p:spPr>
          <a:xfrm flipH="1">
            <a:off x="4535170" y="3224530"/>
            <a:ext cx="1270" cy="16948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141"/>
          <p:cNvCxnSpPr/>
          <p:nvPr/>
        </p:nvCxnSpPr>
        <p:spPr>
          <a:xfrm flipH="1" flipV="1">
            <a:off x="4016375" y="3215640"/>
            <a:ext cx="520700" cy="190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141"/>
          <p:cNvCxnSpPr/>
          <p:nvPr/>
        </p:nvCxnSpPr>
        <p:spPr>
          <a:xfrm flipH="1">
            <a:off x="3717925" y="2900680"/>
            <a:ext cx="1023620" cy="508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141"/>
          <p:cNvCxnSpPr/>
          <p:nvPr/>
        </p:nvCxnSpPr>
        <p:spPr>
          <a:xfrm flipH="1">
            <a:off x="3717925" y="2618740"/>
            <a:ext cx="1270" cy="2838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239"/>
          <p:cNvCxnSpPr/>
          <p:nvPr/>
        </p:nvCxnSpPr>
        <p:spPr>
          <a:xfrm>
            <a:off x="4740275" y="2902585"/>
            <a:ext cx="3810" cy="20161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41"/>
          <p:cNvCxnSpPr/>
          <p:nvPr/>
        </p:nvCxnSpPr>
        <p:spPr>
          <a:xfrm flipV="1">
            <a:off x="3691890" y="1657350"/>
            <a:ext cx="2540" cy="6013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7"/>
          <p:cNvSpPr/>
          <p:nvPr/>
        </p:nvSpPr>
        <p:spPr>
          <a:xfrm>
            <a:off x="7450455" y="1398905"/>
            <a:ext cx="915670" cy="4762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s-ES" sz="1200" dirty="0" err="1">
                <a:solidFill>
                  <a:schemeClr val="tx1"/>
                </a:solidFill>
              </a:rPr>
              <a:t>Local Storage</a:t>
            </a:r>
            <a:endParaRPr lang="en-US" altLang="es-ES" sz="12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100"/>
          <p:cNvCxnSpPr/>
          <p:nvPr/>
        </p:nvCxnSpPr>
        <p:spPr>
          <a:xfrm>
            <a:off x="6609080" y="1637665"/>
            <a:ext cx="842645" cy="63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141"/>
          <p:cNvCxnSpPr/>
          <p:nvPr/>
        </p:nvCxnSpPr>
        <p:spPr>
          <a:xfrm flipV="1">
            <a:off x="6606540" y="1628140"/>
            <a:ext cx="2540" cy="5156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100"/>
          <p:cNvCxnSpPr/>
          <p:nvPr/>
        </p:nvCxnSpPr>
        <p:spPr>
          <a:xfrm flipH="1" flipV="1">
            <a:off x="7651115" y="1889125"/>
            <a:ext cx="1905" cy="303530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00"/>
          <p:cNvCxnSpPr/>
          <p:nvPr/>
        </p:nvCxnSpPr>
        <p:spPr>
          <a:xfrm>
            <a:off x="10269220" y="2456180"/>
            <a:ext cx="254635" cy="190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100"/>
          <p:cNvCxnSpPr/>
          <p:nvPr/>
        </p:nvCxnSpPr>
        <p:spPr>
          <a:xfrm flipH="1" flipV="1">
            <a:off x="8418830" y="2933700"/>
            <a:ext cx="5080" cy="199072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00"/>
          <p:cNvCxnSpPr/>
          <p:nvPr/>
        </p:nvCxnSpPr>
        <p:spPr>
          <a:xfrm flipH="1" flipV="1">
            <a:off x="11003280" y="2656840"/>
            <a:ext cx="2540" cy="229616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100"/>
          <p:cNvCxnSpPr/>
          <p:nvPr/>
        </p:nvCxnSpPr>
        <p:spPr>
          <a:xfrm flipV="1">
            <a:off x="6290945" y="2777490"/>
            <a:ext cx="635" cy="211836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100"/>
          <p:cNvCxnSpPr/>
          <p:nvPr/>
        </p:nvCxnSpPr>
        <p:spPr>
          <a:xfrm flipV="1">
            <a:off x="5767070" y="1905000"/>
            <a:ext cx="3810" cy="301942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100"/>
          <p:cNvCxnSpPr/>
          <p:nvPr/>
        </p:nvCxnSpPr>
        <p:spPr>
          <a:xfrm flipH="1" flipV="1">
            <a:off x="5145405" y="2771775"/>
            <a:ext cx="2540" cy="215265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Panorámica</PresentationFormat>
  <Paragraphs>53</Paragraphs>
  <Slides>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微软雅黑</vt:lpstr>
      <vt:lpstr>Droid Sans Fallback</vt:lpstr>
      <vt:lpstr>DejaVu Sans</vt:lpstr>
      <vt:lpstr/>
      <vt:lpstr>Arial Unicode MS</vt:lpstr>
      <vt:lpstr>Calibri Light</vt:lpstr>
      <vt:lpstr>Calibri</vt:lpstr>
      <vt:lpstr>Gubbi</vt:lpstr>
      <vt:lpstr>Tema de Office</vt:lpstr>
      <vt:lpstr>1_Tema de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AIMEN - Roberto Fernández Molanes</dc:creator>
  <cp:lastModifiedBy>roberto</cp:lastModifiedBy>
  <cp:revision>89</cp:revision>
  <dcterms:created xsi:type="dcterms:W3CDTF">2021-10-06T12:36:53Z</dcterms:created>
  <dcterms:modified xsi:type="dcterms:W3CDTF">2021-10-06T12:36:53Z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